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5" r:id="rId2"/>
    <p:sldId id="343" r:id="rId3"/>
    <p:sldId id="344" r:id="rId4"/>
    <p:sldId id="345" r:id="rId5"/>
    <p:sldId id="347" r:id="rId6"/>
    <p:sldId id="358" r:id="rId7"/>
    <p:sldId id="338" r:id="rId8"/>
    <p:sldId id="339" r:id="rId9"/>
    <p:sldId id="359" r:id="rId10"/>
    <p:sldId id="360" r:id="rId11"/>
    <p:sldId id="340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0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2D0BEB-3D0E-4635-AF75-F1B101CA2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8E9151-F227-47CA-8D88-805D7E204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A1B7DC-55C0-4DA1-955A-C92382BD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612B7-4E03-45DD-A6CF-07C53F637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0075F4-0BC1-4C23-990A-712448909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20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B3F095-B4E1-4CED-8563-4DE99ACD0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DCB59A-C49E-4826-B070-C0B203C15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A1B4C5-DF8F-4645-882F-6D7AE077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EC937A-4C3A-4D0B-86F8-C43F63D1D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A05819-8E4C-4769-9B86-FC158A65C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14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B1C9097-44C6-4789-82CF-791E9944BC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582D97-F25A-46BA-A1DE-1BBDE85B1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452B95-2AA7-4A66-A7D2-FB11496FB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F92AF8-04B8-4F44-BBA4-3A090FEA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DE46A-BA0F-4D99-93E4-780A4A6D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597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14400" y="77788"/>
            <a:ext cx="103632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1713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977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EED2B-03EE-4EEA-8020-AA5933721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471EE4-6B61-47F9-897D-C9829A744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436011-9DDD-4760-8D59-DCBC3E5B1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A730D9-97C6-4474-9FA4-D7F70480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D47EF0-FB5B-4BF4-AB8F-E04E9845E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44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FCFB80-8794-4557-AB9F-44E4ABF04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273D0F-02DD-47B8-BAFF-0CB384DD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CAADF3-198A-4A42-B8C8-330DE45DE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4898EA-D210-43B2-B6B0-A183A5B72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CFD775-6E43-48D7-811C-4B483AE13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24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F5E703-AE7B-4DDF-B4E9-890D7BE5A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DB1DDF-B511-422A-93F8-05C333DB3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A466C9-8C93-4EB2-8136-F0B7C4A2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A63F1B-D1CC-4038-B709-519EACE01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3F2F99-8645-4947-9866-336402814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3C4935-3FA2-4781-B1C1-8403F0BD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793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BB4263-C640-437B-84FB-6968574E3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C39A95-6134-42C7-9148-9BA8ADE8C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3E5898-51D9-4043-A117-5D9679950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01EAED-0F3A-4D82-A94E-E68B674FF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698859F-2104-470A-B493-F8A7481E4B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358819-6D94-4445-B0AC-5523DFAA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9EB7925-29A5-4DF2-B275-C757F5AC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D88C83-FB57-48BA-A926-5D7A708C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39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898782-A809-411F-85DE-A12093659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847B390-2DDD-470B-9FDF-A0FE429A4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7A5F0A-8076-466D-B181-BB41D2009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EE2DC3-E2D2-4F4A-AD3D-85E57AA71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04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8C7DA8-DC53-4BD6-8EDC-9C6A5D5F2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16962A-B1AF-491E-AA77-E4BB77EE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90A773-2FE5-4242-AEC1-0DED1704A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024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368EB-2960-4716-A754-041001D3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564A5D-D45A-409B-9701-A73C1EF85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0573DC-8BBD-4DCA-8701-E3E9B58AB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FE7E21-942D-4AB6-8F14-A7D54860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F81BDE4-6823-4302-BF0B-43AC714BD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C868EC-04D9-4874-A1F7-A421CE0B0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47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AB0E6-56BB-4903-AB13-DFF079ACE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4D709C8-2FF7-4D3C-BF5B-DED76A2FC4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57C2B1-6FEA-4266-B64A-6F6CC6E98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3D0417-0314-4495-B097-8E77289F9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3F0C07-2A6D-4C16-96CC-2E142A88F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8A64D5-3004-4656-A1F3-9E0D794D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10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F42428B-4BAA-4C13-8900-69DB2DAE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BB546A-F6A8-4C10-B43C-DECC7B48F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2CC57A-7BFA-473A-91B2-EBDAB54FE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D4383-EABB-419E-A2A1-1BA2635E43BB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B7651C-81C1-4C1A-8719-A219452D7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A8694F-B2B1-4201-9523-026494D9C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96048-7F60-41D0-9DCD-48FD1A4F94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67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>
          <a:xfrm>
            <a:off x="1183341" y="2686518"/>
            <a:ext cx="10363200" cy="1143000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Les jonctions et les adhérences cellulaires</a:t>
            </a:r>
          </a:p>
        </p:txBody>
      </p:sp>
    </p:spTree>
    <p:extLst>
      <p:ext uri="{BB962C8B-B14F-4D97-AF65-F5344CB8AC3E}">
        <p14:creationId xmlns:p14="http://schemas.microsoft.com/office/powerpoint/2010/main" val="1150911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4953" y="52435"/>
            <a:ext cx="11776840" cy="4260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50000"/>
              </a:lnSpc>
            </a:pPr>
            <a:r>
              <a:rPr lang="fr-FR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3- 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Les jonctions communicantes </a:t>
            </a:r>
            <a:r>
              <a:rPr lang="fr-FR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(gap 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jonction ou macula</a:t>
            </a:r>
            <a:r>
              <a:rPr lang="fr-FR" sz="2000" b="1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occludens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):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algn="just">
              <a:lnSpc>
                <a:spcPct val="150000"/>
              </a:lnSpc>
              <a:buChar char="-"/>
              <a:tabLst>
                <a:tab pos="101600" algn="l"/>
              </a:tabLst>
            </a:pPr>
            <a:r>
              <a:rPr lang="fr-FR" sz="2000" dirty="0">
                <a:latin typeface="Times New Roman"/>
                <a:cs typeface="Times New Roman"/>
              </a:rPr>
              <a:t>Ce sont </a:t>
            </a:r>
            <a:r>
              <a:rPr lang="fr-FR" sz="2000" spc="-5" dirty="0">
                <a:latin typeface="Times New Roman"/>
                <a:cs typeface="Times New Roman"/>
              </a:rPr>
              <a:t>des maculas </a:t>
            </a:r>
            <a:r>
              <a:rPr lang="fr-FR" sz="2000" dirty="0">
                <a:latin typeface="Times New Roman"/>
                <a:cs typeface="Times New Roman"/>
              </a:rPr>
              <a:t>de 0,5 </a:t>
            </a:r>
            <a:r>
              <a:rPr lang="fr-FR" sz="2000" spc="-5" dirty="0">
                <a:latin typeface="Times New Roman"/>
                <a:cs typeface="Times New Roman"/>
              </a:rPr>
              <a:t>µm </a:t>
            </a:r>
            <a:r>
              <a:rPr lang="fr-FR" sz="2000" dirty="0">
                <a:latin typeface="Times New Roman"/>
                <a:cs typeface="Times New Roman"/>
              </a:rPr>
              <a:t>de</a:t>
            </a:r>
            <a:r>
              <a:rPr lang="fr-FR" sz="2000" spc="5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diamètre.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marR="88900" algn="just">
              <a:lnSpc>
                <a:spcPct val="150000"/>
              </a:lnSpc>
              <a:spcBef>
                <a:spcPts val="70"/>
              </a:spcBef>
              <a:buChar char="-"/>
              <a:tabLst>
                <a:tab pos="101600" algn="l"/>
              </a:tabLst>
            </a:pPr>
            <a:r>
              <a:rPr lang="fr-FR" sz="2000" spc="-5" dirty="0">
                <a:latin typeface="Times New Roman"/>
                <a:cs typeface="Times New Roman"/>
              </a:rPr>
              <a:t>Ces </a:t>
            </a:r>
            <a:r>
              <a:rPr lang="fr-FR" sz="2000" dirty="0">
                <a:latin typeface="Times New Roman"/>
                <a:cs typeface="Times New Roman"/>
              </a:rPr>
              <a:t>jonctions sont </a:t>
            </a:r>
            <a:r>
              <a:rPr lang="fr-FR" sz="2000" spc="-5" dirty="0">
                <a:latin typeface="Times New Roman"/>
                <a:cs typeface="Times New Roman"/>
              </a:rPr>
              <a:t>dites communicantes, car elles permettent </a:t>
            </a:r>
            <a:r>
              <a:rPr lang="fr-FR" sz="2000" dirty="0">
                <a:latin typeface="Times New Roman"/>
                <a:cs typeface="Times New Roman"/>
              </a:rPr>
              <a:t>à de petites </a:t>
            </a:r>
            <a:r>
              <a:rPr lang="fr-FR" sz="2000" spc="-5" dirty="0">
                <a:latin typeface="Times New Roman"/>
                <a:cs typeface="Times New Roman"/>
              </a:rPr>
              <a:t>molécules (vitamines, acides  aminés, </a:t>
            </a:r>
            <a:r>
              <a:rPr lang="fr-FR" sz="2000" dirty="0">
                <a:latin typeface="Times New Roman"/>
                <a:cs typeface="Times New Roman"/>
              </a:rPr>
              <a:t>les </a:t>
            </a:r>
            <a:r>
              <a:rPr lang="fr-FR" sz="2000" spc="-5" dirty="0">
                <a:latin typeface="Times New Roman"/>
                <a:cs typeface="Times New Roman"/>
              </a:rPr>
              <a:t>oses...) </a:t>
            </a:r>
            <a:r>
              <a:rPr lang="fr-FR" sz="2000" dirty="0">
                <a:latin typeface="Times New Roman"/>
                <a:cs typeface="Times New Roman"/>
              </a:rPr>
              <a:t>de passer </a:t>
            </a:r>
            <a:r>
              <a:rPr lang="fr-FR" sz="2000" spc="-5" dirty="0">
                <a:latin typeface="Times New Roman"/>
                <a:cs typeface="Times New Roman"/>
              </a:rPr>
              <a:t>directement </a:t>
            </a:r>
            <a:r>
              <a:rPr lang="fr-FR" sz="2000" dirty="0">
                <a:latin typeface="Times New Roman"/>
                <a:cs typeface="Times New Roman"/>
              </a:rPr>
              <a:t>du cytoplasme </a:t>
            </a:r>
            <a:r>
              <a:rPr lang="fr-FR" sz="2000" spc="-5" dirty="0">
                <a:latin typeface="Times New Roman"/>
                <a:cs typeface="Times New Roman"/>
              </a:rPr>
              <a:t>d’une </a:t>
            </a:r>
            <a:r>
              <a:rPr lang="fr-FR" sz="2000" dirty="0">
                <a:latin typeface="Times New Roman"/>
                <a:cs typeface="Times New Roman"/>
              </a:rPr>
              <a:t>cellule </a:t>
            </a:r>
            <a:r>
              <a:rPr lang="fr-FR" sz="2000" spc="-5" dirty="0">
                <a:latin typeface="Times New Roman"/>
                <a:cs typeface="Times New Roman"/>
              </a:rPr>
              <a:t>au cytoplasme de l’autre. </a:t>
            </a:r>
            <a:r>
              <a:rPr lang="fr-FR" sz="2000" dirty="0">
                <a:latin typeface="Times New Roman"/>
                <a:cs typeface="Times New Roman"/>
              </a:rPr>
              <a:t>Mais </a:t>
            </a:r>
            <a:r>
              <a:rPr lang="fr-FR" sz="2000" spc="5" dirty="0">
                <a:latin typeface="Times New Roman"/>
                <a:cs typeface="Times New Roman"/>
              </a:rPr>
              <a:t>elles  </a:t>
            </a:r>
            <a:r>
              <a:rPr lang="fr-FR" sz="2000" dirty="0">
                <a:latin typeface="Times New Roman"/>
                <a:cs typeface="Times New Roman"/>
              </a:rPr>
              <a:t>ne </a:t>
            </a:r>
            <a:r>
              <a:rPr lang="fr-FR" sz="2000" spc="-5" dirty="0">
                <a:latin typeface="Times New Roman"/>
                <a:cs typeface="Times New Roman"/>
              </a:rPr>
              <a:t>permettent pas </a:t>
            </a:r>
            <a:r>
              <a:rPr lang="fr-FR" sz="2000" dirty="0">
                <a:latin typeface="Times New Roman"/>
                <a:cs typeface="Times New Roman"/>
              </a:rPr>
              <a:t>de </a:t>
            </a:r>
            <a:r>
              <a:rPr lang="fr-FR" sz="2000" spc="-5" dirty="0">
                <a:latin typeface="Times New Roman"/>
                <a:cs typeface="Times New Roman"/>
              </a:rPr>
              <a:t>partager les macromolécules (protéines, </a:t>
            </a:r>
            <a:r>
              <a:rPr lang="fr-FR" sz="2000" dirty="0">
                <a:latin typeface="Times New Roman"/>
                <a:cs typeface="Times New Roman"/>
              </a:rPr>
              <a:t>acides</a:t>
            </a:r>
            <a:r>
              <a:rPr lang="fr-FR" sz="2000" spc="60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nucléiques....).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marR="364490" algn="just">
              <a:lnSpc>
                <a:spcPct val="150000"/>
              </a:lnSpc>
              <a:buChar char="-"/>
              <a:tabLst>
                <a:tab pos="101600" algn="l"/>
              </a:tabLst>
            </a:pPr>
            <a:r>
              <a:rPr lang="fr-FR" sz="2000" spc="-5" dirty="0">
                <a:latin typeface="Times New Roman"/>
                <a:cs typeface="Times New Roman"/>
              </a:rPr>
              <a:t>Chacune </a:t>
            </a:r>
            <a:r>
              <a:rPr lang="fr-FR" sz="2000" dirty="0">
                <a:latin typeface="Times New Roman"/>
                <a:cs typeface="Times New Roman"/>
              </a:rPr>
              <a:t>des membranes </a:t>
            </a:r>
            <a:r>
              <a:rPr lang="fr-FR" sz="2000" spc="-5" dirty="0">
                <a:latin typeface="Times New Roman"/>
                <a:cs typeface="Times New Roman"/>
              </a:rPr>
              <a:t>cellulaires </a:t>
            </a:r>
            <a:r>
              <a:rPr lang="fr-FR" sz="2000" dirty="0">
                <a:latin typeface="Times New Roman"/>
                <a:cs typeface="Times New Roman"/>
              </a:rPr>
              <a:t>qui </a:t>
            </a:r>
            <a:r>
              <a:rPr lang="fr-FR" sz="2000" spc="-5" dirty="0">
                <a:latin typeface="Times New Roman"/>
                <a:cs typeface="Times New Roman"/>
              </a:rPr>
              <a:t>fait </a:t>
            </a:r>
            <a:r>
              <a:rPr lang="fr-FR" sz="2000" dirty="0">
                <a:latin typeface="Times New Roman"/>
                <a:cs typeface="Times New Roman"/>
              </a:rPr>
              <a:t>partie </a:t>
            </a:r>
            <a:r>
              <a:rPr lang="fr-FR" sz="2000" spc="-5" dirty="0">
                <a:latin typeface="Times New Roman"/>
                <a:cs typeface="Times New Roman"/>
              </a:rPr>
              <a:t>de </a:t>
            </a:r>
            <a:r>
              <a:rPr lang="fr-FR" sz="2000" dirty="0">
                <a:latin typeface="Times New Roman"/>
                <a:cs typeface="Times New Roman"/>
              </a:rPr>
              <a:t>la </a:t>
            </a:r>
            <a:r>
              <a:rPr lang="fr-FR" sz="2000" spc="-5" dirty="0">
                <a:latin typeface="Times New Roman"/>
                <a:cs typeface="Times New Roman"/>
              </a:rPr>
              <a:t>jonction gap, </a:t>
            </a:r>
            <a:r>
              <a:rPr lang="fr-FR" sz="2000" dirty="0">
                <a:latin typeface="Times New Roman"/>
                <a:cs typeface="Times New Roman"/>
              </a:rPr>
              <a:t>possède </a:t>
            </a:r>
            <a:r>
              <a:rPr lang="fr-FR" sz="2000" spc="-5" dirty="0">
                <a:latin typeface="Times New Roman"/>
                <a:cs typeface="Times New Roman"/>
              </a:rPr>
              <a:t>des </a:t>
            </a:r>
            <a:r>
              <a:rPr lang="fr-FR" sz="2000" dirty="0">
                <a:latin typeface="Times New Roman"/>
                <a:cs typeface="Times New Roman"/>
              </a:rPr>
              <a:t>protéines </a:t>
            </a:r>
            <a:r>
              <a:rPr lang="fr-FR" sz="2000" spc="-5" dirty="0">
                <a:latin typeface="Times New Roman"/>
                <a:cs typeface="Times New Roman"/>
              </a:rPr>
              <a:t>appelées  </a:t>
            </a:r>
            <a:r>
              <a:rPr lang="fr-FR" sz="2000" dirty="0">
                <a:latin typeface="Times New Roman"/>
                <a:cs typeface="Times New Roman"/>
              </a:rPr>
              <a:t>connexines qui </a:t>
            </a:r>
            <a:r>
              <a:rPr lang="fr-FR" sz="2000" spc="-5" dirty="0">
                <a:latin typeface="Times New Roman"/>
                <a:cs typeface="Times New Roman"/>
              </a:rPr>
              <a:t>s’associent </a:t>
            </a:r>
            <a:r>
              <a:rPr lang="fr-FR" sz="2000" dirty="0">
                <a:latin typeface="Times New Roman"/>
                <a:cs typeface="Times New Roman"/>
              </a:rPr>
              <a:t>en </a:t>
            </a:r>
            <a:r>
              <a:rPr lang="fr-FR" sz="2000" spc="-5" dirty="0" err="1">
                <a:latin typeface="Times New Roman"/>
                <a:cs typeface="Times New Roman"/>
              </a:rPr>
              <a:t>connexon</a:t>
            </a:r>
            <a:r>
              <a:rPr lang="fr-FR" sz="2000" spc="-5" dirty="0">
                <a:latin typeface="Times New Roman"/>
                <a:cs typeface="Times New Roman"/>
              </a:rPr>
              <a:t> </a:t>
            </a:r>
            <a:r>
              <a:rPr lang="fr-FR" sz="2000" dirty="0">
                <a:latin typeface="Times New Roman"/>
                <a:cs typeface="Times New Roman"/>
              </a:rPr>
              <a:t>(</a:t>
            </a:r>
            <a:r>
              <a:rPr lang="fr-FR" sz="2000" dirty="0" err="1">
                <a:latin typeface="Times New Roman"/>
                <a:cs typeface="Times New Roman"/>
              </a:rPr>
              <a:t>héxamère</a:t>
            </a:r>
            <a:r>
              <a:rPr lang="fr-FR" sz="2000" dirty="0">
                <a:latin typeface="Times New Roman"/>
                <a:cs typeface="Times New Roman"/>
              </a:rPr>
              <a:t> de connexines) qui ont un </a:t>
            </a:r>
            <a:r>
              <a:rPr lang="fr-FR" sz="2000" spc="-5" dirty="0">
                <a:latin typeface="Times New Roman"/>
                <a:cs typeface="Times New Roman"/>
              </a:rPr>
              <a:t>canal central </a:t>
            </a:r>
            <a:r>
              <a:rPr lang="fr-FR" sz="2000" dirty="0">
                <a:latin typeface="Times New Roman"/>
                <a:cs typeface="Times New Roman"/>
              </a:rPr>
              <a:t>de 2</a:t>
            </a:r>
            <a:r>
              <a:rPr lang="fr-FR" sz="2000" spc="15" dirty="0">
                <a:latin typeface="Times New Roman"/>
                <a:cs typeface="Times New Roman"/>
              </a:rPr>
              <a:t> </a:t>
            </a:r>
            <a:r>
              <a:rPr lang="fr-FR" sz="2000" dirty="0">
                <a:latin typeface="Times New Roman"/>
                <a:cs typeface="Times New Roman"/>
              </a:rPr>
              <a:t>nm.</a:t>
            </a:r>
          </a:p>
          <a:p>
            <a:pPr marL="12700" marR="479425" indent="38100" algn="just">
              <a:lnSpc>
                <a:spcPct val="150000"/>
              </a:lnSpc>
              <a:buChar char="-"/>
              <a:tabLst>
                <a:tab pos="139700" algn="l"/>
              </a:tabLst>
            </a:pPr>
            <a:r>
              <a:rPr lang="fr-FR" sz="2000" spc="-5" dirty="0">
                <a:latin typeface="Times New Roman"/>
                <a:cs typeface="Times New Roman"/>
              </a:rPr>
              <a:t>Chaque </a:t>
            </a:r>
            <a:r>
              <a:rPr lang="fr-FR" sz="2000" dirty="0" err="1">
                <a:latin typeface="Times New Roman"/>
                <a:cs typeface="Times New Roman"/>
              </a:rPr>
              <a:t>connexon</a:t>
            </a:r>
            <a:r>
              <a:rPr lang="fr-FR" sz="2000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d’une membrane est </a:t>
            </a:r>
            <a:r>
              <a:rPr lang="fr-FR" sz="2000" dirty="0">
                <a:latin typeface="Times New Roman"/>
                <a:cs typeface="Times New Roman"/>
              </a:rPr>
              <a:t>connecté </a:t>
            </a:r>
            <a:r>
              <a:rPr lang="fr-FR" sz="2000" spc="-5" dirty="0">
                <a:latin typeface="Times New Roman"/>
                <a:cs typeface="Times New Roman"/>
              </a:rPr>
              <a:t>dans l’espace extracellulaire </a:t>
            </a:r>
            <a:r>
              <a:rPr lang="fr-FR" sz="2000" dirty="0">
                <a:latin typeface="Times New Roman"/>
                <a:cs typeface="Times New Roman"/>
              </a:rPr>
              <a:t>à un </a:t>
            </a:r>
            <a:r>
              <a:rPr lang="fr-FR" sz="2000" dirty="0" err="1">
                <a:latin typeface="Times New Roman"/>
                <a:cs typeface="Times New Roman"/>
              </a:rPr>
              <a:t>connexon</a:t>
            </a:r>
            <a:r>
              <a:rPr lang="fr-FR" sz="2000" dirty="0">
                <a:latin typeface="Times New Roman"/>
                <a:cs typeface="Times New Roman"/>
              </a:rPr>
              <a:t> de la  deuxième </a:t>
            </a:r>
            <a:r>
              <a:rPr lang="fr-FR" sz="2000" spc="-5" dirty="0">
                <a:latin typeface="Times New Roman"/>
                <a:cs typeface="Times New Roman"/>
              </a:rPr>
              <a:t>membrane </a:t>
            </a:r>
            <a:r>
              <a:rPr lang="fr-FR" sz="2000" spc="-5" dirty="0" err="1">
                <a:latin typeface="Times New Roman"/>
                <a:cs typeface="Times New Roman"/>
              </a:rPr>
              <a:t>jonctionnelle</a:t>
            </a:r>
            <a:r>
              <a:rPr lang="fr-FR" sz="2000" spc="-5" dirty="0">
                <a:latin typeface="Times New Roman"/>
                <a:cs typeface="Times New Roman"/>
              </a:rPr>
              <a:t>, reliant </a:t>
            </a:r>
            <a:r>
              <a:rPr lang="fr-FR" sz="2000" dirty="0">
                <a:latin typeface="Times New Roman"/>
                <a:cs typeface="Times New Roman"/>
              </a:rPr>
              <a:t>ainsi les </a:t>
            </a:r>
            <a:r>
              <a:rPr lang="fr-FR" sz="2000" spc="-5" dirty="0">
                <a:latin typeface="Times New Roman"/>
                <a:cs typeface="Times New Roman"/>
              </a:rPr>
              <a:t>milieux internes des </a:t>
            </a:r>
            <a:r>
              <a:rPr lang="fr-FR" sz="2000" dirty="0">
                <a:latin typeface="Times New Roman"/>
                <a:cs typeface="Times New Roman"/>
              </a:rPr>
              <a:t>deux </a:t>
            </a:r>
            <a:r>
              <a:rPr lang="fr-FR" sz="2000" spc="-5" dirty="0">
                <a:latin typeface="Times New Roman"/>
                <a:cs typeface="Times New Roman"/>
              </a:rPr>
              <a:t>cellules</a:t>
            </a:r>
            <a:r>
              <a:rPr lang="fr-FR" sz="2000" spc="135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adjacentes.</a:t>
            </a:r>
            <a:endParaRPr lang="fr-FR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67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494532" y="77788"/>
            <a:ext cx="7837727" cy="6780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5202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92420" y="129540"/>
            <a:ext cx="1480820" cy="39116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JON</a:t>
            </a:r>
            <a:r>
              <a:rPr sz="2400" spc="25" dirty="0"/>
              <a:t>C</a:t>
            </a:r>
            <a:r>
              <a:rPr sz="2400" spc="-10" dirty="0"/>
              <a:t>T</a:t>
            </a:r>
            <a:r>
              <a:rPr sz="2400" dirty="0"/>
              <a:t>IONS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092829" y="5504329"/>
            <a:ext cx="64008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spc="-5" dirty="0">
                <a:latin typeface="Arial"/>
                <a:cs typeface="Arial"/>
              </a:rPr>
              <a:t>J</a:t>
            </a:r>
            <a:r>
              <a:rPr sz="1200" spc="-15" dirty="0">
                <a:latin typeface="Arial"/>
                <a:cs typeface="Arial"/>
              </a:rPr>
              <a:t>on</a:t>
            </a:r>
            <a:r>
              <a:rPr sz="1200" dirty="0">
                <a:latin typeface="Arial"/>
                <a:cs typeface="Arial"/>
              </a:rPr>
              <a:t>ct</a:t>
            </a:r>
            <a:r>
              <a:rPr sz="1200" spc="-15" dirty="0">
                <a:latin typeface="Arial"/>
                <a:cs typeface="Arial"/>
              </a:rPr>
              <a:t>ion</a:t>
            </a:r>
            <a:r>
              <a:rPr sz="1200" dirty="0">
                <a:latin typeface="Arial"/>
                <a:cs typeface="Arial"/>
              </a:rPr>
              <a:t>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95064" y="940497"/>
            <a:ext cx="5401310" cy="4886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685277" y="2158047"/>
            <a:ext cx="160972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① </a:t>
            </a:r>
            <a:r>
              <a:rPr sz="1500" dirty="0">
                <a:latin typeface="Calibri"/>
                <a:cs typeface="Calibri"/>
              </a:rPr>
              <a:t>Jonction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étanche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85061" y="2178050"/>
            <a:ext cx="184213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② </a:t>
            </a:r>
            <a:r>
              <a:rPr sz="1500" spc="-5" dirty="0">
                <a:latin typeface="Cambria Math"/>
                <a:cs typeface="Cambria Math"/>
              </a:rPr>
              <a:t>Jonction</a:t>
            </a:r>
            <a:r>
              <a:rPr sz="1500" spc="-60" dirty="0">
                <a:latin typeface="Cambria Math"/>
                <a:cs typeface="Cambria Math"/>
              </a:rPr>
              <a:t> </a:t>
            </a:r>
            <a:r>
              <a:rPr sz="1500" spc="-5" dirty="0">
                <a:latin typeface="Cambria Math"/>
                <a:cs typeface="Cambria Math"/>
              </a:rPr>
              <a:t>adhérente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03901" y="2970212"/>
            <a:ext cx="128968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③</a:t>
            </a:r>
            <a:r>
              <a:rPr sz="1500" spc="-65" dirty="0">
                <a:latin typeface="Cambria Math"/>
                <a:cs typeface="Cambria Math"/>
              </a:rPr>
              <a:t> </a:t>
            </a:r>
            <a:r>
              <a:rPr sz="1500" spc="-5" dirty="0">
                <a:latin typeface="Cambria Math"/>
                <a:cs typeface="Cambria Math"/>
              </a:rPr>
              <a:t>Desmosome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63102" y="4496816"/>
            <a:ext cx="221615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④ </a:t>
            </a:r>
            <a:r>
              <a:rPr sz="1500" spc="-5" dirty="0">
                <a:latin typeface="Cambria Math"/>
                <a:cs typeface="Cambria Math"/>
              </a:rPr>
              <a:t>Jonction</a:t>
            </a:r>
            <a:r>
              <a:rPr sz="1500" spc="-15" dirty="0">
                <a:latin typeface="Cambria Math"/>
                <a:cs typeface="Cambria Math"/>
              </a:rPr>
              <a:t> </a:t>
            </a:r>
            <a:r>
              <a:rPr sz="1500" spc="-10" dirty="0">
                <a:latin typeface="Cambria Math"/>
                <a:cs typeface="Cambria Math"/>
              </a:rPr>
              <a:t>communicante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27676" y="5760084"/>
            <a:ext cx="176974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mbria Math"/>
                <a:cs typeface="Cambria Math"/>
              </a:rPr>
              <a:t>⑤</a:t>
            </a:r>
            <a:r>
              <a:rPr sz="1500" spc="-50" dirty="0">
                <a:latin typeface="Cambria Math"/>
                <a:cs typeface="Cambria Math"/>
              </a:rPr>
              <a:t> </a:t>
            </a:r>
            <a:r>
              <a:rPr sz="1500" spc="-5" dirty="0">
                <a:latin typeface="Cambria Math"/>
                <a:cs typeface="Cambria Math"/>
              </a:rPr>
              <a:t>Hémi-desmosome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18891" y="5698081"/>
            <a:ext cx="963294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450" i="1" spc="-35" dirty="0">
                <a:latin typeface="Cambria Math"/>
                <a:cs typeface="Cambria Math"/>
              </a:rPr>
              <a:t>Lame</a:t>
            </a:r>
            <a:r>
              <a:rPr sz="1450" i="1" spc="-65" dirty="0">
                <a:latin typeface="Cambria Math"/>
                <a:cs typeface="Cambria Math"/>
              </a:rPr>
              <a:t> </a:t>
            </a:r>
            <a:r>
              <a:rPr sz="1450" i="1" spc="-30" dirty="0">
                <a:latin typeface="Cambria Math"/>
                <a:cs typeface="Cambria Math"/>
              </a:rPr>
              <a:t>basale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82281" y="923753"/>
            <a:ext cx="8388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450" i="1" spc="-30" dirty="0">
                <a:latin typeface="Cambria Math"/>
                <a:cs typeface="Cambria Math"/>
              </a:rPr>
              <a:t>Pôle</a:t>
            </a:r>
            <a:r>
              <a:rPr sz="1450" i="1" spc="-90" dirty="0">
                <a:latin typeface="Cambria Math"/>
                <a:cs typeface="Cambria Math"/>
              </a:rPr>
              <a:t> </a:t>
            </a:r>
            <a:r>
              <a:rPr sz="1450" i="1" spc="-25" dirty="0">
                <a:latin typeface="Cambria Math"/>
                <a:cs typeface="Cambria Math"/>
              </a:rPr>
              <a:t>apical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24877" y="5606324"/>
            <a:ext cx="78549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450" i="1" spc="-30" dirty="0">
                <a:latin typeface="Cambria Math"/>
                <a:cs typeface="Cambria Math"/>
              </a:rPr>
              <a:t>Pôle</a:t>
            </a:r>
            <a:r>
              <a:rPr sz="1450" i="1" spc="-90" dirty="0">
                <a:latin typeface="Cambria Math"/>
                <a:cs typeface="Cambria Math"/>
              </a:rPr>
              <a:t> </a:t>
            </a:r>
            <a:r>
              <a:rPr sz="1450" i="1" spc="-30" dirty="0">
                <a:latin typeface="Cambria Math"/>
                <a:cs typeface="Cambria Math"/>
              </a:rPr>
              <a:t>basal</a:t>
            </a:r>
            <a:endParaRPr sz="1450">
              <a:latin typeface="Cambria Math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211960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04254" y="1075670"/>
            <a:ext cx="7143008" cy="3883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718753" y="1853946"/>
            <a:ext cx="15449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mbria Math"/>
                <a:cs typeface="Cambria Math"/>
              </a:rPr>
              <a:t>① </a:t>
            </a:r>
            <a:r>
              <a:rPr sz="1400" spc="-5" dirty="0">
                <a:latin typeface="Cambria Math"/>
                <a:cs typeface="Cambria Math"/>
              </a:rPr>
              <a:t>Jonction</a:t>
            </a:r>
            <a:r>
              <a:rPr sz="1400" spc="-50" dirty="0">
                <a:latin typeface="Cambria Math"/>
                <a:cs typeface="Cambria Math"/>
              </a:rPr>
              <a:t> </a:t>
            </a:r>
            <a:r>
              <a:rPr sz="1400" dirty="0">
                <a:latin typeface="Cambria Math"/>
                <a:cs typeface="Cambria Math"/>
              </a:rPr>
              <a:t>étanche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7953" y="2208784"/>
            <a:ext cx="172338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mbria Math"/>
                <a:cs typeface="Cambria Math"/>
              </a:rPr>
              <a:t>② </a:t>
            </a:r>
            <a:r>
              <a:rPr sz="1400" spc="-5" dirty="0">
                <a:latin typeface="Cambria Math"/>
                <a:cs typeface="Cambria Math"/>
              </a:rPr>
              <a:t>Jonction</a:t>
            </a:r>
            <a:r>
              <a:rPr sz="1400" spc="-35" dirty="0">
                <a:latin typeface="Cambria Math"/>
                <a:cs typeface="Cambria Math"/>
              </a:rPr>
              <a:t> </a:t>
            </a:r>
            <a:r>
              <a:rPr sz="1400" spc="-5" dirty="0">
                <a:latin typeface="Cambria Math"/>
                <a:cs typeface="Cambria Math"/>
              </a:rPr>
              <a:t>adhérente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42352" y="1993265"/>
            <a:ext cx="12020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mbria Math"/>
                <a:cs typeface="Cambria Math"/>
              </a:rPr>
              <a:t>③</a:t>
            </a:r>
            <a:r>
              <a:rPr sz="1400" spc="-90" dirty="0">
                <a:latin typeface="Cambria Math"/>
                <a:cs typeface="Cambria Math"/>
              </a:rPr>
              <a:t> </a:t>
            </a:r>
            <a:r>
              <a:rPr sz="1400" spc="-5" dirty="0">
                <a:latin typeface="Cambria Math"/>
                <a:cs typeface="Cambria Math"/>
              </a:rPr>
              <a:t>Desmosome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29914" y="4297933"/>
            <a:ext cx="20713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mbria Math"/>
                <a:cs typeface="Cambria Math"/>
              </a:rPr>
              <a:t>④ </a:t>
            </a:r>
            <a:r>
              <a:rPr sz="1400" spc="-5" dirty="0">
                <a:latin typeface="Cambria Math"/>
                <a:cs typeface="Cambria Math"/>
              </a:rPr>
              <a:t>Jonction</a:t>
            </a:r>
            <a:r>
              <a:rPr sz="1400" spc="-35" dirty="0">
                <a:latin typeface="Cambria Math"/>
                <a:cs typeface="Cambria Math"/>
              </a:rPr>
              <a:t> </a:t>
            </a:r>
            <a:r>
              <a:rPr sz="1400" spc="-5" dirty="0">
                <a:latin typeface="Cambria Math"/>
                <a:cs typeface="Cambria Math"/>
              </a:rPr>
              <a:t>communicante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738752" y="3573017"/>
            <a:ext cx="52069" cy="694690"/>
          </a:xfrm>
          <a:custGeom>
            <a:avLst/>
            <a:gdLst/>
            <a:ahLst/>
            <a:cxnLst/>
            <a:rect l="l" t="t" r="r" b="b"/>
            <a:pathLst>
              <a:path w="52070" h="694689">
                <a:moveTo>
                  <a:pt x="52070" y="0"/>
                </a:moveTo>
                <a:lnTo>
                  <a:pt x="0" y="69430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526402" y="4225925"/>
            <a:ext cx="172338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dirty="0">
                <a:latin typeface="Cambria Math"/>
                <a:cs typeface="Cambria Math"/>
              </a:rPr>
              <a:t>⑤</a:t>
            </a:r>
            <a:r>
              <a:rPr sz="1400" spc="-70" dirty="0">
                <a:latin typeface="Cambria Math"/>
                <a:cs typeface="Cambria Math"/>
              </a:rPr>
              <a:t> </a:t>
            </a:r>
            <a:r>
              <a:rPr sz="1400" spc="-5" dirty="0">
                <a:latin typeface="Cambria Math"/>
                <a:cs typeface="Cambria Math"/>
              </a:rPr>
              <a:t>Hémi-desmosomes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95600" y="1564766"/>
            <a:ext cx="234950" cy="1216660"/>
          </a:xfrm>
          <a:custGeom>
            <a:avLst/>
            <a:gdLst/>
            <a:ahLst/>
            <a:cxnLst/>
            <a:rect l="l" t="t" r="r" b="b"/>
            <a:pathLst>
              <a:path w="234950" h="1216660">
                <a:moveTo>
                  <a:pt x="234848" y="1216152"/>
                </a:moveTo>
                <a:lnTo>
                  <a:pt x="189143" y="1214614"/>
                </a:lnTo>
                <a:lnTo>
                  <a:pt x="151818" y="1210421"/>
                </a:lnTo>
                <a:lnTo>
                  <a:pt x="126652" y="1204204"/>
                </a:lnTo>
                <a:lnTo>
                  <a:pt x="117424" y="1196594"/>
                </a:lnTo>
                <a:lnTo>
                  <a:pt x="117424" y="627634"/>
                </a:lnTo>
                <a:lnTo>
                  <a:pt x="108195" y="620023"/>
                </a:lnTo>
                <a:lnTo>
                  <a:pt x="83029" y="613806"/>
                </a:lnTo>
                <a:lnTo>
                  <a:pt x="45704" y="609613"/>
                </a:lnTo>
                <a:lnTo>
                  <a:pt x="0" y="608076"/>
                </a:lnTo>
                <a:lnTo>
                  <a:pt x="45704" y="606538"/>
                </a:lnTo>
                <a:lnTo>
                  <a:pt x="83029" y="602345"/>
                </a:lnTo>
                <a:lnTo>
                  <a:pt x="108195" y="596128"/>
                </a:lnTo>
                <a:lnTo>
                  <a:pt x="117424" y="588518"/>
                </a:lnTo>
                <a:lnTo>
                  <a:pt x="117424" y="19558"/>
                </a:lnTo>
                <a:lnTo>
                  <a:pt x="126652" y="11947"/>
                </a:lnTo>
                <a:lnTo>
                  <a:pt x="151818" y="5730"/>
                </a:lnTo>
                <a:lnTo>
                  <a:pt x="189143" y="1537"/>
                </a:lnTo>
                <a:lnTo>
                  <a:pt x="234848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688147" y="1940559"/>
            <a:ext cx="7327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Zonula </a:t>
            </a:r>
            <a:r>
              <a:rPr sz="1400" b="1" dirty="0">
                <a:latin typeface="Calibri"/>
                <a:cs typeface="Calibri"/>
              </a:rPr>
              <a:t>=  </a:t>
            </a:r>
            <a:r>
              <a:rPr sz="1400" b="1" spc="-5" dirty="0">
                <a:latin typeface="Calibri"/>
                <a:cs typeface="Calibri"/>
              </a:rPr>
              <a:t>tour </a:t>
            </a:r>
            <a:r>
              <a:rPr sz="1400" b="1" dirty="0">
                <a:latin typeface="Calibri"/>
                <a:cs typeface="Calibri"/>
              </a:rPr>
              <a:t>de</a:t>
            </a:r>
            <a:r>
              <a:rPr sz="1400" b="1" spc="-12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la  cellule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400414" y="1772792"/>
            <a:ext cx="512445" cy="2865120"/>
          </a:xfrm>
          <a:custGeom>
            <a:avLst/>
            <a:gdLst/>
            <a:ahLst/>
            <a:cxnLst/>
            <a:rect l="l" t="t" r="r" b="b"/>
            <a:pathLst>
              <a:path w="512445" h="2865120">
                <a:moveTo>
                  <a:pt x="0" y="0"/>
                </a:moveTo>
                <a:lnTo>
                  <a:pt x="68045" y="1529"/>
                </a:lnTo>
                <a:lnTo>
                  <a:pt x="129201" y="5841"/>
                </a:lnTo>
                <a:lnTo>
                  <a:pt x="181022" y="12525"/>
                </a:lnTo>
                <a:lnTo>
                  <a:pt x="221064" y="21166"/>
                </a:lnTo>
                <a:lnTo>
                  <a:pt x="256031" y="42672"/>
                </a:lnTo>
                <a:lnTo>
                  <a:pt x="256031" y="1389761"/>
                </a:lnTo>
                <a:lnTo>
                  <a:pt x="265172" y="1401079"/>
                </a:lnTo>
                <a:lnTo>
                  <a:pt x="330993" y="1419907"/>
                </a:lnTo>
                <a:lnTo>
                  <a:pt x="382806" y="1426590"/>
                </a:lnTo>
                <a:lnTo>
                  <a:pt x="443974" y="1430903"/>
                </a:lnTo>
                <a:lnTo>
                  <a:pt x="512063" y="1432433"/>
                </a:lnTo>
                <a:lnTo>
                  <a:pt x="443974" y="1433953"/>
                </a:lnTo>
                <a:lnTo>
                  <a:pt x="382806" y="1438246"/>
                </a:lnTo>
                <a:lnTo>
                  <a:pt x="330993" y="1444910"/>
                </a:lnTo>
                <a:lnTo>
                  <a:pt x="290971" y="1453543"/>
                </a:lnTo>
                <a:lnTo>
                  <a:pt x="256031" y="1475105"/>
                </a:lnTo>
                <a:lnTo>
                  <a:pt x="256031" y="2822067"/>
                </a:lnTo>
                <a:lnTo>
                  <a:pt x="246882" y="2833385"/>
                </a:lnTo>
                <a:lnTo>
                  <a:pt x="221064" y="2843572"/>
                </a:lnTo>
                <a:lnTo>
                  <a:pt x="181022" y="2852213"/>
                </a:lnTo>
                <a:lnTo>
                  <a:pt x="129201" y="2858897"/>
                </a:lnTo>
                <a:lnTo>
                  <a:pt x="68045" y="2863209"/>
                </a:lnTo>
                <a:lnTo>
                  <a:pt x="0" y="286473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921494" y="3147378"/>
            <a:ext cx="69786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Macula</a:t>
            </a:r>
            <a:r>
              <a:rPr sz="1400" b="1" spc="-7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=</a:t>
            </a:r>
            <a:endParaRPr sz="1400">
              <a:latin typeface="Calibri"/>
              <a:cs typeface="Calibri"/>
            </a:endParaRPr>
          </a:p>
          <a:p>
            <a:pPr marL="12700"/>
            <a:r>
              <a:rPr sz="1400" b="1" spc="-5" dirty="0">
                <a:latin typeface="Calibri"/>
                <a:cs typeface="Calibri"/>
              </a:rPr>
              <a:t>tâche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08808" y="4005071"/>
            <a:ext cx="234950" cy="768350"/>
          </a:xfrm>
          <a:custGeom>
            <a:avLst/>
            <a:gdLst/>
            <a:ahLst/>
            <a:cxnLst/>
            <a:rect l="l" t="t" r="r" b="b"/>
            <a:pathLst>
              <a:path w="234950" h="768350">
                <a:moveTo>
                  <a:pt x="234822" y="768095"/>
                </a:moveTo>
                <a:lnTo>
                  <a:pt x="189162" y="766558"/>
                </a:lnTo>
                <a:lnTo>
                  <a:pt x="151860" y="762365"/>
                </a:lnTo>
                <a:lnTo>
                  <a:pt x="126702" y="756148"/>
                </a:lnTo>
                <a:lnTo>
                  <a:pt x="117475" y="748538"/>
                </a:lnTo>
                <a:lnTo>
                  <a:pt x="117475" y="403605"/>
                </a:lnTo>
                <a:lnTo>
                  <a:pt x="108245" y="395995"/>
                </a:lnTo>
                <a:lnTo>
                  <a:pt x="83073" y="389778"/>
                </a:lnTo>
                <a:lnTo>
                  <a:pt x="45733" y="385585"/>
                </a:lnTo>
                <a:lnTo>
                  <a:pt x="0" y="384047"/>
                </a:lnTo>
                <a:lnTo>
                  <a:pt x="45733" y="382510"/>
                </a:lnTo>
                <a:lnTo>
                  <a:pt x="83073" y="378317"/>
                </a:lnTo>
                <a:lnTo>
                  <a:pt x="108245" y="372100"/>
                </a:lnTo>
                <a:lnTo>
                  <a:pt x="117475" y="364489"/>
                </a:lnTo>
                <a:lnTo>
                  <a:pt x="117475" y="19557"/>
                </a:lnTo>
                <a:lnTo>
                  <a:pt x="126702" y="11947"/>
                </a:lnTo>
                <a:lnTo>
                  <a:pt x="151860" y="5730"/>
                </a:lnTo>
                <a:lnTo>
                  <a:pt x="189162" y="1537"/>
                </a:lnTo>
                <a:lnTo>
                  <a:pt x="234822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10397" y="4267200"/>
            <a:ext cx="9398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Fascia </a:t>
            </a:r>
            <a:r>
              <a:rPr sz="1400" b="1" dirty="0">
                <a:latin typeface="Calibri"/>
                <a:cs typeface="Calibri"/>
              </a:rPr>
              <a:t>=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face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52928" y="5657457"/>
            <a:ext cx="7049770" cy="71237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1270" algn="ctr">
              <a:spcBef>
                <a:spcPts val="275"/>
              </a:spcBef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Liaison au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cytosquelette</a:t>
            </a:r>
            <a:r>
              <a:rPr sz="16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 algn="ctr">
              <a:spcBef>
                <a:spcPts val="2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ZONULA </a:t>
            </a:r>
            <a:r>
              <a:rPr sz="1400" b="1" dirty="0">
                <a:solidFill>
                  <a:srgbClr val="FFC000"/>
                </a:solidFill>
                <a:latin typeface="Calibri"/>
                <a:cs typeface="Calibri"/>
              </a:rPr>
              <a:t>= </a:t>
            </a: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ACTINE </a:t>
            </a:r>
            <a:r>
              <a:rPr sz="1300" b="1" spc="-5" dirty="0">
                <a:solidFill>
                  <a:srgbClr val="FFC000"/>
                </a:solidFill>
                <a:latin typeface="Calibri"/>
                <a:cs typeface="Calibri"/>
              </a:rPr>
              <a:t>(zonula adherens, zonula</a:t>
            </a:r>
            <a:r>
              <a:rPr sz="1300" b="1" spc="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FFC000"/>
                </a:solidFill>
                <a:latin typeface="Calibri"/>
                <a:cs typeface="Calibri"/>
              </a:rPr>
              <a:t>occludens)</a:t>
            </a:r>
            <a:endParaRPr sz="1300">
              <a:latin typeface="Calibri"/>
              <a:cs typeface="Calibri"/>
            </a:endParaRPr>
          </a:p>
          <a:p>
            <a:pPr marL="2540" algn="ctr"/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DESMOSOME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=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Filament </a:t>
            </a:r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intermédiaire </a:t>
            </a:r>
            <a:r>
              <a:rPr sz="1300" b="1" dirty="0">
                <a:solidFill>
                  <a:srgbClr val="00AFEF"/>
                </a:solidFill>
                <a:latin typeface="Calibri"/>
                <a:cs typeface="Calibri"/>
              </a:rPr>
              <a:t>(desmosome,</a:t>
            </a:r>
            <a:r>
              <a:rPr sz="1300" b="1" spc="5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00AFEF"/>
                </a:solidFill>
                <a:latin typeface="Calibri"/>
                <a:cs typeface="Calibri"/>
              </a:rPr>
              <a:t>hémi-desmosome)</a:t>
            </a:r>
            <a:endParaRPr sz="13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9006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88099" y="4583431"/>
            <a:ext cx="1368425" cy="2271395"/>
          </a:xfrm>
          <a:custGeom>
            <a:avLst/>
            <a:gdLst/>
            <a:ahLst/>
            <a:cxnLst/>
            <a:rect l="l" t="t" r="r" b="b"/>
            <a:pathLst>
              <a:path w="1368425" h="2271395">
                <a:moveTo>
                  <a:pt x="0" y="2271014"/>
                </a:moveTo>
                <a:lnTo>
                  <a:pt x="1368171" y="2271014"/>
                </a:lnTo>
                <a:lnTo>
                  <a:pt x="1368171" y="0"/>
                </a:lnTo>
                <a:lnTo>
                  <a:pt x="0" y="0"/>
                </a:lnTo>
                <a:lnTo>
                  <a:pt x="0" y="2271014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24001" y="4601590"/>
            <a:ext cx="4553585" cy="2256790"/>
          </a:xfrm>
          <a:custGeom>
            <a:avLst/>
            <a:gdLst/>
            <a:ahLst/>
            <a:cxnLst/>
            <a:rect l="l" t="t" r="r" b="b"/>
            <a:pathLst>
              <a:path w="4553585" h="2256790">
                <a:moveTo>
                  <a:pt x="0" y="2256409"/>
                </a:moveTo>
                <a:lnTo>
                  <a:pt x="4553585" y="2256409"/>
                </a:lnTo>
                <a:lnTo>
                  <a:pt x="4553585" y="0"/>
                </a:lnTo>
                <a:lnTo>
                  <a:pt x="0" y="0"/>
                </a:lnTo>
                <a:lnTo>
                  <a:pt x="0" y="2256409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18605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18605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36330" y="640291"/>
            <a:ext cx="2736030" cy="369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39632" y="139569"/>
            <a:ext cx="791718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/>
              <a:t>JONCTIONS </a:t>
            </a:r>
            <a:r>
              <a:rPr sz="1800" b="1" spc="-20" dirty="0"/>
              <a:t>ETANCHES </a:t>
            </a:r>
            <a:r>
              <a:rPr sz="1800" b="1" spc="-5" dirty="0"/>
              <a:t>(ou </a:t>
            </a:r>
            <a:r>
              <a:rPr sz="1800" b="1" spc="-15" dirty="0"/>
              <a:t>zonula </a:t>
            </a:r>
            <a:r>
              <a:rPr sz="1800" b="1" spc="-10" dirty="0"/>
              <a:t>occludens </a:t>
            </a:r>
            <a:r>
              <a:rPr sz="1800" b="1" spc="-5" dirty="0"/>
              <a:t>ou </a:t>
            </a:r>
            <a:r>
              <a:rPr sz="1800" b="1" spc="-10" dirty="0"/>
              <a:t>jonctions serrées </a:t>
            </a:r>
            <a:r>
              <a:rPr sz="1800" b="1" spc="-5" dirty="0"/>
              <a:t>ou </a:t>
            </a:r>
            <a:r>
              <a:rPr sz="1800" b="1" spc="-10" dirty="0"/>
              <a:t>tight</a:t>
            </a:r>
            <a:r>
              <a:rPr sz="1800" b="1" spc="95" dirty="0"/>
              <a:t> </a:t>
            </a:r>
            <a:r>
              <a:rPr sz="1800" b="1" spc="-5" dirty="0"/>
              <a:t>junctions)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26125" y="553148"/>
            <a:ext cx="7550182" cy="42319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Rôle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 marR="5080"/>
            <a:r>
              <a:rPr sz="1600" spc="-5" dirty="0">
                <a:latin typeface="Calibri"/>
                <a:cs typeface="Calibri"/>
              </a:rPr>
              <a:t>Scellent </a:t>
            </a:r>
            <a:r>
              <a:rPr sz="1600" dirty="0">
                <a:latin typeface="Calibri"/>
                <a:cs typeface="Calibri"/>
              </a:rPr>
              <a:t>les cellules </a:t>
            </a:r>
            <a:r>
              <a:rPr sz="1600" spc="-5" dirty="0">
                <a:latin typeface="Calibri"/>
                <a:cs typeface="Calibri"/>
              </a:rPr>
              <a:t>épithéliales afin </a:t>
            </a:r>
            <a:r>
              <a:rPr sz="1600" spc="-10" dirty="0">
                <a:latin typeface="Calibri"/>
                <a:cs typeface="Calibri"/>
              </a:rPr>
              <a:t>d’empêcher </a:t>
            </a:r>
            <a:r>
              <a:rPr sz="1600" dirty="0">
                <a:latin typeface="Calibri"/>
                <a:cs typeface="Calibri"/>
              </a:rPr>
              <a:t>la </a:t>
            </a:r>
            <a:r>
              <a:rPr sz="1600" spc="-10" dirty="0">
                <a:latin typeface="Calibri"/>
                <a:cs typeface="Calibri"/>
              </a:rPr>
              <a:t>fuite </a:t>
            </a:r>
            <a:r>
              <a:rPr sz="1600" dirty="0">
                <a:latin typeface="Calibri"/>
                <a:cs typeface="Calibri"/>
              </a:rPr>
              <a:t>de molécules  </a:t>
            </a:r>
            <a:r>
              <a:rPr sz="1600" spc="-15" dirty="0">
                <a:latin typeface="Calibri"/>
                <a:cs typeface="Calibri"/>
              </a:rPr>
              <a:t>entre </a:t>
            </a:r>
            <a:r>
              <a:rPr sz="1600" dirty="0">
                <a:latin typeface="Calibri"/>
                <a:cs typeface="Calibri"/>
              </a:rPr>
              <a:t>ces cellules. </a:t>
            </a:r>
            <a:r>
              <a:rPr sz="1600" spc="-10" dirty="0">
                <a:latin typeface="Calibri"/>
                <a:cs typeface="Calibri"/>
              </a:rPr>
              <a:t>Rôle </a:t>
            </a:r>
            <a:r>
              <a:rPr sz="1600" dirty="0">
                <a:latin typeface="Calibri"/>
                <a:cs typeface="Calibri"/>
              </a:rPr>
              <a:t>dans la </a:t>
            </a:r>
            <a:r>
              <a:rPr sz="1600" spc="-5" dirty="0">
                <a:latin typeface="Calibri"/>
                <a:cs typeface="Calibri"/>
              </a:rPr>
              <a:t>polarisation </a:t>
            </a:r>
            <a:r>
              <a:rPr sz="1600" dirty="0">
                <a:latin typeface="Calibri"/>
                <a:cs typeface="Calibri"/>
              </a:rPr>
              <a:t>de la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cellule.</a:t>
            </a:r>
          </a:p>
          <a:p>
            <a:pPr>
              <a:spcBef>
                <a:spcPts val="3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spcBef>
                <a:spcPts val="5"/>
              </a:spcBef>
            </a:pP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Protéine </a:t>
            </a:r>
            <a:r>
              <a:rPr sz="1600" b="1" u="sng" spc="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de </a:t>
            </a:r>
            <a:r>
              <a:rPr sz="1600" b="1" u="sng" spc="-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jonction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transmembranaire</a:t>
            </a:r>
            <a:r>
              <a:rPr sz="1600" b="1" u="sng" spc="-5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Claudine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4STM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Occludine </a:t>
            </a:r>
            <a:r>
              <a:rPr sz="1600" dirty="0">
                <a:latin typeface="Calibri"/>
                <a:cs typeface="Calibri"/>
              </a:rPr>
              <a:t>: </a:t>
            </a:r>
            <a:r>
              <a:rPr sz="1600" spc="-10" dirty="0">
                <a:latin typeface="Calibri"/>
                <a:cs typeface="Calibri"/>
              </a:rPr>
              <a:t>4STM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spc="-10" dirty="0">
                <a:latin typeface="Calibri"/>
                <a:cs typeface="Calibri"/>
              </a:rPr>
              <a:t>prolongement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intracellulaire</a:t>
            </a:r>
            <a:endParaRPr sz="1600" dirty="0">
              <a:latin typeface="Calibri"/>
              <a:cs typeface="Calibri"/>
            </a:endParaRPr>
          </a:p>
          <a:p>
            <a:pPr>
              <a:spcBef>
                <a:spcPts val="2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/>
            <a:r>
              <a:rPr sz="1600" b="1" u="sng" spc="-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Ligand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extracellulaire</a:t>
            </a:r>
            <a:r>
              <a:rPr sz="1600" b="1" u="sng" spc="-1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  <a:spcBef>
                <a:spcPts val="5"/>
              </a:spcBef>
            </a:pPr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Claudine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Occludine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Liaison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HOMOTYPIQUE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1220"/>
              </a:spcBef>
            </a:pP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Protéines 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adaptatrices </a:t>
            </a: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(intracellulaire)</a:t>
            </a:r>
            <a:r>
              <a:rPr sz="1600" b="1" u="sng" spc="3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5" dirty="0"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D536CA"/>
                </a:solidFill>
                <a:latin typeface="Calibri"/>
                <a:cs typeface="Calibri"/>
              </a:rPr>
              <a:t>ZO1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b="1" spc="-15" dirty="0">
                <a:solidFill>
                  <a:srgbClr val="D536CA"/>
                </a:solidFill>
                <a:latin typeface="Calibri"/>
                <a:cs typeface="Calibri"/>
              </a:rPr>
              <a:t>ZO2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Spectrine </a:t>
            </a:r>
            <a:r>
              <a:rPr sz="1600" spc="-5" dirty="0">
                <a:latin typeface="Calibri"/>
                <a:cs typeface="Calibri"/>
              </a:rPr>
              <a:t>(liée </a:t>
            </a:r>
            <a:r>
              <a:rPr sz="1600" dirty="0">
                <a:latin typeface="Calibri"/>
                <a:cs typeface="Calibri"/>
              </a:rPr>
              <a:t>à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ZO1)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1175"/>
              </a:spcBef>
            </a:pPr>
            <a:r>
              <a:rPr sz="1600" b="1" u="sng" spc="-10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Cytosquelette </a:t>
            </a:r>
            <a:r>
              <a:rPr sz="1600" b="1" u="sng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5" dirty="0">
                <a:solidFill>
                  <a:srgbClr val="FFC000"/>
                </a:solidFill>
                <a:latin typeface="Calibri"/>
                <a:cs typeface="Calibri"/>
              </a:rPr>
              <a:t>MF </a:t>
            </a:r>
            <a:r>
              <a:rPr sz="1600" dirty="0">
                <a:solidFill>
                  <a:srgbClr val="FFC000"/>
                </a:solidFill>
                <a:latin typeface="Calibri"/>
                <a:cs typeface="Calibri"/>
              </a:rPr>
              <a:t>actine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591937" y="2242173"/>
            <a:ext cx="765175" cy="159385"/>
          </a:xfrm>
          <a:custGeom>
            <a:avLst/>
            <a:gdLst/>
            <a:ahLst/>
            <a:cxnLst/>
            <a:rect l="l" t="t" r="r" b="b"/>
            <a:pathLst>
              <a:path w="765175" h="159385">
                <a:moveTo>
                  <a:pt x="0" y="158762"/>
                </a:moveTo>
                <a:lnTo>
                  <a:pt x="764781" y="158762"/>
                </a:lnTo>
                <a:lnTo>
                  <a:pt x="764781" y="0"/>
                </a:lnTo>
                <a:lnTo>
                  <a:pt x="0" y="0"/>
                </a:lnTo>
                <a:lnTo>
                  <a:pt x="0" y="15876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91937" y="2242173"/>
            <a:ext cx="765175" cy="159385"/>
          </a:xfrm>
          <a:custGeom>
            <a:avLst/>
            <a:gdLst/>
            <a:ahLst/>
            <a:cxnLst/>
            <a:rect l="l" t="t" r="r" b="b"/>
            <a:pathLst>
              <a:path w="765175" h="159385">
                <a:moveTo>
                  <a:pt x="0" y="158762"/>
                </a:moveTo>
                <a:lnTo>
                  <a:pt x="764781" y="158762"/>
                </a:lnTo>
                <a:lnTo>
                  <a:pt x="764781" y="0"/>
                </a:lnTo>
                <a:lnTo>
                  <a:pt x="0" y="0"/>
                </a:lnTo>
                <a:lnTo>
                  <a:pt x="0" y="158762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91937" y="2210435"/>
            <a:ext cx="765175" cy="31750"/>
          </a:xfrm>
          <a:custGeom>
            <a:avLst/>
            <a:gdLst/>
            <a:ahLst/>
            <a:cxnLst/>
            <a:rect l="l" t="t" r="r" b="b"/>
            <a:pathLst>
              <a:path w="765175" h="31750">
                <a:moveTo>
                  <a:pt x="0" y="31750"/>
                </a:moveTo>
                <a:lnTo>
                  <a:pt x="764793" y="31750"/>
                </a:lnTo>
                <a:lnTo>
                  <a:pt x="764793" y="0"/>
                </a:lnTo>
                <a:lnTo>
                  <a:pt x="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91937" y="2210435"/>
            <a:ext cx="765175" cy="31750"/>
          </a:xfrm>
          <a:custGeom>
            <a:avLst/>
            <a:gdLst/>
            <a:ahLst/>
            <a:cxnLst/>
            <a:rect l="l" t="t" r="r" b="b"/>
            <a:pathLst>
              <a:path w="765175" h="31750">
                <a:moveTo>
                  <a:pt x="0" y="5334"/>
                </a:moveTo>
                <a:lnTo>
                  <a:pt x="0" y="2412"/>
                </a:lnTo>
                <a:lnTo>
                  <a:pt x="2412" y="0"/>
                </a:lnTo>
                <a:lnTo>
                  <a:pt x="5334" y="0"/>
                </a:lnTo>
                <a:lnTo>
                  <a:pt x="759460" y="0"/>
                </a:lnTo>
                <a:lnTo>
                  <a:pt x="762380" y="0"/>
                </a:lnTo>
                <a:lnTo>
                  <a:pt x="764793" y="2412"/>
                </a:lnTo>
                <a:lnTo>
                  <a:pt x="764793" y="5334"/>
                </a:lnTo>
                <a:lnTo>
                  <a:pt x="764793" y="26415"/>
                </a:lnTo>
                <a:lnTo>
                  <a:pt x="764793" y="29337"/>
                </a:lnTo>
                <a:lnTo>
                  <a:pt x="762380" y="31750"/>
                </a:lnTo>
                <a:lnTo>
                  <a:pt x="759460" y="31750"/>
                </a:lnTo>
                <a:lnTo>
                  <a:pt x="5334" y="31750"/>
                </a:lnTo>
                <a:lnTo>
                  <a:pt x="2412" y="31750"/>
                </a:lnTo>
                <a:lnTo>
                  <a:pt x="0" y="29337"/>
                </a:lnTo>
                <a:lnTo>
                  <a:pt x="0" y="26415"/>
                </a:lnTo>
                <a:lnTo>
                  <a:pt x="0" y="533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91937" y="2385060"/>
            <a:ext cx="765175" cy="30480"/>
          </a:xfrm>
          <a:custGeom>
            <a:avLst/>
            <a:gdLst/>
            <a:ahLst/>
            <a:cxnLst/>
            <a:rect l="l" t="t" r="r" b="b"/>
            <a:pathLst>
              <a:path w="765175" h="30480">
                <a:moveTo>
                  <a:pt x="0" y="30479"/>
                </a:moveTo>
                <a:lnTo>
                  <a:pt x="764793" y="30479"/>
                </a:lnTo>
                <a:lnTo>
                  <a:pt x="764793" y="0"/>
                </a:lnTo>
                <a:lnTo>
                  <a:pt x="0" y="0"/>
                </a:lnTo>
                <a:lnTo>
                  <a:pt x="0" y="3047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91937" y="2385060"/>
            <a:ext cx="765175" cy="30480"/>
          </a:xfrm>
          <a:custGeom>
            <a:avLst/>
            <a:gdLst/>
            <a:ahLst/>
            <a:cxnLst/>
            <a:rect l="l" t="t" r="r" b="b"/>
            <a:pathLst>
              <a:path w="765175" h="30480">
                <a:moveTo>
                  <a:pt x="0" y="5079"/>
                </a:moveTo>
                <a:lnTo>
                  <a:pt x="0" y="2286"/>
                </a:lnTo>
                <a:lnTo>
                  <a:pt x="2286" y="0"/>
                </a:lnTo>
                <a:lnTo>
                  <a:pt x="5079" y="0"/>
                </a:lnTo>
                <a:lnTo>
                  <a:pt x="759713" y="0"/>
                </a:lnTo>
                <a:lnTo>
                  <a:pt x="762508" y="0"/>
                </a:lnTo>
                <a:lnTo>
                  <a:pt x="764793" y="2286"/>
                </a:lnTo>
                <a:lnTo>
                  <a:pt x="764793" y="5079"/>
                </a:lnTo>
                <a:lnTo>
                  <a:pt x="764793" y="25400"/>
                </a:lnTo>
                <a:lnTo>
                  <a:pt x="764793" y="28193"/>
                </a:lnTo>
                <a:lnTo>
                  <a:pt x="762508" y="30479"/>
                </a:lnTo>
                <a:lnTo>
                  <a:pt x="759713" y="30479"/>
                </a:lnTo>
                <a:lnTo>
                  <a:pt x="5079" y="30479"/>
                </a:lnTo>
                <a:lnTo>
                  <a:pt x="2286" y="30479"/>
                </a:lnTo>
                <a:lnTo>
                  <a:pt x="0" y="28193"/>
                </a:lnTo>
                <a:lnTo>
                  <a:pt x="0" y="25400"/>
                </a:lnTo>
                <a:lnTo>
                  <a:pt x="0" y="5079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78297" y="2217420"/>
            <a:ext cx="84455" cy="198120"/>
          </a:xfrm>
          <a:custGeom>
            <a:avLst/>
            <a:gdLst/>
            <a:ahLst/>
            <a:cxnLst/>
            <a:rect l="l" t="t" r="r" b="b"/>
            <a:pathLst>
              <a:path w="84454" h="198119">
                <a:moveTo>
                  <a:pt x="78231" y="0"/>
                </a:moveTo>
                <a:lnTo>
                  <a:pt x="6223" y="0"/>
                </a:lnTo>
                <a:lnTo>
                  <a:pt x="0" y="6350"/>
                </a:lnTo>
                <a:lnTo>
                  <a:pt x="0" y="191769"/>
                </a:lnTo>
                <a:lnTo>
                  <a:pt x="6223" y="198119"/>
                </a:lnTo>
                <a:lnTo>
                  <a:pt x="78231" y="198119"/>
                </a:lnTo>
                <a:lnTo>
                  <a:pt x="84454" y="191769"/>
                </a:lnTo>
                <a:lnTo>
                  <a:pt x="84454" y="6350"/>
                </a:lnTo>
                <a:lnTo>
                  <a:pt x="78231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78297" y="2217420"/>
            <a:ext cx="84455" cy="198120"/>
          </a:xfrm>
          <a:custGeom>
            <a:avLst/>
            <a:gdLst/>
            <a:ahLst/>
            <a:cxnLst/>
            <a:rect l="l" t="t" r="r" b="b"/>
            <a:pathLst>
              <a:path w="84454" h="198119">
                <a:moveTo>
                  <a:pt x="0" y="14096"/>
                </a:moveTo>
                <a:lnTo>
                  <a:pt x="0" y="6350"/>
                </a:lnTo>
                <a:lnTo>
                  <a:pt x="6223" y="0"/>
                </a:lnTo>
                <a:lnTo>
                  <a:pt x="14097" y="0"/>
                </a:lnTo>
                <a:lnTo>
                  <a:pt x="70357" y="0"/>
                </a:lnTo>
                <a:lnTo>
                  <a:pt x="78231" y="0"/>
                </a:lnTo>
                <a:lnTo>
                  <a:pt x="84454" y="6350"/>
                </a:lnTo>
                <a:lnTo>
                  <a:pt x="84454" y="14096"/>
                </a:lnTo>
                <a:lnTo>
                  <a:pt x="84454" y="184022"/>
                </a:lnTo>
                <a:lnTo>
                  <a:pt x="84454" y="191769"/>
                </a:lnTo>
                <a:lnTo>
                  <a:pt x="78231" y="198119"/>
                </a:lnTo>
                <a:lnTo>
                  <a:pt x="70357" y="198119"/>
                </a:lnTo>
                <a:lnTo>
                  <a:pt x="14097" y="198119"/>
                </a:lnTo>
                <a:lnTo>
                  <a:pt x="6223" y="198119"/>
                </a:lnTo>
                <a:lnTo>
                  <a:pt x="0" y="191769"/>
                </a:lnTo>
                <a:lnTo>
                  <a:pt x="0" y="184022"/>
                </a:lnTo>
                <a:lnTo>
                  <a:pt x="0" y="14096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35270" y="2217420"/>
            <a:ext cx="84455" cy="198120"/>
          </a:xfrm>
          <a:custGeom>
            <a:avLst/>
            <a:gdLst/>
            <a:ahLst/>
            <a:cxnLst/>
            <a:rect l="l" t="t" r="r" b="b"/>
            <a:pathLst>
              <a:path w="84454" h="198119">
                <a:moveTo>
                  <a:pt x="78231" y="0"/>
                </a:moveTo>
                <a:lnTo>
                  <a:pt x="6222" y="0"/>
                </a:lnTo>
                <a:lnTo>
                  <a:pt x="0" y="6350"/>
                </a:lnTo>
                <a:lnTo>
                  <a:pt x="0" y="191769"/>
                </a:lnTo>
                <a:lnTo>
                  <a:pt x="6222" y="198119"/>
                </a:lnTo>
                <a:lnTo>
                  <a:pt x="78231" y="198119"/>
                </a:lnTo>
                <a:lnTo>
                  <a:pt x="84454" y="191769"/>
                </a:lnTo>
                <a:lnTo>
                  <a:pt x="84454" y="6350"/>
                </a:lnTo>
                <a:lnTo>
                  <a:pt x="78231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35270" y="2217420"/>
            <a:ext cx="84455" cy="198120"/>
          </a:xfrm>
          <a:custGeom>
            <a:avLst/>
            <a:gdLst/>
            <a:ahLst/>
            <a:cxnLst/>
            <a:rect l="l" t="t" r="r" b="b"/>
            <a:pathLst>
              <a:path w="84454" h="198119">
                <a:moveTo>
                  <a:pt x="0" y="14096"/>
                </a:moveTo>
                <a:lnTo>
                  <a:pt x="0" y="6350"/>
                </a:lnTo>
                <a:lnTo>
                  <a:pt x="6222" y="0"/>
                </a:lnTo>
                <a:lnTo>
                  <a:pt x="14096" y="0"/>
                </a:lnTo>
                <a:lnTo>
                  <a:pt x="70357" y="0"/>
                </a:lnTo>
                <a:lnTo>
                  <a:pt x="78231" y="0"/>
                </a:lnTo>
                <a:lnTo>
                  <a:pt x="84454" y="6350"/>
                </a:lnTo>
                <a:lnTo>
                  <a:pt x="84454" y="14096"/>
                </a:lnTo>
                <a:lnTo>
                  <a:pt x="84454" y="184022"/>
                </a:lnTo>
                <a:lnTo>
                  <a:pt x="84454" y="191769"/>
                </a:lnTo>
                <a:lnTo>
                  <a:pt x="78231" y="198119"/>
                </a:lnTo>
                <a:lnTo>
                  <a:pt x="70357" y="198119"/>
                </a:lnTo>
                <a:lnTo>
                  <a:pt x="14096" y="198119"/>
                </a:lnTo>
                <a:lnTo>
                  <a:pt x="6222" y="198119"/>
                </a:lnTo>
                <a:lnTo>
                  <a:pt x="0" y="191769"/>
                </a:lnTo>
                <a:lnTo>
                  <a:pt x="0" y="184022"/>
                </a:lnTo>
                <a:lnTo>
                  <a:pt x="0" y="14096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13451" y="2208148"/>
            <a:ext cx="84455" cy="198120"/>
          </a:xfrm>
          <a:custGeom>
            <a:avLst/>
            <a:gdLst/>
            <a:ahLst/>
            <a:cxnLst/>
            <a:rect l="l" t="t" r="r" b="b"/>
            <a:pathLst>
              <a:path w="84454" h="198119">
                <a:moveTo>
                  <a:pt x="78232" y="0"/>
                </a:moveTo>
                <a:lnTo>
                  <a:pt x="6223" y="0"/>
                </a:lnTo>
                <a:lnTo>
                  <a:pt x="0" y="6350"/>
                </a:lnTo>
                <a:lnTo>
                  <a:pt x="0" y="191770"/>
                </a:lnTo>
                <a:lnTo>
                  <a:pt x="6223" y="198120"/>
                </a:lnTo>
                <a:lnTo>
                  <a:pt x="78232" y="198120"/>
                </a:lnTo>
                <a:lnTo>
                  <a:pt x="84454" y="191770"/>
                </a:lnTo>
                <a:lnTo>
                  <a:pt x="84454" y="6350"/>
                </a:lnTo>
                <a:lnTo>
                  <a:pt x="78232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13451" y="2208148"/>
            <a:ext cx="84455" cy="198120"/>
          </a:xfrm>
          <a:custGeom>
            <a:avLst/>
            <a:gdLst/>
            <a:ahLst/>
            <a:cxnLst/>
            <a:rect l="l" t="t" r="r" b="b"/>
            <a:pathLst>
              <a:path w="84454" h="198119">
                <a:moveTo>
                  <a:pt x="0" y="14097"/>
                </a:moveTo>
                <a:lnTo>
                  <a:pt x="0" y="6350"/>
                </a:lnTo>
                <a:lnTo>
                  <a:pt x="6223" y="0"/>
                </a:lnTo>
                <a:lnTo>
                  <a:pt x="14097" y="0"/>
                </a:lnTo>
                <a:lnTo>
                  <a:pt x="70485" y="0"/>
                </a:lnTo>
                <a:lnTo>
                  <a:pt x="78232" y="0"/>
                </a:lnTo>
                <a:lnTo>
                  <a:pt x="84454" y="6350"/>
                </a:lnTo>
                <a:lnTo>
                  <a:pt x="84454" y="14097"/>
                </a:lnTo>
                <a:lnTo>
                  <a:pt x="84454" y="184023"/>
                </a:lnTo>
                <a:lnTo>
                  <a:pt x="84454" y="191770"/>
                </a:lnTo>
                <a:lnTo>
                  <a:pt x="78232" y="198120"/>
                </a:lnTo>
                <a:lnTo>
                  <a:pt x="70485" y="198120"/>
                </a:lnTo>
                <a:lnTo>
                  <a:pt x="14097" y="198120"/>
                </a:lnTo>
                <a:lnTo>
                  <a:pt x="6223" y="198120"/>
                </a:lnTo>
                <a:lnTo>
                  <a:pt x="0" y="191770"/>
                </a:lnTo>
                <a:lnTo>
                  <a:pt x="0" y="184023"/>
                </a:lnTo>
                <a:lnTo>
                  <a:pt x="0" y="14097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180963" y="2204847"/>
            <a:ext cx="85090" cy="198120"/>
          </a:xfrm>
          <a:custGeom>
            <a:avLst/>
            <a:gdLst/>
            <a:ahLst/>
            <a:cxnLst/>
            <a:rect l="l" t="t" r="r" b="b"/>
            <a:pathLst>
              <a:path w="85089" h="198119">
                <a:moveTo>
                  <a:pt x="78232" y="0"/>
                </a:moveTo>
                <a:lnTo>
                  <a:pt x="6350" y="0"/>
                </a:lnTo>
                <a:lnTo>
                  <a:pt x="0" y="6350"/>
                </a:lnTo>
                <a:lnTo>
                  <a:pt x="0" y="191769"/>
                </a:lnTo>
                <a:lnTo>
                  <a:pt x="6350" y="198119"/>
                </a:lnTo>
                <a:lnTo>
                  <a:pt x="78232" y="198119"/>
                </a:lnTo>
                <a:lnTo>
                  <a:pt x="84582" y="191769"/>
                </a:lnTo>
                <a:lnTo>
                  <a:pt x="84582" y="6350"/>
                </a:lnTo>
                <a:lnTo>
                  <a:pt x="78232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180963" y="2204847"/>
            <a:ext cx="85090" cy="198120"/>
          </a:xfrm>
          <a:custGeom>
            <a:avLst/>
            <a:gdLst/>
            <a:ahLst/>
            <a:cxnLst/>
            <a:rect l="l" t="t" r="r" b="b"/>
            <a:pathLst>
              <a:path w="85089" h="198119">
                <a:moveTo>
                  <a:pt x="0" y="14097"/>
                </a:moveTo>
                <a:lnTo>
                  <a:pt x="0" y="6350"/>
                </a:lnTo>
                <a:lnTo>
                  <a:pt x="6350" y="0"/>
                </a:lnTo>
                <a:lnTo>
                  <a:pt x="14097" y="0"/>
                </a:lnTo>
                <a:lnTo>
                  <a:pt x="70485" y="0"/>
                </a:lnTo>
                <a:lnTo>
                  <a:pt x="78232" y="0"/>
                </a:lnTo>
                <a:lnTo>
                  <a:pt x="84582" y="6350"/>
                </a:lnTo>
                <a:lnTo>
                  <a:pt x="84582" y="14097"/>
                </a:lnTo>
                <a:lnTo>
                  <a:pt x="84582" y="184023"/>
                </a:lnTo>
                <a:lnTo>
                  <a:pt x="84582" y="191769"/>
                </a:lnTo>
                <a:lnTo>
                  <a:pt x="78232" y="198119"/>
                </a:lnTo>
                <a:lnTo>
                  <a:pt x="70485" y="198119"/>
                </a:lnTo>
                <a:lnTo>
                  <a:pt x="14097" y="198119"/>
                </a:lnTo>
                <a:lnTo>
                  <a:pt x="6350" y="198119"/>
                </a:lnTo>
                <a:lnTo>
                  <a:pt x="0" y="191769"/>
                </a:lnTo>
                <a:lnTo>
                  <a:pt x="0" y="184023"/>
                </a:lnTo>
                <a:lnTo>
                  <a:pt x="0" y="14097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702172" y="2069083"/>
            <a:ext cx="175260" cy="156210"/>
          </a:xfrm>
          <a:custGeom>
            <a:avLst/>
            <a:gdLst/>
            <a:ahLst/>
            <a:cxnLst/>
            <a:rect l="l" t="t" r="r" b="b"/>
            <a:pathLst>
              <a:path w="175260" h="156210">
                <a:moveTo>
                  <a:pt x="0" y="155955"/>
                </a:moveTo>
                <a:lnTo>
                  <a:pt x="6641" y="149254"/>
                </a:lnTo>
                <a:lnTo>
                  <a:pt x="12461" y="131587"/>
                </a:lnTo>
                <a:lnTo>
                  <a:pt x="16591" y="106610"/>
                </a:lnTo>
                <a:lnTo>
                  <a:pt x="18161" y="77977"/>
                </a:lnTo>
                <a:lnTo>
                  <a:pt x="24907" y="49345"/>
                </a:lnTo>
                <a:lnTo>
                  <a:pt x="42703" y="24368"/>
                </a:lnTo>
                <a:lnTo>
                  <a:pt x="67881" y="6701"/>
                </a:lnTo>
                <a:lnTo>
                  <a:pt x="96774" y="0"/>
                </a:lnTo>
                <a:lnTo>
                  <a:pt x="125593" y="12747"/>
                </a:lnTo>
                <a:lnTo>
                  <a:pt x="150733" y="46355"/>
                </a:lnTo>
                <a:lnTo>
                  <a:pt x="168515" y="93868"/>
                </a:lnTo>
                <a:lnTo>
                  <a:pt x="175260" y="148336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048248" y="2056510"/>
            <a:ext cx="175895" cy="156210"/>
          </a:xfrm>
          <a:custGeom>
            <a:avLst/>
            <a:gdLst/>
            <a:ahLst/>
            <a:cxnLst/>
            <a:rect l="l" t="t" r="r" b="b"/>
            <a:pathLst>
              <a:path w="175895" h="156210">
                <a:moveTo>
                  <a:pt x="0" y="155955"/>
                </a:moveTo>
                <a:lnTo>
                  <a:pt x="9233" y="149254"/>
                </a:lnTo>
                <a:lnTo>
                  <a:pt x="17287" y="131587"/>
                </a:lnTo>
                <a:lnTo>
                  <a:pt x="22985" y="106610"/>
                </a:lnTo>
                <a:lnTo>
                  <a:pt x="25146" y="77977"/>
                </a:lnTo>
                <a:lnTo>
                  <a:pt x="31605" y="49345"/>
                </a:lnTo>
                <a:lnTo>
                  <a:pt x="48625" y="24368"/>
                </a:lnTo>
                <a:lnTo>
                  <a:pt x="72669" y="6701"/>
                </a:lnTo>
                <a:lnTo>
                  <a:pt x="100202" y="0"/>
                </a:lnTo>
                <a:lnTo>
                  <a:pt x="127809" y="12747"/>
                </a:lnTo>
                <a:lnTo>
                  <a:pt x="151891" y="46355"/>
                </a:lnTo>
                <a:lnTo>
                  <a:pt x="168925" y="93868"/>
                </a:lnTo>
                <a:lnTo>
                  <a:pt x="175387" y="148336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80735" y="2391791"/>
            <a:ext cx="175895" cy="156210"/>
          </a:xfrm>
          <a:custGeom>
            <a:avLst/>
            <a:gdLst/>
            <a:ahLst/>
            <a:cxnLst/>
            <a:rect l="l" t="t" r="r" b="b"/>
            <a:pathLst>
              <a:path w="175895" h="156210">
                <a:moveTo>
                  <a:pt x="0" y="0"/>
                </a:moveTo>
                <a:lnTo>
                  <a:pt x="6641" y="6701"/>
                </a:lnTo>
                <a:lnTo>
                  <a:pt x="12461" y="24368"/>
                </a:lnTo>
                <a:lnTo>
                  <a:pt x="16591" y="49345"/>
                </a:lnTo>
                <a:lnTo>
                  <a:pt x="18161" y="77978"/>
                </a:lnTo>
                <a:lnTo>
                  <a:pt x="24907" y="106610"/>
                </a:lnTo>
                <a:lnTo>
                  <a:pt x="42703" y="131587"/>
                </a:lnTo>
                <a:lnTo>
                  <a:pt x="67881" y="149254"/>
                </a:lnTo>
                <a:lnTo>
                  <a:pt x="96774" y="155956"/>
                </a:lnTo>
                <a:lnTo>
                  <a:pt x="125612" y="143208"/>
                </a:lnTo>
                <a:lnTo>
                  <a:pt x="150796" y="109600"/>
                </a:lnTo>
                <a:lnTo>
                  <a:pt x="168622" y="62087"/>
                </a:lnTo>
                <a:lnTo>
                  <a:pt x="175387" y="7620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37149" y="2386711"/>
            <a:ext cx="60325" cy="192405"/>
          </a:xfrm>
          <a:custGeom>
            <a:avLst/>
            <a:gdLst/>
            <a:ahLst/>
            <a:cxnLst/>
            <a:rect l="l" t="t" r="r" b="b"/>
            <a:pathLst>
              <a:path w="60325" h="192405">
                <a:moveTo>
                  <a:pt x="60198" y="0"/>
                </a:moveTo>
                <a:lnTo>
                  <a:pt x="50768" y="66008"/>
                </a:lnTo>
                <a:lnTo>
                  <a:pt x="19020" y="104263"/>
                </a:lnTo>
                <a:lnTo>
                  <a:pt x="9382" y="126015"/>
                </a:lnTo>
                <a:lnTo>
                  <a:pt x="2577" y="156769"/>
                </a:lnTo>
                <a:lnTo>
                  <a:pt x="0" y="192024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78760" y="2404873"/>
            <a:ext cx="342265" cy="320675"/>
          </a:xfrm>
          <a:custGeom>
            <a:avLst/>
            <a:gdLst/>
            <a:ahLst/>
            <a:cxnLst/>
            <a:rect l="l" t="t" r="r" b="b"/>
            <a:pathLst>
              <a:path w="342264" h="320675">
                <a:moveTo>
                  <a:pt x="137382" y="0"/>
                </a:moveTo>
                <a:lnTo>
                  <a:pt x="169920" y="49115"/>
                </a:lnTo>
                <a:lnTo>
                  <a:pt x="196611" y="94599"/>
                </a:lnTo>
                <a:lnTo>
                  <a:pt x="211659" y="132820"/>
                </a:lnTo>
                <a:lnTo>
                  <a:pt x="209264" y="160147"/>
                </a:lnTo>
                <a:lnTo>
                  <a:pt x="178641" y="170360"/>
                </a:lnTo>
                <a:lnTo>
                  <a:pt x="126015" y="167084"/>
                </a:lnTo>
                <a:lnTo>
                  <a:pt x="70818" y="161736"/>
                </a:lnTo>
                <a:lnTo>
                  <a:pt x="32480" y="165735"/>
                </a:lnTo>
                <a:lnTo>
                  <a:pt x="11822" y="183739"/>
                </a:lnTo>
                <a:lnTo>
                  <a:pt x="0" y="209184"/>
                </a:lnTo>
                <a:lnTo>
                  <a:pt x="1654" y="236368"/>
                </a:lnTo>
                <a:lnTo>
                  <a:pt x="58284" y="275631"/>
                </a:lnTo>
                <a:lnTo>
                  <a:pt x="112987" y="291589"/>
                </a:lnTo>
                <a:lnTo>
                  <a:pt x="174675" y="305609"/>
                </a:lnTo>
                <a:lnTo>
                  <a:pt x="232486" y="315837"/>
                </a:lnTo>
                <a:lnTo>
                  <a:pt x="275558" y="320420"/>
                </a:lnTo>
                <a:lnTo>
                  <a:pt x="308419" y="313392"/>
                </a:lnTo>
                <a:lnTo>
                  <a:pt x="328707" y="296195"/>
                </a:lnTo>
                <a:lnTo>
                  <a:pt x="338994" y="278665"/>
                </a:lnTo>
                <a:lnTo>
                  <a:pt x="341852" y="270637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72505" y="1524444"/>
            <a:ext cx="811530" cy="168910"/>
          </a:xfrm>
          <a:custGeom>
            <a:avLst/>
            <a:gdLst/>
            <a:ahLst/>
            <a:cxnLst/>
            <a:rect l="l" t="t" r="r" b="b"/>
            <a:pathLst>
              <a:path w="811529" h="168910">
                <a:moveTo>
                  <a:pt x="0" y="168465"/>
                </a:moveTo>
                <a:lnTo>
                  <a:pt x="811504" y="168465"/>
                </a:lnTo>
                <a:lnTo>
                  <a:pt x="811504" y="0"/>
                </a:lnTo>
                <a:lnTo>
                  <a:pt x="0" y="0"/>
                </a:lnTo>
                <a:lnTo>
                  <a:pt x="0" y="16846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72505" y="1524444"/>
            <a:ext cx="811530" cy="168910"/>
          </a:xfrm>
          <a:custGeom>
            <a:avLst/>
            <a:gdLst/>
            <a:ahLst/>
            <a:cxnLst/>
            <a:rect l="l" t="t" r="r" b="b"/>
            <a:pathLst>
              <a:path w="811529" h="168910">
                <a:moveTo>
                  <a:pt x="0" y="168465"/>
                </a:moveTo>
                <a:lnTo>
                  <a:pt x="811504" y="168465"/>
                </a:lnTo>
                <a:lnTo>
                  <a:pt x="811504" y="0"/>
                </a:lnTo>
                <a:lnTo>
                  <a:pt x="0" y="0"/>
                </a:lnTo>
                <a:lnTo>
                  <a:pt x="0" y="168465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72505" y="1490726"/>
            <a:ext cx="811530" cy="33655"/>
          </a:xfrm>
          <a:custGeom>
            <a:avLst/>
            <a:gdLst/>
            <a:ahLst/>
            <a:cxnLst/>
            <a:rect l="l" t="t" r="r" b="b"/>
            <a:pathLst>
              <a:path w="811529" h="33655">
                <a:moveTo>
                  <a:pt x="0" y="33654"/>
                </a:moveTo>
                <a:lnTo>
                  <a:pt x="811530" y="33654"/>
                </a:lnTo>
                <a:lnTo>
                  <a:pt x="811530" y="0"/>
                </a:lnTo>
                <a:lnTo>
                  <a:pt x="0" y="0"/>
                </a:lnTo>
                <a:lnTo>
                  <a:pt x="0" y="33654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72505" y="1490726"/>
            <a:ext cx="811530" cy="33655"/>
          </a:xfrm>
          <a:custGeom>
            <a:avLst/>
            <a:gdLst/>
            <a:ahLst/>
            <a:cxnLst/>
            <a:rect l="l" t="t" r="r" b="b"/>
            <a:pathLst>
              <a:path w="811529" h="33655">
                <a:moveTo>
                  <a:pt x="0" y="5587"/>
                </a:moveTo>
                <a:lnTo>
                  <a:pt x="0" y="2539"/>
                </a:lnTo>
                <a:lnTo>
                  <a:pt x="2540" y="0"/>
                </a:lnTo>
                <a:lnTo>
                  <a:pt x="5588" y="0"/>
                </a:lnTo>
                <a:lnTo>
                  <a:pt x="805815" y="0"/>
                </a:lnTo>
                <a:lnTo>
                  <a:pt x="808990" y="0"/>
                </a:lnTo>
                <a:lnTo>
                  <a:pt x="811530" y="2539"/>
                </a:lnTo>
                <a:lnTo>
                  <a:pt x="811530" y="5587"/>
                </a:lnTo>
                <a:lnTo>
                  <a:pt x="811530" y="28066"/>
                </a:lnTo>
                <a:lnTo>
                  <a:pt x="811530" y="31114"/>
                </a:lnTo>
                <a:lnTo>
                  <a:pt x="808990" y="33654"/>
                </a:lnTo>
                <a:lnTo>
                  <a:pt x="805815" y="33654"/>
                </a:lnTo>
                <a:lnTo>
                  <a:pt x="5588" y="33654"/>
                </a:lnTo>
                <a:lnTo>
                  <a:pt x="2540" y="33654"/>
                </a:lnTo>
                <a:lnTo>
                  <a:pt x="0" y="31114"/>
                </a:lnTo>
                <a:lnTo>
                  <a:pt x="0" y="28066"/>
                </a:lnTo>
                <a:lnTo>
                  <a:pt x="0" y="5587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72505" y="1676019"/>
            <a:ext cx="811530" cy="32384"/>
          </a:xfrm>
          <a:custGeom>
            <a:avLst/>
            <a:gdLst/>
            <a:ahLst/>
            <a:cxnLst/>
            <a:rect l="l" t="t" r="r" b="b"/>
            <a:pathLst>
              <a:path w="811529" h="32385">
                <a:moveTo>
                  <a:pt x="0" y="32257"/>
                </a:moveTo>
                <a:lnTo>
                  <a:pt x="811530" y="32257"/>
                </a:lnTo>
                <a:lnTo>
                  <a:pt x="811530" y="0"/>
                </a:lnTo>
                <a:lnTo>
                  <a:pt x="0" y="0"/>
                </a:lnTo>
                <a:lnTo>
                  <a:pt x="0" y="32257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72505" y="1676019"/>
            <a:ext cx="811530" cy="32384"/>
          </a:xfrm>
          <a:custGeom>
            <a:avLst/>
            <a:gdLst/>
            <a:ahLst/>
            <a:cxnLst/>
            <a:rect l="l" t="t" r="r" b="b"/>
            <a:pathLst>
              <a:path w="811529" h="32385">
                <a:moveTo>
                  <a:pt x="0" y="5333"/>
                </a:moveTo>
                <a:lnTo>
                  <a:pt x="0" y="2412"/>
                </a:lnTo>
                <a:lnTo>
                  <a:pt x="2413" y="0"/>
                </a:lnTo>
                <a:lnTo>
                  <a:pt x="5461" y="0"/>
                </a:lnTo>
                <a:lnTo>
                  <a:pt x="806196" y="0"/>
                </a:lnTo>
                <a:lnTo>
                  <a:pt x="809117" y="0"/>
                </a:lnTo>
                <a:lnTo>
                  <a:pt x="811530" y="2412"/>
                </a:lnTo>
                <a:lnTo>
                  <a:pt x="811530" y="5333"/>
                </a:lnTo>
                <a:lnTo>
                  <a:pt x="811530" y="26923"/>
                </a:lnTo>
                <a:lnTo>
                  <a:pt x="811530" y="29844"/>
                </a:lnTo>
                <a:lnTo>
                  <a:pt x="809117" y="32257"/>
                </a:lnTo>
                <a:lnTo>
                  <a:pt x="806196" y="32257"/>
                </a:lnTo>
                <a:lnTo>
                  <a:pt x="5461" y="32257"/>
                </a:lnTo>
                <a:lnTo>
                  <a:pt x="2413" y="32257"/>
                </a:lnTo>
                <a:lnTo>
                  <a:pt x="0" y="29844"/>
                </a:lnTo>
                <a:lnTo>
                  <a:pt x="0" y="26923"/>
                </a:lnTo>
                <a:lnTo>
                  <a:pt x="0" y="5333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664072" y="1498092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83057" y="0"/>
                </a:moveTo>
                <a:lnTo>
                  <a:pt x="6730" y="0"/>
                </a:lnTo>
                <a:lnTo>
                  <a:pt x="0" y="6731"/>
                </a:lnTo>
                <a:lnTo>
                  <a:pt x="0" y="203581"/>
                </a:lnTo>
                <a:lnTo>
                  <a:pt x="6730" y="210185"/>
                </a:lnTo>
                <a:lnTo>
                  <a:pt x="83057" y="210185"/>
                </a:lnTo>
                <a:lnTo>
                  <a:pt x="89662" y="203581"/>
                </a:lnTo>
                <a:lnTo>
                  <a:pt x="89662" y="6731"/>
                </a:lnTo>
                <a:lnTo>
                  <a:pt x="83057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664072" y="1498092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0" y="14986"/>
                </a:moveTo>
                <a:lnTo>
                  <a:pt x="0" y="6731"/>
                </a:lnTo>
                <a:lnTo>
                  <a:pt x="6730" y="0"/>
                </a:lnTo>
                <a:lnTo>
                  <a:pt x="14986" y="0"/>
                </a:lnTo>
                <a:lnTo>
                  <a:pt x="74802" y="0"/>
                </a:lnTo>
                <a:lnTo>
                  <a:pt x="83057" y="0"/>
                </a:lnTo>
                <a:lnTo>
                  <a:pt x="89662" y="6731"/>
                </a:lnTo>
                <a:lnTo>
                  <a:pt x="89662" y="14986"/>
                </a:lnTo>
                <a:lnTo>
                  <a:pt x="89662" y="195325"/>
                </a:lnTo>
                <a:lnTo>
                  <a:pt x="89662" y="203581"/>
                </a:lnTo>
                <a:lnTo>
                  <a:pt x="83057" y="210185"/>
                </a:lnTo>
                <a:lnTo>
                  <a:pt x="74802" y="210185"/>
                </a:lnTo>
                <a:lnTo>
                  <a:pt x="14986" y="210185"/>
                </a:lnTo>
                <a:lnTo>
                  <a:pt x="6730" y="210185"/>
                </a:lnTo>
                <a:lnTo>
                  <a:pt x="0" y="203581"/>
                </a:lnTo>
                <a:lnTo>
                  <a:pt x="0" y="195325"/>
                </a:lnTo>
                <a:lnTo>
                  <a:pt x="0" y="14986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830696" y="1498092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82930" y="0"/>
                </a:moveTo>
                <a:lnTo>
                  <a:pt x="6603" y="0"/>
                </a:lnTo>
                <a:lnTo>
                  <a:pt x="0" y="6731"/>
                </a:lnTo>
                <a:lnTo>
                  <a:pt x="0" y="203581"/>
                </a:lnTo>
                <a:lnTo>
                  <a:pt x="6603" y="210185"/>
                </a:lnTo>
                <a:lnTo>
                  <a:pt x="82930" y="210185"/>
                </a:lnTo>
                <a:lnTo>
                  <a:pt x="89662" y="203581"/>
                </a:lnTo>
                <a:lnTo>
                  <a:pt x="89662" y="6731"/>
                </a:lnTo>
                <a:lnTo>
                  <a:pt x="82930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830696" y="1498092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0" y="14986"/>
                </a:moveTo>
                <a:lnTo>
                  <a:pt x="0" y="6731"/>
                </a:lnTo>
                <a:lnTo>
                  <a:pt x="6603" y="0"/>
                </a:lnTo>
                <a:lnTo>
                  <a:pt x="14858" y="0"/>
                </a:lnTo>
                <a:lnTo>
                  <a:pt x="74675" y="0"/>
                </a:lnTo>
                <a:lnTo>
                  <a:pt x="82930" y="0"/>
                </a:lnTo>
                <a:lnTo>
                  <a:pt x="89662" y="6731"/>
                </a:lnTo>
                <a:lnTo>
                  <a:pt x="89662" y="14986"/>
                </a:lnTo>
                <a:lnTo>
                  <a:pt x="89662" y="195325"/>
                </a:lnTo>
                <a:lnTo>
                  <a:pt x="89662" y="203581"/>
                </a:lnTo>
                <a:lnTo>
                  <a:pt x="82930" y="210185"/>
                </a:lnTo>
                <a:lnTo>
                  <a:pt x="74675" y="210185"/>
                </a:lnTo>
                <a:lnTo>
                  <a:pt x="14858" y="210185"/>
                </a:lnTo>
                <a:lnTo>
                  <a:pt x="6603" y="210185"/>
                </a:lnTo>
                <a:lnTo>
                  <a:pt x="0" y="203581"/>
                </a:lnTo>
                <a:lnTo>
                  <a:pt x="0" y="195325"/>
                </a:lnTo>
                <a:lnTo>
                  <a:pt x="0" y="14986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19672" y="1488314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83057" y="0"/>
                </a:moveTo>
                <a:lnTo>
                  <a:pt x="6730" y="0"/>
                </a:lnTo>
                <a:lnTo>
                  <a:pt x="0" y="6731"/>
                </a:lnTo>
                <a:lnTo>
                  <a:pt x="0" y="203453"/>
                </a:lnTo>
                <a:lnTo>
                  <a:pt x="6730" y="210185"/>
                </a:lnTo>
                <a:lnTo>
                  <a:pt x="83057" y="210185"/>
                </a:lnTo>
                <a:lnTo>
                  <a:pt x="89788" y="203453"/>
                </a:lnTo>
                <a:lnTo>
                  <a:pt x="89788" y="6731"/>
                </a:lnTo>
                <a:lnTo>
                  <a:pt x="83057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19672" y="1488314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0" y="14986"/>
                </a:moveTo>
                <a:lnTo>
                  <a:pt x="0" y="6731"/>
                </a:lnTo>
                <a:lnTo>
                  <a:pt x="6730" y="0"/>
                </a:lnTo>
                <a:lnTo>
                  <a:pt x="14986" y="0"/>
                </a:lnTo>
                <a:lnTo>
                  <a:pt x="74802" y="0"/>
                </a:lnTo>
                <a:lnTo>
                  <a:pt x="83057" y="0"/>
                </a:lnTo>
                <a:lnTo>
                  <a:pt x="89788" y="6731"/>
                </a:lnTo>
                <a:lnTo>
                  <a:pt x="89788" y="14986"/>
                </a:lnTo>
                <a:lnTo>
                  <a:pt x="89788" y="195199"/>
                </a:lnTo>
                <a:lnTo>
                  <a:pt x="89788" y="203453"/>
                </a:lnTo>
                <a:lnTo>
                  <a:pt x="83057" y="210185"/>
                </a:lnTo>
                <a:lnTo>
                  <a:pt x="74802" y="210185"/>
                </a:lnTo>
                <a:lnTo>
                  <a:pt x="14986" y="210185"/>
                </a:lnTo>
                <a:lnTo>
                  <a:pt x="6730" y="210185"/>
                </a:lnTo>
                <a:lnTo>
                  <a:pt x="0" y="203453"/>
                </a:lnTo>
                <a:lnTo>
                  <a:pt x="0" y="195199"/>
                </a:lnTo>
                <a:lnTo>
                  <a:pt x="0" y="14986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197600" y="1484758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82930" y="0"/>
                </a:moveTo>
                <a:lnTo>
                  <a:pt x="6603" y="0"/>
                </a:lnTo>
                <a:lnTo>
                  <a:pt x="0" y="6730"/>
                </a:lnTo>
                <a:lnTo>
                  <a:pt x="0" y="203580"/>
                </a:lnTo>
                <a:lnTo>
                  <a:pt x="6603" y="210184"/>
                </a:lnTo>
                <a:lnTo>
                  <a:pt x="82930" y="210184"/>
                </a:lnTo>
                <a:lnTo>
                  <a:pt x="89662" y="203580"/>
                </a:lnTo>
                <a:lnTo>
                  <a:pt x="89662" y="6730"/>
                </a:lnTo>
                <a:lnTo>
                  <a:pt x="82930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97600" y="1484758"/>
            <a:ext cx="90170" cy="210185"/>
          </a:xfrm>
          <a:custGeom>
            <a:avLst/>
            <a:gdLst/>
            <a:ahLst/>
            <a:cxnLst/>
            <a:rect l="l" t="t" r="r" b="b"/>
            <a:pathLst>
              <a:path w="90170" h="210185">
                <a:moveTo>
                  <a:pt x="0" y="14985"/>
                </a:moveTo>
                <a:lnTo>
                  <a:pt x="0" y="6730"/>
                </a:lnTo>
                <a:lnTo>
                  <a:pt x="6603" y="0"/>
                </a:lnTo>
                <a:lnTo>
                  <a:pt x="14859" y="0"/>
                </a:lnTo>
                <a:lnTo>
                  <a:pt x="74675" y="0"/>
                </a:lnTo>
                <a:lnTo>
                  <a:pt x="82930" y="0"/>
                </a:lnTo>
                <a:lnTo>
                  <a:pt x="89662" y="6730"/>
                </a:lnTo>
                <a:lnTo>
                  <a:pt x="89662" y="14985"/>
                </a:lnTo>
                <a:lnTo>
                  <a:pt x="89662" y="195325"/>
                </a:lnTo>
                <a:lnTo>
                  <a:pt x="89662" y="203580"/>
                </a:lnTo>
                <a:lnTo>
                  <a:pt x="82930" y="210184"/>
                </a:lnTo>
                <a:lnTo>
                  <a:pt x="74675" y="210184"/>
                </a:lnTo>
                <a:lnTo>
                  <a:pt x="14859" y="210184"/>
                </a:lnTo>
                <a:lnTo>
                  <a:pt x="6603" y="210184"/>
                </a:lnTo>
                <a:lnTo>
                  <a:pt x="0" y="203580"/>
                </a:lnTo>
                <a:lnTo>
                  <a:pt x="0" y="195325"/>
                </a:lnTo>
                <a:lnTo>
                  <a:pt x="0" y="14985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689346" y="1340739"/>
            <a:ext cx="186690" cy="165735"/>
          </a:xfrm>
          <a:custGeom>
            <a:avLst/>
            <a:gdLst/>
            <a:ahLst/>
            <a:cxnLst/>
            <a:rect l="l" t="t" r="r" b="b"/>
            <a:pathLst>
              <a:path w="186689" h="165734">
                <a:moveTo>
                  <a:pt x="0" y="165481"/>
                </a:moveTo>
                <a:lnTo>
                  <a:pt x="7088" y="158365"/>
                </a:lnTo>
                <a:lnTo>
                  <a:pt x="13271" y="139604"/>
                </a:lnTo>
                <a:lnTo>
                  <a:pt x="17645" y="113081"/>
                </a:lnTo>
                <a:lnTo>
                  <a:pt x="19303" y="82676"/>
                </a:lnTo>
                <a:lnTo>
                  <a:pt x="26483" y="52292"/>
                </a:lnTo>
                <a:lnTo>
                  <a:pt x="45402" y="25812"/>
                </a:lnTo>
                <a:lnTo>
                  <a:pt x="72132" y="7096"/>
                </a:lnTo>
                <a:lnTo>
                  <a:pt x="102742" y="0"/>
                </a:lnTo>
                <a:lnTo>
                  <a:pt x="133353" y="13513"/>
                </a:lnTo>
                <a:lnTo>
                  <a:pt x="160083" y="49148"/>
                </a:lnTo>
                <a:lnTo>
                  <a:pt x="179002" y="99548"/>
                </a:lnTo>
                <a:lnTo>
                  <a:pt x="186181" y="157352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056758" y="1327404"/>
            <a:ext cx="186055" cy="165735"/>
          </a:xfrm>
          <a:custGeom>
            <a:avLst/>
            <a:gdLst/>
            <a:ahLst/>
            <a:cxnLst/>
            <a:rect l="l" t="t" r="r" b="b"/>
            <a:pathLst>
              <a:path w="186054" h="165734">
                <a:moveTo>
                  <a:pt x="0" y="165481"/>
                </a:moveTo>
                <a:lnTo>
                  <a:pt x="9719" y="158365"/>
                </a:lnTo>
                <a:lnTo>
                  <a:pt x="18224" y="139604"/>
                </a:lnTo>
                <a:lnTo>
                  <a:pt x="24253" y="113081"/>
                </a:lnTo>
                <a:lnTo>
                  <a:pt x="26542" y="82676"/>
                </a:lnTo>
                <a:lnTo>
                  <a:pt x="33397" y="52345"/>
                </a:lnTo>
                <a:lnTo>
                  <a:pt x="51466" y="25860"/>
                </a:lnTo>
                <a:lnTo>
                  <a:pt x="77013" y="7113"/>
                </a:lnTo>
                <a:lnTo>
                  <a:pt x="106298" y="0"/>
                </a:lnTo>
                <a:lnTo>
                  <a:pt x="135584" y="13513"/>
                </a:lnTo>
                <a:lnTo>
                  <a:pt x="161131" y="49149"/>
                </a:lnTo>
                <a:lnTo>
                  <a:pt x="179200" y="99548"/>
                </a:lnTo>
                <a:lnTo>
                  <a:pt x="186054" y="157353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878829" y="1683131"/>
            <a:ext cx="186690" cy="165735"/>
          </a:xfrm>
          <a:custGeom>
            <a:avLst/>
            <a:gdLst/>
            <a:ahLst/>
            <a:cxnLst/>
            <a:rect l="l" t="t" r="r" b="b"/>
            <a:pathLst>
              <a:path w="186689" h="165735">
                <a:moveTo>
                  <a:pt x="0" y="0"/>
                </a:moveTo>
                <a:lnTo>
                  <a:pt x="7088" y="7115"/>
                </a:lnTo>
                <a:lnTo>
                  <a:pt x="13271" y="25876"/>
                </a:lnTo>
                <a:lnTo>
                  <a:pt x="17645" y="52399"/>
                </a:lnTo>
                <a:lnTo>
                  <a:pt x="19304" y="82804"/>
                </a:lnTo>
                <a:lnTo>
                  <a:pt x="26483" y="113135"/>
                </a:lnTo>
                <a:lnTo>
                  <a:pt x="45402" y="139620"/>
                </a:lnTo>
                <a:lnTo>
                  <a:pt x="72132" y="158367"/>
                </a:lnTo>
                <a:lnTo>
                  <a:pt x="102743" y="165481"/>
                </a:lnTo>
                <a:lnTo>
                  <a:pt x="133353" y="151949"/>
                </a:lnTo>
                <a:lnTo>
                  <a:pt x="160083" y="116284"/>
                </a:lnTo>
                <a:lnTo>
                  <a:pt x="179002" y="65879"/>
                </a:lnTo>
                <a:lnTo>
                  <a:pt x="186182" y="8128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620385" y="1677798"/>
            <a:ext cx="64135" cy="203835"/>
          </a:xfrm>
          <a:custGeom>
            <a:avLst/>
            <a:gdLst/>
            <a:ahLst/>
            <a:cxnLst/>
            <a:rect l="l" t="t" r="r" b="b"/>
            <a:pathLst>
              <a:path w="64135" h="203835">
                <a:moveTo>
                  <a:pt x="63880" y="0"/>
                </a:moveTo>
                <a:lnTo>
                  <a:pt x="53895" y="70024"/>
                </a:lnTo>
                <a:lnTo>
                  <a:pt x="32003" y="101853"/>
                </a:lnTo>
                <a:lnTo>
                  <a:pt x="20252" y="110607"/>
                </a:lnTo>
                <a:lnTo>
                  <a:pt x="10001" y="133683"/>
                </a:lnTo>
                <a:lnTo>
                  <a:pt x="2750" y="166308"/>
                </a:lnTo>
                <a:lnTo>
                  <a:pt x="0" y="203707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52337" y="1683131"/>
            <a:ext cx="64135" cy="203835"/>
          </a:xfrm>
          <a:custGeom>
            <a:avLst/>
            <a:gdLst/>
            <a:ahLst/>
            <a:cxnLst/>
            <a:rect l="l" t="t" r="r" b="b"/>
            <a:pathLst>
              <a:path w="64135" h="203835">
                <a:moveTo>
                  <a:pt x="0" y="0"/>
                </a:moveTo>
                <a:lnTo>
                  <a:pt x="2750" y="37399"/>
                </a:lnTo>
                <a:lnTo>
                  <a:pt x="10001" y="70024"/>
                </a:lnTo>
                <a:lnTo>
                  <a:pt x="20252" y="93100"/>
                </a:lnTo>
                <a:lnTo>
                  <a:pt x="32003" y="101854"/>
                </a:lnTo>
                <a:lnTo>
                  <a:pt x="43735" y="110607"/>
                </a:lnTo>
                <a:lnTo>
                  <a:pt x="53943" y="133683"/>
                </a:lnTo>
                <a:lnTo>
                  <a:pt x="61150" y="166308"/>
                </a:lnTo>
                <a:lnTo>
                  <a:pt x="63880" y="203708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30470" y="4352417"/>
            <a:ext cx="4721381" cy="25182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7256527" y="5132958"/>
            <a:ext cx="7575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2CDF2C"/>
                </a:solidFill>
                <a:latin typeface="Calibri"/>
                <a:cs typeface="Calibri"/>
              </a:rPr>
              <a:t>Occludine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256526" y="6242684"/>
            <a:ext cx="6731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2CDF2C"/>
                </a:solidFill>
                <a:latin typeface="Calibri"/>
                <a:cs typeface="Calibri"/>
              </a:rPr>
              <a:t>C</a:t>
            </a:r>
            <a:r>
              <a:rPr sz="1400" b="1" spc="-10" dirty="0">
                <a:solidFill>
                  <a:srgbClr val="2CDF2C"/>
                </a:solidFill>
                <a:latin typeface="Calibri"/>
                <a:cs typeface="Calibri"/>
              </a:rPr>
              <a:t>l</a:t>
            </a:r>
            <a:r>
              <a:rPr sz="1400" b="1" spc="5" dirty="0">
                <a:solidFill>
                  <a:srgbClr val="2CDF2C"/>
                </a:solidFill>
                <a:latin typeface="Calibri"/>
                <a:cs typeface="Calibri"/>
              </a:rPr>
              <a:t>aud</a:t>
            </a:r>
            <a:r>
              <a:rPr sz="1400" b="1" spc="-10" dirty="0">
                <a:solidFill>
                  <a:srgbClr val="2CDF2C"/>
                </a:solidFill>
                <a:latin typeface="Calibri"/>
                <a:cs typeface="Calibri"/>
              </a:rPr>
              <a:t>i</a:t>
            </a:r>
            <a:r>
              <a:rPr sz="1400" b="1" spc="5" dirty="0">
                <a:solidFill>
                  <a:srgbClr val="2CDF2C"/>
                </a:solidFill>
                <a:latin typeface="Calibri"/>
                <a:cs typeface="Calibri"/>
              </a:rPr>
              <a:t>n</a:t>
            </a:r>
            <a:r>
              <a:rPr sz="1400" b="1" dirty="0">
                <a:solidFill>
                  <a:srgbClr val="2CDF2C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311775" y="5113654"/>
            <a:ext cx="31623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30" dirty="0">
                <a:latin typeface="Calibri"/>
                <a:cs typeface="Calibri"/>
              </a:rPr>
              <a:t>Z</a:t>
            </a:r>
            <a:r>
              <a:rPr sz="1400" b="1" spc="-10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046726" y="4727320"/>
            <a:ext cx="31623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30" dirty="0">
                <a:latin typeface="Calibri"/>
                <a:cs typeface="Calibri"/>
              </a:rPr>
              <a:t>Z</a:t>
            </a:r>
            <a:r>
              <a:rPr sz="1400" b="1" spc="-10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063111" y="4605591"/>
            <a:ext cx="7219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Spectrine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087241" y="5810567"/>
            <a:ext cx="72136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Sp</a:t>
            </a:r>
            <a:r>
              <a:rPr sz="1400" b="1" spc="-5" dirty="0">
                <a:latin typeface="Calibri"/>
                <a:cs typeface="Calibri"/>
              </a:rPr>
              <a:t>e</a:t>
            </a:r>
            <a:r>
              <a:rPr sz="1400" b="1" spc="-10" dirty="0">
                <a:latin typeface="Calibri"/>
                <a:cs typeface="Calibri"/>
              </a:rPr>
              <a:t>ct</a:t>
            </a:r>
            <a:r>
              <a:rPr sz="1400" b="1" spc="-5" dirty="0">
                <a:latin typeface="Calibri"/>
                <a:cs typeface="Calibri"/>
              </a:rPr>
              <a:t>ri</a:t>
            </a:r>
            <a:r>
              <a:rPr sz="1400" b="1" dirty="0">
                <a:latin typeface="Calibri"/>
                <a:cs typeface="Calibri"/>
              </a:rPr>
              <a:t>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718753" y="4874577"/>
            <a:ext cx="7727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MF</a:t>
            </a:r>
            <a:r>
              <a:rPr sz="1400" b="1" spc="-5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C000"/>
                </a:solidFill>
                <a:latin typeface="Calibri"/>
                <a:cs typeface="Calibri"/>
              </a:rPr>
              <a:t>Actine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646681" y="6242684"/>
            <a:ext cx="7727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MF</a:t>
            </a:r>
            <a:r>
              <a:rPr sz="1400" b="1" spc="-5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C000"/>
                </a:solidFill>
                <a:latin typeface="Calibri"/>
                <a:cs typeface="Calibri"/>
              </a:rPr>
              <a:t>Actine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508947" y="4658881"/>
            <a:ext cx="3283659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Régulation étanchéité</a:t>
            </a: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400" dirty="0">
              <a:latin typeface="Calibri"/>
              <a:cs typeface="Calibri"/>
            </a:endParaRPr>
          </a:p>
          <a:p>
            <a:pPr marL="12700" marR="292100"/>
            <a:r>
              <a:rPr sz="1400" spc="-5" dirty="0">
                <a:latin typeface="Calibri"/>
                <a:cs typeface="Calibri"/>
              </a:rPr>
              <a:t>-Stimuli </a:t>
            </a:r>
            <a:r>
              <a:rPr sz="1400" spc="-10" dirty="0">
                <a:latin typeface="Calibri"/>
                <a:cs typeface="Calibri"/>
              </a:rPr>
              <a:t>extracellulaire  (vasopressine/cytokines </a:t>
            </a:r>
            <a:r>
              <a:rPr sz="1400" dirty="0">
                <a:latin typeface="Calibri"/>
                <a:cs typeface="Calibri"/>
              </a:rPr>
              <a:t>:  </a:t>
            </a:r>
            <a:r>
              <a:rPr sz="1400" spc="-10" dirty="0">
                <a:latin typeface="Calibri"/>
                <a:cs typeface="Calibri"/>
              </a:rPr>
              <a:t>TNF)</a:t>
            </a:r>
            <a:endParaRPr sz="1400" dirty="0">
              <a:latin typeface="Calibri"/>
              <a:cs typeface="Calibri"/>
            </a:endParaRPr>
          </a:p>
          <a:p>
            <a:pPr marL="12700" marR="46990"/>
            <a:r>
              <a:rPr sz="1400" spc="-10" dirty="0">
                <a:latin typeface="Calibri"/>
                <a:cs typeface="Calibri"/>
              </a:rPr>
              <a:t>-2</a:t>
            </a:r>
            <a:r>
              <a:rPr sz="1425" spc="-15" baseline="23391" dirty="0">
                <a:latin typeface="Calibri"/>
                <a:cs typeface="Calibri"/>
              </a:rPr>
              <a:t>nd </a:t>
            </a:r>
            <a:r>
              <a:rPr sz="1400" spc="-5" dirty="0">
                <a:latin typeface="Calibri"/>
                <a:cs typeface="Calibri"/>
              </a:rPr>
              <a:t>messager intracellulaire  (AMPc,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Ca2+)</a:t>
            </a:r>
            <a:endParaRPr sz="1400" dirty="0">
              <a:latin typeface="Calibri"/>
              <a:cs typeface="Calibri"/>
            </a:endParaRPr>
          </a:p>
          <a:p>
            <a:pPr marL="12700" marR="5080"/>
            <a:r>
              <a:rPr sz="1400" spc="-20" dirty="0">
                <a:latin typeface="Calibri"/>
                <a:cs typeface="Calibri"/>
              </a:rPr>
              <a:t>-Effecteurs </a:t>
            </a:r>
            <a:r>
              <a:rPr sz="1400" dirty="0">
                <a:latin typeface="Calibri"/>
                <a:cs typeface="Calibri"/>
              </a:rPr>
              <a:t>des 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425" spc="-7" baseline="23391" dirty="0">
                <a:latin typeface="Calibri"/>
                <a:cs typeface="Calibri"/>
              </a:rPr>
              <a:t>nd </a:t>
            </a:r>
            <a:r>
              <a:rPr sz="1400" spc="-10" dirty="0">
                <a:latin typeface="Calibri"/>
                <a:cs typeface="Calibri"/>
              </a:rPr>
              <a:t>messagers  (Protéine </a:t>
            </a:r>
            <a:r>
              <a:rPr sz="1400" spc="-5" dirty="0">
                <a:latin typeface="Calibri"/>
                <a:cs typeface="Calibri"/>
              </a:rPr>
              <a:t>kinase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A)</a:t>
            </a:r>
          </a:p>
        </p:txBody>
      </p:sp>
      <p:sp>
        <p:nvSpPr>
          <p:cNvPr id="57" name="object 57"/>
          <p:cNvSpPr/>
          <p:nvPr/>
        </p:nvSpPr>
        <p:spPr>
          <a:xfrm>
            <a:off x="9448165" y="1988821"/>
            <a:ext cx="64388" cy="685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408415" y="2136267"/>
            <a:ext cx="64261" cy="685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337420" y="1987930"/>
            <a:ext cx="64388" cy="685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561831" y="1952499"/>
            <a:ext cx="64389" cy="685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471026" y="1880490"/>
            <a:ext cx="64261" cy="6870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5285359" y="6316027"/>
            <a:ext cx="31623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30" dirty="0">
                <a:latin typeface="Calibri"/>
                <a:cs typeface="Calibri"/>
              </a:rPr>
              <a:t>Z</a:t>
            </a:r>
            <a:r>
              <a:rPr sz="1400" b="1" spc="-10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020309" y="5929947"/>
            <a:ext cx="31623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30" dirty="0">
                <a:latin typeface="Calibri"/>
                <a:cs typeface="Calibri"/>
              </a:rPr>
              <a:t>Z</a:t>
            </a:r>
            <a:r>
              <a:rPr sz="1400" b="1" spc="-10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2983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26014" y="707324"/>
            <a:ext cx="3182439" cy="3656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10372" y="64134"/>
            <a:ext cx="8090534" cy="746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5480" marR="5080" indent="-2442210">
              <a:spcBef>
                <a:spcPts val="100"/>
              </a:spcBef>
            </a:pPr>
            <a:r>
              <a:rPr b="1" dirty="0">
                <a:latin typeface="Calibri"/>
                <a:cs typeface="Calibri"/>
              </a:rPr>
              <a:t>JONCTIONS </a:t>
            </a:r>
            <a:r>
              <a:rPr b="1" spc="-5" dirty="0">
                <a:latin typeface="Calibri"/>
                <a:cs typeface="Calibri"/>
              </a:rPr>
              <a:t>ADHERENTES (ou </a:t>
            </a:r>
            <a:r>
              <a:rPr b="1" spc="-15" dirty="0">
                <a:latin typeface="Calibri"/>
                <a:cs typeface="Calibri"/>
              </a:rPr>
              <a:t>zonula adherens </a:t>
            </a:r>
            <a:r>
              <a:rPr b="1" spc="-5" dirty="0">
                <a:latin typeface="Calibri"/>
                <a:cs typeface="Calibri"/>
              </a:rPr>
              <a:t>ou </a:t>
            </a:r>
            <a:r>
              <a:rPr b="1" spc="-10" dirty="0">
                <a:latin typeface="Calibri"/>
                <a:cs typeface="Calibri"/>
              </a:rPr>
              <a:t>jonctions </a:t>
            </a:r>
            <a:r>
              <a:rPr b="1" spc="-15" dirty="0">
                <a:latin typeface="Calibri"/>
                <a:cs typeface="Calibri"/>
              </a:rPr>
              <a:t>intermédiaires </a:t>
            </a:r>
            <a:r>
              <a:rPr b="1" spc="-10" dirty="0">
                <a:latin typeface="Calibri"/>
                <a:cs typeface="Calibri"/>
              </a:rPr>
              <a:t>ou  desmosomes en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ceinture)</a:t>
            </a:r>
            <a:endParaRPr dirty="0">
              <a:latin typeface="Calibri"/>
              <a:cs typeface="Calibri"/>
            </a:endParaRPr>
          </a:p>
          <a:p>
            <a:pPr marL="12700">
              <a:lnSpc>
                <a:spcPts val="1355"/>
              </a:lnSpc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Rôle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4138" y="785240"/>
            <a:ext cx="6335274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10" dirty="0">
                <a:latin typeface="Calibri"/>
                <a:cs typeface="Calibri"/>
              </a:rPr>
              <a:t>Assurent l’intégrité </a:t>
            </a:r>
            <a:r>
              <a:rPr sz="1600" spc="-5" dirty="0">
                <a:latin typeface="Calibri"/>
                <a:cs typeface="Calibri"/>
              </a:rPr>
              <a:t>physique </a:t>
            </a:r>
            <a:r>
              <a:rPr sz="1600" dirty="0">
                <a:latin typeface="Calibri"/>
                <a:cs typeface="Calibri"/>
              </a:rPr>
              <a:t>de </a:t>
            </a:r>
            <a:r>
              <a:rPr sz="1600" spc="-15" dirty="0">
                <a:latin typeface="Calibri"/>
                <a:cs typeface="Calibri"/>
              </a:rPr>
              <a:t>l’épithélium </a:t>
            </a:r>
            <a:r>
              <a:rPr sz="1600" dirty="0">
                <a:latin typeface="Calibri"/>
                <a:cs typeface="Calibri"/>
              </a:rPr>
              <a:t>en </a:t>
            </a:r>
            <a:r>
              <a:rPr sz="1600" spc="-5" dirty="0">
                <a:latin typeface="Calibri"/>
                <a:cs typeface="Calibri"/>
              </a:rPr>
              <a:t>joignant </a:t>
            </a:r>
            <a:r>
              <a:rPr sz="1600" dirty="0">
                <a:latin typeface="Calibri"/>
                <a:cs typeface="Calibri"/>
              </a:rPr>
              <a:t>les</a:t>
            </a:r>
            <a:r>
              <a:rPr sz="1600" spc="1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filaments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4138" y="918449"/>
            <a:ext cx="5359787" cy="2153154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spcBef>
                <a:spcPts val="730"/>
              </a:spcBef>
            </a:pPr>
            <a:r>
              <a:rPr sz="1600" spc="-15" dirty="0">
                <a:latin typeface="Calibri"/>
                <a:cs typeface="Calibri"/>
              </a:rPr>
              <a:t>d’actines </a:t>
            </a:r>
            <a:r>
              <a:rPr sz="1600" dirty="0">
                <a:latin typeface="Calibri"/>
                <a:cs typeface="Calibri"/>
              </a:rPr>
              <a:t>de </a:t>
            </a:r>
            <a:r>
              <a:rPr sz="1600" spc="-5" dirty="0">
                <a:latin typeface="Calibri"/>
                <a:cs typeface="Calibri"/>
              </a:rPr>
              <a:t>deux </a:t>
            </a:r>
            <a:r>
              <a:rPr sz="1600" dirty="0">
                <a:latin typeface="Calibri"/>
                <a:cs typeface="Calibri"/>
              </a:rPr>
              <a:t>cellules</a:t>
            </a:r>
            <a:r>
              <a:rPr sz="1600" spc="-5" dirty="0">
                <a:latin typeface="Calibri"/>
                <a:cs typeface="Calibri"/>
              </a:rPr>
              <a:t> voisines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630"/>
              </a:spcBef>
            </a:pPr>
            <a:r>
              <a:rPr sz="1600" u="sng" spc="-35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Protéine d’adhésion</a:t>
            </a:r>
            <a:r>
              <a:rPr sz="1600" b="1" u="sng" spc="-4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Cadhérines </a:t>
            </a:r>
            <a:r>
              <a:rPr sz="1600" b="1" dirty="0">
                <a:solidFill>
                  <a:srgbClr val="2CDF2C"/>
                </a:solidFill>
                <a:latin typeface="Calibri"/>
                <a:cs typeface="Calibri"/>
              </a:rPr>
              <a:t>E</a:t>
            </a:r>
            <a:r>
              <a:rPr sz="1600" b="1" spc="290" dirty="0">
                <a:solidFill>
                  <a:srgbClr val="2CDF2C"/>
                </a:solid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</a:p>
          <a:p>
            <a:pPr marL="53340"/>
            <a:r>
              <a:rPr sz="1600" spc="-5" dirty="0">
                <a:latin typeface="Calibri"/>
                <a:cs typeface="Calibri"/>
              </a:rPr>
              <a:t>=Association parallèle </a:t>
            </a:r>
            <a:r>
              <a:rPr sz="1600" dirty="0">
                <a:latin typeface="Calibri"/>
                <a:cs typeface="Calibri"/>
              </a:rPr>
              <a:t>par 2 </a:t>
            </a:r>
            <a:r>
              <a:rPr sz="1600" spc="-5" dirty="0">
                <a:latin typeface="Calibri"/>
                <a:cs typeface="Calibri"/>
              </a:rPr>
              <a:t>(même </a:t>
            </a:r>
            <a:r>
              <a:rPr sz="1600" dirty="0">
                <a:latin typeface="Calibri"/>
                <a:cs typeface="Calibri"/>
              </a:rPr>
              <a:t>cellule) et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antiparal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5"/>
              </a:spcBef>
            </a:pPr>
            <a:r>
              <a:rPr sz="1600" dirty="0">
                <a:latin typeface="Calibri"/>
                <a:cs typeface="Calibri"/>
              </a:rPr>
              <a:t>par 4 pour la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jonction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dirty="0">
                <a:latin typeface="Calibri"/>
                <a:cs typeface="Calibri"/>
              </a:rPr>
              <a:t>5 domaines CAD </a:t>
            </a:r>
            <a:r>
              <a:rPr sz="1600" spc="-5" dirty="0">
                <a:latin typeface="Calibri"/>
                <a:cs typeface="Calibri"/>
              </a:rPr>
              <a:t>extracellulaires, Ca2+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dep</a:t>
            </a:r>
          </a:p>
          <a:p>
            <a:pPr marL="12700">
              <a:spcBef>
                <a:spcPts val="105"/>
              </a:spcBef>
            </a:pPr>
            <a:r>
              <a:rPr sz="1600" b="1" u="sng" spc="-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Ligand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extracellulaire</a:t>
            </a:r>
            <a:r>
              <a:rPr sz="1600" b="1" u="sng" spc="-1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Cadhérine</a:t>
            </a:r>
            <a:r>
              <a:rPr sz="1600" b="1" spc="-50" dirty="0">
                <a:solidFill>
                  <a:srgbClr val="2CDF2C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2CDF2C"/>
                </a:solidFill>
                <a:latin typeface="Calibri"/>
                <a:cs typeface="Calibri"/>
              </a:rPr>
              <a:t>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2754" y="3114731"/>
            <a:ext cx="7268345" cy="20082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">
              <a:spcBef>
                <a:spcPts val="100"/>
              </a:spcBef>
            </a:pPr>
            <a:r>
              <a:rPr sz="1600" dirty="0">
                <a:latin typeface="Calibri"/>
                <a:cs typeface="Calibri"/>
              </a:rPr>
              <a:t>= </a:t>
            </a:r>
            <a:r>
              <a:rPr sz="1600" spc="-5" dirty="0">
                <a:latin typeface="Calibri"/>
                <a:cs typeface="Calibri"/>
              </a:rPr>
              <a:t>Liaison </a:t>
            </a:r>
            <a:r>
              <a:rPr sz="1600" spc="-10" dirty="0">
                <a:latin typeface="Calibri"/>
                <a:cs typeface="Calibri"/>
              </a:rPr>
              <a:t>HOMOTYPIQUE Intéraction </a:t>
            </a:r>
            <a:r>
              <a:rPr sz="1600" dirty="0">
                <a:latin typeface="Calibri"/>
                <a:cs typeface="Calibri"/>
              </a:rPr>
              <a:t>cellule-cellule et pas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cellule-matrice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65"/>
              </a:spcBef>
            </a:pP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Protéines 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adaptatrices </a:t>
            </a: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(intracellulaire)</a:t>
            </a:r>
            <a:r>
              <a:rPr sz="1600" b="1" u="sng" spc="4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β </a:t>
            </a:r>
            <a:r>
              <a:rPr sz="1600" b="1" spc="-10" dirty="0">
                <a:solidFill>
                  <a:srgbClr val="D536CA"/>
                </a:solidFill>
                <a:latin typeface="Calibri"/>
                <a:cs typeface="Calibri"/>
              </a:rPr>
              <a:t>caténine </a:t>
            </a:r>
            <a:r>
              <a:rPr sz="1600" spc="-5" dirty="0">
                <a:latin typeface="Calibri"/>
                <a:cs typeface="Calibri"/>
              </a:rPr>
              <a:t>(se </a:t>
            </a:r>
            <a:r>
              <a:rPr sz="1600" dirty="0">
                <a:latin typeface="Calibri"/>
                <a:cs typeface="Calibri"/>
              </a:rPr>
              <a:t>lie à </a:t>
            </a:r>
            <a:r>
              <a:rPr sz="1600" spc="-5" dirty="0">
                <a:latin typeface="Calibri"/>
                <a:cs typeface="Calibri"/>
              </a:rPr>
              <a:t>E-cad </a:t>
            </a:r>
            <a:r>
              <a:rPr sz="1600" dirty="0">
                <a:latin typeface="Calibri"/>
                <a:cs typeface="Calibri"/>
              </a:rPr>
              <a:t>et α </a:t>
            </a:r>
            <a:r>
              <a:rPr sz="1600" spc="-10" dirty="0">
                <a:latin typeface="Calibri"/>
                <a:cs typeface="Calibri"/>
              </a:rPr>
              <a:t>caténine)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b="1" dirty="0">
                <a:solidFill>
                  <a:srgbClr val="D536CA"/>
                </a:solidFill>
                <a:latin typeface="Calibri"/>
                <a:cs typeface="Calibri"/>
              </a:rPr>
              <a:t>α </a:t>
            </a:r>
            <a:r>
              <a:rPr sz="1600" b="1" spc="-10" dirty="0">
                <a:solidFill>
                  <a:srgbClr val="D536CA"/>
                </a:solidFill>
                <a:latin typeface="Calibri"/>
                <a:cs typeface="Calibri"/>
              </a:rPr>
              <a:t>caténine </a:t>
            </a:r>
            <a:r>
              <a:rPr sz="1600" spc="-5" dirty="0">
                <a:latin typeface="Calibri"/>
                <a:cs typeface="Calibri"/>
              </a:rPr>
              <a:t>(se </a:t>
            </a:r>
            <a:r>
              <a:rPr sz="1600" dirty="0">
                <a:latin typeface="Calibri"/>
                <a:cs typeface="Calibri"/>
              </a:rPr>
              <a:t>lie à β </a:t>
            </a:r>
            <a:r>
              <a:rPr sz="1600" spc="-10" dirty="0">
                <a:latin typeface="Calibri"/>
                <a:cs typeface="Calibri"/>
              </a:rPr>
              <a:t>caténine </a:t>
            </a:r>
            <a:r>
              <a:rPr sz="1600" dirty="0">
                <a:latin typeface="Calibri"/>
                <a:cs typeface="Calibri"/>
              </a:rPr>
              <a:t>et à</a:t>
            </a:r>
            <a:r>
              <a:rPr sz="1600" spc="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MF</a:t>
            </a:r>
          </a:p>
          <a:p>
            <a:pPr marL="12700"/>
            <a:r>
              <a:rPr sz="1600" dirty="0">
                <a:latin typeface="Calibri"/>
                <a:cs typeface="Calibri"/>
              </a:rPr>
              <a:t>actine)</a:t>
            </a:r>
          </a:p>
          <a:p>
            <a:pPr marL="12700" marR="5080"/>
            <a:r>
              <a:rPr sz="1600" b="1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Plakoglobine </a:t>
            </a:r>
            <a:r>
              <a:rPr sz="1600" spc="-5" dirty="0">
                <a:latin typeface="Calibri"/>
                <a:cs typeface="Calibri"/>
              </a:rPr>
              <a:t>(se </a:t>
            </a:r>
            <a:r>
              <a:rPr sz="1600" dirty="0">
                <a:latin typeface="Calibri"/>
                <a:cs typeface="Calibri"/>
              </a:rPr>
              <a:t>lie à </a:t>
            </a:r>
            <a:r>
              <a:rPr sz="1600" spc="-5" dirty="0">
                <a:latin typeface="Calibri"/>
                <a:cs typeface="Calibri"/>
              </a:rPr>
              <a:t>E-cad </a:t>
            </a:r>
            <a:r>
              <a:rPr sz="1600" dirty="0">
                <a:latin typeface="Calibri"/>
                <a:cs typeface="Calibri"/>
              </a:rPr>
              <a:t>et α </a:t>
            </a:r>
            <a:r>
              <a:rPr sz="1600" spc="-10" dirty="0">
                <a:latin typeface="Calibri"/>
                <a:cs typeface="Calibri"/>
              </a:rPr>
              <a:t>caténine)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b="1" dirty="0">
                <a:solidFill>
                  <a:srgbClr val="D536CA"/>
                </a:solidFill>
                <a:latin typeface="Calibri"/>
                <a:cs typeface="Calibri"/>
              </a:rPr>
              <a:t>α </a:t>
            </a:r>
            <a:r>
              <a:rPr sz="1600" b="1" spc="-10" dirty="0">
                <a:solidFill>
                  <a:srgbClr val="D536CA"/>
                </a:solidFill>
                <a:latin typeface="Calibri"/>
                <a:cs typeface="Calibri"/>
              </a:rPr>
              <a:t>caténine </a:t>
            </a:r>
            <a:r>
              <a:rPr sz="1600" spc="-5" dirty="0">
                <a:latin typeface="Calibri"/>
                <a:cs typeface="Calibri"/>
              </a:rPr>
              <a:t>(se </a:t>
            </a:r>
            <a:r>
              <a:rPr sz="1600" dirty="0">
                <a:latin typeface="Calibri"/>
                <a:cs typeface="Calibri"/>
              </a:rPr>
              <a:t>lie à </a:t>
            </a:r>
            <a:r>
              <a:rPr sz="1600" spc="-5" dirty="0">
                <a:latin typeface="Calibri"/>
                <a:cs typeface="Calibri"/>
              </a:rPr>
              <a:t>plakoglobine </a:t>
            </a:r>
            <a:r>
              <a:rPr sz="1600" dirty="0">
                <a:latin typeface="Calibri"/>
                <a:cs typeface="Calibri"/>
              </a:rPr>
              <a:t>et à  MF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actine)</a:t>
            </a:r>
          </a:p>
          <a:p>
            <a:pPr marL="12700">
              <a:spcBef>
                <a:spcPts val="105"/>
              </a:spcBef>
            </a:pPr>
            <a:r>
              <a:rPr sz="1600" b="1" u="sng" spc="-10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Cytosquelette </a:t>
            </a:r>
            <a:r>
              <a:rPr sz="1600" b="1" u="sng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5"/>
              </a:spcBef>
            </a:pPr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5" dirty="0">
                <a:solidFill>
                  <a:srgbClr val="FFC000"/>
                </a:solidFill>
                <a:latin typeface="Calibri"/>
                <a:cs typeface="Calibri"/>
              </a:rPr>
              <a:t>MF </a:t>
            </a:r>
            <a:r>
              <a:rPr sz="1600" dirty="0">
                <a:solidFill>
                  <a:srgbClr val="FFC000"/>
                </a:solidFill>
                <a:latin typeface="Calibri"/>
                <a:cs typeface="Calibri"/>
              </a:rPr>
              <a:t>actine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248144" y="4583431"/>
            <a:ext cx="3420110" cy="2271395"/>
          </a:xfrm>
          <a:custGeom>
            <a:avLst/>
            <a:gdLst/>
            <a:ahLst/>
            <a:cxnLst/>
            <a:rect l="l" t="t" r="r" b="b"/>
            <a:pathLst>
              <a:path w="3420109" h="2271395">
                <a:moveTo>
                  <a:pt x="0" y="2271014"/>
                </a:moveTo>
                <a:lnTo>
                  <a:pt x="3419855" y="2271014"/>
                </a:lnTo>
                <a:lnTo>
                  <a:pt x="3419855" y="0"/>
                </a:lnTo>
                <a:lnTo>
                  <a:pt x="0" y="0"/>
                </a:lnTo>
                <a:lnTo>
                  <a:pt x="0" y="2271014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24000" y="4601590"/>
            <a:ext cx="4260850" cy="2256790"/>
          </a:xfrm>
          <a:custGeom>
            <a:avLst/>
            <a:gdLst/>
            <a:ahLst/>
            <a:cxnLst/>
            <a:rect l="l" t="t" r="r" b="b"/>
            <a:pathLst>
              <a:path w="4260850" h="2256790">
                <a:moveTo>
                  <a:pt x="0" y="2256409"/>
                </a:moveTo>
                <a:lnTo>
                  <a:pt x="4260342" y="2256409"/>
                </a:lnTo>
                <a:lnTo>
                  <a:pt x="4260342" y="0"/>
                </a:lnTo>
                <a:lnTo>
                  <a:pt x="0" y="0"/>
                </a:lnTo>
                <a:lnTo>
                  <a:pt x="0" y="2256409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29703" y="5749608"/>
            <a:ext cx="168910" cy="671195"/>
          </a:xfrm>
          <a:custGeom>
            <a:avLst/>
            <a:gdLst/>
            <a:ahLst/>
            <a:cxnLst/>
            <a:rect l="l" t="t" r="r" b="b"/>
            <a:pathLst>
              <a:path w="168910" h="671195">
                <a:moveTo>
                  <a:pt x="0" y="671029"/>
                </a:moveTo>
                <a:lnTo>
                  <a:pt x="168465" y="671029"/>
                </a:lnTo>
                <a:lnTo>
                  <a:pt x="168465" y="0"/>
                </a:lnTo>
                <a:lnTo>
                  <a:pt x="0" y="0"/>
                </a:lnTo>
                <a:lnTo>
                  <a:pt x="0" y="67102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29703" y="5571436"/>
            <a:ext cx="168910" cy="1243330"/>
          </a:xfrm>
          <a:custGeom>
            <a:avLst/>
            <a:gdLst/>
            <a:ahLst/>
            <a:cxnLst/>
            <a:rect l="l" t="t" r="r" b="b"/>
            <a:pathLst>
              <a:path w="168910" h="1243329">
                <a:moveTo>
                  <a:pt x="0" y="1242821"/>
                </a:moveTo>
                <a:lnTo>
                  <a:pt x="168465" y="1242821"/>
                </a:lnTo>
                <a:lnTo>
                  <a:pt x="168465" y="0"/>
                </a:lnTo>
                <a:lnTo>
                  <a:pt x="0" y="0"/>
                </a:lnTo>
                <a:lnTo>
                  <a:pt x="0" y="1242821"/>
                </a:lnTo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12876" y="5571490"/>
            <a:ext cx="0" cy="1243330"/>
          </a:xfrm>
          <a:custGeom>
            <a:avLst/>
            <a:gdLst/>
            <a:ahLst/>
            <a:cxnLst/>
            <a:rect l="l" t="t" r="r" b="b"/>
            <a:pathLst>
              <a:path h="1243329">
                <a:moveTo>
                  <a:pt x="0" y="0"/>
                </a:moveTo>
                <a:lnTo>
                  <a:pt x="0" y="1242767"/>
                </a:lnTo>
              </a:path>
            </a:pathLst>
          </a:custGeom>
          <a:ln w="3365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96049" y="5571490"/>
            <a:ext cx="33655" cy="1243330"/>
          </a:xfrm>
          <a:custGeom>
            <a:avLst/>
            <a:gdLst/>
            <a:ahLst/>
            <a:cxnLst/>
            <a:rect l="l" t="t" r="r" b="b"/>
            <a:pathLst>
              <a:path w="33654" h="1243329">
                <a:moveTo>
                  <a:pt x="5587" y="1242767"/>
                </a:moveTo>
                <a:lnTo>
                  <a:pt x="2539" y="1242767"/>
                </a:lnTo>
                <a:lnTo>
                  <a:pt x="0" y="1240252"/>
                </a:lnTo>
                <a:lnTo>
                  <a:pt x="0" y="1237151"/>
                </a:lnTo>
                <a:lnTo>
                  <a:pt x="0" y="5588"/>
                </a:lnTo>
                <a:lnTo>
                  <a:pt x="0" y="2413"/>
                </a:lnTo>
                <a:lnTo>
                  <a:pt x="2539" y="0"/>
                </a:lnTo>
                <a:lnTo>
                  <a:pt x="5587" y="0"/>
                </a:lnTo>
                <a:lnTo>
                  <a:pt x="28066" y="0"/>
                </a:lnTo>
                <a:lnTo>
                  <a:pt x="31114" y="0"/>
                </a:lnTo>
                <a:lnTo>
                  <a:pt x="33654" y="2413"/>
                </a:lnTo>
                <a:lnTo>
                  <a:pt x="33654" y="5588"/>
                </a:lnTo>
                <a:lnTo>
                  <a:pt x="33654" y="1237151"/>
                </a:lnTo>
                <a:lnTo>
                  <a:pt x="33654" y="1240252"/>
                </a:lnTo>
                <a:lnTo>
                  <a:pt x="31114" y="1242767"/>
                </a:lnTo>
                <a:lnTo>
                  <a:pt x="28066" y="1242767"/>
                </a:lnTo>
                <a:lnTo>
                  <a:pt x="5587" y="124276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97471" y="5749608"/>
            <a:ext cx="0" cy="671195"/>
          </a:xfrm>
          <a:custGeom>
            <a:avLst/>
            <a:gdLst/>
            <a:ahLst/>
            <a:cxnLst/>
            <a:rect l="l" t="t" r="r" b="b"/>
            <a:pathLst>
              <a:path h="671195">
                <a:moveTo>
                  <a:pt x="0" y="0"/>
                </a:moveTo>
                <a:lnTo>
                  <a:pt x="0" y="671029"/>
                </a:lnTo>
              </a:path>
            </a:pathLst>
          </a:custGeom>
          <a:ln w="3225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81341" y="5571363"/>
            <a:ext cx="32384" cy="1243330"/>
          </a:xfrm>
          <a:custGeom>
            <a:avLst/>
            <a:gdLst/>
            <a:ahLst/>
            <a:cxnLst/>
            <a:rect l="l" t="t" r="r" b="b"/>
            <a:pathLst>
              <a:path w="32385" h="1243329">
                <a:moveTo>
                  <a:pt x="5334" y="1242860"/>
                </a:moveTo>
                <a:lnTo>
                  <a:pt x="2412" y="1242860"/>
                </a:lnTo>
                <a:lnTo>
                  <a:pt x="0" y="1240450"/>
                </a:lnTo>
                <a:lnTo>
                  <a:pt x="0" y="1237479"/>
                </a:lnTo>
                <a:lnTo>
                  <a:pt x="0" y="5461"/>
                </a:lnTo>
                <a:lnTo>
                  <a:pt x="0" y="2412"/>
                </a:lnTo>
                <a:lnTo>
                  <a:pt x="2412" y="0"/>
                </a:lnTo>
                <a:lnTo>
                  <a:pt x="5334" y="0"/>
                </a:lnTo>
                <a:lnTo>
                  <a:pt x="26924" y="0"/>
                </a:lnTo>
                <a:lnTo>
                  <a:pt x="29845" y="0"/>
                </a:lnTo>
                <a:lnTo>
                  <a:pt x="32258" y="2412"/>
                </a:lnTo>
                <a:lnTo>
                  <a:pt x="32258" y="5461"/>
                </a:lnTo>
                <a:lnTo>
                  <a:pt x="32258" y="1237479"/>
                </a:lnTo>
                <a:lnTo>
                  <a:pt x="32258" y="1240450"/>
                </a:lnTo>
                <a:lnTo>
                  <a:pt x="29845" y="1242860"/>
                </a:lnTo>
                <a:lnTo>
                  <a:pt x="26924" y="1242860"/>
                </a:lnTo>
                <a:lnTo>
                  <a:pt x="5334" y="124286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30570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30570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21426" y="5374070"/>
            <a:ext cx="168910" cy="542925"/>
          </a:xfrm>
          <a:custGeom>
            <a:avLst/>
            <a:gdLst/>
            <a:ahLst/>
            <a:cxnLst/>
            <a:rect l="l" t="t" r="r" b="b"/>
            <a:pathLst>
              <a:path w="168910" h="542925">
                <a:moveTo>
                  <a:pt x="0" y="542517"/>
                </a:moveTo>
                <a:lnTo>
                  <a:pt x="168465" y="542517"/>
                </a:lnTo>
                <a:lnTo>
                  <a:pt x="168465" y="0"/>
                </a:lnTo>
                <a:lnTo>
                  <a:pt x="0" y="0"/>
                </a:lnTo>
                <a:lnTo>
                  <a:pt x="0" y="54251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21426" y="6381331"/>
            <a:ext cx="168910" cy="421640"/>
          </a:xfrm>
          <a:custGeom>
            <a:avLst/>
            <a:gdLst/>
            <a:ahLst/>
            <a:cxnLst/>
            <a:rect l="l" t="t" r="r" b="b"/>
            <a:pathLst>
              <a:path w="168910" h="421640">
                <a:moveTo>
                  <a:pt x="0" y="421615"/>
                </a:moveTo>
                <a:lnTo>
                  <a:pt x="168465" y="421615"/>
                </a:lnTo>
                <a:lnTo>
                  <a:pt x="168465" y="0"/>
                </a:lnTo>
                <a:lnTo>
                  <a:pt x="0" y="0"/>
                </a:lnTo>
                <a:lnTo>
                  <a:pt x="0" y="42161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21426" y="5374070"/>
            <a:ext cx="168910" cy="1429385"/>
          </a:xfrm>
          <a:custGeom>
            <a:avLst/>
            <a:gdLst/>
            <a:ahLst/>
            <a:cxnLst/>
            <a:rect l="l" t="t" r="r" b="b"/>
            <a:pathLst>
              <a:path w="168910" h="1429384">
                <a:moveTo>
                  <a:pt x="0" y="1428877"/>
                </a:moveTo>
                <a:lnTo>
                  <a:pt x="168465" y="1428877"/>
                </a:lnTo>
                <a:lnTo>
                  <a:pt x="168465" y="0"/>
                </a:lnTo>
                <a:lnTo>
                  <a:pt x="0" y="0"/>
                </a:lnTo>
                <a:lnTo>
                  <a:pt x="0" y="1428877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93574" y="5661113"/>
            <a:ext cx="0" cy="255904"/>
          </a:xfrm>
          <a:custGeom>
            <a:avLst/>
            <a:gdLst/>
            <a:ahLst/>
            <a:cxnLst/>
            <a:rect l="l" t="t" r="r" b="b"/>
            <a:pathLst>
              <a:path h="255904">
                <a:moveTo>
                  <a:pt x="0" y="0"/>
                </a:moveTo>
                <a:lnTo>
                  <a:pt x="0" y="255473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993574" y="6381331"/>
            <a:ext cx="0" cy="421640"/>
          </a:xfrm>
          <a:custGeom>
            <a:avLst/>
            <a:gdLst/>
            <a:ahLst/>
            <a:cxnLst/>
            <a:rect l="l" t="t" r="r" b="b"/>
            <a:pathLst>
              <a:path h="421640">
                <a:moveTo>
                  <a:pt x="0" y="0"/>
                </a:moveTo>
                <a:lnTo>
                  <a:pt x="0" y="421614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77382" y="5661114"/>
            <a:ext cx="32384" cy="1142365"/>
          </a:xfrm>
          <a:custGeom>
            <a:avLst/>
            <a:gdLst/>
            <a:ahLst/>
            <a:cxnLst/>
            <a:rect l="l" t="t" r="r" b="b"/>
            <a:pathLst>
              <a:path w="32385" h="1142365">
                <a:moveTo>
                  <a:pt x="27050" y="0"/>
                </a:moveTo>
                <a:lnTo>
                  <a:pt x="29971" y="0"/>
                </a:lnTo>
                <a:lnTo>
                  <a:pt x="32384" y="2412"/>
                </a:lnTo>
                <a:lnTo>
                  <a:pt x="32384" y="5397"/>
                </a:lnTo>
                <a:lnTo>
                  <a:pt x="32384" y="1136432"/>
                </a:lnTo>
                <a:lnTo>
                  <a:pt x="32384" y="1139414"/>
                </a:lnTo>
                <a:lnTo>
                  <a:pt x="29971" y="1141831"/>
                </a:lnTo>
                <a:lnTo>
                  <a:pt x="27050" y="1141831"/>
                </a:lnTo>
                <a:lnTo>
                  <a:pt x="5460" y="1141831"/>
                </a:lnTo>
                <a:lnTo>
                  <a:pt x="2412" y="1141831"/>
                </a:lnTo>
                <a:lnTo>
                  <a:pt x="0" y="1139414"/>
                </a:lnTo>
                <a:lnTo>
                  <a:pt x="0" y="1136432"/>
                </a:lnTo>
                <a:lnTo>
                  <a:pt x="0" y="5397"/>
                </a:lnTo>
                <a:lnTo>
                  <a:pt x="0" y="2412"/>
                </a:lnTo>
                <a:lnTo>
                  <a:pt x="2412" y="0"/>
                </a:lnTo>
                <a:lnTo>
                  <a:pt x="5460" y="0"/>
                </a:lnTo>
                <a:lnTo>
                  <a:pt x="27050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22060" y="5374133"/>
            <a:ext cx="0" cy="542925"/>
          </a:xfrm>
          <a:custGeom>
            <a:avLst/>
            <a:gdLst/>
            <a:ahLst/>
            <a:cxnLst/>
            <a:rect l="l" t="t" r="r" b="b"/>
            <a:pathLst>
              <a:path h="542925">
                <a:moveTo>
                  <a:pt x="0" y="0"/>
                </a:moveTo>
                <a:lnTo>
                  <a:pt x="0" y="542455"/>
                </a:lnTo>
              </a:path>
            </a:pathLst>
          </a:custGeom>
          <a:ln w="3225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22060" y="6381332"/>
            <a:ext cx="0" cy="422275"/>
          </a:xfrm>
          <a:custGeom>
            <a:avLst/>
            <a:gdLst/>
            <a:ahLst/>
            <a:cxnLst/>
            <a:rect l="l" t="t" r="r" b="b"/>
            <a:pathLst>
              <a:path h="422275">
                <a:moveTo>
                  <a:pt x="0" y="0"/>
                </a:moveTo>
                <a:lnTo>
                  <a:pt x="0" y="421652"/>
                </a:lnTo>
              </a:path>
            </a:pathLst>
          </a:custGeom>
          <a:ln w="3225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05932" y="5374133"/>
            <a:ext cx="32384" cy="1429385"/>
          </a:xfrm>
          <a:custGeom>
            <a:avLst/>
            <a:gdLst/>
            <a:ahLst/>
            <a:cxnLst/>
            <a:rect l="l" t="t" r="r" b="b"/>
            <a:pathLst>
              <a:path w="32385" h="1429384">
                <a:moveTo>
                  <a:pt x="26923" y="0"/>
                </a:moveTo>
                <a:lnTo>
                  <a:pt x="29971" y="0"/>
                </a:lnTo>
                <a:lnTo>
                  <a:pt x="32257" y="2413"/>
                </a:lnTo>
                <a:lnTo>
                  <a:pt x="32257" y="5334"/>
                </a:lnTo>
                <a:lnTo>
                  <a:pt x="32257" y="1423470"/>
                </a:lnTo>
                <a:lnTo>
                  <a:pt x="32257" y="1426442"/>
                </a:lnTo>
                <a:lnTo>
                  <a:pt x="29971" y="1428851"/>
                </a:lnTo>
                <a:lnTo>
                  <a:pt x="26923" y="1428851"/>
                </a:lnTo>
                <a:lnTo>
                  <a:pt x="5460" y="1428851"/>
                </a:lnTo>
                <a:lnTo>
                  <a:pt x="2412" y="1428851"/>
                </a:lnTo>
                <a:lnTo>
                  <a:pt x="0" y="1426442"/>
                </a:lnTo>
                <a:lnTo>
                  <a:pt x="0" y="1423470"/>
                </a:lnTo>
                <a:lnTo>
                  <a:pt x="0" y="5334"/>
                </a:lnTo>
                <a:lnTo>
                  <a:pt x="0" y="2413"/>
                </a:lnTo>
                <a:lnTo>
                  <a:pt x="2412" y="0"/>
                </a:lnTo>
                <a:lnTo>
                  <a:pt x="5460" y="0"/>
                </a:lnTo>
                <a:lnTo>
                  <a:pt x="26923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21554" y="4601604"/>
            <a:ext cx="165735" cy="179705"/>
          </a:xfrm>
          <a:custGeom>
            <a:avLst/>
            <a:gdLst/>
            <a:ahLst/>
            <a:cxnLst/>
            <a:rect l="l" t="t" r="r" b="b"/>
            <a:pathLst>
              <a:path w="165735" h="179704">
                <a:moveTo>
                  <a:pt x="0" y="179222"/>
                </a:moveTo>
                <a:lnTo>
                  <a:pt x="165735" y="179222"/>
                </a:lnTo>
                <a:lnTo>
                  <a:pt x="165735" y="0"/>
                </a:lnTo>
                <a:lnTo>
                  <a:pt x="0" y="0"/>
                </a:lnTo>
                <a:lnTo>
                  <a:pt x="0" y="17922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821554" y="5245609"/>
            <a:ext cx="165735" cy="422275"/>
          </a:xfrm>
          <a:custGeom>
            <a:avLst/>
            <a:gdLst/>
            <a:ahLst/>
            <a:cxnLst/>
            <a:rect l="l" t="t" r="r" b="b"/>
            <a:pathLst>
              <a:path w="165735" h="422275">
                <a:moveTo>
                  <a:pt x="0" y="421906"/>
                </a:moveTo>
                <a:lnTo>
                  <a:pt x="165735" y="421906"/>
                </a:lnTo>
                <a:lnTo>
                  <a:pt x="165735" y="0"/>
                </a:lnTo>
                <a:lnTo>
                  <a:pt x="0" y="0"/>
                </a:lnTo>
                <a:lnTo>
                  <a:pt x="0" y="42190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821554" y="4601604"/>
            <a:ext cx="165735" cy="1066165"/>
          </a:xfrm>
          <a:custGeom>
            <a:avLst/>
            <a:gdLst/>
            <a:ahLst/>
            <a:cxnLst/>
            <a:rect l="l" t="t" r="r" b="b"/>
            <a:pathLst>
              <a:path w="165735" h="1066164">
                <a:moveTo>
                  <a:pt x="0" y="1065910"/>
                </a:moveTo>
                <a:lnTo>
                  <a:pt x="165735" y="1065910"/>
                </a:lnTo>
                <a:lnTo>
                  <a:pt x="165735" y="0"/>
                </a:lnTo>
                <a:lnTo>
                  <a:pt x="0" y="0"/>
                </a:lnTo>
                <a:lnTo>
                  <a:pt x="0" y="1065910"/>
                </a:lnTo>
                <a:close/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93574" y="4365117"/>
            <a:ext cx="0" cy="415925"/>
          </a:xfrm>
          <a:custGeom>
            <a:avLst/>
            <a:gdLst/>
            <a:ahLst/>
            <a:cxnLst/>
            <a:rect l="l" t="t" r="r" b="b"/>
            <a:pathLst>
              <a:path h="415925">
                <a:moveTo>
                  <a:pt x="0" y="0"/>
                </a:moveTo>
                <a:lnTo>
                  <a:pt x="0" y="415709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993574" y="5245608"/>
            <a:ext cx="0" cy="487680"/>
          </a:xfrm>
          <a:custGeom>
            <a:avLst/>
            <a:gdLst/>
            <a:ahLst/>
            <a:cxnLst/>
            <a:rect l="l" t="t" r="r" b="b"/>
            <a:pathLst>
              <a:path h="487679">
                <a:moveTo>
                  <a:pt x="0" y="0"/>
                </a:moveTo>
                <a:lnTo>
                  <a:pt x="0" y="487654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977382" y="4365117"/>
            <a:ext cx="32384" cy="1368425"/>
          </a:xfrm>
          <a:custGeom>
            <a:avLst/>
            <a:gdLst/>
            <a:ahLst/>
            <a:cxnLst/>
            <a:rect l="l" t="t" r="r" b="b"/>
            <a:pathLst>
              <a:path w="32385" h="1368425">
                <a:moveTo>
                  <a:pt x="27050" y="0"/>
                </a:moveTo>
                <a:lnTo>
                  <a:pt x="29971" y="0"/>
                </a:lnTo>
                <a:lnTo>
                  <a:pt x="32384" y="2412"/>
                </a:lnTo>
                <a:lnTo>
                  <a:pt x="32384" y="5333"/>
                </a:lnTo>
                <a:lnTo>
                  <a:pt x="32384" y="1362735"/>
                </a:lnTo>
                <a:lnTo>
                  <a:pt x="32384" y="1365719"/>
                </a:lnTo>
                <a:lnTo>
                  <a:pt x="29971" y="1368145"/>
                </a:lnTo>
                <a:lnTo>
                  <a:pt x="27050" y="1368145"/>
                </a:lnTo>
                <a:lnTo>
                  <a:pt x="5460" y="1368145"/>
                </a:lnTo>
                <a:lnTo>
                  <a:pt x="2412" y="1368145"/>
                </a:lnTo>
                <a:lnTo>
                  <a:pt x="0" y="1365719"/>
                </a:lnTo>
                <a:lnTo>
                  <a:pt x="0" y="1362735"/>
                </a:lnTo>
                <a:lnTo>
                  <a:pt x="0" y="5333"/>
                </a:lnTo>
                <a:lnTo>
                  <a:pt x="0" y="2412"/>
                </a:lnTo>
                <a:lnTo>
                  <a:pt x="2412" y="0"/>
                </a:lnTo>
                <a:lnTo>
                  <a:pt x="5460" y="0"/>
                </a:lnTo>
                <a:lnTo>
                  <a:pt x="27050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822188" y="4601591"/>
            <a:ext cx="0" cy="179705"/>
          </a:xfrm>
          <a:custGeom>
            <a:avLst/>
            <a:gdLst/>
            <a:ahLst/>
            <a:cxnLst/>
            <a:rect l="l" t="t" r="r" b="b"/>
            <a:pathLst>
              <a:path h="179704">
                <a:moveTo>
                  <a:pt x="0" y="0"/>
                </a:moveTo>
                <a:lnTo>
                  <a:pt x="0" y="179235"/>
                </a:lnTo>
              </a:path>
            </a:pathLst>
          </a:custGeom>
          <a:ln w="3175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822188" y="5245609"/>
            <a:ext cx="0" cy="422275"/>
          </a:xfrm>
          <a:custGeom>
            <a:avLst/>
            <a:gdLst/>
            <a:ahLst/>
            <a:cxnLst/>
            <a:rect l="l" t="t" r="r" b="b"/>
            <a:pathLst>
              <a:path h="422275">
                <a:moveTo>
                  <a:pt x="0" y="0"/>
                </a:moveTo>
                <a:lnTo>
                  <a:pt x="0" y="421944"/>
                </a:lnTo>
              </a:path>
            </a:pathLst>
          </a:custGeom>
          <a:ln w="3175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806313" y="4601591"/>
            <a:ext cx="31750" cy="1066165"/>
          </a:xfrm>
          <a:custGeom>
            <a:avLst/>
            <a:gdLst/>
            <a:ahLst/>
            <a:cxnLst/>
            <a:rect l="l" t="t" r="r" b="b"/>
            <a:pathLst>
              <a:path w="31750" h="1066164">
                <a:moveTo>
                  <a:pt x="26415" y="0"/>
                </a:moveTo>
                <a:lnTo>
                  <a:pt x="29463" y="0"/>
                </a:lnTo>
                <a:lnTo>
                  <a:pt x="31750" y="2412"/>
                </a:lnTo>
                <a:lnTo>
                  <a:pt x="31750" y="5333"/>
                </a:lnTo>
                <a:lnTo>
                  <a:pt x="31750" y="1060665"/>
                </a:lnTo>
                <a:lnTo>
                  <a:pt x="31750" y="1063586"/>
                </a:lnTo>
                <a:lnTo>
                  <a:pt x="29463" y="1065961"/>
                </a:lnTo>
                <a:lnTo>
                  <a:pt x="26415" y="1065961"/>
                </a:lnTo>
                <a:lnTo>
                  <a:pt x="5334" y="1065961"/>
                </a:lnTo>
                <a:lnTo>
                  <a:pt x="2412" y="1065961"/>
                </a:lnTo>
                <a:lnTo>
                  <a:pt x="0" y="1063586"/>
                </a:lnTo>
                <a:lnTo>
                  <a:pt x="0" y="1060665"/>
                </a:lnTo>
                <a:lnTo>
                  <a:pt x="0" y="5333"/>
                </a:lnTo>
                <a:lnTo>
                  <a:pt x="0" y="2412"/>
                </a:lnTo>
                <a:lnTo>
                  <a:pt x="2412" y="0"/>
                </a:lnTo>
                <a:lnTo>
                  <a:pt x="5334" y="0"/>
                </a:lnTo>
                <a:lnTo>
                  <a:pt x="26415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727830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4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27830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4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27829" y="4383087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>
                <a:moveTo>
                  <a:pt x="0" y="0"/>
                </a:moveTo>
                <a:lnTo>
                  <a:pt x="1278890" y="0"/>
                </a:lnTo>
              </a:path>
            </a:pathLst>
          </a:custGeom>
          <a:ln w="3594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727829" y="4365117"/>
            <a:ext cx="1278890" cy="36195"/>
          </a:xfrm>
          <a:custGeom>
            <a:avLst/>
            <a:gdLst/>
            <a:ahLst/>
            <a:cxnLst/>
            <a:rect l="l" t="t" r="r" b="b"/>
            <a:pathLst>
              <a:path w="1278889" h="36195">
                <a:moveTo>
                  <a:pt x="0" y="5968"/>
                </a:moveTo>
                <a:lnTo>
                  <a:pt x="0" y="2666"/>
                </a:lnTo>
                <a:lnTo>
                  <a:pt x="2666" y="0"/>
                </a:lnTo>
                <a:lnTo>
                  <a:pt x="5968" y="0"/>
                </a:lnTo>
                <a:lnTo>
                  <a:pt x="1272920" y="0"/>
                </a:lnTo>
                <a:lnTo>
                  <a:pt x="1276222" y="0"/>
                </a:lnTo>
                <a:lnTo>
                  <a:pt x="1278890" y="2666"/>
                </a:lnTo>
                <a:lnTo>
                  <a:pt x="1278890" y="5968"/>
                </a:lnTo>
                <a:lnTo>
                  <a:pt x="1278890" y="29971"/>
                </a:lnTo>
                <a:lnTo>
                  <a:pt x="1278890" y="33273"/>
                </a:lnTo>
                <a:lnTo>
                  <a:pt x="1276222" y="35940"/>
                </a:lnTo>
                <a:lnTo>
                  <a:pt x="1272920" y="35940"/>
                </a:lnTo>
                <a:lnTo>
                  <a:pt x="5968" y="35940"/>
                </a:lnTo>
                <a:lnTo>
                  <a:pt x="2666" y="35940"/>
                </a:lnTo>
                <a:lnTo>
                  <a:pt x="0" y="33273"/>
                </a:lnTo>
                <a:lnTo>
                  <a:pt x="0" y="29971"/>
                </a:lnTo>
                <a:lnTo>
                  <a:pt x="0" y="5968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27830" y="4547361"/>
            <a:ext cx="1066165" cy="32384"/>
          </a:xfrm>
          <a:custGeom>
            <a:avLst/>
            <a:gdLst/>
            <a:ahLst/>
            <a:cxnLst/>
            <a:rect l="l" t="t" r="r" b="b"/>
            <a:pathLst>
              <a:path w="1066164" h="32385">
                <a:moveTo>
                  <a:pt x="0" y="31876"/>
                </a:moveTo>
                <a:lnTo>
                  <a:pt x="1065910" y="31876"/>
                </a:lnTo>
                <a:lnTo>
                  <a:pt x="1065910" y="0"/>
                </a:lnTo>
                <a:lnTo>
                  <a:pt x="0" y="0"/>
                </a:lnTo>
                <a:lnTo>
                  <a:pt x="0" y="3187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727830" y="4547361"/>
            <a:ext cx="1066165" cy="32384"/>
          </a:xfrm>
          <a:custGeom>
            <a:avLst/>
            <a:gdLst/>
            <a:ahLst/>
            <a:cxnLst/>
            <a:rect l="l" t="t" r="r" b="b"/>
            <a:pathLst>
              <a:path w="1066164" h="32385">
                <a:moveTo>
                  <a:pt x="0" y="5333"/>
                </a:moveTo>
                <a:lnTo>
                  <a:pt x="0" y="2412"/>
                </a:lnTo>
                <a:lnTo>
                  <a:pt x="2412" y="0"/>
                </a:lnTo>
                <a:lnTo>
                  <a:pt x="5333" y="0"/>
                </a:lnTo>
                <a:lnTo>
                  <a:pt x="1060704" y="0"/>
                </a:lnTo>
                <a:lnTo>
                  <a:pt x="1063624" y="0"/>
                </a:lnTo>
                <a:lnTo>
                  <a:pt x="1065910" y="2412"/>
                </a:lnTo>
                <a:lnTo>
                  <a:pt x="1065910" y="5333"/>
                </a:lnTo>
                <a:lnTo>
                  <a:pt x="1065910" y="26543"/>
                </a:lnTo>
                <a:lnTo>
                  <a:pt x="1065910" y="29463"/>
                </a:lnTo>
                <a:lnTo>
                  <a:pt x="1063624" y="31876"/>
                </a:lnTo>
                <a:lnTo>
                  <a:pt x="1060704" y="31876"/>
                </a:lnTo>
                <a:lnTo>
                  <a:pt x="5333" y="31876"/>
                </a:lnTo>
                <a:lnTo>
                  <a:pt x="2412" y="31876"/>
                </a:lnTo>
                <a:lnTo>
                  <a:pt x="0" y="29463"/>
                </a:lnTo>
                <a:lnTo>
                  <a:pt x="0" y="26543"/>
                </a:lnTo>
                <a:lnTo>
                  <a:pt x="0" y="5333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809869" y="4547430"/>
            <a:ext cx="54610" cy="36195"/>
          </a:xfrm>
          <a:custGeom>
            <a:avLst/>
            <a:gdLst/>
            <a:ahLst/>
            <a:cxnLst/>
            <a:rect l="l" t="t" r="r" b="b"/>
            <a:pathLst>
              <a:path w="54610" h="36195">
                <a:moveTo>
                  <a:pt x="0" y="36000"/>
                </a:moveTo>
                <a:lnTo>
                  <a:pt x="54000" y="36000"/>
                </a:lnTo>
                <a:lnTo>
                  <a:pt x="54000" y="0"/>
                </a:lnTo>
                <a:lnTo>
                  <a:pt x="0" y="0"/>
                </a:lnTo>
                <a:lnTo>
                  <a:pt x="0" y="360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023227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23227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233285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5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233285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5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020305" y="4383087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90">
                <a:moveTo>
                  <a:pt x="0" y="0"/>
                </a:moveTo>
                <a:lnTo>
                  <a:pt x="1278890" y="0"/>
                </a:lnTo>
              </a:path>
            </a:pathLst>
          </a:custGeom>
          <a:ln w="3594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20305" y="4365117"/>
            <a:ext cx="1278890" cy="36195"/>
          </a:xfrm>
          <a:custGeom>
            <a:avLst/>
            <a:gdLst/>
            <a:ahLst/>
            <a:cxnLst/>
            <a:rect l="l" t="t" r="r" b="b"/>
            <a:pathLst>
              <a:path w="1278890" h="36195">
                <a:moveTo>
                  <a:pt x="1278890" y="5968"/>
                </a:moveTo>
                <a:lnTo>
                  <a:pt x="1278890" y="2666"/>
                </a:lnTo>
                <a:lnTo>
                  <a:pt x="1276223" y="0"/>
                </a:lnTo>
                <a:lnTo>
                  <a:pt x="1272921" y="0"/>
                </a:lnTo>
                <a:lnTo>
                  <a:pt x="5969" y="0"/>
                </a:lnTo>
                <a:lnTo>
                  <a:pt x="2667" y="0"/>
                </a:lnTo>
                <a:lnTo>
                  <a:pt x="0" y="2666"/>
                </a:lnTo>
                <a:lnTo>
                  <a:pt x="0" y="5968"/>
                </a:lnTo>
                <a:lnTo>
                  <a:pt x="0" y="29971"/>
                </a:lnTo>
                <a:lnTo>
                  <a:pt x="0" y="33273"/>
                </a:lnTo>
                <a:lnTo>
                  <a:pt x="2667" y="35940"/>
                </a:lnTo>
                <a:lnTo>
                  <a:pt x="5969" y="35940"/>
                </a:lnTo>
                <a:lnTo>
                  <a:pt x="1272921" y="35940"/>
                </a:lnTo>
                <a:lnTo>
                  <a:pt x="1276223" y="35940"/>
                </a:lnTo>
                <a:lnTo>
                  <a:pt x="1278890" y="33273"/>
                </a:lnTo>
                <a:lnTo>
                  <a:pt x="1278890" y="29971"/>
                </a:lnTo>
                <a:lnTo>
                  <a:pt x="1278890" y="5968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243978" y="4547361"/>
            <a:ext cx="1055370" cy="32384"/>
          </a:xfrm>
          <a:custGeom>
            <a:avLst/>
            <a:gdLst/>
            <a:ahLst/>
            <a:cxnLst/>
            <a:rect l="l" t="t" r="r" b="b"/>
            <a:pathLst>
              <a:path w="1055370" h="32385">
                <a:moveTo>
                  <a:pt x="0" y="31876"/>
                </a:moveTo>
                <a:lnTo>
                  <a:pt x="1055217" y="31876"/>
                </a:lnTo>
                <a:lnTo>
                  <a:pt x="1055217" y="0"/>
                </a:lnTo>
                <a:lnTo>
                  <a:pt x="0" y="0"/>
                </a:lnTo>
                <a:lnTo>
                  <a:pt x="0" y="3187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233285" y="4547361"/>
            <a:ext cx="1066165" cy="32384"/>
          </a:xfrm>
          <a:custGeom>
            <a:avLst/>
            <a:gdLst/>
            <a:ahLst/>
            <a:cxnLst/>
            <a:rect l="l" t="t" r="r" b="b"/>
            <a:pathLst>
              <a:path w="1066165" h="32385">
                <a:moveTo>
                  <a:pt x="1065911" y="5333"/>
                </a:moveTo>
                <a:lnTo>
                  <a:pt x="1065911" y="2412"/>
                </a:lnTo>
                <a:lnTo>
                  <a:pt x="1063497" y="0"/>
                </a:lnTo>
                <a:lnTo>
                  <a:pt x="1060576" y="0"/>
                </a:lnTo>
                <a:lnTo>
                  <a:pt x="5206" y="0"/>
                </a:lnTo>
                <a:lnTo>
                  <a:pt x="2286" y="0"/>
                </a:lnTo>
                <a:lnTo>
                  <a:pt x="0" y="2412"/>
                </a:lnTo>
                <a:lnTo>
                  <a:pt x="0" y="5333"/>
                </a:lnTo>
                <a:lnTo>
                  <a:pt x="0" y="26543"/>
                </a:lnTo>
                <a:lnTo>
                  <a:pt x="0" y="29463"/>
                </a:lnTo>
                <a:lnTo>
                  <a:pt x="2286" y="31876"/>
                </a:lnTo>
                <a:lnTo>
                  <a:pt x="5206" y="31876"/>
                </a:lnTo>
                <a:lnTo>
                  <a:pt x="1060576" y="31876"/>
                </a:lnTo>
                <a:lnTo>
                  <a:pt x="1063497" y="31876"/>
                </a:lnTo>
                <a:lnTo>
                  <a:pt x="1065911" y="29463"/>
                </a:lnTo>
                <a:lnTo>
                  <a:pt x="1065911" y="26543"/>
                </a:lnTo>
                <a:lnTo>
                  <a:pt x="1065911" y="5333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177278" y="4547430"/>
            <a:ext cx="54610" cy="36195"/>
          </a:xfrm>
          <a:custGeom>
            <a:avLst/>
            <a:gdLst/>
            <a:ahLst/>
            <a:cxnLst/>
            <a:rect l="l" t="t" r="r" b="b"/>
            <a:pathLst>
              <a:path w="54610" h="36195">
                <a:moveTo>
                  <a:pt x="0" y="36000"/>
                </a:moveTo>
                <a:lnTo>
                  <a:pt x="54000" y="36000"/>
                </a:lnTo>
                <a:lnTo>
                  <a:pt x="54000" y="0"/>
                </a:lnTo>
                <a:lnTo>
                  <a:pt x="0" y="0"/>
                </a:lnTo>
                <a:lnTo>
                  <a:pt x="0" y="360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017067" y="4365116"/>
            <a:ext cx="0" cy="432434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0"/>
                </a:moveTo>
                <a:lnTo>
                  <a:pt x="0" y="432053"/>
                </a:lnTo>
              </a:path>
            </a:pathLst>
          </a:custGeom>
          <a:ln w="3238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000875" y="4365116"/>
            <a:ext cx="32384" cy="432434"/>
          </a:xfrm>
          <a:custGeom>
            <a:avLst/>
            <a:gdLst/>
            <a:ahLst/>
            <a:cxnLst/>
            <a:rect l="l" t="t" r="r" b="b"/>
            <a:pathLst>
              <a:path w="32385" h="432435">
                <a:moveTo>
                  <a:pt x="5334" y="0"/>
                </a:moveTo>
                <a:lnTo>
                  <a:pt x="2412" y="0"/>
                </a:lnTo>
                <a:lnTo>
                  <a:pt x="0" y="2412"/>
                </a:lnTo>
                <a:lnTo>
                  <a:pt x="0" y="5333"/>
                </a:lnTo>
                <a:lnTo>
                  <a:pt x="0" y="426592"/>
                </a:lnTo>
                <a:lnTo>
                  <a:pt x="0" y="429640"/>
                </a:lnTo>
                <a:lnTo>
                  <a:pt x="2412" y="432053"/>
                </a:lnTo>
                <a:lnTo>
                  <a:pt x="5334" y="432053"/>
                </a:lnTo>
                <a:lnTo>
                  <a:pt x="26924" y="432053"/>
                </a:lnTo>
                <a:lnTo>
                  <a:pt x="29972" y="432053"/>
                </a:lnTo>
                <a:lnTo>
                  <a:pt x="32385" y="429640"/>
                </a:lnTo>
                <a:lnTo>
                  <a:pt x="32385" y="426592"/>
                </a:lnTo>
                <a:lnTo>
                  <a:pt x="32385" y="5333"/>
                </a:lnTo>
                <a:lnTo>
                  <a:pt x="32385" y="2412"/>
                </a:lnTo>
                <a:lnTo>
                  <a:pt x="29972" y="0"/>
                </a:lnTo>
                <a:lnTo>
                  <a:pt x="26924" y="0"/>
                </a:lnTo>
                <a:lnTo>
                  <a:pt x="5334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031864" y="4600714"/>
            <a:ext cx="165735" cy="684530"/>
          </a:xfrm>
          <a:custGeom>
            <a:avLst/>
            <a:gdLst/>
            <a:ahLst/>
            <a:cxnLst/>
            <a:rect l="l" t="t" r="r" b="b"/>
            <a:pathLst>
              <a:path w="165735" h="684529">
                <a:moveTo>
                  <a:pt x="0" y="684174"/>
                </a:moveTo>
                <a:lnTo>
                  <a:pt x="165735" y="684174"/>
                </a:lnTo>
                <a:lnTo>
                  <a:pt x="165735" y="0"/>
                </a:lnTo>
                <a:lnTo>
                  <a:pt x="0" y="0"/>
                </a:lnTo>
                <a:lnTo>
                  <a:pt x="0" y="68417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031864" y="4600715"/>
            <a:ext cx="165735" cy="1066165"/>
          </a:xfrm>
          <a:custGeom>
            <a:avLst/>
            <a:gdLst/>
            <a:ahLst/>
            <a:cxnLst/>
            <a:rect l="l" t="t" r="r" b="b"/>
            <a:pathLst>
              <a:path w="165735" h="1066164">
                <a:moveTo>
                  <a:pt x="0" y="1065911"/>
                </a:moveTo>
                <a:lnTo>
                  <a:pt x="165735" y="1065911"/>
                </a:lnTo>
                <a:lnTo>
                  <a:pt x="165735" y="0"/>
                </a:lnTo>
                <a:lnTo>
                  <a:pt x="0" y="0"/>
                </a:lnTo>
                <a:lnTo>
                  <a:pt x="0" y="1065911"/>
                </a:lnTo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015289" y="4600703"/>
            <a:ext cx="0" cy="1066165"/>
          </a:xfrm>
          <a:custGeom>
            <a:avLst/>
            <a:gdLst/>
            <a:ahLst/>
            <a:cxnLst/>
            <a:rect l="l" t="t" r="r" b="b"/>
            <a:pathLst>
              <a:path h="1066164">
                <a:moveTo>
                  <a:pt x="0" y="0"/>
                </a:moveTo>
                <a:lnTo>
                  <a:pt x="0" y="1065923"/>
                </a:lnTo>
              </a:path>
            </a:pathLst>
          </a:custGeom>
          <a:ln w="3314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998716" y="4600703"/>
            <a:ext cx="33655" cy="1066165"/>
          </a:xfrm>
          <a:custGeom>
            <a:avLst/>
            <a:gdLst/>
            <a:ahLst/>
            <a:cxnLst/>
            <a:rect l="l" t="t" r="r" b="b"/>
            <a:pathLst>
              <a:path w="33654" h="1066164">
                <a:moveTo>
                  <a:pt x="5461" y="0"/>
                </a:moveTo>
                <a:lnTo>
                  <a:pt x="2412" y="0"/>
                </a:lnTo>
                <a:lnTo>
                  <a:pt x="0" y="2540"/>
                </a:lnTo>
                <a:lnTo>
                  <a:pt x="0" y="5587"/>
                </a:lnTo>
                <a:lnTo>
                  <a:pt x="0" y="1060399"/>
                </a:lnTo>
                <a:lnTo>
                  <a:pt x="0" y="1063447"/>
                </a:lnTo>
                <a:lnTo>
                  <a:pt x="2412" y="1065923"/>
                </a:lnTo>
                <a:lnTo>
                  <a:pt x="5461" y="1065923"/>
                </a:lnTo>
                <a:lnTo>
                  <a:pt x="27559" y="1065923"/>
                </a:lnTo>
                <a:lnTo>
                  <a:pt x="30607" y="1065923"/>
                </a:lnTo>
                <a:lnTo>
                  <a:pt x="33147" y="1063447"/>
                </a:lnTo>
                <a:lnTo>
                  <a:pt x="33147" y="1060399"/>
                </a:lnTo>
                <a:lnTo>
                  <a:pt x="33147" y="5587"/>
                </a:lnTo>
                <a:lnTo>
                  <a:pt x="33147" y="2540"/>
                </a:lnTo>
                <a:lnTo>
                  <a:pt x="30607" y="0"/>
                </a:lnTo>
                <a:lnTo>
                  <a:pt x="27559" y="0"/>
                </a:lnTo>
                <a:lnTo>
                  <a:pt x="5461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196835" y="4600702"/>
            <a:ext cx="0" cy="684530"/>
          </a:xfrm>
          <a:custGeom>
            <a:avLst/>
            <a:gdLst/>
            <a:ahLst/>
            <a:cxnLst/>
            <a:rect l="l" t="t" r="r" b="b"/>
            <a:pathLst>
              <a:path h="684529">
                <a:moveTo>
                  <a:pt x="0" y="0"/>
                </a:moveTo>
                <a:lnTo>
                  <a:pt x="0" y="684187"/>
                </a:lnTo>
              </a:path>
            </a:pathLst>
          </a:custGeom>
          <a:ln w="3175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180960" y="4600703"/>
            <a:ext cx="31750" cy="1066165"/>
          </a:xfrm>
          <a:custGeom>
            <a:avLst/>
            <a:gdLst/>
            <a:ahLst/>
            <a:cxnLst/>
            <a:rect l="l" t="t" r="r" b="b"/>
            <a:pathLst>
              <a:path w="31750" h="1066164">
                <a:moveTo>
                  <a:pt x="5334" y="0"/>
                </a:moveTo>
                <a:lnTo>
                  <a:pt x="2412" y="0"/>
                </a:lnTo>
                <a:lnTo>
                  <a:pt x="0" y="2412"/>
                </a:lnTo>
                <a:lnTo>
                  <a:pt x="0" y="5334"/>
                </a:lnTo>
                <a:lnTo>
                  <a:pt x="0" y="1060665"/>
                </a:lnTo>
                <a:lnTo>
                  <a:pt x="0" y="1063586"/>
                </a:lnTo>
                <a:lnTo>
                  <a:pt x="2412" y="1065961"/>
                </a:lnTo>
                <a:lnTo>
                  <a:pt x="5334" y="1065961"/>
                </a:lnTo>
                <a:lnTo>
                  <a:pt x="26542" y="1065961"/>
                </a:lnTo>
                <a:lnTo>
                  <a:pt x="29463" y="1065961"/>
                </a:lnTo>
                <a:lnTo>
                  <a:pt x="31750" y="1063586"/>
                </a:lnTo>
                <a:lnTo>
                  <a:pt x="31750" y="1060665"/>
                </a:lnTo>
                <a:lnTo>
                  <a:pt x="31750" y="5334"/>
                </a:lnTo>
                <a:lnTo>
                  <a:pt x="31750" y="2412"/>
                </a:lnTo>
                <a:lnTo>
                  <a:pt x="29463" y="0"/>
                </a:lnTo>
                <a:lnTo>
                  <a:pt x="26542" y="0"/>
                </a:lnTo>
                <a:lnTo>
                  <a:pt x="5334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567439" y="4459233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540" y="0"/>
                </a:moveTo>
                <a:lnTo>
                  <a:pt x="88566" y="6684"/>
                </a:lnTo>
                <a:lnTo>
                  <a:pt x="48475" y="26706"/>
                </a:lnTo>
                <a:lnTo>
                  <a:pt x="17771" y="59554"/>
                </a:lnTo>
                <a:lnTo>
                  <a:pt x="1080" y="101346"/>
                </a:lnTo>
                <a:lnTo>
                  <a:pt x="0" y="146142"/>
                </a:lnTo>
                <a:lnTo>
                  <a:pt x="13501" y="190579"/>
                </a:lnTo>
                <a:lnTo>
                  <a:pt x="40554" y="231291"/>
                </a:lnTo>
                <a:lnTo>
                  <a:pt x="80128" y="264913"/>
                </a:lnTo>
                <a:lnTo>
                  <a:pt x="127352" y="286441"/>
                </a:lnTo>
                <a:lnTo>
                  <a:pt x="175703" y="293607"/>
                </a:lnTo>
                <a:lnTo>
                  <a:pt x="221677" y="286923"/>
                </a:lnTo>
                <a:lnTo>
                  <a:pt x="261769" y="266901"/>
                </a:lnTo>
                <a:lnTo>
                  <a:pt x="292472" y="234052"/>
                </a:lnTo>
                <a:lnTo>
                  <a:pt x="309164" y="192310"/>
                </a:lnTo>
                <a:lnTo>
                  <a:pt x="310244" y="147520"/>
                </a:lnTo>
                <a:lnTo>
                  <a:pt x="296743" y="103065"/>
                </a:lnTo>
                <a:lnTo>
                  <a:pt x="269690" y="62328"/>
                </a:lnTo>
                <a:lnTo>
                  <a:pt x="230115" y="28693"/>
                </a:lnTo>
                <a:lnTo>
                  <a:pt x="182892" y="7165"/>
                </a:lnTo>
                <a:lnTo>
                  <a:pt x="1345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567439" y="4459233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71" y="59554"/>
                </a:moveTo>
                <a:lnTo>
                  <a:pt x="48475" y="26706"/>
                </a:lnTo>
                <a:lnTo>
                  <a:pt x="88566" y="6684"/>
                </a:lnTo>
                <a:lnTo>
                  <a:pt x="134540" y="0"/>
                </a:lnTo>
                <a:lnTo>
                  <a:pt x="182892" y="7165"/>
                </a:lnTo>
                <a:lnTo>
                  <a:pt x="230115" y="28693"/>
                </a:lnTo>
                <a:lnTo>
                  <a:pt x="269690" y="62328"/>
                </a:lnTo>
                <a:lnTo>
                  <a:pt x="296743" y="103065"/>
                </a:lnTo>
                <a:lnTo>
                  <a:pt x="310244" y="147520"/>
                </a:lnTo>
                <a:lnTo>
                  <a:pt x="309164" y="192310"/>
                </a:lnTo>
                <a:lnTo>
                  <a:pt x="292472" y="234052"/>
                </a:lnTo>
                <a:lnTo>
                  <a:pt x="261769" y="266901"/>
                </a:lnTo>
                <a:lnTo>
                  <a:pt x="221677" y="286923"/>
                </a:lnTo>
                <a:lnTo>
                  <a:pt x="175703" y="293607"/>
                </a:lnTo>
                <a:lnTo>
                  <a:pt x="127352" y="286441"/>
                </a:lnTo>
                <a:lnTo>
                  <a:pt x="80128" y="264913"/>
                </a:lnTo>
                <a:lnTo>
                  <a:pt x="40554" y="231291"/>
                </a:lnTo>
                <a:lnTo>
                  <a:pt x="13501" y="190579"/>
                </a:lnTo>
                <a:lnTo>
                  <a:pt x="0" y="146142"/>
                </a:lnTo>
                <a:lnTo>
                  <a:pt x="1080" y="101346"/>
                </a:lnTo>
                <a:lnTo>
                  <a:pt x="17771" y="59554"/>
                </a:lnTo>
                <a:close/>
              </a:path>
            </a:pathLst>
          </a:custGeom>
          <a:ln w="2539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643512" y="4706502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540" y="0"/>
                </a:moveTo>
                <a:lnTo>
                  <a:pt x="88566" y="6684"/>
                </a:lnTo>
                <a:lnTo>
                  <a:pt x="48475" y="26706"/>
                </a:lnTo>
                <a:lnTo>
                  <a:pt x="17771" y="59554"/>
                </a:lnTo>
                <a:lnTo>
                  <a:pt x="1080" y="101345"/>
                </a:lnTo>
                <a:lnTo>
                  <a:pt x="0" y="146142"/>
                </a:lnTo>
                <a:lnTo>
                  <a:pt x="13501" y="190579"/>
                </a:lnTo>
                <a:lnTo>
                  <a:pt x="40554" y="231291"/>
                </a:lnTo>
                <a:lnTo>
                  <a:pt x="80128" y="264913"/>
                </a:lnTo>
                <a:lnTo>
                  <a:pt x="127401" y="286441"/>
                </a:lnTo>
                <a:lnTo>
                  <a:pt x="175758" y="293607"/>
                </a:lnTo>
                <a:lnTo>
                  <a:pt x="221714" y="286923"/>
                </a:lnTo>
                <a:lnTo>
                  <a:pt x="261781" y="266901"/>
                </a:lnTo>
                <a:lnTo>
                  <a:pt x="292472" y="234052"/>
                </a:lnTo>
                <a:lnTo>
                  <a:pt x="309176" y="192261"/>
                </a:lnTo>
                <a:lnTo>
                  <a:pt x="310281" y="147465"/>
                </a:lnTo>
                <a:lnTo>
                  <a:pt x="296797" y="103028"/>
                </a:lnTo>
                <a:lnTo>
                  <a:pt x="269738" y="62316"/>
                </a:lnTo>
                <a:lnTo>
                  <a:pt x="230115" y="28693"/>
                </a:lnTo>
                <a:lnTo>
                  <a:pt x="182892" y="7165"/>
                </a:lnTo>
                <a:lnTo>
                  <a:pt x="1345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643512" y="4706502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71" y="59554"/>
                </a:moveTo>
                <a:lnTo>
                  <a:pt x="48475" y="26706"/>
                </a:lnTo>
                <a:lnTo>
                  <a:pt x="88566" y="6684"/>
                </a:lnTo>
                <a:lnTo>
                  <a:pt x="134540" y="0"/>
                </a:lnTo>
                <a:lnTo>
                  <a:pt x="182892" y="7165"/>
                </a:lnTo>
                <a:lnTo>
                  <a:pt x="230115" y="28693"/>
                </a:lnTo>
                <a:lnTo>
                  <a:pt x="269738" y="62316"/>
                </a:lnTo>
                <a:lnTo>
                  <a:pt x="296797" y="103028"/>
                </a:lnTo>
                <a:lnTo>
                  <a:pt x="310281" y="147465"/>
                </a:lnTo>
                <a:lnTo>
                  <a:pt x="309176" y="192261"/>
                </a:lnTo>
                <a:lnTo>
                  <a:pt x="292472" y="234052"/>
                </a:lnTo>
                <a:lnTo>
                  <a:pt x="261781" y="266901"/>
                </a:lnTo>
                <a:lnTo>
                  <a:pt x="221714" y="286923"/>
                </a:lnTo>
                <a:lnTo>
                  <a:pt x="175758" y="293607"/>
                </a:lnTo>
                <a:lnTo>
                  <a:pt x="127401" y="286441"/>
                </a:lnTo>
                <a:lnTo>
                  <a:pt x="80128" y="264913"/>
                </a:lnTo>
                <a:lnTo>
                  <a:pt x="40554" y="231291"/>
                </a:lnTo>
                <a:lnTo>
                  <a:pt x="13501" y="190579"/>
                </a:lnTo>
                <a:lnTo>
                  <a:pt x="0" y="146142"/>
                </a:lnTo>
                <a:lnTo>
                  <a:pt x="1080" y="101345"/>
                </a:lnTo>
                <a:lnTo>
                  <a:pt x="17771" y="59554"/>
                </a:lnTo>
                <a:close/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622819" y="4892303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569" y="0"/>
                </a:moveTo>
                <a:lnTo>
                  <a:pt x="88613" y="6684"/>
                </a:lnTo>
                <a:lnTo>
                  <a:pt x="48516" y="26706"/>
                </a:lnTo>
                <a:lnTo>
                  <a:pt x="17763" y="59554"/>
                </a:lnTo>
                <a:lnTo>
                  <a:pt x="1072" y="101297"/>
                </a:lnTo>
                <a:lnTo>
                  <a:pt x="0" y="146087"/>
                </a:lnTo>
                <a:lnTo>
                  <a:pt x="13520" y="190542"/>
                </a:lnTo>
                <a:lnTo>
                  <a:pt x="40611" y="231279"/>
                </a:lnTo>
                <a:lnTo>
                  <a:pt x="80247" y="264913"/>
                </a:lnTo>
                <a:lnTo>
                  <a:pt x="127471" y="286441"/>
                </a:lnTo>
                <a:lnTo>
                  <a:pt x="175822" y="293607"/>
                </a:lnTo>
                <a:lnTo>
                  <a:pt x="221796" y="286923"/>
                </a:lnTo>
                <a:lnTo>
                  <a:pt x="261888" y="266901"/>
                </a:lnTo>
                <a:lnTo>
                  <a:pt x="292591" y="234052"/>
                </a:lnTo>
                <a:lnTo>
                  <a:pt x="309282" y="192261"/>
                </a:lnTo>
                <a:lnTo>
                  <a:pt x="310355" y="147465"/>
                </a:lnTo>
                <a:lnTo>
                  <a:pt x="296834" y="103028"/>
                </a:lnTo>
                <a:lnTo>
                  <a:pt x="269743" y="62316"/>
                </a:lnTo>
                <a:lnTo>
                  <a:pt x="230107" y="28693"/>
                </a:lnTo>
                <a:lnTo>
                  <a:pt x="182896" y="7165"/>
                </a:lnTo>
                <a:lnTo>
                  <a:pt x="13456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622819" y="4892303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63" y="59554"/>
                </a:moveTo>
                <a:lnTo>
                  <a:pt x="48516" y="26706"/>
                </a:lnTo>
                <a:lnTo>
                  <a:pt x="88613" y="6684"/>
                </a:lnTo>
                <a:lnTo>
                  <a:pt x="134569" y="0"/>
                </a:lnTo>
                <a:lnTo>
                  <a:pt x="182896" y="7165"/>
                </a:lnTo>
                <a:lnTo>
                  <a:pt x="230107" y="28693"/>
                </a:lnTo>
                <a:lnTo>
                  <a:pt x="269743" y="62316"/>
                </a:lnTo>
                <a:lnTo>
                  <a:pt x="296834" y="103028"/>
                </a:lnTo>
                <a:lnTo>
                  <a:pt x="310355" y="147465"/>
                </a:lnTo>
                <a:lnTo>
                  <a:pt x="309282" y="192261"/>
                </a:lnTo>
                <a:lnTo>
                  <a:pt x="292591" y="234052"/>
                </a:lnTo>
                <a:lnTo>
                  <a:pt x="261888" y="266901"/>
                </a:lnTo>
                <a:lnTo>
                  <a:pt x="221796" y="286923"/>
                </a:lnTo>
                <a:lnTo>
                  <a:pt x="175822" y="293607"/>
                </a:lnTo>
                <a:lnTo>
                  <a:pt x="127471" y="286441"/>
                </a:lnTo>
                <a:lnTo>
                  <a:pt x="80247" y="264913"/>
                </a:lnTo>
                <a:lnTo>
                  <a:pt x="40611" y="231279"/>
                </a:lnTo>
                <a:lnTo>
                  <a:pt x="13520" y="190542"/>
                </a:lnTo>
                <a:lnTo>
                  <a:pt x="0" y="146087"/>
                </a:lnTo>
                <a:lnTo>
                  <a:pt x="1072" y="101297"/>
                </a:lnTo>
                <a:lnTo>
                  <a:pt x="17763" y="59554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606309" y="5178434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596" y="0"/>
                </a:moveTo>
                <a:lnTo>
                  <a:pt x="88621" y="6684"/>
                </a:lnTo>
                <a:lnTo>
                  <a:pt x="48517" y="26706"/>
                </a:lnTo>
                <a:lnTo>
                  <a:pt x="17763" y="59554"/>
                </a:lnTo>
                <a:lnTo>
                  <a:pt x="1072" y="101346"/>
                </a:lnTo>
                <a:lnTo>
                  <a:pt x="0" y="146142"/>
                </a:lnTo>
                <a:lnTo>
                  <a:pt x="13520" y="190579"/>
                </a:lnTo>
                <a:lnTo>
                  <a:pt x="40611" y="231291"/>
                </a:lnTo>
                <a:lnTo>
                  <a:pt x="80247" y="264913"/>
                </a:lnTo>
                <a:lnTo>
                  <a:pt x="127471" y="286441"/>
                </a:lnTo>
                <a:lnTo>
                  <a:pt x="175822" y="293607"/>
                </a:lnTo>
                <a:lnTo>
                  <a:pt x="221796" y="286923"/>
                </a:lnTo>
                <a:lnTo>
                  <a:pt x="261888" y="266901"/>
                </a:lnTo>
                <a:lnTo>
                  <a:pt x="292591" y="234052"/>
                </a:lnTo>
                <a:lnTo>
                  <a:pt x="309283" y="192261"/>
                </a:lnTo>
                <a:lnTo>
                  <a:pt x="310363" y="147465"/>
                </a:lnTo>
                <a:lnTo>
                  <a:pt x="296861" y="103028"/>
                </a:lnTo>
                <a:lnTo>
                  <a:pt x="269808" y="62316"/>
                </a:lnTo>
                <a:lnTo>
                  <a:pt x="230234" y="28693"/>
                </a:lnTo>
                <a:lnTo>
                  <a:pt x="182961" y="7165"/>
                </a:lnTo>
                <a:lnTo>
                  <a:pt x="134596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606309" y="5178434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63" y="59554"/>
                </a:moveTo>
                <a:lnTo>
                  <a:pt x="48517" y="26706"/>
                </a:lnTo>
                <a:lnTo>
                  <a:pt x="88621" y="6684"/>
                </a:lnTo>
                <a:lnTo>
                  <a:pt x="134596" y="0"/>
                </a:lnTo>
                <a:lnTo>
                  <a:pt x="182961" y="7165"/>
                </a:lnTo>
                <a:lnTo>
                  <a:pt x="230234" y="28693"/>
                </a:lnTo>
                <a:lnTo>
                  <a:pt x="269808" y="62316"/>
                </a:lnTo>
                <a:lnTo>
                  <a:pt x="296861" y="103028"/>
                </a:lnTo>
                <a:lnTo>
                  <a:pt x="310363" y="147465"/>
                </a:lnTo>
                <a:lnTo>
                  <a:pt x="309283" y="192261"/>
                </a:lnTo>
                <a:lnTo>
                  <a:pt x="292591" y="234052"/>
                </a:lnTo>
                <a:lnTo>
                  <a:pt x="261888" y="266901"/>
                </a:lnTo>
                <a:lnTo>
                  <a:pt x="221796" y="286923"/>
                </a:lnTo>
                <a:lnTo>
                  <a:pt x="175822" y="293607"/>
                </a:lnTo>
                <a:lnTo>
                  <a:pt x="127471" y="286441"/>
                </a:lnTo>
                <a:lnTo>
                  <a:pt x="80247" y="264913"/>
                </a:lnTo>
                <a:lnTo>
                  <a:pt x="40611" y="231291"/>
                </a:lnTo>
                <a:lnTo>
                  <a:pt x="13520" y="190579"/>
                </a:lnTo>
                <a:lnTo>
                  <a:pt x="0" y="146142"/>
                </a:lnTo>
                <a:lnTo>
                  <a:pt x="1072" y="101346"/>
                </a:lnTo>
                <a:lnTo>
                  <a:pt x="17763" y="59554"/>
                </a:lnTo>
              </a:path>
            </a:pathLst>
          </a:custGeom>
          <a:ln w="2539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478793" y="5379348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485" y="0"/>
                </a:moveTo>
                <a:lnTo>
                  <a:pt x="88530" y="6684"/>
                </a:lnTo>
                <a:lnTo>
                  <a:pt x="48463" y="26706"/>
                </a:lnTo>
                <a:lnTo>
                  <a:pt x="17771" y="59554"/>
                </a:lnTo>
                <a:lnTo>
                  <a:pt x="1080" y="101351"/>
                </a:lnTo>
                <a:lnTo>
                  <a:pt x="0" y="146159"/>
                </a:lnTo>
                <a:lnTo>
                  <a:pt x="13501" y="190603"/>
                </a:lnTo>
                <a:lnTo>
                  <a:pt x="40554" y="231309"/>
                </a:lnTo>
                <a:lnTo>
                  <a:pt x="80128" y="264901"/>
                </a:lnTo>
                <a:lnTo>
                  <a:pt x="127352" y="286451"/>
                </a:lnTo>
                <a:lnTo>
                  <a:pt x="175703" y="293635"/>
                </a:lnTo>
                <a:lnTo>
                  <a:pt x="221677" y="286960"/>
                </a:lnTo>
                <a:lnTo>
                  <a:pt x="261769" y="266934"/>
                </a:lnTo>
                <a:lnTo>
                  <a:pt x="292472" y="234065"/>
                </a:lnTo>
                <a:lnTo>
                  <a:pt x="309164" y="192317"/>
                </a:lnTo>
                <a:lnTo>
                  <a:pt x="310244" y="147522"/>
                </a:lnTo>
                <a:lnTo>
                  <a:pt x="296743" y="103065"/>
                </a:lnTo>
                <a:lnTo>
                  <a:pt x="269690" y="62328"/>
                </a:lnTo>
                <a:lnTo>
                  <a:pt x="230115" y="28693"/>
                </a:lnTo>
                <a:lnTo>
                  <a:pt x="182843" y="7165"/>
                </a:lnTo>
                <a:lnTo>
                  <a:pt x="134485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478793" y="5379348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71" y="59554"/>
                </a:moveTo>
                <a:lnTo>
                  <a:pt x="48463" y="26706"/>
                </a:lnTo>
                <a:lnTo>
                  <a:pt x="88530" y="6684"/>
                </a:lnTo>
                <a:lnTo>
                  <a:pt x="134485" y="0"/>
                </a:lnTo>
                <a:lnTo>
                  <a:pt x="182843" y="7165"/>
                </a:lnTo>
                <a:lnTo>
                  <a:pt x="230115" y="28693"/>
                </a:lnTo>
                <a:lnTo>
                  <a:pt x="269690" y="62328"/>
                </a:lnTo>
                <a:lnTo>
                  <a:pt x="296743" y="103065"/>
                </a:lnTo>
                <a:lnTo>
                  <a:pt x="310244" y="147522"/>
                </a:lnTo>
                <a:lnTo>
                  <a:pt x="309164" y="192317"/>
                </a:lnTo>
                <a:lnTo>
                  <a:pt x="292472" y="234065"/>
                </a:lnTo>
                <a:lnTo>
                  <a:pt x="261769" y="266934"/>
                </a:lnTo>
                <a:lnTo>
                  <a:pt x="221677" y="286960"/>
                </a:lnTo>
                <a:lnTo>
                  <a:pt x="175703" y="293635"/>
                </a:lnTo>
                <a:lnTo>
                  <a:pt x="127352" y="286451"/>
                </a:lnTo>
                <a:lnTo>
                  <a:pt x="80128" y="264901"/>
                </a:lnTo>
                <a:lnTo>
                  <a:pt x="40554" y="231309"/>
                </a:lnTo>
                <a:lnTo>
                  <a:pt x="13501" y="190603"/>
                </a:lnTo>
                <a:lnTo>
                  <a:pt x="0" y="146159"/>
                </a:lnTo>
                <a:lnTo>
                  <a:pt x="1080" y="101351"/>
                </a:lnTo>
                <a:lnTo>
                  <a:pt x="17771" y="59554"/>
                </a:lnTo>
                <a:close/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272672" y="5530439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540" y="0"/>
                </a:moveTo>
                <a:lnTo>
                  <a:pt x="88566" y="6662"/>
                </a:lnTo>
                <a:lnTo>
                  <a:pt x="48475" y="26683"/>
                </a:lnTo>
                <a:lnTo>
                  <a:pt x="17771" y="59567"/>
                </a:lnTo>
                <a:lnTo>
                  <a:pt x="1080" y="101331"/>
                </a:lnTo>
                <a:lnTo>
                  <a:pt x="0" y="146126"/>
                </a:lnTo>
                <a:lnTo>
                  <a:pt x="13501" y="190570"/>
                </a:lnTo>
                <a:lnTo>
                  <a:pt x="40554" y="231280"/>
                </a:lnTo>
                <a:lnTo>
                  <a:pt x="80128" y="264875"/>
                </a:lnTo>
                <a:lnTo>
                  <a:pt x="127352" y="286432"/>
                </a:lnTo>
                <a:lnTo>
                  <a:pt x="175703" y="293618"/>
                </a:lnTo>
                <a:lnTo>
                  <a:pt x="221677" y="286944"/>
                </a:lnTo>
                <a:lnTo>
                  <a:pt x="261769" y="266915"/>
                </a:lnTo>
                <a:lnTo>
                  <a:pt x="292472" y="234040"/>
                </a:lnTo>
                <a:lnTo>
                  <a:pt x="309164" y="192270"/>
                </a:lnTo>
                <a:lnTo>
                  <a:pt x="310244" y="147472"/>
                </a:lnTo>
                <a:lnTo>
                  <a:pt x="296743" y="103028"/>
                </a:lnTo>
                <a:lnTo>
                  <a:pt x="269690" y="62321"/>
                </a:lnTo>
                <a:lnTo>
                  <a:pt x="230115" y="28732"/>
                </a:lnTo>
                <a:lnTo>
                  <a:pt x="182892" y="7191"/>
                </a:lnTo>
                <a:lnTo>
                  <a:pt x="1345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272672" y="5530439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71" y="59567"/>
                </a:moveTo>
                <a:lnTo>
                  <a:pt x="48475" y="26683"/>
                </a:lnTo>
                <a:lnTo>
                  <a:pt x="88566" y="6662"/>
                </a:lnTo>
                <a:lnTo>
                  <a:pt x="134540" y="0"/>
                </a:lnTo>
                <a:lnTo>
                  <a:pt x="182892" y="7191"/>
                </a:lnTo>
                <a:lnTo>
                  <a:pt x="230115" y="28732"/>
                </a:lnTo>
                <a:lnTo>
                  <a:pt x="269690" y="62321"/>
                </a:lnTo>
                <a:lnTo>
                  <a:pt x="296743" y="103028"/>
                </a:lnTo>
                <a:lnTo>
                  <a:pt x="310244" y="147472"/>
                </a:lnTo>
                <a:lnTo>
                  <a:pt x="309164" y="192270"/>
                </a:lnTo>
                <a:lnTo>
                  <a:pt x="292472" y="234040"/>
                </a:lnTo>
                <a:lnTo>
                  <a:pt x="261769" y="266915"/>
                </a:lnTo>
                <a:lnTo>
                  <a:pt x="221677" y="286944"/>
                </a:lnTo>
                <a:lnTo>
                  <a:pt x="175703" y="293618"/>
                </a:lnTo>
                <a:lnTo>
                  <a:pt x="127352" y="286432"/>
                </a:lnTo>
                <a:lnTo>
                  <a:pt x="80128" y="264875"/>
                </a:lnTo>
                <a:lnTo>
                  <a:pt x="40554" y="231280"/>
                </a:lnTo>
                <a:lnTo>
                  <a:pt x="13501" y="190570"/>
                </a:lnTo>
                <a:lnTo>
                  <a:pt x="0" y="146126"/>
                </a:lnTo>
                <a:lnTo>
                  <a:pt x="1080" y="101331"/>
                </a:lnTo>
                <a:lnTo>
                  <a:pt x="17771" y="59567"/>
                </a:lnTo>
                <a:close/>
              </a:path>
            </a:pathLst>
          </a:custGeom>
          <a:ln w="2539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69853" y="5589618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34540" y="0"/>
                </a:moveTo>
                <a:lnTo>
                  <a:pt x="88566" y="6662"/>
                </a:lnTo>
                <a:lnTo>
                  <a:pt x="48475" y="26679"/>
                </a:lnTo>
                <a:lnTo>
                  <a:pt x="17771" y="59558"/>
                </a:lnTo>
                <a:lnTo>
                  <a:pt x="1080" y="101328"/>
                </a:lnTo>
                <a:lnTo>
                  <a:pt x="0" y="146126"/>
                </a:lnTo>
                <a:lnTo>
                  <a:pt x="13501" y="190570"/>
                </a:lnTo>
                <a:lnTo>
                  <a:pt x="40554" y="231277"/>
                </a:lnTo>
                <a:lnTo>
                  <a:pt x="80128" y="264866"/>
                </a:lnTo>
                <a:lnTo>
                  <a:pt x="127352" y="286423"/>
                </a:lnTo>
                <a:lnTo>
                  <a:pt x="175703" y="293610"/>
                </a:lnTo>
                <a:lnTo>
                  <a:pt x="221677" y="286937"/>
                </a:lnTo>
                <a:lnTo>
                  <a:pt x="261769" y="266912"/>
                </a:lnTo>
                <a:lnTo>
                  <a:pt x="292472" y="234043"/>
                </a:lnTo>
                <a:lnTo>
                  <a:pt x="309164" y="192273"/>
                </a:lnTo>
                <a:lnTo>
                  <a:pt x="310244" y="147475"/>
                </a:lnTo>
                <a:lnTo>
                  <a:pt x="296743" y="103029"/>
                </a:lnTo>
                <a:lnTo>
                  <a:pt x="269690" y="62318"/>
                </a:lnTo>
                <a:lnTo>
                  <a:pt x="230115" y="28722"/>
                </a:lnTo>
                <a:lnTo>
                  <a:pt x="182892" y="7188"/>
                </a:lnTo>
                <a:lnTo>
                  <a:pt x="13454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069853" y="5589618"/>
            <a:ext cx="310515" cy="294005"/>
          </a:xfrm>
          <a:custGeom>
            <a:avLst/>
            <a:gdLst/>
            <a:ahLst/>
            <a:cxnLst/>
            <a:rect l="l" t="t" r="r" b="b"/>
            <a:pathLst>
              <a:path w="310514" h="294004">
                <a:moveTo>
                  <a:pt x="17771" y="59558"/>
                </a:moveTo>
                <a:lnTo>
                  <a:pt x="48475" y="26679"/>
                </a:lnTo>
                <a:lnTo>
                  <a:pt x="88566" y="6662"/>
                </a:lnTo>
                <a:lnTo>
                  <a:pt x="134540" y="0"/>
                </a:lnTo>
                <a:lnTo>
                  <a:pt x="182892" y="7188"/>
                </a:lnTo>
                <a:lnTo>
                  <a:pt x="230115" y="28722"/>
                </a:lnTo>
                <a:lnTo>
                  <a:pt x="269690" y="62318"/>
                </a:lnTo>
                <a:lnTo>
                  <a:pt x="296743" y="103029"/>
                </a:lnTo>
                <a:lnTo>
                  <a:pt x="310244" y="147475"/>
                </a:lnTo>
                <a:lnTo>
                  <a:pt x="309164" y="192273"/>
                </a:lnTo>
                <a:lnTo>
                  <a:pt x="292472" y="234043"/>
                </a:lnTo>
                <a:lnTo>
                  <a:pt x="261769" y="266912"/>
                </a:lnTo>
                <a:lnTo>
                  <a:pt x="221677" y="286937"/>
                </a:lnTo>
                <a:lnTo>
                  <a:pt x="175703" y="293610"/>
                </a:lnTo>
                <a:lnTo>
                  <a:pt x="127352" y="286423"/>
                </a:lnTo>
                <a:lnTo>
                  <a:pt x="80128" y="264866"/>
                </a:lnTo>
                <a:lnTo>
                  <a:pt x="40554" y="231277"/>
                </a:lnTo>
                <a:lnTo>
                  <a:pt x="13501" y="190570"/>
                </a:lnTo>
                <a:lnTo>
                  <a:pt x="0" y="146126"/>
                </a:lnTo>
                <a:lnTo>
                  <a:pt x="1080" y="101328"/>
                </a:lnTo>
                <a:lnTo>
                  <a:pt x="17771" y="59558"/>
                </a:lnTo>
                <a:close/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953935" y="5423433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158947" y="0"/>
                </a:moveTo>
                <a:lnTo>
                  <a:pt x="109472" y="4641"/>
                </a:lnTo>
                <a:lnTo>
                  <a:pt x="65454" y="22681"/>
                </a:lnTo>
                <a:lnTo>
                  <a:pt x="30245" y="52742"/>
                </a:lnTo>
                <a:lnTo>
                  <a:pt x="7197" y="93447"/>
                </a:lnTo>
                <a:lnTo>
                  <a:pt x="0" y="139625"/>
                </a:lnTo>
                <a:lnTo>
                  <a:pt x="8932" y="185025"/>
                </a:lnTo>
                <a:lnTo>
                  <a:pt x="32233" y="226490"/>
                </a:lnTo>
                <a:lnTo>
                  <a:pt x="68141" y="260859"/>
                </a:lnTo>
                <a:lnTo>
                  <a:pt x="114893" y="284976"/>
                </a:lnTo>
                <a:lnTo>
                  <a:pt x="166458" y="295079"/>
                </a:lnTo>
                <a:lnTo>
                  <a:pt x="215908" y="290426"/>
                </a:lnTo>
                <a:lnTo>
                  <a:pt x="259908" y="272392"/>
                </a:lnTo>
                <a:lnTo>
                  <a:pt x="295123" y="242347"/>
                </a:lnTo>
                <a:lnTo>
                  <a:pt x="318220" y="201664"/>
                </a:lnTo>
                <a:lnTo>
                  <a:pt x="325405" y="155442"/>
                </a:lnTo>
                <a:lnTo>
                  <a:pt x="316448" y="110027"/>
                </a:lnTo>
                <a:lnTo>
                  <a:pt x="293129" y="68570"/>
                </a:lnTo>
                <a:lnTo>
                  <a:pt x="257227" y="34223"/>
                </a:lnTo>
                <a:lnTo>
                  <a:pt x="210524" y="10135"/>
                </a:lnTo>
                <a:lnTo>
                  <a:pt x="15894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953935" y="5423433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7197" y="93447"/>
                </a:moveTo>
                <a:lnTo>
                  <a:pt x="30245" y="52742"/>
                </a:lnTo>
                <a:lnTo>
                  <a:pt x="65454" y="22681"/>
                </a:lnTo>
                <a:lnTo>
                  <a:pt x="109472" y="4641"/>
                </a:lnTo>
                <a:lnTo>
                  <a:pt x="158947" y="0"/>
                </a:lnTo>
                <a:lnTo>
                  <a:pt x="210524" y="10135"/>
                </a:lnTo>
                <a:lnTo>
                  <a:pt x="257227" y="34223"/>
                </a:lnTo>
                <a:lnTo>
                  <a:pt x="293129" y="68570"/>
                </a:lnTo>
                <a:lnTo>
                  <a:pt x="316448" y="110027"/>
                </a:lnTo>
                <a:lnTo>
                  <a:pt x="325405" y="155442"/>
                </a:lnTo>
                <a:lnTo>
                  <a:pt x="318220" y="201664"/>
                </a:lnTo>
                <a:lnTo>
                  <a:pt x="295123" y="242347"/>
                </a:lnTo>
                <a:lnTo>
                  <a:pt x="259908" y="272392"/>
                </a:lnTo>
                <a:lnTo>
                  <a:pt x="215908" y="290426"/>
                </a:lnTo>
                <a:lnTo>
                  <a:pt x="166458" y="295079"/>
                </a:lnTo>
                <a:lnTo>
                  <a:pt x="114893" y="284976"/>
                </a:lnTo>
                <a:lnTo>
                  <a:pt x="68141" y="260859"/>
                </a:lnTo>
                <a:lnTo>
                  <a:pt x="32233" y="226490"/>
                </a:lnTo>
                <a:lnTo>
                  <a:pt x="8932" y="185025"/>
                </a:lnTo>
                <a:lnTo>
                  <a:pt x="0" y="139625"/>
                </a:lnTo>
                <a:lnTo>
                  <a:pt x="7197" y="93447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084503" y="5653893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158934" y="0"/>
                </a:moveTo>
                <a:lnTo>
                  <a:pt x="109460" y="4648"/>
                </a:lnTo>
                <a:lnTo>
                  <a:pt x="65442" y="22679"/>
                </a:lnTo>
                <a:lnTo>
                  <a:pt x="30233" y="52721"/>
                </a:lnTo>
                <a:lnTo>
                  <a:pt x="7185" y="93403"/>
                </a:lnTo>
                <a:lnTo>
                  <a:pt x="0" y="139604"/>
                </a:lnTo>
                <a:lnTo>
                  <a:pt x="8957" y="185017"/>
                </a:lnTo>
                <a:lnTo>
                  <a:pt x="32276" y="226485"/>
                </a:lnTo>
                <a:lnTo>
                  <a:pt x="68177" y="260854"/>
                </a:lnTo>
                <a:lnTo>
                  <a:pt x="114881" y="284970"/>
                </a:lnTo>
                <a:lnTo>
                  <a:pt x="166458" y="295072"/>
                </a:lnTo>
                <a:lnTo>
                  <a:pt x="215932" y="290421"/>
                </a:lnTo>
                <a:lnTo>
                  <a:pt x="259950" y="272388"/>
                </a:lnTo>
                <a:lnTo>
                  <a:pt x="295160" y="242347"/>
                </a:lnTo>
                <a:lnTo>
                  <a:pt x="318208" y="201670"/>
                </a:lnTo>
                <a:lnTo>
                  <a:pt x="325393" y="155469"/>
                </a:lnTo>
                <a:lnTo>
                  <a:pt x="316436" y="110057"/>
                </a:lnTo>
                <a:lnTo>
                  <a:pt x="293117" y="68589"/>
                </a:lnTo>
                <a:lnTo>
                  <a:pt x="257215" y="34219"/>
                </a:lnTo>
                <a:lnTo>
                  <a:pt x="210512" y="10104"/>
                </a:lnTo>
                <a:lnTo>
                  <a:pt x="15893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084503" y="5653893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7185" y="93403"/>
                </a:moveTo>
                <a:lnTo>
                  <a:pt x="30233" y="52721"/>
                </a:lnTo>
                <a:lnTo>
                  <a:pt x="65442" y="22679"/>
                </a:lnTo>
                <a:lnTo>
                  <a:pt x="109460" y="4648"/>
                </a:lnTo>
                <a:lnTo>
                  <a:pt x="158934" y="0"/>
                </a:lnTo>
                <a:lnTo>
                  <a:pt x="210512" y="10104"/>
                </a:lnTo>
                <a:lnTo>
                  <a:pt x="257215" y="34219"/>
                </a:lnTo>
                <a:lnTo>
                  <a:pt x="293117" y="68589"/>
                </a:lnTo>
                <a:lnTo>
                  <a:pt x="316436" y="110057"/>
                </a:lnTo>
                <a:lnTo>
                  <a:pt x="325393" y="155469"/>
                </a:lnTo>
                <a:lnTo>
                  <a:pt x="318208" y="201670"/>
                </a:lnTo>
                <a:lnTo>
                  <a:pt x="295160" y="242347"/>
                </a:lnTo>
                <a:lnTo>
                  <a:pt x="259950" y="272388"/>
                </a:lnTo>
                <a:lnTo>
                  <a:pt x="215932" y="290421"/>
                </a:lnTo>
                <a:lnTo>
                  <a:pt x="166458" y="295072"/>
                </a:lnTo>
                <a:lnTo>
                  <a:pt x="114881" y="284970"/>
                </a:lnTo>
                <a:lnTo>
                  <a:pt x="68177" y="260854"/>
                </a:lnTo>
                <a:lnTo>
                  <a:pt x="32276" y="226485"/>
                </a:lnTo>
                <a:lnTo>
                  <a:pt x="8957" y="185017"/>
                </a:lnTo>
                <a:lnTo>
                  <a:pt x="0" y="139604"/>
                </a:lnTo>
                <a:lnTo>
                  <a:pt x="7185" y="93403"/>
                </a:lnTo>
                <a:close/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05573" y="5846211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158947" y="0"/>
                </a:moveTo>
                <a:lnTo>
                  <a:pt x="109472" y="4651"/>
                </a:lnTo>
                <a:lnTo>
                  <a:pt x="65454" y="22684"/>
                </a:lnTo>
                <a:lnTo>
                  <a:pt x="30245" y="52725"/>
                </a:lnTo>
                <a:lnTo>
                  <a:pt x="7197" y="93402"/>
                </a:lnTo>
                <a:lnTo>
                  <a:pt x="0" y="139605"/>
                </a:lnTo>
                <a:lnTo>
                  <a:pt x="8932" y="185020"/>
                </a:lnTo>
                <a:lnTo>
                  <a:pt x="32233" y="226492"/>
                </a:lnTo>
                <a:lnTo>
                  <a:pt x="68141" y="260864"/>
                </a:lnTo>
                <a:lnTo>
                  <a:pt x="114893" y="284981"/>
                </a:lnTo>
                <a:lnTo>
                  <a:pt x="166458" y="295084"/>
                </a:lnTo>
                <a:lnTo>
                  <a:pt x="215908" y="290432"/>
                </a:lnTo>
                <a:lnTo>
                  <a:pt x="259908" y="272397"/>
                </a:lnTo>
                <a:lnTo>
                  <a:pt x="295123" y="242352"/>
                </a:lnTo>
                <a:lnTo>
                  <a:pt x="318220" y="201669"/>
                </a:lnTo>
                <a:lnTo>
                  <a:pt x="325405" y="155472"/>
                </a:lnTo>
                <a:lnTo>
                  <a:pt x="316448" y="110061"/>
                </a:lnTo>
                <a:lnTo>
                  <a:pt x="293129" y="68591"/>
                </a:lnTo>
                <a:lnTo>
                  <a:pt x="257227" y="34219"/>
                </a:lnTo>
                <a:lnTo>
                  <a:pt x="210524" y="10102"/>
                </a:lnTo>
                <a:lnTo>
                  <a:pt x="15894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105573" y="5846211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7197" y="93402"/>
                </a:moveTo>
                <a:lnTo>
                  <a:pt x="30245" y="52725"/>
                </a:lnTo>
                <a:lnTo>
                  <a:pt x="65454" y="22684"/>
                </a:lnTo>
                <a:lnTo>
                  <a:pt x="109472" y="4651"/>
                </a:lnTo>
                <a:lnTo>
                  <a:pt x="158947" y="0"/>
                </a:lnTo>
                <a:lnTo>
                  <a:pt x="210524" y="10102"/>
                </a:lnTo>
                <a:lnTo>
                  <a:pt x="257227" y="34219"/>
                </a:lnTo>
                <a:lnTo>
                  <a:pt x="293129" y="68591"/>
                </a:lnTo>
                <a:lnTo>
                  <a:pt x="316448" y="110061"/>
                </a:lnTo>
                <a:lnTo>
                  <a:pt x="325405" y="155472"/>
                </a:lnTo>
                <a:lnTo>
                  <a:pt x="318220" y="201669"/>
                </a:lnTo>
                <a:lnTo>
                  <a:pt x="295123" y="242352"/>
                </a:lnTo>
                <a:lnTo>
                  <a:pt x="259908" y="272397"/>
                </a:lnTo>
                <a:lnTo>
                  <a:pt x="215908" y="290432"/>
                </a:lnTo>
                <a:lnTo>
                  <a:pt x="166458" y="295084"/>
                </a:lnTo>
                <a:lnTo>
                  <a:pt x="114893" y="284981"/>
                </a:lnTo>
                <a:lnTo>
                  <a:pt x="68141" y="260864"/>
                </a:lnTo>
                <a:lnTo>
                  <a:pt x="32233" y="226492"/>
                </a:lnTo>
                <a:lnTo>
                  <a:pt x="8932" y="185020"/>
                </a:lnTo>
                <a:lnTo>
                  <a:pt x="0" y="139605"/>
                </a:lnTo>
                <a:lnTo>
                  <a:pt x="7197" y="93402"/>
                </a:lnTo>
                <a:close/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53197" y="6138641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158948" y="0"/>
                </a:moveTo>
                <a:lnTo>
                  <a:pt x="109474" y="4651"/>
                </a:lnTo>
                <a:lnTo>
                  <a:pt x="65455" y="22684"/>
                </a:lnTo>
                <a:lnTo>
                  <a:pt x="30246" y="52725"/>
                </a:lnTo>
                <a:lnTo>
                  <a:pt x="7198" y="93402"/>
                </a:lnTo>
                <a:lnTo>
                  <a:pt x="0" y="139603"/>
                </a:lnTo>
                <a:lnTo>
                  <a:pt x="8925" y="185016"/>
                </a:lnTo>
                <a:lnTo>
                  <a:pt x="32207" y="226486"/>
                </a:lnTo>
                <a:lnTo>
                  <a:pt x="68077" y="260859"/>
                </a:lnTo>
                <a:lnTo>
                  <a:pt x="114767" y="284981"/>
                </a:lnTo>
                <a:lnTo>
                  <a:pt x="166344" y="295084"/>
                </a:lnTo>
                <a:lnTo>
                  <a:pt x="215818" y="290432"/>
                </a:lnTo>
                <a:lnTo>
                  <a:pt x="259836" y="272397"/>
                </a:lnTo>
                <a:lnTo>
                  <a:pt x="295046" y="242352"/>
                </a:lnTo>
                <a:lnTo>
                  <a:pt x="318094" y="201669"/>
                </a:lnTo>
                <a:lnTo>
                  <a:pt x="325292" y="155468"/>
                </a:lnTo>
                <a:lnTo>
                  <a:pt x="316367" y="110055"/>
                </a:lnTo>
                <a:lnTo>
                  <a:pt x="293085" y="68587"/>
                </a:lnTo>
                <a:lnTo>
                  <a:pt x="257215" y="34218"/>
                </a:lnTo>
                <a:lnTo>
                  <a:pt x="210525" y="10102"/>
                </a:lnTo>
                <a:lnTo>
                  <a:pt x="15894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153197" y="6138641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7198" y="93402"/>
                </a:moveTo>
                <a:lnTo>
                  <a:pt x="30246" y="52725"/>
                </a:lnTo>
                <a:lnTo>
                  <a:pt x="65455" y="22684"/>
                </a:lnTo>
                <a:lnTo>
                  <a:pt x="109474" y="4651"/>
                </a:lnTo>
                <a:lnTo>
                  <a:pt x="158948" y="0"/>
                </a:lnTo>
                <a:lnTo>
                  <a:pt x="210525" y="10102"/>
                </a:lnTo>
                <a:lnTo>
                  <a:pt x="257215" y="34218"/>
                </a:lnTo>
                <a:lnTo>
                  <a:pt x="293085" y="68587"/>
                </a:lnTo>
                <a:lnTo>
                  <a:pt x="316367" y="110055"/>
                </a:lnTo>
                <a:lnTo>
                  <a:pt x="325292" y="155468"/>
                </a:lnTo>
                <a:lnTo>
                  <a:pt x="318094" y="201669"/>
                </a:lnTo>
                <a:lnTo>
                  <a:pt x="295046" y="242352"/>
                </a:lnTo>
                <a:lnTo>
                  <a:pt x="259836" y="272397"/>
                </a:lnTo>
                <a:lnTo>
                  <a:pt x="215818" y="290432"/>
                </a:lnTo>
                <a:lnTo>
                  <a:pt x="166344" y="295084"/>
                </a:lnTo>
                <a:lnTo>
                  <a:pt x="114767" y="284981"/>
                </a:lnTo>
                <a:lnTo>
                  <a:pt x="68077" y="260859"/>
                </a:lnTo>
                <a:lnTo>
                  <a:pt x="32207" y="226486"/>
                </a:lnTo>
                <a:lnTo>
                  <a:pt x="8925" y="185016"/>
                </a:lnTo>
                <a:lnTo>
                  <a:pt x="0" y="139603"/>
                </a:lnTo>
                <a:lnTo>
                  <a:pt x="7198" y="93402"/>
                </a:lnTo>
              </a:path>
            </a:pathLst>
          </a:custGeom>
          <a:ln w="2539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071790" y="6372512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158948" y="0"/>
                </a:moveTo>
                <a:lnTo>
                  <a:pt x="109474" y="4652"/>
                </a:lnTo>
                <a:lnTo>
                  <a:pt x="65455" y="22686"/>
                </a:lnTo>
                <a:lnTo>
                  <a:pt x="30246" y="52731"/>
                </a:lnTo>
                <a:lnTo>
                  <a:pt x="7198" y="93414"/>
                </a:lnTo>
                <a:lnTo>
                  <a:pt x="0" y="139611"/>
                </a:lnTo>
                <a:lnTo>
                  <a:pt x="8925" y="185022"/>
                </a:lnTo>
                <a:lnTo>
                  <a:pt x="32207" y="226492"/>
                </a:lnTo>
                <a:lnTo>
                  <a:pt x="68077" y="260864"/>
                </a:lnTo>
                <a:lnTo>
                  <a:pt x="114767" y="284981"/>
                </a:lnTo>
                <a:lnTo>
                  <a:pt x="166344" y="295084"/>
                </a:lnTo>
                <a:lnTo>
                  <a:pt x="215818" y="290432"/>
                </a:lnTo>
                <a:lnTo>
                  <a:pt x="259836" y="272397"/>
                </a:lnTo>
                <a:lnTo>
                  <a:pt x="295046" y="242352"/>
                </a:lnTo>
                <a:lnTo>
                  <a:pt x="318094" y="201669"/>
                </a:lnTo>
                <a:lnTo>
                  <a:pt x="325292" y="155472"/>
                </a:lnTo>
                <a:lnTo>
                  <a:pt x="316367" y="110061"/>
                </a:lnTo>
                <a:lnTo>
                  <a:pt x="293085" y="68591"/>
                </a:lnTo>
                <a:lnTo>
                  <a:pt x="257215" y="34219"/>
                </a:lnTo>
                <a:lnTo>
                  <a:pt x="210525" y="10102"/>
                </a:lnTo>
                <a:lnTo>
                  <a:pt x="15894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071790" y="6372512"/>
            <a:ext cx="325755" cy="295275"/>
          </a:xfrm>
          <a:custGeom>
            <a:avLst/>
            <a:gdLst/>
            <a:ahLst/>
            <a:cxnLst/>
            <a:rect l="l" t="t" r="r" b="b"/>
            <a:pathLst>
              <a:path w="325755" h="295275">
                <a:moveTo>
                  <a:pt x="7198" y="93414"/>
                </a:moveTo>
                <a:lnTo>
                  <a:pt x="30246" y="52731"/>
                </a:lnTo>
                <a:lnTo>
                  <a:pt x="65455" y="22686"/>
                </a:lnTo>
                <a:lnTo>
                  <a:pt x="109474" y="4652"/>
                </a:lnTo>
                <a:lnTo>
                  <a:pt x="158948" y="0"/>
                </a:lnTo>
                <a:lnTo>
                  <a:pt x="210525" y="10102"/>
                </a:lnTo>
                <a:lnTo>
                  <a:pt x="257215" y="34219"/>
                </a:lnTo>
                <a:lnTo>
                  <a:pt x="293085" y="68591"/>
                </a:lnTo>
                <a:lnTo>
                  <a:pt x="316367" y="110061"/>
                </a:lnTo>
                <a:lnTo>
                  <a:pt x="325292" y="155472"/>
                </a:lnTo>
                <a:lnTo>
                  <a:pt x="318094" y="201669"/>
                </a:lnTo>
                <a:lnTo>
                  <a:pt x="295046" y="242352"/>
                </a:lnTo>
                <a:lnTo>
                  <a:pt x="259836" y="272397"/>
                </a:lnTo>
                <a:lnTo>
                  <a:pt x="215818" y="290432"/>
                </a:lnTo>
                <a:lnTo>
                  <a:pt x="166344" y="295084"/>
                </a:lnTo>
                <a:lnTo>
                  <a:pt x="114767" y="284981"/>
                </a:lnTo>
                <a:lnTo>
                  <a:pt x="68077" y="260864"/>
                </a:lnTo>
                <a:lnTo>
                  <a:pt x="32207" y="226492"/>
                </a:lnTo>
                <a:lnTo>
                  <a:pt x="8925" y="185022"/>
                </a:lnTo>
                <a:lnTo>
                  <a:pt x="0" y="139611"/>
                </a:lnTo>
                <a:lnTo>
                  <a:pt x="7198" y="93414"/>
                </a:lnTo>
                <a:close/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901483" y="6575456"/>
            <a:ext cx="325755" cy="282575"/>
          </a:xfrm>
          <a:custGeom>
            <a:avLst/>
            <a:gdLst/>
            <a:ahLst/>
            <a:cxnLst/>
            <a:rect l="l" t="t" r="r" b="b"/>
            <a:pathLst>
              <a:path w="325755" h="282575">
                <a:moveTo>
                  <a:pt x="158948" y="0"/>
                </a:moveTo>
                <a:lnTo>
                  <a:pt x="109474" y="4648"/>
                </a:lnTo>
                <a:lnTo>
                  <a:pt x="65455" y="22679"/>
                </a:lnTo>
                <a:lnTo>
                  <a:pt x="30246" y="52721"/>
                </a:lnTo>
                <a:lnTo>
                  <a:pt x="7198" y="93403"/>
                </a:lnTo>
                <a:lnTo>
                  <a:pt x="0" y="139603"/>
                </a:lnTo>
                <a:lnTo>
                  <a:pt x="8925" y="185015"/>
                </a:lnTo>
                <a:lnTo>
                  <a:pt x="32207" y="226484"/>
                </a:lnTo>
                <a:lnTo>
                  <a:pt x="68077" y="260855"/>
                </a:lnTo>
                <a:lnTo>
                  <a:pt x="110063" y="282542"/>
                </a:lnTo>
                <a:lnTo>
                  <a:pt x="235105" y="282542"/>
                </a:lnTo>
                <a:lnTo>
                  <a:pt x="259873" y="272391"/>
                </a:lnTo>
                <a:lnTo>
                  <a:pt x="295058" y="242348"/>
                </a:lnTo>
                <a:lnTo>
                  <a:pt x="318094" y="201668"/>
                </a:lnTo>
                <a:lnTo>
                  <a:pt x="325341" y="155467"/>
                </a:lnTo>
                <a:lnTo>
                  <a:pt x="316422" y="110056"/>
                </a:lnTo>
                <a:lnTo>
                  <a:pt x="293122" y="68588"/>
                </a:lnTo>
                <a:lnTo>
                  <a:pt x="257227" y="34219"/>
                </a:lnTo>
                <a:lnTo>
                  <a:pt x="210525" y="10104"/>
                </a:lnTo>
                <a:lnTo>
                  <a:pt x="15894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908680" y="6575456"/>
            <a:ext cx="318770" cy="282575"/>
          </a:xfrm>
          <a:custGeom>
            <a:avLst/>
            <a:gdLst/>
            <a:ahLst/>
            <a:cxnLst/>
            <a:rect l="l" t="t" r="r" b="b"/>
            <a:pathLst>
              <a:path w="318769" h="282575">
                <a:moveTo>
                  <a:pt x="0" y="93403"/>
                </a:moveTo>
                <a:lnTo>
                  <a:pt x="23047" y="52721"/>
                </a:lnTo>
                <a:lnTo>
                  <a:pt x="58257" y="22679"/>
                </a:lnTo>
                <a:lnTo>
                  <a:pt x="102275" y="4648"/>
                </a:lnTo>
                <a:lnTo>
                  <a:pt x="151749" y="0"/>
                </a:lnTo>
                <a:lnTo>
                  <a:pt x="203327" y="10104"/>
                </a:lnTo>
                <a:lnTo>
                  <a:pt x="250029" y="34219"/>
                </a:lnTo>
                <a:lnTo>
                  <a:pt x="285923" y="68588"/>
                </a:lnTo>
                <a:lnTo>
                  <a:pt x="309223" y="110056"/>
                </a:lnTo>
                <a:lnTo>
                  <a:pt x="318143" y="155467"/>
                </a:lnTo>
                <a:lnTo>
                  <a:pt x="310895" y="201668"/>
                </a:lnTo>
                <a:lnTo>
                  <a:pt x="287860" y="242348"/>
                </a:lnTo>
                <a:lnTo>
                  <a:pt x="252675" y="272391"/>
                </a:lnTo>
                <a:lnTo>
                  <a:pt x="227906" y="282542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901483" y="6668858"/>
            <a:ext cx="110489" cy="189230"/>
          </a:xfrm>
          <a:custGeom>
            <a:avLst/>
            <a:gdLst/>
            <a:ahLst/>
            <a:cxnLst/>
            <a:rect l="l" t="t" r="r" b="b"/>
            <a:pathLst>
              <a:path w="110490" h="189229">
                <a:moveTo>
                  <a:pt x="110063" y="189139"/>
                </a:moveTo>
                <a:lnTo>
                  <a:pt x="68077" y="167452"/>
                </a:lnTo>
                <a:lnTo>
                  <a:pt x="32207" y="133081"/>
                </a:lnTo>
                <a:lnTo>
                  <a:pt x="8925" y="91612"/>
                </a:lnTo>
                <a:lnTo>
                  <a:pt x="0" y="46200"/>
                </a:lnTo>
                <a:lnTo>
                  <a:pt x="7198" y="0"/>
                </a:lnTo>
              </a:path>
            </a:pathLst>
          </a:custGeom>
          <a:ln w="2539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713942" y="6684969"/>
            <a:ext cx="325755" cy="173355"/>
          </a:xfrm>
          <a:custGeom>
            <a:avLst/>
            <a:gdLst/>
            <a:ahLst/>
            <a:cxnLst/>
            <a:rect l="l" t="t" r="r" b="b"/>
            <a:pathLst>
              <a:path w="325755" h="173354">
                <a:moveTo>
                  <a:pt x="158915" y="0"/>
                </a:moveTo>
                <a:lnTo>
                  <a:pt x="109453" y="4651"/>
                </a:lnTo>
                <a:lnTo>
                  <a:pt x="65448" y="22685"/>
                </a:lnTo>
                <a:lnTo>
                  <a:pt x="30247" y="52727"/>
                </a:lnTo>
                <a:lnTo>
                  <a:pt x="7198" y="93407"/>
                </a:lnTo>
                <a:lnTo>
                  <a:pt x="0" y="139607"/>
                </a:lnTo>
                <a:lnTo>
                  <a:pt x="6577" y="173029"/>
                </a:lnTo>
                <a:lnTo>
                  <a:pt x="322638" y="173029"/>
                </a:lnTo>
                <a:lnTo>
                  <a:pt x="325368" y="155471"/>
                </a:lnTo>
                <a:lnTo>
                  <a:pt x="316411" y="110058"/>
                </a:lnTo>
                <a:lnTo>
                  <a:pt x="293092" y="68589"/>
                </a:lnTo>
                <a:lnTo>
                  <a:pt x="257191" y="34219"/>
                </a:lnTo>
                <a:lnTo>
                  <a:pt x="210487" y="10102"/>
                </a:lnTo>
                <a:lnTo>
                  <a:pt x="158915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721140" y="6684969"/>
            <a:ext cx="318770" cy="173355"/>
          </a:xfrm>
          <a:custGeom>
            <a:avLst/>
            <a:gdLst/>
            <a:ahLst/>
            <a:cxnLst/>
            <a:rect l="l" t="t" r="r" b="b"/>
            <a:pathLst>
              <a:path w="318769" h="173354">
                <a:moveTo>
                  <a:pt x="0" y="93407"/>
                </a:moveTo>
                <a:lnTo>
                  <a:pt x="23048" y="52727"/>
                </a:lnTo>
                <a:lnTo>
                  <a:pt x="58249" y="22685"/>
                </a:lnTo>
                <a:lnTo>
                  <a:pt x="102254" y="4651"/>
                </a:lnTo>
                <a:lnTo>
                  <a:pt x="151716" y="0"/>
                </a:lnTo>
                <a:lnTo>
                  <a:pt x="203288" y="10102"/>
                </a:lnTo>
                <a:lnTo>
                  <a:pt x="249992" y="34219"/>
                </a:lnTo>
                <a:lnTo>
                  <a:pt x="285893" y="68589"/>
                </a:lnTo>
                <a:lnTo>
                  <a:pt x="309212" y="110058"/>
                </a:lnTo>
                <a:lnTo>
                  <a:pt x="318170" y="155471"/>
                </a:lnTo>
                <a:lnTo>
                  <a:pt x="315439" y="173029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713941" y="6778376"/>
            <a:ext cx="7620" cy="80010"/>
          </a:xfrm>
          <a:custGeom>
            <a:avLst/>
            <a:gdLst/>
            <a:ahLst/>
            <a:cxnLst/>
            <a:rect l="l" t="t" r="r" b="b"/>
            <a:pathLst>
              <a:path w="7619" h="80009">
                <a:moveTo>
                  <a:pt x="6577" y="79622"/>
                </a:moveTo>
                <a:lnTo>
                  <a:pt x="0" y="46200"/>
                </a:lnTo>
                <a:lnTo>
                  <a:pt x="7198" y="0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2718753" y="4874577"/>
            <a:ext cx="7727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MF</a:t>
            </a:r>
            <a:r>
              <a:rPr sz="1400" b="1" spc="-5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C000"/>
                </a:solidFill>
                <a:latin typeface="Calibri"/>
                <a:cs typeface="Calibri"/>
              </a:rPr>
              <a:t>Actine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286635" y="6118542"/>
            <a:ext cx="7727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dirty="0">
                <a:solidFill>
                  <a:srgbClr val="FFC000"/>
                </a:solidFill>
                <a:latin typeface="Calibri"/>
                <a:cs typeface="Calibri"/>
              </a:rPr>
              <a:t>MF</a:t>
            </a:r>
            <a:r>
              <a:rPr sz="1400" b="1" spc="-8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Actine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6726429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726429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552185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552185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377941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377941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203570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203570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029326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029326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6013017" y="4847209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5799963" y="478082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799963" y="478082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505069" y="478082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505069" y="478082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726429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726429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552185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552185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377941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377941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203570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203570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029326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029326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6013017" y="5079746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5799963" y="501323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799963" y="501323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505069" y="501323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505069" y="501323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153151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153151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327395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327395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501639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501639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676010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676010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850254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850254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6159246" y="5352008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7024496" y="528488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024496" y="528488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256907" y="528488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256907" y="528488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153151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153151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327395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327395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501639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501639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676010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676010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850254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850254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 txBox="1"/>
          <p:nvPr/>
        </p:nvSpPr>
        <p:spPr>
          <a:xfrm>
            <a:off x="6159246" y="5584418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7024496" y="5517235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024496" y="5517235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256907" y="5517235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256907" y="5517235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726429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726429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552185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552185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377941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377941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203570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203570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029326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029326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 txBox="1"/>
          <p:nvPr/>
        </p:nvSpPr>
        <p:spPr>
          <a:xfrm>
            <a:off x="6013017" y="5983604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5799963" y="591658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799963" y="591658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505069" y="5916574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505069" y="5916574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726429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726429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552185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552185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377941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377941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203570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203570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029326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029326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6013017" y="6216015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5799963" y="614895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799963" y="614895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505069" y="614895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505069" y="614895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153151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6153151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327395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327395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501639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501639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676010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676010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850254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850254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6159246" y="6488340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7024496" y="6420637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09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024496" y="6420637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09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256907" y="6420637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09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256907" y="6420637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09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153151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153151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327395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327395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501639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501639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676010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676010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6850254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850254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6159246" y="6720751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7024496" y="6653013"/>
            <a:ext cx="217170" cy="205104"/>
          </a:xfrm>
          <a:custGeom>
            <a:avLst/>
            <a:gdLst/>
            <a:ahLst/>
            <a:cxnLst/>
            <a:rect l="l" t="t" r="r" b="b"/>
            <a:pathLst>
              <a:path w="217170" h="205104">
                <a:moveTo>
                  <a:pt x="216750" y="204985"/>
                </a:moveTo>
                <a:lnTo>
                  <a:pt x="216750" y="0"/>
                </a:lnTo>
                <a:lnTo>
                  <a:pt x="0" y="0"/>
                </a:lnTo>
                <a:lnTo>
                  <a:pt x="0" y="204985"/>
                </a:lnTo>
                <a:lnTo>
                  <a:pt x="216750" y="20498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7024496" y="6653013"/>
            <a:ext cx="217170" cy="205104"/>
          </a:xfrm>
          <a:custGeom>
            <a:avLst/>
            <a:gdLst/>
            <a:ahLst/>
            <a:cxnLst/>
            <a:rect l="l" t="t" r="r" b="b"/>
            <a:pathLst>
              <a:path w="217170" h="205104">
                <a:moveTo>
                  <a:pt x="216750" y="204985"/>
                </a:moveTo>
                <a:lnTo>
                  <a:pt x="216750" y="0"/>
                </a:lnTo>
                <a:lnTo>
                  <a:pt x="0" y="0"/>
                </a:lnTo>
                <a:lnTo>
                  <a:pt x="0" y="204985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256907" y="6653011"/>
            <a:ext cx="279400" cy="205104"/>
          </a:xfrm>
          <a:custGeom>
            <a:avLst/>
            <a:gdLst/>
            <a:ahLst/>
            <a:cxnLst/>
            <a:rect l="l" t="t" r="r" b="b"/>
            <a:pathLst>
              <a:path w="279400" h="205104">
                <a:moveTo>
                  <a:pt x="279260" y="204986"/>
                </a:moveTo>
                <a:lnTo>
                  <a:pt x="279260" y="0"/>
                </a:lnTo>
                <a:lnTo>
                  <a:pt x="0" y="0"/>
                </a:lnTo>
                <a:lnTo>
                  <a:pt x="0" y="204986"/>
                </a:lnTo>
                <a:lnTo>
                  <a:pt x="279260" y="20498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256907" y="6653011"/>
            <a:ext cx="279400" cy="205104"/>
          </a:xfrm>
          <a:custGeom>
            <a:avLst/>
            <a:gdLst/>
            <a:ahLst/>
            <a:cxnLst/>
            <a:rect l="l" t="t" r="r" b="b"/>
            <a:pathLst>
              <a:path w="279400" h="205104">
                <a:moveTo>
                  <a:pt x="279260" y="204986"/>
                </a:moveTo>
                <a:lnTo>
                  <a:pt x="279260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087874" y="4725162"/>
            <a:ext cx="417195" cy="594995"/>
          </a:xfrm>
          <a:custGeom>
            <a:avLst/>
            <a:gdLst/>
            <a:ahLst/>
            <a:cxnLst/>
            <a:rect l="l" t="t" r="r" b="b"/>
            <a:pathLst>
              <a:path w="417195" h="594995">
                <a:moveTo>
                  <a:pt x="417195" y="0"/>
                </a:moveTo>
                <a:lnTo>
                  <a:pt x="69596" y="0"/>
                </a:lnTo>
                <a:lnTo>
                  <a:pt x="53624" y="7851"/>
                </a:lnTo>
                <a:lnTo>
                  <a:pt x="26048" y="65320"/>
                </a:lnTo>
                <a:lnTo>
                  <a:pt x="15275" y="111374"/>
                </a:lnTo>
                <a:lnTo>
                  <a:pt x="7066" y="166599"/>
                </a:lnTo>
                <a:lnTo>
                  <a:pt x="1835" y="229213"/>
                </a:lnTo>
                <a:lnTo>
                  <a:pt x="0" y="297433"/>
                </a:lnTo>
                <a:lnTo>
                  <a:pt x="1835" y="365614"/>
                </a:lnTo>
                <a:lnTo>
                  <a:pt x="7066" y="428212"/>
                </a:lnTo>
                <a:lnTo>
                  <a:pt x="15275" y="483439"/>
                </a:lnTo>
                <a:lnTo>
                  <a:pt x="26048" y="529507"/>
                </a:lnTo>
                <a:lnTo>
                  <a:pt x="53624" y="587009"/>
                </a:lnTo>
                <a:lnTo>
                  <a:pt x="69596" y="594868"/>
                </a:lnTo>
                <a:lnTo>
                  <a:pt x="417195" y="594868"/>
                </a:lnTo>
                <a:lnTo>
                  <a:pt x="401223" y="587009"/>
                </a:lnTo>
                <a:lnTo>
                  <a:pt x="386569" y="564626"/>
                </a:lnTo>
                <a:lnTo>
                  <a:pt x="362874" y="483439"/>
                </a:lnTo>
                <a:lnTo>
                  <a:pt x="354665" y="428212"/>
                </a:lnTo>
                <a:lnTo>
                  <a:pt x="349434" y="365614"/>
                </a:lnTo>
                <a:lnTo>
                  <a:pt x="347599" y="297433"/>
                </a:lnTo>
                <a:lnTo>
                  <a:pt x="349434" y="229213"/>
                </a:lnTo>
                <a:lnTo>
                  <a:pt x="354665" y="166599"/>
                </a:lnTo>
                <a:lnTo>
                  <a:pt x="362874" y="111374"/>
                </a:lnTo>
                <a:lnTo>
                  <a:pt x="373647" y="65320"/>
                </a:lnTo>
                <a:lnTo>
                  <a:pt x="401223" y="7851"/>
                </a:lnTo>
                <a:lnTo>
                  <a:pt x="417195" y="0"/>
                </a:lnTo>
                <a:close/>
              </a:path>
            </a:pathLst>
          </a:custGeom>
          <a:solidFill>
            <a:srgbClr val="D536CA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087874" y="4725162"/>
            <a:ext cx="417195" cy="594995"/>
          </a:xfrm>
          <a:custGeom>
            <a:avLst/>
            <a:gdLst/>
            <a:ahLst/>
            <a:cxnLst/>
            <a:rect l="l" t="t" r="r" b="b"/>
            <a:pathLst>
              <a:path w="417195" h="594995">
                <a:moveTo>
                  <a:pt x="69596" y="0"/>
                </a:moveTo>
                <a:lnTo>
                  <a:pt x="417195" y="0"/>
                </a:lnTo>
                <a:lnTo>
                  <a:pt x="401223" y="7851"/>
                </a:lnTo>
                <a:lnTo>
                  <a:pt x="386569" y="30219"/>
                </a:lnTo>
                <a:lnTo>
                  <a:pt x="362874" y="111374"/>
                </a:lnTo>
                <a:lnTo>
                  <a:pt x="354665" y="166599"/>
                </a:lnTo>
                <a:lnTo>
                  <a:pt x="349434" y="229213"/>
                </a:lnTo>
                <a:lnTo>
                  <a:pt x="347599" y="297433"/>
                </a:lnTo>
                <a:lnTo>
                  <a:pt x="349434" y="365614"/>
                </a:lnTo>
                <a:lnTo>
                  <a:pt x="354665" y="428212"/>
                </a:lnTo>
                <a:lnTo>
                  <a:pt x="362874" y="483439"/>
                </a:lnTo>
                <a:lnTo>
                  <a:pt x="373647" y="529507"/>
                </a:lnTo>
                <a:lnTo>
                  <a:pt x="401223" y="587009"/>
                </a:lnTo>
                <a:lnTo>
                  <a:pt x="417195" y="594868"/>
                </a:lnTo>
                <a:lnTo>
                  <a:pt x="69596" y="594868"/>
                </a:lnTo>
                <a:lnTo>
                  <a:pt x="38970" y="564626"/>
                </a:lnTo>
                <a:lnTo>
                  <a:pt x="15275" y="483439"/>
                </a:lnTo>
                <a:lnTo>
                  <a:pt x="7066" y="428212"/>
                </a:lnTo>
                <a:lnTo>
                  <a:pt x="1835" y="365614"/>
                </a:lnTo>
                <a:lnTo>
                  <a:pt x="0" y="297433"/>
                </a:lnTo>
                <a:lnTo>
                  <a:pt x="1835" y="229213"/>
                </a:lnTo>
                <a:lnTo>
                  <a:pt x="7066" y="166599"/>
                </a:lnTo>
                <a:lnTo>
                  <a:pt x="15275" y="111374"/>
                </a:lnTo>
                <a:lnTo>
                  <a:pt x="26048" y="65320"/>
                </a:lnTo>
                <a:lnTo>
                  <a:pt x="53624" y="7851"/>
                </a:lnTo>
                <a:lnTo>
                  <a:pt x="69596" y="0"/>
                </a:lnTo>
                <a:close/>
              </a:path>
            </a:pathLst>
          </a:custGeom>
          <a:ln w="25399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954018" y="4797172"/>
            <a:ext cx="1133475" cy="410209"/>
          </a:xfrm>
          <a:custGeom>
            <a:avLst/>
            <a:gdLst/>
            <a:ahLst/>
            <a:cxnLst/>
            <a:rect l="l" t="t" r="r" b="b"/>
            <a:pathLst>
              <a:path w="1133475" h="410210">
                <a:moveTo>
                  <a:pt x="1132967" y="62991"/>
                </a:moveTo>
                <a:lnTo>
                  <a:pt x="1088868" y="79618"/>
                </a:lnTo>
                <a:lnTo>
                  <a:pt x="1045172" y="97099"/>
                </a:lnTo>
                <a:lnTo>
                  <a:pt x="1001275" y="114152"/>
                </a:lnTo>
                <a:lnTo>
                  <a:pt x="956573" y="129499"/>
                </a:lnTo>
                <a:lnTo>
                  <a:pt x="910462" y="141858"/>
                </a:lnTo>
                <a:lnTo>
                  <a:pt x="894976" y="142363"/>
                </a:lnTo>
                <a:lnTo>
                  <a:pt x="879538" y="138461"/>
                </a:lnTo>
                <a:lnTo>
                  <a:pt x="864385" y="132322"/>
                </a:lnTo>
                <a:lnTo>
                  <a:pt x="849757" y="126110"/>
                </a:lnTo>
                <a:lnTo>
                  <a:pt x="820923" y="114563"/>
                </a:lnTo>
                <a:lnTo>
                  <a:pt x="784609" y="96681"/>
                </a:lnTo>
                <a:lnTo>
                  <a:pt x="716532" y="75614"/>
                </a:lnTo>
                <a:lnTo>
                  <a:pt x="667638" y="62991"/>
                </a:lnTo>
                <a:lnTo>
                  <a:pt x="485520" y="15747"/>
                </a:lnTo>
                <a:lnTo>
                  <a:pt x="424814" y="0"/>
                </a:lnTo>
                <a:lnTo>
                  <a:pt x="396513" y="625"/>
                </a:lnTo>
                <a:lnTo>
                  <a:pt x="353167" y="1034"/>
                </a:lnTo>
                <a:lnTo>
                  <a:pt x="299638" y="2132"/>
                </a:lnTo>
                <a:lnTo>
                  <a:pt x="240785" y="4823"/>
                </a:lnTo>
                <a:lnTo>
                  <a:pt x="181471" y="10011"/>
                </a:lnTo>
                <a:lnTo>
                  <a:pt x="126555" y="18601"/>
                </a:lnTo>
                <a:lnTo>
                  <a:pt x="80899" y="31495"/>
                </a:lnTo>
                <a:lnTo>
                  <a:pt x="35143" y="54873"/>
                </a:lnTo>
                <a:lnTo>
                  <a:pt x="20193" y="62991"/>
                </a:lnTo>
                <a:lnTo>
                  <a:pt x="13858" y="74769"/>
                </a:lnTo>
                <a:lnTo>
                  <a:pt x="6667" y="86439"/>
                </a:lnTo>
                <a:lnTo>
                  <a:pt x="1190" y="98228"/>
                </a:lnTo>
                <a:lnTo>
                  <a:pt x="0" y="110362"/>
                </a:lnTo>
                <a:lnTo>
                  <a:pt x="6399" y="134629"/>
                </a:lnTo>
                <a:lnTo>
                  <a:pt x="16906" y="158194"/>
                </a:lnTo>
                <a:lnTo>
                  <a:pt x="29057" y="181496"/>
                </a:lnTo>
                <a:lnTo>
                  <a:pt x="40386" y="204977"/>
                </a:lnTo>
                <a:lnTo>
                  <a:pt x="44328" y="217360"/>
                </a:lnTo>
                <a:lnTo>
                  <a:pt x="47450" y="230123"/>
                </a:lnTo>
                <a:lnTo>
                  <a:pt x="52119" y="242125"/>
                </a:lnTo>
                <a:lnTo>
                  <a:pt x="84252" y="270871"/>
                </a:lnTo>
                <a:lnTo>
                  <a:pt x="131393" y="302406"/>
                </a:lnTo>
                <a:lnTo>
                  <a:pt x="186039" y="321615"/>
                </a:lnTo>
                <a:lnTo>
                  <a:pt x="241522" y="336010"/>
                </a:lnTo>
                <a:lnTo>
                  <a:pt x="302672" y="351881"/>
                </a:lnTo>
                <a:lnTo>
                  <a:pt x="343915" y="362584"/>
                </a:lnTo>
                <a:lnTo>
                  <a:pt x="404621" y="378332"/>
                </a:lnTo>
                <a:lnTo>
                  <a:pt x="439054" y="369327"/>
                </a:lnTo>
                <a:lnTo>
                  <a:pt x="457866" y="364392"/>
                </a:lnTo>
                <a:lnTo>
                  <a:pt x="467201" y="362217"/>
                </a:lnTo>
                <a:lnTo>
                  <a:pt x="473202" y="361489"/>
                </a:lnTo>
                <a:lnTo>
                  <a:pt x="482012" y="360899"/>
                </a:lnTo>
                <a:lnTo>
                  <a:pt x="499776" y="359134"/>
                </a:lnTo>
                <a:lnTo>
                  <a:pt x="586739" y="346836"/>
                </a:lnTo>
                <a:lnTo>
                  <a:pt x="646230" y="336839"/>
                </a:lnTo>
                <a:lnTo>
                  <a:pt x="672144" y="327805"/>
                </a:lnTo>
                <a:lnTo>
                  <a:pt x="677548" y="325171"/>
                </a:lnTo>
                <a:lnTo>
                  <a:pt x="741412" y="309079"/>
                </a:lnTo>
                <a:lnTo>
                  <a:pt x="789051" y="299465"/>
                </a:lnTo>
                <a:lnTo>
                  <a:pt x="869949" y="283717"/>
                </a:lnTo>
                <a:lnTo>
                  <a:pt x="890269" y="287553"/>
                </a:lnTo>
                <a:lnTo>
                  <a:pt x="910590" y="291258"/>
                </a:lnTo>
                <a:lnTo>
                  <a:pt x="950848" y="299465"/>
                </a:lnTo>
                <a:lnTo>
                  <a:pt x="1026890" y="318896"/>
                </a:lnTo>
                <a:lnTo>
                  <a:pt x="1072260" y="331088"/>
                </a:lnTo>
                <a:lnTo>
                  <a:pt x="1084949" y="361519"/>
                </a:lnTo>
                <a:lnTo>
                  <a:pt x="1090707" y="374983"/>
                </a:lnTo>
                <a:lnTo>
                  <a:pt x="1097371" y="386185"/>
                </a:lnTo>
                <a:lnTo>
                  <a:pt x="1112773" y="409828"/>
                </a:lnTo>
              </a:path>
            </a:pathLst>
          </a:custGeom>
          <a:ln w="57150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 txBox="1"/>
          <p:nvPr/>
        </p:nvSpPr>
        <p:spPr>
          <a:xfrm>
            <a:off x="7616571" y="5401627"/>
            <a:ext cx="97536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2CDF2C"/>
                </a:solidFill>
                <a:latin typeface="Calibri"/>
                <a:cs typeface="Calibri"/>
              </a:rPr>
              <a:t>Cadhérines</a:t>
            </a:r>
            <a:r>
              <a:rPr sz="1400" b="1" spc="-80" dirty="0">
                <a:solidFill>
                  <a:srgbClr val="2CDF2C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CDF2C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5" name="object 215"/>
          <p:cNvSpPr txBox="1"/>
          <p:nvPr/>
        </p:nvSpPr>
        <p:spPr>
          <a:xfrm>
            <a:off x="5223129" y="4800854"/>
            <a:ext cx="16446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β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6" name="object 216"/>
          <p:cNvSpPr/>
          <p:nvPr/>
        </p:nvSpPr>
        <p:spPr>
          <a:xfrm>
            <a:off x="4403852" y="5833707"/>
            <a:ext cx="1260475" cy="596265"/>
          </a:xfrm>
          <a:custGeom>
            <a:avLst/>
            <a:gdLst/>
            <a:ahLst/>
            <a:cxnLst/>
            <a:rect l="l" t="t" r="r" b="b"/>
            <a:pathLst>
              <a:path w="1260475" h="596264">
                <a:moveTo>
                  <a:pt x="1170104" y="514369"/>
                </a:moveTo>
                <a:lnTo>
                  <a:pt x="620123" y="514369"/>
                </a:lnTo>
                <a:lnTo>
                  <a:pt x="635184" y="519433"/>
                </a:lnTo>
                <a:lnTo>
                  <a:pt x="670687" y="532485"/>
                </a:lnTo>
                <a:lnTo>
                  <a:pt x="792607" y="583196"/>
                </a:lnTo>
                <a:lnTo>
                  <a:pt x="800155" y="586955"/>
                </a:lnTo>
                <a:lnTo>
                  <a:pt x="807656" y="591115"/>
                </a:lnTo>
                <a:lnTo>
                  <a:pt x="815252" y="594483"/>
                </a:lnTo>
                <a:lnTo>
                  <a:pt x="823087" y="595871"/>
                </a:lnTo>
                <a:lnTo>
                  <a:pt x="934847" y="595871"/>
                </a:lnTo>
                <a:lnTo>
                  <a:pt x="972157" y="593398"/>
                </a:lnTo>
                <a:lnTo>
                  <a:pt x="1023397" y="588821"/>
                </a:lnTo>
                <a:lnTo>
                  <a:pt x="1076114" y="578260"/>
                </a:lnTo>
                <a:lnTo>
                  <a:pt x="1117853" y="557834"/>
                </a:lnTo>
                <a:lnTo>
                  <a:pt x="1170104" y="514369"/>
                </a:lnTo>
                <a:close/>
              </a:path>
              <a:path w="1260475" h="596264">
                <a:moveTo>
                  <a:pt x="243840" y="0"/>
                </a:moveTo>
                <a:lnTo>
                  <a:pt x="187436" y="11690"/>
                </a:lnTo>
                <a:lnTo>
                  <a:pt x="132080" y="25361"/>
                </a:lnTo>
                <a:lnTo>
                  <a:pt x="91440" y="38036"/>
                </a:lnTo>
                <a:lnTo>
                  <a:pt x="83712" y="44196"/>
                </a:lnTo>
                <a:lnTo>
                  <a:pt x="75914" y="50231"/>
                </a:lnTo>
                <a:lnTo>
                  <a:pt x="43449" y="82894"/>
                </a:lnTo>
                <a:lnTo>
                  <a:pt x="22383" y="116090"/>
                </a:lnTo>
                <a:lnTo>
                  <a:pt x="7125" y="148875"/>
                </a:lnTo>
                <a:lnTo>
                  <a:pt x="3794" y="158224"/>
                </a:lnTo>
                <a:lnTo>
                  <a:pt x="1105" y="167699"/>
                </a:lnTo>
                <a:lnTo>
                  <a:pt x="0" y="177495"/>
                </a:lnTo>
                <a:lnTo>
                  <a:pt x="1156" y="230339"/>
                </a:lnTo>
                <a:lnTo>
                  <a:pt x="4778" y="259226"/>
                </a:lnTo>
                <a:lnTo>
                  <a:pt x="11090" y="282111"/>
                </a:lnTo>
                <a:lnTo>
                  <a:pt x="20320" y="316953"/>
                </a:lnTo>
                <a:lnTo>
                  <a:pt x="22639" y="329753"/>
                </a:lnTo>
                <a:lnTo>
                  <a:pt x="24495" y="342747"/>
                </a:lnTo>
                <a:lnTo>
                  <a:pt x="26802" y="355523"/>
                </a:lnTo>
                <a:lnTo>
                  <a:pt x="44360" y="398339"/>
                </a:lnTo>
                <a:lnTo>
                  <a:pt x="80646" y="457044"/>
                </a:lnTo>
                <a:lnTo>
                  <a:pt x="108755" y="488980"/>
                </a:lnTo>
                <a:lnTo>
                  <a:pt x="161222" y="521410"/>
                </a:lnTo>
                <a:lnTo>
                  <a:pt x="213983" y="537931"/>
                </a:lnTo>
                <a:lnTo>
                  <a:pt x="243840" y="545160"/>
                </a:lnTo>
                <a:lnTo>
                  <a:pt x="294189" y="532589"/>
                </a:lnTo>
                <a:lnTo>
                  <a:pt x="306660" y="529900"/>
                </a:lnTo>
                <a:lnTo>
                  <a:pt x="315535" y="528773"/>
                </a:lnTo>
                <a:lnTo>
                  <a:pt x="324469" y="528583"/>
                </a:lnTo>
                <a:lnTo>
                  <a:pt x="349850" y="528583"/>
                </a:lnTo>
                <a:lnTo>
                  <a:pt x="357136" y="528513"/>
                </a:lnTo>
                <a:lnTo>
                  <a:pt x="433906" y="524685"/>
                </a:lnTo>
                <a:lnTo>
                  <a:pt x="497967" y="519798"/>
                </a:lnTo>
                <a:lnTo>
                  <a:pt x="548766" y="513989"/>
                </a:lnTo>
                <a:lnTo>
                  <a:pt x="599567" y="507123"/>
                </a:lnTo>
                <a:lnTo>
                  <a:pt x="1178814" y="507123"/>
                </a:lnTo>
                <a:lnTo>
                  <a:pt x="1189807" y="488609"/>
                </a:lnTo>
                <a:lnTo>
                  <a:pt x="1201324" y="470425"/>
                </a:lnTo>
                <a:lnTo>
                  <a:pt x="1211746" y="451572"/>
                </a:lnTo>
                <a:lnTo>
                  <a:pt x="1219453" y="431050"/>
                </a:lnTo>
                <a:lnTo>
                  <a:pt x="1226413" y="403939"/>
                </a:lnTo>
                <a:lnTo>
                  <a:pt x="1230074" y="391772"/>
                </a:lnTo>
                <a:lnTo>
                  <a:pt x="1236045" y="380230"/>
                </a:lnTo>
                <a:lnTo>
                  <a:pt x="1249934" y="354990"/>
                </a:lnTo>
                <a:lnTo>
                  <a:pt x="1252968" y="339199"/>
                </a:lnTo>
                <a:lnTo>
                  <a:pt x="1256299" y="323448"/>
                </a:lnTo>
                <a:lnTo>
                  <a:pt x="1258988" y="307618"/>
                </a:lnTo>
                <a:lnTo>
                  <a:pt x="1260094" y="291592"/>
                </a:lnTo>
                <a:lnTo>
                  <a:pt x="1259078" y="278665"/>
                </a:lnTo>
                <a:lnTo>
                  <a:pt x="1256538" y="265964"/>
                </a:lnTo>
                <a:lnTo>
                  <a:pt x="1249934" y="240880"/>
                </a:lnTo>
                <a:lnTo>
                  <a:pt x="1243905" y="214971"/>
                </a:lnTo>
                <a:lnTo>
                  <a:pt x="1235424" y="182694"/>
                </a:lnTo>
                <a:lnTo>
                  <a:pt x="1224037" y="150985"/>
                </a:lnTo>
                <a:lnTo>
                  <a:pt x="1209294" y="126784"/>
                </a:lnTo>
                <a:lnTo>
                  <a:pt x="599567" y="126784"/>
                </a:lnTo>
                <a:lnTo>
                  <a:pt x="548671" y="121280"/>
                </a:lnTo>
                <a:lnTo>
                  <a:pt x="497967" y="114109"/>
                </a:lnTo>
                <a:lnTo>
                  <a:pt x="457372" y="90201"/>
                </a:lnTo>
                <a:lnTo>
                  <a:pt x="437007" y="76073"/>
                </a:lnTo>
                <a:lnTo>
                  <a:pt x="422015" y="68718"/>
                </a:lnTo>
                <a:lnTo>
                  <a:pt x="406701" y="62491"/>
                </a:lnTo>
                <a:lnTo>
                  <a:pt x="391269" y="56715"/>
                </a:lnTo>
                <a:lnTo>
                  <a:pt x="375920" y="50711"/>
                </a:lnTo>
                <a:lnTo>
                  <a:pt x="314960" y="25361"/>
                </a:lnTo>
                <a:lnTo>
                  <a:pt x="307375" y="22052"/>
                </a:lnTo>
                <a:lnTo>
                  <a:pt x="299262" y="18419"/>
                </a:lnTo>
                <a:lnTo>
                  <a:pt x="292207" y="15439"/>
                </a:lnTo>
                <a:lnTo>
                  <a:pt x="284480" y="12687"/>
                </a:lnTo>
                <a:lnTo>
                  <a:pt x="243840" y="0"/>
                </a:lnTo>
                <a:close/>
              </a:path>
              <a:path w="1260475" h="596264">
                <a:moveTo>
                  <a:pt x="349850" y="528583"/>
                </a:moveTo>
                <a:lnTo>
                  <a:pt x="324469" y="528583"/>
                </a:lnTo>
                <a:lnTo>
                  <a:pt x="337117" y="528705"/>
                </a:lnTo>
                <a:lnTo>
                  <a:pt x="349850" y="528583"/>
                </a:lnTo>
                <a:close/>
              </a:path>
              <a:path w="1260475" h="596264">
                <a:moveTo>
                  <a:pt x="1178814" y="507123"/>
                </a:moveTo>
                <a:lnTo>
                  <a:pt x="599567" y="507123"/>
                </a:lnTo>
                <a:lnTo>
                  <a:pt x="635914" y="522346"/>
                </a:lnTo>
                <a:lnTo>
                  <a:pt x="633399" y="521281"/>
                </a:lnTo>
                <a:lnTo>
                  <a:pt x="625649" y="517875"/>
                </a:lnTo>
                <a:lnTo>
                  <a:pt x="619084" y="514710"/>
                </a:lnTo>
                <a:lnTo>
                  <a:pt x="620123" y="514369"/>
                </a:lnTo>
                <a:lnTo>
                  <a:pt x="1170104" y="514369"/>
                </a:lnTo>
                <a:lnTo>
                  <a:pt x="1178814" y="507123"/>
                </a:lnTo>
                <a:close/>
              </a:path>
              <a:path w="1260475" h="596264">
                <a:moveTo>
                  <a:pt x="945007" y="0"/>
                </a:moveTo>
                <a:lnTo>
                  <a:pt x="932301" y="2968"/>
                </a:lnTo>
                <a:lnTo>
                  <a:pt x="919559" y="5800"/>
                </a:lnTo>
                <a:lnTo>
                  <a:pt x="906841" y="8904"/>
                </a:lnTo>
                <a:lnTo>
                  <a:pt x="894207" y="12687"/>
                </a:lnTo>
                <a:lnTo>
                  <a:pt x="878859" y="18423"/>
                </a:lnTo>
                <a:lnTo>
                  <a:pt x="863631" y="24828"/>
                </a:lnTo>
                <a:lnTo>
                  <a:pt x="848387" y="31527"/>
                </a:lnTo>
                <a:lnTo>
                  <a:pt x="833247" y="38036"/>
                </a:lnTo>
                <a:lnTo>
                  <a:pt x="650367" y="114109"/>
                </a:lnTo>
                <a:lnTo>
                  <a:pt x="599567" y="126784"/>
                </a:lnTo>
                <a:lnTo>
                  <a:pt x="1209294" y="126784"/>
                </a:lnTo>
                <a:lnTo>
                  <a:pt x="1177867" y="95932"/>
                </a:lnTo>
                <a:lnTo>
                  <a:pt x="1151715" y="77874"/>
                </a:lnTo>
                <a:lnTo>
                  <a:pt x="1123872" y="65253"/>
                </a:lnTo>
                <a:lnTo>
                  <a:pt x="1087374" y="50711"/>
                </a:lnTo>
                <a:lnTo>
                  <a:pt x="1026413" y="25361"/>
                </a:lnTo>
                <a:lnTo>
                  <a:pt x="1018829" y="21965"/>
                </a:lnTo>
                <a:lnTo>
                  <a:pt x="1011269" y="18419"/>
                </a:lnTo>
                <a:lnTo>
                  <a:pt x="1003661" y="15176"/>
                </a:lnTo>
                <a:lnTo>
                  <a:pt x="995934" y="12687"/>
                </a:lnTo>
                <a:lnTo>
                  <a:pt x="945007" y="0"/>
                </a:lnTo>
                <a:close/>
              </a:path>
            </a:pathLst>
          </a:custGeom>
          <a:solidFill>
            <a:srgbClr val="D536CA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403852" y="5833707"/>
            <a:ext cx="1260475" cy="596265"/>
          </a:xfrm>
          <a:custGeom>
            <a:avLst/>
            <a:gdLst/>
            <a:ahLst/>
            <a:cxnLst/>
            <a:rect l="l" t="t" r="r" b="b"/>
            <a:pathLst>
              <a:path w="1260475" h="596264">
                <a:moveTo>
                  <a:pt x="934847" y="595871"/>
                </a:moveTo>
                <a:lnTo>
                  <a:pt x="1023397" y="588821"/>
                </a:lnTo>
                <a:lnTo>
                  <a:pt x="1076114" y="578260"/>
                </a:lnTo>
                <a:lnTo>
                  <a:pt x="1117853" y="557834"/>
                </a:lnTo>
                <a:lnTo>
                  <a:pt x="1178814" y="507123"/>
                </a:lnTo>
                <a:lnTo>
                  <a:pt x="1189807" y="488609"/>
                </a:lnTo>
                <a:lnTo>
                  <a:pt x="1201324" y="470425"/>
                </a:lnTo>
                <a:lnTo>
                  <a:pt x="1211746" y="451572"/>
                </a:lnTo>
                <a:lnTo>
                  <a:pt x="1219453" y="431050"/>
                </a:lnTo>
                <a:lnTo>
                  <a:pt x="1226413" y="403939"/>
                </a:lnTo>
                <a:lnTo>
                  <a:pt x="1230074" y="391772"/>
                </a:lnTo>
                <a:lnTo>
                  <a:pt x="1236045" y="380230"/>
                </a:lnTo>
                <a:lnTo>
                  <a:pt x="1249934" y="354990"/>
                </a:lnTo>
                <a:lnTo>
                  <a:pt x="1252968" y="339199"/>
                </a:lnTo>
                <a:lnTo>
                  <a:pt x="1256299" y="323448"/>
                </a:lnTo>
                <a:lnTo>
                  <a:pt x="1258988" y="307618"/>
                </a:lnTo>
                <a:lnTo>
                  <a:pt x="1260094" y="291592"/>
                </a:lnTo>
                <a:lnTo>
                  <a:pt x="1259078" y="278665"/>
                </a:lnTo>
                <a:lnTo>
                  <a:pt x="1256538" y="265964"/>
                </a:lnTo>
                <a:lnTo>
                  <a:pt x="1253236" y="253399"/>
                </a:lnTo>
                <a:lnTo>
                  <a:pt x="1249934" y="240880"/>
                </a:lnTo>
                <a:lnTo>
                  <a:pt x="1243905" y="214971"/>
                </a:lnTo>
                <a:lnTo>
                  <a:pt x="1224037" y="150985"/>
                </a:lnTo>
                <a:lnTo>
                  <a:pt x="1177867" y="95932"/>
                </a:lnTo>
                <a:lnTo>
                  <a:pt x="1123872" y="65253"/>
                </a:lnTo>
                <a:lnTo>
                  <a:pt x="1087374" y="50711"/>
                </a:lnTo>
                <a:lnTo>
                  <a:pt x="1026413" y="25361"/>
                </a:lnTo>
                <a:lnTo>
                  <a:pt x="1018829" y="21965"/>
                </a:lnTo>
                <a:lnTo>
                  <a:pt x="1011269" y="18419"/>
                </a:lnTo>
                <a:lnTo>
                  <a:pt x="1003661" y="15176"/>
                </a:lnTo>
                <a:lnTo>
                  <a:pt x="995934" y="12687"/>
                </a:lnTo>
                <a:lnTo>
                  <a:pt x="945007" y="0"/>
                </a:lnTo>
                <a:lnTo>
                  <a:pt x="932301" y="2968"/>
                </a:lnTo>
                <a:lnTo>
                  <a:pt x="919559" y="5800"/>
                </a:lnTo>
                <a:lnTo>
                  <a:pt x="878859" y="18423"/>
                </a:lnTo>
                <a:lnTo>
                  <a:pt x="848451" y="31500"/>
                </a:lnTo>
                <a:lnTo>
                  <a:pt x="833247" y="38036"/>
                </a:lnTo>
                <a:lnTo>
                  <a:pt x="711326" y="88747"/>
                </a:lnTo>
                <a:lnTo>
                  <a:pt x="701801" y="92710"/>
                </a:lnTo>
                <a:lnTo>
                  <a:pt x="680847" y="101428"/>
                </a:lnTo>
                <a:lnTo>
                  <a:pt x="659892" y="110146"/>
                </a:lnTo>
                <a:lnTo>
                  <a:pt x="650367" y="114109"/>
                </a:lnTo>
                <a:lnTo>
                  <a:pt x="599567" y="126784"/>
                </a:lnTo>
                <a:lnTo>
                  <a:pt x="574119" y="123926"/>
                </a:lnTo>
                <a:lnTo>
                  <a:pt x="548671" y="121280"/>
                </a:lnTo>
                <a:lnTo>
                  <a:pt x="497967" y="114109"/>
                </a:lnTo>
                <a:lnTo>
                  <a:pt x="457372" y="90201"/>
                </a:lnTo>
                <a:lnTo>
                  <a:pt x="437007" y="76073"/>
                </a:lnTo>
                <a:lnTo>
                  <a:pt x="422015" y="68718"/>
                </a:lnTo>
                <a:lnTo>
                  <a:pt x="406701" y="62491"/>
                </a:lnTo>
                <a:lnTo>
                  <a:pt x="391269" y="56715"/>
                </a:lnTo>
                <a:lnTo>
                  <a:pt x="375920" y="50711"/>
                </a:lnTo>
                <a:lnTo>
                  <a:pt x="314960" y="25361"/>
                </a:lnTo>
                <a:lnTo>
                  <a:pt x="307375" y="22052"/>
                </a:lnTo>
                <a:lnTo>
                  <a:pt x="299815" y="18653"/>
                </a:lnTo>
                <a:lnTo>
                  <a:pt x="292207" y="15439"/>
                </a:lnTo>
                <a:lnTo>
                  <a:pt x="284480" y="12687"/>
                </a:lnTo>
                <a:lnTo>
                  <a:pt x="243840" y="0"/>
                </a:lnTo>
                <a:lnTo>
                  <a:pt x="213786" y="6173"/>
                </a:lnTo>
                <a:lnTo>
                  <a:pt x="161347" y="17702"/>
                </a:lnTo>
                <a:lnTo>
                  <a:pt x="121908" y="28338"/>
                </a:lnTo>
                <a:lnTo>
                  <a:pt x="101611" y="34802"/>
                </a:lnTo>
                <a:lnTo>
                  <a:pt x="91440" y="38036"/>
                </a:lnTo>
                <a:lnTo>
                  <a:pt x="83712" y="44196"/>
                </a:lnTo>
                <a:lnTo>
                  <a:pt x="75914" y="50231"/>
                </a:lnTo>
                <a:lnTo>
                  <a:pt x="68258" y="56510"/>
                </a:lnTo>
                <a:lnTo>
                  <a:pt x="32035" y="98847"/>
                </a:lnTo>
                <a:lnTo>
                  <a:pt x="10160" y="139458"/>
                </a:lnTo>
                <a:lnTo>
                  <a:pt x="7125" y="148875"/>
                </a:lnTo>
                <a:lnTo>
                  <a:pt x="3794" y="158224"/>
                </a:lnTo>
                <a:lnTo>
                  <a:pt x="1105" y="167699"/>
                </a:lnTo>
                <a:lnTo>
                  <a:pt x="0" y="177495"/>
                </a:lnTo>
                <a:lnTo>
                  <a:pt x="1156" y="230339"/>
                </a:lnTo>
                <a:lnTo>
                  <a:pt x="4778" y="259226"/>
                </a:lnTo>
                <a:lnTo>
                  <a:pt x="11090" y="282111"/>
                </a:lnTo>
                <a:lnTo>
                  <a:pt x="20320" y="316953"/>
                </a:lnTo>
                <a:lnTo>
                  <a:pt x="22639" y="329753"/>
                </a:lnTo>
                <a:lnTo>
                  <a:pt x="24495" y="342747"/>
                </a:lnTo>
                <a:lnTo>
                  <a:pt x="26802" y="355523"/>
                </a:lnTo>
                <a:lnTo>
                  <a:pt x="44360" y="398339"/>
                </a:lnTo>
                <a:lnTo>
                  <a:pt x="80646" y="457044"/>
                </a:lnTo>
                <a:lnTo>
                  <a:pt x="108755" y="488980"/>
                </a:lnTo>
                <a:lnTo>
                  <a:pt x="161222" y="521410"/>
                </a:lnTo>
                <a:lnTo>
                  <a:pt x="213983" y="537931"/>
                </a:lnTo>
                <a:lnTo>
                  <a:pt x="243840" y="545160"/>
                </a:lnTo>
                <a:lnTo>
                  <a:pt x="274468" y="537467"/>
                </a:lnTo>
                <a:lnTo>
                  <a:pt x="294189" y="532589"/>
                </a:lnTo>
                <a:lnTo>
                  <a:pt x="306660" y="529900"/>
                </a:lnTo>
                <a:lnTo>
                  <a:pt x="315535" y="528773"/>
                </a:lnTo>
                <a:lnTo>
                  <a:pt x="324469" y="528583"/>
                </a:lnTo>
                <a:lnTo>
                  <a:pt x="337117" y="528705"/>
                </a:lnTo>
                <a:lnTo>
                  <a:pt x="357136" y="528513"/>
                </a:lnTo>
                <a:lnTo>
                  <a:pt x="433906" y="524685"/>
                </a:lnTo>
                <a:lnTo>
                  <a:pt x="497967" y="519798"/>
                </a:lnTo>
                <a:lnTo>
                  <a:pt x="548766" y="513989"/>
                </a:lnTo>
                <a:lnTo>
                  <a:pt x="574155" y="510491"/>
                </a:lnTo>
                <a:lnTo>
                  <a:pt x="599567" y="507123"/>
                </a:lnTo>
                <a:lnTo>
                  <a:pt x="626776" y="518488"/>
                </a:lnTo>
                <a:lnTo>
                  <a:pt x="635914" y="522346"/>
                </a:lnTo>
                <a:lnTo>
                  <a:pt x="633399" y="521281"/>
                </a:lnTo>
                <a:lnTo>
                  <a:pt x="625649" y="517875"/>
                </a:lnTo>
                <a:lnTo>
                  <a:pt x="619084" y="514710"/>
                </a:lnTo>
                <a:lnTo>
                  <a:pt x="620123" y="514369"/>
                </a:lnTo>
                <a:lnTo>
                  <a:pt x="670687" y="532485"/>
                </a:lnTo>
                <a:lnTo>
                  <a:pt x="710692" y="549121"/>
                </a:lnTo>
                <a:lnTo>
                  <a:pt x="762126" y="570509"/>
                </a:lnTo>
                <a:lnTo>
                  <a:pt x="800155" y="586955"/>
                </a:lnTo>
                <a:lnTo>
                  <a:pt x="807656" y="591115"/>
                </a:lnTo>
                <a:lnTo>
                  <a:pt x="815252" y="594483"/>
                </a:lnTo>
                <a:lnTo>
                  <a:pt x="823087" y="595871"/>
                </a:lnTo>
                <a:lnTo>
                  <a:pt x="934847" y="595871"/>
                </a:lnTo>
                <a:close/>
              </a:path>
            </a:pathLst>
          </a:custGeom>
          <a:ln w="25400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 txBox="1"/>
          <p:nvPr/>
        </p:nvSpPr>
        <p:spPr>
          <a:xfrm>
            <a:off x="4303396" y="4744720"/>
            <a:ext cx="1758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α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4375404" y="5162296"/>
            <a:ext cx="7289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caténines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4514850" y="6003925"/>
            <a:ext cx="9779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Plakoglobine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221" name="object 221"/>
          <p:cNvGraphicFramePr>
            <a:graphicFrameLocks noGrp="1"/>
          </p:cNvGraphicFramePr>
          <p:nvPr/>
        </p:nvGraphicFramePr>
        <p:xfrm>
          <a:off x="5787517" y="1188085"/>
          <a:ext cx="1100455" cy="1580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1897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lèle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37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14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8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4F81BC"/>
                      </a:solidFill>
                      <a:prstDash val="solid"/>
                    </a:lnT>
                    <a:lnB w="381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4F81BC"/>
                      </a:solidFill>
                      <a:prstDash val="solid"/>
                    </a:lnT>
                    <a:lnB w="381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4F81B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4F81BC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2" name="object 222"/>
          <p:cNvSpPr/>
          <p:nvPr/>
        </p:nvSpPr>
        <p:spPr>
          <a:xfrm>
            <a:off x="3389503" y="5877269"/>
            <a:ext cx="1133475" cy="410209"/>
          </a:xfrm>
          <a:custGeom>
            <a:avLst/>
            <a:gdLst/>
            <a:ahLst/>
            <a:cxnLst/>
            <a:rect l="l" t="t" r="r" b="b"/>
            <a:pathLst>
              <a:path w="1133475" h="410210">
                <a:moveTo>
                  <a:pt x="1132967" y="63068"/>
                </a:moveTo>
                <a:lnTo>
                  <a:pt x="1088856" y="79681"/>
                </a:lnTo>
                <a:lnTo>
                  <a:pt x="1045135" y="97141"/>
                </a:lnTo>
                <a:lnTo>
                  <a:pt x="1001220" y="114178"/>
                </a:lnTo>
                <a:lnTo>
                  <a:pt x="956524" y="129520"/>
                </a:lnTo>
                <a:lnTo>
                  <a:pt x="910463" y="141897"/>
                </a:lnTo>
                <a:lnTo>
                  <a:pt x="894976" y="142402"/>
                </a:lnTo>
                <a:lnTo>
                  <a:pt x="879538" y="138510"/>
                </a:lnTo>
                <a:lnTo>
                  <a:pt x="864385" y="132369"/>
                </a:lnTo>
                <a:lnTo>
                  <a:pt x="849757" y="126123"/>
                </a:lnTo>
                <a:lnTo>
                  <a:pt x="820923" y="114574"/>
                </a:lnTo>
                <a:lnTo>
                  <a:pt x="784609" y="96688"/>
                </a:lnTo>
                <a:lnTo>
                  <a:pt x="716532" y="75678"/>
                </a:lnTo>
                <a:lnTo>
                  <a:pt x="667639" y="63068"/>
                </a:lnTo>
                <a:lnTo>
                  <a:pt x="485521" y="15773"/>
                </a:lnTo>
                <a:lnTo>
                  <a:pt x="424815" y="0"/>
                </a:lnTo>
                <a:lnTo>
                  <a:pt x="396513" y="650"/>
                </a:lnTo>
                <a:lnTo>
                  <a:pt x="353167" y="1073"/>
                </a:lnTo>
                <a:lnTo>
                  <a:pt x="299638" y="2175"/>
                </a:lnTo>
                <a:lnTo>
                  <a:pt x="240785" y="4865"/>
                </a:lnTo>
                <a:lnTo>
                  <a:pt x="181471" y="10050"/>
                </a:lnTo>
                <a:lnTo>
                  <a:pt x="126555" y="18637"/>
                </a:lnTo>
                <a:lnTo>
                  <a:pt x="80899" y="31534"/>
                </a:lnTo>
                <a:lnTo>
                  <a:pt x="35143" y="54895"/>
                </a:lnTo>
                <a:lnTo>
                  <a:pt x="20193" y="63068"/>
                </a:lnTo>
                <a:lnTo>
                  <a:pt x="13858" y="74783"/>
                </a:lnTo>
                <a:lnTo>
                  <a:pt x="6667" y="86429"/>
                </a:lnTo>
                <a:lnTo>
                  <a:pt x="1190" y="98219"/>
                </a:lnTo>
                <a:lnTo>
                  <a:pt x="0" y="110363"/>
                </a:lnTo>
                <a:lnTo>
                  <a:pt x="6399" y="134645"/>
                </a:lnTo>
                <a:lnTo>
                  <a:pt x="16906" y="158224"/>
                </a:lnTo>
                <a:lnTo>
                  <a:pt x="29057" y="181520"/>
                </a:lnTo>
                <a:lnTo>
                  <a:pt x="40386" y="204952"/>
                </a:lnTo>
                <a:lnTo>
                  <a:pt x="44275" y="217344"/>
                </a:lnTo>
                <a:lnTo>
                  <a:pt x="47402" y="230109"/>
                </a:lnTo>
                <a:lnTo>
                  <a:pt x="52101" y="242119"/>
                </a:lnTo>
                <a:lnTo>
                  <a:pt x="84181" y="270922"/>
                </a:lnTo>
                <a:lnTo>
                  <a:pt x="131321" y="302434"/>
                </a:lnTo>
                <a:lnTo>
                  <a:pt x="185985" y="321601"/>
                </a:lnTo>
                <a:lnTo>
                  <a:pt x="241474" y="336010"/>
                </a:lnTo>
                <a:lnTo>
                  <a:pt x="302654" y="351895"/>
                </a:lnTo>
                <a:lnTo>
                  <a:pt x="343916" y="362610"/>
                </a:lnTo>
                <a:lnTo>
                  <a:pt x="404622" y="378371"/>
                </a:lnTo>
                <a:lnTo>
                  <a:pt x="439054" y="369345"/>
                </a:lnTo>
                <a:lnTo>
                  <a:pt x="457866" y="364403"/>
                </a:lnTo>
                <a:lnTo>
                  <a:pt x="467201" y="362230"/>
                </a:lnTo>
                <a:lnTo>
                  <a:pt x="473201" y="361510"/>
                </a:lnTo>
                <a:lnTo>
                  <a:pt x="482012" y="360927"/>
                </a:lnTo>
                <a:lnTo>
                  <a:pt x="499776" y="359166"/>
                </a:lnTo>
                <a:lnTo>
                  <a:pt x="586740" y="346849"/>
                </a:lnTo>
                <a:lnTo>
                  <a:pt x="646230" y="336850"/>
                </a:lnTo>
                <a:lnTo>
                  <a:pt x="672144" y="327836"/>
                </a:lnTo>
                <a:lnTo>
                  <a:pt x="677548" y="325212"/>
                </a:lnTo>
                <a:lnTo>
                  <a:pt x="741412" y="309154"/>
                </a:lnTo>
                <a:lnTo>
                  <a:pt x="789051" y="299554"/>
                </a:lnTo>
                <a:lnTo>
                  <a:pt x="869950" y="283781"/>
                </a:lnTo>
                <a:lnTo>
                  <a:pt x="890198" y="287587"/>
                </a:lnTo>
                <a:lnTo>
                  <a:pt x="910494" y="291301"/>
                </a:lnTo>
                <a:lnTo>
                  <a:pt x="950849" y="299554"/>
                </a:lnTo>
                <a:lnTo>
                  <a:pt x="1026890" y="318897"/>
                </a:lnTo>
                <a:lnTo>
                  <a:pt x="1072261" y="331076"/>
                </a:lnTo>
                <a:lnTo>
                  <a:pt x="1084949" y="361525"/>
                </a:lnTo>
                <a:lnTo>
                  <a:pt x="1090707" y="375010"/>
                </a:lnTo>
                <a:lnTo>
                  <a:pt x="1097371" y="386234"/>
                </a:lnTo>
                <a:lnTo>
                  <a:pt x="1112774" y="409905"/>
                </a:lnTo>
              </a:path>
            </a:pathLst>
          </a:custGeom>
          <a:ln w="57150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3512821" y="5825172"/>
            <a:ext cx="658495" cy="704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2860" algn="ctr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α</a:t>
            </a:r>
            <a:endParaRPr sz="2000">
              <a:latin typeface="Calibri"/>
              <a:cs typeface="Calibri"/>
            </a:endParaRPr>
          </a:p>
          <a:p>
            <a:pPr algn="ctr">
              <a:spcBef>
                <a:spcPts val="1265"/>
              </a:spcBef>
            </a:pPr>
            <a:r>
              <a:rPr sz="1400" b="1" spc="-10" dirty="0">
                <a:latin typeface="Calibri"/>
                <a:cs typeface="Calibri"/>
              </a:rPr>
              <a:t>c</a:t>
            </a:r>
            <a:r>
              <a:rPr sz="1400" b="1" spc="-15" dirty="0">
                <a:latin typeface="Calibri"/>
                <a:cs typeface="Calibri"/>
              </a:rPr>
              <a:t>a</a:t>
            </a:r>
            <a:r>
              <a:rPr sz="1400" b="1" spc="-30" dirty="0">
                <a:latin typeface="Calibri"/>
                <a:cs typeface="Calibri"/>
              </a:rPr>
              <a:t>t</a:t>
            </a:r>
            <a:r>
              <a:rPr sz="1400" b="1" spc="-10" dirty="0">
                <a:latin typeface="Calibri"/>
                <a:cs typeface="Calibri"/>
              </a:rPr>
              <a:t>é</a:t>
            </a:r>
            <a:r>
              <a:rPr sz="1400" b="1" spc="5" dirty="0">
                <a:latin typeface="Calibri"/>
                <a:cs typeface="Calibri"/>
              </a:rPr>
              <a:t>n</a:t>
            </a:r>
            <a:r>
              <a:rPr sz="1400" b="1" spc="-10" dirty="0">
                <a:latin typeface="Calibri"/>
                <a:cs typeface="Calibri"/>
              </a:rPr>
              <a:t>i</a:t>
            </a:r>
            <a:r>
              <a:rPr sz="1400" b="1" spc="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5571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94016" y="415799"/>
            <a:ext cx="3673982" cy="41634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3118" y="53693"/>
            <a:ext cx="7031176" cy="32060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DESMOSOMES (ou macula </a:t>
            </a:r>
            <a:r>
              <a:rPr sz="2000" spc="-15" dirty="0"/>
              <a:t>adherens </a:t>
            </a:r>
            <a:r>
              <a:rPr sz="2000" spc="-5" dirty="0"/>
              <a:t>ou </a:t>
            </a:r>
            <a:r>
              <a:rPr sz="2000" spc="-10" dirty="0"/>
              <a:t>jonctions</a:t>
            </a:r>
            <a:r>
              <a:rPr sz="2000" spc="35" dirty="0"/>
              <a:t> </a:t>
            </a:r>
            <a:r>
              <a:rPr sz="2000" spc="-5" dirty="0"/>
              <a:t>discoïdes)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3335" y="556673"/>
            <a:ext cx="630039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Rôle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Permettent </a:t>
            </a:r>
            <a:r>
              <a:rPr sz="1600" spc="-15" dirty="0">
                <a:latin typeface="Calibri"/>
                <a:cs typeface="Calibri"/>
              </a:rPr>
              <a:t>l’adhésion </a:t>
            </a:r>
            <a:r>
              <a:rPr sz="1600" spc="-5" dirty="0">
                <a:latin typeface="Calibri"/>
                <a:cs typeface="Calibri"/>
              </a:rPr>
              <a:t>locale </a:t>
            </a:r>
            <a:r>
              <a:rPr sz="1600" dirty="0">
                <a:latin typeface="Calibri"/>
                <a:cs typeface="Calibri"/>
              </a:rPr>
              <a:t>de deux cellules en </a:t>
            </a:r>
            <a:r>
              <a:rPr sz="1600" spc="-5" dirty="0">
                <a:latin typeface="Calibri"/>
                <a:cs typeface="Calibri"/>
              </a:rPr>
              <a:t>joignant </a:t>
            </a:r>
            <a:r>
              <a:rPr sz="1600" dirty="0">
                <a:latin typeface="Calibri"/>
                <a:cs typeface="Calibri"/>
              </a:rPr>
              <a:t>leur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filaments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intermédiaires.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7663" y="1425140"/>
            <a:ext cx="3018155" cy="1967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u="sng" spc="-35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Protéine d’adhésion</a:t>
            </a:r>
            <a:r>
              <a:rPr sz="1600" b="1" u="sng" spc="-4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Desmocolline </a:t>
            </a:r>
            <a:r>
              <a:rPr sz="1600" dirty="0">
                <a:latin typeface="Calibri"/>
                <a:cs typeface="Calibri"/>
              </a:rPr>
              <a:t>:</a:t>
            </a: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Desmogléine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dirty="0">
                <a:latin typeface="Calibri"/>
                <a:cs typeface="Calibri"/>
              </a:rPr>
              <a:t>5 domaines CAD </a:t>
            </a:r>
            <a:r>
              <a:rPr sz="1600" spc="-10" dirty="0">
                <a:latin typeface="Calibri"/>
                <a:cs typeface="Calibri"/>
              </a:rPr>
              <a:t>extracellulaires, </a:t>
            </a:r>
            <a:r>
              <a:rPr sz="1600" spc="-5" dirty="0">
                <a:latin typeface="Calibri"/>
                <a:cs typeface="Calibri"/>
              </a:rPr>
              <a:t>Ca+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dep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85"/>
              </a:spcBef>
            </a:pPr>
            <a:r>
              <a:rPr sz="1600" b="1" u="sng" spc="-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Ligand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extracellulaire</a:t>
            </a:r>
            <a:r>
              <a:rPr sz="1600" b="1" u="sng" spc="-1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Desmocolline </a:t>
            </a:r>
            <a:r>
              <a:rPr sz="1600" dirty="0">
                <a:latin typeface="Calibri"/>
                <a:cs typeface="Calibri"/>
              </a:rPr>
              <a:t>:</a:t>
            </a: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Desmogléine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7919" y="3258692"/>
            <a:ext cx="5314950" cy="114262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52705">
              <a:spcBef>
                <a:spcPts val="750"/>
              </a:spcBef>
            </a:pPr>
            <a:r>
              <a:rPr sz="1600" dirty="0">
                <a:latin typeface="Calibri"/>
                <a:cs typeface="Calibri"/>
              </a:rPr>
              <a:t>= </a:t>
            </a:r>
            <a:r>
              <a:rPr sz="1600" spc="-5" dirty="0">
                <a:latin typeface="Calibri"/>
                <a:cs typeface="Calibri"/>
              </a:rPr>
              <a:t>Liaison </a:t>
            </a:r>
            <a:r>
              <a:rPr sz="1600" spc="-10" dirty="0">
                <a:latin typeface="Calibri"/>
                <a:cs typeface="Calibri"/>
              </a:rPr>
              <a:t>HOMOTYPIQUE Interaction </a:t>
            </a:r>
            <a:r>
              <a:rPr sz="1600" dirty="0">
                <a:latin typeface="Calibri"/>
                <a:cs typeface="Calibri"/>
              </a:rPr>
              <a:t>cellule-cellule et pas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cellule-matrice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  <a:spcBef>
                <a:spcPts val="655"/>
              </a:spcBef>
            </a:pP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Protéines 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adaptatrices </a:t>
            </a: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(intracellulaire)</a:t>
            </a:r>
            <a:r>
              <a:rPr sz="1600" b="1" u="sng" spc="4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b="1" spc="-5" dirty="0">
                <a:latin typeface="Calibri"/>
                <a:cs typeface="Calibri"/>
              </a:rPr>
              <a:t>-(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Plakoglobine</a:t>
            </a:r>
            <a:r>
              <a:rPr sz="1600" b="1" spc="-5" dirty="0">
                <a:latin typeface="Calibri"/>
                <a:cs typeface="Calibri"/>
              </a:rPr>
              <a:t>) </a:t>
            </a:r>
            <a:r>
              <a:rPr sz="1600" i="1" spc="-10" dirty="0">
                <a:latin typeface="Calibri"/>
                <a:cs typeface="Calibri"/>
              </a:rPr>
              <a:t>facultatif </a:t>
            </a:r>
            <a:r>
              <a:rPr sz="1600" dirty="0">
                <a:latin typeface="Calibri"/>
                <a:cs typeface="Calibri"/>
              </a:rPr>
              <a:t>+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D536CA"/>
                </a:solidFill>
                <a:latin typeface="Calibri"/>
                <a:cs typeface="Calibri"/>
              </a:rPr>
              <a:t>Desmoplakine</a:t>
            </a:r>
            <a:endParaRPr sz="1600" dirty="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375910" y="1188085"/>
          <a:ext cx="1100455" cy="1580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1897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37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14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3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4F81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8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4F81BC"/>
                      </a:solidFill>
                      <a:prstDash val="solid"/>
                    </a:lnT>
                    <a:lnB w="381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4F81BC"/>
                      </a:solidFill>
                      <a:prstDash val="solid"/>
                    </a:lnT>
                    <a:lnB w="38100">
                      <a:solidFill>
                        <a:srgbClr val="4F81BC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4F81B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6B8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4F81BC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248144" y="4583431"/>
            <a:ext cx="3420110" cy="2271395"/>
          </a:xfrm>
          <a:custGeom>
            <a:avLst/>
            <a:gdLst/>
            <a:ahLst/>
            <a:cxnLst/>
            <a:rect l="l" t="t" r="r" b="b"/>
            <a:pathLst>
              <a:path w="3420109" h="2271395">
                <a:moveTo>
                  <a:pt x="0" y="2271014"/>
                </a:moveTo>
                <a:lnTo>
                  <a:pt x="3419855" y="2271014"/>
                </a:lnTo>
                <a:lnTo>
                  <a:pt x="3419855" y="0"/>
                </a:lnTo>
                <a:lnTo>
                  <a:pt x="0" y="0"/>
                </a:lnTo>
                <a:lnTo>
                  <a:pt x="0" y="2271014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001" y="4628975"/>
            <a:ext cx="4238625" cy="2229485"/>
          </a:xfrm>
          <a:custGeom>
            <a:avLst/>
            <a:gdLst/>
            <a:ahLst/>
            <a:cxnLst/>
            <a:rect l="l" t="t" r="r" b="b"/>
            <a:pathLst>
              <a:path w="4238625" h="2229484">
                <a:moveTo>
                  <a:pt x="4238349" y="2229022"/>
                </a:moveTo>
                <a:lnTo>
                  <a:pt x="4238349" y="0"/>
                </a:lnTo>
                <a:lnTo>
                  <a:pt x="0" y="0"/>
                </a:lnTo>
                <a:lnTo>
                  <a:pt x="0" y="2229022"/>
                </a:lnTo>
                <a:lnTo>
                  <a:pt x="4238349" y="2229022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29703" y="5749608"/>
            <a:ext cx="168910" cy="671195"/>
          </a:xfrm>
          <a:custGeom>
            <a:avLst/>
            <a:gdLst/>
            <a:ahLst/>
            <a:cxnLst/>
            <a:rect l="l" t="t" r="r" b="b"/>
            <a:pathLst>
              <a:path w="168910" h="671195">
                <a:moveTo>
                  <a:pt x="0" y="671029"/>
                </a:moveTo>
                <a:lnTo>
                  <a:pt x="168465" y="671029"/>
                </a:lnTo>
                <a:lnTo>
                  <a:pt x="168465" y="0"/>
                </a:lnTo>
                <a:lnTo>
                  <a:pt x="0" y="0"/>
                </a:lnTo>
                <a:lnTo>
                  <a:pt x="0" y="67102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29703" y="5571436"/>
            <a:ext cx="168910" cy="1243330"/>
          </a:xfrm>
          <a:custGeom>
            <a:avLst/>
            <a:gdLst/>
            <a:ahLst/>
            <a:cxnLst/>
            <a:rect l="l" t="t" r="r" b="b"/>
            <a:pathLst>
              <a:path w="168910" h="1243329">
                <a:moveTo>
                  <a:pt x="0" y="1242821"/>
                </a:moveTo>
                <a:lnTo>
                  <a:pt x="168465" y="1242821"/>
                </a:lnTo>
                <a:lnTo>
                  <a:pt x="168465" y="0"/>
                </a:lnTo>
                <a:lnTo>
                  <a:pt x="0" y="0"/>
                </a:lnTo>
                <a:lnTo>
                  <a:pt x="0" y="1242821"/>
                </a:lnTo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12876" y="5571490"/>
            <a:ext cx="0" cy="1243330"/>
          </a:xfrm>
          <a:custGeom>
            <a:avLst/>
            <a:gdLst/>
            <a:ahLst/>
            <a:cxnLst/>
            <a:rect l="l" t="t" r="r" b="b"/>
            <a:pathLst>
              <a:path h="1243329">
                <a:moveTo>
                  <a:pt x="0" y="0"/>
                </a:moveTo>
                <a:lnTo>
                  <a:pt x="0" y="1242767"/>
                </a:lnTo>
              </a:path>
            </a:pathLst>
          </a:custGeom>
          <a:ln w="3365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996049" y="5571490"/>
            <a:ext cx="33655" cy="1243330"/>
          </a:xfrm>
          <a:custGeom>
            <a:avLst/>
            <a:gdLst/>
            <a:ahLst/>
            <a:cxnLst/>
            <a:rect l="l" t="t" r="r" b="b"/>
            <a:pathLst>
              <a:path w="33654" h="1243329">
                <a:moveTo>
                  <a:pt x="5587" y="1242767"/>
                </a:moveTo>
                <a:lnTo>
                  <a:pt x="2539" y="1242767"/>
                </a:lnTo>
                <a:lnTo>
                  <a:pt x="0" y="1240252"/>
                </a:lnTo>
                <a:lnTo>
                  <a:pt x="0" y="1237151"/>
                </a:lnTo>
                <a:lnTo>
                  <a:pt x="0" y="5588"/>
                </a:lnTo>
                <a:lnTo>
                  <a:pt x="0" y="2413"/>
                </a:lnTo>
                <a:lnTo>
                  <a:pt x="2539" y="0"/>
                </a:lnTo>
                <a:lnTo>
                  <a:pt x="5587" y="0"/>
                </a:lnTo>
                <a:lnTo>
                  <a:pt x="28066" y="0"/>
                </a:lnTo>
                <a:lnTo>
                  <a:pt x="31114" y="0"/>
                </a:lnTo>
                <a:lnTo>
                  <a:pt x="33654" y="2413"/>
                </a:lnTo>
                <a:lnTo>
                  <a:pt x="33654" y="5588"/>
                </a:lnTo>
                <a:lnTo>
                  <a:pt x="33654" y="1237151"/>
                </a:lnTo>
                <a:lnTo>
                  <a:pt x="33654" y="1240252"/>
                </a:lnTo>
                <a:lnTo>
                  <a:pt x="31114" y="1242767"/>
                </a:lnTo>
                <a:lnTo>
                  <a:pt x="28066" y="1242767"/>
                </a:lnTo>
                <a:lnTo>
                  <a:pt x="5587" y="124276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97471" y="5749608"/>
            <a:ext cx="0" cy="671195"/>
          </a:xfrm>
          <a:custGeom>
            <a:avLst/>
            <a:gdLst/>
            <a:ahLst/>
            <a:cxnLst/>
            <a:rect l="l" t="t" r="r" b="b"/>
            <a:pathLst>
              <a:path h="671195">
                <a:moveTo>
                  <a:pt x="0" y="0"/>
                </a:moveTo>
                <a:lnTo>
                  <a:pt x="0" y="671029"/>
                </a:lnTo>
              </a:path>
            </a:pathLst>
          </a:custGeom>
          <a:ln w="3225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81341" y="5571363"/>
            <a:ext cx="32384" cy="1243330"/>
          </a:xfrm>
          <a:custGeom>
            <a:avLst/>
            <a:gdLst/>
            <a:ahLst/>
            <a:cxnLst/>
            <a:rect l="l" t="t" r="r" b="b"/>
            <a:pathLst>
              <a:path w="32385" h="1243329">
                <a:moveTo>
                  <a:pt x="5334" y="1242860"/>
                </a:moveTo>
                <a:lnTo>
                  <a:pt x="2412" y="1242860"/>
                </a:lnTo>
                <a:lnTo>
                  <a:pt x="0" y="1240450"/>
                </a:lnTo>
                <a:lnTo>
                  <a:pt x="0" y="1237479"/>
                </a:lnTo>
                <a:lnTo>
                  <a:pt x="0" y="5461"/>
                </a:lnTo>
                <a:lnTo>
                  <a:pt x="0" y="2412"/>
                </a:lnTo>
                <a:lnTo>
                  <a:pt x="2412" y="0"/>
                </a:lnTo>
                <a:lnTo>
                  <a:pt x="5334" y="0"/>
                </a:lnTo>
                <a:lnTo>
                  <a:pt x="26924" y="0"/>
                </a:lnTo>
                <a:lnTo>
                  <a:pt x="29845" y="0"/>
                </a:lnTo>
                <a:lnTo>
                  <a:pt x="32258" y="2412"/>
                </a:lnTo>
                <a:lnTo>
                  <a:pt x="32258" y="5461"/>
                </a:lnTo>
                <a:lnTo>
                  <a:pt x="32258" y="1237479"/>
                </a:lnTo>
                <a:lnTo>
                  <a:pt x="32258" y="1240450"/>
                </a:lnTo>
                <a:lnTo>
                  <a:pt x="29845" y="1242860"/>
                </a:lnTo>
                <a:lnTo>
                  <a:pt x="26924" y="1242860"/>
                </a:lnTo>
                <a:lnTo>
                  <a:pt x="5334" y="124286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30570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30570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21426" y="5374070"/>
            <a:ext cx="168910" cy="542925"/>
          </a:xfrm>
          <a:custGeom>
            <a:avLst/>
            <a:gdLst/>
            <a:ahLst/>
            <a:cxnLst/>
            <a:rect l="l" t="t" r="r" b="b"/>
            <a:pathLst>
              <a:path w="168910" h="542925">
                <a:moveTo>
                  <a:pt x="0" y="542517"/>
                </a:moveTo>
                <a:lnTo>
                  <a:pt x="168465" y="542517"/>
                </a:lnTo>
                <a:lnTo>
                  <a:pt x="168465" y="0"/>
                </a:lnTo>
                <a:lnTo>
                  <a:pt x="0" y="0"/>
                </a:lnTo>
                <a:lnTo>
                  <a:pt x="0" y="54251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21426" y="6381331"/>
            <a:ext cx="168910" cy="421640"/>
          </a:xfrm>
          <a:custGeom>
            <a:avLst/>
            <a:gdLst/>
            <a:ahLst/>
            <a:cxnLst/>
            <a:rect l="l" t="t" r="r" b="b"/>
            <a:pathLst>
              <a:path w="168910" h="421640">
                <a:moveTo>
                  <a:pt x="0" y="421615"/>
                </a:moveTo>
                <a:lnTo>
                  <a:pt x="168465" y="421615"/>
                </a:lnTo>
                <a:lnTo>
                  <a:pt x="168465" y="0"/>
                </a:lnTo>
                <a:lnTo>
                  <a:pt x="0" y="0"/>
                </a:lnTo>
                <a:lnTo>
                  <a:pt x="0" y="42161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821426" y="5374070"/>
            <a:ext cx="168910" cy="1429385"/>
          </a:xfrm>
          <a:custGeom>
            <a:avLst/>
            <a:gdLst/>
            <a:ahLst/>
            <a:cxnLst/>
            <a:rect l="l" t="t" r="r" b="b"/>
            <a:pathLst>
              <a:path w="168910" h="1429384">
                <a:moveTo>
                  <a:pt x="0" y="1428877"/>
                </a:moveTo>
                <a:lnTo>
                  <a:pt x="168465" y="1428877"/>
                </a:lnTo>
                <a:lnTo>
                  <a:pt x="168465" y="0"/>
                </a:lnTo>
                <a:lnTo>
                  <a:pt x="0" y="0"/>
                </a:lnTo>
                <a:lnTo>
                  <a:pt x="0" y="1428877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993574" y="5661113"/>
            <a:ext cx="0" cy="255904"/>
          </a:xfrm>
          <a:custGeom>
            <a:avLst/>
            <a:gdLst/>
            <a:ahLst/>
            <a:cxnLst/>
            <a:rect l="l" t="t" r="r" b="b"/>
            <a:pathLst>
              <a:path h="255904">
                <a:moveTo>
                  <a:pt x="0" y="0"/>
                </a:moveTo>
                <a:lnTo>
                  <a:pt x="0" y="255473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93574" y="6381331"/>
            <a:ext cx="0" cy="421640"/>
          </a:xfrm>
          <a:custGeom>
            <a:avLst/>
            <a:gdLst/>
            <a:ahLst/>
            <a:cxnLst/>
            <a:rect l="l" t="t" r="r" b="b"/>
            <a:pathLst>
              <a:path h="421640">
                <a:moveTo>
                  <a:pt x="0" y="0"/>
                </a:moveTo>
                <a:lnTo>
                  <a:pt x="0" y="421614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77382" y="5661114"/>
            <a:ext cx="32384" cy="1142365"/>
          </a:xfrm>
          <a:custGeom>
            <a:avLst/>
            <a:gdLst/>
            <a:ahLst/>
            <a:cxnLst/>
            <a:rect l="l" t="t" r="r" b="b"/>
            <a:pathLst>
              <a:path w="32385" h="1142365">
                <a:moveTo>
                  <a:pt x="27050" y="0"/>
                </a:moveTo>
                <a:lnTo>
                  <a:pt x="29971" y="0"/>
                </a:lnTo>
                <a:lnTo>
                  <a:pt x="32384" y="2412"/>
                </a:lnTo>
                <a:lnTo>
                  <a:pt x="32384" y="5397"/>
                </a:lnTo>
                <a:lnTo>
                  <a:pt x="32384" y="1136432"/>
                </a:lnTo>
                <a:lnTo>
                  <a:pt x="32384" y="1139414"/>
                </a:lnTo>
                <a:lnTo>
                  <a:pt x="29971" y="1141831"/>
                </a:lnTo>
                <a:lnTo>
                  <a:pt x="27050" y="1141831"/>
                </a:lnTo>
                <a:lnTo>
                  <a:pt x="5460" y="1141831"/>
                </a:lnTo>
                <a:lnTo>
                  <a:pt x="2412" y="1141831"/>
                </a:lnTo>
                <a:lnTo>
                  <a:pt x="0" y="1139414"/>
                </a:lnTo>
                <a:lnTo>
                  <a:pt x="0" y="1136432"/>
                </a:lnTo>
                <a:lnTo>
                  <a:pt x="0" y="5397"/>
                </a:lnTo>
                <a:lnTo>
                  <a:pt x="0" y="2412"/>
                </a:lnTo>
                <a:lnTo>
                  <a:pt x="2412" y="0"/>
                </a:lnTo>
                <a:lnTo>
                  <a:pt x="5460" y="0"/>
                </a:lnTo>
                <a:lnTo>
                  <a:pt x="27050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22060" y="5374133"/>
            <a:ext cx="0" cy="542925"/>
          </a:xfrm>
          <a:custGeom>
            <a:avLst/>
            <a:gdLst/>
            <a:ahLst/>
            <a:cxnLst/>
            <a:rect l="l" t="t" r="r" b="b"/>
            <a:pathLst>
              <a:path h="542925">
                <a:moveTo>
                  <a:pt x="0" y="0"/>
                </a:moveTo>
                <a:lnTo>
                  <a:pt x="0" y="542455"/>
                </a:lnTo>
              </a:path>
            </a:pathLst>
          </a:custGeom>
          <a:ln w="3225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22060" y="6381332"/>
            <a:ext cx="0" cy="422275"/>
          </a:xfrm>
          <a:custGeom>
            <a:avLst/>
            <a:gdLst/>
            <a:ahLst/>
            <a:cxnLst/>
            <a:rect l="l" t="t" r="r" b="b"/>
            <a:pathLst>
              <a:path h="422275">
                <a:moveTo>
                  <a:pt x="0" y="0"/>
                </a:moveTo>
                <a:lnTo>
                  <a:pt x="0" y="421652"/>
                </a:lnTo>
              </a:path>
            </a:pathLst>
          </a:custGeom>
          <a:ln w="3225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05932" y="5374133"/>
            <a:ext cx="32384" cy="1429385"/>
          </a:xfrm>
          <a:custGeom>
            <a:avLst/>
            <a:gdLst/>
            <a:ahLst/>
            <a:cxnLst/>
            <a:rect l="l" t="t" r="r" b="b"/>
            <a:pathLst>
              <a:path w="32385" h="1429384">
                <a:moveTo>
                  <a:pt x="26923" y="0"/>
                </a:moveTo>
                <a:lnTo>
                  <a:pt x="29971" y="0"/>
                </a:lnTo>
                <a:lnTo>
                  <a:pt x="32257" y="2413"/>
                </a:lnTo>
                <a:lnTo>
                  <a:pt x="32257" y="5334"/>
                </a:lnTo>
                <a:lnTo>
                  <a:pt x="32257" y="1423470"/>
                </a:lnTo>
                <a:lnTo>
                  <a:pt x="32257" y="1426442"/>
                </a:lnTo>
                <a:lnTo>
                  <a:pt x="29971" y="1428851"/>
                </a:lnTo>
                <a:lnTo>
                  <a:pt x="26923" y="1428851"/>
                </a:lnTo>
                <a:lnTo>
                  <a:pt x="5460" y="1428851"/>
                </a:lnTo>
                <a:lnTo>
                  <a:pt x="2412" y="1428851"/>
                </a:lnTo>
                <a:lnTo>
                  <a:pt x="0" y="1426442"/>
                </a:lnTo>
                <a:lnTo>
                  <a:pt x="0" y="1423470"/>
                </a:lnTo>
                <a:lnTo>
                  <a:pt x="0" y="5334"/>
                </a:lnTo>
                <a:lnTo>
                  <a:pt x="0" y="2413"/>
                </a:lnTo>
                <a:lnTo>
                  <a:pt x="2412" y="0"/>
                </a:lnTo>
                <a:lnTo>
                  <a:pt x="5460" y="0"/>
                </a:lnTo>
                <a:lnTo>
                  <a:pt x="26923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821554" y="4601604"/>
            <a:ext cx="165735" cy="179705"/>
          </a:xfrm>
          <a:custGeom>
            <a:avLst/>
            <a:gdLst/>
            <a:ahLst/>
            <a:cxnLst/>
            <a:rect l="l" t="t" r="r" b="b"/>
            <a:pathLst>
              <a:path w="165735" h="179704">
                <a:moveTo>
                  <a:pt x="0" y="179222"/>
                </a:moveTo>
                <a:lnTo>
                  <a:pt x="165735" y="179222"/>
                </a:lnTo>
                <a:lnTo>
                  <a:pt x="165735" y="0"/>
                </a:lnTo>
                <a:lnTo>
                  <a:pt x="0" y="0"/>
                </a:lnTo>
                <a:lnTo>
                  <a:pt x="0" y="17922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821554" y="5245609"/>
            <a:ext cx="165735" cy="422275"/>
          </a:xfrm>
          <a:custGeom>
            <a:avLst/>
            <a:gdLst/>
            <a:ahLst/>
            <a:cxnLst/>
            <a:rect l="l" t="t" r="r" b="b"/>
            <a:pathLst>
              <a:path w="165735" h="422275">
                <a:moveTo>
                  <a:pt x="0" y="421906"/>
                </a:moveTo>
                <a:lnTo>
                  <a:pt x="165735" y="421906"/>
                </a:lnTo>
                <a:lnTo>
                  <a:pt x="165735" y="0"/>
                </a:lnTo>
                <a:lnTo>
                  <a:pt x="0" y="0"/>
                </a:lnTo>
                <a:lnTo>
                  <a:pt x="0" y="42190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21554" y="4601604"/>
            <a:ext cx="165735" cy="1066165"/>
          </a:xfrm>
          <a:custGeom>
            <a:avLst/>
            <a:gdLst/>
            <a:ahLst/>
            <a:cxnLst/>
            <a:rect l="l" t="t" r="r" b="b"/>
            <a:pathLst>
              <a:path w="165735" h="1066164">
                <a:moveTo>
                  <a:pt x="0" y="1065910"/>
                </a:moveTo>
                <a:lnTo>
                  <a:pt x="165735" y="1065910"/>
                </a:lnTo>
                <a:lnTo>
                  <a:pt x="165735" y="0"/>
                </a:lnTo>
                <a:lnTo>
                  <a:pt x="0" y="0"/>
                </a:lnTo>
                <a:lnTo>
                  <a:pt x="0" y="1065910"/>
                </a:lnTo>
                <a:close/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993574" y="4365117"/>
            <a:ext cx="0" cy="415925"/>
          </a:xfrm>
          <a:custGeom>
            <a:avLst/>
            <a:gdLst/>
            <a:ahLst/>
            <a:cxnLst/>
            <a:rect l="l" t="t" r="r" b="b"/>
            <a:pathLst>
              <a:path h="415925">
                <a:moveTo>
                  <a:pt x="0" y="0"/>
                </a:moveTo>
                <a:lnTo>
                  <a:pt x="0" y="415709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993574" y="5245608"/>
            <a:ext cx="0" cy="487680"/>
          </a:xfrm>
          <a:custGeom>
            <a:avLst/>
            <a:gdLst/>
            <a:ahLst/>
            <a:cxnLst/>
            <a:rect l="l" t="t" r="r" b="b"/>
            <a:pathLst>
              <a:path h="487679">
                <a:moveTo>
                  <a:pt x="0" y="0"/>
                </a:moveTo>
                <a:lnTo>
                  <a:pt x="0" y="487654"/>
                </a:lnTo>
              </a:path>
            </a:pathLst>
          </a:custGeom>
          <a:ln w="32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977382" y="4365117"/>
            <a:ext cx="32384" cy="1368425"/>
          </a:xfrm>
          <a:custGeom>
            <a:avLst/>
            <a:gdLst/>
            <a:ahLst/>
            <a:cxnLst/>
            <a:rect l="l" t="t" r="r" b="b"/>
            <a:pathLst>
              <a:path w="32385" h="1368425">
                <a:moveTo>
                  <a:pt x="27050" y="0"/>
                </a:moveTo>
                <a:lnTo>
                  <a:pt x="29971" y="0"/>
                </a:lnTo>
                <a:lnTo>
                  <a:pt x="32384" y="2412"/>
                </a:lnTo>
                <a:lnTo>
                  <a:pt x="32384" y="5333"/>
                </a:lnTo>
                <a:lnTo>
                  <a:pt x="32384" y="1362735"/>
                </a:lnTo>
                <a:lnTo>
                  <a:pt x="32384" y="1365719"/>
                </a:lnTo>
                <a:lnTo>
                  <a:pt x="29971" y="1368145"/>
                </a:lnTo>
                <a:lnTo>
                  <a:pt x="27050" y="1368145"/>
                </a:lnTo>
                <a:lnTo>
                  <a:pt x="5460" y="1368145"/>
                </a:lnTo>
                <a:lnTo>
                  <a:pt x="2412" y="1368145"/>
                </a:lnTo>
                <a:lnTo>
                  <a:pt x="0" y="1365719"/>
                </a:lnTo>
                <a:lnTo>
                  <a:pt x="0" y="1362735"/>
                </a:lnTo>
                <a:lnTo>
                  <a:pt x="0" y="5333"/>
                </a:lnTo>
                <a:lnTo>
                  <a:pt x="0" y="2412"/>
                </a:lnTo>
                <a:lnTo>
                  <a:pt x="2412" y="0"/>
                </a:lnTo>
                <a:lnTo>
                  <a:pt x="5460" y="0"/>
                </a:lnTo>
                <a:lnTo>
                  <a:pt x="27050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822188" y="4601591"/>
            <a:ext cx="0" cy="179705"/>
          </a:xfrm>
          <a:custGeom>
            <a:avLst/>
            <a:gdLst/>
            <a:ahLst/>
            <a:cxnLst/>
            <a:rect l="l" t="t" r="r" b="b"/>
            <a:pathLst>
              <a:path h="179704">
                <a:moveTo>
                  <a:pt x="0" y="0"/>
                </a:moveTo>
                <a:lnTo>
                  <a:pt x="0" y="179235"/>
                </a:lnTo>
              </a:path>
            </a:pathLst>
          </a:custGeom>
          <a:ln w="3175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822188" y="5245609"/>
            <a:ext cx="0" cy="422275"/>
          </a:xfrm>
          <a:custGeom>
            <a:avLst/>
            <a:gdLst/>
            <a:ahLst/>
            <a:cxnLst/>
            <a:rect l="l" t="t" r="r" b="b"/>
            <a:pathLst>
              <a:path h="422275">
                <a:moveTo>
                  <a:pt x="0" y="0"/>
                </a:moveTo>
                <a:lnTo>
                  <a:pt x="0" y="421944"/>
                </a:lnTo>
              </a:path>
            </a:pathLst>
          </a:custGeom>
          <a:ln w="3175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806313" y="4601591"/>
            <a:ext cx="31750" cy="1066165"/>
          </a:xfrm>
          <a:custGeom>
            <a:avLst/>
            <a:gdLst/>
            <a:ahLst/>
            <a:cxnLst/>
            <a:rect l="l" t="t" r="r" b="b"/>
            <a:pathLst>
              <a:path w="31750" h="1066164">
                <a:moveTo>
                  <a:pt x="26415" y="0"/>
                </a:moveTo>
                <a:lnTo>
                  <a:pt x="29463" y="0"/>
                </a:lnTo>
                <a:lnTo>
                  <a:pt x="31750" y="2412"/>
                </a:lnTo>
                <a:lnTo>
                  <a:pt x="31750" y="5333"/>
                </a:lnTo>
                <a:lnTo>
                  <a:pt x="31750" y="1060665"/>
                </a:lnTo>
                <a:lnTo>
                  <a:pt x="31750" y="1063586"/>
                </a:lnTo>
                <a:lnTo>
                  <a:pt x="29463" y="1065961"/>
                </a:lnTo>
                <a:lnTo>
                  <a:pt x="26415" y="1065961"/>
                </a:lnTo>
                <a:lnTo>
                  <a:pt x="5334" y="1065961"/>
                </a:lnTo>
                <a:lnTo>
                  <a:pt x="2412" y="1065961"/>
                </a:lnTo>
                <a:lnTo>
                  <a:pt x="0" y="1063586"/>
                </a:lnTo>
                <a:lnTo>
                  <a:pt x="0" y="1060665"/>
                </a:lnTo>
                <a:lnTo>
                  <a:pt x="0" y="5333"/>
                </a:lnTo>
                <a:lnTo>
                  <a:pt x="0" y="2412"/>
                </a:lnTo>
                <a:lnTo>
                  <a:pt x="2412" y="0"/>
                </a:lnTo>
                <a:lnTo>
                  <a:pt x="5334" y="0"/>
                </a:lnTo>
                <a:lnTo>
                  <a:pt x="26415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27830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4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27830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4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727829" y="4383087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>
                <a:moveTo>
                  <a:pt x="0" y="0"/>
                </a:moveTo>
                <a:lnTo>
                  <a:pt x="1278890" y="0"/>
                </a:lnTo>
              </a:path>
            </a:pathLst>
          </a:custGeom>
          <a:ln w="3594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27829" y="4365117"/>
            <a:ext cx="1278890" cy="36195"/>
          </a:xfrm>
          <a:custGeom>
            <a:avLst/>
            <a:gdLst/>
            <a:ahLst/>
            <a:cxnLst/>
            <a:rect l="l" t="t" r="r" b="b"/>
            <a:pathLst>
              <a:path w="1278889" h="36195">
                <a:moveTo>
                  <a:pt x="0" y="5968"/>
                </a:moveTo>
                <a:lnTo>
                  <a:pt x="0" y="2666"/>
                </a:lnTo>
                <a:lnTo>
                  <a:pt x="2666" y="0"/>
                </a:lnTo>
                <a:lnTo>
                  <a:pt x="5968" y="0"/>
                </a:lnTo>
                <a:lnTo>
                  <a:pt x="1272920" y="0"/>
                </a:lnTo>
                <a:lnTo>
                  <a:pt x="1276222" y="0"/>
                </a:lnTo>
                <a:lnTo>
                  <a:pt x="1278890" y="2666"/>
                </a:lnTo>
                <a:lnTo>
                  <a:pt x="1278890" y="5968"/>
                </a:lnTo>
                <a:lnTo>
                  <a:pt x="1278890" y="29971"/>
                </a:lnTo>
                <a:lnTo>
                  <a:pt x="1278890" y="33273"/>
                </a:lnTo>
                <a:lnTo>
                  <a:pt x="1276222" y="35940"/>
                </a:lnTo>
                <a:lnTo>
                  <a:pt x="1272920" y="35940"/>
                </a:lnTo>
                <a:lnTo>
                  <a:pt x="5968" y="35940"/>
                </a:lnTo>
                <a:lnTo>
                  <a:pt x="2666" y="35940"/>
                </a:lnTo>
                <a:lnTo>
                  <a:pt x="0" y="33273"/>
                </a:lnTo>
                <a:lnTo>
                  <a:pt x="0" y="29971"/>
                </a:lnTo>
                <a:lnTo>
                  <a:pt x="0" y="5968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727830" y="4547361"/>
            <a:ext cx="1066165" cy="32384"/>
          </a:xfrm>
          <a:custGeom>
            <a:avLst/>
            <a:gdLst/>
            <a:ahLst/>
            <a:cxnLst/>
            <a:rect l="l" t="t" r="r" b="b"/>
            <a:pathLst>
              <a:path w="1066164" h="32385">
                <a:moveTo>
                  <a:pt x="0" y="31876"/>
                </a:moveTo>
                <a:lnTo>
                  <a:pt x="1065910" y="31876"/>
                </a:lnTo>
                <a:lnTo>
                  <a:pt x="1065910" y="0"/>
                </a:lnTo>
                <a:lnTo>
                  <a:pt x="0" y="0"/>
                </a:lnTo>
                <a:lnTo>
                  <a:pt x="0" y="3187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727830" y="4547361"/>
            <a:ext cx="1066165" cy="32384"/>
          </a:xfrm>
          <a:custGeom>
            <a:avLst/>
            <a:gdLst/>
            <a:ahLst/>
            <a:cxnLst/>
            <a:rect l="l" t="t" r="r" b="b"/>
            <a:pathLst>
              <a:path w="1066164" h="32385">
                <a:moveTo>
                  <a:pt x="0" y="5333"/>
                </a:moveTo>
                <a:lnTo>
                  <a:pt x="0" y="2412"/>
                </a:lnTo>
                <a:lnTo>
                  <a:pt x="2412" y="0"/>
                </a:lnTo>
                <a:lnTo>
                  <a:pt x="5333" y="0"/>
                </a:lnTo>
                <a:lnTo>
                  <a:pt x="1060704" y="0"/>
                </a:lnTo>
                <a:lnTo>
                  <a:pt x="1063624" y="0"/>
                </a:lnTo>
                <a:lnTo>
                  <a:pt x="1065910" y="2412"/>
                </a:lnTo>
                <a:lnTo>
                  <a:pt x="1065910" y="5333"/>
                </a:lnTo>
                <a:lnTo>
                  <a:pt x="1065910" y="26543"/>
                </a:lnTo>
                <a:lnTo>
                  <a:pt x="1065910" y="29463"/>
                </a:lnTo>
                <a:lnTo>
                  <a:pt x="1063624" y="31876"/>
                </a:lnTo>
                <a:lnTo>
                  <a:pt x="1060704" y="31876"/>
                </a:lnTo>
                <a:lnTo>
                  <a:pt x="5333" y="31876"/>
                </a:lnTo>
                <a:lnTo>
                  <a:pt x="2412" y="31876"/>
                </a:lnTo>
                <a:lnTo>
                  <a:pt x="0" y="29463"/>
                </a:lnTo>
                <a:lnTo>
                  <a:pt x="0" y="26543"/>
                </a:lnTo>
                <a:lnTo>
                  <a:pt x="0" y="5333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09869" y="4547430"/>
            <a:ext cx="54610" cy="36195"/>
          </a:xfrm>
          <a:custGeom>
            <a:avLst/>
            <a:gdLst/>
            <a:ahLst/>
            <a:cxnLst/>
            <a:rect l="l" t="t" r="r" b="b"/>
            <a:pathLst>
              <a:path w="54610" h="36195">
                <a:moveTo>
                  <a:pt x="0" y="36000"/>
                </a:moveTo>
                <a:lnTo>
                  <a:pt x="54000" y="36000"/>
                </a:lnTo>
                <a:lnTo>
                  <a:pt x="54000" y="0"/>
                </a:lnTo>
                <a:lnTo>
                  <a:pt x="0" y="0"/>
                </a:lnTo>
                <a:lnTo>
                  <a:pt x="0" y="360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23227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023227" y="4398239"/>
            <a:ext cx="187960" cy="202565"/>
          </a:xfrm>
          <a:custGeom>
            <a:avLst/>
            <a:gdLst/>
            <a:ahLst/>
            <a:cxnLst/>
            <a:rect l="l" t="t" r="r" b="b"/>
            <a:pathLst>
              <a:path w="187960" h="202564">
                <a:moveTo>
                  <a:pt x="0" y="202463"/>
                </a:moveTo>
                <a:lnTo>
                  <a:pt x="187464" y="202463"/>
                </a:lnTo>
                <a:lnTo>
                  <a:pt x="187464" y="0"/>
                </a:lnTo>
                <a:lnTo>
                  <a:pt x="0" y="0"/>
                </a:lnTo>
                <a:lnTo>
                  <a:pt x="0" y="20246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233285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5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233285" y="4398265"/>
            <a:ext cx="1066165" cy="165735"/>
          </a:xfrm>
          <a:custGeom>
            <a:avLst/>
            <a:gdLst/>
            <a:ahLst/>
            <a:cxnLst/>
            <a:rect l="l" t="t" r="r" b="b"/>
            <a:pathLst>
              <a:path w="1066165" h="165735">
                <a:moveTo>
                  <a:pt x="0" y="165735"/>
                </a:moveTo>
                <a:lnTo>
                  <a:pt x="1065911" y="165735"/>
                </a:lnTo>
                <a:lnTo>
                  <a:pt x="1065911" y="0"/>
                </a:lnTo>
                <a:lnTo>
                  <a:pt x="0" y="0"/>
                </a:lnTo>
                <a:lnTo>
                  <a:pt x="0" y="165735"/>
                </a:lnTo>
                <a:close/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20305" y="4383087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90">
                <a:moveTo>
                  <a:pt x="0" y="0"/>
                </a:moveTo>
                <a:lnTo>
                  <a:pt x="1278890" y="0"/>
                </a:lnTo>
              </a:path>
            </a:pathLst>
          </a:custGeom>
          <a:ln w="3594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020305" y="4365117"/>
            <a:ext cx="1278890" cy="36195"/>
          </a:xfrm>
          <a:custGeom>
            <a:avLst/>
            <a:gdLst/>
            <a:ahLst/>
            <a:cxnLst/>
            <a:rect l="l" t="t" r="r" b="b"/>
            <a:pathLst>
              <a:path w="1278890" h="36195">
                <a:moveTo>
                  <a:pt x="1278890" y="5968"/>
                </a:moveTo>
                <a:lnTo>
                  <a:pt x="1278890" y="2666"/>
                </a:lnTo>
                <a:lnTo>
                  <a:pt x="1276223" y="0"/>
                </a:lnTo>
                <a:lnTo>
                  <a:pt x="1272921" y="0"/>
                </a:lnTo>
                <a:lnTo>
                  <a:pt x="5969" y="0"/>
                </a:lnTo>
                <a:lnTo>
                  <a:pt x="2667" y="0"/>
                </a:lnTo>
                <a:lnTo>
                  <a:pt x="0" y="2666"/>
                </a:lnTo>
                <a:lnTo>
                  <a:pt x="0" y="5968"/>
                </a:lnTo>
                <a:lnTo>
                  <a:pt x="0" y="29971"/>
                </a:lnTo>
                <a:lnTo>
                  <a:pt x="0" y="33273"/>
                </a:lnTo>
                <a:lnTo>
                  <a:pt x="2667" y="35940"/>
                </a:lnTo>
                <a:lnTo>
                  <a:pt x="5969" y="35940"/>
                </a:lnTo>
                <a:lnTo>
                  <a:pt x="1272921" y="35940"/>
                </a:lnTo>
                <a:lnTo>
                  <a:pt x="1276223" y="35940"/>
                </a:lnTo>
                <a:lnTo>
                  <a:pt x="1278890" y="33273"/>
                </a:lnTo>
                <a:lnTo>
                  <a:pt x="1278890" y="29971"/>
                </a:lnTo>
                <a:lnTo>
                  <a:pt x="1278890" y="5968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243978" y="4547361"/>
            <a:ext cx="1055370" cy="32384"/>
          </a:xfrm>
          <a:custGeom>
            <a:avLst/>
            <a:gdLst/>
            <a:ahLst/>
            <a:cxnLst/>
            <a:rect l="l" t="t" r="r" b="b"/>
            <a:pathLst>
              <a:path w="1055370" h="32385">
                <a:moveTo>
                  <a:pt x="0" y="31876"/>
                </a:moveTo>
                <a:lnTo>
                  <a:pt x="1055217" y="31876"/>
                </a:lnTo>
                <a:lnTo>
                  <a:pt x="1055217" y="0"/>
                </a:lnTo>
                <a:lnTo>
                  <a:pt x="0" y="0"/>
                </a:lnTo>
                <a:lnTo>
                  <a:pt x="0" y="3187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233285" y="4547361"/>
            <a:ext cx="1066165" cy="32384"/>
          </a:xfrm>
          <a:custGeom>
            <a:avLst/>
            <a:gdLst/>
            <a:ahLst/>
            <a:cxnLst/>
            <a:rect l="l" t="t" r="r" b="b"/>
            <a:pathLst>
              <a:path w="1066165" h="32385">
                <a:moveTo>
                  <a:pt x="1065911" y="5333"/>
                </a:moveTo>
                <a:lnTo>
                  <a:pt x="1065911" y="2412"/>
                </a:lnTo>
                <a:lnTo>
                  <a:pt x="1063497" y="0"/>
                </a:lnTo>
                <a:lnTo>
                  <a:pt x="1060576" y="0"/>
                </a:lnTo>
                <a:lnTo>
                  <a:pt x="5206" y="0"/>
                </a:lnTo>
                <a:lnTo>
                  <a:pt x="2286" y="0"/>
                </a:lnTo>
                <a:lnTo>
                  <a:pt x="0" y="2412"/>
                </a:lnTo>
                <a:lnTo>
                  <a:pt x="0" y="5333"/>
                </a:lnTo>
                <a:lnTo>
                  <a:pt x="0" y="26543"/>
                </a:lnTo>
                <a:lnTo>
                  <a:pt x="0" y="29463"/>
                </a:lnTo>
                <a:lnTo>
                  <a:pt x="2286" y="31876"/>
                </a:lnTo>
                <a:lnTo>
                  <a:pt x="5206" y="31876"/>
                </a:lnTo>
                <a:lnTo>
                  <a:pt x="1060576" y="31876"/>
                </a:lnTo>
                <a:lnTo>
                  <a:pt x="1063497" y="31876"/>
                </a:lnTo>
                <a:lnTo>
                  <a:pt x="1065911" y="29463"/>
                </a:lnTo>
                <a:lnTo>
                  <a:pt x="1065911" y="26543"/>
                </a:lnTo>
                <a:lnTo>
                  <a:pt x="1065911" y="5333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177278" y="4547430"/>
            <a:ext cx="54610" cy="36195"/>
          </a:xfrm>
          <a:custGeom>
            <a:avLst/>
            <a:gdLst/>
            <a:ahLst/>
            <a:cxnLst/>
            <a:rect l="l" t="t" r="r" b="b"/>
            <a:pathLst>
              <a:path w="54610" h="36195">
                <a:moveTo>
                  <a:pt x="0" y="36000"/>
                </a:moveTo>
                <a:lnTo>
                  <a:pt x="54000" y="36000"/>
                </a:lnTo>
                <a:lnTo>
                  <a:pt x="54000" y="0"/>
                </a:lnTo>
                <a:lnTo>
                  <a:pt x="0" y="0"/>
                </a:lnTo>
                <a:lnTo>
                  <a:pt x="0" y="360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017067" y="4365116"/>
            <a:ext cx="0" cy="432434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0"/>
                </a:moveTo>
                <a:lnTo>
                  <a:pt x="0" y="432053"/>
                </a:lnTo>
              </a:path>
            </a:pathLst>
          </a:custGeom>
          <a:ln w="3238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000875" y="4365116"/>
            <a:ext cx="32384" cy="432434"/>
          </a:xfrm>
          <a:custGeom>
            <a:avLst/>
            <a:gdLst/>
            <a:ahLst/>
            <a:cxnLst/>
            <a:rect l="l" t="t" r="r" b="b"/>
            <a:pathLst>
              <a:path w="32385" h="432435">
                <a:moveTo>
                  <a:pt x="5334" y="0"/>
                </a:moveTo>
                <a:lnTo>
                  <a:pt x="2412" y="0"/>
                </a:lnTo>
                <a:lnTo>
                  <a:pt x="0" y="2412"/>
                </a:lnTo>
                <a:lnTo>
                  <a:pt x="0" y="5333"/>
                </a:lnTo>
                <a:lnTo>
                  <a:pt x="0" y="426592"/>
                </a:lnTo>
                <a:lnTo>
                  <a:pt x="0" y="429640"/>
                </a:lnTo>
                <a:lnTo>
                  <a:pt x="2412" y="432053"/>
                </a:lnTo>
                <a:lnTo>
                  <a:pt x="5334" y="432053"/>
                </a:lnTo>
                <a:lnTo>
                  <a:pt x="26924" y="432053"/>
                </a:lnTo>
                <a:lnTo>
                  <a:pt x="29972" y="432053"/>
                </a:lnTo>
                <a:lnTo>
                  <a:pt x="32385" y="429640"/>
                </a:lnTo>
                <a:lnTo>
                  <a:pt x="32385" y="426592"/>
                </a:lnTo>
                <a:lnTo>
                  <a:pt x="32385" y="5333"/>
                </a:lnTo>
                <a:lnTo>
                  <a:pt x="32385" y="2412"/>
                </a:lnTo>
                <a:lnTo>
                  <a:pt x="29972" y="0"/>
                </a:lnTo>
                <a:lnTo>
                  <a:pt x="26924" y="0"/>
                </a:lnTo>
                <a:lnTo>
                  <a:pt x="5334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031864" y="4600714"/>
            <a:ext cx="165735" cy="684530"/>
          </a:xfrm>
          <a:custGeom>
            <a:avLst/>
            <a:gdLst/>
            <a:ahLst/>
            <a:cxnLst/>
            <a:rect l="l" t="t" r="r" b="b"/>
            <a:pathLst>
              <a:path w="165735" h="684529">
                <a:moveTo>
                  <a:pt x="0" y="684174"/>
                </a:moveTo>
                <a:lnTo>
                  <a:pt x="165735" y="684174"/>
                </a:lnTo>
                <a:lnTo>
                  <a:pt x="165735" y="0"/>
                </a:lnTo>
                <a:lnTo>
                  <a:pt x="0" y="0"/>
                </a:lnTo>
                <a:lnTo>
                  <a:pt x="0" y="68417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031864" y="4600715"/>
            <a:ext cx="165735" cy="1066165"/>
          </a:xfrm>
          <a:custGeom>
            <a:avLst/>
            <a:gdLst/>
            <a:ahLst/>
            <a:cxnLst/>
            <a:rect l="l" t="t" r="r" b="b"/>
            <a:pathLst>
              <a:path w="165735" h="1066164">
                <a:moveTo>
                  <a:pt x="0" y="1065911"/>
                </a:moveTo>
                <a:lnTo>
                  <a:pt x="165735" y="1065911"/>
                </a:lnTo>
                <a:lnTo>
                  <a:pt x="165735" y="0"/>
                </a:lnTo>
                <a:lnTo>
                  <a:pt x="0" y="0"/>
                </a:lnTo>
                <a:lnTo>
                  <a:pt x="0" y="1065911"/>
                </a:lnTo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015289" y="4600703"/>
            <a:ext cx="0" cy="1066165"/>
          </a:xfrm>
          <a:custGeom>
            <a:avLst/>
            <a:gdLst/>
            <a:ahLst/>
            <a:cxnLst/>
            <a:rect l="l" t="t" r="r" b="b"/>
            <a:pathLst>
              <a:path h="1066164">
                <a:moveTo>
                  <a:pt x="0" y="0"/>
                </a:moveTo>
                <a:lnTo>
                  <a:pt x="0" y="1065923"/>
                </a:lnTo>
              </a:path>
            </a:pathLst>
          </a:custGeom>
          <a:ln w="3314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98716" y="4600703"/>
            <a:ext cx="33655" cy="1066165"/>
          </a:xfrm>
          <a:custGeom>
            <a:avLst/>
            <a:gdLst/>
            <a:ahLst/>
            <a:cxnLst/>
            <a:rect l="l" t="t" r="r" b="b"/>
            <a:pathLst>
              <a:path w="33654" h="1066164">
                <a:moveTo>
                  <a:pt x="5461" y="0"/>
                </a:moveTo>
                <a:lnTo>
                  <a:pt x="2412" y="0"/>
                </a:lnTo>
                <a:lnTo>
                  <a:pt x="0" y="2540"/>
                </a:lnTo>
                <a:lnTo>
                  <a:pt x="0" y="5587"/>
                </a:lnTo>
                <a:lnTo>
                  <a:pt x="0" y="1060399"/>
                </a:lnTo>
                <a:lnTo>
                  <a:pt x="0" y="1063447"/>
                </a:lnTo>
                <a:lnTo>
                  <a:pt x="2412" y="1065923"/>
                </a:lnTo>
                <a:lnTo>
                  <a:pt x="5461" y="1065923"/>
                </a:lnTo>
                <a:lnTo>
                  <a:pt x="27559" y="1065923"/>
                </a:lnTo>
                <a:lnTo>
                  <a:pt x="30607" y="1065923"/>
                </a:lnTo>
                <a:lnTo>
                  <a:pt x="33147" y="1063447"/>
                </a:lnTo>
                <a:lnTo>
                  <a:pt x="33147" y="1060399"/>
                </a:lnTo>
                <a:lnTo>
                  <a:pt x="33147" y="5587"/>
                </a:lnTo>
                <a:lnTo>
                  <a:pt x="33147" y="2540"/>
                </a:lnTo>
                <a:lnTo>
                  <a:pt x="30607" y="0"/>
                </a:lnTo>
                <a:lnTo>
                  <a:pt x="27559" y="0"/>
                </a:lnTo>
                <a:lnTo>
                  <a:pt x="5461" y="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196835" y="4600702"/>
            <a:ext cx="0" cy="684530"/>
          </a:xfrm>
          <a:custGeom>
            <a:avLst/>
            <a:gdLst/>
            <a:ahLst/>
            <a:cxnLst/>
            <a:rect l="l" t="t" r="r" b="b"/>
            <a:pathLst>
              <a:path h="684529">
                <a:moveTo>
                  <a:pt x="0" y="0"/>
                </a:moveTo>
                <a:lnTo>
                  <a:pt x="0" y="684187"/>
                </a:lnTo>
              </a:path>
            </a:pathLst>
          </a:custGeom>
          <a:ln w="3175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80960" y="4600703"/>
            <a:ext cx="31750" cy="1066165"/>
          </a:xfrm>
          <a:custGeom>
            <a:avLst/>
            <a:gdLst/>
            <a:ahLst/>
            <a:cxnLst/>
            <a:rect l="l" t="t" r="r" b="b"/>
            <a:pathLst>
              <a:path w="31750" h="1066164">
                <a:moveTo>
                  <a:pt x="5334" y="0"/>
                </a:moveTo>
                <a:lnTo>
                  <a:pt x="2412" y="0"/>
                </a:lnTo>
                <a:lnTo>
                  <a:pt x="0" y="2412"/>
                </a:lnTo>
                <a:lnTo>
                  <a:pt x="0" y="5334"/>
                </a:lnTo>
                <a:lnTo>
                  <a:pt x="0" y="1060665"/>
                </a:lnTo>
                <a:lnTo>
                  <a:pt x="0" y="1063586"/>
                </a:lnTo>
                <a:lnTo>
                  <a:pt x="2412" y="1065961"/>
                </a:lnTo>
                <a:lnTo>
                  <a:pt x="5334" y="1065961"/>
                </a:lnTo>
                <a:lnTo>
                  <a:pt x="26542" y="1065961"/>
                </a:lnTo>
                <a:lnTo>
                  <a:pt x="29463" y="1065961"/>
                </a:lnTo>
                <a:lnTo>
                  <a:pt x="31750" y="1063586"/>
                </a:lnTo>
                <a:lnTo>
                  <a:pt x="31750" y="1060665"/>
                </a:lnTo>
                <a:lnTo>
                  <a:pt x="31750" y="5334"/>
                </a:lnTo>
                <a:lnTo>
                  <a:pt x="31750" y="2412"/>
                </a:lnTo>
                <a:lnTo>
                  <a:pt x="29463" y="0"/>
                </a:lnTo>
                <a:lnTo>
                  <a:pt x="26542" y="0"/>
                </a:lnTo>
                <a:lnTo>
                  <a:pt x="5334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726429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726429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552185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552185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77941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77941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203570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203570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029326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029326" y="478082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6013017" y="4847209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5799963" y="478082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799963" y="478082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505069" y="478082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05069" y="478082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726429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726429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552185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552185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377941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377941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203570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203570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029326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029326" y="5013236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6013017" y="5079746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5799963" y="501323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799963" y="501323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505069" y="501323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505069" y="5013236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53151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153151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327395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327395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501639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501639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676010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676010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850254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850254" y="528488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6159246" y="5352008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7024496" y="528488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024496" y="528488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256907" y="528488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256907" y="528488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153151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153151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327395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327395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501639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501639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676010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676010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850254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850254" y="5517235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6159246" y="5584418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7024496" y="5517235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024496" y="5517235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256907" y="5517235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256907" y="5517235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726429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726429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552185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552185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377941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377941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203570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203570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029326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029326" y="5916574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6013017" y="5983604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5799963" y="591658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799963" y="5916586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505069" y="5916574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505069" y="5916574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726429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726429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552185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552185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377941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377941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203570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203570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029326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029326" y="6148959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10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/>
          <p:nvPr/>
        </p:nvSpPr>
        <p:spPr>
          <a:xfrm>
            <a:off x="6013017" y="6216015"/>
            <a:ext cx="872034" cy="10287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5799963" y="614895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799963" y="6148959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10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505069" y="614895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505069" y="6148959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10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6153151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153151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327395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327395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501639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501639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676010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676010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850254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850254" y="6420637"/>
            <a:ext cx="161925" cy="232410"/>
          </a:xfrm>
          <a:custGeom>
            <a:avLst/>
            <a:gdLst/>
            <a:ahLst/>
            <a:cxnLst/>
            <a:rect l="l" t="t" r="r" b="b"/>
            <a:pathLst>
              <a:path w="161925" h="232409">
                <a:moveTo>
                  <a:pt x="0" y="232371"/>
                </a:moveTo>
                <a:lnTo>
                  <a:pt x="161632" y="232371"/>
                </a:lnTo>
                <a:lnTo>
                  <a:pt x="161632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6159246" y="6488340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7024496" y="6420637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09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7024496" y="6420637"/>
            <a:ext cx="217170" cy="232410"/>
          </a:xfrm>
          <a:custGeom>
            <a:avLst/>
            <a:gdLst/>
            <a:ahLst/>
            <a:cxnLst/>
            <a:rect l="l" t="t" r="r" b="b"/>
            <a:pathLst>
              <a:path w="217170" h="232409">
                <a:moveTo>
                  <a:pt x="0" y="232371"/>
                </a:moveTo>
                <a:lnTo>
                  <a:pt x="216750" y="232371"/>
                </a:lnTo>
                <a:lnTo>
                  <a:pt x="21675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7256907" y="6420637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09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256907" y="6420637"/>
            <a:ext cx="279400" cy="232410"/>
          </a:xfrm>
          <a:custGeom>
            <a:avLst/>
            <a:gdLst/>
            <a:ahLst/>
            <a:cxnLst/>
            <a:rect l="l" t="t" r="r" b="b"/>
            <a:pathLst>
              <a:path w="279400" h="232409">
                <a:moveTo>
                  <a:pt x="0" y="232371"/>
                </a:moveTo>
                <a:lnTo>
                  <a:pt x="279260" y="232371"/>
                </a:lnTo>
                <a:lnTo>
                  <a:pt x="279260" y="0"/>
                </a:lnTo>
                <a:lnTo>
                  <a:pt x="0" y="0"/>
                </a:lnTo>
                <a:lnTo>
                  <a:pt x="0" y="23237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153151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153151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327395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327395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501639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501639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676010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676010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850254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  <a:lnTo>
                  <a:pt x="161632" y="204986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850254" y="6653011"/>
            <a:ext cx="161925" cy="205104"/>
          </a:xfrm>
          <a:custGeom>
            <a:avLst/>
            <a:gdLst/>
            <a:ahLst/>
            <a:cxnLst/>
            <a:rect l="l" t="t" r="r" b="b"/>
            <a:pathLst>
              <a:path w="161925" h="205104">
                <a:moveTo>
                  <a:pt x="161632" y="204986"/>
                </a:moveTo>
                <a:lnTo>
                  <a:pt x="161632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6159246" y="6720751"/>
            <a:ext cx="872034" cy="1028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200" b="1" dirty="0">
                <a:solidFill>
                  <a:srgbClr val="0D0D0D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7024496" y="6653013"/>
            <a:ext cx="217170" cy="205104"/>
          </a:xfrm>
          <a:custGeom>
            <a:avLst/>
            <a:gdLst/>
            <a:ahLst/>
            <a:cxnLst/>
            <a:rect l="l" t="t" r="r" b="b"/>
            <a:pathLst>
              <a:path w="217170" h="205104">
                <a:moveTo>
                  <a:pt x="216750" y="204985"/>
                </a:moveTo>
                <a:lnTo>
                  <a:pt x="216750" y="0"/>
                </a:lnTo>
                <a:lnTo>
                  <a:pt x="0" y="0"/>
                </a:lnTo>
                <a:lnTo>
                  <a:pt x="0" y="204985"/>
                </a:lnTo>
                <a:lnTo>
                  <a:pt x="216750" y="20498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024496" y="6653013"/>
            <a:ext cx="217170" cy="205104"/>
          </a:xfrm>
          <a:custGeom>
            <a:avLst/>
            <a:gdLst/>
            <a:ahLst/>
            <a:cxnLst/>
            <a:rect l="l" t="t" r="r" b="b"/>
            <a:pathLst>
              <a:path w="217170" h="205104">
                <a:moveTo>
                  <a:pt x="216750" y="204985"/>
                </a:moveTo>
                <a:lnTo>
                  <a:pt x="216750" y="0"/>
                </a:lnTo>
                <a:lnTo>
                  <a:pt x="0" y="0"/>
                </a:lnTo>
                <a:lnTo>
                  <a:pt x="0" y="204985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256907" y="6653011"/>
            <a:ext cx="279400" cy="205104"/>
          </a:xfrm>
          <a:custGeom>
            <a:avLst/>
            <a:gdLst/>
            <a:ahLst/>
            <a:cxnLst/>
            <a:rect l="l" t="t" r="r" b="b"/>
            <a:pathLst>
              <a:path w="279400" h="205104">
                <a:moveTo>
                  <a:pt x="279260" y="204986"/>
                </a:moveTo>
                <a:lnTo>
                  <a:pt x="279260" y="0"/>
                </a:lnTo>
                <a:lnTo>
                  <a:pt x="0" y="0"/>
                </a:lnTo>
                <a:lnTo>
                  <a:pt x="0" y="204986"/>
                </a:lnTo>
                <a:lnTo>
                  <a:pt x="279260" y="204986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256907" y="6653011"/>
            <a:ext cx="279400" cy="205104"/>
          </a:xfrm>
          <a:custGeom>
            <a:avLst/>
            <a:gdLst/>
            <a:ahLst/>
            <a:cxnLst/>
            <a:rect l="l" t="t" r="r" b="b"/>
            <a:pathLst>
              <a:path w="279400" h="205104">
                <a:moveTo>
                  <a:pt x="279260" y="204986"/>
                </a:moveTo>
                <a:lnTo>
                  <a:pt x="279260" y="0"/>
                </a:lnTo>
                <a:lnTo>
                  <a:pt x="0" y="0"/>
                </a:lnTo>
                <a:lnTo>
                  <a:pt x="0" y="2049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3322828" y="4589146"/>
            <a:ext cx="2182495" cy="1072515"/>
          </a:xfrm>
          <a:custGeom>
            <a:avLst/>
            <a:gdLst/>
            <a:ahLst/>
            <a:cxnLst/>
            <a:rect l="l" t="t" r="r" b="b"/>
            <a:pathLst>
              <a:path w="2182495" h="1072514">
                <a:moveTo>
                  <a:pt x="1661668" y="788288"/>
                </a:moveTo>
                <a:lnTo>
                  <a:pt x="1724085" y="774967"/>
                </a:lnTo>
                <a:lnTo>
                  <a:pt x="1771025" y="765067"/>
                </a:lnTo>
                <a:lnTo>
                  <a:pt x="1805546" y="757858"/>
                </a:lnTo>
                <a:lnTo>
                  <a:pt x="1830712" y="752611"/>
                </a:lnTo>
                <a:lnTo>
                  <a:pt x="1849582" y="748596"/>
                </a:lnTo>
                <a:lnTo>
                  <a:pt x="1899032" y="736654"/>
                </a:lnTo>
                <a:lnTo>
                  <a:pt x="1956644" y="721484"/>
                </a:lnTo>
                <a:lnTo>
                  <a:pt x="2002027" y="709548"/>
                </a:lnTo>
                <a:lnTo>
                  <a:pt x="2017414" y="706121"/>
                </a:lnTo>
                <a:lnTo>
                  <a:pt x="2033015" y="703087"/>
                </a:lnTo>
                <a:lnTo>
                  <a:pt x="2048140" y="699315"/>
                </a:lnTo>
                <a:lnTo>
                  <a:pt x="2122170" y="662177"/>
                </a:lnTo>
                <a:lnTo>
                  <a:pt x="2159777" y="618156"/>
                </a:lnTo>
                <a:lnTo>
                  <a:pt x="2182241" y="567562"/>
                </a:lnTo>
                <a:lnTo>
                  <a:pt x="2180355" y="543726"/>
                </a:lnTo>
                <a:lnTo>
                  <a:pt x="2169060" y="496482"/>
                </a:lnTo>
                <a:lnTo>
                  <a:pt x="2153217" y="447772"/>
                </a:lnTo>
                <a:lnTo>
                  <a:pt x="2123205" y="398833"/>
                </a:lnTo>
                <a:lnTo>
                  <a:pt x="2088628" y="368929"/>
                </a:lnTo>
                <a:lnTo>
                  <a:pt x="2042033" y="346836"/>
                </a:lnTo>
                <a:lnTo>
                  <a:pt x="1993703" y="332079"/>
                </a:lnTo>
                <a:lnTo>
                  <a:pt x="1943433" y="319928"/>
                </a:lnTo>
                <a:lnTo>
                  <a:pt x="1892425" y="309421"/>
                </a:lnTo>
                <a:lnTo>
                  <a:pt x="1841881" y="299592"/>
                </a:lnTo>
                <a:lnTo>
                  <a:pt x="1791745" y="303196"/>
                </a:lnTo>
                <a:lnTo>
                  <a:pt x="1741598" y="306609"/>
                </a:lnTo>
                <a:lnTo>
                  <a:pt x="1691522" y="310451"/>
                </a:lnTo>
                <a:lnTo>
                  <a:pt x="1641602" y="315340"/>
                </a:lnTo>
                <a:lnTo>
                  <a:pt x="1621510" y="319087"/>
                </a:lnTo>
                <a:lnTo>
                  <a:pt x="1601739" y="324357"/>
                </a:lnTo>
                <a:lnTo>
                  <a:pt x="1581898" y="329056"/>
                </a:lnTo>
                <a:lnTo>
                  <a:pt x="1561592" y="331088"/>
                </a:lnTo>
                <a:lnTo>
                  <a:pt x="1506376" y="329378"/>
                </a:lnTo>
                <a:lnTo>
                  <a:pt x="1451340" y="325215"/>
                </a:lnTo>
                <a:lnTo>
                  <a:pt x="1396374" y="320051"/>
                </a:lnTo>
                <a:lnTo>
                  <a:pt x="1341374" y="315340"/>
                </a:lnTo>
                <a:lnTo>
                  <a:pt x="1326112" y="311826"/>
                </a:lnTo>
                <a:lnTo>
                  <a:pt x="1310719" y="308562"/>
                </a:lnTo>
                <a:lnTo>
                  <a:pt x="1295636" y="304750"/>
                </a:lnTo>
                <a:lnTo>
                  <a:pt x="1217926" y="270543"/>
                </a:lnTo>
                <a:lnTo>
                  <a:pt x="1178147" y="248269"/>
                </a:lnTo>
                <a:lnTo>
                  <a:pt x="1144893" y="224065"/>
                </a:lnTo>
                <a:lnTo>
                  <a:pt x="1101090" y="189229"/>
                </a:lnTo>
                <a:lnTo>
                  <a:pt x="1092104" y="165274"/>
                </a:lnTo>
                <a:lnTo>
                  <a:pt x="1087231" y="153421"/>
                </a:lnTo>
                <a:lnTo>
                  <a:pt x="1051107" y="103631"/>
                </a:lnTo>
                <a:lnTo>
                  <a:pt x="1019143" y="79851"/>
                </a:lnTo>
                <a:lnTo>
                  <a:pt x="978082" y="59547"/>
                </a:lnTo>
                <a:lnTo>
                  <a:pt x="920877" y="31622"/>
                </a:lnTo>
                <a:lnTo>
                  <a:pt x="860806" y="0"/>
                </a:lnTo>
                <a:lnTo>
                  <a:pt x="810460" y="3801"/>
                </a:lnTo>
                <a:lnTo>
                  <a:pt x="759983" y="7526"/>
                </a:lnTo>
                <a:lnTo>
                  <a:pt x="709483" y="11517"/>
                </a:lnTo>
                <a:lnTo>
                  <a:pt x="659066" y="16113"/>
                </a:lnTo>
                <a:lnTo>
                  <a:pt x="608839" y="21655"/>
                </a:lnTo>
                <a:lnTo>
                  <a:pt x="558911" y="28485"/>
                </a:lnTo>
                <a:lnTo>
                  <a:pt x="509387" y="36943"/>
                </a:lnTo>
                <a:lnTo>
                  <a:pt x="460375" y="47370"/>
                </a:lnTo>
                <a:lnTo>
                  <a:pt x="400224" y="62737"/>
                </a:lnTo>
                <a:lnTo>
                  <a:pt x="370310" y="70838"/>
                </a:lnTo>
                <a:lnTo>
                  <a:pt x="340360" y="78866"/>
                </a:lnTo>
                <a:lnTo>
                  <a:pt x="324973" y="82238"/>
                </a:lnTo>
                <a:lnTo>
                  <a:pt x="309372" y="85264"/>
                </a:lnTo>
                <a:lnTo>
                  <a:pt x="294247" y="89028"/>
                </a:lnTo>
                <a:lnTo>
                  <a:pt x="280289" y="94614"/>
                </a:lnTo>
                <a:lnTo>
                  <a:pt x="240371" y="116143"/>
                </a:lnTo>
                <a:lnTo>
                  <a:pt x="222123" y="125396"/>
                </a:lnTo>
                <a:lnTo>
                  <a:pt x="202922" y="131101"/>
                </a:lnTo>
                <a:lnTo>
                  <a:pt x="160147" y="141985"/>
                </a:lnTo>
                <a:lnTo>
                  <a:pt x="145349" y="154011"/>
                </a:lnTo>
                <a:lnTo>
                  <a:pt x="100076" y="189229"/>
                </a:lnTo>
                <a:lnTo>
                  <a:pt x="67849" y="203549"/>
                </a:lnTo>
                <a:lnTo>
                  <a:pt x="52141" y="210768"/>
                </a:lnTo>
                <a:lnTo>
                  <a:pt x="24324" y="247403"/>
                </a:lnTo>
                <a:lnTo>
                  <a:pt x="3107" y="304522"/>
                </a:lnTo>
                <a:lnTo>
                  <a:pt x="0" y="315340"/>
                </a:lnTo>
                <a:lnTo>
                  <a:pt x="5750" y="334210"/>
                </a:lnTo>
                <a:lnTo>
                  <a:pt x="29253" y="403905"/>
                </a:lnTo>
                <a:lnTo>
                  <a:pt x="52712" y="439177"/>
                </a:lnTo>
                <a:lnTo>
                  <a:pt x="82938" y="463030"/>
                </a:lnTo>
                <a:lnTo>
                  <a:pt x="140057" y="484961"/>
                </a:lnTo>
                <a:lnTo>
                  <a:pt x="197040" y="494537"/>
                </a:lnTo>
                <a:lnTo>
                  <a:pt x="250594" y="501257"/>
                </a:lnTo>
                <a:lnTo>
                  <a:pt x="280289" y="504570"/>
                </a:lnTo>
                <a:lnTo>
                  <a:pt x="307167" y="511202"/>
                </a:lnTo>
                <a:lnTo>
                  <a:pt x="345487" y="521906"/>
                </a:lnTo>
                <a:lnTo>
                  <a:pt x="381212" y="535753"/>
                </a:lnTo>
                <a:lnTo>
                  <a:pt x="400304" y="551814"/>
                </a:lnTo>
                <a:lnTo>
                  <a:pt x="402947" y="591379"/>
                </a:lnTo>
                <a:lnTo>
                  <a:pt x="385159" y="625062"/>
                </a:lnTo>
                <a:lnTo>
                  <a:pt x="354941" y="653649"/>
                </a:lnTo>
                <a:lnTo>
                  <a:pt x="320294" y="677925"/>
                </a:lnTo>
                <a:lnTo>
                  <a:pt x="276324" y="703161"/>
                </a:lnTo>
                <a:lnTo>
                  <a:pt x="220725" y="718613"/>
                </a:lnTo>
                <a:lnTo>
                  <a:pt x="200358" y="721782"/>
                </a:lnTo>
                <a:lnTo>
                  <a:pt x="180086" y="725296"/>
                </a:lnTo>
                <a:lnTo>
                  <a:pt x="114982" y="759761"/>
                </a:lnTo>
                <a:lnTo>
                  <a:pt x="60071" y="804036"/>
                </a:lnTo>
                <a:lnTo>
                  <a:pt x="44265" y="839309"/>
                </a:lnTo>
                <a:lnTo>
                  <a:pt x="40005" y="851407"/>
                </a:lnTo>
                <a:lnTo>
                  <a:pt x="44265" y="863486"/>
                </a:lnTo>
                <a:lnTo>
                  <a:pt x="48085" y="875744"/>
                </a:lnTo>
                <a:lnTo>
                  <a:pt x="52881" y="887644"/>
                </a:lnTo>
                <a:lnTo>
                  <a:pt x="82966" y="919958"/>
                </a:lnTo>
                <a:lnTo>
                  <a:pt x="114554" y="942419"/>
                </a:lnTo>
                <a:lnTo>
                  <a:pt x="148903" y="962713"/>
                </a:lnTo>
                <a:lnTo>
                  <a:pt x="194651" y="982354"/>
                </a:lnTo>
                <a:lnTo>
                  <a:pt x="225020" y="989645"/>
                </a:lnTo>
                <a:lnTo>
                  <a:pt x="240157" y="993266"/>
                </a:lnTo>
                <a:lnTo>
                  <a:pt x="278500" y="1013963"/>
                </a:lnTo>
                <a:lnTo>
                  <a:pt x="303403" y="1026072"/>
                </a:lnTo>
                <a:lnTo>
                  <a:pt x="324453" y="1030614"/>
                </a:lnTo>
                <a:lnTo>
                  <a:pt x="351239" y="1028609"/>
                </a:lnTo>
                <a:lnTo>
                  <a:pt x="393350" y="1021078"/>
                </a:lnTo>
                <a:lnTo>
                  <a:pt x="460375" y="1009040"/>
                </a:lnTo>
                <a:lnTo>
                  <a:pt x="535924" y="990669"/>
                </a:lnTo>
                <a:lnTo>
                  <a:pt x="580517" y="977518"/>
                </a:lnTo>
                <a:lnTo>
                  <a:pt x="609266" y="952611"/>
                </a:lnTo>
                <a:lnTo>
                  <a:pt x="624111" y="940639"/>
                </a:lnTo>
                <a:lnTo>
                  <a:pt x="640588" y="930274"/>
                </a:lnTo>
                <a:lnTo>
                  <a:pt x="655046" y="925347"/>
                </a:lnTo>
                <a:lnTo>
                  <a:pt x="671004" y="922766"/>
                </a:lnTo>
                <a:lnTo>
                  <a:pt x="686772" y="919970"/>
                </a:lnTo>
                <a:lnTo>
                  <a:pt x="700659" y="914399"/>
                </a:lnTo>
                <a:lnTo>
                  <a:pt x="712446" y="903910"/>
                </a:lnTo>
                <a:lnTo>
                  <a:pt x="721328" y="891349"/>
                </a:lnTo>
                <a:lnTo>
                  <a:pt x="729876" y="878502"/>
                </a:lnTo>
                <a:lnTo>
                  <a:pt x="740664" y="867155"/>
                </a:lnTo>
                <a:lnTo>
                  <a:pt x="768973" y="848665"/>
                </a:lnTo>
                <a:lnTo>
                  <a:pt x="797020" y="836866"/>
                </a:lnTo>
                <a:lnTo>
                  <a:pt x="826924" y="828401"/>
                </a:lnTo>
                <a:lnTo>
                  <a:pt x="860806" y="819911"/>
                </a:lnTo>
                <a:lnTo>
                  <a:pt x="891829" y="821979"/>
                </a:lnTo>
                <a:lnTo>
                  <a:pt x="923448" y="822832"/>
                </a:lnTo>
                <a:lnTo>
                  <a:pt x="953781" y="826162"/>
                </a:lnTo>
                <a:lnTo>
                  <a:pt x="980948" y="835659"/>
                </a:lnTo>
                <a:lnTo>
                  <a:pt x="996898" y="854503"/>
                </a:lnTo>
                <a:lnTo>
                  <a:pt x="1033494" y="897731"/>
                </a:lnTo>
                <a:lnTo>
                  <a:pt x="1073852" y="945387"/>
                </a:lnTo>
                <a:lnTo>
                  <a:pt x="1101090" y="977518"/>
                </a:lnTo>
                <a:lnTo>
                  <a:pt x="1109769" y="990709"/>
                </a:lnTo>
                <a:lnTo>
                  <a:pt x="1117568" y="1004822"/>
                </a:lnTo>
                <a:lnTo>
                  <a:pt x="1127128" y="1017104"/>
                </a:lnTo>
                <a:lnTo>
                  <a:pt x="1141095" y="1024801"/>
                </a:lnTo>
                <a:lnTo>
                  <a:pt x="1261237" y="1056335"/>
                </a:lnTo>
                <a:lnTo>
                  <a:pt x="1321308" y="1072108"/>
                </a:lnTo>
                <a:lnTo>
                  <a:pt x="1417986" y="1064499"/>
                </a:lnTo>
                <a:lnTo>
                  <a:pt x="1490079" y="1054868"/>
                </a:lnTo>
                <a:lnTo>
                  <a:pt x="1541526" y="1040574"/>
                </a:lnTo>
                <a:lnTo>
                  <a:pt x="1572894" y="1018197"/>
                </a:lnTo>
                <a:lnTo>
                  <a:pt x="1587067" y="1005573"/>
                </a:lnTo>
                <a:lnTo>
                  <a:pt x="1601597" y="993266"/>
                </a:lnTo>
                <a:lnTo>
                  <a:pt x="1641602" y="898651"/>
                </a:lnTo>
                <a:lnTo>
                  <a:pt x="1652220" y="871329"/>
                </a:lnTo>
                <a:lnTo>
                  <a:pt x="1660540" y="853138"/>
                </a:lnTo>
                <a:lnTo>
                  <a:pt x="1701673" y="819911"/>
                </a:lnTo>
                <a:lnTo>
                  <a:pt x="1731587" y="807767"/>
                </a:lnTo>
                <a:lnTo>
                  <a:pt x="1741805" y="804036"/>
                </a:lnTo>
              </a:path>
            </a:pathLst>
          </a:custGeom>
          <a:ln w="57150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 txBox="1"/>
          <p:nvPr/>
        </p:nvSpPr>
        <p:spPr>
          <a:xfrm>
            <a:off x="7616572" y="5401627"/>
            <a:ext cx="10242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2CDF2C"/>
                </a:solidFill>
                <a:latin typeface="Calibri"/>
                <a:cs typeface="Calibri"/>
              </a:rPr>
              <a:t>Desmocolline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7616571" y="6478587"/>
            <a:ext cx="9842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2CDF2C"/>
                </a:solidFill>
                <a:latin typeface="Calibri"/>
                <a:cs typeface="Calibri"/>
              </a:rPr>
              <a:t>Desmogléine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1524000" y="5290185"/>
            <a:ext cx="1979930" cy="1547495"/>
          </a:xfrm>
          <a:custGeom>
            <a:avLst/>
            <a:gdLst/>
            <a:ahLst/>
            <a:cxnLst/>
            <a:rect l="l" t="t" r="r" b="b"/>
            <a:pathLst>
              <a:path w="1979930" h="1547495">
                <a:moveTo>
                  <a:pt x="1979676" y="0"/>
                </a:moveTo>
                <a:lnTo>
                  <a:pt x="1968472" y="42304"/>
                </a:lnTo>
                <a:lnTo>
                  <a:pt x="1957482" y="84693"/>
                </a:lnTo>
                <a:lnTo>
                  <a:pt x="1946064" y="126962"/>
                </a:lnTo>
                <a:lnTo>
                  <a:pt x="1933575" y="168909"/>
                </a:lnTo>
                <a:lnTo>
                  <a:pt x="1927780" y="184201"/>
                </a:lnTo>
                <a:lnTo>
                  <a:pt x="1920843" y="199040"/>
                </a:lnTo>
                <a:lnTo>
                  <a:pt x="1913572" y="213737"/>
                </a:lnTo>
                <a:lnTo>
                  <a:pt x="1906777" y="228599"/>
                </a:lnTo>
                <a:lnTo>
                  <a:pt x="1899459" y="247439"/>
                </a:lnTo>
                <a:lnTo>
                  <a:pt x="1892522" y="266442"/>
                </a:lnTo>
                <a:lnTo>
                  <a:pt x="1885346" y="285346"/>
                </a:lnTo>
                <a:lnTo>
                  <a:pt x="1877314" y="303885"/>
                </a:lnTo>
                <a:lnTo>
                  <a:pt x="1866028" y="326270"/>
                </a:lnTo>
                <a:lnTo>
                  <a:pt x="1853993" y="348262"/>
                </a:lnTo>
                <a:lnTo>
                  <a:pt x="1841648" y="370097"/>
                </a:lnTo>
                <a:lnTo>
                  <a:pt x="1829435" y="392010"/>
                </a:lnTo>
                <a:lnTo>
                  <a:pt x="1823934" y="403391"/>
                </a:lnTo>
                <a:lnTo>
                  <a:pt x="1818766" y="415020"/>
                </a:lnTo>
                <a:lnTo>
                  <a:pt x="1812932" y="426158"/>
                </a:lnTo>
                <a:lnTo>
                  <a:pt x="1805432" y="436067"/>
                </a:lnTo>
                <a:lnTo>
                  <a:pt x="1726311" y="518642"/>
                </a:lnTo>
                <a:lnTo>
                  <a:pt x="1715906" y="528540"/>
                </a:lnTo>
                <a:lnTo>
                  <a:pt x="1705086" y="538160"/>
                </a:lnTo>
                <a:lnTo>
                  <a:pt x="1695003" y="548340"/>
                </a:lnTo>
                <a:lnTo>
                  <a:pt x="1686814" y="559917"/>
                </a:lnTo>
                <a:lnTo>
                  <a:pt x="1638935" y="648042"/>
                </a:lnTo>
                <a:lnTo>
                  <a:pt x="1632773" y="658975"/>
                </a:lnTo>
                <a:lnTo>
                  <a:pt x="1608836" y="707360"/>
                </a:lnTo>
                <a:lnTo>
                  <a:pt x="1603120" y="722842"/>
                </a:lnTo>
                <a:lnTo>
                  <a:pt x="1596644" y="737872"/>
                </a:lnTo>
                <a:lnTo>
                  <a:pt x="1588262" y="751776"/>
                </a:lnTo>
                <a:lnTo>
                  <a:pt x="1568862" y="772869"/>
                </a:lnTo>
                <a:lnTo>
                  <a:pt x="1546987" y="791967"/>
                </a:lnTo>
                <a:lnTo>
                  <a:pt x="1525968" y="811610"/>
                </a:lnTo>
                <a:lnTo>
                  <a:pt x="1509141" y="834339"/>
                </a:lnTo>
                <a:lnTo>
                  <a:pt x="1493181" y="864465"/>
                </a:lnTo>
                <a:lnTo>
                  <a:pt x="1486878" y="876403"/>
                </a:lnTo>
                <a:lnTo>
                  <a:pt x="1483820" y="878882"/>
                </a:lnTo>
                <a:lnTo>
                  <a:pt x="1430020" y="916901"/>
                </a:lnTo>
                <a:lnTo>
                  <a:pt x="1391554" y="959580"/>
                </a:lnTo>
                <a:lnTo>
                  <a:pt x="1372459" y="980959"/>
                </a:lnTo>
                <a:lnTo>
                  <a:pt x="1350899" y="999477"/>
                </a:lnTo>
                <a:lnTo>
                  <a:pt x="1336929" y="1008872"/>
                </a:lnTo>
                <a:lnTo>
                  <a:pt x="1322863" y="1018120"/>
                </a:lnTo>
                <a:lnTo>
                  <a:pt x="1309036" y="1027673"/>
                </a:lnTo>
                <a:lnTo>
                  <a:pt x="1295781" y="1037983"/>
                </a:lnTo>
                <a:lnTo>
                  <a:pt x="1268782" y="1063699"/>
                </a:lnTo>
                <a:lnTo>
                  <a:pt x="1253544" y="1082931"/>
                </a:lnTo>
                <a:lnTo>
                  <a:pt x="1241847" y="1098742"/>
                </a:lnTo>
                <a:lnTo>
                  <a:pt x="1225474" y="1114194"/>
                </a:lnTo>
                <a:lnTo>
                  <a:pt x="1196208" y="1132349"/>
                </a:lnTo>
                <a:lnTo>
                  <a:pt x="1145832" y="1156271"/>
                </a:lnTo>
                <a:lnTo>
                  <a:pt x="1119511" y="1167450"/>
                </a:lnTo>
                <a:lnTo>
                  <a:pt x="1093104" y="1178450"/>
                </a:lnTo>
                <a:lnTo>
                  <a:pt x="1066865" y="1189809"/>
                </a:lnTo>
                <a:lnTo>
                  <a:pt x="1041044" y="1202067"/>
                </a:lnTo>
                <a:lnTo>
                  <a:pt x="1018533" y="1213604"/>
                </a:lnTo>
                <a:lnTo>
                  <a:pt x="982772" y="1231649"/>
                </a:lnTo>
                <a:lnTo>
                  <a:pt x="945355" y="1249555"/>
                </a:lnTo>
                <a:lnTo>
                  <a:pt x="917879" y="1260678"/>
                </a:lnTo>
                <a:lnTo>
                  <a:pt x="905581" y="1263056"/>
                </a:lnTo>
                <a:lnTo>
                  <a:pt x="892979" y="1264065"/>
                </a:lnTo>
                <a:lnTo>
                  <a:pt x="880423" y="1265203"/>
                </a:lnTo>
                <a:lnTo>
                  <a:pt x="820051" y="1285263"/>
                </a:lnTo>
                <a:lnTo>
                  <a:pt x="774522" y="1305095"/>
                </a:lnTo>
                <a:lnTo>
                  <a:pt x="766180" y="1312146"/>
                </a:lnTo>
                <a:lnTo>
                  <a:pt x="764454" y="1313466"/>
                </a:lnTo>
                <a:lnTo>
                  <a:pt x="758225" y="1314697"/>
                </a:lnTo>
                <a:lnTo>
                  <a:pt x="742891" y="1316872"/>
                </a:lnTo>
                <a:lnTo>
                  <a:pt x="713854" y="1321028"/>
                </a:lnTo>
                <a:lnTo>
                  <a:pt x="660060" y="1345467"/>
                </a:lnTo>
                <a:lnTo>
                  <a:pt x="632771" y="1358686"/>
                </a:lnTo>
                <a:lnTo>
                  <a:pt x="616938" y="1364992"/>
                </a:lnTo>
                <a:lnTo>
                  <a:pt x="597513" y="1368694"/>
                </a:lnTo>
                <a:lnTo>
                  <a:pt x="559447" y="1374101"/>
                </a:lnTo>
                <a:lnTo>
                  <a:pt x="524377" y="1399027"/>
                </a:lnTo>
                <a:lnTo>
                  <a:pt x="507138" y="1411903"/>
                </a:lnTo>
                <a:lnTo>
                  <a:pt x="501952" y="1416012"/>
                </a:lnTo>
                <a:lnTo>
                  <a:pt x="503045" y="1414635"/>
                </a:lnTo>
                <a:lnTo>
                  <a:pt x="504639" y="1411052"/>
                </a:lnTo>
                <a:lnTo>
                  <a:pt x="500960" y="1408546"/>
                </a:lnTo>
                <a:lnTo>
                  <a:pt x="486229" y="1410396"/>
                </a:lnTo>
                <a:lnTo>
                  <a:pt x="454672" y="1419885"/>
                </a:lnTo>
                <a:lnTo>
                  <a:pt x="428391" y="1431484"/>
                </a:lnTo>
                <a:lnTo>
                  <a:pt x="402897" y="1445344"/>
                </a:lnTo>
                <a:lnTo>
                  <a:pt x="377095" y="1457919"/>
                </a:lnTo>
                <a:lnTo>
                  <a:pt x="349885" y="1465666"/>
                </a:lnTo>
                <a:lnTo>
                  <a:pt x="337404" y="1467161"/>
                </a:lnTo>
                <a:lnTo>
                  <a:pt x="324880" y="1468439"/>
                </a:lnTo>
                <a:lnTo>
                  <a:pt x="312453" y="1470151"/>
                </a:lnTo>
                <a:lnTo>
                  <a:pt x="300266" y="1472948"/>
                </a:lnTo>
                <a:lnTo>
                  <a:pt x="286979" y="1478198"/>
                </a:lnTo>
                <a:lnTo>
                  <a:pt x="274175" y="1484800"/>
                </a:lnTo>
                <a:lnTo>
                  <a:pt x="261316" y="1491200"/>
                </a:lnTo>
                <a:lnTo>
                  <a:pt x="247865" y="1495841"/>
                </a:lnTo>
                <a:lnTo>
                  <a:pt x="231778" y="1498419"/>
                </a:lnTo>
                <a:lnTo>
                  <a:pt x="215447" y="1499383"/>
                </a:lnTo>
                <a:lnTo>
                  <a:pt x="199018" y="1499702"/>
                </a:lnTo>
                <a:lnTo>
                  <a:pt x="182638" y="1500343"/>
                </a:lnTo>
                <a:lnTo>
                  <a:pt x="165686" y="1505560"/>
                </a:lnTo>
                <a:lnTo>
                  <a:pt x="148768" y="1510904"/>
                </a:lnTo>
                <a:lnTo>
                  <a:pt x="131785" y="1515996"/>
                </a:lnTo>
                <a:lnTo>
                  <a:pt x="114637" y="1520459"/>
                </a:lnTo>
                <a:lnTo>
                  <a:pt x="102306" y="1522662"/>
                </a:lnTo>
                <a:lnTo>
                  <a:pt x="89829" y="1524099"/>
                </a:lnTo>
                <a:lnTo>
                  <a:pt x="77352" y="1525535"/>
                </a:lnTo>
                <a:lnTo>
                  <a:pt x="65021" y="1527738"/>
                </a:lnTo>
                <a:lnTo>
                  <a:pt x="47937" y="1532469"/>
                </a:lnTo>
                <a:lnTo>
                  <a:pt x="31064" y="1538008"/>
                </a:lnTo>
                <a:lnTo>
                  <a:pt x="14168" y="1543441"/>
                </a:lnTo>
                <a:lnTo>
                  <a:pt x="0" y="1547086"/>
                </a:lnTo>
              </a:path>
            </a:pathLst>
          </a:custGeom>
          <a:ln w="5714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2780983" y="4958333"/>
            <a:ext cx="1543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FI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2420938" y="5974397"/>
            <a:ext cx="1543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FI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2133739" y="3717036"/>
            <a:ext cx="1342390" cy="2465705"/>
          </a:xfrm>
          <a:custGeom>
            <a:avLst/>
            <a:gdLst/>
            <a:ahLst/>
            <a:cxnLst/>
            <a:rect l="l" t="t" r="r" b="b"/>
            <a:pathLst>
              <a:path w="1342389" h="2465704">
                <a:moveTo>
                  <a:pt x="1293228" y="0"/>
                </a:moveTo>
                <a:lnTo>
                  <a:pt x="1302785" y="42717"/>
                </a:lnTo>
                <a:lnTo>
                  <a:pt x="1312532" y="85423"/>
                </a:lnTo>
                <a:lnTo>
                  <a:pt x="1321803" y="128248"/>
                </a:lnTo>
                <a:lnTo>
                  <a:pt x="1329931" y="171322"/>
                </a:lnTo>
                <a:lnTo>
                  <a:pt x="1331810" y="187523"/>
                </a:lnTo>
                <a:lnTo>
                  <a:pt x="1332487" y="203866"/>
                </a:lnTo>
                <a:lnTo>
                  <a:pt x="1332806" y="220257"/>
                </a:lnTo>
                <a:lnTo>
                  <a:pt x="1333614" y="236600"/>
                </a:lnTo>
                <a:lnTo>
                  <a:pt x="1335765" y="256680"/>
                </a:lnTo>
                <a:lnTo>
                  <a:pt x="1338345" y="276748"/>
                </a:lnTo>
                <a:lnTo>
                  <a:pt x="1340686" y="296840"/>
                </a:lnTo>
                <a:lnTo>
                  <a:pt x="1342123" y="316991"/>
                </a:lnTo>
                <a:lnTo>
                  <a:pt x="1342377" y="342042"/>
                </a:lnTo>
                <a:lnTo>
                  <a:pt x="1341774" y="367093"/>
                </a:lnTo>
                <a:lnTo>
                  <a:pt x="1340837" y="392144"/>
                </a:lnTo>
                <a:lnTo>
                  <a:pt x="1340091" y="417194"/>
                </a:lnTo>
                <a:lnTo>
                  <a:pt x="1340432" y="429855"/>
                </a:lnTo>
                <a:lnTo>
                  <a:pt x="1341202" y="442563"/>
                </a:lnTo>
                <a:lnTo>
                  <a:pt x="1341162" y="455128"/>
                </a:lnTo>
                <a:lnTo>
                  <a:pt x="1339075" y="467359"/>
                </a:lnTo>
                <a:lnTo>
                  <a:pt x="1306817" y="577088"/>
                </a:lnTo>
                <a:lnTo>
                  <a:pt x="1302046" y="590696"/>
                </a:lnTo>
                <a:lnTo>
                  <a:pt x="1296847" y="604234"/>
                </a:lnTo>
                <a:lnTo>
                  <a:pt x="1292601" y="617914"/>
                </a:lnTo>
                <a:lnTo>
                  <a:pt x="1290688" y="631951"/>
                </a:lnTo>
                <a:lnTo>
                  <a:pt x="1288656" y="732155"/>
                </a:lnTo>
                <a:lnTo>
                  <a:pt x="1288193" y="744726"/>
                </a:lnTo>
                <a:lnTo>
                  <a:pt x="1287624" y="757285"/>
                </a:lnTo>
                <a:lnTo>
                  <a:pt x="1287316" y="769820"/>
                </a:lnTo>
                <a:lnTo>
                  <a:pt x="1287640" y="782319"/>
                </a:lnTo>
                <a:lnTo>
                  <a:pt x="1289251" y="798663"/>
                </a:lnTo>
                <a:lnTo>
                  <a:pt x="1291291" y="815054"/>
                </a:lnTo>
                <a:lnTo>
                  <a:pt x="1292426" y="831397"/>
                </a:lnTo>
                <a:lnTo>
                  <a:pt x="1291323" y="847597"/>
                </a:lnTo>
                <a:lnTo>
                  <a:pt x="1283818" y="875244"/>
                </a:lnTo>
                <a:lnTo>
                  <a:pt x="1273194" y="902271"/>
                </a:lnTo>
                <a:lnTo>
                  <a:pt x="1263569" y="929393"/>
                </a:lnTo>
                <a:lnTo>
                  <a:pt x="1259065" y="957326"/>
                </a:lnTo>
                <a:lnTo>
                  <a:pt x="1258765" y="991409"/>
                </a:lnTo>
                <a:lnTo>
                  <a:pt x="1258656" y="1004908"/>
                </a:lnTo>
                <a:lnTo>
                  <a:pt x="1257065" y="1008522"/>
                </a:lnTo>
                <a:lnTo>
                  <a:pt x="1226680" y="1067053"/>
                </a:lnTo>
                <a:lnTo>
                  <a:pt x="1212218" y="1122616"/>
                </a:lnTo>
                <a:lnTo>
                  <a:pt x="1205088" y="1150350"/>
                </a:lnTo>
                <a:lnTo>
                  <a:pt x="1194422" y="1176655"/>
                </a:lnTo>
                <a:lnTo>
                  <a:pt x="1186343" y="1191462"/>
                </a:lnTo>
                <a:lnTo>
                  <a:pt x="1178086" y="1206150"/>
                </a:lnTo>
                <a:lnTo>
                  <a:pt x="1170187" y="1220981"/>
                </a:lnTo>
                <a:lnTo>
                  <a:pt x="1163180" y="1236218"/>
                </a:lnTo>
                <a:lnTo>
                  <a:pt x="1151032" y="1271463"/>
                </a:lnTo>
                <a:lnTo>
                  <a:pt x="1146350" y="1295550"/>
                </a:lnTo>
                <a:lnTo>
                  <a:pt x="1143241" y="1314973"/>
                </a:lnTo>
                <a:lnTo>
                  <a:pt x="1135814" y="1336228"/>
                </a:lnTo>
                <a:lnTo>
                  <a:pt x="1118177" y="1365807"/>
                </a:lnTo>
                <a:lnTo>
                  <a:pt x="1084440" y="1410208"/>
                </a:lnTo>
                <a:lnTo>
                  <a:pt x="1066205" y="1432224"/>
                </a:lnTo>
                <a:lnTo>
                  <a:pt x="1047816" y="1454134"/>
                </a:lnTo>
                <a:lnTo>
                  <a:pt x="1029737" y="1476305"/>
                </a:lnTo>
                <a:lnTo>
                  <a:pt x="1012431" y="1499108"/>
                </a:lnTo>
                <a:lnTo>
                  <a:pt x="997731" y="1519666"/>
                </a:lnTo>
                <a:lnTo>
                  <a:pt x="974267" y="1552130"/>
                </a:lnTo>
                <a:lnTo>
                  <a:pt x="949280" y="1585261"/>
                </a:lnTo>
                <a:lnTo>
                  <a:pt x="930008" y="1607820"/>
                </a:lnTo>
                <a:lnTo>
                  <a:pt x="920173" y="1615563"/>
                </a:lnTo>
                <a:lnTo>
                  <a:pt x="909434" y="1622234"/>
                </a:lnTo>
                <a:lnTo>
                  <a:pt x="898790" y="1629001"/>
                </a:lnTo>
                <a:lnTo>
                  <a:pt x="854392" y="1674558"/>
                </a:lnTo>
                <a:lnTo>
                  <a:pt x="823093" y="1713117"/>
                </a:lnTo>
                <a:lnTo>
                  <a:pt x="818937" y="1723227"/>
                </a:lnTo>
                <a:lnTo>
                  <a:pt x="818017" y="1725196"/>
                </a:lnTo>
                <a:lnTo>
                  <a:pt x="813059" y="1729149"/>
                </a:lnTo>
                <a:lnTo>
                  <a:pt x="800453" y="1738119"/>
                </a:lnTo>
                <a:lnTo>
                  <a:pt x="776592" y="1755139"/>
                </a:lnTo>
                <a:lnTo>
                  <a:pt x="740040" y="1801585"/>
                </a:lnTo>
                <a:lnTo>
                  <a:pt x="721862" y="1825867"/>
                </a:lnTo>
                <a:lnTo>
                  <a:pt x="710682" y="1838739"/>
                </a:lnTo>
                <a:lnTo>
                  <a:pt x="695125" y="1850957"/>
                </a:lnTo>
                <a:lnTo>
                  <a:pt x="663816" y="1873275"/>
                </a:lnTo>
                <a:lnTo>
                  <a:pt x="644139" y="1911537"/>
                </a:lnTo>
                <a:lnTo>
                  <a:pt x="634750" y="1930900"/>
                </a:lnTo>
                <a:lnTo>
                  <a:pt x="632031" y="1936935"/>
                </a:lnTo>
                <a:lnTo>
                  <a:pt x="632364" y="1935210"/>
                </a:lnTo>
                <a:lnTo>
                  <a:pt x="632130" y="1931295"/>
                </a:lnTo>
                <a:lnTo>
                  <a:pt x="627711" y="1930761"/>
                </a:lnTo>
                <a:lnTo>
                  <a:pt x="615489" y="1939176"/>
                </a:lnTo>
                <a:lnTo>
                  <a:pt x="591845" y="1962111"/>
                </a:lnTo>
                <a:lnTo>
                  <a:pt x="573844" y="1984500"/>
                </a:lnTo>
                <a:lnTo>
                  <a:pt x="557579" y="2008530"/>
                </a:lnTo>
                <a:lnTo>
                  <a:pt x="540444" y="2031559"/>
                </a:lnTo>
                <a:lnTo>
                  <a:pt x="519836" y="2050948"/>
                </a:lnTo>
                <a:lnTo>
                  <a:pt x="509448" y="2058015"/>
                </a:lnTo>
                <a:lnTo>
                  <a:pt x="498916" y="2064910"/>
                </a:lnTo>
                <a:lnTo>
                  <a:pt x="488664" y="2072145"/>
                </a:lnTo>
                <a:lnTo>
                  <a:pt x="479120" y="2080234"/>
                </a:lnTo>
                <a:lnTo>
                  <a:pt x="469737" y="2091001"/>
                </a:lnTo>
                <a:lnTo>
                  <a:pt x="461405" y="2102750"/>
                </a:lnTo>
                <a:lnTo>
                  <a:pt x="452932" y="2114344"/>
                </a:lnTo>
                <a:lnTo>
                  <a:pt x="443128" y="2124646"/>
                </a:lnTo>
                <a:lnTo>
                  <a:pt x="430021" y="2134332"/>
                </a:lnTo>
                <a:lnTo>
                  <a:pt x="415963" y="2142697"/>
                </a:lnTo>
                <a:lnTo>
                  <a:pt x="401523" y="2150537"/>
                </a:lnTo>
                <a:lnTo>
                  <a:pt x="387273" y="2158644"/>
                </a:lnTo>
                <a:lnTo>
                  <a:pt x="374616" y="2171068"/>
                </a:lnTo>
                <a:lnTo>
                  <a:pt x="362050" y="2183591"/>
                </a:lnTo>
                <a:lnTo>
                  <a:pt x="349310" y="2195922"/>
                </a:lnTo>
                <a:lnTo>
                  <a:pt x="336130" y="2207767"/>
                </a:lnTo>
                <a:lnTo>
                  <a:pt x="326193" y="2215397"/>
                </a:lnTo>
                <a:lnTo>
                  <a:pt x="315772" y="2222409"/>
                </a:lnTo>
                <a:lnTo>
                  <a:pt x="305352" y="2229418"/>
                </a:lnTo>
                <a:lnTo>
                  <a:pt x="295414" y="2237041"/>
                </a:lnTo>
                <a:lnTo>
                  <a:pt x="282417" y="2249101"/>
                </a:lnTo>
                <a:lnTo>
                  <a:pt x="269981" y="2261781"/>
                </a:lnTo>
                <a:lnTo>
                  <a:pt x="257476" y="2274374"/>
                </a:lnTo>
                <a:lnTo>
                  <a:pt x="190833" y="2324612"/>
                </a:lnTo>
                <a:lnTo>
                  <a:pt x="149809" y="2354113"/>
                </a:lnTo>
                <a:lnTo>
                  <a:pt x="122135" y="2374011"/>
                </a:lnTo>
                <a:lnTo>
                  <a:pt x="40703" y="2432570"/>
                </a:lnTo>
                <a:lnTo>
                  <a:pt x="28241" y="2443579"/>
                </a:lnTo>
                <a:lnTo>
                  <a:pt x="14250" y="2457051"/>
                </a:lnTo>
                <a:lnTo>
                  <a:pt x="3311" y="2465601"/>
                </a:lnTo>
                <a:lnTo>
                  <a:pt x="0" y="2461844"/>
                </a:lnTo>
                <a:lnTo>
                  <a:pt x="5714" y="2426843"/>
                </a:lnTo>
              </a:path>
            </a:pathLst>
          </a:custGeom>
          <a:ln w="5715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933118" y="3936111"/>
            <a:ext cx="1729105" cy="2186305"/>
          </a:xfrm>
          <a:custGeom>
            <a:avLst/>
            <a:gdLst/>
            <a:ahLst/>
            <a:cxnLst/>
            <a:rect l="l" t="t" r="r" b="b"/>
            <a:pathLst>
              <a:path w="1729105" h="2186304">
                <a:moveTo>
                  <a:pt x="1724355" y="0"/>
                </a:moveTo>
                <a:lnTo>
                  <a:pt x="1725837" y="43741"/>
                </a:lnTo>
                <a:lnTo>
                  <a:pt x="1727546" y="87518"/>
                </a:lnTo>
                <a:lnTo>
                  <a:pt x="1728802" y="131319"/>
                </a:lnTo>
                <a:lnTo>
                  <a:pt x="1728927" y="175132"/>
                </a:lnTo>
                <a:lnTo>
                  <a:pt x="1727760" y="191361"/>
                </a:lnTo>
                <a:lnTo>
                  <a:pt x="1725402" y="207518"/>
                </a:lnTo>
                <a:lnTo>
                  <a:pt x="1722712" y="223674"/>
                </a:lnTo>
                <a:lnTo>
                  <a:pt x="1720545" y="239902"/>
                </a:lnTo>
                <a:lnTo>
                  <a:pt x="1718906" y="260058"/>
                </a:lnTo>
                <a:lnTo>
                  <a:pt x="1717719" y="280273"/>
                </a:lnTo>
                <a:lnTo>
                  <a:pt x="1716294" y="300464"/>
                </a:lnTo>
                <a:lnTo>
                  <a:pt x="1713941" y="320547"/>
                </a:lnTo>
                <a:lnTo>
                  <a:pt x="1709621" y="345209"/>
                </a:lnTo>
                <a:lnTo>
                  <a:pt x="1704432" y="369728"/>
                </a:lnTo>
                <a:lnTo>
                  <a:pt x="1698885" y="394200"/>
                </a:lnTo>
                <a:lnTo>
                  <a:pt x="1693494" y="418719"/>
                </a:lnTo>
                <a:lnTo>
                  <a:pt x="1691585" y="431202"/>
                </a:lnTo>
                <a:lnTo>
                  <a:pt x="1690033" y="443817"/>
                </a:lnTo>
                <a:lnTo>
                  <a:pt x="1687672" y="456170"/>
                </a:lnTo>
                <a:lnTo>
                  <a:pt x="1683334" y="467868"/>
                </a:lnTo>
                <a:lnTo>
                  <a:pt x="1631391" y="569721"/>
                </a:lnTo>
                <a:lnTo>
                  <a:pt x="1624235" y="582179"/>
                </a:lnTo>
                <a:lnTo>
                  <a:pt x="1616627" y="594518"/>
                </a:lnTo>
                <a:lnTo>
                  <a:pt x="1609924" y="607190"/>
                </a:lnTo>
                <a:lnTo>
                  <a:pt x="1605483" y="620649"/>
                </a:lnTo>
                <a:lnTo>
                  <a:pt x="1585036" y="718819"/>
                </a:lnTo>
                <a:lnTo>
                  <a:pt x="1582285" y="731071"/>
                </a:lnTo>
                <a:lnTo>
                  <a:pt x="1573314" y="784322"/>
                </a:lnTo>
                <a:lnTo>
                  <a:pt x="1572320" y="800782"/>
                </a:lnTo>
                <a:lnTo>
                  <a:pt x="1570445" y="817028"/>
                </a:lnTo>
                <a:lnTo>
                  <a:pt x="1566367" y="832738"/>
                </a:lnTo>
                <a:lnTo>
                  <a:pt x="1553893" y="858512"/>
                </a:lnTo>
                <a:lnTo>
                  <a:pt x="1538490" y="883094"/>
                </a:lnTo>
                <a:lnTo>
                  <a:pt x="1524040" y="907962"/>
                </a:lnTo>
                <a:lnTo>
                  <a:pt x="1514424" y="934593"/>
                </a:lnTo>
                <a:lnTo>
                  <a:pt x="1507851" y="968066"/>
                </a:lnTo>
                <a:lnTo>
                  <a:pt x="1505275" y="981319"/>
                </a:lnTo>
                <a:lnTo>
                  <a:pt x="1503073" y="984567"/>
                </a:lnTo>
                <a:lnTo>
                  <a:pt x="1462481" y="1036446"/>
                </a:lnTo>
                <a:lnTo>
                  <a:pt x="1438033" y="1088437"/>
                </a:lnTo>
                <a:lnTo>
                  <a:pt x="1425905" y="1114438"/>
                </a:lnTo>
                <a:lnTo>
                  <a:pt x="1410538" y="1138427"/>
                </a:lnTo>
                <a:lnTo>
                  <a:pt x="1399903" y="1151413"/>
                </a:lnTo>
                <a:lnTo>
                  <a:pt x="1389091" y="1164304"/>
                </a:lnTo>
                <a:lnTo>
                  <a:pt x="1378587" y="1177432"/>
                </a:lnTo>
                <a:lnTo>
                  <a:pt x="1368882" y="1191133"/>
                </a:lnTo>
                <a:lnTo>
                  <a:pt x="1350446" y="1223555"/>
                </a:lnTo>
                <a:lnTo>
                  <a:pt x="1341407" y="1246378"/>
                </a:lnTo>
                <a:lnTo>
                  <a:pt x="1334782" y="1264904"/>
                </a:lnTo>
                <a:lnTo>
                  <a:pt x="1323585" y="1284435"/>
                </a:lnTo>
                <a:lnTo>
                  <a:pt x="1300831" y="1310274"/>
                </a:lnTo>
                <a:lnTo>
                  <a:pt x="1259535" y="1347723"/>
                </a:lnTo>
                <a:lnTo>
                  <a:pt x="1237526" y="1365990"/>
                </a:lnTo>
                <a:lnTo>
                  <a:pt x="1215386" y="1384125"/>
                </a:lnTo>
                <a:lnTo>
                  <a:pt x="1193509" y="1402570"/>
                </a:lnTo>
                <a:lnTo>
                  <a:pt x="1172286" y="1421764"/>
                </a:lnTo>
                <a:lnTo>
                  <a:pt x="1154099" y="1439289"/>
                </a:lnTo>
                <a:lnTo>
                  <a:pt x="1125089" y="1466897"/>
                </a:lnTo>
                <a:lnTo>
                  <a:pt x="1094437" y="1494863"/>
                </a:lnTo>
                <a:lnTo>
                  <a:pt x="1071321" y="1513458"/>
                </a:lnTo>
                <a:lnTo>
                  <a:pt x="1060234" y="1519255"/>
                </a:lnTo>
                <a:lnTo>
                  <a:pt x="1048445" y="1523825"/>
                </a:lnTo>
                <a:lnTo>
                  <a:pt x="1036727" y="1528514"/>
                </a:lnTo>
                <a:lnTo>
                  <a:pt x="984690" y="1565153"/>
                </a:lnTo>
                <a:lnTo>
                  <a:pt x="946837" y="1597297"/>
                </a:lnTo>
                <a:lnTo>
                  <a:pt x="940907" y="1606463"/>
                </a:lnTo>
                <a:lnTo>
                  <a:pt x="939645" y="1608224"/>
                </a:lnTo>
                <a:lnTo>
                  <a:pt x="934044" y="1611196"/>
                </a:lnTo>
                <a:lnTo>
                  <a:pt x="919996" y="1617697"/>
                </a:lnTo>
                <a:lnTo>
                  <a:pt x="893394" y="1630045"/>
                </a:lnTo>
                <a:lnTo>
                  <a:pt x="848930" y="1668955"/>
                </a:lnTo>
                <a:lnTo>
                  <a:pt x="826608" y="1689479"/>
                </a:lnTo>
                <a:lnTo>
                  <a:pt x="813264" y="1700083"/>
                </a:lnTo>
                <a:lnTo>
                  <a:pt x="795731" y="1709230"/>
                </a:lnTo>
                <a:lnTo>
                  <a:pt x="760844" y="1725383"/>
                </a:lnTo>
                <a:lnTo>
                  <a:pt x="734452" y="1759369"/>
                </a:lnTo>
                <a:lnTo>
                  <a:pt x="721658" y="1776674"/>
                </a:lnTo>
                <a:lnTo>
                  <a:pt x="717877" y="1782105"/>
                </a:lnTo>
                <a:lnTo>
                  <a:pt x="718526" y="1780471"/>
                </a:lnTo>
                <a:lnTo>
                  <a:pt x="719019" y="1776581"/>
                </a:lnTo>
                <a:lnTo>
                  <a:pt x="714772" y="1775241"/>
                </a:lnTo>
                <a:lnTo>
                  <a:pt x="701201" y="1781262"/>
                </a:lnTo>
                <a:lnTo>
                  <a:pt x="673722" y="1799450"/>
                </a:lnTo>
                <a:lnTo>
                  <a:pt x="651904" y="1818140"/>
                </a:lnTo>
                <a:lnTo>
                  <a:pt x="631494" y="1838764"/>
                </a:lnTo>
                <a:lnTo>
                  <a:pt x="610417" y="1858248"/>
                </a:lnTo>
                <a:lnTo>
                  <a:pt x="586600" y="1873516"/>
                </a:lnTo>
                <a:lnTo>
                  <a:pt x="575083" y="1878542"/>
                </a:lnTo>
                <a:lnTo>
                  <a:pt x="563459" y="1883378"/>
                </a:lnTo>
                <a:lnTo>
                  <a:pt x="552051" y="1888604"/>
                </a:lnTo>
                <a:lnTo>
                  <a:pt x="541185" y="1894801"/>
                </a:lnTo>
                <a:lnTo>
                  <a:pt x="529978" y="1903656"/>
                </a:lnTo>
                <a:lnTo>
                  <a:pt x="519623" y="1913670"/>
                </a:lnTo>
                <a:lnTo>
                  <a:pt x="509159" y="1923509"/>
                </a:lnTo>
                <a:lnTo>
                  <a:pt x="497624" y="1931835"/>
                </a:lnTo>
                <a:lnTo>
                  <a:pt x="482963" y="1938938"/>
                </a:lnTo>
                <a:lnTo>
                  <a:pt x="467606" y="1944568"/>
                </a:lnTo>
                <a:lnTo>
                  <a:pt x="451970" y="1949610"/>
                </a:lnTo>
                <a:lnTo>
                  <a:pt x="436473" y="1954949"/>
                </a:lnTo>
                <a:lnTo>
                  <a:pt x="421744" y="1964838"/>
                </a:lnTo>
                <a:lnTo>
                  <a:pt x="407084" y="1974835"/>
                </a:lnTo>
                <a:lnTo>
                  <a:pt x="392287" y="1984611"/>
                </a:lnTo>
                <a:lnTo>
                  <a:pt x="377151" y="1993836"/>
                </a:lnTo>
                <a:lnTo>
                  <a:pt x="365982" y="1999499"/>
                </a:lnTo>
                <a:lnTo>
                  <a:pt x="354450" y="2004472"/>
                </a:lnTo>
                <a:lnTo>
                  <a:pt x="342919" y="2009445"/>
                </a:lnTo>
                <a:lnTo>
                  <a:pt x="331749" y="2015108"/>
                </a:lnTo>
                <a:lnTo>
                  <a:pt x="316756" y="2024571"/>
                </a:lnTo>
                <a:lnTo>
                  <a:pt x="302199" y="2034743"/>
                </a:lnTo>
                <a:lnTo>
                  <a:pt x="287590" y="2044819"/>
                </a:lnTo>
                <a:lnTo>
                  <a:pt x="272440" y="2053996"/>
                </a:lnTo>
                <a:lnTo>
                  <a:pt x="254333" y="2062480"/>
                </a:lnTo>
                <a:lnTo>
                  <a:pt x="212831" y="2081931"/>
                </a:lnTo>
                <a:lnTo>
                  <a:pt x="167079" y="2103375"/>
                </a:lnTo>
                <a:lnTo>
                  <a:pt x="136220" y="2117839"/>
                </a:lnTo>
                <a:lnTo>
                  <a:pt x="45402" y="2160409"/>
                </a:lnTo>
                <a:lnTo>
                  <a:pt x="31121" y="2168934"/>
                </a:lnTo>
                <a:lnTo>
                  <a:pt x="14890" y="2179599"/>
                </a:lnTo>
                <a:lnTo>
                  <a:pt x="2565" y="2185987"/>
                </a:lnTo>
                <a:lnTo>
                  <a:pt x="0" y="2181682"/>
                </a:lnTo>
                <a:lnTo>
                  <a:pt x="12052" y="2148344"/>
                </a:lnTo>
              </a:path>
            </a:pathLst>
          </a:custGeom>
          <a:ln w="5714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524001" y="5211698"/>
            <a:ext cx="1848485" cy="1516380"/>
          </a:xfrm>
          <a:custGeom>
            <a:avLst/>
            <a:gdLst/>
            <a:ahLst/>
            <a:cxnLst/>
            <a:rect l="l" t="t" r="r" b="b"/>
            <a:pathLst>
              <a:path w="1848485" h="1516379">
                <a:moveTo>
                  <a:pt x="1848231" y="0"/>
                </a:moveTo>
                <a:lnTo>
                  <a:pt x="1836971" y="42378"/>
                </a:lnTo>
                <a:lnTo>
                  <a:pt x="1825974" y="84804"/>
                </a:lnTo>
                <a:lnTo>
                  <a:pt x="1814548" y="127087"/>
                </a:lnTo>
                <a:lnTo>
                  <a:pt x="1802002" y="169037"/>
                </a:lnTo>
                <a:lnTo>
                  <a:pt x="1796228" y="184257"/>
                </a:lnTo>
                <a:lnTo>
                  <a:pt x="1789334" y="199072"/>
                </a:lnTo>
                <a:lnTo>
                  <a:pt x="1782107" y="213792"/>
                </a:lnTo>
                <a:lnTo>
                  <a:pt x="1775333" y="228726"/>
                </a:lnTo>
                <a:lnTo>
                  <a:pt x="1767941" y="247511"/>
                </a:lnTo>
                <a:lnTo>
                  <a:pt x="1760966" y="266509"/>
                </a:lnTo>
                <a:lnTo>
                  <a:pt x="1753776" y="285412"/>
                </a:lnTo>
                <a:lnTo>
                  <a:pt x="1745742" y="303910"/>
                </a:lnTo>
                <a:lnTo>
                  <a:pt x="1734510" y="326309"/>
                </a:lnTo>
                <a:lnTo>
                  <a:pt x="1722469" y="348316"/>
                </a:lnTo>
                <a:lnTo>
                  <a:pt x="1710094" y="370162"/>
                </a:lnTo>
                <a:lnTo>
                  <a:pt x="1697863" y="392074"/>
                </a:lnTo>
                <a:lnTo>
                  <a:pt x="1692382" y="403455"/>
                </a:lnTo>
                <a:lnTo>
                  <a:pt x="1687258" y="415083"/>
                </a:lnTo>
                <a:lnTo>
                  <a:pt x="1681468" y="426221"/>
                </a:lnTo>
                <a:lnTo>
                  <a:pt x="1673987" y="436130"/>
                </a:lnTo>
                <a:lnTo>
                  <a:pt x="1594866" y="518706"/>
                </a:lnTo>
                <a:lnTo>
                  <a:pt x="1584388" y="528603"/>
                </a:lnTo>
                <a:lnTo>
                  <a:pt x="1573530" y="538224"/>
                </a:lnTo>
                <a:lnTo>
                  <a:pt x="1563433" y="548404"/>
                </a:lnTo>
                <a:lnTo>
                  <a:pt x="1555242" y="559981"/>
                </a:lnTo>
                <a:lnTo>
                  <a:pt x="1507363" y="648106"/>
                </a:lnTo>
                <a:lnTo>
                  <a:pt x="1501203" y="659038"/>
                </a:lnTo>
                <a:lnTo>
                  <a:pt x="1477335" y="707418"/>
                </a:lnTo>
                <a:lnTo>
                  <a:pt x="1471612" y="722901"/>
                </a:lnTo>
                <a:lnTo>
                  <a:pt x="1465127" y="737934"/>
                </a:lnTo>
                <a:lnTo>
                  <a:pt x="1456690" y="751839"/>
                </a:lnTo>
                <a:lnTo>
                  <a:pt x="1437308" y="772932"/>
                </a:lnTo>
                <a:lnTo>
                  <a:pt x="1415462" y="792030"/>
                </a:lnTo>
                <a:lnTo>
                  <a:pt x="1394450" y="811674"/>
                </a:lnTo>
                <a:lnTo>
                  <a:pt x="1377569" y="834402"/>
                </a:lnTo>
                <a:lnTo>
                  <a:pt x="1361654" y="864529"/>
                </a:lnTo>
                <a:lnTo>
                  <a:pt x="1355362" y="876466"/>
                </a:lnTo>
                <a:lnTo>
                  <a:pt x="1352296" y="878946"/>
                </a:lnTo>
                <a:lnTo>
                  <a:pt x="1298448" y="916965"/>
                </a:lnTo>
                <a:lnTo>
                  <a:pt x="1260006" y="959643"/>
                </a:lnTo>
                <a:lnTo>
                  <a:pt x="1240924" y="981023"/>
                </a:lnTo>
                <a:lnTo>
                  <a:pt x="1219365" y="999540"/>
                </a:lnTo>
                <a:lnTo>
                  <a:pt x="1205397" y="1008936"/>
                </a:lnTo>
                <a:lnTo>
                  <a:pt x="1191313" y="1018184"/>
                </a:lnTo>
                <a:lnTo>
                  <a:pt x="1177463" y="1027737"/>
                </a:lnTo>
                <a:lnTo>
                  <a:pt x="1164196" y="1038047"/>
                </a:lnTo>
                <a:lnTo>
                  <a:pt x="1137221" y="1063762"/>
                </a:lnTo>
                <a:lnTo>
                  <a:pt x="1122000" y="1082994"/>
                </a:lnTo>
                <a:lnTo>
                  <a:pt x="1110316" y="1098805"/>
                </a:lnTo>
                <a:lnTo>
                  <a:pt x="1093950" y="1114257"/>
                </a:lnTo>
                <a:lnTo>
                  <a:pt x="1064683" y="1132413"/>
                </a:lnTo>
                <a:lnTo>
                  <a:pt x="1014298" y="1156335"/>
                </a:lnTo>
                <a:lnTo>
                  <a:pt x="987970" y="1167514"/>
                </a:lnTo>
                <a:lnTo>
                  <a:pt x="961561" y="1178513"/>
                </a:lnTo>
                <a:lnTo>
                  <a:pt x="935324" y="1189873"/>
                </a:lnTo>
                <a:lnTo>
                  <a:pt x="909510" y="1202131"/>
                </a:lnTo>
                <a:lnTo>
                  <a:pt x="886992" y="1213667"/>
                </a:lnTo>
                <a:lnTo>
                  <a:pt x="851227" y="1231712"/>
                </a:lnTo>
                <a:lnTo>
                  <a:pt x="813809" y="1249619"/>
                </a:lnTo>
                <a:lnTo>
                  <a:pt x="786333" y="1260741"/>
                </a:lnTo>
                <a:lnTo>
                  <a:pt x="774042" y="1263120"/>
                </a:lnTo>
                <a:lnTo>
                  <a:pt x="761442" y="1264129"/>
                </a:lnTo>
                <a:lnTo>
                  <a:pt x="748883" y="1265267"/>
                </a:lnTo>
                <a:lnTo>
                  <a:pt x="688507" y="1285327"/>
                </a:lnTo>
                <a:lnTo>
                  <a:pt x="642981" y="1305158"/>
                </a:lnTo>
                <a:lnTo>
                  <a:pt x="634638" y="1312209"/>
                </a:lnTo>
                <a:lnTo>
                  <a:pt x="632911" y="1313530"/>
                </a:lnTo>
                <a:lnTo>
                  <a:pt x="626680" y="1314760"/>
                </a:lnTo>
                <a:lnTo>
                  <a:pt x="611345" y="1316936"/>
                </a:lnTo>
                <a:lnTo>
                  <a:pt x="582307" y="1321092"/>
                </a:lnTo>
                <a:lnTo>
                  <a:pt x="528518" y="1345531"/>
                </a:lnTo>
                <a:lnTo>
                  <a:pt x="501231" y="1358748"/>
                </a:lnTo>
                <a:lnTo>
                  <a:pt x="485398" y="1365052"/>
                </a:lnTo>
                <a:lnTo>
                  <a:pt x="465974" y="1368751"/>
                </a:lnTo>
                <a:lnTo>
                  <a:pt x="427913" y="1374152"/>
                </a:lnTo>
                <a:lnTo>
                  <a:pt x="392839" y="1399081"/>
                </a:lnTo>
                <a:lnTo>
                  <a:pt x="375596" y="1411960"/>
                </a:lnTo>
                <a:lnTo>
                  <a:pt x="370409" y="1416071"/>
                </a:lnTo>
                <a:lnTo>
                  <a:pt x="371500" y="1414695"/>
                </a:lnTo>
                <a:lnTo>
                  <a:pt x="373093" y="1411114"/>
                </a:lnTo>
                <a:lnTo>
                  <a:pt x="369413" y="1408608"/>
                </a:lnTo>
                <a:lnTo>
                  <a:pt x="354683" y="1410459"/>
                </a:lnTo>
                <a:lnTo>
                  <a:pt x="323126" y="1419948"/>
                </a:lnTo>
                <a:lnTo>
                  <a:pt x="296846" y="1431547"/>
                </a:lnTo>
                <a:lnTo>
                  <a:pt x="271356" y="1445407"/>
                </a:lnTo>
                <a:lnTo>
                  <a:pt x="245553" y="1457984"/>
                </a:lnTo>
                <a:lnTo>
                  <a:pt x="218338" y="1465732"/>
                </a:lnTo>
                <a:lnTo>
                  <a:pt x="205863" y="1467226"/>
                </a:lnTo>
                <a:lnTo>
                  <a:pt x="193338" y="1468504"/>
                </a:lnTo>
                <a:lnTo>
                  <a:pt x="180908" y="1470215"/>
                </a:lnTo>
                <a:lnTo>
                  <a:pt x="168719" y="1473009"/>
                </a:lnTo>
                <a:lnTo>
                  <a:pt x="155433" y="1478260"/>
                </a:lnTo>
                <a:lnTo>
                  <a:pt x="142630" y="1484863"/>
                </a:lnTo>
                <a:lnTo>
                  <a:pt x="129774" y="1491263"/>
                </a:lnTo>
                <a:lnTo>
                  <a:pt x="116329" y="1495907"/>
                </a:lnTo>
                <a:lnTo>
                  <a:pt x="100240" y="1498483"/>
                </a:lnTo>
                <a:lnTo>
                  <a:pt x="83909" y="1499446"/>
                </a:lnTo>
                <a:lnTo>
                  <a:pt x="67481" y="1499763"/>
                </a:lnTo>
                <a:lnTo>
                  <a:pt x="51100" y="1500403"/>
                </a:lnTo>
                <a:lnTo>
                  <a:pt x="34149" y="1505621"/>
                </a:lnTo>
                <a:lnTo>
                  <a:pt x="17231" y="1510966"/>
                </a:lnTo>
                <a:lnTo>
                  <a:pt x="246" y="1516059"/>
                </a:lnTo>
                <a:lnTo>
                  <a:pt x="0" y="1516123"/>
                </a:lnTo>
              </a:path>
            </a:pathLst>
          </a:custGeom>
          <a:ln w="5714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524001" y="5343016"/>
            <a:ext cx="2052955" cy="1153160"/>
          </a:xfrm>
          <a:custGeom>
            <a:avLst/>
            <a:gdLst/>
            <a:ahLst/>
            <a:cxnLst/>
            <a:rect l="l" t="t" r="r" b="b"/>
            <a:pathLst>
              <a:path w="2052955" h="1153160">
                <a:moveTo>
                  <a:pt x="2052827" y="0"/>
                </a:moveTo>
                <a:lnTo>
                  <a:pt x="2034006" y="39574"/>
                </a:lnTo>
                <a:lnTo>
                  <a:pt x="2015410" y="79232"/>
                </a:lnTo>
                <a:lnTo>
                  <a:pt x="1996410" y="118675"/>
                </a:lnTo>
                <a:lnTo>
                  <a:pt x="1976373" y="157607"/>
                </a:lnTo>
                <a:lnTo>
                  <a:pt x="1967898" y="171539"/>
                </a:lnTo>
                <a:lnTo>
                  <a:pt x="1958387" y="184864"/>
                </a:lnTo>
                <a:lnTo>
                  <a:pt x="1948566" y="198022"/>
                </a:lnTo>
                <a:lnTo>
                  <a:pt x="1939162" y="211455"/>
                </a:lnTo>
                <a:lnTo>
                  <a:pt x="1928493" y="228577"/>
                </a:lnTo>
                <a:lnTo>
                  <a:pt x="1918192" y="245968"/>
                </a:lnTo>
                <a:lnTo>
                  <a:pt x="1907676" y="263238"/>
                </a:lnTo>
                <a:lnTo>
                  <a:pt x="1896363" y="279996"/>
                </a:lnTo>
                <a:lnTo>
                  <a:pt x="1881195" y="299933"/>
                </a:lnTo>
                <a:lnTo>
                  <a:pt x="1865312" y="319339"/>
                </a:lnTo>
                <a:lnTo>
                  <a:pt x="1849143" y="338534"/>
                </a:lnTo>
                <a:lnTo>
                  <a:pt x="1833117" y="357835"/>
                </a:lnTo>
                <a:lnTo>
                  <a:pt x="1825640" y="368023"/>
                </a:lnTo>
                <a:lnTo>
                  <a:pt x="1818449" y="378512"/>
                </a:lnTo>
                <a:lnTo>
                  <a:pt x="1810686" y="388394"/>
                </a:lnTo>
                <a:lnTo>
                  <a:pt x="1801494" y="396760"/>
                </a:lnTo>
                <a:lnTo>
                  <a:pt x="1708657" y="463423"/>
                </a:lnTo>
                <a:lnTo>
                  <a:pt x="1696537" y="471232"/>
                </a:lnTo>
                <a:lnTo>
                  <a:pt x="1684083" y="478699"/>
                </a:lnTo>
                <a:lnTo>
                  <a:pt x="1672296" y="486859"/>
                </a:lnTo>
                <a:lnTo>
                  <a:pt x="1662175" y="496747"/>
                </a:lnTo>
                <a:lnTo>
                  <a:pt x="1598929" y="574586"/>
                </a:lnTo>
                <a:lnTo>
                  <a:pt x="1590881" y="584211"/>
                </a:lnTo>
                <a:lnTo>
                  <a:pt x="1558492" y="627390"/>
                </a:lnTo>
                <a:lnTo>
                  <a:pt x="1550034" y="641562"/>
                </a:lnTo>
                <a:lnTo>
                  <a:pt x="1540910" y="655148"/>
                </a:lnTo>
                <a:lnTo>
                  <a:pt x="1530095" y="667270"/>
                </a:lnTo>
                <a:lnTo>
                  <a:pt x="1507176" y="684450"/>
                </a:lnTo>
                <a:lnTo>
                  <a:pt x="1482185" y="699215"/>
                </a:lnTo>
                <a:lnTo>
                  <a:pt x="1457908" y="714674"/>
                </a:lnTo>
                <a:lnTo>
                  <a:pt x="1437131" y="733933"/>
                </a:lnTo>
                <a:lnTo>
                  <a:pt x="1415950" y="760624"/>
                </a:lnTo>
                <a:lnTo>
                  <a:pt x="1407588" y="771202"/>
                </a:lnTo>
                <a:lnTo>
                  <a:pt x="1404143" y="773079"/>
                </a:lnTo>
                <a:lnTo>
                  <a:pt x="1344294" y="800595"/>
                </a:lnTo>
                <a:lnTo>
                  <a:pt x="1298622" y="835491"/>
                </a:lnTo>
                <a:lnTo>
                  <a:pt x="1275911" y="853001"/>
                </a:lnTo>
                <a:lnTo>
                  <a:pt x="1251330" y="867244"/>
                </a:lnTo>
                <a:lnTo>
                  <a:pt x="1235876" y="873925"/>
                </a:lnTo>
                <a:lnTo>
                  <a:pt x="1220338" y="880437"/>
                </a:lnTo>
                <a:lnTo>
                  <a:pt x="1204973" y="887286"/>
                </a:lnTo>
                <a:lnTo>
                  <a:pt x="1190040" y="894981"/>
                </a:lnTo>
                <a:lnTo>
                  <a:pt x="1158805" y="915315"/>
                </a:lnTo>
                <a:lnTo>
                  <a:pt x="1140314" y="931431"/>
                </a:lnTo>
                <a:lnTo>
                  <a:pt x="1125928" y="944833"/>
                </a:lnTo>
                <a:lnTo>
                  <a:pt x="1107005" y="957024"/>
                </a:lnTo>
                <a:lnTo>
                  <a:pt x="1074906" y="969505"/>
                </a:lnTo>
                <a:lnTo>
                  <a:pt x="1020991" y="983780"/>
                </a:lnTo>
                <a:lnTo>
                  <a:pt x="993064" y="989940"/>
                </a:lnTo>
                <a:lnTo>
                  <a:pt x="965088" y="995910"/>
                </a:lnTo>
                <a:lnTo>
                  <a:pt x="937212" y="1002262"/>
                </a:lnTo>
                <a:lnTo>
                  <a:pt x="909586" y="1009573"/>
                </a:lnTo>
                <a:lnTo>
                  <a:pt x="885336" y="1016789"/>
                </a:lnTo>
                <a:lnTo>
                  <a:pt x="846867" y="1027974"/>
                </a:lnTo>
                <a:lnTo>
                  <a:pt x="806798" y="1038718"/>
                </a:lnTo>
                <a:lnTo>
                  <a:pt x="777747" y="1044613"/>
                </a:lnTo>
                <a:lnTo>
                  <a:pt x="765224" y="1044695"/>
                </a:lnTo>
                <a:lnTo>
                  <a:pt x="752652" y="1043374"/>
                </a:lnTo>
                <a:lnTo>
                  <a:pt x="740100" y="1042187"/>
                </a:lnTo>
                <a:lnTo>
                  <a:pt x="677069" y="1050834"/>
                </a:lnTo>
                <a:lnTo>
                  <a:pt x="628676" y="1061982"/>
                </a:lnTo>
                <a:lnTo>
                  <a:pt x="619183" y="1067384"/>
                </a:lnTo>
                <a:lnTo>
                  <a:pt x="617244" y="1068366"/>
                </a:lnTo>
                <a:lnTo>
                  <a:pt x="610894" y="1068433"/>
                </a:lnTo>
                <a:lnTo>
                  <a:pt x="595422" y="1067760"/>
                </a:lnTo>
                <a:lnTo>
                  <a:pt x="566115" y="1066520"/>
                </a:lnTo>
                <a:lnTo>
                  <a:pt x="508753" y="1080683"/>
                </a:lnTo>
                <a:lnTo>
                  <a:pt x="479502" y="1088676"/>
                </a:lnTo>
                <a:lnTo>
                  <a:pt x="462780" y="1091974"/>
                </a:lnTo>
                <a:lnTo>
                  <a:pt x="443006" y="1092052"/>
                </a:lnTo>
                <a:lnTo>
                  <a:pt x="404596" y="1090383"/>
                </a:lnTo>
                <a:lnTo>
                  <a:pt x="365548" y="1108454"/>
                </a:lnTo>
                <a:lnTo>
                  <a:pt x="346238" y="1117951"/>
                </a:lnTo>
                <a:lnTo>
                  <a:pt x="340386" y="1121040"/>
                </a:lnTo>
                <a:lnTo>
                  <a:pt x="341712" y="1119887"/>
                </a:lnTo>
                <a:lnTo>
                  <a:pt x="343936" y="1116659"/>
                </a:lnTo>
                <a:lnTo>
                  <a:pt x="340777" y="1113520"/>
                </a:lnTo>
                <a:lnTo>
                  <a:pt x="325956" y="1112638"/>
                </a:lnTo>
                <a:lnTo>
                  <a:pt x="293192" y="1116177"/>
                </a:lnTo>
                <a:lnTo>
                  <a:pt x="265233" y="1122761"/>
                </a:lnTo>
                <a:lnTo>
                  <a:pt x="237632" y="1131712"/>
                </a:lnTo>
                <a:lnTo>
                  <a:pt x="209960" y="1139344"/>
                </a:lnTo>
                <a:lnTo>
                  <a:pt x="181787" y="1141971"/>
                </a:lnTo>
                <a:lnTo>
                  <a:pt x="169251" y="1141151"/>
                </a:lnTo>
                <a:lnTo>
                  <a:pt x="156708" y="1140109"/>
                </a:lnTo>
                <a:lnTo>
                  <a:pt x="144179" y="1139512"/>
                </a:lnTo>
                <a:lnTo>
                  <a:pt x="131686" y="1140028"/>
                </a:lnTo>
                <a:lnTo>
                  <a:pt x="117659" y="1142749"/>
                </a:lnTo>
                <a:lnTo>
                  <a:pt x="103861" y="1146892"/>
                </a:lnTo>
                <a:lnTo>
                  <a:pt x="90049" y="1150825"/>
                </a:lnTo>
                <a:lnTo>
                  <a:pt x="75979" y="1152918"/>
                </a:lnTo>
                <a:lnTo>
                  <a:pt x="59689" y="1152502"/>
                </a:lnTo>
                <a:lnTo>
                  <a:pt x="43458" y="1150458"/>
                </a:lnTo>
                <a:lnTo>
                  <a:pt x="27251" y="1147760"/>
                </a:lnTo>
                <a:lnTo>
                  <a:pt x="11031" y="1145387"/>
                </a:lnTo>
                <a:lnTo>
                  <a:pt x="0" y="1146649"/>
                </a:lnTo>
              </a:path>
            </a:pathLst>
          </a:custGeom>
          <a:ln w="57149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1451136" y="4326890"/>
            <a:ext cx="2280920" cy="1597025"/>
          </a:xfrm>
          <a:custGeom>
            <a:avLst/>
            <a:gdLst/>
            <a:ahLst/>
            <a:cxnLst/>
            <a:rect l="l" t="t" r="r" b="b"/>
            <a:pathLst>
              <a:path w="2280920" h="1597025">
                <a:moveTo>
                  <a:pt x="2280450" y="0"/>
                </a:moveTo>
                <a:lnTo>
                  <a:pt x="2269190" y="42304"/>
                </a:lnTo>
                <a:lnTo>
                  <a:pt x="2258193" y="84693"/>
                </a:lnTo>
                <a:lnTo>
                  <a:pt x="2246767" y="126962"/>
                </a:lnTo>
                <a:lnTo>
                  <a:pt x="2234222" y="168909"/>
                </a:lnTo>
                <a:lnTo>
                  <a:pt x="2228447" y="184201"/>
                </a:lnTo>
                <a:lnTo>
                  <a:pt x="2221553" y="199040"/>
                </a:lnTo>
                <a:lnTo>
                  <a:pt x="2214326" y="213737"/>
                </a:lnTo>
                <a:lnTo>
                  <a:pt x="2207552" y="228599"/>
                </a:lnTo>
                <a:lnTo>
                  <a:pt x="2200160" y="247439"/>
                </a:lnTo>
                <a:lnTo>
                  <a:pt x="2193185" y="266445"/>
                </a:lnTo>
                <a:lnTo>
                  <a:pt x="2185995" y="285357"/>
                </a:lnTo>
                <a:lnTo>
                  <a:pt x="2177961" y="303910"/>
                </a:lnTo>
                <a:lnTo>
                  <a:pt x="2166729" y="326308"/>
                </a:lnTo>
                <a:lnTo>
                  <a:pt x="2154688" y="348313"/>
                </a:lnTo>
                <a:lnTo>
                  <a:pt x="2142313" y="370151"/>
                </a:lnTo>
                <a:lnTo>
                  <a:pt x="2130082" y="392048"/>
                </a:lnTo>
                <a:lnTo>
                  <a:pt x="2124601" y="403399"/>
                </a:lnTo>
                <a:lnTo>
                  <a:pt x="2119477" y="415035"/>
                </a:lnTo>
                <a:lnTo>
                  <a:pt x="2113687" y="426196"/>
                </a:lnTo>
                <a:lnTo>
                  <a:pt x="2106206" y="436117"/>
                </a:lnTo>
                <a:lnTo>
                  <a:pt x="2027085" y="518667"/>
                </a:lnTo>
                <a:lnTo>
                  <a:pt x="2016607" y="528546"/>
                </a:lnTo>
                <a:lnTo>
                  <a:pt x="2005749" y="538162"/>
                </a:lnTo>
                <a:lnTo>
                  <a:pt x="1995652" y="548350"/>
                </a:lnTo>
                <a:lnTo>
                  <a:pt x="1987461" y="559942"/>
                </a:lnTo>
                <a:lnTo>
                  <a:pt x="1939582" y="648080"/>
                </a:lnTo>
                <a:lnTo>
                  <a:pt x="1933422" y="658985"/>
                </a:lnTo>
                <a:lnTo>
                  <a:pt x="1909554" y="707370"/>
                </a:lnTo>
                <a:lnTo>
                  <a:pt x="1903831" y="722852"/>
                </a:lnTo>
                <a:lnTo>
                  <a:pt x="1897346" y="737905"/>
                </a:lnTo>
                <a:lnTo>
                  <a:pt x="1888909" y="751839"/>
                </a:lnTo>
                <a:lnTo>
                  <a:pt x="1869527" y="772882"/>
                </a:lnTo>
                <a:lnTo>
                  <a:pt x="1847681" y="791971"/>
                </a:lnTo>
                <a:lnTo>
                  <a:pt x="1826669" y="811633"/>
                </a:lnTo>
                <a:lnTo>
                  <a:pt x="1809788" y="834389"/>
                </a:lnTo>
                <a:lnTo>
                  <a:pt x="1793873" y="864493"/>
                </a:lnTo>
                <a:lnTo>
                  <a:pt x="1787581" y="876422"/>
                </a:lnTo>
                <a:lnTo>
                  <a:pt x="1784515" y="878903"/>
                </a:lnTo>
                <a:lnTo>
                  <a:pt x="1730667" y="916939"/>
                </a:lnTo>
                <a:lnTo>
                  <a:pt x="1692201" y="959596"/>
                </a:lnTo>
                <a:lnTo>
                  <a:pt x="1673106" y="980965"/>
                </a:lnTo>
                <a:lnTo>
                  <a:pt x="1651546" y="999489"/>
                </a:lnTo>
                <a:lnTo>
                  <a:pt x="1637629" y="1008878"/>
                </a:lnTo>
                <a:lnTo>
                  <a:pt x="1623558" y="1018111"/>
                </a:lnTo>
                <a:lnTo>
                  <a:pt x="1609701" y="1027654"/>
                </a:lnTo>
                <a:lnTo>
                  <a:pt x="1596428" y="1037970"/>
                </a:lnTo>
                <a:lnTo>
                  <a:pt x="1569425" y="1063680"/>
                </a:lnTo>
                <a:lnTo>
                  <a:pt x="1554188" y="1082910"/>
                </a:lnTo>
                <a:lnTo>
                  <a:pt x="1542500" y="1098724"/>
                </a:lnTo>
                <a:lnTo>
                  <a:pt x="1526145" y="1114189"/>
                </a:lnTo>
                <a:lnTo>
                  <a:pt x="1496906" y="1132371"/>
                </a:lnTo>
                <a:lnTo>
                  <a:pt x="1446568" y="1156334"/>
                </a:lnTo>
                <a:lnTo>
                  <a:pt x="1420231" y="1167497"/>
                </a:lnTo>
                <a:lnTo>
                  <a:pt x="1393799" y="1178480"/>
                </a:lnTo>
                <a:lnTo>
                  <a:pt x="1367558" y="1189821"/>
                </a:lnTo>
                <a:lnTo>
                  <a:pt x="1341793" y="1202054"/>
                </a:lnTo>
                <a:lnTo>
                  <a:pt x="1319229" y="1213615"/>
                </a:lnTo>
                <a:lnTo>
                  <a:pt x="1283449" y="1231677"/>
                </a:lnTo>
                <a:lnTo>
                  <a:pt x="1246031" y="1249596"/>
                </a:lnTo>
                <a:lnTo>
                  <a:pt x="1218552" y="1260728"/>
                </a:lnTo>
                <a:lnTo>
                  <a:pt x="1206261" y="1263074"/>
                </a:lnTo>
                <a:lnTo>
                  <a:pt x="1193661" y="1264062"/>
                </a:lnTo>
                <a:lnTo>
                  <a:pt x="1181102" y="1265193"/>
                </a:lnTo>
                <a:lnTo>
                  <a:pt x="1120727" y="1285266"/>
                </a:lnTo>
                <a:lnTo>
                  <a:pt x="1075201" y="1305099"/>
                </a:lnTo>
                <a:lnTo>
                  <a:pt x="1066859" y="1312149"/>
                </a:lnTo>
                <a:lnTo>
                  <a:pt x="1065133" y="1313471"/>
                </a:lnTo>
                <a:lnTo>
                  <a:pt x="1058905" y="1314705"/>
                </a:lnTo>
                <a:lnTo>
                  <a:pt x="1043573" y="1316887"/>
                </a:lnTo>
                <a:lnTo>
                  <a:pt x="1014539" y="1321053"/>
                </a:lnTo>
                <a:lnTo>
                  <a:pt x="960744" y="1345484"/>
                </a:lnTo>
                <a:lnTo>
                  <a:pt x="933453" y="1358704"/>
                </a:lnTo>
                <a:lnTo>
                  <a:pt x="917618" y="1365018"/>
                </a:lnTo>
                <a:lnTo>
                  <a:pt x="898194" y="1368728"/>
                </a:lnTo>
                <a:lnTo>
                  <a:pt x="860132" y="1374139"/>
                </a:lnTo>
                <a:lnTo>
                  <a:pt x="825058" y="1399060"/>
                </a:lnTo>
                <a:lnTo>
                  <a:pt x="807816" y="1411932"/>
                </a:lnTo>
                <a:lnTo>
                  <a:pt x="802628" y="1416036"/>
                </a:lnTo>
                <a:lnTo>
                  <a:pt x="803719" y="1414654"/>
                </a:lnTo>
                <a:lnTo>
                  <a:pt x="805313" y="1411065"/>
                </a:lnTo>
                <a:lnTo>
                  <a:pt x="801632" y="1408549"/>
                </a:lnTo>
                <a:lnTo>
                  <a:pt x="786902" y="1410387"/>
                </a:lnTo>
                <a:lnTo>
                  <a:pt x="755345" y="1419859"/>
                </a:lnTo>
                <a:lnTo>
                  <a:pt x="729070" y="1431493"/>
                </a:lnTo>
                <a:lnTo>
                  <a:pt x="703580" y="1445366"/>
                </a:lnTo>
                <a:lnTo>
                  <a:pt x="677774" y="1457941"/>
                </a:lnTo>
                <a:lnTo>
                  <a:pt x="650557" y="1465681"/>
                </a:lnTo>
                <a:lnTo>
                  <a:pt x="638084" y="1467176"/>
                </a:lnTo>
                <a:lnTo>
                  <a:pt x="625562" y="1468454"/>
                </a:lnTo>
                <a:lnTo>
                  <a:pt x="613133" y="1470169"/>
                </a:lnTo>
                <a:lnTo>
                  <a:pt x="600938" y="1472971"/>
                </a:lnTo>
                <a:lnTo>
                  <a:pt x="587654" y="1478217"/>
                </a:lnTo>
                <a:lnTo>
                  <a:pt x="574854" y="1484818"/>
                </a:lnTo>
                <a:lnTo>
                  <a:pt x="561999" y="1491218"/>
                </a:lnTo>
                <a:lnTo>
                  <a:pt x="548551" y="1495856"/>
                </a:lnTo>
                <a:lnTo>
                  <a:pt x="532463" y="1498440"/>
                </a:lnTo>
                <a:lnTo>
                  <a:pt x="516132" y="1499406"/>
                </a:lnTo>
                <a:lnTo>
                  <a:pt x="499703" y="1499725"/>
                </a:lnTo>
                <a:lnTo>
                  <a:pt x="483323" y="1500365"/>
                </a:lnTo>
                <a:lnTo>
                  <a:pt x="466371" y="1505582"/>
                </a:lnTo>
                <a:lnTo>
                  <a:pt x="449452" y="1510923"/>
                </a:lnTo>
                <a:lnTo>
                  <a:pt x="432467" y="1516015"/>
                </a:lnTo>
                <a:lnTo>
                  <a:pt x="415315" y="1520482"/>
                </a:lnTo>
                <a:lnTo>
                  <a:pt x="402983" y="1522681"/>
                </a:lnTo>
                <a:lnTo>
                  <a:pt x="390505" y="1524115"/>
                </a:lnTo>
                <a:lnTo>
                  <a:pt x="378028" y="1525552"/>
                </a:lnTo>
                <a:lnTo>
                  <a:pt x="365696" y="1527759"/>
                </a:lnTo>
                <a:lnTo>
                  <a:pt x="348612" y="1532488"/>
                </a:lnTo>
                <a:lnTo>
                  <a:pt x="331741" y="1538027"/>
                </a:lnTo>
                <a:lnTo>
                  <a:pt x="314849" y="1543461"/>
                </a:lnTo>
                <a:lnTo>
                  <a:pt x="297700" y="1547875"/>
                </a:lnTo>
                <a:lnTo>
                  <a:pt x="277917" y="1550776"/>
                </a:lnTo>
                <a:lnTo>
                  <a:pt x="232568" y="1557431"/>
                </a:lnTo>
                <a:lnTo>
                  <a:pt x="182572" y="1564769"/>
                </a:lnTo>
                <a:lnTo>
                  <a:pt x="148844" y="1569719"/>
                </a:lnTo>
                <a:lnTo>
                  <a:pt x="49616" y="1584274"/>
                </a:lnTo>
                <a:lnTo>
                  <a:pt x="33483" y="1588320"/>
                </a:lnTo>
                <a:lnTo>
                  <a:pt x="14864" y="1593851"/>
                </a:lnTo>
                <a:lnTo>
                  <a:pt x="1217" y="1596413"/>
                </a:lnTo>
                <a:lnTo>
                  <a:pt x="0" y="1591551"/>
                </a:lnTo>
                <a:lnTo>
                  <a:pt x="21168" y="1563103"/>
                </a:lnTo>
              </a:path>
            </a:pathLst>
          </a:custGeom>
          <a:ln w="5715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3884676" y="4969891"/>
            <a:ext cx="10820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D</a:t>
            </a:r>
            <a:r>
              <a:rPr sz="1400" b="1" spc="-10" dirty="0">
                <a:latin typeface="Calibri"/>
                <a:cs typeface="Calibri"/>
              </a:rPr>
              <a:t>e</a:t>
            </a:r>
            <a:r>
              <a:rPr sz="1400" b="1" dirty="0">
                <a:latin typeface="Calibri"/>
                <a:cs typeface="Calibri"/>
              </a:rPr>
              <a:t>sm</a:t>
            </a:r>
            <a:r>
              <a:rPr sz="1400" b="1" spc="5" dirty="0">
                <a:latin typeface="Calibri"/>
                <a:cs typeface="Calibri"/>
              </a:rPr>
              <a:t>op</a:t>
            </a:r>
            <a:r>
              <a:rPr sz="1400" b="1" spc="-5" dirty="0">
                <a:latin typeface="Calibri"/>
                <a:cs typeface="Calibri"/>
              </a:rPr>
              <a:t>l</a:t>
            </a:r>
            <a:r>
              <a:rPr sz="1400" b="1" spc="5" dirty="0">
                <a:latin typeface="Calibri"/>
                <a:cs typeface="Calibri"/>
              </a:rPr>
              <a:t>ak</a:t>
            </a:r>
            <a:r>
              <a:rPr sz="1400" b="1" spc="-5" dirty="0">
                <a:latin typeface="Calibri"/>
                <a:cs typeface="Calibri"/>
              </a:rPr>
              <a:t>i</a:t>
            </a:r>
            <a:r>
              <a:rPr sz="1400" b="1" spc="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2855594" y="5741328"/>
            <a:ext cx="1358900" cy="1072515"/>
          </a:xfrm>
          <a:custGeom>
            <a:avLst/>
            <a:gdLst/>
            <a:ahLst/>
            <a:cxnLst/>
            <a:rect l="l" t="t" r="r" b="b"/>
            <a:pathLst>
              <a:path w="1358900" h="1072515">
                <a:moveTo>
                  <a:pt x="1034415" y="788263"/>
                </a:moveTo>
                <a:lnTo>
                  <a:pt x="1091016" y="768903"/>
                </a:lnTo>
                <a:lnTo>
                  <a:pt x="1126519" y="756962"/>
                </a:lnTo>
                <a:lnTo>
                  <a:pt x="1148315" y="749610"/>
                </a:lnTo>
                <a:lnTo>
                  <a:pt x="1163795" y="744013"/>
                </a:lnTo>
                <a:lnTo>
                  <a:pt x="1180350" y="737342"/>
                </a:lnTo>
                <a:lnTo>
                  <a:pt x="1205371" y="726764"/>
                </a:lnTo>
                <a:lnTo>
                  <a:pt x="1246251" y="709447"/>
                </a:lnTo>
                <a:lnTo>
                  <a:pt x="1255819" y="706061"/>
                </a:lnTo>
                <a:lnTo>
                  <a:pt x="1321054" y="662139"/>
                </a:lnTo>
                <a:lnTo>
                  <a:pt x="1344437" y="618116"/>
                </a:lnTo>
                <a:lnTo>
                  <a:pt x="1358392" y="567550"/>
                </a:lnTo>
                <a:lnTo>
                  <a:pt x="1357215" y="543673"/>
                </a:lnTo>
                <a:lnTo>
                  <a:pt x="1350194" y="496409"/>
                </a:lnTo>
                <a:lnTo>
                  <a:pt x="1340397" y="447688"/>
                </a:lnTo>
                <a:lnTo>
                  <a:pt x="1321728" y="398763"/>
                </a:lnTo>
                <a:lnTo>
                  <a:pt x="1291082" y="360465"/>
                </a:lnTo>
                <a:lnTo>
                  <a:pt x="1241103" y="332035"/>
                </a:lnTo>
                <a:lnTo>
                  <a:pt x="1178008" y="309371"/>
                </a:lnTo>
                <a:lnTo>
                  <a:pt x="1146556" y="299542"/>
                </a:lnTo>
                <a:lnTo>
                  <a:pt x="1115373" y="303167"/>
                </a:lnTo>
                <a:lnTo>
                  <a:pt x="1084167" y="306589"/>
                </a:lnTo>
                <a:lnTo>
                  <a:pt x="1053008" y="310427"/>
                </a:lnTo>
                <a:lnTo>
                  <a:pt x="1021969" y="315302"/>
                </a:lnTo>
                <a:lnTo>
                  <a:pt x="1009401" y="319056"/>
                </a:lnTo>
                <a:lnTo>
                  <a:pt x="997061" y="324331"/>
                </a:lnTo>
                <a:lnTo>
                  <a:pt x="984696" y="329031"/>
                </a:lnTo>
                <a:lnTo>
                  <a:pt x="972057" y="331063"/>
                </a:lnTo>
                <a:lnTo>
                  <a:pt x="937734" y="329340"/>
                </a:lnTo>
                <a:lnTo>
                  <a:pt x="903493" y="325154"/>
                </a:lnTo>
                <a:lnTo>
                  <a:pt x="869277" y="319983"/>
                </a:lnTo>
                <a:lnTo>
                  <a:pt x="835025" y="315302"/>
                </a:lnTo>
                <a:lnTo>
                  <a:pt x="825547" y="311756"/>
                </a:lnTo>
                <a:lnTo>
                  <a:pt x="815975" y="308475"/>
                </a:lnTo>
                <a:lnTo>
                  <a:pt x="806592" y="304667"/>
                </a:lnTo>
                <a:lnTo>
                  <a:pt x="758195" y="270489"/>
                </a:lnTo>
                <a:lnTo>
                  <a:pt x="712694" y="224032"/>
                </a:lnTo>
                <a:lnTo>
                  <a:pt x="685419" y="189179"/>
                </a:lnTo>
                <a:lnTo>
                  <a:pt x="679910" y="165193"/>
                </a:lnTo>
                <a:lnTo>
                  <a:pt x="676864" y="153326"/>
                </a:lnTo>
                <a:lnTo>
                  <a:pt x="654359" y="103580"/>
                </a:lnTo>
                <a:lnTo>
                  <a:pt x="608893" y="59481"/>
                </a:lnTo>
                <a:lnTo>
                  <a:pt x="573278" y="31521"/>
                </a:lnTo>
                <a:lnTo>
                  <a:pt x="535940" y="0"/>
                </a:lnTo>
                <a:lnTo>
                  <a:pt x="485738" y="6020"/>
                </a:lnTo>
                <a:lnTo>
                  <a:pt x="435439" y="12364"/>
                </a:lnTo>
                <a:lnTo>
                  <a:pt x="385310" y="20427"/>
                </a:lnTo>
                <a:lnTo>
                  <a:pt x="335621" y="31605"/>
                </a:lnTo>
                <a:lnTo>
                  <a:pt x="286639" y="47294"/>
                </a:lnTo>
                <a:lnTo>
                  <a:pt x="249205" y="62698"/>
                </a:lnTo>
                <a:lnTo>
                  <a:pt x="230596" y="70803"/>
                </a:lnTo>
                <a:lnTo>
                  <a:pt x="211963" y="78816"/>
                </a:lnTo>
                <a:lnTo>
                  <a:pt x="202340" y="82202"/>
                </a:lnTo>
                <a:lnTo>
                  <a:pt x="192611" y="85217"/>
                </a:lnTo>
                <a:lnTo>
                  <a:pt x="183191" y="88974"/>
                </a:lnTo>
                <a:lnTo>
                  <a:pt x="174498" y="94589"/>
                </a:lnTo>
                <a:lnTo>
                  <a:pt x="149719" y="116107"/>
                </a:lnTo>
                <a:lnTo>
                  <a:pt x="138382" y="125356"/>
                </a:lnTo>
                <a:lnTo>
                  <a:pt x="126402" y="131045"/>
                </a:lnTo>
                <a:lnTo>
                  <a:pt x="99695" y="141884"/>
                </a:lnTo>
                <a:lnTo>
                  <a:pt x="90521" y="153915"/>
                </a:lnTo>
                <a:lnTo>
                  <a:pt x="62357" y="189179"/>
                </a:lnTo>
                <a:lnTo>
                  <a:pt x="42306" y="203469"/>
                </a:lnTo>
                <a:lnTo>
                  <a:pt x="32549" y="210714"/>
                </a:lnTo>
                <a:lnTo>
                  <a:pt x="15216" y="247381"/>
                </a:lnTo>
                <a:lnTo>
                  <a:pt x="1944" y="304486"/>
                </a:lnTo>
                <a:lnTo>
                  <a:pt x="0" y="315302"/>
                </a:lnTo>
                <a:lnTo>
                  <a:pt x="3587" y="334190"/>
                </a:lnTo>
                <a:lnTo>
                  <a:pt x="18287" y="403878"/>
                </a:lnTo>
                <a:lnTo>
                  <a:pt x="32924" y="439138"/>
                </a:lnTo>
                <a:lnTo>
                  <a:pt x="62357" y="472960"/>
                </a:lnTo>
                <a:lnTo>
                  <a:pt x="122713" y="494476"/>
                </a:lnTo>
                <a:lnTo>
                  <a:pt x="174498" y="504494"/>
                </a:lnTo>
                <a:lnTo>
                  <a:pt x="191258" y="511150"/>
                </a:lnTo>
                <a:lnTo>
                  <a:pt x="215138" y="521860"/>
                </a:lnTo>
                <a:lnTo>
                  <a:pt x="237398" y="535711"/>
                </a:lnTo>
                <a:lnTo>
                  <a:pt x="249301" y="551789"/>
                </a:lnTo>
                <a:lnTo>
                  <a:pt x="250914" y="591354"/>
                </a:lnTo>
                <a:lnTo>
                  <a:pt x="239823" y="625019"/>
                </a:lnTo>
                <a:lnTo>
                  <a:pt x="199390" y="677913"/>
                </a:lnTo>
                <a:lnTo>
                  <a:pt x="162052" y="709447"/>
                </a:lnTo>
                <a:lnTo>
                  <a:pt x="124797" y="721727"/>
                </a:lnTo>
                <a:lnTo>
                  <a:pt x="112268" y="725208"/>
                </a:lnTo>
                <a:lnTo>
                  <a:pt x="71675" y="759688"/>
                </a:lnTo>
                <a:lnTo>
                  <a:pt x="37465" y="804037"/>
                </a:lnTo>
                <a:lnTo>
                  <a:pt x="27642" y="839237"/>
                </a:lnTo>
                <a:lnTo>
                  <a:pt x="25018" y="851331"/>
                </a:lnTo>
                <a:lnTo>
                  <a:pt x="27642" y="863425"/>
                </a:lnTo>
                <a:lnTo>
                  <a:pt x="30003" y="875703"/>
                </a:lnTo>
                <a:lnTo>
                  <a:pt x="32984" y="887618"/>
                </a:lnTo>
                <a:lnTo>
                  <a:pt x="71342" y="942393"/>
                </a:lnTo>
                <a:lnTo>
                  <a:pt x="112268" y="977455"/>
                </a:lnTo>
                <a:lnTo>
                  <a:pt x="140164" y="989587"/>
                </a:lnTo>
                <a:lnTo>
                  <a:pt x="149606" y="993221"/>
                </a:lnTo>
                <a:lnTo>
                  <a:pt x="181893" y="1020978"/>
                </a:lnTo>
                <a:lnTo>
                  <a:pt x="202072" y="1030564"/>
                </a:lnTo>
                <a:lnTo>
                  <a:pt x="230276" y="1025420"/>
                </a:lnTo>
                <a:lnTo>
                  <a:pt x="286639" y="1008987"/>
                </a:lnTo>
                <a:lnTo>
                  <a:pt x="333708" y="990609"/>
                </a:lnTo>
                <a:lnTo>
                  <a:pt x="370472" y="965156"/>
                </a:lnTo>
                <a:lnTo>
                  <a:pt x="379301" y="952536"/>
                </a:lnTo>
                <a:lnTo>
                  <a:pt x="388534" y="940552"/>
                </a:lnTo>
                <a:lnTo>
                  <a:pt x="398780" y="930160"/>
                </a:lnTo>
                <a:lnTo>
                  <a:pt x="407848" y="925267"/>
                </a:lnTo>
                <a:lnTo>
                  <a:pt x="417798" y="922713"/>
                </a:lnTo>
                <a:lnTo>
                  <a:pt x="427605" y="919943"/>
                </a:lnTo>
                <a:lnTo>
                  <a:pt x="436244" y="914400"/>
                </a:lnTo>
                <a:lnTo>
                  <a:pt x="443581" y="903893"/>
                </a:lnTo>
                <a:lnTo>
                  <a:pt x="449119" y="891327"/>
                </a:lnTo>
                <a:lnTo>
                  <a:pt x="454443" y="878470"/>
                </a:lnTo>
                <a:lnTo>
                  <a:pt x="461137" y="867092"/>
                </a:lnTo>
                <a:lnTo>
                  <a:pt x="478718" y="848615"/>
                </a:lnTo>
                <a:lnTo>
                  <a:pt x="496157" y="836796"/>
                </a:lnTo>
                <a:lnTo>
                  <a:pt x="514786" y="828301"/>
                </a:lnTo>
                <a:lnTo>
                  <a:pt x="535940" y="819797"/>
                </a:lnTo>
                <a:lnTo>
                  <a:pt x="555218" y="821901"/>
                </a:lnTo>
                <a:lnTo>
                  <a:pt x="574913" y="822779"/>
                </a:lnTo>
                <a:lnTo>
                  <a:pt x="593822" y="826109"/>
                </a:lnTo>
                <a:lnTo>
                  <a:pt x="610743" y="835571"/>
                </a:lnTo>
                <a:lnTo>
                  <a:pt x="620660" y="854415"/>
                </a:lnTo>
                <a:lnTo>
                  <a:pt x="643413" y="897645"/>
                </a:lnTo>
                <a:lnTo>
                  <a:pt x="668500" y="945309"/>
                </a:lnTo>
                <a:lnTo>
                  <a:pt x="685419" y="977455"/>
                </a:lnTo>
                <a:lnTo>
                  <a:pt x="690864" y="990654"/>
                </a:lnTo>
                <a:lnTo>
                  <a:pt x="710438" y="1024751"/>
                </a:lnTo>
                <a:lnTo>
                  <a:pt x="785113" y="1056283"/>
                </a:lnTo>
                <a:lnTo>
                  <a:pt x="822579" y="1072048"/>
                </a:lnTo>
                <a:lnTo>
                  <a:pt x="842025" y="1069994"/>
                </a:lnTo>
                <a:lnTo>
                  <a:pt x="882713" y="1064444"/>
                </a:lnTo>
                <a:lnTo>
                  <a:pt x="927592" y="1054813"/>
                </a:lnTo>
                <a:lnTo>
                  <a:pt x="969930" y="1030126"/>
                </a:lnTo>
                <a:lnTo>
                  <a:pt x="988044" y="1005523"/>
                </a:lnTo>
                <a:lnTo>
                  <a:pt x="997077" y="993221"/>
                </a:lnTo>
                <a:lnTo>
                  <a:pt x="1021969" y="898626"/>
                </a:lnTo>
                <a:lnTo>
                  <a:pt x="1028571" y="871271"/>
                </a:lnTo>
                <a:lnTo>
                  <a:pt x="1033732" y="853059"/>
                </a:lnTo>
                <a:lnTo>
                  <a:pt x="1059307" y="819797"/>
                </a:lnTo>
                <a:lnTo>
                  <a:pt x="1077934" y="807726"/>
                </a:lnTo>
                <a:lnTo>
                  <a:pt x="1084326" y="804037"/>
                </a:lnTo>
              </a:path>
            </a:pathLst>
          </a:custGeom>
          <a:ln w="57150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988180" y="5857469"/>
            <a:ext cx="1548130" cy="596265"/>
          </a:xfrm>
          <a:custGeom>
            <a:avLst/>
            <a:gdLst/>
            <a:ahLst/>
            <a:cxnLst/>
            <a:rect l="l" t="t" r="r" b="b"/>
            <a:pathLst>
              <a:path w="1548129" h="596264">
                <a:moveTo>
                  <a:pt x="1438053" y="513989"/>
                </a:moveTo>
                <a:lnTo>
                  <a:pt x="759777" y="513989"/>
                </a:lnTo>
                <a:lnTo>
                  <a:pt x="766791" y="515589"/>
                </a:lnTo>
                <a:lnTo>
                  <a:pt x="786845" y="521309"/>
                </a:lnTo>
                <a:lnTo>
                  <a:pt x="823976" y="532472"/>
                </a:lnTo>
                <a:lnTo>
                  <a:pt x="973835" y="583183"/>
                </a:lnTo>
                <a:lnTo>
                  <a:pt x="983083" y="586950"/>
                </a:lnTo>
                <a:lnTo>
                  <a:pt x="992366" y="591143"/>
                </a:lnTo>
                <a:lnTo>
                  <a:pt x="1001625" y="594483"/>
                </a:lnTo>
                <a:lnTo>
                  <a:pt x="1011301" y="595871"/>
                </a:lnTo>
                <a:lnTo>
                  <a:pt x="1148588" y="595871"/>
                </a:lnTo>
                <a:lnTo>
                  <a:pt x="1231060" y="591143"/>
                </a:lnTo>
                <a:lnTo>
                  <a:pt x="1283864" y="585523"/>
                </a:lnTo>
                <a:lnTo>
                  <a:pt x="1333918" y="575082"/>
                </a:lnTo>
                <a:lnTo>
                  <a:pt x="1373378" y="557834"/>
                </a:lnTo>
                <a:lnTo>
                  <a:pt x="1438053" y="513989"/>
                </a:lnTo>
                <a:close/>
              </a:path>
              <a:path w="1548129" h="596264">
                <a:moveTo>
                  <a:pt x="299593" y="0"/>
                </a:moveTo>
                <a:lnTo>
                  <a:pt x="230235" y="11690"/>
                </a:lnTo>
                <a:lnTo>
                  <a:pt x="162306" y="25361"/>
                </a:lnTo>
                <a:lnTo>
                  <a:pt x="112268" y="38036"/>
                </a:lnTo>
                <a:lnTo>
                  <a:pt x="102788" y="44188"/>
                </a:lnTo>
                <a:lnTo>
                  <a:pt x="93202" y="50220"/>
                </a:lnTo>
                <a:lnTo>
                  <a:pt x="53343" y="82881"/>
                </a:lnTo>
                <a:lnTo>
                  <a:pt x="27475" y="116083"/>
                </a:lnTo>
                <a:lnTo>
                  <a:pt x="8733" y="148868"/>
                </a:lnTo>
                <a:lnTo>
                  <a:pt x="4651" y="158215"/>
                </a:lnTo>
                <a:lnTo>
                  <a:pt x="1355" y="167692"/>
                </a:lnTo>
                <a:lnTo>
                  <a:pt x="0" y="177495"/>
                </a:lnTo>
                <a:lnTo>
                  <a:pt x="1424" y="230339"/>
                </a:lnTo>
                <a:lnTo>
                  <a:pt x="5873" y="259226"/>
                </a:lnTo>
                <a:lnTo>
                  <a:pt x="13608" y="282111"/>
                </a:lnTo>
                <a:lnTo>
                  <a:pt x="24892" y="316953"/>
                </a:lnTo>
                <a:lnTo>
                  <a:pt x="27749" y="329753"/>
                </a:lnTo>
                <a:lnTo>
                  <a:pt x="30035" y="342747"/>
                </a:lnTo>
                <a:lnTo>
                  <a:pt x="32893" y="355523"/>
                </a:lnTo>
                <a:lnTo>
                  <a:pt x="54510" y="398338"/>
                </a:lnTo>
                <a:lnTo>
                  <a:pt x="99079" y="457038"/>
                </a:lnTo>
                <a:lnTo>
                  <a:pt x="133588" y="488967"/>
                </a:lnTo>
                <a:lnTo>
                  <a:pt x="198098" y="521409"/>
                </a:lnTo>
                <a:lnTo>
                  <a:pt x="262872" y="537925"/>
                </a:lnTo>
                <a:lnTo>
                  <a:pt x="299593" y="545160"/>
                </a:lnTo>
                <a:lnTo>
                  <a:pt x="354598" y="533941"/>
                </a:lnTo>
                <a:lnTo>
                  <a:pt x="369960" y="531010"/>
                </a:lnTo>
                <a:lnTo>
                  <a:pt x="380694" y="529381"/>
                </a:lnTo>
                <a:lnTo>
                  <a:pt x="389397" y="528693"/>
                </a:lnTo>
                <a:lnTo>
                  <a:pt x="398668" y="528583"/>
                </a:lnTo>
                <a:lnTo>
                  <a:pt x="432598" y="528583"/>
                </a:lnTo>
                <a:lnTo>
                  <a:pt x="455880" y="528104"/>
                </a:lnTo>
                <a:lnTo>
                  <a:pt x="544505" y="524040"/>
                </a:lnTo>
                <a:lnTo>
                  <a:pt x="611758" y="519798"/>
                </a:lnTo>
                <a:lnTo>
                  <a:pt x="674179" y="513984"/>
                </a:lnTo>
                <a:lnTo>
                  <a:pt x="736600" y="507123"/>
                </a:lnTo>
                <a:lnTo>
                  <a:pt x="1448181" y="507123"/>
                </a:lnTo>
                <a:lnTo>
                  <a:pt x="1461732" y="488602"/>
                </a:lnTo>
                <a:lnTo>
                  <a:pt x="1475914" y="470415"/>
                </a:lnTo>
                <a:lnTo>
                  <a:pt x="1488739" y="451564"/>
                </a:lnTo>
                <a:lnTo>
                  <a:pt x="1498219" y="431050"/>
                </a:lnTo>
                <a:lnTo>
                  <a:pt x="1506769" y="403933"/>
                </a:lnTo>
                <a:lnTo>
                  <a:pt x="1511284" y="391766"/>
                </a:lnTo>
                <a:lnTo>
                  <a:pt x="1518632" y="380222"/>
                </a:lnTo>
                <a:lnTo>
                  <a:pt x="1535683" y="354977"/>
                </a:lnTo>
                <a:lnTo>
                  <a:pt x="1539343" y="339194"/>
                </a:lnTo>
                <a:lnTo>
                  <a:pt x="1543431" y="323446"/>
                </a:lnTo>
                <a:lnTo>
                  <a:pt x="1546756" y="307618"/>
                </a:lnTo>
                <a:lnTo>
                  <a:pt x="1548130" y="291591"/>
                </a:lnTo>
                <a:lnTo>
                  <a:pt x="1546863" y="278664"/>
                </a:lnTo>
                <a:lnTo>
                  <a:pt x="1543716" y="265960"/>
                </a:lnTo>
                <a:lnTo>
                  <a:pt x="1539664" y="253394"/>
                </a:lnTo>
                <a:lnTo>
                  <a:pt x="1535683" y="240880"/>
                </a:lnTo>
                <a:lnTo>
                  <a:pt x="1528276" y="214971"/>
                </a:lnTo>
                <a:lnTo>
                  <a:pt x="1517856" y="182694"/>
                </a:lnTo>
                <a:lnTo>
                  <a:pt x="1503840" y="150985"/>
                </a:lnTo>
                <a:lnTo>
                  <a:pt x="1485645" y="126784"/>
                </a:lnTo>
                <a:lnTo>
                  <a:pt x="736600" y="126784"/>
                </a:lnTo>
                <a:lnTo>
                  <a:pt x="674036" y="121278"/>
                </a:lnTo>
                <a:lnTo>
                  <a:pt x="611758" y="114096"/>
                </a:lnTo>
                <a:lnTo>
                  <a:pt x="573055" y="100323"/>
                </a:lnTo>
                <a:lnTo>
                  <a:pt x="561859" y="90200"/>
                </a:lnTo>
                <a:lnTo>
                  <a:pt x="536829" y="76072"/>
                </a:lnTo>
                <a:lnTo>
                  <a:pt x="518459" y="68718"/>
                </a:lnTo>
                <a:lnTo>
                  <a:pt x="499697" y="62491"/>
                </a:lnTo>
                <a:lnTo>
                  <a:pt x="480768" y="56715"/>
                </a:lnTo>
                <a:lnTo>
                  <a:pt x="461899" y="50711"/>
                </a:lnTo>
                <a:lnTo>
                  <a:pt x="386969" y="25361"/>
                </a:lnTo>
                <a:lnTo>
                  <a:pt x="377668" y="22050"/>
                </a:lnTo>
                <a:lnTo>
                  <a:pt x="368379" y="18646"/>
                </a:lnTo>
                <a:lnTo>
                  <a:pt x="359019" y="15428"/>
                </a:lnTo>
                <a:lnTo>
                  <a:pt x="349504" y="12674"/>
                </a:lnTo>
                <a:lnTo>
                  <a:pt x="299593" y="0"/>
                </a:lnTo>
                <a:close/>
              </a:path>
              <a:path w="1548129" h="596264">
                <a:moveTo>
                  <a:pt x="432598" y="528583"/>
                </a:moveTo>
                <a:lnTo>
                  <a:pt x="398668" y="528583"/>
                </a:lnTo>
                <a:lnTo>
                  <a:pt x="411107" y="528690"/>
                </a:lnTo>
                <a:lnTo>
                  <a:pt x="429311" y="528651"/>
                </a:lnTo>
                <a:lnTo>
                  <a:pt x="432598" y="528583"/>
                </a:lnTo>
                <a:close/>
              </a:path>
              <a:path w="1548129" h="596264">
                <a:moveTo>
                  <a:pt x="1448181" y="507123"/>
                </a:moveTo>
                <a:lnTo>
                  <a:pt x="736600" y="507123"/>
                </a:lnTo>
                <a:lnTo>
                  <a:pt x="756835" y="513989"/>
                </a:lnTo>
                <a:lnTo>
                  <a:pt x="781356" y="522358"/>
                </a:lnTo>
                <a:lnTo>
                  <a:pt x="776591" y="520695"/>
                </a:lnTo>
                <a:lnTo>
                  <a:pt x="768715" y="517864"/>
                </a:lnTo>
                <a:lnTo>
                  <a:pt x="761764" y="515188"/>
                </a:lnTo>
                <a:lnTo>
                  <a:pt x="759777" y="513989"/>
                </a:lnTo>
                <a:lnTo>
                  <a:pt x="1438060" y="513984"/>
                </a:lnTo>
                <a:lnTo>
                  <a:pt x="1448181" y="507123"/>
                </a:lnTo>
                <a:close/>
              </a:path>
              <a:path w="1548129" h="596264">
                <a:moveTo>
                  <a:pt x="1161033" y="0"/>
                </a:moveTo>
                <a:lnTo>
                  <a:pt x="1114117" y="8899"/>
                </a:lnTo>
                <a:lnTo>
                  <a:pt x="1061069" y="24822"/>
                </a:lnTo>
                <a:lnTo>
                  <a:pt x="1042343" y="31527"/>
                </a:lnTo>
                <a:lnTo>
                  <a:pt x="1023746" y="38036"/>
                </a:lnTo>
                <a:lnTo>
                  <a:pt x="798957" y="114096"/>
                </a:lnTo>
                <a:lnTo>
                  <a:pt x="736600" y="126784"/>
                </a:lnTo>
                <a:lnTo>
                  <a:pt x="1485645" y="126784"/>
                </a:lnTo>
                <a:lnTo>
                  <a:pt x="1447069" y="95927"/>
                </a:lnTo>
                <a:lnTo>
                  <a:pt x="1414970" y="77870"/>
                </a:lnTo>
                <a:lnTo>
                  <a:pt x="1380775" y="65251"/>
                </a:lnTo>
                <a:lnTo>
                  <a:pt x="1335913" y="50711"/>
                </a:lnTo>
                <a:lnTo>
                  <a:pt x="1260983" y="25361"/>
                </a:lnTo>
                <a:lnTo>
                  <a:pt x="1251628" y="21965"/>
                </a:lnTo>
                <a:lnTo>
                  <a:pt x="1242340" y="18416"/>
                </a:lnTo>
                <a:lnTo>
                  <a:pt x="1233015" y="15171"/>
                </a:lnTo>
                <a:lnTo>
                  <a:pt x="1223518" y="12674"/>
                </a:lnTo>
                <a:lnTo>
                  <a:pt x="1161033" y="0"/>
                </a:lnTo>
                <a:close/>
              </a:path>
            </a:pathLst>
          </a:custGeom>
          <a:solidFill>
            <a:srgbClr val="D536CA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988180" y="5857469"/>
            <a:ext cx="1548130" cy="596265"/>
          </a:xfrm>
          <a:custGeom>
            <a:avLst/>
            <a:gdLst/>
            <a:ahLst/>
            <a:cxnLst/>
            <a:rect l="l" t="t" r="r" b="b"/>
            <a:pathLst>
              <a:path w="1548129" h="596264">
                <a:moveTo>
                  <a:pt x="1148588" y="595871"/>
                </a:moveTo>
                <a:lnTo>
                  <a:pt x="1231060" y="591143"/>
                </a:lnTo>
                <a:lnTo>
                  <a:pt x="1283864" y="585523"/>
                </a:lnTo>
                <a:lnTo>
                  <a:pt x="1333918" y="575082"/>
                </a:lnTo>
                <a:lnTo>
                  <a:pt x="1373378" y="557834"/>
                </a:lnTo>
                <a:lnTo>
                  <a:pt x="1448181" y="507123"/>
                </a:lnTo>
                <a:lnTo>
                  <a:pt x="1461732" y="488602"/>
                </a:lnTo>
                <a:lnTo>
                  <a:pt x="1475914" y="470415"/>
                </a:lnTo>
                <a:lnTo>
                  <a:pt x="1488739" y="451564"/>
                </a:lnTo>
                <a:lnTo>
                  <a:pt x="1498219" y="431050"/>
                </a:lnTo>
                <a:lnTo>
                  <a:pt x="1506769" y="403933"/>
                </a:lnTo>
                <a:lnTo>
                  <a:pt x="1511284" y="391766"/>
                </a:lnTo>
                <a:lnTo>
                  <a:pt x="1518632" y="380222"/>
                </a:lnTo>
                <a:lnTo>
                  <a:pt x="1535683" y="354977"/>
                </a:lnTo>
                <a:lnTo>
                  <a:pt x="1539343" y="339194"/>
                </a:lnTo>
                <a:lnTo>
                  <a:pt x="1543431" y="323446"/>
                </a:lnTo>
                <a:lnTo>
                  <a:pt x="1546756" y="307618"/>
                </a:lnTo>
                <a:lnTo>
                  <a:pt x="1548130" y="291591"/>
                </a:lnTo>
                <a:lnTo>
                  <a:pt x="1546863" y="278664"/>
                </a:lnTo>
                <a:lnTo>
                  <a:pt x="1543716" y="265960"/>
                </a:lnTo>
                <a:lnTo>
                  <a:pt x="1539664" y="253394"/>
                </a:lnTo>
                <a:lnTo>
                  <a:pt x="1535683" y="240880"/>
                </a:lnTo>
                <a:lnTo>
                  <a:pt x="1517856" y="182694"/>
                </a:lnTo>
                <a:lnTo>
                  <a:pt x="1485645" y="126784"/>
                </a:lnTo>
                <a:lnTo>
                  <a:pt x="1447069" y="95927"/>
                </a:lnTo>
                <a:lnTo>
                  <a:pt x="1380775" y="65251"/>
                </a:lnTo>
                <a:lnTo>
                  <a:pt x="1335913" y="50711"/>
                </a:lnTo>
                <a:lnTo>
                  <a:pt x="1260983" y="25361"/>
                </a:lnTo>
                <a:lnTo>
                  <a:pt x="1251628" y="21965"/>
                </a:lnTo>
                <a:lnTo>
                  <a:pt x="1242345" y="18418"/>
                </a:lnTo>
                <a:lnTo>
                  <a:pt x="1233015" y="15171"/>
                </a:lnTo>
                <a:lnTo>
                  <a:pt x="1223518" y="12674"/>
                </a:lnTo>
                <a:lnTo>
                  <a:pt x="1161033" y="0"/>
                </a:lnTo>
                <a:lnTo>
                  <a:pt x="1145379" y="2968"/>
                </a:lnTo>
                <a:lnTo>
                  <a:pt x="1129712" y="5799"/>
                </a:lnTo>
                <a:lnTo>
                  <a:pt x="1079771" y="18416"/>
                </a:lnTo>
                <a:lnTo>
                  <a:pt x="1042437" y="31494"/>
                </a:lnTo>
                <a:lnTo>
                  <a:pt x="1023746" y="38036"/>
                </a:lnTo>
                <a:lnTo>
                  <a:pt x="873886" y="88747"/>
                </a:lnTo>
                <a:lnTo>
                  <a:pt x="862179" y="92708"/>
                </a:lnTo>
                <a:lnTo>
                  <a:pt x="836421" y="101422"/>
                </a:lnTo>
                <a:lnTo>
                  <a:pt x="810664" y="110135"/>
                </a:lnTo>
                <a:lnTo>
                  <a:pt x="798957" y="114096"/>
                </a:lnTo>
                <a:lnTo>
                  <a:pt x="736600" y="126784"/>
                </a:lnTo>
                <a:lnTo>
                  <a:pt x="705324" y="123926"/>
                </a:lnTo>
                <a:lnTo>
                  <a:pt x="674036" y="121278"/>
                </a:lnTo>
                <a:lnTo>
                  <a:pt x="611758" y="114096"/>
                </a:lnTo>
                <a:lnTo>
                  <a:pt x="573055" y="100323"/>
                </a:lnTo>
                <a:lnTo>
                  <a:pt x="561859" y="90200"/>
                </a:lnTo>
                <a:lnTo>
                  <a:pt x="536829" y="76072"/>
                </a:lnTo>
                <a:lnTo>
                  <a:pt x="518459" y="68718"/>
                </a:lnTo>
                <a:lnTo>
                  <a:pt x="499697" y="62491"/>
                </a:lnTo>
                <a:lnTo>
                  <a:pt x="480768" y="56715"/>
                </a:lnTo>
                <a:lnTo>
                  <a:pt x="461899" y="50711"/>
                </a:lnTo>
                <a:lnTo>
                  <a:pt x="386969" y="25361"/>
                </a:lnTo>
                <a:lnTo>
                  <a:pt x="377668" y="22050"/>
                </a:lnTo>
                <a:lnTo>
                  <a:pt x="368379" y="18646"/>
                </a:lnTo>
                <a:lnTo>
                  <a:pt x="359019" y="15428"/>
                </a:lnTo>
                <a:lnTo>
                  <a:pt x="349504" y="12674"/>
                </a:lnTo>
                <a:lnTo>
                  <a:pt x="299593" y="0"/>
                </a:lnTo>
                <a:lnTo>
                  <a:pt x="262622" y="6173"/>
                </a:lnTo>
                <a:lnTo>
                  <a:pt x="198205" y="17702"/>
                </a:lnTo>
                <a:lnTo>
                  <a:pt x="149754" y="28338"/>
                </a:lnTo>
                <a:lnTo>
                  <a:pt x="124747" y="34802"/>
                </a:lnTo>
                <a:lnTo>
                  <a:pt x="112268" y="38036"/>
                </a:lnTo>
                <a:lnTo>
                  <a:pt x="102788" y="44188"/>
                </a:lnTo>
                <a:lnTo>
                  <a:pt x="93202" y="50220"/>
                </a:lnTo>
                <a:lnTo>
                  <a:pt x="83782" y="56497"/>
                </a:lnTo>
                <a:lnTo>
                  <a:pt x="53343" y="82881"/>
                </a:lnTo>
                <a:lnTo>
                  <a:pt x="27475" y="116083"/>
                </a:lnTo>
                <a:lnTo>
                  <a:pt x="8733" y="148868"/>
                </a:lnTo>
                <a:lnTo>
                  <a:pt x="4651" y="158215"/>
                </a:lnTo>
                <a:lnTo>
                  <a:pt x="1355" y="167692"/>
                </a:lnTo>
                <a:lnTo>
                  <a:pt x="0" y="177495"/>
                </a:lnTo>
                <a:lnTo>
                  <a:pt x="1424" y="230339"/>
                </a:lnTo>
                <a:lnTo>
                  <a:pt x="5873" y="259226"/>
                </a:lnTo>
                <a:lnTo>
                  <a:pt x="13608" y="282111"/>
                </a:lnTo>
                <a:lnTo>
                  <a:pt x="24892" y="316953"/>
                </a:lnTo>
                <a:lnTo>
                  <a:pt x="27749" y="329753"/>
                </a:lnTo>
                <a:lnTo>
                  <a:pt x="30035" y="342747"/>
                </a:lnTo>
                <a:lnTo>
                  <a:pt x="32893" y="355523"/>
                </a:lnTo>
                <a:lnTo>
                  <a:pt x="54510" y="398338"/>
                </a:lnTo>
                <a:lnTo>
                  <a:pt x="99079" y="457038"/>
                </a:lnTo>
                <a:lnTo>
                  <a:pt x="133588" y="488967"/>
                </a:lnTo>
                <a:lnTo>
                  <a:pt x="198098" y="521409"/>
                </a:lnTo>
                <a:lnTo>
                  <a:pt x="262872" y="537925"/>
                </a:lnTo>
                <a:lnTo>
                  <a:pt x="299593" y="545160"/>
                </a:lnTo>
                <a:lnTo>
                  <a:pt x="332008" y="538537"/>
                </a:lnTo>
                <a:lnTo>
                  <a:pt x="354598" y="533941"/>
                </a:lnTo>
                <a:lnTo>
                  <a:pt x="369960" y="531010"/>
                </a:lnTo>
                <a:lnTo>
                  <a:pt x="380694" y="529381"/>
                </a:lnTo>
                <a:lnTo>
                  <a:pt x="389397" y="528693"/>
                </a:lnTo>
                <a:lnTo>
                  <a:pt x="398668" y="528583"/>
                </a:lnTo>
                <a:lnTo>
                  <a:pt x="411107" y="528690"/>
                </a:lnTo>
                <a:lnTo>
                  <a:pt x="429311" y="528651"/>
                </a:lnTo>
                <a:lnTo>
                  <a:pt x="493412" y="526688"/>
                </a:lnTo>
                <a:lnTo>
                  <a:pt x="544505" y="524040"/>
                </a:lnTo>
                <a:lnTo>
                  <a:pt x="611758" y="519798"/>
                </a:lnTo>
                <a:lnTo>
                  <a:pt x="674179" y="513984"/>
                </a:lnTo>
                <a:lnTo>
                  <a:pt x="705377" y="510486"/>
                </a:lnTo>
                <a:lnTo>
                  <a:pt x="736600" y="507123"/>
                </a:lnTo>
                <a:lnTo>
                  <a:pt x="765398" y="516894"/>
                </a:lnTo>
                <a:lnTo>
                  <a:pt x="778971" y="521532"/>
                </a:lnTo>
                <a:lnTo>
                  <a:pt x="781356" y="522358"/>
                </a:lnTo>
                <a:lnTo>
                  <a:pt x="776591" y="520695"/>
                </a:lnTo>
                <a:lnTo>
                  <a:pt x="768715" y="517864"/>
                </a:lnTo>
                <a:lnTo>
                  <a:pt x="761764" y="515188"/>
                </a:lnTo>
                <a:lnTo>
                  <a:pt x="759777" y="513989"/>
                </a:lnTo>
                <a:lnTo>
                  <a:pt x="766791" y="515589"/>
                </a:lnTo>
                <a:lnTo>
                  <a:pt x="786845" y="521309"/>
                </a:lnTo>
                <a:lnTo>
                  <a:pt x="823976" y="532472"/>
                </a:lnTo>
                <a:lnTo>
                  <a:pt x="838894" y="537530"/>
                </a:lnTo>
                <a:lnTo>
                  <a:pt x="873125" y="549119"/>
                </a:lnTo>
                <a:lnTo>
                  <a:pt x="910879" y="561894"/>
                </a:lnTo>
                <a:lnTo>
                  <a:pt x="936370" y="570509"/>
                </a:lnTo>
                <a:lnTo>
                  <a:pt x="973835" y="583183"/>
                </a:lnTo>
                <a:lnTo>
                  <a:pt x="983083" y="586950"/>
                </a:lnTo>
                <a:lnTo>
                  <a:pt x="992282" y="591113"/>
                </a:lnTo>
                <a:lnTo>
                  <a:pt x="1001625" y="594483"/>
                </a:lnTo>
                <a:lnTo>
                  <a:pt x="1011301" y="595871"/>
                </a:lnTo>
                <a:lnTo>
                  <a:pt x="1148588" y="595871"/>
                </a:lnTo>
                <a:close/>
              </a:path>
            </a:pathLst>
          </a:custGeom>
          <a:ln w="25399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 txBox="1"/>
          <p:nvPr/>
        </p:nvSpPr>
        <p:spPr>
          <a:xfrm>
            <a:off x="4303395" y="6026784"/>
            <a:ext cx="9779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Plakoglobine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3078861" y="6046470"/>
            <a:ext cx="10820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D</a:t>
            </a:r>
            <a:r>
              <a:rPr sz="1400" b="1" spc="-10" dirty="0">
                <a:latin typeface="Calibri"/>
                <a:cs typeface="Calibri"/>
              </a:rPr>
              <a:t>e</a:t>
            </a:r>
            <a:r>
              <a:rPr sz="1400" b="1" dirty="0">
                <a:latin typeface="Calibri"/>
                <a:cs typeface="Calibri"/>
              </a:rPr>
              <a:t>sm</a:t>
            </a:r>
            <a:r>
              <a:rPr sz="1400" b="1" spc="5" dirty="0">
                <a:latin typeface="Calibri"/>
                <a:cs typeface="Calibri"/>
              </a:rPr>
              <a:t>op</a:t>
            </a:r>
            <a:r>
              <a:rPr sz="1400" b="1" spc="-5" dirty="0">
                <a:latin typeface="Calibri"/>
                <a:cs typeface="Calibri"/>
              </a:rPr>
              <a:t>l</a:t>
            </a:r>
            <a:r>
              <a:rPr sz="1400" b="1" spc="5" dirty="0">
                <a:latin typeface="Calibri"/>
                <a:cs typeface="Calibri"/>
              </a:rPr>
              <a:t>ak</a:t>
            </a:r>
            <a:r>
              <a:rPr sz="1400" b="1" spc="-5" dirty="0">
                <a:latin typeface="Calibri"/>
                <a:cs typeface="Calibri"/>
              </a:rPr>
              <a:t>i</a:t>
            </a:r>
            <a:r>
              <a:rPr sz="1400" b="1" spc="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1631505" y="3717061"/>
            <a:ext cx="2535555" cy="523240"/>
          </a:xfrm>
          <a:custGeom>
            <a:avLst/>
            <a:gdLst/>
            <a:ahLst/>
            <a:cxnLst/>
            <a:rect l="l" t="t" r="r" b="b"/>
            <a:pathLst>
              <a:path w="2535555" h="523239">
                <a:moveTo>
                  <a:pt x="0" y="523214"/>
                </a:moveTo>
                <a:lnTo>
                  <a:pt x="2535047" y="523214"/>
                </a:lnTo>
                <a:lnTo>
                  <a:pt x="2535047" y="0"/>
                </a:lnTo>
                <a:lnTo>
                  <a:pt x="0" y="0"/>
                </a:lnTo>
                <a:lnTo>
                  <a:pt x="0" y="5232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249937" y="4797550"/>
            <a:ext cx="236671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solidFill>
                  <a:srgbClr val="FF0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Cytosquelette </a:t>
            </a:r>
            <a:r>
              <a:rPr sz="1600" b="1" u="sng" dirty="0">
                <a:solidFill>
                  <a:srgbClr val="FF0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2700"/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-Filaments</a:t>
            </a:r>
            <a:r>
              <a:rPr sz="1600" spc="-10" dirty="0">
                <a:solidFill>
                  <a:srgbClr val="FF0000"/>
                </a:solidFill>
                <a:latin typeface="Calibri"/>
                <a:cs typeface="Calibri"/>
              </a:rPr>
              <a:t> intermédiaires</a:t>
            </a:r>
            <a:endParaRPr sz="16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6124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92162" y="1053300"/>
            <a:ext cx="2787015" cy="791845"/>
          </a:xfrm>
          <a:custGeom>
            <a:avLst/>
            <a:gdLst/>
            <a:ahLst/>
            <a:cxnLst/>
            <a:rect l="l" t="t" r="r" b="b"/>
            <a:pathLst>
              <a:path w="2787015" h="791844">
                <a:moveTo>
                  <a:pt x="0" y="791502"/>
                </a:moveTo>
                <a:lnTo>
                  <a:pt x="2787015" y="791502"/>
                </a:lnTo>
                <a:lnTo>
                  <a:pt x="2787015" y="0"/>
                </a:lnTo>
                <a:lnTo>
                  <a:pt x="0" y="0"/>
                </a:lnTo>
                <a:lnTo>
                  <a:pt x="0" y="791502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84923" y="2852902"/>
            <a:ext cx="2787015" cy="848360"/>
          </a:xfrm>
          <a:custGeom>
            <a:avLst/>
            <a:gdLst/>
            <a:ahLst/>
            <a:cxnLst/>
            <a:rect l="l" t="t" r="r" b="b"/>
            <a:pathLst>
              <a:path w="2787015" h="848360">
                <a:moveTo>
                  <a:pt x="0" y="848131"/>
                </a:moveTo>
                <a:lnTo>
                  <a:pt x="2787015" y="848131"/>
                </a:lnTo>
                <a:lnTo>
                  <a:pt x="2787015" y="0"/>
                </a:lnTo>
                <a:lnTo>
                  <a:pt x="0" y="0"/>
                </a:lnTo>
                <a:lnTo>
                  <a:pt x="0" y="848131"/>
                </a:lnTo>
                <a:close/>
              </a:path>
            </a:pathLst>
          </a:custGeom>
          <a:solidFill>
            <a:srgbClr val="F1DCDB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5826" y="95565"/>
            <a:ext cx="7819390" cy="10054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2810">
              <a:spcBef>
                <a:spcPts val="100"/>
              </a:spcBef>
            </a:pPr>
            <a:r>
              <a:rPr b="1" dirty="0">
                <a:latin typeface="Calibri"/>
                <a:cs typeface="Calibri"/>
              </a:rPr>
              <a:t>JONCTIONS </a:t>
            </a:r>
            <a:r>
              <a:rPr b="1" spc="-5" dirty="0">
                <a:latin typeface="Calibri"/>
                <a:cs typeface="Calibri"/>
              </a:rPr>
              <a:t>COMMUNICANTES (ou </a:t>
            </a:r>
            <a:r>
              <a:rPr b="1" spc="-10" dirty="0">
                <a:latin typeface="Calibri"/>
                <a:cs typeface="Calibri"/>
              </a:rPr>
              <a:t>fascia communicans </a:t>
            </a:r>
            <a:r>
              <a:rPr b="1" spc="-5" dirty="0">
                <a:latin typeface="Calibri"/>
                <a:cs typeface="Calibri"/>
              </a:rPr>
              <a:t>ou </a:t>
            </a:r>
            <a:r>
              <a:rPr b="1" spc="-15" dirty="0">
                <a:latin typeface="Calibri"/>
                <a:cs typeface="Calibri"/>
              </a:rPr>
              <a:t>gap</a:t>
            </a:r>
            <a:r>
              <a:rPr b="1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junctions)</a:t>
            </a:r>
            <a:endParaRPr dirty="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/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Rôle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Elles </a:t>
            </a:r>
            <a:r>
              <a:rPr sz="1600" spc="-10" dirty="0">
                <a:latin typeface="Calibri"/>
                <a:cs typeface="Calibri"/>
              </a:rPr>
              <a:t>permettent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spc="-5" dirty="0">
                <a:latin typeface="Calibri"/>
                <a:cs typeface="Calibri"/>
              </a:rPr>
              <a:t>passage </a:t>
            </a:r>
            <a:r>
              <a:rPr sz="1600" dirty="0">
                <a:latin typeface="Calibri"/>
                <a:cs typeface="Calibri"/>
              </a:rPr>
              <a:t>de molécules </a:t>
            </a:r>
            <a:r>
              <a:rPr sz="1600" spc="-10" dirty="0">
                <a:latin typeface="Calibri"/>
                <a:cs typeface="Calibri"/>
              </a:rPr>
              <a:t>hydrophiles </a:t>
            </a:r>
            <a:r>
              <a:rPr sz="1600" spc="-5" dirty="0">
                <a:latin typeface="Calibri"/>
                <a:cs typeface="Calibri"/>
              </a:rPr>
              <a:t>(PM&lt;1KDa) </a:t>
            </a:r>
            <a:r>
              <a:rPr sz="1600" dirty="0">
                <a:latin typeface="Calibri"/>
                <a:cs typeface="Calibri"/>
              </a:rPr>
              <a:t>et des </a:t>
            </a:r>
            <a:r>
              <a:rPr sz="1600" spc="-5" dirty="0">
                <a:latin typeface="Calibri"/>
                <a:cs typeface="Calibri"/>
              </a:rPr>
              <a:t>petits</a:t>
            </a:r>
            <a:r>
              <a:rPr sz="1600" spc="9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ions.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6951" y="1280269"/>
            <a:ext cx="55473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600" spc="-5" dirty="0">
                <a:latin typeface="Calibri"/>
                <a:cs typeface="Calibri"/>
              </a:rPr>
              <a:t>Communication </a:t>
            </a:r>
            <a:r>
              <a:rPr sz="1600" spc="-10" dirty="0">
                <a:latin typeface="Calibri"/>
                <a:cs typeface="Calibri"/>
              </a:rPr>
              <a:t>intercellulaire </a:t>
            </a:r>
            <a:r>
              <a:rPr sz="1600" dirty="0">
                <a:latin typeface="Calibri"/>
                <a:cs typeface="Calibri"/>
              </a:rPr>
              <a:t>( </a:t>
            </a:r>
            <a:r>
              <a:rPr sz="1600" spc="-10" dirty="0">
                <a:latin typeface="Calibri"/>
                <a:cs typeface="Calibri"/>
              </a:rPr>
              <a:t>synchronisation </a:t>
            </a:r>
            <a:r>
              <a:rPr sz="1600" dirty="0">
                <a:latin typeface="Calibri"/>
                <a:cs typeface="Calibri"/>
              </a:rPr>
              <a:t>des cils pour </a:t>
            </a:r>
            <a:r>
              <a:rPr sz="1600" spc="-15" dirty="0">
                <a:latin typeface="Calibri"/>
                <a:cs typeface="Calibri"/>
              </a:rPr>
              <a:t>l’épithélium </a:t>
            </a:r>
            <a:r>
              <a:rPr sz="1600" dirty="0">
                <a:latin typeface="Calibri"/>
                <a:cs typeface="Calibri"/>
              </a:rPr>
              <a:t>et  </a:t>
            </a:r>
            <a:r>
              <a:rPr sz="1600" spc="-10" dirty="0">
                <a:latin typeface="Calibri"/>
                <a:cs typeface="Calibri"/>
              </a:rPr>
              <a:t>transmission </a:t>
            </a:r>
            <a:r>
              <a:rPr sz="1600" dirty="0">
                <a:latin typeface="Calibri"/>
                <a:cs typeface="Calibri"/>
              </a:rPr>
              <a:t>du </a:t>
            </a:r>
            <a:r>
              <a:rPr sz="1600" spc="-55" dirty="0">
                <a:latin typeface="Calibri"/>
                <a:cs typeface="Calibri"/>
              </a:rPr>
              <a:t>PA </a:t>
            </a:r>
            <a:r>
              <a:rPr sz="1600" dirty="0">
                <a:latin typeface="Calibri"/>
                <a:cs typeface="Calibri"/>
              </a:rPr>
              <a:t>pour le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muscle)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50644" y="1817365"/>
            <a:ext cx="1746885" cy="16104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56416" y="3458060"/>
            <a:ext cx="709688" cy="11054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67060" y="1753203"/>
            <a:ext cx="1331976" cy="11316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98131" y="1500125"/>
            <a:ext cx="2773933" cy="19025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51462" y="4344746"/>
            <a:ext cx="3192716" cy="16799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063115" y="2557398"/>
            <a:ext cx="1803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spc="5" dirty="0">
                <a:latin typeface="Calibri"/>
                <a:cs typeface="Calibri"/>
              </a:rPr>
              <a:t>N</a:t>
            </a:r>
            <a:r>
              <a:rPr sz="1200" b="1" dirty="0"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06726" y="2887979"/>
            <a:ext cx="1606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dirty="0">
                <a:latin typeface="Calibri"/>
                <a:cs typeface="Calibri"/>
              </a:rPr>
              <a:t>Ct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36420" y="4505959"/>
            <a:ext cx="15900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Protéine </a:t>
            </a:r>
            <a:r>
              <a:rPr sz="1400" dirty="0">
                <a:latin typeface="Calibri"/>
                <a:cs typeface="Calibri"/>
              </a:rPr>
              <a:t>=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Connexine</a:t>
            </a:r>
            <a:endParaRPr sz="1400">
              <a:latin typeface="Calibri"/>
              <a:cs typeface="Calibri"/>
            </a:endParaRPr>
          </a:p>
          <a:p>
            <a:pPr marL="12700"/>
            <a:r>
              <a:rPr sz="1400" dirty="0">
                <a:latin typeface="Calibri"/>
                <a:cs typeface="Calibri"/>
              </a:rPr>
              <a:t>4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STM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158361" y="2863977"/>
            <a:ext cx="555625" cy="539115"/>
          </a:xfrm>
          <a:custGeom>
            <a:avLst/>
            <a:gdLst/>
            <a:ahLst/>
            <a:cxnLst/>
            <a:rect l="l" t="t" r="r" b="b"/>
            <a:pathLst>
              <a:path w="555625" h="539114">
                <a:moveTo>
                  <a:pt x="474599" y="134620"/>
                </a:moveTo>
                <a:lnTo>
                  <a:pt x="394081" y="134620"/>
                </a:lnTo>
                <a:lnTo>
                  <a:pt x="381155" y="184553"/>
                </a:lnTo>
                <a:lnTo>
                  <a:pt x="364565" y="232014"/>
                </a:lnTo>
                <a:lnTo>
                  <a:pt x="344550" y="276811"/>
                </a:lnTo>
                <a:lnTo>
                  <a:pt x="321231" y="318914"/>
                </a:lnTo>
                <a:lnTo>
                  <a:pt x="294855" y="358030"/>
                </a:lnTo>
                <a:lnTo>
                  <a:pt x="265646" y="393922"/>
                </a:lnTo>
                <a:lnTo>
                  <a:pt x="233820" y="426371"/>
                </a:lnTo>
                <a:lnTo>
                  <a:pt x="199592" y="455157"/>
                </a:lnTo>
                <a:lnTo>
                  <a:pt x="163179" y="480060"/>
                </a:lnTo>
                <a:lnTo>
                  <a:pt x="124798" y="500861"/>
                </a:lnTo>
                <a:lnTo>
                  <a:pt x="84663" y="517339"/>
                </a:lnTo>
                <a:lnTo>
                  <a:pt x="42992" y="529274"/>
                </a:lnTo>
                <a:lnTo>
                  <a:pt x="0" y="536448"/>
                </a:lnTo>
                <a:lnTo>
                  <a:pt x="43487" y="538645"/>
                </a:lnTo>
                <a:lnTo>
                  <a:pt x="86269" y="535868"/>
                </a:lnTo>
                <a:lnTo>
                  <a:pt x="128118" y="528307"/>
                </a:lnTo>
                <a:lnTo>
                  <a:pt x="168806" y="516157"/>
                </a:lnTo>
                <a:lnTo>
                  <a:pt x="208105" y="499608"/>
                </a:lnTo>
                <a:lnTo>
                  <a:pt x="245788" y="478855"/>
                </a:lnTo>
                <a:lnTo>
                  <a:pt x="281627" y="454088"/>
                </a:lnTo>
                <a:lnTo>
                  <a:pt x="315393" y="425502"/>
                </a:lnTo>
                <a:lnTo>
                  <a:pt x="346859" y="393289"/>
                </a:lnTo>
                <a:lnTo>
                  <a:pt x="375797" y="357641"/>
                </a:lnTo>
                <a:lnTo>
                  <a:pt x="401980" y="318751"/>
                </a:lnTo>
                <a:lnTo>
                  <a:pt x="425186" y="276796"/>
                </a:lnTo>
                <a:lnTo>
                  <a:pt x="445209" y="231894"/>
                </a:lnTo>
                <a:lnTo>
                  <a:pt x="461748" y="184428"/>
                </a:lnTo>
                <a:lnTo>
                  <a:pt x="474599" y="134620"/>
                </a:lnTo>
                <a:close/>
              </a:path>
              <a:path w="555625" h="539114">
                <a:moveTo>
                  <a:pt x="448563" y="0"/>
                </a:moveTo>
                <a:lnTo>
                  <a:pt x="313436" y="134620"/>
                </a:lnTo>
                <a:lnTo>
                  <a:pt x="555244" y="134620"/>
                </a:lnTo>
                <a:lnTo>
                  <a:pt x="4485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69538" y="2863977"/>
            <a:ext cx="529590" cy="539115"/>
          </a:xfrm>
          <a:custGeom>
            <a:avLst/>
            <a:gdLst/>
            <a:ahLst/>
            <a:cxnLst/>
            <a:rect l="l" t="t" r="r" b="b"/>
            <a:pathLst>
              <a:path w="529589" h="539114">
                <a:moveTo>
                  <a:pt x="80518" y="0"/>
                </a:moveTo>
                <a:lnTo>
                  <a:pt x="0" y="0"/>
                </a:lnTo>
                <a:lnTo>
                  <a:pt x="2052" y="51887"/>
                </a:lnTo>
                <a:lnTo>
                  <a:pt x="8086" y="102379"/>
                </a:lnTo>
                <a:lnTo>
                  <a:pt x="17913" y="151248"/>
                </a:lnTo>
                <a:lnTo>
                  <a:pt x="31345" y="198270"/>
                </a:lnTo>
                <a:lnTo>
                  <a:pt x="48194" y="243218"/>
                </a:lnTo>
                <a:lnTo>
                  <a:pt x="68272" y="285868"/>
                </a:lnTo>
                <a:lnTo>
                  <a:pt x="91393" y="325992"/>
                </a:lnTo>
                <a:lnTo>
                  <a:pt x="117367" y="363367"/>
                </a:lnTo>
                <a:lnTo>
                  <a:pt x="146007" y="397765"/>
                </a:lnTo>
                <a:lnTo>
                  <a:pt x="177125" y="428961"/>
                </a:lnTo>
                <a:lnTo>
                  <a:pt x="210533" y="456731"/>
                </a:lnTo>
                <a:lnTo>
                  <a:pt x="246044" y="480847"/>
                </a:lnTo>
                <a:lnTo>
                  <a:pt x="283470" y="501084"/>
                </a:lnTo>
                <a:lnTo>
                  <a:pt x="322623" y="517217"/>
                </a:lnTo>
                <a:lnTo>
                  <a:pt x="363314" y="529020"/>
                </a:lnTo>
                <a:lnTo>
                  <a:pt x="405357" y="536268"/>
                </a:lnTo>
                <a:lnTo>
                  <a:pt x="448563" y="538734"/>
                </a:lnTo>
                <a:lnTo>
                  <a:pt x="529082" y="538734"/>
                </a:lnTo>
                <a:lnTo>
                  <a:pt x="485895" y="536268"/>
                </a:lnTo>
                <a:lnTo>
                  <a:pt x="443867" y="529020"/>
                </a:lnTo>
                <a:lnTo>
                  <a:pt x="403186" y="517217"/>
                </a:lnTo>
                <a:lnTo>
                  <a:pt x="364041" y="501084"/>
                </a:lnTo>
                <a:lnTo>
                  <a:pt x="326618" y="480847"/>
                </a:lnTo>
                <a:lnTo>
                  <a:pt x="291108" y="456731"/>
                </a:lnTo>
                <a:lnTo>
                  <a:pt x="257697" y="428961"/>
                </a:lnTo>
                <a:lnTo>
                  <a:pt x="226575" y="397765"/>
                </a:lnTo>
                <a:lnTo>
                  <a:pt x="197929" y="363367"/>
                </a:lnTo>
                <a:lnTo>
                  <a:pt x="171949" y="325992"/>
                </a:lnTo>
                <a:lnTo>
                  <a:pt x="148821" y="285868"/>
                </a:lnTo>
                <a:lnTo>
                  <a:pt x="128735" y="243218"/>
                </a:lnTo>
                <a:lnTo>
                  <a:pt x="111879" y="198270"/>
                </a:lnTo>
                <a:lnTo>
                  <a:pt x="98441" y="151248"/>
                </a:lnTo>
                <a:lnTo>
                  <a:pt x="88609" y="102379"/>
                </a:lnTo>
                <a:lnTo>
                  <a:pt x="82572" y="51887"/>
                </a:lnTo>
                <a:lnTo>
                  <a:pt x="805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69539" y="2863977"/>
            <a:ext cx="1044575" cy="539115"/>
          </a:xfrm>
          <a:custGeom>
            <a:avLst/>
            <a:gdLst/>
            <a:ahLst/>
            <a:cxnLst/>
            <a:rect l="l" t="t" r="r" b="b"/>
            <a:pathLst>
              <a:path w="1044575" h="539114">
                <a:moveTo>
                  <a:pt x="488823" y="536448"/>
                </a:moveTo>
                <a:lnTo>
                  <a:pt x="531815" y="529274"/>
                </a:lnTo>
                <a:lnTo>
                  <a:pt x="573486" y="517339"/>
                </a:lnTo>
                <a:lnTo>
                  <a:pt x="613621" y="500861"/>
                </a:lnTo>
                <a:lnTo>
                  <a:pt x="652002" y="480060"/>
                </a:lnTo>
                <a:lnTo>
                  <a:pt x="688415" y="455157"/>
                </a:lnTo>
                <a:lnTo>
                  <a:pt x="722643" y="426371"/>
                </a:lnTo>
                <a:lnTo>
                  <a:pt x="754469" y="393922"/>
                </a:lnTo>
                <a:lnTo>
                  <a:pt x="783678" y="358030"/>
                </a:lnTo>
                <a:lnTo>
                  <a:pt x="810054" y="318914"/>
                </a:lnTo>
                <a:lnTo>
                  <a:pt x="833381" y="276796"/>
                </a:lnTo>
                <a:lnTo>
                  <a:pt x="853442" y="231894"/>
                </a:lnTo>
                <a:lnTo>
                  <a:pt x="870022" y="184428"/>
                </a:lnTo>
                <a:lnTo>
                  <a:pt x="882904" y="134620"/>
                </a:lnTo>
                <a:lnTo>
                  <a:pt x="802259" y="134620"/>
                </a:lnTo>
                <a:lnTo>
                  <a:pt x="937387" y="0"/>
                </a:lnTo>
                <a:lnTo>
                  <a:pt x="1044067" y="134620"/>
                </a:lnTo>
                <a:lnTo>
                  <a:pt x="963422" y="134620"/>
                </a:lnTo>
                <a:lnTo>
                  <a:pt x="950565" y="184461"/>
                </a:lnTo>
                <a:lnTo>
                  <a:pt x="934023" y="231903"/>
                </a:lnTo>
                <a:lnTo>
                  <a:pt x="914020" y="276738"/>
                </a:lnTo>
                <a:lnTo>
                  <a:pt x="890776" y="318761"/>
                </a:lnTo>
                <a:lnTo>
                  <a:pt x="864515" y="357763"/>
                </a:lnTo>
                <a:lnTo>
                  <a:pt x="835459" y="393537"/>
                </a:lnTo>
                <a:lnTo>
                  <a:pt x="803830" y="425878"/>
                </a:lnTo>
                <a:lnTo>
                  <a:pt x="769851" y="454578"/>
                </a:lnTo>
                <a:lnTo>
                  <a:pt x="733745" y="479430"/>
                </a:lnTo>
                <a:lnTo>
                  <a:pt x="695733" y="500228"/>
                </a:lnTo>
                <a:lnTo>
                  <a:pt x="656038" y="516764"/>
                </a:lnTo>
                <a:lnTo>
                  <a:pt x="614883" y="528831"/>
                </a:lnTo>
                <a:lnTo>
                  <a:pt x="572490" y="536223"/>
                </a:lnTo>
                <a:lnTo>
                  <a:pt x="529082" y="538734"/>
                </a:lnTo>
                <a:lnTo>
                  <a:pt x="448563" y="538734"/>
                </a:lnTo>
                <a:lnTo>
                  <a:pt x="405357" y="536268"/>
                </a:lnTo>
                <a:lnTo>
                  <a:pt x="363314" y="529020"/>
                </a:lnTo>
                <a:lnTo>
                  <a:pt x="322623" y="517217"/>
                </a:lnTo>
                <a:lnTo>
                  <a:pt x="283470" y="501084"/>
                </a:lnTo>
                <a:lnTo>
                  <a:pt x="246044" y="480847"/>
                </a:lnTo>
                <a:lnTo>
                  <a:pt x="210533" y="456731"/>
                </a:lnTo>
                <a:lnTo>
                  <a:pt x="177125" y="428961"/>
                </a:lnTo>
                <a:lnTo>
                  <a:pt x="146007" y="397765"/>
                </a:lnTo>
                <a:lnTo>
                  <a:pt x="117367" y="363367"/>
                </a:lnTo>
                <a:lnTo>
                  <a:pt x="91393" y="325992"/>
                </a:lnTo>
                <a:lnTo>
                  <a:pt x="68272" y="285868"/>
                </a:lnTo>
                <a:lnTo>
                  <a:pt x="48194" y="243218"/>
                </a:lnTo>
                <a:lnTo>
                  <a:pt x="31345" y="198270"/>
                </a:lnTo>
                <a:lnTo>
                  <a:pt x="17913" y="151248"/>
                </a:lnTo>
                <a:lnTo>
                  <a:pt x="8086" y="102379"/>
                </a:lnTo>
                <a:lnTo>
                  <a:pt x="2052" y="51887"/>
                </a:lnTo>
                <a:lnTo>
                  <a:pt x="0" y="0"/>
                </a:lnTo>
                <a:lnTo>
                  <a:pt x="80518" y="0"/>
                </a:lnTo>
                <a:lnTo>
                  <a:pt x="82572" y="51887"/>
                </a:lnTo>
                <a:lnTo>
                  <a:pt x="88609" y="102379"/>
                </a:lnTo>
                <a:lnTo>
                  <a:pt x="98441" y="151248"/>
                </a:lnTo>
                <a:lnTo>
                  <a:pt x="111879" y="198270"/>
                </a:lnTo>
                <a:lnTo>
                  <a:pt x="128735" y="243218"/>
                </a:lnTo>
                <a:lnTo>
                  <a:pt x="148821" y="285868"/>
                </a:lnTo>
                <a:lnTo>
                  <a:pt x="171949" y="325992"/>
                </a:lnTo>
                <a:lnTo>
                  <a:pt x="197929" y="363367"/>
                </a:lnTo>
                <a:lnTo>
                  <a:pt x="226575" y="397765"/>
                </a:lnTo>
                <a:lnTo>
                  <a:pt x="257697" y="428961"/>
                </a:lnTo>
                <a:lnTo>
                  <a:pt x="291108" y="456731"/>
                </a:lnTo>
                <a:lnTo>
                  <a:pt x="326618" y="480847"/>
                </a:lnTo>
                <a:lnTo>
                  <a:pt x="364041" y="501084"/>
                </a:lnTo>
                <a:lnTo>
                  <a:pt x="403186" y="517217"/>
                </a:lnTo>
                <a:lnTo>
                  <a:pt x="443867" y="529020"/>
                </a:lnTo>
                <a:lnTo>
                  <a:pt x="485895" y="536268"/>
                </a:lnTo>
                <a:lnTo>
                  <a:pt x="529082" y="538734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943096" y="3520058"/>
            <a:ext cx="3524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6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69816" y="2730183"/>
            <a:ext cx="86677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onn</a:t>
            </a:r>
            <a:r>
              <a:rPr sz="16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600" b="1" spc="-40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08191" y="2244408"/>
            <a:ext cx="549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spc="-1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endParaRPr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248145" y="1572134"/>
            <a:ext cx="360045" cy="1640839"/>
          </a:xfrm>
          <a:custGeom>
            <a:avLst/>
            <a:gdLst/>
            <a:ahLst/>
            <a:cxnLst/>
            <a:rect l="l" t="t" r="r" b="b"/>
            <a:pathLst>
              <a:path w="360045" h="1640839">
                <a:moveTo>
                  <a:pt x="360044" y="1640839"/>
                </a:moveTo>
                <a:lnTo>
                  <a:pt x="289954" y="1638478"/>
                </a:lnTo>
                <a:lnTo>
                  <a:pt x="232711" y="1632045"/>
                </a:lnTo>
                <a:lnTo>
                  <a:pt x="194113" y="1622516"/>
                </a:lnTo>
                <a:lnTo>
                  <a:pt x="179958" y="1610867"/>
                </a:lnTo>
                <a:lnTo>
                  <a:pt x="179958" y="850391"/>
                </a:lnTo>
                <a:lnTo>
                  <a:pt x="165824" y="838743"/>
                </a:lnTo>
                <a:lnTo>
                  <a:pt x="127269" y="829214"/>
                </a:lnTo>
                <a:lnTo>
                  <a:pt x="70070" y="822781"/>
                </a:lnTo>
                <a:lnTo>
                  <a:pt x="0" y="820419"/>
                </a:lnTo>
                <a:lnTo>
                  <a:pt x="70070" y="818058"/>
                </a:lnTo>
                <a:lnTo>
                  <a:pt x="127269" y="811625"/>
                </a:lnTo>
                <a:lnTo>
                  <a:pt x="165824" y="802096"/>
                </a:lnTo>
                <a:lnTo>
                  <a:pt x="179958" y="790447"/>
                </a:lnTo>
                <a:lnTo>
                  <a:pt x="179958" y="29971"/>
                </a:lnTo>
                <a:lnTo>
                  <a:pt x="194113" y="18323"/>
                </a:lnTo>
                <a:lnTo>
                  <a:pt x="232711" y="8794"/>
                </a:lnTo>
                <a:lnTo>
                  <a:pt x="289954" y="2361"/>
                </a:lnTo>
                <a:lnTo>
                  <a:pt x="36004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440805" y="2852928"/>
            <a:ext cx="555625" cy="539115"/>
          </a:xfrm>
          <a:custGeom>
            <a:avLst/>
            <a:gdLst/>
            <a:ahLst/>
            <a:cxnLst/>
            <a:rect l="l" t="t" r="r" b="b"/>
            <a:pathLst>
              <a:path w="555625" h="539114">
                <a:moveTo>
                  <a:pt x="474725" y="134620"/>
                </a:moveTo>
                <a:lnTo>
                  <a:pt x="394081" y="134620"/>
                </a:lnTo>
                <a:lnTo>
                  <a:pt x="381182" y="184553"/>
                </a:lnTo>
                <a:lnTo>
                  <a:pt x="364615" y="232014"/>
                </a:lnTo>
                <a:lnTo>
                  <a:pt x="344618" y="276812"/>
                </a:lnTo>
                <a:lnTo>
                  <a:pt x="321313" y="318918"/>
                </a:lnTo>
                <a:lnTo>
                  <a:pt x="294946" y="358037"/>
                </a:lnTo>
                <a:lnTo>
                  <a:pt x="265741" y="393934"/>
                </a:lnTo>
                <a:lnTo>
                  <a:pt x="233914" y="426391"/>
                </a:lnTo>
                <a:lnTo>
                  <a:pt x="199682" y="455187"/>
                </a:lnTo>
                <a:lnTo>
                  <a:pt x="163261" y="480103"/>
                </a:lnTo>
                <a:lnTo>
                  <a:pt x="124865" y="500919"/>
                </a:lnTo>
                <a:lnTo>
                  <a:pt x="84713" y="517416"/>
                </a:lnTo>
                <a:lnTo>
                  <a:pt x="43019" y="529374"/>
                </a:lnTo>
                <a:lnTo>
                  <a:pt x="0" y="536575"/>
                </a:lnTo>
                <a:lnTo>
                  <a:pt x="43487" y="538749"/>
                </a:lnTo>
                <a:lnTo>
                  <a:pt x="86269" y="535950"/>
                </a:lnTo>
                <a:lnTo>
                  <a:pt x="128119" y="528372"/>
                </a:lnTo>
                <a:lnTo>
                  <a:pt x="168809" y="516207"/>
                </a:lnTo>
                <a:lnTo>
                  <a:pt x="208110" y="499646"/>
                </a:lnTo>
                <a:lnTo>
                  <a:pt x="245796" y="478882"/>
                </a:lnTo>
                <a:lnTo>
                  <a:pt x="281639" y="454108"/>
                </a:lnTo>
                <a:lnTo>
                  <a:pt x="315412" y="425515"/>
                </a:lnTo>
                <a:lnTo>
                  <a:pt x="346886" y="393297"/>
                </a:lnTo>
                <a:lnTo>
                  <a:pt x="375835" y="357646"/>
                </a:lnTo>
                <a:lnTo>
                  <a:pt x="402030" y="318753"/>
                </a:lnTo>
                <a:lnTo>
                  <a:pt x="425251" y="276797"/>
                </a:lnTo>
                <a:lnTo>
                  <a:pt x="445292" y="231894"/>
                </a:lnTo>
                <a:lnTo>
                  <a:pt x="461852" y="184429"/>
                </a:lnTo>
                <a:lnTo>
                  <a:pt x="474725" y="134620"/>
                </a:lnTo>
                <a:close/>
              </a:path>
              <a:path w="555625" h="539114">
                <a:moveTo>
                  <a:pt x="448691" y="0"/>
                </a:moveTo>
                <a:lnTo>
                  <a:pt x="313436" y="134620"/>
                </a:lnTo>
                <a:lnTo>
                  <a:pt x="555244" y="134620"/>
                </a:lnTo>
                <a:lnTo>
                  <a:pt x="4486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51982" y="2852928"/>
            <a:ext cx="529590" cy="539115"/>
          </a:xfrm>
          <a:custGeom>
            <a:avLst/>
            <a:gdLst/>
            <a:ahLst/>
            <a:cxnLst/>
            <a:rect l="l" t="t" r="r" b="b"/>
            <a:pathLst>
              <a:path w="529589" h="539114">
                <a:moveTo>
                  <a:pt x="80644" y="0"/>
                </a:moveTo>
                <a:lnTo>
                  <a:pt x="0" y="0"/>
                </a:lnTo>
                <a:lnTo>
                  <a:pt x="2052" y="51887"/>
                </a:lnTo>
                <a:lnTo>
                  <a:pt x="8086" y="102379"/>
                </a:lnTo>
                <a:lnTo>
                  <a:pt x="17913" y="151248"/>
                </a:lnTo>
                <a:lnTo>
                  <a:pt x="31345" y="198270"/>
                </a:lnTo>
                <a:lnTo>
                  <a:pt x="48194" y="243218"/>
                </a:lnTo>
                <a:lnTo>
                  <a:pt x="68272" y="285868"/>
                </a:lnTo>
                <a:lnTo>
                  <a:pt x="91393" y="325992"/>
                </a:lnTo>
                <a:lnTo>
                  <a:pt x="117367" y="363367"/>
                </a:lnTo>
                <a:lnTo>
                  <a:pt x="146007" y="397765"/>
                </a:lnTo>
                <a:lnTo>
                  <a:pt x="177125" y="428961"/>
                </a:lnTo>
                <a:lnTo>
                  <a:pt x="210533" y="456731"/>
                </a:lnTo>
                <a:lnTo>
                  <a:pt x="246044" y="480847"/>
                </a:lnTo>
                <a:lnTo>
                  <a:pt x="283470" y="501084"/>
                </a:lnTo>
                <a:lnTo>
                  <a:pt x="322623" y="517217"/>
                </a:lnTo>
                <a:lnTo>
                  <a:pt x="363314" y="529020"/>
                </a:lnTo>
                <a:lnTo>
                  <a:pt x="405357" y="536268"/>
                </a:lnTo>
                <a:lnTo>
                  <a:pt x="448563" y="538734"/>
                </a:lnTo>
                <a:lnTo>
                  <a:pt x="529208" y="538734"/>
                </a:lnTo>
                <a:lnTo>
                  <a:pt x="486002" y="536268"/>
                </a:lnTo>
                <a:lnTo>
                  <a:pt x="443959" y="529020"/>
                </a:lnTo>
                <a:lnTo>
                  <a:pt x="403268" y="517217"/>
                </a:lnTo>
                <a:lnTo>
                  <a:pt x="364115" y="501084"/>
                </a:lnTo>
                <a:lnTo>
                  <a:pt x="326689" y="480847"/>
                </a:lnTo>
                <a:lnTo>
                  <a:pt x="291178" y="456731"/>
                </a:lnTo>
                <a:lnTo>
                  <a:pt x="257770" y="428961"/>
                </a:lnTo>
                <a:lnTo>
                  <a:pt x="226652" y="397765"/>
                </a:lnTo>
                <a:lnTo>
                  <a:pt x="198012" y="363367"/>
                </a:lnTo>
                <a:lnTo>
                  <a:pt x="172038" y="325992"/>
                </a:lnTo>
                <a:lnTo>
                  <a:pt x="148917" y="285868"/>
                </a:lnTo>
                <a:lnTo>
                  <a:pt x="128839" y="243218"/>
                </a:lnTo>
                <a:lnTo>
                  <a:pt x="111990" y="198270"/>
                </a:lnTo>
                <a:lnTo>
                  <a:pt x="98558" y="151248"/>
                </a:lnTo>
                <a:lnTo>
                  <a:pt x="88731" y="102379"/>
                </a:lnTo>
                <a:lnTo>
                  <a:pt x="82697" y="51887"/>
                </a:lnTo>
                <a:lnTo>
                  <a:pt x="806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51983" y="2852928"/>
            <a:ext cx="1044575" cy="539115"/>
          </a:xfrm>
          <a:custGeom>
            <a:avLst/>
            <a:gdLst/>
            <a:ahLst/>
            <a:cxnLst/>
            <a:rect l="l" t="t" r="r" b="b"/>
            <a:pathLst>
              <a:path w="1044575" h="539114">
                <a:moveTo>
                  <a:pt x="488822" y="536575"/>
                </a:moveTo>
                <a:lnTo>
                  <a:pt x="531842" y="529374"/>
                </a:lnTo>
                <a:lnTo>
                  <a:pt x="573536" y="517416"/>
                </a:lnTo>
                <a:lnTo>
                  <a:pt x="613688" y="500919"/>
                </a:lnTo>
                <a:lnTo>
                  <a:pt x="652084" y="480103"/>
                </a:lnTo>
                <a:lnTo>
                  <a:pt x="688505" y="455187"/>
                </a:lnTo>
                <a:lnTo>
                  <a:pt x="722737" y="426391"/>
                </a:lnTo>
                <a:lnTo>
                  <a:pt x="754564" y="393934"/>
                </a:lnTo>
                <a:lnTo>
                  <a:pt x="783769" y="358037"/>
                </a:lnTo>
                <a:lnTo>
                  <a:pt x="810136" y="318918"/>
                </a:lnTo>
                <a:lnTo>
                  <a:pt x="833449" y="276797"/>
                </a:lnTo>
                <a:lnTo>
                  <a:pt x="853492" y="231894"/>
                </a:lnTo>
                <a:lnTo>
                  <a:pt x="870049" y="184429"/>
                </a:lnTo>
                <a:lnTo>
                  <a:pt x="882903" y="134620"/>
                </a:lnTo>
                <a:lnTo>
                  <a:pt x="802258" y="134620"/>
                </a:lnTo>
                <a:lnTo>
                  <a:pt x="937513" y="0"/>
                </a:lnTo>
                <a:lnTo>
                  <a:pt x="1044066" y="134620"/>
                </a:lnTo>
                <a:lnTo>
                  <a:pt x="963548" y="134620"/>
                </a:lnTo>
                <a:lnTo>
                  <a:pt x="950667" y="184461"/>
                </a:lnTo>
                <a:lnTo>
                  <a:pt x="934104" y="231903"/>
                </a:lnTo>
                <a:lnTo>
                  <a:pt x="914083" y="276738"/>
                </a:lnTo>
                <a:lnTo>
                  <a:pt x="890825" y="318761"/>
                </a:lnTo>
                <a:lnTo>
                  <a:pt x="864554" y="357763"/>
                </a:lnTo>
                <a:lnTo>
                  <a:pt x="835493" y="393537"/>
                </a:lnTo>
                <a:lnTo>
                  <a:pt x="803862" y="425878"/>
                </a:lnTo>
                <a:lnTo>
                  <a:pt x="769885" y="454578"/>
                </a:lnTo>
                <a:lnTo>
                  <a:pt x="733784" y="479430"/>
                </a:lnTo>
                <a:lnTo>
                  <a:pt x="695782" y="500228"/>
                </a:lnTo>
                <a:lnTo>
                  <a:pt x="656101" y="516764"/>
                </a:lnTo>
                <a:lnTo>
                  <a:pt x="614963" y="528831"/>
                </a:lnTo>
                <a:lnTo>
                  <a:pt x="572592" y="536223"/>
                </a:lnTo>
                <a:lnTo>
                  <a:pt x="529208" y="538734"/>
                </a:lnTo>
                <a:lnTo>
                  <a:pt x="448563" y="538734"/>
                </a:lnTo>
                <a:lnTo>
                  <a:pt x="405357" y="536268"/>
                </a:lnTo>
                <a:lnTo>
                  <a:pt x="363314" y="529020"/>
                </a:lnTo>
                <a:lnTo>
                  <a:pt x="322623" y="517217"/>
                </a:lnTo>
                <a:lnTo>
                  <a:pt x="283470" y="501084"/>
                </a:lnTo>
                <a:lnTo>
                  <a:pt x="246044" y="480847"/>
                </a:lnTo>
                <a:lnTo>
                  <a:pt x="210533" y="456731"/>
                </a:lnTo>
                <a:lnTo>
                  <a:pt x="177125" y="428961"/>
                </a:lnTo>
                <a:lnTo>
                  <a:pt x="146007" y="397765"/>
                </a:lnTo>
                <a:lnTo>
                  <a:pt x="117367" y="363367"/>
                </a:lnTo>
                <a:lnTo>
                  <a:pt x="91393" y="325992"/>
                </a:lnTo>
                <a:lnTo>
                  <a:pt x="68272" y="285868"/>
                </a:lnTo>
                <a:lnTo>
                  <a:pt x="48194" y="243218"/>
                </a:lnTo>
                <a:lnTo>
                  <a:pt x="31345" y="198270"/>
                </a:lnTo>
                <a:lnTo>
                  <a:pt x="17913" y="151248"/>
                </a:lnTo>
                <a:lnTo>
                  <a:pt x="8086" y="102379"/>
                </a:lnTo>
                <a:lnTo>
                  <a:pt x="2052" y="51887"/>
                </a:lnTo>
                <a:lnTo>
                  <a:pt x="0" y="0"/>
                </a:lnTo>
                <a:lnTo>
                  <a:pt x="80644" y="0"/>
                </a:lnTo>
                <a:lnTo>
                  <a:pt x="82697" y="51887"/>
                </a:lnTo>
                <a:lnTo>
                  <a:pt x="88731" y="102379"/>
                </a:lnTo>
                <a:lnTo>
                  <a:pt x="98558" y="151248"/>
                </a:lnTo>
                <a:lnTo>
                  <a:pt x="111990" y="198270"/>
                </a:lnTo>
                <a:lnTo>
                  <a:pt x="128839" y="243218"/>
                </a:lnTo>
                <a:lnTo>
                  <a:pt x="148917" y="285868"/>
                </a:lnTo>
                <a:lnTo>
                  <a:pt x="172038" y="325992"/>
                </a:lnTo>
                <a:lnTo>
                  <a:pt x="198012" y="363367"/>
                </a:lnTo>
                <a:lnTo>
                  <a:pt x="226652" y="397765"/>
                </a:lnTo>
                <a:lnTo>
                  <a:pt x="257770" y="428961"/>
                </a:lnTo>
                <a:lnTo>
                  <a:pt x="291178" y="456731"/>
                </a:lnTo>
                <a:lnTo>
                  <a:pt x="326689" y="480847"/>
                </a:lnTo>
                <a:lnTo>
                  <a:pt x="364115" y="501084"/>
                </a:lnTo>
                <a:lnTo>
                  <a:pt x="403268" y="517217"/>
                </a:lnTo>
                <a:lnTo>
                  <a:pt x="443959" y="529020"/>
                </a:lnTo>
                <a:lnTo>
                  <a:pt x="486002" y="536268"/>
                </a:lnTo>
                <a:lnTo>
                  <a:pt x="529208" y="538734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176010" y="3520058"/>
            <a:ext cx="3524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</a:t>
            </a:r>
            <a:r>
              <a:rPr sz="2000" b="1" spc="-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78395" y="1076578"/>
            <a:ext cx="5651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Cellule</a:t>
            </a:r>
            <a:r>
              <a:rPr sz="1200" spc="-1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411084" y="3381121"/>
            <a:ext cx="56007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Cellule</a:t>
            </a:r>
            <a:r>
              <a:rPr sz="1200" spc="-1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88351" y="3721734"/>
            <a:ext cx="5346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F</a:t>
            </a:r>
            <a:r>
              <a:rPr sz="1400" b="1" spc="-10" dirty="0">
                <a:latin typeface="Calibri"/>
                <a:cs typeface="Calibri"/>
              </a:rPr>
              <a:t>ER</a:t>
            </a:r>
            <a:r>
              <a:rPr sz="1400" b="1" dirty="0">
                <a:latin typeface="Calibri"/>
                <a:cs typeface="Calibri"/>
              </a:rPr>
              <a:t>ME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310752" y="3721734"/>
            <a:ext cx="73596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OUVERT</a:t>
            </a:r>
            <a:endParaRPr sz="1400">
              <a:latin typeface="Calibri"/>
              <a:cs typeface="Calibri"/>
            </a:endParaRPr>
          </a:p>
          <a:p>
            <a:pPr marL="12700"/>
            <a:r>
              <a:rPr sz="1200" b="1" spc="-10" dirty="0">
                <a:latin typeface="Calibri"/>
                <a:cs typeface="Calibri"/>
              </a:rPr>
              <a:t>Prot</a:t>
            </a:r>
            <a:r>
              <a:rPr sz="1200" b="1" spc="-5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&lt;1KDa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9182608" y="1191767"/>
            <a:ext cx="168275" cy="655320"/>
          </a:xfrm>
          <a:custGeom>
            <a:avLst/>
            <a:gdLst/>
            <a:ahLst/>
            <a:cxnLst/>
            <a:rect l="l" t="t" r="r" b="b"/>
            <a:pathLst>
              <a:path w="168275" h="655319">
                <a:moveTo>
                  <a:pt x="56368" y="56012"/>
                </a:moveTo>
                <a:lnTo>
                  <a:pt x="46231" y="82404"/>
                </a:lnTo>
                <a:lnTo>
                  <a:pt x="139700" y="655320"/>
                </a:lnTo>
                <a:lnTo>
                  <a:pt x="167894" y="650748"/>
                </a:lnTo>
                <a:lnTo>
                  <a:pt x="74443" y="77943"/>
                </a:lnTo>
                <a:lnTo>
                  <a:pt x="56368" y="56012"/>
                </a:lnTo>
                <a:close/>
              </a:path>
              <a:path w="168275" h="655319">
                <a:moveTo>
                  <a:pt x="47244" y="0"/>
                </a:moveTo>
                <a:lnTo>
                  <a:pt x="2921" y="115570"/>
                </a:lnTo>
                <a:lnTo>
                  <a:pt x="0" y="122936"/>
                </a:lnTo>
                <a:lnTo>
                  <a:pt x="3683" y="131191"/>
                </a:lnTo>
                <a:lnTo>
                  <a:pt x="18415" y="136779"/>
                </a:lnTo>
                <a:lnTo>
                  <a:pt x="26670" y="133096"/>
                </a:lnTo>
                <a:lnTo>
                  <a:pt x="29591" y="125730"/>
                </a:lnTo>
                <a:lnTo>
                  <a:pt x="46231" y="82404"/>
                </a:lnTo>
                <a:lnTo>
                  <a:pt x="37719" y="30226"/>
                </a:lnTo>
                <a:lnTo>
                  <a:pt x="65913" y="25654"/>
                </a:lnTo>
                <a:lnTo>
                  <a:pt x="68423" y="25654"/>
                </a:lnTo>
                <a:lnTo>
                  <a:pt x="47244" y="0"/>
                </a:lnTo>
                <a:close/>
              </a:path>
              <a:path w="168275" h="655319">
                <a:moveTo>
                  <a:pt x="68423" y="25654"/>
                </a:moveTo>
                <a:lnTo>
                  <a:pt x="65913" y="25654"/>
                </a:lnTo>
                <a:lnTo>
                  <a:pt x="74443" y="77943"/>
                </a:lnTo>
                <a:lnTo>
                  <a:pt x="103886" y="113665"/>
                </a:lnTo>
                <a:lnTo>
                  <a:pt x="108966" y="119761"/>
                </a:lnTo>
                <a:lnTo>
                  <a:pt x="117983" y="120523"/>
                </a:lnTo>
                <a:lnTo>
                  <a:pt x="124078" y="115570"/>
                </a:lnTo>
                <a:lnTo>
                  <a:pt x="130048" y="110490"/>
                </a:lnTo>
                <a:lnTo>
                  <a:pt x="130937" y="101473"/>
                </a:lnTo>
                <a:lnTo>
                  <a:pt x="125984" y="95377"/>
                </a:lnTo>
                <a:lnTo>
                  <a:pt x="68423" y="25654"/>
                </a:lnTo>
                <a:close/>
              </a:path>
              <a:path w="168275" h="655319">
                <a:moveTo>
                  <a:pt x="65913" y="25654"/>
                </a:moveTo>
                <a:lnTo>
                  <a:pt x="37719" y="30226"/>
                </a:lnTo>
                <a:lnTo>
                  <a:pt x="46231" y="82404"/>
                </a:lnTo>
                <a:lnTo>
                  <a:pt x="56368" y="56012"/>
                </a:lnTo>
                <a:lnTo>
                  <a:pt x="40767" y="37084"/>
                </a:lnTo>
                <a:lnTo>
                  <a:pt x="65150" y="33147"/>
                </a:lnTo>
                <a:lnTo>
                  <a:pt x="67135" y="33147"/>
                </a:lnTo>
                <a:lnTo>
                  <a:pt x="65913" y="25654"/>
                </a:lnTo>
                <a:close/>
              </a:path>
              <a:path w="168275" h="655319">
                <a:moveTo>
                  <a:pt x="67135" y="33147"/>
                </a:moveTo>
                <a:lnTo>
                  <a:pt x="65150" y="33147"/>
                </a:lnTo>
                <a:lnTo>
                  <a:pt x="56368" y="56012"/>
                </a:lnTo>
                <a:lnTo>
                  <a:pt x="74443" y="77943"/>
                </a:lnTo>
                <a:lnTo>
                  <a:pt x="67135" y="33147"/>
                </a:lnTo>
                <a:close/>
              </a:path>
              <a:path w="168275" h="655319">
                <a:moveTo>
                  <a:pt x="65150" y="33147"/>
                </a:moveTo>
                <a:lnTo>
                  <a:pt x="40767" y="37084"/>
                </a:lnTo>
                <a:lnTo>
                  <a:pt x="56368" y="56012"/>
                </a:lnTo>
                <a:lnTo>
                  <a:pt x="65150" y="331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474961" y="2999104"/>
            <a:ext cx="189230" cy="502284"/>
          </a:xfrm>
          <a:custGeom>
            <a:avLst/>
            <a:gdLst/>
            <a:ahLst/>
            <a:cxnLst/>
            <a:rect l="l" t="t" r="r" b="b"/>
            <a:pathLst>
              <a:path w="189229" h="502285">
                <a:moveTo>
                  <a:pt x="81280" y="390271"/>
                </a:moveTo>
                <a:lnTo>
                  <a:pt x="72263" y="390525"/>
                </a:lnTo>
                <a:lnTo>
                  <a:pt x="61341" y="401955"/>
                </a:lnTo>
                <a:lnTo>
                  <a:pt x="61595" y="410972"/>
                </a:lnTo>
                <a:lnTo>
                  <a:pt x="67183" y="416433"/>
                </a:lnTo>
                <a:lnTo>
                  <a:pt x="156591" y="501904"/>
                </a:lnTo>
                <a:lnTo>
                  <a:pt x="162499" y="478663"/>
                </a:lnTo>
                <a:lnTo>
                  <a:pt x="135128" y="478663"/>
                </a:lnTo>
                <a:lnTo>
                  <a:pt x="120547" y="427865"/>
                </a:lnTo>
                <a:lnTo>
                  <a:pt x="81280" y="390271"/>
                </a:lnTo>
                <a:close/>
              </a:path>
              <a:path w="189229" h="502285">
                <a:moveTo>
                  <a:pt x="120547" y="427865"/>
                </a:moveTo>
                <a:lnTo>
                  <a:pt x="135128" y="478663"/>
                </a:lnTo>
                <a:lnTo>
                  <a:pt x="161232" y="471170"/>
                </a:lnTo>
                <a:lnTo>
                  <a:pt x="135001" y="471170"/>
                </a:lnTo>
                <a:lnTo>
                  <a:pt x="141014" y="447459"/>
                </a:lnTo>
                <a:lnTo>
                  <a:pt x="120547" y="427865"/>
                </a:lnTo>
                <a:close/>
              </a:path>
              <a:path w="189229" h="502285">
                <a:moveTo>
                  <a:pt x="169164" y="362712"/>
                </a:moveTo>
                <a:lnTo>
                  <a:pt x="161417" y="367411"/>
                </a:lnTo>
                <a:lnTo>
                  <a:pt x="159385" y="375031"/>
                </a:lnTo>
                <a:lnTo>
                  <a:pt x="147987" y="419969"/>
                </a:lnTo>
                <a:lnTo>
                  <a:pt x="162560" y="470789"/>
                </a:lnTo>
                <a:lnTo>
                  <a:pt x="135128" y="478663"/>
                </a:lnTo>
                <a:lnTo>
                  <a:pt x="162499" y="478663"/>
                </a:lnTo>
                <a:lnTo>
                  <a:pt x="187071" y="382016"/>
                </a:lnTo>
                <a:lnTo>
                  <a:pt x="189103" y="374396"/>
                </a:lnTo>
                <a:lnTo>
                  <a:pt x="184404" y="366649"/>
                </a:lnTo>
                <a:lnTo>
                  <a:pt x="176784" y="364617"/>
                </a:lnTo>
                <a:lnTo>
                  <a:pt x="169164" y="362712"/>
                </a:lnTo>
                <a:close/>
              </a:path>
              <a:path w="189229" h="502285">
                <a:moveTo>
                  <a:pt x="141014" y="447459"/>
                </a:moveTo>
                <a:lnTo>
                  <a:pt x="135001" y="471170"/>
                </a:lnTo>
                <a:lnTo>
                  <a:pt x="158750" y="464439"/>
                </a:lnTo>
                <a:lnTo>
                  <a:pt x="141014" y="447459"/>
                </a:lnTo>
                <a:close/>
              </a:path>
              <a:path w="189229" h="502285">
                <a:moveTo>
                  <a:pt x="147987" y="419969"/>
                </a:moveTo>
                <a:lnTo>
                  <a:pt x="141014" y="447459"/>
                </a:lnTo>
                <a:lnTo>
                  <a:pt x="158750" y="464439"/>
                </a:lnTo>
                <a:lnTo>
                  <a:pt x="135001" y="471170"/>
                </a:lnTo>
                <a:lnTo>
                  <a:pt x="161232" y="471170"/>
                </a:lnTo>
                <a:lnTo>
                  <a:pt x="162560" y="470789"/>
                </a:lnTo>
                <a:lnTo>
                  <a:pt x="147987" y="419969"/>
                </a:lnTo>
                <a:close/>
              </a:path>
              <a:path w="189229" h="502285">
                <a:moveTo>
                  <a:pt x="27559" y="0"/>
                </a:moveTo>
                <a:lnTo>
                  <a:pt x="0" y="7874"/>
                </a:lnTo>
                <a:lnTo>
                  <a:pt x="120547" y="427865"/>
                </a:lnTo>
                <a:lnTo>
                  <a:pt x="141014" y="447459"/>
                </a:lnTo>
                <a:lnTo>
                  <a:pt x="147987" y="419969"/>
                </a:lnTo>
                <a:lnTo>
                  <a:pt x="275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472297" y="4637914"/>
            <a:ext cx="539115" cy="555625"/>
          </a:xfrm>
          <a:custGeom>
            <a:avLst/>
            <a:gdLst/>
            <a:ahLst/>
            <a:cxnLst/>
            <a:rect l="l" t="t" r="r" b="b"/>
            <a:pathLst>
              <a:path w="539115" h="555625">
                <a:moveTo>
                  <a:pt x="134620" y="313436"/>
                </a:moveTo>
                <a:lnTo>
                  <a:pt x="0" y="448563"/>
                </a:lnTo>
                <a:lnTo>
                  <a:pt x="134620" y="555244"/>
                </a:lnTo>
                <a:lnTo>
                  <a:pt x="134620" y="474725"/>
                </a:lnTo>
                <a:lnTo>
                  <a:pt x="184553" y="461820"/>
                </a:lnTo>
                <a:lnTo>
                  <a:pt x="232014" y="445250"/>
                </a:lnTo>
                <a:lnTo>
                  <a:pt x="276811" y="425244"/>
                </a:lnTo>
                <a:lnTo>
                  <a:pt x="318751" y="402030"/>
                </a:lnTo>
                <a:lnTo>
                  <a:pt x="330553" y="394081"/>
                </a:lnTo>
                <a:lnTo>
                  <a:pt x="134620" y="394081"/>
                </a:lnTo>
                <a:lnTo>
                  <a:pt x="134620" y="313436"/>
                </a:lnTo>
                <a:close/>
              </a:path>
              <a:path w="539115" h="555625">
                <a:moveTo>
                  <a:pt x="536448" y="0"/>
                </a:moveTo>
                <a:lnTo>
                  <a:pt x="529272" y="42994"/>
                </a:lnTo>
                <a:lnTo>
                  <a:pt x="517331" y="84671"/>
                </a:lnTo>
                <a:lnTo>
                  <a:pt x="500845" y="124813"/>
                </a:lnTo>
                <a:lnTo>
                  <a:pt x="480035" y="163204"/>
                </a:lnTo>
                <a:lnTo>
                  <a:pt x="455122" y="199627"/>
                </a:lnTo>
                <a:lnTo>
                  <a:pt x="426327" y="233863"/>
                </a:lnTo>
                <a:lnTo>
                  <a:pt x="393871" y="265697"/>
                </a:lnTo>
                <a:lnTo>
                  <a:pt x="357974" y="294911"/>
                </a:lnTo>
                <a:lnTo>
                  <a:pt x="318858" y="321288"/>
                </a:lnTo>
                <a:lnTo>
                  <a:pt x="276744" y="344610"/>
                </a:lnTo>
                <a:lnTo>
                  <a:pt x="231852" y="364661"/>
                </a:lnTo>
                <a:lnTo>
                  <a:pt x="184403" y="381224"/>
                </a:lnTo>
                <a:lnTo>
                  <a:pt x="134620" y="394081"/>
                </a:lnTo>
                <a:lnTo>
                  <a:pt x="330553" y="394081"/>
                </a:lnTo>
                <a:lnTo>
                  <a:pt x="393289" y="346886"/>
                </a:lnTo>
                <a:lnTo>
                  <a:pt x="425502" y="315412"/>
                </a:lnTo>
                <a:lnTo>
                  <a:pt x="454088" y="281639"/>
                </a:lnTo>
                <a:lnTo>
                  <a:pt x="478855" y="245796"/>
                </a:lnTo>
                <a:lnTo>
                  <a:pt x="499608" y="208110"/>
                </a:lnTo>
                <a:lnTo>
                  <a:pt x="516157" y="168809"/>
                </a:lnTo>
                <a:lnTo>
                  <a:pt x="528307" y="128119"/>
                </a:lnTo>
                <a:lnTo>
                  <a:pt x="535868" y="86269"/>
                </a:lnTo>
                <a:lnTo>
                  <a:pt x="538645" y="43487"/>
                </a:lnTo>
                <a:lnTo>
                  <a:pt x="53644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472297" y="4149090"/>
            <a:ext cx="539115" cy="529590"/>
          </a:xfrm>
          <a:custGeom>
            <a:avLst/>
            <a:gdLst/>
            <a:ahLst/>
            <a:cxnLst/>
            <a:rect l="l" t="t" r="r" b="b"/>
            <a:pathLst>
              <a:path w="539115" h="529589">
                <a:moveTo>
                  <a:pt x="0" y="0"/>
                </a:moveTo>
                <a:lnTo>
                  <a:pt x="0" y="80645"/>
                </a:lnTo>
                <a:lnTo>
                  <a:pt x="51866" y="82697"/>
                </a:lnTo>
                <a:lnTo>
                  <a:pt x="102339" y="88731"/>
                </a:lnTo>
                <a:lnTo>
                  <a:pt x="151192" y="98558"/>
                </a:lnTo>
                <a:lnTo>
                  <a:pt x="198200" y="111990"/>
                </a:lnTo>
                <a:lnTo>
                  <a:pt x="243136" y="128839"/>
                </a:lnTo>
                <a:lnTo>
                  <a:pt x="285775" y="148917"/>
                </a:lnTo>
                <a:lnTo>
                  <a:pt x="325891" y="172038"/>
                </a:lnTo>
                <a:lnTo>
                  <a:pt x="363258" y="198012"/>
                </a:lnTo>
                <a:lnTo>
                  <a:pt x="397651" y="226652"/>
                </a:lnTo>
                <a:lnTo>
                  <a:pt x="428843" y="257770"/>
                </a:lnTo>
                <a:lnTo>
                  <a:pt x="456609" y="291178"/>
                </a:lnTo>
                <a:lnTo>
                  <a:pt x="480723" y="326689"/>
                </a:lnTo>
                <a:lnTo>
                  <a:pt x="500959" y="364115"/>
                </a:lnTo>
                <a:lnTo>
                  <a:pt x="517091" y="403268"/>
                </a:lnTo>
                <a:lnTo>
                  <a:pt x="528893" y="443959"/>
                </a:lnTo>
                <a:lnTo>
                  <a:pt x="536141" y="486002"/>
                </a:lnTo>
                <a:lnTo>
                  <a:pt x="538606" y="529209"/>
                </a:lnTo>
                <a:lnTo>
                  <a:pt x="538606" y="448564"/>
                </a:lnTo>
                <a:lnTo>
                  <a:pt x="536141" y="405357"/>
                </a:lnTo>
                <a:lnTo>
                  <a:pt x="528893" y="363314"/>
                </a:lnTo>
                <a:lnTo>
                  <a:pt x="517091" y="322623"/>
                </a:lnTo>
                <a:lnTo>
                  <a:pt x="500959" y="283470"/>
                </a:lnTo>
                <a:lnTo>
                  <a:pt x="480723" y="246044"/>
                </a:lnTo>
                <a:lnTo>
                  <a:pt x="456609" y="210533"/>
                </a:lnTo>
                <a:lnTo>
                  <a:pt x="428843" y="177125"/>
                </a:lnTo>
                <a:lnTo>
                  <a:pt x="397651" y="146007"/>
                </a:lnTo>
                <a:lnTo>
                  <a:pt x="363258" y="117367"/>
                </a:lnTo>
                <a:lnTo>
                  <a:pt x="325891" y="91393"/>
                </a:lnTo>
                <a:lnTo>
                  <a:pt x="285775" y="68272"/>
                </a:lnTo>
                <a:lnTo>
                  <a:pt x="243136" y="48194"/>
                </a:lnTo>
                <a:lnTo>
                  <a:pt x="198200" y="31345"/>
                </a:lnTo>
                <a:lnTo>
                  <a:pt x="151192" y="17913"/>
                </a:lnTo>
                <a:lnTo>
                  <a:pt x="102339" y="8086"/>
                </a:lnTo>
                <a:lnTo>
                  <a:pt x="51866" y="205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472297" y="4149091"/>
            <a:ext cx="539115" cy="1044575"/>
          </a:xfrm>
          <a:custGeom>
            <a:avLst/>
            <a:gdLst/>
            <a:ahLst/>
            <a:cxnLst/>
            <a:rect l="l" t="t" r="r" b="b"/>
            <a:pathLst>
              <a:path w="539115" h="1044575">
                <a:moveTo>
                  <a:pt x="536448" y="488823"/>
                </a:moveTo>
                <a:lnTo>
                  <a:pt x="529272" y="531817"/>
                </a:lnTo>
                <a:lnTo>
                  <a:pt x="517331" y="573494"/>
                </a:lnTo>
                <a:lnTo>
                  <a:pt x="500845" y="613636"/>
                </a:lnTo>
                <a:lnTo>
                  <a:pt x="480035" y="652027"/>
                </a:lnTo>
                <a:lnTo>
                  <a:pt x="455122" y="688450"/>
                </a:lnTo>
                <a:lnTo>
                  <a:pt x="426327" y="722686"/>
                </a:lnTo>
                <a:lnTo>
                  <a:pt x="393871" y="754520"/>
                </a:lnTo>
                <a:lnTo>
                  <a:pt x="357974" y="783734"/>
                </a:lnTo>
                <a:lnTo>
                  <a:pt x="318858" y="810111"/>
                </a:lnTo>
                <a:lnTo>
                  <a:pt x="276744" y="833433"/>
                </a:lnTo>
                <a:lnTo>
                  <a:pt x="231852" y="853484"/>
                </a:lnTo>
                <a:lnTo>
                  <a:pt x="184403" y="870047"/>
                </a:lnTo>
                <a:lnTo>
                  <a:pt x="134620" y="882904"/>
                </a:lnTo>
                <a:lnTo>
                  <a:pt x="134620" y="802259"/>
                </a:lnTo>
                <a:lnTo>
                  <a:pt x="0" y="937387"/>
                </a:lnTo>
                <a:lnTo>
                  <a:pt x="134620" y="1044067"/>
                </a:lnTo>
                <a:lnTo>
                  <a:pt x="134620" y="963549"/>
                </a:lnTo>
                <a:lnTo>
                  <a:pt x="184459" y="950667"/>
                </a:lnTo>
                <a:lnTo>
                  <a:pt x="231896" y="934104"/>
                </a:lnTo>
                <a:lnTo>
                  <a:pt x="276723" y="914083"/>
                </a:lnTo>
                <a:lnTo>
                  <a:pt x="318735" y="890825"/>
                </a:lnTo>
                <a:lnTo>
                  <a:pt x="357726" y="864554"/>
                </a:lnTo>
                <a:lnTo>
                  <a:pt x="393487" y="835493"/>
                </a:lnTo>
                <a:lnTo>
                  <a:pt x="425815" y="803862"/>
                </a:lnTo>
                <a:lnTo>
                  <a:pt x="454501" y="769885"/>
                </a:lnTo>
                <a:lnTo>
                  <a:pt x="479340" y="733784"/>
                </a:lnTo>
                <a:lnTo>
                  <a:pt x="500126" y="695782"/>
                </a:lnTo>
                <a:lnTo>
                  <a:pt x="516652" y="656101"/>
                </a:lnTo>
                <a:lnTo>
                  <a:pt x="528711" y="614963"/>
                </a:lnTo>
                <a:lnTo>
                  <a:pt x="536098" y="572592"/>
                </a:lnTo>
                <a:lnTo>
                  <a:pt x="538606" y="529209"/>
                </a:lnTo>
                <a:lnTo>
                  <a:pt x="538606" y="448564"/>
                </a:lnTo>
                <a:lnTo>
                  <a:pt x="536141" y="405357"/>
                </a:lnTo>
                <a:lnTo>
                  <a:pt x="528893" y="363314"/>
                </a:lnTo>
                <a:lnTo>
                  <a:pt x="517091" y="322623"/>
                </a:lnTo>
                <a:lnTo>
                  <a:pt x="500959" y="283470"/>
                </a:lnTo>
                <a:lnTo>
                  <a:pt x="480723" y="246044"/>
                </a:lnTo>
                <a:lnTo>
                  <a:pt x="456609" y="210533"/>
                </a:lnTo>
                <a:lnTo>
                  <a:pt x="428843" y="177125"/>
                </a:lnTo>
                <a:lnTo>
                  <a:pt x="397651" y="146007"/>
                </a:lnTo>
                <a:lnTo>
                  <a:pt x="363258" y="117367"/>
                </a:lnTo>
                <a:lnTo>
                  <a:pt x="325891" y="91393"/>
                </a:lnTo>
                <a:lnTo>
                  <a:pt x="285775" y="68272"/>
                </a:lnTo>
                <a:lnTo>
                  <a:pt x="243136" y="48194"/>
                </a:lnTo>
                <a:lnTo>
                  <a:pt x="198200" y="31345"/>
                </a:lnTo>
                <a:lnTo>
                  <a:pt x="151192" y="17913"/>
                </a:lnTo>
                <a:lnTo>
                  <a:pt x="102339" y="8086"/>
                </a:lnTo>
                <a:lnTo>
                  <a:pt x="51866" y="2052"/>
                </a:lnTo>
                <a:lnTo>
                  <a:pt x="0" y="0"/>
                </a:lnTo>
                <a:lnTo>
                  <a:pt x="0" y="80645"/>
                </a:lnTo>
                <a:lnTo>
                  <a:pt x="51866" y="82697"/>
                </a:lnTo>
                <a:lnTo>
                  <a:pt x="102339" y="88731"/>
                </a:lnTo>
                <a:lnTo>
                  <a:pt x="151192" y="98558"/>
                </a:lnTo>
                <a:lnTo>
                  <a:pt x="198200" y="111990"/>
                </a:lnTo>
                <a:lnTo>
                  <a:pt x="243136" y="128839"/>
                </a:lnTo>
                <a:lnTo>
                  <a:pt x="285775" y="148917"/>
                </a:lnTo>
                <a:lnTo>
                  <a:pt x="325891" y="172038"/>
                </a:lnTo>
                <a:lnTo>
                  <a:pt x="363258" y="198012"/>
                </a:lnTo>
                <a:lnTo>
                  <a:pt x="397651" y="226652"/>
                </a:lnTo>
                <a:lnTo>
                  <a:pt x="428843" y="257770"/>
                </a:lnTo>
                <a:lnTo>
                  <a:pt x="456609" y="291178"/>
                </a:lnTo>
                <a:lnTo>
                  <a:pt x="480723" y="326689"/>
                </a:lnTo>
                <a:lnTo>
                  <a:pt x="500959" y="364115"/>
                </a:lnTo>
                <a:lnTo>
                  <a:pt x="517091" y="403268"/>
                </a:lnTo>
                <a:lnTo>
                  <a:pt x="528893" y="443959"/>
                </a:lnTo>
                <a:lnTo>
                  <a:pt x="536141" y="486002"/>
                </a:lnTo>
                <a:lnTo>
                  <a:pt x="538606" y="529209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9266556" y="4562475"/>
            <a:ext cx="7473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Plein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644800" y="5661251"/>
            <a:ext cx="511367" cy="41054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110106" y="5721667"/>
            <a:ext cx="5617845" cy="812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spc="-10" dirty="0">
                <a:latin typeface="Calibri"/>
                <a:cs typeface="Calibri"/>
              </a:rPr>
              <a:t>Pas </a:t>
            </a:r>
            <a:r>
              <a:rPr sz="1600" b="1" dirty="0">
                <a:latin typeface="Calibri"/>
                <a:cs typeface="Calibri"/>
              </a:rPr>
              <a:t>de liaison au </a:t>
            </a:r>
            <a:r>
              <a:rPr sz="1600" b="1" spc="-10" dirty="0">
                <a:latin typeface="Calibri"/>
                <a:cs typeface="Calibri"/>
              </a:rPr>
              <a:t>cytosquelette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!</a:t>
            </a:r>
            <a:endParaRPr sz="1600">
              <a:latin typeface="Calibri"/>
              <a:cs typeface="Calibri"/>
            </a:endParaRPr>
          </a:p>
          <a:p>
            <a:pPr>
              <a:spcBef>
                <a:spcPts val="45"/>
              </a:spcBef>
            </a:pPr>
            <a:endParaRPr>
              <a:latin typeface="Times New Roman"/>
              <a:cs typeface="Times New Roman"/>
            </a:endParaRPr>
          </a:p>
          <a:p>
            <a:pPr marL="3350895"/>
            <a:r>
              <a:rPr b="1" spc="-5" dirty="0">
                <a:solidFill>
                  <a:srgbClr val="FF0000"/>
                </a:solidFill>
                <a:latin typeface="Calibri"/>
                <a:cs typeface="Calibri"/>
              </a:rPr>
              <a:t>Jonction</a:t>
            </a:r>
            <a:r>
              <a:rPr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spc="-15" dirty="0">
                <a:solidFill>
                  <a:srgbClr val="FF0000"/>
                </a:solidFill>
                <a:latin typeface="Calibri"/>
                <a:cs typeface="Calibri"/>
              </a:rPr>
              <a:t>communicante</a:t>
            </a:r>
            <a:endParaRPr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9459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26968" y="2043177"/>
            <a:ext cx="1170305" cy="1470025"/>
          </a:xfrm>
          <a:custGeom>
            <a:avLst/>
            <a:gdLst/>
            <a:ahLst/>
            <a:cxnLst/>
            <a:rect l="l" t="t" r="r" b="b"/>
            <a:pathLst>
              <a:path w="1170304" h="1470025">
                <a:moveTo>
                  <a:pt x="1166836" y="955420"/>
                </a:moveTo>
                <a:lnTo>
                  <a:pt x="477472" y="955420"/>
                </a:lnTo>
                <a:lnTo>
                  <a:pt x="488527" y="956941"/>
                </a:lnTo>
                <a:lnTo>
                  <a:pt x="494760" y="963676"/>
                </a:lnTo>
                <a:lnTo>
                  <a:pt x="497901" y="1002498"/>
                </a:lnTo>
                <a:lnTo>
                  <a:pt x="487314" y="1033081"/>
                </a:lnTo>
                <a:lnTo>
                  <a:pt x="470989" y="1061188"/>
                </a:lnTo>
                <a:lnTo>
                  <a:pt x="456914" y="1092581"/>
                </a:lnTo>
                <a:lnTo>
                  <a:pt x="442595" y="1162319"/>
                </a:lnTo>
                <a:lnTo>
                  <a:pt x="434181" y="1233297"/>
                </a:lnTo>
                <a:lnTo>
                  <a:pt x="433541" y="1309761"/>
                </a:lnTo>
                <a:lnTo>
                  <a:pt x="438067" y="1366525"/>
                </a:lnTo>
                <a:lnTo>
                  <a:pt x="451067" y="1417193"/>
                </a:lnTo>
                <a:lnTo>
                  <a:pt x="476472" y="1447927"/>
                </a:lnTo>
                <a:lnTo>
                  <a:pt x="520668" y="1469644"/>
                </a:lnTo>
                <a:lnTo>
                  <a:pt x="546084" y="1460240"/>
                </a:lnTo>
                <a:lnTo>
                  <a:pt x="591534" y="1436907"/>
                </a:lnTo>
                <a:lnTo>
                  <a:pt x="624397" y="1391120"/>
                </a:lnTo>
                <a:lnTo>
                  <a:pt x="649150" y="1338117"/>
                </a:lnTo>
                <a:lnTo>
                  <a:pt x="662334" y="1282999"/>
                </a:lnTo>
                <a:lnTo>
                  <a:pt x="667508" y="1257243"/>
                </a:lnTo>
                <a:lnTo>
                  <a:pt x="669909" y="1240821"/>
                </a:lnTo>
                <a:lnTo>
                  <a:pt x="670542" y="1223659"/>
                </a:lnTo>
                <a:lnTo>
                  <a:pt x="670424" y="1198004"/>
                </a:lnTo>
                <a:lnTo>
                  <a:pt x="670528" y="1146810"/>
                </a:lnTo>
                <a:lnTo>
                  <a:pt x="653738" y="1115032"/>
                </a:lnTo>
                <a:lnTo>
                  <a:pt x="652319" y="1107662"/>
                </a:lnTo>
                <a:lnTo>
                  <a:pt x="664545" y="1102054"/>
                </a:lnTo>
                <a:lnTo>
                  <a:pt x="688689" y="1075563"/>
                </a:lnTo>
                <a:lnTo>
                  <a:pt x="703117" y="1050252"/>
                </a:lnTo>
                <a:lnTo>
                  <a:pt x="717153" y="1021191"/>
                </a:lnTo>
                <a:lnTo>
                  <a:pt x="727783" y="997249"/>
                </a:lnTo>
                <a:lnTo>
                  <a:pt x="731996" y="987298"/>
                </a:lnTo>
                <a:lnTo>
                  <a:pt x="1140317" y="987298"/>
                </a:lnTo>
                <a:lnTo>
                  <a:pt x="1142769" y="986730"/>
                </a:lnTo>
                <a:lnTo>
                  <a:pt x="1154334" y="983583"/>
                </a:lnTo>
                <a:lnTo>
                  <a:pt x="1164185" y="978578"/>
                </a:lnTo>
                <a:lnTo>
                  <a:pt x="1170273" y="970407"/>
                </a:lnTo>
                <a:lnTo>
                  <a:pt x="1166836" y="955420"/>
                </a:lnTo>
                <a:close/>
              </a:path>
              <a:path w="1170304" h="1470025">
                <a:moveTo>
                  <a:pt x="1140317" y="987298"/>
                </a:moveTo>
                <a:lnTo>
                  <a:pt x="731996" y="987298"/>
                </a:lnTo>
                <a:lnTo>
                  <a:pt x="816705" y="1003553"/>
                </a:lnTo>
                <a:lnTo>
                  <a:pt x="827333" y="1005716"/>
                </a:lnTo>
                <a:lnTo>
                  <a:pt x="837914" y="1007999"/>
                </a:lnTo>
                <a:lnTo>
                  <a:pt x="848494" y="1010090"/>
                </a:lnTo>
                <a:lnTo>
                  <a:pt x="859123" y="1011682"/>
                </a:lnTo>
                <a:lnTo>
                  <a:pt x="911796" y="1017539"/>
                </a:lnTo>
                <a:lnTo>
                  <a:pt x="926274" y="1020093"/>
                </a:lnTo>
                <a:lnTo>
                  <a:pt x="957421" y="1026160"/>
                </a:lnTo>
                <a:lnTo>
                  <a:pt x="1088276" y="999674"/>
                </a:lnTo>
                <a:lnTo>
                  <a:pt x="1140317" y="987298"/>
                </a:lnTo>
                <a:close/>
              </a:path>
              <a:path w="1170304" h="1470025">
                <a:moveTo>
                  <a:pt x="245967" y="748919"/>
                </a:moveTo>
                <a:lnTo>
                  <a:pt x="179085" y="763905"/>
                </a:lnTo>
                <a:lnTo>
                  <a:pt x="112490" y="780414"/>
                </a:lnTo>
                <a:lnTo>
                  <a:pt x="66389" y="798226"/>
                </a:lnTo>
                <a:lnTo>
                  <a:pt x="21431" y="820038"/>
                </a:lnTo>
                <a:lnTo>
                  <a:pt x="3095" y="855678"/>
                </a:lnTo>
                <a:lnTo>
                  <a:pt x="0" y="877696"/>
                </a:lnTo>
                <a:lnTo>
                  <a:pt x="24288" y="892762"/>
                </a:lnTo>
                <a:lnTo>
                  <a:pt x="88106" y="907541"/>
                </a:lnTo>
                <a:lnTo>
                  <a:pt x="257651" y="940053"/>
                </a:lnTo>
                <a:lnTo>
                  <a:pt x="268208" y="942377"/>
                </a:lnTo>
                <a:lnTo>
                  <a:pt x="365052" y="952493"/>
                </a:lnTo>
                <a:lnTo>
                  <a:pt x="464488" y="955996"/>
                </a:lnTo>
                <a:lnTo>
                  <a:pt x="477472" y="955420"/>
                </a:lnTo>
                <a:lnTo>
                  <a:pt x="1166836" y="955420"/>
                </a:lnTo>
                <a:lnTo>
                  <a:pt x="1120392" y="905970"/>
                </a:lnTo>
                <a:lnTo>
                  <a:pt x="1084421" y="891921"/>
                </a:lnTo>
                <a:lnTo>
                  <a:pt x="1073515" y="890865"/>
                </a:lnTo>
                <a:lnTo>
                  <a:pt x="1063085" y="888238"/>
                </a:lnTo>
                <a:lnTo>
                  <a:pt x="1040505" y="878417"/>
                </a:lnTo>
                <a:lnTo>
                  <a:pt x="1018460" y="867489"/>
                </a:lnTo>
                <a:lnTo>
                  <a:pt x="996630" y="856108"/>
                </a:lnTo>
                <a:lnTo>
                  <a:pt x="974693" y="844931"/>
                </a:lnTo>
                <a:lnTo>
                  <a:pt x="930497" y="823213"/>
                </a:lnTo>
                <a:lnTo>
                  <a:pt x="919216" y="818177"/>
                </a:lnTo>
                <a:lnTo>
                  <a:pt x="907780" y="813403"/>
                </a:lnTo>
                <a:lnTo>
                  <a:pt x="896653" y="808104"/>
                </a:lnTo>
                <a:lnTo>
                  <a:pt x="886301" y="801497"/>
                </a:lnTo>
                <a:lnTo>
                  <a:pt x="848293" y="772413"/>
                </a:lnTo>
                <a:lnTo>
                  <a:pt x="483203" y="772413"/>
                </a:lnTo>
                <a:lnTo>
                  <a:pt x="441305" y="767306"/>
                </a:lnTo>
                <a:lnTo>
                  <a:pt x="427323" y="766063"/>
                </a:lnTo>
                <a:lnTo>
                  <a:pt x="406540" y="765236"/>
                </a:lnTo>
                <a:lnTo>
                  <a:pt x="364976" y="764581"/>
                </a:lnTo>
                <a:lnTo>
                  <a:pt x="344265" y="763397"/>
                </a:lnTo>
                <a:lnTo>
                  <a:pt x="333656" y="761876"/>
                </a:lnTo>
                <a:lnTo>
                  <a:pt x="323119" y="759618"/>
                </a:lnTo>
                <a:lnTo>
                  <a:pt x="312582" y="757217"/>
                </a:lnTo>
                <a:lnTo>
                  <a:pt x="301974" y="755269"/>
                </a:lnTo>
                <a:lnTo>
                  <a:pt x="288026" y="753383"/>
                </a:lnTo>
                <a:lnTo>
                  <a:pt x="245967" y="748919"/>
                </a:lnTo>
                <a:close/>
              </a:path>
              <a:path w="1170304" h="1470025">
                <a:moveTo>
                  <a:pt x="789962" y="177668"/>
                </a:moveTo>
                <a:lnTo>
                  <a:pt x="768445" y="225171"/>
                </a:lnTo>
                <a:lnTo>
                  <a:pt x="762926" y="257139"/>
                </a:lnTo>
                <a:lnTo>
                  <a:pt x="760317" y="267588"/>
                </a:lnTo>
                <a:lnTo>
                  <a:pt x="755443" y="278852"/>
                </a:lnTo>
                <a:lnTo>
                  <a:pt x="743600" y="300521"/>
                </a:lnTo>
                <a:lnTo>
                  <a:pt x="738727" y="311785"/>
                </a:lnTo>
                <a:lnTo>
                  <a:pt x="736207" y="322252"/>
                </a:lnTo>
                <a:lnTo>
                  <a:pt x="734853" y="333041"/>
                </a:lnTo>
                <a:lnTo>
                  <a:pt x="733405" y="343806"/>
                </a:lnTo>
                <a:lnTo>
                  <a:pt x="730599" y="354202"/>
                </a:lnTo>
                <a:lnTo>
                  <a:pt x="720758" y="376709"/>
                </a:lnTo>
                <a:lnTo>
                  <a:pt x="709787" y="398716"/>
                </a:lnTo>
                <a:lnTo>
                  <a:pt x="698363" y="420532"/>
                </a:lnTo>
                <a:lnTo>
                  <a:pt x="687165" y="442468"/>
                </a:lnTo>
                <a:lnTo>
                  <a:pt x="578834" y="663448"/>
                </a:lnTo>
                <a:lnTo>
                  <a:pt x="574139" y="675030"/>
                </a:lnTo>
                <a:lnTo>
                  <a:pt x="569944" y="686958"/>
                </a:lnTo>
                <a:lnTo>
                  <a:pt x="564796" y="698148"/>
                </a:lnTo>
                <a:lnTo>
                  <a:pt x="557244" y="707516"/>
                </a:lnTo>
                <a:lnTo>
                  <a:pt x="483203" y="772413"/>
                </a:lnTo>
                <a:lnTo>
                  <a:pt x="848293" y="772413"/>
                </a:lnTo>
                <a:lnTo>
                  <a:pt x="840327" y="766318"/>
                </a:lnTo>
                <a:lnTo>
                  <a:pt x="825318" y="736637"/>
                </a:lnTo>
                <a:lnTo>
                  <a:pt x="820234" y="721294"/>
                </a:lnTo>
                <a:lnTo>
                  <a:pt x="825093" y="708079"/>
                </a:lnTo>
                <a:lnTo>
                  <a:pt x="839912" y="684781"/>
                </a:lnTo>
                <a:lnTo>
                  <a:pt x="864711" y="639190"/>
                </a:lnTo>
                <a:lnTo>
                  <a:pt x="908145" y="550799"/>
                </a:lnTo>
                <a:lnTo>
                  <a:pt x="912471" y="529687"/>
                </a:lnTo>
                <a:lnTo>
                  <a:pt x="917035" y="508587"/>
                </a:lnTo>
                <a:lnTo>
                  <a:pt x="921218" y="487416"/>
                </a:lnTo>
                <a:lnTo>
                  <a:pt x="924401" y="466089"/>
                </a:lnTo>
                <a:lnTo>
                  <a:pt x="928507" y="428936"/>
                </a:lnTo>
                <a:lnTo>
                  <a:pt x="930767" y="409809"/>
                </a:lnTo>
                <a:lnTo>
                  <a:pt x="933234" y="395187"/>
                </a:lnTo>
                <a:lnTo>
                  <a:pt x="937962" y="371549"/>
                </a:lnTo>
                <a:lnTo>
                  <a:pt x="947007" y="325374"/>
                </a:lnTo>
                <a:lnTo>
                  <a:pt x="955135" y="283083"/>
                </a:lnTo>
                <a:lnTo>
                  <a:pt x="956637" y="272276"/>
                </a:lnTo>
                <a:lnTo>
                  <a:pt x="957818" y="261397"/>
                </a:lnTo>
                <a:lnTo>
                  <a:pt x="959689" y="250757"/>
                </a:lnTo>
                <a:lnTo>
                  <a:pt x="963263" y="240664"/>
                </a:lnTo>
                <a:lnTo>
                  <a:pt x="969049" y="229758"/>
                </a:lnTo>
                <a:lnTo>
                  <a:pt x="975074" y="218948"/>
                </a:lnTo>
                <a:lnTo>
                  <a:pt x="980622" y="207946"/>
                </a:lnTo>
                <a:lnTo>
                  <a:pt x="984980" y="196469"/>
                </a:lnTo>
                <a:lnTo>
                  <a:pt x="988259" y="182800"/>
                </a:lnTo>
                <a:lnTo>
                  <a:pt x="790185" y="182800"/>
                </a:lnTo>
                <a:lnTo>
                  <a:pt x="790115" y="182174"/>
                </a:lnTo>
                <a:lnTo>
                  <a:pt x="789962" y="177668"/>
                </a:lnTo>
                <a:close/>
              </a:path>
              <a:path w="1170304" h="1470025">
                <a:moveTo>
                  <a:pt x="924290" y="0"/>
                </a:moveTo>
                <a:lnTo>
                  <a:pt x="886565" y="972"/>
                </a:lnTo>
                <a:lnTo>
                  <a:pt x="849852" y="7874"/>
                </a:lnTo>
                <a:lnTo>
                  <a:pt x="843472" y="14376"/>
                </a:lnTo>
                <a:lnTo>
                  <a:pt x="842533" y="25606"/>
                </a:lnTo>
                <a:lnTo>
                  <a:pt x="843190" y="38574"/>
                </a:lnTo>
                <a:lnTo>
                  <a:pt x="841597" y="50291"/>
                </a:lnTo>
                <a:lnTo>
                  <a:pt x="829794" y="76962"/>
                </a:lnTo>
                <a:lnTo>
                  <a:pt x="815466" y="105918"/>
                </a:lnTo>
                <a:lnTo>
                  <a:pt x="803378" y="129159"/>
                </a:lnTo>
                <a:lnTo>
                  <a:pt x="798290" y="138684"/>
                </a:lnTo>
                <a:lnTo>
                  <a:pt x="792142" y="171586"/>
                </a:lnTo>
                <a:lnTo>
                  <a:pt x="790185" y="182800"/>
                </a:lnTo>
                <a:lnTo>
                  <a:pt x="988259" y="182800"/>
                </a:lnTo>
                <a:lnTo>
                  <a:pt x="990949" y="171586"/>
                </a:lnTo>
                <a:lnTo>
                  <a:pt x="996156" y="143716"/>
                </a:lnTo>
                <a:lnTo>
                  <a:pt x="999839" y="121013"/>
                </a:lnTo>
                <a:lnTo>
                  <a:pt x="1001236" y="111633"/>
                </a:lnTo>
                <a:lnTo>
                  <a:pt x="1000347" y="1650"/>
                </a:lnTo>
                <a:lnTo>
                  <a:pt x="962419" y="1408"/>
                </a:lnTo>
                <a:lnTo>
                  <a:pt x="924290" y="0"/>
                </a:lnTo>
                <a:close/>
              </a:path>
            </a:pathLst>
          </a:custGeom>
          <a:solidFill>
            <a:srgbClr val="8EB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726968" y="2043177"/>
            <a:ext cx="1170305" cy="1470025"/>
          </a:xfrm>
          <a:custGeom>
            <a:avLst/>
            <a:gdLst/>
            <a:ahLst/>
            <a:cxnLst/>
            <a:rect l="l" t="t" r="r" b="b"/>
            <a:pathLst>
              <a:path w="1170304" h="1470025">
                <a:moveTo>
                  <a:pt x="1000347" y="1650"/>
                </a:moveTo>
                <a:lnTo>
                  <a:pt x="962419" y="1408"/>
                </a:lnTo>
                <a:lnTo>
                  <a:pt x="924290" y="0"/>
                </a:lnTo>
                <a:lnTo>
                  <a:pt x="886565" y="972"/>
                </a:lnTo>
                <a:lnTo>
                  <a:pt x="849852" y="7874"/>
                </a:lnTo>
                <a:lnTo>
                  <a:pt x="843472" y="14376"/>
                </a:lnTo>
                <a:lnTo>
                  <a:pt x="842533" y="25606"/>
                </a:lnTo>
                <a:lnTo>
                  <a:pt x="843190" y="38574"/>
                </a:lnTo>
                <a:lnTo>
                  <a:pt x="841597" y="50291"/>
                </a:lnTo>
                <a:lnTo>
                  <a:pt x="829794" y="76962"/>
                </a:lnTo>
                <a:lnTo>
                  <a:pt x="815466" y="105918"/>
                </a:lnTo>
                <a:lnTo>
                  <a:pt x="803378" y="129159"/>
                </a:lnTo>
                <a:lnTo>
                  <a:pt x="798290" y="138684"/>
                </a:lnTo>
                <a:lnTo>
                  <a:pt x="792224" y="171113"/>
                </a:lnTo>
                <a:lnTo>
                  <a:pt x="790185" y="182800"/>
                </a:lnTo>
                <a:lnTo>
                  <a:pt x="790115" y="182174"/>
                </a:lnTo>
                <a:lnTo>
                  <a:pt x="789962" y="177668"/>
                </a:lnTo>
                <a:lnTo>
                  <a:pt x="787669" y="177711"/>
                </a:lnTo>
                <a:lnTo>
                  <a:pt x="781181" y="190735"/>
                </a:lnTo>
                <a:lnTo>
                  <a:pt x="768445" y="225171"/>
                </a:lnTo>
                <a:lnTo>
                  <a:pt x="765907" y="235620"/>
                </a:lnTo>
                <a:lnTo>
                  <a:pt x="764428" y="246380"/>
                </a:lnTo>
                <a:lnTo>
                  <a:pt x="762926" y="257139"/>
                </a:lnTo>
                <a:lnTo>
                  <a:pt x="760317" y="267588"/>
                </a:lnTo>
                <a:lnTo>
                  <a:pt x="755443" y="278852"/>
                </a:lnTo>
                <a:lnTo>
                  <a:pt x="749522" y="289687"/>
                </a:lnTo>
                <a:lnTo>
                  <a:pt x="743600" y="300521"/>
                </a:lnTo>
                <a:lnTo>
                  <a:pt x="738727" y="311785"/>
                </a:lnTo>
                <a:lnTo>
                  <a:pt x="736207" y="322252"/>
                </a:lnTo>
                <a:lnTo>
                  <a:pt x="734853" y="333041"/>
                </a:lnTo>
                <a:lnTo>
                  <a:pt x="733405" y="343806"/>
                </a:lnTo>
                <a:lnTo>
                  <a:pt x="730599" y="354202"/>
                </a:lnTo>
                <a:lnTo>
                  <a:pt x="720758" y="376709"/>
                </a:lnTo>
                <a:lnTo>
                  <a:pt x="709787" y="398716"/>
                </a:lnTo>
                <a:lnTo>
                  <a:pt x="698363" y="420532"/>
                </a:lnTo>
                <a:lnTo>
                  <a:pt x="687165" y="442468"/>
                </a:lnTo>
                <a:lnTo>
                  <a:pt x="622141" y="575056"/>
                </a:lnTo>
                <a:lnTo>
                  <a:pt x="578834" y="663448"/>
                </a:lnTo>
                <a:lnTo>
                  <a:pt x="574139" y="675030"/>
                </a:lnTo>
                <a:lnTo>
                  <a:pt x="569944" y="686958"/>
                </a:lnTo>
                <a:lnTo>
                  <a:pt x="564796" y="698148"/>
                </a:lnTo>
                <a:lnTo>
                  <a:pt x="557244" y="707516"/>
                </a:lnTo>
                <a:lnTo>
                  <a:pt x="483203" y="772413"/>
                </a:lnTo>
                <a:lnTo>
                  <a:pt x="469221" y="770743"/>
                </a:lnTo>
                <a:lnTo>
                  <a:pt x="455263" y="768953"/>
                </a:lnTo>
                <a:lnTo>
                  <a:pt x="441305" y="767306"/>
                </a:lnTo>
                <a:lnTo>
                  <a:pt x="427323" y="766063"/>
                </a:lnTo>
                <a:lnTo>
                  <a:pt x="406540" y="765236"/>
                </a:lnTo>
                <a:lnTo>
                  <a:pt x="385746" y="764968"/>
                </a:lnTo>
                <a:lnTo>
                  <a:pt x="364976" y="764581"/>
                </a:lnTo>
                <a:lnTo>
                  <a:pt x="344265" y="763397"/>
                </a:lnTo>
                <a:lnTo>
                  <a:pt x="333656" y="761876"/>
                </a:lnTo>
                <a:lnTo>
                  <a:pt x="323119" y="759618"/>
                </a:lnTo>
                <a:lnTo>
                  <a:pt x="312582" y="757217"/>
                </a:lnTo>
                <a:lnTo>
                  <a:pt x="301974" y="755269"/>
                </a:lnTo>
                <a:lnTo>
                  <a:pt x="288026" y="753383"/>
                </a:lnTo>
                <a:lnTo>
                  <a:pt x="274018" y="751808"/>
                </a:lnTo>
                <a:lnTo>
                  <a:pt x="259986" y="750375"/>
                </a:lnTo>
                <a:lnTo>
                  <a:pt x="245967" y="748919"/>
                </a:lnTo>
                <a:lnTo>
                  <a:pt x="212556" y="756483"/>
                </a:lnTo>
                <a:lnTo>
                  <a:pt x="179085" y="763905"/>
                </a:lnTo>
                <a:lnTo>
                  <a:pt x="145686" y="771707"/>
                </a:lnTo>
                <a:lnTo>
                  <a:pt x="89868" y="788142"/>
                </a:lnTo>
                <a:lnTo>
                  <a:pt x="43195" y="809311"/>
                </a:lnTo>
                <a:lnTo>
                  <a:pt x="3095" y="855678"/>
                </a:lnTo>
                <a:lnTo>
                  <a:pt x="0" y="877696"/>
                </a:lnTo>
                <a:lnTo>
                  <a:pt x="24288" y="892762"/>
                </a:lnTo>
                <a:lnTo>
                  <a:pt x="88106" y="907541"/>
                </a:lnTo>
                <a:lnTo>
                  <a:pt x="215233" y="931926"/>
                </a:lnTo>
                <a:lnTo>
                  <a:pt x="257651" y="940053"/>
                </a:lnTo>
                <a:lnTo>
                  <a:pt x="268208" y="942377"/>
                </a:lnTo>
                <a:lnTo>
                  <a:pt x="342985" y="951045"/>
                </a:lnTo>
                <a:lnTo>
                  <a:pt x="405164" y="954026"/>
                </a:lnTo>
                <a:lnTo>
                  <a:pt x="452469" y="955548"/>
                </a:lnTo>
                <a:lnTo>
                  <a:pt x="464488" y="955996"/>
                </a:lnTo>
                <a:lnTo>
                  <a:pt x="477472" y="955420"/>
                </a:lnTo>
                <a:lnTo>
                  <a:pt x="488527" y="956941"/>
                </a:lnTo>
                <a:lnTo>
                  <a:pt x="494760" y="963676"/>
                </a:lnTo>
                <a:lnTo>
                  <a:pt x="497901" y="1002498"/>
                </a:lnTo>
                <a:lnTo>
                  <a:pt x="487314" y="1033081"/>
                </a:lnTo>
                <a:lnTo>
                  <a:pt x="470989" y="1061188"/>
                </a:lnTo>
                <a:lnTo>
                  <a:pt x="456914" y="1092581"/>
                </a:lnTo>
                <a:lnTo>
                  <a:pt x="442595" y="1162319"/>
                </a:lnTo>
                <a:lnTo>
                  <a:pt x="434181" y="1233297"/>
                </a:lnTo>
                <a:lnTo>
                  <a:pt x="433541" y="1309761"/>
                </a:lnTo>
                <a:lnTo>
                  <a:pt x="438067" y="1366525"/>
                </a:lnTo>
                <a:lnTo>
                  <a:pt x="451067" y="1417193"/>
                </a:lnTo>
                <a:lnTo>
                  <a:pt x="476472" y="1447927"/>
                </a:lnTo>
                <a:lnTo>
                  <a:pt x="520668" y="1469644"/>
                </a:lnTo>
                <a:lnTo>
                  <a:pt x="546084" y="1460240"/>
                </a:lnTo>
                <a:lnTo>
                  <a:pt x="591534" y="1436907"/>
                </a:lnTo>
                <a:lnTo>
                  <a:pt x="624397" y="1391120"/>
                </a:lnTo>
                <a:lnTo>
                  <a:pt x="649150" y="1338117"/>
                </a:lnTo>
                <a:lnTo>
                  <a:pt x="662334" y="1282999"/>
                </a:lnTo>
                <a:lnTo>
                  <a:pt x="667508" y="1257243"/>
                </a:lnTo>
                <a:lnTo>
                  <a:pt x="669909" y="1240821"/>
                </a:lnTo>
                <a:lnTo>
                  <a:pt x="670542" y="1223659"/>
                </a:lnTo>
                <a:lnTo>
                  <a:pt x="670413" y="1195680"/>
                </a:lnTo>
                <a:lnTo>
                  <a:pt x="670528" y="1146810"/>
                </a:lnTo>
                <a:lnTo>
                  <a:pt x="653738" y="1115032"/>
                </a:lnTo>
                <a:lnTo>
                  <a:pt x="652319" y="1107662"/>
                </a:lnTo>
                <a:lnTo>
                  <a:pt x="664545" y="1102054"/>
                </a:lnTo>
                <a:lnTo>
                  <a:pt x="688689" y="1075563"/>
                </a:lnTo>
                <a:lnTo>
                  <a:pt x="703117" y="1050252"/>
                </a:lnTo>
                <a:lnTo>
                  <a:pt x="717153" y="1021191"/>
                </a:lnTo>
                <a:lnTo>
                  <a:pt x="727783" y="997249"/>
                </a:lnTo>
                <a:lnTo>
                  <a:pt x="731996" y="987298"/>
                </a:lnTo>
                <a:lnTo>
                  <a:pt x="816705" y="1003553"/>
                </a:lnTo>
                <a:lnTo>
                  <a:pt x="827333" y="1005716"/>
                </a:lnTo>
                <a:lnTo>
                  <a:pt x="837914" y="1007999"/>
                </a:lnTo>
                <a:lnTo>
                  <a:pt x="848494" y="1010090"/>
                </a:lnTo>
                <a:lnTo>
                  <a:pt x="859123" y="1011682"/>
                </a:lnTo>
                <a:lnTo>
                  <a:pt x="895556" y="1015676"/>
                </a:lnTo>
                <a:lnTo>
                  <a:pt x="911796" y="1017539"/>
                </a:lnTo>
                <a:lnTo>
                  <a:pt x="926274" y="1020093"/>
                </a:lnTo>
                <a:lnTo>
                  <a:pt x="957421" y="1026160"/>
                </a:lnTo>
                <a:lnTo>
                  <a:pt x="1001039" y="1017315"/>
                </a:lnTo>
                <a:lnTo>
                  <a:pt x="1044717" y="1008745"/>
                </a:lnTo>
                <a:lnTo>
                  <a:pt x="1088276" y="999674"/>
                </a:lnTo>
                <a:lnTo>
                  <a:pt x="1131538" y="989329"/>
                </a:lnTo>
                <a:lnTo>
                  <a:pt x="1142769" y="986730"/>
                </a:lnTo>
                <a:lnTo>
                  <a:pt x="1154334" y="983583"/>
                </a:lnTo>
                <a:lnTo>
                  <a:pt x="1164185" y="978578"/>
                </a:lnTo>
                <a:lnTo>
                  <a:pt x="1170273" y="970407"/>
                </a:lnTo>
                <a:lnTo>
                  <a:pt x="1165187" y="948229"/>
                </a:lnTo>
                <a:lnTo>
                  <a:pt x="1120392" y="905970"/>
                </a:lnTo>
                <a:lnTo>
                  <a:pt x="1084421" y="891921"/>
                </a:lnTo>
                <a:lnTo>
                  <a:pt x="1073515" y="890865"/>
                </a:lnTo>
                <a:lnTo>
                  <a:pt x="1063085" y="888238"/>
                </a:lnTo>
                <a:lnTo>
                  <a:pt x="1040505" y="878417"/>
                </a:lnTo>
                <a:lnTo>
                  <a:pt x="1018460" y="867489"/>
                </a:lnTo>
                <a:lnTo>
                  <a:pt x="996630" y="856108"/>
                </a:lnTo>
                <a:lnTo>
                  <a:pt x="974693" y="844931"/>
                </a:lnTo>
                <a:lnTo>
                  <a:pt x="930497" y="823213"/>
                </a:lnTo>
                <a:lnTo>
                  <a:pt x="919216" y="818177"/>
                </a:lnTo>
                <a:lnTo>
                  <a:pt x="907780" y="813403"/>
                </a:lnTo>
                <a:lnTo>
                  <a:pt x="896653" y="808104"/>
                </a:lnTo>
                <a:lnTo>
                  <a:pt x="886301" y="801497"/>
                </a:lnTo>
                <a:lnTo>
                  <a:pt x="840327" y="766318"/>
                </a:lnTo>
                <a:lnTo>
                  <a:pt x="825318" y="736637"/>
                </a:lnTo>
                <a:lnTo>
                  <a:pt x="820234" y="721294"/>
                </a:lnTo>
                <a:lnTo>
                  <a:pt x="825093" y="708079"/>
                </a:lnTo>
                <a:lnTo>
                  <a:pt x="839912" y="684781"/>
                </a:lnTo>
                <a:lnTo>
                  <a:pt x="864711" y="639190"/>
                </a:lnTo>
                <a:lnTo>
                  <a:pt x="886428" y="594995"/>
                </a:lnTo>
                <a:lnTo>
                  <a:pt x="908145" y="550799"/>
                </a:lnTo>
                <a:lnTo>
                  <a:pt x="912471" y="529687"/>
                </a:lnTo>
                <a:lnTo>
                  <a:pt x="917035" y="508587"/>
                </a:lnTo>
                <a:lnTo>
                  <a:pt x="921218" y="487416"/>
                </a:lnTo>
                <a:lnTo>
                  <a:pt x="924401" y="466089"/>
                </a:lnTo>
                <a:lnTo>
                  <a:pt x="928507" y="428936"/>
                </a:lnTo>
                <a:lnTo>
                  <a:pt x="930767" y="409809"/>
                </a:lnTo>
                <a:lnTo>
                  <a:pt x="933234" y="395187"/>
                </a:lnTo>
                <a:lnTo>
                  <a:pt x="937962" y="371549"/>
                </a:lnTo>
                <a:lnTo>
                  <a:pt x="947007" y="325374"/>
                </a:lnTo>
                <a:lnTo>
                  <a:pt x="955135" y="283083"/>
                </a:lnTo>
                <a:lnTo>
                  <a:pt x="956637" y="272276"/>
                </a:lnTo>
                <a:lnTo>
                  <a:pt x="957818" y="261397"/>
                </a:lnTo>
                <a:lnTo>
                  <a:pt x="959689" y="250757"/>
                </a:lnTo>
                <a:lnTo>
                  <a:pt x="963263" y="240664"/>
                </a:lnTo>
                <a:lnTo>
                  <a:pt x="969049" y="229758"/>
                </a:lnTo>
                <a:lnTo>
                  <a:pt x="975074" y="218948"/>
                </a:lnTo>
                <a:lnTo>
                  <a:pt x="980622" y="207946"/>
                </a:lnTo>
                <a:lnTo>
                  <a:pt x="996156" y="143716"/>
                </a:lnTo>
                <a:lnTo>
                  <a:pt x="1001236" y="111633"/>
                </a:lnTo>
                <a:lnTo>
                  <a:pt x="1000347" y="1650"/>
                </a:lnTo>
                <a:close/>
              </a:path>
            </a:pathLst>
          </a:custGeom>
          <a:ln w="254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54263" y="2804796"/>
            <a:ext cx="3609340" cy="14619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u="sng" spc="-35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Protéine d’adhésion</a:t>
            </a:r>
            <a:r>
              <a:rPr sz="1600" b="1" u="sng" spc="-4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</a:t>
            </a:r>
            <a:r>
              <a:rPr sz="1600" b="1" spc="-10" dirty="0">
                <a:solidFill>
                  <a:srgbClr val="2CDF2C"/>
                </a:solidFill>
                <a:latin typeface="Calibri"/>
                <a:cs typeface="Calibri"/>
              </a:rPr>
              <a:t>Intégrine α6β4 </a:t>
            </a:r>
            <a:r>
              <a:rPr sz="1600" dirty="0">
                <a:latin typeface="Calibri"/>
                <a:cs typeface="Calibri"/>
              </a:rPr>
              <a:t>: </a:t>
            </a:r>
            <a:r>
              <a:rPr sz="1600" spc="-10" dirty="0">
                <a:latin typeface="Calibri"/>
                <a:cs typeface="Calibri"/>
              </a:rPr>
              <a:t>hétérodimère </a:t>
            </a:r>
            <a:r>
              <a:rPr sz="1600" spc="-5" dirty="0">
                <a:latin typeface="Calibri"/>
                <a:cs typeface="Calibri"/>
              </a:rPr>
              <a:t>(1STM</a:t>
            </a:r>
            <a:r>
              <a:rPr sz="1600" spc="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x2)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Collagène </a:t>
            </a:r>
            <a:r>
              <a:rPr sz="1600" b="1" dirty="0">
                <a:solidFill>
                  <a:srgbClr val="2CDF2C"/>
                </a:solidFill>
                <a:latin typeface="Calibri"/>
                <a:cs typeface="Calibri"/>
              </a:rPr>
              <a:t>XVII = </a:t>
            </a:r>
            <a:r>
              <a:rPr sz="1600" b="1" spc="-30" dirty="0">
                <a:solidFill>
                  <a:srgbClr val="2CDF2C"/>
                </a:solidFill>
                <a:latin typeface="Calibri"/>
                <a:cs typeface="Calibri"/>
              </a:rPr>
              <a:t>BPAG2</a:t>
            </a:r>
            <a:r>
              <a:rPr sz="1600" b="1" spc="5" dirty="0">
                <a:solidFill>
                  <a:srgbClr val="2CDF2C"/>
                </a:solid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:</a:t>
            </a:r>
          </a:p>
          <a:p>
            <a:pPr marL="12700" marR="5080"/>
            <a:r>
              <a:rPr sz="1600" spc="-10" dirty="0">
                <a:latin typeface="Calibri"/>
                <a:cs typeface="Calibri"/>
              </a:rPr>
              <a:t>Protéine </a:t>
            </a:r>
            <a:r>
              <a:rPr sz="1600" spc="-5" dirty="0">
                <a:latin typeface="Calibri"/>
                <a:cs typeface="Calibri"/>
              </a:rPr>
              <a:t>TM trimérique. </a:t>
            </a:r>
            <a:r>
              <a:rPr sz="1600" spc="-10" dirty="0">
                <a:latin typeface="Calibri"/>
                <a:cs typeface="Calibri"/>
              </a:rPr>
              <a:t>Structure </a:t>
            </a:r>
            <a:r>
              <a:rPr sz="1600" dirty="0">
                <a:latin typeface="Calibri"/>
                <a:cs typeface="Calibri"/>
              </a:rPr>
              <a:t>en </a:t>
            </a:r>
            <a:r>
              <a:rPr sz="1600" spc="-5" dirty="0">
                <a:latin typeface="Calibri"/>
                <a:cs typeface="Calibri"/>
              </a:rPr>
              <a:t>triple </a:t>
            </a:r>
            <a:r>
              <a:rPr sz="1600" dirty="0">
                <a:latin typeface="Calibri"/>
                <a:cs typeface="Calibri"/>
              </a:rPr>
              <a:t>hélice  </a:t>
            </a:r>
            <a:r>
              <a:rPr sz="1600" spc="-25" dirty="0">
                <a:latin typeface="Calibri"/>
                <a:cs typeface="Calibri"/>
              </a:rPr>
              <a:t>BPAG2 </a:t>
            </a:r>
            <a:r>
              <a:rPr sz="1600" dirty="0">
                <a:latin typeface="Calibri"/>
                <a:cs typeface="Calibri"/>
              </a:rPr>
              <a:t>lie </a:t>
            </a:r>
            <a:r>
              <a:rPr sz="1600" spc="-10" dirty="0">
                <a:latin typeface="Calibri"/>
                <a:cs typeface="Calibri"/>
              </a:rPr>
              <a:t>directement </a:t>
            </a:r>
            <a:r>
              <a:rPr sz="1600" spc="-5" dirty="0">
                <a:latin typeface="Calibri"/>
                <a:cs typeface="Calibri"/>
              </a:rPr>
              <a:t>FI </a:t>
            </a:r>
            <a:r>
              <a:rPr sz="1600" dirty="0">
                <a:latin typeface="Calibri"/>
                <a:cs typeface="Calibri"/>
              </a:rPr>
              <a:t>au </a:t>
            </a:r>
            <a:r>
              <a:rPr sz="1600" spc="-5" dirty="0">
                <a:latin typeface="Calibri"/>
                <a:cs typeface="Calibri"/>
              </a:rPr>
              <a:t>collagène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VII.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54517" y="4317746"/>
            <a:ext cx="298704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Protéines 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adaptatrices </a:t>
            </a: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(intracellulaire)</a:t>
            </a:r>
            <a:r>
              <a:rPr sz="1600" b="1" u="sng" spc="4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Plectine </a:t>
            </a:r>
            <a:r>
              <a:rPr sz="1600" b="1" dirty="0">
                <a:latin typeface="Calibri"/>
                <a:cs typeface="Calibri"/>
              </a:rPr>
              <a:t>: </a:t>
            </a:r>
            <a:r>
              <a:rPr sz="1600" dirty="0">
                <a:latin typeface="Calibri"/>
                <a:cs typeface="Calibri"/>
              </a:rPr>
              <a:t>lie longue queue de </a:t>
            </a:r>
            <a:r>
              <a:rPr sz="1600" spc="-5" dirty="0">
                <a:latin typeface="Calibri"/>
                <a:cs typeface="Calibri"/>
              </a:rPr>
              <a:t>β4 </a:t>
            </a:r>
            <a:r>
              <a:rPr sz="1600" spc="-10" dirty="0">
                <a:latin typeface="Calibri"/>
                <a:cs typeface="Calibri"/>
              </a:rPr>
              <a:t>avec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b="1" spc="-25" dirty="0"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D536CA"/>
                </a:solidFill>
                <a:latin typeface="Calibri"/>
                <a:cs typeface="Calibri"/>
              </a:rPr>
              <a:t>BPAG1 </a:t>
            </a:r>
            <a:r>
              <a:rPr sz="1600" i="1" spc="-10" dirty="0">
                <a:latin typeface="Calibri"/>
                <a:cs typeface="Calibri"/>
              </a:rPr>
              <a:t>apparenté </a:t>
            </a:r>
            <a:r>
              <a:rPr sz="1600" i="1" dirty="0">
                <a:latin typeface="Calibri"/>
                <a:cs typeface="Calibri"/>
              </a:rPr>
              <a:t>à</a:t>
            </a:r>
            <a:r>
              <a:rPr sz="1600" i="1" spc="85" dirty="0">
                <a:latin typeface="Calibri"/>
                <a:cs typeface="Calibri"/>
              </a:rPr>
              <a:t> </a:t>
            </a:r>
            <a:r>
              <a:rPr sz="1600" i="1" spc="-5" dirty="0">
                <a:latin typeface="Calibri"/>
                <a:cs typeface="Calibri"/>
              </a:rPr>
              <a:t>Plectine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i="1" spc="-5" dirty="0">
                <a:latin typeface="Calibri"/>
                <a:cs typeface="Calibri"/>
              </a:rPr>
              <a:t>(Non </a:t>
            </a:r>
            <a:r>
              <a:rPr sz="1600" i="1" spc="-10" dirty="0">
                <a:latin typeface="Calibri"/>
                <a:cs typeface="Calibri"/>
              </a:rPr>
              <a:t>représenté </a:t>
            </a:r>
            <a:r>
              <a:rPr sz="1600" i="1" spc="-5" dirty="0">
                <a:latin typeface="Calibri"/>
                <a:cs typeface="Calibri"/>
              </a:rPr>
              <a:t>sur </a:t>
            </a:r>
            <a:r>
              <a:rPr sz="1600" i="1" dirty="0">
                <a:latin typeface="Calibri"/>
                <a:cs typeface="Calibri"/>
              </a:rPr>
              <a:t>le</a:t>
            </a:r>
            <a:r>
              <a:rPr sz="1600" i="1" spc="2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schéma)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54263" y="5868972"/>
            <a:ext cx="207245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Cytosquelette</a:t>
            </a:r>
            <a:r>
              <a:rPr sz="1600" b="1" u="sng" spc="-50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</a:t>
            </a:r>
            <a:r>
              <a:rPr sz="1600" spc="-10" dirty="0">
                <a:solidFill>
                  <a:srgbClr val="FFC000"/>
                </a:solidFill>
                <a:latin typeface="Calibri"/>
                <a:cs typeface="Calibri"/>
              </a:rPr>
              <a:t>FI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237734" y="4645062"/>
            <a:ext cx="4155440" cy="320040"/>
          </a:xfrm>
          <a:custGeom>
            <a:avLst/>
            <a:gdLst/>
            <a:ahLst/>
            <a:cxnLst/>
            <a:rect l="l" t="t" r="r" b="b"/>
            <a:pathLst>
              <a:path w="4155440" h="320039">
                <a:moveTo>
                  <a:pt x="0" y="319493"/>
                </a:moveTo>
                <a:lnTo>
                  <a:pt x="4155313" y="319493"/>
                </a:lnTo>
                <a:lnTo>
                  <a:pt x="4155313" y="0"/>
                </a:lnTo>
                <a:lnTo>
                  <a:pt x="0" y="0"/>
                </a:lnTo>
                <a:lnTo>
                  <a:pt x="0" y="31949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37734" y="4645062"/>
            <a:ext cx="4155440" cy="320040"/>
          </a:xfrm>
          <a:custGeom>
            <a:avLst/>
            <a:gdLst/>
            <a:ahLst/>
            <a:cxnLst/>
            <a:rect l="l" t="t" r="r" b="b"/>
            <a:pathLst>
              <a:path w="4155440" h="320039">
                <a:moveTo>
                  <a:pt x="0" y="319493"/>
                </a:moveTo>
                <a:lnTo>
                  <a:pt x="4155313" y="319493"/>
                </a:lnTo>
                <a:lnTo>
                  <a:pt x="4155313" y="0"/>
                </a:lnTo>
                <a:lnTo>
                  <a:pt x="0" y="0"/>
                </a:lnTo>
                <a:lnTo>
                  <a:pt x="0" y="31949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37734" y="4581145"/>
            <a:ext cx="4155440" cy="64135"/>
          </a:xfrm>
          <a:custGeom>
            <a:avLst/>
            <a:gdLst/>
            <a:ahLst/>
            <a:cxnLst/>
            <a:rect l="l" t="t" r="r" b="b"/>
            <a:pathLst>
              <a:path w="4155440" h="64135">
                <a:moveTo>
                  <a:pt x="4150614" y="0"/>
                </a:moveTo>
                <a:lnTo>
                  <a:pt x="4825" y="0"/>
                </a:lnTo>
                <a:lnTo>
                  <a:pt x="0" y="4698"/>
                </a:lnTo>
                <a:lnTo>
                  <a:pt x="0" y="59054"/>
                </a:lnTo>
                <a:lnTo>
                  <a:pt x="4825" y="63880"/>
                </a:lnTo>
                <a:lnTo>
                  <a:pt x="4150614" y="63880"/>
                </a:lnTo>
                <a:lnTo>
                  <a:pt x="4155440" y="59054"/>
                </a:lnTo>
                <a:lnTo>
                  <a:pt x="4155440" y="4698"/>
                </a:lnTo>
                <a:lnTo>
                  <a:pt x="4150614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37734" y="4581145"/>
            <a:ext cx="4155440" cy="64135"/>
          </a:xfrm>
          <a:custGeom>
            <a:avLst/>
            <a:gdLst/>
            <a:ahLst/>
            <a:cxnLst/>
            <a:rect l="l" t="t" r="r" b="b"/>
            <a:pathLst>
              <a:path w="4155440" h="64135">
                <a:moveTo>
                  <a:pt x="0" y="10667"/>
                </a:moveTo>
                <a:lnTo>
                  <a:pt x="0" y="4698"/>
                </a:lnTo>
                <a:lnTo>
                  <a:pt x="4825" y="0"/>
                </a:lnTo>
                <a:lnTo>
                  <a:pt x="10667" y="0"/>
                </a:lnTo>
                <a:lnTo>
                  <a:pt x="4144771" y="0"/>
                </a:lnTo>
                <a:lnTo>
                  <a:pt x="4150614" y="0"/>
                </a:lnTo>
                <a:lnTo>
                  <a:pt x="4155440" y="4698"/>
                </a:lnTo>
                <a:lnTo>
                  <a:pt x="4155440" y="10667"/>
                </a:lnTo>
                <a:lnTo>
                  <a:pt x="4155440" y="53212"/>
                </a:lnTo>
                <a:lnTo>
                  <a:pt x="4155440" y="59054"/>
                </a:lnTo>
                <a:lnTo>
                  <a:pt x="4150614" y="63880"/>
                </a:lnTo>
                <a:lnTo>
                  <a:pt x="4144771" y="63880"/>
                </a:lnTo>
                <a:lnTo>
                  <a:pt x="10667" y="63880"/>
                </a:lnTo>
                <a:lnTo>
                  <a:pt x="4825" y="63880"/>
                </a:lnTo>
                <a:lnTo>
                  <a:pt x="0" y="59054"/>
                </a:lnTo>
                <a:lnTo>
                  <a:pt x="0" y="53212"/>
                </a:lnTo>
                <a:lnTo>
                  <a:pt x="0" y="1066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37988" y="4932553"/>
            <a:ext cx="4155440" cy="61594"/>
          </a:xfrm>
          <a:custGeom>
            <a:avLst/>
            <a:gdLst/>
            <a:ahLst/>
            <a:cxnLst/>
            <a:rect l="l" t="t" r="r" b="b"/>
            <a:pathLst>
              <a:path w="4155440" h="61595">
                <a:moveTo>
                  <a:pt x="4150741" y="0"/>
                </a:moveTo>
                <a:lnTo>
                  <a:pt x="4572" y="0"/>
                </a:lnTo>
                <a:lnTo>
                  <a:pt x="0" y="4572"/>
                </a:lnTo>
                <a:lnTo>
                  <a:pt x="0" y="56642"/>
                </a:lnTo>
                <a:lnTo>
                  <a:pt x="4572" y="61214"/>
                </a:lnTo>
                <a:lnTo>
                  <a:pt x="4150741" y="61214"/>
                </a:lnTo>
                <a:lnTo>
                  <a:pt x="4155313" y="56642"/>
                </a:lnTo>
                <a:lnTo>
                  <a:pt x="4155313" y="4572"/>
                </a:lnTo>
                <a:lnTo>
                  <a:pt x="415074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37988" y="4932553"/>
            <a:ext cx="4155440" cy="61594"/>
          </a:xfrm>
          <a:custGeom>
            <a:avLst/>
            <a:gdLst/>
            <a:ahLst/>
            <a:cxnLst/>
            <a:rect l="l" t="t" r="r" b="b"/>
            <a:pathLst>
              <a:path w="4155440" h="61595">
                <a:moveTo>
                  <a:pt x="0" y="10160"/>
                </a:moveTo>
                <a:lnTo>
                  <a:pt x="0" y="4572"/>
                </a:lnTo>
                <a:lnTo>
                  <a:pt x="4572" y="0"/>
                </a:lnTo>
                <a:lnTo>
                  <a:pt x="10160" y="0"/>
                </a:lnTo>
                <a:lnTo>
                  <a:pt x="4145153" y="0"/>
                </a:lnTo>
                <a:lnTo>
                  <a:pt x="4150741" y="0"/>
                </a:lnTo>
                <a:lnTo>
                  <a:pt x="4155313" y="4572"/>
                </a:lnTo>
                <a:lnTo>
                  <a:pt x="4155313" y="10160"/>
                </a:lnTo>
                <a:lnTo>
                  <a:pt x="4155313" y="51054"/>
                </a:lnTo>
                <a:lnTo>
                  <a:pt x="4155313" y="56642"/>
                </a:lnTo>
                <a:lnTo>
                  <a:pt x="4150741" y="61214"/>
                </a:lnTo>
                <a:lnTo>
                  <a:pt x="4145153" y="61214"/>
                </a:lnTo>
                <a:lnTo>
                  <a:pt x="10160" y="61214"/>
                </a:lnTo>
                <a:lnTo>
                  <a:pt x="4572" y="61214"/>
                </a:lnTo>
                <a:lnTo>
                  <a:pt x="0" y="56642"/>
                </a:lnTo>
                <a:lnTo>
                  <a:pt x="0" y="51054"/>
                </a:lnTo>
                <a:lnTo>
                  <a:pt x="0" y="1016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618098" y="763602"/>
            <a:ext cx="5078476" cy="61229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786245" y="4967351"/>
            <a:ext cx="3048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2CDF2C"/>
                </a:solidFill>
                <a:latin typeface="Calibri"/>
                <a:cs typeface="Calibri"/>
              </a:rPr>
              <a:t>α6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25004" y="4992688"/>
            <a:ext cx="2940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5" dirty="0">
                <a:solidFill>
                  <a:srgbClr val="2CDF2C"/>
                </a:solidFill>
                <a:latin typeface="Calibri"/>
                <a:cs typeface="Calibri"/>
              </a:rPr>
              <a:t>β</a:t>
            </a:r>
            <a:r>
              <a:rPr sz="2000" b="1" dirty="0">
                <a:solidFill>
                  <a:srgbClr val="2CDF2C"/>
                </a:solidFill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92166" y="4254754"/>
            <a:ext cx="3079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2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55185" y="5008246"/>
            <a:ext cx="69151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spc="-5" dirty="0">
                <a:solidFill>
                  <a:srgbClr val="00AFEF"/>
                </a:solidFill>
                <a:latin typeface="Calibri"/>
                <a:cs typeface="Calibri"/>
              </a:rPr>
              <a:t>Cytoplasme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29376" y="3635311"/>
            <a:ext cx="69088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10" dirty="0">
                <a:solidFill>
                  <a:srgbClr val="2CDF2C"/>
                </a:solidFill>
                <a:latin typeface="Calibri"/>
                <a:cs typeface="Calibri"/>
              </a:rPr>
              <a:t>Intégrine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41771" y="6247447"/>
            <a:ext cx="1543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FI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50884" y="6093459"/>
            <a:ext cx="1543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solidFill>
                  <a:srgbClr val="FFC000"/>
                </a:solidFill>
                <a:latin typeface="Calibri"/>
                <a:cs typeface="Calibri"/>
              </a:rPr>
              <a:t>FI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129142" y="3579241"/>
            <a:ext cx="5162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dirty="0">
                <a:solidFill>
                  <a:srgbClr val="2CDF2C"/>
                </a:solidFill>
                <a:latin typeface="Calibri"/>
                <a:cs typeface="Calibri"/>
              </a:rPr>
              <a:t>B</a:t>
            </a:r>
            <a:r>
              <a:rPr sz="1400" b="1" spc="-105" dirty="0">
                <a:solidFill>
                  <a:srgbClr val="2CDF2C"/>
                </a:solidFill>
                <a:latin typeface="Calibri"/>
                <a:cs typeface="Calibri"/>
              </a:rPr>
              <a:t>P</a:t>
            </a:r>
            <a:r>
              <a:rPr sz="1400" b="1" spc="-30" dirty="0">
                <a:solidFill>
                  <a:srgbClr val="2CDF2C"/>
                </a:solidFill>
                <a:latin typeface="Calibri"/>
                <a:cs typeface="Calibri"/>
              </a:rPr>
              <a:t>A</a:t>
            </a:r>
            <a:r>
              <a:rPr sz="1400" b="1" spc="5" dirty="0">
                <a:solidFill>
                  <a:srgbClr val="2CDF2C"/>
                </a:solidFill>
                <a:latin typeface="Calibri"/>
                <a:cs typeface="Calibri"/>
              </a:rPr>
              <a:t>G</a:t>
            </a:r>
            <a:r>
              <a:rPr sz="1400" b="1" dirty="0">
                <a:solidFill>
                  <a:srgbClr val="2CDF2C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54518" y="32603"/>
            <a:ext cx="7274624" cy="28725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8855">
              <a:spcBef>
                <a:spcPts val="100"/>
              </a:spcBef>
            </a:pPr>
            <a:r>
              <a:rPr b="1" spc="-5" dirty="0">
                <a:latin typeface="Calibri"/>
                <a:cs typeface="Calibri"/>
              </a:rPr>
              <a:t>HEMIDESMOSOMES (ou macula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adherens)</a:t>
            </a:r>
            <a:endParaRPr dirty="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/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Rôle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490"/>
              </a:lnSpc>
            </a:pPr>
            <a:r>
              <a:rPr sz="1600" spc="-15" dirty="0">
                <a:latin typeface="Calibri"/>
                <a:cs typeface="Calibri"/>
              </a:rPr>
              <a:t>Fixent </a:t>
            </a:r>
            <a:r>
              <a:rPr sz="1600" dirty="0">
                <a:latin typeface="Calibri"/>
                <a:cs typeface="Calibri"/>
              </a:rPr>
              <a:t>les cellules à la lame basale en </a:t>
            </a:r>
            <a:r>
              <a:rPr sz="1600" spc="-5" dirty="0">
                <a:latin typeface="Calibri"/>
                <a:cs typeface="Calibri"/>
              </a:rPr>
              <a:t>ancrant </a:t>
            </a:r>
            <a:r>
              <a:rPr sz="1600" dirty="0">
                <a:latin typeface="Calibri"/>
                <a:cs typeface="Calibri"/>
              </a:rPr>
              <a:t>les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FI.</a:t>
            </a:r>
          </a:p>
          <a:p>
            <a:pPr marR="5080" algn="r">
              <a:lnSpc>
                <a:spcPts val="1490"/>
              </a:lnSpc>
            </a:pPr>
            <a:r>
              <a:rPr lang="fr-FR" sz="1600" b="1" spc="-10" dirty="0">
                <a:solidFill>
                  <a:srgbClr val="4F81BC"/>
                </a:solidFill>
                <a:latin typeface="Calibri"/>
                <a:cs typeface="Calibri"/>
              </a:rPr>
              <a:t>     </a:t>
            </a:r>
            <a:r>
              <a:rPr sz="1600" b="1" spc="-10" dirty="0">
                <a:solidFill>
                  <a:srgbClr val="4F81BC"/>
                </a:solidFill>
                <a:latin typeface="Calibri"/>
                <a:cs typeface="Calibri"/>
              </a:rPr>
              <a:t>Trousseau </a:t>
            </a:r>
            <a:r>
              <a:rPr sz="1600" b="1" dirty="0">
                <a:solidFill>
                  <a:srgbClr val="4F81BC"/>
                </a:solidFill>
                <a:latin typeface="Calibri"/>
                <a:cs typeface="Calibri"/>
              </a:rPr>
              <a:t>de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collagène</a:t>
            </a:r>
            <a:r>
              <a:rPr sz="1600" b="1" spc="-1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VII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/>
            <a:r>
              <a:rPr sz="1600" b="1" u="sng" spc="-5" dirty="0">
                <a:solidFill>
                  <a:srgbClr val="548ED4"/>
                </a:solidFill>
                <a:uFill>
                  <a:solidFill>
                    <a:srgbClr val="548ED4"/>
                  </a:solidFill>
                </a:uFill>
                <a:latin typeface="Calibri"/>
                <a:cs typeface="Calibri"/>
              </a:rPr>
              <a:t>Ligand</a:t>
            </a:r>
            <a:r>
              <a:rPr sz="1600" b="1" u="sng" spc="-35" dirty="0">
                <a:solidFill>
                  <a:srgbClr val="548ED4"/>
                </a:solidFill>
                <a:uFill>
                  <a:solidFill>
                    <a:srgbClr val="548ED4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10" dirty="0">
                <a:solidFill>
                  <a:srgbClr val="548ED4"/>
                </a:solidFill>
                <a:uFill>
                  <a:solidFill>
                    <a:srgbClr val="548ED4"/>
                  </a:solidFill>
                </a:uFill>
                <a:latin typeface="Calibri"/>
                <a:cs typeface="Calibri"/>
              </a:rPr>
              <a:t>extracellulaire: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548ED4"/>
                </a:solidFill>
                <a:latin typeface="Calibri"/>
                <a:cs typeface="Calibri"/>
              </a:rPr>
              <a:t>Lamininine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Collagène</a:t>
            </a:r>
            <a:r>
              <a:rPr sz="1600" b="1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VII</a:t>
            </a:r>
            <a:endParaRPr sz="1600" dirty="0">
              <a:latin typeface="Calibri"/>
              <a:cs typeface="Calibri"/>
            </a:endParaRPr>
          </a:p>
          <a:p>
            <a:pPr marL="53340"/>
            <a:r>
              <a:rPr sz="1600" spc="-5" dirty="0">
                <a:latin typeface="Calibri"/>
                <a:cs typeface="Calibri"/>
              </a:rPr>
              <a:t>(pour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intégrines)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5"/>
              </a:spcBef>
            </a:pPr>
            <a:r>
              <a:rPr sz="1600" b="1" spc="-10" dirty="0">
                <a:solidFill>
                  <a:srgbClr val="4F81BC"/>
                </a:solidFill>
                <a:latin typeface="Calibri"/>
                <a:cs typeface="Calibri"/>
              </a:rPr>
              <a:t>-Collagène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VII</a:t>
            </a:r>
            <a:r>
              <a:rPr sz="1600" b="1" spc="-1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directement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(pour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BPAG2)</a:t>
            </a:r>
            <a:endParaRPr sz="1600" dirty="0">
              <a:latin typeface="Calibri"/>
              <a:cs typeface="Calibri"/>
            </a:endParaRPr>
          </a:p>
          <a:p>
            <a:pPr marR="1489075" algn="r">
              <a:spcBef>
                <a:spcPts val="515"/>
              </a:spcBef>
            </a:pPr>
            <a:r>
              <a:rPr sz="1400" b="1" spc="5" dirty="0">
                <a:solidFill>
                  <a:srgbClr val="4F81BC"/>
                </a:solidFill>
                <a:latin typeface="Calibri"/>
                <a:cs typeface="Calibri"/>
              </a:rPr>
              <a:t>La</a:t>
            </a:r>
            <a:r>
              <a:rPr sz="1400" b="1" spc="-5" dirty="0">
                <a:solidFill>
                  <a:srgbClr val="4F81BC"/>
                </a:solidFill>
                <a:latin typeface="Calibri"/>
                <a:cs typeface="Calibri"/>
              </a:rPr>
              <a:t>mi</a:t>
            </a:r>
            <a:r>
              <a:rPr sz="1400" b="1" dirty="0">
                <a:solidFill>
                  <a:srgbClr val="4F81BC"/>
                </a:solidFill>
                <a:latin typeface="Calibri"/>
                <a:cs typeface="Calibri"/>
              </a:rPr>
              <a:t>n</a:t>
            </a:r>
            <a:r>
              <a:rPr sz="1400" b="1" spc="-5" dirty="0">
                <a:solidFill>
                  <a:srgbClr val="4F81BC"/>
                </a:solidFill>
                <a:latin typeface="Calibri"/>
                <a:cs typeface="Calibri"/>
              </a:rPr>
              <a:t>i</a:t>
            </a:r>
            <a:r>
              <a:rPr sz="1400" b="1" spc="5" dirty="0">
                <a:solidFill>
                  <a:srgbClr val="4F81BC"/>
                </a:solidFill>
                <a:latin typeface="Calibri"/>
                <a:cs typeface="Calibri"/>
              </a:rPr>
              <a:t>n</a:t>
            </a:r>
            <a:r>
              <a:rPr sz="1400" b="1" dirty="0">
                <a:solidFill>
                  <a:srgbClr val="4F81BC"/>
                </a:solidFill>
                <a:latin typeface="Calibri"/>
                <a:cs typeface="Calibri"/>
              </a:rPr>
              <a:t>e</a:t>
            </a:r>
            <a:endParaRPr sz="1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35542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4263" y="136942"/>
            <a:ext cx="5170170" cy="92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3590">
              <a:spcBef>
                <a:spcPts val="100"/>
              </a:spcBef>
            </a:pPr>
            <a:r>
              <a:rPr b="1" spc="-25" dirty="0">
                <a:latin typeface="Calibri"/>
                <a:cs typeface="Calibri"/>
              </a:rPr>
              <a:t>CONTACTS</a:t>
            </a:r>
            <a:r>
              <a:rPr b="1" spc="-95" dirty="0">
                <a:latin typeface="Calibri"/>
                <a:cs typeface="Calibri"/>
              </a:rPr>
              <a:t> </a:t>
            </a:r>
            <a:r>
              <a:rPr b="1" spc="-15" dirty="0">
                <a:latin typeface="Calibri"/>
                <a:cs typeface="Calibri"/>
              </a:rPr>
              <a:t>FOCAUX</a:t>
            </a:r>
            <a:endParaRPr dirty="0">
              <a:latin typeface="Calibri"/>
              <a:cs typeface="Calibri"/>
            </a:endParaRPr>
          </a:p>
          <a:p>
            <a:pPr marL="12700">
              <a:spcBef>
                <a:spcPts val="1135"/>
              </a:spcBef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Rôle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5" dirty="0">
                <a:latin typeface="Calibri"/>
                <a:cs typeface="Calibri"/>
              </a:rPr>
              <a:t>Fixent </a:t>
            </a:r>
            <a:r>
              <a:rPr sz="1600" dirty="0">
                <a:latin typeface="Calibri"/>
                <a:cs typeface="Calibri"/>
              </a:rPr>
              <a:t>les cellules à la lame basale en </a:t>
            </a:r>
            <a:r>
              <a:rPr sz="1600" spc="-5" dirty="0">
                <a:latin typeface="Calibri"/>
                <a:cs typeface="Calibri"/>
              </a:rPr>
              <a:t>ancrant </a:t>
            </a:r>
            <a:r>
              <a:rPr sz="1600" dirty="0">
                <a:latin typeface="Calibri"/>
                <a:cs typeface="Calibri"/>
              </a:rPr>
              <a:t>les MF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d’actine.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88099" y="1461044"/>
            <a:ext cx="3209925" cy="52636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14286" y="1119506"/>
            <a:ext cx="3684270" cy="720725"/>
          </a:xfrm>
          <a:custGeom>
            <a:avLst/>
            <a:gdLst/>
            <a:ahLst/>
            <a:cxnLst/>
            <a:rect l="l" t="t" r="r" b="b"/>
            <a:pathLst>
              <a:path w="3684270" h="720725">
                <a:moveTo>
                  <a:pt x="0" y="0"/>
                </a:moveTo>
                <a:lnTo>
                  <a:pt x="34510" y="34069"/>
                </a:lnTo>
                <a:lnTo>
                  <a:pt x="69103" y="68056"/>
                </a:lnTo>
                <a:lnTo>
                  <a:pt x="103530" y="102209"/>
                </a:lnTo>
                <a:lnTo>
                  <a:pt x="137540" y="136779"/>
                </a:lnTo>
                <a:lnTo>
                  <a:pt x="145478" y="146230"/>
                </a:lnTo>
                <a:lnTo>
                  <a:pt x="152749" y="156289"/>
                </a:lnTo>
                <a:lnTo>
                  <a:pt x="160258" y="166086"/>
                </a:lnTo>
                <a:lnTo>
                  <a:pt x="168910" y="174752"/>
                </a:lnTo>
                <a:lnTo>
                  <a:pt x="179145" y="181377"/>
                </a:lnTo>
                <a:lnTo>
                  <a:pt x="190309" y="186610"/>
                </a:lnTo>
                <a:lnTo>
                  <a:pt x="201664" y="191629"/>
                </a:lnTo>
                <a:lnTo>
                  <a:pt x="212471" y="197612"/>
                </a:lnTo>
                <a:lnTo>
                  <a:pt x="223976" y="206363"/>
                </a:lnTo>
                <a:lnTo>
                  <a:pt x="234886" y="215900"/>
                </a:lnTo>
                <a:lnTo>
                  <a:pt x="245796" y="225436"/>
                </a:lnTo>
                <a:lnTo>
                  <a:pt x="257301" y="234187"/>
                </a:lnTo>
                <a:lnTo>
                  <a:pt x="268001" y="240315"/>
                </a:lnTo>
                <a:lnTo>
                  <a:pt x="279177" y="245586"/>
                </a:lnTo>
                <a:lnTo>
                  <a:pt x="290306" y="250904"/>
                </a:lnTo>
                <a:lnTo>
                  <a:pt x="300863" y="257175"/>
                </a:lnTo>
                <a:lnTo>
                  <a:pt x="316212" y="268847"/>
                </a:lnTo>
                <a:lnTo>
                  <a:pt x="330882" y="281400"/>
                </a:lnTo>
                <a:lnTo>
                  <a:pt x="345529" y="294001"/>
                </a:lnTo>
                <a:lnTo>
                  <a:pt x="360807" y="305816"/>
                </a:lnTo>
                <a:lnTo>
                  <a:pt x="375132" y="315063"/>
                </a:lnTo>
                <a:lnTo>
                  <a:pt x="389969" y="323500"/>
                </a:lnTo>
                <a:lnTo>
                  <a:pt x="404830" y="331890"/>
                </a:lnTo>
                <a:lnTo>
                  <a:pt x="419226" y="340995"/>
                </a:lnTo>
                <a:lnTo>
                  <a:pt x="430716" y="349817"/>
                </a:lnTo>
                <a:lnTo>
                  <a:pt x="441706" y="359283"/>
                </a:lnTo>
                <a:lnTo>
                  <a:pt x="452695" y="368748"/>
                </a:lnTo>
                <a:lnTo>
                  <a:pt x="496210" y="399659"/>
                </a:lnTo>
                <a:lnTo>
                  <a:pt x="529961" y="421183"/>
                </a:lnTo>
                <a:lnTo>
                  <a:pt x="528331" y="418818"/>
                </a:lnTo>
                <a:lnTo>
                  <a:pt x="524208" y="414369"/>
                </a:lnTo>
                <a:lnTo>
                  <a:pt x="519961" y="409449"/>
                </a:lnTo>
                <a:lnTo>
                  <a:pt x="517957" y="405670"/>
                </a:lnTo>
                <a:lnTo>
                  <a:pt x="520567" y="404645"/>
                </a:lnTo>
                <a:lnTo>
                  <a:pt x="530157" y="407986"/>
                </a:lnTo>
                <a:lnTo>
                  <a:pt x="579754" y="434213"/>
                </a:lnTo>
                <a:lnTo>
                  <a:pt x="624699" y="464014"/>
                </a:lnTo>
                <a:lnTo>
                  <a:pt x="626713" y="469132"/>
                </a:lnTo>
                <a:lnTo>
                  <a:pt x="623458" y="471360"/>
                </a:lnTo>
                <a:lnTo>
                  <a:pt x="621209" y="473421"/>
                </a:lnTo>
                <a:lnTo>
                  <a:pt x="683260" y="505841"/>
                </a:lnTo>
                <a:lnTo>
                  <a:pt x="740404" y="531266"/>
                </a:lnTo>
                <a:lnTo>
                  <a:pt x="806400" y="550400"/>
                </a:lnTo>
                <a:lnTo>
                  <a:pt x="853186" y="556895"/>
                </a:lnTo>
                <a:lnTo>
                  <a:pt x="863848" y="563201"/>
                </a:lnTo>
                <a:lnTo>
                  <a:pt x="924186" y="585489"/>
                </a:lnTo>
                <a:lnTo>
                  <a:pt x="980130" y="592419"/>
                </a:lnTo>
                <a:lnTo>
                  <a:pt x="1008126" y="595884"/>
                </a:lnTo>
                <a:lnTo>
                  <a:pt x="1022103" y="597527"/>
                </a:lnTo>
                <a:lnTo>
                  <a:pt x="1036129" y="598932"/>
                </a:lnTo>
                <a:lnTo>
                  <a:pt x="1050059" y="600813"/>
                </a:lnTo>
                <a:lnTo>
                  <a:pt x="1063752" y="603885"/>
                </a:lnTo>
                <a:lnTo>
                  <a:pt x="1081395" y="609127"/>
                </a:lnTo>
                <a:lnTo>
                  <a:pt x="1098978" y="614489"/>
                </a:lnTo>
                <a:lnTo>
                  <a:pt x="1116633" y="619565"/>
                </a:lnTo>
                <a:lnTo>
                  <a:pt x="1134490" y="623951"/>
                </a:lnTo>
                <a:lnTo>
                  <a:pt x="1163786" y="628911"/>
                </a:lnTo>
                <a:lnTo>
                  <a:pt x="1197403" y="632682"/>
                </a:lnTo>
                <a:lnTo>
                  <a:pt x="1230806" y="635738"/>
                </a:lnTo>
                <a:lnTo>
                  <a:pt x="1259459" y="638556"/>
                </a:lnTo>
                <a:lnTo>
                  <a:pt x="1298799" y="643225"/>
                </a:lnTo>
                <a:lnTo>
                  <a:pt x="1315490" y="645415"/>
                </a:lnTo>
                <a:lnTo>
                  <a:pt x="1318048" y="646177"/>
                </a:lnTo>
                <a:lnTo>
                  <a:pt x="1314987" y="646561"/>
                </a:lnTo>
                <a:lnTo>
                  <a:pt x="1314824" y="647618"/>
                </a:lnTo>
                <a:lnTo>
                  <a:pt x="1357249" y="655955"/>
                </a:lnTo>
                <a:lnTo>
                  <a:pt x="1398936" y="662418"/>
                </a:lnTo>
                <a:lnTo>
                  <a:pt x="1440719" y="668321"/>
                </a:lnTo>
                <a:lnTo>
                  <a:pt x="1482550" y="674010"/>
                </a:lnTo>
                <a:lnTo>
                  <a:pt x="1524381" y="679831"/>
                </a:lnTo>
                <a:lnTo>
                  <a:pt x="1538325" y="681634"/>
                </a:lnTo>
                <a:lnTo>
                  <a:pt x="1552305" y="683307"/>
                </a:lnTo>
                <a:lnTo>
                  <a:pt x="1566261" y="685242"/>
                </a:lnTo>
                <a:lnTo>
                  <a:pt x="1580134" y="687832"/>
                </a:lnTo>
                <a:lnTo>
                  <a:pt x="1590595" y="690407"/>
                </a:lnTo>
                <a:lnTo>
                  <a:pt x="1601057" y="693102"/>
                </a:lnTo>
                <a:lnTo>
                  <a:pt x="1611566" y="695511"/>
                </a:lnTo>
                <a:lnTo>
                  <a:pt x="1622170" y="697230"/>
                </a:lnTo>
                <a:lnTo>
                  <a:pt x="1661620" y="700297"/>
                </a:lnTo>
                <a:lnTo>
                  <a:pt x="1713071" y="702722"/>
                </a:lnTo>
                <a:lnTo>
                  <a:pt x="1763902" y="704623"/>
                </a:lnTo>
                <a:lnTo>
                  <a:pt x="1801494" y="706120"/>
                </a:lnTo>
                <a:lnTo>
                  <a:pt x="1822237" y="707326"/>
                </a:lnTo>
                <a:lnTo>
                  <a:pt x="1842944" y="708723"/>
                </a:lnTo>
                <a:lnTo>
                  <a:pt x="1863627" y="710120"/>
                </a:lnTo>
                <a:lnTo>
                  <a:pt x="1884298" y="711327"/>
                </a:lnTo>
                <a:lnTo>
                  <a:pt x="1934656" y="713531"/>
                </a:lnTo>
                <a:lnTo>
                  <a:pt x="1987788" y="715343"/>
                </a:lnTo>
                <a:lnTo>
                  <a:pt x="2040800" y="716702"/>
                </a:lnTo>
                <a:lnTo>
                  <a:pt x="2090801" y="717550"/>
                </a:lnTo>
                <a:lnTo>
                  <a:pt x="2142778" y="718194"/>
                </a:lnTo>
                <a:lnTo>
                  <a:pt x="2186190" y="718749"/>
                </a:lnTo>
                <a:lnTo>
                  <a:pt x="2250803" y="719588"/>
                </a:lnTo>
                <a:lnTo>
                  <a:pt x="2291612" y="720066"/>
                </a:lnTo>
                <a:lnTo>
                  <a:pt x="2315593" y="720183"/>
                </a:lnTo>
                <a:lnTo>
                  <a:pt x="2323453" y="720105"/>
                </a:lnTo>
                <a:lnTo>
                  <a:pt x="2329720" y="719938"/>
                </a:lnTo>
                <a:lnTo>
                  <a:pt x="2335267" y="719679"/>
                </a:lnTo>
                <a:lnTo>
                  <a:pt x="2340966" y="719330"/>
                </a:lnTo>
                <a:lnTo>
                  <a:pt x="2347688" y="718890"/>
                </a:lnTo>
                <a:lnTo>
                  <a:pt x="2356306" y="718359"/>
                </a:lnTo>
                <a:lnTo>
                  <a:pt x="2402247" y="716219"/>
                </a:lnTo>
                <a:lnTo>
                  <a:pt x="2458332" y="714337"/>
                </a:lnTo>
                <a:lnTo>
                  <a:pt x="2496628" y="713258"/>
                </a:lnTo>
                <a:lnTo>
                  <a:pt x="2542920" y="712089"/>
                </a:lnTo>
                <a:lnTo>
                  <a:pt x="2858008" y="707009"/>
                </a:lnTo>
                <a:lnTo>
                  <a:pt x="2905332" y="700028"/>
                </a:lnTo>
                <a:lnTo>
                  <a:pt x="2952674" y="693198"/>
                </a:lnTo>
                <a:lnTo>
                  <a:pt x="3000009" y="686355"/>
                </a:lnTo>
                <a:lnTo>
                  <a:pt x="3047313" y="679332"/>
                </a:lnTo>
                <a:lnTo>
                  <a:pt x="3094560" y="671963"/>
                </a:lnTo>
                <a:lnTo>
                  <a:pt x="3141726" y="664083"/>
                </a:lnTo>
                <a:lnTo>
                  <a:pt x="3187156" y="654762"/>
                </a:lnTo>
                <a:lnTo>
                  <a:pt x="3235324" y="642858"/>
                </a:lnTo>
                <a:lnTo>
                  <a:pt x="3283493" y="629882"/>
                </a:lnTo>
                <a:lnTo>
                  <a:pt x="3328923" y="617347"/>
                </a:lnTo>
                <a:lnTo>
                  <a:pt x="3348513" y="608076"/>
                </a:lnTo>
                <a:lnTo>
                  <a:pt x="3358320" y="603595"/>
                </a:lnTo>
                <a:lnTo>
                  <a:pt x="3368293" y="599567"/>
                </a:lnTo>
                <a:lnTo>
                  <a:pt x="3409289" y="585783"/>
                </a:lnTo>
                <a:lnTo>
                  <a:pt x="3430984" y="579977"/>
                </a:lnTo>
                <a:lnTo>
                  <a:pt x="3451179" y="574028"/>
                </a:lnTo>
                <a:lnTo>
                  <a:pt x="3487673" y="559816"/>
                </a:lnTo>
                <a:lnTo>
                  <a:pt x="3507476" y="551259"/>
                </a:lnTo>
                <a:lnTo>
                  <a:pt x="3527123" y="542321"/>
                </a:lnTo>
                <a:lnTo>
                  <a:pt x="3546699" y="533241"/>
                </a:lnTo>
                <a:lnTo>
                  <a:pt x="3566287" y="524256"/>
                </a:lnTo>
                <a:lnTo>
                  <a:pt x="3645027" y="488696"/>
                </a:lnTo>
                <a:lnTo>
                  <a:pt x="3684269" y="470916"/>
                </a:lnTo>
                <a:lnTo>
                  <a:pt x="3628643" y="462915"/>
                </a:lnTo>
              </a:path>
            </a:pathLst>
          </a:custGeom>
          <a:ln w="381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69202" y="631698"/>
            <a:ext cx="3402965" cy="1530350"/>
          </a:xfrm>
          <a:custGeom>
            <a:avLst/>
            <a:gdLst/>
            <a:ahLst/>
            <a:cxnLst/>
            <a:rect l="l" t="t" r="r" b="b"/>
            <a:pathLst>
              <a:path w="3402965" h="1530350">
                <a:moveTo>
                  <a:pt x="0" y="0"/>
                </a:moveTo>
                <a:lnTo>
                  <a:pt x="23516" y="42392"/>
                </a:lnTo>
                <a:lnTo>
                  <a:pt x="47164" y="84724"/>
                </a:lnTo>
                <a:lnTo>
                  <a:pt x="70598" y="127176"/>
                </a:lnTo>
                <a:lnTo>
                  <a:pt x="93472" y="169925"/>
                </a:lnTo>
                <a:lnTo>
                  <a:pt x="98419" y="181205"/>
                </a:lnTo>
                <a:lnTo>
                  <a:pt x="102568" y="192912"/>
                </a:lnTo>
                <a:lnTo>
                  <a:pt x="107027" y="204430"/>
                </a:lnTo>
                <a:lnTo>
                  <a:pt x="112902" y="215137"/>
                </a:lnTo>
                <a:lnTo>
                  <a:pt x="120848" y="224460"/>
                </a:lnTo>
                <a:lnTo>
                  <a:pt x="130079" y="232663"/>
                </a:lnTo>
                <a:lnTo>
                  <a:pt x="139549" y="240676"/>
                </a:lnTo>
                <a:lnTo>
                  <a:pt x="148209" y="249427"/>
                </a:lnTo>
                <a:lnTo>
                  <a:pt x="156793" y="261068"/>
                </a:lnTo>
                <a:lnTo>
                  <a:pt x="164591" y="273303"/>
                </a:lnTo>
                <a:lnTo>
                  <a:pt x="172390" y="285539"/>
                </a:lnTo>
                <a:lnTo>
                  <a:pt x="180975" y="297179"/>
                </a:lnTo>
                <a:lnTo>
                  <a:pt x="189491" y="306038"/>
                </a:lnTo>
                <a:lnTo>
                  <a:pt x="198723" y="314229"/>
                </a:lnTo>
                <a:lnTo>
                  <a:pt x="207906" y="322468"/>
                </a:lnTo>
                <a:lnTo>
                  <a:pt x="216281" y="331469"/>
                </a:lnTo>
                <a:lnTo>
                  <a:pt x="227734" y="346981"/>
                </a:lnTo>
                <a:lnTo>
                  <a:pt x="238283" y="363172"/>
                </a:lnTo>
                <a:lnTo>
                  <a:pt x="248785" y="379386"/>
                </a:lnTo>
                <a:lnTo>
                  <a:pt x="260096" y="394969"/>
                </a:lnTo>
                <a:lnTo>
                  <a:pt x="271248" y="407882"/>
                </a:lnTo>
                <a:lnTo>
                  <a:pt x="283114" y="420163"/>
                </a:lnTo>
                <a:lnTo>
                  <a:pt x="295028" y="432421"/>
                </a:lnTo>
                <a:lnTo>
                  <a:pt x="306324" y="445262"/>
                </a:lnTo>
                <a:lnTo>
                  <a:pt x="314836" y="456918"/>
                </a:lnTo>
                <a:lnTo>
                  <a:pt x="322707" y="469074"/>
                </a:lnTo>
                <a:lnTo>
                  <a:pt x="330577" y="481230"/>
                </a:lnTo>
                <a:lnTo>
                  <a:pt x="363624" y="523106"/>
                </a:lnTo>
                <a:lnTo>
                  <a:pt x="389965" y="553287"/>
                </a:lnTo>
                <a:lnTo>
                  <a:pt x="389061" y="550567"/>
                </a:lnTo>
                <a:lnTo>
                  <a:pt x="386349" y="545147"/>
                </a:lnTo>
                <a:lnTo>
                  <a:pt x="383651" y="539240"/>
                </a:lnTo>
                <a:lnTo>
                  <a:pt x="382787" y="535060"/>
                </a:lnTo>
                <a:lnTo>
                  <a:pt x="385577" y="534820"/>
                </a:lnTo>
                <a:lnTo>
                  <a:pt x="393844" y="540735"/>
                </a:lnTo>
                <a:lnTo>
                  <a:pt x="434086" y="579881"/>
                </a:lnTo>
                <a:lnTo>
                  <a:pt x="468806" y="621113"/>
                </a:lnTo>
                <a:lnTo>
                  <a:pt x="469293" y="626579"/>
                </a:lnTo>
                <a:lnTo>
                  <a:pt x="465534" y="627792"/>
                </a:lnTo>
                <a:lnTo>
                  <a:pt x="462781" y="629136"/>
                </a:lnTo>
                <a:lnTo>
                  <a:pt x="513079" y="677799"/>
                </a:lnTo>
                <a:lnTo>
                  <a:pt x="560802" y="718262"/>
                </a:lnTo>
                <a:lnTo>
                  <a:pt x="618718" y="755183"/>
                </a:lnTo>
                <a:lnTo>
                  <a:pt x="661797" y="774573"/>
                </a:lnTo>
                <a:lnTo>
                  <a:pt x="670242" y="783591"/>
                </a:lnTo>
                <a:lnTo>
                  <a:pt x="721901" y="822023"/>
                </a:lnTo>
                <a:lnTo>
                  <a:pt x="773594" y="844438"/>
                </a:lnTo>
                <a:lnTo>
                  <a:pt x="799464" y="855599"/>
                </a:lnTo>
                <a:lnTo>
                  <a:pt x="812409" y="861107"/>
                </a:lnTo>
                <a:lnTo>
                  <a:pt x="825484" y="866425"/>
                </a:lnTo>
                <a:lnTo>
                  <a:pt x="838344" y="872172"/>
                </a:lnTo>
                <a:lnTo>
                  <a:pt x="850646" y="878966"/>
                </a:lnTo>
                <a:lnTo>
                  <a:pt x="866084" y="888956"/>
                </a:lnTo>
                <a:lnTo>
                  <a:pt x="881475" y="899064"/>
                </a:lnTo>
                <a:lnTo>
                  <a:pt x="897008" y="908935"/>
                </a:lnTo>
                <a:lnTo>
                  <a:pt x="912876" y="918210"/>
                </a:lnTo>
                <a:lnTo>
                  <a:pt x="939581" y="931193"/>
                </a:lnTo>
                <a:lnTo>
                  <a:pt x="970788" y="944260"/>
                </a:lnTo>
                <a:lnTo>
                  <a:pt x="1001994" y="956589"/>
                </a:lnTo>
                <a:lnTo>
                  <a:pt x="1028700" y="967359"/>
                </a:lnTo>
                <a:lnTo>
                  <a:pt x="1065141" y="982916"/>
                </a:lnTo>
                <a:lnTo>
                  <a:pt x="1080547" y="989728"/>
                </a:lnTo>
                <a:lnTo>
                  <a:pt x="1082790" y="991192"/>
                </a:lnTo>
                <a:lnTo>
                  <a:pt x="1079744" y="990707"/>
                </a:lnTo>
                <a:lnTo>
                  <a:pt x="1079281" y="991674"/>
                </a:lnTo>
                <a:lnTo>
                  <a:pt x="1117600" y="1011554"/>
                </a:lnTo>
                <a:lnTo>
                  <a:pt x="1155773" y="1029563"/>
                </a:lnTo>
                <a:lnTo>
                  <a:pt x="1194196" y="1047035"/>
                </a:lnTo>
                <a:lnTo>
                  <a:pt x="1232739" y="1064293"/>
                </a:lnTo>
                <a:lnTo>
                  <a:pt x="1271270" y="1081659"/>
                </a:lnTo>
                <a:lnTo>
                  <a:pt x="1284124" y="1087290"/>
                </a:lnTo>
                <a:lnTo>
                  <a:pt x="1297051" y="1092803"/>
                </a:lnTo>
                <a:lnTo>
                  <a:pt x="1309881" y="1098553"/>
                </a:lnTo>
                <a:lnTo>
                  <a:pt x="1322451" y="1104900"/>
                </a:lnTo>
                <a:lnTo>
                  <a:pt x="1331791" y="1110317"/>
                </a:lnTo>
                <a:lnTo>
                  <a:pt x="1341072" y="1115853"/>
                </a:lnTo>
                <a:lnTo>
                  <a:pt x="1350472" y="1121152"/>
                </a:lnTo>
                <a:lnTo>
                  <a:pt x="1360170" y="1125854"/>
                </a:lnTo>
                <a:lnTo>
                  <a:pt x="1397127" y="1139850"/>
                </a:lnTo>
                <a:lnTo>
                  <a:pt x="1445799" y="1156668"/>
                </a:lnTo>
                <a:lnTo>
                  <a:pt x="1494043" y="1172843"/>
                </a:lnTo>
                <a:lnTo>
                  <a:pt x="1529715" y="1184910"/>
                </a:lnTo>
                <a:lnTo>
                  <a:pt x="1549274" y="1191906"/>
                </a:lnTo>
                <a:lnTo>
                  <a:pt x="1568751" y="1199070"/>
                </a:lnTo>
                <a:lnTo>
                  <a:pt x="1588204" y="1206234"/>
                </a:lnTo>
                <a:lnTo>
                  <a:pt x="1607693" y="1213230"/>
                </a:lnTo>
                <a:lnTo>
                  <a:pt x="1655373" y="1229518"/>
                </a:lnTo>
                <a:lnTo>
                  <a:pt x="1705863" y="1246187"/>
                </a:lnTo>
                <a:lnTo>
                  <a:pt x="1756354" y="1262379"/>
                </a:lnTo>
                <a:lnTo>
                  <a:pt x="1804034" y="1277239"/>
                </a:lnTo>
                <a:lnTo>
                  <a:pt x="1853742" y="1292507"/>
                </a:lnTo>
                <a:lnTo>
                  <a:pt x="1895254" y="1305276"/>
                </a:lnTo>
                <a:lnTo>
                  <a:pt x="1957040" y="1324295"/>
                </a:lnTo>
                <a:lnTo>
                  <a:pt x="1996083" y="1336261"/>
                </a:lnTo>
                <a:lnTo>
                  <a:pt x="2032713" y="1346886"/>
                </a:lnTo>
                <a:lnTo>
                  <a:pt x="2050262" y="1350946"/>
                </a:lnTo>
                <a:lnTo>
                  <a:pt x="2058684" y="1352865"/>
                </a:lnTo>
                <a:lnTo>
                  <a:pt x="2103373" y="1363753"/>
                </a:lnTo>
                <a:lnTo>
                  <a:pt x="2157720" y="1377744"/>
                </a:lnTo>
                <a:lnTo>
                  <a:pt x="2194769" y="1387496"/>
                </a:lnTo>
                <a:lnTo>
                  <a:pt x="2239518" y="1399413"/>
                </a:lnTo>
                <a:lnTo>
                  <a:pt x="2543175" y="1483360"/>
                </a:lnTo>
                <a:lnTo>
                  <a:pt x="2590581" y="1489924"/>
                </a:lnTo>
                <a:lnTo>
                  <a:pt x="2637949" y="1496671"/>
                </a:lnTo>
                <a:lnTo>
                  <a:pt x="2685303" y="1503426"/>
                </a:lnTo>
                <a:lnTo>
                  <a:pt x="2732668" y="1510011"/>
                </a:lnTo>
                <a:lnTo>
                  <a:pt x="2780068" y="1516250"/>
                </a:lnTo>
                <a:lnTo>
                  <a:pt x="2827528" y="1521967"/>
                </a:lnTo>
                <a:lnTo>
                  <a:pt x="2873742" y="1525897"/>
                </a:lnTo>
                <a:lnTo>
                  <a:pt x="2923301" y="1528064"/>
                </a:lnTo>
                <a:lnTo>
                  <a:pt x="2973171" y="1529183"/>
                </a:lnTo>
                <a:lnTo>
                  <a:pt x="3020314" y="1529968"/>
                </a:lnTo>
                <a:lnTo>
                  <a:pt x="3031037" y="1528284"/>
                </a:lnTo>
                <a:lnTo>
                  <a:pt x="3041713" y="1526492"/>
                </a:lnTo>
                <a:lnTo>
                  <a:pt x="3052389" y="1524914"/>
                </a:lnTo>
                <a:lnTo>
                  <a:pt x="3063113" y="1523873"/>
                </a:lnTo>
                <a:lnTo>
                  <a:pt x="3106350" y="1522196"/>
                </a:lnTo>
                <a:lnTo>
                  <a:pt x="3128787" y="1522745"/>
                </a:lnTo>
                <a:lnTo>
                  <a:pt x="3149820" y="1522747"/>
                </a:lnTo>
                <a:lnTo>
                  <a:pt x="3188843" y="1519427"/>
                </a:lnTo>
                <a:lnTo>
                  <a:pt x="3210252" y="1516776"/>
                </a:lnTo>
                <a:lnTo>
                  <a:pt x="3231626" y="1513744"/>
                </a:lnTo>
                <a:lnTo>
                  <a:pt x="3252976" y="1510569"/>
                </a:lnTo>
                <a:lnTo>
                  <a:pt x="3274314" y="1507489"/>
                </a:lnTo>
                <a:lnTo>
                  <a:pt x="3359784" y="1495552"/>
                </a:lnTo>
                <a:lnTo>
                  <a:pt x="3402583" y="1489582"/>
                </a:lnTo>
                <a:lnTo>
                  <a:pt x="3351403" y="1466214"/>
                </a:lnTo>
              </a:path>
            </a:pathLst>
          </a:custGeom>
          <a:ln w="381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53453" y="1365630"/>
            <a:ext cx="3712210" cy="560070"/>
          </a:xfrm>
          <a:custGeom>
            <a:avLst/>
            <a:gdLst/>
            <a:ahLst/>
            <a:cxnLst/>
            <a:rect l="l" t="t" r="r" b="b"/>
            <a:pathLst>
              <a:path w="3712209" h="560069">
                <a:moveTo>
                  <a:pt x="0" y="125603"/>
                </a:moveTo>
                <a:lnTo>
                  <a:pt x="39540" y="153656"/>
                </a:lnTo>
                <a:lnTo>
                  <a:pt x="79152" y="181625"/>
                </a:lnTo>
                <a:lnTo>
                  <a:pt x="118621" y="209809"/>
                </a:lnTo>
                <a:lnTo>
                  <a:pt x="157734" y="238506"/>
                </a:lnTo>
                <a:lnTo>
                  <a:pt x="167026" y="246548"/>
                </a:lnTo>
                <a:lnTo>
                  <a:pt x="175783" y="255317"/>
                </a:lnTo>
                <a:lnTo>
                  <a:pt x="184755" y="263777"/>
                </a:lnTo>
                <a:lnTo>
                  <a:pt x="194691" y="270891"/>
                </a:lnTo>
                <a:lnTo>
                  <a:pt x="205884" y="275816"/>
                </a:lnTo>
                <a:lnTo>
                  <a:pt x="217757" y="279241"/>
                </a:lnTo>
                <a:lnTo>
                  <a:pt x="229748" y="282428"/>
                </a:lnTo>
                <a:lnTo>
                  <a:pt x="241300" y="286639"/>
                </a:lnTo>
                <a:lnTo>
                  <a:pt x="254087" y="293375"/>
                </a:lnTo>
                <a:lnTo>
                  <a:pt x="266446" y="301005"/>
                </a:lnTo>
                <a:lnTo>
                  <a:pt x="278804" y="308659"/>
                </a:lnTo>
                <a:lnTo>
                  <a:pt x="291592" y="315468"/>
                </a:lnTo>
                <a:lnTo>
                  <a:pt x="303053" y="319819"/>
                </a:lnTo>
                <a:lnTo>
                  <a:pt x="314896" y="323230"/>
                </a:lnTo>
                <a:lnTo>
                  <a:pt x="326739" y="326665"/>
                </a:lnTo>
                <a:lnTo>
                  <a:pt x="338200" y="331089"/>
                </a:lnTo>
                <a:lnTo>
                  <a:pt x="355213" y="340227"/>
                </a:lnTo>
                <a:lnTo>
                  <a:pt x="371713" y="350281"/>
                </a:lnTo>
                <a:lnTo>
                  <a:pt x="388189" y="360360"/>
                </a:lnTo>
                <a:lnTo>
                  <a:pt x="405130" y="369570"/>
                </a:lnTo>
                <a:lnTo>
                  <a:pt x="420764" y="376376"/>
                </a:lnTo>
                <a:lnTo>
                  <a:pt x="436768" y="382301"/>
                </a:lnTo>
                <a:lnTo>
                  <a:pt x="452796" y="388179"/>
                </a:lnTo>
                <a:lnTo>
                  <a:pt x="468503" y="394843"/>
                </a:lnTo>
                <a:lnTo>
                  <a:pt x="481234" y="401724"/>
                </a:lnTo>
                <a:lnTo>
                  <a:pt x="493585" y="409321"/>
                </a:lnTo>
                <a:lnTo>
                  <a:pt x="505936" y="416917"/>
                </a:lnTo>
                <a:lnTo>
                  <a:pt x="553821" y="440463"/>
                </a:lnTo>
                <a:lnTo>
                  <a:pt x="590597" y="456282"/>
                </a:lnTo>
                <a:lnTo>
                  <a:pt x="588613" y="454204"/>
                </a:lnTo>
                <a:lnTo>
                  <a:pt x="583834" y="450469"/>
                </a:lnTo>
                <a:lnTo>
                  <a:pt x="578858" y="446289"/>
                </a:lnTo>
                <a:lnTo>
                  <a:pt x="576278" y="442877"/>
                </a:lnTo>
                <a:lnTo>
                  <a:pt x="578693" y="441444"/>
                </a:lnTo>
                <a:lnTo>
                  <a:pt x="588697" y="443201"/>
                </a:lnTo>
                <a:lnTo>
                  <a:pt x="641858" y="461137"/>
                </a:lnTo>
                <a:lnTo>
                  <a:pt x="690997" y="483362"/>
                </a:lnTo>
                <a:lnTo>
                  <a:pt x="693795" y="488095"/>
                </a:lnTo>
                <a:lnTo>
                  <a:pt x="690927" y="490823"/>
                </a:lnTo>
                <a:lnTo>
                  <a:pt x="689030" y="493229"/>
                </a:lnTo>
                <a:lnTo>
                  <a:pt x="755523" y="515366"/>
                </a:lnTo>
                <a:lnTo>
                  <a:pt x="815992" y="531266"/>
                </a:lnTo>
                <a:lnTo>
                  <a:pt x="884164" y="539636"/>
                </a:lnTo>
                <a:lnTo>
                  <a:pt x="931418" y="538607"/>
                </a:lnTo>
                <a:lnTo>
                  <a:pt x="942933" y="543048"/>
                </a:lnTo>
                <a:lnTo>
                  <a:pt x="954389" y="547846"/>
                </a:lnTo>
                <a:lnTo>
                  <a:pt x="966011" y="551930"/>
                </a:lnTo>
                <a:lnTo>
                  <a:pt x="978026" y="554228"/>
                </a:lnTo>
                <a:lnTo>
                  <a:pt x="1006074" y="555339"/>
                </a:lnTo>
                <a:lnTo>
                  <a:pt x="1034192" y="554640"/>
                </a:lnTo>
                <a:lnTo>
                  <a:pt x="1062358" y="553227"/>
                </a:lnTo>
                <a:lnTo>
                  <a:pt x="1090549" y="552196"/>
                </a:lnTo>
                <a:lnTo>
                  <a:pt x="1104590" y="551553"/>
                </a:lnTo>
                <a:lnTo>
                  <a:pt x="1118679" y="550672"/>
                </a:lnTo>
                <a:lnTo>
                  <a:pt x="1132768" y="550267"/>
                </a:lnTo>
                <a:lnTo>
                  <a:pt x="1146810" y="551053"/>
                </a:lnTo>
                <a:lnTo>
                  <a:pt x="1165006" y="553438"/>
                </a:lnTo>
                <a:lnTo>
                  <a:pt x="1183227" y="555942"/>
                </a:lnTo>
                <a:lnTo>
                  <a:pt x="1201495" y="558161"/>
                </a:lnTo>
                <a:lnTo>
                  <a:pt x="1219835" y="559689"/>
                </a:lnTo>
                <a:lnTo>
                  <a:pt x="1249533" y="559867"/>
                </a:lnTo>
                <a:lnTo>
                  <a:pt x="1283303" y="558164"/>
                </a:lnTo>
                <a:lnTo>
                  <a:pt x="1316739" y="555795"/>
                </a:lnTo>
                <a:lnTo>
                  <a:pt x="1345438" y="553974"/>
                </a:lnTo>
                <a:lnTo>
                  <a:pt x="1385076" y="552285"/>
                </a:lnTo>
                <a:lnTo>
                  <a:pt x="1401941" y="551787"/>
                </a:lnTo>
                <a:lnTo>
                  <a:pt x="1404610" y="552147"/>
                </a:lnTo>
                <a:lnTo>
                  <a:pt x="1401661" y="553032"/>
                </a:lnTo>
                <a:lnTo>
                  <a:pt x="1401671" y="554107"/>
                </a:lnTo>
                <a:lnTo>
                  <a:pt x="1413218" y="555040"/>
                </a:lnTo>
                <a:lnTo>
                  <a:pt x="1444879" y="555498"/>
                </a:lnTo>
                <a:lnTo>
                  <a:pt x="1487074" y="555198"/>
                </a:lnTo>
                <a:lnTo>
                  <a:pt x="1529270" y="554339"/>
                </a:lnTo>
                <a:lnTo>
                  <a:pt x="1571466" y="553265"/>
                </a:lnTo>
                <a:lnTo>
                  <a:pt x="1613662" y="552323"/>
                </a:lnTo>
                <a:lnTo>
                  <a:pt x="1627685" y="551842"/>
                </a:lnTo>
                <a:lnTo>
                  <a:pt x="1641744" y="551243"/>
                </a:lnTo>
                <a:lnTo>
                  <a:pt x="1655827" y="550929"/>
                </a:lnTo>
                <a:lnTo>
                  <a:pt x="1669923" y="551307"/>
                </a:lnTo>
                <a:lnTo>
                  <a:pt x="1680686" y="552094"/>
                </a:lnTo>
                <a:lnTo>
                  <a:pt x="1691449" y="553037"/>
                </a:lnTo>
                <a:lnTo>
                  <a:pt x="1702212" y="553718"/>
                </a:lnTo>
                <a:lnTo>
                  <a:pt x="1712976" y="553720"/>
                </a:lnTo>
                <a:lnTo>
                  <a:pt x="1752357" y="550427"/>
                </a:lnTo>
                <a:lnTo>
                  <a:pt x="1803527" y="544623"/>
                </a:lnTo>
                <a:lnTo>
                  <a:pt x="1854029" y="538414"/>
                </a:lnTo>
                <a:lnTo>
                  <a:pt x="1891411" y="533908"/>
                </a:lnTo>
                <a:lnTo>
                  <a:pt x="1912024" y="531778"/>
                </a:lnTo>
                <a:lnTo>
                  <a:pt x="1932685" y="529828"/>
                </a:lnTo>
                <a:lnTo>
                  <a:pt x="1953347" y="527853"/>
                </a:lnTo>
                <a:lnTo>
                  <a:pt x="2023987" y="519820"/>
                </a:lnTo>
                <a:lnTo>
                  <a:pt x="2076703" y="513095"/>
                </a:lnTo>
                <a:lnTo>
                  <a:pt x="2129230" y="505918"/>
                </a:lnTo>
                <a:lnTo>
                  <a:pt x="2178685" y="498729"/>
                </a:lnTo>
                <a:lnTo>
                  <a:pt x="2230114" y="491035"/>
                </a:lnTo>
                <a:lnTo>
                  <a:pt x="2273072" y="484626"/>
                </a:lnTo>
                <a:lnTo>
                  <a:pt x="2337016" y="475100"/>
                </a:lnTo>
                <a:lnTo>
                  <a:pt x="2377398" y="469032"/>
                </a:lnTo>
                <a:lnTo>
                  <a:pt x="2415022" y="462799"/>
                </a:lnTo>
                <a:lnTo>
                  <a:pt x="2432598" y="458884"/>
                </a:lnTo>
                <a:lnTo>
                  <a:pt x="2441019" y="456978"/>
                </a:lnTo>
                <a:lnTo>
                  <a:pt x="2486020" y="447503"/>
                </a:lnTo>
                <a:lnTo>
                  <a:pt x="2541073" y="436655"/>
                </a:lnTo>
                <a:lnTo>
                  <a:pt x="2578697" y="429452"/>
                </a:lnTo>
                <a:lnTo>
                  <a:pt x="2624201" y="420878"/>
                </a:lnTo>
                <a:lnTo>
                  <a:pt x="2934335" y="365379"/>
                </a:lnTo>
                <a:lnTo>
                  <a:pt x="2979908" y="350896"/>
                </a:lnTo>
                <a:lnTo>
                  <a:pt x="3025535" y="336554"/>
                </a:lnTo>
                <a:lnTo>
                  <a:pt x="3071161" y="322199"/>
                </a:lnTo>
                <a:lnTo>
                  <a:pt x="3116735" y="307673"/>
                </a:lnTo>
                <a:lnTo>
                  <a:pt x="3162202" y="292824"/>
                </a:lnTo>
                <a:lnTo>
                  <a:pt x="3207512" y="277495"/>
                </a:lnTo>
                <a:lnTo>
                  <a:pt x="3250896" y="261072"/>
                </a:lnTo>
                <a:lnTo>
                  <a:pt x="3296554" y="241649"/>
                </a:lnTo>
                <a:lnTo>
                  <a:pt x="3342046" y="221130"/>
                </a:lnTo>
                <a:lnTo>
                  <a:pt x="3384930" y="201422"/>
                </a:lnTo>
                <a:lnTo>
                  <a:pt x="3402663" y="189102"/>
                </a:lnTo>
                <a:lnTo>
                  <a:pt x="3411630" y="183098"/>
                </a:lnTo>
                <a:lnTo>
                  <a:pt x="3420872" y="177546"/>
                </a:lnTo>
                <a:lnTo>
                  <a:pt x="3459118" y="157347"/>
                </a:lnTo>
                <a:lnTo>
                  <a:pt x="3479577" y="148161"/>
                </a:lnTo>
                <a:lnTo>
                  <a:pt x="3498560" y="139094"/>
                </a:lnTo>
                <a:lnTo>
                  <a:pt x="3532378" y="119253"/>
                </a:lnTo>
                <a:lnTo>
                  <a:pt x="3550521" y="107594"/>
                </a:lnTo>
                <a:lnTo>
                  <a:pt x="3568461" y="95615"/>
                </a:lnTo>
                <a:lnTo>
                  <a:pt x="3586331" y="83516"/>
                </a:lnTo>
                <a:lnTo>
                  <a:pt x="3604260" y="71501"/>
                </a:lnTo>
                <a:lnTo>
                  <a:pt x="3676142" y="23876"/>
                </a:lnTo>
                <a:lnTo>
                  <a:pt x="3712210" y="0"/>
                </a:lnTo>
                <a:lnTo>
                  <a:pt x="3655949" y="1016"/>
                </a:lnTo>
              </a:path>
            </a:pathLst>
          </a:custGeom>
          <a:ln w="381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24090" y="961772"/>
            <a:ext cx="3616960" cy="996315"/>
          </a:xfrm>
          <a:custGeom>
            <a:avLst/>
            <a:gdLst/>
            <a:ahLst/>
            <a:cxnLst/>
            <a:rect l="l" t="t" r="r" b="b"/>
            <a:pathLst>
              <a:path w="3616959" h="996314">
                <a:moveTo>
                  <a:pt x="0" y="0"/>
                </a:moveTo>
                <a:lnTo>
                  <a:pt x="30886" y="37421"/>
                </a:lnTo>
                <a:lnTo>
                  <a:pt x="61833" y="74771"/>
                </a:lnTo>
                <a:lnTo>
                  <a:pt x="92565" y="112264"/>
                </a:lnTo>
                <a:lnTo>
                  <a:pt x="122809" y="150113"/>
                </a:lnTo>
                <a:lnTo>
                  <a:pt x="129736" y="160345"/>
                </a:lnTo>
                <a:lnTo>
                  <a:pt x="135937" y="171100"/>
                </a:lnTo>
                <a:lnTo>
                  <a:pt x="142400" y="181617"/>
                </a:lnTo>
                <a:lnTo>
                  <a:pt x="150113" y="191134"/>
                </a:lnTo>
                <a:lnTo>
                  <a:pt x="159684" y="198792"/>
                </a:lnTo>
                <a:lnTo>
                  <a:pt x="170291" y="205152"/>
                </a:lnTo>
                <a:lnTo>
                  <a:pt x="181064" y="211298"/>
                </a:lnTo>
                <a:lnTo>
                  <a:pt x="191135" y="218312"/>
                </a:lnTo>
                <a:lnTo>
                  <a:pt x="201703" y="228240"/>
                </a:lnTo>
                <a:lnTo>
                  <a:pt x="211582" y="238871"/>
                </a:lnTo>
                <a:lnTo>
                  <a:pt x="221460" y="249477"/>
                </a:lnTo>
                <a:lnTo>
                  <a:pt x="232029" y="259333"/>
                </a:lnTo>
                <a:lnTo>
                  <a:pt x="241974" y="266547"/>
                </a:lnTo>
                <a:lnTo>
                  <a:pt x="252539" y="272938"/>
                </a:lnTo>
                <a:lnTo>
                  <a:pt x="263104" y="279354"/>
                </a:lnTo>
                <a:lnTo>
                  <a:pt x="273050" y="286638"/>
                </a:lnTo>
                <a:lnTo>
                  <a:pt x="287045" y="299850"/>
                </a:lnTo>
                <a:lnTo>
                  <a:pt x="300339" y="313848"/>
                </a:lnTo>
                <a:lnTo>
                  <a:pt x="313608" y="327894"/>
                </a:lnTo>
                <a:lnTo>
                  <a:pt x="327533" y="341249"/>
                </a:lnTo>
                <a:lnTo>
                  <a:pt x="340869" y="351871"/>
                </a:lnTo>
                <a:lnTo>
                  <a:pt x="354790" y="361743"/>
                </a:lnTo>
                <a:lnTo>
                  <a:pt x="368734" y="371592"/>
                </a:lnTo>
                <a:lnTo>
                  <a:pt x="382143" y="382142"/>
                </a:lnTo>
                <a:lnTo>
                  <a:pt x="392695" y="392086"/>
                </a:lnTo>
                <a:lnTo>
                  <a:pt x="402653" y="402637"/>
                </a:lnTo>
                <a:lnTo>
                  <a:pt x="412611" y="413164"/>
                </a:lnTo>
                <a:lnTo>
                  <a:pt x="452763" y="448297"/>
                </a:lnTo>
                <a:lnTo>
                  <a:pt x="484128" y="473178"/>
                </a:lnTo>
                <a:lnTo>
                  <a:pt x="482744" y="470662"/>
                </a:lnTo>
                <a:lnTo>
                  <a:pt x="479091" y="465820"/>
                </a:lnTo>
                <a:lnTo>
                  <a:pt x="475362" y="460498"/>
                </a:lnTo>
                <a:lnTo>
                  <a:pt x="473747" y="456546"/>
                </a:lnTo>
                <a:lnTo>
                  <a:pt x="476438" y="455808"/>
                </a:lnTo>
                <a:lnTo>
                  <a:pt x="485626" y="460134"/>
                </a:lnTo>
                <a:lnTo>
                  <a:pt x="532257" y="491363"/>
                </a:lnTo>
                <a:lnTo>
                  <a:pt x="573934" y="525575"/>
                </a:lnTo>
                <a:lnTo>
                  <a:pt x="575407" y="530865"/>
                </a:lnTo>
                <a:lnTo>
                  <a:pt x="571928" y="532749"/>
                </a:lnTo>
                <a:lnTo>
                  <a:pt x="569467" y="534578"/>
                </a:lnTo>
                <a:lnTo>
                  <a:pt x="627888" y="573277"/>
                </a:lnTo>
                <a:lnTo>
                  <a:pt x="682095" y="604329"/>
                </a:lnTo>
                <a:lnTo>
                  <a:pt x="745742" y="630142"/>
                </a:lnTo>
                <a:lnTo>
                  <a:pt x="791591" y="641476"/>
                </a:lnTo>
                <a:lnTo>
                  <a:pt x="801608" y="648761"/>
                </a:lnTo>
                <a:lnTo>
                  <a:pt x="859391" y="677173"/>
                </a:lnTo>
                <a:lnTo>
                  <a:pt x="914282" y="689766"/>
                </a:lnTo>
                <a:lnTo>
                  <a:pt x="941705" y="696087"/>
                </a:lnTo>
                <a:lnTo>
                  <a:pt x="955506" y="699103"/>
                </a:lnTo>
                <a:lnTo>
                  <a:pt x="969343" y="701928"/>
                </a:lnTo>
                <a:lnTo>
                  <a:pt x="983013" y="705230"/>
                </a:lnTo>
                <a:lnTo>
                  <a:pt x="996314" y="709676"/>
                </a:lnTo>
                <a:lnTo>
                  <a:pt x="1013293" y="716710"/>
                </a:lnTo>
                <a:lnTo>
                  <a:pt x="1030224" y="723852"/>
                </a:lnTo>
                <a:lnTo>
                  <a:pt x="1047249" y="730732"/>
                </a:lnTo>
                <a:lnTo>
                  <a:pt x="1064514" y="736980"/>
                </a:lnTo>
                <a:lnTo>
                  <a:pt x="1093188" y="744890"/>
                </a:lnTo>
                <a:lnTo>
                  <a:pt x="1126267" y="752062"/>
                </a:lnTo>
                <a:lnTo>
                  <a:pt x="1159204" y="758519"/>
                </a:lnTo>
                <a:lnTo>
                  <a:pt x="1187450" y="764286"/>
                </a:lnTo>
                <a:lnTo>
                  <a:pt x="1226103" y="772956"/>
                </a:lnTo>
                <a:lnTo>
                  <a:pt x="1242484" y="776841"/>
                </a:lnTo>
                <a:lnTo>
                  <a:pt x="1244953" y="777858"/>
                </a:lnTo>
                <a:lnTo>
                  <a:pt x="1241872" y="777924"/>
                </a:lnTo>
                <a:lnTo>
                  <a:pt x="1241604" y="778957"/>
                </a:lnTo>
                <a:lnTo>
                  <a:pt x="1282954" y="791590"/>
                </a:lnTo>
                <a:lnTo>
                  <a:pt x="1323730" y="802284"/>
                </a:lnTo>
                <a:lnTo>
                  <a:pt x="1364662" y="812466"/>
                </a:lnTo>
                <a:lnTo>
                  <a:pt x="1405665" y="822434"/>
                </a:lnTo>
                <a:lnTo>
                  <a:pt x="1446657" y="832484"/>
                </a:lnTo>
                <a:lnTo>
                  <a:pt x="1460404" y="835717"/>
                </a:lnTo>
                <a:lnTo>
                  <a:pt x="1474152" y="838819"/>
                </a:lnTo>
                <a:lnTo>
                  <a:pt x="1487805" y="842182"/>
                </a:lnTo>
                <a:lnTo>
                  <a:pt x="1501266" y="846201"/>
                </a:lnTo>
                <a:lnTo>
                  <a:pt x="1511480" y="849824"/>
                </a:lnTo>
                <a:lnTo>
                  <a:pt x="1521634" y="853567"/>
                </a:lnTo>
                <a:lnTo>
                  <a:pt x="1531860" y="857023"/>
                </a:lnTo>
                <a:lnTo>
                  <a:pt x="1542288" y="859789"/>
                </a:lnTo>
                <a:lnTo>
                  <a:pt x="1581153" y="866878"/>
                </a:lnTo>
                <a:lnTo>
                  <a:pt x="1632045" y="874585"/>
                </a:lnTo>
                <a:lnTo>
                  <a:pt x="1682412" y="881721"/>
                </a:lnTo>
                <a:lnTo>
                  <a:pt x="1719707" y="887094"/>
                </a:lnTo>
                <a:lnTo>
                  <a:pt x="1740165" y="890398"/>
                </a:lnTo>
                <a:lnTo>
                  <a:pt x="1760600" y="893905"/>
                </a:lnTo>
                <a:lnTo>
                  <a:pt x="1781036" y="897435"/>
                </a:lnTo>
                <a:lnTo>
                  <a:pt x="1801494" y="900811"/>
                </a:lnTo>
                <a:lnTo>
                  <a:pt x="1851324" y="908113"/>
                </a:lnTo>
                <a:lnTo>
                  <a:pt x="1903999" y="915320"/>
                </a:lnTo>
                <a:lnTo>
                  <a:pt x="1956603" y="922099"/>
                </a:lnTo>
                <a:lnTo>
                  <a:pt x="2006218" y="928115"/>
                </a:lnTo>
                <a:lnTo>
                  <a:pt x="2057878" y="934079"/>
                </a:lnTo>
                <a:lnTo>
                  <a:pt x="2101023" y="939074"/>
                </a:lnTo>
                <a:lnTo>
                  <a:pt x="2165238" y="946518"/>
                </a:lnTo>
                <a:lnTo>
                  <a:pt x="2205803" y="951163"/>
                </a:lnTo>
                <a:lnTo>
                  <a:pt x="2243742" y="954919"/>
                </a:lnTo>
                <a:lnTo>
                  <a:pt x="2261731" y="955710"/>
                </a:lnTo>
                <a:lnTo>
                  <a:pt x="2270360" y="956065"/>
                </a:lnTo>
                <a:lnTo>
                  <a:pt x="2316291" y="958656"/>
                </a:lnTo>
                <a:lnTo>
                  <a:pt x="2372290" y="962549"/>
                </a:lnTo>
                <a:lnTo>
                  <a:pt x="2410505" y="965414"/>
                </a:lnTo>
                <a:lnTo>
                  <a:pt x="2456688" y="969009"/>
                </a:lnTo>
                <a:lnTo>
                  <a:pt x="2770505" y="996314"/>
                </a:lnTo>
                <a:lnTo>
                  <a:pt x="2818275" y="994170"/>
                </a:lnTo>
                <a:lnTo>
                  <a:pt x="2866070" y="992194"/>
                </a:lnTo>
                <a:lnTo>
                  <a:pt x="2913872" y="990218"/>
                </a:lnTo>
                <a:lnTo>
                  <a:pt x="2961663" y="988074"/>
                </a:lnTo>
                <a:lnTo>
                  <a:pt x="3009426" y="985590"/>
                </a:lnTo>
                <a:lnTo>
                  <a:pt x="3057143" y="982599"/>
                </a:lnTo>
                <a:lnTo>
                  <a:pt x="3103294" y="978064"/>
                </a:lnTo>
                <a:lnTo>
                  <a:pt x="3152409" y="971184"/>
                </a:lnTo>
                <a:lnTo>
                  <a:pt x="3201644" y="963185"/>
                </a:lnTo>
                <a:lnTo>
                  <a:pt x="3248152" y="955293"/>
                </a:lnTo>
                <a:lnTo>
                  <a:pt x="3268567" y="948118"/>
                </a:lnTo>
                <a:lnTo>
                  <a:pt x="3278798" y="944649"/>
                </a:lnTo>
                <a:lnTo>
                  <a:pt x="3289173" y="941704"/>
                </a:lnTo>
                <a:lnTo>
                  <a:pt x="3331364" y="932205"/>
                </a:lnTo>
                <a:lnTo>
                  <a:pt x="3353530" y="928671"/>
                </a:lnTo>
                <a:lnTo>
                  <a:pt x="3374219" y="924827"/>
                </a:lnTo>
                <a:lnTo>
                  <a:pt x="3411982" y="914400"/>
                </a:lnTo>
                <a:lnTo>
                  <a:pt x="3432567" y="907936"/>
                </a:lnTo>
                <a:lnTo>
                  <a:pt x="3453034" y="901080"/>
                </a:lnTo>
                <a:lnTo>
                  <a:pt x="3473453" y="894058"/>
                </a:lnTo>
                <a:lnTo>
                  <a:pt x="3493897" y="887094"/>
                </a:lnTo>
                <a:lnTo>
                  <a:pt x="3575812" y="859789"/>
                </a:lnTo>
                <a:lnTo>
                  <a:pt x="3616706" y="846201"/>
                </a:lnTo>
                <a:lnTo>
                  <a:pt x="3562095" y="832484"/>
                </a:lnTo>
              </a:path>
            </a:pathLst>
          </a:custGeom>
          <a:ln w="381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336916" y="1834134"/>
            <a:ext cx="1758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α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68969" y="1874203"/>
            <a:ext cx="164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β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138157" y="3040127"/>
            <a:ext cx="344170" cy="454659"/>
          </a:xfrm>
          <a:custGeom>
            <a:avLst/>
            <a:gdLst/>
            <a:ahLst/>
            <a:cxnLst/>
            <a:rect l="l" t="t" r="r" b="b"/>
            <a:pathLst>
              <a:path w="344170" h="454660">
                <a:moveTo>
                  <a:pt x="307213" y="351789"/>
                </a:moveTo>
                <a:lnTo>
                  <a:pt x="295528" y="351789"/>
                </a:lnTo>
                <a:lnTo>
                  <a:pt x="289433" y="353060"/>
                </a:lnTo>
                <a:lnTo>
                  <a:pt x="270891" y="360680"/>
                </a:lnTo>
                <a:lnTo>
                  <a:pt x="264668" y="365760"/>
                </a:lnTo>
                <a:lnTo>
                  <a:pt x="258191" y="370839"/>
                </a:lnTo>
                <a:lnTo>
                  <a:pt x="253238" y="375920"/>
                </a:lnTo>
                <a:lnTo>
                  <a:pt x="249555" y="382270"/>
                </a:lnTo>
                <a:lnTo>
                  <a:pt x="245999" y="387350"/>
                </a:lnTo>
                <a:lnTo>
                  <a:pt x="243840" y="392430"/>
                </a:lnTo>
                <a:lnTo>
                  <a:pt x="243205" y="398780"/>
                </a:lnTo>
                <a:lnTo>
                  <a:pt x="242443" y="403860"/>
                </a:lnTo>
                <a:lnTo>
                  <a:pt x="243205" y="408939"/>
                </a:lnTo>
                <a:lnTo>
                  <a:pt x="247523" y="421639"/>
                </a:lnTo>
                <a:lnTo>
                  <a:pt x="250951" y="427989"/>
                </a:lnTo>
                <a:lnTo>
                  <a:pt x="255905" y="433070"/>
                </a:lnTo>
                <a:lnTo>
                  <a:pt x="258572" y="436880"/>
                </a:lnTo>
                <a:lnTo>
                  <a:pt x="261366" y="439420"/>
                </a:lnTo>
                <a:lnTo>
                  <a:pt x="264287" y="441960"/>
                </a:lnTo>
                <a:lnTo>
                  <a:pt x="267081" y="445770"/>
                </a:lnTo>
                <a:lnTo>
                  <a:pt x="269748" y="447039"/>
                </a:lnTo>
                <a:lnTo>
                  <a:pt x="272161" y="449580"/>
                </a:lnTo>
                <a:lnTo>
                  <a:pt x="274574" y="450850"/>
                </a:lnTo>
                <a:lnTo>
                  <a:pt x="276733" y="452120"/>
                </a:lnTo>
                <a:lnTo>
                  <a:pt x="278511" y="453389"/>
                </a:lnTo>
                <a:lnTo>
                  <a:pt x="280416" y="454660"/>
                </a:lnTo>
                <a:lnTo>
                  <a:pt x="286385" y="454660"/>
                </a:lnTo>
                <a:lnTo>
                  <a:pt x="287147" y="453389"/>
                </a:lnTo>
                <a:lnTo>
                  <a:pt x="288036" y="453389"/>
                </a:lnTo>
                <a:lnTo>
                  <a:pt x="288925" y="452120"/>
                </a:lnTo>
                <a:lnTo>
                  <a:pt x="289814" y="452120"/>
                </a:lnTo>
                <a:lnTo>
                  <a:pt x="290957" y="450850"/>
                </a:lnTo>
                <a:lnTo>
                  <a:pt x="292353" y="449580"/>
                </a:lnTo>
                <a:lnTo>
                  <a:pt x="293370" y="448310"/>
                </a:lnTo>
                <a:lnTo>
                  <a:pt x="294894" y="447039"/>
                </a:lnTo>
                <a:lnTo>
                  <a:pt x="295528" y="447039"/>
                </a:lnTo>
                <a:lnTo>
                  <a:pt x="295783" y="445770"/>
                </a:lnTo>
                <a:lnTo>
                  <a:pt x="296037" y="445770"/>
                </a:lnTo>
                <a:lnTo>
                  <a:pt x="296037" y="444500"/>
                </a:lnTo>
                <a:lnTo>
                  <a:pt x="295783" y="443230"/>
                </a:lnTo>
                <a:lnTo>
                  <a:pt x="295528" y="443230"/>
                </a:lnTo>
                <a:lnTo>
                  <a:pt x="294894" y="441960"/>
                </a:lnTo>
                <a:lnTo>
                  <a:pt x="293750" y="441960"/>
                </a:lnTo>
                <a:lnTo>
                  <a:pt x="292353" y="440689"/>
                </a:lnTo>
                <a:lnTo>
                  <a:pt x="290830" y="439420"/>
                </a:lnTo>
                <a:lnTo>
                  <a:pt x="286893" y="436880"/>
                </a:lnTo>
                <a:lnTo>
                  <a:pt x="284861" y="435610"/>
                </a:lnTo>
                <a:lnTo>
                  <a:pt x="282575" y="434339"/>
                </a:lnTo>
                <a:lnTo>
                  <a:pt x="280035" y="431800"/>
                </a:lnTo>
                <a:lnTo>
                  <a:pt x="277368" y="429260"/>
                </a:lnTo>
                <a:lnTo>
                  <a:pt x="274827" y="426720"/>
                </a:lnTo>
                <a:lnTo>
                  <a:pt x="272034" y="422910"/>
                </a:lnTo>
                <a:lnTo>
                  <a:pt x="269367" y="420370"/>
                </a:lnTo>
                <a:lnTo>
                  <a:pt x="267589" y="416560"/>
                </a:lnTo>
                <a:lnTo>
                  <a:pt x="266446" y="414020"/>
                </a:lnTo>
                <a:lnTo>
                  <a:pt x="265430" y="410210"/>
                </a:lnTo>
                <a:lnTo>
                  <a:pt x="265175" y="407670"/>
                </a:lnTo>
                <a:lnTo>
                  <a:pt x="265684" y="405130"/>
                </a:lnTo>
                <a:lnTo>
                  <a:pt x="266065" y="402589"/>
                </a:lnTo>
                <a:lnTo>
                  <a:pt x="267208" y="398780"/>
                </a:lnTo>
                <a:lnTo>
                  <a:pt x="271018" y="393700"/>
                </a:lnTo>
                <a:lnTo>
                  <a:pt x="273303" y="391160"/>
                </a:lnTo>
                <a:lnTo>
                  <a:pt x="276351" y="389889"/>
                </a:lnTo>
                <a:lnTo>
                  <a:pt x="297008" y="389889"/>
                </a:lnTo>
                <a:lnTo>
                  <a:pt x="288925" y="379730"/>
                </a:lnTo>
                <a:lnTo>
                  <a:pt x="291338" y="377189"/>
                </a:lnTo>
                <a:lnTo>
                  <a:pt x="299339" y="373380"/>
                </a:lnTo>
                <a:lnTo>
                  <a:pt x="335356" y="373380"/>
                </a:lnTo>
                <a:lnTo>
                  <a:pt x="332613" y="369570"/>
                </a:lnTo>
                <a:lnTo>
                  <a:pt x="328295" y="364489"/>
                </a:lnTo>
                <a:lnTo>
                  <a:pt x="323469" y="359410"/>
                </a:lnTo>
                <a:lnTo>
                  <a:pt x="312800" y="354330"/>
                </a:lnTo>
                <a:lnTo>
                  <a:pt x="307213" y="351789"/>
                </a:lnTo>
                <a:close/>
              </a:path>
              <a:path w="344170" h="454660">
                <a:moveTo>
                  <a:pt x="297008" y="389889"/>
                </a:moveTo>
                <a:lnTo>
                  <a:pt x="276351" y="389889"/>
                </a:lnTo>
                <a:lnTo>
                  <a:pt x="311403" y="433070"/>
                </a:lnTo>
                <a:lnTo>
                  <a:pt x="313055" y="434339"/>
                </a:lnTo>
                <a:lnTo>
                  <a:pt x="319277" y="434339"/>
                </a:lnTo>
                <a:lnTo>
                  <a:pt x="321564" y="431800"/>
                </a:lnTo>
                <a:lnTo>
                  <a:pt x="324739" y="429260"/>
                </a:lnTo>
                <a:lnTo>
                  <a:pt x="341206" y="408939"/>
                </a:lnTo>
                <a:lnTo>
                  <a:pt x="312166" y="408939"/>
                </a:lnTo>
                <a:lnTo>
                  <a:pt x="297008" y="389889"/>
                </a:lnTo>
                <a:close/>
              </a:path>
              <a:path w="344170" h="454660">
                <a:moveTo>
                  <a:pt x="335356" y="373380"/>
                </a:moveTo>
                <a:lnTo>
                  <a:pt x="309499" y="373380"/>
                </a:lnTo>
                <a:lnTo>
                  <a:pt x="314325" y="375920"/>
                </a:lnTo>
                <a:lnTo>
                  <a:pt x="316484" y="377189"/>
                </a:lnTo>
                <a:lnTo>
                  <a:pt x="322325" y="384810"/>
                </a:lnTo>
                <a:lnTo>
                  <a:pt x="323723" y="389889"/>
                </a:lnTo>
                <a:lnTo>
                  <a:pt x="321183" y="400050"/>
                </a:lnTo>
                <a:lnTo>
                  <a:pt x="317753" y="403860"/>
                </a:lnTo>
                <a:lnTo>
                  <a:pt x="312166" y="408939"/>
                </a:lnTo>
                <a:lnTo>
                  <a:pt x="341206" y="408939"/>
                </a:lnTo>
                <a:lnTo>
                  <a:pt x="341884" y="407670"/>
                </a:lnTo>
                <a:lnTo>
                  <a:pt x="342900" y="402589"/>
                </a:lnTo>
                <a:lnTo>
                  <a:pt x="343789" y="397510"/>
                </a:lnTo>
                <a:lnTo>
                  <a:pt x="343408" y="392430"/>
                </a:lnTo>
                <a:lnTo>
                  <a:pt x="340360" y="381000"/>
                </a:lnTo>
                <a:lnTo>
                  <a:pt x="337185" y="375920"/>
                </a:lnTo>
                <a:lnTo>
                  <a:pt x="335356" y="373380"/>
                </a:lnTo>
                <a:close/>
              </a:path>
              <a:path w="344170" h="454660">
                <a:moveTo>
                  <a:pt x="273081" y="294639"/>
                </a:moveTo>
                <a:lnTo>
                  <a:pt x="237998" y="294639"/>
                </a:lnTo>
                <a:lnTo>
                  <a:pt x="245618" y="297180"/>
                </a:lnTo>
                <a:lnTo>
                  <a:pt x="248539" y="298450"/>
                </a:lnTo>
                <a:lnTo>
                  <a:pt x="252095" y="303530"/>
                </a:lnTo>
                <a:lnTo>
                  <a:pt x="253111" y="304800"/>
                </a:lnTo>
                <a:lnTo>
                  <a:pt x="253492" y="307339"/>
                </a:lnTo>
                <a:lnTo>
                  <a:pt x="254000" y="309880"/>
                </a:lnTo>
                <a:lnTo>
                  <a:pt x="253873" y="311150"/>
                </a:lnTo>
                <a:lnTo>
                  <a:pt x="252602" y="316230"/>
                </a:lnTo>
                <a:lnTo>
                  <a:pt x="251460" y="317500"/>
                </a:lnTo>
                <a:lnTo>
                  <a:pt x="248412" y="321310"/>
                </a:lnTo>
                <a:lnTo>
                  <a:pt x="245999" y="323850"/>
                </a:lnTo>
                <a:lnTo>
                  <a:pt x="242697" y="326389"/>
                </a:lnTo>
                <a:lnTo>
                  <a:pt x="203200" y="358139"/>
                </a:lnTo>
                <a:lnTo>
                  <a:pt x="202692" y="358139"/>
                </a:lnTo>
                <a:lnTo>
                  <a:pt x="202311" y="359410"/>
                </a:lnTo>
                <a:lnTo>
                  <a:pt x="202057" y="360680"/>
                </a:lnTo>
                <a:lnTo>
                  <a:pt x="203326" y="364489"/>
                </a:lnTo>
                <a:lnTo>
                  <a:pt x="205105" y="367030"/>
                </a:lnTo>
                <a:lnTo>
                  <a:pt x="206375" y="368300"/>
                </a:lnTo>
                <a:lnTo>
                  <a:pt x="207899" y="370839"/>
                </a:lnTo>
                <a:lnTo>
                  <a:pt x="210693" y="373380"/>
                </a:lnTo>
                <a:lnTo>
                  <a:pt x="211836" y="374650"/>
                </a:lnTo>
                <a:lnTo>
                  <a:pt x="213868" y="377189"/>
                </a:lnTo>
                <a:lnTo>
                  <a:pt x="214757" y="377189"/>
                </a:lnTo>
                <a:lnTo>
                  <a:pt x="215519" y="378460"/>
                </a:lnTo>
                <a:lnTo>
                  <a:pt x="218186" y="378460"/>
                </a:lnTo>
                <a:lnTo>
                  <a:pt x="218694" y="377189"/>
                </a:lnTo>
                <a:lnTo>
                  <a:pt x="261493" y="344170"/>
                </a:lnTo>
                <a:lnTo>
                  <a:pt x="266446" y="339089"/>
                </a:lnTo>
                <a:lnTo>
                  <a:pt x="270383" y="335280"/>
                </a:lnTo>
                <a:lnTo>
                  <a:pt x="273303" y="332739"/>
                </a:lnTo>
                <a:lnTo>
                  <a:pt x="276098" y="327660"/>
                </a:lnTo>
                <a:lnTo>
                  <a:pt x="278130" y="323850"/>
                </a:lnTo>
                <a:lnTo>
                  <a:pt x="279146" y="320039"/>
                </a:lnTo>
                <a:lnTo>
                  <a:pt x="280289" y="316230"/>
                </a:lnTo>
                <a:lnTo>
                  <a:pt x="280289" y="312420"/>
                </a:lnTo>
                <a:lnTo>
                  <a:pt x="278257" y="302260"/>
                </a:lnTo>
                <a:lnTo>
                  <a:pt x="275844" y="298450"/>
                </a:lnTo>
                <a:lnTo>
                  <a:pt x="273081" y="294639"/>
                </a:lnTo>
                <a:close/>
              </a:path>
              <a:path w="344170" h="454660">
                <a:moveTo>
                  <a:pt x="239775" y="256539"/>
                </a:moveTo>
                <a:lnTo>
                  <a:pt x="235203" y="256539"/>
                </a:lnTo>
                <a:lnTo>
                  <a:pt x="165989" y="311150"/>
                </a:lnTo>
                <a:lnTo>
                  <a:pt x="165481" y="312420"/>
                </a:lnTo>
                <a:lnTo>
                  <a:pt x="165100" y="312420"/>
                </a:lnTo>
                <a:lnTo>
                  <a:pt x="164973" y="313689"/>
                </a:lnTo>
                <a:lnTo>
                  <a:pt x="164973" y="314960"/>
                </a:lnTo>
                <a:lnTo>
                  <a:pt x="165353" y="314960"/>
                </a:lnTo>
                <a:lnTo>
                  <a:pt x="165608" y="316230"/>
                </a:lnTo>
                <a:lnTo>
                  <a:pt x="166243" y="317500"/>
                </a:lnTo>
                <a:lnTo>
                  <a:pt x="168021" y="320039"/>
                </a:lnTo>
                <a:lnTo>
                  <a:pt x="169164" y="321310"/>
                </a:lnTo>
                <a:lnTo>
                  <a:pt x="172212" y="326389"/>
                </a:lnTo>
                <a:lnTo>
                  <a:pt x="173482" y="327660"/>
                </a:lnTo>
                <a:lnTo>
                  <a:pt x="175768" y="328930"/>
                </a:lnTo>
                <a:lnTo>
                  <a:pt x="176784" y="330200"/>
                </a:lnTo>
                <a:lnTo>
                  <a:pt x="177673" y="331470"/>
                </a:lnTo>
                <a:lnTo>
                  <a:pt x="181610" y="331470"/>
                </a:lnTo>
                <a:lnTo>
                  <a:pt x="227584" y="294639"/>
                </a:lnTo>
                <a:lnTo>
                  <a:pt x="273081" y="294639"/>
                </a:lnTo>
                <a:lnTo>
                  <a:pt x="253873" y="281939"/>
                </a:lnTo>
                <a:lnTo>
                  <a:pt x="247776" y="279400"/>
                </a:lnTo>
                <a:lnTo>
                  <a:pt x="240538" y="279400"/>
                </a:lnTo>
                <a:lnTo>
                  <a:pt x="248539" y="273050"/>
                </a:lnTo>
                <a:lnTo>
                  <a:pt x="249047" y="273050"/>
                </a:lnTo>
                <a:lnTo>
                  <a:pt x="249427" y="271780"/>
                </a:lnTo>
                <a:lnTo>
                  <a:pt x="249555" y="271780"/>
                </a:lnTo>
                <a:lnTo>
                  <a:pt x="249809" y="270510"/>
                </a:lnTo>
                <a:lnTo>
                  <a:pt x="249555" y="269239"/>
                </a:lnTo>
                <a:lnTo>
                  <a:pt x="249300" y="269239"/>
                </a:lnTo>
                <a:lnTo>
                  <a:pt x="248793" y="267970"/>
                </a:lnTo>
                <a:lnTo>
                  <a:pt x="248158" y="266700"/>
                </a:lnTo>
                <a:lnTo>
                  <a:pt x="247396" y="265430"/>
                </a:lnTo>
                <a:lnTo>
                  <a:pt x="246380" y="264160"/>
                </a:lnTo>
                <a:lnTo>
                  <a:pt x="244983" y="262889"/>
                </a:lnTo>
                <a:lnTo>
                  <a:pt x="243713" y="260350"/>
                </a:lnTo>
                <a:lnTo>
                  <a:pt x="241681" y="257810"/>
                </a:lnTo>
                <a:lnTo>
                  <a:pt x="239775" y="256539"/>
                </a:lnTo>
                <a:close/>
              </a:path>
              <a:path w="344170" h="454660">
                <a:moveTo>
                  <a:pt x="206501" y="215900"/>
                </a:moveTo>
                <a:lnTo>
                  <a:pt x="203962" y="215900"/>
                </a:lnTo>
                <a:lnTo>
                  <a:pt x="203453" y="217170"/>
                </a:lnTo>
                <a:lnTo>
                  <a:pt x="134366" y="271780"/>
                </a:lnTo>
                <a:lnTo>
                  <a:pt x="133858" y="271780"/>
                </a:lnTo>
                <a:lnTo>
                  <a:pt x="133476" y="273050"/>
                </a:lnTo>
                <a:lnTo>
                  <a:pt x="133223" y="274320"/>
                </a:lnTo>
                <a:lnTo>
                  <a:pt x="133731" y="275589"/>
                </a:lnTo>
                <a:lnTo>
                  <a:pt x="133985" y="276860"/>
                </a:lnTo>
                <a:lnTo>
                  <a:pt x="134620" y="278130"/>
                </a:lnTo>
                <a:lnTo>
                  <a:pt x="135509" y="279400"/>
                </a:lnTo>
                <a:lnTo>
                  <a:pt x="136271" y="280670"/>
                </a:lnTo>
                <a:lnTo>
                  <a:pt x="137541" y="281939"/>
                </a:lnTo>
                <a:lnTo>
                  <a:pt x="140589" y="285750"/>
                </a:lnTo>
                <a:lnTo>
                  <a:pt x="141859" y="287020"/>
                </a:lnTo>
                <a:lnTo>
                  <a:pt x="144145" y="289560"/>
                </a:lnTo>
                <a:lnTo>
                  <a:pt x="145161" y="290830"/>
                </a:lnTo>
                <a:lnTo>
                  <a:pt x="145923" y="290830"/>
                </a:lnTo>
                <a:lnTo>
                  <a:pt x="146812" y="292100"/>
                </a:lnTo>
                <a:lnTo>
                  <a:pt x="149478" y="292100"/>
                </a:lnTo>
                <a:lnTo>
                  <a:pt x="149987" y="290830"/>
                </a:lnTo>
                <a:lnTo>
                  <a:pt x="218948" y="236220"/>
                </a:lnTo>
                <a:lnTo>
                  <a:pt x="219583" y="236220"/>
                </a:lnTo>
                <a:lnTo>
                  <a:pt x="220091" y="233680"/>
                </a:lnTo>
                <a:lnTo>
                  <a:pt x="219710" y="232410"/>
                </a:lnTo>
                <a:lnTo>
                  <a:pt x="219456" y="231139"/>
                </a:lnTo>
                <a:lnTo>
                  <a:pt x="218059" y="228600"/>
                </a:lnTo>
                <a:lnTo>
                  <a:pt x="212978" y="222250"/>
                </a:lnTo>
                <a:lnTo>
                  <a:pt x="211582" y="220980"/>
                </a:lnTo>
                <a:lnTo>
                  <a:pt x="209296" y="218439"/>
                </a:lnTo>
                <a:lnTo>
                  <a:pt x="208280" y="217170"/>
                </a:lnTo>
                <a:lnTo>
                  <a:pt x="207391" y="217170"/>
                </a:lnTo>
                <a:lnTo>
                  <a:pt x="206501" y="215900"/>
                </a:lnTo>
                <a:close/>
              </a:path>
              <a:path w="344170" h="454660">
                <a:moveTo>
                  <a:pt x="237490" y="255270"/>
                </a:moveTo>
                <a:lnTo>
                  <a:pt x="236347" y="255270"/>
                </a:lnTo>
                <a:lnTo>
                  <a:pt x="235712" y="256539"/>
                </a:lnTo>
                <a:lnTo>
                  <a:pt x="238251" y="256539"/>
                </a:lnTo>
                <a:lnTo>
                  <a:pt x="237490" y="255270"/>
                </a:lnTo>
                <a:close/>
              </a:path>
              <a:path w="344170" h="454660">
                <a:moveTo>
                  <a:pt x="117728" y="251460"/>
                </a:moveTo>
                <a:lnTo>
                  <a:pt x="115189" y="251460"/>
                </a:lnTo>
                <a:lnTo>
                  <a:pt x="115950" y="252730"/>
                </a:lnTo>
                <a:lnTo>
                  <a:pt x="117221" y="252730"/>
                </a:lnTo>
                <a:lnTo>
                  <a:pt x="117728" y="251460"/>
                </a:lnTo>
                <a:close/>
              </a:path>
              <a:path w="344170" h="454660">
                <a:moveTo>
                  <a:pt x="208025" y="149860"/>
                </a:moveTo>
                <a:lnTo>
                  <a:pt x="205232" y="149860"/>
                </a:lnTo>
                <a:lnTo>
                  <a:pt x="204724" y="151130"/>
                </a:lnTo>
                <a:lnTo>
                  <a:pt x="102743" y="232410"/>
                </a:lnTo>
                <a:lnTo>
                  <a:pt x="101853" y="232410"/>
                </a:lnTo>
                <a:lnTo>
                  <a:pt x="101726" y="234950"/>
                </a:lnTo>
                <a:lnTo>
                  <a:pt x="101981" y="236220"/>
                </a:lnTo>
                <a:lnTo>
                  <a:pt x="102362" y="237489"/>
                </a:lnTo>
                <a:lnTo>
                  <a:pt x="102997" y="237489"/>
                </a:lnTo>
                <a:lnTo>
                  <a:pt x="103759" y="238760"/>
                </a:lnTo>
                <a:lnTo>
                  <a:pt x="104648" y="241300"/>
                </a:lnTo>
                <a:lnTo>
                  <a:pt x="105918" y="242570"/>
                </a:lnTo>
                <a:lnTo>
                  <a:pt x="108966" y="246380"/>
                </a:lnTo>
                <a:lnTo>
                  <a:pt x="110236" y="247650"/>
                </a:lnTo>
                <a:lnTo>
                  <a:pt x="113411" y="251460"/>
                </a:lnTo>
                <a:lnTo>
                  <a:pt x="118237" y="251460"/>
                </a:lnTo>
                <a:lnTo>
                  <a:pt x="220345" y="170180"/>
                </a:lnTo>
                <a:lnTo>
                  <a:pt x="220852" y="170180"/>
                </a:lnTo>
                <a:lnTo>
                  <a:pt x="221234" y="168910"/>
                </a:lnTo>
                <a:lnTo>
                  <a:pt x="221488" y="167639"/>
                </a:lnTo>
                <a:lnTo>
                  <a:pt x="221107" y="166370"/>
                </a:lnTo>
                <a:lnTo>
                  <a:pt x="220852" y="165100"/>
                </a:lnTo>
                <a:lnTo>
                  <a:pt x="219456" y="162560"/>
                </a:lnTo>
                <a:lnTo>
                  <a:pt x="215900" y="157480"/>
                </a:lnTo>
                <a:lnTo>
                  <a:pt x="214375" y="156210"/>
                </a:lnTo>
                <a:lnTo>
                  <a:pt x="212978" y="154939"/>
                </a:lnTo>
                <a:lnTo>
                  <a:pt x="210693" y="152400"/>
                </a:lnTo>
                <a:lnTo>
                  <a:pt x="209676" y="151130"/>
                </a:lnTo>
                <a:lnTo>
                  <a:pt x="208788" y="151130"/>
                </a:lnTo>
                <a:lnTo>
                  <a:pt x="208025" y="149860"/>
                </a:lnTo>
                <a:close/>
              </a:path>
              <a:path w="344170" h="454660">
                <a:moveTo>
                  <a:pt x="232791" y="191770"/>
                </a:moveTo>
                <a:lnTo>
                  <a:pt x="229362" y="193039"/>
                </a:lnTo>
                <a:lnTo>
                  <a:pt x="225425" y="196850"/>
                </a:lnTo>
                <a:lnTo>
                  <a:pt x="221742" y="199389"/>
                </a:lnTo>
                <a:lnTo>
                  <a:pt x="219710" y="203200"/>
                </a:lnTo>
                <a:lnTo>
                  <a:pt x="219201" y="208280"/>
                </a:lnTo>
                <a:lnTo>
                  <a:pt x="220852" y="212089"/>
                </a:lnTo>
                <a:lnTo>
                  <a:pt x="227838" y="219710"/>
                </a:lnTo>
                <a:lnTo>
                  <a:pt x="230886" y="222250"/>
                </a:lnTo>
                <a:lnTo>
                  <a:pt x="236474" y="223520"/>
                </a:lnTo>
                <a:lnTo>
                  <a:pt x="239902" y="222250"/>
                </a:lnTo>
                <a:lnTo>
                  <a:pt x="243713" y="218439"/>
                </a:lnTo>
                <a:lnTo>
                  <a:pt x="247523" y="215900"/>
                </a:lnTo>
                <a:lnTo>
                  <a:pt x="249555" y="213360"/>
                </a:lnTo>
                <a:lnTo>
                  <a:pt x="250063" y="208280"/>
                </a:lnTo>
                <a:lnTo>
                  <a:pt x="248412" y="204470"/>
                </a:lnTo>
                <a:lnTo>
                  <a:pt x="241426" y="195580"/>
                </a:lnTo>
                <a:lnTo>
                  <a:pt x="238378" y="193039"/>
                </a:lnTo>
                <a:lnTo>
                  <a:pt x="232791" y="191770"/>
                </a:lnTo>
                <a:close/>
              </a:path>
              <a:path w="344170" h="454660">
                <a:moveTo>
                  <a:pt x="75057" y="127000"/>
                </a:moveTo>
                <a:lnTo>
                  <a:pt x="70739" y="127000"/>
                </a:lnTo>
                <a:lnTo>
                  <a:pt x="66548" y="128270"/>
                </a:lnTo>
                <a:lnTo>
                  <a:pt x="62230" y="128270"/>
                </a:lnTo>
                <a:lnTo>
                  <a:pt x="54101" y="133350"/>
                </a:lnTo>
                <a:lnTo>
                  <a:pt x="50419" y="137160"/>
                </a:lnTo>
                <a:lnTo>
                  <a:pt x="47625" y="139700"/>
                </a:lnTo>
                <a:lnTo>
                  <a:pt x="45847" y="143510"/>
                </a:lnTo>
                <a:lnTo>
                  <a:pt x="43942" y="147320"/>
                </a:lnTo>
                <a:lnTo>
                  <a:pt x="43052" y="151130"/>
                </a:lnTo>
                <a:lnTo>
                  <a:pt x="51689" y="176530"/>
                </a:lnTo>
                <a:lnTo>
                  <a:pt x="55245" y="181610"/>
                </a:lnTo>
                <a:lnTo>
                  <a:pt x="59309" y="185420"/>
                </a:lnTo>
                <a:lnTo>
                  <a:pt x="63881" y="186689"/>
                </a:lnTo>
                <a:lnTo>
                  <a:pt x="68580" y="189230"/>
                </a:lnTo>
                <a:lnTo>
                  <a:pt x="73533" y="190500"/>
                </a:lnTo>
                <a:lnTo>
                  <a:pt x="78867" y="191770"/>
                </a:lnTo>
                <a:lnTo>
                  <a:pt x="73278" y="195580"/>
                </a:lnTo>
                <a:lnTo>
                  <a:pt x="72517" y="195580"/>
                </a:lnTo>
                <a:lnTo>
                  <a:pt x="72136" y="196850"/>
                </a:lnTo>
                <a:lnTo>
                  <a:pt x="72136" y="198120"/>
                </a:lnTo>
                <a:lnTo>
                  <a:pt x="72390" y="199389"/>
                </a:lnTo>
                <a:lnTo>
                  <a:pt x="73660" y="201930"/>
                </a:lnTo>
                <a:lnTo>
                  <a:pt x="74930" y="203200"/>
                </a:lnTo>
                <a:lnTo>
                  <a:pt x="76835" y="205739"/>
                </a:lnTo>
                <a:lnTo>
                  <a:pt x="78486" y="208280"/>
                </a:lnTo>
                <a:lnTo>
                  <a:pt x="79883" y="209550"/>
                </a:lnTo>
                <a:lnTo>
                  <a:pt x="82042" y="212089"/>
                </a:lnTo>
                <a:lnTo>
                  <a:pt x="86106" y="212089"/>
                </a:lnTo>
                <a:lnTo>
                  <a:pt x="129504" y="177800"/>
                </a:lnTo>
                <a:lnTo>
                  <a:pt x="80264" y="177800"/>
                </a:lnTo>
                <a:lnTo>
                  <a:pt x="76962" y="176530"/>
                </a:lnTo>
                <a:lnTo>
                  <a:pt x="73787" y="175260"/>
                </a:lnTo>
                <a:lnTo>
                  <a:pt x="71120" y="172720"/>
                </a:lnTo>
                <a:lnTo>
                  <a:pt x="68834" y="170180"/>
                </a:lnTo>
                <a:lnTo>
                  <a:pt x="66294" y="167639"/>
                </a:lnTo>
                <a:lnTo>
                  <a:pt x="65150" y="163830"/>
                </a:lnTo>
                <a:lnTo>
                  <a:pt x="65277" y="161289"/>
                </a:lnTo>
                <a:lnTo>
                  <a:pt x="65532" y="157480"/>
                </a:lnTo>
                <a:lnTo>
                  <a:pt x="67056" y="154939"/>
                </a:lnTo>
                <a:lnTo>
                  <a:pt x="69976" y="152400"/>
                </a:lnTo>
                <a:lnTo>
                  <a:pt x="71627" y="151130"/>
                </a:lnTo>
                <a:lnTo>
                  <a:pt x="73406" y="149860"/>
                </a:lnTo>
                <a:lnTo>
                  <a:pt x="105575" y="149860"/>
                </a:lnTo>
                <a:lnTo>
                  <a:pt x="102489" y="146050"/>
                </a:lnTo>
                <a:lnTo>
                  <a:pt x="97790" y="140970"/>
                </a:lnTo>
                <a:lnTo>
                  <a:pt x="93091" y="137160"/>
                </a:lnTo>
                <a:lnTo>
                  <a:pt x="88519" y="133350"/>
                </a:lnTo>
                <a:lnTo>
                  <a:pt x="83947" y="130810"/>
                </a:lnTo>
                <a:lnTo>
                  <a:pt x="79501" y="129539"/>
                </a:lnTo>
                <a:lnTo>
                  <a:pt x="75057" y="127000"/>
                </a:lnTo>
                <a:close/>
              </a:path>
              <a:path w="344170" h="454660">
                <a:moveTo>
                  <a:pt x="105575" y="149860"/>
                </a:moveTo>
                <a:lnTo>
                  <a:pt x="78994" y="149860"/>
                </a:lnTo>
                <a:lnTo>
                  <a:pt x="83058" y="151130"/>
                </a:lnTo>
                <a:lnTo>
                  <a:pt x="85217" y="152400"/>
                </a:lnTo>
                <a:lnTo>
                  <a:pt x="89662" y="156210"/>
                </a:lnTo>
                <a:lnTo>
                  <a:pt x="92075" y="158750"/>
                </a:lnTo>
                <a:lnTo>
                  <a:pt x="100584" y="168910"/>
                </a:lnTo>
                <a:lnTo>
                  <a:pt x="88773" y="177800"/>
                </a:lnTo>
                <a:lnTo>
                  <a:pt x="129504" y="177800"/>
                </a:lnTo>
                <a:lnTo>
                  <a:pt x="137541" y="171450"/>
                </a:lnTo>
                <a:lnTo>
                  <a:pt x="141097" y="167639"/>
                </a:lnTo>
                <a:lnTo>
                  <a:pt x="143764" y="162560"/>
                </a:lnTo>
                <a:lnTo>
                  <a:pt x="146303" y="158750"/>
                </a:lnTo>
                <a:lnTo>
                  <a:pt x="112775" y="158750"/>
                </a:lnTo>
                <a:lnTo>
                  <a:pt x="105575" y="149860"/>
                </a:lnTo>
                <a:close/>
              </a:path>
              <a:path w="344170" h="454660">
                <a:moveTo>
                  <a:pt x="109727" y="101600"/>
                </a:moveTo>
                <a:lnTo>
                  <a:pt x="104013" y="101600"/>
                </a:lnTo>
                <a:lnTo>
                  <a:pt x="101726" y="102870"/>
                </a:lnTo>
                <a:lnTo>
                  <a:pt x="100330" y="102870"/>
                </a:lnTo>
                <a:lnTo>
                  <a:pt x="94742" y="107950"/>
                </a:lnTo>
                <a:lnTo>
                  <a:pt x="94107" y="109220"/>
                </a:lnTo>
                <a:lnTo>
                  <a:pt x="93725" y="110489"/>
                </a:lnTo>
                <a:lnTo>
                  <a:pt x="93218" y="110489"/>
                </a:lnTo>
                <a:lnTo>
                  <a:pt x="92964" y="111760"/>
                </a:lnTo>
                <a:lnTo>
                  <a:pt x="92964" y="113030"/>
                </a:lnTo>
                <a:lnTo>
                  <a:pt x="93218" y="114300"/>
                </a:lnTo>
                <a:lnTo>
                  <a:pt x="93599" y="114300"/>
                </a:lnTo>
                <a:lnTo>
                  <a:pt x="94361" y="115570"/>
                </a:lnTo>
                <a:lnTo>
                  <a:pt x="95503" y="115570"/>
                </a:lnTo>
                <a:lnTo>
                  <a:pt x="99060" y="116839"/>
                </a:lnTo>
                <a:lnTo>
                  <a:pt x="101219" y="118110"/>
                </a:lnTo>
                <a:lnTo>
                  <a:pt x="106045" y="120650"/>
                </a:lnTo>
                <a:lnTo>
                  <a:pt x="108712" y="123189"/>
                </a:lnTo>
                <a:lnTo>
                  <a:pt x="111506" y="124460"/>
                </a:lnTo>
                <a:lnTo>
                  <a:pt x="114173" y="127000"/>
                </a:lnTo>
                <a:lnTo>
                  <a:pt x="123698" y="139700"/>
                </a:lnTo>
                <a:lnTo>
                  <a:pt x="124460" y="140970"/>
                </a:lnTo>
                <a:lnTo>
                  <a:pt x="124841" y="143510"/>
                </a:lnTo>
                <a:lnTo>
                  <a:pt x="124460" y="144780"/>
                </a:lnTo>
                <a:lnTo>
                  <a:pt x="124206" y="147320"/>
                </a:lnTo>
                <a:lnTo>
                  <a:pt x="123444" y="148589"/>
                </a:lnTo>
                <a:lnTo>
                  <a:pt x="122174" y="151130"/>
                </a:lnTo>
                <a:lnTo>
                  <a:pt x="120903" y="152400"/>
                </a:lnTo>
                <a:lnTo>
                  <a:pt x="119125" y="153670"/>
                </a:lnTo>
                <a:lnTo>
                  <a:pt x="116967" y="156210"/>
                </a:lnTo>
                <a:lnTo>
                  <a:pt x="112775" y="158750"/>
                </a:lnTo>
                <a:lnTo>
                  <a:pt x="146303" y="158750"/>
                </a:lnTo>
                <a:lnTo>
                  <a:pt x="147700" y="154939"/>
                </a:lnTo>
                <a:lnTo>
                  <a:pt x="147827" y="151130"/>
                </a:lnTo>
                <a:lnTo>
                  <a:pt x="148082" y="146050"/>
                </a:lnTo>
                <a:lnTo>
                  <a:pt x="122300" y="109220"/>
                </a:lnTo>
                <a:lnTo>
                  <a:pt x="119634" y="107950"/>
                </a:lnTo>
                <a:lnTo>
                  <a:pt x="116967" y="105410"/>
                </a:lnTo>
                <a:lnTo>
                  <a:pt x="114426" y="104139"/>
                </a:lnTo>
                <a:lnTo>
                  <a:pt x="112014" y="102870"/>
                </a:lnTo>
                <a:lnTo>
                  <a:pt x="109727" y="101600"/>
                </a:lnTo>
                <a:close/>
              </a:path>
              <a:path w="344170" h="454660">
                <a:moveTo>
                  <a:pt x="78740" y="1270"/>
                </a:moveTo>
                <a:lnTo>
                  <a:pt x="73278" y="1270"/>
                </a:lnTo>
                <a:lnTo>
                  <a:pt x="72136" y="2539"/>
                </a:lnTo>
                <a:lnTo>
                  <a:pt x="70866" y="2539"/>
                </a:lnTo>
                <a:lnTo>
                  <a:pt x="69469" y="3810"/>
                </a:lnTo>
                <a:lnTo>
                  <a:pt x="66421" y="6350"/>
                </a:lnTo>
                <a:lnTo>
                  <a:pt x="65277" y="7620"/>
                </a:lnTo>
                <a:lnTo>
                  <a:pt x="64262" y="8889"/>
                </a:lnTo>
                <a:lnTo>
                  <a:pt x="62611" y="10160"/>
                </a:lnTo>
                <a:lnTo>
                  <a:pt x="62230" y="11430"/>
                </a:lnTo>
                <a:lnTo>
                  <a:pt x="61722" y="11430"/>
                </a:lnTo>
                <a:lnTo>
                  <a:pt x="61468" y="12700"/>
                </a:lnTo>
                <a:lnTo>
                  <a:pt x="61468" y="13970"/>
                </a:lnTo>
                <a:lnTo>
                  <a:pt x="62102" y="15239"/>
                </a:lnTo>
                <a:lnTo>
                  <a:pt x="82042" y="39370"/>
                </a:lnTo>
                <a:lnTo>
                  <a:pt x="1143" y="104139"/>
                </a:lnTo>
                <a:lnTo>
                  <a:pt x="635" y="104139"/>
                </a:lnTo>
                <a:lnTo>
                  <a:pt x="253" y="105410"/>
                </a:lnTo>
                <a:lnTo>
                  <a:pt x="0" y="106680"/>
                </a:lnTo>
                <a:lnTo>
                  <a:pt x="889" y="109220"/>
                </a:lnTo>
                <a:lnTo>
                  <a:pt x="1524" y="110489"/>
                </a:lnTo>
                <a:lnTo>
                  <a:pt x="2413" y="111760"/>
                </a:lnTo>
                <a:lnTo>
                  <a:pt x="4445" y="115570"/>
                </a:lnTo>
                <a:lnTo>
                  <a:pt x="6096" y="116839"/>
                </a:lnTo>
                <a:lnTo>
                  <a:pt x="7620" y="119380"/>
                </a:lnTo>
                <a:lnTo>
                  <a:pt x="9017" y="120650"/>
                </a:lnTo>
                <a:lnTo>
                  <a:pt x="11430" y="123189"/>
                </a:lnTo>
                <a:lnTo>
                  <a:pt x="12446" y="124460"/>
                </a:lnTo>
                <a:lnTo>
                  <a:pt x="14224" y="124460"/>
                </a:lnTo>
                <a:lnTo>
                  <a:pt x="14986" y="125730"/>
                </a:lnTo>
                <a:lnTo>
                  <a:pt x="16891" y="125730"/>
                </a:lnTo>
                <a:lnTo>
                  <a:pt x="98425" y="59689"/>
                </a:lnTo>
                <a:lnTo>
                  <a:pt x="125058" y="59689"/>
                </a:lnTo>
                <a:lnTo>
                  <a:pt x="78740" y="1270"/>
                </a:lnTo>
                <a:close/>
              </a:path>
              <a:path w="344170" h="454660">
                <a:moveTo>
                  <a:pt x="125058" y="59689"/>
                </a:moveTo>
                <a:lnTo>
                  <a:pt x="98425" y="59689"/>
                </a:lnTo>
                <a:lnTo>
                  <a:pt x="118491" y="85089"/>
                </a:lnTo>
                <a:lnTo>
                  <a:pt x="119252" y="86360"/>
                </a:lnTo>
                <a:lnTo>
                  <a:pt x="122936" y="86360"/>
                </a:lnTo>
                <a:lnTo>
                  <a:pt x="123951" y="85089"/>
                </a:lnTo>
                <a:lnTo>
                  <a:pt x="125222" y="85089"/>
                </a:lnTo>
                <a:lnTo>
                  <a:pt x="126365" y="83820"/>
                </a:lnTo>
                <a:lnTo>
                  <a:pt x="127635" y="82550"/>
                </a:lnTo>
                <a:lnTo>
                  <a:pt x="130683" y="80010"/>
                </a:lnTo>
                <a:lnTo>
                  <a:pt x="131952" y="80010"/>
                </a:lnTo>
                <a:lnTo>
                  <a:pt x="133985" y="77470"/>
                </a:lnTo>
                <a:lnTo>
                  <a:pt x="134620" y="76200"/>
                </a:lnTo>
                <a:lnTo>
                  <a:pt x="135127" y="76200"/>
                </a:lnTo>
                <a:lnTo>
                  <a:pt x="135509" y="74930"/>
                </a:lnTo>
                <a:lnTo>
                  <a:pt x="135763" y="74930"/>
                </a:lnTo>
                <a:lnTo>
                  <a:pt x="135763" y="73660"/>
                </a:lnTo>
                <a:lnTo>
                  <a:pt x="135509" y="72389"/>
                </a:lnTo>
                <a:lnTo>
                  <a:pt x="135127" y="72389"/>
                </a:lnTo>
                <a:lnTo>
                  <a:pt x="125058" y="59689"/>
                </a:lnTo>
                <a:close/>
              </a:path>
              <a:path w="344170" h="454660">
                <a:moveTo>
                  <a:pt x="77850" y="0"/>
                </a:moveTo>
                <a:lnTo>
                  <a:pt x="75184" y="0"/>
                </a:lnTo>
                <a:lnTo>
                  <a:pt x="74295" y="1270"/>
                </a:lnTo>
                <a:lnTo>
                  <a:pt x="78359" y="1270"/>
                </a:lnTo>
                <a:lnTo>
                  <a:pt x="778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20631" y="3668140"/>
            <a:ext cx="586232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049006" y="3912553"/>
            <a:ext cx="887094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spc="-10" dirty="0">
                <a:solidFill>
                  <a:srgbClr val="D536CA"/>
                </a:solidFill>
                <a:latin typeface="Calibri"/>
                <a:cs typeface="Calibri"/>
              </a:rPr>
              <a:t>α</a:t>
            </a:r>
            <a:r>
              <a:rPr sz="1600" b="1" spc="5" dirty="0">
                <a:solidFill>
                  <a:srgbClr val="D536CA"/>
                </a:solidFill>
                <a:latin typeface="Calibri"/>
                <a:cs typeface="Calibri"/>
              </a:rPr>
              <a:t>-a</a:t>
            </a:r>
            <a:r>
              <a:rPr sz="1600" b="1" spc="-15" dirty="0">
                <a:solidFill>
                  <a:srgbClr val="D536CA"/>
                </a:solidFill>
                <a:latin typeface="Calibri"/>
                <a:cs typeface="Calibri"/>
              </a:rPr>
              <a:t>c</a:t>
            </a:r>
            <a:r>
              <a:rPr sz="1600" b="1" dirty="0">
                <a:solidFill>
                  <a:srgbClr val="D536CA"/>
                </a:solidFill>
                <a:latin typeface="Calibri"/>
                <a:cs typeface="Calibri"/>
              </a:rPr>
              <a:t>t</a:t>
            </a:r>
            <a:r>
              <a:rPr sz="1600" b="1" spc="5" dirty="0">
                <a:solidFill>
                  <a:srgbClr val="D536CA"/>
                </a:solidFill>
                <a:latin typeface="Calibri"/>
                <a:cs typeface="Calibri"/>
              </a:rPr>
              <a:t>i</a:t>
            </a:r>
            <a:r>
              <a:rPr sz="1600" b="1" dirty="0">
                <a:solidFill>
                  <a:srgbClr val="D536CA"/>
                </a:solidFill>
                <a:latin typeface="Calibri"/>
                <a:cs typeface="Calibri"/>
              </a:rPr>
              <a:t>nine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316979" y="4746625"/>
            <a:ext cx="1663319" cy="15732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192770" y="1311528"/>
            <a:ext cx="10852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Fibronectine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00672" y="2290190"/>
            <a:ext cx="7854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spc="-10" dirty="0">
                <a:solidFill>
                  <a:srgbClr val="2CDF2C"/>
                </a:solidFill>
                <a:latin typeface="Calibri"/>
                <a:cs typeface="Calibri"/>
              </a:rPr>
              <a:t>Intégrine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08993" y="2687320"/>
            <a:ext cx="375738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u="sng" spc="-35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Protéine d’adhésion</a:t>
            </a:r>
            <a:r>
              <a:rPr sz="1600" b="1" u="sng" spc="-4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2CDF2C"/>
                </a:solidFill>
                <a:uFill>
                  <a:solidFill>
                    <a:srgbClr val="2CDF2C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</a:t>
            </a:r>
            <a:r>
              <a:rPr sz="1600" b="1" spc="-10" dirty="0">
                <a:solidFill>
                  <a:srgbClr val="2CDF2C"/>
                </a:solidFill>
                <a:latin typeface="Calibri"/>
                <a:cs typeface="Calibri"/>
              </a:rPr>
              <a:t>Intégrine </a:t>
            </a:r>
            <a:r>
              <a:rPr sz="1600" b="1" spc="-5" dirty="0">
                <a:solidFill>
                  <a:srgbClr val="2CDF2C"/>
                </a:solidFill>
                <a:latin typeface="Calibri"/>
                <a:cs typeface="Calibri"/>
              </a:rPr>
              <a:t>αβ </a:t>
            </a:r>
            <a:r>
              <a:rPr sz="1600" dirty="0">
                <a:latin typeface="Calibri"/>
                <a:cs typeface="Calibri"/>
              </a:rPr>
              <a:t>: </a:t>
            </a:r>
            <a:r>
              <a:rPr sz="1600" spc="-10" dirty="0">
                <a:latin typeface="Calibri"/>
                <a:cs typeface="Calibri"/>
              </a:rPr>
              <a:t>hétérodimère </a:t>
            </a:r>
            <a:r>
              <a:rPr sz="1600" spc="-5" dirty="0">
                <a:latin typeface="Calibri"/>
                <a:cs typeface="Calibri"/>
              </a:rPr>
              <a:t>(1STM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x2)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08993" y="3714495"/>
            <a:ext cx="378684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Protéines 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adaptatrices </a:t>
            </a: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(intracellulaire)</a:t>
            </a:r>
            <a:r>
              <a:rPr sz="1600" b="1" u="sng" spc="4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5" dirty="0"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D536CA"/>
                </a:solidFill>
                <a:latin typeface="Calibri"/>
                <a:cs typeface="Calibri"/>
              </a:rPr>
              <a:t>Taline </a:t>
            </a:r>
            <a:r>
              <a:rPr sz="1600" dirty="0">
                <a:latin typeface="Calibri"/>
                <a:cs typeface="Calibri"/>
              </a:rPr>
              <a:t>+ 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Vinculine </a:t>
            </a:r>
            <a:r>
              <a:rPr sz="1600" dirty="0">
                <a:latin typeface="Calibri"/>
                <a:cs typeface="Calibri"/>
              </a:rPr>
              <a:t>+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D536CA"/>
                </a:solidFill>
                <a:latin typeface="Calibri"/>
                <a:cs typeface="Calibri"/>
              </a:rPr>
              <a:t>α-actinine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08994" y="4722748"/>
            <a:ext cx="292388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Cytosquelette </a:t>
            </a:r>
            <a:r>
              <a:rPr sz="1600" b="1" u="sng" dirty="0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5" dirty="0">
                <a:solidFill>
                  <a:srgbClr val="FFC000"/>
                </a:solidFill>
                <a:latin typeface="Calibri"/>
                <a:cs typeface="Calibri"/>
              </a:rPr>
              <a:t>MF </a:t>
            </a:r>
            <a:r>
              <a:rPr sz="1600" spc="-15" dirty="0">
                <a:solidFill>
                  <a:srgbClr val="FFC000"/>
                </a:solidFill>
                <a:latin typeface="Calibri"/>
                <a:cs typeface="Calibri"/>
              </a:rPr>
              <a:t>d’actine </a:t>
            </a:r>
            <a:r>
              <a:rPr sz="1600" spc="-10" dirty="0">
                <a:solidFill>
                  <a:srgbClr val="FFC000"/>
                </a:solidFill>
                <a:latin typeface="Calibri"/>
                <a:cs typeface="Calibri"/>
              </a:rPr>
              <a:t>(fibre </a:t>
            </a:r>
            <a:r>
              <a:rPr sz="1600" dirty="0">
                <a:solidFill>
                  <a:srgbClr val="FFC000"/>
                </a:solidFill>
                <a:latin typeface="Calibri"/>
                <a:cs typeface="Calibri"/>
              </a:rPr>
              <a:t>de </a:t>
            </a:r>
            <a:r>
              <a:rPr sz="1600" spc="-15" dirty="0">
                <a:solidFill>
                  <a:srgbClr val="FFC000"/>
                </a:solidFill>
                <a:latin typeface="Calibri"/>
                <a:cs typeface="Calibri"/>
              </a:rPr>
              <a:t>stress</a:t>
            </a:r>
            <a:r>
              <a:rPr sz="1400" spc="-15" dirty="0">
                <a:solidFill>
                  <a:srgbClr val="FFC000"/>
                </a:solidFill>
                <a:latin typeface="Calibri"/>
                <a:cs typeface="Calibri"/>
              </a:rPr>
              <a:t>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08993" y="1699259"/>
            <a:ext cx="248382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5" dirty="0">
                <a:solidFill>
                  <a:srgbClr val="548ED4"/>
                </a:solidFill>
                <a:uFill>
                  <a:solidFill>
                    <a:srgbClr val="548ED4"/>
                  </a:solidFill>
                </a:uFill>
                <a:latin typeface="Calibri"/>
                <a:cs typeface="Calibri"/>
              </a:rPr>
              <a:t>Ligand</a:t>
            </a:r>
            <a:r>
              <a:rPr sz="1600" b="1" u="sng" spc="-65" dirty="0">
                <a:solidFill>
                  <a:srgbClr val="548ED4"/>
                </a:solidFill>
                <a:uFill>
                  <a:solidFill>
                    <a:srgbClr val="548ED4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10" dirty="0">
                <a:solidFill>
                  <a:srgbClr val="548ED4"/>
                </a:solidFill>
                <a:uFill>
                  <a:solidFill>
                    <a:srgbClr val="548ED4"/>
                  </a:solidFill>
                </a:uFill>
                <a:latin typeface="Calibri"/>
                <a:cs typeface="Calibri"/>
              </a:rPr>
              <a:t>extracellulaire: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</a:t>
            </a:r>
            <a:r>
              <a:rPr sz="1600" b="1" spc="-5" dirty="0">
                <a:solidFill>
                  <a:srgbClr val="548ED4"/>
                </a:solidFill>
                <a:latin typeface="Calibri"/>
                <a:cs typeface="Calibri"/>
              </a:rPr>
              <a:t>Fibronectine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98946" y="2300604"/>
            <a:ext cx="3086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2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32779" y="2831466"/>
            <a:ext cx="69151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spc="-5" dirty="0">
                <a:solidFill>
                  <a:srgbClr val="00AFEF"/>
                </a:solidFill>
                <a:latin typeface="Calibri"/>
                <a:cs typeface="Calibri"/>
              </a:rPr>
              <a:t>Cytoplasme</a:t>
            </a:r>
            <a:endParaRPr sz="11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598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2903" y="361288"/>
            <a:ext cx="8497612" cy="32060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JONCTIONS ET </a:t>
            </a:r>
            <a:r>
              <a:rPr sz="2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ADHERENCE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(pour</a:t>
            </a:r>
            <a:r>
              <a:rPr sz="2000" b="1" spc="-10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info)</a:t>
            </a:r>
            <a:endParaRPr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6841" y="893446"/>
            <a:ext cx="11493062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i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Jonction</a:t>
            </a:r>
            <a:r>
              <a:rPr i="1" spc="-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= </a:t>
            </a:r>
            <a:r>
              <a:rPr i="1" spc="-15" dirty="0">
                <a:latin typeface="Calibri"/>
                <a:cs typeface="Calibri"/>
              </a:rPr>
              <a:t>complexe </a:t>
            </a:r>
            <a:r>
              <a:rPr i="1" spc="-10" dirty="0">
                <a:latin typeface="Calibri"/>
                <a:cs typeface="Calibri"/>
              </a:rPr>
              <a:t>protéique </a:t>
            </a:r>
            <a:r>
              <a:rPr i="1" spc="-15" dirty="0">
                <a:latin typeface="Calibri"/>
                <a:cs typeface="Calibri"/>
              </a:rPr>
              <a:t>permettant </a:t>
            </a:r>
            <a:r>
              <a:rPr i="1" spc="-5" dirty="0">
                <a:latin typeface="Calibri"/>
                <a:cs typeface="Calibri"/>
              </a:rPr>
              <a:t>de </a:t>
            </a:r>
            <a:r>
              <a:rPr i="1" dirty="0">
                <a:latin typeface="Calibri"/>
                <a:cs typeface="Calibri"/>
              </a:rPr>
              <a:t>« </a:t>
            </a:r>
            <a:r>
              <a:rPr i="1" spc="-5" dirty="0">
                <a:latin typeface="Calibri"/>
                <a:cs typeface="Calibri"/>
              </a:rPr>
              <a:t>relier </a:t>
            </a:r>
            <a:r>
              <a:rPr i="1" dirty="0">
                <a:latin typeface="Calibri"/>
                <a:cs typeface="Calibri"/>
              </a:rPr>
              <a:t>» </a:t>
            </a:r>
            <a:r>
              <a:rPr i="1" spc="-5" dirty="0">
                <a:latin typeface="Calibri"/>
                <a:cs typeface="Calibri"/>
              </a:rPr>
              <a:t>les cellules </a:t>
            </a:r>
            <a:r>
              <a:rPr i="1" spc="-10" dirty="0">
                <a:latin typeface="Calibri"/>
                <a:cs typeface="Calibri"/>
              </a:rPr>
              <a:t>entre </a:t>
            </a:r>
            <a:r>
              <a:rPr i="1" spc="-5" dirty="0">
                <a:latin typeface="Calibri"/>
                <a:cs typeface="Calibri"/>
              </a:rPr>
              <a:t>elles. </a:t>
            </a:r>
            <a:r>
              <a:rPr i="1" spc="-40" dirty="0">
                <a:latin typeface="Calibri"/>
                <a:cs typeface="Calibri"/>
              </a:rPr>
              <a:t>N’a </a:t>
            </a:r>
            <a:r>
              <a:rPr i="1" spc="-5" dirty="0">
                <a:latin typeface="Calibri"/>
                <a:cs typeface="Calibri"/>
              </a:rPr>
              <a:t>pas </a:t>
            </a:r>
            <a:r>
              <a:rPr i="1" spc="-10" dirty="0">
                <a:latin typeface="Calibri"/>
                <a:cs typeface="Calibri"/>
              </a:rPr>
              <a:t>nécessairement </a:t>
            </a:r>
            <a:r>
              <a:rPr i="1" spc="-5" dirty="0">
                <a:latin typeface="Calibri"/>
                <a:cs typeface="Calibri"/>
              </a:rPr>
              <a:t>un </a:t>
            </a:r>
            <a:r>
              <a:rPr i="1" dirty="0">
                <a:latin typeface="Calibri"/>
                <a:cs typeface="Calibri"/>
              </a:rPr>
              <a:t>rôle</a:t>
            </a:r>
            <a:r>
              <a:rPr i="1" spc="90" dirty="0">
                <a:latin typeface="Calibri"/>
                <a:cs typeface="Calibri"/>
              </a:rPr>
              <a:t> </a:t>
            </a:r>
            <a:r>
              <a:rPr i="1" spc="-15" dirty="0">
                <a:latin typeface="Calibri"/>
                <a:cs typeface="Calibri"/>
              </a:rPr>
              <a:t>d’adhérence.</a:t>
            </a:r>
            <a:endParaRPr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i="1" spc="-10" dirty="0">
                <a:latin typeface="Calibri"/>
                <a:cs typeface="Calibri"/>
              </a:rPr>
              <a:t>(Exemple </a:t>
            </a:r>
            <a:r>
              <a:rPr i="1" dirty="0">
                <a:latin typeface="Calibri"/>
                <a:cs typeface="Calibri"/>
              </a:rPr>
              <a:t>: </a:t>
            </a:r>
            <a:r>
              <a:rPr i="1" spc="-5" dirty="0">
                <a:latin typeface="Calibri"/>
                <a:cs typeface="Calibri"/>
              </a:rPr>
              <a:t>un </a:t>
            </a:r>
            <a:r>
              <a:rPr i="1" spc="-10" dirty="0">
                <a:latin typeface="Calibri"/>
                <a:cs typeface="Calibri"/>
              </a:rPr>
              <a:t>pont </a:t>
            </a:r>
            <a:r>
              <a:rPr i="1" spc="-5" dirty="0">
                <a:latin typeface="Calibri"/>
                <a:cs typeface="Calibri"/>
              </a:rPr>
              <a:t>relie </a:t>
            </a:r>
            <a:r>
              <a:rPr i="1" dirty="0">
                <a:latin typeface="Calibri"/>
                <a:cs typeface="Calibri"/>
              </a:rPr>
              <a:t>2 </a:t>
            </a:r>
            <a:r>
              <a:rPr i="1" spc="-10" dirty="0">
                <a:latin typeface="Calibri"/>
                <a:cs typeface="Calibri"/>
              </a:rPr>
              <a:t>montagnes, pourtant </a:t>
            </a:r>
            <a:r>
              <a:rPr i="1" spc="-5" dirty="0">
                <a:latin typeface="Calibri"/>
                <a:cs typeface="Calibri"/>
              </a:rPr>
              <a:t>les </a:t>
            </a:r>
            <a:r>
              <a:rPr i="1" dirty="0">
                <a:latin typeface="Calibri"/>
                <a:cs typeface="Calibri"/>
              </a:rPr>
              <a:t>2 </a:t>
            </a:r>
            <a:r>
              <a:rPr i="1" spc="-10" dirty="0">
                <a:latin typeface="Calibri"/>
                <a:cs typeface="Calibri"/>
              </a:rPr>
              <a:t>montagnes </a:t>
            </a:r>
            <a:r>
              <a:rPr i="1" spc="-5" dirty="0">
                <a:latin typeface="Calibri"/>
                <a:cs typeface="Calibri"/>
              </a:rPr>
              <a:t>ne </a:t>
            </a:r>
            <a:r>
              <a:rPr i="1" spc="-10" dirty="0">
                <a:latin typeface="Calibri"/>
                <a:cs typeface="Calibri"/>
              </a:rPr>
              <a:t>sont </a:t>
            </a:r>
            <a:r>
              <a:rPr i="1" spc="-5" dirty="0">
                <a:latin typeface="Calibri"/>
                <a:cs typeface="Calibri"/>
              </a:rPr>
              <a:t>pas </a:t>
            </a:r>
            <a:r>
              <a:rPr i="1" spc="-10" dirty="0">
                <a:latin typeface="Calibri"/>
                <a:cs typeface="Calibri"/>
              </a:rPr>
              <a:t>collées </a:t>
            </a:r>
            <a:r>
              <a:rPr i="1" spc="-20" dirty="0">
                <a:latin typeface="Calibri"/>
                <a:cs typeface="Calibri"/>
              </a:rPr>
              <a:t>l’une </a:t>
            </a:r>
            <a:r>
              <a:rPr i="1" dirty="0">
                <a:latin typeface="Calibri"/>
                <a:cs typeface="Calibri"/>
              </a:rPr>
              <a:t>à</a:t>
            </a:r>
            <a:r>
              <a:rPr i="1" spc="280" dirty="0">
                <a:latin typeface="Calibri"/>
                <a:cs typeface="Calibri"/>
              </a:rPr>
              <a:t> </a:t>
            </a:r>
            <a:r>
              <a:rPr i="1" spc="-20" dirty="0">
                <a:latin typeface="Calibri"/>
                <a:cs typeface="Calibri"/>
              </a:rPr>
              <a:t>l’autre)</a:t>
            </a:r>
            <a:endParaRPr dirty="0">
              <a:latin typeface="Calibri"/>
              <a:cs typeface="Calibri"/>
            </a:endParaRPr>
          </a:p>
          <a:p>
            <a:pPr marL="3810" algn="ctr"/>
            <a:r>
              <a:rPr i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Adhérence</a:t>
            </a:r>
            <a:r>
              <a:rPr i="1" spc="-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= </a:t>
            </a:r>
            <a:r>
              <a:rPr i="1" spc="-5" dirty="0">
                <a:latin typeface="Calibri"/>
                <a:cs typeface="Calibri"/>
              </a:rPr>
              <a:t>glue </a:t>
            </a:r>
            <a:r>
              <a:rPr i="1" spc="-10" dirty="0">
                <a:latin typeface="Calibri"/>
                <a:cs typeface="Calibri"/>
              </a:rPr>
              <a:t>entre </a:t>
            </a:r>
            <a:r>
              <a:rPr i="1" spc="-5" dirty="0">
                <a:latin typeface="Calibri"/>
                <a:cs typeface="Calibri"/>
              </a:rPr>
              <a:t>les deux</a:t>
            </a:r>
            <a:r>
              <a:rPr i="1" spc="45" dirty="0">
                <a:latin typeface="Calibri"/>
                <a:cs typeface="Calibri"/>
              </a:rPr>
              <a:t> </a:t>
            </a:r>
            <a:r>
              <a:rPr i="1" spc="-5" dirty="0">
                <a:latin typeface="Calibri"/>
                <a:cs typeface="Calibri"/>
              </a:rPr>
              <a:t>cellules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42260" y="1930907"/>
            <a:ext cx="6276340" cy="3492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98691" y="2959734"/>
            <a:ext cx="894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5" dirty="0">
                <a:latin typeface="Calibri"/>
                <a:cs typeface="Calibri"/>
              </a:rPr>
              <a:t>J</a:t>
            </a:r>
            <a:r>
              <a:rPr spc="-10" dirty="0">
                <a:latin typeface="Calibri"/>
                <a:cs typeface="Calibri"/>
              </a:rPr>
              <a:t>o</a:t>
            </a:r>
            <a:r>
              <a:rPr spc="-5" dirty="0">
                <a:latin typeface="Calibri"/>
                <a:cs typeface="Calibri"/>
              </a:rPr>
              <a:t>nctions</a:t>
            </a:r>
            <a:endParaRPr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06826" y="2957448"/>
            <a:ext cx="1031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0" dirty="0">
                <a:latin typeface="Calibri"/>
                <a:cs typeface="Calibri"/>
              </a:rPr>
              <a:t>Adhérence</a:t>
            </a:r>
            <a:endParaRPr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8559" y="3079751"/>
            <a:ext cx="10731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Jonctions</a:t>
            </a:r>
            <a:endParaRPr>
              <a:latin typeface="Calibri"/>
              <a:cs typeface="Calibri"/>
            </a:endParaRPr>
          </a:p>
          <a:p>
            <a:pPr marL="12700"/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dh</a:t>
            </a:r>
            <a:r>
              <a:rPr dirty="0">
                <a:latin typeface="Calibri"/>
                <a:cs typeface="Calibri"/>
              </a:rPr>
              <a:t>é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e</a:t>
            </a:r>
            <a:r>
              <a:rPr spc="-25" dirty="0">
                <a:latin typeface="Calibri"/>
                <a:cs typeface="Calibri"/>
              </a:rPr>
              <a:t>nt</a:t>
            </a:r>
            <a:r>
              <a:rPr dirty="0">
                <a:latin typeface="Calibri"/>
                <a:cs typeface="Calibri"/>
              </a:rPr>
              <a:t>es</a:t>
            </a:r>
            <a:endParaRPr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09140" y="5037709"/>
            <a:ext cx="87439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>
              <a:spcBef>
                <a:spcPts val="100"/>
              </a:spcBef>
            </a:pPr>
            <a:r>
              <a:rPr sz="1600" b="1" spc="-5" dirty="0">
                <a:latin typeface="Calibri"/>
                <a:cs typeface="Calibri"/>
              </a:rPr>
              <a:t>Ig-CAM</a:t>
            </a:r>
            <a:endParaRPr sz="1600">
              <a:latin typeface="Calibri"/>
              <a:cs typeface="Calibri"/>
            </a:endParaRPr>
          </a:p>
          <a:p>
            <a:pPr marL="12700" marR="5080" algn="ctr"/>
            <a:r>
              <a:rPr sz="1600" b="1" dirty="0">
                <a:latin typeface="Calibri"/>
                <a:cs typeface="Calibri"/>
              </a:rPr>
              <a:t>Sél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dirty="0">
                <a:latin typeface="Calibri"/>
                <a:cs typeface="Calibri"/>
              </a:rPr>
              <a:t>t</a:t>
            </a:r>
            <a:r>
              <a:rPr sz="1600" b="1" spc="10" dirty="0">
                <a:latin typeface="Calibri"/>
                <a:cs typeface="Calibri"/>
              </a:rPr>
              <a:t>i</a:t>
            </a:r>
            <a:r>
              <a:rPr sz="1600" b="1" dirty="0">
                <a:latin typeface="Calibri"/>
                <a:cs typeface="Calibri"/>
              </a:rPr>
              <a:t>nes  </a:t>
            </a:r>
            <a:r>
              <a:rPr sz="1600" b="1" spc="-5" dirty="0">
                <a:latin typeface="Calibri"/>
                <a:cs typeface="Calibri"/>
              </a:rPr>
              <a:t>Mucines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39715" y="5476241"/>
            <a:ext cx="1484630" cy="1156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70" algn="ctr">
              <a:lnSpc>
                <a:spcPct val="100299"/>
              </a:lnSpc>
              <a:spcBef>
                <a:spcPts val="95"/>
              </a:spcBef>
            </a:pPr>
            <a:r>
              <a:rPr sz="1600" b="1" spc="-5" dirty="0">
                <a:latin typeface="Calibri"/>
                <a:cs typeface="Calibri"/>
              </a:rPr>
              <a:t>Cadhérines  </a:t>
            </a:r>
            <a:r>
              <a:rPr sz="1400" i="1" dirty="0">
                <a:latin typeface="Calibri"/>
                <a:cs typeface="Calibri"/>
              </a:rPr>
              <a:t>(jonction</a:t>
            </a:r>
            <a:r>
              <a:rPr sz="1400" i="1" spc="-70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adhérente,  desmosome)  </a:t>
            </a:r>
            <a:r>
              <a:rPr sz="1600" b="1" spc="-10" dirty="0">
                <a:latin typeface="Calibri"/>
                <a:cs typeface="Calibri"/>
              </a:rPr>
              <a:t>Intégrines  </a:t>
            </a:r>
            <a:r>
              <a:rPr sz="1400" i="1" spc="-10" dirty="0">
                <a:latin typeface="Calibri"/>
                <a:cs typeface="Calibri"/>
              </a:rPr>
              <a:t>(hémidesmosome)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95359" y="5069841"/>
            <a:ext cx="1821814" cy="11868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6540" marR="248285" indent="-635" algn="ctr">
              <a:lnSpc>
                <a:spcPct val="100499"/>
              </a:lnSpc>
              <a:spcBef>
                <a:spcPts val="90"/>
              </a:spcBef>
            </a:pPr>
            <a:r>
              <a:rPr sz="1600" b="1" spc="-5" dirty="0">
                <a:latin typeface="Calibri"/>
                <a:cs typeface="Calibri"/>
              </a:rPr>
              <a:t>Occludines  </a:t>
            </a:r>
            <a:r>
              <a:rPr sz="1600" b="1" dirty="0">
                <a:latin typeface="Calibri"/>
                <a:cs typeface="Calibri"/>
              </a:rPr>
              <a:t>Claudines  </a:t>
            </a:r>
            <a:r>
              <a:rPr sz="1400" i="1" dirty="0">
                <a:latin typeface="Calibri"/>
                <a:cs typeface="Calibri"/>
              </a:rPr>
              <a:t>(jonction</a:t>
            </a:r>
            <a:r>
              <a:rPr sz="1400" i="1" spc="-6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étanche)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905"/>
              </a:lnSpc>
            </a:pPr>
            <a:r>
              <a:rPr sz="1600" b="1" spc="-5" dirty="0">
                <a:latin typeface="Calibri"/>
                <a:cs typeface="Calibri"/>
              </a:rPr>
              <a:t>Connexines</a:t>
            </a:r>
            <a:endParaRPr sz="1600">
              <a:latin typeface="Calibri"/>
              <a:cs typeface="Calibri"/>
            </a:endParaRPr>
          </a:p>
          <a:p>
            <a:pPr algn="ctr">
              <a:spcBef>
                <a:spcPts val="20"/>
              </a:spcBef>
            </a:pPr>
            <a:r>
              <a:rPr sz="1400" i="1" dirty="0">
                <a:latin typeface="Calibri"/>
                <a:cs typeface="Calibri"/>
              </a:rPr>
              <a:t>(jonction</a:t>
            </a:r>
            <a:r>
              <a:rPr sz="1400" i="1" spc="-15" dirty="0">
                <a:latin typeface="Calibri"/>
                <a:cs typeface="Calibri"/>
              </a:rPr>
              <a:t> communicante)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6532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54518" y="2156459"/>
            <a:ext cx="1330116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Cadhérines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54517" y="2370074"/>
            <a:ext cx="7994968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-</a:t>
            </a:r>
            <a:r>
              <a:rPr sz="1600" spc="-5" dirty="0">
                <a:latin typeface="Calibri"/>
                <a:cs typeface="Calibri"/>
              </a:rPr>
              <a:t>5 </a:t>
            </a:r>
            <a:r>
              <a:rPr sz="1600" dirty="0">
                <a:latin typeface="Calibri"/>
                <a:cs typeface="Calibri"/>
              </a:rPr>
              <a:t>domaines </a:t>
            </a:r>
            <a:r>
              <a:rPr sz="1600" spc="-5" dirty="0">
                <a:latin typeface="Calibri"/>
                <a:cs typeface="Calibri"/>
              </a:rPr>
              <a:t>CAD extracellulaires </a:t>
            </a:r>
            <a:r>
              <a:rPr sz="1600" spc="-10" dirty="0">
                <a:latin typeface="Calibri"/>
                <a:cs typeface="Calibri"/>
              </a:rPr>
              <a:t>caractéristiques </a:t>
            </a:r>
            <a:r>
              <a:rPr sz="1600" dirty="0">
                <a:latin typeface="Calibri"/>
                <a:cs typeface="Calibri"/>
              </a:rPr>
              <a:t>: chaque domaine </a:t>
            </a:r>
            <a:r>
              <a:rPr sz="1600" spc="-10" dirty="0">
                <a:latin typeface="Calibri"/>
                <a:cs typeface="Calibri"/>
              </a:rPr>
              <a:t>contient 115 </a:t>
            </a:r>
            <a:r>
              <a:rPr sz="1600" dirty="0">
                <a:latin typeface="Calibri"/>
                <a:cs typeface="Calibri"/>
              </a:rPr>
              <a:t>acides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aminés</a:t>
            </a:r>
          </a:p>
          <a:p>
            <a:pPr marL="12700"/>
            <a:r>
              <a:rPr sz="1600" spc="-5" dirty="0">
                <a:latin typeface="Calibri"/>
                <a:cs typeface="Calibri"/>
              </a:rPr>
              <a:t>-Généralement </a:t>
            </a:r>
            <a:r>
              <a:rPr sz="1600" dirty="0">
                <a:latin typeface="Calibri"/>
                <a:cs typeface="Calibri"/>
              </a:rPr>
              <a:t>: </a:t>
            </a:r>
            <a:r>
              <a:rPr sz="1600" spc="-5" dirty="0">
                <a:latin typeface="Calibri"/>
                <a:cs typeface="Calibri"/>
              </a:rPr>
              <a:t>1STM </a:t>
            </a:r>
            <a:r>
              <a:rPr sz="1600" dirty="0">
                <a:latin typeface="Calibri"/>
                <a:cs typeface="Calibri"/>
              </a:rPr>
              <a:t>(hélice α) </a:t>
            </a:r>
            <a:r>
              <a:rPr sz="1600" spc="-10" dirty="0">
                <a:latin typeface="Calibri"/>
                <a:cs typeface="Calibri"/>
              </a:rPr>
              <a:t>SAUF </a:t>
            </a:r>
            <a:r>
              <a:rPr sz="1600" dirty="0">
                <a:latin typeface="Calibri"/>
                <a:cs typeface="Calibri"/>
              </a:rPr>
              <a:t>pour </a:t>
            </a:r>
            <a:r>
              <a:rPr sz="1600" spc="-5" dirty="0">
                <a:latin typeface="Calibri"/>
                <a:cs typeface="Calibri"/>
              </a:rPr>
              <a:t>cadhérine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75" dirty="0">
                <a:latin typeface="Calibri"/>
                <a:cs typeface="Calibri"/>
              </a:rPr>
              <a:t>T.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-Ca2+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dépendantes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-Interaction </a:t>
            </a:r>
            <a:r>
              <a:rPr sz="1600" spc="-5" dirty="0">
                <a:latin typeface="Calibri"/>
                <a:cs typeface="Calibri"/>
              </a:rPr>
              <a:t>homotypique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seulement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-Jonction </a:t>
            </a:r>
            <a:r>
              <a:rPr sz="1600" dirty="0">
                <a:latin typeface="Calibri"/>
                <a:cs typeface="Calibri"/>
              </a:rPr>
              <a:t>cellule-cellule, jamais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cellule-matrice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-Peuvent être </a:t>
            </a:r>
            <a:r>
              <a:rPr sz="1600" dirty="0">
                <a:latin typeface="Calibri"/>
                <a:cs typeface="Calibri"/>
              </a:rPr>
              <a:t>impliquées dans </a:t>
            </a:r>
            <a:r>
              <a:rPr sz="1600" spc="-5" dirty="0">
                <a:latin typeface="Calibri"/>
                <a:cs typeface="Calibri"/>
              </a:rPr>
              <a:t>l’inhibition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contact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54518" y="5672455"/>
            <a:ext cx="21990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i="1" spc="-5" dirty="0">
                <a:latin typeface="Calibri"/>
                <a:cs typeface="Calibri"/>
              </a:rPr>
              <a:t>Cadhérine</a:t>
            </a:r>
            <a:r>
              <a:rPr sz="1200" b="1" i="1" spc="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 marL="12700" marR="5080"/>
            <a:r>
              <a:rPr sz="1200" dirty="0">
                <a:latin typeface="Calibri"/>
                <a:cs typeface="Calibri"/>
              </a:rPr>
              <a:t>-Domaine </a:t>
            </a:r>
            <a:r>
              <a:rPr sz="1200" spc="-5" dirty="0">
                <a:latin typeface="Calibri"/>
                <a:cs typeface="Calibri"/>
              </a:rPr>
              <a:t>intracellulaire </a:t>
            </a:r>
            <a:r>
              <a:rPr sz="1200" dirty="0">
                <a:latin typeface="Calibri"/>
                <a:cs typeface="Calibri"/>
              </a:rPr>
              <a:t>de</a:t>
            </a:r>
            <a:r>
              <a:rPr sz="1200" spc="-1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fixation  </a:t>
            </a:r>
            <a:r>
              <a:rPr sz="1200" dirty="0">
                <a:latin typeface="Calibri"/>
                <a:cs typeface="Calibri"/>
              </a:rPr>
              <a:t>aux </a:t>
            </a:r>
            <a:r>
              <a:rPr sz="1200" spc="-10" dirty="0">
                <a:latin typeface="Calibri"/>
                <a:cs typeface="Calibri"/>
              </a:rPr>
              <a:t>caténines </a:t>
            </a:r>
            <a:r>
              <a:rPr sz="1200" dirty="0">
                <a:latin typeface="Calibri"/>
                <a:cs typeface="Calibri"/>
              </a:rPr>
              <a:t>et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plakoglobine.</a:t>
            </a:r>
            <a:endParaRPr sz="1200">
              <a:latin typeface="Calibri"/>
              <a:cs typeface="Calibri"/>
            </a:endParaRPr>
          </a:p>
          <a:p>
            <a:pPr marL="12700"/>
            <a:r>
              <a:rPr sz="1200" spc="-5" dirty="0">
                <a:latin typeface="Calibri"/>
                <a:cs typeface="Calibri"/>
              </a:rPr>
              <a:t>-Dans </a:t>
            </a:r>
            <a:r>
              <a:rPr sz="1200" dirty="0">
                <a:latin typeface="Calibri"/>
                <a:cs typeface="Calibri"/>
              </a:rPr>
              <a:t>les jonctions</a:t>
            </a:r>
            <a:r>
              <a:rPr sz="1200" spc="-1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adhérentes</a:t>
            </a:r>
            <a:endParaRPr sz="1200">
              <a:latin typeface="Calibri"/>
              <a:cs typeface="Calibri"/>
            </a:endParaRPr>
          </a:p>
          <a:p>
            <a:pPr marL="83820" marR="328295" indent="-71120"/>
            <a:r>
              <a:rPr sz="1200" spc="-5" dirty="0">
                <a:latin typeface="Calibri"/>
                <a:cs typeface="Calibri"/>
              </a:rPr>
              <a:t>-Rôle ++ </a:t>
            </a:r>
            <a:r>
              <a:rPr sz="1200" dirty="0">
                <a:latin typeface="Calibri"/>
                <a:cs typeface="Calibri"/>
              </a:rPr>
              <a:t>inhibition de</a:t>
            </a:r>
            <a:r>
              <a:rPr sz="1200" spc="-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contact.  </a:t>
            </a:r>
            <a:r>
              <a:rPr sz="1200" dirty="0">
                <a:latin typeface="Calibri"/>
                <a:cs typeface="Calibri"/>
              </a:rPr>
              <a:t>Pb =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cancer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03396" y="5750878"/>
            <a:ext cx="183197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i="1" spc="-5" dirty="0">
                <a:latin typeface="Calibri"/>
                <a:cs typeface="Calibri"/>
              </a:rPr>
              <a:t>Desmocolline </a:t>
            </a:r>
            <a:r>
              <a:rPr sz="1200" b="1" i="1" dirty="0">
                <a:latin typeface="Calibri"/>
                <a:cs typeface="Calibri"/>
              </a:rPr>
              <a:t>/</a:t>
            </a:r>
            <a:r>
              <a:rPr sz="1200" b="1" i="1" spc="40" dirty="0">
                <a:latin typeface="Calibri"/>
                <a:cs typeface="Calibri"/>
              </a:rPr>
              <a:t> </a:t>
            </a:r>
            <a:r>
              <a:rPr sz="1200" b="1" i="1" spc="-5" dirty="0">
                <a:latin typeface="Calibri"/>
                <a:cs typeface="Calibri"/>
              </a:rPr>
              <a:t>Desmogléine</a:t>
            </a:r>
            <a:endParaRPr sz="1200">
              <a:latin typeface="Calibri"/>
              <a:cs typeface="Calibri"/>
            </a:endParaRPr>
          </a:p>
          <a:p>
            <a:pPr marL="12700" marR="47625"/>
            <a:r>
              <a:rPr sz="1200" dirty="0">
                <a:latin typeface="Calibri"/>
                <a:cs typeface="Calibri"/>
              </a:rPr>
              <a:t>-Domaine </a:t>
            </a:r>
            <a:r>
              <a:rPr sz="1200" spc="-5" dirty="0">
                <a:latin typeface="Calibri"/>
                <a:cs typeface="Calibri"/>
              </a:rPr>
              <a:t>intracellulaire </a:t>
            </a:r>
            <a:r>
              <a:rPr sz="1200" dirty="0">
                <a:latin typeface="Calibri"/>
                <a:cs typeface="Calibri"/>
              </a:rPr>
              <a:t>de  </a:t>
            </a:r>
            <a:r>
              <a:rPr sz="1200" spc="-5" dirty="0">
                <a:latin typeface="Calibri"/>
                <a:cs typeface="Calibri"/>
              </a:rPr>
              <a:t>fixation </a:t>
            </a:r>
            <a:r>
              <a:rPr sz="1200" dirty="0">
                <a:latin typeface="Calibri"/>
                <a:cs typeface="Calibri"/>
              </a:rPr>
              <a:t>aux </a:t>
            </a:r>
            <a:r>
              <a:rPr sz="1200" spc="-5" dirty="0">
                <a:latin typeface="Calibri"/>
                <a:cs typeface="Calibri"/>
              </a:rPr>
              <a:t>plakoglobines</a:t>
            </a:r>
            <a:r>
              <a:rPr sz="1200" spc="-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et  aux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desmoplakines</a:t>
            </a:r>
            <a:endParaRPr sz="1200">
              <a:latin typeface="Calibri"/>
              <a:cs typeface="Calibri"/>
            </a:endParaRPr>
          </a:p>
          <a:p>
            <a:pPr marL="12700"/>
            <a:r>
              <a:rPr sz="1200" spc="-5" dirty="0">
                <a:latin typeface="Calibri"/>
                <a:cs typeface="Calibri"/>
              </a:rPr>
              <a:t>-Dans </a:t>
            </a:r>
            <a:r>
              <a:rPr sz="1200" dirty="0">
                <a:latin typeface="Calibri"/>
                <a:cs typeface="Calibri"/>
              </a:rPr>
              <a:t>les</a:t>
            </a:r>
            <a:r>
              <a:rPr sz="1200" spc="-5" dirty="0">
                <a:latin typeface="Calibri"/>
                <a:cs typeface="Calibri"/>
              </a:rPr>
              <a:t> desmosomes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64301" y="5614353"/>
            <a:ext cx="21088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i="1" spc="-5" dirty="0">
                <a:latin typeface="Calibri"/>
                <a:cs typeface="Calibri"/>
              </a:rPr>
              <a:t>RET</a:t>
            </a:r>
            <a:endParaRPr sz="1200">
              <a:latin typeface="Calibri"/>
              <a:cs typeface="Calibri"/>
            </a:endParaRPr>
          </a:p>
          <a:p>
            <a:pPr marL="12700" marR="66675"/>
            <a:r>
              <a:rPr sz="1200" dirty="0">
                <a:latin typeface="Calibri"/>
                <a:cs typeface="Calibri"/>
              </a:rPr>
              <a:t>-Domaine </a:t>
            </a:r>
            <a:r>
              <a:rPr sz="1200" spc="-5" dirty="0">
                <a:latin typeface="Calibri"/>
                <a:cs typeface="Calibri"/>
              </a:rPr>
              <a:t>intracellulaire</a:t>
            </a:r>
            <a:r>
              <a:rPr sz="1200" spc="-1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tyrosine  kinase.</a:t>
            </a:r>
            <a:endParaRPr sz="1200">
              <a:latin typeface="Calibri"/>
              <a:cs typeface="Calibri"/>
            </a:endParaRPr>
          </a:p>
          <a:p>
            <a:pPr marL="12700"/>
            <a:r>
              <a:rPr sz="1200" spc="-10" dirty="0">
                <a:latin typeface="Calibri"/>
                <a:cs typeface="Calibri"/>
              </a:rPr>
              <a:t>-Proto-oncogène. </a:t>
            </a:r>
            <a:r>
              <a:rPr sz="1200" spc="-5" dirty="0">
                <a:latin typeface="Calibri"/>
                <a:cs typeface="Calibri"/>
              </a:rPr>
              <a:t>Mutation </a:t>
            </a:r>
            <a:r>
              <a:rPr sz="1200" dirty="0">
                <a:latin typeface="Calibri"/>
                <a:cs typeface="Calibri"/>
              </a:rPr>
              <a:t>=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KC</a:t>
            </a:r>
            <a:endParaRPr sz="1200">
              <a:latin typeface="Calibri"/>
              <a:cs typeface="Calibri"/>
            </a:endParaRPr>
          </a:p>
          <a:p>
            <a:pPr marL="12700" marR="5080"/>
            <a:r>
              <a:rPr sz="1200" spc="-5" dirty="0">
                <a:latin typeface="Calibri"/>
                <a:cs typeface="Calibri"/>
              </a:rPr>
              <a:t>-Inactivation </a:t>
            </a:r>
            <a:r>
              <a:rPr sz="1200" dirty="0">
                <a:latin typeface="Calibri"/>
                <a:cs typeface="Calibri"/>
              </a:rPr>
              <a:t>= maladie de  </a:t>
            </a:r>
            <a:r>
              <a:rPr sz="1200" spc="-5" dirty="0">
                <a:latin typeface="Calibri"/>
                <a:cs typeface="Calibri"/>
              </a:rPr>
              <a:t>Hirschsprung </a:t>
            </a:r>
            <a:r>
              <a:rPr sz="1200" dirty="0">
                <a:latin typeface="Calibri"/>
                <a:cs typeface="Calibri"/>
              </a:rPr>
              <a:t>(pas de dev du</a:t>
            </a:r>
            <a:r>
              <a:rPr sz="1200" spc="-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SNA)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09356" y="5606733"/>
            <a:ext cx="168973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i="1" spc="-5" dirty="0">
                <a:latin typeface="Calibri"/>
                <a:cs typeface="Calibri"/>
              </a:rPr>
              <a:t>Cadhérine</a:t>
            </a:r>
            <a:r>
              <a:rPr sz="1200" b="1" i="1" spc="1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  <a:p>
            <a:pPr marL="12700" marR="210185"/>
            <a:r>
              <a:rPr sz="1200" spc="-5" dirty="0">
                <a:latin typeface="Calibri"/>
                <a:cs typeface="Calibri"/>
              </a:rPr>
              <a:t>-Exception </a:t>
            </a:r>
            <a:r>
              <a:rPr sz="1200" dirty="0">
                <a:latin typeface="Calibri"/>
                <a:cs typeface="Calibri"/>
              </a:rPr>
              <a:t>= </a:t>
            </a:r>
            <a:r>
              <a:rPr sz="1200" spc="-5" dirty="0">
                <a:latin typeface="Calibri"/>
                <a:cs typeface="Calibri"/>
              </a:rPr>
              <a:t>ancrée</a:t>
            </a:r>
            <a:r>
              <a:rPr sz="1200" spc="-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par  GPI.</a:t>
            </a:r>
            <a:endParaRPr sz="1200">
              <a:latin typeface="Calibri"/>
              <a:cs typeface="Calibri"/>
            </a:endParaRPr>
          </a:p>
          <a:p>
            <a:pPr marL="12700" marR="5080"/>
            <a:r>
              <a:rPr sz="1200" dirty="0">
                <a:latin typeface="Calibri"/>
                <a:cs typeface="Calibri"/>
              </a:rPr>
              <a:t>Donc pas de </a:t>
            </a:r>
            <a:r>
              <a:rPr sz="1200" spc="-5" dirty="0">
                <a:latin typeface="Calibri"/>
                <a:cs typeface="Calibri"/>
              </a:rPr>
              <a:t>STM </a:t>
            </a:r>
            <a:r>
              <a:rPr sz="1200" dirty="0">
                <a:latin typeface="Calibri"/>
                <a:cs typeface="Calibri"/>
              </a:rPr>
              <a:t>et pas</a:t>
            </a:r>
            <a:r>
              <a:rPr sz="1200" spc="-1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  domaine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intracellulaire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415782" y="1960384"/>
            <a:ext cx="2072639" cy="224154"/>
          </a:xfrm>
          <a:custGeom>
            <a:avLst/>
            <a:gdLst/>
            <a:ahLst/>
            <a:cxnLst/>
            <a:rect l="l" t="t" r="r" b="b"/>
            <a:pathLst>
              <a:path w="2072640" h="224155">
                <a:moveTo>
                  <a:pt x="0" y="223888"/>
                </a:moveTo>
                <a:lnTo>
                  <a:pt x="2072639" y="223888"/>
                </a:lnTo>
                <a:lnTo>
                  <a:pt x="2072639" y="0"/>
                </a:lnTo>
                <a:lnTo>
                  <a:pt x="0" y="0"/>
                </a:lnTo>
                <a:lnTo>
                  <a:pt x="0" y="22388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15782" y="1960384"/>
            <a:ext cx="2072639" cy="224154"/>
          </a:xfrm>
          <a:custGeom>
            <a:avLst/>
            <a:gdLst/>
            <a:ahLst/>
            <a:cxnLst/>
            <a:rect l="l" t="t" r="r" b="b"/>
            <a:pathLst>
              <a:path w="2072640" h="224155">
                <a:moveTo>
                  <a:pt x="0" y="223888"/>
                </a:moveTo>
                <a:lnTo>
                  <a:pt x="2072639" y="223888"/>
                </a:lnTo>
                <a:lnTo>
                  <a:pt x="2072639" y="0"/>
                </a:lnTo>
                <a:lnTo>
                  <a:pt x="0" y="0"/>
                </a:lnTo>
                <a:lnTo>
                  <a:pt x="0" y="223888"/>
                </a:lnTo>
                <a:close/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15782" y="1915668"/>
            <a:ext cx="2072639" cy="45085"/>
          </a:xfrm>
          <a:custGeom>
            <a:avLst/>
            <a:gdLst/>
            <a:ahLst/>
            <a:cxnLst/>
            <a:rect l="l" t="t" r="r" b="b"/>
            <a:pathLst>
              <a:path w="2072640" h="45085">
                <a:moveTo>
                  <a:pt x="0" y="44830"/>
                </a:moveTo>
                <a:lnTo>
                  <a:pt x="2072640" y="44830"/>
                </a:lnTo>
                <a:lnTo>
                  <a:pt x="2072640" y="0"/>
                </a:lnTo>
                <a:lnTo>
                  <a:pt x="0" y="0"/>
                </a:lnTo>
                <a:lnTo>
                  <a:pt x="0" y="4483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15782" y="1915668"/>
            <a:ext cx="2072639" cy="45085"/>
          </a:xfrm>
          <a:custGeom>
            <a:avLst/>
            <a:gdLst/>
            <a:ahLst/>
            <a:cxnLst/>
            <a:rect l="l" t="t" r="r" b="b"/>
            <a:pathLst>
              <a:path w="2072640" h="45085">
                <a:moveTo>
                  <a:pt x="0" y="7493"/>
                </a:moveTo>
                <a:lnTo>
                  <a:pt x="0" y="3302"/>
                </a:lnTo>
                <a:lnTo>
                  <a:pt x="3301" y="0"/>
                </a:lnTo>
                <a:lnTo>
                  <a:pt x="7366" y="0"/>
                </a:lnTo>
                <a:lnTo>
                  <a:pt x="2065147" y="0"/>
                </a:lnTo>
                <a:lnTo>
                  <a:pt x="2069211" y="0"/>
                </a:lnTo>
                <a:lnTo>
                  <a:pt x="2072640" y="3302"/>
                </a:lnTo>
                <a:lnTo>
                  <a:pt x="2072640" y="7493"/>
                </a:lnTo>
                <a:lnTo>
                  <a:pt x="2072640" y="37337"/>
                </a:lnTo>
                <a:lnTo>
                  <a:pt x="2072640" y="41402"/>
                </a:lnTo>
                <a:lnTo>
                  <a:pt x="2069211" y="44831"/>
                </a:lnTo>
                <a:lnTo>
                  <a:pt x="2065147" y="44831"/>
                </a:lnTo>
                <a:lnTo>
                  <a:pt x="7366" y="44831"/>
                </a:lnTo>
                <a:lnTo>
                  <a:pt x="3301" y="44831"/>
                </a:lnTo>
                <a:lnTo>
                  <a:pt x="0" y="41402"/>
                </a:lnTo>
                <a:lnTo>
                  <a:pt x="0" y="37337"/>
                </a:lnTo>
                <a:lnTo>
                  <a:pt x="0" y="7493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15782" y="2183383"/>
            <a:ext cx="2073275" cy="0"/>
          </a:xfrm>
          <a:custGeom>
            <a:avLst/>
            <a:gdLst/>
            <a:ahLst/>
            <a:cxnLst/>
            <a:rect l="l" t="t" r="r" b="b"/>
            <a:pathLst>
              <a:path w="2073275">
                <a:moveTo>
                  <a:pt x="0" y="0"/>
                </a:moveTo>
                <a:lnTo>
                  <a:pt x="2072767" y="0"/>
                </a:lnTo>
              </a:path>
            </a:pathLst>
          </a:custGeom>
          <a:ln w="429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15782" y="2161920"/>
            <a:ext cx="2073275" cy="43180"/>
          </a:xfrm>
          <a:custGeom>
            <a:avLst/>
            <a:gdLst/>
            <a:ahLst/>
            <a:cxnLst/>
            <a:rect l="l" t="t" r="r" b="b"/>
            <a:pathLst>
              <a:path w="2073275" h="43180">
                <a:moveTo>
                  <a:pt x="0" y="7238"/>
                </a:moveTo>
                <a:lnTo>
                  <a:pt x="0" y="3175"/>
                </a:lnTo>
                <a:lnTo>
                  <a:pt x="3175" y="0"/>
                </a:lnTo>
                <a:lnTo>
                  <a:pt x="7239" y="0"/>
                </a:lnTo>
                <a:lnTo>
                  <a:pt x="2065527" y="0"/>
                </a:lnTo>
                <a:lnTo>
                  <a:pt x="2069465" y="0"/>
                </a:lnTo>
                <a:lnTo>
                  <a:pt x="2072767" y="3175"/>
                </a:lnTo>
                <a:lnTo>
                  <a:pt x="2072767" y="7238"/>
                </a:lnTo>
                <a:lnTo>
                  <a:pt x="2072767" y="35813"/>
                </a:lnTo>
                <a:lnTo>
                  <a:pt x="2072767" y="39750"/>
                </a:lnTo>
                <a:lnTo>
                  <a:pt x="2069465" y="42925"/>
                </a:lnTo>
                <a:lnTo>
                  <a:pt x="2065527" y="42925"/>
                </a:lnTo>
                <a:lnTo>
                  <a:pt x="7239" y="42925"/>
                </a:lnTo>
                <a:lnTo>
                  <a:pt x="3175" y="42925"/>
                </a:lnTo>
                <a:lnTo>
                  <a:pt x="0" y="39750"/>
                </a:lnTo>
                <a:lnTo>
                  <a:pt x="0" y="35813"/>
                </a:lnTo>
                <a:lnTo>
                  <a:pt x="0" y="723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261347" y="1700796"/>
            <a:ext cx="0" cy="720090"/>
          </a:xfrm>
          <a:custGeom>
            <a:avLst/>
            <a:gdLst/>
            <a:ahLst/>
            <a:cxnLst/>
            <a:rect l="l" t="t" r="r" b="b"/>
            <a:pathLst>
              <a:path h="720089">
                <a:moveTo>
                  <a:pt x="0" y="0"/>
                </a:moveTo>
                <a:lnTo>
                  <a:pt x="0" y="720077"/>
                </a:lnTo>
              </a:path>
            </a:pathLst>
          </a:custGeom>
          <a:ln w="45718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238488" y="1700796"/>
            <a:ext cx="45720" cy="720090"/>
          </a:xfrm>
          <a:custGeom>
            <a:avLst/>
            <a:gdLst/>
            <a:ahLst/>
            <a:cxnLst/>
            <a:rect l="l" t="t" r="r" b="b"/>
            <a:pathLst>
              <a:path w="45720" h="720089">
                <a:moveTo>
                  <a:pt x="0" y="720077"/>
                </a:moveTo>
                <a:lnTo>
                  <a:pt x="45718" y="720077"/>
                </a:lnTo>
                <a:lnTo>
                  <a:pt x="45718" y="0"/>
                </a:lnTo>
                <a:lnTo>
                  <a:pt x="0" y="0"/>
                </a:lnTo>
                <a:lnTo>
                  <a:pt x="0" y="720077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238488" y="1412747"/>
            <a:ext cx="213360" cy="311150"/>
          </a:xfrm>
          <a:custGeom>
            <a:avLst/>
            <a:gdLst/>
            <a:ahLst/>
            <a:cxnLst/>
            <a:rect l="l" t="t" r="r" b="b"/>
            <a:pathLst>
              <a:path w="213359" h="311150">
                <a:moveTo>
                  <a:pt x="0" y="289813"/>
                </a:moveTo>
                <a:lnTo>
                  <a:pt x="57977" y="302958"/>
                </a:lnTo>
                <a:lnTo>
                  <a:pt x="111680" y="310864"/>
                </a:lnTo>
                <a:lnTo>
                  <a:pt x="156787" y="308244"/>
                </a:lnTo>
                <a:lnTo>
                  <a:pt x="188975" y="289813"/>
                </a:lnTo>
                <a:lnTo>
                  <a:pt x="204479" y="256355"/>
                </a:lnTo>
                <a:lnTo>
                  <a:pt x="212386" y="207430"/>
                </a:lnTo>
                <a:lnTo>
                  <a:pt x="213088" y="152782"/>
                </a:lnTo>
                <a:lnTo>
                  <a:pt x="206975" y="102150"/>
                </a:lnTo>
                <a:lnTo>
                  <a:pt x="194436" y="65277"/>
                </a:lnTo>
                <a:lnTo>
                  <a:pt x="162258" y="40469"/>
                </a:lnTo>
                <a:lnTo>
                  <a:pt x="114744" y="29019"/>
                </a:lnTo>
                <a:lnTo>
                  <a:pt x="66563" y="24808"/>
                </a:lnTo>
                <a:lnTo>
                  <a:pt x="32384" y="21716"/>
                </a:lnTo>
                <a:lnTo>
                  <a:pt x="17452" y="19990"/>
                </a:lnTo>
                <a:lnTo>
                  <a:pt x="13509" y="22193"/>
                </a:lnTo>
                <a:lnTo>
                  <a:pt x="14972" y="25967"/>
                </a:lnTo>
                <a:lnTo>
                  <a:pt x="16255" y="28955"/>
                </a:lnTo>
                <a:lnTo>
                  <a:pt x="15239" y="31368"/>
                </a:lnTo>
                <a:lnTo>
                  <a:pt x="23367" y="41021"/>
                </a:lnTo>
                <a:lnTo>
                  <a:pt x="27050" y="36194"/>
                </a:lnTo>
                <a:lnTo>
                  <a:pt x="29970" y="28842"/>
                </a:lnTo>
                <a:lnTo>
                  <a:pt x="33067" y="17192"/>
                </a:lnTo>
                <a:lnTo>
                  <a:pt x="35855" y="5994"/>
                </a:lnTo>
                <a:lnTo>
                  <a:pt x="37845" y="0"/>
                </a:lnTo>
              </a:path>
            </a:pathLst>
          </a:custGeom>
          <a:ln w="5715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287255" y="692659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4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45718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264395" y="692659"/>
            <a:ext cx="45720" cy="216535"/>
          </a:xfrm>
          <a:custGeom>
            <a:avLst/>
            <a:gdLst/>
            <a:ahLst/>
            <a:cxnLst/>
            <a:rect l="l" t="t" r="r" b="b"/>
            <a:pathLst>
              <a:path w="45720" h="216534">
                <a:moveTo>
                  <a:pt x="0" y="216026"/>
                </a:moveTo>
                <a:lnTo>
                  <a:pt x="45718" y="216026"/>
                </a:lnTo>
                <a:lnTo>
                  <a:pt x="45718" y="0"/>
                </a:lnTo>
                <a:lnTo>
                  <a:pt x="0" y="0"/>
                </a:lnTo>
                <a:lnTo>
                  <a:pt x="0" y="216026"/>
                </a:lnTo>
                <a:close/>
              </a:path>
            </a:pathLst>
          </a:custGeom>
          <a:ln w="1905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241535" y="1196722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4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45718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218676" y="1196722"/>
            <a:ext cx="45720" cy="216535"/>
          </a:xfrm>
          <a:custGeom>
            <a:avLst/>
            <a:gdLst/>
            <a:ahLst/>
            <a:cxnLst/>
            <a:rect l="l" t="t" r="r" b="b"/>
            <a:pathLst>
              <a:path w="45720" h="216534">
                <a:moveTo>
                  <a:pt x="0" y="216026"/>
                </a:moveTo>
                <a:lnTo>
                  <a:pt x="45718" y="216026"/>
                </a:lnTo>
                <a:lnTo>
                  <a:pt x="45718" y="0"/>
                </a:lnTo>
                <a:lnTo>
                  <a:pt x="0" y="0"/>
                </a:lnTo>
                <a:lnTo>
                  <a:pt x="0" y="216026"/>
                </a:lnTo>
                <a:close/>
              </a:path>
            </a:pathLst>
          </a:custGeom>
          <a:ln w="1905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287255" y="188596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45718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264395" y="188596"/>
            <a:ext cx="45720" cy="216535"/>
          </a:xfrm>
          <a:custGeom>
            <a:avLst/>
            <a:gdLst/>
            <a:ahLst/>
            <a:cxnLst/>
            <a:rect l="l" t="t" r="r" b="b"/>
            <a:pathLst>
              <a:path w="45720" h="216535">
                <a:moveTo>
                  <a:pt x="0" y="216026"/>
                </a:moveTo>
                <a:lnTo>
                  <a:pt x="45718" y="216026"/>
                </a:lnTo>
                <a:lnTo>
                  <a:pt x="45718" y="0"/>
                </a:lnTo>
                <a:lnTo>
                  <a:pt x="0" y="0"/>
                </a:lnTo>
                <a:lnTo>
                  <a:pt x="0" y="216026"/>
                </a:lnTo>
                <a:close/>
              </a:path>
            </a:pathLst>
          </a:custGeom>
          <a:ln w="1905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264395" y="908685"/>
            <a:ext cx="213360" cy="311150"/>
          </a:xfrm>
          <a:custGeom>
            <a:avLst/>
            <a:gdLst/>
            <a:ahLst/>
            <a:cxnLst/>
            <a:rect l="l" t="t" r="r" b="b"/>
            <a:pathLst>
              <a:path w="213359" h="311150">
                <a:moveTo>
                  <a:pt x="0" y="289813"/>
                </a:moveTo>
                <a:lnTo>
                  <a:pt x="57977" y="302958"/>
                </a:lnTo>
                <a:lnTo>
                  <a:pt x="111680" y="310864"/>
                </a:lnTo>
                <a:lnTo>
                  <a:pt x="156787" y="308244"/>
                </a:lnTo>
                <a:lnTo>
                  <a:pt x="188975" y="289813"/>
                </a:lnTo>
                <a:lnTo>
                  <a:pt x="204478" y="256355"/>
                </a:lnTo>
                <a:lnTo>
                  <a:pt x="212378" y="207430"/>
                </a:lnTo>
                <a:lnTo>
                  <a:pt x="213061" y="152782"/>
                </a:lnTo>
                <a:lnTo>
                  <a:pt x="206910" y="102150"/>
                </a:lnTo>
                <a:lnTo>
                  <a:pt x="194309" y="65277"/>
                </a:lnTo>
                <a:lnTo>
                  <a:pt x="162204" y="40469"/>
                </a:lnTo>
                <a:lnTo>
                  <a:pt x="114728" y="29019"/>
                </a:lnTo>
                <a:lnTo>
                  <a:pt x="66561" y="24808"/>
                </a:lnTo>
                <a:lnTo>
                  <a:pt x="32384" y="21716"/>
                </a:lnTo>
                <a:lnTo>
                  <a:pt x="17432" y="19990"/>
                </a:lnTo>
                <a:lnTo>
                  <a:pt x="13446" y="22193"/>
                </a:lnTo>
                <a:lnTo>
                  <a:pt x="14864" y="25967"/>
                </a:lnTo>
                <a:lnTo>
                  <a:pt x="16128" y="28955"/>
                </a:lnTo>
                <a:lnTo>
                  <a:pt x="15239" y="31368"/>
                </a:lnTo>
                <a:lnTo>
                  <a:pt x="23368" y="41020"/>
                </a:lnTo>
                <a:lnTo>
                  <a:pt x="26924" y="36194"/>
                </a:lnTo>
                <a:lnTo>
                  <a:pt x="29914" y="28842"/>
                </a:lnTo>
                <a:lnTo>
                  <a:pt x="33035" y="17192"/>
                </a:lnTo>
                <a:lnTo>
                  <a:pt x="35800" y="5994"/>
                </a:lnTo>
                <a:lnTo>
                  <a:pt x="37719" y="0"/>
                </a:lnTo>
              </a:path>
            </a:pathLst>
          </a:custGeom>
          <a:ln w="5715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264395" y="404622"/>
            <a:ext cx="213360" cy="311150"/>
          </a:xfrm>
          <a:custGeom>
            <a:avLst/>
            <a:gdLst/>
            <a:ahLst/>
            <a:cxnLst/>
            <a:rect l="l" t="t" r="r" b="b"/>
            <a:pathLst>
              <a:path w="213359" h="311150">
                <a:moveTo>
                  <a:pt x="0" y="289813"/>
                </a:moveTo>
                <a:lnTo>
                  <a:pt x="57977" y="302958"/>
                </a:lnTo>
                <a:lnTo>
                  <a:pt x="111680" y="310864"/>
                </a:lnTo>
                <a:lnTo>
                  <a:pt x="156787" y="308244"/>
                </a:lnTo>
                <a:lnTo>
                  <a:pt x="188975" y="289813"/>
                </a:lnTo>
                <a:lnTo>
                  <a:pt x="204478" y="256355"/>
                </a:lnTo>
                <a:lnTo>
                  <a:pt x="212378" y="207430"/>
                </a:lnTo>
                <a:lnTo>
                  <a:pt x="213061" y="152782"/>
                </a:lnTo>
                <a:lnTo>
                  <a:pt x="206910" y="102150"/>
                </a:lnTo>
                <a:lnTo>
                  <a:pt x="194309" y="65277"/>
                </a:lnTo>
                <a:lnTo>
                  <a:pt x="162204" y="40469"/>
                </a:lnTo>
                <a:lnTo>
                  <a:pt x="114728" y="29019"/>
                </a:lnTo>
                <a:lnTo>
                  <a:pt x="66561" y="24808"/>
                </a:lnTo>
                <a:lnTo>
                  <a:pt x="32384" y="21716"/>
                </a:lnTo>
                <a:lnTo>
                  <a:pt x="17432" y="19990"/>
                </a:lnTo>
                <a:lnTo>
                  <a:pt x="13446" y="22193"/>
                </a:lnTo>
                <a:lnTo>
                  <a:pt x="14864" y="25967"/>
                </a:lnTo>
                <a:lnTo>
                  <a:pt x="16128" y="28955"/>
                </a:lnTo>
                <a:lnTo>
                  <a:pt x="15239" y="31495"/>
                </a:lnTo>
                <a:lnTo>
                  <a:pt x="23368" y="41148"/>
                </a:lnTo>
                <a:lnTo>
                  <a:pt x="26924" y="36322"/>
                </a:lnTo>
                <a:lnTo>
                  <a:pt x="29914" y="28950"/>
                </a:lnTo>
                <a:lnTo>
                  <a:pt x="33035" y="17256"/>
                </a:lnTo>
                <a:lnTo>
                  <a:pt x="35800" y="6014"/>
                </a:lnTo>
                <a:lnTo>
                  <a:pt x="37719" y="0"/>
                </a:lnTo>
              </a:path>
            </a:pathLst>
          </a:custGeom>
          <a:ln w="5715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9194166" y="2425065"/>
            <a:ext cx="180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194165" y="0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9608439" y="369825"/>
            <a:ext cx="160020" cy="431165"/>
          </a:xfrm>
          <a:custGeom>
            <a:avLst/>
            <a:gdLst/>
            <a:ahLst/>
            <a:cxnLst/>
            <a:rect l="l" t="t" r="r" b="b"/>
            <a:pathLst>
              <a:path w="160020" h="431165">
                <a:moveTo>
                  <a:pt x="0" y="0"/>
                </a:moveTo>
                <a:lnTo>
                  <a:pt x="31146" y="1047"/>
                </a:lnTo>
                <a:lnTo>
                  <a:pt x="56578" y="3905"/>
                </a:lnTo>
                <a:lnTo>
                  <a:pt x="73723" y="8143"/>
                </a:lnTo>
                <a:lnTo>
                  <a:pt x="80009" y="13335"/>
                </a:lnTo>
                <a:lnTo>
                  <a:pt x="80009" y="202184"/>
                </a:lnTo>
                <a:lnTo>
                  <a:pt x="86296" y="207375"/>
                </a:lnTo>
                <a:lnTo>
                  <a:pt x="103441" y="211613"/>
                </a:lnTo>
                <a:lnTo>
                  <a:pt x="128873" y="214471"/>
                </a:lnTo>
                <a:lnTo>
                  <a:pt x="160019" y="215518"/>
                </a:lnTo>
                <a:lnTo>
                  <a:pt x="128873" y="216564"/>
                </a:lnTo>
                <a:lnTo>
                  <a:pt x="103441" y="219408"/>
                </a:lnTo>
                <a:lnTo>
                  <a:pt x="86296" y="223609"/>
                </a:lnTo>
                <a:lnTo>
                  <a:pt x="80009" y="228726"/>
                </a:lnTo>
                <a:lnTo>
                  <a:pt x="80009" y="417575"/>
                </a:lnTo>
                <a:lnTo>
                  <a:pt x="73723" y="422767"/>
                </a:lnTo>
                <a:lnTo>
                  <a:pt x="56578" y="427005"/>
                </a:lnTo>
                <a:lnTo>
                  <a:pt x="31146" y="429863"/>
                </a:lnTo>
                <a:lnTo>
                  <a:pt x="0" y="43091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9849485" y="469900"/>
            <a:ext cx="5899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Boucle</a:t>
            </a:r>
            <a:r>
              <a:rPr sz="1200" spc="-7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044684" y="1652270"/>
            <a:ext cx="3079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2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828530" y="2254949"/>
            <a:ext cx="6921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spc="-5" dirty="0">
                <a:solidFill>
                  <a:srgbClr val="00AFEF"/>
                </a:solidFill>
                <a:latin typeface="Calibri"/>
                <a:cs typeface="Calibri"/>
              </a:rPr>
              <a:t>Cytoplasme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392162" y="5054766"/>
            <a:ext cx="3275965" cy="208279"/>
          </a:xfrm>
          <a:custGeom>
            <a:avLst/>
            <a:gdLst/>
            <a:ahLst/>
            <a:cxnLst/>
            <a:rect l="l" t="t" r="r" b="b"/>
            <a:pathLst>
              <a:path w="3275965" h="208279">
                <a:moveTo>
                  <a:pt x="0" y="207987"/>
                </a:moveTo>
                <a:lnTo>
                  <a:pt x="3275457" y="207987"/>
                </a:lnTo>
                <a:lnTo>
                  <a:pt x="3275457" y="0"/>
                </a:lnTo>
                <a:lnTo>
                  <a:pt x="0" y="0"/>
                </a:lnTo>
                <a:lnTo>
                  <a:pt x="0" y="20798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87873" y="5054766"/>
            <a:ext cx="2016760" cy="208279"/>
          </a:xfrm>
          <a:custGeom>
            <a:avLst/>
            <a:gdLst/>
            <a:ahLst/>
            <a:cxnLst/>
            <a:rect l="l" t="t" r="r" b="b"/>
            <a:pathLst>
              <a:path w="2016760" h="208279">
                <a:moveTo>
                  <a:pt x="0" y="207987"/>
                </a:moveTo>
                <a:lnTo>
                  <a:pt x="2016252" y="207987"/>
                </a:lnTo>
                <a:lnTo>
                  <a:pt x="2016252" y="0"/>
                </a:lnTo>
                <a:lnTo>
                  <a:pt x="0" y="0"/>
                </a:lnTo>
                <a:lnTo>
                  <a:pt x="0" y="20798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79574" y="5054766"/>
            <a:ext cx="2520315" cy="208279"/>
          </a:xfrm>
          <a:custGeom>
            <a:avLst/>
            <a:gdLst/>
            <a:ahLst/>
            <a:cxnLst/>
            <a:rect l="l" t="t" r="r" b="b"/>
            <a:pathLst>
              <a:path w="2520315" h="208279">
                <a:moveTo>
                  <a:pt x="0" y="207987"/>
                </a:moveTo>
                <a:lnTo>
                  <a:pt x="2520264" y="207987"/>
                </a:lnTo>
                <a:lnTo>
                  <a:pt x="2520264" y="0"/>
                </a:lnTo>
                <a:lnTo>
                  <a:pt x="0" y="0"/>
                </a:lnTo>
                <a:lnTo>
                  <a:pt x="0" y="20798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24001" y="5054766"/>
            <a:ext cx="467995" cy="208279"/>
          </a:xfrm>
          <a:custGeom>
            <a:avLst/>
            <a:gdLst/>
            <a:ahLst/>
            <a:cxnLst/>
            <a:rect l="l" t="t" r="r" b="b"/>
            <a:pathLst>
              <a:path w="467995" h="208279">
                <a:moveTo>
                  <a:pt x="0" y="207987"/>
                </a:moveTo>
                <a:lnTo>
                  <a:pt x="467537" y="207987"/>
                </a:lnTo>
                <a:lnTo>
                  <a:pt x="467537" y="0"/>
                </a:lnTo>
                <a:lnTo>
                  <a:pt x="0" y="0"/>
                </a:lnTo>
                <a:lnTo>
                  <a:pt x="0" y="20798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24000" y="5054766"/>
            <a:ext cx="9144000" cy="208279"/>
          </a:xfrm>
          <a:custGeom>
            <a:avLst/>
            <a:gdLst/>
            <a:ahLst/>
            <a:cxnLst/>
            <a:rect l="l" t="t" r="r" b="b"/>
            <a:pathLst>
              <a:path w="9144000" h="208279">
                <a:moveTo>
                  <a:pt x="0" y="207987"/>
                </a:moveTo>
                <a:lnTo>
                  <a:pt x="9143619" y="207987"/>
                </a:lnTo>
                <a:lnTo>
                  <a:pt x="9143619" y="0"/>
                </a:lnTo>
                <a:lnTo>
                  <a:pt x="0" y="0"/>
                </a:lnTo>
                <a:lnTo>
                  <a:pt x="0" y="207987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92162" y="5013197"/>
            <a:ext cx="3275965" cy="41910"/>
          </a:xfrm>
          <a:custGeom>
            <a:avLst/>
            <a:gdLst/>
            <a:ahLst/>
            <a:cxnLst/>
            <a:rect l="l" t="t" r="r" b="b"/>
            <a:pathLst>
              <a:path w="3275965" h="41910">
                <a:moveTo>
                  <a:pt x="0" y="41528"/>
                </a:moveTo>
                <a:lnTo>
                  <a:pt x="3275457" y="41528"/>
                </a:lnTo>
                <a:lnTo>
                  <a:pt x="3275457" y="0"/>
                </a:lnTo>
                <a:lnTo>
                  <a:pt x="0" y="0"/>
                </a:lnTo>
                <a:lnTo>
                  <a:pt x="0" y="41528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087873" y="5013197"/>
            <a:ext cx="2016760" cy="41910"/>
          </a:xfrm>
          <a:custGeom>
            <a:avLst/>
            <a:gdLst/>
            <a:ahLst/>
            <a:cxnLst/>
            <a:rect l="l" t="t" r="r" b="b"/>
            <a:pathLst>
              <a:path w="2016760" h="41910">
                <a:moveTo>
                  <a:pt x="0" y="41528"/>
                </a:moveTo>
                <a:lnTo>
                  <a:pt x="2016252" y="41528"/>
                </a:lnTo>
                <a:lnTo>
                  <a:pt x="2016252" y="0"/>
                </a:lnTo>
                <a:lnTo>
                  <a:pt x="0" y="0"/>
                </a:lnTo>
                <a:lnTo>
                  <a:pt x="0" y="41528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79574" y="5013197"/>
            <a:ext cx="2520315" cy="41910"/>
          </a:xfrm>
          <a:custGeom>
            <a:avLst/>
            <a:gdLst/>
            <a:ahLst/>
            <a:cxnLst/>
            <a:rect l="l" t="t" r="r" b="b"/>
            <a:pathLst>
              <a:path w="2520315" h="41910">
                <a:moveTo>
                  <a:pt x="0" y="41528"/>
                </a:moveTo>
                <a:lnTo>
                  <a:pt x="2520264" y="41528"/>
                </a:lnTo>
                <a:lnTo>
                  <a:pt x="2520264" y="0"/>
                </a:lnTo>
                <a:lnTo>
                  <a:pt x="0" y="0"/>
                </a:lnTo>
                <a:lnTo>
                  <a:pt x="0" y="41528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24001" y="5013197"/>
            <a:ext cx="467995" cy="41910"/>
          </a:xfrm>
          <a:custGeom>
            <a:avLst/>
            <a:gdLst/>
            <a:ahLst/>
            <a:cxnLst/>
            <a:rect l="l" t="t" r="r" b="b"/>
            <a:pathLst>
              <a:path w="467995" h="41910">
                <a:moveTo>
                  <a:pt x="0" y="41528"/>
                </a:moveTo>
                <a:lnTo>
                  <a:pt x="467537" y="41528"/>
                </a:lnTo>
                <a:lnTo>
                  <a:pt x="467537" y="0"/>
                </a:lnTo>
                <a:lnTo>
                  <a:pt x="0" y="0"/>
                </a:lnTo>
                <a:lnTo>
                  <a:pt x="0" y="41528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24000" y="5013197"/>
            <a:ext cx="9144000" cy="41910"/>
          </a:xfrm>
          <a:custGeom>
            <a:avLst/>
            <a:gdLst/>
            <a:ahLst/>
            <a:cxnLst/>
            <a:rect l="l" t="t" r="r" b="b"/>
            <a:pathLst>
              <a:path w="9144000" h="41910">
                <a:moveTo>
                  <a:pt x="0" y="6857"/>
                </a:moveTo>
                <a:lnTo>
                  <a:pt x="0" y="3047"/>
                </a:lnTo>
                <a:lnTo>
                  <a:pt x="3104" y="0"/>
                </a:lnTo>
                <a:lnTo>
                  <a:pt x="6933" y="0"/>
                </a:lnTo>
                <a:lnTo>
                  <a:pt x="9136634" y="0"/>
                </a:lnTo>
                <a:lnTo>
                  <a:pt x="9140444" y="0"/>
                </a:lnTo>
                <a:lnTo>
                  <a:pt x="9143619" y="3047"/>
                </a:lnTo>
                <a:lnTo>
                  <a:pt x="9143619" y="6857"/>
                </a:lnTo>
                <a:lnTo>
                  <a:pt x="9143619" y="34670"/>
                </a:lnTo>
                <a:lnTo>
                  <a:pt x="9143619" y="38481"/>
                </a:lnTo>
                <a:lnTo>
                  <a:pt x="9140444" y="41528"/>
                </a:lnTo>
                <a:lnTo>
                  <a:pt x="9136634" y="41528"/>
                </a:lnTo>
                <a:lnTo>
                  <a:pt x="6933" y="41528"/>
                </a:lnTo>
                <a:lnTo>
                  <a:pt x="3104" y="41528"/>
                </a:lnTo>
                <a:lnTo>
                  <a:pt x="0" y="38481"/>
                </a:lnTo>
                <a:lnTo>
                  <a:pt x="0" y="34670"/>
                </a:lnTo>
                <a:lnTo>
                  <a:pt x="0" y="6857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92162" y="5241926"/>
            <a:ext cx="3275965" cy="40005"/>
          </a:xfrm>
          <a:custGeom>
            <a:avLst/>
            <a:gdLst/>
            <a:ahLst/>
            <a:cxnLst/>
            <a:rect l="l" t="t" r="r" b="b"/>
            <a:pathLst>
              <a:path w="3275965" h="40004">
                <a:moveTo>
                  <a:pt x="0" y="39877"/>
                </a:moveTo>
                <a:lnTo>
                  <a:pt x="3275838" y="39877"/>
                </a:lnTo>
                <a:lnTo>
                  <a:pt x="3275838" y="0"/>
                </a:lnTo>
                <a:lnTo>
                  <a:pt x="0" y="0"/>
                </a:lnTo>
                <a:lnTo>
                  <a:pt x="0" y="39877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7873" y="5241926"/>
            <a:ext cx="2016760" cy="40005"/>
          </a:xfrm>
          <a:custGeom>
            <a:avLst/>
            <a:gdLst/>
            <a:ahLst/>
            <a:cxnLst/>
            <a:rect l="l" t="t" r="r" b="b"/>
            <a:pathLst>
              <a:path w="2016760" h="40004">
                <a:moveTo>
                  <a:pt x="0" y="39877"/>
                </a:moveTo>
                <a:lnTo>
                  <a:pt x="2016252" y="39877"/>
                </a:lnTo>
                <a:lnTo>
                  <a:pt x="2016252" y="0"/>
                </a:lnTo>
                <a:lnTo>
                  <a:pt x="0" y="0"/>
                </a:lnTo>
                <a:lnTo>
                  <a:pt x="0" y="39877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79574" y="5241926"/>
            <a:ext cx="2520315" cy="40005"/>
          </a:xfrm>
          <a:custGeom>
            <a:avLst/>
            <a:gdLst/>
            <a:ahLst/>
            <a:cxnLst/>
            <a:rect l="l" t="t" r="r" b="b"/>
            <a:pathLst>
              <a:path w="2520315" h="40004">
                <a:moveTo>
                  <a:pt x="0" y="39877"/>
                </a:moveTo>
                <a:lnTo>
                  <a:pt x="2520264" y="39877"/>
                </a:lnTo>
                <a:lnTo>
                  <a:pt x="2520264" y="0"/>
                </a:lnTo>
                <a:lnTo>
                  <a:pt x="0" y="0"/>
                </a:lnTo>
                <a:lnTo>
                  <a:pt x="0" y="39877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524402" y="5241926"/>
            <a:ext cx="467359" cy="40005"/>
          </a:xfrm>
          <a:custGeom>
            <a:avLst/>
            <a:gdLst/>
            <a:ahLst/>
            <a:cxnLst/>
            <a:rect l="l" t="t" r="r" b="b"/>
            <a:pathLst>
              <a:path w="467359" h="40004">
                <a:moveTo>
                  <a:pt x="0" y="39877"/>
                </a:moveTo>
                <a:lnTo>
                  <a:pt x="467136" y="39877"/>
                </a:lnTo>
                <a:lnTo>
                  <a:pt x="467136" y="0"/>
                </a:lnTo>
                <a:lnTo>
                  <a:pt x="0" y="0"/>
                </a:lnTo>
                <a:lnTo>
                  <a:pt x="0" y="39877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524401" y="5241926"/>
            <a:ext cx="9144000" cy="40005"/>
          </a:xfrm>
          <a:custGeom>
            <a:avLst/>
            <a:gdLst/>
            <a:ahLst/>
            <a:cxnLst/>
            <a:rect l="l" t="t" r="r" b="b"/>
            <a:pathLst>
              <a:path w="9144000" h="40004">
                <a:moveTo>
                  <a:pt x="0" y="6731"/>
                </a:moveTo>
                <a:lnTo>
                  <a:pt x="0" y="3047"/>
                </a:lnTo>
                <a:lnTo>
                  <a:pt x="2975" y="0"/>
                </a:lnTo>
                <a:lnTo>
                  <a:pt x="6644" y="0"/>
                </a:lnTo>
                <a:lnTo>
                  <a:pt x="9136994" y="0"/>
                </a:lnTo>
                <a:lnTo>
                  <a:pt x="9140677" y="0"/>
                </a:lnTo>
                <a:lnTo>
                  <a:pt x="9143598" y="3047"/>
                </a:lnTo>
                <a:lnTo>
                  <a:pt x="9143598" y="6731"/>
                </a:lnTo>
                <a:lnTo>
                  <a:pt x="9143598" y="33274"/>
                </a:lnTo>
                <a:lnTo>
                  <a:pt x="9143598" y="36956"/>
                </a:lnTo>
                <a:lnTo>
                  <a:pt x="9140677" y="39878"/>
                </a:lnTo>
                <a:lnTo>
                  <a:pt x="9136994" y="39878"/>
                </a:lnTo>
                <a:lnTo>
                  <a:pt x="6644" y="39878"/>
                </a:lnTo>
                <a:lnTo>
                  <a:pt x="2975" y="39878"/>
                </a:lnTo>
                <a:lnTo>
                  <a:pt x="0" y="36956"/>
                </a:lnTo>
                <a:lnTo>
                  <a:pt x="0" y="33274"/>
                </a:lnTo>
                <a:lnTo>
                  <a:pt x="0" y="6731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991537" y="3932999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90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991537" y="3932999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90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991537" y="4149026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90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991537" y="4365053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90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991537" y="4581080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90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991537" y="4797107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90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991537" y="5013147"/>
            <a:ext cx="288290" cy="269240"/>
          </a:xfrm>
          <a:custGeom>
            <a:avLst/>
            <a:gdLst/>
            <a:ahLst/>
            <a:cxnLst/>
            <a:rect l="l" t="t" r="r" b="b"/>
            <a:pathLst>
              <a:path w="288290" h="269239">
                <a:moveTo>
                  <a:pt x="0" y="268655"/>
                </a:moveTo>
                <a:lnTo>
                  <a:pt x="288036" y="268655"/>
                </a:lnTo>
                <a:lnTo>
                  <a:pt x="288036" y="0"/>
                </a:lnTo>
                <a:lnTo>
                  <a:pt x="0" y="0"/>
                </a:lnTo>
                <a:lnTo>
                  <a:pt x="0" y="2686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991537" y="5013147"/>
            <a:ext cx="288290" cy="269240"/>
          </a:xfrm>
          <a:custGeom>
            <a:avLst/>
            <a:gdLst/>
            <a:ahLst/>
            <a:cxnLst/>
            <a:rect l="l" t="t" r="r" b="b"/>
            <a:pathLst>
              <a:path w="288290" h="269239">
                <a:moveTo>
                  <a:pt x="0" y="268655"/>
                </a:moveTo>
                <a:lnTo>
                  <a:pt x="288036" y="268655"/>
                </a:lnTo>
                <a:lnTo>
                  <a:pt x="288036" y="0"/>
                </a:lnTo>
                <a:lnTo>
                  <a:pt x="0" y="0"/>
                </a:lnTo>
                <a:lnTo>
                  <a:pt x="0" y="26865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991537" y="5301208"/>
            <a:ext cx="288290" cy="346710"/>
          </a:xfrm>
          <a:custGeom>
            <a:avLst/>
            <a:gdLst/>
            <a:ahLst/>
            <a:cxnLst/>
            <a:rect l="l" t="t" r="r" b="b"/>
            <a:pathLst>
              <a:path w="288290" h="346710">
                <a:moveTo>
                  <a:pt x="0" y="346151"/>
                </a:moveTo>
                <a:lnTo>
                  <a:pt x="288036" y="346151"/>
                </a:lnTo>
                <a:lnTo>
                  <a:pt x="288036" y="0"/>
                </a:lnTo>
                <a:lnTo>
                  <a:pt x="0" y="0"/>
                </a:lnTo>
                <a:lnTo>
                  <a:pt x="0" y="34615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991537" y="5301208"/>
            <a:ext cx="288290" cy="346710"/>
          </a:xfrm>
          <a:custGeom>
            <a:avLst/>
            <a:gdLst/>
            <a:ahLst/>
            <a:cxnLst/>
            <a:rect l="l" t="t" r="r" b="b"/>
            <a:pathLst>
              <a:path w="288290" h="346710">
                <a:moveTo>
                  <a:pt x="0" y="346151"/>
                </a:moveTo>
                <a:lnTo>
                  <a:pt x="288036" y="346151"/>
                </a:lnTo>
                <a:lnTo>
                  <a:pt x="288036" y="0"/>
                </a:lnTo>
                <a:lnTo>
                  <a:pt x="0" y="0"/>
                </a:lnTo>
                <a:lnTo>
                  <a:pt x="0" y="34615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799838" y="3932999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99838" y="3932999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799838" y="4149026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99838" y="4365053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799838" y="4581080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99838" y="4797107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99838" y="5013147"/>
            <a:ext cx="288290" cy="269240"/>
          </a:xfrm>
          <a:custGeom>
            <a:avLst/>
            <a:gdLst/>
            <a:ahLst/>
            <a:cxnLst/>
            <a:rect l="l" t="t" r="r" b="b"/>
            <a:pathLst>
              <a:path w="288289" h="269239">
                <a:moveTo>
                  <a:pt x="0" y="268655"/>
                </a:moveTo>
                <a:lnTo>
                  <a:pt x="288036" y="268655"/>
                </a:lnTo>
                <a:lnTo>
                  <a:pt x="288036" y="0"/>
                </a:lnTo>
                <a:lnTo>
                  <a:pt x="0" y="0"/>
                </a:lnTo>
                <a:lnTo>
                  <a:pt x="0" y="2686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99838" y="5013147"/>
            <a:ext cx="288290" cy="269240"/>
          </a:xfrm>
          <a:custGeom>
            <a:avLst/>
            <a:gdLst/>
            <a:ahLst/>
            <a:cxnLst/>
            <a:rect l="l" t="t" r="r" b="b"/>
            <a:pathLst>
              <a:path w="288289" h="269239">
                <a:moveTo>
                  <a:pt x="0" y="268655"/>
                </a:moveTo>
                <a:lnTo>
                  <a:pt x="288036" y="268655"/>
                </a:lnTo>
                <a:lnTo>
                  <a:pt x="288036" y="0"/>
                </a:lnTo>
                <a:lnTo>
                  <a:pt x="0" y="0"/>
                </a:lnTo>
                <a:lnTo>
                  <a:pt x="0" y="26865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799838" y="5301208"/>
            <a:ext cx="288290" cy="346710"/>
          </a:xfrm>
          <a:custGeom>
            <a:avLst/>
            <a:gdLst/>
            <a:ahLst/>
            <a:cxnLst/>
            <a:rect l="l" t="t" r="r" b="b"/>
            <a:pathLst>
              <a:path w="288289" h="346710">
                <a:moveTo>
                  <a:pt x="0" y="346151"/>
                </a:moveTo>
                <a:lnTo>
                  <a:pt x="288036" y="346151"/>
                </a:lnTo>
                <a:lnTo>
                  <a:pt x="288036" y="0"/>
                </a:lnTo>
                <a:lnTo>
                  <a:pt x="0" y="0"/>
                </a:lnTo>
                <a:lnTo>
                  <a:pt x="0" y="346151"/>
                </a:lnTo>
                <a:close/>
              </a:path>
            </a:pathLst>
          </a:custGeom>
          <a:solidFill>
            <a:srgbClr val="D995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799838" y="5301208"/>
            <a:ext cx="288290" cy="346710"/>
          </a:xfrm>
          <a:custGeom>
            <a:avLst/>
            <a:gdLst/>
            <a:ahLst/>
            <a:cxnLst/>
            <a:rect l="l" t="t" r="r" b="b"/>
            <a:pathLst>
              <a:path w="288289" h="346710">
                <a:moveTo>
                  <a:pt x="0" y="346151"/>
                </a:moveTo>
                <a:lnTo>
                  <a:pt x="288036" y="346151"/>
                </a:lnTo>
                <a:lnTo>
                  <a:pt x="288036" y="0"/>
                </a:lnTo>
                <a:lnTo>
                  <a:pt x="0" y="0"/>
                </a:lnTo>
                <a:lnTo>
                  <a:pt x="0" y="34615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104126" y="3932999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104126" y="3932999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104126" y="4149026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104126" y="4365053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104126" y="4581080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104126" y="4797107"/>
            <a:ext cx="288290" cy="200660"/>
          </a:xfrm>
          <a:custGeom>
            <a:avLst/>
            <a:gdLst/>
            <a:ahLst/>
            <a:cxnLst/>
            <a:rect l="l" t="t" r="r" b="b"/>
            <a:pathLst>
              <a:path w="288289" h="200660">
                <a:moveTo>
                  <a:pt x="0" y="200342"/>
                </a:moveTo>
                <a:lnTo>
                  <a:pt x="288036" y="200342"/>
                </a:lnTo>
                <a:lnTo>
                  <a:pt x="288036" y="0"/>
                </a:lnTo>
                <a:lnTo>
                  <a:pt x="0" y="0"/>
                </a:lnTo>
                <a:lnTo>
                  <a:pt x="0" y="200342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104126" y="5013147"/>
            <a:ext cx="288290" cy="269240"/>
          </a:xfrm>
          <a:custGeom>
            <a:avLst/>
            <a:gdLst/>
            <a:ahLst/>
            <a:cxnLst/>
            <a:rect l="l" t="t" r="r" b="b"/>
            <a:pathLst>
              <a:path w="288289" h="269239">
                <a:moveTo>
                  <a:pt x="0" y="268655"/>
                </a:moveTo>
                <a:lnTo>
                  <a:pt x="288036" y="268655"/>
                </a:lnTo>
                <a:lnTo>
                  <a:pt x="288036" y="0"/>
                </a:lnTo>
                <a:lnTo>
                  <a:pt x="0" y="0"/>
                </a:lnTo>
                <a:lnTo>
                  <a:pt x="0" y="2686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104126" y="5013147"/>
            <a:ext cx="288290" cy="269240"/>
          </a:xfrm>
          <a:custGeom>
            <a:avLst/>
            <a:gdLst/>
            <a:ahLst/>
            <a:cxnLst/>
            <a:rect l="l" t="t" r="r" b="b"/>
            <a:pathLst>
              <a:path w="288289" h="269239">
                <a:moveTo>
                  <a:pt x="0" y="268655"/>
                </a:moveTo>
                <a:lnTo>
                  <a:pt x="288036" y="268655"/>
                </a:lnTo>
                <a:lnTo>
                  <a:pt x="288036" y="0"/>
                </a:lnTo>
                <a:lnTo>
                  <a:pt x="0" y="0"/>
                </a:lnTo>
                <a:lnTo>
                  <a:pt x="0" y="26865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104126" y="5301208"/>
            <a:ext cx="288290" cy="346710"/>
          </a:xfrm>
          <a:custGeom>
            <a:avLst/>
            <a:gdLst/>
            <a:ahLst/>
            <a:cxnLst/>
            <a:rect l="l" t="t" r="r" b="b"/>
            <a:pathLst>
              <a:path w="288289" h="346710">
                <a:moveTo>
                  <a:pt x="0" y="346151"/>
                </a:moveTo>
                <a:lnTo>
                  <a:pt x="288036" y="346151"/>
                </a:lnTo>
                <a:lnTo>
                  <a:pt x="288036" y="0"/>
                </a:lnTo>
                <a:lnTo>
                  <a:pt x="0" y="0"/>
                </a:lnTo>
                <a:lnTo>
                  <a:pt x="0" y="346151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104126" y="5301208"/>
            <a:ext cx="288290" cy="346710"/>
          </a:xfrm>
          <a:custGeom>
            <a:avLst/>
            <a:gdLst/>
            <a:ahLst/>
            <a:cxnLst/>
            <a:rect l="l" t="t" r="r" b="b"/>
            <a:pathLst>
              <a:path w="288289" h="346710">
                <a:moveTo>
                  <a:pt x="0" y="346151"/>
                </a:moveTo>
                <a:lnTo>
                  <a:pt x="288036" y="346151"/>
                </a:lnTo>
                <a:lnTo>
                  <a:pt x="288036" y="0"/>
                </a:lnTo>
                <a:lnTo>
                  <a:pt x="0" y="0"/>
                </a:lnTo>
                <a:lnTo>
                  <a:pt x="0" y="34615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77947" y="4881563"/>
            <a:ext cx="275209" cy="326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359900" y="4704080"/>
            <a:ext cx="426720" cy="2565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408415" y="4725161"/>
            <a:ext cx="330835" cy="160020"/>
          </a:xfrm>
          <a:custGeom>
            <a:avLst/>
            <a:gdLst/>
            <a:ahLst/>
            <a:cxnLst/>
            <a:rect l="l" t="t" r="r" b="b"/>
            <a:pathLst>
              <a:path w="330834" h="160020">
                <a:moveTo>
                  <a:pt x="303783" y="0"/>
                </a:moveTo>
                <a:lnTo>
                  <a:pt x="26542" y="0"/>
                </a:lnTo>
                <a:lnTo>
                  <a:pt x="16234" y="2095"/>
                </a:lnTo>
                <a:lnTo>
                  <a:pt x="7794" y="7810"/>
                </a:lnTo>
                <a:lnTo>
                  <a:pt x="2093" y="16287"/>
                </a:lnTo>
                <a:lnTo>
                  <a:pt x="0" y="26669"/>
                </a:lnTo>
                <a:lnTo>
                  <a:pt x="0" y="133095"/>
                </a:lnTo>
                <a:lnTo>
                  <a:pt x="2093" y="143478"/>
                </a:lnTo>
                <a:lnTo>
                  <a:pt x="7794" y="151955"/>
                </a:lnTo>
                <a:lnTo>
                  <a:pt x="16234" y="157670"/>
                </a:lnTo>
                <a:lnTo>
                  <a:pt x="26542" y="159765"/>
                </a:lnTo>
                <a:lnTo>
                  <a:pt x="303783" y="159765"/>
                </a:lnTo>
                <a:lnTo>
                  <a:pt x="314166" y="157670"/>
                </a:lnTo>
                <a:lnTo>
                  <a:pt x="322643" y="151955"/>
                </a:lnTo>
                <a:lnTo>
                  <a:pt x="328358" y="143478"/>
                </a:lnTo>
                <a:lnTo>
                  <a:pt x="330453" y="133095"/>
                </a:lnTo>
                <a:lnTo>
                  <a:pt x="330453" y="26669"/>
                </a:lnTo>
                <a:lnTo>
                  <a:pt x="328358" y="16287"/>
                </a:lnTo>
                <a:lnTo>
                  <a:pt x="322643" y="7810"/>
                </a:lnTo>
                <a:lnTo>
                  <a:pt x="314166" y="2095"/>
                </a:lnTo>
                <a:lnTo>
                  <a:pt x="303783" y="0"/>
                </a:lnTo>
                <a:close/>
              </a:path>
            </a:pathLst>
          </a:custGeom>
          <a:solidFill>
            <a:srgbClr val="B3A1C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0" name="object 80"/>
          <p:cNvGraphicFramePr>
            <a:graphicFrameLocks noGrp="1"/>
          </p:cNvGraphicFramePr>
          <p:nvPr/>
        </p:nvGraphicFramePr>
        <p:xfrm>
          <a:off x="9395714" y="3632263"/>
          <a:ext cx="288290" cy="1064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8184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7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7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6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184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1" name="object 81"/>
          <p:cNvGraphicFramePr>
            <a:graphicFrameLocks noGrp="1"/>
          </p:cNvGraphicFramePr>
          <p:nvPr/>
        </p:nvGraphicFramePr>
        <p:xfrm>
          <a:off x="1524001" y="3644964"/>
          <a:ext cx="9168761" cy="20090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8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6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76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962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18415" marB="0"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0" marR="0" marT="184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0" marR="0" marT="18415" marB="0"/>
                </a:tc>
                <a:tc gridSpan="3"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1841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6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779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7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779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2CDF2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7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779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993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14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53975">
                      <a:solidFill>
                        <a:srgbClr val="000000"/>
                      </a:solidFill>
                      <a:prstDash val="solid"/>
                    </a:lnT>
                    <a:solidFill>
                      <a:srgbClr val="2CDF2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700"/>
                        </a:lnSpc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I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2384" algn="r">
                        <a:lnSpc>
                          <a:spcPts val="1315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9101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0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1440" marR="12065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Liaison </a:t>
                      </a:r>
                      <a:r>
                        <a:rPr sz="105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caténine</a:t>
                      </a:r>
                      <a:r>
                        <a:rPr sz="105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et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91440" marR="12065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plakoglobine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0320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D99593"/>
                          </a:solidFill>
                          <a:latin typeface="Calibri"/>
                          <a:cs typeface="Calibri"/>
                        </a:rPr>
                        <a:t>Liaison</a:t>
                      </a:r>
                      <a:r>
                        <a:rPr sz="1050" b="1" spc="-10" dirty="0">
                          <a:solidFill>
                            <a:srgbClr val="D9959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D99593"/>
                          </a:solidFill>
                          <a:latin typeface="Calibri"/>
                          <a:cs typeface="Calibri"/>
                        </a:rPr>
                        <a:t>plakoglobine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20320">
                        <a:lnSpc>
                          <a:spcPts val="1055"/>
                        </a:lnSpc>
                      </a:pPr>
                      <a:r>
                        <a:rPr sz="1050" b="1" spc="5" dirty="0">
                          <a:solidFill>
                            <a:srgbClr val="D99593"/>
                          </a:solidFill>
                          <a:latin typeface="Calibri"/>
                          <a:cs typeface="Calibri"/>
                        </a:rPr>
                        <a:t>et</a:t>
                      </a:r>
                      <a:r>
                        <a:rPr sz="1050" b="1" spc="-35" dirty="0">
                          <a:solidFill>
                            <a:srgbClr val="D9959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D99593"/>
                          </a:solidFill>
                          <a:latin typeface="Calibri"/>
                          <a:cs typeface="Calibri"/>
                        </a:rPr>
                        <a:t>desmoplakiine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548ED4"/>
                          </a:solidFill>
                          <a:latin typeface="Calibri"/>
                          <a:cs typeface="Calibri"/>
                        </a:rPr>
                        <a:t>Tyr</a:t>
                      </a:r>
                      <a:r>
                        <a:rPr sz="1050" b="1" spc="-5" dirty="0">
                          <a:solidFill>
                            <a:srgbClr val="548ED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548ED4"/>
                          </a:solidFill>
                          <a:latin typeface="Calibri"/>
                          <a:cs typeface="Calibri"/>
                        </a:rPr>
                        <a:t>K.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8255" algn="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1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1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1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100" spc="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100" spc="-1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me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2" name="object 82"/>
          <p:cNvSpPr txBox="1"/>
          <p:nvPr/>
        </p:nvSpPr>
        <p:spPr>
          <a:xfrm>
            <a:off x="1854517" y="482969"/>
            <a:ext cx="5569711" cy="164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0">
              <a:spcBef>
                <a:spcPts val="100"/>
              </a:spcBef>
            </a:pPr>
            <a:r>
              <a:rPr sz="1600" u="sng" spc="-40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1) Les </a:t>
            </a:r>
            <a:r>
              <a:rPr sz="1600" b="1" u="sng" spc="-10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protéines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1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d’adhérence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1200"/>
              </a:spcBef>
            </a:pP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IG-CAM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-Plusieurs </a:t>
            </a:r>
            <a:r>
              <a:rPr sz="1600" spc="-5" dirty="0">
                <a:latin typeface="Calibri"/>
                <a:cs typeface="Calibri"/>
              </a:rPr>
              <a:t>familles 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NCAM/ICAM/PCAM/VCAM.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-1 </a:t>
            </a:r>
            <a:r>
              <a:rPr sz="1600" dirty="0">
                <a:latin typeface="Calibri"/>
                <a:cs typeface="Calibri"/>
              </a:rPr>
              <a:t>à 7 domaines </a:t>
            </a:r>
            <a:r>
              <a:rPr sz="1600" spc="-5" dirty="0">
                <a:latin typeface="Calibri"/>
                <a:cs typeface="Calibri"/>
              </a:rPr>
              <a:t>extracellulaires (boucles) semblables </a:t>
            </a:r>
            <a:r>
              <a:rPr sz="1600" dirty="0">
                <a:latin typeface="Calibri"/>
                <a:cs typeface="Calibri"/>
              </a:rPr>
              <a:t>aux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Ig.</a:t>
            </a:r>
          </a:p>
          <a:p>
            <a:pPr marL="12700">
              <a:spcBef>
                <a:spcPts val="5"/>
              </a:spcBef>
            </a:pPr>
            <a:r>
              <a:rPr sz="1600" spc="-5" dirty="0">
                <a:latin typeface="Calibri"/>
                <a:cs typeface="Calibri"/>
              </a:rPr>
              <a:t>-1 STM </a:t>
            </a:r>
            <a:r>
              <a:rPr sz="1600" dirty="0">
                <a:latin typeface="Calibri"/>
                <a:cs typeface="Calibri"/>
              </a:rPr>
              <a:t>(hélice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α)</a:t>
            </a:r>
          </a:p>
          <a:p>
            <a:pPr marL="12700"/>
            <a:r>
              <a:rPr sz="1600" spc="-10" dirty="0">
                <a:latin typeface="Calibri"/>
                <a:cs typeface="Calibri"/>
              </a:rPr>
              <a:t>-Interactions </a:t>
            </a:r>
            <a:r>
              <a:rPr sz="1600" spc="-5" dirty="0">
                <a:latin typeface="Calibri"/>
                <a:cs typeface="Calibri"/>
              </a:rPr>
              <a:t>hétérotypiques </a:t>
            </a:r>
            <a:r>
              <a:rPr sz="1600" dirty="0">
                <a:latin typeface="Calibri"/>
                <a:cs typeface="Calibri"/>
              </a:rPr>
              <a:t>et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homotypiques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1524001" y="2132838"/>
            <a:ext cx="6552565" cy="0"/>
          </a:xfrm>
          <a:custGeom>
            <a:avLst/>
            <a:gdLst/>
            <a:ahLst/>
            <a:cxnLst/>
            <a:rect l="l" t="t" r="r" b="b"/>
            <a:pathLst>
              <a:path w="6552565">
                <a:moveTo>
                  <a:pt x="0" y="0"/>
                </a:moveTo>
                <a:lnTo>
                  <a:pt x="655218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Titre 83"/>
          <p:cNvSpPr>
            <a:spLocks noGrp="1"/>
          </p:cNvSpPr>
          <p:nvPr>
            <p:ph type="title"/>
          </p:nvPr>
        </p:nvSpPr>
        <p:spPr>
          <a:xfrm>
            <a:off x="3772344" y="-113251"/>
            <a:ext cx="10515600" cy="1325563"/>
          </a:xfrm>
        </p:spPr>
        <p:txBody>
          <a:bodyPr/>
          <a:lstStyle/>
          <a:p>
            <a:r>
              <a:rPr lang="fr-FR" sz="1800" b="1" spc="-10" dirty="0">
                <a:latin typeface="Calibri"/>
                <a:cs typeface="Calibri"/>
              </a:rPr>
              <a:t>LES </a:t>
            </a:r>
            <a:r>
              <a:rPr lang="fr-FR" sz="1800" b="1" spc="-5" dirty="0">
                <a:latin typeface="Calibri"/>
                <a:cs typeface="Calibri"/>
              </a:rPr>
              <a:t>MOLECULES </a:t>
            </a:r>
            <a:r>
              <a:rPr lang="fr-FR" sz="1800" b="1" spc="-20" dirty="0">
                <a:latin typeface="Calibri"/>
                <a:cs typeface="Calibri"/>
              </a:rPr>
              <a:t>D’ADHERENCE</a:t>
            </a:r>
            <a:br>
              <a:rPr lang="fr-FR" dirty="0">
                <a:latin typeface="Calibri"/>
                <a:cs typeface="Calibri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333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9921" y="62483"/>
            <a:ext cx="36633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10" dirty="0">
                <a:latin typeface="Calibri"/>
                <a:cs typeface="Calibri"/>
              </a:rPr>
              <a:t>LES </a:t>
            </a:r>
            <a:r>
              <a:rPr b="1" spc="-5" dirty="0">
                <a:latin typeface="Calibri"/>
                <a:cs typeface="Calibri"/>
              </a:rPr>
              <a:t>MOLECULES </a:t>
            </a:r>
            <a:r>
              <a:rPr b="1" spc="-20" dirty="0">
                <a:latin typeface="Calibri"/>
                <a:cs typeface="Calibri"/>
              </a:rPr>
              <a:t>D’ADHERENCE</a:t>
            </a:r>
            <a:r>
              <a:rPr b="1" spc="-9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(SUITE)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1434" y="859853"/>
            <a:ext cx="5139072" cy="22006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80"/>
              </a:lnSpc>
              <a:spcBef>
                <a:spcPts val="100"/>
              </a:spcBef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Intégrines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-Hétérodimères </a:t>
            </a:r>
            <a:r>
              <a:rPr sz="1600" dirty="0">
                <a:latin typeface="Calibri"/>
                <a:cs typeface="Calibri"/>
              </a:rPr>
              <a:t>: chaine α + chaine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β</a:t>
            </a:r>
          </a:p>
          <a:p>
            <a:pPr marL="12700"/>
            <a:r>
              <a:rPr sz="1600" spc="-10" dirty="0">
                <a:latin typeface="Calibri"/>
                <a:cs typeface="Calibri"/>
              </a:rPr>
              <a:t>-18 </a:t>
            </a:r>
            <a:r>
              <a:rPr sz="1600" dirty="0">
                <a:latin typeface="Calibri"/>
                <a:cs typeface="Calibri"/>
              </a:rPr>
              <a:t>chaines α et 8 chaines β </a:t>
            </a:r>
            <a:r>
              <a:rPr sz="1600" spc="-5" dirty="0">
                <a:latin typeface="Calibri"/>
                <a:cs typeface="Calibri"/>
              </a:rPr>
              <a:t>=&gt; 24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dimères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-1/3 </a:t>
            </a:r>
            <a:r>
              <a:rPr sz="1600" dirty="0">
                <a:latin typeface="Calibri"/>
                <a:cs typeface="Calibri"/>
              </a:rPr>
              <a:t>des </a:t>
            </a:r>
            <a:r>
              <a:rPr sz="1600" spc="-5" dirty="0">
                <a:latin typeface="Calibri"/>
                <a:cs typeface="Calibri"/>
              </a:rPr>
              <a:t>ligands </a:t>
            </a:r>
            <a:r>
              <a:rPr sz="1600" spc="-10" dirty="0">
                <a:latin typeface="Calibri"/>
                <a:cs typeface="Calibri"/>
              </a:rPr>
              <a:t>présente </a:t>
            </a:r>
            <a:r>
              <a:rPr sz="1600" dirty="0">
                <a:latin typeface="Calibri"/>
                <a:cs typeface="Calibri"/>
              </a:rPr>
              <a:t>le </a:t>
            </a:r>
            <a:r>
              <a:rPr sz="1600" spc="-5" dirty="0">
                <a:latin typeface="Calibri"/>
                <a:cs typeface="Calibri"/>
              </a:rPr>
              <a:t>motif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RGD</a:t>
            </a:r>
            <a:endParaRPr sz="1600" dirty="0">
              <a:latin typeface="Calibri"/>
              <a:cs typeface="Calibri"/>
            </a:endParaRPr>
          </a:p>
          <a:p>
            <a:pPr marL="12700">
              <a:spcBef>
                <a:spcPts val="5"/>
              </a:spcBef>
            </a:pPr>
            <a:r>
              <a:rPr sz="1600" spc="-30" dirty="0">
                <a:latin typeface="Calibri"/>
                <a:cs typeface="Calibri"/>
              </a:rPr>
              <a:t>-L’extrémité </a:t>
            </a:r>
            <a:r>
              <a:rPr sz="1600" spc="-5" dirty="0">
                <a:latin typeface="Calibri"/>
                <a:cs typeface="Calibri"/>
              </a:rPr>
              <a:t>Nt </a:t>
            </a:r>
            <a:r>
              <a:rPr sz="1600" dirty="0">
                <a:latin typeface="Calibri"/>
                <a:cs typeface="Calibri"/>
              </a:rPr>
              <a:t>de α </a:t>
            </a:r>
            <a:r>
              <a:rPr sz="1600" spc="-5" dirty="0">
                <a:latin typeface="Calibri"/>
                <a:cs typeface="Calibri"/>
              </a:rPr>
              <a:t>se lie </a:t>
            </a:r>
            <a:r>
              <a:rPr sz="1600" dirty="0">
                <a:latin typeface="Calibri"/>
                <a:cs typeface="Calibri"/>
              </a:rPr>
              <a:t>au I-domaine </a:t>
            </a:r>
            <a:r>
              <a:rPr sz="1600" spc="-5" dirty="0">
                <a:latin typeface="Calibri"/>
                <a:cs typeface="Calibri"/>
              </a:rPr>
              <a:t>de</a:t>
            </a:r>
            <a:r>
              <a:rPr sz="1600" spc="-2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β</a:t>
            </a:r>
          </a:p>
          <a:p>
            <a:pPr marL="12700"/>
            <a:r>
              <a:rPr sz="1600" spc="-10" dirty="0">
                <a:latin typeface="Calibri"/>
                <a:cs typeface="Calibri"/>
              </a:rPr>
              <a:t>-Interactions </a:t>
            </a:r>
            <a:r>
              <a:rPr sz="1600" spc="-5" dirty="0">
                <a:latin typeface="Calibri"/>
                <a:cs typeface="Calibri"/>
              </a:rPr>
              <a:t>hétérotypiques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seulement.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-Faible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affinité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-Interactions </a:t>
            </a:r>
            <a:r>
              <a:rPr sz="1600" dirty="0">
                <a:latin typeface="Calibri"/>
                <a:cs typeface="Calibri"/>
              </a:rPr>
              <a:t>cellule-cellule ou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cellule-matrice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-Sur </a:t>
            </a:r>
            <a:r>
              <a:rPr sz="1600" spc="-10" dirty="0">
                <a:latin typeface="Calibri"/>
                <a:cs typeface="Calibri"/>
              </a:rPr>
              <a:t>toutes </a:t>
            </a:r>
            <a:r>
              <a:rPr sz="1600" dirty="0">
                <a:latin typeface="Calibri"/>
                <a:cs typeface="Calibri"/>
              </a:rPr>
              <a:t>les cellules </a:t>
            </a:r>
            <a:r>
              <a:rPr sz="1600" spc="-10" dirty="0">
                <a:latin typeface="Calibri"/>
                <a:cs typeface="Calibri"/>
              </a:rPr>
              <a:t>SAUF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hématies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7705" y="3351609"/>
            <a:ext cx="1243122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Sélectines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-1 STM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7705" y="3922028"/>
            <a:ext cx="55746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600" spc="-5" dirty="0">
                <a:latin typeface="Calibri"/>
                <a:cs typeface="Calibri"/>
              </a:rPr>
              <a:t>-Domaine lectine Ca2+ dépendant. </a:t>
            </a:r>
            <a:r>
              <a:rPr sz="1600" spc="-20" dirty="0">
                <a:latin typeface="Calibri"/>
                <a:cs typeface="Calibri"/>
              </a:rPr>
              <a:t>C’est </a:t>
            </a:r>
            <a:r>
              <a:rPr sz="1600" dirty="0">
                <a:latin typeface="Calibri"/>
                <a:cs typeface="Calibri"/>
              </a:rPr>
              <a:t>ce domaine </a:t>
            </a:r>
            <a:r>
              <a:rPr sz="1600" spc="-5" dirty="0">
                <a:latin typeface="Calibri"/>
                <a:cs typeface="Calibri"/>
              </a:rPr>
              <a:t>lectine </a:t>
            </a:r>
            <a:r>
              <a:rPr sz="1600" dirty="0">
                <a:latin typeface="Calibri"/>
                <a:cs typeface="Calibri"/>
              </a:rPr>
              <a:t>qui </a:t>
            </a:r>
            <a:r>
              <a:rPr sz="1600" spc="-5" dirty="0">
                <a:latin typeface="Calibri"/>
                <a:cs typeface="Calibri"/>
              </a:rPr>
              <a:t>reconnait </a:t>
            </a:r>
            <a:r>
              <a:rPr sz="1600" dirty="0">
                <a:latin typeface="Calibri"/>
                <a:cs typeface="Calibri"/>
              </a:rPr>
              <a:t>les  mucines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(sucres)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9618" y="4430365"/>
            <a:ext cx="5706382" cy="72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spc="-5" dirty="0">
                <a:latin typeface="Calibri"/>
                <a:cs typeface="Calibri"/>
              </a:rPr>
              <a:t>-Liaison </a:t>
            </a:r>
            <a:r>
              <a:rPr sz="1600" spc="-10" dirty="0">
                <a:latin typeface="Calibri"/>
                <a:cs typeface="Calibri"/>
              </a:rPr>
              <a:t>hétérotypique avec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mucine</a:t>
            </a:r>
          </a:p>
          <a:p>
            <a:pPr marL="12700"/>
            <a:r>
              <a:rPr sz="1600" spc="-5" dirty="0">
                <a:latin typeface="Calibri"/>
                <a:cs typeface="Calibri"/>
              </a:rPr>
              <a:t>-A </a:t>
            </a:r>
            <a:r>
              <a:rPr sz="1600" dirty="0">
                <a:latin typeface="Calibri"/>
                <a:cs typeface="Calibri"/>
              </a:rPr>
              <a:t>la </a:t>
            </a:r>
            <a:r>
              <a:rPr sz="1600" spc="-10" dirty="0">
                <a:latin typeface="Calibri"/>
                <a:cs typeface="Calibri"/>
              </a:rPr>
              <a:t>surface </a:t>
            </a:r>
            <a:r>
              <a:rPr sz="1600" dirty="0">
                <a:latin typeface="Calibri"/>
                <a:cs typeface="Calibri"/>
              </a:rPr>
              <a:t>des cellules </a:t>
            </a:r>
            <a:r>
              <a:rPr sz="1600" spc="-5" dirty="0">
                <a:latin typeface="Calibri"/>
                <a:cs typeface="Calibri"/>
              </a:rPr>
              <a:t>endothéliales </a:t>
            </a:r>
            <a:r>
              <a:rPr sz="1600" dirty="0">
                <a:latin typeface="Calibri"/>
                <a:cs typeface="Calibri"/>
              </a:rPr>
              <a:t>+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leucocytes</a:t>
            </a:r>
            <a:endParaRPr sz="1600" dirty="0">
              <a:latin typeface="Calibri"/>
              <a:cs typeface="Calibri"/>
            </a:endParaRPr>
          </a:p>
          <a:p>
            <a:pPr marL="12700"/>
            <a:endParaRPr sz="1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7705" y="5355722"/>
            <a:ext cx="10074282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Mucines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dirty="0">
                <a:latin typeface="Calibri"/>
                <a:cs typeface="Calibri"/>
              </a:rPr>
              <a:t>= </a:t>
            </a:r>
            <a:r>
              <a:rPr sz="1600" spc="-10" dirty="0">
                <a:latin typeface="Calibri"/>
                <a:cs typeface="Calibri"/>
              </a:rPr>
              <a:t>glycoprotéine </a:t>
            </a:r>
            <a:r>
              <a:rPr sz="1600" spc="-5" dirty="0">
                <a:latin typeface="Calibri"/>
                <a:cs typeface="Calibri"/>
              </a:rPr>
              <a:t>riche </a:t>
            </a:r>
            <a:r>
              <a:rPr sz="1600" dirty="0">
                <a:latin typeface="Calibri"/>
                <a:cs typeface="Calibri"/>
              </a:rPr>
              <a:t>en </a:t>
            </a:r>
            <a:r>
              <a:rPr sz="1600" spc="-5" dirty="0">
                <a:latin typeface="Calibri"/>
                <a:cs typeface="Calibri"/>
              </a:rPr>
              <a:t>Ser </a:t>
            </a:r>
            <a:r>
              <a:rPr sz="1600" dirty="0">
                <a:latin typeface="Calibri"/>
                <a:cs typeface="Calibri"/>
              </a:rPr>
              <a:t>et </a:t>
            </a:r>
            <a:r>
              <a:rPr sz="1600" spc="-40" dirty="0">
                <a:latin typeface="Calibri"/>
                <a:cs typeface="Calibri"/>
              </a:rPr>
              <a:t>Thr. </a:t>
            </a:r>
            <a:r>
              <a:rPr sz="1600" spc="-10" dirty="0">
                <a:latin typeface="Calibri"/>
                <a:cs typeface="Calibri"/>
              </a:rPr>
              <a:t>Avec </a:t>
            </a:r>
            <a:r>
              <a:rPr sz="1600" dirty="0">
                <a:latin typeface="Calibri"/>
                <a:cs typeface="Calibri"/>
              </a:rPr>
              <a:t>chaine </a:t>
            </a:r>
            <a:r>
              <a:rPr sz="1600" spc="-5" dirty="0">
                <a:latin typeface="Calibri"/>
                <a:cs typeface="Calibri"/>
              </a:rPr>
              <a:t>oligosaccharide </a:t>
            </a:r>
            <a:r>
              <a:rPr sz="1600" dirty="0">
                <a:latin typeface="Calibri"/>
                <a:cs typeface="Calibri"/>
              </a:rPr>
              <a:t>acide </a:t>
            </a:r>
            <a:r>
              <a:rPr sz="1600" spc="-10" dirty="0">
                <a:latin typeface="Calibri"/>
                <a:cs typeface="Calibri"/>
              </a:rPr>
              <a:t>(chargée</a:t>
            </a:r>
            <a:r>
              <a:rPr sz="1600" spc="1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négativement)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-Liaison </a:t>
            </a:r>
            <a:r>
              <a:rPr sz="1600" spc="-10" dirty="0">
                <a:latin typeface="Calibri"/>
                <a:cs typeface="Calibri"/>
              </a:rPr>
              <a:t>hétérotypique avec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sélectine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5" dirty="0">
                <a:latin typeface="Calibri"/>
                <a:cs typeface="Calibri"/>
              </a:rPr>
              <a:t>-A </a:t>
            </a:r>
            <a:r>
              <a:rPr sz="1600" dirty="0">
                <a:latin typeface="Calibri"/>
                <a:cs typeface="Calibri"/>
              </a:rPr>
              <a:t>la </a:t>
            </a:r>
            <a:r>
              <a:rPr sz="1600" spc="-10" dirty="0">
                <a:latin typeface="Calibri"/>
                <a:cs typeface="Calibri"/>
              </a:rPr>
              <a:t>surface </a:t>
            </a:r>
            <a:r>
              <a:rPr sz="1600" dirty="0">
                <a:latin typeface="Calibri"/>
                <a:cs typeface="Calibri"/>
              </a:rPr>
              <a:t>des cellules </a:t>
            </a:r>
            <a:r>
              <a:rPr sz="1600" spc="-5" dirty="0">
                <a:latin typeface="Calibri"/>
                <a:cs typeface="Calibri"/>
              </a:rPr>
              <a:t>endothéliales </a:t>
            </a:r>
            <a:r>
              <a:rPr sz="1600" dirty="0">
                <a:latin typeface="Calibri"/>
                <a:cs typeface="Calibri"/>
              </a:rPr>
              <a:t>+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leucocytes</a:t>
            </a:r>
            <a:endParaRPr sz="1600" dirty="0">
              <a:latin typeface="Calibri"/>
              <a:cs typeface="Calibri"/>
            </a:endParaRPr>
          </a:p>
          <a:p>
            <a:pPr marL="12700"/>
            <a:r>
              <a:rPr sz="1600" spc="-10" dirty="0">
                <a:latin typeface="Calibri"/>
                <a:cs typeface="Calibri"/>
              </a:rPr>
              <a:t>-Participe </a:t>
            </a:r>
            <a:r>
              <a:rPr sz="1600" dirty="0">
                <a:latin typeface="Calibri"/>
                <a:cs typeface="Calibri"/>
              </a:rPr>
              <a:t>à </a:t>
            </a:r>
            <a:r>
              <a:rPr sz="1600" spc="-10" dirty="0">
                <a:latin typeface="Calibri"/>
                <a:cs typeface="Calibri"/>
              </a:rPr>
              <a:t>l’interaction </a:t>
            </a:r>
            <a:r>
              <a:rPr sz="1600" spc="-5" dirty="0">
                <a:latin typeface="Calibri"/>
                <a:cs typeface="Calibri"/>
              </a:rPr>
              <a:t>leucocyte-endothélium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(diapédèse)</a:t>
            </a:r>
          </a:p>
        </p:txBody>
      </p:sp>
      <p:sp>
        <p:nvSpPr>
          <p:cNvPr id="8" name="object 8"/>
          <p:cNvSpPr/>
          <p:nvPr/>
        </p:nvSpPr>
        <p:spPr>
          <a:xfrm>
            <a:off x="6139560" y="2205139"/>
            <a:ext cx="4155440" cy="320040"/>
          </a:xfrm>
          <a:custGeom>
            <a:avLst/>
            <a:gdLst/>
            <a:ahLst/>
            <a:cxnLst/>
            <a:rect l="l" t="t" r="r" b="b"/>
            <a:pathLst>
              <a:path w="4155440" h="320039">
                <a:moveTo>
                  <a:pt x="0" y="319493"/>
                </a:moveTo>
                <a:lnTo>
                  <a:pt x="4155313" y="319493"/>
                </a:lnTo>
                <a:lnTo>
                  <a:pt x="4155313" y="0"/>
                </a:lnTo>
                <a:lnTo>
                  <a:pt x="0" y="0"/>
                </a:lnTo>
                <a:lnTo>
                  <a:pt x="0" y="31949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39560" y="2205139"/>
            <a:ext cx="4155440" cy="320040"/>
          </a:xfrm>
          <a:custGeom>
            <a:avLst/>
            <a:gdLst/>
            <a:ahLst/>
            <a:cxnLst/>
            <a:rect l="l" t="t" r="r" b="b"/>
            <a:pathLst>
              <a:path w="4155440" h="320039">
                <a:moveTo>
                  <a:pt x="0" y="319493"/>
                </a:moveTo>
                <a:lnTo>
                  <a:pt x="4155313" y="319493"/>
                </a:lnTo>
                <a:lnTo>
                  <a:pt x="4155313" y="0"/>
                </a:lnTo>
                <a:lnTo>
                  <a:pt x="0" y="0"/>
                </a:lnTo>
                <a:lnTo>
                  <a:pt x="0" y="31949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39560" y="2141221"/>
            <a:ext cx="4155440" cy="64135"/>
          </a:xfrm>
          <a:custGeom>
            <a:avLst/>
            <a:gdLst/>
            <a:ahLst/>
            <a:cxnLst/>
            <a:rect l="l" t="t" r="r" b="b"/>
            <a:pathLst>
              <a:path w="4155440" h="64135">
                <a:moveTo>
                  <a:pt x="4150614" y="0"/>
                </a:moveTo>
                <a:lnTo>
                  <a:pt x="4699" y="0"/>
                </a:lnTo>
                <a:lnTo>
                  <a:pt x="0" y="4699"/>
                </a:lnTo>
                <a:lnTo>
                  <a:pt x="0" y="59054"/>
                </a:lnTo>
                <a:lnTo>
                  <a:pt x="4699" y="63880"/>
                </a:lnTo>
                <a:lnTo>
                  <a:pt x="4150614" y="63880"/>
                </a:lnTo>
                <a:lnTo>
                  <a:pt x="4155313" y="59054"/>
                </a:lnTo>
                <a:lnTo>
                  <a:pt x="4155313" y="4699"/>
                </a:lnTo>
                <a:lnTo>
                  <a:pt x="4150614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39560" y="2141221"/>
            <a:ext cx="4155440" cy="64135"/>
          </a:xfrm>
          <a:custGeom>
            <a:avLst/>
            <a:gdLst/>
            <a:ahLst/>
            <a:cxnLst/>
            <a:rect l="l" t="t" r="r" b="b"/>
            <a:pathLst>
              <a:path w="4155440" h="64135">
                <a:moveTo>
                  <a:pt x="0" y="10667"/>
                </a:moveTo>
                <a:lnTo>
                  <a:pt x="0" y="4699"/>
                </a:lnTo>
                <a:lnTo>
                  <a:pt x="4699" y="0"/>
                </a:lnTo>
                <a:lnTo>
                  <a:pt x="10667" y="0"/>
                </a:lnTo>
                <a:lnTo>
                  <a:pt x="4144644" y="0"/>
                </a:lnTo>
                <a:lnTo>
                  <a:pt x="4150614" y="0"/>
                </a:lnTo>
                <a:lnTo>
                  <a:pt x="4155313" y="4699"/>
                </a:lnTo>
                <a:lnTo>
                  <a:pt x="4155313" y="10667"/>
                </a:lnTo>
                <a:lnTo>
                  <a:pt x="4155313" y="53212"/>
                </a:lnTo>
                <a:lnTo>
                  <a:pt x="4155313" y="59054"/>
                </a:lnTo>
                <a:lnTo>
                  <a:pt x="4150614" y="63880"/>
                </a:lnTo>
                <a:lnTo>
                  <a:pt x="4144644" y="63880"/>
                </a:lnTo>
                <a:lnTo>
                  <a:pt x="10667" y="63880"/>
                </a:lnTo>
                <a:lnTo>
                  <a:pt x="4699" y="63880"/>
                </a:lnTo>
                <a:lnTo>
                  <a:pt x="0" y="59054"/>
                </a:lnTo>
                <a:lnTo>
                  <a:pt x="0" y="53212"/>
                </a:lnTo>
                <a:lnTo>
                  <a:pt x="0" y="1066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139688" y="2492629"/>
            <a:ext cx="4155440" cy="61594"/>
          </a:xfrm>
          <a:custGeom>
            <a:avLst/>
            <a:gdLst/>
            <a:ahLst/>
            <a:cxnLst/>
            <a:rect l="l" t="t" r="r" b="b"/>
            <a:pathLst>
              <a:path w="4155440" h="61594">
                <a:moveTo>
                  <a:pt x="4150867" y="0"/>
                </a:moveTo>
                <a:lnTo>
                  <a:pt x="4572" y="0"/>
                </a:lnTo>
                <a:lnTo>
                  <a:pt x="0" y="4572"/>
                </a:lnTo>
                <a:lnTo>
                  <a:pt x="0" y="56642"/>
                </a:lnTo>
                <a:lnTo>
                  <a:pt x="4572" y="61213"/>
                </a:lnTo>
                <a:lnTo>
                  <a:pt x="4150867" y="61213"/>
                </a:lnTo>
                <a:lnTo>
                  <a:pt x="4155440" y="56642"/>
                </a:lnTo>
                <a:lnTo>
                  <a:pt x="4155440" y="4572"/>
                </a:lnTo>
                <a:lnTo>
                  <a:pt x="415086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139688" y="2492629"/>
            <a:ext cx="4155440" cy="61594"/>
          </a:xfrm>
          <a:custGeom>
            <a:avLst/>
            <a:gdLst/>
            <a:ahLst/>
            <a:cxnLst/>
            <a:rect l="l" t="t" r="r" b="b"/>
            <a:pathLst>
              <a:path w="4155440" h="61594">
                <a:moveTo>
                  <a:pt x="0" y="10160"/>
                </a:moveTo>
                <a:lnTo>
                  <a:pt x="0" y="4572"/>
                </a:lnTo>
                <a:lnTo>
                  <a:pt x="4572" y="0"/>
                </a:lnTo>
                <a:lnTo>
                  <a:pt x="10287" y="0"/>
                </a:lnTo>
                <a:lnTo>
                  <a:pt x="4145153" y="0"/>
                </a:lnTo>
                <a:lnTo>
                  <a:pt x="4150867" y="0"/>
                </a:lnTo>
                <a:lnTo>
                  <a:pt x="4155440" y="4572"/>
                </a:lnTo>
                <a:lnTo>
                  <a:pt x="4155440" y="10160"/>
                </a:lnTo>
                <a:lnTo>
                  <a:pt x="4155440" y="51054"/>
                </a:lnTo>
                <a:lnTo>
                  <a:pt x="4155440" y="56642"/>
                </a:lnTo>
                <a:lnTo>
                  <a:pt x="4150867" y="61213"/>
                </a:lnTo>
                <a:lnTo>
                  <a:pt x="4145153" y="61213"/>
                </a:lnTo>
                <a:lnTo>
                  <a:pt x="10287" y="61213"/>
                </a:lnTo>
                <a:lnTo>
                  <a:pt x="4572" y="61213"/>
                </a:lnTo>
                <a:lnTo>
                  <a:pt x="0" y="56642"/>
                </a:lnTo>
                <a:lnTo>
                  <a:pt x="0" y="51054"/>
                </a:lnTo>
                <a:lnTo>
                  <a:pt x="0" y="1016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31660" y="806598"/>
            <a:ext cx="1090295" cy="2049145"/>
          </a:xfrm>
          <a:custGeom>
            <a:avLst/>
            <a:gdLst/>
            <a:ahLst/>
            <a:cxnLst/>
            <a:rect l="l" t="t" r="r" b="b"/>
            <a:pathLst>
              <a:path w="1090295" h="2049145">
                <a:moveTo>
                  <a:pt x="0" y="2046584"/>
                </a:moveTo>
                <a:lnTo>
                  <a:pt x="62144" y="2048621"/>
                </a:lnTo>
                <a:lnTo>
                  <a:pt x="117325" y="2045923"/>
                </a:lnTo>
                <a:lnTo>
                  <a:pt x="166098" y="2038613"/>
                </a:lnTo>
                <a:lnTo>
                  <a:pt x="209017" y="2026812"/>
                </a:lnTo>
                <a:lnTo>
                  <a:pt x="246638" y="2010643"/>
                </a:lnTo>
                <a:lnTo>
                  <a:pt x="279515" y="1990226"/>
                </a:lnTo>
                <a:lnTo>
                  <a:pt x="333259" y="1937140"/>
                </a:lnTo>
                <a:lnTo>
                  <a:pt x="355235" y="1904714"/>
                </a:lnTo>
                <a:lnTo>
                  <a:pt x="374687" y="1868530"/>
                </a:lnTo>
                <a:lnTo>
                  <a:pt x="392171" y="1828707"/>
                </a:lnTo>
                <a:lnTo>
                  <a:pt x="408240" y="1785370"/>
                </a:lnTo>
                <a:lnTo>
                  <a:pt x="423451" y="1738639"/>
                </a:lnTo>
                <a:lnTo>
                  <a:pt x="438358" y="1688637"/>
                </a:lnTo>
                <a:lnTo>
                  <a:pt x="453516" y="1635485"/>
                </a:lnTo>
                <a:lnTo>
                  <a:pt x="468540" y="1562390"/>
                </a:lnTo>
                <a:lnTo>
                  <a:pt x="473605" y="1520714"/>
                </a:lnTo>
                <a:lnTo>
                  <a:pt x="477223" y="1476042"/>
                </a:lnTo>
                <a:lnTo>
                  <a:pt x="479533" y="1428689"/>
                </a:lnTo>
                <a:lnTo>
                  <a:pt x="480673" y="1378972"/>
                </a:lnTo>
                <a:lnTo>
                  <a:pt x="480782" y="1327208"/>
                </a:lnTo>
                <a:lnTo>
                  <a:pt x="479997" y="1273714"/>
                </a:lnTo>
                <a:lnTo>
                  <a:pt x="478457" y="1218805"/>
                </a:lnTo>
                <a:lnTo>
                  <a:pt x="476301" y="1162799"/>
                </a:lnTo>
                <a:lnTo>
                  <a:pt x="473667" y="1106011"/>
                </a:lnTo>
                <a:lnTo>
                  <a:pt x="470693" y="1048760"/>
                </a:lnTo>
                <a:lnTo>
                  <a:pt x="467517" y="991360"/>
                </a:lnTo>
                <a:lnTo>
                  <a:pt x="464279" y="934129"/>
                </a:lnTo>
                <a:lnTo>
                  <a:pt x="461115" y="877383"/>
                </a:lnTo>
                <a:lnTo>
                  <a:pt x="458165" y="821439"/>
                </a:lnTo>
                <a:lnTo>
                  <a:pt x="455567" y="766613"/>
                </a:lnTo>
                <a:lnTo>
                  <a:pt x="453460" y="713222"/>
                </a:lnTo>
                <a:lnTo>
                  <a:pt x="451981" y="661583"/>
                </a:lnTo>
                <a:lnTo>
                  <a:pt x="451269" y="612011"/>
                </a:lnTo>
                <a:lnTo>
                  <a:pt x="451463" y="564824"/>
                </a:lnTo>
                <a:lnTo>
                  <a:pt x="452700" y="520338"/>
                </a:lnTo>
                <a:lnTo>
                  <a:pt x="455119" y="478869"/>
                </a:lnTo>
                <a:lnTo>
                  <a:pt x="458859" y="440735"/>
                </a:lnTo>
                <a:lnTo>
                  <a:pt x="479675" y="336820"/>
                </a:lnTo>
                <a:lnTo>
                  <a:pt x="498959" y="276043"/>
                </a:lnTo>
                <a:lnTo>
                  <a:pt x="521395" y="223250"/>
                </a:lnTo>
                <a:lnTo>
                  <a:pt x="546468" y="177768"/>
                </a:lnTo>
                <a:lnTo>
                  <a:pt x="573665" y="138928"/>
                </a:lnTo>
                <a:lnTo>
                  <a:pt x="602470" y="106056"/>
                </a:lnTo>
                <a:lnTo>
                  <a:pt x="632368" y="78481"/>
                </a:lnTo>
                <a:lnTo>
                  <a:pt x="662845" y="55532"/>
                </a:lnTo>
                <a:lnTo>
                  <a:pt x="723476" y="20826"/>
                </a:lnTo>
                <a:lnTo>
                  <a:pt x="792211" y="0"/>
                </a:lnTo>
                <a:lnTo>
                  <a:pt x="839253" y="4299"/>
                </a:lnTo>
                <a:lnTo>
                  <a:pt x="890312" y="17900"/>
                </a:lnTo>
                <a:lnTo>
                  <a:pt x="941973" y="38076"/>
                </a:lnTo>
                <a:lnTo>
                  <a:pt x="990821" y="62103"/>
                </a:lnTo>
                <a:lnTo>
                  <a:pt x="1033441" y="87256"/>
                </a:lnTo>
                <a:lnTo>
                  <a:pt x="1066419" y="110809"/>
                </a:lnTo>
                <a:lnTo>
                  <a:pt x="1086339" y="130039"/>
                </a:lnTo>
                <a:lnTo>
                  <a:pt x="1089787" y="142219"/>
                </a:lnTo>
              </a:path>
            </a:pathLst>
          </a:custGeom>
          <a:ln w="57150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03103" y="1561719"/>
            <a:ext cx="213360" cy="311150"/>
          </a:xfrm>
          <a:custGeom>
            <a:avLst/>
            <a:gdLst/>
            <a:ahLst/>
            <a:cxnLst/>
            <a:rect l="l" t="t" r="r" b="b"/>
            <a:pathLst>
              <a:path w="213360" h="311150">
                <a:moveTo>
                  <a:pt x="213061" y="289686"/>
                </a:moveTo>
                <a:lnTo>
                  <a:pt x="155083" y="302885"/>
                </a:lnTo>
                <a:lnTo>
                  <a:pt x="101380" y="310784"/>
                </a:lnTo>
                <a:lnTo>
                  <a:pt x="56273" y="308135"/>
                </a:lnTo>
                <a:lnTo>
                  <a:pt x="24085" y="289686"/>
                </a:lnTo>
                <a:lnTo>
                  <a:pt x="8583" y="256289"/>
                </a:lnTo>
                <a:lnTo>
                  <a:pt x="682" y="207395"/>
                </a:lnTo>
                <a:lnTo>
                  <a:pt x="0" y="152746"/>
                </a:lnTo>
                <a:lnTo>
                  <a:pt x="6150" y="102084"/>
                </a:lnTo>
                <a:lnTo>
                  <a:pt x="18751" y="65150"/>
                </a:lnTo>
                <a:lnTo>
                  <a:pt x="50856" y="40344"/>
                </a:lnTo>
                <a:lnTo>
                  <a:pt x="98332" y="28908"/>
                </a:lnTo>
                <a:lnTo>
                  <a:pt x="146499" y="24735"/>
                </a:lnTo>
                <a:lnTo>
                  <a:pt x="180676" y="21716"/>
                </a:lnTo>
                <a:lnTo>
                  <a:pt x="195628" y="19937"/>
                </a:lnTo>
                <a:lnTo>
                  <a:pt x="199615" y="22145"/>
                </a:lnTo>
                <a:lnTo>
                  <a:pt x="198196" y="25949"/>
                </a:lnTo>
                <a:lnTo>
                  <a:pt x="196932" y="28955"/>
                </a:lnTo>
                <a:lnTo>
                  <a:pt x="197821" y="31368"/>
                </a:lnTo>
                <a:lnTo>
                  <a:pt x="189693" y="41020"/>
                </a:lnTo>
                <a:lnTo>
                  <a:pt x="186137" y="36194"/>
                </a:lnTo>
                <a:lnTo>
                  <a:pt x="183200" y="28842"/>
                </a:lnTo>
                <a:lnTo>
                  <a:pt x="180073" y="17192"/>
                </a:lnTo>
                <a:lnTo>
                  <a:pt x="177279" y="5994"/>
                </a:lnTo>
                <a:lnTo>
                  <a:pt x="175342" y="0"/>
                </a:lnTo>
              </a:path>
            </a:pathLst>
          </a:custGeom>
          <a:ln w="57150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03103" y="1224914"/>
            <a:ext cx="213360" cy="311150"/>
          </a:xfrm>
          <a:custGeom>
            <a:avLst/>
            <a:gdLst/>
            <a:ahLst/>
            <a:cxnLst/>
            <a:rect l="l" t="t" r="r" b="b"/>
            <a:pathLst>
              <a:path w="213360" h="311150">
                <a:moveTo>
                  <a:pt x="213061" y="289813"/>
                </a:moveTo>
                <a:lnTo>
                  <a:pt x="155083" y="302958"/>
                </a:lnTo>
                <a:lnTo>
                  <a:pt x="101380" y="310864"/>
                </a:lnTo>
                <a:lnTo>
                  <a:pt x="56273" y="308244"/>
                </a:lnTo>
                <a:lnTo>
                  <a:pt x="24085" y="289813"/>
                </a:lnTo>
                <a:lnTo>
                  <a:pt x="8583" y="256367"/>
                </a:lnTo>
                <a:lnTo>
                  <a:pt x="682" y="207467"/>
                </a:lnTo>
                <a:lnTo>
                  <a:pt x="0" y="152836"/>
                </a:lnTo>
                <a:lnTo>
                  <a:pt x="6150" y="102199"/>
                </a:lnTo>
                <a:lnTo>
                  <a:pt x="18751" y="65277"/>
                </a:lnTo>
                <a:lnTo>
                  <a:pt x="50856" y="40471"/>
                </a:lnTo>
                <a:lnTo>
                  <a:pt x="98332" y="29035"/>
                </a:lnTo>
                <a:lnTo>
                  <a:pt x="146499" y="24862"/>
                </a:lnTo>
                <a:lnTo>
                  <a:pt x="180676" y="21844"/>
                </a:lnTo>
                <a:lnTo>
                  <a:pt x="195628" y="20064"/>
                </a:lnTo>
                <a:lnTo>
                  <a:pt x="199615" y="22272"/>
                </a:lnTo>
                <a:lnTo>
                  <a:pt x="198196" y="26076"/>
                </a:lnTo>
                <a:lnTo>
                  <a:pt x="196932" y="29083"/>
                </a:lnTo>
                <a:lnTo>
                  <a:pt x="197821" y="31496"/>
                </a:lnTo>
                <a:lnTo>
                  <a:pt x="189693" y="41148"/>
                </a:lnTo>
                <a:lnTo>
                  <a:pt x="186137" y="36322"/>
                </a:lnTo>
                <a:lnTo>
                  <a:pt x="183146" y="28967"/>
                </a:lnTo>
                <a:lnTo>
                  <a:pt x="180025" y="17303"/>
                </a:lnTo>
                <a:lnTo>
                  <a:pt x="177261" y="6068"/>
                </a:lnTo>
                <a:lnTo>
                  <a:pt x="175342" y="0"/>
                </a:lnTo>
              </a:path>
            </a:pathLst>
          </a:custGeom>
          <a:ln w="57150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30237" y="865506"/>
            <a:ext cx="266065" cy="335915"/>
          </a:xfrm>
          <a:custGeom>
            <a:avLst/>
            <a:gdLst/>
            <a:ahLst/>
            <a:cxnLst/>
            <a:rect l="l" t="t" r="r" b="b"/>
            <a:pathLst>
              <a:path w="266064" h="335915">
                <a:moveTo>
                  <a:pt x="154304" y="335407"/>
                </a:moveTo>
                <a:lnTo>
                  <a:pt x="100923" y="330648"/>
                </a:lnTo>
                <a:lnTo>
                  <a:pt x="53482" y="321437"/>
                </a:lnTo>
                <a:lnTo>
                  <a:pt x="17877" y="303367"/>
                </a:lnTo>
                <a:lnTo>
                  <a:pt x="0" y="272034"/>
                </a:lnTo>
                <a:lnTo>
                  <a:pt x="1107" y="238006"/>
                </a:lnTo>
                <a:lnTo>
                  <a:pt x="11989" y="192513"/>
                </a:lnTo>
                <a:lnTo>
                  <a:pt x="29892" y="141763"/>
                </a:lnTo>
                <a:lnTo>
                  <a:pt x="52060" y="91966"/>
                </a:lnTo>
                <a:lnTo>
                  <a:pt x="75738" y="49331"/>
                </a:lnTo>
                <a:lnTo>
                  <a:pt x="135766" y="3226"/>
                </a:lnTo>
                <a:lnTo>
                  <a:pt x="179768" y="6413"/>
                </a:lnTo>
                <a:lnTo>
                  <a:pt x="221007" y="17887"/>
                </a:lnTo>
                <a:lnTo>
                  <a:pt x="250316" y="25908"/>
                </a:lnTo>
                <a:lnTo>
                  <a:pt x="263330" y="28995"/>
                </a:lnTo>
                <a:lnTo>
                  <a:pt x="265557" y="32797"/>
                </a:lnTo>
                <a:lnTo>
                  <a:pt x="262639" y="36552"/>
                </a:lnTo>
                <a:lnTo>
                  <a:pt x="260223" y="39497"/>
                </a:lnTo>
                <a:lnTo>
                  <a:pt x="259841" y="42418"/>
                </a:lnTo>
                <a:lnTo>
                  <a:pt x="248920" y="50546"/>
                </a:lnTo>
                <a:lnTo>
                  <a:pt x="248158" y="43942"/>
                </a:lnTo>
                <a:lnTo>
                  <a:pt x="249100" y="34754"/>
                </a:lnTo>
                <a:lnTo>
                  <a:pt x="251888" y="20732"/>
                </a:lnTo>
                <a:lnTo>
                  <a:pt x="254748" y="7330"/>
                </a:lnTo>
                <a:lnTo>
                  <a:pt x="255904" y="0"/>
                </a:lnTo>
              </a:path>
            </a:pathLst>
          </a:custGeom>
          <a:ln w="57150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37136" y="725814"/>
            <a:ext cx="266700" cy="176530"/>
          </a:xfrm>
          <a:custGeom>
            <a:avLst/>
            <a:gdLst/>
            <a:ahLst/>
            <a:cxnLst/>
            <a:rect l="l" t="t" r="r" b="b"/>
            <a:pathLst>
              <a:path w="266700" h="176530">
                <a:moveTo>
                  <a:pt x="39925" y="0"/>
                </a:moveTo>
                <a:lnTo>
                  <a:pt x="642" y="91557"/>
                </a:lnTo>
                <a:lnTo>
                  <a:pt x="0" y="99444"/>
                </a:lnTo>
                <a:lnTo>
                  <a:pt x="2357" y="106749"/>
                </a:lnTo>
                <a:lnTo>
                  <a:pt x="7286" y="112648"/>
                </a:lnTo>
                <a:lnTo>
                  <a:pt x="14358" y="116322"/>
                </a:lnTo>
                <a:lnTo>
                  <a:pt x="218574" y="175504"/>
                </a:lnTo>
                <a:lnTo>
                  <a:pt x="226518" y="176129"/>
                </a:lnTo>
                <a:lnTo>
                  <a:pt x="233830" y="173741"/>
                </a:lnTo>
                <a:lnTo>
                  <a:pt x="239738" y="168806"/>
                </a:lnTo>
                <a:lnTo>
                  <a:pt x="243466" y="161788"/>
                </a:lnTo>
                <a:lnTo>
                  <a:pt x="265691" y="84572"/>
                </a:lnTo>
                <a:lnTo>
                  <a:pt x="266388" y="76684"/>
                </a:lnTo>
                <a:lnTo>
                  <a:pt x="264025" y="69379"/>
                </a:lnTo>
                <a:lnTo>
                  <a:pt x="259066" y="63480"/>
                </a:lnTo>
                <a:lnTo>
                  <a:pt x="251975" y="59807"/>
                </a:lnTo>
                <a:lnTo>
                  <a:pt x="47886" y="625"/>
                </a:lnTo>
                <a:lnTo>
                  <a:pt x="39925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37136" y="725814"/>
            <a:ext cx="266700" cy="176530"/>
          </a:xfrm>
          <a:custGeom>
            <a:avLst/>
            <a:gdLst/>
            <a:ahLst/>
            <a:cxnLst/>
            <a:rect l="l" t="t" r="r" b="b"/>
            <a:pathLst>
              <a:path w="266700" h="176530">
                <a:moveTo>
                  <a:pt x="22994" y="14341"/>
                </a:moveTo>
                <a:lnTo>
                  <a:pt x="26669" y="7322"/>
                </a:lnTo>
                <a:lnTo>
                  <a:pt x="32583" y="2387"/>
                </a:lnTo>
                <a:lnTo>
                  <a:pt x="39925" y="0"/>
                </a:lnTo>
                <a:lnTo>
                  <a:pt x="47886" y="625"/>
                </a:lnTo>
                <a:lnTo>
                  <a:pt x="251975" y="59807"/>
                </a:lnTo>
                <a:lnTo>
                  <a:pt x="259066" y="63480"/>
                </a:lnTo>
                <a:lnTo>
                  <a:pt x="264025" y="69379"/>
                </a:lnTo>
                <a:lnTo>
                  <a:pt x="266388" y="76684"/>
                </a:lnTo>
                <a:lnTo>
                  <a:pt x="265691" y="84572"/>
                </a:lnTo>
                <a:lnTo>
                  <a:pt x="243466" y="161788"/>
                </a:lnTo>
                <a:lnTo>
                  <a:pt x="239738" y="168806"/>
                </a:lnTo>
                <a:lnTo>
                  <a:pt x="233830" y="173741"/>
                </a:lnTo>
                <a:lnTo>
                  <a:pt x="226518" y="176129"/>
                </a:lnTo>
                <a:lnTo>
                  <a:pt x="218574" y="175504"/>
                </a:lnTo>
                <a:lnTo>
                  <a:pt x="14358" y="116322"/>
                </a:lnTo>
                <a:lnTo>
                  <a:pt x="7286" y="112648"/>
                </a:lnTo>
                <a:lnTo>
                  <a:pt x="2357" y="106749"/>
                </a:lnTo>
                <a:lnTo>
                  <a:pt x="0" y="99444"/>
                </a:lnTo>
                <a:lnTo>
                  <a:pt x="642" y="91557"/>
                </a:lnTo>
                <a:lnTo>
                  <a:pt x="22994" y="14341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358635" y="1621066"/>
            <a:ext cx="118745" cy="205740"/>
          </a:xfrm>
          <a:custGeom>
            <a:avLst/>
            <a:gdLst/>
            <a:ahLst/>
            <a:cxnLst/>
            <a:rect l="l" t="t" r="r" b="b"/>
            <a:pathLst>
              <a:path w="118745" h="205739">
                <a:moveTo>
                  <a:pt x="0" y="205193"/>
                </a:moveTo>
                <a:lnTo>
                  <a:pt x="118400" y="205193"/>
                </a:lnTo>
                <a:lnTo>
                  <a:pt x="118400" y="0"/>
                </a:lnTo>
                <a:lnTo>
                  <a:pt x="0" y="0"/>
                </a:lnTo>
                <a:lnTo>
                  <a:pt x="0" y="205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344156" y="1296962"/>
            <a:ext cx="118745" cy="205740"/>
          </a:xfrm>
          <a:custGeom>
            <a:avLst/>
            <a:gdLst/>
            <a:ahLst/>
            <a:cxnLst/>
            <a:rect l="l" t="t" r="r" b="b"/>
            <a:pathLst>
              <a:path w="118745" h="205740">
                <a:moveTo>
                  <a:pt x="0" y="205193"/>
                </a:moveTo>
                <a:lnTo>
                  <a:pt x="118400" y="205193"/>
                </a:lnTo>
                <a:lnTo>
                  <a:pt x="118400" y="0"/>
                </a:lnTo>
                <a:lnTo>
                  <a:pt x="0" y="0"/>
                </a:lnTo>
                <a:lnTo>
                  <a:pt x="0" y="205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37934" y="906781"/>
            <a:ext cx="233045" cy="309245"/>
          </a:xfrm>
          <a:custGeom>
            <a:avLst/>
            <a:gdLst/>
            <a:ahLst/>
            <a:cxnLst/>
            <a:rect l="l" t="t" r="r" b="b"/>
            <a:pathLst>
              <a:path w="233045" h="309244">
                <a:moveTo>
                  <a:pt x="114680" y="0"/>
                </a:moveTo>
                <a:lnTo>
                  <a:pt x="0" y="255905"/>
                </a:lnTo>
                <a:lnTo>
                  <a:pt x="118363" y="308991"/>
                </a:lnTo>
                <a:lnTo>
                  <a:pt x="233044" y="53086"/>
                </a:lnTo>
                <a:lnTo>
                  <a:pt x="1146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01050" y="703104"/>
            <a:ext cx="676910" cy="2303145"/>
          </a:xfrm>
          <a:custGeom>
            <a:avLst/>
            <a:gdLst/>
            <a:ahLst/>
            <a:cxnLst/>
            <a:rect l="l" t="t" r="r" b="b"/>
            <a:pathLst>
              <a:path w="676909" h="2303145">
                <a:moveTo>
                  <a:pt x="601091" y="2303113"/>
                </a:moveTo>
                <a:lnTo>
                  <a:pt x="541447" y="2285522"/>
                </a:lnTo>
                <a:lnTo>
                  <a:pt x="489901" y="2265626"/>
                </a:lnTo>
                <a:lnTo>
                  <a:pt x="445887" y="2243366"/>
                </a:lnTo>
                <a:lnTo>
                  <a:pt x="408841" y="2218685"/>
                </a:lnTo>
                <a:lnTo>
                  <a:pt x="378196" y="2191523"/>
                </a:lnTo>
                <a:lnTo>
                  <a:pt x="353388" y="2161820"/>
                </a:lnTo>
                <a:lnTo>
                  <a:pt x="319018" y="2094560"/>
                </a:lnTo>
                <a:lnTo>
                  <a:pt x="308327" y="2056884"/>
                </a:lnTo>
                <a:lnTo>
                  <a:pt x="301211" y="2016432"/>
                </a:lnTo>
                <a:lnTo>
                  <a:pt x="297104" y="1973146"/>
                </a:lnTo>
                <a:lnTo>
                  <a:pt x="295441" y="1926966"/>
                </a:lnTo>
                <a:lnTo>
                  <a:pt x="295657" y="1877833"/>
                </a:lnTo>
                <a:lnTo>
                  <a:pt x="297187" y="1825690"/>
                </a:lnTo>
                <a:lnTo>
                  <a:pt x="299466" y="1770475"/>
                </a:lnTo>
                <a:lnTo>
                  <a:pt x="308448" y="1696729"/>
                </a:lnTo>
                <a:lnTo>
                  <a:pt x="317082" y="1655988"/>
                </a:lnTo>
                <a:lnTo>
                  <a:pt x="328141" y="1612981"/>
                </a:lnTo>
                <a:lnTo>
                  <a:pt x="341374" y="1567941"/>
                </a:lnTo>
                <a:lnTo>
                  <a:pt x="356530" y="1521101"/>
                </a:lnTo>
                <a:lnTo>
                  <a:pt x="373357" y="1472695"/>
                </a:lnTo>
                <a:lnTo>
                  <a:pt x="391603" y="1422957"/>
                </a:lnTo>
                <a:lnTo>
                  <a:pt x="411016" y="1372120"/>
                </a:lnTo>
                <a:lnTo>
                  <a:pt x="431344" y="1320418"/>
                </a:lnTo>
                <a:lnTo>
                  <a:pt x="452337" y="1268084"/>
                </a:lnTo>
                <a:lnTo>
                  <a:pt x="473742" y="1215353"/>
                </a:lnTo>
                <a:lnTo>
                  <a:pt x="495307" y="1162457"/>
                </a:lnTo>
                <a:lnTo>
                  <a:pt x="516782" y="1109630"/>
                </a:lnTo>
                <a:lnTo>
                  <a:pt x="537914" y="1057106"/>
                </a:lnTo>
                <a:lnTo>
                  <a:pt x="558451" y="1005119"/>
                </a:lnTo>
                <a:lnTo>
                  <a:pt x="578142" y="953902"/>
                </a:lnTo>
                <a:lnTo>
                  <a:pt x="596735" y="903688"/>
                </a:lnTo>
                <a:lnTo>
                  <a:pt x="613978" y="854711"/>
                </a:lnTo>
                <a:lnTo>
                  <a:pt x="629621" y="807206"/>
                </a:lnTo>
                <a:lnTo>
                  <a:pt x="643410" y="761405"/>
                </a:lnTo>
                <a:lnTo>
                  <a:pt x="655095" y="717542"/>
                </a:lnTo>
                <a:lnTo>
                  <a:pt x="664423" y="675850"/>
                </a:lnTo>
                <a:lnTo>
                  <a:pt x="671144" y="636564"/>
                </a:lnTo>
                <a:lnTo>
                  <a:pt x="676479" y="537873"/>
                </a:lnTo>
                <a:lnTo>
                  <a:pt x="672813" y="477766"/>
                </a:lnTo>
                <a:lnTo>
                  <a:pt x="664526" y="419873"/>
                </a:lnTo>
                <a:lnTo>
                  <a:pt x="652138" y="364470"/>
                </a:lnTo>
                <a:lnTo>
                  <a:pt x="636169" y="311832"/>
                </a:lnTo>
                <a:lnTo>
                  <a:pt x="617138" y="262238"/>
                </a:lnTo>
                <a:lnTo>
                  <a:pt x="595566" y="215964"/>
                </a:lnTo>
                <a:lnTo>
                  <a:pt x="571972" y="173285"/>
                </a:lnTo>
                <a:lnTo>
                  <a:pt x="546877" y="134480"/>
                </a:lnTo>
                <a:lnTo>
                  <a:pt x="520799" y="99823"/>
                </a:lnTo>
                <a:lnTo>
                  <a:pt x="494260" y="69593"/>
                </a:lnTo>
                <a:lnTo>
                  <a:pt x="441874" y="23516"/>
                </a:lnTo>
                <a:lnTo>
                  <a:pt x="381777" y="0"/>
                </a:lnTo>
                <a:lnTo>
                  <a:pt x="338860" y="5540"/>
                </a:lnTo>
                <a:lnTo>
                  <a:pt x="290683" y="22260"/>
                </a:lnTo>
                <a:lnTo>
                  <a:pt x="239614" y="47575"/>
                </a:lnTo>
                <a:lnTo>
                  <a:pt x="188020" y="78902"/>
                </a:lnTo>
                <a:lnTo>
                  <a:pt x="138268" y="113656"/>
                </a:lnTo>
                <a:lnTo>
                  <a:pt x="92726" y="149252"/>
                </a:lnTo>
                <a:lnTo>
                  <a:pt x="53761" y="183107"/>
                </a:lnTo>
                <a:lnTo>
                  <a:pt x="23740" y="212637"/>
                </a:lnTo>
                <a:lnTo>
                  <a:pt x="5030" y="235256"/>
                </a:lnTo>
                <a:lnTo>
                  <a:pt x="0" y="248380"/>
                </a:lnTo>
              </a:path>
            </a:pathLst>
          </a:custGeom>
          <a:ln w="57150">
            <a:solidFill>
              <a:srgbClr val="D536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17229" y="1780158"/>
            <a:ext cx="241426" cy="249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89238" y="1499998"/>
            <a:ext cx="241426" cy="249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61246" y="1212088"/>
            <a:ext cx="241426" cy="249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961246" y="916051"/>
            <a:ext cx="241426" cy="2494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618846" y="653605"/>
            <a:ext cx="266700" cy="176530"/>
          </a:xfrm>
          <a:custGeom>
            <a:avLst/>
            <a:gdLst/>
            <a:ahLst/>
            <a:cxnLst/>
            <a:rect l="l" t="t" r="r" b="b"/>
            <a:pathLst>
              <a:path w="266700" h="176530">
                <a:moveTo>
                  <a:pt x="226462" y="0"/>
                </a:moveTo>
                <a:lnTo>
                  <a:pt x="14358" y="59753"/>
                </a:lnTo>
                <a:lnTo>
                  <a:pt x="0" y="76630"/>
                </a:lnTo>
                <a:lnTo>
                  <a:pt x="642" y="84518"/>
                </a:lnTo>
                <a:lnTo>
                  <a:pt x="22994" y="161734"/>
                </a:lnTo>
                <a:lnTo>
                  <a:pt x="26669" y="168806"/>
                </a:lnTo>
                <a:lnTo>
                  <a:pt x="32583" y="173736"/>
                </a:lnTo>
                <a:lnTo>
                  <a:pt x="39925" y="176093"/>
                </a:lnTo>
                <a:lnTo>
                  <a:pt x="47886" y="175450"/>
                </a:lnTo>
                <a:lnTo>
                  <a:pt x="251975" y="116268"/>
                </a:lnTo>
                <a:lnTo>
                  <a:pt x="259048" y="112595"/>
                </a:lnTo>
                <a:lnTo>
                  <a:pt x="263977" y="106695"/>
                </a:lnTo>
                <a:lnTo>
                  <a:pt x="266334" y="99391"/>
                </a:lnTo>
                <a:lnTo>
                  <a:pt x="265691" y="91503"/>
                </a:lnTo>
                <a:lnTo>
                  <a:pt x="243339" y="14287"/>
                </a:lnTo>
                <a:lnTo>
                  <a:pt x="239666" y="7270"/>
                </a:lnTo>
                <a:lnTo>
                  <a:pt x="233767" y="2349"/>
                </a:lnTo>
                <a:lnTo>
                  <a:pt x="226462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18846" y="653605"/>
            <a:ext cx="266700" cy="176530"/>
          </a:xfrm>
          <a:custGeom>
            <a:avLst/>
            <a:gdLst/>
            <a:ahLst/>
            <a:cxnLst/>
            <a:rect l="l" t="t" r="r" b="b"/>
            <a:pathLst>
              <a:path w="266700" h="176530">
                <a:moveTo>
                  <a:pt x="22994" y="161734"/>
                </a:moveTo>
                <a:lnTo>
                  <a:pt x="26669" y="168806"/>
                </a:lnTo>
                <a:lnTo>
                  <a:pt x="32583" y="173736"/>
                </a:lnTo>
                <a:lnTo>
                  <a:pt x="39925" y="176093"/>
                </a:lnTo>
                <a:lnTo>
                  <a:pt x="47886" y="175450"/>
                </a:lnTo>
                <a:lnTo>
                  <a:pt x="251975" y="116268"/>
                </a:lnTo>
                <a:lnTo>
                  <a:pt x="259048" y="112595"/>
                </a:lnTo>
                <a:lnTo>
                  <a:pt x="263977" y="106695"/>
                </a:lnTo>
                <a:lnTo>
                  <a:pt x="266334" y="99391"/>
                </a:lnTo>
                <a:lnTo>
                  <a:pt x="265691" y="91503"/>
                </a:lnTo>
                <a:lnTo>
                  <a:pt x="243339" y="14287"/>
                </a:lnTo>
                <a:lnTo>
                  <a:pt x="239666" y="7270"/>
                </a:lnTo>
                <a:lnTo>
                  <a:pt x="233767" y="2349"/>
                </a:lnTo>
                <a:lnTo>
                  <a:pt x="226462" y="0"/>
                </a:lnTo>
                <a:lnTo>
                  <a:pt x="218574" y="698"/>
                </a:lnTo>
                <a:lnTo>
                  <a:pt x="14358" y="59753"/>
                </a:lnTo>
                <a:lnTo>
                  <a:pt x="7286" y="63426"/>
                </a:lnTo>
                <a:lnTo>
                  <a:pt x="2357" y="69326"/>
                </a:lnTo>
                <a:lnTo>
                  <a:pt x="0" y="76630"/>
                </a:lnTo>
                <a:lnTo>
                  <a:pt x="642" y="84518"/>
                </a:lnTo>
                <a:lnTo>
                  <a:pt x="22994" y="161734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020430" y="901128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73491" y="921003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723635" y="2701861"/>
            <a:ext cx="180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021445" y="2846070"/>
            <a:ext cx="180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931660" y="813817"/>
            <a:ext cx="268605" cy="1136015"/>
          </a:xfrm>
          <a:custGeom>
            <a:avLst/>
            <a:gdLst/>
            <a:ahLst/>
            <a:cxnLst/>
            <a:rect l="l" t="t" r="r" b="b"/>
            <a:pathLst>
              <a:path w="268604" h="1136014">
                <a:moveTo>
                  <a:pt x="268477" y="1135888"/>
                </a:moveTo>
                <a:lnTo>
                  <a:pt x="216267" y="1134125"/>
                </a:lnTo>
                <a:lnTo>
                  <a:pt x="173593" y="1129315"/>
                </a:lnTo>
                <a:lnTo>
                  <a:pt x="144801" y="1122172"/>
                </a:lnTo>
                <a:lnTo>
                  <a:pt x="134238" y="1113409"/>
                </a:lnTo>
                <a:lnTo>
                  <a:pt x="134238" y="590296"/>
                </a:lnTo>
                <a:lnTo>
                  <a:pt x="123694" y="581606"/>
                </a:lnTo>
                <a:lnTo>
                  <a:pt x="94932" y="574500"/>
                </a:lnTo>
                <a:lnTo>
                  <a:pt x="52264" y="569704"/>
                </a:lnTo>
                <a:lnTo>
                  <a:pt x="0" y="567944"/>
                </a:lnTo>
                <a:lnTo>
                  <a:pt x="52264" y="566183"/>
                </a:lnTo>
                <a:lnTo>
                  <a:pt x="94932" y="561387"/>
                </a:lnTo>
                <a:lnTo>
                  <a:pt x="123694" y="554281"/>
                </a:lnTo>
                <a:lnTo>
                  <a:pt x="134238" y="545592"/>
                </a:lnTo>
                <a:lnTo>
                  <a:pt x="134238" y="22479"/>
                </a:lnTo>
                <a:lnTo>
                  <a:pt x="144801" y="13716"/>
                </a:lnTo>
                <a:lnTo>
                  <a:pt x="173593" y="6572"/>
                </a:lnTo>
                <a:lnTo>
                  <a:pt x="216267" y="1762"/>
                </a:lnTo>
                <a:lnTo>
                  <a:pt x="26847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147816" y="1266571"/>
            <a:ext cx="7600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3 boucles</a:t>
            </a:r>
            <a:r>
              <a:rPr sz="1200" spc="-8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255380" y="914020"/>
            <a:ext cx="268605" cy="1136015"/>
          </a:xfrm>
          <a:custGeom>
            <a:avLst/>
            <a:gdLst/>
            <a:ahLst/>
            <a:cxnLst/>
            <a:rect l="l" t="t" r="r" b="b"/>
            <a:pathLst>
              <a:path w="268604" h="1136014">
                <a:moveTo>
                  <a:pt x="0" y="1135760"/>
                </a:moveTo>
                <a:lnTo>
                  <a:pt x="52264" y="1134000"/>
                </a:lnTo>
                <a:lnTo>
                  <a:pt x="94932" y="1129204"/>
                </a:lnTo>
                <a:lnTo>
                  <a:pt x="123694" y="1122098"/>
                </a:lnTo>
                <a:lnTo>
                  <a:pt x="134239" y="1113408"/>
                </a:lnTo>
                <a:lnTo>
                  <a:pt x="134239" y="590295"/>
                </a:lnTo>
                <a:lnTo>
                  <a:pt x="144801" y="581606"/>
                </a:lnTo>
                <a:lnTo>
                  <a:pt x="173593" y="574500"/>
                </a:lnTo>
                <a:lnTo>
                  <a:pt x="216267" y="569704"/>
                </a:lnTo>
                <a:lnTo>
                  <a:pt x="268477" y="567943"/>
                </a:lnTo>
                <a:lnTo>
                  <a:pt x="216267" y="566183"/>
                </a:lnTo>
                <a:lnTo>
                  <a:pt x="173593" y="561387"/>
                </a:lnTo>
                <a:lnTo>
                  <a:pt x="144801" y="554281"/>
                </a:lnTo>
                <a:lnTo>
                  <a:pt x="134239" y="545591"/>
                </a:lnTo>
                <a:lnTo>
                  <a:pt x="134239" y="22351"/>
                </a:lnTo>
                <a:lnTo>
                  <a:pt x="123694" y="13662"/>
                </a:lnTo>
                <a:lnTo>
                  <a:pt x="94932" y="6556"/>
                </a:lnTo>
                <a:lnTo>
                  <a:pt x="52264" y="176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9626219" y="1309942"/>
            <a:ext cx="7473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4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domaines</a:t>
            </a:r>
            <a:endParaRPr sz="1200">
              <a:latin typeface="Calibri"/>
              <a:cs typeface="Calibri"/>
            </a:endParaRPr>
          </a:p>
          <a:p>
            <a:pPr marL="12700"/>
            <a:r>
              <a:rPr sz="1200" spc="-15" dirty="0">
                <a:latin typeface="Calibri"/>
                <a:cs typeface="Calibri"/>
              </a:rPr>
              <a:t>EG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like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735315" y="183514"/>
            <a:ext cx="523875" cy="500380"/>
          </a:xfrm>
          <a:custGeom>
            <a:avLst/>
            <a:gdLst/>
            <a:ahLst/>
            <a:cxnLst/>
            <a:rect l="l" t="t" r="r" b="b"/>
            <a:pathLst>
              <a:path w="523875" h="500380">
                <a:moveTo>
                  <a:pt x="29971" y="403732"/>
                </a:moveTo>
                <a:lnTo>
                  <a:pt x="27304" y="405129"/>
                </a:lnTo>
                <a:lnTo>
                  <a:pt x="26506" y="407796"/>
                </a:lnTo>
                <a:lnTo>
                  <a:pt x="0" y="500252"/>
                </a:lnTo>
                <a:lnTo>
                  <a:pt x="12780" y="497204"/>
                </a:lnTo>
                <a:lnTo>
                  <a:pt x="10032" y="497204"/>
                </a:lnTo>
                <a:lnTo>
                  <a:pt x="3555" y="490346"/>
                </a:lnTo>
                <a:lnTo>
                  <a:pt x="16282" y="478186"/>
                </a:lnTo>
                <a:lnTo>
                  <a:pt x="35813" y="410336"/>
                </a:lnTo>
                <a:lnTo>
                  <a:pt x="36449" y="407796"/>
                </a:lnTo>
                <a:lnTo>
                  <a:pt x="35051" y="405129"/>
                </a:lnTo>
                <a:lnTo>
                  <a:pt x="32511" y="404367"/>
                </a:lnTo>
                <a:lnTo>
                  <a:pt x="29971" y="403732"/>
                </a:lnTo>
                <a:close/>
              </a:path>
              <a:path w="523875" h="500380">
                <a:moveTo>
                  <a:pt x="16282" y="478186"/>
                </a:moveTo>
                <a:lnTo>
                  <a:pt x="3555" y="490346"/>
                </a:lnTo>
                <a:lnTo>
                  <a:pt x="10032" y="497204"/>
                </a:lnTo>
                <a:lnTo>
                  <a:pt x="12293" y="495045"/>
                </a:lnTo>
                <a:lnTo>
                  <a:pt x="11429" y="495045"/>
                </a:lnTo>
                <a:lnTo>
                  <a:pt x="5714" y="489076"/>
                </a:lnTo>
                <a:lnTo>
                  <a:pt x="13696" y="487173"/>
                </a:lnTo>
                <a:lnTo>
                  <a:pt x="16282" y="478186"/>
                </a:lnTo>
                <a:close/>
              </a:path>
              <a:path w="523875" h="500380">
                <a:moveTo>
                  <a:pt x="94106" y="467994"/>
                </a:moveTo>
                <a:lnTo>
                  <a:pt x="22810" y="484999"/>
                </a:lnTo>
                <a:lnTo>
                  <a:pt x="10032" y="497204"/>
                </a:lnTo>
                <a:lnTo>
                  <a:pt x="12780" y="497204"/>
                </a:lnTo>
                <a:lnTo>
                  <a:pt x="93725" y="477900"/>
                </a:lnTo>
                <a:lnTo>
                  <a:pt x="96265" y="477265"/>
                </a:lnTo>
                <a:lnTo>
                  <a:pt x="97789" y="474725"/>
                </a:lnTo>
                <a:lnTo>
                  <a:pt x="97281" y="472185"/>
                </a:lnTo>
                <a:lnTo>
                  <a:pt x="96646" y="469645"/>
                </a:lnTo>
                <a:lnTo>
                  <a:pt x="94106" y="467994"/>
                </a:lnTo>
                <a:close/>
              </a:path>
              <a:path w="523875" h="500380">
                <a:moveTo>
                  <a:pt x="13696" y="487173"/>
                </a:moveTo>
                <a:lnTo>
                  <a:pt x="5714" y="489076"/>
                </a:lnTo>
                <a:lnTo>
                  <a:pt x="11429" y="495045"/>
                </a:lnTo>
                <a:lnTo>
                  <a:pt x="13696" y="487173"/>
                </a:lnTo>
                <a:close/>
              </a:path>
              <a:path w="523875" h="500380">
                <a:moveTo>
                  <a:pt x="22810" y="484999"/>
                </a:moveTo>
                <a:lnTo>
                  <a:pt x="13696" y="487173"/>
                </a:lnTo>
                <a:lnTo>
                  <a:pt x="11429" y="495045"/>
                </a:lnTo>
                <a:lnTo>
                  <a:pt x="12293" y="495045"/>
                </a:lnTo>
                <a:lnTo>
                  <a:pt x="22810" y="484999"/>
                </a:lnTo>
                <a:close/>
              </a:path>
              <a:path w="523875" h="500380">
                <a:moveTo>
                  <a:pt x="516762" y="0"/>
                </a:moveTo>
                <a:lnTo>
                  <a:pt x="16282" y="478186"/>
                </a:lnTo>
                <a:lnTo>
                  <a:pt x="13696" y="487173"/>
                </a:lnTo>
                <a:lnTo>
                  <a:pt x="22810" y="484999"/>
                </a:lnTo>
                <a:lnTo>
                  <a:pt x="523366" y="6857"/>
                </a:lnTo>
                <a:lnTo>
                  <a:pt x="5167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87005" y="182498"/>
            <a:ext cx="1470025" cy="589280"/>
          </a:xfrm>
          <a:custGeom>
            <a:avLst/>
            <a:gdLst/>
            <a:ahLst/>
            <a:cxnLst/>
            <a:rect l="l" t="t" r="r" b="b"/>
            <a:pathLst>
              <a:path w="1470025" h="589280">
                <a:moveTo>
                  <a:pt x="64770" y="495808"/>
                </a:moveTo>
                <a:lnTo>
                  <a:pt x="61722" y="496062"/>
                </a:lnTo>
                <a:lnTo>
                  <a:pt x="60071" y="498221"/>
                </a:lnTo>
                <a:lnTo>
                  <a:pt x="0" y="573531"/>
                </a:lnTo>
                <a:lnTo>
                  <a:pt x="95250" y="588772"/>
                </a:lnTo>
                <a:lnTo>
                  <a:pt x="97790" y="589152"/>
                </a:lnTo>
                <a:lnTo>
                  <a:pt x="100330" y="587375"/>
                </a:lnTo>
                <a:lnTo>
                  <a:pt x="101092" y="582167"/>
                </a:lnTo>
                <a:lnTo>
                  <a:pt x="99314" y="579754"/>
                </a:lnTo>
                <a:lnTo>
                  <a:pt x="96774" y="579374"/>
                </a:lnTo>
                <a:lnTo>
                  <a:pt x="66677" y="574548"/>
                </a:lnTo>
                <a:lnTo>
                  <a:pt x="10541" y="574548"/>
                </a:lnTo>
                <a:lnTo>
                  <a:pt x="7112" y="565658"/>
                </a:lnTo>
                <a:lnTo>
                  <a:pt x="23633" y="559254"/>
                </a:lnTo>
                <a:lnTo>
                  <a:pt x="67564" y="504063"/>
                </a:lnTo>
                <a:lnTo>
                  <a:pt x="69215" y="502030"/>
                </a:lnTo>
                <a:lnTo>
                  <a:pt x="68834" y="499110"/>
                </a:lnTo>
                <a:lnTo>
                  <a:pt x="64770" y="495808"/>
                </a:lnTo>
                <a:close/>
              </a:path>
              <a:path w="1470025" h="589280">
                <a:moveTo>
                  <a:pt x="23633" y="559254"/>
                </a:moveTo>
                <a:lnTo>
                  <a:pt x="7112" y="565658"/>
                </a:lnTo>
                <a:lnTo>
                  <a:pt x="10541" y="574548"/>
                </a:lnTo>
                <a:lnTo>
                  <a:pt x="14145" y="573151"/>
                </a:lnTo>
                <a:lnTo>
                  <a:pt x="12573" y="573151"/>
                </a:lnTo>
                <a:lnTo>
                  <a:pt x="9652" y="565403"/>
                </a:lnTo>
                <a:lnTo>
                  <a:pt x="18739" y="565403"/>
                </a:lnTo>
                <a:lnTo>
                  <a:pt x="23633" y="559254"/>
                </a:lnTo>
                <a:close/>
              </a:path>
              <a:path w="1470025" h="589280">
                <a:moveTo>
                  <a:pt x="26969" y="568180"/>
                </a:moveTo>
                <a:lnTo>
                  <a:pt x="10541" y="574548"/>
                </a:lnTo>
                <a:lnTo>
                  <a:pt x="66677" y="574548"/>
                </a:lnTo>
                <a:lnTo>
                  <a:pt x="26969" y="568180"/>
                </a:lnTo>
                <a:close/>
              </a:path>
              <a:path w="1470025" h="589280">
                <a:moveTo>
                  <a:pt x="9652" y="565403"/>
                </a:moveTo>
                <a:lnTo>
                  <a:pt x="12573" y="573151"/>
                </a:lnTo>
                <a:lnTo>
                  <a:pt x="17710" y="566696"/>
                </a:lnTo>
                <a:lnTo>
                  <a:pt x="9652" y="565403"/>
                </a:lnTo>
                <a:close/>
              </a:path>
              <a:path w="1470025" h="589280">
                <a:moveTo>
                  <a:pt x="17710" y="566696"/>
                </a:moveTo>
                <a:lnTo>
                  <a:pt x="12573" y="573151"/>
                </a:lnTo>
                <a:lnTo>
                  <a:pt x="14145" y="573151"/>
                </a:lnTo>
                <a:lnTo>
                  <a:pt x="26969" y="568180"/>
                </a:lnTo>
                <a:lnTo>
                  <a:pt x="17710" y="566696"/>
                </a:lnTo>
                <a:close/>
              </a:path>
              <a:path w="1470025" h="589280">
                <a:moveTo>
                  <a:pt x="1466596" y="0"/>
                </a:moveTo>
                <a:lnTo>
                  <a:pt x="23633" y="559254"/>
                </a:lnTo>
                <a:lnTo>
                  <a:pt x="17710" y="566696"/>
                </a:lnTo>
                <a:lnTo>
                  <a:pt x="26969" y="568180"/>
                </a:lnTo>
                <a:lnTo>
                  <a:pt x="1470025" y="8890"/>
                </a:lnTo>
                <a:lnTo>
                  <a:pt x="1466596" y="0"/>
                </a:lnTo>
                <a:close/>
              </a:path>
              <a:path w="1470025" h="589280">
                <a:moveTo>
                  <a:pt x="18739" y="565403"/>
                </a:moveTo>
                <a:lnTo>
                  <a:pt x="9652" y="565403"/>
                </a:lnTo>
                <a:lnTo>
                  <a:pt x="17710" y="566696"/>
                </a:lnTo>
                <a:lnTo>
                  <a:pt x="18739" y="5654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9316719" y="67691"/>
            <a:ext cx="7188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5" dirty="0">
                <a:latin typeface="Calibri"/>
                <a:cs typeface="Calibri"/>
              </a:rPr>
              <a:t>I</a:t>
            </a:r>
            <a:r>
              <a:rPr sz="1200" spc="-10" dirty="0">
                <a:latin typeface="Calibri"/>
                <a:cs typeface="Calibri"/>
              </a:rPr>
              <a:t>-</a:t>
            </a:r>
            <a:r>
              <a:rPr sz="1200" spc="5" dirty="0">
                <a:latin typeface="Calibri"/>
                <a:cs typeface="Calibri"/>
              </a:rPr>
              <a:t>do</a:t>
            </a:r>
            <a:r>
              <a:rPr sz="1200" dirty="0">
                <a:latin typeface="Calibri"/>
                <a:cs typeface="Calibri"/>
              </a:rPr>
              <a:t>m</a:t>
            </a:r>
            <a:r>
              <a:rPr sz="1200" spc="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418451" y="2573909"/>
            <a:ext cx="205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dirty="0">
                <a:solidFill>
                  <a:srgbClr val="548ED4"/>
                </a:solidFill>
                <a:latin typeface="Calibri"/>
                <a:cs typeface="Calibri"/>
              </a:rPr>
              <a:t>α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373492" y="2609787"/>
            <a:ext cx="1924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dirty="0">
                <a:solidFill>
                  <a:srgbClr val="D536CA"/>
                </a:solidFill>
                <a:latin typeface="Calibri"/>
                <a:cs typeface="Calibri"/>
              </a:rPr>
              <a:t>β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960234" y="4381284"/>
            <a:ext cx="2411730" cy="320040"/>
          </a:xfrm>
          <a:custGeom>
            <a:avLst/>
            <a:gdLst/>
            <a:ahLst/>
            <a:cxnLst/>
            <a:rect l="l" t="t" r="r" b="b"/>
            <a:pathLst>
              <a:path w="2411729" h="320039">
                <a:moveTo>
                  <a:pt x="0" y="319493"/>
                </a:moveTo>
                <a:lnTo>
                  <a:pt x="2411476" y="319493"/>
                </a:lnTo>
                <a:lnTo>
                  <a:pt x="2411476" y="0"/>
                </a:lnTo>
                <a:lnTo>
                  <a:pt x="0" y="0"/>
                </a:lnTo>
                <a:lnTo>
                  <a:pt x="0" y="31949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960234" y="4381284"/>
            <a:ext cx="2411730" cy="320040"/>
          </a:xfrm>
          <a:custGeom>
            <a:avLst/>
            <a:gdLst/>
            <a:ahLst/>
            <a:cxnLst/>
            <a:rect l="l" t="t" r="r" b="b"/>
            <a:pathLst>
              <a:path w="2411729" h="320039">
                <a:moveTo>
                  <a:pt x="0" y="319493"/>
                </a:moveTo>
                <a:lnTo>
                  <a:pt x="2411476" y="319493"/>
                </a:lnTo>
                <a:lnTo>
                  <a:pt x="2411476" y="0"/>
                </a:lnTo>
                <a:lnTo>
                  <a:pt x="0" y="0"/>
                </a:lnTo>
                <a:lnTo>
                  <a:pt x="0" y="319493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960108" y="4317366"/>
            <a:ext cx="2411730" cy="64135"/>
          </a:xfrm>
          <a:custGeom>
            <a:avLst/>
            <a:gdLst/>
            <a:ahLst/>
            <a:cxnLst/>
            <a:rect l="l" t="t" r="r" b="b"/>
            <a:pathLst>
              <a:path w="2411729" h="64135">
                <a:moveTo>
                  <a:pt x="2406649" y="0"/>
                </a:moveTo>
                <a:lnTo>
                  <a:pt x="4699" y="0"/>
                </a:lnTo>
                <a:lnTo>
                  <a:pt x="0" y="4699"/>
                </a:lnTo>
                <a:lnTo>
                  <a:pt x="0" y="59055"/>
                </a:lnTo>
                <a:lnTo>
                  <a:pt x="4699" y="63881"/>
                </a:lnTo>
                <a:lnTo>
                  <a:pt x="2406649" y="63881"/>
                </a:lnTo>
                <a:lnTo>
                  <a:pt x="2411475" y="59055"/>
                </a:lnTo>
                <a:lnTo>
                  <a:pt x="2411475" y="4699"/>
                </a:lnTo>
                <a:lnTo>
                  <a:pt x="240664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960108" y="4317366"/>
            <a:ext cx="2411730" cy="64135"/>
          </a:xfrm>
          <a:custGeom>
            <a:avLst/>
            <a:gdLst/>
            <a:ahLst/>
            <a:cxnLst/>
            <a:rect l="l" t="t" r="r" b="b"/>
            <a:pathLst>
              <a:path w="2411729" h="64135">
                <a:moveTo>
                  <a:pt x="0" y="10668"/>
                </a:moveTo>
                <a:lnTo>
                  <a:pt x="0" y="4699"/>
                </a:lnTo>
                <a:lnTo>
                  <a:pt x="4699" y="0"/>
                </a:lnTo>
                <a:lnTo>
                  <a:pt x="10667" y="0"/>
                </a:lnTo>
                <a:lnTo>
                  <a:pt x="2400808" y="0"/>
                </a:lnTo>
                <a:lnTo>
                  <a:pt x="2406649" y="0"/>
                </a:lnTo>
                <a:lnTo>
                  <a:pt x="2411475" y="4699"/>
                </a:lnTo>
                <a:lnTo>
                  <a:pt x="2411475" y="10668"/>
                </a:lnTo>
                <a:lnTo>
                  <a:pt x="2411475" y="53212"/>
                </a:lnTo>
                <a:lnTo>
                  <a:pt x="2411475" y="59055"/>
                </a:lnTo>
                <a:lnTo>
                  <a:pt x="2406649" y="63881"/>
                </a:lnTo>
                <a:lnTo>
                  <a:pt x="2400808" y="63881"/>
                </a:lnTo>
                <a:lnTo>
                  <a:pt x="10667" y="63881"/>
                </a:lnTo>
                <a:lnTo>
                  <a:pt x="4699" y="63881"/>
                </a:lnTo>
                <a:lnTo>
                  <a:pt x="0" y="59055"/>
                </a:lnTo>
                <a:lnTo>
                  <a:pt x="0" y="53212"/>
                </a:lnTo>
                <a:lnTo>
                  <a:pt x="0" y="1066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960234" y="4668773"/>
            <a:ext cx="2411730" cy="61594"/>
          </a:xfrm>
          <a:custGeom>
            <a:avLst/>
            <a:gdLst/>
            <a:ahLst/>
            <a:cxnLst/>
            <a:rect l="l" t="t" r="r" b="b"/>
            <a:pathLst>
              <a:path w="2411729" h="61595">
                <a:moveTo>
                  <a:pt x="2406904" y="0"/>
                </a:moveTo>
                <a:lnTo>
                  <a:pt x="4572" y="0"/>
                </a:lnTo>
                <a:lnTo>
                  <a:pt x="0" y="4571"/>
                </a:lnTo>
                <a:lnTo>
                  <a:pt x="0" y="56642"/>
                </a:lnTo>
                <a:lnTo>
                  <a:pt x="4572" y="61213"/>
                </a:lnTo>
                <a:lnTo>
                  <a:pt x="2406904" y="61213"/>
                </a:lnTo>
                <a:lnTo>
                  <a:pt x="2411475" y="56642"/>
                </a:lnTo>
                <a:lnTo>
                  <a:pt x="2411475" y="4571"/>
                </a:lnTo>
                <a:lnTo>
                  <a:pt x="2406904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960234" y="4668773"/>
            <a:ext cx="2411730" cy="61594"/>
          </a:xfrm>
          <a:custGeom>
            <a:avLst/>
            <a:gdLst/>
            <a:ahLst/>
            <a:cxnLst/>
            <a:rect l="l" t="t" r="r" b="b"/>
            <a:pathLst>
              <a:path w="2411729" h="61595">
                <a:moveTo>
                  <a:pt x="0" y="10159"/>
                </a:moveTo>
                <a:lnTo>
                  <a:pt x="0" y="4571"/>
                </a:lnTo>
                <a:lnTo>
                  <a:pt x="4572" y="0"/>
                </a:lnTo>
                <a:lnTo>
                  <a:pt x="10160" y="0"/>
                </a:lnTo>
                <a:lnTo>
                  <a:pt x="2401189" y="0"/>
                </a:lnTo>
                <a:lnTo>
                  <a:pt x="2406904" y="0"/>
                </a:lnTo>
                <a:lnTo>
                  <a:pt x="2411475" y="4571"/>
                </a:lnTo>
                <a:lnTo>
                  <a:pt x="2411475" y="10159"/>
                </a:lnTo>
                <a:lnTo>
                  <a:pt x="2411475" y="51053"/>
                </a:lnTo>
                <a:lnTo>
                  <a:pt x="2411475" y="56642"/>
                </a:lnTo>
                <a:lnTo>
                  <a:pt x="2406904" y="61213"/>
                </a:lnTo>
                <a:lnTo>
                  <a:pt x="2401189" y="61213"/>
                </a:lnTo>
                <a:lnTo>
                  <a:pt x="10160" y="61213"/>
                </a:lnTo>
                <a:lnTo>
                  <a:pt x="4572" y="61213"/>
                </a:lnTo>
                <a:lnTo>
                  <a:pt x="0" y="56642"/>
                </a:lnTo>
                <a:lnTo>
                  <a:pt x="0" y="51053"/>
                </a:lnTo>
                <a:lnTo>
                  <a:pt x="0" y="10159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810880" y="3309205"/>
            <a:ext cx="984250" cy="1849755"/>
          </a:xfrm>
          <a:custGeom>
            <a:avLst/>
            <a:gdLst/>
            <a:ahLst/>
            <a:cxnLst/>
            <a:rect l="l" t="t" r="r" b="b"/>
            <a:pathLst>
              <a:path w="984250" h="1849754">
                <a:moveTo>
                  <a:pt x="0" y="1847756"/>
                </a:moveTo>
                <a:lnTo>
                  <a:pt x="59886" y="1849538"/>
                </a:lnTo>
                <a:lnTo>
                  <a:pt x="112594" y="1846428"/>
                </a:lnTo>
                <a:lnTo>
                  <a:pt x="158739" y="1838560"/>
                </a:lnTo>
                <a:lnTo>
                  <a:pt x="198939" y="1826069"/>
                </a:lnTo>
                <a:lnTo>
                  <a:pt x="233807" y="1809090"/>
                </a:lnTo>
                <a:lnTo>
                  <a:pt x="290020" y="1762206"/>
                </a:lnTo>
                <a:lnTo>
                  <a:pt x="332306" y="1698986"/>
                </a:lnTo>
                <a:lnTo>
                  <a:pt x="349768" y="1661587"/>
                </a:lnTo>
                <a:lnTo>
                  <a:pt x="365597" y="1620507"/>
                </a:lnTo>
                <a:lnTo>
                  <a:pt x="380409" y="1575882"/>
                </a:lnTo>
                <a:lnTo>
                  <a:pt x="394820" y="1527847"/>
                </a:lnTo>
                <a:lnTo>
                  <a:pt x="409448" y="1476535"/>
                </a:lnTo>
                <a:lnTo>
                  <a:pt x="424400" y="1400592"/>
                </a:lnTo>
                <a:lnTo>
                  <a:pt x="429078" y="1356766"/>
                </a:lnTo>
                <a:lnTo>
                  <a:pt x="432135" y="1309596"/>
                </a:lnTo>
                <a:lnTo>
                  <a:pt x="433755" y="1259502"/>
                </a:lnTo>
                <a:lnTo>
                  <a:pt x="434121" y="1206903"/>
                </a:lnTo>
                <a:lnTo>
                  <a:pt x="433417" y="1152217"/>
                </a:lnTo>
                <a:lnTo>
                  <a:pt x="431825" y="1095866"/>
                </a:lnTo>
                <a:lnTo>
                  <a:pt x="429529" y="1038267"/>
                </a:lnTo>
                <a:lnTo>
                  <a:pt x="426713" y="979840"/>
                </a:lnTo>
                <a:lnTo>
                  <a:pt x="423560" y="921006"/>
                </a:lnTo>
                <a:lnTo>
                  <a:pt x="420254" y="862182"/>
                </a:lnTo>
                <a:lnTo>
                  <a:pt x="416978" y="803789"/>
                </a:lnTo>
                <a:lnTo>
                  <a:pt x="413915" y="746245"/>
                </a:lnTo>
                <a:lnTo>
                  <a:pt x="411248" y="689971"/>
                </a:lnTo>
                <a:lnTo>
                  <a:pt x="409162" y="635384"/>
                </a:lnTo>
                <a:lnTo>
                  <a:pt x="407839" y="582906"/>
                </a:lnTo>
                <a:lnTo>
                  <a:pt x="407464" y="532955"/>
                </a:lnTo>
                <a:lnTo>
                  <a:pt x="408219" y="485950"/>
                </a:lnTo>
                <a:lnTo>
                  <a:pt x="410287" y="442312"/>
                </a:lnTo>
                <a:lnTo>
                  <a:pt x="413853" y="402458"/>
                </a:lnTo>
                <a:lnTo>
                  <a:pt x="434773" y="298309"/>
                </a:lnTo>
                <a:lnTo>
                  <a:pt x="454405" y="239183"/>
                </a:lnTo>
                <a:lnTo>
                  <a:pt x="477375" y="188626"/>
                </a:lnTo>
                <a:lnTo>
                  <a:pt x="503062" y="145834"/>
                </a:lnTo>
                <a:lnTo>
                  <a:pt x="530844" y="110000"/>
                </a:lnTo>
                <a:lnTo>
                  <a:pt x="560100" y="80319"/>
                </a:lnTo>
                <a:lnTo>
                  <a:pt x="590210" y="55986"/>
                </a:lnTo>
                <a:lnTo>
                  <a:pt x="650506" y="20141"/>
                </a:lnTo>
                <a:lnTo>
                  <a:pt x="720205" y="0"/>
                </a:lnTo>
                <a:lnTo>
                  <a:pt x="768967" y="6326"/>
                </a:lnTo>
                <a:lnTo>
                  <a:pt x="821344" y="22496"/>
                </a:lnTo>
                <a:lnTo>
                  <a:pt x="872950" y="45007"/>
                </a:lnTo>
                <a:lnTo>
                  <a:pt x="919394" y="70358"/>
                </a:lnTo>
                <a:lnTo>
                  <a:pt x="956288" y="95047"/>
                </a:lnTo>
                <a:lnTo>
                  <a:pt x="979242" y="115572"/>
                </a:lnTo>
                <a:lnTo>
                  <a:pt x="983869" y="128430"/>
                </a:lnTo>
              </a:path>
            </a:pathLst>
          </a:custGeom>
          <a:ln w="57149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041464" y="3296689"/>
            <a:ext cx="454659" cy="721360"/>
          </a:xfrm>
          <a:custGeom>
            <a:avLst/>
            <a:gdLst/>
            <a:ahLst/>
            <a:cxnLst/>
            <a:rect l="l" t="t" r="r" b="b"/>
            <a:pathLst>
              <a:path w="454659" h="721360">
                <a:moveTo>
                  <a:pt x="264255" y="0"/>
                </a:moveTo>
                <a:lnTo>
                  <a:pt x="228268" y="25503"/>
                </a:lnTo>
                <a:lnTo>
                  <a:pt x="2716" y="608941"/>
                </a:lnTo>
                <a:lnTo>
                  <a:pt x="0" y="624572"/>
                </a:lnTo>
                <a:lnTo>
                  <a:pt x="3367" y="639500"/>
                </a:lnTo>
                <a:lnTo>
                  <a:pt x="12092" y="652071"/>
                </a:lnTo>
                <a:lnTo>
                  <a:pt x="25449" y="660630"/>
                </a:lnTo>
                <a:lnTo>
                  <a:pt x="174420" y="718161"/>
                </a:lnTo>
                <a:lnTo>
                  <a:pt x="190051" y="720877"/>
                </a:lnTo>
                <a:lnTo>
                  <a:pt x="204979" y="717510"/>
                </a:lnTo>
                <a:lnTo>
                  <a:pt x="217550" y="708785"/>
                </a:lnTo>
                <a:lnTo>
                  <a:pt x="226109" y="695428"/>
                </a:lnTo>
                <a:lnTo>
                  <a:pt x="451661" y="111990"/>
                </a:lnTo>
                <a:lnTo>
                  <a:pt x="454358" y="96359"/>
                </a:lnTo>
                <a:lnTo>
                  <a:pt x="450947" y="81430"/>
                </a:lnTo>
                <a:lnTo>
                  <a:pt x="442178" y="68859"/>
                </a:lnTo>
                <a:lnTo>
                  <a:pt x="428801" y="60301"/>
                </a:lnTo>
                <a:lnTo>
                  <a:pt x="279830" y="2643"/>
                </a:lnTo>
                <a:lnTo>
                  <a:pt x="264255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041464" y="3296689"/>
            <a:ext cx="454659" cy="721360"/>
          </a:xfrm>
          <a:custGeom>
            <a:avLst/>
            <a:gdLst/>
            <a:ahLst/>
            <a:cxnLst/>
            <a:rect l="l" t="t" r="r" b="b"/>
            <a:pathLst>
              <a:path w="454659" h="721360">
                <a:moveTo>
                  <a:pt x="228268" y="25503"/>
                </a:moveTo>
                <a:lnTo>
                  <a:pt x="236771" y="12144"/>
                </a:lnTo>
                <a:lnTo>
                  <a:pt x="249334" y="3405"/>
                </a:lnTo>
                <a:lnTo>
                  <a:pt x="264255" y="0"/>
                </a:lnTo>
                <a:lnTo>
                  <a:pt x="279830" y="2643"/>
                </a:lnTo>
                <a:lnTo>
                  <a:pt x="428801" y="60301"/>
                </a:lnTo>
                <a:lnTo>
                  <a:pt x="442178" y="68859"/>
                </a:lnTo>
                <a:lnTo>
                  <a:pt x="450947" y="81430"/>
                </a:lnTo>
                <a:lnTo>
                  <a:pt x="454358" y="96359"/>
                </a:lnTo>
                <a:lnTo>
                  <a:pt x="451661" y="111990"/>
                </a:lnTo>
                <a:lnTo>
                  <a:pt x="226109" y="695428"/>
                </a:lnTo>
                <a:lnTo>
                  <a:pt x="217550" y="708785"/>
                </a:lnTo>
                <a:lnTo>
                  <a:pt x="204979" y="717510"/>
                </a:lnTo>
                <a:lnTo>
                  <a:pt x="190051" y="720877"/>
                </a:lnTo>
                <a:lnTo>
                  <a:pt x="174420" y="718161"/>
                </a:lnTo>
                <a:lnTo>
                  <a:pt x="25449" y="660630"/>
                </a:lnTo>
                <a:lnTo>
                  <a:pt x="12092" y="652071"/>
                </a:lnTo>
                <a:lnTo>
                  <a:pt x="3367" y="639500"/>
                </a:lnTo>
                <a:lnTo>
                  <a:pt x="0" y="624572"/>
                </a:lnTo>
                <a:lnTo>
                  <a:pt x="2716" y="608941"/>
                </a:lnTo>
                <a:lnTo>
                  <a:pt x="228268" y="25503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8804275" y="3385502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572629" y="5042534"/>
            <a:ext cx="180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235571" y="3385502"/>
            <a:ext cx="4724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5" dirty="0">
                <a:latin typeface="Calibri"/>
                <a:cs typeface="Calibri"/>
              </a:rPr>
              <a:t>Lectine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740396" y="3598164"/>
            <a:ext cx="561340" cy="171450"/>
          </a:xfrm>
          <a:custGeom>
            <a:avLst/>
            <a:gdLst/>
            <a:ahLst/>
            <a:cxnLst/>
            <a:rect l="l" t="t" r="r" b="b"/>
            <a:pathLst>
              <a:path w="561340" h="171450">
                <a:moveTo>
                  <a:pt x="533578" y="141219"/>
                </a:moveTo>
                <a:lnTo>
                  <a:pt x="465708" y="161162"/>
                </a:lnTo>
                <a:lnTo>
                  <a:pt x="463169" y="161798"/>
                </a:lnTo>
                <a:lnTo>
                  <a:pt x="461772" y="164465"/>
                </a:lnTo>
                <a:lnTo>
                  <a:pt x="463296" y="169544"/>
                </a:lnTo>
                <a:lnTo>
                  <a:pt x="465835" y="170942"/>
                </a:lnTo>
                <a:lnTo>
                  <a:pt x="468375" y="170306"/>
                </a:lnTo>
                <a:lnTo>
                  <a:pt x="553055" y="145415"/>
                </a:lnTo>
                <a:lnTo>
                  <a:pt x="550545" y="145415"/>
                </a:lnTo>
                <a:lnTo>
                  <a:pt x="533578" y="141219"/>
                </a:lnTo>
                <a:close/>
              </a:path>
              <a:path w="561340" h="171450">
                <a:moveTo>
                  <a:pt x="542536" y="138586"/>
                </a:moveTo>
                <a:lnTo>
                  <a:pt x="533578" y="141219"/>
                </a:lnTo>
                <a:lnTo>
                  <a:pt x="550545" y="145415"/>
                </a:lnTo>
                <a:lnTo>
                  <a:pt x="550830" y="144272"/>
                </a:lnTo>
                <a:lnTo>
                  <a:pt x="548385" y="144272"/>
                </a:lnTo>
                <a:lnTo>
                  <a:pt x="542536" y="138586"/>
                </a:lnTo>
                <a:close/>
              </a:path>
              <a:path w="561340" h="171450">
                <a:moveTo>
                  <a:pt x="489838" y="74168"/>
                </a:moveTo>
                <a:lnTo>
                  <a:pt x="486790" y="74168"/>
                </a:lnTo>
                <a:lnTo>
                  <a:pt x="483234" y="77978"/>
                </a:lnTo>
                <a:lnTo>
                  <a:pt x="483234" y="81025"/>
                </a:lnTo>
                <a:lnTo>
                  <a:pt x="485139" y="82804"/>
                </a:lnTo>
                <a:lnTo>
                  <a:pt x="535821" y="132060"/>
                </a:lnTo>
                <a:lnTo>
                  <a:pt x="552830" y="136271"/>
                </a:lnTo>
                <a:lnTo>
                  <a:pt x="550545" y="145415"/>
                </a:lnTo>
                <a:lnTo>
                  <a:pt x="553055" y="145415"/>
                </a:lnTo>
                <a:lnTo>
                  <a:pt x="560831" y="143129"/>
                </a:lnTo>
                <a:lnTo>
                  <a:pt x="491744" y="75946"/>
                </a:lnTo>
                <a:lnTo>
                  <a:pt x="489838" y="74168"/>
                </a:lnTo>
                <a:close/>
              </a:path>
              <a:path w="561340" h="171450">
                <a:moveTo>
                  <a:pt x="550418" y="136271"/>
                </a:moveTo>
                <a:lnTo>
                  <a:pt x="542536" y="138586"/>
                </a:lnTo>
                <a:lnTo>
                  <a:pt x="548385" y="144272"/>
                </a:lnTo>
                <a:lnTo>
                  <a:pt x="550418" y="136271"/>
                </a:lnTo>
                <a:close/>
              </a:path>
              <a:path w="561340" h="171450">
                <a:moveTo>
                  <a:pt x="552830" y="136271"/>
                </a:moveTo>
                <a:lnTo>
                  <a:pt x="550418" y="136271"/>
                </a:lnTo>
                <a:lnTo>
                  <a:pt x="548385" y="144272"/>
                </a:lnTo>
                <a:lnTo>
                  <a:pt x="550830" y="144272"/>
                </a:lnTo>
                <a:lnTo>
                  <a:pt x="552830" y="136271"/>
                </a:lnTo>
                <a:close/>
              </a:path>
              <a:path w="561340" h="171450">
                <a:moveTo>
                  <a:pt x="2286" y="0"/>
                </a:moveTo>
                <a:lnTo>
                  <a:pt x="0" y="9271"/>
                </a:lnTo>
                <a:lnTo>
                  <a:pt x="533578" y="141219"/>
                </a:lnTo>
                <a:lnTo>
                  <a:pt x="542536" y="138586"/>
                </a:lnTo>
                <a:lnTo>
                  <a:pt x="535821" y="132060"/>
                </a:lnTo>
                <a:lnTo>
                  <a:pt x="2286" y="0"/>
                </a:lnTo>
                <a:close/>
              </a:path>
              <a:path w="561340" h="171450">
                <a:moveTo>
                  <a:pt x="535821" y="132060"/>
                </a:moveTo>
                <a:lnTo>
                  <a:pt x="542536" y="138586"/>
                </a:lnTo>
                <a:lnTo>
                  <a:pt x="550418" y="136271"/>
                </a:lnTo>
                <a:lnTo>
                  <a:pt x="552830" y="136271"/>
                </a:lnTo>
                <a:lnTo>
                  <a:pt x="535821" y="1320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9965056" y="1940559"/>
            <a:ext cx="3079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2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9020557" y="4053840"/>
            <a:ext cx="3079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2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656192" y="2531999"/>
            <a:ext cx="69151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spc="-5" dirty="0">
                <a:solidFill>
                  <a:srgbClr val="00AFEF"/>
                </a:solidFill>
                <a:latin typeface="Calibri"/>
                <a:cs typeface="Calibri"/>
              </a:rPr>
              <a:t>Cytoplasme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711566" y="4728592"/>
            <a:ext cx="69151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spc="-5" dirty="0">
                <a:solidFill>
                  <a:srgbClr val="00AFEF"/>
                </a:solidFill>
                <a:latin typeface="Calibri"/>
                <a:cs typeface="Calibri"/>
              </a:rPr>
              <a:t>Cytoplasme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854517" y="5181853"/>
            <a:ext cx="203835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b="1" u="sng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2) </a:t>
            </a:r>
            <a:r>
              <a:rPr sz="1600" b="1" u="sng" spc="-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Glucides</a:t>
            </a:r>
            <a:r>
              <a:rPr sz="1600" b="1" u="sng" spc="-4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15" dirty="0">
                <a:solidFill>
                  <a:srgbClr val="D536CA"/>
                </a:solidFill>
                <a:uFill>
                  <a:solidFill>
                    <a:srgbClr val="D536CA"/>
                  </a:solidFill>
                </a:uFill>
                <a:latin typeface="Calibri"/>
                <a:cs typeface="Calibri"/>
              </a:rPr>
              <a:t>d’adhérence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524000" y="321297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524000" y="5157215"/>
            <a:ext cx="5814060" cy="0"/>
          </a:xfrm>
          <a:custGeom>
            <a:avLst/>
            <a:gdLst/>
            <a:ahLst/>
            <a:cxnLst/>
            <a:rect l="l" t="t" r="r" b="b"/>
            <a:pathLst>
              <a:path w="5814060">
                <a:moveTo>
                  <a:pt x="0" y="0"/>
                </a:moveTo>
                <a:lnTo>
                  <a:pt x="5813933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256270" y="5157215"/>
            <a:ext cx="2394585" cy="0"/>
          </a:xfrm>
          <a:custGeom>
            <a:avLst/>
            <a:gdLst/>
            <a:ahLst/>
            <a:cxnLst/>
            <a:rect l="l" t="t" r="r" b="b"/>
            <a:pathLst>
              <a:path w="2394584">
                <a:moveTo>
                  <a:pt x="0" y="0"/>
                </a:moveTo>
                <a:lnTo>
                  <a:pt x="239458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8049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6805" y="1382359"/>
            <a:ext cx="3457635" cy="1061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80"/>
              </a:lnSpc>
              <a:spcBef>
                <a:spcPts val="100"/>
              </a:spcBef>
            </a:pPr>
            <a:r>
              <a:rPr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Occludines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5" dirty="0">
                <a:latin typeface="Calibri"/>
                <a:cs typeface="Calibri"/>
              </a:rPr>
              <a:t>-4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STM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10" dirty="0">
                <a:latin typeface="Calibri"/>
                <a:cs typeface="Calibri"/>
              </a:rPr>
              <a:t>-Prolongement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intracellulaire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5" dirty="0">
                <a:latin typeface="Calibri"/>
                <a:cs typeface="Calibri"/>
              </a:rPr>
              <a:t>-Dans </a:t>
            </a:r>
            <a:r>
              <a:rPr spc="-10" dirty="0">
                <a:latin typeface="Calibri"/>
                <a:cs typeface="Calibri"/>
              </a:rPr>
              <a:t>zonula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occludens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7242" y="3293236"/>
            <a:ext cx="3031047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Claudines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5" dirty="0">
                <a:latin typeface="Calibri"/>
                <a:cs typeface="Calibri"/>
              </a:rPr>
              <a:t>-4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STM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5" dirty="0">
                <a:latin typeface="Calibri"/>
                <a:cs typeface="Calibri"/>
              </a:rPr>
              <a:t>-Dans </a:t>
            </a:r>
            <a:r>
              <a:rPr spc="-10" dirty="0">
                <a:latin typeface="Calibri"/>
                <a:cs typeface="Calibri"/>
              </a:rPr>
              <a:t>zonula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occludens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54516" y="5019421"/>
            <a:ext cx="3158917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Connexines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5" dirty="0">
                <a:latin typeface="Calibri"/>
                <a:cs typeface="Calibri"/>
              </a:rPr>
              <a:t>-4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STM</a:t>
            </a:r>
            <a:endParaRPr dirty="0">
              <a:latin typeface="Calibri"/>
              <a:cs typeface="Calibri"/>
            </a:endParaRPr>
          </a:p>
          <a:p>
            <a:pPr marL="12700"/>
            <a:r>
              <a:rPr spc="-5" dirty="0">
                <a:latin typeface="Calibri"/>
                <a:cs typeface="Calibri"/>
              </a:rPr>
              <a:t>-Dans </a:t>
            </a:r>
            <a:r>
              <a:rPr dirty="0">
                <a:latin typeface="Calibri"/>
                <a:cs typeface="Calibri"/>
              </a:rPr>
              <a:t>jonction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communicante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6602" y="107451"/>
            <a:ext cx="11491415" cy="62837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</a:rPr>
              <a:t>AUTRES PROTEINES </a:t>
            </a:r>
            <a:r>
              <a:rPr sz="2000" b="1" spc="-5" dirty="0">
                <a:solidFill>
                  <a:srgbClr val="FF0000"/>
                </a:solidFill>
              </a:rPr>
              <a:t>TRANSMEMBRANAIRES IMPLIQUEES </a:t>
            </a:r>
            <a:r>
              <a:rPr sz="2000" b="1" spc="-10" dirty="0">
                <a:solidFill>
                  <a:srgbClr val="FF0000"/>
                </a:solidFill>
              </a:rPr>
              <a:t>DANS LES</a:t>
            </a:r>
            <a:r>
              <a:rPr sz="2000" b="1" spc="-60" dirty="0">
                <a:solidFill>
                  <a:srgbClr val="FF0000"/>
                </a:solidFill>
              </a:rPr>
              <a:t> </a:t>
            </a:r>
            <a:r>
              <a:rPr sz="2000" b="1" dirty="0">
                <a:solidFill>
                  <a:srgbClr val="FF0000"/>
                </a:solidFill>
              </a:rPr>
              <a:t>JONCTIONS</a:t>
            </a:r>
          </a:p>
          <a:p>
            <a:pPr marL="3810" algn="ctr">
              <a:lnSpc>
                <a:spcPct val="100000"/>
              </a:lnSpc>
            </a:pPr>
            <a:r>
              <a:rPr sz="2000" b="1" spc="-5" dirty="0">
                <a:solidFill>
                  <a:srgbClr val="FF0000"/>
                </a:solidFill>
              </a:rPr>
              <a:t>(mais </a:t>
            </a:r>
            <a:r>
              <a:rPr sz="2000" b="1" spc="-35" dirty="0">
                <a:solidFill>
                  <a:srgbClr val="FF0000"/>
                </a:solidFill>
              </a:rPr>
              <a:t>n’ayant </a:t>
            </a:r>
            <a:r>
              <a:rPr sz="2000" b="1" spc="-10" dirty="0">
                <a:solidFill>
                  <a:srgbClr val="FF0000"/>
                </a:solidFill>
              </a:rPr>
              <a:t>pas pour rôle principal</a:t>
            </a:r>
            <a:r>
              <a:rPr sz="2000" b="1" spc="90" dirty="0">
                <a:solidFill>
                  <a:srgbClr val="FF0000"/>
                </a:solidFill>
              </a:rPr>
              <a:t> </a:t>
            </a:r>
            <a:r>
              <a:rPr sz="2000" b="1" spc="-20" dirty="0">
                <a:solidFill>
                  <a:srgbClr val="FF0000"/>
                </a:solidFill>
              </a:rPr>
              <a:t>l’adhérence)</a:t>
            </a:r>
          </a:p>
        </p:txBody>
      </p:sp>
      <p:sp>
        <p:nvSpPr>
          <p:cNvPr id="6" name="object 6"/>
          <p:cNvSpPr/>
          <p:nvPr/>
        </p:nvSpPr>
        <p:spPr>
          <a:xfrm>
            <a:off x="6096000" y="3377260"/>
            <a:ext cx="1889760" cy="392430"/>
          </a:xfrm>
          <a:custGeom>
            <a:avLst/>
            <a:gdLst/>
            <a:ahLst/>
            <a:cxnLst/>
            <a:rect l="l" t="t" r="r" b="b"/>
            <a:pathLst>
              <a:path w="1889760" h="392429">
                <a:moveTo>
                  <a:pt x="0" y="392226"/>
                </a:moveTo>
                <a:lnTo>
                  <a:pt x="1889378" y="392226"/>
                </a:lnTo>
                <a:lnTo>
                  <a:pt x="1889378" y="0"/>
                </a:lnTo>
                <a:lnTo>
                  <a:pt x="0" y="0"/>
                </a:lnTo>
                <a:lnTo>
                  <a:pt x="0" y="39222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96000" y="3377260"/>
            <a:ext cx="1889760" cy="392430"/>
          </a:xfrm>
          <a:custGeom>
            <a:avLst/>
            <a:gdLst/>
            <a:ahLst/>
            <a:cxnLst/>
            <a:rect l="l" t="t" r="r" b="b"/>
            <a:pathLst>
              <a:path w="1889760" h="392429">
                <a:moveTo>
                  <a:pt x="0" y="392226"/>
                </a:moveTo>
                <a:lnTo>
                  <a:pt x="1889378" y="392226"/>
                </a:lnTo>
                <a:lnTo>
                  <a:pt x="1889378" y="0"/>
                </a:lnTo>
                <a:lnTo>
                  <a:pt x="0" y="0"/>
                </a:lnTo>
                <a:lnTo>
                  <a:pt x="0" y="392226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96000" y="3298825"/>
            <a:ext cx="1889760" cy="78740"/>
          </a:xfrm>
          <a:custGeom>
            <a:avLst/>
            <a:gdLst/>
            <a:ahLst/>
            <a:cxnLst/>
            <a:rect l="l" t="t" r="r" b="b"/>
            <a:pathLst>
              <a:path w="1889760" h="78739">
                <a:moveTo>
                  <a:pt x="1883537" y="0"/>
                </a:moveTo>
                <a:lnTo>
                  <a:pt x="5841" y="0"/>
                </a:lnTo>
                <a:lnTo>
                  <a:pt x="0" y="5841"/>
                </a:lnTo>
                <a:lnTo>
                  <a:pt x="0" y="72644"/>
                </a:lnTo>
                <a:lnTo>
                  <a:pt x="5841" y="78486"/>
                </a:lnTo>
                <a:lnTo>
                  <a:pt x="1883537" y="78486"/>
                </a:lnTo>
                <a:lnTo>
                  <a:pt x="1889378" y="72644"/>
                </a:lnTo>
                <a:lnTo>
                  <a:pt x="1889378" y="5841"/>
                </a:lnTo>
                <a:lnTo>
                  <a:pt x="188353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96000" y="3298825"/>
            <a:ext cx="1889760" cy="78740"/>
          </a:xfrm>
          <a:custGeom>
            <a:avLst/>
            <a:gdLst/>
            <a:ahLst/>
            <a:cxnLst/>
            <a:rect l="l" t="t" r="r" b="b"/>
            <a:pathLst>
              <a:path w="1889760" h="78739">
                <a:moveTo>
                  <a:pt x="0" y="13080"/>
                </a:moveTo>
                <a:lnTo>
                  <a:pt x="0" y="5841"/>
                </a:lnTo>
                <a:lnTo>
                  <a:pt x="5841" y="0"/>
                </a:lnTo>
                <a:lnTo>
                  <a:pt x="13080" y="0"/>
                </a:lnTo>
                <a:lnTo>
                  <a:pt x="1876298" y="0"/>
                </a:lnTo>
                <a:lnTo>
                  <a:pt x="1883537" y="0"/>
                </a:lnTo>
                <a:lnTo>
                  <a:pt x="1889378" y="5841"/>
                </a:lnTo>
                <a:lnTo>
                  <a:pt x="1889378" y="13080"/>
                </a:lnTo>
                <a:lnTo>
                  <a:pt x="1889378" y="65404"/>
                </a:lnTo>
                <a:lnTo>
                  <a:pt x="1889378" y="72644"/>
                </a:lnTo>
                <a:lnTo>
                  <a:pt x="1883537" y="78486"/>
                </a:lnTo>
                <a:lnTo>
                  <a:pt x="1876298" y="78486"/>
                </a:lnTo>
                <a:lnTo>
                  <a:pt x="13080" y="78486"/>
                </a:lnTo>
                <a:lnTo>
                  <a:pt x="5841" y="78486"/>
                </a:lnTo>
                <a:lnTo>
                  <a:pt x="0" y="72644"/>
                </a:lnTo>
                <a:lnTo>
                  <a:pt x="0" y="65404"/>
                </a:lnTo>
                <a:lnTo>
                  <a:pt x="0" y="1308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96127" y="3730245"/>
            <a:ext cx="1889760" cy="75565"/>
          </a:xfrm>
          <a:custGeom>
            <a:avLst/>
            <a:gdLst/>
            <a:ahLst/>
            <a:cxnLst/>
            <a:rect l="l" t="t" r="r" b="b"/>
            <a:pathLst>
              <a:path w="1889760" h="75564">
                <a:moveTo>
                  <a:pt x="1883790" y="0"/>
                </a:moveTo>
                <a:lnTo>
                  <a:pt x="5587" y="0"/>
                </a:lnTo>
                <a:lnTo>
                  <a:pt x="0" y="5587"/>
                </a:lnTo>
                <a:lnTo>
                  <a:pt x="0" y="69595"/>
                </a:lnTo>
                <a:lnTo>
                  <a:pt x="5587" y="75183"/>
                </a:lnTo>
                <a:lnTo>
                  <a:pt x="1883790" y="75183"/>
                </a:lnTo>
                <a:lnTo>
                  <a:pt x="1889378" y="69595"/>
                </a:lnTo>
                <a:lnTo>
                  <a:pt x="1889378" y="5587"/>
                </a:lnTo>
                <a:lnTo>
                  <a:pt x="188379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96127" y="3730245"/>
            <a:ext cx="1889760" cy="75565"/>
          </a:xfrm>
          <a:custGeom>
            <a:avLst/>
            <a:gdLst/>
            <a:ahLst/>
            <a:cxnLst/>
            <a:rect l="l" t="t" r="r" b="b"/>
            <a:pathLst>
              <a:path w="1889760" h="75564">
                <a:moveTo>
                  <a:pt x="0" y="12572"/>
                </a:moveTo>
                <a:lnTo>
                  <a:pt x="0" y="5587"/>
                </a:lnTo>
                <a:lnTo>
                  <a:pt x="5587" y="0"/>
                </a:lnTo>
                <a:lnTo>
                  <a:pt x="12446" y="0"/>
                </a:lnTo>
                <a:lnTo>
                  <a:pt x="1876806" y="0"/>
                </a:lnTo>
                <a:lnTo>
                  <a:pt x="1883790" y="0"/>
                </a:lnTo>
                <a:lnTo>
                  <a:pt x="1889378" y="5587"/>
                </a:lnTo>
                <a:lnTo>
                  <a:pt x="1889378" y="12572"/>
                </a:lnTo>
                <a:lnTo>
                  <a:pt x="1889378" y="62737"/>
                </a:lnTo>
                <a:lnTo>
                  <a:pt x="1889378" y="69595"/>
                </a:lnTo>
                <a:lnTo>
                  <a:pt x="1883790" y="75183"/>
                </a:lnTo>
                <a:lnTo>
                  <a:pt x="1876806" y="75183"/>
                </a:lnTo>
                <a:lnTo>
                  <a:pt x="12446" y="75183"/>
                </a:lnTo>
                <a:lnTo>
                  <a:pt x="5587" y="75183"/>
                </a:lnTo>
                <a:lnTo>
                  <a:pt x="0" y="69595"/>
                </a:lnTo>
                <a:lnTo>
                  <a:pt x="0" y="62737"/>
                </a:lnTo>
                <a:lnTo>
                  <a:pt x="0" y="1257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309234" y="3315970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4116" y="0"/>
                </a:moveTo>
                <a:lnTo>
                  <a:pt x="34797" y="0"/>
                </a:lnTo>
                <a:lnTo>
                  <a:pt x="21270" y="2740"/>
                </a:lnTo>
                <a:lnTo>
                  <a:pt x="10207" y="10207"/>
                </a:lnTo>
                <a:lnTo>
                  <a:pt x="2740" y="21270"/>
                </a:lnTo>
                <a:lnTo>
                  <a:pt x="0" y="34797"/>
                </a:lnTo>
                <a:lnTo>
                  <a:pt x="0" y="454659"/>
                </a:lnTo>
                <a:lnTo>
                  <a:pt x="2740" y="468187"/>
                </a:lnTo>
                <a:lnTo>
                  <a:pt x="10207" y="479250"/>
                </a:lnTo>
                <a:lnTo>
                  <a:pt x="21270" y="486717"/>
                </a:lnTo>
                <a:lnTo>
                  <a:pt x="34797" y="489457"/>
                </a:lnTo>
                <a:lnTo>
                  <a:pt x="174116" y="489457"/>
                </a:lnTo>
                <a:lnTo>
                  <a:pt x="187644" y="486717"/>
                </a:lnTo>
                <a:lnTo>
                  <a:pt x="198707" y="479250"/>
                </a:lnTo>
                <a:lnTo>
                  <a:pt x="206174" y="468187"/>
                </a:lnTo>
                <a:lnTo>
                  <a:pt x="208914" y="454659"/>
                </a:lnTo>
                <a:lnTo>
                  <a:pt x="208914" y="34797"/>
                </a:lnTo>
                <a:lnTo>
                  <a:pt x="206174" y="21270"/>
                </a:lnTo>
                <a:lnTo>
                  <a:pt x="198707" y="10207"/>
                </a:lnTo>
                <a:lnTo>
                  <a:pt x="187644" y="2740"/>
                </a:lnTo>
                <a:lnTo>
                  <a:pt x="174116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09234" y="3315970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7"/>
                </a:moveTo>
                <a:lnTo>
                  <a:pt x="2740" y="21270"/>
                </a:lnTo>
                <a:lnTo>
                  <a:pt x="10207" y="10207"/>
                </a:lnTo>
                <a:lnTo>
                  <a:pt x="21270" y="2740"/>
                </a:lnTo>
                <a:lnTo>
                  <a:pt x="34797" y="0"/>
                </a:lnTo>
                <a:lnTo>
                  <a:pt x="174116" y="0"/>
                </a:lnTo>
                <a:lnTo>
                  <a:pt x="187644" y="2740"/>
                </a:lnTo>
                <a:lnTo>
                  <a:pt x="198707" y="10207"/>
                </a:lnTo>
                <a:lnTo>
                  <a:pt x="206174" y="21270"/>
                </a:lnTo>
                <a:lnTo>
                  <a:pt x="208914" y="34797"/>
                </a:lnTo>
                <a:lnTo>
                  <a:pt x="208914" y="454659"/>
                </a:lnTo>
                <a:lnTo>
                  <a:pt x="206174" y="468187"/>
                </a:lnTo>
                <a:lnTo>
                  <a:pt x="198707" y="479250"/>
                </a:lnTo>
                <a:lnTo>
                  <a:pt x="187644" y="486717"/>
                </a:lnTo>
                <a:lnTo>
                  <a:pt x="174116" y="489457"/>
                </a:lnTo>
                <a:lnTo>
                  <a:pt x="34797" y="489457"/>
                </a:lnTo>
                <a:lnTo>
                  <a:pt x="21270" y="486717"/>
                </a:lnTo>
                <a:lnTo>
                  <a:pt x="10207" y="479250"/>
                </a:lnTo>
                <a:lnTo>
                  <a:pt x="2740" y="468187"/>
                </a:lnTo>
                <a:lnTo>
                  <a:pt x="0" y="454659"/>
                </a:lnTo>
                <a:lnTo>
                  <a:pt x="0" y="34797"/>
                </a:lnTo>
                <a:close/>
              </a:path>
            </a:pathLst>
          </a:custGeom>
          <a:ln w="254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96965" y="3315970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4116" y="0"/>
                </a:moveTo>
                <a:lnTo>
                  <a:pt x="34798" y="0"/>
                </a:lnTo>
                <a:lnTo>
                  <a:pt x="21270" y="2740"/>
                </a:lnTo>
                <a:lnTo>
                  <a:pt x="10207" y="10207"/>
                </a:lnTo>
                <a:lnTo>
                  <a:pt x="2740" y="21270"/>
                </a:lnTo>
                <a:lnTo>
                  <a:pt x="0" y="34797"/>
                </a:lnTo>
                <a:lnTo>
                  <a:pt x="0" y="454659"/>
                </a:lnTo>
                <a:lnTo>
                  <a:pt x="2740" y="468187"/>
                </a:lnTo>
                <a:lnTo>
                  <a:pt x="10207" y="479250"/>
                </a:lnTo>
                <a:lnTo>
                  <a:pt x="21270" y="486717"/>
                </a:lnTo>
                <a:lnTo>
                  <a:pt x="34798" y="489457"/>
                </a:lnTo>
                <a:lnTo>
                  <a:pt x="174116" y="489457"/>
                </a:lnTo>
                <a:lnTo>
                  <a:pt x="187644" y="486717"/>
                </a:lnTo>
                <a:lnTo>
                  <a:pt x="198707" y="479250"/>
                </a:lnTo>
                <a:lnTo>
                  <a:pt x="206174" y="468187"/>
                </a:lnTo>
                <a:lnTo>
                  <a:pt x="208914" y="454659"/>
                </a:lnTo>
                <a:lnTo>
                  <a:pt x="208914" y="34797"/>
                </a:lnTo>
                <a:lnTo>
                  <a:pt x="206174" y="21270"/>
                </a:lnTo>
                <a:lnTo>
                  <a:pt x="198707" y="10207"/>
                </a:lnTo>
                <a:lnTo>
                  <a:pt x="187644" y="2740"/>
                </a:lnTo>
                <a:lnTo>
                  <a:pt x="174116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96965" y="3315970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7"/>
                </a:moveTo>
                <a:lnTo>
                  <a:pt x="2740" y="21270"/>
                </a:lnTo>
                <a:lnTo>
                  <a:pt x="10207" y="10207"/>
                </a:lnTo>
                <a:lnTo>
                  <a:pt x="21270" y="2740"/>
                </a:lnTo>
                <a:lnTo>
                  <a:pt x="34798" y="0"/>
                </a:lnTo>
                <a:lnTo>
                  <a:pt x="174116" y="0"/>
                </a:lnTo>
                <a:lnTo>
                  <a:pt x="187644" y="2740"/>
                </a:lnTo>
                <a:lnTo>
                  <a:pt x="198707" y="10207"/>
                </a:lnTo>
                <a:lnTo>
                  <a:pt x="206174" y="21270"/>
                </a:lnTo>
                <a:lnTo>
                  <a:pt x="208914" y="34797"/>
                </a:lnTo>
                <a:lnTo>
                  <a:pt x="208914" y="454659"/>
                </a:lnTo>
                <a:lnTo>
                  <a:pt x="206174" y="468187"/>
                </a:lnTo>
                <a:lnTo>
                  <a:pt x="198707" y="479250"/>
                </a:lnTo>
                <a:lnTo>
                  <a:pt x="187644" y="486717"/>
                </a:lnTo>
                <a:lnTo>
                  <a:pt x="174116" y="489457"/>
                </a:lnTo>
                <a:lnTo>
                  <a:pt x="34798" y="489457"/>
                </a:lnTo>
                <a:lnTo>
                  <a:pt x="21270" y="486717"/>
                </a:lnTo>
                <a:lnTo>
                  <a:pt x="10207" y="479250"/>
                </a:lnTo>
                <a:lnTo>
                  <a:pt x="2740" y="468187"/>
                </a:lnTo>
                <a:lnTo>
                  <a:pt x="0" y="454659"/>
                </a:lnTo>
                <a:lnTo>
                  <a:pt x="0" y="34797"/>
                </a:lnTo>
                <a:close/>
              </a:path>
            </a:pathLst>
          </a:custGeom>
          <a:ln w="254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137273" y="3293236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3989" y="0"/>
                </a:moveTo>
                <a:lnTo>
                  <a:pt x="34798" y="0"/>
                </a:lnTo>
                <a:lnTo>
                  <a:pt x="21270" y="2722"/>
                </a:lnTo>
                <a:lnTo>
                  <a:pt x="10207" y="10160"/>
                </a:lnTo>
                <a:lnTo>
                  <a:pt x="2740" y="21216"/>
                </a:lnTo>
                <a:lnTo>
                  <a:pt x="0" y="34798"/>
                </a:lnTo>
                <a:lnTo>
                  <a:pt x="0" y="454532"/>
                </a:lnTo>
                <a:lnTo>
                  <a:pt x="2740" y="468133"/>
                </a:lnTo>
                <a:lnTo>
                  <a:pt x="10207" y="479234"/>
                </a:lnTo>
                <a:lnTo>
                  <a:pt x="21270" y="486715"/>
                </a:lnTo>
                <a:lnTo>
                  <a:pt x="34798" y="489457"/>
                </a:lnTo>
                <a:lnTo>
                  <a:pt x="173989" y="489457"/>
                </a:lnTo>
                <a:lnTo>
                  <a:pt x="187571" y="486715"/>
                </a:lnTo>
                <a:lnTo>
                  <a:pt x="198627" y="479234"/>
                </a:lnTo>
                <a:lnTo>
                  <a:pt x="206065" y="468133"/>
                </a:lnTo>
                <a:lnTo>
                  <a:pt x="208787" y="454532"/>
                </a:lnTo>
                <a:lnTo>
                  <a:pt x="208787" y="34798"/>
                </a:lnTo>
                <a:lnTo>
                  <a:pt x="206065" y="21216"/>
                </a:lnTo>
                <a:lnTo>
                  <a:pt x="198627" y="10160"/>
                </a:lnTo>
                <a:lnTo>
                  <a:pt x="187571" y="2722"/>
                </a:lnTo>
                <a:lnTo>
                  <a:pt x="173989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37273" y="3293236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8"/>
                </a:moveTo>
                <a:lnTo>
                  <a:pt x="2740" y="21216"/>
                </a:lnTo>
                <a:lnTo>
                  <a:pt x="10207" y="10159"/>
                </a:lnTo>
                <a:lnTo>
                  <a:pt x="21270" y="2722"/>
                </a:lnTo>
                <a:lnTo>
                  <a:pt x="34798" y="0"/>
                </a:lnTo>
                <a:lnTo>
                  <a:pt x="173989" y="0"/>
                </a:lnTo>
                <a:lnTo>
                  <a:pt x="187571" y="2722"/>
                </a:lnTo>
                <a:lnTo>
                  <a:pt x="198627" y="10160"/>
                </a:lnTo>
                <a:lnTo>
                  <a:pt x="206065" y="21216"/>
                </a:lnTo>
                <a:lnTo>
                  <a:pt x="208787" y="34798"/>
                </a:lnTo>
                <a:lnTo>
                  <a:pt x="208787" y="454532"/>
                </a:lnTo>
                <a:lnTo>
                  <a:pt x="206065" y="468133"/>
                </a:lnTo>
                <a:lnTo>
                  <a:pt x="198627" y="479234"/>
                </a:lnTo>
                <a:lnTo>
                  <a:pt x="187571" y="486715"/>
                </a:lnTo>
                <a:lnTo>
                  <a:pt x="173989" y="489457"/>
                </a:lnTo>
                <a:lnTo>
                  <a:pt x="34798" y="489457"/>
                </a:lnTo>
                <a:lnTo>
                  <a:pt x="21270" y="486715"/>
                </a:lnTo>
                <a:lnTo>
                  <a:pt x="10207" y="479234"/>
                </a:lnTo>
                <a:lnTo>
                  <a:pt x="2740" y="468133"/>
                </a:lnTo>
                <a:lnTo>
                  <a:pt x="0" y="454532"/>
                </a:lnTo>
                <a:lnTo>
                  <a:pt x="0" y="34798"/>
                </a:lnTo>
                <a:close/>
              </a:path>
            </a:pathLst>
          </a:custGeom>
          <a:ln w="254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51293" y="3284982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3990" y="0"/>
                </a:moveTo>
                <a:lnTo>
                  <a:pt x="34798" y="0"/>
                </a:lnTo>
                <a:lnTo>
                  <a:pt x="21270" y="2740"/>
                </a:lnTo>
                <a:lnTo>
                  <a:pt x="10207" y="10207"/>
                </a:lnTo>
                <a:lnTo>
                  <a:pt x="2740" y="21270"/>
                </a:lnTo>
                <a:lnTo>
                  <a:pt x="0" y="34797"/>
                </a:lnTo>
                <a:lnTo>
                  <a:pt x="0" y="454659"/>
                </a:lnTo>
                <a:lnTo>
                  <a:pt x="2740" y="468187"/>
                </a:lnTo>
                <a:lnTo>
                  <a:pt x="10207" y="479250"/>
                </a:lnTo>
                <a:lnTo>
                  <a:pt x="21270" y="486717"/>
                </a:lnTo>
                <a:lnTo>
                  <a:pt x="34798" y="489457"/>
                </a:lnTo>
                <a:lnTo>
                  <a:pt x="173990" y="489457"/>
                </a:lnTo>
                <a:lnTo>
                  <a:pt x="187571" y="486717"/>
                </a:lnTo>
                <a:lnTo>
                  <a:pt x="198627" y="479250"/>
                </a:lnTo>
                <a:lnTo>
                  <a:pt x="206065" y="468187"/>
                </a:lnTo>
                <a:lnTo>
                  <a:pt x="208787" y="454659"/>
                </a:lnTo>
                <a:lnTo>
                  <a:pt x="208787" y="34797"/>
                </a:lnTo>
                <a:lnTo>
                  <a:pt x="206065" y="21270"/>
                </a:lnTo>
                <a:lnTo>
                  <a:pt x="198627" y="10207"/>
                </a:lnTo>
                <a:lnTo>
                  <a:pt x="187571" y="2740"/>
                </a:lnTo>
                <a:lnTo>
                  <a:pt x="173990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551293" y="3284982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7"/>
                </a:moveTo>
                <a:lnTo>
                  <a:pt x="2740" y="21270"/>
                </a:lnTo>
                <a:lnTo>
                  <a:pt x="10207" y="10207"/>
                </a:lnTo>
                <a:lnTo>
                  <a:pt x="21270" y="2740"/>
                </a:lnTo>
                <a:lnTo>
                  <a:pt x="34798" y="0"/>
                </a:lnTo>
                <a:lnTo>
                  <a:pt x="173990" y="0"/>
                </a:lnTo>
                <a:lnTo>
                  <a:pt x="187571" y="2740"/>
                </a:lnTo>
                <a:lnTo>
                  <a:pt x="198627" y="10207"/>
                </a:lnTo>
                <a:lnTo>
                  <a:pt x="206065" y="21270"/>
                </a:lnTo>
                <a:lnTo>
                  <a:pt x="208787" y="34797"/>
                </a:lnTo>
                <a:lnTo>
                  <a:pt x="208787" y="454659"/>
                </a:lnTo>
                <a:lnTo>
                  <a:pt x="206065" y="468187"/>
                </a:lnTo>
                <a:lnTo>
                  <a:pt x="198627" y="479250"/>
                </a:lnTo>
                <a:lnTo>
                  <a:pt x="187571" y="486717"/>
                </a:lnTo>
                <a:lnTo>
                  <a:pt x="173990" y="489457"/>
                </a:lnTo>
                <a:lnTo>
                  <a:pt x="34798" y="489457"/>
                </a:lnTo>
                <a:lnTo>
                  <a:pt x="21270" y="486717"/>
                </a:lnTo>
                <a:lnTo>
                  <a:pt x="10207" y="479250"/>
                </a:lnTo>
                <a:lnTo>
                  <a:pt x="2740" y="468187"/>
                </a:lnTo>
                <a:lnTo>
                  <a:pt x="0" y="454659"/>
                </a:lnTo>
                <a:lnTo>
                  <a:pt x="0" y="34797"/>
                </a:lnTo>
                <a:close/>
              </a:path>
            </a:pathLst>
          </a:custGeom>
          <a:ln w="254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368161" y="2949576"/>
            <a:ext cx="433705" cy="385445"/>
          </a:xfrm>
          <a:custGeom>
            <a:avLst/>
            <a:gdLst/>
            <a:ahLst/>
            <a:cxnLst/>
            <a:rect l="l" t="t" r="r" b="b"/>
            <a:pathLst>
              <a:path w="433704" h="385445">
                <a:moveTo>
                  <a:pt x="0" y="385317"/>
                </a:moveTo>
                <a:lnTo>
                  <a:pt x="16508" y="368752"/>
                </a:lnTo>
                <a:lnTo>
                  <a:pt x="30908" y="325088"/>
                </a:lnTo>
                <a:lnTo>
                  <a:pt x="41094" y="263374"/>
                </a:lnTo>
                <a:lnTo>
                  <a:pt x="44958" y="192659"/>
                </a:lnTo>
                <a:lnTo>
                  <a:pt x="50615" y="151635"/>
                </a:lnTo>
                <a:lnTo>
                  <a:pt x="66459" y="112309"/>
                </a:lnTo>
                <a:lnTo>
                  <a:pt x="90794" y="76362"/>
                </a:lnTo>
                <a:lnTo>
                  <a:pt x="121925" y="45476"/>
                </a:lnTo>
                <a:lnTo>
                  <a:pt x="158156" y="21333"/>
                </a:lnTo>
                <a:lnTo>
                  <a:pt x="197793" y="5613"/>
                </a:lnTo>
                <a:lnTo>
                  <a:pt x="239140" y="0"/>
                </a:lnTo>
                <a:lnTo>
                  <a:pt x="268155" y="5311"/>
                </a:lnTo>
                <a:lnTo>
                  <a:pt x="323873" y="44504"/>
                </a:lnTo>
                <a:lnTo>
                  <a:pt x="349409" y="76191"/>
                </a:lnTo>
                <a:lnTo>
                  <a:pt x="372618" y="114474"/>
                </a:lnTo>
                <a:lnTo>
                  <a:pt x="392915" y="158255"/>
                </a:lnTo>
                <a:lnTo>
                  <a:pt x="409718" y="206435"/>
                </a:lnTo>
                <a:lnTo>
                  <a:pt x="422443" y="257917"/>
                </a:lnTo>
                <a:lnTo>
                  <a:pt x="430506" y="311603"/>
                </a:lnTo>
                <a:lnTo>
                  <a:pt x="433324" y="366395"/>
                </a:lnTo>
              </a:path>
            </a:pathLst>
          </a:custGeom>
          <a:ln w="381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23379" y="2918587"/>
            <a:ext cx="433705" cy="385445"/>
          </a:xfrm>
          <a:custGeom>
            <a:avLst/>
            <a:gdLst/>
            <a:ahLst/>
            <a:cxnLst/>
            <a:rect l="l" t="t" r="r" b="b"/>
            <a:pathLst>
              <a:path w="433704" h="385445">
                <a:moveTo>
                  <a:pt x="0" y="385317"/>
                </a:moveTo>
                <a:lnTo>
                  <a:pt x="22756" y="368752"/>
                </a:lnTo>
                <a:lnTo>
                  <a:pt x="42608" y="325088"/>
                </a:lnTo>
                <a:lnTo>
                  <a:pt x="56649" y="263374"/>
                </a:lnTo>
                <a:lnTo>
                  <a:pt x="61975" y="192659"/>
                </a:lnTo>
                <a:lnTo>
                  <a:pt x="69282" y="144918"/>
                </a:lnTo>
                <a:lnTo>
                  <a:pt x="89483" y="99869"/>
                </a:lnTo>
                <a:lnTo>
                  <a:pt x="119999" y="60182"/>
                </a:lnTo>
                <a:lnTo>
                  <a:pt x="158251" y="28527"/>
                </a:lnTo>
                <a:lnTo>
                  <a:pt x="201661" y="7577"/>
                </a:lnTo>
                <a:lnTo>
                  <a:pt x="247650" y="0"/>
                </a:lnTo>
                <a:lnTo>
                  <a:pt x="278463" y="6531"/>
                </a:lnTo>
                <a:lnTo>
                  <a:pt x="337015" y="54266"/>
                </a:lnTo>
                <a:lnTo>
                  <a:pt x="363229" y="92457"/>
                </a:lnTo>
                <a:lnTo>
                  <a:pt x="386385" y="138188"/>
                </a:lnTo>
                <a:lnTo>
                  <a:pt x="405722" y="189954"/>
                </a:lnTo>
                <a:lnTo>
                  <a:pt x="420478" y="246248"/>
                </a:lnTo>
                <a:lnTo>
                  <a:pt x="429890" y="305563"/>
                </a:lnTo>
                <a:lnTo>
                  <a:pt x="433197" y="366395"/>
                </a:lnTo>
              </a:path>
            </a:pathLst>
          </a:custGeom>
          <a:ln w="381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809360" y="3746754"/>
            <a:ext cx="433705" cy="385445"/>
          </a:xfrm>
          <a:custGeom>
            <a:avLst/>
            <a:gdLst/>
            <a:ahLst/>
            <a:cxnLst/>
            <a:rect l="l" t="t" r="r" b="b"/>
            <a:pathLst>
              <a:path w="433704" h="385445">
                <a:moveTo>
                  <a:pt x="0" y="0"/>
                </a:moveTo>
                <a:lnTo>
                  <a:pt x="16508" y="16567"/>
                </a:lnTo>
                <a:lnTo>
                  <a:pt x="30908" y="60245"/>
                </a:lnTo>
                <a:lnTo>
                  <a:pt x="41094" y="121997"/>
                </a:lnTo>
                <a:lnTo>
                  <a:pt x="44957" y="192786"/>
                </a:lnTo>
                <a:lnTo>
                  <a:pt x="52595" y="240482"/>
                </a:lnTo>
                <a:lnTo>
                  <a:pt x="73711" y="285519"/>
                </a:lnTo>
                <a:lnTo>
                  <a:pt x="105616" y="325215"/>
                </a:lnTo>
                <a:lnTo>
                  <a:pt x="145617" y="356888"/>
                </a:lnTo>
                <a:lnTo>
                  <a:pt x="191022" y="377859"/>
                </a:lnTo>
                <a:lnTo>
                  <a:pt x="239140" y="385445"/>
                </a:lnTo>
                <a:lnTo>
                  <a:pt x="268155" y="380130"/>
                </a:lnTo>
                <a:lnTo>
                  <a:pt x="323873" y="340912"/>
                </a:lnTo>
                <a:lnTo>
                  <a:pt x="349409" y="309208"/>
                </a:lnTo>
                <a:lnTo>
                  <a:pt x="372618" y="270906"/>
                </a:lnTo>
                <a:lnTo>
                  <a:pt x="392915" y="227107"/>
                </a:lnTo>
                <a:lnTo>
                  <a:pt x="409718" y="178909"/>
                </a:lnTo>
                <a:lnTo>
                  <a:pt x="422443" y="127413"/>
                </a:lnTo>
                <a:lnTo>
                  <a:pt x="430506" y="73718"/>
                </a:lnTo>
                <a:lnTo>
                  <a:pt x="433324" y="18923"/>
                </a:lnTo>
              </a:path>
            </a:pathLst>
          </a:custGeom>
          <a:ln w="381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07634" y="3734309"/>
            <a:ext cx="149225" cy="474345"/>
          </a:xfrm>
          <a:custGeom>
            <a:avLst/>
            <a:gdLst/>
            <a:ahLst/>
            <a:cxnLst/>
            <a:rect l="l" t="t" r="r" b="b"/>
            <a:pathLst>
              <a:path w="149225" h="474345">
                <a:moveTo>
                  <a:pt x="148716" y="0"/>
                </a:moveTo>
                <a:lnTo>
                  <a:pt x="145788" y="58750"/>
                </a:lnTo>
                <a:lnTo>
                  <a:pt x="137691" y="114191"/>
                </a:lnTo>
                <a:lnTo>
                  <a:pt x="125460" y="163036"/>
                </a:lnTo>
                <a:lnTo>
                  <a:pt x="110127" y="201995"/>
                </a:lnTo>
                <a:lnTo>
                  <a:pt x="74294" y="237109"/>
                </a:lnTo>
                <a:lnTo>
                  <a:pt x="55871" y="246444"/>
                </a:lnTo>
                <a:lnTo>
                  <a:pt x="38495" y="272250"/>
                </a:lnTo>
                <a:lnTo>
                  <a:pt x="23193" y="311229"/>
                </a:lnTo>
                <a:lnTo>
                  <a:pt x="10992" y="360082"/>
                </a:lnTo>
                <a:lnTo>
                  <a:pt x="2919" y="415511"/>
                </a:lnTo>
                <a:lnTo>
                  <a:pt x="0" y="474218"/>
                </a:lnTo>
              </a:path>
            </a:pathLst>
          </a:custGeom>
          <a:ln w="38100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678929" y="3746754"/>
            <a:ext cx="149225" cy="474345"/>
          </a:xfrm>
          <a:custGeom>
            <a:avLst/>
            <a:gdLst/>
            <a:ahLst/>
            <a:cxnLst/>
            <a:rect l="l" t="t" r="r" b="b"/>
            <a:pathLst>
              <a:path w="149225" h="474345">
                <a:moveTo>
                  <a:pt x="0" y="0"/>
                </a:moveTo>
                <a:lnTo>
                  <a:pt x="2928" y="58759"/>
                </a:lnTo>
                <a:lnTo>
                  <a:pt x="11025" y="114224"/>
                </a:lnTo>
                <a:lnTo>
                  <a:pt x="23256" y="163099"/>
                </a:lnTo>
                <a:lnTo>
                  <a:pt x="38589" y="202089"/>
                </a:lnTo>
                <a:lnTo>
                  <a:pt x="74422" y="237236"/>
                </a:lnTo>
                <a:lnTo>
                  <a:pt x="92801" y="246562"/>
                </a:lnTo>
                <a:lnTo>
                  <a:pt x="110165" y="272349"/>
                </a:lnTo>
                <a:lnTo>
                  <a:pt x="125476" y="311308"/>
                </a:lnTo>
                <a:lnTo>
                  <a:pt x="137696" y="360153"/>
                </a:lnTo>
                <a:lnTo>
                  <a:pt x="145788" y="415594"/>
                </a:lnTo>
                <a:lnTo>
                  <a:pt x="148717" y="474345"/>
                </a:lnTo>
              </a:path>
            </a:pathLst>
          </a:custGeom>
          <a:ln w="38099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90412" y="5182704"/>
            <a:ext cx="1877695" cy="389890"/>
          </a:xfrm>
          <a:custGeom>
            <a:avLst/>
            <a:gdLst/>
            <a:ahLst/>
            <a:cxnLst/>
            <a:rect l="l" t="t" r="r" b="b"/>
            <a:pathLst>
              <a:path w="1877695" h="389889">
                <a:moveTo>
                  <a:pt x="0" y="389801"/>
                </a:moveTo>
                <a:lnTo>
                  <a:pt x="1877694" y="389801"/>
                </a:lnTo>
                <a:lnTo>
                  <a:pt x="1877694" y="0"/>
                </a:lnTo>
                <a:lnTo>
                  <a:pt x="0" y="0"/>
                </a:lnTo>
                <a:lnTo>
                  <a:pt x="0" y="389801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090412" y="5182704"/>
            <a:ext cx="1877695" cy="389890"/>
          </a:xfrm>
          <a:custGeom>
            <a:avLst/>
            <a:gdLst/>
            <a:ahLst/>
            <a:cxnLst/>
            <a:rect l="l" t="t" r="r" b="b"/>
            <a:pathLst>
              <a:path w="1877695" h="389889">
                <a:moveTo>
                  <a:pt x="0" y="389801"/>
                </a:moveTo>
                <a:lnTo>
                  <a:pt x="1877694" y="389801"/>
                </a:lnTo>
                <a:lnTo>
                  <a:pt x="1877694" y="0"/>
                </a:lnTo>
                <a:lnTo>
                  <a:pt x="0" y="0"/>
                </a:lnTo>
                <a:lnTo>
                  <a:pt x="0" y="389801"/>
                </a:lnTo>
                <a:close/>
              </a:path>
            </a:pathLst>
          </a:custGeom>
          <a:ln w="2539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90412" y="5104766"/>
            <a:ext cx="1877695" cy="78105"/>
          </a:xfrm>
          <a:custGeom>
            <a:avLst/>
            <a:gdLst/>
            <a:ahLst/>
            <a:cxnLst/>
            <a:rect l="l" t="t" r="r" b="b"/>
            <a:pathLst>
              <a:path w="1877695" h="78104">
                <a:moveTo>
                  <a:pt x="1871852" y="0"/>
                </a:moveTo>
                <a:lnTo>
                  <a:pt x="5841" y="0"/>
                </a:lnTo>
                <a:lnTo>
                  <a:pt x="0" y="5715"/>
                </a:lnTo>
                <a:lnTo>
                  <a:pt x="0" y="72136"/>
                </a:lnTo>
                <a:lnTo>
                  <a:pt x="5841" y="77978"/>
                </a:lnTo>
                <a:lnTo>
                  <a:pt x="1871852" y="77978"/>
                </a:lnTo>
                <a:lnTo>
                  <a:pt x="1877695" y="72136"/>
                </a:lnTo>
                <a:lnTo>
                  <a:pt x="1877695" y="5715"/>
                </a:lnTo>
                <a:lnTo>
                  <a:pt x="187185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090412" y="5104766"/>
            <a:ext cx="1877695" cy="78105"/>
          </a:xfrm>
          <a:custGeom>
            <a:avLst/>
            <a:gdLst/>
            <a:ahLst/>
            <a:cxnLst/>
            <a:rect l="l" t="t" r="r" b="b"/>
            <a:pathLst>
              <a:path w="1877695" h="78104">
                <a:moveTo>
                  <a:pt x="0" y="12954"/>
                </a:moveTo>
                <a:lnTo>
                  <a:pt x="0" y="5715"/>
                </a:lnTo>
                <a:lnTo>
                  <a:pt x="5841" y="0"/>
                </a:lnTo>
                <a:lnTo>
                  <a:pt x="12953" y="0"/>
                </a:lnTo>
                <a:lnTo>
                  <a:pt x="1864740" y="0"/>
                </a:lnTo>
                <a:lnTo>
                  <a:pt x="1871852" y="0"/>
                </a:lnTo>
                <a:lnTo>
                  <a:pt x="1877695" y="5715"/>
                </a:lnTo>
                <a:lnTo>
                  <a:pt x="1877695" y="12954"/>
                </a:lnTo>
                <a:lnTo>
                  <a:pt x="1877695" y="64897"/>
                </a:lnTo>
                <a:lnTo>
                  <a:pt x="1877695" y="72136"/>
                </a:lnTo>
                <a:lnTo>
                  <a:pt x="1871852" y="77978"/>
                </a:lnTo>
                <a:lnTo>
                  <a:pt x="1864740" y="77978"/>
                </a:lnTo>
                <a:lnTo>
                  <a:pt x="12953" y="77978"/>
                </a:lnTo>
                <a:lnTo>
                  <a:pt x="5841" y="77978"/>
                </a:lnTo>
                <a:lnTo>
                  <a:pt x="0" y="72136"/>
                </a:lnTo>
                <a:lnTo>
                  <a:pt x="0" y="64897"/>
                </a:lnTo>
                <a:lnTo>
                  <a:pt x="0" y="1295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090540" y="5533516"/>
            <a:ext cx="1877695" cy="74930"/>
          </a:xfrm>
          <a:custGeom>
            <a:avLst/>
            <a:gdLst/>
            <a:ahLst/>
            <a:cxnLst/>
            <a:rect l="l" t="t" r="r" b="b"/>
            <a:pathLst>
              <a:path w="1877695" h="74929">
                <a:moveTo>
                  <a:pt x="1872107" y="0"/>
                </a:moveTo>
                <a:lnTo>
                  <a:pt x="5587" y="0"/>
                </a:lnTo>
                <a:lnTo>
                  <a:pt x="0" y="5588"/>
                </a:lnTo>
                <a:lnTo>
                  <a:pt x="0" y="69126"/>
                </a:lnTo>
                <a:lnTo>
                  <a:pt x="5587" y="74701"/>
                </a:lnTo>
                <a:lnTo>
                  <a:pt x="1872107" y="74701"/>
                </a:lnTo>
                <a:lnTo>
                  <a:pt x="1877695" y="69126"/>
                </a:lnTo>
                <a:lnTo>
                  <a:pt x="1877695" y="5588"/>
                </a:lnTo>
                <a:lnTo>
                  <a:pt x="187210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90540" y="5533516"/>
            <a:ext cx="1877695" cy="74930"/>
          </a:xfrm>
          <a:custGeom>
            <a:avLst/>
            <a:gdLst/>
            <a:ahLst/>
            <a:cxnLst/>
            <a:rect l="l" t="t" r="r" b="b"/>
            <a:pathLst>
              <a:path w="1877695" h="74929">
                <a:moveTo>
                  <a:pt x="0" y="12446"/>
                </a:moveTo>
                <a:lnTo>
                  <a:pt x="0" y="5588"/>
                </a:lnTo>
                <a:lnTo>
                  <a:pt x="5587" y="0"/>
                </a:lnTo>
                <a:lnTo>
                  <a:pt x="12446" y="0"/>
                </a:lnTo>
                <a:lnTo>
                  <a:pt x="1865249" y="0"/>
                </a:lnTo>
                <a:lnTo>
                  <a:pt x="1872107" y="0"/>
                </a:lnTo>
                <a:lnTo>
                  <a:pt x="1877695" y="5588"/>
                </a:lnTo>
                <a:lnTo>
                  <a:pt x="1877695" y="12446"/>
                </a:lnTo>
                <a:lnTo>
                  <a:pt x="1877695" y="62255"/>
                </a:lnTo>
                <a:lnTo>
                  <a:pt x="1877695" y="69126"/>
                </a:lnTo>
                <a:lnTo>
                  <a:pt x="1872107" y="74701"/>
                </a:lnTo>
                <a:lnTo>
                  <a:pt x="1865249" y="74701"/>
                </a:lnTo>
                <a:lnTo>
                  <a:pt x="12446" y="74701"/>
                </a:lnTo>
                <a:lnTo>
                  <a:pt x="5587" y="74701"/>
                </a:lnTo>
                <a:lnTo>
                  <a:pt x="0" y="69126"/>
                </a:lnTo>
                <a:lnTo>
                  <a:pt x="0" y="62255"/>
                </a:lnTo>
                <a:lnTo>
                  <a:pt x="0" y="12446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302376" y="5121784"/>
            <a:ext cx="207645" cy="487045"/>
          </a:xfrm>
          <a:custGeom>
            <a:avLst/>
            <a:gdLst/>
            <a:ahLst/>
            <a:cxnLst/>
            <a:rect l="l" t="t" r="r" b="b"/>
            <a:pathLst>
              <a:path w="207645" h="487045">
                <a:moveTo>
                  <a:pt x="172974" y="0"/>
                </a:moveTo>
                <a:lnTo>
                  <a:pt x="34544" y="0"/>
                </a:lnTo>
                <a:lnTo>
                  <a:pt x="21109" y="2720"/>
                </a:lnTo>
                <a:lnTo>
                  <a:pt x="10128" y="10144"/>
                </a:lnTo>
                <a:lnTo>
                  <a:pt x="2718" y="21163"/>
                </a:lnTo>
                <a:lnTo>
                  <a:pt x="0" y="34671"/>
                </a:lnTo>
                <a:lnTo>
                  <a:pt x="0" y="451866"/>
                </a:lnTo>
                <a:lnTo>
                  <a:pt x="2718" y="465320"/>
                </a:lnTo>
                <a:lnTo>
                  <a:pt x="10128" y="476308"/>
                </a:lnTo>
                <a:lnTo>
                  <a:pt x="21109" y="483718"/>
                </a:lnTo>
                <a:lnTo>
                  <a:pt x="34544" y="486435"/>
                </a:lnTo>
                <a:lnTo>
                  <a:pt x="172974" y="486435"/>
                </a:lnTo>
                <a:lnTo>
                  <a:pt x="186408" y="483718"/>
                </a:lnTo>
                <a:lnTo>
                  <a:pt x="197389" y="476308"/>
                </a:lnTo>
                <a:lnTo>
                  <a:pt x="204799" y="465320"/>
                </a:lnTo>
                <a:lnTo>
                  <a:pt x="207517" y="451866"/>
                </a:lnTo>
                <a:lnTo>
                  <a:pt x="207517" y="34671"/>
                </a:lnTo>
                <a:lnTo>
                  <a:pt x="204799" y="21163"/>
                </a:lnTo>
                <a:lnTo>
                  <a:pt x="197389" y="10144"/>
                </a:lnTo>
                <a:lnTo>
                  <a:pt x="186408" y="2720"/>
                </a:lnTo>
                <a:lnTo>
                  <a:pt x="172974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302376" y="5121784"/>
            <a:ext cx="207645" cy="487045"/>
          </a:xfrm>
          <a:custGeom>
            <a:avLst/>
            <a:gdLst/>
            <a:ahLst/>
            <a:cxnLst/>
            <a:rect l="l" t="t" r="r" b="b"/>
            <a:pathLst>
              <a:path w="207645" h="487045">
                <a:moveTo>
                  <a:pt x="0" y="34671"/>
                </a:moveTo>
                <a:lnTo>
                  <a:pt x="2718" y="21163"/>
                </a:lnTo>
                <a:lnTo>
                  <a:pt x="10128" y="10144"/>
                </a:lnTo>
                <a:lnTo>
                  <a:pt x="21109" y="2720"/>
                </a:lnTo>
                <a:lnTo>
                  <a:pt x="34544" y="0"/>
                </a:lnTo>
                <a:lnTo>
                  <a:pt x="172974" y="0"/>
                </a:lnTo>
                <a:lnTo>
                  <a:pt x="186408" y="2720"/>
                </a:lnTo>
                <a:lnTo>
                  <a:pt x="197389" y="10144"/>
                </a:lnTo>
                <a:lnTo>
                  <a:pt x="204799" y="21163"/>
                </a:lnTo>
                <a:lnTo>
                  <a:pt x="207517" y="34671"/>
                </a:lnTo>
                <a:lnTo>
                  <a:pt x="207517" y="451866"/>
                </a:lnTo>
                <a:lnTo>
                  <a:pt x="204799" y="465320"/>
                </a:lnTo>
                <a:lnTo>
                  <a:pt x="197389" y="476308"/>
                </a:lnTo>
                <a:lnTo>
                  <a:pt x="186408" y="483718"/>
                </a:lnTo>
                <a:lnTo>
                  <a:pt x="172974" y="486435"/>
                </a:lnTo>
                <a:lnTo>
                  <a:pt x="34544" y="486435"/>
                </a:lnTo>
                <a:lnTo>
                  <a:pt x="21109" y="483718"/>
                </a:lnTo>
                <a:lnTo>
                  <a:pt x="10128" y="476308"/>
                </a:lnTo>
                <a:lnTo>
                  <a:pt x="2718" y="465320"/>
                </a:lnTo>
                <a:lnTo>
                  <a:pt x="0" y="451866"/>
                </a:lnTo>
                <a:lnTo>
                  <a:pt x="0" y="34671"/>
                </a:lnTo>
                <a:close/>
              </a:path>
            </a:pathLst>
          </a:custGeom>
          <a:ln w="25399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687693" y="5121784"/>
            <a:ext cx="207645" cy="487045"/>
          </a:xfrm>
          <a:custGeom>
            <a:avLst/>
            <a:gdLst/>
            <a:ahLst/>
            <a:cxnLst/>
            <a:rect l="l" t="t" r="r" b="b"/>
            <a:pathLst>
              <a:path w="207645" h="487045">
                <a:moveTo>
                  <a:pt x="172974" y="0"/>
                </a:moveTo>
                <a:lnTo>
                  <a:pt x="34671" y="0"/>
                </a:lnTo>
                <a:lnTo>
                  <a:pt x="21163" y="2720"/>
                </a:lnTo>
                <a:lnTo>
                  <a:pt x="10144" y="10144"/>
                </a:lnTo>
                <a:lnTo>
                  <a:pt x="2720" y="21163"/>
                </a:lnTo>
                <a:lnTo>
                  <a:pt x="0" y="34671"/>
                </a:lnTo>
                <a:lnTo>
                  <a:pt x="0" y="451866"/>
                </a:lnTo>
                <a:lnTo>
                  <a:pt x="2720" y="465320"/>
                </a:lnTo>
                <a:lnTo>
                  <a:pt x="10144" y="476308"/>
                </a:lnTo>
                <a:lnTo>
                  <a:pt x="21163" y="483718"/>
                </a:lnTo>
                <a:lnTo>
                  <a:pt x="34671" y="486435"/>
                </a:lnTo>
                <a:lnTo>
                  <a:pt x="172974" y="486435"/>
                </a:lnTo>
                <a:lnTo>
                  <a:pt x="186481" y="483718"/>
                </a:lnTo>
                <a:lnTo>
                  <a:pt x="197500" y="476308"/>
                </a:lnTo>
                <a:lnTo>
                  <a:pt x="204924" y="465320"/>
                </a:lnTo>
                <a:lnTo>
                  <a:pt x="207645" y="451866"/>
                </a:lnTo>
                <a:lnTo>
                  <a:pt x="207645" y="34671"/>
                </a:lnTo>
                <a:lnTo>
                  <a:pt x="204924" y="21163"/>
                </a:lnTo>
                <a:lnTo>
                  <a:pt x="197500" y="10144"/>
                </a:lnTo>
                <a:lnTo>
                  <a:pt x="186481" y="2720"/>
                </a:lnTo>
                <a:lnTo>
                  <a:pt x="172974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687693" y="5121784"/>
            <a:ext cx="207645" cy="487045"/>
          </a:xfrm>
          <a:custGeom>
            <a:avLst/>
            <a:gdLst/>
            <a:ahLst/>
            <a:cxnLst/>
            <a:rect l="l" t="t" r="r" b="b"/>
            <a:pathLst>
              <a:path w="207645" h="487045">
                <a:moveTo>
                  <a:pt x="0" y="34671"/>
                </a:moveTo>
                <a:lnTo>
                  <a:pt x="2720" y="21163"/>
                </a:lnTo>
                <a:lnTo>
                  <a:pt x="10144" y="10144"/>
                </a:lnTo>
                <a:lnTo>
                  <a:pt x="21163" y="2720"/>
                </a:lnTo>
                <a:lnTo>
                  <a:pt x="34671" y="0"/>
                </a:lnTo>
                <a:lnTo>
                  <a:pt x="172974" y="0"/>
                </a:lnTo>
                <a:lnTo>
                  <a:pt x="186481" y="2720"/>
                </a:lnTo>
                <a:lnTo>
                  <a:pt x="197500" y="10144"/>
                </a:lnTo>
                <a:lnTo>
                  <a:pt x="204924" y="21163"/>
                </a:lnTo>
                <a:lnTo>
                  <a:pt x="207645" y="34671"/>
                </a:lnTo>
                <a:lnTo>
                  <a:pt x="207645" y="451866"/>
                </a:lnTo>
                <a:lnTo>
                  <a:pt x="204924" y="465320"/>
                </a:lnTo>
                <a:lnTo>
                  <a:pt x="197500" y="476308"/>
                </a:lnTo>
                <a:lnTo>
                  <a:pt x="186481" y="483718"/>
                </a:lnTo>
                <a:lnTo>
                  <a:pt x="172974" y="486435"/>
                </a:lnTo>
                <a:lnTo>
                  <a:pt x="34671" y="486435"/>
                </a:lnTo>
                <a:lnTo>
                  <a:pt x="21163" y="483718"/>
                </a:lnTo>
                <a:lnTo>
                  <a:pt x="10144" y="476308"/>
                </a:lnTo>
                <a:lnTo>
                  <a:pt x="2720" y="465320"/>
                </a:lnTo>
                <a:lnTo>
                  <a:pt x="0" y="451866"/>
                </a:lnTo>
                <a:lnTo>
                  <a:pt x="0" y="34671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125209" y="5099178"/>
            <a:ext cx="207645" cy="486409"/>
          </a:xfrm>
          <a:custGeom>
            <a:avLst/>
            <a:gdLst/>
            <a:ahLst/>
            <a:cxnLst/>
            <a:rect l="l" t="t" r="r" b="b"/>
            <a:pathLst>
              <a:path w="207645" h="486410">
                <a:moveTo>
                  <a:pt x="172974" y="0"/>
                </a:moveTo>
                <a:lnTo>
                  <a:pt x="34670" y="0"/>
                </a:lnTo>
                <a:lnTo>
                  <a:pt x="21163" y="2718"/>
                </a:lnTo>
                <a:lnTo>
                  <a:pt x="10144" y="10128"/>
                </a:lnTo>
                <a:lnTo>
                  <a:pt x="2720" y="21109"/>
                </a:lnTo>
                <a:lnTo>
                  <a:pt x="0" y="34543"/>
                </a:lnTo>
                <a:lnTo>
                  <a:pt x="0" y="451739"/>
                </a:lnTo>
                <a:lnTo>
                  <a:pt x="2720" y="465246"/>
                </a:lnTo>
                <a:lnTo>
                  <a:pt x="10144" y="476265"/>
                </a:lnTo>
                <a:lnTo>
                  <a:pt x="21163" y="483689"/>
                </a:lnTo>
                <a:lnTo>
                  <a:pt x="34670" y="486410"/>
                </a:lnTo>
                <a:lnTo>
                  <a:pt x="172974" y="486410"/>
                </a:lnTo>
                <a:lnTo>
                  <a:pt x="186481" y="483689"/>
                </a:lnTo>
                <a:lnTo>
                  <a:pt x="197500" y="476265"/>
                </a:lnTo>
                <a:lnTo>
                  <a:pt x="204924" y="465246"/>
                </a:lnTo>
                <a:lnTo>
                  <a:pt x="207644" y="451739"/>
                </a:lnTo>
                <a:lnTo>
                  <a:pt x="207644" y="34543"/>
                </a:lnTo>
                <a:lnTo>
                  <a:pt x="204924" y="21109"/>
                </a:lnTo>
                <a:lnTo>
                  <a:pt x="197500" y="10128"/>
                </a:lnTo>
                <a:lnTo>
                  <a:pt x="186481" y="2718"/>
                </a:lnTo>
                <a:lnTo>
                  <a:pt x="172974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125209" y="5099178"/>
            <a:ext cx="207645" cy="486409"/>
          </a:xfrm>
          <a:custGeom>
            <a:avLst/>
            <a:gdLst/>
            <a:ahLst/>
            <a:cxnLst/>
            <a:rect l="l" t="t" r="r" b="b"/>
            <a:pathLst>
              <a:path w="207645" h="486410">
                <a:moveTo>
                  <a:pt x="0" y="34543"/>
                </a:moveTo>
                <a:lnTo>
                  <a:pt x="2720" y="21109"/>
                </a:lnTo>
                <a:lnTo>
                  <a:pt x="10144" y="10128"/>
                </a:lnTo>
                <a:lnTo>
                  <a:pt x="21163" y="2718"/>
                </a:lnTo>
                <a:lnTo>
                  <a:pt x="34670" y="0"/>
                </a:lnTo>
                <a:lnTo>
                  <a:pt x="172974" y="0"/>
                </a:lnTo>
                <a:lnTo>
                  <a:pt x="186481" y="2718"/>
                </a:lnTo>
                <a:lnTo>
                  <a:pt x="197500" y="10128"/>
                </a:lnTo>
                <a:lnTo>
                  <a:pt x="204924" y="21109"/>
                </a:lnTo>
                <a:lnTo>
                  <a:pt x="207644" y="34543"/>
                </a:lnTo>
                <a:lnTo>
                  <a:pt x="207644" y="451739"/>
                </a:lnTo>
                <a:lnTo>
                  <a:pt x="204924" y="465246"/>
                </a:lnTo>
                <a:lnTo>
                  <a:pt x="197500" y="476265"/>
                </a:lnTo>
                <a:lnTo>
                  <a:pt x="186481" y="483689"/>
                </a:lnTo>
                <a:lnTo>
                  <a:pt x="172974" y="486410"/>
                </a:lnTo>
                <a:lnTo>
                  <a:pt x="34670" y="486410"/>
                </a:lnTo>
                <a:lnTo>
                  <a:pt x="21163" y="483689"/>
                </a:lnTo>
                <a:lnTo>
                  <a:pt x="10144" y="476265"/>
                </a:lnTo>
                <a:lnTo>
                  <a:pt x="2720" y="465246"/>
                </a:lnTo>
                <a:lnTo>
                  <a:pt x="0" y="451739"/>
                </a:lnTo>
                <a:lnTo>
                  <a:pt x="0" y="34543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536689" y="5091049"/>
            <a:ext cx="207645" cy="486409"/>
          </a:xfrm>
          <a:custGeom>
            <a:avLst/>
            <a:gdLst/>
            <a:ahLst/>
            <a:cxnLst/>
            <a:rect l="l" t="t" r="r" b="b"/>
            <a:pathLst>
              <a:path w="207645" h="486410">
                <a:moveTo>
                  <a:pt x="172974" y="0"/>
                </a:moveTo>
                <a:lnTo>
                  <a:pt x="34544" y="0"/>
                </a:lnTo>
                <a:lnTo>
                  <a:pt x="21109" y="2718"/>
                </a:lnTo>
                <a:lnTo>
                  <a:pt x="10128" y="10128"/>
                </a:lnTo>
                <a:lnTo>
                  <a:pt x="2718" y="21109"/>
                </a:lnTo>
                <a:lnTo>
                  <a:pt x="0" y="34543"/>
                </a:lnTo>
                <a:lnTo>
                  <a:pt x="0" y="451738"/>
                </a:lnTo>
                <a:lnTo>
                  <a:pt x="2718" y="465246"/>
                </a:lnTo>
                <a:lnTo>
                  <a:pt x="10128" y="476265"/>
                </a:lnTo>
                <a:lnTo>
                  <a:pt x="21109" y="483689"/>
                </a:lnTo>
                <a:lnTo>
                  <a:pt x="34544" y="486409"/>
                </a:lnTo>
                <a:lnTo>
                  <a:pt x="172974" y="486409"/>
                </a:lnTo>
                <a:lnTo>
                  <a:pt x="186408" y="483689"/>
                </a:lnTo>
                <a:lnTo>
                  <a:pt x="197389" y="476265"/>
                </a:lnTo>
                <a:lnTo>
                  <a:pt x="204799" y="465246"/>
                </a:lnTo>
                <a:lnTo>
                  <a:pt x="207517" y="451738"/>
                </a:lnTo>
                <a:lnTo>
                  <a:pt x="207517" y="34543"/>
                </a:lnTo>
                <a:lnTo>
                  <a:pt x="204799" y="21109"/>
                </a:lnTo>
                <a:lnTo>
                  <a:pt x="197389" y="10128"/>
                </a:lnTo>
                <a:lnTo>
                  <a:pt x="186408" y="2718"/>
                </a:lnTo>
                <a:lnTo>
                  <a:pt x="172974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536689" y="5091049"/>
            <a:ext cx="207645" cy="486409"/>
          </a:xfrm>
          <a:custGeom>
            <a:avLst/>
            <a:gdLst/>
            <a:ahLst/>
            <a:cxnLst/>
            <a:rect l="l" t="t" r="r" b="b"/>
            <a:pathLst>
              <a:path w="207645" h="486410">
                <a:moveTo>
                  <a:pt x="0" y="34543"/>
                </a:moveTo>
                <a:lnTo>
                  <a:pt x="2718" y="21109"/>
                </a:lnTo>
                <a:lnTo>
                  <a:pt x="10128" y="10128"/>
                </a:lnTo>
                <a:lnTo>
                  <a:pt x="21109" y="2718"/>
                </a:lnTo>
                <a:lnTo>
                  <a:pt x="34544" y="0"/>
                </a:lnTo>
                <a:lnTo>
                  <a:pt x="172974" y="0"/>
                </a:lnTo>
                <a:lnTo>
                  <a:pt x="186408" y="2718"/>
                </a:lnTo>
                <a:lnTo>
                  <a:pt x="197389" y="10128"/>
                </a:lnTo>
                <a:lnTo>
                  <a:pt x="204799" y="21109"/>
                </a:lnTo>
                <a:lnTo>
                  <a:pt x="207517" y="34543"/>
                </a:lnTo>
                <a:lnTo>
                  <a:pt x="207517" y="451738"/>
                </a:lnTo>
                <a:lnTo>
                  <a:pt x="204799" y="465246"/>
                </a:lnTo>
                <a:lnTo>
                  <a:pt x="197389" y="476265"/>
                </a:lnTo>
                <a:lnTo>
                  <a:pt x="186408" y="483689"/>
                </a:lnTo>
                <a:lnTo>
                  <a:pt x="172974" y="486409"/>
                </a:lnTo>
                <a:lnTo>
                  <a:pt x="34544" y="486409"/>
                </a:lnTo>
                <a:lnTo>
                  <a:pt x="21109" y="483689"/>
                </a:lnTo>
                <a:lnTo>
                  <a:pt x="10128" y="476265"/>
                </a:lnTo>
                <a:lnTo>
                  <a:pt x="2718" y="465246"/>
                </a:lnTo>
                <a:lnTo>
                  <a:pt x="0" y="451738"/>
                </a:lnTo>
                <a:lnTo>
                  <a:pt x="0" y="34543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360921" y="4757546"/>
            <a:ext cx="430530" cy="383540"/>
          </a:xfrm>
          <a:custGeom>
            <a:avLst/>
            <a:gdLst/>
            <a:ahLst/>
            <a:cxnLst/>
            <a:rect l="l" t="t" r="r" b="b"/>
            <a:pathLst>
              <a:path w="430529" h="383539">
                <a:moveTo>
                  <a:pt x="0" y="383031"/>
                </a:moveTo>
                <a:lnTo>
                  <a:pt x="16414" y="366573"/>
                </a:lnTo>
                <a:lnTo>
                  <a:pt x="30734" y="323183"/>
                </a:lnTo>
                <a:lnTo>
                  <a:pt x="40862" y="261838"/>
                </a:lnTo>
                <a:lnTo>
                  <a:pt x="44703" y="191515"/>
                </a:lnTo>
                <a:lnTo>
                  <a:pt x="52291" y="144080"/>
                </a:lnTo>
                <a:lnTo>
                  <a:pt x="73269" y="99304"/>
                </a:lnTo>
                <a:lnTo>
                  <a:pt x="104965" y="59848"/>
                </a:lnTo>
                <a:lnTo>
                  <a:pt x="144704" y="28372"/>
                </a:lnTo>
                <a:lnTo>
                  <a:pt x="189813" y="7536"/>
                </a:lnTo>
                <a:lnTo>
                  <a:pt x="237616" y="0"/>
                </a:lnTo>
                <a:lnTo>
                  <a:pt x="266472" y="5281"/>
                </a:lnTo>
                <a:lnTo>
                  <a:pt x="321851" y="44254"/>
                </a:lnTo>
                <a:lnTo>
                  <a:pt x="347219" y="75761"/>
                </a:lnTo>
                <a:lnTo>
                  <a:pt x="370268" y="113823"/>
                </a:lnTo>
                <a:lnTo>
                  <a:pt x="390422" y="157349"/>
                </a:lnTo>
                <a:lnTo>
                  <a:pt x="407103" y="205246"/>
                </a:lnTo>
                <a:lnTo>
                  <a:pt x="419732" y="256422"/>
                </a:lnTo>
                <a:lnTo>
                  <a:pt x="427734" y="309782"/>
                </a:lnTo>
                <a:lnTo>
                  <a:pt x="430529" y="364235"/>
                </a:lnTo>
              </a:path>
            </a:pathLst>
          </a:custGeom>
          <a:ln w="381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210806" y="4726814"/>
            <a:ext cx="431165" cy="382905"/>
          </a:xfrm>
          <a:custGeom>
            <a:avLst/>
            <a:gdLst/>
            <a:ahLst/>
            <a:cxnLst/>
            <a:rect l="l" t="t" r="r" b="b"/>
            <a:pathLst>
              <a:path w="431164" h="382904">
                <a:moveTo>
                  <a:pt x="0" y="382905"/>
                </a:moveTo>
                <a:lnTo>
                  <a:pt x="22643" y="366448"/>
                </a:lnTo>
                <a:lnTo>
                  <a:pt x="42370" y="323072"/>
                </a:lnTo>
                <a:lnTo>
                  <a:pt x="56310" y="261764"/>
                </a:lnTo>
                <a:lnTo>
                  <a:pt x="61595" y="191516"/>
                </a:lnTo>
                <a:lnTo>
                  <a:pt x="68861" y="144080"/>
                </a:lnTo>
                <a:lnTo>
                  <a:pt x="88947" y="99304"/>
                </a:lnTo>
                <a:lnTo>
                  <a:pt x="119284" y="59848"/>
                </a:lnTo>
                <a:lnTo>
                  <a:pt x="157305" y="28372"/>
                </a:lnTo>
                <a:lnTo>
                  <a:pt x="200442" y="7536"/>
                </a:lnTo>
                <a:lnTo>
                  <a:pt x="246126" y="0"/>
                </a:lnTo>
                <a:lnTo>
                  <a:pt x="276737" y="6495"/>
                </a:lnTo>
                <a:lnTo>
                  <a:pt x="334946" y="53960"/>
                </a:lnTo>
                <a:lnTo>
                  <a:pt x="361020" y="91933"/>
                </a:lnTo>
                <a:lnTo>
                  <a:pt x="384060" y="137400"/>
                </a:lnTo>
                <a:lnTo>
                  <a:pt x="403304" y="188863"/>
                </a:lnTo>
                <a:lnTo>
                  <a:pt x="417993" y="244822"/>
                </a:lnTo>
                <a:lnTo>
                  <a:pt x="427364" y="303779"/>
                </a:lnTo>
                <a:lnTo>
                  <a:pt x="430657" y="364236"/>
                </a:lnTo>
              </a:path>
            </a:pathLst>
          </a:custGeom>
          <a:ln w="381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799327" y="5549900"/>
            <a:ext cx="431165" cy="383540"/>
          </a:xfrm>
          <a:custGeom>
            <a:avLst/>
            <a:gdLst/>
            <a:ahLst/>
            <a:cxnLst/>
            <a:rect l="l" t="t" r="r" b="b"/>
            <a:pathLst>
              <a:path w="431164" h="383539">
                <a:moveTo>
                  <a:pt x="0" y="0"/>
                </a:moveTo>
                <a:lnTo>
                  <a:pt x="16414" y="16460"/>
                </a:lnTo>
                <a:lnTo>
                  <a:pt x="30734" y="59853"/>
                </a:lnTo>
                <a:lnTo>
                  <a:pt x="40862" y="121199"/>
                </a:lnTo>
                <a:lnTo>
                  <a:pt x="44703" y="191515"/>
                </a:lnTo>
                <a:lnTo>
                  <a:pt x="52299" y="238940"/>
                </a:lnTo>
                <a:lnTo>
                  <a:pt x="73297" y="283706"/>
                </a:lnTo>
                <a:lnTo>
                  <a:pt x="105013" y="323154"/>
                </a:lnTo>
                <a:lnTo>
                  <a:pt x="144761" y="354625"/>
                </a:lnTo>
                <a:lnTo>
                  <a:pt x="189857" y="375458"/>
                </a:lnTo>
                <a:lnTo>
                  <a:pt x="237616" y="382993"/>
                </a:lnTo>
                <a:lnTo>
                  <a:pt x="266476" y="377712"/>
                </a:lnTo>
                <a:lnTo>
                  <a:pt x="321878" y="338742"/>
                </a:lnTo>
                <a:lnTo>
                  <a:pt x="347263" y="307238"/>
                </a:lnTo>
                <a:lnTo>
                  <a:pt x="370332" y="269179"/>
                </a:lnTo>
                <a:lnTo>
                  <a:pt x="390504" y="225657"/>
                </a:lnTo>
                <a:lnTo>
                  <a:pt x="407202" y="177765"/>
                </a:lnTo>
                <a:lnTo>
                  <a:pt x="419846" y="126596"/>
                </a:lnTo>
                <a:lnTo>
                  <a:pt x="427857" y="73242"/>
                </a:lnTo>
                <a:lnTo>
                  <a:pt x="430657" y="18796"/>
                </a:lnTo>
              </a:path>
            </a:pathLst>
          </a:custGeom>
          <a:ln w="381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01284" y="5537454"/>
            <a:ext cx="147955" cy="471805"/>
          </a:xfrm>
          <a:custGeom>
            <a:avLst/>
            <a:gdLst/>
            <a:ahLst/>
            <a:cxnLst/>
            <a:rect l="l" t="t" r="r" b="b"/>
            <a:pathLst>
              <a:path w="147954" h="471804">
                <a:moveTo>
                  <a:pt x="147827" y="0"/>
                </a:moveTo>
                <a:lnTo>
                  <a:pt x="143688" y="69781"/>
                </a:lnTo>
                <a:lnTo>
                  <a:pt x="132453" y="133899"/>
                </a:lnTo>
                <a:lnTo>
                  <a:pt x="115897" y="186699"/>
                </a:lnTo>
                <a:lnTo>
                  <a:pt x="95792" y="222525"/>
                </a:lnTo>
                <a:lnTo>
                  <a:pt x="52035" y="248923"/>
                </a:lnTo>
                <a:lnTo>
                  <a:pt x="31930" y="284746"/>
                </a:lnTo>
                <a:lnTo>
                  <a:pt x="15374" y="337538"/>
                </a:lnTo>
                <a:lnTo>
                  <a:pt x="4139" y="401641"/>
                </a:lnTo>
                <a:lnTo>
                  <a:pt x="0" y="471398"/>
                </a:lnTo>
              </a:path>
            </a:pathLst>
          </a:custGeom>
          <a:ln w="381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663561" y="5549901"/>
            <a:ext cx="147955" cy="471805"/>
          </a:xfrm>
          <a:custGeom>
            <a:avLst/>
            <a:gdLst/>
            <a:ahLst/>
            <a:cxnLst/>
            <a:rect l="l" t="t" r="r" b="b"/>
            <a:pathLst>
              <a:path w="147954" h="471804">
                <a:moveTo>
                  <a:pt x="0" y="0"/>
                </a:moveTo>
                <a:lnTo>
                  <a:pt x="4139" y="69775"/>
                </a:lnTo>
                <a:lnTo>
                  <a:pt x="15374" y="133889"/>
                </a:lnTo>
                <a:lnTo>
                  <a:pt x="31930" y="186687"/>
                </a:lnTo>
                <a:lnTo>
                  <a:pt x="52035" y="222513"/>
                </a:lnTo>
                <a:lnTo>
                  <a:pt x="95792" y="248910"/>
                </a:lnTo>
                <a:lnTo>
                  <a:pt x="115897" y="284734"/>
                </a:lnTo>
                <a:lnTo>
                  <a:pt x="132453" y="337525"/>
                </a:lnTo>
                <a:lnTo>
                  <a:pt x="143688" y="401628"/>
                </a:lnTo>
                <a:lnTo>
                  <a:pt x="147827" y="471385"/>
                </a:lnTo>
              </a:path>
            </a:pathLst>
          </a:custGeom>
          <a:ln w="381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139688" y="1453184"/>
            <a:ext cx="1889760" cy="392430"/>
          </a:xfrm>
          <a:custGeom>
            <a:avLst/>
            <a:gdLst/>
            <a:ahLst/>
            <a:cxnLst/>
            <a:rect l="l" t="t" r="r" b="b"/>
            <a:pathLst>
              <a:path w="1889759" h="392430">
                <a:moveTo>
                  <a:pt x="0" y="392252"/>
                </a:moveTo>
                <a:lnTo>
                  <a:pt x="1889506" y="392252"/>
                </a:lnTo>
                <a:lnTo>
                  <a:pt x="1889506" y="0"/>
                </a:lnTo>
                <a:lnTo>
                  <a:pt x="0" y="0"/>
                </a:lnTo>
                <a:lnTo>
                  <a:pt x="0" y="39225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139688" y="1453184"/>
            <a:ext cx="1889760" cy="392430"/>
          </a:xfrm>
          <a:custGeom>
            <a:avLst/>
            <a:gdLst/>
            <a:ahLst/>
            <a:cxnLst/>
            <a:rect l="l" t="t" r="r" b="b"/>
            <a:pathLst>
              <a:path w="1889759" h="392430">
                <a:moveTo>
                  <a:pt x="0" y="392252"/>
                </a:moveTo>
                <a:lnTo>
                  <a:pt x="1889506" y="392252"/>
                </a:lnTo>
                <a:lnTo>
                  <a:pt x="1889506" y="0"/>
                </a:lnTo>
                <a:lnTo>
                  <a:pt x="0" y="0"/>
                </a:lnTo>
                <a:lnTo>
                  <a:pt x="0" y="392252"/>
                </a:lnTo>
                <a:close/>
              </a:path>
            </a:pathLst>
          </a:custGeom>
          <a:ln w="254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139688" y="1374775"/>
            <a:ext cx="1889760" cy="78740"/>
          </a:xfrm>
          <a:custGeom>
            <a:avLst/>
            <a:gdLst/>
            <a:ahLst/>
            <a:cxnLst/>
            <a:rect l="l" t="t" r="r" b="b"/>
            <a:pathLst>
              <a:path w="1889759" h="78740">
                <a:moveTo>
                  <a:pt x="1883664" y="0"/>
                </a:moveTo>
                <a:lnTo>
                  <a:pt x="5841" y="0"/>
                </a:lnTo>
                <a:lnTo>
                  <a:pt x="0" y="5841"/>
                </a:lnTo>
                <a:lnTo>
                  <a:pt x="0" y="72644"/>
                </a:lnTo>
                <a:lnTo>
                  <a:pt x="5841" y="78486"/>
                </a:lnTo>
                <a:lnTo>
                  <a:pt x="1883664" y="78486"/>
                </a:lnTo>
                <a:lnTo>
                  <a:pt x="1889506" y="72644"/>
                </a:lnTo>
                <a:lnTo>
                  <a:pt x="1889506" y="5841"/>
                </a:lnTo>
                <a:lnTo>
                  <a:pt x="1883664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39688" y="1374775"/>
            <a:ext cx="1889760" cy="78740"/>
          </a:xfrm>
          <a:custGeom>
            <a:avLst/>
            <a:gdLst/>
            <a:ahLst/>
            <a:cxnLst/>
            <a:rect l="l" t="t" r="r" b="b"/>
            <a:pathLst>
              <a:path w="1889759" h="78740">
                <a:moveTo>
                  <a:pt x="0" y="13080"/>
                </a:moveTo>
                <a:lnTo>
                  <a:pt x="0" y="5841"/>
                </a:lnTo>
                <a:lnTo>
                  <a:pt x="5841" y="0"/>
                </a:lnTo>
                <a:lnTo>
                  <a:pt x="13081" y="0"/>
                </a:lnTo>
                <a:lnTo>
                  <a:pt x="1876425" y="0"/>
                </a:lnTo>
                <a:lnTo>
                  <a:pt x="1883664" y="0"/>
                </a:lnTo>
                <a:lnTo>
                  <a:pt x="1889506" y="5841"/>
                </a:lnTo>
                <a:lnTo>
                  <a:pt x="1889506" y="13080"/>
                </a:lnTo>
                <a:lnTo>
                  <a:pt x="1889506" y="65404"/>
                </a:lnTo>
                <a:lnTo>
                  <a:pt x="1889506" y="72644"/>
                </a:lnTo>
                <a:lnTo>
                  <a:pt x="1883664" y="78486"/>
                </a:lnTo>
                <a:lnTo>
                  <a:pt x="1876425" y="78486"/>
                </a:lnTo>
                <a:lnTo>
                  <a:pt x="13081" y="78486"/>
                </a:lnTo>
                <a:lnTo>
                  <a:pt x="5841" y="78486"/>
                </a:lnTo>
                <a:lnTo>
                  <a:pt x="0" y="72644"/>
                </a:lnTo>
                <a:lnTo>
                  <a:pt x="0" y="65404"/>
                </a:lnTo>
                <a:lnTo>
                  <a:pt x="0" y="1308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39815" y="1806321"/>
            <a:ext cx="1889760" cy="75565"/>
          </a:xfrm>
          <a:custGeom>
            <a:avLst/>
            <a:gdLst/>
            <a:ahLst/>
            <a:cxnLst/>
            <a:rect l="l" t="t" r="r" b="b"/>
            <a:pathLst>
              <a:path w="1889759" h="75564">
                <a:moveTo>
                  <a:pt x="1883790" y="0"/>
                </a:moveTo>
                <a:lnTo>
                  <a:pt x="5587" y="0"/>
                </a:lnTo>
                <a:lnTo>
                  <a:pt x="0" y="5587"/>
                </a:lnTo>
                <a:lnTo>
                  <a:pt x="0" y="69468"/>
                </a:lnTo>
                <a:lnTo>
                  <a:pt x="5587" y="75183"/>
                </a:lnTo>
                <a:lnTo>
                  <a:pt x="1883790" y="75183"/>
                </a:lnTo>
                <a:lnTo>
                  <a:pt x="1889379" y="69468"/>
                </a:lnTo>
                <a:lnTo>
                  <a:pt x="1889379" y="5587"/>
                </a:lnTo>
                <a:lnTo>
                  <a:pt x="188379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139815" y="1806321"/>
            <a:ext cx="1889760" cy="75565"/>
          </a:xfrm>
          <a:custGeom>
            <a:avLst/>
            <a:gdLst/>
            <a:ahLst/>
            <a:cxnLst/>
            <a:rect l="l" t="t" r="r" b="b"/>
            <a:pathLst>
              <a:path w="1889759" h="75564">
                <a:moveTo>
                  <a:pt x="0" y="12445"/>
                </a:moveTo>
                <a:lnTo>
                  <a:pt x="0" y="5587"/>
                </a:lnTo>
                <a:lnTo>
                  <a:pt x="5587" y="0"/>
                </a:lnTo>
                <a:lnTo>
                  <a:pt x="12446" y="0"/>
                </a:lnTo>
                <a:lnTo>
                  <a:pt x="1876933" y="0"/>
                </a:lnTo>
                <a:lnTo>
                  <a:pt x="1883790" y="0"/>
                </a:lnTo>
                <a:lnTo>
                  <a:pt x="1889379" y="5587"/>
                </a:lnTo>
                <a:lnTo>
                  <a:pt x="1889379" y="12445"/>
                </a:lnTo>
                <a:lnTo>
                  <a:pt x="1889379" y="62611"/>
                </a:lnTo>
                <a:lnTo>
                  <a:pt x="1889379" y="69468"/>
                </a:lnTo>
                <a:lnTo>
                  <a:pt x="1883790" y="75183"/>
                </a:lnTo>
                <a:lnTo>
                  <a:pt x="1876933" y="75183"/>
                </a:lnTo>
                <a:lnTo>
                  <a:pt x="12446" y="75183"/>
                </a:lnTo>
                <a:lnTo>
                  <a:pt x="5587" y="75183"/>
                </a:lnTo>
                <a:lnTo>
                  <a:pt x="0" y="69468"/>
                </a:lnTo>
                <a:lnTo>
                  <a:pt x="0" y="62611"/>
                </a:lnTo>
                <a:lnTo>
                  <a:pt x="0" y="1244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352922" y="1392047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4116" y="0"/>
                </a:moveTo>
                <a:lnTo>
                  <a:pt x="34798" y="0"/>
                </a:lnTo>
                <a:lnTo>
                  <a:pt x="21270" y="2722"/>
                </a:lnTo>
                <a:lnTo>
                  <a:pt x="10207" y="10160"/>
                </a:lnTo>
                <a:lnTo>
                  <a:pt x="2740" y="21216"/>
                </a:lnTo>
                <a:lnTo>
                  <a:pt x="0" y="34798"/>
                </a:lnTo>
                <a:lnTo>
                  <a:pt x="0" y="454532"/>
                </a:lnTo>
                <a:lnTo>
                  <a:pt x="2740" y="468133"/>
                </a:lnTo>
                <a:lnTo>
                  <a:pt x="10207" y="479234"/>
                </a:lnTo>
                <a:lnTo>
                  <a:pt x="21270" y="486715"/>
                </a:lnTo>
                <a:lnTo>
                  <a:pt x="34798" y="489457"/>
                </a:lnTo>
                <a:lnTo>
                  <a:pt x="174116" y="489457"/>
                </a:lnTo>
                <a:lnTo>
                  <a:pt x="187644" y="486715"/>
                </a:lnTo>
                <a:lnTo>
                  <a:pt x="198707" y="479234"/>
                </a:lnTo>
                <a:lnTo>
                  <a:pt x="206174" y="468133"/>
                </a:lnTo>
                <a:lnTo>
                  <a:pt x="208914" y="454532"/>
                </a:lnTo>
                <a:lnTo>
                  <a:pt x="208914" y="34798"/>
                </a:lnTo>
                <a:lnTo>
                  <a:pt x="206174" y="21216"/>
                </a:lnTo>
                <a:lnTo>
                  <a:pt x="198707" y="10160"/>
                </a:lnTo>
                <a:lnTo>
                  <a:pt x="187644" y="2722"/>
                </a:lnTo>
                <a:lnTo>
                  <a:pt x="174116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352922" y="1392047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8"/>
                </a:moveTo>
                <a:lnTo>
                  <a:pt x="2740" y="21216"/>
                </a:lnTo>
                <a:lnTo>
                  <a:pt x="10207" y="10159"/>
                </a:lnTo>
                <a:lnTo>
                  <a:pt x="21270" y="2722"/>
                </a:lnTo>
                <a:lnTo>
                  <a:pt x="34798" y="0"/>
                </a:lnTo>
                <a:lnTo>
                  <a:pt x="174116" y="0"/>
                </a:lnTo>
                <a:lnTo>
                  <a:pt x="187644" y="2722"/>
                </a:lnTo>
                <a:lnTo>
                  <a:pt x="198707" y="10160"/>
                </a:lnTo>
                <a:lnTo>
                  <a:pt x="206174" y="21216"/>
                </a:lnTo>
                <a:lnTo>
                  <a:pt x="208914" y="34798"/>
                </a:lnTo>
                <a:lnTo>
                  <a:pt x="208914" y="454532"/>
                </a:lnTo>
                <a:lnTo>
                  <a:pt x="206174" y="468133"/>
                </a:lnTo>
                <a:lnTo>
                  <a:pt x="198707" y="479234"/>
                </a:lnTo>
                <a:lnTo>
                  <a:pt x="187644" y="486715"/>
                </a:lnTo>
                <a:lnTo>
                  <a:pt x="174116" y="489457"/>
                </a:lnTo>
                <a:lnTo>
                  <a:pt x="34798" y="489457"/>
                </a:lnTo>
                <a:lnTo>
                  <a:pt x="21270" y="486715"/>
                </a:lnTo>
                <a:lnTo>
                  <a:pt x="10207" y="479234"/>
                </a:lnTo>
                <a:lnTo>
                  <a:pt x="2740" y="468133"/>
                </a:lnTo>
                <a:lnTo>
                  <a:pt x="0" y="454532"/>
                </a:lnTo>
                <a:lnTo>
                  <a:pt x="0" y="34798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740779" y="1392047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3990" y="0"/>
                </a:moveTo>
                <a:lnTo>
                  <a:pt x="34798" y="0"/>
                </a:lnTo>
                <a:lnTo>
                  <a:pt x="21216" y="2722"/>
                </a:lnTo>
                <a:lnTo>
                  <a:pt x="10159" y="10160"/>
                </a:lnTo>
                <a:lnTo>
                  <a:pt x="2722" y="21216"/>
                </a:lnTo>
                <a:lnTo>
                  <a:pt x="0" y="34798"/>
                </a:lnTo>
                <a:lnTo>
                  <a:pt x="0" y="454532"/>
                </a:lnTo>
                <a:lnTo>
                  <a:pt x="2722" y="468133"/>
                </a:lnTo>
                <a:lnTo>
                  <a:pt x="10160" y="479234"/>
                </a:lnTo>
                <a:lnTo>
                  <a:pt x="21216" y="486715"/>
                </a:lnTo>
                <a:lnTo>
                  <a:pt x="34798" y="489457"/>
                </a:lnTo>
                <a:lnTo>
                  <a:pt x="173990" y="489457"/>
                </a:lnTo>
                <a:lnTo>
                  <a:pt x="187517" y="486715"/>
                </a:lnTo>
                <a:lnTo>
                  <a:pt x="198580" y="479234"/>
                </a:lnTo>
                <a:lnTo>
                  <a:pt x="206047" y="468133"/>
                </a:lnTo>
                <a:lnTo>
                  <a:pt x="208787" y="454532"/>
                </a:lnTo>
                <a:lnTo>
                  <a:pt x="208787" y="34798"/>
                </a:lnTo>
                <a:lnTo>
                  <a:pt x="206047" y="21216"/>
                </a:lnTo>
                <a:lnTo>
                  <a:pt x="198580" y="10160"/>
                </a:lnTo>
                <a:lnTo>
                  <a:pt x="187517" y="2722"/>
                </a:lnTo>
                <a:lnTo>
                  <a:pt x="173990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740779" y="1392047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8"/>
                </a:moveTo>
                <a:lnTo>
                  <a:pt x="2722" y="21216"/>
                </a:lnTo>
                <a:lnTo>
                  <a:pt x="10160" y="10159"/>
                </a:lnTo>
                <a:lnTo>
                  <a:pt x="21216" y="2722"/>
                </a:lnTo>
                <a:lnTo>
                  <a:pt x="34798" y="0"/>
                </a:lnTo>
                <a:lnTo>
                  <a:pt x="173990" y="0"/>
                </a:lnTo>
                <a:lnTo>
                  <a:pt x="187517" y="2722"/>
                </a:lnTo>
                <a:lnTo>
                  <a:pt x="198580" y="10160"/>
                </a:lnTo>
                <a:lnTo>
                  <a:pt x="206047" y="21216"/>
                </a:lnTo>
                <a:lnTo>
                  <a:pt x="208787" y="34798"/>
                </a:lnTo>
                <a:lnTo>
                  <a:pt x="208787" y="454532"/>
                </a:lnTo>
                <a:lnTo>
                  <a:pt x="206047" y="468133"/>
                </a:lnTo>
                <a:lnTo>
                  <a:pt x="198580" y="479234"/>
                </a:lnTo>
                <a:lnTo>
                  <a:pt x="187517" y="486715"/>
                </a:lnTo>
                <a:lnTo>
                  <a:pt x="173990" y="489457"/>
                </a:lnTo>
                <a:lnTo>
                  <a:pt x="34798" y="489457"/>
                </a:lnTo>
                <a:lnTo>
                  <a:pt x="21216" y="486715"/>
                </a:lnTo>
                <a:lnTo>
                  <a:pt x="10160" y="479234"/>
                </a:lnTo>
                <a:lnTo>
                  <a:pt x="2722" y="468133"/>
                </a:lnTo>
                <a:lnTo>
                  <a:pt x="0" y="454532"/>
                </a:lnTo>
                <a:lnTo>
                  <a:pt x="0" y="34798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180961" y="1369186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4116" y="0"/>
                </a:moveTo>
                <a:lnTo>
                  <a:pt x="34798" y="0"/>
                </a:lnTo>
                <a:lnTo>
                  <a:pt x="21270" y="2740"/>
                </a:lnTo>
                <a:lnTo>
                  <a:pt x="10207" y="10207"/>
                </a:lnTo>
                <a:lnTo>
                  <a:pt x="2740" y="21270"/>
                </a:lnTo>
                <a:lnTo>
                  <a:pt x="0" y="34798"/>
                </a:lnTo>
                <a:lnTo>
                  <a:pt x="0" y="454660"/>
                </a:lnTo>
                <a:lnTo>
                  <a:pt x="2740" y="468187"/>
                </a:lnTo>
                <a:lnTo>
                  <a:pt x="10207" y="479250"/>
                </a:lnTo>
                <a:lnTo>
                  <a:pt x="21270" y="486717"/>
                </a:lnTo>
                <a:lnTo>
                  <a:pt x="34798" y="489458"/>
                </a:lnTo>
                <a:lnTo>
                  <a:pt x="174116" y="489458"/>
                </a:lnTo>
                <a:lnTo>
                  <a:pt x="187644" y="486717"/>
                </a:lnTo>
                <a:lnTo>
                  <a:pt x="198707" y="479250"/>
                </a:lnTo>
                <a:lnTo>
                  <a:pt x="206174" y="468187"/>
                </a:lnTo>
                <a:lnTo>
                  <a:pt x="208914" y="454660"/>
                </a:lnTo>
                <a:lnTo>
                  <a:pt x="208914" y="34798"/>
                </a:lnTo>
                <a:lnTo>
                  <a:pt x="206174" y="21270"/>
                </a:lnTo>
                <a:lnTo>
                  <a:pt x="198707" y="10207"/>
                </a:lnTo>
                <a:lnTo>
                  <a:pt x="187644" y="2740"/>
                </a:lnTo>
                <a:lnTo>
                  <a:pt x="174116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180961" y="1369186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8"/>
                </a:moveTo>
                <a:lnTo>
                  <a:pt x="2740" y="21270"/>
                </a:lnTo>
                <a:lnTo>
                  <a:pt x="10207" y="10207"/>
                </a:lnTo>
                <a:lnTo>
                  <a:pt x="21270" y="2740"/>
                </a:lnTo>
                <a:lnTo>
                  <a:pt x="34798" y="0"/>
                </a:lnTo>
                <a:lnTo>
                  <a:pt x="174116" y="0"/>
                </a:lnTo>
                <a:lnTo>
                  <a:pt x="187644" y="2740"/>
                </a:lnTo>
                <a:lnTo>
                  <a:pt x="198707" y="10207"/>
                </a:lnTo>
                <a:lnTo>
                  <a:pt x="206174" y="21270"/>
                </a:lnTo>
                <a:lnTo>
                  <a:pt x="208914" y="34798"/>
                </a:lnTo>
                <a:lnTo>
                  <a:pt x="208914" y="454660"/>
                </a:lnTo>
                <a:lnTo>
                  <a:pt x="206174" y="468187"/>
                </a:lnTo>
                <a:lnTo>
                  <a:pt x="198707" y="479250"/>
                </a:lnTo>
                <a:lnTo>
                  <a:pt x="187644" y="486717"/>
                </a:lnTo>
                <a:lnTo>
                  <a:pt x="174116" y="489458"/>
                </a:lnTo>
                <a:lnTo>
                  <a:pt x="34798" y="489458"/>
                </a:lnTo>
                <a:lnTo>
                  <a:pt x="21270" y="486717"/>
                </a:lnTo>
                <a:lnTo>
                  <a:pt x="10207" y="479250"/>
                </a:lnTo>
                <a:lnTo>
                  <a:pt x="2740" y="468187"/>
                </a:lnTo>
                <a:lnTo>
                  <a:pt x="0" y="454660"/>
                </a:lnTo>
                <a:lnTo>
                  <a:pt x="0" y="34798"/>
                </a:lnTo>
                <a:close/>
              </a:path>
            </a:pathLst>
          </a:custGeom>
          <a:ln w="25399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594981" y="1361058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174117" y="0"/>
                </a:moveTo>
                <a:lnTo>
                  <a:pt x="34798" y="0"/>
                </a:lnTo>
                <a:lnTo>
                  <a:pt x="21270" y="2722"/>
                </a:lnTo>
                <a:lnTo>
                  <a:pt x="10207" y="10160"/>
                </a:lnTo>
                <a:lnTo>
                  <a:pt x="2740" y="21216"/>
                </a:lnTo>
                <a:lnTo>
                  <a:pt x="0" y="34798"/>
                </a:lnTo>
                <a:lnTo>
                  <a:pt x="0" y="454532"/>
                </a:lnTo>
                <a:lnTo>
                  <a:pt x="2740" y="468133"/>
                </a:lnTo>
                <a:lnTo>
                  <a:pt x="10207" y="479234"/>
                </a:lnTo>
                <a:lnTo>
                  <a:pt x="21270" y="486715"/>
                </a:lnTo>
                <a:lnTo>
                  <a:pt x="34798" y="489457"/>
                </a:lnTo>
                <a:lnTo>
                  <a:pt x="174117" y="489457"/>
                </a:lnTo>
                <a:lnTo>
                  <a:pt x="187644" y="486715"/>
                </a:lnTo>
                <a:lnTo>
                  <a:pt x="198707" y="479234"/>
                </a:lnTo>
                <a:lnTo>
                  <a:pt x="206174" y="468133"/>
                </a:lnTo>
                <a:lnTo>
                  <a:pt x="208915" y="454532"/>
                </a:lnTo>
                <a:lnTo>
                  <a:pt x="208915" y="34798"/>
                </a:lnTo>
                <a:lnTo>
                  <a:pt x="206174" y="21216"/>
                </a:lnTo>
                <a:lnTo>
                  <a:pt x="198707" y="10160"/>
                </a:lnTo>
                <a:lnTo>
                  <a:pt x="187644" y="2722"/>
                </a:lnTo>
                <a:lnTo>
                  <a:pt x="174117" y="0"/>
                </a:lnTo>
                <a:close/>
              </a:path>
            </a:pathLst>
          </a:custGeom>
          <a:solidFill>
            <a:srgbClr val="2CD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594981" y="1361058"/>
            <a:ext cx="208915" cy="489584"/>
          </a:xfrm>
          <a:custGeom>
            <a:avLst/>
            <a:gdLst/>
            <a:ahLst/>
            <a:cxnLst/>
            <a:rect l="l" t="t" r="r" b="b"/>
            <a:pathLst>
              <a:path w="208914" h="489585">
                <a:moveTo>
                  <a:pt x="0" y="34798"/>
                </a:moveTo>
                <a:lnTo>
                  <a:pt x="2740" y="21216"/>
                </a:lnTo>
                <a:lnTo>
                  <a:pt x="10207" y="10159"/>
                </a:lnTo>
                <a:lnTo>
                  <a:pt x="21270" y="2722"/>
                </a:lnTo>
                <a:lnTo>
                  <a:pt x="34798" y="0"/>
                </a:lnTo>
                <a:lnTo>
                  <a:pt x="174117" y="0"/>
                </a:lnTo>
                <a:lnTo>
                  <a:pt x="187644" y="2722"/>
                </a:lnTo>
                <a:lnTo>
                  <a:pt x="198707" y="10160"/>
                </a:lnTo>
                <a:lnTo>
                  <a:pt x="206174" y="21216"/>
                </a:lnTo>
                <a:lnTo>
                  <a:pt x="208915" y="34798"/>
                </a:lnTo>
                <a:lnTo>
                  <a:pt x="208915" y="454532"/>
                </a:lnTo>
                <a:lnTo>
                  <a:pt x="206174" y="468133"/>
                </a:lnTo>
                <a:lnTo>
                  <a:pt x="198707" y="479234"/>
                </a:lnTo>
                <a:lnTo>
                  <a:pt x="187644" y="486715"/>
                </a:lnTo>
                <a:lnTo>
                  <a:pt x="174117" y="489457"/>
                </a:lnTo>
                <a:lnTo>
                  <a:pt x="34798" y="489457"/>
                </a:lnTo>
                <a:lnTo>
                  <a:pt x="21270" y="486715"/>
                </a:lnTo>
                <a:lnTo>
                  <a:pt x="10207" y="479234"/>
                </a:lnTo>
                <a:lnTo>
                  <a:pt x="2740" y="468133"/>
                </a:lnTo>
                <a:lnTo>
                  <a:pt x="0" y="454532"/>
                </a:lnTo>
                <a:lnTo>
                  <a:pt x="0" y="34798"/>
                </a:lnTo>
                <a:close/>
              </a:path>
            </a:pathLst>
          </a:custGeom>
          <a:ln w="254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11849" y="1025526"/>
            <a:ext cx="433705" cy="385445"/>
          </a:xfrm>
          <a:custGeom>
            <a:avLst/>
            <a:gdLst/>
            <a:ahLst/>
            <a:cxnLst/>
            <a:rect l="l" t="t" r="r" b="b"/>
            <a:pathLst>
              <a:path w="433704" h="385444">
                <a:moveTo>
                  <a:pt x="0" y="385317"/>
                </a:moveTo>
                <a:lnTo>
                  <a:pt x="16508" y="368752"/>
                </a:lnTo>
                <a:lnTo>
                  <a:pt x="30908" y="325088"/>
                </a:lnTo>
                <a:lnTo>
                  <a:pt x="41094" y="263374"/>
                </a:lnTo>
                <a:lnTo>
                  <a:pt x="44958" y="192659"/>
                </a:lnTo>
                <a:lnTo>
                  <a:pt x="52603" y="144918"/>
                </a:lnTo>
                <a:lnTo>
                  <a:pt x="73739" y="99869"/>
                </a:lnTo>
                <a:lnTo>
                  <a:pt x="105663" y="60182"/>
                </a:lnTo>
                <a:lnTo>
                  <a:pt x="145673" y="28527"/>
                </a:lnTo>
                <a:lnTo>
                  <a:pt x="191066" y="7577"/>
                </a:lnTo>
                <a:lnTo>
                  <a:pt x="239140" y="0"/>
                </a:lnTo>
                <a:lnTo>
                  <a:pt x="268155" y="5314"/>
                </a:lnTo>
                <a:lnTo>
                  <a:pt x="323873" y="44532"/>
                </a:lnTo>
                <a:lnTo>
                  <a:pt x="349409" y="76236"/>
                </a:lnTo>
                <a:lnTo>
                  <a:pt x="372618" y="114538"/>
                </a:lnTo>
                <a:lnTo>
                  <a:pt x="392915" y="158337"/>
                </a:lnTo>
                <a:lnTo>
                  <a:pt x="409718" y="206535"/>
                </a:lnTo>
                <a:lnTo>
                  <a:pt x="422443" y="258031"/>
                </a:lnTo>
                <a:lnTo>
                  <a:pt x="430506" y="311726"/>
                </a:lnTo>
                <a:lnTo>
                  <a:pt x="433324" y="366522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267067" y="994537"/>
            <a:ext cx="433705" cy="385445"/>
          </a:xfrm>
          <a:custGeom>
            <a:avLst/>
            <a:gdLst/>
            <a:ahLst/>
            <a:cxnLst/>
            <a:rect l="l" t="t" r="r" b="b"/>
            <a:pathLst>
              <a:path w="433704" h="385444">
                <a:moveTo>
                  <a:pt x="0" y="385317"/>
                </a:moveTo>
                <a:lnTo>
                  <a:pt x="22756" y="368752"/>
                </a:lnTo>
                <a:lnTo>
                  <a:pt x="42608" y="325088"/>
                </a:lnTo>
                <a:lnTo>
                  <a:pt x="56649" y="263374"/>
                </a:lnTo>
                <a:lnTo>
                  <a:pt x="61975" y="192659"/>
                </a:lnTo>
                <a:lnTo>
                  <a:pt x="69282" y="144918"/>
                </a:lnTo>
                <a:lnTo>
                  <a:pt x="89483" y="99869"/>
                </a:lnTo>
                <a:lnTo>
                  <a:pt x="119999" y="60182"/>
                </a:lnTo>
                <a:lnTo>
                  <a:pt x="158251" y="28527"/>
                </a:lnTo>
                <a:lnTo>
                  <a:pt x="201661" y="7577"/>
                </a:lnTo>
                <a:lnTo>
                  <a:pt x="247650" y="0"/>
                </a:lnTo>
                <a:lnTo>
                  <a:pt x="278468" y="6536"/>
                </a:lnTo>
                <a:lnTo>
                  <a:pt x="337048" y="54299"/>
                </a:lnTo>
                <a:lnTo>
                  <a:pt x="363282" y="92510"/>
                </a:lnTo>
                <a:lnTo>
                  <a:pt x="386459" y="138262"/>
                </a:lnTo>
                <a:lnTo>
                  <a:pt x="405816" y="190048"/>
                </a:lnTo>
                <a:lnTo>
                  <a:pt x="420589" y="246359"/>
                </a:lnTo>
                <a:lnTo>
                  <a:pt x="430012" y="305686"/>
                </a:lnTo>
                <a:lnTo>
                  <a:pt x="433324" y="366522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53047" y="1822831"/>
            <a:ext cx="433705" cy="385445"/>
          </a:xfrm>
          <a:custGeom>
            <a:avLst/>
            <a:gdLst/>
            <a:ahLst/>
            <a:cxnLst/>
            <a:rect l="l" t="t" r="r" b="b"/>
            <a:pathLst>
              <a:path w="433704" h="385444">
                <a:moveTo>
                  <a:pt x="0" y="0"/>
                </a:moveTo>
                <a:lnTo>
                  <a:pt x="16508" y="16547"/>
                </a:lnTo>
                <a:lnTo>
                  <a:pt x="30908" y="60182"/>
                </a:lnTo>
                <a:lnTo>
                  <a:pt x="41094" y="121890"/>
                </a:lnTo>
                <a:lnTo>
                  <a:pt x="44957" y="192659"/>
                </a:lnTo>
                <a:lnTo>
                  <a:pt x="52603" y="240399"/>
                </a:lnTo>
                <a:lnTo>
                  <a:pt x="73739" y="285448"/>
                </a:lnTo>
                <a:lnTo>
                  <a:pt x="105663" y="325135"/>
                </a:lnTo>
                <a:lnTo>
                  <a:pt x="145673" y="356790"/>
                </a:lnTo>
                <a:lnTo>
                  <a:pt x="191066" y="377740"/>
                </a:lnTo>
                <a:lnTo>
                  <a:pt x="239140" y="385318"/>
                </a:lnTo>
                <a:lnTo>
                  <a:pt x="268155" y="380003"/>
                </a:lnTo>
                <a:lnTo>
                  <a:pt x="323873" y="340785"/>
                </a:lnTo>
                <a:lnTo>
                  <a:pt x="349409" y="309081"/>
                </a:lnTo>
                <a:lnTo>
                  <a:pt x="372618" y="270779"/>
                </a:lnTo>
                <a:lnTo>
                  <a:pt x="392915" y="226980"/>
                </a:lnTo>
                <a:lnTo>
                  <a:pt x="409718" y="178782"/>
                </a:lnTo>
                <a:lnTo>
                  <a:pt x="422443" y="127286"/>
                </a:lnTo>
                <a:lnTo>
                  <a:pt x="430506" y="73591"/>
                </a:lnTo>
                <a:lnTo>
                  <a:pt x="433324" y="18796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251322" y="1810258"/>
            <a:ext cx="149225" cy="474345"/>
          </a:xfrm>
          <a:custGeom>
            <a:avLst/>
            <a:gdLst/>
            <a:ahLst/>
            <a:cxnLst/>
            <a:rect l="l" t="t" r="r" b="b"/>
            <a:pathLst>
              <a:path w="149225" h="474344">
                <a:moveTo>
                  <a:pt x="148716" y="0"/>
                </a:moveTo>
                <a:lnTo>
                  <a:pt x="145788" y="58759"/>
                </a:lnTo>
                <a:lnTo>
                  <a:pt x="137691" y="114224"/>
                </a:lnTo>
                <a:lnTo>
                  <a:pt x="125460" y="163099"/>
                </a:lnTo>
                <a:lnTo>
                  <a:pt x="110127" y="202089"/>
                </a:lnTo>
                <a:lnTo>
                  <a:pt x="74294" y="237236"/>
                </a:lnTo>
                <a:lnTo>
                  <a:pt x="55915" y="246562"/>
                </a:lnTo>
                <a:lnTo>
                  <a:pt x="38551" y="272349"/>
                </a:lnTo>
                <a:lnTo>
                  <a:pt x="23240" y="311308"/>
                </a:lnTo>
                <a:lnTo>
                  <a:pt x="11020" y="360153"/>
                </a:lnTo>
                <a:lnTo>
                  <a:pt x="2928" y="415594"/>
                </a:lnTo>
                <a:lnTo>
                  <a:pt x="0" y="474344"/>
                </a:lnTo>
              </a:path>
            </a:pathLst>
          </a:custGeom>
          <a:ln w="38099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39716" y="1855090"/>
            <a:ext cx="847090" cy="791845"/>
          </a:xfrm>
          <a:custGeom>
            <a:avLst/>
            <a:gdLst/>
            <a:ahLst/>
            <a:cxnLst/>
            <a:rect l="l" t="t" r="r" b="b"/>
            <a:pathLst>
              <a:path w="847090" h="791844">
                <a:moveTo>
                  <a:pt x="342132" y="0"/>
                </a:moveTo>
                <a:lnTo>
                  <a:pt x="378709" y="54478"/>
                </a:lnTo>
                <a:lnTo>
                  <a:pt x="414021" y="108170"/>
                </a:lnTo>
                <a:lnTo>
                  <a:pt x="446803" y="160288"/>
                </a:lnTo>
                <a:lnTo>
                  <a:pt x="475792" y="210044"/>
                </a:lnTo>
                <a:lnTo>
                  <a:pt x="499721" y="256652"/>
                </a:lnTo>
                <a:lnTo>
                  <a:pt x="517326" y="299324"/>
                </a:lnTo>
                <a:lnTo>
                  <a:pt x="527343" y="337274"/>
                </a:lnTo>
                <a:lnTo>
                  <a:pt x="528506" y="369715"/>
                </a:lnTo>
                <a:lnTo>
                  <a:pt x="519551" y="395859"/>
                </a:lnTo>
                <a:lnTo>
                  <a:pt x="498918" y="411707"/>
                </a:lnTo>
                <a:lnTo>
                  <a:pt x="464973" y="419534"/>
                </a:lnTo>
                <a:lnTo>
                  <a:pt x="420791" y="421141"/>
                </a:lnTo>
                <a:lnTo>
                  <a:pt x="369443" y="418326"/>
                </a:lnTo>
                <a:lnTo>
                  <a:pt x="314001" y="412892"/>
                </a:lnTo>
                <a:lnTo>
                  <a:pt x="257539" y="406639"/>
                </a:lnTo>
                <a:lnTo>
                  <a:pt x="203127" y="401368"/>
                </a:lnTo>
                <a:lnTo>
                  <a:pt x="153840" y="398878"/>
                </a:lnTo>
                <a:lnTo>
                  <a:pt x="112748" y="400971"/>
                </a:lnTo>
                <a:lnTo>
                  <a:pt x="82925" y="409448"/>
                </a:lnTo>
                <a:lnTo>
                  <a:pt x="51808" y="431878"/>
                </a:lnTo>
                <a:lnTo>
                  <a:pt x="26182" y="462257"/>
                </a:lnTo>
                <a:lnTo>
                  <a:pt x="8197" y="497958"/>
                </a:lnTo>
                <a:lnTo>
                  <a:pt x="0" y="536357"/>
                </a:lnTo>
                <a:lnTo>
                  <a:pt x="3739" y="574827"/>
                </a:lnTo>
                <a:lnTo>
                  <a:pt x="21563" y="610742"/>
                </a:lnTo>
                <a:lnTo>
                  <a:pt x="55620" y="641476"/>
                </a:lnTo>
                <a:lnTo>
                  <a:pt x="120765" y="671835"/>
                </a:lnTo>
                <a:lnTo>
                  <a:pt x="165263" y="687324"/>
                </a:lnTo>
                <a:lnTo>
                  <a:pt x="215674" y="702674"/>
                </a:lnTo>
                <a:lnTo>
                  <a:pt x="270471" y="717623"/>
                </a:lnTo>
                <a:lnTo>
                  <a:pt x="328125" y="731911"/>
                </a:lnTo>
                <a:lnTo>
                  <a:pt x="387109" y="745279"/>
                </a:lnTo>
                <a:lnTo>
                  <a:pt x="445895" y="757467"/>
                </a:lnTo>
                <a:lnTo>
                  <a:pt x="502955" y="768214"/>
                </a:lnTo>
                <a:lnTo>
                  <a:pt x="556762" y="777260"/>
                </a:lnTo>
                <a:lnTo>
                  <a:pt x="605787" y="784344"/>
                </a:lnTo>
                <a:lnTo>
                  <a:pt x="648502" y="789208"/>
                </a:lnTo>
                <a:lnTo>
                  <a:pt x="683381" y="791590"/>
                </a:lnTo>
                <a:lnTo>
                  <a:pt x="764627" y="774330"/>
                </a:lnTo>
                <a:lnTo>
                  <a:pt x="814715" y="731901"/>
                </a:lnTo>
                <a:lnTo>
                  <a:pt x="840061" y="688613"/>
                </a:lnTo>
                <a:lnTo>
                  <a:pt x="847084" y="668782"/>
                </a:lnTo>
              </a:path>
            </a:pathLst>
          </a:custGeom>
          <a:ln w="38100">
            <a:solidFill>
              <a:srgbClr val="2CDF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8185785" y="2300604"/>
            <a:ext cx="180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753350" y="4225925"/>
            <a:ext cx="18161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825360" y="6026784"/>
            <a:ext cx="1809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104001" y="2300604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104001" y="4225925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104001" y="6026784"/>
            <a:ext cx="2044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72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786" y="2335814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JONCTIONS CELLULAIRES</a:t>
            </a:r>
          </a:p>
        </p:txBody>
      </p:sp>
    </p:spTree>
    <p:extLst>
      <p:ext uri="{BB962C8B-B14F-4D97-AF65-F5344CB8AC3E}">
        <p14:creationId xmlns:p14="http://schemas.microsoft.com/office/powerpoint/2010/main" val="3524634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899" y="110640"/>
            <a:ext cx="10863617" cy="6052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165" indent="-164465">
              <a:lnSpc>
                <a:spcPct val="150000"/>
              </a:lnSpc>
              <a:spcBef>
                <a:spcPts val="1320"/>
              </a:spcBef>
              <a:buAutoNum type="arabicParenR"/>
              <a:tabLst>
                <a:tab pos="177800" algn="l"/>
              </a:tabLst>
            </a:pPr>
            <a:r>
              <a:rPr lang="fr-FR"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Définition</a:t>
            </a:r>
            <a:endParaRPr lang="fr-FR" sz="1600" dirty="0">
              <a:latin typeface="Times New Roman"/>
              <a:cs typeface="Times New Roman"/>
            </a:endParaRPr>
          </a:p>
          <a:p>
            <a:pPr marL="12700" marR="157480">
              <a:lnSpc>
                <a:spcPct val="150000"/>
              </a:lnSpc>
              <a:spcBef>
                <a:spcPts val="55"/>
              </a:spcBef>
            </a:pPr>
            <a:r>
              <a:rPr lang="fr-FR" sz="1600" spc="-5" dirty="0">
                <a:latin typeface="Times New Roman"/>
                <a:cs typeface="Times New Roman"/>
              </a:rPr>
              <a:t>Régions spécialisées </a:t>
            </a:r>
            <a:r>
              <a:rPr lang="fr-FR" sz="1600" dirty="0">
                <a:latin typeface="Times New Roman"/>
                <a:cs typeface="Times New Roman"/>
              </a:rPr>
              <a:t>de la </a:t>
            </a:r>
            <a:r>
              <a:rPr lang="fr-FR" sz="1600" spc="-5" dirty="0">
                <a:latin typeface="Times New Roman"/>
                <a:cs typeface="Times New Roman"/>
              </a:rPr>
              <a:t>membrane </a:t>
            </a:r>
            <a:r>
              <a:rPr lang="fr-FR" sz="1600" dirty="0">
                <a:latin typeface="Times New Roman"/>
                <a:cs typeface="Times New Roman"/>
              </a:rPr>
              <a:t>plasmique des </a:t>
            </a:r>
            <a:r>
              <a:rPr lang="fr-FR" sz="1600" spc="-5" dirty="0">
                <a:latin typeface="Times New Roman"/>
                <a:cs typeface="Times New Roman"/>
              </a:rPr>
              <a:t>cellules épithéliales assurant </a:t>
            </a:r>
            <a:r>
              <a:rPr lang="fr-FR" sz="1600" dirty="0">
                <a:latin typeface="Times New Roman"/>
                <a:cs typeface="Times New Roman"/>
              </a:rPr>
              <a:t>la </a:t>
            </a:r>
            <a:r>
              <a:rPr lang="fr-FR" sz="1600" spc="-5" dirty="0">
                <a:latin typeface="Times New Roman"/>
                <a:cs typeface="Times New Roman"/>
              </a:rPr>
              <a:t>cohésion des cellules  adjacentes entre elle et </a:t>
            </a:r>
            <a:r>
              <a:rPr lang="fr-FR" sz="1600" dirty="0">
                <a:latin typeface="Times New Roman"/>
                <a:cs typeface="Times New Roman"/>
              </a:rPr>
              <a:t>à la </a:t>
            </a:r>
            <a:r>
              <a:rPr lang="fr-FR" sz="1600" spc="-5" dirty="0">
                <a:latin typeface="Times New Roman"/>
                <a:cs typeface="Times New Roman"/>
              </a:rPr>
              <a:t>lame</a:t>
            </a:r>
            <a:r>
              <a:rPr lang="fr-FR" sz="1600" spc="25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basale</a:t>
            </a:r>
            <a:endParaRPr lang="fr-FR" sz="1600" dirty="0"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40"/>
              </a:spcBef>
            </a:pPr>
            <a:endParaRPr lang="fr-FR" sz="1600" dirty="0">
              <a:latin typeface="Times New Roman"/>
              <a:cs typeface="Times New Roman"/>
            </a:endParaRPr>
          </a:p>
          <a:p>
            <a:pPr marL="177165" indent="-164465">
              <a:lnSpc>
                <a:spcPct val="150000"/>
              </a:lnSpc>
              <a:spcBef>
                <a:spcPts val="5"/>
              </a:spcBef>
              <a:buAutoNum type="arabicParenR" startAt="2"/>
              <a:tabLst>
                <a:tab pos="177800" algn="l"/>
              </a:tabLst>
            </a:pPr>
            <a:r>
              <a:rPr lang="fr-FR"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Classification des jonctions</a:t>
            </a:r>
            <a:r>
              <a:rPr lang="fr-FR" sz="16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intercellulaires</a:t>
            </a:r>
            <a:endParaRPr lang="fr-FR" sz="1600" dirty="0">
              <a:latin typeface="Times New Roman"/>
              <a:cs typeface="Times New Roman"/>
            </a:endParaRPr>
          </a:p>
          <a:p>
            <a:pPr marL="12700" marR="495934">
              <a:lnSpc>
                <a:spcPct val="150000"/>
              </a:lnSpc>
              <a:spcBef>
                <a:spcPts val="50"/>
              </a:spcBef>
            </a:pPr>
            <a:r>
              <a:rPr lang="fr-FR" sz="1600" spc="-10" dirty="0">
                <a:latin typeface="Times New Roman"/>
                <a:cs typeface="Times New Roman"/>
              </a:rPr>
              <a:t>Les </a:t>
            </a:r>
            <a:r>
              <a:rPr lang="fr-FR" sz="1600" dirty="0">
                <a:latin typeface="Times New Roman"/>
                <a:cs typeface="Times New Roman"/>
              </a:rPr>
              <a:t>jonctions </a:t>
            </a:r>
            <a:r>
              <a:rPr lang="fr-FR" sz="1600" spc="-5" dirty="0">
                <a:latin typeface="Times New Roman"/>
                <a:cs typeface="Times New Roman"/>
              </a:rPr>
              <a:t>intercellulaires diffèrent </a:t>
            </a:r>
            <a:r>
              <a:rPr lang="fr-FR" sz="1600" dirty="0">
                <a:latin typeface="Times New Roman"/>
                <a:cs typeface="Times New Roman"/>
              </a:rPr>
              <a:t>en </a:t>
            </a:r>
            <a:r>
              <a:rPr lang="fr-FR" sz="1600" spc="-5" dirty="0">
                <a:latin typeface="Times New Roman"/>
                <a:cs typeface="Times New Roman"/>
              </a:rPr>
              <a:t>fonction </a:t>
            </a:r>
            <a:r>
              <a:rPr lang="fr-FR" sz="1600" dirty="0">
                <a:latin typeface="Times New Roman"/>
                <a:cs typeface="Times New Roman"/>
              </a:rPr>
              <a:t>de leur </a:t>
            </a:r>
            <a:r>
              <a:rPr lang="fr-FR" sz="1600" spc="-5" dirty="0">
                <a:latin typeface="Times New Roman"/>
                <a:cs typeface="Times New Roman"/>
              </a:rPr>
              <a:t>forme, </a:t>
            </a:r>
            <a:r>
              <a:rPr lang="fr-FR" sz="1600" dirty="0">
                <a:latin typeface="Times New Roman"/>
                <a:cs typeface="Times New Roman"/>
              </a:rPr>
              <a:t>de leur </a:t>
            </a:r>
            <a:r>
              <a:rPr lang="fr-FR" sz="1600" spc="-5" dirty="0">
                <a:latin typeface="Times New Roman"/>
                <a:cs typeface="Times New Roman"/>
              </a:rPr>
              <a:t>fonction et </a:t>
            </a:r>
            <a:r>
              <a:rPr lang="fr-FR" sz="1600" dirty="0">
                <a:latin typeface="Times New Roman"/>
                <a:cs typeface="Times New Roman"/>
              </a:rPr>
              <a:t>de la </a:t>
            </a:r>
            <a:r>
              <a:rPr lang="fr-FR" sz="1600" spc="-5" dirty="0">
                <a:latin typeface="Times New Roman"/>
                <a:cs typeface="Times New Roman"/>
              </a:rPr>
              <a:t>largeur </a:t>
            </a:r>
            <a:r>
              <a:rPr lang="fr-FR" sz="1600" dirty="0">
                <a:latin typeface="Times New Roman"/>
                <a:cs typeface="Times New Roman"/>
              </a:rPr>
              <a:t>de  </a:t>
            </a:r>
            <a:r>
              <a:rPr lang="fr-FR" sz="1600" spc="-5" dirty="0">
                <a:latin typeface="Times New Roman"/>
                <a:cs typeface="Times New Roman"/>
              </a:rPr>
              <a:t>l’espace</a:t>
            </a:r>
            <a:r>
              <a:rPr lang="fr-FR" sz="1600" spc="-10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intercellulaire</a:t>
            </a:r>
            <a:endParaRPr lang="fr-FR" sz="1600" dirty="0">
              <a:latin typeface="Times New Roman"/>
              <a:cs typeface="Times New Roman"/>
            </a:endParaRPr>
          </a:p>
          <a:p>
            <a:pPr marL="12700">
              <a:lnSpc>
                <a:spcPct val="150000"/>
              </a:lnSpc>
            </a:pPr>
            <a:r>
              <a:rPr lang="fr-FR" sz="1600" dirty="0">
                <a:latin typeface="Times New Roman"/>
                <a:cs typeface="Times New Roman"/>
              </a:rPr>
              <a:t>En </a:t>
            </a:r>
            <a:r>
              <a:rPr lang="fr-FR" sz="1600" spc="-5" dirty="0">
                <a:latin typeface="Times New Roman"/>
                <a:cs typeface="Times New Roman"/>
              </a:rPr>
              <a:t>fonction </a:t>
            </a:r>
            <a:r>
              <a:rPr lang="fr-FR" sz="1600" dirty="0">
                <a:latin typeface="Times New Roman"/>
                <a:cs typeface="Times New Roman"/>
              </a:rPr>
              <a:t>de leur </a:t>
            </a:r>
            <a:r>
              <a:rPr lang="fr-FR" sz="1600" spc="-5" dirty="0">
                <a:latin typeface="Times New Roman"/>
                <a:cs typeface="Times New Roman"/>
              </a:rPr>
              <a:t>forme, </a:t>
            </a:r>
            <a:r>
              <a:rPr lang="fr-FR" sz="1600" dirty="0">
                <a:latin typeface="Times New Roman"/>
                <a:cs typeface="Times New Roman"/>
              </a:rPr>
              <a:t>on </a:t>
            </a:r>
            <a:r>
              <a:rPr lang="fr-FR" sz="1600" spc="-5" dirty="0">
                <a:latin typeface="Times New Roman"/>
                <a:cs typeface="Times New Roman"/>
              </a:rPr>
              <a:t>parle </a:t>
            </a:r>
            <a:r>
              <a:rPr lang="fr-FR" sz="1600" spc="5" dirty="0">
                <a:latin typeface="Times New Roman"/>
                <a:cs typeface="Times New Roman"/>
              </a:rPr>
              <a:t>de</a:t>
            </a:r>
            <a:r>
              <a:rPr lang="fr-FR" sz="1600" dirty="0">
                <a:latin typeface="Times New Roman"/>
                <a:cs typeface="Times New Roman"/>
              </a:rPr>
              <a:t> :</a:t>
            </a:r>
          </a:p>
          <a:p>
            <a:pPr marL="469900" marR="378460" lvl="1" indent="-228600">
              <a:lnSpc>
                <a:spcPct val="150000"/>
              </a:lnSpc>
              <a:spcBef>
                <a:spcPts val="140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fr-FR"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Macula </a:t>
            </a:r>
            <a:r>
              <a:rPr lang="fr-FR"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fr-FR" sz="1600" spc="-5" dirty="0">
                <a:latin typeface="Times New Roman"/>
                <a:cs typeface="Times New Roman"/>
              </a:rPr>
              <a:t>c’est </a:t>
            </a:r>
            <a:r>
              <a:rPr lang="fr-FR" sz="1600" dirty="0">
                <a:latin typeface="Times New Roman"/>
                <a:cs typeface="Times New Roman"/>
              </a:rPr>
              <a:t>une </a:t>
            </a:r>
            <a:r>
              <a:rPr lang="fr-FR" sz="1600" spc="-5" dirty="0">
                <a:latin typeface="Times New Roman"/>
                <a:cs typeface="Times New Roman"/>
              </a:rPr>
              <a:t>jonction </a:t>
            </a:r>
            <a:r>
              <a:rPr lang="fr-FR" sz="1600" dirty="0">
                <a:latin typeface="Times New Roman"/>
                <a:cs typeface="Times New Roman"/>
              </a:rPr>
              <a:t>qui se trouve </a:t>
            </a:r>
            <a:r>
              <a:rPr lang="fr-FR" sz="1600" spc="-5" dirty="0">
                <a:latin typeface="Times New Roman"/>
                <a:cs typeface="Times New Roman"/>
              </a:rPr>
              <a:t>sur </a:t>
            </a:r>
            <a:r>
              <a:rPr lang="fr-FR" sz="1600" dirty="0">
                <a:latin typeface="Times New Roman"/>
                <a:cs typeface="Times New Roman"/>
              </a:rPr>
              <a:t>la </a:t>
            </a:r>
            <a:r>
              <a:rPr lang="fr-FR" sz="1600" spc="-5" dirty="0">
                <a:latin typeface="Times New Roman"/>
                <a:cs typeface="Times New Roman"/>
              </a:rPr>
              <a:t>surface </a:t>
            </a:r>
            <a:r>
              <a:rPr lang="fr-FR" sz="1600" dirty="0">
                <a:latin typeface="Times New Roman"/>
                <a:cs typeface="Times New Roman"/>
              </a:rPr>
              <a:t>de la </a:t>
            </a:r>
            <a:r>
              <a:rPr lang="fr-FR" sz="1600" spc="-5" dirty="0">
                <a:latin typeface="Times New Roman"/>
                <a:cs typeface="Times New Roman"/>
              </a:rPr>
              <a:t>cellule. Elle </a:t>
            </a:r>
            <a:r>
              <a:rPr lang="fr-FR" sz="1600" dirty="0">
                <a:latin typeface="Times New Roman"/>
                <a:cs typeface="Times New Roman"/>
              </a:rPr>
              <a:t>est soit </a:t>
            </a:r>
            <a:r>
              <a:rPr lang="fr-FR" sz="1600" spc="-5" dirty="0">
                <a:latin typeface="Times New Roman"/>
                <a:cs typeface="Times New Roman"/>
              </a:rPr>
              <a:t>circulaire </a:t>
            </a:r>
            <a:r>
              <a:rPr lang="fr-FR" sz="1600" dirty="0">
                <a:latin typeface="Times New Roman"/>
                <a:cs typeface="Times New Roman"/>
              </a:rPr>
              <a:t>ou  </a:t>
            </a:r>
            <a:r>
              <a:rPr lang="fr-FR" sz="1600" spc="-5" dirty="0">
                <a:latin typeface="Times New Roman"/>
                <a:cs typeface="Times New Roman"/>
              </a:rPr>
              <a:t>ovalaire.</a:t>
            </a:r>
            <a:endParaRPr lang="fr-FR" sz="1600" dirty="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fr-FR"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Fascia</a:t>
            </a:r>
            <a:r>
              <a:rPr lang="fr-FR"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fr-FR" sz="1600" spc="-5" dirty="0">
                <a:latin typeface="Times New Roman"/>
                <a:cs typeface="Times New Roman"/>
              </a:rPr>
              <a:t>c’est </a:t>
            </a:r>
            <a:r>
              <a:rPr lang="fr-FR" sz="1600" dirty="0">
                <a:latin typeface="Times New Roman"/>
                <a:cs typeface="Times New Roman"/>
              </a:rPr>
              <a:t>une </a:t>
            </a:r>
            <a:r>
              <a:rPr lang="fr-FR" sz="1600" spc="-5" dirty="0">
                <a:latin typeface="Times New Roman"/>
                <a:cs typeface="Times New Roman"/>
              </a:rPr>
              <a:t>grande tâche </a:t>
            </a:r>
            <a:r>
              <a:rPr lang="fr-FR" sz="1600" dirty="0">
                <a:latin typeface="Times New Roman"/>
                <a:cs typeface="Times New Roman"/>
              </a:rPr>
              <a:t>à </a:t>
            </a:r>
            <a:r>
              <a:rPr lang="fr-FR" sz="1600" spc="-5" dirty="0">
                <a:latin typeface="Times New Roman"/>
                <a:cs typeface="Times New Roman"/>
              </a:rPr>
              <a:t>contour</a:t>
            </a:r>
            <a:r>
              <a:rPr lang="fr-FR" sz="1600" spc="25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irrégulier</a:t>
            </a:r>
            <a:endParaRPr lang="fr-FR" sz="1600" dirty="0">
              <a:latin typeface="Times New Roman"/>
              <a:cs typeface="Times New Roman"/>
            </a:endParaRPr>
          </a:p>
          <a:p>
            <a:pPr marL="469900" marR="5080" lvl="1" indent="-228600">
              <a:lnSpc>
                <a:spcPct val="150000"/>
              </a:lnSpc>
              <a:spcBef>
                <a:spcPts val="130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fr-FR" sz="16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Zonula</a:t>
            </a:r>
            <a:r>
              <a:rPr lang="fr-FR"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fr-FR" sz="1600" spc="-5" dirty="0">
                <a:latin typeface="Times New Roman"/>
                <a:cs typeface="Times New Roman"/>
              </a:rPr>
              <a:t>c’est </a:t>
            </a:r>
            <a:r>
              <a:rPr lang="fr-FR" sz="1600" dirty="0">
                <a:latin typeface="Times New Roman"/>
                <a:cs typeface="Times New Roman"/>
              </a:rPr>
              <a:t>une </a:t>
            </a:r>
            <a:r>
              <a:rPr lang="fr-FR" sz="1600" spc="-5" dirty="0">
                <a:latin typeface="Times New Roman"/>
                <a:cs typeface="Times New Roman"/>
              </a:rPr>
              <a:t>bandelette entourant </a:t>
            </a:r>
            <a:r>
              <a:rPr lang="fr-FR" sz="1600" dirty="0">
                <a:latin typeface="Times New Roman"/>
                <a:cs typeface="Times New Roman"/>
              </a:rPr>
              <a:t>essentiellement la </a:t>
            </a:r>
            <a:r>
              <a:rPr lang="fr-FR" sz="1600" spc="-5" dirty="0">
                <a:latin typeface="Times New Roman"/>
                <a:cs typeface="Times New Roman"/>
              </a:rPr>
              <a:t>partie apicale </a:t>
            </a:r>
            <a:r>
              <a:rPr lang="fr-FR" sz="1600" dirty="0">
                <a:latin typeface="Times New Roman"/>
                <a:cs typeface="Times New Roman"/>
              </a:rPr>
              <a:t>de la </a:t>
            </a:r>
            <a:r>
              <a:rPr lang="fr-FR" sz="1600" spc="-5" dirty="0">
                <a:latin typeface="Times New Roman"/>
                <a:cs typeface="Times New Roman"/>
              </a:rPr>
              <a:t>cellule des </a:t>
            </a:r>
            <a:r>
              <a:rPr lang="fr-FR" sz="1600" dirty="0">
                <a:latin typeface="Times New Roman"/>
                <a:cs typeface="Times New Roman"/>
              </a:rPr>
              <a:t>épithéliums  </a:t>
            </a:r>
            <a:r>
              <a:rPr lang="fr-FR" sz="1600" spc="-5" dirty="0">
                <a:latin typeface="Times New Roman"/>
                <a:cs typeface="Times New Roman"/>
              </a:rPr>
              <a:t>prismatique simples (épithélium</a:t>
            </a:r>
            <a:r>
              <a:rPr lang="fr-FR" sz="1600" spc="5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intestinal).</a:t>
            </a:r>
            <a:endParaRPr lang="fr-FR" sz="1600" dirty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  <a:spcBef>
                <a:spcPts val="20"/>
              </a:spcBef>
              <a:buFont typeface="Symbol"/>
              <a:buChar char=""/>
            </a:pPr>
            <a:endParaRPr lang="fr-FR" sz="1600" dirty="0">
              <a:latin typeface="Times New Roman"/>
              <a:cs typeface="Times New Roman"/>
            </a:endParaRPr>
          </a:p>
          <a:p>
            <a:pPr marL="12700">
              <a:lnSpc>
                <a:spcPct val="150000"/>
              </a:lnSpc>
            </a:pPr>
            <a:r>
              <a:rPr lang="fr-FR" sz="1600" spc="-5" dirty="0">
                <a:latin typeface="Times New Roman"/>
                <a:cs typeface="Times New Roman"/>
              </a:rPr>
              <a:t>Selon leur fonction, elles </a:t>
            </a:r>
            <a:r>
              <a:rPr lang="fr-FR" sz="1600" dirty="0">
                <a:latin typeface="Times New Roman"/>
                <a:cs typeface="Times New Roman"/>
              </a:rPr>
              <a:t>sont de</a:t>
            </a:r>
            <a:r>
              <a:rPr lang="fr-FR" sz="1600" spc="15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type:</a:t>
            </a:r>
            <a:endParaRPr lang="fr-FR" sz="1600" dirty="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50000"/>
              </a:lnSpc>
              <a:spcBef>
                <a:spcPts val="40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fr-FR" sz="16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Occludens</a:t>
            </a:r>
            <a:r>
              <a:rPr lang="fr-FR" sz="1600" spc="-5" dirty="0">
                <a:latin typeface="Times New Roman"/>
                <a:cs typeface="Times New Roman"/>
              </a:rPr>
              <a:t>: si elles obturent l’espace</a:t>
            </a:r>
            <a:r>
              <a:rPr lang="fr-FR" sz="1600" spc="10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intercellulaires.</a:t>
            </a:r>
            <a:endParaRPr lang="fr-FR" sz="1600" dirty="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50000"/>
              </a:lnSpc>
              <a:spcBef>
                <a:spcPts val="35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fr-FR" sz="16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Adherens</a:t>
            </a:r>
            <a:r>
              <a:rPr lang="fr-FR" sz="1600" spc="-5" dirty="0">
                <a:latin typeface="Times New Roman"/>
                <a:cs typeface="Times New Roman"/>
              </a:rPr>
              <a:t>: si elles interviennent </a:t>
            </a:r>
            <a:r>
              <a:rPr lang="fr-FR" sz="1600" dirty="0">
                <a:latin typeface="Times New Roman"/>
                <a:cs typeface="Times New Roman"/>
              </a:rPr>
              <a:t>surtout </a:t>
            </a:r>
            <a:r>
              <a:rPr lang="fr-FR" sz="1600" spc="-5" dirty="0">
                <a:latin typeface="Times New Roman"/>
                <a:cs typeface="Times New Roman"/>
              </a:rPr>
              <a:t>dans </a:t>
            </a:r>
            <a:r>
              <a:rPr lang="fr-FR" sz="1600" dirty="0">
                <a:latin typeface="Times New Roman"/>
                <a:cs typeface="Times New Roman"/>
              </a:rPr>
              <a:t>la</a:t>
            </a:r>
            <a:r>
              <a:rPr lang="fr-FR" sz="1600" spc="20" dirty="0">
                <a:latin typeface="Times New Roman"/>
                <a:cs typeface="Times New Roman"/>
              </a:rPr>
              <a:t> </a:t>
            </a:r>
            <a:r>
              <a:rPr lang="fr-FR" sz="1600" dirty="0">
                <a:latin typeface="Times New Roman"/>
                <a:cs typeface="Times New Roman"/>
              </a:rPr>
              <a:t>cohésion.</a:t>
            </a:r>
          </a:p>
          <a:p>
            <a:pPr marL="469900" lvl="1" indent="-228600">
              <a:lnSpc>
                <a:spcPct val="150000"/>
              </a:lnSpc>
              <a:spcBef>
                <a:spcPts val="25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fr-FR" sz="16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Communicans</a:t>
            </a:r>
            <a:r>
              <a:rPr lang="fr-FR" sz="1600" spc="-5" dirty="0">
                <a:latin typeface="Times New Roman"/>
                <a:cs typeface="Times New Roman"/>
              </a:rPr>
              <a:t>: si elles permettent des </a:t>
            </a:r>
            <a:r>
              <a:rPr lang="fr-FR" sz="1600" dirty="0">
                <a:latin typeface="Times New Roman"/>
                <a:cs typeface="Times New Roman"/>
              </a:rPr>
              <a:t>communications d’une </a:t>
            </a:r>
            <a:r>
              <a:rPr lang="fr-FR" sz="1600" spc="-5" dirty="0">
                <a:latin typeface="Times New Roman"/>
                <a:cs typeface="Times New Roman"/>
              </a:rPr>
              <a:t>cellule </a:t>
            </a:r>
            <a:r>
              <a:rPr lang="fr-FR" sz="1600" dirty="0">
                <a:latin typeface="Times New Roman"/>
                <a:cs typeface="Times New Roman"/>
              </a:rPr>
              <a:t>à</a:t>
            </a:r>
            <a:r>
              <a:rPr lang="fr-FR" sz="1600" spc="25" dirty="0">
                <a:latin typeface="Times New Roman"/>
                <a:cs typeface="Times New Roman"/>
              </a:rPr>
              <a:t> </a:t>
            </a:r>
            <a:r>
              <a:rPr lang="fr-FR" sz="1600" spc="-5" dirty="0">
                <a:latin typeface="Times New Roman"/>
                <a:cs typeface="Times New Roman"/>
              </a:rPr>
              <a:t>l’autre.</a:t>
            </a:r>
            <a:endParaRPr lang="fr-FR"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8702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6192" y="1371601"/>
            <a:ext cx="9648497" cy="3521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fr-FR" sz="2000" dirty="0">
                <a:latin typeface="Times New Roman"/>
                <a:cs typeface="Times New Roman"/>
              </a:rPr>
              <a:t>En </a:t>
            </a:r>
            <a:r>
              <a:rPr lang="fr-FR" sz="2000" spc="-5" dirty="0">
                <a:latin typeface="Times New Roman"/>
                <a:cs typeface="Times New Roman"/>
              </a:rPr>
              <a:t>fonction </a:t>
            </a:r>
            <a:r>
              <a:rPr lang="fr-FR" sz="2000" dirty="0">
                <a:latin typeface="Times New Roman"/>
                <a:cs typeface="Times New Roman"/>
              </a:rPr>
              <a:t>de la </a:t>
            </a:r>
            <a:r>
              <a:rPr lang="fr-FR" sz="2000" spc="-5" dirty="0">
                <a:latin typeface="Times New Roman"/>
                <a:cs typeface="Times New Roman"/>
              </a:rPr>
              <a:t>largeur </a:t>
            </a:r>
            <a:r>
              <a:rPr lang="fr-FR" sz="2000" dirty="0">
                <a:latin typeface="Times New Roman"/>
                <a:cs typeface="Times New Roman"/>
              </a:rPr>
              <a:t>de </a:t>
            </a:r>
            <a:r>
              <a:rPr lang="fr-FR" sz="2000" spc="-5" dirty="0">
                <a:latin typeface="Times New Roman"/>
                <a:cs typeface="Times New Roman"/>
              </a:rPr>
              <a:t>l’espace intercellulaire, </a:t>
            </a:r>
            <a:r>
              <a:rPr lang="fr-FR" sz="2000" dirty="0">
                <a:latin typeface="Times New Roman"/>
                <a:cs typeface="Times New Roman"/>
              </a:rPr>
              <a:t>on </a:t>
            </a:r>
            <a:r>
              <a:rPr lang="fr-FR" sz="2000" spc="-5" dirty="0">
                <a:latin typeface="Times New Roman"/>
                <a:cs typeface="Times New Roman"/>
              </a:rPr>
              <a:t>emploie les</a:t>
            </a:r>
            <a:r>
              <a:rPr lang="fr-FR" sz="2000" spc="45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termes: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algn="just">
              <a:lnSpc>
                <a:spcPct val="150000"/>
              </a:lnSpc>
            </a:pPr>
            <a:r>
              <a:rPr lang="fr-FR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1- 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Jonction serrées (ou </a:t>
            </a:r>
            <a:r>
              <a:rPr lang="fr-FR" sz="20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tight</a:t>
            </a:r>
            <a:r>
              <a:rPr lang="fr-FR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jonction ou </a:t>
            </a:r>
            <a:r>
              <a:rPr lang="fr-FR" sz="20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zonula</a:t>
            </a:r>
            <a:r>
              <a:rPr lang="fr-FR" sz="2000" b="1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occludents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):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algn="just">
              <a:lnSpc>
                <a:spcPct val="150000"/>
              </a:lnSpc>
              <a:buChar char="-"/>
              <a:tabLst>
                <a:tab pos="101600" algn="l"/>
              </a:tabLst>
            </a:pPr>
            <a:r>
              <a:rPr lang="fr-FR" sz="2000" spc="-5" dirty="0">
                <a:latin typeface="Times New Roman"/>
                <a:cs typeface="Times New Roman"/>
              </a:rPr>
              <a:t>ce </a:t>
            </a:r>
            <a:r>
              <a:rPr lang="fr-FR" sz="2000" dirty="0">
                <a:latin typeface="Times New Roman"/>
                <a:cs typeface="Times New Roman"/>
              </a:rPr>
              <a:t>sont </a:t>
            </a:r>
            <a:r>
              <a:rPr lang="fr-FR" sz="2000" spc="-5" dirty="0">
                <a:latin typeface="Times New Roman"/>
                <a:cs typeface="Times New Roman"/>
              </a:rPr>
              <a:t>généralement </a:t>
            </a:r>
            <a:r>
              <a:rPr lang="fr-FR" sz="2000" dirty="0">
                <a:latin typeface="Times New Roman"/>
                <a:cs typeface="Times New Roman"/>
              </a:rPr>
              <a:t>des </a:t>
            </a:r>
            <a:r>
              <a:rPr lang="fr-FR" sz="2000" dirty="0" err="1">
                <a:latin typeface="Times New Roman"/>
                <a:cs typeface="Times New Roman"/>
              </a:rPr>
              <a:t>zonula</a:t>
            </a:r>
            <a:r>
              <a:rPr lang="fr-FR" sz="2000" dirty="0">
                <a:latin typeface="Times New Roman"/>
                <a:cs typeface="Times New Roman"/>
              </a:rPr>
              <a:t> de 0,1 </a:t>
            </a:r>
            <a:r>
              <a:rPr lang="fr-FR" sz="2000" spc="-5" dirty="0">
                <a:latin typeface="Times New Roman"/>
                <a:cs typeface="Times New Roman"/>
              </a:rPr>
              <a:t>µm </a:t>
            </a:r>
            <a:r>
              <a:rPr lang="fr-FR" sz="2000" dirty="0">
                <a:latin typeface="Times New Roman"/>
                <a:cs typeface="Times New Roman"/>
              </a:rPr>
              <a:t>de </a:t>
            </a:r>
            <a:r>
              <a:rPr lang="fr-FR" sz="2000" spc="-5" dirty="0">
                <a:latin typeface="Times New Roman"/>
                <a:cs typeface="Times New Roman"/>
              </a:rPr>
              <a:t>largeur entourant </a:t>
            </a:r>
            <a:r>
              <a:rPr lang="fr-FR" sz="2000" dirty="0">
                <a:latin typeface="Times New Roman"/>
                <a:cs typeface="Times New Roman"/>
              </a:rPr>
              <a:t>la</a:t>
            </a:r>
            <a:r>
              <a:rPr lang="fr-FR" sz="2000" spc="20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cellule.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marR="135255" algn="just">
              <a:lnSpc>
                <a:spcPct val="150000"/>
              </a:lnSpc>
              <a:spcBef>
                <a:spcPts val="65"/>
              </a:spcBef>
              <a:buChar char="-"/>
              <a:tabLst>
                <a:tab pos="101600" algn="l"/>
              </a:tabLst>
            </a:pPr>
            <a:r>
              <a:rPr lang="fr-FR" sz="2000" dirty="0">
                <a:latin typeface="Times New Roman"/>
                <a:cs typeface="Times New Roman"/>
              </a:rPr>
              <a:t>Jonctions </a:t>
            </a:r>
            <a:r>
              <a:rPr lang="fr-FR" sz="2000" spc="-5" dirty="0">
                <a:latin typeface="Times New Roman"/>
                <a:cs typeface="Times New Roman"/>
              </a:rPr>
              <a:t>étanches </a:t>
            </a:r>
            <a:r>
              <a:rPr lang="fr-FR" sz="2000" dirty="0">
                <a:latin typeface="Times New Roman"/>
                <a:cs typeface="Times New Roman"/>
              </a:rPr>
              <a:t>et </a:t>
            </a:r>
            <a:r>
              <a:rPr lang="fr-FR" sz="2000" spc="-5" dirty="0">
                <a:latin typeface="Times New Roman"/>
                <a:cs typeface="Times New Roman"/>
              </a:rPr>
              <a:t>imperméables </a:t>
            </a:r>
            <a:r>
              <a:rPr lang="fr-FR" sz="2000" dirty="0">
                <a:latin typeface="Times New Roman"/>
                <a:cs typeface="Times New Roman"/>
              </a:rPr>
              <a:t>: </a:t>
            </a:r>
            <a:r>
              <a:rPr lang="fr-FR" sz="2000" spc="-10" dirty="0">
                <a:latin typeface="Times New Roman"/>
                <a:cs typeface="Times New Roman"/>
              </a:rPr>
              <a:t>Les </a:t>
            </a:r>
            <a:r>
              <a:rPr lang="fr-FR" sz="2000" spc="-5" dirty="0">
                <a:latin typeface="Times New Roman"/>
                <a:cs typeface="Times New Roman"/>
              </a:rPr>
              <a:t>feuillets externes des deux membranes </a:t>
            </a:r>
            <a:r>
              <a:rPr lang="fr-FR" sz="2000" dirty="0">
                <a:latin typeface="Times New Roman"/>
                <a:cs typeface="Times New Roman"/>
              </a:rPr>
              <a:t>sont jointifs </a:t>
            </a:r>
            <a:r>
              <a:rPr lang="fr-FR" sz="2000" spc="-5" dirty="0">
                <a:latin typeface="Times New Roman"/>
                <a:cs typeface="Times New Roman"/>
              </a:rPr>
              <a:t>établissant  </a:t>
            </a:r>
            <a:r>
              <a:rPr lang="fr-FR" sz="2000" dirty="0">
                <a:latin typeface="Times New Roman"/>
                <a:cs typeface="Times New Roman"/>
              </a:rPr>
              <a:t>un </a:t>
            </a:r>
            <a:r>
              <a:rPr lang="fr-FR" sz="2000" spc="-5" dirty="0">
                <a:latin typeface="Times New Roman"/>
                <a:cs typeface="Times New Roman"/>
              </a:rPr>
              <a:t>contact si étroit qu’il </a:t>
            </a:r>
            <a:r>
              <a:rPr lang="fr-FR" sz="2000" dirty="0">
                <a:latin typeface="Times New Roman"/>
                <a:cs typeface="Times New Roman"/>
              </a:rPr>
              <a:t>obture </a:t>
            </a:r>
            <a:r>
              <a:rPr lang="fr-FR" sz="2000" spc="-5" dirty="0">
                <a:latin typeface="Times New Roman"/>
                <a:cs typeface="Times New Roman"/>
              </a:rPr>
              <a:t>complètement l’espace intercellulaire et </a:t>
            </a:r>
            <a:r>
              <a:rPr lang="fr-FR" sz="2000" dirty="0">
                <a:latin typeface="Times New Roman"/>
                <a:cs typeface="Times New Roman"/>
              </a:rPr>
              <a:t>empêche le </a:t>
            </a:r>
            <a:r>
              <a:rPr lang="fr-FR" sz="2000" spc="-5" dirty="0">
                <a:latin typeface="Times New Roman"/>
                <a:cs typeface="Times New Roman"/>
              </a:rPr>
              <a:t>passage </a:t>
            </a:r>
            <a:r>
              <a:rPr lang="fr-FR" sz="2000" spc="5" dirty="0">
                <a:latin typeface="Times New Roman"/>
                <a:cs typeface="Times New Roman"/>
              </a:rPr>
              <a:t>de </a:t>
            </a:r>
            <a:r>
              <a:rPr lang="fr-FR" sz="2000" dirty="0">
                <a:latin typeface="Times New Roman"/>
                <a:cs typeface="Times New Roman"/>
              </a:rPr>
              <a:t>toute  </a:t>
            </a:r>
            <a:r>
              <a:rPr lang="fr-FR" sz="2000" spc="-5" dirty="0">
                <a:latin typeface="Times New Roman"/>
                <a:cs typeface="Times New Roman"/>
              </a:rPr>
              <a:t>substance.</a:t>
            </a:r>
            <a:endParaRPr lang="fr-FR" sz="2000" dirty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Bef>
                <a:spcPts val="45"/>
              </a:spcBef>
            </a:pPr>
            <a:endParaRPr lang="fr-FR" sz="1400" dirty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Bef>
                <a:spcPts val="40"/>
              </a:spcBef>
            </a:pPr>
            <a:endParaRPr lang="fr-FR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8865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765739" y="1864745"/>
            <a:ext cx="81980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50000"/>
              </a:lnSpc>
            </a:pPr>
            <a:r>
              <a:rPr lang="fr-FR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2- 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Jonctions d’ancrage (desmosomes,</a:t>
            </a:r>
            <a:r>
              <a:rPr lang="fr-FR" sz="20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hémidesmosomes):</a:t>
            </a:r>
            <a:endParaRPr lang="fr-FR" sz="2000" dirty="0">
              <a:latin typeface="Times New Roman"/>
              <a:cs typeface="Times New Roman"/>
            </a:endParaRPr>
          </a:p>
          <a:p>
            <a:pPr marL="12700" marR="15240" algn="just">
              <a:lnSpc>
                <a:spcPct val="150000"/>
              </a:lnSpc>
              <a:spcBef>
                <a:spcPts val="35"/>
              </a:spcBef>
              <a:buChar char="-"/>
              <a:tabLst>
                <a:tab pos="102870" algn="l"/>
              </a:tabLst>
            </a:pPr>
            <a:r>
              <a:rPr lang="fr-FR" sz="2000" spc="-10" dirty="0">
                <a:latin typeface="Times New Roman"/>
                <a:cs typeface="Times New Roman"/>
              </a:rPr>
              <a:t>Les </a:t>
            </a:r>
            <a:r>
              <a:rPr lang="fr-FR" sz="2000" spc="-5" dirty="0">
                <a:latin typeface="Times New Roman"/>
                <a:cs typeface="Times New Roman"/>
              </a:rPr>
              <a:t>desmosomes </a:t>
            </a:r>
            <a:r>
              <a:rPr lang="fr-FR" sz="2000" dirty="0">
                <a:latin typeface="Times New Roman"/>
                <a:cs typeface="Times New Roman"/>
              </a:rPr>
              <a:t>sont </a:t>
            </a:r>
            <a:r>
              <a:rPr lang="fr-FR" sz="2000" spc="-5" dirty="0">
                <a:latin typeface="Times New Roman"/>
                <a:cs typeface="Times New Roman"/>
              </a:rPr>
              <a:t>largement </a:t>
            </a:r>
            <a:r>
              <a:rPr lang="fr-FR" sz="2000" dirty="0">
                <a:latin typeface="Times New Roman"/>
                <a:cs typeface="Times New Roman"/>
              </a:rPr>
              <a:t>répondus </a:t>
            </a:r>
            <a:r>
              <a:rPr lang="fr-FR" sz="2000" spc="-5" dirty="0">
                <a:latin typeface="Times New Roman"/>
                <a:cs typeface="Times New Roman"/>
              </a:rPr>
              <a:t>dans les tissus soumis </a:t>
            </a:r>
            <a:r>
              <a:rPr lang="fr-FR" sz="2000" dirty="0">
                <a:latin typeface="Times New Roman"/>
                <a:cs typeface="Times New Roman"/>
              </a:rPr>
              <a:t>à </a:t>
            </a:r>
            <a:r>
              <a:rPr lang="fr-FR" sz="2000" spc="-5" dirty="0">
                <a:latin typeface="Times New Roman"/>
                <a:cs typeface="Times New Roman"/>
              </a:rPr>
              <a:t>une </a:t>
            </a:r>
            <a:r>
              <a:rPr lang="fr-FR" sz="2000" dirty="0">
                <a:latin typeface="Times New Roman"/>
                <a:cs typeface="Times New Roman"/>
              </a:rPr>
              <a:t>tension </a:t>
            </a:r>
            <a:r>
              <a:rPr lang="fr-FR" sz="2000" spc="-5" dirty="0">
                <a:latin typeface="Times New Roman"/>
                <a:cs typeface="Times New Roman"/>
              </a:rPr>
              <a:t>mécanique brutale, comme  </a:t>
            </a:r>
            <a:r>
              <a:rPr lang="fr-FR" sz="2000" dirty="0">
                <a:latin typeface="Times New Roman"/>
                <a:cs typeface="Times New Roman"/>
              </a:rPr>
              <a:t>les </a:t>
            </a:r>
            <a:r>
              <a:rPr lang="fr-FR" sz="2000" spc="-5" dirty="0">
                <a:latin typeface="Times New Roman"/>
                <a:cs typeface="Times New Roman"/>
              </a:rPr>
              <a:t>muscles cardiaques, </a:t>
            </a:r>
            <a:r>
              <a:rPr lang="fr-FR" sz="2000" dirty="0">
                <a:latin typeface="Times New Roman"/>
                <a:cs typeface="Times New Roman"/>
              </a:rPr>
              <a:t>l’épithélium </a:t>
            </a:r>
            <a:r>
              <a:rPr lang="fr-FR" sz="2000" spc="-5" dirty="0">
                <a:latin typeface="Times New Roman"/>
                <a:cs typeface="Times New Roman"/>
              </a:rPr>
              <a:t>dermique et </a:t>
            </a:r>
            <a:r>
              <a:rPr lang="fr-FR" sz="2000" dirty="0">
                <a:latin typeface="Times New Roman"/>
                <a:cs typeface="Times New Roman"/>
              </a:rPr>
              <a:t>le </a:t>
            </a:r>
            <a:r>
              <a:rPr lang="fr-FR" sz="2000" spc="-5" dirty="0">
                <a:latin typeface="Times New Roman"/>
                <a:cs typeface="Times New Roman"/>
              </a:rPr>
              <a:t>col </a:t>
            </a:r>
            <a:r>
              <a:rPr lang="fr-FR" sz="2000" dirty="0">
                <a:latin typeface="Times New Roman"/>
                <a:cs typeface="Times New Roman"/>
              </a:rPr>
              <a:t>de l’utérus, </a:t>
            </a:r>
            <a:r>
              <a:rPr lang="fr-FR" sz="2000" spc="-5" dirty="0">
                <a:latin typeface="Times New Roman"/>
                <a:cs typeface="Times New Roman"/>
              </a:rPr>
              <a:t>ce </a:t>
            </a:r>
            <a:r>
              <a:rPr lang="fr-FR" sz="2000" dirty="0">
                <a:latin typeface="Times New Roman"/>
                <a:cs typeface="Times New Roman"/>
              </a:rPr>
              <a:t>qui indique </a:t>
            </a:r>
            <a:r>
              <a:rPr lang="fr-FR" sz="2000" spc="-5" dirty="0">
                <a:latin typeface="Times New Roman"/>
                <a:cs typeface="Times New Roman"/>
              </a:rPr>
              <a:t>leur importance </a:t>
            </a:r>
            <a:r>
              <a:rPr lang="fr-FR" sz="2000" dirty="0">
                <a:latin typeface="Times New Roman"/>
                <a:cs typeface="Times New Roman"/>
              </a:rPr>
              <a:t>dans la  </a:t>
            </a:r>
            <a:r>
              <a:rPr lang="fr-FR" sz="2000" spc="-5" dirty="0">
                <a:latin typeface="Times New Roman"/>
                <a:cs typeface="Times New Roman"/>
              </a:rPr>
              <a:t>cohésion cellulaire.</a:t>
            </a:r>
            <a:endParaRPr lang="fr-FR" sz="2000" dirty="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50000"/>
              </a:lnSpc>
              <a:buChar char="-"/>
              <a:tabLst>
                <a:tab pos="469900" algn="l"/>
                <a:tab pos="470534" algn="l"/>
              </a:tabLst>
            </a:pPr>
            <a:r>
              <a:rPr lang="fr-FR" sz="2000" spc="-5" dirty="0">
                <a:latin typeface="Times New Roman"/>
                <a:cs typeface="Times New Roman"/>
              </a:rPr>
              <a:t>les hémidesmosomes situés </a:t>
            </a:r>
            <a:r>
              <a:rPr lang="fr-FR" sz="2000" dirty="0">
                <a:latin typeface="Times New Roman"/>
                <a:cs typeface="Times New Roman"/>
              </a:rPr>
              <a:t>au </a:t>
            </a:r>
            <a:r>
              <a:rPr lang="fr-FR" sz="2000" spc="-5" dirty="0">
                <a:latin typeface="Times New Roman"/>
                <a:cs typeface="Times New Roman"/>
              </a:rPr>
              <a:t>pole basale</a:t>
            </a:r>
            <a:r>
              <a:rPr lang="fr-FR" sz="2000" spc="20" dirty="0">
                <a:latin typeface="Times New Roman"/>
                <a:cs typeface="Times New Roman"/>
              </a:rPr>
              <a:t> </a:t>
            </a:r>
            <a:r>
              <a:rPr lang="fr-FR" sz="2000" dirty="0">
                <a:latin typeface="Times New Roman"/>
                <a:cs typeface="Times New Roman"/>
              </a:rPr>
              <a:t>uniquement</a:t>
            </a:r>
          </a:p>
        </p:txBody>
      </p:sp>
    </p:spTree>
    <p:extLst>
      <p:ext uri="{BB962C8B-B14F-4D97-AF65-F5344CB8AC3E}">
        <p14:creationId xmlns:p14="http://schemas.microsoft.com/office/powerpoint/2010/main" val="23668148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1715</Words>
  <Application>Microsoft Office PowerPoint</Application>
  <PresentationFormat>Grand écran</PresentationFormat>
  <Paragraphs>430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Symbol</vt:lpstr>
      <vt:lpstr>Times New Roman</vt:lpstr>
      <vt:lpstr>Thème Office</vt:lpstr>
      <vt:lpstr>Les jonctions et les adhérences cellulaires</vt:lpstr>
      <vt:lpstr>DIFFERENCE ENTRE JONCTIONS ET ADHERENCE (pour info)</vt:lpstr>
      <vt:lpstr>LES MOLECULES D’ADHERENCE </vt:lpstr>
      <vt:lpstr>Présentation PowerPoint</vt:lpstr>
      <vt:lpstr>AUTRES PROTEINES TRANSMEMBRANAIRES IMPLIQUEES DANS LES JONCTIONS (mais n’ayant pas pour rôle principal l’adhérence)</vt:lpstr>
      <vt:lpstr>LES JONCTIONS CELLULAIRES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JONCTIONS</vt:lpstr>
      <vt:lpstr>Présentation PowerPoint</vt:lpstr>
      <vt:lpstr>JONCTIONS ETANCHES (ou zonula occludens ou jonctions serrées ou tight junctions)</vt:lpstr>
      <vt:lpstr>Présentation PowerPoint</vt:lpstr>
      <vt:lpstr>DESMOSOMES (ou macula adherens ou jonctions discoïdes)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jonctions et les adhérences cellulaires</dc:title>
  <dc:creator>SELMA BEREKSI</dc:creator>
  <cp:lastModifiedBy>SELMA BEREKSI</cp:lastModifiedBy>
  <cp:revision>1</cp:revision>
  <dcterms:created xsi:type="dcterms:W3CDTF">2020-03-16T15:21:48Z</dcterms:created>
  <dcterms:modified xsi:type="dcterms:W3CDTF">2020-03-16T15:24:25Z</dcterms:modified>
</cp:coreProperties>
</file>