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68" r:id="rId3"/>
    <p:sldId id="258" r:id="rId4"/>
    <p:sldId id="259" r:id="rId5"/>
    <p:sldId id="269" r:id="rId6"/>
    <p:sldId id="270" r:id="rId7"/>
    <p:sldId id="271" r:id="rId8"/>
    <p:sldId id="262" r:id="rId9"/>
    <p:sldId id="263" r:id="rId10"/>
    <p:sldId id="264" r:id="rId11"/>
    <p:sldId id="265" r:id="rId12"/>
    <p:sldId id="266" r:id="rId13"/>
    <p:sldId id="267" r:id="rId14"/>
    <p:sldId id="274" r:id="rId15"/>
    <p:sldId id="275" r:id="rId16"/>
    <p:sldId id="276" r:id="rId17"/>
    <p:sldId id="277" r:id="rId18"/>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33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35" autoAdjust="0"/>
    <p:restoredTop sz="94660"/>
  </p:normalViewPr>
  <p:slideViewPr>
    <p:cSldViewPr snapToGrid="0">
      <p:cViewPr varScale="1">
        <p:scale>
          <a:sx n="52" d="100"/>
          <a:sy n="52" d="100"/>
        </p:scale>
        <p:origin x="581"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A59B238-D1C3-4403-9FE2-9D41D091341D}" type="datetimeFigureOut">
              <a:rPr lang="fr-FR" smtClean="0"/>
              <a:t>25/02/2019</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3998BFA-E23D-48C1-9D7B-C4E908B0C1C7}" type="slidenum">
              <a:rPr lang="fr-FR" smtClean="0"/>
              <a:t>‹N°›</a:t>
            </a:fld>
            <a:endParaRPr lang="fr-FR"/>
          </a:p>
        </p:txBody>
      </p:sp>
    </p:spTree>
    <p:extLst>
      <p:ext uri="{BB962C8B-B14F-4D97-AF65-F5344CB8AC3E}">
        <p14:creationId xmlns:p14="http://schemas.microsoft.com/office/powerpoint/2010/main" val="40614270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err="1" smtClean="0"/>
              <a:t>Tres</a:t>
            </a:r>
            <a:r>
              <a:rPr lang="fr-FR" dirty="0" smtClean="0"/>
              <a:t> utilisés</a:t>
            </a:r>
            <a:r>
              <a:rPr lang="fr-FR" baseline="0" dirty="0" smtClean="0"/>
              <a:t> par les MB car les </a:t>
            </a:r>
            <a:r>
              <a:rPr lang="fr-FR" baseline="0" dirty="0" err="1" smtClean="0"/>
              <a:t>prot</a:t>
            </a:r>
            <a:r>
              <a:rPr lang="fr-FR" baseline="0" dirty="0" smtClean="0"/>
              <a:t>  ne sont pas dénaturées</a:t>
            </a:r>
            <a:endParaRPr lang="fr-FR" dirty="0"/>
          </a:p>
        </p:txBody>
      </p:sp>
      <p:sp>
        <p:nvSpPr>
          <p:cNvPr id="4" name="Espace réservé du numéro de diapositive 3"/>
          <p:cNvSpPr>
            <a:spLocks noGrp="1"/>
          </p:cNvSpPr>
          <p:nvPr>
            <p:ph type="sldNum" sz="quarter" idx="10"/>
          </p:nvPr>
        </p:nvSpPr>
        <p:spPr/>
        <p:txBody>
          <a:bodyPr/>
          <a:lstStyle/>
          <a:p>
            <a:fld id="{23998BFA-E23D-48C1-9D7B-C4E908B0C1C7}" type="slidenum">
              <a:rPr lang="fr-FR" smtClean="0"/>
              <a:t>16</a:t>
            </a:fld>
            <a:endParaRPr lang="fr-FR"/>
          </a:p>
        </p:txBody>
      </p:sp>
    </p:spTree>
    <p:extLst>
      <p:ext uri="{BB962C8B-B14F-4D97-AF65-F5344CB8AC3E}">
        <p14:creationId xmlns:p14="http://schemas.microsoft.com/office/powerpoint/2010/main" val="2801497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smtClean="0"/>
              <a:t>Modifiez le style du titre</a:t>
            </a:r>
            <a:endParaRPr lang="fr-F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8AB067B6-4B36-4586-8D08-F590F7670470}" type="datetimeFigureOut">
              <a:rPr lang="fr-FR" smtClean="0"/>
              <a:t>25/02/2019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F8DFED5-3AFE-43C4-9207-EE7CAF2CA645}" type="slidenum">
              <a:rPr lang="fr-FR" smtClean="0"/>
              <a:t>‹N°›</a:t>
            </a:fld>
            <a:endParaRPr lang="fr-FR"/>
          </a:p>
        </p:txBody>
      </p:sp>
    </p:spTree>
    <p:extLst>
      <p:ext uri="{BB962C8B-B14F-4D97-AF65-F5344CB8AC3E}">
        <p14:creationId xmlns:p14="http://schemas.microsoft.com/office/powerpoint/2010/main" val="37234724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8AB067B6-4B36-4586-8D08-F590F7670470}" type="datetimeFigureOut">
              <a:rPr lang="fr-FR" smtClean="0"/>
              <a:t>25/02/2019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F8DFED5-3AFE-43C4-9207-EE7CAF2CA645}" type="slidenum">
              <a:rPr lang="fr-FR" smtClean="0"/>
              <a:t>‹N°›</a:t>
            </a:fld>
            <a:endParaRPr lang="fr-FR"/>
          </a:p>
        </p:txBody>
      </p:sp>
    </p:spTree>
    <p:extLst>
      <p:ext uri="{BB962C8B-B14F-4D97-AF65-F5344CB8AC3E}">
        <p14:creationId xmlns:p14="http://schemas.microsoft.com/office/powerpoint/2010/main" val="2455669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8AB067B6-4B36-4586-8D08-F590F7670470}" type="datetimeFigureOut">
              <a:rPr lang="fr-FR" smtClean="0"/>
              <a:t>25/02/2019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F8DFED5-3AFE-43C4-9207-EE7CAF2CA645}" type="slidenum">
              <a:rPr lang="fr-FR" smtClean="0"/>
              <a:t>‹N°›</a:t>
            </a:fld>
            <a:endParaRPr lang="fr-FR"/>
          </a:p>
        </p:txBody>
      </p:sp>
    </p:spTree>
    <p:extLst>
      <p:ext uri="{BB962C8B-B14F-4D97-AF65-F5344CB8AC3E}">
        <p14:creationId xmlns:p14="http://schemas.microsoft.com/office/powerpoint/2010/main" val="37740008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2/25/2019</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extLst>
      <p:ext uri="{BB962C8B-B14F-4D97-AF65-F5344CB8AC3E}">
        <p14:creationId xmlns:p14="http://schemas.microsoft.com/office/powerpoint/2010/main" val="27531556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8AB067B6-4B36-4586-8D08-F590F7670470}" type="datetimeFigureOut">
              <a:rPr lang="fr-FR" smtClean="0"/>
              <a:t>25/02/2019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F8DFED5-3AFE-43C4-9207-EE7CAF2CA645}" type="slidenum">
              <a:rPr lang="fr-FR" smtClean="0"/>
              <a:t>‹N°›</a:t>
            </a:fld>
            <a:endParaRPr lang="fr-FR"/>
          </a:p>
        </p:txBody>
      </p:sp>
    </p:spTree>
    <p:extLst>
      <p:ext uri="{BB962C8B-B14F-4D97-AF65-F5344CB8AC3E}">
        <p14:creationId xmlns:p14="http://schemas.microsoft.com/office/powerpoint/2010/main" val="3084571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smtClean="0"/>
              <a:t>Modifiez le style du titre</a:t>
            </a:r>
            <a:endParaRPr lang="fr-F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8AB067B6-4B36-4586-8D08-F590F7670470}" type="datetimeFigureOut">
              <a:rPr lang="fr-FR" smtClean="0"/>
              <a:t>25/02/2019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F8DFED5-3AFE-43C4-9207-EE7CAF2CA645}" type="slidenum">
              <a:rPr lang="fr-FR" smtClean="0"/>
              <a:t>‹N°›</a:t>
            </a:fld>
            <a:endParaRPr lang="fr-FR"/>
          </a:p>
        </p:txBody>
      </p:sp>
    </p:spTree>
    <p:extLst>
      <p:ext uri="{BB962C8B-B14F-4D97-AF65-F5344CB8AC3E}">
        <p14:creationId xmlns:p14="http://schemas.microsoft.com/office/powerpoint/2010/main" val="13076388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838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72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8AB067B6-4B36-4586-8D08-F590F7670470}" type="datetimeFigureOut">
              <a:rPr lang="fr-FR" smtClean="0"/>
              <a:t>25/02/2019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0F8DFED5-3AFE-43C4-9207-EE7CAF2CA645}" type="slidenum">
              <a:rPr lang="fr-FR" smtClean="0"/>
              <a:t>‹N°›</a:t>
            </a:fld>
            <a:endParaRPr lang="fr-FR"/>
          </a:p>
        </p:txBody>
      </p:sp>
    </p:spTree>
    <p:extLst>
      <p:ext uri="{BB962C8B-B14F-4D97-AF65-F5344CB8AC3E}">
        <p14:creationId xmlns:p14="http://schemas.microsoft.com/office/powerpoint/2010/main" val="1847194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smtClean="0"/>
              <a:t>Modifiez le style du titre</a:t>
            </a:r>
            <a:endParaRPr lang="fr-F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8AB067B6-4B36-4586-8D08-F590F7670470}" type="datetimeFigureOut">
              <a:rPr lang="fr-FR" smtClean="0"/>
              <a:t>25/02/2019</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0F8DFED5-3AFE-43C4-9207-EE7CAF2CA645}" type="slidenum">
              <a:rPr lang="fr-FR" smtClean="0"/>
              <a:t>‹N°›</a:t>
            </a:fld>
            <a:endParaRPr lang="fr-FR"/>
          </a:p>
        </p:txBody>
      </p:sp>
    </p:spTree>
    <p:extLst>
      <p:ext uri="{BB962C8B-B14F-4D97-AF65-F5344CB8AC3E}">
        <p14:creationId xmlns:p14="http://schemas.microsoft.com/office/powerpoint/2010/main" val="40095217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8AB067B6-4B36-4586-8D08-F590F7670470}" type="datetimeFigureOut">
              <a:rPr lang="fr-FR" smtClean="0"/>
              <a:t>25/02/2019</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0F8DFED5-3AFE-43C4-9207-EE7CAF2CA645}" type="slidenum">
              <a:rPr lang="fr-FR" smtClean="0"/>
              <a:t>‹N°›</a:t>
            </a:fld>
            <a:endParaRPr lang="fr-FR"/>
          </a:p>
        </p:txBody>
      </p:sp>
    </p:spTree>
    <p:extLst>
      <p:ext uri="{BB962C8B-B14F-4D97-AF65-F5344CB8AC3E}">
        <p14:creationId xmlns:p14="http://schemas.microsoft.com/office/powerpoint/2010/main" val="34170911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8AB067B6-4B36-4586-8D08-F590F7670470}" type="datetimeFigureOut">
              <a:rPr lang="fr-FR" smtClean="0"/>
              <a:t>25/02/2019</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0F8DFED5-3AFE-43C4-9207-EE7CAF2CA645}" type="slidenum">
              <a:rPr lang="fr-FR" smtClean="0"/>
              <a:t>‹N°›</a:t>
            </a:fld>
            <a:endParaRPr lang="fr-FR"/>
          </a:p>
        </p:txBody>
      </p:sp>
    </p:spTree>
    <p:extLst>
      <p:ext uri="{BB962C8B-B14F-4D97-AF65-F5344CB8AC3E}">
        <p14:creationId xmlns:p14="http://schemas.microsoft.com/office/powerpoint/2010/main" val="29874585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8AB067B6-4B36-4586-8D08-F590F7670470}" type="datetimeFigureOut">
              <a:rPr lang="fr-FR" smtClean="0"/>
              <a:t>25/02/2019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0F8DFED5-3AFE-43C4-9207-EE7CAF2CA645}" type="slidenum">
              <a:rPr lang="fr-FR" smtClean="0"/>
              <a:t>‹N°›</a:t>
            </a:fld>
            <a:endParaRPr lang="fr-FR"/>
          </a:p>
        </p:txBody>
      </p:sp>
    </p:spTree>
    <p:extLst>
      <p:ext uri="{BB962C8B-B14F-4D97-AF65-F5344CB8AC3E}">
        <p14:creationId xmlns:p14="http://schemas.microsoft.com/office/powerpoint/2010/main" val="38180144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8AB067B6-4B36-4586-8D08-F590F7670470}" type="datetimeFigureOut">
              <a:rPr lang="fr-FR" smtClean="0"/>
              <a:t>25/02/2019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0F8DFED5-3AFE-43C4-9207-EE7CAF2CA645}" type="slidenum">
              <a:rPr lang="fr-FR" smtClean="0"/>
              <a:t>‹N°›</a:t>
            </a:fld>
            <a:endParaRPr lang="fr-FR"/>
          </a:p>
        </p:txBody>
      </p:sp>
    </p:spTree>
    <p:extLst>
      <p:ext uri="{BB962C8B-B14F-4D97-AF65-F5344CB8AC3E}">
        <p14:creationId xmlns:p14="http://schemas.microsoft.com/office/powerpoint/2010/main" val="35515558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B067B6-4B36-4586-8D08-F590F7670470}" type="datetimeFigureOut">
              <a:rPr lang="fr-FR" smtClean="0"/>
              <a:t>25/02/2019</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8DFED5-3AFE-43C4-9207-EE7CAF2CA645}" type="slidenum">
              <a:rPr lang="fr-FR" smtClean="0"/>
              <a:t>‹N°›</a:t>
            </a:fld>
            <a:endParaRPr lang="fr-FR"/>
          </a:p>
        </p:txBody>
      </p:sp>
    </p:spTree>
    <p:extLst>
      <p:ext uri="{BB962C8B-B14F-4D97-AF65-F5344CB8AC3E}">
        <p14:creationId xmlns:p14="http://schemas.microsoft.com/office/powerpoint/2010/main" val="40909298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18" Type="http://schemas.openxmlformats.org/officeDocument/2006/relationships/image" Target="../media/image25.png"/><Relationship Id="rId26" Type="http://schemas.openxmlformats.org/officeDocument/2006/relationships/image" Target="../media/image33.png"/><Relationship Id="rId3" Type="http://schemas.openxmlformats.org/officeDocument/2006/relationships/image" Target="../media/image10.png"/><Relationship Id="rId21" Type="http://schemas.openxmlformats.org/officeDocument/2006/relationships/image" Target="../media/image28.png"/><Relationship Id="rId7" Type="http://schemas.openxmlformats.org/officeDocument/2006/relationships/image" Target="../media/image14.png"/><Relationship Id="rId12" Type="http://schemas.openxmlformats.org/officeDocument/2006/relationships/image" Target="../media/image19.png"/><Relationship Id="rId17" Type="http://schemas.openxmlformats.org/officeDocument/2006/relationships/image" Target="../media/image24.png"/><Relationship Id="rId25" Type="http://schemas.openxmlformats.org/officeDocument/2006/relationships/image" Target="../media/image32.png"/><Relationship Id="rId2" Type="http://schemas.openxmlformats.org/officeDocument/2006/relationships/image" Target="../media/image9.png"/><Relationship Id="rId16" Type="http://schemas.openxmlformats.org/officeDocument/2006/relationships/image" Target="../media/image23.png"/><Relationship Id="rId20" Type="http://schemas.openxmlformats.org/officeDocument/2006/relationships/image" Target="../media/image27.png"/><Relationship Id="rId29" Type="http://schemas.openxmlformats.org/officeDocument/2006/relationships/image" Target="../media/image36.png"/><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image" Target="../media/image18.png"/><Relationship Id="rId24" Type="http://schemas.openxmlformats.org/officeDocument/2006/relationships/image" Target="../media/image31.png"/><Relationship Id="rId32" Type="http://schemas.openxmlformats.org/officeDocument/2006/relationships/image" Target="../media/image39.png"/><Relationship Id="rId5" Type="http://schemas.openxmlformats.org/officeDocument/2006/relationships/image" Target="../media/image12.png"/><Relationship Id="rId15" Type="http://schemas.openxmlformats.org/officeDocument/2006/relationships/image" Target="../media/image22.png"/><Relationship Id="rId23" Type="http://schemas.openxmlformats.org/officeDocument/2006/relationships/image" Target="../media/image30.png"/><Relationship Id="rId28" Type="http://schemas.openxmlformats.org/officeDocument/2006/relationships/image" Target="../media/image35.png"/><Relationship Id="rId10" Type="http://schemas.openxmlformats.org/officeDocument/2006/relationships/image" Target="../media/image17.png"/><Relationship Id="rId19" Type="http://schemas.openxmlformats.org/officeDocument/2006/relationships/image" Target="../media/image26.png"/><Relationship Id="rId31" Type="http://schemas.openxmlformats.org/officeDocument/2006/relationships/image" Target="../media/image38.png"/><Relationship Id="rId4" Type="http://schemas.openxmlformats.org/officeDocument/2006/relationships/image" Target="../media/image11.png"/><Relationship Id="rId9" Type="http://schemas.openxmlformats.org/officeDocument/2006/relationships/image" Target="../media/image16.png"/><Relationship Id="rId14" Type="http://schemas.openxmlformats.org/officeDocument/2006/relationships/image" Target="../media/image21.png"/><Relationship Id="rId22" Type="http://schemas.openxmlformats.org/officeDocument/2006/relationships/image" Target="../media/image29.png"/><Relationship Id="rId27" Type="http://schemas.openxmlformats.org/officeDocument/2006/relationships/image" Target="../media/image34.png"/><Relationship Id="rId30" Type="http://schemas.openxmlformats.org/officeDocument/2006/relationships/image" Target="../media/image3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671483" y="886387"/>
            <a:ext cx="9144000" cy="4437779"/>
          </a:xfrm>
          <a:solidFill>
            <a:srgbClr val="993366"/>
          </a:solidFill>
          <a:ln>
            <a:solidFill>
              <a:srgbClr val="993366"/>
            </a:solidFill>
          </a:ln>
        </p:spPr>
        <p:txBody>
          <a:bodyPr>
            <a:normAutofit fontScale="90000"/>
          </a:bodyPr>
          <a:lstStyle/>
          <a:p>
            <a:pPr>
              <a:lnSpc>
                <a:spcPct val="200000"/>
              </a:lnSpc>
            </a:pPr>
            <a:r>
              <a:rPr lang="fr-FR" b="1" dirty="0" smtClean="0">
                <a:solidFill>
                  <a:schemeClr val="bg1"/>
                </a:solidFill>
              </a:rPr>
              <a:t>Détergents: propriétés et applications techniques pour l’étude des membranes</a:t>
            </a:r>
            <a:endParaRPr lang="fr-FR" b="1" dirty="0">
              <a:solidFill>
                <a:schemeClr val="bg1"/>
              </a:solidFill>
            </a:endParaRPr>
          </a:p>
        </p:txBody>
      </p:sp>
    </p:spTree>
    <p:extLst>
      <p:ext uri="{BB962C8B-B14F-4D97-AF65-F5344CB8AC3E}">
        <p14:creationId xmlns:p14="http://schemas.microsoft.com/office/powerpoint/2010/main" val="19219324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20753" y="2162174"/>
            <a:ext cx="4433047" cy="2752725"/>
          </a:xfrm>
          <a:prstGeom prst="rect">
            <a:avLst/>
          </a:prstGeom>
        </p:spPr>
      </p:pic>
      <p:pic>
        <p:nvPicPr>
          <p:cNvPr id="6" name="Imag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9701" y="2162175"/>
            <a:ext cx="4132957" cy="2752725"/>
          </a:xfrm>
          <a:prstGeom prst="rect">
            <a:avLst/>
          </a:prstGeom>
        </p:spPr>
      </p:pic>
      <p:sp>
        <p:nvSpPr>
          <p:cNvPr id="7" name="Rectangle 6"/>
          <p:cNvSpPr/>
          <p:nvPr/>
        </p:nvSpPr>
        <p:spPr>
          <a:xfrm>
            <a:off x="6920753" y="5167312"/>
            <a:ext cx="6096000" cy="646331"/>
          </a:xfrm>
          <a:prstGeom prst="rect">
            <a:avLst/>
          </a:prstGeom>
        </p:spPr>
        <p:txBody>
          <a:bodyPr>
            <a:spAutoFit/>
          </a:bodyPr>
          <a:lstStyle/>
          <a:p>
            <a:r>
              <a:rPr lang="fr-FR" b="0" i="0" dirty="0" smtClean="0">
                <a:effectLst/>
                <a:latin typeface="Arial" panose="020B0604020202020204" pitchFamily="34" charset="0"/>
              </a:rPr>
              <a:t>Schéma d'une micelle directe formée par des </a:t>
            </a:r>
            <a:r>
              <a:rPr lang="fr-FR" b="0" i="0" strike="noStrike" dirty="0" smtClean="0">
                <a:effectLst/>
                <a:latin typeface="Arial" panose="020B0604020202020204" pitchFamily="34" charset="0"/>
              </a:rPr>
              <a:t>phospholipides</a:t>
            </a:r>
            <a:r>
              <a:rPr lang="fr-FR" b="0" i="0" dirty="0" smtClean="0">
                <a:effectLst/>
                <a:latin typeface="Arial" panose="020B0604020202020204" pitchFamily="34" charset="0"/>
              </a:rPr>
              <a:t> en solution aqueuse</a:t>
            </a:r>
            <a:endParaRPr lang="fr-FR" dirty="0"/>
          </a:p>
        </p:txBody>
      </p:sp>
      <p:sp>
        <p:nvSpPr>
          <p:cNvPr id="8" name="Rectangle 7"/>
          <p:cNvSpPr/>
          <p:nvPr/>
        </p:nvSpPr>
        <p:spPr>
          <a:xfrm>
            <a:off x="824753" y="5167312"/>
            <a:ext cx="6096000" cy="646331"/>
          </a:xfrm>
          <a:prstGeom prst="rect">
            <a:avLst/>
          </a:prstGeom>
        </p:spPr>
        <p:txBody>
          <a:bodyPr>
            <a:spAutoFit/>
          </a:bodyPr>
          <a:lstStyle/>
          <a:p>
            <a:r>
              <a:rPr lang="fr-FR" b="0" i="0" dirty="0" smtClean="0">
                <a:effectLst/>
                <a:latin typeface="Arial" panose="020B0604020202020204" pitchFamily="34" charset="0"/>
              </a:rPr>
              <a:t>Schéma d'une micelle inverse formée par des </a:t>
            </a:r>
            <a:r>
              <a:rPr lang="fr-FR" b="0" i="0" strike="noStrike" dirty="0" smtClean="0">
                <a:effectLst/>
                <a:latin typeface="Arial" panose="020B0604020202020204" pitchFamily="34" charset="0"/>
              </a:rPr>
              <a:t>phospholipides </a:t>
            </a:r>
            <a:r>
              <a:rPr lang="fr-FR" b="0" i="0" dirty="0" smtClean="0">
                <a:effectLst/>
                <a:latin typeface="Arial" panose="020B0604020202020204" pitchFamily="34" charset="0"/>
              </a:rPr>
              <a:t>dans un </a:t>
            </a:r>
            <a:r>
              <a:rPr lang="fr-FR" b="0" i="0" strike="noStrike" dirty="0" smtClean="0">
                <a:effectLst/>
                <a:latin typeface="Arial" panose="020B0604020202020204" pitchFamily="34" charset="0"/>
              </a:rPr>
              <a:t>solvant organique</a:t>
            </a:r>
            <a:r>
              <a:rPr lang="fr-FR" b="0" i="0" dirty="0" smtClean="0">
                <a:effectLst/>
                <a:latin typeface="Arial" panose="020B0604020202020204" pitchFamily="34" charset="0"/>
              </a:rPr>
              <a:t>.</a:t>
            </a:r>
            <a:endParaRPr lang="fr-FR" dirty="0"/>
          </a:p>
        </p:txBody>
      </p:sp>
    </p:spTree>
    <p:extLst>
      <p:ext uri="{BB962C8B-B14F-4D97-AF65-F5344CB8AC3E}">
        <p14:creationId xmlns:p14="http://schemas.microsoft.com/office/powerpoint/2010/main" val="39084908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pPr algn="just">
              <a:lnSpc>
                <a:spcPct val="150000"/>
              </a:lnSpc>
            </a:pPr>
            <a:r>
              <a:rPr lang="fr-FR" dirty="0">
                <a:latin typeface="Times New Roman" panose="02020603050405020304" pitchFamily="18" charset="0"/>
                <a:cs typeface="Times New Roman" panose="02020603050405020304" pitchFamily="18" charset="0"/>
              </a:rPr>
              <a:t>La valeur de CMC est un moyen d’estimer la tendance d’un surfactant à s’auto-assembler. Elle dépend de la température, de la présence de solutés en solution ainsi que de la structure du surfactant (le type, la longueur et la ramification de la queue hydrophobe, la charge de la tête </a:t>
            </a:r>
            <a:r>
              <a:rPr lang="fr-FR" dirty="0" smtClean="0">
                <a:latin typeface="Times New Roman" panose="02020603050405020304" pitchFamily="18" charset="0"/>
                <a:cs typeface="Times New Roman" panose="02020603050405020304" pitchFamily="18" charset="0"/>
              </a:rPr>
              <a:t>polaire, </a:t>
            </a:r>
            <a:r>
              <a:rPr lang="fr-FR" dirty="0">
                <a:latin typeface="Times New Roman" panose="02020603050405020304" pitchFamily="18" charset="0"/>
                <a:cs typeface="Times New Roman" panose="02020603050405020304" pitchFamily="18" charset="0"/>
              </a:rPr>
              <a:t>etc.)</a:t>
            </a:r>
          </a:p>
        </p:txBody>
      </p:sp>
    </p:spTree>
    <p:extLst>
      <p:ext uri="{BB962C8B-B14F-4D97-AF65-F5344CB8AC3E}">
        <p14:creationId xmlns:p14="http://schemas.microsoft.com/office/powerpoint/2010/main" val="424103072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8259" y="322729"/>
            <a:ext cx="11537576" cy="6266330"/>
          </a:xfrm>
        </p:spPr>
      </p:pic>
    </p:spTree>
    <p:extLst>
      <p:ext uri="{BB962C8B-B14F-4D97-AF65-F5344CB8AC3E}">
        <p14:creationId xmlns:p14="http://schemas.microsoft.com/office/powerpoint/2010/main" val="10854722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lvl="2"/>
            <a:r>
              <a:rPr lang="fr-FR" sz="2400" b="1" dirty="0" smtClean="0">
                <a:latin typeface="Times New Roman" panose="02020603050405020304" pitchFamily="18" charset="0"/>
                <a:cs typeface="Times New Roman" panose="02020603050405020304" pitchFamily="18" charset="0"/>
              </a:rPr>
              <a:t>Comment classifie-t-on des détergents ?</a:t>
            </a:r>
            <a:endParaRPr lang="fr-FR" sz="2400" b="1" dirty="0">
              <a:latin typeface="Times New Roman" panose="02020603050405020304" pitchFamily="18" charset="0"/>
              <a:cs typeface="Times New Roman" panose="02020603050405020304" pitchFamily="18" charset="0"/>
            </a:endParaRPr>
          </a:p>
        </p:txBody>
      </p:sp>
      <p:sp>
        <p:nvSpPr>
          <p:cNvPr id="3" name="Espace réservé du contenu 2"/>
          <p:cNvSpPr>
            <a:spLocks noGrp="1"/>
          </p:cNvSpPr>
          <p:nvPr>
            <p:ph idx="1"/>
          </p:nvPr>
        </p:nvSpPr>
        <p:spPr/>
        <p:txBody>
          <a:bodyPr/>
          <a:lstStyle/>
          <a:p>
            <a:endParaRPr lang="fr-FR" sz="2000" dirty="0"/>
          </a:p>
          <a:p>
            <a:pPr algn="just">
              <a:lnSpc>
                <a:spcPct val="150000"/>
              </a:lnSpc>
            </a:pPr>
            <a:r>
              <a:rPr lang="fr-FR" dirty="0"/>
              <a:t>Il existe différentes façons de classifier les détergents. Ils sont le plus souvent regroupés en quatre catégories en fonction de la charge portée par leur tête polaire </a:t>
            </a:r>
            <a:r>
              <a:rPr lang="fr-FR" dirty="0" smtClean="0"/>
              <a:t>:</a:t>
            </a:r>
          </a:p>
          <a:p>
            <a:r>
              <a:rPr lang="fr-FR" dirty="0" smtClean="0"/>
              <a:t>Les détergents ioniques ( anioniques ou cationiques)</a:t>
            </a:r>
          </a:p>
          <a:p>
            <a:r>
              <a:rPr lang="fr-FR" dirty="0" smtClean="0"/>
              <a:t>Les détergents non ioniques</a:t>
            </a:r>
          </a:p>
          <a:p>
            <a:r>
              <a:rPr lang="fr-FR" dirty="0" smtClean="0"/>
              <a:t>Les détergents </a:t>
            </a:r>
            <a:r>
              <a:rPr lang="fr-FR" dirty="0" err="1" smtClean="0"/>
              <a:t>zwitterioniques</a:t>
            </a:r>
            <a:r>
              <a:rPr lang="fr-FR" dirty="0" smtClean="0"/>
              <a:t> ( + = - )</a:t>
            </a:r>
          </a:p>
          <a:p>
            <a:pPr algn="just">
              <a:lnSpc>
                <a:spcPct val="150000"/>
              </a:lnSpc>
            </a:pPr>
            <a:endParaRPr lang="fr-FR" dirty="0"/>
          </a:p>
          <a:p>
            <a:endParaRPr lang="fr-FR" dirty="0"/>
          </a:p>
        </p:txBody>
      </p:sp>
    </p:spTree>
    <p:extLst>
      <p:ext uri="{BB962C8B-B14F-4D97-AF65-F5344CB8AC3E}">
        <p14:creationId xmlns:p14="http://schemas.microsoft.com/office/powerpoint/2010/main" val="108940052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r>
              <a:rPr lang="fr-FR" dirty="0" smtClean="0">
                <a:solidFill>
                  <a:srgbClr val="00B050"/>
                </a:solidFill>
              </a:rPr>
              <a:t>1. les détergents ioniques:</a:t>
            </a:r>
          </a:p>
          <a:p>
            <a:r>
              <a:rPr lang="fr-FR" dirty="0" smtClean="0"/>
              <a:t>Se sont de forts détergents</a:t>
            </a:r>
          </a:p>
          <a:p>
            <a:r>
              <a:rPr lang="fr-FR" dirty="0" smtClean="0"/>
              <a:t>Partie hydrophile chargée + ou –</a:t>
            </a:r>
          </a:p>
          <a:p>
            <a:r>
              <a:rPr lang="fr-FR" dirty="0" smtClean="0"/>
              <a:t>Dénaturent les protéines</a:t>
            </a:r>
          </a:p>
          <a:p>
            <a:r>
              <a:rPr lang="fr-FR" dirty="0" smtClean="0"/>
              <a:t>Se lient aux régions hydrophobes des protéines</a:t>
            </a:r>
            <a:endParaRPr lang="fr-FR" dirty="0"/>
          </a:p>
        </p:txBody>
      </p:sp>
    </p:spTree>
    <p:extLst>
      <p:ext uri="{BB962C8B-B14F-4D97-AF65-F5344CB8AC3E}">
        <p14:creationId xmlns:p14="http://schemas.microsoft.com/office/powerpoint/2010/main" val="76661046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normAutofit fontScale="85000" lnSpcReduction="10000"/>
          </a:bodyPr>
          <a:lstStyle/>
          <a:p>
            <a:pPr algn="just">
              <a:lnSpc>
                <a:spcPct val="150000"/>
              </a:lnSpc>
            </a:pPr>
            <a:r>
              <a:rPr lang="fr-FR" b="1" dirty="0" smtClean="0">
                <a:solidFill>
                  <a:srgbClr val="00B0F0"/>
                </a:solidFill>
                <a:latin typeface="Times New Roman" panose="02020603050405020304" pitchFamily="18" charset="0"/>
                <a:cs typeface="Times New Roman" panose="02020603050405020304" pitchFamily="18" charset="0"/>
              </a:rPr>
              <a:t>A/ Les détergents anioniques:</a:t>
            </a:r>
          </a:p>
          <a:p>
            <a:pPr lvl="0" algn="just">
              <a:lnSpc>
                <a:spcPct val="150000"/>
              </a:lnSpc>
            </a:pPr>
            <a:r>
              <a:rPr lang="fr-FR" dirty="0">
                <a:latin typeface="Times New Roman" panose="02020603050405020304" pitchFamily="18" charset="0"/>
                <a:cs typeface="Times New Roman" panose="02020603050405020304" pitchFamily="18" charset="0"/>
              </a:rPr>
              <a:t>portent une charge négative issue de groupements sulfate (le SDS), carboxylate (les savons), </a:t>
            </a:r>
            <a:r>
              <a:rPr lang="fr-FR" dirty="0" err="1">
                <a:latin typeface="Times New Roman" panose="02020603050405020304" pitchFamily="18" charset="0"/>
                <a:cs typeface="Times New Roman" panose="02020603050405020304" pitchFamily="18" charset="0"/>
              </a:rPr>
              <a:t>sulfonate</a:t>
            </a:r>
            <a:r>
              <a:rPr lang="fr-FR" dirty="0">
                <a:latin typeface="Times New Roman" panose="02020603050405020304" pitchFamily="18" charset="0"/>
                <a:cs typeface="Times New Roman" panose="02020603050405020304" pitchFamily="18" charset="0"/>
              </a:rPr>
              <a:t> (les </a:t>
            </a:r>
            <a:r>
              <a:rPr lang="fr-FR" dirty="0" err="1">
                <a:latin typeface="Times New Roman" panose="02020603050405020304" pitchFamily="18" charset="0"/>
                <a:cs typeface="Times New Roman" panose="02020603050405020304" pitchFamily="18" charset="0"/>
              </a:rPr>
              <a:t>alkylbenzène</a:t>
            </a:r>
            <a:r>
              <a:rPr lang="fr-FR" dirty="0">
                <a:latin typeface="Times New Roman" panose="02020603050405020304" pitchFamily="18" charset="0"/>
                <a:cs typeface="Times New Roman" panose="02020603050405020304" pitchFamily="18" charset="0"/>
              </a:rPr>
              <a:t> </a:t>
            </a:r>
            <a:r>
              <a:rPr lang="fr-FR" dirty="0" err="1">
                <a:latin typeface="Times New Roman" panose="02020603050405020304" pitchFamily="18" charset="0"/>
                <a:cs typeface="Times New Roman" panose="02020603050405020304" pitchFamily="18" charset="0"/>
              </a:rPr>
              <a:t>sulfonates</a:t>
            </a:r>
            <a:r>
              <a:rPr lang="fr-FR" dirty="0">
                <a:latin typeface="Times New Roman" panose="02020603050405020304" pitchFamily="18" charset="0"/>
                <a:cs typeface="Times New Roman" panose="02020603050405020304" pitchFamily="18" charset="0"/>
              </a:rPr>
              <a:t>) ou phosphate (les esters de phosphate).</a:t>
            </a:r>
          </a:p>
          <a:p>
            <a:pPr lvl="0" algn="just">
              <a:lnSpc>
                <a:spcPct val="150000"/>
              </a:lnSpc>
            </a:pPr>
            <a:r>
              <a:rPr lang="fr-FR" b="1" dirty="0" smtClean="0">
                <a:solidFill>
                  <a:srgbClr val="00B0F0"/>
                </a:solidFill>
                <a:latin typeface="Times New Roman" panose="02020603050405020304" pitchFamily="18" charset="0"/>
                <a:cs typeface="Times New Roman" panose="02020603050405020304" pitchFamily="18" charset="0"/>
              </a:rPr>
              <a:t>B/ Les </a:t>
            </a:r>
            <a:r>
              <a:rPr lang="fr-FR" b="1" dirty="0">
                <a:solidFill>
                  <a:srgbClr val="00B0F0"/>
                </a:solidFill>
                <a:latin typeface="Times New Roman" panose="02020603050405020304" pitchFamily="18" charset="0"/>
                <a:cs typeface="Times New Roman" panose="02020603050405020304" pitchFamily="18" charset="0"/>
              </a:rPr>
              <a:t>détergents </a:t>
            </a:r>
            <a:r>
              <a:rPr lang="fr-FR" b="1" dirty="0" smtClean="0">
                <a:solidFill>
                  <a:srgbClr val="00B0F0"/>
                </a:solidFill>
                <a:latin typeface="Times New Roman" panose="02020603050405020304" pitchFamily="18" charset="0"/>
                <a:cs typeface="Times New Roman" panose="02020603050405020304" pitchFamily="18" charset="0"/>
              </a:rPr>
              <a:t>cationiques:</a:t>
            </a:r>
          </a:p>
          <a:p>
            <a:pPr lvl="0" algn="just">
              <a:lnSpc>
                <a:spcPct val="150000"/>
              </a:lnSpc>
            </a:pPr>
            <a:r>
              <a:rPr lang="fr-FR" dirty="0" smtClean="0">
                <a:latin typeface="Times New Roman" panose="02020603050405020304" pitchFamily="18" charset="0"/>
                <a:cs typeface="Times New Roman" panose="02020603050405020304" pitchFamily="18" charset="0"/>
              </a:rPr>
              <a:t>sont </a:t>
            </a:r>
            <a:r>
              <a:rPr lang="fr-FR" dirty="0">
                <a:latin typeface="Times New Roman" panose="02020603050405020304" pitchFamily="18" charset="0"/>
                <a:cs typeface="Times New Roman" panose="02020603050405020304" pitchFamily="18" charset="0"/>
              </a:rPr>
              <a:t>chargés positivement par une tête polaire de type ammonium (les surfactants peptidiques) ou ammonium quaternaires (le chlorure de </a:t>
            </a:r>
            <a:r>
              <a:rPr lang="fr-FR" dirty="0" err="1">
                <a:latin typeface="Times New Roman" panose="02020603050405020304" pitchFamily="18" charset="0"/>
                <a:cs typeface="Times New Roman" panose="02020603050405020304" pitchFamily="18" charset="0"/>
              </a:rPr>
              <a:t>benzalkonium</a:t>
            </a:r>
            <a:r>
              <a:rPr lang="fr-FR" dirty="0">
                <a:latin typeface="Times New Roman" panose="02020603050405020304" pitchFamily="18" charset="0"/>
                <a:cs typeface="Times New Roman" panose="02020603050405020304" pitchFamily="18" charset="0"/>
              </a:rPr>
              <a:t>).</a:t>
            </a:r>
          </a:p>
          <a:p>
            <a:pPr algn="just">
              <a:lnSpc>
                <a:spcPct val="150000"/>
              </a:lnSpc>
            </a:pPr>
            <a:endParaRPr lang="fr-F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5315124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normAutofit lnSpcReduction="10000"/>
          </a:bodyPr>
          <a:lstStyle/>
          <a:p>
            <a:pPr algn="just">
              <a:lnSpc>
                <a:spcPct val="150000"/>
              </a:lnSpc>
            </a:pPr>
            <a:r>
              <a:rPr lang="fr-FR" dirty="0" smtClean="0">
                <a:solidFill>
                  <a:srgbClr val="00B050"/>
                </a:solidFill>
                <a:latin typeface="Times New Roman" panose="02020603050405020304" pitchFamily="18" charset="0"/>
                <a:cs typeface="Times New Roman" panose="02020603050405020304" pitchFamily="18" charset="0"/>
              </a:rPr>
              <a:t>2. Les détergents non ioniques:</a:t>
            </a:r>
            <a:endParaRPr lang="fr-FR" dirty="0" smtClean="0">
              <a:latin typeface="Times New Roman" panose="02020603050405020304" pitchFamily="18" charset="0"/>
              <a:cs typeface="Times New Roman" panose="02020603050405020304" pitchFamily="18" charset="0"/>
            </a:endParaRPr>
          </a:p>
          <a:p>
            <a:pPr algn="just">
              <a:lnSpc>
                <a:spcPct val="150000"/>
              </a:lnSpc>
            </a:pPr>
            <a:r>
              <a:rPr lang="fr-FR" dirty="0" smtClean="0">
                <a:latin typeface="Times New Roman" panose="02020603050405020304" pitchFamily="18" charset="0"/>
                <a:cs typeface="Times New Roman" panose="02020603050405020304" pitchFamily="18" charset="0"/>
              </a:rPr>
              <a:t>Ne sont pas abrasifs( peu dénaturants)</a:t>
            </a:r>
          </a:p>
          <a:p>
            <a:pPr algn="just">
              <a:lnSpc>
                <a:spcPct val="150000"/>
              </a:lnSpc>
            </a:pPr>
            <a:r>
              <a:rPr lang="fr-FR" dirty="0" smtClean="0">
                <a:latin typeface="Times New Roman" panose="02020603050405020304" pitchFamily="18" charset="0"/>
                <a:cs typeface="Times New Roman" panose="02020603050405020304" pitchFamily="18" charset="0"/>
              </a:rPr>
              <a:t>Détruisent les interactions lipides-lipides et lipides-protéines (jamais </a:t>
            </a:r>
            <a:r>
              <a:rPr lang="fr-FR" dirty="0" err="1" smtClean="0">
                <a:latin typeface="Times New Roman" panose="02020603050405020304" pitchFamily="18" charset="0"/>
                <a:cs typeface="Times New Roman" panose="02020603050405020304" pitchFamily="18" charset="0"/>
              </a:rPr>
              <a:t>prot-prot</a:t>
            </a:r>
            <a:r>
              <a:rPr lang="fr-FR" dirty="0" smtClean="0">
                <a:latin typeface="Times New Roman" panose="02020603050405020304" pitchFamily="18" charset="0"/>
                <a:cs typeface="Times New Roman" panose="02020603050405020304" pitchFamily="18" charset="0"/>
              </a:rPr>
              <a:t>)</a:t>
            </a:r>
          </a:p>
          <a:p>
            <a:pPr algn="just">
              <a:lnSpc>
                <a:spcPct val="150000"/>
              </a:lnSpc>
            </a:pPr>
            <a:r>
              <a:rPr lang="fr-FR" dirty="0" smtClean="0">
                <a:latin typeface="Times New Roman" panose="02020603050405020304" pitchFamily="18" charset="0"/>
                <a:cs typeface="Times New Roman" panose="02020603050405020304" pitchFamily="18" charset="0"/>
              </a:rPr>
              <a:t>Triton x100</a:t>
            </a:r>
          </a:p>
          <a:p>
            <a:pPr algn="just">
              <a:lnSpc>
                <a:spcPct val="150000"/>
              </a:lnSpc>
            </a:pPr>
            <a:r>
              <a:rPr lang="fr-FR" dirty="0" smtClean="0">
                <a:latin typeface="Times New Roman" panose="02020603050405020304" pitchFamily="18" charset="0"/>
                <a:cs typeface="Times New Roman" panose="02020603050405020304" pitchFamily="18" charset="0"/>
              </a:rPr>
              <a:t>Très utilisés dans l’étude des membranes</a:t>
            </a:r>
          </a:p>
        </p:txBody>
      </p:sp>
    </p:spTree>
    <p:extLst>
      <p:ext uri="{BB962C8B-B14F-4D97-AF65-F5344CB8AC3E}">
        <p14:creationId xmlns:p14="http://schemas.microsoft.com/office/powerpoint/2010/main" val="19567369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normAutofit lnSpcReduction="10000"/>
          </a:bodyPr>
          <a:lstStyle/>
          <a:p>
            <a:pPr algn="just">
              <a:lnSpc>
                <a:spcPct val="150000"/>
              </a:lnSpc>
            </a:pPr>
            <a:r>
              <a:rPr lang="fr-FR" dirty="0" smtClean="0">
                <a:solidFill>
                  <a:srgbClr val="00B050"/>
                </a:solidFill>
                <a:latin typeface="Times New Roman" panose="02020603050405020304" pitchFamily="18" charset="0"/>
                <a:cs typeface="Times New Roman" panose="02020603050405020304" pitchFamily="18" charset="0"/>
              </a:rPr>
              <a:t>3. les détergents </a:t>
            </a:r>
            <a:r>
              <a:rPr lang="fr-FR" dirty="0" err="1" smtClean="0">
                <a:solidFill>
                  <a:srgbClr val="00B050"/>
                </a:solidFill>
                <a:latin typeface="Times New Roman" panose="02020603050405020304" pitchFamily="18" charset="0"/>
                <a:cs typeface="Times New Roman" panose="02020603050405020304" pitchFamily="18" charset="0"/>
              </a:rPr>
              <a:t>zwitterionniques</a:t>
            </a:r>
            <a:r>
              <a:rPr lang="fr-FR" dirty="0" smtClean="0">
                <a:solidFill>
                  <a:srgbClr val="00B050"/>
                </a:solidFill>
                <a:latin typeface="Times New Roman" panose="02020603050405020304" pitchFamily="18" charset="0"/>
                <a:cs typeface="Times New Roman" panose="02020603050405020304" pitchFamily="18" charset="0"/>
              </a:rPr>
              <a:t>:</a:t>
            </a:r>
          </a:p>
          <a:p>
            <a:pPr algn="just">
              <a:lnSpc>
                <a:spcPct val="150000"/>
              </a:lnSpc>
            </a:pPr>
            <a:r>
              <a:rPr lang="fr-FR" dirty="0" smtClean="0">
                <a:latin typeface="Times New Roman" panose="02020603050405020304" pitchFamily="18" charset="0"/>
                <a:cs typeface="Times New Roman" panose="02020603050405020304" pitchFamily="18" charset="0"/>
              </a:rPr>
              <a:t>Extrémités hydrophiles (+) = (-)</a:t>
            </a:r>
          </a:p>
          <a:p>
            <a:pPr algn="just">
              <a:lnSpc>
                <a:spcPct val="150000"/>
              </a:lnSpc>
            </a:pPr>
            <a:r>
              <a:rPr lang="fr-FR" dirty="0" smtClean="0">
                <a:latin typeface="Times New Roman" panose="02020603050405020304" pitchFamily="18" charset="0"/>
                <a:cs typeface="Times New Roman" panose="02020603050405020304" pitchFamily="18" charset="0"/>
              </a:rPr>
              <a:t>Abrasifs</a:t>
            </a:r>
          </a:p>
          <a:p>
            <a:pPr algn="just">
              <a:lnSpc>
                <a:spcPct val="150000"/>
              </a:lnSpc>
            </a:pPr>
            <a:r>
              <a:rPr lang="fr-FR" dirty="0" smtClean="0">
                <a:latin typeface="Times New Roman" panose="02020603050405020304" pitchFamily="18" charset="0"/>
                <a:cs typeface="Times New Roman" panose="02020603050405020304" pitchFamily="18" charset="0"/>
              </a:rPr>
              <a:t>Solubilisation des protéines intégrales</a:t>
            </a:r>
          </a:p>
          <a:p>
            <a:pPr algn="just">
              <a:lnSpc>
                <a:spcPct val="150000"/>
              </a:lnSpc>
            </a:pPr>
            <a:r>
              <a:rPr lang="fr-FR" dirty="0" smtClean="0">
                <a:latin typeface="Times New Roman" panose="02020603050405020304" pitchFamily="18" charset="0"/>
                <a:cs typeface="Times New Roman" panose="02020603050405020304" pitchFamily="18" charset="0"/>
              </a:rPr>
              <a:t>Plus abrasifs que les détergents non ioniques</a:t>
            </a:r>
          </a:p>
          <a:p>
            <a:pPr algn="just">
              <a:lnSpc>
                <a:spcPct val="150000"/>
              </a:lnSpc>
            </a:pPr>
            <a:r>
              <a:rPr lang="fr-FR" dirty="0" err="1" smtClean="0">
                <a:latin typeface="Times New Roman" panose="02020603050405020304" pitchFamily="18" charset="0"/>
                <a:cs typeface="Times New Roman" panose="02020603050405020304" pitchFamily="18" charset="0"/>
              </a:rPr>
              <a:t>Exp</a:t>
            </a:r>
            <a:r>
              <a:rPr lang="fr-FR" dirty="0" smtClean="0">
                <a:latin typeface="Times New Roman" panose="02020603050405020304" pitchFamily="18" charset="0"/>
                <a:cs typeface="Times New Roman" panose="02020603050405020304" pitchFamily="18" charset="0"/>
              </a:rPr>
              <a:t>: CHAPS, CHAPSO</a:t>
            </a:r>
            <a:endParaRPr lang="fr-F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121946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691314" y="106395"/>
            <a:ext cx="6679870" cy="1023939"/>
          </a:xfrm>
          <a:prstGeom prst="rect">
            <a:avLst/>
          </a:prstGeom>
          <a:ln w="9525">
            <a:solidFill>
              <a:srgbClr val="0000FF"/>
            </a:solidFill>
          </a:ln>
        </p:spPr>
        <p:txBody>
          <a:bodyPr vert="horz" wrap="square" lIns="0" tIns="36898" rIns="0" bIns="0" rtlCol="0" anchor="ctr">
            <a:spAutoFit/>
          </a:bodyPr>
          <a:lstStyle/>
          <a:p>
            <a:pPr marL="1144535" marR="375362" indent="-763448">
              <a:lnSpc>
                <a:spcPct val="100000"/>
              </a:lnSpc>
              <a:spcBef>
                <a:spcPts val="291"/>
              </a:spcBef>
            </a:pPr>
            <a:r>
              <a:rPr sz="3206" spc="-5" dirty="0" smtClean="0"/>
              <a:t>Comment </a:t>
            </a:r>
            <a:r>
              <a:rPr sz="3206" spc="-5" dirty="0"/>
              <a:t>manipuler les protéines  membranaires en</a:t>
            </a:r>
            <a:r>
              <a:rPr sz="3206" dirty="0"/>
              <a:t> </a:t>
            </a:r>
            <a:r>
              <a:rPr sz="3206" spc="-5" dirty="0"/>
              <a:t>solution?</a:t>
            </a:r>
            <a:endParaRPr sz="3206" dirty="0"/>
          </a:p>
        </p:txBody>
      </p:sp>
      <p:sp>
        <p:nvSpPr>
          <p:cNvPr id="3" name="object 3"/>
          <p:cNvSpPr/>
          <p:nvPr/>
        </p:nvSpPr>
        <p:spPr>
          <a:xfrm>
            <a:off x="2809139" y="1252761"/>
            <a:ext cx="6453373" cy="2315688"/>
          </a:xfrm>
          <a:prstGeom prst="rect">
            <a:avLst/>
          </a:prstGeom>
          <a:blipFill>
            <a:blip r:embed="rId2" cstate="print"/>
            <a:stretch>
              <a:fillRect/>
            </a:stretch>
          </a:blipFill>
        </p:spPr>
        <p:txBody>
          <a:bodyPr wrap="square" lIns="0" tIns="0" rIns="0" bIns="0" rtlCol="0"/>
          <a:lstStyle/>
          <a:p>
            <a:endParaRPr sz="1803"/>
          </a:p>
        </p:txBody>
      </p:sp>
      <p:sp>
        <p:nvSpPr>
          <p:cNvPr id="4" name="object 4"/>
          <p:cNvSpPr/>
          <p:nvPr/>
        </p:nvSpPr>
        <p:spPr>
          <a:xfrm>
            <a:off x="5831998" y="3947103"/>
            <a:ext cx="257016" cy="638723"/>
          </a:xfrm>
          <a:custGeom>
            <a:avLst/>
            <a:gdLst/>
            <a:ahLst/>
            <a:cxnLst/>
            <a:rect l="l" t="t" r="r" b="b"/>
            <a:pathLst>
              <a:path w="256539" h="637539">
                <a:moveTo>
                  <a:pt x="102108" y="0"/>
                </a:moveTo>
                <a:lnTo>
                  <a:pt x="62364" y="8024"/>
                </a:lnTo>
                <a:lnTo>
                  <a:pt x="29908" y="29908"/>
                </a:lnTo>
                <a:lnTo>
                  <a:pt x="8024" y="62364"/>
                </a:lnTo>
                <a:lnTo>
                  <a:pt x="0" y="102107"/>
                </a:lnTo>
                <a:lnTo>
                  <a:pt x="0" y="534161"/>
                </a:lnTo>
                <a:lnTo>
                  <a:pt x="8024" y="574024"/>
                </a:lnTo>
                <a:lnTo>
                  <a:pt x="29908" y="606742"/>
                </a:lnTo>
                <a:lnTo>
                  <a:pt x="62364" y="628888"/>
                </a:lnTo>
                <a:lnTo>
                  <a:pt x="102108" y="637031"/>
                </a:lnTo>
                <a:lnTo>
                  <a:pt x="153162" y="637031"/>
                </a:lnTo>
                <a:lnTo>
                  <a:pt x="193024" y="628888"/>
                </a:lnTo>
                <a:lnTo>
                  <a:pt x="225742" y="606742"/>
                </a:lnTo>
                <a:lnTo>
                  <a:pt x="247888" y="574024"/>
                </a:lnTo>
                <a:lnTo>
                  <a:pt x="256032" y="534161"/>
                </a:lnTo>
                <a:lnTo>
                  <a:pt x="256032" y="102107"/>
                </a:lnTo>
                <a:lnTo>
                  <a:pt x="247888" y="62364"/>
                </a:lnTo>
                <a:lnTo>
                  <a:pt x="225742" y="29908"/>
                </a:lnTo>
                <a:lnTo>
                  <a:pt x="193024" y="8024"/>
                </a:lnTo>
                <a:lnTo>
                  <a:pt x="153162" y="0"/>
                </a:lnTo>
                <a:lnTo>
                  <a:pt x="102108" y="0"/>
                </a:lnTo>
                <a:close/>
              </a:path>
            </a:pathLst>
          </a:custGeom>
          <a:ln w="12700">
            <a:solidFill>
              <a:srgbClr val="000000"/>
            </a:solidFill>
          </a:ln>
        </p:spPr>
        <p:txBody>
          <a:bodyPr wrap="square" lIns="0" tIns="0" rIns="0" bIns="0" rtlCol="0"/>
          <a:lstStyle/>
          <a:p>
            <a:endParaRPr sz="1803"/>
          </a:p>
        </p:txBody>
      </p:sp>
      <p:sp>
        <p:nvSpPr>
          <p:cNvPr id="5" name="object 5"/>
          <p:cNvSpPr/>
          <p:nvPr/>
        </p:nvSpPr>
        <p:spPr>
          <a:xfrm>
            <a:off x="5940403" y="3797474"/>
            <a:ext cx="408426" cy="288189"/>
          </a:xfrm>
          <a:custGeom>
            <a:avLst/>
            <a:gdLst/>
            <a:ahLst/>
            <a:cxnLst/>
            <a:rect l="l" t="t" r="r" b="b"/>
            <a:pathLst>
              <a:path w="407670" h="287654">
                <a:moveTo>
                  <a:pt x="407669" y="144018"/>
                </a:moveTo>
                <a:lnTo>
                  <a:pt x="400378" y="105833"/>
                </a:lnTo>
                <a:lnTo>
                  <a:pt x="379814" y="71458"/>
                </a:lnTo>
                <a:lnTo>
                  <a:pt x="347948" y="42291"/>
                </a:lnTo>
                <a:lnTo>
                  <a:pt x="306747" y="19727"/>
                </a:lnTo>
                <a:lnTo>
                  <a:pt x="258180" y="5164"/>
                </a:lnTo>
                <a:lnTo>
                  <a:pt x="204215" y="0"/>
                </a:lnTo>
                <a:lnTo>
                  <a:pt x="149930" y="5164"/>
                </a:lnTo>
                <a:lnTo>
                  <a:pt x="101148" y="19727"/>
                </a:lnTo>
                <a:lnTo>
                  <a:pt x="59816" y="42291"/>
                </a:lnTo>
                <a:lnTo>
                  <a:pt x="27883" y="71458"/>
                </a:lnTo>
                <a:lnTo>
                  <a:pt x="7295" y="105833"/>
                </a:lnTo>
                <a:lnTo>
                  <a:pt x="0" y="144018"/>
                </a:lnTo>
                <a:lnTo>
                  <a:pt x="7295" y="182146"/>
                </a:lnTo>
                <a:lnTo>
                  <a:pt x="27883" y="216379"/>
                </a:lnTo>
                <a:lnTo>
                  <a:pt x="59816" y="245363"/>
                </a:lnTo>
                <a:lnTo>
                  <a:pt x="101148" y="267744"/>
                </a:lnTo>
                <a:lnTo>
                  <a:pt x="149930" y="282165"/>
                </a:lnTo>
                <a:lnTo>
                  <a:pt x="204215" y="287274"/>
                </a:lnTo>
                <a:lnTo>
                  <a:pt x="258180" y="282165"/>
                </a:lnTo>
                <a:lnTo>
                  <a:pt x="306747" y="267744"/>
                </a:lnTo>
                <a:lnTo>
                  <a:pt x="347948" y="245364"/>
                </a:lnTo>
                <a:lnTo>
                  <a:pt x="379814" y="216379"/>
                </a:lnTo>
                <a:lnTo>
                  <a:pt x="400378" y="182146"/>
                </a:lnTo>
                <a:lnTo>
                  <a:pt x="407669" y="144018"/>
                </a:lnTo>
                <a:close/>
              </a:path>
            </a:pathLst>
          </a:custGeom>
          <a:solidFill>
            <a:srgbClr val="FFFFFF"/>
          </a:solidFill>
        </p:spPr>
        <p:txBody>
          <a:bodyPr wrap="square" lIns="0" tIns="0" rIns="0" bIns="0" rtlCol="0"/>
          <a:lstStyle/>
          <a:p>
            <a:endParaRPr sz="1803"/>
          </a:p>
        </p:txBody>
      </p:sp>
      <p:sp>
        <p:nvSpPr>
          <p:cNvPr id="6" name="object 6"/>
          <p:cNvSpPr/>
          <p:nvPr/>
        </p:nvSpPr>
        <p:spPr>
          <a:xfrm>
            <a:off x="5940403" y="3797474"/>
            <a:ext cx="408426" cy="288189"/>
          </a:xfrm>
          <a:custGeom>
            <a:avLst/>
            <a:gdLst/>
            <a:ahLst/>
            <a:cxnLst/>
            <a:rect l="l" t="t" r="r" b="b"/>
            <a:pathLst>
              <a:path w="407670" h="287654">
                <a:moveTo>
                  <a:pt x="204215" y="0"/>
                </a:moveTo>
                <a:lnTo>
                  <a:pt x="149930" y="5164"/>
                </a:lnTo>
                <a:lnTo>
                  <a:pt x="101148" y="19727"/>
                </a:lnTo>
                <a:lnTo>
                  <a:pt x="59816" y="42291"/>
                </a:lnTo>
                <a:lnTo>
                  <a:pt x="27883" y="71458"/>
                </a:lnTo>
                <a:lnTo>
                  <a:pt x="7295" y="105833"/>
                </a:lnTo>
                <a:lnTo>
                  <a:pt x="0" y="144018"/>
                </a:lnTo>
                <a:lnTo>
                  <a:pt x="7295" y="182146"/>
                </a:lnTo>
                <a:lnTo>
                  <a:pt x="27883" y="216379"/>
                </a:lnTo>
                <a:lnTo>
                  <a:pt x="59817" y="245363"/>
                </a:lnTo>
                <a:lnTo>
                  <a:pt x="101148" y="267744"/>
                </a:lnTo>
                <a:lnTo>
                  <a:pt x="149930" y="282165"/>
                </a:lnTo>
                <a:lnTo>
                  <a:pt x="204215" y="287274"/>
                </a:lnTo>
                <a:lnTo>
                  <a:pt x="258180" y="282165"/>
                </a:lnTo>
                <a:lnTo>
                  <a:pt x="306747" y="267744"/>
                </a:lnTo>
                <a:lnTo>
                  <a:pt x="347948" y="245364"/>
                </a:lnTo>
                <a:lnTo>
                  <a:pt x="379814" y="216379"/>
                </a:lnTo>
                <a:lnTo>
                  <a:pt x="400378" y="182146"/>
                </a:lnTo>
                <a:lnTo>
                  <a:pt x="407669" y="144018"/>
                </a:lnTo>
                <a:lnTo>
                  <a:pt x="400378" y="105833"/>
                </a:lnTo>
                <a:lnTo>
                  <a:pt x="379814" y="71458"/>
                </a:lnTo>
                <a:lnTo>
                  <a:pt x="347948" y="42291"/>
                </a:lnTo>
                <a:lnTo>
                  <a:pt x="306747" y="19727"/>
                </a:lnTo>
                <a:lnTo>
                  <a:pt x="258180" y="5164"/>
                </a:lnTo>
                <a:lnTo>
                  <a:pt x="204215" y="0"/>
                </a:lnTo>
                <a:close/>
              </a:path>
            </a:pathLst>
          </a:custGeom>
          <a:ln w="12700">
            <a:solidFill>
              <a:srgbClr val="000000"/>
            </a:solidFill>
          </a:ln>
        </p:spPr>
        <p:txBody>
          <a:bodyPr wrap="square" lIns="0" tIns="0" rIns="0" bIns="0" rtlCol="0"/>
          <a:lstStyle/>
          <a:p>
            <a:endParaRPr sz="1803"/>
          </a:p>
        </p:txBody>
      </p:sp>
      <p:sp>
        <p:nvSpPr>
          <p:cNvPr id="7" name="object 7"/>
          <p:cNvSpPr/>
          <p:nvPr/>
        </p:nvSpPr>
        <p:spPr>
          <a:xfrm>
            <a:off x="5846503" y="4114290"/>
            <a:ext cx="87793" cy="342264"/>
          </a:xfrm>
          <a:custGeom>
            <a:avLst/>
            <a:gdLst/>
            <a:ahLst/>
            <a:cxnLst/>
            <a:rect l="l" t="t" r="r" b="b"/>
            <a:pathLst>
              <a:path w="87629" h="341629">
                <a:moveTo>
                  <a:pt x="0" y="0"/>
                </a:moveTo>
                <a:lnTo>
                  <a:pt x="0" y="341375"/>
                </a:lnTo>
                <a:lnTo>
                  <a:pt x="87629" y="341375"/>
                </a:lnTo>
                <a:lnTo>
                  <a:pt x="87629" y="0"/>
                </a:lnTo>
                <a:lnTo>
                  <a:pt x="0" y="0"/>
                </a:lnTo>
                <a:close/>
              </a:path>
            </a:pathLst>
          </a:custGeom>
          <a:solidFill>
            <a:srgbClr val="FFFF99"/>
          </a:solidFill>
        </p:spPr>
        <p:txBody>
          <a:bodyPr wrap="square" lIns="0" tIns="0" rIns="0" bIns="0" rtlCol="0"/>
          <a:lstStyle/>
          <a:p>
            <a:endParaRPr sz="1803"/>
          </a:p>
        </p:txBody>
      </p:sp>
      <p:sp>
        <p:nvSpPr>
          <p:cNvPr id="8" name="object 8"/>
          <p:cNvSpPr/>
          <p:nvPr/>
        </p:nvSpPr>
        <p:spPr>
          <a:xfrm>
            <a:off x="5846504" y="4114290"/>
            <a:ext cx="87156" cy="342264"/>
          </a:xfrm>
          <a:custGeom>
            <a:avLst/>
            <a:gdLst/>
            <a:ahLst/>
            <a:cxnLst/>
            <a:rect l="l" t="t" r="r" b="b"/>
            <a:pathLst>
              <a:path w="86995" h="341629">
                <a:moveTo>
                  <a:pt x="0" y="0"/>
                </a:moveTo>
                <a:lnTo>
                  <a:pt x="0" y="341375"/>
                </a:lnTo>
                <a:lnTo>
                  <a:pt x="86867" y="341375"/>
                </a:lnTo>
                <a:lnTo>
                  <a:pt x="86867" y="0"/>
                </a:lnTo>
                <a:lnTo>
                  <a:pt x="0" y="0"/>
                </a:lnTo>
                <a:close/>
              </a:path>
            </a:pathLst>
          </a:custGeom>
          <a:ln w="9525">
            <a:solidFill>
              <a:srgbClr val="FFFF99"/>
            </a:solidFill>
          </a:ln>
        </p:spPr>
        <p:txBody>
          <a:bodyPr wrap="square" lIns="0" tIns="0" rIns="0" bIns="0" rtlCol="0"/>
          <a:lstStyle/>
          <a:p>
            <a:endParaRPr sz="1803"/>
          </a:p>
        </p:txBody>
      </p:sp>
      <p:sp>
        <p:nvSpPr>
          <p:cNvPr id="9" name="object 9"/>
          <p:cNvSpPr/>
          <p:nvPr/>
        </p:nvSpPr>
        <p:spPr>
          <a:xfrm>
            <a:off x="5940403" y="3996724"/>
            <a:ext cx="408426" cy="589101"/>
          </a:xfrm>
          <a:custGeom>
            <a:avLst/>
            <a:gdLst/>
            <a:ahLst/>
            <a:cxnLst/>
            <a:rect l="l" t="t" r="r" b="b"/>
            <a:pathLst>
              <a:path w="407670" h="588010">
                <a:moveTo>
                  <a:pt x="407669" y="445770"/>
                </a:moveTo>
                <a:lnTo>
                  <a:pt x="407669" y="140970"/>
                </a:lnTo>
                <a:lnTo>
                  <a:pt x="400470" y="96463"/>
                </a:lnTo>
                <a:lnTo>
                  <a:pt x="380433" y="57771"/>
                </a:lnTo>
                <a:lnTo>
                  <a:pt x="349898" y="27236"/>
                </a:lnTo>
                <a:lnTo>
                  <a:pt x="311206" y="7199"/>
                </a:lnTo>
                <a:lnTo>
                  <a:pt x="266700" y="0"/>
                </a:lnTo>
                <a:lnTo>
                  <a:pt x="140969" y="0"/>
                </a:lnTo>
                <a:lnTo>
                  <a:pt x="96463" y="7199"/>
                </a:lnTo>
                <a:lnTo>
                  <a:pt x="57771" y="27236"/>
                </a:lnTo>
                <a:lnTo>
                  <a:pt x="27236" y="57771"/>
                </a:lnTo>
                <a:lnTo>
                  <a:pt x="7199" y="96463"/>
                </a:lnTo>
                <a:lnTo>
                  <a:pt x="0" y="140970"/>
                </a:lnTo>
                <a:lnTo>
                  <a:pt x="0" y="445770"/>
                </a:lnTo>
                <a:lnTo>
                  <a:pt x="7199" y="490648"/>
                </a:lnTo>
                <a:lnTo>
                  <a:pt x="27236" y="529565"/>
                </a:lnTo>
                <a:lnTo>
                  <a:pt x="57771" y="560216"/>
                </a:lnTo>
                <a:lnTo>
                  <a:pt x="96463" y="580296"/>
                </a:lnTo>
                <a:lnTo>
                  <a:pt x="140969" y="587501"/>
                </a:lnTo>
                <a:lnTo>
                  <a:pt x="266700" y="587501"/>
                </a:lnTo>
                <a:lnTo>
                  <a:pt x="311206" y="580296"/>
                </a:lnTo>
                <a:lnTo>
                  <a:pt x="349898" y="560216"/>
                </a:lnTo>
                <a:lnTo>
                  <a:pt x="380433" y="529565"/>
                </a:lnTo>
                <a:lnTo>
                  <a:pt x="400470" y="490648"/>
                </a:lnTo>
                <a:lnTo>
                  <a:pt x="407669" y="445770"/>
                </a:lnTo>
                <a:close/>
              </a:path>
            </a:pathLst>
          </a:custGeom>
          <a:solidFill>
            <a:srgbClr val="FFFFFF"/>
          </a:solidFill>
        </p:spPr>
        <p:txBody>
          <a:bodyPr wrap="square" lIns="0" tIns="0" rIns="0" bIns="0" rtlCol="0"/>
          <a:lstStyle/>
          <a:p>
            <a:endParaRPr sz="1803"/>
          </a:p>
        </p:txBody>
      </p:sp>
      <p:sp>
        <p:nvSpPr>
          <p:cNvPr id="10" name="object 10"/>
          <p:cNvSpPr/>
          <p:nvPr/>
        </p:nvSpPr>
        <p:spPr>
          <a:xfrm>
            <a:off x="5940403" y="3996724"/>
            <a:ext cx="408426" cy="589101"/>
          </a:xfrm>
          <a:custGeom>
            <a:avLst/>
            <a:gdLst/>
            <a:ahLst/>
            <a:cxnLst/>
            <a:rect l="l" t="t" r="r" b="b"/>
            <a:pathLst>
              <a:path w="407670" h="588010">
                <a:moveTo>
                  <a:pt x="140969" y="0"/>
                </a:moveTo>
                <a:lnTo>
                  <a:pt x="96463" y="7199"/>
                </a:lnTo>
                <a:lnTo>
                  <a:pt x="57771" y="27236"/>
                </a:lnTo>
                <a:lnTo>
                  <a:pt x="27236" y="57771"/>
                </a:lnTo>
                <a:lnTo>
                  <a:pt x="7199" y="96463"/>
                </a:lnTo>
                <a:lnTo>
                  <a:pt x="0" y="140970"/>
                </a:lnTo>
                <a:lnTo>
                  <a:pt x="0" y="445770"/>
                </a:lnTo>
                <a:lnTo>
                  <a:pt x="7199" y="490648"/>
                </a:lnTo>
                <a:lnTo>
                  <a:pt x="27236" y="529565"/>
                </a:lnTo>
                <a:lnTo>
                  <a:pt x="57771" y="560216"/>
                </a:lnTo>
                <a:lnTo>
                  <a:pt x="96463" y="580296"/>
                </a:lnTo>
                <a:lnTo>
                  <a:pt x="140969" y="587501"/>
                </a:lnTo>
                <a:lnTo>
                  <a:pt x="266700" y="587501"/>
                </a:lnTo>
                <a:lnTo>
                  <a:pt x="311206" y="580296"/>
                </a:lnTo>
                <a:lnTo>
                  <a:pt x="349898" y="560216"/>
                </a:lnTo>
                <a:lnTo>
                  <a:pt x="380433" y="529565"/>
                </a:lnTo>
                <a:lnTo>
                  <a:pt x="400470" y="490648"/>
                </a:lnTo>
                <a:lnTo>
                  <a:pt x="407669" y="445770"/>
                </a:lnTo>
                <a:lnTo>
                  <a:pt x="407669" y="140970"/>
                </a:lnTo>
                <a:lnTo>
                  <a:pt x="400470" y="96463"/>
                </a:lnTo>
                <a:lnTo>
                  <a:pt x="380433" y="57771"/>
                </a:lnTo>
                <a:lnTo>
                  <a:pt x="349898" y="27236"/>
                </a:lnTo>
                <a:lnTo>
                  <a:pt x="311206" y="7199"/>
                </a:lnTo>
                <a:lnTo>
                  <a:pt x="266700" y="0"/>
                </a:lnTo>
                <a:lnTo>
                  <a:pt x="140969" y="0"/>
                </a:lnTo>
                <a:close/>
              </a:path>
            </a:pathLst>
          </a:custGeom>
          <a:ln w="12700">
            <a:solidFill>
              <a:srgbClr val="000000"/>
            </a:solidFill>
          </a:ln>
        </p:spPr>
        <p:txBody>
          <a:bodyPr wrap="square" lIns="0" tIns="0" rIns="0" bIns="0" rtlCol="0"/>
          <a:lstStyle/>
          <a:p>
            <a:endParaRPr sz="1803"/>
          </a:p>
        </p:txBody>
      </p:sp>
      <p:sp>
        <p:nvSpPr>
          <p:cNvPr id="11" name="object 11"/>
          <p:cNvSpPr/>
          <p:nvPr/>
        </p:nvSpPr>
        <p:spPr>
          <a:xfrm>
            <a:off x="5949564" y="4114291"/>
            <a:ext cx="390613" cy="339083"/>
          </a:xfrm>
          <a:custGeom>
            <a:avLst/>
            <a:gdLst/>
            <a:ahLst/>
            <a:cxnLst/>
            <a:rect l="l" t="t" r="r" b="b"/>
            <a:pathLst>
              <a:path w="389889" h="338454">
                <a:moveTo>
                  <a:pt x="0" y="0"/>
                </a:moveTo>
                <a:lnTo>
                  <a:pt x="0" y="338327"/>
                </a:lnTo>
                <a:lnTo>
                  <a:pt x="389382" y="338327"/>
                </a:lnTo>
                <a:lnTo>
                  <a:pt x="389382" y="0"/>
                </a:lnTo>
                <a:lnTo>
                  <a:pt x="0" y="0"/>
                </a:lnTo>
                <a:close/>
              </a:path>
            </a:pathLst>
          </a:custGeom>
          <a:solidFill>
            <a:srgbClr val="FFFF99"/>
          </a:solidFill>
        </p:spPr>
        <p:txBody>
          <a:bodyPr wrap="square" lIns="0" tIns="0" rIns="0" bIns="0" rtlCol="0"/>
          <a:lstStyle/>
          <a:p>
            <a:endParaRPr sz="1803"/>
          </a:p>
        </p:txBody>
      </p:sp>
      <p:sp>
        <p:nvSpPr>
          <p:cNvPr id="12" name="object 12"/>
          <p:cNvSpPr/>
          <p:nvPr/>
        </p:nvSpPr>
        <p:spPr>
          <a:xfrm>
            <a:off x="5949564" y="4114291"/>
            <a:ext cx="390613" cy="339083"/>
          </a:xfrm>
          <a:custGeom>
            <a:avLst/>
            <a:gdLst/>
            <a:ahLst/>
            <a:cxnLst/>
            <a:rect l="l" t="t" r="r" b="b"/>
            <a:pathLst>
              <a:path w="389889" h="338454">
                <a:moveTo>
                  <a:pt x="0" y="0"/>
                </a:moveTo>
                <a:lnTo>
                  <a:pt x="0" y="338327"/>
                </a:lnTo>
                <a:lnTo>
                  <a:pt x="389382" y="338327"/>
                </a:lnTo>
                <a:lnTo>
                  <a:pt x="389382" y="0"/>
                </a:lnTo>
                <a:lnTo>
                  <a:pt x="0" y="0"/>
                </a:lnTo>
                <a:close/>
              </a:path>
            </a:pathLst>
          </a:custGeom>
          <a:ln w="9525">
            <a:solidFill>
              <a:srgbClr val="FFFF99"/>
            </a:solidFill>
          </a:ln>
        </p:spPr>
        <p:txBody>
          <a:bodyPr wrap="square" lIns="0" tIns="0" rIns="0" bIns="0" rtlCol="0"/>
          <a:lstStyle/>
          <a:p>
            <a:endParaRPr sz="1803"/>
          </a:p>
        </p:txBody>
      </p:sp>
      <p:sp>
        <p:nvSpPr>
          <p:cNvPr id="13" name="object 13"/>
          <p:cNvSpPr txBox="1"/>
          <p:nvPr/>
        </p:nvSpPr>
        <p:spPr>
          <a:xfrm>
            <a:off x="6184944" y="2848041"/>
            <a:ext cx="431965" cy="575105"/>
          </a:xfrm>
          <a:prstGeom prst="rect">
            <a:avLst/>
          </a:prstGeom>
        </p:spPr>
        <p:txBody>
          <a:bodyPr vert="horz" wrap="square" lIns="0" tIns="12724" rIns="0" bIns="0" rtlCol="0">
            <a:spAutoFit/>
          </a:bodyPr>
          <a:lstStyle/>
          <a:p>
            <a:pPr marL="12724">
              <a:spcBef>
                <a:spcPts val="100"/>
              </a:spcBef>
            </a:pPr>
            <a:r>
              <a:rPr sz="3607" spc="-5" dirty="0">
                <a:latin typeface="Times New Roman"/>
                <a:cs typeface="Times New Roman"/>
              </a:rPr>
              <a:t>??</a:t>
            </a:r>
            <a:endParaRPr sz="3607">
              <a:latin typeface="Times New Roman"/>
              <a:cs typeface="Times New Roman"/>
            </a:endParaRPr>
          </a:p>
        </p:txBody>
      </p:sp>
      <p:sp>
        <p:nvSpPr>
          <p:cNvPr id="14" name="object 14"/>
          <p:cNvSpPr/>
          <p:nvPr/>
        </p:nvSpPr>
        <p:spPr>
          <a:xfrm>
            <a:off x="6057969" y="4708990"/>
            <a:ext cx="76341" cy="692162"/>
          </a:xfrm>
          <a:custGeom>
            <a:avLst/>
            <a:gdLst/>
            <a:ahLst/>
            <a:cxnLst/>
            <a:rect l="l" t="t" r="r" b="b"/>
            <a:pathLst>
              <a:path w="76200" h="690879">
                <a:moveTo>
                  <a:pt x="76200" y="614171"/>
                </a:moveTo>
                <a:lnTo>
                  <a:pt x="0" y="614171"/>
                </a:lnTo>
                <a:lnTo>
                  <a:pt x="33527" y="681227"/>
                </a:lnTo>
                <a:lnTo>
                  <a:pt x="33527" y="627126"/>
                </a:lnTo>
                <a:lnTo>
                  <a:pt x="35051" y="630174"/>
                </a:lnTo>
                <a:lnTo>
                  <a:pt x="38100" y="631697"/>
                </a:lnTo>
                <a:lnTo>
                  <a:pt x="41147" y="630174"/>
                </a:lnTo>
                <a:lnTo>
                  <a:pt x="42671" y="627126"/>
                </a:lnTo>
                <a:lnTo>
                  <a:pt x="42671" y="681228"/>
                </a:lnTo>
                <a:lnTo>
                  <a:pt x="76200" y="614171"/>
                </a:lnTo>
                <a:close/>
              </a:path>
              <a:path w="76200" h="690879">
                <a:moveTo>
                  <a:pt x="42671" y="614171"/>
                </a:moveTo>
                <a:lnTo>
                  <a:pt x="42671" y="4571"/>
                </a:lnTo>
                <a:lnTo>
                  <a:pt x="41147" y="1524"/>
                </a:lnTo>
                <a:lnTo>
                  <a:pt x="38100" y="0"/>
                </a:lnTo>
                <a:lnTo>
                  <a:pt x="35051" y="1524"/>
                </a:lnTo>
                <a:lnTo>
                  <a:pt x="33527" y="4571"/>
                </a:lnTo>
                <a:lnTo>
                  <a:pt x="33527" y="614171"/>
                </a:lnTo>
                <a:lnTo>
                  <a:pt x="42671" y="614171"/>
                </a:lnTo>
                <a:close/>
              </a:path>
              <a:path w="76200" h="690879">
                <a:moveTo>
                  <a:pt x="42671" y="681228"/>
                </a:moveTo>
                <a:lnTo>
                  <a:pt x="42671" y="627126"/>
                </a:lnTo>
                <a:lnTo>
                  <a:pt x="41147" y="630174"/>
                </a:lnTo>
                <a:lnTo>
                  <a:pt x="38100" y="631697"/>
                </a:lnTo>
                <a:lnTo>
                  <a:pt x="35051" y="630174"/>
                </a:lnTo>
                <a:lnTo>
                  <a:pt x="33527" y="627126"/>
                </a:lnTo>
                <a:lnTo>
                  <a:pt x="33527" y="681227"/>
                </a:lnTo>
                <a:lnTo>
                  <a:pt x="38100" y="690371"/>
                </a:lnTo>
                <a:lnTo>
                  <a:pt x="42671" y="681228"/>
                </a:lnTo>
                <a:close/>
              </a:path>
            </a:pathLst>
          </a:custGeom>
          <a:solidFill>
            <a:srgbClr val="000000"/>
          </a:solidFill>
        </p:spPr>
        <p:txBody>
          <a:bodyPr wrap="square" lIns="0" tIns="0" rIns="0" bIns="0" rtlCol="0"/>
          <a:lstStyle/>
          <a:p>
            <a:endParaRPr sz="1803"/>
          </a:p>
        </p:txBody>
      </p:sp>
      <p:sp>
        <p:nvSpPr>
          <p:cNvPr id="15" name="object 15"/>
          <p:cNvSpPr txBox="1"/>
          <p:nvPr/>
        </p:nvSpPr>
        <p:spPr>
          <a:xfrm>
            <a:off x="7427781" y="5758937"/>
            <a:ext cx="1977877" cy="575105"/>
          </a:xfrm>
          <a:prstGeom prst="rect">
            <a:avLst/>
          </a:prstGeom>
        </p:spPr>
        <p:txBody>
          <a:bodyPr vert="horz" wrap="square" lIns="0" tIns="12724" rIns="0" bIns="0" rtlCol="0">
            <a:spAutoFit/>
          </a:bodyPr>
          <a:lstStyle/>
          <a:p>
            <a:pPr marL="56622" marR="5090" indent="-44534">
              <a:spcBef>
                <a:spcPts val="100"/>
              </a:spcBef>
            </a:pPr>
            <a:r>
              <a:rPr sz="1803" spc="-5" dirty="0">
                <a:latin typeface="Times New Roman"/>
                <a:cs typeface="Times New Roman"/>
              </a:rPr>
              <a:t>Agrégation du fait de  "l'effet</a:t>
            </a:r>
            <a:r>
              <a:rPr sz="1803" spc="-45" dirty="0">
                <a:latin typeface="Times New Roman"/>
                <a:cs typeface="Times New Roman"/>
              </a:rPr>
              <a:t> </a:t>
            </a:r>
            <a:r>
              <a:rPr sz="1803" spc="-5" dirty="0">
                <a:latin typeface="Times New Roman"/>
                <a:cs typeface="Times New Roman"/>
              </a:rPr>
              <a:t>hydrophobe"</a:t>
            </a:r>
            <a:endParaRPr sz="1803">
              <a:latin typeface="Times New Roman"/>
              <a:cs typeface="Times New Roman"/>
            </a:endParaRPr>
          </a:p>
        </p:txBody>
      </p:sp>
      <p:sp>
        <p:nvSpPr>
          <p:cNvPr id="16" name="object 16"/>
          <p:cNvSpPr/>
          <p:nvPr/>
        </p:nvSpPr>
        <p:spPr>
          <a:xfrm>
            <a:off x="6159503" y="5751050"/>
            <a:ext cx="297731" cy="639995"/>
          </a:xfrm>
          <a:custGeom>
            <a:avLst/>
            <a:gdLst/>
            <a:ahLst/>
            <a:cxnLst/>
            <a:rect l="l" t="t" r="r" b="b"/>
            <a:pathLst>
              <a:path w="297179" h="638810">
                <a:moveTo>
                  <a:pt x="91439" y="5334"/>
                </a:moveTo>
                <a:lnTo>
                  <a:pt x="52935" y="17156"/>
                </a:lnTo>
                <a:lnTo>
                  <a:pt x="22860" y="42195"/>
                </a:lnTo>
                <a:lnTo>
                  <a:pt x="4214" y="76807"/>
                </a:lnTo>
                <a:lnTo>
                  <a:pt x="0" y="117348"/>
                </a:lnTo>
                <a:lnTo>
                  <a:pt x="42672" y="547116"/>
                </a:lnTo>
                <a:lnTo>
                  <a:pt x="54816" y="586049"/>
                </a:lnTo>
                <a:lnTo>
                  <a:pt x="79819" y="616267"/>
                </a:lnTo>
                <a:lnTo>
                  <a:pt x="114252" y="634769"/>
                </a:lnTo>
                <a:lnTo>
                  <a:pt x="154686" y="638555"/>
                </a:lnTo>
                <a:lnTo>
                  <a:pt x="205739" y="633983"/>
                </a:lnTo>
                <a:lnTo>
                  <a:pt x="244566" y="621839"/>
                </a:lnTo>
                <a:lnTo>
                  <a:pt x="274605" y="596836"/>
                </a:lnTo>
                <a:lnTo>
                  <a:pt x="293072" y="562403"/>
                </a:lnTo>
                <a:lnTo>
                  <a:pt x="297180" y="521970"/>
                </a:lnTo>
                <a:lnTo>
                  <a:pt x="254508" y="92201"/>
                </a:lnTo>
                <a:lnTo>
                  <a:pt x="242685" y="53256"/>
                </a:lnTo>
                <a:lnTo>
                  <a:pt x="217646" y="22955"/>
                </a:lnTo>
                <a:lnTo>
                  <a:pt x="183034" y="4226"/>
                </a:lnTo>
                <a:lnTo>
                  <a:pt x="142494" y="0"/>
                </a:lnTo>
                <a:lnTo>
                  <a:pt x="91439" y="5334"/>
                </a:lnTo>
                <a:close/>
              </a:path>
            </a:pathLst>
          </a:custGeom>
          <a:ln w="12699">
            <a:solidFill>
              <a:srgbClr val="000000"/>
            </a:solidFill>
          </a:ln>
        </p:spPr>
        <p:txBody>
          <a:bodyPr wrap="square" lIns="0" tIns="0" rIns="0" bIns="0" rtlCol="0"/>
          <a:lstStyle/>
          <a:p>
            <a:endParaRPr sz="1803"/>
          </a:p>
        </p:txBody>
      </p:sp>
      <p:sp>
        <p:nvSpPr>
          <p:cNvPr id="17" name="object 17"/>
          <p:cNvSpPr/>
          <p:nvPr/>
        </p:nvSpPr>
        <p:spPr>
          <a:xfrm>
            <a:off x="6256457" y="5587294"/>
            <a:ext cx="406518" cy="287553"/>
          </a:xfrm>
          <a:custGeom>
            <a:avLst/>
            <a:gdLst/>
            <a:ahLst/>
            <a:cxnLst/>
            <a:rect l="l" t="t" r="r" b="b"/>
            <a:pathLst>
              <a:path w="405764" h="287020">
                <a:moveTo>
                  <a:pt x="405384" y="123066"/>
                </a:moveTo>
                <a:lnTo>
                  <a:pt x="394430" y="85668"/>
                </a:lnTo>
                <a:lnTo>
                  <a:pt x="370586" y="53498"/>
                </a:lnTo>
                <a:lnTo>
                  <a:pt x="335946" y="27721"/>
                </a:lnTo>
                <a:lnTo>
                  <a:pt x="292607" y="9500"/>
                </a:lnTo>
                <a:lnTo>
                  <a:pt x="242665" y="0"/>
                </a:lnTo>
                <a:lnTo>
                  <a:pt x="188213" y="384"/>
                </a:lnTo>
                <a:lnTo>
                  <a:pt x="134796" y="10929"/>
                </a:lnTo>
                <a:lnTo>
                  <a:pt x="87771" y="30130"/>
                </a:lnTo>
                <a:lnTo>
                  <a:pt x="48958" y="56486"/>
                </a:lnTo>
                <a:lnTo>
                  <a:pt x="20178" y="88494"/>
                </a:lnTo>
                <a:lnTo>
                  <a:pt x="3252" y="124650"/>
                </a:lnTo>
                <a:lnTo>
                  <a:pt x="0" y="163452"/>
                </a:lnTo>
                <a:lnTo>
                  <a:pt x="10953" y="200850"/>
                </a:lnTo>
                <a:lnTo>
                  <a:pt x="34798" y="233020"/>
                </a:lnTo>
                <a:lnTo>
                  <a:pt x="69437" y="258797"/>
                </a:lnTo>
                <a:lnTo>
                  <a:pt x="112776" y="277018"/>
                </a:lnTo>
                <a:lnTo>
                  <a:pt x="162718" y="286519"/>
                </a:lnTo>
                <a:lnTo>
                  <a:pt x="217170" y="286134"/>
                </a:lnTo>
                <a:lnTo>
                  <a:pt x="270587" y="275854"/>
                </a:lnTo>
                <a:lnTo>
                  <a:pt x="317612" y="256726"/>
                </a:lnTo>
                <a:lnTo>
                  <a:pt x="356425" y="230318"/>
                </a:lnTo>
                <a:lnTo>
                  <a:pt x="385205" y="198194"/>
                </a:lnTo>
                <a:lnTo>
                  <a:pt x="402131" y="161921"/>
                </a:lnTo>
                <a:lnTo>
                  <a:pt x="405384" y="123066"/>
                </a:lnTo>
                <a:close/>
              </a:path>
            </a:pathLst>
          </a:custGeom>
          <a:solidFill>
            <a:srgbClr val="FFFFFF"/>
          </a:solidFill>
        </p:spPr>
        <p:txBody>
          <a:bodyPr wrap="square" lIns="0" tIns="0" rIns="0" bIns="0" rtlCol="0"/>
          <a:lstStyle/>
          <a:p>
            <a:endParaRPr sz="1803"/>
          </a:p>
        </p:txBody>
      </p:sp>
      <p:sp>
        <p:nvSpPr>
          <p:cNvPr id="18" name="object 18"/>
          <p:cNvSpPr/>
          <p:nvPr/>
        </p:nvSpPr>
        <p:spPr>
          <a:xfrm>
            <a:off x="6256457" y="5587294"/>
            <a:ext cx="406518" cy="287553"/>
          </a:xfrm>
          <a:custGeom>
            <a:avLst/>
            <a:gdLst/>
            <a:ahLst/>
            <a:cxnLst/>
            <a:rect l="l" t="t" r="r" b="b"/>
            <a:pathLst>
              <a:path w="405764" h="287020">
                <a:moveTo>
                  <a:pt x="188213" y="384"/>
                </a:moveTo>
                <a:lnTo>
                  <a:pt x="134796" y="10929"/>
                </a:lnTo>
                <a:lnTo>
                  <a:pt x="87771" y="30130"/>
                </a:lnTo>
                <a:lnTo>
                  <a:pt x="48958" y="56486"/>
                </a:lnTo>
                <a:lnTo>
                  <a:pt x="20178" y="88494"/>
                </a:lnTo>
                <a:lnTo>
                  <a:pt x="3252" y="124650"/>
                </a:lnTo>
                <a:lnTo>
                  <a:pt x="0" y="163452"/>
                </a:lnTo>
                <a:lnTo>
                  <a:pt x="10953" y="200850"/>
                </a:lnTo>
                <a:lnTo>
                  <a:pt x="34798" y="233020"/>
                </a:lnTo>
                <a:lnTo>
                  <a:pt x="69437" y="258797"/>
                </a:lnTo>
                <a:lnTo>
                  <a:pt x="112776" y="277018"/>
                </a:lnTo>
                <a:lnTo>
                  <a:pt x="162718" y="286519"/>
                </a:lnTo>
                <a:lnTo>
                  <a:pt x="217170" y="286134"/>
                </a:lnTo>
                <a:lnTo>
                  <a:pt x="270587" y="275854"/>
                </a:lnTo>
                <a:lnTo>
                  <a:pt x="317612" y="256726"/>
                </a:lnTo>
                <a:lnTo>
                  <a:pt x="356425" y="230318"/>
                </a:lnTo>
                <a:lnTo>
                  <a:pt x="385205" y="198194"/>
                </a:lnTo>
                <a:lnTo>
                  <a:pt x="402131" y="161921"/>
                </a:lnTo>
                <a:lnTo>
                  <a:pt x="405384" y="123066"/>
                </a:lnTo>
                <a:lnTo>
                  <a:pt x="394430" y="85668"/>
                </a:lnTo>
                <a:lnTo>
                  <a:pt x="370586" y="53498"/>
                </a:lnTo>
                <a:lnTo>
                  <a:pt x="335946" y="27721"/>
                </a:lnTo>
                <a:lnTo>
                  <a:pt x="292607" y="9500"/>
                </a:lnTo>
                <a:lnTo>
                  <a:pt x="242665" y="0"/>
                </a:lnTo>
                <a:lnTo>
                  <a:pt x="188213" y="384"/>
                </a:lnTo>
                <a:close/>
              </a:path>
            </a:pathLst>
          </a:custGeom>
          <a:ln w="12700">
            <a:solidFill>
              <a:srgbClr val="000000"/>
            </a:solidFill>
          </a:ln>
        </p:spPr>
        <p:txBody>
          <a:bodyPr wrap="square" lIns="0" tIns="0" rIns="0" bIns="0" rtlCol="0"/>
          <a:lstStyle/>
          <a:p>
            <a:endParaRPr sz="1803"/>
          </a:p>
        </p:txBody>
      </p:sp>
      <p:sp>
        <p:nvSpPr>
          <p:cNvPr id="19" name="object 19"/>
          <p:cNvSpPr/>
          <p:nvPr/>
        </p:nvSpPr>
        <p:spPr>
          <a:xfrm>
            <a:off x="6179352" y="5923581"/>
            <a:ext cx="121510" cy="349262"/>
          </a:xfrm>
          <a:custGeom>
            <a:avLst/>
            <a:gdLst/>
            <a:ahLst/>
            <a:cxnLst/>
            <a:rect l="l" t="t" r="r" b="b"/>
            <a:pathLst>
              <a:path w="121285" h="348614">
                <a:moveTo>
                  <a:pt x="121158" y="339852"/>
                </a:moveTo>
                <a:lnTo>
                  <a:pt x="86868" y="0"/>
                </a:lnTo>
                <a:lnTo>
                  <a:pt x="0" y="9143"/>
                </a:lnTo>
                <a:lnTo>
                  <a:pt x="34289" y="348234"/>
                </a:lnTo>
                <a:lnTo>
                  <a:pt x="121158" y="339852"/>
                </a:lnTo>
                <a:close/>
              </a:path>
            </a:pathLst>
          </a:custGeom>
          <a:solidFill>
            <a:srgbClr val="FFFF99"/>
          </a:solidFill>
        </p:spPr>
        <p:txBody>
          <a:bodyPr wrap="square" lIns="0" tIns="0" rIns="0" bIns="0" rtlCol="0"/>
          <a:lstStyle/>
          <a:p>
            <a:endParaRPr sz="1803"/>
          </a:p>
        </p:txBody>
      </p:sp>
      <p:sp>
        <p:nvSpPr>
          <p:cNvPr id="20" name="object 20"/>
          <p:cNvSpPr/>
          <p:nvPr/>
        </p:nvSpPr>
        <p:spPr>
          <a:xfrm>
            <a:off x="6179352" y="5923581"/>
            <a:ext cx="121510" cy="349262"/>
          </a:xfrm>
          <a:custGeom>
            <a:avLst/>
            <a:gdLst/>
            <a:ahLst/>
            <a:cxnLst/>
            <a:rect l="l" t="t" r="r" b="b"/>
            <a:pathLst>
              <a:path w="121285" h="348614">
                <a:moveTo>
                  <a:pt x="0" y="9143"/>
                </a:moveTo>
                <a:lnTo>
                  <a:pt x="34289" y="348234"/>
                </a:lnTo>
                <a:lnTo>
                  <a:pt x="121158" y="339852"/>
                </a:lnTo>
                <a:lnTo>
                  <a:pt x="86868" y="0"/>
                </a:lnTo>
                <a:lnTo>
                  <a:pt x="0" y="9143"/>
                </a:lnTo>
                <a:close/>
              </a:path>
            </a:pathLst>
          </a:custGeom>
          <a:ln w="9525">
            <a:solidFill>
              <a:srgbClr val="FFFF99"/>
            </a:solidFill>
          </a:ln>
        </p:spPr>
        <p:txBody>
          <a:bodyPr wrap="square" lIns="0" tIns="0" rIns="0" bIns="0" rtlCol="0"/>
          <a:lstStyle/>
          <a:p>
            <a:endParaRPr sz="1803"/>
          </a:p>
        </p:txBody>
      </p:sp>
      <p:sp>
        <p:nvSpPr>
          <p:cNvPr id="21" name="object 21"/>
          <p:cNvSpPr/>
          <p:nvPr/>
        </p:nvSpPr>
        <p:spPr>
          <a:xfrm>
            <a:off x="6274779" y="5779297"/>
            <a:ext cx="437054" cy="598007"/>
          </a:xfrm>
          <a:custGeom>
            <a:avLst/>
            <a:gdLst/>
            <a:ahLst/>
            <a:cxnLst/>
            <a:rect l="l" t="t" r="r" b="b"/>
            <a:pathLst>
              <a:path w="436245" h="596900">
                <a:moveTo>
                  <a:pt x="435863" y="429767"/>
                </a:moveTo>
                <a:lnTo>
                  <a:pt x="405384" y="126491"/>
                </a:lnTo>
                <a:lnTo>
                  <a:pt x="393838" y="82759"/>
                </a:lnTo>
                <a:lnTo>
                  <a:pt x="370075" y="46195"/>
                </a:lnTo>
                <a:lnTo>
                  <a:pt x="336694" y="18848"/>
                </a:lnTo>
                <a:lnTo>
                  <a:pt x="296289" y="2767"/>
                </a:lnTo>
                <a:lnTo>
                  <a:pt x="251460" y="0"/>
                </a:lnTo>
                <a:lnTo>
                  <a:pt x="126492" y="12191"/>
                </a:lnTo>
                <a:lnTo>
                  <a:pt x="82686" y="24036"/>
                </a:lnTo>
                <a:lnTo>
                  <a:pt x="45976" y="47877"/>
                </a:lnTo>
                <a:lnTo>
                  <a:pt x="18519" y="81265"/>
                </a:lnTo>
                <a:lnTo>
                  <a:pt x="2474" y="121749"/>
                </a:lnTo>
                <a:lnTo>
                  <a:pt x="0" y="166877"/>
                </a:lnTo>
                <a:lnTo>
                  <a:pt x="29718" y="470153"/>
                </a:lnTo>
                <a:lnTo>
                  <a:pt x="41269" y="513959"/>
                </a:lnTo>
                <a:lnTo>
                  <a:pt x="65074" y="550669"/>
                </a:lnTo>
                <a:lnTo>
                  <a:pt x="98572" y="578126"/>
                </a:lnTo>
                <a:lnTo>
                  <a:pt x="139202" y="594171"/>
                </a:lnTo>
                <a:lnTo>
                  <a:pt x="184404" y="596646"/>
                </a:lnTo>
                <a:lnTo>
                  <a:pt x="309372" y="584453"/>
                </a:lnTo>
                <a:lnTo>
                  <a:pt x="353104" y="572902"/>
                </a:lnTo>
                <a:lnTo>
                  <a:pt x="389668" y="549097"/>
                </a:lnTo>
                <a:lnTo>
                  <a:pt x="417015" y="515599"/>
                </a:lnTo>
                <a:lnTo>
                  <a:pt x="433096" y="474969"/>
                </a:lnTo>
                <a:lnTo>
                  <a:pt x="435863" y="429767"/>
                </a:lnTo>
                <a:close/>
              </a:path>
            </a:pathLst>
          </a:custGeom>
          <a:solidFill>
            <a:srgbClr val="FFFFFF"/>
          </a:solidFill>
        </p:spPr>
        <p:txBody>
          <a:bodyPr wrap="square" lIns="0" tIns="0" rIns="0" bIns="0" rtlCol="0"/>
          <a:lstStyle/>
          <a:p>
            <a:endParaRPr sz="1803"/>
          </a:p>
        </p:txBody>
      </p:sp>
      <p:sp>
        <p:nvSpPr>
          <p:cNvPr id="22" name="object 22"/>
          <p:cNvSpPr/>
          <p:nvPr/>
        </p:nvSpPr>
        <p:spPr>
          <a:xfrm>
            <a:off x="6274779" y="5779297"/>
            <a:ext cx="437054" cy="598007"/>
          </a:xfrm>
          <a:custGeom>
            <a:avLst/>
            <a:gdLst/>
            <a:ahLst/>
            <a:cxnLst/>
            <a:rect l="l" t="t" r="r" b="b"/>
            <a:pathLst>
              <a:path w="436245" h="596900">
                <a:moveTo>
                  <a:pt x="126492" y="12191"/>
                </a:moveTo>
                <a:lnTo>
                  <a:pt x="82686" y="24036"/>
                </a:lnTo>
                <a:lnTo>
                  <a:pt x="45976" y="47877"/>
                </a:lnTo>
                <a:lnTo>
                  <a:pt x="18519" y="81265"/>
                </a:lnTo>
                <a:lnTo>
                  <a:pt x="2474" y="121749"/>
                </a:lnTo>
                <a:lnTo>
                  <a:pt x="0" y="166877"/>
                </a:lnTo>
                <a:lnTo>
                  <a:pt x="29718" y="470153"/>
                </a:lnTo>
                <a:lnTo>
                  <a:pt x="41269" y="513959"/>
                </a:lnTo>
                <a:lnTo>
                  <a:pt x="65074" y="550669"/>
                </a:lnTo>
                <a:lnTo>
                  <a:pt x="98572" y="578126"/>
                </a:lnTo>
                <a:lnTo>
                  <a:pt x="139202" y="594171"/>
                </a:lnTo>
                <a:lnTo>
                  <a:pt x="184404" y="596646"/>
                </a:lnTo>
                <a:lnTo>
                  <a:pt x="309372" y="584453"/>
                </a:lnTo>
                <a:lnTo>
                  <a:pt x="353104" y="572902"/>
                </a:lnTo>
                <a:lnTo>
                  <a:pt x="389668" y="549097"/>
                </a:lnTo>
                <a:lnTo>
                  <a:pt x="417015" y="515599"/>
                </a:lnTo>
                <a:lnTo>
                  <a:pt x="433096" y="474969"/>
                </a:lnTo>
                <a:lnTo>
                  <a:pt x="435863" y="429767"/>
                </a:lnTo>
                <a:lnTo>
                  <a:pt x="405384" y="126491"/>
                </a:lnTo>
                <a:lnTo>
                  <a:pt x="393838" y="82759"/>
                </a:lnTo>
                <a:lnTo>
                  <a:pt x="370075" y="46195"/>
                </a:lnTo>
                <a:lnTo>
                  <a:pt x="336694" y="18848"/>
                </a:lnTo>
                <a:lnTo>
                  <a:pt x="296289" y="2767"/>
                </a:lnTo>
                <a:lnTo>
                  <a:pt x="251460" y="0"/>
                </a:lnTo>
                <a:lnTo>
                  <a:pt x="126492" y="12191"/>
                </a:lnTo>
                <a:close/>
              </a:path>
            </a:pathLst>
          </a:custGeom>
          <a:ln w="12700">
            <a:solidFill>
              <a:srgbClr val="000000"/>
            </a:solidFill>
          </a:ln>
        </p:spPr>
        <p:txBody>
          <a:bodyPr wrap="square" lIns="0" tIns="0" rIns="0" bIns="0" rtlCol="0"/>
          <a:lstStyle/>
          <a:p>
            <a:endParaRPr sz="1803"/>
          </a:p>
        </p:txBody>
      </p:sp>
      <p:sp>
        <p:nvSpPr>
          <p:cNvPr id="23" name="object 23"/>
          <p:cNvSpPr/>
          <p:nvPr/>
        </p:nvSpPr>
        <p:spPr>
          <a:xfrm>
            <a:off x="6282413" y="5883121"/>
            <a:ext cx="421786" cy="375981"/>
          </a:xfrm>
          <a:custGeom>
            <a:avLst/>
            <a:gdLst/>
            <a:ahLst/>
            <a:cxnLst/>
            <a:rect l="l" t="t" r="r" b="b"/>
            <a:pathLst>
              <a:path w="421004" h="375285">
                <a:moveTo>
                  <a:pt x="420624" y="336804"/>
                </a:moveTo>
                <a:lnTo>
                  <a:pt x="387095" y="0"/>
                </a:lnTo>
                <a:lnTo>
                  <a:pt x="0" y="38862"/>
                </a:lnTo>
                <a:lnTo>
                  <a:pt x="33527" y="374904"/>
                </a:lnTo>
                <a:lnTo>
                  <a:pt x="420624" y="336804"/>
                </a:lnTo>
                <a:close/>
              </a:path>
            </a:pathLst>
          </a:custGeom>
          <a:solidFill>
            <a:srgbClr val="FFFF99"/>
          </a:solidFill>
        </p:spPr>
        <p:txBody>
          <a:bodyPr wrap="square" lIns="0" tIns="0" rIns="0" bIns="0" rtlCol="0"/>
          <a:lstStyle/>
          <a:p>
            <a:endParaRPr sz="1803"/>
          </a:p>
        </p:txBody>
      </p:sp>
      <p:sp>
        <p:nvSpPr>
          <p:cNvPr id="24" name="object 24"/>
          <p:cNvSpPr/>
          <p:nvPr/>
        </p:nvSpPr>
        <p:spPr>
          <a:xfrm>
            <a:off x="6282413" y="5883121"/>
            <a:ext cx="421786" cy="375981"/>
          </a:xfrm>
          <a:custGeom>
            <a:avLst/>
            <a:gdLst/>
            <a:ahLst/>
            <a:cxnLst/>
            <a:rect l="l" t="t" r="r" b="b"/>
            <a:pathLst>
              <a:path w="421004" h="375285">
                <a:moveTo>
                  <a:pt x="0" y="38862"/>
                </a:moveTo>
                <a:lnTo>
                  <a:pt x="33527" y="374904"/>
                </a:lnTo>
                <a:lnTo>
                  <a:pt x="420624" y="336804"/>
                </a:lnTo>
                <a:lnTo>
                  <a:pt x="387095" y="0"/>
                </a:lnTo>
                <a:lnTo>
                  <a:pt x="0" y="38862"/>
                </a:lnTo>
                <a:close/>
              </a:path>
            </a:pathLst>
          </a:custGeom>
          <a:ln w="9525">
            <a:solidFill>
              <a:srgbClr val="FFFF99"/>
            </a:solidFill>
          </a:ln>
        </p:spPr>
        <p:txBody>
          <a:bodyPr wrap="square" lIns="0" tIns="0" rIns="0" bIns="0" rtlCol="0"/>
          <a:lstStyle/>
          <a:p>
            <a:endParaRPr sz="1803"/>
          </a:p>
        </p:txBody>
      </p:sp>
      <p:sp>
        <p:nvSpPr>
          <p:cNvPr id="25" name="object 25"/>
          <p:cNvSpPr/>
          <p:nvPr/>
        </p:nvSpPr>
        <p:spPr>
          <a:xfrm>
            <a:off x="5335779" y="5715932"/>
            <a:ext cx="257016" cy="637450"/>
          </a:xfrm>
          <a:custGeom>
            <a:avLst/>
            <a:gdLst/>
            <a:ahLst/>
            <a:cxnLst/>
            <a:rect l="l" t="t" r="r" b="b"/>
            <a:pathLst>
              <a:path w="256539" h="636270">
                <a:moveTo>
                  <a:pt x="102108" y="0"/>
                </a:moveTo>
                <a:lnTo>
                  <a:pt x="62364" y="8024"/>
                </a:lnTo>
                <a:lnTo>
                  <a:pt x="29908" y="29908"/>
                </a:lnTo>
                <a:lnTo>
                  <a:pt x="8024" y="62364"/>
                </a:lnTo>
                <a:lnTo>
                  <a:pt x="0" y="102107"/>
                </a:lnTo>
                <a:lnTo>
                  <a:pt x="0" y="534161"/>
                </a:lnTo>
                <a:lnTo>
                  <a:pt x="8024" y="573905"/>
                </a:lnTo>
                <a:lnTo>
                  <a:pt x="29908" y="606361"/>
                </a:lnTo>
                <a:lnTo>
                  <a:pt x="62364" y="628245"/>
                </a:lnTo>
                <a:lnTo>
                  <a:pt x="102108" y="636270"/>
                </a:lnTo>
                <a:lnTo>
                  <a:pt x="153162" y="636270"/>
                </a:lnTo>
                <a:lnTo>
                  <a:pt x="193024" y="628245"/>
                </a:lnTo>
                <a:lnTo>
                  <a:pt x="225742" y="606361"/>
                </a:lnTo>
                <a:lnTo>
                  <a:pt x="247888" y="573905"/>
                </a:lnTo>
                <a:lnTo>
                  <a:pt x="256032" y="534161"/>
                </a:lnTo>
                <a:lnTo>
                  <a:pt x="256032" y="102107"/>
                </a:lnTo>
                <a:lnTo>
                  <a:pt x="247888" y="62364"/>
                </a:lnTo>
                <a:lnTo>
                  <a:pt x="225742" y="29908"/>
                </a:lnTo>
                <a:lnTo>
                  <a:pt x="193024" y="8024"/>
                </a:lnTo>
                <a:lnTo>
                  <a:pt x="153162" y="0"/>
                </a:lnTo>
                <a:lnTo>
                  <a:pt x="102108" y="0"/>
                </a:lnTo>
                <a:close/>
              </a:path>
            </a:pathLst>
          </a:custGeom>
          <a:ln w="12700">
            <a:solidFill>
              <a:srgbClr val="000000"/>
            </a:solidFill>
          </a:ln>
        </p:spPr>
        <p:txBody>
          <a:bodyPr wrap="square" lIns="0" tIns="0" rIns="0" bIns="0" rtlCol="0"/>
          <a:lstStyle/>
          <a:p>
            <a:endParaRPr sz="1803"/>
          </a:p>
        </p:txBody>
      </p:sp>
      <p:sp>
        <p:nvSpPr>
          <p:cNvPr id="26" name="object 26"/>
          <p:cNvSpPr/>
          <p:nvPr/>
        </p:nvSpPr>
        <p:spPr>
          <a:xfrm>
            <a:off x="5444184" y="5566304"/>
            <a:ext cx="408426" cy="288189"/>
          </a:xfrm>
          <a:custGeom>
            <a:avLst/>
            <a:gdLst/>
            <a:ahLst/>
            <a:cxnLst/>
            <a:rect l="l" t="t" r="r" b="b"/>
            <a:pathLst>
              <a:path w="407670" h="287654">
                <a:moveTo>
                  <a:pt x="407669" y="144017"/>
                </a:moveTo>
                <a:lnTo>
                  <a:pt x="400378" y="105568"/>
                </a:lnTo>
                <a:lnTo>
                  <a:pt x="379814" y="71120"/>
                </a:lnTo>
                <a:lnTo>
                  <a:pt x="347948" y="42005"/>
                </a:lnTo>
                <a:lnTo>
                  <a:pt x="306747" y="19558"/>
                </a:lnTo>
                <a:lnTo>
                  <a:pt x="258180" y="5111"/>
                </a:lnTo>
                <a:lnTo>
                  <a:pt x="204215" y="0"/>
                </a:lnTo>
                <a:lnTo>
                  <a:pt x="149930" y="5111"/>
                </a:lnTo>
                <a:lnTo>
                  <a:pt x="101148" y="19557"/>
                </a:lnTo>
                <a:lnTo>
                  <a:pt x="59816" y="42005"/>
                </a:lnTo>
                <a:lnTo>
                  <a:pt x="27883" y="71119"/>
                </a:lnTo>
                <a:lnTo>
                  <a:pt x="7295" y="105568"/>
                </a:lnTo>
                <a:lnTo>
                  <a:pt x="0" y="144017"/>
                </a:lnTo>
                <a:lnTo>
                  <a:pt x="7295" y="182146"/>
                </a:lnTo>
                <a:lnTo>
                  <a:pt x="27883" y="216379"/>
                </a:lnTo>
                <a:lnTo>
                  <a:pt x="59816" y="245363"/>
                </a:lnTo>
                <a:lnTo>
                  <a:pt x="101148" y="267744"/>
                </a:lnTo>
                <a:lnTo>
                  <a:pt x="149930" y="282165"/>
                </a:lnTo>
                <a:lnTo>
                  <a:pt x="204215" y="287274"/>
                </a:lnTo>
                <a:lnTo>
                  <a:pt x="258180" y="282165"/>
                </a:lnTo>
                <a:lnTo>
                  <a:pt x="306747" y="267744"/>
                </a:lnTo>
                <a:lnTo>
                  <a:pt x="347948" y="245363"/>
                </a:lnTo>
                <a:lnTo>
                  <a:pt x="379814" y="216379"/>
                </a:lnTo>
                <a:lnTo>
                  <a:pt x="400378" y="182146"/>
                </a:lnTo>
                <a:lnTo>
                  <a:pt x="407669" y="144017"/>
                </a:lnTo>
                <a:close/>
              </a:path>
            </a:pathLst>
          </a:custGeom>
          <a:solidFill>
            <a:srgbClr val="FFFFFF"/>
          </a:solidFill>
        </p:spPr>
        <p:txBody>
          <a:bodyPr wrap="square" lIns="0" tIns="0" rIns="0" bIns="0" rtlCol="0"/>
          <a:lstStyle/>
          <a:p>
            <a:endParaRPr sz="1803"/>
          </a:p>
        </p:txBody>
      </p:sp>
      <p:sp>
        <p:nvSpPr>
          <p:cNvPr id="27" name="object 27"/>
          <p:cNvSpPr/>
          <p:nvPr/>
        </p:nvSpPr>
        <p:spPr>
          <a:xfrm>
            <a:off x="5444184" y="5566304"/>
            <a:ext cx="408426" cy="288189"/>
          </a:xfrm>
          <a:custGeom>
            <a:avLst/>
            <a:gdLst/>
            <a:ahLst/>
            <a:cxnLst/>
            <a:rect l="l" t="t" r="r" b="b"/>
            <a:pathLst>
              <a:path w="407670" h="287654">
                <a:moveTo>
                  <a:pt x="204215" y="0"/>
                </a:moveTo>
                <a:lnTo>
                  <a:pt x="149930" y="5111"/>
                </a:lnTo>
                <a:lnTo>
                  <a:pt x="101148" y="19557"/>
                </a:lnTo>
                <a:lnTo>
                  <a:pt x="59816" y="42005"/>
                </a:lnTo>
                <a:lnTo>
                  <a:pt x="27883" y="71119"/>
                </a:lnTo>
                <a:lnTo>
                  <a:pt x="7295" y="105568"/>
                </a:lnTo>
                <a:lnTo>
                  <a:pt x="0" y="144017"/>
                </a:lnTo>
                <a:lnTo>
                  <a:pt x="7295" y="182146"/>
                </a:lnTo>
                <a:lnTo>
                  <a:pt x="27883" y="216379"/>
                </a:lnTo>
                <a:lnTo>
                  <a:pt x="59817" y="245363"/>
                </a:lnTo>
                <a:lnTo>
                  <a:pt x="101148" y="267744"/>
                </a:lnTo>
                <a:lnTo>
                  <a:pt x="149930" y="282165"/>
                </a:lnTo>
                <a:lnTo>
                  <a:pt x="204215" y="287274"/>
                </a:lnTo>
                <a:lnTo>
                  <a:pt x="258180" y="282165"/>
                </a:lnTo>
                <a:lnTo>
                  <a:pt x="306747" y="267744"/>
                </a:lnTo>
                <a:lnTo>
                  <a:pt x="347948" y="245363"/>
                </a:lnTo>
                <a:lnTo>
                  <a:pt x="379814" y="216379"/>
                </a:lnTo>
                <a:lnTo>
                  <a:pt x="400378" y="182146"/>
                </a:lnTo>
                <a:lnTo>
                  <a:pt x="407669" y="144017"/>
                </a:lnTo>
                <a:lnTo>
                  <a:pt x="400378" y="105568"/>
                </a:lnTo>
                <a:lnTo>
                  <a:pt x="379814" y="71120"/>
                </a:lnTo>
                <a:lnTo>
                  <a:pt x="347948" y="42005"/>
                </a:lnTo>
                <a:lnTo>
                  <a:pt x="306747" y="19558"/>
                </a:lnTo>
                <a:lnTo>
                  <a:pt x="258180" y="5111"/>
                </a:lnTo>
                <a:lnTo>
                  <a:pt x="204215" y="0"/>
                </a:lnTo>
                <a:close/>
              </a:path>
            </a:pathLst>
          </a:custGeom>
          <a:ln w="12700">
            <a:solidFill>
              <a:srgbClr val="000000"/>
            </a:solidFill>
          </a:ln>
        </p:spPr>
        <p:txBody>
          <a:bodyPr wrap="square" lIns="0" tIns="0" rIns="0" bIns="0" rtlCol="0"/>
          <a:lstStyle/>
          <a:p>
            <a:endParaRPr sz="1803"/>
          </a:p>
        </p:txBody>
      </p:sp>
      <p:sp>
        <p:nvSpPr>
          <p:cNvPr id="28" name="object 28"/>
          <p:cNvSpPr/>
          <p:nvPr/>
        </p:nvSpPr>
        <p:spPr>
          <a:xfrm>
            <a:off x="5350284" y="5883121"/>
            <a:ext cx="87793" cy="342264"/>
          </a:xfrm>
          <a:custGeom>
            <a:avLst/>
            <a:gdLst/>
            <a:ahLst/>
            <a:cxnLst/>
            <a:rect l="l" t="t" r="r" b="b"/>
            <a:pathLst>
              <a:path w="87629" h="341629">
                <a:moveTo>
                  <a:pt x="0" y="0"/>
                </a:moveTo>
                <a:lnTo>
                  <a:pt x="0" y="341375"/>
                </a:lnTo>
                <a:lnTo>
                  <a:pt x="87629" y="341375"/>
                </a:lnTo>
                <a:lnTo>
                  <a:pt x="87629" y="0"/>
                </a:lnTo>
                <a:lnTo>
                  <a:pt x="0" y="0"/>
                </a:lnTo>
                <a:close/>
              </a:path>
            </a:pathLst>
          </a:custGeom>
          <a:solidFill>
            <a:srgbClr val="FFFF99"/>
          </a:solidFill>
        </p:spPr>
        <p:txBody>
          <a:bodyPr wrap="square" lIns="0" tIns="0" rIns="0" bIns="0" rtlCol="0"/>
          <a:lstStyle/>
          <a:p>
            <a:endParaRPr sz="1803"/>
          </a:p>
        </p:txBody>
      </p:sp>
      <p:sp>
        <p:nvSpPr>
          <p:cNvPr id="29" name="object 29"/>
          <p:cNvSpPr/>
          <p:nvPr/>
        </p:nvSpPr>
        <p:spPr>
          <a:xfrm>
            <a:off x="5350285" y="5883121"/>
            <a:ext cx="87156" cy="341628"/>
          </a:xfrm>
          <a:custGeom>
            <a:avLst/>
            <a:gdLst/>
            <a:ahLst/>
            <a:cxnLst/>
            <a:rect l="l" t="t" r="r" b="b"/>
            <a:pathLst>
              <a:path w="86995" h="340995">
                <a:moveTo>
                  <a:pt x="0" y="0"/>
                </a:moveTo>
                <a:lnTo>
                  <a:pt x="0" y="340614"/>
                </a:lnTo>
                <a:lnTo>
                  <a:pt x="86867" y="340614"/>
                </a:lnTo>
                <a:lnTo>
                  <a:pt x="86867" y="0"/>
                </a:lnTo>
                <a:lnTo>
                  <a:pt x="0" y="0"/>
                </a:lnTo>
                <a:close/>
              </a:path>
            </a:pathLst>
          </a:custGeom>
          <a:ln w="9525">
            <a:solidFill>
              <a:srgbClr val="FFFF99"/>
            </a:solidFill>
          </a:ln>
        </p:spPr>
        <p:txBody>
          <a:bodyPr wrap="square" lIns="0" tIns="0" rIns="0" bIns="0" rtlCol="0"/>
          <a:lstStyle/>
          <a:p>
            <a:endParaRPr sz="1803"/>
          </a:p>
        </p:txBody>
      </p:sp>
      <p:sp>
        <p:nvSpPr>
          <p:cNvPr id="30" name="object 30"/>
          <p:cNvSpPr/>
          <p:nvPr/>
        </p:nvSpPr>
        <p:spPr>
          <a:xfrm>
            <a:off x="5444184" y="5764791"/>
            <a:ext cx="408426" cy="589101"/>
          </a:xfrm>
          <a:custGeom>
            <a:avLst/>
            <a:gdLst/>
            <a:ahLst/>
            <a:cxnLst/>
            <a:rect l="l" t="t" r="r" b="b"/>
            <a:pathLst>
              <a:path w="407670" h="588010">
                <a:moveTo>
                  <a:pt x="407669" y="446532"/>
                </a:moveTo>
                <a:lnTo>
                  <a:pt x="407669" y="141732"/>
                </a:lnTo>
                <a:lnTo>
                  <a:pt x="400470" y="96853"/>
                </a:lnTo>
                <a:lnTo>
                  <a:pt x="380433" y="57936"/>
                </a:lnTo>
                <a:lnTo>
                  <a:pt x="349898" y="27285"/>
                </a:lnTo>
                <a:lnTo>
                  <a:pt x="311206" y="7205"/>
                </a:lnTo>
                <a:lnTo>
                  <a:pt x="266700" y="0"/>
                </a:lnTo>
                <a:lnTo>
                  <a:pt x="140969" y="0"/>
                </a:lnTo>
                <a:lnTo>
                  <a:pt x="96463" y="7205"/>
                </a:lnTo>
                <a:lnTo>
                  <a:pt x="57771" y="27285"/>
                </a:lnTo>
                <a:lnTo>
                  <a:pt x="27236" y="57936"/>
                </a:lnTo>
                <a:lnTo>
                  <a:pt x="7199" y="96853"/>
                </a:lnTo>
                <a:lnTo>
                  <a:pt x="0" y="141732"/>
                </a:lnTo>
                <a:lnTo>
                  <a:pt x="0" y="446532"/>
                </a:lnTo>
                <a:lnTo>
                  <a:pt x="7199" y="491038"/>
                </a:lnTo>
                <a:lnTo>
                  <a:pt x="27236" y="529730"/>
                </a:lnTo>
                <a:lnTo>
                  <a:pt x="57771" y="560265"/>
                </a:lnTo>
                <a:lnTo>
                  <a:pt x="96463" y="580302"/>
                </a:lnTo>
                <a:lnTo>
                  <a:pt x="140969" y="587502"/>
                </a:lnTo>
                <a:lnTo>
                  <a:pt x="266700" y="587502"/>
                </a:lnTo>
                <a:lnTo>
                  <a:pt x="311206" y="580302"/>
                </a:lnTo>
                <a:lnTo>
                  <a:pt x="349898" y="560265"/>
                </a:lnTo>
                <a:lnTo>
                  <a:pt x="380433" y="529730"/>
                </a:lnTo>
                <a:lnTo>
                  <a:pt x="400470" y="491038"/>
                </a:lnTo>
                <a:lnTo>
                  <a:pt x="407669" y="446532"/>
                </a:lnTo>
                <a:close/>
              </a:path>
            </a:pathLst>
          </a:custGeom>
          <a:solidFill>
            <a:srgbClr val="FFFFFF"/>
          </a:solidFill>
        </p:spPr>
        <p:txBody>
          <a:bodyPr wrap="square" lIns="0" tIns="0" rIns="0" bIns="0" rtlCol="0"/>
          <a:lstStyle/>
          <a:p>
            <a:endParaRPr sz="1803"/>
          </a:p>
        </p:txBody>
      </p:sp>
      <p:sp>
        <p:nvSpPr>
          <p:cNvPr id="31" name="object 31"/>
          <p:cNvSpPr/>
          <p:nvPr/>
        </p:nvSpPr>
        <p:spPr>
          <a:xfrm>
            <a:off x="5444184" y="5764791"/>
            <a:ext cx="408426" cy="589101"/>
          </a:xfrm>
          <a:custGeom>
            <a:avLst/>
            <a:gdLst/>
            <a:ahLst/>
            <a:cxnLst/>
            <a:rect l="l" t="t" r="r" b="b"/>
            <a:pathLst>
              <a:path w="407670" h="588010">
                <a:moveTo>
                  <a:pt x="140969" y="0"/>
                </a:moveTo>
                <a:lnTo>
                  <a:pt x="96463" y="7205"/>
                </a:lnTo>
                <a:lnTo>
                  <a:pt x="57771" y="27285"/>
                </a:lnTo>
                <a:lnTo>
                  <a:pt x="27236" y="57936"/>
                </a:lnTo>
                <a:lnTo>
                  <a:pt x="7199" y="96853"/>
                </a:lnTo>
                <a:lnTo>
                  <a:pt x="0" y="141732"/>
                </a:lnTo>
                <a:lnTo>
                  <a:pt x="0" y="446532"/>
                </a:lnTo>
                <a:lnTo>
                  <a:pt x="7199" y="491038"/>
                </a:lnTo>
                <a:lnTo>
                  <a:pt x="27236" y="529730"/>
                </a:lnTo>
                <a:lnTo>
                  <a:pt x="57771" y="560265"/>
                </a:lnTo>
                <a:lnTo>
                  <a:pt x="96463" y="580302"/>
                </a:lnTo>
                <a:lnTo>
                  <a:pt x="140969" y="587502"/>
                </a:lnTo>
                <a:lnTo>
                  <a:pt x="266700" y="587502"/>
                </a:lnTo>
                <a:lnTo>
                  <a:pt x="311206" y="580302"/>
                </a:lnTo>
                <a:lnTo>
                  <a:pt x="349898" y="560265"/>
                </a:lnTo>
                <a:lnTo>
                  <a:pt x="380433" y="529730"/>
                </a:lnTo>
                <a:lnTo>
                  <a:pt x="400470" y="491038"/>
                </a:lnTo>
                <a:lnTo>
                  <a:pt x="407669" y="446532"/>
                </a:lnTo>
                <a:lnTo>
                  <a:pt x="407669" y="141732"/>
                </a:lnTo>
                <a:lnTo>
                  <a:pt x="400470" y="96853"/>
                </a:lnTo>
                <a:lnTo>
                  <a:pt x="380433" y="57936"/>
                </a:lnTo>
                <a:lnTo>
                  <a:pt x="349898" y="27285"/>
                </a:lnTo>
                <a:lnTo>
                  <a:pt x="311206" y="7205"/>
                </a:lnTo>
                <a:lnTo>
                  <a:pt x="266700" y="0"/>
                </a:lnTo>
                <a:lnTo>
                  <a:pt x="140969" y="0"/>
                </a:lnTo>
                <a:close/>
              </a:path>
            </a:pathLst>
          </a:custGeom>
          <a:ln w="12700">
            <a:solidFill>
              <a:srgbClr val="000000"/>
            </a:solidFill>
          </a:ln>
        </p:spPr>
        <p:txBody>
          <a:bodyPr wrap="square" lIns="0" tIns="0" rIns="0" bIns="0" rtlCol="0"/>
          <a:lstStyle/>
          <a:p>
            <a:endParaRPr sz="1803"/>
          </a:p>
        </p:txBody>
      </p:sp>
      <p:sp>
        <p:nvSpPr>
          <p:cNvPr id="32" name="object 32"/>
          <p:cNvSpPr/>
          <p:nvPr/>
        </p:nvSpPr>
        <p:spPr>
          <a:xfrm>
            <a:off x="5453345" y="5883121"/>
            <a:ext cx="390613" cy="338447"/>
          </a:xfrm>
          <a:custGeom>
            <a:avLst/>
            <a:gdLst/>
            <a:ahLst/>
            <a:cxnLst/>
            <a:rect l="l" t="t" r="r" b="b"/>
            <a:pathLst>
              <a:path w="389889" h="337820">
                <a:moveTo>
                  <a:pt x="0" y="0"/>
                </a:moveTo>
                <a:lnTo>
                  <a:pt x="0" y="337566"/>
                </a:lnTo>
                <a:lnTo>
                  <a:pt x="389382" y="337566"/>
                </a:lnTo>
                <a:lnTo>
                  <a:pt x="389382" y="0"/>
                </a:lnTo>
                <a:lnTo>
                  <a:pt x="0" y="0"/>
                </a:lnTo>
                <a:close/>
              </a:path>
            </a:pathLst>
          </a:custGeom>
          <a:solidFill>
            <a:srgbClr val="FFFF99"/>
          </a:solidFill>
        </p:spPr>
        <p:txBody>
          <a:bodyPr wrap="square" lIns="0" tIns="0" rIns="0" bIns="0" rtlCol="0"/>
          <a:lstStyle/>
          <a:p>
            <a:endParaRPr sz="1803"/>
          </a:p>
        </p:txBody>
      </p:sp>
      <p:sp>
        <p:nvSpPr>
          <p:cNvPr id="33" name="object 33"/>
          <p:cNvSpPr/>
          <p:nvPr/>
        </p:nvSpPr>
        <p:spPr>
          <a:xfrm>
            <a:off x="5453345" y="5883121"/>
            <a:ext cx="390613" cy="338447"/>
          </a:xfrm>
          <a:custGeom>
            <a:avLst/>
            <a:gdLst/>
            <a:ahLst/>
            <a:cxnLst/>
            <a:rect l="l" t="t" r="r" b="b"/>
            <a:pathLst>
              <a:path w="389889" h="337820">
                <a:moveTo>
                  <a:pt x="0" y="0"/>
                </a:moveTo>
                <a:lnTo>
                  <a:pt x="0" y="337566"/>
                </a:lnTo>
                <a:lnTo>
                  <a:pt x="389382" y="337566"/>
                </a:lnTo>
                <a:lnTo>
                  <a:pt x="389382" y="0"/>
                </a:lnTo>
                <a:lnTo>
                  <a:pt x="0" y="0"/>
                </a:lnTo>
                <a:close/>
              </a:path>
            </a:pathLst>
          </a:custGeom>
          <a:ln w="9525">
            <a:solidFill>
              <a:srgbClr val="FFFF99"/>
            </a:solidFill>
          </a:ln>
        </p:spPr>
        <p:txBody>
          <a:bodyPr wrap="square" lIns="0" tIns="0" rIns="0" bIns="0" rtlCol="0"/>
          <a:lstStyle/>
          <a:p>
            <a:endParaRPr sz="1803"/>
          </a:p>
        </p:txBody>
      </p:sp>
      <p:sp>
        <p:nvSpPr>
          <p:cNvPr id="34" name="object 34"/>
          <p:cNvSpPr/>
          <p:nvPr/>
        </p:nvSpPr>
        <p:spPr>
          <a:xfrm>
            <a:off x="5643435" y="5684632"/>
            <a:ext cx="395067" cy="630453"/>
          </a:xfrm>
          <a:custGeom>
            <a:avLst/>
            <a:gdLst/>
            <a:ahLst/>
            <a:cxnLst/>
            <a:rect l="l" t="t" r="r" b="b"/>
            <a:pathLst>
              <a:path w="394335" h="629285">
                <a:moveTo>
                  <a:pt x="393954" y="112109"/>
                </a:moveTo>
                <a:lnTo>
                  <a:pt x="383857" y="74104"/>
                </a:lnTo>
                <a:lnTo>
                  <a:pt x="360330" y="42671"/>
                </a:lnTo>
                <a:lnTo>
                  <a:pt x="325374" y="22098"/>
                </a:lnTo>
                <a:lnTo>
                  <a:pt x="277368" y="5334"/>
                </a:lnTo>
                <a:lnTo>
                  <a:pt x="237077" y="0"/>
                </a:lnTo>
                <a:lnTo>
                  <a:pt x="199072" y="10096"/>
                </a:lnTo>
                <a:lnTo>
                  <a:pt x="167639" y="33623"/>
                </a:lnTo>
                <a:lnTo>
                  <a:pt x="147066" y="68580"/>
                </a:lnTo>
                <a:lnTo>
                  <a:pt x="5334" y="477012"/>
                </a:lnTo>
                <a:lnTo>
                  <a:pt x="0" y="517183"/>
                </a:lnTo>
                <a:lnTo>
                  <a:pt x="10096" y="554926"/>
                </a:lnTo>
                <a:lnTo>
                  <a:pt x="33623" y="586097"/>
                </a:lnTo>
                <a:lnTo>
                  <a:pt x="68580" y="606551"/>
                </a:lnTo>
                <a:lnTo>
                  <a:pt x="116586" y="623316"/>
                </a:lnTo>
                <a:lnTo>
                  <a:pt x="156876" y="629090"/>
                </a:lnTo>
                <a:lnTo>
                  <a:pt x="194881" y="619220"/>
                </a:lnTo>
                <a:lnTo>
                  <a:pt x="226314" y="595776"/>
                </a:lnTo>
                <a:lnTo>
                  <a:pt x="246887" y="560832"/>
                </a:lnTo>
                <a:lnTo>
                  <a:pt x="388620" y="152400"/>
                </a:lnTo>
                <a:lnTo>
                  <a:pt x="393954" y="112109"/>
                </a:lnTo>
                <a:close/>
              </a:path>
            </a:pathLst>
          </a:custGeom>
          <a:solidFill>
            <a:srgbClr val="FFFFFF"/>
          </a:solidFill>
        </p:spPr>
        <p:txBody>
          <a:bodyPr wrap="square" lIns="0" tIns="0" rIns="0" bIns="0" rtlCol="0"/>
          <a:lstStyle/>
          <a:p>
            <a:endParaRPr sz="1803"/>
          </a:p>
        </p:txBody>
      </p:sp>
      <p:sp>
        <p:nvSpPr>
          <p:cNvPr id="35" name="object 35"/>
          <p:cNvSpPr/>
          <p:nvPr/>
        </p:nvSpPr>
        <p:spPr>
          <a:xfrm>
            <a:off x="5643435" y="5684632"/>
            <a:ext cx="395067" cy="630453"/>
          </a:xfrm>
          <a:custGeom>
            <a:avLst/>
            <a:gdLst/>
            <a:ahLst/>
            <a:cxnLst/>
            <a:rect l="l" t="t" r="r" b="b"/>
            <a:pathLst>
              <a:path w="394335" h="629285">
                <a:moveTo>
                  <a:pt x="277368" y="5334"/>
                </a:moveTo>
                <a:lnTo>
                  <a:pt x="237077" y="0"/>
                </a:lnTo>
                <a:lnTo>
                  <a:pt x="199072" y="10096"/>
                </a:lnTo>
                <a:lnTo>
                  <a:pt x="167639" y="33623"/>
                </a:lnTo>
                <a:lnTo>
                  <a:pt x="147066" y="68580"/>
                </a:lnTo>
                <a:lnTo>
                  <a:pt x="5334" y="477012"/>
                </a:lnTo>
                <a:lnTo>
                  <a:pt x="0" y="517183"/>
                </a:lnTo>
                <a:lnTo>
                  <a:pt x="10096" y="554926"/>
                </a:lnTo>
                <a:lnTo>
                  <a:pt x="33623" y="586097"/>
                </a:lnTo>
                <a:lnTo>
                  <a:pt x="68580" y="606551"/>
                </a:lnTo>
                <a:lnTo>
                  <a:pt x="116586" y="623316"/>
                </a:lnTo>
                <a:lnTo>
                  <a:pt x="156876" y="629090"/>
                </a:lnTo>
                <a:lnTo>
                  <a:pt x="194881" y="619220"/>
                </a:lnTo>
                <a:lnTo>
                  <a:pt x="226314" y="595776"/>
                </a:lnTo>
                <a:lnTo>
                  <a:pt x="246887" y="560832"/>
                </a:lnTo>
                <a:lnTo>
                  <a:pt x="388620" y="152400"/>
                </a:lnTo>
                <a:lnTo>
                  <a:pt x="393954" y="112109"/>
                </a:lnTo>
                <a:lnTo>
                  <a:pt x="383857" y="74104"/>
                </a:lnTo>
                <a:lnTo>
                  <a:pt x="360330" y="42671"/>
                </a:lnTo>
                <a:lnTo>
                  <a:pt x="325374" y="22098"/>
                </a:lnTo>
                <a:lnTo>
                  <a:pt x="277368" y="5334"/>
                </a:lnTo>
                <a:close/>
              </a:path>
            </a:pathLst>
          </a:custGeom>
          <a:ln w="12700">
            <a:solidFill>
              <a:srgbClr val="000000"/>
            </a:solidFill>
          </a:ln>
        </p:spPr>
        <p:txBody>
          <a:bodyPr wrap="square" lIns="0" tIns="0" rIns="0" bIns="0" rtlCol="0"/>
          <a:lstStyle/>
          <a:p>
            <a:endParaRPr sz="1803"/>
          </a:p>
        </p:txBody>
      </p:sp>
      <p:sp>
        <p:nvSpPr>
          <p:cNvPr id="36" name="object 36"/>
          <p:cNvSpPr/>
          <p:nvPr/>
        </p:nvSpPr>
        <p:spPr>
          <a:xfrm>
            <a:off x="5921845" y="5602014"/>
            <a:ext cx="397611" cy="302821"/>
          </a:xfrm>
          <a:custGeom>
            <a:avLst/>
            <a:gdLst/>
            <a:ahLst/>
            <a:cxnLst/>
            <a:rect l="l" t="t" r="r" b="b"/>
            <a:pathLst>
              <a:path w="396875" h="302260">
                <a:moveTo>
                  <a:pt x="396765" y="178992"/>
                </a:moveTo>
                <a:lnTo>
                  <a:pt x="388630" y="139925"/>
                </a:lnTo>
                <a:lnTo>
                  <a:pt x="368091" y="102086"/>
                </a:lnTo>
                <a:lnTo>
                  <a:pt x="336504" y="67422"/>
                </a:lnTo>
                <a:lnTo>
                  <a:pt x="295222" y="37881"/>
                </a:lnTo>
                <a:lnTo>
                  <a:pt x="245600" y="15409"/>
                </a:lnTo>
                <a:lnTo>
                  <a:pt x="192577" y="2338"/>
                </a:lnTo>
                <a:lnTo>
                  <a:pt x="141714" y="0"/>
                </a:lnTo>
                <a:lnTo>
                  <a:pt x="95295" y="7694"/>
                </a:lnTo>
                <a:lnTo>
                  <a:pt x="55608" y="24722"/>
                </a:lnTo>
                <a:lnTo>
                  <a:pt x="24937" y="50387"/>
                </a:lnTo>
                <a:lnTo>
                  <a:pt x="5570" y="83989"/>
                </a:lnTo>
                <a:lnTo>
                  <a:pt x="0" y="122339"/>
                </a:lnTo>
                <a:lnTo>
                  <a:pt x="8251" y="161431"/>
                </a:lnTo>
                <a:lnTo>
                  <a:pt x="28906" y="199337"/>
                </a:lnTo>
                <a:lnTo>
                  <a:pt x="60547" y="234131"/>
                </a:lnTo>
                <a:lnTo>
                  <a:pt x="101755" y="263888"/>
                </a:lnTo>
                <a:lnTo>
                  <a:pt x="151112" y="286681"/>
                </a:lnTo>
                <a:lnTo>
                  <a:pt x="204134" y="299483"/>
                </a:lnTo>
                <a:lnTo>
                  <a:pt x="254998" y="301723"/>
                </a:lnTo>
                <a:lnTo>
                  <a:pt x="301416" y="294015"/>
                </a:lnTo>
                <a:lnTo>
                  <a:pt x="341104" y="276972"/>
                </a:lnTo>
                <a:lnTo>
                  <a:pt x="371774" y="251209"/>
                </a:lnTo>
                <a:lnTo>
                  <a:pt x="391142" y="217339"/>
                </a:lnTo>
                <a:lnTo>
                  <a:pt x="396765" y="178992"/>
                </a:lnTo>
                <a:close/>
              </a:path>
            </a:pathLst>
          </a:custGeom>
          <a:solidFill>
            <a:srgbClr val="FFFFFF"/>
          </a:solidFill>
        </p:spPr>
        <p:txBody>
          <a:bodyPr wrap="square" lIns="0" tIns="0" rIns="0" bIns="0" rtlCol="0"/>
          <a:lstStyle/>
          <a:p>
            <a:endParaRPr sz="1803"/>
          </a:p>
        </p:txBody>
      </p:sp>
      <p:sp>
        <p:nvSpPr>
          <p:cNvPr id="37" name="object 37"/>
          <p:cNvSpPr/>
          <p:nvPr/>
        </p:nvSpPr>
        <p:spPr>
          <a:xfrm>
            <a:off x="5921845" y="5602014"/>
            <a:ext cx="397611" cy="302821"/>
          </a:xfrm>
          <a:custGeom>
            <a:avLst/>
            <a:gdLst/>
            <a:ahLst/>
            <a:cxnLst/>
            <a:rect l="l" t="t" r="r" b="b"/>
            <a:pathLst>
              <a:path w="396875" h="302260">
                <a:moveTo>
                  <a:pt x="245600" y="15409"/>
                </a:moveTo>
                <a:lnTo>
                  <a:pt x="192577" y="2338"/>
                </a:lnTo>
                <a:lnTo>
                  <a:pt x="141714" y="0"/>
                </a:lnTo>
                <a:lnTo>
                  <a:pt x="95295" y="7694"/>
                </a:lnTo>
                <a:lnTo>
                  <a:pt x="55608" y="24722"/>
                </a:lnTo>
                <a:lnTo>
                  <a:pt x="24937" y="50387"/>
                </a:lnTo>
                <a:lnTo>
                  <a:pt x="5570" y="83989"/>
                </a:lnTo>
                <a:lnTo>
                  <a:pt x="0" y="122339"/>
                </a:lnTo>
                <a:lnTo>
                  <a:pt x="8251" y="161431"/>
                </a:lnTo>
                <a:lnTo>
                  <a:pt x="28906" y="199337"/>
                </a:lnTo>
                <a:lnTo>
                  <a:pt x="60547" y="234131"/>
                </a:lnTo>
                <a:lnTo>
                  <a:pt x="101755" y="263888"/>
                </a:lnTo>
                <a:lnTo>
                  <a:pt x="151112" y="286681"/>
                </a:lnTo>
                <a:lnTo>
                  <a:pt x="204134" y="299483"/>
                </a:lnTo>
                <a:lnTo>
                  <a:pt x="254998" y="301723"/>
                </a:lnTo>
                <a:lnTo>
                  <a:pt x="301416" y="294015"/>
                </a:lnTo>
                <a:lnTo>
                  <a:pt x="341104" y="276972"/>
                </a:lnTo>
                <a:lnTo>
                  <a:pt x="371774" y="251209"/>
                </a:lnTo>
                <a:lnTo>
                  <a:pt x="391142" y="217339"/>
                </a:lnTo>
                <a:lnTo>
                  <a:pt x="396765" y="178992"/>
                </a:lnTo>
                <a:lnTo>
                  <a:pt x="388630" y="139925"/>
                </a:lnTo>
                <a:lnTo>
                  <a:pt x="368091" y="102086"/>
                </a:lnTo>
                <a:lnTo>
                  <a:pt x="336504" y="67422"/>
                </a:lnTo>
                <a:lnTo>
                  <a:pt x="295222" y="37881"/>
                </a:lnTo>
                <a:lnTo>
                  <a:pt x="245600" y="15409"/>
                </a:lnTo>
                <a:close/>
              </a:path>
            </a:pathLst>
          </a:custGeom>
          <a:ln w="12700">
            <a:solidFill>
              <a:srgbClr val="000000"/>
            </a:solidFill>
          </a:ln>
        </p:spPr>
        <p:txBody>
          <a:bodyPr wrap="square" lIns="0" tIns="0" rIns="0" bIns="0" rtlCol="0"/>
          <a:lstStyle/>
          <a:p>
            <a:endParaRPr sz="1803"/>
          </a:p>
        </p:txBody>
      </p:sp>
      <p:sp>
        <p:nvSpPr>
          <p:cNvPr id="38" name="object 38"/>
          <p:cNvSpPr/>
          <p:nvPr/>
        </p:nvSpPr>
        <p:spPr>
          <a:xfrm>
            <a:off x="5670154" y="5818993"/>
            <a:ext cx="194671" cy="352443"/>
          </a:xfrm>
          <a:custGeom>
            <a:avLst/>
            <a:gdLst/>
            <a:ahLst/>
            <a:cxnLst/>
            <a:rect l="l" t="t" r="r" b="b"/>
            <a:pathLst>
              <a:path w="194310" h="351789">
                <a:moveTo>
                  <a:pt x="194310" y="28956"/>
                </a:moveTo>
                <a:lnTo>
                  <a:pt x="112013" y="0"/>
                </a:lnTo>
                <a:lnTo>
                  <a:pt x="0" y="322326"/>
                </a:lnTo>
                <a:lnTo>
                  <a:pt x="83058" y="351282"/>
                </a:lnTo>
                <a:lnTo>
                  <a:pt x="194310" y="28956"/>
                </a:lnTo>
                <a:close/>
              </a:path>
            </a:pathLst>
          </a:custGeom>
          <a:solidFill>
            <a:srgbClr val="FFFF99"/>
          </a:solidFill>
        </p:spPr>
        <p:txBody>
          <a:bodyPr wrap="square" lIns="0" tIns="0" rIns="0" bIns="0" rtlCol="0"/>
          <a:lstStyle/>
          <a:p>
            <a:endParaRPr sz="1803"/>
          </a:p>
        </p:txBody>
      </p:sp>
      <p:sp>
        <p:nvSpPr>
          <p:cNvPr id="39" name="object 39"/>
          <p:cNvSpPr/>
          <p:nvPr/>
        </p:nvSpPr>
        <p:spPr>
          <a:xfrm>
            <a:off x="5670154" y="5818993"/>
            <a:ext cx="194671" cy="352443"/>
          </a:xfrm>
          <a:custGeom>
            <a:avLst/>
            <a:gdLst/>
            <a:ahLst/>
            <a:cxnLst/>
            <a:rect l="l" t="t" r="r" b="b"/>
            <a:pathLst>
              <a:path w="194310" h="351789">
                <a:moveTo>
                  <a:pt x="112013" y="0"/>
                </a:moveTo>
                <a:lnTo>
                  <a:pt x="0" y="322326"/>
                </a:lnTo>
                <a:lnTo>
                  <a:pt x="83058" y="351282"/>
                </a:lnTo>
                <a:lnTo>
                  <a:pt x="194310" y="28956"/>
                </a:lnTo>
                <a:lnTo>
                  <a:pt x="112013" y="0"/>
                </a:lnTo>
                <a:close/>
              </a:path>
            </a:pathLst>
          </a:custGeom>
          <a:ln w="9524">
            <a:solidFill>
              <a:srgbClr val="FFFF99"/>
            </a:solidFill>
          </a:ln>
        </p:spPr>
        <p:txBody>
          <a:bodyPr wrap="square" lIns="0" tIns="0" rIns="0" bIns="0" rtlCol="0"/>
          <a:lstStyle/>
          <a:p>
            <a:endParaRPr sz="1803"/>
          </a:p>
        </p:txBody>
      </p:sp>
      <p:sp>
        <p:nvSpPr>
          <p:cNvPr id="40" name="object 40"/>
          <p:cNvSpPr/>
          <p:nvPr/>
        </p:nvSpPr>
        <p:spPr>
          <a:xfrm>
            <a:off x="5755266" y="5776688"/>
            <a:ext cx="502581" cy="613276"/>
          </a:xfrm>
          <a:custGeom>
            <a:avLst/>
            <a:gdLst/>
            <a:ahLst/>
            <a:cxnLst/>
            <a:rect l="l" t="t" r="r" b="b"/>
            <a:pathLst>
              <a:path w="501650" h="612139">
                <a:moveTo>
                  <a:pt x="501042" y="184245"/>
                </a:moveTo>
                <a:lnTo>
                  <a:pt x="494708" y="140927"/>
                </a:lnTo>
                <a:lnTo>
                  <a:pt x="475792" y="101961"/>
                </a:lnTo>
                <a:lnTo>
                  <a:pt x="445684" y="70347"/>
                </a:lnTo>
                <a:lnTo>
                  <a:pt x="405774" y="49084"/>
                </a:lnTo>
                <a:lnTo>
                  <a:pt x="287664" y="7936"/>
                </a:lnTo>
                <a:lnTo>
                  <a:pt x="242992" y="0"/>
                </a:lnTo>
                <a:lnTo>
                  <a:pt x="199674" y="6254"/>
                </a:lnTo>
                <a:lnTo>
                  <a:pt x="160708" y="25164"/>
                </a:lnTo>
                <a:lnTo>
                  <a:pt x="129094" y="55193"/>
                </a:lnTo>
                <a:lnTo>
                  <a:pt x="107832" y="94804"/>
                </a:lnTo>
                <a:lnTo>
                  <a:pt x="8010" y="382840"/>
                </a:lnTo>
                <a:lnTo>
                  <a:pt x="0" y="427512"/>
                </a:lnTo>
                <a:lnTo>
                  <a:pt x="6108" y="470830"/>
                </a:lnTo>
                <a:lnTo>
                  <a:pt x="24908" y="509796"/>
                </a:lnTo>
                <a:lnTo>
                  <a:pt x="54973" y="541410"/>
                </a:lnTo>
                <a:lnTo>
                  <a:pt x="94878" y="562672"/>
                </a:lnTo>
                <a:lnTo>
                  <a:pt x="213750" y="603820"/>
                </a:lnTo>
                <a:lnTo>
                  <a:pt x="258055" y="611757"/>
                </a:lnTo>
                <a:lnTo>
                  <a:pt x="301191" y="605503"/>
                </a:lnTo>
                <a:lnTo>
                  <a:pt x="340156" y="586593"/>
                </a:lnTo>
                <a:lnTo>
                  <a:pt x="371953" y="556564"/>
                </a:lnTo>
                <a:lnTo>
                  <a:pt x="393582" y="516952"/>
                </a:lnTo>
                <a:lnTo>
                  <a:pt x="493404" y="228916"/>
                </a:lnTo>
                <a:lnTo>
                  <a:pt x="501042" y="184245"/>
                </a:lnTo>
                <a:close/>
              </a:path>
            </a:pathLst>
          </a:custGeom>
          <a:solidFill>
            <a:srgbClr val="FFFFFF"/>
          </a:solidFill>
        </p:spPr>
        <p:txBody>
          <a:bodyPr wrap="square" lIns="0" tIns="0" rIns="0" bIns="0" rtlCol="0"/>
          <a:lstStyle/>
          <a:p>
            <a:endParaRPr sz="1803"/>
          </a:p>
        </p:txBody>
      </p:sp>
      <p:sp>
        <p:nvSpPr>
          <p:cNvPr id="41" name="object 41"/>
          <p:cNvSpPr/>
          <p:nvPr/>
        </p:nvSpPr>
        <p:spPr>
          <a:xfrm>
            <a:off x="5755266" y="5776688"/>
            <a:ext cx="502581" cy="613276"/>
          </a:xfrm>
          <a:custGeom>
            <a:avLst/>
            <a:gdLst/>
            <a:ahLst/>
            <a:cxnLst/>
            <a:rect l="l" t="t" r="r" b="b"/>
            <a:pathLst>
              <a:path w="501650" h="612139">
                <a:moveTo>
                  <a:pt x="287664" y="7936"/>
                </a:moveTo>
                <a:lnTo>
                  <a:pt x="242992" y="0"/>
                </a:lnTo>
                <a:lnTo>
                  <a:pt x="199674" y="6254"/>
                </a:lnTo>
                <a:lnTo>
                  <a:pt x="160708" y="25164"/>
                </a:lnTo>
                <a:lnTo>
                  <a:pt x="129094" y="55193"/>
                </a:lnTo>
                <a:lnTo>
                  <a:pt x="107832" y="94804"/>
                </a:lnTo>
                <a:lnTo>
                  <a:pt x="8010" y="382840"/>
                </a:lnTo>
                <a:lnTo>
                  <a:pt x="0" y="427512"/>
                </a:lnTo>
                <a:lnTo>
                  <a:pt x="6108" y="470830"/>
                </a:lnTo>
                <a:lnTo>
                  <a:pt x="24908" y="509796"/>
                </a:lnTo>
                <a:lnTo>
                  <a:pt x="54973" y="541410"/>
                </a:lnTo>
                <a:lnTo>
                  <a:pt x="94878" y="562672"/>
                </a:lnTo>
                <a:lnTo>
                  <a:pt x="213750" y="603820"/>
                </a:lnTo>
                <a:lnTo>
                  <a:pt x="258055" y="611757"/>
                </a:lnTo>
                <a:lnTo>
                  <a:pt x="301191" y="605503"/>
                </a:lnTo>
                <a:lnTo>
                  <a:pt x="340156" y="586593"/>
                </a:lnTo>
                <a:lnTo>
                  <a:pt x="371953" y="556564"/>
                </a:lnTo>
                <a:lnTo>
                  <a:pt x="393582" y="516952"/>
                </a:lnTo>
                <a:lnTo>
                  <a:pt x="493404" y="228916"/>
                </a:lnTo>
                <a:lnTo>
                  <a:pt x="501042" y="184245"/>
                </a:lnTo>
                <a:lnTo>
                  <a:pt x="494708" y="140927"/>
                </a:lnTo>
                <a:lnTo>
                  <a:pt x="475792" y="101961"/>
                </a:lnTo>
                <a:lnTo>
                  <a:pt x="445684" y="70347"/>
                </a:lnTo>
                <a:lnTo>
                  <a:pt x="405774" y="49084"/>
                </a:lnTo>
                <a:lnTo>
                  <a:pt x="287664" y="7936"/>
                </a:lnTo>
                <a:close/>
              </a:path>
            </a:pathLst>
          </a:custGeom>
          <a:ln w="12700">
            <a:solidFill>
              <a:srgbClr val="000000"/>
            </a:solidFill>
          </a:ln>
        </p:spPr>
        <p:txBody>
          <a:bodyPr wrap="square" lIns="0" tIns="0" rIns="0" bIns="0" rtlCol="0"/>
          <a:lstStyle/>
          <a:p>
            <a:endParaRPr sz="1803"/>
          </a:p>
        </p:txBody>
      </p:sp>
      <p:sp>
        <p:nvSpPr>
          <p:cNvPr id="42" name="object 42"/>
          <p:cNvSpPr/>
          <p:nvPr/>
        </p:nvSpPr>
        <p:spPr>
          <a:xfrm>
            <a:off x="5770162" y="5851821"/>
            <a:ext cx="479042" cy="448506"/>
          </a:xfrm>
          <a:custGeom>
            <a:avLst/>
            <a:gdLst/>
            <a:ahLst/>
            <a:cxnLst/>
            <a:rect l="l" t="t" r="r" b="b"/>
            <a:pathLst>
              <a:path w="478154" h="447675">
                <a:moveTo>
                  <a:pt x="477774" y="128015"/>
                </a:moveTo>
                <a:lnTo>
                  <a:pt x="110489" y="0"/>
                </a:lnTo>
                <a:lnTo>
                  <a:pt x="0" y="320039"/>
                </a:lnTo>
                <a:lnTo>
                  <a:pt x="367283" y="447293"/>
                </a:lnTo>
                <a:lnTo>
                  <a:pt x="477774" y="128015"/>
                </a:lnTo>
                <a:close/>
              </a:path>
            </a:pathLst>
          </a:custGeom>
          <a:solidFill>
            <a:srgbClr val="FFFF99"/>
          </a:solidFill>
        </p:spPr>
        <p:txBody>
          <a:bodyPr wrap="square" lIns="0" tIns="0" rIns="0" bIns="0" rtlCol="0"/>
          <a:lstStyle/>
          <a:p>
            <a:endParaRPr sz="1803"/>
          </a:p>
        </p:txBody>
      </p:sp>
      <p:sp>
        <p:nvSpPr>
          <p:cNvPr id="43" name="object 43"/>
          <p:cNvSpPr/>
          <p:nvPr/>
        </p:nvSpPr>
        <p:spPr>
          <a:xfrm>
            <a:off x="5770162" y="5851821"/>
            <a:ext cx="479042" cy="448506"/>
          </a:xfrm>
          <a:custGeom>
            <a:avLst/>
            <a:gdLst/>
            <a:ahLst/>
            <a:cxnLst/>
            <a:rect l="l" t="t" r="r" b="b"/>
            <a:pathLst>
              <a:path w="478154" h="447675">
                <a:moveTo>
                  <a:pt x="110489" y="0"/>
                </a:moveTo>
                <a:lnTo>
                  <a:pt x="0" y="320039"/>
                </a:lnTo>
                <a:lnTo>
                  <a:pt x="367283" y="447293"/>
                </a:lnTo>
                <a:lnTo>
                  <a:pt x="477774" y="128015"/>
                </a:lnTo>
                <a:lnTo>
                  <a:pt x="110489" y="0"/>
                </a:lnTo>
                <a:close/>
              </a:path>
            </a:pathLst>
          </a:custGeom>
          <a:ln w="9524">
            <a:solidFill>
              <a:srgbClr val="FFFF99"/>
            </a:solidFill>
          </a:ln>
        </p:spPr>
        <p:txBody>
          <a:bodyPr wrap="square" lIns="0" tIns="0" rIns="0" bIns="0" rtlCol="0"/>
          <a:lstStyle/>
          <a:p>
            <a:endParaRPr sz="1803"/>
          </a:p>
        </p:txBody>
      </p:sp>
    </p:spTree>
    <p:extLst>
      <p:ext uri="{BB962C8B-B14F-4D97-AF65-F5344CB8AC3E}">
        <p14:creationId xmlns:p14="http://schemas.microsoft.com/office/powerpoint/2010/main" val="24506636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838200" y="339213"/>
            <a:ext cx="10515600" cy="5823002"/>
          </a:xfrm>
        </p:spPr>
        <p:txBody>
          <a:bodyPr/>
          <a:lstStyle/>
          <a:p>
            <a:pPr marL="0" indent="0">
              <a:buNone/>
            </a:pPr>
            <a:r>
              <a:rPr lang="fr-FR" dirty="0" smtClean="0"/>
              <a:t>                                                                                 </a:t>
            </a:r>
          </a:p>
          <a:p>
            <a:endParaRPr lang="fr-FR" dirty="0"/>
          </a:p>
        </p:txBody>
      </p:sp>
      <p:sp>
        <p:nvSpPr>
          <p:cNvPr id="4" name="object 2"/>
          <p:cNvSpPr txBox="1"/>
          <p:nvPr/>
        </p:nvSpPr>
        <p:spPr>
          <a:xfrm>
            <a:off x="403838" y="674720"/>
            <a:ext cx="11129399" cy="3854900"/>
          </a:xfrm>
          <a:prstGeom prst="rect">
            <a:avLst/>
          </a:prstGeom>
        </p:spPr>
        <p:txBody>
          <a:bodyPr vert="horz" wrap="square" lIns="0" tIns="64769" rIns="0" bIns="0" rtlCol="0">
            <a:spAutoFit/>
          </a:bodyPr>
          <a:lstStyle/>
          <a:p>
            <a:pPr marL="355600" marR="5080" indent="-342900" algn="just">
              <a:lnSpc>
                <a:spcPct val="200000"/>
              </a:lnSpc>
              <a:spcBef>
                <a:spcPts val="509"/>
              </a:spcBef>
              <a:buFont typeface="Arial"/>
              <a:buChar char="•"/>
              <a:tabLst>
                <a:tab pos="355600" algn="l"/>
                <a:tab pos="356235" algn="l"/>
              </a:tabLst>
            </a:pPr>
            <a:r>
              <a:rPr sz="3200" spc="-90" dirty="0">
                <a:latin typeface="Times New Roman" panose="02020603050405020304" pitchFamily="18" charset="0"/>
                <a:cs typeface="Times New Roman" panose="02020603050405020304" pitchFamily="18" charset="0"/>
              </a:rPr>
              <a:t>Pour</a:t>
            </a:r>
            <a:r>
              <a:rPr sz="3200" spc="-290" dirty="0">
                <a:latin typeface="Times New Roman" panose="02020603050405020304" pitchFamily="18" charset="0"/>
                <a:cs typeface="Times New Roman" panose="02020603050405020304" pitchFamily="18" charset="0"/>
              </a:rPr>
              <a:t> </a:t>
            </a:r>
            <a:r>
              <a:rPr sz="3200" spc="-135" dirty="0">
                <a:latin typeface="Times New Roman" panose="02020603050405020304" pitchFamily="18" charset="0"/>
                <a:cs typeface="Times New Roman" panose="02020603050405020304" pitchFamily="18" charset="0"/>
              </a:rPr>
              <a:t>étudier</a:t>
            </a:r>
            <a:r>
              <a:rPr sz="3200" spc="-365" dirty="0">
                <a:latin typeface="Times New Roman" panose="02020603050405020304" pitchFamily="18" charset="0"/>
                <a:cs typeface="Times New Roman" panose="02020603050405020304" pitchFamily="18" charset="0"/>
              </a:rPr>
              <a:t> </a:t>
            </a:r>
            <a:r>
              <a:rPr sz="3200" spc="-135" dirty="0">
                <a:latin typeface="Times New Roman" panose="02020603050405020304" pitchFamily="18" charset="0"/>
                <a:cs typeface="Times New Roman" panose="02020603050405020304" pitchFamily="18" charset="0"/>
              </a:rPr>
              <a:t>les</a:t>
            </a:r>
            <a:r>
              <a:rPr sz="3200" spc="-210" dirty="0">
                <a:latin typeface="Times New Roman" panose="02020603050405020304" pitchFamily="18" charset="0"/>
                <a:cs typeface="Times New Roman" panose="02020603050405020304" pitchFamily="18" charset="0"/>
              </a:rPr>
              <a:t> </a:t>
            </a:r>
            <a:r>
              <a:rPr sz="3200" spc="-90" dirty="0">
                <a:latin typeface="Times New Roman" panose="02020603050405020304" pitchFamily="18" charset="0"/>
                <a:cs typeface="Times New Roman" panose="02020603050405020304" pitchFamily="18" charset="0"/>
              </a:rPr>
              <a:t>composants</a:t>
            </a:r>
            <a:r>
              <a:rPr sz="3200" spc="-430" dirty="0">
                <a:latin typeface="Times New Roman" panose="02020603050405020304" pitchFamily="18" charset="0"/>
                <a:cs typeface="Times New Roman" panose="02020603050405020304" pitchFamily="18" charset="0"/>
              </a:rPr>
              <a:t> </a:t>
            </a:r>
            <a:r>
              <a:rPr sz="3200" spc="-145" dirty="0">
                <a:latin typeface="Times New Roman" panose="02020603050405020304" pitchFamily="18" charset="0"/>
                <a:cs typeface="Times New Roman" panose="02020603050405020304" pitchFamily="18" charset="0"/>
              </a:rPr>
              <a:t>membranaires,</a:t>
            </a:r>
            <a:r>
              <a:rPr sz="3200" spc="-350" dirty="0">
                <a:latin typeface="Times New Roman" panose="02020603050405020304" pitchFamily="18" charset="0"/>
                <a:cs typeface="Times New Roman" panose="02020603050405020304" pitchFamily="18" charset="0"/>
              </a:rPr>
              <a:t> </a:t>
            </a:r>
            <a:r>
              <a:rPr sz="3200" spc="-190" dirty="0">
                <a:latin typeface="Times New Roman" panose="02020603050405020304" pitchFamily="18" charset="0"/>
                <a:cs typeface="Times New Roman" panose="02020603050405020304" pitchFamily="18" charset="0"/>
              </a:rPr>
              <a:t>il  </a:t>
            </a:r>
            <a:r>
              <a:rPr sz="3200" spc="-155" dirty="0">
                <a:latin typeface="Times New Roman" panose="02020603050405020304" pitchFamily="18" charset="0"/>
                <a:cs typeface="Times New Roman" panose="02020603050405020304" pitchFamily="18" charset="0"/>
              </a:rPr>
              <a:t>faut</a:t>
            </a:r>
            <a:r>
              <a:rPr sz="3200" spc="-325" dirty="0">
                <a:latin typeface="Times New Roman" panose="02020603050405020304" pitchFamily="18" charset="0"/>
                <a:cs typeface="Times New Roman" panose="02020603050405020304" pitchFamily="18" charset="0"/>
              </a:rPr>
              <a:t> </a:t>
            </a:r>
            <a:r>
              <a:rPr sz="3200" spc="-135" dirty="0">
                <a:latin typeface="Times New Roman" panose="02020603050405020304" pitchFamily="18" charset="0"/>
                <a:cs typeface="Times New Roman" panose="02020603050405020304" pitchFamily="18" charset="0"/>
              </a:rPr>
              <a:t>les</a:t>
            </a:r>
            <a:r>
              <a:rPr sz="3200" spc="-285" dirty="0">
                <a:latin typeface="Times New Roman" panose="02020603050405020304" pitchFamily="18" charset="0"/>
                <a:cs typeface="Times New Roman" panose="02020603050405020304" pitchFamily="18" charset="0"/>
              </a:rPr>
              <a:t> </a:t>
            </a:r>
            <a:r>
              <a:rPr sz="3200" spc="-114" dirty="0">
                <a:latin typeface="Times New Roman" panose="02020603050405020304" pitchFamily="18" charset="0"/>
                <a:cs typeface="Times New Roman" panose="02020603050405020304" pitchFamily="18" charset="0"/>
              </a:rPr>
              <a:t>isoler</a:t>
            </a:r>
            <a:r>
              <a:rPr sz="3200" spc="-290" dirty="0">
                <a:latin typeface="Times New Roman" panose="02020603050405020304" pitchFamily="18" charset="0"/>
                <a:cs typeface="Times New Roman" panose="02020603050405020304" pitchFamily="18" charset="0"/>
              </a:rPr>
              <a:t> </a:t>
            </a:r>
            <a:r>
              <a:rPr sz="3200" spc="-180" dirty="0">
                <a:latin typeface="Times New Roman" panose="02020603050405020304" pitchFamily="18" charset="0"/>
                <a:cs typeface="Times New Roman" panose="02020603050405020304" pitchFamily="18" charset="0"/>
              </a:rPr>
              <a:t>et</a:t>
            </a:r>
            <a:r>
              <a:rPr sz="3200" spc="-254" dirty="0">
                <a:latin typeface="Times New Roman" panose="02020603050405020304" pitchFamily="18" charset="0"/>
                <a:cs typeface="Times New Roman" panose="02020603050405020304" pitchFamily="18" charset="0"/>
              </a:rPr>
              <a:t> </a:t>
            </a:r>
            <a:r>
              <a:rPr sz="3200" spc="-135" dirty="0">
                <a:latin typeface="Times New Roman" panose="02020603050405020304" pitchFamily="18" charset="0"/>
                <a:cs typeface="Times New Roman" panose="02020603050405020304" pitchFamily="18" charset="0"/>
              </a:rPr>
              <a:t>les</a:t>
            </a:r>
            <a:r>
              <a:rPr sz="3200" spc="-285" dirty="0">
                <a:latin typeface="Times New Roman" panose="02020603050405020304" pitchFamily="18" charset="0"/>
                <a:cs typeface="Times New Roman" panose="02020603050405020304" pitchFamily="18" charset="0"/>
              </a:rPr>
              <a:t> </a:t>
            </a:r>
            <a:r>
              <a:rPr sz="3200" spc="-130" dirty="0">
                <a:latin typeface="Times New Roman" panose="02020603050405020304" pitchFamily="18" charset="0"/>
                <a:cs typeface="Times New Roman" panose="02020603050405020304" pitchFamily="18" charset="0"/>
              </a:rPr>
              <a:t>purifier</a:t>
            </a:r>
            <a:r>
              <a:rPr sz="3200" spc="-365" dirty="0">
                <a:latin typeface="Times New Roman" panose="02020603050405020304" pitchFamily="18" charset="0"/>
                <a:cs typeface="Times New Roman" panose="02020603050405020304" pitchFamily="18" charset="0"/>
              </a:rPr>
              <a:t> </a:t>
            </a:r>
            <a:r>
              <a:rPr sz="3200" spc="-105" dirty="0">
                <a:latin typeface="Times New Roman" panose="02020603050405020304" pitchFamily="18" charset="0"/>
                <a:cs typeface="Times New Roman" panose="02020603050405020304" pitchFamily="18" charset="0"/>
              </a:rPr>
              <a:t>de</a:t>
            </a:r>
            <a:r>
              <a:rPr sz="3200" spc="-250" dirty="0">
                <a:latin typeface="Times New Roman" panose="02020603050405020304" pitchFamily="18" charset="0"/>
                <a:cs typeface="Times New Roman" panose="02020603050405020304" pitchFamily="18" charset="0"/>
              </a:rPr>
              <a:t> </a:t>
            </a:r>
            <a:r>
              <a:rPr sz="3200" spc="-130" dirty="0">
                <a:latin typeface="Times New Roman" panose="02020603050405020304" pitchFamily="18" charset="0"/>
                <a:cs typeface="Times New Roman" panose="02020603050405020304" pitchFamily="18" charset="0"/>
              </a:rPr>
              <a:t>leur</a:t>
            </a:r>
            <a:r>
              <a:rPr sz="3200" spc="-285" dirty="0">
                <a:latin typeface="Times New Roman" panose="02020603050405020304" pitchFamily="18" charset="0"/>
                <a:cs typeface="Times New Roman" panose="02020603050405020304" pitchFamily="18" charset="0"/>
              </a:rPr>
              <a:t> </a:t>
            </a:r>
            <a:r>
              <a:rPr sz="3200" spc="-175" dirty="0">
                <a:latin typeface="Times New Roman" panose="02020603050405020304" pitchFamily="18" charset="0"/>
                <a:cs typeface="Times New Roman" panose="02020603050405020304" pitchFamily="18" charset="0"/>
              </a:rPr>
              <a:t>milieu.</a:t>
            </a:r>
            <a:r>
              <a:rPr sz="3200" spc="-285" dirty="0">
                <a:latin typeface="Times New Roman" panose="02020603050405020304" pitchFamily="18" charset="0"/>
                <a:cs typeface="Times New Roman" panose="02020603050405020304" pitchFamily="18" charset="0"/>
              </a:rPr>
              <a:t> </a:t>
            </a:r>
            <a:r>
              <a:rPr sz="3200" spc="-165" dirty="0">
                <a:latin typeface="Times New Roman" panose="02020603050405020304" pitchFamily="18" charset="0"/>
                <a:cs typeface="Times New Roman" panose="02020603050405020304" pitchFamily="18" charset="0"/>
              </a:rPr>
              <a:t>Les  </a:t>
            </a:r>
            <a:r>
              <a:rPr sz="3200" spc="-120" dirty="0">
                <a:latin typeface="Times New Roman" panose="02020603050405020304" pitchFamily="18" charset="0"/>
                <a:cs typeface="Times New Roman" panose="02020603050405020304" pitchFamily="18" charset="0"/>
              </a:rPr>
              <a:t>protéines </a:t>
            </a:r>
            <a:r>
              <a:rPr sz="3200" spc="-125" dirty="0">
                <a:latin typeface="Times New Roman" panose="02020603050405020304" pitchFamily="18" charset="0"/>
                <a:cs typeface="Times New Roman" panose="02020603050405020304" pitchFamily="18" charset="0"/>
              </a:rPr>
              <a:t>membranaires </a:t>
            </a:r>
            <a:r>
              <a:rPr sz="3200" spc="-60" dirty="0">
                <a:latin typeface="Times New Roman" panose="02020603050405020304" pitchFamily="18" charset="0"/>
                <a:cs typeface="Times New Roman" panose="02020603050405020304" pitchFamily="18" charset="0"/>
              </a:rPr>
              <a:t>sont </a:t>
            </a:r>
            <a:r>
              <a:rPr sz="3200" spc="-160" dirty="0">
                <a:latin typeface="Times New Roman" panose="02020603050405020304" pitchFamily="18" charset="0"/>
                <a:cs typeface="Times New Roman" panose="02020603050405020304" pitchFamily="18" charset="0"/>
              </a:rPr>
              <a:t>difficiles </a:t>
            </a:r>
            <a:r>
              <a:rPr sz="3200" spc="-135" dirty="0">
                <a:latin typeface="Times New Roman" panose="02020603050405020304" pitchFamily="18" charset="0"/>
                <a:cs typeface="Times New Roman" panose="02020603050405020304" pitchFamily="18" charset="0"/>
              </a:rPr>
              <a:t>à  </a:t>
            </a:r>
            <a:r>
              <a:rPr sz="3200" spc="-105" dirty="0">
                <a:latin typeface="Times New Roman" panose="02020603050405020304" pitchFamily="18" charset="0"/>
                <a:cs typeface="Times New Roman" panose="02020603050405020304" pitchFamily="18" charset="0"/>
              </a:rPr>
              <a:t>solubiliser </a:t>
            </a:r>
            <a:r>
              <a:rPr sz="3200" spc="-180" dirty="0">
                <a:latin typeface="Times New Roman" panose="02020603050405020304" pitchFamily="18" charset="0"/>
                <a:cs typeface="Times New Roman" panose="02020603050405020304" pitchFamily="18" charset="0"/>
              </a:rPr>
              <a:t>et </a:t>
            </a:r>
            <a:r>
              <a:rPr sz="3200" spc="-135" dirty="0">
                <a:latin typeface="Times New Roman" panose="02020603050405020304" pitchFamily="18" charset="0"/>
                <a:cs typeface="Times New Roman" panose="02020603050405020304" pitchFamily="18" charset="0"/>
              </a:rPr>
              <a:t>à </a:t>
            </a:r>
            <a:r>
              <a:rPr sz="3200" spc="-125" dirty="0">
                <a:latin typeface="Times New Roman" panose="02020603050405020304" pitchFamily="18" charset="0"/>
                <a:cs typeface="Times New Roman" panose="02020603050405020304" pitchFamily="18" charset="0"/>
              </a:rPr>
              <a:t>maintenir </a:t>
            </a:r>
            <a:r>
              <a:rPr sz="3200" spc="-114" dirty="0">
                <a:latin typeface="Times New Roman" panose="02020603050405020304" pitchFamily="18" charset="0"/>
                <a:cs typeface="Times New Roman" panose="02020603050405020304" pitchFamily="18" charset="0"/>
              </a:rPr>
              <a:t>en </a:t>
            </a:r>
            <a:r>
              <a:rPr sz="3200" spc="-85" dirty="0">
                <a:latin typeface="Times New Roman" panose="02020603050405020304" pitchFamily="18" charset="0"/>
                <a:cs typeface="Times New Roman" panose="02020603050405020304" pitchFamily="18" charset="0"/>
              </a:rPr>
              <a:t>solution </a:t>
            </a:r>
            <a:r>
              <a:rPr sz="3200" spc="-135" dirty="0">
                <a:latin typeface="Times New Roman" panose="02020603050405020304" pitchFamily="18" charset="0"/>
                <a:cs typeface="Times New Roman" panose="02020603050405020304" pitchFamily="18" charset="0"/>
              </a:rPr>
              <a:t>à </a:t>
            </a:r>
            <a:r>
              <a:rPr sz="3200" spc="-110" dirty="0">
                <a:latin typeface="Times New Roman" panose="02020603050405020304" pitchFamily="18" charset="0"/>
                <a:cs typeface="Times New Roman" panose="02020603050405020304" pitchFamily="18" charset="0"/>
              </a:rPr>
              <a:t>cause  </a:t>
            </a:r>
            <a:r>
              <a:rPr sz="3200" spc="-100" dirty="0">
                <a:latin typeface="Times New Roman" panose="02020603050405020304" pitchFamily="18" charset="0"/>
                <a:cs typeface="Times New Roman" panose="02020603050405020304" pitchFamily="18" charset="0"/>
              </a:rPr>
              <a:t>de </a:t>
            </a:r>
            <a:r>
              <a:rPr sz="3200" spc="-130" dirty="0">
                <a:latin typeface="Times New Roman" panose="02020603050405020304" pitchFamily="18" charset="0"/>
                <a:cs typeface="Times New Roman" panose="02020603050405020304" pitchFamily="18" charset="0"/>
              </a:rPr>
              <a:t>leur </a:t>
            </a:r>
            <a:r>
              <a:rPr sz="3200" spc="-185" dirty="0">
                <a:latin typeface="Times New Roman" panose="02020603050405020304" pitchFamily="18" charset="0"/>
                <a:cs typeface="Times New Roman" panose="02020603050405020304" pitchFamily="18" charset="0"/>
              </a:rPr>
              <a:t>caractère </a:t>
            </a:r>
            <a:r>
              <a:rPr sz="3200" spc="-110" dirty="0">
                <a:latin typeface="Times New Roman" panose="02020603050405020304" pitchFamily="18" charset="0"/>
                <a:cs typeface="Times New Roman" panose="02020603050405020304" pitchFamily="18" charset="0"/>
              </a:rPr>
              <a:t>hydrophobe. </a:t>
            </a:r>
            <a:r>
              <a:rPr sz="3200" spc="-180" dirty="0">
                <a:latin typeface="Times New Roman" panose="02020603050405020304" pitchFamily="18" charset="0"/>
                <a:cs typeface="Times New Roman" panose="02020603050405020304" pitchFamily="18" charset="0"/>
              </a:rPr>
              <a:t>Cela </a:t>
            </a:r>
            <a:r>
              <a:rPr sz="3200" spc="-140" dirty="0">
                <a:latin typeface="Times New Roman" panose="02020603050405020304" pitchFamily="18" charset="0"/>
                <a:cs typeface="Times New Roman" panose="02020603050405020304" pitchFamily="18" charset="0"/>
              </a:rPr>
              <a:t>requiert  </a:t>
            </a:r>
            <a:r>
              <a:rPr sz="3200" spc="-90" dirty="0">
                <a:latin typeface="Times New Roman" panose="02020603050405020304" pitchFamily="18" charset="0"/>
                <a:cs typeface="Times New Roman" panose="02020603050405020304" pitchFamily="18" charset="0"/>
              </a:rPr>
              <a:t>des</a:t>
            </a:r>
            <a:r>
              <a:rPr sz="3200" spc="-285" dirty="0">
                <a:latin typeface="Times New Roman" panose="02020603050405020304" pitchFamily="18" charset="0"/>
                <a:cs typeface="Times New Roman" panose="02020603050405020304" pitchFamily="18" charset="0"/>
              </a:rPr>
              <a:t> </a:t>
            </a:r>
            <a:r>
              <a:rPr sz="3200" spc="-130" dirty="0">
                <a:latin typeface="Times New Roman" panose="02020603050405020304" pitchFamily="18" charset="0"/>
                <a:cs typeface="Times New Roman" panose="02020603050405020304" pitchFamily="18" charset="0"/>
              </a:rPr>
              <a:t>molécules</a:t>
            </a:r>
            <a:r>
              <a:rPr sz="3200" spc="-355" dirty="0">
                <a:latin typeface="Times New Roman" panose="02020603050405020304" pitchFamily="18" charset="0"/>
                <a:cs typeface="Times New Roman" panose="02020603050405020304" pitchFamily="18" charset="0"/>
              </a:rPr>
              <a:t> </a:t>
            </a:r>
            <a:r>
              <a:rPr sz="3200" spc="-130" dirty="0">
                <a:latin typeface="Times New Roman" panose="02020603050405020304" pitchFamily="18" charset="0"/>
                <a:cs typeface="Times New Roman" panose="02020603050405020304" pitchFamily="18" charset="0"/>
              </a:rPr>
              <a:t>tensioactives</a:t>
            </a:r>
            <a:r>
              <a:rPr sz="3200" spc="-360" dirty="0">
                <a:latin typeface="Times New Roman" panose="02020603050405020304" pitchFamily="18" charset="0"/>
                <a:cs typeface="Times New Roman" panose="02020603050405020304" pitchFamily="18" charset="0"/>
              </a:rPr>
              <a:t> </a:t>
            </a:r>
            <a:r>
              <a:rPr sz="3200" spc="-315" dirty="0">
                <a:latin typeface="Times New Roman" panose="02020603050405020304" pitchFamily="18" charset="0"/>
                <a:cs typeface="Times New Roman" panose="02020603050405020304" pitchFamily="18" charset="0"/>
              </a:rPr>
              <a:t>:</a:t>
            </a:r>
            <a:r>
              <a:rPr sz="3200" spc="-260" dirty="0">
                <a:latin typeface="Times New Roman" panose="02020603050405020304" pitchFamily="18" charset="0"/>
                <a:cs typeface="Times New Roman" panose="02020603050405020304" pitchFamily="18" charset="0"/>
              </a:rPr>
              <a:t> </a:t>
            </a:r>
            <a:r>
              <a:rPr sz="3200" spc="-90" dirty="0">
                <a:latin typeface="Times New Roman" panose="02020603050405020304" pitchFamily="18" charset="0"/>
                <a:cs typeface="Times New Roman" panose="02020603050405020304" pitchFamily="18" charset="0"/>
              </a:rPr>
              <a:t>des</a:t>
            </a:r>
            <a:r>
              <a:rPr sz="3200" spc="-235" dirty="0">
                <a:latin typeface="Times New Roman" panose="02020603050405020304" pitchFamily="18" charset="0"/>
                <a:cs typeface="Times New Roman" panose="02020603050405020304" pitchFamily="18" charset="0"/>
              </a:rPr>
              <a:t> </a:t>
            </a:r>
            <a:r>
              <a:rPr sz="3200" b="1" spc="-170" dirty="0" err="1" smtClean="0">
                <a:solidFill>
                  <a:srgbClr val="FF0000"/>
                </a:solidFill>
                <a:latin typeface="Times New Roman" panose="02020603050405020304" pitchFamily="18" charset="0"/>
                <a:cs typeface="Times New Roman" panose="02020603050405020304" pitchFamily="18" charset="0"/>
              </a:rPr>
              <a:t>détergents</a:t>
            </a:r>
            <a:endParaRPr sz="32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081447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pPr algn="just">
              <a:lnSpc>
                <a:spcPct val="150000"/>
              </a:lnSpc>
            </a:pPr>
            <a:r>
              <a:rPr lang="fr-FR" dirty="0"/>
              <a:t>Les termes « </a:t>
            </a:r>
            <a:r>
              <a:rPr lang="fr-FR" dirty="0">
                <a:solidFill>
                  <a:srgbClr val="C00000"/>
                </a:solidFill>
              </a:rPr>
              <a:t>détergents</a:t>
            </a:r>
            <a:r>
              <a:rPr lang="fr-FR" dirty="0"/>
              <a:t> », « </a:t>
            </a:r>
            <a:r>
              <a:rPr lang="fr-FR" dirty="0">
                <a:solidFill>
                  <a:srgbClr val="C00000"/>
                </a:solidFill>
              </a:rPr>
              <a:t>surfactants</a:t>
            </a:r>
            <a:r>
              <a:rPr lang="fr-FR" dirty="0"/>
              <a:t> », « </a:t>
            </a:r>
            <a:r>
              <a:rPr lang="fr-FR" dirty="0">
                <a:solidFill>
                  <a:srgbClr val="C00000"/>
                </a:solidFill>
              </a:rPr>
              <a:t>tensioactifs</a:t>
            </a:r>
            <a:r>
              <a:rPr lang="fr-FR" dirty="0"/>
              <a:t> », </a:t>
            </a:r>
            <a:r>
              <a:rPr lang="fr-FR" dirty="0" smtClean="0"/>
              <a:t>                  « </a:t>
            </a:r>
            <a:r>
              <a:rPr lang="fr-FR" dirty="0" err="1">
                <a:solidFill>
                  <a:srgbClr val="C00000"/>
                </a:solidFill>
              </a:rPr>
              <a:t>amphipathiques</a:t>
            </a:r>
            <a:r>
              <a:rPr lang="fr-FR" dirty="0"/>
              <a:t> » ou « </a:t>
            </a:r>
            <a:r>
              <a:rPr lang="fr-FR" dirty="0">
                <a:solidFill>
                  <a:srgbClr val="C00000"/>
                </a:solidFill>
              </a:rPr>
              <a:t>amphiphiles</a:t>
            </a:r>
            <a:r>
              <a:rPr lang="fr-FR" dirty="0"/>
              <a:t> » font référence à plusieurs composés de différentes structures et de multiples applications qui partagent néanmoins des caractéristiques structurales et </a:t>
            </a:r>
            <a:r>
              <a:rPr lang="fr-FR" dirty="0" smtClean="0"/>
              <a:t>         physico-chimiques </a:t>
            </a:r>
            <a:r>
              <a:rPr lang="fr-FR" dirty="0"/>
              <a:t>communes.</a:t>
            </a:r>
          </a:p>
          <a:p>
            <a:endParaRPr lang="fr-FR" dirty="0"/>
          </a:p>
        </p:txBody>
      </p:sp>
    </p:spTree>
    <p:extLst>
      <p:ext uri="{BB962C8B-B14F-4D97-AF65-F5344CB8AC3E}">
        <p14:creationId xmlns:p14="http://schemas.microsoft.com/office/powerpoint/2010/main" val="27062262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682844" y="120492"/>
            <a:ext cx="8793254" cy="512757"/>
          </a:xfrm>
          <a:prstGeom prst="rect">
            <a:avLst/>
          </a:prstGeom>
          <a:ln w="9525">
            <a:solidFill>
              <a:srgbClr val="0000FF"/>
            </a:solidFill>
          </a:ln>
        </p:spPr>
        <p:txBody>
          <a:bodyPr vert="horz" wrap="square" lIns="0" tIns="79522" rIns="0" bIns="0" rtlCol="0" anchor="ctr">
            <a:spAutoFit/>
          </a:bodyPr>
          <a:lstStyle/>
          <a:p>
            <a:pPr marL="625391">
              <a:lnSpc>
                <a:spcPct val="100000"/>
              </a:lnSpc>
              <a:spcBef>
                <a:spcPts val="626"/>
              </a:spcBef>
            </a:pPr>
            <a:r>
              <a:rPr sz="2805" dirty="0" smtClean="0">
                <a:latin typeface="Arial"/>
                <a:cs typeface="Arial"/>
              </a:rPr>
              <a:t> </a:t>
            </a:r>
            <a:r>
              <a:rPr sz="2805" dirty="0">
                <a:latin typeface="Arial"/>
                <a:cs typeface="Arial"/>
              </a:rPr>
              <a:t>La </a:t>
            </a:r>
            <a:r>
              <a:rPr sz="2805" dirty="0">
                <a:latin typeface="Arial"/>
                <a:cs typeface="Arial"/>
              </a:rPr>
              <a:t>bouée de détergent autours de la</a:t>
            </a:r>
            <a:r>
              <a:rPr sz="2805" spc="-35" dirty="0">
                <a:latin typeface="Arial"/>
                <a:cs typeface="Arial"/>
              </a:rPr>
              <a:t> </a:t>
            </a:r>
            <a:r>
              <a:rPr sz="2805" dirty="0">
                <a:latin typeface="Arial"/>
                <a:cs typeface="Arial"/>
              </a:rPr>
              <a:t>protéine</a:t>
            </a:r>
            <a:endParaRPr sz="2805" dirty="0">
              <a:latin typeface="Arial"/>
              <a:cs typeface="Arial"/>
            </a:endParaRPr>
          </a:p>
        </p:txBody>
      </p:sp>
      <p:sp>
        <p:nvSpPr>
          <p:cNvPr id="3" name="object 3"/>
          <p:cNvSpPr/>
          <p:nvPr/>
        </p:nvSpPr>
        <p:spPr>
          <a:xfrm>
            <a:off x="6391574" y="3220332"/>
            <a:ext cx="4079707" cy="2933036"/>
          </a:xfrm>
          <a:prstGeom prst="rect">
            <a:avLst/>
          </a:prstGeom>
          <a:blipFill>
            <a:blip r:embed="rId2" cstate="print"/>
            <a:stretch>
              <a:fillRect/>
            </a:stretch>
          </a:blipFill>
        </p:spPr>
        <p:txBody>
          <a:bodyPr wrap="square" lIns="0" tIns="0" rIns="0" bIns="0" rtlCol="0"/>
          <a:lstStyle/>
          <a:p>
            <a:endParaRPr sz="1803"/>
          </a:p>
        </p:txBody>
      </p:sp>
      <p:sp>
        <p:nvSpPr>
          <p:cNvPr id="4" name="object 4"/>
          <p:cNvSpPr/>
          <p:nvPr/>
        </p:nvSpPr>
        <p:spPr>
          <a:xfrm>
            <a:off x="1997366" y="794968"/>
            <a:ext cx="3772032" cy="3185724"/>
          </a:xfrm>
          <a:prstGeom prst="rect">
            <a:avLst/>
          </a:prstGeom>
          <a:blipFill>
            <a:blip r:embed="rId3" cstate="print"/>
            <a:stretch>
              <a:fillRect/>
            </a:stretch>
          </a:blipFill>
        </p:spPr>
        <p:txBody>
          <a:bodyPr wrap="square" lIns="0" tIns="0" rIns="0" bIns="0" rtlCol="0"/>
          <a:lstStyle/>
          <a:p>
            <a:endParaRPr sz="1803"/>
          </a:p>
        </p:txBody>
      </p:sp>
      <p:sp>
        <p:nvSpPr>
          <p:cNvPr id="5" name="object 5"/>
          <p:cNvSpPr txBox="1"/>
          <p:nvPr/>
        </p:nvSpPr>
        <p:spPr>
          <a:xfrm>
            <a:off x="2059456" y="6586478"/>
            <a:ext cx="3647845" cy="228499"/>
          </a:xfrm>
          <a:prstGeom prst="rect">
            <a:avLst/>
          </a:prstGeom>
        </p:spPr>
        <p:txBody>
          <a:bodyPr vert="horz" wrap="square" lIns="0" tIns="12087" rIns="0" bIns="0" rtlCol="0">
            <a:spAutoFit/>
          </a:bodyPr>
          <a:lstStyle/>
          <a:p>
            <a:pPr marL="12724">
              <a:spcBef>
                <a:spcPts val="95"/>
              </a:spcBef>
            </a:pPr>
            <a:r>
              <a:rPr sz="1403" spc="-10" dirty="0">
                <a:latin typeface="Arial"/>
                <a:cs typeface="Arial"/>
              </a:rPr>
              <a:t>Pebay-Peyroula </a:t>
            </a:r>
            <a:r>
              <a:rPr sz="1403" i="1" spc="-5" dirty="0">
                <a:latin typeface="Arial"/>
                <a:cs typeface="Arial"/>
              </a:rPr>
              <a:t>et al. </a:t>
            </a:r>
            <a:r>
              <a:rPr sz="1403" spc="-10" dirty="0">
                <a:latin typeface="Arial"/>
                <a:cs typeface="Arial"/>
              </a:rPr>
              <a:t>(1995) </a:t>
            </a:r>
            <a:r>
              <a:rPr sz="1403" i="1" spc="-10" dirty="0">
                <a:latin typeface="Arial"/>
                <a:cs typeface="Arial"/>
              </a:rPr>
              <a:t>Structure</a:t>
            </a:r>
            <a:r>
              <a:rPr sz="1403" i="1" spc="65" dirty="0">
                <a:latin typeface="Arial"/>
                <a:cs typeface="Arial"/>
              </a:rPr>
              <a:t> </a:t>
            </a:r>
            <a:r>
              <a:rPr sz="1403" b="1" spc="-10" dirty="0">
                <a:latin typeface="Arial"/>
                <a:cs typeface="Arial"/>
              </a:rPr>
              <a:t>3,</a:t>
            </a:r>
            <a:r>
              <a:rPr sz="1403" spc="-10" dirty="0">
                <a:latin typeface="Arial"/>
                <a:cs typeface="Arial"/>
              </a:rPr>
              <a:t>1051</a:t>
            </a:r>
            <a:endParaRPr sz="1403">
              <a:latin typeface="Arial"/>
              <a:cs typeface="Arial"/>
            </a:endParaRPr>
          </a:p>
        </p:txBody>
      </p:sp>
      <p:sp>
        <p:nvSpPr>
          <p:cNvPr id="6" name="object 6"/>
          <p:cNvSpPr txBox="1"/>
          <p:nvPr/>
        </p:nvSpPr>
        <p:spPr>
          <a:xfrm>
            <a:off x="6860772" y="6586478"/>
            <a:ext cx="2986220" cy="228499"/>
          </a:xfrm>
          <a:prstGeom prst="rect">
            <a:avLst/>
          </a:prstGeom>
        </p:spPr>
        <p:txBody>
          <a:bodyPr vert="horz" wrap="square" lIns="0" tIns="12087" rIns="0" bIns="0" rtlCol="0">
            <a:spAutoFit/>
          </a:bodyPr>
          <a:lstStyle/>
          <a:p>
            <a:pPr marL="12724">
              <a:spcBef>
                <a:spcPts val="95"/>
              </a:spcBef>
            </a:pPr>
            <a:r>
              <a:rPr sz="1403" spc="-5" dirty="0">
                <a:latin typeface="Arial"/>
                <a:cs typeface="Arial"/>
              </a:rPr>
              <a:t>Penel </a:t>
            </a:r>
            <a:r>
              <a:rPr sz="1403" i="1" spc="-5" dirty="0">
                <a:latin typeface="Arial"/>
                <a:cs typeface="Arial"/>
              </a:rPr>
              <a:t>et al. </a:t>
            </a:r>
            <a:r>
              <a:rPr sz="1403" spc="-10" dirty="0">
                <a:latin typeface="Arial"/>
                <a:cs typeface="Arial"/>
              </a:rPr>
              <a:t>(1998). </a:t>
            </a:r>
            <a:r>
              <a:rPr sz="1403" i="1" spc="-5" dirty="0">
                <a:latin typeface="Arial"/>
                <a:cs typeface="Arial"/>
              </a:rPr>
              <a:t>Biochimie </a:t>
            </a:r>
            <a:r>
              <a:rPr sz="1403" b="1" spc="-5" dirty="0">
                <a:latin typeface="Arial"/>
                <a:cs typeface="Arial"/>
              </a:rPr>
              <a:t>80,</a:t>
            </a:r>
            <a:r>
              <a:rPr sz="1403" b="1" spc="-30" dirty="0">
                <a:latin typeface="Arial"/>
                <a:cs typeface="Arial"/>
              </a:rPr>
              <a:t> </a:t>
            </a:r>
            <a:r>
              <a:rPr sz="1403" spc="-10" dirty="0">
                <a:latin typeface="Arial"/>
                <a:cs typeface="Arial"/>
              </a:rPr>
              <a:t>543</a:t>
            </a:r>
            <a:endParaRPr sz="1403">
              <a:latin typeface="Arial"/>
              <a:cs typeface="Arial"/>
            </a:endParaRPr>
          </a:p>
        </p:txBody>
      </p:sp>
      <p:sp>
        <p:nvSpPr>
          <p:cNvPr id="7" name="object 7"/>
          <p:cNvSpPr/>
          <p:nvPr/>
        </p:nvSpPr>
        <p:spPr>
          <a:xfrm>
            <a:off x="2011870" y="4077646"/>
            <a:ext cx="3743246" cy="2366583"/>
          </a:xfrm>
          <a:prstGeom prst="rect">
            <a:avLst/>
          </a:prstGeom>
          <a:blipFill>
            <a:blip r:embed="rId4" cstate="print"/>
            <a:stretch>
              <a:fillRect/>
            </a:stretch>
          </a:blipFill>
        </p:spPr>
        <p:txBody>
          <a:bodyPr wrap="square" lIns="0" tIns="0" rIns="0" bIns="0" rtlCol="0"/>
          <a:lstStyle/>
          <a:p>
            <a:endParaRPr sz="1803"/>
          </a:p>
        </p:txBody>
      </p:sp>
      <p:sp>
        <p:nvSpPr>
          <p:cNvPr id="8" name="object 8"/>
          <p:cNvSpPr/>
          <p:nvPr/>
        </p:nvSpPr>
        <p:spPr>
          <a:xfrm>
            <a:off x="7537071" y="1509269"/>
            <a:ext cx="1673415" cy="1133414"/>
          </a:xfrm>
          <a:prstGeom prst="rect">
            <a:avLst/>
          </a:prstGeom>
          <a:blipFill>
            <a:blip r:embed="rId5" cstate="print"/>
            <a:stretch>
              <a:fillRect/>
            </a:stretch>
          </a:blipFill>
        </p:spPr>
        <p:txBody>
          <a:bodyPr wrap="square" lIns="0" tIns="0" rIns="0" bIns="0" rtlCol="0"/>
          <a:lstStyle/>
          <a:p>
            <a:endParaRPr sz="1803"/>
          </a:p>
        </p:txBody>
      </p:sp>
      <p:sp>
        <p:nvSpPr>
          <p:cNvPr id="9" name="object 9"/>
          <p:cNvSpPr/>
          <p:nvPr/>
        </p:nvSpPr>
        <p:spPr>
          <a:xfrm>
            <a:off x="7069098" y="2266448"/>
            <a:ext cx="74827" cy="91609"/>
          </a:xfrm>
          <a:prstGeom prst="rect">
            <a:avLst/>
          </a:prstGeom>
          <a:blipFill>
            <a:blip r:embed="rId6" cstate="print"/>
            <a:stretch>
              <a:fillRect/>
            </a:stretch>
          </a:blipFill>
        </p:spPr>
        <p:txBody>
          <a:bodyPr wrap="square" lIns="0" tIns="0" rIns="0" bIns="0" rtlCol="0"/>
          <a:lstStyle/>
          <a:p>
            <a:endParaRPr sz="1803"/>
          </a:p>
        </p:txBody>
      </p:sp>
      <p:sp>
        <p:nvSpPr>
          <p:cNvPr id="10" name="object 10"/>
          <p:cNvSpPr/>
          <p:nvPr/>
        </p:nvSpPr>
        <p:spPr>
          <a:xfrm>
            <a:off x="6686258" y="2232476"/>
            <a:ext cx="370256" cy="81431"/>
          </a:xfrm>
          <a:custGeom>
            <a:avLst/>
            <a:gdLst/>
            <a:ahLst/>
            <a:cxnLst/>
            <a:rect l="l" t="t" r="r" b="b"/>
            <a:pathLst>
              <a:path w="369570" h="81280">
                <a:moveTo>
                  <a:pt x="369569" y="53339"/>
                </a:moveTo>
                <a:lnTo>
                  <a:pt x="352043" y="53339"/>
                </a:lnTo>
                <a:lnTo>
                  <a:pt x="335267" y="42671"/>
                </a:lnTo>
                <a:lnTo>
                  <a:pt x="312419" y="38100"/>
                </a:lnTo>
                <a:lnTo>
                  <a:pt x="297179" y="32003"/>
                </a:lnTo>
                <a:lnTo>
                  <a:pt x="274319" y="32003"/>
                </a:lnTo>
                <a:lnTo>
                  <a:pt x="257555" y="27431"/>
                </a:lnTo>
                <a:lnTo>
                  <a:pt x="223265" y="27431"/>
                </a:lnTo>
                <a:lnTo>
                  <a:pt x="206501" y="42671"/>
                </a:lnTo>
                <a:lnTo>
                  <a:pt x="189737" y="53339"/>
                </a:lnTo>
                <a:lnTo>
                  <a:pt x="179069" y="70103"/>
                </a:lnTo>
                <a:lnTo>
                  <a:pt x="168401" y="80771"/>
                </a:lnTo>
                <a:lnTo>
                  <a:pt x="156209" y="74675"/>
                </a:lnTo>
                <a:lnTo>
                  <a:pt x="134874" y="59435"/>
                </a:lnTo>
                <a:lnTo>
                  <a:pt x="122681" y="53339"/>
                </a:lnTo>
                <a:lnTo>
                  <a:pt x="112013" y="53339"/>
                </a:lnTo>
                <a:lnTo>
                  <a:pt x="105155" y="64007"/>
                </a:lnTo>
                <a:lnTo>
                  <a:pt x="95250" y="70103"/>
                </a:lnTo>
                <a:lnTo>
                  <a:pt x="84581" y="74675"/>
                </a:lnTo>
                <a:lnTo>
                  <a:pt x="71627" y="74675"/>
                </a:lnTo>
                <a:lnTo>
                  <a:pt x="57150" y="70103"/>
                </a:lnTo>
                <a:lnTo>
                  <a:pt x="44195" y="64007"/>
                </a:lnTo>
                <a:lnTo>
                  <a:pt x="40386" y="53339"/>
                </a:lnTo>
                <a:lnTo>
                  <a:pt x="27431" y="38100"/>
                </a:lnTo>
                <a:lnTo>
                  <a:pt x="16763" y="21335"/>
                </a:lnTo>
                <a:lnTo>
                  <a:pt x="6095" y="10668"/>
                </a:lnTo>
                <a:lnTo>
                  <a:pt x="0" y="0"/>
                </a:lnTo>
              </a:path>
            </a:pathLst>
          </a:custGeom>
          <a:ln w="19050">
            <a:solidFill>
              <a:srgbClr val="55CFEF"/>
            </a:solidFill>
          </a:ln>
        </p:spPr>
        <p:txBody>
          <a:bodyPr wrap="square" lIns="0" tIns="0" rIns="0" bIns="0" rtlCol="0"/>
          <a:lstStyle/>
          <a:p>
            <a:endParaRPr sz="1803"/>
          </a:p>
        </p:txBody>
      </p:sp>
      <p:sp>
        <p:nvSpPr>
          <p:cNvPr id="11" name="object 11"/>
          <p:cNvSpPr/>
          <p:nvPr/>
        </p:nvSpPr>
        <p:spPr>
          <a:xfrm>
            <a:off x="9367750" y="1625180"/>
            <a:ext cx="83962" cy="82449"/>
          </a:xfrm>
          <a:prstGeom prst="rect">
            <a:avLst/>
          </a:prstGeom>
          <a:blipFill>
            <a:blip r:embed="rId7" cstate="print"/>
            <a:stretch>
              <a:fillRect/>
            </a:stretch>
          </a:blipFill>
        </p:spPr>
        <p:txBody>
          <a:bodyPr wrap="square" lIns="0" tIns="0" rIns="0" bIns="0" rtlCol="0"/>
          <a:lstStyle/>
          <a:p>
            <a:endParaRPr sz="1803"/>
          </a:p>
        </p:txBody>
      </p:sp>
      <p:sp>
        <p:nvSpPr>
          <p:cNvPr id="12" name="object 12"/>
          <p:cNvSpPr/>
          <p:nvPr/>
        </p:nvSpPr>
        <p:spPr>
          <a:xfrm>
            <a:off x="9452106" y="1661443"/>
            <a:ext cx="287553" cy="184492"/>
          </a:xfrm>
          <a:custGeom>
            <a:avLst/>
            <a:gdLst/>
            <a:ahLst/>
            <a:cxnLst/>
            <a:rect l="l" t="t" r="r" b="b"/>
            <a:pathLst>
              <a:path w="287020" h="184150">
                <a:moveTo>
                  <a:pt x="0" y="36575"/>
                </a:moveTo>
                <a:lnTo>
                  <a:pt x="12954" y="30479"/>
                </a:lnTo>
                <a:lnTo>
                  <a:pt x="29705" y="12953"/>
                </a:lnTo>
                <a:lnTo>
                  <a:pt x="47231" y="0"/>
                </a:lnTo>
                <a:lnTo>
                  <a:pt x="64757" y="17525"/>
                </a:lnTo>
                <a:lnTo>
                  <a:pt x="71668" y="57157"/>
                </a:lnTo>
                <a:lnTo>
                  <a:pt x="70248" y="98721"/>
                </a:lnTo>
                <a:lnTo>
                  <a:pt x="70845" y="139693"/>
                </a:lnTo>
                <a:lnTo>
                  <a:pt x="83807" y="177545"/>
                </a:lnTo>
                <a:lnTo>
                  <a:pt x="101333" y="177545"/>
                </a:lnTo>
                <a:lnTo>
                  <a:pt x="118097" y="183641"/>
                </a:lnTo>
                <a:lnTo>
                  <a:pt x="144005" y="183641"/>
                </a:lnTo>
                <a:lnTo>
                  <a:pt x="161531" y="166877"/>
                </a:lnTo>
                <a:lnTo>
                  <a:pt x="185153" y="143255"/>
                </a:lnTo>
                <a:lnTo>
                  <a:pt x="195834" y="124205"/>
                </a:lnTo>
                <a:lnTo>
                  <a:pt x="202679" y="113537"/>
                </a:lnTo>
                <a:lnTo>
                  <a:pt x="215633" y="100583"/>
                </a:lnTo>
                <a:lnTo>
                  <a:pt x="224631" y="71495"/>
                </a:lnTo>
                <a:lnTo>
                  <a:pt x="234484" y="52349"/>
                </a:lnTo>
                <a:lnTo>
                  <a:pt x="252632" y="45509"/>
                </a:lnTo>
                <a:lnTo>
                  <a:pt x="286512" y="53339"/>
                </a:lnTo>
              </a:path>
            </a:pathLst>
          </a:custGeom>
          <a:ln w="19050">
            <a:solidFill>
              <a:srgbClr val="55CFEF"/>
            </a:solidFill>
          </a:ln>
        </p:spPr>
        <p:txBody>
          <a:bodyPr wrap="square" lIns="0" tIns="0" rIns="0" bIns="0" rtlCol="0"/>
          <a:lstStyle/>
          <a:p>
            <a:endParaRPr sz="1803"/>
          </a:p>
        </p:txBody>
      </p:sp>
      <p:sp>
        <p:nvSpPr>
          <p:cNvPr id="13" name="object 13"/>
          <p:cNvSpPr/>
          <p:nvPr/>
        </p:nvSpPr>
        <p:spPr>
          <a:xfrm>
            <a:off x="8276436" y="2738620"/>
            <a:ext cx="318089" cy="125327"/>
          </a:xfrm>
          <a:custGeom>
            <a:avLst/>
            <a:gdLst/>
            <a:ahLst/>
            <a:cxnLst/>
            <a:rect l="l" t="t" r="r" b="b"/>
            <a:pathLst>
              <a:path w="317500" h="125094">
                <a:moveTo>
                  <a:pt x="317004" y="118109"/>
                </a:moveTo>
                <a:lnTo>
                  <a:pt x="306324" y="118109"/>
                </a:lnTo>
                <a:lnTo>
                  <a:pt x="284987" y="124967"/>
                </a:lnTo>
                <a:lnTo>
                  <a:pt x="267474" y="118109"/>
                </a:lnTo>
                <a:lnTo>
                  <a:pt x="252222" y="101345"/>
                </a:lnTo>
                <a:lnTo>
                  <a:pt x="235470" y="80009"/>
                </a:lnTo>
                <a:lnTo>
                  <a:pt x="228600" y="63245"/>
                </a:lnTo>
                <a:lnTo>
                  <a:pt x="224027" y="50291"/>
                </a:lnTo>
                <a:lnTo>
                  <a:pt x="213372" y="50291"/>
                </a:lnTo>
                <a:lnTo>
                  <a:pt x="185927" y="63245"/>
                </a:lnTo>
                <a:lnTo>
                  <a:pt x="163842" y="67817"/>
                </a:lnTo>
                <a:lnTo>
                  <a:pt x="147078" y="73913"/>
                </a:lnTo>
                <a:lnTo>
                  <a:pt x="131825" y="73913"/>
                </a:lnTo>
                <a:lnTo>
                  <a:pt x="114300" y="80009"/>
                </a:lnTo>
                <a:lnTo>
                  <a:pt x="99072" y="73913"/>
                </a:lnTo>
                <a:lnTo>
                  <a:pt x="82308" y="57149"/>
                </a:lnTo>
                <a:lnTo>
                  <a:pt x="71627" y="33527"/>
                </a:lnTo>
                <a:lnTo>
                  <a:pt x="54101" y="10667"/>
                </a:lnTo>
                <a:lnTo>
                  <a:pt x="43446" y="6095"/>
                </a:lnTo>
                <a:lnTo>
                  <a:pt x="22098" y="0"/>
                </a:lnTo>
                <a:lnTo>
                  <a:pt x="10680" y="6095"/>
                </a:lnTo>
                <a:lnTo>
                  <a:pt x="0" y="10667"/>
                </a:lnTo>
              </a:path>
            </a:pathLst>
          </a:custGeom>
          <a:ln w="19050">
            <a:solidFill>
              <a:srgbClr val="55CFEF"/>
            </a:solidFill>
          </a:ln>
        </p:spPr>
        <p:txBody>
          <a:bodyPr wrap="square" lIns="0" tIns="0" rIns="0" bIns="0" rtlCol="0"/>
          <a:lstStyle/>
          <a:p>
            <a:endParaRPr sz="1803"/>
          </a:p>
        </p:txBody>
      </p:sp>
      <p:sp>
        <p:nvSpPr>
          <p:cNvPr id="14" name="object 14"/>
          <p:cNvSpPr/>
          <p:nvPr/>
        </p:nvSpPr>
        <p:spPr>
          <a:xfrm>
            <a:off x="8623421" y="2830611"/>
            <a:ext cx="151155" cy="92372"/>
          </a:xfrm>
          <a:prstGeom prst="rect">
            <a:avLst/>
          </a:prstGeom>
          <a:blipFill>
            <a:blip r:embed="rId8" cstate="print"/>
            <a:stretch>
              <a:fillRect/>
            </a:stretch>
          </a:blipFill>
        </p:spPr>
        <p:txBody>
          <a:bodyPr wrap="square" lIns="0" tIns="0" rIns="0" bIns="0" rtlCol="0"/>
          <a:lstStyle/>
          <a:p>
            <a:endParaRPr sz="1803"/>
          </a:p>
        </p:txBody>
      </p:sp>
    </p:spTree>
    <p:extLst>
      <p:ext uri="{BB962C8B-B14F-4D97-AF65-F5344CB8AC3E}">
        <p14:creationId xmlns:p14="http://schemas.microsoft.com/office/powerpoint/2010/main" val="4462753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43381" y="365688"/>
            <a:ext cx="10052439" cy="5326458"/>
          </a:xfrm>
          <a:prstGeom prst="rect">
            <a:avLst/>
          </a:prstGeom>
        </p:spPr>
        <p:txBody>
          <a:bodyPr vert="horz" wrap="square" lIns="0" tIns="65405" rIns="0" bIns="0" rtlCol="0">
            <a:spAutoFit/>
          </a:bodyPr>
          <a:lstStyle/>
          <a:p>
            <a:pPr marL="356235" marR="99060" indent="-343535" algn="just">
              <a:lnSpc>
                <a:spcPct val="150000"/>
              </a:lnSpc>
              <a:spcBef>
                <a:spcPts val="515"/>
              </a:spcBef>
              <a:buFont typeface="Arial"/>
              <a:buChar char="•"/>
              <a:tabLst>
                <a:tab pos="355600" algn="l"/>
                <a:tab pos="356235" algn="l"/>
              </a:tabLst>
            </a:pPr>
            <a:r>
              <a:rPr sz="3200" spc="-250" dirty="0">
                <a:latin typeface="Times New Roman" panose="02020603050405020304" pitchFamily="18" charset="0"/>
                <a:cs typeface="Times New Roman" panose="02020603050405020304" pitchFamily="18" charset="0"/>
              </a:rPr>
              <a:t>L’extrémité </a:t>
            </a:r>
            <a:r>
              <a:rPr sz="3200" spc="-85" dirty="0">
                <a:latin typeface="Times New Roman" panose="02020603050405020304" pitchFamily="18" charset="0"/>
                <a:cs typeface="Times New Roman" panose="02020603050405020304" pitchFamily="18" charset="0"/>
              </a:rPr>
              <a:t>hydrophobe </a:t>
            </a:r>
            <a:r>
              <a:rPr sz="3200" spc="-95" dirty="0">
                <a:latin typeface="Times New Roman" panose="02020603050405020304" pitchFamily="18" charset="0"/>
                <a:cs typeface="Times New Roman" panose="02020603050405020304" pitchFamily="18" charset="0"/>
              </a:rPr>
              <a:t>des </a:t>
            </a:r>
            <a:r>
              <a:rPr sz="3200" spc="-145" dirty="0">
                <a:latin typeface="Times New Roman" panose="02020603050405020304" pitchFamily="18" charset="0"/>
                <a:cs typeface="Times New Roman" panose="02020603050405020304" pitchFamily="18" charset="0"/>
              </a:rPr>
              <a:t>détergents </a:t>
            </a:r>
            <a:r>
              <a:rPr sz="3200" spc="-85" dirty="0">
                <a:latin typeface="Times New Roman" panose="02020603050405020304" pitchFamily="18" charset="0"/>
                <a:cs typeface="Times New Roman" panose="02020603050405020304" pitchFamily="18" charset="0"/>
              </a:rPr>
              <a:t>se  </a:t>
            </a:r>
            <a:r>
              <a:rPr sz="3200" spc="-155" dirty="0">
                <a:latin typeface="Times New Roman" panose="02020603050405020304" pitchFamily="18" charset="0"/>
                <a:cs typeface="Times New Roman" panose="02020603050405020304" pitchFamily="18" charset="0"/>
              </a:rPr>
              <a:t>lient</a:t>
            </a:r>
            <a:r>
              <a:rPr sz="3200" spc="-325" dirty="0">
                <a:latin typeface="Times New Roman" panose="02020603050405020304" pitchFamily="18" charset="0"/>
                <a:cs typeface="Times New Roman" panose="02020603050405020304" pitchFamily="18" charset="0"/>
              </a:rPr>
              <a:t> </a:t>
            </a:r>
            <a:r>
              <a:rPr sz="3200" spc="-120" dirty="0">
                <a:latin typeface="Times New Roman" panose="02020603050405020304" pitchFamily="18" charset="0"/>
                <a:cs typeface="Times New Roman" panose="02020603050405020304" pitchFamily="18" charset="0"/>
              </a:rPr>
              <a:t>aux</a:t>
            </a:r>
            <a:r>
              <a:rPr sz="3200" spc="-335" dirty="0">
                <a:latin typeface="Times New Roman" panose="02020603050405020304" pitchFamily="18" charset="0"/>
                <a:cs typeface="Times New Roman" panose="02020603050405020304" pitchFamily="18" charset="0"/>
              </a:rPr>
              <a:t> </a:t>
            </a:r>
            <a:r>
              <a:rPr sz="3200" spc="-105" dirty="0">
                <a:latin typeface="Times New Roman" panose="02020603050405020304" pitchFamily="18" charset="0"/>
                <a:cs typeface="Times New Roman" panose="02020603050405020304" pitchFamily="18" charset="0"/>
              </a:rPr>
              <a:t>régions</a:t>
            </a:r>
            <a:r>
              <a:rPr sz="3200" spc="-280" dirty="0">
                <a:latin typeface="Times New Roman" panose="02020603050405020304" pitchFamily="18" charset="0"/>
                <a:cs typeface="Times New Roman" panose="02020603050405020304" pitchFamily="18" charset="0"/>
              </a:rPr>
              <a:t> </a:t>
            </a:r>
            <a:r>
              <a:rPr sz="3200" spc="-85" dirty="0">
                <a:latin typeface="Times New Roman" panose="02020603050405020304" pitchFamily="18" charset="0"/>
                <a:cs typeface="Times New Roman" panose="02020603050405020304" pitchFamily="18" charset="0"/>
              </a:rPr>
              <a:t>hydrophobes</a:t>
            </a:r>
            <a:r>
              <a:rPr sz="3200" spc="-495" dirty="0">
                <a:latin typeface="Times New Roman" panose="02020603050405020304" pitchFamily="18" charset="0"/>
                <a:cs typeface="Times New Roman" panose="02020603050405020304" pitchFamily="18" charset="0"/>
              </a:rPr>
              <a:t> </a:t>
            </a:r>
            <a:r>
              <a:rPr sz="3200" spc="-95" dirty="0">
                <a:latin typeface="Times New Roman" panose="02020603050405020304" pitchFamily="18" charset="0"/>
                <a:cs typeface="Times New Roman" panose="02020603050405020304" pitchFamily="18" charset="0"/>
              </a:rPr>
              <a:t>des</a:t>
            </a:r>
            <a:r>
              <a:rPr sz="3200" spc="-280" dirty="0">
                <a:latin typeface="Times New Roman" panose="02020603050405020304" pitchFamily="18" charset="0"/>
                <a:cs typeface="Times New Roman" panose="02020603050405020304" pitchFamily="18" charset="0"/>
              </a:rPr>
              <a:t> </a:t>
            </a:r>
            <a:r>
              <a:rPr sz="3200" spc="-120" dirty="0">
                <a:latin typeface="Times New Roman" panose="02020603050405020304" pitchFamily="18" charset="0"/>
                <a:cs typeface="Times New Roman" panose="02020603050405020304" pitchFamily="18" charset="0"/>
              </a:rPr>
              <a:t>protéines  </a:t>
            </a:r>
            <a:r>
              <a:rPr sz="3200" spc="-145" dirty="0">
                <a:latin typeface="Times New Roman" panose="02020603050405020304" pitchFamily="18" charset="0"/>
                <a:cs typeface="Times New Roman" panose="02020603050405020304" pitchFamily="18" charset="0"/>
              </a:rPr>
              <a:t>membranaires,</a:t>
            </a:r>
            <a:r>
              <a:rPr sz="3200" spc="-360" dirty="0">
                <a:latin typeface="Times New Roman" panose="02020603050405020304" pitchFamily="18" charset="0"/>
                <a:cs typeface="Times New Roman" panose="02020603050405020304" pitchFamily="18" charset="0"/>
              </a:rPr>
              <a:t> </a:t>
            </a:r>
            <a:r>
              <a:rPr sz="3200" spc="-140" dirty="0">
                <a:latin typeface="Times New Roman" panose="02020603050405020304" pitchFamily="18" charset="0"/>
                <a:cs typeface="Times New Roman" panose="02020603050405020304" pitchFamily="18" charset="0"/>
              </a:rPr>
              <a:t>déplaçant</a:t>
            </a:r>
            <a:r>
              <a:rPr sz="3200" spc="-480" dirty="0">
                <a:latin typeface="Times New Roman" panose="02020603050405020304" pitchFamily="18" charset="0"/>
                <a:cs typeface="Times New Roman" panose="02020603050405020304" pitchFamily="18" charset="0"/>
              </a:rPr>
              <a:t> </a:t>
            </a:r>
            <a:r>
              <a:rPr sz="3200" spc="-100" dirty="0">
                <a:latin typeface="Times New Roman" panose="02020603050405020304" pitchFamily="18" charset="0"/>
                <a:cs typeface="Times New Roman" panose="02020603050405020304" pitchFamily="18" charset="0"/>
              </a:rPr>
              <a:t>ainsi</a:t>
            </a:r>
            <a:r>
              <a:rPr sz="3200" spc="-360" dirty="0">
                <a:latin typeface="Times New Roman" panose="02020603050405020304" pitchFamily="18" charset="0"/>
                <a:cs typeface="Times New Roman" panose="02020603050405020304" pitchFamily="18" charset="0"/>
              </a:rPr>
              <a:t> </a:t>
            </a:r>
            <a:r>
              <a:rPr sz="3200" spc="-135" dirty="0">
                <a:latin typeface="Times New Roman" panose="02020603050405020304" pitchFamily="18" charset="0"/>
                <a:cs typeface="Times New Roman" panose="02020603050405020304" pitchFamily="18" charset="0"/>
              </a:rPr>
              <a:t>les</a:t>
            </a:r>
            <a:r>
              <a:rPr sz="3200" spc="-220" dirty="0">
                <a:latin typeface="Times New Roman" panose="02020603050405020304" pitchFamily="18" charset="0"/>
                <a:cs typeface="Times New Roman" panose="02020603050405020304" pitchFamily="18" charset="0"/>
              </a:rPr>
              <a:t> </a:t>
            </a:r>
            <a:r>
              <a:rPr sz="3200" spc="-130" dirty="0">
                <a:latin typeface="Times New Roman" panose="02020603050405020304" pitchFamily="18" charset="0"/>
                <a:cs typeface="Times New Roman" panose="02020603050405020304" pitchFamily="18" charset="0"/>
              </a:rPr>
              <a:t>molécules  </a:t>
            </a:r>
            <a:r>
              <a:rPr sz="3200" spc="-135" dirty="0">
                <a:latin typeface="Times New Roman" panose="02020603050405020304" pitchFamily="18" charset="0"/>
                <a:cs typeface="Times New Roman" panose="02020603050405020304" pitchFamily="18" charset="0"/>
              </a:rPr>
              <a:t>lipidiques</a:t>
            </a:r>
            <a:r>
              <a:rPr sz="3200" spc="-135" dirty="0">
                <a:latin typeface="Times New Roman" panose="02020603050405020304" pitchFamily="18" charset="0"/>
                <a:cs typeface="Times New Roman" panose="02020603050405020304" pitchFamily="18" charset="0"/>
              </a:rPr>
              <a:t>.</a:t>
            </a:r>
            <a:endParaRPr sz="3200" dirty="0">
              <a:latin typeface="Times New Roman" panose="02020603050405020304" pitchFamily="18" charset="0"/>
              <a:cs typeface="Times New Roman" panose="02020603050405020304" pitchFamily="18" charset="0"/>
            </a:endParaRPr>
          </a:p>
          <a:p>
            <a:pPr marL="356235" marR="5080" indent="-343535" algn="just">
              <a:lnSpc>
                <a:spcPct val="150000"/>
              </a:lnSpc>
              <a:spcBef>
                <a:spcPts val="735"/>
              </a:spcBef>
              <a:buFont typeface="Arial"/>
              <a:buChar char="•"/>
              <a:tabLst>
                <a:tab pos="355600" algn="l"/>
                <a:tab pos="356235" algn="l"/>
              </a:tabLst>
            </a:pPr>
            <a:r>
              <a:rPr sz="3200" spc="-90" dirty="0">
                <a:latin typeface="Times New Roman" panose="02020603050405020304" pitchFamily="18" charset="0"/>
                <a:cs typeface="Times New Roman" panose="02020603050405020304" pitchFamily="18" charset="0"/>
              </a:rPr>
              <a:t>Alors </a:t>
            </a:r>
            <a:r>
              <a:rPr sz="3200" spc="-80" dirty="0">
                <a:latin typeface="Times New Roman" panose="02020603050405020304" pitchFamily="18" charset="0"/>
                <a:cs typeface="Times New Roman" panose="02020603050405020304" pitchFamily="18" charset="0"/>
              </a:rPr>
              <a:t>que </a:t>
            </a:r>
            <a:r>
              <a:rPr sz="3200" spc="-210" dirty="0">
                <a:latin typeface="Times New Roman" panose="02020603050405020304" pitchFamily="18" charset="0"/>
                <a:cs typeface="Times New Roman" panose="02020603050405020304" pitchFamily="18" charset="0"/>
              </a:rPr>
              <a:t>l’autre </a:t>
            </a:r>
            <a:r>
              <a:rPr sz="3200" spc="-185" dirty="0">
                <a:latin typeface="Times New Roman" panose="02020603050405020304" pitchFamily="18" charset="0"/>
                <a:cs typeface="Times New Roman" panose="02020603050405020304" pitchFamily="18" charset="0"/>
              </a:rPr>
              <a:t>extrémité </a:t>
            </a:r>
            <a:r>
              <a:rPr sz="3200" spc="-60" dirty="0">
                <a:latin typeface="Times New Roman" panose="02020603050405020304" pitchFamily="18" charset="0"/>
                <a:cs typeface="Times New Roman" panose="02020603050405020304" pitchFamily="18" charset="0"/>
              </a:rPr>
              <a:t>du </a:t>
            </a:r>
            <a:r>
              <a:rPr sz="3200" spc="-150" dirty="0">
                <a:latin typeface="Times New Roman" panose="02020603050405020304" pitchFamily="18" charset="0"/>
                <a:cs typeface="Times New Roman" panose="02020603050405020304" pitchFamily="18" charset="0"/>
              </a:rPr>
              <a:t>détergent </a:t>
            </a:r>
            <a:r>
              <a:rPr sz="3200" spc="-130" dirty="0">
                <a:latin typeface="Times New Roman" panose="02020603050405020304" pitchFamily="18" charset="0"/>
                <a:cs typeface="Times New Roman" panose="02020603050405020304" pitchFamily="18" charset="0"/>
              </a:rPr>
              <a:t>est  </a:t>
            </a:r>
            <a:r>
              <a:rPr sz="3200" spc="-160" dirty="0">
                <a:latin typeface="Times New Roman" panose="02020603050405020304" pitchFamily="18" charset="0"/>
                <a:cs typeface="Times New Roman" panose="02020603050405020304" pitchFamily="18" charset="0"/>
              </a:rPr>
              <a:t>polaire, </a:t>
            </a:r>
            <a:r>
              <a:rPr sz="3200" spc="-180" dirty="0">
                <a:latin typeface="Times New Roman" panose="02020603050405020304" pitchFamily="18" charset="0"/>
                <a:cs typeface="Times New Roman" panose="02020603050405020304" pitchFamily="18" charset="0"/>
              </a:rPr>
              <a:t>elle va </a:t>
            </a:r>
            <a:r>
              <a:rPr sz="3200" spc="-125" dirty="0">
                <a:latin typeface="Times New Roman" panose="02020603050405020304" pitchFamily="18" charset="0"/>
                <a:cs typeface="Times New Roman" panose="02020603050405020304" pitchFamily="18" charset="0"/>
              </a:rPr>
              <a:t>tapisser </a:t>
            </a:r>
            <a:r>
              <a:rPr sz="3200" spc="-170" dirty="0">
                <a:latin typeface="Times New Roman" panose="02020603050405020304" pitchFamily="18" charset="0"/>
                <a:cs typeface="Times New Roman" panose="02020603050405020304" pitchFamily="18" charset="0"/>
              </a:rPr>
              <a:t>la </a:t>
            </a:r>
            <a:r>
              <a:rPr sz="3200" spc="-140" dirty="0">
                <a:latin typeface="Times New Roman" panose="02020603050405020304" pitchFamily="18" charset="0"/>
                <a:cs typeface="Times New Roman" panose="02020603050405020304" pitchFamily="18" charset="0"/>
              </a:rPr>
              <a:t>surface </a:t>
            </a:r>
            <a:r>
              <a:rPr sz="3200" spc="-114" dirty="0">
                <a:latin typeface="Times New Roman" panose="02020603050405020304" pitchFamily="18" charset="0"/>
                <a:cs typeface="Times New Roman" panose="02020603050405020304" pitchFamily="18" charset="0"/>
              </a:rPr>
              <a:t>en </a:t>
            </a:r>
            <a:r>
              <a:rPr sz="3200" spc="-160" dirty="0">
                <a:latin typeface="Times New Roman" panose="02020603050405020304" pitchFamily="18" charset="0"/>
                <a:cs typeface="Times New Roman" panose="02020603050405020304" pitchFamily="18" charset="0"/>
              </a:rPr>
              <a:t>contact  </a:t>
            </a:r>
            <a:r>
              <a:rPr sz="3200" spc="-185" dirty="0">
                <a:latin typeface="Times New Roman" panose="02020603050405020304" pitchFamily="18" charset="0"/>
                <a:cs typeface="Times New Roman" panose="02020603050405020304" pitchFamily="18" charset="0"/>
              </a:rPr>
              <a:t>avec</a:t>
            </a:r>
            <a:r>
              <a:rPr sz="3200" spc="-245" dirty="0">
                <a:latin typeface="Times New Roman" panose="02020603050405020304" pitchFamily="18" charset="0"/>
                <a:cs typeface="Times New Roman" panose="02020603050405020304" pitchFamily="18" charset="0"/>
              </a:rPr>
              <a:t> </a:t>
            </a:r>
            <a:r>
              <a:rPr sz="3200" spc="-175" dirty="0">
                <a:latin typeface="Times New Roman" panose="02020603050405020304" pitchFamily="18" charset="0"/>
                <a:cs typeface="Times New Roman" panose="02020603050405020304" pitchFamily="18" charset="0"/>
              </a:rPr>
              <a:t>le</a:t>
            </a:r>
            <a:r>
              <a:rPr sz="3200" spc="-320" dirty="0">
                <a:latin typeface="Times New Roman" panose="02020603050405020304" pitchFamily="18" charset="0"/>
                <a:cs typeface="Times New Roman" panose="02020603050405020304" pitchFamily="18" charset="0"/>
              </a:rPr>
              <a:t> </a:t>
            </a:r>
            <a:r>
              <a:rPr sz="3200" spc="-150" dirty="0">
                <a:latin typeface="Times New Roman" panose="02020603050405020304" pitchFamily="18" charset="0"/>
                <a:cs typeface="Times New Roman" panose="02020603050405020304" pitchFamily="18" charset="0"/>
              </a:rPr>
              <a:t>milieux</a:t>
            </a:r>
            <a:r>
              <a:rPr sz="3200" spc="-270" dirty="0">
                <a:latin typeface="Times New Roman" panose="02020603050405020304" pitchFamily="18" charset="0"/>
                <a:cs typeface="Times New Roman" panose="02020603050405020304" pitchFamily="18" charset="0"/>
              </a:rPr>
              <a:t> </a:t>
            </a:r>
            <a:r>
              <a:rPr sz="3200" spc="-105" dirty="0">
                <a:latin typeface="Times New Roman" panose="02020603050405020304" pitchFamily="18" charset="0"/>
                <a:cs typeface="Times New Roman" panose="02020603050405020304" pitchFamily="18" charset="0"/>
              </a:rPr>
              <a:t>aqueux</a:t>
            </a:r>
            <a:r>
              <a:rPr sz="3200" spc="-420" dirty="0">
                <a:latin typeface="Times New Roman" panose="02020603050405020304" pitchFamily="18" charset="0"/>
                <a:cs typeface="Times New Roman" panose="02020603050405020304" pitchFamily="18" charset="0"/>
              </a:rPr>
              <a:t> </a:t>
            </a:r>
            <a:r>
              <a:rPr sz="3200" spc="-185" dirty="0">
                <a:latin typeface="Times New Roman" panose="02020603050405020304" pitchFamily="18" charset="0"/>
                <a:cs typeface="Times New Roman" panose="02020603050405020304" pitchFamily="18" charset="0"/>
              </a:rPr>
              <a:t>et</a:t>
            </a:r>
            <a:r>
              <a:rPr sz="3200" spc="-260" dirty="0">
                <a:latin typeface="Times New Roman" panose="02020603050405020304" pitchFamily="18" charset="0"/>
                <a:cs typeface="Times New Roman" panose="02020603050405020304" pitchFamily="18" charset="0"/>
              </a:rPr>
              <a:t> </a:t>
            </a:r>
            <a:r>
              <a:rPr sz="3200" spc="-170" dirty="0">
                <a:latin typeface="Times New Roman" panose="02020603050405020304" pitchFamily="18" charset="0"/>
                <a:cs typeface="Times New Roman" panose="02020603050405020304" pitchFamily="18" charset="0"/>
              </a:rPr>
              <a:t>la</a:t>
            </a:r>
            <a:r>
              <a:rPr sz="3200" spc="-270" dirty="0">
                <a:latin typeface="Times New Roman" panose="02020603050405020304" pitchFamily="18" charset="0"/>
                <a:cs typeface="Times New Roman" panose="02020603050405020304" pitchFamily="18" charset="0"/>
              </a:rPr>
              <a:t> </a:t>
            </a:r>
            <a:r>
              <a:rPr sz="3200" spc="-125" dirty="0">
                <a:latin typeface="Times New Roman" panose="02020603050405020304" pitchFamily="18" charset="0"/>
                <a:cs typeface="Times New Roman" panose="02020603050405020304" pitchFamily="18" charset="0"/>
              </a:rPr>
              <a:t>protéine</a:t>
            </a:r>
            <a:r>
              <a:rPr sz="3200" spc="-400" dirty="0">
                <a:latin typeface="Times New Roman" panose="02020603050405020304" pitchFamily="18" charset="0"/>
                <a:cs typeface="Times New Roman" panose="02020603050405020304" pitchFamily="18" charset="0"/>
              </a:rPr>
              <a:t> </a:t>
            </a:r>
            <a:r>
              <a:rPr sz="3200" spc="-130" dirty="0">
                <a:latin typeface="Times New Roman" panose="02020603050405020304" pitchFamily="18" charset="0"/>
                <a:cs typeface="Times New Roman" panose="02020603050405020304" pitchFamily="18" charset="0"/>
              </a:rPr>
              <a:t>est</a:t>
            </a:r>
            <a:r>
              <a:rPr sz="3200" spc="-260" dirty="0">
                <a:latin typeface="Times New Roman" panose="02020603050405020304" pitchFamily="18" charset="0"/>
                <a:cs typeface="Times New Roman" panose="02020603050405020304" pitchFamily="18" charset="0"/>
              </a:rPr>
              <a:t> </a:t>
            </a:r>
            <a:r>
              <a:rPr sz="3200" spc="-100" dirty="0">
                <a:latin typeface="Times New Roman" panose="02020603050405020304" pitchFamily="18" charset="0"/>
                <a:cs typeface="Times New Roman" panose="02020603050405020304" pitchFamily="18" charset="0"/>
              </a:rPr>
              <a:t>ainsi  </a:t>
            </a:r>
            <a:r>
              <a:rPr sz="3200" spc="-114" dirty="0">
                <a:latin typeface="Times New Roman" panose="02020603050405020304" pitchFamily="18" charset="0"/>
                <a:cs typeface="Times New Roman" panose="02020603050405020304" pitchFamily="18" charset="0"/>
              </a:rPr>
              <a:t>maintenue en </a:t>
            </a:r>
            <a:r>
              <a:rPr sz="3200" spc="-90" dirty="0">
                <a:latin typeface="Times New Roman" panose="02020603050405020304" pitchFamily="18" charset="0"/>
                <a:cs typeface="Times New Roman" panose="02020603050405020304" pitchFamily="18" charset="0"/>
              </a:rPr>
              <a:t>solution </a:t>
            </a:r>
            <a:r>
              <a:rPr sz="3200" spc="-25" dirty="0">
                <a:latin typeface="Times New Roman" panose="02020603050405020304" pitchFamily="18" charset="0"/>
                <a:cs typeface="Times New Roman" panose="02020603050405020304" pitchFamily="18" charset="0"/>
              </a:rPr>
              <a:t>sous </a:t>
            </a:r>
            <a:r>
              <a:rPr sz="3200" spc="-170" dirty="0">
                <a:latin typeface="Times New Roman" panose="02020603050405020304" pitchFamily="18" charset="0"/>
                <a:cs typeface="Times New Roman" panose="02020603050405020304" pitchFamily="18" charset="0"/>
              </a:rPr>
              <a:t>la </a:t>
            </a:r>
            <a:r>
              <a:rPr sz="3200" spc="-130" dirty="0">
                <a:latin typeface="Times New Roman" panose="02020603050405020304" pitchFamily="18" charset="0"/>
                <a:cs typeface="Times New Roman" panose="02020603050405020304" pitchFamily="18" charset="0"/>
              </a:rPr>
              <a:t>forme </a:t>
            </a:r>
            <a:r>
              <a:rPr sz="3200" spc="-150" dirty="0">
                <a:latin typeface="Times New Roman" panose="02020603050405020304" pitchFamily="18" charset="0"/>
                <a:cs typeface="Times New Roman" panose="02020603050405020304" pitchFamily="18" charset="0"/>
              </a:rPr>
              <a:t>d’un  </a:t>
            </a:r>
            <a:r>
              <a:rPr sz="3200" spc="-160" dirty="0">
                <a:latin typeface="Times New Roman" panose="02020603050405020304" pitchFamily="18" charset="0"/>
                <a:cs typeface="Times New Roman" panose="02020603050405020304" pitchFamily="18" charset="0"/>
              </a:rPr>
              <a:t>complexe</a:t>
            </a:r>
            <a:r>
              <a:rPr sz="3200" spc="-385" dirty="0">
                <a:latin typeface="Times New Roman" panose="02020603050405020304" pitchFamily="18" charset="0"/>
                <a:cs typeface="Times New Roman" panose="02020603050405020304" pitchFamily="18" charset="0"/>
              </a:rPr>
              <a:t> </a:t>
            </a:r>
            <a:r>
              <a:rPr sz="3200" b="1" spc="-180" dirty="0">
                <a:latin typeface="Times New Roman" panose="02020603050405020304" pitchFamily="18" charset="0"/>
                <a:cs typeface="Times New Roman" panose="02020603050405020304" pitchFamily="18" charset="0"/>
              </a:rPr>
              <a:t>détergent-protéine</a:t>
            </a:r>
            <a:endParaRPr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161047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749262" y="174289"/>
            <a:ext cx="8501884" cy="530872"/>
          </a:xfrm>
          <a:prstGeom prst="rect">
            <a:avLst/>
          </a:prstGeom>
          <a:ln w="9525">
            <a:solidFill>
              <a:srgbClr val="0000FF"/>
            </a:solidFill>
          </a:ln>
        </p:spPr>
        <p:txBody>
          <a:bodyPr vert="horz" wrap="square" lIns="0" tIns="36262" rIns="0" bIns="0" rtlCol="0" anchor="ctr">
            <a:spAutoFit/>
          </a:bodyPr>
          <a:lstStyle/>
          <a:p>
            <a:pPr marL="96703">
              <a:lnSpc>
                <a:spcPct val="100000"/>
              </a:lnSpc>
              <a:spcBef>
                <a:spcPts val="286"/>
              </a:spcBef>
            </a:pPr>
            <a:r>
              <a:rPr sz="3206" b="1" spc="-5" dirty="0" err="1" smtClean="0"/>
              <a:t>Solubilisation</a:t>
            </a:r>
            <a:r>
              <a:rPr sz="3206" b="1" spc="-5" dirty="0" smtClean="0"/>
              <a:t> </a:t>
            </a:r>
            <a:r>
              <a:rPr sz="3206" b="1" spc="-5" dirty="0"/>
              <a:t>d'une membrane par un</a:t>
            </a:r>
            <a:r>
              <a:rPr sz="3206" b="1" spc="80" dirty="0"/>
              <a:t> </a:t>
            </a:r>
            <a:r>
              <a:rPr sz="3206" b="1" spc="-5" dirty="0"/>
              <a:t>détergent</a:t>
            </a:r>
            <a:endParaRPr sz="3206" b="1" dirty="0"/>
          </a:p>
        </p:txBody>
      </p:sp>
      <p:sp>
        <p:nvSpPr>
          <p:cNvPr id="3" name="object 3"/>
          <p:cNvSpPr/>
          <p:nvPr/>
        </p:nvSpPr>
        <p:spPr>
          <a:xfrm>
            <a:off x="4994152" y="868002"/>
            <a:ext cx="2046699" cy="730460"/>
          </a:xfrm>
          <a:prstGeom prst="rect">
            <a:avLst/>
          </a:prstGeom>
          <a:blipFill>
            <a:blip r:embed="rId2" cstate="print"/>
            <a:stretch>
              <a:fillRect/>
            </a:stretch>
          </a:blipFill>
        </p:spPr>
        <p:txBody>
          <a:bodyPr wrap="square" lIns="0" tIns="0" rIns="0" bIns="0" rtlCol="0"/>
          <a:lstStyle/>
          <a:p>
            <a:endParaRPr sz="1803"/>
          </a:p>
        </p:txBody>
      </p:sp>
      <p:sp>
        <p:nvSpPr>
          <p:cNvPr id="4" name="object 4"/>
          <p:cNvSpPr/>
          <p:nvPr/>
        </p:nvSpPr>
        <p:spPr>
          <a:xfrm>
            <a:off x="7562263" y="4414695"/>
            <a:ext cx="205357" cy="205357"/>
          </a:xfrm>
          <a:prstGeom prst="rect">
            <a:avLst/>
          </a:prstGeom>
          <a:blipFill>
            <a:blip r:embed="rId3" cstate="print"/>
            <a:stretch>
              <a:fillRect/>
            </a:stretch>
          </a:blipFill>
        </p:spPr>
        <p:txBody>
          <a:bodyPr wrap="square" lIns="0" tIns="0" rIns="0" bIns="0" rtlCol="0"/>
          <a:lstStyle/>
          <a:p>
            <a:endParaRPr sz="1803"/>
          </a:p>
        </p:txBody>
      </p:sp>
      <p:sp>
        <p:nvSpPr>
          <p:cNvPr id="5" name="object 5"/>
          <p:cNvSpPr/>
          <p:nvPr/>
        </p:nvSpPr>
        <p:spPr>
          <a:xfrm>
            <a:off x="5278905" y="4233765"/>
            <a:ext cx="271775" cy="83976"/>
          </a:xfrm>
          <a:prstGeom prst="rect">
            <a:avLst/>
          </a:prstGeom>
          <a:blipFill>
            <a:blip r:embed="rId4" cstate="print"/>
            <a:stretch>
              <a:fillRect/>
            </a:stretch>
          </a:blipFill>
        </p:spPr>
        <p:txBody>
          <a:bodyPr wrap="square" lIns="0" tIns="0" rIns="0" bIns="0" rtlCol="0"/>
          <a:lstStyle/>
          <a:p>
            <a:endParaRPr sz="1803"/>
          </a:p>
        </p:txBody>
      </p:sp>
      <p:sp>
        <p:nvSpPr>
          <p:cNvPr id="6" name="object 6"/>
          <p:cNvSpPr/>
          <p:nvPr/>
        </p:nvSpPr>
        <p:spPr>
          <a:xfrm>
            <a:off x="5752222" y="5050618"/>
            <a:ext cx="222152" cy="137414"/>
          </a:xfrm>
          <a:prstGeom prst="rect">
            <a:avLst/>
          </a:prstGeom>
          <a:blipFill>
            <a:blip r:embed="rId5" cstate="print"/>
            <a:stretch>
              <a:fillRect/>
            </a:stretch>
          </a:blipFill>
        </p:spPr>
        <p:txBody>
          <a:bodyPr wrap="square" lIns="0" tIns="0" rIns="0" bIns="0" rtlCol="0"/>
          <a:lstStyle/>
          <a:p>
            <a:endParaRPr sz="1803"/>
          </a:p>
        </p:txBody>
      </p:sp>
      <p:sp>
        <p:nvSpPr>
          <p:cNvPr id="7" name="object 7"/>
          <p:cNvSpPr/>
          <p:nvPr/>
        </p:nvSpPr>
        <p:spPr>
          <a:xfrm>
            <a:off x="7058423" y="4949085"/>
            <a:ext cx="196184" cy="219862"/>
          </a:xfrm>
          <a:prstGeom prst="rect">
            <a:avLst/>
          </a:prstGeom>
          <a:blipFill>
            <a:blip r:embed="rId6" cstate="print"/>
            <a:stretch>
              <a:fillRect/>
            </a:stretch>
          </a:blipFill>
        </p:spPr>
        <p:txBody>
          <a:bodyPr wrap="square" lIns="0" tIns="0" rIns="0" bIns="0" rtlCol="0"/>
          <a:lstStyle/>
          <a:p>
            <a:endParaRPr sz="1803"/>
          </a:p>
        </p:txBody>
      </p:sp>
      <p:sp>
        <p:nvSpPr>
          <p:cNvPr id="8" name="object 8"/>
          <p:cNvSpPr/>
          <p:nvPr/>
        </p:nvSpPr>
        <p:spPr>
          <a:xfrm>
            <a:off x="6840086" y="5746088"/>
            <a:ext cx="202292" cy="170240"/>
          </a:xfrm>
          <a:prstGeom prst="rect">
            <a:avLst/>
          </a:prstGeom>
          <a:blipFill>
            <a:blip r:embed="rId7" cstate="print"/>
            <a:stretch>
              <a:fillRect/>
            </a:stretch>
          </a:blipFill>
        </p:spPr>
        <p:txBody>
          <a:bodyPr wrap="square" lIns="0" tIns="0" rIns="0" bIns="0" rtlCol="0"/>
          <a:lstStyle/>
          <a:p>
            <a:endParaRPr sz="1803"/>
          </a:p>
        </p:txBody>
      </p:sp>
      <p:sp>
        <p:nvSpPr>
          <p:cNvPr id="9" name="object 9"/>
          <p:cNvSpPr/>
          <p:nvPr/>
        </p:nvSpPr>
        <p:spPr>
          <a:xfrm>
            <a:off x="4666647" y="5401024"/>
            <a:ext cx="293914" cy="117566"/>
          </a:xfrm>
          <a:prstGeom prst="rect">
            <a:avLst/>
          </a:prstGeom>
          <a:blipFill>
            <a:blip r:embed="rId8" cstate="print"/>
            <a:stretch>
              <a:fillRect/>
            </a:stretch>
          </a:blipFill>
        </p:spPr>
        <p:txBody>
          <a:bodyPr wrap="square" lIns="0" tIns="0" rIns="0" bIns="0" rtlCol="0"/>
          <a:lstStyle/>
          <a:p>
            <a:endParaRPr sz="1803"/>
          </a:p>
        </p:txBody>
      </p:sp>
      <p:sp>
        <p:nvSpPr>
          <p:cNvPr id="10" name="object 10"/>
          <p:cNvSpPr/>
          <p:nvPr/>
        </p:nvSpPr>
        <p:spPr>
          <a:xfrm>
            <a:off x="6221721" y="4818539"/>
            <a:ext cx="440490" cy="480187"/>
          </a:xfrm>
          <a:prstGeom prst="rect">
            <a:avLst/>
          </a:prstGeom>
          <a:blipFill>
            <a:blip r:embed="rId9" cstate="print"/>
            <a:stretch>
              <a:fillRect/>
            </a:stretch>
          </a:blipFill>
        </p:spPr>
        <p:txBody>
          <a:bodyPr wrap="square" lIns="0" tIns="0" rIns="0" bIns="0" rtlCol="0"/>
          <a:lstStyle/>
          <a:p>
            <a:endParaRPr sz="1803"/>
          </a:p>
        </p:txBody>
      </p:sp>
      <p:sp>
        <p:nvSpPr>
          <p:cNvPr id="11" name="object 11"/>
          <p:cNvSpPr/>
          <p:nvPr/>
        </p:nvSpPr>
        <p:spPr>
          <a:xfrm>
            <a:off x="7166815" y="5301018"/>
            <a:ext cx="480199" cy="440490"/>
          </a:xfrm>
          <a:prstGeom prst="rect">
            <a:avLst/>
          </a:prstGeom>
          <a:blipFill>
            <a:blip r:embed="rId10" cstate="print"/>
            <a:stretch>
              <a:fillRect/>
            </a:stretch>
          </a:blipFill>
        </p:spPr>
        <p:txBody>
          <a:bodyPr wrap="square" lIns="0" tIns="0" rIns="0" bIns="0" rtlCol="0"/>
          <a:lstStyle/>
          <a:p>
            <a:endParaRPr sz="1803"/>
          </a:p>
        </p:txBody>
      </p:sp>
      <p:sp>
        <p:nvSpPr>
          <p:cNvPr id="12" name="object 12"/>
          <p:cNvSpPr/>
          <p:nvPr/>
        </p:nvSpPr>
        <p:spPr>
          <a:xfrm>
            <a:off x="4669701" y="4456046"/>
            <a:ext cx="976406" cy="661625"/>
          </a:xfrm>
          <a:prstGeom prst="rect">
            <a:avLst/>
          </a:prstGeom>
          <a:blipFill>
            <a:blip r:embed="rId11" cstate="print"/>
            <a:stretch>
              <a:fillRect/>
            </a:stretch>
          </a:blipFill>
        </p:spPr>
        <p:txBody>
          <a:bodyPr wrap="square" lIns="0" tIns="0" rIns="0" bIns="0" rtlCol="0"/>
          <a:lstStyle/>
          <a:p>
            <a:endParaRPr sz="1803"/>
          </a:p>
        </p:txBody>
      </p:sp>
      <p:sp>
        <p:nvSpPr>
          <p:cNvPr id="13" name="object 13"/>
          <p:cNvSpPr/>
          <p:nvPr/>
        </p:nvSpPr>
        <p:spPr>
          <a:xfrm>
            <a:off x="4209744" y="3976113"/>
            <a:ext cx="3842516" cy="1972152"/>
          </a:xfrm>
          <a:custGeom>
            <a:avLst/>
            <a:gdLst/>
            <a:ahLst/>
            <a:cxnLst/>
            <a:rect l="l" t="t" r="r" b="b"/>
            <a:pathLst>
              <a:path w="3835400" h="1968500">
                <a:moveTo>
                  <a:pt x="0" y="0"/>
                </a:moveTo>
                <a:lnTo>
                  <a:pt x="0" y="1968246"/>
                </a:lnTo>
                <a:lnTo>
                  <a:pt x="3835146" y="1968246"/>
                </a:lnTo>
                <a:lnTo>
                  <a:pt x="3835146" y="0"/>
                </a:lnTo>
                <a:lnTo>
                  <a:pt x="0" y="0"/>
                </a:lnTo>
                <a:close/>
              </a:path>
            </a:pathLst>
          </a:custGeom>
          <a:ln w="9525">
            <a:solidFill>
              <a:srgbClr val="000000"/>
            </a:solidFill>
          </a:ln>
        </p:spPr>
        <p:txBody>
          <a:bodyPr wrap="square" lIns="0" tIns="0" rIns="0" bIns="0" rtlCol="0"/>
          <a:lstStyle/>
          <a:p>
            <a:endParaRPr sz="1803"/>
          </a:p>
        </p:txBody>
      </p:sp>
      <p:sp>
        <p:nvSpPr>
          <p:cNvPr id="14" name="object 14"/>
          <p:cNvSpPr txBox="1"/>
          <p:nvPr/>
        </p:nvSpPr>
        <p:spPr>
          <a:xfrm>
            <a:off x="4080278" y="6313445"/>
            <a:ext cx="4127148" cy="319982"/>
          </a:xfrm>
          <a:prstGeom prst="rect">
            <a:avLst/>
          </a:prstGeom>
        </p:spPr>
        <p:txBody>
          <a:bodyPr vert="horz" wrap="square" lIns="0" tIns="12087" rIns="0" bIns="0" rtlCol="0">
            <a:spAutoFit/>
          </a:bodyPr>
          <a:lstStyle/>
          <a:p>
            <a:pPr marL="12724">
              <a:spcBef>
                <a:spcPts val="95"/>
              </a:spcBef>
            </a:pPr>
            <a:r>
              <a:rPr sz="2000" spc="-5" dirty="0">
                <a:latin typeface="Times New Roman"/>
                <a:cs typeface="Times New Roman"/>
              </a:rPr>
              <a:t>III. Solubilisation totale</a:t>
            </a:r>
            <a:r>
              <a:rPr sz="2000" spc="-5" dirty="0">
                <a:latin typeface="Times New Roman"/>
                <a:cs typeface="Times New Roman"/>
              </a:rPr>
              <a:t> </a:t>
            </a:r>
            <a:r>
              <a:rPr sz="2000" dirty="0">
                <a:latin typeface="Times New Roman"/>
                <a:cs typeface="Times New Roman"/>
              </a:rPr>
              <a:t>de </a:t>
            </a:r>
            <a:r>
              <a:rPr sz="2000" spc="-5" dirty="0">
                <a:latin typeface="Times New Roman"/>
                <a:cs typeface="Times New Roman"/>
              </a:rPr>
              <a:t>la</a:t>
            </a:r>
            <a:r>
              <a:rPr sz="2000" spc="35" dirty="0">
                <a:latin typeface="Times New Roman"/>
                <a:cs typeface="Times New Roman"/>
              </a:rPr>
              <a:t> </a:t>
            </a:r>
            <a:r>
              <a:rPr sz="2000" spc="-5" dirty="0">
                <a:latin typeface="Times New Roman"/>
                <a:cs typeface="Times New Roman"/>
              </a:rPr>
              <a:t>membrane</a:t>
            </a:r>
            <a:endParaRPr sz="2000" dirty="0">
              <a:latin typeface="Times New Roman"/>
              <a:cs typeface="Times New Roman"/>
            </a:endParaRPr>
          </a:p>
        </p:txBody>
      </p:sp>
      <p:sp>
        <p:nvSpPr>
          <p:cNvPr id="15" name="object 15"/>
          <p:cNvSpPr/>
          <p:nvPr/>
        </p:nvSpPr>
        <p:spPr>
          <a:xfrm>
            <a:off x="6237753" y="4193430"/>
            <a:ext cx="874871" cy="498255"/>
          </a:xfrm>
          <a:prstGeom prst="rect">
            <a:avLst/>
          </a:prstGeom>
          <a:blipFill>
            <a:blip r:embed="rId12" cstate="print"/>
            <a:stretch>
              <a:fillRect/>
            </a:stretch>
          </a:blipFill>
        </p:spPr>
        <p:txBody>
          <a:bodyPr wrap="square" lIns="0" tIns="0" rIns="0" bIns="0" rtlCol="0"/>
          <a:lstStyle/>
          <a:p>
            <a:endParaRPr sz="1803"/>
          </a:p>
        </p:txBody>
      </p:sp>
      <p:sp>
        <p:nvSpPr>
          <p:cNvPr id="16" name="object 16"/>
          <p:cNvSpPr/>
          <p:nvPr/>
        </p:nvSpPr>
        <p:spPr>
          <a:xfrm>
            <a:off x="5903377" y="5440721"/>
            <a:ext cx="480951" cy="440490"/>
          </a:xfrm>
          <a:prstGeom prst="rect">
            <a:avLst/>
          </a:prstGeom>
          <a:blipFill>
            <a:blip r:embed="rId13" cstate="print"/>
            <a:stretch>
              <a:fillRect/>
            </a:stretch>
          </a:blipFill>
        </p:spPr>
        <p:txBody>
          <a:bodyPr wrap="square" lIns="0" tIns="0" rIns="0" bIns="0" rtlCol="0"/>
          <a:lstStyle/>
          <a:p>
            <a:endParaRPr sz="1803"/>
          </a:p>
        </p:txBody>
      </p:sp>
      <p:sp>
        <p:nvSpPr>
          <p:cNvPr id="17" name="object 17"/>
          <p:cNvSpPr/>
          <p:nvPr/>
        </p:nvSpPr>
        <p:spPr>
          <a:xfrm>
            <a:off x="4358991" y="4103220"/>
            <a:ext cx="480951" cy="440490"/>
          </a:xfrm>
          <a:prstGeom prst="rect">
            <a:avLst/>
          </a:prstGeom>
          <a:blipFill>
            <a:blip r:embed="rId14" cstate="print"/>
            <a:stretch>
              <a:fillRect/>
            </a:stretch>
          </a:blipFill>
        </p:spPr>
        <p:txBody>
          <a:bodyPr wrap="square" lIns="0" tIns="0" rIns="0" bIns="0" rtlCol="0"/>
          <a:lstStyle/>
          <a:p>
            <a:endParaRPr sz="1803"/>
          </a:p>
        </p:txBody>
      </p:sp>
      <p:sp>
        <p:nvSpPr>
          <p:cNvPr id="18" name="object 18"/>
          <p:cNvSpPr/>
          <p:nvPr/>
        </p:nvSpPr>
        <p:spPr>
          <a:xfrm>
            <a:off x="4397162" y="3598604"/>
            <a:ext cx="248873" cy="87793"/>
          </a:xfrm>
          <a:prstGeom prst="rect">
            <a:avLst/>
          </a:prstGeom>
          <a:blipFill>
            <a:blip r:embed="rId15" cstate="print"/>
            <a:stretch>
              <a:fillRect/>
            </a:stretch>
          </a:blipFill>
        </p:spPr>
        <p:txBody>
          <a:bodyPr wrap="square" lIns="0" tIns="0" rIns="0" bIns="0" rtlCol="0"/>
          <a:lstStyle/>
          <a:p>
            <a:endParaRPr sz="1803"/>
          </a:p>
        </p:txBody>
      </p:sp>
      <p:sp>
        <p:nvSpPr>
          <p:cNvPr id="19" name="object 19"/>
          <p:cNvSpPr/>
          <p:nvPr/>
        </p:nvSpPr>
        <p:spPr>
          <a:xfrm>
            <a:off x="4897198" y="2183235"/>
            <a:ext cx="198487" cy="171004"/>
          </a:xfrm>
          <a:prstGeom prst="rect">
            <a:avLst/>
          </a:prstGeom>
          <a:blipFill>
            <a:blip r:embed="rId16" cstate="print"/>
            <a:stretch>
              <a:fillRect/>
            </a:stretch>
          </a:blipFill>
        </p:spPr>
        <p:txBody>
          <a:bodyPr wrap="square" lIns="0" tIns="0" rIns="0" bIns="0" rtlCol="0"/>
          <a:lstStyle/>
          <a:p>
            <a:endParaRPr sz="1803"/>
          </a:p>
        </p:txBody>
      </p:sp>
      <p:sp>
        <p:nvSpPr>
          <p:cNvPr id="20" name="object 20"/>
          <p:cNvSpPr/>
          <p:nvPr/>
        </p:nvSpPr>
        <p:spPr>
          <a:xfrm>
            <a:off x="2721469" y="2293167"/>
            <a:ext cx="248109" cy="122146"/>
          </a:xfrm>
          <a:prstGeom prst="rect">
            <a:avLst/>
          </a:prstGeom>
          <a:blipFill>
            <a:blip r:embed="rId17" cstate="print"/>
            <a:stretch>
              <a:fillRect/>
            </a:stretch>
          </a:blipFill>
        </p:spPr>
        <p:txBody>
          <a:bodyPr wrap="square" lIns="0" tIns="0" rIns="0" bIns="0" rtlCol="0"/>
          <a:lstStyle/>
          <a:p>
            <a:endParaRPr sz="1803"/>
          </a:p>
        </p:txBody>
      </p:sp>
      <p:sp>
        <p:nvSpPr>
          <p:cNvPr id="21" name="object 21"/>
          <p:cNvSpPr/>
          <p:nvPr/>
        </p:nvSpPr>
        <p:spPr>
          <a:xfrm>
            <a:off x="5553734" y="3207738"/>
            <a:ext cx="277119" cy="165660"/>
          </a:xfrm>
          <a:prstGeom prst="rect">
            <a:avLst/>
          </a:prstGeom>
          <a:blipFill>
            <a:blip r:embed="rId18" cstate="print"/>
            <a:stretch>
              <a:fillRect/>
            </a:stretch>
          </a:blipFill>
        </p:spPr>
        <p:txBody>
          <a:bodyPr wrap="square" lIns="0" tIns="0" rIns="0" bIns="0" rtlCol="0"/>
          <a:lstStyle/>
          <a:p>
            <a:endParaRPr sz="1803"/>
          </a:p>
        </p:txBody>
      </p:sp>
      <p:sp>
        <p:nvSpPr>
          <p:cNvPr id="22" name="object 22"/>
          <p:cNvSpPr/>
          <p:nvPr/>
        </p:nvSpPr>
        <p:spPr>
          <a:xfrm>
            <a:off x="2698949" y="3535494"/>
            <a:ext cx="178766" cy="120874"/>
          </a:xfrm>
          <a:custGeom>
            <a:avLst/>
            <a:gdLst/>
            <a:ahLst/>
            <a:cxnLst/>
            <a:rect l="l" t="t" r="r" b="b"/>
            <a:pathLst>
              <a:path w="178434" h="120650">
                <a:moveTo>
                  <a:pt x="0" y="120524"/>
                </a:moveTo>
                <a:lnTo>
                  <a:pt x="3810" y="113666"/>
                </a:lnTo>
                <a:lnTo>
                  <a:pt x="3810" y="83948"/>
                </a:lnTo>
                <a:lnTo>
                  <a:pt x="6857" y="77852"/>
                </a:lnTo>
                <a:lnTo>
                  <a:pt x="18287" y="63374"/>
                </a:lnTo>
                <a:lnTo>
                  <a:pt x="25146" y="53468"/>
                </a:lnTo>
                <a:lnTo>
                  <a:pt x="36575" y="46610"/>
                </a:lnTo>
                <a:lnTo>
                  <a:pt x="43434" y="42800"/>
                </a:lnTo>
                <a:lnTo>
                  <a:pt x="65531" y="23750"/>
                </a:lnTo>
                <a:lnTo>
                  <a:pt x="73151" y="16892"/>
                </a:lnTo>
                <a:lnTo>
                  <a:pt x="75437" y="9272"/>
                </a:lnTo>
                <a:lnTo>
                  <a:pt x="89918" y="4100"/>
                </a:lnTo>
                <a:lnTo>
                  <a:pt x="95454" y="1166"/>
                </a:lnTo>
                <a:lnTo>
                  <a:pt x="102221" y="0"/>
                </a:lnTo>
                <a:lnTo>
                  <a:pt x="120396" y="128"/>
                </a:lnTo>
                <a:lnTo>
                  <a:pt x="155448" y="128"/>
                </a:lnTo>
                <a:lnTo>
                  <a:pt x="163830" y="6986"/>
                </a:lnTo>
                <a:lnTo>
                  <a:pt x="166878" y="13082"/>
                </a:lnTo>
                <a:lnTo>
                  <a:pt x="170687" y="19940"/>
                </a:lnTo>
                <a:lnTo>
                  <a:pt x="178307" y="23750"/>
                </a:lnTo>
              </a:path>
            </a:pathLst>
          </a:custGeom>
          <a:ln w="19050">
            <a:solidFill>
              <a:srgbClr val="55CFEF"/>
            </a:solidFill>
          </a:ln>
        </p:spPr>
        <p:txBody>
          <a:bodyPr wrap="square" lIns="0" tIns="0" rIns="0" bIns="0" rtlCol="0"/>
          <a:lstStyle/>
          <a:p>
            <a:endParaRPr sz="1803"/>
          </a:p>
        </p:txBody>
      </p:sp>
      <p:sp>
        <p:nvSpPr>
          <p:cNvPr id="23" name="object 23"/>
          <p:cNvSpPr/>
          <p:nvPr/>
        </p:nvSpPr>
        <p:spPr>
          <a:xfrm>
            <a:off x="4058970" y="2163991"/>
            <a:ext cx="200777" cy="173454"/>
          </a:xfrm>
          <a:prstGeom prst="rect">
            <a:avLst/>
          </a:prstGeom>
          <a:blipFill>
            <a:blip r:embed="rId19" cstate="print"/>
            <a:stretch>
              <a:fillRect/>
            </a:stretch>
          </a:blipFill>
        </p:spPr>
        <p:txBody>
          <a:bodyPr wrap="square" lIns="0" tIns="0" rIns="0" bIns="0" rtlCol="0"/>
          <a:lstStyle/>
          <a:p>
            <a:endParaRPr sz="1803"/>
          </a:p>
        </p:txBody>
      </p:sp>
      <p:sp>
        <p:nvSpPr>
          <p:cNvPr id="24" name="object 24"/>
          <p:cNvSpPr/>
          <p:nvPr/>
        </p:nvSpPr>
        <p:spPr>
          <a:xfrm>
            <a:off x="2831019" y="3559289"/>
            <a:ext cx="75069" cy="41352"/>
          </a:xfrm>
          <a:custGeom>
            <a:avLst/>
            <a:gdLst/>
            <a:ahLst/>
            <a:cxnLst/>
            <a:rect l="l" t="t" r="r" b="b"/>
            <a:pathLst>
              <a:path w="74930" h="41275">
                <a:moveTo>
                  <a:pt x="74675" y="20574"/>
                </a:moveTo>
                <a:lnTo>
                  <a:pt x="71735" y="12537"/>
                </a:lnTo>
                <a:lnTo>
                  <a:pt x="63722" y="6000"/>
                </a:lnTo>
                <a:lnTo>
                  <a:pt x="51851" y="1607"/>
                </a:lnTo>
                <a:lnTo>
                  <a:pt x="37337" y="0"/>
                </a:lnTo>
                <a:lnTo>
                  <a:pt x="22824" y="1607"/>
                </a:lnTo>
                <a:lnTo>
                  <a:pt x="10953" y="6000"/>
                </a:lnTo>
                <a:lnTo>
                  <a:pt x="2940" y="12537"/>
                </a:lnTo>
                <a:lnTo>
                  <a:pt x="0" y="20574"/>
                </a:lnTo>
                <a:lnTo>
                  <a:pt x="2940" y="28610"/>
                </a:lnTo>
                <a:lnTo>
                  <a:pt x="10953" y="35147"/>
                </a:lnTo>
                <a:lnTo>
                  <a:pt x="22824" y="39540"/>
                </a:lnTo>
                <a:lnTo>
                  <a:pt x="37337" y="41148"/>
                </a:lnTo>
                <a:lnTo>
                  <a:pt x="51851" y="39540"/>
                </a:lnTo>
                <a:lnTo>
                  <a:pt x="63722" y="35147"/>
                </a:lnTo>
                <a:lnTo>
                  <a:pt x="71735" y="28610"/>
                </a:lnTo>
                <a:lnTo>
                  <a:pt x="74675" y="20574"/>
                </a:lnTo>
                <a:close/>
              </a:path>
            </a:pathLst>
          </a:custGeom>
          <a:solidFill>
            <a:srgbClr val="00279F"/>
          </a:solidFill>
        </p:spPr>
        <p:txBody>
          <a:bodyPr wrap="square" lIns="0" tIns="0" rIns="0" bIns="0" rtlCol="0"/>
          <a:lstStyle/>
          <a:p>
            <a:endParaRPr sz="1803"/>
          </a:p>
        </p:txBody>
      </p:sp>
      <p:sp>
        <p:nvSpPr>
          <p:cNvPr id="25" name="object 25"/>
          <p:cNvSpPr/>
          <p:nvPr/>
        </p:nvSpPr>
        <p:spPr>
          <a:xfrm>
            <a:off x="2831019" y="3559289"/>
            <a:ext cx="75069" cy="41352"/>
          </a:xfrm>
          <a:custGeom>
            <a:avLst/>
            <a:gdLst/>
            <a:ahLst/>
            <a:cxnLst/>
            <a:rect l="l" t="t" r="r" b="b"/>
            <a:pathLst>
              <a:path w="74930" h="41275">
                <a:moveTo>
                  <a:pt x="37337" y="0"/>
                </a:moveTo>
                <a:lnTo>
                  <a:pt x="22824" y="1607"/>
                </a:lnTo>
                <a:lnTo>
                  <a:pt x="10953" y="6000"/>
                </a:lnTo>
                <a:lnTo>
                  <a:pt x="2940" y="12537"/>
                </a:lnTo>
                <a:lnTo>
                  <a:pt x="0" y="20574"/>
                </a:lnTo>
                <a:lnTo>
                  <a:pt x="2940" y="28610"/>
                </a:lnTo>
                <a:lnTo>
                  <a:pt x="10953" y="35147"/>
                </a:lnTo>
                <a:lnTo>
                  <a:pt x="22824" y="39540"/>
                </a:lnTo>
                <a:lnTo>
                  <a:pt x="37337" y="41148"/>
                </a:lnTo>
                <a:lnTo>
                  <a:pt x="51851" y="39540"/>
                </a:lnTo>
                <a:lnTo>
                  <a:pt x="63722" y="35147"/>
                </a:lnTo>
                <a:lnTo>
                  <a:pt x="71735" y="28610"/>
                </a:lnTo>
                <a:lnTo>
                  <a:pt x="74675" y="20574"/>
                </a:lnTo>
                <a:lnTo>
                  <a:pt x="71735" y="12537"/>
                </a:lnTo>
                <a:lnTo>
                  <a:pt x="63722" y="6000"/>
                </a:lnTo>
                <a:lnTo>
                  <a:pt x="51851" y="1607"/>
                </a:lnTo>
                <a:lnTo>
                  <a:pt x="37337" y="0"/>
                </a:lnTo>
                <a:close/>
              </a:path>
            </a:pathLst>
          </a:custGeom>
          <a:ln w="19050">
            <a:solidFill>
              <a:srgbClr val="00279F"/>
            </a:solidFill>
          </a:ln>
        </p:spPr>
        <p:txBody>
          <a:bodyPr wrap="square" lIns="0" tIns="0" rIns="0" bIns="0" rtlCol="0"/>
          <a:lstStyle/>
          <a:p>
            <a:endParaRPr sz="1803"/>
          </a:p>
        </p:txBody>
      </p:sp>
      <p:sp>
        <p:nvSpPr>
          <p:cNvPr id="26" name="object 26"/>
          <p:cNvSpPr/>
          <p:nvPr/>
        </p:nvSpPr>
        <p:spPr>
          <a:xfrm>
            <a:off x="2716125" y="2496362"/>
            <a:ext cx="2047475" cy="730460"/>
          </a:xfrm>
          <a:prstGeom prst="rect">
            <a:avLst/>
          </a:prstGeom>
          <a:blipFill>
            <a:blip r:embed="rId20" cstate="print"/>
            <a:stretch>
              <a:fillRect/>
            </a:stretch>
          </a:blipFill>
        </p:spPr>
        <p:txBody>
          <a:bodyPr wrap="square" lIns="0" tIns="0" rIns="0" bIns="0" rtlCol="0"/>
          <a:lstStyle/>
          <a:p>
            <a:endParaRPr sz="1803"/>
          </a:p>
        </p:txBody>
      </p:sp>
      <p:sp>
        <p:nvSpPr>
          <p:cNvPr id="27" name="object 27"/>
          <p:cNvSpPr/>
          <p:nvPr/>
        </p:nvSpPr>
        <p:spPr>
          <a:xfrm>
            <a:off x="2285178" y="2003453"/>
            <a:ext cx="3849387" cy="1972788"/>
          </a:xfrm>
          <a:custGeom>
            <a:avLst/>
            <a:gdLst/>
            <a:ahLst/>
            <a:cxnLst/>
            <a:rect l="l" t="t" r="r" b="b"/>
            <a:pathLst>
              <a:path w="3835400" h="1969135">
                <a:moveTo>
                  <a:pt x="0" y="0"/>
                </a:moveTo>
                <a:lnTo>
                  <a:pt x="0" y="1969008"/>
                </a:lnTo>
                <a:lnTo>
                  <a:pt x="3835146" y="1969008"/>
                </a:lnTo>
                <a:lnTo>
                  <a:pt x="3835146" y="0"/>
                </a:lnTo>
                <a:lnTo>
                  <a:pt x="0" y="0"/>
                </a:lnTo>
                <a:close/>
              </a:path>
            </a:pathLst>
          </a:custGeom>
          <a:ln w="9525">
            <a:solidFill>
              <a:srgbClr val="000000"/>
            </a:solidFill>
          </a:ln>
        </p:spPr>
        <p:txBody>
          <a:bodyPr wrap="square" lIns="0" tIns="0" rIns="0" bIns="0" rtlCol="0"/>
          <a:lstStyle/>
          <a:p>
            <a:endParaRPr sz="1803"/>
          </a:p>
        </p:txBody>
      </p:sp>
      <p:sp>
        <p:nvSpPr>
          <p:cNvPr id="28" name="object 28"/>
          <p:cNvSpPr/>
          <p:nvPr/>
        </p:nvSpPr>
        <p:spPr>
          <a:xfrm>
            <a:off x="4591451" y="3205829"/>
            <a:ext cx="25447" cy="318725"/>
          </a:xfrm>
          <a:custGeom>
            <a:avLst/>
            <a:gdLst/>
            <a:ahLst/>
            <a:cxnLst/>
            <a:rect l="l" t="t" r="r" b="b"/>
            <a:pathLst>
              <a:path w="25400" h="318135">
                <a:moveTo>
                  <a:pt x="0" y="317754"/>
                </a:moveTo>
                <a:lnTo>
                  <a:pt x="0" y="0"/>
                </a:lnTo>
                <a:lnTo>
                  <a:pt x="25146" y="76200"/>
                </a:lnTo>
              </a:path>
            </a:pathLst>
          </a:custGeom>
          <a:ln w="9525">
            <a:solidFill>
              <a:srgbClr val="000000"/>
            </a:solidFill>
          </a:ln>
        </p:spPr>
        <p:txBody>
          <a:bodyPr wrap="square" lIns="0" tIns="0" rIns="0" bIns="0" rtlCol="0"/>
          <a:lstStyle/>
          <a:p>
            <a:endParaRPr sz="1803"/>
          </a:p>
        </p:txBody>
      </p:sp>
      <p:sp>
        <p:nvSpPr>
          <p:cNvPr id="29" name="object 29"/>
          <p:cNvSpPr/>
          <p:nvPr/>
        </p:nvSpPr>
        <p:spPr>
          <a:xfrm>
            <a:off x="4537249" y="3205829"/>
            <a:ext cx="26082" cy="318725"/>
          </a:xfrm>
          <a:custGeom>
            <a:avLst/>
            <a:gdLst/>
            <a:ahLst/>
            <a:cxnLst/>
            <a:rect l="l" t="t" r="r" b="b"/>
            <a:pathLst>
              <a:path w="26035" h="318135">
                <a:moveTo>
                  <a:pt x="25908" y="0"/>
                </a:moveTo>
                <a:lnTo>
                  <a:pt x="25908" y="317754"/>
                </a:lnTo>
                <a:lnTo>
                  <a:pt x="0" y="241554"/>
                </a:lnTo>
              </a:path>
            </a:pathLst>
          </a:custGeom>
          <a:ln w="9524">
            <a:solidFill>
              <a:srgbClr val="000000"/>
            </a:solidFill>
          </a:ln>
        </p:spPr>
        <p:txBody>
          <a:bodyPr wrap="square" lIns="0" tIns="0" rIns="0" bIns="0" rtlCol="0"/>
          <a:lstStyle/>
          <a:p>
            <a:endParaRPr sz="1803"/>
          </a:p>
        </p:txBody>
      </p:sp>
      <p:sp>
        <p:nvSpPr>
          <p:cNvPr id="30" name="object 30"/>
          <p:cNvSpPr/>
          <p:nvPr/>
        </p:nvSpPr>
        <p:spPr>
          <a:xfrm>
            <a:off x="3608938" y="2666858"/>
            <a:ext cx="337174" cy="484768"/>
          </a:xfrm>
          <a:custGeom>
            <a:avLst/>
            <a:gdLst/>
            <a:ahLst/>
            <a:cxnLst/>
            <a:rect l="l" t="t" r="r" b="b"/>
            <a:pathLst>
              <a:path w="336550" h="483869">
                <a:moveTo>
                  <a:pt x="336042" y="368046"/>
                </a:moveTo>
                <a:lnTo>
                  <a:pt x="336042" y="116586"/>
                </a:lnTo>
                <a:lnTo>
                  <a:pt x="326933" y="71366"/>
                </a:lnTo>
                <a:lnTo>
                  <a:pt x="302037" y="34290"/>
                </a:lnTo>
                <a:lnTo>
                  <a:pt x="264997" y="9215"/>
                </a:lnTo>
                <a:lnTo>
                  <a:pt x="219456" y="0"/>
                </a:lnTo>
                <a:lnTo>
                  <a:pt x="116586" y="0"/>
                </a:lnTo>
                <a:lnTo>
                  <a:pt x="71044" y="9215"/>
                </a:lnTo>
                <a:lnTo>
                  <a:pt x="34004" y="34290"/>
                </a:lnTo>
                <a:lnTo>
                  <a:pt x="9108" y="71366"/>
                </a:lnTo>
                <a:lnTo>
                  <a:pt x="0" y="116586"/>
                </a:lnTo>
                <a:lnTo>
                  <a:pt x="0" y="368046"/>
                </a:lnTo>
                <a:lnTo>
                  <a:pt x="9108" y="413146"/>
                </a:lnTo>
                <a:lnTo>
                  <a:pt x="34004" y="449961"/>
                </a:lnTo>
                <a:lnTo>
                  <a:pt x="71044" y="474773"/>
                </a:lnTo>
                <a:lnTo>
                  <a:pt x="116586" y="483870"/>
                </a:lnTo>
                <a:lnTo>
                  <a:pt x="219456" y="483870"/>
                </a:lnTo>
                <a:lnTo>
                  <a:pt x="264997" y="474773"/>
                </a:lnTo>
                <a:lnTo>
                  <a:pt x="302037" y="449961"/>
                </a:lnTo>
                <a:lnTo>
                  <a:pt x="326933" y="413146"/>
                </a:lnTo>
                <a:lnTo>
                  <a:pt x="336042" y="368046"/>
                </a:lnTo>
                <a:close/>
              </a:path>
            </a:pathLst>
          </a:custGeom>
          <a:solidFill>
            <a:srgbClr val="FFFFFF"/>
          </a:solidFill>
        </p:spPr>
        <p:txBody>
          <a:bodyPr wrap="square" lIns="0" tIns="0" rIns="0" bIns="0" rtlCol="0"/>
          <a:lstStyle/>
          <a:p>
            <a:endParaRPr sz="1803"/>
          </a:p>
        </p:txBody>
      </p:sp>
      <p:sp>
        <p:nvSpPr>
          <p:cNvPr id="31" name="object 31"/>
          <p:cNvSpPr/>
          <p:nvPr/>
        </p:nvSpPr>
        <p:spPr>
          <a:xfrm>
            <a:off x="3608938" y="2666858"/>
            <a:ext cx="337174" cy="484768"/>
          </a:xfrm>
          <a:custGeom>
            <a:avLst/>
            <a:gdLst/>
            <a:ahLst/>
            <a:cxnLst/>
            <a:rect l="l" t="t" r="r" b="b"/>
            <a:pathLst>
              <a:path w="336550" h="483869">
                <a:moveTo>
                  <a:pt x="116586" y="0"/>
                </a:moveTo>
                <a:lnTo>
                  <a:pt x="71044" y="9215"/>
                </a:lnTo>
                <a:lnTo>
                  <a:pt x="34004" y="34290"/>
                </a:lnTo>
                <a:lnTo>
                  <a:pt x="9108" y="71366"/>
                </a:lnTo>
                <a:lnTo>
                  <a:pt x="0" y="116586"/>
                </a:lnTo>
                <a:lnTo>
                  <a:pt x="0" y="368046"/>
                </a:lnTo>
                <a:lnTo>
                  <a:pt x="9108" y="413146"/>
                </a:lnTo>
                <a:lnTo>
                  <a:pt x="34004" y="449961"/>
                </a:lnTo>
                <a:lnTo>
                  <a:pt x="71044" y="474773"/>
                </a:lnTo>
                <a:lnTo>
                  <a:pt x="116586" y="483870"/>
                </a:lnTo>
                <a:lnTo>
                  <a:pt x="219456" y="483870"/>
                </a:lnTo>
                <a:lnTo>
                  <a:pt x="264997" y="474773"/>
                </a:lnTo>
                <a:lnTo>
                  <a:pt x="302037" y="449961"/>
                </a:lnTo>
                <a:lnTo>
                  <a:pt x="326933" y="413146"/>
                </a:lnTo>
                <a:lnTo>
                  <a:pt x="336042" y="368046"/>
                </a:lnTo>
                <a:lnTo>
                  <a:pt x="336042" y="116586"/>
                </a:lnTo>
                <a:lnTo>
                  <a:pt x="326933" y="71366"/>
                </a:lnTo>
                <a:lnTo>
                  <a:pt x="302037" y="34290"/>
                </a:lnTo>
                <a:lnTo>
                  <a:pt x="264997" y="9215"/>
                </a:lnTo>
                <a:lnTo>
                  <a:pt x="219456" y="0"/>
                </a:lnTo>
                <a:lnTo>
                  <a:pt x="116586" y="0"/>
                </a:lnTo>
                <a:close/>
              </a:path>
            </a:pathLst>
          </a:custGeom>
          <a:ln w="12700">
            <a:solidFill>
              <a:srgbClr val="000000"/>
            </a:solidFill>
          </a:ln>
        </p:spPr>
        <p:txBody>
          <a:bodyPr wrap="square" lIns="0" tIns="0" rIns="0" bIns="0" rtlCol="0"/>
          <a:lstStyle/>
          <a:p>
            <a:endParaRPr sz="1803"/>
          </a:p>
        </p:txBody>
      </p:sp>
      <p:sp>
        <p:nvSpPr>
          <p:cNvPr id="32" name="object 32"/>
          <p:cNvSpPr/>
          <p:nvPr/>
        </p:nvSpPr>
        <p:spPr>
          <a:xfrm>
            <a:off x="3621152" y="2765338"/>
            <a:ext cx="309183" cy="277374"/>
          </a:xfrm>
          <a:custGeom>
            <a:avLst/>
            <a:gdLst/>
            <a:ahLst/>
            <a:cxnLst/>
            <a:rect l="l" t="t" r="r" b="b"/>
            <a:pathLst>
              <a:path w="308610" h="276860">
                <a:moveTo>
                  <a:pt x="0" y="0"/>
                </a:moveTo>
                <a:lnTo>
                  <a:pt x="0" y="276606"/>
                </a:lnTo>
                <a:lnTo>
                  <a:pt x="308610" y="276606"/>
                </a:lnTo>
                <a:lnTo>
                  <a:pt x="308610" y="0"/>
                </a:lnTo>
                <a:lnTo>
                  <a:pt x="0" y="0"/>
                </a:lnTo>
                <a:close/>
              </a:path>
            </a:pathLst>
          </a:custGeom>
          <a:solidFill>
            <a:srgbClr val="FFFF99"/>
          </a:solidFill>
        </p:spPr>
        <p:txBody>
          <a:bodyPr wrap="square" lIns="0" tIns="0" rIns="0" bIns="0" rtlCol="0"/>
          <a:lstStyle/>
          <a:p>
            <a:endParaRPr sz="1803"/>
          </a:p>
        </p:txBody>
      </p:sp>
      <p:sp>
        <p:nvSpPr>
          <p:cNvPr id="33" name="object 33"/>
          <p:cNvSpPr/>
          <p:nvPr/>
        </p:nvSpPr>
        <p:spPr>
          <a:xfrm>
            <a:off x="3621153" y="2765338"/>
            <a:ext cx="308546" cy="277374"/>
          </a:xfrm>
          <a:custGeom>
            <a:avLst/>
            <a:gdLst/>
            <a:ahLst/>
            <a:cxnLst/>
            <a:rect l="l" t="t" r="r" b="b"/>
            <a:pathLst>
              <a:path w="307975" h="276860">
                <a:moveTo>
                  <a:pt x="0" y="0"/>
                </a:moveTo>
                <a:lnTo>
                  <a:pt x="0" y="276606"/>
                </a:lnTo>
                <a:lnTo>
                  <a:pt x="307848" y="276606"/>
                </a:lnTo>
                <a:lnTo>
                  <a:pt x="307848" y="0"/>
                </a:lnTo>
                <a:lnTo>
                  <a:pt x="0" y="0"/>
                </a:lnTo>
                <a:close/>
              </a:path>
            </a:pathLst>
          </a:custGeom>
          <a:ln w="9525">
            <a:solidFill>
              <a:srgbClr val="FFFF99"/>
            </a:solidFill>
          </a:ln>
        </p:spPr>
        <p:txBody>
          <a:bodyPr wrap="square" lIns="0" tIns="0" rIns="0" bIns="0" rtlCol="0"/>
          <a:lstStyle/>
          <a:p>
            <a:endParaRPr sz="1803"/>
          </a:p>
        </p:txBody>
      </p:sp>
      <p:sp>
        <p:nvSpPr>
          <p:cNvPr id="34" name="object 34"/>
          <p:cNvSpPr txBox="1"/>
          <p:nvPr/>
        </p:nvSpPr>
        <p:spPr>
          <a:xfrm>
            <a:off x="1058554" y="1342603"/>
            <a:ext cx="4220351" cy="627758"/>
          </a:xfrm>
          <a:prstGeom prst="rect">
            <a:avLst/>
          </a:prstGeom>
        </p:spPr>
        <p:txBody>
          <a:bodyPr vert="horz" wrap="square" lIns="0" tIns="12087" rIns="0" bIns="0" rtlCol="0">
            <a:spAutoFit/>
          </a:bodyPr>
          <a:lstStyle/>
          <a:p>
            <a:pPr marL="12724">
              <a:spcBef>
                <a:spcPts val="95"/>
              </a:spcBef>
            </a:pPr>
            <a:r>
              <a:rPr sz="1403" spc="-5" dirty="0">
                <a:latin typeface="Times New Roman"/>
                <a:cs typeface="Times New Roman"/>
              </a:rPr>
              <a:t>I</a:t>
            </a:r>
            <a:r>
              <a:rPr sz="2000" spc="-5" dirty="0">
                <a:latin typeface="Times New Roman"/>
                <a:cs typeface="Times New Roman"/>
              </a:rPr>
              <a:t>. Partition du détergent </a:t>
            </a:r>
            <a:r>
              <a:rPr sz="2000" dirty="0">
                <a:latin typeface="Times New Roman"/>
                <a:cs typeface="Times New Roman"/>
              </a:rPr>
              <a:t>dans</a:t>
            </a:r>
            <a:r>
              <a:rPr sz="2000" dirty="0">
                <a:latin typeface="Times New Roman"/>
                <a:cs typeface="Times New Roman"/>
              </a:rPr>
              <a:t> la</a:t>
            </a:r>
            <a:r>
              <a:rPr sz="2000" spc="25" dirty="0">
                <a:latin typeface="Times New Roman"/>
                <a:cs typeface="Times New Roman"/>
              </a:rPr>
              <a:t> </a:t>
            </a:r>
            <a:r>
              <a:rPr sz="2000" spc="-5" dirty="0">
                <a:latin typeface="Times New Roman"/>
                <a:cs typeface="Times New Roman"/>
              </a:rPr>
              <a:t>membrane</a:t>
            </a:r>
            <a:endParaRPr sz="2000" dirty="0">
              <a:latin typeface="Times New Roman"/>
              <a:cs typeface="Times New Roman"/>
            </a:endParaRPr>
          </a:p>
        </p:txBody>
      </p:sp>
      <p:sp>
        <p:nvSpPr>
          <p:cNvPr id="35" name="object 35"/>
          <p:cNvSpPr/>
          <p:nvPr/>
        </p:nvSpPr>
        <p:spPr>
          <a:xfrm>
            <a:off x="4742353" y="2616092"/>
            <a:ext cx="1391576" cy="607676"/>
          </a:xfrm>
          <a:prstGeom prst="rect">
            <a:avLst/>
          </a:prstGeom>
          <a:blipFill>
            <a:blip r:embed="rId21" cstate="print"/>
            <a:stretch>
              <a:fillRect/>
            </a:stretch>
          </a:blipFill>
        </p:spPr>
        <p:txBody>
          <a:bodyPr wrap="square" lIns="0" tIns="0" rIns="0" bIns="0" rtlCol="0"/>
          <a:lstStyle/>
          <a:p>
            <a:endParaRPr sz="1803"/>
          </a:p>
        </p:txBody>
      </p:sp>
      <p:sp>
        <p:nvSpPr>
          <p:cNvPr id="36" name="object 36"/>
          <p:cNvSpPr/>
          <p:nvPr/>
        </p:nvSpPr>
        <p:spPr>
          <a:xfrm>
            <a:off x="2285560" y="2642812"/>
            <a:ext cx="471026" cy="541259"/>
          </a:xfrm>
          <a:prstGeom prst="rect">
            <a:avLst/>
          </a:prstGeom>
          <a:blipFill>
            <a:blip r:embed="rId22" cstate="print"/>
            <a:stretch>
              <a:fillRect/>
            </a:stretch>
          </a:blipFill>
        </p:spPr>
        <p:txBody>
          <a:bodyPr wrap="square" lIns="0" tIns="0" rIns="0" bIns="0" rtlCol="0"/>
          <a:lstStyle/>
          <a:p>
            <a:endParaRPr sz="1803"/>
          </a:p>
        </p:txBody>
      </p:sp>
      <p:sp>
        <p:nvSpPr>
          <p:cNvPr id="37" name="object 37"/>
          <p:cNvSpPr/>
          <p:nvPr/>
        </p:nvSpPr>
        <p:spPr>
          <a:xfrm>
            <a:off x="2888275" y="2660750"/>
            <a:ext cx="78250" cy="484768"/>
          </a:xfrm>
          <a:custGeom>
            <a:avLst/>
            <a:gdLst/>
            <a:ahLst/>
            <a:cxnLst/>
            <a:rect l="l" t="t" r="r" b="b"/>
            <a:pathLst>
              <a:path w="78105" h="483869">
                <a:moveTo>
                  <a:pt x="77724" y="457200"/>
                </a:moveTo>
                <a:lnTo>
                  <a:pt x="77724" y="26669"/>
                </a:lnTo>
                <a:lnTo>
                  <a:pt x="75592" y="16394"/>
                </a:lnTo>
                <a:lnTo>
                  <a:pt x="69818" y="7905"/>
                </a:lnTo>
                <a:lnTo>
                  <a:pt x="61329" y="2131"/>
                </a:lnTo>
                <a:lnTo>
                  <a:pt x="51054" y="0"/>
                </a:lnTo>
                <a:lnTo>
                  <a:pt x="26670" y="0"/>
                </a:lnTo>
                <a:lnTo>
                  <a:pt x="16394" y="2131"/>
                </a:lnTo>
                <a:lnTo>
                  <a:pt x="7905" y="7905"/>
                </a:lnTo>
                <a:lnTo>
                  <a:pt x="2131" y="16394"/>
                </a:lnTo>
                <a:lnTo>
                  <a:pt x="0" y="26669"/>
                </a:lnTo>
                <a:lnTo>
                  <a:pt x="0" y="457200"/>
                </a:lnTo>
                <a:lnTo>
                  <a:pt x="2131" y="467475"/>
                </a:lnTo>
                <a:lnTo>
                  <a:pt x="7905" y="475964"/>
                </a:lnTo>
                <a:lnTo>
                  <a:pt x="16394" y="481738"/>
                </a:lnTo>
                <a:lnTo>
                  <a:pt x="26670" y="483870"/>
                </a:lnTo>
                <a:lnTo>
                  <a:pt x="51054" y="483870"/>
                </a:lnTo>
                <a:lnTo>
                  <a:pt x="61329" y="481738"/>
                </a:lnTo>
                <a:lnTo>
                  <a:pt x="69818" y="475964"/>
                </a:lnTo>
                <a:lnTo>
                  <a:pt x="75592" y="467475"/>
                </a:lnTo>
                <a:lnTo>
                  <a:pt x="77724" y="457200"/>
                </a:lnTo>
                <a:close/>
              </a:path>
            </a:pathLst>
          </a:custGeom>
          <a:solidFill>
            <a:srgbClr val="FFFFFF"/>
          </a:solidFill>
        </p:spPr>
        <p:txBody>
          <a:bodyPr wrap="square" lIns="0" tIns="0" rIns="0" bIns="0" rtlCol="0"/>
          <a:lstStyle/>
          <a:p>
            <a:endParaRPr sz="1803"/>
          </a:p>
        </p:txBody>
      </p:sp>
      <p:sp>
        <p:nvSpPr>
          <p:cNvPr id="38" name="object 38"/>
          <p:cNvSpPr/>
          <p:nvPr/>
        </p:nvSpPr>
        <p:spPr>
          <a:xfrm>
            <a:off x="2888275" y="2660750"/>
            <a:ext cx="78250" cy="484768"/>
          </a:xfrm>
          <a:custGeom>
            <a:avLst/>
            <a:gdLst/>
            <a:ahLst/>
            <a:cxnLst/>
            <a:rect l="l" t="t" r="r" b="b"/>
            <a:pathLst>
              <a:path w="78105" h="483869">
                <a:moveTo>
                  <a:pt x="26670" y="0"/>
                </a:moveTo>
                <a:lnTo>
                  <a:pt x="16394" y="2131"/>
                </a:lnTo>
                <a:lnTo>
                  <a:pt x="7905" y="7905"/>
                </a:lnTo>
                <a:lnTo>
                  <a:pt x="2131" y="16394"/>
                </a:lnTo>
                <a:lnTo>
                  <a:pt x="0" y="26669"/>
                </a:lnTo>
                <a:lnTo>
                  <a:pt x="0" y="457200"/>
                </a:lnTo>
                <a:lnTo>
                  <a:pt x="2131" y="467475"/>
                </a:lnTo>
                <a:lnTo>
                  <a:pt x="7905" y="475964"/>
                </a:lnTo>
                <a:lnTo>
                  <a:pt x="16394" y="481738"/>
                </a:lnTo>
                <a:lnTo>
                  <a:pt x="26670" y="483870"/>
                </a:lnTo>
                <a:lnTo>
                  <a:pt x="51054" y="483870"/>
                </a:lnTo>
                <a:lnTo>
                  <a:pt x="61329" y="481738"/>
                </a:lnTo>
                <a:lnTo>
                  <a:pt x="69818" y="475964"/>
                </a:lnTo>
                <a:lnTo>
                  <a:pt x="75592" y="467475"/>
                </a:lnTo>
                <a:lnTo>
                  <a:pt x="77724" y="457200"/>
                </a:lnTo>
                <a:lnTo>
                  <a:pt x="77724" y="26669"/>
                </a:lnTo>
                <a:lnTo>
                  <a:pt x="75592" y="16394"/>
                </a:lnTo>
                <a:lnTo>
                  <a:pt x="69818" y="7905"/>
                </a:lnTo>
                <a:lnTo>
                  <a:pt x="61329" y="2131"/>
                </a:lnTo>
                <a:lnTo>
                  <a:pt x="51054" y="0"/>
                </a:lnTo>
                <a:lnTo>
                  <a:pt x="26670" y="0"/>
                </a:lnTo>
                <a:close/>
              </a:path>
            </a:pathLst>
          </a:custGeom>
          <a:ln w="12700">
            <a:solidFill>
              <a:srgbClr val="000000"/>
            </a:solidFill>
          </a:ln>
        </p:spPr>
        <p:txBody>
          <a:bodyPr wrap="square" lIns="0" tIns="0" rIns="0" bIns="0" rtlCol="0"/>
          <a:lstStyle/>
          <a:p>
            <a:endParaRPr sz="1803"/>
          </a:p>
        </p:txBody>
      </p:sp>
      <p:sp>
        <p:nvSpPr>
          <p:cNvPr id="39" name="object 39"/>
          <p:cNvSpPr/>
          <p:nvPr/>
        </p:nvSpPr>
        <p:spPr>
          <a:xfrm>
            <a:off x="2926445" y="2784423"/>
            <a:ext cx="0" cy="277374"/>
          </a:xfrm>
          <a:custGeom>
            <a:avLst/>
            <a:gdLst/>
            <a:ahLst/>
            <a:cxnLst/>
            <a:rect l="l" t="t" r="r" b="b"/>
            <a:pathLst>
              <a:path h="276860">
                <a:moveTo>
                  <a:pt x="0" y="0"/>
                </a:moveTo>
                <a:lnTo>
                  <a:pt x="0" y="276605"/>
                </a:lnTo>
              </a:path>
            </a:pathLst>
          </a:custGeom>
          <a:ln w="70104">
            <a:solidFill>
              <a:srgbClr val="FFFF99"/>
            </a:solidFill>
          </a:ln>
        </p:spPr>
        <p:txBody>
          <a:bodyPr wrap="square" lIns="0" tIns="0" rIns="0" bIns="0" rtlCol="0"/>
          <a:lstStyle/>
          <a:p>
            <a:endParaRPr sz="1803"/>
          </a:p>
        </p:txBody>
      </p:sp>
      <p:sp>
        <p:nvSpPr>
          <p:cNvPr id="40" name="object 40"/>
          <p:cNvSpPr/>
          <p:nvPr/>
        </p:nvSpPr>
        <p:spPr>
          <a:xfrm>
            <a:off x="2891329" y="2784423"/>
            <a:ext cx="70616" cy="277374"/>
          </a:xfrm>
          <a:custGeom>
            <a:avLst/>
            <a:gdLst/>
            <a:ahLst/>
            <a:cxnLst/>
            <a:rect l="l" t="t" r="r" b="b"/>
            <a:pathLst>
              <a:path w="70484" h="276860">
                <a:moveTo>
                  <a:pt x="0" y="0"/>
                </a:moveTo>
                <a:lnTo>
                  <a:pt x="0" y="276605"/>
                </a:lnTo>
                <a:lnTo>
                  <a:pt x="70104" y="276605"/>
                </a:lnTo>
                <a:lnTo>
                  <a:pt x="70104" y="0"/>
                </a:lnTo>
                <a:lnTo>
                  <a:pt x="0" y="0"/>
                </a:lnTo>
                <a:close/>
              </a:path>
            </a:pathLst>
          </a:custGeom>
          <a:ln w="9525">
            <a:solidFill>
              <a:srgbClr val="FFFF99"/>
            </a:solidFill>
          </a:ln>
        </p:spPr>
        <p:txBody>
          <a:bodyPr wrap="square" lIns="0" tIns="0" rIns="0" bIns="0" rtlCol="0"/>
          <a:lstStyle/>
          <a:p>
            <a:endParaRPr sz="1803"/>
          </a:p>
        </p:txBody>
      </p:sp>
      <p:sp>
        <p:nvSpPr>
          <p:cNvPr id="41" name="object 41"/>
          <p:cNvSpPr/>
          <p:nvPr/>
        </p:nvSpPr>
        <p:spPr>
          <a:xfrm>
            <a:off x="8082924" y="2080303"/>
            <a:ext cx="480187" cy="497490"/>
          </a:xfrm>
          <a:prstGeom prst="rect">
            <a:avLst/>
          </a:prstGeom>
          <a:blipFill>
            <a:blip r:embed="rId23" cstate="print"/>
            <a:stretch>
              <a:fillRect/>
            </a:stretch>
          </a:blipFill>
        </p:spPr>
        <p:txBody>
          <a:bodyPr wrap="square" lIns="0" tIns="0" rIns="0" bIns="0" rtlCol="0"/>
          <a:lstStyle/>
          <a:p>
            <a:endParaRPr sz="1803"/>
          </a:p>
        </p:txBody>
      </p:sp>
      <p:sp>
        <p:nvSpPr>
          <p:cNvPr id="42" name="object 42"/>
          <p:cNvSpPr/>
          <p:nvPr/>
        </p:nvSpPr>
        <p:spPr>
          <a:xfrm>
            <a:off x="8413482" y="2953520"/>
            <a:ext cx="70233" cy="233605"/>
          </a:xfrm>
          <a:prstGeom prst="rect">
            <a:avLst/>
          </a:prstGeom>
          <a:blipFill>
            <a:blip r:embed="rId24" cstate="print"/>
            <a:stretch>
              <a:fillRect/>
            </a:stretch>
          </a:blipFill>
        </p:spPr>
        <p:txBody>
          <a:bodyPr wrap="square" lIns="0" tIns="0" rIns="0" bIns="0" rtlCol="0"/>
          <a:lstStyle/>
          <a:p>
            <a:endParaRPr sz="1803"/>
          </a:p>
        </p:txBody>
      </p:sp>
      <p:sp>
        <p:nvSpPr>
          <p:cNvPr id="43" name="object 43"/>
          <p:cNvSpPr/>
          <p:nvPr/>
        </p:nvSpPr>
        <p:spPr>
          <a:xfrm>
            <a:off x="6134310" y="2003453"/>
            <a:ext cx="3842516" cy="1972788"/>
          </a:xfrm>
          <a:custGeom>
            <a:avLst/>
            <a:gdLst/>
            <a:ahLst/>
            <a:cxnLst/>
            <a:rect l="l" t="t" r="r" b="b"/>
            <a:pathLst>
              <a:path w="3835400" h="1969135">
                <a:moveTo>
                  <a:pt x="0" y="0"/>
                </a:moveTo>
                <a:lnTo>
                  <a:pt x="0" y="1969008"/>
                </a:lnTo>
                <a:lnTo>
                  <a:pt x="3835145" y="1969008"/>
                </a:lnTo>
                <a:lnTo>
                  <a:pt x="3835145" y="0"/>
                </a:lnTo>
                <a:lnTo>
                  <a:pt x="0" y="0"/>
                </a:lnTo>
                <a:close/>
              </a:path>
            </a:pathLst>
          </a:custGeom>
          <a:ln w="9525">
            <a:solidFill>
              <a:srgbClr val="000000"/>
            </a:solidFill>
          </a:ln>
        </p:spPr>
        <p:txBody>
          <a:bodyPr wrap="square" lIns="0" tIns="0" rIns="0" bIns="0" rtlCol="0"/>
          <a:lstStyle/>
          <a:p>
            <a:endParaRPr sz="1803"/>
          </a:p>
        </p:txBody>
      </p:sp>
      <p:sp>
        <p:nvSpPr>
          <p:cNvPr id="44" name="object 44"/>
          <p:cNvSpPr txBox="1"/>
          <p:nvPr/>
        </p:nvSpPr>
        <p:spPr>
          <a:xfrm>
            <a:off x="7276386" y="1307675"/>
            <a:ext cx="4915613" cy="627758"/>
          </a:xfrm>
          <a:prstGeom prst="rect">
            <a:avLst/>
          </a:prstGeom>
        </p:spPr>
        <p:txBody>
          <a:bodyPr vert="horz" wrap="square" lIns="0" tIns="12087" rIns="0" bIns="0" rtlCol="0">
            <a:spAutoFit/>
          </a:bodyPr>
          <a:lstStyle/>
          <a:p>
            <a:pPr marL="12724">
              <a:spcBef>
                <a:spcPts val="95"/>
              </a:spcBef>
            </a:pPr>
            <a:r>
              <a:rPr sz="2000" spc="-5" dirty="0">
                <a:latin typeface="Times New Roman"/>
                <a:cs typeface="Times New Roman"/>
              </a:rPr>
              <a:t>II. Solubilisation sélective de lipides puis de</a:t>
            </a:r>
            <a:r>
              <a:rPr sz="2000" spc="125" dirty="0">
                <a:latin typeface="Times New Roman"/>
                <a:cs typeface="Times New Roman"/>
              </a:rPr>
              <a:t> </a:t>
            </a:r>
            <a:r>
              <a:rPr sz="2000" spc="-5" dirty="0">
                <a:latin typeface="Times New Roman"/>
                <a:cs typeface="Times New Roman"/>
              </a:rPr>
              <a:t>protéines</a:t>
            </a:r>
            <a:endParaRPr sz="2000" dirty="0">
              <a:latin typeface="Times New Roman"/>
              <a:cs typeface="Times New Roman"/>
            </a:endParaRPr>
          </a:p>
        </p:txBody>
      </p:sp>
      <p:sp>
        <p:nvSpPr>
          <p:cNvPr id="45" name="object 45"/>
          <p:cNvSpPr/>
          <p:nvPr/>
        </p:nvSpPr>
        <p:spPr>
          <a:xfrm>
            <a:off x="7424085" y="2371037"/>
            <a:ext cx="198488" cy="97972"/>
          </a:xfrm>
          <a:prstGeom prst="rect">
            <a:avLst/>
          </a:prstGeom>
          <a:blipFill>
            <a:blip r:embed="rId25" cstate="print"/>
            <a:stretch>
              <a:fillRect/>
            </a:stretch>
          </a:blipFill>
        </p:spPr>
        <p:txBody>
          <a:bodyPr wrap="square" lIns="0" tIns="0" rIns="0" bIns="0" rtlCol="0"/>
          <a:lstStyle/>
          <a:p>
            <a:endParaRPr sz="1803"/>
          </a:p>
        </p:txBody>
      </p:sp>
      <p:sp>
        <p:nvSpPr>
          <p:cNvPr id="46" name="object 46"/>
          <p:cNvSpPr/>
          <p:nvPr/>
        </p:nvSpPr>
        <p:spPr>
          <a:xfrm>
            <a:off x="8440188" y="3724568"/>
            <a:ext cx="199263" cy="171768"/>
          </a:xfrm>
          <a:prstGeom prst="rect">
            <a:avLst/>
          </a:prstGeom>
          <a:blipFill>
            <a:blip r:embed="rId26" cstate="print"/>
            <a:stretch>
              <a:fillRect/>
            </a:stretch>
          </a:blipFill>
        </p:spPr>
        <p:txBody>
          <a:bodyPr wrap="square" lIns="0" tIns="0" rIns="0" bIns="0" rtlCol="0"/>
          <a:lstStyle/>
          <a:p>
            <a:endParaRPr sz="1803"/>
          </a:p>
        </p:txBody>
      </p:sp>
      <p:sp>
        <p:nvSpPr>
          <p:cNvPr id="47" name="object 47"/>
          <p:cNvSpPr/>
          <p:nvPr/>
        </p:nvSpPr>
        <p:spPr>
          <a:xfrm>
            <a:off x="9356285" y="2453484"/>
            <a:ext cx="248109" cy="121383"/>
          </a:xfrm>
          <a:prstGeom prst="rect">
            <a:avLst/>
          </a:prstGeom>
          <a:blipFill>
            <a:blip r:embed="rId27" cstate="print"/>
            <a:stretch>
              <a:fillRect/>
            </a:stretch>
          </a:blipFill>
        </p:spPr>
        <p:txBody>
          <a:bodyPr wrap="square" lIns="0" tIns="0" rIns="0" bIns="0" rtlCol="0"/>
          <a:lstStyle/>
          <a:p>
            <a:endParaRPr sz="1803"/>
          </a:p>
        </p:txBody>
      </p:sp>
      <p:sp>
        <p:nvSpPr>
          <p:cNvPr id="48" name="object 48"/>
          <p:cNvSpPr/>
          <p:nvPr/>
        </p:nvSpPr>
        <p:spPr>
          <a:xfrm>
            <a:off x="9644091" y="3667313"/>
            <a:ext cx="248885" cy="89318"/>
          </a:xfrm>
          <a:prstGeom prst="rect">
            <a:avLst/>
          </a:prstGeom>
          <a:blipFill>
            <a:blip r:embed="rId28" cstate="print"/>
            <a:stretch>
              <a:fillRect/>
            </a:stretch>
          </a:blipFill>
        </p:spPr>
        <p:txBody>
          <a:bodyPr wrap="square" lIns="0" tIns="0" rIns="0" bIns="0" rtlCol="0"/>
          <a:lstStyle/>
          <a:p>
            <a:endParaRPr sz="1803"/>
          </a:p>
        </p:txBody>
      </p:sp>
      <p:sp>
        <p:nvSpPr>
          <p:cNvPr id="49" name="object 49"/>
          <p:cNvSpPr/>
          <p:nvPr/>
        </p:nvSpPr>
        <p:spPr>
          <a:xfrm>
            <a:off x="8544026" y="2522191"/>
            <a:ext cx="248109" cy="89319"/>
          </a:xfrm>
          <a:prstGeom prst="rect">
            <a:avLst/>
          </a:prstGeom>
          <a:blipFill>
            <a:blip r:embed="rId29" cstate="print"/>
            <a:stretch>
              <a:fillRect/>
            </a:stretch>
          </a:blipFill>
        </p:spPr>
        <p:txBody>
          <a:bodyPr wrap="square" lIns="0" tIns="0" rIns="0" bIns="0" rtlCol="0"/>
          <a:lstStyle/>
          <a:p>
            <a:endParaRPr sz="1803"/>
          </a:p>
        </p:txBody>
      </p:sp>
      <p:sp>
        <p:nvSpPr>
          <p:cNvPr id="50" name="object 50"/>
          <p:cNvSpPr/>
          <p:nvPr/>
        </p:nvSpPr>
        <p:spPr>
          <a:xfrm>
            <a:off x="6509528" y="3581046"/>
            <a:ext cx="277119" cy="134361"/>
          </a:xfrm>
          <a:prstGeom prst="rect">
            <a:avLst/>
          </a:prstGeom>
          <a:blipFill>
            <a:blip r:embed="rId30" cstate="print"/>
            <a:stretch>
              <a:fillRect/>
            </a:stretch>
          </a:blipFill>
        </p:spPr>
        <p:txBody>
          <a:bodyPr wrap="square" lIns="0" tIns="0" rIns="0" bIns="0" rtlCol="0"/>
          <a:lstStyle/>
          <a:p>
            <a:endParaRPr sz="1803"/>
          </a:p>
        </p:txBody>
      </p:sp>
      <p:sp>
        <p:nvSpPr>
          <p:cNvPr id="51" name="object 51"/>
          <p:cNvSpPr/>
          <p:nvPr/>
        </p:nvSpPr>
        <p:spPr>
          <a:xfrm>
            <a:off x="6320201" y="2183235"/>
            <a:ext cx="480187" cy="440490"/>
          </a:xfrm>
          <a:prstGeom prst="rect">
            <a:avLst/>
          </a:prstGeom>
          <a:blipFill>
            <a:blip r:embed="rId31" cstate="print"/>
            <a:stretch>
              <a:fillRect/>
            </a:stretch>
          </a:blipFill>
        </p:spPr>
        <p:txBody>
          <a:bodyPr wrap="square" lIns="0" tIns="0" rIns="0" bIns="0" rtlCol="0"/>
          <a:lstStyle/>
          <a:p>
            <a:endParaRPr sz="1803"/>
          </a:p>
        </p:txBody>
      </p:sp>
      <p:sp>
        <p:nvSpPr>
          <p:cNvPr id="52" name="object 52"/>
          <p:cNvSpPr/>
          <p:nvPr/>
        </p:nvSpPr>
        <p:spPr>
          <a:xfrm>
            <a:off x="6378985" y="2713172"/>
            <a:ext cx="3417790" cy="693815"/>
          </a:xfrm>
          <a:prstGeom prst="rect">
            <a:avLst/>
          </a:prstGeom>
          <a:blipFill>
            <a:blip r:embed="rId32" cstate="print"/>
            <a:stretch>
              <a:fillRect/>
            </a:stretch>
          </a:blipFill>
        </p:spPr>
        <p:txBody>
          <a:bodyPr wrap="square" lIns="0" tIns="0" rIns="0" bIns="0" rtlCol="0"/>
          <a:lstStyle/>
          <a:p>
            <a:endParaRPr sz="1803"/>
          </a:p>
        </p:txBody>
      </p:sp>
    </p:spTree>
    <p:extLst>
      <p:ext uri="{BB962C8B-B14F-4D97-AF65-F5344CB8AC3E}">
        <p14:creationId xmlns:p14="http://schemas.microsoft.com/office/powerpoint/2010/main" val="29281991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pPr algn="just">
              <a:lnSpc>
                <a:spcPct val="150000"/>
              </a:lnSpc>
            </a:pPr>
            <a:r>
              <a:rPr lang="fr-FR" spc="-165" dirty="0" smtClean="0">
                <a:latin typeface="Times New Roman" panose="02020603050405020304" pitchFamily="18" charset="0"/>
                <a:cs typeface="Times New Roman" panose="02020603050405020304" pitchFamily="18" charset="0"/>
              </a:rPr>
              <a:t>Les</a:t>
            </a:r>
            <a:r>
              <a:rPr lang="fr-FR" spc="-290" dirty="0" smtClean="0">
                <a:latin typeface="Times New Roman" panose="02020603050405020304" pitchFamily="18" charset="0"/>
                <a:cs typeface="Times New Roman" panose="02020603050405020304" pitchFamily="18" charset="0"/>
              </a:rPr>
              <a:t> </a:t>
            </a:r>
            <a:r>
              <a:rPr lang="fr-FR" spc="-140" dirty="0" smtClean="0">
                <a:latin typeface="Times New Roman" panose="02020603050405020304" pitchFamily="18" charset="0"/>
                <a:cs typeface="Times New Roman" panose="02020603050405020304" pitchFamily="18" charset="0"/>
              </a:rPr>
              <a:t>détergents</a:t>
            </a:r>
            <a:r>
              <a:rPr lang="fr-FR" spc="-290" dirty="0" smtClean="0">
                <a:latin typeface="Times New Roman" panose="02020603050405020304" pitchFamily="18" charset="0"/>
                <a:cs typeface="Times New Roman" panose="02020603050405020304" pitchFamily="18" charset="0"/>
              </a:rPr>
              <a:t> </a:t>
            </a:r>
            <a:r>
              <a:rPr lang="fr-FR" spc="-130" dirty="0" smtClean="0">
                <a:latin typeface="Times New Roman" panose="02020603050405020304" pitchFamily="18" charset="0"/>
                <a:cs typeface="Times New Roman" panose="02020603050405020304" pitchFamily="18" charset="0"/>
              </a:rPr>
              <a:t>forment</a:t>
            </a:r>
            <a:r>
              <a:rPr lang="fr-FR" spc="-330" dirty="0" smtClean="0">
                <a:latin typeface="Times New Roman" panose="02020603050405020304" pitchFamily="18" charset="0"/>
                <a:cs typeface="Times New Roman" panose="02020603050405020304" pitchFamily="18" charset="0"/>
              </a:rPr>
              <a:t> </a:t>
            </a:r>
            <a:r>
              <a:rPr lang="fr-FR" spc="-90" dirty="0" smtClean="0">
                <a:latin typeface="Times New Roman" panose="02020603050405020304" pitchFamily="18" charset="0"/>
                <a:cs typeface="Times New Roman" panose="02020603050405020304" pitchFamily="18" charset="0"/>
              </a:rPr>
              <a:t>des</a:t>
            </a:r>
            <a:r>
              <a:rPr lang="fr-FR" spc="-245" dirty="0" smtClean="0">
                <a:latin typeface="Times New Roman" panose="02020603050405020304" pitchFamily="18" charset="0"/>
                <a:cs typeface="Times New Roman" panose="02020603050405020304" pitchFamily="18" charset="0"/>
              </a:rPr>
              <a:t> </a:t>
            </a:r>
            <a:r>
              <a:rPr lang="fr-FR" spc="-160" dirty="0" smtClean="0">
                <a:latin typeface="Times New Roman" panose="02020603050405020304" pitchFamily="18" charset="0"/>
                <a:cs typeface="Times New Roman" panose="02020603050405020304" pitchFamily="18" charset="0"/>
              </a:rPr>
              <a:t>micelles</a:t>
            </a:r>
            <a:r>
              <a:rPr lang="fr-FR" spc="-434" dirty="0" smtClean="0">
                <a:latin typeface="Times New Roman" panose="02020603050405020304" pitchFamily="18" charset="0"/>
                <a:cs typeface="Times New Roman" panose="02020603050405020304" pitchFamily="18" charset="0"/>
              </a:rPr>
              <a:t> </a:t>
            </a:r>
            <a:r>
              <a:rPr lang="fr-FR" spc="-114" dirty="0" smtClean="0">
                <a:latin typeface="Times New Roman" panose="02020603050405020304" pitchFamily="18" charset="0"/>
                <a:cs typeface="Times New Roman" panose="02020603050405020304" pitchFamily="18" charset="0"/>
              </a:rPr>
              <a:t>en</a:t>
            </a:r>
            <a:r>
              <a:rPr lang="fr-FR" spc="-265" dirty="0" smtClean="0">
                <a:latin typeface="Times New Roman" panose="02020603050405020304" pitchFamily="18" charset="0"/>
                <a:cs typeface="Times New Roman" panose="02020603050405020304" pitchFamily="18" charset="0"/>
              </a:rPr>
              <a:t> </a:t>
            </a:r>
            <a:r>
              <a:rPr lang="fr-FR" spc="-145" dirty="0" smtClean="0">
                <a:latin typeface="Times New Roman" panose="02020603050405020304" pitchFamily="18" charset="0"/>
                <a:cs typeface="Times New Roman" panose="02020603050405020304" pitchFamily="18" charset="0"/>
              </a:rPr>
              <a:t>milieu  </a:t>
            </a:r>
            <a:r>
              <a:rPr lang="fr-FR" spc="-105" dirty="0" smtClean="0">
                <a:latin typeface="Times New Roman" panose="02020603050405020304" pitchFamily="18" charset="0"/>
                <a:cs typeface="Times New Roman" panose="02020603050405020304" pitchFamily="18" charset="0"/>
              </a:rPr>
              <a:t>aqueux </a:t>
            </a:r>
            <a:r>
              <a:rPr lang="fr-FR" spc="-130" dirty="0" smtClean="0">
                <a:latin typeface="Times New Roman" panose="02020603050405020304" pitchFamily="18" charset="0"/>
                <a:cs typeface="Times New Roman" panose="02020603050405020304" pitchFamily="18" charset="0"/>
              </a:rPr>
              <a:t>au-delà </a:t>
            </a:r>
            <a:r>
              <a:rPr lang="fr-FR" spc="-140" dirty="0" smtClean="0">
                <a:latin typeface="Times New Roman" panose="02020603050405020304" pitchFamily="18" charset="0"/>
                <a:cs typeface="Times New Roman" panose="02020603050405020304" pitchFamily="18" charset="0"/>
              </a:rPr>
              <a:t>d’une </a:t>
            </a:r>
            <a:r>
              <a:rPr lang="fr-FR" spc="-160" dirty="0" smtClean="0">
                <a:latin typeface="Times New Roman" panose="02020603050405020304" pitchFamily="18" charset="0"/>
                <a:cs typeface="Times New Roman" panose="02020603050405020304" pitchFamily="18" charset="0"/>
              </a:rPr>
              <a:t>certaine </a:t>
            </a:r>
            <a:r>
              <a:rPr lang="fr-FR" spc="-130" dirty="0" smtClean="0">
                <a:latin typeface="Times New Roman" panose="02020603050405020304" pitchFamily="18" charset="0"/>
                <a:cs typeface="Times New Roman" panose="02020603050405020304" pitchFamily="18" charset="0"/>
              </a:rPr>
              <a:t>concentration  </a:t>
            </a:r>
            <a:r>
              <a:rPr lang="fr-FR" spc="-150" dirty="0" smtClean="0">
                <a:latin typeface="Times New Roman" panose="02020603050405020304" pitchFamily="18" charset="0"/>
                <a:cs typeface="Times New Roman" panose="02020603050405020304" pitchFamily="18" charset="0"/>
              </a:rPr>
              <a:t>dite</a:t>
            </a:r>
            <a:r>
              <a:rPr lang="fr-FR" spc="-320" dirty="0" smtClean="0">
                <a:latin typeface="Times New Roman" panose="02020603050405020304" pitchFamily="18" charset="0"/>
                <a:cs typeface="Times New Roman" panose="02020603050405020304" pitchFamily="18" charset="0"/>
              </a:rPr>
              <a:t> </a:t>
            </a:r>
            <a:r>
              <a:rPr lang="fr-FR" spc="-240" dirty="0" smtClean="0">
                <a:latin typeface="Times New Roman" panose="02020603050405020304" pitchFamily="18" charset="0"/>
                <a:cs typeface="Times New Roman" panose="02020603050405020304" pitchFamily="18" charset="0"/>
              </a:rPr>
              <a:t>“</a:t>
            </a:r>
            <a:r>
              <a:rPr lang="fr-FR" spc="-240" dirty="0" err="1" smtClean="0">
                <a:latin typeface="Times New Roman" panose="02020603050405020304" pitchFamily="18" charset="0"/>
                <a:cs typeface="Times New Roman" panose="02020603050405020304" pitchFamily="18" charset="0"/>
              </a:rPr>
              <a:t>critical</a:t>
            </a:r>
            <a:r>
              <a:rPr lang="fr-FR" spc="-390" dirty="0" smtClean="0">
                <a:latin typeface="Times New Roman" panose="02020603050405020304" pitchFamily="18" charset="0"/>
                <a:cs typeface="Times New Roman" panose="02020603050405020304" pitchFamily="18" charset="0"/>
              </a:rPr>
              <a:t> </a:t>
            </a:r>
            <a:r>
              <a:rPr lang="fr-FR" spc="-175" dirty="0" smtClean="0">
                <a:latin typeface="Times New Roman" panose="02020603050405020304" pitchFamily="18" charset="0"/>
                <a:cs typeface="Times New Roman" panose="02020603050405020304" pitchFamily="18" charset="0"/>
              </a:rPr>
              <a:t>micelle</a:t>
            </a:r>
            <a:r>
              <a:rPr lang="fr-FR" spc="-420" dirty="0" smtClean="0">
                <a:latin typeface="Times New Roman" panose="02020603050405020304" pitchFamily="18" charset="0"/>
                <a:cs typeface="Times New Roman" panose="02020603050405020304" pitchFamily="18" charset="0"/>
              </a:rPr>
              <a:t> </a:t>
            </a:r>
            <a:r>
              <a:rPr lang="fr-FR" spc="-190" dirty="0" smtClean="0">
                <a:latin typeface="Times New Roman" panose="02020603050405020304" pitchFamily="18" charset="0"/>
                <a:cs typeface="Times New Roman" panose="02020603050405020304" pitchFamily="18" charset="0"/>
              </a:rPr>
              <a:t>concentration, </a:t>
            </a:r>
            <a:r>
              <a:rPr lang="fr-FR" spc="-190" dirty="0" smtClean="0">
                <a:solidFill>
                  <a:srgbClr val="FF0000"/>
                </a:solidFill>
                <a:latin typeface="Times New Roman" panose="02020603050405020304" pitchFamily="18" charset="0"/>
                <a:cs typeface="Times New Roman" panose="02020603050405020304" pitchFamily="18" charset="0"/>
              </a:rPr>
              <a:t>« </a:t>
            </a:r>
            <a:r>
              <a:rPr lang="fr-FR" b="1" spc="-10" dirty="0" smtClean="0">
                <a:solidFill>
                  <a:srgbClr val="FF0000"/>
                </a:solidFill>
                <a:latin typeface="Times New Roman" panose="02020603050405020304" pitchFamily="18" charset="0"/>
                <a:cs typeface="Times New Roman" panose="02020603050405020304" pitchFamily="18" charset="0"/>
              </a:rPr>
              <a:t>CMC »</a:t>
            </a:r>
            <a:endParaRPr lang="fr-FR" b="1" dirty="0" smtClean="0">
              <a:solidFill>
                <a:srgbClr val="FF0000"/>
              </a:solidFill>
              <a:latin typeface="Times New Roman" panose="02020603050405020304" pitchFamily="18" charset="0"/>
              <a:cs typeface="Times New Roman" panose="02020603050405020304" pitchFamily="18" charset="0"/>
            </a:endParaRPr>
          </a:p>
          <a:p>
            <a:endParaRPr lang="fr-FR" dirty="0"/>
          </a:p>
        </p:txBody>
      </p:sp>
    </p:spTree>
    <p:extLst>
      <p:ext uri="{BB962C8B-B14F-4D97-AF65-F5344CB8AC3E}">
        <p14:creationId xmlns:p14="http://schemas.microsoft.com/office/powerpoint/2010/main" val="19850371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pPr algn="just">
              <a:lnSpc>
                <a:spcPct val="150000"/>
              </a:lnSpc>
            </a:pPr>
            <a:r>
              <a:rPr lang="fr-FR" dirty="0">
                <a:latin typeface="Times New Roman" panose="02020603050405020304" pitchFamily="18" charset="0"/>
                <a:cs typeface="Times New Roman" panose="02020603050405020304" pitchFamily="18" charset="0"/>
              </a:rPr>
              <a:t>La concentration micellaire critique (CMC) est la concentration à laquelle les surfactants commencent à former des structures micellaires.</a:t>
            </a:r>
          </a:p>
        </p:txBody>
      </p:sp>
    </p:spTree>
    <p:extLst>
      <p:ext uri="{BB962C8B-B14F-4D97-AF65-F5344CB8AC3E}">
        <p14:creationId xmlns:p14="http://schemas.microsoft.com/office/powerpoint/2010/main" val="3897062741"/>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769</TotalTime>
  <Words>558</Words>
  <Application>Microsoft Office PowerPoint</Application>
  <PresentationFormat>Grand écran</PresentationFormat>
  <Paragraphs>49</Paragraphs>
  <Slides>17</Slides>
  <Notes>1</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17</vt:i4>
      </vt:variant>
    </vt:vector>
  </HeadingPairs>
  <TitlesOfParts>
    <vt:vector size="22" baseType="lpstr">
      <vt:lpstr>Arial</vt:lpstr>
      <vt:lpstr>Calibri</vt:lpstr>
      <vt:lpstr>Calibri Light</vt:lpstr>
      <vt:lpstr>Times New Roman</vt:lpstr>
      <vt:lpstr>Thème Office</vt:lpstr>
      <vt:lpstr>Détergents: propriétés et applications techniques pour l’étude des membranes</vt:lpstr>
      <vt:lpstr>Comment manipuler les protéines  membranaires en solution?</vt:lpstr>
      <vt:lpstr>Présentation PowerPoint</vt:lpstr>
      <vt:lpstr>Présentation PowerPoint</vt:lpstr>
      <vt:lpstr> La bouée de détergent autours de la protéine</vt:lpstr>
      <vt:lpstr>Présentation PowerPoint</vt:lpstr>
      <vt:lpstr>Solubilisation d'une membrane par un détergent</vt:lpstr>
      <vt:lpstr>Présentation PowerPoint</vt:lpstr>
      <vt:lpstr>Présentation PowerPoint</vt:lpstr>
      <vt:lpstr>Présentation PowerPoint</vt:lpstr>
      <vt:lpstr>Présentation PowerPoint</vt:lpstr>
      <vt:lpstr>Présentation PowerPoint</vt:lpstr>
      <vt:lpstr>Comment classifie-t-on des détergents ?</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ASUS</dc:creator>
  <cp:lastModifiedBy>ASUS</cp:lastModifiedBy>
  <cp:revision>17</cp:revision>
  <dcterms:created xsi:type="dcterms:W3CDTF">2019-02-25T07:57:45Z</dcterms:created>
  <dcterms:modified xsi:type="dcterms:W3CDTF">2019-02-25T20:47:17Z</dcterms:modified>
</cp:coreProperties>
</file>