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80" d="100"/>
          <a:sy n="80"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144D8A89-EB42-47E4-99A7-02EA7F2EAAC2}"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29198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C913DB6-2BF6-46EE-88CB-3A9E1B768D68}" type="datetimeFigureOut">
              <a:rPr lang="fr-FR" smtClean="0"/>
              <a:t>11/10/2025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4D8A89-EB42-47E4-99A7-02EA7F2EAAC2}" type="slidenum">
              <a:rPr lang="fr-FR" smtClean="0"/>
              <a:t>‹N°›</a:t>
            </a:fld>
            <a:endParaRPr lang="fr-FR"/>
          </a:p>
        </p:txBody>
      </p:sp>
    </p:spTree>
    <p:extLst>
      <p:ext uri="{BB962C8B-B14F-4D97-AF65-F5344CB8AC3E}">
        <p14:creationId xmlns:p14="http://schemas.microsoft.com/office/powerpoint/2010/main" val="159077071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01847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66927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spTree>
    <p:extLst>
      <p:ext uri="{BB962C8B-B14F-4D97-AF65-F5344CB8AC3E}">
        <p14:creationId xmlns:p14="http://schemas.microsoft.com/office/powerpoint/2010/main" val="248476065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37395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41272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76632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1555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spTree>
    <p:extLst>
      <p:ext uri="{BB962C8B-B14F-4D97-AF65-F5344CB8AC3E}">
        <p14:creationId xmlns:p14="http://schemas.microsoft.com/office/powerpoint/2010/main" val="16612458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913DB6-2BF6-46EE-88CB-3A9E1B768D68}" type="datetimeFigureOut">
              <a:rPr lang="fr-FR" smtClean="0"/>
              <a:t>11/10/2025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4D8A89-EB42-47E4-99A7-02EA7F2EAAC2}"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41184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C913DB6-2BF6-46EE-88CB-3A9E1B768D68}" type="datetimeFigureOut">
              <a:rPr lang="fr-FR" smtClean="0"/>
              <a:t>11/10/2025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4D8A89-EB42-47E4-99A7-02EA7F2EAAC2}" type="slidenum">
              <a:rPr lang="fr-FR" smtClean="0"/>
              <a:t>‹N°›</a:t>
            </a:fld>
            <a:endParaRPr lang="fr-F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07445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C913DB6-2BF6-46EE-88CB-3A9E1B768D68}" type="datetimeFigureOut">
              <a:rPr lang="fr-FR" smtClean="0"/>
              <a:t>11/10/2025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44D8A89-EB42-47E4-99A7-02EA7F2EAAC2}"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58314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C913DB6-2BF6-46EE-88CB-3A9E1B768D68}" type="datetimeFigureOut">
              <a:rPr lang="fr-FR" smtClean="0"/>
              <a:t>11/10/2025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44D8A89-EB42-47E4-99A7-02EA7F2EAAC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6800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13DB6-2BF6-46EE-88CB-3A9E1B768D68}" type="datetimeFigureOut">
              <a:rPr lang="fr-FR" smtClean="0"/>
              <a:t>11/10/2025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44D8A89-EB42-47E4-99A7-02EA7F2EAAC2}" type="slidenum">
              <a:rPr lang="fr-FR" smtClean="0"/>
              <a:t>‹N°›</a:t>
            </a:fld>
            <a:endParaRPr lang="fr-FR"/>
          </a:p>
        </p:txBody>
      </p:sp>
    </p:spTree>
    <p:extLst>
      <p:ext uri="{BB962C8B-B14F-4D97-AF65-F5344CB8AC3E}">
        <p14:creationId xmlns:p14="http://schemas.microsoft.com/office/powerpoint/2010/main" val="344276471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C913DB6-2BF6-46EE-88CB-3A9E1B768D68}" type="datetimeFigureOut">
              <a:rPr lang="fr-FR" smtClean="0"/>
              <a:t>11/10/2025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4D8A89-EB42-47E4-99A7-02EA7F2EAAC2}"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6988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C913DB6-2BF6-46EE-88CB-3A9E1B768D68}" type="datetimeFigureOut">
              <a:rPr lang="fr-FR" smtClean="0"/>
              <a:t>11/10/2025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4D8A89-EB42-47E4-99A7-02EA7F2EAAC2}" type="slidenum">
              <a:rPr lang="fr-FR" smtClean="0"/>
              <a:t>‹N°›</a:t>
            </a:fld>
            <a:endParaRPr lang="fr-FR"/>
          </a:p>
        </p:txBody>
      </p:sp>
    </p:spTree>
    <p:extLst>
      <p:ext uri="{BB962C8B-B14F-4D97-AF65-F5344CB8AC3E}">
        <p14:creationId xmlns:p14="http://schemas.microsoft.com/office/powerpoint/2010/main" val="281577127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913DB6-2BF6-46EE-88CB-3A9E1B768D68}" type="datetimeFigureOut">
              <a:rPr lang="fr-FR" smtClean="0"/>
              <a:t>11/10/2025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4D8A89-EB42-47E4-99A7-02EA7F2EAAC2}" type="slidenum">
              <a:rPr lang="fr-FR" smtClean="0"/>
              <a:t>‹N°›</a:t>
            </a:fld>
            <a:endParaRPr lang="fr-FR"/>
          </a:p>
        </p:txBody>
      </p:sp>
    </p:spTree>
    <p:extLst>
      <p:ext uri="{BB962C8B-B14F-4D97-AF65-F5344CB8AC3E}">
        <p14:creationId xmlns:p14="http://schemas.microsoft.com/office/powerpoint/2010/main" val="106525421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4600" y="1684420"/>
            <a:ext cx="6476109" cy="2310064"/>
          </a:xfrm>
        </p:spPr>
        <p:txBody>
          <a:bodyPr/>
          <a:lstStyle/>
          <a:p>
            <a:pPr rtl="1"/>
            <a:r>
              <a:rPr lang="ar-DZ" dirty="0"/>
              <a:t> </a:t>
            </a:r>
            <a:r>
              <a:rPr lang="ar-DZ" sz="2400" dirty="0" smtClean="0">
                <a:solidFill>
                  <a:srgbClr val="FF0000"/>
                </a:solidFill>
              </a:rPr>
              <a:t>مقياس اضطرابات اللغة (1)</a:t>
            </a:r>
            <a:br>
              <a:rPr lang="ar-DZ" sz="2400" dirty="0" smtClean="0">
                <a:solidFill>
                  <a:srgbClr val="FF0000"/>
                </a:solidFill>
              </a:rPr>
            </a:br>
            <a:r>
              <a:rPr lang="ar-DZ" sz="2400" b="1" dirty="0" smtClean="0">
                <a:solidFill>
                  <a:schemeClr val="tx1"/>
                </a:solidFill>
              </a:rPr>
              <a:t>من تقديم الأستاذة </a:t>
            </a:r>
            <a:r>
              <a:rPr lang="ar-DZ" sz="2400" b="1" dirty="0" err="1" smtClean="0">
                <a:solidFill>
                  <a:schemeClr val="tx1"/>
                </a:solidFill>
              </a:rPr>
              <a:t>يوب</a:t>
            </a:r>
            <a:r>
              <a:rPr lang="ar-DZ" sz="2400" b="1" dirty="0" smtClean="0">
                <a:solidFill>
                  <a:schemeClr val="tx1"/>
                </a:solidFill>
              </a:rPr>
              <a:t> زهرة</a:t>
            </a:r>
            <a:r>
              <a:rPr lang="ar-DZ" sz="2400" dirty="0" smtClean="0">
                <a:solidFill>
                  <a:srgbClr val="FF0000"/>
                </a:solidFill>
              </a:rPr>
              <a:t/>
            </a:r>
            <a:br>
              <a:rPr lang="ar-DZ" sz="2400" dirty="0" smtClean="0">
                <a:solidFill>
                  <a:srgbClr val="FF0000"/>
                </a:solidFill>
              </a:rPr>
            </a:br>
            <a:r>
              <a:rPr lang="ar-DZ" sz="2400" dirty="0" smtClean="0">
                <a:solidFill>
                  <a:srgbClr val="FF0000"/>
                </a:solidFill>
              </a:rPr>
              <a:t>تخصص علم النفس الطبي-السنة الثانية </a:t>
            </a:r>
            <a:br>
              <a:rPr lang="ar-DZ" sz="2400" dirty="0" smtClean="0">
                <a:solidFill>
                  <a:srgbClr val="FF0000"/>
                </a:solidFill>
              </a:rPr>
            </a:br>
            <a:r>
              <a:rPr lang="ar-DZ" sz="2400" dirty="0" smtClean="0">
                <a:solidFill>
                  <a:srgbClr val="FF0000"/>
                </a:solidFill>
              </a:rPr>
              <a:t>الفصل الاول</a:t>
            </a:r>
            <a:br>
              <a:rPr lang="ar-DZ" sz="2400" dirty="0" smtClean="0">
                <a:solidFill>
                  <a:srgbClr val="FF0000"/>
                </a:solidFill>
              </a:rPr>
            </a:br>
            <a:r>
              <a:rPr lang="ar-DZ" sz="2400" dirty="0" smtClean="0">
                <a:solidFill>
                  <a:srgbClr val="FF0000"/>
                </a:solidFill>
              </a:rPr>
              <a:t>2025-2026</a:t>
            </a:r>
            <a:endParaRPr lang="fr-FR" sz="3200" dirty="0">
              <a:solidFill>
                <a:srgbClr val="FF0000"/>
              </a:solidFill>
            </a:endParaRPr>
          </a:p>
        </p:txBody>
      </p:sp>
      <p:sp>
        <p:nvSpPr>
          <p:cNvPr id="3" name="Sous-titre 2"/>
          <p:cNvSpPr>
            <a:spLocks noGrp="1"/>
          </p:cNvSpPr>
          <p:nvPr>
            <p:ph type="subTitle" idx="1"/>
          </p:nvPr>
        </p:nvSpPr>
        <p:spPr>
          <a:xfrm>
            <a:off x="2728493" y="4114797"/>
            <a:ext cx="6815669" cy="1320802"/>
          </a:xfrm>
        </p:spPr>
        <p:txBody>
          <a:bodyPr>
            <a:normAutofit/>
          </a:bodyPr>
          <a:lstStyle/>
          <a:p>
            <a:r>
              <a:rPr lang="ar-DZ" sz="3200" b="1" dirty="0" smtClean="0">
                <a:solidFill>
                  <a:srgbClr val="FF0000"/>
                </a:solidFill>
              </a:rPr>
              <a:t>المحاضرة  الأولى </a:t>
            </a:r>
            <a:r>
              <a:rPr lang="ar-DZ" sz="3200" b="1" dirty="0" smtClean="0"/>
              <a:t>:مدخل مفاهيمي حول بعض المصطلحات المرتبطة باللغة</a:t>
            </a:r>
            <a:endParaRPr lang="fr-FR" sz="3200" b="1" dirty="0"/>
          </a:p>
        </p:txBody>
      </p:sp>
    </p:spTree>
    <p:extLst>
      <p:ext uri="{BB962C8B-B14F-4D97-AF65-F5344CB8AC3E}">
        <p14:creationId xmlns:p14="http://schemas.microsoft.com/office/powerpoint/2010/main" val="1037807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SA" sz="3600" b="1" dirty="0" smtClean="0"/>
              <a:t>ثامنًا: اضطرابات الفونولوجيا</a:t>
            </a:r>
            <a:r>
              <a:rPr lang="fr-FR" sz="3600" b="1" dirty="0" smtClean="0"/>
              <a:t> (</a:t>
            </a:r>
            <a:r>
              <a:rPr lang="fr-FR" sz="3600" b="1" dirty="0" err="1" smtClean="0"/>
              <a:t>Phonological</a:t>
            </a:r>
            <a:r>
              <a:rPr lang="fr-FR" sz="3600" b="1" dirty="0" smtClean="0"/>
              <a:t> </a:t>
            </a:r>
            <a:r>
              <a:rPr lang="fr-FR" sz="3600" b="1" dirty="0" err="1" smtClean="0"/>
              <a:t>Disorders</a:t>
            </a:r>
            <a:r>
              <a:rPr lang="fr-FR" sz="3600" b="1" dirty="0" smtClean="0"/>
              <a:t>)</a:t>
            </a:r>
            <a:r>
              <a:rPr lang="fr-FR" sz="3600" dirty="0" smtClean="0"/>
              <a:t/>
            </a:r>
            <a:br>
              <a:rPr lang="fr-FR" sz="3600" dirty="0" smtClean="0"/>
            </a:br>
            <a:endParaRPr lang="fr-FR" sz="3600" dirty="0"/>
          </a:p>
        </p:txBody>
      </p:sp>
      <p:sp>
        <p:nvSpPr>
          <p:cNvPr id="3" name="Espace réservé du contenu 2"/>
          <p:cNvSpPr>
            <a:spLocks noGrp="1"/>
          </p:cNvSpPr>
          <p:nvPr>
            <p:ph idx="1"/>
          </p:nvPr>
        </p:nvSpPr>
        <p:spPr/>
        <p:txBody>
          <a:bodyPr/>
          <a:lstStyle/>
          <a:p>
            <a:pPr algn="r" rtl="1"/>
            <a:r>
              <a:rPr lang="ar-SA" dirty="0" smtClean="0"/>
              <a:t>تشير </a:t>
            </a:r>
            <a:r>
              <a:rPr lang="ar-SA" dirty="0"/>
              <a:t>إلى ضعف في تنظيم الأصوات اللغوية واستخدامها، وليس بالضرورة في إنتاجها الحركي. أي أن الطفل قد يعرف كيفية نطق الصوت، لكنه يستخدمه في مواضع غير صحيحة ضمن الكلمات</a:t>
            </a:r>
            <a:r>
              <a:rPr lang="fr-FR" dirty="0"/>
              <a:t> (</a:t>
            </a:r>
            <a:r>
              <a:rPr lang="fr-FR" dirty="0" err="1"/>
              <a:t>Lüke</a:t>
            </a:r>
            <a:r>
              <a:rPr lang="fr-FR" dirty="0"/>
              <a:t> et al., 2023).</a:t>
            </a:r>
            <a:br>
              <a:rPr lang="fr-FR" dirty="0"/>
            </a:br>
            <a:r>
              <a:rPr lang="ar-SA" dirty="0"/>
              <a:t>وهذه الاضطرابات تُعدّ جزءًا من اضطرابات اللغة إذا أثّرت على البنية الصوتية للنظام اللغوي وليس على العضلات أو آلية النطق</a:t>
            </a:r>
            <a:r>
              <a:rPr lang="fr-FR" dirty="0"/>
              <a:t>.</a:t>
            </a:r>
          </a:p>
          <a:p>
            <a:pPr algn="r" rtl="1"/>
            <a:endParaRPr lang="fr-FR" dirty="0"/>
          </a:p>
        </p:txBody>
      </p:sp>
    </p:spTree>
    <p:extLst>
      <p:ext uri="{BB962C8B-B14F-4D97-AF65-F5344CB8AC3E}">
        <p14:creationId xmlns:p14="http://schemas.microsoft.com/office/powerpoint/2010/main" val="143760923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SA" sz="3600" b="1" dirty="0" smtClean="0"/>
              <a:t>تاسعًا: المعايير التشخيصية وحدود المفاهيم</a:t>
            </a:r>
            <a:r>
              <a:rPr lang="fr-FR" sz="3600" dirty="0" smtClean="0"/>
              <a:t/>
            </a:r>
            <a:br>
              <a:rPr lang="fr-FR" sz="3600" dirty="0" smtClean="0"/>
            </a:br>
            <a:endParaRPr lang="fr-FR" sz="3600" dirty="0"/>
          </a:p>
        </p:txBody>
      </p:sp>
      <p:sp>
        <p:nvSpPr>
          <p:cNvPr id="3" name="Espace réservé du contenu 2"/>
          <p:cNvSpPr>
            <a:spLocks noGrp="1"/>
          </p:cNvSpPr>
          <p:nvPr>
            <p:ph idx="1"/>
          </p:nvPr>
        </p:nvSpPr>
        <p:spPr/>
        <p:txBody>
          <a:bodyPr/>
          <a:lstStyle/>
          <a:p>
            <a:pPr algn="r" rtl="1"/>
            <a:r>
              <a:rPr lang="ar-SA" dirty="0" smtClean="0"/>
              <a:t>تستند </a:t>
            </a:r>
            <a:r>
              <a:rPr lang="ar-SA" dirty="0"/>
              <a:t>تشخيصات اضطرابات اللغة إلى معايير </a:t>
            </a:r>
            <a:r>
              <a:rPr lang="fr-FR" b="1" dirty="0"/>
              <a:t>DSM-5</a:t>
            </a:r>
            <a:r>
              <a:rPr lang="fr-FR" dirty="0"/>
              <a:t> </a:t>
            </a:r>
            <a:r>
              <a:rPr lang="ar-SA" dirty="0"/>
              <a:t>و</a:t>
            </a:r>
            <a:r>
              <a:rPr lang="fr-FR" b="1" dirty="0"/>
              <a:t>ICD-11</a:t>
            </a:r>
            <a:r>
              <a:rPr lang="ar-SA" dirty="0"/>
              <a:t>، حيث يُحدَّد الاضطراب بناءً على شدة التأثير في الأداء اليومي، واستبعاد الحالات العصبية الكبرى أو التوحّد عند الضرورة</a:t>
            </a:r>
            <a:r>
              <a:rPr lang="fr-FR" dirty="0"/>
              <a:t> (American Psychiatric Association, 2013).</a:t>
            </a:r>
            <a:br>
              <a:rPr lang="fr-FR" dirty="0"/>
            </a:br>
            <a:r>
              <a:rPr lang="ar-SA" dirty="0"/>
              <a:t>كما أن الحدود بين التأخر اللغوي الطبيعي واضطراب اللغة تُحدّد من خلال </a:t>
            </a:r>
            <a:r>
              <a:rPr lang="ar-SA" b="1" dirty="0"/>
              <a:t>مدى التأثير الوظيفي وطول المدى الزمني</a:t>
            </a:r>
            <a:r>
              <a:rPr lang="ar-SA" dirty="0"/>
              <a:t> للصعوبات</a:t>
            </a:r>
            <a:r>
              <a:rPr lang="fr-FR" dirty="0"/>
              <a:t> (</a:t>
            </a:r>
            <a:r>
              <a:rPr lang="fr-FR" dirty="0" err="1"/>
              <a:t>Lüke</a:t>
            </a:r>
            <a:r>
              <a:rPr lang="fr-FR" dirty="0"/>
              <a:t> et al., 2023).</a:t>
            </a:r>
          </a:p>
          <a:p>
            <a:pPr algn="r"/>
            <a:endParaRPr lang="fr-FR" dirty="0"/>
          </a:p>
        </p:txBody>
      </p:sp>
    </p:spTree>
    <p:extLst>
      <p:ext uri="{BB962C8B-B14F-4D97-AF65-F5344CB8AC3E}">
        <p14:creationId xmlns:p14="http://schemas.microsoft.com/office/powerpoint/2010/main" val="127868615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SA" b="1" dirty="0" smtClean="0"/>
              <a:t>عاشرًا: الأهمية التطبيقية لهذه المفاهيم</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r" rtl="1"/>
            <a:r>
              <a:rPr lang="ar-SA" dirty="0" smtClean="0"/>
              <a:t>تُساعد </a:t>
            </a:r>
            <a:r>
              <a:rPr lang="ar-SA" dirty="0"/>
              <a:t>هذه المفاهيم في تحديد نوع التدخّل اللغوي المناسب، وتُوجّه الاختصاصيين إلى التركيز على المكوّن المتأثّر تحديدًا (الدلالة، النحو، البراغماتية...)</a:t>
            </a:r>
            <a:r>
              <a:rPr lang="fr-FR" dirty="0"/>
              <a:t>.</a:t>
            </a:r>
            <a:br>
              <a:rPr lang="fr-FR" dirty="0"/>
            </a:br>
            <a:r>
              <a:rPr lang="ar-SA" dirty="0"/>
              <a:t>كما أن الفهم الدقيق للمصطلحات يُسهم في توحيد الجهود بين الباحثين والأطباء والمعالجين اللغويين</a:t>
            </a:r>
            <a:r>
              <a:rPr lang="fr-FR" dirty="0"/>
              <a:t> (Leonard et al., 2023).</a:t>
            </a:r>
          </a:p>
          <a:p>
            <a:pPr algn="r" rtl="1"/>
            <a:endParaRPr lang="fr-FR" dirty="0"/>
          </a:p>
        </p:txBody>
      </p:sp>
    </p:spTree>
    <p:extLst>
      <p:ext uri="{BB962C8B-B14F-4D97-AF65-F5344CB8AC3E}">
        <p14:creationId xmlns:p14="http://schemas.microsoft.com/office/powerpoint/2010/main" val="22366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SA" b="1" dirty="0" smtClean="0"/>
              <a:t>الخاتمة</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r" rtl="1"/>
            <a:r>
              <a:rPr lang="ar-SA" dirty="0" smtClean="0"/>
              <a:t>تُظهر </a:t>
            </a:r>
            <a:r>
              <a:rPr lang="ar-SA" dirty="0"/>
              <a:t>المراجعات الحديثة أن دراسة اضطرابات اللغة تتطلب فهمًا دقيقًا للمصطلحات </a:t>
            </a:r>
            <a:r>
              <a:rPr lang="ar-SA" dirty="0" err="1"/>
              <a:t>المفاهيمية</a:t>
            </a:r>
            <a:r>
              <a:rPr lang="ar-SA" dirty="0"/>
              <a:t> الأساسية التي تُحدّد مجالات الضعف اللغوي المختلفة. فالتمايز بين </a:t>
            </a:r>
            <a:r>
              <a:rPr lang="ar-SA" b="1" dirty="0"/>
              <a:t>الاضطرابات النحوية</a:t>
            </a:r>
            <a:r>
              <a:rPr lang="ar-SA" dirty="0"/>
              <a:t> و</a:t>
            </a:r>
            <a:r>
              <a:rPr lang="ar-SA" b="1" dirty="0"/>
              <a:t>البراغماتية</a:t>
            </a:r>
            <a:r>
              <a:rPr lang="ar-SA" dirty="0"/>
              <a:t> و</a:t>
            </a:r>
            <a:r>
              <a:rPr lang="ar-SA" b="1" dirty="0"/>
              <a:t>الدلالية</a:t>
            </a:r>
            <a:r>
              <a:rPr lang="ar-SA" dirty="0"/>
              <a:t> ليس مجرد تصنيف لغوي، بل أساس لبناء التدخّل العلاجي الفعّال</a:t>
            </a:r>
            <a:r>
              <a:rPr lang="fr-FR" dirty="0"/>
              <a:t> (Bishop, 2014).</a:t>
            </a:r>
            <a:br>
              <a:rPr lang="fr-FR" dirty="0"/>
            </a:br>
            <a:r>
              <a:rPr lang="ar-SA" dirty="0"/>
              <a:t>إن وضوح المفاهيم يُعدّ مدخلًا حاسمًا لفهم طبيعة اللغة البشرية وكيفية اضطرابها، مما يجعل هذا المجال من أكثر ميادين اللسانيات التطبيقية ارتباطًا بالممارسة الإكلينيكية</a:t>
            </a:r>
            <a:r>
              <a:rPr lang="fr-FR" dirty="0"/>
              <a:t>.</a:t>
            </a:r>
          </a:p>
          <a:p>
            <a:endParaRPr lang="fr-FR" dirty="0"/>
          </a:p>
        </p:txBody>
      </p:sp>
    </p:spTree>
    <p:extLst>
      <p:ext uri="{BB962C8B-B14F-4D97-AF65-F5344CB8AC3E}">
        <p14:creationId xmlns:p14="http://schemas.microsoft.com/office/powerpoint/2010/main" val="32283111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smtClean="0"/>
              <a:t>المقدّمة</a:t>
            </a:r>
            <a:endParaRPr lang="fr-FR" dirty="0"/>
          </a:p>
        </p:txBody>
      </p:sp>
      <p:sp>
        <p:nvSpPr>
          <p:cNvPr id="3" name="Espace réservé du contenu 2"/>
          <p:cNvSpPr>
            <a:spLocks noGrp="1"/>
          </p:cNvSpPr>
          <p:nvPr>
            <p:ph idx="1"/>
          </p:nvPr>
        </p:nvSpPr>
        <p:spPr/>
        <p:txBody>
          <a:bodyPr>
            <a:normAutofit lnSpcReduction="10000"/>
          </a:bodyPr>
          <a:lstStyle/>
          <a:p>
            <a:pPr algn="r" rtl="1"/>
            <a:r>
              <a:rPr lang="ar-DZ" dirty="0" smtClean="0"/>
              <a:t>تُعدّ اللغة نظامًا رمزيًّا معقّدًا يتكوّن من مستويات متعددة تشمل الأصوات (الفونولوجيا)، البنية الصرفية والنحوية (المورفولوجيا </a:t>
            </a:r>
            <a:r>
              <a:rPr lang="ar-DZ" dirty="0" err="1" smtClean="0"/>
              <a:t>والسنتاكس</a:t>
            </a:r>
            <a:r>
              <a:rPr lang="ar-DZ" dirty="0" smtClean="0"/>
              <a:t>)، المعنى (</a:t>
            </a:r>
            <a:r>
              <a:rPr lang="ar-DZ" dirty="0" err="1" smtClean="0"/>
              <a:t>السيمانتكس</a:t>
            </a:r>
            <a:r>
              <a:rPr lang="ar-DZ" dirty="0" smtClean="0"/>
              <a:t>)، والاستخدام الاجتماعي (البراغماتية). ويُنظر إلى اللغة بوصفها أداة رئيسة للتواصل والتفكير وتنظيم الخبرة الإنسانية</a:t>
            </a:r>
            <a:r>
              <a:rPr lang="fr-FR" dirty="0" smtClean="0"/>
              <a:t>.)</a:t>
            </a:r>
            <a:r>
              <a:rPr lang="ar-DZ" dirty="0" smtClean="0"/>
              <a:t> (</a:t>
            </a:r>
            <a:r>
              <a:rPr lang="fr-FR" dirty="0" smtClean="0"/>
              <a:t>Leonard et al., 2023)</a:t>
            </a:r>
          </a:p>
          <a:p>
            <a:pPr algn="r" rtl="1"/>
            <a:endParaRPr lang="fr-FR" dirty="0" smtClean="0"/>
          </a:p>
          <a:p>
            <a:pPr algn="r" rtl="1"/>
            <a:r>
              <a:rPr lang="ar-DZ" dirty="0" smtClean="0"/>
              <a:t>أما اضطرابات اللغة فهي حالات تؤثر في القدرة على فهم اللغة أو استخدامها، سواء في التواصل الشفوي أو الكتابي، أو في فهم الإشارات الاجتماعية والمعاني غير المباشرة (</a:t>
            </a:r>
            <a:r>
              <a:rPr lang="fr-FR" dirty="0" err="1" smtClean="0"/>
              <a:t>Lüke</a:t>
            </a:r>
            <a:r>
              <a:rPr lang="fr-FR" dirty="0" smtClean="0"/>
              <a:t> et al., 2023).</a:t>
            </a:r>
          </a:p>
          <a:p>
            <a:endParaRPr lang="fr-FR" dirty="0"/>
          </a:p>
        </p:txBody>
      </p:sp>
    </p:spTree>
    <p:extLst>
      <p:ext uri="{BB962C8B-B14F-4D97-AF65-F5344CB8AC3E}">
        <p14:creationId xmlns:p14="http://schemas.microsoft.com/office/powerpoint/2010/main" val="18631334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SA" b="1" dirty="0" smtClean="0"/>
              <a:t>أولًا: اضطراب اللغة</a:t>
            </a:r>
            <a:r>
              <a:rPr lang="fr-FR" b="1" dirty="0" smtClean="0"/>
              <a:t> (</a:t>
            </a:r>
            <a:r>
              <a:rPr lang="fr-FR" b="1" dirty="0" err="1" smtClean="0"/>
              <a:t>Language</a:t>
            </a:r>
            <a:r>
              <a:rPr lang="fr-FR" b="1" dirty="0" smtClean="0"/>
              <a:t> </a:t>
            </a:r>
            <a:r>
              <a:rPr lang="fr-FR" b="1" dirty="0" err="1" smtClean="0"/>
              <a:t>Disorder</a:t>
            </a:r>
            <a:r>
              <a:rPr lang="fr-FR" b="1" dirty="0" smtClean="0"/>
              <a:t>)</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r" rtl="1"/>
            <a:r>
              <a:rPr lang="ar-SA" dirty="0" smtClean="0"/>
              <a:t>يُعرّف </a:t>
            </a:r>
            <a:r>
              <a:rPr lang="ar-SA" dirty="0"/>
              <a:t>اضطراب اللغة بأنه ضعف مستمر في اكتساب اللغة أو استخدامها بسبب خلل في أحد مكوّناتها أو أكثر، بحيث لا يُعزى هذا الخلل إلى أسباب سمعية أو إدراكية عامة أو حرمان لغوي</a:t>
            </a:r>
            <a:r>
              <a:rPr lang="fr-FR" dirty="0"/>
              <a:t> (American Psychiatric Association, 2013</a:t>
            </a:r>
            <a:r>
              <a:rPr lang="fr-FR" dirty="0" smtClean="0"/>
              <a:t>).</a:t>
            </a:r>
            <a:endParaRPr lang="ar-DZ" dirty="0" smtClean="0"/>
          </a:p>
          <a:p>
            <a:pPr algn="r" rtl="1"/>
            <a:r>
              <a:rPr lang="fr-FR" dirty="0"/>
              <a:t/>
            </a:r>
            <a:br>
              <a:rPr lang="fr-FR" dirty="0"/>
            </a:br>
            <a:r>
              <a:rPr lang="ar-SA" dirty="0"/>
              <a:t>ويظهر هذا الاضطراب في الفهم</a:t>
            </a:r>
            <a:r>
              <a:rPr lang="fr-FR" dirty="0"/>
              <a:t> (</a:t>
            </a:r>
            <a:r>
              <a:rPr lang="fr-FR" dirty="0" err="1"/>
              <a:t>Receptive</a:t>
            </a:r>
            <a:r>
              <a:rPr lang="fr-FR" dirty="0"/>
              <a:t> </a:t>
            </a:r>
            <a:r>
              <a:rPr lang="fr-FR" dirty="0" err="1"/>
              <a:t>Language</a:t>
            </a:r>
            <a:r>
              <a:rPr lang="fr-FR" dirty="0"/>
              <a:t>) </a:t>
            </a:r>
            <a:r>
              <a:rPr lang="ar-SA" dirty="0"/>
              <a:t>أو في التعبير</a:t>
            </a:r>
            <a:r>
              <a:rPr lang="fr-FR" dirty="0"/>
              <a:t> (Expressive </a:t>
            </a:r>
            <a:r>
              <a:rPr lang="fr-FR" dirty="0" err="1"/>
              <a:t>Language</a:t>
            </a:r>
            <a:r>
              <a:rPr lang="fr-FR" dirty="0"/>
              <a:t>) </a:t>
            </a:r>
            <a:r>
              <a:rPr lang="ar-SA" dirty="0"/>
              <a:t>أو في كليهما معًا</a:t>
            </a:r>
            <a:r>
              <a:rPr lang="fr-FR" dirty="0"/>
              <a:t> (Leonard et al., 2023).</a:t>
            </a:r>
          </a:p>
          <a:p>
            <a:pPr algn="r" rtl="1"/>
            <a:endParaRPr lang="fr-FR" dirty="0"/>
          </a:p>
        </p:txBody>
      </p:sp>
    </p:spTree>
    <p:extLst>
      <p:ext uri="{BB962C8B-B14F-4D97-AF65-F5344CB8AC3E}">
        <p14:creationId xmlns:p14="http://schemas.microsoft.com/office/powerpoint/2010/main" val="33717763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4137" y="595312"/>
            <a:ext cx="10515600" cy="1690688"/>
          </a:xfrm>
        </p:spPr>
        <p:txBody>
          <a:bodyPr>
            <a:normAutofit fontScale="90000"/>
          </a:bodyPr>
          <a:lstStyle/>
          <a:p>
            <a:pPr algn="r" rtl="1"/>
            <a:r>
              <a:rPr lang="ar-SA" b="1" dirty="0" smtClean="0"/>
              <a:t>ثانيًا: اضطراب اللغة التطوري</a:t>
            </a:r>
            <a:r>
              <a:rPr lang="ar-DZ" b="1" dirty="0" smtClean="0"/>
              <a:t/>
            </a:r>
            <a:br>
              <a:rPr lang="ar-DZ" b="1" dirty="0" smtClean="0"/>
            </a:br>
            <a:r>
              <a:rPr lang="fr-FR" b="1" dirty="0" smtClean="0"/>
              <a:t> (</a:t>
            </a:r>
            <a:r>
              <a:rPr lang="fr-FR" b="1" dirty="0" err="1" smtClean="0"/>
              <a:t>Developmental</a:t>
            </a:r>
            <a:r>
              <a:rPr lang="fr-FR" b="1" dirty="0" smtClean="0"/>
              <a:t> </a:t>
            </a:r>
            <a:r>
              <a:rPr lang="fr-FR" b="1" dirty="0" err="1" smtClean="0"/>
              <a:t>Language</a:t>
            </a:r>
            <a:r>
              <a:rPr lang="fr-FR" b="1" dirty="0" smtClean="0"/>
              <a:t> </a:t>
            </a:r>
            <a:r>
              <a:rPr lang="fr-FR" b="1" dirty="0" err="1" smtClean="0"/>
              <a:t>Disorder</a:t>
            </a:r>
            <a:r>
              <a:rPr lang="fr-FR" b="1" dirty="0" smtClean="0"/>
              <a:t> – DLD)</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r" rtl="1"/>
            <a:r>
              <a:rPr lang="ar-SA" dirty="0" smtClean="0"/>
              <a:t>يُستخدم </a:t>
            </a:r>
            <a:r>
              <a:rPr lang="ar-SA" dirty="0"/>
              <a:t>مصطلح اضطراب اللغة التطوري</a:t>
            </a:r>
            <a:r>
              <a:rPr lang="fr-FR" dirty="0"/>
              <a:t> (DLD) </a:t>
            </a:r>
            <a:r>
              <a:rPr lang="ar-SA" dirty="0"/>
              <a:t>للإشارة إلى صعوبات لغوية تظهر في مرحلة الطفولة المبكرة وتستمر على الرغم من غياب إعاقات عقلية أو سمعية أو عصبية معروفة</a:t>
            </a:r>
            <a:r>
              <a:rPr lang="fr-FR" dirty="0"/>
              <a:t> (</a:t>
            </a:r>
            <a:r>
              <a:rPr lang="fr-FR" dirty="0" err="1"/>
              <a:t>Lüke</a:t>
            </a:r>
            <a:r>
              <a:rPr lang="fr-FR" dirty="0"/>
              <a:t> et al., 2023</a:t>
            </a:r>
            <a:r>
              <a:rPr lang="fr-FR" dirty="0" smtClean="0"/>
              <a:t>).</a:t>
            </a:r>
            <a:endParaRPr lang="ar-DZ" dirty="0" smtClean="0"/>
          </a:p>
          <a:p>
            <a:pPr algn="r" rtl="1"/>
            <a:r>
              <a:rPr lang="fr-FR" dirty="0"/>
              <a:t/>
            </a:r>
            <a:br>
              <a:rPr lang="fr-FR" dirty="0"/>
            </a:br>
            <a:r>
              <a:rPr lang="ar-SA" dirty="0"/>
              <a:t>ويُعتبر هذا المصطلح تحديثًا لمفهوم "اضطراب اللغة النوعي</a:t>
            </a:r>
            <a:r>
              <a:rPr lang="fr-FR" dirty="0"/>
              <a:t>" (</a:t>
            </a:r>
            <a:r>
              <a:rPr lang="fr-FR" dirty="0" err="1"/>
              <a:t>Specific</a:t>
            </a:r>
            <a:r>
              <a:rPr lang="fr-FR" dirty="0"/>
              <a:t> </a:t>
            </a:r>
            <a:r>
              <a:rPr lang="fr-FR" dirty="0" err="1"/>
              <a:t>Language</a:t>
            </a:r>
            <a:r>
              <a:rPr lang="fr-FR" dirty="0"/>
              <a:t> </a:t>
            </a:r>
            <a:r>
              <a:rPr lang="fr-FR" dirty="0" err="1"/>
              <a:t>Impairment</a:t>
            </a:r>
            <a:r>
              <a:rPr lang="fr-FR" dirty="0"/>
              <a:t> – SLI)</a:t>
            </a:r>
            <a:r>
              <a:rPr lang="ar-SA" dirty="0"/>
              <a:t>، إذ يرى الباحثون أن مصطلح</a:t>
            </a:r>
            <a:r>
              <a:rPr lang="fr-FR" dirty="0"/>
              <a:t> DLD </a:t>
            </a:r>
            <a:r>
              <a:rPr lang="ar-SA" dirty="0"/>
              <a:t>أكثر شمولًا ودقة لأنه لا يفترض استبعادًا تامًا للأسباب الأخرى بل يركّز على التأثير الوظيفي للاضطراب في التواصل والتعلّم</a:t>
            </a:r>
            <a:r>
              <a:rPr lang="fr-FR" dirty="0"/>
              <a:t> (Bishop, 2014</a:t>
            </a:r>
          </a:p>
        </p:txBody>
      </p:sp>
    </p:spTree>
    <p:extLst>
      <p:ext uri="{BB962C8B-B14F-4D97-AF65-F5344CB8AC3E}">
        <p14:creationId xmlns:p14="http://schemas.microsoft.com/office/powerpoint/2010/main" val="155455944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DZ" dirty="0" smtClean="0"/>
              <a:t>ثالثًا: اضطراب اللغة النوعي</a:t>
            </a:r>
            <a:br>
              <a:rPr lang="ar-DZ" dirty="0" smtClean="0"/>
            </a:br>
            <a:r>
              <a:rPr lang="ar-DZ" dirty="0" smtClean="0"/>
              <a:t> (</a:t>
            </a:r>
            <a:r>
              <a:rPr lang="fr-FR" dirty="0" err="1" smtClean="0"/>
              <a:t>Specific</a:t>
            </a:r>
            <a:r>
              <a:rPr lang="fr-FR" dirty="0" smtClean="0"/>
              <a:t> </a:t>
            </a:r>
            <a:r>
              <a:rPr lang="fr-FR" dirty="0" err="1" smtClean="0"/>
              <a:t>Language</a:t>
            </a:r>
            <a:r>
              <a:rPr lang="fr-FR" dirty="0" smtClean="0"/>
              <a:t> </a:t>
            </a:r>
            <a:r>
              <a:rPr lang="fr-FR" dirty="0" err="1" smtClean="0"/>
              <a:t>Impairment</a:t>
            </a:r>
            <a:r>
              <a:rPr lang="fr-FR" dirty="0" smtClean="0"/>
              <a:t> – SLI)</a:t>
            </a:r>
            <a:br>
              <a:rPr lang="fr-FR" dirty="0" smtClean="0"/>
            </a:br>
            <a:endParaRPr lang="fr-FR" dirty="0"/>
          </a:p>
        </p:txBody>
      </p:sp>
      <p:sp>
        <p:nvSpPr>
          <p:cNvPr id="3" name="Espace réservé du contenu 2"/>
          <p:cNvSpPr>
            <a:spLocks noGrp="1"/>
          </p:cNvSpPr>
          <p:nvPr>
            <p:ph idx="1"/>
          </p:nvPr>
        </p:nvSpPr>
        <p:spPr/>
        <p:txBody>
          <a:bodyPr/>
          <a:lstStyle/>
          <a:p>
            <a:pPr algn="r" rtl="1"/>
            <a:r>
              <a:rPr lang="ar-DZ" dirty="0" smtClean="0"/>
              <a:t>ظهر مصطلح </a:t>
            </a:r>
            <a:r>
              <a:rPr lang="fr-FR" dirty="0" smtClean="0"/>
              <a:t>SLI </a:t>
            </a:r>
            <a:r>
              <a:rPr lang="ar-DZ" dirty="0" smtClean="0"/>
              <a:t>في الثمانينيات للإشارة إلى الأطفال الذين يعانون من اضطراب لغوي دون وجود إعاقات أخرى، كضعف السمع أو صعوبات الإدراك غير اللغوية (</a:t>
            </a:r>
            <a:r>
              <a:rPr lang="fr-FR" dirty="0" smtClean="0"/>
              <a:t>Bishop, 2014).</a:t>
            </a:r>
          </a:p>
          <a:p>
            <a:pPr algn="r" rtl="1"/>
            <a:r>
              <a:rPr lang="ar-DZ" dirty="0" smtClean="0"/>
              <a:t>إلا أن الدراسات اللاحقة بيّنت أن الحدود بين </a:t>
            </a:r>
            <a:r>
              <a:rPr lang="fr-FR" dirty="0" smtClean="0"/>
              <a:t>SLI </a:t>
            </a:r>
            <a:r>
              <a:rPr lang="ar-DZ" dirty="0" smtClean="0"/>
              <a:t>و</a:t>
            </a:r>
            <a:r>
              <a:rPr lang="fr-FR" dirty="0" smtClean="0"/>
              <a:t>DLD </a:t>
            </a:r>
            <a:r>
              <a:rPr lang="ar-DZ" dirty="0" smtClean="0"/>
              <a:t>ليست واضحة تمامًا، مما أدى إلى التحول نحو استخدام </a:t>
            </a:r>
            <a:r>
              <a:rPr lang="fr-FR" dirty="0" smtClean="0"/>
              <a:t>DLD </a:t>
            </a:r>
            <a:r>
              <a:rPr lang="ar-DZ" dirty="0" smtClean="0"/>
              <a:t>في الأدبيات الحديثة (</a:t>
            </a:r>
            <a:r>
              <a:rPr lang="fr-FR" dirty="0" err="1" smtClean="0"/>
              <a:t>Lüke</a:t>
            </a:r>
            <a:r>
              <a:rPr lang="fr-FR" dirty="0" smtClean="0"/>
              <a:t> et al., 2023).</a:t>
            </a:r>
          </a:p>
          <a:p>
            <a:r>
              <a:rPr lang="fr-FR" dirty="0" smtClean="0"/>
              <a:t>________________________________________</a:t>
            </a:r>
          </a:p>
          <a:p>
            <a:pPr algn="r" rtl="1"/>
            <a:endParaRPr lang="fr-FR" dirty="0"/>
          </a:p>
        </p:txBody>
      </p:sp>
    </p:spTree>
    <p:extLst>
      <p:ext uri="{BB962C8B-B14F-4D97-AF65-F5344CB8AC3E}">
        <p14:creationId xmlns:p14="http://schemas.microsoft.com/office/powerpoint/2010/main" val="39572755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ar-SA" b="1" dirty="0" smtClean="0"/>
              <a:t>رابعًا: اللغة </a:t>
            </a:r>
            <a:r>
              <a:rPr lang="ar-SA" b="1" dirty="0" err="1" smtClean="0"/>
              <a:t>الاستقبالية</a:t>
            </a:r>
            <a:r>
              <a:rPr lang="ar-SA" b="1" dirty="0" smtClean="0"/>
              <a:t> والتعبيرية</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lvl="0" algn="r" rtl="1"/>
            <a:r>
              <a:rPr lang="ar-SA" b="1" dirty="0" smtClean="0"/>
              <a:t>اللغة </a:t>
            </a:r>
            <a:r>
              <a:rPr lang="ar-SA" b="1" dirty="0" err="1"/>
              <a:t>الاستقبالية</a:t>
            </a:r>
            <a:r>
              <a:rPr lang="fr-FR" b="1" dirty="0"/>
              <a:t> (</a:t>
            </a:r>
            <a:r>
              <a:rPr lang="fr-FR" b="1" dirty="0" err="1"/>
              <a:t>Receptive</a:t>
            </a:r>
            <a:r>
              <a:rPr lang="fr-FR" b="1" dirty="0"/>
              <a:t> </a:t>
            </a:r>
            <a:r>
              <a:rPr lang="fr-FR" b="1" dirty="0" err="1"/>
              <a:t>Language</a:t>
            </a:r>
            <a:r>
              <a:rPr lang="fr-FR" b="1" dirty="0"/>
              <a:t>):</a:t>
            </a:r>
            <a:r>
              <a:rPr lang="fr-FR" dirty="0"/>
              <a:t> </a:t>
            </a:r>
            <a:r>
              <a:rPr lang="ar-SA" dirty="0"/>
              <a:t>تتعلق بفهم المفردات، والتراكيب، والتعليمات، والمعاني المجردة</a:t>
            </a:r>
            <a:r>
              <a:rPr lang="fr-FR" dirty="0"/>
              <a:t>.</a:t>
            </a:r>
          </a:p>
          <a:p>
            <a:pPr lvl="0" algn="r" rtl="1"/>
            <a:r>
              <a:rPr lang="ar-SA" b="1" dirty="0"/>
              <a:t>اللغة التعبيرية</a:t>
            </a:r>
            <a:r>
              <a:rPr lang="fr-FR" b="1" dirty="0"/>
              <a:t> (Expressive </a:t>
            </a:r>
            <a:r>
              <a:rPr lang="fr-FR" b="1" dirty="0" err="1"/>
              <a:t>Language</a:t>
            </a:r>
            <a:r>
              <a:rPr lang="fr-FR" b="1" dirty="0"/>
              <a:t>):</a:t>
            </a:r>
            <a:r>
              <a:rPr lang="fr-FR" dirty="0"/>
              <a:t> </a:t>
            </a:r>
            <a:r>
              <a:rPr lang="ar-SA" dirty="0"/>
              <a:t>تتعلق باستخدام المفردات، وتكوين الجمل، وصياغة الأفكار لغويًا</a:t>
            </a:r>
            <a:r>
              <a:rPr lang="fr-FR" dirty="0"/>
              <a:t> (Leonard et al., 2023).</a:t>
            </a:r>
          </a:p>
          <a:p>
            <a:pPr algn="r" rtl="1"/>
            <a:r>
              <a:rPr lang="ar-SA" dirty="0"/>
              <a:t>وقد يُصاب الطفل باضطراب في أحد هذين الجانبين أو فيهما معًا، وهو ما يُعرف بـ"اضطراب اللغة </a:t>
            </a:r>
            <a:r>
              <a:rPr lang="ar-SA" dirty="0" err="1"/>
              <a:t>الاستقبالي</a:t>
            </a:r>
            <a:r>
              <a:rPr lang="ar-SA" dirty="0"/>
              <a:t>-التعبيري المختلط</a:t>
            </a:r>
            <a:r>
              <a:rPr lang="fr-FR" dirty="0"/>
              <a:t>" (American Psychiatric Association, 2013).</a:t>
            </a:r>
          </a:p>
        </p:txBody>
      </p:sp>
    </p:spTree>
    <p:extLst>
      <p:ext uri="{BB962C8B-B14F-4D97-AF65-F5344CB8AC3E}">
        <p14:creationId xmlns:p14="http://schemas.microsoft.com/office/powerpoint/2010/main" val="20496163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716" y="966704"/>
            <a:ext cx="10515600" cy="1774225"/>
          </a:xfrm>
        </p:spPr>
        <p:txBody>
          <a:bodyPr>
            <a:normAutofit fontScale="90000"/>
          </a:bodyPr>
          <a:lstStyle/>
          <a:p>
            <a:pPr algn="r" rtl="1"/>
            <a:r>
              <a:rPr lang="ar-SA" sz="3600" b="1" dirty="0" smtClean="0"/>
              <a:t>خامسًا: الاضطرابات البراغماتية</a:t>
            </a:r>
            <a:r>
              <a:rPr lang="ar-DZ" sz="3600" b="1" dirty="0" smtClean="0"/>
              <a:t/>
            </a:r>
            <a:br>
              <a:rPr lang="ar-DZ" sz="3600" b="1" dirty="0" smtClean="0"/>
            </a:br>
            <a:r>
              <a:rPr lang="fr-FR" sz="3600" b="1" dirty="0" smtClean="0"/>
              <a:t> (</a:t>
            </a:r>
            <a:r>
              <a:rPr lang="fr-FR" sz="3600" b="1" dirty="0" err="1" smtClean="0"/>
              <a:t>Pragmatic</a:t>
            </a:r>
            <a:r>
              <a:rPr lang="fr-FR" sz="3600" b="1" dirty="0" smtClean="0"/>
              <a:t> </a:t>
            </a:r>
            <a:r>
              <a:rPr lang="fr-FR" sz="3600" b="1" dirty="0" err="1" smtClean="0"/>
              <a:t>Language</a:t>
            </a:r>
            <a:r>
              <a:rPr lang="fr-FR" sz="3600" b="1" dirty="0" smtClean="0"/>
              <a:t> </a:t>
            </a:r>
            <a:r>
              <a:rPr lang="fr-FR" sz="3600" b="1" dirty="0" err="1" smtClean="0"/>
              <a:t>Impairment</a:t>
            </a:r>
            <a:r>
              <a:rPr lang="fr-FR" sz="3600" b="1" dirty="0" smtClean="0"/>
              <a:t> – PLI / Social (</a:t>
            </a:r>
            <a:r>
              <a:rPr lang="fr-FR" sz="3600" b="1" dirty="0" err="1" smtClean="0"/>
              <a:t>Pragmatic</a:t>
            </a:r>
            <a:r>
              <a:rPr lang="fr-FR" sz="3600" b="1" dirty="0" smtClean="0"/>
              <a:t>) Communication </a:t>
            </a:r>
            <a:r>
              <a:rPr lang="fr-FR" sz="3600" b="1" dirty="0" err="1" smtClean="0"/>
              <a:t>Disorder</a:t>
            </a:r>
            <a:r>
              <a:rPr lang="fr-FR" sz="3600" b="1" dirty="0" smtClean="0"/>
              <a:t> – SPCD)</a:t>
            </a:r>
            <a:r>
              <a:rPr lang="fr-FR" sz="3600" dirty="0" smtClean="0"/>
              <a:t/>
            </a:r>
            <a:br>
              <a:rPr lang="fr-FR" sz="3600" dirty="0" smtClean="0"/>
            </a:br>
            <a:endParaRPr lang="fr-FR" sz="3600" dirty="0"/>
          </a:p>
        </p:txBody>
      </p:sp>
      <p:sp>
        <p:nvSpPr>
          <p:cNvPr id="3" name="Espace réservé du contenu 2"/>
          <p:cNvSpPr>
            <a:spLocks noGrp="1"/>
          </p:cNvSpPr>
          <p:nvPr>
            <p:ph idx="1"/>
          </p:nvPr>
        </p:nvSpPr>
        <p:spPr/>
        <p:txBody>
          <a:bodyPr/>
          <a:lstStyle/>
          <a:p>
            <a:pPr algn="r" rtl="1"/>
            <a:r>
              <a:rPr lang="ar-SA" dirty="0" smtClean="0"/>
              <a:t>يشير </a:t>
            </a:r>
            <a:r>
              <a:rPr lang="ar-SA" dirty="0"/>
              <a:t>مصطلح </a:t>
            </a:r>
            <a:r>
              <a:rPr lang="ar-SA" b="1" dirty="0"/>
              <a:t>البراغماتية</a:t>
            </a:r>
            <a:r>
              <a:rPr lang="ar-SA" dirty="0"/>
              <a:t> إلى استخدام اللغة في السياق الاجتماعي: إدارة الحوار، فهم التلميحات، واستخدام النبرة والإشارات غير اللفظية بطريقة ملائمة</a:t>
            </a:r>
            <a:r>
              <a:rPr lang="fr-FR" dirty="0"/>
              <a:t> (American Psychiatric Association, 2013).</a:t>
            </a:r>
            <a:br>
              <a:rPr lang="fr-FR" dirty="0"/>
            </a:br>
            <a:r>
              <a:rPr lang="ar-SA" dirty="0"/>
              <a:t>وعندما يُصاب الفرد بخلل في هذه القدرات، يُشخَّص بما يُعرف بـ </a:t>
            </a:r>
            <a:r>
              <a:rPr lang="ar-SA" b="1" dirty="0"/>
              <a:t>اضطراب التواصل الاجتماعي البراغماتي</a:t>
            </a:r>
            <a:r>
              <a:rPr lang="ar-SA" dirty="0"/>
              <a:t> </a:t>
            </a:r>
            <a:r>
              <a:rPr lang="fr-FR" dirty="0"/>
              <a:t>(SPCD)</a:t>
            </a:r>
            <a:r>
              <a:rPr lang="ar-SA" dirty="0"/>
              <a:t>، وهو أحد التشخيصات الحديثة في </a:t>
            </a:r>
            <a:r>
              <a:rPr lang="fr-FR" i="1" dirty="0"/>
              <a:t>DSM-5</a:t>
            </a:r>
            <a:r>
              <a:rPr lang="fr-FR" dirty="0"/>
              <a:t> (American Psychiatric Association, 2013).</a:t>
            </a:r>
            <a:br>
              <a:rPr lang="fr-FR" dirty="0"/>
            </a:br>
            <a:r>
              <a:rPr lang="ar-SA" dirty="0"/>
              <a:t>تشمل مظاهره ضعف القدرة على فهم النكت، أو تعديل اللغة حسب الموقف، أو الالتزام بقواعد المحادثة</a:t>
            </a:r>
            <a:r>
              <a:rPr lang="fr-FR" dirty="0"/>
              <a:t> (MDPI, 2023).</a:t>
            </a:r>
          </a:p>
          <a:p>
            <a:pPr algn="r" rtl="1"/>
            <a:endParaRPr lang="fr-FR" dirty="0"/>
          </a:p>
        </p:txBody>
      </p:sp>
    </p:spTree>
    <p:extLst>
      <p:ext uri="{BB962C8B-B14F-4D97-AF65-F5344CB8AC3E}">
        <p14:creationId xmlns:p14="http://schemas.microsoft.com/office/powerpoint/2010/main" val="6934220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0535" y="1089079"/>
            <a:ext cx="7868653" cy="1467853"/>
          </a:xfrm>
        </p:spPr>
        <p:txBody>
          <a:bodyPr>
            <a:normAutofit fontScale="90000"/>
          </a:bodyPr>
          <a:lstStyle/>
          <a:p>
            <a:pPr algn="ctr" rtl="1"/>
            <a:r>
              <a:rPr lang="ar-SA" sz="3600" b="1" dirty="0" smtClean="0"/>
              <a:t>سادسًا: الاضطرابات الدلالية</a:t>
            </a:r>
            <a:r>
              <a:rPr lang="ar-DZ" sz="3600" b="1" dirty="0" smtClean="0"/>
              <a:t/>
            </a:r>
            <a:br>
              <a:rPr lang="ar-DZ" sz="3600" b="1" dirty="0" smtClean="0"/>
            </a:br>
            <a:r>
              <a:rPr lang="fr-FR" sz="3600" b="1" dirty="0" smtClean="0"/>
              <a:t> (</a:t>
            </a:r>
            <a:r>
              <a:rPr lang="fr-FR" sz="3600" b="1" dirty="0" err="1" smtClean="0"/>
              <a:t>Semantic</a:t>
            </a:r>
            <a:r>
              <a:rPr lang="fr-FR" sz="3600" b="1" dirty="0" smtClean="0"/>
              <a:t> </a:t>
            </a:r>
            <a:r>
              <a:rPr lang="fr-FR" sz="3600" b="1" dirty="0" err="1" smtClean="0"/>
              <a:t>Disorders</a:t>
            </a:r>
            <a:r>
              <a:rPr lang="fr-FR" sz="3600" b="1" dirty="0" smtClean="0"/>
              <a:t>)</a:t>
            </a:r>
            <a:r>
              <a:rPr lang="fr-FR" sz="3600" dirty="0" smtClean="0"/>
              <a:t/>
            </a:r>
            <a:br>
              <a:rPr lang="fr-FR" sz="3600" dirty="0" smtClean="0"/>
            </a:br>
            <a:endParaRPr lang="fr-FR" sz="3600" dirty="0"/>
          </a:p>
        </p:txBody>
      </p:sp>
      <p:sp>
        <p:nvSpPr>
          <p:cNvPr id="3" name="Espace réservé du contenu 2"/>
          <p:cNvSpPr>
            <a:spLocks noGrp="1"/>
          </p:cNvSpPr>
          <p:nvPr>
            <p:ph idx="1"/>
          </p:nvPr>
        </p:nvSpPr>
        <p:spPr/>
        <p:txBody>
          <a:bodyPr/>
          <a:lstStyle/>
          <a:p>
            <a:pPr algn="r" rtl="1"/>
            <a:r>
              <a:rPr lang="ar-SA" dirty="0" smtClean="0"/>
              <a:t>تتعلق </a:t>
            </a:r>
            <a:r>
              <a:rPr lang="ar-SA" dirty="0"/>
              <a:t>الاضطرابات الدلالية بمشكلات في فهم أو استخدام المعاني اللغوية، بما في ذلك صعوبات في اكتساب المفردات، أو استدعاء الكلمات، أو إدراك المعاني المجازية</a:t>
            </a:r>
            <a:r>
              <a:rPr lang="fr-FR" dirty="0"/>
              <a:t> (</a:t>
            </a:r>
            <a:r>
              <a:rPr lang="fr-FR" dirty="0" err="1"/>
              <a:t>Lüke</a:t>
            </a:r>
            <a:r>
              <a:rPr lang="fr-FR" dirty="0"/>
              <a:t> et al., 2023</a:t>
            </a:r>
            <a:r>
              <a:rPr lang="fr-FR" dirty="0" smtClean="0"/>
              <a:t>).</a:t>
            </a:r>
            <a:endParaRPr lang="ar-DZ" dirty="0" smtClean="0"/>
          </a:p>
          <a:p>
            <a:pPr algn="r" rtl="1"/>
            <a:r>
              <a:rPr lang="fr-FR" dirty="0"/>
              <a:t/>
            </a:r>
            <a:br>
              <a:rPr lang="fr-FR" dirty="0"/>
            </a:br>
            <a:r>
              <a:rPr lang="ar-SA" dirty="0"/>
              <a:t>ويُلاحظ أن الأطفال المصابين بـ</a:t>
            </a:r>
            <a:r>
              <a:rPr lang="fr-FR" dirty="0"/>
              <a:t> DLD </a:t>
            </a:r>
            <a:r>
              <a:rPr lang="ar-SA" dirty="0"/>
              <a:t>يعانون غالبًا من ضعف في معالجة المفاهيم المجردة وفهم العلاقات بين الكلمات</a:t>
            </a:r>
            <a:r>
              <a:rPr lang="fr-FR" dirty="0"/>
              <a:t> (Leonard et al., 2023).</a:t>
            </a:r>
          </a:p>
        </p:txBody>
      </p:sp>
    </p:spTree>
    <p:extLst>
      <p:ext uri="{BB962C8B-B14F-4D97-AF65-F5344CB8AC3E}">
        <p14:creationId xmlns:p14="http://schemas.microsoft.com/office/powerpoint/2010/main" val="275038296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SA" sz="3600" b="1" dirty="0" smtClean="0"/>
              <a:t>سابعًا: اضطرابات الصرف والنحو</a:t>
            </a:r>
            <a:r>
              <a:rPr lang="fr-FR" sz="3600" b="1" dirty="0" smtClean="0"/>
              <a:t> (</a:t>
            </a:r>
            <a:r>
              <a:rPr lang="fr-FR" sz="3600" b="1" dirty="0" err="1" smtClean="0"/>
              <a:t>Morphology</a:t>
            </a:r>
            <a:r>
              <a:rPr lang="fr-FR" sz="3600" b="1" dirty="0" smtClean="0"/>
              <a:t> &amp; </a:t>
            </a:r>
            <a:r>
              <a:rPr lang="fr-FR" sz="3600" b="1" dirty="0" err="1" smtClean="0"/>
              <a:t>Syntax</a:t>
            </a:r>
            <a:r>
              <a:rPr lang="fr-FR" sz="3600" b="1" dirty="0" smtClean="0"/>
              <a:t> </a:t>
            </a:r>
            <a:r>
              <a:rPr lang="fr-FR" sz="3600" b="1" dirty="0" err="1" smtClean="0"/>
              <a:t>Disorders</a:t>
            </a:r>
            <a:r>
              <a:rPr lang="fr-FR" sz="3600" b="1" dirty="0" smtClean="0"/>
              <a:t>)</a:t>
            </a:r>
            <a:r>
              <a:rPr lang="fr-FR" sz="3600" dirty="0" smtClean="0"/>
              <a:t/>
            </a:r>
            <a:br>
              <a:rPr lang="fr-FR" sz="3600" dirty="0" smtClean="0"/>
            </a:br>
            <a:endParaRPr lang="fr-FR" sz="3600" dirty="0"/>
          </a:p>
        </p:txBody>
      </p:sp>
      <p:sp>
        <p:nvSpPr>
          <p:cNvPr id="3" name="Espace réservé du contenu 2"/>
          <p:cNvSpPr>
            <a:spLocks noGrp="1"/>
          </p:cNvSpPr>
          <p:nvPr>
            <p:ph idx="1"/>
          </p:nvPr>
        </p:nvSpPr>
        <p:spPr/>
        <p:txBody>
          <a:bodyPr/>
          <a:lstStyle/>
          <a:p>
            <a:pPr algn="r" rtl="1"/>
            <a:r>
              <a:rPr lang="ar-SA" dirty="0" smtClean="0"/>
              <a:t>تُعدّ </a:t>
            </a:r>
            <a:r>
              <a:rPr lang="ar-SA" dirty="0"/>
              <a:t>الصعوبات في استخدام البنية الصرفية والنحوية من السمات البارزة في اضطرابات اللغة التطورية، إذ يظهر الأطفال ضعفًا في استخدام علامات الزمن، والتطابق بين الفعل والفاعل، وترتيب الكلمات في الجمل</a:t>
            </a:r>
            <a:r>
              <a:rPr lang="fr-FR" dirty="0"/>
              <a:t> (Leonard et al., 2023).</a:t>
            </a:r>
            <a:br>
              <a:rPr lang="fr-FR" dirty="0"/>
            </a:br>
            <a:r>
              <a:rPr lang="ar-SA" dirty="0"/>
              <a:t>وقد أظهرت دراسات حديثة أن التدريب المكثف على القواعد من خلال المحادثة الموجهة يمكن أن يُحسّن الأداء اللغوي على المدى الطويل</a:t>
            </a:r>
            <a:r>
              <a:rPr lang="fr-FR" dirty="0"/>
              <a:t> (Leonard et al., 2023).</a:t>
            </a:r>
          </a:p>
          <a:p>
            <a:pPr algn="r" rtl="1"/>
            <a:endParaRPr lang="fr-FR" dirty="0"/>
          </a:p>
        </p:txBody>
      </p:sp>
    </p:spTree>
    <p:extLst>
      <p:ext uri="{BB962C8B-B14F-4D97-AF65-F5344CB8AC3E}">
        <p14:creationId xmlns:p14="http://schemas.microsoft.com/office/powerpoint/2010/main" val="293421357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TotalTime>
  <Words>619</Words>
  <Application>Microsoft Office PowerPoint</Application>
  <PresentationFormat>Grand écran</PresentationFormat>
  <Paragraphs>35</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Garamond</vt:lpstr>
      <vt:lpstr>Times New Roman</vt:lpstr>
      <vt:lpstr>Organique</vt:lpstr>
      <vt:lpstr> مقياس اضطرابات اللغة (1) من تقديم الأستاذة يوب زهرة تخصص علم النفس الطبي-السنة الثانية  الفصل الاول 2025-2026</vt:lpstr>
      <vt:lpstr>المقدّمة</vt:lpstr>
      <vt:lpstr>أولًا: اضطراب اللغة (Language Disorder) </vt:lpstr>
      <vt:lpstr>ثانيًا: اضطراب اللغة التطوري  (Developmental Language Disorder – DLD) </vt:lpstr>
      <vt:lpstr>ثالثًا: اضطراب اللغة النوعي  (Specific Language Impairment – SLI) </vt:lpstr>
      <vt:lpstr>رابعًا: اللغة الاستقبالية والتعبيرية </vt:lpstr>
      <vt:lpstr>خامسًا: الاضطرابات البراغماتية  (Pragmatic Language Impairment – PLI / Social (Pragmatic) Communication Disorder – SPCD) </vt:lpstr>
      <vt:lpstr>سادسًا: الاضطرابات الدلالية  (Semantic Disorders) </vt:lpstr>
      <vt:lpstr>سابعًا: اضطرابات الصرف والنحو (Morphology &amp; Syntax Disorders) </vt:lpstr>
      <vt:lpstr>ثامنًا: اضطرابات الفونولوجيا (Phonological Disorders) </vt:lpstr>
      <vt:lpstr>تاسعًا: المعايير التشخيصية وحدود المفاهيم </vt:lpstr>
      <vt:lpstr>عاشرًا: الأهمية التطبيقية لهذه المفاهيم </vt:lpstr>
      <vt:lpstr>الخاتمة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مقياس اضطرابات اللغة  تخصص علم النفس الطبي</dc:title>
  <dc:creator>Pc Bridge</dc:creator>
  <cp:lastModifiedBy>Pc Bridge</cp:lastModifiedBy>
  <cp:revision>7</cp:revision>
  <dcterms:created xsi:type="dcterms:W3CDTF">2025-10-09T19:49:05Z</dcterms:created>
  <dcterms:modified xsi:type="dcterms:W3CDTF">2025-10-11T18:47:59Z</dcterms:modified>
</cp:coreProperties>
</file>