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9" d="100"/>
          <a:sy n="59" d="100"/>
        </p:scale>
        <p:origin x="7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866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2342912"/>
            <a:ext cx="7477601" cy="24995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Discovering the Fascinating World of Metrology</a:t>
            </a:r>
            <a:endParaRPr lang="en-US" sz="5249" dirty="0"/>
          </a:p>
        </p:txBody>
      </p:sp>
      <p:sp>
        <p:nvSpPr>
          <p:cNvPr id="6" name="Text 3"/>
          <p:cNvSpPr/>
          <p:nvPr/>
        </p:nvSpPr>
        <p:spPr>
          <a:xfrm>
            <a:off x="833199" y="5175766"/>
            <a:ext cx="747760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Metrology is the science of measurements and it plays a vital role in ensuring quality control and precision in various industries. Explore more!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1085731"/>
            <a:ext cx="720852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The Definition of Metrology</a:t>
            </a:r>
            <a:endParaRPr lang="en-US" sz="4374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993" y="2224445"/>
            <a:ext cx="3295888" cy="20369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37993" y="4539020"/>
            <a:ext cx="25603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What is Metrology?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037993" y="5019437"/>
            <a:ext cx="3295888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Metrology is the science of measurement that deals with the accuracy, consistency, and reliability of measurements in various fields.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7137" y="2224445"/>
            <a:ext cx="3296007" cy="20370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67137" y="4539139"/>
            <a:ext cx="3296007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Why is Metrology important?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5667137" y="5366742"/>
            <a:ext cx="329600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Metrology is essential in industries such as aerospace, medical, and manufacturing where precision and accuracy are critical to success.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0" y="2224445"/>
            <a:ext cx="3296007" cy="203704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296400" y="4539139"/>
            <a:ext cx="3296007" cy="10415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What are the types of measurements in Metrology?</a:t>
            </a:r>
            <a:endParaRPr lang="en-US" sz="2187" dirty="0"/>
          </a:p>
        </p:txBody>
      </p:sp>
      <p:sp>
        <p:nvSpPr>
          <p:cNvPr id="13" name="Text 8"/>
          <p:cNvSpPr/>
          <p:nvPr/>
        </p:nvSpPr>
        <p:spPr>
          <a:xfrm>
            <a:off x="9296400" y="5713928"/>
            <a:ext cx="3296007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field of metrology has three major types of measurements - length, mass, and time.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740807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Basic Principles and Techniques of Metrology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2573893"/>
            <a:ext cx="5166122" cy="2346365"/>
          </a:xfrm>
          <a:prstGeom prst="roundRect">
            <a:avLst>
              <a:gd name="adj" fmla="val 5682"/>
            </a:avLst>
          </a:prstGeom>
          <a:solidFill>
            <a:srgbClr val="E7EDF9"/>
          </a:solidFill>
          <a:ln/>
        </p:spPr>
      </p:sp>
      <p:sp>
        <p:nvSpPr>
          <p:cNvPr id="6" name="Text 4"/>
          <p:cNvSpPr/>
          <p:nvPr/>
        </p:nvSpPr>
        <p:spPr>
          <a:xfrm>
            <a:off x="2260163" y="2796064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Traceability</a:t>
            </a:r>
            <a:endParaRPr lang="en-US" sz="2187" dirty="0"/>
          </a:p>
        </p:txBody>
      </p:sp>
      <p:sp>
        <p:nvSpPr>
          <p:cNvPr id="7" name="Text 5"/>
          <p:cNvSpPr/>
          <p:nvPr/>
        </p:nvSpPr>
        <p:spPr>
          <a:xfrm>
            <a:off x="2260163" y="3276481"/>
            <a:ext cx="472178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refers to the ability to relate a measurement result to a reference standard through an unbroken chain of comparisons.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6285" y="2573893"/>
            <a:ext cx="5166122" cy="2346365"/>
          </a:xfrm>
          <a:prstGeom prst="roundRect">
            <a:avLst>
              <a:gd name="adj" fmla="val 5682"/>
            </a:avLst>
          </a:prstGeom>
          <a:solidFill>
            <a:srgbClr val="E7EDF9"/>
          </a:solidFill>
          <a:ln/>
        </p:spPr>
      </p:sp>
      <p:sp>
        <p:nvSpPr>
          <p:cNvPr id="9" name="Text 7"/>
          <p:cNvSpPr/>
          <p:nvPr/>
        </p:nvSpPr>
        <p:spPr>
          <a:xfrm>
            <a:off x="7648456" y="2796064"/>
            <a:ext cx="407670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Repeatability &amp; Reproducibility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7648456" y="3276481"/>
            <a:ext cx="472178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validate the reliability of measurements by ensuring that the same measurement can be produced repeatedly, either by the same operator or different ones.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2037993" y="5142428"/>
            <a:ext cx="5166122" cy="2346365"/>
          </a:xfrm>
          <a:prstGeom prst="roundRect">
            <a:avLst>
              <a:gd name="adj" fmla="val 5682"/>
            </a:avLst>
          </a:prstGeom>
          <a:solidFill>
            <a:srgbClr val="E7EDF9"/>
          </a:solidFill>
          <a:ln/>
        </p:spPr>
      </p:sp>
      <p:sp>
        <p:nvSpPr>
          <p:cNvPr id="12" name="Text 10"/>
          <p:cNvSpPr/>
          <p:nvPr/>
        </p:nvSpPr>
        <p:spPr>
          <a:xfrm>
            <a:off x="2260163" y="5364599"/>
            <a:ext cx="242316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Interchangeability</a:t>
            </a:r>
            <a:endParaRPr lang="en-US" sz="2187" dirty="0"/>
          </a:p>
        </p:txBody>
      </p:sp>
      <p:sp>
        <p:nvSpPr>
          <p:cNvPr id="13" name="Text 11"/>
          <p:cNvSpPr/>
          <p:nvPr/>
        </p:nvSpPr>
        <p:spPr>
          <a:xfrm>
            <a:off x="2260163" y="5845016"/>
            <a:ext cx="472178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Metrology allows for the interchangeability of parts, components or whole machinery, ensuring accurate and reliable performance across different industries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7426285" y="5142428"/>
            <a:ext cx="5166122" cy="2346365"/>
          </a:xfrm>
          <a:prstGeom prst="roundRect">
            <a:avLst>
              <a:gd name="adj" fmla="val 5682"/>
            </a:avLst>
          </a:prstGeom>
          <a:solidFill>
            <a:srgbClr val="E7EDF9"/>
          </a:solidFill>
          <a:ln/>
        </p:spPr>
      </p:sp>
      <p:sp>
        <p:nvSpPr>
          <p:cNvPr id="15" name="Text 13"/>
          <p:cNvSpPr/>
          <p:nvPr/>
        </p:nvSpPr>
        <p:spPr>
          <a:xfrm>
            <a:off x="7648456" y="5364599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Accuracy</a:t>
            </a:r>
            <a:endParaRPr lang="en-US" sz="2187" dirty="0"/>
          </a:p>
        </p:txBody>
      </p:sp>
      <p:sp>
        <p:nvSpPr>
          <p:cNvPr id="16" name="Text 14"/>
          <p:cNvSpPr/>
          <p:nvPr/>
        </p:nvSpPr>
        <p:spPr>
          <a:xfrm>
            <a:off x="7648456" y="5845016"/>
            <a:ext cx="472178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Accuracy is the certainty that a measured value conforms to the true value of a quantity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1153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95888" y="2581156"/>
            <a:ext cx="7353300" cy="52875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164"/>
              </a:lnSpc>
              <a:buNone/>
            </a:pPr>
            <a:r>
              <a:rPr lang="en-US" sz="3331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Metrology Standards and Calibration</a:t>
            </a:r>
            <a:endParaRPr lang="en-US" sz="3331" dirty="0"/>
          </a:p>
        </p:txBody>
      </p:sp>
      <p:sp>
        <p:nvSpPr>
          <p:cNvPr id="6" name="Shape 3"/>
          <p:cNvSpPr/>
          <p:nvPr/>
        </p:nvSpPr>
        <p:spPr>
          <a:xfrm>
            <a:off x="3532823" y="3363754"/>
            <a:ext cx="33814" cy="4399955"/>
          </a:xfrm>
          <a:prstGeom prst="rect">
            <a:avLst/>
          </a:prstGeom>
          <a:solidFill>
            <a:srgbClr val="E7EDF9"/>
          </a:solidFill>
          <a:ln/>
        </p:spPr>
      </p:sp>
      <p:sp>
        <p:nvSpPr>
          <p:cNvPr id="7" name="Shape 4"/>
          <p:cNvSpPr/>
          <p:nvPr/>
        </p:nvSpPr>
        <p:spPr>
          <a:xfrm>
            <a:off x="3740110" y="3669387"/>
            <a:ext cx="592217" cy="33814"/>
          </a:xfrm>
          <a:prstGeom prst="rect">
            <a:avLst/>
          </a:prstGeom>
          <a:solidFill>
            <a:srgbClr val="E7EDF9"/>
          </a:solidFill>
          <a:ln/>
        </p:spPr>
      </p:sp>
      <p:sp>
        <p:nvSpPr>
          <p:cNvPr id="8" name="Shape 5"/>
          <p:cNvSpPr/>
          <p:nvPr/>
        </p:nvSpPr>
        <p:spPr>
          <a:xfrm>
            <a:off x="3359348" y="3495913"/>
            <a:ext cx="380762" cy="380762"/>
          </a:xfrm>
          <a:prstGeom prst="roundRect">
            <a:avLst>
              <a:gd name="adj" fmla="val 26668"/>
            </a:avLst>
          </a:prstGeom>
          <a:solidFill>
            <a:srgbClr val="E7EDF9"/>
          </a:solidFill>
          <a:ln/>
        </p:spPr>
      </p:sp>
      <p:sp>
        <p:nvSpPr>
          <p:cNvPr id="9" name="Text 6"/>
          <p:cNvSpPr/>
          <p:nvPr/>
        </p:nvSpPr>
        <p:spPr>
          <a:xfrm>
            <a:off x="3496389" y="3527584"/>
            <a:ext cx="106680" cy="3173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499"/>
              </a:lnSpc>
              <a:buNone/>
            </a:pPr>
            <a:r>
              <a:rPr lang="en-US" sz="1999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</a:t>
            </a:r>
            <a:endParaRPr lang="en-US" sz="1999" dirty="0"/>
          </a:p>
        </p:txBody>
      </p:sp>
      <p:sp>
        <p:nvSpPr>
          <p:cNvPr id="10" name="Text 7"/>
          <p:cNvSpPr/>
          <p:nvPr/>
        </p:nvSpPr>
        <p:spPr>
          <a:xfrm>
            <a:off x="4480441" y="3532942"/>
            <a:ext cx="1692235" cy="26443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082"/>
              </a:lnSpc>
              <a:buNone/>
            </a:pPr>
            <a:r>
              <a:rPr lang="en-US" sz="1666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Standards</a:t>
            </a:r>
            <a:endParaRPr lang="en-US" sz="1666" dirty="0"/>
          </a:p>
        </p:txBody>
      </p:sp>
      <p:sp>
        <p:nvSpPr>
          <p:cNvPr id="11" name="Text 8"/>
          <p:cNvSpPr/>
          <p:nvPr/>
        </p:nvSpPr>
        <p:spPr>
          <a:xfrm>
            <a:off x="4480441" y="3898821"/>
            <a:ext cx="6854071" cy="5412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32"/>
              </a:lnSpc>
              <a:buNone/>
            </a:pPr>
            <a:r>
              <a:rPr lang="en-US" sz="133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Metrology standards ensure measurements are uniform and accurate and cover areas including calibration, testing, and quality control.</a:t>
            </a:r>
            <a:endParaRPr lang="en-US" sz="1333" dirty="0"/>
          </a:p>
        </p:txBody>
      </p:sp>
      <p:sp>
        <p:nvSpPr>
          <p:cNvPr id="12" name="Shape 9"/>
          <p:cNvSpPr/>
          <p:nvPr/>
        </p:nvSpPr>
        <p:spPr>
          <a:xfrm>
            <a:off x="3740110" y="5192435"/>
            <a:ext cx="592217" cy="33814"/>
          </a:xfrm>
          <a:prstGeom prst="rect">
            <a:avLst/>
          </a:prstGeom>
          <a:solidFill>
            <a:srgbClr val="E7EDF9"/>
          </a:solidFill>
          <a:ln/>
        </p:spPr>
      </p:sp>
      <p:sp>
        <p:nvSpPr>
          <p:cNvPr id="13" name="Shape 10"/>
          <p:cNvSpPr/>
          <p:nvPr/>
        </p:nvSpPr>
        <p:spPr>
          <a:xfrm>
            <a:off x="3359348" y="5018961"/>
            <a:ext cx="380762" cy="380762"/>
          </a:xfrm>
          <a:prstGeom prst="roundRect">
            <a:avLst>
              <a:gd name="adj" fmla="val 26668"/>
            </a:avLst>
          </a:prstGeom>
          <a:solidFill>
            <a:srgbClr val="E7EDF9"/>
          </a:solidFill>
          <a:ln/>
        </p:spPr>
      </p:sp>
      <p:sp>
        <p:nvSpPr>
          <p:cNvPr id="14" name="Text 11"/>
          <p:cNvSpPr/>
          <p:nvPr/>
        </p:nvSpPr>
        <p:spPr>
          <a:xfrm>
            <a:off x="3481149" y="5050631"/>
            <a:ext cx="137160" cy="3173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499"/>
              </a:lnSpc>
              <a:buNone/>
            </a:pPr>
            <a:r>
              <a:rPr lang="en-US" sz="1999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</a:t>
            </a:r>
            <a:endParaRPr lang="en-US" sz="1999" dirty="0"/>
          </a:p>
        </p:txBody>
      </p:sp>
      <p:sp>
        <p:nvSpPr>
          <p:cNvPr id="15" name="Text 12"/>
          <p:cNvSpPr/>
          <p:nvPr/>
        </p:nvSpPr>
        <p:spPr>
          <a:xfrm>
            <a:off x="4480441" y="5055989"/>
            <a:ext cx="1692235" cy="26443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082"/>
              </a:lnSpc>
              <a:buNone/>
            </a:pPr>
            <a:r>
              <a:rPr lang="en-US" sz="1666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Calibration</a:t>
            </a:r>
            <a:endParaRPr lang="en-US" sz="1666" dirty="0"/>
          </a:p>
        </p:txBody>
      </p:sp>
      <p:sp>
        <p:nvSpPr>
          <p:cNvPr id="16" name="Text 13"/>
          <p:cNvSpPr/>
          <p:nvPr/>
        </p:nvSpPr>
        <p:spPr>
          <a:xfrm>
            <a:off x="4480441" y="5421868"/>
            <a:ext cx="6854071" cy="5412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32"/>
              </a:lnSpc>
              <a:buNone/>
            </a:pPr>
            <a:r>
              <a:rPr lang="en-US" sz="133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calibration of measurement equipment is critical to ensure standardization. It involves adjusting instruments to align with an established reference standard.</a:t>
            </a:r>
            <a:endParaRPr lang="en-US" sz="1333" dirty="0"/>
          </a:p>
        </p:txBody>
      </p:sp>
      <p:sp>
        <p:nvSpPr>
          <p:cNvPr id="17" name="Shape 14"/>
          <p:cNvSpPr/>
          <p:nvPr/>
        </p:nvSpPr>
        <p:spPr>
          <a:xfrm>
            <a:off x="3740110" y="6715482"/>
            <a:ext cx="592217" cy="33814"/>
          </a:xfrm>
          <a:prstGeom prst="rect">
            <a:avLst/>
          </a:prstGeom>
          <a:solidFill>
            <a:srgbClr val="E7EDF9"/>
          </a:solidFill>
          <a:ln/>
        </p:spPr>
      </p:sp>
      <p:sp>
        <p:nvSpPr>
          <p:cNvPr id="18" name="Shape 15"/>
          <p:cNvSpPr/>
          <p:nvPr/>
        </p:nvSpPr>
        <p:spPr>
          <a:xfrm>
            <a:off x="3359348" y="6542008"/>
            <a:ext cx="380762" cy="380762"/>
          </a:xfrm>
          <a:prstGeom prst="roundRect">
            <a:avLst>
              <a:gd name="adj" fmla="val 26668"/>
            </a:avLst>
          </a:prstGeom>
          <a:solidFill>
            <a:srgbClr val="E7EDF9"/>
          </a:solidFill>
          <a:ln/>
        </p:spPr>
      </p:sp>
      <p:sp>
        <p:nvSpPr>
          <p:cNvPr id="19" name="Text 16"/>
          <p:cNvSpPr/>
          <p:nvPr/>
        </p:nvSpPr>
        <p:spPr>
          <a:xfrm>
            <a:off x="3481149" y="6573679"/>
            <a:ext cx="137160" cy="3173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499"/>
              </a:lnSpc>
              <a:buNone/>
            </a:pPr>
            <a:r>
              <a:rPr lang="en-US" sz="1999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</a:t>
            </a:r>
            <a:endParaRPr lang="en-US" sz="1999" dirty="0"/>
          </a:p>
        </p:txBody>
      </p:sp>
      <p:sp>
        <p:nvSpPr>
          <p:cNvPr id="20" name="Text 17"/>
          <p:cNvSpPr/>
          <p:nvPr/>
        </p:nvSpPr>
        <p:spPr>
          <a:xfrm>
            <a:off x="4480441" y="6579037"/>
            <a:ext cx="1836420" cy="26443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082"/>
              </a:lnSpc>
              <a:buNone/>
            </a:pPr>
            <a:r>
              <a:rPr lang="en-US" sz="1666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Quality Assurance</a:t>
            </a:r>
            <a:endParaRPr lang="en-US" sz="1666" dirty="0"/>
          </a:p>
        </p:txBody>
      </p:sp>
      <p:sp>
        <p:nvSpPr>
          <p:cNvPr id="21" name="Text 18"/>
          <p:cNvSpPr/>
          <p:nvPr/>
        </p:nvSpPr>
        <p:spPr>
          <a:xfrm>
            <a:off x="4480441" y="6944916"/>
            <a:ext cx="6854071" cy="5412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32"/>
              </a:lnSpc>
              <a:buNone/>
            </a:pPr>
            <a:r>
              <a:rPr lang="en-US" sz="1333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Metrology is important for quality assurance where traceability and valid measurement methods are critical factors for precision, consistency, and, above all, reliability.</a:t>
            </a:r>
            <a:endParaRPr lang="en-US" sz="1333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1944529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Challenges and Advancements in Metrology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3951208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7EDF9"/>
          </a:solidFill>
          <a:ln/>
        </p:spPr>
      </p:sp>
      <p:sp>
        <p:nvSpPr>
          <p:cNvPr id="6" name="Text 4"/>
          <p:cNvSpPr/>
          <p:nvPr/>
        </p:nvSpPr>
        <p:spPr>
          <a:xfrm>
            <a:off x="2219325" y="3992880"/>
            <a:ext cx="1371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</a:t>
            </a:r>
            <a:endParaRPr lang="en-US" sz="2624" dirty="0"/>
          </a:p>
        </p:txBody>
      </p:sp>
      <p:sp>
        <p:nvSpPr>
          <p:cNvPr id="7" name="Text 5"/>
          <p:cNvSpPr/>
          <p:nvPr/>
        </p:nvSpPr>
        <p:spPr>
          <a:xfrm>
            <a:off x="2760107" y="4027527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Challenges</a:t>
            </a:r>
            <a:endParaRPr lang="en-US" sz="2187" dirty="0"/>
          </a:p>
        </p:txBody>
      </p:sp>
      <p:sp>
        <p:nvSpPr>
          <p:cNvPr id="8" name="Text 6"/>
          <p:cNvSpPr/>
          <p:nvPr/>
        </p:nvSpPr>
        <p:spPr>
          <a:xfrm>
            <a:off x="2760107" y="4507944"/>
            <a:ext cx="4444008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Metrology faces several challenges in areas such as international acceptance of standards, maintaining the measurement accuracy, and the ability to provide unbiased results.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426285" y="3951208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7EDF9"/>
          </a:solidFill>
          <a:ln/>
        </p:spPr>
      </p:sp>
      <p:sp>
        <p:nvSpPr>
          <p:cNvPr id="10" name="Text 8"/>
          <p:cNvSpPr/>
          <p:nvPr/>
        </p:nvSpPr>
        <p:spPr>
          <a:xfrm>
            <a:off x="7584758" y="3992880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</a:t>
            </a:r>
            <a:endParaRPr lang="en-US" sz="2624" dirty="0"/>
          </a:p>
        </p:txBody>
      </p:sp>
      <p:sp>
        <p:nvSpPr>
          <p:cNvPr id="11" name="Text 9"/>
          <p:cNvSpPr/>
          <p:nvPr/>
        </p:nvSpPr>
        <p:spPr>
          <a:xfrm>
            <a:off x="8148399" y="4027527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Advancements</a:t>
            </a:r>
            <a:endParaRPr lang="en-US" sz="2187" dirty="0"/>
          </a:p>
        </p:txBody>
      </p:sp>
      <p:sp>
        <p:nvSpPr>
          <p:cNvPr id="12" name="Text 10"/>
          <p:cNvSpPr/>
          <p:nvPr/>
        </p:nvSpPr>
        <p:spPr>
          <a:xfrm>
            <a:off x="8148399" y="4507944"/>
            <a:ext cx="4444008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Recent advancements in technology have improved the field of metrology, with reduced measurement uncertainties, faster testing and calibration processes, and enhanced accuracy.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903923"/>
            <a:ext cx="4443889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Conclusion</a:t>
            </a:r>
            <a:endParaRPr lang="en-US" sz="4374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993" y="2042636"/>
            <a:ext cx="3295888" cy="20369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37993" y="4357211"/>
            <a:ext cx="329588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The importance of metrology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037993" y="5184815"/>
            <a:ext cx="3295888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Metrology is a critical component of many industries, and its role will continue to grow as organizations focus on quality and precision.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7137" y="2042636"/>
            <a:ext cx="3296007" cy="20370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67137" y="4357330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Key takeaways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5667137" y="4837748"/>
            <a:ext cx="3296007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Metrology is the science of measurements, relevant in maintaining measurement accuracy, tracing standards, interchangeability and in ensuring quality control and precision in various industries.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0" y="2042636"/>
            <a:ext cx="3296007" cy="203704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296400" y="4357330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476FD6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What's next?</a:t>
            </a:r>
            <a:endParaRPr lang="en-US" sz="2187" dirty="0"/>
          </a:p>
        </p:txBody>
      </p:sp>
      <p:sp>
        <p:nvSpPr>
          <p:cNvPr id="13" name="Text 8"/>
          <p:cNvSpPr/>
          <p:nvPr/>
        </p:nvSpPr>
        <p:spPr>
          <a:xfrm>
            <a:off x="9296400" y="4837748"/>
            <a:ext cx="329600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future of Metrology is exciting, with anticipated improvements in technology that will enhance accuracy, consistency and reliability.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442</Words>
  <Application>Microsoft Office PowerPoint</Application>
  <PresentationFormat>Custom</PresentationFormat>
  <Paragraphs>48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Roboto</vt:lpstr>
      <vt:lpstr>Roboto Slab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ryuk</cp:lastModifiedBy>
  <cp:revision>2</cp:revision>
  <dcterms:created xsi:type="dcterms:W3CDTF">2023-12-17T15:44:37Z</dcterms:created>
  <dcterms:modified xsi:type="dcterms:W3CDTF">2023-12-17T15:50:23Z</dcterms:modified>
</cp:coreProperties>
</file>