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411A5-7C1D-4A41-9755-162439114FB4}" type="datetimeFigureOut">
              <a:rPr lang="fr-FR" smtClean="0"/>
              <a:t>22/11/2024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3DB67-9454-4A23-87A1-164D6D531781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411A5-7C1D-4A41-9755-162439114FB4}" type="datetimeFigureOut">
              <a:rPr lang="fr-FR" smtClean="0"/>
              <a:t>22/11/2024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3DB67-9454-4A23-87A1-164D6D531781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411A5-7C1D-4A41-9755-162439114FB4}" type="datetimeFigureOut">
              <a:rPr lang="fr-FR" smtClean="0"/>
              <a:t>22/11/2024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3DB67-9454-4A23-87A1-164D6D531781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411A5-7C1D-4A41-9755-162439114FB4}" type="datetimeFigureOut">
              <a:rPr lang="fr-FR" smtClean="0"/>
              <a:t>22/11/2024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3DB67-9454-4A23-87A1-164D6D531781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411A5-7C1D-4A41-9755-162439114FB4}" type="datetimeFigureOut">
              <a:rPr lang="fr-FR" smtClean="0"/>
              <a:t>22/11/2024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3DB67-9454-4A23-87A1-164D6D531781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411A5-7C1D-4A41-9755-162439114FB4}" type="datetimeFigureOut">
              <a:rPr lang="fr-FR" smtClean="0"/>
              <a:t>22/11/2024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3DB67-9454-4A23-87A1-164D6D531781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411A5-7C1D-4A41-9755-162439114FB4}" type="datetimeFigureOut">
              <a:rPr lang="fr-FR" smtClean="0"/>
              <a:t>22/11/2024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3DB67-9454-4A23-87A1-164D6D531781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411A5-7C1D-4A41-9755-162439114FB4}" type="datetimeFigureOut">
              <a:rPr lang="fr-FR" smtClean="0"/>
              <a:t>22/11/2024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3DB67-9454-4A23-87A1-164D6D531781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411A5-7C1D-4A41-9755-162439114FB4}" type="datetimeFigureOut">
              <a:rPr lang="fr-FR" smtClean="0"/>
              <a:t>22/11/2024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3DB67-9454-4A23-87A1-164D6D531781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411A5-7C1D-4A41-9755-162439114FB4}" type="datetimeFigureOut">
              <a:rPr lang="fr-FR" smtClean="0"/>
              <a:t>22/11/2024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3DB67-9454-4A23-87A1-164D6D531781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411A5-7C1D-4A41-9755-162439114FB4}" type="datetimeFigureOut">
              <a:rPr lang="fr-FR" smtClean="0"/>
              <a:t>22/11/2024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3DB67-9454-4A23-87A1-164D6D531781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8411A5-7C1D-4A41-9755-162439114FB4}" type="datetimeFigureOut">
              <a:rPr lang="fr-FR" smtClean="0"/>
              <a:t>22/11/2024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53DB67-9454-4A23-87A1-164D6D531781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Les écoles psychologiques 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fr-FR" dirty="0" smtClean="0"/>
              <a:t>Présenté par </a:t>
            </a:r>
          </a:p>
          <a:p>
            <a:pPr algn="l"/>
            <a:r>
              <a:rPr lang="fr-FR" dirty="0" err="1" smtClean="0"/>
              <a:t>Dr.imen</a:t>
            </a:r>
            <a:r>
              <a:rPr lang="fr-FR" dirty="0" smtClean="0"/>
              <a:t> </a:t>
            </a:r>
            <a:r>
              <a:rPr lang="fr-FR" dirty="0" err="1" smtClean="0"/>
              <a:t>rahmoun</a:t>
            </a:r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04443" y="3173861"/>
            <a:ext cx="3053771" cy="3041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14290"/>
            <a:ext cx="2035175" cy="233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fr-FR" b="1" dirty="0"/>
              <a:t>Principes clés</a:t>
            </a:r>
            <a:endParaRPr lang="fr-FR" sz="2400" dirty="0"/>
          </a:p>
          <a:p>
            <a:pPr lvl="0"/>
            <a:r>
              <a:rPr lang="fr-FR" b="1" dirty="0"/>
              <a:t>Traitement de l’information</a:t>
            </a:r>
            <a:r>
              <a:rPr lang="fr-FR" dirty="0"/>
              <a:t> :</a:t>
            </a:r>
            <a:endParaRPr lang="fr-FR" sz="2800" dirty="0"/>
          </a:p>
          <a:p>
            <a:pPr lvl="1"/>
            <a:r>
              <a:rPr lang="fr-FR" dirty="0"/>
              <a:t>L’esprit est comparé à un ordinateur : il reçoit, traite, stocke et récupère des informations.</a:t>
            </a:r>
            <a:endParaRPr lang="fr-FR" sz="2400" dirty="0"/>
          </a:p>
          <a:p>
            <a:pPr lvl="1"/>
            <a:r>
              <a:rPr lang="fr-FR" dirty="0"/>
              <a:t>Les schémas cognitifs (modèles mentaux) influencent la perception et les actions.</a:t>
            </a:r>
            <a:endParaRPr lang="fr-FR" sz="2400" dirty="0"/>
          </a:p>
          <a:p>
            <a:pPr lvl="0"/>
            <a:r>
              <a:rPr lang="fr-FR" b="1" dirty="0"/>
              <a:t>Distorsions cognitives</a:t>
            </a:r>
            <a:r>
              <a:rPr lang="fr-FR" dirty="0"/>
              <a:t> (Beck) :</a:t>
            </a:r>
            <a:endParaRPr lang="fr-FR" sz="2800" dirty="0"/>
          </a:p>
          <a:p>
            <a:pPr lvl="1"/>
            <a:r>
              <a:rPr lang="fr-FR" dirty="0"/>
              <a:t>Pensées irrationnelles ou biais cognitifs qui provoquent des troubles émotionnels.</a:t>
            </a:r>
            <a:endParaRPr lang="fr-FR" sz="2400" dirty="0"/>
          </a:p>
          <a:p>
            <a:pPr lvl="1"/>
            <a:r>
              <a:rPr lang="fr-FR" dirty="0"/>
              <a:t>Exemple : sur-généralisation, pensée "tout ou rien".</a:t>
            </a:r>
            <a:endParaRPr lang="fr-FR" sz="2400" dirty="0"/>
          </a:p>
          <a:p>
            <a:pPr lvl="0"/>
            <a:r>
              <a:rPr lang="fr-FR" b="1" dirty="0"/>
              <a:t>Approche rationnelle-émotive</a:t>
            </a:r>
            <a:r>
              <a:rPr lang="fr-FR" dirty="0"/>
              <a:t> (Ellis) :</a:t>
            </a:r>
            <a:endParaRPr lang="fr-FR" sz="2800" dirty="0"/>
          </a:p>
          <a:p>
            <a:pPr lvl="1"/>
            <a:r>
              <a:rPr lang="fr-FR" dirty="0"/>
              <a:t>L’émotion découle des croyances et des interprétations, pas directement des événements.</a:t>
            </a:r>
            <a:endParaRPr lang="fr-FR" sz="2400" dirty="0"/>
          </a:p>
          <a:p>
            <a:pPr lvl="1"/>
            <a:r>
              <a:rPr lang="fr-FR" dirty="0"/>
              <a:t>Exemple : une critique peut être perçue comme constructive ou blessante selon nos croyances.</a:t>
            </a:r>
            <a:endParaRPr lang="fr-FR" sz="2400" dirty="0"/>
          </a:p>
          <a:p>
            <a:r>
              <a:rPr lang="fr-FR" b="1" dirty="0"/>
              <a:t>Applications</a:t>
            </a:r>
            <a:endParaRPr lang="fr-FR" sz="2400" dirty="0"/>
          </a:p>
          <a:p>
            <a:pPr lvl="0"/>
            <a:r>
              <a:rPr lang="fr-FR" dirty="0"/>
              <a:t>Thérapie cognitive et comportementale (TCC) : efficace pour la dépression, les troubles anxieux, et le stress.</a:t>
            </a:r>
            <a:endParaRPr lang="fr-FR" sz="2800" dirty="0"/>
          </a:p>
          <a:p>
            <a:pPr lvl="0"/>
            <a:r>
              <a:rPr lang="fr-FR" dirty="0"/>
              <a:t>Techniques pour identifier et modifier les pensées automatiques négatives.</a:t>
            </a:r>
            <a:endParaRPr lang="fr-FR" sz="2800" dirty="0"/>
          </a:p>
          <a:p>
            <a:endParaRPr lang="fr-F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200" b="1" dirty="0"/>
              <a:t>1. École comportementale (Behaviorisme)</a:t>
            </a:r>
            <a:r>
              <a:rPr lang="fr-FR" sz="3200" dirty="0"/>
              <a:t/>
            </a:r>
            <a:br>
              <a:rPr lang="fr-FR" sz="3200" dirty="0"/>
            </a:br>
            <a:endParaRPr lang="fr-FR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000108"/>
            <a:ext cx="5329246" cy="5126055"/>
          </a:xfrm>
        </p:spPr>
        <p:txBody>
          <a:bodyPr>
            <a:normAutofit fontScale="92500" lnSpcReduction="20000"/>
          </a:bodyPr>
          <a:lstStyle/>
          <a:p>
            <a:r>
              <a:rPr lang="fr-FR" b="1" dirty="0"/>
              <a:t>Origines et fondements</a:t>
            </a:r>
            <a:endParaRPr lang="fr-FR" dirty="0"/>
          </a:p>
          <a:p>
            <a:pPr lvl="0"/>
            <a:r>
              <a:rPr lang="fr-FR" dirty="0"/>
              <a:t>Fondée au début du 20ᵉ siècle par des psychologues comme </a:t>
            </a:r>
            <a:r>
              <a:rPr lang="fr-FR" b="1" dirty="0"/>
              <a:t>John Watson</a:t>
            </a:r>
            <a:r>
              <a:rPr lang="fr-FR" dirty="0"/>
              <a:t>, </a:t>
            </a:r>
            <a:r>
              <a:rPr lang="fr-FR" b="1" dirty="0"/>
              <a:t>Ivan Pavlov</a:t>
            </a:r>
            <a:r>
              <a:rPr lang="fr-FR" dirty="0"/>
              <a:t> et </a:t>
            </a:r>
            <a:r>
              <a:rPr lang="fr-FR" b="1" dirty="0"/>
              <a:t>B.F. Skinner</a:t>
            </a:r>
            <a:r>
              <a:rPr lang="fr-FR" dirty="0"/>
              <a:t>.</a:t>
            </a:r>
          </a:p>
          <a:p>
            <a:pPr lvl="0"/>
            <a:r>
              <a:rPr lang="fr-FR" dirty="0"/>
              <a:t>Met l'accent sur l'observable : les comportements mesurables et quantifiables, sans s'intéresser aux processus mentaux internes.</a:t>
            </a:r>
          </a:p>
          <a:p>
            <a:pPr lvl="0"/>
            <a:r>
              <a:rPr lang="fr-FR" dirty="0"/>
              <a:t>Postulat : </a:t>
            </a:r>
            <a:r>
              <a:rPr lang="fr-FR" b="1" dirty="0"/>
              <a:t>le comportement est acquis et modifiable à travers l'apprentissage</a:t>
            </a:r>
            <a:r>
              <a:rPr lang="fr-FR" dirty="0"/>
              <a:t>.</a:t>
            </a:r>
          </a:p>
          <a:p>
            <a:endParaRPr lang="fr-FR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43636" y="928670"/>
            <a:ext cx="2648682" cy="290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/>
              <a:t>Principes clés</a:t>
            </a:r>
            <a:r>
              <a:rPr lang="fr-FR" sz="3600" dirty="0" smtClean="0"/>
              <a:t/>
            </a:r>
            <a:br>
              <a:rPr lang="fr-FR" sz="3600" dirty="0" smtClean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2844" y="857232"/>
            <a:ext cx="5715040" cy="5715040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fr-FR" b="1" dirty="0" smtClean="0"/>
              <a:t>Conditionnement</a:t>
            </a:r>
          </a:p>
          <a:p>
            <a:pPr lvl="0"/>
            <a:r>
              <a:rPr lang="fr-FR" b="1" dirty="0" smtClean="0"/>
              <a:t> </a:t>
            </a:r>
            <a:r>
              <a:rPr lang="fr-FR" b="1" dirty="0"/>
              <a:t>classique</a:t>
            </a:r>
            <a:r>
              <a:rPr lang="fr-FR" dirty="0"/>
              <a:t> (Pavlov) :</a:t>
            </a:r>
            <a:endParaRPr lang="fr-FR" sz="2800" dirty="0"/>
          </a:p>
          <a:p>
            <a:pPr lvl="1"/>
            <a:r>
              <a:rPr lang="fr-FR" dirty="0"/>
              <a:t>Apprentissage basé sur l'association entre un stimulus neutre et un stimulus inconditionnel.</a:t>
            </a:r>
            <a:endParaRPr lang="fr-FR" sz="2400" dirty="0"/>
          </a:p>
          <a:p>
            <a:pPr lvl="1"/>
            <a:r>
              <a:rPr lang="fr-FR" dirty="0"/>
              <a:t>Exemple : le chien de Pavlov apprend à saliver en réponse à une cloche associée à la nourriture.</a:t>
            </a:r>
            <a:endParaRPr lang="fr-FR" sz="2400" dirty="0"/>
          </a:p>
          <a:p>
            <a:pPr lvl="0"/>
            <a:r>
              <a:rPr lang="fr-FR" b="1" dirty="0"/>
              <a:t>Conditionnement opérant</a:t>
            </a:r>
            <a:r>
              <a:rPr lang="fr-FR" dirty="0"/>
              <a:t> (Skinner) :</a:t>
            </a:r>
            <a:endParaRPr lang="fr-FR" sz="2800" dirty="0"/>
          </a:p>
          <a:p>
            <a:pPr lvl="1"/>
            <a:r>
              <a:rPr lang="fr-FR" dirty="0"/>
              <a:t>Apprentissage basé sur les conséquences d'un comportement : renforcement (positif ou négatif) ou punition.</a:t>
            </a:r>
            <a:endParaRPr lang="fr-FR" sz="2400" dirty="0"/>
          </a:p>
          <a:p>
            <a:pPr lvl="1"/>
            <a:r>
              <a:rPr lang="fr-FR" dirty="0"/>
              <a:t>Exemple : une récompense renforce un comportement, une punition le diminue.</a:t>
            </a:r>
            <a:endParaRPr lang="fr-FR" sz="2400" dirty="0"/>
          </a:p>
          <a:p>
            <a:pPr lvl="0"/>
            <a:r>
              <a:rPr lang="fr-FR" b="1" dirty="0"/>
              <a:t>Renforcement et extinction</a:t>
            </a:r>
            <a:r>
              <a:rPr lang="fr-FR" dirty="0"/>
              <a:t> :</a:t>
            </a:r>
            <a:endParaRPr lang="fr-FR" sz="2800" dirty="0"/>
          </a:p>
          <a:p>
            <a:pPr lvl="1"/>
            <a:r>
              <a:rPr lang="fr-FR" b="1" dirty="0"/>
              <a:t>Renforcement</a:t>
            </a:r>
            <a:r>
              <a:rPr lang="fr-FR" dirty="0"/>
              <a:t> : augmente la probabilité d’un comportement.</a:t>
            </a:r>
            <a:endParaRPr lang="fr-FR" sz="2400" dirty="0"/>
          </a:p>
          <a:p>
            <a:pPr lvl="1"/>
            <a:r>
              <a:rPr lang="fr-FR" b="1" dirty="0"/>
              <a:t>Extinction</a:t>
            </a:r>
            <a:r>
              <a:rPr lang="fr-FR" dirty="0"/>
              <a:t> : disparition progressive d’un comportement lorsqu’il n’est plus renforcé.</a:t>
            </a:r>
            <a:endParaRPr lang="fr-FR" sz="2400" dirty="0"/>
          </a:p>
          <a:p>
            <a:endParaRPr lang="fr-FR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5074" y="142852"/>
            <a:ext cx="2809751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b="1" dirty="0"/>
              <a:t>Applications</a:t>
            </a:r>
            <a:endParaRPr lang="fr-FR" dirty="0"/>
          </a:p>
          <a:p>
            <a:pPr lvl="0"/>
            <a:r>
              <a:rPr lang="fr-FR" dirty="0"/>
              <a:t>Thérapie comportementale pour traiter les phobies, les troubles anxieux, ou les addictions (désensibilisation, immersion, etc.).</a:t>
            </a:r>
          </a:p>
          <a:p>
            <a:pPr lvl="0"/>
            <a:r>
              <a:rPr lang="fr-FR" dirty="0"/>
              <a:t>Éducation et gestion du comportement (utilisation de récompenses).</a:t>
            </a:r>
          </a:p>
          <a:p>
            <a:endParaRPr lang="fr-FR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/>
              <a:t>2. École humaniste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b="1" dirty="0"/>
              <a:t>Origines et fondements</a:t>
            </a:r>
            <a:endParaRPr lang="fr-FR" dirty="0"/>
          </a:p>
          <a:p>
            <a:pPr lvl="0"/>
            <a:r>
              <a:rPr lang="fr-FR" dirty="0"/>
              <a:t>Développée dans les années 1950 en réaction aux limites des approches behavioristes et psychanalytiques.</a:t>
            </a:r>
          </a:p>
          <a:p>
            <a:pPr lvl="0"/>
            <a:r>
              <a:rPr lang="fr-FR" dirty="0"/>
              <a:t>Principaux représentants : </a:t>
            </a:r>
            <a:r>
              <a:rPr lang="fr-FR" b="1" dirty="0"/>
              <a:t>Carl Rogers</a:t>
            </a:r>
            <a:r>
              <a:rPr lang="fr-FR" dirty="0"/>
              <a:t> et </a:t>
            </a:r>
            <a:r>
              <a:rPr lang="fr-FR" b="1" dirty="0"/>
              <a:t>Abraham </a:t>
            </a:r>
            <a:r>
              <a:rPr lang="fr-FR" b="1" dirty="0" err="1"/>
              <a:t>Maslow</a:t>
            </a:r>
            <a:r>
              <a:rPr lang="fr-FR" dirty="0"/>
              <a:t>.</a:t>
            </a:r>
          </a:p>
          <a:p>
            <a:pPr lvl="0"/>
            <a:r>
              <a:rPr lang="fr-FR" dirty="0"/>
              <a:t>Postulat : </a:t>
            </a:r>
            <a:r>
              <a:rPr lang="fr-FR" b="1" dirty="0"/>
              <a:t>l’humain est fondamentalement bon, libre et capable de croissance personnelle</a:t>
            </a:r>
            <a:r>
              <a:rPr lang="fr-FR" dirty="0"/>
              <a:t>.</a:t>
            </a:r>
          </a:p>
          <a:p>
            <a:endParaRPr lang="fr-FR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fr-FR" b="1" dirty="0"/>
              <a:t>Principes clés</a:t>
            </a:r>
            <a:endParaRPr lang="fr-FR" sz="2400" dirty="0"/>
          </a:p>
          <a:p>
            <a:pPr lvl="0"/>
            <a:r>
              <a:rPr lang="fr-FR" b="1" dirty="0"/>
              <a:t>Actualisation de soi</a:t>
            </a:r>
            <a:r>
              <a:rPr lang="fr-FR" dirty="0"/>
              <a:t> :</a:t>
            </a:r>
            <a:endParaRPr lang="fr-FR" sz="2800" dirty="0"/>
          </a:p>
          <a:p>
            <a:pPr lvl="1"/>
            <a:r>
              <a:rPr lang="fr-FR" dirty="0"/>
              <a:t>L’objectif principal de l’individu est de réaliser pleinement son potentiel.</a:t>
            </a:r>
            <a:endParaRPr lang="fr-FR" sz="2400" dirty="0"/>
          </a:p>
          <a:p>
            <a:pPr lvl="1"/>
            <a:r>
              <a:rPr lang="fr-FR" dirty="0"/>
              <a:t>Représenté dans la pyramide des besoins de </a:t>
            </a:r>
            <a:r>
              <a:rPr lang="fr-FR" dirty="0" err="1"/>
              <a:t>Maslow</a:t>
            </a:r>
            <a:r>
              <a:rPr lang="fr-FR" dirty="0"/>
              <a:t> (au sommet : l’épanouissement).</a:t>
            </a:r>
            <a:endParaRPr lang="fr-FR" sz="2400" dirty="0"/>
          </a:p>
          <a:p>
            <a:pPr lvl="0"/>
            <a:r>
              <a:rPr lang="fr-FR" b="1" dirty="0"/>
              <a:t>Approche centrée sur la personne</a:t>
            </a:r>
            <a:r>
              <a:rPr lang="fr-FR" dirty="0"/>
              <a:t> (Rogers) :</a:t>
            </a:r>
            <a:endParaRPr lang="fr-FR" sz="2800" dirty="0"/>
          </a:p>
          <a:p>
            <a:pPr lvl="1"/>
            <a:r>
              <a:rPr lang="fr-FR" dirty="0"/>
              <a:t>Met l’accent sur l’empathie, la congruence (authenticité) et l’acceptation inconditionnelle dans la relation thérapeutique.</a:t>
            </a:r>
            <a:endParaRPr lang="fr-FR" sz="2400" dirty="0"/>
          </a:p>
          <a:p>
            <a:pPr lvl="1"/>
            <a:r>
              <a:rPr lang="fr-FR" dirty="0"/>
              <a:t>Chaque individu possède les ressources nécessaires pour résoudre ses problèmes.</a:t>
            </a:r>
            <a:endParaRPr lang="fr-FR" sz="2400" dirty="0"/>
          </a:p>
          <a:p>
            <a:pPr lvl="0"/>
            <a:r>
              <a:rPr lang="fr-FR" b="1" dirty="0"/>
              <a:t>Focus sur le vécu subjectif</a:t>
            </a:r>
            <a:r>
              <a:rPr lang="fr-FR" dirty="0"/>
              <a:t> :</a:t>
            </a:r>
            <a:endParaRPr lang="fr-FR" sz="2800" dirty="0"/>
          </a:p>
          <a:p>
            <a:pPr lvl="1"/>
            <a:r>
              <a:rPr lang="fr-FR" dirty="0"/>
              <a:t>L’expérience et la perception personnelle sont centrales.</a:t>
            </a:r>
            <a:endParaRPr lang="fr-FR" sz="2400" dirty="0"/>
          </a:p>
          <a:p>
            <a:pPr lvl="1"/>
            <a:r>
              <a:rPr lang="fr-FR" dirty="0"/>
              <a:t>Moins d'accent sur le diagnostic clinique strict.</a:t>
            </a:r>
            <a:endParaRPr lang="fr-FR" sz="2400" dirty="0"/>
          </a:p>
          <a:p>
            <a:r>
              <a:rPr lang="fr-FR" b="1" dirty="0"/>
              <a:t>Applications</a:t>
            </a:r>
            <a:endParaRPr lang="fr-FR" sz="2400" dirty="0"/>
          </a:p>
          <a:p>
            <a:pPr lvl="0"/>
            <a:r>
              <a:rPr lang="fr-FR" dirty="0"/>
              <a:t>Psychothérapie centrée sur la personne (écoute active, valorisation du client).</a:t>
            </a:r>
            <a:endParaRPr lang="fr-FR" sz="2800" dirty="0"/>
          </a:p>
          <a:p>
            <a:pPr lvl="0"/>
            <a:r>
              <a:rPr lang="fr-FR" dirty="0"/>
              <a:t>Accompagnement dans les transitions de vie, coaching.</a:t>
            </a:r>
            <a:endParaRPr lang="fr-FR" sz="2800" dirty="0"/>
          </a:p>
          <a:p>
            <a:endParaRPr lang="fr-FR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/>
              <a:t>3. École systémique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fr-FR" b="1" dirty="0"/>
              <a:t>Origines et fondements</a:t>
            </a:r>
            <a:endParaRPr lang="fr-FR" dirty="0"/>
          </a:p>
          <a:p>
            <a:pPr lvl="0"/>
            <a:r>
              <a:rPr lang="fr-FR" dirty="0"/>
              <a:t>Développée dans les années 1950-1960, notamment dans le cadre de la thérapie familiale.</a:t>
            </a:r>
          </a:p>
          <a:p>
            <a:pPr lvl="0"/>
            <a:r>
              <a:rPr lang="fr-FR" dirty="0"/>
              <a:t>Principaux représentants : </a:t>
            </a:r>
            <a:r>
              <a:rPr lang="fr-FR" b="1" dirty="0"/>
              <a:t>Gregory Bateson</a:t>
            </a:r>
            <a:r>
              <a:rPr lang="fr-FR" dirty="0"/>
              <a:t>, </a:t>
            </a:r>
            <a:r>
              <a:rPr lang="fr-FR" b="1" dirty="0"/>
              <a:t>Salvador </a:t>
            </a:r>
            <a:r>
              <a:rPr lang="fr-FR" b="1" dirty="0" err="1"/>
              <a:t>Minuchin</a:t>
            </a:r>
            <a:r>
              <a:rPr lang="fr-FR" dirty="0"/>
              <a:t> et </a:t>
            </a:r>
            <a:r>
              <a:rPr lang="fr-FR" b="1" dirty="0"/>
              <a:t>Paul </a:t>
            </a:r>
            <a:r>
              <a:rPr lang="fr-FR" b="1" dirty="0" err="1"/>
              <a:t>Watzlawick</a:t>
            </a:r>
            <a:r>
              <a:rPr lang="fr-FR" dirty="0"/>
              <a:t>.</a:t>
            </a:r>
          </a:p>
          <a:p>
            <a:pPr lvl="0"/>
            <a:r>
              <a:rPr lang="fr-FR" dirty="0"/>
              <a:t>Postulat : </a:t>
            </a:r>
            <a:r>
              <a:rPr lang="fr-FR" b="1" dirty="0"/>
              <a:t>l’individu ne peut être compris qu’au sein de ses interactions avec les systèmes auxquels il appartient</a:t>
            </a:r>
            <a:r>
              <a:rPr lang="fr-FR" dirty="0"/>
              <a:t> (famille, couple, société).</a:t>
            </a:r>
          </a:p>
          <a:p>
            <a:endParaRPr lang="fr-FR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fr-FR" b="1" dirty="0"/>
              <a:t>Principes clés</a:t>
            </a:r>
            <a:endParaRPr lang="fr-FR" sz="2400" dirty="0"/>
          </a:p>
          <a:p>
            <a:pPr lvl="0"/>
            <a:r>
              <a:rPr lang="fr-FR" b="1" dirty="0"/>
              <a:t>Vision holistique</a:t>
            </a:r>
            <a:r>
              <a:rPr lang="fr-FR" dirty="0"/>
              <a:t> :</a:t>
            </a:r>
            <a:endParaRPr lang="fr-FR" sz="2800" dirty="0"/>
          </a:p>
          <a:p>
            <a:pPr lvl="1"/>
            <a:r>
              <a:rPr lang="fr-FR" dirty="0"/>
              <a:t>L’individu est étudié en tant que partie intégrante d’un système (par ex., sa famille).</a:t>
            </a:r>
            <a:endParaRPr lang="fr-FR" sz="2400" dirty="0"/>
          </a:p>
          <a:p>
            <a:pPr lvl="1"/>
            <a:r>
              <a:rPr lang="fr-FR" dirty="0"/>
              <a:t>Les comportements sont influencés par les règles implicites et explicites du système.</a:t>
            </a:r>
            <a:endParaRPr lang="fr-FR" sz="2400" dirty="0"/>
          </a:p>
          <a:p>
            <a:pPr lvl="0"/>
            <a:r>
              <a:rPr lang="fr-FR" b="1" dirty="0"/>
              <a:t>Causalité circulaire</a:t>
            </a:r>
            <a:r>
              <a:rPr lang="fr-FR" dirty="0"/>
              <a:t> :</a:t>
            </a:r>
            <a:endParaRPr lang="fr-FR" sz="2800" dirty="0"/>
          </a:p>
          <a:p>
            <a:pPr lvl="1"/>
            <a:r>
              <a:rPr lang="fr-FR" dirty="0"/>
              <a:t>Les problèmes ne sont pas causés par une seule personne mais émergent de la dynamique relationnelle.</a:t>
            </a:r>
            <a:endParaRPr lang="fr-FR" sz="2400" dirty="0"/>
          </a:p>
          <a:p>
            <a:pPr lvl="1"/>
            <a:r>
              <a:rPr lang="fr-FR" dirty="0"/>
              <a:t>Exemple : un enfant "difficile" peut refléter des tensions entre les parents.</a:t>
            </a:r>
            <a:endParaRPr lang="fr-FR" sz="2400" dirty="0"/>
          </a:p>
          <a:p>
            <a:pPr lvl="0"/>
            <a:r>
              <a:rPr lang="fr-FR" b="1" dirty="0" err="1"/>
              <a:t>Homeostasie</a:t>
            </a:r>
            <a:r>
              <a:rPr lang="fr-FR" dirty="0"/>
              <a:t> :</a:t>
            </a:r>
            <a:endParaRPr lang="fr-FR" sz="2800" dirty="0"/>
          </a:p>
          <a:p>
            <a:pPr lvl="1"/>
            <a:r>
              <a:rPr lang="fr-FR" dirty="0"/>
              <a:t>Les systèmes tendent à maintenir un équilibre. Le changement d’une partie affecte tout le système.</a:t>
            </a:r>
            <a:endParaRPr lang="fr-FR" sz="2400" dirty="0"/>
          </a:p>
          <a:p>
            <a:r>
              <a:rPr lang="fr-FR" b="1" dirty="0"/>
              <a:t>Applications</a:t>
            </a:r>
            <a:endParaRPr lang="fr-FR" sz="2400" dirty="0"/>
          </a:p>
          <a:p>
            <a:pPr lvl="0"/>
            <a:r>
              <a:rPr lang="fr-FR" dirty="0"/>
              <a:t>Thérapie familiale ou de couple pour résoudre les conflits relationnels.</a:t>
            </a:r>
            <a:endParaRPr lang="fr-FR" sz="2800" dirty="0"/>
          </a:p>
          <a:p>
            <a:pPr lvl="0"/>
            <a:r>
              <a:rPr lang="fr-FR" dirty="0"/>
              <a:t>Analyse organisationnelle dans les entreprises (gestion des relations).</a:t>
            </a:r>
            <a:endParaRPr lang="fr-FR" sz="2800" dirty="0"/>
          </a:p>
          <a:p>
            <a:endParaRPr lang="fr-FR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b="1" dirty="0"/>
              <a:t>4. École cognitive</a:t>
            </a:r>
            <a:endParaRPr lang="fr-FR" dirty="0"/>
          </a:p>
          <a:p>
            <a:r>
              <a:rPr lang="fr-FR" b="1" dirty="0"/>
              <a:t>Origines et fondements</a:t>
            </a:r>
            <a:endParaRPr lang="fr-FR" dirty="0"/>
          </a:p>
          <a:p>
            <a:pPr lvl="0"/>
            <a:r>
              <a:rPr lang="fr-FR" dirty="0"/>
              <a:t>Émerge dans les années 1950-1960, en réaction au behaviorisme.</a:t>
            </a:r>
          </a:p>
          <a:p>
            <a:pPr lvl="0"/>
            <a:r>
              <a:rPr lang="fr-FR" dirty="0"/>
              <a:t>Principaux représentants : </a:t>
            </a:r>
            <a:r>
              <a:rPr lang="fr-FR" b="1" dirty="0"/>
              <a:t>Jean Piaget</a:t>
            </a:r>
            <a:r>
              <a:rPr lang="fr-FR" dirty="0"/>
              <a:t>, </a:t>
            </a:r>
            <a:r>
              <a:rPr lang="fr-FR" b="1" dirty="0"/>
              <a:t>Albert Ellis</a:t>
            </a:r>
            <a:r>
              <a:rPr lang="fr-FR" dirty="0"/>
              <a:t>, </a:t>
            </a:r>
            <a:r>
              <a:rPr lang="fr-FR" b="1" dirty="0"/>
              <a:t>Aaron Beck</a:t>
            </a:r>
            <a:r>
              <a:rPr lang="fr-FR" dirty="0"/>
              <a:t>.</a:t>
            </a:r>
          </a:p>
          <a:p>
            <a:pPr lvl="0"/>
            <a:r>
              <a:rPr lang="fr-FR" dirty="0"/>
              <a:t>Postulat : </a:t>
            </a:r>
            <a:r>
              <a:rPr lang="fr-FR" b="1" dirty="0"/>
              <a:t>les comportements humains sont influencés par les pensées, les croyances et les processus cognitifs</a:t>
            </a:r>
            <a:r>
              <a:rPr lang="fr-FR" dirty="0"/>
              <a:t>.</a:t>
            </a:r>
          </a:p>
          <a:p>
            <a:endParaRPr lang="fr-FR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717</TotalTime>
  <Words>707</Words>
  <Application>Microsoft Office PowerPoint</Application>
  <PresentationFormat>Affichage à l'écran (4:3)</PresentationFormat>
  <Paragraphs>75</Paragraphs>
  <Slides>10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1" baseType="lpstr">
      <vt:lpstr>Thème Office</vt:lpstr>
      <vt:lpstr>Les écoles psychologiques </vt:lpstr>
      <vt:lpstr>1. École comportementale (Behaviorisme) </vt:lpstr>
      <vt:lpstr>Principes clés </vt:lpstr>
      <vt:lpstr>Diapositive 4</vt:lpstr>
      <vt:lpstr>2. École humaniste </vt:lpstr>
      <vt:lpstr>Diapositive 6</vt:lpstr>
      <vt:lpstr>3. École systémique </vt:lpstr>
      <vt:lpstr>Diapositive 8</vt:lpstr>
      <vt:lpstr>Diapositive 9</vt:lpstr>
      <vt:lpstr>Diapositive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écoles psychologiques</dc:title>
  <dc:creator>nag rah</dc:creator>
  <cp:lastModifiedBy>nag rah</cp:lastModifiedBy>
  <cp:revision>20</cp:revision>
  <dcterms:created xsi:type="dcterms:W3CDTF">2024-11-22T22:38:13Z</dcterms:created>
  <dcterms:modified xsi:type="dcterms:W3CDTF">2024-11-23T10:35:26Z</dcterms:modified>
</cp:coreProperties>
</file>