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31" r:id="rId2"/>
  </p:sldMasterIdLst>
  <p:notesMasterIdLst>
    <p:notesMasterId r:id="rId63"/>
  </p:notesMasterIdLst>
  <p:sldIdLst>
    <p:sldId id="271" r:id="rId3"/>
    <p:sldId id="273" r:id="rId4"/>
    <p:sldId id="289" r:id="rId5"/>
    <p:sldId id="284" r:id="rId6"/>
    <p:sldId id="285" r:id="rId7"/>
    <p:sldId id="286" r:id="rId8"/>
    <p:sldId id="287" r:id="rId9"/>
    <p:sldId id="278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91" r:id="rId20"/>
    <p:sldId id="290" r:id="rId21"/>
    <p:sldId id="292" r:id="rId22"/>
    <p:sldId id="295" r:id="rId23"/>
    <p:sldId id="310" r:id="rId24"/>
    <p:sldId id="300" r:id="rId25"/>
    <p:sldId id="298" r:id="rId26"/>
    <p:sldId id="299" r:id="rId27"/>
    <p:sldId id="305" r:id="rId28"/>
    <p:sldId id="304" r:id="rId29"/>
    <p:sldId id="303" r:id="rId30"/>
    <p:sldId id="302" r:id="rId31"/>
    <p:sldId id="306" r:id="rId32"/>
    <p:sldId id="307" r:id="rId33"/>
    <p:sldId id="308" r:id="rId34"/>
    <p:sldId id="301" r:id="rId35"/>
    <p:sldId id="309" r:id="rId36"/>
    <p:sldId id="293" r:id="rId37"/>
    <p:sldId id="296" r:id="rId38"/>
    <p:sldId id="316" r:id="rId39"/>
    <p:sldId id="315" r:id="rId40"/>
    <p:sldId id="317" r:id="rId41"/>
    <p:sldId id="318" r:id="rId42"/>
    <p:sldId id="320" r:id="rId43"/>
    <p:sldId id="321" r:id="rId44"/>
    <p:sldId id="322" r:id="rId45"/>
    <p:sldId id="319" r:id="rId46"/>
    <p:sldId id="323" r:id="rId47"/>
    <p:sldId id="294" r:id="rId48"/>
    <p:sldId id="297" r:id="rId49"/>
    <p:sldId id="324" r:id="rId50"/>
    <p:sldId id="325" r:id="rId51"/>
    <p:sldId id="326" r:id="rId52"/>
    <p:sldId id="328" r:id="rId53"/>
    <p:sldId id="329" r:id="rId54"/>
    <p:sldId id="330" r:id="rId55"/>
    <p:sldId id="331" r:id="rId56"/>
    <p:sldId id="332" r:id="rId57"/>
    <p:sldId id="333" r:id="rId58"/>
    <p:sldId id="327" r:id="rId59"/>
    <p:sldId id="335" r:id="rId60"/>
    <p:sldId id="334" r:id="rId61"/>
    <p:sldId id="336" r:id="rId6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110" d="100"/>
          <a:sy n="110" d="100"/>
        </p:scale>
        <p:origin x="586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4E231F-DABF-4458-B650-14A74A6343EB}" type="datetimeFigureOut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49AC52-87F9-4D02-9D4F-BB44331B0B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5601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L'étude conceptuelle Merise s'attache aux invariants de l'entreprise ou de l'organisme du point de vue du métier : </a:t>
            </a:r>
          </a:p>
          <a:p>
            <a:r>
              <a:rPr lang="fr-FR" altLang="fr-FR"/>
              <a:t>quels sont les activités, les métiers gérés par l'entreprise, quels sont les grands processus traités, de quoi parle-t-on en matière de données, quelles notions manipule-t-on ?... </a:t>
            </a:r>
          </a:p>
          <a:p>
            <a:r>
              <a:rPr lang="fr-FR" altLang="fr-FR"/>
              <a:t>et ce indépendamment des choix techniques (comment fait-on ?) </a:t>
            </a:r>
          </a:p>
          <a:p>
            <a:r>
              <a:rPr lang="fr-FR" altLang="fr-FR"/>
              <a:t>ou d’organisation (qui fait quoi ?) qui ne seront abordés que dans les niveaux suivants.</a:t>
            </a:r>
          </a:p>
          <a:p>
            <a:endParaRPr lang="fr-FR" altLang="fr-FR"/>
          </a:p>
          <a:p>
            <a:r>
              <a:rPr lang="fr-FR" altLang="fr-FR"/>
              <a:t>Comme son nom l'indique, l'étude d’organisation s'attache à préciser comment on organise les données de l'entreprise (MLD) et les tâches ou procédures (MLT). </a:t>
            </a:r>
          </a:p>
          <a:p>
            <a:r>
              <a:rPr lang="fr-FR" altLang="fr-FR"/>
              <a:t>Pour autant, les choix techniques d'implémentation, tant pour les données (choix d'un SGBD) que pour les traitements (logiciel, progiciel), ne seront effectués qu'au niveau suivant.</a:t>
            </a:r>
          </a:p>
          <a:p>
            <a:endParaRPr lang="fr-FR" altLang="fr-FR"/>
          </a:p>
          <a:p>
            <a:r>
              <a:rPr lang="fr-FR" altLang="fr-FR"/>
              <a:t>Les réponses apportées à ce dernier niveau permettent d'établir la manière concrète dont le système sera mis en place.</a:t>
            </a:r>
            <a:br>
              <a:rPr lang="fr-FR" altLang="fr-FR"/>
            </a:br>
            <a:endParaRPr lang="fr-FR" altLang="fr-FR"/>
          </a:p>
          <a:p>
            <a:endParaRPr lang="fr-FR" altLang="fr-FR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FCE414-FD5C-420C-B4EC-7107A521F1C4}" type="slidenum">
              <a:rPr lang="fr-FR" altLang="fr-FR" smtClean="0">
                <a:latin typeface="Calibri" panose="020F0502020204030204" pitchFamily="34" charset="0"/>
              </a:rPr>
              <a:pPr/>
              <a:t>8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4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5E568-781A-4807-A7EB-399EDC94B567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139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8D798-DA24-4158-AA7D-84C36C3D9B55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1BA2-703C-4F5A-BA6D-7D4A2E0645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747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EB7A-5034-408A-B67F-39D4692DEC6F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89AC-DABC-4C77-B26F-DEFC4A4F06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17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BA58-430E-4663-B00B-B1DC67872D5F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D705-1B3F-41B8-BFF1-4E84E5B0BC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63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4DF6-ECF6-4AA4-A404-41BF4288A8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53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BB56-829C-4D0B-835C-3E5DC2BF67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60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7FA7-EBCF-4E52-8BE4-6A78D6CFED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95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F7DE-FBC6-4C09-ACB8-04B0AB2402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08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F8D4-0571-466D-A84B-C24BFAE4F05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424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0F07-7D97-4BCA-94F3-294DE41F1B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632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F448-C3A7-43C5-BAE3-728DB8E01C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2133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2829-4395-477F-A61B-EE56748EFD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943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E939-4384-425B-8CC9-9E10920220D2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9799-75A5-45AC-AA02-40B8461132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7391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842C-CD3D-4B69-BCD5-D9EF9735AE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209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261A-9432-4AC0-B31F-7ABD4F18B1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918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4AD6-D02E-49F2-A0FE-F930E088B9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71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97EC5-9274-4A12-B9E4-1CBC5B8CD208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8DBF-F07E-48AF-8A92-49EC2BAB72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307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0949-130B-4F73-BD08-4EA2E48B231C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2279-7A09-415F-904F-60BFEF033F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43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006E-9361-4909-AC18-3C20575253FB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BA1F-8B1C-4E33-A32F-C330D0F78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53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A7FD-6E30-4B80-9E7F-43C26BCCC63B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A603-8EB4-42B6-8AAA-1F165E0BB2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112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0CA24-140C-4015-AB1B-13EE8BAF6870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CCAE-881F-4DBC-9117-2591760B29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465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1847-81CB-4019-B0FB-68768EE158EB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FAA0-CB8E-4DA6-8F55-A532923B72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939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5F3FC-9A95-44A3-A553-24ACDE9ADE0E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AAB0-1B89-42E8-9D21-781AC8E8A7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7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3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2F7331-230A-4EE6-88EB-AD41B37B0E8A}" type="datetime1">
              <a:rPr lang="fr-FR"/>
              <a:pPr>
                <a:defRPr/>
              </a:pPr>
              <a:t>14/03/2023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3B134DC-41C7-4369-BF0C-C684784FD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1" r:id="rId2"/>
    <p:sldLayoutId id="2147483926" r:id="rId3"/>
    <p:sldLayoutId id="2147483912" r:id="rId4"/>
    <p:sldLayoutId id="2147483913" r:id="rId5"/>
    <p:sldLayoutId id="2147483914" r:id="rId6"/>
    <p:sldLayoutId id="2147483927" r:id="rId7"/>
    <p:sldLayoutId id="2147483915" r:id="rId8"/>
    <p:sldLayoutId id="2147483928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7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38EEB55C-8611-4F16-BE72-8C22755C90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8" r:id="rId2"/>
    <p:sldLayoutId id="2147483930" r:id="rId3"/>
    <p:sldLayoutId id="2147483919" r:id="rId4"/>
    <p:sldLayoutId id="2147483920" r:id="rId5"/>
    <p:sldLayoutId id="2147483921" r:id="rId6"/>
    <p:sldLayoutId id="2147483931" r:id="rId7"/>
    <p:sldLayoutId id="2147483922" r:id="rId8"/>
    <p:sldLayoutId id="2147483932" r:id="rId9"/>
    <p:sldLayoutId id="2147483923" r:id="rId10"/>
    <p:sldLayoutId id="21474839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7950" y="1484313"/>
            <a:ext cx="7215188" cy="2414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rgbClr val="002060"/>
                </a:solidFill>
              </a:rPr>
            </a:b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des systèmes d’information</a:t>
            </a:r>
            <a:b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50" y="4572000"/>
            <a:ext cx="6186488" cy="114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Dr. BETAOUAF Hichem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Université Aboubakr </a:t>
            </a:r>
            <a:r>
              <a:rPr lang="fr-FR" dirty="0" err="1"/>
              <a:t>Belkaid</a:t>
            </a:r>
            <a:r>
              <a:rPr lang="fr-FR" dirty="0"/>
              <a:t> de Tlemcen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>
                <a:solidFill>
                  <a:srgbClr val="C00000"/>
                </a:solidFill>
              </a:rPr>
              <a:t>hichem.betaouaf@univ-tlemcen.dz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FDCE7D-0974-47CD-ADD6-D75811EBAC1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00125" y="1500188"/>
            <a:ext cx="7929563" cy="4800600"/>
          </a:xfrm>
        </p:spPr>
        <p:txBody>
          <a:bodyPr/>
          <a:lstStyle/>
          <a:p>
            <a:pPr eaLnBrk="1" hangingPunct="1"/>
            <a:r>
              <a:rPr lang="fr-FR" altLang="fr-FR" sz="2400"/>
              <a:t>Une fois le dictionnaire de données mis en place, </a:t>
            </a:r>
          </a:p>
          <a:p>
            <a:pPr eaLnBrk="1" hangingPunct="1"/>
            <a:r>
              <a:rPr lang="fr-FR" altLang="fr-FR" sz="2400"/>
              <a:t>il faut créer un </a:t>
            </a:r>
            <a:r>
              <a:rPr lang="fr-FR" altLang="fr-FR" sz="2400" b="1">
                <a:solidFill>
                  <a:srgbClr val="002060"/>
                </a:solidFill>
              </a:rPr>
              <a:t>dictionnaire simplifié</a:t>
            </a:r>
            <a:r>
              <a:rPr lang="fr-FR" altLang="fr-FR" sz="2400"/>
              <a:t>, duquel : </a:t>
            </a:r>
          </a:p>
          <a:p>
            <a:pPr lvl="1" eaLnBrk="1" hangingPunct="1"/>
            <a:r>
              <a:rPr lang="fr-FR" altLang="fr-FR" sz="2000"/>
              <a:t>les </a:t>
            </a:r>
            <a:r>
              <a:rPr lang="fr-FR" altLang="fr-FR" sz="2000" i="1"/>
              <a:t>champs calculés </a:t>
            </a:r>
            <a:r>
              <a:rPr lang="fr-FR" altLang="fr-FR" sz="2000"/>
              <a:t>sont ôtés. </a:t>
            </a:r>
          </a:p>
          <a:p>
            <a:pPr lvl="1" eaLnBrk="1" hangingPunct="1"/>
            <a:r>
              <a:rPr lang="fr-FR" altLang="fr-FR" sz="2000"/>
              <a:t>Il faut, aussi, enlever tous les champs redondants (un « </a:t>
            </a:r>
            <a:r>
              <a:rPr lang="fr-FR" altLang="fr-FR" sz="2000" i="1"/>
              <a:t>code article » et une « référence article » par exemple, qualifiant la même information). </a:t>
            </a:r>
          </a:p>
          <a:p>
            <a:pPr lvl="1" eaLnBrk="1" hangingPunct="1"/>
            <a:r>
              <a:rPr lang="fr-FR" altLang="fr-FR" sz="2000" i="1"/>
              <a:t>Il faut créer </a:t>
            </a:r>
            <a:r>
              <a:rPr lang="fr-FR" altLang="fr-FR" sz="2000" b="1" i="1"/>
              <a:t>des identifiants pour distinguer</a:t>
            </a:r>
            <a:r>
              <a:rPr lang="fr-FR" altLang="fr-FR" sz="2000" i="1"/>
              <a:t> chaque information de façon unique.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fr-FR" altLang="fr-FR" sz="2000" i="1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DD simplifié </a:t>
            </a: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2A673-2C64-461A-9261-4EA827C82CAD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913" y="4949825"/>
            <a:ext cx="7312025" cy="1216025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Le DD simplifié regroupe tous les champs non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redondants à conserver dans le système d’information. Chaque champ possède un type de données. Il permet de créer ensuite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 </a:t>
            </a:r>
            <a:r>
              <a:rPr lang="fr-FR" b="1">
                <a:solidFill>
                  <a:srgbClr val="002060"/>
                </a:solidFill>
                <a:latin typeface="Gill Sans MT" pitchFamily="34" charset="0"/>
              </a:rPr>
              <a:t>la matrice des dépendances fonctionnelles.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Exemple-DD simplifié 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z="2400"/>
              <a:t>Dans l’exemple des notes étudiants, on ajoute donc,</a:t>
            </a:r>
          </a:p>
          <a:p>
            <a:pPr lvl="1" eaLnBrk="1" hangingPunct="1"/>
            <a:r>
              <a:rPr lang="fr-FR" altLang="fr-FR" sz="2000"/>
              <a:t>un </a:t>
            </a:r>
            <a:r>
              <a:rPr lang="fr-FR" altLang="fr-FR" sz="2000" b="1"/>
              <a:t>numéro d’étudiant </a:t>
            </a:r>
            <a:r>
              <a:rPr lang="fr-FR" altLang="fr-FR" sz="2000"/>
              <a:t>et un </a:t>
            </a:r>
            <a:r>
              <a:rPr lang="fr-FR" altLang="fr-FR" sz="2000" b="1"/>
              <a:t>code matière</a:t>
            </a:r>
            <a:r>
              <a:rPr lang="fr-FR" altLang="fr-FR" sz="2000"/>
              <a:t>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/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619250" y="2357438"/>
          <a:ext cx="6477000" cy="3902072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N°Etudiant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 étudiant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CdeMatière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d’une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9250" y="5399088"/>
            <a:ext cx="6538913" cy="928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B4523-1931-4D82-B134-59BDD90B3BEE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0" y="4264025"/>
            <a:ext cx="6535738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Règles de Gestion (RG)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000"/>
              <a:t>Une règle de gestion est une règle suivie par le </a:t>
            </a:r>
            <a:r>
              <a:rPr lang="fr-FR" altLang="fr-FR" sz="3000" b="1"/>
              <a:t>SI </a:t>
            </a:r>
            <a:r>
              <a:rPr lang="fr-FR" altLang="fr-FR" sz="3000"/>
              <a:t>de l’organisme étudié.</a:t>
            </a:r>
          </a:p>
          <a:p>
            <a:pPr eaLnBrk="1" hangingPunct="1">
              <a:lnSpc>
                <a:spcPct val="80000"/>
              </a:lnSpc>
            </a:pPr>
            <a:endParaRPr lang="fr-FR" altLang="fr-FR" sz="30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permettent 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définir les relations entres les données,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restreindre les cas généraux,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 b="1">
                <a:solidFill>
                  <a:srgbClr val="002060"/>
                </a:solidFill>
              </a:rPr>
              <a:t>En bref, de lever l’ambiguïté, quand plusieurs solutions sont possibles. 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26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sont identifiées suite aux interviews menées auprès des utilisateurs…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E2D376-8D2C-4233-B0BF-7062F7F6206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Exemples-RG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497762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fr-FR"/>
              <a:t>Dans un SI de gestion d’une sociétés de vente, les règles peuvent être : </a:t>
            </a:r>
          </a:p>
          <a:p>
            <a:pPr lvl="1" eaLnBrk="1" hangingPunct="1"/>
            <a:r>
              <a:rPr lang="fr-FR" altLang="fr-FR"/>
              <a:t>La société ne veut avoir affaire qu’à un et un seul contact.</a:t>
            </a:r>
          </a:p>
          <a:p>
            <a:pPr lvl="1" eaLnBrk="1" hangingPunct="1"/>
            <a:r>
              <a:rPr lang="fr-FR" altLang="fr-FR"/>
              <a:t>Chaque catégorie référence logiquement plusieurs produits.</a:t>
            </a:r>
          </a:p>
          <a:p>
            <a:pPr lvl="1" eaLnBrk="1" hangingPunct="1"/>
            <a:r>
              <a:rPr lang="fr-FR" altLang="fr-FR"/>
              <a:t>Chaque commande peut contenir un ou plusieurs produits.</a:t>
            </a:r>
          </a:p>
          <a:p>
            <a:pPr lvl="1" eaLnBrk="1" hangingPunct="1"/>
            <a:r>
              <a:rPr lang="fr-FR" altLang="fr-FR"/>
              <a:t>Le prix de vente peut différer du prix unitaire.</a:t>
            </a:r>
          </a:p>
          <a:p>
            <a:pPr eaLnBrk="1" hangingPunct="1"/>
            <a:endParaRPr lang="fr-FR" altLang="fr-FR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678737" cy="4800600"/>
          </a:xfrm>
        </p:spPr>
        <p:txBody>
          <a:bodyPr/>
          <a:lstStyle/>
          <a:p>
            <a:pPr eaLnBrk="1" hangingPunct="1"/>
            <a:r>
              <a:rPr lang="fr-FR" altLang="fr-FR"/>
              <a:t>La MDF est une matrice dont,</a:t>
            </a:r>
          </a:p>
          <a:p>
            <a:pPr lvl="1" eaLnBrk="1" hangingPunct="1"/>
            <a:r>
              <a:rPr lang="fr-FR" altLang="fr-FR" i="1"/>
              <a:t>la première colonne</a:t>
            </a:r>
            <a:r>
              <a:rPr lang="fr-FR" altLang="fr-FR"/>
              <a:t> reprend tous les données du DD simplifié ;</a:t>
            </a:r>
          </a:p>
          <a:p>
            <a:pPr lvl="1" eaLnBrk="1" hangingPunct="1"/>
            <a:r>
              <a:rPr lang="fr-FR" altLang="fr-FR" i="1"/>
              <a:t>la deuxième colonne</a:t>
            </a:r>
            <a:r>
              <a:rPr lang="fr-FR" altLang="fr-FR"/>
              <a:t> numérote chaque donnée de un à n ;</a:t>
            </a:r>
          </a:p>
          <a:p>
            <a:pPr lvl="1" eaLnBrk="1" hangingPunct="1"/>
            <a:r>
              <a:rPr lang="fr-FR" altLang="fr-FR" i="1"/>
              <a:t>les colonnes qui suivent</a:t>
            </a:r>
            <a:r>
              <a:rPr lang="fr-FR" altLang="fr-FR"/>
              <a:t> dénotent les identifiants parmi les données. </a:t>
            </a:r>
          </a:p>
          <a:p>
            <a:pPr lvl="1" eaLnBrk="1" hangingPunct="1"/>
            <a:r>
              <a:rPr lang="fr-FR" altLang="fr-FR" b="1">
                <a:solidFill>
                  <a:srgbClr val="FF0000"/>
                </a:solidFill>
              </a:rPr>
              <a:t>Attention :</a:t>
            </a:r>
            <a:r>
              <a:rPr lang="fr-FR" altLang="fr-FR">
                <a:solidFill>
                  <a:srgbClr val="FF0000"/>
                </a:solidFill>
              </a:rPr>
              <a:t> des colonnes supplémentaires peuvent être ajoutées (selon le besoin).</a:t>
            </a:r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AC7F5A-424D-4E6D-8A77-60371A2DC1C0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La matrice de dépendances fonctionnelles…Comment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</a:t>
            </a:r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761EEA-4D94-4C83-A0F6-0ACDA05B1D56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257425" y="1562100"/>
          <a:ext cx="6246813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Feuille de calcul" r:id="rId3" imgW="7353490" imgH="4810316" progId="Excel.Sheet.12">
                  <p:embed/>
                </p:oleObj>
              </mc:Choice>
              <mc:Fallback>
                <p:oleObj name="Feuille de calcul" r:id="rId3" imgW="7353490" imgH="4810316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1562100"/>
                        <a:ext cx="6246813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lipse 7"/>
          <p:cNvSpPr/>
          <p:nvPr/>
        </p:nvSpPr>
        <p:spPr>
          <a:xfrm>
            <a:off x="4714875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4357688" y="1643063"/>
            <a:ext cx="357187" cy="2143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357813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4071937" y="2000251"/>
            <a:ext cx="1643063" cy="10715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057900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3957638" y="2185987"/>
            <a:ext cx="2643188" cy="17002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6643688" y="1500188"/>
            <a:ext cx="428625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3964781" y="2250282"/>
            <a:ext cx="3214687" cy="2286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9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(suite)</a:t>
            </a: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14C458-2E8C-4B5A-AF28-CD1A7221AFBF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37892" name="Rectangle 12"/>
          <p:cNvSpPr>
            <a:spLocks noChangeArrowheads="1"/>
          </p:cNvSpPr>
          <p:nvPr/>
        </p:nvSpPr>
        <p:spPr bwMode="auto">
          <a:xfrm>
            <a:off x="1071563" y="1052513"/>
            <a:ext cx="8324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Pour chaque identifiant, il faut se poser la question 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  est ce qu’un attribut correspond une et une seule fois à cet identifiant ?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 b="1"/>
              <a:t> </a:t>
            </a:r>
            <a:r>
              <a:rPr lang="fr-FR" altLang="fr-FR" sz="1800"/>
              <a:t>Si la réponse est « oui », on place un « </a:t>
            </a:r>
            <a:r>
              <a:rPr lang="fr-FR" altLang="fr-FR" sz="1800" b="1"/>
              <a:t>1 »</a:t>
            </a:r>
            <a:r>
              <a:rPr lang="fr-FR" altLang="fr-FR" sz="1800"/>
              <a:t> dans la colonne portant le numéro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800"/>
              <a:t>  de l’identifiant.</a:t>
            </a:r>
          </a:p>
        </p:txBody>
      </p:sp>
      <p:sp>
        <p:nvSpPr>
          <p:cNvPr id="15" name="Ellipse 14"/>
          <p:cNvSpPr/>
          <p:nvPr/>
        </p:nvSpPr>
        <p:spPr>
          <a:xfrm>
            <a:off x="2000250" y="4786313"/>
            <a:ext cx="1785938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43063" y="6215063"/>
            <a:ext cx="7000875" cy="3381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/>
              <a:t>Le prix de vente ne dépend pas uniquement de la référence produit   </a:t>
            </a:r>
          </a:p>
        </p:txBody>
      </p:sp>
      <p:cxnSp>
        <p:nvCxnSpPr>
          <p:cNvPr id="24" name="Forme 23"/>
          <p:cNvCxnSpPr>
            <a:stCxn id="16" idx="1"/>
            <a:endCxn id="15" idx="2"/>
          </p:cNvCxnSpPr>
          <p:nvPr/>
        </p:nvCxnSpPr>
        <p:spPr>
          <a:xfrm rot="10800000" flipH="1">
            <a:off x="1643063" y="4929188"/>
            <a:ext cx="357187" cy="1455737"/>
          </a:xfrm>
          <a:prstGeom prst="bentConnector3">
            <a:avLst>
              <a:gd name="adj1" fmla="val -64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6" name="Object 4"/>
          <p:cNvGraphicFramePr>
            <a:graphicFrameLocks noChangeAspect="1"/>
          </p:cNvGraphicFramePr>
          <p:nvPr/>
        </p:nvGraphicFramePr>
        <p:xfrm>
          <a:off x="2111375" y="2354263"/>
          <a:ext cx="4953000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Feuille de calcul" r:id="rId3" imgW="5829300" imgH="4429125" progId="Excel.Sheet.12">
                  <p:embed/>
                </p:oleObj>
              </mc:Choice>
              <mc:Fallback>
                <p:oleObj name="Feuille de calcul" r:id="rId3" imgW="5829300" imgH="4429125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354263"/>
                        <a:ext cx="4953000" cy="376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 et fin)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C0A8-5A94-4E9E-BABF-D6FEA7A27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2116138" y="1878013"/>
          <a:ext cx="581025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Feuille de calcul" r:id="rId3" imgW="6705410" imgH="4314825" progId="Excel.Sheet.12">
                  <p:embed/>
                </p:oleObj>
              </mc:Choice>
              <mc:Fallback>
                <p:oleObj name="Feuille de calcul" r:id="rId3" imgW="6705410" imgH="431482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1878013"/>
                        <a:ext cx="5810250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0" y="996950"/>
            <a:ext cx="807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Le prix de vente dépend à la fois du produit et de la commande.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ym typeface="Wingdings" panose="05000000000000000000" pitchFamily="2" charset="2"/>
              </a:rPr>
              <a:t> </a:t>
            </a:r>
            <a:r>
              <a:rPr lang="fr-FR" altLang="fr-FR" sz="1800" b="1">
                <a:solidFill>
                  <a:srgbClr val="002060"/>
                </a:solidFill>
                <a:sym typeface="Wingdings" panose="05000000000000000000" pitchFamily="2" charset="2"/>
              </a:rPr>
              <a:t>Il faut rajouter une colonne avec les deux identifiants</a:t>
            </a:r>
            <a:r>
              <a:rPr lang="fr-FR" altLang="fr-FR" sz="1800" b="1">
                <a:sym typeface="Wingdings" panose="05000000000000000000" pitchFamily="2" charset="2"/>
              </a:rPr>
              <a:t>. </a:t>
            </a:r>
            <a:endParaRPr lang="fr-FR" altLang="fr-FR" sz="1800" b="1"/>
          </a:p>
        </p:txBody>
      </p:sp>
      <p:sp>
        <p:nvSpPr>
          <p:cNvPr id="9" name="Rectangle 8"/>
          <p:cNvSpPr/>
          <p:nvPr/>
        </p:nvSpPr>
        <p:spPr>
          <a:xfrm>
            <a:off x="7261225" y="1857375"/>
            <a:ext cx="728663" cy="377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flipV="1">
            <a:off x="7454900" y="1428750"/>
            <a:ext cx="357188" cy="3571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214438" y="5643563"/>
            <a:ext cx="635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800100" indent="-34290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Trois </a:t>
            </a:r>
            <a:r>
              <a:rPr lang="fr-FR" altLang="fr-FR" sz="1800">
                <a:solidFill>
                  <a:srgbClr val="FF0000"/>
                </a:solidFill>
              </a:rPr>
              <a:t>liens logiques </a:t>
            </a:r>
            <a:r>
              <a:rPr lang="fr-FR" altLang="fr-FR" sz="1800"/>
              <a:t>apparaissent, deux simples et une complexe : 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une commande et un client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 catalogue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une commande.</a:t>
            </a:r>
          </a:p>
        </p:txBody>
      </p:sp>
      <p:sp>
        <p:nvSpPr>
          <p:cNvPr id="10" name="Ellipse 9"/>
          <p:cNvSpPr/>
          <p:nvPr/>
        </p:nvSpPr>
        <p:spPr>
          <a:xfrm>
            <a:off x="4714875" y="1928813"/>
            <a:ext cx="2500313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86375" y="4429125"/>
            <a:ext cx="1419225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251700" y="1884363"/>
            <a:ext cx="679450" cy="3714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5857875" y="221456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1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786438" y="477361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2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7456488" y="2571750"/>
            <a:ext cx="285750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15D5E-5B59-4971-867A-99CB2687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travail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CCA223-B1C0-4BD7-B2DE-170C2395D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A94257-71A0-4664-96E6-9B83E4D8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A8DBF-F07E-48AF-8A92-49EC2BAB72BF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9627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Travail à faire…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C0A8-5A94-4E9E-BABF-D6FEA7A27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87623" y="1700808"/>
            <a:ext cx="7426151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fr-FR" altLang="fr-FR" sz="1800" dirty="0"/>
              <a:t> </a:t>
            </a:r>
            <a:r>
              <a:rPr lang="fr-FR" dirty="0"/>
              <a:t>Pour chaque cas d’étude, il faut établir :</a:t>
            </a:r>
          </a:p>
          <a:p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</a:t>
            </a:r>
            <a:r>
              <a:rPr lang="fr-FR" dirty="0">
                <a:solidFill>
                  <a:srgbClr val="FF0000"/>
                </a:solidFill>
              </a:rPr>
              <a:t>Dictionnaire de Données (DD)</a:t>
            </a:r>
            <a:r>
              <a:rPr lang="fr-FR" dirty="0"/>
              <a:t>, puis le </a:t>
            </a:r>
            <a:r>
              <a:rPr lang="fr-FR" dirty="0">
                <a:solidFill>
                  <a:srgbClr val="00B050"/>
                </a:solidFill>
              </a:rPr>
              <a:t>DD simplifié</a:t>
            </a:r>
            <a:r>
              <a:rPr lang="fr-FR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>
                <a:solidFill>
                  <a:srgbClr val="0070C0"/>
                </a:solidFill>
              </a:rPr>
              <a:t>Matrice de Dépendances Fonctionnelles (MDF)</a:t>
            </a:r>
            <a:r>
              <a:rPr lang="fr-FR" dirty="0"/>
              <a:t>.</a:t>
            </a:r>
            <a:endParaRPr lang="fr-FR" alt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8206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Méthode systémique (MERISE)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r>
              <a:rPr lang="fr-FR" dirty="0"/>
              <a:t>Chapitre 3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9490A-02CE-4796-96D4-DDB7EC0B4D5B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marL="90488" indent="-7938" algn="just" eaLnBrk="1" hangingPunct="1">
              <a:buFont typeface="Wingdings 2" panose="05020102010507070707" pitchFamily="18" charset="2"/>
              <a:buNone/>
            </a:pPr>
            <a:r>
              <a:rPr lang="fr-FR" altLang="fr-FR" sz="2400" dirty="0"/>
              <a:t>Nous voulons construire le système d'information d'une bibliothèque dont les caractéristiques principales sont les suivantes :</a:t>
            </a:r>
          </a:p>
          <a:p>
            <a:pPr marL="361950" lvl="1" algn="just" eaLnBrk="1" hangingPunct="1"/>
            <a:r>
              <a:rPr lang="fr-FR" altLang="fr-FR" sz="1800" dirty="0"/>
              <a:t>chaque lecteur a un numéro, un nom et une adresse ;</a:t>
            </a:r>
          </a:p>
          <a:p>
            <a:pPr marL="361950" lvl="1" algn="just" eaLnBrk="1" hangingPunct="1"/>
            <a:r>
              <a:rPr lang="fr-FR" altLang="fr-FR" sz="1800" dirty="0"/>
              <a:t>un lecteur peut être membre d'une société adhérente (identification) ;</a:t>
            </a:r>
          </a:p>
          <a:p>
            <a:pPr marL="361950" lvl="1" algn="just" eaLnBrk="1" hangingPunct="1"/>
            <a:r>
              <a:rPr lang="fr-FR" altLang="fr-FR" sz="1800" dirty="0"/>
              <a:t>un lecteur peut emprunter plusieurs livres (date retour) ;</a:t>
            </a:r>
          </a:p>
          <a:p>
            <a:pPr marL="361950" lvl="1" algn="just" eaLnBrk="1" hangingPunct="1"/>
            <a:r>
              <a:rPr lang="fr-FR" altLang="fr-FR" sz="1800" dirty="0"/>
              <a:t>un lecteur appartient à un type de lecteur ;</a:t>
            </a:r>
          </a:p>
          <a:p>
            <a:pPr marL="361950" lvl="1" algn="just" eaLnBrk="1" hangingPunct="1"/>
            <a:r>
              <a:rPr lang="fr-FR" altLang="fr-FR" sz="1800" dirty="0"/>
              <a:t>la durée du prêt dépend de la catégorie du livre ;</a:t>
            </a:r>
          </a:p>
          <a:p>
            <a:pPr marL="361950" lvl="1" algn="just" eaLnBrk="1" hangingPunct="1"/>
            <a:r>
              <a:rPr lang="fr-FR" altLang="fr-FR" sz="1800" dirty="0"/>
              <a:t>un livre est caractérisé par son numéro (nom auteur, éditeur, nombre exemplaire) ;</a:t>
            </a:r>
          </a:p>
          <a:p>
            <a:pPr marL="361950" lvl="1" algn="just" eaLnBrk="1" hangingPunct="1"/>
            <a:r>
              <a:rPr lang="fr-FR" altLang="fr-FR" sz="1800" dirty="0"/>
              <a:t>la catégorie se caractérise par un numéro (libellé), il en est de même pour le type de lecteur ;</a:t>
            </a:r>
          </a:p>
          <a:p>
            <a:pPr marL="361950" lvl="1" algn="just" eaLnBrk="1" hangingPunct="1"/>
            <a:r>
              <a:rPr lang="fr-FR" altLang="fr-FR" sz="1800" dirty="0"/>
              <a:t>une société adhérente possède un nom et une adresse, elle s'engage à envoyer 500 lecteurs.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63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552247"/>
              </p:ext>
            </p:extLst>
          </p:nvPr>
        </p:nvGraphicFramePr>
        <p:xfrm>
          <a:off x="1475656" y="1351633"/>
          <a:ext cx="2493391" cy="3774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none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57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/>
        </p:nvGraphicFramePr>
        <p:xfrm>
          <a:off x="1475656" y="1351633"/>
          <a:ext cx="2493391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none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b="1" u="none" dirty="0" err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lang="fr-FR" sz="1100" b="1" u="none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dirty="0" err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none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none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3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94457"/>
              </p:ext>
            </p:extLst>
          </p:nvPr>
        </p:nvGraphicFramePr>
        <p:xfrm>
          <a:off x="1475656" y="1351633"/>
          <a:ext cx="2493391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15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17998"/>
              </p:ext>
            </p:extLst>
          </p:nvPr>
        </p:nvGraphicFramePr>
        <p:xfrm>
          <a:off x="1475656" y="1351633"/>
          <a:ext cx="3422317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3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13662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159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/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875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60354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423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261419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152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73305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0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2332E-23F7-4B53-AB95-C2FC8649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97778B-4220-4AFB-8A3A-877332235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5A9CFA-3618-4E51-951F-CBE7C775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D7FA7-EBCF-4E52-8BE4-6A78D6CFED20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0373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55116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256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20497"/>
              </p:ext>
            </p:extLst>
          </p:nvPr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153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/>
        </p:nvGraphicFramePr>
        <p:xfrm>
          <a:off x="1475656" y="1351633"/>
          <a:ext cx="6191286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135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36443"/>
              </p:ext>
            </p:extLst>
          </p:nvPr>
        </p:nvGraphicFramePr>
        <p:xfrm>
          <a:off x="1475656" y="1351633"/>
          <a:ext cx="6594595" cy="4931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3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1+9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21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55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n°1 -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64518DAE-2221-4C55-9B7E-BCACBFF734DB}"/>
              </a:ext>
            </a:extLst>
          </p:cNvPr>
          <p:cNvGraphicFramePr>
            <a:graphicFrameLocks noGrp="1"/>
          </p:cNvGraphicFramePr>
          <p:nvPr/>
        </p:nvGraphicFramePr>
        <p:xfrm>
          <a:off x="1475656" y="1351633"/>
          <a:ext cx="6594595" cy="4953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3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72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1+9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annoncée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duré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catégorie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nombre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exemplaires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catégorie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type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lecteur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siret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société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adhérente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N°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éditeur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34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N°auteur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titre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livre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42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retour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réelle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389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marL="90488" indent="-7938" algn="just" eaLnBrk="1" hangingPunct="1">
              <a:buFont typeface="Wingdings 2" panose="05020102010507070707" pitchFamily="18" charset="2"/>
              <a:buNone/>
            </a:pPr>
            <a:r>
              <a:rPr lang="fr-FR" altLang="fr-FR" sz="2400" dirty="0"/>
              <a:t>L’entreprise </a:t>
            </a:r>
            <a:r>
              <a:rPr lang="fr-FR" altLang="fr-FR" sz="2400" dirty="0" err="1"/>
              <a:t>MoMo</a:t>
            </a:r>
            <a:r>
              <a:rPr lang="fr-FR" altLang="fr-FR" sz="2400" dirty="0"/>
              <a:t>-Matelas décide d’informatiser la gestion de ses stocks ; pour cela elle décide de s’intéresser particulièrement aux informations suivantes :</a:t>
            </a:r>
          </a:p>
          <a:p>
            <a:pPr marL="361950" lvl="1" algn="just" eaLnBrk="1" hangingPunct="1"/>
            <a:r>
              <a:rPr lang="fr-FR" altLang="fr-FR" sz="1800" dirty="0"/>
              <a:t>Les commandes : référence, date commande, date livraison, référence produit, quantité commandée, quantité livrée, prix unitaire,…</a:t>
            </a:r>
          </a:p>
          <a:p>
            <a:pPr marL="361950" lvl="1" algn="just" eaLnBrk="1" hangingPunct="1"/>
            <a:r>
              <a:rPr lang="fr-FR" altLang="fr-FR" sz="1800" dirty="0"/>
              <a:t>Les clients : référence, raison sociale, adresse, tél., fax,…</a:t>
            </a:r>
          </a:p>
          <a:p>
            <a:pPr marL="361950" lvl="1" algn="just" eaLnBrk="1" hangingPunct="1"/>
            <a:r>
              <a:rPr lang="fr-FR" altLang="fr-FR" sz="1800" dirty="0"/>
              <a:t>Les magasins : désignation, adresse, capacité,…</a:t>
            </a:r>
          </a:p>
          <a:p>
            <a:pPr marL="361950" lvl="1" algn="just" eaLnBrk="1" hangingPunct="1"/>
            <a:r>
              <a:rPr lang="fr-FR" altLang="fr-FR" sz="1800" dirty="0"/>
              <a:t>Les produits : référence, désignation, prix unitaire,…</a:t>
            </a:r>
          </a:p>
          <a:p>
            <a:pPr marL="125412" lvl="1" indent="0" algn="just" eaLnBrk="1" hangingPunct="1">
              <a:buNone/>
            </a:pPr>
            <a:r>
              <a:rPr kumimoji="0" lang="fr-FR" alt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Les principales règles de gestion issues de l’analyse du fonctionnement de l’entreprise sont les suivantes :</a:t>
            </a:r>
            <a:endParaRPr lang="fr-FR" altLang="fr-FR" sz="1800" dirty="0"/>
          </a:p>
          <a:p>
            <a:pPr marL="361950" lvl="1" algn="just" eaLnBrk="1" hangingPunct="1"/>
            <a:r>
              <a:rPr lang="fr-FR" altLang="fr-FR" sz="1800" dirty="0"/>
              <a:t>Les clients peuvent passer plusieurs commandes.</a:t>
            </a:r>
          </a:p>
          <a:p>
            <a:pPr marL="361950" lvl="1" algn="just" eaLnBrk="1" hangingPunct="1"/>
            <a:r>
              <a:rPr lang="fr-FR" altLang="fr-FR" sz="1800" dirty="0"/>
              <a:t>Les produits peuvent être stockés dans des magasins différents ; ces magasins peuvent évidemment contenir différentes références produits.</a:t>
            </a:r>
          </a:p>
          <a:p>
            <a:pPr marL="361950" lvl="1" algn="just" eaLnBrk="1" hangingPunct="1"/>
            <a:r>
              <a:rPr lang="fr-FR" altLang="fr-FR" sz="1800" dirty="0"/>
              <a:t>Une commande particulière ne concerne qu’un seul produit.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53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08916"/>
              </p:ext>
            </p:extLst>
          </p:nvPr>
        </p:nvGraphicFramePr>
        <p:xfrm>
          <a:off x="1331640" y="1268760"/>
          <a:ext cx="311398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none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u="none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u="none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u="none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u="none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u="none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livréé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u="none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u="none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u="none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none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u="none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u="none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u="none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none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u="none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none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u="none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none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u="none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produit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u="none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u="none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u="none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none" spc="-10" dirty="0">
                          <a:latin typeface="Arial"/>
                          <a:cs typeface="Arial"/>
                        </a:rPr>
                        <a:t>produit</a:t>
                      </a:r>
                      <a:endParaRPr sz="1200" u="none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 err="1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 err="1">
                          <a:latin typeface="Arial"/>
                          <a:cs typeface="Arial"/>
                        </a:rPr>
                        <a:t>produit</a:t>
                      </a:r>
                      <a:r>
                        <a:rPr lang="fr-FR" sz="1200" b="1" spc="-10" dirty="0">
                          <a:latin typeface="Arial"/>
                          <a:cs typeface="Arial"/>
                        </a:rPr>
                        <a:t> (stock)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1071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62454"/>
              </p:ext>
            </p:extLst>
          </p:nvPr>
        </p:nvGraphicFramePr>
        <p:xfrm>
          <a:off x="1331640" y="1268760"/>
          <a:ext cx="311398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99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64945"/>
              </p:ext>
            </p:extLst>
          </p:nvPr>
        </p:nvGraphicFramePr>
        <p:xfrm>
          <a:off x="1331640" y="1268760"/>
          <a:ext cx="3946202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noFill/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521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281970"/>
              </p:ext>
            </p:extLst>
          </p:nvPr>
        </p:nvGraphicFramePr>
        <p:xfrm>
          <a:off x="1331640" y="1268760"/>
          <a:ext cx="656403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23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786687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/>
              <a:t> MERISE (</a:t>
            </a:r>
            <a:r>
              <a:rPr lang="fr-FR" altLang="fr-FR" sz="3600" b="1" u="sng"/>
              <a:t>M</a:t>
            </a:r>
            <a:r>
              <a:rPr lang="fr-FR" altLang="fr-FR" sz="3600"/>
              <a:t>éthode d‘</a:t>
            </a:r>
            <a:r>
              <a:rPr lang="fr-FR" altLang="fr-FR" sz="3600" b="1" u="sng"/>
              <a:t>E</a:t>
            </a:r>
            <a:r>
              <a:rPr lang="fr-FR" altLang="fr-FR" sz="3600"/>
              <a:t>tude et de </a:t>
            </a:r>
            <a:r>
              <a:rPr lang="fr-FR" altLang="fr-FR" sz="3600" b="1" u="sng"/>
              <a:t>R</a:t>
            </a:r>
            <a:r>
              <a:rPr lang="fr-FR" altLang="fr-FR" sz="3600"/>
              <a:t>éalisation </a:t>
            </a:r>
            <a:r>
              <a:rPr lang="fr-FR" altLang="fr-FR" sz="3600" b="1" u="sng"/>
              <a:t>I</a:t>
            </a:r>
            <a:r>
              <a:rPr lang="fr-FR" altLang="fr-FR" sz="3600"/>
              <a:t>nformatique des </a:t>
            </a:r>
            <a:r>
              <a:rPr lang="fr-FR" altLang="fr-FR" sz="3600" b="1" u="sng"/>
              <a:t>S</a:t>
            </a:r>
            <a:r>
              <a:rPr lang="fr-FR" altLang="fr-FR" sz="3600"/>
              <a:t>ystèmes d'</a:t>
            </a:r>
            <a:r>
              <a:rPr lang="fr-FR" altLang="fr-FR" sz="3600" b="1" u="sng"/>
              <a:t>E</a:t>
            </a:r>
            <a:r>
              <a:rPr lang="fr-FR" altLang="fr-FR" sz="3600"/>
              <a:t>ntreprise) </a:t>
            </a:r>
            <a:r>
              <a:rPr lang="fr-FR" altLang="fr-FR"/>
              <a:t>[Tardieu,83]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La méthode est essentiellement française.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Démarche de construction de système d'information.</a:t>
            </a:r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25697-531B-4E11-922A-46C1CEF4CA5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MERISE…C’est quoi ?</a:t>
            </a:r>
          </a:p>
        </p:txBody>
      </p:sp>
    </p:spTree>
    <p:extLst>
      <p:ext uri="{BB962C8B-B14F-4D97-AF65-F5344CB8AC3E}">
        <p14:creationId xmlns:p14="http://schemas.microsoft.com/office/powerpoint/2010/main" val="2589279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13663"/>
              </p:ext>
            </p:extLst>
          </p:nvPr>
        </p:nvGraphicFramePr>
        <p:xfrm>
          <a:off x="1331640" y="1268760"/>
          <a:ext cx="656403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4949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83264"/>
              </p:ext>
            </p:extLst>
          </p:nvPr>
        </p:nvGraphicFramePr>
        <p:xfrm>
          <a:off x="1331640" y="1268760"/>
          <a:ext cx="656403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853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00135"/>
              </p:ext>
            </p:extLst>
          </p:nvPr>
        </p:nvGraphicFramePr>
        <p:xfrm>
          <a:off x="1331640" y="1268760"/>
          <a:ext cx="656403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731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/>
        </p:nvGraphicFramePr>
        <p:xfrm>
          <a:off x="1331640" y="1268760"/>
          <a:ext cx="6564030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450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26583"/>
              </p:ext>
            </p:extLst>
          </p:nvPr>
        </p:nvGraphicFramePr>
        <p:xfrm>
          <a:off x="1331640" y="1268760"/>
          <a:ext cx="7200799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4+13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07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n°2 -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5A465D5-42A9-4ED8-BD2C-FE4856752DB9}"/>
              </a:ext>
            </a:extLst>
          </p:cNvPr>
          <p:cNvGraphicFramePr>
            <a:graphicFrameLocks noGrp="1"/>
          </p:cNvGraphicFramePr>
          <p:nvPr/>
        </p:nvGraphicFramePr>
        <p:xfrm>
          <a:off x="1331640" y="1268760"/>
          <a:ext cx="7200799" cy="496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11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4+13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commande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livraison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quantitié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comande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livréé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produit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commande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client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raison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sociale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adresse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tél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138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client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magazin</a:t>
                      </a:r>
                      <a:endParaRPr sz="1200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adesse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capacité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magazin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désignation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prix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untitaire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45085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produit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65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910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333175"/>
            <a:ext cx="7497762" cy="4800600"/>
          </a:xfrm>
        </p:spPr>
        <p:txBody>
          <a:bodyPr/>
          <a:lstStyle/>
          <a:p>
            <a:pPr algn="just" eaLnBrk="1" hangingPunct="1"/>
            <a:r>
              <a:rPr lang="fr-FR" altLang="fr-FR" sz="1400" dirty="0"/>
              <a:t>Les deux brillantes diététiciennes pour animaux, Amel et Karima, ont décidé de s'installer à leur compte. Pour cela, elles définissent des régimes à suivre à toute catégorie ou type d'animaux, tortues de mer, de terre, lapin nain, chat...</a:t>
            </a:r>
          </a:p>
          <a:p>
            <a:pPr algn="just" eaLnBrk="1" hangingPunct="1"/>
            <a:r>
              <a:rPr lang="fr-FR" altLang="fr-FR" sz="1400" dirty="0"/>
              <a:t>Elles se sont aperçues que le plus difficile est de planifier les visites des animaux et leur périodicité. Les poissons ont vite tendance à grossir comme des diodons, alors que les gris du Gabon peuvent se laisser dépérir si personne ne leur porte attention.</a:t>
            </a:r>
          </a:p>
          <a:p>
            <a:pPr algn="just" eaLnBrk="1" hangingPunct="1"/>
            <a:r>
              <a:rPr lang="fr-FR" altLang="fr-FR" sz="1400" dirty="0"/>
              <a:t>Quand un nouvel animal fait appel à leurs services, leur secrétaire donne un rendez-vous en fonction du type d'animal (poisson, éléphant, </a:t>
            </a:r>
            <a:r>
              <a:rPr lang="fr-FR" altLang="fr-FR" sz="1400" dirty="0" err="1"/>
              <a:t>dahut</a:t>
            </a:r>
            <a:r>
              <a:rPr lang="fr-FR" altLang="fr-FR" sz="1400" dirty="0"/>
              <a:t>...). Ensuite, la périodicité est définie en fonction du régime donné, s'il nécessite un suivi serré ou non.</a:t>
            </a:r>
          </a:p>
          <a:p>
            <a:pPr algn="just" eaLnBrk="1" hangingPunct="1"/>
            <a:r>
              <a:rPr lang="fr-FR" altLang="fr-FR" sz="1400" dirty="0"/>
              <a:t>Après la prise de mesures (taille, poids, vue, tension) imposées par la MAT, la médecine animalière du travail, et d'autres au choix, elles déterminent le régime à suivre. Un régime est défini par la quantité d'aliments à ingérer : 100 g de carottes par jour maximum, un minimum de 3 œufs pour arriver à 1 000 kcal maximum, avec 300 de protéines, 400 de lipides et 300 de glucides. Elles ne prennent pas en compte les corrélations entre aliments.</a:t>
            </a:r>
          </a:p>
          <a:p>
            <a:pPr algn="just" eaLnBrk="1" hangingPunct="1"/>
            <a:r>
              <a:rPr lang="fr-FR" altLang="fr-FR" sz="1400" dirty="0"/>
              <a:t>Les hypothèses de volumes sont : un animal vient tous les 15 jours pendant les 6 premiers mois, ensuite une fois tous les 6 mois pendant 2 ans et 1 fois par an pendant 3 ans. Vingt cinq visites sont effectuées par jour et 10 mesures sont effectuées au maximum. Les régimes sont "lourds" au départ et changent une fois les 6 premiers mois, et ensuite deviennent "légers" et restent les mêmes. Ils concernent 15 aliments au total.</a:t>
            </a:r>
            <a:endParaRPr lang="fr-FR" altLang="fr-FR" sz="1100" dirty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192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96869"/>
              </p:ext>
            </p:extLst>
          </p:nvPr>
        </p:nvGraphicFramePr>
        <p:xfrm>
          <a:off x="1403648" y="1196752"/>
          <a:ext cx="1755760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56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3293"/>
              </p:ext>
            </p:extLst>
          </p:nvPr>
        </p:nvGraphicFramePr>
        <p:xfrm>
          <a:off x="1403648" y="1196752"/>
          <a:ext cx="1755760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noFill/>
                      <a:prstDash val="solid"/>
                    </a:lnL>
                    <a:lnR w="6350">
                      <a:noFill/>
                      <a:prstDash val="solid"/>
                    </a:lnR>
                    <a:lnT w="6350">
                      <a:noFill/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631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88132"/>
              </p:ext>
            </p:extLst>
          </p:nvPr>
        </p:nvGraphicFramePr>
        <p:xfrm>
          <a:off x="1403648" y="1196752"/>
          <a:ext cx="2110118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65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démarche de Merise se fait selon trois axes appelés cycles :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vie : comment enchaîner les étapes,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d'abstraction : quels outils permettent de les mener,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décision : quelles décisions sont à prendre au fil de celles-ci.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MERISE…3 cycles</a:t>
            </a:r>
          </a:p>
        </p:txBody>
      </p:sp>
    </p:spTree>
    <p:extLst>
      <p:ext uri="{BB962C8B-B14F-4D97-AF65-F5344CB8AC3E}">
        <p14:creationId xmlns:p14="http://schemas.microsoft.com/office/powerpoint/2010/main" val="40003235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87527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3383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89751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5857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069044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097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3606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796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05458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7770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84013"/>
              </p:ext>
            </p:extLst>
          </p:nvPr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2179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1196752"/>
          <a:ext cx="5770972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106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11207"/>
              </p:ext>
            </p:extLst>
          </p:nvPr>
        </p:nvGraphicFramePr>
        <p:xfrm>
          <a:off x="1403648" y="1196752"/>
          <a:ext cx="6463658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6+10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4605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1196752"/>
          <a:ext cx="6463658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6+10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2527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24813"/>
              </p:ext>
            </p:extLst>
          </p:nvPr>
        </p:nvGraphicFramePr>
        <p:xfrm>
          <a:off x="1403648" y="1196752"/>
          <a:ext cx="7056785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31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6+10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12+13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34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Comporte trois grandes périodes: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conception</a:t>
            </a:r>
            <a:r>
              <a:rPr lang="fr-FR" dirty="0"/>
              <a:t> : période d'étude de l'existant puis du système à mettre en place,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C000"/>
                </a:solidFill>
              </a:rPr>
              <a:t>réalisation</a:t>
            </a:r>
            <a:r>
              <a:rPr lang="fr-FR" dirty="0"/>
              <a:t> : recouvre la mise en œuvre et l'exploitation,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maintenance</a:t>
            </a:r>
            <a:r>
              <a:rPr lang="fr-FR" dirty="0"/>
              <a:t> : devra permettre au système d'évoluer et de s'adapter aux modifications de l'environnement et aux nouveaux objectifs pendant une certaine durée de vie et ensuite il devra laisser la place à un nouveau système.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vie</a:t>
            </a:r>
          </a:p>
        </p:txBody>
      </p:sp>
    </p:spTree>
    <p:extLst>
      <p:ext uri="{BB962C8B-B14F-4D97-AF65-F5344CB8AC3E}">
        <p14:creationId xmlns:p14="http://schemas.microsoft.com/office/powerpoint/2010/main" val="1959445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Cas d’étude n°3 - Solution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3A90E24-9ED2-4C94-8C14-D1F2F9C5BD7E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1196752"/>
          <a:ext cx="7056785" cy="51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31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5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6+10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12+13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libellé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catégorie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periodicité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rdv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libéllé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nom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10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mesure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mesure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12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26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visite</a:t>
                      </a:r>
                      <a:r>
                        <a:rPr sz="1200" b="1" u="sng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animal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13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u="sng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fr-FR" sz="1200" b="1" u="sng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u="sng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u="sng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sng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 u="sng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*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régime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lang="fr-FR" sz="1200" b="1" dirty="0">
                          <a:latin typeface="Arial"/>
                          <a:cs typeface="Arial"/>
                        </a:rPr>
                        <a:t>quantité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aliment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101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valeur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mesurée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17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b="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5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82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94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Tout au long de l'étude et de la maintenance, des décisions sont à prendre, très générales d'abord puis de plus en plus détaillées.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Les décisions globales sont prises par la direction générale mais, à chaque niveau, chacun doit être consulté.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olidFill>
                  <a:srgbClr val="FF0000"/>
                </a:solidFill>
              </a:rPr>
              <a:t>Exemple</a:t>
            </a:r>
            <a:r>
              <a:rPr lang="fr-FR" dirty="0"/>
              <a:t> : La décision d'organiser un écran d'une certaine manière ne doit pas se faire sans l'accord de celui qui passera ses heures à utiliser cet écran.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décision</a:t>
            </a:r>
          </a:p>
        </p:txBody>
      </p:sp>
    </p:spTree>
    <p:extLst>
      <p:ext uri="{BB962C8B-B14F-4D97-AF65-F5344CB8AC3E}">
        <p14:creationId xmlns:p14="http://schemas.microsoft.com/office/powerpoint/2010/main" val="102750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41605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manuel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22733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Expression des Besoins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1305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Conceptuel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9878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Organisationnel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3000" y="48450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Opérationnel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570230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automatique</a:t>
            </a:r>
          </a:p>
        </p:txBody>
      </p:sp>
      <p:cxnSp>
        <p:nvCxnSpPr>
          <p:cNvPr id="16" name="Connecteur droit avec flèche 15"/>
          <p:cNvCxnSpPr>
            <a:stCxn id="8" idx="2"/>
            <a:endCxn id="9" idx="0"/>
          </p:cNvCxnSpPr>
          <p:nvPr/>
        </p:nvCxnSpPr>
        <p:spPr>
          <a:xfrm rot="5400000">
            <a:off x="2286001" y="2165350"/>
            <a:ext cx="214312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2"/>
            <a:endCxn id="10" idx="0"/>
          </p:cNvCxnSpPr>
          <p:nvPr/>
        </p:nvCxnSpPr>
        <p:spPr>
          <a:xfrm rot="5400000">
            <a:off x="2285207" y="3023394"/>
            <a:ext cx="215900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" idx="2"/>
            <a:endCxn id="11" idx="0"/>
          </p:cNvCxnSpPr>
          <p:nvPr/>
        </p:nvCxnSpPr>
        <p:spPr>
          <a:xfrm rot="5400000">
            <a:off x="2286000" y="38814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2"/>
            <a:endCxn id="12" idx="0"/>
          </p:cNvCxnSpPr>
          <p:nvPr/>
        </p:nvCxnSpPr>
        <p:spPr>
          <a:xfrm rot="5400000">
            <a:off x="2286000" y="473868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2" idx="2"/>
            <a:endCxn id="14" idx="0"/>
          </p:cNvCxnSpPr>
          <p:nvPr/>
        </p:nvCxnSpPr>
        <p:spPr>
          <a:xfrm rot="5400000">
            <a:off x="2286000" y="55959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00563" y="1773238"/>
            <a:ext cx="4429125" cy="928687"/>
          </a:xfrm>
          <a:prstGeom prst="wedgeRectCallout">
            <a:avLst>
              <a:gd name="adj1" fmla="val -69429"/>
              <a:gd name="adj2" fmla="val 378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Recueil des informations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Délimiter le système.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00563" y="28448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MCD</a:t>
            </a:r>
            <a:r>
              <a:rPr lang="fr-FR" dirty="0"/>
              <a:t> et </a:t>
            </a:r>
            <a:r>
              <a:rPr lang="fr-FR" b="1" dirty="0"/>
              <a:t>MCT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0563" y="370205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MLD</a:t>
            </a:r>
            <a:r>
              <a:rPr lang="fr-FR" dirty="0"/>
              <a:t> et </a:t>
            </a:r>
            <a:r>
              <a:rPr lang="fr-FR" b="1" dirty="0"/>
              <a:t>MLT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00563" y="45593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(entre autres) les </a:t>
            </a:r>
            <a:r>
              <a:rPr lang="fr-FR" b="1" dirty="0"/>
              <a:t>MPD,MOT</a:t>
            </a:r>
            <a:r>
              <a:rPr lang="fr-FR" dirty="0"/>
              <a:t>…</a:t>
            </a:r>
          </a:p>
        </p:txBody>
      </p:sp>
      <p:sp>
        <p:nvSpPr>
          <p:cNvPr id="18449" name="Espace réservé du numéro de diapositive 33"/>
          <p:cNvSpPr>
            <a:spLocks noGrp="1"/>
          </p:cNvSpPr>
          <p:nvPr>
            <p:ph type="sldNum" sz="quarter" idx="12"/>
          </p:nvPr>
        </p:nvSpPr>
        <p:spPr bwMode="auto">
          <a:xfrm>
            <a:off x="8405813" y="6116638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9075DD-BE47-4059-B655-C8B271483DF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d’abstraction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/>
            <a:r>
              <a:rPr lang="fr-FR" altLang="fr-FR" dirty="0"/>
              <a:t>Exemple : Dans un SI de gestion des notes des étudiants, les données retenues peuvent être :</a:t>
            </a:r>
          </a:p>
          <a:p>
            <a:pPr lvl="1" eaLnBrk="1" hangingPunct="1"/>
            <a:endParaRPr lang="fr-FR" altLang="fr-FR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Dictionnaire de données</a:t>
            </a:r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/>
        </p:nvGraphicFramePr>
        <p:xfrm>
          <a:off x="2000250" y="3143250"/>
          <a:ext cx="6096000" cy="3240089"/>
        </p:xfrm>
        <a:graphic>
          <a:graphicData uri="http://schemas.openxmlformats.org/drawingml/2006/table">
            <a:tbl>
              <a:tblPr/>
              <a:tblGrid>
                <a:gridCol w="228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1EC1A9-017D-4CE4-87A1-054F548C0DF8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5106</Words>
  <Application>Microsoft Office PowerPoint</Application>
  <PresentationFormat>Affichage à l'écran (4:3)</PresentationFormat>
  <Paragraphs>2154</Paragraphs>
  <Slides>60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9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1_Solstice</vt:lpstr>
      <vt:lpstr>Feuille de calcul</vt:lpstr>
      <vt:lpstr> Management des systèmes d’information </vt:lpstr>
      <vt:lpstr>Méthode systémique (MERISE)</vt:lpstr>
      <vt:lpstr>Rappels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Dictionnaire de données</vt:lpstr>
      <vt:lpstr>DD simplifié </vt:lpstr>
      <vt:lpstr>Exemple-DD simplifié </vt:lpstr>
      <vt:lpstr>Règles de Gestion (RG)</vt:lpstr>
      <vt:lpstr>Exemples-RG</vt:lpstr>
      <vt:lpstr>La matrice de dépendances fonctionnelles…Comment ?</vt:lpstr>
      <vt:lpstr>Exemple - MDF</vt:lpstr>
      <vt:lpstr>Exemple - MDF (suite)</vt:lpstr>
      <vt:lpstr>Exemple - MDF (suite et fin)</vt:lpstr>
      <vt:lpstr>Au travail !</vt:lpstr>
      <vt:lpstr>Travail à faire…</vt:lpstr>
      <vt:lpstr>Cas d’étude n°1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n°1 - Solution</vt:lpstr>
      <vt:lpstr>Cas d’étude n°2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n°2 - Solution</vt:lpstr>
      <vt:lpstr>Cas d’étude n°3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  <vt:lpstr>Cas d’étude n°3 - Solution</vt:lpstr>
    </vt:vector>
  </TitlesOfParts>
  <Company>ufr-segmi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conception des systèmes d'informations. Cours  N°1 :  Expression des besoins.</dc:title>
  <dc:creator>Soheib baarir</dc:creator>
  <cp:lastModifiedBy>Betaouaf Hichem</cp:lastModifiedBy>
  <cp:revision>116</cp:revision>
  <dcterms:created xsi:type="dcterms:W3CDTF">2010-01-26T15:45:36Z</dcterms:created>
  <dcterms:modified xsi:type="dcterms:W3CDTF">2023-03-14T21:44:51Z</dcterms:modified>
</cp:coreProperties>
</file>