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DM Sans" pitchFamily="2" charset="0"/>
      <p:regular r:id="rId13"/>
      <p:bold r:id="rId14"/>
    </p:embeddedFont>
    <p:embeddedFont>
      <p:font typeface="PT Serif" panose="020A0603040505020204" pitchFamily="18" charset="0"/>
      <p:regular r:id="rId15"/>
      <p:bold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43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53484" y="2542103"/>
            <a:ext cx="4979313" cy="3145274"/>
          </a:xfrm>
          <a:prstGeom prst="rect">
            <a:avLst/>
          </a:prstGeom>
        </p:spPr>
      </p:pic>
      <p:sp>
        <p:nvSpPr>
          <p:cNvPr id="4" name="Text 0"/>
          <p:cNvSpPr/>
          <p:nvPr/>
        </p:nvSpPr>
        <p:spPr>
          <a:xfrm>
            <a:off x="6196251" y="558046"/>
            <a:ext cx="7724299" cy="2754987"/>
          </a:xfrm>
          <a:prstGeom prst="rect">
            <a:avLst/>
          </a:prstGeom>
          <a:noFill/>
          <a:ln/>
        </p:spPr>
        <p:txBody>
          <a:bodyPr wrap="square" lIns="0" tIns="0" rIns="0" bIns="0" rtlCol="0" anchor="t"/>
          <a:lstStyle/>
          <a:p>
            <a:pPr marL="0" indent="0">
              <a:lnSpc>
                <a:spcPts val="7200"/>
              </a:lnSpc>
              <a:buNone/>
            </a:pPr>
            <a:r>
              <a:rPr lang="en-US" sz="5750" dirty="0">
                <a:solidFill>
                  <a:srgbClr val="C00000"/>
                </a:solidFill>
                <a:latin typeface="PT Serif" pitchFamily="34" charset="0"/>
                <a:ea typeface="PT Serif" pitchFamily="34" charset="-122"/>
                <a:cs typeface="PT Serif" pitchFamily="34" charset="-120"/>
              </a:rPr>
              <a:t>RNA (Ribonucleic Acid): The Molecule of Life</a:t>
            </a:r>
            <a:endParaRPr lang="en-US" sz="5750" dirty="0">
              <a:solidFill>
                <a:srgbClr val="C00000"/>
              </a:solidFill>
            </a:endParaRPr>
          </a:p>
        </p:txBody>
      </p:sp>
      <p:sp>
        <p:nvSpPr>
          <p:cNvPr id="5" name="Text 1"/>
          <p:cNvSpPr/>
          <p:nvPr/>
        </p:nvSpPr>
        <p:spPr>
          <a:xfrm>
            <a:off x="6196251" y="3617238"/>
            <a:ext cx="7724299" cy="1945958"/>
          </a:xfrm>
          <a:prstGeom prst="rect">
            <a:avLst/>
          </a:prstGeom>
          <a:noFill/>
          <a:ln/>
        </p:spPr>
        <p:txBody>
          <a:bodyPr wrap="square" lIns="0" tIns="0" rIns="0" bIns="0" rtlCol="0" anchor="t"/>
          <a:lstStyle/>
          <a:p>
            <a:pPr marL="0" indent="0">
              <a:lnSpc>
                <a:spcPts val="2550"/>
              </a:lnSpc>
              <a:buNone/>
            </a:pPr>
            <a:r>
              <a:rPr lang="en-US" sz="1550" dirty="0">
                <a:solidFill>
                  <a:srgbClr val="383838"/>
                </a:solidFill>
                <a:latin typeface="DM Sans" pitchFamily="34" charset="0"/>
                <a:ea typeface="DM Sans" pitchFamily="34" charset="-122"/>
                <a:cs typeface="DM Sans" pitchFamily="34" charset="-120"/>
              </a:rPr>
              <a:t>Ribonucleic acid (RNA) is a remarkable molecule that plays a pivotal role in the intricate dance of life. Often overshadowed by its more famous cousin, DNA, RNA is the unsung hero of cellular processes, carrying out a myriad of essential functions. From conveying genetic information to regulating gene expression and catalyzing biochemical reactions, RNA is a versatile and indispensable component of all living organisms.</a:t>
            </a:r>
            <a:endParaRPr lang="en-US" sz="1550" dirty="0"/>
          </a:p>
        </p:txBody>
      </p:sp>
      <p:sp>
        <p:nvSpPr>
          <p:cNvPr id="6" name="Text 2"/>
          <p:cNvSpPr/>
          <p:nvPr/>
        </p:nvSpPr>
        <p:spPr>
          <a:xfrm>
            <a:off x="6196251" y="5791319"/>
            <a:ext cx="7724299" cy="1297305"/>
          </a:xfrm>
          <a:prstGeom prst="rect">
            <a:avLst/>
          </a:prstGeom>
          <a:noFill/>
          <a:ln/>
        </p:spPr>
        <p:txBody>
          <a:bodyPr wrap="square" lIns="0" tIns="0" rIns="0" bIns="0" rtlCol="0" anchor="t"/>
          <a:lstStyle/>
          <a:p>
            <a:pPr marL="0" indent="0">
              <a:lnSpc>
                <a:spcPts val="2550"/>
              </a:lnSpc>
              <a:buNone/>
            </a:pPr>
            <a:r>
              <a:rPr lang="en-US" sz="1550" dirty="0">
                <a:solidFill>
                  <a:srgbClr val="383838"/>
                </a:solidFill>
                <a:latin typeface="DM Sans" pitchFamily="34" charset="0"/>
                <a:ea typeface="DM Sans" pitchFamily="34" charset="-122"/>
                <a:cs typeface="DM Sans" pitchFamily="34" charset="-120"/>
              </a:rPr>
              <a:t>In this comprehensive exploration, we'll delve into the fascinating world of RNA, uncovering its structure, types, and the crucial roles it plays in the central dogma of molecular biology. We'll also examine how RNA is revolutionizing modern medicine and shaping the future of biotechnology.</a:t>
            </a:r>
            <a:endParaRPr lang="en-US" sz="1550" dirty="0"/>
          </a:p>
        </p:txBody>
      </p:sp>
      <p:sp>
        <p:nvSpPr>
          <p:cNvPr id="10" name="ZoneTexte 9">
            <a:extLst>
              <a:ext uri="{FF2B5EF4-FFF2-40B4-BE49-F238E27FC236}">
                <a16:creationId xmlns:a16="http://schemas.microsoft.com/office/drawing/2014/main" id="{5A642604-F906-6732-09A4-4D9CDEC16EF3}"/>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85098" y="616863"/>
            <a:ext cx="7393781" cy="736044"/>
          </a:xfrm>
          <a:prstGeom prst="rect">
            <a:avLst/>
          </a:prstGeom>
          <a:noFill/>
          <a:ln/>
        </p:spPr>
        <p:txBody>
          <a:bodyPr wrap="none" lIns="0" tIns="0" rIns="0" bIns="0" rtlCol="0" anchor="t"/>
          <a:lstStyle/>
          <a:p>
            <a:pPr marL="0" indent="0">
              <a:lnSpc>
                <a:spcPts val="5750"/>
              </a:lnSpc>
              <a:buNone/>
            </a:pPr>
            <a:r>
              <a:rPr lang="en-US" sz="5750" b="1" dirty="0">
                <a:solidFill>
                  <a:srgbClr val="C00000"/>
                </a:solidFill>
                <a:latin typeface="Times New Roman" panose="02020603050405020304" pitchFamily="18" charset="0"/>
                <a:cs typeface="Times New Roman" panose="02020603050405020304" pitchFamily="18" charset="0"/>
              </a:rPr>
              <a:t>The Future of RNA Research</a:t>
            </a:r>
          </a:p>
        </p:txBody>
      </p:sp>
      <p:pic>
        <p:nvPicPr>
          <p:cNvPr id="3" name="Image 0" descr="preencoded.png"/>
          <p:cNvPicPr>
            <a:picLocks noChangeAspect="1"/>
          </p:cNvPicPr>
          <p:nvPr/>
        </p:nvPicPr>
        <p:blipFill>
          <a:blip r:embed="rId3"/>
          <a:stretch>
            <a:fillRect/>
          </a:stretch>
        </p:blipFill>
        <p:spPr>
          <a:xfrm>
            <a:off x="785098" y="1801535"/>
            <a:ext cx="4129088" cy="2551867"/>
          </a:xfrm>
          <a:prstGeom prst="rect">
            <a:avLst/>
          </a:prstGeom>
        </p:spPr>
      </p:pic>
      <p:sp>
        <p:nvSpPr>
          <p:cNvPr id="4" name="Text 1"/>
          <p:cNvSpPr/>
          <p:nvPr/>
        </p:nvSpPr>
        <p:spPr>
          <a:xfrm>
            <a:off x="785098" y="4633793"/>
            <a:ext cx="2944297" cy="368022"/>
          </a:xfrm>
          <a:prstGeom prst="rect">
            <a:avLst/>
          </a:prstGeom>
          <a:noFill/>
          <a:ln/>
        </p:spPr>
        <p:txBody>
          <a:bodyPr wrap="none" lIns="0" tIns="0" rIns="0" bIns="0" rtlCol="0" anchor="t"/>
          <a:lstStyle/>
          <a:p>
            <a:pPr marL="0" indent="0" algn="l">
              <a:lnSpc>
                <a:spcPts val="2850"/>
              </a:lnSpc>
              <a:buNone/>
            </a:pPr>
            <a:r>
              <a:rPr lang="en-US" sz="2300" b="1" dirty="0">
                <a:solidFill>
                  <a:srgbClr val="C00000"/>
                </a:solidFill>
                <a:latin typeface="Times New Roman" panose="02020603050405020304" pitchFamily="18" charset="0"/>
                <a:cs typeface="Times New Roman" panose="02020603050405020304" pitchFamily="18" charset="0"/>
              </a:rPr>
              <a:t>RNA Nanotechnology</a:t>
            </a:r>
          </a:p>
        </p:txBody>
      </p:sp>
      <p:sp>
        <p:nvSpPr>
          <p:cNvPr id="5" name="Text 2"/>
          <p:cNvSpPr/>
          <p:nvPr/>
        </p:nvSpPr>
        <p:spPr>
          <a:xfrm>
            <a:off x="785098" y="5136356"/>
            <a:ext cx="4129088" cy="2511981"/>
          </a:xfrm>
          <a:prstGeom prst="rect">
            <a:avLst/>
          </a:prstGeom>
          <a:noFill/>
          <a:ln/>
        </p:spPr>
        <p:txBody>
          <a:bodyPr wrap="square" lIns="0" tIns="0" rIns="0" bIns="0" rtlCol="0" anchor="t"/>
          <a:lstStyle/>
          <a:p>
            <a:pPr marL="0" indent="0" algn="l">
              <a:lnSpc>
                <a:spcPts val="2800"/>
              </a:lnSpc>
              <a:buNone/>
            </a:pPr>
            <a:r>
              <a:rPr lang="en-US" sz="1750" dirty="0">
                <a:solidFill>
                  <a:srgbClr val="383838"/>
                </a:solidFill>
                <a:latin typeface="DM Sans" pitchFamily="34" charset="0"/>
                <a:ea typeface="DM Sans" pitchFamily="34" charset="-122"/>
                <a:cs typeface="DM Sans" pitchFamily="34" charset="-120"/>
              </a:rPr>
              <a:t>Researchers are exploring the use of RNA molecules to create nanoscale structures and devices. These RNA-based nanoparticles could be used for targeted drug delivery, molecular computing, and the development of new biosensors.</a:t>
            </a:r>
            <a:endParaRPr lang="en-US" sz="1750" dirty="0"/>
          </a:p>
        </p:txBody>
      </p:sp>
      <p:pic>
        <p:nvPicPr>
          <p:cNvPr id="6" name="Image 1" descr="preencoded.png"/>
          <p:cNvPicPr>
            <a:picLocks noChangeAspect="1"/>
          </p:cNvPicPr>
          <p:nvPr/>
        </p:nvPicPr>
        <p:blipFill>
          <a:blip r:embed="rId4"/>
          <a:stretch>
            <a:fillRect/>
          </a:stretch>
        </p:blipFill>
        <p:spPr>
          <a:xfrm>
            <a:off x="5250656" y="1801535"/>
            <a:ext cx="4129088" cy="2551867"/>
          </a:xfrm>
          <a:prstGeom prst="rect">
            <a:avLst/>
          </a:prstGeom>
        </p:spPr>
      </p:pic>
      <p:sp>
        <p:nvSpPr>
          <p:cNvPr id="7" name="Text 3"/>
          <p:cNvSpPr/>
          <p:nvPr/>
        </p:nvSpPr>
        <p:spPr>
          <a:xfrm>
            <a:off x="5250656" y="4633793"/>
            <a:ext cx="3650575" cy="368022"/>
          </a:xfrm>
          <a:prstGeom prst="rect">
            <a:avLst/>
          </a:prstGeom>
          <a:noFill/>
          <a:ln/>
        </p:spPr>
        <p:txBody>
          <a:bodyPr wrap="none" lIns="0" tIns="0" rIns="0" bIns="0" rtlCol="0" anchor="t"/>
          <a:lstStyle/>
          <a:p>
            <a:pPr>
              <a:lnSpc>
                <a:spcPts val="2850"/>
              </a:lnSpc>
            </a:pPr>
            <a:r>
              <a:rPr lang="en-US" sz="2300" b="1" dirty="0">
                <a:solidFill>
                  <a:srgbClr val="C00000"/>
                </a:solidFill>
                <a:latin typeface="Times New Roman" panose="02020603050405020304" pitchFamily="18" charset="0"/>
                <a:cs typeface="Times New Roman" panose="02020603050405020304" pitchFamily="18" charset="0"/>
              </a:rPr>
              <a:t>Single-cell RNA Sequencing</a:t>
            </a:r>
          </a:p>
        </p:txBody>
      </p:sp>
      <p:sp>
        <p:nvSpPr>
          <p:cNvPr id="8" name="Text 4"/>
          <p:cNvSpPr/>
          <p:nvPr/>
        </p:nvSpPr>
        <p:spPr>
          <a:xfrm>
            <a:off x="5250656" y="5136356"/>
            <a:ext cx="4129088" cy="2511981"/>
          </a:xfrm>
          <a:prstGeom prst="rect">
            <a:avLst/>
          </a:prstGeom>
          <a:noFill/>
          <a:ln/>
        </p:spPr>
        <p:txBody>
          <a:bodyPr wrap="square" lIns="0" tIns="0" rIns="0" bIns="0" rtlCol="0" anchor="t"/>
          <a:lstStyle/>
          <a:p>
            <a:pPr marL="0" indent="0" algn="l">
              <a:lnSpc>
                <a:spcPts val="2800"/>
              </a:lnSpc>
              <a:buNone/>
            </a:pPr>
            <a:r>
              <a:rPr lang="en-US" sz="1750" dirty="0">
                <a:solidFill>
                  <a:srgbClr val="383838"/>
                </a:solidFill>
                <a:latin typeface="DM Sans" pitchFamily="34" charset="0"/>
                <a:ea typeface="DM Sans" pitchFamily="34" charset="-122"/>
                <a:cs typeface="DM Sans" pitchFamily="34" charset="-120"/>
              </a:rPr>
              <a:t>Advancements in single-cell RNA sequencing technologies are allowing scientists to study gene expression patterns at unprecedented resolution. This technique is revealing new insights into cellular heterogeneity and developmental processes.</a:t>
            </a:r>
            <a:endParaRPr lang="en-US" sz="1750" dirty="0"/>
          </a:p>
        </p:txBody>
      </p:sp>
      <p:pic>
        <p:nvPicPr>
          <p:cNvPr id="9" name="Image 2" descr="preencoded.png"/>
          <p:cNvPicPr>
            <a:picLocks noChangeAspect="1"/>
          </p:cNvPicPr>
          <p:nvPr/>
        </p:nvPicPr>
        <p:blipFill>
          <a:blip r:embed="rId5"/>
          <a:stretch>
            <a:fillRect/>
          </a:stretch>
        </p:blipFill>
        <p:spPr>
          <a:xfrm>
            <a:off x="9716214" y="1801535"/>
            <a:ext cx="4129088" cy="2551867"/>
          </a:xfrm>
          <a:prstGeom prst="rect">
            <a:avLst/>
          </a:prstGeom>
        </p:spPr>
      </p:pic>
      <p:sp>
        <p:nvSpPr>
          <p:cNvPr id="10" name="Text 5"/>
          <p:cNvSpPr/>
          <p:nvPr/>
        </p:nvSpPr>
        <p:spPr>
          <a:xfrm>
            <a:off x="9716214" y="4633793"/>
            <a:ext cx="2944297" cy="368022"/>
          </a:xfrm>
          <a:prstGeom prst="rect">
            <a:avLst/>
          </a:prstGeom>
          <a:noFill/>
          <a:ln/>
        </p:spPr>
        <p:txBody>
          <a:bodyPr wrap="none" lIns="0" tIns="0" rIns="0" bIns="0" rtlCol="0" anchor="t"/>
          <a:lstStyle/>
          <a:p>
            <a:pPr indent="0">
              <a:lnSpc>
                <a:spcPts val="2850"/>
              </a:lnSpc>
              <a:buNone/>
            </a:pPr>
            <a:r>
              <a:rPr lang="en-US" sz="2300" b="1" dirty="0">
                <a:solidFill>
                  <a:srgbClr val="C00000"/>
                </a:solidFill>
                <a:latin typeface="Times New Roman" panose="02020603050405020304" pitchFamily="18" charset="0"/>
                <a:cs typeface="Times New Roman" panose="02020603050405020304" pitchFamily="18" charset="0"/>
              </a:rPr>
              <a:t>Synthetic Biology</a:t>
            </a:r>
          </a:p>
        </p:txBody>
      </p:sp>
      <p:sp>
        <p:nvSpPr>
          <p:cNvPr id="11" name="Text 6"/>
          <p:cNvSpPr/>
          <p:nvPr/>
        </p:nvSpPr>
        <p:spPr>
          <a:xfrm>
            <a:off x="9716214" y="5136356"/>
            <a:ext cx="4129088" cy="2511981"/>
          </a:xfrm>
          <a:prstGeom prst="rect">
            <a:avLst/>
          </a:prstGeom>
          <a:noFill/>
          <a:ln/>
        </p:spPr>
        <p:txBody>
          <a:bodyPr wrap="square" lIns="0" tIns="0" rIns="0" bIns="0" rtlCol="0" anchor="t"/>
          <a:lstStyle/>
          <a:p>
            <a:pPr marL="0" indent="0" algn="l">
              <a:lnSpc>
                <a:spcPts val="2800"/>
              </a:lnSpc>
              <a:buNone/>
            </a:pPr>
            <a:r>
              <a:rPr lang="en-US" sz="1750" dirty="0">
                <a:solidFill>
                  <a:srgbClr val="383838"/>
                </a:solidFill>
                <a:latin typeface="DM Sans" pitchFamily="34" charset="0"/>
                <a:ea typeface="DM Sans" pitchFamily="34" charset="-122"/>
                <a:cs typeface="DM Sans" pitchFamily="34" charset="-120"/>
              </a:rPr>
              <a:t>The field of synthetic biology is leveraging our understanding of RNA to create artificial RNA molecules with novel functions. These engineered RNAs could lead to new biotechnology applications and therapeutic strategies.</a:t>
            </a:r>
            <a:endParaRPr lang="en-US" sz="1750" dirty="0"/>
          </a:p>
        </p:txBody>
      </p:sp>
      <p:sp>
        <p:nvSpPr>
          <p:cNvPr id="12" name="ZoneTexte 11">
            <a:extLst>
              <a:ext uri="{FF2B5EF4-FFF2-40B4-BE49-F238E27FC236}">
                <a16:creationId xmlns:a16="http://schemas.microsoft.com/office/drawing/2014/main" id="{C539F1A7-63E8-BAD5-0B36-3274DADB4577}"/>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E77852CF-CE85-8B16-6184-A937BD1E12AF}"/>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424583"/>
            <a:ext cx="5954197" cy="744260"/>
          </a:xfrm>
          <a:prstGeom prst="rect">
            <a:avLst/>
          </a:prstGeom>
          <a:noFill/>
          <a:ln/>
        </p:spPr>
        <p:txBody>
          <a:bodyPr wrap="none" lIns="0" tIns="0" rIns="0" bIns="0" rtlCol="0" anchor="t"/>
          <a:lstStyle/>
          <a:p>
            <a:pPr>
              <a:lnSpc>
                <a:spcPts val="7200"/>
              </a:lnSpc>
            </a:pPr>
            <a:r>
              <a:rPr lang="en-US" sz="5750" b="1" dirty="0">
                <a:solidFill>
                  <a:srgbClr val="C00000"/>
                </a:solidFill>
                <a:latin typeface="Times New Roman" panose="02020603050405020304" pitchFamily="18" charset="0"/>
                <a:cs typeface="Times New Roman" panose="02020603050405020304" pitchFamily="18" charset="0"/>
              </a:rPr>
              <a:t>What is RNA?</a:t>
            </a:r>
          </a:p>
        </p:txBody>
      </p:sp>
      <p:sp>
        <p:nvSpPr>
          <p:cNvPr id="3" name="Text 1"/>
          <p:cNvSpPr/>
          <p:nvPr/>
        </p:nvSpPr>
        <p:spPr>
          <a:xfrm>
            <a:off x="793790" y="2735818"/>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C00000"/>
                </a:solidFill>
                <a:latin typeface="Times New Roman" panose="02020603050405020304" pitchFamily="18" charset="0"/>
                <a:ea typeface="PT Serif" pitchFamily="34" charset="-122"/>
                <a:cs typeface="Times New Roman" panose="02020603050405020304" pitchFamily="18" charset="0"/>
              </a:rPr>
              <a:t>Definition</a:t>
            </a:r>
            <a:endParaRPr lang="en-US" sz="2300" b="1" dirty="0">
              <a:solidFill>
                <a:srgbClr val="C00000"/>
              </a:solidFill>
              <a:latin typeface="Times New Roman" panose="02020603050405020304" pitchFamily="18" charset="0"/>
              <a:cs typeface="Times New Roman" panose="02020603050405020304" pitchFamily="18" charset="0"/>
            </a:endParaRPr>
          </a:p>
        </p:txBody>
      </p:sp>
      <p:sp>
        <p:nvSpPr>
          <p:cNvPr id="4" name="Text 2"/>
          <p:cNvSpPr/>
          <p:nvPr/>
        </p:nvSpPr>
        <p:spPr>
          <a:xfrm>
            <a:off x="793790" y="3334703"/>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RNA, or ribonucleic acid, is a single-stranded nucleic acid molecule composed of nucleotides. It plays a crucial role in various biological processes, including the coding, decoding, regulation, and expression of genes.</a:t>
            </a:r>
            <a:endParaRPr lang="en-US" sz="1750" dirty="0"/>
          </a:p>
        </p:txBody>
      </p:sp>
      <p:sp>
        <p:nvSpPr>
          <p:cNvPr id="5" name="Text 3"/>
          <p:cNvSpPr/>
          <p:nvPr/>
        </p:nvSpPr>
        <p:spPr>
          <a:xfrm>
            <a:off x="5332928" y="2735818"/>
            <a:ext cx="2977039" cy="372070"/>
          </a:xfrm>
          <a:prstGeom prst="rect">
            <a:avLst/>
          </a:prstGeom>
          <a:noFill/>
          <a:ln/>
        </p:spPr>
        <p:txBody>
          <a:bodyPr wrap="none" lIns="0" tIns="0" rIns="0" bIns="0" rtlCol="0" anchor="t"/>
          <a:lstStyle/>
          <a:p>
            <a:pPr>
              <a:lnSpc>
                <a:spcPts val="2900"/>
              </a:lnSpc>
            </a:pPr>
            <a:r>
              <a:rPr lang="en-US" sz="2300" b="1" dirty="0">
                <a:solidFill>
                  <a:srgbClr val="C00000"/>
                </a:solidFill>
                <a:latin typeface="Times New Roman" panose="02020603050405020304" pitchFamily="18" charset="0"/>
                <a:cs typeface="Times New Roman" panose="02020603050405020304" pitchFamily="18" charset="0"/>
              </a:rPr>
              <a:t>Composition</a:t>
            </a:r>
          </a:p>
        </p:txBody>
      </p:sp>
      <p:sp>
        <p:nvSpPr>
          <p:cNvPr id="6" name="Text 4"/>
          <p:cNvSpPr/>
          <p:nvPr/>
        </p:nvSpPr>
        <p:spPr>
          <a:xfrm>
            <a:off x="5332928" y="3334703"/>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RNA is made up of four nitrogenous bases: adenine (A), guanine (G), cytosine (C), and uracil (U). Unlike DNA, RNA uses uracil instead of thymine. The sugar in RNA is ribose, which has an additional hydroxyl group compared to the deoxyribose in DNA.</a:t>
            </a:r>
            <a:endParaRPr lang="en-US" sz="1750" dirty="0"/>
          </a:p>
        </p:txBody>
      </p:sp>
      <p:sp>
        <p:nvSpPr>
          <p:cNvPr id="7" name="Text 5"/>
          <p:cNvSpPr/>
          <p:nvPr/>
        </p:nvSpPr>
        <p:spPr>
          <a:xfrm>
            <a:off x="9872067" y="2735818"/>
            <a:ext cx="2977039" cy="372070"/>
          </a:xfrm>
          <a:prstGeom prst="rect">
            <a:avLst/>
          </a:prstGeom>
          <a:noFill/>
          <a:ln/>
        </p:spPr>
        <p:txBody>
          <a:bodyPr wrap="none" lIns="0" tIns="0" rIns="0" bIns="0" rtlCol="0" anchor="t"/>
          <a:lstStyle/>
          <a:p>
            <a:pPr indent="0">
              <a:lnSpc>
                <a:spcPts val="2900"/>
              </a:lnSpc>
              <a:buNone/>
            </a:pPr>
            <a:r>
              <a:rPr lang="en-US" sz="2300" b="1" dirty="0">
                <a:solidFill>
                  <a:srgbClr val="C00000"/>
                </a:solidFill>
                <a:latin typeface="Times New Roman" panose="02020603050405020304" pitchFamily="18" charset="0"/>
                <a:cs typeface="Times New Roman" panose="02020603050405020304" pitchFamily="18" charset="0"/>
              </a:rPr>
              <a:t>Function</a:t>
            </a:r>
          </a:p>
        </p:txBody>
      </p:sp>
      <p:sp>
        <p:nvSpPr>
          <p:cNvPr id="8" name="Text 6"/>
          <p:cNvSpPr/>
          <p:nvPr/>
        </p:nvSpPr>
        <p:spPr>
          <a:xfrm>
            <a:off x="9872067" y="3334703"/>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RNA serves as a versatile molecule in cellular processes. It acts as a messenger carrying genetic information, a template for protein synthesis, and even as a catalyst in certain biochemical reactions. Its ability to form complex structures allows it to perform a wide range of functions within cells.</a:t>
            </a:r>
            <a:endParaRPr lang="en-US" sz="1750" dirty="0"/>
          </a:p>
        </p:txBody>
      </p:sp>
      <p:sp>
        <p:nvSpPr>
          <p:cNvPr id="9" name="ZoneTexte 8">
            <a:extLst>
              <a:ext uri="{FF2B5EF4-FFF2-40B4-BE49-F238E27FC236}">
                <a16:creationId xmlns:a16="http://schemas.microsoft.com/office/drawing/2014/main" id="{0E5EE457-E99C-6220-A508-17049BCDCBF6}"/>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15487BAD-C21C-5FB7-DA6A-04BEACC40B17}"/>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1999" y="590907"/>
            <a:ext cx="5640824" cy="705088"/>
          </a:xfrm>
          <a:prstGeom prst="rect">
            <a:avLst/>
          </a:prstGeom>
          <a:noFill/>
          <a:ln/>
        </p:spPr>
        <p:txBody>
          <a:bodyPr wrap="none" lIns="0" tIns="0" rIns="0" bIns="0" rtlCol="0" anchor="t"/>
          <a:lstStyle/>
          <a:p>
            <a:pPr marL="0" indent="0">
              <a:lnSpc>
                <a:spcPts val="5550"/>
              </a:lnSpc>
              <a:buNone/>
            </a:pPr>
            <a:r>
              <a:rPr lang="en-US" sz="5750" b="1" dirty="0">
                <a:solidFill>
                  <a:srgbClr val="C00000"/>
                </a:solidFill>
                <a:latin typeface="Times New Roman" panose="02020603050405020304" pitchFamily="18" charset="0"/>
                <a:cs typeface="Times New Roman" panose="02020603050405020304" pitchFamily="18" charset="0"/>
              </a:rPr>
              <a:t>The Structure of RNA</a:t>
            </a:r>
          </a:p>
        </p:txBody>
      </p:sp>
      <p:sp>
        <p:nvSpPr>
          <p:cNvPr id="3" name="Shape 1"/>
          <p:cNvSpPr/>
          <p:nvPr/>
        </p:nvSpPr>
        <p:spPr>
          <a:xfrm>
            <a:off x="1059061" y="1725692"/>
            <a:ext cx="30480" cy="5913239"/>
          </a:xfrm>
          <a:prstGeom prst="roundRect">
            <a:avLst>
              <a:gd name="adj" fmla="val 105753"/>
            </a:avLst>
          </a:prstGeom>
          <a:solidFill>
            <a:srgbClr val="D8D4D4"/>
          </a:solidFill>
          <a:ln/>
        </p:spPr>
      </p:sp>
      <p:sp>
        <p:nvSpPr>
          <p:cNvPr id="4" name="Shape 2"/>
          <p:cNvSpPr/>
          <p:nvPr/>
        </p:nvSpPr>
        <p:spPr>
          <a:xfrm>
            <a:off x="1285518" y="2193846"/>
            <a:ext cx="751999" cy="30480"/>
          </a:xfrm>
          <a:prstGeom prst="roundRect">
            <a:avLst>
              <a:gd name="adj" fmla="val 105753"/>
            </a:avLst>
          </a:prstGeom>
          <a:solidFill>
            <a:srgbClr val="D8D4D4"/>
          </a:solidFill>
          <a:ln/>
        </p:spPr>
      </p:sp>
      <p:sp>
        <p:nvSpPr>
          <p:cNvPr id="5" name="Shape 3"/>
          <p:cNvSpPr/>
          <p:nvPr/>
        </p:nvSpPr>
        <p:spPr>
          <a:xfrm>
            <a:off x="832604" y="1967389"/>
            <a:ext cx="483394" cy="483394"/>
          </a:xfrm>
          <a:prstGeom prst="roundRect">
            <a:avLst>
              <a:gd name="adj" fmla="val 6668"/>
            </a:avLst>
          </a:prstGeom>
          <a:solidFill>
            <a:srgbClr val="F2EEEE"/>
          </a:solidFill>
          <a:ln/>
        </p:spPr>
      </p:sp>
      <p:sp>
        <p:nvSpPr>
          <p:cNvPr id="6" name="Text 4"/>
          <p:cNvSpPr/>
          <p:nvPr/>
        </p:nvSpPr>
        <p:spPr>
          <a:xfrm>
            <a:off x="984052" y="2039779"/>
            <a:ext cx="180380" cy="338495"/>
          </a:xfrm>
          <a:prstGeom prst="rect">
            <a:avLst/>
          </a:prstGeom>
          <a:noFill/>
          <a:ln/>
        </p:spPr>
        <p:txBody>
          <a:bodyPr wrap="none" lIns="0" tIns="0" rIns="0" bIns="0" rtlCol="0" anchor="t"/>
          <a:lstStyle/>
          <a:p>
            <a:pPr marL="0" indent="0" algn="ctr">
              <a:lnSpc>
                <a:spcPts val="2650"/>
              </a:lnSpc>
              <a:buNone/>
            </a:pPr>
            <a:r>
              <a:rPr lang="en-US" sz="2650" dirty="0">
                <a:solidFill>
                  <a:srgbClr val="383838"/>
                </a:solidFill>
                <a:latin typeface="PT Serif" pitchFamily="34" charset="0"/>
                <a:ea typeface="PT Serif" pitchFamily="34" charset="-122"/>
                <a:cs typeface="PT Serif" pitchFamily="34" charset="-120"/>
              </a:rPr>
              <a:t>1</a:t>
            </a:r>
            <a:endParaRPr lang="en-US" sz="2650" dirty="0"/>
          </a:p>
        </p:txBody>
      </p:sp>
      <p:sp>
        <p:nvSpPr>
          <p:cNvPr id="7" name="Text 5"/>
          <p:cNvSpPr/>
          <p:nvPr/>
        </p:nvSpPr>
        <p:spPr>
          <a:xfrm>
            <a:off x="2256115" y="1940481"/>
            <a:ext cx="2820353" cy="352544"/>
          </a:xfrm>
          <a:prstGeom prst="rect">
            <a:avLst/>
          </a:prstGeom>
          <a:noFill/>
          <a:ln/>
        </p:spPr>
        <p:txBody>
          <a:bodyPr wrap="none" lIns="0" tIns="0" rIns="0" bIns="0" rtlCol="0" anchor="t"/>
          <a:lstStyle/>
          <a:p>
            <a:pPr marL="0" indent="0" algn="l">
              <a:lnSpc>
                <a:spcPts val="2750"/>
              </a:lnSpc>
              <a:buNone/>
            </a:pPr>
            <a:r>
              <a:rPr lang="en-US" sz="2300" b="1" dirty="0">
                <a:solidFill>
                  <a:srgbClr val="C00000"/>
                </a:solidFill>
                <a:latin typeface="Times New Roman" panose="02020603050405020304" pitchFamily="18" charset="0"/>
                <a:cs typeface="Times New Roman" panose="02020603050405020304" pitchFamily="18" charset="0"/>
              </a:rPr>
              <a:t>Primary Structure</a:t>
            </a:r>
          </a:p>
        </p:txBody>
      </p:sp>
      <p:sp>
        <p:nvSpPr>
          <p:cNvPr id="8" name="Text 6"/>
          <p:cNvSpPr/>
          <p:nvPr/>
        </p:nvSpPr>
        <p:spPr>
          <a:xfrm>
            <a:off x="2256115" y="2421850"/>
            <a:ext cx="11622286" cy="687705"/>
          </a:xfrm>
          <a:prstGeom prst="rect">
            <a:avLst/>
          </a:prstGeom>
          <a:noFill/>
          <a:ln/>
        </p:spPr>
        <p:txBody>
          <a:bodyPr wrap="square" lIns="0" tIns="0" rIns="0" bIns="0" rtlCol="0" anchor="t"/>
          <a:lstStyle/>
          <a:p>
            <a:pPr marL="0" indent="0" algn="l">
              <a:lnSpc>
                <a:spcPts val="2700"/>
              </a:lnSpc>
              <a:buNone/>
            </a:pPr>
            <a:r>
              <a:rPr lang="en-US" sz="1650" dirty="0">
                <a:solidFill>
                  <a:srgbClr val="383838"/>
                </a:solidFill>
                <a:latin typeface="DM Sans" pitchFamily="34" charset="0"/>
                <a:ea typeface="DM Sans" pitchFamily="34" charset="-122"/>
                <a:cs typeface="DM Sans" pitchFamily="34" charset="-120"/>
              </a:rPr>
              <a:t>The primary structure of RNA is a linear sequence of nucleotides connected by phosphodiester bonds. This sequence is determined by the order of bases (A, U, G, C) along the RNA strand.</a:t>
            </a:r>
            <a:endParaRPr lang="en-US" sz="1650" dirty="0"/>
          </a:p>
        </p:txBody>
      </p:sp>
      <p:sp>
        <p:nvSpPr>
          <p:cNvPr id="9" name="Shape 7"/>
          <p:cNvSpPr/>
          <p:nvPr/>
        </p:nvSpPr>
        <p:spPr>
          <a:xfrm>
            <a:off x="1285518" y="4007287"/>
            <a:ext cx="751999" cy="30480"/>
          </a:xfrm>
          <a:prstGeom prst="roundRect">
            <a:avLst>
              <a:gd name="adj" fmla="val 105753"/>
            </a:avLst>
          </a:prstGeom>
          <a:solidFill>
            <a:srgbClr val="D8D4D4"/>
          </a:solidFill>
          <a:ln/>
        </p:spPr>
      </p:sp>
      <p:sp>
        <p:nvSpPr>
          <p:cNvPr id="10" name="Shape 8"/>
          <p:cNvSpPr/>
          <p:nvPr/>
        </p:nvSpPr>
        <p:spPr>
          <a:xfrm>
            <a:off x="832604" y="3780830"/>
            <a:ext cx="483394" cy="483394"/>
          </a:xfrm>
          <a:prstGeom prst="roundRect">
            <a:avLst>
              <a:gd name="adj" fmla="val 6668"/>
            </a:avLst>
          </a:prstGeom>
          <a:solidFill>
            <a:srgbClr val="F2EEEE"/>
          </a:solidFill>
          <a:ln/>
        </p:spPr>
      </p:sp>
      <p:sp>
        <p:nvSpPr>
          <p:cNvPr id="11" name="Text 9"/>
          <p:cNvSpPr/>
          <p:nvPr/>
        </p:nvSpPr>
        <p:spPr>
          <a:xfrm>
            <a:off x="984052" y="3853220"/>
            <a:ext cx="180380" cy="338495"/>
          </a:xfrm>
          <a:prstGeom prst="rect">
            <a:avLst/>
          </a:prstGeom>
          <a:noFill/>
          <a:ln/>
        </p:spPr>
        <p:txBody>
          <a:bodyPr wrap="none" lIns="0" tIns="0" rIns="0" bIns="0" rtlCol="0" anchor="t"/>
          <a:lstStyle/>
          <a:p>
            <a:pPr marL="0" indent="0" algn="ctr">
              <a:lnSpc>
                <a:spcPts val="2650"/>
              </a:lnSpc>
              <a:buNone/>
            </a:pPr>
            <a:r>
              <a:rPr lang="en-US" sz="2650" dirty="0">
                <a:solidFill>
                  <a:srgbClr val="383838"/>
                </a:solidFill>
                <a:latin typeface="PT Serif" pitchFamily="34" charset="0"/>
                <a:ea typeface="PT Serif" pitchFamily="34" charset="-122"/>
                <a:cs typeface="PT Serif" pitchFamily="34" charset="-120"/>
              </a:rPr>
              <a:t>2</a:t>
            </a:r>
            <a:endParaRPr lang="en-US" sz="2650" dirty="0"/>
          </a:p>
        </p:txBody>
      </p:sp>
      <p:sp>
        <p:nvSpPr>
          <p:cNvPr id="12" name="Text 10"/>
          <p:cNvSpPr/>
          <p:nvPr/>
        </p:nvSpPr>
        <p:spPr>
          <a:xfrm>
            <a:off x="2256115" y="3753922"/>
            <a:ext cx="2820353" cy="352544"/>
          </a:xfrm>
          <a:prstGeom prst="rect">
            <a:avLst/>
          </a:prstGeom>
          <a:noFill/>
          <a:ln/>
        </p:spPr>
        <p:txBody>
          <a:bodyPr wrap="none" lIns="0" tIns="0" rIns="0" bIns="0" rtlCol="0" anchor="t"/>
          <a:lstStyle/>
          <a:p>
            <a:pPr>
              <a:lnSpc>
                <a:spcPts val="2750"/>
              </a:lnSpc>
            </a:pPr>
            <a:r>
              <a:rPr lang="en-US" sz="2300" b="1" dirty="0">
                <a:solidFill>
                  <a:srgbClr val="C00000"/>
                </a:solidFill>
                <a:latin typeface="Times New Roman" panose="02020603050405020304" pitchFamily="18" charset="0"/>
                <a:cs typeface="Times New Roman" panose="02020603050405020304" pitchFamily="18" charset="0"/>
              </a:rPr>
              <a:t>Secondary Structure</a:t>
            </a:r>
          </a:p>
        </p:txBody>
      </p:sp>
      <p:sp>
        <p:nvSpPr>
          <p:cNvPr id="13" name="Text 11"/>
          <p:cNvSpPr/>
          <p:nvPr/>
        </p:nvSpPr>
        <p:spPr>
          <a:xfrm>
            <a:off x="2256115" y="4235291"/>
            <a:ext cx="11622286" cy="1031558"/>
          </a:xfrm>
          <a:prstGeom prst="rect">
            <a:avLst/>
          </a:prstGeom>
          <a:noFill/>
          <a:ln/>
        </p:spPr>
        <p:txBody>
          <a:bodyPr wrap="square" lIns="0" tIns="0" rIns="0" bIns="0" rtlCol="0" anchor="t"/>
          <a:lstStyle/>
          <a:p>
            <a:pPr marL="0" indent="0" algn="l">
              <a:lnSpc>
                <a:spcPts val="2700"/>
              </a:lnSpc>
              <a:buNone/>
            </a:pPr>
            <a:r>
              <a:rPr lang="en-US" sz="1650" dirty="0">
                <a:solidFill>
                  <a:srgbClr val="383838"/>
                </a:solidFill>
                <a:latin typeface="DM Sans" pitchFamily="34" charset="0"/>
                <a:ea typeface="DM Sans" pitchFamily="34" charset="-122"/>
                <a:cs typeface="DM Sans" pitchFamily="34" charset="-120"/>
              </a:rPr>
              <a:t>RNA can fold back on itself, forming hydrogen bonds between complementary base pairs. This creates various structural elements such as hairpin loops, bulges, and internal loops. The most common secondary structure is the stem-loop or hairpin structure.</a:t>
            </a:r>
            <a:endParaRPr lang="en-US" sz="1650" dirty="0"/>
          </a:p>
        </p:txBody>
      </p:sp>
      <p:sp>
        <p:nvSpPr>
          <p:cNvPr id="14" name="Shape 12"/>
          <p:cNvSpPr/>
          <p:nvPr/>
        </p:nvSpPr>
        <p:spPr>
          <a:xfrm>
            <a:off x="1285518" y="6164580"/>
            <a:ext cx="751999" cy="30480"/>
          </a:xfrm>
          <a:prstGeom prst="roundRect">
            <a:avLst>
              <a:gd name="adj" fmla="val 105753"/>
            </a:avLst>
          </a:prstGeom>
          <a:solidFill>
            <a:srgbClr val="D8D4D4"/>
          </a:solidFill>
          <a:ln/>
        </p:spPr>
      </p:sp>
      <p:sp>
        <p:nvSpPr>
          <p:cNvPr id="15" name="Shape 13"/>
          <p:cNvSpPr/>
          <p:nvPr/>
        </p:nvSpPr>
        <p:spPr>
          <a:xfrm>
            <a:off x="832604" y="5938123"/>
            <a:ext cx="483394" cy="483394"/>
          </a:xfrm>
          <a:prstGeom prst="roundRect">
            <a:avLst>
              <a:gd name="adj" fmla="val 6668"/>
            </a:avLst>
          </a:prstGeom>
          <a:solidFill>
            <a:srgbClr val="F2EEEE"/>
          </a:solidFill>
          <a:ln/>
        </p:spPr>
      </p:sp>
      <p:sp>
        <p:nvSpPr>
          <p:cNvPr id="16" name="Text 14"/>
          <p:cNvSpPr/>
          <p:nvPr/>
        </p:nvSpPr>
        <p:spPr>
          <a:xfrm>
            <a:off x="984052" y="6010513"/>
            <a:ext cx="180380" cy="338495"/>
          </a:xfrm>
          <a:prstGeom prst="rect">
            <a:avLst/>
          </a:prstGeom>
          <a:noFill/>
          <a:ln/>
        </p:spPr>
        <p:txBody>
          <a:bodyPr wrap="none" lIns="0" tIns="0" rIns="0" bIns="0" rtlCol="0" anchor="t"/>
          <a:lstStyle/>
          <a:p>
            <a:pPr marL="0" indent="0" algn="ctr">
              <a:lnSpc>
                <a:spcPts val="2650"/>
              </a:lnSpc>
              <a:buNone/>
            </a:pPr>
            <a:r>
              <a:rPr lang="en-US" sz="2650" dirty="0">
                <a:solidFill>
                  <a:srgbClr val="383838"/>
                </a:solidFill>
                <a:latin typeface="PT Serif" pitchFamily="34" charset="0"/>
                <a:ea typeface="PT Serif" pitchFamily="34" charset="-122"/>
                <a:cs typeface="PT Serif" pitchFamily="34" charset="-120"/>
              </a:rPr>
              <a:t>3</a:t>
            </a:r>
            <a:endParaRPr lang="en-US" sz="2650" dirty="0"/>
          </a:p>
        </p:txBody>
      </p:sp>
      <p:sp>
        <p:nvSpPr>
          <p:cNvPr id="17" name="Text 15"/>
          <p:cNvSpPr/>
          <p:nvPr/>
        </p:nvSpPr>
        <p:spPr>
          <a:xfrm>
            <a:off x="2256115" y="5911215"/>
            <a:ext cx="2820353" cy="352544"/>
          </a:xfrm>
          <a:prstGeom prst="rect">
            <a:avLst/>
          </a:prstGeom>
          <a:noFill/>
          <a:ln/>
        </p:spPr>
        <p:txBody>
          <a:bodyPr wrap="none" lIns="0" tIns="0" rIns="0" bIns="0" rtlCol="0" anchor="t"/>
          <a:lstStyle/>
          <a:p>
            <a:pPr indent="0">
              <a:lnSpc>
                <a:spcPts val="2750"/>
              </a:lnSpc>
              <a:buNone/>
            </a:pPr>
            <a:r>
              <a:rPr lang="en-US" sz="2300" b="1" dirty="0">
                <a:solidFill>
                  <a:srgbClr val="C00000"/>
                </a:solidFill>
                <a:latin typeface="Times New Roman" panose="02020603050405020304" pitchFamily="18" charset="0"/>
                <a:cs typeface="Times New Roman" panose="02020603050405020304" pitchFamily="18" charset="0"/>
              </a:rPr>
              <a:t>Tertiary Structure</a:t>
            </a:r>
          </a:p>
        </p:txBody>
      </p:sp>
      <p:sp>
        <p:nvSpPr>
          <p:cNvPr id="18" name="Text 16"/>
          <p:cNvSpPr/>
          <p:nvPr/>
        </p:nvSpPr>
        <p:spPr>
          <a:xfrm>
            <a:off x="2256115" y="6392585"/>
            <a:ext cx="11622286" cy="1031558"/>
          </a:xfrm>
          <a:prstGeom prst="rect">
            <a:avLst/>
          </a:prstGeom>
          <a:noFill/>
          <a:ln/>
        </p:spPr>
        <p:txBody>
          <a:bodyPr wrap="square" lIns="0" tIns="0" rIns="0" bIns="0" rtlCol="0" anchor="t"/>
          <a:lstStyle/>
          <a:p>
            <a:pPr marL="0" indent="0" algn="l">
              <a:lnSpc>
                <a:spcPts val="2700"/>
              </a:lnSpc>
              <a:buNone/>
            </a:pPr>
            <a:r>
              <a:rPr lang="en-US" sz="1650" dirty="0">
                <a:solidFill>
                  <a:srgbClr val="383838"/>
                </a:solidFill>
                <a:latin typeface="DM Sans" pitchFamily="34" charset="0"/>
                <a:ea typeface="DM Sans" pitchFamily="34" charset="-122"/>
                <a:cs typeface="DM Sans" pitchFamily="34" charset="-120"/>
              </a:rPr>
              <a:t>The tertiary structure refers to the three-dimensional arrangement of RNA molecules. It involves interactions between different secondary structure elements, creating complex 3D configurations. This level of structure is crucial for the function of many RNA molecules, such as ribozymes and tRNA.</a:t>
            </a:r>
            <a:endParaRPr lang="en-US" sz="1650" dirty="0"/>
          </a:p>
        </p:txBody>
      </p:sp>
      <p:sp>
        <p:nvSpPr>
          <p:cNvPr id="19" name="ZoneTexte 18">
            <a:extLst>
              <a:ext uri="{FF2B5EF4-FFF2-40B4-BE49-F238E27FC236}">
                <a16:creationId xmlns:a16="http://schemas.microsoft.com/office/drawing/2014/main" id="{41B39C8F-3FC2-E41F-9F1B-901D5BF933BC}"/>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20" name="ZoneTexte 19">
            <a:extLst>
              <a:ext uri="{FF2B5EF4-FFF2-40B4-BE49-F238E27FC236}">
                <a16:creationId xmlns:a16="http://schemas.microsoft.com/office/drawing/2014/main" id="{5494D16F-B4E4-5C74-3D3D-2B79EF795D68}"/>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Ref idx="1001">
        <a:schemeClr val="bg1"/>
      </p:bgRef>
    </p:bg>
    <p:spTree>
      <p:nvGrpSpPr>
        <p:cNvPr id="1" name=""/>
        <p:cNvGrpSpPr/>
        <p:nvPr/>
      </p:nvGrpSpPr>
      <p:grpSpPr>
        <a:xfrm>
          <a:off x="0" y="0"/>
          <a:ext cx="0" cy="0"/>
          <a:chOff x="0" y="0"/>
          <a:chExt cx="0" cy="0"/>
        </a:xfrm>
      </p:grpSpPr>
      <p:sp>
        <p:nvSpPr>
          <p:cNvPr id="2" name="Text 0"/>
          <p:cNvSpPr/>
          <p:nvPr/>
        </p:nvSpPr>
        <p:spPr>
          <a:xfrm>
            <a:off x="793790" y="1187529"/>
            <a:ext cx="5954197" cy="744260"/>
          </a:xfrm>
          <a:prstGeom prst="rect">
            <a:avLst/>
          </a:prstGeom>
          <a:noFill/>
          <a:ln/>
        </p:spPr>
        <p:txBody>
          <a:bodyPr wrap="none" lIns="0" tIns="0" rIns="0" bIns="0" rtlCol="0" anchor="t"/>
          <a:lstStyle/>
          <a:p>
            <a:pPr>
              <a:lnSpc>
                <a:spcPts val="5550"/>
              </a:lnSpc>
            </a:pPr>
            <a:r>
              <a:rPr lang="en-US" sz="5750" b="1" dirty="0">
                <a:solidFill>
                  <a:srgbClr val="C00000"/>
                </a:solidFill>
                <a:latin typeface="Times New Roman" panose="02020603050405020304" pitchFamily="18" charset="0"/>
                <a:cs typeface="Times New Roman" panose="02020603050405020304" pitchFamily="18" charset="0"/>
              </a:rPr>
              <a:t>Types of RNA</a:t>
            </a:r>
          </a:p>
        </p:txBody>
      </p:sp>
      <p:sp>
        <p:nvSpPr>
          <p:cNvPr id="3" name="Shape 1"/>
          <p:cNvSpPr/>
          <p:nvPr/>
        </p:nvSpPr>
        <p:spPr>
          <a:xfrm>
            <a:off x="793790" y="2640568"/>
            <a:ext cx="510302" cy="510302"/>
          </a:xfrm>
          <a:prstGeom prst="roundRect">
            <a:avLst>
              <a:gd name="adj" fmla="val 6667"/>
            </a:avLst>
          </a:prstGeom>
          <a:solidFill>
            <a:srgbClr val="F2EEEE"/>
          </a:solidFill>
          <a:ln/>
        </p:spPr>
      </p:sp>
      <p:sp>
        <p:nvSpPr>
          <p:cNvPr id="4" name="Text 2"/>
          <p:cNvSpPr/>
          <p:nvPr/>
        </p:nvSpPr>
        <p:spPr>
          <a:xfrm>
            <a:off x="953691" y="2717006"/>
            <a:ext cx="190381" cy="357307"/>
          </a:xfrm>
          <a:prstGeom prst="rect">
            <a:avLst/>
          </a:prstGeom>
          <a:noFill/>
          <a:ln/>
        </p:spPr>
        <p:txBody>
          <a:bodyPr wrap="none" lIns="0" tIns="0" rIns="0" bIns="0" rtlCol="0" anchor="t"/>
          <a:lstStyle/>
          <a:p>
            <a:pPr marL="0" indent="0" algn="ctr">
              <a:lnSpc>
                <a:spcPts val="2800"/>
              </a:lnSpc>
              <a:buNone/>
            </a:pPr>
            <a:r>
              <a:rPr lang="en-US" sz="2800" dirty="0">
                <a:solidFill>
                  <a:srgbClr val="383838"/>
                </a:solidFill>
                <a:latin typeface="PT Serif" pitchFamily="34" charset="0"/>
                <a:ea typeface="PT Serif" pitchFamily="34" charset="-122"/>
                <a:cs typeface="PT Serif" pitchFamily="34" charset="-120"/>
              </a:rPr>
              <a:t>1</a:t>
            </a:r>
            <a:endParaRPr lang="en-US" sz="2800" dirty="0"/>
          </a:p>
        </p:txBody>
      </p:sp>
      <p:sp>
        <p:nvSpPr>
          <p:cNvPr id="5" name="Text 3"/>
          <p:cNvSpPr/>
          <p:nvPr/>
        </p:nvSpPr>
        <p:spPr>
          <a:xfrm>
            <a:off x="1530906" y="2640568"/>
            <a:ext cx="3233142" cy="372070"/>
          </a:xfrm>
          <a:prstGeom prst="rect">
            <a:avLst/>
          </a:prstGeom>
          <a:noFill/>
          <a:ln/>
        </p:spPr>
        <p:txBody>
          <a:bodyPr wrap="none" lIns="0" tIns="0" rIns="0" bIns="0" rtlCol="0" anchor="t"/>
          <a:lstStyle/>
          <a:p>
            <a:pPr>
              <a:lnSpc>
                <a:spcPts val="2750"/>
              </a:lnSpc>
            </a:pPr>
            <a:r>
              <a:rPr lang="en-US" sz="2300" b="1" dirty="0">
                <a:solidFill>
                  <a:srgbClr val="C00000"/>
                </a:solidFill>
                <a:latin typeface="Times New Roman" panose="02020603050405020304" pitchFamily="18" charset="0"/>
                <a:cs typeface="Times New Roman" panose="02020603050405020304" pitchFamily="18" charset="0"/>
              </a:rPr>
              <a:t>Messenger RNA (mRNA)</a:t>
            </a:r>
          </a:p>
        </p:txBody>
      </p:sp>
      <p:sp>
        <p:nvSpPr>
          <p:cNvPr id="6" name="Text 4"/>
          <p:cNvSpPr/>
          <p:nvPr/>
        </p:nvSpPr>
        <p:spPr>
          <a:xfrm>
            <a:off x="1530906" y="3148727"/>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mRNA carries genetic information from DNA to the ribosome, where it serves as a template for protein synthesis. It undergoes processing in eukaryotes, including the addition of a 5' cap and a poly-A tail.</a:t>
            </a:r>
            <a:endParaRPr lang="en-US" sz="1750" dirty="0"/>
          </a:p>
        </p:txBody>
      </p:sp>
      <p:sp>
        <p:nvSpPr>
          <p:cNvPr id="7" name="Shape 5"/>
          <p:cNvSpPr/>
          <p:nvPr/>
        </p:nvSpPr>
        <p:spPr>
          <a:xfrm>
            <a:off x="7428667" y="2640568"/>
            <a:ext cx="510302" cy="510302"/>
          </a:xfrm>
          <a:prstGeom prst="roundRect">
            <a:avLst>
              <a:gd name="adj" fmla="val 6667"/>
            </a:avLst>
          </a:prstGeom>
          <a:solidFill>
            <a:srgbClr val="F2EEEE"/>
          </a:solidFill>
          <a:ln/>
        </p:spPr>
      </p:sp>
      <p:sp>
        <p:nvSpPr>
          <p:cNvPr id="8" name="Text 6"/>
          <p:cNvSpPr/>
          <p:nvPr/>
        </p:nvSpPr>
        <p:spPr>
          <a:xfrm>
            <a:off x="7588568" y="2717006"/>
            <a:ext cx="190381" cy="357307"/>
          </a:xfrm>
          <a:prstGeom prst="rect">
            <a:avLst/>
          </a:prstGeom>
          <a:noFill/>
          <a:ln/>
        </p:spPr>
        <p:txBody>
          <a:bodyPr wrap="none" lIns="0" tIns="0" rIns="0" bIns="0" rtlCol="0" anchor="t"/>
          <a:lstStyle/>
          <a:p>
            <a:pPr marL="0" indent="0" algn="ctr">
              <a:lnSpc>
                <a:spcPts val="2800"/>
              </a:lnSpc>
              <a:buNone/>
            </a:pPr>
            <a:r>
              <a:rPr lang="en-US" sz="2800" dirty="0">
                <a:solidFill>
                  <a:srgbClr val="383838"/>
                </a:solidFill>
                <a:latin typeface="PT Serif" pitchFamily="34" charset="0"/>
                <a:ea typeface="PT Serif" pitchFamily="34" charset="-122"/>
                <a:cs typeface="PT Serif" pitchFamily="34" charset="-120"/>
              </a:rPr>
              <a:t>2</a:t>
            </a:r>
            <a:endParaRPr lang="en-US" sz="2800" dirty="0"/>
          </a:p>
        </p:txBody>
      </p:sp>
      <p:sp>
        <p:nvSpPr>
          <p:cNvPr id="9" name="Text 7"/>
          <p:cNvSpPr/>
          <p:nvPr/>
        </p:nvSpPr>
        <p:spPr>
          <a:xfrm>
            <a:off x="8165783" y="2640568"/>
            <a:ext cx="2977039" cy="372070"/>
          </a:xfrm>
          <a:prstGeom prst="rect">
            <a:avLst/>
          </a:prstGeom>
          <a:noFill/>
          <a:ln/>
        </p:spPr>
        <p:txBody>
          <a:bodyPr wrap="none" lIns="0" tIns="0" rIns="0" bIns="0" rtlCol="0" anchor="t"/>
          <a:lstStyle/>
          <a:p>
            <a:pPr>
              <a:lnSpc>
                <a:spcPts val="2750"/>
              </a:lnSpc>
            </a:pPr>
            <a:r>
              <a:rPr lang="en-US" sz="2300" b="1" dirty="0">
                <a:solidFill>
                  <a:srgbClr val="C00000"/>
                </a:solidFill>
                <a:latin typeface="Times New Roman" panose="02020603050405020304" pitchFamily="18" charset="0"/>
                <a:cs typeface="Times New Roman" panose="02020603050405020304" pitchFamily="18" charset="0"/>
              </a:rPr>
              <a:t>Transfer RNA (tRNA)</a:t>
            </a:r>
          </a:p>
        </p:txBody>
      </p:sp>
      <p:sp>
        <p:nvSpPr>
          <p:cNvPr id="10" name="Text 8"/>
          <p:cNvSpPr/>
          <p:nvPr/>
        </p:nvSpPr>
        <p:spPr>
          <a:xfrm>
            <a:off x="8165783" y="3148727"/>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tRNA molecules act as adapters during protein synthesis, bringing specific amino acids to the ribosome. They have a distinctive cloverleaf secondary structure and L-shaped tertiary structure.</a:t>
            </a:r>
            <a:endParaRPr lang="en-US" sz="1750" dirty="0"/>
          </a:p>
        </p:txBody>
      </p:sp>
      <p:sp>
        <p:nvSpPr>
          <p:cNvPr id="11" name="Shape 9"/>
          <p:cNvSpPr/>
          <p:nvPr/>
        </p:nvSpPr>
        <p:spPr>
          <a:xfrm>
            <a:off x="793790" y="5082302"/>
            <a:ext cx="510302" cy="510302"/>
          </a:xfrm>
          <a:prstGeom prst="roundRect">
            <a:avLst>
              <a:gd name="adj" fmla="val 6667"/>
            </a:avLst>
          </a:prstGeom>
          <a:solidFill>
            <a:srgbClr val="F2EEEE"/>
          </a:solidFill>
          <a:ln/>
        </p:spPr>
      </p:sp>
      <p:sp>
        <p:nvSpPr>
          <p:cNvPr id="12" name="Text 10"/>
          <p:cNvSpPr/>
          <p:nvPr/>
        </p:nvSpPr>
        <p:spPr>
          <a:xfrm>
            <a:off x="953691" y="5158740"/>
            <a:ext cx="190381" cy="357307"/>
          </a:xfrm>
          <a:prstGeom prst="rect">
            <a:avLst/>
          </a:prstGeom>
          <a:noFill/>
          <a:ln/>
        </p:spPr>
        <p:txBody>
          <a:bodyPr wrap="none" lIns="0" tIns="0" rIns="0" bIns="0" rtlCol="0" anchor="t"/>
          <a:lstStyle/>
          <a:p>
            <a:pPr marL="0" indent="0" algn="ctr">
              <a:lnSpc>
                <a:spcPts val="2800"/>
              </a:lnSpc>
              <a:buNone/>
            </a:pPr>
            <a:r>
              <a:rPr lang="en-US" sz="2800" dirty="0">
                <a:solidFill>
                  <a:srgbClr val="383838"/>
                </a:solidFill>
                <a:latin typeface="PT Serif" pitchFamily="34" charset="0"/>
                <a:ea typeface="PT Serif" pitchFamily="34" charset="-122"/>
                <a:cs typeface="PT Serif" pitchFamily="34" charset="-120"/>
              </a:rPr>
              <a:t>3</a:t>
            </a:r>
            <a:endParaRPr lang="en-US" sz="2800" dirty="0"/>
          </a:p>
        </p:txBody>
      </p:sp>
      <p:sp>
        <p:nvSpPr>
          <p:cNvPr id="13" name="Text 11"/>
          <p:cNvSpPr/>
          <p:nvPr/>
        </p:nvSpPr>
        <p:spPr>
          <a:xfrm>
            <a:off x="1530906" y="5082302"/>
            <a:ext cx="3074194" cy="372070"/>
          </a:xfrm>
          <a:prstGeom prst="rect">
            <a:avLst/>
          </a:prstGeom>
          <a:noFill/>
          <a:ln/>
        </p:spPr>
        <p:txBody>
          <a:bodyPr wrap="none" lIns="0" tIns="0" rIns="0" bIns="0" rtlCol="0" anchor="t"/>
          <a:lstStyle/>
          <a:p>
            <a:pPr indent="0">
              <a:lnSpc>
                <a:spcPts val="2750"/>
              </a:lnSpc>
              <a:buNone/>
            </a:pPr>
            <a:r>
              <a:rPr lang="en-US" sz="2300" b="1" dirty="0">
                <a:solidFill>
                  <a:srgbClr val="C00000"/>
                </a:solidFill>
                <a:latin typeface="Times New Roman" panose="02020603050405020304" pitchFamily="18" charset="0"/>
                <a:cs typeface="Times New Roman" panose="02020603050405020304" pitchFamily="18" charset="0"/>
              </a:rPr>
              <a:t>Ribosomal RNA (rRNA)</a:t>
            </a:r>
          </a:p>
        </p:txBody>
      </p:sp>
      <p:sp>
        <p:nvSpPr>
          <p:cNvPr id="14" name="Text 12"/>
          <p:cNvSpPr/>
          <p:nvPr/>
        </p:nvSpPr>
        <p:spPr>
          <a:xfrm>
            <a:off x="1530906" y="5590461"/>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rRNA is a structural component of ribosomes, the cellular machines responsible for protein synthesis. It also plays a catalytic role in peptide bond formation during translation.</a:t>
            </a:r>
            <a:endParaRPr lang="en-US" sz="1750" dirty="0"/>
          </a:p>
        </p:txBody>
      </p:sp>
      <p:sp>
        <p:nvSpPr>
          <p:cNvPr id="15" name="Shape 13"/>
          <p:cNvSpPr/>
          <p:nvPr/>
        </p:nvSpPr>
        <p:spPr>
          <a:xfrm>
            <a:off x="7428667" y="5082302"/>
            <a:ext cx="510302" cy="510302"/>
          </a:xfrm>
          <a:prstGeom prst="roundRect">
            <a:avLst>
              <a:gd name="adj" fmla="val 6667"/>
            </a:avLst>
          </a:prstGeom>
          <a:solidFill>
            <a:srgbClr val="F2EEEE"/>
          </a:solidFill>
          <a:ln/>
        </p:spPr>
      </p:sp>
      <p:sp>
        <p:nvSpPr>
          <p:cNvPr id="16" name="Text 14"/>
          <p:cNvSpPr/>
          <p:nvPr/>
        </p:nvSpPr>
        <p:spPr>
          <a:xfrm>
            <a:off x="7588568" y="5158740"/>
            <a:ext cx="190381" cy="357307"/>
          </a:xfrm>
          <a:prstGeom prst="rect">
            <a:avLst/>
          </a:prstGeom>
          <a:noFill/>
          <a:ln/>
        </p:spPr>
        <p:txBody>
          <a:bodyPr wrap="none" lIns="0" tIns="0" rIns="0" bIns="0" rtlCol="0" anchor="t"/>
          <a:lstStyle/>
          <a:p>
            <a:pPr marL="0" indent="0" algn="ctr">
              <a:lnSpc>
                <a:spcPts val="2800"/>
              </a:lnSpc>
              <a:buNone/>
            </a:pPr>
            <a:r>
              <a:rPr lang="en-US" sz="2800" dirty="0">
                <a:solidFill>
                  <a:srgbClr val="383838"/>
                </a:solidFill>
                <a:latin typeface="PT Serif" pitchFamily="34" charset="0"/>
                <a:ea typeface="PT Serif" pitchFamily="34" charset="-122"/>
                <a:cs typeface="PT Serif" pitchFamily="34" charset="-120"/>
              </a:rPr>
              <a:t>4</a:t>
            </a:r>
            <a:endParaRPr lang="en-US" sz="2800" dirty="0"/>
          </a:p>
        </p:txBody>
      </p:sp>
      <p:sp>
        <p:nvSpPr>
          <p:cNvPr id="17" name="Text 15"/>
          <p:cNvSpPr/>
          <p:nvPr/>
        </p:nvSpPr>
        <p:spPr>
          <a:xfrm>
            <a:off x="8165783" y="5082302"/>
            <a:ext cx="2977039" cy="372070"/>
          </a:xfrm>
          <a:prstGeom prst="rect">
            <a:avLst/>
          </a:prstGeom>
          <a:noFill/>
          <a:ln/>
        </p:spPr>
        <p:txBody>
          <a:bodyPr wrap="none" lIns="0" tIns="0" rIns="0" bIns="0" rtlCol="0" anchor="t"/>
          <a:lstStyle/>
          <a:p>
            <a:pPr indent="0">
              <a:lnSpc>
                <a:spcPts val="2750"/>
              </a:lnSpc>
              <a:buNone/>
            </a:pPr>
            <a:r>
              <a:rPr lang="en-US" sz="2300" b="1" dirty="0">
                <a:solidFill>
                  <a:srgbClr val="C00000"/>
                </a:solidFill>
                <a:latin typeface="Times New Roman" panose="02020603050405020304" pitchFamily="18" charset="0"/>
                <a:cs typeface="Times New Roman" panose="02020603050405020304" pitchFamily="18" charset="0"/>
              </a:rPr>
              <a:t>Non-coding RNAs</a:t>
            </a:r>
          </a:p>
        </p:txBody>
      </p:sp>
      <p:sp>
        <p:nvSpPr>
          <p:cNvPr id="18" name="Text 16"/>
          <p:cNvSpPr/>
          <p:nvPr/>
        </p:nvSpPr>
        <p:spPr>
          <a:xfrm>
            <a:off x="8165783" y="5590461"/>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This diverse group includes microRNAs (miRNAs), small interfering RNAs (siRNAs), and long non-coding RNAs (lncRNAs). They play various regulatory roles in gene expression and cellular processes.</a:t>
            </a:r>
            <a:endParaRPr lang="en-US" sz="1750" dirty="0"/>
          </a:p>
        </p:txBody>
      </p:sp>
      <p:sp>
        <p:nvSpPr>
          <p:cNvPr id="19" name="ZoneTexte 18">
            <a:extLst>
              <a:ext uri="{FF2B5EF4-FFF2-40B4-BE49-F238E27FC236}">
                <a16:creationId xmlns:a16="http://schemas.microsoft.com/office/drawing/2014/main" id="{22B14B9A-634F-8E47-2B5D-9561D1EB461F}"/>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20" name="ZoneTexte 19">
            <a:extLst>
              <a:ext uri="{FF2B5EF4-FFF2-40B4-BE49-F238E27FC236}">
                <a16:creationId xmlns:a16="http://schemas.microsoft.com/office/drawing/2014/main" id="{9123F167-47AB-7D51-B399-189A35D3F94A}"/>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3543" y="898803"/>
            <a:ext cx="8004572" cy="678299"/>
          </a:xfrm>
          <a:prstGeom prst="rect">
            <a:avLst/>
          </a:prstGeom>
          <a:noFill/>
          <a:ln/>
        </p:spPr>
        <p:txBody>
          <a:bodyPr wrap="none" lIns="0" tIns="0" rIns="0" bIns="0" rtlCol="0" anchor="t"/>
          <a:lstStyle/>
          <a:p>
            <a:pPr marL="0" indent="0">
              <a:lnSpc>
                <a:spcPts val="5300"/>
              </a:lnSpc>
              <a:buNone/>
            </a:pPr>
            <a:r>
              <a:rPr lang="en-US" sz="5750" b="1" dirty="0">
                <a:solidFill>
                  <a:srgbClr val="C00000"/>
                </a:solidFill>
                <a:latin typeface="Times New Roman" panose="02020603050405020304" pitchFamily="18" charset="0"/>
                <a:cs typeface="Times New Roman" panose="02020603050405020304" pitchFamily="18" charset="0"/>
              </a:rPr>
              <a:t>Transcription: From DNA to RNA</a:t>
            </a:r>
          </a:p>
        </p:txBody>
      </p:sp>
      <p:sp>
        <p:nvSpPr>
          <p:cNvPr id="3" name="Shape 1"/>
          <p:cNvSpPr/>
          <p:nvPr/>
        </p:nvSpPr>
        <p:spPr>
          <a:xfrm>
            <a:off x="723543" y="2300526"/>
            <a:ext cx="13183314" cy="22860"/>
          </a:xfrm>
          <a:prstGeom prst="roundRect">
            <a:avLst>
              <a:gd name="adj" fmla="val 135649"/>
            </a:avLst>
          </a:prstGeom>
          <a:solidFill>
            <a:srgbClr val="D8D4D4"/>
          </a:solidFill>
          <a:ln/>
        </p:spPr>
      </p:sp>
      <p:sp>
        <p:nvSpPr>
          <p:cNvPr id="4" name="Shape 2"/>
          <p:cNvSpPr/>
          <p:nvPr/>
        </p:nvSpPr>
        <p:spPr>
          <a:xfrm>
            <a:off x="2282428" y="2300526"/>
            <a:ext cx="22860" cy="723543"/>
          </a:xfrm>
          <a:prstGeom prst="roundRect">
            <a:avLst>
              <a:gd name="adj" fmla="val 135649"/>
            </a:avLst>
          </a:prstGeom>
          <a:solidFill>
            <a:srgbClr val="D8D4D4"/>
          </a:solidFill>
          <a:ln/>
        </p:spPr>
      </p:sp>
      <p:sp>
        <p:nvSpPr>
          <p:cNvPr id="5" name="Shape 3"/>
          <p:cNvSpPr/>
          <p:nvPr/>
        </p:nvSpPr>
        <p:spPr>
          <a:xfrm>
            <a:off x="2061329" y="2067997"/>
            <a:ext cx="465058" cy="465058"/>
          </a:xfrm>
          <a:prstGeom prst="roundRect">
            <a:avLst>
              <a:gd name="adj" fmla="val 6668"/>
            </a:avLst>
          </a:prstGeom>
          <a:solidFill>
            <a:srgbClr val="F2EEEE"/>
          </a:solidFill>
          <a:ln/>
        </p:spPr>
      </p:sp>
      <p:sp>
        <p:nvSpPr>
          <p:cNvPr id="6" name="Text 4"/>
          <p:cNvSpPr/>
          <p:nvPr/>
        </p:nvSpPr>
        <p:spPr>
          <a:xfrm>
            <a:off x="2207062" y="2137648"/>
            <a:ext cx="173593" cy="325636"/>
          </a:xfrm>
          <a:prstGeom prst="rect">
            <a:avLst/>
          </a:prstGeom>
          <a:noFill/>
          <a:ln/>
        </p:spPr>
        <p:txBody>
          <a:bodyPr wrap="none" lIns="0" tIns="0" rIns="0" bIns="0" rtlCol="0" anchor="t"/>
          <a:lstStyle/>
          <a:p>
            <a:pPr marL="0" indent="0" algn="ctr">
              <a:lnSpc>
                <a:spcPts val="2550"/>
              </a:lnSpc>
              <a:buNone/>
            </a:pPr>
            <a:r>
              <a:rPr lang="en-US" sz="2550" dirty="0">
                <a:solidFill>
                  <a:srgbClr val="383838"/>
                </a:solidFill>
                <a:latin typeface="PT Serif" pitchFamily="34" charset="0"/>
                <a:ea typeface="PT Serif" pitchFamily="34" charset="-122"/>
                <a:cs typeface="PT Serif" pitchFamily="34" charset="-120"/>
              </a:rPr>
              <a:t>1</a:t>
            </a:r>
            <a:endParaRPr lang="en-US" sz="2550" dirty="0"/>
          </a:p>
        </p:txBody>
      </p:sp>
      <p:sp>
        <p:nvSpPr>
          <p:cNvPr id="7" name="Text 5"/>
          <p:cNvSpPr/>
          <p:nvPr/>
        </p:nvSpPr>
        <p:spPr>
          <a:xfrm>
            <a:off x="937260" y="3230761"/>
            <a:ext cx="2713315" cy="339090"/>
          </a:xfrm>
          <a:prstGeom prst="rect">
            <a:avLst/>
          </a:prstGeom>
          <a:noFill/>
          <a:ln/>
        </p:spPr>
        <p:txBody>
          <a:bodyPr wrap="none" lIns="0" tIns="0" rIns="0" bIns="0" rtlCol="0" anchor="t"/>
          <a:lstStyle/>
          <a:p>
            <a:pPr>
              <a:lnSpc>
                <a:spcPts val="2750"/>
              </a:lnSpc>
            </a:pPr>
            <a:r>
              <a:rPr lang="en-US" sz="2300" b="1" dirty="0">
                <a:solidFill>
                  <a:srgbClr val="C00000"/>
                </a:solidFill>
                <a:latin typeface="Times New Roman" panose="02020603050405020304" pitchFamily="18" charset="0"/>
                <a:cs typeface="Times New Roman" panose="02020603050405020304" pitchFamily="18" charset="0"/>
              </a:rPr>
              <a:t>Initiation</a:t>
            </a:r>
          </a:p>
        </p:txBody>
      </p:sp>
      <p:sp>
        <p:nvSpPr>
          <p:cNvPr id="8" name="Text 6"/>
          <p:cNvSpPr/>
          <p:nvPr/>
        </p:nvSpPr>
        <p:spPr>
          <a:xfrm>
            <a:off x="930235" y="3693795"/>
            <a:ext cx="2727365" cy="2645093"/>
          </a:xfrm>
          <a:prstGeom prst="rect">
            <a:avLst/>
          </a:prstGeom>
          <a:noFill/>
          <a:ln/>
        </p:spPr>
        <p:txBody>
          <a:bodyPr wrap="square" lIns="0" tIns="0" rIns="0" bIns="0" rtlCol="0" anchor="t"/>
          <a:lstStyle/>
          <a:p>
            <a:pPr marL="0" indent="0" algn="ctr">
              <a:lnSpc>
                <a:spcPts val="2600"/>
              </a:lnSpc>
              <a:buNone/>
            </a:pPr>
            <a:r>
              <a:rPr lang="en-US" sz="1600" dirty="0">
                <a:solidFill>
                  <a:srgbClr val="383838"/>
                </a:solidFill>
                <a:latin typeface="DM Sans" pitchFamily="34" charset="0"/>
                <a:ea typeface="DM Sans" pitchFamily="34" charset="-122"/>
                <a:cs typeface="DM Sans" pitchFamily="34" charset="-120"/>
              </a:rPr>
              <a:t>Transcription begins when RNA polymerase binds to a promoter region on the DNA. In eukaryotes, this process involves additional transcription factors that help position the polymerase correctly.</a:t>
            </a:r>
            <a:endParaRPr lang="en-US" sz="1600" dirty="0"/>
          </a:p>
        </p:txBody>
      </p:sp>
      <p:sp>
        <p:nvSpPr>
          <p:cNvPr id="9" name="Shape 7"/>
          <p:cNvSpPr/>
          <p:nvPr/>
        </p:nvSpPr>
        <p:spPr>
          <a:xfrm>
            <a:off x="5629989" y="2300526"/>
            <a:ext cx="22860" cy="723543"/>
          </a:xfrm>
          <a:prstGeom prst="roundRect">
            <a:avLst>
              <a:gd name="adj" fmla="val 135649"/>
            </a:avLst>
          </a:prstGeom>
          <a:solidFill>
            <a:srgbClr val="D8D4D4"/>
          </a:solidFill>
          <a:ln/>
        </p:spPr>
      </p:sp>
      <p:sp>
        <p:nvSpPr>
          <p:cNvPr id="10" name="Shape 8"/>
          <p:cNvSpPr/>
          <p:nvPr/>
        </p:nvSpPr>
        <p:spPr>
          <a:xfrm>
            <a:off x="5408890" y="2067997"/>
            <a:ext cx="465058" cy="465058"/>
          </a:xfrm>
          <a:prstGeom prst="roundRect">
            <a:avLst>
              <a:gd name="adj" fmla="val 6668"/>
            </a:avLst>
          </a:prstGeom>
          <a:solidFill>
            <a:srgbClr val="F2EEEE"/>
          </a:solidFill>
          <a:ln/>
        </p:spPr>
      </p:sp>
      <p:sp>
        <p:nvSpPr>
          <p:cNvPr id="11" name="Text 9"/>
          <p:cNvSpPr/>
          <p:nvPr/>
        </p:nvSpPr>
        <p:spPr>
          <a:xfrm>
            <a:off x="5554623" y="2137648"/>
            <a:ext cx="173593" cy="325636"/>
          </a:xfrm>
          <a:prstGeom prst="rect">
            <a:avLst/>
          </a:prstGeom>
          <a:noFill/>
          <a:ln/>
        </p:spPr>
        <p:txBody>
          <a:bodyPr wrap="none" lIns="0" tIns="0" rIns="0" bIns="0" rtlCol="0" anchor="t"/>
          <a:lstStyle/>
          <a:p>
            <a:pPr marL="0" indent="0" algn="ctr">
              <a:lnSpc>
                <a:spcPts val="2550"/>
              </a:lnSpc>
              <a:buNone/>
            </a:pPr>
            <a:r>
              <a:rPr lang="en-US" sz="2550" dirty="0">
                <a:solidFill>
                  <a:srgbClr val="383838"/>
                </a:solidFill>
                <a:latin typeface="PT Serif" pitchFamily="34" charset="0"/>
                <a:ea typeface="PT Serif" pitchFamily="34" charset="-122"/>
                <a:cs typeface="PT Serif" pitchFamily="34" charset="-120"/>
              </a:rPr>
              <a:t>2</a:t>
            </a:r>
            <a:endParaRPr lang="en-US" sz="2550" dirty="0"/>
          </a:p>
        </p:txBody>
      </p:sp>
      <p:sp>
        <p:nvSpPr>
          <p:cNvPr id="12" name="Text 10"/>
          <p:cNvSpPr/>
          <p:nvPr/>
        </p:nvSpPr>
        <p:spPr>
          <a:xfrm>
            <a:off x="4284702" y="3230761"/>
            <a:ext cx="2713315" cy="339090"/>
          </a:xfrm>
          <a:prstGeom prst="rect">
            <a:avLst/>
          </a:prstGeom>
          <a:noFill/>
          <a:ln/>
        </p:spPr>
        <p:txBody>
          <a:bodyPr wrap="none" lIns="0" tIns="0" rIns="0" bIns="0" rtlCol="0" anchor="t"/>
          <a:lstStyle/>
          <a:p>
            <a:pPr indent="0">
              <a:lnSpc>
                <a:spcPts val="2750"/>
              </a:lnSpc>
              <a:buNone/>
            </a:pPr>
            <a:r>
              <a:rPr lang="en-US" sz="2300" b="1" dirty="0">
                <a:solidFill>
                  <a:srgbClr val="C00000"/>
                </a:solidFill>
                <a:latin typeface="Times New Roman" panose="02020603050405020304" pitchFamily="18" charset="0"/>
                <a:cs typeface="Times New Roman" panose="02020603050405020304" pitchFamily="18" charset="0"/>
              </a:rPr>
              <a:t>Elongation</a:t>
            </a:r>
          </a:p>
        </p:txBody>
      </p:sp>
      <p:sp>
        <p:nvSpPr>
          <p:cNvPr id="13" name="Text 11"/>
          <p:cNvSpPr/>
          <p:nvPr/>
        </p:nvSpPr>
        <p:spPr>
          <a:xfrm>
            <a:off x="4277678" y="3693795"/>
            <a:ext cx="2727484" cy="2975729"/>
          </a:xfrm>
          <a:prstGeom prst="rect">
            <a:avLst/>
          </a:prstGeom>
          <a:noFill/>
          <a:ln/>
        </p:spPr>
        <p:txBody>
          <a:bodyPr wrap="square" lIns="0" tIns="0" rIns="0" bIns="0" rtlCol="0" anchor="t"/>
          <a:lstStyle/>
          <a:p>
            <a:pPr marL="0" indent="0" algn="ctr">
              <a:lnSpc>
                <a:spcPts val="2600"/>
              </a:lnSpc>
              <a:buNone/>
            </a:pPr>
            <a:r>
              <a:rPr lang="en-US" sz="1600" dirty="0">
                <a:solidFill>
                  <a:srgbClr val="383838"/>
                </a:solidFill>
                <a:latin typeface="DM Sans" pitchFamily="34" charset="0"/>
                <a:ea typeface="DM Sans" pitchFamily="34" charset="-122"/>
                <a:cs typeface="DM Sans" pitchFamily="34" charset="-120"/>
              </a:rPr>
              <a:t>As RNA polymerase moves along the DNA template strand, it adds complementary RNA nucleotides to the growing RNA chain. This process continues until the polymerase reaches a termination signal.</a:t>
            </a:r>
            <a:endParaRPr lang="en-US" sz="1600" dirty="0"/>
          </a:p>
        </p:txBody>
      </p:sp>
      <p:sp>
        <p:nvSpPr>
          <p:cNvPr id="14" name="Shape 12"/>
          <p:cNvSpPr/>
          <p:nvPr/>
        </p:nvSpPr>
        <p:spPr>
          <a:xfrm>
            <a:off x="8977432" y="2300526"/>
            <a:ext cx="22860" cy="723543"/>
          </a:xfrm>
          <a:prstGeom prst="roundRect">
            <a:avLst>
              <a:gd name="adj" fmla="val 135649"/>
            </a:avLst>
          </a:prstGeom>
          <a:solidFill>
            <a:srgbClr val="D8D4D4"/>
          </a:solidFill>
          <a:ln/>
        </p:spPr>
      </p:sp>
      <p:sp>
        <p:nvSpPr>
          <p:cNvPr id="15" name="Shape 13"/>
          <p:cNvSpPr/>
          <p:nvPr/>
        </p:nvSpPr>
        <p:spPr>
          <a:xfrm>
            <a:off x="8756333" y="2067997"/>
            <a:ext cx="465058" cy="465058"/>
          </a:xfrm>
          <a:prstGeom prst="roundRect">
            <a:avLst>
              <a:gd name="adj" fmla="val 6668"/>
            </a:avLst>
          </a:prstGeom>
          <a:solidFill>
            <a:srgbClr val="F2EEEE"/>
          </a:solidFill>
          <a:ln/>
        </p:spPr>
      </p:sp>
      <p:sp>
        <p:nvSpPr>
          <p:cNvPr id="16" name="Text 14"/>
          <p:cNvSpPr/>
          <p:nvPr/>
        </p:nvSpPr>
        <p:spPr>
          <a:xfrm>
            <a:off x="8902065" y="2137648"/>
            <a:ext cx="173593" cy="325636"/>
          </a:xfrm>
          <a:prstGeom prst="rect">
            <a:avLst/>
          </a:prstGeom>
          <a:noFill/>
          <a:ln/>
        </p:spPr>
        <p:txBody>
          <a:bodyPr wrap="none" lIns="0" tIns="0" rIns="0" bIns="0" rtlCol="0" anchor="t"/>
          <a:lstStyle/>
          <a:p>
            <a:pPr marL="0" indent="0" algn="ctr">
              <a:lnSpc>
                <a:spcPts val="2550"/>
              </a:lnSpc>
              <a:buNone/>
            </a:pPr>
            <a:r>
              <a:rPr lang="en-US" sz="2550" dirty="0">
                <a:solidFill>
                  <a:srgbClr val="383838"/>
                </a:solidFill>
                <a:latin typeface="PT Serif" pitchFamily="34" charset="0"/>
                <a:ea typeface="PT Serif" pitchFamily="34" charset="-122"/>
                <a:cs typeface="PT Serif" pitchFamily="34" charset="-120"/>
              </a:rPr>
              <a:t>3</a:t>
            </a:r>
            <a:endParaRPr lang="en-US" sz="2550" dirty="0"/>
          </a:p>
        </p:txBody>
      </p:sp>
      <p:sp>
        <p:nvSpPr>
          <p:cNvPr id="17" name="Text 15"/>
          <p:cNvSpPr/>
          <p:nvPr/>
        </p:nvSpPr>
        <p:spPr>
          <a:xfrm>
            <a:off x="7632263" y="3230761"/>
            <a:ext cx="2713315" cy="339090"/>
          </a:xfrm>
          <a:prstGeom prst="rect">
            <a:avLst/>
          </a:prstGeom>
          <a:noFill/>
          <a:ln/>
        </p:spPr>
        <p:txBody>
          <a:bodyPr wrap="none" lIns="0" tIns="0" rIns="0" bIns="0" rtlCol="0" anchor="t"/>
          <a:lstStyle/>
          <a:p>
            <a:pPr>
              <a:lnSpc>
                <a:spcPts val="2750"/>
              </a:lnSpc>
            </a:pPr>
            <a:r>
              <a:rPr lang="en-US" sz="2300" b="1" dirty="0">
                <a:solidFill>
                  <a:srgbClr val="C00000"/>
                </a:solidFill>
                <a:latin typeface="Times New Roman" panose="02020603050405020304" pitchFamily="18" charset="0"/>
                <a:cs typeface="Times New Roman" panose="02020603050405020304" pitchFamily="18" charset="0"/>
              </a:rPr>
              <a:t>Termination</a:t>
            </a:r>
          </a:p>
        </p:txBody>
      </p:sp>
      <p:sp>
        <p:nvSpPr>
          <p:cNvPr id="18" name="Text 16"/>
          <p:cNvSpPr/>
          <p:nvPr/>
        </p:nvSpPr>
        <p:spPr>
          <a:xfrm>
            <a:off x="7625239" y="3693795"/>
            <a:ext cx="2727365" cy="3637002"/>
          </a:xfrm>
          <a:prstGeom prst="rect">
            <a:avLst/>
          </a:prstGeom>
          <a:noFill/>
          <a:ln/>
        </p:spPr>
        <p:txBody>
          <a:bodyPr wrap="square" lIns="0" tIns="0" rIns="0" bIns="0" rtlCol="0" anchor="t"/>
          <a:lstStyle/>
          <a:p>
            <a:pPr marL="0" indent="0" algn="ctr">
              <a:lnSpc>
                <a:spcPts val="2600"/>
              </a:lnSpc>
              <a:buNone/>
            </a:pPr>
            <a:r>
              <a:rPr lang="en-US" sz="1600" dirty="0">
                <a:solidFill>
                  <a:srgbClr val="383838"/>
                </a:solidFill>
                <a:latin typeface="DM Sans" pitchFamily="34" charset="0"/>
                <a:ea typeface="DM Sans" pitchFamily="34" charset="-122"/>
                <a:cs typeface="DM Sans" pitchFamily="34" charset="-120"/>
              </a:rPr>
              <a:t>In prokaryotes, termination occurs when the polymerase encounters a specific sequence or a terminator protein. In eukaryotes, the process is more complex and often involves the recognition of specific sequences and the action of termination factors.</a:t>
            </a:r>
            <a:endParaRPr lang="en-US" sz="1600" dirty="0"/>
          </a:p>
        </p:txBody>
      </p:sp>
      <p:sp>
        <p:nvSpPr>
          <p:cNvPr id="19" name="Shape 17"/>
          <p:cNvSpPr/>
          <p:nvPr/>
        </p:nvSpPr>
        <p:spPr>
          <a:xfrm>
            <a:off x="12324993" y="2300526"/>
            <a:ext cx="22860" cy="723543"/>
          </a:xfrm>
          <a:prstGeom prst="roundRect">
            <a:avLst>
              <a:gd name="adj" fmla="val 135649"/>
            </a:avLst>
          </a:prstGeom>
          <a:solidFill>
            <a:srgbClr val="D8D4D4"/>
          </a:solidFill>
          <a:ln/>
        </p:spPr>
      </p:sp>
      <p:sp>
        <p:nvSpPr>
          <p:cNvPr id="20" name="Shape 18"/>
          <p:cNvSpPr/>
          <p:nvPr/>
        </p:nvSpPr>
        <p:spPr>
          <a:xfrm>
            <a:off x="12103894" y="2067997"/>
            <a:ext cx="465058" cy="465058"/>
          </a:xfrm>
          <a:prstGeom prst="roundRect">
            <a:avLst>
              <a:gd name="adj" fmla="val 6668"/>
            </a:avLst>
          </a:prstGeom>
          <a:solidFill>
            <a:srgbClr val="F2EEEE"/>
          </a:solidFill>
          <a:ln/>
        </p:spPr>
      </p:sp>
      <p:sp>
        <p:nvSpPr>
          <p:cNvPr id="21" name="Text 19"/>
          <p:cNvSpPr/>
          <p:nvPr/>
        </p:nvSpPr>
        <p:spPr>
          <a:xfrm>
            <a:off x="12249626" y="2137648"/>
            <a:ext cx="173593" cy="325636"/>
          </a:xfrm>
          <a:prstGeom prst="rect">
            <a:avLst/>
          </a:prstGeom>
          <a:noFill/>
          <a:ln/>
        </p:spPr>
        <p:txBody>
          <a:bodyPr wrap="none" lIns="0" tIns="0" rIns="0" bIns="0" rtlCol="0" anchor="t"/>
          <a:lstStyle/>
          <a:p>
            <a:pPr marL="0" indent="0" algn="ctr">
              <a:lnSpc>
                <a:spcPts val="2550"/>
              </a:lnSpc>
              <a:buNone/>
            </a:pPr>
            <a:r>
              <a:rPr lang="en-US" sz="2550" dirty="0">
                <a:solidFill>
                  <a:srgbClr val="383838"/>
                </a:solidFill>
                <a:latin typeface="PT Serif" pitchFamily="34" charset="0"/>
                <a:ea typeface="PT Serif" pitchFamily="34" charset="-122"/>
                <a:cs typeface="PT Serif" pitchFamily="34" charset="-120"/>
              </a:rPr>
              <a:t>4</a:t>
            </a:r>
            <a:endParaRPr lang="en-US" sz="2550" dirty="0"/>
          </a:p>
        </p:txBody>
      </p:sp>
      <p:sp>
        <p:nvSpPr>
          <p:cNvPr id="22" name="Text 20"/>
          <p:cNvSpPr/>
          <p:nvPr/>
        </p:nvSpPr>
        <p:spPr>
          <a:xfrm>
            <a:off x="10972681" y="3230761"/>
            <a:ext cx="2727484" cy="678180"/>
          </a:xfrm>
          <a:prstGeom prst="rect">
            <a:avLst/>
          </a:prstGeom>
          <a:noFill/>
          <a:ln/>
        </p:spPr>
        <p:txBody>
          <a:bodyPr wrap="square" lIns="0" tIns="0" rIns="0" bIns="0" rtlCol="0" anchor="t"/>
          <a:lstStyle/>
          <a:p>
            <a:pPr indent="0">
              <a:lnSpc>
                <a:spcPts val="2750"/>
              </a:lnSpc>
              <a:buNone/>
            </a:pPr>
            <a:r>
              <a:rPr lang="en-US" sz="2300" b="1" dirty="0">
                <a:solidFill>
                  <a:srgbClr val="C00000"/>
                </a:solidFill>
                <a:latin typeface="Times New Roman" panose="02020603050405020304" pitchFamily="18" charset="0"/>
                <a:cs typeface="Times New Roman" panose="02020603050405020304" pitchFamily="18" charset="0"/>
              </a:rPr>
              <a:t>Post-transcriptional Modifications</a:t>
            </a:r>
          </a:p>
        </p:txBody>
      </p:sp>
      <p:sp>
        <p:nvSpPr>
          <p:cNvPr id="23" name="Text 21"/>
          <p:cNvSpPr/>
          <p:nvPr/>
        </p:nvSpPr>
        <p:spPr>
          <a:xfrm>
            <a:off x="10972681" y="4032885"/>
            <a:ext cx="2727484" cy="2314456"/>
          </a:xfrm>
          <a:prstGeom prst="rect">
            <a:avLst/>
          </a:prstGeom>
          <a:noFill/>
          <a:ln/>
        </p:spPr>
        <p:txBody>
          <a:bodyPr wrap="square" lIns="0" tIns="0" rIns="0" bIns="0" rtlCol="0" anchor="t"/>
          <a:lstStyle/>
          <a:p>
            <a:pPr marL="0" indent="0" algn="ctr">
              <a:lnSpc>
                <a:spcPts val="2600"/>
              </a:lnSpc>
              <a:buNone/>
            </a:pPr>
            <a:r>
              <a:rPr lang="en-US" sz="1600" dirty="0">
                <a:solidFill>
                  <a:srgbClr val="383838"/>
                </a:solidFill>
                <a:latin typeface="DM Sans" pitchFamily="34" charset="0"/>
                <a:ea typeface="DM Sans" pitchFamily="34" charset="-122"/>
                <a:cs typeface="DM Sans" pitchFamily="34" charset="-120"/>
              </a:rPr>
              <a:t>In eukaryotes, the primary transcript undergoes several modifications, including the addition of a 5' cap, 3' polyadenylation, and splicing to remove introns and join exons.</a:t>
            </a:r>
            <a:endParaRPr lang="en-US" sz="1600" dirty="0"/>
          </a:p>
        </p:txBody>
      </p:sp>
      <p:sp>
        <p:nvSpPr>
          <p:cNvPr id="24" name="ZoneTexte 23">
            <a:extLst>
              <a:ext uri="{FF2B5EF4-FFF2-40B4-BE49-F238E27FC236}">
                <a16:creationId xmlns:a16="http://schemas.microsoft.com/office/drawing/2014/main" id="{16467E5C-4154-3B18-D5AE-AFBA3E172BE9}"/>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25" name="ZoneTexte 24">
            <a:extLst>
              <a:ext uri="{FF2B5EF4-FFF2-40B4-BE49-F238E27FC236}">
                <a16:creationId xmlns:a16="http://schemas.microsoft.com/office/drawing/2014/main" id="{98A5CAEF-21D6-C587-D0F2-3D6F06EA57DB}"/>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10089"/>
            <a:ext cx="9199364" cy="744260"/>
          </a:xfrm>
          <a:prstGeom prst="rect">
            <a:avLst/>
          </a:prstGeom>
          <a:noFill/>
          <a:ln/>
        </p:spPr>
        <p:txBody>
          <a:bodyPr wrap="none" lIns="0" tIns="0" rIns="0" bIns="0" rtlCol="0" anchor="t"/>
          <a:lstStyle/>
          <a:p>
            <a:pPr marL="0" indent="0">
              <a:lnSpc>
                <a:spcPts val="5850"/>
              </a:lnSpc>
              <a:buNone/>
            </a:pPr>
            <a:r>
              <a:rPr lang="en-US" sz="5750" b="1" dirty="0">
                <a:solidFill>
                  <a:srgbClr val="C00000"/>
                </a:solidFill>
                <a:latin typeface="Times New Roman" panose="02020603050405020304" pitchFamily="18" charset="0"/>
                <a:cs typeface="Times New Roman" panose="02020603050405020304" pitchFamily="18" charset="0"/>
              </a:rPr>
              <a:t>Translation: From RNA to Proteins</a:t>
            </a:r>
          </a:p>
        </p:txBody>
      </p:sp>
      <p:pic>
        <p:nvPicPr>
          <p:cNvPr id="3" name="Image 0" descr="preencoded.png"/>
          <p:cNvPicPr>
            <a:picLocks noChangeAspect="1"/>
          </p:cNvPicPr>
          <p:nvPr/>
        </p:nvPicPr>
        <p:blipFill>
          <a:blip r:embed="rId3"/>
          <a:stretch>
            <a:fillRect/>
          </a:stretch>
        </p:blipFill>
        <p:spPr>
          <a:xfrm>
            <a:off x="793790" y="1907977"/>
            <a:ext cx="3260646" cy="907256"/>
          </a:xfrm>
          <a:prstGeom prst="rect">
            <a:avLst/>
          </a:prstGeom>
        </p:spPr>
      </p:pic>
      <p:sp>
        <p:nvSpPr>
          <p:cNvPr id="4" name="Text 1"/>
          <p:cNvSpPr/>
          <p:nvPr/>
        </p:nvSpPr>
        <p:spPr>
          <a:xfrm>
            <a:off x="1020604" y="3155394"/>
            <a:ext cx="2807018" cy="372070"/>
          </a:xfrm>
          <a:prstGeom prst="rect">
            <a:avLst/>
          </a:prstGeom>
          <a:noFill/>
          <a:ln/>
        </p:spPr>
        <p:txBody>
          <a:bodyPr wrap="none" lIns="0" tIns="0" rIns="0" bIns="0" rtlCol="0" anchor="t"/>
          <a:lstStyle/>
          <a:p>
            <a:pPr>
              <a:lnSpc>
                <a:spcPts val="2750"/>
              </a:lnSpc>
            </a:pPr>
            <a:r>
              <a:rPr lang="en-US" sz="2300" b="1" dirty="0">
                <a:solidFill>
                  <a:srgbClr val="C00000"/>
                </a:solidFill>
                <a:latin typeface="Times New Roman" panose="02020603050405020304" pitchFamily="18" charset="0"/>
                <a:cs typeface="Times New Roman" panose="02020603050405020304" pitchFamily="18" charset="0"/>
              </a:rPr>
              <a:t>Initiation</a:t>
            </a:r>
          </a:p>
        </p:txBody>
      </p:sp>
      <p:sp>
        <p:nvSpPr>
          <p:cNvPr id="5" name="Text 2"/>
          <p:cNvSpPr/>
          <p:nvPr/>
        </p:nvSpPr>
        <p:spPr>
          <a:xfrm>
            <a:off x="1020604" y="3663553"/>
            <a:ext cx="2807018" cy="3629025"/>
          </a:xfrm>
          <a:prstGeom prst="rect">
            <a:avLst/>
          </a:prstGeom>
          <a:noFill/>
          <a:ln/>
        </p:spPr>
        <p:txBody>
          <a:bodyPr wrap="square" lIns="0" tIns="0" rIns="0" bIns="0" rtlCol="0" anchor="t"/>
          <a:lstStyle/>
          <a:p>
            <a:pPr marL="0" indent="0" algn="l">
              <a:lnSpc>
                <a:spcPts val="2850"/>
              </a:lnSpc>
              <a:buNone/>
            </a:pPr>
            <a:r>
              <a:rPr lang="en-US" sz="1750" dirty="0">
                <a:solidFill>
                  <a:srgbClr val="383838"/>
                </a:solidFill>
                <a:latin typeface="DM Sans" pitchFamily="34" charset="0"/>
                <a:ea typeface="DM Sans" pitchFamily="34" charset="-122"/>
                <a:cs typeface="DM Sans" pitchFamily="34" charset="-120"/>
              </a:rPr>
              <a:t>Translation begins when the small ribosomal subunit binds to the mRNA's start codon (AUG). The initiator tRNA, carrying methionine, also attaches to this site. The large ribosomal subunit then joins to form the complete ribosome.</a:t>
            </a:r>
            <a:endParaRPr lang="en-US" sz="1750" dirty="0"/>
          </a:p>
        </p:txBody>
      </p:sp>
      <p:pic>
        <p:nvPicPr>
          <p:cNvPr id="6" name="Image 1" descr="preencoded.png"/>
          <p:cNvPicPr>
            <a:picLocks noChangeAspect="1"/>
          </p:cNvPicPr>
          <p:nvPr/>
        </p:nvPicPr>
        <p:blipFill>
          <a:blip r:embed="rId4"/>
          <a:stretch>
            <a:fillRect/>
          </a:stretch>
        </p:blipFill>
        <p:spPr>
          <a:xfrm>
            <a:off x="4054435" y="1907977"/>
            <a:ext cx="3260765" cy="907256"/>
          </a:xfrm>
          <a:prstGeom prst="rect">
            <a:avLst/>
          </a:prstGeom>
        </p:spPr>
      </p:pic>
      <p:sp>
        <p:nvSpPr>
          <p:cNvPr id="7" name="Text 3"/>
          <p:cNvSpPr/>
          <p:nvPr/>
        </p:nvSpPr>
        <p:spPr>
          <a:xfrm>
            <a:off x="4281249" y="3155394"/>
            <a:ext cx="2807137" cy="372070"/>
          </a:xfrm>
          <a:prstGeom prst="rect">
            <a:avLst/>
          </a:prstGeom>
          <a:noFill/>
          <a:ln/>
        </p:spPr>
        <p:txBody>
          <a:bodyPr wrap="none" lIns="0" tIns="0" rIns="0" bIns="0" rtlCol="0" anchor="t"/>
          <a:lstStyle/>
          <a:p>
            <a:pPr indent="0">
              <a:lnSpc>
                <a:spcPts val="2750"/>
              </a:lnSpc>
              <a:buNone/>
            </a:pPr>
            <a:r>
              <a:rPr lang="en-US" sz="2300" b="1" dirty="0">
                <a:solidFill>
                  <a:srgbClr val="C00000"/>
                </a:solidFill>
                <a:latin typeface="Times New Roman" panose="02020603050405020304" pitchFamily="18" charset="0"/>
                <a:cs typeface="Times New Roman" panose="02020603050405020304" pitchFamily="18" charset="0"/>
              </a:rPr>
              <a:t>Elongation</a:t>
            </a:r>
          </a:p>
        </p:txBody>
      </p:sp>
      <p:sp>
        <p:nvSpPr>
          <p:cNvPr id="8" name="Text 4"/>
          <p:cNvSpPr/>
          <p:nvPr/>
        </p:nvSpPr>
        <p:spPr>
          <a:xfrm>
            <a:off x="4281249" y="3663553"/>
            <a:ext cx="2807137" cy="3629025"/>
          </a:xfrm>
          <a:prstGeom prst="rect">
            <a:avLst/>
          </a:prstGeom>
          <a:noFill/>
          <a:ln/>
        </p:spPr>
        <p:txBody>
          <a:bodyPr wrap="square" lIns="0" tIns="0" rIns="0" bIns="0" rtlCol="0" anchor="t"/>
          <a:lstStyle/>
          <a:p>
            <a:pPr marL="0" indent="0" algn="l">
              <a:lnSpc>
                <a:spcPts val="2850"/>
              </a:lnSpc>
              <a:buNone/>
            </a:pPr>
            <a:r>
              <a:rPr lang="en-US" sz="1750" dirty="0">
                <a:solidFill>
                  <a:srgbClr val="383838"/>
                </a:solidFill>
                <a:latin typeface="DM Sans" pitchFamily="34" charset="0"/>
                <a:ea typeface="DM Sans" pitchFamily="34" charset="-122"/>
                <a:cs typeface="DM Sans" pitchFamily="34" charset="-120"/>
              </a:rPr>
              <a:t>The ribosome moves along the mRNA, reading each codon and matching it with the appropriate amino acid brought by tRNA molecules. Peptide bonds form between amino acids, gradually building the polypeptide chain.</a:t>
            </a:r>
            <a:endParaRPr lang="en-US" sz="1750" dirty="0"/>
          </a:p>
        </p:txBody>
      </p:sp>
      <p:pic>
        <p:nvPicPr>
          <p:cNvPr id="9" name="Image 2" descr="preencoded.png"/>
          <p:cNvPicPr>
            <a:picLocks noChangeAspect="1"/>
          </p:cNvPicPr>
          <p:nvPr/>
        </p:nvPicPr>
        <p:blipFill>
          <a:blip r:embed="rId5"/>
          <a:stretch>
            <a:fillRect/>
          </a:stretch>
        </p:blipFill>
        <p:spPr>
          <a:xfrm>
            <a:off x="7315200" y="1907977"/>
            <a:ext cx="3260646" cy="907256"/>
          </a:xfrm>
          <a:prstGeom prst="rect">
            <a:avLst/>
          </a:prstGeom>
        </p:spPr>
      </p:pic>
      <p:sp>
        <p:nvSpPr>
          <p:cNvPr id="10" name="Text 5"/>
          <p:cNvSpPr/>
          <p:nvPr/>
        </p:nvSpPr>
        <p:spPr>
          <a:xfrm>
            <a:off x="7542014" y="3155394"/>
            <a:ext cx="2807018" cy="372070"/>
          </a:xfrm>
          <a:prstGeom prst="rect">
            <a:avLst/>
          </a:prstGeom>
          <a:noFill/>
          <a:ln/>
        </p:spPr>
        <p:txBody>
          <a:bodyPr wrap="none" lIns="0" tIns="0" rIns="0" bIns="0" rtlCol="0" anchor="t"/>
          <a:lstStyle/>
          <a:p>
            <a:pPr>
              <a:lnSpc>
                <a:spcPts val="2750"/>
              </a:lnSpc>
            </a:pPr>
            <a:r>
              <a:rPr lang="en-US" sz="2300" b="1" dirty="0">
                <a:solidFill>
                  <a:srgbClr val="C00000"/>
                </a:solidFill>
                <a:latin typeface="Times New Roman" panose="02020603050405020304" pitchFamily="18" charset="0"/>
                <a:cs typeface="Times New Roman" panose="02020603050405020304" pitchFamily="18" charset="0"/>
              </a:rPr>
              <a:t>Termination</a:t>
            </a:r>
          </a:p>
        </p:txBody>
      </p:sp>
      <p:sp>
        <p:nvSpPr>
          <p:cNvPr id="11" name="Text 6"/>
          <p:cNvSpPr/>
          <p:nvPr/>
        </p:nvSpPr>
        <p:spPr>
          <a:xfrm>
            <a:off x="7542014" y="3663553"/>
            <a:ext cx="2807018" cy="2903220"/>
          </a:xfrm>
          <a:prstGeom prst="rect">
            <a:avLst/>
          </a:prstGeom>
          <a:noFill/>
          <a:ln/>
        </p:spPr>
        <p:txBody>
          <a:bodyPr wrap="square" lIns="0" tIns="0" rIns="0" bIns="0" rtlCol="0" anchor="t"/>
          <a:lstStyle/>
          <a:p>
            <a:pPr marL="0" indent="0" algn="l">
              <a:lnSpc>
                <a:spcPts val="2850"/>
              </a:lnSpc>
              <a:buNone/>
            </a:pPr>
            <a:r>
              <a:rPr lang="en-US" sz="1750" dirty="0">
                <a:solidFill>
                  <a:srgbClr val="383838"/>
                </a:solidFill>
                <a:latin typeface="DM Sans" pitchFamily="34" charset="0"/>
                <a:ea typeface="DM Sans" pitchFamily="34" charset="-122"/>
                <a:cs typeface="DM Sans" pitchFamily="34" charset="-120"/>
              </a:rPr>
              <a:t>When the ribosome encounters a stop codon (UAA, UAG, or UGA), release factors trigger the release of the completed polypeptide chain. The ribosomal subunits then dissociate from the mRNA.</a:t>
            </a:r>
            <a:endParaRPr lang="en-US" sz="1750" dirty="0"/>
          </a:p>
        </p:txBody>
      </p:sp>
      <p:pic>
        <p:nvPicPr>
          <p:cNvPr id="12" name="Image 3" descr="preencoded.png"/>
          <p:cNvPicPr>
            <a:picLocks noChangeAspect="1"/>
          </p:cNvPicPr>
          <p:nvPr/>
        </p:nvPicPr>
        <p:blipFill>
          <a:blip r:embed="rId6"/>
          <a:stretch>
            <a:fillRect/>
          </a:stretch>
        </p:blipFill>
        <p:spPr>
          <a:xfrm>
            <a:off x="10575846" y="1907977"/>
            <a:ext cx="3260765" cy="907256"/>
          </a:xfrm>
          <a:prstGeom prst="rect">
            <a:avLst/>
          </a:prstGeom>
        </p:spPr>
      </p:pic>
      <p:sp>
        <p:nvSpPr>
          <p:cNvPr id="13" name="Text 7"/>
          <p:cNvSpPr/>
          <p:nvPr/>
        </p:nvSpPr>
        <p:spPr>
          <a:xfrm>
            <a:off x="10802660" y="3155394"/>
            <a:ext cx="2807137" cy="744141"/>
          </a:xfrm>
          <a:prstGeom prst="rect">
            <a:avLst/>
          </a:prstGeom>
          <a:noFill/>
          <a:ln/>
        </p:spPr>
        <p:txBody>
          <a:bodyPr wrap="square" lIns="0" tIns="0" rIns="0" bIns="0" rtlCol="0" anchor="t"/>
          <a:lstStyle/>
          <a:p>
            <a:pPr indent="0">
              <a:lnSpc>
                <a:spcPts val="2750"/>
              </a:lnSpc>
              <a:buNone/>
            </a:pPr>
            <a:r>
              <a:rPr lang="en-US" sz="2300" b="1" dirty="0">
                <a:solidFill>
                  <a:srgbClr val="C00000"/>
                </a:solidFill>
                <a:latin typeface="Times New Roman" panose="02020603050405020304" pitchFamily="18" charset="0"/>
                <a:cs typeface="Times New Roman" panose="02020603050405020304" pitchFamily="18" charset="0"/>
              </a:rPr>
              <a:t>Post-translational Modifications</a:t>
            </a:r>
          </a:p>
        </p:txBody>
      </p:sp>
      <p:sp>
        <p:nvSpPr>
          <p:cNvPr id="14" name="Text 8"/>
          <p:cNvSpPr/>
          <p:nvPr/>
        </p:nvSpPr>
        <p:spPr>
          <a:xfrm>
            <a:off x="10802660" y="4035623"/>
            <a:ext cx="2807137" cy="2177415"/>
          </a:xfrm>
          <a:prstGeom prst="rect">
            <a:avLst/>
          </a:prstGeom>
          <a:noFill/>
          <a:ln/>
        </p:spPr>
        <p:txBody>
          <a:bodyPr wrap="square" lIns="0" tIns="0" rIns="0" bIns="0" rtlCol="0" anchor="t"/>
          <a:lstStyle/>
          <a:p>
            <a:pPr marL="0" indent="0" algn="l">
              <a:lnSpc>
                <a:spcPts val="2850"/>
              </a:lnSpc>
              <a:buNone/>
            </a:pPr>
            <a:r>
              <a:rPr lang="en-US" sz="1750" dirty="0">
                <a:solidFill>
                  <a:srgbClr val="383838"/>
                </a:solidFill>
                <a:latin typeface="DM Sans" pitchFamily="34" charset="0"/>
                <a:ea typeface="DM Sans" pitchFamily="34" charset="-122"/>
                <a:cs typeface="DM Sans" pitchFamily="34" charset="-120"/>
              </a:rPr>
              <a:t>After translation, many proteins undergo further modifications, such as folding, glycosylation, or phosphorylation, to become fully functional.</a:t>
            </a:r>
            <a:endParaRPr lang="en-US" sz="1750" dirty="0"/>
          </a:p>
        </p:txBody>
      </p:sp>
      <p:sp>
        <p:nvSpPr>
          <p:cNvPr id="15" name="ZoneTexte 14">
            <a:extLst>
              <a:ext uri="{FF2B5EF4-FFF2-40B4-BE49-F238E27FC236}">
                <a16:creationId xmlns:a16="http://schemas.microsoft.com/office/drawing/2014/main" id="{AC831FF1-3997-7916-26CD-5A1300216D7F}"/>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6F0DA5CB-1245-53C5-1F3E-C8565C074EC3}"/>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14432" y="2150745"/>
            <a:ext cx="5057537" cy="3928110"/>
          </a:xfrm>
          <a:prstGeom prst="rect">
            <a:avLst/>
          </a:prstGeom>
        </p:spPr>
      </p:pic>
      <p:sp>
        <p:nvSpPr>
          <p:cNvPr id="4" name="Text 0"/>
          <p:cNvSpPr/>
          <p:nvPr/>
        </p:nvSpPr>
        <p:spPr>
          <a:xfrm>
            <a:off x="6086594" y="609481"/>
            <a:ext cx="7943612" cy="1125379"/>
          </a:xfrm>
          <a:prstGeom prst="rect">
            <a:avLst/>
          </a:prstGeom>
          <a:noFill/>
          <a:ln/>
        </p:spPr>
        <p:txBody>
          <a:bodyPr wrap="square" lIns="0" tIns="0" rIns="0" bIns="0" rtlCol="0" anchor="t"/>
          <a:lstStyle/>
          <a:p>
            <a:pPr>
              <a:lnSpc>
                <a:spcPts val="5850"/>
              </a:lnSpc>
            </a:pPr>
            <a:r>
              <a:rPr lang="en-US" sz="5750" b="1" dirty="0">
                <a:solidFill>
                  <a:srgbClr val="C00000"/>
                </a:solidFill>
                <a:latin typeface="Times New Roman" panose="02020603050405020304" pitchFamily="18" charset="0"/>
                <a:cs typeface="Times New Roman" panose="02020603050405020304" pitchFamily="18" charset="0"/>
              </a:rPr>
              <a:t>The Central Dogma of Molecular Biology</a:t>
            </a:r>
          </a:p>
        </p:txBody>
      </p:sp>
      <p:pic>
        <p:nvPicPr>
          <p:cNvPr id="5" name="Image 2" descr="preencoded.png"/>
          <p:cNvPicPr>
            <a:picLocks noChangeAspect="1"/>
          </p:cNvPicPr>
          <p:nvPr/>
        </p:nvPicPr>
        <p:blipFill>
          <a:blip r:embed="rId5"/>
          <a:stretch>
            <a:fillRect/>
          </a:stretch>
        </p:blipFill>
        <p:spPr>
          <a:xfrm>
            <a:off x="6086594" y="1992035"/>
            <a:ext cx="428744" cy="428744"/>
          </a:xfrm>
          <a:prstGeom prst="rect">
            <a:avLst/>
          </a:prstGeom>
        </p:spPr>
      </p:pic>
      <p:sp>
        <p:nvSpPr>
          <p:cNvPr id="6" name="Text 1"/>
          <p:cNvSpPr/>
          <p:nvPr/>
        </p:nvSpPr>
        <p:spPr>
          <a:xfrm>
            <a:off x="6086594" y="2592229"/>
            <a:ext cx="2250877" cy="281345"/>
          </a:xfrm>
          <a:prstGeom prst="rect">
            <a:avLst/>
          </a:prstGeom>
          <a:noFill/>
          <a:ln/>
        </p:spPr>
        <p:txBody>
          <a:bodyPr wrap="none" lIns="0" tIns="0" rIns="0" bIns="0" rtlCol="0" anchor="t"/>
          <a:lstStyle/>
          <a:p>
            <a:pPr marL="0" indent="0" algn="l">
              <a:lnSpc>
                <a:spcPts val="2200"/>
              </a:lnSpc>
              <a:buNone/>
            </a:pPr>
            <a:r>
              <a:rPr lang="en-US" sz="2300" b="1" dirty="0">
                <a:solidFill>
                  <a:srgbClr val="C00000"/>
                </a:solidFill>
                <a:latin typeface="Times New Roman" panose="02020603050405020304" pitchFamily="18" charset="0"/>
                <a:cs typeface="Times New Roman" panose="02020603050405020304" pitchFamily="18" charset="0"/>
              </a:rPr>
              <a:t>DNA</a:t>
            </a:r>
          </a:p>
        </p:txBody>
      </p:sp>
      <p:sp>
        <p:nvSpPr>
          <p:cNvPr id="7" name="Text 2"/>
          <p:cNvSpPr/>
          <p:nvPr/>
        </p:nvSpPr>
        <p:spPr>
          <a:xfrm>
            <a:off x="6086594" y="2976443"/>
            <a:ext cx="7943612" cy="548640"/>
          </a:xfrm>
          <a:prstGeom prst="rect">
            <a:avLst/>
          </a:prstGeom>
          <a:noFill/>
          <a:ln/>
        </p:spPr>
        <p:txBody>
          <a:bodyPr wrap="square" lIns="0" tIns="0" rIns="0" bIns="0" rtlCol="0" anchor="t"/>
          <a:lstStyle/>
          <a:p>
            <a:pPr marL="0" indent="0" algn="l">
              <a:lnSpc>
                <a:spcPts val="2150"/>
              </a:lnSpc>
              <a:buNone/>
            </a:pPr>
            <a:r>
              <a:rPr lang="en-US" sz="1350" dirty="0">
                <a:solidFill>
                  <a:srgbClr val="383838"/>
                </a:solidFill>
                <a:latin typeface="DM Sans" pitchFamily="34" charset="0"/>
                <a:ea typeface="DM Sans" pitchFamily="34" charset="-122"/>
                <a:cs typeface="DM Sans" pitchFamily="34" charset="-120"/>
              </a:rPr>
              <a:t>The genetic blueprint of life, DNA stores hereditary information in the form of a double-stranded molecule. It serves as the template for RNA synthesis during transcription.</a:t>
            </a:r>
            <a:endParaRPr lang="en-US" sz="1350" dirty="0"/>
          </a:p>
        </p:txBody>
      </p:sp>
      <p:pic>
        <p:nvPicPr>
          <p:cNvPr id="8" name="Image 3" descr="preencoded.png"/>
          <p:cNvPicPr>
            <a:picLocks noChangeAspect="1"/>
          </p:cNvPicPr>
          <p:nvPr/>
        </p:nvPicPr>
        <p:blipFill>
          <a:blip r:embed="rId6"/>
          <a:stretch>
            <a:fillRect/>
          </a:stretch>
        </p:blipFill>
        <p:spPr>
          <a:xfrm>
            <a:off x="6086594" y="4039553"/>
            <a:ext cx="428744" cy="428744"/>
          </a:xfrm>
          <a:prstGeom prst="rect">
            <a:avLst/>
          </a:prstGeom>
        </p:spPr>
      </p:pic>
      <p:sp>
        <p:nvSpPr>
          <p:cNvPr id="9" name="Text 3"/>
          <p:cNvSpPr/>
          <p:nvPr/>
        </p:nvSpPr>
        <p:spPr>
          <a:xfrm>
            <a:off x="6086594" y="4639747"/>
            <a:ext cx="2250877" cy="281345"/>
          </a:xfrm>
          <a:prstGeom prst="rect">
            <a:avLst/>
          </a:prstGeom>
          <a:noFill/>
          <a:ln/>
        </p:spPr>
        <p:txBody>
          <a:bodyPr wrap="none" lIns="0" tIns="0" rIns="0" bIns="0" rtlCol="0" anchor="t"/>
          <a:lstStyle/>
          <a:p>
            <a:pPr>
              <a:lnSpc>
                <a:spcPts val="2200"/>
              </a:lnSpc>
            </a:pPr>
            <a:r>
              <a:rPr lang="en-US" sz="2300" b="1" dirty="0">
                <a:solidFill>
                  <a:srgbClr val="C00000"/>
                </a:solidFill>
                <a:latin typeface="Times New Roman" panose="02020603050405020304" pitchFamily="18" charset="0"/>
                <a:cs typeface="Times New Roman" panose="02020603050405020304" pitchFamily="18" charset="0"/>
              </a:rPr>
              <a:t>RNA</a:t>
            </a:r>
          </a:p>
        </p:txBody>
      </p:sp>
      <p:sp>
        <p:nvSpPr>
          <p:cNvPr id="10" name="Text 4"/>
          <p:cNvSpPr/>
          <p:nvPr/>
        </p:nvSpPr>
        <p:spPr>
          <a:xfrm>
            <a:off x="6086594" y="5023961"/>
            <a:ext cx="7943612" cy="548640"/>
          </a:xfrm>
          <a:prstGeom prst="rect">
            <a:avLst/>
          </a:prstGeom>
          <a:noFill/>
          <a:ln/>
        </p:spPr>
        <p:txBody>
          <a:bodyPr wrap="square" lIns="0" tIns="0" rIns="0" bIns="0" rtlCol="0" anchor="t"/>
          <a:lstStyle/>
          <a:p>
            <a:pPr marL="0" indent="0" algn="l">
              <a:lnSpc>
                <a:spcPts val="2150"/>
              </a:lnSpc>
              <a:buNone/>
            </a:pPr>
            <a:r>
              <a:rPr lang="en-US" sz="1350" dirty="0">
                <a:solidFill>
                  <a:srgbClr val="383838"/>
                </a:solidFill>
                <a:latin typeface="DM Sans" pitchFamily="34" charset="0"/>
                <a:ea typeface="DM Sans" pitchFamily="34" charset="-122"/>
                <a:cs typeface="DM Sans" pitchFamily="34" charset="-120"/>
              </a:rPr>
              <a:t>RNA acts as the intermediary between DNA and proteins. It carries genetic information from DNA to the ribosomes and participates in protein synthesis as both a template and a structural component.</a:t>
            </a:r>
            <a:endParaRPr lang="en-US" sz="1350" dirty="0"/>
          </a:p>
        </p:txBody>
      </p:sp>
      <p:pic>
        <p:nvPicPr>
          <p:cNvPr id="11" name="Image 4" descr="preencoded.png"/>
          <p:cNvPicPr>
            <a:picLocks noChangeAspect="1"/>
          </p:cNvPicPr>
          <p:nvPr/>
        </p:nvPicPr>
        <p:blipFill>
          <a:blip r:embed="rId7"/>
          <a:stretch>
            <a:fillRect/>
          </a:stretch>
        </p:blipFill>
        <p:spPr>
          <a:xfrm>
            <a:off x="6086594" y="6087070"/>
            <a:ext cx="428744" cy="428744"/>
          </a:xfrm>
          <a:prstGeom prst="rect">
            <a:avLst/>
          </a:prstGeom>
        </p:spPr>
      </p:pic>
      <p:sp>
        <p:nvSpPr>
          <p:cNvPr id="12" name="Text 5"/>
          <p:cNvSpPr/>
          <p:nvPr/>
        </p:nvSpPr>
        <p:spPr>
          <a:xfrm>
            <a:off x="6086594" y="6687264"/>
            <a:ext cx="2250877" cy="281345"/>
          </a:xfrm>
          <a:prstGeom prst="rect">
            <a:avLst/>
          </a:prstGeom>
          <a:noFill/>
          <a:ln/>
        </p:spPr>
        <p:txBody>
          <a:bodyPr wrap="none" lIns="0" tIns="0" rIns="0" bIns="0" rtlCol="0" anchor="t"/>
          <a:lstStyle/>
          <a:p>
            <a:pPr indent="0">
              <a:lnSpc>
                <a:spcPts val="2200"/>
              </a:lnSpc>
              <a:buNone/>
            </a:pPr>
            <a:r>
              <a:rPr lang="en-US" sz="2300" b="1" dirty="0">
                <a:solidFill>
                  <a:srgbClr val="C00000"/>
                </a:solidFill>
                <a:latin typeface="Times New Roman" panose="02020603050405020304" pitchFamily="18" charset="0"/>
                <a:cs typeface="Times New Roman" panose="02020603050405020304" pitchFamily="18" charset="0"/>
              </a:rPr>
              <a:t>Protein</a:t>
            </a:r>
          </a:p>
        </p:txBody>
      </p:sp>
      <p:sp>
        <p:nvSpPr>
          <p:cNvPr id="13" name="Text 6"/>
          <p:cNvSpPr/>
          <p:nvPr/>
        </p:nvSpPr>
        <p:spPr>
          <a:xfrm>
            <a:off x="6086594" y="7071479"/>
            <a:ext cx="7943612" cy="548640"/>
          </a:xfrm>
          <a:prstGeom prst="rect">
            <a:avLst/>
          </a:prstGeom>
          <a:noFill/>
          <a:ln/>
        </p:spPr>
        <p:txBody>
          <a:bodyPr wrap="square" lIns="0" tIns="0" rIns="0" bIns="0" rtlCol="0" anchor="t"/>
          <a:lstStyle/>
          <a:p>
            <a:pPr marL="0" indent="0" algn="l">
              <a:lnSpc>
                <a:spcPts val="2150"/>
              </a:lnSpc>
              <a:buNone/>
            </a:pPr>
            <a:r>
              <a:rPr lang="en-US" sz="1350" dirty="0">
                <a:solidFill>
                  <a:srgbClr val="383838"/>
                </a:solidFill>
                <a:latin typeface="DM Sans" pitchFamily="34" charset="0"/>
                <a:ea typeface="DM Sans" pitchFamily="34" charset="-122"/>
                <a:cs typeface="DM Sans" pitchFamily="34" charset="-120"/>
              </a:rPr>
              <a:t>The final product of gene expression, proteins are the workhorses of cells, performing a vast array of functions from catalyzing chemical reactions to providing structural support.</a:t>
            </a:r>
            <a:endParaRPr lang="en-US" sz="1350" dirty="0"/>
          </a:p>
        </p:txBody>
      </p:sp>
      <p:sp>
        <p:nvSpPr>
          <p:cNvPr id="14" name="ZoneTexte 13">
            <a:extLst>
              <a:ext uri="{FF2B5EF4-FFF2-40B4-BE49-F238E27FC236}">
                <a16:creationId xmlns:a16="http://schemas.microsoft.com/office/drawing/2014/main" id="{BECF5101-2E4E-B310-6422-2DB6D02A87C7}"/>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08B24703-7DAA-2BE5-CC84-9B3B5407169F}"/>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Ref idx="1001">
        <a:schemeClr val="bg1"/>
      </p:bgRef>
    </p:bg>
    <p:spTree>
      <p:nvGrpSpPr>
        <p:cNvPr id="1" name=""/>
        <p:cNvGrpSpPr/>
        <p:nvPr/>
      </p:nvGrpSpPr>
      <p:grpSpPr>
        <a:xfrm>
          <a:off x="0" y="0"/>
          <a:ext cx="0" cy="0"/>
          <a:chOff x="0" y="0"/>
          <a:chExt cx="0" cy="0"/>
        </a:xfrm>
      </p:grpSpPr>
      <p:sp>
        <p:nvSpPr>
          <p:cNvPr id="2" name="Text 0"/>
          <p:cNvSpPr/>
          <p:nvPr/>
        </p:nvSpPr>
        <p:spPr>
          <a:xfrm>
            <a:off x="793790" y="626150"/>
            <a:ext cx="7879556" cy="744260"/>
          </a:xfrm>
          <a:prstGeom prst="rect">
            <a:avLst/>
          </a:prstGeom>
          <a:noFill/>
          <a:ln/>
        </p:spPr>
        <p:txBody>
          <a:bodyPr wrap="none" lIns="0" tIns="0" rIns="0" bIns="0" rtlCol="0" anchor="t"/>
          <a:lstStyle/>
          <a:p>
            <a:pPr marL="0" indent="0">
              <a:lnSpc>
                <a:spcPts val="5850"/>
              </a:lnSpc>
              <a:buNone/>
            </a:pPr>
            <a:r>
              <a:rPr lang="en-US" sz="5750" b="1" dirty="0">
                <a:solidFill>
                  <a:srgbClr val="C00000"/>
                </a:solidFill>
                <a:latin typeface="Times New Roman" panose="02020603050405020304" pitchFamily="18" charset="0"/>
                <a:cs typeface="Times New Roman" panose="02020603050405020304" pitchFamily="18" charset="0"/>
              </a:rPr>
              <a:t>RNA and Genetic Information</a:t>
            </a:r>
          </a:p>
        </p:txBody>
      </p:sp>
      <p:sp>
        <p:nvSpPr>
          <p:cNvPr id="3" name="Shape 1"/>
          <p:cNvSpPr/>
          <p:nvPr/>
        </p:nvSpPr>
        <p:spPr>
          <a:xfrm>
            <a:off x="793790" y="1824038"/>
            <a:ext cx="6408063" cy="2776299"/>
          </a:xfrm>
          <a:prstGeom prst="roundRect">
            <a:avLst>
              <a:gd name="adj" fmla="val 1226"/>
            </a:avLst>
          </a:prstGeom>
          <a:solidFill>
            <a:srgbClr val="F2EEEE"/>
          </a:solidFill>
          <a:ln/>
        </p:spPr>
      </p:sp>
      <p:sp>
        <p:nvSpPr>
          <p:cNvPr id="4" name="Text 2"/>
          <p:cNvSpPr/>
          <p:nvPr/>
        </p:nvSpPr>
        <p:spPr>
          <a:xfrm>
            <a:off x="1020604" y="2050852"/>
            <a:ext cx="3232190" cy="372070"/>
          </a:xfrm>
          <a:prstGeom prst="rect">
            <a:avLst/>
          </a:prstGeom>
          <a:noFill/>
          <a:ln/>
        </p:spPr>
        <p:txBody>
          <a:bodyPr wrap="none" lIns="0" tIns="0" rIns="0" bIns="0" rtlCol="0" anchor="t"/>
          <a:lstStyle/>
          <a:p>
            <a:pPr>
              <a:lnSpc>
                <a:spcPts val="2200"/>
              </a:lnSpc>
            </a:pPr>
            <a:r>
              <a:rPr lang="en-US" sz="2300" b="1" dirty="0">
                <a:solidFill>
                  <a:srgbClr val="C00000"/>
                </a:solidFill>
                <a:latin typeface="Times New Roman" panose="02020603050405020304" pitchFamily="18" charset="0"/>
                <a:cs typeface="Times New Roman" panose="02020603050405020304" pitchFamily="18" charset="0"/>
              </a:rPr>
              <a:t>RNA as Genetic Material</a:t>
            </a:r>
          </a:p>
        </p:txBody>
      </p:sp>
      <p:sp>
        <p:nvSpPr>
          <p:cNvPr id="5" name="Text 3"/>
          <p:cNvSpPr/>
          <p:nvPr/>
        </p:nvSpPr>
        <p:spPr>
          <a:xfrm>
            <a:off x="1020604" y="2559010"/>
            <a:ext cx="5954435" cy="1451610"/>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While DNA is the primary genetic material in most organisms, some viruses use RNA as their genetic material. These RNA viruses, such as influenza and HIV, store their entire genome in RNA molecules.</a:t>
            </a:r>
            <a:endParaRPr lang="en-US" sz="1750" dirty="0"/>
          </a:p>
        </p:txBody>
      </p:sp>
      <p:sp>
        <p:nvSpPr>
          <p:cNvPr id="6" name="Shape 4"/>
          <p:cNvSpPr/>
          <p:nvPr/>
        </p:nvSpPr>
        <p:spPr>
          <a:xfrm>
            <a:off x="7428667" y="1824038"/>
            <a:ext cx="6408063" cy="2776299"/>
          </a:xfrm>
          <a:prstGeom prst="roundRect">
            <a:avLst>
              <a:gd name="adj" fmla="val 1226"/>
            </a:avLst>
          </a:prstGeom>
          <a:solidFill>
            <a:srgbClr val="F2EEEE"/>
          </a:solidFill>
          <a:ln/>
        </p:spPr>
      </p:sp>
      <p:sp>
        <p:nvSpPr>
          <p:cNvPr id="7" name="Text 5"/>
          <p:cNvSpPr/>
          <p:nvPr/>
        </p:nvSpPr>
        <p:spPr>
          <a:xfrm>
            <a:off x="7655481" y="2050852"/>
            <a:ext cx="2977039" cy="372070"/>
          </a:xfrm>
          <a:prstGeom prst="rect">
            <a:avLst/>
          </a:prstGeom>
          <a:noFill/>
          <a:ln/>
        </p:spPr>
        <p:txBody>
          <a:bodyPr wrap="none" lIns="0" tIns="0" rIns="0" bIns="0" rtlCol="0" anchor="t"/>
          <a:lstStyle/>
          <a:p>
            <a:pPr>
              <a:lnSpc>
                <a:spcPts val="2200"/>
              </a:lnSpc>
            </a:pPr>
            <a:r>
              <a:rPr lang="en-US" sz="2300" b="1" dirty="0">
                <a:solidFill>
                  <a:srgbClr val="C00000"/>
                </a:solidFill>
                <a:latin typeface="Times New Roman" panose="02020603050405020304" pitchFamily="18" charset="0"/>
                <a:cs typeface="Times New Roman" panose="02020603050405020304" pitchFamily="18" charset="0"/>
              </a:rPr>
              <a:t>RNA Editing</a:t>
            </a:r>
          </a:p>
        </p:txBody>
      </p:sp>
      <p:sp>
        <p:nvSpPr>
          <p:cNvPr id="8" name="Text 6"/>
          <p:cNvSpPr/>
          <p:nvPr/>
        </p:nvSpPr>
        <p:spPr>
          <a:xfrm>
            <a:off x="7655481" y="2559010"/>
            <a:ext cx="5954435" cy="1814513"/>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RNA editing is a process that can alter the nucleotide sequence of an RNA molecule after transcription. This mechanism allows for increased diversity of gene products and can be crucial for proper protein function in some organisms.</a:t>
            </a:r>
            <a:endParaRPr lang="en-US" sz="1750" dirty="0"/>
          </a:p>
        </p:txBody>
      </p:sp>
      <p:sp>
        <p:nvSpPr>
          <p:cNvPr id="9" name="Shape 7"/>
          <p:cNvSpPr/>
          <p:nvPr/>
        </p:nvSpPr>
        <p:spPr>
          <a:xfrm>
            <a:off x="793790" y="4827151"/>
            <a:ext cx="6408063" cy="2776299"/>
          </a:xfrm>
          <a:prstGeom prst="roundRect">
            <a:avLst>
              <a:gd name="adj" fmla="val 1226"/>
            </a:avLst>
          </a:prstGeom>
          <a:solidFill>
            <a:srgbClr val="F2EEEE"/>
          </a:solidFill>
          <a:ln/>
        </p:spPr>
      </p:sp>
      <p:sp>
        <p:nvSpPr>
          <p:cNvPr id="10" name="Text 8"/>
          <p:cNvSpPr/>
          <p:nvPr/>
        </p:nvSpPr>
        <p:spPr>
          <a:xfrm>
            <a:off x="1020604" y="5053965"/>
            <a:ext cx="2977039" cy="372070"/>
          </a:xfrm>
          <a:prstGeom prst="rect">
            <a:avLst/>
          </a:prstGeom>
          <a:noFill/>
          <a:ln/>
        </p:spPr>
        <p:txBody>
          <a:bodyPr wrap="none" lIns="0" tIns="0" rIns="0" bIns="0" rtlCol="0" anchor="t"/>
          <a:lstStyle/>
          <a:p>
            <a:pPr indent="0">
              <a:lnSpc>
                <a:spcPts val="2200"/>
              </a:lnSpc>
              <a:buNone/>
            </a:pPr>
            <a:r>
              <a:rPr lang="en-US" sz="2300" b="1" dirty="0">
                <a:solidFill>
                  <a:srgbClr val="C00000"/>
                </a:solidFill>
                <a:latin typeface="Times New Roman" panose="02020603050405020304" pitchFamily="18" charset="0"/>
                <a:cs typeface="Times New Roman" panose="02020603050405020304" pitchFamily="18" charset="0"/>
              </a:rPr>
              <a:t>RNA Interference</a:t>
            </a:r>
          </a:p>
        </p:txBody>
      </p:sp>
      <p:sp>
        <p:nvSpPr>
          <p:cNvPr id="11" name="Text 9"/>
          <p:cNvSpPr/>
          <p:nvPr/>
        </p:nvSpPr>
        <p:spPr>
          <a:xfrm>
            <a:off x="1020604" y="5562124"/>
            <a:ext cx="5954435" cy="1814513"/>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RNA interference (RNAi) is a biological process in which RNA molecules inhibit gene expression by neutralizing targeted mRNA molecules. This mechanism plays a crucial role in defending cells against parasitic genes and regulating gene expression.</a:t>
            </a:r>
            <a:endParaRPr lang="en-US" sz="1750" dirty="0"/>
          </a:p>
        </p:txBody>
      </p:sp>
      <p:sp>
        <p:nvSpPr>
          <p:cNvPr id="12" name="Shape 10"/>
          <p:cNvSpPr/>
          <p:nvPr/>
        </p:nvSpPr>
        <p:spPr>
          <a:xfrm>
            <a:off x="7428667" y="4827151"/>
            <a:ext cx="6408063" cy="2776299"/>
          </a:xfrm>
          <a:prstGeom prst="roundRect">
            <a:avLst>
              <a:gd name="adj" fmla="val 1226"/>
            </a:avLst>
          </a:prstGeom>
          <a:solidFill>
            <a:srgbClr val="F2EEEE"/>
          </a:solidFill>
          <a:ln/>
        </p:spPr>
      </p:sp>
      <p:sp>
        <p:nvSpPr>
          <p:cNvPr id="13" name="Text 11"/>
          <p:cNvSpPr/>
          <p:nvPr/>
        </p:nvSpPr>
        <p:spPr>
          <a:xfrm>
            <a:off x="7655481" y="5053965"/>
            <a:ext cx="2977039" cy="372070"/>
          </a:xfrm>
          <a:prstGeom prst="rect">
            <a:avLst/>
          </a:prstGeom>
          <a:noFill/>
          <a:ln/>
        </p:spPr>
        <p:txBody>
          <a:bodyPr wrap="none" lIns="0" tIns="0" rIns="0" bIns="0" rtlCol="0" anchor="t"/>
          <a:lstStyle/>
          <a:p>
            <a:pPr indent="0">
              <a:lnSpc>
                <a:spcPts val="2200"/>
              </a:lnSpc>
              <a:buNone/>
            </a:pPr>
            <a:r>
              <a:rPr lang="en-US" sz="2300" b="1" dirty="0">
                <a:solidFill>
                  <a:srgbClr val="C00000"/>
                </a:solidFill>
                <a:latin typeface="Times New Roman" panose="02020603050405020304" pitchFamily="18" charset="0"/>
                <a:cs typeface="Times New Roman" panose="02020603050405020304" pitchFamily="18" charset="0"/>
              </a:rPr>
              <a:t>Epigenetic Regulation</a:t>
            </a:r>
          </a:p>
        </p:txBody>
      </p:sp>
      <p:sp>
        <p:nvSpPr>
          <p:cNvPr id="14" name="Text 12"/>
          <p:cNvSpPr/>
          <p:nvPr/>
        </p:nvSpPr>
        <p:spPr>
          <a:xfrm>
            <a:off x="7655481" y="5562124"/>
            <a:ext cx="5954435" cy="1814513"/>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Non-coding RNAs play important roles in epigenetic regulation, influencing gene expression without changing the underlying DNA sequence. These RNAs can modify chromatin structure and affect DNA methylation patterns.</a:t>
            </a:r>
            <a:endParaRPr lang="en-US" sz="1750" dirty="0"/>
          </a:p>
        </p:txBody>
      </p:sp>
      <p:sp>
        <p:nvSpPr>
          <p:cNvPr id="15" name="ZoneTexte 14">
            <a:extLst>
              <a:ext uri="{FF2B5EF4-FFF2-40B4-BE49-F238E27FC236}">
                <a16:creationId xmlns:a16="http://schemas.microsoft.com/office/drawing/2014/main" id="{694B7E5D-34B0-FA07-9491-652557378E76}"/>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56C08A62-DF9C-117D-509A-D00B138C21E2}"/>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Shape 0"/>
          <p:cNvSpPr/>
          <p:nvPr/>
        </p:nvSpPr>
        <p:spPr>
          <a:xfrm>
            <a:off x="0" y="0"/>
            <a:ext cx="5486400" cy="8229600"/>
          </a:xfrm>
          <a:prstGeom prst="rect">
            <a:avLst/>
          </a:prstGeom>
          <a:solidFill>
            <a:srgbClr val="E5E0DF"/>
          </a:solidFill>
          <a:ln/>
        </p:spPr>
      </p:sp>
      <p:pic>
        <p:nvPicPr>
          <p:cNvPr id="4" name="Image 1" descr="preencoded.png"/>
          <p:cNvPicPr>
            <a:picLocks noChangeAspect="1"/>
          </p:cNvPicPr>
          <p:nvPr/>
        </p:nvPicPr>
        <p:blipFill>
          <a:blip r:embed="rId4"/>
          <a:stretch>
            <a:fillRect/>
          </a:stretch>
        </p:blipFill>
        <p:spPr>
          <a:xfrm>
            <a:off x="0" y="0"/>
            <a:ext cx="6101119" cy="8229600"/>
          </a:xfrm>
          <a:prstGeom prst="rect">
            <a:avLst/>
          </a:prstGeom>
        </p:spPr>
      </p:pic>
      <p:sp>
        <p:nvSpPr>
          <p:cNvPr id="5" name="Text 1"/>
          <p:cNvSpPr/>
          <p:nvPr/>
        </p:nvSpPr>
        <p:spPr>
          <a:xfrm>
            <a:off x="684321" y="485240"/>
            <a:ext cx="13490713" cy="1168479"/>
          </a:xfrm>
          <a:prstGeom prst="rect">
            <a:avLst/>
          </a:prstGeom>
          <a:noFill/>
          <a:ln/>
        </p:spPr>
        <p:txBody>
          <a:bodyPr wrap="square" lIns="0" tIns="0" rIns="0" bIns="0" rtlCol="0" anchor="t"/>
          <a:lstStyle/>
          <a:p>
            <a:pPr>
              <a:lnSpc>
                <a:spcPts val="5850"/>
              </a:lnSpc>
            </a:pPr>
            <a:r>
              <a:rPr lang="en-US" sz="5750" b="1" dirty="0">
                <a:solidFill>
                  <a:srgbClr val="C00000"/>
                </a:solidFill>
                <a:latin typeface="Times New Roman" panose="02020603050405020304" pitchFamily="18" charset="0"/>
                <a:cs typeface="Times New Roman" panose="02020603050405020304" pitchFamily="18" charset="0"/>
              </a:rPr>
              <a:t>RNA-based Therapies and Applications</a:t>
            </a:r>
          </a:p>
        </p:txBody>
      </p:sp>
      <p:sp>
        <p:nvSpPr>
          <p:cNvPr id="6" name="Shape 2"/>
          <p:cNvSpPr/>
          <p:nvPr/>
        </p:nvSpPr>
        <p:spPr>
          <a:xfrm>
            <a:off x="6109573" y="2258378"/>
            <a:ext cx="7897654" cy="5148263"/>
          </a:xfrm>
          <a:prstGeom prst="roundRect">
            <a:avLst>
              <a:gd name="adj" fmla="val 519"/>
            </a:avLst>
          </a:prstGeom>
          <a:noFill/>
          <a:ln w="7620">
            <a:solidFill>
              <a:srgbClr val="000000">
                <a:alpha val="8000"/>
              </a:srgbClr>
            </a:solidFill>
            <a:prstDash val="solid"/>
          </a:ln>
        </p:spPr>
      </p:sp>
      <p:sp>
        <p:nvSpPr>
          <p:cNvPr id="7" name="Shape 3"/>
          <p:cNvSpPr/>
          <p:nvPr/>
        </p:nvSpPr>
        <p:spPr>
          <a:xfrm>
            <a:off x="6117193" y="2265997"/>
            <a:ext cx="7881580" cy="513755"/>
          </a:xfrm>
          <a:prstGeom prst="rect">
            <a:avLst/>
          </a:prstGeom>
          <a:solidFill>
            <a:srgbClr val="FFFFFF">
              <a:alpha val="4000"/>
            </a:srgbClr>
          </a:solidFill>
          <a:ln/>
        </p:spPr>
      </p:sp>
      <p:sp>
        <p:nvSpPr>
          <p:cNvPr id="8" name="Text 4"/>
          <p:cNvSpPr/>
          <p:nvPr/>
        </p:nvSpPr>
        <p:spPr>
          <a:xfrm>
            <a:off x="6296144" y="2380417"/>
            <a:ext cx="2267069" cy="284917"/>
          </a:xfrm>
          <a:prstGeom prst="rect">
            <a:avLst/>
          </a:prstGeom>
          <a:noFill/>
          <a:ln/>
        </p:spPr>
        <p:txBody>
          <a:bodyPr wrap="none" lIns="0" tIns="0" rIns="0" bIns="0" rtlCol="0" anchor="t"/>
          <a:lstStyle/>
          <a:p>
            <a:pPr>
              <a:lnSpc>
                <a:spcPts val="2200"/>
              </a:lnSpc>
            </a:pPr>
            <a:r>
              <a:rPr lang="en-US" sz="2300" b="1" dirty="0">
                <a:solidFill>
                  <a:srgbClr val="C00000"/>
                </a:solidFill>
                <a:latin typeface="Times New Roman" panose="02020603050405020304" pitchFamily="18" charset="0"/>
                <a:cs typeface="Times New Roman" panose="02020603050405020304" pitchFamily="18" charset="0"/>
              </a:rPr>
              <a:t>Application</a:t>
            </a:r>
          </a:p>
        </p:txBody>
      </p:sp>
      <p:sp>
        <p:nvSpPr>
          <p:cNvPr id="9" name="Text 5"/>
          <p:cNvSpPr/>
          <p:nvPr/>
        </p:nvSpPr>
        <p:spPr>
          <a:xfrm>
            <a:off x="8926830" y="2380417"/>
            <a:ext cx="2263259" cy="284917"/>
          </a:xfrm>
          <a:prstGeom prst="rect">
            <a:avLst/>
          </a:prstGeom>
          <a:noFill/>
          <a:ln/>
        </p:spPr>
        <p:txBody>
          <a:bodyPr wrap="none" lIns="0" tIns="0" rIns="0" bIns="0" rtlCol="0" anchor="t"/>
          <a:lstStyle/>
          <a:p>
            <a:pPr marL="0" indent="0">
              <a:lnSpc>
                <a:spcPts val="2200"/>
              </a:lnSpc>
              <a:buNone/>
            </a:pPr>
            <a:r>
              <a:rPr lang="en-US" sz="2300" b="1" dirty="0">
                <a:solidFill>
                  <a:srgbClr val="C00000"/>
                </a:solidFill>
                <a:latin typeface="Times New Roman" panose="02020603050405020304" pitchFamily="18" charset="0"/>
                <a:cs typeface="Times New Roman" panose="02020603050405020304" pitchFamily="18" charset="0"/>
              </a:rPr>
              <a:t>Description</a:t>
            </a:r>
          </a:p>
        </p:txBody>
      </p:sp>
      <p:sp>
        <p:nvSpPr>
          <p:cNvPr id="10" name="Text 6"/>
          <p:cNvSpPr/>
          <p:nvPr/>
        </p:nvSpPr>
        <p:spPr>
          <a:xfrm>
            <a:off x="11553706" y="2380417"/>
            <a:ext cx="2267069" cy="284917"/>
          </a:xfrm>
          <a:prstGeom prst="rect">
            <a:avLst/>
          </a:prstGeom>
          <a:noFill/>
          <a:ln/>
        </p:spPr>
        <p:txBody>
          <a:bodyPr wrap="none" lIns="0" tIns="0" rIns="0" bIns="0" rtlCol="0" anchor="t"/>
          <a:lstStyle/>
          <a:p>
            <a:pPr indent="0">
              <a:lnSpc>
                <a:spcPts val="2200"/>
              </a:lnSpc>
              <a:buNone/>
            </a:pPr>
            <a:r>
              <a:rPr lang="en-US" sz="2300" b="1" dirty="0">
                <a:solidFill>
                  <a:srgbClr val="C00000"/>
                </a:solidFill>
                <a:latin typeface="Times New Roman" panose="02020603050405020304" pitchFamily="18" charset="0"/>
                <a:cs typeface="Times New Roman" panose="02020603050405020304" pitchFamily="18" charset="0"/>
              </a:rPr>
              <a:t>Example</a:t>
            </a:r>
          </a:p>
        </p:txBody>
      </p:sp>
      <p:sp>
        <p:nvSpPr>
          <p:cNvPr id="11" name="Shape 7"/>
          <p:cNvSpPr/>
          <p:nvPr/>
        </p:nvSpPr>
        <p:spPr>
          <a:xfrm>
            <a:off x="6117193" y="2779752"/>
            <a:ext cx="7881580" cy="1368504"/>
          </a:xfrm>
          <a:prstGeom prst="rect">
            <a:avLst/>
          </a:prstGeom>
          <a:solidFill>
            <a:srgbClr val="000000">
              <a:alpha val="4000"/>
            </a:srgbClr>
          </a:solidFill>
          <a:ln/>
        </p:spPr>
      </p:sp>
      <p:sp>
        <p:nvSpPr>
          <p:cNvPr id="12" name="Text 8"/>
          <p:cNvSpPr/>
          <p:nvPr/>
        </p:nvSpPr>
        <p:spPr>
          <a:xfrm>
            <a:off x="6296144" y="2894171"/>
            <a:ext cx="2267069" cy="284917"/>
          </a:xfrm>
          <a:prstGeom prst="rect">
            <a:avLst/>
          </a:prstGeom>
          <a:noFill/>
          <a:ln/>
        </p:spPr>
        <p:txBody>
          <a:bodyPr wrap="none" lIns="0" tIns="0" rIns="0" bIns="0" rtlCol="0" anchor="t"/>
          <a:lstStyle/>
          <a:p>
            <a:pPr marL="0" indent="0">
              <a:lnSpc>
                <a:spcPts val="2200"/>
              </a:lnSpc>
              <a:buNone/>
            </a:pPr>
            <a:r>
              <a:rPr lang="en-US" sz="1400" dirty="0">
                <a:solidFill>
                  <a:srgbClr val="C00000"/>
                </a:solidFill>
                <a:latin typeface="DM Sans" pitchFamily="34" charset="0"/>
                <a:ea typeface="DM Sans" pitchFamily="34" charset="-122"/>
                <a:cs typeface="DM Sans" pitchFamily="34" charset="-120"/>
              </a:rPr>
              <a:t>RNA Vaccines</a:t>
            </a:r>
            <a:endParaRPr lang="en-US" sz="1400" dirty="0">
              <a:solidFill>
                <a:srgbClr val="C00000"/>
              </a:solidFill>
            </a:endParaRPr>
          </a:p>
        </p:txBody>
      </p:sp>
      <p:sp>
        <p:nvSpPr>
          <p:cNvPr id="13" name="Text 9"/>
          <p:cNvSpPr/>
          <p:nvPr/>
        </p:nvSpPr>
        <p:spPr>
          <a:xfrm>
            <a:off x="8926830" y="2894171"/>
            <a:ext cx="2263259" cy="1139666"/>
          </a:xfrm>
          <a:prstGeom prst="rect">
            <a:avLst/>
          </a:prstGeom>
          <a:noFill/>
          <a:ln/>
        </p:spPr>
        <p:txBody>
          <a:bodyPr wrap="square" lIns="0" tIns="0" rIns="0" bIns="0" rtlCol="0" anchor="t"/>
          <a:lstStyle/>
          <a:p>
            <a:pPr marL="0" indent="0">
              <a:lnSpc>
                <a:spcPts val="2200"/>
              </a:lnSpc>
              <a:buNone/>
            </a:pPr>
            <a:r>
              <a:rPr lang="en-US" sz="1400" dirty="0">
                <a:solidFill>
                  <a:srgbClr val="383838"/>
                </a:solidFill>
                <a:latin typeface="DM Sans" pitchFamily="34" charset="0"/>
                <a:ea typeface="DM Sans" pitchFamily="34" charset="-122"/>
                <a:cs typeface="DM Sans" pitchFamily="34" charset="-120"/>
              </a:rPr>
              <a:t>Use mRNA to instruct cells to produce specific proteins, triggering an immune response</a:t>
            </a:r>
            <a:endParaRPr lang="en-US" sz="1400" dirty="0"/>
          </a:p>
        </p:txBody>
      </p:sp>
      <p:sp>
        <p:nvSpPr>
          <p:cNvPr id="14" name="Text 10"/>
          <p:cNvSpPr/>
          <p:nvPr/>
        </p:nvSpPr>
        <p:spPr>
          <a:xfrm>
            <a:off x="11553706" y="2894171"/>
            <a:ext cx="2267069" cy="284917"/>
          </a:xfrm>
          <a:prstGeom prst="rect">
            <a:avLst/>
          </a:prstGeom>
          <a:noFill/>
          <a:ln/>
        </p:spPr>
        <p:txBody>
          <a:bodyPr wrap="none" lIns="0" tIns="0" rIns="0" bIns="0" rtlCol="0" anchor="t"/>
          <a:lstStyle/>
          <a:p>
            <a:pPr marL="0" indent="0">
              <a:lnSpc>
                <a:spcPts val="2200"/>
              </a:lnSpc>
              <a:buNone/>
            </a:pPr>
            <a:r>
              <a:rPr lang="en-US" sz="1400" dirty="0">
                <a:solidFill>
                  <a:srgbClr val="383838"/>
                </a:solidFill>
                <a:latin typeface="DM Sans" pitchFamily="34" charset="0"/>
                <a:ea typeface="DM Sans" pitchFamily="34" charset="-122"/>
                <a:cs typeface="DM Sans" pitchFamily="34" charset="-120"/>
              </a:rPr>
              <a:t>COVID-19 mRNA vaccines</a:t>
            </a:r>
            <a:endParaRPr lang="en-US" sz="1400" dirty="0"/>
          </a:p>
        </p:txBody>
      </p:sp>
      <p:sp>
        <p:nvSpPr>
          <p:cNvPr id="15" name="Shape 11"/>
          <p:cNvSpPr/>
          <p:nvPr/>
        </p:nvSpPr>
        <p:spPr>
          <a:xfrm>
            <a:off x="6117193" y="4148257"/>
            <a:ext cx="7881580" cy="1083588"/>
          </a:xfrm>
          <a:prstGeom prst="rect">
            <a:avLst/>
          </a:prstGeom>
          <a:solidFill>
            <a:srgbClr val="FFFFFF">
              <a:alpha val="4000"/>
            </a:srgbClr>
          </a:solidFill>
          <a:ln/>
        </p:spPr>
      </p:sp>
      <p:sp>
        <p:nvSpPr>
          <p:cNvPr id="16" name="Text 12"/>
          <p:cNvSpPr/>
          <p:nvPr/>
        </p:nvSpPr>
        <p:spPr>
          <a:xfrm>
            <a:off x="6296144" y="4262676"/>
            <a:ext cx="2267069" cy="284917"/>
          </a:xfrm>
          <a:prstGeom prst="rect">
            <a:avLst/>
          </a:prstGeom>
          <a:noFill/>
          <a:ln/>
        </p:spPr>
        <p:txBody>
          <a:bodyPr wrap="none" lIns="0" tIns="0" rIns="0" bIns="0" rtlCol="0" anchor="t"/>
          <a:lstStyle/>
          <a:p>
            <a:pPr marL="0" indent="0">
              <a:lnSpc>
                <a:spcPts val="2200"/>
              </a:lnSpc>
              <a:buNone/>
            </a:pPr>
            <a:r>
              <a:rPr lang="en-US" sz="1400" dirty="0">
                <a:solidFill>
                  <a:srgbClr val="C00000"/>
                </a:solidFill>
                <a:latin typeface="DM Sans" pitchFamily="34" charset="0"/>
              </a:rPr>
              <a:t>RNA Interference Therapy</a:t>
            </a:r>
          </a:p>
        </p:txBody>
      </p:sp>
      <p:sp>
        <p:nvSpPr>
          <p:cNvPr id="17" name="Text 13"/>
          <p:cNvSpPr/>
          <p:nvPr/>
        </p:nvSpPr>
        <p:spPr>
          <a:xfrm>
            <a:off x="8926830" y="4262676"/>
            <a:ext cx="2263259" cy="854750"/>
          </a:xfrm>
          <a:prstGeom prst="rect">
            <a:avLst/>
          </a:prstGeom>
          <a:noFill/>
          <a:ln/>
        </p:spPr>
        <p:txBody>
          <a:bodyPr wrap="square" lIns="0" tIns="0" rIns="0" bIns="0" rtlCol="0" anchor="t"/>
          <a:lstStyle/>
          <a:p>
            <a:pPr marL="0" indent="0">
              <a:lnSpc>
                <a:spcPts val="2200"/>
              </a:lnSpc>
              <a:buNone/>
            </a:pPr>
            <a:r>
              <a:rPr lang="en-US" sz="1400" dirty="0">
                <a:solidFill>
                  <a:srgbClr val="383838"/>
                </a:solidFill>
                <a:latin typeface="DM Sans" pitchFamily="34" charset="0"/>
                <a:ea typeface="DM Sans" pitchFamily="34" charset="-122"/>
                <a:cs typeface="DM Sans" pitchFamily="34" charset="-120"/>
              </a:rPr>
              <a:t>Utilize small RNAs to silence specific genes associated with diseases</a:t>
            </a:r>
            <a:endParaRPr lang="en-US" sz="1400" dirty="0"/>
          </a:p>
        </p:txBody>
      </p:sp>
      <p:sp>
        <p:nvSpPr>
          <p:cNvPr id="18" name="Text 14"/>
          <p:cNvSpPr/>
          <p:nvPr/>
        </p:nvSpPr>
        <p:spPr>
          <a:xfrm>
            <a:off x="11553706" y="4262676"/>
            <a:ext cx="2267069" cy="569833"/>
          </a:xfrm>
          <a:prstGeom prst="rect">
            <a:avLst/>
          </a:prstGeom>
          <a:noFill/>
          <a:ln/>
        </p:spPr>
        <p:txBody>
          <a:bodyPr wrap="square" lIns="0" tIns="0" rIns="0" bIns="0" rtlCol="0" anchor="t"/>
          <a:lstStyle/>
          <a:p>
            <a:pPr marL="0" indent="0">
              <a:lnSpc>
                <a:spcPts val="2200"/>
              </a:lnSpc>
              <a:buNone/>
            </a:pPr>
            <a:r>
              <a:rPr lang="en-US" sz="1400" dirty="0">
                <a:solidFill>
                  <a:srgbClr val="383838"/>
                </a:solidFill>
                <a:latin typeface="DM Sans" pitchFamily="34" charset="0"/>
                <a:ea typeface="DM Sans" pitchFamily="34" charset="-122"/>
                <a:cs typeface="DM Sans" pitchFamily="34" charset="-120"/>
              </a:rPr>
              <a:t>Treatment for hereditary transthyretin amyloidosis</a:t>
            </a:r>
            <a:endParaRPr lang="en-US" sz="1400" dirty="0"/>
          </a:p>
        </p:txBody>
      </p:sp>
      <p:sp>
        <p:nvSpPr>
          <p:cNvPr id="19" name="Shape 15"/>
          <p:cNvSpPr/>
          <p:nvPr/>
        </p:nvSpPr>
        <p:spPr>
          <a:xfrm>
            <a:off x="6117193" y="5231844"/>
            <a:ext cx="7881580" cy="1083588"/>
          </a:xfrm>
          <a:prstGeom prst="rect">
            <a:avLst/>
          </a:prstGeom>
          <a:solidFill>
            <a:srgbClr val="000000">
              <a:alpha val="4000"/>
            </a:srgbClr>
          </a:solidFill>
          <a:ln/>
        </p:spPr>
      </p:sp>
      <p:sp>
        <p:nvSpPr>
          <p:cNvPr id="20" name="Text 16"/>
          <p:cNvSpPr/>
          <p:nvPr/>
        </p:nvSpPr>
        <p:spPr>
          <a:xfrm>
            <a:off x="6296144" y="5346263"/>
            <a:ext cx="2267069" cy="284917"/>
          </a:xfrm>
          <a:prstGeom prst="rect">
            <a:avLst/>
          </a:prstGeom>
          <a:noFill/>
          <a:ln/>
        </p:spPr>
        <p:txBody>
          <a:bodyPr wrap="none" lIns="0" tIns="0" rIns="0" bIns="0" rtlCol="0" anchor="t"/>
          <a:lstStyle/>
          <a:p>
            <a:pPr>
              <a:lnSpc>
                <a:spcPts val="2200"/>
              </a:lnSpc>
            </a:pPr>
            <a:r>
              <a:rPr lang="en-US" sz="1400" dirty="0">
                <a:solidFill>
                  <a:srgbClr val="C00000"/>
                </a:solidFill>
                <a:latin typeface="DM Sans" pitchFamily="34" charset="0"/>
              </a:rPr>
              <a:t>Antisense Oligonucleotides</a:t>
            </a:r>
          </a:p>
        </p:txBody>
      </p:sp>
      <p:sp>
        <p:nvSpPr>
          <p:cNvPr id="21" name="Text 17"/>
          <p:cNvSpPr/>
          <p:nvPr/>
        </p:nvSpPr>
        <p:spPr>
          <a:xfrm>
            <a:off x="8926830" y="5346263"/>
            <a:ext cx="2263259" cy="854750"/>
          </a:xfrm>
          <a:prstGeom prst="rect">
            <a:avLst/>
          </a:prstGeom>
          <a:noFill/>
          <a:ln/>
        </p:spPr>
        <p:txBody>
          <a:bodyPr wrap="square" lIns="0" tIns="0" rIns="0" bIns="0" rtlCol="0" anchor="t"/>
          <a:lstStyle/>
          <a:p>
            <a:pPr marL="0" indent="0">
              <a:lnSpc>
                <a:spcPts val="2200"/>
              </a:lnSpc>
              <a:buNone/>
            </a:pPr>
            <a:r>
              <a:rPr lang="en-US" sz="1400" dirty="0">
                <a:solidFill>
                  <a:srgbClr val="383838"/>
                </a:solidFill>
                <a:latin typeface="DM Sans" pitchFamily="34" charset="0"/>
                <a:ea typeface="DM Sans" pitchFamily="34" charset="-122"/>
                <a:cs typeface="DM Sans" pitchFamily="34" charset="-120"/>
              </a:rPr>
              <a:t>Short, synthetic RNA or DNA molecules that can modulate gene expression</a:t>
            </a:r>
            <a:endParaRPr lang="en-US" sz="1400" dirty="0"/>
          </a:p>
        </p:txBody>
      </p:sp>
      <p:sp>
        <p:nvSpPr>
          <p:cNvPr id="22" name="Text 18"/>
          <p:cNvSpPr/>
          <p:nvPr/>
        </p:nvSpPr>
        <p:spPr>
          <a:xfrm>
            <a:off x="11553706" y="5346263"/>
            <a:ext cx="2267069" cy="569833"/>
          </a:xfrm>
          <a:prstGeom prst="rect">
            <a:avLst/>
          </a:prstGeom>
          <a:noFill/>
          <a:ln/>
        </p:spPr>
        <p:txBody>
          <a:bodyPr wrap="square" lIns="0" tIns="0" rIns="0" bIns="0" rtlCol="0" anchor="t"/>
          <a:lstStyle/>
          <a:p>
            <a:pPr marL="0" indent="0">
              <a:lnSpc>
                <a:spcPts val="2200"/>
              </a:lnSpc>
              <a:buNone/>
            </a:pPr>
            <a:r>
              <a:rPr lang="en-US" sz="1400" dirty="0">
                <a:solidFill>
                  <a:srgbClr val="383838"/>
                </a:solidFill>
                <a:latin typeface="DM Sans" pitchFamily="34" charset="0"/>
                <a:ea typeface="DM Sans" pitchFamily="34" charset="-122"/>
                <a:cs typeface="DM Sans" pitchFamily="34" charset="-120"/>
              </a:rPr>
              <a:t>Treatment for spinal muscular atrophy</a:t>
            </a:r>
            <a:endParaRPr lang="en-US" sz="1400" dirty="0"/>
          </a:p>
        </p:txBody>
      </p:sp>
      <p:sp>
        <p:nvSpPr>
          <p:cNvPr id="23" name="Shape 19"/>
          <p:cNvSpPr/>
          <p:nvPr/>
        </p:nvSpPr>
        <p:spPr>
          <a:xfrm>
            <a:off x="6117193" y="6315432"/>
            <a:ext cx="7881580" cy="1083588"/>
          </a:xfrm>
          <a:prstGeom prst="rect">
            <a:avLst/>
          </a:prstGeom>
          <a:solidFill>
            <a:srgbClr val="FFFFFF">
              <a:alpha val="4000"/>
            </a:srgbClr>
          </a:solidFill>
          <a:ln/>
        </p:spPr>
      </p:sp>
      <p:sp>
        <p:nvSpPr>
          <p:cNvPr id="24" name="Text 20"/>
          <p:cNvSpPr/>
          <p:nvPr/>
        </p:nvSpPr>
        <p:spPr>
          <a:xfrm>
            <a:off x="6296144" y="6429851"/>
            <a:ext cx="2267069" cy="284917"/>
          </a:xfrm>
          <a:prstGeom prst="rect">
            <a:avLst/>
          </a:prstGeom>
          <a:noFill/>
          <a:ln/>
        </p:spPr>
        <p:txBody>
          <a:bodyPr wrap="none" lIns="0" tIns="0" rIns="0" bIns="0" rtlCol="0" anchor="t"/>
          <a:lstStyle/>
          <a:p>
            <a:pPr indent="0">
              <a:lnSpc>
                <a:spcPts val="2200"/>
              </a:lnSpc>
              <a:buNone/>
            </a:pPr>
            <a:r>
              <a:rPr lang="en-US" sz="1400" dirty="0">
                <a:solidFill>
                  <a:srgbClr val="C00000"/>
                </a:solidFill>
                <a:latin typeface="DM Sans" pitchFamily="34" charset="0"/>
              </a:rPr>
              <a:t>CRISPR-Cas9 </a:t>
            </a:r>
            <a:r>
              <a:rPr lang="en-US" sz="1400">
                <a:solidFill>
                  <a:srgbClr val="C00000"/>
                </a:solidFill>
                <a:latin typeface="DM Sans" pitchFamily="34" charset="0"/>
              </a:rPr>
              <a:t>Gene Editing</a:t>
            </a:r>
            <a:endParaRPr lang="en-US" sz="1400" dirty="0">
              <a:solidFill>
                <a:srgbClr val="C00000"/>
              </a:solidFill>
              <a:latin typeface="DM Sans" pitchFamily="34" charset="0"/>
            </a:endParaRPr>
          </a:p>
        </p:txBody>
      </p:sp>
      <p:sp>
        <p:nvSpPr>
          <p:cNvPr id="25" name="Text 21"/>
          <p:cNvSpPr/>
          <p:nvPr/>
        </p:nvSpPr>
        <p:spPr>
          <a:xfrm>
            <a:off x="8926830" y="6429851"/>
            <a:ext cx="2263259" cy="854750"/>
          </a:xfrm>
          <a:prstGeom prst="rect">
            <a:avLst/>
          </a:prstGeom>
          <a:noFill/>
          <a:ln/>
        </p:spPr>
        <p:txBody>
          <a:bodyPr wrap="square" lIns="0" tIns="0" rIns="0" bIns="0" rtlCol="0" anchor="t"/>
          <a:lstStyle/>
          <a:p>
            <a:pPr marL="0" indent="0">
              <a:lnSpc>
                <a:spcPts val="2200"/>
              </a:lnSpc>
              <a:buNone/>
            </a:pPr>
            <a:r>
              <a:rPr lang="en-US" sz="1400" dirty="0">
                <a:solidFill>
                  <a:srgbClr val="383838"/>
                </a:solidFill>
                <a:latin typeface="DM Sans" pitchFamily="34" charset="0"/>
                <a:ea typeface="DM Sans" pitchFamily="34" charset="-122"/>
                <a:cs typeface="DM Sans" pitchFamily="34" charset="-120"/>
              </a:rPr>
              <a:t>Uses guide RNAs to direct gene editing enzymes to specific DNA sequences</a:t>
            </a:r>
            <a:endParaRPr lang="en-US" sz="1400" dirty="0"/>
          </a:p>
        </p:txBody>
      </p:sp>
      <p:sp>
        <p:nvSpPr>
          <p:cNvPr id="26" name="Text 22"/>
          <p:cNvSpPr/>
          <p:nvPr/>
        </p:nvSpPr>
        <p:spPr>
          <a:xfrm>
            <a:off x="11553706" y="6429851"/>
            <a:ext cx="2267069" cy="569833"/>
          </a:xfrm>
          <a:prstGeom prst="rect">
            <a:avLst/>
          </a:prstGeom>
          <a:noFill/>
          <a:ln/>
        </p:spPr>
        <p:txBody>
          <a:bodyPr wrap="square" lIns="0" tIns="0" rIns="0" bIns="0" rtlCol="0" anchor="t"/>
          <a:lstStyle/>
          <a:p>
            <a:pPr marL="0" indent="0">
              <a:lnSpc>
                <a:spcPts val="2200"/>
              </a:lnSpc>
              <a:buNone/>
            </a:pPr>
            <a:r>
              <a:rPr lang="en-US" sz="1400" dirty="0">
                <a:solidFill>
                  <a:srgbClr val="383838"/>
                </a:solidFill>
                <a:latin typeface="DM Sans" pitchFamily="34" charset="0"/>
                <a:ea typeface="DM Sans" pitchFamily="34" charset="-122"/>
                <a:cs typeface="DM Sans" pitchFamily="34" charset="-120"/>
              </a:rPr>
              <a:t>Experimental treatments for genetic disorders</a:t>
            </a:r>
            <a:endParaRPr lang="en-US" sz="1400" dirty="0"/>
          </a:p>
        </p:txBody>
      </p:sp>
      <p:sp>
        <p:nvSpPr>
          <p:cNvPr id="27" name="ZoneTexte 26">
            <a:extLst>
              <a:ext uri="{FF2B5EF4-FFF2-40B4-BE49-F238E27FC236}">
                <a16:creationId xmlns:a16="http://schemas.microsoft.com/office/drawing/2014/main" id="{56681A9E-A015-71E0-8AF1-CC54A313445D}"/>
              </a:ext>
            </a:extLst>
          </p:cNvPr>
          <p:cNvSpPr txBox="1"/>
          <p:nvPr/>
        </p:nvSpPr>
        <p:spPr>
          <a:xfrm>
            <a:off x="12881113" y="7856220"/>
            <a:ext cx="1563757" cy="369332"/>
          </a:xfrm>
          <a:prstGeom prst="rect">
            <a:avLst/>
          </a:prstGeom>
          <a:solidFill>
            <a:schemeClr val="bg1"/>
          </a:solidFill>
        </p:spPr>
        <p:txBody>
          <a:bodyPr wrap="square" rtlCol="0">
            <a:spAutoFit/>
          </a:bodyPr>
          <a:lstStyle/>
          <a:p>
            <a:endParaRPr lang="fr-FR" dirty="0"/>
          </a:p>
        </p:txBody>
      </p:sp>
      <p:sp>
        <p:nvSpPr>
          <p:cNvPr id="28" name="ZoneTexte 27">
            <a:extLst>
              <a:ext uri="{FF2B5EF4-FFF2-40B4-BE49-F238E27FC236}">
                <a16:creationId xmlns:a16="http://schemas.microsoft.com/office/drawing/2014/main" id="{A030C13A-77ED-F440-2206-AF39FA291BD1}"/>
              </a:ext>
            </a:extLst>
          </p:cNvPr>
          <p:cNvSpPr txBox="1"/>
          <p:nvPr/>
        </p:nvSpPr>
        <p:spPr>
          <a:xfrm>
            <a:off x="0" y="7856220"/>
            <a:ext cx="14630400" cy="37338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TotalTime>
  <Words>1343</Words>
  <Application>Microsoft Office PowerPoint</Application>
  <PresentationFormat>Personnalisé</PresentationFormat>
  <Paragraphs>104</Paragraphs>
  <Slides>10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PT Serif</vt:lpstr>
      <vt:lpstr>DM Sans</vt:lpstr>
      <vt:lpstr>Arial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2</cp:revision>
  <dcterms:created xsi:type="dcterms:W3CDTF">2024-10-22T22:24:15Z</dcterms:created>
  <dcterms:modified xsi:type="dcterms:W3CDTF">2024-11-08T15:52:22Z</dcterms:modified>
</cp:coreProperties>
</file>