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1418" r:id="rId2"/>
    <p:sldId id="1449" r:id="rId3"/>
    <p:sldId id="1427" r:id="rId4"/>
    <p:sldId id="1450" r:id="rId5"/>
    <p:sldId id="1451" r:id="rId6"/>
    <p:sldId id="1452" r:id="rId7"/>
    <p:sldId id="1454" r:id="rId8"/>
    <p:sldId id="1455" r:id="rId9"/>
    <p:sldId id="1456" r:id="rId10"/>
    <p:sldId id="1435" r:id="rId11"/>
    <p:sldId id="1453" r:id="rId12"/>
    <p:sldId id="1412" r:id="rId13"/>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8140">
          <p15:clr>
            <a:srgbClr val="A4A3A4"/>
          </p15:clr>
        </p15:guide>
        <p15:guide id="2" orient="horz" pos="1792">
          <p15:clr>
            <a:srgbClr val="A4A3A4"/>
          </p15:clr>
        </p15:guide>
        <p15:guide id="3" orient="horz" pos="501">
          <p15:clr>
            <a:srgbClr val="A4A3A4"/>
          </p15:clr>
        </p15:guide>
        <p15:guide id="4" pos="14269">
          <p15:clr>
            <a:srgbClr val="A4A3A4"/>
          </p15:clr>
        </p15:guide>
        <p15:guide id="5" pos="1272">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00"/>
    <a:srgbClr val="006633"/>
    <a:srgbClr val="445469"/>
    <a:srgbClr val="2F2F2F"/>
    <a:srgbClr val="19232E"/>
    <a:srgbClr val="FBC81F"/>
    <a:srgbClr val="FBB62B"/>
    <a:srgbClr val="2C4054"/>
    <a:srgbClr val="364D65"/>
    <a:srgbClr val="FADF3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176" autoAdjust="0"/>
    <p:restoredTop sz="99409" autoAdjust="0"/>
  </p:normalViewPr>
  <p:slideViewPr>
    <p:cSldViewPr snapToGrid="0" snapToObjects="1">
      <p:cViewPr>
        <p:scale>
          <a:sx n="30" d="100"/>
          <a:sy n="30" d="100"/>
        </p:scale>
        <p:origin x="-1044" y="-372"/>
      </p:cViewPr>
      <p:guideLst>
        <p:guide orient="horz" pos="8140"/>
        <p:guide orient="horz" pos="1792"/>
        <p:guide orient="horz" pos="501"/>
        <p:guide pos="14269"/>
        <p:guide pos="1272"/>
      </p:guideLst>
    </p:cSldViewPr>
  </p:slideViewPr>
  <p:notesTextViewPr>
    <p:cViewPr>
      <p:scale>
        <a:sx n="100" d="100"/>
        <a:sy n="100" d="100"/>
      </p:scale>
      <p:origin x="0" y="0"/>
    </p:cViewPr>
  </p:notesTextViewPr>
  <p:sorterViewPr>
    <p:cViewPr>
      <p:scale>
        <a:sx n="20" d="100"/>
        <a:sy n="20" d="100"/>
      </p:scale>
      <p:origin x="0" y="5136"/>
    </p:cViewPr>
  </p:sorterViewPr>
  <p:notesViewPr>
    <p:cSldViewPr snapToGrid="0">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Light"/>
              </a:defRPr>
            </a:lvl1pPr>
          </a:lstStyle>
          <a:p>
            <a:fld id="{EFC10EE1-B198-C942-8235-326C972CBB30}" type="datetimeFigureOut">
              <a:rPr lang="en-US" smtClean="0"/>
              <a:pPr/>
              <a:t>10/18/2022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Light"/>
              </a:defRPr>
            </a:lvl1pPr>
          </a:lstStyle>
          <a:p>
            <a:fld id="{006BE02D-20C0-F840-AFAC-BEA99C74FDC2}" type="slidenum">
              <a:rPr lang="en-US" smtClean="0"/>
              <a:pPr/>
              <a:t>‹N°›</a:t>
            </a:fld>
            <a:endParaRPr lang="en-US" dirty="0"/>
          </a:p>
        </p:txBody>
      </p:sp>
    </p:spTree>
    <p:extLst>
      <p:ext uri="{BB962C8B-B14F-4D97-AF65-F5344CB8AC3E}">
        <p14:creationId xmlns:p14="http://schemas.microsoft.com/office/powerpoint/2010/main" xmlns=""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kern="1200">
        <a:solidFill>
          <a:schemeClr val="tx1"/>
        </a:solidFill>
        <a:latin typeface="Lato Light"/>
        <a:ea typeface="+mn-ea"/>
        <a:cs typeface="+mn-cs"/>
      </a:defRPr>
    </a:lvl1pPr>
    <a:lvl2pPr marL="914217" algn="l" defTabSz="914217" rtl="0" eaLnBrk="1" latinLnBrk="0" hangingPunct="1">
      <a:defRPr sz="2400" kern="1200">
        <a:solidFill>
          <a:schemeClr val="tx1"/>
        </a:solidFill>
        <a:latin typeface="Lato Light"/>
        <a:ea typeface="+mn-ea"/>
        <a:cs typeface="+mn-cs"/>
      </a:defRPr>
    </a:lvl2pPr>
    <a:lvl3pPr marL="1828434" algn="l" defTabSz="914217" rtl="0" eaLnBrk="1" latinLnBrk="0" hangingPunct="1">
      <a:defRPr sz="2400" kern="1200">
        <a:solidFill>
          <a:schemeClr val="tx1"/>
        </a:solidFill>
        <a:latin typeface="Lato Light"/>
        <a:ea typeface="+mn-ea"/>
        <a:cs typeface="+mn-cs"/>
      </a:defRPr>
    </a:lvl3pPr>
    <a:lvl4pPr marL="2742651" algn="l" defTabSz="914217" rtl="0" eaLnBrk="1" latinLnBrk="0" hangingPunct="1">
      <a:defRPr sz="2400" kern="1200">
        <a:solidFill>
          <a:schemeClr val="tx1"/>
        </a:solidFill>
        <a:latin typeface="Lato Light"/>
        <a:ea typeface="+mn-ea"/>
        <a:cs typeface="+mn-cs"/>
      </a:defRPr>
    </a:lvl4pPr>
    <a:lvl5pPr marL="3656868" algn="l" defTabSz="914217" rtl="0" eaLnBrk="1" latinLnBrk="0" hangingPunct="1">
      <a:defRPr sz="2400" kern="1200">
        <a:solidFill>
          <a:schemeClr val="tx1"/>
        </a:solidFill>
        <a:latin typeface="Lato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投影片圖像版面配置區 1"/>
          <p:cNvSpPr>
            <a:spLocks noGrp="1" noRot="1" noChangeAspect="1" noTextEdit="1"/>
          </p:cNvSpPr>
          <p:nvPr>
            <p:ph type="sldImg"/>
          </p:nvPr>
        </p:nvSpPr>
        <p:spPr>
          <a:xfrm>
            <a:off x="381000" y="685800"/>
            <a:ext cx="6096000" cy="3429000"/>
          </a:xfrm>
          <a:ln/>
        </p:spPr>
      </p:sp>
      <p:sp>
        <p:nvSpPr>
          <p:cNvPr id="6147" name="備忘稿版面配置區 2"/>
          <p:cNvSpPr>
            <a:spLocks noGrp="1"/>
          </p:cNvSpPr>
          <p:nvPr>
            <p:ph type="body" idx="1"/>
          </p:nvPr>
        </p:nvSpPr>
        <p:spPr>
          <a:noFill/>
          <a:ln/>
        </p:spPr>
        <p:txBody>
          <a:bodyPr/>
          <a:lstStyle/>
          <a:p>
            <a:endParaRPr lang="fr-FR" smtClean="0"/>
          </a:p>
        </p:txBody>
      </p:sp>
      <p:sp>
        <p:nvSpPr>
          <p:cNvPr id="6148" name="投影片編號版面配置區 3"/>
          <p:cNvSpPr>
            <a:spLocks noGrp="1"/>
          </p:cNvSpPr>
          <p:nvPr>
            <p:ph type="sldNum" sz="quarter" idx="5"/>
          </p:nvPr>
        </p:nvSpPr>
        <p:spPr>
          <a:noFill/>
        </p:spPr>
        <p:txBody>
          <a:bodyPr/>
          <a:lstStyle/>
          <a:p>
            <a:fld id="{6FC7F519-669D-480D-A467-961A87C598AC}" type="slidenum">
              <a:rPr lang="en-US" altLang="zh-TW"/>
              <a:pPr/>
              <a:t>1</a:t>
            </a:fld>
            <a:endParaRPr lang="en-US"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投影片圖像版面配置區 1"/>
          <p:cNvSpPr>
            <a:spLocks noGrp="1" noRot="1" noChangeAspect="1" noTextEdit="1"/>
          </p:cNvSpPr>
          <p:nvPr>
            <p:ph type="sldImg"/>
          </p:nvPr>
        </p:nvSpPr>
        <p:spPr>
          <a:xfrm>
            <a:off x="381000" y="685800"/>
            <a:ext cx="6096000" cy="3429000"/>
          </a:xfrm>
          <a:ln/>
        </p:spPr>
      </p:sp>
      <p:sp>
        <p:nvSpPr>
          <p:cNvPr id="6147" name="備忘稿版面配置區 2"/>
          <p:cNvSpPr>
            <a:spLocks noGrp="1"/>
          </p:cNvSpPr>
          <p:nvPr>
            <p:ph type="body" idx="1"/>
          </p:nvPr>
        </p:nvSpPr>
        <p:spPr>
          <a:noFill/>
          <a:ln/>
        </p:spPr>
        <p:txBody>
          <a:bodyPr/>
          <a:lstStyle/>
          <a:p>
            <a:endParaRPr lang="fr-FR" smtClean="0"/>
          </a:p>
        </p:txBody>
      </p:sp>
      <p:sp>
        <p:nvSpPr>
          <p:cNvPr id="6148" name="投影片編號版面配置區 3"/>
          <p:cNvSpPr>
            <a:spLocks noGrp="1"/>
          </p:cNvSpPr>
          <p:nvPr>
            <p:ph type="sldNum" sz="quarter" idx="5"/>
          </p:nvPr>
        </p:nvSpPr>
        <p:spPr>
          <a:noFill/>
        </p:spPr>
        <p:txBody>
          <a:bodyPr/>
          <a:lstStyle/>
          <a:p>
            <a:fld id="{6FC7F519-669D-480D-A467-961A87C598AC}" type="slidenum">
              <a:rPr lang="en-US" altLang="zh-TW"/>
              <a:pPr/>
              <a:t>2</a:t>
            </a:fld>
            <a:endParaRPr lang="en-US" altLang="zh-TW"/>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ster Slide 1">
    <p:spTree>
      <p:nvGrpSpPr>
        <p:cNvPr id="1" name=""/>
        <p:cNvGrpSpPr/>
        <p:nvPr/>
      </p:nvGrpSpPr>
      <p:grpSpPr>
        <a:xfrm>
          <a:off x="0" y="0"/>
          <a:ext cx="0" cy="0"/>
          <a:chOff x="0" y="0"/>
          <a:chExt cx="0" cy="0"/>
        </a:xfrm>
      </p:grpSpPr>
      <p:sp>
        <p:nvSpPr>
          <p:cNvPr id="8" name="Oval 7"/>
          <p:cNvSpPr/>
          <p:nvPr userDrawn="1"/>
        </p:nvSpPr>
        <p:spPr>
          <a:xfrm>
            <a:off x="23352569" y="12671216"/>
            <a:ext cx="665618" cy="665618"/>
          </a:xfrm>
          <a:prstGeom prst="ellipse">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91422" tIns="45711" rIns="91422" bIns="45711" rtlCol="0" anchor="ctr"/>
          <a:lstStyle/>
          <a:p>
            <a:pPr algn="ctr"/>
            <a:endParaRPr lang="en-US" dirty="0"/>
          </a:p>
        </p:txBody>
      </p:sp>
      <p:sp>
        <p:nvSpPr>
          <p:cNvPr id="9" name="TextBox 8"/>
          <p:cNvSpPr txBox="1"/>
          <p:nvPr userDrawn="1"/>
        </p:nvSpPr>
        <p:spPr>
          <a:xfrm>
            <a:off x="23281975" y="12757840"/>
            <a:ext cx="806805" cy="492370"/>
          </a:xfrm>
          <a:prstGeom prst="rect">
            <a:avLst/>
          </a:prstGeom>
          <a:noFill/>
        </p:spPr>
        <p:txBody>
          <a:bodyPr wrap="none" lIns="182807" tIns="91404" rIns="182807" bIns="91404" rtlCol="0">
            <a:spAutoFit/>
          </a:bodyPr>
          <a:lstStyle/>
          <a:p>
            <a:pPr algn="ctr"/>
            <a:fld id="{260E2A6B-A809-4840-BF14-8648BC0BDF87}" type="slidenum">
              <a:rPr lang="id-ID" sz="2000" b="1" smtClean="0">
                <a:solidFill>
                  <a:schemeClr val="bg1"/>
                </a:solidFill>
                <a:latin typeface="Lato Regular"/>
                <a:cs typeface="Lato Regular"/>
              </a:rPr>
              <a:pPr algn="ctr"/>
              <a:t>‹N°›</a:t>
            </a:fld>
            <a:endParaRPr lang="id-ID" sz="2000" dirty="0">
              <a:solidFill>
                <a:schemeClr val="bg1"/>
              </a:solidFill>
              <a:latin typeface="Lato Regular"/>
              <a:cs typeface="Lato Regular"/>
            </a:endParaRPr>
          </a:p>
        </p:txBody>
      </p:sp>
    </p:spTree>
    <p:extLst>
      <p:ext uri="{BB962C8B-B14F-4D97-AF65-F5344CB8AC3E}">
        <p14:creationId xmlns:p14="http://schemas.microsoft.com/office/powerpoint/2010/main" xmlns="" val="143797723"/>
      </p:ext>
    </p:extLst>
  </p:cSld>
  <p:clrMapOvr>
    <a:masterClrMapping/>
  </p:clrMapOvr>
  <mc:AlternateContent xmlns:mc="http://schemas.openxmlformats.org/markup-compatibility/2006">
    <mc:Choice xmlns:p14="http://schemas.microsoft.com/office/powerpoint/2010/main" xmlns="" Requires="p14">
      <p:transition p14:dur="0" advClick="0" advTm="3000"/>
    </mc:Choice>
    <mc:Fallback>
      <p:transition advClick="0" advTm="3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rt-Company">
    <p:spTree>
      <p:nvGrpSpPr>
        <p:cNvPr id="1" name=""/>
        <p:cNvGrpSpPr/>
        <p:nvPr/>
      </p:nvGrpSpPr>
      <p:grpSpPr>
        <a:xfrm>
          <a:off x="0" y="0"/>
          <a:ext cx="0" cy="0"/>
          <a:chOff x="0" y="0"/>
          <a:chExt cx="0" cy="0"/>
        </a:xfrm>
      </p:grpSpPr>
      <p:sp>
        <p:nvSpPr>
          <p:cNvPr id="5" name="Oval 7"/>
          <p:cNvSpPr/>
          <p:nvPr userDrawn="1"/>
        </p:nvSpPr>
        <p:spPr>
          <a:xfrm>
            <a:off x="23352569" y="12671216"/>
            <a:ext cx="665618" cy="665618"/>
          </a:xfrm>
          <a:prstGeom prst="ellipse">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91422" tIns="45711" rIns="91422" bIns="45711" rtlCol="0" anchor="ctr"/>
          <a:lstStyle/>
          <a:p>
            <a:pPr algn="ctr"/>
            <a:endParaRPr lang="en-US" dirty="0"/>
          </a:p>
        </p:txBody>
      </p:sp>
      <p:sp>
        <p:nvSpPr>
          <p:cNvPr id="6" name="TextBox 8"/>
          <p:cNvSpPr txBox="1"/>
          <p:nvPr userDrawn="1"/>
        </p:nvSpPr>
        <p:spPr>
          <a:xfrm>
            <a:off x="23281975" y="12757840"/>
            <a:ext cx="806805" cy="492370"/>
          </a:xfrm>
          <a:prstGeom prst="rect">
            <a:avLst/>
          </a:prstGeom>
          <a:noFill/>
        </p:spPr>
        <p:txBody>
          <a:bodyPr wrap="none" lIns="182807" tIns="91404" rIns="182807" bIns="91404" rtlCol="0">
            <a:spAutoFit/>
          </a:bodyPr>
          <a:lstStyle/>
          <a:p>
            <a:pPr algn="ctr"/>
            <a:fld id="{260E2A6B-A809-4840-BF14-8648BC0BDF87}" type="slidenum">
              <a:rPr lang="id-ID" sz="2000" b="1" smtClean="0">
                <a:solidFill>
                  <a:schemeClr val="bg1"/>
                </a:solidFill>
                <a:latin typeface="Lato Regular"/>
                <a:cs typeface="Lato Regular"/>
              </a:rPr>
              <a:pPr algn="ctr"/>
              <a:t>‹N°›</a:t>
            </a:fld>
            <a:endParaRPr lang="id-ID" sz="2000" dirty="0">
              <a:solidFill>
                <a:schemeClr val="bg1"/>
              </a:solidFill>
              <a:latin typeface="Lato Regular"/>
              <a:cs typeface="Lato Regular"/>
            </a:endParaRPr>
          </a:p>
        </p:txBody>
      </p:sp>
    </p:spTree>
    <p:extLst>
      <p:ext uri="{BB962C8B-B14F-4D97-AF65-F5344CB8AC3E}">
        <p14:creationId xmlns:p14="http://schemas.microsoft.com/office/powerpoint/2010/main" xmlns="" val="1518675533"/>
      </p:ext>
    </p:extLst>
  </p:cSld>
  <p:clrMapOvr>
    <a:masterClrMapping/>
  </p:clrMapOvr>
  <mc:AlternateContent xmlns:mc="http://schemas.openxmlformats.org/markup-compatibility/2006">
    <mc:Choice xmlns:p14="http://schemas.microsoft.com/office/powerpoint/2010/main" xmlns="" Requires="p14">
      <p:transition p14:dur="0" advClick="0" advTm="3000"/>
    </mc:Choice>
    <mc:Fallback>
      <p:transition advClick="0" advTm="3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g Image Placeholder">
    <p:spTree>
      <p:nvGrpSpPr>
        <p:cNvPr id="1" name=""/>
        <p:cNvGrpSpPr/>
        <p:nvPr/>
      </p:nvGrpSpPr>
      <p:grpSpPr>
        <a:xfrm>
          <a:off x="0" y="0"/>
          <a:ext cx="0" cy="0"/>
          <a:chOff x="0" y="0"/>
          <a:chExt cx="0" cy="0"/>
        </a:xfrm>
      </p:grpSpPr>
      <p:sp>
        <p:nvSpPr>
          <p:cNvPr id="17" name="Picture Placeholder 13"/>
          <p:cNvSpPr>
            <a:spLocks noGrp="1"/>
          </p:cNvSpPr>
          <p:nvPr>
            <p:ph type="pic" sz="quarter" idx="13"/>
          </p:nvPr>
        </p:nvSpPr>
        <p:spPr>
          <a:xfrm>
            <a:off x="-3176" y="0"/>
            <a:ext cx="24377651" cy="13716000"/>
          </a:xfrm>
          <a:effectLst/>
        </p:spPr>
        <p:txBody>
          <a:bodyPr>
            <a:normAutofit/>
          </a:bodyPr>
          <a:lstStyle>
            <a:lvl1pPr marL="0" indent="0">
              <a:buNone/>
              <a:defRPr sz="4200">
                <a:ln>
                  <a:noFill/>
                </a:ln>
                <a:solidFill>
                  <a:schemeClr val="bg1">
                    <a:lumMod val="85000"/>
                  </a:schemeClr>
                </a:solidFill>
              </a:defRPr>
            </a:lvl1pPr>
          </a:lstStyle>
          <a:p>
            <a:endParaRPr lang="en-US" dirty="0"/>
          </a:p>
        </p:txBody>
      </p:sp>
      <p:sp>
        <p:nvSpPr>
          <p:cNvPr id="3" name="Oval 7"/>
          <p:cNvSpPr/>
          <p:nvPr userDrawn="1"/>
        </p:nvSpPr>
        <p:spPr>
          <a:xfrm>
            <a:off x="23352569" y="12671216"/>
            <a:ext cx="665618" cy="665618"/>
          </a:xfrm>
          <a:prstGeom prst="ellipse">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91422" tIns="45711" rIns="91422" bIns="45711" rtlCol="0" anchor="ctr"/>
          <a:lstStyle/>
          <a:p>
            <a:pPr algn="ctr"/>
            <a:endParaRPr lang="en-US" dirty="0"/>
          </a:p>
        </p:txBody>
      </p:sp>
      <p:sp>
        <p:nvSpPr>
          <p:cNvPr id="4" name="TextBox 8"/>
          <p:cNvSpPr txBox="1"/>
          <p:nvPr userDrawn="1"/>
        </p:nvSpPr>
        <p:spPr>
          <a:xfrm>
            <a:off x="23281975" y="12757840"/>
            <a:ext cx="806805" cy="492370"/>
          </a:xfrm>
          <a:prstGeom prst="rect">
            <a:avLst/>
          </a:prstGeom>
          <a:noFill/>
        </p:spPr>
        <p:txBody>
          <a:bodyPr wrap="none" lIns="182807" tIns="91404" rIns="182807" bIns="91404" rtlCol="0">
            <a:spAutoFit/>
          </a:bodyPr>
          <a:lstStyle/>
          <a:p>
            <a:pPr algn="ctr"/>
            <a:fld id="{260E2A6B-A809-4840-BF14-8648BC0BDF87}" type="slidenum">
              <a:rPr lang="id-ID" sz="2000" b="1" smtClean="0">
                <a:solidFill>
                  <a:schemeClr val="bg1"/>
                </a:solidFill>
                <a:latin typeface="Lato Regular"/>
                <a:cs typeface="Lato Regular"/>
              </a:rPr>
              <a:pPr algn="ctr"/>
              <a:t>‹N°›</a:t>
            </a:fld>
            <a:endParaRPr lang="id-ID" sz="2000" dirty="0">
              <a:solidFill>
                <a:schemeClr val="bg1"/>
              </a:solidFill>
              <a:latin typeface="Lato Regular"/>
              <a:cs typeface="Lato Regular"/>
            </a:endParaRPr>
          </a:p>
        </p:txBody>
      </p:sp>
    </p:spTree>
    <p:extLst>
      <p:ext uri="{BB962C8B-B14F-4D97-AF65-F5344CB8AC3E}">
        <p14:creationId xmlns:p14="http://schemas.microsoft.com/office/powerpoint/2010/main" xmlns="" val="735536113"/>
      </p:ext>
    </p:extLst>
  </p:cSld>
  <p:clrMapOvr>
    <a:masterClrMapping/>
  </p:clrMapOvr>
  <mc:AlternateContent xmlns:mc="http://schemas.openxmlformats.org/markup-compatibility/2006">
    <mc:Choice xmlns:p14="http://schemas.microsoft.com/office/powerpoint/2010/main" xmlns="" Requires="p14">
      <p:transition spd="slow" p14:dur="1500" advClick="0" advTm="3000">
        <p14:reveal/>
      </p:transition>
    </mc:Choice>
    <mc:Fallback>
      <p:transition spd="slow" advClick="0" advTm="3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cSld name="標題投影片">
    <p:spTree>
      <p:nvGrpSpPr>
        <p:cNvPr id="1" name=""/>
        <p:cNvGrpSpPr/>
        <p:nvPr/>
      </p:nvGrpSpPr>
      <p:grpSpPr>
        <a:xfrm>
          <a:off x="0" y="0"/>
          <a:ext cx="0" cy="0"/>
          <a:chOff x="0" y="0"/>
          <a:chExt cx="0" cy="0"/>
        </a:xfrm>
      </p:grpSpPr>
      <p:sp>
        <p:nvSpPr>
          <p:cNvPr id="4" name="Freeform 7"/>
          <p:cNvSpPr>
            <a:spLocks noChangeArrowheads="1"/>
          </p:cNvSpPr>
          <p:nvPr/>
        </p:nvSpPr>
        <p:spPr bwMode="auto">
          <a:xfrm>
            <a:off x="1625177" y="2438400"/>
            <a:ext cx="21127297" cy="1828800"/>
          </a:xfrm>
          <a:custGeom>
            <a:avLst/>
            <a:gdLst>
              <a:gd name="T0" fmla="*/ 0 w 1000"/>
              <a:gd name="T1" fmla="*/ 1000 h 1000"/>
              <a:gd name="T2" fmla="*/ 0 w 1000"/>
              <a:gd name="T3" fmla="*/ 0 h 1000"/>
              <a:gd name="T4" fmla="*/ 10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lIns="243797" tIns="121899" rIns="243797" bIns="121899"/>
          <a:lstStyle/>
          <a:p>
            <a:endParaRPr lang="fr-FR"/>
          </a:p>
        </p:txBody>
      </p:sp>
      <p:sp>
        <p:nvSpPr>
          <p:cNvPr id="5" name="Line 8"/>
          <p:cNvSpPr>
            <a:spLocks noChangeShapeType="1"/>
          </p:cNvSpPr>
          <p:nvPr/>
        </p:nvSpPr>
        <p:spPr bwMode="auto">
          <a:xfrm>
            <a:off x="5281828" y="7924800"/>
            <a:ext cx="17360611" cy="0"/>
          </a:xfrm>
          <a:prstGeom prst="line">
            <a:avLst/>
          </a:prstGeom>
          <a:noFill/>
          <a:ln w="19050">
            <a:solidFill>
              <a:schemeClr val="accent1"/>
            </a:solidFill>
            <a:round/>
            <a:headEnd/>
            <a:tailEnd/>
          </a:ln>
        </p:spPr>
        <p:txBody>
          <a:bodyPr lIns="243797" tIns="121899" rIns="243797" bIns="121899"/>
          <a:lstStyle/>
          <a:p>
            <a:endParaRPr lang="fr-FR"/>
          </a:p>
        </p:txBody>
      </p:sp>
      <p:sp>
        <p:nvSpPr>
          <p:cNvPr id="185346" name="Rectangle 2"/>
          <p:cNvSpPr>
            <a:spLocks noGrp="1" noChangeArrowheads="1"/>
          </p:cNvSpPr>
          <p:nvPr>
            <p:ph type="ctrTitle"/>
          </p:nvPr>
        </p:nvSpPr>
        <p:spPr>
          <a:xfrm>
            <a:off x="2437769" y="3048000"/>
            <a:ext cx="20323173" cy="3505200"/>
          </a:xfrm>
        </p:spPr>
        <p:txBody>
          <a:bodyPr/>
          <a:lstStyle>
            <a:lvl1pPr>
              <a:defRPr sz="13300"/>
            </a:lvl1pPr>
          </a:lstStyle>
          <a:p>
            <a:r>
              <a:rPr lang="en-US" altLang="en-US"/>
              <a:t>Click to edit Master title style</a:t>
            </a:r>
          </a:p>
        </p:txBody>
      </p:sp>
      <p:sp>
        <p:nvSpPr>
          <p:cNvPr id="185347" name="Rectangle 3"/>
          <p:cNvSpPr>
            <a:spLocks noGrp="1" noChangeArrowheads="1"/>
          </p:cNvSpPr>
          <p:nvPr>
            <p:ph type="subTitle" idx="1"/>
          </p:nvPr>
        </p:nvSpPr>
        <p:spPr>
          <a:xfrm>
            <a:off x="5281824" y="7924800"/>
            <a:ext cx="17470649" cy="3505200"/>
          </a:xfrm>
        </p:spPr>
        <p:txBody>
          <a:bodyPr/>
          <a:lstStyle>
            <a:lvl1pPr marL="0" indent="0">
              <a:buFont typeface="Wingdings" pitchFamily="2" charset="2"/>
              <a:buNone/>
              <a:defRPr sz="75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fld id="{C676B0F8-EB03-4832-88E7-5DB6E0FB1722}" type="datetime1">
              <a:rPr lang="en-US" altLang="en-US"/>
              <a:pPr/>
              <a:t>10/18/2022</a:t>
            </a:fld>
            <a:endParaRPr lang="en-US" altLang="en-US"/>
          </a:p>
        </p:txBody>
      </p:sp>
      <p:sp>
        <p:nvSpPr>
          <p:cNvPr id="7" name="Rectangle 5"/>
          <p:cNvSpPr>
            <a:spLocks noGrp="1" noChangeArrowheads="1"/>
          </p:cNvSpPr>
          <p:nvPr>
            <p:ph type="ftr" sz="quarter" idx="11"/>
          </p:nvPr>
        </p:nvSpPr>
        <p:spPr>
          <a:xfrm>
            <a:off x="8329031" y="12487277"/>
            <a:ext cx="7719589" cy="914400"/>
          </a:xfrm>
        </p:spPr>
        <p:txBody>
          <a:bodyPr/>
          <a:lstStyle>
            <a:lvl1pPr>
              <a:defRPr smtClean="0"/>
            </a:lvl1pPr>
          </a:lstStyle>
          <a:p>
            <a:pPr>
              <a:defRPr/>
            </a:pPr>
            <a:r>
              <a:rPr lang="en-US" altLang="en-US"/>
              <a:t>Academic Editing Proofreading Service</a:t>
            </a:r>
          </a:p>
        </p:txBody>
      </p:sp>
      <p:sp>
        <p:nvSpPr>
          <p:cNvPr id="8" name="Rectangle 6"/>
          <p:cNvSpPr>
            <a:spLocks noGrp="1" noChangeArrowheads="1"/>
          </p:cNvSpPr>
          <p:nvPr>
            <p:ph type="sldNum" sz="quarter" idx="12"/>
          </p:nvPr>
        </p:nvSpPr>
        <p:spPr/>
        <p:txBody>
          <a:bodyPr/>
          <a:lstStyle>
            <a:lvl1pPr>
              <a:defRPr/>
            </a:lvl1pPr>
          </a:lstStyle>
          <a:p>
            <a:fld id="{1990FDD4-E174-4521-856B-686D53734A08}" type="slidenum">
              <a:rPr lang="en-US" altLang="en-US"/>
              <a:pPr/>
              <a:t>‹N°›</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5964" y="730259"/>
            <a:ext cx="21025723" cy="2651126"/>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1675964" y="3651250"/>
            <a:ext cx="21025723" cy="8702676"/>
          </a:xfrm>
          <a:prstGeom prst="rect">
            <a:avLst/>
          </a:prstGeom>
        </p:spPr>
        <p:txBody>
          <a:bodyPr vert="horz" lIns="182843" tIns="91422" rIns="182843" bIns="9142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675964" y="12712709"/>
            <a:ext cx="5484971" cy="730250"/>
          </a:xfrm>
          <a:prstGeom prst="rect">
            <a:avLst/>
          </a:prstGeom>
        </p:spPr>
        <p:txBody>
          <a:bodyPr vert="horz" lIns="182843" tIns="91422" rIns="182843" bIns="91422" rtlCol="0" anchor="ctr"/>
          <a:lstStyle>
            <a:lvl1pPr algn="l">
              <a:defRPr sz="2400">
                <a:solidFill>
                  <a:schemeClr val="tx1">
                    <a:tint val="75000"/>
                  </a:schemeClr>
                </a:solidFill>
                <a:latin typeface="Lato Regular"/>
              </a:defRPr>
            </a:lvl1pPr>
          </a:lstStyle>
          <a:p>
            <a:endParaRPr lang="en-US" dirty="0"/>
          </a:p>
        </p:txBody>
      </p:sp>
      <p:sp>
        <p:nvSpPr>
          <p:cNvPr id="5" name="Footer Placeholder 4"/>
          <p:cNvSpPr>
            <a:spLocks noGrp="1"/>
          </p:cNvSpPr>
          <p:nvPr>
            <p:ph type="ftr" sz="quarter" idx="3"/>
          </p:nvPr>
        </p:nvSpPr>
        <p:spPr>
          <a:xfrm>
            <a:off x="8075097" y="12712709"/>
            <a:ext cx="8227457" cy="730250"/>
          </a:xfrm>
          <a:prstGeom prst="rect">
            <a:avLst/>
          </a:prstGeom>
        </p:spPr>
        <p:txBody>
          <a:bodyPr vert="horz" lIns="182843" tIns="91422" rIns="182843" bIns="91422" rtlCol="0" anchor="ctr"/>
          <a:lstStyle>
            <a:lvl1pPr algn="ctr">
              <a:defRPr sz="2400">
                <a:solidFill>
                  <a:schemeClr val="tx1">
                    <a:tint val="75000"/>
                  </a:schemeClr>
                </a:solidFill>
                <a:latin typeface="Lato Regular"/>
              </a:defRPr>
            </a:lvl1pPr>
          </a:lstStyle>
          <a:p>
            <a:endParaRPr lang="en-US" dirty="0"/>
          </a:p>
        </p:txBody>
      </p:sp>
      <p:sp>
        <p:nvSpPr>
          <p:cNvPr id="6" name="Slide Number Placeholder 5"/>
          <p:cNvSpPr>
            <a:spLocks noGrp="1"/>
          </p:cNvSpPr>
          <p:nvPr>
            <p:ph type="sldNum" sz="quarter" idx="4"/>
          </p:nvPr>
        </p:nvSpPr>
        <p:spPr>
          <a:xfrm>
            <a:off x="17216715" y="12712709"/>
            <a:ext cx="5484971" cy="730250"/>
          </a:xfrm>
          <a:prstGeom prst="rect">
            <a:avLst/>
          </a:prstGeom>
        </p:spPr>
        <p:txBody>
          <a:bodyPr vert="horz" lIns="182843" tIns="91422" rIns="182843" bIns="91422" rtlCol="0" anchor="ctr"/>
          <a:lstStyle>
            <a:lvl1pPr algn="r">
              <a:defRPr sz="2400">
                <a:solidFill>
                  <a:schemeClr val="tx1">
                    <a:tint val="75000"/>
                  </a:schemeClr>
                </a:solidFill>
                <a:latin typeface="Lato Regular"/>
              </a:defRPr>
            </a:lvl1pPr>
          </a:lstStyle>
          <a:p>
            <a:fld id="{FCEE2C88-6C8F-484D-AF69-578F576B1F44}" type="slidenum">
              <a:rPr lang="en-US" smtClean="0"/>
              <a:pPr/>
              <a:t>‹N°›</a:t>
            </a:fld>
            <a:endParaRPr lang="en-US" dirty="0"/>
          </a:p>
        </p:txBody>
      </p:sp>
    </p:spTree>
    <p:extLst>
      <p:ext uri="{BB962C8B-B14F-4D97-AF65-F5344CB8AC3E}">
        <p14:creationId xmlns:p14="http://schemas.microsoft.com/office/powerpoint/2010/main" xmlns="" val="1422848046"/>
      </p:ext>
    </p:extLst>
  </p:cSld>
  <p:clrMap bg1="lt1" tx1="dk1" bg2="lt2" tx2="dk2" accent1="accent1" accent2="accent2" accent3="accent3" accent4="accent4" accent5="accent5" accent6="accent6" hlink="hlink" folHlink="folHlink"/>
  <p:sldLayoutIdLst>
    <p:sldLayoutId id="2147483747" r:id="rId1"/>
    <p:sldLayoutId id="2147483801" r:id="rId2"/>
    <p:sldLayoutId id="2147483752" r:id="rId3"/>
    <p:sldLayoutId id="2147483803" r:id="rId4"/>
  </p:sldLayoutIdLst>
  <mc:AlternateContent xmlns:mc="http://schemas.openxmlformats.org/markup-compatibility/2006">
    <mc:Choice xmlns:p14="http://schemas.microsoft.com/office/powerpoint/2010/main" xmlns="" Requires="p14">
      <p:transition spd="slow" p14:dur="2000" advClick="0" advTm="3000"/>
    </mc:Choice>
    <mc:Fallback>
      <p:transition spd="slow" advClick="0" advTm="3000"/>
    </mc:Fallback>
  </mc:AlternateContent>
  <p:hf hdr="0" ftr="0" dt="0"/>
  <p:txStyles>
    <p:titleStyle>
      <a:lvl1pPr algn="l" defTabSz="1828434" rtl="0" eaLnBrk="1" latinLnBrk="0" hangingPunct="1">
        <a:lnSpc>
          <a:spcPct val="90000"/>
        </a:lnSpc>
        <a:spcBef>
          <a:spcPct val="0"/>
        </a:spcBef>
        <a:buNone/>
        <a:defRPr lang="en-US" sz="6000" kern="1200">
          <a:solidFill>
            <a:schemeClr val="tx1"/>
          </a:solidFill>
          <a:latin typeface="Lato" panose="020F0502020204030203" pitchFamily="34" charset="0"/>
          <a:ea typeface="+mj-ea"/>
          <a:cs typeface="+mj-cs"/>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800" kern="1200" dirty="0" smtClean="0">
          <a:solidFill>
            <a:schemeClr val="tx1"/>
          </a:solidFill>
          <a:effectLst/>
          <a:latin typeface="Lato" panose="020F0502020204030203" pitchFamily="34" charset="0"/>
          <a:ea typeface="+mn-ea"/>
          <a:cs typeface="+mn-cs"/>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4000" kern="1200" dirty="0" smtClean="0">
          <a:solidFill>
            <a:schemeClr val="tx1"/>
          </a:solidFill>
          <a:effectLst/>
          <a:latin typeface="Lato" panose="020F0502020204030203" pitchFamily="34" charset="0"/>
          <a:ea typeface="+mn-ea"/>
          <a:cs typeface="+mn-cs"/>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600" kern="1200" dirty="0" smtClean="0">
          <a:solidFill>
            <a:schemeClr val="tx1"/>
          </a:solidFill>
          <a:effectLst/>
          <a:latin typeface="Lato" panose="020F0502020204030203" pitchFamily="34" charset="0"/>
          <a:ea typeface="+mn-ea"/>
          <a:cs typeface="+mn-cs"/>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3200" kern="1200" dirty="0" smtClean="0">
          <a:solidFill>
            <a:schemeClr val="tx1"/>
          </a:solidFill>
          <a:effectLst/>
          <a:latin typeface="Lato" panose="020F0502020204030203" pitchFamily="34" charset="0"/>
          <a:ea typeface="+mn-ea"/>
          <a:cs typeface="+mn-cs"/>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3200" kern="1200" dirty="0">
          <a:solidFill>
            <a:schemeClr val="tx1"/>
          </a:solidFill>
          <a:effectLst/>
          <a:latin typeface="Lato" panose="020F0502020204030203" pitchFamily="34" charset="0"/>
          <a:ea typeface="+mn-ea"/>
          <a:cs typeface="+mn-cs"/>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Bug.jpg"/>
          <p:cNvPicPr>
            <a:picLocks noChangeAspect="1"/>
          </p:cNvPicPr>
          <p:nvPr/>
        </p:nvPicPr>
        <p:blipFill>
          <a:blip r:embed="rId3"/>
          <a:stretch>
            <a:fillRect/>
          </a:stretch>
        </p:blipFill>
        <p:spPr>
          <a:xfrm>
            <a:off x="-19010" y="0"/>
            <a:ext cx="24396659" cy="13716000"/>
          </a:xfrm>
          <a:prstGeom prst="rect">
            <a:avLst/>
          </a:prstGeom>
        </p:spPr>
      </p:pic>
      <p:pic>
        <p:nvPicPr>
          <p:cNvPr id="9" name="Picture 4" descr="Problématique"/>
          <p:cNvPicPr>
            <a:picLocks noChangeAspect="1" noChangeArrowheads="1" noCrop="1"/>
          </p:cNvPicPr>
          <p:nvPr/>
        </p:nvPicPr>
        <p:blipFill>
          <a:blip r:embed="rId4"/>
          <a:srcRect/>
          <a:stretch>
            <a:fillRect/>
          </a:stretch>
        </p:blipFill>
        <p:spPr bwMode="auto">
          <a:xfrm>
            <a:off x="0" y="11897755"/>
            <a:ext cx="2135859" cy="1744762"/>
          </a:xfrm>
          <a:prstGeom prst="rect">
            <a:avLst/>
          </a:prstGeom>
          <a:noFill/>
          <a:ln w="9525">
            <a:noFill/>
            <a:miter lim="800000"/>
            <a:headEnd/>
            <a:tailEnd/>
          </a:ln>
        </p:spPr>
      </p:pic>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 13" descr="800px_COLOURBOX8463701.jpg"/>
          <p:cNvPicPr>
            <a:picLocks noChangeAspect="1"/>
          </p:cNvPicPr>
          <p:nvPr/>
        </p:nvPicPr>
        <p:blipFill>
          <a:blip r:embed="rId2"/>
          <a:stretch>
            <a:fillRect/>
          </a:stretch>
        </p:blipFill>
        <p:spPr>
          <a:xfrm rot="16200000">
            <a:off x="-3395032" y="4221422"/>
            <a:ext cx="10373710" cy="3583645"/>
          </a:xfrm>
          <a:prstGeom prst="rect">
            <a:avLst/>
          </a:prstGeom>
        </p:spPr>
      </p:pic>
      <p:cxnSp>
        <p:nvCxnSpPr>
          <p:cNvPr id="16" name="Connecteur droit 15"/>
          <p:cNvCxnSpPr/>
          <p:nvPr/>
        </p:nvCxnSpPr>
        <p:spPr>
          <a:xfrm rot="5400000">
            <a:off x="-256332" y="6553726"/>
            <a:ext cx="7450787" cy="1588"/>
          </a:xfrm>
          <a:prstGeom prst="line">
            <a:avLst/>
          </a:prstGeom>
          <a:ln>
            <a:solidFill>
              <a:srgbClr val="000000"/>
            </a:solidFill>
          </a:ln>
          <a:effectLst>
            <a:outerShdw blurRad="50800" dist="38100" dir="16200000"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Freeform 102"/>
          <p:cNvSpPr>
            <a:spLocks noChangeArrowheads="1"/>
          </p:cNvSpPr>
          <p:nvPr/>
        </p:nvSpPr>
        <p:spPr bwMode="auto">
          <a:xfrm flipH="1">
            <a:off x="3469061" y="6013244"/>
            <a:ext cx="621792" cy="1385574"/>
          </a:xfrm>
          <a:custGeom>
            <a:avLst/>
            <a:gdLst>
              <a:gd name="T0" fmla="*/ 739 w 740"/>
              <a:gd name="T1" fmla="*/ 1662 h 1663"/>
              <a:gd name="T2" fmla="*/ 0 w 740"/>
              <a:gd name="T3" fmla="*/ 830 h 1663"/>
              <a:gd name="T4" fmla="*/ 739 w 740"/>
              <a:gd name="T5" fmla="*/ 0 h 1663"/>
              <a:gd name="T6" fmla="*/ 739 w 740"/>
              <a:gd name="T7" fmla="*/ 1662 h 1663"/>
            </a:gdLst>
            <a:ahLst/>
            <a:cxnLst>
              <a:cxn ang="0">
                <a:pos x="T0" y="T1"/>
              </a:cxn>
              <a:cxn ang="0">
                <a:pos x="T2" y="T3"/>
              </a:cxn>
              <a:cxn ang="0">
                <a:pos x="T4" y="T5"/>
              </a:cxn>
              <a:cxn ang="0">
                <a:pos x="T6" y="T7"/>
              </a:cxn>
            </a:cxnLst>
            <a:rect l="0" t="0" r="r" b="b"/>
            <a:pathLst>
              <a:path w="740" h="1663">
                <a:moveTo>
                  <a:pt x="739" y="1662"/>
                </a:moveTo>
                <a:lnTo>
                  <a:pt x="0" y="830"/>
                </a:lnTo>
                <a:lnTo>
                  <a:pt x="739" y="0"/>
                </a:lnTo>
                <a:lnTo>
                  <a:pt x="739" y="1662"/>
                </a:lnTo>
              </a:path>
            </a:pathLst>
          </a:custGeom>
          <a:solidFill>
            <a:srgbClr val="000000"/>
          </a:solidFill>
          <a:ln>
            <a:solidFill>
              <a:srgbClr val="000000"/>
            </a:solidFill>
          </a:ln>
          <a:effectLst>
            <a:outerShdw blurRad="50800" dist="38100" dir="16200000" rotWithShape="0">
              <a:prstClr val="black">
                <a:alpha val="40000"/>
              </a:prstClr>
            </a:outerShdw>
          </a:effectLst>
        </p:spPr>
        <p:txBody>
          <a:bodyPr wrap="none" anchor="ctr"/>
          <a:lstStyle/>
          <a:p>
            <a:endParaRPr lang="en-US"/>
          </a:p>
        </p:txBody>
      </p:sp>
      <p:sp>
        <p:nvSpPr>
          <p:cNvPr id="18" name="ZoneTexte 17"/>
          <p:cNvSpPr txBox="1"/>
          <p:nvPr/>
        </p:nvSpPr>
        <p:spPr>
          <a:xfrm>
            <a:off x="4761186" y="1323376"/>
            <a:ext cx="17972689" cy="11172289"/>
          </a:xfrm>
          <a:prstGeom prst="rect">
            <a:avLst/>
          </a:prstGeom>
          <a:noFill/>
        </p:spPr>
        <p:txBody>
          <a:bodyPr wrap="square" rtlCol="0">
            <a:spAutoFit/>
          </a:bodyPr>
          <a:lstStyle/>
          <a:p>
            <a:pPr>
              <a:lnSpc>
                <a:spcPct val="150000"/>
              </a:lnSpc>
            </a:pPr>
            <a:r>
              <a:rPr lang="en-US" sz="4000" dirty="0" smtClean="0">
                <a:solidFill>
                  <a:srgbClr val="000000"/>
                </a:solidFill>
                <a:latin typeface="Lato Regular"/>
              </a:rPr>
              <a:t>The most common reason for Software Bugs is human mistakes in software design and coding.</a:t>
            </a:r>
          </a:p>
          <a:p>
            <a:pPr>
              <a:lnSpc>
                <a:spcPct val="150000"/>
              </a:lnSpc>
            </a:pPr>
            <a:endParaRPr lang="en-US" sz="4000" dirty="0" smtClean="0">
              <a:solidFill>
                <a:srgbClr val="000000"/>
              </a:solidFill>
              <a:latin typeface="Lato Regular"/>
            </a:endParaRPr>
          </a:p>
          <a:p>
            <a:pPr>
              <a:lnSpc>
                <a:spcPct val="150000"/>
              </a:lnSpc>
            </a:pPr>
            <a:r>
              <a:rPr lang="en-US" sz="4000" dirty="0" smtClean="0">
                <a:solidFill>
                  <a:srgbClr val="000000"/>
                </a:solidFill>
                <a:latin typeface="Lato Regular"/>
              </a:rPr>
              <a:t>It will be easier to take corrective actions to minimize software defects once the causes are known.</a:t>
            </a:r>
          </a:p>
          <a:p>
            <a:pPr>
              <a:lnSpc>
                <a:spcPct val="150000"/>
              </a:lnSpc>
            </a:pPr>
            <a:endParaRPr lang="en-US" sz="4000" dirty="0" smtClean="0">
              <a:solidFill>
                <a:srgbClr val="000000"/>
              </a:solidFill>
              <a:latin typeface="Lato Regular"/>
            </a:endParaRPr>
          </a:p>
          <a:p>
            <a:pPr>
              <a:lnSpc>
                <a:spcPct val="150000"/>
              </a:lnSpc>
            </a:pPr>
            <a:r>
              <a:rPr lang="en-US" sz="4000" dirty="0" smtClean="0">
                <a:solidFill>
                  <a:srgbClr val="000000"/>
                </a:solidFill>
                <a:latin typeface="Lato Regular"/>
              </a:rPr>
              <a:t>There are certain errors that occur frequently in many software projects. An experienced tester should spot them.</a:t>
            </a:r>
          </a:p>
          <a:p>
            <a:pPr>
              <a:lnSpc>
                <a:spcPct val="150000"/>
              </a:lnSpc>
            </a:pPr>
            <a:endParaRPr lang="en-US" sz="4000" dirty="0" smtClean="0">
              <a:solidFill>
                <a:srgbClr val="000000"/>
              </a:solidFill>
              <a:latin typeface="Lato Regular"/>
            </a:endParaRPr>
          </a:p>
          <a:p>
            <a:pPr>
              <a:lnSpc>
                <a:spcPct val="150000"/>
              </a:lnSpc>
            </a:pPr>
            <a:r>
              <a:rPr lang="en-US" sz="4000" dirty="0" smtClean="0">
                <a:solidFill>
                  <a:srgbClr val="000000"/>
                </a:solidFill>
                <a:latin typeface="Lato Regular"/>
              </a:rPr>
              <a:t>A lot of IT companies have their own testers who work long hours with every element of a new software solution to find errors and to eliminate them one by one.</a:t>
            </a:r>
            <a:endParaRPr lang="en-US" sz="4000" dirty="0">
              <a:solidFill>
                <a:srgbClr val="000000"/>
              </a:solidFill>
              <a:latin typeface="Lato Regular"/>
            </a:endParaRPr>
          </a:p>
        </p:txBody>
      </p:sp>
    </p:spTree>
    <p:extLst>
      <p:ext uri="{BB962C8B-B14F-4D97-AF65-F5344CB8AC3E}">
        <p14:creationId xmlns:p14="http://schemas.microsoft.com/office/powerpoint/2010/main" xmlns="" val="32371648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2000"/>
                                        <p:tgtEl>
                                          <p:spTgt spid="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xEl>
                                              <p:pRg st="2" end="2"/>
                                            </p:txEl>
                                          </p:spTgt>
                                        </p:tgtEl>
                                        <p:attrNameLst>
                                          <p:attrName>style.visibility</p:attrName>
                                        </p:attrNameLst>
                                      </p:cBhvr>
                                      <p:to>
                                        <p:strVal val="visible"/>
                                      </p:to>
                                    </p:set>
                                    <p:animEffect transition="in" filter="fade">
                                      <p:cBhvr>
                                        <p:cTn id="12" dur="2000"/>
                                        <p:tgtEl>
                                          <p:spTgt spid="1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xEl>
                                              <p:pRg st="4" end="4"/>
                                            </p:txEl>
                                          </p:spTgt>
                                        </p:tgtEl>
                                        <p:attrNameLst>
                                          <p:attrName>style.visibility</p:attrName>
                                        </p:attrNameLst>
                                      </p:cBhvr>
                                      <p:to>
                                        <p:strVal val="visible"/>
                                      </p:to>
                                    </p:set>
                                    <p:animEffect transition="in" filter="fade">
                                      <p:cBhvr>
                                        <p:cTn id="17" dur="2000"/>
                                        <p:tgtEl>
                                          <p:spTgt spid="1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xEl>
                                              <p:pRg st="6" end="6"/>
                                            </p:txEl>
                                          </p:spTgt>
                                        </p:tgtEl>
                                        <p:attrNameLst>
                                          <p:attrName>style.visibility</p:attrName>
                                        </p:attrNameLst>
                                      </p:cBhvr>
                                      <p:to>
                                        <p:strVal val="visible"/>
                                      </p:to>
                                    </p:set>
                                    <p:animEffect transition="in" filter="fade">
                                      <p:cBhvr>
                                        <p:cTn id="22" dur="2000"/>
                                        <p:tgtEl>
                                          <p:spTgt spid="1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Connecteur droit 15"/>
          <p:cNvCxnSpPr/>
          <p:nvPr/>
        </p:nvCxnSpPr>
        <p:spPr>
          <a:xfrm rot="5400000">
            <a:off x="-2967998" y="6553726"/>
            <a:ext cx="7450787" cy="1588"/>
          </a:xfrm>
          <a:prstGeom prst="line">
            <a:avLst/>
          </a:prstGeom>
          <a:ln>
            <a:solidFill>
              <a:srgbClr val="000000"/>
            </a:solidFill>
          </a:ln>
          <a:effectLst>
            <a:outerShdw blurRad="50800" dist="38100" dir="16200000"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Freeform 102"/>
          <p:cNvSpPr>
            <a:spLocks noChangeArrowheads="1"/>
          </p:cNvSpPr>
          <p:nvPr/>
        </p:nvSpPr>
        <p:spPr bwMode="auto">
          <a:xfrm flipH="1">
            <a:off x="757395" y="6013244"/>
            <a:ext cx="621792" cy="1385574"/>
          </a:xfrm>
          <a:custGeom>
            <a:avLst/>
            <a:gdLst>
              <a:gd name="T0" fmla="*/ 739 w 740"/>
              <a:gd name="T1" fmla="*/ 1662 h 1663"/>
              <a:gd name="T2" fmla="*/ 0 w 740"/>
              <a:gd name="T3" fmla="*/ 830 h 1663"/>
              <a:gd name="T4" fmla="*/ 739 w 740"/>
              <a:gd name="T5" fmla="*/ 0 h 1663"/>
              <a:gd name="T6" fmla="*/ 739 w 740"/>
              <a:gd name="T7" fmla="*/ 1662 h 1663"/>
            </a:gdLst>
            <a:ahLst/>
            <a:cxnLst>
              <a:cxn ang="0">
                <a:pos x="T0" y="T1"/>
              </a:cxn>
              <a:cxn ang="0">
                <a:pos x="T2" y="T3"/>
              </a:cxn>
              <a:cxn ang="0">
                <a:pos x="T4" y="T5"/>
              </a:cxn>
              <a:cxn ang="0">
                <a:pos x="T6" y="T7"/>
              </a:cxn>
            </a:cxnLst>
            <a:rect l="0" t="0" r="r" b="b"/>
            <a:pathLst>
              <a:path w="740" h="1663">
                <a:moveTo>
                  <a:pt x="739" y="1662"/>
                </a:moveTo>
                <a:lnTo>
                  <a:pt x="0" y="830"/>
                </a:lnTo>
                <a:lnTo>
                  <a:pt x="739" y="0"/>
                </a:lnTo>
                <a:lnTo>
                  <a:pt x="739" y="1662"/>
                </a:lnTo>
              </a:path>
            </a:pathLst>
          </a:custGeom>
          <a:solidFill>
            <a:srgbClr val="000000"/>
          </a:solidFill>
          <a:ln>
            <a:solidFill>
              <a:srgbClr val="000000"/>
            </a:solidFill>
          </a:ln>
          <a:effectLst>
            <a:outerShdw blurRad="50800" dist="38100" dir="16200000" rotWithShape="0">
              <a:prstClr val="black">
                <a:alpha val="40000"/>
              </a:prstClr>
            </a:outerShdw>
          </a:effectLst>
        </p:spPr>
        <p:txBody>
          <a:bodyPr wrap="none" anchor="ctr"/>
          <a:lstStyle/>
          <a:p>
            <a:endParaRPr lang="en-US"/>
          </a:p>
        </p:txBody>
      </p:sp>
      <p:sp>
        <p:nvSpPr>
          <p:cNvPr id="8" name="ZoneTexte 7"/>
          <p:cNvSpPr txBox="1"/>
          <p:nvPr/>
        </p:nvSpPr>
        <p:spPr>
          <a:xfrm>
            <a:off x="1379187" y="2829126"/>
            <a:ext cx="22521337" cy="7848302"/>
          </a:xfrm>
          <a:prstGeom prst="rect">
            <a:avLst/>
          </a:prstGeom>
          <a:noFill/>
        </p:spPr>
        <p:txBody>
          <a:bodyPr wrap="square" rtlCol="0">
            <a:spAutoFit/>
          </a:bodyPr>
          <a:lstStyle/>
          <a:p>
            <a:pPr marL="742950" lvl="0" indent="-742950">
              <a:buAutoNum type="arabicParenR"/>
            </a:pPr>
            <a:r>
              <a:rPr lang="en-US" dirty="0" smtClean="0"/>
              <a:t>Functional Error		</a:t>
            </a:r>
            <a:r>
              <a:rPr lang="en-US" dirty="0" smtClean="0"/>
              <a:t> </a:t>
            </a:r>
            <a:r>
              <a:rPr lang="en-US" dirty="0" smtClean="0"/>
              <a:t>	</a:t>
            </a:r>
            <a:r>
              <a:rPr lang="en-US" b="1" dirty="0" smtClean="0"/>
              <a:t>a)</a:t>
            </a:r>
            <a:r>
              <a:rPr lang="en-US" dirty="0" smtClean="0"/>
              <a:t> A </a:t>
            </a:r>
            <a:r>
              <a:rPr lang="en-US" dirty="0" smtClean="0"/>
              <a:t>situation when the software solution, </a:t>
            </a:r>
            <a:r>
              <a:rPr lang="en-US" dirty="0" smtClean="0"/>
              <a:t>operating system </a:t>
            </a:r>
            <a:r>
              <a:rPr lang="en-US" dirty="0" smtClean="0"/>
              <a:t>or </a:t>
            </a:r>
            <a:r>
              <a:rPr lang="en-US" dirty="0" smtClean="0"/>
              <a:t>						program stops </a:t>
            </a:r>
            <a:r>
              <a:rPr lang="en-US" dirty="0" smtClean="0"/>
              <a:t>working and forces itself to shut down</a:t>
            </a:r>
            <a:r>
              <a:rPr lang="en-US" dirty="0" smtClean="0"/>
              <a:t>.</a:t>
            </a:r>
          </a:p>
          <a:p>
            <a:pPr marL="742950" lvl="0" indent="-742950">
              <a:buAutoNum type="arabicParenR"/>
            </a:pPr>
            <a:endParaRPr lang="en-US" dirty="0" smtClean="0"/>
          </a:p>
          <a:p>
            <a:pPr marL="742950" lvl="0" indent="-742950">
              <a:buAutoNum type="arabicParenR"/>
            </a:pPr>
            <a:endParaRPr lang="en-US" dirty="0" smtClean="0"/>
          </a:p>
          <a:p>
            <a:pPr marL="742950" lvl="0" indent="-742950">
              <a:buAutoNum type="arabicParenR"/>
            </a:pPr>
            <a:r>
              <a:rPr lang="en-US" dirty="0" smtClean="0"/>
              <a:t>Acknowledgement Message </a:t>
            </a:r>
            <a:r>
              <a:rPr lang="en-US" dirty="0" smtClean="0"/>
              <a:t>Error 	</a:t>
            </a:r>
            <a:r>
              <a:rPr lang="en-US" b="1" dirty="0" smtClean="0"/>
              <a:t> </a:t>
            </a:r>
            <a:r>
              <a:rPr lang="en-US" b="1" dirty="0" smtClean="0"/>
              <a:t>b)</a:t>
            </a:r>
            <a:r>
              <a:rPr lang="en-US" dirty="0" smtClean="0"/>
              <a:t> An </a:t>
            </a:r>
            <a:r>
              <a:rPr lang="en-US" dirty="0" smtClean="0"/>
              <a:t>error that happens when a user is given </a:t>
            </a:r>
            <a:r>
              <a:rPr lang="en-US" dirty="0" smtClean="0"/>
              <a:t>							feedback </a:t>
            </a:r>
            <a:r>
              <a:rPr lang="en-US" dirty="0" smtClean="0"/>
              <a:t>with a wrong message or with no message at all</a:t>
            </a:r>
            <a:r>
              <a:rPr lang="en-US" dirty="0" smtClean="0"/>
              <a:t>.</a:t>
            </a:r>
          </a:p>
          <a:p>
            <a:pPr marL="742950" lvl="0" indent="-742950">
              <a:buAutoNum type="arabicParenR"/>
            </a:pPr>
            <a:endParaRPr lang="en-US" dirty="0" smtClean="0"/>
          </a:p>
          <a:p>
            <a:pPr marL="742950" lvl="0" indent="-742950">
              <a:buAutoNum type="arabicParenR"/>
            </a:pPr>
            <a:r>
              <a:rPr lang="en-US" dirty="0" smtClean="0"/>
              <a:t>Crash				</a:t>
            </a:r>
            <a:r>
              <a:rPr lang="en-US" dirty="0" smtClean="0"/>
              <a:t> </a:t>
            </a:r>
            <a:r>
              <a:rPr lang="en-US" b="1" dirty="0" smtClean="0"/>
              <a:t>c) </a:t>
            </a:r>
            <a:r>
              <a:rPr lang="en-US" dirty="0" smtClean="0"/>
              <a:t>Errors </a:t>
            </a:r>
            <a:r>
              <a:rPr lang="en-US" dirty="0" smtClean="0"/>
              <a:t>that prevent software from proceeding to the next tasks </a:t>
            </a:r>
            <a:r>
              <a:rPr lang="en-US" dirty="0" smtClean="0"/>
              <a:t>					in the </a:t>
            </a:r>
            <a:r>
              <a:rPr lang="en-US" dirty="0" smtClean="0"/>
              <a:t>correct and intended way and this may slow down the </a:t>
            </a:r>
            <a:r>
              <a:rPr lang="en-US" dirty="0" smtClean="0"/>
              <a:t>						workflow.</a:t>
            </a:r>
          </a:p>
          <a:p>
            <a:pPr marL="742950" lvl="0" indent="-742950">
              <a:buAutoNum type="arabicParenR"/>
            </a:pPr>
            <a:endParaRPr lang="en-US" dirty="0" smtClean="0"/>
          </a:p>
          <a:p>
            <a:pPr marL="742950" lvl="0" indent="-742950">
              <a:buAutoNum type="arabicParenR"/>
            </a:pPr>
            <a:r>
              <a:rPr lang="en-US" dirty="0" smtClean="0"/>
              <a:t>Control Flow </a:t>
            </a:r>
            <a:r>
              <a:rPr lang="en-US" dirty="0" smtClean="0"/>
              <a:t>Error			</a:t>
            </a:r>
            <a:r>
              <a:rPr lang="en-US" dirty="0" smtClean="0"/>
              <a:t> </a:t>
            </a:r>
            <a:r>
              <a:rPr lang="en-US" b="1" dirty="0" smtClean="0"/>
              <a:t>d)</a:t>
            </a:r>
            <a:r>
              <a:rPr lang="en-US" dirty="0" smtClean="0"/>
              <a:t> A </a:t>
            </a:r>
            <a:r>
              <a:rPr lang="en-US" dirty="0" smtClean="0"/>
              <a:t>situation when something that you expect the software to </a:t>
            </a:r>
            <a:r>
              <a:rPr lang="en-US" dirty="0" smtClean="0"/>
              <a:t>						do </a:t>
            </a:r>
            <a:r>
              <a:rPr lang="en-US" dirty="0" smtClean="0"/>
              <a:t>is </a:t>
            </a:r>
            <a:r>
              <a:rPr lang="en-US" dirty="0" smtClean="0"/>
              <a:t>hard</a:t>
            </a:r>
            <a:r>
              <a:rPr lang="en-US" dirty="0" smtClean="0"/>
              <a:t>, confusing, or impossible.</a:t>
            </a:r>
            <a:endParaRPr lang="fr-FR" dirty="0" smtClean="0"/>
          </a:p>
          <a:p>
            <a:endParaRPr lang="fr-FR" dirty="0"/>
          </a:p>
        </p:txBody>
      </p:sp>
    </p:spTree>
    <p:extLst>
      <p:ext uri="{BB962C8B-B14F-4D97-AF65-F5344CB8AC3E}">
        <p14:creationId xmlns:p14="http://schemas.microsoft.com/office/powerpoint/2010/main" xmlns="" val="323716480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TextBox 57"/>
          <p:cNvSpPr txBox="1"/>
          <p:nvPr/>
        </p:nvSpPr>
        <p:spPr>
          <a:xfrm>
            <a:off x="3260785" y="3709296"/>
            <a:ext cx="8384876" cy="1631198"/>
          </a:xfrm>
          <a:prstGeom prst="rect">
            <a:avLst/>
          </a:prstGeom>
          <a:noFill/>
        </p:spPr>
        <p:txBody>
          <a:bodyPr wrap="square" lIns="91422" tIns="45711" rIns="91422" bIns="45711" rtlCol="0">
            <a:spAutoFit/>
          </a:bodyPr>
          <a:lstStyle/>
          <a:p>
            <a:pPr algn="ctr"/>
            <a:r>
              <a:rPr lang="en-US" sz="10000" b="1" dirty="0">
                <a:solidFill>
                  <a:srgbClr val="006633"/>
                </a:solidFill>
                <a:latin typeface="Lato Regular"/>
                <a:cs typeface="Lato Regular"/>
              </a:rPr>
              <a:t>THANK YOU!</a:t>
            </a:r>
          </a:p>
        </p:txBody>
      </p:sp>
      <p:cxnSp>
        <p:nvCxnSpPr>
          <p:cNvPr id="7" name="Connecteur droit 6"/>
          <p:cNvCxnSpPr/>
          <p:nvPr/>
        </p:nvCxnSpPr>
        <p:spPr>
          <a:xfrm>
            <a:off x="0" y="5762446"/>
            <a:ext cx="243776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flipV="1">
            <a:off x="669985" y="3180952"/>
            <a:ext cx="8643668" cy="172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flipH="1">
            <a:off x="3243533" y="0"/>
            <a:ext cx="17252" cy="13716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Connecteur droit 36"/>
          <p:cNvCxnSpPr/>
          <p:nvPr/>
        </p:nvCxnSpPr>
        <p:spPr>
          <a:xfrm>
            <a:off x="11645661" y="2346385"/>
            <a:ext cx="1" cy="462088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1488915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8">
                                            <p:txEl>
                                              <p:pRg st="0" end="0"/>
                                            </p:txEl>
                                          </p:spTgt>
                                        </p:tgtEl>
                                        <p:attrNameLst>
                                          <p:attrName>style.visibility</p:attrName>
                                        </p:attrNameLst>
                                      </p:cBhvr>
                                      <p:to>
                                        <p:strVal val="visible"/>
                                      </p:to>
                                    </p:set>
                                    <p:animEffect transition="in" filter="fade">
                                      <p:cBhvr>
                                        <p:cTn id="7" dur="2000"/>
                                        <p:tgtEl>
                                          <p:spTgt spid="58">
                                            <p:txEl>
                                              <p:pRg st="0" end="0"/>
                                            </p:txEl>
                                          </p:spTgt>
                                        </p:tgtEl>
                                      </p:cBhvr>
                                    </p:animEffect>
                                  </p:childTnLst>
                                </p:cTn>
                              </p:par>
                            </p:childTnLst>
                          </p:cTn>
                        </p:par>
                        <p:par>
                          <p:cTn id="8" fill="hold">
                            <p:stCondLst>
                              <p:cond delay="2000"/>
                            </p:stCondLst>
                            <p:childTnLst>
                              <p:par>
                                <p:cTn id="9" presetID="22" presetClass="entr" presetSubtype="4"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down)">
                                      <p:cBhvr>
                                        <p:cTn id="11" dur="1000"/>
                                        <p:tgtEl>
                                          <p:spTgt spid="10"/>
                                        </p:tgtEl>
                                      </p:cBhvr>
                                    </p:animEffect>
                                  </p:childTnLst>
                                </p:cTn>
                              </p:par>
                            </p:childTnLst>
                          </p:cTn>
                        </p:par>
                        <p:par>
                          <p:cTn id="12" fill="hold">
                            <p:stCondLst>
                              <p:cond delay="3000"/>
                            </p:stCondLst>
                            <p:childTnLst>
                              <p:par>
                                <p:cTn id="13" presetID="22" presetClass="entr" presetSubtype="8" fill="hold" nodeType="after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wipe(left)">
                                      <p:cBhvr>
                                        <p:cTn id="15" dur="1000"/>
                                        <p:tgtEl>
                                          <p:spTgt spid="34"/>
                                        </p:tgtEl>
                                      </p:cBhvr>
                                    </p:animEffect>
                                  </p:childTnLst>
                                </p:cTn>
                              </p:par>
                            </p:childTnLst>
                          </p:cTn>
                        </p:par>
                        <p:par>
                          <p:cTn id="16" fill="hold">
                            <p:stCondLst>
                              <p:cond delay="4000"/>
                            </p:stCondLst>
                            <p:childTnLst>
                              <p:par>
                                <p:cTn id="17" presetID="22" presetClass="entr" presetSubtype="1" fill="hold" nodeType="afterEffect">
                                  <p:stCondLst>
                                    <p:cond delay="0"/>
                                  </p:stCondLst>
                                  <p:childTnLst>
                                    <p:set>
                                      <p:cBhvr>
                                        <p:cTn id="18" dur="1" fill="hold">
                                          <p:stCondLst>
                                            <p:cond delay="0"/>
                                          </p:stCondLst>
                                        </p:cTn>
                                        <p:tgtEl>
                                          <p:spTgt spid="37"/>
                                        </p:tgtEl>
                                        <p:attrNameLst>
                                          <p:attrName>style.visibility</p:attrName>
                                        </p:attrNameLst>
                                      </p:cBhvr>
                                      <p:to>
                                        <p:strVal val="visible"/>
                                      </p:to>
                                    </p:set>
                                    <p:animEffect transition="in" filter="wipe(up)">
                                      <p:cBhvr>
                                        <p:cTn id="19" dur="1000"/>
                                        <p:tgtEl>
                                          <p:spTgt spid="37"/>
                                        </p:tgtEl>
                                      </p:cBhvr>
                                    </p:animEffect>
                                  </p:childTnLst>
                                </p:cTn>
                              </p:par>
                            </p:childTnLst>
                          </p:cTn>
                        </p:par>
                        <p:par>
                          <p:cTn id="20" fill="hold">
                            <p:stCondLst>
                              <p:cond delay="5000"/>
                            </p:stCondLst>
                            <p:childTnLst>
                              <p:par>
                                <p:cTn id="21" presetID="22" presetClass="entr" presetSubtype="8"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left)">
                                      <p:cBhvr>
                                        <p:cTn id="2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normAutofit fontScale="90000"/>
          </a:bodyPr>
          <a:lstStyle/>
          <a:p>
            <a:pPr algn="ctr"/>
            <a:r>
              <a:rPr altLang="zh-TW" sz="12300" b="1" smtClean="0">
                <a:ea typeface="新細明體" pitchFamily="18" charset="-120"/>
              </a:rPr>
              <a:t/>
            </a:r>
            <a:br>
              <a:rPr altLang="zh-TW" sz="12300" b="1" smtClean="0">
                <a:ea typeface="新細明體" pitchFamily="18" charset="-120"/>
              </a:rPr>
            </a:br>
            <a:r>
              <a:rPr altLang="zh-TW" sz="12300" b="1" smtClean="0">
                <a:ea typeface="新細明體" pitchFamily="18" charset="-120"/>
              </a:rPr>
              <a:t/>
            </a:r>
            <a:br>
              <a:rPr altLang="zh-TW" sz="12300" b="1" smtClean="0">
                <a:ea typeface="新細明體" pitchFamily="18" charset="-120"/>
              </a:rPr>
            </a:br>
            <a:r>
              <a:rPr lang="fr-FR" altLang="zh-TW" b="1" dirty="0" smtClean="0">
                <a:solidFill>
                  <a:srgbClr val="006633"/>
                </a:solidFill>
                <a:latin typeface="Gentium Book Basic" pitchFamily="2" charset="0"/>
                <a:ea typeface="新細明體" pitchFamily="18" charset="-120"/>
              </a:rPr>
              <a:t>Software Bugs</a:t>
            </a:r>
            <a:r>
              <a:rPr altLang="zh-TW" sz="12300" b="1" dirty="0" smtClean="0">
                <a:ea typeface="新細明體" pitchFamily="18" charset="-120"/>
              </a:rPr>
              <a:t/>
            </a:r>
            <a:br>
              <a:rPr altLang="zh-TW" sz="12300" b="1" dirty="0" smtClean="0">
                <a:ea typeface="新細明體" pitchFamily="18" charset="-120"/>
              </a:rPr>
            </a:br>
            <a:endParaRPr altLang="zh-TW" sz="12300" b="1" dirty="0" smtClean="0">
              <a:ea typeface="新細明體" pitchFamily="18" charset="-120"/>
            </a:endParaRPr>
          </a:p>
        </p:txBody>
      </p:sp>
      <p:sp>
        <p:nvSpPr>
          <p:cNvPr id="5123" name="Rectangle 3"/>
          <p:cNvSpPr>
            <a:spLocks noGrp="1" noChangeArrowheads="1"/>
          </p:cNvSpPr>
          <p:nvPr>
            <p:ph type="subTitle" idx="1"/>
          </p:nvPr>
        </p:nvSpPr>
        <p:spPr>
          <a:xfrm>
            <a:off x="14870638" y="7945326"/>
            <a:ext cx="9056952" cy="2009795"/>
          </a:xfrm>
        </p:spPr>
        <p:txBody>
          <a:bodyPr>
            <a:normAutofit/>
          </a:bodyPr>
          <a:lstStyle/>
          <a:p>
            <a:pPr eaLnBrk="1" hangingPunct="1"/>
            <a:r>
              <a:rPr lang="en-US" altLang="zh-TW" sz="5500" b="1" dirty="0" smtClean="0">
                <a:solidFill>
                  <a:srgbClr val="000000"/>
                </a:solidFill>
                <a:latin typeface="Times New Roman" pitchFamily="18" charset="0"/>
                <a:ea typeface="新細明體" pitchFamily="18" charset="-120"/>
                <a:cs typeface="Times New Roman" pitchFamily="18" charset="0"/>
              </a:rPr>
              <a:t>A. A. BOUBRIS</a:t>
            </a:r>
          </a:p>
        </p:txBody>
      </p:sp>
      <p:sp>
        <p:nvSpPr>
          <p:cNvPr id="3" name="頁尾版面配置區 2"/>
          <p:cNvSpPr>
            <a:spLocks noGrp="1"/>
          </p:cNvSpPr>
          <p:nvPr>
            <p:ph type="ftr" sz="quarter" idx="11"/>
          </p:nvPr>
        </p:nvSpPr>
        <p:spPr>
          <a:xfrm>
            <a:off x="8203530" y="11912387"/>
            <a:ext cx="7719589" cy="1489290"/>
          </a:xfrm>
        </p:spPr>
        <p:txBody>
          <a:bodyPr/>
          <a:lstStyle/>
          <a:p>
            <a:pPr>
              <a:defRPr/>
            </a:pPr>
            <a:r>
              <a:rPr lang="en-US" altLang="en-US" b="1" dirty="0" err="1" smtClean="0">
                <a:solidFill>
                  <a:srgbClr val="000000"/>
                </a:solidFill>
              </a:rPr>
              <a:t>Tlemcen</a:t>
            </a:r>
            <a:r>
              <a:rPr lang="en-US" altLang="en-US" b="1" dirty="0" smtClean="0">
                <a:solidFill>
                  <a:srgbClr val="000000"/>
                </a:solidFill>
              </a:rPr>
              <a:t> University</a:t>
            </a:r>
            <a:endParaRPr lang="en-US" altLang="en-US" b="1" dirty="0">
              <a:solidFill>
                <a:srgbClr val="000000"/>
              </a:solidFill>
            </a:endParaRPr>
          </a:p>
        </p:txBody>
      </p:sp>
      <p:pic>
        <p:nvPicPr>
          <p:cNvPr id="8" name="Image 7" descr="download.png"/>
          <p:cNvPicPr>
            <a:picLocks noChangeAspect="1"/>
          </p:cNvPicPr>
          <p:nvPr/>
        </p:nvPicPr>
        <p:blipFill>
          <a:blip r:embed="rId3"/>
          <a:stretch>
            <a:fillRect/>
          </a:stretch>
        </p:blipFill>
        <p:spPr>
          <a:xfrm>
            <a:off x="10291900" y="10018183"/>
            <a:ext cx="3412090" cy="189420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25213" y="1313721"/>
            <a:ext cx="22513159" cy="3785652"/>
          </a:xfrm>
          <a:prstGeom prst="rect">
            <a:avLst/>
          </a:prstGeom>
          <a:noFill/>
        </p:spPr>
        <p:txBody>
          <a:bodyPr wrap="square" rtlCol="0">
            <a:spAutoFit/>
          </a:bodyPr>
          <a:lstStyle/>
          <a:p>
            <a:pPr marL="742950" indent="-742950" algn="just">
              <a:lnSpc>
                <a:spcPct val="150000"/>
              </a:lnSpc>
              <a:buFont typeface="+mj-lt"/>
              <a:buAutoNum type="arabicPeriod"/>
            </a:pPr>
            <a:r>
              <a:rPr lang="en-US" sz="4000" dirty="0" smtClean="0">
                <a:solidFill>
                  <a:srgbClr val="000000"/>
                </a:solidFill>
                <a:latin typeface="Lato Regular"/>
              </a:rPr>
              <a:t>Everybody makes mistakes from time to time and we all should get used to this fact. </a:t>
            </a:r>
          </a:p>
          <a:p>
            <a:pPr marL="742950" indent="-742950" algn="just">
              <a:lnSpc>
                <a:spcPct val="150000"/>
              </a:lnSpc>
              <a:buFont typeface="+mj-lt"/>
              <a:buAutoNum type="arabicPeriod"/>
            </a:pPr>
            <a:r>
              <a:rPr lang="en-US" sz="4000" dirty="0" smtClean="0">
                <a:solidFill>
                  <a:srgbClr val="000000"/>
                </a:solidFill>
                <a:latin typeface="Lato Regular"/>
              </a:rPr>
              <a:t>In SE, mistakes can be dangerous due to </a:t>
            </a:r>
            <a:r>
              <a:rPr lang="en-US" sz="4000" b="1" dirty="0" smtClean="0">
                <a:solidFill>
                  <a:srgbClr val="006633"/>
                </a:solidFill>
                <a:latin typeface="Lato Regular"/>
              </a:rPr>
              <a:t>the unpredictability of their consequences</a:t>
            </a:r>
            <a:r>
              <a:rPr lang="en-US" sz="4000" dirty="0" smtClean="0">
                <a:solidFill>
                  <a:srgbClr val="006633"/>
                </a:solidFill>
                <a:latin typeface="Lato Regular"/>
              </a:rPr>
              <a:t>.</a:t>
            </a:r>
          </a:p>
          <a:p>
            <a:pPr marL="742950" indent="-742950" algn="just">
              <a:lnSpc>
                <a:spcPct val="150000"/>
              </a:lnSpc>
              <a:buFont typeface="+mj-lt"/>
              <a:buAutoNum type="arabicPeriod"/>
            </a:pPr>
            <a:r>
              <a:rPr lang="en-US" sz="4000" dirty="0" smtClean="0">
                <a:solidFill>
                  <a:srgbClr val="000000"/>
                </a:solidFill>
                <a:latin typeface="Lato Regular"/>
              </a:rPr>
              <a:t>A program that contains many bugs, that </a:t>
            </a:r>
            <a:r>
              <a:rPr lang="en-US" sz="4000" u="sng" dirty="0" smtClean="0">
                <a:solidFill>
                  <a:srgbClr val="000000"/>
                </a:solidFill>
                <a:latin typeface="Lato Regular"/>
              </a:rPr>
              <a:t>seriously interfere with its functionality</a:t>
            </a:r>
            <a:r>
              <a:rPr lang="en-US" sz="4000" dirty="0" smtClean="0">
                <a:solidFill>
                  <a:srgbClr val="000000"/>
                </a:solidFill>
                <a:latin typeface="Lato Regular"/>
              </a:rPr>
              <a:t>, is said to be </a:t>
            </a:r>
            <a:r>
              <a:rPr lang="en-US" sz="4000" b="1" i="1" dirty="0" smtClean="0">
                <a:solidFill>
                  <a:srgbClr val="006633"/>
                </a:solidFill>
                <a:latin typeface="Lato Regular"/>
              </a:rPr>
              <a:t>buggy</a:t>
            </a:r>
            <a:r>
              <a:rPr lang="en-US" sz="4000" dirty="0" smtClean="0">
                <a:solidFill>
                  <a:srgbClr val="006633"/>
                </a:solidFill>
                <a:latin typeface="Lato Regular"/>
              </a:rPr>
              <a:t> (</a:t>
            </a:r>
            <a:r>
              <a:rPr lang="en-US" sz="4000" b="1" dirty="0" smtClean="0">
                <a:solidFill>
                  <a:srgbClr val="006633"/>
                </a:solidFill>
                <a:latin typeface="Lato Regular"/>
              </a:rPr>
              <a:t>defective</a:t>
            </a:r>
            <a:r>
              <a:rPr lang="en-US" sz="4000" dirty="0" smtClean="0">
                <a:solidFill>
                  <a:srgbClr val="006633"/>
                </a:solidFill>
                <a:latin typeface="Lato Regular"/>
              </a:rPr>
              <a:t>)</a:t>
            </a:r>
            <a:r>
              <a:rPr lang="en-US" sz="4000" dirty="0" smtClean="0">
                <a:solidFill>
                  <a:srgbClr val="000000"/>
                </a:solidFill>
                <a:latin typeface="Lato Regular"/>
              </a:rPr>
              <a:t>. </a:t>
            </a:r>
          </a:p>
        </p:txBody>
      </p:sp>
      <p:sp>
        <p:nvSpPr>
          <p:cNvPr id="5" name="ZoneTexte 4"/>
          <p:cNvSpPr txBox="1"/>
          <p:nvPr/>
        </p:nvSpPr>
        <p:spPr>
          <a:xfrm>
            <a:off x="4729655" y="7530583"/>
            <a:ext cx="13179972" cy="2862322"/>
          </a:xfrm>
          <a:prstGeom prst="rect">
            <a:avLst/>
          </a:prstGeom>
          <a:noFill/>
        </p:spPr>
        <p:txBody>
          <a:bodyPr wrap="square" rtlCol="0">
            <a:spAutoFit/>
          </a:bodyPr>
          <a:lstStyle/>
          <a:p>
            <a:pPr marL="742950" indent="-742950" algn="just">
              <a:lnSpc>
                <a:spcPct val="150000"/>
              </a:lnSpc>
              <a:buFont typeface="+mj-lt"/>
              <a:buAutoNum type="arabicPeriod"/>
            </a:pPr>
            <a:r>
              <a:rPr lang="en-US" sz="4000" dirty="0" smtClean="0">
                <a:solidFill>
                  <a:srgbClr val="000000"/>
                </a:solidFill>
                <a:latin typeface="Lato Regular"/>
              </a:rPr>
              <a:t>What is a Software Bug</a:t>
            </a:r>
          </a:p>
          <a:p>
            <a:pPr marL="742950" indent="-742950" algn="just">
              <a:lnSpc>
                <a:spcPct val="150000"/>
              </a:lnSpc>
              <a:buFont typeface="+mj-lt"/>
              <a:buAutoNum type="arabicPeriod"/>
            </a:pPr>
            <a:r>
              <a:rPr lang="en-US" sz="4000" dirty="0" smtClean="0">
                <a:solidFill>
                  <a:srgbClr val="000000"/>
                </a:solidFill>
                <a:latin typeface="Lato Regular"/>
              </a:rPr>
              <a:t>Why </a:t>
            </a:r>
            <a:r>
              <a:rPr lang="en-US" sz="4000" dirty="0" smtClean="0">
                <a:solidFill>
                  <a:srgbClr val="000000"/>
                </a:solidFill>
                <a:latin typeface="Lato Regular"/>
              </a:rPr>
              <a:t>do </a:t>
            </a:r>
            <a:r>
              <a:rPr lang="en-US" sz="4000" dirty="0" smtClean="0">
                <a:solidFill>
                  <a:srgbClr val="000000"/>
                </a:solidFill>
                <a:latin typeface="Lato Regular"/>
              </a:rPr>
              <a:t>Software have Bugs </a:t>
            </a:r>
          </a:p>
          <a:p>
            <a:pPr marL="742950" indent="-742950" algn="just">
              <a:lnSpc>
                <a:spcPct val="150000"/>
              </a:lnSpc>
              <a:buFont typeface="+mj-lt"/>
              <a:buAutoNum type="arabicPeriod"/>
            </a:pPr>
            <a:r>
              <a:rPr lang="en-US" sz="4000" dirty="0" smtClean="0">
                <a:solidFill>
                  <a:srgbClr val="000000"/>
                </a:solidFill>
                <a:latin typeface="Lato Regular"/>
              </a:rPr>
              <a:t>What are the most common Software Bugs</a:t>
            </a:r>
          </a:p>
        </p:txBody>
      </p:sp>
      <p:pic>
        <p:nvPicPr>
          <p:cNvPr id="6" name="Picture 2" descr="C:\Users\N's\Desktop\Nouveau dossier\Question Mark.png"/>
          <p:cNvPicPr>
            <a:picLocks noChangeAspect="1" noChangeArrowheads="1"/>
          </p:cNvPicPr>
          <p:nvPr/>
        </p:nvPicPr>
        <p:blipFill>
          <a:blip r:embed="rId2" cstate="print"/>
          <a:srcRect/>
          <a:stretch>
            <a:fillRect/>
          </a:stretch>
        </p:blipFill>
        <p:spPr bwMode="auto">
          <a:xfrm>
            <a:off x="16157575" y="7530583"/>
            <a:ext cx="3504104" cy="2464299"/>
          </a:xfrm>
          <a:prstGeom prst="rect">
            <a:avLst/>
          </a:prstGeom>
          <a:noFill/>
        </p:spPr>
      </p:pic>
    </p:spTree>
    <p:extLst>
      <p:ext uri="{BB962C8B-B14F-4D97-AF65-F5344CB8AC3E}">
        <p14:creationId xmlns:p14="http://schemas.microsoft.com/office/powerpoint/2010/main" xmlns="" val="27249371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25213" y="1250659"/>
            <a:ext cx="22513159" cy="3785652"/>
          </a:xfrm>
          <a:prstGeom prst="rect">
            <a:avLst/>
          </a:prstGeom>
          <a:noFill/>
        </p:spPr>
        <p:txBody>
          <a:bodyPr wrap="square" rtlCol="0">
            <a:spAutoFit/>
          </a:bodyPr>
          <a:lstStyle/>
          <a:p>
            <a:pPr marL="742950" indent="-742950" algn="just">
              <a:lnSpc>
                <a:spcPct val="150000"/>
              </a:lnSpc>
              <a:buFont typeface="+mj-lt"/>
              <a:buAutoNum type="arabicPeriod"/>
            </a:pPr>
            <a:r>
              <a:rPr lang="en-US" sz="4000" dirty="0" smtClean="0">
                <a:solidFill>
                  <a:srgbClr val="000000"/>
                </a:solidFill>
                <a:latin typeface="Lato Regular"/>
              </a:rPr>
              <a:t>A Software Bug is a </a:t>
            </a:r>
            <a:r>
              <a:rPr lang="en-US" sz="4000" b="1" dirty="0" smtClean="0">
                <a:solidFill>
                  <a:srgbClr val="006633"/>
                </a:solidFill>
                <a:latin typeface="Lato Regular"/>
              </a:rPr>
              <a:t>failure</a:t>
            </a:r>
            <a:r>
              <a:rPr lang="en-US" sz="4000" dirty="0" smtClean="0">
                <a:solidFill>
                  <a:srgbClr val="000000"/>
                </a:solidFill>
                <a:latin typeface="Lato Regular"/>
              </a:rPr>
              <a:t> or </a:t>
            </a:r>
            <a:r>
              <a:rPr lang="en-US" sz="4000" b="1" dirty="0" smtClean="0">
                <a:solidFill>
                  <a:srgbClr val="006633"/>
                </a:solidFill>
                <a:latin typeface="Lato Regular"/>
              </a:rPr>
              <a:t>flaw</a:t>
            </a:r>
            <a:r>
              <a:rPr lang="en-US" sz="4000" dirty="0" smtClean="0">
                <a:solidFill>
                  <a:srgbClr val="000000"/>
                </a:solidFill>
                <a:latin typeface="Lato Regular"/>
              </a:rPr>
              <a:t> in a program that produces </a:t>
            </a:r>
            <a:r>
              <a:rPr lang="en-US" sz="4000" b="1" dirty="0" smtClean="0">
                <a:solidFill>
                  <a:srgbClr val="006633"/>
                </a:solidFill>
                <a:latin typeface="Lato Regular"/>
              </a:rPr>
              <a:t>unexpected</a:t>
            </a:r>
            <a:r>
              <a:rPr lang="en-US" sz="4000" dirty="0" smtClean="0">
                <a:solidFill>
                  <a:srgbClr val="000000"/>
                </a:solidFill>
                <a:latin typeface="Lato Regular"/>
              </a:rPr>
              <a:t> or </a:t>
            </a:r>
            <a:r>
              <a:rPr lang="en-US" sz="4000" b="1" dirty="0" smtClean="0">
                <a:solidFill>
                  <a:srgbClr val="006633"/>
                </a:solidFill>
                <a:latin typeface="Lato Regular"/>
              </a:rPr>
              <a:t>incorrect</a:t>
            </a:r>
            <a:r>
              <a:rPr lang="en-US" sz="4000" dirty="0" smtClean="0">
                <a:solidFill>
                  <a:srgbClr val="000000"/>
                </a:solidFill>
                <a:latin typeface="Lato Regular"/>
              </a:rPr>
              <a:t> </a:t>
            </a:r>
            <a:r>
              <a:rPr lang="en-US" sz="4000" b="1" dirty="0" smtClean="0">
                <a:solidFill>
                  <a:srgbClr val="006633"/>
                </a:solidFill>
                <a:latin typeface="Lato Regular"/>
              </a:rPr>
              <a:t>results</a:t>
            </a:r>
            <a:r>
              <a:rPr lang="en-US" sz="4000" dirty="0" smtClean="0">
                <a:solidFill>
                  <a:srgbClr val="000000"/>
                </a:solidFill>
                <a:latin typeface="Lato Regular"/>
              </a:rPr>
              <a:t>, or </a:t>
            </a:r>
            <a:r>
              <a:rPr lang="en-US" sz="4000" b="1" dirty="0" smtClean="0">
                <a:solidFill>
                  <a:srgbClr val="006633"/>
                </a:solidFill>
                <a:latin typeface="Lato Regular"/>
              </a:rPr>
              <a:t>behave</a:t>
            </a:r>
            <a:r>
              <a:rPr lang="en-US" sz="4000" dirty="0" smtClean="0">
                <a:solidFill>
                  <a:srgbClr val="000000"/>
                </a:solidFill>
                <a:latin typeface="Lato Regular"/>
              </a:rPr>
              <a:t> in </a:t>
            </a:r>
            <a:r>
              <a:rPr lang="en-US" sz="4000" b="1" dirty="0" smtClean="0">
                <a:solidFill>
                  <a:srgbClr val="006633"/>
                </a:solidFill>
                <a:latin typeface="Lato Regular"/>
              </a:rPr>
              <a:t>unintended</a:t>
            </a:r>
            <a:r>
              <a:rPr lang="en-US" sz="4000" dirty="0" smtClean="0">
                <a:solidFill>
                  <a:srgbClr val="000000"/>
                </a:solidFill>
                <a:latin typeface="Lato Regular"/>
              </a:rPr>
              <a:t> </a:t>
            </a:r>
            <a:r>
              <a:rPr lang="en-US" sz="4000" b="1" dirty="0" smtClean="0">
                <a:solidFill>
                  <a:srgbClr val="006633"/>
                </a:solidFill>
                <a:latin typeface="Lato Regular"/>
              </a:rPr>
              <a:t>ways</a:t>
            </a:r>
            <a:r>
              <a:rPr lang="en-US" sz="4000" dirty="0" smtClean="0">
                <a:solidFill>
                  <a:srgbClr val="000000"/>
                </a:solidFill>
                <a:latin typeface="Lato Regular"/>
              </a:rPr>
              <a:t>. </a:t>
            </a:r>
          </a:p>
          <a:p>
            <a:pPr marL="742950" indent="-742950" algn="just">
              <a:lnSpc>
                <a:spcPct val="150000"/>
              </a:lnSpc>
              <a:buFont typeface="+mj-lt"/>
              <a:buAutoNum type="arabicPeriod"/>
            </a:pPr>
            <a:r>
              <a:rPr lang="en-US" sz="4000" dirty="0" smtClean="0">
                <a:solidFill>
                  <a:srgbClr val="000000"/>
                </a:solidFill>
                <a:latin typeface="Lato Regular"/>
              </a:rPr>
              <a:t>It’s an </a:t>
            </a:r>
            <a:r>
              <a:rPr lang="en-US" sz="4000" b="1" dirty="0" smtClean="0">
                <a:solidFill>
                  <a:srgbClr val="006633"/>
                </a:solidFill>
                <a:latin typeface="Lato Regular"/>
              </a:rPr>
              <a:t>error</a:t>
            </a:r>
            <a:r>
              <a:rPr lang="en-US" sz="4000" dirty="0" smtClean="0">
                <a:solidFill>
                  <a:srgbClr val="000000"/>
                </a:solidFill>
                <a:latin typeface="Lato Regular"/>
              </a:rPr>
              <a:t> that prevents the application from functioning as it should.</a:t>
            </a:r>
          </a:p>
          <a:p>
            <a:pPr marL="742950" indent="-742950" algn="just">
              <a:lnSpc>
                <a:spcPct val="150000"/>
              </a:lnSpc>
              <a:buFont typeface="+mj-lt"/>
              <a:buAutoNum type="arabicPeriod"/>
            </a:pPr>
            <a:endParaRPr lang="en-US" sz="4000" dirty="0" smtClean="0">
              <a:solidFill>
                <a:srgbClr val="000000"/>
              </a:solidFill>
              <a:latin typeface="Lato Regular"/>
            </a:endParaRPr>
          </a:p>
        </p:txBody>
      </p:sp>
      <p:sp>
        <p:nvSpPr>
          <p:cNvPr id="5" name="ZoneTexte 4"/>
          <p:cNvSpPr txBox="1"/>
          <p:nvPr/>
        </p:nvSpPr>
        <p:spPr>
          <a:xfrm>
            <a:off x="783020" y="7740790"/>
            <a:ext cx="22513159" cy="3785652"/>
          </a:xfrm>
          <a:prstGeom prst="rect">
            <a:avLst/>
          </a:prstGeom>
          <a:noFill/>
        </p:spPr>
        <p:txBody>
          <a:bodyPr wrap="square" rtlCol="0">
            <a:spAutoFit/>
          </a:bodyPr>
          <a:lstStyle/>
          <a:p>
            <a:pPr marL="742950" indent="-742950" algn="just">
              <a:lnSpc>
                <a:spcPct val="150000"/>
              </a:lnSpc>
              <a:buFont typeface="+mj-lt"/>
              <a:buAutoNum type="arabicPeriod"/>
            </a:pPr>
            <a:r>
              <a:rPr lang="en-US" sz="4000" dirty="0" smtClean="0">
                <a:solidFill>
                  <a:srgbClr val="000000"/>
                </a:solidFill>
              </a:rPr>
              <a:t>Bugs can trigger errors that may have </a:t>
            </a:r>
            <a:r>
              <a:rPr lang="en-US" sz="4000" b="1" dirty="0" smtClean="0">
                <a:solidFill>
                  <a:srgbClr val="006633"/>
                </a:solidFill>
              </a:rPr>
              <a:t>ripple effects</a:t>
            </a:r>
            <a:r>
              <a:rPr lang="en-US" sz="4000" dirty="0" smtClean="0">
                <a:solidFill>
                  <a:srgbClr val="006633"/>
                </a:solidFill>
              </a:rPr>
              <a:t>.</a:t>
            </a:r>
            <a:r>
              <a:rPr lang="en-US" sz="4000" dirty="0" smtClean="0">
                <a:solidFill>
                  <a:srgbClr val="000000"/>
                </a:solidFill>
              </a:rPr>
              <a:t> </a:t>
            </a:r>
          </a:p>
          <a:p>
            <a:pPr marL="742950" indent="-742950" algn="just">
              <a:lnSpc>
                <a:spcPct val="150000"/>
              </a:lnSpc>
              <a:buFont typeface="+mj-lt"/>
              <a:buAutoNum type="arabicPeriod"/>
            </a:pPr>
            <a:r>
              <a:rPr lang="en-US" sz="4000" dirty="0" smtClean="0">
                <a:solidFill>
                  <a:srgbClr val="000000"/>
                </a:solidFill>
              </a:rPr>
              <a:t>Bugs may have </a:t>
            </a:r>
            <a:r>
              <a:rPr lang="en-US" sz="4000" b="1" dirty="0" smtClean="0">
                <a:solidFill>
                  <a:srgbClr val="006633"/>
                </a:solidFill>
              </a:rPr>
              <a:t>subtle</a:t>
            </a:r>
            <a:r>
              <a:rPr lang="en-US" sz="4000" dirty="0" smtClean="0">
                <a:solidFill>
                  <a:srgbClr val="000000"/>
                </a:solidFill>
              </a:rPr>
              <a:t> </a:t>
            </a:r>
            <a:r>
              <a:rPr lang="en-US" sz="4000" b="1" dirty="0" smtClean="0">
                <a:solidFill>
                  <a:srgbClr val="006633"/>
                </a:solidFill>
              </a:rPr>
              <a:t>effects</a:t>
            </a:r>
            <a:r>
              <a:rPr lang="en-US" sz="4000" dirty="0" smtClean="0">
                <a:solidFill>
                  <a:srgbClr val="000000"/>
                </a:solidFill>
              </a:rPr>
              <a:t> or cause the program to </a:t>
            </a:r>
            <a:r>
              <a:rPr lang="en-US" sz="4000" b="1" dirty="0" smtClean="0">
                <a:solidFill>
                  <a:srgbClr val="006633"/>
                </a:solidFill>
              </a:rPr>
              <a:t>crash</a:t>
            </a:r>
            <a:r>
              <a:rPr lang="en-US" sz="4000" dirty="0" smtClean="0">
                <a:solidFill>
                  <a:srgbClr val="000000"/>
                </a:solidFill>
              </a:rPr>
              <a:t> or </a:t>
            </a:r>
            <a:r>
              <a:rPr lang="en-US" sz="4000" b="1" dirty="0" smtClean="0">
                <a:solidFill>
                  <a:srgbClr val="006633"/>
                </a:solidFill>
              </a:rPr>
              <a:t>freeze</a:t>
            </a:r>
            <a:r>
              <a:rPr lang="en-US" sz="4000" dirty="0" smtClean="0">
                <a:solidFill>
                  <a:srgbClr val="000000"/>
                </a:solidFill>
              </a:rPr>
              <a:t> the computer. </a:t>
            </a:r>
          </a:p>
          <a:p>
            <a:pPr marL="742950" indent="-742950" algn="just">
              <a:lnSpc>
                <a:spcPct val="150000"/>
              </a:lnSpc>
              <a:buFont typeface="+mj-lt"/>
              <a:buAutoNum type="arabicPeriod"/>
            </a:pPr>
            <a:r>
              <a:rPr lang="en-US" sz="4000" dirty="0" smtClean="0">
                <a:solidFill>
                  <a:srgbClr val="000000"/>
                </a:solidFill>
              </a:rPr>
              <a:t>Other bugs qualify as </a:t>
            </a:r>
            <a:r>
              <a:rPr lang="en-US" sz="4000" b="1" dirty="0" smtClean="0">
                <a:solidFill>
                  <a:srgbClr val="006633"/>
                </a:solidFill>
              </a:rPr>
              <a:t>security</a:t>
            </a:r>
            <a:r>
              <a:rPr lang="en-US" sz="4000" dirty="0" smtClean="0">
                <a:solidFill>
                  <a:srgbClr val="000000"/>
                </a:solidFill>
              </a:rPr>
              <a:t> </a:t>
            </a:r>
            <a:r>
              <a:rPr lang="en-US" sz="4000" b="1" dirty="0" smtClean="0">
                <a:solidFill>
                  <a:srgbClr val="006633"/>
                </a:solidFill>
              </a:rPr>
              <a:t>bugs</a:t>
            </a:r>
            <a:r>
              <a:rPr lang="en-US" sz="4000" dirty="0" smtClean="0">
                <a:solidFill>
                  <a:srgbClr val="000000"/>
                </a:solidFill>
              </a:rPr>
              <a:t> and might, for example, enable a </a:t>
            </a:r>
            <a:r>
              <a:rPr lang="en-US" sz="4000" b="1" dirty="0" smtClean="0">
                <a:solidFill>
                  <a:srgbClr val="006633"/>
                </a:solidFill>
              </a:rPr>
              <a:t>malicious user to bypass access controls</a:t>
            </a:r>
            <a:r>
              <a:rPr lang="en-US" sz="4000" dirty="0" smtClean="0">
                <a:solidFill>
                  <a:srgbClr val="000000"/>
                </a:solidFill>
              </a:rPr>
              <a:t> in order to obtain unauthorized privileges.</a:t>
            </a:r>
            <a:endParaRPr lang="en-US" sz="4000" dirty="0" smtClean="0">
              <a:solidFill>
                <a:srgbClr val="000000"/>
              </a:solidFill>
              <a:latin typeface="Lato Regular"/>
            </a:endParaRPr>
          </a:p>
        </p:txBody>
      </p:sp>
    </p:spTree>
    <p:extLst>
      <p:ext uri="{BB962C8B-B14F-4D97-AF65-F5344CB8AC3E}">
        <p14:creationId xmlns:p14="http://schemas.microsoft.com/office/powerpoint/2010/main" xmlns="" val="27249371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fade">
                                      <p:cBhvr>
                                        <p:cTn id="27"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72965" y="1250659"/>
            <a:ext cx="23112249" cy="11172289"/>
          </a:xfrm>
          <a:prstGeom prst="rect">
            <a:avLst/>
          </a:prstGeom>
          <a:noFill/>
        </p:spPr>
        <p:txBody>
          <a:bodyPr wrap="square" rtlCol="0">
            <a:spAutoFit/>
          </a:bodyPr>
          <a:lstStyle/>
          <a:p>
            <a:pPr marL="742950" indent="-742950" algn="just">
              <a:lnSpc>
                <a:spcPct val="150000"/>
              </a:lnSpc>
              <a:buFont typeface="Wingdings" pitchFamily="2" charset="2"/>
              <a:buChar char="q"/>
            </a:pPr>
            <a:r>
              <a:rPr lang="en-US" sz="4000" b="1" dirty="0" smtClean="0">
                <a:solidFill>
                  <a:srgbClr val="006633"/>
                </a:solidFill>
              </a:rPr>
              <a:t>Some software bugs have been linked to disasters</a:t>
            </a:r>
            <a:r>
              <a:rPr lang="en-US" sz="4000" b="1" dirty="0" smtClean="0">
                <a:solidFill>
                  <a:srgbClr val="000000"/>
                </a:solidFill>
              </a:rPr>
              <a:t>:</a:t>
            </a:r>
          </a:p>
          <a:p>
            <a:pPr marL="742950" indent="-742950" algn="just">
              <a:lnSpc>
                <a:spcPct val="150000"/>
              </a:lnSpc>
            </a:pPr>
            <a:endParaRPr lang="en-US" sz="4000" b="1" dirty="0" smtClean="0">
              <a:solidFill>
                <a:srgbClr val="000000"/>
              </a:solidFill>
            </a:endParaRPr>
          </a:p>
          <a:p>
            <a:pPr marL="1657167" lvl="1" indent="-742950" algn="just">
              <a:lnSpc>
                <a:spcPct val="150000"/>
              </a:lnSpc>
              <a:buFont typeface="+mj-lt"/>
              <a:buAutoNum type="arabicPeriod"/>
            </a:pPr>
            <a:r>
              <a:rPr lang="en-US" sz="4000" dirty="0" smtClean="0">
                <a:solidFill>
                  <a:srgbClr val="000000"/>
                </a:solidFill>
              </a:rPr>
              <a:t>Bugs in code that controlled the Therac-25 radiation therapy machine were directly responsible for patient deaths in the 1980s. </a:t>
            </a:r>
          </a:p>
          <a:p>
            <a:pPr marL="1657167" lvl="1" indent="-742950" algn="just">
              <a:lnSpc>
                <a:spcPct val="150000"/>
              </a:lnSpc>
              <a:buFont typeface="+mj-lt"/>
              <a:buAutoNum type="arabicPeriod"/>
            </a:pPr>
            <a:r>
              <a:rPr lang="en-US" sz="4000" dirty="0" smtClean="0">
                <a:solidFill>
                  <a:srgbClr val="000000"/>
                </a:solidFill>
              </a:rPr>
              <a:t>In 1996, the European Space Agency's US$1 billion prototype </a:t>
            </a:r>
            <a:r>
              <a:rPr lang="en-US" sz="4000" dirty="0" err="1" smtClean="0">
                <a:solidFill>
                  <a:srgbClr val="000000"/>
                </a:solidFill>
              </a:rPr>
              <a:t>Ariane</a:t>
            </a:r>
            <a:r>
              <a:rPr lang="en-US" sz="4000" dirty="0" smtClean="0">
                <a:solidFill>
                  <a:srgbClr val="000000"/>
                </a:solidFill>
              </a:rPr>
              <a:t> 5 rocket had to be destroyed less than a minute after launch due to a bug in the on-board guidance computer program. </a:t>
            </a:r>
          </a:p>
          <a:p>
            <a:endParaRPr lang="en-US" sz="4000" dirty="0" smtClean="0">
              <a:solidFill>
                <a:srgbClr val="000000"/>
              </a:solidFill>
            </a:endParaRPr>
          </a:p>
          <a:p>
            <a:pPr>
              <a:buFont typeface="Wingdings" pitchFamily="2" charset="2"/>
              <a:buChar char="q"/>
            </a:pPr>
            <a:r>
              <a:rPr lang="en-US" sz="4000" dirty="0" smtClean="0">
                <a:solidFill>
                  <a:srgbClr val="000000"/>
                </a:solidFill>
              </a:rPr>
              <a:t>In 2002, a study commissioned by the US Department of Commerce's National Institute of Standards and Technology concluded that </a:t>
            </a:r>
          </a:p>
          <a:p>
            <a:endParaRPr lang="en-US" sz="4000" dirty="0" smtClean="0">
              <a:solidFill>
                <a:srgbClr val="000000"/>
              </a:solidFill>
            </a:endParaRPr>
          </a:p>
          <a:p>
            <a:pPr algn="ctr"/>
            <a:r>
              <a:rPr lang="en-US" sz="4000" b="1" dirty="0" smtClean="0">
                <a:solidFill>
                  <a:srgbClr val="006633"/>
                </a:solidFill>
              </a:rPr>
              <a:t>"software bugs, or errors, are so prevalent and so detrimental that they cost the US economy an estimated $59 billion annually, or about 0.6 percent of the gross domestic product".</a:t>
            </a:r>
          </a:p>
          <a:p>
            <a:pPr marL="742950" indent="-742950" algn="just">
              <a:lnSpc>
                <a:spcPct val="150000"/>
              </a:lnSpc>
              <a:buFont typeface="+mj-lt"/>
              <a:buAutoNum type="arabicPeriod"/>
            </a:pPr>
            <a:endParaRPr lang="en-US" sz="4000" dirty="0" smtClean="0">
              <a:solidFill>
                <a:srgbClr val="000000"/>
              </a:solidFill>
              <a:latin typeface="Lato Regular"/>
            </a:endParaRPr>
          </a:p>
        </p:txBody>
      </p:sp>
    </p:spTree>
    <p:extLst>
      <p:ext uri="{BB962C8B-B14F-4D97-AF65-F5344CB8AC3E}">
        <p14:creationId xmlns:p14="http://schemas.microsoft.com/office/powerpoint/2010/main" xmlns="" val="27249371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down)">
                                      <p:cBhvr>
                                        <p:cTn id="10" dur="500"/>
                                        <p:tgtEl>
                                          <p:spTgt spid="4">
                                            <p:txEl>
                                              <p:pRg st="2" end="2"/>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wipe(down)">
                                      <p:cBhvr>
                                        <p:cTn id="13" dur="500"/>
                                        <p:tgtEl>
                                          <p:spTgt spid="4">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4">
                                            <p:txEl>
                                              <p:pRg st="5" end="5"/>
                                            </p:txEl>
                                          </p:spTgt>
                                        </p:tgtEl>
                                        <p:attrNameLst>
                                          <p:attrName>style.visibility</p:attrName>
                                        </p:attrNameLst>
                                      </p:cBhvr>
                                      <p:to>
                                        <p:strVal val="visible"/>
                                      </p:to>
                                    </p:set>
                                    <p:animEffect transition="in" filter="wipe(down)">
                                      <p:cBhvr>
                                        <p:cTn id="18" dur="500"/>
                                        <p:tgtEl>
                                          <p:spTgt spid="4">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animEffect transition="in" filter="wipe(down)">
                                      <p:cBhvr>
                                        <p:cTn id="23"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72965" y="777694"/>
            <a:ext cx="23112249" cy="12649617"/>
          </a:xfrm>
          <a:prstGeom prst="rect">
            <a:avLst/>
          </a:prstGeom>
          <a:noFill/>
        </p:spPr>
        <p:txBody>
          <a:bodyPr wrap="square" rtlCol="0">
            <a:spAutoFit/>
          </a:bodyPr>
          <a:lstStyle/>
          <a:p>
            <a:pPr marL="742950" indent="-742950" algn="ctr">
              <a:lnSpc>
                <a:spcPct val="150000"/>
              </a:lnSpc>
              <a:buFont typeface="Wingdings" pitchFamily="2" charset="2"/>
              <a:buChar char="q"/>
            </a:pPr>
            <a:r>
              <a:rPr lang="en-US" sz="4000" b="1" dirty="0" smtClean="0">
                <a:solidFill>
                  <a:srgbClr val="006633"/>
                </a:solidFill>
              </a:rPr>
              <a:t>Software bugs … Why </a:t>
            </a:r>
            <a:r>
              <a:rPr lang="en-US" sz="4000" b="1" dirty="0" smtClean="0">
                <a:solidFill>
                  <a:srgbClr val="000000"/>
                </a:solidFill>
              </a:rPr>
              <a:t>?</a:t>
            </a:r>
          </a:p>
          <a:p>
            <a:pPr marL="742950" indent="-742950">
              <a:lnSpc>
                <a:spcPct val="150000"/>
              </a:lnSpc>
            </a:pPr>
            <a:r>
              <a:rPr lang="en-US" sz="4000" b="1" dirty="0" smtClean="0">
                <a:solidFill>
                  <a:srgbClr val="FF0000"/>
                </a:solidFill>
              </a:rPr>
              <a:t>Miscommunication</a:t>
            </a:r>
          </a:p>
          <a:p>
            <a:pPr marL="742950" indent="-742950">
              <a:lnSpc>
                <a:spcPct val="150000"/>
              </a:lnSpc>
            </a:pPr>
            <a:r>
              <a:rPr lang="en-US" sz="4000" dirty="0" smtClean="0">
                <a:solidFill>
                  <a:srgbClr val="000000"/>
                </a:solidFill>
              </a:rPr>
              <a:t>The success of any software application depends on communication between stakeholders, development and testing teams. Unclear requirements and misinterpretation of requirements are two major factors causing defects in software.</a:t>
            </a:r>
          </a:p>
          <a:p>
            <a:pPr marL="742950" indent="-742950">
              <a:lnSpc>
                <a:spcPct val="150000"/>
              </a:lnSpc>
            </a:pPr>
            <a:r>
              <a:rPr lang="en-US" sz="4000" b="1" dirty="0" smtClean="0">
                <a:solidFill>
                  <a:srgbClr val="FF0000"/>
                </a:solidFill>
              </a:rPr>
              <a:t>Software Complexity</a:t>
            </a:r>
          </a:p>
          <a:p>
            <a:pPr marL="742950" indent="-742950">
              <a:lnSpc>
                <a:spcPct val="150000"/>
              </a:lnSpc>
            </a:pPr>
            <a:r>
              <a:rPr lang="en-US" sz="4000" dirty="0" smtClean="0">
                <a:solidFill>
                  <a:srgbClr val="000000"/>
                </a:solidFill>
              </a:rPr>
              <a:t>The complexity of current software applications can be difficult for anyone without experience in modern-day software development (Windows-type interfaces, Client-Server, and Distributed Applications, Data Communications, enormous relational databases, …)</a:t>
            </a:r>
          </a:p>
          <a:p>
            <a:pPr marL="742950" indent="-742950">
              <a:lnSpc>
                <a:spcPct val="150000"/>
              </a:lnSpc>
            </a:pPr>
            <a:r>
              <a:rPr lang="en-US" sz="4000" b="1" dirty="0" smtClean="0">
                <a:solidFill>
                  <a:srgbClr val="FF0000"/>
                </a:solidFill>
              </a:rPr>
              <a:t>Programming Errors</a:t>
            </a:r>
          </a:p>
          <a:p>
            <a:pPr marL="742950" indent="-742950">
              <a:lnSpc>
                <a:spcPct val="150000"/>
              </a:lnSpc>
            </a:pPr>
            <a:r>
              <a:rPr lang="en-US" sz="4000" dirty="0" smtClean="0">
                <a:solidFill>
                  <a:srgbClr val="000000"/>
                </a:solidFill>
              </a:rPr>
              <a:t>Programmers can make programming mistakes (experience, domain knowledge, focus …). Lack of simple coding practices, unit testing, debugging are some of the common reasons why these issues get introduced at the development stage.</a:t>
            </a:r>
          </a:p>
          <a:p>
            <a:endParaRPr lang="en-US" dirty="0"/>
          </a:p>
        </p:txBody>
      </p:sp>
    </p:spTree>
    <p:extLst>
      <p:ext uri="{BB962C8B-B14F-4D97-AF65-F5344CB8AC3E}">
        <p14:creationId xmlns:p14="http://schemas.microsoft.com/office/powerpoint/2010/main" xmlns="" val="27249371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72965" y="777695"/>
            <a:ext cx="23112249" cy="10495181"/>
          </a:xfrm>
          <a:prstGeom prst="rect">
            <a:avLst/>
          </a:prstGeom>
          <a:noFill/>
        </p:spPr>
        <p:txBody>
          <a:bodyPr wrap="square" rtlCol="0">
            <a:spAutoFit/>
          </a:bodyPr>
          <a:lstStyle/>
          <a:p>
            <a:pPr marL="742950" indent="-742950" algn="ctr">
              <a:lnSpc>
                <a:spcPct val="150000"/>
              </a:lnSpc>
              <a:buFont typeface="Wingdings" pitchFamily="2" charset="2"/>
              <a:buChar char="q"/>
            </a:pPr>
            <a:r>
              <a:rPr lang="en-US" sz="4000" b="1" dirty="0" smtClean="0">
                <a:solidFill>
                  <a:srgbClr val="006633"/>
                </a:solidFill>
              </a:rPr>
              <a:t>Software bugs … Why </a:t>
            </a:r>
            <a:r>
              <a:rPr lang="en-US" sz="4000" b="1" dirty="0" smtClean="0">
                <a:solidFill>
                  <a:srgbClr val="000000"/>
                </a:solidFill>
              </a:rPr>
              <a:t>?</a:t>
            </a:r>
          </a:p>
          <a:p>
            <a:pPr marL="742950" indent="-742950">
              <a:lnSpc>
                <a:spcPct val="150000"/>
              </a:lnSpc>
            </a:pPr>
            <a:r>
              <a:rPr lang="en-US" sz="4000" b="1" dirty="0" smtClean="0">
                <a:solidFill>
                  <a:srgbClr val="FF0000"/>
                </a:solidFill>
              </a:rPr>
              <a:t>Changing Requirements</a:t>
            </a:r>
            <a:endParaRPr lang="en-US" sz="4000" b="1" dirty="0" smtClean="0">
              <a:solidFill>
                <a:srgbClr val="006633"/>
              </a:solidFill>
            </a:endParaRPr>
          </a:p>
          <a:p>
            <a:pPr marL="742950" indent="-742950">
              <a:lnSpc>
                <a:spcPct val="150000"/>
              </a:lnSpc>
            </a:pPr>
            <a:r>
              <a:rPr lang="en-US" sz="4000" dirty="0" smtClean="0">
                <a:solidFill>
                  <a:srgbClr val="000000"/>
                </a:solidFill>
              </a:rPr>
              <a:t>The customer may not understand the effects of changes or may understand and request them anyway.</a:t>
            </a:r>
          </a:p>
          <a:p>
            <a:pPr marL="742950" indent="-742950">
              <a:lnSpc>
                <a:spcPct val="150000"/>
              </a:lnSpc>
            </a:pPr>
            <a:r>
              <a:rPr lang="en-US" sz="4000" b="1" dirty="0" smtClean="0">
                <a:solidFill>
                  <a:srgbClr val="FF0000"/>
                </a:solidFill>
              </a:rPr>
              <a:t>Overconfidence</a:t>
            </a:r>
            <a:endParaRPr lang="en-US" sz="4000" b="1" dirty="0" smtClean="0">
              <a:solidFill>
                <a:srgbClr val="006633"/>
              </a:solidFill>
            </a:endParaRPr>
          </a:p>
          <a:p>
            <a:pPr marL="742950" indent="-742950">
              <a:lnSpc>
                <a:spcPct val="150000"/>
              </a:lnSpc>
            </a:pPr>
            <a:r>
              <a:rPr lang="en-US" sz="4000" dirty="0" smtClean="0">
                <a:solidFill>
                  <a:srgbClr val="000000"/>
                </a:solidFill>
              </a:rPr>
              <a:t>Saying “No problem ! It’s a piece of cake.” instead of “That adds a lot of complexity and we could end up making a lot of mistakes if we are not given the adequate time.”</a:t>
            </a:r>
          </a:p>
          <a:p>
            <a:pPr marL="742950" indent="-742950">
              <a:lnSpc>
                <a:spcPct val="150000"/>
              </a:lnSpc>
            </a:pPr>
            <a:r>
              <a:rPr lang="en-US" sz="4000" b="1" dirty="0" smtClean="0">
                <a:solidFill>
                  <a:srgbClr val="FF0000"/>
                </a:solidFill>
              </a:rPr>
              <a:t>Lack of Testing Skills</a:t>
            </a:r>
            <a:endParaRPr lang="en-US" sz="4000" b="1" dirty="0" smtClean="0">
              <a:solidFill>
                <a:srgbClr val="006633"/>
              </a:solidFill>
            </a:endParaRPr>
          </a:p>
          <a:p>
            <a:pPr marL="742950" indent="-742950">
              <a:lnSpc>
                <a:spcPct val="150000"/>
              </a:lnSpc>
            </a:pPr>
            <a:r>
              <a:rPr lang="en-US" sz="4000" dirty="0" smtClean="0">
                <a:solidFill>
                  <a:srgbClr val="000000"/>
                </a:solidFill>
              </a:rPr>
              <a:t>Domain knowledge and the tester’s ability to find defects can produce high-quality software. If neglected, they can result in defective software.</a:t>
            </a:r>
            <a:endParaRPr lang="en-US" sz="4000" b="1" dirty="0" smtClean="0">
              <a:solidFill>
                <a:srgbClr val="000000"/>
              </a:solidFill>
            </a:endParaRPr>
          </a:p>
          <a:p>
            <a:endParaRPr lang="en-US" sz="4000" b="1" dirty="0" smtClean="0">
              <a:solidFill>
                <a:srgbClr val="000000"/>
              </a:solidFill>
            </a:endParaRPr>
          </a:p>
          <a:p>
            <a:endParaRPr lang="en-US" dirty="0"/>
          </a:p>
        </p:txBody>
      </p:sp>
    </p:spTree>
    <p:extLst>
      <p:ext uri="{BB962C8B-B14F-4D97-AF65-F5344CB8AC3E}">
        <p14:creationId xmlns:p14="http://schemas.microsoft.com/office/powerpoint/2010/main" xmlns="" val="27249371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72965" y="777695"/>
            <a:ext cx="23112249" cy="9571851"/>
          </a:xfrm>
          <a:prstGeom prst="rect">
            <a:avLst/>
          </a:prstGeom>
          <a:noFill/>
        </p:spPr>
        <p:txBody>
          <a:bodyPr wrap="square" rtlCol="0">
            <a:spAutoFit/>
          </a:bodyPr>
          <a:lstStyle/>
          <a:p>
            <a:pPr marL="742950" indent="-742950" algn="ctr">
              <a:lnSpc>
                <a:spcPct val="150000"/>
              </a:lnSpc>
              <a:buFont typeface="Wingdings" pitchFamily="2" charset="2"/>
              <a:buChar char="q"/>
            </a:pPr>
            <a:r>
              <a:rPr lang="en-US" sz="4000" b="1" dirty="0" smtClean="0">
                <a:solidFill>
                  <a:srgbClr val="006633"/>
                </a:solidFill>
              </a:rPr>
              <a:t>Software bugs … Types </a:t>
            </a:r>
            <a:r>
              <a:rPr lang="en-US" sz="4000" b="1" dirty="0" smtClean="0">
                <a:solidFill>
                  <a:srgbClr val="000000"/>
                </a:solidFill>
              </a:rPr>
              <a:t>?</a:t>
            </a:r>
          </a:p>
          <a:p>
            <a:pPr marL="742950" indent="-742950">
              <a:lnSpc>
                <a:spcPct val="150000"/>
              </a:lnSpc>
            </a:pPr>
            <a:r>
              <a:rPr lang="en-US" sz="4000" b="1" dirty="0" smtClean="0">
                <a:solidFill>
                  <a:srgbClr val="FF0000"/>
                </a:solidFill>
              </a:rPr>
              <a:t>Crash</a:t>
            </a:r>
            <a:endParaRPr lang="en-US" sz="4000" b="1" dirty="0" smtClean="0">
              <a:solidFill>
                <a:srgbClr val="006633"/>
              </a:solidFill>
            </a:endParaRPr>
          </a:p>
          <a:p>
            <a:pPr marL="742950" indent="-742950">
              <a:lnSpc>
                <a:spcPct val="150000"/>
              </a:lnSpc>
            </a:pPr>
            <a:r>
              <a:rPr lang="en-US" sz="4000" dirty="0" smtClean="0">
                <a:solidFill>
                  <a:srgbClr val="000000"/>
                </a:solidFill>
              </a:rPr>
              <a:t> A situation when the software solution, operating system or program stops working properly and forces itself to shut down. It can cause a lot of damage because it often results in data loss.</a:t>
            </a:r>
          </a:p>
          <a:p>
            <a:pPr marL="742950" indent="-742950">
              <a:lnSpc>
                <a:spcPct val="150000"/>
              </a:lnSpc>
            </a:pPr>
            <a:endParaRPr lang="en-US" sz="4000" dirty="0" smtClean="0">
              <a:solidFill>
                <a:srgbClr val="000000"/>
              </a:solidFill>
            </a:endParaRPr>
          </a:p>
          <a:p>
            <a:pPr marL="742950" indent="-742950">
              <a:lnSpc>
                <a:spcPct val="150000"/>
              </a:lnSpc>
            </a:pPr>
            <a:r>
              <a:rPr lang="en-US" sz="4000" b="1" dirty="0" smtClean="0">
                <a:solidFill>
                  <a:srgbClr val="FF0000"/>
                </a:solidFill>
              </a:rPr>
              <a:t>Functional Error</a:t>
            </a:r>
            <a:endParaRPr lang="en-US" sz="4000" b="1" dirty="0" smtClean="0">
              <a:solidFill>
                <a:srgbClr val="006633"/>
              </a:solidFill>
            </a:endParaRPr>
          </a:p>
          <a:p>
            <a:pPr marL="742950" indent="-742950">
              <a:lnSpc>
                <a:spcPct val="150000"/>
              </a:lnSpc>
            </a:pPr>
            <a:r>
              <a:rPr lang="en-US" sz="4000" dirty="0" smtClean="0">
                <a:solidFill>
                  <a:srgbClr val="000000"/>
                </a:solidFill>
              </a:rPr>
              <a:t>One of the most basic qualities of software is the fact that everything works as it was intended to do and the software solution is fully functional. But if there is something wrong and the behavior of the software varies from the expected, we call it a functional error</a:t>
            </a:r>
          </a:p>
          <a:p>
            <a:endParaRPr lang="en-US" sz="4000" b="1" dirty="0" smtClean="0">
              <a:solidFill>
                <a:srgbClr val="000000"/>
              </a:solidFill>
            </a:endParaRPr>
          </a:p>
          <a:p>
            <a:endParaRPr lang="en-US" dirty="0"/>
          </a:p>
        </p:txBody>
      </p:sp>
    </p:spTree>
    <p:extLst>
      <p:ext uri="{BB962C8B-B14F-4D97-AF65-F5344CB8AC3E}">
        <p14:creationId xmlns:p14="http://schemas.microsoft.com/office/powerpoint/2010/main" xmlns="" val="27249371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20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2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72965" y="777695"/>
            <a:ext cx="23364497" cy="11418510"/>
          </a:xfrm>
          <a:prstGeom prst="rect">
            <a:avLst/>
          </a:prstGeom>
          <a:noFill/>
        </p:spPr>
        <p:txBody>
          <a:bodyPr wrap="square" rtlCol="0">
            <a:spAutoFit/>
          </a:bodyPr>
          <a:lstStyle/>
          <a:p>
            <a:pPr marL="742950" indent="-742950" algn="ctr">
              <a:lnSpc>
                <a:spcPct val="150000"/>
              </a:lnSpc>
              <a:buFont typeface="Wingdings" pitchFamily="2" charset="2"/>
              <a:buChar char="q"/>
            </a:pPr>
            <a:r>
              <a:rPr lang="en-US" sz="4000" b="1" dirty="0" smtClean="0">
                <a:solidFill>
                  <a:srgbClr val="006633"/>
                </a:solidFill>
              </a:rPr>
              <a:t>Software bugs … Types </a:t>
            </a:r>
            <a:r>
              <a:rPr lang="en-US" sz="4000" b="1" dirty="0" smtClean="0">
                <a:solidFill>
                  <a:srgbClr val="000000"/>
                </a:solidFill>
              </a:rPr>
              <a:t>?</a:t>
            </a:r>
          </a:p>
          <a:p>
            <a:pPr marL="742950" indent="-742950">
              <a:lnSpc>
                <a:spcPct val="150000"/>
              </a:lnSpc>
            </a:pPr>
            <a:r>
              <a:rPr lang="en-US" sz="4000" b="1" dirty="0" smtClean="0">
                <a:solidFill>
                  <a:srgbClr val="FF0000"/>
                </a:solidFill>
              </a:rPr>
              <a:t>Missing Command</a:t>
            </a:r>
            <a:endParaRPr lang="en-US" sz="4000" b="1" dirty="0" smtClean="0">
              <a:solidFill>
                <a:srgbClr val="006633"/>
              </a:solidFill>
            </a:endParaRPr>
          </a:p>
          <a:p>
            <a:pPr marL="742950" indent="-742950">
              <a:lnSpc>
                <a:spcPct val="150000"/>
              </a:lnSpc>
            </a:pPr>
            <a:r>
              <a:rPr lang="en-US" sz="4000" dirty="0" smtClean="0">
                <a:solidFill>
                  <a:srgbClr val="000000"/>
                </a:solidFill>
              </a:rPr>
              <a:t>This particular type of bug occurs when there is a command missing. The user is expecting an action or to be allowed to perform some activity.</a:t>
            </a:r>
          </a:p>
          <a:p>
            <a:pPr marL="742950" indent="-742950">
              <a:lnSpc>
                <a:spcPct val="150000"/>
              </a:lnSpc>
            </a:pPr>
            <a:r>
              <a:rPr lang="en-US" sz="4000" b="1" dirty="0" smtClean="0">
                <a:solidFill>
                  <a:srgbClr val="FF0000"/>
                </a:solidFill>
              </a:rPr>
              <a:t>Hardware Usage Errors</a:t>
            </a:r>
            <a:endParaRPr lang="en-US" sz="4000" b="1" dirty="0" smtClean="0">
              <a:solidFill>
                <a:srgbClr val="006633"/>
              </a:solidFill>
            </a:endParaRPr>
          </a:p>
          <a:p>
            <a:pPr marL="742950" indent="-742950">
              <a:lnSpc>
                <a:spcPct val="150000"/>
              </a:lnSpc>
            </a:pPr>
            <a:r>
              <a:rPr lang="en-US" sz="4000" dirty="0" smtClean="0">
                <a:solidFill>
                  <a:srgbClr val="000000"/>
                </a:solidFill>
              </a:rPr>
              <a:t>Occur when the software is being used on a wrong device or in an unadjusted environment. Most common hardware usage errors are caused by the wrong operating system, too low computing power or a mismatched device.</a:t>
            </a:r>
          </a:p>
          <a:p>
            <a:pPr marL="742950" indent="-742950">
              <a:lnSpc>
                <a:spcPct val="150000"/>
              </a:lnSpc>
            </a:pPr>
            <a:r>
              <a:rPr lang="en-US" sz="4000" b="1" dirty="0" smtClean="0">
                <a:solidFill>
                  <a:srgbClr val="FF0000"/>
                </a:solidFill>
              </a:rPr>
              <a:t>Control Flow Errors</a:t>
            </a:r>
            <a:endParaRPr lang="en-US" sz="4000" b="1" dirty="0" smtClean="0">
              <a:solidFill>
                <a:srgbClr val="006633"/>
              </a:solidFill>
            </a:endParaRPr>
          </a:p>
          <a:p>
            <a:pPr marL="742950" indent="-742950">
              <a:lnSpc>
                <a:spcPct val="150000"/>
              </a:lnSpc>
            </a:pPr>
            <a:r>
              <a:rPr lang="en-US" sz="4000" dirty="0" smtClean="0">
                <a:solidFill>
                  <a:srgbClr val="000000"/>
                </a:solidFill>
              </a:rPr>
              <a:t>Control flow of software describes what will be done next and on what conditions. Errors connected to the control flow prevent software from proceeding to the next tasks in the correct way.</a:t>
            </a:r>
          </a:p>
          <a:p>
            <a:endParaRPr lang="en-US" sz="4000" b="1" dirty="0" smtClean="0">
              <a:solidFill>
                <a:srgbClr val="000000"/>
              </a:solidFill>
            </a:endParaRPr>
          </a:p>
          <a:p>
            <a:endParaRPr lang="en-US" dirty="0"/>
          </a:p>
        </p:txBody>
      </p:sp>
    </p:spTree>
    <p:extLst>
      <p:ext uri="{BB962C8B-B14F-4D97-AF65-F5344CB8AC3E}">
        <p14:creationId xmlns:p14="http://schemas.microsoft.com/office/powerpoint/2010/main" xmlns="" val="27249371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Default Theme">
  <a:themeElements>
    <a:clrScheme name="motagua light prueba">
      <a:dk1>
        <a:srgbClr val="445469"/>
      </a:dk1>
      <a:lt1>
        <a:sysClr val="window" lastClr="FFFFFF"/>
      </a:lt1>
      <a:dk2>
        <a:srgbClr val="445469"/>
      </a:dk2>
      <a:lt2>
        <a:srgbClr val="FFFFFF"/>
      </a:lt2>
      <a:accent1>
        <a:srgbClr val="1EA185"/>
      </a:accent1>
      <a:accent2>
        <a:srgbClr val="9BBB5C"/>
      </a:accent2>
      <a:accent3>
        <a:srgbClr val="F29B26"/>
      </a:accent3>
      <a:accent4>
        <a:srgbClr val="BD392F"/>
      </a:accent4>
      <a:accent5>
        <a:srgbClr val="445469"/>
      </a:accent5>
      <a:accent6>
        <a:srgbClr val="445469"/>
      </a:accent6>
      <a:hlink>
        <a:srgbClr val="F33B48"/>
      </a:hlink>
      <a:folHlink>
        <a:srgbClr val="FFC000"/>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Foundry.thmx</Template>
  <TotalTime>27461</TotalTime>
  <Words>588</Words>
  <Application>Microsoft Office PowerPoint</Application>
  <PresentationFormat>Personnalisé</PresentationFormat>
  <Paragraphs>67</Paragraphs>
  <Slides>12</Slides>
  <Notes>2</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Default Theme</vt:lpstr>
      <vt:lpstr>Diapositive 1</vt:lpstr>
      <vt:lpstr>  Software Bugs </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Manuel Lopez</dc:creator>
  <cp:lastModifiedBy>N's</cp:lastModifiedBy>
  <cp:revision>2978</cp:revision>
  <dcterms:created xsi:type="dcterms:W3CDTF">2014-11-12T21:47:38Z</dcterms:created>
  <dcterms:modified xsi:type="dcterms:W3CDTF">2022-10-18T22:00:58Z</dcterms:modified>
</cp:coreProperties>
</file>