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5" d="100"/>
          <a:sy n="55" d="100"/>
        </p:scale>
        <p:origin x="61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823230DC-89F3-4DC4-A237-09C9E9EA1FCB}" type="datetimeFigureOut">
              <a:rPr lang="fr-FR" smtClean="0"/>
              <a:t>14/11/2021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C8A731A-987B-48BC-A10B-7B0B2E30EB62}" type="slidenum">
              <a:rPr lang="fr-FR" smtClean="0"/>
              <a:t>‹N°›</a:t>
            </a:fld>
            <a:endParaRPr lang="fr-FR"/>
          </a:p>
        </p:txBody>
      </p:sp>
    </p:spTree>
    <p:extLst>
      <p:ext uri="{BB962C8B-B14F-4D97-AF65-F5344CB8AC3E}">
        <p14:creationId xmlns:p14="http://schemas.microsoft.com/office/powerpoint/2010/main" val="1910918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23230DC-89F3-4DC4-A237-09C9E9EA1FCB}" type="datetimeFigureOut">
              <a:rPr lang="fr-FR" smtClean="0"/>
              <a:t>14/11/2021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C8A731A-987B-48BC-A10B-7B0B2E30EB62}" type="slidenum">
              <a:rPr lang="fr-FR" smtClean="0"/>
              <a:t>‹N°›</a:t>
            </a:fld>
            <a:endParaRPr lang="fr-FR"/>
          </a:p>
        </p:txBody>
      </p:sp>
    </p:spTree>
    <p:extLst>
      <p:ext uri="{BB962C8B-B14F-4D97-AF65-F5344CB8AC3E}">
        <p14:creationId xmlns:p14="http://schemas.microsoft.com/office/powerpoint/2010/main" val="3727604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23230DC-89F3-4DC4-A237-09C9E9EA1FCB}" type="datetimeFigureOut">
              <a:rPr lang="fr-FR" smtClean="0"/>
              <a:t>14/11/2021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C8A731A-987B-48BC-A10B-7B0B2E30EB62}" type="slidenum">
              <a:rPr lang="fr-FR" smtClean="0"/>
              <a:t>‹N°›</a:t>
            </a:fld>
            <a:endParaRPr lang="fr-FR"/>
          </a:p>
        </p:txBody>
      </p:sp>
    </p:spTree>
    <p:extLst>
      <p:ext uri="{BB962C8B-B14F-4D97-AF65-F5344CB8AC3E}">
        <p14:creationId xmlns:p14="http://schemas.microsoft.com/office/powerpoint/2010/main" val="1505750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23230DC-89F3-4DC4-A237-09C9E9EA1FCB}" type="datetimeFigureOut">
              <a:rPr lang="fr-FR" smtClean="0"/>
              <a:t>14/11/2021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C8A731A-987B-48BC-A10B-7B0B2E30EB62}" type="slidenum">
              <a:rPr lang="fr-FR" smtClean="0"/>
              <a:t>‹N°›</a:t>
            </a:fld>
            <a:endParaRPr lang="fr-FR"/>
          </a:p>
        </p:txBody>
      </p:sp>
    </p:spTree>
    <p:extLst>
      <p:ext uri="{BB962C8B-B14F-4D97-AF65-F5344CB8AC3E}">
        <p14:creationId xmlns:p14="http://schemas.microsoft.com/office/powerpoint/2010/main" val="2252339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823230DC-89F3-4DC4-A237-09C9E9EA1FCB}" type="datetimeFigureOut">
              <a:rPr lang="fr-FR" smtClean="0"/>
              <a:t>14/11/2021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C8A731A-987B-48BC-A10B-7B0B2E30EB62}" type="slidenum">
              <a:rPr lang="fr-FR" smtClean="0"/>
              <a:t>‹N°›</a:t>
            </a:fld>
            <a:endParaRPr lang="fr-FR"/>
          </a:p>
        </p:txBody>
      </p:sp>
    </p:spTree>
    <p:extLst>
      <p:ext uri="{BB962C8B-B14F-4D97-AF65-F5344CB8AC3E}">
        <p14:creationId xmlns:p14="http://schemas.microsoft.com/office/powerpoint/2010/main" val="1335695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23230DC-89F3-4DC4-A237-09C9E9EA1FCB}" type="datetimeFigureOut">
              <a:rPr lang="fr-FR" smtClean="0"/>
              <a:t>14/11/2021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C8A731A-987B-48BC-A10B-7B0B2E30EB62}" type="slidenum">
              <a:rPr lang="fr-FR" smtClean="0"/>
              <a:t>‹N°›</a:t>
            </a:fld>
            <a:endParaRPr lang="fr-FR"/>
          </a:p>
        </p:txBody>
      </p:sp>
    </p:spTree>
    <p:extLst>
      <p:ext uri="{BB962C8B-B14F-4D97-AF65-F5344CB8AC3E}">
        <p14:creationId xmlns:p14="http://schemas.microsoft.com/office/powerpoint/2010/main" val="3233001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23230DC-89F3-4DC4-A237-09C9E9EA1FCB}" type="datetimeFigureOut">
              <a:rPr lang="fr-FR" smtClean="0"/>
              <a:t>14/11/2021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C8A731A-987B-48BC-A10B-7B0B2E30EB62}" type="slidenum">
              <a:rPr lang="fr-FR" smtClean="0"/>
              <a:t>‹N°›</a:t>
            </a:fld>
            <a:endParaRPr lang="fr-FR"/>
          </a:p>
        </p:txBody>
      </p:sp>
    </p:spTree>
    <p:extLst>
      <p:ext uri="{BB962C8B-B14F-4D97-AF65-F5344CB8AC3E}">
        <p14:creationId xmlns:p14="http://schemas.microsoft.com/office/powerpoint/2010/main" val="1461068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823230DC-89F3-4DC4-A237-09C9E9EA1FCB}" type="datetimeFigureOut">
              <a:rPr lang="fr-FR" smtClean="0"/>
              <a:t>14/11/2021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C8A731A-987B-48BC-A10B-7B0B2E30EB62}" type="slidenum">
              <a:rPr lang="fr-FR" smtClean="0"/>
              <a:t>‹N°›</a:t>
            </a:fld>
            <a:endParaRPr lang="fr-FR"/>
          </a:p>
        </p:txBody>
      </p:sp>
    </p:spTree>
    <p:extLst>
      <p:ext uri="{BB962C8B-B14F-4D97-AF65-F5344CB8AC3E}">
        <p14:creationId xmlns:p14="http://schemas.microsoft.com/office/powerpoint/2010/main" val="2267085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23230DC-89F3-4DC4-A237-09C9E9EA1FCB}" type="datetimeFigureOut">
              <a:rPr lang="fr-FR" smtClean="0"/>
              <a:t>14/11/2021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8A731A-987B-48BC-A10B-7B0B2E30EB62}" type="slidenum">
              <a:rPr lang="fr-FR" smtClean="0"/>
              <a:t>‹N°›</a:t>
            </a:fld>
            <a:endParaRPr lang="fr-FR"/>
          </a:p>
        </p:txBody>
      </p:sp>
    </p:spTree>
    <p:extLst>
      <p:ext uri="{BB962C8B-B14F-4D97-AF65-F5344CB8AC3E}">
        <p14:creationId xmlns:p14="http://schemas.microsoft.com/office/powerpoint/2010/main" val="3452154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23230DC-89F3-4DC4-A237-09C9E9EA1FCB}" type="datetimeFigureOut">
              <a:rPr lang="fr-FR" smtClean="0"/>
              <a:t>14/11/2021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C8A731A-987B-48BC-A10B-7B0B2E30EB62}" type="slidenum">
              <a:rPr lang="fr-FR" smtClean="0"/>
              <a:t>‹N°›</a:t>
            </a:fld>
            <a:endParaRPr lang="fr-FR"/>
          </a:p>
        </p:txBody>
      </p:sp>
    </p:spTree>
    <p:extLst>
      <p:ext uri="{BB962C8B-B14F-4D97-AF65-F5344CB8AC3E}">
        <p14:creationId xmlns:p14="http://schemas.microsoft.com/office/powerpoint/2010/main" val="1964401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23230DC-89F3-4DC4-A237-09C9E9EA1FCB}" type="datetimeFigureOut">
              <a:rPr lang="fr-FR" smtClean="0"/>
              <a:t>14/11/2021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C8A731A-987B-48BC-A10B-7B0B2E30EB62}" type="slidenum">
              <a:rPr lang="fr-FR" smtClean="0"/>
              <a:t>‹N°›</a:t>
            </a:fld>
            <a:endParaRPr lang="fr-FR"/>
          </a:p>
        </p:txBody>
      </p:sp>
    </p:spTree>
    <p:extLst>
      <p:ext uri="{BB962C8B-B14F-4D97-AF65-F5344CB8AC3E}">
        <p14:creationId xmlns:p14="http://schemas.microsoft.com/office/powerpoint/2010/main" val="829453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3230DC-89F3-4DC4-A237-09C9E9EA1FCB}" type="datetimeFigureOut">
              <a:rPr lang="fr-FR" smtClean="0"/>
              <a:t>14/11/2021</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8A731A-987B-48BC-A10B-7B0B2E30EB62}" type="slidenum">
              <a:rPr lang="fr-FR" smtClean="0"/>
              <a:t>‹N°›</a:t>
            </a:fld>
            <a:endParaRPr lang="fr-FR"/>
          </a:p>
        </p:txBody>
      </p:sp>
    </p:spTree>
    <p:extLst>
      <p:ext uri="{BB962C8B-B14F-4D97-AF65-F5344CB8AC3E}">
        <p14:creationId xmlns:p14="http://schemas.microsoft.com/office/powerpoint/2010/main" val="39574092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المحاضرة 4: </a:t>
            </a:r>
            <a:endParaRPr lang="fr-FR" dirty="0"/>
          </a:p>
        </p:txBody>
      </p:sp>
      <p:sp>
        <p:nvSpPr>
          <p:cNvPr id="3" name="Sous-titre 2"/>
          <p:cNvSpPr>
            <a:spLocks noGrp="1"/>
          </p:cNvSpPr>
          <p:nvPr>
            <p:ph type="subTitle" idx="1"/>
          </p:nvPr>
        </p:nvSpPr>
        <p:spPr/>
        <p:txBody>
          <a:bodyPr>
            <a:normAutofit/>
          </a:bodyPr>
          <a:lstStyle/>
          <a:p>
            <a:r>
              <a:rPr lang="ar-DZ" sz="2800" dirty="0" smtClean="0">
                <a:solidFill>
                  <a:srgbClr val="FF0000"/>
                </a:solidFill>
              </a:rPr>
              <a:t>أسس بناء الدولة الإسلامية</a:t>
            </a:r>
            <a:endParaRPr lang="fr-FR" sz="2800" dirty="0">
              <a:solidFill>
                <a:srgbClr val="FF0000"/>
              </a:solidFill>
            </a:endParaRPr>
          </a:p>
        </p:txBody>
      </p:sp>
    </p:spTree>
    <p:extLst>
      <p:ext uri="{BB962C8B-B14F-4D97-AF65-F5344CB8AC3E}">
        <p14:creationId xmlns:p14="http://schemas.microsoft.com/office/powerpoint/2010/main" val="1493932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u="sng" dirty="0" smtClean="0">
                <a:solidFill>
                  <a:srgbClr val="FF0000"/>
                </a:solidFill>
              </a:rPr>
              <a:t>بناء المسجد الجامع بالمدينة:</a:t>
            </a:r>
            <a:endParaRPr lang="fr-FR" u="sng" dirty="0">
              <a:solidFill>
                <a:srgbClr val="FF0000"/>
              </a:solidFill>
            </a:endParaRPr>
          </a:p>
        </p:txBody>
      </p:sp>
      <p:sp>
        <p:nvSpPr>
          <p:cNvPr id="3" name="Espace réservé du contenu 2"/>
          <p:cNvSpPr>
            <a:spLocks noGrp="1"/>
          </p:cNvSpPr>
          <p:nvPr>
            <p:ph idx="1"/>
          </p:nvPr>
        </p:nvSpPr>
        <p:spPr/>
        <p:txBody>
          <a:bodyPr/>
          <a:lstStyle/>
          <a:p>
            <a:endParaRPr lang="fr-FR"/>
          </a:p>
        </p:txBody>
      </p:sp>
      <p:sp>
        <p:nvSpPr>
          <p:cNvPr id="4" name="Rectangle 3"/>
          <p:cNvSpPr/>
          <p:nvPr/>
        </p:nvSpPr>
        <p:spPr>
          <a:xfrm>
            <a:off x="540327" y="1690689"/>
            <a:ext cx="10474037" cy="3970318"/>
          </a:xfrm>
          <a:prstGeom prst="rect">
            <a:avLst/>
          </a:prstGeom>
        </p:spPr>
        <p:txBody>
          <a:bodyPr wrap="square">
            <a:spAutoFit/>
          </a:bodyPr>
          <a:lstStyle/>
          <a:p>
            <a:pPr algn="just" rtl="1"/>
            <a:r>
              <a:rPr lang="ar-DZ" sz="2800" dirty="0" smtClean="0"/>
              <a:t>بني المسجد حيث بركت الناقة، وهو موضع لغلامين يتيمين، واشتراه الرسول  الله منهما، وكان فيه نخيل وشجر غرقد وخرب ومقبرة قديمة للمشركين ... فنبشت القبور وغيبت العظام وقطعت الأشجار وسويت الخرب ... وقد شارك الرسول الله مع أصحابه في بناء المسجد. وكان المسجد بسيطا في بنائه وفراشه وسقفه وأعمدته ... ومنه تخرج كبار القادة والفاتحين. وقد كان المسجد في المدينة مركزا لصلاة المسلمين، ودار ندوة لهم في نفس الوقت، ففيه كان يتشاور النبي مع الصحابة في شؤون جماعة المسلمين وعلاقتهم بقريش ... وفيه كانت تستقبل وفود العرب إلى المدينة، وفيه كانت تعقد ألوية المسلمين عند خروجهم </a:t>
            </a:r>
            <a:r>
              <a:rPr lang="ar-DZ" sz="2800" dirty="0"/>
              <a:t>إما </a:t>
            </a:r>
            <a:r>
              <a:rPr lang="ar-DZ" sz="2800" dirty="0" smtClean="0"/>
              <a:t>لاستطلاع </a:t>
            </a:r>
            <a:r>
              <a:rPr lang="ar-DZ" sz="2800" dirty="0"/>
              <a:t>أو للغزو، وكان المسجد مركزا ثقافيا وعلميا، فكان الصحابة يتولون تعليم القر آن </a:t>
            </a:r>
            <a:r>
              <a:rPr lang="ar-DZ" sz="2800" dirty="0" smtClean="0"/>
              <a:t>والسنة </a:t>
            </a:r>
            <a:r>
              <a:rPr lang="ar-DZ" sz="2800" dirty="0"/>
              <a:t>لمن أراد أن يتعلمها من وفود </a:t>
            </a:r>
            <a:r>
              <a:rPr lang="ar-DZ" sz="2800" dirty="0" smtClean="0"/>
              <a:t>العرب. </a:t>
            </a:r>
            <a:endParaRPr lang="fr-FR" sz="2800" dirty="0"/>
          </a:p>
        </p:txBody>
      </p:sp>
    </p:spTree>
    <p:extLst>
      <p:ext uri="{BB962C8B-B14F-4D97-AF65-F5344CB8AC3E}">
        <p14:creationId xmlns:p14="http://schemas.microsoft.com/office/powerpoint/2010/main" val="5383380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DZ" dirty="0" smtClean="0"/>
              <a:t/>
            </a:r>
            <a:br>
              <a:rPr lang="ar-DZ" dirty="0" smtClean="0"/>
            </a:br>
            <a:r>
              <a:rPr lang="ar-DZ" dirty="0"/>
              <a:t/>
            </a:r>
            <a:br>
              <a:rPr lang="ar-DZ" dirty="0"/>
            </a:br>
            <a:r>
              <a:rPr lang="ar-DZ" dirty="0" smtClean="0"/>
              <a:t/>
            </a:r>
            <a:br>
              <a:rPr lang="ar-DZ" dirty="0" smtClean="0"/>
            </a:br>
            <a:r>
              <a:rPr lang="ar-DZ" dirty="0"/>
              <a:t/>
            </a:r>
            <a:br>
              <a:rPr lang="ar-DZ" dirty="0"/>
            </a:br>
            <a:r>
              <a:rPr lang="ar-DZ" dirty="0" smtClean="0"/>
              <a:t/>
            </a:r>
            <a:br>
              <a:rPr lang="ar-DZ" dirty="0" smtClean="0"/>
            </a:br>
            <a:r>
              <a:rPr lang="ar-DZ" dirty="0" smtClean="0"/>
              <a:t/>
            </a:r>
            <a:br>
              <a:rPr lang="ar-DZ" dirty="0" smtClean="0"/>
            </a:br>
            <a:r>
              <a:rPr lang="ar-DZ" dirty="0"/>
              <a:t/>
            </a:r>
            <a:br>
              <a:rPr lang="ar-DZ" dirty="0"/>
            </a:br>
            <a:r>
              <a:rPr lang="ar-DZ" dirty="0" smtClean="0"/>
              <a:t/>
            </a:r>
            <a:br>
              <a:rPr lang="ar-DZ" dirty="0" smtClean="0"/>
            </a:br>
            <a:r>
              <a:rPr lang="ar-DZ" b="1" u="sng" dirty="0" smtClean="0">
                <a:solidFill>
                  <a:srgbClr val="FF0000"/>
                </a:solidFill>
              </a:rPr>
              <a:t>المؤاخاة بين المهاجرين والأنصار</a:t>
            </a:r>
            <a:r>
              <a:rPr lang="ar-DZ" dirty="0" smtClean="0"/>
              <a:t>: وهي من أهم الأسس التي قامت عليها دولة المدينة، حيث ربط رسول  الله  بين المهاجرين والأنصار برابطة المؤاخاة، وهو ما كان يعرف في الجاهلية باسم الحلف، أي أنه آخى بينهم على الحق والمؤاساة، وبذلك تآخى أبو بكر مع خارجة بن زهير الأنصاري، وعمر بن الخطاب مع عتبان بن مالك الأنصاري، وعبد الرحمن بن عوف مع سعد بن الربيع الخزرجي الأنصاري و عثمان بن عفان مع أوس بن ثابت المنذر</a:t>
            </a:r>
            <a:br>
              <a:rPr lang="ar-DZ" dirty="0" smtClean="0"/>
            </a:br>
            <a:r>
              <a:rPr lang="ar-DZ" dirty="0" smtClean="0"/>
              <a:t>والهدف من هذا الإخاء هو إذابة عصبيات الجاهلية، وسقوط فوارق النسب واللون والوطن، وبذلك توثقت وحدة المسلمين في المدينة، واصبحوا قوة يحسب لها ألف حساب</a:t>
            </a:r>
            <a:endParaRPr lang="fr-FR" dirty="0"/>
          </a:p>
        </p:txBody>
      </p:sp>
      <p:sp>
        <p:nvSpPr>
          <p:cNvPr id="3" name="Espace réservé du contenu 2"/>
          <p:cNvSpPr>
            <a:spLocks noGrp="1"/>
          </p:cNvSpPr>
          <p:nvPr>
            <p:ph idx="1"/>
          </p:nvPr>
        </p:nvSpPr>
        <p:spPr>
          <a:xfrm>
            <a:off x="187036" y="5266891"/>
            <a:ext cx="10515600" cy="1591109"/>
          </a:xfrm>
        </p:spPr>
        <p:txBody>
          <a:bodyPr/>
          <a:lstStyle/>
          <a:p>
            <a:endParaRPr lang="fr-FR" dirty="0"/>
          </a:p>
        </p:txBody>
      </p:sp>
    </p:spTree>
    <p:extLst>
      <p:ext uri="{BB962C8B-B14F-4D97-AF65-F5344CB8AC3E}">
        <p14:creationId xmlns:p14="http://schemas.microsoft.com/office/powerpoint/2010/main" val="314737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DZ" dirty="0" smtClean="0"/>
              <a:t/>
            </a:r>
            <a:br>
              <a:rPr lang="ar-DZ" dirty="0" smtClean="0"/>
            </a:br>
            <a:r>
              <a:rPr lang="ar-DZ" dirty="0"/>
              <a:t/>
            </a:r>
            <a:br>
              <a:rPr lang="ar-DZ" dirty="0"/>
            </a:br>
            <a:r>
              <a:rPr lang="ar-DZ" dirty="0" smtClean="0"/>
              <a:t/>
            </a:r>
            <a:br>
              <a:rPr lang="ar-DZ" dirty="0" smtClean="0"/>
            </a:br>
            <a:r>
              <a:rPr lang="ar-DZ" dirty="0"/>
              <a:t/>
            </a:r>
            <a:br>
              <a:rPr lang="ar-DZ" dirty="0"/>
            </a:br>
            <a:r>
              <a:rPr lang="ar-DZ" dirty="0" smtClean="0"/>
              <a:t/>
            </a:r>
            <a:br>
              <a:rPr lang="ar-DZ" dirty="0" smtClean="0"/>
            </a:br>
            <a:r>
              <a:rPr lang="ar-DZ" dirty="0"/>
              <a:t/>
            </a:r>
            <a:br>
              <a:rPr lang="ar-DZ" dirty="0"/>
            </a:br>
            <a:r>
              <a:rPr lang="ar-DZ" dirty="0" smtClean="0"/>
              <a:t/>
            </a:r>
            <a:br>
              <a:rPr lang="ar-DZ" dirty="0" smtClean="0"/>
            </a:br>
            <a:r>
              <a:rPr lang="ar-DZ" dirty="0"/>
              <a:t/>
            </a:r>
            <a:br>
              <a:rPr lang="ar-DZ" dirty="0"/>
            </a:br>
            <a:r>
              <a:rPr lang="ar-DZ" b="1" u="sng" dirty="0" smtClean="0">
                <a:solidFill>
                  <a:srgbClr val="FF0000"/>
                </a:solidFill>
              </a:rPr>
              <a:t>موادعة يهود يثرب</a:t>
            </a:r>
            <a:r>
              <a:rPr lang="ar-DZ" dirty="0" smtClean="0"/>
              <a:t>: رغب الرسول الله في أن ينظم الأمور الاجتماعية والعسكرية للمجتمع المدني، فعقد لذلك عقدا بينه وبين أهم الجماعات التي يتكون منها المجتمع الجديد. "وكتب رسول الله كتابا بين المهاجرين والأنصار، وادع فيه اليهود وعاهدهم، وأقرهم على دينهم وأموالهم، وشرط لهم، واشترط عليهم". وتعرف هذه الوثيقة في التاريخ الإسلامي، بالصحيفة، وقد تضمنت تنظيما للحياة الاجتماعية في المدينة وتحديدا للعلاقات بين أهل المدينة المسلمين وبين يهودها. ويطلق على مثل هذه الوثيقة في عصرنا، كلمة دستور حددت الحقوق والواجبات لأهل يثرب على أساس المواطنة.</a:t>
            </a:r>
            <a:endParaRPr lang="fr-FR" dirty="0"/>
          </a:p>
        </p:txBody>
      </p:sp>
      <p:sp>
        <p:nvSpPr>
          <p:cNvPr id="3" name="Espace réservé du contenu 2"/>
          <p:cNvSpPr>
            <a:spLocks noGrp="1"/>
          </p:cNvSpPr>
          <p:nvPr>
            <p:ph idx="1"/>
          </p:nvPr>
        </p:nvSpPr>
        <p:spPr/>
        <p:txBody>
          <a:bodyPr/>
          <a:lstStyle/>
          <a:p>
            <a:pPr marL="0" indent="0">
              <a:buNone/>
            </a:pPr>
            <a:endParaRPr lang="fr-FR" dirty="0"/>
          </a:p>
        </p:txBody>
      </p:sp>
    </p:spTree>
    <p:extLst>
      <p:ext uri="{BB962C8B-B14F-4D97-AF65-F5344CB8AC3E}">
        <p14:creationId xmlns:p14="http://schemas.microsoft.com/office/powerpoint/2010/main" val="3231708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2509" y="446407"/>
            <a:ext cx="11166764" cy="4832092"/>
          </a:xfrm>
          <a:prstGeom prst="rect">
            <a:avLst/>
          </a:prstGeom>
        </p:spPr>
        <p:txBody>
          <a:bodyPr wrap="square">
            <a:spAutoFit/>
          </a:bodyPr>
          <a:lstStyle/>
          <a:p>
            <a:pPr algn="r" rtl="1"/>
            <a:r>
              <a:rPr lang="ar-DZ" sz="2800" dirty="0" smtClean="0"/>
              <a:t>.</a:t>
            </a:r>
            <a:r>
              <a:rPr lang="ar-DZ" sz="2800" u="sng" dirty="0" smtClean="0">
                <a:solidFill>
                  <a:srgbClr val="FF0000"/>
                </a:solidFill>
              </a:rPr>
              <a:t>تشريع الجهاد</a:t>
            </a:r>
            <a:r>
              <a:rPr lang="ar-DZ" sz="2800" dirty="0" smtClean="0"/>
              <a:t>: بعد أن هاجر النبي إلى يثرب، وأسس فيها أول دار للإسلام، كان على يقين أن قريشا لن تتركه يتقوى ليتغلب عليها أو على الأقل ليتحرش بقوافلها التجارية إلى الشام. وبعد أن انتهى الرسول الله من تنظيم شؤون المسلمين في دار هجرتهم (مؤاخاة، وعلاقات مع غيرهم)، اهتم بوضع معالم سياسته الخارجية، خاصة بعد أن نزلت الآيات التي شرعت على الجهاد للمسلمين. وقد أمر الله رسوله بكسر شوكة الكفر والشرك حتى لا يخشى من يريد الإسلام على نفسه وأن يطمئن إلى سلامته. وبدأ الرسول في تنفيذ أمر ربه، وحاول استطلاع قوة قريش، فأرسل عدة سرايا وقام بعدة غزوات. وكانت السرايا تقوم باعتراض عير قريش في طريقها إلى الشام أو عند عودتها إلى مكة، دون أن تشتبك معها في قتال أو تستولي على قوافلها. وكان سبب إرسال النبي لهذه السرايا، مجرد التظاهر بقوة المسلمين ومضايقة قريش وموادعة القبائل النازلة في طريق القوافل والتحالف معها، وتلقف أخبار قريش. وقد بلغ مجموع غزوات النبي  صلى الله عليه وسلم سبع وعشرون غزوة، قاتل في تسع منها فقط، بينما بلغ عدد السرايا سبع وأربعون سرية وقيل ثالثا وأربعين سرية. </a:t>
            </a:r>
            <a:endParaRPr lang="fr-FR" sz="2800" dirty="0"/>
          </a:p>
        </p:txBody>
      </p:sp>
    </p:spTree>
    <p:extLst>
      <p:ext uri="{BB962C8B-B14F-4D97-AF65-F5344CB8AC3E}">
        <p14:creationId xmlns:p14="http://schemas.microsoft.com/office/powerpoint/2010/main" val="3620239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7108" y="1059847"/>
            <a:ext cx="11083635" cy="3539430"/>
          </a:xfrm>
          <a:prstGeom prst="rect">
            <a:avLst/>
          </a:prstGeom>
        </p:spPr>
        <p:txBody>
          <a:bodyPr wrap="square">
            <a:spAutoFit/>
          </a:bodyPr>
          <a:lstStyle/>
          <a:p>
            <a:pPr algn="r" rtl="1"/>
            <a:endParaRPr lang="ar-DZ" sz="2800" dirty="0" smtClean="0"/>
          </a:p>
          <a:p>
            <a:pPr algn="r" rtl="1"/>
            <a:r>
              <a:rPr lang="ar-DZ" sz="2800" b="1" u="sng" dirty="0" smtClean="0">
                <a:solidFill>
                  <a:srgbClr val="FF0000"/>
                </a:solidFill>
              </a:rPr>
              <a:t>صلح الحديبية 6هـ</a:t>
            </a:r>
            <a:r>
              <a:rPr lang="ar-DZ" sz="2800" dirty="0" smtClean="0"/>
              <a:t>:</a:t>
            </a:r>
          </a:p>
          <a:p>
            <a:pPr algn="r" rtl="1"/>
            <a:r>
              <a:rPr lang="ar-DZ" sz="2800" dirty="0" smtClean="0"/>
              <a:t>خرج النبي صلى الله عليه وسلم قاصدا العمرة فاعترضوا طريقه ومنعوه وتبادل الفريقان وعقد  صلح مع النبي وقريش وكانت الشروط هي:</a:t>
            </a:r>
          </a:p>
          <a:p>
            <a:pPr marL="457200" indent="-457200" algn="r" rtl="1">
              <a:buFontTx/>
              <a:buChar char="-"/>
            </a:pPr>
            <a:r>
              <a:rPr lang="ar-DZ" sz="2800" dirty="0" smtClean="0"/>
              <a:t>إيقاف الحرب 10 سنين</a:t>
            </a:r>
          </a:p>
          <a:p>
            <a:pPr marL="457200" indent="-457200" algn="r" rtl="1">
              <a:buFontTx/>
              <a:buChar char="-"/>
            </a:pPr>
            <a:r>
              <a:rPr lang="ar-DZ" sz="2800" dirty="0"/>
              <a:t>من أتى </a:t>
            </a:r>
            <a:r>
              <a:rPr lang="ar-DZ" sz="2800" dirty="0" smtClean="0"/>
              <a:t>محمد </a:t>
            </a:r>
            <a:r>
              <a:rPr lang="ar-DZ" sz="2800" dirty="0"/>
              <a:t>من قريش </a:t>
            </a:r>
            <a:r>
              <a:rPr lang="ar-DZ" sz="2800" dirty="0" smtClean="0"/>
              <a:t>بغير إذن وليه ردّه عليهم ومن جاء من محمد لم يردوه عليه.</a:t>
            </a:r>
          </a:p>
          <a:p>
            <a:pPr marL="457200" indent="-457200" algn="r" rtl="1">
              <a:buFontTx/>
              <a:buChar char="-"/>
            </a:pPr>
            <a:r>
              <a:rPr lang="ar-DZ" sz="2800" dirty="0" smtClean="0"/>
              <a:t>من أراد الدخول في عهد وحلف قريش دخل.</a:t>
            </a:r>
          </a:p>
          <a:p>
            <a:pPr marL="457200" indent="-457200" algn="r" rtl="1">
              <a:buFontTx/>
              <a:buChar char="-"/>
            </a:pPr>
            <a:r>
              <a:rPr lang="ar-DZ" sz="2800" dirty="0" smtClean="0"/>
              <a:t>يرجع المسلمون من غير عمرة ويعودون </a:t>
            </a:r>
            <a:r>
              <a:rPr lang="ar-DZ" sz="2800" smtClean="0"/>
              <a:t>العام القادم.</a:t>
            </a:r>
            <a:endParaRPr lang="ar-DZ" sz="2800" dirty="0"/>
          </a:p>
        </p:txBody>
      </p:sp>
    </p:spTree>
    <p:extLst>
      <p:ext uri="{BB962C8B-B14F-4D97-AF65-F5344CB8AC3E}">
        <p14:creationId xmlns:p14="http://schemas.microsoft.com/office/powerpoint/2010/main" val="4061793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54239" y="2136339"/>
            <a:ext cx="10243594" cy="3970318"/>
          </a:xfrm>
          <a:prstGeom prst="rect">
            <a:avLst/>
          </a:prstGeom>
        </p:spPr>
        <p:txBody>
          <a:bodyPr wrap="square">
            <a:spAutoFit/>
          </a:bodyPr>
          <a:lstStyle/>
          <a:p>
            <a:pPr algn="r" rtl="1"/>
            <a:r>
              <a:rPr lang="ar-DZ" sz="2800" dirty="0"/>
              <a:t>فتح الرسول مكة في السنة الثامنة للهجرة، ثم حج حجة الوداع في العام العاشر، وشهد انتصار الإسلام على الوثنية ممثلا في الحشود الهائلة من الحج الحرم، وشهد النبي كيف ارتفعت كلمة الإسلام في هذا العدد الضخم من الحجاج الذي بلغ ما يقرب من مائة ألف حاج من العرب ليس بينهم مشرك واحد. ولما أدى النبي مناسك الحج على النظام الإسلامي، وخطب في المسلمين في عرفات خطبته الأخيرة، عاد إلى المدينة في 14من ذي الحجة، ثم مرض مرضه الذي مات فيه يوم 27 صفر وهو في بيت ميمونة أم المؤمنين، فاستأذن </a:t>
            </a:r>
            <a:r>
              <a:rPr lang="ar-DZ" sz="2800"/>
              <a:t>صلوات </a:t>
            </a:r>
            <a:r>
              <a:rPr lang="ar-DZ" sz="2800" smtClean="0"/>
              <a:t>الله </a:t>
            </a:r>
            <a:r>
              <a:rPr lang="ar-DZ" sz="2800" smtClean="0"/>
              <a:t>عليه </a:t>
            </a:r>
            <a:r>
              <a:rPr lang="ar-DZ" sz="2800" dirty="0"/>
              <a:t>نساءه أن يمرض في بيت عائشة فأذن له في ذلك، وطال مرضه </a:t>
            </a:r>
            <a:r>
              <a:rPr lang="ar-DZ" sz="2800" dirty="0" smtClean="0"/>
              <a:t>أثني </a:t>
            </a:r>
            <a:r>
              <a:rPr lang="ar-DZ" sz="2800" dirty="0"/>
              <a:t>عشر يوما وقيل أربعة عشر يوما، ثم قبض يوم الاثنين لاثني عشرة 12 من ربيع الأول في السنة الحادية عشر </a:t>
            </a:r>
            <a:endParaRPr lang="fr-FR" sz="2800" dirty="0"/>
          </a:p>
        </p:txBody>
      </p:sp>
    </p:spTree>
    <p:extLst>
      <p:ext uri="{BB962C8B-B14F-4D97-AF65-F5344CB8AC3E}">
        <p14:creationId xmlns:p14="http://schemas.microsoft.com/office/powerpoint/2010/main" val="279531802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TotalTime>
  <Words>540</Words>
  <Application>Microsoft Office PowerPoint</Application>
  <PresentationFormat>Grand écran</PresentationFormat>
  <Paragraphs>15</Paragraphs>
  <Slides>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Calibri</vt:lpstr>
      <vt:lpstr>Calibri Light</vt:lpstr>
      <vt:lpstr>Times New Roman</vt:lpstr>
      <vt:lpstr>Thème Office</vt:lpstr>
      <vt:lpstr>المحاضرة 4: </vt:lpstr>
      <vt:lpstr>بناء المسجد الجامع بالمدينة:</vt:lpstr>
      <vt:lpstr>        المؤاخاة بين المهاجرين والأنصار: وهي من أهم الأسس التي قامت عليها دولة المدينة، حيث ربط رسول  الله  بين المهاجرين والأنصار برابطة المؤاخاة، وهو ما كان يعرف في الجاهلية باسم الحلف، أي أنه آخى بينهم على الحق والمؤاساة، وبذلك تآخى أبو بكر مع خارجة بن زهير الأنصاري، وعمر بن الخطاب مع عتبان بن مالك الأنصاري، وعبد الرحمن بن عوف مع سعد بن الربيع الخزرجي الأنصاري و عثمان بن عفان مع أوس بن ثابت المنذر والهدف من هذا الإخاء هو إذابة عصبيات الجاهلية، وسقوط فوارق النسب واللون والوطن، وبذلك توثقت وحدة المسلمين في المدينة، واصبحوا قوة يحسب لها ألف حساب</vt:lpstr>
      <vt:lpstr>        موادعة يهود يثرب: رغب الرسول الله في أن ينظم الأمور الاجتماعية والعسكرية للمجتمع المدني، فعقد لذلك عقدا بينه وبين أهم الجماعات التي يتكون منها المجتمع الجديد. "وكتب رسول الله كتابا بين المهاجرين والأنصار، وادع فيه اليهود وعاهدهم، وأقرهم على دينهم وأموالهم، وشرط لهم، واشترط عليهم". وتعرف هذه الوثيقة في التاريخ الإسلامي، بالصحيفة، وقد تضمنت تنظيما للحياة الاجتماعية في المدينة وتحديدا للعلاقات بين أهل المدينة المسلمين وبين يهودها. ويطلق على مثل هذه الوثيقة في عصرنا، كلمة دستور حددت الحقوق والواجبات لأهل يثرب على أساس المواطنة.</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4:</dc:title>
  <dc:creator>PC COM</dc:creator>
  <cp:lastModifiedBy>PC COM</cp:lastModifiedBy>
  <cp:revision>12</cp:revision>
  <dcterms:created xsi:type="dcterms:W3CDTF">2021-11-12T17:00:23Z</dcterms:created>
  <dcterms:modified xsi:type="dcterms:W3CDTF">2021-11-14T09:41:57Z</dcterms:modified>
</cp:coreProperties>
</file>