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8" name="Espace réservé de la date 27"/>
          <p:cNvSpPr>
            <a:spLocks noGrp="1"/>
          </p:cNvSpPr>
          <p:nvPr>
            <p:ph type="dt" sz="half" idx="10"/>
          </p:nvPr>
        </p:nvSpPr>
        <p:spPr/>
        <p:txBody>
          <a:bodyPr/>
          <a:lstStyle>
            <a:extLst/>
          </a:lstStyle>
          <a:p>
            <a:fld id="{80AF2D1D-A5E0-4D4E-91A9-D8B345A08373}" type="datetimeFigureOut">
              <a:rPr lang="fr-FR" smtClean="0"/>
              <a:pPr/>
              <a:t>17/11/2018</a:t>
            </a:fld>
            <a:endParaRPr lang="fr-FR"/>
          </a:p>
        </p:txBody>
      </p:sp>
      <p:sp>
        <p:nvSpPr>
          <p:cNvPr id="17" name="Espace réservé du pied de page 16"/>
          <p:cNvSpPr>
            <a:spLocks noGrp="1"/>
          </p:cNvSpPr>
          <p:nvPr>
            <p:ph type="ftr" sz="quarter" idx="11"/>
          </p:nvPr>
        </p:nvSpPr>
        <p:spPr/>
        <p:txBody>
          <a:bodyPr/>
          <a:lstStyle>
            <a:extLst/>
          </a:lstStyle>
          <a:p>
            <a:endParaRPr lang="fr-FR"/>
          </a:p>
        </p:txBody>
      </p:sp>
      <p:sp>
        <p:nvSpPr>
          <p:cNvPr id="29" name="Espace réservé du numéro de diapositive 28"/>
          <p:cNvSpPr>
            <a:spLocks noGrp="1"/>
          </p:cNvSpPr>
          <p:nvPr>
            <p:ph type="sldNum" sz="quarter" idx="12"/>
          </p:nvPr>
        </p:nvSpPr>
        <p:spPr/>
        <p:txBody>
          <a:bodyPr/>
          <a:lstStyle>
            <a:extLst/>
          </a:lstStyle>
          <a:p>
            <a:fld id="{383AB232-D8BD-4A18-814C-D2F1842D3192}" type="slidenum">
              <a:rPr lang="fr-FR" smtClean="0"/>
              <a:pPr/>
              <a:t>‹N°›</a:t>
            </a:fld>
            <a:endParaRPr lang="fr-FR"/>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r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fr-FR" smtClean="0"/>
              <a:t>Cliquez pour modifier le style du titre</a:t>
            </a:r>
            <a:endParaRPr kumimoji="0" lang="en-US"/>
          </a:p>
        </p:txBody>
      </p:sp>
      <p:sp>
        <p:nvSpPr>
          <p:cNvPr id="9" name="Sous-titr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0AF2D1D-A5E0-4D4E-91A9-D8B345A08373}" type="datetimeFigureOut">
              <a:rPr lang="fr-FR" smtClean="0"/>
              <a:pPr/>
              <a:t>17/11/2018</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383AB232-D8BD-4A18-814C-D2F1842D319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981200" cy="5851525"/>
          </a:xfrm>
        </p:spPr>
        <p:txBody>
          <a:bodyPr vert="eaVert" anchor="ct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600" y="274639"/>
            <a:ext cx="58674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0AF2D1D-A5E0-4D4E-91A9-D8B345A08373}" type="datetimeFigureOut">
              <a:rPr lang="fr-FR" smtClean="0"/>
              <a:pPr/>
              <a:t>17/11/2018</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383AB232-D8BD-4A18-814C-D2F1842D319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0AF2D1D-A5E0-4D4E-91A9-D8B345A08373}" type="datetimeFigureOut">
              <a:rPr lang="fr-FR" smtClean="0"/>
              <a:pPr/>
              <a:t>17/11/2018</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383AB232-D8BD-4A18-814C-D2F1842D319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4" name="Forme libre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orme libre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orme libre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orme libre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orme libre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orme libre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orme libre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orme libre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orme libre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orme libre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orme libre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orme libre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orme libre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orme libre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orme libre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Espace réservé du texte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80AF2D1D-A5E0-4D4E-91A9-D8B345A08373}" type="datetimeFigureOut">
              <a:rPr lang="fr-FR" smtClean="0"/>
              <a:pPr/>
              <a:t>17/11/2018</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383AB232-D8BD-4A18-814C-D2F1842D3192}" type="slidenum">
              <a:rPr lang="fr-FR" smtClean="0"/>
              <a:pPr/>
              <a:t>‹N°›</a:t>
            </a:fld>
            <a:endParaRPr lang="fr-FR"/>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fr-FR" smtClean="0"/>
              <a:t>Cliquez pour modifier le style du titre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512064"/>
            <a:ext cx="8229600" cy="9144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80AF2D1D-A5E0-4D4E-91A9-D8B345A08373}" type="datetimeFigureOut">
              <a:rPr lang="fr-FR" smtClean="0"/>
              <a:pPr/>
              <a:t>17/11/2018</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383AB232-D8BD-4A18-814C-D2F1842D319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504824" y="512064"/>
            <a:ext cx="7772400" cy="914400"/>
          </a:xfrm>
        </p:spPr>
        <p:txBody>
          <a:bodyPr anchor="t"/>
          <a:lstStyle>
            <a:lvl1pPr>
              <a:defRPr sz="400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80AF2D1D-A5E0-4D4E-91A9-D8B345A08373}" type="datetimeFigureOut">
              <a:rPr lang="fr-FR" smtClean="0"/>
              <a:pPr/>
              <a:t>17/11/2018</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383AB232-D8BD-4A18-814C-D2F1842D3192}" type="slidenum">
              <a:rPr lang="fr-FR" smtClean="0"/>
              <a:pPr/>
              <a:t>‹N°›</a:t>
            </a:fld>
            <a:endParaRPr lang="fr-FR"/>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914400" y="512064"/>
            <a:ext cx="7772400" cy="914400"/>
          </a:xfrm>
        </p:spPr>
        <p:txBody>
          <a:bodyPr/>
          <a:lstStyle>
            <a:lvl1pPr>
              <a:defRPr sz="4000" cap="none" baseline="0"/>
            </a:lvl1pPr>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80AF2D1D-A5E0-4D4E-91A9-D8B345A08373}" type="datetimeFigureOut">
              <a:rPr lang="fr-FR" smtClean="0"/>
              <a:pPr/>
              <a:t>17/11/2018</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383AB232-D8BD-4A18-814C-D2F1842D319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80AF2D1D-A5E0-4D4E-91A9-D8B345A08373}" type="datetimeFigureOut">
              <a:rPr lang="fr-FR" smtClean="0"/>
              <a:pPr/>
              <a:t>17/11/2018</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383AB232-D8BD-4A18-814C-D2F1842D319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273050"/>
            <a:ext cx="8229600" cy="1162050"/>
          </a:xfrm>
        </p:spPr>
        <p:txBody>
          <a:bodyPr anchor="ctr"/>
          <a:lstStyle>
            <a:lvl1pPr algn="l">
              <a:buNone/>
              <a:defRPr sz="3600" b="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80AF2D1D-A5E0-4D4E-91A9-D8B345A08373}" type="datetimeFigureOut">
              <a:rPr lang="fr-FR" smtClean="0"/>
              <a:pPr/>
              <a:t>17/11/2018</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383AB232-D8BD-4A18-814C-D2F1842D319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Connecteur droit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e 9"/>
          <p:cNvGrpSpPr/>
          <p:nvPr/>
        </p:nvGrpSpPr>
        <p:grpSpPr>
          <a:xfrm rot="5400000">
            <a:off x="8514581" y="1219200"/>
            <a:ext cx="132763" cy="128466"/>
            <a:chOff x="6668087" y="1297746"/>
            <a:chExt cx="161840" cy="156602"/>
          </a:xfrm>
        </p:grpSpPr>
        <p:cxnSp>
          <p:nvCxnSpPr>
            <p:cNvPr id="15" name="Connecteur droit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Connecteur droit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r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grpSp>
        <p:nvGrpSpPr>
          <p:cNvPr id="14" name="Groupe 13"/>
          <p:cNvGrpSpPr/>
          <p:nvPr/>
        </p:nvGrpSpPr>
        <p:grpSpPr>
          <a:xfrm rot="5400000">
            <a:off x="8666981" y="1371600"/>
            <a:ext cx="132763" cy="128466"/>
            <a:chOff x="6668087" y="1297746"/>
            <a:chExt cx="161840" cy="156602"/>
          </a:xfrm>
        </p:grpSpPr>
        <p:cxnSp>
          <p:nvCxnSpPr>
            <p:cNvPr id="11" name="Connecteur droit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Connecteur droit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Connecteur droit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e 17"/>
          <p:cNvGrpSpPr/>
          <p:nvPr/>
        </p:nvGrpSpPr>
        <p:grpSpPr>
          <a:xfrm rot="5400000">
            <a:off x="8320088" y="1474763"/>
            <a:ext cx="132763" cy="128466"/>
            <a:chOff x="6668087" y="1297746"/>
            <a:chExt cx="161840" cy="156602"/>
          </a:xfrm>
        </p:grpSpPr>
        <p:cxnSp>
          <p:nvCxnSpPr>
            <p:cNvPr id="19" name="Connecteur droit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Connecteur droit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Connecteur droit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Espace réservé de la date 4"/>
          <p:cNvSpPr>
            <a:spLocks noGrp="1"/>
          </p:cNvSpPr>
          <p:nvPr>
            <p:ph type="dt" sz="half" idx="10"/>
          </p:nvPr>
        </p:nvSpPr>
        <p:spPr>
          <a:xfrm>
            <a:off x="6477000" y="55499"/>
            <a:ext cx="2133600" cy="365125"/>
          </a:xfrm>
        </p:spPr>
        <p:txBody>
          <a:bodyPr/>
          <a:lstStyle>
            <a:extLst/>
          </a:lstStyle>
          <a:p>
            <a:fld id="{80AF2D1D-A5E0-4D4E-91A9-D8B345A08373}" type="datetimeFigureOut">
              <a:rPr lang="fr-FR" smtClean="0"/>
              <a:pPr/>
              <a:t>17/11/2018</a:t>
            </a:fld>
            <a:endParaRPr lang="fr-FR"/>
          </a:p>
        </p:txBody>
      </p:sp>
      <p:sp>
        <p:nvSpPr>
          <p:cNvPr id="6" name="Espace réservé du pied de page 5"/>
          <p:cNvSpPr>
            <a:spLocks noGrp="1"/>
          </p:cNvSpPr>
          <p:nvPr>
            <p:ph type="ftr" sz="quarter" idx="11"/>
          </p:nvPr>
        </p:nvSpPr>
        <p:spPr>
          <a:xfrm>
            <a:off x="914400" y="55499"/>
            <a:ext cx="5562600" cy="365125"/>
          </a:xfrm>
        </p:spPr>
        <p:txBody>
          <a:bodyPr/>
          <a:lstStyle>
            <a:extLst/>
          </a:lstStyle>
          <a:p>
            <a:endParaRPr lang="fr-FR"/>
          </a:p>
        </p:txBody>
      </p:sp>
      <p:sp>
        <p:nvSpPr>
          <p:cNvPr id="7" name="Espace réservé du numéro de diapositive 6"/>
          <p:cNvSpPr>
            <a:spLocks noGrp="1"/>
          </p:cNvSpPr>
          <p:nvPr>
            <p:ph type="sldNum" sz="quarter" idx="12"/>
          </p:nvPr>
        </p:nvSpPr>
        <p:spPr>
          <a:xfrm>
            <a:off x="8610600" y="55499"/>
            <a:ext cx="457200" cy="365125"/>
          </a:xfrm>
        </p:spPr>
        <p:txBody>
          <a:bodyPr/>
          <a:lstStyle>
            <a:extLst/>
          </a:lstStyle>
          <a:p>
            <a:fld id="{383AB232-D8BD-4A18-814C-D2F1842D3192}"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Espace réservé du titre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80AF2D1D-A5E0-4D4E-91A9-D8B345A08373}" type="datetimeFigureOut">
              <a:rPr lang="fr-FR" smtClean="0"/>
              <a:pPr/>
              <a:t>17/11/2018</a:t>
            </a:fld>
            <a:endParaRPr lang="fr-FR"/>
          </a:p>
        </p:txBody>
      </p:sp>
      <p:sp>
        <p:nvSpPr>
          <p:cNvPr id="3" name="Espace réservé du pied de page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fr-FR"/>
          </a:p>
        </p:txBody>
      </p:sp>
      <p:sp>
        <p:nvSpPr>
          <p:cNvPr id="23" name="Espace réservé du numéro de diapositive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383AB232-D8BD-4A18-814C-D2F1842D3192}"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71538" y="3286124"/>
            <a:ext cx="7772400" cy="1975104"/>
          </a:xfrm>
        </p:spPr>
        <p:txBody>
          <a:bodyPr/>
          <a:lstStyle/>
          <a:p>
            <a:pPr algn="ctr"/>
            <a:r>
              <a:rPr lang="fr-FR" sz="5400" dirty="0" smtClean="0"/>
              <a:t>Question de départ</a:t>
            </a:r>
            <a:endParaRPr lang="fr-FR" sz="5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lvl="0" algn="ctr">
              <a:buNone/>
            </a:pPr>
            <a:r>
              <a:rPr lang="fr-FR" sz="3600" b="1" dirty="0" smtClean="0">
                <a:solidFill>
                  <a:srgbClr val="FFFF00"/>
                </a:solidFill>
              </a:rPr>
              <a:t>1- la clarté :</a:t>
            </a:r>
          </a:p>
          <a:p>
            <a:pPr lvl="0" algn="ctr">
              <a:buNone/>
            </a:pPr>
            <a:r>
              <a:rPr lang="fr-FR" sz="3600" dirty="0" smtClean="0"/>
              <a:t> </a:t>
            </a:r>
            <a:r>
              <a:rPr lang="fr-FR" sz="3600" b="1" dirty="0" smtClean="0"/>
              <a:t>cette qualité se résume dans la précision et la concision dans la formulation de la question de départ, autrement dit le sens de cette question ne doit pas être confus. </a:t>
            </a:r>
            <a:endParaRPr lang="fr-FR" sz="3600" dirty="0"/>
          </a:p>
        </p:txBody>
      </p:sp>
      <p:sp>
        <p:nvSpPr>
          <p:cNvPr id="4" name="Titre 1"/>
          <p:cNvSpPr>
            <a:spLocks noGrp="1"/>
          </p:cNvSpPr>
          <p:nvPr>
            <p:ph type="title"/>
          </p:nvPr>
        </p:nvSpPr>
        <p:spPr>
          <a:xfrm>
            <a:off x="500034" y="512064"/>
            <a:ext cx="8358246" cy="914400"/>
          </a:xfrm>
        </p:spPr>
        <p:txBody>
          <a:bodyPr/>
          <a:lstStyle/>
          <a:p>
            <a:r>
              <a:rPr lang="fr-FR" sz="2800" b="1" dirty="0" smtClean="0"/>
              <a:t>Les qualités d’une question de départ :      </a:t>
            </a:r>
            <a:br>
              <a:rPr lang="fr-FR" sz="2800" b="1" dirty="0" smtClean="0"/>
            </a:br>
            <a:endParaRPr lang="fr-FR" sz="28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lvl="0" algn="ctr">
              <a:buNone/>
            </a:pPr>
            <a:r>
              <a:rPr lang="fr-FR" sz="3600" b="1" dirty="0" smtClean="0"/>
              <a:t>De plus, il est très indispensable que les termes choisis soient clairs et précis, et éviter à priori les questions longues et embrouillées ou celles qui peuvent comporter des suppositions.</a:t>
            </a:r>
            <a:endParaRPr lang="fr-FR" sz="3600" dirty="0" smtClean="0"/>
          </a:p>
          <a:p>
            <a:pPr algn="ctr"/>
            <a:endParaRPr lang="fr-FR" sz="3600" dirty="0"/>
          </a:p>
        </p:txBody>
      </p:sp>
      <p:sp>
        <p:nvSpPr>
          <p:cNvPr id="4" name="Titre 1"/>
          <p:cNvSpPr>
            <a:spLocks noGrp="1"/>
          </p:cNvSpPr>
          <p:nvPr>
            <p:ph type="title"/>
          </p:nvPr>
        </p:nvSpPr>
        <p:spPr>
          <a:xfrm>
            <a:off x="500034" y="571480"/>
            <a:ext cx="8358246" cy="914400"/>
          </a:xfrm>
        </p:spPr>
        <p:txBody>
          <a:bodyPr/>
          <a:lstStyle/>
          <a:p>
            <a:r>
              <a:rPr lang="fr-FR" sz="2800" b="1" dirty="0" smtClean="0"/>
              <a:t>Les qualités d’une question de départ :      </a:t>
            </a:r>
            <a:br>
              <a:rPr lang="fr-FR" sz="2800" b="1" dirty="0" smtClean="0"/>
            </a:br>
            <a:endParaRPr lang="fr-FR" sz="28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500034" y="512064"/>
            <a:ext cx="8358246" cy="914400"/>
          </a:xfrm>
        </p:spPr>
        <p:txBody>
          <a:bodyPr/>
          <a:lstStyle/>
          <a:p>
            <a:r>
              <a:rPr lang="fr-FR" sz="2800" b="1" dirty="0" smtClean="0"/>
              <a:t>Les qualités d’une question de départ :      </a:t>
            </a:r>
            <a:br>
              <a:rPr lang="fr-FR" sz="2800" b="1" dirty="0" smtClean="0"/>
            </a:br>
            <a:endParaRPr lang="fr-FR" sz="2800" b="1" dirty="0"/>
          </a:p>
        </p:txBody>
      </p:sp>
      <p:pic>
        <p:nvPicPr>
          <p:cNvPr id="7169" name="Picture 1" descr="C:\Users\alili\Desktop\cours choix du thème\question difficile.jpg"/>
          <p:cNvPicPr>
            <a:picLocks noChangeAspect="1" noChangeArrowheads="1"/>
          </p:cNvPicPr>
          <p:nvPr/>
        </p:nvPicPr>
        <p:blipFill>
          <a:blip r:embed="rId2"/>
          <a:srcRect/>
          <a:stretch>
            <a:fillRect/>
          </a:stretch>
        </p:blipFill>
        <p:spPr bwMode="auto">
          <a:xfrm>
            <a:off x="1643042" y="2071679"/>
            <a:ext cx="6072230" cy="3643338"/>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endParaRPr lang="fr-FR" sz="3600" b="1" dirty="0" smtClean="0"/>
          </a:p>
          <a:p>
            <a:pPr algn="ctr">
              <a:buNone/>
            </a:pPr>
            <a:r>
              <a:rPr lang="fr-FR" sz="3600" b="1" dirty="0" smtClean="0"/>
              <a:t>Et pour s’assurer il est recommandé de poser cette question devant un petit groupe de personnes. </a:t>
            </a:r>
            <a:endParaRPr lang="fr-FR" sz="3600" b="1" dirty="0"/>
          </a:p>
        </p:txBody>
      </p:sp>
      <p:sp>
        <p:nvSpPr>
          <p:cNvPr id="4" name="Titre 1"/>
          <p:cNvSpPr>
            <a:spLocks noGrp="1"/>
          </p:cNvSpPr>
          <p:nvPr>
            <p:ph type="title"/>
          </p:nvPr>
        </p:nvSpPr>
        <p:spPr>
          <a:xfrm>
            <a:off x="500034" y="512064"/>
            <a:ext cx="8358246" cy="914400"/>
          </a:xfrm>
        </p:spPr>
        <p:txBody>
          <a:bodyPr/>
          <a:lstStyle/>
          <a:p>
            <a:r>
              <a:rPr lang="fr-FR" sz="2800" b="1" dirty="0" smtClean="0"/>
              <a:t>Les qualités d’une question de départ :      </a:t>
            </a:r>
            <a:br>
              <a:rPr lang="fr-FR" sz="2800" b="1" dirty="0" smtClean="0"/>
            </a:br>
            <a:endParaRPr lang="fr-FR" sz="28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600" b="1" dirty="0" smtClean="0"/>
              <a:t>Si les commentaires et les interprétations avancées par ceux-ci correspondent à l’intention du chercheur et que chacun d’eux la comprendra de la même manière, ça veut dire que la question est précise.</a:t>
            </a:r>
            <a:endParaRPr lang="fr-FR" sz="3600" b="1" dirty="0"/>
          </a:p>
        </p:txBody>
      </p:sp>
      <p:sp>
        <p:nvSpPr>
          <p:cNvPr id="4" name="Titre 1"/>
          <p:cNvSpPr>
            <a:spLocks noGrp="1"/>
          </p:cNvSpPr>
          <p:nvPr>
            <p:ph type="title"/>
          </p:nvPr>
        </p:nvSpPr>
        <p:spPr>
          <a:xfrm>
            <a:off x="500034" y="512064"/>
            <a:ext cx="8358246" cy="914400"/>
          </a:xfrm>
        </p:spPr>
        <p:txBody>
          <a:bodyPr/>
          <a:lstStyle/>
          <a:p>
            <a:r>
              <a:rPr lang="fr-FR" sz="2800" b="1" dirty="0" smtClean="0"/>
              <a:t>Les qualités d’une question de départ :      </a:t>
            </a:r>
            <a:br>
              <a:rPr lang="fr-FR" sz="2800" b="1" dirty="0" smtClean="0"/>
            </a:br>
            <a:endParaRPr lang="fr-FR" sz="28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descr="C:\Users\alili\Desktop\cours choix du thème\téléchargement (4).jpg"/>
          <p:cNvPicPr>
            <a:picLocks noChangeAspect="1" noChangeArrowheads="1"/>
          </p:cNvPicPr>
          <p:nvPr/>
        </p:nvPicPr>
        <p:blipFill>
          <a:blip r:embed="rId2"/>
          <a:srcRect/>
          <a:stretch>
            <a:fillRect/>
          </a:stretch>
        </p:blipFill>
        <p:spPr bwMode="auto">
          <a:xfrm>
            <a:off x="1714480" y="1857364"/>
            <a:ext cx="6000791" cy="3857652"/>
          </a:xfrm>
          <a:prstGeom prst="rect">
            <a:avLst/>
          </a:prstGeom>
          <a:noFill/>
        </p:spPr>
      </p:pic>
      <p:sp>
        <p:nvSpPr>
          <p:cNvPr id="5" name="Titre 1"/>
          <p:cNvSpPr>
            <a:spLocks noGrp="1"/>
          </p:cNvSpPr>
          <p:nvPr>
            <p:ph type="title"/>
          </p:nvPr>
        </p:nvSpPr>
        <p:spPr>
          <a:xfrm>
            <a:off x="500034" y="512064"/>
            <a:ext cx="8358246" cy="914400"/>
          </a:xfrm>
        </p:spPr>
        <p:txBody>
          <a:bodyPr/>
          <a:lstStyle/>
          <a:p>
            <a:r>
              <a:rPr lang="fr-FR" sz="2800" b="1" dirty="0" smtClean="0"/>
              <a:t>Les qualités d’une question de départ :      </a:t>
            </a:r>
            <a:br>
              <a:rPr lang="fr-FR" sz="2800" b="1" dirty="0" smtClean="0"/>
            </a:br>
            <a:endParaRPr lang="fr-FR" sz="28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ctr">
              <a:buNone/>
            </a:pPr>
            <a:r>
              <a:rPr lang="fr-FR" sz="3600" b="1" dirty="0" smtClean="0">
                <a:solidFill>
                  <a:srgbClr val="FFFF00"/>
                </a:solidFill>
              </a:rPr>
              <a:t>2- La faisabilité : </a:t>
            </a:r>
          </a:p>
          <a:p>
            <a:pPr algn="ctr">
              <a:buNone/>
            </a:pPr>
            <a:r>
              <a:rPr lang="fr-FR" sz="3600" b="1" dirty="0" smtClean="0"/>
              <a:t>Une recherche scientifique c’est avant tout un travail réaliste, à ce propos le chercheur doit être conscient de ses capacités à réaliser son projet, </a:t>
            </a:r>
            <a:endParaRPr lang="fr-FR" sz="3600" b="1" dirty="0"/>
          </a:p>
        </p:txBody>
      </p:sp>
      <p:sp>
        <p:nvSpPr>
          <p:cNvPr id="4" name="Titre 1"/>
          <p:cNvSpPr>
            <a:spLocks noGrp="1"/>
          </p:cNvSpPr>
          <p:nvPr>
            <p:ph type="title"/>
          </p:nvPr>
        </p:nvSpPr>
        <p:spPr>
          <a:xfrm>
            <a:off x="500034" y="512064"/>
            <a:ext cx="8358246" cy="914400"/>
          </a:xfrm>
        </p:spPr>
        <p:txBody>
          <a:bodyPr/>
          <a:lstStyle/>
          <a:p>
            <a:r>
              <a:rPr lang="fr-FR" sz="2800" b="1" dirty="0" smtClean="0"/>
              <a:t>Les qualités d’une question de départ :      </a:t>
            </a:r>
            <a:br>
              <a:rPr lang="fr-FR" sz="2800" b="1" dirty="0" smtClean="0"/>
            </a:br>
            <a:endParaRPr lang="fr-FR" sz="28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600" b="1" dirty="0" smtClean="0"/>
              <a:t>Toutes fois et à défaut des moyens logistiques et financiers ainsi que manque de connaissances ou la sous-estimation du temps accordé , rend l’achèvement de son projet impossible et même irréaliste.  </a:t>
            </a:r>
          </a:p>
          <a:p>
            <a:pPr algn="ctr"/>
            <a:endParaRPr lang="fr-FR" sz="3600" b="1" dirty="0"/>
          </a:p>
        </p:txBody>
      </p:sp>
      <p:sp>
        <p:nvSpPr>
          <p:cNvPr id="4" name="Titre 1"/>
          <p:cNvSpPr>
            <a:spLocks noGrp="1"/>
          </p:cNvSpPr>
          <p:nvPr>
            <p:ph type="title"/>
          </p:nvPr>
        </p:nvSpPr>
        <p:spPr/>
        <p:txBody>
          <a:bodyPr/>
          <a:lstStyle/>
          <a:p>
            <a:r>
              <a:rPr lang="fr-FR" sz="2800" b="1" dirty="0" smtClean="0"/>
              <a:t>Les qualités d’une question de départ :      </a:t>
            </a:r>
            <a:br>
              <a:rPr lang="fr-FR" sz="2800" b="1" dirty="0" smtClean="0"/>
            </a:br>
            <a:endParaRPr lang="fr-FR" sz="28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lstStyle/>
          <a:p>
            <a:r>
              <a:rPr lang="fr-FR" sz="2800" b="1" dirty="0" smtClean="0"/>
              <a:t>Les qualités d’une question de départ :      </a:t>
            </a:r>
            <a:br>
              <a:rPr lang="fr-FR" sz="2800" b="1" dirty="0" smtClean="0"/>
            </a:br>
            <a:endParaRPr lang="fr-FR" sz="2800" b="1" dirty="0"/>
          </a:p>
        </p:txBody>
      </p:sp>
      <p:pic>
        <p:nvPicPr>
          <p:cNvPr id="30722" name="Picture 2" descr="C:\Users\alili\Desktop\cours choix du thème\achevement.jpg"/>
          <p:cNvPicPr>
            <a:picLocks noChangeAspect="1" noChangeArrowheads="1"/>
          </p:cNvPicPr>
          <p:nvPr/>
        </p:nvPicPr>
        <p:blipFill>
          <a:blip r:embed="rId2"/>
          <a:srcRect/>
          <a:stretch>
            <a:fillRect/>
          </a:stretch>
        </p:blipFill>
        <p:spPr bwMode="auto">
          <a:xfrm>
            <a:off x="1643042" y="1714488"/>
            <a:ext cx="6143668" cy="4071966"/>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14400" y="1571612"/>
            <a:ext cx="7772400" cy="4783948"/>
          </a:xfrm>
        </p:spPr>
        <p:txBody>
          <a:bodyPr/>
          <a:lstStyle/>
          <a:p>
            <a:pPr algn="ctr">
              <a:buNone/>
            </a:pPr>
            <a:r>
              <a:rPr lang="fr-FR" sz="3600" b="1" dirty="0" smtClean="0">
                <a:solidFill>
                  <a:srgbClr val="FFFF00"/>
                </a:solidFill>
              </a:rPr>
              <a:t>3- La pertinence :</a:t>
            </a:r>
          </a:p>
          <a:p>
            <a:pPr algn="ctr">
              <a:buNone/>
            </a:pPr>
            <a:r>
              <a:rPr lang="fr-FR" dirty="0" smtClean="0"/>
              <a:t> </a:t>
            </a:r>
            <a:r>
              <a:rPr lang="fr-FR" sz="3600" b="1" dirty="0" smtClean="0"/>
              <a:t>pour que la question de départ soit pertinente, le chercheur s’efforce à être à l’abri de toute influence ou jugement de valeur, car ce type de question conduit à des résultats incohérents et non scientifiques, </a:t>
            </a:r>
            <a:endParaRPr lang="fr-FR" sz="3600" b="1" dirty="0"/>
          </a:p>
        </p:txBody>
      </p:sp>
      <p:sp>
        <p:nvSpPr>
          <p:cNvPr id="4" name="Titre 1"/>
          <p:cNvSpPr>
            <a:spLocks noGrp="1"/>
          </p:cNvSpPr>
          <p:nvPr>
            <p:ph type="title"/>
          </p:nvPr>
        </p:nvSpPr>
        <p:spPr/>
        <p:txBody>
          <a:bodyPr/>
          <a:lstStyle/>
          <a:p>
            <a:r>
              <a:rPr lang="fr-FR" sz="2800" b="1" dirty="0" smtClean="0"/>
              <a:t>Les qualités d’une question de départ :      </a:t>
            </a:r>
            <a:br>
              <a:rPr lang="fr-FR" sz="2800" b="1" dirty="0" smtClean="0"/>
            </a:br>
            <a:endParaRPr lang="fr-FR" sz="28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introduction</a:t>
            </a:r>
            <a:endParaRPr lang="fr-FR" b="1" dirty="0"/>
          </a:p>
        </p:txBody>
      </p:sp>
      <p:sp>
        <p:nvSpPr>
          <p:cNvPr id="3" name="Espace réservé du contenu 2"/>
          <p:cNvSpPr>
            <a:spLocks noGrp="1"/>
          </p:cNvSpPr>
          <p:nvPr>
            <p:ph idx="1"/>
          </p:nvPr>
        </p:nvSpPr>
        <p:spPr/>
        <p:txBody>
          <a:bodyPr>
            <a:normAutofit/>
          </a:bodyPr>
          <a:lstStyle/>
          <a:p>
            <a:pPr lvl="0" algn="ctr">
              <a:buNone/>
            </a:pPr>
            <a:r>
              <a:rPr lang="fr-FR" sz="3600" b="1" dirty="0" smtClean="0"/>
              <a:t>Les difficultés majeures dont le chercheur risque de les confronter au cours de son travail de recherche sont généralement d’ordre méthodologique.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ctr">
              <a:buNone/>
            </a:pPr>
            <a:endParaRPr lang="fr-FR" sz="3600" b="1" dirty="0" smtClean="0"/>
          </a:p>
          <a:p>
            <a:pPr algn="ctr">
              <a:buNone/>
            </a:pPr>
            <a:r>
              <a:rPr lang="fr-FR" sz="3600" b="1" dirty="0" smtClean="0"/>
              <a:t>et va à l’encontre de sa mission principale qui est la compréhension du phénomène et non pas de le juger</a:t>
            </a:r>
          </a:p>
          <a:p>
            <a:pPr>
              <a:buNone/>
            </a:pPr>
            <a:endParaRPr lang="fr-FR" dirty="0"/>
          </a:p>
        </p:txBody>
      </p:sp>
      <p:sp>
        <p:nvSpPr>
          <p:cNvPr id="4" name="Titre 1"/>
          <p:cNvSpPr>
            <a:spLocks noGrp="1"/>
          </p:cNvSpPr>
          <p:nvPr>
            <p:ph type="title"/>
          </p:nvPr>
        </p:nvSpPr>
        <p:spPr/>
        <p:txBody>
          <a:bodyPr/>
          <a:lstStyle/>
          <a:p>
            <a:r>
              <a:rPr lang="fr-FR" sz="2800" b="1" dirty="0" smtClean="0"/>
              <a:t>Les qualités d’une question de départ :      </a:t>
            </a:r>
            <a:br>
              <a:rPr lang="fr-FR" sz="2800" b="1" dirty="0" smtClean="0"/>
            </a:br>
            <a:endParaRPr lang="fr-FR" sz="28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lstStyle/>
          <a:p>
            <a:r>
              <a:rPr lang="fr-FR" sz="2800" b="1" dirty="0" smtClean="0"/>
              <a:t>Les qualités d’une question de départ :      </a:t>
            </a:r>
            <a:br>
              <a:rPr lang="fr-FR" sz="2800" b="1" dirty="0" smtClean="0"/>
            </a:br>
            <a:endParaRPr lang="fr-FR" sz="2800" b="1" dirty="0"/>
          </a:p>
        </p:txBody>
      </p:sp>
      <p:pic>
        <p:nvPicPr>
          <p:cNvPr id="31746" name="Picture 2" descr="C:\Users\alili\Desktop\cours choix du thème\images (2).jpg"/>
          <p:cNvPicPr>
            <a:picLocks noChangeAspect="1" noChangeArrowheads="1"/>
          </p:cNvPicPr>
          <p:nvPr/>
        </p:nvPicPr>
        <p:blipFill>
          <a:blip r:embed="rId2"/>
          <a:srcRect/>
          <a:stretch>
            <a:fillRect/>
          </a:stretch>
        </p:blipFill>
        <p:spPr bwMode="auto">
          <a:xfrm>
            <a:off x="1285852" y="2071678"/>
            <a:ext cx="6786610" cy="3929090"/>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600" b="1" dirty="0" smtClean="0"/>
              <a:t>On peut ajouter d’autres critères qui nous paraissent très importants, tout d’abord la question de départ doit être ouverte et fait l’objet de plusieurs réponses différentes à la fois,</a:t>
            </a:r>
            <a:endParaRPr lang="fr-FR" sz="3600" b="1" dirty="0"/>
          </a:p>
        </p:txBody>
      </p:sp>
      <p:sp>
        <p:nvSpPr>
          <p:cNvPr id="4" name="Titre 1"/>
          <p:cNvSpPr>
            <a:spLocks noGrp="1"/>
          </p:cNvSpPr>
          <p:nvPr>
            <p:ph type="title"/>
          </p:nvPr>
        </p:nvSpPr>
        <p:spPr/>
        <p:txBody>
          <a:bodyPr/>
          <a:lstStyle/>
          <a:p>
            <a:r>
              <a:rPr lang="fr-FR" sz="2800" b="1" dirty="0" smtClean="0"/>
              <a:t>D’autres qualités à énoncer :</a:t>
            </a:r>
            <a:endParaRPr lang="fr-FR" sz="28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32770" name="Picture 2" descr="C:\Users\alili\Desktop\cours choix du thème\images (3).jpg"/>
          <p:cNvPicPr>
            <a:picLocks noChangeAspect="1" noChangeArrowheads="1"/>
          </p:cNvPicPr>
          <p:nvPr/>
        </p:nvPicPr>
        <p:blipFill>
          <a:blip r:embed="rId2"/>
          <a:srcRect/>
          <a:stretch>
            <a:fillRect/>
          </a:stretch>
        </p:blipFill>
        <p:spPr bwMode="auto">
          <a:xfrm>
            <a:off x="1428728" y="1928802"/>
            <a:ext cx="6715172" cy="4143403"/>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600" b="1" dirty="0" smtClean="0"/>
              <a:t>Ensuite, elle doit aborder l’étude de ce qui existe ou a existé et non de ce qui n’existe pas encore ( prévoir l’avenir ).</a:t>
            </a:r>
            <a:endParaRPr lang="fr-FR" sz="3600" b="1" dirty="0"/>
          </a:p>
        </p:txBody>
      </p:sp>
      <p:sp>
        <p:nvSpPr>
          <p:cNvPr id="4" name="Titre 1"/>
          <p:cNvSpPr>
            <a:spLocks noGrp="1"/>
          </p:cNvSpPr>
          <p:nvPr>
            <p:ph type="title"/>
          </p:nvPr>
        </p:nvSpPr>
        <p:spPr/>
        <p:txBody>
          <a:bodyPr/>
          <a:lstStyle/>
          <a:p>
            <a:r>
              <a:rPr lang="fr-FR" sz="2800" b="1" dirty="0" smtClean="0"/>
              <a:t>D’autres qualités à énoncer :</a:t>
            </a:r>
            <a:endParaRPr lang="fr-FR" sz="280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C:\Users\alili\Desktop\cours choix du thème\images (4).jpg"/>
          <p:cNvPicPr>
            <a:picLocks noChangeAspect="1" noChangeArrowheads="1"/>
          </p:cNvPicPr>
          <p:nvPr/>
        </p:nvPicPr>
        <p:blipFill>
          <a:blip r:embed="rId2"/>
          <a:srcRect/>
          <a:stretch>
            <a:fillRect/>
          </a:stretch>
        </p:blipFill>
        <p:spPr bwMode="auto">
          <a:xfrm>
            <a:off x="1500166" y="1571612"/>
            <a:ext cx="6357982" cy="4214842"/>
          </a:xfrm>
          <a:prstGeom prst="rect">
            <a:avLst/>
          </a:prstGeom>
          <a:noFill/>
        </p:spPr>
      </p:pic>
      <p:sp>
        <p:nvSpPr>
          <p:cNvPr id="5" name="Titre 1"/>
          <p:cNvSpPr>
            <a:spLocks noGrp="1"/>
          </p:cNvSpPr>
          <p:nvPr>
            <p:ph type="title"/>
          </p:nvPr>
        </p:nvSpPr>
        <p:spPr>
          <a:xfrm>
            <a:off x="928688" y="500063"/>
            <a:ext cx="7772400" cy="914400"/>
          </a:xfrm>
        </p:spPr>
        <p:txBody>
          <a:bodyPr/>
          <a:lstStyle/>
          <a:p>
            <a:r>
              <a:rPr lang="fr-FR" sz="2800" b="1" dirty="0" smtClean="0"/>
              <a:t>D’autres qualités à énoncer :</a:t>
            </a:r>
            <a:endParaRPr lang="fr-FR" sz="28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introduction</a:t>
            </a:r>
            <a:endParaRPr lang="fr-FR" dirty="0"/>
          </a:p>
        </p:txBody>
      </p:sp>
      <p:sp>
        <p:nvSpPr>
          <p:cNvPr id="3" name="Espace réservé du contenu 2"/>
          <p:cNvSpPr>
            <a:spLocks noGrp="1"/>
          </p:cNvSpPr>
          <p:nvPr>
            <p:ph idx="1"/>
          </p:nvPr>
        </p:nvSpPr>
        <p:spPr/>
        <p:txBody>
          <a:bodyPr>
            <a:normAutofit/>
          </a:bodyPr>
          <a:lstStyle/>
          <a:p>
            <a:pPr algn="ctr">
              <a:buNone/>
            </a:pPr>
            <a:r>
              <a:rPr lang="fr-FR" sz="3600" b="1" dirty="0" smtClean="0"/>
              <a:t>De toute façon, le premier souci qui peut raviver l’inquiétude chez le chercheur s’agit particulièrement de savoir comment débuter sa propre recherche, et pour cette raison la le choix d’un itinéraire lucide lui permet de surmonter ce premier obstacle.</a:t>
            </a:r>
            <a:endParaRPr lang="fr-FR" sz="36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lili\Desktop\cours choix du thème\téléchargement.png"/>
          <p:cNvPicPr>
            <a:picLocks noChangeAspect="1" noChangeArrowheads="1"/>
          </p:cNvPicPr>
          <p:nvPr/>
        </p:nvPicPr>
        <p:blipFill>
          <a:blip r:embed="rId2"/>
          <a:srcRect/>
          <a:stretch>
            <a:fillRect/>
          </a:stretch>
        </p:blipFill>
        <p:spPr bwMode="auto">
          <a:xfrm>
            <a:off x="2143108" y="1000108"/>
            <a:ext cx="5000660" cy="4786346"/>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5786" y="512064"/>
            <a:ext cx="8072494" cy="914400"/>
          </a:xfrm>
        </p:spPr>
        <p:txBody>
          <a:bodyPr/>
          <a:lstStyle/>
          <a:p>
            <a:pPr algn="ctr"/>
            <a:r>
              <a:rPr lang="fr-FR" sz="3600" b="1" dirty="0" smtClean="0"/>
              <a:t>Comment commencer un travail de recherche scientifique ?</a:t>
            </a:r>
            <a:br>
              <a:rPr lang="fr-FR" sz="3600" b="1" dirty="0" smtClean="0"/>
            </a:br>
            <a:endParaRPr lang="fr-FR" sz="3600" b="1" dirty="0"/>
          </a:p>
        </p:txBody>
      </p:sp>
      <p:sp>
        <p:nvSpPr>
          <p:cNvPr id="3" name="Espace réservé du contenu 2"/>
          <p:cNvSpPr>
            <a:spLocks noGrp="1"/>
          </p:cNvSpPr>
          <p:nvPr>
            <p:ph idx="1"/>
          </p:nvPr>
        </p:nvSpPr>
        <p:spPr/>
        <p:txBody>
          <a:bodyPr>
            <a:normAutofit/>
          </a:bodyPr>
          <a:lstStyle/>
          <a:p>
            <a:pPr algn="ctr">
              <a:buNone/>
            </a:pPr>
            <a:r>
              <a:rPr lang="fr-FR" sz="3600" b="1" dirty="0" smtClean="0"/>
              <a:t>Les diverses expériences scientifiques dans tous les domaines ont montré que la recherche scientifique pour qu’elle soit crédible, le chercheur s’efforce tout d’abord à s’interroger rationnellement sur son objet de recherche.</a:t>
            </a:r>
            <a:endParaRPr lang="fr-FR" sz="36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600" b="1" dirty="0" smtClean="0"/>
              <a:t>En fait, cette étape consiste à projeter son projet de recherche sous forme d’une question générale par laquelle le chercheur essaye d’exprimer clairement ce qu’il cherche à savoir, à l’expliquer ou à comprendre.</a:t>
            </a:r>
            <a:endParaRPr lang="fr-FR" sz="3600" b="1" dirty="0"/>
          </a:p>
        </p:txBody>
      </p:sp>
      <p:sp>
        <p:nvSpPr>
          <p:cNvPr id="4" name="Titre 1"/>
          <p:cNvSpPr>
            <a:spLocks noGrp="1"/>
          </p:cNvSpPr>
          <p:nvPr>
            <p:ph type="title"/>
          </p:nvPr>
        </p:nvSpPr>
        <p:spPr>
          <a:xfrm>
            <a:off x="785786" y="512064"/>
            <a:ext cx="8072494" cy="914400"/>
          </a:xfrm>
        </p:spPr>
        <p:txBody>
          <a:bodyPr/>
          <a:lstStyle/>
          <a:p>
            <a:pPr algn="ctr"/>
            <a:r>
              <a:rPr lang="fr-FR" sz="3600" b="1" dirty="0" smtClean="0"/>
              <a:t>Comment commencer un travail de recherche scientifique ?</a:t>
            </a:r>
            <a:br>
              <a:rPr lang="fr-FR" sz="3600" b="1" dirty="0" smtClean="0"/>
            </a:br>
            <a:endParaRPr lang="fr-FR" sz="36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785786" y="428604"/>
            <a:ext cx="8072494" cy="914400"/>
          </a:xfrm>
        </p:spPr>
        <p:txBody>
          <a:bodyPr/>
          <a:lstStyle/>
          <a:p>
            <a:pPr algn="ctr"/>
            <a:r>
              <a:rPr lang="fr-FR" sz="3600" b="1" dirty="0" smtClean="0"/>
              <a:t>Comment commencer un travail de recherche scientifique ?</a:t>
            </a:r>
            <a:br>
              <a:rPr lang="fr-FR" sz="3600" b="1" dirty="0" smtClean="0"/>
            </a:br>
            <a:endParaRPr lang="fr-FR" sz="3600" b="1" dirty="0"/>
          </a:p>
        </p:txBody>
      </p:sp>
      <p:sp>
        <p:nvSpPr>
          <p:cNvPr id="12290" name="AutoShape 2" descr="Résultat de recherche d'images pour &quot;question expliquer&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2291" name="Picture 3" descr="C:\Users\alili\Desktop\cours choix du thème\téléchargement (2).jpg"/>
          <p:cNvPicPr>
            <a:picLocks noChangeAspect="1" noChangeArrowheads="1"/>
          </p:cNvPicPr>
          <p:nvPr/>
        </p:nvPicPr>
        <p:blipFill>
          <a:blip r:embed="rId2"/>
          <a:srcRect/>
          <a:stretch>
            <a:fillRect/>
          </a:stretch>
        </p:blipFill>
        <p:spPr bwMode="auto">
          <a:xfrm>
            <a:off x="2000232" y="2071678"/>
            <a:ext cx="5429288" cy="4143404"/>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512064"/>
            <a:ext cx="8358246" cy="914400"/>
          </a:xfrm>
        </p:spPr>
        <p:txBody>
          <a:bodyPr/>
          <a:lstStyle/>
          <a:p>
            <a:r>
              <a:rPr lang="fr-FR" sz="2800" b="1" dirty="0" smtClean="0"/>
              <a:t>Les qualités d’une question de départ :      </a:t>
            </a:r>
            <a:br>
              <a:rPr lang="fr-FR" sz="2800" b="1" dirty="0" smtClean="0"/>
            </a:br>
            <a:endParaRPr lang="fr-FR" sz="2800" b="1" dirty="0"/>
          </a:p>
        </p:txBody>
      </p:sp>
      <p:sp>
        <p:nvSpPr>
          <p:cNvPr id="3" name="Espace réservé du contenu 2"/>
          <p:cNvSpPr>
            <a:spLocks noGrp="1"/>
          </p:cNvSpPr>
          <p:nvPr>
            <p:ph idx="1"/>
          </p:nvPr>
        </p:nvSpPr>
        <p:spPr/>
        <p:txBody>
          <a:bodyPr>
            <a:normAutofit/>
          </a:bodyPr>
          <a:lstStyle/>
          <a:p>
            <a:pPr algn="ctr">
              <a:buNone/>
            </a:pPr>
            <a:r>
              <a:rPr lang="fr-FR" sz="3600" b="1" dirty="0" smtClean="0"/>
              <a:t>Avoir une bonne question de départ amène le chercheur à fédérer à la fois plusieurs conditions, ces dernières s’articuleront généralement autour des qualités suivantes : </a:t>
            </a:r>
            <a:endParaRPr lang="fr-FR" sz="36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500034" y="512064"/>
            <a:ext cx="8358246" cy="914400"/>
          </a:xfrm>
        </p:spPr>
        <p:txBody>
          <a:bodyPr/>
          <a:lstStyle/>
          <a:p>
            <a:r>
              <a:rPr lang="fr-FR" sz="2800" b="1" dirty="0" smtClean="0"/>
              <a:t>Les qualités d’une question de départ :      </a:t>
            </a:r>
            <a:br>
              <a:rPr lang="fr-FR" sz="2800" b="1" dirty="0" smtClean="0"/>
            </a:br>
            <a:endParaRPr lang="fr-FR" sz="2800" b="1" dirty="0"/>
          </a:p>
        </p:txBody>
      </p:sp>
      <p:pic>
        <p:nvPicPr>
          <p:cNvPr id="10241" name="Picture 1" descr="C:\Users\alili\Desktop\cours choix du thème\téléchargement (3).jpg"/>
          <p:cNvPicPr>
            <a:picLocks noChangeAspect="1" noChangeArrowheads="1"/>
          </p:cNvPicPr>
          <p:nvPr/>
        </p:nvPicPr>
        <p:blipFill>
          <a:blip r:embed="rId2"/>
          <a:srcRect/>
          <a:stretch>
            <a:fillRect/>
          </a:stretch>
        </p:blipFill>
        <p:spPr bwMode="auto">
          <a:xfrm>
            <a:off x="1071538" y="1357298"/>
            <a:ext cx="7358114" cy="464347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étro">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é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64</TotalTime>
  <Words>481</Words>
  <Application>Microsoft Office PowerPoint</Application>
  <PresentationFormat>Affichage à l'écran (4:3)</PresentationFormat>
  <Paragraphs>43</Paragraphs>
  <Slides>25</Slides>
  <Notes>0</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Métro</vt:lpstr>
      <vt:lpstr>Question de départ</vt:lpstr>
      <vt:lpstr>introduction</vt:lpstr>
      <vt:lpstr>introduction</vt:lpstr>
      <vt:lpstr>Diapositive 4</vt:lpstr>
      <vt:lpstr>Comment commencer un travail de recherche scientifique ? </vt:lpstr>
      <vt:lpstr>Comment commencer un travail de recherche scientifique ? </vt:lpstr>
      <vt:lpstr>Comment commencer un travail de recherche scientifique ? </vt:lpstr>
      <vt:lpstr>Les qualités d’une question de départ :       </vt:lpstr>
      <vt:lpstr>Les qualités d’une question de départ :       </vt:lpstr>
      <vt:lpstr>Les qualités d’une question de départ :       </vt:lpstr>
      <vt:lpstr>Les qualités d’une question de départ :       </vt:lpstr>
      <vt:lpstr>Les qualités d’une question de départ :       </vt:lpstr>
      <vt:lpstr>Les qualités d’une question de départ :       </vt:lpstr>
      <vt:lpstr>Les qualités d’une question de départ :       </vt:lpstr>
      <vt:lpstr>Les qualités d’une question de départ :       </vt:lpstr>
      <vt:lpstr>Les qualités d’une question de départ :       </vt:lpstr>
      <vt:lpstr>Les qualités d’une question de départ :       </vt:lpstr>
      <vt:lpstr>Les qualités d’une question de départ :       </vt:lpstr>
      <vt:lpstr>Les qualités d’une question de départ :       </vt:lpstr>
      <vt:lpstr>Les qualités d’une question de départ :       </vt:lpstr>
      <vt:lpstr>Les qualités d’une question de départ :       </vt:lpstr>
      <vt:lpstr>D’autres qualités à énoncer :</vt:lpstr>
      <vt:lpstr>Diapositive 23</vt:lpstr>
      <vt:lpstr>D’autres qualités à énoncer :</vt:lpstr>
      <vt:lpstr>D’autres qualités à énoncer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Question de départ</dc:title>
  <dc:creator>alili</dc:creator>
  <cp:lastModifiedBy>alili</cp:lastModifiedBy>
  <cp:revision>42</cp:revision>
  <dcterms:created xsi:type="dcterms:W3CDTF">2015-10-19T23:02:25Z</dcterms:created>
  <dcterms:modified xsi:type="dcterms:W3CDTF">2018-11-17T18:14:59Z</dcterms:modified>
</cp:coreProperties>
</file>