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64" r:id="rId2"/>
    <p:sldId id="256" r:id="rId3"/>
    <p:sldId id="257" r:id="rId4"/>
    <p:sldId id="258" r:id="rId5"/>
    <p:sldId id="259" r:id="rId6"/>
    <p:sldId id="268" r:id="rId7"/>
    <p:sldId id="269" r:id="rId8"/>
    <p:sldId id="270" r:id="rId9"/>
    <p:sldId id="265" r:id="rId10"/>
    <p:sldId id="271"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21629E5-159C-4DC3-8555-288601CDD98D}" type="datetimeFigureOut">
              <a:rPr lang="ar-SA" smtClean="0"/>
              <a:t>13/05/1445</a:t>
            </a:fld>
            <a:endParaRPr lang="ar-SA"/>
          </a:p>
        </p:txBody>
      </p:sp>
      <p:sp>
        <p:nvSpPr>
          <p:cNvPr id="5" name="Footer Placeholder 4"/>
          <p:cNvSpPr>
            <a:spLocks noGrp="1"/>
          </p:cNvSpPr>
          <p:nvPr>
            <p:ph type="ftr" sz="quarter" idx="11"/>
          </p:nvPr>
        </p:nvSpPr>
        <p:spPr/>
        <p:txBody>
          <a:bodyPr/>
          <a:lstStyle/>
          <a:p>
            <a:endParaRPr lang="ar-S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3158620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21629E5-159C-4DC3-8555-288601CDD98D}" type="datetimeFigureOut">
              <a:rPr lang="ar-SA" smtClean="0"/>
              <a:t>13/05/1445</a:t>
            </a:fld>
            <a:endParaRPr lang="ar-SA"/>
          </a:p>
        </p:txBody>
      </p:sp>
      <p:sp>
        <p:nvSpPr>
          <p:cNvPr id="5" name="Footer Placeholder 4"/>
          <p:cNvSpPr>
            <a:spLocks noGrp="1"/>
          </p:cNvSpPr>
          <p:nvPr>
            <p:ph type="ftr" sz="quarter" idx="11"/>
          </p:nvPr>
        </p:nvSpPr>
        <p:spPr/>
        <p:txBody>
          <a:bodyPr/>
          <a:lstStyle/>
          <a:p>
            <a:endParaRPr lang="ar-S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4149832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21629E5-159C-4DC3-8555-288601CDD98D}" type="datetimeFigureOut">
              <a:rPr lang="ar-SA" smtClean="0"/>
              <a:t>13/05/1445</a:t>
            </a:fld>
            <a:endParaRPr lang="ar-SA"/>
          </a:p>
        </p:txBody>
      </p:sp>
      <p:sp>
        <p:nvSpPr>
          <p:cNvPr id="5" name="Footer Placeholder 4"/>
          <p:cNvSpPr>
            <a:spLocks noGrp="1"/>
          </p:cNvSpPr>
          <p:nvPr>
            <p:ph type="ftr" sz="quarter" idx="11"/>
          </p:nvPr>
        </p:nvSpPr>
        <p:spPr/>
        <p:txBody>
          <a:bodyPr/>
          <a:lstStyle/>
          <a:p>
            <a:endParaRPr lang="ar-S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39288B-3263-435E-9DBC-0147EEFB424A}" type="slidenum">
              <a:rPr lang="ar-SA" smtClean="0"/>
              <a:t>‹N°›</a:t>
            </a:fld>
            <a:endParaRPr lang="ar-S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71834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121629E5-159C-4DC3-8555-288601CDD98D}" type="datetimeFigureOut">
              <a:rPr lang="ar-SA" smtClean="0"/>
              <a:t>13/05/1445</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27952617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121629E5-159C-4DC3-8555-288601CDD98D}" type="datetimeFigureOut">
              <a:rPr lang="ar-SA" smtClean="0"/>
              <a:t>13/05/1445</a:t>
            </a:fld>
            <a:endParaRPr lang="ar-SA"/>
          </a:p>
        </p:txBody>
      </p:sp>
      <p:sp>
        <p:nvSpPr>
          <p:cNvPr id="6" name="Footer Placeholder 5"/>
          <p:cNvSpPr>
            <a:spLocks noGrp="1"/>
          </p:cNvSpPr>
          <p:nvPr>
            <p:ph type="ftr" sz="quarter" idx="11"/>
          </p:nvPr>
        </p:nvSpPr>
        <p:spPr/>
        <p:txBody>
          <a:bodyPr/>
          <a:lstStyle/>
          <a:p>
            <a:endParaRPr lang="ar-S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39288B-3263-435E-9DBC-0147EEFB424A}" type="slidenum">
              <a:rPr lang="ar-SA" smtClean="0"/>
              <a:t>‹N°›</a:t>
            </a:fld>
            <a:endParaRPr lang="ar-S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2160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121629E5-159C-4DC3-8555-288601CDD98D}" type="datetimeFigureOut">
              <a:rPr lang="ar-SA" smtClean="0"/>
              <a:t>13/05/1445</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3960692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21629E5-159C-4DC3-8555-288601CDD98D}" type="datetimeFigureOut">
              <a:rPr lang="ar-SA" smtClean="0"/>
              <a:t>13/05/1445</a:t>
            </a:fld>
            <a:endParaRPr lang="ar-SA"/>
          </a:p>
        </p:txBody>
      </p:sp>
      <p:sp>
        <p:nvSpPr>
          <p:cNvPr id="5" name="Footer Placeholder 4"/>
          <p:cNvSpPr>
            <a:spLocks noGrp="1"/>
          </p:cNvSpPr>
          <p:nvPr>
            <p:ph type="ftr" sz="quarter" idx="11"/>
          </p:nvPr>
        </p:nvSpPr>
        <p:spPr/>
        <p:txBody>
          <a:bodyPr/>
          <a:lstStyle/>
          <a:p>
            <a:endParaRPr lang="ar-S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36648550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21629E5-159C-4DC3-8555-288601CDD98D}" type="datetimeFigureOut">
              <a:rPr lang="ar-SA" smtClean="0"/>
              <a:t>13/05/1445</a:t>
            </a:fld>
            <a:endParaRPr lang="ar-SA"/>
          </a:p>
        </p:txBody>
      </p:sp>
      <p:sp>
        <p:nvSpPr>
          <p:cNvPr id="5" name="Footer Placeholder 4"/>
          <p:cNvSpPr>
            <a:spLocks noGrp="1"/>
          </p:cNvSpPr>
          <p:nvPr>
            <p:ph type="ftr" sz="quarter" idx="11"/>
          </p:nvPr>
        </p:nvSpPr>
        <p:spPr/>
        <p:txBody>
          <a:bodyPr/>
          <a:lstStyle/>
          <a:p>
            <a:endParaRPr lang="ar-S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23924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21629E5-159C-4DC3-8555-288601CDD98D}" type="datetimeFigureOut">
              <a:rPr lang="ar-SA" smtClean="0"/>
              <a:t>13/05/1445</a:t>
            </a:fld>
            <a:endParaRPr lang="ar-SA"/>
          </a:p>
        </p:txBody>
      </p:sp>
      <p:sp>
        <p:nvSpPr>
          <p:cNvPr id="5" name="Footer Placeholder 4"/>
          <p:cNvSpPr>
            <a:spLocks noGrp="1"/>
          </p:cNvSpPr>
          <p:nvPr>
            <p:ph type="ftr" sz="quarter" idx="11"/>
          </p:nvPr>
        </p:nvSpPr>
        <p:spPr/>
        <p:txBody>
          <a:bodyPr/>
          <a:lstStyle/>
          <a:p>
            <a:endParaRPr lang="ar-S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1579109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21629E5-159C-4DC3-8555-288601CDD98D}" type="datetimeFigureOut">
              <a:rPr lang="ar-SA" smtClean="0"/>
              <a:t>13/05/1445</a:t>
            </a:fld>
            <a:endParaRPr lang="ar-SA"/>
          </a:p>
        </p:txBody>
      </p:sp>
      <p:sp>
        <p:nvSpPr>
          <p:cNvPr id="5" name="Footer Placeholder 4"/>
          <p:cNvSpPr>
            <a:spLocks noGrp="1"/>
          </p:cNvSpPr>
          <p:nvPr>
            <p:ph type="ftr" sz="quarter" idx="11"/>
          </p:nvPr>
        </p:nvSpPr>
        <p:spPr/>
        <p:txBody>
          <a:bodyPr/>
          <a:lstStyle/>
          <a:p>
            <a:endParaRPr lang="ar-S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2470888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21629E5-159C-4DC3-8555-288601CDD98D}" type="datetimeFigureOut">
              <a:rPr lang="ar-SA" smtClean="0"/>
              <a:t>13/05/1445</a:t>
            </a:fld>
            <a:endParaRPr lang="ar-SA"/>
          </a:p>
        </p:txBody>
      </p:sp>
      <p:sp>
        <p:nvSpPr>
          <p:cNvPr id="6" name="Footer Placeholder 5"/>
          <p:cNvSpPr>
            <a:spLocks noGrp="1"/>
          </p:cNvSpPr>
          <p:nvPr>
            <p:ph type="ftr" sz="quarter" idx="11"/>
          </p:nvPr>
        </p:nvSpPr>
        <p:spPr/>
        <p:txBody>
          <a:bodyPr/>
          <a:lstStyle/>
          <a:p>
            <a:endParaRPr lang="ar-S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361025248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21629E5-159C-4DC3-8555-288601CDD98D}" type="datetimeFigureOut">
              <a:rPr lang="ar-SA" smtClean="0"/>
              <a:t>13/05/1445</a:t>
            </a:fld>
            <a:endParaRPr lang="ar-SA"/>
          </a:p>
        </p:txBody>
      </p:sp>
      <p:sp>
        <p:nvSpPr>
          <p:cNvPr id="8" name="Footer Placeholder 7"/>
          <p:cNvSpPr>
            <a:spLocks noGrp="1"/>
          </p:cNvSpPr>
          <p:nvPr>
            <p:ph type="ftr" sz="quarter" idx="11"/>
          </p:nvPr>
        </p:nvSpPr>
        <p:spPr/>
        <p:txBody>
          <a:bodyPr/>
          <a:lstStyle/>
          <a:p>
            <a:endParaRPr lang="ar-S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241698359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21629E5-159C-4DC3-8555-288601CDD98D}" type="datetimeFigureOut">
              <a:rPr lang="ar-SA" smtClean="0"/>
              <a:t>13/05/1445</a:t>
            </a:fld>
            <a:endParaRPr lang="ar-SA"/>
          </a:p>
        </p:txBody>
      </p:sp>
      <p:sp>
        <p:nvSpPr>
          <p:cNvPr id="4" name="Footer Placeholder 3"/>
          <p:cNvSpPr>
            <a:spLocks noGrp="1"/>
          </p:cNvSpPr>
          <p:nvPr>
            <p:ph type="ftr" sz="quarter" idx="11"/>
          </p:nvPr>
        </p:nvSpPr>
        <p:spPr/>
        <p:txBody>
          <a:bodyPr/>
          <a:lstStyle/>
          <a:p>
            <a:endParaRPr lang="ar-S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1842209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1629E5-159C-4DC3-8555-288601CDD98D}" type="datetimeFigureOut">
              <a:rPr lang="ar-SA" smtClean="0"/>
              <a:t>13/05/1445</a:t>
            </a:fld>
            <a:endParaRPr lang="ar-SA"/>
          </a:p>
        </p:txBody>
      </p:sp>
      <p:sp>
        <p:nvSpPr>
          <p:cNvPr id="3" name="Footer Placeholder 2"/>
          <p:cNvSpPr>
            <a:spLocks noGrp="1"/>
          </p:cNvSpPr>
          <p:nvPr>
            <p:ph type="ftr" sz="quarter" idx="11"/>
          </p:nvPr>
        </p:nvSpPr>
        <p:spPr/>
        <p:txBody>
          <a:bodyPr/>
          <a:lstStyle/>
          <a:p>
            <a:endParaRPr lang="ar-S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2144595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21629E5-159C-4DC3-8555-288601CDD98D}" type="datetimeFigureOut">
              <a:rPr lang="ar-SA" smtClean="0"/>
              <a:t>13/05/1445</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28023516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21629E5-159C-4DC3-8555-288601CDD98D}" type="datetimeFigureOut">
              <a:rPr lang="ar-SA" smtClean="0"/>
              <a:t>13/05/1445</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3093049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21629E5-159C-4DC3-8555-288601CDD98D}" type="datetimeFigureOut">
              <a:rPr lang="ar-SA" smtClean="0"/>
              <a:t>13/05/1445</a:t>
            </a:fld>
            <a:endParaRPr lang="ar-S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A39288B-3263-435E-9DBC-0147EEFB424A}" type="slidenum">
              <a:rPr lang="ar-SA" smtClean="0"/>
              <a:t>‹N°›</a:t>
            </a:fld>
            <a:endParaRPr lang="ar-SA"/>
          </a:p>
        </p:txBody>
      </p:sp>
    </p:spTree>
    <p:extLst>
      <p:ext uri="{BB962C8B-B14F-4D97-AF65-F5344CB8AC3E}">
        <p14:creationId xmlns:p14="http://schemas.microsoft.com/office/powerpoint/2010/main" val="1157773428"/>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C1A5E6-22BC-47F2-A08E-661417907D3E}"/>
              </a:ext>
            </a:extLst>
          </p:cNvPr>
          <p:cNvSpPr>
            <a:spLocks noGrp="1"/>
          </p:cNvSpPr>
          <p:nvPr>
            <p:ph type="title"/>
          </p:nvPr>
        </p:nvSpPr>
        <p:spPr>
          <a:xfrm>
            <a:off x="838200" y="365125"/>
            <a:ext cx="10515600" cy="5187536"/>
          </a:xfrm>
        </p:spPr>
        <p:txBody>
          <a:bodyPr/>
          <a:lstStyle/>
          <a:p>
            <a:pPr algn="ctr"/>
            <a:br>
              <a:rPr lang="ar-SA" b="1" dirty="0">
                <a:latin typeface="1979" panose="00000400000000000000" pitchFamily="2" charset="0"/>
                <a:cs typeface="AF_Deyarbaker Kurdi" pitchFamily="2" charset="-78"/>
              </a:rPr>
            </a:br>
            <a:br>
              <a:rPr lang="ar-SA" b="1" dirty="0">
                <a:latin typeface="1979" panose="00000400000000000000" pitchFamily="2" charset="0"/>
                <a:cs typeface="AF_Deyarbaker Kurdi" pitchFamily="2" charset="-78"/>
              </a:rPr>
            </a:br>
            <a:br>
              <a:rPr lang="ar-SA" b="1" dirty="0">
                <a:latin typeface="1979" panose="00000400000000000000" pitchFamily="2" charset="0"/>
                <a:cs typeface="AF_Deyarbaker Kurdi" pitchFamily="2" charset="-78"/>
              </a:rPr>
            </a:br>
            <a:br>
              <a:rPr lang="ar-SA" b="1" dirty="0">
                <a:latin typeface="1979" panose="00000400000000000000" pitchFamily="2" charset="0"/>
                <a:cs typeface="AF_Deyarbaker Kurdi" pitchFamily="2" charset="-78"/>
              </a:rPr>
            </a:br>
            <a:r>
              <a:rPr lang="ar-SA" b="1" dirty="0">
                <a:latin typeface="1979" panose="00000400000000000000" pitchFamily="2" charset="0"/>
                <a:cs typeface="AF_Deyarbaker Kurdi" pitchFamily="2" charset="-78"/>
              </a:rPr>
              <a:t>بسم الله الرحمن الرحيم والصلاة والسلام على أشرف المرسلين سيدنا محمد خاتم الأنبياء أجمعين وبعد:</a:t>
            </a:r>
            <a:endParaRPr lang="ar-SA" dirty="0"/>
          </a:p>
        </p:txBody>
      </p:sp>
    </p:spTree>
    <p:extLst>
      <p:ext uri="{BB962C8B-B14F-4D97-AF65-F5344CB8AC3E}">
        <p14:creationId xmlns:p14="http://schemas.microsoft.com/office/powerpoint/2010/main" val="38340315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1F855B-0B2F-94BC-D5FF-B373561D8375}"/>
              </a:ext>
            </a:extLst>
          </p:cNvPr>
          <p:cNvSpPr>
            <a:spLocks noGrp="1"/>
          </p:cNvSpPr>
          <p:nvPr>
            <p:ph type="title"/>
          </p:nvPr>
        </p:nvSpPr>
        <p:spPr/>
        <p:txBody>
          <a:bodyPr/>
          <a:lstStyle/>
          <a:p>
            <a:pPr algn="ctr"/>
            <a:r>
              <a:rPr lang="ar-DZ" dirty="0"/>
              <a:t>واجبات الطالب:</a:t>
            </a:r>
            <a:endParaRPr lang="fr-FR" dirty="0"/>
          </a:p>
        </p:txBody>
      </p:sp>
      <p:sp>
        <p:nvSpPr>
          <p:cNvPr id="3" name="Espace réservé du contenu 2">
            <a:extLst>
              <a:ext uri="{FF2B5EF4-FFF2-40B4-BE49-F238E27FC236}">
                <a16:creationId xmlns:a16="http://schemas.microsoft.com/office/drawing/2014/main" id="{B2D55A50-9798-4D03-818E-574147F91AE0}"/>
              </a:ext>
            </a:extLst>
          </p:cNvPr>
          <p:cNvSpPr>
            <a:spLocks noGrp="1"/>
          </p:cNvSpPr>
          <p:nvPr>
            <p:ph idx="1"/>
          </p:nvPr>
        </p:nvSpPr>
        <p:spPr/>
        <p:txBody>
          <a:bodyPr>
            <a:normAutofit lnSpcReduction="10000"/>
          </a:bodyPr>
          <a:lstStyle/>
          <a:p>
            <a:r>
              <a:rPr lang="ar-DZ" dirty="0"/>
              <a:t>احترام التنظيم المعمول به,</a:t>
            </a:r>
          </a:p>
          <a:p>
            <a:r>
              <a:rPr lang="ar-DZ" dirty="0"/>
              <a:t>احترام كرامة وسلامة أعضاء الأسرة الجامعية</a:t>
            </a:r>
          </a:p>
          <a:p>
            <a:r>
              <a:rPr lang="ar-DZ" dirty="0"/>
              <a:t>احترام حق أعضاء الأسرة الجامعية في حرية التعبير,</a:t>
            </a:r>
          </a:p>
          <a:p>
            <a:r>
              <a:rPr lang="ar-DZ" dirty="0"/>
              <a:t>الاتصاف بالحس المدني وحسن الخلق في سلوكه,</a:t>
            </a:r>
          </a:p>
          <a:p>
            <a:r>
              <a:rPr lang="ar-DZ" dirty="0"/>
              <a:t>على الطالب أن لا يلجأ أبدا إلى الغش أو سرقة أعمال غيره,</a:t>
            </a:r>
          </a:p>
          <a:p>
            <a:r>
              <a:rPr lang="ar-DZ" dirty="0"/>
              <a:t>احترام نتائج لجان المداولات,</a:t>
            </a:r>
          </a:p>
          <a:p>
            <a:r>
              <a:rPr lang="ar-DZ" dirty="0"/>
              <a:t>تقديم معلومات سليمة ودقيقة أثناء التسجيل,</a:t>
            </a:r>
          </a:p>
          <a:p>
            <a:r>
              <a:rPr lang="ar-DZ" dirty="0"/>
              <a:t>-الحفاظ على الأماكن المخصصة للدراسة والتي يتم وضعها تحت تصرفه,</a:t>
            </a:r>
          </a:p>
          <a:p>
            <a:r>
              <a:rPr lang="ar-DZ" dirty="0"/>
              <a:t>اعلام الطالب بشكل رسمي الأخطاء المنسوبة إليه، وتستمد العقوبات </a:t>
            </a:r>
            <a:r>
              <a:rPr lang="ar-DZ" dirty="0" err="1"/>
              <a:t>المتخذه</a:t>
            </a:r>
            <a:r>
              <a:rPr lang="ar-DZ" dirty="0"/>
              <a:t> ضده من القانون الداخلي</a:t>
            </a:r>
            <a:endParaRPr lang="fr-FR" dirty="0"/>
          </a:p>
        </p:txBody>
      </p:sp>
    </p:spTree>
    <p:extLst>
      <p:ext uri="{BB962C8B-B14F-4D97-AF65-F5344CB8AC3E}">
        <p14:creationId xmlns:p14="http://schemas.microsoft.com/office/powerpoint/2010/main" val="1957648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1B8A2-D282-4288-B0D1-92BBF65E7512}"/>
              </a:ext>
            </a:extLst>
          </p:cNvPr>
          <p:cNvSpPr>
            <a:spLocks noGrp="1"/>
          </p:cNvSpPr>
          <p:nvPr>
            <p:ph type="title"/>
          </p:nvPr>
        </p:nvSpPr>
        <p:spPr>
          <a:xfrm>
            <a:off x="838200" y="365125"/>
            <a:ext cx="10515600" cy="4034597"/>
          </a:xfrm>
        </p:spPr>
        <p:txBody>
          <a:bodyPr>
            <a:noAutofit/>
          </a:bodyPr>
          <a:lstStyle/>
          <a:p>
            <a:pPr algn="ctr"/>
            <a:r>
              <a:rPr lang="ar-SA" sz="6600" dirty="0">
                <a:latin typeface="ae_Dimnah" panose="02060603050605020204" pitchFamily="18" charset="-78"/>
                <a:cs typeface="ae_Dimnah" panose="02060603050605020204" pitchFamily="18" charset="-78"/>
              </a:rPr>
              <a:t>شكرا لكم على حسن متابعتكم وتفاعلكم والسلام عليكم ورحمة الله تعالى وبركاته</a:t>
            </a:r>
            <a:br>
              <a:rPr lang="fr-FR" sz="6600" dirty="0">
                <a:latin typeface="ae_Dimnah" panose="02060603050605020204" pitchFamily="18" charset="-78"/>
                <a:cs typeface="ae_Dimnah" panose="02060603050605020204" pitchFamily="18" charset="-78"/>
              </a:rPr>
            </a:br>
            <a:endParaRPr lang="ar-SA" sz="6600" dirty="0">
              <a:latin typeface="ae_Dimnah" panose="02060603050605020204" pitchFamily="18" charset="-78"/>
              <a:cs typeface="ae_Dimnah" panose="02060603050605020204" pitchFamily="18" charset="-78"/>
            </a:endParaRPr>
          </a:p>
        </p:txBody>
      </p:sp>
    </p:spTree>
    <p:extLst>
      <p:ext uri="{BB962C8B-B14F-4D97-AF65-F5344CB8AC3E}">
        <p14:creationId xmlns:p14="http://schemas.microsoft.com/office/powerpoint/2010/main" val="2960722164"/>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07F0584-00DF-4D4A-B71C-8E98D664B5B8}"/>
              </a:ext>
            </a:extLst>
          </p:cNvPr>
          <p:cNvPicPr>
            <a:picLocks noChangeAspect="1"/>
          </p:cNvPicPr>
          <p:nvPr/>
        </p:nvPicPr>
        <p:blipFill rotWithShape="1">
          <a:blip r:embed="rId2"/>
          <a:srcRect b="25000"/>
          <a:stretch/>
        </p:blipFill>
        <p:spPr>
          <a:xfrm>
            <a:off x="20" y="10"/>
            <a:ext cx="12191980" cy="6857990"/>
          </a:xfrm>
          <a:prstGeom prst="rect">
            <a:avLst/>
          </a:prstGeom>
        </p:spPr>
      </p:pic>
      <p:sp>
        <p:nvSpPr>
          <p:cNvPr id="2" name="Titre 1">
            <a:extLst>
              <a:ext uri="{FF2B5EF4-FFF2-40B4-BE49-F238E27FC236}">
                <a16:creationId xmlns:a16="http://schemas.microsoft.com/office/drawing/2014/main" id="{161B2EE1-AA58-480F-A1C2-390CB5A4C2E0}"/>
              </a:ext>
            </a:extLst>
          </p:cNvPr>
          <p:cNvSpPr>
            <a:spLocks noGrp="1"/>
          </p:cNvSpPr>
          <p:nvPr>
            <p:ph type="ctrTitle"/>
          </p:nvPr>
        </p:nvSpPr>
        <p:spPr>
          <a:xfrm>
            <a:off x="2544417" y="675865"/>
            <a:ext cx="9329646" cy="3458796"/>
          </a:xfrm>
        </p:spPr>
        <p:txBody>
          <a:bodyPr>
            <a:normAutofit fontScale="90000"/>
          </a:bodyPr>
          <a:lstStyle/>
          <a:p>
            <a:pPr algn="ctr"/>
            <a:r>
              <a:rPr lang="ar-SA" sz="4000" b="1" dirty="0">
                <a:cs typeface="AF_Jeddah" pitchFamily="2" charset="-78"/>
              </a:rPr>
              <a:t>جامعة أبي بكر </a:t>
            </a:r>
            <a:r>
              <a:rPr lang="ar-SA" sz="4000" b="1" dirty="0" err="1">
                <a:cs typeface="AF_Jeddah" pitchFamily="2" charset="-78"/>
              </a:rPr>
              <a:t>بلقايد</a:t>
            </a:r>
            <a:r>
              <a:rPr lang="ar-SA" sz="4000" b="1" dirty="0">
                <a:cs typeface="AF_Jeddah" pitchFamily="2" charset="-78"/>
              </a:rPr>
              <a:t>-تلمسان-كلية الآداب واللغات</a:t>
            </a:r>
            <a:br>
              <a:rPr lang="en-US" sz="4000" dirty="0">
                <a:cs typeface="AF_Jeddah" pitchFamily="2" charset="-78"/>
              </a:rPr>
            </a:br>
            <a:r>
              <a:rPr lang="ar-SA" sz="4000" b="1" dirty="0">
                <a:cs typeface="AF_Jeddah" pitchFamily="2" charset="-78"/>
              </a:rPr>
              <a:t>قسم اللغة والأدب العربي</a:t>
            </a:r>
            <a:br>
              <a:rPr lang="en-US" sz="4000" dirty="0">
                <a:cs typeface="AF_Jeddah" pitchFamily="2" charset="-78"/>
              </a:rPr>
            </a:br>
            <a:r>
              <a:rPr lang="ar-SA" sz="4000" b="1" dirty="0">
                <a:cs typeface="AF_Jeddah" pitchFamily="2" charset="-78"/>
              </a:rPr>
              <a:t>محاضرات مقياس: </a:t>
            </a:r>
            <a:r>
              <a:rPr lang="ar-DZ" sz="4000" b="1" dirty="0">
                <a:cs typeface="AF_Jeddah" pitchFamily="2" charset="-78"/>
              </a:rPr>
              <a:t>أخلاقيات المهنة/السنة الثانية ماستر/سد03/ أدب حديث ومعاصر/نقد حديث ومعاصر/لسانيات عربية/لسانيات تطبيقية</a:t>
            </a:r>
            <a:br>
              <a:rPr lang="en-US" sz="4000" dirty="0">
                <a:cs typeface="AF_Jeddah" pitchFamily="2" charset="-78"/>
              </a:rPr>
            </a:br>
            <a:r>
              <a:rPr lang="ar-SA" sz="4000" b="1" dirty="0" err="1">
                <a:cs typeface="AF_Jeddah" pitchFamily="2" charset="-78"/>
              </a:rPr>
              <a:t>د.بن</a:t>
            </a:r>
            <a:r>
              <a:rPr lang="ar-SA" sz="4000" b="1" dirty="0">
                <a:cs typeface="AF_Jeddah" pitchFamily="2" charset="-78"/>
              </a:rPr>
              <a:t> معمر</a:t>
            </a:r>
            <a:endParaRPr lang="ar-SA" sz="4000" dirty="0">
              <a:cs typeface="AF_Jeddah" pitchFamily="2" charset="-78"/>
            </a:endParaRPr>
          </a:p>
        </p:txBody>
      </p:sp>
      <p:sp>
        <p:nvSpPr>
          <p:cNvPr id="3" name="Sous-titre 2">
            <a:extLst>
              <a:ext uri="{FF2B5EF4-FFF2-40B4-BE49-F238E27FC236}">
                <a16:creationId xmlns:a16="http://schemas.microsoft.com/office/drawing/2014/main" id="{49F8AF2F-5D35-4CFC-81C1-280B805BA4F8}"/>
              </a:ext>
            </a:extLst>
          </p:cNvPr>
          <p:cNvSpPr>
            <a:spLocks noGrp="1"/>
          </p:cNvSpPr>
          <p:nvPr>
            <p:ph type="subTitle" idx="1"/>
          </p:nvPr>
        </p:nvSpPr>
        <p:spPr>
          <a:xfrm>
            <a:off x="3479152" y="4581896"/>
            <a:ext cx="6361158" cy="609623"/>
          </a:xfrm>
        </p:spPr>
        <p:txBody>
          <a:bodyPr>
            <a:normAutofit fontScale="62500" lnSpcReduction="20000"/>
          </a:bodyPr>
          <a:lstStyle/>
          <a:p>
            <a:pPr algn="ctr"/>
            <a:r>
              <a:rPr lang="ar-SA" sz="3200" dirty="0">
                <a:cs typeface="AF_Jeddah" pitchFamily="2" charset="-78"/>
              </a:rPr>
              <a:t>المحاضرة </a:t>
            </a:r>
            <a:r>
              <a:rPr lang="ar-DZ" sz="3200" dirty="0">
                <a:cs typeface="AF_Jeddah" pitchFamily="2" charset="-78"/>
              </a:rPr>
              <a:t>الرابعة: مقومات أخلاقيات المهنة ووجبات وحقوق الطالب الجامعي </a:t>
            </a:r>
            <a:endParaRPr lang="en-US" sz="3200" dirty="0">
              <a:cs typeface="AF_Jeddah" pitchFamily="2" charset="-78"/>
            </a:endParaRPr>
          </a:p>
          <a:p>
            <a:endParaRPr lang="ar-SA" sz="2000" dirty="0"/>
          </a:p>
        </p:txBody>
      </p:sp>
      <p:pic>
        <p:nvPicPr>
          <p:cNvPr id="7" name="Espace réservé pour une image  10">
            <a:extLst>
              <a:ext uri="{FF2B5EF4-FFF2-40B4-BE49-F238E27FC236}">
                <a16:creationId xmlns:a16="http://schemas.microsoft.com/office/drawing/2014/main" id="{176BB47B-C311-41AE-A14D-B8E390BD0834}"/>
              </a:ext>
            </a:extLst>
          </p:cNvPr>
          <p:cNvPicPr>
            <a:picLocks noChangeAspect="1"/>
          </p:cNvPicPr>
          <p:nvPr/>
        </p:nvPicPr>
        <p:blipFill>
          <a:blip r:embed="rId3">
            <a:extLst>
              <a:ext uri="{28A0092B-C50C-407E-A947-70E740481C1C}">
                <a14:useLocalDpi xmlns:a14="http://schemas.microsoft.com/office/drawing/2010/main" val="0"/>
              </a:ext>
            </a:extLst>
          </a:blip>
          <a:srcRect l="14523" r="14523"/>
          <a:stretch>
            <a:fillRect/>
          </a:stretch>
        </p:blipFill>
        <p:spPr>
          <a:xfrm>
            <a:off x="371060" y="1002092"/>
            <a:ext cx="2173357" cy="2286000"/>
          </a:xfrm>
          <a:prstGeom prst="ellipse">
            <a:avLst/>
          </a:prstGeom>
          <a:ln>
            <a:noFill/>
          </a:ln>
          <a:effectLst>
            <a:softEdge rad="112500"/>
          </a:effectLst>
        </p:spPr>
      </p:pic>
    </p:spTree>
    <p:extLst>
      <p:ext uri="{BB962C8B-B14F-4D97-AF65-F5344CB8AC3E}">
        <p14:creationId xmlns:p14="http://schemas.microsoft.com/office/powerpoint/2010/main" val="57821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2000"/>
                                        <p:tgtEl>
                                          <p:spTgt spid="2"/>
                                        </p:tgtEl>
                                      </p:cBhvr>
                                    </p:animEffect>
                                    <p:anim calcmode="lin" valueType="num">
                                      <p:cBhvr>
                                        <p:cTn id="16" dur="2000" fill="hold"/>
                                        <p:tgtEl>
                                          <p:spTgt spid="2"/>
                                        </p:tgtEl>
                                        <p:attrNameLst>
                                          <p:attrName>ppt_w</p:attrName>
                                        </p:attrNameLst>
                                      </p:cBhvr>
                                      <p:tavLst>
                                        <p:tav tm="0" fmla="#ppt_w*sin(2.5*pi*$)">
                                          <p:val>
                                            <p:fltVal val="0"/>
                                          </p:val>
                                        </p:tav>
                                        <p:tav tm="100000">
                                          <p:val>
                                            <p:fltVal val="1"/>
                                          </p:val>
                                        </p:tav>
                                      </p:tavLst>
                                    </p:anim>
                                    <p:anim calcmode="lin" valueType="num">
                                      <p:cBhvr>
                                        <p:cTn id="17"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2909F3-F535-494E-B031-9ACDA63D04E0}"/>
              </a:ext>
            </a:extLst>
          </p:cNvPr>
          <p:cNvSpPr>
            <a:spLocks noGrp="1"/>
          </p:cNvSpPr>
          <p:nvPr>
            <p:ph type="title"/>
          </p:nvPr>
        </p:nvSpPr>
        <p:spPr>
          <a:xfrm>
            <a:off x="838200" y="365126"/>
            <a:ext cx="10515600" cy="1032978"/>
          </a:xfrm>
        </p:spPr>
        <p:txBody>
          <a:bodyPr/>
          <a:lstStyle/>
          <a:p>
            <a:pPr algn="ctr"/>
            <a:r>
              <a:rPr lang="ar-DZ" dirty="0">
                <a:cs typeface="AF_Jeddah" pitchFamily="2" charset="-78"/>
              </a:rPr>
              <a:t>*تمهيد:</a:t>
            </a:r>
            <a:endParaRPr lang="ar-SA" dirty="0">
              <a:cs typeface="AF_Jeddah" pitchFamily="2" charset="-78"/>
            </a:endParaRPr>
          </a:p>
        </p:txBody>
      </p:sp>
      <p:sp>
        <p:nvSpPr>
          <p:cNvPr id="3" name="Espace réservé du contenu 2">
            <a:extLst>
              <a:ext uri="{FF2B5EF4-FFF2-40B4-BE49-F238E27FC236}">
                <a16:creationId xmlns:a16="http://schemas.microsoft.com/office/drawing/2014/main" id="{EE5DD0C7-7122-43C1-AC09-A9399C16346D}"/>
              </a:ext>
            </a:extLst>
          </p:cNvPr>
          <p:cNvSpPr>
            <a:spLocks noGrp="1"/>
          </p:cNvSpPr>
          <p:nvPr>
            <p:ph idx="1"/>
          </p:nvPr>
        </p:nvSpPr>
        <p:spPr>
          <a:xfrm>
            <a:off x="838200" y="1524001"/>
            <a:ext cx="10515600" cy="3935896"/>
          </a:xfrm>
        </p:spPr>
        <p:txBody>
          <a:bodyPr>
            <a:normAutofit/>
          </a:bodyPr>
          <a:lstStyle/>
          <a:p>
            <a:pPr marL="0" indent="0" algn="r">
              <a:buNone/>
            </a:pPr>
            <a:r>
              <a:rPr lang="ar-DZ" dirty="0"/>
              <a:t>أشير سابقا أن أخلاقيات المهنة هي مجموعة القواعد والآداب والمبادئ والمعايير السلوكية والأخلاقية التي يجب أن يصاحبها صاحب المهنة ويتعهد بالقيام بها في مهنته ناحية عمله, وهناك بعض المقومات الأساسية الواجب توفرها لكينونة الأخلاقيات المطلوبة في أي مهنة من المهن التي تزاول في المجتمع,</a:t>
            </a:r>
            <a:endParaRPr lang="ar-SA" dirty="0"/>
          </a:p>
        </p:txBody>
      </p:sp>
    </p:spTree>
    <p:extLst>
      <p:ext uri="{BB962C8B-B14F-4D97-AF65-F5344CB8AC3E}">
        <p14:creationId xmlns:p14="http://schemas.microsoft.com/office/powerpoint/2010/main" val="1813566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ircle(in)">
                                      <p:cBhvr>
                                        <p:cTn id="11"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B4B0DA-D6B5-4A2E-BA14-CBC8C364F2A2}"/>
              </a:ext>
            </a:extLst>
          </p:cNvPr>
          <p:cNvSpPr>
            <a:spLocks noGrp="1"/>
          </p:cNvSpPr>
          <p:nvPr>
            <p:ph type="title"/>
          </p:nvPr>
        </p:nvSpPr>
        <p:spPr/>
        <p:txBody>
          <a:bodyPr/>
          <a:lstStyle/>
          <a:p>
            <a:pPr algn="ctr"/>
            <a:r>
              <a:rPr lang="ar-DZ" dirty="0">
                <a:cs typeface="AF_Jeddah" pitchFamily="2" charset="-78"/>
              </a:rPr>
              <a:t>1,الإخلاص في العمل:</a:t>
            </a:r>
            <a:endParaRPr lang="ar-SA" dirty="0">
              <a:cs typeface="AF_Jeddah" pitchFamily="2" charset="-78"/>
            </a:endParaRPr>
          </a:p>
        </p:txBody>
      </p:sp>
      <p:sp>
        <p:nvSpPr>
          <p:cNvPr id="3" name="Espace réservé du contenu 2">
            <a:extLst>
              <a:ext uri="{FF2B5EF4-FFF2-40B4-BE49-F238E27FC236}">
                <a16:creationId xmlns:a16="http://schemas.microsoft.com/office/drawing/2014/main" id="{83F4F965-2D0B-43E7-AF45-F5B4DEC2CE97}"/>
              </a:ext>
            </a:extLst>
          </p:cNvPr>
          <p:cNvSpPr>
            <a:spLocks noGrp="1"/>
          </p:cNvSpPr>
          <p:nvPr>
            <p:ph idx="1"/>
          </p:nvPr>
        </p:nvSpPr>
        <p:spPr>
          <a:xfrm>
            <a:off x="838200" y="1891886"/>
            <a:ext cx="10515600" cy="4351338"/>
          </a:xfrm>
        </p:spPr>
        <p:txBody>
          <a:bodyPr>
            <a:normAutofit/>
          </a:bodyPr>
          <a:lstStyle/>
          <a:p>
            <a:r>
              <a:rPr lang="ar-DZ" dirty="0"/>
              <a:t>يدور الإخلاص حول معاني الصفاء والنقاء والسلامة من الشوائب، وهو شرط في العبادات جميعا قصد الإخلاص لله وحده، وفي مجال العمل فإن الإخلاص يقصد به استحضار الشخص النية الصالحة بإخلاص العمل لله، مع تحقيق النفع للبلد ولأبنائه(تحقيق مصالح البلاد والعباد)، إضافة إلى نية العفاف والاستغناء بالحلال عن الحرام,</a:t>
            </a:r>
            <a:endParaRPr lang="ar-SA" dirty="0"/>
          </a:p>
        </p:txBody>
      </p:sp>
    </p:spTree>
    <p:extLst>
      <p:ext uri="{BB962C8B-B14F-4D97-AF65-F5344CB8AC3E}">
        <p14:creationId xmlns:p14="http://schemas.microsoft.com/office/powerpoint/2010/main" val="3391328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1A54B7-C99A-4A4D-A5FA-919BE126D49F}"/>
              </a:ext>
            </a:extLst>
          </p:cNvPr>
          <p:cNvSpPr>
            <a:spLocks noGrp="1"/>
          </p:cNvSpPr>
          <p:nvPr>
            <p:ph type="title"/>
          </p:nvPr>
        </p:nvSpPr>
        <p:spPr>
          <a:xfrm>
            <a:off x="838200" y="365126"/>
            <a:ext cx="10515600" cy="748058"/>
          </a:xfrm>
        </p:spPr>
        <p:txBody>
          <a:bodyPr>
            <a:normAutofit/>
          </a:bodyPr>
          <a:lstStyle/>
          <a:p>
            <a:pPr algn="ctr"/>
            <a:r>
              <a:rPr lang="ar-SA" dirty="0">
                <a:cs typeface="AF_Jeddah" pitchFamily="2" charset="-78"/>
              </a:rPr>
              <a:t>-</a:t>
            </a:r>
            <a:r>
              <a:rPr lang="ar-DZ" dirty="0">
                <a:cs typeface="AF_Jeddah" pitchFamily="2" charset="-78"/>
              </a:rPr>
              <a:t>*الأمانة:</a:t>
            </a:r>
            <a:endParaRPr lang="ar-SA" dirty="0">
              <a:cs typeface="AF_Jeddah" pitchFamily="2" charset="-78"/>
            </a:endParaRPr>
          </a:p>
        </p:txBody>
      </p:sp>
      <p:sp>
        <p:nvSpPr>
          <p:cNvPr id="3" name="Espace réservé du contenu 2">
            <a:extLst>
              <a:ext uri="{FF2B5EF4-FFF2-40B4-BE49-F238E27FC236}">
                <a16:creationId xmlns:a16="http://schemas.microsoft.com/office/drawing/2014/main" id="{EEFED905-2D79-43FE-8B29-28F999262F86}"/>
              </a:ext>
            </a:extLst>
          </p:cNvPr>
          <p:cNvSpPr>
            <a:spLocks noGrp="1"/>
          </p:cNvSpPr>
          <p:nvPr>
            <p:ph idx="1"/>
          </p:nvPr>
        </p:nvSpPr>
        <p:spPr>
          <a:xfrm>
            <a:off x="838200" y="1338470"/>
            <a:ext cx="10515600" cy="5367130"/>
          </a:xfrm>
        </p:spPr>
        <p:txBody>
          <a:bodyPr>
            <a:normAutofit/>
          </a:bodyPr>
          <a:lstStyle/>
          <a:p>
            <a:r>
              <a:rPr lang="ar-DZ" dirty="0"/>
              <a:t>الأمانة هي خُلُق ثابت في النفس، يعف به الانسان عما ليس له به حق، ونقيضه الخيانة، وتدخل الخيانة في جميع مناحي الحياة ويضمنها العمل الوظيفي، إذ تتضمن ثلاثة أمور هي:</a:t>
            </a:r>
          </a:p>
          <a:p>
            <a:r>
              <a:rPr lang="ar-DZ" dirty="0"/>
              <a:t>1,ما يتعلق بحقيقة المهنة: الحفاظ على خصوصية المهنة وصون العهد,</a:t>
            </a:r>
          </a:p>
          <a:p>
            <a:r>
              <a:rPr lang="ar-DZ" dirty="0"/>
              <a:t>2,ما يتعلق بالتصرف بالمهنة: الحفاظ على مصالح المهنة، فلا يسرف في الانفاق ولا يستغل مهنته لمصالحه الشخصية,</a:t>
            </a:r>
          </a:p>
          <a:p>
            <a:r>
              <a:rPr lang="ar-DZ" dirty="0"/>
              <a:t>3, ما يتعلق بوسيلة المهنة: سواء في الوصول إليها أو أدائها، فيجب أن تكون مشروعة، لأن الغاية لا </a:t>
            </a:r>
            <a:r>
              <a:rPr lang="ar-DZ" dirty="0" err="1"/>
              <a:t>تبررر</a:t>
            </a:r>
            <a:r>
              <a:rPr lang="ar-DZ" dirty="0"/>
              <a:t> الوسيلة والوسائل محكومة بالقصد من استخدامها,</a:t>
            </a:r>
          </a:p>
          <a:p>
            <a:r>
              <a:rPr lang="ar-DZ" dirty="0"/>
              <a:t>**سؤال: ما هي آثار الالتزام </a:t>
            </a:r>
            <a:r>
              <a:rPr lang="ar-DZ" dirty="0" err="1"/>
              <a:t>بالامانة</a:t>
            </a:r>
            <a:r>
              <a:rPr lang="ar-DZ" dirty="0"/>
              <a:t>؟</a:t>
            </a:r>
            <a:endParaRPr lang="en-US" dirty="0"/>
          </a:p>
        </p:txBody>
      </p:sp>
    </p:spTree>
    <p:extLst>
      <p:ext uri="{BB962C8B-B14F-4D97-AF65-F5344CB8AC3E}">
        <p14:creationId xmlns:p14="http://schemas.microsoft.com/office/powerpoint/2010/main" val="2593199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C2D372-FF10-4332-964B-F9D2CF1DD11C}"/>
              </a:ext>
            </a:extLst>
          </p:cNvPr>
          <p:cNvSpPr>
            <a:spLocks noGrp="1"/>
          </p:cNvSpPr>
          <p:nvPr>
            <p:ph type="title"/>
          </p:nvPr>
        </p:nvSpPr>
        <p:spPr>
          <a:xfrm>
            <a:off x="2592925" y="624110"/>
            <a:ext cx="8911687" cy="568586"/>
          </a:xfrm>
        </p:spPr>
        <p:txBody>
          <a:bodyPr>
            <a:normAutofit fontScale="90000"/>
          </a:bodyPr>
          <a:lstStyle/>
          <a:p>
            <a:pPr algn="ctr"/>
            <a:r>
              <a:rPr lang="ar-DZ" dirty="0"/>
              <a:t>**الصدق:</a:t>
            </a:r>
            <a:endParaRPr lang="ar-SA" dirty="0"/>
          </a:p>
        </p:txBody>
      </p:sp>
      <p:sp>
        <p:nvSpPr>
          <p:cNvPr id="3" name="Espace réservé du contenu 2">
            <a:extLst>
              <a:ext uri="{FF2B5EF4-FFF2-40B4-BE49-F238E27FC236}">
                <a16:creationId xmlns:a16="http://schemas.microsoft.com/office/drawing/2014/main" id="{90325ADB-7933-443B-B3BC-B5DF7938C75B}"/>
              </a:ext>
            </a:extLst>
          </p:cNvPr>
          <p:cNvSpPr>
            <a:spLocks noGrp="1"/>
          </p:cNvSpPr>
          <p:nvPr>
            <p:ph idx="1"/>
          </p:nvPr>
        </p:nvSpPr>
        <p:spPr>
          <a:xfrm>
            <a:off x="2589212" y="1351722"/>
            <a:ext cx="8915400" cy="5221356"/>
          </a:xfrm>
        </p:spPr>
        <p:txBody>
          <a:bodyPr>
            <a:normAutofit/>
          </a:bodyPr>
          <a:lstStyle/>
          <a:p>
            <a:r>
              <a:rPr lang="ar-DZ" dirty="0"/>
              <a:t>الصدق وهو قول الحقيقة من غير تعديل ، ويتعدى الصدق القول بل الصدق في الفعل إما إشارة أو ما يعبر عن ذلك من لغة, ويتخذ الصدق صورا عديدة نحو:</a:t>
            </a:r>
          </a:p>
          <a:p>
            <a:r>
              <a:rPr lang="ar-DZ" dirty="0"/>
              <a:t>-الصدق في الوعد, التزام الفرد بما تعهد على تنفيذه من مهام بمهنته في موعدها,</a:t>
            </a:r>
          </a:p>
          <a:p>
            <a:r>
              <a:rPr lang="ar-DZ" dirty="0"/>
              <a:t>الصدق في القول,</a:t>
            </a:r>
          </a:p>
          <a:p>
            <a:r>
              <a:rPr lang="ar-DZ" dirty="0"/>
              <a:t>الصدق في نقل الأفكار والآراء العلمية وهو ما ينطبق على الأمانة العلمية,</a:t>
            </a:r>
          </a:p>
          <a:p>
            <a:r>
              <a:rPr lang="ar-DZ" dirty="0"/>
              <a:t>الصدق في أداء الشهادة وعدم الجنوح إلى قول الزور,</a:t>
            </a:r>
          </a:p>
          <a:p>
            <a:endParaRPr lang="ar-SA" dirty="0"/>
          </a:p>
        </p:txBody>
      </p:sp>
    </p:spTree>
    <p:extLst>
      <p:ext uri="{BB962C8B-B14F-4D97-AF65-F5344CB8AC3E}">
        <p14:creationId xmlns:p14="http://schemas.microsoft.com/office/powerpoint/2010/main" val="1600683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wipe(down)">
                                      <p:cBhvr>
                                        <p:cTn id="33" dur="580">
                                          <p:stCondLst>
                                            <p:cond delay="0"/>
                                          </p:stCondLst>
                                        </p:cTn>
                                        <p:tgtEl>
                                          <p:spTgt spid="3">
                                            <p:txEl>
                                              <p:pRg st="1" end="1"/>
                                            </p:txEl>
                                          </p:spTgt>
                                        </p:tgtEl>
                                      </p:cBhvr>
                                    </p:animEffect>
                                    <p:anim calcmode="lin" valueType="num">
                                      <p:cBhvr>
                                        <p:cTn id="3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1" end="1"/>
                                            </p:txEl>
                                          </p:spTgt>
                                        </p:tgtEl>
                                      </p:cBhvr>
                                      <p:to x="100000" y="60000"/>
                                    </p:animScale>
                                    <p:animScale>
                                      <p:cBhvr>
                                        <p:cTn id="40" dur="166" decel="50000">
                                          <p:stCondLst>
                                            <p:cond delay="676"/>
                                          </p:stCondLst>
                                        </p:cTn>
                                        <p:tgtEl>
                                          <p:spTgt spid="3">
                                            <p:txEl>
                                              <p:pRg st="1" end="1"/>
                                            </p:txEl>
                                          </p:spTgt>
                                        </p:tgtEl>
                                      </p:cBhvr>
                                      <p:to x="100000" y="100000"/>
                                    </p:animScale>
                                    <p:animScale>
                                      <p:cBhvr>
                                        <p:cTn id="41" dur="26">
                                          <p:stCondLst>
                                            <p:cond delay="1312"/>
                                          </p:stCondLst>
                                        </p:cTn>
                                        <p:tgtEl>
                                          <p:spTgt spid="3">
                                            <p:txEl>
                                              <p:pRg st="1" end="1"/>
                                            </p:txEl>
                                          </p:spTgt>
                                        </p:tgtEl>
                                      </p:cBhvr>
                                      <p:to x="100000" y="80000"/>
                                    </p:animScale>
                                    <p:animScale>
                                      <p:cBhvr>
                                        <p:cTn id="42" dur="166" decel="50000">
                                          <p:stCondLst>
                                            <p:cond delay="1338"/>
                                          </p:stCondLst>
                                        </p:cTn>
                                        <p:tgtEl>
                                          <p:spTgt spid="3">
                                            <p:txEl>
                                              <p:pRg st="1" end="1"/>
                                            </p:txEl>
                                          </p:spTgt>
                                        </p:tgtEl>
                                      </p:cBhvr>
                                      <p:to x="100000" y="100000"/>
                                    </p:animScale>
                                    <p:animScale>
                                      <p:cBhvr>
                                        <p:cTn id="43" dur="26">
                                          <p:stCondLst>
                                            <p:cond delay="1642"/>
                                          </p:stCondLst>
                                        </p:cTn>
                                        <p:tgtEl>
                                          <p:spTgt spid="3">
                                            <p:txEl>
                                              <p:pRg st="1" end="1"/>
                                            </p:txEl>
                                          </p:spTgt>
                                        </p:tgtEl>
                                      </p:cBhvr>
                                      <p:to x="100000" y="90000"/>
                                    </p:animScale>
                                    <p:animScale>
                                      <p:cBhvr>
                                        <p:cTn id="44" dur="166" decel="50000">
                                          <p:stCondLst>
                                            <p:cond delay="1668"/>
                                          </p:stCondLst>
                                        </p:cTn>
                                        <p:tgtEl>
                                          <p:spTgt spid="3">
                                            <p:txEl>
                                              <p:pRg st="1" end="1"/>
                                            </p:txEl>
                                          </p:spTgt>
                                        </p:tgtEl>
                                      </p:cBhvr>
                                      <p:to x="100000" y="100000"/>
                                    </p:animScale>
                                    <p:animScale>
                                      <p:cBhvr>
                                        <p:cTn id="45" dur="26">
                                          <p:stCondLst>
                                            <p:cond delay="1808"/>
                                          </p:stCondLst>
                                        </p:cTn>
                                        <p:tgtEl>
                                          <p:spTgt spid="3">
                                            <p:txEl>
                                              <p:pRg st="1" end="1"/>
                                            </p:txEl>
                                          </p:spTgt>
                                        </p:tgtEl>
                                      </p:cBhvr>
                                      <p:to x="100000" y="95000"/>
                                    </p:animScale>
                                    <p:animScale>
                                      <p:cBhvr>
                                        <p:cTn id="46" dur="166" decel="50000">
                                          <p:stCondLst>
                                            <p:cond delay="1834"/>
                                          </p:stCondLst>
                                        </p:cTn>
                                        <p:tgtEl>
                                          <p:spTgt spid="3">
                                            <p:txEl>
                                              <p:pRg st="1" end="1"/>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3">
                                            <p:txEl>
                                              <p:pRg st="2" end="2"/>
                                            </p:txEl>
                                          </p:spTgt>
                                        </p:tgtEl>
                                        <p:attrNameLst>
                                          <p:attrName>style.visibility</p:attrName>
                                        </p:attrNameLst>
                                      </p:cBhvr>
                                      <p:to>
                                        <p:strVal val="visible"/>
                                      </p:to>
                                    </p:set>
                                    <p:animEffect transition="in" filter="wipe(down)">
                                      <p:cBhvr>
                                        <p:cTn id="51" dur="580">
                                          <p:stCondLst>
                                            <p:cond delay="0"/>
                                          </p:stCondLst>
                                        </p:cTn>
                                        <p:tgtEl>
                                          <p:spTgt spid="3">
                                            <p:txEl>
                                              <p:pRg st="2" end="2"/>
                                            </p:txEl>
                                          </p:spTgt>
                                        </p:tgtEl>
                                      </p:cBhvr>
                                    </p:animEffect>
                                    <p:anim calcmode="lin" valueType="num">
                                      <p:cBhvr>
                                        <p:cTn id="5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3">
                                            <p:txEl>
                                              <p:pRg st="2" end="2"/>
                                            </p:txEl>
                                          </p:spTgt>
                                        </p:tgtEl>
                                      </p:cBhvr>
                                      <p:to x="100000" y="60000"/>
                                    </p:animScale>
                                    <p:animScale>
                                      <p:cBhvr>
                                        <p:cTn id="58" dur="166" decel="50000">
                                          <p:stCondLst>
                                            <p:cond delay="676"/>
                                          </p:stCondLst>
                                        </p:cTn>
                                        <p:tgtEl>
                                          <p:spTgt spid="3">
                                            <p:txEl>
                                              <p:pRg st="2" end="2"/>
                                            </p:txEl>
                                          </p:spTgt>
                                        </p:tgtEl>
                                      </p:cBhvr>
                                      <p:to x="100000" y="100000"/>
                                    </p:animScale>
                                    <p:animScale>
                                      <p:cBhvr>
                                        <p:cTn id="59" dur="26">
                                          <p:stCondLst>
                                            <p:cond delay="1312"/>
                                          </p:stCondLst>
                                        </p:cTn>
                                        <p:tgtEl>
                                          <p:spTgt spid="3">
                                            <p:txEl>
                                              <p:pRg st="2" end="2"/>
                                            </p:txEl>
                                          </p:spTgt>
                                        </p:tgtEl>
                                      </p:cBhvr>
                                      <p:to x="100000" y="80000"/>
                                    </p:animScale>
                                    <p:animScale>
                                      <p:cBhvr>
                                        <p:cTn id="60" dur="166" decel="50000">
                                          <p:stCondLst>
                                            <p:cond delay="1338"/>
                                          </p:stCondLst>
                                        </p:cTn>
                                        <p:tgtEl>
                                          <p:spTgt spid="3">
                                            <p:txEl>
                                              <p:pRg st="2" end="2"/>
                                            </p:txEl>
                                          </p:spTgt>
                                        </p:tgtEl>
                                      </p:cBhvr>
                                      <p:to x="100000" y="100000"/>
                                    </p:animScale>
                                    <p:animScale>
                                      <p:cBhvr>
                                        <p:cTn id="61" dur="26">
                                          <p:stCondLst>
                                            <p:cond delay="1642"/>
                                          </p:stCondLst>
                                        </p:cTn>
                                        <p:tgtEl>
                                          <p:spTgt spid="3">
                                            <p:txEl>
                                              <p:pRg st="2" end="2"/>
                                            </p:txEl>
                                          </p:spTgt>
                                        </p:tgtEl>
                                      </p:cBhvr>
                                      <p:to x="100000" y="90000"/>
                                    </p:animScale>
                                    <p:animScale>
                                      <p:cBhvr>
                                        <p:cTn id="62" dur="166" decel="50000">
                                          <p:stCondLst>
                                            <p:cond delay="1668"/>
                                          </p:stCondLst>
                                        </p:cTn>
                                        <p:tgtEl>
                                          <p:spTgt spid="3">
                                            <p:txEl>
                                              <p:pRg st="2" end="2"/>
                                            </p:txEl>
                                          </p:spTgt>
                                        </p:tgtEl>
                                      </p:cBhvr>
                                      <p:to x="100000" y="100000"/>
                                    </p:animScale>
                                    <p:animScale>
                                      <p:cBhvr>
                                        <p:cTn id="63" dur="26">
                                          <p:stCondLst>
                                            <p:cond delay="1808"/>
                                          </p:stCondLst>
                                        </p:cTn>
                                        <p:tgtEl>
                                          <p:spTgt spid="3">
                                            <p:txEl>
                                              <p:pRg st="2" end="2"/>
                                            </p:txEl>
                                          </p:spTgt>
                                        </p:tgtEl>
                                      </p:cBhvr>
                                      <p:to x="100000" y="95000"/>
                                    </p:animScale>
                                    <p:animScale>
                                      <p:cBhvr>
                                        <p:cTn id="64" dur="166" decel="50000">
                                          <p:stCondLst>
                                            <p:cond delay="1834"/>
                                          </p:stCondLst>
                                        </p:cTn>
                                        <p:tgtEl>
                                          <p:spTgt spid="3">
                                            <p:txEl>
                                              <p:pRg st="2" end="2"/>
                                            </p:txEl>
                                          </p:spTgt>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26" presetClass="entr" presetSubtype="0" fill="hold" grpId="0" nodeType="clickEffect">
                                  <p:stCondLst>
                                    <p:cond delay="0"/>
                                  </p:stCondLst>
                                  <p:childTnLst>
                                    <p:set>
                                      <p:cBhvr>
                                        <p:cTn id="68" dur="1" fill="hold">
                                          <p:stCondLst>
                                            <p:cond delay="0"/>
                                          </p:stCondLst>
                                        </p:cTn>
                                        <p:tgtEl>
                                          <p:spTgt spid="3">
                                            <p:txEl>
                                              <p:pRg st="3" end="3"/>
                                            </p:txEl>
                                          </p:spTgt>
                                        </p:tgtEl>
                                        <p:attrNameLst>
                                          <p:attrName>style.visibility</p:attrName>
                                        </p:attrNameLst>
                                      </p:cBhvr>
                                      <p:to>
                                        <p:strVal val="visible"/>
                                      </p:to>
                                    </p:set>
                                    <p:animEffect transition="in" filter="wipe(down)">
                                      <p:cBhvr>
                                        <p:cTn id="69" dur="580">
                                          <p:stCondLst>
                                            <p:cond delay="0"/>
                                          </p:stCondLst>
                                        </p:cTn>
                                        <p:tgtEl>
                                          <p:spTgt spid="3">
                                            <p:txEl>
                                              <p:pRg st="3" end="3"/>
                                            </p:txEl>
                                          </p:spTgt>
                                        </p:tgtEl>
                                      </p:cBhvr>
                                    </p:animEffect>
                                    <p:anim calcmode="lin" valueType="num">
                                      <p:cBhvr>
                                        <p:cTn id="7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5" dur="26">
                                          <p:stCondLst>
                                            <p:cond delay="650"/>
                                          </p:stCondLst>
                                        </p:cTn>
                                        <p:tgtEl>
                                          <p:spTgt spid="3">
                                            <p:txEl>
                                              <p:pRg st="3" end="3"/>
                                            </p:txEl>
                                          </p:spTgt>
                                        </p:tgtEl>
                                      </p:cBhvr>
                                      <p:to x="100000" y="60000"/>
                                    </p:animScale>
                                    <p:animScale>
                                      <p:cBhvr>
                                        <p:cTn id="76" dur="166" decel="50000">
                                          <p:stCondLst>
                                            <p:cond delay="676"/>
                                          </p:stCondLst>
                                        </p:cTn>
                                        <p:tgtEl>
                                          <p:spTgt spid="3">
                                            <p:txEl>
                                              <p:pRg st="3" end="3"/>
                                            </p:txEl>
                                          </p:spTgt>
                                        </p:tgtEl>
                                      </p:cBhvr>
                                      <p:to x="100000" y="100000"/>
                                    </p:animScale>
                                    <p:animScale>
                                      <p:cBhvr>
                                        <p:cTn id="77" dur="26">
                                          <p:stCondLst>
                                            <p:cond delay="1312"/>
                                          </p:stCondLst>
                                        </p:cTn>
                                        <p:tgtEl>
                                          <p:spTgt spid="3">
                                            <p:txEl>
                                              <p:pRg st="3" end="3"/>
                                            </p:txEl>
                                          </p:spTgt>
                                        </p:tgtEl>
                                      </p:cBhvr>
                                      <p:to x="100000" y="80000"/>
                                    </p:animScale>
                                    <p:animScale>
                                      <p:cBhvr>
                                        <p:cTn id="78" dur="166" decel="50000">
                                          <p:stCondLst>
                                            <p:cond delay="1338"/>
                                          </p:stCondLst>
                                        </p:cTn>
                                        <p:tgtEl>
                                          <p:spTgt spid="3">
                                            <p:txEl>
                                              <p:pRg st="3" end="3"/>
                                            </p:txEl>
                                          </p:spTgt>
                                        </p:tgtEl>
                                      </p:cBhvr>
                                      <p:to x="100000" y="100000"/>
                                    </p:animScale>
                                    <p:animScale>
                                      <p:cBhvr>
                                        <p:cTn id="79" dur="26">
                                          <p:stCondLst>
                                            <p:cond delay="1642"/>
                                          </p:stCondLst>
                                        </p:cTn>
                                        <p:tgtEl>
                                          <p:spTgt spid="3">
                                            <p:txEl>
                                              <p:pRg st="3" end="3"/>
                                            </p:txEl>
                                          </p:spTgt>
                                        </p:tgtEl>
                                      </p:cBhvr>
                                      <p:to x="100000" y="90000"/>
                                    </p:animScale>
                                    <p:animScale>
                                      <p:cBhvr>
                                        <p:cTn id="80" dur="166" decel="50000">
                                          <p:stCondLst>
                                            <p:cond delay="1668"/>
                                          </p:stCondLst>
                                        </p:cTn>
                                        <p:tgtEl>
                                          <p:spTgt spid="3">
                                            <p:txEl>
                                              <p:pRg st="3" end="3"/>
                                            </p:txEl>
                                          </p:spTgt>
                                        </p:tgtEl>
                                      </p:cBhvr>
                                      <p:to x="100000" y="100000"/>
                                    </p:animScale>
                                    <p:animScale>
                                      <p:cBhvr>
                                        <p:cTn id="81" dur="26">
                                          <p:stCondLst>
                                            <p:cond delay="1808"/>
                                          </p:stCondLst>
                                        </p:cTn>
                                        <p:tgtEl>
                                          <p:spTgt spid="3">
                                            <p:txEl>
                                              <p:pRg st="3" end="3"/>
                                            </p:txEl>
                                          </p:spTgt>
                                        </p:tgtEl>
                                      </p:cBhvr>
                                      <p:to x="100000" y="95000"/>
                                    </p:animScale>
                                    <p:animScale>
                                      <p:cBhvr>
                                        <p:cTn id="82" dur="166" decel="50000">
                                          <p:stCondLst>
                                            <p:cond delay="1834"/>
                                          </p:stCondLst>
                                        </p:cTn>
                                        <p:tgtEl>
                                          <p:spTgt spid="3">
                                            <p:txEl>
                                              <p:pRg st="3" end="3"/>
                                            </p:txEl>
                                          </p:spTgt>
                                        </p:tgtEl>
                                      </p:cBhvr>
                                      <p:to x="100000" y="100000"/>
                                    </p:animScale>
                                  </p:childTnLst>
                                </p:cTn>
                              </p:par>
                            </p:childTnLst>
                          </p:cTn>
                        </p:par>
                      </p:childTnLst>
                    </p:cTn>
                  </p:par>
                  <p:par>
                    <p:cTn id="83" fill="hold">
                      <p:stCondLst>
                        <p:cond delay="indefinite"/>
                      </p:stCondLst>
                      <p:childTnLst>
                        <p:par>
                          <p:cTn id="84" fill="hold">
                            <p:stCondLst>
                              <p:cond delay="0"/>
                            </p:stCondLst>
                            <p:childTnLst>
                              <p:par>
                                <p:cTn id="85" presetID="26" presetClass="entr" presetSubtype="0" fill="hold" grpId="0" nodeType="clickEffect">
                                  <p:stCondLst>
                                    <p:cond delay="0"/>
                                  </p:stCondLst>
                                  <p:childTnLst>
                                    <p:set>
                                      <p:cBhvr>
                                        <p:cTn id="86" dur="1" fill="hold">
                                          <p:stCondLst>
                                            <p:cond delay="0"/>
                                          </p:stCondLst>
                                        </p:cTn>
                                        <p:tgtEl>
                                          <p:spTgt spid="3">
                                            <p:txEl>
                                              <p:pRg st="4" end="4"/>
                                            </p:txEl>
                                          </p:spTgt>
                                        </p:tgtEl>
                                        <p:attrNameLst>
                                          <p:attrName>style.visibility</p:attrName>
                                        </p:attrNameLst>
                                      </p:cBhvr>
                                      <p:to>
                                        <p:strVal val="visible"/>
                                      </p:to>
                                    </p:set>
                                    <p:animEffect transition="in" filter="wipe(down)">
                                      <p:cBhvr>
                                        <p:cTn id="87" dur="580">
                                          <p:stCondLst>
                                            <p:cond delay="0"/>
                                          </p:stCondLst>
                                        </p:cTn>
                                        <p:tgtEl>
                                          <p:spTgt spid="3">
                                            <p:txEl>
                                              <p:pRg st="4" end="4"/>
                                            </p:txEl>
                                          </p:spTgt>
                                        </p:tgtEl>
                                      </p:cBhvr>
                                    </p:animEffect>
                                    <p:anim calcmode="lin" valueType="num">
                                      <p:cBhvr>
                                        <p:cTn id="8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4" end="4"/>
                                            </p:txEl>
                                          </p:spTgt>
                                        </p:tgtEl>
                                      </p:cBhvr>
                                      <p:to x="100000" y="60000"/>
                                    </p:animScale>
                                    <p:animScale>
                                      <p:cBhvr>
                                        <p:cTn id="94" dur="166" decel="50000">
                                          <p:stCondLst>
                                            <p:cond delay="676"/>
                                          </p:stCondLst>
                                        </p:cTn>
                                        <p:tgtEl>
                                          <p:spTgt spid="3">
                                            <p:txEl>
                                              <p:pRg st="4" end="4"/>
                                            </p:txEl>
                                          </p:spTgt>
                                        </p:tgtEl>
                                      </p:cBhvr>
                                      <p:to x="100000" y="100000"/>
                                    </p:animScale>
                                    <p:animScale>
                                      <p:cBhvr>
                                        <p:cTn id="95" dur="26">
                                          <p:stCondLst>
                                            <p:cond delay="1312"/>
                                          </p:stCondLst>
                                        </p:cTn>
                                        <p:tgtEl>
                                          <p:spTgt spid="3">
                                            <p:txEl>
                                              <p:pRg st="4" end="4"/>
                                            </p:txEl>
                                          </p:spTgt>
                                        </p:tgtEl>
                                      </p:cBhvr>
                                      <p:to x="100000" y="80000"/>
                                    </p:animScale>
                                    <p:animScale>
                                      <p:cBhvr>
                                        <p:cTn id="96" dur="166" decel="50000">
                                          <p:stCondLst>
                                            <p:cond delay="1338"/>
                                          </p:stCondLst>
                                        </p:cTn>
                                        <p:tgtEl>
                                          <p:spTgt spid="3">
                                            <p:txEl>
                                              <p:pRg st="4" end="4"/>
                                            </p:txEl>
                                          </p:spTgt>
                                        </p:tgtEl>
                                      </p:cBhvr>
                                      <p:to x="100000" y="100000"/>
                                    </p:animScale>
                                    <p:animScale>
                                      <p:cBhvr>
                                        <p:cTn id="97" dur="26">
                                          <p:stCondLst>
                                            <p:cond delay="1642"/>
                                          </p:stCondLst>
                                        </p:cTn>
                                        <p:tgtEl>
                                          <p:spTgt spid="3">
                                            <p:txEl>
                                              <p:pRg st="4" end="4"/>
                                            </p:txEl>
                                          </p:spTgt>
                                        </p:tgtEl>
                                      </p:cBhvr>
                                      <p:to x="100000" y="90000"/>
                                    </p:animScale>
                                    <p:animScale>
                                      <p:cBhvr>
                                        <p:cTn id="98" dur="166" decel="50000">
                                          <p:stCondLst>
                                            <p:cond delay="1668"/>
                                          </p:stCondLst>
                                        </p:cTn>
                                        <p:tgtEl>
                                          <p:spTgt spid="3">
                                            <p:txEl>
                                              <p:pRg st="4" end="4"/>
                                            </p:txEl>
                                          </p:spTgt>
                                        </p:tgtEl>
                                      </p:cBhvr>
                                      <p:to x="100000" y="100000"/>
                                    </p:animScale>
                                    <p:animScale>
                                      <p:cBhvr>
                                        <p:cTn id="99" dur="26">
                                          <p:stCondLst>
                                            <p:cond delay="1808"/>
                                          </p:stCondLst>
                                        </p:cTn>
                                        <p:tgtEl>
                                          <p:spTgt spid="3">
                                            <p:txEl>
                                              <p:pRg st="4" end="4"/>
                                            </p:txEl>
                                          </p:spTgt>
                                        </p:tgtEl>
                                      </p:cBhvr>
                                      <p:to x="100000" y="95000"/>
                                    </p:animScale>
                                    <p:animScale>
                                      <p:cBhvr>
                                        <p:cTn id="100"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439EDE-BD1E-4A30-8622-7A7909F8A5E1}"/>
              </a:ext>
            </a:extLst>
          </p:cNvPr>
          <p:cNvSpPr>
            <a:spLocks noGrp="1"/>
          </p:cNvSpPr>
          <p:nvPr>
            <p:ph type="title"/>
          </p:nvPr>
        </p:nvSpPr>
        <p:spPr/>
        <p:txBody>
          <a:bodyPr/>
          <a:lstStyle/>
          <a:p>
            <a:pPr algn="ctr"/>
            <a:r>
              <a:rPr lang="ar-DZ" dirty="0"/>
              <a:t>**التواضع وحسن المعاملة</a:t>
            </a:r>
            <a:endParaRPr lang="ar-SA" dirty="0"/>
          </a:p>
        </p:txBody>
      </p:sp>
      <p:sp>
        <p:nvSpPr>
          <p:cNvPr id="3" name="Espace réservé du contenu 2">
            <a:extLst>
              <a:ext uri="{FF2B5EF4-FFF2-40B4-BE49-F238E27FC236}">
                <a16:creationId xmlns:a16="http://schemas.microsoft.com/office/drawing/2014/main" id="{02EECA97-E33B-4261-B631-C3CB57464AB9}"/>
              </a:ext>
            </a:extLst>
          </p:cNvPr>
          <p:cNvSpPr>
            <a:spLocks noGrp="1"/>
          </p:cNvSpPr>
          <p:nvPr>
            <p:ph idx="1"/>
          </p:nvPr>
        </p:nvSpPr>
        <p:spPr/>
        <p:txBody>
          <a:bodyPr>
            <a:normAutofit/>
          </a:bodyPr>
          <a:lstStyle/>
          <a:p>
            <a:r>
              <a:rPr lang="ar-DZ" dirty="0"/>
              <a:t>من صور حسن التعامل الاهتمام بأمور الآخرين وتقديم الخدمة لهم، سواء كان هؤلاء الأفراد زملاء في العمل رؤساء أو مرؤوسين، وحسن التعامل بأخلاق متواضعة وأسلوب لائق وكلام هادئ,</a:t>
            </a:r>
          </a:p>
          <a:p>
            <a:pPr marL="0" indent="0">
              <a:buNone/>
            </a:pPr>
            <a:endParaRPr lang="ar-SA" dirty="0"/>
          </a:p>
        </p:txBody>
      </p:sp>
    </p:spTree>
    <p:extLst>
      <p:ext uri="{BB962C8B-B14F-4D97-AF65-F5344CB8AC3E}">
        <p14:creationId xmlns:p14="http://schemas.microsoft.com/office/powerpoint/2010/main" val="358255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67D4A-92C4-427E-A9EB-B4F380C00096}"/>
              </a:ext>
            </a:extLst>
          </p:cNvPr>
          <p:cNvSpPr>
            <a:spLocks noGrp="1"/>
          </p:cNvSpPr>
          <p:nvPr>
            <p:ph type="title"/>
          </p:nvPr>
        </p:nvSpPr>
        <p:spPr/>
        <p:txBody>
          <a:bodyPr/>
          <a:lstStyle/>
          <a:p>
            <a:pPr algn="ctr"/>
            <a:r>
              <a:rPr lang="ar-DZ" dirty="0"/>
              <a:t>**النزاهة</a:t>
            </a:r>
            <a:r>
              <a:rPr lang="ar-SA" dirty="0"/>
              <a:t>:</a:t>
            </a:r>
          </a:p>
        </p:txBody>
      </p:sp>
      <p:sp>
        <p:nvSpPr>
          <p:cNvPr id="3" name="Espace réservé du contenu 2">
            <a:extLst>
              <a:ext uri="{FF2B5EF4-FFF2-40B4-BE49-F238E27FC236}">
                <a16:creationId xmlns:a16="http://schemas.microsoft.com/office/drawing/2014/main" id="{03836AE9-DBE0-4538-B8B2-5CE933C0FAF5}"/>
              </a:ext>
            </a:extLst>
          </p:cNvPr>
          <p:cNvSpPr>
            <a:spLocks noGrp="1"/>
          </p:cNvSpPr>
          <p:nvPr>
            <p:ph idx="1"/>
          </p:nvPr>
        </p:nvSpPr>
        <p:spPr/>
        <p:txBody>
          <a:bodyPr>
            <a:normAutofit/>
          </a:bodyPr>
          <a:lstStyle/>
          <a:p>
            <a:r>
              <a:rPr lang="ar-DZ" dirty="0"/>
              <a:t>ضبط النفس عن كل ما هو باطل ومحرم، والعمل على تسخير إمكانيات العامل بأكملها في العمل الوظيفي، والنزاهة في العمل مطلوبة بشكلين:</a:t>
            </a:r>
          </a:p>
          <a:p>
            <a:r>
              <a:rPr lang="ar-DZ" dirty="0"/>
              <a:t>النزاهة في أداء العمل، ويقصد بها القيام بالعمل بكل ما أوتي الموظف أو العامل من قدرات وإمكانيات ومحاولة الوصول إلى أفضل قدر من الأداء وتحقيق المصالح المعتبرة من العمل الوظيفي,</a:t>
            </a:r>
          </a:p>
          <a:p>
            <a:r>
              <a:rPr lang="ar-DZ" dirty="0"/>
              <a:t>-النزاهة أو التعفف في أداء العمل وهو أن يعف الموظف عن المغريات التي قد تصاحب العمل الوظيفي من مزايا ومنافع,</a:t>
            </a:r>
            <a:endParaRPr lang="ar-SA" dirty="0"/>
          </a:p>
        </p:txBody>
      </p:sp>
    </p:spTree>
    <p:extLst>
      <p:ext uri="{BB962C8B-B14F-4D97-AF65-F5344CB8AC3E}">
        <p14:creationId xmlns:p14="http://schemas.microsoft.com/office/powerpoint/2010/main" val="875636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EB149D-B6DA-4FDE-8410-E28B82D89D12}"/>
              </a:ext>
            </a:extLst>
          </p:cNvPr>
          <p:cNvSpPr>
            <a:spLocks noGrp="1"/>
          </p:cNvSpPr>
          <p:nvPr>
            <p:ph type="title"/>
          </p:nvPr>
        </p:nvSpPr>
        <p:spPr>
          <a:xfrm>
            <a:off x="2592925" y="624110"/>
            <a:ext cx="8911687" cy="1682992"/>
          </a:xfrm>
        </p:spPr>
        <p:txBody>
          <a:bodyPr>
            <a:normAutofit/>
          </a:bodyPr>
          <a:lstStyle/>
          <a:p>
            <a:pPr algn="ctr"/>
            <a:r>
              <a:rPr lang="ar-DZ" sz="6000" dirty="0">
                <a:cs typeface="AF_Jeddah" pitchFamily="2" charset="-78"/>
              </a:rPr>
              <a:t>*حقوق وواجبات الطالب الجامعي:</a:t>
            </a:r>
            <a:endParaRPr lang="ar-SA" sz="6000" dirty="0">
              <a:cs typeface="AF_Jeddah" pitchFamily="2" charset="-78"/>
            </a:endParaRPr>
          </a:p>
        </p:txBody>
      </p:sp>
      <p:sp>
        <p:nvSpPr>
          <p:cNvPr id="3" name="Espace réservé du contenu 2">
            <a:extLst>
              <a:ext uri="{FF2B5EF4-FFF2-40B4-BE49-F238E27FC236}">
                <a16:creationId xmlns:a16="http://schemas.microsoft.com/office/drawing/2014/main" id="{8EB0BBAE-EFEB-4E36-9B98-81737E8E1C97}"/>
              </a:ext>
            </a:extLst>
          </p:cNvPr>
          <p:cNvSpPr>
            <a:spLocks noGrp="1"/>
          </p:cNvSpPr>
          <p:nvPr>
            <p:ph idx="1"/>
          </p:nvPr>
        </p:nvSpPr>
        <p:spPr>
          <a:xfrm>
            <a:off x="2589212" y="2133600"/>
            <a:ext cx="8915400" cy="4724400"/>
          </a:xfrm>
        </p:spPr>
        <p:txBody>
          <a:bodyPr>
            <a:normAutofit lnSpcReduction="10000"/>
          </a:bodyPr>
          <a:lstStyle/>
          <a:p>
            <a:pPr marL="0" indent="0" algn="r">
              <a:buNone/>
            </a:pPr>
            <a:r>
              <a:rPr lang="ar-DZ" b="1" dirty="0"/>
              <a:t>للارتقاء بمستوى الطالب الجامعي في مؤسسات التعليم العالي يجب توفر حقوق لا تأخذ دلالتها إلا إذا رافقها التحلي بالمسؤولية التي تتجسد في عدد من الواجبات:</a:t>
            </a:r>
          </a:p>
          <a:p>
            <a:pPr marL="0" indent="0" algn="r">
              <a:buNone/>
            </a:pPr>
            <a:r>
              <a:rPr lang="ar-DZ" b="1" dirty="0"/>
              <a:t>للطالب الحق في تعليم جامعي وتكوين للبحث ذو نوعية، وعليه فإن له الحق في الاستفادة من تأطير نوعي يستعمل طرائق بيداغوجية عصرية ومكيفة,</a:t>
            </a:r>
          </a:p>
          <a:p>
            <a:pPr marL="0" indent="0" algn="r">
              <a:buNone/>
            </a:pPr>
            <a:r>
              <a:rPr lang="ar-DZ" b="1" dirty="0"/>
              <a:t>-الحق في أن يحظى </a:t>
            </a:r>
            <a:r>
              <a:rPr lang="ar-DZ" b="1" dirty="0" err="1"/>
              <a:t>بالاحرتام</a:t>
            </a:r>
            <a:r>
              <a:rPr lang="ar-DZ" b="1" dirty="0"/>
              <a:t> والكرامة من قبل الأسرة الجامعية، ولا يخضع لأي تمييز له علاقة بالجنس أو بأية خصوصيات أخرى,</a:t>
            </a:r>
          </a:p>
          <a:p>
            <a:pPr marL="0" indent="0" algn="r">
              <a:buNone/>
            </a:pPr>
            <a:r>
              <a:rPr lang="ar-DZ" b="1" dirty="0"/>
              <a:t>-الحق في حرية التعبير والرأي، على أن يتم ذلك في إطار الاحترام، وواجب تسليم برنامج الدروس للطالب في بداية الدراسة، ووضع الدعائم تحت تصرفه,</a:t>
            </a:r>
          </a:p>
          <a:p>
            <a:pPr marL="0" indent="0" algn="r">
              <a:buNone/>
            </a:pPr>
            <a:r>
              <a:rPr lang="ar-DZ" b="1" dirty="0"/>
              <a:t>-الحق في تقييم منصف وعادل وغير متحيز,</a:t>
            </a:r>
          </a:p>
          <a:p>
            <a:pPr marL="0" indent="0" algn="r">
              <a:buNone/>
            </a:pPr>
            <a:r>
              <a:rPr lang="ar-DZ" b="1" dirty="0"/>
              <a:t>-تسليم الطالب العلامة مرفقة بالتصحيح النموذجي وسلم التنقيط بموضوع الامتحان، كما له الحق عند الاقتضاء في الاطلاع على وثيقة الامتحان على أن يكون ذلك في حدود الآجال التي تحددها اللجان البيداغوجية,</a:t>
            </a:r>
          </a:p>
          <a:p>
            <a:pPr marL="0" indent="0" algn="r">
              <a:buNone/>
            </a:pPr>
            <a:r>
              <a:rPr lang="ar-DZ" b="1" dirty="0"/>
              <a:t>-الحق في تأطير جيد ما بعد التدرج والاستفادة من وسائل الدعم </a:t>
            </a:r>
            <a:r>
              <a:rPr lang="ar-DZ" b="1" dirty="0" err="1"/>
              <a:t>لانجاز</a:t>
            </a:r>
            <a:r>
              <a:rPr lang="ar-DZ" b="1" dirty="0"/>
              <a:t> بحثه,</a:t>
            </a:r>
          </a:p>
          <a:p>
            <a:pPr marL="0" indent="0" algn="r">
              <a:buNone/>
            </a:pPr>
            <a:r>
              <a:rPr lang="ar-DZ" b="1" dirty="0"/>
              <a:t>الحق في الامن والنظافة والوقاية الصحية اللزمة في الاقامات الجامعية على حد سواء,</a:t>
            </a:r>
          </a:p>
          <a:p>
            <a:pPr marL="0" indent="0" algn="r">
              <a:buNone/>
            </a:pPr>
            <a:endParaRPr lang="ar-DZ" b="1" dirty="0"/>
          </a:p>
          <a:p>
            <a:pPr marL="0" indent="0" algn="r">
              <a:buNone/>
            </a:pPr>
            <a:endParaRPr lang="ar-SA" b="1" dirty="0"/>
          </a:p>
          <a:p>
            <a:pPr algn="r"/>
            <a:endParaRPr lang="ar-SA" b="1" dirty="0"/>
          </a:p>
          <a:p>
            <a:pPr algn="r"/>
            <a:endParaRPr lang="en-US" b="1" dirty="0"/>
          </a:p>
          <a:p>
            <a:pPr algn="r"/>
            <a:endParaRPr lang="ar-SA" dirty="0"/>
          </a:p>
        </p:txBody>
      </p:sp>
    </p:spTree>
    <p:extLst>
      <p:ext uri="{BB962C8B-B14F-4D97-AF65-F5344CB8AC3E}">
        <p14:creationId xmlns:p14="http://schemas.microsoft.com/office/powerpoint/2010/main" val="2346939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213</TotalTime>
  <Words>769</Words>
  <Application>Microsoft Office PowerPoint</Application>
  <PresentationFormat>Grand écran</PresentationFormat>
  <Paragraphs>48</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1979</vt:lpstr>
      <vt:lpstr>ae_Dimnah</vt:lpstr>
      <vt:lpstr>Arial</vt:lpstr>
      <vt:lpstr>Century Gothic</vt:lpstr>
      <vt:lpstr>Wingdings 3</vt:lpstr>
      <vt:lpstr>Brin</vt:lpstr>
      <vt:lpstr>    بسم الله الرحمن الرحيم والصلاة والسلام على أشرف المرسلين سيدنا محمد خاتم الأنبياء أجمعين وبعد:</vt:lpstr>
      <vt:lpstr>جامعة أبي بكر بلقايد-تلمسان-كلية الآداب واللغات قسم اللغة والأدب العربي محاضرات مقياس: أخلاقيات المهنة/السنة الثانية ماستر/سد03/ أدب حديث ومعاصر/نقد حديث ومعاصر/لسانيات عربية/لسانيات تطبيقية د.بن معمر</vt:lpstr>
      <vt:lpstr>*تمهيد:</vt:lpstr>
      <vt:lpstr>1,الإخلاص في العمل:</vt:lpstr>
      <vt:lpstr>-*الأمانة:</vt:lpstr>
      <vt:lpstr>**الصدق:</vt:lpstr>
      <vt:lpstr>**التواضع وحسن المعاملة</vt:lpstr>
      <vt:lpstr>**النزاهة:</vt:lpstr>
      <vt:lpstr>*حقوق وواجبات الطالب الجامعي:</vt:lpstr>
      <vt:lpstr>واجبات الطالب:</vt:lpstr>
      <vt:lpstr>شكرا لكم على حسن متابعتكم وتفاعلكم والسلام عليكم ورحمة الله تعالى وبركاته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 والصلاة والسلام على أشرف المرسلين سيدنا محمد خاتم الأنبياء أجمعين وبعد:</dc:title>
  <dc:creator>Benmamar</dc:creator>
  <cp:lastModifiedBy>PC COM</cp:lastModifiedBy>
  <cp:revision>18</cp:revision>
  <dcterms:created xsi:type="dcterms:W3CDTF">2021-11-24T18:54:45Z</dcterms:created>
  <dcterms:modified xsi:type="dcterms:W3CDTF">2023-11-25T12:57:08Z</dcterms:modified>
</cp:coreProperties>
</file>