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76" r:id="rId2"/>
    <p:sldId id="378" r:id="rId3"/>
    <p:sldId id="379" r:id="rId4"/>
    <p:sldId id="380" r:id="rId5"/>
    <p:sldId id="381" r:id="rId6"/>
    <p:sldId id="382" r:id="rId7"/>
    <p:sldId id="383" r:id="rId8"/>
    <p:sldId id="384" r:id="rId9"/>
    <p:sldId id="385" r:id="rId10"/>
    <p:sldId id="386" r:id="rId11"/>
    <p:sldId id="387" r:id="rId12"/>
    <p:sldId id="388" r:id="rId13"/>
    <p:sldId id="389" r:id="rId14"/>
    <p:sldId id="390" r:id="rId15"/>
    <p:sldId id="391" r:id="rId16"/>
    <p:sldId id="392" r:id="rId17"/>
    <p:sldId id="393" r:id="rId18"/>
    <p:sldId id="394" r:id="rId19"/>
    <p:sldId id="395" r:id="rId20"/>
    <p:sldId id="396" r:id="rId21"/>
    <p:sldId id="397" r:id="rId22"/>
    <p:sldId id="398"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49" autoAdjust="0"/>
    <p:restoredTop sz="94660"/>
  </p:normalViewPr>
  <p:slideViewPr>
    <p:cSldViewPr snapToGrid="0">
      <p:cViewPr varScale="1">
        <p:scale>
          <a:sx n="74" d="100"/>
          <a:sy n="74" d="100"/>
        </p:scale>
        <p:origin x="57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fr-FR" smtClean="0"/>
              <a:t>Modifiez le style du titre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AF239A9A-B4B0-4B32-B8CD-2E25E95134C4}" type="datetimeFigureOut">
              <a:rPr lang="en-US" dirty="0"/>
              <a:t>2/12/2025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F25518A9-B687-4302-9395-2322403C6656}" type="datetimeFigureOut">
              <a:rPr lang="en-US" dirty="0"/>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1A99A684-0CB7-41E9-A4DF-5D1C2CA5BF6F}" type="datetimeFigureOut">
              <a:rPr lang="en-US" dirty="0"/>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fr-FR" smtClean="0"/>
              <a:t>Modifiez le style du titre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FEDD7C35-9E19-4518-A4B2-3B09CD8CC756}" type="datetimeFigureOut">
              <a:rPr lang="en-US" dirty="0"/>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26196DA8-8897-4DDF-BFB6-5D83863C837A}" type="datetimeFigureOut">
              <a:rPr lang="en-US" dirty="0"/>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fr-FR" smtClean="0"/>
              <a:t>Modifiez le style du titre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3" name="Date Placeholder 2"/>
          <p:cNvSpPr>
            <a:spLocks noGrp="1"/>
          </p:cNvSpPr>
          <p:nvPr>
            <p:ph type="dt" sz="half" idx="10"/>
          </p:nvPr>
        </p:nvSpPr>
        <p:spPr/>
        <p:txBody>
          <a:bodyPr/>
          <a:lstStyle/>
          <a:p>
            <a:fld id="{DCBBA708-C5F0-412D-90E2-1919F0D196AE}" type="datetimeFigureOut">
              <a:rPr lang="en-US" dirty="0"/>
              <a:t>2/12/2025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fr-FR" smtClean="0"/>
              <a:t>Modifiez le style du titre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3" name="Date Placeholder 2"/>
          <p:cNvSpPr>
            <a:spLocks noGrp="1"/>
          </p:cNvSpPr>
          <p:nvPr>
            <p:ph type="dt" sz="half" idx="10"/>
          </p:nvPr>
        </p:nvSpPr>
        <p:spPr/>
        <p:txBody>
          <a:bodyPr/>
          <a:lstStyle/>
          <a:p>
            <a:fld id="{A9C8F8FA-EF43-4642-9368-3F4E33039BD9}" type="datetimeFigureOut">
              <a:rPr lang="en-US" dirty="0"/>
              <a:t>2/12/2025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B61E721-B01C-4D5D-A3CA-2E5518383F10}" type="datetimeFigureOut">
              <a:rPr lang="en-US" dirty="0"/>
              <a:t>2/12/2025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513FEF9-69D0-4F8C-A336-59491FBEDC47}" type="datetimeFigureOut">
              <a:rPr lang="en-US" dirty="0"/>
              <a:t>2/12/2025</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91E21DC-8981-44E6-BC8C-2BA8F673FFBB}" type="datetimeFigureOut">
              <a:rPr lang="en-US" dirty="0"/>
              <a:t>2/12/2025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fr-FR" smtClean="0"/>
              <a:t>Modifiez le style du titre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AEB9C5D3-0140-4E75-8D7F-C0623D06DFD7}" type="datetimeFigureOut">
              <a:rPr lang="en-US" dirty="0"/>
              <a:t>2/12/2025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3A5666F9-5B40-48E0-8DFD-99EF944CDD22}" type="datetimeFigureOut">
              <a:rPr lang="en-US" dirty="0"/>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680322" y="3030008"/>
            <a:ext cx="4698355" cy="2906179"/>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5594123" y="3030008"/>
            <a:ext cx="4700059" cy="2906179"/>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2A698D6B-2C72-4E21-9893-A649C6E2A47D}" type="datetimeFigureOut">
              <a:rPr lang="en-US" dirty="0"/>
              <a:t>2/12/2025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86811C9-A66C-49F0-970E-F7B68D9109A0}" type="datetimeFigureOut">
              <a:rPr lang="en-US" dirty="0"/>
              <a:t>2/12/2025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6C01AE78-96A2-4A23-B183-3B6DB4374FE7}" type="datetimeFigureOut">
              <a:rPr lang="en-US" dirty="0"/>
              <a:t>2/12/2025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73AE0757-B101-4811-9189-10EB2F458E2D}" type="datetimeFigureOut">
              <a:rPr lang="en-US" dirty="0"/>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7EBDC078-589F-40E3-816C-EE21D62B5BBA}" type="datetimeFigureOut">
              <a:rPr lang="en-US" dirty="0"/>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7004436-CA73-4D53-89B4-2A5C7347BF2F}" type="datetimeFigureOut">
              <a:rPr lang="en-US" dirty="0"/>
              <a:t>2/12/2025</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6.xml"/><Relationship Id="rId4" Type="http://schemas.openxmlformats.org/officeDocument/2006/relationships/image" Target="../media/image10.png"/></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rtl="1"/>
            <a:r>
              <a:rPr lang="ar-DZ" sz="3200" b="1" dirty="0" smtClean="0">
                <a:solidFill>
                  <a:schemeClr val="accent1">
                    <a:lumMod val="75000"/>
                  </a:schemeClr>
                </a:solidFill>
              </a:rPr>
              <a:t>محاضرات في مقياس اقتصاديات التأمينات </a:t>
            </a:r>
            <a:br>
              <a:rPr lang="ar-DZ" sz="3200" b="1" dirty="0" smtClean="0">
                <a:solidFill>
                  <a:schemeClr val="accent1">
                    <a:lumMod val="75000"/>
                  </a:schemeClr>
                </a:solidFill>
              </a:rPr>
            </a:br>
            <a:r>
              <a:rPr lang="fr-FR" sz="3200" b="1" u="sng" dirty="0" err="1" smtClean="0">
                <a:solidFill>
                  <a:schemeClr val="accent1">
                    <a:lumMod val="75000"/>
                  </a:schemeClr>
                </a:solidFill>
              </a:rPr>
              <a:t>Insurance</a:t>
            </a:r>
            <a:r>
              <a:rPr lang="fr-FR" sz="3200" b="1" u="sng" dirty="0" smtClean="0">
                <a:solidFill>
                  <a:schemeClr val="accent1">
                    <a:lumMod val="75000"/>
                  </a:schemeClr>
                </a:solidFill>
              </a:rPr>
              <a:t> </a:t>
            </a:r>
            <a:r>
              <a:rPr lang="fr-FR" sz="3200" b="1" u="sng" dirty="0" err="1">
                <a:solidFill>
                  <a:schemeClr val="accent1">
                    <a:lumMod val="75000"/>
                  </a:schemeClr>
                </a:solidFill>
              </a:rPr>
              <a:t>Economics</a:t>
            </a:r>
            <a:r>
              <a:rPr lang="ar-DZ" sz="2800" b="1" dirty="0" smtClean="0"/>
              <a:t/>
            </a:r>
            <a:br>
              <a:rPr lang="ar-DZ" sz="2800" b="1" dirty="0" smtClean="0"/>
            </a:br>
            <a:endParaRPr lang="fr-FR" sz="2800" b="1" dirty="0"/>
          </a:p>
        </p:txBody>
      </p:sp>
      <p:sp>
        <p:nvSpPr>
          <p:cNvPr id="4" name="Rectangle 3"/>
          <p:cNvSpPr/>
          <p:nvPr/>
        </p:nvSpPr>
        <p:spPr>
          <a:xfrm>
            <a:off x="9148955" y="3235578"/>
            <a:ext cx="3199915" cy="584775"/>
          </a:xfrm>
          <a:prstGeom prst="rect">
            <a:avLst/>
          </a:prstGeom>
        </p:spPr>
        <p:txBody>
          <a:bodyPr wrap="none">
            <a:spAutoFit/>
          </a:bodyPr>
          <a:lstStyle/>
          <a:p>
            <a:pPr algn="ctr" rtl="1"/>
            <a:r>
              <a:rPr lang="ar-DZ" sz="3200" b="1" dirty="0">
                <a:solidFill>
                  <a:schemeClr val="bg1"/>
                </a:solidFill>
              </a:rPr>
              <a:t>الأستاذة بن عزة إكرام </a:t>
            </a:r>
            <a:endParaRPr lang="fr-FR" sz="3200" b="1" dirty="0">
              <a:solidFill>
                <a:schemeClr val="bg1"/>
              </a:solidFill>
            </a:endParaRPr>
          </a:p>
        </p:txBody>
      </p:sp>
      <p:sp>
        <p:nvSpPr>
          <p:cNvPr id="5" name="Rectangle 4"/>
          <p:cNvSpPr/>
          <p:nvPr/>
        </p:nvSpPr>
        <p:spPr>
          <a:xfrm>
            <a:off x="2660226" y="1186184"/>
            <a:ext cx="5142049" cy="1200329"/>
          </a:xfrm>
          <a:prstGeom prst="rect">
            <a:avLst/>
          </a:prstGeom>
        </p:spPr>
        <p:txBody>
          <a:bodyPr wrap="none">
            <a:spAutoFit/>
          </a:bodyPr>
          <a:lstStyle/>
          <a:p>
            <a:pPr algn="ctr" rtl="1"/>
            <a:r>
              <a:rPr lang="fr-FR" sz="2400" b="1" dirty="0" smtClean="0">
                <a:solidFill>
                  <a:schemeClr val="bg1"/>
                </a:solidFill>
                <a:cs typeface="+mj-cs"/>
              </a:rPr>
              <a:t>DR </a:t>
            </a:r>
            <a:r>
              <a:rPr lang="fr-FR" sz="2400" b="1" dirty="0" err="1" smtClean="0">
                <a:solidFill>
                  <a:schemeClr val="bg1"/>
                </a:solidFill>
                <a:cs typeface="+mj-cs"/>
              </a:rPr>
              <a:t>Benazza</a:t>
            </a:r>
            <a:r>
              <a:rPr lang="fr-FR" sz="2400" b="1" dirty="0" smtClean="0">
                <a:solidFill>
                  <a:schemeClr val="bg1"/>
                </a:solidFill>
                <a:cs typeface="+mj-cs"/>
              </a:rPr>
              <a:t> IKRAM</a:t>
            </a:r>
            <a:endParaRPr lang="ar-DZ" sz="2400" b="1" dirty="0" smtClean="0">
              <a:solidFill>
                <a:schemeClr val="bg1"/>
              </a:solidFill>
              <a:cs typeface="+mj-cs"/>
            </a:endParaRPr>
          </a:p>
          <a:p>
            <a:pPr algn="ctr" rtl="1"/>
            <a:r>
              <a:rPr lang="fr-FR" sz="2400" b="1" dirty="0" err="1">
                <a:solidFill>
                  <a:schemeClr val="bg1"/>
                </a:solidFill>
                <a:cs typeface="+mj-cs"/>
              </a:rPr>
              <a:t>Department</a:t>
            </a:r>
            <a:r>
              <a:rPr lang="fr-FR" sz="2400" b="1" dirty="0">
                <a:solidFill>
                  <a:schemeClr val="bg1"/>
                </a:solidFill>
                <a:cs typeface="+mj-cs"/>
              </a:rPr>
              <a:t> of </a:t>
            </a:r>
            <a:r>
              <a:rPr lang="fr-FR" sz="2400" b="1" dirty="0" err="1">
                <a:solidFill>
                  <a:schemeClr val="bg1"/>
                </a:solidFill>
                <a:cs typeface="+mj-cs"/>
              </a:rPr>
              <a:t>Economic</a:t>
            </a:r>
            <a:r>
              <a:rPr lang="fr-FR" sz="2400" b="1" dirty="0">
                <a:solidFill>
                  <a:schemeClr val="bg1"/>
                </a:solidFill>
                <a:cs typeface="+mj-cs"/>
              </a:rPr>
              <a:t> Sciences</a:t>
            </a:r>
          </a:p>
          <a:p>
            <a:pPr algn="ctr" rtl="1"/>
            <a:endParaRPr lang="fr-FR" sz="2400" b="1" dirty="0">
              <a:solidFill>
                <a:schemeClr val="bg1"/>
              </a:solidFill>
              <a:cs typeface="+mj-cs"/>
            </a:endParaRPr>
          </a:p>
        </p:txBody>
      </p:sp>
      <p:sp>
        <p:nvSpPr>
          <p:cNvPr id="6" name="Rectangle 5"/>
          <p:cNvSpPr/>
          <p:nvPr/>
        </p:nvSpPr>
        <p:spPr>
          <a:xfrm>
            <a:off x="549498" y="4453975"/>
            <a:ext cx="10036936" cy="954107"/>
          </a:xfrm>
          <a:prstGeom prst="rect">
            <a:avLst/>
          </a:prstGeom>
        </p:spPr>
        <p:txBody>
          <a:bodyPr wrap="square">
            <a:spAutoFit/>
          </a:bodyPr>
          <a:lstStyle/>
          <a:p>
            <a:pPr algn="ctr"/>
            <a:r>
              <a:rPr lang="en-US" sz="2800" b="1" dirty="0" smtClean="0">
                <a:solidFill>
                  <a:schemeClr val="accent4">
                    <a:lumMod val="75000"/>
                  </a:schemeClr>
                </a:solidFill>
                <a:latin typeface="Times New Roman" panose="02020603050405020304" pitchFamily="18" charset="0"/>
                <a:cs typeface="Times New Roman" panose="02020603050405020304" pitchFamily="18" charset="0"/>
              </a:rPr>
              <a:t>Insurance Economics Course, Business Economics Specialization, Second Year Master's</a:t>
            </a:r>
            <a:endParaRPr lang="en-US" sz="2800" dirty="0">
              <a:solidFill>
                <a:schemeClr val="accent4">
                  <a:lumMod val="75000"/>
                </a:schemeClr>
              </a:solidFill>
              <a:latin typeface="Times New Roman" panose="02020603050405020304" pitchFamily="18" charset="0"/>
              <a:cs typeface="Times New Roman" panose="02020603050405020304" pitchFamily="18" charset="0"/>
            </a:endParaRPr>
          </a:p>
        </p:txBody>
      </p:sp>
      <p:sp>
        <p:nvSpPr>
          <p:cNvPr id="7" name="Rectangle 6"/>
          <p:cNvSpPr/>
          <p:nvPr/>
        </p:nvSpPr>
        <p:spPr>
          <a:xfrm>
            <a:off x="2660226" y="38376"/>
            <a:ext cx="6185325" cy="830997"/>
          </a:xfrm>
          <a:prstGeom prst="rect">
            <a:avLst/>
          </a:prstGeom>
        </p:spPr>
        <p:txBody>
          <a:bodyPr wrap="square">
            <a:spAutoFit/>
          </a:bodyPr>
          <a:lstStyle/>
          <a:p>
            <a:r>
              <a:rPr lang="en-US" sz="2400" b="1" dirty="0">
                <a:cs typeface="+mj-cs"/>
              </a:rPr>
              <a:t>Abu Bakr </a:t>
            </a:r>
            <a:r>
              <a:rPr lang="en-US" sz="2400" b="1" dirty="0" err="1">
                <a:cs typeface="+mj-cs"/>
              </a:rPr>
              <a:t>Belkaid</a:t>
            </a:r>
            <a:r>
              <a:rPr lang="en-US" sz="2400" b="1" dirty="0">
                <a:cs typeface="+mj-cs"/>
              </a:rPr>
              <a:t> University of </a:t>
            </a:r>
            <a:r>
              <a:rPr lang="en-US" sz="2400" b="1" dirty="0" err="1">
                <a:cs typeface="+mj-cs"/>
              </a:rPr>
              <a:t>Tlemcen</a:t>
            </a:r>
            <a:r>
              <a:rPr lang="en-US" sz="2400" b="1" dirty="0">
                <a:cs typeface="+mj-cs"/>
              </a:rPr>
              <a:t>, </a:t>
            </a:r>
            <a:endParaRPr lang="ar-DZ" sz="2400" b="1" dirty="0" smtClean="0">
              <a:cs typeface="+mj-cs"/>
            </a:endParaRPr>
          </a:p>
          <a:p>
            <a:r>
              <a:rPr lang="en-US" sz="2400" b="1" dirty="0" smtClean="0">
                <a:cs typeface="+mj-cs"/>
              </a:rPr>
              <a:t>Department </a:t>
            </a:r>
            <a:r>
              <a:rPr lang="en-US" sz="2400" b="1" dirty="0">
                <a:cs typeface="+mj-cs"/>
              </a:rPr>
              <a:t>of Economic Sciences</a:t>
            </a:r>
            <a:endParaRPr lang="fr-FR" sz="2400" b="1" dirty="0">
              <a:cs typeface="+mj-cs"/>
            </a:endParaRPr>
          </a:p>
        </p:txBody>
      </p:sp>
      <p:pic>
        <p:nvPicPr>
          <p:cNvPr id="9" name="Picture 2" descr="https://tse3.mm.bing.net/th?id=OIP.NXvhpqWimNU7x6c4167ddAHaHY&amp;pid=Api&amp;P=0&amp;h=18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32581" y="0"/>
            <a:ext cx="859419" cy="85941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https://tse3.mm.bing.net/th?id=OIP.NXvhpqWimNU7x6c4167ddAHaHY&amp;pid=Api&amp;P=0&amp;h=18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068946" cy="106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69450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372944" y="621444"/>
            <a:ext cx="9613861" cy="1080938"/>
          </a:xfrm>
        </p:spPr>
        <p:txBody>
          <a:bodyPr>
            <a:normAutofit fontScale="90000"/>
          </a:bodyPr>
          <a:lstStyle/>
          <a:p>
            <a:pPr rtl="1"/>
            <a:r>
              <a:rPr lang="en-US" dirty="0"/>
              <a:t/>
            </a:r>
            <a:br>
              <a:rPr lang="en-US" dirty="0"/>
            </a:br>
            <a:r>
              <a:rPr lang="en-US" sz="3100" b="1" dirty="0">
                <a:latin typeface="Times New Roman" panose="02020603050405020304" pitchFamily="18" charset="0"/>
                <a:cs typeface="Times New Roman" panose="02020603050405020304" pitchFamily="18" charset="0"/>
              </a:rPr>
              <a:t>The Seventh Topic: Concept, Types, and Requirements of Insurable Risks</a:t>
            </a:r>
            <a:endParaRPr lang="fr-FR" dirty="0">
              <a:latin typeface="Times New Roman" panose="02020603050405020304" pitchFamily="18" charset="0"/>
              <a:cs typeface="Times New Roman" panose="02020603050405020304" pitchFamily="18" charset="0"/>
            </a:endParaRPr>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0" y="2062360"/>
            <a:ext cx="12040208" cy="1477328"/>
          </a:xfrm>
          <a:prstGeom prst="rect">
            <a:avLst/>
          </a:prstGeom>
        </p:spPr>
        <p:txBody>
          <a:bodyPr wrap="square">
            <a:spAutoFit/>
          </a:bodyPr>
          <a:lstStyle/>
          <a:p>
            <a:pPr algn="r" rtl="1"/>
            <a:r>
              <a:rPr lang="en-US" dirty="0" smtClean="0"/>
              <a:t>.</a:t>
            </a:r>
            <a:endParaRPr lang="fr-FR" dirty="0"/>
          </a:p>
          <a:p>
            <a:pPr algn="r" rtl="1"/>
            <a:endParaRPr lang="fr-FR" dirty="0"/>
          </a:p>
          <a:p>
            <a:pPr lvl="0" algn="r" rtl="1"/>
            <a:endParaRPr lang="fr-FR" dirty="0" smtClean="0"/>
          </a:p>
          <a:p>
            <a:pPr lvl="0" algn="r" rtl="1"/>
            <a:endParaRPr lang="fr-FR" dirty="0"/>
          </a:p>
          <a:p>
            <a:pPr lvl="0" algn="r" rtl="1"/>
            <a:endParaRPr lang="fr-FR" dirty="0"/>
          </a:p>
        </p:txBody>
      </p:sp>
      <p:sp>
        <p:nvSpPr>
          <p:cNvPr id="8" name="عنصر نائب للمحتوى 2">
            <a:extLst>
              <a:ext uri="{FF2B5EF4-FFF2-40B4-BE49-F238E27FC236}">
                <a16:creationId xmlns:a16="http://schemas.microsoft.com/office/drawing/2014/main" id="{E7711E44-D34C-46ED-AC48-2B07D9942F64}"/>
              </a:ext>
            </a:extLst>
          </p:cNvPr>
          <p:cNvSpPr txBox="1">
            <a:spLocks/>
          </p:cNvSpPr>
          <p:nvPr/>
        </p:nvSpPr>
        <p:spPr>
          <a:xfrm>
            <a:off x="600974" y="2197291"/>
            <a:ext cx="11542728" cy="2088106"/>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lgn="r" rtl="1">
              <a:buNone/>
            </a:pPr>
            <a:endParaRPr lang="ar-DZ" sz="2400" dirty="0" smtClean="0"/>
          </a:p>
          <a:p>
            <a:pPr marL="0" lvl="0" indent="0" algn="r" rtl="1">
              <a:buNone/>
            </a:pPr>
            <a:endParaRPr lang="ar-DZ" sz="2400" dirty="0" smtClean="0">
              <a:solidFill>
                <a:schemeClr val="bg1"/>
              </a:solidFill>
            </a:endParaRPr>
          </a:p>
          <a:p>
            <a:pPr marL="0" lvl="0" indent="0" algn="r" rtl="1">
              <a:buNone/>
            </a:pPr>
            <a:endParaRPr lang="ar-DZ" sz="2400" dirty="0">
              <a:solidFill>
                <a:schemeClr val="bg1"/>
              </a:solidFill>
            </a:endParaRPr>
          </a:p>
          <a:p>
            <a:pPr marL="0" lvl="0" indent="0" algn="r" rtl="1">
              <a:buNone/>
            </a:pPr>
            <a:endParaRPr lang="ar-DZ" sz="2400" dirty="0" smtClean="0">
              <a:solidFill>
                <a:schemeClr val="bg1"/>
              </a:solidFill>
            </a:endParaRPr>
          </a:p>
          <a:p>
            <a:pPr marL="0" indent="0" algn="r" rtl="1">
              <a:buNone/>
            </a:pPr>
            <a:endParaRPr lang="ar-SA" sz="2400" dirty="0">
              <a:solidFill>
                <a:schemeClr val="bg1"/>
              </a:solidFill>
            </a:endParaRPr>
          </a:p>
          <a:p>
            <a:pPr marL="0" indent="0" algn="r" rtl="1">
              <a:buNone/>
            </a:pPr>
            <a:endParaRPr lang="en-US" sz="2400" dirty="0"/>
          </a:p>
          <a:p>
            <a:pPr marL="0" indent="0" algn="r" rtl="1">
              <a:buNone/>
            </a:pPr>
            <a:endParaRPr lang="ar-SA" dirty="0"/>
          </a:p>
          <a:p>
            <a:pPr marL="0" indent="0" algn="r" rtl="1">
              <a:buNone/>
            </a:pPr>
            <a:endParaRPr lang="ar-SA" sz="2400" dirty="0">
              <a:solidFill>
                <a:schemeClr val="bg1"/>
              </a:solidFill>
            </a:endParaRPr>
          </a:p>
          <a:p>
            <a:pPr marL="0" indent="0" algn="r" rtl="1">
              <a:buNone/>
            </a:pPr>
            <a:endParaRPr lang="ar-DZ" sz="2400" dirty="0" smtClean="0">
              <a:solidFill>
                <a:srgbClr val="FFFFFF"/>
              </a:solidFill>
            </a:endParaRPr>
          </a:p>
          <a:p>
            <a:pPr marL="0" indent="0" algn="r" rtl="1">
              <a:buNone/>
            </a:pPr>
            <a:endParaRPr lang="en-US" sz="2400" dirty="0" smtClean="0"/>
          </a:p>
          <a:p>
            <a:pPr marL="0" indent="0" algn="r" rtl="1">
              <a:buFont typeface="Arial" panose="020B0604020202020204" pitchFamily="34" charset="0"/>
              <a:buNone/>
            </a:pPr>
            <a:endParaRPr lang="ar-SA" sz="1700" dirty="0"/>
          </a:p>
        </p:txBody>
      </p:sp>
      <p:sp>
        <p:nvSpPr>
          <p:cNvPr id="2" name="Rectangle 1"/>
          <p:cNvSpPr/>
          <p:nvPr/>
        </p:nvSpPr>
        <p:spPr>
          <a:xfrm>
            <a:off x="127643" y="1834166"/>
            <a:ext cx="11936712" cy="769441"/>
          </a:xfrm>
          <a:prstGeom prst="rect">
            <a:avLst/>
          </a:prstGeom>
        </p:spPr>
        <p:txBody>
          <a:bodyPr wrap="square">
            <a:spAutoFit/>
          </a:bodyPr>
          <a:lstStyle/>
          <a:p>
            <a:pPr lvl="0" algn="r" rtl="1"/>
            <a:endParaRPr lang="ar-DZ" sz="2400" b="1" dirty="0">
              <a:solidFill>
                <a:schemeClr val="bg1"/>
              </a:solidFill>
            </a:endParaRPr>
          </a:p>
          <a:p>
            <a:pPr lvl="0" algn="r" rtl="1"/>
            <a:r>
              <a:rPr lang="ar-SA" sz="2000" dirty="0" smtClean="0"/>
              <a:t> </a:t>
            </a:r>
            <a:endParaRPr lang="en-US" sz="2000" dirty="0"/>
          </a:p>
        </p:txBody>
      </p:sp>
      <p:sp>
        <p:nvSpPr>
          <p:cNvPr id="6" name="Rectangle 5"/>
          <p:cNvSpPr/>
          <p:nvPr/>
        </p:nvSpPr>
        <p:spPr>
          <a:xfrm>
            <a:off x="127643" y="2023239"/>
            <a:ext cx="11912565" cy="3970318"/>
          </a:xfrm>
          <a:prstGeom prst="rect">
            <a:avLst/>
          </a:prstGeom>
        </p:spPr>
        <p:txBody>
          <a:bodyPr wrap="square">
            <a:spAutoFit/>
          </a:bodyPr>
          <a:lstStyle/>
          <a:p>
            <a:r>
              <a:rPr lang="ar-DZ" sz="2800" dirty="0" smtClean="0">
                <a:latin typeface="Times New Roman" panose="02020603050405020304" pitchFamily="18" charset="0"/>
                <a:cs typeface="Times New Roman" panose="02020603050405020304" pitchFamily="18" charset="0"/>
              </a:rPr>
              <a:t>2</a:t>
            </a:r>
            <a:r>
              <a:rPr lang="fr-FR" sz="2800" dirty="0" smtClean="0">
                <a:latin typeface="Times New Roman" panose="02020603050405020304" pitchFamily="18" charset="0"/>
                <a:cs typeface="Times New Roman" panose="02020603050405020304" pitchFamily="18" charset="0"/>
              </a:rPr>
              <a:t>. </a:t>
            </a:r>
            <a:r>
              <a:rPr lang="en-US" sz="2800" b="1" dirty="0" smtClean="0">
                <a:latin typeface="Times New Roman" panose="02020603050405020304" pitchFamily="18" charset="0"/>
                <a:cs typeface="Times New Roman" panose="02020603050405020304" pitchFamily="18" charset="0"/>
              </a:rPr>
              <a:t>Economic </a:t>
            </a:r>
            <a:r>
              <a:rPr lang="en-US" sz="2800" b="1" dirty="0">
                <a:latin typeface="Times New Roman" panose="02020603050405020304" pitchFamily="18" charset="0"/>
                <a:cs typeface="Times New Roman" panose="02020603050405020304" pitchFamily="18" charset="0"/>
              </a:rPr>
              <a:t>Risks:</a:t>
            </a:r>
            <a:r>
              <a:rPr lang="en-US" sz="2800" dirty="0">
                <a:latin typeface="Times New Roman" panose="02020603050405020304" pitchFamily="18" charset="0"/>
                <a:cs typeface="Times New Roman" panose="02020603050405020304" pitchFamily="18" charset="0"/>
              </a:rPr>
              <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These are risks that stem from changes or uncertainties in economic factors, such as inflation, market fluctuations, or economic recessions. Economic risks can affect individuals, businesses, and entire economies, often leading to financial losses due to factors outside the control of the affected parties.</a:t>
            </a:r>
          </a:p>
          <a:p>
            <a:r>
              <a:rPr lang="en-US" sz="2800" dirty="0">
                <a:latin typeface="Times New Roman" panose="02020603050405020304" pitchFamily="18" charset="0"/>
                <a:cs typeface="Times New Roman" panose="02020603050405020304" pitchFamily="18" charset="0"/>
              </a:rPr>
              <a:t>These two types of risks highlight how both human behavior (moral hazards) and external economic conditions (economic risks) can influence the probability and impact of potential losses.</a:t>
            </a:r>
          </a:p>
          <a:p>
            <a:endParaRPr lang="en-US" sz="2800" dirty="0">
              <a:latin typeface="Times New Roman" panose="02020603050405020304" pitchFamily="18" charset="0"/>
              <a:cs typeface="Times New Roman" panose="02020603050405020304" pitchFamily="18" charset="0"/>
            </a:endParaRPr>
          </a:p>
        </p:txBody>
      </p:sp>
      <p:sp>
        <p:nvSpPr>
          <p:cNvPr id="11" name="Rectangle 10"/>
          <p:cNvSpPr/>
          <p:nvPr/>
        </p:nvSpPr>
        <p:spPr>
          <a:xfrm>
            <a:off x="8293769" y="788349"/>
            <a:ext cx="6096000" cy="646331"/>
          </a:xfrm>
          <a:prstGeom prst="rect">
            <a:avLst/>
          </a:prstGeom>
        </p:spPr>
        <p:txBody>
          <a:bodyPr>
            <a:spAutoFit/>
          </a:bodyPr>
          <a:lstStyle/>
          <a:p>
            <a:pPr algn="ctr" rtl="1"/>
            <a:r>
              <a:rPr lang="fr-FR" b="1" dirty="0"/>
              <a:t>The </a:t>
            </a:r>
            <a:r>
              <a:rPr lang="fr-FR" b="1" dirty="0" err="1"/>
              <a:t>Seventh</a:t>
            </a:r>
            <a:r>
              <a:rPr lang="fr-FR" b="1" dirty="0"/>
              <a:t> </a:t>
            </a:r>
            <a:endParaRPr lang="ar-DZ" b="1" dirty="0"/>
          </a:p>
          <a:p>
            <a:pPr algn="ctr" rtl="1"/>
            <a:r>
              <a:rPr lang="fr-FR" b="1" dirty="0"/>
              <a:t>Topic</a:t>
            </a:r>
            <a:endParaRPr lang="fr-FR" b="1" dirty="0">
              <a:solidFill>
                <a:schemeClr val="bg1"/>
              </a:solidFill>
            </a:endParaRPr>
          </a:p>
        </p:txBody>
      </p:sp>
    </p:spTree>
    <p:extLst>
      <p:ext uri="{BB962C8B-B14F-4D97-AF65-F5344CB8AC3E}">
        <p14:creationId xmlns:p14="http://schemas.microsoft.com/office/powerpoint/2010/main" val="2762939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0" y="2062360"/>
            <a:ext cx="12040208" cy="1477328"/>
          </a:xfrm>
          <a:prstGeom prst="rect">
            <a:avLst/>
          </a:prstGeom>
        </p:spPr>
        <p:txBody>
          <a:bodyPr wrap="square">
            <a:spAutoFit/>
          </a:bodyPr>
          <a:lstStyle/>
          <a:p>
            <a:pPr lvl="0" algn="r" rtl="1"/>
            <a:endParaRPr lang="ar-DZ" dirty="0"/>
          </a:p>
          <a:p>
            <a:pPr lvl="0" algn="r" rtl="1"/>
            <a:endParaRPr lang="fr-FR" dirty="0"/>
          </a:p>
          <a:p>
            <a:pPr lvl="0" algn="r" rtl="1"/>
            <a:endParaRPr lang="fr-FR" dirty="0" smtClean="0"/>
          </a:p>
          <a:p>
            <a:pPr lvl="0" algn="r" rtl="1"/>
            <a:endParaRPr lang="fr-FR" dirty="0"/>
          </a:p>
          <a:p>
            <a:pPr lvl="0" algn="r" rtl="1"/>
            <a:endParaRPr lang="fr-FR" dirty="0"/>
          </a:p>
        </p:txBody>
      </p:sp>
      <p:sp>
        <p:nvSpPr>
          <p:cNvPr id="8" name="عنصر نائب للمحتوى 2">
            <a:extLst>
              <a:ext uri="{FF2B5EF4-FFF2-40B4-BE49-F238E27FC236}">
                <a16:creationId xmlns:a16="http://schemas.microsoft.com/office/drawing/2014/main" id="{E7711E44-D34C-46ED-AC48-2B07D9942F64}"/>
              </a:ext>
            </a:extLst>
          </p:cNvPr>
          <p:cNvSpPr txBox="1">
            <a:spLocks/>
          </p:cNvSpPr>
          <p:nvPr/>
        </p:nvSpPr>
        <p:spPr>
          <a:xfrm>
            <a:off x="600974" y="2197291"/>
            <a:ext cx="11542728" cy="2088106"/>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lgn="r" rtl="1">
              <a:buNone/>
            </a:pPr>
            <a:endParaRPr lang="ar-DZ" sz="2400" dirty="0" smtClean="0"/>
          </a:p>
          <a:p>
            <a:pPr marL="0" lvl="0" indent="0" algn="r" rtl="1">
              <a:buNone/>
            </a:pPr>
            <a:endParaRPr lang="ar-DZ" sz="2400" dirty="0" smtClean="0">
              <a:solidFill>
                <a:schemeClr val="bg1"/>
              </a:solidFill>
            </a:endParaRPr>
          </a:p>
          <a:p>
            <a:pPr marL="0" lvl="0" indent="0" algn="r" rtl="1">
              <a:buNone/>
            </a:pPr>
            <a:endParaRPr lang="ar-DZ" sz="2400" dirty="0">
              <a:solidFill>
                <a:schemeClr val="bg1"/>
              </a:solidFill>
            </a:endParaRPr>
          </a:p>
          <a:p>
            <a:pPr marL="0" lvl="0" indent="0" algn="r" rtl="1">
              <a:buNone/>
            </a:pPr>
            <a:endParaRPr lang="ar-DZ" sz="2400" dirty="0" smtClean="0">
              <a:solidFill>
                <a:schemeClr val="bg1"/>
              </a:solidFill>
            </a:endParaRPr>
          </a:p>
          <a:p>
            <a:pPr marL="0" indent="0" algn="r" rtl="1">
              <a:buNone/>
            </a:pPr>
            <a:endParaRPr lang="ar-SA" sz="2400" dirty="0">
              <a:solidFill>
                <a:schemeClr val="bg1"/>
              </a:solidFill>
            </a:endParaRPr>
          </a:p>
          <a:p>
            <a:pPr marL="0" indent="0" algn="r" rtl="1">
              <a:buNone/>
            </a:pPr>
            <a:endParaRPr lang="en-US" sz="2400" dirty="0"/>
          </a:p>
          <a:p>
            <a:pPr marL="0" indent="0" algn="r" rtl="1">
              <a:buNone/>
            </a:pPr>
            <a:endParaRPr lang="ar-SA" dirty="0"/>
          </a:p>
          <a:p>
            <a:pPr marL="0" indent="0" algn="r" rtl="1">
              <a:buNone/>
            </a:pPr>
            <a:endParaRPr lang="ar-SA" sz="2400" dirty="0">
              <a:solidFill>
                <a:schemeClr val="bg1"/>
              </a:solidFill>
            </a:endParaRPr>
          </a:p>
          <a:p>
            <a:pPr marL="0" indent="0" algn="r" rtl="1">
              <a:buNone/>
            </a:pPr>
            <a:endParaRPr lang="ar-DZ" sz="2400" dirty="0" smtClean="0">
              <a:solidFill>
                <a:srgbClr val="FFFFFF"/>
              </a:solidFill>
            </a:endParaRPr>
          </a:p>
          <a:p>
            <a:pPr marL="0" indent="0" algn="r" rtl="1">
              <a:buNone/>
            </a:pPr>
            <a:endParaRPr lang="en-US" sz="2400" dirty="0" smtClean="0"/>
          </a:p>
          <a:p>
            <a:pPr marL="0" indent="0" algn="r" rtl="1">
              <a:buFont typeface="Arial" panose="020B0604020202020204" pitchFamily="34" charset="0"/>
              <a:buNone/>
            </a:pPr>
            <a:endParaRPr lang="ar-SA" sz="1700" dirty="0"/>
          </a:p>
        </p:txBody>
      </p:sp>
      <p:sp>
        <p:nvSpPr>
          <p:cNvPr id="2" name="Rectangle 1"/>
          <p:cNvSpPr/>
          <p:nvPr/>
        </p:nvSpPr>
        <p:spPr>
          <a:xfrm>
            <a:off x="127643" y="1834166"/>
            <a:ext cx="11936712" cy="769441"/>
          </a:xfrm>
          <a:prstGeom prst="rect">
            <a:avLst/>
          </a:prstGeom>
        </p:spPr>
        <p:txBody>
          <a:bodyPr wrap="square">
            <a:spAutoFit/>
          </a:bodyPr>
          <a:lstStyle/>
          <a:p>
            <a:pPr lvl="0" algn="r" rtl="1"/>
            <a:endParaRPr lang="ar-DZ" sz="2400" b="1" dirty="0">
              <a:solidFill>
                <a:schemeClr val="bg1"/>
              </a:solidFill>
            </a:endParaRPr>
          </a:p>
          <a:p>
            <a:pPr lvl="0" algn="r" rtl="1"/>
            <a:r>
              <a:rPr lang="ar-SA" sz="2000" dirty="0" smtClean="0"/>
              <a:t> </a:t>
            </a:r>
            <a:endParaRPr lang="en-US" sz="2000" dirty="0"/>
          </a:p>
        </p:txBody>
      </p:sp>
      <p:sp>
        <p:nvSpPr>
          <p:cNvPr id="24" name="Titre 3"/>
          <p:cNvSpPr txBox="1">
            <a:spLocks/>
          </p:cNvSpPr>
          <p:nvPr/>
        </p:nvSpPr>
        <p:spPr>
          <a:xfrm>
            <a:off x="372944" y="621444"/>
            <a:ext cx="9613861" cy="1080938"/>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rtl="1"/>
            <a:r>
              <a:rPr lang="en-US" smtClean="0"/>
              <a:t/>
            </a:r>
            <a:br>
              <a:rPr lang="en-US" smtClean="0"/>
            </a:br>
            <a:r>
              <a:rPr lang="en-US" sz="3100" b="1" smtClean="0">
                <a:latin typeface="Times New Roman" panose="02020603050405020304" pitchFamily="18" charset="0"/>
                <a:cs typeface="Times New Roman" panose="02020603050405020304" pitchFamily="18" charset="0"/>
              </a:rPr>
              <a:t>The Seventh Topic: Concept, Types, and Requirements of Insurable Risks</a:t>
            </a:r>
            <a:endParaRPr lang="fr-FR" dirty="0">
              <a:latin typeface="Times New Roman" panose="02020603050405020304" pitchFamily="18" charset="0"/>
              <a:cs typeface="Times New Roman" panose="02020603050405020304" pitchFamily="18" charset="0"/>
            </a:endParaRPr>
          </a:p>
        </p:txBody>
      </p:sp>
      <p:sp>
        <p:nvSpPr>
          <p:cNvPr id="25" name="Rectangle 24"/>
          <p:cNvSpPr/>
          <p:nvPr/>
        </p:nvSpPr>
        <p:spPr>
          <a:xfrm>
            <a:off x="10514130" y="814663"/>
            <a:ext cx="1818126" cy="830997"/>
          </a:xfrm>
          <a:prstGeom prst="rect">
            <a:avLst/>
          </a:prstGeom>
        </p:spPr>
        <p:txBody>
          <a:bodyPr wrap="none">
            <a:spAutoFit/>
          </a:bodyPr>
          <a:lstStyle/>
          <a:p>
            <a:pPr algn="ctr" rtl="1"/>
            <a:r>
              <a:rPr lang="fr-FR" sz="2400" b="1" dirty="0">
                <a:latin typeface="Times New Roman" panose="02020603050405020304" pitchFamily="18" charset="0"/>
                <a:cs typeface="Times New Roman" panose="02020603050405020304" pitchFamily="18" charset="0"/>
              </a:rPr>
              <a:t>The </a:t>
            </a:r>
            <a:r>
              <a:rPr lang="fr-FR" sz="2400" b="1" dirty="0" err="1" smtClean="0">
                <a:latin typeface="Times New Roman" panose="02020603050405020304" pitchFamily="18" charset="0"/>
                <a:cs typeface="Times New Roman" panose="02020603050405020304" pitchFamily="18" charset="0"/>
              </a:rPr>
              <a:t>Seventh</a:t>
            </a:r>
            <a:endParaRPr lang="ar-DZ" sz="2400" b="1" dirty="0" smtClean="0">
              <a:latin typeface="Times New Roman" panose="02020603050405020304" pitchFamily="18" charset="0"/>
              <a:cs typeface="Times New Roman" panose="02020603050405020304" pitchFamily="18" charset="0"/>
            </a:endParaRPr>
          </a:p>
          <a:p>
            <a:pPr algn="ctr" rtl="1"/>
            <a:r>
              <a:rPr lang="fr-FR" sz="2400" b="1" dirty="0" smtClean="0">
                <a:latin typeface="Times New Roman" panose="02020603050405020304" pitchFamily="18" charset="0"/>
                <a:cs typeface="Times New Roman" panose="02020603050405020304" pitchFamily="18" charset="0"/>
              </a:rPr>
              <a:t> </a:t>
            </a:r>
            <a:r>
              <a:rPr lang="fr-FR" sz="2400" b="1" dirty="0">
                <a:latin typeface="Times New Roman" panose="02020603050405020304" pitchFamily="18" charset="0"/>
                <a:cs typeface="Times New Roman" panose="02020603050405020304" pitchFamily="18" charset="0"/>
              </a:rPr>
              <a:t>Topic</a:t>
            </a:r>
            <a:endParaRPr lang="fr-FR" sz="2400" b="1" dirty="0">
              <a:solidFill>
                <a:schemeClr val="bg1"/>
              </a:solidFill>
              <a:latin typeface="Times New Roman" panose="02020603050405020304" pitchFamily="18" charset="0"/>
              <a:cs typeface="Times New Roman" panose="02020603050405020304" pitchFamily="18" charset="0"/>
            </a:endParaRPr>
          </a:p>
        </p:txBody>
      </p:sp>
      <p:pic>
        <p:nvPicPr>
          <p:cNvPr id="1026" name="Picture 2" descr="https://insuropedia.securenow.in/wp-content/uploads/2017/04/type-of-risk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643" y="2197290"/>
            <a:ext cx="11037662" cy="46607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90234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0" y="2062360"/>
            <a:ext cx="12040208" cy="3631763"/>
          </a:xfrm>
          <a:prstGeom prst="rect">
            <a:avLst/>
          </a:prstGeom>
        </p:spPr>
        <p:txBody>
          <a:bodyPr wrap="square">
            <a:spAutoFit/>
          </a:bodyPr>
          <a:lstStyle/>
          <a:p>
            <a:pPr algn="r" rtl="1"/>
            <a:r>
              <a:rPr lang="ar-DZ" sz="2400" b="1" dirty="0" smtClean="0">
                <a:latin typeface="Times New Roman" panose="02020603050405020304" pitchFamily="18" charset="0"/>
                <a:cs typeface="Times New Roman" panose="02020603050405020304" pitchFamily="18" charset="0"/>
              </a:rPr>
              <a:t>الأخطار الاقتصادية تنقسم إلى :</a:t>
            </a:r>
          </a:p>
          <a:p>
            <a:pPr algn="r" rtl="1"/>
            <a:r>
              <a:rPr lang="ar-DZ" sz="2400" b="1" dirty="0" smtClean="0">
                <a:latin typeface="Times New Roman" panose="02020603050405020304" pitchFamily="18" charset="0"/>
                <a:cs typeface="Times New Roman" panose="02020603050405020304" pitchFamily="18" charset="0"/>
              </a:rPr>
              <a:t>الأخطار البحتة :</a:t>
            </a:r>
            <a:r>
              <a:rPr lang="fr-FR" sz="2400" b="1" dirty="0">
                <a:latin typeface="Times New Roman" panose="02020603050405020304" pitchFamily="18" charset="0"/>
                <a:cs typeface="Times New Roman" panose="02020603050405020304" pitchFamily="18" charset="0"/>
              </a:rPr>
              <a:t> pure </a:t>
            </a:r>
            <a:r>
              <a:rPr lang="fr-FR" sz="2400" b="1" dirty="0" err="1">
                <a:latin typeface="Times New Roman" panose="02020603050405020304" pitchFamily="18" charset="0"/>
                <a:cs typeface="Times New Roman" panose="02020603050405020304" pitchFamily="18" charset="0"/>
              </a:rPr>
              <a:t>Risks</a:t>
            </a:r>
            <a:r>
              <a:rPr lang="ar-DZ" sz="2400" b="1" dirty="0" smtClean="0">
                <a:latin typeface="Times New Roman" panose="02020603050405020304" pitchFamily="18" charset="0"/>
                <a:cs typeface="Times New Roman" panose="02020603050405020304" pitchFamily="18" charset="0"/>
              </a:rPr>
              <a:t> </a:t>
            </a:r>
            <a:r>
              <a:rPr lang="ar-SA" sz="2400" b="1" dirty="0">
                <a:latin typeface="Times New Roman" panose="02020603050405020304" pitchFamily="18" charset="0"/>
                <a:cs typeface="Times New Roman" panose="02020603050405020304" pitchFamily="18" charset="0"/>
              </a:rPr>
              <a:t>يمكن تصنيف الأخطار البحتة إلى مجموعة الثانية وهي الأخطار العامة و الأخطار </a:t>
            </a:r>
            <a:r>
              <a:rPr lang="ar-SA" sz="2400" b="1" dirty="0" smtClean="0">
                <a:latin typeface="Times New Roman" panose="02020603050405020304" pitchFamily="18" charset="0"/>
                <a:cs typeface="Times New Roman" panose="02020603050405020304" pitchFamily="18" charset="0"/>
              </a:rPr>
              <a:t>الخاصة</a:t>
            </a:r>
            <a:r>
              <a:rPr lang="ar-DZ" sz="2400" b="1" dirty="0" smtClean="0">
                <a:latin typeface="Times New Roman" panose="02020603050405020304" pitchFamily="18" charset="0"/>
                <a:cs typeface="Times New Roman" panose="02020603050405020304" pitchFamily="18" charset="0"/>
              </a:rPr>
              <a:t> </a:t>
            </a:r>
            <a:r>
              <a:rPr lang="fr-FR" sz="2400" b="1" dirty="0" err="1" smtClean="0">
                <a:latin typeface="Times New Roman" panose="02020603050405020304" pitchFamily="18" charset="0"/>
                <a:cs typeface="Times New Roman" panose="02020603050405020304" pitchFamily="18" charset="0"/>
              </a:rPr>
              <a:t>fundamental</a:t>
            </a:r>
            <a:r>
              <a:rPr lang="fr-FR" sz="2400" b="1" dirty="0" smtClean="0">
                <a:latin typeface="Times New Roman" panose="02020603050405020304" pitchFamily="18" charset="0"/>
                <a:cs typeface="Times New Roman" panose="02020603050405020304" pitchFamily="18" charset="0"/>
              </a:rPr>
              <a:t> </a:t>
            </a:r>
            <a:r>
              <a:rPr lang="fr-FR" sz="2400" b="1" dirty="0" err="1" smtClean="0">
                <a:latin typeface="Times New Roman" panose="02020603050405020304" pitchFamily="18" charset="0"/>
                <a:cs typeface="Times New Roman" panose="02020603050405020304" pitchFamily="18" charset="0"/>
              </a:rPr>
              <a:t>risks</a:t>
            </a:r>
            <a:r>
              <a:rPr lang="fr-FR" sz="2400" b="1" dirty="0" smtClean="0">
                <a:latin typeface="Times New Roman" panose="02020603050405020304" pitchFamily="18" charset="0"/>
                <a:cs typeface="Times New Roman" panose="02020603050405020304" pitchFamily="18" charset="0"/>
              </a:rPr>
              <a:t> </a:t>
            </a:r>
          </a:p>
          <a:p>
            <a:pPr algn="r" rtl="1"/>
            <a:r>
              <a:rPr lang="fr-FR" sz="2400" b="1" dirty="0" err="1" smtClean="0">
                <a:latin typeface="Times New Roman" panose="02020603050405020304" pitchFamily="18" charset="0"/>
                <a:cs typeface="Times New Roman" panose="02020603050405020304" pitchFamily="18" charset="0"/>
              </a:rPr>
              <a:t>Particulas</a:t>
            </a:r>
            <a:r>
              <a:rPr lang="fr-FR" sz="2400" b="1" dirty="0" smtClean="0">
                <a:latin typeface="Times New Roman" panose="02020603050405020304" pitchFamily="18" charset="0"/>
                <a:cs typeface="Times New Roman" panose="02020603050405020304" pitchFamily="18" charset="0"/>
              </a:rPr>
              <a:t> </a:t>
            </a:r>
            <a:r>
              <a:rPr lang="fr-FR" sz="2400" b="1" dirty="0" err="1" smtClean="0">
                <a:latin typeface="Times New Roman" panose="02020603050405020304" pitchFamily="18" charset="0"/>
                <a:cs typeface="Times New Roman" panose="02020603050405020304" pitchFamily="18" charset="0"/>
              </a:rPr>
              <a:t>risks</a:t>
            </a:r>
            <a:r>
              <a:rPr lang="fr-FR" sz="2400" b="1" dirty="0" smtClean="0">
                <a:latin typeface="Times New Roman" panose="02020603050405020304" pitchFamily="18" charset="0"/>
                <a:cs typeface="Times New Roman" panose="02020603050405020304" pitchFamily="18" charset="0"/>
              </a:rPr>
              <a:t> </a:t>
            </a:r>
            <a:r>
              <a:rPr lang="ar-DZ" sz="2400" b="1" dirty="0" smtClean="0">
                <a:latin typeface="Times New Roman" panose="02020603050405020304" pitchFamily="18" charset="0"/>
                <a:cs typeface="Times New Roman" panose="02020603050405020304" pitchFamily="18" charset="0"/>
              </a:rPr>
              <a:t> </a:t>
            </a:r>
            <a:r>
              <a:rPr lang="ar-DZ" sz="2400" b="1" u="sng" dirty="0" smtClean="0">
                <a:latin typeface="Times New Roman" panose="02020603050405020304" pitchFamily="18" charset="0"/>
                <a:cs typeface="Times New Roman" panose="02020603050405020304" pitchFamily="18" charset="0"/>
              </a:rPr>
              <a:t>و </a:t>
            </a:r>
            <a:r>
              <a:rPr lang="ar-DZ" sz="2400" b="1" u="sng" dirty="0">
                <a:latin typeface="Times New Roman" panose="02020603050405020304" pitchFamily="18" charset="0"/>
                <a:cs typeface="Times New Roman" panose="02020603050405020304" pitchFamily="18" charset="0"/>
              </a:rPr>
              <a:t>تنقسم الأخطار الخاصة </a:t>
            </a:r>
            <a:r>
              <a:rPr lang="ar-DZ" sz="2400" b="1" u="sng" dirty="0" smtClean="0">
                <a:latin typeface="Times New Roman" panose="02020603050405020304" pitchFamily="18" charset="0"/>
                <a:cs typeface="Times New Roman" panose="02020603050405020304" pitchFamily="18" charset="0"/>
              </a:rPr>
              <a:t>إلى  </a:t>
            </a:r>
          </a:p>
          <a:p>
            <a:pPr algn="r" rtl="1"/>
            <a:r>
              <a:rPr lang="ar-DZ" sz="2400" b="1" u="sng" dirty="0" smtClean="0">
                <a:latin typeface="Times New Roman" panose="02020603050405020304" pitchFamily="18" charset="0"/>
                <a:cs typeface="Times New Roman" panose="02020603050405020304" pitchFamily="18" charset="0"/>
              </a:rPr>
              <a:t>أخطار الأشخاص </a:t>
            </a:r>
            <a:r>
              <a:rPr lang="fr-FR" sz="2400" b="1" u="sng" dirty="0" err="1" smtClean="0">
                <a:latin typeface="Times New Roman" panose="02020603050405020304" pitchFamily="18" charset="0"/>
                <a:cs typeface="Times New Roman" panose="02020603050405020304" pitchFamily="18" charset="0"/>
              </a:rPr>
              <a:t>personal</a:t>
            </a:r>
            <a:r>
              <a:rPr lang="fr-FR" sz="2400" b="1" u="sng" dirty="0" smtClean="0">
                <a:latin typeface="Times New Roman" panose="02020603050405020304" pitchFamily="18" charset="0"/>
                <a:cs typeface="Times New Roman" panose="02020603050405020304" pitchFamily="18" charset="0"/>
              </a:rPr>
              <a:t> </a:t>
            </a:r>
            <a:r>
              <a:rPr lang="fr-FR" sz="2400" b="1" u="sng" dirty="0" err="1" smtClean="0">
                <a:latin typeface="Times New Roman" panose="02020603050405020304" pitchFamily="18" charset="0"/>
                <a:cs typeface="Times New Roman" panose="02020603050405020304" pitchFamily="18" charset="0"/>
              </a:rPr>
              <a:t>risks</a:t>
            </a:r>
            <a:r>
              <a:rPr lang="fr-FR" sz="2400" b="1" u="sng" dirty="0" smtClean="0">
                <a:latin typeface="Times New Roman" panose="02020603050405020304" pitchFamily="18" charset="0"/>
                <a:cs typeface="Times New Roman" panose="02020603050405020304" pitchFamily="18" charset="0"/>
              </a:rPr>
              <a:t> </a:t>
            </a:r>
            <a:r>
              <a:rPr lang="ar-DZ" sz="2400" b="1" u="sng" dirty="0" smtClean="0">
                <a:latin typeface="Times New Roman" panose="02020603050405020304" pitchFamily="18" charset="0"/>
                <a:cs typeface="Times New Roman" panose="02020603050405020304" pitchFamily="18" charset="0"/>
              </a:rPr>
              <a:t> </a:t>
            </a:r>
          </a:p>
          <a:p>
            <a:pPr algn="r" rtl="1"/>
            <a:r>
              <a:rPr lang="ar-DZ" sz="2400" b="1" u="sng" dirty="0" smtClean="0">
                <a:latin typeface="Times New Roman" panose="02020603050405020304" pitchFamily="18" charset="0"/>
                <a:cs typeface="Times New Roman" panose="02020603050405020304" pitchFamily="18" charset="0"/>
              </a:rPr>
              <a:t>أخطار </a:t>
            </a:r>
            <a:r>
              <a:rPr lang="ar-DZ" sz="2400" b="1" u="sng" dirty="0" err="1" smtClean="0">
                <a:latin typeface="Times New Roman" panose="02020603050405020304" pitchFamily="18" charset="0"/>
                <a:cs typeface="Times New Roman" panose="02020603050405020304" pitchFamily="18" charset="0"/>
              </a:rPr>
              <a:t>الممتكات</a:t>
            </a:r>
            <a:r>
              <a:rPr lang="ar-DZ" sz="2400" b="1" u="sng" dirty="0" smtClean="0">
                <a:latin typeface="Times New Roman" panose="02020603050405020304" pitchFamily="18" charset="0"/>
                <a:cs typeface="Times New Roman" panose="02020603050405020304" pitchFamily="18" charset="0"/>
              </a:rPr>
              <a:t> </a:t>
            </a:r>
            <a:r>
              <a:rPr lang="fr-FR" sz="2400" b="1" u="sng" dirty="0" err="1" smtClean="0">
                <a:latin typeface="Times New Roman" panose="02020603050405020304" pitchFamily="18" charset="0"/>
                <a:cs typeface="Times New Roman" panose="02020603050405020304" pitchFamily="18" charset="0"/>
              </a:rPr>
              <a:t>properly</a:t>
            </a:r>
            <a:r>
              <a:rPr lang="fr-FR" sz="2400" b="1" u="sng" dirty="0" smtClean="0">
                <a:latin typeface="Times New Roman" panose="02020603050405020304" pitchFamily="18" charset="0"/>
                <a:cs typeface="Times New Roman" panose="02020603050405020304" pitchFamily="18" charset="0"/>
              </a:rPr>
              <a:t> </a:t>
            </a:r>
            <a:r>
              <a:rPr lang="fr-FR" sz="2400" b="1" u="sng" dirty="0" err="1" smtClean="0">
                <a:latin typeface="Times New Roman" panose="02020603050405020304" pitchFamily="18" charset="0"/>
                <a:cs typeface="Times New Roman" panose="02020603050405020304" pitchFamily="18" charset="0"/>
              </a:rPr>
              <a:t>risks</a:t>
            </a:r>
            <a:r>
              <a:rPr lang="fr-FR" sz="2400" b="1" u="sng" dirty="0" smtClean="0">
                <a:latin typeface="Times New Roman" panose="02020603050405020304" pitchFamily="18" charset="0"/>
                <a:cs typeface="Times New Roman" panose="02020603050405020304" pitchFamily="18" charset="0"/>
              </a:rPr>
              <a:t> </a:t>
            </a:r>
          </a:p>
          <a:p>
            <a:pPr algn="r" rtl="1"/>
            <a:r>
              <a:rPr lang="ar-DZ" sz="2400" b="1" u="sng" dirty="0" smtClean="0">
                <a:latin typeface="Times New Roman" panose="02020603050405020304" pitchFamily="18" charset="0"/>
                <a:cs typeface="Times New Roman" panose="02020603050405020304" pitchFamily="18" charset="0"/>
              </a:rPr>
              <a:t>أخطار المسؤولية المدنية </a:t>
            </a:r>
            <a:r>
              <a:rPr lang="fr-FR" sz="2400" b="1" u="sng" dirty="0" err="1" smtClean="0">
                <a:latin typeface="Times New Roman" panose="02020603050405020304" pitchFamily="18" charset="0"/>
                <a:cs typeface="Times New Roman" panose="02020603050405020304" pitchFamily="18" charset="0"/>
              </a:rPr>
              <a:t>liability</a:t>
            </a:r>
            <a:r>
              <a:rPr lang="fr-FR" sz="2400" b="1" u="sng" dirty="0" smtClean="0">
                <a:latin typeface="Times New Roman" panose="02020603050405020304" pitchFamily="18" charset="0"/>
                <a:cs typeface="Times New Roman" panose="02020603050405020304" pitchFamily="18" charset="0"/>
              </a:rPr>
              <a:t> </a:t>
            </a:r>
            <a:r>
              <a:rPr lang="fr-FR" sz="2400" b="1" u="sng" dirty="0" err="1" smtClean="0">
                <a:latin typeface="Times New Roman" panose="02020603050405020304" pitchFamily="18" charset="0"/>
                <a:cs typeface="Times New Roman" panose="02020603050405020304" pitchFamily="18" charset="0"/>
              </a:rPr>
              <a:t>risks</a:t>
            </a:r>
            <a:r>
              <a:rPr lang="fr-FR" sz="2400" b="1" u="sng" dirty="0" smtClean="0">
                <a:latin typeface="Times New Roman" panose="02020603050405020304" pitchFamily="18" charset="0"/>
                <a:cs typeface="Times New Roman" panose="02020603050405020304" pitchFamily="18" charset="0"/>
              </a:rPr>
              <a:t> </a:t>
            </a:r>
          </a:p>
          <a:p>
            <a:pPr algn="r" rtl="1"/>
            <a:r>
              <a:rPr lang="fr-FR" sz="2400" b="1" u="sng" dirty="0" smtClean="0">
                <a:latin typeface="Times New Roman" panose="02020603050405020304" pitchFamily="18" charset="0"/>
                <a:cs typeface="Times New Roman" panose="02020603050405020304" pitchFamily="18" charset="0"/>
              </a:rPr>
              <a:t>Non </a:t>
            </a:r>
            <a:r>
              <a:rPr lang="fr-FR" sz="2400" b="1" u="sng" dirty="0" err="1" smtClean="0">
                <a:latin typeface="Times New Roman" panose="02020603050405020304" pitchFamily="18" charset="0"/>
                <a:cs typeface="Times New Roman" panose="02020603050405020304" pitchFamily="18" charset="0"/>
              </a:rPr>
              <a:t>insurable</a:t>
            </a:r>
            <a:r>
              <a:rPr lang="fr-FR" sz="2400" b="1" u="sng" dirty="0" smtClean="0">
                <a:latin typeface="Times New Roman" panose="02020603050405020304" pitchFamily="18" charset="0"/>
                <a:cs typeface="Times New Roman" panose="02020603050405020304" pitchFamily="18" charset="0"/>
              </a:rPr>
              <a:t> </a:t>
            </a:r>
            <a:r>
              <a:rPr lang="fr-FR" sz="2400" b="1" u="sng" dirty="0" err="1" smtClean="0">
                <a:latin typeface="Times New Roman" panose="02020603050405020304" pitchFamily="18" charset="0"/>
                <a:cs typeface="Times New Roman" panose="02020603050405020304" pitchFamily="18" charset="0"/>
              </a:rPr>
              <a:t>risks</a:t>
            </a:r>
            <a:r>
              <a:rPr lang="fr-FR" sz="2400" b="1" u="sng" dirty="0" smtClean="0">
                <a:latin typeface="Times New Roman" panose="02020603050405020304" pitchFamily="18" charset="0"/>
                <a:cs typeface="Times New Roman" panose="02020603050405020304" pitchFamily="18" charset="0"/>
              </a:rPr>
              <a:t> and </a:t>
            </a:r>
            <a:r>
              <a:rPr lang="fr-FR" sz="2400" b="1" u="sng" dirty="0" err="1" smtClean="0">
                <a:latin typeface="Times New Roman" panose="02020603050405020304" pitchFamily="18" charset="0"/>
                <a:cs typeface="Times New Roman" panose="02020603050405020304" pitchFamily="18" charset="0"/>
              </a:rPr>
              <a:t>insuranle</a:t>
            </a:r>
            <a:r>
              <a:rPr lang="fr-FR" sz="2400" b="1" u="sng" dirty="0" smtClean="0">
                <a:latin typeface="Times New Roman" panose="02020603050405020304" pitchFamily="18" charset="0"/>
                <a:cs typeface="Times New Roman" panose="02020603050405020304" pitchFamily="18" charset="0"/>
              </a:rPr>
              <a:t> </a:t>
            </a:r>
            <a:r>
              <a:rPr lang="fr-FR" sz="2400" b="1" u="sng" dirty="0" err="1" smtClean="0">
                <a:latin typeface="Times New Roman" panose="02020603050405020304" pitchFamily="18" charset="0"/>
                <a:cs typeface="Times New Roman" panose="02020603050405020304" pitchFamily="18" charset="0"/>
              </a:rPr>
              <a:t>risks</a:t>
            </a:r>
            <a:r>
              <a:rPr lang="fr-FR" sz="2400" b="1" u="sng" dirty="0" smtClean="0">
                <a:latin typeface="Times New Roman" panose="02020603050405020304" pitchFamily="18" charset="0"/>
                <a:cs typeface="Times New Roman" panose="02020603050405020304" pitchFamily="18" charset="0"/>
              </a:rPr>
              <a:t>  </a:t>
            </a:r>
            <a:endParaRPr lang="fr-FR" sz="2400" b="1" dirty="0" smtClean="0">
              <a:latin typeface="Times New Roman" panose="02020603050405020304" pitchFamily="18" charset="0"/>
              <a:cs typeface="Times New Roman" panose="02020603050405020304" pitchFamily="18" charset="0"/>
            </a:endParaRPr>
          </a:p>
          <a:p>
            <a:pPr algn="r" rtl="1"/>
            <a:endParaRPr lang="fr-FR" sz="2000" dirty="0"/>
          </a:p>
          <a:p>
            <a:pPr lvl="0" algn="r" rtl="1"/>
            <a:endParaRPr lang="fr-FR" dirty="0"/>
          </a:p>
        </p:txBody>
      </p:sp>
      <p:sp>
        <p:nvSpPr>
          <p:cNvPr id="8" name="عنصر نائب للمحتوى 2">
            <a:extLst>
              <a:ext uri="{FF2B5EF4-FFF2-40B4-BE49-F238E27FC236}">
                <a16:creationId xmlns:a16="http://schemas.microsoft.com/office/drawing/2014/main" id="{E7711E44-D34C-46ED-AC48-2B07D9942F64}"/>
              </a:ext>
            </a:extLst>
          </p:cNvPr>
          <p:cNvSpPr txBox="1">
            <a:spLocks/>
          </p:cNvSpPr>
          <p:nvPr/>
        </p:nvSpPr>
        <p:spPr>
          <a:xfrm>
            <a:off x="600974" y="2197291"/>
            <a:ext cx="11542728" cy="2088106"/>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lgn="r" rtl="1">
              <a:buNone/>
            </a:pPr>
            <a:endParaRPr lang="ar-DZ" sz="2400" dirty="0" smtClean="0"/>
          </a:p>
          <a:p>
            <a:pPr marL="0" lvl="0" indent="0" algn="r" rtl="1">
              <a:buNone/>
            </a:pPr>
            <a:endParaRPr lang="ar-DZ" sz="2400" dirty="0" smtClean="0">
              <a:solidFill>
                <a:schemeClr val="bg1"/>
              </a:solidFill>
            </a:endParaRPr>
          </a:p>
          <a:p>
            <a:pPr marL="0" lvl="0" indent="0" algn="r" rtl="1">
              <a:buNone/>
            </a:pPr>
            <a:endParaRPr lang="ar-DZ" sz="2400" dirty="0">
              <a:solidFill>
                <a:schemeClr val="bg1"/>
              </a:solidFill>
            </a:endParaRPr>
          </a:p>
          <a:p>
            <a:pPr marL="0" lvl="0" indent="0" algn="r" rtl="1">
              <a:buNone/>
            </a:pPr>
            <a:endParaRPr lang="ar-DZ" sz="2400" dirty="0" smtClean="0">
              <a:solidFill>
                <a:schemeClr val="bg1"/>
              </a:solidFill>
            </a:endParaRPr>
          </a:p>
          <a:p>
            <a:pPr marL="0" indent="0" algn="r" rtl="1">
              <a:buNone/>
            </a:pPr>
            <a:endParaRPr lang="ar-SA" sz="2400" dirty="0">
              <a:solidFill>
                <a:schemeClr val="bg1"/>
              </a:solidFill>
            </a:endParaRPr>
          </a:p>
          <a:p>
            <a:pPr marL="0" indent="0" algn="r" rtl="1">
              <a:buNone/>
            </a:pPr>
            <a:endParaRPr lang="en-US" sz="2400" dirty="0"/>
          </a:p>
          <a:p>
            <a:pPr marL="0" indent="0" algn="r" rtl="1">
              <a:buNone/>
            </a:pPr>
            <a:endParaRPr lang="ar-SA" dirty="0"/>
          </a:p>
          <a:p>
            <a:pPr marL="0" indent="0" algn="r" rtl="1">
              <a:buNone/>
            </a:pPr>
            <a:endParaRPr lang="ar-SA" sz="2400" dirty="0">
              <a:solidFill>
                <a:schemeClr val="bg1"/>
              </a:solidFill>
            </a:endParaRPr>
          </a:p>
          <a:p>
            <a:pPr marL="0" indent="0" algn="r" rtl="1">
              <a:buNone/>
            </a:pPr>
            <a:endParaRPr lang="ar-DZ" sz="2400" dirty="0" smtClean="0">
              <a:solidFill>
                <a:srgbClr val="FFFFFF"/>
              </a:solidFill>
            </a:endParaRPr>
          </a:p>
          <a:p>
            <a:pPr marL="0" indent="0" algn="r" rtl="1">
              <a:buNone/>
            </a:pPr>
            <a:endParaRPr lang="en-US" sz="2400" dirty="0" smtClean="0"/>
          </a:p>
          <a:p>
            <a:pPr marL="0" indent="0" algn="r" rtl="1">
              <a:buFont typeface="Arial" panose="020B0604020202020204" pitchFamily="34" charset="0"/>
              <a:buNone/>
            </a:pPr>
            <a:endParaRPr lang="ar-SA" sz="1700" dirty="0"/>
          </a:p>
        </p:txBody>
      </p:sp>
      <p:sp>
        <p:nvSpPr>
          <p:cNvPr id="2" name="Rectangle 1"/>
          <p:cNvSpPr/>
          <p:nvPr/>
        </p:nvSpPr>
        <p:spPr>
          <a:xfrm>
            <a:off x="127643" y="1834166"/>
            <a:ext cx="11936712" cy="769441"/>
          </a:xfrm>
          <a:prstGeom prst="rect">
            <a:avLst/>
          </a:prstGeom>
        </p:spPr>
        <p:txBody>
          <a:bodyPr wrap="square">
            <a:spAutoFit/>
          </a:bodyPr>
          <a:lstStyle/>
          <a:p>
            <a:pPr lvl="0" algn="r" rtl="1"/>
            <a:endParaRPr lang="ar-DZ" sz="2400" b="1" dirty="0">
              <a:solidFill>
                <a:schemeClr val="bg1"/>
              </a:solidFill>
            </a:endParaRPr>
          </a:p>
          <a:p>
            <a:pPr lvl="0" algn="r" rtl="1"/>
            <a:r>
              <a:rPr lang="ar-SA" sz="2000" dirty="0" smtClean="0"/>
              <a:t> </a:t>
            </a:r>
            <a:endParaRPr lang="en-US" sz="2000" dirty="0"/>
          </a:p>
        </p:txBody>
      </p:sp>
      <p:sp>
        <p:nvSpPr>
          <p:cNvPr id="10" name="Titre 3"/>
          <p:cNvSpPr txBox="1">
            <a:spLocks/>
          </p:cNvSpPr>
          <p:nvPr/>
        </p:nvSpPr>
        <p:spPr>
          <a:xfrm>
            <a:off x="372944" y="621444"/>
            <a:ext cx="9613861" cy="1080938"/>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rtl="1"/>
            <a:r>
              <a:rPr lang="en-US" smtClean="0"/>
              <a:t/>
            </a:r>
            <a:br>
              <a:rPr lang="en-US" smtClean="0"/>
            </a:br>
            <a:r>
              <a:rPr lang="en-US" sz="3100" b="1" smtClean="0">
                <a:latin typeface="Times New Roman" panose="02020603050405020304" pitchFamily="18" charset="0"/>
                <a:cs typeface="Times New Roman" panose="02020603050405020304" pitchFamily="18" charset="0"/>
              </a:rPr>
              <a:t>The Seventh Topic: Concept, Types, and Requirements of Insurable Risks</a:t>
            </a:r>
            <a:endParaRPr lang="fr-FR" dirty="0">
              <a:latin typeface="Times New Roman" panose="02020603050405020304" pitchFamily="18" charset="0"/>
              <a:cs typeface="Times New Roman" panose="02020603050405020304" pitchFamily="18" charset="0"/>
            </a:endParaRPr>
          </a:p>
        </p:txBody>
      </p:sp>
      <p:sp>
        <p:nvSpPr>
          <p:cNvPr id="11" name="Rectangle 10"/>
          <p:cNvSpPr/>
          <p:nvPr/>
        </p:nvSpPr>
        <p:spPr>
          <a:xfrm>
            <a:off x="10514130" y="814663"/>
            <a:ext cx="1818126" cy="830997"/>
          </a:xfrm>
          <a:prstGeom prst="rect">
            <a:avLst/>
          </a:prstGeom>
        </p:spPr>
        <p:txBody>
          <a:bodyPr wrap="none">
            <a:spAutoFit/>
          </a:bodyPr>
          <a:lstStyle/>
          <a:p>
            <a:pPr algn="ctr" rtl="1"/>
            <a:r>
              <a:rPr lang="fr-FR" sz="2400" b="1" dirty="0">
                <a:latin typeface="Times New Roman" panose="02020603050405020304" pitchFamily="18" charset="0"/>
                <a:cs typeface="Times New Roman" panose="02020603050405020304" pitchFamily="18" charset="0"/>
              </a:rPr>
              <a:t>The </a:t>
            </a:r>
            <a:r>
              <a:rPr lang="fr-FR" sz="2400" b="1" dirty="0" err="1" smtClean="0">
                <a:latin typeface="Times New Roman" panose="02020603050405020304" pitchFamily="18" charset="0"/>
                <a:cs typeface="Times New Roman" panose="02020603050405020304" pitchFamily="18" charset="0"/>
              </a:rPr>
              <a:t>Seventh</a:t>
            </a:r>
            <a:endParaRPr lang="ar-DZ" sz="2400" b="1" dirty="0" smtClean="0">
              <a:latin typeface="Times New Roman" panose="02020603050405020304" pitchFamily="18" charset="0"/>
              <a:cs typeface="Times New Roman" panose="02020603050405020304" pitchFamily="18" charset="0"/>
            </a:endParaRPr>
          </a:p>
          <a:p>
            <a:pPr algn="ctr" rtl="1"/>
            <a:r>
              <a:rPr lang="fr-FR" sz="2400" b="1" dirty="0" smtClean="0">
                <a:latin typeface="Times New Roman" panose="02020603050405020304" pitchFamily="18" charset="0"/>
                <a:cs typeface="Times New Roman" panose="02020603050405020304" pitchFamily="18" charset="0"/>
              </a:rPr>
              <a:t> </a:t>
            </a:r>
            <a:r>
              <a:rPr lang="fr-FR" sz="2400" b="1" dirty="0">
                <a:latin typeface="Times New Roman" panose="02020603050405020304" pitchFamily="18" charset="0"/>
                <a:cs typeface="Times New Roman" panose="02020603050405020304" pitchFamily="18" charset="0"/>
              </a:rPr>
              <a:t>Topic</a:t>
            </a:r>
            <a:endParaRPr lang="fr-FR" sz="24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01908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0" y="2062360"/>
            <a:ext cx="12040208" cy="2677656"/>
          </a:xfrm>
          <a:prstGeom prst="rect">
            <a:avLst/>
          </a:prstGeom>
        </p:spPr>
        <p:txBody>
          <a:bodyPr wrap="square">
            <a:spAutoFit/>
          </a:bodyPr>
          <a:lstStyle/>
          <a:p>
            <a:pPr algn="l" fontAlgn="base"/>
            <a:r>
              <a:rPr lang="en-US" sz="2800" b="1" dirty="0">
                <a:latin typeface="Times New Roman" panose="02020603050405020304" pitchFamily="18" charset="0"/>
                <a:cs typeface="Times New Roman" panose="02020603050405020304" pitchFamily="18" charset="0"/>
              </a:rPr>
              <a:t>Main Sources of Risk (Causes) and Influencing Factors (Contributing Factors</a:t>
            </a:r>
            <a:r>
              <a:rPr lang="en-US" sz="2800" b="1" dirty="0" smtClean="0">
                <a:latin typeface="Times New Roman" panose="02020603050405020304" pitchFamily="18" charset="0"/>
                <a:cs typeface="Times New Roman" panose="02020603050405020304" pitchFamily="18" charset="0"/>
              </a:rPr>
              <a:t>):</a:t>
            </a:r>
          </a:p>
          <a:p>
            <a:pPr fontAlgn="base"/>
            <a:r>
              <a:rPr lang="en-US" sz="2800" dirty="0">
                <a:latin typeface="Times New Roman" panose="02020603050405020304" pitchFamily="18" charset="0"/>
                <a:cs typeface="Times New Roman" panose="02020603050405020304" pitchFamily="18" charset="0"/>
              </a:rPr>
              <a:t>Source of Risk (Perils):A peril is the primary cause or source of a risk, specifically the main factor responsible for a potential material loss. Perils can vary depending on the type of risk. For </a:t>
            </a:r>
            <a:r>
              <a:rPr lang="en-US" sz="2800" dirty="0" err="1">
                <a:latin typeface="Times New Roman" panose="02020603050405020304" pitchFamily="18" charset="0"/>
                <a:cs typeface="Times New Roman" panose="02020603050405020304" pitchFamily="18" charset="0"/>
              </a:rPr>
              <a:t>example:Fire</a:t>
            </a:r>
            <a:r>
              <a:rPr lang="en-US" sz="2800" dirty="0">
                <a:latin typeface="Times New Roman" panose="02020603050405020304" pitchFamily="18" charset="0"/>
                <a:cs typeface="Times New Roman" panose="02020603050405020304" pitchFamily="18" charset="0"/>
              </a:rPr>
              <a:t> is the peril in the case of fire </a:t>
            </a:r>
            <a:r>
              <a:rPr lang="en-US" sz="2800" dirty="0" err="1">
                <a:latin typeface="Times New Roman" panose="02020603050405020304" pitchFamily="18" charset="0"/>
                <a:cs typeface="Times New Roman" panose="02020603050405020304" pitchFamily="18" charset="0"/>
              </a:rPr>
              <a:t>risk.Theft</a:t>
            </a:r>
            <a:r>
              <a:rPr lang="en-US" sz="2800" dirty="0">
                <a:latin typeface="Times New Roman" panose="02020603050405020304" pitchFamily="18" charset="0"/>
                <a:cs typeface="Times New Roman" panose="02020603050405020304" pitchFamily="18" charset="0"/>
              </a:rPr>
              <a:t> is the peril in the case of theft </a:t>
            </a:r>
            <a:r>
              <a:rPr lang="en-US" sz="2800" dirty="0" err="1">
                <a:latin typeface="Times New Roman" panose="02020603050405020304" pitchFamily="18" charset="0"/>
                <a:cs typeface="Times New Roman" panose="02020603050405020304" pitchFamily="18" charset="0"/>
              </a:rPr>
              <a:t>risk.Negligence</a:t>
            </a:r>
            <a:r>
              <a:rPr lang="en-US" sz="2800" dirty="0">
                <a:latin typeface="Times New Roman" panose="02020603050405020304" pitchFamily="18" charset="0"/>
                <a:cs typeface="Times New Roman" panose="02020603050405020304" pitchFamily="18" charset="0"/>
              </a:rPr>
              <a:t> is the peril in the case of liability risk</a:t>
            </a:r>
            <a:r>
              <a:rPr lang="en-US" sz="2800" dirty="0" smtClean="0">
                <a:latin typeface="Times New Roman" panose="02020603050405020304" pitchFamily="18" charset="0"/>
                <a:cs typeface="Times New Roman" panose="02020603050405020304" pitchFamily="18" charset="0"/>
              </a:rPr>
              <a:t>.</a:t>
            </a:r>
            <a:endParaRPr lang="en-US" sz="2800" b="1" dirty="0" smtClean="0">
              <a:latin typeface="Times New Roman" panose="02020603050405020304" pitchFamily="18" charset="0"/>
              <a:cs typeface="Times New Roman" panose="02020603050405020304" pitchFamily="18" charset="0"/>
            </a:endParaRPr>
          </a:p>
        </p:txBody>
      </p:sp>
      <p:sp>
        <p:nvSpPr>
          <p:cNvPr id="8" name="عنصر نائب للمحتوى 2">
            <a:extLst>
              <a:ext uri="{FF2B5EF4-FFF2-40B4-BE49-F238E27FC236}">
                <a16:creationId xmlns:a16="http://schemas.microsoft.com/office/drawing/2014/main" id="{E7711E44-D34C-46ED-AC48-2B07D9942F64}"/>
              </a:ext>
            </a:extLst>
          </p:cNvPr>
          <p:cNvSpPr txBox="1">
            <a:spLocks/>
          </p:cNvSpPr>
          <p:nvPr/>
        </p:nvSpPr>
        <p:spPr>
          <a:xfrm>
            <a:off x="600974" y="2197291"/>
            <a:ext cx="11542728" cy="2088106"/>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lgn="r" rtl="1">
              <a:buNone/>
            </a:pPr>
            <a:endParaRPr lang="ar-DZ" sz="2400" dirty="0" smtClean="0"/>
          </a:p>
          <a:p>
            <a:pPr marL="0" lvl="0" indent="0" algn="r" rtl="1">
              <a:buNone/>
            </a:pPr>
            <a:endParaRPr lang="ar-DZ" sz="2400" dirty="0" smtClean="0">
              <a:solidFill>
                <a:schemeClr val="bg1"/>
              </a:solidFill>
            </a:endParaRPr>
          </a:p>
          <a:p>
            <a:pPr marL="0" lvl="0" indent="0" algn="r" rtl="1">
              <a:buNone/>
            </a:pPr>
            <a:endParaRPr lang="ar-DZ" sz="2400" dirty="0">
              <a:solidFill>
                <a:schemeClr val="bg1"/>
              </a:solidFill>
            </a:endParaRPr>
          </a:p>
          <a:p>
            <a:pPr marL="0" lvl="0" indent="0" algn="r" rtl="1">
              <a:buNone/>
            </a:pPr>
            <a:endParaRPr lang="ar-DZ" sz="2400" dirty="0" smtClean="0">
              <a:solidFill>
                <a:schemeClr val="bg1"/>
              </a:solidFill>
            </a:endParaRPr>
          </a:p>
          <a:p>
            <a:pPr marL="0" indent="0" algn="r" rtl="1">
              <a:buNone/>
            </a:pPr>
            <a:endParaRPr lang="ar-SA" sz="2400" dirty="0">
              <a:solidFill>
                <a:schemeClr val="bg1"/>
              </a:solidFill>
            </a:endParaRPr>
          </a:p>
          <a:p>
            <a:pPr marL="0" indent="0" algn="r" rtl="1">
              <a:buNone/>
            </a:pPr>
            <a:endParaRPr lang="en-US" sz="2400" dirty="0"/>
          </a:p>
          <a:p>
            <a:pPr marL="0" indent="0" algn="r" rtl="1">
              <a:buNone/>
            </a:pPr>
            <a:endParaRPr lang="ar-SA" dirty="0"/>
          </a:p>
          <a:p>
            <a:pPr marL="0" indent="0" algn="r" rtl="1">
              <a:buNone/>
            </a:pPr>
            <a:endParaRPr lang="ar-SA" sz="2400" dirty="0">
              <a:solidFill>
                <a:schemeClr val="bg1"/>
              </a:solidFill>
            </a:endParaRPr>
          </a:p>
          <a:p>
            <a:pPr marL="0" indent="0" algn="r" rtl="1">
              <a:buNone/>
            </a:pPr>
            <a:endParaRPr lang="ar-DZ" sz="2400" dirty="0" smtClean="0">
              <a:solidFill>
                <a:srgbClr val="FFFFFF"/>
              </a:solidFill>
            </a:endParaRPr>
          </a:p>
          <a:p>
            <a:pPr marL="0" indent="0" algn="r" rtl="1">
              <a:buNone/>
            </a:pPr>
            <a:endParaRPr lang="en-US" sz="2400" dirty="0" smtClean="0"/>
          </a:p>
          <a:p>
            <a:pPr marL="0" indent="0" algn="r" rtl="1">
              <a:buFont typeface="Arial" panose="020B0604020202020204" pitchFamily="34" charset="0"/>
              <a:buNone/>
            </a:pPr>
            <a:endParaRPr lang="ar-SA" sz="1700" dirty="0"/>
          </a:p>
        </p:txBody>
      </p:sp>
      <p:sp>
        <p:nvSpPr>
          <p:cNvPr id="2" name="Rectangle 1"/>
          <p:cNvSpPr/>
          <p:nvPr/>
        </p:nvSpPr>
        <p:spPr>
          <a:xfrm>
            <a:off x="127643" y="1834166"/>
            <a:ext cx="11936712" cy="769441"/>
          </a:xfrm>
          <a:prstGeom prst="rect">
            <a:avLst/>
          </a:prstGeom>
        </p:spPr>
        <p:txBody>
          <a:bodyPr wrap="square">
            <a:spAutoFit/>
          </a:bodyPr>
          <a:lstStyle/>
          <a:p>
            <a:pPr lvl="0" algn="r" rtl="1"/>
            <a:endParaRPr lang="ar-DZ" sz="2400" b="1" dirty="0">
              <a:solidFill>
                <a:schemeClr val="bg1"/>
              </a:solidFill>
            </a:endParaRPr>
          </a:p>
          <a:p>
            <a:pPr lvl="0" algn="r" rtl="1"/>
            <a:r>
              <a:rPr lang="ar-SA" sz="2000" dirty="0" smtClean="0"/>
              <a:t> </a:t>
            </a:r>
            <a:endParaRPr lang="en-US" sz="2000" dirty="0"/>
          </a:p>
        </p:txBody>
      </p:sp>
      <p:sp>
        <p:nvSpPr>
          <p:cNvPr id="9" name="Titre 3"/>
          <p:cNvSpPr>
            <a:spLocks noGrp="1"/>
          </p:cNvSpPr>
          <p:nvPr>
            <p:ph type="title"/>
          </p:nvPr>
        </p:nvSpPr>
        <p:spPr/>
        <p:txBody>
          <a:bodyPr>
            <a:normAutofit fontScale="90000"/>
          </a:bodyPr>
          <a:lstStyle/>
          <a:p>
            <a:pPr rtl="1"/>
            <a:r>
              <a:rPr lang="en-US" dirty="0"/>
              <a:t/>
            </a:r>
            <a:br>
              <a:rPr lang="en-US" dirty="0"/>
            </a:br>
            <a:r>
              <a:rPr lang="en-US" sz="3100" b="1" dirty="0">
                <a:latin typeface="Times New Roman" panose="02020603050405020304" pitchFamily="18" charset="0"/>
                <a:cs typeface="Times New Roman" panose="02020603050405020304" pitchFamily="18" charset="0"/>
              </a:rPr>
              <a:t>The Seventh Topic: Concept, Types, and Requirements of Insurable Risks</a:t>
            </a:r>
            <a:endParaRPr lang="fr-FR" dirty="0">
              <a:latin typeface="Times New Roman" panose="02020603050405020304" pitchFamily="18" charset="0"/>
              <a:cs typeface="Times New Roman" panose="02020603050405020304" pitchFamily="18" charset="0"/>
            </a:endParaRPr>
          </a:p>
        </p:txBody>
      </p:sp>
      <p:sp>
        <p:nvSpPr>
          <p:cNvPr id="10" name="Rectangle 9"/>
          <p:cNvSpPr/>
          <p:nvPr/>
        </p:nvSpPr>
        <p:spPr>
          <a:xfrm>
            <a:off x="10514130" y="782579"/>
            <a:ext cx="1818126" cy="830997"/>
          </a:xfrm>
          <a:prstGeom prst="rect">
            <a:avLst/>
          </a:prstGeom>
        </p:spPr>
        <p:txBody>
          <a:bodyPr wrap="none">
            <a:spAutoFit/>
          </a:bodyPr>
          <a:lstStyle/>
          <a:p>
            <a:pPr algn="ctr" rtl="1"/>
            <a:r>
              <a:rPr lang="fr-FR" sz="2400" b="1" dirty="0">
                <a:latin typeface="Times New Roman" panose="02020603050405020304" pitchFamily="18" charset="0"/>
                <a:cs typeface="Times New Roman" panose="02020603050405020304" pitchFamily="18" charset="0"/>
              </a:rPr>
              <a:t>The </a:t>
            </a:r>
            <a:r>
              <a:rPr lang="fr-FR" sz="2400" b="1" dirty="0" err="1" smtClean="0">
                <a:latin typeface="Times New Roman" panose="02020603050405020304" pitchFamily="18" charset="0"/>
                <a:cs typeface="Times New Roman" panose="02020603050405020304" pitchFamily="18" charset="0"/>
              </a:rPr>
              <a:t>Seventh</a:t>
            </a:r>
            <a:endParaRPr lang="ar-DZ" sz="2400" b="1" dirty="0" smtClean="0">
              <a:latin typeface="Times New Roman" panose="02020603050405020304" pitchFamily="18" charset="0"/>
              <a:cs typeface="Times New Roman" panose="02020603050405020304" pitchFamily="18" charset="0"/>
            </a:endParaRPr>
          </a:p>
          <a:p>
            <a:pPr algn="ctr" rtl="1"/>
            <a:r>
              <a:rPr lang="fr-FR" sz="2400" b="1" dirty="0" smtClean="0">
                <a:latin typeface="Times New Roman" panose="02020603050405020304" pitchFamily="18" charset="0"/>
                <a:cs typeface="Times New Roman" panose="02020603050405020304" pitchFamily="18" charset="0"/>
              </a:rPr>
              <a:t> </a:t>
            </a:r>
            <a:r>
              <a:rPr lang="fr-FR" sz="2400" b="1" dirty="0">
                <a:latin typeface="Times New Roman" panose="02020603050405020304" pitchFamily="18" charset="0"/>
                <a:cs typeface="Times New Roman" panose="02020603050405020304" pitchFamily="18" charset="0"/>
              </a:rPr>
              <a:t>Topic</a:t>
            </a:r>
            <a:endParaRPr lang="fr-FR" sz="24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47351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0" y="2062360"/>
            <a:ext cx="12040208" cy="4524315"/>
          </a:xfrm>
          <a:prstGeom prst="rect">
            <a:avLst/>
          </a:prstGeom>
        </p:spPr>
        <p:txBody>
          <a:bodyPr wrap="square">
            <a:spAutoFit/>
          </a:bodyPr>
          <a:lstStyle/>
          <a:p>
            <a:pPr fontAlgn="base"/>
            <a:r>
              <a:rPr lang="en-US" sz="2400" dirty="0">
                <a:latin typeface="Times New Roman" panose="02020603050405020304" pitchFamily="18" charset="0"/>
                <a:cs typeface="Times New Roman" panose="02020603050405020304" pitchFamily="18" charset="0"/>
              </a:rPr>
              <a:t>Hazards (Contributing Factors):</a:t>
            </a:r>
            <a:endParaRPr lang="en-US" sz="2400" b="1" dirty="0">
              <a:latin typeface="Times New Roman" panose="02020603050405020304" pitchFamily="18" charset="0"/>
              <a:cs typeface="Times New Roman" panose="02020603050405020304" pitchFamily="18" charset="0"/>
            </a:endParaRPr>
          </a:p>
          <a:p>
            <a:pPr algn="l" fontAlgn="base"/>
            <a:r>
              <a:rPr lang="en-US" sz="2400" dirty="0" smtClean="0">
                <a:latin typeface="Times New Roman" panose="02020603050405020304" pitchFamily="18" charset="0"/>
                <a:cs typeface="Times New Roman" panose="02020603050405020304" pitchFamily="18" charset="0"/>
              </a:rPr>
              <a:t>Hazards </a:t>
            </a:r>
            <a:r>
              <a:rPr lang="en-US" sz="2400" dirty="0">
                <a:latin typeface="Times New Roman" panose="02020603050405020304" pitchFamily="18" charset="0"/>
                <a:cs typeface="Times New Roman" panose="02020603050405020304" pitchFamily="18" charset="0"/>
              </a:rPr>
              <a:t>are factors that can increase the frequency or likelihood of a loss occurring, or that may enhance the severity of the potential material loss arising from a peril. Hazards can either amplify or reduce the impact of a risk. </a:t>
            </a:r>
            <a:endParaRPr lang="en-US" sz="2400" dirty="0" smtClean="0">
              <a:latin typeface="Times New Roman" panose="02020603050405020304" pitchFamily="18" charset="0"/>
              <a:cs typeface="Times New Roman" panose="02020603050405020304" pitchFamily="18" charset="0"/>
            </a:endParaRPr>
          </a:p>
          <a:p>
            <a:pPr algn="l" fontAlgn="base"/>
            <a:r>
              <a:rPr lang="en-US" sz="2400" dirty="0" smtClean="0">
                <a:latin typeface="Times New Roman" panose="02020603050405020304" pitchFamily="18" charset="0"/>
                <a:cs typeface="Times New Roman" panose="02020603050405020304" pitchFamily="18" charset="0"/>
              </a:rPr>
              <a:t>Examples </a:t>
            </a:r>
            <a:r>
              <a:rPr lang="en-US" sz="2400" dirty="0" err="1">
                <a:latin typeface="Times New Roman" panose="02020603050405020304" pitchFamily="18" charset="0"/>
                <a:cs typeface="Times New Roman" panose="02020603050405020304" pitchFamily="18" charset="0"/>
              </a:rPr>
              <a:t>include:Smoking</a:t>
            </a:r>
            <a:r>
              <a:rPr lang="en-US" sz="2400" dirty="0">
                <a:latin typeface="Times New Roman" panose="02020603050405020304" pitchFamily="18" charset="0"/>
                <a:cs typeface="Times New Roman" panose="02020603050405020304" pitchFamily="18" charset="0"/>
              </a:rPr>
              <a:t> is a hazard that increases the likelihood of a fatal loss, as it increases the risk of death from fire-related </a:t>
            </a:r>
            <a:r>
              <a:rPr lang="en-US" sz="2400" dirty="0" err="1">
                <a:latin typeface="Times New Roman" panose="02020603050405020304" pitchFamily="18" charset="0"/>
                <a:cs typeface="Times New Roman" panose="02020603050405020304" pitchFamily="18" charset="0"/>
              </a:rPr>
              <a:t>incidents.Stockpiling</a:t>
            </a:r>
            <a:r>
              <a:rPr lang="en-US" sz="2400" dirty="0">
                <a:latin typeface="Times New Roman" panose="02020603050405020304" pitchFamily="18" charset="0"/>
                <a:cs typeface="Times New Roman" panose="02020603050405020304" pitchFamily="18" charset="0"/>
              </a:rPr>
              <a:t> goods is a hazard that increases the severity of a fire loss, as the amount of inventory can contribute to larger damage in the event of a </a:t>
            </a:r>
            <a:r>
              <a:rPr lang="en-US" sz="2400" dirty="0" err="1">
                <a:latin typeface="Times New Roman" panose="02020603050405020304" pitchFamily="18" charset="0"/>
                <a:cs typeface="Times New Roman" panose="02020603050405020304" pitchFamily="18" charset="0"/>
              </a:rPr>
              <a:t>fire.Building</a:t>
            </a:r>
            <a:r>
              <a:rPr lang="en-US" sz="2400" dirty="0">
                <a:latin typeface="Times New Roman" panose="02020603050405020304" pitchFamily="18" charset="0"/>
                <a:cs typeface="Times New Roman" panose="02020603050405020304" pitchFamily="18" charset="0"/>
              </a:rPr>
              <a:t> a factory next to a fire station reduces the potential loss from a fire, as the proximity to firefighting resources can mitigate damage. In contrast, constructing a building next to a gas station would increase the risk of significant damage in the event of a </a:t>
            </a:r>
            <a:r>
              <a:rPr lang="en-US" sz="2400" dirty="0" err="1">
                <a:latin typeface="Times New Roman" panose="02020603050405020304" pitchFamily="18" charset="0"/>
                <a:cs typeface="Times New Roman" panose="02020603050405020304" pitchFamily="18" charset="0"/>
              </a:rPr>
              <a:t>fire.In</a:t>
            </a:r>
            <a:r>
              <a:rPr lang="en-US" sz="2400" dirty="0">
                <a:latin typeface="Times New Roman" panose="02020603050405020304" pitchFamily="18" charset="0"/>
                <a:cs typeface="Times New Roman" panose="02020603050405020304" pitchFamily="18" charset="0"/>
              </a:rPr>
              <a:t> essence, perils are the direct causes of loss, while hazards are contributing factors that either increase or decrease the risk's likelihood or severity.</a:t>
            </a:r>
            <a:endParaRPr lang="fr-FR" sz="2000" dirty="0">
              <a:latin typeface="Times New Roman" panose="02020603050405020304" pitchFamily="18" charset="0"/>
              <a:cs typeface="Times New Roman" panose="02020603050405020304" pitchFamily="18" charset="0"/>
            </a:endParaRPr>
          </a:p>
        </p:txBody>
      </p:sp>
      <p:sp>
        <p:nvSpPr>
          <p:cNvPr id="8" name="عنصر نائب للمحتوى 2">
            <a:extLst>
              <a:ext uri="{FF2B5EF4-FFF2-40B4-BE49-F238E27FC236}">
                <a16:creationId xmlns:a16="http://schemas.microsoft.com/office/drawing/2014/main" id="{E7711E44-D34C-46ED-AC48-2B07D9942F64}"/>
              </a:ext>
            </a:extLst>
          </p:cNvPr>
          <p:cNvSpPr txBox="1">
            <a:spLocks/>
          </p:cNvSpPr>
          <p:nvPr/>
        </p:nvSpPr>
        <p:spPr>
          <a:xfrm>
            <a:off x="600974" y="2197291"/>
            <a:ext cx="11542728" cy="2088106"/>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lgn="r" rtl="1">
              <a:buNone/>
            </a:pPr>
            <a:endParaRPr lang="ar-DZ" sz="2400" dirty="0" smtClean="0"/>
          </a:p>
          <a:p>
            <a:pPr marL="0" lvl="0" indent="0" algn="r" rtl="1">
              <a:buNone/>
            </a:pPr>
            <a:endParaRPr lang="ar-DZ" sz="2400" dirty="0" smtClean="0">
              <a:solidFill>
                <a:schemeClr val="bg1"/>
              </a:solidFill>
            </a:endParaRPr>
          </a:p>
          <a:p>
            <a:pPr marL="0" lvl="0" indent="0" algn="r" rtl="1">
              <a:buNone/>
            </a:pPr>
            <a:endParaRPr lang="ar-DZ" sz="2400" dirty="0">
              <a:solidFill>
                <a:schemeClr val="bg1"/>
              </a:solidFill>
            </a:endParaRPr>
          </a:p>
          <a:p>
            <a:pPr marL="0" lvl="0" indent="0" algn="r" rtl="1">
              <a:buNone/>
            </a:pPr>
            <a:endParaRPr lang="ar-DZ" sz="2400" dirty="0" smtClean="0">
              <a:solidFill>
                <a:schemeClr val="bg1"/>
              </a:solidFill>
            </a:endParaRPr>
          </a:p>
          <a:p>
            <a:pPr marL="0" indent="0" algn="r" rtl="1">
              <a:buNone/>
            </a:pPr>
            <a:endParaRPr lang="ar-SA" sz="2400" dirty="0">
              <a:solidFill>
                <a:schemeClr val="bg1"/>
              </a:solidFill>
            </a:endParaRPr>
          </a:p>
          <a:p>
            <a:pPr marL="0" indent="0" algn="r" rtl="1">
              <a:buNone/>
            </a:pPr>
            <a:endParaRPr lang="en-US" sz="2400" dirty="0"/>
          </a:p>
          <a:p>
            <a:pPr marL="0" indent="0" algn="r" rtl="1">
              <a:buNone/>
            </a:pPr>
            <a:endParaRPr lang="ar-SA" dirty="0"/>
          </a:p>
          <a:p>
            <a:pPr marL="0" indent="0" algn="r" rtl="1">
              <a:buNone/>
            </a:pPr>
            <a:endParaRPr lang="ar-SA" sz="2400" dirty="0">
              <a:solidFill>
                <a:schemeClr val="bg1"/>
              </a:solidFill>
            </a:endParaRPr>
          </a:p>
          <a:p>
            <a:pPr marL="0" indent="0" algn="r" rtl="1">
              <a:buNone/>
            </a:pPr>
            <a:endParaRPr lang="ar-DZ" sz="2400" dirty="0" smtClean="0">
              <a:solidFill>
                <a:srgbClr val="FFFFFF"/>
              </a:solidFill>
            </a:endParaRPr>
          </a:p>
          <a:p>
            <a:pPr marL="0" indent="0" algn="r" rtl="1">
              <a:buNone/>
            </a:pPr>
            <a:endParaRPr lang="en-US" sz="2400" dirty="0" smtClean="0"/>
          </a:p>
          <a:p>
            <a:pPr marL="0" indent="0" algn="r" rtl="1">
              <a:buFont typeface="Arial" panose="020B0604020202020204" pitchFamily="34" charset="0"/>
              <a:buNone/>
            </a:pPr>
            <a:endParaRPr lang="ar-SA" sz="1700" dirty="0"/>
          </a:p>
        </p:txBody>
      </p:sp>
      <p:sp>
        <p:nvSpPr>
          <p:cNvPr id="2" name="Rectangle 1"/>
          <p:cNvSpPr/>
          <p:nvPr/>
        </p:nvSpPr>
        <p:spPr>
          <a:xfrm>
            <a:off x="127643" y="1834166"/>
            <a:ext cx="11936712" cy="769441"/>
          </a:xfrm>
          <a:prstGeom prst="rect">
            <a:avLst/>
          </a:prstGeom>
        </p:spPr>
        <p:txBody>
          <a:bodyPr wrap="square">
            <a:spAutoFit/>
          </a:bodyPr>
          <a:lstStyle/>
          <a:p>
            <a:pPr lvl="0" algn="r" rtl="1"/>
            <a:endParaRPr lang="ar-DZ" sz="2400" b="1" dirty="0">
              <a:solidFill>
                <a:schemeClr val="bg1"/>
              </a:solidFill>
            </a:endParaRPr>
          </a:p>
          <a:p>
            <a:pPr lvl="0" algn="r" rtl="1"/>
            <a:r>
              <a:rPr lang="ar-SA" sz="2000" dirty="0" smtClean="0"/>
              <a:t> </a:t>
            </a:r>
            <a:endParaRPr lang="en-US" sz="2000" dirty="0"/>
          </a:p>
        </p:txBody>
      </p:sp>
      <p:sp>
        <p:nvSpPr>
          <p:cNvPr id="9" name="Titre 3"/>
          <p:cNvSpPr>
            <a:spLocks noGrp="1"/>
          </p:cNvSpPr>
          <p:nvPr>
            <p:ph type="title"/>
          </p:nvPr>
        </p:nvSpPr>
        <p:spPr/>
        <p:txBody>
          <a:bodyPr>
            <a:normAutofit fontScale="90000"/>
          </a:bodyPr>
          <a:lstStyle/>
          <a:p>
            <a:pPr rtl="1"/>
            <a:r>
              <a:rPr lang="en-US" dirty="0"/>
              <a:t/>
            </a:r>
            <a:br>
              <a:rPr lang="en-US" dirty="0"/>
            </a:br>
            <a:r>
              <a:rPr lang="en-US" sz="3100" b="1" dirty="0">
                <a:latin typeface="Times New Roman" panose="02020603050405020304" pitchFamily="18" charset="0"/>
                <a:cs typeface="Times New Roman" panose="02020603050405020304" pitchFamily="18" charset="0"/>
              </a:rPr>
              <a:t>The Seventh Topic: Concept, Types, and Requirements of Insurable Risks</a:t>
            </a:r>
            <a:endParaRPr lang="fr-FR" dirty="0">
              <a:latin typeface="Times New Roman" panose="02020603050405020304" pitchFamily="18" charset="0"/>
              <a:cs typeface="Times New Roman" panose="02020603050405020304" pitchFamily="18" charset="0"/>
            </a:endParaRPr>
          </a:p>
        </p:txBody>
      </p:sp>
      <p:sp>
        <p:nvSpPr>
          <p:cNvPr id="10" name="Rectangle 9"/>
          <p:cNvSpPr/>
          <p:nvPr/>
        </p:nvSpPr>
        <p:spPr>
          <a:xfrm>
            <a:off x="10514130" y="782579"/>
            <a:ext cx="1818126" cy="830997"/>
          </a:xfrm>
          <a:prstGeom prst="rect">
            <a:avLst/>
          </a:prstGeom>
        </p:spPr>
        <p:txBody>
          <a:bodyPr wrap="none">
            <a:spAutoFit/>
          </a:bodyPr>
          <a:lstStyle/>
          <a:p>
            <a:pPr algn="ctr" rtl="1"/>
            <a:r>
              <a:rPr lang="fr-FR" sz="2400" b="1" dirty="0">
                <a:latin typeface="Times New Roman" panose="02020603050405020304" pitchFamily="18" charset="0"/>
                <a:cs typeface="Times New Roman" panose="02020603050405020304" pitchFamily="18" charset="0"/>
              </a:rPr>
              <a:t>The </a:t>
            </a:r>
            <a:r>
              <a:rPr lang="fr-FR" sz="2400" b="1" dirty="0" err="1" smtClean="0">
                <a:latin typeface="Times New Roman" panose="02020603050405020304" pitchFamily="18" charset="0"/>
                <a:cs typeface="Times New Roman" panose="02020603050405020304" pitchFamily="18" charset="0"/>
              </a:rPr>
              <a:t>Seventh</a:t>
            </a:r>
            <a:endParaRPr lang="ar-DZ" sz="2400" b="1" dirty="0" smtClean="0">
              <a:latin typeface="Times New Roman" panose="02020603050405020304" pitchFamily="18" charset="0"/>
              <a:cs typeface="Times New Roman" panose="02020603050405020304" pitchFamily="18" charset="0"/>
            </a:endParaRPr>
          </a:p>
          <a:p>
            <a:pPr algn="ctr" rtl="1"/>
            <a:r>
              <a:rPr lang="fr-FR" sz="2400" b="1" dirty="0" smtClean="0">
                <a:latin typeface="Times New Roman" panose="02020603050405020304" pitchFamily="18" charset="0"/>
                <a:cs typeface="Times New Roman" panose="02020603050405020304" pitchFamily="18" charset="0"/>
              </a:rPr>
              <a:t> </a:t>
            </a:r>
            <a:r>
              <a:rPr lang="fr-FR" sz="2400" b="1" dirty="0">
                <a:latin typeface="Times New Roman" panose="02020603050405020304" pitchFamily="18" charset="0"/>
                <a:cs typeface="Times New Roman" panose="02020603050405020304" pitchFamily="18" charset="0"/>
              </a:rPr>
              <a:t>Topic</a:t>
            </a:r>
            <a:endParaRPr lang="fr-FR" sz="24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24517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8" name="عنصر نائب للمحتوى 2">
            <a:extLst>
              <a:ext uri="{FF2B5EF4-FFF2-40B4-BE49-F238E27FC236}">
                <a16:creationId xmlns:a16="http://schemas.microsoft.com/office/drawing/2014/main" id="{E7711E44-D34C-46ED-AC48-2B07D9942F64}"/>
              </a:ext>
            </a:extLst>
          </p:cNvPr>
          <p:cNvSpPr txBox="1">
            <a:spLocks/>
          </p:cNvSpPr>
          <p:nvPr/>
        </p:nvSpPr>
        <p:spPr>
          <a:xfrm>
            <a:off x="600974" y="2197291"/>
            <a:ext cx="11542728" cy="2088106"/>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lgn="r" rtl="1">
              <a:buNone/>
            </a:pPr>
            <a:endParaRPr lang="ar-DZ" sz="2400" dirty="0" smtClean="0"/>
          </a:p>
          <a:p>
            <a:pPr marL="0" lvl="0" indent="0" algn="r" rtl="1">
              <a:buNone/>
            </a:pPr>
            <a:endParaRPr lang="ar-DZ" sz="2400" dirty="0" smtClean="0">
              <a:solidFill>
                <a:schemeClr val="bg1"/>
              </a:solidFill>
            </a:endParaRPr>
          </a:p>
          <a:p>
            <a:pPr marL="0" lvl="0" indent="0" algn="r" rtl="1">
              <a:buNone/>
            </a:pPr>
            <a:endParaRPr lang="ar-DZ" sz="2400" dirty="0">
              <a:solidFill>
                <a:schemeClr val="bg1"/>
              </a:solidFill>
            </a:endParaRPr>
          </a:p>
          <a:p>
            <a:pPr marL="0" lvl="0" indent="0" algn="r" rtl="1">
              <a:buNone/>
            </a:pPr>
            <a:endParaRPr lang="ar-DZ" sz="2400" dirty="0" smtClean="0">
              <a:solidFill>
                <a:schemeClr val="bg1"/>
              </a:solidFill>
            </a:endParaRPr>
          </a:p>
          <a:p>
            <a:pPr marL="0" indent="0" algn="r" rtl="1">
              <a:buNone/>
            </a:pPr>
            <a:endParaRPr lang="ar-SA" sz="2400" dirty="0">
              <a:solidFill>
                <a:schemeClr val="bg1"/>
              </a:solidFill>
            </a:endParaRPr>
          </a:p>
          <a:p>
            <a:pPr marL="0" indent="0" algn="r" rtl="1">
              <a:buNone/>
            </a:pPr>
            <a:endParaRPr lang="en-US" sz="2400" dirty="0"/>
          </a:p>
          <a:p>
            <a:pPr marL="0" indent="0" algn="r" rtl="1">
              <a:buNone/>
            </a:pPr>
            <a:endParaRPr lang="ar-SA" dirty="0"/>
          </a:p>
          <a:p>
            <a:pPr marL="0" indent="0" algn="r" rtl="1">
              <a:buNone/>
            </a:pPr>
            <a:endParaRPr lang="ar-SA" sz="2400" dirty="0">
              <a:solidFill>
                <a:schemeClr val="bg1"/>
              </a:solidFill>
            </a:endParaRPr>
          </a:p>
          <a:p>
            <a:pPr marL="0" indent="0" algn="r" rtl="1">
              <a:buNone/>
            </a:pPr>
            <a:endParaRPr lang="ar-DZ" sz="2400" dirty="0" smtClean="0">
              <a:solidFill>
                <a:srgbClr val="FFFFFF"/>
              </a:solidFill>
            </a:endParaRPr>
          </a:p>
          <a:p>
            <a:pPr marL="0" indent="0" algn="r" rtl="1">
              <a:buNone/>
            </a:pPr>
            <a:endParaRPr lang="en-US" sz="2400" dirty="0" smtClean="0"/>
          </a:p>
          <a:p>
            <a:pPr marL="0" indent="0" algn="r" rtl="1">
              <a:buFont typeface="Arial" panose="020B0604020202020204" pitchFamily="34" charset="0"/>
              <a:buNone/>
            </a:pPr>
            <a:endParaRPr lang="ar-SA" sz="1700" dirty="0"/>
          </a:p>
        </p:txBody>
      </p:sp>
      <p:sp>
        <p:nvSpPr>
          <p:cNvPr id="2" name="Rectangle 1"/>
          <p:cNvSpPr/>
          <p:nvPr/>
        </p:nvSpPr>
        <p:spPr>
          <a:xfrm>
            <a:off x="127643" y="1834166"/>
            <a:ext cx="11936712" cy="769441"/>
          </a:xfrm>
          <a:prstGeom prst="rect">
            <a:avLst/>
          </a:prstGeom>
        </p:spPr>
        <p:txBody>
          <a:bodyPr wrap="square">
            <a:spAutoFit/>
          </a:bodyPr>
          <a:lstStyle/>
          <a:p>
            <a:pPr lvl="0" algn="r" rtl="1"/>
            <a:endParaRPr lang="ar-DZ" sz="2400" b="1" dirty="0">
              <a:solidFill>
                <a:schemeClr val="bg1"/>
              </a:solidFill>
            </a:endParaRPr>
          </a:p>
          <a:p>
            <a:pPr lvl="0" algn="r" rtl="1"/>
            <a:r>
              <a:rPr lang="ar-SA" sz="2000" dirty="0" smtClean="0"/>
              <a:t> </a:t>
            </a:r>
            <a:endParaRPr lang="en-US" sz="2000" dirty="0"/>
          </a:p>
        </p:txBody>
      </p:sp>
      <p:sp>
        <p:nvSpPr>
          <p:cNvPr id="9" name="AutoShape 469"/>
          <p:cNvSpPr>
            <a:spLocks noChangeArrowheads="1"/>
          </p:cNvSpPr>
          <p:nvPr/>
        </p:nvSpPr>
        <p:spPr bwMode="auto">
          <a:xfrm rot="16200000">
            <a:off x="3864065" y="-1775431"/>
            <a:ext cx="4336228" cy="12064357"/>
          </a:xfrm>
          <a:prstGeom prst="flowChartMagneticTape">
            <a:avLst/>
          </a:prstGeom>
          <a:solidFill>
            <a:schemeClr val="lt1">
              <a:lumMod val="100000"/>
              <a:lumOff val="0"/>
            </a:schemeClr>
          </a:solidFill>
          <a:ln w="63500" cmpd="thickThin">
            <a:solidFill>
              <a:schemeClr val="accent6">
                <a:lumMod val="100000"/>
                <a:lumOff val="0"/>
              </a:schemeClr>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marL="457200" indent="267335" algn="just" fontAlgn="base">
              <a:lnSpc>
                <a:spcPct val="115000"/>
              </a:lnSpc>
              <a:spcAft>
                <a:spcPts val="1000"/>
              </a:spcAft>
            </a:pPr>
            <a:r>
              <a:rPr lang="en-US" b="1" dirty="0">
                <a:solidFill>
                  <a:srgbClr val="000000"/>
                </a:solidFill>
                <a:latin typeface="Calibri Light" panose="020F0302020204030204" pitchFamily="34" charset="0"/>
                <a:ea typeface="Times New Roman" panose="02020603050405020304" pitchFamily="18" charset="0"/>
                <a:cs typeface="Traditional Arabic" panose="02020603050405020304" pitchFamily="18" charset="-78"/>
              </a:rPr>
              <a:t>To clarify the difference between perils (causes of risk) and hazards (contributing factors), we can say that fire is the peril, as it is the direct cause of the loss. On the other hand, the structure of the building is a hazard because it can influence the extent of the damage if the loss occurs. For example, if we have two buildings, one made of brick and the other made of wood, it is clear that the wooden building presents a greater fire risk. While neither brick nor wood will spontaneously cause a fire, in the event of a fire (the peril), the wooden building will suffer much greater </a:t>
            </a:r>
            <a:r>
              <a:rPr lang="en-US" b="1" dirty="0" err="1">
                <a:solidFill>
                  <a:srgbClr val="000000"/>
                </a:solidFill>
                <a:latin typeface="Calibri Light" panose="020F0302020204030204" pitchFamily="34" charset="0"/>
                <a:ea typeface="Times New Roman" panose="02020603050405020304" pitchFamily="18" charset="0"/>
                <a:cs typeface="Traditional Arabic" panose="02020603050405020304" pitchFamily="18" charset="-78"/>
              </a:rPr>
              <a:t>damage.Thus</a:t>
            </a:r>
            <a:r>
              <a:rPr lang="en-US" b="1" dirty="0">
                <a:solidFill>
                  <a:srgbClr val="000000"/>
                </a:solidFill>
                <a:latin typeface="Calibri Light" panose="020F0302020204030204" pitchFamily="34" charset="0"/>
                <a:ea typeface="Times New Roman" panose="02020603050405020304" pitchFamily="18" charset="0"/>
                <a:cs typeface="Traditional Arabic" panose="02020603050405020304" pitchFamily="18" charset="-78"/>
              </a:rPr>
              <a:t>, the building structure is a hazard because it affects the outcome, but it does not cause the loss. In contrast, fire is the peril because it is the direct cause of the loss.</a:t>
            </a:r>
            <a:r>
              <a:rPr lang="en-US" b="1" dirty="0">
                <a:solidFill>
                  <a:srgbClr val="000000"/>
                </a:solidFill>
                <a:effectLst/>
                <a:latin typeface="Traditional Arabic" panose="02020603050405020304" pitchFamily="18" charset="-78"/>
                <a:ea typeface="Times New Roman" panose="02020603050405020304" pitchFamily="18" charset="0"/>
                <a:cs typeface="Times New Roman" panose="02020603050405020304" pitchFamily="18" charset="0"/>
              </a:rPr>
              <a:t/>
            </a:r>
            <a:br>
              <a:rPr lang="en-US" b="1" dirty="0">
                <a:solidFill>
                  <a:srgbClr val="000000"/>
                </a:solidFill>
                <a:effectLst/>
                <a:latin typeface="Traditional Arabic" panose="02020603050405020304" pitchFamily="18" charset="-78"/>
                <a:ea typeface="Times New Roman" panose="02020603050405020304" pitchFamily="18" charset="0"/>
                <a:cs typeface="Times New Roman" panose="02020603050405020304" pitchFamily="18" charset="0"/>
              </a:rPr>
            </a:br>
            <a:r>
              <a:rPr lang="en-US" b="1" dirty="0">
                <a:solidFill>
                  <a:srgbClr val="000000"/>
                </a:solidFill>
                <a:effectLst/>
                <a:latin typeface="Traditional Arabic" panose="02020603050405020304" pitchFamily="18" charset="-78"/>
                <a:ea typeface="Times New Roman" panose="02020603050405020304" pitchFamily="18" charset="0"/>
                <a:cs typeface="Times New Roman" panose="02020603050405020304" pitchFamily="18" charset="0"/>
              </a:rPr>
              <a:t> </a:t>
            </a:r>
            <a:br>
              <a:rPr lang="en-US" b="1" dirty="0">
                <a:solidFill>
                  <a:srgbClr val="000000"/>
                </a:solidFill>
                <a:effectLst/>
                <a:latin typeface="Traditional Arabic" panose="02020603050405020304" pitchFamily="18" charset="-78"/>
                <a:ea typeface="Times New Roman" panose="02020603050405020304" pitchFamily="18" charset="0"/>
                <a:cs typeface="Times New Roman" panose="02020603050405020304" pitchFamily="18" charset="0"/>
              </a:rPr>
            </a:br>
            <a:endParaRPr lang="fr-FR" sz="1400" b="1" dirty="0">
              <a:effectLst/>
              <a:latin typeface="Calibri Light" panose="020F0302020204030204" pitchFamily="34" charset="0"/>
              <a:ea typeface="Times New Roman" panose="02020603050405020304" pitchFamily="18" charset="0"/>
              <a:cs typeface="Times New Roman" panose="02020603050405020304" pitchFamily="18" charset="0"/>
            </a:endParaRPr>
          </a:p>
          <a:p>
            <a:pPr algn="ctr">
              <a:lnSpc>
                <a:spcPct val="115000"/>
              </a:lnSpc>
              <a:spcAft>
                <a:spcPts val="1000"/>
              </a:spcAft>
            </a:pPr>
            <a:r>
              <a:rPr lang="en-US" sz="1100" dirty="0">
                <a:effectLst/>
                <a:latin typeface="Calibri Light" panose="020F0302020204030204" pitchFamily="34" charset="0"/>
                <a:ea typeface="Times New Roman" panose="02020603050405020304" pitchFamily="18" charset="0"/>
                <a:cs typeface="Times New Roman" panose="02020603050405020304" pitchFamily="18" charset="0"/>
              </a:rPr>
              <a:t> </a:t>
            </a:r>
            <a:endParaRPr lang="fr-FR" sz="1100" dirty="0">
              <a:effectLst/>
              <a:latin typeface="Calibri Light" panose="020F0302020204030204" pitchFamily="34" charset="0"/>
              <a:ea typeface="Times New Roman" panose="02020603050405020304" pitchFamily="18" charset="0"/>
              <a:cs typeface="Times New Roman" panose="02020603050405020304" pitchFamily="18" charset="0"/>
            </a:endParaRPr>
          </a:p>
        </p:txBody>
      </p:sp>
      <p:sp>
        <p:nvSpPr>
          <p:cNvPr id="10" name="Titre 3"/>
          <p:cNvSpPr>
            <a:spLocks noGrp="1"/>
          </p:cNvSpPr>
          <p:nvPr>
            <p:ph type="title"/>
          </p:nvPr>
        </p:nvSpPr>
        <p:spPr/>
        <p:txBody>
          <a:bodyPr>
            <a:normAutofit fontScale="90000"/>
          </a:bodyPr>
          <a:lstStyle/>
          <a:p>
            <a:pPr rtl="1"/>
            <a:r>
              <a:rPr lang="en-US" dirty="0"/>
              <a:t/>
            </a:r>
            <a:br>
              <a:rPr lang="en-US" dirty="0"/>
            </a:br>
            <a:r>
              <a:rPr lang="en-US" sz="3100" b="1" dirty="0">
                <a:latin typeface="Times New Roman" panose="02020603050405020304" pitchFamily="18" charset="0"/>
                <a:cs typeface="Times New Roman" panose="02020603050405020304" pitchFamily="18" charset="0"/>
              </a:rPr>
              <a:t>The Seventh Topic: Concept, Types, and Requirements of Insurable Risks</a:t>
            </a:r>
            <a:endParaRPr lang="fr-FR" dirty="0">
              <a:latin typeface="Times New Roman" panose="02020603050405020304" pitchFamily="18" charset="0"/>
              <a:cs typeface="Times New Roman" panose="02020603050405020304" pitchFamily="18" charset="0"/>
            </a:endParaRPr>
          </a:p>
        </p:txBody>
      </p:sp>
      <p:sp>
        <p:nvSpPr>
          <p:cNvPr id="11" name="Rectangle 10"/>
          <p:cNvSpPr/>
          <p:nvPr/>
        </p:nvSpPr>
        <p:spPr>
          <a:xfrm>
            <a:off x="10514130" y="814663"/>
            <a:ext cx="1818126" cy="830997"/>
          </a:xfrm>
          <a:prstGeom prst="rect">
            <a:avLst/>
          </a:prstGeom>
        </p:spPr>
        <p:txBody>
          <a:bodyPr wrap="none">
            <a:spAutoFit/>
          </a:bodyPr>
          <a:lstStyle/>
          <a:p>
            <a:pPr algn="ctr" rtl="1"/>
            <a:r>
              <a:rPr lang="fr-FR" sz="2400" b="1" dirty="0">
                <a:latin typeface="Times New Roman" panose="02020603050405020304" pitchFamily="18" charset="0"/>
                <a:cs typeface="Times New Roman" panose="02020603050405020304" pitchFamily="18" charset="0"/>
              </a:rPr>
              <a:t>The </a:t>
            </a:r>
            <a:r>
              <a:rPr lang="fr-FR" sz="2400" b="1" dirty="0" err="1" smtClean="0">
                <a:latin typeface="Times New Roman" panose="02020603050405020304" pitchFamily="18" charset="0"/>
                <a:cs typeface="Times New Roman" panose="02020603050405020304" pitchFamily="18" charset="0"/>
              </a:rPr>
              <a:t>Seventh</a:t>
            </a:r>
            <a:endParaRPr lang="ar-DZ" sz="2400" b="1" dirty="0" smtClean="0">
              <a:latin typeface="Times New Roman" panose="02020603050405020304" pitchFamily="18" charset="0"/>
              <a:cs typeface="Times New Roman" panose="02020603050405020304" pitchFamily="18" charset="0"/>
            </a:endParaRPr>
          </a:p>
          <a:p>
            <a:pPr algn="ctr" rtl="1"/>
            <a:r>
              <a:rPr lang="fr-FR" sz="2400" b="1" dirty="0" smtClean="0">
                <a:latin typeface="Times New Roman" panose="02020603050405020304" pitchFamily="18" charset="0"/>
                <a:cs typeface="Times New Roman" panose="02020603050405020304" pitchFamily="18" charset="0"/>
              </a:rPr>
              <a:t> </a:t>
            </a:r>
            <a:r>
              <a:rPr lang="fr-FR" sz="2400" b="1" dirty="0">
                <a:latin typeface="Times New Roman" panose="02020603050405020304" pitchFamily="18" charset="0"/>
                <a:cs typeface="Times New Roman" panose="02020603050405020304" pitchFamily="18" charset="0"/>
              </a:rPr>
              <a:t>Topic</a:t>
            </a:r>
            <a:endParaRPr lang="fr-FR" sz="24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01754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75895" y="2366716"/>
            <a:ext cx="12040208" cy="4462760"/>
          </a:xfrm>
          <a:prstGeom prst="rect">
            <a:avLst/>
          </a:prstGeom>
        </p:spPr>
        <p:txBody>
          <a:bodyPr wrap="square">
            <a:spAutoFit/>
          </a:bodyPr>
          <a:lstStyle/>
          <a:p>
            <a:r>
              <a:rPr lang="en-US" sz="2400" b="1" dirty="0">
                <a:latin typeface="Times New Roman" panose="02020603050405020304" pitchFamily="18" charset="0"/>
                <a:cs typeface="Times New Roman" panose="02020603050405020304" pitchFamily="18" charset="0"/>
              </a:rPr>
              <a:t>Basic Classifications of Hazard Factors:</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Hazard factors can be divided into two main categories:</a:t>
            </a:r>
          </a:p>
          <a:p>
            <a:r>
              <a:rPr lang="en-US" sz="2400" b="1" dirty="0">
                <a:latin typeface="Times New Roman" panose="02020603050405020304" pitchFamily="18" charset="0"/>
                <a:cs typeface="Times New Roman" panose="02020603050405020304" pitchFamily="18" charset="0"/>
              </a:rPr>
              <a:t>Objective or Material Hazards:</a:t>
            </a: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These are physical factors that increase the likelihood or severity of a loss. They are external and can be measured or observed. Examples include:</a:t>
            </a:r>
          </a:p>
          <a:p>
            <a:pPr lvl="1"/>
            <a:r>
              <a:rPr lang="en-US" sz="2400" b="1" dirty="0">
                <a:latin typeface="Times New Roman" panose="02020603050405020304" pitchFamily="18" charset="0"/>
                <a:cs typeface="Times New Roman" panose="02020603050405020304" pitchFamily="18" charset="0"/>
              </a:rPr>
              <a:t>Building materials:</a:t>
            </a:r>
            <a:r>
              <a:rPr lang="en-US" sz="2400" dirty="0">
                <a:latin typeface="Times New Roman" panose="02020603050405020304" pitchFamily="18" charset="0"/>
                <a:cs typeface="Times New Roman" panose="02020603050405020304" pitchFamily="18" charset="0"/>
              </a:rPr>
              <a:t> The type of material used in a building (e.g., wood vs. brick) affects the extent of damage during a fire.</a:t>
            </a:r>
          </a:p>
          <a:p>
            <a:pPr lvl="1"/>
            <a:r>
              <a:rPr lang="en-US" sz="2400" b="1" dirty="0">
                <a:latin typeface="Times New Roman" panose="02020603050405020304" pitchFamily="18" charset="0"/>
                <a:cs typeface="Times New Roman" panose="02020603050405020304" pitchFamily="18" charset="0"/>
              </a:rPr>
              <a:t>Location:</a:t>
            </a:r>
            <a:r>
              <a:rPr lang="en-US" sz="2400" dirty="0">
                <a:latin typeface="Times New Roman" panose="02020603050405020304" pitchFamily="18" charset="0"/>
                <a:cs typeface="Times New Roman" panose="02020603050405020304" pitchFamily="18" charset="0"/>
              </a:rPr>
              <a:t> Proximity to dangerous areas, such as flood zones or industrial sites, can increase the risk.</a:t>
            </a:r>
          </a:p>
          <a:p>
            <a:pPr lvl="1"/>
            <a:r>
              <a:rPr lang="en-US" sz="2400" b="1" dirty="0">
                <a:latin typeface="Times New Roman" panose="02020603050405020304" pitchFamily="18" charset="0"/>
                <a:cs typeface="Times New Roman" panose="02020603050405020304" pitchFamily="18" charset="0"/>
              </a:rPr>
              <a:t>Environmental factors:</a:t>
            </a:r>
            <a:r>
              <a:rPr lang="en-US" sz="2400" dirty="0">
                <a:latin typeface="Times New Roman" panose="02020603050405020304" pitchFamily="18" charset="0"/>
                <a:cs typeface="Times New Roman" panose="02020603050405020304" pitchFamily="18" charset="0"/>
              </a:rPr>
              <a:t> Such as climate conditions (e.g., high winds or extreme heat) that may increase the risk of certain events, like fires or storms.</a:t>
            </a:r>
          </a:p>
          <a:p>
            <a:pPr algn="r" rtl="1" fontAlgn="base"/>
            <a:endParaRPr lang="fr-FR" sz="2000" dirty="0"/>
          </a:p>
        </p:txBody>
      </p:sp>
      <p:sp>
        <p:nvSpPr>
          <p:cNvPr id="8" name="عنصر نائب للمحتوى 2">
            <a:extLst>
              <a:ext uri="{FF2B5EF4-FFF2-40B4-BE49-F238E27FC236}">
                <a16:creationId xmlns:a16="http://schemas.microsoft.com/office/drawing/2014/main" id="{E7711E44-D34C-46ED-AC48-2B07D9942F64}"/>
              </a:ext>
            </a:extLst>
          </p:cNvPr>
          <p:cNvSpPr txBox="1">
            <a:spLocks/>
          </p:cNvSpPr>
          <p:nvPr/>
        </p:nvSpPr>
        <p:spPr>
          <a:xfrm>
            <a:off x="600974" y="2197291"/>
            <a:ext cx="11542728" cy="2088106"/>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lgn="r" rtl="1">
              <a:buNone/>
            </a:pPr>
            <a:endParaRPr lang="ar-DZ" sz="2400" dirty="0" smtClean="0"/>
          </a:p>
          <a:p>
            <a:pPr marL="0" lvl="0" indent="0" algn="r" rtl="1">
              <a:buNone/>
            </a:pPr>
            <a:endParaRPr lang="ar-DZ" sz="2400" dirty="0" smtClean="0">
              <a:solidFill>
                <a:schemeClr val="bg1"/>
              </a:solidFill>
            </a:endParaRPr>
          </a:p>
          <a:p>
            <a:pPr marL="0" lvl="0" indent="0" algn="r" rtl="1">
              <a:buNone/>
            </a:pPr>
            <a:endParaRPr lang="ar-DZ" sz="2400" dirty="0">
              <a:solidFill>
                <a:schemeClr val="bg1"/>
              </a:solidFill>
            </a:endParaRPr>
          </a:p>
          <a:p>
            <a:pPr marL="0" lvl="0" indent="0" algn="r" rtl="1">
              <a:buNone/>
            </a:pPr>
            <a:endParaRPr lang="ar-DZ" sz="2400" dirty="0" smtClean="0">
              <a:solidFill>
                <a:schemeClr val="bg1"/>
              </a:solidFill>
            </a:endParaRPr>
          </a:p>
          <a:p>
            <a:pPr marL="0" indent="0" algn="r" rtl="1">
              <a:buNone/>
            </a:pPr>
            <a:endParaRPr lang="ar-SA" sz="2400" dirty="0">
              <a:solidFill>
                <a:schemeClr val="bg1"/>
              </a:solidFill>
            </a:endParaRPr>
          </a:p>
          <a:p>
            <a:pPr marL="0" indent="0" algn="r" rtl="1">
              <a:buNone/>
            </a:pPr>
            <a:endParaRPr lang="en-US" sz="2400" dirty="0"/>
          </a:p>
          <a:p>
            <a:pPr marL="0" indent="0" algn="r" rtl="1">
              <a:buNone/>
            </a:pPr>
            <a:endParaRPr lang="ar-SA" dirty="0"/>
          </a:p>
          <a:p>
            <a:pPr marL="0" indent="0" algn="r" rtl="1">
              <a:buNone/>
            </a:pPr>
            <a:endParaRPr lang="ar-SA" sz="2400" dirty="0">
              <a:solidFill>
                <a:schemeClr val="bg1"/>
              </a:solidFill>
            </a:endParaRPr>
          </a:p>
          <a:p>
            <a:pPr marL="0" indent="0" algn="r" rtl="1">
              <a:buNone/>
            </a:pPr>
            <a:endParaRPr lang="ar-DZ" sz="2400" dirty="0" smtClean="0">
              <a:solidFill>
                <a:srgbClr val="FFFFFF"/>
              </a:solidFill>
            </a:endParaRPr>
          </a:p>
          <a:p>
            <a:pPr marL="0" indent="0" algn="r" rtl="1">
              <a:buNone/>
            </a:pPr>
            <a:endParaRPr lang="en-US" sz="2400" dirty="0" smtClean="0"/>
          </a:p>
          <a:p>
            <a:pPr marL="0" indent="0" algn="r" rtl="1">
              <a:buFont typeface="Arial" panose="020B0604020202020204" pitchFamily="34" charset="0"/>
              <a:buNone/>
            </a:pPr>
            <a:endParaRPr lang="ar-SA" sz="1700" dirty="0"/>
          </a:p>
        </p:txBody>
      </p:sp>
      <p:sp>
        <p:nvSpPr>
          <p:cNvPr id="2" name="Rectangle 1"/>
          <p:cNvSpPr/>
          <p:nvPr/>
        </p:nvSpPr>
        <p:spPr>
          <a:xfrm>
            <a:off x="127643" y="1834166"/>
            <a:ext cx="11936712" cy="769441"/>
          </a:xfrm>
          <a:prstGeom prst="rect">
            <a:avLst/>
          </a:prstGeom>
        </p:spPr>
        <p:txBody>
          <a:bodyPr wrap="square">
            <a:spAutoFit/>
          </a:bodyPr>
          <a:lstStyle/>
          <a:p>
            <a:pPr lvl="0" algn="r" rtl="1"/>
            <a:endParaRPr lang="ar-DZ" sz="2400" b="1" dirty="0">
              <a:solidFill>
                <a:schemeClr val="bg1"/>
              </a:solidFill>
            </a:endParaRPr>
          </a:p>
          <a:p>
            <a:pPr lvl="0" algn="r" rtl="1"/>
            <a:r>
              <a:rPr lang="ar-SA" sz="2000" dirty="0" smtClean="0"/>
              <a:t> </a:t>
            </a:r>
            <a:endParaRPr lang="en-US" sz="2000" dirty="0"/>
          </a:p>
        </p:txBody>
      </p:sp>
      <p:sp>
        <p:nvSpPr>
          <p:cNvPr id="9" name="Titre 3"/>
          <p:cNvSpPr txBox="1">
            <a:spLocks/>
          </p:cNvSpPr>
          <p:nvPr/>
        </p:nvSpPr>
        <p:spPr>
          <a:xfrm>
            <a:off x="372944" y="621444"/>
            <a:ext cx="9613861" cy="1080938"/>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rtl="1"/>
            <a:r>
              <a:rPr lang="en-US" dirty="0" smtClean="0"/>
              <a:t/>
            </a:r>
            <a:br>
              <a:rPr lang="en-US" dirty="0" smtClean="0"/>
            </a:br>
            <a:r>
              <a:rPr lang="en-US" sz="3100" b="1" dirty="0" smtClean="0">
                <a:latin typeface="Times New Roman" panose="02020603050405020304" pitchFamily="18" charset="0"/>
                <a:cs typeface="Times New Roman" panose="02020603050405020304" pitchFamily="18" charset="0"/>
              </a:rPr>
              <a:t>The Seventh Topic: Concept, Types, and Requirements of Insurable Risks</a:t>
            </a:r>
            <a:endParaRPr lang="fr-FR" dirty="0">
              <a:latin typeface="Times New Roman" panose="02020603050405020304" pitchFamily="18" charset="0"/>
              <a:cs typeface="Times New Roman" panose="02020603050405020304" pitchFamily="18" charset="0"/>
            </a:endParaRPr>
          </a:p>
        </p:txBody>
      </p:sp>
      <p:sp>
        <p:nvSpPr>
          <p:cNvPr id="10" name="Rectangle 9"/>
          <p:cNvSpPr/>
          <p:nvPr/>
        </p:nvSpPr>
        <p:spPr>
          <a:xfrm>
            <a:off x="10514130" y="814663"/>
            <a:ext cx="1818126" cy="830997"/>
          </a:xfrm>
          <a:prstGeom prst="rect">
            <a:avLst/>
          </a:prstGeom>
        </p:spPr>
        <p:txBody>
          <a:bodyPr wrap="none">
            <a:spAutoFit/>
          </a:bodyPr>
          <a:lstStyle/>
          <a:p>
            <a:pPr algn="ctr" rtl="1"/>
            <a:r>
              <a:rPr lang="fr-FR" sz="2400" b="1" dirty="0">
                <a:latin typeface="Times New Roman" panose="02020603050405020304" pitchFamily="18" charset="0"/>
                <a:cs typeface="Times New Roman" panose="02020603050405020304" pitchFamily="18" charset="0"/>
              </a:rPr>
              <a:t>The </a:t>
            </a:r>
            <a:r>
              <a:rPr lang="fr-FR" sz="2400" b="1" dirty="0" err="1" smtClean="0">
                <a:latin typeface="Times New Roman" panose="02020603050405020304" pitchFamily="18" charset="0"/>
                <a:cs typeface="Times New Roman" panose="02020603050405020304" pitchFamily="18" charset="0"/>
              </a:rPr>
              <a:t>Seventh</a:t>
            </a:r>
            <a:endParaRPr lang="ar-DZ" sz="2400" b="1" dirty="0" smtClean="0">
              <a:latin typeface="Times New Roman" panose="02020603050405020304" pitchFamily="18" charset="0"/>
              <a:cs typeface="Times New Roman" panose="02020603050405020304" pitchFamily="18" charset="0"/>
            </a:endParaRPr>
          </a:p>
          <a:p>
            <a:pPr algn="ctr" rtl="1"/>
            <a:r>
              <a:rPr lang="fr-FR" sz="2400" b="1" dirty="0" smtClean="0">
                <a:latin typeface="Times New Roman" panose="02020603050405020304" pitchFamily="18" charset="0"/>
                <a:cs typeface="Times New Roman" panose="02020603050405020304" pitchFamily="18" charset="0"/>
              </a:rPr>
              <a:t> </a:t>
            </a:r>
            <a:r>
              <a:rPr lang="fr-FR" sz="2400" b="1" dirty="0">
                <a:latin typeface="Times New Roman" panose="02020603050405020304" pitchFamily="18" charset="0"/>
                <a:cs typeface="Times New Roman" panose="02020603050405020304" pitchFamily="18" charset="0"/>
              </a:rPr>
              <a:t>Topic</a:t>
            </a:r>
            <a:endParaRPr lang="fr-FR" sz="24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29288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75895" y="2366716"/>
            <a:ext cx="12040208" cy="4278094"/>
          </a:xfrm>
          <a:prstGeom prst="rect">
            <a:avLst/>
          </a:prstGeom>
        </p:spPr>
        <p:txBody>
          <a:bodyPr wrap="square">
            <a:spAutoFit/>
          </a:bodyPr>
          <a:lstStyle/>
          <a:p>
            <a:pPr fontAlgn="base"/>
            <a:r>
              <a:rPr lang="en-US" sz="2800" b="1" dirty="0">
                <a:latin typeface="Times New Roman" panose="02020603050405020304" pitchFamily="18" charset="0"/>
                <a:cs typeface="Times New Roman" panose="02020603050405020304" pitchFamily="18" charset="0"/>
              </a:rPr>
              <a:t>Personal Hazards:</a:t>
            </a:r>
            <a:r>
              <a:rPr lang="en-US" sz="2800" dirty="0">
                <a:latin typeface="Times New Roman" panose="02020603050405020304" pitchFamily="18" charset="0"/>
                <a:cs typeface="Times New Roman" panose="02020603050405020304" pitchFamily="18" charset="0"/>
              </a:rPr>
              <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These are factors related to individuals' behaviors, habits, and decisions that can influence the likelihood or severity of a loss. They are subjective and vary from person to person. Examples include:</a:t>
            </a:r>
          </a:p>
          <a:p>
            <a:pPr fontAlgn="base"/>
            <a:r>
              <a:rPr lang="en-US" sz="2800" dirty="0">
                <a:latin typeface="Times New Roman" panose="02020603050405020304" pitchFamily="18" charset="0"/>
                <a:cs typeface="Times New Roman" panose="02020603050405020304" pitchFamily="18" charset="0"/>
              </a:rPr>
              <a:t>Smoking: An individual's habit of smoking increases the likelihood of a fire.</a:t>
            </a:r>
          </a:p>
          <a:p>
            <a:pPr fontAlgn="base"/>
            <a:r>
              <a:rPr lang="en-US" sz="2800" dirty="0">
                <a:latin typeface="Times New Roman" panose="02020603050405020304" pitchFamily="18" charset="0"/>
                <a:cs typeface="Times New Roman" panose="02020603050405020304" pitchFamily="18" charset="0"/>
              </a:rPr>
              <a:t>Negligence or carelessness: Personal behavior, such as leaving flammable materials near heat sources, can contribute to accidents.</a:t>
            </a:r>
          </a:p>
          <a:p>
            <a:pPr fontAlgn="base"/>
            <a:r>
              <a:rPr lang="en-US" sz="2800" dirty="0">
                <a:latin typeface="Times New Roman" panose="02020603050405020304" pitchFamily="18" charset="0"/>
                <a:cs typeface="Times New Roman" panose="02020603050405020304" pitchFamily="18" charset="0"/>
              </a:rPr>
              <a:t>Health habits: Poor health practices, such as not maintaining equipment, can increase the risk of accidents or failures.</a:t>
            </a:r>
          </a:p>
          <a:p>
            <a:pPr fontAlgn="base"/>
            <a:endParaRPr lang="fr-FR" sz="2000" dirty="0">
              <a:latin typeface="Times New Roman" panose="02020603050405020304" pitchFamily="18" charset="0"/>
              <a:cs typeface="Times New Roman" panose="02020603050405020304" pitchFamily="18" charset="0"/>
            </a:endParaRPr>
          </a:p>
        </p:txBody>
      </p:sp>
      <p:sp>
        <p:nvSpPr>
          <p:cNvPr id="8" name="عنصر نائب للمحتوى 2">
            <a:extLst>
              <a:ext uri="{FF2B5EF4-FFF2-40B4-BE49-F238E27FC236}">
                <a16:creationId xmlns:a16="http://schemas.microsoft.com/office/drawing/2014/main" id="{E7711E44-D34C-46ED-AC48-2B07D9942F64}"/>
              </a:ext>
            </a:extLst>
          </p:cNvPr>
          <p:cNvSpPr txBox="1">
            <a:spLocks/>
          </p:cNvSpPr>
          <p:nvPr/>
        </p:nvSpPr>
        <p:spPr>
          <a:xfrm>
            <a:off x="600974" y="2197291"/>
            <a:ext cx="11542728" cy="2088106"/>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lgn="r" rtl="1">
              <a:buNone/>
            </a:pPr>
            <a:endParaRPr lang="ar-DZ" sz="2400" dirty="0" smtClean="0"/>
          </a:p>
          <a:p>
            <a:pPr marL="0" lvl="0" indent="0" algn="r" rtl="1">
              <a:buNone/>
            </a:pPr>
            <a:endParaRPr lang="ar-DZ" sz="2400" dirty="0" smtClean="0">
              <a:solidFill>
                <a:schemeClr val="bg1"/>
              </a:solidFill>
            </a:endParaRPr>
          </a:p>
          <a:p>
            <a:pPr marL="0" lvl="0" indent="0" algn="r" rtl="1">
              <a:buNone/>
            </a:pPr>
            <a:endParaRPr lang="ar-DZ" sz="2400" dirty="0">
              <a:solidFill>
                <a:schemeClr val="bg1"/>
              </a:solidFill>
            </a:endParaRPr>
          </a:p>
          <a:p>
            <a:pPr marL="0" lvl="0" indent="0" algn="r" rtl="1">
              <a:buNone/>
            </a:pPr>
            <a:endParaRPr lang="ar-DZ" sz="2400" dirty="0" smtClean="0">
              <a:solidFill>
                <a:schemeClr val="bg1"/>
              </a:solidFill>
            </a:endParaRPr>
          </a:p>
          <a:p>
            <a:pPr marL="0" indent="0" algn="r" rtl="1">
              <a:buNone/>
            </a:pPr>
            <a:endParaRPr lang="ar-SA" sz="2400" dirty="0">
              <a:solidFill>
                <a:schemeClr val="bg1"/>
              </a:solidFill>
            </a:endParaRPr>
          </a:p>
          <a:p>
            <a:pPr marL="0" indent="0" algn="r" rtl="1">
              <a:buNone/>
            </a:pPr>
            <a:endParaRPr lang="en-US" sz="2400" dirty="0"/>
          </a:p>
          <a:p>
            <a:pPr marL="0" indent="0" algn="r" rtl="1">
              <a:buNone/>
            </a:pPr>
            <a:endParaRPr lang="ar-SA" dirty="0"/>
          </a:p>
          <a:p>
            <a:pPr marL="0" indent="0" algn="r" rtl="1">
              <a:buNone/>
            </a:pPr>
            <a:endParaRPr lang="ar-SA" sz="2400" dirty="0">
              <a:solidFill>
                <a:schemeClr val="bg1"/>
              </a:solidFill>
            </a:endParaRPr>
          </a:p>
          <a:p>
            <a:pPr marL="0" indent="0" algn="r" rtl="1">
              <a:buNone/>
            </a:pPr>
            <a:endParaRPr lang="ar-DZ" sz="2400" dirty="0" smtClean="0">
              <a:solidFill>
                <a:srgbClr val="FFFFFF"/>
              </a:solidFill>
            </a:endParaRPr>
          </a:p>
          <a:p>
            <a:pPr marL="0" indent="0" algn="r" rtl="1">
              <a:buNone/>
            </a:pPr>
            <a:endParaRPr lang="en-US" sz="2400" dirty="0" smtClean="0"/>
          </a:p>
          <a:p>
            <a:pPr marL="0" indent="0" algn="r" rtl="1">
              <a:buFont typeface="Arial" panose="020B0604020202020204" pitchFamily="34" charset="0"/>
              <a:buNone/>
            </a:pPr>
            <a:endParaRPr lang="ar-SA" sz="1700" dirty="0"/>
          </a:p>
        </p:txBody>
      </p:sp>
      <p:sp>
        <p:nvSpPr>
          <p:cNvPr id="2" name="Rectangle 1"/>
          <p:cNvSpPr/>
          <p:nvPr/>
        </p:nvSpPr>
        <p:spPr>
          <a:xfrm>
            <a:off x="127643" y="1834166"/>
            <a:ext cx="11936712" cy="769441"/>
          </a:xfrm>
          <a:prstGeom prst="rect">
            <a:avLst/>
          </a:prstGeom>
        </p:spPr>
        <p:txBody>
          <a:bodyPr wrap="square">
            <a:spAutoFit/>
          </a:bodyPr>
          <a:lstStyle/>
          <a:p>
            <a:pPr lvl="0" algn="r" rtl="1"/>
            <a:endParaRPr lang="ar-DZ" sz="2400" b="1" dirty="0">
              <a:solidFill>
                <a:schemeClr val="bg1"/>
              </a:solidFill>
            </a:endParaRPr>
          </a:p>
          <a:p>
            <a:pPr lvl="0" algn="r" rtl="1"/>
            <a:r>
              <a:rPr lang="ar-SA" sz="2000" dirty="0" smtClean="0"/>
              <a:t> </a:t>
            </a:r>
            <a:endParaRPr lang="en-US" sz="2000" dirty="0"/>
          </a:p>
        </p:txBody>
      </p:sp>
      <p:sp>
        <p:nvSpPr>
          <p:cNvPr id="9" name="Titre 3"/>
          <p:cNvSpPr txBox="1">
            <a:spLocks/>
          </p:cNvSpPr>
          <p:nvPr/>
        </p:nvSpPr>
        <p:spPr>
          <a:xfrm>
            <a:off x="372944" y="621444"/>
            <a:ext cx="9613861" cy="1080938"/>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rtl="1"/>
            <a:r>
              <a:rPr lang="en-US" dirty="0" smtClean="0"/>
              <a:t/>
            </a:r>
            <a:br>
              <a:rPr lang="en-US" dirty="0" smtClean="0"/>
            </a:br>
            <a:r>
              <a:rPr lang="en-US" sz="3100" b="1" dirty="0" smtClean="0">
                <a:latin typeface="Times New Roman" panose="02020603050405020304" pitchFamily="18" charset="0"/>
                <a:cs typeface="Times New Roman" panose="02020603050405020304" pitchFamily="18" charset="0"/>
              </a:rPr>
              <a:t>The Seventh Topic: Concept, Types, and Requirements of Insurable Risks</a:t>
            </a:r>
            <a:endParaRPr lang="fr-FR" dirty="0">
              <a:latin typeface="Times New Roman" panose="02020603050405020304" pitchFamily="18" charset="0"/>
              <a:cs typeface="Times New Roman" panose="02020603050405020304" pitchFamily="18" charset="0"/>
            </a:endParaRPr>
          </a:p>
        </p:txBody>
      </p:sp>
      <p:sp>
        <p:nvSpPr>
          <p:cNvPr id="10" name="Rectangle 9"/>
          <p:cNvSpPr/>
          <p:nvPr/>
        </p:nvSpPr>
        <p:spPr>
          <a:xfrm>
            <a:off x="10514130" y="814663"/>
            <a:ext cx="1818126" cy="830997"/>
          </a:xfrm>
          <a:prstGeom prst="rect">
            <a:avLst/>
          </a:prstGeom>
        </p:spPr>
        <p:txBody>
          <a:bodyPr wrap="none">
            <a:spAutoFit/>
          </a:bodyPr>
          <a:lstStyle/>
          <a:p>
            <a:pPr algn="ctr" rtl="1"/>
            <a:r>
              <a:rPr lang="fr-FR" sz="2400" b="1" dirty="0">
                <a:latin typeface="Times New Roman" panose="02020603050405020304" pitchFamily="18" charset="0"/>
                <a:cs typeface="Times New Roman" panose="02020603050405020304" pitchFamily="18" charset="0"/>
              </a:rPr>
              <a:t>The </a:t>
            </a:r>
            <a:r>
              <a:rPr lang="fr-FR" sz="2400" b="1" dirty="0" err="1" smtClean="0">
                <a:latin typeface="Times New Roman" panose="02020603050405020304" pitchFamily="18" charset="0"/>
                <a:cs typeface="Times New Roman" panose="02020603050405020304" pitchFamily="18" charset="0"/>
              </a:rPr>
              <a:t>Seventh</a:t>
            </a:r>
            <a:endParaRPr lang="ar-DZ" sz="2400" b="1" dirty="0" smtClean="0">
              <a:latin typeface="Times New Roman" panose="02020603050405020304" pitchFamily="18" charset="0"/>
              <a:cs typeface="Times New Roman" panose="02020603050405020304" pitchFamily="18" charset="0"/>
            </a:endParaRPr>
          </a:p>
          <a:p>
            <a:pPr algn="ctr" rtl="1"/>
            <a:r>
              <a:rPr lang="fr-FR" sz="2400" b="1" dirty="0" smtClean="0">
                <a:latin typeface="Times New Roman" panose="02020603050405020304" pitchFamily="18" charset="0"/>
                <a:cs typeface="Times New Roman" panose="02020603050405020304" pitchFamily="18" charset="0"/>
              </a:rPr>
              <a:t> </a:t>
            </a:r>
            <a:r>
              <a:rPr lang="fr-FR" sz="2400" b="1" dirty="0">
                <a:latin typeface="Times New Roman" panose="02020603050405020304" pitchFamily="18" charset="0"/>
                <a:cs typeface="Times New Roman" panose="02020603050405020304" pitchFamily="18" charset="0"/>
              </a:rPr>
              <a:t>Topic</a:t>
            </a:r>
            <a:endParaRPr lang="fr-FR" sz="24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77817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514130" y="814663"/>
            <a:ext cx="1818126" cy="830997"/>
          </a:xfrm>
          <a:prstGeom prst="rect">
            <a:avLst/>
          </a:prstGeom>
        </p:spPr>
        <p:txBody>
          <a:bodyPr wrap="none">
            <a:spAutoFit/>
          </a:bodyPr>
          <a:lstStyle/>
          <a:p>
            <a:pPr algn="ctr" rtl="1"/>
            <a:r>
              <a:rPr lang="fr-FR" sz="2400" b="1" dirty="0">
                <a:latin typeface="Times New Roman" panose="02020603050405020304" pitchFamily="18" charset="0"/>
                <a:cs typeface="Times New Roman" panose="02020603050405020304" pitchFamily="18" charset="0"/>
              </a:rPr>
              <a:t>The </a:t>
            </a:r>
            <a:r>
              <a:rPr lang="fr-FR" sz="2400" b="1" dirty="0" err="1" smtClean="0">
                <a:latin typeface="Times New Roman" panose="02020603050405020304" pitchFamily="18" charset="0"/>
                <a:cs typeface="Times New Roman" panose="02020603050405020304" pitchFamily="18" charset="0"/>
              </a:rPr>
              <a:t>Seventh</a:t>
            </a:r>
            <a:endParaRPr lang="ar-DZ" sz="2400" b="1" dirty="0" smtClean="0">
              <a:latin typeface="Times New Roman" panose="02020603050405020304" pitchFamily="18" charset="0"/>
              <a:cs typeface="Times New Roman" panose="02020603050405020304" pitchFamily="18" charset="0"/>
            </a:endParaRPr>
          </a:p>
          <a:p>
            <a:pPr algn="ctr" rtl="1"/>
            <a:r>
              <a:rPr lang="fr-FR" sz="2400" b="1" dirty="0" smtClean="0">
                <a:latin typeface="Times New Roman" panose="02020603050405020304" pitchFamily="18" charset="0"/>
                <a:cs typeface="Times New Roman" panose="02020603050405020304" pitchFamily="18" charset="0"/>
              </a:rPr>
              <a:t> </a:t>
            </a:r>
            <a:r>
              <a:rPr lang="fr-FR" sz="2400" b="1" dirty="0">
                <a:latin typeface="Times New Roman" panose="02020603050405020304" pitchFamily="18" charset="0"/>
                <a:cs typeface="Times New Roman" panose="02020603050405020304" pitchFamily="18" charset="0"/>
              </a:rPr>
              <a:t>Topic</a:t>
            </a:r>
            <a:endParaRPr lang="fr-FR" sz="2400" b="1" dirty="0">
              <a:solidFill>
                <a:schemeClr val="bg1"/>
              </a:solidFill>
              <a:latin typeface="Times New Roman" panose="02020603050405020304" pitchFamily="18" charset="0"/>
              <a:cs typeface="Times New Roman" panose="02020603050405020304" pitchFamily="18" charset="0"/>
            </a:endParaRPr>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8" name="عنصر نائب للمحتوى 2">
            <a:extLst>
              <a:ext uri="{FF2B5EF4-FFF2-40B4-BE49-F238E27FC236}">
                <a16:creationId xmlns:a16="http://schemas.microsoft.com/office/drawing/2014/main" id="{E7711E44-D34C-46ED-AC48-2B07D9942F64}"/>
              </a:ext>
            </a:extLst>
          </p:cNvPr>
          <p:cNvSpPr txBox="1">
            <a:spLocks/>
          </p:cNvSpPr>
          <p:nvPr/>
        </p:nvSpPr>
        <p:spPr>
          <a:xfrm>
            <a:off x="600974" y="2197291"/>
            <a:ext cx="11542728" cy="2088106"/>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lgn="r" rtl="1">
              <a:buNone/>
            </a:pPr>
            <a:endParaRPr lang="ar-DZ" sz="2400" dirty="0" smtClean="0"/>
          </a:p>
          <a:p>
            <a:pPr marL="0" lvl="0" indent="0" algn="r" rtl="1">
              <a:buNone/>
            </a:pPr>
            <a:endParaRPr lang="ar-DZ" sz="2400" dirty="0" smtClean="0">
              <a:solidFill>
                <a:schemeClr val="bg1"/>
              </a:solidFill>
            </a:endParaRPr>
          </a:p>
          <a:p>
            <a:pPr marL="0" lvl="0" indent="0" algn="r" rtl="1">
              <a:buNone/>
            </a:pPr>
            <a:endParaRPr lang="ar-DZ" sz="2400" dirty="0">
              <a:solidFill>
                <a:schemeClr val="bg1"/>
              </a:solidFill>
            </a:endParaRPr>
          </a:p>
          <a:p>
            <a:pPr marL="0" lvl="0" indent="0" algn="r" rtl="1">
              <a:buNone/>
            </a:pPr>
            <a:endParaRPr lang="ar-DZ" sz="2400" dirty="0" smtClean="0">
              <a:solidFill>
                <a:schemeClr val="bg1"/>
              </a:solidFill>
            </a:endParaRPr>
          </a:p>
          <a:p>
            <a:pPr marL="0" indent="0" algn="r" rtl="1">
              <a:buNone/>
            </a:pPr>
            <a:endParaRPr lang="ar-SA" sz="2400" dirty="0">
              <a:solidFill>
                <a:schemeClr val="bg1"/>
              </a:solidFill>
            </a:endParaRPr>
          </a:p>
          <a:p>
            <a:pPr marL="0" indent="0" algn="r" rtl="1">
              <a:buNone/>
            </a:pPr>
            <a:endParaRPr lang="en-US" sz="2400" dirty="0"/>
          </a:p>
          <a:p>
            <a:pPr marL="0" indent="0" algn="r" rtl="1">
              <a:buNone/>
            </a:pPr>
            <a:endParaRPr lang="ar-SA" dirty="0"/>
          </a:p>
          <a:p>
            <a:pPr marL="0" indent="0" algn="r" rtl="1">
              <a:buNone/>
            </a:pPr>
            <a:endParaRPr lang="ar-SA" sz="2400" dirty="0">
              <a:solidFill>
                <a:schemeClr val="bg1"/>
              </a:solidFill>
            </a:endParaRPr>
          </a:p>
          <a:p>
            <a:pPr marL="0" indent="0" algn="r" rtl="1">
              <a:buNone/>
            </a:pPr>
            <a:endParaRPr lang="ar-DZ" sz="2400" dirty="0" smtClean="0">
              <a:solidFill>
                <a:srgbClr val="FFFFFF"/>
              </a:solidFill>
            </a:endParaRPr>
          </a:p>
          <a:p>
            <a:pPr marL="0" indent="0" algn="r" rtl="1">
              <a:buNone/>
            </a:pPr>
            <a:endParaRPr lang="en-US" sz="2400" dirty="0" smtClean="0"/>
          </a:p>
          <a:p>
            <a:pPr marL="0" indent="0" algn="r" rtl="1">
              <a:buFont typeface="Arial" panose="020B0604020202020204" pitchFamily="34" charset="0"/>
              <a:buNone/>
            </a:pPr>
            <a:endParaRPr lang="ar-SA" sz="1700" dirty="0"/>
          </a:p>
        </p:txBody>
      </p:sp>
      <p:sp>
        <p:nvSpPr>
          <p:cNvPr id="2" name="Rectangle 1"/>
          <p:cNvSpPr/>
          <p:nvPr/>
        </p:nvSpPr>
        <p:spPr>
          <a:xfrm>
            <a:off x="127643" y="1834166"/>
            <a:ext cx="11936712" cy="769441"/>
          </a:xfrm>
          <a:prstGeom prst="rect">
            <a:avLst/>
          </a:prstGeom>
        </p:spPr>
        <p:txBody>
          <a:bodyPr wrap="square">
            <a:spAutoFit/>
          </a:bodyPr>
          <a:lstStyle/>
          <a:p>
            <a:pPr lvl="0" algn="r" rtl="1"/>
            <a:endParaRPr lang="ar-DZ" sz="2400" b="1" dirty="0">
              <a:solidFill>
                <a:schemeClr val="bg1"/>
              </a:solidFill>
            </a:endParaRPr>
          </a:p>
          <a:p>
            <a:pPr lvl="0" algn="r" rtl="1"/>
            <a:r>
              <a:rPr lang="ar-SA" sz="2000" dirty="0" smtClean="0"/>
              <a:t> </a:t>
            </a:r>
            <a:endParaRPr lang="en-US" sz="2000" dirty="0"/>
          </a:p>
        </p:txBody>
      </p:sp>
      <p:pic>
        <p:nvPicPr>
          <p:cNvPr id="6" name="Image 5"/>
          <p:cNvPicPr>
            <a:picLocks noChangeAspect="1"/>
          </p:cNvPicPr>
          <p:nvPr/>
        </p:nvPicPr>
        <p:blipFill>
          <a:blip r:embed="rId2"/>
          <a:stretch>
            <a:fillRect/>
          </a:stretch>
        </p:blipFill>
        <p:spPr>
          <a:xfrm>
            <a:off x="2318197" y="1911279"/>
            <a:ext cx="6134672" cy="4748236"/>
          </a:xfrm>
          <a:prstGeom prst="rect">
            <a:avLst/>
          </a:prstGeom>
        </p:spPr>
      </p:pic>
      <p:sp>
        <p:nvSpPr>
          <p:cNvPr id="9" name="Titre 3"/>
          <p:cNvSpPr txBox="1">
            <a:spLocks/>
          </p:cNvSpPr>
          <p:nvPr/>
        </p:nvSpPr>
        <p:spPr>
          <a:xfrm>
            <a:off x="372944" y="621444"/>
            <a:ext cx="9613861" cy="1080938"/>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rtl="1"/>
            <a:r>
              <a:rPr lang="en-US" sz="3100" b="1" dirty="0" smtClean="0">
                <a:latin typeface="Times New Roman" panose="02020603050405020304" pitchFamily="18" charset="0"/>
                <a:cs typeface="Times New Roman" panose="02020603050405020304" pitchFamily="18" charset="0"/>
              </a:rPr>
              <a:t>The Seventh Topic: Concept, Types, and Requirements of Insurable Risks</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98269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8" name="عنصر نائب للمحتوى 2">
            <a:extLst>
              <a:ext uri="{FF2B5EF4-FFF2-40B4-BE49-F238E27FC236}">
                <a16:creationId xmlns:a16="http://schemas.microsoft.com/office/drawing/2014/main" id="{E7711E44-D34C-46ED-AC48-2B07D9942F64}"/>
              </a:ext>
            </a:extLst>
          </p:cNvPr>
          <p:cNvSpPr txBox="1">
            <a:spLocks/>
          </p:cNvSpPr>
          <p:nvPr/>
        </p:nvSpPr>
        <p:spPr>
          <a:xfrm>
            <a:off x="600974" y="2197291"/>
            <a:ext cx="11542728" cy="2088106"/>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lgn="r" rtl="1">
              <a:buNone/>
            </a:pPr>
            <a:endParaRPr lang="ar-DZ" sz="2400" dirty="0" smtClean="0"/>
          </a:p>
          <a:p>
            <a:pPr marL="0" lvl="0" indent="0" algn="r" rtl="1">
              <a:buNone/>
            </a:pPr>
            <a:endParaRPr lang="ar-DZ" sz="2400" dirty="0" smtClean="0">
              <a:solidFill>
                <a:schemeClr val="bg1"/>
              </a:solidFill>
            </a:endParaRPr>
          </a:p>
          <a:p>
            <a:pPr marL="0" lvl="0" indent="0" algn="r" rtl="1">
              <a:buNone/>
            </a:pPr>
            <a:endParaRPr lang="ar-DZ" sz="2400" dirty="0">
              <a:solidFill>
                <a:schemeClr val="bg1"/>
              </a:solidFill>
            </a:endParaRPr>
          </a:p>
          <a:p>
            <a:pPr marL="0" lvl="0" indent="0" algn="r" rtl="1">
              <a:buNone/>
            </a:pPr>
            <a:endParaRPr lang="ar-DZ" sz="2400" dirty="0" smtClean="0">
              <a:solidFill>
                <a:schemeClr val="bg1"/>
              </a:solidFill>
            </a:endParaRPr>
          </a:p>
          <a:p>
            <a:pPr marL="0" indent="0" algn="r" rtl="1">
              <a:buNone/>
            </a:pPr>
            <a:endParaRPr lang="ar-SA" sz="2400" dirty="0">
              <a:solidFill>
                <a:schemeClr val="bg1"/>
              </a:solidFill>
            </a:endParaRPr>
          </a:p>
          <a:p>
            <a:pPr marL="0" indent="0" algn="r" rtl="1">
              <a:buNone/>
            </a:pPr>
            <a:endParaRPr lang="en-US" sz="2400" dirty="0"/>
          </a:p>
          <a:p>
            <a:pPr marL="0" indent="0" algn="r" rtl="1">
              <a:buNone/>
            </a:pPr>
            <a:endParaRPr lang="ar-SA" dirty="0"/>
          </a:p>
          <a:p>
            <a:pPr marL="0" indent="0" algn="r" rtl="1">
              <a:buNone/>
            </a:pPr>
            <a:endParaRPr lang="ar-SA" sz="2400" dirty="0">
              <a:solidFill>
                <a:schemeClr val="bg1"/>
              </a:solidFill>
            </a:endParaRPr>
          </a:p>
          <a:p>
            <a:pPr marL="0" indent="0" algn="r" rtl="1">
              <a:buNone/>
            </a:pPr>
            <a:endParaRPr lang="ar-DZ" sz="2400" dirty="0" smtClean="0">
              <a:solidFill>
                <a:srgbClr val="FFFFFF"/>
              </a:solidFill>
            </a:endParaRPr>
          </a:p>
          <a:p>
            <a:pPr marL="0" indent="0" algn="r" rtl="1">
              <a:buNone/>
            </a:pPr>
            <a:endParaRPr lang="en-US" sz="2400" dirty="0" smtClean="0"/>
          </a:p>
          <a:p>
            <a:pPr marL="0" indent="0" algn="r" rtl="1">
              <a:buFont typeface="Arial" panose="020B0604020202020204" pitchFamily="34" charset="0"/>
              <a:buNone/>
            </a:pPr>
            <a:endParaRPr lang="ar-SA" sz="1700" dirty="0"/>
          </a:p>
        </p:txBody>
      </p:sp>
      <p:sp>
        <p:nvSpPr>
          <p:cNvPr id="2" name="Rectangle 1"/>
          <p:cNvSpPr/>
          <p:nvPr/>
        </p:nvSpPr>
        <p:spPr>
          <a:xfrm>
            <a:off x="127643" y="1834166"/>
            <a:ext cx="11936712" cy="769441"/>
          </a:xfrm>
          <a:prstGeom prst="rect">
            <a:avLst/>
          </a:prstGeom>
        </p:spPr>
        <p:txBody>
          <a:bodyPr wrap="square">
            <a:spAutoFit/>
          </a:bodyPr>
          <a:lstStyle/>
          <a:p>
            <a:pPr lvl="0" algn="r" rtl="1"/>
            <a:endParaRPr lang="ar-DZ" sz="2400" b="1" dirty="0">
              <a:solidFill>
                <a:schemeClr val="bg1"/>
              </a:solidFill>
            </a:endParaRPr>
          </a:p>
          <a:p>
            <a:pPr lvl="0" algn="r" rtl="1"/>
            <a:r>
              <a:rPr lang="ar-SA" sz="2000" dirty="0" smtClean="0"/>
              <a:t> </a:t>
            </a:r>
            <a:endParaRPr lang="en-US" sz="2000" dirty="0"/>
          </a:p>
        </p:txBody>
      </p:sp>
      <p:pic>
        <p:nvPicPr>
          <p:cNvPr id="3" name="Image 2"/>
          <p:cNvPicPr>
            <a:picLocks noChangeAspect="1"/>
          </p:cNvPicPr>
          <p:nvPr/>
        </p:nvPicPr>
        <p:blipFill>
          <a:blip r:embed="rId2"/>
          <a:stretch>
            <a:fillRect/>
          </a:stretch>
        </p:blipFill>
        <p:spPr>
          <a:xfrm>
            <a:off x="2691684" y="1976524"/>
            <a:ext cx="5918351" cy="4617746"/>
          </a:xfrm>
          <a:prstGeom prst="rect">
            <a:avLst/>
          </a:prstGeom>
        </p:spPr>
      </p:pic>
      <p:sp>
        <p:nvSpPr>
          <p:cNvPr id="9" name="Titre 3"/>
          <p:cNvSpPr>
            <a:spLocks noGrp="1"/>
          </p:cNvSpPr>
          <p:nvPr>
            <p:ph type="title"/>
          </p:nvPr>
        </p:nvSpPr>
        <p:spPr/>
        <p:txBody>
          <a:bodyPr>
            <a:normAutofit fontScale="90000"/>
          </a:bodyPr>
          <a:lstStyle/>
          <a:p>
            <a:pPr rtl="1"/>
            <a:r>
              <a:rPr lang="en-US" dirty="0"/>
              <a:t/>
            </a:r>
            <a:br>
              <a:rPr lang="en-US" dirty="0"/>
            </a:br>
            <a:r>
              <a:rPr lang="en-US" sz="3100" b="1" dirty="0">
                <a:latin typeface="Times New Roman" panose="02020603050405020304" pitchFamily="18" charset="0"/>
                <a:cs typeface="Times New Roman" panose="02020603050405020304" pitchFamily="18" charset="0"/>
              </a:rPr>
              <a:t>The Seventh Topic: Concept, Types, and Requirements of Insurable Risks</a:t>
            </a:r>
            <a:endParaRPr lang="fr-FR" dirty="0">
              <a:latin typeface="Times New Roman" panose="02020603050405020304" pitchFamily="18" charset="0"/>
              <a:cs typeface="Times New Roman" panose="02020603050405020304" pitchFamily="18" charset="0"/>
            </a:endParaRPr>
          </a:p>
        </p:txBody>
      </p:sp>
      <p:sp>
        <p:nvSpPr>
          <p:cNvPr id="10" name="Rectangle 9"/>
          <p:cNvSpPr/>
          <p:nvPr/>
        </p:nvSpPr>
        <p:spPr>
          <a:xfrm>
            <a:off x="10514130" y="814663"/>
            <a:ext cx="1818126" cy="830997"/>
          </a:xfrm>
          <a:prstGeom prst="rect">
            <a:avLst/>
          </a:prstGeom>
        </p:spPr>
        <p:txBody>
          <a:bodyPr wrap="none">
            <a:spAutoFit/>
          </a:bodyPr>
          <a:lstStyle/>
          <a:p>
            <a:pPr algn="ctr" rtl="1"/>
            <a:r>
              <a:rPr lang="fr-FR" sz="2400" b="1" dirty="0">
                <a:latin typeface="Times New Roman" panose="02020603050405020304" pitchFamily="18" charset="0"/>
                <a:cs typeface="Times New Roman" panose="02020603050405020304" pitchFamily="18" charset="0"/>
              </a:rPr>
              <a:t>The </a:t>
            </a:r>
            <a:r>
              <a:rPr lang="fr-FR" sz="2400" b="1" dirty="0" err="1" smtClean="0">
                <a:latin typeface="Times New Roman" panose="02020603050405020304" pitchFamily="18" charset="0"/>
                <a:cs typeface="Times New Roman" panose="02020603050405020304" pitchFamily="18" charset="0"/>
              </a:rPr>
              <a:t>Seventh</a:t>
            </a:r>
            <a:endParaRPr lang="ar-DZ" sz="2400" b="1" dirty="0" smtClean="0">
              <a:latin typeface="Times New Roman" panose="02020603050405020304" pitchFamily="18" charset="0"/>
              <a:cs typeface="Times New Roman" panose="02020603050405020304" pitchFamily="18" charset="0"/>
            </a:endParaRPr>
          </a:p>
          <a:p>
            <a:pPr algn="ctr" rtl="1"/>
            <a:r>
              <a:rPr lang="fr-FR" sz="2400" b="1" dirty="0" smtClean="0">
                <a:latin typeface="Times New Roman" panose="02020603050405020304" pitchFamily="18" charset="0"/>
                <a:cs typeface="Times New Roman" panose="02020603050405020304" pitchFamily="18" charset="0"/>
              </a:rPr>
              <a:t> </a:t>
            </a:r>
            <a:r>
              <a:rPr lang="fr-FR" sz="2400" b="1" dirty="0">
                <a:latin typeface="Times New Roman" panose="02020603050405020304" pitchFamily="18" charset="0"/>
                <a:cs typeface="Times New Roman" panose="02020603050405020304" pitchFamily="18" charset="0"/>
              </a:rPr>
              <a:t>Topic</a:t>
            </a:r>
            <a:endParaRPr lang="fr-FR" sz="24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68381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en-US" dirty="0"/>
              <a:t/>
            </a:r>
            <a:br>
              <a:rPr lang="en-US" dirty="0"/>
            </a:br>
            <a:r>
              <a:rPr lang="en-US" b="1" dirty="0"/>
              <a:t>The Seventh Topic: Concept, Types, and Requirements of Insurable Risks</a:t>
            </a:r>
            <a:r>
              <a:rPr lang="en-US" dirty="0"/>
              <a:t/>
            </a:r>
            <a:br>
              <a:rPr lang="en-US" dirty="0"/>
            </a:br>
            <a:endParaRPr lang="fr-FR" dirty="0"/>
          </a:p>
        </p:txBody>
      </p:sp>
      <p:sp>
        <p:nvSpPr>
          <p:cNvPr id="5" name="Rectangle 4"/>
          <p:cNvSpPr/>
          <p:nvPr/>
        </p:nvSpPr>
        <p:spPr>
          <a:xfrm>
            <a:off x="10637572" y="1109031"/>
            <a:ext cx="1603324" cy="646331"/>
          </a:xfrm>
          <a:prstGeom prst="rect">
            <a:avLst/>
          </a:prstGeom>
        </p:spPr>
        <p:txBody>
          <a:bodyPr wrap="none">
            <a:spAutoFit/>
          </a:bodyPr>
          <a:lstStyle/>
          <a:p>
            <a:pPr algn="ctr" rtl="1"/>
            <a:r>
              <a:rPr lang="fr-FR" b="1" dirty="0">
                <a:cs typeface="+mj-cs"/>
              </a:rPr>
              <a:t>The </a:t>
            </a:r>
            <a:r>
              <a:rPr lang="fr-FR" b="1" dirty="0" err="1">
                <a:cs typeface="+mj-cs"/>
              </a:rPr>
              <a:t>Seventh</a:t>
            </a:r>
            <a:r>
              <a:rPr lang="fr-FR" b="1" dirty="0">
                <a:cs typeface="+mj-cs"/>
              </a:rPr>
              <a:t> </a:t>
            </a:r>
            <a:endParaRPr lang="ar-DZ" b="1" dirty="0" smtClean="0">
              <a:cs typeface="+mj-cs"/>
            </a:endParaRPr>
          </a:p>
          <a:p>
            <a:pPr algn="ctr" rtl="1"/>
            <a:r>
              <a:rPr lang="fr-FR" b="1" dirty="0" smtClean="0">
                <a:cs typeface="+mj-cs"/>
              </a:rPr>
              <a:t>Topic</a:t>
            </a:r>
            <a:endParaRPr lang="fr-FR" b="1" dirty="0">
              <a:solidFill>
                <a:schemeClr val="bg1"/>
              </a:solidFill>
              <a:cs typeface="+mj-cs"/>
            </a:endParaRPr>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0" y="2062360"/>
            <a:ext cx="12040208" cy="4370427"/>
          </a:xfrm>
          <a:prstGeom prst="rect">
            <a:avLst/>
          </a:prstGeom>
        </p:spPr>
        <p:txBody>
          <a:bodyPr wrap="square">
            <a:spAutoFit/>
          </a:bodyPr>
          <a:lstStyle/>
          <a:p>
            <a:pPr algn="r" rtl="1"/>
            <a:endParaRPr lang="ar-DZ" sz="2000" b="1" dirty="0" smtClean="0"/>
          </a:p>
          <a:p>
            <a:pPr algn="l"/>
            <a:r>
              <a:rPr lang="en-US" sz="2400" b="1" dirty="0">
                <a:latin typeface="Times New Roman" panose="02020603050405020304" pitchFamily="18" charset="0"/>
                <a:cs typeface="+mj-cs"/>
              </a:rPr>
              <a:t>Risk Concept</a:t>
            </a:r>
            <a:r>
              <a:rPr lang="en-US" sz="2400" b="1" dirty="0" smtClean="0">
                <a:latin typeface="Times New Roman" panose="02020603050405020304" pitchFamily="18" charset="0"/>
                <a:cs typeface="+mj-cs"/>
              </a:rPr>
              <a:t>: Emmett </a:t>
            </a:r>
            <a:r>
              <a:rPr lang="en-US" sz="2400" b="1" dirty="0">
                <a:latin typeface="Times New Roman" panose="02020603050405020304" pitchFamily="18" charset="0"/>
                <a:cs typeface="+mj-cs"/>
              </a:rPr>
              <a:t>Vaughn's Definition</a:t>
            </a:r>
            <a:r>
              <a:rPr lang="en-US" sz="2400" b="1" dirty="0" smtClean="0">
                <a:latin typeface="Times New Roman" panose="02020603050405020304" pitchFamily="18" charset="0"/>
                <a:cs typeface="+mj-cs"/>
              </a:rPr>
              <a:t>:</a:t>
            </a:r>
            <a:endParaRPr lang="ar-DZ" sz="2400" b="1" dirty="0" smtClean="0">
              <a:latin typeface="Times New Roman" panose="02020603050405020304" pitchFamily="18" charset="0"/>
              <a:cs typeface="+mj-cs"/>
            </a:endParaRPr>
          </a:p>
          <a:p>
            <a:pPr algn="l"/>
            <a:r>
              <a:rPr lang="en-US" sz="2400" b="1" dirty="0" smtClean="0">
                <a:latin typeface="Times New Roman" panose="02020603050405020304" pitchFamily="18" charset="0"/>
                <a:cs typeface="+mj-cs"/>
              </a:rPr>
              <a:t>Risk </a:t>
            </a:r>
            <a:r>
              <a:rPr lang="en-US" sz="2400" b="1" dirty="0">
                <a:latin typeface="Times New Roman" panose="02020603050405020304" pitchFamily="18" charset="0"/>
                <a:cs typeface="+mj-cs"/>
              </a:rPr>
              <a:t>is the deviation in outcomes that may occur within a limited period in a given situation. This deviation refers to an unwanted or opposite deviation from the expected or desired outcomes, while a desirable deviation does not represent a risk</a:t>
            </a:r>
            <a:r>
              <a:rPr lang="en-US" sz="2400" b="1" dirty="0" smtClean="0">
                <a:latin typeface="Times New Roman" panose="02020603050405020304" pitchFamily="18" charset="0"/>
                <a:cs typeface="+mj-cs"/>
              </a:rPr>
              <a:t>.</a:t>
            </a:r>
            <a:endParaRPr lang="ar-DZ" sz="2400" b="1" dirty="0" smtClean="0">
              <a:latin typeface="Times New Roman" panose="02020603050405020304" pitchFamily="18" charset="0"/>
              <a:cs typeface="+mj-cs"/>
            </a:endParaRPr>
          </a:p>
          <a:p>
            <a:pPr algn="l"/>
            <a:r>
              <a:rPr lang="en-US" sz="2400" b="1" dirty="0" err="1" smtClean="0">
                <a:latin typeface="Times New Roman" panose="02020603050405020304" pitchFamily="18" charset="0"/>
                <a:cs typeface="+mj-cs"/>
              </a:rPr>
              <a:t>Mamdouh</a:t>
            </a:r>
            <a:r>
              <a:rPr lang="en-US" sz="2400" b="1" dirty="0" smtClean="0">
                <a:latin typeface="Times New Roman" panose="02020603050405020304" pitchFamily="18" charset="0"/>
                <a:cs typeface="+mj-cs"/>
              </a:rPr>
              <a:t> </a:t>
            </a:r>
            <a:r>
              <a:rPr lang="en-US" sz="2400" b="1" dirty="0">
                <a:latin typeface="Times New Roman" panose="02020603050405020304" pitchFamily="18" charset="0"/>
                <a:cs typeface="+mj-cs"/>
              </a:rPr>
              <a:t>Hamza's Definition</a:t>
            </a:r>
            <a:r>
              <a:rPr lang="en-US" sz="2400" b="1" dirty="0" smtClean="0">
                <a:latin typeface="Times New Roman" panose="02020603050405020304" pitchFamily="18" charset="0"/>
                <a:cs typeface="+mj-cs"/>
              </a:rPr>
              <a:t>:</a:t>
            </a:r>
            <a:r>
              <a:rPr lang="ar-DZ" sz="2400" b="1" dirty="0" smtClean="0">
                <a:latin typeface="Times New Roman" panose="02020603050405020304" pitchFamily="18" charset="0"/>
                <a:cs typeface="+mj-cs"/>
              </a:rPr>
              <a:t> </a:t>
            </a:r>
            <a:r>
              <a:rPr lang="en-US" sz="2400" b="1" dirty="0" smtClean="0">
                <a:latin typeface="Times New Roman" panose="02020603050405020304" pitchFamily="18" charset="0"/>
                <a:cs typeface="+mj-cs"/>
              </a:rPr>
              <a:t>Risk </a:t>
            </a:r>
            <a:r>
              <a:rPr lang="en-US" sz="2400" b="1" dirty="0">
                <a:latin typeface="Times New Roman" panose="02020603050405020304" pitchFamily="18" charset="0"/>
                <a:cs typeface="+mj-cs"/>
              </a:rPr>
              <a:t>is the fear of the actual material losses exceeding the expected losses resulting from an unexpected incident. This definition emphasizes that risk is represented by the actual material loss exceeding the expected loss (positive deviation).</a:t>
            </a:r>
            <a:endParaRPr lang="ar-DZ" sz="2400" b="1" dirty="0">
              <a:latin typeface="Times New Roman" panose="02020603050405020304" pitchFamily="18" charset="0"/>
              <a:cs typeface="+mj-cs"/>
            </a:endParaRPr>
          </a:p>
          <a:p>
            <a:pPr lvl="0" algn="r" rtl="1"/>
            <a:endParaRPr lang="fr-FR" dirty="0"/>
          </a:p>
          <a:p>
            <a:pPr algn="r" rtl="1"/>
            <a:endParaRPr lang="fr-FR" dirty="0"/>
          </a:p>
          <a:p>
            <a:pPr lvl="0" algn="r" rtl="1"/>
            <a:endParaRPr lang="fr-FR" dirty="0" smtClean="0"/>
          </a:p>
          <a:p>
            <a:pPr lvl="0" algn="r" rtl="1"/>
            <a:endParaRPr lang="fr-FR" dirty="0"/>
          </a:p>
          <a:p>
            <a:pPr lvl="0" algn="r" rtl="1"/>
            <a:endParaRPr lang="fr-FR" dirty="0"/>
          </a:p>
        </p:txBody>
      </p:sp>
      <p:sp>
        <p:nvSpPr>
          <p:cNvPr id="8" name="عنصر نائب للمحتوى 2">
            <a:extLst>
              <a:ext uri="{FF2B5EF4-FFF2-40B4-BE49-F238E27FC236}">
                <a16:creationId xmlns:a16="http://schemas.microsoft.com/office/drawing/2014/main" id="{E7711E44-D34C-46ED-AC48-2B07D9942F64}"/>
              </a:ext>
            </a:extLst>
          </p:cNvPr>
          <p:cNvSpPr txBox="1">
            <a:spLocks/>
          </p:cNvSpPr>
          <p:nvPr/>
        </p:nvSpPr>
        <p:spPr>
          <a:xfrm>
            <a:off x="600974" y="2197291"/>
            <a:ext cx="11542728" cy="2088106"/>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lgn="r" rtl="1">
              <a:buNone/>
            </a:pPr>
            <a:endParaRPr lang="ar-DZ" sz="2400" dirty="0" smtClean="0"/>
          </a:p>
          <a:p>
            <a:pPr marL="0" lvl="0" indent="0" algn="r" rtl="1">
              <a:buNone/>
            </a:pPr>
            <a:endParaRPr lang="ar-DZ" sz="2400" dirty="0" smtClean="0">
              <a:solidFill>
                <a:schemeClr val="bg1"/>
              </a:solidFill>
            </a:endParaRPr>
          </a:p>
          <a:p>
            <a:pPr marL="0" lvl="0" indent="0" algn="r" rtl="1">
              <a:buNone/>
            </a:pPr>
            <a:endParaRPr lang="ar-DZ" sz="2400" dirty="0">
              <a:solidFill>
                <a:schemeClr val="bg1"/>
              </a:solidFill>
            </a:endParaRPr>
          </a:p>
          <a:p>
            <a:pPr marL="0" lvl="0" indent="0" algn="r" rtl="1">
              <a:buNone/>
            </a:pPr>
            <a:endParaRPr lang="ar-DZ" sz="2400" dirty="0" smtClean="0">
              <a:solidFill>
                <a:schemeClr val="bg1"/>
              </a:solidFill>
            </a:endParaRPr>
          </a:p>
          <a:p>
            <a:pPr marL="0" indent="0" algn="r" rtl="1">
              <a:buNone/>
            </a:pPr>
            <a:endParaRPr lang="ar-SA" sz="2400" dirty="0">
              <a:solidFill>
                <a:schemeClr val="bg1"/>
              </a:solidFill>
            </a:endParaRPr>
          </a:p>
          <a:p>
            <a:pPr marL="0" indent="0" algn="r" rtl="1">
              <a:buNone/>
            </a:pPr>
            <a:endParaRPr lang="en-US" sz="2400" dirty="0"/>
          </a:p>
          <a:p>
            <a:pPr marL="0" indent="0" algn="r" rtl="1">
              <a:buNone/>
            </a:pPr>
            <a:endParaRPr lang="ar-SA" dirty="0"/>
          </a:p>
          <a:p>
            <a:pPr marL="0" indent="0" algn="r" rtl="1">
              <a:buNone/>
            </a:pPr>
            <a:endParaRPr lang="ar-SA" sz="2400" dirty="0">
              <a:solidFill>
                <a:schemeClr val="bg1"/>
              </a:solidFill>
            </a:endParaRPr>
          </a:p>
          <a:p>
            <a:pPr marL="0" indent="0" algn="r" rtl="1">
              <a:buNone/>
            </a:pPr>
            <a:endParaRPr lang="ar-DZ" sz="2400" dirty="0" smtClean="0">
              <a:solidFill>
                <a:srgbClr val="FFFFFF"/>
              </a:solidFill>
            </a:endParaRPr>
          </a:p>
          <a:p>
            <a:pPr marL="0" indent="0" algn="r" rtl="1">
              <a:buNone/>
            </a:pPr>
            <a:endParaRPr lang="en-US" sz="2400" dirty="0" smtClean="0"/>
          </a:p>
          <a:p>
            <a:pPr marL="0" indent="0" algn="r" rtl="1">
              <a:buFont typeface="Arial" panose="020B0604020202020204" pitchFamily="34" charset="0"/>
              <a:buNone/>
            </a:pPr>
            <a:endParaRPr lang="ar-SA" sz="1700" dirty="0"/>
          </a:p>
        </p:txBody>
      </p:sp>
      <p:sp>
        <p:nvSpPr>
          <p:cNvPr id="2" name="Rectangle 1"/>
          <p:cNvSpPr/>
          <p:nvPr/>
        </p:nvSpPr>
        <p:spPr>
          <a:xfrm>
            <a:off x="127643" y="1834166"/>
            <a:ext cx="11936712" cy="769441"/>
          </a:xfrm>
          <a:prstGeom prst="rect">
            <a:avLst/>
          </a:prstGeom>
        </p:spPr>
        <p:txBody>
          <a:bodyPr wrap="square">
            <a:spAutoFit/>
          </a:bodyPr>
          <a:lstStyle/>
          <a:p>
            <a:pPr lvl="0" algn="r" rtl="1"/>
            <a:endParaRPr lang="ar-DZ" sz="2400" b="1" dirty="0">
              <a:solidFill>
                <a:schemeClr val="bg1"/>
              </a:solidFill>
            </a:endParaRPr>
          </a:p>
          <a:p>
            <a:pPr lvl="0" algn="r" rtl="1"/>
            <a:r>
              <a:rPr lang="ar-SA" sz="2000" dirty="0" smtClean="0"/>
              <a:t> </a:t>
            </a:r>
            <a:endParaRPr lang="en-US" sz="2000" dirty="0"/>
          </a:p>
        </p:txBody>
      </p:sp>
    </p:spTree>
    <p:extLst>
      <p:ext uri="{BB962C8B-B14F-4D97-AF65-F5344CB8AC3E}">
        <p14:creationId xmlns:p14="http://schemas.microsoft.com/office/powerpoint/2010/main" val="6395033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8" name="عنصر نائب للمحتوى 2">
            <a:extLst>
              <a:ext uri="{FF2B5EF4-FFF2-40B4-BE49-F238E27FC236}">
                <a16:creationId xmlns:a16="http://schemas.microsoft.com/office/drawing/2014/main" id="{E7711E44-D34C-46ED-AC48-2B07D9942F64}"/>
              </a:ext>
            </a:extLst>
          </p:cNvPr>
          <p:cNvSpPr txBox="1">
            <a:spLocks/>
          </p:cNvSpPr>
          <p:nvPr/>
        </p:nvSpPr>
        <p:spPr>
          <a:xfrm>
            <a:off x="600974" y="2197291"/>
            <a:ext cx="11542728" cy="2088106"/>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lgn="r" rtl="1">
              <a:buNone/>
            </a:pPr>
            <a:endParaRPr lang="ar-DZ" sz="2400" dirty="0" smtClean="0"/>
          </a:p>
          <a:p>
            <a:pPr marL="0" lvl="0" indent="0" algn="r" rtl="1">
              <a:buNone/>
            </a:pPr>
            <a:endParaRPr lang="ar-DZ" sz="2400" dirty="0" smtClean="0">
              <a:solidFill>
                <a:schemeClr val="bg1"/>
              </a:solidFill>
            </a:endParaRPr>
          </a:p>
          <a:p>
            <a:pPr marL="0" lvl="0" indent="0" algn="r" rtl="1">
              <a:buNone/>
            </a:pPr>
            <a:endParaRPr lang="ar-DZ" sz="2400" dirty="0">
              <a:solidFill>
                <a:schemeClr val="bg1"/>
              </a:solidFill>
            </a:endParaRPr>
          </a:p>
          <a:p>
            <a:pPr marL="0" lvl="0" indent="0" algn="r" rtl="1">
              <a:buNone/>
            </a:pPr>
            <a:endParaRPr lang="ar-DZ" sz="2400" dirty="0" smtClean="0">
              <a:solidFill>
                <a:schemeClr val="bg1"/>
              </a:solidFill>
            </a:endParaRPr>
          </a:p>
          <a:p>
            <a:pPr marL="0" indent="0" algn="r" rtl="1">
              <a:buNone/>
            </a:pPr>
            <a:endParaRPr lang="ar-SA" sz="2400" dirty="0">
              <a:solidFill>
                <a:schemeClr val="bg1"/>
              </a:solidFill>
            </a:endParaRPr>
          </a:p>
          <a:p>
            <a:pPr marL="0" indent="0" algn="r" rtl="1">
              <a:buNone/>
            </a:pPr>
            <a:endParaRPr lang="en-US" sz="2400" dirty="0"/>
          </a:p>
          <a:p>
            <a:pPr marL="0" indent="0" algn="r" rtl="1">
              <a:buNone/>
            </a:pPr>
            <a:endParaRPr lang="ar-SA" dirty="0"/>
          </a:p>
          <a:p>
            <a:pPr marL="0" indent="0" algn="r" rtl="1">
              <a:buNone/>
            </a:pPr>
            <a:endParaRPr lang="ar-SA" sz="2400" dirty="0">
              <a:solidFill>
                <a:schemeClr val="bg1"/>
              </a:solidFill>
            </a:endParaRPr>
          </a:p>
          <a:p>
            <a:pPr marL="0" indent="0" algn="r" rtl="1">
              <a:buNone/>
            </a:pPr>
            <a:endParaRPr lang="ar-DZ" sz="2400" dirty="0" smtClean="0">
              <a:solidFill>
                <a:srgbClr val="FFFFFF"/>
              </a:solidFill>
            </a:endParaRPr>
          </a:p>
          <a:p>
            <a:pPr marL="0" indent="0" algn="r" rtl="1">
              <a:buNone/>
            </a:pPr>
            <a:endParaRPr lang="en-US" sz="2400" dirty="0" smtClean="0"/>
          </a:p>
          <a:p>
            <a:pPr marL="0" indent="0" algn="r" rtl="1">
              <a:buFont typeface="Arial" panose="020B0604020202020204" pitchFamily="34" charset="0"/>
              <a:buNone/>
            </a:pPr>
            <a:endParaRPr lang="ar-SA" sz="1700" dirty="0"/>
          </a:p>
        </p:txBody>
      </p:sp>
      <p:sp>
        <p:nvSpPr>
          <p:cNvPr id="2" name="Rectangle 1"/>
          <p:cNvSpPr/>
          <p:nvPr/>
        </p:nvSpPr>
        <p:spPr>
          <a:xfrm>
            <a:off x="127643" y="1834166"/>
            <a:ext cx="11936712" cy="769441"/>
          </a:xfrm>
          <a:prstGeom prst="rect">
            <a:avLst/>
          </a:prstGeom>
        </p:spPr>
        <p:txBody>
          <a:bodyPr wrap="square">
            <a:spAutoFit/>
          </a:bodyPr>
          <a:lstStyle/>
          <a:p>
            <a:pPr lvl="0" algn="r" rtl="1"/>
            <a:endParaRPr lang="ar-DZ" sz="2400" b="1" dirty="0">
              <a:solidFill>
                <a:schemeClr val="bg1"/>
              </a:solidFill>
            </a:endParaRPr>
          </a:p>
          <a:p>
            <a:pPr lvl="0" algn="r" rtl="1"/>
            <a:r>
              <a:rPr lang="ar-SA" sz="2000" dirty="0" smtClean="0"/>
              <a:t> </a:t>
            </a:r>
            <a:endParaRPr lang="en-US" sz="2000" dirty="0"/>
          </a:p>
        </p:txBody>
      </p:sp>
      <p:pic>
        <p:nvPicPr>
          <p:cNvPr id="6" name="Image 5"/>
          <p:cNvPicPr>
            <a:picLocks noChangeAspect="1"/>
          </p:cNvPicPr>
          <p:nvPr/>
        </p:nvPicPr>
        <p:blipFill>
          <a:blip r:embed="rId2"/>
          <a:stretch>
            <a:fillRect/>
          </a:stretch>
        </p:blipFill>
        <p:spPr>
          <a:xfrm>
            <a:off x="600974" y="2189969"/>
            <a:ext cx="4920065" cy="4119661"/>
          </a:xfrm>
          <a:prstGeom prst="rect">
            <a:avLst/>
          </a:prstGeom>
        </p:spPr>
      </p:pic>
      <p:pic>
        <p:nvPicPr>
          <p:cNvPr id="10" name="Image 9"/>
          <p:cNvPicPr>
            <a:picLocks noChangeAspect="1"/>
          </p:cNvPicPr>
          <p:nvPr/>
        </p:nvPicPr>
        <p:blipFill>
          <a:blip r:embed="rId3"/>
          <a:stretch>
            <a:fillRect/>
          </a:stretch>
        </p:blipFill>
        <p:spPr>
          <a:xfrm>
            <a:off x="5153301" y="2972078"/>
            <a:ext cx="4438650" cy="2219325"/>
          </a:xfrm>
          <a:prstGeom prst="rect">
            <a:avLst/>
          </a:prstGeom>
        </p:spPr>
      </p:pic>
      <p:pic>
        <p:nvPicPr>
          <p:cNvPr id="11" name="Image 10"/>
          <p:cNvPicPr>
            <a:picLocks noChangeAspect="1"/>
          </p:cNvPicPr>
          <p:nvPr/>
        </p:nvPicPr>
        <p:blipFill>
          <a:blip r:embed="rId4"/>
          <a:stretch>
            <a:fillRect/>
          </a:stretch>
        </p:blipFill>
        <p:spPr>
          <a:xfrm>
            <a:off x="7785060" y="3578695"/>
            <a:ext cx="4139585" cy="3130347"/>
          </a:xfrm>
          <a:prstGeom prst="rect">
            <a:avLst/>
          </a:prstGeom>
        </p:spPr>
      </p:pic>
      <p:sp>
        <p:nvSpPr>
          <p:cNvPr id="12" name="Titre 3"/>
          <p:cNvSpPr>
            <a:spLocks noGrp="1"/>
          </p:cNvSpPr>
          <p:nvPr>
            <p:ph type="title"/>
          </p:nvPr>
        </p:nvSpPr>
        <p:spPr/>
        <p:txBody>
          <a:bodyPr>
            <a:normAutofit fontScale="90000"/>
          </a:bodyPr>
          <a:lstStyle/>
          <a:p>
            <a:pPr rtl="1"/>
            <a:r>
              <a:rPr lang="en-US" dirty="0"/>
              <a:t/>
            </a:r>
            <a:br>
              <a:rPr lang="en-US" dirty="0"/>
            </a:br>
            <a:r>
              <a:rPr lang="en-US" sz="3100" b="1" dirty="0">
                <a:latin typeface="Times New Roman" panose="02020603050405020304" pitchFamily="18" charset="0"/>
                <a:cs typeface="Times New Roman" panose="02020603050405020304" pitchFamily="18" charset="0"/>
              </a:rPr>
              <a:t>The Seventh Topic: Concept, Types, and Requirements of Insurable Risks</a:t>
            </a:r>
            <a:endParaRPr lang="fr-FR" dirty="0">
              <a:latin typeface="Times New Roman" panose="02020603050405020304" pitchFamily="18" charset="0"/>
              <a:cs typeface="Times New Roman" panose="02020603050405020304" pitchFamily="18" charset="0"/>
            </a:endParaRPr>
          </a:p>
        </p:txBody>
      </p:sp>
      <p:sp>
        <p:nvSpPr>
          <p:cNvPr id="13" name="Rectangle 12"/>
          <p:cNvSpPr/>
          <p:nvPr/>
        </p:nvSpPr>
        <p:spPr>
          <a:xfrm>
            <a:off x="10514130" y="814663"/>
            <a:ext cx="1818126" cy="830997"/>
          </a:xfrm>
          <a:prstGeom prst="rect">
            <a:avLst/>
          </a:prstGeom>
        </p:spPr>
        <p:txBody>
          <a:bodyPr wrap="none">
            <a:spAutoFit/>
          </a:bodyPr>
          <a:lstStyle/>
          <a:p>
            <a:pPr algn="ctr" rtl="1"/>
            <a:r>
              <a:rPr lang="fr-FR" sz="2400" b="1" dirty="0">
                <a:latin typeface="Times New Roman" panose="02020603050405020304" pitchFamily="18" charset="0"/>
                <a:cs typeface="Times New Roman" panose="02020603050405020304" pitchFamily="18" charset="0"/>
              </a:rPr>
              <a:t>The </a:t>
            </a:r>
            <a:r>
              <a:rPr lang="fr-FR" sz="2400" b="1" dirty="0" err="1" smtClean="0">
                <a:latin typeface="Times New Roman" panose="02020603050405020304" pitchFamily="18" charset="0"/>
                <a:cs typeface="Times New Roman" panose="02020603050405020304" pitchFamily="18" charset="0"/>
              </a:rPr>
              <a:t>Seventh</a:t>
            </a:r>
            <a:endParaRPr lang="ar-DZ" sz="2400" b="1" dirty="0" smtClean="0">
              <a:latin typeface="Times New Roman" panose="02020603050405020304" pitchFamily="18" charset="0"/>
              <a:cs typeface="Times New Roman" panose="02020603050405020304" pitchFamily="18" charset="0"/>
            </a:endParaRPr>
          </a:p>
          <a:p>
            <a:pPr algn="ctr" rtl="1"/>
            <a:r>
              <a:rPr lang="fr-FR" sz="2400" b="1" dirty="0" smtClean="0">
                <a:latin typeface="Times New Roman" panose="02020603050405020304" pitchFamily="18" charset="0"/>
                <a:cs typeface="Times New Roman" panose="02020603050405020304" pitchFamily="18" charset="0"/>
              </a:rPr>
              <a:t> </a:t>
            </a:r>
            <a:r>
              <a:rPr lang="fr-FR" sz="2400" b="1" dirty="0">
                <a:latin typeface="Times New Roman" panose="02020603050405020304" pitchFamily="18" charset="0"/>
                <a:cs typeface="Times New Roman" panose="02020603050405020304" pitchFamily="18" charset="0"/>
              </a:rPr>
              <a:t>Topic</a:t>
            </a:r>
            <a:endParaRPr lang="fr-FR" sz="24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37751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8" name="عنصر نائب للمحتوى 2">
            <a:extLst>
              <a:ext uri="{FF2B5EF4-FFF2-40B4-BE49-F238E27FC236}">
                <a16:creationId xmlns:a16="http://schemas.microsoft.com/office/drawing/2014/main" id="{E7711E44-D34C-46ED-AC48-2B07D9942F64}"/>
              </a:ext>
            </a:extLst>
          </p:cNvPr>
          <p:cNvSpPr txBox="1">
            <a:spLocks/>
          </p:cNvSpPr>
          <p:nvPr/>
        </p:nvSpPr>
        <p:spPr>
          <a:xfrm>
            <a:off x="600974" y="2197291"/>
            <a:ext cx="11542728" cy="2088106"/>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lgn="r" rtl="1">
              <a:buNone/>
            </a:pPr>
            <a:endParaRPr lang="ar-DZ" sz="2400" dirty="0" smtClean="0"/>
          </a:p>
          <a:p>
            <a:pPr marL="0" lvl="0" indent="0" algn="r" rtl="1">
              <a:buNone/>
            </a:pPr>
            <a:endParaRPr lang="ar-DZ" sz="2400" dirty="0" smtClean="0">
              <a:solidFill>
                <a:schemeClr val="bg1"/>
              </a:solidFill>
            </a:endParaRPr>
          </a:p>
          <a:p>
            <a:pPr marL="0" lvl="0" indent="0" algn="r" rtl="1">
              <a:buNone/>
            </a:pPr>
            <a:endParaRPr lang="ar-DZ" sz="2400" dirty="0">
              <a:solidFill>
                <a:schemeClr val="bg1"/>
              </a:solidFill>
            </a:endParaRPr>
          </a:p>
          <a:p>
            <a:pPr marL="0" lvl="0" indent="0" algn="r" rtl="1">
              <a:buNone/>
            </a:pPr>
            <a:endParaRPr lang="ar-DZ" sz="2400" dirty="0" smtClean="0">
              <a:solidFill>
                <a:schemeClr val="bg1"/>
              </a:solidFill>
            </a:endParaRPr>
          </a:p>
          <a:p>
            <a:pPr marL="0" indent="0" algn="r" rtl="1">
              <a:buNone/>
            </a:pPr>
            <a:endParaRPr lang="ar-SA" sz="2400" dirty="0">
              <a:solidFill>
                <a:schemeClr val="bg1"/>
              </a:solidFill>
            </a:endParaRPr>
          </a:p>
          <a:p>
            <a:pPr marL="0" indent="0" algn="r" rtl="1">
              <a:buNone/>
            </a:pPr>
            <a:endParaRPr lang="en-US" sz="2400" dirty="0"/>
          </a:p>
          <a:p>
            <a:pPr marL="0" indent="0" algn="r" rtl="1">
              <a:buNone/>
            </a:pPr>
            <a:endParaRPr lang="ar-SA" dirty="0"/>
          </a:p>
          <a:p>
            <a:pPr marL="0" indent="0" algn="r" rtl="1">
              <a:buNone/>
            </a:pPr>
            <a:endParaRPr lang="ar-SA" sz="2400" dirty="0">
              <a:solidFill>
                <a:schemeClr val="bg1"/>
              </a:solidFill>
            </a:endParaRPr>
          </a:p>
          <a:p>
            <a:pPr marL="0" indent="0" algn="r" rtl="1">
              <a:buNone/>
            </a:pPr>
            <a:endParaRPr lang="ar-DZ" sz="2400" dirty="0" smtClean="0">
              <a:solidFill>
                <a:srgbClr val="FFFFFF"/>
              </a:solidFill>
            </a:endParaRPr>
          </a:p>
          <a:p>
            <a:pPr marL="0" indent="0" algn="r" rtl="1">
              <a:buNone/>
            </a:pPr>
            <a:endParaRPr lang="en-US" sz="2400" dirty="0" smtClean="0"/>
          </a:p>
          <a:p>
            <a:pPr marL="0" indent="0" algn="r" rtl="1">
              <a:buFont typeface="Arial" panose="020B0604020202020204" pitchFamily="34" charset="0"/>
              <a:buNone/>
            </a:pPr>
            <a:endParaRPr lang="ar-SA" sz="1700" dirty="0"/>
          </a:p>
        </p:txBody>
      </p:sp>
      <p:sp>
        <p:nvSpPr>
          <p:cNvPr id="2" name="Rectangle 1"/>
          <p:cNvSpPr/>
          <p:nvPr/>
        </p:nvSpPr>
        <p:spPr>
          <a:xfrm>
            <a:off x="127643" y="1834166"/>
            <a:ext cx="11936712" cy="769441"/>
          </a:xfrm>
          <a:prstGeom prst="rect">
            <a:avLst/>
          </a:prstGeom>
        </p:spPr>
        <p:txBody>
          <a:bodyPr wrap="square">
            <a:spAutoFit/>
          </a:bodyPr>
          <a:lstStyle/>
          <a:p>
            <a:pPr lvl="0" algn="r" rtl="1"/>
            <a:endParaRPr lang="ar-DZ" sz="2400" b="1" dirty="0">
              <a:solidFill>
                <a:schemeClr val="bg1"/>
              </a:solidFill>
            </a:endParaRPr>
          </a:p>
          <a:p>
            <a:pPr lvl="0" algn="r" rtl="1"/>
            <a:r>
              <a:rPr lang="ar-SA" sz="2000" dirty="0" smtClean="0"/>
              <a:t> </a:t>
            </a:r>
            <a:endParaRPr lang="en-US" sz="2000" dirty="0"/>
          </a:p>
        </p:txBody>
      </p:sp>
      <p:pic>
        <p:nvPicPr>
          <p:cNvPr id="3" name="Image 2"/>
          <p:cNvPicPr>
            <a:picLocks noChangeAspect="1"/>
          </p:cNvPicPr>
          <p:nvPr/>
        </p:nvPicPr>
        <p:blipFill>
          <a:blip r:embed="rId2"/>
          <a:stretch>
            <a:fillRect/>
          </a:stretch>
        </p:blipFill>
        <p:spPr>
          <a:xfrm>
            <a:off x="1586754" y="2595562"/>
            <a:ext cx="8861612" cy="2796709"/>
          </a:xfrm>
          <a:prstGeom prst="rect">
            <a:avLst/>
          </a:prstGeom>
        </p:spPr>
      </p:pic>
      <p:sp>
        <p:nvSpPr>
          <p:cNvPr id="9" name="Titre 3"/>
          <p:cNvSpPr>
            <a:spLocks noGrp="1"/>
          </p:cNvSpPr>
          <p:nvPr>
            <p:ph type="title"/>
          </p:nvPr>
        </p:nvSpPr>
        <p:spPr/>
        <p:txBody>
          <a:bodyPr>
            <a:normAutofit fontScale="90000"/>
          </a:bodyPr>
          <a:lstStyle/>
          <a:p>
            <a:pPr rtl="1"/>
            <a:r>
              <a:rPr lang="en-US" dirty="0"/>
              <a:t/>
            </a:r>
            <a:br>
              <a:rPr lang="en-US" dirty="0"/>
            </a:br>
            <a:r>
              <a:rPr lang="en-US" sz="3100" b="1" dirty="0">
                <a:latin typeface="Times New Roman" panose="02020603050405020304" pitchFamily="18" charset="0"/>
                <a:cs typeface="Times New Roman" panose="02020603050405020304" pitchFamily="18" charset="0"/>
              </a:rPr>
              <a:t>The Seventh Topic: Concept, Types, and Requirements of Insurable Risks</a:t>
            </a:r>
            <a:endParaRPr lang="fr-FR" dirty="0">
              <a:latin typeface="Times New Roman" panose="02020603050405020304" pitchFamily="18" charset="0"/>
              <a:cs typeface="Times New Roman" panose="02020603050405020304" pitchFamily="18" charset="0"/>
            </a:endParaRPr>
          </a:p>
        </p:txBody>
      </p:sp>
      <p:sp>
        <p:nvSpPr>
          <p:cNvPr id="10" name="Rectangle 9"/>
          <p:cNvSpPr/>
          <p:nvPr/>
        </p:nvSpPr>
        <p:spPr>
          <a:xfrm>
            <a:off x="10514130" y="814663"/>
            <a:ext cx="1818126" cy="830997"/>
          </a:xfrm>
          <a:prstGeom prst="rect">
            <a:avLst/>
          </a:prstGeom>
        </p:spPr>
        <p:txBody>
          <a:bodyPr wrap="none">
            <a:spAutoFit/>
          </a:bodyPr>
          <a:lstStyle/>
          <a:p>
            <a:pPr algn="ctr" rtl="1"/>
            <a:r>
              <a:rPr lang="fr-FR" sz="2400" b="1" dirty="0">
                <a:latin typeface="Times New Roman" panose="02020603050405020304" pitchFamily="18" charset="0"/>
                <a:cs typeface="Times New Roman" panose="02020603050405020304" pitchFamily="18" charset="0"/>
              </a:rPr>
              <a:t>The </a:t>
            </a:r>
            <a:r>
              <a:rPr lang="fr-FR" sz="2400" b="1" dirty="0" err="1" smtClean="0">
                <a:latin typeface="Times New Roman" panose="02020603050405020304" pitchFamily="18" charset="0"/>
                <a:cs typeface="Times New Roman" panose="02020603050405020304" pitchFamily="18" charset="0"/>
              </a:rPr>
              <a:t>Seventh</a:t>
            </a:r>
            <a:endParaRPr lang="ar-DZ" sz="2400" b="1" dirty="0" smtClean="0">
              <a:latin typeface="Times New Roman" panose="02020603050405020304" pitchFamily="18" charset="0"/>
              <a:cs typeface="Times New Roman" panose="02020603050405020304" pitchFamily="18" charset="0"/>
            </a:endParaRPr>
          </a:p>
          <a:p>
            <a:pPr algn="ctr" rtl="1"/>
            <a:r>
              <a:rPr lang="fr-FR" sz="2400" b="1" dirty="0" smtClean="0">
                <a:latin typeface="Times New Roman" panose="02020603050405020304" pitchFamily="18" charset="0"/>
                <a:cs typeface="Times New Roman" panose="02020603050405020304" pitchFamily="18" charset="0"/>
              </a:rPr>
              <a:t> </a:t>
            </a:r>
            <a:r>
              <a:rPr lang="fr-FR" sz="2400" b="1" dirty="0">
                <a:latin typeface="Times New Roman" panose="02020603050405020304" pitchFamily="18" charset="0"/>
                <a:cs typeface="Times New Roman" panose="02020603050405020304" pitchFamily="18" charset="0"/>
              </a:rPr>
              <a:t>Topic</a:t>
            </a:r>
            <a:endParaRPr lang="fr-FR" sz="24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90817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8" name="عنصر نائب للمحتوى 2">
            <a:extLst>
              <a:ext uri="{FF2B5EF4-FFF2-40B4-BE49-F238E27FC236}">
                <a16:creationId xmlns:a16="http://schemas.microsoft.com/office/drawing/2014/main" id="{E7711E44-D34C-46ED-AC48-2B07D9942F64}"/>
              </a:ext>
            </a:extLst>
          </p:cNvPr>
          <p:cNvSpPr txBox="1">
            <a:spLocks/>
          </p:cNvSpPr>
          <p:nvPr/>
        </p:nvSpPr>
        <p:spPr>
          <a:xfrm>
            <a:off x="600974" y="2197291"/>
            <a:ext cx="11542728" cy="2088106"/>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lgn="r" rtl="1">
              <a:buNone/>
            </a:pPr>
            <a:endParaRPr lang="ar-DZ" sz="2400" dirty="0" smtClean="0"/>
          </a:p>
          <a:p>
            <a:pPr marL="0" lvl="0" indent="0" algn="r" rtl="1">
              <a:buNone/>
            </a:pPr>
            <a:endParaRPr lang="ar-DZ" sz="2400" dirty="0" smtClean="0">
              <a:solidFill>
                <a:schemeClr val="bg1"/>
              </a:solidFill>
            </a:endParaRPr>
          </a:p>
          <a:p>
            <a:pPr marL="0" lvl="0" indent="0" algn="r" rtl="1">
              <a:buNone/>
            </a:pPr>
            <a:endParaRPr lang="ar-DZ" sz="2400" dirty="0">
              <a:solidFill>
                <a:schemeClr val="bg1"/>
              </a:solidFill>
            </a:endParaRPr>
          </a:p>
          <a:p>
            <a:pPr marL="0" lvl="0" indent="0" algn="r" rtl="1">
              <a:buNone/>
            </a:pPr>
            <a:endParaRPr lang="ar-DZ" sz="2400" dirty="0" smtClean="0">
              <a:solidFill>
                <a:schemeClr val="bg1"/>
              </a:solidFill>
            </a:endParaRPr>
          </a:p>
          <a:p>
            <a:pPr marL="0" indent="0" algn="r" rtl="1">
              <a:buNone/>
            </a:pPr>
            <a:endParaRPr lang="ar-SA" sz="2400" dirty="0">
              <a:solidFill>
                <a:schemeClr val="bg1"/>
              </a:solidFill>
            </a:endParaRPr>
          </a:p>
          <a:p>
            <a:pPr marL="0" indent="0" algn="r" rtl="1">
              <a:buNone/>
            </a:pPr>
            <a:endParaRPr lang="en-US" sz="2400" dirty="0"/>
          </a:p>
          <a:p>
            <a:pPr marL="0" indent="0" algn="r" rtl="1">
              <a:buNone/>
            </a:pPr>
            <a:endParaRPr lang="ar-SA" dirty="0"/>
          </a:p>
          <a:p>
            <a:pPr marL="0" indent="0" algn="r" rtl="1">
              <a:buNone/>
            </a:pPr>
            <a:endParaRPr lang="ar-SA" sz="2400" dirty="0">
              <a:solidFill>
                <a:schemeClr val="bg1"/>
              </a:solidFill>
            </a:endParaRPr>
          </a:p>
          <a:p>
            <a:pPr marL="0" indent="0" algn="r" rtl="1">
              <a:buNone/>
            </a:pPr>
            <a:endParaRPr lang="ar-DZ" sz="2400" dirty="0" smtClean="0">
              <a:solidFill>
                <a:srgbClr val="FFFFFF"/>
              </a:solidFill>
            </a:endParaRPr>
          </a:p>
          <a:p>
            <a:pPr marL="0" indent="0" algn="r" rtl="1">
              <a:buNone/>
            </a:pPr>
            <a:endParaRPr lang="en-US" sz="2400" dirty="0" smtClean="0"/>
          </a:p>
          <a:p>
            <a:pPr marL="0" indent="0" algn="r" rtl="1">
              <a:buFont typeface="Arial" panose="020B0604020202020204" pitchFamily="34" charset="0"/>
              <a:buNone/>
            </a:pPr>
            <a:endParaRPr lang="ar-SA" sz="1700" dirty="0"/>
          </a:p>
        </p:txBody>
      </p:sp>
      <p:sp>
        <p:nvSpPr>
          <p:cNvPr id="2" name="Rectangle 1"/>
          <p:cNvSpPr/>
          <p:nvPr/>
        </p:nvSpPr>
        <p:spPr>
          <a:xfrm>
            <a:off x="127643" y="1834166"/>
            <a:ext cx="11936712" cy="769441"/>
          </a:xfrm>
          <a:prstGeom prst="rect">
            <a:avLst/>
          </a:prstGeom>
        </p:spPr>
        <p:txBody>
          <a:bodyPr wrap="square">
            <a:spAutoFit/>
          </a:bodyPr>
          <a:lstStyle/>
          <a:p>
            <a:pPr lvl="0" algn="r" rtl="1"/>
            <a:endParaRPr lang="ar-DZ" sz="2400" b="1" dirty="0">
              <a:solidFill>
                <a:schemeClr val="bg1"/>
              </a:solidFill>
            </a:endParaRPr>
          </a:p>
          <a:p>
            <a:pPr lvl="0" algn="r" rtl="1"/>
            <a:r>
              <a:rPr lang="ar-SA" sz="2000" dirty="0" smtClean="0"/>
              <a:t> </a:t>
            </a:r>
            <a:endParaRPr lang="en-US" sz="2000" dirty="0"/>
          </a:p>
        </p:txBody>
      </p:sp>
      <p:grpSp>
        <p:nvGrpSpPr>
          <p:cNvPr id="9" name="Zone de dessin 324"/>
          <p:cNvGrpSpPr/>
          <p:nvPr/>
        </p:nvGrpSpPr>
        <p:grpSpPr>
          <a:xfrm>
            <a:off x="680321" y="2434532"/>
            <a:ext cx="7848667" cy="4305734"/>
            <a:chOff x="0" y="0"/>
            <a:chExt cx="5382260" cy="2980690"/>
          </a:xfrm>
        </p:grpSpPr>
        <p:sp>
          <p:nvSpPr>
            <p:cNvPr id="10" name="Rectangle 9"/>
            <p:cNvSpPr/>
            <p:nvPr/>
          </p:nvSpPr>
          <p:spPr>
            <a:xfrm>
              <a:off x="0" y="0"/>
              <a:ext cx="5382260" cy="2980690"/>
            </a:xfrm>
            <a:prstGeom prst="rect">
              <a:avLst/>
            </a:prstGeom>
            <a:noFill/>
          </p:spPr>
        </p:sp>
        <p:sp>
          <p:nvSpPr>
            <p:cNvPr id="11" name="AutoShape 326"/>
            <p:cNvSpPr>
              <a:spLocks noChangeArrowheads="1"/>
            </p:cNvSpPr>
            <p:nvPr/>
          </p:nvSpPr>
          <p:spPr bwMode="auto">
            <a:xfrm>
              <a:off x="2078706" y="68205"/>
              <a:ext cx="1656203" cy="609741"/>
            </a:xfrm>
            <a:prstGeom prst="roundRect">
              <a:avLst>
                <a:gd name="adj" fmla="val 16667"/>
              </a:avLst>
            </a:prstGeom>
            <a:gradFill rotWithShape="0">
              <a:gsLst>
                <a:gs pos="0">
                  <a:schemeClr val="accent4">
                    <a:lumMod val="60000"/>
                    <a:lumOff val="40000"/>
                  </a:schemeClr>
                </a:gs>
                <a:gs pos="50000">
                  <a:schemeClr val="accent4">
                    <a:lumMod val="20000"/>
                    <a:lumOff val="80000"/>
                  </a:schemeClr>
                </a:gs>
                <a:gs pos="100000">
                  <a:schemeClr val="accent4">
                    <a:lumMod val="60000"/>
                    <a:lumOff val="40000"/>
                  </a:schemeClr>
                </a:gs>
              </a:gsLst>
              <a:lin ang="18900000" scaled="1"/>
            </a:gradFill>
            <a:ln w="12700">
              <a:solidFill>
                <a:schemeClr val="accent4">
                  <a:lumMod val="60000"/>
                  <a:lumOff val="40000"/>
                </a:schemeClr>
              </a:solidFill>
              <a:round/>
              <a:headEnd/>
              <a:tailEnd/>
            </a:ln>
            <a:effectLst>
              <a:outerShdw dist="28398" dir="3806097" algn="ctr" rotWithShape="0">
                <a:schemeClr val="accent4">
                  <a:lumMod val="50000"/>
                  <a:lumOff val="0"/>
                  <a:alpha val="50000"/>
                </a:schemeClr>
              </a:outerShdw>
            </a:effectLst>
          </p:spPr>
          <p:txBody>
            <a:bodyPr rot="0" vert="horz" wrap="square" lIns="91440" tIns="45720" rIns="91440" bIns="45720" anchor="t" anchorCtr="0" upright="1">
              <a:noAutofit/>
            </a:bodyPr>
            <a:lstStyle/>
            <a:p>
              <a:pPr>
                <a:lnSpc>
                  <a:spcPct val="115000"/>
                </a:lnSpc>
                <a:spcAft>
                  <a:spcPts val="1000"/>
                </a:spcAft>
              </a:pPr>
              <a:r>
                <a:rPr lang="en-US" sz="1100">
                  <a:effectLst/>
                  <a:latin typeface="Calibri Light" panose="020F0302020204030204" pitchFamily="34" charset="0"/>
                  <a:ea typeface="Times New Roman" panose="02020603050405020304" pitchFamily="18" charset="0"/>
                  <a:cs typeface="Times New Roman" panose="02020603050405020304" pitchFamily="18" charset="0"/>
                </a:rPr>
                <a:t> </a:t>
              </a:r>
              <a:endParaRPr lang="fr-FR" sz="1100">
                <a:effectLst/>
                <a:latin typeface="Calibri Light" panose="020F0302020204030204" pitchFamily="34" charset="0"/>
                <a:ea typeface="Times New Roman" panose="02020603050405020304" pitchFamily="18" charset="0"/>
                <a:cs typeface="Times New Roman" panose="02020603050405020304" pitchFamily="18" charset="0"/>
              </a:endParaRPr>
            </a:p>
          </p:txBody>
        </p:sp>
        <p:sp>
          <p:nvSpPr>
            <p:cNvPr id="12" name="AutoShape 327"/>
            <p:cNvSpPr>
              <a:spLocks noChangeArrowheads="1"/>
            </p:cNvSpPr>
            <p:nvPr/>
          </p:nvSpPr>
          <p:spPr bwMode="auto">
            <a:xfrm>
              <a:off x="1665004" y="192845"/>
              <a:ext cx="1905811" cy="600139"/>
            </a:xfrm>
            <a:prstGeom prst="roundRect">
              <a:avLst>
                <a:gd name="adj" fmla="val 16667"/>
              </a:avLst>
            </a:prstGeom>
            <a:solidFill>
              <a:schemeClr val="lt1">
                <a:lumMod val="100000"/>
                <a:lumOff val="0"/>
              </a:schemeClr>
            </a:solidFill>
            <a:ln w="12700">
              <a:solidFill>
                <a:schemeClr val="accent2">
                  <a:lumMod val="100000"/>
                  <a:lumOff val="0"/>
                </a:schemeClr>
              </a:solidFill>
              <a:prstDash val="dash"/>
              <a:round/>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rtl="1">
                <a:lnSpc>
                  <a:spcPct val="115000"/>
                </a:lnSpc>
                <a:spcAft>
                  <a:spcPts val="1000"/>
                </a:spcAft>
              </a:pPr>
              <a:r>
                <a:rPr lang="ar-DZ" sz="1600" b="1" dirty="0" smtClean="0">
                  <a:solidFill>
                    <a:schemeClr val="bg1"/>
                  </a:solidFill>
                  <a:effectLst/>
                  <a:latin typeface="Calibri Light" panose="020F0302020204030204" pitchFamily="34" charset="0"/>
                  <a:ea typeface="Times New Roman" panose="02020603050405020304" pitchFamily="18" charset="0"/>
                  <a:cs typeface="Traditional Arabic" panose="02020603050405020304" pitchFamily="18" charset="-78"/>
                </a:rPr>
                <a:t>العوامل المساعدة للخطر</a:t>
              </a:r>
            </a:p>
            <a:p>
              <a:pPr algn="ctr">
                <a:lnSpc>
                  <a:spcPct val="115000"/>
                </a:lnSpc>
                <a:spcAft>
                  <a:spcPts val="1000"/>
                </a:spcAft>
              </a:pPr>
              <a:r>
                <a:rPr lang="en-US" sz="1600" b="1" dirty="0">
                  <a:solidFill>
                    <a:schemeClr val="bg1"/>
                  </a:solidFill>
                  <a:latin typeface="Times New Roman" panose="02020603050405020304" pitchFamily="18" charset="0"/>
                  <a:cs typeface="Times New Roman" panose="02020603050405020304" pitchFamily="18" charset="0"/>
                </a:rPr>
                <a:t>Contributing Factors</a:t>
              </a:r>
              <a:endParaRPr lang="fr-FR" sz="1600" b="1" dirty="0" smtClean="0">
                <a:solidFill>
                  <a:schemeClr val="bg1"/>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en-US" sz="1100" dirty="0" smtClean="0">
                  <a:solidFill>
                    <a:schemeClr val="bg1"/>
                  </a:solidFill>
                  <a:effectLst/>
                  <a:latin typeface="Calibri Light" panose="020F0302020204030204" pitchFamily="34" charset="0"/>
                  <a:ea typeface="Times New Roman" panose="02020603050405020304" pitchFamily="18" charset="0"/>
                  <a:cs typeface="Times New Roman" panose="02020603050405020304" pitchFamily="18" charset="0"/>
                </a:rPr>
                <a:t> </a:t>
              </a:r>
              <a:endParaRPr lang="fr-FR" sz="1100" dirty="0">
                <a:solidFill>
                  <a:schemeClr val="bg1"/>
                </a:solidFill>
                <a:effectLst/>
                <a:latin typeface="Calibri Light" panose="020F0302020204030204" pitchFamily="34" charset="0"/>
                <a:ea typeface="Times New Roman" panose="02020603050405020304" pitchFamily="18" charset="0"/>
                <a:cs typeface="Times New Roman" panose="02020603050405020304" pitchFamily="18" charset="0"/>
              </a:endParaRPr>
            </a:p>
          </p:txBody>
        </p:sp>
        <p:sp>
          <p:nvSpPr>
            <p:cNvPr id="13" name="AutoShape 328"/>
            <p:cNvSpPr>
              <a:spLocks noChangeArrowheads="1"/>
            </p:cNvSpPr>
            <p:nvPr/>
          </p:nvSpPr>
          <p:spPr bwMode="auto">
            <a:xfrm>
              <a:off x="1903433" y="792984"/>
              <a:ext cx="1066531" cy="781781"/>
            </a:xfrm>
            <a:custGeom>
              <a:avLst/>
              <a:gdLst>
                <a:gd name="G0" fmla="+- 6480 0 0"/>
                <a:gd name="G1" fmla="+- 8640 0 0"/>
                <a:gd name="G2" fmla="+- 6171 0 0"/>
                <a:gd name="G3" fmla="+- 21600 0 6480"/>
                <a:gd name="G4" fmla="+- 21600 0 8640"/>
                <a:gd name="G5" fmla="*/ G0 21600 G3"/>
                <a:gd name="G6" fmla="*/ G1 21600 G3"/>
                <a:gd name="G7" fmla="*/ G2 G3 21600"/>
                <a:gd name="G8" fmla="*/ 10800 21600 G3"/>
                <a:gd name="G9" fmla="*/ G4 21600 G3"/>
                <a:gd name="G10" fmla="+- 21600 0 G7"/>
                <a:gd name="G11" fmla="+- G5 0 G8"/>
                <a:gd name="G12" fmla="+- G6 0 G8"/>
                <a:gd name="G13" fmla="*/ G12 G7 G11"/>
                <a:gd name="G14" fmla="+- 21600 0 G13"/>
                <a:gd name="G15" fmla="+- G0 0 10800"/>
                <a:gd name="G16" fmla="+- G1 0 10800"/>
                <a:gd name="G17" fmla="*/ G2 G16 G15"/>
                <a:gd name="T0" fmla="*/ 10800 w 21600"/>
                <a:gd name="T1" fmla="*/ 0 h 21600"/>
                <a:gd name="T2" fmla="*/ 0 w 21600"/>
                <a:gd name="T3" fmla="*/ 15429 h 21600"/>
                <a:gd name="T4" fmla="*/ 10800 w 21600"/>
                <a:gd name="T5" fmla="*/ 18514 h 21600"/>
                <a:gd name="T6" fmla="*/ 21600 w 21600"/>
                <a:gd name="T7" fmla="*/ 15429 h 21600"/>
                <a:gd name="T8" fmla="*/ 17694720 60000 65536"/>
                <a:gd name="T9" fmla="*/ 11796480 60000 65536"/>
                <a:gd name="T10" fmla="*/ 5898240 60000 65536"/>
                <a:gd name="T11" fmla="*/ 0 60000 65536"/>
                <a:gd name="T12" fmla="*/ G13 w 21600"/>
                <a:gd name="T13" fmla="*/ G6 h 21600"/>
                <a:gd name="T14" fmla="*/ G14 w 21600"/>
                <a:gd name="T15" fmla="*/ G9 h 21600"/>
              </a:gdLst>
              <a:ahLst/>
              <a:cxnLst>
                <a:cxn ang="T8">
                  <a:pos x="T0" y="T1"/>
                </a:cxn>
                <a:cxn ang="T9">
                  <a:pos x="T2" y="T3"/>
                </a:cxn>
                <a:cxn ang="T10">
                  <a:pos x="T4" y="T5"/>
                </a:cxn>
                <a:cxn ang="T11">
                  <a:pos x="T6" y="T7"/>
                </a:cxn>
              </a:cxnLst>
              <a:rect l="T12" t="T13" r="T14" b="T15"/>
              <a:pathLst>
                <a:path w="21600" h="21600">
                  <a:moveTo>
                    <a:pt x="10800" y="0"/>
                  </a:moveTo>
                  <a:lnTo>
                    <a:pt x="6480" y="6171"/>
                  </a:lnTo>
                  <a:lnTo>
                    <a:pt x="8640" y="6171"/>
                  </a:lnTo>
                  <a:lnTo>
                    <a:pt x="8640" y="12343"/>
                  </a:lnTo>
                  <a:lnTo>
                    <a:pt x="4320" y="12343"/>
                  </a:lnTo>
                  <a:lnTo>
                    <a:pt x="4320" y="9257"/>
                  </a:lnTo>
                  <a:lnTo>
                    <a:pt x="0" y="15429"/>
                  </a:lnTo>
                  <a:lnTo>
                    <a:pt x="4320" y="21600"/>
                  </a:lnTo>
                  <a:lnTo>
                    <a:pt x="4320" y="18514"/>
                  </a:lnTo>
                  <a:lnTo>
                    <a:pt x="17280" y="18514"/>
                  </a:lnTo>
                  <a:lnTo>
                    <a:pt x="17280" y="21600"/>
                  </a:lnTo>
                  <a:lnTo>
                    <a:pt x="21600" y="15429"/>
                  </a:lnTo>
                  <a:lnTo>
                    <a:pt x="17280" y="9257"/>
                  </a:lnTo>
                  <a:lnTo>
                    <a:pt x="17280" y="12343"/>
                  </a:lnTo>
                  <a:lnTo>
                    <a:pt x="12960" y="12343"/>
                  </a:lnTo>
                  <a:lnTo>
                    <a:pt x="12960" y="6171"/>
                  </a:lnTo>
                  <a:lnTo>
                    <a:pt x="15120" y="6171"/>
                  </a:lnTo>
                  <a:close/>
                </a:path>
              </a:pathLst>
            </a:custGeom>
            <a:solidFill>
              <a:schemeClr val="bg1">
                <a:lumMod val="95000"/>
                <a:lumOff val="0"/>
              </a:schemeClr>
            </a:solidFill>
            <a:ln w="12700">
              <a:solidFill>
                <a:schemeClr val="dk1">
                  <a:lumMod val="100000"/>
                  <a:lumOff val="0"/>
                </a:schemeClr>
              </a:solidFill>
              <a:prstDash val="dash"/>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endParaRPr lang="fr-FR"/>
            </a:p>
          </p:txBody>
        </p:sp>
        <p:sp>
          <p:nvSpPr>
            <p:cNvPr id="14" name="AutoShape 329"/>
            <p:cNvSpPr>
              <a:spLocks noChangeArrowheads="1"/>
            </p:cNvSpPr>
            <p:nvPr/>
          </p:nvSpPr>
          <p:spPr bwMode="auto">
            <a:xfrm>
              <a:off x="408050" y="1047442"/>
              <a:ext cx="1437776" cy="735370"/>
            </a:xfrm>
            <a:prstGeom prst="roundRect">
              <a:avLst>
                <a:gd name="adj" fmla="val 16667"/>
              </a:avLst>
            </a:prstGeom>
            <a:gradFill rotWithShape="0">
              <a:gsLst>
                <a:gs pos="0">
                  <a:schemeClr val="lt1">
                    <a:lumMod val="100000"/>
                    <a:lumOff val="0"/>
                  </a:schemeClr>
                </a:gs>
                <a:gs pos="100000">
                  <a:schemeClr val="accent2">
                    <a:lumMod val="40000"/>
                    <a:lumOff val="60000"/>
                  </a:schemeClr>
                </a:gs>
              </a:gsLst>
              <a:lin ang="5400000" scaled="1"/>
            </a:gradFill>
            <a:ln w="12700">
              <a:solidFill>
                <a:schemeClr val="accent2">
                  <a:lumMod val="60000"/>
                  <a:lumOff val="40000"/>
                </a:schemeClr>
              </a:solidFill>
              <a:round/>
              <a:headEnd/>
              <a:tailEnd/>
            </a:ln>
            <a:effectLst>
              <a:outerShdw dist="28398" dir="3806097" algn="ctr" rotWithShape="0">
                <a:schemeClr val="accent2">
                  <a:lumMod val="50000"/>
                  <a:lumOff val="0"/>
                  <a:alpha val="50000"/>
                </a:schemeClr>
              </a:outerShdw>
            </a:effectLst>
          </p:spPr>
          <p:txBody>
            <a:bodyPr rot="0" vert="horz" wrap="square" lIns="91440" tIns="45720" rIns="91440" bIns="45720" anchor="t" anchorCtr="0" upright="1">
              <a:noAutofit/>
            </a:bodyPr>
            <a:lstStyle/>
            <a:p>
              <a:pPr algn="ctr" rtl="1">
                <a:lnSpc>
                  <a:spcPct val="115000"/>
                </a:lnSpc>
                <a:spcAft>
                  <a:spcPts val="0"/>
                </a:spcAft>
              </a:pPr>
              <a:r>
                <a:rPr lang="ar-DZ" sz="1600" b="1" dirty="0">
                  <a:solidFill>
                    <a:schemeClr val="bg1"/>
                  </a:solidFill>
                  <a:effectLst/>
                  <a:latin typeface="Calibri Light" panose="020F0302020204030204" pitchFamily="34" charset="0"/>
                  <a:ea typeface="Times New Roman" panose="02020603050405020304" pitchFamily="18" charset="0"/>
                  <a:cs typeface="Traditional Arabic" panose="02020603050405020304" pitchFamily="18" charset="-78"/>
                </a:rPr>
                <a:t>عوامل مساعدة شخصية</a:t>
              </a:r>
              <a:endParaRPr lang="fr-FR" sz="1200" b="1" dirty="0">
                <a:solidFill>
                  <a:schemeClr val="bg1"/>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algn="ctr" rtl="1">
                <a:lnSpc>
                  <a:spcPct val="115000"/>
                </a:lnSpc>
                <a:spcAft>
                  <a:spcPts val="0"/>
                </a:spcAft>
              </a:pPr>
              <a:r>
                <a:rPr lang="en-US" sz="1400" b="1" dirty="0">
                  <a:solidFill>
                    <a:schemeClr val="bg1"/>
                  </a:solidFill>
                  <a:effectLst/>
                  <a:latin typeface="Traditional Arabic" panose="02020603050405020304" pitchFamily="18" charset="-78"/>
                  <a:ea typeface="Times New Roman" panose="02020603050405020304" pitchFamily="18" charset="0"/>
                  <a:cs typeface="Times New Roman" panose="02020603050405020304" pitchFamily="18" charset="0"/>
                </a:rPr>
                <a:t>Moral Hazards </a:t>
              </a:r>
              <a:endParaRPr lang="fr-FR" sz="1100" dirty="0">
                <a:solidFill>
                  <a:schemeClr val="bg1"/>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algn="ctr" rtl="1">
                <a:lnSpc>
                  <a:spcPct val="115000"/>
                </a:lnSpc>
                <a:spcAft>
                  <a:spcPts val="1000"/>
                </a:spcAft>
              </a:pPr>
              <a:r>
                <a:rPr lang="en-US" sz="1400" b="1" dirty="0">
                  <a:solidFill>
                    <a:schemeClr val="bg1"/>
                  </a:solidFill>
                  <a:effectLst/>
                  <a:latin typeface="Traditional Arabic" panose="02020603050405020304" pitchFamily="18" charset="-78"/>
                  <a:ea typeface="Times New Roman" panose="02020603050405020304" pitchFamily="18" charset="0"/>
                  <a:cs typeface="Times New Roman" panose="02020603050405020304" pitchFamily="18" charset="0"/>
                </a:rPr>
                <a:t> </a:t>
              </a:r>
              <a:endParaRPr lang="fr-FR" sz="1100" dirty="0">
                <a:solidFill>
                  <a:schemeClr val="bg1"/>
                </a:solidFill>
                <a:effectLst/>
                <a:latin typeface="Calibri Light" panose="020F0302020204030204" pitchFamily="34" charset="0"/>
                <a:ea typeface="Times New Roman" panose="02020603050405020304" pitchFamily="18" charset="0"/>
                <a:cs typeface="Times New Roman" panose="02020603050405020304" pitchFamily="18" charset="0"/>
              </a:endParaRPr>
            </a:p>
          </p:txBody>
        </p:sp>
        <p:sp>
          <p:nvSpPr>
            <p:cNvPr id="15" name="AutoShape 330"/>
            <p:cNvSpPr>
              <a:spLocks noChangeArrowheads="1"/>
            </p:cNvSpPr>
            <p:nvPr/>
          </p:nvSpPr>
          <p:spPr bwMode="auto">
            <a:xfrm>
              <a:off x="3026771" y="999431"/>
              <a:ext cx="1629000" cy="722722"/>
            </a:xfrm>
            <a:prstGeom prst="roundRect">
              <a:avLst>
                <a:gd name="adj" fmla="val 16667"/>
              </a:avLst>
            </a:prstGeom>
            <a:gradFill rotWithShape="0">
              <a:gsLst>
                <a:gs pos="0">
                  <a:schemeClr val="lt1">
                    <a:lumMod val="100000"/>
                    <a:lumOff val="0"/>
                  </a:schemeClr>
                </a:gs>
                <a:gs pos="100000">
                  <a:schemeClr val="accent2">
                    <a:lumMod val="40000"/>
                    <a:lumOff val="60000"/>
                  </a:schemeClr>
                </a:gs>
              </a:gsLst>
              <a:lin ang="5400000" scaled="1"/>
            </a:gradFill>
            <a:ln w="12700">
              <a:solidFill>
                <a:schemeClr val="accent2">
                  <a:lumMod val="60000"/>
                  <a:lumOff val="40000"/>
                </a:schemeClr>
              </a:solidFill>
              <a:round/>
              <a:headEnd/>
              <a:tailEnd/>
            </a:ln>
            <a:effectLst>
              <a:outerShdw dist="28398" dir="3806097" algn="ctr" rotWithShape="0">
                <a:schemeClr val="accent2">
                  <a:lumMod val="50000"/>
                  <a:lumOff val="0"/>
                  <a:alpha val="50000"/>
                </a:schemeClr>
              </a:outerShdw>
            </a:effectLst>
          </p:spPr>
          <p:txBody>
            <a:bodyPr rot="0" vert="horz" wrap="square" lIns="91440" tIns="45720" rIns="91440" bIns="45720" anchor="t" anchorCtr="0" upright="1">
              <a:noAutofit/>
            </a:bodyPr>
            <a:lstStyle/>
            <a:p>
              <a:pPr algn="ctr" rtl="1">
                <a:lnSpc>
                  <a:spcPct val="115000"/>
                </a:lnSpc>
                <a:spcAft>
                  <a:spcPts val="0"/>
                </a:spcAft>
              </a:pPr>
              <a:r>
                <a:rPr lang="ar-DZ" sz="1600" b="1" dirty="0">
                  <a:solidFill>
                    <a:schemeClr val="bg1"/>
                  </a:solidFill>
                  <a:effectLst/>
                  <a:latin typeface="Calibri Light" panose="020F0302020204030204" pitchFamily="34" charset="0"/>
                  <a:ea typeface="Times New Roman" panose="02020603050405020304" pitchFamily="18" charset="0"/>
                  <a:cs typeface="Traditional Arabic" panose="02020603050405020304" pitchFamily="18" charset="-78"/>
                </a:rPr>
                <a:t>عوامل مساعدة موضوعية</a:t>
              </a:r>
              <a:endParaRPr lang="fr-FR" sz="1200" dirty="0">
                <a:solidFill>
                  <a:schemeClr val="bg1"/>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algn="ctr" rtl="1">
                <a:lnSpc>
                  <a:spcPct val="115000"/>
                </a:lnSpc>
                <a:spcAft>
                  <a:spcPts val="0"/>
                </a:spcAft>
              </a:pPr>
              <a:r>
                <a:rPr lang="en-US" sz="1400" b="1" dirty="0">
                  <a:solidFill>
                    <a:schemeClr val="bg1"/>
                  </a:solidFill>
                  <a:effectLst/>
                  <a:latin typeface="Traditional Arabic" panose="02020603050405020304" pitchFamily="18" charset="-78"/>
                  <a:ea typeface="Times New Roman" panose="02020603050405020304" pitchFamily="18" charset="0"/>
                  <a:cs typeface="Times New Roman" panose="02020603050405020304" pitchFamily="18" charset="0"/>
                </a:rPr>
                <a:t>Physical hazards</a:t>
              </a:r>
              <a:endParaRPr lang="fr-FR" sz="1100" dirty="0">
                <a:solidFill>
                  <a:schemeClr val="bg1"/>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algn="ctr" rtl="1">
                <a:lnSpc>
                  <a:spcPct val="115000"/>
                </a:lnSpc>
                <a:spcAft>
                  <a:spcPts val="1000"/>
                </a:spcAft>
              </a:pPr>
              <a:r>
                <a:rPr lang="en-US" sz="1400" b="1" dirty="0">
                  <a:solidFill>
                    <a:schemeClr val="bg1"/>
                  </a:solidFill>
                  <a:effectLst/>
                  <a:latin typeface="Traditional Arabic" panose="02020603050405020304" pitchFamily="18" charset="-78"/>
                  <a:ea typeface="Times New Roman" panose="02020603050405020304" pitchFamily="18" charset="0"/>
                  <a:cs typeface="Times New Roman" panose="02020603050405020304" pitchFamily="18" charset="0"/>
                </a:rPr>
                <a:t> </a:t>
              </a:r>
              <a:endParaRPr lang="fr-FR" sz="1100" dirty="0">
                <a:solidFill>
                  <a:schemeClr val="bg1"/>
                </a:solidFill>
                <a:effectLst/>
                <a:latin typeface="Calibri Light" panose="020F0302020204030204" pitchFamily="34" charset="0"/>
                <a:ea typeface="Times New Roman" panose="02020603050405020304" pitchFamily="18" charset="0"/>
                <a:cs typeface="Times New Roman" panose="02020603050405020304" pitchFamily="18" charset="0"/>
              </a:endParaRPr>
            </a:p>
          </p:txBody>
        </p:sp>
      </p:grpSp>
      <p:sp>
        <p:nvSpPr>
          <p:cNvPr id="18" name="Titre 3"/>
          <p:cNvSpPr>
            <a:spLocks noGrp="1"/>
          </p:cNvSpPr>
          <p:nvPr>
            <p:ph type="title"/>
          </p:nvPr>
        </p:nvSpPr>
        <p:spPr/>
        <p:txBody>
          <a:bodyPr>
            <a:normAutofit fontScale="90000"/>
          </a:bodyPr>
          <a:lstStyle/>
          <a:p>
            <a:pPr rtl="1"/>
            <a:r>
              <a:rPr lang="en-US" dirty="0"/>
              <a:t/>
            </a:r>
            <a:br>
              <a:rPr lang="en-US" dirty="0"/>
            </a:br>
            <a:r>
              <a:rPr lang="en-US" sz="3100" b="1" dirty="0">
                <a:latin typeface="Times New Roman" panose="02020603050405020304" pitchFamily="18" charset="0"/>
                <a:cs typeface="Times New Roman" panose="02020603050405020304" pitchFamily="18" charset="0"/>
              </a:rPr>
              <a:t>The Seventh Topic: Concept, Types, and Requirements of Insurable Risks</a:t>
            </a:r>
            <a:endParaRPr lang="fr-FR" dirty="0">
              <a:latin typeface="Times New Roman" panose="02020603050405020304" pitchFamily="18" charset="0"/>
              <a:cs typeface="Times New Roman" panose="02020603050405020304" pitchFamily="18" charset="0"/>
            </a:endParaRPr>
          </a:p>
        </p:txBody>
      </p:sp>
      <p:sp>
        <p:nvSpPr>
          <p:cNvPr id="19" name="Rectangle 18"/>
          <p:cNvSpPr/>
          <p:nvPr/>
        </p:nvSpPr>
        <p:spPr>
          <a:xfrm>
            <a:off x="10514130" y="814663"/>
            <a:ext cx="1818126" cy="830997"/>
          </a:xfrm>
          <a:prstGeom prst="rect">
            <a:avLst/>
          </a:prstGeom>
        </p:spPr>
        <p:txBody>
          <a:bodyPr wrap="none">
            <a:spAutoFit/>
          </a:bodyPr>
          <a:lstStyle/>
          <a:p>
            <a:pPr algn="ctr" rtl="1"/>
            <a:r>
              <a:rPr lang="fr-FR" sz="2400" b="1" dirty="0">
                <a:latin typeface="Times New Roman" panose="02020603050405020304" pitchFamily="18" charset="0"/>
                <a:cs typeface="Times New Roman" panose="02020603050405020304" pitchFamily="18" charset="0"/>
              </a:rPr>
              <a:t>The </a:t>
            </a:r>
            <a:r>
              <a:rPr lang="fr-FR" sz="2400" b="1" dirty="0" err="1" smtClean="0">
                <a:latin typeface="Times New Roman" panose="02020603050405020304" pitchFamily="18" charset="0"/>
                <a:cs typeface="Times New Roman" panose="02020603050405020304" pitchFamily="18" charset="0"/>
              </a:rPr>
              <a:t>Seventh</a:t>
            </a:r>
            <a:endParaRPr lang="ar-DZ" sz="2400" b="1" dirty="0" smtClean="0">
              <a:latin typeface="Times New Roman" panose="02020603050405020304" pitchFamily="18" charset="0"/>
              <a:cs typeface="Times New Roman" panose="02020603050405020304" pitchFamily="18" charset="0"/>
            </a:endParaRPr>
          </a:p>
          <a:p>
            <a:pPr algn="ctr" rtl="1"/>
            <a:r>
              <a:rPr lang="fr-FR" sz="2400" b="1" dirty="0" smtClean="0">
                <a:latin typeface="Times New Roman" panose="02020603050405020304" pitchFamily="18" charset="0"/>
                <a:cs typeface="Times New Roman" panose="02020603050405020304" pitchFamily="18" charset="0"/>
              </a:rPr>
              <a:t> </a:t>
            </a:r>
            <a:r>
              <a:rPr lang="fr-FR" sz="2400" b="1" dirty="0">
                <a:latin typeface="Times New Roman" panose="02020603050405020304" pitchFamily="18" charset="0"/>
                <a:cs typeface="Times New Roman" panose="02020603050405020304" pitchFamily="18" charset="0"/>
              </a:rPr>
              <a:t>Topic</a:t>
            </a:r>
            <a:endParaRPr lang="fr-FR" sz="2400" b="1" dirty="0">
              <a:solidFill>
                <a:schemeClr val="bg1"/>
              </a:solidFill>
              <a:latin typeface="Times New Roman" panose="02020603050405020304" pitchFamily="18" charset="0"/>
              <a:cs typeface="Times New Roman" panose="02020603050405020304" pitchFamily="18" charset="0"/>
            </a:endParaRPr>
          </a:p>
        </p:txBody>
      </p:sp>
      <p:sp>
        <p:nvSpPr>
          <p:cNvPr id="6" name="Rectangle à coins arrondis 5"/>
          <p:cNvSpPr/>
          <p:nvPr/>
        </p:nvSpPr>
        <p:spPr>
          <a:xfrm>
            <a:off x="286327" y="5504887"/>
            <a:ext cx="4074695" cy="75397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b="1" dirty="0">
                <a:latin typeface="Times New Roman" panose="02020603050405020304" pitchFamily="18" charset="0"/>
                <a:cs typeface="Times New Roman" panose="02020603050405020304" pitchFamily="18" charset="0"/>
              </a:rPr>
              <a:t>Personal </a:t>
            </a:r>
            <a:r>
              <a:rPr lang="en-US" b="1" dirty="0" smtClean="0">
                <a:latin typeface="Times New Roman" panose="02020603050405020304" pitchFamily="18" charset="0"/>
                <a:cs typeface="Times New Roman" panose="02020603050405020304" pitchFamily="18" charset="0"/>
              </a:rPr>
              <a:t>Hazards</a:t>
            </a:r>
            <a:endParaRPr lang="ar-DZ" b="1" dirty="0" smtClean="0">
              <a:latin typeface="Times New Roman" panose="02020603050405020304" pitchFamily="18" charset="0"/>
              <a:cs typeface="Times New Roman" panose="02020603050405020304" pitchFamily="18" charset="0"/>
            </a:endParaRPr>
          </a:p>
          <a:p>
            <a:pPr algn="ctr"/>
            <a:r>
              <a:rPr lang="en-US" b="1" dirty="0" smtClean="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Voluntary and Involuntary</a:t>
            </a:r>
            <a:endParaRPr lang="fr-FR" b="1" dirty="0">
              <a:latin typeface="Times New Roman" panose="02020603050405020304" pitchFamily="18" charset="0"/>
              <a:cs typeface="Times New Roman" panose="02020603050405020304" pitchFamily="18" charset="0"/>
            </a:endParaRPr>
          </a:p>
        </p:txBody>
      </p:sp>
      <p:sp>
        <p:nvSpPr>
          <p:cNvPr id="20" name="Flèche vers le bas 19"/>
          <p:cNvSpPr/>
          <p:nvPr/>
        </p:nvSpPr>
        <p:spPr>
          <a:xfrm>
            <a:off x="2053389" y="5076923"/>
            <a:ext cx="417095" cy="360921"/>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8477400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en-US" dirty="0"/>
              <a:t/>
            </a:r>
            <a:br>
              <a:rPr lang="en-US" dirty="0"/>
            </a:br>
            <a:r>
              <a:rPr lang="en-US" b="1" dirty="0"/>
              <a:t>The Seventh Topic: Concept, Types, and Requirements of Insurable Risks</a:t>
            </a:r>
            <a:r>
              <a:rPr lang="en-US" dirty="0"/>
              <a:t/>
            </a:r>
            <a:br>
              <a:rPr lang="en-US" dirty="0"/>
            </a:br>
            <a:endParaRPr lang="fr-FR" dirty="0"/>
          </a:p>
        </p:txBody>
      </p:sp>
      <p:sp>
        <p:nvSpPr>
          <p:cNvPr id="5" name="Rectangle 4"/>
          <p:cNvSpPr/>
          <p:nvPr/>
        </p:nvSpPr>
        <p:spPr>
          <a:xfrm>
            <a:off x="10637572" y="1109031"/>
            <a:ext cx="1603324" cy="646331"/>
          </a:xfrm>
          <a:prstGeom prst="rect">
            <a:avLst/>
          </a:prstGeom>
        </p:spPr>
        <p:txBody>
          <a:bodyPr wrap="none">
            <a:spAutoFit/>
          </a:bodyPr>
          <a:lstStyle/>
          <a:p>
            <a:pPr algn="ctr" rtl="1"/>
            <a:r>
              <a:rPr lang="fr-FR" b="1" dirty="0">
                <a:cs typeface="+mj-cs"/>
              </a:rPr>
              <a:t>The </a:t>
            </a:r>
            <a:r>
              <a:rPr lang="fr-FR" b="1" dirty="0" err="1">
                <a:cs typeface="+mj-cs"/>
              </a:rPr>
              <a:t>Seventh</a:t>
            </a:r>
            <a:r>
              <a:rPr lang="fr-FR" b="1" dirty="0">
                <a:cs typeface="+mj-cs"/>
              </a:rPr>
              <a:t> </a:t>
            </a:r>
            <a:endParaRPr lang="ar-DZ" b="1" dirty="0" smtClean="0">
              <a:cs typeface="+mj-cs"/>
            </a:endParaRPr>
          </a:p>
          <a:p>
            <a:pPr algn="ctr" rtl="1"/>
            <a:r>
              <a:rPr lang="fr-FR" b="1" dirty="0" smtClean="0">
                <a:cs typeface="+mj-cs"/>
              </a:rPr>
              <a:t>Topic</a:t>
            </a:r>
            <a:endParaRPr lang="fr-FR" b="1" dirty="0">
              <a:solidFill>
                <a:schemeClr val="bg1"/>
              </a:solidFill>
              <a:cs typeface="+mj-cs"/>
            </a:endParaRPr>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0" y="2062360"/>
            <a:ext cx="12040208" cy="5201424"/>
          </a:xfrm>
          <a:prstGeom prst="rect">
            <a:avLst/>
          </a:prstGeom>
        </p:spPr>
        <p:txBody>
          <a:bodyPr wrap="square">
            <a:spAutoFit/>
          </a:bodyPr>
          <a:lstStyle/>
          <a:p>
            <a:pPr algn="r" rtl="1"/>
            <a:endParaRPr lang="ar-DZ" sz="2000" b="1" dirty="0" smtClean="0"/>
          </a:p>
          <a:p>
            <a:pPr lvl="0"/>
            <a:r>
              <a:rPr lang="en-US" sz="2400" b="1" dirty="0">
                <a:latin typeface="Times New Roman" panose="02020603050405020304" pitchFamily="18" charset="0"/>
                <a:cs typeface="Times New Roman" panose="02020603050405020304" pitchFamily="18" charset="0"/>
              </a:rPr>
              <a:t>From the above definitions, we can infer several characteristics of </a:t>
            </a:r>
            <a:r>
              <a:rPr lang="en-US" sz="2400" b="1" dirty="0" err="1">
                <a:latin typeface="Times New Roman" panose="02020603050405020304" pitchFamily="18" charset="0"/>
                <a:cs typeface="Times New Roman" panose="02020603050405020304" pitchFamily="18" charset="0"/>
              </a:rPr>
              <a:t>risk:Risk</a:t>
            </a:r>
            <a:r>
              <a:rPr lang="en-US" sz="2400" b="1" dirty="0">
                <a:latin typeface="Times New Roman" panose="02020603050405020304" pitchFamily="18" charset="0"/>
                <a:cs typeface="Times New Roman" panose="02020603050405020304" pitchFamily="18" charset="0"/>
              </a:rPr>
              <a:t> is a state of uncertainty: The definition of risk within the concept of uncertainty about the occurrence of a loss. </a:t>
            </a:r>
            <a:endParaRPr lang="en-US" sz="2400" b="1" dirty="0" smtClean="0">
              <a:latin typeface="Times New Roman" panose="02020603050405020304" pitchFamily="18" charset="0"/>
              <a:cs typeface="Times New Roman" panose="02020603050405020304" pitchFamily="18" charset="0"/>
            </a:endParaRPr>
          </a:p>
          <a:p>
            <a:pPr lvl="0"/>
            <a:r>
              <a:rPr lang="en-US" sz="2400" b="1" dirty="0" smtClean="0">
                <a:latin typeface="Times New Roman" panose="02020603050405020304" pitchFamily="18" charset="0"/>
                <a:cs typeface="Times New Roman" panose="02020603050405020304" pitchFamily="18" charset="0"/>
              </a:rPr>
              <a:t>It </a:t>
            </a:r>
            <a:r>
              <a:rPr lang="en-US" sz="2400" b="1" dirty="0">
                <a:latin typeface="Times New Roman" panose="02020603050405020304" pitchFamily="18" charset="0"/>
                <a:cs typeface="Times New Roman" panose="02020603050405020304" pitchFamily="18" charset="0"/>
              </a:rPr>
              <a:t>is important to distinguish between two types of risk: objective risk and random risk</a:t>
            </a:r>
            <a:r>
              <a:rPr lang="en-US" sz="2400" b="1" dirty="0" smtClean="0">
                <a:latin typeface="Times New Roman" panose="02020603050405020304" pitchFamily="18" charset="0"/>
                <a:cs typeface="Times New Roman" panose="02020603050405020304" pitchFamily="18" charset="0"/>
              </a:rPr>
              <a:t>.</a:t>
            </a:r>
          </a:p>
          <a:p>
            <a:pPr lvl="0"/>
            <a:r>
              <a:rPr lang="en-US" sz="2400" b="1" dirty="0" smtClean="0">
                <a:latin typeface="Times New Roman" panose="02020603050405020304" pitchFamily="18" charset="0"/>
                <a:cs typeface="Times New Roman" panose="02020603050405020304" pitchFamily="18" charset="0"/>
              </a:rPr>
              <a:t>Objective </a:t>
            </a:r>
            <a:r>
              <a:rPr lang="en-US" sz="2400" b="1" dirty="0">
                <a:latin typeface="Times New Roman" panose="02020603050405020304" pitchFamily="18" charset="0"/>
                <a:cs typeface="Times New Roman" panose="02020603050405020304" pitchFamily="18" charset="0"/>
              </a:rPr>
              <a:t>Risk: This refers to the measurable, quantifiable aspect of risk, based on statistical analysis and probability</a:t>
            </a:r>
            <a:r>
              <a:rPr lang="en-US" sz="2400" b="1" dirty="0" smtClean="0">
                <a:latin typeface="Times New Roman" panose="02020603050405020304" pitchFamily="18" charset="0"/>
                <a:cs typeface="Times New Roman" panose="02020603050405020304" pitchFamily="18" charset="0"/>
              </a:rPr>
              <a:t>.</a:t>
            </a:r>
          </a:p>
          <a:p>
            <a:pPr lvl="0"/>
            <a:r>
              <a:rPr lang="en-US" sz="2800" b="1" dirty="0">
                <a:latin typeface="Times New Roman" panose="02020603050405020304" pitchFamily="18" charset="0"/>
                <a:cs typeface="Times New Roman" panose="02020603050405020304" pitchFamily="18" charset="0"/>
              </a:rPr>
              <a:t>Objective Risk:</a:t>
            </a:r>
            <a:br>
              <a:rPr lang="en-US" sz="2800" b="1"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Objective risk refers to the relative change between the actual loss and the expected loss. For example</a:t>
            </a:r>
            <a:endParaRPr lang="fr-FR" sz="2400" b="1" dirty="0">
              <a:latin typeface="Times New Roman" panose="02020603050405020304" pitchFamily="18" charset="0"/>
              <a:cs typeface="Times New Roman" panose="02020603050405020304" pitchFamily="18" charset="0"/>
            </a:endParaRPr>
          </a:p>
          <a:p>
            <a:endParaRPr lang="fr-FR" sz="2400" b="1" dirty="0">
              <a:latin typeface="Times New Roman" panose="02020603050405020304" pitchFamily="18" charset="0"/>
              <a:cs typeface="Times New Roman" panose="02020603050405020304" pitchFamily="18" charset="0"/>
            </a:endParaRPr>
          </a:p>
          <a:p>
            <a:pPr lvl="0"/>
            <a:endParaRPr lang="fr-FR" sz="2400" dirty="0" smtClean="0">
              <a:latin typeface="Times New Roman" panose="02020603050405020304" pitchFamily="18" charset="0"/>
              <a:cs typeface="Times New Roman" panose="02020603050405020304" pitchFamily="18" charset="0"/>
            </a:endParaRPr>
          </a:p>
          <a:p>
            <a:pPr lvl="0" algn="r" rtl="1"/>
            <a:endParaRPr lang="fr-FR" dirty="0"/>
          </a:p>
          <a:p>
            <a:pPr lvl="0" algn="r" rtl="1"/>
            <a:endParaRPr lang="fr-FR" dirty="0"/>
          </a:p>
        </p:txBody>
      </p:sp>
      <p:sp>
        <p:nvSpPr>
          <p:cNvPr id="8" name="عنصر نائب للمحتوى 2">
            <a:extLst>
              <a:ext uri="{FF2B5EF4-FFF2-40B4-BE49-F238E27FC236}">
                <a16:creationId xmlns:a16="http://schemas.microsoft.com/office/drawing/2014/main" id="{E7711E44-D34C-46ED-AC48-2B07D9942F64}"/>
              </a:ext>
            </a:extLst>
          </p:cNvPr>
          <p:cNvSpPr txBox="1">
            <a:spLocks/>
          </p:cNvSpPr>
          <p:nvPr/>
        </p:nvSpPr>
        <p:spPr>
          <a:xfrm>
            <a:off x="600974" y="2197291"/>
            <a:ext cx="11542728" cy="2088106"/>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lgn="r" rtl="1">
              <a:buNone/>
            </a:pPr>
            <a:endParaRPr lang="ar-DZ" sz="2400" dirty="0" smtClean="0"/>
          </a:p>
          <a:p>
            <a:pPr marL="0" lvl="0" indent="0" algn="r" rtl="1">
              <a:buNone/>
            </a:pPr>
            <a:endParaRPr lang="ar-DZ" sz="2400" dirty="0" smtClean="0">
              <a:solidFill>
                <a:schemeClr val="bg1"/>
              </a:solidFill>
            </a:endParaRPr>
          </a:p>
          <a:p>
            <a:pPr marL="0" lvl="0" indent="0" algn="r" rtl="1">
              <a:buNone/>
            </a:pPr>
            <a:endParaRPr lang="ar-DZ" sz="2400" dirty="0">
              <a:solidFill>
                <a:schemeClr val="bg1"/>
              </a:solidFill>
            </a:endParaRPr>
          </a:p>
          <a:p>
            <a:pPr marL="0" lvl="0" indent="0" algn="r" rtl="1">
              <a:buNone/>
            </a:pPr>
            <a:endParaRPr lang="ar-DZ" sz="2400" dirty="0" smtClean="0">
              <a:solidFill>
                <a:schemeClr val="bg1"/>
              </a:solidFill>
            </a:endParaRPr>
          </a:p>
          <a:p>
            <a:pPr marL="0" indent="0" algn="r" rtl="1">
              <a:buNone/>
            </a:pPr>
            <a:endParaRPr lang="ar-SA" sz="2400" dirty="0">
              <a:solidFill>
                <a:schemeClr val="bg1"/>
              </a:solidFill>
            </a:endParaRPr>
          </a:p>
          <a:p>
            <a:pPr marL="0" indent="0" algn="r" rtl="1">
              <a:buNone/>
            </a:pPr>
            <a:endParaRPr lang="en-US" sz="2400" dirty="0"/>
          </a:p>
          <a:p>
            <a:pPr marL="0" indent="0" algn="r" rtl="1">
              <a:buNone/>
            </a:pPr>
            <a:endParaRPr lang="ar-SA" dirty="0"/>
          </a:p>
          <a:p>
            <a:pPr marL="0" indent="0" algn="r" rtl="1">
              <a:buNone/>
            </a:pPr>
            <a:endParaRPr lang="ar-SA" sz="2400" dirty="0">
              <a:solidFill>
                <a:schemeClr val="bg1"/>
              </a:solidFill>
            </a:endParaRPr>
          </a:p>
          <a:p>
            <a:pPr marL="0" indent="0" algn="r" rtl="1">
              <a:buNone/>
            </a:pPr>
            <a:endParaRPr lang="ar-DZ" sz="2400" dirty="0" smtClean="0">
              <a:solidFill>
                <a:srgbClr val="FFFFFF"/>
              </a:solidFill>
            </a:endParaRPr>
          </a:p>
          <a:p>
            <a:pPr marL="0" indent="0" algn="r" rtl="1">
              <a:buNone/>
            </a:pPr>
            <a:endParaRPr lang="en-US" sz="2400" dirty="0" smtClean="0"/>
          </a:p>
          <a:p>
            <a:pPr marL="0" indent="0" algn="r" rtl="1">
              <a:buFont typeface="Arial" panose="020B0604020202020204" pitchFamily="34" charset="0"/>
              <a:buNone/>
            </a:pPr>
            <a:endParaRPr lang="ar-SA" sz="1700" dirty="0"/>
          </a:p>
        </p:txBody>
      </p:sp>
      <p:sp>
        <p:nvSpPr>
          <p:cNvPr id="2" name="Rectangle 1"/>
          <p:cNvSpPr/>
          <p:nvPr/>
        </p:nvSpPr>
        <p:spPr>
          <a:xfrm>
            <a:off x="127643" y="1834166"/>
            <a:ext cx="11936712" cy="769441"/>
          </a:xfrm>
          <a:prstGeom prst="rect">
            <a:avLst/>
          </a:prstGeom>
        </p:spPr>
        <p:txBody>
          <a:bodyPr wrap="square">
            <a:spAutoFit/>
          </a:bodyPr>
          <a:lstStyle/>
          <a:p>
            <a:pPr lvl="0" algn="r" rtl="1"/>
            <a:endParaRPr lang="ar-DZ" sz="2400" b="1" dirty="0">
              <a:solidFill>
                <a:schemeClr val="bg1"/>
              </a:solidFill>
            </a:endParaRPr>
          </a:p>
          <a:p>
            <a:pPr lvl="0" algn="r" rtl="1"/>
            <a:r>
              <a:rPr lang="ar-SA" sz="2000" dirty="0" smtClean="0"/>
              <a:t> </a:t>
            </a:r>
            <a:endParaRPr lang="en-US" sz="2000" dirty="0"/>
          </a:p>
        </p:txBody>
      </p:sp>
    </p:spTree>
    <p:extLst>
      <p:ext uri="{BB962C8B-B14F-4D97-AF65-F5344CB8AC3E}">
        <p14:creationId xmlns:p14="http://schemas.microsoft.com/office/powerpoint/2010/main" val="6743574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en-US" dirty="0"/>
              <a:t/>
            </a:r>
            <a:br>
              <a:rPr lang="en-US" dirty="0"/>
            </a:br>
            <a:r>
              <a:rPr lang="en-US" b="1" dirty="0"/>
              <a:t>The Seventh Topic: Concept, Types, and Requirements of Insurable Risks</a:t>
            </a:r>
            <a:r>
              <a:rPr lang="en-US" dirty="0"/>
              <a:t/>
            </a:r>
            <a:br>
              <a:rPr lang="en-US" dirty="0"/>
            </a:br>
            <a:endParaRPr lang="fr-FR" dirty="0"/>
          </a:p>
        </p:txBody>
      </p:sp>
      <p:sp>
        <p:nvSpPr>
          <p:cNvPr id="5" name="Rectangle 4"/>
          <p:cNvSpPr/>
          <p:nvPr/>
        </p:nvSpPr>
        <p:spPr>
          <a:xfrm>
            <a:off x="10637572" y="1109031"/>
            <a:ext cx="1603324" cy="646331"/>
          </a:xfrm>
          <a:prstGeom prst="rect">
            <a:avLst/>
          </a:prstGeom>
        </p:spPr>
        <p:txBody>
          <a:bodyPr wrap="none">
            <a:spAutoFit/>
          </a:bodyPr>
          <a:lstStyle/>
          <a:p>
            <a:pPr algn="ctr" rtl="1"/>
            <a:r>
              <a:rPr lang="fr-FR" b="1" dirty="0">
                <a:cs typeface="+mj-cs"/>
              </a:rPr>
              <a:t>The </a:t>
            </a:r>
            <a:r>
              <a:rPr lang="fr-FR" b="1" dirty="0" err="1">
                <a:cs typeface="+mj-cs"/>
              </a:rPr>
              <a:t>Seventh</a:t>
            </a:r>
            <a:r>
              <a:rPr lang="fr-FR" b="1" dirty="0">
                <a:cs typeface="+mj-cs"/>
              </a:rPr>
              <a:t> </a:t>
            </a:r>
            <a:endParaRPr lang="ar-DZ" b="1" dirty="0" smtClean="0">
              <a:cs typeface="+mj-cs"/>
            </a:endParaRPr>
          </a:p>
          <a:p>
            <a:pPr algn="ctr" rtl="1"/>
            <a:r>
              <a:rPr lang="fr-FR" b="1" dirty="0" smtClean="0">
                <a:cs typeface="+mj-cs"/>
              </a:rPr>
              <a:t>Topic</a:t>
            </a:r>
            <a:endParaRPr lang="fr-FR" b="1" dirty="0">
              <a:solidFill>
                <a:schemeClr val="bg1"/>
              </a:solidFill>
              <a:cs typeface="+mj-cs"/>
            </a:endParaRPr>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0" y="2062360"/>
            <a:ext cx="12040208" cy="5386090"/>
          </a:xfrm>
          <a:prstGeom prst="rect">
            <a:avLst/>
          </a:prstGeom>
        </p:spPr>
        <p:txBody>
          <a:bodyPr wrap="square">
            <a:spAutoFit/>
          </a:bodyPr>
          <a:lstStyle/>
          <a:p>
            <a:pPr algn="r" rtl="1"/>
            <a:endParaRPr lang="ar-DZ" sz="2000" b="1" dirty="0" smtClean="0"/>
          </a:p>
          <a:p>
            <a:r>
              <a:rPr lang="en-US" sz="2400" b="1" dirty="0">
                <a:latin typeface="Times New Roman" panose="02020603050405020304" pitchFamily="18" charset="0"/>
                <a:cs typeface="Times New Roman" panose="02020603050405020304" pitchFamily="18" charset="0"/>
              </a:rPr>
              <a:t>if an insurance company has specific statistics indicating that the probability of a fire occurring in a certain geographical area is 1% annually, and there are 1,000 homes in the area, statistically, it is expected that 100 homes will be destroyed by fire each year. However, this percentage may not hold true in a given year; for instance, 90 homes may burn in one year, or 110 homes may burn in another. This represents a deviation of ±10 homes, and this relative change between actual losses and expected losses is defined as objective </a:t>
            </a:r>
            <a:r>
              <a:rPr lang="en-US" sz="2400" b="1" dirty="0" err="1">
                <a:latin typeface="Times New Roman" panose="02020603050405020304" pitchFamily="18" charset="0"/>
                <a:cs typeface="Times New Roman" panose="02020603050405020304" pitchFamily="18" charset="0"/>
              </a:rPr>
              <a:t>risk.Objective</a:t>
            </a:r>
            <a:r>
              <a:rPr lang="en-US" sz="2400" b="1" dirty="0">
                <a:latin typeface="Times New Roman" panose="02020603050405020304" pitchFamily="18" charset="0"/>
                <a:cs typeface="Times New Roman" panose="02020603050405020304" pitchFamily="18" charset="0"/>
              </a:rPr>
              <a:t> risk is measured using measures of dispersion, such as the standard deviation, variance, range, and coefficient of variation, which quantify the difference between actual results and expected outcomes. The severity of risk decreases as the sample size increases, a principle known as the Law of Large Numbers. This means that as the sample size increases, actual results tend to converge toward expected outcomes.</a:t>
            </a:r>
            <a:endParaRPr lang="fr-FR" sz="2400" b="1" dirty="0">
              <a:latin typeface="Times New Roman" panose="02020603050405020304" pitchFamily="18" charset="0"/>
              <a:cs typeface="Times New Roman" panose="02020603050405020304" pitchFamily="18" charset="0"/>
            </a:endParaRPr>
          </a:p>
          <a:p>
            <a:pPr lvl="0"/>
            <a:endParaRPr lang="fr-FR" sz="2400" dirty="0" smtClean="0">
              <a:latin typeface="Times New Roman" panose="02020603050405020304" pitchFamily="18" charset="0"/>
              <a:cs typeface="Times New Roman" panose="02020603050405020304" pitchFamily="18" charset="0"/>
            </a:endParaRPr>
          </a:p>
          <a:p>
            <a:pPr lvl="0" algn="r" rtl="1"/>
            <a:endParaRPr lang="fr-FR" dirty="0"/>
          </a:p>
          <a:p>
            <a:pPr lvl="0" algn="r" rtl="1"/>
            <a:endParaRPr lang="fr-FR" dirty="0"/>
          </a:p>
        </p:txBody>
      </p:sp>
      <p:sp>
        <p:nvSpPr>
          <p:cNvPr id="8" name="عنصر نائب للمحتوى 2">
            <a:extLst>
              <a:ext uri="{FF2B5EF4-FFF2-40B4-BE49-F238E27FC236}">
                <a16:creationId xmlns:a16="http://schemas.microsoft.com/office/drawing/2014/main" id="{E7711E44-D34C-46ED-AC48-2B07D9942F64}"/>
              </a:ext>
            </a:extLst>
          </p:cNvPr>
          <p:cNvSpPr txBox="1">
            <a:spLocks/>
          </p:cNvSpPr>
          <p:nvPr/>
        </p:nvSpPr>
        <p:spPr>
          <a:xfrm>
            <a:off x="600974" y="2197291"/>
            <a:ext cx="11542728" cy="2088106"/>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lgn="r" rtl="1">
              <a:buNone/>
            </a:pPr>
            <a:endParaRPr lang="ar-DZ" sz="2400" dirty="0" smtClean="0"/>
          </a:p>
          <a:p>
            <a:pPr marL="0" lvl="0" indent="0" algn="r" rtl="1">
              <a:buNone/>
            </a:pPr>
            <a:endParaRPr lang="ar-DZ" sz="2400" dirty="0" smtClean="0">
              <a:solidFill>
                <a:schemeClr val="bg1"/>
              </a:solidFill>
            </a:endParaRPr>
          </a:p>
          <a:p>
            <a:pPr marL="0" lvl="0" indent="0" algn="r" rtl="1">
              <a:buNone/>
            </a:pPr>
            <a:endParaRPr lang="ar-DZ" sz="2400" dirty="0">
              <a:solidFill>
                <a:schemeClr val="bg1"/>
              </a:solidFill>
            </a:endParaRPr>
          </a:p>
          <a:p>
            <a:pPr marL="0" lvl="0" indent="0" algn="r" rtl="1">
              <a:buNone/>
            </a:pPr>
            <a:endParaRPr lang="ar-DZ" sz="2400" dirty="0" smtClean="0">
              <a:solidFill>
                <a:schemeClr val="bg1"/>
              </a:solidFill>
            </a:endParaRPr>
          </a:p>
          <a:p>
            <a:pPr marL="0" indent="0" algn="r" rtl="1">
              <a:buNone/>
            </a:pPr>
            <a:endParaRPr lang="ar-SA" sz="2400" dirty="0">
              <a:solidFill>
                <a:schemeClr val="bg1"/>
              </a:solidFill>
            </a:endParaRPr>
          </a:p>
          <a:p>
            <a:pPr marL="0" indent="0" algn="r" rtl="1">
              <a:buNone/>
            </a:pPr>
            <a:endParaRPr lang="en-US" sz="2400" dirty="0"/>
          </a:p>
          <a:p>
            <a:pPr marL="0" indent="0" algn="r" rtl="1">
              <a:buNone/>
            </a:pPr>
            <a:endParaRPr lang="ar-SA" dirty="0"/>
          </a:p>
          <a:p>
            <a:pPr marL="0" indent="0" algn="r" rtl="1">
              <a:buNone/>
            </a:pPr>
            <a:endParaRPr lang="ar-SA" sz="2400" dirty="0">
              <a:solidFill>
                <a:schemeClr val="bg1"/>
              </a:solidFill>
            </a:endParaRPr>
          </a:p>
          <a:p>
            <a:pPr marL="0" indent="0" algn="r" rtl="1">
              <a:buNone/>
            </a:pPr>
            <a:endParaRPr lang="ar-DZ" sz="2400" dirty="0" smtClean="0">
              <a:solidFill>
                <a:srgbClr val="FFFFFF"/>
              </a:solidFill>
            </a:endParaRPr>
          </a:p>
          <a:p>
            <a:pPr marL="0" indent="0" algn="r" rtl="1">
              <a:buNone/>
            </a:pPr>
            <a:endParaRPr lang="en-US" sz="2400" dirty="0" smtClean="0"/>
          </a:p>
          <a:p>
            <a:pPr marL="0" indent="0" algn="r" rtl="1">
              <a:buFont typeface="Arial" panose="020B0604020202020204" pitchFamily="34" charset="0"/>
              <a:buNone/>
            </a:pPr>
            <a:endParaRPr lang="ar-SA" sz="1700" dirty="0"/>
          </a:p>
        </p:txBody>
      </p:sp>
      <p:sp>
        <p:nvSpPr>
          <p:cNvPr id="2" name="Rectangle 1"/>
          <p:cNvSpPr/>
          <p:nvPr/>
        </p:nvSpPr>
        <p:spPr>
          <a:xfrm>
            <a:off x="127643" y="1834166"/>
            <a:ext cx="11936712" cy="769441"/>
          </a:xfrm>
          <a:prstGeom prst="rect">
            <a:avLst/>
          </a:prstGeom>
        </p:spPr>
        <p:txBody>
          <a:bodyPr wrap="square">
            <a:spAutoFit/>
          </a:bodyPr>
          <a:lstStyle/>
          <a:p>
            <a:pPr lvl="0" algn="r" rtl="1"/>
            <a:endParaRPr lang="ar-DZ" sz="2400" b="1" dirty="0">
              <a:solidFill>
                <a:schemeClr val="bg1"/>
              </a:solidFill>
            </a:endParaRPr>
          </a:p>
          <a:p>
            <a:pPr lvl="0" algn="r" rtl="1"/>
            <a:r>
              <a:rPr lang="ar-SA" sz="2000" dirty="0" smtClean="0"/>
              <a:t> </a:t>
            </a:r>
            <a:endParaRPr lang="en-US" sz="2000" dirty="0"/>
          </a:p>
        </p:txBody>
      </p:sp>
    </p:spTree>
    <p:extLst>
      <p:ext uri="{BB962C8B-B14F-4D97-AF65-F5344CB8AC3E}">
        <p14:creationId xmlns:p14="http://schemas.microsoft.com/office/powerpoint/2010/main" val="130520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en-US" dirty="0"/>
              <a:t/>
            </a:r>
            <a:br>
              <a:rPr lang="en-US" dirty="0"/>
            </a:br>
            <a:r>
              <a:rPr lang="en-US" b="1" dirty="0"/>
              <a:t>The Seventh Topic: Concept, Types, and Requirements of Insurable Risks</a:t>
            </a:r>
            <a:r>
              <a:rPr lang="en-US" dirty="0"/>
              <a:t/>
            </a:r>
            <a:br>
              <a:rPr lang="en-US" dirty="0"/>
            </a:br>
            <a:endParaRPr lang="fr-FR" dirty="0"/>
          </a:p>
        </p:txBody>
      </p:sp>
      <p:sp>
        <p:nvSpPr>
          <p:cNvPr id="5" name="Rectangle 4"/>
          <p:cNvSpPr/>
          <p:nvPr/>
        </p:nvSpPr>
        <p:spPr>
          <a:xfrm>
            <a:off x="10637572" y="1109031"/>
            <a:ext cx="1603324" cy="646331"/>
          </a:xfrm>
          <a:prstGeom prst="rect">
            <a:avLst/>
          </a:prstGeom>
        </p:spPr>
        <p:txBody>
          <a:bodyPr wrap="none">
            <a:spAutoFit/>
          </a:bodyPr>
          <a:lstStyle/>
          <a:p>
            <a:pPr algn="ctr" rtl="1"/>
            <a:r>
              <a:rPr lang="fr-FR" b="1" dirty="0">
                <a:cs typeface="+mj-cs"/>
              </a:rPr>
              <a:t>The </a:t>
            </a:r>
            <a:r>
              <a:rPr lang="fr-FR" b="1" dirty="0" err="1">
                <a:cs typeface="+mj-cs"/>
              </a:rPr>
              <a:t>Seventh</a:t>
            </a:r>
            <a:r>
              <a:rPr lang="fr-FR" b="1" dirty="0">
                <a:cs typeface="+mj-cs"/>
              </a:rPr>
              <a:t> </a:t>
            </a:r>
            <a:endParaRPr lang="ar-DZ" b="1" dirty="0" smtClean="0">
              <a:cs typeface="+mj-cs"/>
            </a:endParaRPr>
          </a:p>
          <a:p>
            <a:pPr algn="ctr" rtl="1"/>
            <a:r>
              <a:rPr lang="fr-FR" b="1" dirty="0" smtClean="0">
                <a:cs typeface="+mj-cs"/>
              </a:rPr>
              <a:t>Topic</a:t>
            </a:r>
            <a:endParaRPr lang="fr-FR" b="1" dirty="0">
              <a:solidFill>
                <a:schemeClr val="bg1"/>
              </a:solidFill>
              <a:cs typeface="+mj-cs"/>
            </a:endParaRPr>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0" y="2062360"/>
            <a:ext cx="12040208" cy="5386090"/>
          </a:xfrm>
          <a:prstGeom prst="rect">
            <a:avLst/>
          </a:prstGeom>
        </p:spPr>
        <p:txBody>
          <a:bodyPr wrap="square">
            <a:spAutoFit/>
          </a:bodyPr>
          <a:lstStyle/>
          <a:p>
            <a:pPr algn="r" rtl="1"/>
            <a:endParaRPr lang="ar-DZ" sz="2000" b="1" dirty="0" smtClean="0"/>
          </a:p>
          <a:p>
            <a:r>
              <a:rPr lang="en-US" sz="2400" b="1" dirty="0">
                <a:latin typeface="Times New Roman" panose="02020603050405020304" pitchFamily="18" charset="0"/>
                <a:cs typeface="Times New Roman" panose="02020603050405020304" pitchFamily="18" charset="0"/>
              </a:rPr>
              <a:t>if an insurance company has specific statistics indicating that the probability of a fire occurring in a certain geographical area is 1% annually, and there are 1,000 homes in the area, statistically, it is expected that 100 homes will be destroyed by fire each year. However, this percentage may not hold true in a given year; for instance, 90 homes may burn in one year, or 110 homes may burn in another. This represents a deviation of ±10 homes, and this relative change between actual losses and expected losses is defined as objective </a:t>
            </a:r>
            <a:r>
              <a:rPr lang="en-US" sz="2400" b="1" dirty="0" err="1">
                <a:latin typeface="Times New Roman" panose="02020603050405020304" pitchFamily="18" charset="0"/>
                <a:cs typeface="Times New Roman" panose="02020603050405020304" pitchFamily="18" charset="0"/>
              </a:rPr>
              <a:t>risk.Objective</a:t>
            </a:r>
            <a:r>
              <a:rPr lang="en-US" sz="2400" b="1" dirty="0">
                <a:latin typeface="Times New Roman" panose="02020603050405020304" pitchFamily="18" charset="0"/>
                <a:cs typeface="Times New Roman" panose="02020603050405020304" pitchFamily="18" charset="0"/>
              </a:rPr>
              <a:t> risk is measured using measures of dispersion, such as the standard deviation, variance, range, and coefficient of variation, which quantify the difference between actual results and expected outcomes. The severity of risk decreases as the sample size increases, a principle known as the Law of Large Numbers. This means that as the sample size increases, actual results tend to converge toward expected outcomes.</a:t>
            </a:r>
            <a:endParaRPr lang="fr-FR" sz="2400" b="1" dirty="0">
              <a:latin typeface="Times New Roman" panose="02020603050405020304" pitchFamily="18" charset="0"/>
              <a:cs typeface="Times New Roman" panose="02020603050405020304" pitchFamily="18" charset="0"/>
            </a:endParaRPr>
          </a:p>
          <a:p>
            <a:pPr lvl="0"/>
            <a:endParaRPr lang="fr-FR" sz="2400" dirty="0" smtClean="0">
              <a:latin typeface="Times New Roman" panose="02020603050405020304" pitchFamily="18" charset="0"/>
              <a:cs typeface="Times New Roman" panose="02020603050405020304" pitchFamily="18" charset="0"/>
            </a:endParaRPr>
          </a:p>
          <a:p>
            <a:pPr lvl="0" algn="r" rtl="1"/>
            <a:endParaRPr lang="fr-FR" dirty="0"/>
          </a:p>
          <a:p>
            <a:pPr lvl="0" algn="r" rtl="1"/>
            <a:endParaRPr lang="fr-FR" dirty="0"/>
          </a:p>
        </p:txBody>
      </p:sp>
      <p:sp>
        <p:nvSpPr>
          <p:cNvPr id="8" name="عنصر نائب للمحتوى 2">
            <a:extLst>
              <a:ext uri="{FF2B5EF4-FFF2-40B4-BE49-F238E27FC236}">
                <a16:creationId xmlns:a16="http://schemas.microsoft.com/office/drawing/2014/main" id="{E7711E44-D34C-46ED-AC48-2B07D9942F64}"/>
              </a:ext>
            </a:extLst>
          </p:cNvPr>
          <p:cNvSpPr txBox="1">
            <a:spLocks/>
          </p:cNvSpPr>
          <p:nvPr/>
        </p:nvSpPr>
        <p:spPr>
          <a:xfrm>
            <a:off x="600974" y="2197291"/>
            <a:ext cx="11542728" cy="2088106"/>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lgn="r" rtl="1">
              <a:buNone/>
            </a:pPr>
            <a:endParaRPr lang="ar-DZ" sz="2400" dirty="0" smtClean="0"/>
          </a:p>
          <a:p>
            <a:pPr marL="0" lvl="0" indent="0" algn="r" rtl="1">
              <a:buNone/>
            </a:pPr>
            <a:endParaRPr lang="ar-DZ" sz="2400" dirty="0" smtClean="0">
              <a:solidFill>
                <a:schemeClr val="bg1"/>
              </a:solidFill>
            </a:endParaRPr>
          </a:p>
          <a:p>
            <a:pPr marL="0" lvl="0" indent="0" algn="r" rtl="1">
              <a:buNone/>
            </a:pPr>
            <a:endParaRPr lang="ar-DZ" sz="2400" dirty="0">
              <a:solidFill>
                <a:schemeClr val="bg1"/>
              </a:solidFill>
            </a:endParaRPr>
          </a:p>
          <a:p>
            <a:pPr marL="0" lvl="0" indent="0" algn="r" rtl="1">
              <a:buNone/>
            </a:pPr>
            <a:endParaRPr lang="ar-DZ" sz="2400" dirty="0" smtClean="0">
              <a:solidFill>
                <a:schemeClr val="bg1"/>
              </a:solidFill>
            </a:endParaRPr>
          </a:p>
          <a:p>
            <a:pPr marL="0" indent="0" algn="r" rtl="1">
              <a:buNone/>
            </a:pPr>
            <a:endParaRPr lang="ar-SA" sz="2400" dirty="0">
              <a:solidFill>
                <a:schemeClr val="bg1"/>
              </a:solidFill>
            </a:endParaRPr>
          </a:p>
          <a:p>
            <a:pPr marL="0" indent="0" algn="r" rtl="1">
              <a:buNone/>
            </a:pPr>
            <a:endParaRPr lang="en-US" sz="2400" dirty="0"/>
          </a:p>
          <a:p>
            <a:pPr marL="0" indent="0" algn="r" rtl="1">
              <a:buNone/>
            </a:pPr>
            <a:endParaRPr lang="ar-SA" dirty="0"/>
          </a:p>
          <a:p>
            <a:pPr marL="0" indent="0" algn="r" rtl="1">
              <a:buNone/>
            </a:pPr>
            <a:endParaRPr lang="ar-SA" sz="2400" dirty="0">
              <a:solidFill>
                <a:schemeClr val="bg1"/>
              </a:solidFill>
            </a:endParaRPr>
          </a:p>
          <a:p>
            <a:pPr marL="0" indent="0" algn="r" rtl="1">
              <a:buNone/>
            </a:pPr>
            <a:endParaRPr lang="ar-DZ" sz="2400" dirty="0" smtClean="0">
              <a:solidFill>
                <a:srgbClr val="FFFFFF"/>
              </a:solidFill>
            </a:endParaRPr>
          </a:p>
          <a:p>
            <a:pPr marL="0" indent="0" algn="r" rtl="1">
              <a:buNone/>
            </a:pPr>
            <a:endParaRPr lang="en-US" sz="2400" dirty="0" smtClean="0"/>
          </a:p>
          <a:p>
            <a:pPr marL="0" indent="0" algn="r" rtl="1">
              <a:buFont typeface="Arial" panose="020B0604020202020204" pitchFamily="34" charset="0"/>
              <a:buNone/>
            </a:pPr>
            <a:endParaRPr lang="ar-SA" sz="1700" dirty="0"/>
          </a:p>
        </p:txBody>
      </p:sp>
      <p:sp>
        <p:nvSpPr>
          <p:cNvPr id="2" name="Rectangle 1"/>
          <p:cNvSpPr/>
          <p:nvPr/>
        </p:nvSpPr>
        <p:spPr>
          <a:xfrm>
            <a:off x="127643" y="1834166"/>
            <a:ext cx="11936712" cy="769441"/>
          </a:xfrm>
          <a:prstGeom prst="rect">
            <a:avLst/>
          </a:prstGeom>
        </p:spPr>
        <p:txBody>
          <a:bodyPr wrap="square">
            <a:spAutoFit/>
          </a:bodyPr>
          <a:lstStyle/>
          <a:p>
            <a:pPr lvl="0" algn="r" rtl="1"/>
            <a:endParaRPr lang="ar-DZ" sz="2400" b="1" dirty="0">
              <a:solidFill>
                <a:schemeClr val="bg1"/>
              </a:solidFill>
            </a:endParaRPr>
          </a:p>
          <a:p>
            <a:pPr lvl="0" algn="r" rtl="1"/>
            <a:r>
              <a:rPr lang="ar-SA" sz="2000" dirty="0" smtClean="0"/>
              <a:t> </a:t>
            </a:r>
            <a:endParaRPr lang="en-US" sz="2000" dirty="0"/>
          </a:p>
        </p:txBody>
      </p:sp>
    </p:spTree>
    <p:extLst>
      <p:ext uri="{BB962C8B-B14F-4D97-AF65-F5344CB8AC3E}">
        <p14:creationId xmlns:p14="http://schemas.microsoft.com/office/powerpoint/2010/main" val="15015198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The Seventh Topic: Concept, Types, and Requirements of Insurable Risks</a:t>
            </a:r>
            <a:r>
              <a:rPr lang="en-US" dirty="0"/>
              <a:t/>
            </a:r>
            <a:br>
              <a:rPr lang="en-US" dirty="0"/>
            </a:br>
            <a:endParaRPr lang="fr-FR" dirty="0"/>
          </a:p>
        </p:txBody>
      </p:sp>
      <p:sp>
        <p:nvSpPr>
          <p:cNvPr id="5" name="Rectangle 4"/>
          <p:cNvSpPr/>
          <p:nvPr/>
        </p:nvSpPr>
        <p:spPr>
          <a:xfrm>
            <a:off x="10559025" y="1109031"/>
            <a:ext cx="1760417" cy="707886"/>
          </a:xfrm>
          <a:prstGeom prst="rect">
            <a:avLst/>
          </a:prstGeom>
        </p:spPr>
        <p:txBody>
          <a:bodyPr wrap="none">
            <a:spAutoFit/>
          </a:bodyPr>
          <a:lstStyle/>
          <a:p>
            <a:pPr algn="ctr" rtl="1"/>
            <a:r>
              <a:rPr lang="fr-FR" sz="2000" b="1" dirty="0">
                <a:cs typeface="+mj-cs"/>
              </a:rPr>
              <a:t>The </a:t>
            </a:r>
            <a:r>
              <a:rPr lang="fr-FR" sz="2000" b="1" dirty="0" err="1">
                <a:cs typeface="+mj-cs"/>
              </a:rPr>
              <a:t>Seventh</a:t>
            </a:r>
            <a:r>
              <a:rPr lang="fr-FR" sz="2000" b="1" dirty="0">
                <a:cs typeface="+mj-cs"/>
              </a:rPr>
              <a:t> </a:t>
            </a:r>
            <a:endParaRPr lang="ar-DZ" sz="2000" b="1" dirty="0" smtClean="0">
              <a:cs typeface="+mj-cs"/>
            </a:endParaRPr>
          </a:p>
          <a:p>
            <a:pPr algn="ctr" rtl="1"/>
            <a:r>
              <a:rPr lang="fr-FR" sz="2000" b="1" dirty="0" smtClean="0">
                <a:cs typeface="+mj-cs"/>
              </a:rPr>
              <a:t>Topic</a:t>
            </a:r>
            <a:endParaRPr lang="fr-FR" sz="2000" b="1" dirty="0">
              <a:solidFill>
                <a:schemeClr val="bg1"/>
              </a:solidFill>
              <a:cs typeface="+mj-cs"/>
            </a:endParaRPr>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0" y="2062360"/>
            <a:ext cx="12040208" cy="3508653"/>
          </a:xfrm>
          <a:prstGeom prst="rect">
            <a:avLst/>
          </a:prstGeom>
        </p:spPr>
        <p:txBody>
          <a:bodyPr wrap="square">
            <a:spAutoFit/>
          </a:bodyPr>
          <a:lstStyle/>
          <a:p>
            <a:pPr>
              <a:lnSpc>
                <a:spcPct val="150000"/>
              </a:lnSpc>
            </a:pPr>
            <a:r>
              <a:rPr lang="ar-DZ" sz="2400" b="1" dirty="0" smtClean="0">
                <a:latin typeface="Times New Roman" panose="02020603050405020304" pitchFamily="18" charset="0"/>
                <a:cs typeface="Times New Roman" panose="02020603050405020304" pitchFamily="18" charset="0"/>
              </a:rPr>
              <a:t> </a:t>
            </a:r>
            <a:endParaRPr lang="en-US" sz="2800" b="1" dirty="0">
              <a:latin typeface="Times New Roman" panose="02020603050405020304" pitchFamily="18" charset="0"/>
              <a:cs typeface="Times New Roman" panose="02020603050405020304" pitchFamily="18" charset="0"/>
            </a:endParaRPr>
          </a:p>
          <a:p>
            <a:pPr marL="342900" indent="-342900">
              <a:lnSpc>
                <a:spcPct val="150000"/>
              </a:lnSpc>
              <a:buFont typeface="Wingdings" panose="05000000000000000000" pitchFamily="2" charset="2"/>
              <a:buChar char="q"/>
            </a:pPr>
            <a:r>
              <a:rPr lang="ar-DZ" sz="2800" b="1" dirty="0" smtClean="0">
                <a:latin typeface="Times New Roman" panose="02020603050405020304" pitchFamily="18" charset="0"/>
                <a:cs typeface="Times New Roman" panose="02020603050405020304" pitchFamily="18" charset="0"/>
              </a:rPr>
              <a:t> </a:t>
            </a:r>
            <a:r>
              <a:rPr lang="en-US" sz="2800" b="1" dirty="0" smtClean="0">
                <a:latin typeface="Times New Roman" panose="02020603050405020304" pitchFamily="18" charset="0"/>
                <a:cs typeface="Times New Roman" panose="02020603050405020304" pitchFamily="18" charset="0"/>
              </a:rPr>
              <a:t>Chance </a:t>
            </a:r>
            <a:r>
              <a:rPr lang="en-US" sz="2800" b="1" dirty="0">
                <a:latin typeface="Times New Roman" panose="02020603050405020304" pitchFamily="18" charset="0"/>
                <a:cs typeface="Times New Roman" panose="02020603050405020304" pitchFamily="18" charset="0"/>
              </a:rPr>
              <a:t>of Loss</a:t>
            </a:r>
            <a:r>
              <a:rPr lang="en-US" sz="2800" b="1" dirty="0" smtClean="0">
                <a:latin typeface="Times New Roman" panose="02020603050405020304" pitchFamily="18" charset="0"/>
                <a:cs typeface="Times New Roman" panose="02020603050405020304" pitchFamily="18" charset="0"/>
              </a:rPr>
              <a:t>:</a:t>
            </a:r>
            <a:endParaRPr lang="ar-DZ" sz="2800" b="1" dirty="0" smtClean="0">
              <a:latin typeface="Times New Roman" panose="02020603050405020304" pitchFamily="18" charset="0"/>
              <a:cs typeface="Times New Roman" panose="02020603050405020304" pitchFamily="18" charset="0"/>
            </a:endParaRPr>
          </a:p>
          <a:p>
            <a:pPr marL="342900" indent="-342900">
              <a:lnSpc>
                <a:spcPct val="150000"/>
              </a:lnSpc>
              <a:buFont typeface="Wingdings" panose="05000000000000000000" pitchFamily="2" charset="2"/>
              <a:buChar char="q"/>
            </a:pPr>
            <a:r>
              <a:rPr lang="en-US" sz="2800" b="1" dirty="0" smtClean="0">
                <a:latin typeface="Times New Roman" panose="02020603050405020304" pitchFamily="18" charset="0"/>
                <a:cs typeface="Times New Roman" panose="02020603050405020304" pitchFamily="18" charset="0"/>
              </a:rPr>
              <a:t>The </a:t>
            </a:r>
            <a:r>
              <a:rPr lang="en-US" sz="2800" b="1" dirty="0">
                <a:latin typeface="Times New Roman" panose="02020603050405020304" pitchFamily="18" charset="0"/>
                <a:cs typeface="Times New Roman" panose="02020603050405020304" pitchFamily="18" charset="0"/>
              </a:rPr>
              <a:t>probability of a loss (the likelihood of a loss occurring). </a:t>
            </a:r>
            <a:endParaRPr lang="ar-DZ" sz="2800" b="1" dirty="0" smtClean="0">
              <a:latin typeface="Times New Roman" panose="02020603050405020304" pitchFamily="18" charset="0"/>
              <a:cs typeface="Times New Roman" panose="02020603050405020304" pitchFamily="18" charset="0"/>
            </a:endParaRPr>
          </a:p>
          <a:p>
            <a:pPr marL="342900" indent="-342900">
              <a:lnSpc>
                <a:spcPct val="150000"/>
              </a:lnSpc>
              <a:buFont typeface="Wingdings" panose="05000000000000000000" pitchFamily="2" charset="2"/>
              <a:buChar char="q"/>
            </a:pPr>
            <a:r>
              <a:rPr lang="en-US" sz="2800" b="1" dirty="0" smtClean="0">
                <a:latin typeface="Times New Roman" panose="02020603050405020304" pitchFamily="18" charset="0"/>
                <a:cs typeface="Times New Roman" panose="02020603050405020304" pitchFamily="18" charset="0"/>
              </a:rPr>
              <a:t>Risk </a:t>
            </a:r>
            <a:r>
              <a:rPr lang="en-US" sz="2800" b="1" dirty="0">
                <a:latin typeface="Times New Roman" panose="02020603050405020304" pitchFamily="18" charset="0"/>
                <a:cs typeface="Times New Roman" panose="02020603050405020304" pitchFamily="18" charset="0"/>
              </a:rPr>
              <a:t>is the difference between actual outcomes and expected outcomes</a:t>
            </a:r>
          </a:p>
          <a:p>
            <a:pPr marL="342900" indent="-342900">
              <a:buFont typeface="Wingdings" panose="05000000000000000000" pitchFamily="2" charset="2"/>
              <a:buChar char="q"/>
            </a:pPr>
            <a:endParaRPr lang="fr-FR" sz="2400" dirty="0" smtClean="0">
              <a:latin typeface="Times New Roman" panose="02020603050405020304" pitchFamily="18" charset="0"/>
            </a:endParaRPr>
          </a:p>
          <a:p>
            <a:pPr lvl="0" algn="l"/>
            <a:endParaRPr lang="fr-FR" dirty="0"/>
          </a:p>
          <a:p>
            <a:pPr lvl="0" algn="l"/>
            <a:endParaRPr lang="fr-FR" dirty="0"/>
          </a:p>
        </p:txBody>
      </p:sp>
      <p:sp>
        <p:nvSpPr>
          <p:cNvPr id="8" name="عنصر نائب للمحتوى 2">
            <a:extLst>
              <a:ext uri="{FF2B5EF4-FFF2-40B4-BE49-F238E27FC236}">
                <a16:creationId xmlns:a16="http://schemas.microsoft.com/office/drawing/2014/main" id="{E7711E44-D34C-46ED-AC48-2B07D9942F64}"/>
              </a:ext>
            </a:extLst>
          </p:cNvPr>
          <p:cNvSpPr txBox="1">
            <a:spLocks/>
          </p:cNvSpPr>
          <p:nvPr/>
        </p:nvSpPr>
        <p:spPr>
          <a:xfrm>
            <a:off x="600974" y="2197291"/>
            <a:ext cx="11542728" cy="2088106"/>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lgn="r" rtl="1">
              <a:buNone/>
            </a:pPr>
            <a:endParaRPr lang="ar-DZ" sz="2400" dirty="0" smtClean="0"/>
          </a:p>
          <a:p>
            <a:pPr marL="0" lvl="0" indent="0" algn="r" rtl="1">
              <a:buNone/>
            </a:pPr>
            <a:endParaRPr lang="ar-DZ" sz="2400" dirty="0" smtClean="0">
              <a:solidFill>
                <a:schemeClr val="bg1"/>
              </a:solidFill>
            </a:endParaRPr>
          </a:p>
          <a:p>
            <a:pPr marL="0" lvl="0" indent="0" algn="r" rtl="1">
              <a:buNone/>
            </a:pPr>
            <a:endParaRPr lang="ar-DZ" sz="2400" dirty="0">
              <a:solidFill>
                <a:schemeClr val="bg1"/>
              </a:solidFill>
            </a:endParaRPr>
          </a:p>
          <a:p>
            <a:pPr marL="0" lvl="0" indent="0" algn="r" rtl="1">
              <a:buNone/>
            </a:pPr>
            <a:endParaRPr lang="ar-DZ" sz="2400" dirty="0" smtClean="0">
              <a:solidFill>
                <a:schemeClr val="bg1"/>
              </a:solidFill>
            </a:endParaRPr>
          </a:p>
          <a:p>
            <a:pPr marL="0" indent="0" algn="r" rtl="1">
              <a:buNone/>
            </a:pPr>
            <a:endParaRPr lang="ar-SA" sz="2400" dirty="0">
              <a:solidFill>
                <a:schemeClr val="bg1"/>
              </a:solidFill>
            </a:endParaRPr>
          </a:p>
          <a:p>
            <a:pPr marL="0" indent="0" algn="r" rtl="1">
              <a:buNone/>
            </a:pPr>
            <a:endParaRPr lang="en-US" sz="2400" dirty="0"/>
          </a:p>
          <a:p>
            <a:pPr marL="0" indent="0" algn="r" rtl="1">
              <a:buNone/>
            </a:pPr>
            <a:endParaRPr lang="ar-SA" dirty="0"/>
          </a:p>
          <a:p>
            <a:pPr marL="0" indent="0" algn="r" rtl="1">
              <a:buNone/>
            </a:pPr>
            <a:endParaRPr lang="ar-SA" sz="2400" dirty="0">
              <a:solidFill>
                <a:schemeClr val="bg1"/>
              </a:solidFill>
            </a:endParaRPr>
          </a:p>
          <a:p>
            <a:pPr marL="0" indent="0" algn="r" rtl="1">
              <a:buNone/>
            </a:pPr>
            <a:endParaRPr lang="ar-DZ" sz="2400" dirty="0" smtClean="0">
              <a:solidFill>
                <a:srgbClr val="FFFFFF"/>
              </a:solidFill>
            </a:endParaRPr>
          </a:p>
          <a:p>
            <a:pPr marL="0" indent="0" algn="r" rtl="1">
              <a:buNone/>
            </a:pPr>
            <a:endParaRPr lang="en-US" sz="2400" dirty="0" smtClean="0"/>
          </a:p>
          <a:p>
            <a:pPr marL="0" indent="0" algn="r" rtl="1">
              <a:buFont typeface="Arial" panose="020B0604020202020204" pitchFamily="34" charset="0"/>
              <a:buNone/>
            </a:pPr>
            <a:endParaRPr lang="ar-SA" sz="1700" dirty="0"/>
          </a:p>
        </p:txBody>
      </p:sp>
      <p:sp>
        <p:nvSpPr>
          <p:cNvPr id="2" name="Rectangle 1"/>
          <p:cNvSpPr/>
          <p:nvPr/>
        </p:nvSpPr>
        <p:spPr>
          <a:xfrm>
            <a:off x="127643" y="1834166"/>
            <a:ext cx="11936712" cy="769441"/>
          </a:xfrm>
          <a:prstGeom prst="rect">
            <a:avLst/>
          </a:prstGeom>
        </p:spPr>
        <p:txBody>
          <a:bodyPr wrap="square">
            <a:spAutoFit/>
          </a:bodyPr>
          <a:lstStyle/>
          <a:p>
            <a:pPr lvl="0" algn="r" rtl="1"/>
            <a:endParaRPr lang="ar-DZ" sz="2400" b="1" dirty="0">
              <a:solidFill>
                <a:schemeClr val="bg1"/>
              </a:solidFill>
            </a:endParaRPr>
          </a:p>
          <a:p>
            <a:pPr lvl="0" algn="r" rtl="1"/>
            <a:r>
              <a:rPr lang="ar-SA" sz="2000" dirty="0" smtClean="0"/>
              <a:t> </a:t>
            </a:r>
            <a:endParaRPr lang="en-US" sz="2000" dirty="0"/>
          </a:p>
        </p:txBody>
      </p:sp>
    </p:spTree>
    <p:extLst>
      <p:ext uri="{BB962C8B-B14F-4D97-AF65-F5344CB8AC3E}">
        <p14:creationId xmlns:p14="http://schemas.microsoft.com/office/powerpoint/2010/main" val="37682425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en-US" dirty="0"/>
              <a:t/>
            </a:r>
            <a:br>
              <a:rPr lang="en-US" dirty="0"/>
            </a:br>
            <a:r>
              <a:rPr lang="en-US" b="1" dirty="0"/>
              <a:t>The Seventh Topic: Concept, Types, and Requirements of Insurable Risks</a:t>
            </a:r>
            <a:r>
              <a:rPr lang="en-US" dirty="0"/>
              <a:t/>
            </a:r>
            <a:br>
              <a:rPr lang="en-US" dirty="0"/>
            </a:br>
            <a:endParaRPr lang="fr-FR" dirty="0"/>
          </a:p>
        </p:txBody>
      </p:sp>
      <p:sp>
        <p:nvSpPr>
          <p:cNvPr id="5" name="Rectangle 4"/>
          <p:cNvSpPr/>
          <p:nvPr/>
        </p:nvSpPr>
        <p:spPr>
          <a:xfrm>
            <a:off x="10637572" y="1109031"/>
            <a:ext cx="1603324" cy="646331"/>
          </a:xfrm>
          <a:prstGeom prst="rect">
            <a:avLst/>
          </a:prstGeom>
        </p:spPr>
        <p:txBody>
          <a:bodyPr wrap="none">
            <a:spAutoFit/>
          </a:bodyPr>
          <a:lstStyle/>
          <a:p>
            <a:pPr algn="ctr" rtl="1"/>
            <a:r>
              <a:rPr lang="fr-FR" b="1" dirty="0">
                <a:cs typeface="+mj-cs"/>
              </a:rPr>
              <a:t>The </a:t>
            </a:r>
            <a:r>
              <a:rPr lang="fr-FR" b="1" dirty="0" err="1">
                <a:cs typeface="+mj-cs"/>
              </a:rPr>
              <a:t>Seventh</a:t>
            </a:r>
            <a:r>
              <a:rPr lang="fr-FR" b="1" dirty="0">
                <a:cs typeface="+mj-cs"/>
              </a:rPr>
              <a:t> </a:t>
            </a:r>
            <a:endParaRPr lang="ar-DZ" b="1" dirty="0" smtClean="0">
              <a:cs typeface="+mj-cs"/>
            </a:endParaRPr>
          </a:p>
          <a:p>
            <a:pPr algn="ctr" rtl="1"/>
            <a:r>
              <a:rPr lang="fr-FR" b="1" dirty="0" smtClean="0">
                <a:cs typeface="+mj-cs"/>
              </a:rPr>
              <a:t>Topic</a:t>
            </a:r>
            <a:endParaRPr lang="fr-FR" b="1" dirty="0">
              <a:solidFill>
                <a:schemeClr val="bg1"/>
              </a:solidFill>
              <a:cs typeface="+mj-cs"/>
            </a:endParaRPr>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0" y="2062360"/>
            <a:ext cx="12040208" cy="3231654"/>
          </a:xfrm>
          <a:prstGeom prst="rect">
            <a:avLst/>
          </a:prstGeom>
        </p:spPr>
        <p:txBody>
          <a:bodyPr wrap="square">
            <a:spAutoFit/>
          </a:bodyPr>
          <a:lstStyle/>
          <a:p>
            <a:r>
              <a:rPr lang="fr-FR" sz="2400" b="1" dirty="0" err="1" smtClean="0">
                <a:latin typeface="Times New Roman" panose="02020603050405020304" pitchFamily="18" charset="0"/>
                <a:cs typeface="Times New Roman" panose="02020603050405020304" pitchFamily="18" charset="0"/>
              </a:rPr>
              <a:t>While</a:t>
            </a:r>
            <a:r>
              <a:rPr lang="ar-DZ" sz="2400" dirty="0" smtClean="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Subjective Risk</a:t>
            </a:r>
            <a:r>
              <a:rPr lang="ar-DZ" sz="2400" b="1" dirty="0" smtClean="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a:t>
            </a:r>
            <a:endParaRPr lang="ar-DZ" sz="2400" b="1" dirty="0" smtClean="0">
              <a:latin typeface="Times New Roman" panose="02020603050405020304" pitchFamily="18"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Subjective </a:t>
            </a:r>
            <a:r>
              <a:rPr lang="en-US" sz="2400" b="1" dirty="0">
                <a:latin typeface="Times New Roman" panose="02020603050405020304" pitchFamily="18" charset="0"/>
                <a:cs typeface="Times New Roman" panose="02020603050405020304" pitchFamily="18" charset="0"/>
              </a:rPr>
              <a:t>risk refers to the uncertainty or lack of certainty based on an individual's mental state. A person may act differently from another person, even though both are exposed to the same risk. This type of risk is linked to an individual's mental state, habits, traditions, and culture. In other words, subjective risk is measured by the degree of belief or perception an individual has regarding the risk, and it varies from person to person</a:t>
            </a:r>
            <a:r>
              <a:rPr lang="en-US" sz="2400" b="1" dirty="0" smtClean="0">
                <a:latin typeface="Times New Roman" panose="02020603050405020304" pitchFamily="18" charset="0"/>
                <a:cs typeface="Times New Roman" panose="02020603050405020304" pitchFamily="18" charset="0"/>
              </a:rPr>
              <a:t>.</a:t>
            </a:r>
            <a:endParaRPr lang="ar-DZ" sz="2400" b="1" dirty="0" smtClean="0">
              <a:latin typeface="Times New Roman" panose="02020603050405020304" pitchFamily="18" charset="0"/>
              <a:cs typeface="Times New Roman" panose="02020603050405020304" pitchFamily="18" charset="0"/>
            </a:endParaRPr>
          </a:p>
          <a:p>
            <a:r>
              <a:rPr lang="ar-DZ" sz="2400" b="1" dirty="0">
                <a:latin typeface="Times New Roman" panose="02020603050405020304" pitchFamily="18" charset="0"/>
                <a:cs typeface="Times New Roman" panose="02020603050405020304" pitchFamily="18" charset="0"/>
              </a:rPr>
              <a:t> </a:t>
            </a:r>
            <a:endParaRPr lang="fr-FR" sz="2400" dirty="0" smtClean="0">
              <a:latin typeface="Times New Roman" panose="02020603050405020304" pitchFamily="18" charset="0"/>
              <a:cs typeface="Times New Roman" panose="02020603050405020304" pitchFamily="18" charset="0"/>
            </a:endParaRPr>
          </a:p>
          <a:p>
            <a:pPr lvl="0" algn="l"/>
            <a:endParaRPr lang="fr-FR" dirty="0"/>
          </a:p>
          <a:p>
            <a:pPr lvl="0" algn="l"/>
            <a:endParaRPr lang="fr-FR" dirty="0"/>
          </a:p>
        </p:txBody>
      </p:sp>
      <p:sp>
        <p:nvSpPr>
          <p:cNvPr id="8" name="عنصر نائب للمحتوى 2">
            <a:extLst>
              <a:ext uri="{FF2B5EF4-FFF2-40B4-BE49-F238E27FC236}">
                <a16:creationId xmlns:a16="http://schemas.microsoft.com/office/drawing/2014/main" id="{E7711E44-D34C-46ED-AC48-2B07D9942F64}"/>
              </a:ext>
            </a:extLst>
          </p:cNvPr>
          <p:cNvSpPr txBox="1">
            <a:spLocks/>
          </p:cNvSpPr>
          <p:nvPr/>
        </p:nvSpPr>
        <p:spPr>
          <a:xfrm>
            <a:off x="600974" y="2197291"/>
            <a:ext cx="11542728" cy="2088106"/>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lgn="r" rtl="1">
              <a:buNone/>
            </a:pPr>
            <a:endParaRPr lang="ar-DZ" sz="2400" dirty="0" smtClean="0"/>
          </a:p>
          <a:p>
            <a:pPr marL="0" lvl="0" indent="0" algn="r" rtl="1">
              <a:buNone/>
            </a:pPr>
            <a:endParaRPr lang="ar-DZ" sz="2400" dirty="0" smtClean="0">
              <a:solidFill>
                <a:schemeClr val="bg1"/>
              </a:solidFill>
            </a:endParaRPr>
          </a:p>
          <a:p>
            <a:pPr marL="0" lvl="0" indent="0" algn="r" rtl="1">
              <a:buNone/>
            </a:pPr>
            <a:endParaRPr lang="ar-DZ" sz="2400" dirty="0">
              <a:solidFill>
                <a:schemeClr val="bg1"/>
              </a:solidFill>
            </a:endParaRPr>
          </a:p>
          <a:p>
            <a:pPr marL="0" lvl="0" indent="0" algn="r" rtl="1">
              <a:buNone/>
            </a:pPr>
            <a:endParaRPr lang="ar-DZ" sz="2400" dirty="0" smtClean="0">
              <a:solidFill>
                <a:schemeClr val="bg1"/>
              </a:solidFill>
            </a:endParaRPr>
          </a:p>
          <a:p>
            <a:pPr marL="0" indent="0" algn="r" rtl="1">
              <a:buNone/>
            </a:pPr>
            <a:endParaRPr lang="ar-SA" sz="2400" dirty="0">
              <a:solidFill>
                <a:schemeClr val="bg1"/>
              </a:solidFill>
            </a:endParaRPr>
          </a:p>
          <a:p>
            <a:pPr marL="0" indent="0" algn="r" rtl="1">
              <a:buNone/>
            </a:pPr>
            <a:endParaRPr lang="en-US" sz="2400" dirty="0"/>
          </a:p>
          <a:p>
            <a:pPr marL="0" indent="0" algn="r" rtl="1">
              <a:buNone/>
            </a:pPr>
            <a:endParaRPr lang="ar-SA" dirty="0"/>
          </a:p>
          <a:p>
            <a:pPr marL="0" indent="0" algn="r" rtl="1">
              <a:buNone/>
            </a:pPr>
            <a:endParaRPr lang="ar-SA" sz="2400" dirty="0">
              <a:solidFill>
                <a:schemeClr val="bg1"/>
              </a:solidFill>
            </a:endParaRPr>
          </a:p>
          <a:p>
            <a:pPr marL="0" indent="0" algn="r" rtl="1">
              <a:buNone/>
            </a:pPr>
            <a:endParaRPr lang="ar-DZ" sz="2400" dirty="0" smtClean="0">
              <a:solidFill>
                <a:srgbClr val="FFFFFF"/>
              </a:solidFill>
            </a:endParaRPr>
          </a:p>
          <a:p>
            <a:pPr marL="0" indent="0" algn="r" rtl="1">
              <a:buNone/>
            </a:pPr>
            <a:endParaRPr lang="en-US" sz="2400" dirty="0" smtClean="0"/>
          </a:p>
          <a:p>
            <a:pPr marL="0" indent="0" algn="r" rtl="1">
              <a:buFont typeface="Arial" panose="020B0604020202020204" pitchFamily="34" charset="0"/>
              <a:buNone/>
            </a:pPr>
            <a:endParaRPr lang="ar-SA" sz="1700" dirty="0"/>
          </a:p>
        </p:txBody>
      </p:sp>
      <p:sp>
        <p:nvSpPr>
          <p:cNvPr id="2" name="Rectangle 1"/>
          <p:cNvSpPr/>
          <p:nvPr/>
        </p:nvSpPr>
        <p:spPr>
          <a:xfrm>
            <a:off x="127643" y="1834166"/>
            <a:ext cx="11936712" cy="769441"/>
          </a:xfrm>
          <a:prstGeom prst="rect">
            <a:avLst/>
          </a:prstGeom>
        </p:spPr>
        <p:txBody>
          <a:bodyPr wrap="square">
            <a:spAutoFit/>
          </a:bodyPr>
          <a:lstStyle/>
          <a:p>
            <a:pPr lvl="0" algn="r" rtl="1"/>
            <a:endParaRPr lang="ar-DZ" sz="2400" b="1" dirty="0">
              <a:solidFill>
                <a:schemeClr val="bg1"/>
              </a:solidFill>
            </a:endParaRPr>
          </a:p>
          <a:p>
            <a:pPr lvl="0" algn="r" rtl="1"/>
            <a:r>
              <a:rPr lang="ar-SA" sz="2000" dirty="0" smtClean="0"/>
              <a:t> </a:t>
            </a:r>
            <a:endParaRPr lang="en-US" sz="2000" dirty="0"/>
          </a:p>
        </p:txBody>
      </p:sp>
    </p:spTree>
    <p:extLst>
      <p:ext uri="{BB962C8B-B14F-4D97-AF65-F5344CB8AC3E}">
        <p14:creationId xmlns:p14="http://schemas.microsoft.com/office/powerpoint/2010/main" val="28336945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127643" y="562079"/>
            <a:ext cx="9930757" cy="1195146"/>
          </a:xfrm>
        </p:spPr>
        <p:txBody>
          <a:bodyPr>
            <a:normAutofit fontScale="90000"/>
          </a:bodyPr>
          <a:lstStyle/>
          <a:p>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The Seventh Topic: Concept, Types, </a:t>
            </a:r>
            <a:r>
              <a:rPr lang="en-US" b="1" dirty="0" smtClean="0">
                <a:latin typeface="Times New Roman" panose="02020603050405020304" pitchFamily="18" charset="0"/>
                <a:cs typeface="Times New Roman" panose="02020603050405020304" pitchFamily="18" charset="0"/>
              </a:rPr>
              <a:t>and</a:t>
            </a:r>
            <a:r>
              <a:rPr lang="ar-DZ"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Requirements </a:t>
            </a:r>
            <a:r>
              <a:rPr lang="en-US" b="1" dirty="0">
                <a:latin typeface="Times New Roman" panose="02020603050405020304" pitchFamily="18" charset="0"/>
                <a:cs typeface="Times New Roman" panose="02020603050405020304" pitchFamily="18" charset="0"/>
              </a:rPr>
              <a:t>of Insurable Risks</a:t>
            </a:r>
            <a:endParaRPr lang="fr-FR" dirty="0">
              <a:latin typeface="Times New Roman" panose="02020603050405020304" pitchFamily="18" charset="0"/>
              <a:cs typeface="Times New Roman" panose="02020603050405020304" pitchFamily="18" charset="0"/>
            </a:endParaRPr>
          </a:p>
        </p:txBody>
      </p:sp>
      <p:sp>
        <p:nvSpPr>
          <p:cNvPr id="5" name="Rectangle 4"/>
          <p:cNvSpPr/>
          <p:nvPr/>
        </p:nvSpPr>
        <p:spPr>
          <a:xfrm>
            <a:off x="10637572" y="1109031"/>
            <a:ext cx="1603324" cy="646331"/>
          </a:xfrm>
          <a:prstGeom prst="rect">
            <a:avLst/>
          </a:prstGeom>
        </p:spPr>
        <p:txBody>
          <a:bodyPr wrap="none">
            <a:spAutoFit/>
          </a:bodyPr>
          <a:lstStyle/>
          <a:p>
            <a:pPr algn="ctr" rtl="1"/>
            <a:r>
              <a:rPr lang="fr-FR" b="1" dirty="0"/>
              <a:t>The </a:t>
            </a:r>
            <a:r>
              <a:rPr lang="fr-FR" b="1" dirty="0" err="1"/>
              <a:t>Seventh</a:t>
            </a:r>
            <a:r>
              <a:rPr lang="fr-FR" b="1" dirty="0"/>
              <a:t> </a:t>
            </a:r>
            <a:endParaRPr lang="ar-DZ" b="1" dirty="0"/>
          </a:p>
          <a:p>
            <a:pPr algn="ctr" rtl="1"/>
            <a:r>
              <a:rPr lang="fr-FR" b="1" dirty="0"/>
              <a:t>Topic</a:t>
            </a:r>
            <a:endParaRPr lang="fr-FR" b="1" dirty="0">
              <a:solidFill>
                <a:schemeClr val="bg1"/>
              </a:solidFill>
            </a:endParaRPr>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0" y="2062360"/>
            <a:ext cx="12040208" cy="1477328"/>
          </a:xfrm>
          <a:prstGeom prst="rect">
            <a:avLst/>
          </a:prstGeom>
        </p:spPr>
        <p:txBody>
          <a:bodyPr wrap="square">
            <a:spAutoFit/>
          </a:bodyPr>
          <a:lstStyle/>
          <a:p>
            <a:pPr algn="r" rtl="1"/>
            <a:r>
              <a:rPr lang="en-US" dirty="0" smtClean="0"/>
              <a:t>.</a:t>
            </a:r>
            <a:endParaRPr lang="fr-FR" dirty="0"/>
          </a:p>
          <a:p>
            <a:pPr algn="r" rtl="1"/>
            <a:endParaRPr lang="fr-FR" dirty="0"/>
          </a:p>
          <a:p>
            <a:pPr lvl="0" algn="r" rtl="1"/>
            <a:endParaRPr lang="fr-FR" dirty="0" smtClean="0"/>
          </a:p>
          <a:p>
            <a:pPr lvl="0" algn="r" rtl="1"/>
            <a:endParaRPr lang="fr-FR" dirty="0"/>
          </a:p>
          <a:p>
            <a:pPr lvl="0" algn="r" rtl="1"/>
            <a:endParaRPr lang="fr-FR" dirty="0"/>
          </a:p>
        </p:txBody>
      </p:sp>
      <p:sp>
        <p:nvSpPr>
          <p:cNvPr id="8" name="عنصر نائب للمحتوى 2">
            <a:extLst>
              <a:ext uri="{FF2B5EF4-FFF2-40B4-BE49-F238E27FC236}">
                <a16:creationId xmlns:a16="http://schemas.microsoft.com/office/drawing/2014/main" id="{E7711E44-D34C-46ED-AC48-2B07D9942F64}"/>
              </a:ext>
            </a:extLst>
          </p:cNvPr>
          <p:cNvSpPr txBox="1">
            <a:spLocks/>
          </p:cNvSpPr>
          <p:nvPr/>
        </p:nvSpPr>
        <p:spPr>
          <a:xfrm>
            <a:off x="600974" y="2197291"/>
            <a:ext cx="11542728" cy="2088106"/>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lgn="r" rtl="1">
              <a:buNone/>
            </a:pPr>
            <a:endParaRPr lang="ar-DZ" sz="2400" dirty="0" smtClean="0"/>
          </a:p>
          <a:p>
            <a:pPr marL="0" lvl="0" indent="0" algn="r" rtl="1">
              <a:buNone/>
            </a:pPr>
            <a:endParaRPr lang="ar-DZ" sz="2400" dirty="0" smtClean="0">
              <a:solidFill>
                <a:schemeClr val="bg1"/>
              </a:solidFill>
            </a:endParaRPr>
          </a:p>
          <a:p>
            <a:pPr marL="0" lvl="0" indent="0" algn="r" rtl="1">
              <a:buNone/>
            </a:pPr>
            <a:endParaRPr lang="ar-DZ" sz="2400" dirty="0">
              <a:solidFill>
                <a:schemeClr val="bg1"/>
              </a:solidFill>
            </a:endParaRPr>
          </a:p>
          <a:p>
            <a:pPr marL="0" lvl="0" indent="0" algn="r" rtl="1">
              <a:buNone/>
            </a:pPr>
            <a:endParaRPr lang="ar-DZ" sz="2400" dirty="0" smtClean="0">
              <a:solidFill>
                <a:schemeClr val="bg1"/>
              </a:solidFill>
            </a:endParaRPr>
          </a:p>
          <a:p>
            <a:pPr marL="0" indent="0" algn="r" rtl="1">
              <a:buNone/>
            </a:pPr>
            <a:endParaRPr lang="ar-SA" sz="2400" dirty="0">
              <a:solidFill>
                <a:schemeClr val="bg1"/>
              </a:solidFill>
            </a:endParaRPr>
          </a:p>
          <a:p>
            <a:pPr marL="0" indent="0" algn="r" rtl="1">
              <a:buNone/>
            </a:pPr>
            <a:endParaRPr lang="en-US" sz="2400" dirty="0"/>
          </a:p>
          <a:p>
            <a:pPr marL="0" indent="0" algn="r" rtl="1">
              <a:buNone/>
            </a:pPr>
            <a:endParaRPr lang="ar-SA" dirty="0"/>
          </a:p>
          <a:p>
            <a:pPr marL="0" indent="0" algn="r" rtl="1">
              <a:buNone/>
            </a:pPr>
            <a:endParaRPr lang="ar-SA" sz="2400" dirty="0">
              <a:solidFill>
                <a:schemeClr val="bg1"/>
              </a:solidFill>
            </a:endParaRPr>
          </a:p>
          <a:p>
            <a:pPr marL="0" indent="0" algn="r" rtl="1">
              <a:buNone/>
            </a:pPr>
            <a:endParaRPr lang="ar-DZ" sz="2400" dirty="0" smtClean="0">
              <a:solidFill>
                <a:srgbClr val="FFFFFF"/>
              </a:solidFill>
            </a:endParaRPr>
          </a:p>
          <a:p>
            <a:pPr marL="0" indent="0" algn="r" rtl="1">
              <a:buNone/>
            </a:pPr>
            <a:endParaRPr lang="en-US" sz="2400" dirty="0" smtClean="0"/>
          </a:p>
          <a:p>
            <a:pPr marL="0" indent="0" algn="r" rtl="1">
              <a:buFont typeface="Arial" panose="020B0604020202020204" pitchFamily="34" charset="0"/>
              <a:buNone/>
            </a:pPr>
            <a:endParaRPr lang="ar-SA" sz="1700" dirty="0"/>
          </a:p>
        </p:txBody>
      </p:sp>
      <p:sp>
        <p:nvSpPr>
          <p:cNvPr id="2" name="Rectangle 1"/>
          <p:cNvSpPr/>
          <p:nvPr/>
        </p:nvSpPr>
        <p:spPr>
          <a:xfrm>
            <a:off x="127643" y="1834166"/>
            <a:ext cx="11936712" cy="769441"/>
          </a:xfrm>
          <a:prstGeom prst="rect">
            <a:avLst/>
          </a:prstGeom>
        </p:spPr>
        <p:txBody>
          <a:bodyPr wrap="square">
            <a:spAutoFit/>
          </a:bodyPr>
          <a:lstStyle/>
          <a:p>
            <a:pPr lvl="0" algn="r" rtl="1"/>
            <a:endParaRPr lang="ar-DZ" sz="2400" b="1" dirty="0">
              <a:solidFill>
                <a:schemeClr val="bg1"/>
              </a:solidFill>
            </a:endParaRPr>
          </a:p>
          <a:p>
            <a:pPr lvl="0" algn="r" rtl="1"/>
            <a:r>
              <a:rPr lang="ar-SA" sz="2000" dirty="0" smtClean="0"/>
              <a:t> </a:t>
            </a:r>
            <a:endParaRPr lang="en-US" sz="2000" dirty="0"/>
          </a:p>
        </p:txBody>
      </p:sp>
      <p:sp>
        <p:nvSpPr>
          <p:cNvPr id="9" name="AutoShape 302"/>
          <p:cNvSpPr>
            <a:spLocks noChangeArrowheads="1"/>
          </p:cNvSpPr>
          <p:nvPr/>
        </p:nvSpPr>
        <p:spPr bwMode="auto">
          <a:xfrm>
            <a:off x="431700" y="2663911"/>
            <a:ext cx="11176807" cy="3298878"/>
          </a:xfrm>
          <a:prstGeom prst="roundRect">
            <a:avLst>
              <a:gd name="adj" fmla="val 16667"/>
            </a:avLst>
          </a:prstGeom>
          <a:gradFill rotWithShape="0">
            <a:gsLst>
              <a:gs pos="0">
                <a:schemeClr val="lt1">
                  <a:lumMod val="100000"/>
                  <a:lumOff val="0"/>
                </a:schemeClr>
              </a:gs>
              <a:gs pos="100000">
                <a:schemeClr val="accent1">
                  <a:lumMod val="40000"/>
                  <a:lumOff val="60000"/>
                </a:schemeClr>
              </a:gs>
            </a:gsLst>
            <a:lin ang="5400000" scaled="1"/>
          </a:gradFill>
          <a:ln w="12700">
            <a:solidFill>
              <a:schemeClr val="accent1">
                <a:lumMod val="60000"/>
                <a:lumOff val="40000"/>
              </a:schemeClr>
            </a:solidFill>
            <a:round/>
            <a:headEnd/>
            <a:tailEnd/>
          </a:ln>
          <a:effectLst>
            <a:outerShdw dist="28398" dir="3806097" algn="ctr" rotWithShape="0">
              <a:schemeClr val="accent1">
                <a:lumMod val="50000"/>
                <a:lumOff val="0"/>
                <a:alpha val="50000"/>
              </a:schemeClr>
            </a:outerShdw>
          </a:effectLst>
        </p:spPr>
        <p:txBody>
          <a:bodyPr rot="0" vert="horz" wrap="square" lIns="91440" tIns="45720" rIns="91440" bIns="45720" anchor="t" anchorCtr="0" upright="1">
            <a:noAutofit/>
          </a:bodyPr>
          <a:lstStyle/>
          <a:p>
            <a:pPr algn="r" rtl="1">
              <a:lnSpc>
                <a:spcPct val="115000"/>
              </a:lnSpc>
              <a:spcBef>
                <a:spcPts val="2400"/>
              </a:spcBef>
              <a:spcAft>
                <a:spcPts val="0"/>
              </a:spcAft>
            </a:pPr>
            <a:r>
              <a:rPr lang="en-US" sz="1800" b="1" kern="0" cap="small" spc="25" dirty="0">
                <a:effectLst/>
                <a:latin typeface="Calibri Light" panose="020F0302020204030204" pitchFamily="34" charset="0"/>
                <a:ea typeface="Times New Roman" panose="02020603050405020304" pitchFamily="18" charset="0"/>
                <a:cs typeface="Times New Roman" panose="02020603050405020304" pitchFamily="18" charset="0"/>
              </a:rPr>
              <a:t> </a:t>
            </a:r>
            <a:endParaRPr lang="fr-FR" sz="2000" b="1" kern="0" cap="small" spc="25" dirty="0">
              <a:solidFill>
                <a:schemeClr val="bg1"/>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457200" indent="-228600">
              <a:lnSpc>
                <a:spcPct val="115000"/>
              </a:lnSpc>
              <a:spcAft>
                <a:spcPts val="1000"/>
              </a:spcAft>
            </a:pPr>
            <a:r>
              <a:rPr lang="ar-DZ" b="1" dirty="0" smtClean="0">
                <a:solidFill>
                  <a:schemeClr val="bg1"/>
                </a:solidFill>
                <a:latin typeface="Calibri Light" panose="020F0302020204030204" pitchFamily="34" charset="0"/>
                <a:ea typeface="Times New Roman" panose="02020603050405020304" pitchFamily="18" charset="0"/>
                <a:cs typeface="Traditional Arabic" panose="02020603050405020304" pitchFamily="18" charset="-78"/>
              </a:rPr>
              <a:t>    </a:t>
            </a:r>
            <a:r>
              <a:rPr lang="en-US" b="1" dirty="0" smtClean="0">
                <a:solidFill>
                  <a:schemeClr val="bg1"/>
                </a:solidFill>
                <a:latin typeface="Calibri Light" panose="020F0302020204030204" pitchFamily="34" charset="0"/>
                <a:ea typeface="Times New Roman" panose="02020603050405020304" pitchFamily="18" charset="0"/>
                <a:cs typeface="Traditional Arabic" panose="02020603050405020304" pitchFamily="18" charset="-78"/>
              </a:rPr>
              <a:t>the </a:t>
            </a:r>
            <a:r>
              <a:rPr lang="en-US" b="1" dirty="0">
                <a:solidFill>
                  <a:schemeClr val="bg1"/>
                </a:solidFill>
                <a:latin typeface="Calibri Light" panose="020F0302020204030204" pitchFamily="34" charset="0"/>
                <a:ea typeface="Times New Roman" panose="02020603050405020304" pitchFamily="18" charset="0"/>
                <a:cs typeface="Traditional Arabic" panose="02020603050405020304" pitchFamily="18" charset="-78"/>
              </a:rPr>
              <a:t>probability of a fire occurring in a certain building is 0.001, while the probability of a glass door breakage occurring in the same building is 95%. Despite the very high likelihood of the glass breakage, it is not considered a significant risk. </a:t>
            </a:r>
            <a:r>
              <a:rPr lang="en-US" b="1" dirty="0" err="1">
                <a:solidFill>
                  <a:schemeClr val="bg1"/>
                </a:solidFill>
                <a:latin typeface="Calibri Light" panose="020F0302020204030204" pitchFamily="34" charset="0"/>
                <a:ea typeface="Times New Roman" panose="02020603050405020304" pitchFamily="18" charset="0"/>
                <a:cs typeface="Traditional Arabic" panose="02020603050405020304" pitchFamily="18" charset="-78"/>
              </a:rPr>
              <a:t>Why?This</a:t>
            </a:r>
            <a:r>
              <a:rPr lang="en-US" b="1" dirty="0">
                <a:solidFill>
                  <a:schemeClr val="bg1"/>
                </a:solidFill>
                <a:latin typeface="Calibri Light" panose="020F0302020204030204" pitchFamily="34" charset="0"/>
                <a:ea typeface="Times New Roman" panose="02020603050405020304" pitchFamily="18" charset="0"/>
                <a:cs typeface="Traditional Arabic" panose="02020603050405020304" pitchFamily="18" charset="-78"/>
              </a:rPr>
              <a:t> is because the financial loss resulting from this risk is minor. In contrast, the potential financial loss from the occurrence of a fire is substantial. Hence, while the probability of an event (like the glass breakage) may be high, the severity of the loss is low, making it less of a risk compared to an event with a lower probability but a much higher potential financial loss, such as a fire</a:t>
            </a:r>
            <a:r>
              <a:rPr lang="en-US" b="1" dirty="0" smtClean="0">
                <a:solidFill>
                  <a:schemeClr val="bg1"/>
                </a:solidFill>
                <a:latin typeface="Calibri Light" panose="020F0302020204030204" pitchFamily="34" charset="0"/>
                <a:ea typeface="Times New Roman" panose="02020603050405020304" pitchFamily="18" charset="0"/>
                <a:cs typeface="Traditional Arabic" panose="02020603050405020304" pitchFamily="18" charset="-78"/>
              </a:rPr>
              <a:t>.</a:t>
            </a:r>
            <a:r>
              <a:rPr lang="ar-DZ" b="1" dirty="0" smtClean="0">
                <a:solidFill>
                  <a:schemeClr val="bg1"/>
                </a:solidFill>
                <a:latin typeface="Calibri Light" panose="020F0302020204030204" pitchFamily="34" charset="0"/>
                <a:ea typeface="Times New Roman" panose="02020603050405020304" pitchFamily="18" charset="0"/>
                <a:cs typeface="Traditional Arabic" panose="02020603050405020304" pitchFamily="18" charset="-78"/>
              </a:rPr>
              <a:t>  </a:t>
            </a:r>
            <a:endParaRPr lang="fr-FR" sz="1200" b="1" dirty="0">
              <a:solidFill>
                <a:schemeClr val="bg1"/>
              </a:solidFill>
              <a:effectLst/>
              <a:latin typeface="Calibri Light" panose="020F0302020204030204" pitchFamily="34" charset="0"/>
              <a:ea typeface="Times New Roman" panose="02020603050405020304" pitchFamily="18" charset="0"/>
              <a:cs typeface="Times New Roman" panose="02020603050405020304" pitchFamily="18" charset="0"/>
            </a:endParaRPr>
          </a:p>
        </p:txBody>
      </p:sp>
      <p:sp>
        <p:nvSpPr>
          <p:cNvPr id="10" name="AutoShape 303"/>
          <p:cNvSpPr>
            <a:spLocks noChangeArrowheads="1"/>
          </p:cNvSpPr>
          <p:nvPr/>
        </p:nvSpPr>
        <p:spPr bwMode="auto">
          <a:xfrm>
            <a:off x="1095072" y="2459216"/>
            <a:ext cx="1619250" cy="506095"/>
          </a:xfrm>
          <a:prstGeom prst="flowChartDocument">
            <a:avLst/>
          </a:prstGeom>
          <a:solidFill>
            <a:srgbClr val="FFFFFF"/>
          </a:solidFill>
          <a:ln w="9525">
            <a:solidFill>
              <a:srgbClr val="000000"/>
            </a:solidFill>
            <a:miter lim="800000"/>
            <a:headEnd/>
            <a:tailEnd/>
          </a:ln>
          <a:effectLst>
            <a:outerShdw dist="107763" dir="18900000" algn="ctr" rotWithShape="0">
              <a:srgbClr val="808080">
                <a:alpha val="50000"/>
              </a:srgbClr>
            </a:outerShdw>
          </a:effectLst>
        </p:spPr>
        <p:txBody>
          <a:bodyPr rot="0" vert="horz" wrap="square" lIns="91440" tIns="45720" rIns="91440" bIns="45720" anchor="t" anchorCtr="0" upright="1">
            <a:noAutofit/>
          </a:bodyPr>
          <a:lstStyle/>
          <a:p>
            <a:pPr marL="272415" indent="-43815" algn="r" rtl="1">
              <a:lnSpc>
                <a:spcPct val="115000"/>
              </a:lnSpc>
              <a:spcAft>
                <a:spcPts val="1000"/>
              </a:spcAft>
              <a:tabLst>
                <a:tab pos="530225" algn="r"/>
              </a:tabLst>
            </a:pPr>
            <a:r>
              <a:rPr lang="en-US" sz="1600" b="1" dirty="0">
                <a:solidFill>
                  <a:schemeClr val="bg1"/>
                </a:solidFill>
                <a:latin typeface="Calibri Light" panose="020F0302020204030204" pitchFamily="34" charset="0"/>
                <a:ea typeface="Times New Roman" panose="02020603050405020304" pitchFamily="18" charset="0"/>
                <a:cs typeface="Traditional Arabic" panose="02020603050405020304" pitchFamily="18" charset="-78"/>
              </a:rPr>
              <a:t>For example</a:t>
            </a:r>
            <a:endParaRPr lang="fr-FR" sz="1100" dirty="0">
              <a:solidFill>
                <a:schemeClr val="bg1"/>
              </a:solidFill>
              <a:effectLst/>
              <a:latin typeface="Calibri Light" panose="020F03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15735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372944" y="621444"/>
            <a:ext cx="9613861" cy="1080938"/>
          </a:xfrm>
        </p:spPr>
        <p:txBody>
          <a:bodyPr>
            <a:normAutofit fontScale="90000"/>
          </a:bodyPr>
          <a:lstStyle/>
          <a:p>
            <a:pPr rtl="1"/>
            <a:r>
              <a:rPr lang="en-US" dirty="0"/>
              <a:t/>
            </a:r>
            <a:br>
              <a:rPr lang="en-US" dirty="0"/>
            </a:br>
            <a:r>
              <a:rPr lang="en-US" sz="3100" b="1" dirty="0">
                <a:latin typeface="Times New Roman" panose="02020603050405020304" pitchFamily="18" charset="0"/>
                <a:cs typeface="Times New Roman" panose="02020603050405020304" pitchFamily="18" charset="0"/>
              </a:rPr>
              <a:t>The Seventh Topic: Concept, Types, and Requirements of Insurable Risks</a:t>
            </a:r>
            <a:endParaRPr lang="fr-FR" dirty="0">
              <a:latin typeface="Times New Roman" panose="02020603050405020304" pitchFamily="18" charset="0"/>
              <a:cs typeface="Times New Roman" panose="02020603050405020304" pitchFamily="18" charset="0"/>
            </a:endParaRPr>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0" y="2062360"/>
            <a:ext cx="12040208" cy="1477328"/>
          </a:xfrm>
          <a:prstGeom prst="rect">
            <a:avLst/>
          </a:prstGeom>
        </p:spPr>
        <p:txBody>
          <a:bodyPr wrap="square">
            <a:spAutoFit/>
          </a:bodyPr>
          <a:lstStyle/>
          <a:p>
            <a:pPr algn="r" rtl="1"/>
            <a:r>
              <a:rPr lang="en-US" dirty="0" smtClean="0"/>
              <a:t>.</a:t>
            </a:r>
            <a:endParaRPr lang="fr-FR" dirty="0"/>
          </a:p>
          <a:p>
            <a:pPr algn="r" rtl="1"/>
            <a:endParaRPr lang="fr-FR" dirty="0"/>
          </a:p>
          <a:p>
            <a:pPr lvl="0" algn="r" rtl="1"/>
            <a:endParaRPr lang="fr-FR" dirty="0" smtClean="0"/>
          </a:p>
          <a:p>
            <a:pPr lvl="0" algn="r" rtl="1"/>
            <a:endParaRPr lang="fr-FR" dirty="0"/>
          </a:p>
          <a:p>
            <a:pPr lvl="0" algn="r" rtl="1"/>
            <a:endParaRPr lang="fr-FR" dirty="0"/>
          </a:p>
        </p:txBody>
      </p:sp>
      <p:sp>
        <p:nvSpPr>
          <p:cNvPr id="8" name="عنصر نائب للمحتوى 2">
            <a:extLst>
              <a:ext uri="{FF2B5EF4-FFF2-40B4-BE49-F238E27FC236}">
                <a16:creationId xmlns:a16="http://schemas.microsoft.com/office/drawing/2014/main" id="{E7711E44-D34C-46ED-AC48-2B07D9942F64}"/>
              </a:ext>
            </a:extLst>
          </p:cNvPr>
          <p:cNvSpPr txBox="1">
            <a:spLocks/>
          </p:cNvSpPr>
          <p:nvPr/>
        </p:nvSpPr>
        <p:spPr>
          <a:xfrm>
            <a:off x="600974" y="2197291"/>
            <a:ext cx="11542728" cy="2088106"/>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lgn="r" rtl="1">
              <a:buNone/>
            </a:pPr>
            <a:endParaRPr lang="ar-DZ" sz="2400" dirty="0" smtClean="0"/>
          </a:p>
          <a:p>
            <a:pPr marL="0" lvl="0" indent="0" algn="r" rtl="1">
              <a:buNone/>
            </a:pPr>
            <a:endParaRPr lang="ar-DZ" sz="2400" dirty="0" smtClean="0">
              <a:solidFill>
                <a:schemeClr val="bg1"/>
              </a:solidFill>
            </a:endParaRPr>
          </a:p>
          <a:p>
            <a:pPr marL="0" lvl="0" indent="0" algn="r" rtl="1">
              <a:buNone/>
            </a:pPr>
            <a:endParaRPr lang="ar-DZ" sz="2400" dirty="0">
              <a:solidFill>
                <a:schemeClr val="bg1"/>
              </a:solidFill>
            </a:endParaRPr>
          </a:p>
          <a:p>
            <a:pPr marL="0" lvl="0" indent="0" algn="r" rtl="1">
              <a:buNone/>
            </a:pPr>
            <a:endParaRPr lang="ar-DZ" sz="2400" dirty="0" smtClean="0">
              <a:solidFill>
                <a:schemeClr val="bg1"/>
              </a:solidFill>
            </a:endParaRPr>
          </a:p>
          <a:p>
            <a:pPr marL="0" indent="0" algn="r" rtl="1">
              <a:buNone/>
            </a:pPr>
            <a:endParaRPr lang="ar-SA" sz="2400" dirty="0">
              <a:solidFill>
                <a:schemeClr val="bg1"/>
              </a:solidFill>
            </a:endParaRPr>
          </a:p>
          <a:p>
            <a:pPr marL="0" indent="0" algn="r" rtl="1">
              <a:buNone/>
            </a:pPr>
            <a:endParaRPr lang="en-US" sz="2400" dirty="0"/>
          </a:p>
          <a:p>
            <a:pPr marL="0" indent="0" algn="r" rtl="1">
              <a:buNone/>
            </a:pPr>
            <a:endParaRPr lang="ar-SA" dirty="0"/>
          </a:p>
          <a:p>
            <a:pPr marL="0" indent="0" algn="r" rtl="1">
              <a:buNone/>
            </a:pPr>
            <a:endParaRPr lang="ar-SA" sz="2400" dirty="0">
              <a:solidFill>
                <a:schemeClr val="bg1"/>
              </a:solidFill>
            </a:endParaRPr>
          </a:p>
          <a:p>
            <a:pPr marL="0" indent="0" algn="r" rtl="1">
              <a:buNone/>
            </a:pPr>
            <a:endParaRPr lang="ar-DZ" sz="2400" dirty="0" smtClean="0">
              <a:solidFill>
                <a:srgbClr val="FFFFFF"/>
              </a:solidFill>
            </a:endParaRPr>
          </a:p>
          <a:p>
            <a:pPr marL="0" indent="0" algn="r" rtl="1">
              <a:buNone/>
            </a:pPr>
            <a:endParaRPr lang="en-US" sz="2400" dirty="0" smtClean="0"/>
          </a:p>
          <a:p>
            <a:pPr marL="0" indent="0" algn="r" rtl="1">
              <a:buFont typeface="Arial" panose="020B0604020202020204" pitchFamily="34" charset="0"/>
              <a:buNone/>
            </a:pPr>
            <a:endParaRPr lang="ar-SA" sz="1700" dirty="0"/>
          </a:p>
        </p:txBody>
      </p:sp>
      <p:sp>
        <p:nvSpPr>
          <p:cNvPr id="2" name="Rectangle 1"/>
          <p:cNvSpPr/>
          <p:nvPr/>
        </p:nvSpPr>
        <p:spPr>
          <a:xfrm>
            <a:off x="127643" y="1834166"/>
            <a:ext cx="11936712" cy="769441"/>
          </a:xfrm>
          <a:prstGeom prst="rect">
            <a:avLst/>
          </a:prstGeom>
        </p:spPr>
        <p:txBody>
          <a:bodyPr wrap="square">
            <a:spAutoFit/>
          </a:bodyPr>
          <a:lstStyle/>
          <a:p>
            <a:pPr lvl="0" algn="r" rtl="1"/>
            <a:endParaRPr lang="ar-DZ" sz="2400" b="1" dirty="0">
              <a:solidFill>
                <a:schemeClr val="bg1"/>
              </a:solidFill>
            </a:endParaRPr>
          </a:p>
          <a:p>
            <a:pPr lvl="0" algn="r" rtl="1"/>
            <a:r>
              <a:rPr lang="ar-SA" sz="2000" dirty="0" smtClean="0"/>
              <a:t> </a:t>
            </a:r>
            <a:endParaRPr lang="en-US" sz="2000" dirty="0"/>
          </a:p>
        </p:txBody>
      </p:sp>
      <p:sp>
        <p:nvSpPr>
          <p:cNvPr id="6" name="Rectangle 5"/>
          <p:cNvSpPr/>
          <p:nvPr/>
        </p:nvSpPr>
        <p:spPr>
          <a:xfrm>
            <a:off x="127643" y="2023239"/>
            <a:ext cx="11912565" cy="4401205"/>
          </a:xfrm>
          <a:prstGeom prst="rect">
            <a:avLst/>
          </a:prstGeom>
        </p:spPr>
        <p:txBody>
          <a:bodyPr wrap="square">
            <a:spAutoFit/>
          </a:bodyPr>
          <a:lstStyle/>
          <a:p>
            <a:endParaRPr lang="en-US" sz="2800" dirty="0">
              <a:latin typeface="Times New Roman" panose="02020603050405020304" pitchFamily="18" charset="0"/>
              <a:cs typeface="Times New Roman" panose="02020603050405020304" pitchFamily="18" charset="0"/>
            </a:endParaRPr>
          </a:p>
          <a:p>
            <a:r>
              <a:rPr lang="en-US" sz="2800" b="1" dirty="0">
                <a:latin typeface="Times New Roman" panose="02020603050405020304" pitchFamily="18" charset="0"/>
                <a:cs typeface="Times New Roman" panose="02020603050405020304" pitchFamily="18" charset="0"/>
              </a:rPr>
              <a:t>The Basic Classifications of Risk:</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Risk can be divided into several groups. We will discuss two main groups:</a:t>
            </a:r>
          </a:p>
          <a:p>
            <a:pPr>
              <a:buFont typeface="Arial" panose="020B0604020202020204" pitchFamily="34" charset="0"/>
              <a:buChar char="•"/>
            </a:pPr>
            <a:r>
              <a:rPr lang="en-US" sz="2800" b="1" dirty="0">
                <a:latin typeface="Times New Roman" panose="02020603050405020304" pitchFamily="18" charset="0"/>
                <a:cs typeface="Times New Roman" panose="02020603050405020304" pitchFamily="18" charset="0"/>
              </a:rPr>
              <a:t>First Group: Moral Hazards and Economic Risks.</a:t>
            </a:r>
            <a:endParaRPr lang="en-US" sz="2800" dirty="0">
              <a:latin typeface="Times New Roman" panose="02020603050405020304" pitchFamily="18" charset="0"/>
              <a:cs typeface="Times New Roman" panose="02020603050405020304" pitchFamily="18" charset="0"/>
            </a:endParaRPr>
          </a:p>
          <a:p>
            <a:pPr>
              <a:buFont typeface="+mj-lt"/>
              <a:buAutoNum type="arabicPeriod"/>
            </a:pPr>
            <a:r>
              <a:rPr lang="en-US" sz="2800" b="1" dirty="0">
                <a:latin typeface="Times New Roman" panose="02020603050405020304" pitchFamily="18" charset="0"/>
                <a:cs typeface="Times New Roman" panose="02020603050405020304" pitchFamily="18" charset="0"/>
              </a:rPr>
              <a:t>Moral Hazards:</a:t>
            </a:r>
            <a:r>
              <a:rPr lang="en-US" sz="2800" dirty="0">
                <a:latin typeface="Times New Roman" panose="02020603050405020304" pitchFamily="18" charset="0"/>
                <a:cs typeface="Times New Roman" panose="02020603050405020304" pitchFamily="18" charset="0"/>
              </a:rPr>
              <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These are risks that arise from the behavior, intentions, or actions of individuals that may influence the likelihood or severity of a loss. Moral hazard occurs when a person or entity takes on more risk because they do not have to bear the full consequences of that risk. For example, someone may take more risks in their behavior if they know they are covered by insurance</a:t>
            </a:r>
            <a:r>
              <a:rPr lang="en-US"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11" name="Rectangle 10"/>
          <p:cNvSpPr/>
          <p:nvPr/>
        </p:nvSpPr>
        <p:spPr>
          <a:xfrm>
            <a:off x="8293769" y="788349"/>
            <a:ext cx="6096000" cy="646331"/>
          </a:xfrm>
          <a:prstGeom prst="rect">
            <a:avLst/>
          </a:prstGeom>
        </p:spPr>
        <p:txBody>
          <a:bodyPr>
            <a:spAutoFit/>
          </a:bodyPr>
          <a:lstStyle/>
          <a:p>
            <a:pPr algn="ctr" rtl="1"/>
            <a:r>
              <a:rPr lang="fr-FR" b="1" dirty="0"/>
              <a:t>The </a:t>
            </a:r>
            <a:r>
              <a:rPr lang="fr-FR" b="1" dirty="0" err="1"/>
              <a:t>Seventh</a:t>
            </a:r>
            <a:r>
              <a:rPr lang="fr-FR" b="1" dirty="0"/>
              <a:t> </a:t>
            </a:r>
            <a:endParaRPr lang="ar-DZ" b="1" dirty="0"/>
          </a:p>
          <a:p>
            <a:pPr algn="ctr" rtl="1"/>
            <a:r>
              <a:rPr lang="fr-FR" b="1" dirty="0"/>
              <a:t>Topic</a:t>
            </a:r>
            <a:endParaRPr lang="fr-FR" b="1" dirty="0">
              <a:solidFill>
                <a:schemeClr val="bg1"/>
              </a:solidFill>
            </a:endParaRPr>
          </a:p>
        </p:txBody>
      </p:sp>
    </p:spTree>
    <p:extLst>
      <p:ext uri="{BB962C8B-B14F-4D97-AF65-F5344CB8AC3E}">
        <p14:creationId xmlns:p14="http://schemas.microsoft.com/office/powerpoint/2010/main" val="4262725962"/>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6A9C41"/>
      </a:dk2>
      <a:lt2>
        <a:srgbClr val="E7E6E6"/>
      </a:lt2>
      <a:accent1>
        <a:srgbClr val="A7D535"/>
      </a:accent1>
      <a:accent2>
        <a:srgbClr val="EACA4F"/>
      </a:accent2>
      <a:accent3>
        <a:srgbClr val="FD9850"/>
      </a:accent3>
      <a:accent4>
        <a:srgbClr val="F46442"/>
      </a:accent4>
      <a:accent5>
        <a:srgbClr val="54D289"/>
      </a:accent5>
      <a:accent6>
        <a:srgbClr val="6AD8CB"/>
      </a:accent6>
      <a:hlink>
        <a:srgbClr val="CAFB50"/>
      </a:hlink>
      <a:folHlink>
        <a:srgbClr val="DEFF8B"/>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B587E4A9-1405-4B4F-8BC3-512EE08D2EBF}"/>
    </a:ext>
  </a:extLst>
</a:theme>
</file>

<file path=docProps/app.xml><?xml version="1.0" encoding="utf-8"?>
<Properties xmlns="http://schemas.openxmlformats.org/officeDocument/2006/extended-properties" xmlns:vt="http://schemas.openxmlformats.org/officeDocument/2006/docPropsVTypes">
  <Template>TM04033917[[fn=Berlin]]</Template>
  <TotalTime>3029</TotalTime>
  <Words>1417</Words>
  <Application>Microsoft Office PowerPoint</Application>
  <PresentationFormat>Grand écran</PresentationFormat>
  <Paragraphs>576</Paragraphs>
  <Slides>22</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22</vt:i4>
      </vt:variant>
    </vt:vector>
  </HeadingPairs>
  <TitlesOfParts>
    <vt:vector size="29" baseType="lpstr">
      <vt:lpstr>Arial</vt:lpstr>
      <vt:lpstr>Calibri Light</vt:lpstr>
      <vt:lpstr>Times New Roman</vt:lpstr>
      <vt:lpstr>Traditional Arabic</vt:lpstr>
      <vt:lpstr>Trebuchet MS</vt:lpstr>
      <vt:lpstr>Wingdings</vt:lpstr>
      <vt:lpstr>Berlin</vt:lpstr>
      <vt:lpstr>محاضرات في مقياس اقتصاديات التأمينات  Insurance Economics </vt:lpstr>
      <vt:lpstr> The Seventh Topic: Concept, Types, and Requirements of Insurable Risks </vt:lpstr>
      <vt:lpstr> The Seventh Topic: Concept, Types, and Requirements of Insurable Risks </vt:lpstr>
      <vt:lpstr> The Seventh Topic: Concept, Types, and Requirements of Insurable Risks </vt:lpstr>
      <vt:lpstr> The Seventh Topic: Concept, Types, and Requirements of Insurable Risks </vt:lpstr>
      <vt:lpstr> The Seventh Topic: Concept, Types, and Requirements of Insurable Risks </vt:lpstr>
      <vt:lpstr> The Seventh Topic: Concept, Types, and Requirements of Insurable Risks </vt:lpstr>
      <vt:lpstr> The Seventh Topic: Concept, Types, and Requirements of Insurable Risks</vt:lpstr>
      <vt:lpstr> The Seventh Topic: Concept, Types, and Requirements of Insurable Risks</vt:lpstr>
      <vt:lpstr> The Seventh Topic: Concept, Types, and Requirements of Insurable Risks</vt:lpstr>
      <vt:lpstr>Présentation PowerPoint</vt:lpstr>
      <vt:lpstr>Présentation PowerPoint</vt:lpstr>
      <vt:lpstr> The Seventh Topic: Concept, Types, and Requirements of Insurable Risks</vt:lpstr>
      <vt:lpstr> The Seventh Topic: Concept, Types, and Requirements of Insurable Risks</vt:lpstr>
      <vt:lpstr> The Seventh Topic: Concept, Types, and Requirements of Insurable Risks</vt:lpstr>
      <vt:lpstr>Présentation PowerPoint</vt:lpstr>
      <vt:lpstr>Présentation PowerPoint</vt:lpstr>
      <vt:lpstr>Présentation PowerPoint</vt:lpstr>
      <vt:lpstr> The Seventh Topic: Concept, Types, and Requirements of Insurable Risks</vt:lpstr>
      <vt:lpstr> The Seventh Topic: Concept, Types, and Requirements of Insurable Risks</vt:lpstr>
      <vt:lpstr> The Seventh Topic: Concept, Types, and Requirements of Insurable Risks</vt:lpstr>
      <vt:lpstr> The Seventh Topic: Concept, Types, and Requirements of Insurable Risks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في مقياس إقتصاديات التأمين</dc:title>
  <dc:creator>LENOVO</dc:creator>
  <cp:lastModifiedBy>LENOVO</cp:lastModifiedBy>
  <cp:revision>176</cp:revision>
  <dcterms:created xsi:type="dcterms:W3CDTF">2024-09-30T10:21:00Z</dcterms:created>
  <dcterms:modified xsi:type="dcterms:W3CDTF">2025-02-12T22:45:32Z</dcterms:modified>
</cp:coreProperties>
</file>