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notesMasterIdLst>
    <p:notesMasterId r:id="rId22"/>
  </p:notesMasterIdLst>
  <p:sldSz cx="14630400" cy="8229600"/>
  <p:notesSz cx="8229600" cy="14630400"/>
  <p:embeddedFontLst>
    <p:embeddedFont>
      <p:font typeface="Montserrat"/>
      <p:regular r:id="rId27"/>
    </p:embeddedFont>
    <p:embeddedFont>
      <p:font typeface="Montserrat"/>
      <p:regular r:id="rId28"/>
    </p:embeddedFont>
    <p:embeddedFont>
      <p:font typeface="Montserrat"/>
      <p:regular r:id="rId29"/>
    </p:embeddedFont>
    <p:embeddedFont>
      <p:font typeface="Montserrat"/>
      <p:regular r:id="rId30"/>
    </p:embeddedFont>
    <p:embeddedFont>
      <p:font typeface="Heebo Light"/>
      <p:regular r:id="rId31"/>
    </p:embeddedFont>
    <p:embeddedFont>
      <p:font typeface="Heebo Light"/>
      <p:regular r:id="rId3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27" Type="http://schemas.openxmlformats.org/officeDocument/2006/relationships/font" Target="fonts/font1.fntdata"/><Relationship Id="rId28" Type="http://schemas.openxmlformats.org/officeDocument/2006/relationships/font" Target="fonts/font2.fntdata"/><Relationship Id="rId29" Type="http://schemas.openxmlformats.org/officeDocument/2006/relationships/font" Target="fonts/font3.fntdata"/><Relationship Id="rId30" Type="http://schemas.openxmlformats.org/officeDocument/2006/relationships/font" Target="fonts/font4.fntdata"/><Relationship Id="rId31" Type="http://schemas.openxmlformats.org/officeDocument/2006/relationships/font" Target="fonts/font5.fntdata"/><Relationship Id="rId32"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image" Target="../media/image-1012-1.png"/><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image" Target="../media/image-1013-1.png"/><Relationship Id="rId2"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image" Target="../media/image-1014-1.png"/><Relationship Id="rId2"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image" Target="../media/image-1015-1.png"/><Relationship Id="rId2"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image" Target="../media/image-1016-1.png"/><Relationship Id="rId2"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image" Target="../media/image-1017-1.png"/><Relationship Id="rId2"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image" Target="../media/image-1018-1.png"/><Relationship Id="rId2"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image" Target="../media/image-1019-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image" Target="../media/image-1020-1.png"/><Relationship Id="rId2"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image" Target="../media/image-1021-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slideLayout" Target="../slideLayouts/slideLayout12.xml"/><Relationship Id="rId7"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3.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slideLayout" Target="../slideLayouts/slideLayout14.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slideLayout" Target="../slideLayouts/slideLayout15.xml"/><Relationship Id="rId7"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png"/><Relationship Id="rId6" Type="http://schemas.openxmlformats.org/officeDocument/2006/relationships/slideLayout" Target="../slideLayouts/slideLayout17.xml"/><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slideLayout" Target="../slideLayouts/slideLayout19.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image" Target="../media/image-19-3.png"/><Relationship Id="rId4" Type="http://schemas.openxmlformats.org/officeDocument/2006/relationships/image" Target="../media/image-19-4.png"/><Relationship Id="rId5" Type="http://schemas.openxmlformats.org/officeDocument/2006/relationships/image" Target="../media/image-19-5.png"/><Relationship Id="rId6" Type="http://schemas.openxmlformats.org/officeDocument/2006/relationships/slideLayout" Target="../slideLayouts/slideLayout20.xml"/><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slideLayout" Target="../slideLayouts/slideLayout21.xml"/><Relationship Id="rId3"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slideLayout" Target="../slideLayouts/slideLayout6.xml"/><Relationship Id="rId7"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slideLayout" Target="../slideLayouts/slideLayout7.xml"/><Relationship Id="rId6"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slideLayout" Target="../slideLayouts/slideLayout8.xml"/><Relationship Id="rId7"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2002631"/>
            <a:ext cx="7556421" cy="1417558"/>
          </a:xfrm>
          <a:prstGeom prst="rect">
            <a:avLst/>
          </a:prstGeom>
          <a:noFill/>
          <a:ln/>
        </p:spPr>
        <p:txBody>
          <a:bodyPr wrap="square" lIns="0" tIns="0" rIns="0" bIns="0" rtlCol="0" anchor="t"/>
          <a:lstStyle/>
          <a:p>
            <a:pPr algn="l" indent="0" marL="0">
              <a:lnSpc>
                <a:spcPts val="5550"/>
              </a:lnSpc>
              <a:buNone/>
            </a:pPr>
            <a:r>
              <a:rPr lang="en-US" sz="4450" dirty="0">
                <a:solidFill>
                  <a:srgbClr val="F2F0F4"/>
                </a:solidFill>
                <a:latin typeface="Montserrat" pitchFamily="34" charset="0"/>
                <a:ea typeface="Montserrat" pitchFamily="34" charset="-122"/>
                <a:cs typeface="Montserrat" pitchFamily="34" charset="-120"/>
              </a:rPr>
              <a:t>Managerial Leadership in Work Organisations</a:t>
            </a:r>
            <a:endParaRPr lang="en-US" sz="4450" dirty="0"/>
          </a:p>
        </p:txBody>
      </p:sp>
      <p:sp>
        <p:nvSpPr>
          <p:cNvPr id="4" name="Text 1"/>
          <p:cNvSpPr/>
          <p:nvPr/>
        </p:nvSpPr>
        <p:spPr>
          <a:xfrm>
            <a:off x="6280190" y="3760351"/>
            <a:ext cx="7556421" cy="1814513"/>
          </a:xfrm>
          <a:prstGeom prst="rect">
            <a:avLst/>
          </a:prstGeom>
          <a:noFill/>
          <a:ln/>
        </p:spPr>
        <p:txBody>
          <a:bodyPr wrap="square" lIns="0" tIns="0" rIns="0" bIns="0" rtlCol="0" anchor="t"/>
          <a:lstStyle/>
          <a:p>
            <a:pPr algn="l" indent="0" marL="0">
              <a:lnSpc>
                <a:spcPts val="2850"/>
              </a:lnSpc>
              <a:buNone/>
            </a:pPr>
            <a:r>
              <a:rPr lang="en-US" sz="1750" dirty="0">
                <a:solidFill>
                  <a:srgbClr val="DCD7E5"/>
                </a:solidFill>
                <a:latin typeface="Heebo Light" pitchFamily="34" charset="0"/>
                <a:ea typeface="Heebo Light" pitchFamily="34" charset="-122"/>
                <a:cs typeface="Heebo Light" pitchFamily="34" charset="-120"/>
              </a:rPr>
              <a:t>This presentation explores managerial leadership in work organizations, introducing key concepts and examining various aspects of effective leadership in organizational settings. We'll cover theoretical foundations, leadership styles, emotional intelligence, ethical considerations, skill development, and future trends in managerial leadership.</a:t>
            </a:r>
            <a:endParaRPr lang="en-US" sz="1750" dirty="0"/>
          </a:p>
        </p:txBody>
      </p:sp>
      <p:sp>
        <p:nvSpPr>
          <p:cNvPr id="5" name="Shape 2"/>
          <p:cNvSpPr/>
          <p:nvPr/>
        </p:nvSpPr>
        <p:spPr>
          <a:xfrm>
            <a:off x="6280190" y="5846921"/>
            <a:ext cx="362903" cy="362903"/>
          </a:xfrm>
          <a:prstGeom prst="roundRect">
            <a:avLst>
              <a:gd name="adj" fmla="val 25194296"/>
            </a:avLst>
          </a:prstGeom>
          <a:noFill/>
          <a:ln w="7620">
            <a:solidFill>
              <a:srgbClr val="FFFFFF"/>
            </a:solidFill>
            <a:prstDash val="solid"/>
          </a:ln>
        </p:spPr>
      </p:sp>
      <p:pic>
        <p:nvPicPr>
          <p:cNvPr id="6" name="Image 1" descr="preencoded.png">    </p:cNvPr>
          <p:cNvPicPr>
            <a:picLocks noChangeAspect="1"/>
          </p:cNvPicPr>
          <p:nvPr/>
        </p:nvPicPr>
        <p:blipFill>
          <a:blip r:embed="rId2"/>
          <a:stretch>
            <a:fillRect/>
          </a:stretch>
        </p:blipFill>
        <p:spPr>
          <a:xfrm>
            <a:off x="6287810" y="5854541"/>
            <a:ext cx="347663" cy="347663"/>
          </a:xfrm>
          <a:prstGeom prst="rect">
            <a:avLst/>
          </a:prstGeom>
        </p:spPr>
      </p:pic>
      <p:sp>
        <p:nvSpPr>
          <p:cNvPr id="7" name="Text 3"/>
          <p:cNvSpPr/>
          <p:nvPr/>
        </p:nvSpPr>
        <p:spPr>
          <a:xfrm>
            <a:off x="6756440" y="5830014"/>
            <a:ext cx="1880949" cy="396835"/>
          </a:xfrm>
          <a:prstGeom prst="rect">
            <a:avLst/>
          </a:prstGeom>
          <a:noFill/>
          <a:ln/>
        </p:spPr>
        <p:txBody>
          <a:bodyPr wrap="none" lIns="0" tIns="0" rIns="0" bIns="0" rtlCol="0" anchor="t"/>
          <a:lstStyle/>
          <a:p>
            <a:pPr algn="l" indent="0" marL="0">
              <a:lnSpc>
                <a:spcPts val="3100"/>
              </a:lnSpc>
              <a:buNone/>
            </a:pPr>
            <a:r>
              <a:rPr lang="en-US" sz="2200" b="1" dirty="0">
                <a:solidFill>
                  <a:srgbClr val="DCD7E5"/>
                </a:solidFill>
                <a:latin typeface="Heebo Bold" pitchFamily="34" charset="0"/>
                <a:ea typeface="Heebo Bold" pitchFamily="34" charset="-122"/>
                <a:cs typeface="Heebo Bold" pitchFamily="34" charset="-120"/>
              </a:rPr>
              <a:t>by Djazia CHIB</a:t>
            </a:r>
            <a:endParaRPr lang="en-US" sz="2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2080855"/>
            <a:ext cx="10535007" cy="708779"/>
          </a:xfrm>
          <a:prstGeom prst="rect">
            <a:avLst/>
          </a:prstGeom>
          <a:noFill/>
          <a:ln/>
        </p:spPr>
        <p:txBody>
          <a:bodyPr wrap="none" lIns="0" tIns="0" rIns="0" bIns="0" rtlCol="0" anchor="t"/>
          <a:lstStyle/>
          <a:p>
            <a:pPr indent="0" marL="0">
              <a:lnSpc>
                <a:spcPts val="5550"/>
              </a:lnSpc>
              <a:buNone/>
            </a:pPr>
            <a:r>
              <a:rPr lang="en-US" sz="4450" dirty="0">
                <a:solidFill>
                  <a:srgbClr val="F2F0F4"/>
                </a:solidFill>
                <a:latin typeface="Montserrat" pitchFamily="34" charset="0"/>
                <a:ea typeface="Montserrat" pitchFamily="34" charset="-122"/>
                <a:cs typeface="Montserrat" pitchFamily="34" charset="-120"/>
              </a:rPr>
              <a:t>Training and Development Programs</a:t>
            </a:r>
            <a:endParaRPr lang="en-US" sz="4450" dirty="0"/>
          </a:p>
        </p:txBody>
      </p:sp>
      <p:sp>
        <p:nvSpPr>
          <p:cNvPr id="3" name="Text 1"/>
          <p:cNvSpPr/>
          <p:nvPr/>
        </p:nvSpPr>
        <p:spPr>
          <a:xfrm>
            <a:off x="793790" y="3356610"/>
            <a:ext cx="2835235" cy="354330"/>
          </a:xfrm>
          <a:prstGeom prst="rect">
            <a:avLst/>
          </a:prstGeom>
          <a:noFill/>
          <a:ln/>
        </p:spPr>
        <p:txBody>
          <a:bodyPr wrap="none" lIns="0" tIns="0" rIns="0" bIns="0" rtlCol="0" anchor="t"/>
          <a:lstStyle/>
          <a:p>
            <a:pPr indent="0" marL="0">
              <a:lnSpc>
                <a:spcPts val="2750"/>
              </a:lnSpc>
              <a:buNone/>
            </a:pPr>
            <a:r>
              <a:rPr lang="en-US" sz="2200" dirty="0">
                <a:solidFill>
                  <a:srgbClr val="F2F0F4"/>
                </a:solidFill>
                <a:latin typeface="Montserrat" pitchFamily="34" charset="0"/>
                <a:ea typeface="Montserrat" pitchFamily="34" charset="-122"/>
                <a:cs typeface="Montserrat" pitchFamily="34" charset="-120"/>
              </a:rPr>
              <a:t>Key Considerations</a:t>
            </a:r>
            <a:endParaRPr lang="en-US" sz="2200" dirty="0"/>
          </a:p>
        </p:txBody>
      </p:sp>
      <p:sp>
        <p:nvSpPr>
          <p:cNvPr id="4" name="Text 2"/>
          <p:cNvSpPr/>
          <p:nvPr/>
        </p:nvSpPr>
        <p:spPr>
          <a:xfrm>
            <a:off x="793790" y="3937754"/>
            <a:ext cx="6244709" cy="362903"/>
          </a:xfrm>
          <a:prstGeom prst="rect">
            <a:avLst/>
          </a:prstGeom>
          <a:noFill/>
          <a:ln/>
        </p:spPr>
        <p:txBody>
          <a:bodyPr wrap="none" lIns="0" tIns="0" rIns="0" bIns="0" rtlCol="0" anchor="t"/>
          <a:lstStyle/>
          <a:p>
            <a:pPr marL="342900" indent="-342900">
              <a:lnSpc>
                <a:spcPts val="2850"/>
              </a:lnSpc>
              <a:buSzPct val="100000"/>
              <a:buChar char="•"/>
            </a:pPr>
            <a:r>
              <a:rPr lang="en-US" sz="1750" dirty="0">
                <a:solidFill>
                  <a:srgbClr val="DCD7E5"/>
                </a:solidFill>
                <a:latin typeface="Heebo Light" pitchFamily="34" charset="0"/>
                <a:ea typeface="Heebo Light" pitchFamily="34" charset="-122"/>
                <a:cs typeface="Heebo Light" pitchFamily="34" charset="-120"/>
              </a:rPr>
              <a:t>Assessing educational and training needs of employees</a:t>
            </a:r>
            <a:endParaRPr lang="en-US" sz="1750" dirty="0"/>
          </a:p>
        </p:txBody>
      </p:sp>
      <p:sp>
        <p:nvSpPr>
          <p:cNvPr id="5" name="Text 3"/>
          <p:cNvSpPr/>
          <p:nvPr/>
        </p:nvSpPr>
        <p:spPr>
          <a:xfrm>
            <a:off x="793790" y="4379952"/>
            <a:ext cx="6244709" cy="362903"/>
          </a:xfrm>
          <a:prstGeom prst="rect">
            <a:avLst/>
          </a:prstGeom>
          <a:noFill/>
          <a:ln/>
        </p:spPr>
        <p:txBody>
          <a:bodyPr wrap="none" lIns="0" tIns="0" rIns="0" bIns="0" rtlCol="0" anchor="t"/>
          <a:lstStyle/>
          <a:p>
            <a:pPr marL="342900" indent="-342900">
              <a:lnSpc>
                <a:spcPts val="2850"/>
              </a:lnSpc>
              <a:buSzPct val="100000"/>
              <a:buChar char="•"/>
            </a:pPr>
            <a:r>
              <a:rPr lang="en-US" sz="1750" dirty="0">
                <a:solidFill>
                  <a:srgbClr val="DCD7E5"/>
                </a:solidFill>
                <a:latin typeface="Heebo Light" pitchFamily="34" charset="0"/>
                <a:ea typeface="Heebo Light" pitchFamily="34" charset="-122"/>
                <a:cs typeface="Heebo Light" pitchFamily="34" charset="-120"/>
              </a:rPr>
              <a:t>Evaluating the effectiveness of programs</a:t>
            </a:r>
            <a:endParaRPr lang="en-US" sz="1750" dirty="0"/>
          </a:p>
        </p:txBody>
      </p:sp>
      <p:sp>
        <p:nvSpPr>
          <p:cNvPr id="6" name="Text 4"/>
          <p:cNvSpPr/>
          <p:nvPr/>
        </p:nvSpPr>
        <p:spPr>
          <a:xfrm>
            <a:off x="793790" y="4822150"/>
            <a:ext cx="6244709" cy="362903"/>
          </a:xfrm>
          <a:prstGeom prst="rect">
            <a:avLst/>
          </a:prstGeom>
          <a:noFill/>
          <a:ln/>
        </p:spPr>
        <p:txBody>
          <a:bodyPr wrap="none" lIns="0" tIns="0" rIns="0" bIns="0" rtlCol="0" anchor="t"/>
          <a:lstStyle/>
          <a:p>
            <a:pPr marL="342900" indent="-342900">
              <a:lnSpc>
                <a:spcPts val="2850"/>
              </a:lnSpc>
              <a:buSzPct val="100000"/>
              <a:buChar char="•"/>
            </a:pPr>
            <a:r>
              <a:rPr lang="en-US" sz="1750" dirty="0">
                <a:solidFill>
                  <a:srgbClr val="DCD7E5"/>
                </a:solidFill>
                <a:latin typeface="Heebo Light" pitchFamily="34" charset="0"/>
                <a:ea typeface="Heebo Light" pitchFamily="34" charset="-122"/>
                <a:cs typeface="Heebo Light" pitchFamily="34" charset="-120"/>
              </a:rPr>
              <a:t>Optimizing resource allocation for training</a:t>
            </a:r>
            <a:endParaRPr lang="en-US" sz="1750" dirty="0"/>
          </a:p>
        </p:txBody>
      </p:sp>
      <p:sp>
        <p:nvSpPr>
          <p:cNvPr id="7" name="Text 5"/>
          <p:cNvSpPr/>
          <p:nvPr/>
        </p:nvSpPr>
        <p:spPr>
          <a:xfrm>
            <a:off x="793790" y="5264348"/>
            <a:ext cx="6244709" cy="362903"/>
          </a:xfrm>
          <a:prstGeom prst="rect">
            <a:avLst/>
          </a:prstGeom>
          <a:noFill/>
          <a:ln/>
        </p:spPr>
        <p:txBody>
          <a:bodyPr wrap="none" lIns="0" tIns="0" rIns="0" bIns="0" rtlCol="0" anchor="t"/>
          <a:lstStyle/>
          <a:p>
            <a:pPr marL="342900" indent="-342900">
              <a:lnSpc>
                <a:spcPts val="2850"/>
              </a:lnSpc>
              <a:buSzPct val="100000"/>
              <a:buChar char="•"/>
            </a:pPr>
            <a:r>
              <a:rPr lang="en-US" sz="1750" dirty="0">
                <a:solidFill>
                  <a:srgbClr val="DCD7E5"/>
                </a:solidFill>
                <a:latin typeface="Heebo Light" pitchFamily="34" charset="0"/>
                <a:ea typeface="Heebo Light" pitchFamily="34" charset="-122"/>
                <a:cs typeface="Heebo Light" pitchFamily="34" charset="-120"/>
              </a:rPr>
              <a:t>Understanding adult learning principles</a:t>
            </a:r>
            <a:endParaRPr lang="en-US" sz="1750" dirty="0"/>
          </a:p>
        </p:txBody>
      </p:sp>
      <p:sp>
        <p:nvSpPr>
          <p:cNvPr id="8" name="Text 6"/>
          <p:cNvSpPr/>
          <p:nvPr/>
        </p:nvSpPr>
        <p:spPr>
          <a:xfrm>
            <a:off x="7599521" y="3356610"/>
            <a:ext cx="2835235" cy="354330"/>
          </a:xfrm>
          <a:prstGeom prst="rect">
            <a:avLst/>
          </a:prstGeom>
          <a:noFill/>
          <a:ln/>
        </p:spPr>
        <p:txBody>
          <a:bodyPr wrap="none" lIns="0" tIns="0" rIns="0" bIns="0" rtlCol="0" anchor="t"/>
          <a:lstStyle/>
          <a:p>
            <a:pPr indent="0" marL="0">
              <a:lnSpc>
                <a:spcPts val="2750"/>
              </a:lnSpc>
              <a:buNone/>
            </a:pPr>
            <a:r>
              <a:rPr lang="en-US" sz="2200" dirty="0">
                <a:solidFill>
                  <a:srgbClr val="F2F0F4"/>
                </a:solidFill>
                <a:latin typeface="Montserrat" pitchFamily="34" charset="0"/>
                <a:ea typeface="Montserrat" pitchFamily="34" charset="-122"/>
                <a:cs typeface="Montserrat" pitchFamily="34" charset="-120"/>
              </a:rPr>
              <a:t>Program Objectives</a:t>
            </a:r>
            <a:endParaRPr lang="en-US" sz="2200" dirty="0"/>
          </a:p>
        </p:txBody>
      </p:sp>
      <p:sp>
        <p:nvSpPr>
          <p:cNvPr id="9" name="Text 7"/>
          <p:cNvSpPr/>
          <p:nvPr/>
        </p:nvSpPr>
        <p:spPr>
          <a:xfrm>
            <a:off x="7599521" y="3937754"/>
            <a:ext cx="6244709" cy="362903"/>
          </a:xfrm>
          <a:prstGeom prst="rect">
            <a:avLst/>
          </a:prstGeom>
          <a:noFill/>
          <a:ln/>
        </p:spPr>
        <p:txBody>
          <a:bodyPr wrap="none" lIns="0" tIns="0" rIns="0" bIns="0" rtlCol="0" anchor="t"/>
          <a:lstStyle/>
          <a:p>
            <a:pPr marL="342900" indent="-342900">
              <a:lnSpc>
                <a:spcPts val="2850"/>
              </a:lnSpc>
              <a:buSzPct val="100000"/>
              <a:buChar char="•"/>
            </a:pPr>
            <a:r>
              <a:rPr lang="en-US" sz="1750" dirty="0">
                <a:solidFill>
                  <a:srgbClr val="DCD7E5"/>
                </a:solidFill>
                <a:latin typeface="Heebo Light" pitchFamily="34" charset="0"/>
                <a:ea typeface="Heebo Light" pitchFamily="34" charset="-122"/>
                <a:cs typeface="Heebo Light" pitchFamily="34" charset="-120"/>
              </a:rPr>
              <a:t>Develop leadership skills</a:t>
            </a:r>
            <a:endParaRPr lang="en-US" sz="1750" dirty="0"/>
          </a:p>
        </p:txBody>
      </p:sp>
      <p:sp>
        <p:nvSpPr>
          <p:cNvPr id="10" name="Text 8"/>
          <p:cNvSpPr/>
          <p:nvPr/>
        </p:nvSpPr>
        <p:spPr>
          <a:xfrm>
            <a:off x="7599521" y="4379952"/>
            <a:ext cx="6244709" cy="362903"/>
          </a:xfrm>
          <a:prstGeom prst="rect">
            <a:avLst/>
          </a:prstGeom>
          <a:noFill/>
          <a:ln/>
        </p:spPr>
        <p:txBody>
          <a:bodyPr wrap="none" lIns="0" tIns="0" rIns="0" bIns="0" rtlCol="0" anchor="t"/>
          <a:lstStyle/>
          <a:p>
            <a:pPr marL="342900" indent="-342900">
              <a:lnSpc>
                <a:spcPts val="2850"/>
              </a:lnSpc>
              <a:buSzPct val="100000"/>
              <a:buChar char="•"/>
            </a:pPr>
            <a:r>
              <a:rPr lang="en-US" sz="1750" dirty="0">
                <a:solidFill>
                  <a:srgbClr val="DCD7E5"/>
                </a:solidFill>
                <a:latin typeface="Heebo Light" pitchFamily="34" charset="0"/>
                <a:ea typeface="Heebo Light" pitchFamily="34" charset="-122"/>
                <a:cs typeface="Heebo Light" pitchFamily="34" charset="-120"/>
              </a:rPr>
              <a:t>Enhance problem-solving abilities</a:t>
            </a:r>
            <a:endParaRPr lang="en-US" sz="1750" dirty="0"/>
          </a:p>
        </p:txBody>
      </p:sp>
      <p:sp>
        <p:nvSpPr>
          <p:cNvPr id="11" name="Text 9"/>
          <p:cNvSpPr/>
          <p:nvPr/>
        </p:nvSpPr>
        <p:spPr>
          <a:xfrm>
            <a:off x="7599521" y="4822150"/>
            <a:ext cx="6244709" cy="362903"/>
          </a:xfrm>
          <a:prstGeom prst="rect">
            <a:avLst/>
          </a:prstGeom>
          <a:noFill/>
          <a:ln/>
        </p:spPr>
        <p:txBody>
          <a:bodyPr wrap="none" lIns="0" tIns="0" rIns="0" bIns="0" rtlCol="0" anchor="t"/>
          <a:lstStyle/>
          <a:p>
            <a:pPr marL="342900" indent="-342900">
              <a:lnSpc>
                <a:spcPts val="2850"/>
              </a:lnSpc>
              <a:buSzPct val="100000"/>
              <a:buChar char="•"/>
            </a:pPr>
            <a:r>
              <a:rPr lang="en-US" sz="1750" dirty="0">
                <a:solidFill>
                  <a:srgbClr val="DCD7E5"/>
                </a:solidFill>
                <a:latin typeface="Heebo Light" pitchFamily="34" charset="0"/>
                <a:ea typeface="Heebo Light" pitchFamily="34" charset="-122"/>
                <a:cs typeface="Heebo Light" pitchFamily="34" charset="-120"/>
              </a:rPr>
              <a:t>Improve communication techniques</a:t>
            </a:r>
            <a:endParaRPr lang="en-US" sz="1750" dirty="0"/>
          </a:p>
        </p:txBody>
      </p:sp>
      <p:sp>
        <p:nvSpPr>
          <p:cNvPr id="12" name="Text 10"/>
          <p:cNvSpPr/>
          <p:nvPr/>
        </p:nvSpPr>
        <p:spPr>
          <a:xfrm>
            <a:off x="7599521" y="5264348"/>
            <a:ext cx="6244709" cy="362903"/>
          </a:xfrm>
          <a:prstGeom prst="rect">
            <a:avLst/>
          </a:prstGeom>
          <a:noFill/>
          <a:ln/>
        </p:spPr>
        <p:txBody>
          <a:bodyPr wrap="none" lIns="0" tIns="0" rIns="0" bIns="0" rtlCol="0" anchor="t"/>
          <a:lstStyle/>
          <a:p>
            <a:pPr marL="342900" indent="-342900">
              <a:lnSpc>
                <a:spcPts val="2850"/>
              </a:lnSpc>
              <a:buSzPct val="100000"/>
              <a:buChar char="•"/>
            </a:pPr>
            <a:r>
              <a:rPr lang="en-US" sz="1750" dirty="0">
                <a:solidFill>
                  <a:srgbClr val="DCD7E5"/>
                </a:solidFill>
                <a:latin typeface="Heebo Light" pitchFamily="34" charset="0"/>
                <a:ea typeface="Heebo Light" pitchFamily="34" charset="-122"/>
                <a:cs typeface="Heebo Light" pitchFamily="34" charset="-120"/>
              </a:rPr>
              <a:t>Foster strategic thinking</a:t>
            </a:r>
            <a:endParaRPr lang="en-US" sz="1750" dirty="0"/>
          </a:p>
        </p:txBody>
      </p:sp>
      <p:sp>
        <p:nvSpPr>
          <p:cNvPr id="13" name="Text 11"/>
          <p:cNvSpPr/>
          <p:nvPr/>
        </p:nvSpPr>
        <p:spPr>
          <a:xfrm>
            <a:off x="7599521" y="5706547"/>
            <a:ext cx="6244709" cy="362903"/>
          </a:xfrm>
          <a:prstGeom prst="rect">
            <a:avLst/>
          </a:prstGeom>
          <a:noFill/>
          <a:ln/>
        </p:spPr>
        <p:txBody>
          <a:bodyPr wrap="none" lIns="0" tIns="0" rIns="0" bIns="0" rtlCol="0" anchor="t"/>
          <a:lstStyle/>
          <a:p>
            <a:pPr marL="342900" indent="-342900">
              <a:lnSpc>
                <a:spcPts val="2850"/>
              </a:lnSpc>
              <a:buSzPct val="100000"/>
              <a:buChar char="•"/>
            </a:pPr>
            <a:r>
              <a:rPr lang="en-US" sz="1750" dirty="0">
                <a:solidFill>
                  <a:srgbClr val="DCD7E5"/>
                </a:solidFill>
                <a:latin typeface="Heebo Light" pitchFamily="34" charset="0"/>
                <a:ea typeface="Heebo Light" pitchFamily="34" charset="-122"/>
                <a:cs typeface="Heebo Light" pitchFamily="34" charset="-120"/>
              </a:rPr>
              <a:t>Promote ethical decision-making</a:t>
            </a: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31148"/>
          </a:xfrm>
          <a:prstGeom prst="rect">
            <a:avLst/>
          </a:prstGeom>
        </p:spPr>
      </p:pic>
      <p:sp>
        <p:nvSpPr>
          <p:cNvPr id="3" name="Text 0"/>
          <p:cNvSpPr/>
          <p:nvPr/>
        </p:nvSpPr>
        <p:spPr>
          <a:xfrm>
            <a:off x="6161246" y="530185"/>
            <a:ext cx="7794308" cy="1205151"/>
          </a:xfrm>
          <a:prstGeom prst="rect">
            <a:avLst/>
          </a:prstGeom>
          <a:noFill/>
          <a:ln/>
        </p:spPr>
        <p:txBody>
          <a:bodyPr wrap="square" lIns="0" tIns="0" rIns="0" bIns="0" rtlCol="0" anchor="t"/>
          <a:lstStyle/>
          <a:p>
            <a:pPr indent="0" marL="0">
              <a:lnSpc>
                <a:spcPts val="4700"/>
              </a:lnSpc>
              <a:buNone/>
            </a:pPr>
            <a:r>
              <a:rPr lang="en-US" sz="3750" dirty="0">
                <a:solidFill>
                  <a:srgbClr val="F2F0F4"/>
                </a:solidFill>
                <a:latin typeface="Montserrat" pitchFamily="34" charset="0"/>
                <a:ea typeface="Montserrat" pitchFamily="34" charset="-122"/>
                <a:cs typeface="Montserrat" pitchFamily="34" charset="-120"/>
              </a:rPr>
              <a:t>Mentorship and Coaching in Managerial Leadership</a:t>
            </a:r>
            <a:endParaRPr lang="en-US" sz="3750" dirty="0"/>
          </a:p>
        </p:txBody>
      </p:sp>
      <p:pic>
        <p:nvPicPr>
          <p:cNvPr id="4" name="Image 1" descr="preencoded.png">    </p:cNvPr>
          <p:cNvPicPr>
            <a:picLocks noChangeAspect="1"/>
          </p:cNvPicPr>
          <p:nvPr/>
        </p:nvPicPr>
        <p:blipFill>
          <a:blip r:embed="rId2"/>
          <a:stretch>
            <a:fillRect/>
          </a:stretch>
        </p:blipFill>
        <p:spPr>
          <a:xfrm>
            <a:off x="6161246" y="2024539"/>
            <a:ext cx="964049" cy="1419106"/>
          </a:xfrm>
          <a:prstGeom prst="rect">
            <a:avLst/>
          </a:prstGeom>
        </p:spPr>
      </p:pic>
      <p:sp>
        <p:nvSpPr>
          <p:cNvPr id="5" name="Text 1"/>
          <p:cNvSpPr/>
          <p:nvPr/>
        </p:nvSpPr>
        <p:spPr>
          <a:xfrm>
            <a:off x="7414498" y="2217301"/>
            <a:ext cx="2410182" cy="301228"/>
          </a:xfrm>
          <a:prstGeom prst="rect">
            <a:avLst/>
          </a:prstGeom>
          <a:noFill/>
          <a:ln/>
        </p:spPr>
        <p:txBody>
          <a:bodyPr wrap="none" lIns="0" tIns="0" rIns="0" bIns="0" rtlCol="0" anchor="t"/>
          <a:lstStyle/>
          <a:p>
            <a:pPr algn="l" indent="0" marL="0">
              <a:lnSpc>
                <a:spcPts val="2350"/>
              </a:lnSpc>
              <a:buNone/>
            </a:pPr>
            <a:r>
              <a:rPr lang="en-US" sz="1850" dirty="0">
                <a:solidFill>
                  <a:srgbClr val="DCD7E5"/>
                </a:solidFill>
                <a:latin typeface="Montserrat" pitchFamily="34" charset="0"/>
                <a:ea typeface="Montserrat" pitchFamily="34" charset="-122"/>
                <a:cs typeface="Montserrat" pitchFamily="34" charset="-120"/>
              </a:rPr>
              <a:t>Mentorship</a:t>
            </a:r>
            <a:endParaRPr lang="en-US" sz="1850" dirty="0"/>
          </a:p>
        </p:txBody>
      </p:sp>
      <p:sp>
        <p:nvSpPr>
          <p:cNvPr id="6" name="Text 2"/>
          <p:cNvSpPr/>
          <p:nvPr/>
        </p:nvSpPr>
        <p:spPr>
          <a:xfrm>
            <a:off x="7414498" y="2634139"/>
            <a:ext cx="6541056" cy="616744"/>
          </a:xfrm>
          <a:prstGeom prst="rect">
            <a:avLst/>
          </a:prstGeom>
          <a:noFill/>
          <a:ln/>
        </p:spPr>
        <p:txBody>
          <a:bodyPr wrap="square" lIns="0" tIns="0" rIns="0" bIns="0" rtlCol="0" anchor="t"/>
          <a:lstStyle/>
          <a:p>
            <a:pPr algn="l" indent="0" marL="0">
              <a:lnSpc>
                <a:spcPts val="2400"/>
              </a:lnSpc>
              <a:buNone/>
            </a:pPr>
            <a:r>
              <a:rPr lang="en-US" sz="1500" dirty="0">
                <a:solidFill>
                  <a:srgbClr val="DCD7E5"/>
                </a:solidFill>
                <a:latin typeface="Heebo Light" pitchFamily="34" charset="0"/>
                <a:ea typeface="Heebo Light" pitchFamily="34" charset="-122"/>
                <a:cs typeface="Heebo Light" pitchFamily="34" charset="-120"/>
              </a:rPr>
              <a:t>Recognizing and nurturing talent, taking a special interest in younger staff, and helping them along their career path.</a:t>
            </a:r>
            <a:endParaRPr lang="en-US" sz="1500" dirty="0"/>
          </a:p>
        </p:txBody>
      </p:sp>
      <p:pic>
        <p:nvPicPr>
          <p:cNvPr id="7" name="Image 2" descr="preencoded.png">    </p:cNvPr>
          <p:cNvPicPr>
            <a:picLocks noChangeAspect="1"/>
          </p:cNvPicPr>
          <p:nvPr/>
        </p:nvPicPr>
        <p:blipFill>
          <a:blip r:embed="rId3"/>
          <a:stretch>
            <a:fillRect/>
          </a:stretch>
        </p:blipFill>
        <p:spPr>
          <a:xfrm>
            <a:off x="6161246" y="3443645"/>
            <a:ext cx="964049" cy="1419106"/>
          </a:xfrm>
          <a:prstGeom prst="rect">
            <a:avLst/>
          </a:prstGeom>
        </p:spPr>
      </p:pic>
      <p:sp>
        <p:nvSpPr>
          <p:cNvPr id="8" name="Text 3"/>
          <p:cNvSpPr/>
          <p:nvPr/>
        </p:nvSpPr>
        <p:spPr>
          <a:xfrm>
            <a:off x="7414498" y="3636407"/>
            <a:ext cx="2410182" cy="301228"/>
          </a:xfrm>
          <a:prstGeom prst="rect">
            <a:avLst/>
          </a:prstGeom>
          <a:noFill/>
          <a:ln/>
        </p:spPr>
        <p:txBody>
          <a:bodyPr wrap="none" lIns="0" tIns="0" rIns="0" bIns="0" rtlCol="0" anchor="t"/>
          <a:lstStyle/>
          <a:p>
            <a:pPr algn="l" indent="0" marL="0">
              <a:lnSpc>
                <a:spcPts val="2350"/>
              </a:lnSpc>
              <a:buNone/>
            </a:pPr>
            <a:r>
              <a:rPr lang="en-US" sz="1850" dirty="0">
                <a:solidFill>
                  <a:srgbClr val="DCD7E5"/>
                </a:solidFill>
                <a:latin typeface="Montserrat" pitchFamily="34" charset="0"/>
                <a:ea typeface="Montserrat" pitchFamily="34" charset="-122"/>
                <a:cs typeface="Montserrat" pitchFamily="34" charset="-120"/>
              </a:rPr>
              <a:t>Coaching</a:t>
            </a:r>
            <a:endParaRPr lang="en-US" sz="1850" dirty="0"/>
          </a:p>
        </p:txBody>
      </p:sp>
      <p:sp>
        <p:nvSpPr>
          <p:cNvPr id="9" name="Text 4"/>
          <p:cNvSpPr/>
          <p:nvPr/>
        </p:nvSpPr>
        <p:spPr>
          <a:xfrm>
            <a:off x="7414498" y="4053245"/>
            <a:ext cx="6541056" cy="616744"/>
          </a:xfrm>
          <a:prstGeom prst="rect">
            <a:avLst/>
          </a:prstGeom>
          <a:noFill/>
          <a:ln/>
        </p:spPr>
        <p:txBody>
          <a:bodyPr wrap="square" lIns="0" tIns="0" rIns="0" bIns="0" rtlCol="0" anchor="t"/>
          <a:lstStyle/>
          <a:p>
            <a:pPr algn="l" indent="0" marL="0">
              <a:lnSpc>
                <a:spcPts val="2400"/>
              </a:lnSpc>
              <a:buNone/>
            </a:pPr>
            <a:r>
              <a:rPr lang="en-US" sz="1500" dirty="0">
                <a:solidFill>
                  <a:srgbClr val="DCD7E5"/>
                </a:solidFill>
                <a:latin typeface="Heebo Light" pitchFamily="34" charset="0"/>
                <a:ea typeface="Heebo Light" pitchFamily="34" charset="-122"/>
                <a:cs typeface="Heebo Light" pitchFamily="34" charset="-120"/>
              </a:rPr>
              <a:t>Working with employees to develop specific skills through a guided process to improve future performance.</a:t>
            </a:r>
            <a:endParaRPr lang="en-US" sz="1500" dirty="0"/>
          </a:p>
        </p:txBody>
      </p:sp>
      <p:pic>
        <p:nvPicPr>
          <p:cNvPr id="10" name="Image 3" descr="preencoded.png">    </p:cNvPr>
          <p:cNvPicPr>
            <a:picLocks noChangeAspect="1"/>
          </p:cNvPicPr>
          <p:nvPr/>
        </p:nvPicPr>
        <p:blipFill>
          <a:blip r:embed="rId4"/>
          <a:stretch>
            <a:fillRect/>
          </a:stretch>
        </p:blipFill>
        <p:spPr>
          <a:xfrm>
            <a:off x="6161246" y="4862751"/>
            <a:ext cx="964049" cy="1419106"/>
          </a:xfrm>
          <a:prstGeom prst="rect">
            <a:avLst/>
          </a:prstGeom>
        </p:spPr>
      </p:pic>
      <p:sp>
        <p:nvSpPr>
          <p:cNvPr id="11" name="Text 5"/>
          <p:cNvSpPr/>
          <p:nvPr/>
        </p:nvSpPr>
        <p:spPr>
          <a:xfrm>
            <a:off x="7414498" y="5055513"/>
            <a:ext cx="2410182" cy="301228"/>
          </a:xfrm>
          <a:prstGeom prst="rect">
            <a:avLst/>
          </a:prstGeom>
          <a:noFill/>
          <a:ln/>
        </p:spPr>
        <p:txBody>
          <a:bodyPr wrap="none" lIns="0" tIns="0" rIns="0" bIns="0" rtlCol="0" anchor="t"/>
          <a:lstStyle/>
          <a:p>
            <a:pPr algn="l" indent="0" marL="0">
              <a:lnSpc>
                <a:spcPts val="2350"/>
              </a:lnSpc>
              <a:buNone/>
            </a:pPr>
            <a:r>
              <a:rPr lang="en-US" sz="1850" dirty="0">
                <a:solidFill>
                  <a:srgbClr val="DCD7E5"/>
                </a:solidFill>
                <a:latin typeface="Montserrat" pitchFamily="34" charset="0"/>
                <a:ea typeface="Montserrat" pitchFamily="34" charset="-122"/>
                <a:cs typeface="Montserrat" pitchFamily="34" charset="-120"/>
              </a:rPr>
              <a:t>Benefits</a:t>
            </a:r>
            <a:endParaRPr lang="en-US" sz="1850" dirty="0"/>
          </a:p>
        </p:txBody>
      </p:sp>
      <p:sp>
        <p:nvSpPr>
          <p:cNvPr id="12" name="Text 6"/>
          <p:cNvSpPr/>
          <p:nvPr/>
        </p:nvSpPr>
        <p:spPr>
          <a:xfrm>
            <a:off x="7414498" y="5472351"/>
            <a:ext cx="6541056" cy="616744"/>
          </a:xfrm>
          <a:prstGeom prst="rect">
            <a:avLst/>
          </a:prstGeom>
          <a:noFill/>
          <a:ln/>
        </p:spPr>
        <p:txBody>
          <a:bodyPr wrap="square" lIns="0" tIns="0" rIns="0" bIns="0" rtlCol="0" anchor="t"/>
          <a:lstStyle/>
          <a:p>
            <a:pPr algn="l" indent="0" marL="0">
              <a:lnSpc>
                <a:spcPts val="2400"/>
              </a:lnSpc>
              <a:buNone/>
            </a:pPr>
            <a:r>
              <a:rPr lang="en-US" sz="1500" dirty="0">
                <a:solidFill>
                  <a:srgbClr val="DCD7E5"/>
                </a:solidFill>
                <a:latin typeface="Heebo Light" pitchFamily="34" charset="0"/>
                <a:ea typeface="Heebo Light" pitchFamily="34" charset="-122"/>
                <a:cs typeface="Heebo Light" pitchFamily="34" charset="-120"/>
              </a:rPr>
              <a:t>Improved hiring and retention rates, enhanced skills and knowledge, and increased awareness of workplace principles.</a:t>
            </a:r>
            <a:endParaRPr lang="en-US" sz="1500" dirty="0"/>
          </a:p>
        </p:txBody>
      </p:sp>
      <p:pic>
        <p:nvPicPr>
          <p:cNvPr id="13" name="Image 4" descr="preencoded.png">    </p:cNvPr>
          <p:cNvPicPr>
            <a:picLocks noChangeAspect="1"/>
          </p:cNvPicPr>
          <p:nvPr/>
        </p:nvPicPr>
        <p:blipFill>
          <a:blip r:embed="rId5"/>
          <a:stretch>
            <a:fillRect/>
          </a:stretch>
        </p:blipFill>
        <p:spPr>
          <a:xfrm>
            <a:off x="6161246" y="6281857"/>
            <a:ext cx="964049" cy="1419106"/>
          </a:xfrm>
          <a:prstGeom prst="rect">
            <a:avLst/>
          </a:prstGeom>
        </p:spPr>
      </p:pic>
      <p:sp>
        <p:nvSpPr>
          <p:cNvPr id="14" name="Text 7"/>
          <p:cNvSpPr/>
          <p:nvPr/>
        </p:nvSpPr>
        <p:spPr>
          <a:xfrm>
            <a:off x="7414498" y="6474619"/>
            <a:ext cx="2410182" cy="301228"/>
          </a:xfrm>
          <a:prstGeom prst="rect">
            <a:avLst/>
          </a:prstGeom>
          <a:noFill/>
          <a:ln/>
        </p:spPr>
        <p:txBody>
          <a:bodyPr wrap="none" lIns="0" tIns="0" rIns="0" bIns="0" rtlCol="0" anchor="t"/>
          <a:lstStyle/>
          <a:p>
            <a:pPr algn="l" indent="0" marL="0">
              <a:lnSpc>
                <a:spcPts val="2350"/>
              </a:lnSpc>
              <a:buNone/>
            </a:pPr>
            <a:r>
              <a:rPr lang="en-US" sz="1850" dirty="0">
                <a:solidFill>
                  <a:srgbClr val="DCD7E5"/>
                </a:solidFill>
                <a:latin typeface="Montserrat" pitchFamily="34" charset="0"/>
                <a:ea typeface="Montserrat" pitchFamily="34" charset="-122"/>
                <a:cs typeface="Montserrat" pitchFamily="34" charset="-120"/>
              </a:rPr>
              <a:t>Implementation</a:t>
            </a:r>
            <a:endParaRPr lang="en-US" sz="1850" dirty="0"/>
          </a:p>
        </p:txBody>
      </p:sp>
      <p:sp>
        <p:nvSpPr>
          <p:cNvPr id="15" name="Text 8"/>
          <p:cNvSpPr/>
          <p:nvPr/>
        </p:nvSpPr>
        <p:spPr>
          <a:xfrm>
            <a:off x="7414498" y="6891457"/>
            <a:ext cx="6541056" cy="616744"/>
          </a:xfrm>
          <a:prstGeom prst="rect">
            <a:avLst/>
          </a:prstGeom>
          <a:noFill/>
          <a:ln/>
        </p:spPr>
        <p:txBody>
          <a:bodyPr wrap="square" lIns="0" tIns="0" rIns="0" bIns="0" rtlCol="0" anchor="t"/>
          <a:lstStyle/>
          <a:p>
            <a:pPr algn="l" indent="0" marL="0">
              <a:lnSpc>
                <a:spcPts val="2400"/>
              </a:lnSpc>
              <a:buNone/>
            </a:pPr>
            <a:r>
              <a:rPr lang="en-US" sz="1500" dirty="0">
                <a:solidFill>
                  <a:srgbClr val="DCD7E5"/>
                </a:solidFill>
                <a:latin typeface="Heebo Light" pitchFamily="34" charset="0"/>
                <a:ea typeface="Heebo Light" pitchFamily="34" charset="-122"/>
                <a:cs typeface="Heebo Light" pitchFamily="34" charset="-120"/>
              </a:rPr>
              <a:t>Establishing effective mentor programs and providing targeted coaching to address specific needs and skill gaps.</a:t>
            </a:r>
            <a:endParaRPr lang="en-US" sz="15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467916" y="367665"/>
            <a:ext cx="7818239" cy="417909"/>
          </a:xfrm>
          <a:prstGeom prst="rect">
            <a:avLst/>
          </a:prstGeom>
          <a:noFill/>
          <a:ln/>
        </p:spPr>
        <p:txBody>
          <a:bodyPr wrap="none" lIns="0" tIns="0" rIns="0" bIns="0" rtlCol="0" anchor="t"/>
          <a:lstStyle/>
          <a:p>
            <a:pPr indent="0" marL="0">
              <a:lnSpc>
                <a:spcPts val="3250"/>
              </a:lnSpc>
              <a:buNone/>
            </a:pPr>
            <a:r>
              <a:rPr lang="en-US" sz="2600" dirty="0">
                <a:solidFill>
                  <a:srgbClr val="F2F0F4"/>
                </a:solidFill>
                <a:latin typeface="Montserrat" pitchFamily="34" charset="0"/>
                <a:ea typeface="Montserrat" pitchFamily="34" charset="-122"/>
                <a:cs typeface="Montserrat" pitchFamily="34" charset="-120"/>
              </a:rPr>
              <a:t>Gender and Diversity in Managerial Leadership</a:t>
            </a:r>
            <a:endParaRPr lang="en-US" sz="2600" dirty="0"/>
          </a:p>
        </p:txBody>
      </p:sp>
      <p:pic>
        <p:nvPicPr>
          <p:cNvPr id="3" name="Image 0" descr="preencoded.png">    </p:cNvPr>
          <p:cNvPicPr>
            <a:picLocks noChangeAspect="1"/>
          </p:cNvPicPr>
          <p:nvPr/>
        </p:nvPicPr>
        <p:blipFill>
          <a:blip r:embed="rId1"/>
          <a:stretch>
            <a:fillRect/>
          </a:stretch>
        </p:blipFill>
        <p:spPr>
          <a:xfrm>
            <a:off x="467916" y="1052989"/>
            <a:ext cx="8072795" cy="4356497"/>
          </a:xfrm>
          <a:prstGeom prst="rect">
            <a:avLst/>
          </a:prstGeom>
        </p:spPr>
      </p:pic>
      <p:sp>
        <p:nvSpPr>
          <p:cNvPr id="4" name="Shape 1"/>
          <p:cNvSpPr/>
          <p:nvPr/>
        </p:nvSpPr>
        <p:spPr>
          <a:xfrm>
            <a:off x="2774752" y="5439966"/>
            <a:ext cx="133707" cy="133707"/>
          </a:xfrm>
          <a:prstGeom prst="roundRect">
            <a:avLst>
              <a:gd name="adj" fmla="val 13678"/>
            </a:avLst>
          </a:prstGeom>
          <a:solidFill>
            <a:srgbClr val="351575"/>
          </a:solidFill>
          <a:ln/>
        </p:spPr>
      </p:sp>
      <p:sp>
        <p:nvSpPr>
          <p:cNvPr id="5" name="Text 2"/>
          <p:cNvSpPr/>
          <p:nvPr/>
        </p:nvSpPr>
        <p:spPr>
          <a:xfrm>
            <a:off x="2969419" y="5439966"/>
            <a:ext cx="1458635" cy="133707"/>
          </a:xfrm>
          <a:prstGeom prst="rect">
            <a:avLst/>
          </a:prstGeom>
          <a:noFill/>
          <a:ln/>
        </p:spPr>
        <p:txBody>
          <a:bodyPr wrap="none" lIns="0" tIns="0" rIns="0" bIns="0" rtlCol="0" anchor="t"/>
          <a:lstStyle/>
          <a:p>
            <a:pPr algn="l" indent="0" marL="0">
              <a:lnSpc>
                <a:spcPts val="1050"/>
              </a:lnSpc>
              <a:buNone/>
            </a:pPr>
            <a:r>
              <a:rPr lang="en-US" sz="1050" dirty="0">
                <a:solidFill>
                  <a:srgbClr val="DCD7E5"/>
                </a:solidFill>
                <a:latin typeface="Heebo Light" pitchFamily="34" charset="0"/>
                <a:ea typeface="Heebo Light" pitchFamily="34" charset="-122"/>
                <a:cs typeface="Heebo Light" pitchFamily="34" charset="-120"/>
              </a:rPr>
              <a:t>Men in Top Management</a:t>
            </a:r>
            <a:endParaRPr lang="en-US" sz="1050" dirty="0"/>
          </a:p>
        </p:txBody>
      </p:sp>
      <p:sp>
        <p:nvSpPr>
          <p:cNvPr id="6" name="Shape 3"/>
          <p:cNvSpPr/>
          <p:nvPr/>
        </p:nvSpPr>
        <p:spPr>
          <a:xfrm>
            <a:off x="4580453" y="5439966"/>
            <a:ext cx="133707" cy="133707"/>
          </a:xfrm>
          <a:prstGeom prst="roundRect">
            <a:avLst>
              <a:gd name="adj" fmla="val 13678"/>
            </a:avLst>
          </a:prstGeom>
          <a:solidFill>
            <a:srgbClr val="8556E1"/>
          </a:solidFill>
          <a:ln/>
        </p:spPr>
      </p:sp>
      <p:sp>
        <p:nvSpPr>
          <p:cNvPr id="7" name="Text 4"/>
          <p:cNvSpPr/>
          <p:nvPr/>
        </p:nvSpPr>
        <p:spPr>
          <a:xfrm>
            <a:off x="4775121" y="5439966"/>
            <a:ext cx="1653540" cy="133707"/>
          </a:xfrm>
          <a:prstGeom prst="rect">
            <a:avLst/>
          </a:prstGeom>
          <a:noFill/>
          <a:ln/>
        </p:spPr>
        <p:txBody>
          <a:bodyPr wrap="none" lIns="0" tIns="0" rIns="0" bIns="0" rtlCol="0" anchor="t"/>
          <a:lstStyle/>
          <a:p>
            <a:pPr algn="l" indent="0" marL="0">
              <a:lnSpc>
                <a:spcPts val="1050"/>
              </a:lnSpc>
              <a:buNone/>
            </a:pPr>
            <a:r>
              <a:rPr lang="en-US" sz="1050" dirty="0">
                <a:solidFill>
                  <a:srgbClr val="DCD7E5"/>
                </a:solidFill>
                <a:latin typeface="Heebo Light" pitchFamily="34" charset="0"/>
                <a:ea typeface="Heebo Light" pitchFamily="34" charset="-122"/>
                <a:cs typeface="Heebo Light" pitchFamily="34" charset="-120"/>
              </a:rPr>
              <a:t>Women in Top Management</a:t>
            </a:r>
            <a:endParaRPr lang="en-US" sz="1050" dirty="0"/>
          </a:p>
        </p:txBody>
      </p:sp>
      <p:sp>
        <p:nvSpPr>
          <p:cNvPr id="8" name="Text 5"/>
          <p:cNvSpPr/>
          <p:nvPr/>
        </p:nvSpPr>
        <p:spPr>
          <a:xfrm>
            <a:off x="467916" y="5724049"/>
            <a:ext cx="13694569" cy="427673"/>
          </a:xfrm>
          <a:prstGeom prst="rect">
            <a:avLst/>
          </a:prstGeom>
          <a:noFill/>
          <a:ln/>
        </p:spPr>
        <p:txBody>
          <a:bodyPr wrap="square" lIns="0" tIns="0" rIns="0" bIns="0" rtlCol="0" anchor="t"/>
          <a:lstStyle/>
          <a:p>
            <a:pPr indent="0" marL="0">
              <a:lnSpc>
                <a:spcPts val="1650"/>
              </a:lnSpc>
              <a:buNone/>
            </a:pPr>
            <a:r>
              <a:rPr lang="en-US" sz="1050" dirty="0">
                <a:solidFill>
                  <a:srgbClr val="DCD7E5"/>
                </a:solidFill>
                <a:latin typeface="Heebo Light" pitchFamily="34" charset="0"/>
                <a:ea typeface="Heebo Light" pitchFamily="34" charset="-122"/>
                <a:cs typeface="Heebo Light" pitchFamily="34" charset="-120"/>
              </a:rPr>
              <a:t>The gender mix in managerial positions has been a topic of concern for many years. Traditionally, there has been a higher proportion of men in top managerial jobs and women in lower-status positions. This chart illustrates the current gender distribution in top management roles.</a:t>
            </a:r>
            <a:endParaRPr lang="en-US" sz="1050" dirty="0"/>
          </a:p>
        </p:txBody>
      </p:sp>
      <p:sp>
        <p:nvSpPr>
          <p:cNvPr id="9" name="Text 6"/>
          <p:cNvSpPr/>
          <p:nvPr/>
        </p:nvSpPr>
        <p:spPr>
          <a:xfrm>
            <a:off x="467916" y="6302097"/>
            <a:ext cx="13694569" cy="213836"/>
          </a:xfrm>
          <a:prstGeom prst="rect">
            <a:avLst/>
          </a:prstGeom>
          <a:noFill/>
          <a:ln/>
        </p:spPr>
        <p:txBody>
          <a:bodyPr wrap="none" lIns="0" tIns="0" rIns="0" bIns="0" rtlCol="0" anchor="t"/>
          <a:lstStyle/>
          <a:p>
            <a:pPr indent="0" marL="0">
              <a:lnSpc>
                <a:spcPts val="1650"/>
              </a:lnSpc>
              <a:buNone/>
            </a:pPr>
            <a:r>
              <a:rPr lang="en-US" sz="1050" dirty="0">
                <a:solidFill>
                  <a:srgbClr val="DCD7E5"/>
                </a:solidFill>
                <a:latin typeface="Heebo Light" pitchFamily="34" charset="0"/>
                <a:ea typeface="Heebo Light" pitchFamily="34" charset="-122"/>
                <a:cs typeface="Heebo Light" pitchFamily="34" charset="-120"/>
              </a:rPr>
              <a:t>Key issues in gender and diversity in managerial leadership include:</a:t>
            </a:r>
            <a:endParaRPr lang="en-US" sz="1050" dirty="0"/>
          </a:p>
        </p:txBody>
      </p:sp>
      <p:sp>
        <p:nvSpPr>
          <p:cNvPr id="10" name="Text 7"/>
          <p:cNvSpPr/>
          <p:nvPr/>
        </p:nvSpPr>
        <p:spPr>
          <a:xfrm>
            <a:off x="467916" y="6666309"/>
            <a:ext cx="13694569" cy="213836"/>
          </a:xfrm>
          <a:prstGeom prst="rect">
            <a:avLst/>
          </a:prstGeom>
          <a:noFill/>
          <a:ln/>
        </p:spPr>
        <p:txBody>
          <a:bodyPr wrap="none" lIns="0" tIns="0" rIns="0" bIns="0" rtlCol="0" anchor="t"/>
          <a:lstStyle/>
          <a:p>
            <a:pPr marL="342900" indent="-342900">
              <a:lnSpc>
                <a:spcPts val="1650"/>
              </a:lnSpc>
              <a:buSzPct val="100000"/>
              <a:buChar char="•"/>
            </a:pPr>
            <a:r>
              <a:rPr lang="en-US" sz="1050" dirty="0">
                <a:solidFill>
                  <a:srgbClr val="DCD7E5"/>
                </a:solidFill>
                <a:latin typeface="Heebo Light" pitchFamily="34" charset="0"/>
                <a:ea typeface="Heebo Light" pitchFamily="34" charset="-122"/>
                <a:cs typeface="Heebo Light" pitchFamily="34" charset="-120"/>
              </a:rPr>
              <a:t>Pay equity</a:t>
            </a:r>
            <a:endParaRPr lang="en-US" sz="1050" dirty="0"/>
          </a:p>
        </p:txBody>
      </p:sp>
      <p:sp>
        <p:nvSpPr>
          <p:cNvPr id="11" name="Text 8"/>
          <p:cNvSpPr/>
          <p:nvPr/>
        </p:nvSpPr>
        <p:spPr>
          <a:xfrm>
            <a:off x="467916" y="6926937"/>
            <a:ext cx="13694569" cy="213836"/>
          </a:xfrm>
          <a:prstGeom prst="rect">
            <a:avLst/>
          </a:prstGeom>
          <a:noFill/>
          <a:ln/>
        </p:spPr>
        <p:txBody>
          <a:bodyPr wrap="none" lIns="0" tIns="0" rIns="0" bIns="0" rtlCol="0" anchor="t"/>
          <a:lstStyle/>
          <a:p>
            <a:pPr marL="342900" indent="-342900">
              <a:lnSpc>
                <a:spcPts val="1650"/>
              </a:lnSpc>
              <a:buSzPct val="100000"/>
              <a:buChar char="•"/>
            </a:pPr>
            <a:r>
              <a:rPr lang="en-US" sz="1050" dirty="0">
                <a:solidFill>
                  <a:srgbClr val="DCD7E5"/>
                </a:solidFill>
                <a:latin typeface="Heebo Light" pitchFamily="34" charset="0"/>
                <a:ea typeface="Heebo Light" pitchFamily="34" charset="-122"/>
                <a:cs typeface="Heebo Light" pitchFamily="34" charset="-120"/>
              </a:rPr>
              <a:t>Employment gender division of labor</a:t>
            </a:r>
            <a:endParaRPr lang="en-US" sz="1050" dirty="0"/>
          </a:p>
        </p:txBody>
      </p:sp>
      <p:sp>
        <p:nvSpPr>
          <p:cNvPr id="12" name="Text 9"/>
          <p:cNvSpPr/>
          <p:nvPr/>
        </p:nvSpPr>
        <p:spPr>
          <a:xfrm>
            <a:off x="467916" y="7187565"/>
            <a:ext cx="13694569" cy="213836"/>
          </a:xfrm>
          <a:prstGeom prst="rect">
            <a:avLst/>
          </a:prstGeom>
          <a:noFill/>
          <a:ln/>
        </p:spPr>
        <p:txBody>
          <a:bodyPr wrap="none" lIns="0" tIns="0" rIns="0" bIns="0" rtlCol="0" anchor="t"/>
          <a:lstStyle/>
          <a:p>
            <a:pPr marL="342900" indent="-342900">
              <a:lnSpc>
                <a:spcPts val="1650"/>
              </a:lnSpc>
              <a:buSzPct val="100000"/>
              <a:buChar char="•"/>
            </a:pPr>
            <a:r>
              <a:rPr lang="en-US" sz="1050" dirty="0">
                <a:solidFill>
                  <a:srgbClr val="DCD7E5"/>
                </a:solidFill>
                <a:latin typeface="Heebo Light" pitchFamily="34" charset="0"/>
                <a:ea typeface="Heebo Light" pitchFamily="34" charset="-122"/>
                <a:cs typeface="Heebo Light" pitchFamily="34" charset="-120"/>
              </a:rPr>
              <a:t>Sexual harassment</a:t>
            </a:r>
            <a:endParaRPr lang="en-US" sz="1050" dirty="0"/>
          </a:p>
        </p:txBody>
      </p:sp>
      <p:sp>
        <p:nvSpPr>
          <p:cNvPr id="13" name="Text 10"/>
          <p:cNvSpPr/>
          <p:nvPr/>
        </p:nvSpPr>
        <p:spPr>
          <a:xfrm>
            <a:off x="467916" y="7448193"/>
            <a:ext cx="13694569" cy="213836"/>
          </a:xfrm>
          <a:prstGeom prst="rect">
            <a:avLst/>
          </a:prstGeom>
          <a:noFill/>
          <a:ln/>
        </p:spPr>
        <p:txBody>
          <a:bodyPr wrap="none" lIns="0" tIns="0" rIns="0" bIns="0" rtlCol="0" anchor="t"/>
          <a:lstStyle/>
          <a:p>
            <a:pPr marL="342900" indent="-342900">
              <a:lnSpc>
                <a:spcPts val="1650"/>
              </a:lnSpc>
              <a:buSzPct val="100000"/>
              <a:buChar char="•"/>
            </a:pPr>
            <a:r>
              <a:rPr lang="en-US" sz="1050" dirty="0">
                <a:solidFill>
                  <a:srgbClr val="DCD7E5"/>
                </a:solidFill>
                <a:latin typeface="Heebo Light" pitchFamily="34" charset="0"/>
                <a:ea typeface="Heebo Light" pitchFamily="34" charset="-122"/>
                <a:cs typeface="Heebo Light" pitchFamily="34" charset="-120"/>
              </a:rPr>
              <a:t>Glass ceiling effects</a:t>
            </a:r>
            <a:endParaRPr lang="en-US" sz="1050" dirty="0"/>
          </a:p>
        </p:txBody>
      </p:sp>
      <p:sp>
        <p:nvSpPr>
          <p:cNvPr id="14" name="Text 11"/>
          <p:cNvSpPr/>
          <p:nvPr/>
        </p:nvSpPr>
        <p:spPr>
          <a:xfrm>
            <a:off x="467916" y="7708821"/>
            <a:ext cx="13694569" cy="213836"/>
          </a:xfrm>
          <a:prstGeom prst="rect">
            <a:avLst/>
          </a:prstGeom>
          <a:noFill/>
          <a:ln/>
        </p:spPr>
        <p:txBody>
          <a:bodyPr wrap="none" lIns="0" tIns="0" rIns="0" bIns="0" rtlCol="0" anchor="t"/>
          <a:lstStyle/>
          <a:p>
            <a:pPr marL="342900" indent="-342900">
              <a:lnSpc>
                <a:spcPts val="1650"/>
              </a:lnSpc>
              <a:buSzPct val="100000"/>
              <a:buChar char="•"/>
            </a:pPr>
            <a:r>
              <a:rPr lang="en-US" sz="1050" dirty="0">
                <a:solidFill>
                  <a:srgbClr val="DCD7E5"/>
                </a:solidFill>
                <a:latin typeface="Heebo Light" pitchFamily="34" charset="0"/>
                <a:ea typeface="Heebo Light" pitchFamily="34" charset="-122"/>
                <a:cs typeface="Heebo Light" pitchFamily="34" charset="-120"/>
              </a:rPr>
              <a:t>Career progression</a:t>
            </a:r>
            <a:endParaRPr lang="en-US" sz="10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30195"/>
          </a:xfrm>
          <a:prstGeom prst="rect">
            <a:avLst/>
          </a:prstGeom>
        </p:spPr>
      </p:pic>
      <p:sp>
        <p:nvSpPr>
          <p:cNvPr id="3" name="Text 0"/>
          <p:cNvSpPr/>
          <p:nvPr/>
        </p:nvSpPr>
        <p:spPr>
          <a:xfrm>
            <a:off x="682704" y="536377"/>
            <a:ext cx="7778591" cy="1219200"/>
          </a:xfrm>
          <a:prstGeom prst="rect">
            <a:avLst/>
          </a:prstGeom>
          <a:noFill/>
          <a:ln/>
        </p:spPr>
        <p:txBody>
          <a:bodyPr wrap="square" lIns="0" tIns="0" rIns="0" bIns="0" rtlCol="0" anchor="t"/>
          <a:lstStyle/>
          <a:p>
            <a:pPr indent="0" marL="0">
              <a:lnSpc>
                <a:spcPts val="4750"/>
              </a:lnSpc>
              <a:buNone/>
            </a:pPr>
            <a:r>
              <a:rPr lang="en-US" sz="3800" dirty="0">
                <a:solidFill>
                  <a:srgbClr val="F2F0F4"/>
                </a:solidFill>
                <a:latin typeface="Montserrat" pitchFamily="34" charset="0"/>
                <a:ea typeface="Montserrat" pitchFamily="34" charset="-122"/>
                <a:cs typeface="Montserrat" pitchFamily="34" charset="-120"/>
              </a:rPr>
              <a:t>The Impact of Technology on Managerial Leadership</a:t>
            </a:r>
            <a:endParaRPr lang="en-US" sz="3800" dirty="0"/>
          </a:p>
        </p:txBody>
      </p:sp>
      <p:sp>
        <p:nvSpPr>
          <p:cNvPr id="4" name="Shape 1"/>
          <p:cNvSpPr/>
          <p:nvPr/>
        </p:nvSpPr>
        <p:spPr>
          <a:xfrm>
            <a:off x="682704" y="2267545"/>
            <a:ext cx="438864" cy="438864"/>
          </a:xfrm>
          <a:prstGeom prst="roundRect">
            <a:avLst>
              <a:gd name="adj" fmla="val 18669"/>
            </a:avLst>
          </a:prstGeom>
          <a:solidFill>
            <a:srgbClr val="31136C"/>
          </a:solidFill>
          <a:ln w="7620">
            <a:solidFill>
              <a:srgbClr val="4A2C85"/>
            </a:solidFill>
            <a:prstDash val="solid"/>
          </a:ln>
        </p:spPr>
      </p:sp>
      <p:sp>
        <p:nvSpPr>
          <p:cNvPr id="5" name="Text 2"/>
          <p:cNvSpPr/>
          <p:nvPr/>
        </p:nvSpPr>
        <p:spPr>
          <a:xfrm>
            <a:off x="755868" y="2304157"/>
            <a:ext cx="292537" cy="365641"/>
          </a:xfrm>
          <a:prstGeom prst="rect">
            <a:avLst/>
          </a:prstGeom>
          <a:noFill/>
          <a:ln/>
        </p:spPr>
        <p:txBody>
          <a:bodyPr wrap="none" lIns="0" tIns="0" rIns="0" bIns="0" rtlCol="0" anchor="t"/>
          <a:lstStyle/>
          <a:p>
            <a:pPr algn="ctr" indent="0" marL="0">
              <a:lnSpc>
                <a:spcPts val="2300"/>
              </a:lnSpc>
              <a:buNone/>
            </a:pPr>
            <a:r>
              <a:rPr lang="en-US" sz="2300" dirty="0">
                <a:solidFill>
                  <a:srgbClr val="DCD7E5"/>
                </a:solidFill>
                <a:latin typeface="Montserrat" pitchFamily="34" charset="0"/>
                <a:ea typeface="Montserrat" pitchFamily="34" charset="-122"/>
                <a:cs typeface="Montserrat" pitchFamily="34" charset="-120"/>
              </a:rPr>
              <a:t>1</a:t>
            </a:r>
            <a:endParaRPr lang="en-US" sz="2300" dirty="0"/>
          </a:p>
        </p:txBody>
      </p:sp>
      <p:sp>
        <p:nvSpPr>
          <p:cNvPr id="6" name="Text 3"/>
          <p:cNvSpPr/>
          <p:nvPr/>
        </p:nvSpPr>
        <p:spPr>
          <a:xfrm>
            <a:off x="1316593" y="2267545"/>
            <a:ext cx="3594497" cy="304800"/>
          </a:xfrm>
          <a:prstGeom prst="rect">
            <a:avLst/>
          </a:prstGeom>
          <a:noFill/>
          <a:ln/>
        </p:spPr>
        <p:txBody>
          <a:bodyPr wrap="none" lIns="0" tIns="0" rIns="0" bIns="0" rtlCol="0" anchor="t"/>
          <a:lstStyle/>
          <a:p>
            <a:pPr indent="0" marL="0">
              <a:lnSpc>
                <a:spcPts val="2400"/>
              </a:lnSpc>
              <a:buNone/>
            </a:pPr>
            <a:r>
              <a:rPr lang="en-US" sz="1900" dirty="0">
                <a:solidFill>
                  <a:srgbClr val="DCD7E5"/>
                </a:solidFill>
                <a:latin typeface="Montserrat" pitchFamily="34" charset="0"/>
                <a:ea typeface="Montserrat" pitchFamily="34" charset="-122"/>
                <a:cs typeface="Montserrat" pitchFamily="34" charset="-120"/>
              </a:rPr>
              <a:t>Changing Work Environment</a:t>
            </a:r>
            <a:endParaRPr lang="en-US" sz="1900" dirty="0"/>
          </a:p>
        </p:txBody>
      </p:sp>
      <p:sp>
        <p:nvSpPr>
          <p:cNvPr id="7" name="Text 4"/>
          <p:cNvSpPr/>
          <p:nvPr/>
        </p:nvSpPr>
        <p:spPr>
          <a:xfrm>
            <a:off x="1316593" y="2689384"/>
            <a:ext cx="7144703" cy="623887"/>
          </a:xfrm>
          <a:prstGeom prst="rect">
            <a:avLst/>
          </a:prstGeom>
          <a:noFill/>
          <a:ln/>
        </p:spPr>
        <p:txBody>
          <a:bodyPr wrap="square" lIns="0" tIns="0" rIns="0" bIns="0" rtlCol="0" anchor="t"/>
          <a:lstStyle/>
          <a:p>
            <a:pPr indent="0" marL="0">
              <a:lnSpc>
                <a:spcPts val="2450"/>
              </a:lnSpc>
              <a:buNone/>
            </a:pPr>
            <a:r>
              <a:rPr lang="en-US" sz="1500" dirty="0">
                <a:solidFill>
                  <a:srgbClr val="DCD7E5"/>
                </a:solidFill>
                <a:latin typeface="Heebo Light" pitchFamily="34" charset="0"/>
                <a:ea typeface="Heebo Light" pitchFamily="34" charset="-122"/>
                <a:cs typeface="Heebo Light" pitchFamily="34" charset="-120"/>
              </a:rPr>
              <a:t>Radical technological changes are transforming the workplace, affecting how managers lead and interact with their teams.</a:t>
            </a:r>
            <a:endParaRPr lang="en-US" sz="1500" dirty="0"/>
          </a:p>
        </p:txBody>
      </p:sp>
      <p:sp>
        <p:nvSpPr>
          <p:cNvPr id="8" name="Shape 5"/>
          <p:cNvSpPr/>
          <p:nvPr/>
        </p:nvSpPr>
        <p:spPr>
          <a:xfrm>
            <a:off x="682704" y="3727728"/>
            <a:ext cx="438864" cy="438864"/>
          </a:xfrm>
          <a:prstGeom prst="roundRect">
            <a:avLst>
              <a:gd name="adj" fmla="val 18669"/>
            </a:avLst>
          </a:prstGeom>
          <a:solidFill>
            <a:srgbClr val="31136C"/>
          </a:solidFill>
          <a:ln w="7620">
            <a:solidFill>
              <a:srgbClr val="4A2C85"/>
            </a:solidFill>
            <a:prstDash val="solid"/>
          </a:ln>
        </p:spPr>
      </p:sp>
      <p:sp>
        <p:nvSpPr>
          <p:cNvPr id="9" name="Text 6"/>
          <p:cNvSpPr/>
          <p:nvPr/>
        </p:nvSpPr>
        <p:spPr>
          <a:xfrm>
            <a:off x="755868" y="3764340"/>
            <a:ext cx="292537" cy="365641"/>
          </a:xfrm>
          <a:prstGeom prst="rect">
            <a:avLst/>
          </a:prstGeom>
          <a:noFill/>
          <a:ln/>
        </p:spPr>
        <p:txBody>
          <a:bodyPr wrap="none" lIns="0" tIns="0" rIns="0" bIns="0" rtlCol="0" anchor="t"/>
          <a:lstStyle/>
          <a:p>
            <a:pPr algn="ctr" indent="0" marL="0">
              <a:lnSpc>
                <a:spcPts val="2300"/>
              </a:lnSpc>
              <a:buNone/>
            </a:pPr>
            <a:r>
              <a:rPr lang="en-US" sz="2300" dirty="0">
                <a:solidFill>
                  <a:srgbClr val="DCD7E5"/>
                </a:solidFill>
                <a:latin typeface="Montserrat" pitchFamily="34" charset="0"/>
                <a:ea typeface="Montserrat" pitchFamily="34" charset="-122"/>
                <a:cs typeface="Montserrat" pitchFamily="34" charset="-120"/>
              </a:rPr>
              <a:t>2</a:t>
            </a:r>
            <a:endParaRPr lang="en-US" sz="2300" dirty="0"/>
          </a:p>
        </p:txBody>
      </p:sp>
      <p:sp>
        <p:nvSpPr>
          <p:cNvPr id="10" name="Text 7"/>
          <p:cNvSpPr/>
          <p:nvPr/>
        </p:nvSpPr>
        <p:spPr>
          <a:xfrm>
            <a:off x="1316593" y="3727728"/>
            <a:ext cx="3155513" cy="304800"/>
          </a:xfrm>
          <a:prstGeom prst="rect">
            <a:avLst/>
          </a:prstGeom>
          <a:noFill/>
          <a:ln/>
        </p:spPr>
        <p:txBody>
          <a:bodyPr wrap="none" lIns="0" tIns="0" rIns="0" bIns="0" rtlCol="0" anchor="t"/>
          <a:lstStyle/>
          <a:p>
            <a:pPr indent="0" marL="0">
              <a:lnSpc>
                <a:spcPts val="2400"/>
              </a:lnSpc>
              <a:buNone/>
            </a:pPr>
            <a:r>
              <a:rPr lang="en-US" sz="1900" dirty="0">
                <a:solidFill>
                  <a:srgbClr val="DCD7E5"/>
                </a:solidFill>
                <a:latin typeface="Montserrat" pitchFamily="34" charset="0"/>
                <a:ea typeface="Montserrat" pitchFamily="34" charset="-122"/>
                <a:cs typeface="Montserrat" pitchFamily="34" charset="-120"/>
              </a:rPr>
              <a:t>Unemployment Concerns</a:t>
            </a:r>
            <a:endParaRPr lang="en-US" sz="1900" dirty="0"/>
          </a:p>
        </p:txBody>
      </p:sp>
      <p:sp>
        <p:nvSpPr>
          <p:cNvPr id="11" name="Text 8"/>
          <p:cNvSpPr/>
          <p:nvPr/>
        </p:nvSpPr>
        <p:spPr>
          <a:xfrm>
            <a:off x="1316593" y="4149566"/>
            <a:ext cx="7144703" cy="623887"/>
          </a:xfrm>
          <a:prstGeom prst="rect">
            <a:avLst/>
          </a:prstGeom>
          <a:noFill/>
          <a:ln/>
        </p:spPr>
        <p:txBody>
          <a:bodyPr wrap="square" lIns="0" tIns="0" rIns="0" bIns="0" rtlCol="0" anchor="t"/>
          <a:lstStyle/>
          <a:p>
            <a:pPr indent="0" marL="0">
              <a:lnSpc>
                <a:spcPts val="2450"/>
              </a:lnSpc>
              <a:buNone/>
            </a:pPr>
            <a:r>
              <a:rPr lang="en-US" sz="1500" dirty="0">
                <a:solidFill>
                  <a:srgbClr val="DCD7E5"/>
                </a:solidFill>
                <a:latin typeface="Heebo Light" pitchFamily="34" charset="0"/>
                <a:ea typeface="Heebo Light" pitchFamily="34" charset="-122"/>
                <a:cs typeface="Heebo Light" pitchFamily="34" charset="-120"/>
              </a:rPr>
              <a:t>The rise of labor-saving technology has led to concerns about job displacement, particularly for less skilled workers.</a:t>
            </a:r>
            <a:endParaRPr lang="en-US" sz="1500" dirty="0"/>
          </a:p>
        </p:txBody>
      </p:sp>
      <p:sp>
        <p:nvSpPr>
          <p:cNvPr id="12" name="Shape 9"/>
          <p:cNvSpPr/>
          <p:nvPr/>
        </p:nvSpPr>
        <p:spPr>
          <a:xfrm>
            <a:off x="682704" y="5187910"/>
            <a:ext cx="438864" cy="438864"/>
          </a:xfrm>
          <a:prstGeom prst="roundRect">
            <a:avLst>
              <a:gd name="adj" fmla="val 18669"/>
            </a:avLst>
          </a:prstGeom>
          <a:solidFill>
            <a:srgbClr val="31136C"/>
          </a:solidFill>
          <a:ln w="7620">
            <a:solidFill>
              <a:srgbClr val="4A2C85"/>
            </a:solidFill>
            <a:prstDash val="solid"/>
          </a:ln>
        </p:spPr>
      </p:sp>
      <p:sp>
        <p:nvSpPr>
          <p:cNvPr id="13" name="Text 10"/>
          <p:cNvSpPr/>
          <p:nvPr/>
        </p:nvSpPr>
        <p:spPr>
          <a:xfrm>
            <a:off x="755868" y="5224522"/>
            <a:ext cx="292537" cy="365641"/>
          </a:xfrm>
          <a:prstGeom prst="rect">
            <a:avLst/>
          </a:prstGeom>
          <a:noFill/>
          <a:ln/>
        </p:spPr>
        <p:txBody>
          <a:bodyPr wrap="none" lIns="0" tIns="0" rIns="0" bIns="0" rtlCol="0" anchor="t"/>
          <a:lstStyle/>
          <a:p>
            <a:pPr algn="ctr" indent="0" marL="0">
              <a:lnSpc>
                <a:spcPts val="2300"/>
              </a:lnSpc>
              <a:buNone/>
            </a:pPr>
            <a:r>
              <a:rPr lang="en-US" sz="2300" dirty="0">
                <a:solidFill>
                  <a:srgbClr val="DCD7E5"/>
                </a:solidFill>
                <a:latin typeface="Montserrat" pitchFamily="34" charset="0"/>
                <a:ea typeface="Montserrat" pitchFamily="34" charset="-122"/>
                <a:cs typeface="Montserrat" pitchFamily="34" charset="-120"/>
              </a:rPr>
              <a:t>3</a:t>
            </a:r>
            <a:endParaRPr lang="en-US" sz="2300" dirty="0"/>
          </a:p>
        </p:txBody>
      </p:sp>
      <p:sp>
        <p:nvSpPr>
          <p:cNvPr id="14" name="Text 11"/>
          <p:cNvSpPr/>
          <p:nvPr/>
        </p:nvSpPr>
        <p:spPr>
          <a:xfrm>
            <a:off x="1316593" y="5187910"/>
            <a:ext cx="3711178" cy="304800"/>
          </a:xfrm>
          <a:prstGeom prst="rect">
            <a:avLst/>
          </a:prstGeom>
          <a:noFill/>
          <a:ln/>
        </p:spPr>
        <p:txBody>
          <a:bodyPr wrap="none" lIns="0" tIns="0" rIns="0" bIns="0" rtlCol="0" anchor="t"/>
          <a:lstStyle/>
          <a:p>
            <a:pPr indent="0" marL="0">
              <a:lnSpc>
                <a:spcPts val="2400"/>
              </a:lnSpc>
              <a:buNone/>
            </a:pPr>
            <a:r>
              <a:rPr lang="en-US" sz="1900" dirty="0">
                <a:solidFill>
                  <a:srgbClr val="DCD7E5"/>
                </a:solidFill>
                <a:latin typeface="Montserrat" pitchFamily="34" charset="0"/>
                <a:ea typeface="Montserrat" pitchFamily="34" charset="-122"/>
                <a:cs typeface="Montserrat" pitchFamily="34" charset="-120"/>
              </a:rPr>
              <a:t>New Management Challenges</a:t>
            </a:r>
            <a:endParaRPr lang="en-US" sz="1900" dirty="0"/>
          </a:p>
        </p:txBody>
      </p:sp>
      <p:sp>
        <p:nvSpPr>
          <p:cNvPr id="15" name="Text 12"/>
          <p:cNvSpPr/>
          <p:nvPr/>
        </p:nvSpPr>
        <p:spPr>
          <a:xfrm>
            <a:off x="1316593" y="5609749"/>
            <a:ext cx="7144703" cy="623887"/>
          </a:xfrm>
          <a:prstGeom prst="rect">
            <a:avLst/>
          </a:prstGeom>
          <a:noFill/>
          <a:ln/>
        </p:spPr>
        <p:txBody>
          <a:bodyPr wrap="square" lIns="0" tIns="0" rIns="0" bIns="0" rtlCol="0" anchor="t"/>
          <a:lstStyle/>
          <a:p>
            <a:pPr indent="0" marL="0">
              <a:lnSpc>
                <a:spcPts val="2450"/>
              </a:lnSpc>
              <a:buNone/>
            </a:pPr>
            <a:r>
              <a:rPr lang="en-US" sz="1500" dirty="0">
                <a:solidFill>
                  <a:srgbClr val="DCD7E5"/>
                </a:solidFill>
                <a:latin typeface="Heebo Light" pitchFamily="34" charset="0"/>
                <a:ea typeface="Heebo Light" pitchFamily="34" charset="-122"/>
                <a:cs typeface="Heebo Light" pitchFamily="34" charset="-120"/>
              </a:rPr>
              <a:t>Managers must adapt to leading remote teams, managing digital workflows, and leveraging data-driven decision-making tools.</a:t>
            </a:r>
            <a:endParaRPr lang="en-US" sz="1500" dirty="0"/>
          </a:p>
        </p:txBody>
      </p:sp>
      <p:sp>
        <p:nvSpPr>
          <p:cNvPr id="16" name="Shape 13"/>
          <p:cNvSpPr/>
          <p:nvPr/>
        </p:nvSpPr>
        <p:spPr>
          <a:xfrm>
            <a:off x="682704" y="6648093"/>
            <a:ext cx="438864" cy="438864"/>
          </a:xfrm>
          <a:prstGeom prst="roundRect">
            <a:avLst>
              <a:gd name="adj" fmla="val 18669"/>
            </a:avLst>
          </a:prstGeom>
          <a:solidFill>
            <a:srgbClr val="31136C"/>
          </a:solidFill>
          <a:ln w="7620">
            <a:solidFill>
              <a:srgbClr val="4A2C85"/>
            </a:solidFill>
            <a:prstDash val="solid"/>
          </a:ln>
        </p:spPr>
      </p:sp>
      <p:sp>
        <p:nvSpPr>
          <p:cNvPr id="17" name="Text 14"/>
          <p:cNvSpPr/>
          <p:nvPr/>
        </p:nvSpPr>
        <p:spPr>
          <a:xfrm>
            <a:off x="755868" y="6684705"/>
            <a:ext cx="292537" cy="365641"/>
          </a:xfrm>
          <a:prstGeom prst="rect">
            <a:avLst/>
          </a:prstGeom>
          <a:noFill/>
          <a:ln/>
        </p:spPr>
        <p:txBody>
          <a:bodyPr wrap="none" lIns="0" tIns="0" rIns="0" bIns="0" rtlCol="0" anchor="t"/>
          <a:lstStyle/>
          <a:p>
            <a:pPr algn="ctr" indent="0" marL="0">
              <a:lnSpc>
                <a:spcPts val="2300"/>
              </a:lnSpc>
              <a:buNone/>
            </a:pPr>
            <a:r>
              <a:rPr lang="en-US" sz="2300" dirty="0">
                <a:solidFill>
                  <a:srgbClr val="DCD7E5"/>
                </a:solidFill>
                <a:latin typeface="Montserrat" pitchFamily="34" charset="0"/>
                <a:ea typeface="Montserrat" pitchFamily="34" charset="-122"/>
                <a:cs typeface="Montserrat" pitchFamily="34" charset="-120"/>
              </a:rPr>
              <a:t>4</a:t>
            </a:r>
            <a:endParaRPr lang="en-US" sz="2300" dirty="0"/>
          </a:p>
        </p:txBody>
      </p:sp>
      <p:sp>
        <p:nvSpPr>
          <p:cNvPr id="18" name="Text 15"/>
          <p:cNvSpPr/>
          <p:nvPr/>
        </p:nvSpPr>
        <p:spPr>
          <a:xfrm>
            <a:off x="1316593" y="6648093"/>
            <a:ext cx="2438281" cy="304800"/>
          </a:xfrm>
          <a:prstGeom prst="rect">
            <a:avLst/>
          </a:prstGeom>
          <a:noFill/>
          <a:ln/>
        </p:spPr>
        <p:txBody>
          <a:bodyPr wrap="none" lIns="0" tIns="0" rIns="0" bIns="0" rtlCol="0" anchor="t"/>
          <a:lstStyle/>
          <a:p>
            <a:pPr indent="0" marL="0">
              <a:lnSpc>
                <a:spcPts val="2400"/>
              </a:lnSpc>
              <a:buNone/>
            </a:pPr>
            <a:r>
              <a:rPr lang="en-US" sz="1900" dirty="0">
                <a:solidFill>
                  <a:srgbClr val="DCD7E5"/>
                </a:solidFill>
                <a:latin typeface="Montserrat" pitchFamily="34" charset="0"/>
                <a:ea typeface="Montserrat" pitchFamily="34" charset="-122"/>
                <a:cs typeface="Montserrat" pitchFamily="34" charset="-120"/>
              </a:rPr>
              <a:t>Skill Adaptation</a:t>
            </a:r>
            <a:endParaRPr lang="en-US" sz="1900" dirty="0"/>
          </a:p>
        </p:txBody>
      </p:sp>
      <p:sp>
        <p:nvSpPr>
          <p:cNvPr id="19" name="Text 16"/>
          <p:cNvSpPr/>
          <p:nvPr/>
        </p:nvSpPr>
        <p:spPr>
          <a:xfrm>
            <a:off x="1316593" y="7069931"/>
            <a:ext cx="7144703" cy="623887"/>
          </a:xfrm>
          <a:prstGeom prst="rect">
            <a:avLst/>
          </a:prstGeom>
          <a:noFill/>
          <a:ln/>
        </p:spPr>
        <p:txBody>
          <a:bodyPr wrap="square" lIns="0" tIns="0" rIns="0" bIns="0" rtlCol="0" anchor="t"/>
          <a:lstStyle/>
          <a:p>
            <a:pPr indent="0" marL="0">
              <a:lnSpc>
                <a:spcPts val="2450"/>
              </a:lnSpc>
              <a:buNone/>
            </a:pPr>
            <a:r>
              <a:rPr lang="en-US" sz="1500" dirty="0">
                <a:solidFill>
                  <a:srgbClr val="DCD7E5"/>
                </a:solidFill>
                <a:latin typeface="Heebo Light" pitchFamily="34" charset="0"/>
                <a:ea typeface="Heebo Light" pitchFamily="34" charset="-122"/>
                <a:cs typeface="Heebo Light" pitchFamily="34" charset="-120"/>
              </a:rPr>
              <a:t>Leaders need to continuously update their skills to keep pace with technological advancements and guide their teams through digital transformations.</a:t>
            </a:r>
            <a:endParaRPr lang="en-US" sz="15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54023" y="592455"/>
            <a:ext cx="13122354" cy="1346597"/>
          </a:xfrm>
          <a:prstGeom prst="rect">
            <a:avLst/>
          </a:prstGeom>
          <a:noFill/>
          <a:ln/>
        </p:spPr>
        <p:txBody>
          <a:bodyPr wrap="square" lIns="0" tIns="0" rIns="0" bIns="0" rtlCol="0" anchor="t"/>
          <a:lstStyle/>
          <a:p>
            <a:pPr indent="0" marL="0">
              <a:lnSpc>
                <a:spcPts val="5300"/>
              </a:lnSpc>
              <a:buNone/>
            </a:pPr>
            <a:r>
              <a:rPr lang="en-US" sz="4200" dirty="0">
                <a:solidFill>
                  <a:srgbClr val="F2F0F4"/>
                </a:solidFill>
                <a:latin typeface="Montserrat" pitchFamily="34" charset="0"/>
                <a:ea typeface="Montserrat" pitchFamily="34" charset="-122"/>
                <a:cs typeface="Montserrat" pitchFamily="34" charset="-120"/>
              </a:rPr>
              <a:t>Effective Communication in Managerial Leadership</a:t>
            </a:r>
            <a:endParaRPr lang="en-US" sz="4200" dirty="0"/>
          </a:p>
        </p:txBody>
      </p:sp>
      <p:sp>
        <p:nvSpPr>
          <p:cNvPr id="3" name="Text 1"/>
          <p:cNvSpPr/>
          <p:nvPr/>
        </p:nvSpPr>
        <p:spPr>
          <a:xfrm>
            <a:off x="2117527" y="2888218"/>
            <a:ext cx="2693194" cy="336590"/>
          </a:xfrm>
          <a:prstGeom prst="rect">
            <a:avLst/>
          </a:prstGeom>
          <a:noFill/>
          <a:ln/>
        </p:spPr>
        <p:txBody>
          <a:bodyPr wrap="none" lIns="0" tIns="0" rIns="0" bIns="0" rtlCol="0" anchor="t"/>
          <a:lstStyle/>
          <a:p>
            <a:pPr algn="r" indent="0" marL="0">
              <a:lnSpc>
                <a:spcPts val="2650"/>
              </a:lnSpc>
              <a:buNone/>
            </a:pPr>
            <a:r>
              <a:rPr lang="en-US" sz="2100" dirty="0">
                <a:solidFill>
                  <a:srgbClr val="DCD7E5"/>
                </a:solidFill>
                <a:latin typeface="Montserrat" pitchFamily="34" charset="0"/>
                <a:ea typeface="Montserrat" pitchFamily="34" charset="-122"/>
                <a:cs typeface="Montserrat" pitchFamily="34" charset="-120"/>
              </a:rPr>
              <a:t>Interaction</a:t>
            </a:r>
            <a:endParaRPr lang="en-US" sz="2100" dirty="0"/>
          </a:p>
        </p:txBody>
      </p:sp>
      <p:sp>
        <p:nvSpPr>
          <p:cNvPr id="4" name="Text 2"/>
          <p:cNvSpPr/>
          <p:nvPr/>
        </p:nvSpPr>
        <p:spPr>
          <a:xfrm>
            <a:off x="754023" y="3353991"/>
            <a:ext cx="4056698" cy="344805"/>
          </a:xfrm>
          <a:prstGeom prst="rect">
            <a:avLst/>
          </a:prstGeom>
          <a:noFill/>
          <a:ln/>
        </p:spPr>
        <p:txBody>
          <a:bodyPr wrap="none" lIns="0" tIns="0" rIns="0" bIns="0" rtlCol="0" anchor="t"/>
          <a:lstStyle/>
          <a:p>
            <a:pPr algn="r" indent="0" marL="0">
              <a:lnSpc>
                <a:spcPts val="2700"/>
              </a:lnSpc>
              <a:buNone/>
            </a:pPr>
            <a:r>
              <a:rPr lang="en-US" sz="1650" dirty="0">
                <a:solidFill>
                  <a:srgbClr val="DCD7E5"/>
                </a:solidFill>
                <a:latin typeface="Heebo Light" pitchFamily="34" charset="0"/>
                <a:ea typeface="Heebo Light" pitchFamily="34" charset="-122"/>
                <a:cs typeface="Heebo Light" pitchFamily="34" charset="-120"/>
              </a:rPr>
              <a:t>Facilitating organizational interaction</a:t>
            </a:r>
            <a:endParaRPr lang="en-US" sz="1650" dirty="0"/>
          </a:p>
        </p:txBody>
      </p:sp>
      <p:pic>
        <p:nvPicPr>
          <p:cNvPr id="5" name="Image 0" descr="preencoded.png">    </p:cNvPr>
          <p:cNvPicPr>
            <a:picLocks noChangeAspect="1"/>
          </p:cNvPicPr>
          <p:nvPr/>
        </p:nvPicPr>
        <p:blipFill>
          <a:blip r:embed="rId1"/>
          <a:stretch>
            <a:fillRect/>
          </a:stretch>
        </p:blipFill>
        <p:spPr>
          <a:xfrm>
            <a:off x="5133856" y="2369939"/>
            <a:ext cx="4362569" cy="4362569"/>
          </a:xfrm>
          <a:prstGeom prst="rect">
            <a:avLst/>
          </a:prstGeom>
        </p:spPr>
      </p:pic>
      <p:sp>
        <p:nvSpPr>
          <p:cNvPr id="6" name="Text 3"/>
          <p:cNvSpPr/>
          <p:nvPr/>
        </p:nvSpPr>
        <p:spPr>
          <a:xfrm>
            <a:off x="6091238" y="3253145"/>
            <a:ext cx="322302" cy="402908"/>
          </a:xfrm>
          <a:prstGeom prst="rect">
            <a:avLst/>
          </a:prstGeom>
          <a:noFill/>
          <a:ln/>
        </p:spPr>
        <p:txBody>
          <a:bodyPr wrap="none" lIns="0" tIns="0" rIns="0" bIns="0" rtlCol="0" anchor="t"/>
          <a:lstStyle/>
          <a:p>
            <a:pPr indent="0" marL="0">
              <a:lnSpc>
                <a:spcPts val="4050"/>
              </a:lnSpc>
              <a:buNone/>
            </a:pPr>
            <a:r>
              <a:rPr lang="en-US" sz="2500" dirty="0">
                <a:solidFill>
                  <a:srgbClr val="DCD7E5"/>
                </a:solidFill>
                <a:latin typeface="Montserrat" pitchFamily="34" charset="0"/>
                <a:ea typeface="Montserrat" pitchFamily="34" charset="-122"/>
                <a:cs typeface="Montserrat" pitchFamily="34" charset="-120"/>
              </a:rPr>
              <a:t>1</a:t>
            </a:r>
            <a:endParaRPr lang="en-US" sz="2500" dirty="0"/>
          </a:p>
        </p:txBody>
      </p:sp>
      <p:sp>
        <p:nvSpPr>
          <p:cNvPr id="7" name="Text 4"/>
          <p:cNvSpPr/>
          <p:nvPr/>
        </p:nvSpPr>
        <p:spPr>
          <a:xfrm>
            <a:off x="9819561" y="2468999"/>
            <a:ext cx="2693194" cy="336590"/>
          </a:xfrm>
          <a:prstGeom prst="rect">
            <a:avLst/>
          </a:prstGeom>
          <a:noFill/>
          <a:ln/>
        </p:spPr>
        <p:txBody>
          <a:bodyPr wrap="none" lIns="0" tIns="0" rIns="0" bIns="0" rtlCol="0" anchor="t"/>
          <a:lstStyle/>
          <a:p>
            <a:pPr algn="l" indent="0" marL="0">
              <a:lnSpc>
                <a:spcPts val="2650"/>
              </a:lnSpc>
              <a:buNone/>
            </a:pPr>
            <a:r>
              <a:rPr lang="en-US" sz="2100" dirty="0">
                <a:solidFill>
                  <a:srgbClr val="DCD7E5"/>
                </a:solidFill>
                <a:latin typeface="Montserrat" pitchFamily="34" charset="0"/>
                <a:ea typeface="Montserrat" pitchFamily="34" charset="-122"/>
                <a:cs typeface="Montserrat" pitchFamily="34" charset="-120"/>
              </a:rPr>
              <a:t>Participation</a:t>
            </a:r>
            <a:endParaRPr lang="en-US" sz="2100" dirty="0"/>
          </a:p>
        </p:txBody>
      </p:sp>
      <p:sp>
        <p:nvSpPr>
          <p:cNvPr id="8" name="Text 5"/>
          <p:cNvSpPr/>
          <p:nvPr/>
        </p:nvSpPr>
        <p:spPr>
          <a:xfrm>
            <a:off x="9819561" y="2934772"/>
            <a:ext cx="4056817" cy="344805"/>
          </a:xfrm>
          <a:prstGeom prst="rect">
            <a:avLst/>
          </a:prstGeom>
          <a:noFill/>
          <a:ln/>
        </p:spPr>
        <p:txBody>
          <a:bodyPr wrap="none" lIns="0" tIns="0" rIns="0" bIns="0" rtlCol="0" anchor="t"/>
          <a:lstStyle/>
          <a:p>
            <a:pPr algn="l" indent="0" marL="0">
              <a:lnSpc>
                <a:spcPts val="2700"/>
              </a:lnSpc>
              <a:buNone/>
            </a:pPr>
            <a:r>
              <a:rPr lang="en-US" sz="1650" dirty="0">
                <a:solidFill>
                  <a:srgbClr val="DCD7E5"/>
                </a:solidFill>
                <a:latin typeface="Heebo Light" pitchFamily="34" charset="0"/>
                <a:ea typeface="Heebo Light" pitchFamily="34" charset="-122"/>
                <a:cs typeface="Heebo Light" pitchFamily="34" charset="-120"/>
              </a:rPr>
              <a:t>Encouraging employee participation</a:t>
            </a:r>
            <a:endParaRPr lang="en-US" sz="1650" dirty="0"/>
          </a:p>
        </p:txBody>
      </p:sp>
      <p:pic>
        <p:nvPicPr>
          <p:cNvPr id="9" name="Image 1" descr="preencoded.png">    </p:cNvPr>
          <p:cNvPicPr>
            <a:picLocks noChangeAspect="1"/>
          </p:cNvPicPr>
          <p:nvPr/>
        </p:nvPicPr>
        <p:blipFill>
          <a:blip r:embed="rId2"/>
          <a:stretch>
            <a:fillRect/>
          </a:stretch>
        </p:blipFill>
        <p:spPr>
          <a:xfrm>
            <a:off x="5133856" y="2369939"/>
            <a:ext cx="4362569" cy="4362569"/>
          </a:xfrm>
          <a:prstGeom prst="rect">
            <a:avLst/>
          </a:prstGeom>
        </p:spPr>
      </p:pic>
      <p:sp>
        <p:nvSpPr>
          <p:cNvPr id="10" name="Text 6"/>
          <p:cNvSpPr/>
          <p:nvPr/>
        </p:nvSpPr>
        <p:spPr>
          <a:xfrm>
            <a:off x="7868364" y="3000256"/>
            <a:ext cx="322302" cy="402908"/>
          </a:xfrm>
          <a:prstGeom prst="rect">
            <a:avLst/>
          </a:prstGeom>
          <a:noFill/>
          <a:ln/>
        </p:spPr>
        <p:txBody>
          <a:bodyPr wrap="none" lIns="0" tIns="0" rIns="0" bIns="0" rtlCol="0" anchor="t"/>
          <a:lstStyle/>
          <a:p>
            <a:pPr indent="0" marL="0">
              <a:lnSpc>
                <a:spcPts val="4050"/>
              </a:lnSpc>
              <a:buNone/>
            </a:pPr>
            <a:r>
              <a:rPr lang="en-US" sz="2500" dirty="0">
                <a:solidFill>
                  <a:srgbClr val="DCD7E5"/>
                </a:solidFill>
                <a:latin typeface="Montserrat" pitchFamily="34" charset="0"/>
                <a:ea typeface="Montserrat" pitchFamily="34" charset="-122"/>
                <a:cs typeface="Montserrat" pitchFamily="34" charset="-120"/>
              </a:rPr>
              <a:t>2</a:t>
            </a:r>
            <a:endParaRPr lang="en-US" sz="2500" dirty="0"/>
          </a:p>
        </p:txBody>
      </p:sp>
      <p:sp>
        <p:nvSpPr>
          <p:cNvPr id="11" name="Text 7"/>
          <p:cNvSpPr/>
          <p:nvPr/>
        </p:nvSpPr>
        <p:spPr>
          <a:xfrm>
            <a:off x="9927312" y="3801070"/>
            <a:ext cx="2693194" cy="336590"/>
          </a:xfrm>
          <a:prstGeom prst="rect">
            <a:avLst/>
          </a:prstGeom>
          <a:noFill/>
          <a:ln/>
        </p:spPr>
        <p:txBody>
          <a:bodyPr wrap="none" lIns="0" tIns="0" rIns="0" bIns="0" rtlCol="0" anchor="t"/>
          <a:lstStyle/>
          <a:p>
            <a:pPr algn="l" indent="0" marL="0">
              <a:lnSpc>
                <a:spcPts val="2650"/>
              </a:lnSpc>
              <a:buNone/>
            </a:pPr>
            <a:r>
              <a:rPr lang="en-US" sz="2100" dirty="0">
                <a:solidFill>
                  <a:srgbClr val="DCD7E5"/>
                </a:solidFill>
                <a:latin typeface="Montserrat" pitchFamily="34" charset="0"/>
                <a:ea typeface="Montserrat" pitchFamily="34" charset="-122"/>
                <a:cs typeface="Montserrat" pitchFamily="34" charset="-120"/>
              </a:rPr>
              <a:t>Belonging</a:t>
            </a:r>
            <a:endParaRPr lang="en-US" sz="2100" dirty="0"/>
          </a:p>
        </p:txBody>
      </p:sp>
      <p:sp>
        <p:nvSpPr>
          <p:cNvPr id="12" name="Text 8"/>
          <p:cNvSpPr/>
          <p:nvPr/>
        </p:nvSpPr>
        <p:spPr>
          <a:xfrm>
            <a:off x="9927312" y="4266843"/>
            <a:ext cx="3949065" cy="689610"/>
          </a:xfrm>
          <a:prstGeom prst="rect">
            <a:avLst/>
          </a:prstGeom>
          <a:noFill/>
          <a:ln/>
        </p:spPr>
        <p:txBody>
          <a:bodyPr wrap="square" lIns="0" tIns="0" rIns="0" bIns="0" rtlCol="0" anchor="t"/>
          <a:lstStyle/>
          <a:p>
            <a:pPr algn="l" indent="0" marL="0">
              <a:lnSpc>
                <a:spcPts val="2700"/>
              </a:lnSpc>
              <a:buNone/>
            </a:pPr>
            <a:r>
              <a:rPr lang="en-US" sz="1650" dirty="0">
                <a:solidFill>
                  <a:srgbClr val="DCD7E5"/>
                </a:solidFill>
                <a:latin typeface="Heebo Light" pitchFamily="34" charset="0"/>
                <a:ea typeface="Heebo Light" pitchFamily="34" charset="-122"/>
                <a:cs typeface="Heebo Light" pitchFamily="34" charset="-120"/>
              </a:rPr>
              <a:t>Fostering a sense of organizational belonging</a:t>
            </a:r>
            <a:endParaRPr lang="en-US" sz="1650" dirty="0"/>
          </a:p>
        </p:txBody>
      </p:sp>
      <p:pic>
        <p:nvPicPr>
          <p:cNvPr id="13" name="Image 2" descr="preencoded.png">    </p:cNvPr>
          <p:cNvPicPr>
            <a:picLocks noChangeAspect="1"/>
          </p:cNvPicPr>
          <p:nvPr/>
        </p:nvPicPr>
        <p:blipFill>
          <a:blip r:embed="rId3"/>
          <a:stretch>
            <a:fillRect/>
          </a:stretch>
        </p:blipFill>
        <p:spPr>
          <a:xfrm>
            <a:off x="5133856" y="2369939"/>
            <a:ext cx="4362569" cy="4362569"/>
          </a:xfrm>
          <a:prstGeom prst="rect">
            <a:avLst/>
          </a:prstGeom>
        </p:spPr>
      </p:pic>
      <p:sp>
        <p:nvSpPr>
          <p:cNvPr id="14" name="Text 9"/>
          <p:cNvSpPr/>
          <p:nvPr/>
        </p:nvSpPr>
        <p:spPr>
          <a:xfrm>
            <a:off x="8657987" y="4612243"/>
            <a:ext cx="322302" cy="402908"/>
          </a:xfrm>
          <a:prstGeom prst="rect">
            <a:avLst/>
          </a:prstGeom>
          <a:noFill/>
          <a:ln/>
        </p:spPr>
        <p:txBody>
          <a:bodyPr wrap="none" lIns="0" tIns="0" rIns="0" bIns="0" rtlCol="0" anchor="t"/>
          <a:lstStyle/>
          <a:p>
            <a:pPr indent="0" marL="0">
              <a:lnSpc>
                <a:spcPts val="4050"/>
              </a:lnSpc>
              <a:buNone/>
            </a:pPr>
            <a:r>
              <a:rPr lang="en-US" sz="2500" dirty="0">
                <a:solidFill>
                  <a:srgbClr val="DCD7E5"/>
                </a:solidFill>
                <a:latin typeface="Montserrat" pitchFamily="34" charset="0"/>
                <a:ea typeface="Montserrat" pitchFamily="34" charset="-122"/>
                <a:cs typeface="Montserrat" pitchFamily="34" charset="-120"/>
              </a:rPr>
              <a:t>3</a:t>
            </a:r>
            <a:endParaRPr lang="en-US" sz="2500" dirty="0"/>
          </a:p>
        </p:txBody>
      </p:sp>
      <p:sp>
        <p:nvSpPr>
          <p:cNvPr id="15" name="Text 10"/>
          <p:cNvSpPr/>
          <p:nvPr/>
        </p:nvSpPr>
        <p:spPr>
          <a:xfrm>
            <a:off x="9819561" y="5477947"/>
            <a:ext cx="2693194" cy="336590"/>
          </a:xfrm>
          <a:prstGeom prst="rect">
            <a:avLst/>
          </a:prstGeom>
          <a:noFill/>
          <a:ln/>
        </p:spPr>
        <p:txBody>
          <a:bodyPr wrap="none" lIns="0" tIns="0" rIns="0" bIns="0" rtlCol="0" anchor="t"/>
          <a:lstStyle/>
          <a:p>
            <a:pPr algn="l" indent="0" marL="0">
              <a:lnSpc>
                <a:spcPts val="2650"/>
              </a:lnSpc>
              <a:buNone/>
            </a:pPr>
            <a:r>
              <a:rPr lang="en-US" sz="2100" dirty="0">
                <a:solidFill>
                  <a:srgbClr val="DCD7E5"/>
                </a:solidFill>
                <a:latin typeface="Montserrat" pitchFamily="34" charset="0"/>
                <a:ea typeface="Montserrat" pitchFamily="34" charset="-122"/>
                <a:cs typeface="Montserrat" pitchFamily="34" charset="-120"/>
              </a:rPr>
              <a:t>Objectives</a:t>
            </a:r>
            <a:endParaRPr lang="en-US" sz="2100" dirty="0"/>
          </a:p>
        </p:txBody>
      </p:sp>
      <p:sp>
        <p:nvSpPr>
          <p:cNvPr id="16" name="Text 11"/>
          <p:cNvSpPr/>
          <p:nvPr/>
        </p:nvSpPr>
        <p:spPr>
          <a:xfrm>
            <a:off x="9819561" y="5943719"/>
            <a:ext cx="4056817" cy="689610"/>
          </a:xfrm>
          <a:prstGeom prst="rect">
            <a:avLst/>
          </a:prstGeom>
          <a:noFill/>
          <a:ln/>
        </p:spPr>
        <p:txBody>
          <a:bodyPr wrap="square" lIns="0" tIns="0" rIns="0" bIns="0" rtlCol="0" anchor="t"/>
          <a:lstStyle/>
          <a:p>
            <a:pPr algn="l" indent="0" marL="0">
              <a:lnSpc>
                <a:spcPts val="2700"/>
              </a:lnSpc>
              <a:buNone/>
            </a:pPr>
            <a:r>
              <a:rPr lang="en-US" sz="1650" dirty="0">
                <a:solidFill>
                  <a:srgbClr val="DCD7E5"/>
                </a:solidFill>
                <a:latin typeface="Heebo Light" pitchFamily="34" charset="0"/>
                <a:ea typeface="Heebo Light" pitchFamily="34" charset="-122"/>
                <a:cs typeface="Heebo Light" pitchFamily="34" charset="-120"/>
              </a:rPr>
              <a:t>Aligning activities with organizational goals</a:t>
            </a:r>
            <a:endParaRPr lang="en-US" sz="1650" dirty="0"/>
          </a:p>
        </p:txBody>
      </p:sp>
      <p:pic>
        <p:nvPicPr>
          <p:cNvPr id="17" name="Image 3" descr="preencoded.png">    </p:cNvPr>
          <p:cNvPicPr>
            <a:picLocks noChangeAspect="1"/>
          </p:cNvPicPr>
          <p:nvPr/>
        </p:nvPicPr>
        <p:blipFill>
          <a:blip r:embed="rId4"/>
          <a:stretch>
            <a:fillRect/>
          </a:stretch>
        </p:blipFill>
        <p:spPr>
          <a:xfrm>
            <a:off x="5133856" y="2369939"/>
            <a:ext cx="4362569" cy="4362569"/>
          </a:xfrm>
          <a:prstGeom prst="rect">
            <a:avLst/>
          </a:prstGeom>
        </p:spPr>
      </p:pic>
      <p:sp>
        <p:nvSpPr>
          <p:cNvPr id="18" name="Text 12"/>
          <p:cNvSpPr/>
          <p:nvPr/>
        </p:nvSpPr>
        <p:spPr>
          <a:xfrm>
            <a:off x="7369016" y="5861328"/>
            <a:ext cx="322302" cy="402908"/>
          </a:xfrm>
          <a:prstGeom prst="rect">
            <a:avLst/>
          </a:prstGeom>
          <a:noFill/>
          <a:ln/>
        </p:spPr>
        <p:txBody>
          <a:bodyPr wrap="none" lIns="0" tIns="0" rIns="0" bIns="0" rtlCol="0" anchor="t"/>
          <a:lstStyle/>
          <a:p>
            <a:pPr indent="0" marL="0">
              <a:lnSpc>
                <a:spcPts val="4050"/>
              </a:lnSpc>
              <a:buNone/>
            </a:pPr>
            <a:r>
              <a:rPr lang="en-US" sz="2500" dirty="0">
                <a:solidFill>
                  <a:srgbClr val="DCD7E5"/>
                </a:solidFill>
                <a:latin typeface="Montserrat" pitchFamily="34" charset="0"/>
                <a:ea typeface="Montserrat" pitchFamily="34" charset="-122"/>
                <a:cs typeface="Montserrat" pitchFamily="34" charset="-120"/>
              </a:rPr>
              <a:t>4</a:t>
            </a:r>
            <a:endParaRPr lang="en-US" sz="2500" dirty="0"/>
          </a:p>
        </p:txBody>
      </p:sp>
      <p:sp>
        <p:nvSpPr>
          <p:cNvPr id="19" name="Text 13"/>
          <p:cNvSpPr/>
          <p:nvPr/>
        </p:nvSpPr>
        <p:spPr>
          <a:xfrm>
            <a:off x="2117527" y="5058728"/>
            <a:ext cx="2693194" cy="336590"/>
          </a:xfrm>
          <a:prstGeom prst="rect">
            <a:avLst/>
          </a:prstGeom>
          <a:noFill/>
          <a:ln/>
        </p:spPr>
        <p:txBody>
          <a:bodyPr wrap="none" lIns="0" tIns="0" rIns="0" bIns="0" rtlCol="0" anchor="t"/>
          <a:lstStyle/>
          <a:p>
            <a:pPr algn="r" indent="0" marL="0">
              <a:lnSpc>
                <a:spcPts val="2650"/>
              </a:lnSpc>
              <a:buNone/>
            </a:pPr>
            <a:r>
              <a:rPr lang="en-US" sz="2100" dirty="0">
                <a:solidFill>
                  <a:srgbClr val="DCD7E5"/>
                </a:solidFill>
                <a:latin typeface="Montserrat" pitchFamily="34" charset="0"/>
                <a:ea typeface="Montserrat" pitchFamily="34" charset="-122"/>
                <a:cs typeface="Montserrat" pitchFamily="34" charset="-120"/>
              </a:rPr>
              <a:t>Feedback</a:t>
            </a:r>
            <a:endParaRPr lang="en-US" sz="2100" dirty="0"/>
          </a:p>
        </p:txBody>
      </p:sp>
      <p:sp>
        <p:nvSpPr>
          <p:cNvPr id="20" name="Text 14"/>
          <p:cNvSpPr/>
          <p:nvPr/>
        </p:nvSpPr>
        <p:spPr>
          <a:xfrm>
            <a:off x="754023" y="5524500"/>
            <a:ext cx="4056698" cy="689610"/>
          </a:xfrm>
          <a:prstGeom prst="rect">
            <a:avLst/>
          </a:prstGeom>
          <a:noFill/>
          <a:ln/>
        </p:spPr>
        <p:txBody>
          <a:bodyPr wrap="square" lIns="0" tIns="0" rIns="0" bIns="0" rtlCol="0" anchor="t"/>
          <a:lstStyle/>
          <a:p>
            <a:pPr algn="r" indent="0" marL="0">
              <a:lnSpc>
                <a:spcPts val="2700"/>
              </a:lnSpc>
              <a:buNone/>
            </a:pPr>
            <a:r>
              <a:rPr lang="en-US" sz="1650" dirty="0">
                <a:solidFill>
                  <a:srgbClr val="DCD7E5"/>
                </a:solidFill>
                <a:latin typeface="Heebo Light" pitchFamily="34" charset="0"/>
                <a:ea typeface="Heebo Light" pitchFamily="34" charset="-122"/>
                <a:cs typeface="Heebo Light" pitchFamily="34" charset="-120"/>
              </a:rPr>
              <a:t>Providing constructive feedback for improvement</a:t>
            </a:r>
            <a:endParaRPr lang="en-US" sz="1650" dirty="0"/>
          </a:p>
        </p:txBody>
      </p:sp>
      <p:pic>
        <p:nvPicPr>
          <p:cNvPr id="21" name="Image 4" descr="preencoded.png">    </p:cNvPr>
          <p:cNvPicPr>
            <a:picLocks noChangeAspect="1"/>
          </p:cNvPicPr>
          <p:nvPr/>
        </p:nvPicPr>
        <p:blipFill>
          <a:blip r:embed="rId5"/>
          <a:stretch>
            <a:fillRect/>
          </a:stretch>
        </p:blipFill>
        <p:spPr>
          <a:xfrm>
            <a:off x="5133856" y="2369939"/>
            <a:ext cx="4362569" cy="4362569"/>
          </a:xfrm>
          <a:prstGeom prst="rect">
            <a:avLst/>
          </a:prstGeom>
        </p:spPr>
      </p:pic>
      <p:sp>
        <p:nvSpPr>
          <p:cNvPr id="22" name="Text 15"/>
          <p:cNvSpPr/>
          <p:nvPr/>
        </p:nvSpPr>
        <p:spPr>
          <a:xfrm>
            <a:off x="5782628" y="5021461"/>
            <a:ext cx="322302" cy="402908"/>
          </a:xfrm>
          <a:prstGeom prst="rect">
            <a:avLst/>
          </a:prstGeom>
          <a:noFill/>
          <a:ln/>
        </p:spPr>
        <p:txBody>
          <a:bodyPr wrap="none" lIns="0" tIns="0" rIns="0" bIns="0" rtlCol="0" anchor="t"/>
          <a:lstStyle/>
          <a:p>
            <a:pPr indent="0" marL="0">
              <a:lnSpc>
                <a:spcPts val="4050"/>
              </a:lnSpc>
              <a:buNone/>
            </a:pPr>
            <a:r>
              <a:rPr lang="en-US" sz="2500" dirty="0">
                <a:solidFill>
                  <a:srgbClr val="DCD7E5"/>
                </a:solidFill>
                <a:latin typeface="Montserrat" pitchFamily="34" charset="0"/>
                <a:ea typeface="Montserrat" pitchFamily="34" charset="-122"/>
                <a:cs typeface="Montserrat" pitchFamily="34" charset="-120"/>
              </a:rPr>
              <a:t>5</a:t>
            </a:r>
            <a:endParaRPr lang="en-US" sz="2500" dirty="0"/>
          </a:p>
        </p:txBody>
      </p:sp>
      <p:sp>
        <p:nvSpPr>
          <p:cNvPr id="23" name="Text 16"/>
          <p:cNvSpPr/>
          <p:nvPr/>
        </p:nvSpPr>
        <p:spPr>
          <a:xfrm>
            <a:off x="754023" y="6974800"/>
            <a:ext cx="13122354" cy="689610"/>
          </a:xfrm>
          <a:prstGeom prst="rect">
            <a:avLst/>
          </a:prstGeom>
          <a:noFill/>
          <a:ln/>
        </p:spPr>
        <p:txBody>
          <a:bodyPr wrap="square" lIns="0" tIns="0" rIns="0" bIns="0" rtlCol="0" anchor="t"/>
          <a:lstStyle/>
          <a:p>
            <a:pPr indent="0" marL="0">
              <a:lnSpc>
                <a:spcPts val="2700"/>
              </a:lnSpc>
              <a:buNone/>
            </a:pPr>
            <a:r>
              <a:rPr lang="en-US" sz="1650" dirty="0">
                <a:solidFill>
                  <a:srgbClr val="DCD7E5"/>
                </a:solidFill>
                <a:latin typeface="Heebo Light" pitchFamily="34" charset="0"/>
                <a:ea typeface="Heebo Light" pitchFamily="34" charset="-122"/>
                <a:cs typeface="Heebo Light" pitchFamily="34" charset="-120"/>
              </a:rPr>
              <a:t>Effective communication is crucial in managerial leadership, playing a significant role in various aspects of organizational functioning and employee engagement.</a:t>
            </a:r>
            <a:endParaRPr lang="en-US" sz="16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93790" y="1766054"/>
            <a:ext cx="13042821" cy="1417558"/>
          </a:xfrm>
          <a:prstGeom prst="rect">
            <a:avLst/>
          </a:prstGeom>
          <a:noFill/>
          <a:ln/>
        </p:spPr>
        <p:txBody>
          <a:bodyPr wrap="square" lIns="0" tIns="0" rIns="0" bIns="0" rtlCol="0" anchor="t"/>
          <a:lstStyle/>
          <a:p>
            <a:pPr indent="0" marL="0">
              <a:lnSpc>
                <a:spcPts val="5550"/>
              </a:lnSpc>
              <a:buNone/>
            </a:pPr>
            <a:r>
              <a:rPr lang="en-US" sz="4450" dirty="0">
                <a:solidFill>
                  <a:srgbClr val="F2F0F4"/>
                </a:solidFill>
                <a:latin typeface="Montserrat" pitchFamily="34" charset="0"/>
                <a:ea typeface="Montserrat" pitchFamily="34" charset="-122"/>
                <a:cs typeface="Montserrat" pitchFamily="34" charset="-120"/>
              </a:rPr>
              <a:t>Conflict Resolution and Decision Making in Managerial Leadership</a:t>
            </a:r>
            <a:endParaRPr lang="en-US" sz="4450" dirty="0"/>
          </a:p>
        </p:txBody>
      </p:sp>
      <p:sp>
        <p:nvSpPr>
          <p:cNvPr id="3" name="Text 1"/>
          <p:cNvSpPr/>
          <p:nvPr/>
        </p:nvSpPr>
        <p:spPr>
          <a:xfrm>
            <a:off x="793790" y="3750588"/>
            <a:ext cx="2835235" cy="354330"/>
          </a:xfrm>
          <a:prstGeom prst="rect">
            <a:avLst/>
          </a:prstGeom>
          <a:noFill/>
          <a:ln/>
        </p:spPr>
        <p:txBody>
          <a:bodyPr wrap="none" lIns="0" tIns="0" rIns="0" bIns="0" rtlCol="0" anchor="t"/>
          <a:lstStyle/>
          <a:p>
            <a:pPr indent="0" marL="0">
              <a:lnSpc>
                <a:spcPts val="2750"/>
              </a:lnSpc>
              <a:buNone/>
            </a:pPr>
            <a:r>
              <a:rPr lang="en-US" sz="2200" dirty="0">
                <a:solidFill>
                  <a:srgbClr val="F2F0F4"/>
                </a:solidFill>
                <a:latin typeface="Montserrat" pitchFamily="34" charset="0"/>
                <a:ea typeface="Montserrat" pitchFamily="34" charset="-122"/>
                <a:cs typeface="Montserrat" pitchFamily="34" charset="-120"/>
              </a:rPr>
              <a:t>Conflict Resolution</a:t>
            </a:r>
            <a:endParaRPr lang="en-US" sz="2200" dirty="0"/>
          </a:p>
        </p:txBody>
      </p:sp>
      <p:sp>
        <p:nvSpPr>
          <p:cNvPr id="4" name="Text 2"/>
          <p:cNvSpPr/>
          <p:nvPr/>
        </p:nvSpPr>
        <p:spPr>
          <a:xfrm>
            <a:off x="793790" y="4331732"/>
            <a:ext cx="6244709" cy="362903"/>
          </a:xfrm>
          <a:prstGeom prst="rect">
            <a:avLst/>
          </a:prstGeom>
          <a:noFill/>
          <a:ln/>
        </p:spPr>
        <p:txBody>
          <a:bodyPr wrap="none" lIns="0" tIns="0" rIns="0" bIns="0" rtlCol="0" anchor="t"/>
          <a:lstStyle/>
          <a:p>
            <a:pPr marL="342900" indent="-342900">
              <a:lnSpc>
                <a:spcPts val="2850"/>
              </a:lnSpc>
              <a:buSzPct val="100000"/>
              <a:buChar char="•"/>
            </a:pPr>
            <a:r>
              <a:rPr lang="en-US" sz="1750" dirty="0">
                <a:solidFill>
                  <a:srgbClr val="DCD7E5"/>
                </a:solidFill>
                <a:latin typeface="Heebo Light" pitchFamily="34" charset="0"/>
                <a:ea typeface="Heebo Light" pitchFamily="34" charset="-122"/>
                <a:cs typeface="Heebo Light" pitchFamily="34" charset="-120"/>
              </a:rPr>
              <a:t>Understand various stages of negotiation procedures</a:t>
            </a:r>
            <a:endParaRPr lang="en-US" sz="1750" dirty="0"/>
          </a:p>
        </p:txBody>
      </p:sp>
      <p:sp>
        <p:nvSpPr>
          <p:cNvPr id="5" name="Text 3"/>
          <p:cNvSpPr/>
          <p:nvPr/>
        </p:nvSpPr>
        <p:spPr>
          <a:xfrm>
            <a:off x="793790" y="4773930"/>
            <a:ext cx="6244709" cy="362903"/>
          </a:xfrm>
          <a:prstGeom prst="rect">
            <a:avLst/>
          </a:prstGeom>
          <a:noFill/>
          <a:ln/>
        </p:spPr>
        <p:txBody>
          <a:bodyPr wrap="none" lIns="0" tIns="0" rIns="0" bIns="0" rtlCol="0" anchor="t"/>
          <a:lstStyle/>
          <a:p>
            <a:pPr marL="342900" indent="-342900">
              <a:lnSpc>
                <a:spcPts val="2850"/>
              </a:lnSpc>
              <a:buSzPct val="100000"/>
              <a:buChar char="•"/>
            </a:pPr>
            <a:r>
              <a:rPr lang="en-US" sz="1750" dirty="0">
                <a:solidFill>
                  <a:srgbClr val="DCD7E5"/>
                </a:solidFill>
                <a:latin typeface="Heebo Light" pitchFamily="34" charset="0"/>
                <a:ea typeface="Heebo Light" pitchFamily="34" charset="-122"/>
                <a:cs typeface="Heebo Light" pitchFamily="34" charset="-120"/>
              </a:rPr>
              <a:t>Apply appropriate conflict resolution techniques</a:t>
            </a:r>
            <a:endParaRPr lang="en-US" sz="1750" dirty="0"/>
          </a:p>
        </p:txBody>
      </p:sp>
      <p:sp>
        <p:nvSpPr>
          <p:cNvPr id="6" name="Text 4"/>
          <p:cNvSpPr/>
          <p:nvPr/>
        </p:nvSpPr>
        <p:spPr>
          <a:xfrm>
            <a:off x="793790" y="5216128"/>
            <a:ext cx="6244709" cy="725805"/>
          </a:xfrm>
          <a:prstGeom prst="rect">
            <a:avLst/>
          </a:prstGeom>
          <a:noFill/>
          <a:ln/>
        </p:spPr>
        <p:txBody>
          <a:bodyPr wrap="square" lIns="0" tIns="0" rIns="0" bIns="0" rtlCol="0" anchor="t"/>
          <a:lstStyle/>
          <a:p>
            <a:pPr marL="342900" indent="-342900">
              <a:lnSpc>
                <a:spcPts val="2850"/>
              </a:lnSpc>
              <a:buSzPct val="100000"/>
              <a:buChar char="•"/>
            </a:pPr>
            <a:r>
              <a:rPr lang="en-US" sz="1750" dirty="0">
                <a:solidFill>
                  <a:srgbClr val="DCD7E5"/>
                </a:solidFill>
                <a:latin typeface="Heebo Light" pitchFamily="34" charset="0"/>
                <a:ea typeface="Heebo Light" pitchFamily="34" charset="-122"/>
                <a:cs typeface="Heebo Light" pitchFamily="34" charset="-120"/>
              </a:rPr>
              <a:t>Address diverse needs, values, and aspirations of team members</a:t>
            </a:r>
            <a:endParaRPr lang="en-US" sz="1750" dirty="0"/>
          </a:p>
        </p:txBody>
      </p:sp>
      <p:sp>
        <p:nvSpPr>
          <p:cNvPr id="7" name="Text 5"/>
          <p:cNvSpPr/>
          <p:nvPr/>
        </p:nvSpPr>
        <p:spPr>
          <a:xfrm>
            <a:off x="793790" y="6021229"/>
            <a:ext cx="6244709" cy="362903"/>
          </a:xfrm>
          <a:prstGeom prst="rect">
            <a:avLst/>
          </a:prstGeom>
          <a:noFill/>
          <a:ln/>
        </p:spPr>
        <p:txBody>
          <a:bodyPr wrap="none" lIns="0" tIns="0" rIns="0" bIns="0" rtlCol="0" anchor="t"/>
          <a:lstStyle/>
          <a:p>
            <a:pPr marL="342900" indent="-342900">
              <a:lnSpc>
                <a:spcPts val="2850"/>
              </a:lnSpc>
              <a:buSzPct val="100000"/>
              <a:buChar char="•"/>
            </a:pPr>
            <a:r>
              <a:rPr lang="en-US" sz="1750" dirty="0">
                <a:solidFill>
                  <a:srgbClr val="DCD7E5"/>
                </a:solidFill>
                <a:latin typeface="Heebo Light" pitchFamily="34" charset="0"/>
                <a:ea typeface="Heebo Light" pitchFamily="34" charset="-122"/>
                <a:cs typeface="Heebo Light" pitchFamily="34" charset="-120"/>
              </a:rPr>
              <a:t>Promote a sense of justice and fairness</a:t>
            </a:r>
            <a:endParaRPr lang="en-US" sz="1750" dirty="0"/>
          </a:p>
        </p:txBody>
      </p:sp>
      <p:sp>
        <p:nvSpPr>
          <p:cNvPr id="8" name="Text 6"/>
          <p:cNvSpPr/>
          <p:nvPr/>
        </p:nvSpPr>
        <p:spPr>
          <a:xfrm>
            <a:off x="7599521" y="3750588"/>
            <a:ext cx="2835235" cy="354330"/>
          </a:xfrm>
          <a:prstGeom prst="rect">
            <a:avLst/>
          </a:prstGeom>
          <a:noFill/>
          <a:ln/>
        </p:spPr>
        <p:txBody>
          <a:bodyPr wrap="none" lIns="0" tIns="0" rIns="0" bIns="0" rtlCol="0" anchor="t"/>
          <a:lstStyle/>
          <a:p>
            <a:pPr indent="0" marL="0">
              <a:lnSpc>
                <a:spcPts val="2750"/>
              </a:lnSpc>
              <a:buNone/>
            </a:pPr>
            <a:r>
              <a:rPr lang="en-US" sz="2200" dirty="0">
                <a:solidFill>
                  <a:srgbClr val="F2F0F4"/>
                </a:solidFill>
                <a:latin typeface="Montserrat" pitchFamily="34" charset="0"/>
                <a:ea typeface="Montserrat" pitchFamily="34" charset="-122"/>
                <a:cs typeface="Montserrat" pitchFamily="34" charset="-120"/>
              </a:rPr>
              <a:t>Decision Making</a:t>
            </a:r>
            <a:endParaRPr lang="en-US" sz="2200" dirty="0"/>
          </a:p>
        </p:txBody>
      </p:sp>
      <p:sp>
        <p:nvSpPr>
          <p:cNvPr id="9" name="Text 7"/>
          <p:cNvSpPr/>
          <p:nvPr/>
        </p:nvSpPr>
        <p:spPr>
          <a:xfrm>
            <a:off x="7599521" y="4331732"/>
            <a:ext cx="6244709" cy="362903"/>
          </a:xfrm>
          <a:prstGeom prst="rect">
            <a:avLst/>
          </a:prstGeom>
          <a:noFill/>
          <a:ln/>
        </p:spPr>
        <p:txBody>
          <a:bodyPr wrap="none" lIns="0" tIns="0" rIns="0" bIns="0" rtlCol="0" anchor="t"/>
          <a:lstStyle/>
          <a:p>
            <a:pPr marL="342900" indent="-342900">
              <a:lnSpc>
                <a:spcPts val="2850"/>
              </a:lnSpc>
              <a:buSzPct val="100000"/>
              <a:buChar char="•"/>
            </a:pPr>
            <a:r>
              <a:rPr lang="en-US" sz="1750" dirty="0">
                <a:solidFill>
                  <a:srgbClr val="DCD7E5"/>
                </a:solidFill>
                <a:latin typeface="Heebo Light" pitchFamily="34" charset="0"/>
                <a:ea typeface="Heebo Light" pitchFamily="34" charset="-122"/>
                <a:cs typeface="Heebo Light" pitchFamily="34" charset="-120"/>
              </a:rPr>
              <a:t>Utilize various decision-making techniques</a:t>
            </a:r>
            <a:endParaRPr lang="en-US" sz="1750" dirty="0"/>
          </a:p>
        </p:txBody>
      </p:sp>
      <p:sp>
        <p:nvSpPr>
          <p:cNvPr id="10" name="Text 8"/>
          <p:cNvSpPr/>
          <p:nvPr/>
        </p:nvSpPr>
        <p:spPr>
          <a:xfrm>
            <a:off x="7599521" y="4773930"/>
            <a:ext cx="6244709" cy="362903"/>
          </a:xfrm>
          <a:prstGeom prst="rect">
            <a:avLst/>
          </a:prstGeom>
          <a:noFill/>
          <a:ln/>
        </p:spPr>
        <p:txBody>
          <a:bodyPr wrap="none" lIns="0" tIns="0" rIns="0" bIns="0" rtlCol="0" anchor="t"/>
          <a:lstStyle/>
          <a:p>
            <a:pPr marL="342900" indent="-342900">
              <a:lnSpc>
                <a:spcPts val="2850"/>
              </a:lnSpc>
              <a:buSzPct val="100000"/>
              <a:buChar char="•"/>
            </a:pPr>
            <a:r>
              <a:rPr lang="en-US" sz="1750" dirty="0">
                <a:solidFill>
                  <a:srgbClr val="DCD7E5"/>
                </a:solidFill>
                <a:latin typeface="Heebo Light" pitchFamily="34" charset="0"/>
                <a:ea typeface="Heebo Light" pitchFamily="34" charset="-122"/>
                <a:cs typeface="Heebo Light" pitchFamily="34" charset="-120"/>
              </a:rPr>
              <a:t>Consider multiple stakeholder perspectives</a:t>
            </a:r>
            <a:endParaRPr lang="en-US" sz="1750" dirty="0"/>
          </a:p>
        </p:txBody>
      </p:sp>
      <p:sp>
        <p:nvSpPr>
          <p:cNvPr id="11" name="Text 9"/>
          <p:cNvSpPr/>
          <p:nvPr/>
        </p:nvSpPr>
        <p:spPr>
          <a:xfrm>
            <a:off x="7599521" y="5216128"/>
            <a:ext cx="6244709" cy="362903"/>
          </a:xfrm>
          <a:prstGeom prst="rect">
            <a:avLst/>
          </a:prstGeom>
          <a:noFill/>
          <a:ln/>
        </p:spPr>
        <p:txBody>
          <a:bodyPr wrap="none" lIns="0" tIns="0" rIns="0" bIns="0" rtlCol="0" anchor="t"/>
          <a:lstStyle/>
          <a:p>
            <a:pPr marL="342900" indent="-342900">
              <a:lnSpc>
                <a:spcPts val="2850"/>
              </a:lnSpc>
              <a:buSzPct val="100000"/>
              <a:buChar char="•"/>
            </a:pPr>
            <a:r>
              <a:rPr lang="en-US" sz="1750" dirty="0">
                <a:solidFill>
                  <a:srgbClr val="DCD7E5"/>
                </a:solidFill>
                <a:latin typeface="Heebo Light" pitchFamily="34" charset="0"/>
                <a:ea typeface="Heebo Light" pitchFamily="34" charset="-122"/>
                <a:cs typeface="Heebo Light" pitchFamily="34" charset="-120"/>
              </a:rPr>
              <a:t>Balance short-term and long-term consequences</a:t>
            </a:r>
            <a:endParaRPr lang="en-US" sz="1750" dirty="0"/>
          </a:p>
        </p:txBody>
      </p:sp>
      <p:sp>
        <p:nvSpPr>
          <p:cNvPr id="12" name="Text 10"/>
          <p:cNvSpPr/>
          <p:nvPr/>
        </p:nvSpPr>
        <p:spPr>
          <a:xfrm>
            <a:off x="7599521" y="5658326"/>
            <a:ext cx="6244709" cy="362903"/>
          </a:xfrm>
          <a:prstGeom prst="rect">
            <a:avLst/>
          </a:prstGeom>
          <a:noFill/>
          <a:ln/>
        </p:spPr>
        <p:txBody>
          <a:bodyPr wrap="none" lIns="0" tIns="0" rIns="0" bIns="0" rtlCol="0" anchor="t"/>
          <a:lstStyle/>
          <a:p>
            <a:pPr marL="342900" indent="-342900">
              <a:lnSpc>
                <a:spcPts val="2850"/>
              </a:lnSpc>
              <a:buSzPct val="100000"/>
              <a:buChar char="•"/>
            </a:pPr>
            <a:r>
              <a:rPr lang="en-US" sz="1750" dirty="0">
                <a:solidFill>
                  <a:srgbClr val="DCD7E5"/>
                </a:solidFill>
                <a:latin typeface="Heebo Light" pitchFamily="34" charset="0"/>
                <a:ea typeface="Heebo Light" pitchFamily="34" charset="-122"/>
                <a:cs typeface="Heebo Light" pitchFamily="34" charset="-120"/>
              </a:rPr>
              <a:t>Ensure ethical and responsible decision-making</a:t>
            </a:r>
            <a:endParaRPr lang="en-US" sz="17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362676"/>
          </a:xfrm>
          <a:prstGeom prst="rect">
            <a:avLst/>
          </a:prstGeom>
        </p:spPr>
      </p:pic>
      <p:sp>
        <p:nvSpPr>
          <p:cNvPr id="3" name="Text 0"/>
          <p:cNvSpPr/>
          <p:nvPr/>
        </p:nvSpPr>
        <p:spPr>
          <a:xfrm>
            <a:off x="661511" y="3178135"/>
            <a:ext cx="12987457" cy="590669"/>
          </a:xfrm>
          <a:prstGeom prst="rect">
            <a:avLst/>
          </a:prstGeom>
          <a:noFill/>
          <a:ln/>
        </p:spPr>
        <p:txBody>
          <a:bodyPr wrap="none" lIns="0" tIns="0" rIns="0" bIns="0" rtlCol="0" anchor="t"/>
          <a:lstStyle/>
          <a:p>
            <a:pPr indent="0" marL="0">
              <a:lnSpc>
                <a:spcPts val="4650"/>
              </a:lnSpc>
              <a:buNone/>
            </a:pPr>
            <a:r>
              <a:rPr lang="en-US" sz="3700" dirty="0">
                <a:solidFill>
                  <a:srgbClr val="F2F0F4"/>
                </a:solidFill>
                <a:latin typeface="Montserrat" pitchFamily="34" charset="0"/>
                <a:ea typeface="Montserrat" pitchFamily="34" charset="-122"/>
                <a:cs typeface="Montserrat" pitchFamily="34" charset="-120"/>
              </a:rPr>
              <a:t>Leading Change and Innovation in Work Organisations</a:t>
            </a:r>
            <a:endParaRPr lang="en-US" sz="3700" dirty="0"/>
          </a:p>
        </p:txBody>
      </p:sp>
      <p:pic>
        <p:nvPicPr>
          <p:cNvPr id="4" name="Image 1" descr="preencoded.png">    </p:cNvPr>
          <p:cNvPicPr>
            <a:picLocks noChangeAspect="1"/>
          </p:cNvPicPr>
          <p:nvPr/>
        </p:nvPicPr>
        <p:blipFill>
          <a:blip r:embed="rId2"/>
          <a:stretch>
            <a:fillRect/>
          </a:stretch>
        </p:blipFill>
        <p:spPr>
          <a:xfrm>
            <a:off x="661511" y="4052292"/>
            <a:ext cx="3326844" cy="756047"/>
          </a:xfrm>
          <a:prstGeom prst="rect">
            <a:avLst/>
          </a:prstGeom>
        </p:spPr>
      </p:pic>
      <p:sp>
        <p:nvSpPr>
          <p:cNvPr id="5" name="Text 1"/>
          <p:cNvSpPr/>
          <p:nvPr/>
        </p:nvSpPr>
        <p:spPr>
          <a:xfrm>
            <a:off x="850463" y="5091827"/>
            <a:ext cx="2362676" cy="295275"/>
          </a:xfrm>
          <a:prstGeom prst="rect">
            <a:avLst/>
          </a:prstGeom>
          <a:noFill/>
          <a:ln/>
        </p:spPr>
        <p:txBody>
          <a:bodyPr wrap="none" lIns="0" tIns="0" rIns="0" bIns="0" rtlCol="0" anchor="t"/>
          <a:lstStyle/>
          <a:p>
            <a:pPr algn="l" indent="0" marL="0">
              <a:lnSpc>
                <a:spcPts val="2300"/>
              </a:lnSpc>
              <a:buNone/>
            </a:pPr>
            <a:r>
              <a:rPr lang="en-US" sz="1850" dirty="0">
                <a:solidFill>
                  <a:srgbClr val="DCD7E5"/>
                </a:solidFill>
                <a:latin typeface="Montserrat" pitchFamily="34" charset="0"/>
                <a:ea typeface="Montserrat" pitchFamily="34" charset="-122"/>
                <a:cs typeface="Montserrat" pitchFamily="34" charset="-120"/>
              </a:rPr>
              <a:t>Initiate</a:t>
            </a:r>
            <a:endParaRPr lang="en-US" sz="1850" dirty="0"/>
          </a:p>
        </p:txBody>
      </p:sp>
      <p:sp>
        <p:nvSpPr>
          <p:cNvPr id="6" name="Text 2"/>
          <p:cNvSpPr/>
          <p:nvPr/>
        </p:nvSpPr>
        <p:spPr>
          <a:xfrm>
            <a:off x="850463" y="5500449"/>
            <a:ext cx="2948940" cy="604838"/>
          </a:xfrm>
          <a:prstGeom prst="rect">
            <a:avLst/>
          </a:prstGeom>
          <a:noFill/>
          <a:ln/>
        </p:spPr>
        <p:txBody>
          <a:bodyPr wrap="square" lIns="0" tIns="0" rIns="0" bIns="0" rtlCol="0" anchor="t"/>
          <a:lstStyle/>
          <a:p>
            <a:pPr algn="l" indent="0" marL="0">
              <a:lnSpc>
                <a:spcPts val="2350"/>
              </a:lnSpc>
              <a:buNone/>
            </a:pPr>
            <a:r>
              <a:rPr lang="en-US" sz="1450" dirty="0">
                <a:solidFill>
                  <a:srgbClr val="DCD7E5"/>
                </a:solidFill>
                <a:latin typeface="Heebo Light" pitchFamily="34" charset="0"/>
                <a:ea typeface="Heebo Light" pitchFamily="34" charset="-122"/>
                <a:cs typeface="Heebo Light" pitchFamily="34" charset="-120"/>
              </a:rPr>
              <a:t>Establish a sense of urgency and introduce the vision for change</a:t>
            </a:r>
            <a:endParaRPr lang="en-US" sz="1450" dirty="0"/>
          </a:p>
        </p:txBody>
      </p:sp>
      <p:pic>
        <p:nvPicPr>
          <p:cNvPr id="7" name="Image 2" descr="preencoded.png">    </p:cNvPr>
          <p:cNvPicPr>
            <a:picLocks noChangeAspect="1"/>
          </p:cNvPicPr>
          <p:nvPr/>
        </p:nvPicPr>
        <p:blipFill>
          <a:blip r:embed="rId3"/>
          <a:stretch>
            <a:fillRect/>
          </a:stretch>
        </p:blipFill>
        <p:spPr>
          <a:xfrm>
            <a:off x="3988356" y="4052292"/>
            <a:ext cx="3326844" cy="756047"/>
          </a:xfrm>
          <a:prstGeom prst="rect">
            <a:avLst/>
          </a:prstGeom>
        </p:spPr>
      </p:pic>
      <p:sp>
        <p:nvSpPr>
          <p:cNvPr id="8" name="Text 3"/>
          <p:cNvSpPr/>
          <p:nvPr/>
        </p:nvSpPr>
        <p:spPr>
          <a:xfrm>
            <a:off x="4177308" y="5091827"/>
            <a:ext cx="2362676" cy="295275"/>
          </a:xfrm>
          <a:prstGeom prst="rect">
            <a:avLst/>
          </a:prstGeom>
          <a:noFill/>
          <a:ln/>
        </p:spPr>
        <p:txBody>
          <a:bodyPr wrap="none" lIns="0" tIns="0" rIns="0" bIns="0" rtlCol="0" anchor="t"/>
          <a:lstStyle/>
          <a:p>
            <a:pPr algn="l" indent="0" marL="0">
              <a:lnSpc>
                <a:spcPts val="2300"/>
              </a:lnSpc>
              <a:buNone/>
            </a:pPr>
            <a:r>
              <a:rPr lang="en-US" sz="1850" dirty="0">
                <a:solidFill>
                  <a:srgbClr val="DCD7E5"/>
                </a:solidFill>
                <a:latin typeface="Montserrat" pitchFamily="34" charset="0"/>
                <a:ea typeface="Montserrat" pitchFamily="34" charset="-122"/>
                <a:cs typeface="Montserrat" pitchFamily="34" charset="-120"/>
              </a:rPr>
              <a:t>Implement</a:t>
            </a:r>
            <a:endParaRPr lang="en-US" sz="1850" dirty="0"/>
          </a:p>
        </p:txBody>
      </p:sp>
      <p:sp>
        <p:nvSpPr>
          <p:cNvPr id="9" name="Text 4"/>
          <p:cNvSpPr/>
          <p:nvPr/>
        </p:nvSpPr>
        <p:spPr>
          <a:xfrm>
            <a:off x="4177308" y="5500449"/>
            <a:ext cx="2948940" cy="907256"/>
          </a:xfrm>
          <a:prstGeom prst="rect">
            <a:avLst/>
          </a:prstGeom>
          <a:noFill/>
          <a:ln/>
        </p:spPr>
        <p:txBody>
          <a:bodyPr wrap="square" lIns="0" tIns="0" rIns="0" bIns="0" rtlCol="0" anchor="t"/>
          <a:lstStyle/>
          <a:p>
            <a:pPr algn="l" indent="0" marL="0">
              <a:lnSpc>
                <a:spcPts val="2350"/>
              </a:lnSpc>
              <a:buNone/>
            </a:pPr>
            <a:r>
              <a:rPr lang="en-US" sz="1450" dirty="0">
                <a:solidFill>
                  <a:srgbClr val="DCD7E5"/>
                </a:solidFill>
                <a:latin typeface="Heebo Light" pitchFamily="34" charset="0"/>
                <a:ea typeface="Heebo Light" pitchFamily="34" charset="-122"/>
                <a:cs typeface="Heebo Light" pitchFamily="34" charset="-120"/>
              </a:rPr>
              <a:t>Create supporting structures and empower others to act on the vision</a:t>
            </a:r>
            <a:endParaRPr lang="en-US" sz="1450" dirty="0"/>
          </a:p>
        </p:txBody>
      </p:sp>
      <p:pic>
        <p:nvPicPr>
          <p:cNvPr id="10" name="Image 3" descr="preencoded.png">    </p:cNvPr>
          <p:cNvPicPr>
            <a:picLocks noChangeAspect="1"/>
          </p:cNvPicPr>
          <p:nvPr/>
        </p:nvPicPr>
        <p:blipFill>
          <a:blip r:embed="rId4"/>
          <a:stretch>
            <a:fillRect/>
          </a:stretch>
        </p:blipFill>
        <p:spPr>
          <a:xfrm>
            <a:off x="7315200" y="4052292"/>
            <a:ext cx="3326844" cy="756047"/>
          </a:xfrm>
          <a:prstGeom prst="rect">
            <a:avLst/>
          </a:prstGeom>
        </p:spPr>
      </p:pic>
      <p:sp>
        <p:nvSpPr>
          <p:cNvPr id="11" name="Text 5"/>
          <p:cNvSpPr/>
          <p:nvPr/>
        </p:nvSpPr>
        <p:spPr>
          <a:xfrm>
            <a:off x="7504152" y="5091827"/>
            <a:ext cx="2362676" cy="295275"/>
          </a:xfrm>
          <a:prstGeom prst="rect">
            <a:avLst/>
          </a:prstGeom>
          <a:noFill/>
          <a:ln/>
        </p:spPr>
        <p:txBody>
          <a:bodyPr wrap="none" lIns="0" tIns="0" rIns="0" bIns="0" rtlCol="0" anchor="t"/>
          <a:lstStyle/>
          <a:p>
            <a:pPr algn="l" indent="0" marL="0">
              <a:lnSpc>
                <a:spcPts val="2300"/>
              </a:lnSpc>
              <a:buNone/>
            </a:pPr>
            <a:r>
              <a:rPr lang="en-US" sz="1850" dirty="0">
                <a:solidFill>
                  <a:srgbClr val="DCD7E5"/>
                </a:solidFill>
                <a:latin typeface="Montserrat" pitchFamily="34" charset="0"/>
                <a:ea typeface="Montserrat" pitchFamily="34" charset="-122"/>
                <a:cs typeface="Montserrat" pitchFamily="34" charset="-120"/>
              </a:rPr>
              <a:t>Reinforce</a:t>
            </a:r>
            <a:endParaRPr lang="en-US" sz="1850" dirty="0"/>
          </a:p>
        </p:txBody>
      </p:sp>
      <p:sp>
        <p:nvSpPr>
          <p:cNvPr id="12" name="Text 6"/>
          <p:cNvSpPr/>
          <p:nvPr/>
        </p:nvSpPr>
        <p:spPr>
          <a:xfrm>
            <a:off x="7504152" y="5500449"/>
            <a:ext cx="2948940" cy="604838"/>
          </a:xfrm>
          <a:prstGeom prst="rect">
            <a:avLst/>
          </a:prstGeom>
          <a:noFill/>
          <a:ln/>
        </p:spPr>
        <p:txBody>
          <a:bodyPr wrap="square" lIns="0" tIns="0" rIns="0" bIns="0" rtlCol="0" anchor="t"/>
          <a:lstStyle/>
          <a:p>
            <a:pPr algn="l" indent="0" marL="0">
              <a:lnSpc>
                <a:spcPts val="2350"/>
              </a:lnSpc>
              <a:buNone/>
            </a:pPr>
            <a:r>
              <a:rPr lang="en-US" sz="1450" dirty="0">
                <a:solidFill>
                  <a:srgbClr val="DCD7E5"/>
                </a:solidFill>
                <a:latin typeface="Heebo Light" pitchFamily="34" charset="0"/>
                <a:ea typeface="Heebo Light" pitchFamily="34" charset="-122"/>
                <a:cs typeface="Heebo Light" pitchFamily="34" charset="-120"/>
              </a:rPr>
              <a:t>Provide rewards and address resistance to change</a:t>
            </a:r>
            <a:endParaRPr lang="en-US" sz="1450" dirty="0"/>
          </a:p>
        </p:txBody>
      </p:sp>
      <p:pic>
        <p:nvPicPr>
          <p:cNvPr id="13" name="Image 4" descr="preencoded.png">    </p:cNvPr>
          <p:cNvPicPr>
            <a:picLocks noChangeAspect="1"/>
          </p:cNvPicPr>
          <p:nvPr/>
        </p:nvPicPr>
        <p:blipFill>
          <a:blip r:embed="rId5"/>
          <a:stretch>
            <a:fillRect/>
          </a:stretch>
        </p:blipFill>
        <p:spPr>
          <a:xfrm>
            <a:off x="10642044" y="4052292"/>
            <a:ext cx="3326844" cy="756047"/>
          </a:xfrm>
          <a:prstGeom prst="rect">
            <a:avLst/>
          </a:prstGeom>
        </p:spPr>
      </p:pic>
      <p:sp>
        <p:nvSpPr>
          <p:cNvPr id="14" name="Text 7"/>
          <p:cNvSpPr/>
          <p:nvPr/>
        </p:nvSpPr>
        <p:spPr>
          <a:xfrm>
            <a:off x="10830997" y="5091827"/>
            <a:ext cx="2362676" cy="295275"/>
          </a:xfrm>
          <a:prstGeom prst="rect">
            <a:avLst/>
          </a:prstGeom>
          <a:noFill/>
          <a:ln/>
        </p:spPr>
        <p:txBody>
          <a:bodyPr wrap="none" lIns="0" tIns="0" rIns="0" bIns="0" rtlCol="0" anchor="t"/>
          <a:lstStyle/>
          <a:p>
            <a:pPr algn="l" indent="0" marL="0">
              <a:lnSpc>
                <a:spcPts val="2300"/>
              </a:lnSpc>
              <a:buNone/>
            </a:pPr>
            <a:r>
              <a:rPr lang="en-US" sz="1850" dirty="0">
                <a:solidFill>
                  <a:srgbClr val="DCD7E5"/>
                </a:solidFill>
                <a:latin typeface="Montserrat" pitchFamily="34" charset="0"/>
                <a:ea typeface="Montserrat" pitchFamily="34" charset="-122"/>
                <a:cs typeface="Montserrat" pitchFamily="34" charset="-120"/>
              </a:rPr>
              <a:t>Sustain</a:t>
            </a:r>
            <a:endParaRPr lang="en-US" sz="1850" dirty="0"/>
          </a:p>
        </p:txBody>
      </p:sp>
      <p:sp>
        <p:nvSpPr>
          <p:cNvPr id="15" name="Text 8"/>
          <p:cNvSpPr/>
          <p:nvPr/>
        </p:nvSpPr>
        <p:spPr>
          <a:xfrm>
            <a:off x="10830997" y="5500449"/>
            <a:ext cx="2948940" cy="604838"/>
          </a:xfrm>
          <a:prstGeom prst="rect">
            <a:avLst/>
          </a:prstGeom>
          <a:noFill/>
          <a:ln/>
        </p:spPr>
        <p:txBody>
          <a:bodyPr wrap="square" lIns="0" tIns="0" rIns="0" bIns="0" rtlCol="0" anchor="t"/>
          <a:lstStyle/>
          <a:p>
            <a:pPr algn="l" indent="0" marL="0">
              <a:lnSpc>
                <a:spcPts val="2350"/>
              </a:lnSpc>
              <a:buNone/>
            </a:pPr>
            <a:r>
              <a:rPr lang="en-US" sz="1450" dirty="0">
                <a:solidFill>
                  <a:srgbClr val="DCD7E5"/>
                </a:solidFill>
                <a:latin typeface="Heebo Light" pitchFamily="34" charset="0"/>
                <a:ea typeface="Heebo Light" pitchFamily="34" charset="-122"/>
                <a:cs typeface="Heebo Light" pitchFamily="34" charset="-120"/>
              </a:rPr>
              <a:t>Anchor new approaches in the organizational culture</a:t>
            </a:r>
            <a:endParaRPr lang="en-US" sz="1450" dirty="0"/>
          </a:p>
        </p:txBody>
      </p:sp>
      <p:sp>
        <p:nvSpPr>
          <p:cNvPr id="16" name="Text 9"/>
          <p:cNvSpPr/>
          <p:nvPr/>
        </p:nvSpPr>
        <p:spPr>
          <a:xfrm>
            <a:off x="661511" y="6809303"/>
            <a:ext cx="13307378" cy="604838"/>
          </a:xfrm>
          <a:prstGeom prst="rect">
            <a:avLst/>
          </a:prstGeom>
          <a:noFill/>
          <a:ln/>
        </p:spPr>
        <p:txBody>
          <a:bodyPr wrap="square" lIns="0" tIns="0" rIns="0" bIns="0" rtlCol="0" anchor="t"/>
          <a:lstStyle/>
          <a:p>
            <a:pPr indent="0" marL="0">
              <a:lnSpc>
                <a:spcPts val="2350"/>
              </a:lnSpc>
              <a:buNone/>
            </a:pPr>
            <a:r>
              <a:rPr lang="en-US" sz="1450" dirty="0">
                <a:solidFill>
                  <a:srgbClr val="DCD7E5"/>
                </a:solidFill>
                <a:latin typeface="Heebo Light" pitchFamily="34" charset="0"/>
                <a:ea typeface="Heebo Light" pitchFamily="34" charset="-122"/>
                <a:cs typeface="Heebo Light" pitchFamily="34" charset="-120"/>
              </a:rPr>
              <a:t>Leading change and innovation is crucial for organizational survival and growth. Effective leaders must guide their teams through the change process while fostering a culture of innovation.</a:t>
            </a:r>
            <a:endParaRPr lang="en-US" sz="14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93790" y="833199"/>
            <a:ext cx="9422606" cy="708779"/>
          </a:xfrm>
          <a:prstGeom prst="rect">
            <a:avLst/>
          </a:prstGeom>
          <a:noFill/>
          <a:ln/>
        </p:spPr>
        <p:txBody>
          <a:bodyPr wrap="none" lIns="0" tIns="0" rIns="0" bIns="0" rtlCol="0" anchor="t"/>
          <a:lstStyle/>
          <a:p>
            <a:pPr indent="0" marL="0">
              <a:lnSpc>
                <a:spcPts val="5550"/>
              </a:lnSpc>
              <a:buNone/>
            </a:pPr>
            <a:r>
              <a:rPr lang="en-US" sz="4450" dirty="0">
                <a:solidFill>
                  <a:srgbClr val="F2F0F4"/>
                </a:solidFill>
                <a:latin typeface="Montserrat" pitchFamily="34" charset="0"/>
                <a:ea typeface="Montserrat" pitchFamily="34" charset="-122"/>
                <a:cs typeface="Montserrat" pitchFamily="34" charset="-120"/>
              </a:rPr>
              <a:t>Building High-Performing Teams</a:t>
            </a:r>
            <a:endParaRPr lang="en-US" sz="4450" dirty="0"/>
          </a:p>
        </p:txBody>
      </p:sp>
      <p:sp>
        <p:nvSpPr>
          <p:cNvPr id="3" name="Shape 1"/>
          <p:cNvSpPr/>
          <p:nvPr/>
        </p:nvSpPr>
        <p:spPr>
          <a:xfrm>
            <a:off x="793790" y="1995607"/>
            <a:ext cx="170021" cy="853321"/>
          </a:xfrm>
          <a:prstGeom prst="roundRect">
            <a:avLst>
              <a:gd name="adj" fmla="val 56033"/>
            </a:avLst>
          </a:prstGeom>
          <a:solidFill>
            <a:srgbClr val="31136C"/>
          </a:solidFill>
          <a:ln w="7620">
            <a:solidFill>
              <a:srgbClr val="4A2C85"/>
            </a:solidFill>
            <a:prstDash val="solid"/>
          </a:ln>
        </p:spPr>
      </p:sp>
      <p:sp>
        <p:nvSpPr>
          <p:cNvPr id="4" name="Text 2"/>
          <p:cNvSpPr/>
          <p:nvPr/>
        </p:nvSpPr>
        <p:spPr>
          <a:xfrm>
            <a:off x="1303973" y="1995607"/>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DCD7E5"/>
                </a:solidFill>
                <a:latin typeface="Montserrat" pitchFamily="34" charset="0"/>
                <a:ea typeface="Montserrat" pitchFamily="34" charset="-122"/>
                <a:cs typeface="Montserrat" pitchFamily="34" charset="-120"/>
              </a:rPr>
              <a:t>Forging</a:t>
            </a:r>
            <a:endParaRPr lang="en-US" sz="2200" dirty="0"/>
          </a:p>
        </p:txBody>
      </p:sp>
      <p:sp>
        <p:nvSpPr>
          <p:cNvPr id="5" name="Text 3"/>
          <p:cNvSpPr/>
          <p:nvPr/>
        </p:nvSpPr>
        <p:spPr>
          <a:xfrm>
            <a:off x="1303973" y="2486025"/>
            <a:ext cx="12532638" cy="362903"/>
          </a:xfrm>
          <a:prstGeom prst="rect">
            <a:avLst/>
          </a:prstGeom>
          <a:noFill/>
          <a:ln/>
        </p:spPr>
        <p:txBody>
          <a:bodyPr wrap="none" lIns="0" tIns="0" rIns="0" bIns="0" rtlCol="0" anchor="t"/>
          <a:lstStyle/>
          <a:p>
            <a:pPr algn="l" indent="0" marL="0">
              <a:lnSpc>
                <a:spcPts val="2850"/>
              </a:lnSpc>
              <a:buNone/>
            </a:pPr>
            <a:r>
              <a:rPr lang="en-US" sz="1750" dirty="0">
                <a:solidFill>
                  <a:srgbClr val="DCD7E5"/>
                </a:solidFill>
                <a:latin typeface="Heebo Light" pitchFamily="34" charset="0"/>
                <a:ea typeface="Heebo Light" pitchFamily="34" charset="-122"/>
                <a:cs typeface="Heebo Light" pitchFamily="34" charset="-120"/>
              </a:rPr>
              <a:t>Team members test each other, showing strengths and weaknesses</a:t>
            </a:r>
            <a:endParaRPr lang="en-US" sz="1750" dirty="0"/>
          </a:p>
        </p:txBody>
      </p:sp>
      <p:sp>
        <p:nvSpPr>
          <p:cNvPr id="6" name="Shape 4"/>
          <p:cNvSpPr/>
          <p:nvPr/>
        </p:nvSpPr>
        <p:spPr>
          <a:xfrm>
            <a:off x="1133951" y="3075742"/>
            <a:ext cx="170021" cy="853321"/>
          </a:xfrm>
          <a:prstGeom prst="roundRect">
            <a:avLst>
              <a:gd name="adj" fmla="val 56033"/>
            </a:avLst>
          </a:prstGeom>
          <a:solidFill>
            <a:srgbClr val="31136C"/>
          </a:solidFill>
          <a:ln w="7620">
            <a:solidFill>
              <a:srgbClr val="4A2C85"/>
            </a:solidFill>
            <a:prstDash val="solid"/>
          </a:ln>
        </p:spPr>
      </p:sp>
      <p:sp>
        <p:nvSpPr>
          <p:cNvPr id="7" name="Text 5"/>
          <p:cNvSpPr/>
          <p:nvPr/>
        </p:nvSpPr>
        <p:spPr>
          <a:xfrm>
            <a:off x="1644134" y="3075742"/>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DCD7E5"/>
                </a:solidFill>
                <a:latin typeface="Montserrat" pitchFamily="34" charset="0"/>
                <a:ea typeface="Montserrat" pitchFamily="34" charset="-122"/>
                <a:cs typeface="Montserrat" pitchFamily="34" charset="-120"/>
              </a:rPr>
              <a:t>Forming</a:t>
            </a:r>
            <a:endParaRPr lang="en-US" sz="2200" dirty="0"/>
          </a:p>
        </p:txBody>
      </p:sp>
      <p:sp>
        <p:nvSpPr>
          <p:cNvPr id="8" name="Text 6"/>
          <p:cNvSpPr/>
          <p:nvPr/>
        </p:nvSpPr>
        <p:spPr>
          <a:xfrm>
            <a:off x="1644134" y="3566160"/>
            <a:ext cx="12192476" cy="362903"/>
          </a:xfrm>
          <a:prstGeom prst="rect">
            <a:avLst/>
          </a:prstGeom>
          <a:noFill/>
          <a:ln/>
        </p:spPr>
        <p:txBody>
          <a:bodyPr wrap="none" lIns="0" tIns="0" rIns="0" bIns="0" rtlCol="0" anchor="t"/>
          <a:lstStyle/>
          <a:p>
            <a:pPr algn="l" indent="0" marL="0">
              <a:lnSpc>
                <a:spcPts val="2850"/>
              </a:lnSpc>
              <a:buNone/>
            </a:pPr>
            <a:r>
              <a:rPr lang="en-US" sz="1750" dirty="0">
                <a:solidFill>
                  <a:srgbClr val="DCD7E5"/>
                </a:solidFill>
                <a:latin typeface="Heebo Light" pitchFamily="34" charset="0"/>
                <a:ea typeface="Heebo Light" pitchFamily="34" charset="-122"/>
                <a:cs typeface="Heebo Light" pitchFamily="34" charset="-120"/>
              </a:rPr>
              <a:t>Members unify, coming together at an emotional level</a:t>
            </a:r>
            <a:endParaRPr lang="en-US" sz="1750" dirty="0"/>
          </a:p>
        </p:txBody>
      </p:sp>
      <p:sp>
        <p:nvSpPr>
          <p:cNvPr id="9" name="Shape 7"/>
          <p:cNvSpPr/>
          <p:nvPr/>
        </p:nvSpPr>
        <p:spPr>
          <a:xfrm>
            <a:off x="1474232" y="4155877"/>
            <a:ext cx="170021" cy="853321"/>
          </a:xfrm>
          <a:prstGeom prst="roundRect">
            <a:avLst>
              <a:gd name="adj" fmla="val 56033"/>
            </a:avLst>
          </a:prstGeom>
          <a:solidFill>
            <a:srgbClr val="31136C"/>
          </a:solidFill>
          <a:ln w="7620">
            <a:solidFill>
              <a:srgbClr val="4A2C85"/>
            </a:solidFill>
            <a:prstDash val="solid"/>
          </a:ln>
        </p:spPr>
      </p:sp>
      <p:sp>
        <p:nvSpPr>
          <p:cNvPr id="10" name="Text 8"/>
          <p:cNvSpPr/>
          <p:nvPr/>
        </p:nvSpPr>
        <p:spPr>
          <a:xfrm>
            <a:off x="1984415" y="4155877"/>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DCD7E5"/>
                </a:solidFill>
                <a:latin typeface="Montserrat" pitchFamily="34" charset="0"/>
                <a:ea typeface="Montserrat" pitchFamily="34" charset="-122"/>
                <a:cs typeface="Montserrat" pitchFamily="34" charset="-120"/>
              </a:rPr>
              <a:t>Storming</a:t>
            </a:r>
            <a:endParaRPr lang="en-US" sz="2200" dirty="0"/>
          </a:p>
        </p:txBody>
      </p:sp>
      <p:sp>
        <p:nvSpPr>
          <p:cNvPr id="11" name="Text 9"/>
          <p:cNvSpPr/>
          <p:nvPr/>
        </p:nvSpPr>
        <p:spPr>
          <a:xfrm>
            <a:off x="1984415" y="4646295"/>
            <a:ext cx="11852196" cy="362903"/>
          </a:xfrm>
          <a:prstGeom prst="rect">
            <a:avLst/>
          </a:prstGeom>
          <a:noFill/>
          <a:ln/>
        </p:spPr>
        <p:txBody>
          <a:bodyPr wrap="none" lIns="0" tIns="0" rIns="0" bIns="0" rtlCol="0" anchor="t"/>
          <a:lstStyle/>
          <a:p>
            <a:pPr algn="l" indent="0" marL="0">
              <a:lnSpc>
                <a:spcPts val="2850"/>
              </a:lnSpc>
              <a:buNone/>
            </a:pPr>
            <a:r>
              <a:rPr lang="en-US" sz="1750" dirty="0">
                <a:solidFill>
                  <a:srgbClr val="DCD7E5"/>
                </a:solidFill>
                <a:latin typeface="Heebo Light" pitchFamily="34" charset="0"/>
                <a:ea typeface="Heebo Light" pitchFamily="34" charset="-122"/>
                <a:cs typeface="Heebo Light" pitchFamily="34" charset="-120"/>
              </a:rPr>
              <a:t>Conflicts arise, requiring careful management</a:t>
            </a:r>
            <a:endParaRPr lang="en-US" sz="1750" dirty="0"/>
          </a:p>
        </p:txBody>
      </p:sp>
      <p:sp>
        <p:nvSpPr>
          <p:cNvPr id="12" name="Shape 10"/>
          <p:cNvSpPr/>
          <p:nvPr/>
        </p:nvSpPr>
        <p:spPr>
          <a:xfrm>
            <a:off x="1814513" y="5236012"/>
            <a:ext cx="170021" cy="853321"/>
          </a:xfrm>
          <a:prstGeom prst="roundRect">
            <a:avLst>
              <a:gd name="adj" fmla="val 56033"/>
            </a:avLst>
          </a:prstGeom>
          <a:solidFill>
            <a:srgbClr val="31136C"/>
          </a:solidFill>
          <a:ln w="7620">
            <a:solidFill>
              <a:srgbClr val="4A2C85"/>
            </a:solidFill>
            <a:prstDash val="solid"/>
          </a:ln>
        </p:spPr>
      </p:sp>
      <p:sp>
        <p:nvSpPr>
          <p:cNvPr id="13" name="Text 11"/>
          <p:cNvSpPr/>
          <p:nvPr/>
        </p:nvSpPr>
        <p:spPr>
          <a:xfrm>
            <a:off x="2324695" y="5236012"/>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DCD7E5"/>
                </a:solidFill>
                <a:latin typeface="Montserrat" pitchFamily="34" charset="0"/>
                <a:ea typeface="Montserrat" pitchFamily="34" charset="-122"/>
                <a:cs typeface="Montserrat" pitchFamily="34" charset="-120"/>
              </a:rPr>
              <a:t>Norming</a:t>
            </a:r>
            <a:endParaRPr lang="en-US" sz="2200" dirty="0"/>
          </a:p>
        </p:txBody>
      </p:sp>
      <p:sp>
        <p:nvSpPr>
          <p:cNvPr id="14" name="Text 12"/>
          <p:cNvSpPr/>
          <p:nvPr/>
        </p:nvSpPr>
        <p:spPr>
          <a:xfrm>
            <a:off x="2324695" y="5726430"/>
            <a:ext cx="11511915" cy="362903"/>
          </a:xfrm>
          <a:prstGeom prst="rect">
            <a:avLst/>
          </a:prstGeom>
          <a:noFill/>
          <a:ln/>
        </p:spPr>
        <p:txBody>
          <a:bodyPr wrap="none" lIns="0" tIns="0" rIns="0" bIns="0" rtlCol="0" anchor="t"/>
          <a:lstStyle/>
          <a:p>
            <a:pPr algn="l" indent="0" marL="0">
              <a:lnSpc>
                <a:spcPts val="2850"/>
              </a:lnSpc>
              <a:buNone/>
            </a:pPr>
            <a:r>
              <a:rPr lang="en-US" sz="1750" dirty="0">
                <a:solidFill>
                  <a:srgbClr val="DCD7E5"/>
                </a:solidFill>
                <a:latin typeface="Heebo Light" pitchFamily="34" charset="0"/>
                <a:ea typeface="Heebo Light" pitchFamily="34" charset="-122"/>
                <a:cs typeface="Heebo Light" pitchFamily="34" charset="-120"/>
              </a:rPr>
              <a:t>The group becomes a cohesive unit, sharing values and trust</a:t>
            </a:r>
            <a:endParaRPr lang="en-US" sz="1750" dirty="0"/>
          </a:p>
        </p:txBody>
      </p:sp>
      <p:sp>
        <p:nvSpPr>
          <p:cNvPr id="15" name="Shape 13"/>
          <p:cNvSpPr/>
          <p:nvPr/>
        </p:nvSpPr>
        <p:spPr>
          <a:xfrm>
            <a:off x="1474232" y="6316147"/>
            <a:ext cx="170021" cy="853321"/>
          </a:xfrm>
          <a:prstGeom prst="roundRect">
            <a:avLst>
              <a:gd name="adj" fmla="val 56033"/>
            </a:avLst>
          </a:prstGeom>
          <a:solidFill>
            <a:srgbClr val="31136C"/>
          </a:solidFill>
          <a:ln w="7620">
            <a:solidFill>
              <a:srgbClr val="4A2C85"/>
            </a:solidFill>
            <a:prstDash val="solid"/>
          </a:ln>
        </p:spPr>
      </p:sp>
      <p:sp>
        <p:nvSpPr>
          <p:cNvPr id="16" name="Text 14"/>
          <p:cNvSpPr/>
          <p:nvPr/>
        </p:nvSpPr>
        <p:spPr>
          <a:xfrm>
            <a:off x="1984415" y="6316147"/>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DCD7E5"/>
                </a:solidFill>
                <a:latin typeface="Montserrat" pitchFamily="34" charset="0"/>
                <a:ea typeface="Montserrat" pitchFamily="34" charset="-122"/>
                <a:cs typeface="Montserrat" pitchFamily="34" charset="-120"/>
              </a:rPr>
              <a:t>Performing</a:t>
            </a:r>
            <a:endParaRPr lang="en-US" sz="2200" dirty="0"/>
          </a:p>
        </p:txBody>
      </p:sp>
      <p:sp>
        <p:nvSpPr>
          <p:cNvPr id="17" name="Text 15"/>
          <p:cNvSpPr/>
          <p:nvPr/>
        </p:nvSpPr>
        <p:spPr>
          <a:xfrm>
            <a:off x="1984415" y="6806565"/>
            <a:ext cx="11852196" cy="362903"/>
          </a:xfrm>
          <a:prstGeom prst="rect">
            <a:avLst/>
          </a:prstGeom>
          <a:noFill/>
          <a:ln/>
        </p:spPr>
        <p:txBody>
          <a:bodyPr wrap="none" lIns="0" tIns="0" rIns="0" bIns="0" rtlCol="0" anchor="t"/>
          <a:lstStyle/>
          <a:p>
            <a:pPr algn="l" indent="0" marL="0">
              <a:lnSpc>
                <a:spcPts val="2850"/>
              </a:lnSpc>
              <a:buNone/>
            </a:pPr>
            <a:r>
              <a:rPr lang="en-US" sz="1750" dirty="0">
                <a:solidFill>
                  <a:srgbClr val="DCD7E5"/>
                </a:solidFill>
                <a:latin typeface="Heebo Light" pitchFamily="34" charset="0"/>
                <a:ea typeface="Heebo Light" pitchFamily="34" charset="-122"/>
                <a:cs typeface="Heebo Light" pitchFamily="34" charset="-120"/>
              </a:rPr>
              <a:t>Members work efficiently and effectively together</a:t>
            </a:r>
            <a:endParaRPr lang="en-US" sz="17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295763"/>
          </a:xfrm>
          <a:prstGeom prst="rect">
            <a:avLst/>
          </a:prstGeom>
        </p:spPr>
      </p:pic>
      <p:sp>
        <p:nvSpPr>
          <p:cNvPr id="3" name="Text 0"/>
          <p:cNvSpPr/>
          <p:nvPr/>
        </p:nvSpPr>
        <p:spPr>
          <a:xfrm>
            <a:off x="642818" y="2800826"/>
            <a:ext cx="13344763" cy="1147763"/>
          </a:xfrm>
          <a:prstGeom prst="rect">
            <a:avLst/>
          </a:prstGeom>
          <a:noFill/>
          <a:ln/>
        </p:spPr>
        <p:txBody>
          <a:bodyPr wrap="square" lIns="0" tIns="0" rIns="0" bIns="0" rtlCol="0" anchor="t"/>
          <a:lstStyle/>
          <a:p>
            <a:pPr indent="0" marL="0">
              <a:lnSpc>
                <a:spcPts val="4500"/>
              </a:lnSpc>
              <a:buNone/>
            </a:pPr>
            <a:r>
              <a:rPr lang="en-US" sz="3600" dirty="0">
                <a:solidFill>
                  <a:srgbClr val="F2F0F4"/>
                </a:solidFill>
                <a:latin typeface="Montserrat" pitchFamily="34" charset="0"/>
                <a:ea typeface="Montserrat" pitchFamily="34" charset="-122"/>
                <a:cs typeface="Montserrat" pitchFamily="34" charset="-120"/>
              </a:rPr>
              <a:t>Motivation and Employee Engagement in Managerial Leadership</a:t>
            </a:r>
            <a:endParaRPr lang="en-US" sz="3600" dirty="0"/>
          </a:p>
        </p:txBody>
      </p:sp>
      <p:sp>
        <p:nvSpPr>
          <p:cNvPr id="4" name="Shape 1"/>
          <p:cNvSpPr/>
          <p:nvPr/>
        </p:nvSpPr>
        <p:spPr>
          <a:xfrm>
            <a:off x="642818" y="4223980"/>
            <a:ext cx="6580584" cy="1661041"/>
          </a:xfrm>
          <a:prstGeom prst="roundRect">
            <a:avLst>
              <a:gd name="adj" fmla="val 4644"/>
            </a:avLst>
          </a:prstGeom>
          <a:solidFill>
            <a:srgbClr val="31136C"/>
          </a:solidFill>
          <a:ln w="7620">
            <a:solidFill>
              <a:srgbClr val="4A2C85"/>
            </a:solidFill>
            <a:prstDash val="solid"/>
          </a:ln>
        </p:spPr>
      </p:sp>
      <p:sp>
        <p:nvSpPr>
          <p:cNvPr id="5" name="Text 2"/>
          <p:cNvSpPr/>
          <p:nvPr/>
        </p:nvSpPr>
        <p:spPr>
          <a:xfrm>
            <a:off x="834033" y="4415195"/>
            <a:ext cx="2295763" cy="286941"/>
          </a:xfrm>
          <a:prstGeom prst="rect">
            <a:avLst/>
          </a:prstGeom>
          <a:noFill/>
          <a:ln/>
        </p:spPr>
        <p:txBody>
          <a:bodyPr wrap="none" lIns="0" tIns="0" rIns="0" bIns="0" rtlCol="0" anchor="t"/>
          <a:lstStyle/>
          <a:p>
            <a:pPr indent="0" marL="0">
              <a:lnSpc>
                <a:spcPts val="2250"/>
              </a:lnSpc>
              <a:buNone/>
            </a:pPr>
            <a:r>
              <a:rPr lang="en-US" sz="1800" dirty="0">
                <a:solidFill>
                  <a:srgbClr val="DCD7E5"/>
                </a:solidFill>
                <a:latin typeface="Montserrat" pitchFamily="34" charset="0"/>
                <a:ea typeface="Montserrat" pitchFamily="34" charset="-122"/>
                <a:cs typeface="Montserrat" pitchFamily="34" charset="-120"/>
              </a:rPr>
              <a:t>Motivation</a:t>
            </a:r>
            <a:endParaRPr lang="en-US" sz="1800" dirty="0"/>
          </a:p>
        </p:txBody>
      </p:sp>
      <p:sp>
        <p:nvSpPr>
          <p:cNvPr id="6" name="Text 3"/>
          <p:cNvSpPr/>
          <p:nvPr/>
        </p:nvSpPr>
        <p:spPr>
          <a:xfrm>
            <a:off x="834033" y="4812268"/>
            <a:ext cx="6198156" cy="587693"/>
          </a:xfrm>
          <a:prstGeom prst="rect">
            <a:avLst/>
          </a:prstGeom>
          <a:noFill/>
          <a:ln/>
        </p:spPr>
        <p:txBody>
          <a:bodyPr wrap="square" lIns="0" tIns="0" rIns="0" bIns="0" rtlCol="0" anchor="t"/>
          <a:lstStyle/>
          <a:p>
            <a:pPr indent="0" marL="0">
              <a:lnSpc>
                <a:spcPts val="2300"/>
              </a:lnSpc>
              <a:buNone/>
            </a:pPr>
            <a:r>
              <a:rPr lang="en-US" sz="1400" dirty="0">
                <a:solidFill>
                  <a:srgbClr val="DCD7E5"/>
                </a:solidFill>
                <a:latin typeface="Heebo Light" pitchFamily="34" charset="0"/>
                <a:ea typeface="Heebo Light" pitchFamily="34" charset="-122"/>
                <a:cs typeface="Heebo Light" pitchFamily="34" charset="-120"/>
              </a:rPr>
              <a:t>The driving force behind employee performance and productivity. Motivated employees tend to produce their best work and give their best performance.</a:t>
            </a:r>
            <a:endParaRPr lang="en-US" sz="1400" dirty="0"/>
          </a:p>
        </p:txBody>
      </p:sp>
      <p:sp>
        <p:nvSpPr>
          <p:cNvPr id="7" name="Shape 4"/>
          <p:cNvSpPr/>
          <p:nvPr/>
        </p:nvSpPr>
        <p:spPr>
          <a:xfrm>
            <a:off x="7406997" y="4223980"/>
            <a:ext cx="6580584" cy="1661041"/>
          </a:xfrm>
          <a:prstGeom prst="roundRect">
            <a:avLst>
              <a:gd name="adj" fmla="val 4644"/>
            </a:avLst>
          </a:prstGeom>
          <a:solidFill>
            <a:srgbClr val="31136C"/>
          </a:solidFill>
          <a:ln w="7620">
            <a:solidFill>
              <a:srgbClr val="4A2C85"/>
            </a:solidFill>
            <a:prstDash val="solid"/>
          </a:ln>
        </p:spPr>
      </p:sp>
      <p:sp>
        <p:nvSpPr>
          <p:cNvPr id="8" name="Text 5"/>
          <p:cNvSpPr/>
          <p:nvPr/>
        </p:nvSpPr>
        <p:spPr>
          <a:xfrm>
            <a:off x="7598212" y="4415195"/>
            <a:ext cx="2739985" cy="286941"/>
          </a:xfrm>
          <a:prstGeom prst="rect">
            <a:avLst/>
          </a:prstGeom>
          <a:noFill/>
          <a:ln/>
        </p:spPr>
        <p:txBody>
          <a:bodyPr wrap="none" lIns="0" tIns="0" rIns="0" bIns="0" rtlCol="0" anchor="t"/>
          <a:lstStyle/>
          <a:p>
            <a:pPr indent="0" marL="0">
              <a:lnSpc>
                <a:spcPts val="2250"/>
              </a:lnSpc>
              <a:buNone/>
            </a:pPr>
            <a:r>
              <a:rPr lang="en-US" sz="1800" dirty="0">
                <a:solidFill>
                  <a:srgbClr val="DCD7E5"/>
                </a:solidFill>
                <a:latin typeface="Montserrat" pitchFamily="34" charset="0"/>
                <a:ea typeface="Montserrat" pitchFamily="34" charset="-122"/>
                <a:cs typeface="Montserrat" pitchFamily="34" charset="-120"/>
              </a:rPr>
              <a:t>Employee Engagement</a:t>
            </a:r>
            <a:endParaRPr lang="en-US" sz="1800" dirty="0"/>
          </a:p>
        </p:txBody>
      </p:sp>
      <p:sp>
        <p:nvSpPr>
          <p:cNvPr id="9" name="Text 6"/>
          <p:cNvSpPr/>
          <p:nvPr/>
        </p:nvSpPr>
        <p:spPr>
          <a:xfrm>
            <a:off x="7598212" y="4812268"/>
            <a:ext cx="6198156" cy="881539"/>
          </a:xfrm>
          <a:prstGeom prst="rect">
            <a:avLst/>
          </a:prstGeom>
          <a:noFill/>
          <a:ln/>
        </p:spPr>
        <p:txBody>
          <a:bodyPr wrap="square" lIns="0" tIns="0" rIns="0" bIns="0" rtlCol="0" anchor="t"/>
          <a:lstStyle/>
          <a:p>
            <a:pPr indent="0" marL="0">
              <a:lnSpc>
                <a:spcPts val="2300"/>
              </a:lnSpc>
              <a:buNone/>
            </a:pPr>
            <a:r>
              <a:rPr lang="en-US" sz="1400" dirty="0">
                <a:solidFill>
                  <a:srgbClr val="DCD7E5"/>
                </a:solidFill>
                <a:latin typeface="Heebo Light" pitchFamily="34" charset="0"/>
                <a:ea typeface="Heebo Light" pitchFamily="34" charset="-122"/>
                <a:cs typeface="Heebo Light" pitchFamily="34" charset="-120"/>
              </a:rPr>
              <a:t>A deeper concept linked to incorporation, devotion, and a desire to contribute to organizational success. Engaged employees feel a stronger connection to the company's mission and values.</a:t>
            </a:r>
            <a:endParaRPr lang="en-US" sz="1400" dirty="0"/>
          </a:p>
        </p:txBody>
      </p:sp>
      <p:sp>
        <p:nvSpPr>
          <p:cNvPr id="10" name="Shape 7"/>
          <p:cNvSpPr/>
          <p:nvPr/>
        </p:nvSpPr>
        <p:spPr>
          <a:xfrm>
            <a:off x="642818" y="6068616"/>
            <a:ext cx="6580584" cy="1661041"/>
          </a:xfrm>
          <a:prstGeom prst="roundRect">
            <a:avLst>
              <a:gd name="adj" fmla="val 4644"/>
            </a:avLst>
          </a:prstGeom>
          <a:solidFill>
            <a:srgbClr val="31136C"/>
          </a:solidFill>
          <a:ln w="7620">
            <a:solidFill>
              <a:srgbClr val="4A2C85"/>
            </a:solidFill>
            <a:prstDash val="solid"/>
          </a:ln>
        </p:spPr>
      </p:sp>
      <p:sp>
        <p:nvSpPr>
          <p:cNvPr id="11" name="Text 8"/>
          <p:cNvSpPr/>
          <p:nvPr/>
        </p:nvSpPr>
        <p:spPr>
          <a:xfrm>
            <a:off x="834033" y="6259830"/>
            <a:ext cx="2295763" cy="286941"/>
          </a:xfrm>
          <a:prstGeom prst="rect">
            <a:avLst/>
          </a:prstGeom>
          <a:noFill/>
          <a:ln/>
        </p:spPr>
        <p:txBody>
          <a:bodyPr wrap="none" lIns="0" tIns="0" rIns="0" bIns="0" rtlCol="0" anchor="t"/>
          <a:lstStyle/>
          <a:p>
            <a:pPr indent="0" marL="0">
              <a:lnSpc>
                <a:spcPts val="2250"/>
              </a:lnSpc>
              <a:buNone/>
            </a:pPr>
            <a:r>
              <a:rPr lang="en-US" sz="1800" dirty="0">
                <a:solidFill>
                  <a:srgbClr val="DCD7E5"/>
                </a:solidFill>
                <a:latin typeface="Montserrat" pitchFamily="34" charset="0"/>
                <a:ea typeface="Montserrat" pitchFamily="34" charset="-122"/>
                <a:cs typeface="Montserrat" pitchFamily="34" charset="-120"/>
              </a:rPr>
              <a:t>Benefits</a:t>
            </a:r>
            <a:endParaRPr lang="en-US" sz="1800" dirty="0"/>
          </a:p>
        </p:txBody>
      </p:sp>
      <p:sp>
        <p:nvSpPr>
          <p:cNvPr id="12" name="Text 9"/>
          <p:cNvSpPr/>
          <p:nvPr/>
        </p:nvSpPr>
        <p:spPr>
          <a:xfrm>
            <a:off x="834033" y="6656903"/>
            <a:ext cx="6198156" cy="587693"/>
          </a:xfrm>
          <a:prstGeom prst="rect">
            <a:avLst/>
          </a:prstGeom>
          <a:noFill/>
          <a:ln/>
        </p:spPr>
        <p:txBody>
          <a:bodyPr wrap="square" lIns="0" tIns="0" rIns="0" bIns="0" rtlCol="0" anchor="t"/>
          <a:lstStyle/>
          <a:p>
            <a:pPr indent="0" marL="0">
              <a:lnSpc>
                <a:spcPts val="2300"/>
              </a:lnSpc>
              <a:buNone/>
            </a:pPr>
            <a:r>
              <a:rPr lang="en-US" sz="1400" dirty="0">
                <a:solidFill>
                  <a:srgbClr val="DCD7E5"/>
                </a:solidFill>
                <a:latin typeface="Heebo Light" pitchFamily="34" charset="0"/>
                <a:ea typeface="Heebo Light" pitchFamily="34" charset="-122"/>
                <a:cs typeface="Heebo Light" pitchFamily="34" charset="-120"/>
              </a:rPr>
              <a:t>Increased efficiency, effectiveness, and creativity. Reduced recruitment and training expenses. Higher levels of employee satisfaction and retention.</a:t>
            </a:r>
            <a:endParaRPr lang="en-US" sz="1400" dirty="0"/>
          </a:p>
        </p:txBody>
      </p:sp>
      <p:sp>
        <p:nvSpPr>
          <p:cNvPr id="13" name="Shape 10"/>
          <p:cNvSpPr/>
          <p:nvPr/>
        </p:nvSpPr>
        <p:spPr>
          <a:xfrm>
            <a:off x="7406997" y="6068616"/>
            <a:ext cx="6580584" cy="1661041"/>
          </a:xfrm>
          <a:prstGeom prst="roundRect">
            <a:avLst>
              <a:gd name="adj" fmla="val 4644"/>
            </a:avLst>
          </a:prstGeom>
          <a:solidFill>
            <a:srgbClr val="31136C"/>
          </a:solidFill>
          <a:ln w="7620">
            <a:solidFill>
              <a:srgbClr val="4A2C85"/>
            </a:solidFill>
            <a:prstDash val="solid"/>
          </a:ln>
        </p:spPr>
      </p:sp>
      <p:sp>
        <p:nvSpPr>
          <p:cNvPr id="14" name="Text 11"/>
          <p:cNvSpPr/>
          <p:nvPr/>
        </p:nvSpPr>
        <p:spPr>
          <a:xfrm>
            <a:off x="7598212" y="6259830"/>
            <a:ext cx="2295763" cy="286941"/>
          </a:xfrm>
          <a:prstGeom prst="rect">
            <a:avLst/>
          </a:prstGeom>
          <a:noFill/>
          <a:ln/>
        </p:spPr>
        <p:txBody>
          <a:bodyPr wrap="none" lIns="0" tIns="0" rIns="0" bIns="0" rtlCol="0" anchor="t"/>
          <a:lstStyle/>
          <a:p>
            <a:pPr indent="0" marL="0">
              <a:lnSpc>
                <a:spcPts val="2250"/>
              </a:lnSpc>
              <a:buNone/>
            </a:pPr>
            <a:r>
              <a:rPr lang="en-US" sz="1800" dirty="0">
                <a:solidFill>
                  <a:srgbClr val="DCD7E5"/>
                </a:solidFill>
                <a:latin typeface="Montserrat" pitchFamily="34" charset="0"/>
                <a:ea typeface="Montserrat" pitchFamily="34" charset="-122"/>
                <a:cs typeface="Montserrat" pitchFamily="34" charset="-120"/>
              </a:rPr>
              <a:t>Leadership Role</a:t>
            </a:r>
            <a:endParaRPr lang="en-US" sz="1800" dirty="0"/>
          </a:p>
        </p:txBody>
      </p:sp>
      <p:sp>
        <p:nvSpPr>
          <p:cNvPr id="15" name="Text 12"/>
          <p:cNvSpPr/>
          <p:nvPr/>
        </p:nvSpPr>
        <p:spPr>
          <a:xfrm>
            <a:off x="7598212" y="6656903"/>
            <a:ext cx="6198156" cy="881539"/>
          </a:xfrm>
          <a:prstGeom prst="rect">
            <a:avLst/>
          </a:prstGeom>
          <a:noFill/>
          <a:ln/>
        </p:spPr>
        <p:txBody>
          <a:bodyPr wrap="square" lIns="0" tIns="0" rIns="0" bIns="0" rtlCol="0" anchor="t"/>
          <a:lstStyle/>
          <a:p>
            <a:pPr indent="0" marL="0">
              <a:lnSpc>
                <a:spcPts val="2300"/>
              </a:lnSpc>
              <a:buNone/>
            </a:pPr>
            <a:r>
              <a:rPr lang="en-US" sz="1400" dirty="0">
                <a:solidFill>
                  <a:srgbClr val="DCD7E5"/>
                </a:solidFill>
                <a:latin typeface="Heebo Light" pitchFamily="34" charset="0"/>
                <a:ea typeface="Heebo Light" pitchFamily="34" charset="-122"/>
                <a:cs typeface="Heebo Light" pitchFamily="34" charset="-120"/>
              </a:rPr>
              <a:t>Leaders play a crucial role in fostering motivation and engagement through effective communication, recognition, and creating a positive work environment.</a:t>
            </a:r>
            <a:endParaRPr lang="en-US" sz="1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754023" y="592455"/>
            <a:ext cx="13122354" cy="1346597"/>
          </a:xfrm>
          <a:prstGeom prst="rect">
            <a:avLst/>
          </a:prstGeom>
          <a:noFill/>
          <a:ln/>
        </p:spPr>
        <p:txBody>
          <a:bodyPr wrap="square" lIns="0" tIns="0" rIns="0" bIns="0" rtlCol="0" anchor="t"/>
          <a:lstStyle/>
          <a:p>
            <a:pPr indent="0" marL="0">
              <a:lnSpc>
                <a:spcPts val="5300"/>
              </a:lnSpc>
              <a:buNone/>
            </a:pPr>
            <a:r>
              <a:rPr lang="en-US" sz="4200" dirty="0">
                <a:solidFill>
                  <a:srgbClr val="F2F0F4"/>
                </a:solidFill>
                <a:latin typeface="Montserrat" pitchFamily="34" charset="0"/>
                <a:ea typeface="Montserrat" pitchFamily="34" charset="-122"/>
                <a:cs typeface="Montserrat" pitchFamily="34" charset="-120"/>
              </a:rPr>
              <a:t>Performance Management and Feedback in Managerial Leadership</a:t>
            </a:r>
            <a:endParaRPr lang="en-US" sz="4200" dirty="0"/>
          </a:p>
        </p:txBody>
      </p:sp>
      <p:sp>
        <p:nvSpPr>
          <p:cNvPr id="3" name="Text 1"/>
          <p:cNvSpPr/>
          <p:nvPr/>
        </p:nvSpPr>
        <p:spPr>
          <a:xfrm>
            <a:off x="2117527" y="2974419"/>
            <a:ext cx="2693194" cy="336590"/>
          </a:xfrm>
          <a:prstGeom prst="rect">
            <a:avLst/>
          </a:prstGeom>
          <a:noFill/>
          <a:ln/>
        </p:spPr>
        <p:txBody>
          <a:bodyPr wrap="none" lIns="0" tIns="0" rIns="0" bIns="0" rtlCol="0" anchor="t"/>
          <a:lstStyle/>
          <a:p>
            <a:pPr algn="r" indent="0" marL="0">
              <a:lnSpc>
                <a:spcPts val="2650"/>
              </a:lnSpc>
              <a:buNone/>
            </a:pPr>
            <a:r>
              <a:rPr lang="en-US" sz="2100" dirty="0">
                <a:solidFill>
                  <a:srgbClr val="DCD7E5"/>
                </a:solidFill>
                <a:latin typeface="Montserrat" pitchFamily="34" charset="0"/>
                <a:ea typeface="Montserrat" pitchFamily="34" charset="-122"/>
                <a:cs typeface="Montserrat" pitchFamily="34" charset="-120"/>
              </a:rPr>
              <a:t>Set Goals</a:t>
            </a:r>
            <a:endParaRPr lang="en-US" sz="2100" dirty="0"/>
          </a:p>
        </p:txBody>
      </p:sp>
      <p:sp>
        <p:nvSpPr>
          <p:cNvPr id="4" name="Text 2"/>
          <p:cNvSpPr/>
          <p:nvPr/>
        </p:nvSpPr>
        <p:spPr>
          <a:xfrm>
            <a:off x="754023" y="3440192"/>
            <a:ext cx="4056698" cy="344805"/>
          </a:xfrm>
          <a:prstGeom prst="rect">
            <a:avLst/>
          </a:prstGeom>
          <a:noFill/>
          <a:ln/>
        </p:spPr>
        <p:txBody>
          <a:bodyPr wrap="none" lIns="0" tIns="0" rIns="0" bIns="0" rtlCol="0" anchor="t"/>
          <a:lstStyle/>
          <a:p>
            <a:pPr algn="r" indent="0" marL="0">
              <a:lnSpc>
                <a:spcPts val="2700"/>
              </a:lnSpc>
              <a:buNone/>
            </a:pPr>
            <a:r>
              <a:rPr lang="en-US" sz="1650" dirty="0">
                <a:solidFill>
                  <a:srgbClr val="DCD7E5"/>
                </a:solidFill>
                <a:latin typeface="Heebo Light" pitchFamily="34" charset="0"/>
                <a:ea typeface="Heebo Light" pitchFamily="34" charset="-122"/>
                <a:cs typeface="Heebo Light" pitchFamily="34" charset="-120"/>
              </a:rPr>
              <a:t>Establish clear performance objectives</a:t>
            </a:r>
            <a:endParaRPr lang="en-US" sz="1650" dirty="0"/>
          </a:p>
        </p:txBody>
      </p:sp>
      <p:pic>
        <p:nvPicPr>
          <p:cNvPr id="5" name="Image 0" descr="preencoded.png">    </p:cNvPr>
          <p:cNvPicPr>
            <a:picLocks noChangeAspect="1"/>
          </p:cNvPicPr>
          <p:nvPr/>
        </p:nvPicPr>
        <p:blipFill>
          <a:blip r:embed="rId1"/>
          <a:stretch>
            <a:fillRect/>
          </a:stretch>
        </p:blipFill>
        <p:spPr>
          <a:xfrm>
            <a:off x="5133856" y="2369939"/>
            <a:ext cx="4362569" cy="4362569"/>
          </a:xfrm>
          <a:prstGeom prst="rect">
            <a:avLst/>
          </a:prstGeom>
        </p:spPr>
      </p:pic>
      <p:sp>
        <p:nvSpPr>
          <p:cNvPr id="6" name="Text 3"/>
          <p:cNvSpPr/>
          <p:nvPr/>
        </p:nvSpPr>
        <p:spPr>
          <a:xfrm>
            <a:off x="6091238" y="3253145"/>
            <a:ext cx="322302" cy="402908"/>
          </a:xfrm>
          <a:prstGeom prst="rect">
            <a:avLst/>
          </a:prstGeom>
          <a:noFill/>
          <a:ln/>
        </p:spPr>
        <p:txBody>
          <a:bodyPr wrap="none" lIns="0" tIns="0" rIns="0" bIns="0" rtlCol="0" anchor="t"/>
          <a:lstStyle/>
          <a:p>
            <a:pPr indent="0" marL="0">
              <a:lnSpc>
                <a:spcPts val="4050"/>
              </a:lnSpc>
              <a:buNone/>
            </a:pPr>
            <a:r>
              <a:rPr lang="en-US" sz="2500" dirty="0">
                <a:solidFill>
                  <a:srgbClr val="DCD7E5"/>
                </a:solidFill>
                <a:latin typeface="Montserrat" pitchFamily="34" charset="0"/>
                <a:ea typeface="Montserrat" pitchFamily="34" charset="-122"/>
                <a:cs typeface="Montserrat" pitchFamily="34" charset="-120"/>
              </a:rPr>
              <a:t>1</a:t>
            </a:r>
            <a:endParaRPr lang="en-US" sz="2500" dirty="0"/>
          </a:p>
        </p:txBody>
      </p:sp>
      <p:sp>
        <p:nvSpPr>
          <p:cNvPr id="7" name="Text 4"/>
          <p:cNvSpPr/>
          <p:nvPr/>
        </p:nvSpPr>
        <p:spPr>
          <a:xfrm>
            <a:off x="9819561" y="2584013"/>
            <a:ext cx="2693194" cy="336590"/>
          </a:xfrm>
          <a:prstGeom prst="rect">
            <a:avLst/>
          </a:prstGeom>
          <a:noFill/>
          <a:ln/>
        </p:spPr>
        <p:txBody>
          <a:bodyPr wrap="none" lIns="0" tIns="0" rIns="0" bIns="0" rtlCol="0" anchor="t"/>
          <a:lstStyle/>
          <a:p>
            <a:pPr algn="l" indent="0" marL="0">
              <a:lnSpc>
                <a:spcPts val="2650"/>
              </a:lnSpc>
              <a:buNone/>
            </a:pPr>
            <a:r>
              <a:rPr lang="en-US" sz="2100" dirty="0">
                <a:solidFill>
                  <a:srgbClr val="DCD7E5"/>
                </a:solidFill>
                <a:latin typeface="Montserrat" pitchFamily="34" charset="0"/>
                <a:ea typeface="Montserrat" pitchFamily="34" charset="-122"/>
                <a:cs typeface="Montserrat" pitchFamily="34" charset="-120"/>
              </a:rPr>
              <a:t>Monitor Progress</a:t>
            </a:r>
            <a:endParaRPr lang="en-US" sz="2100" dirty="0"/>
          </a:p>
        </p:txBody>
      </p:sp>
      <p:sp>
        <p:nvSpPr>
          <p:cNvPr id="8" name="Text 5"/>
          <p:cNvSpPr/>
          <p:nvPr/>
        </p:nvSpPr>
        <p:spPr>
          <a:xfrm>
            <a:off x="9819561" y="3049786"/>
            <a:ext cx="4056817" cy="344805"/>
          </a:xfrm>
          <a:prstGeom prst="rect">
            <a:avLst/>
          </a:prstGeom>
          <a:noFill/>
          <a:ln/>
        </p:spPr>
        <p:txBody>
          <a:bodyPr wrap="none" lIns="0" tIns="0" rIns="0" bIns="0" rtlCol="0" anchor="t"/>
          <a:lstStyle/>
          <a:p>
            <a:pPr algn="l" indent="0" marL="0">
              <a:lnSpc>
                <a:spcPts val="2700"/>
              </a:lnSpc>
              <a:buNone/>
            </a:pPr>
            <a:r>
              <a:rPr lang="en-US" sz="1650" dirty="0">
                <a:solidFill>
                  <a:srgbClr val="DCD7E5"/>
                </a:solidFill>
                <a:latin typeface="Heebo Light" pitchFamily="34" charset="0"/>
                <a:ea typeface="Heebo Light" pitchFamily="34" charset="-122"/>
                <a:cs typeface="Heebo Light" pitchFamily="34" charset="-120"/>
              </a:rPr>
              <a:t>Regularly track and assess performance</a:t>
            </a:r>
            <a:endParaRPr lang="en-US" sz="1650" dirty="0"/>
          </a:p>
        </p:txBody>
      </p:sp>
      <p:pic>
        <p:nvPicPr>
          <p:cNvPr id="9" name="Image 1" descr="preencoded.png">    </p:cNvPr>
          <p:cNvPicPr>
            <a:picLocks noChangeAspect="1"/>
          </p:cNvPicPr>
          <p:nvPr/>
        </p:nvPicPr>
        <p:blipFill>
          <a:blip r:embed="rId2"/>
          <a:stretch>
            <a:fillRect/>
          </a:stretch>
        </p:blipFill>
        <p:spPr>
          <a:xfrm>
            <a:off x="5133856" y="2369939"/>
            <a:ext cx="4362569" cy="4362569"/>
          </a:xfrm>
          <a:prstGeom prst="rect">
            <a:avLst/>
          </a:prstGeom>
        </p:spPr>
      </p:pic>
      <p:sp>
        <p:nvSpPr>
          <p:cNvPr id="10" name="Text 6"/>
          <p:cNvSpPr/>
          <p:nvPr/>
        </p:nvSpPr>
        <p:spPr>
          <a:xfrm>
            <a:off x="7868364" y="3000256"/>
            <a:ext cx="322302" cy="402908"/>
          </a:xfrm>
          <a:prstGeom prst="rect">
            <a:avLst/>
          </a:prstGeom>
          <a:noFill/>
          <a:ln/>
        </p:spPr>
        <p:txBody>
          <a:bodyPr wrap="none" lIns="0" tIns="0" rIns="0" bIns="0" rtlCol="0" anchor="t"/>
          <a:lstStyle/>
          <a:p>
            <a:pPr indent="0" marL="0">
              <a:lnSpc>
                <a:spcPts val="4050"/>
              </a:lnSpc>
              <a:buNone/>
            </a:pPr>
            <a:r>
              <a:rPr lang="en-US" sz="2500" dirty="0">
                <a:solidFill>
                  <a:srgbClr val="DCD7E5"/>
                </a:solidFill>
                <a:latin typeface="Montserrat" pitchFamily="34" charset="0"/>
                <a:ea typeface="Montserrat" pitchFamily="34" charset="-122"/>
                <a:cs typeface="Montserrat" pitchFamily="34" charset="-120"/>
              </a:rPr>
              <a:t>2</a:t>
            </a:r>
            <a:endParaRPr lang="en-US" sz="2500" dirty="0"/>
          </a:p>
        </p:txBody>
      </p:sp>
      <p:sp>
        <p:nvSpPr>
          <p:cNvPr id="11" name="Text 7"/>
          <p:cNvSpPr/>
          <p:nvPr/>
        </p:nvSpPr>
        <p:spPr>
          <a:xfrm>
            <a:off x="9927312" y="4145875"/>
            <a:ext cx="2693194" cy="336590"/>
          </a:xfrm>
          <a:prstGeom prst="rect">
            <a:avLst/>
          </a:prstGeom>
          <a:noFill/>
          <a:ln/>
        </p:spPr>
        <p:txBody>
          <a:bodyPr wrap="none" lIns="0" tIns="0" rIns="0" bIns="0" rtlCol="0" anchor="t"/>
          <a:lstStyle/>
          <a:p>
            <a:pPr algn="l" indent="0" marL="0">
              <a:lnSpc>
                <a:spcPts val="2650"/>
              </a:lnSpc>
              <a:buNone/>
            </a:pPr>
            <a:r>
              <a:rPr lang="en-US" sz="2100" dirty="0">
                <a:solidFill>
                  <a:srgbClr val="DCD7E5"/>
                </a:solidFill>
                <a:latin typeface="Montserrat" pitchFamily="34" charset="0"/>
                <a:ea typeface="Montserrat" pitchFamily="34" charset="-122"/>
                <a:cs typeface="Montserrat" pitchFamily="34" charset="-120"/>
              </a:rPr>
              <a:t>Provide Feedback</a:t>
            </a:r>
            <a:endParaRPr lang="en-US" sz="2100" dirty="0"/>
          </a:p>
        </p:txBody>
      </p:sp>
      <p:sp>
        <p:nvSpPr>
          <p:cNvPr id="12" name="Text 8"/>
          <p:cNvSpPr/>
          <p:nvPr/>
        </p:nvSpPr>
        <p:spPr>
          <a:xfrm>
            <a:off x="9927312" y="4611648"/>
            <a:ext cx="3949065" cy="344805"/>
          </a:xfrm>
          <a:prstGeom prst="rect">
            <a:avLst/>
          </a:prstGeom>
          <a:noFill/>
          <a:ln/>
        </p:spPr>
        <p:txBody>
          <a:bodyPr wrap="none" lIns="0" tIns="0" rIns="0" bIns="0" rtlCol="0" anchor="t"/>
          <a:lstStyle/>
          <a:p>
            <a:pPr algn="l" indent="0" marL="0">
              <a:lnSpc>
                <a:spcPts val="2700"/>
              </a:lnSpc>
              <a:buNone/>
            </a:pPr>
            <a:r>
              <a:rPr lang="en-US" sz="1650" dirty="0">
                <a:solidFill>
                  <a:srgbClr val="DCD7E5"/>
                </a:solidFill>
                <a:latin typeface="Heebo Light" pitchFamily="34" charset="0"/>
                <a:ea typeface="Heebo Light" pitchFamily="34" charset="-122"/>
                <a:cs typeface="Heebo Light" pitchFamily="34" charset="-120"/>
              </a:rPr>
              <a:t>Offer constructive and timely feedback</a:t>
            </a:r>
            <a:endParaRPr lang="en-US" sz="1650" dirty="0"/>
          </a:p>
        </p:txBody>
      </p:sp>
      <p:pic>
        <p:nvPicPr>
          <p:cNvPr id="13" name="Image 2" descr="preencoded.png">    </p:cNvPr>
          <p:cNvPicPr>
            <a:picLocks noChangeAspect="1"/>
          </p:cNvPicPr>
          <p:nvPr/>
        </p:nvPicPr>
        <p:blipFill>
          <a:blip r:embed="rId3"/>
          <a:stretch>
            <a:fillRect/>
          </a:stretch>
        </p:blipFill>
        <p:spPr>
          <a:xfrm>
            <a:off x="5133856" y="2369939"/>
            <a:ext cx="4362569" cy="4362569"/>
          </a:xfrm>
          <a:prstGeom prst="rect">
            <a:avLst/>
          </a:prstGeom>
        </p:spPr>
      </p:pic>
      <p:sp>
        <p:nvSpPr>
          <p:cNvPr id="14" name="Text 9"/>
          <p:cNvSpPr/>
          <p:nvPr/>
        </p:nvSpPr>
        <p:spPr>
          <a:xfrm>
            <a:off x="8657987" y="4612243"/>
            <a:ext cx="322302" cy="402908"/>
          </a:xfrm>
          <a:prstGeom prst="rect">
            <a:avLst/>
          </a:prstGeom>
          <a:noFill/>
          <a:ln/>
        </p:spPr>
        <p:txBody>
          <a:bodyPr wrap="none" lIns="0" tIns="0" rIns="0" bIns="0" rtlCol="0" anchor="t"/>
          <a:lstStyle/>
          <a:p>
            <a:pPr indent="0" marL="0">
              <a:lnSpc>
                <a:spcPts val="4050"/>
              </a:lnSpc>
              <a:buNone/>
            </a:pPr>
            <a:r>
              <a:rPr lang="en-US" sz="2500" dirty="0">
                <a:solidFill>
                  <a:srgbClr val="DCD7E5"/>
                </a:solidFill>
                <a:latin typeface="Montserrat" pitchFamily="34" charset="0"/>
                <a:ea typeface="Montserrat" pitchFamily="34" charset="-122"/>
                <a:cs typeface="Montserrat" pitchFamily="34" charset="-120"/>
              </a:rPr>
              <a:t>3</a:t>
            </a:r>
            <a:endParaRPr lang="en-US" sz="2500" dirty="0"/>
          </a:p>
        </p:txBody>
      </p:sp>
      <p:sp>
        <p:nvSpPr>
          <p:cNvPr id="15" name="Text 10"/>
          <p:cNvSpPr/>
          <p:nvPr/>
        </p:nvSpPr>
        <p:spPr>
          <a:xfrm>
            <a:off x="9819561" y="5707737"/>
            <a:ext cx="2693194" cy="336590"/>
          </a:xfrm>
          <a:prstGeom prst="rect">
            <a:avLst/>
          </a:prstGeom>
          <a:noFill/>
          <a:ln/>
        </p:spPr>
        <p:txBody>
          <a:bodyPr wrap="none" lIns="0" tIns="0" rIns="0" bIns="0" rtlCol="0" anchor="t"/>
          <a:lstStyle/>
          <a:p>
            <a:pPr algn="l" indent="0" marL="0">
              <a:lnSpc>
                <a:spcPts val="2650"/>
              </a:lnSpc>
              <a:buNone/>
            </a:pPr>
            <a:r>
              <a:rPr lang="en-US" sz="2100" dirty="0">
                <a:solidFill>
                  <a:srgbClr val="DCD7E5"/>
                </a:solidFill>
                <a:latin typeface="Montserrat" pitchFamily="34" charset="0"/>
                <a:ea typeface="Montserrat" pitchFamily="34" charset="-122"/>
                <a:cs typeface="Montserrat" pitchFamily="34" charset="-120"/>
              </a:rPr>
              <a:t>Develop Skills</a:t>
            </a:r>
            <a:endParaRPr lang="en-US" sz="2100" dirty="0"/>
          </a:p>
        </p:txBody>
      </p:sp>
      <p:sp>
        <p:nvSpPr>
          <p:cNvPr id="16" name="Text 11"/>
          <p:cNvSpPr/>
          <p:nvPr/>
        </p:nvSpPr>
        <p:spPr>
          <a:xfrm>
            <a:off x="9819561" y="6173510"/>
            <a:ext cx="4056817" cy="344805"/>
          </a:xfrm>
          <a:prstGeom prst="rect">
            <a:avLst/>
          </a:prstGeom>
          <a:noFill/>
          <a:ln/>
        </p:spPr>
        <p:txBody>
          <a:bodyPr wrap="none" lIns="0" tIns="0" rIns="0" bIns="0" rtlCol="0" anchor="t"/>
          <a:lstStyle/>
          <a:p>
            <a:pPr algn="l" indent="0" marL="0">
              <a:lnSpc>
                <a:spcPts val="2700"/>
              </a:lnSpc>
              <a:buNone/>
            </a:pPr>
            <a:r>
              <a:rPr lang="en-US" sz="1650" dirty="0">
                <a:solidFill>
                  <a:srgbClr val="DCD7E5"/>
                </a:solidFill>
                <a:latin typeface="Heebo Light" pitchFamily="34" charset="0"/>
                <a:ea typeface="Heebo Light" pitchFamily="34" charset="-122"/>
                <a:cs typeface="Heebo Light" pitchFamily="34" charset="-120"/>
              </a:rPr>
              <a:t>Identify areas for improvement and growth</a:t>
            </a:r>
            <a:endParaRPr lang="en-US" sz="1650" dirty="0"/>
          </a:p>
        </p:txBody>
      </p:sp>
      <p:pic>
        <p:nvPicPr>
          <p:cNvPr id="17" name="Image 3" descr="preencoded.png">    </p:cNvPr>
          <p:cNvPicPr>
            <a:picLocks noChangeAspect="1"/>
          </p:cNvPicPr>
          <p:nvPr/>
        </p:nvPicPr>
        <p:blipFill>
          <a:blip r:embed="rId4"/>
          <a:stretch>
            <a:fillRect/>
          </a:stretch>
        </p:blipFill>
        <p:spPr>
          <a:xfrm>
            <a:off x="5133856" y="2369939"/>
            <a:ext cx="4362569" cy="4362569"/>
          </a:xfrm>
          <a:prstGeom prst="rect">
            <a:avLst/>
          </a:prstGeom>
        </p:spPr>
      </p:pic>
      <p:sp>
        <p:nvSpPr>
          <p:cNvPr id="18" name="Text 12"/>
          <p:cNvSpPr/>
          <p:nvPr/>
        </p:nvSpPr>
        <p:spPr>
          <a:xfrm>
            <a:off x="7369016" y="5861328"/>
            <a:ext cx="322302" cy="402908"/>
          </a:xfrm>
          <a:prstGeom prst="rect">
            <a:avLst/>
          </a:prstGeom>
          <a:noFill/>
          <a:ln/>
        </p:spPr>
        <p:txBody>
          <a:bodyPr wrap="none" lIns="0" tIns="0" rIns="0" bIns="0" rtlCol="0" anchor="t"/>
          <a:lstStyle/>
          <a:p>
            <a:pPr indent="0" marL="0">
              <a:lnSpc>
                <a:spcPts val="4050"/>
              </a:lnSpc>
              <a:buNone/>
            </a:pPr>
            <a:r>
              <a:rPr lang="en-US" sz="2500" dirty="0">
                <a:solidFill>
                  <a:srgbClr val="DCD7E5"/>
                </a:solidFill>
                <a:latin typeface="Montserrat" pitchFamily="34" charset="0"/>
                <a:ea typeface="Montserrat" pitchFamily="34" charset="-122"/>
                <a:cs typeface="Montserrat" pitchFamily="34" charset="-120"/>
              </a:rPr>
              <a:t>4</a:t>
            </a:r>
            <a:endParaRPr lang="en-US" sz="2500" dirty="0"/>
          </a:p>
        </p:txBody>
      </p:sp>
      <p:sp>
        <p:nvSpPr>
          <p:cNvPr id="19" name="Text 13"/>
          <p:cNvSpPr/>
          <p:nvPr/>
        </p:nvSpPr>
        <p:spPr>
          <a:xfrm>
            <a:off x="2117527" y="5317331"/>
            <a:ext cx="2693194" cy="336590"/>
          </a:xfrm>
          <a:prstGeom prst="rect">
            <a:avLst/>
          </a:prstGeom>
          <a:noFill/>
          <a:ln/>
        </p:spPr>
        <p:txBody>
          <a:bodyPr wrap="none" lIns="0" tIns="0" rIns="0" bIns="0" rtlCol="0" anchor="t"/>
          <a:lstStyle/>
          <a:p>
            <a:pPr algn="r" indent="0" marL="0">
              <a:lnSpc>
                <a:spcPts val="2650"/>
              </a:lnSpc>
              <a:buNone/>
            </a:pPr>
            <a:r>
              <a:rPr lang="en-US" sz="2100" dirty="0">
                <a:solidFill>
                  <a:srgbClr val="DCD7E5"/>
                </a:solidFill>
                <a:latin typeface="Montserrat" pitchFamily="34" charset="0"/>
                <a:ea typeface="Montserrat" pitchFamily="34" charset="-122"/>
                <a:cs typeface="Montserrat" pitchFamily="34" charset="-120"/>
              </a:rPr>
              <a:t>Evaluate Results</a:t>
            </a:r>
            <a:endParaRPr lang="en-US" sz="2100" dirty="0"/>
          </a:p>
        </p:txBody>
      </p:sp>
      <p:sp>
        <p:nvSpPr>
          <p:cNvPr id="20" name="Text 14"/>
          <p:cNvSpPr/>
          <p:nvPr/>
        </p:nvSpPr>
        <p:spPr>
          <a:xfrm>
            <a:off x="754023" y="5783104"/>
            <a:ext cx="4056698" cy="344805"/>
          </a:xfrm>
          <a:prstGeom prst="rect">
            <a:avLst/>
          </a:prstGeom>
          <a:noFill/>
          <a:ln/>
        </p:spPr>
        <p:txBody>
          <a:bodyPr wrap="none" lIns="0" tIns="0" rIns="0" bIns="0" rtlCol="0" anchor="t"/>
          <a:lstStyle/>
          <a:p>
            <a:pPr algn="r" indent="0" marL="0">
              <a:lnSpc>
                <a:spcPts val="2700"/>
              </a:lnSpc>
              <a:buNone/>
            </a:pPr>
            <a:r>
              <a:rPr lang="en-US" sz="1650" dirty="0">
                <a:solidFill>
                  <a:srgbClr val="DCD7E5"/>
                </a:solidFill>
                <a:latin typeface="Heebo Light" pitchFamily="34" charset="0"/>
                <a:ea typeface="Heebo Light" pitchFamily="34" charset="-122"/>
                <a:cs typeface="Heebo Light" pitchFamily="34" charset="-120"/>
              </a:rPr>
              <a:t>Assess overall performance and outcomes</a:t>
            </a:r>
            <a:endParaRPr lang="en-US" sz="1650" dirty="0"/>
          </a:p>
        </p:txBody>
      </p:sp>
      <p:pic>
        <p:nvPicPr>
          <p:cNvPr id="21" name="Image 4" descr="preencoded.png">    </p:cNvPr>
          <p:cNvPicPr>
            <a:picLocks noChangeAspect="1"/>
          </p:cNvPicPr>
          <p:nvPr/>
        </p:nvPicPr>
        <p:blipFill>
          <a:blip r:embed="rId5"/>
          <a:stretch>
            <a:fillRect/>
          </a:stretch>
        </p:blipFill>
        <p:spPr>
          <a:xfrm>
            <a:off x="5133856" y="2369939"/>
            <a:ext cx="4362569" cy="4362569"/>
          </a:xfrm>
          <a:prstGeom prst="rect">
            <a:avLst/>
          </a:prstGeom>
        </p:spPr>
      </p:pic>
      <p:sp>
        <p:nvSpPr>
          <p:cNvPr id="22" name="Text 15"/>
          <p:cNvSpPr/>
          <p:nvPr/>
        </p:nvSpPr>
        <p:spPr>
          <a:xfrm>
            <a:off x="5782628" y="5021461"/>
            <a:ext cx="322302" cy="402908"/>
          </a:xfrm>
          <a:prstGeom prst="rect">
            <a:avLst/>
          </a:prstGeom>
          <a:noFill/>
          <a:ln/>
        </p:spPr>
        <p:txBody>
          <a:bodyPr wrap="none" lIns="0" tIns="0" rIns="0" bIns="0" rtlCol="0" anchor="t"/>
          <a:lstStyle/>
          <a:p>
            <a:pPr indent="0" marL="0">
              <a:lnSpc>
                <a:spcPts val="4050"/>
              </a:lnSpc>
              <a:buNone/>
            </a:pPr>
            <a:r>
              <a:rPr lang="en-US" sz="2500" dirty="0">
                <a:solidFill>
                  <a:srgbClr val="DCD7E5"/>
                </a:solidFill>
                <a:latin typeface="Montserrat" pitchFamily="34" charset="0"/>
                <a:ea typeface="Montserrat" pitchFamily="34" charset="-122"/>
                <a:cs typeface="Montserrat" pitchFamily="34" charset="-120"/>
              </a:rPr>
              <a:t>5</a:t>
            </a:r>
            <a:endParaRPr lang="en-US" sz="2500" dirty="0"/>
          </a:p>
        </p:txBody>
      </p:sp>
      <p:sp>
        <p:nvSpPr>
          <p:cNvPr id="23" name="Text 16"/>
          <p:cNvSpPr/>
          <p:nvPr/>
        </p:nvSpPr>
        <p:spPr>
          <a:xfrm>
            <a:off x="754023" y="6974800"/>
            <a:ext cx="13122354" cy="689610"/>
          </a:xfrm>
          <a:prstGeom prst="rect">
            <a:avLst/>
          </a:prstGeom>
          <a:noFill/>
          <a:ln/>
        </p:spPr>
        <p:txBody>
          <a:bodyPr wrap="square" lIns="0" tIns="0" rIns="0" bIns="0" rtlCol="0" anchor="t"/>
          <a:lstStyle/>
          <a:p>
            <a:pPr indent="0" marL="0">
              <a:lnSpc>
                <a:spcPts val="2700"/>
              </a:lnSpc>
              <a:buNone/>
            </a:pPr>
            <a:r>
              <a:rPr lang="en-US" sz="1650" dirty="0">
                <a:solidFill>
                  <a:srgbClr val="DCD7E5"/>
                </a:solidFill>
                <a:latin typeface="Heebo Light" pitchFamily="34" charset="0"/>
                <a:ea typeface="Heebo Light" pitchFamily="34" charset="-122"/>
                <a:cs typeface="Heebo Light" pitchFamily="34" charset="-120"/>
              </a:rPr>
              <a:t>Effective performance management and feedback are essential for developing employees and improving organizational performance. Leaders must create a culture that encourages continuous improvement and supports employee development.</a:t>
            </a:r>
            <a:endParaRPr lang="en-US" sz="16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394817"/>
            <a:ext cx="10925056" cy="708779"/>
          </a:xfrm>
          <a:prstGeom prst="rect">
            <a:avLst/>
          </a:prstGeom>
          <a:noFill/>
          <a:ln/>
        </p:spPr>
        <p:txBody>
          <a:bodyPr wrap="none" lIns="0" tIns="0" rIns="0" bIns="0" rtlCol="0" anchor="t"/>
          <a:lstStyle/>
          <a:p>
            <a:pPr indent="0" marL="0">
              <a:lnSpc>
                <a:spcPts val="5550"/>
              </a:lnSpc>
              <a:buNone/>
            </a:pPr>
            <a:r>
              <a:rPr lang="en-US" sz="4450" dirty="0">
                <a:solidFill>
                  <a:srgbClr val="F2F0F4"/>
                </a:solidFill>
                <a:latin typeface="Montserrat" pitchFamily="34" charset="0"/>
                <a:ea typeface="Montserrat" pitchFamily="34" charset="-122"/>
                <a:cs typeface="Montserrat" pitchFamily="34" charset="-120"/>
              </a:rPr>
              <a:t>Introduction to Managerial Leadership</a:t>
            </a:r>
            <a:endParaRPr lang="en-US" sz="4450" dirty="0"/>
          </a:p>
        </p:txBody>
      </p:sp>
      <p:sp>
        <p:nvSpPr>
          <p:cNvPr id="3" name="Text 1"/>
          <p:cNvSpPr/>
          <p:nvPr/>
        </p:nvSpPr>
        <p:spPr>
          <a:xfrm>
            <a:off x="793790" y="2670572"/>
            <a:ext cx="2835235" cy="354330"/>
          </a:xfrm>
          <a:prstGeom prst="rect">
            <a:avLst/>
          </a:prstGeom>
          <a:noFill/>
          <a:ln/>
        </p:spPr>
        <p:txBody>
          <a:bodyPr wrap="none" lIns="0" tIns="0" rIns="0" bIns="0" rtlCol="0" anchor="t"/>
          <a:lstStyle/>
          <a:p>
            <a:pPr indent="0" marL="0">
              <a:lnSpc>
                <a:spcPts val="2750"/>
              </a:lnSpc>
              <a:buNone/>
            </a:pPr>
            <a:r>
              <a:rPr lang="en-US" sz="2200" dirty="0">
                <a:solidFill>
                  <a:srgbClr val="F2F0F4"/>
                </a:solidFill>
                <a:latin typeface="Montserrat" pitchFamily="34" charset="0"/>
                <a:ea typeface="Montserrat" pitchFamily="34" charset="-122"/>
                <a:cs typeface="Montserrat" pitchFamily="34" charset="-120"/>
              </a:rPr>
              <a:t>Purpose</a:t>
            </a:r>
            <a:endParaRPr lang="en-US" sz="2200" dirty="0"/>
          </a:p>
        </p:txBody>
      </p:sp>
      <p:sp>
        <p:nvSpPr>
          <p:cNvPr id="4" name="Text 2"/>
          <p:cNvSpPr/>
          <p:nvPr/>
        </p:nvSpPr>
        <p:spPr>
          <a:xfrm>
            <a:off x="793790" y="3251716"/>
            <a:ext cx="6244709" cy="725805"/>
          </a:xfrm>
          <a:prstGeom prst="rect">
            <a:avLst/>
          </a:prstGeom>
          <a:noFill/>
          <a:ln/>
        </p:spPr>
        <p:txBody>
          <a:bodyPr wrap="square" lIns="0" tIns="0" rIns="0" bIns="0" rtlCol="0" anchor="t"/>
          <a:lstStyle/>
          <a:p>
            <a:pPr indent="0" marL="0">
              <a:lnSpc>
                <a:spcPts val="2850"/>
              </a:lnSpc>
              <a:buNone/>
            </a:pPr>
            <a:r>
              <a:rPr lang="en-US" sz="1750" dirty="0">
                <a:solidFill>
                  <a:srgbClr val="DCD7E5"/>
                </a:solidFill>
                <a:latin typeface="Heebo Light" pitchFamily="34" charset="0"/>
                <a:ea typeface="Heebo Light" pitchFamily="34" charset="-122"/>
                <a:cs typeface="Heebo Light" pitchFamily="34" charset="-120"/>
              </a:rPr>
              <a:t>1. Introduce the concept of managerial leadership as opposed to non-managerial leadership in work organizations</a:t>
            </a:r>
            <a:endParaRPr lang="en-US" sz="1750" dirty="0"/>
          </a:p>
        </p:txBody>
      </p:sp>
      <p:sp>
        <p:nvSpPr>
          <p:cNvPr id="5" name="Text 3"/>
          <p:cNvSpPr/>
          <p:nvPr/>
        </p:nvSpPr>
        <p:spPr>
          <a:xfrm>
            <a:off x="793790" y="4181594"/>
            <a:ext cx="6244709" cy="725805"/>
          </a:xfrm>
          <a:prstGeom prst="rect">
            <a:avLst/>
          </a:prstGeom>
          <a:noFill/>
          <a:ln/>
        </p:spPr>
        <p:txBody>
          <a:bodyPr wrap="square" lIns="0" tIns="0" rIns="0" bIns="0" rtlCol="0" anchor="t"/>
          <a:lstStyle/>
          <a:p>
            <a:pPr indent="0" marL="0">
              <a:lnSpc>
                <a:spcPts val="2850"/>
              </a:lnSpc>
              <a:buNone/>
            </a:pPr>
            <a:r>
              <a:rPr lang="en-US" sz="1750" dirty="0">
                <a:solidFill>
                  <a:srgbClr val="DCD7E5"/>
                </a:solidFill>
                <a:latin typeface="Heebo Light" pitchFamily="34" charset="0"/>
                <a:ea typeface="Heebo Light" pitchFamily="34" charset="-122"/>
                <a:cs typeface="Heebo Light" pitchFamily="34" charset="-120"/>
              </a:rPr>
              <a:t>2. Explore functions of selected styles and models of managerial leadership</a:t>
            </a:r>
            <a:endParaRPr lang="en-US" sz="1750" dirty="0"/>
          </a:p>
        </p:txBody>
      </p:sp>
      <p:sp>
        <p:nvSpPr>
          <p:cNvPr id="6" name="Text 4"/>
          <p:cNvSpPr/>
          <p:nvPr/>
        </p:nvSpPr>
        <p:spPr>
          <a:xfrm>
            <a:off x="793790" y="5111472"/>
            <a:ext cx="6244709" cy="725805"/>
          </a:xfrm>
          <a:prstGeom prst="rect">
            <a:avLst/>
          </a:prstGeom>
          <a:noFill/>
          <a:ln/>
        </p:spPr>
        <p:txBody>
          <a:bodyPr wrap="square" lIns="0" tIns="0" rIns="0" bIns="0" rtlCol="0" anchor="t"/>
          <a:lstStyle/>
          <a:p>
            <a:pPr indent="0" marL="0">
              <a:lnSpc>
                <a:spcPts val="2850"/>
              </a:lnSpc>
              <a:buNone/>
            </a:pPr>
            <a:r>
              <a:rPr lang="en-US" sz="1750" dirty="0">
                <a:solidFill>
                  <a:srgbClr val="DCD7E5"/>
                </a:solidFill>
                <a:latin typeface="Heebo Light" pitchFamily="34" charset="0"/>
                <a:ea typeface="Heebo Light" pitchFamily="34" charset="-122"/>
                <a:cs typeface="Heebo Light" pitchFamily="34" charset="-120"/>
              </a:rPr>
              <a:t>3. Recognize the need for systematic studies of managerial leadership</a:t>
            </a:r>
            <a:endParaRPr lang="en-US" sz="1750" dirty="0"/>
          </a:p>
        </p:txBody>
      </p:sp>
      <p:sp>
        <p:nvSpPr>
          <p:cNvPr id="7" name="Text 5"/>
          <p:cNvSpPr/>
          <p:nvPr/>
        </p:nvSpPr>
        <p:spPr>
          <a:xfrm>
            <a:off x="7599521" y="2670572"/>
            <a:ext cx="2835235" cy="354330"/>
          </a:xfrm>
          <a:prstGeom prst="rect">
            <a:avLst/>
          </a:prstGeom>
          <a:noFill/>
          <a:ln/>
        </p:spPr>
        <p:txBody>
          <a:bodyPr wrap="none" lIns="0" tIns="0" rIns="0" bIns="0" rtlCol="0" anchor="t"/>
          <a:lstStyle/>
          <a:p>
            <a:pPr indent="0" marL="0">
              <a:lnSpc>
                <a:spcPts val="2750"/>
              </a:lnSpc>
              <a:buNone/>
            </a:pPr>
            <a:r>
              <a:rPr lang="en-US" sz="2200" dirty="0">
                <a:solidFill>
                  <a:srgbClr val="F2F0F4"/>
                </a:solidFill>
                <a:latin typeface="Montserrat" pitchFamily="34" charset="0"/>
                <a:ea typeface="Montserrat" pitchFamily="34" charset="-122"/>
                <a:cs typeface="Montserrat" pitchFamily="34" charset="-120"/>
              </a:rPr>
              <a:t>Relevance</a:t>
            </a:r>
            <a:endParaRPr lang="en-US" sz="2200" dirty="0"/>
          </a:p>
        </p:txBody>
      </p:sp>
      <p:sp>
        <p:nvSpPr>
          <p:cNvPr id="8" name="Text 6"/>
          <p:cNvSpPr/>
          <p:nvPr/>
        </p:nvSpPr>
        <p:spPr>
          <a:xfrm>
            <a:off x="7599521" y="3251716"/>
            <a:ext cx="6244709" cy="725805"/>
          </a:xfrm>
          <a:prstGeom prst="rect">
            <a:avLst/>
          </a:prstGeom>
          <a:noFill/>
          <a:ln/>
        </p:spPr>
        <p:txBody>
          <a:bodyPr wrap="square" lIns="0" tIns="0" rIns="0" bIns="0" rtlCol="0" anchor="t"/>
          <a:lstStyle/>
          <a:p>
            <a:pPr indent="0" marL="0">
              <a:lnSpc>
                <a:spcPts val="2850"/>
              </a:lnSpc>
              <a:buNone/>
            </a:pPr>
            <a:r>
              <a:rPr lang="en-US" sz="1750" dirty="0">
                <a:solidFill>
                  <a:srgbClr val="DCD7E5"/>
                </a:solidFill>
                <a:latin typeface="Heebo Light" pitchFamily="34" charset="0"/>
                <a:ea typeface="Heebo Light" pitchFamily="34" charset="-122"/>
                <a:cs typeface="Heebo Light" pitchFamily="34" charset="-120"/>
              </a:rPr>
              <a:t>Managerial leadership has relevance for all who have specific responsibility over some work organization, including:</a:t>
            </a:r>
            <a:endParaRPr lang="en-US" sz="1750" dirty="0"/>
          </a:p>
        </p:txBody>
      </p:sp>
      <p:sp>
        <p:nvSpPr>
          <p:cNvPr id="9" name="Text 7"/>
          <p:cNvSpPr/>
          <p:nvPr/>
        </p:nvSpPr>
        <p:spPr>
          <a:xfrm>
            <a:off x="7599521" y="4181594"/>
            <a:ext cx="6244709" cy="362903"/>
          </a:xfrm>
          <a:prstGeom prst="rect">
            <a:avLst/>
          </a:prstGeom>
          <a:noFill/>
          <a:ln/>
        </p:spPr>
        <p:txBody>
          <a:bodyPr wrap="none" lIns="0" tIns="0" rIns="0" bIns="0" rtlCol="0" anchor="t"/>
          <a:lstStyle/>
          <a:p>
            <a:pPr marL="342900" indent="-342900">
              <a:lnSpc>
                <a:spcPts val="2850"/>
              </a:lnSpc>
              <a:buSzPct val="100000"/>
              <a:buChar char="•"/>
            </a:pPr>
            <a:r>
              <a:rPr lang="en-US" sz="1750" dirty="0">
                <a:solidFill>
                  <a:srgbClr val="DCD7E5"/>
                </a:solidFill>
                <a:latin typeface="Heebo Light" pitchFamily="34" charset="0"/>
                <a:ea typeface="Heebo Light" pitchFamily="34" charset="-122"/>
                <a:cs typeface="Heebo Light" pitchFamily="34" charset="-120"/>
              </a:rPr>
              <a:t>Business executives</a:t>
            </a:r>
            <a:endParaRPr lang="en-US" sz="1750" dirty="0"/>
          </a:p>
        </p:txBody>
      </p:sp>
      <p:sp>
        <p:nvSpPr>
          <p:cNvPr id="10" name="Text 8"/>
          <p:cNvSpPr/>
          <p:nvPr/>
        </p:nvSpPr>
        <p:spPr>
          <a:xfrm>
            <a:off x="7599521" y="4623792"/>
            <a:ext cx="6244709" cy="362903"/>
          </a:xfrm>
          <a:prstGeom prst="rect">
            <a:avLst/>
          </a:prstGeom>
          <a:noFill/>
          <a:ln/>
        </p:spPr>
        <p:txBody>
          <a:bodyPr wrap="none" lIns="0" tIns="0" rIns="0" bIns="0" rtlCol="0" anchor="t"/>
          <a:lstStyle/>
          <a:p>
            <a:pPr marL="342900" indent="-342900">
              <a:lnSpc>
                <a:spcPts val="2850"/>
              </a:lnSpc>
              <a:buSzPct val="100000"/>
              <a:buChar char="•"/>
            </a:pPr>
            <a:r>
              <a:rPr lang="en-US" sz="1750" dirty="0">
                <a:solidFill>
                  <a:srgbClr val="DCD7E5"/>
                </a:solidFill>
                <a:latin typeface="Heebo Light" pitchFamily="34" charset="0"/>
                <a:ea typeface="Heebo Light" pitchFamily="34" charset="-122"/>
                <a:cs typeface="Heebo Light" pitchFamily="34" charset="-120"/>
              </a:rPr>
              <a:t>Government officials</a:t>
            </a:r>
            <a:endParaRPr lang="en-US" sz="1750" dirty="0"/>
          </a:p>
        </p:txBody>
      </p:sp>
      <p:sp>
        <p:nvSpPr>
          <p:cNvPr id="11" name="Text 9"/>
          <p:cNvSpPr/>
          <p:nvPr/>
        </p:nvSpPr>
        <p:spPr>
          <a:xfrm>
            <a:off x="7599521" y="5065990"/>
            <a:ext cx="6244709" cy="362903"/>
          </a:xfrm>
          <a:prstGeom prst="rect">
            <a:avLst/>
          </a:prstGeom>
          <a:noFill/>
          <a:ln/>
        </p:spPr>
        <p:txBody>
          <a:bodyPr wrap="none" lIns="0" tIns="0" rIns="0" bIns="0" rtlCol="0" anchor="t"/>
          <a:lstStyle/>
          <a:p>
            <a:pPr marL="342900" indent="-342900">
              <a:lnSpc>
                <a:spcPts val="2850"/>
              </a:lnSpc>
              <a:buSzPct val="100000"/>
              <a:buChar char="•"/>
            </a:pPr>
            <a:r>
              <a:rPr lang="en-US" sz="1750" dirty="0">
                <a:solidFill>
                  <a:srgbClr val="DCD7E5"/>
                </a:solidFill>
                <a:latin typeface="Heebo Light" pitchFamily="34" charset="0"/>
                <a:ea typeface="Heebo Light" pitchFamily="34" charset="-122"/>
                <a:cs typeface="Heebo Light" pitchFamily="34" charset="-120"/>
              </a:rPr>
              <a:t>Military officers</a:t>
            </a:r>
            <a:endParaRPr lang="en-US" sz="1750" dirty="0"/>
          </a:p>
        </p:txBody>
      </p:sp>
      <p:sp>
        <p:nvSpPr>
          <p:cNvPr id="12" name="Text 10"/>
          <p:cNvSpPr/>
          <p:nvPr/>
        </p:nvSpPr>
        <p:spPr>
          <a:xfrm>
            <a:off x="7599521" y="5508188"/>
            <a:ext cx="6244709" cy="362903"/>
          </a:xfrm>
          <a:prstGeom prst="rect">
            <a:avLst/>
          </a:prstGeom>
          <a:noFill/>
          <a:ln/>
        </p:spPr>
        <p:txBody>
          <a:bodyPr wrap="none" lIns="0" tIns="0" rIns="0" bIns="0" rtlCol="0" anchor="t"/>
          <a:lstStyle/>
          <a:p>
            <a:pPr marL="342900" indent="-342900">
              <a:lnSpc>
                <a:spcPts val="2850"/>
              </a:lnSpc>
              <a:buSzPct val="100000"/>
              <a:buChar char="•"/>
            </a:pPr>
            <a:r>
              <a:rPr lang="en-US" sz="1750" dirty="0">
                <a:solidFill>
                  <a:srgbClr val="DCD7E5"/>
                </a:solidFill>
                <a:latin typeface="Heebo Light" pitchFamily="34" charset="0"/>
                <a:ea typeface="Heebo Light" pitchFamily="34" charset="-122"/>
                <a:cs typeface="Heebo Light" pitchFamily="34" charset="-120"/>
              </a:rPr>
              <a:t>Church administrators</a:t>
            </a:r>
            <a:endParaRPr lang="en-US" sz="1750" dirty="0"/>
          </a:p>
        </p:txBody>
      </p:sp>
      <p:sp>
        <p:nvSpPr>
          <p:cNvPr id="13" name="Text 11"/>
          <p:cNvSpPr/>
          <p:nvPr/>
        </p:nvSpPr>
        <p:spPr>
          <a:xfrm>
            <a:off x="7599521" y="5950387"/>
            <a:ext cx="6244709" cy="362903"/>
          </a:xfrm>
          <a:prstGeom prst="rect">
            <a:avLst/>
          </a:prstGeom>
          <a:noFill/>
          <a:ln/>
        </p:spPr>
        <p:txBody>
          <a:bodyPr wrap="none" lIns="0" tIns="0" rIns="0" bIns="0" rtlCol="0" anchor="t"/>
          <a:lstStyle/>
          <a:p>
            <a:pPr marL="342900" indent="-342900">
              <a:lnSpc>
                <a:spcPts val="2850"/>
              </a:lnSpc>
              <a:buSzPct val="100000"/>
              <a:buChar char="•"/>
            </a:pPr>
            <a:r>
              <a:rPr lang="en-US" sz="1750" dirty="0">
                <a:solidFill>
                  <a:srgbClr val="DCD7E5"/>
                </a:solidFill>
                <a:latin typeface="Heebo Light" pitchFamily="34" charset="0"/>
                <a:ea typeface="Heebo Light" pitchFamily="34" charset="-122"/>
                <a:cs typeface="Heebo Light" pitchFamily="34" charset="-120"/>
              </a:rPr>
              <a:t>School principals</a:t>
            </a:r>
            <a:endParaRPr lang="en-US" sz="1750" dirty="0"/>
          </a:p>
        </p:txBody>
      </p:sp>
      <p:sp>
        <p:nvSpPr>
          <p:cNvPr id="14" name="Text 12"/>
          <p:cNvSpPr/>
          <p:nvPr/>
        </p:nvSpPr>
        <p:spPr>
          <a:xfrm>
            <a:off x="7599521" y="6392585"/>
            <a:ext cx="6244709" cy="362903"/>
          </a:xfrm>
          <a:prstGeom prst="rect">
            <a:avLst/>
          </a:prstGeom>
          <a:noFill/>
          <a:ln/>
        </p:spPr>
        <p:txBody>
          <a:bodyPr wrap="none" lIns="0" tIns="0" rIns="0" bIns="0" rtlCol="0" anchor="t"/>
          <a:lstStyle/>
          <a:p>
            <a:pPr marL="342900" indent="-342900">
              <a:lnSpc>
                <a:spcPts val="2850"/>
              </a:lnSpc>
              <a:buSzPct val="100000"/>
              <a:buChar char="•"/>
            </a:pPr>
            <a:r>
              <a:rPr lang="en-US" sz="1750" dirty="0">
                <a:solidFill>
                  <a:srgbClr val="DCD7E5"/>
                </a:solidFill>
                <a:latin typeface="Heebo Light" pitchFamily="34" charset="0"/>
                <a:ea typeface="Heebo Light" pitchFamily="34" charset="-122"/>
                <a:cs typeface="Heebo Light" pitchFamily="34" charset="-120"/>
              </a:rPr>
              <a:t>Non-profit directors</a:t>
            </a:r>
            <a:endParaRPr lang="en-US" sz="17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05406" y="486966"/>
            <a:ext cx="7905988" cy="1105376"/>
          </a:xfrm>
          <a:prstGeom prst="rect">
            <a:avLst/>
          </a:prstGeom>
          <a:noFill/>
          <a:ln/>
        </p:spPr>
        <p:txBody>
          <a:bodyPr wrap="square" lIns="0" tIns="0" rIns="0" bIns="0" rtlCol="0" anchor="t"/>
          <a:lstStyle/>
          <a:p>
            <a:pPr indent="0" marL="0">
              <a:lnSpc>
                <a:spcPts val="4350"/>
              </a:lnSpc>
              <a:buNone/>
            </a:pPr>
            <a:r>
              <a:rPr lang="en-US" sz="3450" dirty="0">
                <a:solidFill>
                  <a:srgbClr val="F2F0F4"/>
                </a:solidFill>
                <a:latin typeface="Montserrat" pitchFamily="34" charset="0"/>
                <a:ea typeface="Montserrat" pitchFamily="34" charset="-122"/>
                <a:cs typeface="Montserrat" pitchFamily="34" charset="-120"/>
              </a:rPr>
              <a:t>Future Trends in Managerial Leadership</a:t>
            </a:r>
            <a:endParaRPr lang="en-US" sz="3450" dirty="0"/>
          </a:p>
        </p:txBody>
      </p:sp>
      <p:sp>
        <p:nvSpPr>
          <p:cNvPr id="4" name="Shape 1"/>
          <p:cNvSpPr/>
          <p:nvPr/>
        </p:nvSpPr>
        <p:spPr>
          <a:xfrm>
            <a:off x="6105406" y="2056567"/>
            <a:ext cx="397907" cy="397907"/>
          </a:xfrm>
          <a:prstGeom prst="roundRect">
            <a:avLst>
              <a:gd name="adj" fmla="val 18670"/>
            </a:avLst>
          </a:prstGeom>
          <a:solidFill>
            <a:srgbClr val="31136C"/>
          </a:solidFill>
          <a:ln w="7620">
            <a:solidFill>
              <a:srgbClr val="4A2C85"/>
            </a:solidFill>
            <a:prstDash val="solid"/>
          </a:ln>
        </p:spPr>
      </p:sp>
      <p:sp>
        <p:nvSpPr>
          <p:cNvPr id="5" name="Text 2"/>
          <p:cNvSpPr/>
          <p:nvPr/>
        </p:nvSpPr>
        <p:spPr>
          <a:xfrm>
            <a:off x="6171724" y="2089725"/>
            <a:ext cx="265271" cy="331589"/>
          </a:xfrm>
          <a:prstGeom prst="rect">
            <a:avLst/>
          </a:prstGeom>
          <a:noFill/>
          <a:ln/>
        </p:spPr>
        <p:txBody>
          <a:bodyPr wrap="none" lIns="0" tIns="0" rIns="0" bIns="0" rtlCol="0" anchor="t"/>
          <a:lstStyle/>
          <a:p>
            <a:pPr algn="ctr" indent="0" marL="0">
              <a:lnSpc>
                <a:spcPts val="2050"/>
              </a:lnSpc>
              <a:buNone/>
            </a:pPr>
            <a:r>
              <a:rPr lang="en-US" sz="2050" dirty="0">
                <a:solidFill>
                  <a:srgbClr val="DCD7E5"/>
                </a:solidFill>
                <a:latin typeface="Montserrat" pitchFamily="34" charset="0"/>
                <a:ea typeface="Montserrat" pitchFamily="34" charset="-122"/>
                <a:cs typeface="Montserrat" pitchFamily="34" charset="-120"/>
              </a:rPr>
              <a:t>1</a:t>
            </a:r>
            <a:endParaRPr lang="en-US" sz="2050" dirty="0"/>
          </a:p>
        </p:txBody>
      </p:sp>
      <p:sp>
        <p:nvSpPr>
          <p:cNvPr id="6" name="Text 3"/>
          <p:cNvSpPr/>
          <p:nvPr/>
        </p:nvSpPr>
        <p:spPr>
          <a:xfrm>
            <a:off x="6680121" y="2056567"/>
            <a:ext cx="3631883" cy="276344"/>
          </a:xfrm>
          <a:prstGeom prst="rect">
            <a:avLst/>
          </a:prstGeom>
          <a:noFill/>
          <a:ln/>
        </p:spPr>
        <p:txBody>
          <a:bodyPr wrap="none" lIns="0" tIns="0" rIns="0" bIns="0" rtlCol="0" anchor="t"/>
          <a:lstStyle/>
          <a:p>
            <a:pPr indent="0" marL="0">
              <a:lnSpc>
                <a:spcPts val="2150"/>
              </a:lnSpc>
              <a:buNone/>
            </a:pPr>
            <a:r>
              <a:rPr lang="en-US" sz="1700" dirty="0">
                <a:solidFill>
                  <a:srgbClr val="DCD7E5"/>
                </a:solidFill>
                <a:latin typeface="Montserrat" pitchFamily="34" charset="0"/>
                <a:ea typeface="Montserrat" pitchFamily="34" charset="-122"/>
                <a:cs typeface="Montserrat" pitchFamily="34" charset="-120"/>
              </a:rPr>
              <a:t>Evolving Workforce Expectations</a:t>
            </a:r>
            <a:endParaRPr lang="en-US" sz="1700" dirty="0"/>
          </a:p>
        </p:txBody>
      </p:sp>
      <p:sp>
        <p:nvSpPr>
          <p:cNvPr id="7" name="Text 4"/>
          <p:cNvSpPr/>
          <p:nvPr/>
        </p:nvSpPr>
        <p:spPr>
          <a:xfrm>
            <a:off x="6680121" y="2438995"/>
            <a:ext cx="7331273" cy="566023"/>
          </a:xfrm>
          <a:prstGeom prst="rect">
            <a:avLst/>
          </a:prstGeom>
          <a:noFill/>
          <a:ln/>
        </p:spPr>
        <p:txBody>
          <a:bodyPr wrap="square" lIns="0" tIns="0" rIns="0" bIns="0" rtlCol="0" anchor="t"/>
          <a:lstStyle/>
          <a:p>
            <a:pPr indent="0" marL="0">
              <a:lnSpc>
                <a:spcPts val="2200"/>
              </a:lnSpc>
              <a:buNone/>
            </a:pPr>
            <a:r>
              <a:rPr lang="en-US" sz="1350" dirty="0">
                <a:solidFill>
                  <a:srgbClr val="DCD7E5"/>
                </a:solidFill>
                <a:latin typeface="Heebo Light" pitchFamily="34" charset="0"/>
                <a:ea typeface="Heebo Light" pitchFamily="34" charset="-122"/>
                <a:cs typeface="Heebo Light" pitchFamily="34" charset="-120"/>
              </a:rPr>
              <a:t>Younger employees expect more understanding, encouragement, and challenging work from their managers.</a:t>
            </a:r>
            <a:endParaRPr lang="en-US" sz="1350" dirty="0"/>
          </a:p>
        </p:txBody>
      </p:sp>
      <p:sp>
        <p:nvSpPr>
          <p:cNvPr id="8" name="Shape 5"/>
          <p:cNvSpPr/>
          <p:nvPr/>
        </p:nvSpPr>
        <p:spPr>
          <a:xfrm>
            <a:off x="6105406" y="3380780"/>
            <a:ext cx="397907" cy="397907"/>
          </a:xfrm>
          <a:prstGeom prst="roundRect">
            <a:avLst>
              <a:gd name="adj" fmla="val 18670"/>
            </a:avLst>
          </a:prstGeom>
          <a:solidFill>
            <a:srgbClr val="31136C"/>
          </a:solidFill>
          <a:ln w="7620">
            <a:solidFill>
              <a:srgbClr val="4A2C85"/>
            </a:solidFill>
            <a:prstDash val="solid"/>
          </a:ln>
        </p:spPr>
      </p:sp>
      <p:sp>
        <p:nvSpPr>
          <p:cNvPr id="9" name="Text 6"/>
          <p:cNvSpPr/>
          <p:nvPr/>
        </p:nvSpPr>
        <p:spPr>
          <a:xfrm>
            <a:off x="6171724" y="3413939"/>
            <a:ext cx="265271" cy="331589"/>
          </a:xfrm>
          <a:prstGeom prst="rect">
            <a:avLst/>
          </a:prstGeom>
          <a:noFill/>
          <a:ln/>
        </p:spPr>
        <p:txBody>
          <a:bodyPr wrap="none" lIns="0" tIns="0" rIns="0" bIns="0" rtlCol="0" anchor="t"/>
          <a:lstStyle/>
          <a:p>
            <a:pPr algn="ctr" indent="0" marL="0">
              <a:lnSpc>
                <a:spcPts val="2050"/>
              </a:lnSpc>
              <a:buNone/>
            </a:pPr>
            <a:r>
              <a:rPr lang="en-US" sz="2050" dirty="0">
                <a:solidFill>
                  <a:srgbClr val="DCD7E5"/>
                </a:solidFill>
                <a:latin typeface="Montserrat" pitchFamily="34" charset="0"/>
                <a:ea typeface="Montserrat" pitchFamily="34" charset="-122"/>
                <a:cs typeface="Montserrat" pitchFamily="34" charset="-120"/>
              </a:rPr>
              <a:t>2</a:t>
            </a:r>
            <a:endParaRPr lang="en-US" sz="2050" dirty="0"/>
          </a:p>
        </p:txBody>
      </p:sp>
      <p:sp>
        <p:nvSpPr>
          <p:cNvPr id="10" name="Text 7"/>
          <p:cNvSpPr/>
          <p:nvPr/>
        </p:nvSpPr>
        <p:spPr>
          <a:xfrm>
            <a:off x="6680121" y="3380780"/>
            <a:ext cx="2210991" cy="276344"/>
          </a:xfrm>
          <a:prstGeom prst="rect">
            <a:avLst/>
          </a:prstGeom>
          <a:noFill/>
          <a:ln/>
        </p:spPr>
        <p:txBody>
          <a:bodyPr wrap="none" lIns="0" tIns="0" rIns="0" bIns="0" rtlCol="0" anchor="t"/>
          <a:lstStyle/>
          <a:p>
            <a:pPr indent="0" marL="0">
              <a:lnSpc>
                <a:spcPts val="2150"/>
              </a:lnSpc>
              <a:buNone/>
            </a:pPr>
            <a:r>
              <a:rPr lang="en-US" sz="1700" dirty="0">
                <a:solidFill>
                  <a:srgbClr val="DCD7E5"/>
                </a:solidFill>
                <a:latin typeface="Montserrat" pitchFamily="34" charset="0"/>
                <a:ea typeface="Montserrat" pitchFamily="34" charset="-122"/>
                <a:cs typeface="Montserrat" pitchFamily="34" charset="-120"/>
              </a:rPr>
              <a:t>Talent Shortage</a:t>
            </a:r>
            <a:endParaRPr lang="en-US" sz="1700" dirty="0"/>
          </a:p>
        </p:txBody>
      </p:sp>
      <p:sp>
        <p:nvSpPr>
          <p:cNvPr id="11" name="Text 8"/>
          <p:cNvSpPr/>
          <p:nvPr/>
        </p:nvSpPr>
        <p:spPr>
          <a:xfrm>
            <a:off x="6680121" y="3763208"/>
            <a:ext cx="7331273" cy="566023"/>
          </a:xfrm>
          <a:prstGeom prst="rect">
            <a:avLst/>
          </a:prstGeom>
          <a:noFill/>
          <a:ln/>
        </p:spPr>
        <p:txBody>
          <a:bodyPr wrap="square" lIns="0" tIns="0" rIns="0" bIns="0" rtlCol="0" anchor="t"/>
          <a:lstStyle/>
          <a:p>
            <a:pPr indent="0" marL="0">
              <a:lnSpc>
                <a:spcPts val="2200"/>
              </a:lnSpc>
              <a:buNone/>
            </a:pPr>
            <a:r>
              <a:rPr lang="en-US" sz="1350" dirty="0">
                <a:solidFill>
                  <a:srgbClr val="DCD7E5"/>
                </a:solidFill>
                <a:latin typeface="Heebo Light" pitchFamily="34" charset="0"/>
                <a:ea typeface="Heebo Light" pitchFamily="34" charset="-122"/>
                <a:cs typeface="Heebo Light" pitchFamily="34" charset="-120"/>
              </a:rPr>
              <a:t>An increasingly acute shortage of managerial talent in certain fields, particularly scientific and engineering.</a:t>
            </a:r>
            <a:endParaRPr lang="en-US" sz="1350" dirty="0"/>
          </a:p>
        </p:txBody>
      </p:sp>
      <p:sp>
        <p:nvSpPr>
          <p:cNvPr id="12" name="Shape 9"/>
          <p:cNvSpPr/>
          <p:nvPr/>
        </p:nvSpPr>
        <p:spPr>
          <a:xfrm>
            <a:off x="6105406" y="4704993"/>
            <a:ext cx="397907" cy="397907"/>
          </a:xfrm>
          <a:prstGeom prst="roundRect">
            <a:avLst>
              <a:gd name="adj" fmla="val 18670"/>
            </a:avLst>
          </a:prstGeom>
          <a:solidFill>
            <a:srgbClr val="31136C"/>
          </a:solidFill>
          <a:ln w="7620">
            <a:solidFill>
              <a:srgbClr val="4A2C85"/>
            </a:solidFill>
            <a:prstDash val="solid"/>
          </a:ln>
        </p:spPr>
      </p:sp>
      <p:sp>
        <p:nvSpPr>
          <p:cNvPr id="13" name="Text 10"/>
          <p:cNvSpPr/>
          <p:nvPr/>
        </p:nvSpPr>
        <p:spPr>
          <a:xfrm>
            <a:off x="6171724" y="4738152"/>
            <a:ext cx="265271" cy="331589"/>
          </a:xfrm>
          <a:prstGeom prst="rect">
            <a:avLst/>
          </a:prstGeom>
          <a:noFill/>
          <a:ln/>
        </p:spPr>
        <p:txBody>
          <a:bodyPr wrap="none" lIns="0" tIns="0" rIns="0" bIns="0" rtlCol="0" anchor="t"/>
          <a:lstStyle/>
          <a:p>
            <a:pPr algn="ctr" indent="0" marL="0">
              <a:lnSpc>
                <a:spcPts val="2050"/>
              </a:lnSpc>
              <a:buNone/>
            </a:pPr>
            <a:r>
              <a:rPr lang="en-US" sz="2050" dirty="0">
                <a:solidFill>
                  <a:srgbClr val="DCD7E5"/>
                </a:solidFill>
                <a:latin typeface="Montserrat" pitchFamily="34" charset="0"/>
                <a:ea typeface="Montserrat" pitchFamily="34" charset="-122"/>
                <a:cs typeface="Montserrat" pitchFamily="34" charset="-120"/>
              </a:rPr>
              <a:t>3</a:t>
            </a:r>
            <a:endParaRPr lang="en-US" sz="2050" dirty="0"/>
          </a:p>
        </p:txBody>
      </p:sp>
      <p:sp>
        <p:nvSpPr>
          <p:cNvPr id="14" name="Text 11"/>
          <p:cNvSpPr/>
          <p:nvPr/>
        </p:nvSpPr>
        <p:spPr>
          <a:xfrm>
            <a:off x="6680121" y="4704993"/>
            <a:ext cx="3563183" cy="276344"/>
          </a:xfrm>
          <a:prstGeom prst="rect">
            <a:avLst/>
          </a:prstGeom>
          <a:noFill/>
          <a:ln/>
        </p:spPr>
        <p:txBody>
          <a:bodyPr wrap="none" lIns="0" tIns="0" rIns="0" bIns="0" rtlCol="0" anchor="t"/>
          <a:lstStyle/>
          <a:p>
            <a:pPr indent="0" marL="0">
              <a:lnSpc>
                <a:spcPts val="2150"/>
              </a:lnSpc>
              <a:buNone/>
            </a:pPr>
            <a:r>
              <a:rPr lang="en-US" sz="1700" dirty="0">
                <a:solidFill>
                  <a:srgbClr val="DCD7E5"/>
                </a:solidFill>
                <a:latin typeface="Montserrat" pitchFamily="34" charset="0"/>
                <a:ea typeface="Montserrat" pitchFamily="34" charset="-122"/>
                <a:cs typeface="Montserrat" pitchFamily="34" charset="-120"/>
              </a:rPr>
              <a:t>Holistic Employee Development</a:t>
            </a:r>
            <a:endParaRPr lang="en-US" sz="1700" dirty="0"/>
          </a:p>
        </p:txBody>
      </p:sp>
      <p:sp>
        <p:nvSpPr>
          <p:cNvPr id="15" name="Text 12"/>
          <p:cNvSpPr/>
          <p:nvPr/>
        </p:nvSpPr>
        <p:spPr>
          <a:xfrm>
            <a:off x="6680121" y="5087422"/>
            <a:ext cx="7331273" cy="566023"/>
          </a:xfrm>
          <a:prstGeom prst="rect">
            <a:avLst/>
          </a:prstGeom>
          <a:noFill/>
          <a:ln/>
        </p:spPr>
        <p:txBody>
          <a:bodyPr wrap="square" lIns="0" tIns="0" rIns="0" bIns="0" rtlCol="0" anchor="t"/>
          <a:lstStyle/>
          <a:p>
            <a:pPr indent="0" marL="0">
              <a:lnSpc>
                <a:spcPts val="2200"/>
              </a:lnSpc>
              <a:buNone/>
            </a:pPr>
            <a:r>
              <a:rPr lang="en-US" sz="1350" dirty="0">
                <a:solidFill>
                  <a:srgbClr val="DCD7E5"/>
                </a:solidFill>
                <a:latin typeface="Heebo Light" pitchFamily="34" charset="0"/>
                <a:ea typeface="Heebo Light" pitchFamily="34" charset="-122"/>
                <a:cs typeface="Heebo Light" pitchFamily="34" charset="-120"/>
              </a:rPr>
              <a:t>Employees require more than just a salary - they seek challenging work, training, development, and rewarding personal relationships.</a:t>
            </a:r>
            <a:endParaRPr lang="en-US" sz="1350" dirty="0"/>
          </a:p>
        </p:txBody>
      </p:sp>
      <p:sp>
        <p:nvSpPr>
          <p:cNvPr id="16" name="Shape 13"/>
          <p:cNvSpPr/>
          <p:nvPr/>
        </p:nvSpPr>
        <p:spPr>
          <a:xfrm>
            <a:off x="6105406" y="6029206"/>
            <a:ext cx="397907" cy="397907"/>
          </a:xfrm>
          <a:prstGeom prst="roundRect">
            <a:avLst>
              <a:gd name="adj" fmla="val 18670"/>
            </a:avLst>
          </a:prstGeom>
          <a:solidFill>
            <a:srgbClr val="31136C"/>
          </a:solidFill>
          <a:ln w="7620">
            <a:solidFill>
              <a:srgbClr val="4A2C85"/>
            </a:solidFill>
            <a:prstDash val="solid"/>
          </a:ln>
        </p:spPr>
      </p:sp>
      <p:sp>
        <p:nvSpPr>
          <p:cNvPr id="17" name="Text 14"/>
          <p:cNvSpPr/>
          <p:nvPr/>
        </p:nvSpPr>
        <p:spPr>
          <a:xfrm>
            <a:off x="6171724" y="6062365"/>
            <a:ext cx="265271" cy="331589"/>
          </a:xfrm>
          <a:prstGeom prst="rect">
            <a:avLst/>
          </a:prstGeom>
          <a:noFill/>
          <a:ln/>
        </p:spPr>
        <p:txBody>
          <a:bodyPr wrap="none" lIns="0" tIns="0" rIns="0" bIns="0" rtlCol="0" anchor="t"/>
          <a:lstStyle/>
          <a:p>
            <a:pPr algn="ctr" indent="0" marL="0">
              <a:lnSpc>
                <a:spcPts val="2050"/>
              </a:lnSpc>
              <a:buNone/>
            </a:pPr>
            <a:r>
              <a:rPr lang="en-US" sz="2050" dirty="0">
                <a:solidFill>
                  <a:srgbClr val="DCD7E5"/>
                </a:solidFill>
                <a:latin typeface="Montserrat" pitchFamily="34" charset="0"/>
                <a:ea typeface="Montserrat" pitchFamily="34" charset="-122"/>
                <a:cs typeface="Montserrat" pitchFamily="34" charset="-120"/>
              </a:rPr>
              <a:t>4</a:t>
            </a:r>
            <a:endParaRPr lang="en-US" sz="2050" dirty="0"/>
          </a:p>
        </p:txBody>
      </p:sp>
      <p:sp>
        <p:nvSpPr>
          <p:cNvPr id="18" name="Text 15"/>
          <p:cNvSpPr/>
          <p:nvPr/>
        </p:nvSpPr>
        <p:spPr>
          <a:xfrm>
            <a:off x="6680121" y="6029206"/>
            <a:ext cx="2271236" cy="276344"/>
          </a:xfrm>
          <a:prstGeom prst="rect">
            <a:avLst/>
          </a:prstGeom>
          <a:noFill/>
          <a:ln/>
        </p:spPr>
        <p:txBody>
          <a:bodyPr wrap="none" lIns="0" tIns="0" rIns="0" bIns="0" rtlCol="0" anchor="t"/>
          <a:lstStyle/>
          <a:p>
            <a:pPr indent="0" marL="0">
              <a:lnSpc>
                <a:spcPts val="2150"/>
              </a:lnSpc>
              <a:buNone/>
            </a:pPr>
            <a:r>
              <a:rPr lang="en-US" sz="1700" dirty="0">
                <a:solidFill>
                  <a:srgbClr val="DCD7E5"/>
                </a:solidFill>
                <a:latin typeface="Montserrat" pitchFamily="34" charset="0"/>
                <a:ea typeface="Montserrat" pitchFamily="34" charset="-122"/>
                <a:cs typeface="Montserrat" pitchFamily="34" charset="-120"/>
              </a:rPr>
              <a:t>Adaptive Leadership</a:t>
            </a:r>
            <a:endParaRPr lang="en-US" sz="1700" dirty="0"/>
          </a:p>
        </p:txBody>
      </p:sp>
      <p:sp>
        <p:nvSpPr>
          <p:cNvPr id="19" name="Text 16"/>
          <p:cNvSpPr/>
          <p:nvPr/>
        </p:nvSpPr>
        <p:spPr>
          <a:xfrm>
            <a:off x="6680121" y="6411635"/>
            <a:ext cx="7331273" cy="566023"/>
          </a:xfrm>
          <a:prstGeom prst="rect">
            <a:avLst/>
          </a:prstGeom>
          <a:noFill/>
          <a:ln/>
        </p:spPr>
        <p:txBody>
          <a:bodyPr wrap="square" lIns="0" tIns="0" rIns="0" bIns="0" rtlCol="0" anchor="t"/>
          <a:lstStyle/>
          <a:p>
            <a:pPr indent="0" marL="0">
              <a:lnSpc>
                <a:spcPts val="2200"/>
              </a:lnSpc>
              <a:buNone/>
            </a:pPr>
            <a:r>
              <a:rPr lang="en-US" sz="1350" dirty="0">
                <a:solidFill>
                  <a:srgbClr val="DCD7E5"/>
                </a:solidFill>
                <a:latin typeface="Heebo Light" pitchFamily="34" charset="0"/>
                <a:ea typeface="Heebo Light" pitchFamily="34" charset="-122"/>
                <a:cs typeface="Heebo Light" pitchFamily="34" charset="-120"/>
              </a:rPr>
              <a:t>Leaders must be more flexible and adaptable to rapidly changing technological and global business environments.</a:t>
            </a:r>
            <a:endParaRPr lang="en-US" sz="1350" dirty="0"/>
          </a:p>
        </p:txBody>
      </p:sp>
      <p:sp>
        <p:nvSpPr>
          <p:cNvPr id="20" name="Text 17"/>
          <p:cNvSpPr/>
          <p:nvPr/>
        </p:nvSpPr>
        <p:spPr>
          <a:xfrm>
            <a:off x="6105406" y="7176611"/>
            <a:ext cx="7905988" cy="566023"/>
          </a:xfrm>
          <a:prstGeom prst="rect">
            <a:avLst/>
          </a:prstGeom>
          <a:noFill/>
          <a:ln/>
        </p:spPr>
        <p:txBody>
          <a:bodyPr wrap="square" lIns="0" tIns="0" rIns="0" bIns="0" rtlCol="0" anchor="t"/>
          <a:lstStyle/>
          <a:p>
            <a:pPr indent="0" marL="0">
              <a:lnSpc>
                <a:spcPts val="2200"/>
              </a:lnSpc>
              <a:buNone/>
            </a:pPr>
            <a:r>
              <a:rPr lang="en-US" sz="1350" dirty="0">
                <a:solidFill>
                  <a:srgbClr val="DCD7E5"/>
                </a:solidFill>
                <a:latin typeface="Heebo Light" pitchFamily="34" charset="0"/>
                <a:ea typeface="Heebo Light" pitchFamily="34" charset="-122"/>
                <a:cs typeface="Heebo Light" pitchFamily="34" charset="-120"/>
              </a:rPr>
              <a:t>As the business landscape continues to evolve, managerial leaders must stay ahead of these trends to effectively guide their organizations and teams into the future.</a:t>
            </a:r>
            <a:endParaRPr lang="en-US" sz="13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12681" y="699135"/>
            <a:ext cx="7691438" cy="1297067"/>
          </a:xfrm>
          <a:prstGeom prst="rect">
            <a:avLst/>
          </a:prstGeom>
          <a:noFill/>
          <a:ln/>
        </p:spPr>
        <p:txBody>
          <a:bodyPr wrap="square" lIns="0" tIns="0" rIns="0" bIns="0" rtlCol="0" anchor="t"/>
          <a:lstStyle/>
          <a:p>
            <a:pPr indent="0" marL="0">
              <a:lnSpc>
                <a:spcPts val="5100"/>
              </a:lnSpc>
              <a:buNone/>
            </a:pPr>
            <a:r>
              <a:rPr lang="en-US" sz="4050" dirty="0">
                <a:solidFill>
                  <a:srgbClr val="F2F0F4"/>
                </a:solidFill>
                <a:latin typeface="Montserrat" pitchFamily="34" charset="0"/>
                <a:ea typeface="Montserrat" pitchFamily="34" charset="-122"/>
                <a:cs typeface="Montserrat" pitchFamily="34" charset="-120"/>
              </a:rPr>
              <a:t>Definition and Importance of Managerial Leadership</a:t>
            </a:r>
            <a:endParaRPr lang="en-US" sz="4050" dirty="0"/>
          </a:p>
        </p:txBody>
      </p:sp>
      <p:sp>
        <p:nvSpPr>
          <p:cNvPr id="4" name="Shape 1"/>
          <p:cNvSpPr/>
          <p:nvPr/>
        </p:nvSpPr>
        <p:spPr>
          <a:xfrm>
            <a:off x="6212681" y="2540794"/>
            <a:ext cx="466844" cy="466844"/>
          </a:xfrm>
          <a:prstGeom prst="roundRect">
            <a:avLst>
              <a:gd name="adj" fmla="val 18670"/>
            </a:avLst>
          </a:prstGeom>
          <a:solidFill>
            <a:srgbClr val="31136C"/>
          </a:solidFill>
          <a:ln w="7620">
            <a:solidFill>
              <a:srgbClr val="4A2C85"/>
            </a:solidFill>
            <a:prstDash val="solid"/>
          </a:ln>
        </p:spPr>
      </p:sp>
      <p:sp>
        <p:nvSpPr>
          <p:cNvPr id="5" name="Text 2"/>
          <p:cNvSpPr/>
          <p:nvPr/>
        </p:nvSpPr>
        <p:spPr>
          <a:xfrm>
            <a:off x="6290429" y="2579608"/>
            <a:ext cx="311229" cy="389096"/>
          </a:xfrm>
          <a:prstGeom prst="rect">
            <a:avLst/>
          </a:prstGeom>
          <a:noFill/>
          <a:ln/>
        </p:spPr>
        <p:txBody>
          <a:bodyPr wrap="none" lIns="0" tIns="0" rIns="0" bIns="0" rtlCol="0" anchor="t"/>
          <a:lstStyle/>
          <a:p>
            <a:pPr algn="ctr" indent="0" marL="0">
              <a:lnSpc>
                <a:spcPts val="2450"/>
              </a:lnSpc>
              <a:buNone/>
            </a:pPr>
            <a:r>
              <a:rPr lang="en-US" sz="2450" dirty="0">
                <a:solidFill>
                  <a:srgbClr val="DCD7E5"/>
                </a:solidFill>
                <a:latin typeface="Montserrat" pitchFamily="34" charset="0"/>
                <a:ea typeface="Montserrat" pitchFamily="34" charset="-122"/>
                <a:cs typeface="Montserrat" pitchFamily="34" charset="-120"/>
              </a:rPr>
              <a:t>1</a:t>
            </a:r>
            <a:endParaRPr lang="en-US" sz="2450" dirty="0"/>
          </a:p>
        </p:txBody>
      </p:sp>
      <p:sp>
        <p:nvSpPr>
          <p:cNvPr id="6" name="Text 3"/>
          <p:cNvSpPr/>
          <p:nvPr/>
        </p:nvSpPr>
        <p:spPr>
          <a:xfrm>
            <a:off x="6887051" y="2540794"/>
            <a:ext cx="2594015" cy="324207"/>
          </a:xfrm>
          <a:prstGeom prst="rect">
            <a:avLst/>
          </a:prstGeom>
          <a:noFill/>
          <a:ln/>
        </p:spPr>
        <p:txBody>
          <a:bodyPr wrap="none" lIns="0" tIns="0" rIns="0" bIns="0" rtlCol="0" anchor="t"/>
          <a:lstStyle/>
          <a:p>
            <a:pPr indent="0" marL="0">
              <a:lnSpc>
                <a:spcPts val="2550"/>
              </a:lnSpc>
              <a:buNone/>
            </a:pPr>
            <a:r>
              <a:rPr lang="en-US" sz="2000" dirty="0">
                <a:solidFill>
                  <a:srgbClr val="DCD7E5"/>
                </a:solidFill>
                <a:latin typeface="Montserrat" pitchFamily="34" charset="0"/>
                <a:ea typeface="Montserrat" pitchFamily="34" charset="-122"/>
                <a:cs typeface="Montserrat" pitchFamily="34" charset="-120"/>
              </a:rPr>
              <a:t>Teamwork Focus</a:t>
            </a:r>
            <a:endParaRPr lang="en-US" sz="2000" dirty="0"/>
          </a:p>
        </p:txBody>
      </p:sp>
      <p:sp>
        <p:nvSpPr>
          <p:cNvPr id="7" name="Text 4"/>
          <p:cNvSpPr/>
          <p:nvPr/>
        </p:nvSpPr>
        <p:spPr>
          <a:xfrm>
            <a:off x="6887051" y="2989421"/>
            <a:ext cx="3067645" cy="2655570"/>
          </a:xfrm>
          <a:prstGeom prst="rect">
            <a:avLst/>
          </a:prstGeom>
          <a:noFill/>
          <a:ln/>
        </p:spPr>
        <p:txBody>
          <a:bodyPr wrap="square" lIns="0" tIns="0" rIns="0" bIns="0" rtlCol="0" anchor="t"/>
          <a:lstStyle/>
          <a:p>
            <a:pPr indent="0" marL="0">
              <a:lnSpc>
                <a:spcPts val="2600"/>
              </a:lnSpc>
              <a:buNone/>
            </a:pPr>
            <a:r>
              <a:rPr lang="en-US" sz="1600" dirty="0">
                <a:solidFill>
                  <a:srgbClr val="DCD7E5"/>
                </a:solidFill>
                <a:latin typeface="Heebo Light" pitchFamily="34" charset="0"/>
                <a:ea typeface="Heebo Light" pitchFamily="34" charset="-122"/>
                <a:cs typeface="Heebo Light" pitchFamily="34" charset="-120"/>
              </a:rPr>
              <a:t>Managerial leadership draws upon the concept of teamwork in work organizations. Organizations get things done through people, and people serve managerial purposes if leaders can persuade them to take action.</a:t>
            </a:r>
            <a:endParaRPr lang="en-US" sz="1600" dirty="0"/>
          </a:p>
        </p:txBody>
      </p:sp>
      <p:sp>
        <p:nvSpPr>
          <p:cNvPr id="8" name="Shape 5"/>
          <p:cNvSpPr/>
          <p:nvPr/>
        </p:nvSpPr>
        <p:spPr>
          <a:xfrm>
            <a:off x="10162223" y="2540794"/>
            <a:ext cx="466844" cy="466844"/>
          </a:xfrm>
          <a:prstGeom prst="roundRect">
            <a:avLst>
              <a:gd name="adj" fmla="val 18670"/>
            </a:avLst>
          </a:prstGeom>
          <a:solidFill>
            <a:srgbClr val="31136C"/>
          </a:solidFill>
          <a:ln w="7620">
            <a:solidFill>
              <a:srgbClr val="4A2C85"/>
            </a:solidFill>
            <a:prstDash val="solid"/>
          </a:ln>
        </p:spPr>
      </p:sp>
      <p:sp>
        <p:nvSpPr>
          <p:cNvPr id="9" name="Text 6"/>
          <p:cNvSpPr/>
          <p:nvPr/>
        </p:nvSpPr>
        <p:spPr>
          <a:xfrm>
            <a:off x="10239970" y="2579608"/>
            <a:ext cx="311229" cy="389096"/>
          </a:xfrm>
          <a:prstGeom prst="rect">
            <a:avLst/>
          </a:prstGeom>
          <a:noFill/>
          <a:ln/>
        </p:spPr>
        <p:txBody>
          <a:bodyPr wrap="none" lIns="0" tIns="0" rIns="0" bIns="0" rtlCol="0" anchor="t"/>
          <a:lstStyle/>
          <a:p>
            <a:pPr algn="ctr" indent="0" marL="0">
              <a:lnSpc>
                <a:spcPts val="2450"/>
              </a:lnSpc>
              <a:buNone/>
            </a:pPr>
            <a:r>
              <a:rPr lang="en-US" sz="2450" dirty="0">
                <a:solidFill>
                  <a:srgbClr val="DCD7E5"/>
                </a:solidFill>
                <a:latin typeface="Montserrat" pitchFamily="34" charset="0"/>
                <a:ea typeface="Montserrat" pitchFamily="34" charset="-122"/>
                <a:cs typeface="Montserrat" pitchFamily="34" charset="-120"/>
              </a:rPr>
              <a:t>2</a:t>
            </a:r>
            <a:endParaRPr lang="en-US" sz="2450" dirty="0"/>
          </a:p>
        </p:txBody>
      </p:sp>
      <p:sp>
        <p:nvSpPr>
          <p:cNvPr id="10" name="Text 7"/>
          <p:cNvSpPr/>
          <p:nvPr/>
        </p:nvSpPr>
        <p:spPr>
          <a:xfrm>
            <a:off x="10836593" y="2540794"/>
            <a:ext cx="2960965" cy="324207"/>
          </a:xfrm>
          <a:prstGeom prst="rect">
            <a:avLst/>
          </a:prstGeom>
          <a:noFill/>
          <a:ln/>
        </p:spPr>
        <p:txBody>
          <a:bodyPr wrap="none" lIns="0" tIns="0" rIns="0" bIns="0" rtlCol="0" anchor="t"/>
          <a:lstStyle/>
          <a:p>
            <a:pPr indent="0" marL="0">
              <a:lnSpc>
                <a:spcPts val="2550"/>
              </a:lnSpc>
              <a:buNone/>
            </a:pPr>
            <a:r>
              <a:rPr lang="en-US" sz="2000" dirty="0">
                <a:solidFill>
                  <a:srgbClr val="DCD7E5"/>
                </a:solidFill>
                <a:latin typeface="Montserrat" pitchFamily="34" charset="0"/>
                <a:ea typeface="Montserrat" pitchFamily="34" charset="-122"/>
                <a:cs typeface="Montserrat" pitchFamily="34" charset="-120"/>
              </a:rPr>
              <a:t>Top Management Role</a:t>
            </a:r>
            <a:endParaRPr lang="en-US" sz="2000" dirty="0"/>
          </a:p>
        </p:txBody>
      </p:sp>
      <p:sp>
        <p:nvSpPr>
          <p:cNvPr id="11" name="Text 8"/>
          <p:cNvSpPr/>
          <p:nvPr/>
        </p:nvSpPr>
        <p:spPr>
          <a:xfrm>
            <a:off x="10836593" y="2989421"/>
            <a:ext cx="3067645" cy="2655570"/>
          </a:xfrm>
          <a:prstGeom prst="rect">
            <a:avLst/>
          </a:prstGeom>
          <a:noFill/>
          <a:ln/>
        </p:spPr>
        <p:txBody>
          <a:bodyPr wrap="square" lIns="0" tIns="0" rIns="0" bIns="0" rtlCol="0" anchor="t"/>
          <a:lstStyle/>
          <a:p>
            <a:pPr indent="0" marL="0">
              <a:lnSpc>
                <a:spcPts val="2600"/>
              </a:lnSpc>
              <a:buNone/>
            </a:pPr>
            <a:r>
              <a:rPr lang="en-US" sz="1600" dirty="0">
                <a:solidFill>
                  <a:srgbClr val="DCD7E5"/>
                </a:solidFill>
                <a:latin typeface="Heebo Light" pitchFamily="34" charset="0"/>
                <a:ea typeface="Heebo Light" pitchFamily="34" charset="-122"/>
                <a:cs typeface="Heebo Light" pitchFamily="34" charset="-120"/>
              </a:rPr>
              <a:t>Managers as leaders bring into focus the talents and tasks required of members of an organization's top management team. They inspire, motivate, and energize their subordinates to perform within the established framework.</a:t>
            </a:r>
            <a:endParaRPr lang="en-US" sz="1600" dirty="0"/>
          </a:p>
        </p:txBody>
      </p:sp>
      <p:sp>
        <p:nvSpPr>
          <p:cNvPr id="12" name="Shape 9"/>
          <p:cNvSpPr/>
          <p:nvPr/>
        </p:nvSpPr>
        <p:spPr>
          <a:xfrm>
            <a:off x="6212681" y="6085880"/>
            <a:ext cx="466844" cy="466844"/>
          </a:xfrm>
          <a:prstGeom prst="roundRect">
            <a:avLst>
              <a:gd name="adj" fmla="val 18670"/>
            </a:avLst>
          </a:prstGeom>
          <a:solidFill>
            <a:srgbClr val="31136C"/>
          </a:solidFill>
          <a:ln w="7620">
            <a:solidFill>
              <a:srgbClr val="4A2C85"/>
            </a:solidFill>
            <a:prstDash val="solid"/>
          </a:ln>
        </p:spPr>
      </p:sp>
      <p:sp>
        <p:nvSpPr>
          <p:cNvPr id="13" name="Text 10"/>
          <p:cNvSpPr/>
          <p:nvPr/>
        </p:nvSpPr>
        <p:spPr>
          <a:xfrm>
            <a:off x="6290429" y="6124694"/>
            <a:ext cx="311229" cy="389096"/>
          </a:xfrm>
          <a:prstGeom prst="rect">
            <a:avLst/>
          </a:prstGeom>
          <a:noFill/>
          <a:ln/>
        </p:spPr>
        <p:txBody>
          <a:bodyPr wrap="none" lIns="0" tIns="0" rIns="0" bIns="0" rtlCol="0" anchor="t"/>
          <a:lstStyle/>
          <a:p>
            <a:pPr algn="ctr" indent="0" marL="0">
              <a:lnSpc>
                <a:spcPts val="2450"/>
              </a:lnSpc>
              <a:buNone/>
            </a:pPr>
            <a:r>
              <a:rPr lang="en-US" sz="2450" dirty="0">
                <a:solidFill>
                  <a:srgbClr val="DCD7E5"/>
                </a:solidFill>
                <a:latin typeface="Montserrat" pitchFamily="34" charset="0"/>
                <a:ea typeface="Montserrat" pitchFamily="34" charset="-122"/>
                <a:cs typeface="Montserrat" pitchFamily="34" charset="-120"/>
              </a:rPr>
              <a:t>3</a:t>
            </a:r>
            <a:endParaRPr lang="en-US" sz="2450" dirty="0"/>
          </a:p>
        </p:txBody>
      </p:sp>
      <p:sp>
        <p:nvSpPr>
          <p:cNvPr id="14" name="Text 11"/>
          <p:cNvSpPr/>
          <p:nvPr/>
        </p:nvSpPr>
        <p:spPr>
          <a:xfrm>
            <a:off x="6887051" y="6085880"/>
            <a:ext cx="3296007" cy="324207"/>
          </a:xfrm>
          <a:prstGeom prst="rect">
            <a:avLst/>
          </a:prstGeom>
          <a:noFill/>
          <a:ln/>
        </p:spPr>
        <p:txBody>
          <a:bodyPr wrap="none" lIns="0" tIns="0" rIns="0" bIns="0" rtlCol="0" anchor="t"/>
          <a:lstStyle/>
          <a:p>
            <a:pPr indent="0" marL="0">
              <a:lnSpc>
                <a:spcPts val="2550"/>
              </a:lnSpc>
              <a:buNone/>
            </a:pPr>
            <a:r>
              <a:rPr lang="en-US" sz="2000" dirty="0">
                <a:solidFill>
                  <a:srgbClr val="DCD7E5"/>
                </a:solidFill>
                <a:latin typeface="Montserrat" pitchFamily="34" charset="0"/>
                <a:ea typeface="Montserrat" pitchFamily="34" charset="-122"/>
                <a:cs typeface="Montserrat" pitchFamily="34" charset="-120"/>
              </a:rPr>
              <a:t>Role Models and Mentors</a:t>
            </a:r>
            <a:endParaRPr lang="en-US" sz="2000" dirty="0"/>
          </a:p>
        </p:txBody>
      </p:sp>
      <p:sp>
        <p:nvSpPr>
          <p:cNvPr id="15" name="Text 12"/>
          <p:cNvSpPr/>
          <p:nvPr/>
        </p:nvSpPr>
        <p:spPr>
          <a:xfrm>
            <a:off x="6887051" y="6534507"/>
            <a:ext cx="7017068" cy="995839"/>
          </a:xfrm>
          <a:prstGeom prst="rect">
            <a:avLst/>
          </a:prstGeom>
          <a:noFill/>
          <a:ln/>
        </p:spPr>
        <p:txBody>
          <a:bodyPr wrap="square" lIns="0" tIns="0" rIns="0" bIns="0" rtlCol="0" anchor="t"/>
          <a:lstStyle/>
          <a:p>
            <a:pPr indent="0" marL="0">
              <a:lnSpc>
                <a:spcPts val="2600"/>
              </a:lnSpc>
              <a:buNone/>
            </a:pPr>
            <a:r>
              <a:rPr lang="en-US" sz="1600" dirty="0">
                <a:solidFill>
                  <a:srgbClr val="DCD7E5"/>
                </a:solidFill>
                <a:latin typeface="Heebo Light" pitchFamily="34" charset="0"/>
                <a:ea typeface="Heebo Light" pitchFamily="34" charset="-122"/>
                <a:cs typeface="Heebo Light" pitchFamily="34" charset="-120"/>
              </a:rPr>
              <a:t>All members of the top management team serve as role models and mentors for their subordinates, guiding the organization's direction and getting it back on track when needed.</a:t>
            </a:r>
            <a:endParaRPr lang="en-US" sz="1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30317" y="495657"/>
            <a:ext cx="7883366" cy="1125617"/>
          </a:xfrm>
          <a:prstGeom prst="rect">
            <a:avLst/>
          </a:prstGeom>
          <a:noFill/>
          <a:ln/>
        </p:spPr>
        <p:txBody>
          <a:bodyPr wrap="square" lIns="0" tIns="0" rIns="0" bIns="0" rtlCol="0" anchor="t"/>
          <a:lstStyle/>
          <a:p>
            <a:pPr indent="0" marL="0">
              <a:lnSpc>
                <a:spcPts val="4400"/>
              </a:lnSpc>
              <a:buNone/>
            </a:pPr>
            <a:r>
              <a:rPr lang="en-US" sz="3500" dirty="0">
                <a:solidFill>
                  <a:srgbClr val="F2F0F4"/>
                </a:solidFill>
                <a:latin typeface="Montserrat" pitchFamily="34" charset="0"/>
                <a:ea typeface="Montserrat" pitchFamily="34" charset="-122"/>
                <a:cs typeface="Montserrat" pitchFamily="34" charset="-120"/>
              </a:rPr>
              <a:t>Historical Perspectives on Managerial Leadership</a:t>
            </a:r>
            <a:endParaRPr lang="en-US" sz="3500" dirty="0"/>
          </a:p>
        </p:txBody>
      </p:sp>
      <p:sp>
        <p:nvSpPr>
          <p:cNvPr id="4" name="Shape 1"/>
          <p:cNvSpPr/>
          <p:nvPr/>
        </p:nvSpPr>
        <p:spPr>
          <a:xfrm>
            <a:off x="832842" y="1891308"/>
            <a:ext cx="22860" cy="5842635"/>
          </a:xfrm>
          <a:prstGeom prst="roundRect">
            <a:avLst>
              <a:gd name="adj" fmla="val 330883"/>
            </a:avLst>
          </a:prstGeom>
          <a:solidFill>
            <a:srgbClr val="4A2C85"/>
          </a:solidFill>
          <a:ln/>
        </p:spPr>
      </p:sp>
      <p:sp>
        <p:nvSpPr>
          <p:cNvPr id="5" name="Shape 2"/>
          <p:cNvSpPr/>
          <p:nvPr/>
        </p:nvSpPr>
        <p:spPr>
          <a:xfrm>
            <a:off x="1012567" y="2284928"/>
            <a:ext cx="540187" cy="22860"/>
          </a:xfrm>
          <a:prstGeom prst="roundRect">
            <a:avLst>
              <a:gd name="adj" fmla="val 330883"/>
            </a:avLst>
          </a:prstGeom>
          <a:solidFill>
            <a:srgbClr val="4A2C85"/>
          </a:solidFill>
          <a:ln/>
        </p:spPr>
      </p:sp>
      <p:sp>
        <p:nvSpPr>
          <p:cNvPr id="6" name="Shape 3"/>
          <p:cNvSpPr/>
          <p:nvPr/>
        </p:nvSpPr>
        <p:spPr>
          <a:xfrm>
            <a:off x="630257" y="2093833"/>
            <a:ext cx="405170" cy="405170"/>
          </a:xfrm>
          <a:prstGeom prst="roundRect">
            <a:avLst>
              <a:gd name="adj" fmla="val 18669"/>
            </a:avLst>
          </a:prstGeom>
          <a:solidFill>
            <a:srgbClr val="31136C"/>
          </a:solidFill>
          <a:ln w="7620">
            <a:solidFill>
              <a:srgbClr val="4A2C85"/>
            </a:solidFill>
            <a:prstDash val="solid"/>
          </a:ln>
        </p:spPr>
      </p:sp>
      <p:sp>
        <p:nvSpPr>
          <p:cNvPr id="7" name="Text 4"/>
          <p:cNvSpPr/>
          <p:nvPr/>
        </p:nvSpPr>
        <p:spPr>
          <a:xfrm>
            <a:off x="697766" y="2127528"/>
            <a:ext cx="270034" cy="337661"/>
          </a:xfrm>
          <a:prstGeom prst="rect">
            <a:avLst/>
          </a:prstGeom>
          <a:noFill/>
          <a:ln/>
        </p:spPr>
        <p:txBody>
          <a:bodyPr wrap="none" lIns="0" tIns="0" rIns="0" bIns="0" rtlCol="0" anchor="t"/>
          <a:lstStyle/>
          <a:p>
            <a:pPr algn="ctr" indent="0" marL="0">
              <a:lnSpc>
                <a:spcPts val="2100"/>
              </a:lnSpc>
              <a:buNone/>
            </a:pPr>
            <a:r>
              <a:rPr lang="en-US" sz="2100" dirty="0">
                <a:solidFill>
                  <a:srgbClr val="DCD7E5"/>
                </a:solidFill>
                <a:latin typeface="Montserrat" pitchFamily="34" charset="0"/>
                <a:ea typeface="Montserrat" pitchFamily="34" charset="-122"/>
                <a:cs typeface="Montserrat" pitchFamily="34" charset="-120"/>
              </a:rPr>
              <a:t>1</a:t>
            </a:r>
            <a:endParaRPr lang="en-US" sz="2100" dirty="0"/>
          </a:p>
        </p:txBody>
      </p:sp>
      <p:sp>
        <p:nvSpPr>
          <p:cNvPr id="8" name="Text 5"/>
          <p:cNvSpPr/>
          <p:nvPr/>
        </p:nvSpPr>
        <p:spPr>
          <a:xfrm>
            <a:off x="1733312" y="2071330"/>
            <a:ext cx="2263616" cy="281345"/>
          </a:xfrm>
          <a:prstGeom prst="rect">
            <a:avLst/>
          </a:prstGeom>
          <a:noFill/>
          <a:ln/>
        </p:spPr>
        <p:txBody>
          <a:bodyPr wrap="none" lIns="0" tIns="0" rIns="0" bIns="0" rtlCol="0" anchor="t"/>
          <a:lstStyle/>
          <a:p>
            <a:pPr algn="l" indent="0" marL="0">
              <a:lnSpc>
                <a:spcPts val="2200"/>
              </a:lnSpc>
              <a:buNone/>
            </a:pPr>
            <a:r>
              <a:rPr lang="en-US" sz="1750" dirty="0">
                <a:solidFill>
                  <a:srgbClr val="DCD7E5"/>
                </a:solidFill>
                <a:latin typeface="Montserrat" pitchFamily="34" charset="0"/>
                <a:ea typeface="Montserrat" pitchFamily="34" charset="-122"/>
                <a:cs typeface="Montserrat" pitchFamily="34" charset="-120"/>
              </a:rPr>
              <a:t>Ancient Civilizations</a:t>
            </a:r>
            <a:endParaRPr lang="en-US" sz="1750" dirty="0"/>
          </a:p>
        </p:txBody>
      </p:sp>
      <p:sp>
        <p:nvSpPr>
          <p:cNvPr id="9" name="Text 6"/>
          <p:cNvSpPr/>
          <p:nvPr/>
        </p:nvSpPr>
        <p:spPr>
          <a:xfrm>
            <a:off x="1733312" y="2460665"/>
            <a:ext cx="6780371" cy="576263"/>
          </a:xfrm>
          <a:prstGeom prst="rect">
            <a:avLst/>
          </a:prstGeom>
          <a:noFill/>
          <a:ln/>
        </p:spPr>
        <p:txBody>
          <a:bodyPr wrap="square" lIns="0" tIns="0" rIns="0" bIns="0" rtlCol="0" anchor="t"/>
          <a:lstStyle/>
          <a:p>
            <a:pPr algn="l" indent="0" marL="0">
              <a:lnSpc>
                <a:spcPts val="2250"/>
              </a:lnSpc>
              <a:buNone/>
            </a:pPr>
            <a:r>
              <a:rPr lang="en-US" sz="1400" dirty="0">
                <a:solidFill>
                  <a:srgbClr val="DCD7E5"/>
                </a:solidFill>
                <a:latin typeface="Heebo Light" pitchFamily="34" charset="0"/>
                <a:ea typeface="Heebo Light" pitchFamily="34" charset="-122"/>
                <a:cs typeface="Heebo Light" pitchFamily="34" charset="-120"/>
              </a:rPr>
              <a:t>Organizational and managerial history extends back to ancient figures like Confucius and Lao-Tzu in China, as well as the Roman Empire.</a:t>
            </a:r>
            <a:endParaRPr lang="en-US" sz="1400" dirty="0"/>
          </a:p>
        </p:txBody>
      </p:sp>
      <p:sp>
        <p:nvSpPr>
          <p:cNvPr id="10" name="Shape 7"/>
          <p:cNvSpPr/>
          <p:nvPr/>
        </p:nvSpPr>
        <p:spPr>
          <a:xfrm>
            <a:off x="1012567" y="3790593"/>
            <a:ext cx="540187" cy="22860"/>
          </a:xfrm>
          <a:prstGeom prst="roundRect">
            <a:avLst>
              <a:gd name="adj" fmla="val 330883"/>
            </a:avLst>
          </a:prstGeom>
          <a:solidFill>
            <a:srgbClr val="4A2C85"/>
          </a:solidFill>
          <a:ln/>
        </p:spPr>
      </p:sp>
      <p:sp>
        <p:nvSpPr>
          <p:cNvPr id="11" name="Shape 8"/>
          <p:cNvSpPr/>
          <p:nvPr/>
        </p:nvSpPr>
        <p:spPr>
          <a:xfrm>
            <a:off x="630257" y="3599497"/>
            <a:ext cx="405170" cy="405170"/>
          </a:xfrm>
          <a:prstGeom prst="roundRect">
            <a:avLst>
              <a:gd name="adj" fmla="val 18669"/>
            </a:avLst>
          </a:prstGeom>
          <a:solidFill>
            <a:srgbClr val="31136C"/>
          </a:solidFill>
          <a:ln w="7620">
            <a:solidFill>
              <a:srgbClr val="4A2C85"/>
            </a:solidFill>
            <a:prstDash val="solid"/>
          </a:ln>
        </p:spPr>
      </p:sp>
      <p:sp>
        <p:nvSpPr>
          <p:cNvPr id="12" name="Text 9"/>
          <p:cNvSpPr/>
          <p:nvPr/>
        </p:nvSpPr>
        <p:spPr>
          <a:xfrm>
            <a:off x="697766" y="3633192"/>
            <a:ext cx="270034" cy="337661"/>
          </a:xfrm>
          <a:prstGeom prst="rect">
            <a:avLst/>
          </a:prstGeom>
          <a:noFill/>
          <a:ln/>
        </p:spPr>
        <p:txBody>
          <a:bodyPr wrap="none" lIns="0" tIns="0" rIns="0" bIns="0" rtlCol="0" anchor="t"/>
          <a:lstStyle/>
          <a:p>
            <a:pPr algn="ctr" indent="0" marL="0">
              <a:lnSpc>
                <a:spcPts val="2100"/>
              </a:lnSpc>
              <a:buNone/>
            </a:pPr>
            <a:r>
              <a:rPr lang="en-US" sz="2100" dirty="0">
                <a:solidFill>
                  <a:srgbClr val="DCD7E5"/>
                </a:solidFill>
                <a:latin typeface="Montserrat" pitchFamily="34" charset="0"/>
                <a:ea typeface="Montserrat" pitchFamily="34" charset="-122"/>
                <a:cs typeface="Montserrat" pitchFamily="34" charset="-120"/>
              </a:rPr>
              <a:t>2</a:t>
            </a:r>
            <a:endParaRPr lang="en-US" sz="2100" dirty="0"/>
          </a:p>
        </p:txBody>
      </p:sp>
      <p:sp>
        <p:nvSpPr>
          <p:cNvPr id="13" name="Text 10"/>
          <p:cNvSpPr/>
          <p:nvPr/>
        </p:nvSpPr>
        <p:spPr>
          <a:xfrm>
            <a:off x="1733312" y="3576995"/>
            <a:ext cx="2251115" cy="281345"/>
          </a:xfrm>
          <a:prstGeom prst="rect">
            <a:avLst/>
          </a:prstGeom>
          <a:noFill/>
          <a:ln/>
        </p:spPr>
        <p:txBody>
          <a:bodyPr wrap="none" lIns="0" tIns="0" rIns="0" bIns="0" rtlCol="0" anchor="t"/>
          <a:lstStyle/>
          <a:p>
            <a:pPr algn="l" indent="0" marL="0">
              <a:lnSpc>
                <a:spcPts val="2200"/>
              </a:lnSpc>
              <a:buNone/>
            </a:pPr>
            <a:r>
              <a:rPr lang="en-US" sz="1750" dirty="0">
                <a:solidFill>
                  <a:srgbClr val="DCD7E5"/>
                </a:solidFill>
                <a:latin typeface="Montserrat" pitchFamily="34" charset="0"/>
                <a:ea typeface="Montserrat" pitchFamily="34" charset="-122"/>
                <a:cs typeface="Montserrat" pitchFamily="34" charset="-120"/>
              </a:rPr>
              <a:t>Middle Ages</a:t>
            </a:r>
            <a:endParaRPr lang="en-US" sz="1750" dirty="0"/>
          </a:p>
        </p:txBody>
      </p:sp>
      <p:sp>
        <p:nvSpPr>
          <p:cNvPr id="14" name="Text 11"/>
          <p:cNvSpPr/>
          <p:nvPr/>
        </p:nvSpPr>
        <p:spPr>
          <a:xfrm>
            <a:off x="1733312" y="3966329"/>
            <a:ext cx="6780371" cy="576263"/>
          </a:xfrm>
          <a:prstGeom prst="rect">
            <a:avLst/>
          </a:prstGeom>
          <a:noFill/>
          <a:ln/>
        </p:spPr>
        <p:txBody>
          <a:bodyPr wrap="square" lIns="0" tIns="0" rIns="0" bIns="0" rtlCol="0" anchor="t"/>
          <a:lstStyle/>
          <a:p>
            <a:pPr algn="l" indent="0" marL="0">
              <a:lnSpc>
                <a:spcPts val="2250"/>
              </a:lnSpc>
              <a:buNone/>
            </a:pPr>
            <a:r>
              <a:rPr lang="en-US" sz="1400" dirty="0">
                <a:solidFill>
                  <a:srgbClr val="DCD7E5"/>
                </a:solidFill>
                <a:latin typeface="Heebo Light" pitchFamily="34" charset="0"/>
                <a:ea typeface="Heebo Light" pitchFamily="34" charset="-122"/>
                <a:cs typeface="Heebo Light" pitchFamily="34" charset="-120"/>
              </a:rPr>
              <a:t>Organized ecclesiastical, industrial, and military enterprises developed during this period.</a:t>
            </a:r>
            <a:endParaRPr lang="en-US" sz="1400" dirty="0"/>
          </a:p>
        </p:txBody>
      </p:sp>
      <p:sp>
        <p:nvSpPr>
          <p:cNvPr id="15" name="Shape 12"/>
          <p:cNvSpPr/>
          <p:nvPr/>
        </p:nvSpPr>
        <p:spPr>
          <a:xfrm>
            <a:off x="1012567" y="5296257"/>
            <a:ext cx="540187" cy="22860"/>
          </a:xfrm>
          <a:prstGeom prst="roundRect">
            <a:avLst>
              <a:gd name="adj" fmla="val 330883"/>
            </a:avLst>
          </a:prstGeom>
          <a:solidFill>
            <a:srgbClr val="4A2C85"/>
          </a:solidFill>
          <a:ln/>
        </p:spPr>
      </p:sp>
      <p:sp>
        <p:nvSpPr>
          <p:cNvPr id="16" name="Shape 13"/>
          <p:cNvSpPr/>
          <p:nvPr/>
        </p:nvSpPr>
        <p:spPr>
          <a:xfrm>
            <a:off x="630257" y="5105162"/>
            <a:ext cx="405170" cy="405170"/>
          </a:xfrm>
          <a:prstGeom prst="roundRect">
            <a:avLst>
              <a:gd name="adj" fmla="val 18669"/>
            </a:avLst>
          </a:prstGeom>
          <a:solidFill>
            <a:srgbClr val="31136C"/>
          </a:solidFill>
          <a:ln w="7620">
            <a:solidFill>
              <a:srgbClr val="4A2C85"/>
            </a:solidFill>
            <a:prstDash val="solid"/>
          </a:ln>
        </p:spPr>
      </p:sp>
      <p:sp>
        <p:nvSpPr>
          <p:cNvPr id="17" name="Text 14"/>
          <p:cNvSpPr/>
          <p:nvPr/>
        </p:nvSpPr>
        <p:spPr>
          <a:xfrm>
            <a:off x="697766" y="5138857"/>
            <a:ext cx="270034" cy="337661"/>
          </a:xfrm>
          <a:prstGeom prst="rect">
            <a:avLst/>
          </a:prstGeom>
          <a:noFill/>
          <a:ln/>
        </p:spPr>
        <p:txBody>
          <a:bodyPr wrap="none" lIns="0" tIns="0" rIns="0" bIns="0" rtlCol="0" anchor="t"/>
          <a:lstStyle/>
          <a:p>
            <a:pPr algn="ctr" indent="0" marL="0">
              <a:lnSpc>
                <a:spcPts val="2100"/>
              </a:lnSpc>
              <a:buNone/>
            </a:pPr>
            <a:r>
              <a:rPr lang="en-US" sz="2100" dirty="0">
                <a:solidFill>
                  <a:srgbClr val="DCD7E5"/>
                </a:solidFill>
                <a:latin typeface="Montserrat" pitchFamily="34" charset="0"/>
                <a:ea typeface="Montserrat" pitchFamily="34" charset="-122"/>
                <a:cs typeface="Montserrat" pitchFamily="34" charset="-120"/>
              </a:rPr>
              <a:t>3</a:t>
            </a:r>
            <a:endParaRPr lang="en-US" sz="2100" dirty="0"/>
          </a:p>
        </p:txBody>
      </p:sp>
      <p:sp>
        <p:nvSpPr>
          <p:cNvPr id="18" name="Text 15"/>
          <p:cNvSpPr/>
          <p:nvPr/>
        </p:nvSpPr>
        <p:spPr>
          <a:xfrm>
            <a:off x="1733312" y="5082659"/>
            <a:ext cx="4303752" cy="281345"/>
          </a:xfrm>
          <a:prstGeom prst="rect">
            <a:avLst/>
          </a:prstGeom>
          <a:noFill/>
          <a:ln/>
        </p:spPr>
        <p:txBody>
          <a:bodyPr wrap="none" lIns="0" tIns="0" rIns="0" bIns="0" rtlCol="0" anchor="t"/>
          <a:lstStyle/>
          <a:p>
            <a:pPr algn="l" indent="0" marL="0">
              <a:lnSpc>
                <a:spcPts val="2200"/>
              </a:lnSpc>
              <a:buNone/>
            </a:pPr>
            <a:r>
              <a:rPr lang="en-US" sz="1750" dirty="0">
                <a:solidFill>
                  <a:srgbClr val="DCD7E5"/>
                </a:solidFill>
                <a:latin typeface="Montserrat" pitchFamily="34" charset="0"/>
                <a:ea typeface="Montserrat" pitchFamily="34" charset="-122"/>
                <a:cs typeface="Montserrat" pitchFamily="34" charset="-120"/>
              </a:rPr>
              <a:t>Renaissance and Industrial Revolution</a:t>
            </a:r>
            <a:endParaRPr lang="en-US" sz="1750" dirty="0"/>
          </a:p>
        </p:txBody>
      </p:sp>
      <p:sp>
        <p:nvSpPr>
          <p:cNvPr id="19" name="Text 16"/>
          <p:cNvSpPr/>
          <p:nvPr/>
        </p:nvSpPr>
        <p:spPr>
          <a:xfrm>
            <a:off x="1733312" y="5471993"/>
            <a:ext cx="6780371" cy="576263"/>
          </a:xfrm>
          <a:prstGeom prst="rect">
            <a:avLst/>
          </a:prstGeom>
          <a:noFill/>
          <a:ln/>
        </p:spPr>
        <p:txBody>
          <a:bodyPr wrap="square" lIns="0" tIns="0" rIns="0" bIns="0" rtlCol="0" anchor="t"/>
          <a:lstStyle/>
          <a:p>
            <a:pPr algn="l" indent="0" marL="0">
              <a:lnSpc>
                <a:spcPts val="2250"/>
              </a:lnSpc>
              <a:buNone/>
            </a:pPr>
            <a:r>
              <a:rPr lang="en-US" sz="1400" dirty="0">
                <a:solidFill>
                  <a:srgbClr val="DCD7E5"/>
                </a:solidFill>
                <a:latin typeface="Heebo Light" pitchFamily="34" charset="0"/>
                <a:ea typeface="Heebo Light" pitchFamily="34" charset="-122"/>
                <a:cs typeface="Heebo Light" pitchFamily="34" charset="-120"/>
              </a:rPr>
              <a:t>European exploration and technological advancements led to new forms of organizational management.</a:t>
            </a:r>
            <a:endParaRPr lang="en-US" sz="1400" dirty="0"/>
          </a:p>
        </p:txBody>
      </p:sp>
      <p:sp>
        <p:nvSpPr>
          <p:cNvPr id="20" name="Shape 17"/>
          <p:cNvSpPr/>
          <p:nvPr/>
        </p:nvSpPr>
        <p:spPr>
          <a:xfrm>
            <a:off x="1012567" y="6801922"/>
            <a:ext cx="540187" cy="22860"/>
          </a:xfrm>
          <a:prstGeom prst="roundRect">
            <a:avLst>
              <a:gd name="adj" fmla="val 330883"/>
            </a:avLst>
          </a:prstGeom>
          <a:solidFill>
            <a:srgbClr val="4A2C85"/>
          </a:solidFill>
          <a:ln/>
        </p:spPr>
      </p:sp>
      <p:sp>
        <p:nvSpPr>
          <p:cNvPr id="21" name="Shape 18"/>
          <p:cNvSpPr/>
          <p:nvPr/>
        </p:nvSpPr>
        <p:spPr>
          <a:xfrm>
            <a:off x="630257" y="6610826"/>
            <a:ext cx="405170" cy="405170"/>
          </a:xfrm>
          <a:prstGeom prst="roundRect">
            <a:avLst>
              <a:gd name="adj" fmla="val 18669"/>
            </a:avLst>
          </a:prstGeom>
          <a:solidFill>
            <a:srgbClr val="31136C"/>
          </a:solidFill>
          <a:ln w="7620">
            <a:solidFill>
              <a:srgbClr val="4A2C85"/>
            </a:solidFill>
            <a:prstDash val="solid"/>
          </a:ln>
        </p:spPr>
      </p:sp>
      <p:sp>
        <p:nvSpPr>
          <p:cNvPr id="22" name="Text 19"/>
          <p:cNvSpPr/>
          <p:nvPr/>
        </p:nvSpPr>
        <p:spPr>
          <a:xfrm>
            <a:off x="697766" y="6644521"/>
            <a:ext cx="270034" cy="337661"/>
          </a:xfrm>
          <a:prstGeom prst="rect">
            <a:avLst/>
          </a:prstGeom>
          <a:noFill/>
          <a:ln/>
        </p:spPr>
        <p:txBody>
          <a:bodyPr wrap="none" lIns="0" tIns="0" rIns="0" bIns="0" rtlCol="0" anchor="t"/>
          <a:lstStyle/>
          <a:p>
            <a:pPr algn="ctr" indent="0" marL="0">
              <a:lnSpc>
                <a:spcPts val="2100"/>
              </a:lnSpc>
              <a:buNone/>
            </a:pPr>
            <a:r>
              <a:rPr lang="en-US" sz="2100" dirty="0">
                <a:solidFill>
                  <a:srgbClr val="DCD7E5"/>
                </a:solidFill>
                <a:latin typeface="Montserrat" pitchFamily="34" charset="0"/>
                <a:ea typeface="Montserrat" pitchFamily="34" charset="-122"/>
                <a:cs typeface="Montserrat" pitchFamily="34" charset="-120"/>
              </a:rPr>
              <a:t>4</a:t>
            </a:r>
            <a:endParaRPr lang="en-US" sz="2100" dirty="0"/>
          </a:p>
        </p:txBody>
      </p:sp>
      <p:sp>
        <p:nvSpPr>
          <p:cNvPr id="23" name="Text 20"/>
          <p:cNvSpPr/>
          <p:nvPr/>
        </p:nvSpPr>
        <p:spPr>
          <a:xfrm>
            <a:off x="1733312" y="6588323"/>
            <a:ext cx="2251115" cy="281345"/>
          </a:xfrm>
          <a:prstGeom prst="rect">
            <a:avLst/>
          </a:prstGeom>
          <a:noFill/>
          <a:ln/>
        </p:spPr>
        <p:txBody>
          <a:bodyPr wrap="none" lIns="0" tIns="0" rIns="0" bIns="0" rtlCol="0" anchor="t"/>
          <a:lstStyle/>
          <a:p>
            <a:pPr algn="l" indent="0" marL="0">
              <a:lnSpc>
                <a:spcPts val="2200"/>
              </a:lnSpc>
              <a:buNone/>
            </a:pPr>
            <a:r>
              <a:rPr lang="en-US" sz="1750" dirty="0">
                <a:solidFill>
                  <a:srgbClr val="DCD7E5"/>
                </a:solidFill>
                <a:latin typeface="Montserrat" pitchFamily="34" charset="0"/>
                <a:ea typeface="Montserrat" pitchFamily="34" charset="-122"/>
                <a:cs typeface="Montserrat" pitchFamily="34" charset="-120"/>
              </a:rPr>
              <a:t>Modern Era</a:t>
            </a:r>
            <a:endParaRPr lang="en-US" sz="1750" dirty="0"/>
          </a:p>
        </p:txBody>
      </p:sp>
      <p:sp>
        <p:nvSpPr>
          <p:cNvPr id="24" name="Text 21"/>
          <p:cNvSpPr/>
          <p:nvPr/>
        </p:nvSpPr>
        <p:spPr>
          <a:xfrm>
            <a:off x="1733312" y="6977658"/>
            <a:ext cx="6780371" cy="576263"/>
          </a:xfrm>
          <a:prstGeom prst="rect">
            <a:avLst/>
          </a:prstGeom>
          <a:noFill/>
          <a:ln/>
        </p:spPr>
        <p:txBody>
          <a:bodyPr wrap="square" lIns="0" tIns="0" rIns="0" bIns="0" rtlCol="0" anchor="t"/>
          <a:lstStyle/>
          <a:p>
            <a:pPr algn="l" indent="0" marL="0">
              <a:lnSpc>
                <a:spcPts val="2250"/>
              </a:lnSpc>
              <a:buNone/>
            </a:pPr>
            <a:r>
              <a:rPr lang="en-US" sz="1400" dirty="0">
                <a:solidFill>
                  <a:srgbClr val="DCD7E5"/>
                </a:solidFill>
                <a:latin typeface="Heebo Light" pitchFamily="34" charset="0"/>
                <a:ea typeface="Heebo Light" pitchFamily="34" charset="-122"/>
                <a:cs typeface="Heebo Light" pitchFamily="34" charset="-120"/>
              </a:rPr>
              <a:t>Rapid technological growth and increasing globalization have transformed managerial leadership practices.</a:t>
            </a:r>
            <a:endParaRPr lang="en-US" sz="1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05326" y="594836"/>
            <a:ext cx="12634674" cy="629841"/>
          </a:xfrm>
          <a:prstGeom prst="rect">
            <a:avLst/>
          </a:prstGeom>
          <a:noFill/>
          <a:ln/>
        </p:spPr>
        <p:txBody>
          <a:bodyPr wrap="none" lIns="0" tIns="0" rIns="0" bIns="0" rtlCol="0" anchor="t"/>
          <a:lstStyle/>
          <a:p>
            <a:pPr indent="0" marL="0">
              <a:lnSpc>
                <a:spcPts val="4950"/>
              </a:lnSpc>
              <a:buNone/>
            </a:pPr>
            <a:r>
              <a:rPr lang="en-US" sz="3950" dirty="0">
                <a:solidFill>
                  <a:srgbClr val="F2F0F4"/>
                </a:solidFill>
                <a:latin typeface="Montserrat" pitchFamily="34" charset="0"/>
                <a:ea typeface="Montserrat" pitchFamily="34" charset="-122"/>
                <a:cs typeface="Montserrat" pitchFamily="34" charset="-120"/>
              </a:rPr>
              <a:t>Theoretical Foundations of Managerial Leadership</a:t>
            </a:r>
            <a:endParaRPr lang="en-US" sz="3950" dirty="0"/>
          </a:p>
        </p:txBody>
      </p:sp>
      <p:pic>
        <p:nvPicPr>
          <p:cNvPr id="3" name="Image 0" descr="preencoded.png">    </p:cNvPr>
          <p:cNvPicPr>
            <a:picLocks noChangeAspect="1"/>
          </p:cNvPicPr>
          <p:nvPr/>
        </p:nvPicPr>
        <p:blipFill>
          <a:blip r:embed="rId1"/>
          <a:stretch>
            <a:fillRect/>
          </a:stretch>
        </p:blipFill>
        <p:spPr>
          <a:xfrm>
            <a:off x="3355777" y="1627703"/>
            <a:ext cx="1308735" cy="1161098"/>
          </a:xfrm>
          <a:prstGeom prst="rect">
            <a:avLst/>
          </a:prstGeom>
        </p:spPr>
      </p:pic>
      <p:sp>
        <p:nvSpPr>
          <p:cNvPr id="4" name="Text 1"/>
          <p:cNvSpPr/>
          <p:nvPr/>
        </p:nvSpPr>
        <p:spPr>
          <a:xfrm>
            <a:off x="3868460" y="2175034"/>
            <a:ext cx="283369" cy="354211"/>
          </a:xfrm>
          <a:prstGeom prst="rect">
            <a:avLst/>
          </a:prstGeom>
          <a:noFill/>
          <a:ln/>
        </p:spPr>
        <p:txBody>
          <a:bodyPr wrap="none" lIns="0" tIns="0" rIns="0" bIns="0" rtlCol="0" anchor="t"/>
          <a:lstStyle/>
          <a:p>
            <a:pPr algn="ctr" indent="0" marL="0">
              <a:lnSpc>
                <a:spcPts val="3550"/>
              </a:lnSpc>
              <a:buNone/>
            </a:pPr>
            <a:r>
              <a:rPr lang="en-US" sz="2200" dirty="0">
                <a:solidFill>
                  <a:srgbClr val="DCD7E5"/>
                </a:solidFill>
                <a:latin typeface="Montserrat" pitchFamily="34" charset="0"/>
                <a:ea typeface="Montserrat" pitchFamily="34" charset="-122"/>
                <a:cs typeface="Montserrat" pitchFamily="34" charset="-120"/>
              </a:rPr>
              <a:t>1</a:t>
            </a:r>
            <a:endParaRPr lang="en-US" sz="2200" dirty="0"/>
          </a:p>
        </p:txBody>
      </p:sp>
      <p:sp>
        <p:nvSpPr>
          <p:cNvPr id="5" name="Text 2"/>
          <p:cNvSpPr/>
          <p:nvPr/>
        </p:nvSpPr>
        <p:spPr>
          <a:xfrm>
            <a:off x="4865965" y="1829157"/>
            <a:ext cx="2519005" cy="314920"/>
          </a:xfrm>
          <a:prstGeom prst="rect">
            <a:avLst/>
          </a:prstGeom>
          <a:noFill/>
          <a:ln/>
        </p:spPr>
        <p:txBody>
          <a:bodyPr wrap="none" lIns="0" tIns="0" rIns="0" bIns="0" rtlCol="0" anchor="t"/>
          <a:lstStyle/>
          <a:p>
            <a:pPr algn="l" indent="0" marL="0">
              <a:lnSpc>
                <a:spcPts val="2450"/>
              </a:lnSpc>
              <a:buNone/>
            </a:pPr>
            <a:r>
              <a:rPr lang="en-US" sz="1950" dirty="0">
                <a:solidFill>
                  <a:srgbClr val="DCD7E5"/>
                </a:solidFill>
                <a:latin typeface="Montserrat" pitchFamily="34" charset="0"/>
                <a:ea typeface="Montserrat" pitchFamily="34" charset="-122"/>
                <a:cs typeface="Montserrat" pitchFamily="34" charset="-120"/>
              </a:rPr>
              <a:t>Trait Theory</a:t>
            </a:r>
            <a:endParaRPr lang="en-US" sz="1950" dirty="0"/>
          </a:p>
        </p:txBody>
      </p:sp>
      <p:sp>
        <p:nvSpPr>
          <p:cNvPr id="6" name="Text 3"/>
          <p:cNvSpPr/>
          <p:nvPr/>
        </p:nvSpPr>
        <p:spPr>
          <a:xfrm>
            <a:off x="4865965" y="2264926"/>
            <a:ext cx="3554968" cy="322421"/>
          </a:xfrm>
          <a:prstGeom prst="rect">
            <a:avLst/>
          </a:prstGeom>
          <a:noFill/>
          <a:ln/>
        </p:spPr>
        <p:txBody>
          <a:bodyPr wrap="none" lIns="0" tIns="0" rIns="0" bIns="0" rtlCol="0" anchor="t"/>
          <a:lstStyle/>
          <a:p>
            <a:pPr algn="l" indent="0" marL="0">
              <a:lnSpc>
                <a:spcPts val="2500"/>
              </a:lnSpc>
              <a:buNone/>
            </a:pPr>
            <a:r>
              <a:rPr lang="en-US" sz="1550" dirty="0">
                <a:solidFill>
                  <a:srgbClr val="DCD7E5"/>
                </a:solidFill>
                <a:latin typeface="Heebo Light" pitchFamily="34" charset="0"/>
                <a:ea typeface="Heebo Light" pitchFamily="34" charset="-122"/>
                <a:cs typeface="Heebo Light" pitchFamily="34" charset="-120"/>
              </a:rPr>
              <a:t>Focuses on inherent leadership qualities</a:t>
            </a:r>
            <a:endParaRPr lang="en-US" sz="1550" dirty="0"/>
          </a:p>
        </p:txBody>
      </p:sp>
      <p:sp>
        <p:nvSpPr>
          <p:cNvPr id="7" name="Shape 4"/>
          <p:cNvSpPr/>
          <p:nvPr/>
        </p:nvSpPr>
        <p:spPr>
          <a:xfrm>
            <a:off x="4714875" y="2804398"/>
            <a:ext cx="9159835" cy="11430"/>
          </a:xfrm>
          <a:prstGeom prst="roundRect">
            <a:avLst>
              <a:gd name="adj" fmla="val 740522"/>
            </a:avLst>
          </a:prstGeom>
          <a:solidFill>
            <a:srgbClr val="4A2C85"/>
          </a:solidFill>
          <a:ln/>
        </p:spPr>
      </p:sp>
      <p:pic>
        <p:nvPicPr>
          <p:cNvPr id="8" name="Image 1" descr="preencoded.png">    </p:cNvPr>
          <p:cNvPicPr>
            <a:picLocks noChangeAspect="1"/>
          </p:cNvPicPr>
          <p:nvPr/>
        </p:nvPicPr>
        <p:blipFill>
          <a:blip r:embed="rId2"/>
          <a:stretch>
            <a:fillRect/>
          </a:stretch>
        </p:blipFill>
        <p:spPr>
          <a:xfrm>
            <a:off x="2701409" y="2839164"/>
            <a:ext cx="2617470" cy="1161098"/>
          </a:xfrm>
          <a:prstGeom prst="rect">
            <a:avLst/>
          </a:prstGeom>
        </p:spPr>
      </p:pic>
      <p:sp>
        <p:nvSpPr>
          <p:cNvPr id="9" name="Text 5"/>
          <p:cNvSpPr/>
          <p:nvPr/>
        </p:nvSpPr>
        <p:spPr>
          <a:xfrm>
            <a:off x="3868341" y="3242548"/>
            <a:ext cx="283369" cy="354211"/>
          </a:xfrm>
          <a:prstGeom prst="rect">
            <a:avLst/>
          </a:prstGeom>
          <a:noFill/>
          <a:ln/>
        </p:spPr>
        <p:txBody>
          <a:bodyPr wrap="none" lIns="0" tIns="0" rIns="0" bIns="0" rtlCol="0" anchor="t"/>
          <a:lstStyle/>
          <a:p>
            <a:pPr algn="ctr" indent="0" marL="0">
              <a:lnSpc>
                <a:spcPts val="3550"/>
              </a:lnSpc>
              <a:buNone/>
            </a:pPr>
            <a:r>
              <a:rPr lang="en-US" sz="2200" dirty="0">
                <a:solidFill>
                  <a:srgbClr val="DCD7E5"/>
                </a:solidFill>
                <a:latin typeface="Montserrat" pitchFamily="34" charset="0"/>
                <a:ea typeface="Montserrat" pitchFamily="34" charset="-122"/>
                <a:cs typeface="Montserrat" pitchFamily="34" charset="-120"/>
              </a:rPr>
              <a:t>2</a:t>
            </a:r>
            <a:endParaRPr lang="en-US" sz="2200" dirty="0"/>
          </a:p>
        </p:txBody>
      </p:sp>
      <p:sp>
        <p:nvSpPr>
          <p:cNvPr id="10" name="Text 6"/>
          <p:cNvSpPr/>
          <p:nvPr/>
        </p:nvSpPr>
        <p:spPr>
          <a:xfrm>
            <a:off x="5520333" y="3040618"/>
            <a:ext cx="2519005" cy="314920"/>
          </a:xfrm>
          <a:prstGeom prst="rect">
            <a:avLst/>
          </a:prstGeom>
          <a:noFill/>
          <a:ln/>
        </p:spPr>
        <p:txBody>
          <a:bodyPr wrap="none" lIns="0" tIns="0" rIns="0" bIns="0" rtlCol="0" anchor="t"/>
          <a:lstStyle/>
          <a:p>
            <a:pPr algn="l" indent="0" marL="0">
              <a:lnSpc>
                <a:spcPts val="2450"/>
              </a:lnSpc>
              <a:buNone/>
            </a:pPr>
            <a:r>
              <a:rPr lang="en-US" sz="1950" dirty="0">
                <a:solidFill>
                  <a:srgbClr val="DCD7E5"/>
                </a:solidFill>
                <a:latin typeface="Montserrat" pitchFamily="34" charset="0"/>
                <a:ea typeface="Montserrat" pitchFamily="34" charset="-122"/>
                <a:cs typeface="Montserrat" pitchFamily="34" charset="-120"/>
              </a:rPr>
              <a:t>Behavioral Theories</a:t>
            </a:r>
            <a:endParaRPr lang="en-US" sz="1950" dirty="0"/>
          </a:p>
        </p:txBody>
      </p:sp>
      <p:sp>
        <p:nvSpPr>
          <p:cNvPr id="11" name="Text 7"/>
          <p:cNvSpPr/>
          <p:nvPr/>
        </p:nvSpPr>
        <p:spPr>
          <a:xfrm>
            <a:off x="5520333" y="3476387"/>
            <a:ext cx="4109561" cy="322421"/>
          </a:xfrm>
          <a:prstGeom prst="rect">
            <a:avLst/>
          </a:prstGeom>
          <a:noFill/>
          <a:ln/>
        </p:spPr>
        <p:txBody>
          <a:bodyPr wrap="none" lIns="0" tIns="0" rIns="0" bIns="0" rtlCol="0" anchor="t"/>
          <a:lstStyle/>
          <a:p>
            <a:pPr algn="l" indent="0" marL="0">
              <a:lnSpc>
                <a:spcPts val="2500"/>
              </a:lnSpc>
              <a:buNone/>
            </a:pPr>
            <a:r>
              <a:rPr lang="en-US" sz="1550" dirty="0">
                <a:solidFill>
                  <a:srgbClr val="DCD7E5"/>
                </a:solidFill>
                <a:latin typeface="Heebo Light" pitchFamily="34" charset="0"/>
                <a:ea typeface="Heebo Light" pitchFamily="34" charset="-122"/>
                <a:cs typeface="Heebo Light" pitchFamily="34" charset="-120"/>
              </a:rPr>
              <a:t>Examines actual behaviors of effective leaders</a:t>
            </a:r>
            <a:endParaRPr lang="en-US" sz="1550" dirty="0"/>
          </a:p>
        </p:txBody>
      </p:sp>
      <p:sp>
        <p:nvSpPr>
          <p:cNvPr id="12" name="Shape 8"/>
          <p:cNvSpPr/>
          <p:nvPr/>
        </p:nvSpPr>
        <p:spPr>
          <a:xfrm>
            <a:off x="5369243" y="4015859"/>
            <a:ext cx="8505468" cy="11430"/>
          </a:xfrm>
          <a:prstGeom prst="roundRect">
            <a:avLst>
              <a:gd name="adj" fmla="val 740522"/>
            </a:avLst>
          </a:prstGeom>
          <a:solidFill>
            <a:srgbClr val="4A2C85"/>
          </a:solidFill>
          <a:ln/>
        </p:spPr>
      </p:sp>
      <p:pic>
        <p:nvPicPr>
          <p:cNvPr id="13" name="Image 2" descr="preencoded.png">    </p:cNvPr>
          <p:cNvPicPr>
            <a:picLocks noChangeAspect="1"/>
          </p:cNvPicPr>
          <p:nvPr/>
        </p:nvPicPr>
        <p:blipFill>
          <a:blip r:embed="rId3"/>
          <a:stretch>
            <a:fillRect/>
          </a:stretch>
        </p:blipFill>
        <p:spPr>
          <a:xfrm>
            <a:off x="2047042" y="4050625"/>
            <a:ext cx="3926205" cy="1161098"/>
          </a:xfrm>
          <a:prstGeom prst="rect">
            <a:avLst/>
          </a:prstGeom>
        </p:spPr>
      </p:pic>
      <p:sp>
        <p:nvSpPr>
          <p:cNvPr id="14" name="Text 9"/>
          <p:cNvSpPr/>
          <p:nvPr/>
        </p:nvSpPr>
        <p:spPr>
          <a:xfrm>
            <a:off x="3868341" y="4454009"/>
            <a:ext cx="283369" cy="354211"/>
          </a:xfrm>
          <a:prstGeom prst="rect">
            <a:avLst/>
          </a:prstGeom>
          <a:noFill/>
          <a:ln/>
        </p:spPr>
        <p:txBody>
          <a:bodyPr wrap="none" lIns="0" tIns="0" rIns="0" bIns="0" rtlCol="0" anchor="t"/>
          <a:lstStyle/>
          <a:p>
            <a:pPr algn="ctr" indent="0" marL="0">
              <a:lnSpc>
                <a:spcPts val="3550"/>
              </a:lnSpc>
              <a:buNone/>
            </a:pPr>
            <a:r>
              <a:rPr lang="en-US" sz="2200" dirty="0">
                <a:solidFill>
                  <a:srgbClr val="DCD7E5"/>
                </a:solidFill>
                <a:latin typeface="Montserrat" pitchFamily="34" charset="0"/>
                <a:ea typeface="Montserrat" pitchFamily="34" charset="-122"/>
                <a:cs typeface="Montserrat" pitchFamily="34" charset="-120"/>
              </a:rPr>
              <a:t>3</a:t>
            </a:r>
            <a:endParaRPr lang="en-US" sz="2200" dirty="0"/>
          </a:p>
        </p:txBody>
      </p:sp>
      <p:sp>
        <p:nvSpPr>
          <p:cNvPr id="15" name="Text 10"/>
          <p:cNvSpPr/>
          <p:nvPr/>
        </p:nvSpPr>
        <p:spPr>
          <a:xfrm>
            <a:off x="6174700" y="4252079"/>
            <a:ext cx="2745581" cy="314920"/>
          </a:xfrm>
          <a:prstGeom prst="rect">
            <a:avLst/>
          </a:prstGeom>
          <a:noFill/>
          <a:ln/>
        </p:spPr>
        <p:txBody>
          <a:bodyPr wrap="none" lIns="0" tIns="0" rIns="0" bIns="0" rtlCol="0" anchor="t"/>
          <a:lstStyle/>
          <a:p>
            <a:pPr algn="l" indent="0" marL="0">
              <a:lnSpc>
                <a:spcPts val="2450"/>
              </a:lnSpc>
              <a:buNone/>
            </a:pPr>
            <a:r>
              <a:rPr lang="en-US" sz="1950" dirty="0">
                <a:solidFill>
                  <a:srgbClr val="DCD7E5"/>
                </a:solidFill>
                <a:latin typeface="Montserrat" pitchFamily="34" charset="0"/>
                <a:ea typeface="Montserrat" pitchFamily="34" charset="-122"/>
                <a:cs typeface="Montserrat" pitchFamily="34" charset="-120"/>
              </a:rPr>
              <a:t>Contingency Theories</a:t>
            </a:r>
            <a:endParaRPr lang="en-US" sz="1950" dirty="0"/>
          </a:p>
        </p:txBody>
      </p:sp>
      <p:sp>
        <p:nvSpPr>
          <p:cNvPr id="16" name="Text 11"/>
          <p:cNvSpPr/>
          <p:nvPr/>
        </p:nvSpPr>
        <p:spPr>
          <a:xfrm>
            <a:off x="6174700" y="4687848"/>
            <a:ext cx="3407212" cy="322421"/>
          </a:xfrm>
          <a:prstGeom prst="rect">
            <a:avLst/>
          </a:prstGeom>
          <a:noFill/>
          <a:ln/>
        </p:spPr>
        <p:txBody>
          <a:bodyPr wrap="none" lIns="0" tIns="0" rIns="0" bIns="0" rtlCol="0" anchor="t"/>
          <a:lstStyle/>
          <a:p>
            <a:pPr algn="l" indent="0" marL="0">
              <a:lnSpc>
                <a:spcPts val="2500"/>
              </a:lnSpc>
              <a:buNone/>
            </a:pPr>
            <a:r>
              <a:rPr lang="en-US" sz="1550" dirty="0">
                <a:solidFill>
                  <a:srgbClr val="DCD7E5"/>
                </a:solidFill>
                <a:latin typeface="Heebo Light" pitchFamily="34" charset="0"/>
                <a:ea typeface="Heebo Light" pitchFamily="34" charset="-122"/>
                <a:cs typeface="Heebo Light" pitchFamily="34" charset="-120"/>
              </a:rPr>
              <a:t>Considers leader-situation interactions</a:t>
            </a:r>
            <a:endParaRPr lang="en-US" sz="1550" dirty="0"/>
          </a:p>
        </p:txBody>
      </p:sp>
      <p:sp>
        <p:nvSpPr>
          <p:cNvPr id="17" name="Shape 12"/>
          <p:cNvSpPr/>
          <p:nvPr/>
        </p:nvSpPr>
        <p:spPr>
          <a:xfrm>
            <a:off x="6023610" y="5227320"/>
            <a:ext cx="7851100" cy="11430"/>
          </a:xfrm>
          <a:prstGeom prst="roundRect">
            <a:avLst>
              <a:gd name="adj" fmla="val 740522"/>
            </a:avLst>
          </a:prstGeom>
          <a:solidFill>
            <a:srgbClr val="4A2C85"/>
          </a:solidFill>
          <a:ln/>
        </p:spPr>
      </p:sp>
      <p:pic>
        <p:nvPicPr>
          <p:cNvPr id="18" name="Image 3" descr="preencoded.png">    </p:cNvPr>
          <p:cNvPicPr>
            <a:picLocks noChangeAspect="1"/>
          </p:cNvPicPr>
          <p:nvPr/>
        </p:nvPicPr>
        <p:blipFill>
          <a:blip r:embed="rId4"/>
          <a:stretch>
            <a:fillRect/>
          </a:stretch>
        </p:blipFill>
        <p:spPr>
          <a:xfrm>
            <a:off x="1392674" y="5262086"/>
            <a:ext cx="5234940" cy="1161098"/>
          </a:xfrm>
          <a:prstGeom prst="rect">
            <a:avLst/>
          </a:prstGeom>
        </p:spPr>
      </p:pic>
      <p:sp>
        <p:nvSpPr>
          <p:cNvPr id="19" name="Text 13"/>
          <p:cNvSpPr/>
          <p:nvPr/>
        </p:nvSpPr>
        <p:spPr>
          <a:xfrm>
            <a:off x="3868460" y="5665470"/>
            <a:ext cx="283369" cy="354211"/>
          </a:xfrm>
          <a:prstGeom prst="rect">
            <a:avLst/>
          </a:prstGeom>
          <a:noFill/>
          <a:ln/>
        </p:spPr>
        <p:txBody>
          <a:bodyPr wrap="none" lIns="0" tIns="0" rIns="0" bIns="0" rtlCol="0" anchor="t"/>
          <a:lstStyle/>
          <a:p>
            <a:pPr algn="ctr" indent="0" marL="0">
              <a:lnSpc>
                <a:spcPts val="3550"/>
              </a:lnSpc>
              <a:buNone/>
            </a:pPr>
            <a:r>
              <a:rPr lang="en-US" sz="2200" dirty="0">
                <a:solidFill>
                  <a:srgbClr val="DCD7E5"/>
                </a:solidFill>
                <a:latin typeface="Montserrat" pitchFamily="34" charset="0"/>
                <a:ea typeface="Montserrat" pitchFamily="34" charset="-122"/>
                <a:cs typeface="Montserrat" pitchFamily="34" charset="-120"/>
              </a:rPr>
              <a:t>4</a:t>
            </a:r>
            <a:endParaRPr lang="en-US" sz="2200" dirty="0"/>
          </a:p>
        </p:txBody>
      </p:sp>
      <p:sp>
        <p:nvSpPr>
          <p:cNvPr id="20" name="Text 14"/>
          <p:cNvSpPr/>
          <p:nvPr/>
        </p:nvSpPr>
        <p:spPr>
          <a:xfrm>
            <a:off x="6829068" y="5463540"/>
            <a:ext cx="3607594" cy="314920"/>
          </a:xfrm>
          <a:prstGeom prst="rect">
            <a:avLst/>
          </a:prstGeom>
          <a:noFill/>
          <a:ln/>
        </p:spPr>
        <p:txBody>
          <a:bodyPr wrap="none" lIns="0" tIns="0" rIns="0" bIns="0" rtlCol="0" anchor="t"/>
          <a:lstStyle/>
          <a:p>
            <a:pPr algn="l" indent="0" marL="0">
              <a:lnSpc>
                <a:spcPts val="2450"/>
              </a:lnSpc>
              <a:buNone/>
            </a:pPr>
            <a:r>
              <a:rPr lang="en-US" sz="1950" dirty="0">
                <a:solidFill>
                  <a:srgbClr val="DCD7E5"/>
                </a:solidFill>
                <a:latin typeface="Montserrat" pitchFamily="34" charset="0"/>
                <a:ea typeface="Montserrat" pitchFamily="34" charset="-122"/>
                <a:cs typeface="Montserrat" pitchFamily="34" charset="-120"/>
              </a:rPr>
              <a:t>Transformational Leadership</a:t>
            </a:r>
            <a:endParaRPr lang="en-US" sz="1950" dirty="0"/>
          </a:p>
        </p:txBody>
      </p:sp>
      <p:sp>
        <p:nvSpPr>
          <p:cNvPr id="21" name="Text 15"/>
          <p:cNvSpPr/>
          <p:nvPr/>
        </p:nvSpPr>
        <p:spPr>
          <a:xfrm>
            <a:off x="6829068" y="5899309"/>
            <a:ext cx="4121706" cy="322421"/>
          </a:xfrm>
          <a:prstGeom prst="rect">
            <a:avLst/>
          </a:prstGeom>
          <a:noFill/>
          <a:ln/>
        </p:spPr>
        <p:txBody>
          <a:bodyPr wrap="none" lIns="0" tIns="0" rIns="0" bIns="0" rtlCol="0" anchor="t"/>
          <a:lstStyle/>
          <a:p>
            <a:pPr algn="l" indent="0" marL="0">
              <a:lnSpc>
                <a:spcPts val="2500"/>
              </a:lnSpc>
              <a:buNone/>
            </a:pPr>
            <a:r>
              <a:rPr lang="en-US" sz="1550" dirty="0">
                <a:solidFill>
                  <a:srgbClr val="DCD7E5"/>
                </a:solidFill>
                <a:latin typeface="Heebo Light" pitchFamily="34" charset="0"/>
                <a:ea typeface="Heebo Light" pitchFamily="34" charset="-122"/>
                <a:cs typeface="Heebo Light" pitchFamily="34" charset="-120"/>
              </a:rPr>
              <a:t>Emphasizes inspiring and motivating followers</a:t>
            </a:r>
            <a:endParaRPr lang="en-US" sz="1550" dirty="0"/>
          </a:p>
        </p:txBody>
      </p:sp>
      <p:sp>
        <p:nvSpPr>
          <p:cNvPr id="22" name="Shape 16"/>
          <p:cNvSpPr/>
          <p:nvPr/>
        </p:nvSpPr>
        <p:spPr>
          <a:xfrm>
            <a:off x="6677978" y="6438781"/>
            <a:ext cx="7196733" cy="11430"/>
          </a:xfrm>
          <a:prstGeom prst="roundRect">
            <a:avLst>
              <a:gd name="adj" fmla="val 740522"/>
            </a:avLst>
          </a:prstGeom>
          <a:solidFill>
            <a:srgbClr val="4A2C85"/>
          </a:solidFill>
          <a:ln/>
        </p:spPr>
      </p:sp>
      <p:pic>
        <p:nvPicPr>
          <p:cNvPr id="23" name="Image 4" descr="preencoded.png">    </p:cNvPr>
          <p:cNvPicPr>
            <a:picLocks noChangeAspect="1"/>
          </p:cNvPicPr>
          <p:nvPr/>
        </p:nvPicPr>
        <p:blipFill>
          <a:blip r:embed="rId5"/>
          <a:stretch>
            <a:fillRect/>
          </a:stretch>
        </p:blipFill>
        <p:spPr>
          <a:xfrm>
            <a:off x="738307" y="6473547"/>
            <a:ext cx="6543675" cy="1161098"/>
          </a:xfrm>
          <a:prstGeom prst="rect">
            <a:avLst/>
          </a:prstGeom>
        </p:spPr>
      </p:pic>
      <p:sp>
        <p:nvSpPr>
          <p:cNvPr id="24" name="Text 17"/>
          <p:cNvSpPr/>
          <p:nvPr/>
        </p:nvSpPr>
        <p:spPr>
          <a:xfrm>
            <a:off x="3868460" y="6876931"/>
            <a:ext cx="283369" cy="354211"/>
          </a:xfrm>
          <a:prstGeom prst="rect">
            <a:avLst/>
          </a:prstGeom>
          <a:noFill/>
          <a:ln/>
        </p:spPr>
        <p:txBody>
          <a:bodyPr wrap="none" lIns="0" tIns="0" rIns="0" bIns="0" rtlCol="0" anchor="t"/>
          <a:lstStyle/>
          <a:p>
            <a:pPr algn="ctr" indent="0" marL="0">
              <a:lnSpc>
                <a:spcPts val="3550"/>
              </a:lnSpc>
              <a:buNone/>
            </a:pPr>
            <a:r>
              <a:rPr lang="en-US" sz="2200" dirty="0">
                <a:solidFill>
                  <a:srgbClr val="DCD7E5"/>
                </a:solidFill>
                <a:latin typeface="Montserrat" pitchFamily="34" charset="0"/>
                <a:ea typeface="Montserrat" pitchFamily="34" charset="-122"/>
                <a:cs typeface="Montserrat" pitchFamily="34" charset="-120"/>
              </a:rPr>
              <a:t>5</a:t>
            </a:r>
            <a:endParaRPr lang="en-US" sz="2200" dirty="0"/>
          </a:p>
        </p:txBody>
      </p:sp>
      <p:sp>
        <p:nvSpPr>
          <p:cNvPr id="25" name="Text 18"/>
          <p:cNvSpPr/>
          <p:nvPr/>
        </p:nvSpPr>
        <p:spPr>
          <a:xfrm>
            <a:off x="7483435" y="6675001"/>
            <a:ext cx="2519005" cy="314920"/>
          </a:xfrm>
          <a:prstGeom prst="rect">
            <a:avLst/>
          </a:prstGeom>
          <a:noFill/>
          <a:ln/>
        </p:spPr>
        <p:txBody>
          <a:bodyPr wrap="none" lIns="0" tIns="0" rIns="0" bIns="0" rtlCol="0" anchor="t"/>
          <a:lstStyle/>
          <a:p>
            <a:pPr algn="l" indent="0" marL="0">
              <a:lnSpc>
                <a:spcPts val="2450"/>
              </a:lnSpc>
              <a:buNone/>
            </a:pPr>
            <a:r>
              <a:rPr lang="en-US" sz="1950" dirty="0">
                <a:solidFill>
                  <a:srgbClr val="DCD7E5"/>
                </a:solidFill>
                <a:latin typeface="Montserrat" pitchFamily="34" charset="0"/>
                <a:ea typeface="Montserrat" pitchFamily="34" charset="-122"/>
                <a:cs typeface="Montserrat" pitchFamily="34" charset="-120"/>
              </a:rPr>
              <a:t>Servant Leadership</a:t>
            </a:r>
            <a:endParaRPr lang="en-US" sz="1950" dirty="0"/>
          </a:p>
        </p:txBody>
      </p:sp>
      <p:sp>
        <p:nvSpPr>
          <p:cNvPr id="26" name="Text 19"/>
          <p:cNvSpPr/>
          <p:nvPr/>
        </p:nvSpPr>
        <p:spPr>
          <a:xfrm>
            <a:off x="7483435" y="7110770"/>
            <a:ext cx="4714756" cy="322421"/>
          </a:xfrm>
          <a:prstGeom prst="rect">
            <a:avLst/>
          </a:prstGeom>
          <a:noFill/>
          <a:ln/>
        </p:spPr>
        <p:txBody>
          <a:bodyPr wrap="none" lIns="0" tIns="0" rIns="0" bIns="0" rtlCol="0" anchor="t"/>
          <a:lstStyle/>
          <a:p>
            <a:pPr algn="l" indent="0" marL="0">
              <a:lnSpc>
                <a:spcPts val="2500"/>
              </a:lnSpc>
              <a:buNone/>
            </a:pPr>
            <a:r>
              <a:rPr lang="en-US" sz="1550" dirty="0">
                <a:solidFill>
                  <a:srgbClr val="DCD7E5"/>
                </a:solidFill>
                <a:latin typeface="Heebo Light" pitchFamily="34" charset="0"/>
                <a:ea typeface="Heebo Light" pitchFamily="34" charset="-122"/>
                <a:cs typeface="Heebo Light" pitchFamily="34" charset="-120"/>
              </a:rPr>
              <a:t>Prioritizes serving others and ethical decision-making</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1146453"/>
            <a:ext cx="7556421" cy="1417558"/>
          </a:xfrm>
          <a:prstGeom prst="rect">
            <a:avLst/>
          </a:prstGeom>
          <a:noFill/>
          <a:ln/>
        </p:spPr>
        <p:txBody>
          <a:bodyPr wrap="square" lIns="0" tIns="0" rIns="0" bIns="0" rtlCol="0" anchor="t"/>
          <a:lstStyle/>
          <a:p>
            <a:pPr indent="0" marL="0">
              <a:lnSpc>
                <a:spcPts val="5550"/>
              </a:lnSpc>
              <a:buNone/>
            </a:pPr>
            <a:r>
              <a:rPr lang="en-US" sz="4450" dirty="0">
                <a:solidFill>
                  <a:srgbClr val="F2F0F4"/>
                </a:solidFill>
                <a:latin typeface="Montserrat" pitchFamily="34" charset="0"/>
                <a:ea typeface="Montserrat" pitchFamily="34" charset="-122"/>
                <a:cs typeface="Montserrat" pitchFamily="34" charset="-120"/>
              </a:rPr>
              <a:t>Leadership Styles in Work Organisations</a:t>
            </a:r>
            <a:endParaRPr lang="en-US" sz="4450" dirty="0"/>
          </a:p>
        </p:txBody>
      </p:sp>
      <p:pic>
        <p:nvPicPr>
          <p:cNvPr id="4" name="Image 1" descr="preencoded.png">    </p:cNvPr>
          <p:cNvPicPr>
            <a:picLocks noChangeAspect="1"/>
          </p:cNvPicPr>
          <p:nvPr/>
        </p:nvPicPr>
        <p:blipFill>
          <a:blip r:embed="rId2"/>
          <a:stretch>
            <a:fillRect/>
          </a:stretch>
        </p:blipFill>
        <p:spPr>
          <a:xfrm>
            <a:off x="6280190" y="2904173"/>
            <a:ext cx="566976" cy="566976"/>
          </a:xfrm>
          <a:prstGeom prst="rect">
            <a:avLst/>
          </a:prstGeom>
        </p:spPr>
      </p:pic>
      <p:sp>
        <p:nvSpPr>
          <p:cNvPr id="5" name="Text 1"/>
          <p:cNvSpPr/>
          <p:nvPr/>
        </p:nvSpPr>
        <p:spPr>
          <a:xfrm>
            <a:off x="6280190" y="3697962"/>
            <a:ext cx="2291953" cy="708660"/>
          </a:xfrm>
          <a:prstGeom prst="rect">
            <a:avLst/>
          </a:prstGeom>
          <a:noFill/>
          <a:ln/>
        </p:spPr>
        <p:txBody>
          <a:bodyPr wrap="square" lIns="0" tIns="0" rIns="0" bIns="0" rtlCol="0" anchor="t"/>
          <a:lstStyle/>
          <a:p>
            <a:pPr algn="l" indent="0" marL="0">
              <a:lnSpc>
                <a:spcPts val="2750"/>
              </a:lnSpc>
              <a:buNone/>
            </a:pPr>
            <a:r>
              <a:rPr lang="en-US" sz="2200" dirty="0">
                <a:solidFill>
                  <a:srgbClr val="DCD7E5"/>
                </a:solidFill>
                <a:latin typeface="Montserrat" pitchFamily="34" charset="0"/>
                <a:ea typeface="Montserrat" pitchFamily="34" charset="-122"/>
                <a:cs typeface="Montserrat" pitchFamily="34" charset="-120"/>
              </a:rPr>
              <a:t>Transformational Leadership</a:t>
            </a:r>
            <a:endParaRPr lang="en-US" sz="2200" dirty="0"/>
          </a:p>
        </p:txBody>
      </p:sp>
      <p:sp>
        <p:nvSpPr>
          <p:cNvPr id="6" name="Text 2"/>
          <p:cNvSpPr/>
          <p:nvPr/>
        </p:nvSpPr>
        <p:spPr>
          <a:xfrm>
            <a:off x="6280190" y="4542711"/>
            <a:ext cx="2291953" cy="2177415"/>
          </a:xfrm>
          <a:prstGeom prst="rect">
            <a:avLst/>
          </a:prstGeom>
          <a:noFill/>
          <a:ln/>
        </p:spPr>
        <p:txBody>
          <a:bodyPr wrap="square" lIns="0" tIns="0" rIns="0" bIns="0" rtlCol="0" anchor="t"/>
          <a:lstStyle/>
          <a:p>
            <a:pPr algn="l" indent="0" marL="0">
              <a:lnSpc>
                <a:spcPts val="2850"/>
              </a:lnSpc>
              <a:buNone/>
            </a:pPr>
            <a:r>
              <a:rPr lang="en-US" sz="1750" dirty="0">
                <a:solidFill>
                  <a:srgbClr val="DCD7E5"/>
                </a:solidFill>
                <a:latin typeface="Heebo Light" pitchFamily="34" charset="0"/>
                <a:ea typeface="Heebo Light" pitchFamily="34" charset="-122"/>
                <a:cs typeface="Heebo Light" pitchFamily="34" charset="-120"/>
              </a:rPr>
              <a:t>Creates a visionary and mission-driven atmosphere, inspiring and motivating followers to achieve higher goals.</a:t>
            </a:r>
            <a:endParaRPr lang="en-US" sz="1750" dirty="0"/>
          </a:p>
        </p:txBody>
      </p:sp>
      <p:pic>
        <p:nvPicPr>
          <p:cNvPr id="7" name="Image 2" descr="preencoded.png">    </p:cNvPr>
          <p:cNvPicPr>
            <a:picLocks noChangeAspect="1"/>
          </p:cNvPicPr>
          <p:nvPr/>
        </p:nvPicPr>
        <p:blipFill>
          <a:blip r:embed="rId3"/>
          <a:stretch>
            <a:fillRect/>
          </a:stretch>
        </p:blipFill>
        <p:spPr>
          <a:xfrm>
            <a:off x="8912304" y="2904173"/>
            <a:ext cx="566976" cy="566976"/>
          </a:xfrm>
          <a:prstGeom prst="rect">
            <a:avLst/>
          </a:prstGeom>
        </p:spPr>
      </p:pic>
      <p:sp>
        <p:nvSpPr>
          <p:cNvPr id="8" name="Text 3"/>
          <p:cNvSpPr/>
          <p:nvPr/>
        </p:nvSpPr>
        <p:spPr>
          <a:xfrm>
            <a:off x="8912304" y="3697962"/>
            <a:ext cx="2292072" cy="708660"/>
          </a:xfrm>
          <a:prstGeom prst="rect">
            <a:avLst/>
          </a:prstGeom>
          <a:noFill/>
          <a:ln/>
        </p:spPr>
        <p:txBody>
          <a:bodyPr wrap="square" lIns="0" tIns="0" rIns="0" bIns="0" rtlCol="0" anchor="t"/>
          <a:lstStyle/>
          <a:p>
            <a:pPr algn="l" indent="0" marL="0">
              <a:lnSpc>
                <a:spcPts val="2750"/>
              </a:lnSpc>
              <a:buNone/>
            </a:pPr>
            <a:r>
              <a:rPr lang="en-US" sz="2200" dirty="0">
                <a:solidFill>
                  <a:srgbClr val="DCD7E5"/>
                </a:solidFill>
                <a:latin typeface="Montserrat" pitchFamily="34" charset="0"/>
                <a:ea typeface="Montserrat" pitchFamily="34" charset="-122"/>
                <a:cs typeface="Montserrat" pitchFamily="34" charset="-120"/>
              </a:rPr>
              <a:t>Transactional Leadership</a:t>
            </a:r>
            <a:endParaRPr lang="en-US" sz="2200" dirty="0"/>
          </a:p>
        </p:txBody>
      </p:sp>
      <p:sp>
        <p:nvSpPr>
          <p:cNvPr id="9" name="Text 4"/>
          <p:cNvSpPr/>
          <p:nvPr/>
        </p:nvSpPr>
        <p:spPr>
          <a:xfrm>
            <a:off x="8912304" y="4542711"/>
            <a:ext cx="2292072" cy="2540318"/>
          </a:xfrm>
          <a:prstGeom prst="rect">
            <a:avLst/>
          </a:prstGeom>
          <a:noFill/>
          <a:ln/>
        </p:spPr>
        <p:txBody>
          <a:bodyPr wrap="square" lIns="0" tIns="0" rIns="0" bIns="0" rtlCol="0" anchor="t"/>
          <a:lstStyle/>
          <a:p>
            <a:pPr algn="l" indent="0" marL="0">
              <a:lnSpc>
                <a:spcPts val="2850"/>
              </a:lnSpc>
              <a:buNone/>
            </a:pPr>
            <a:r>
              <a:rPr lang="en-US" sz="1750" dirty="0">
                <a:solidFill>
                  <a:srgbClr val="DCD7E5"/>
                </a:solidFill>
                <a:latin typeface="Heebo Light" pitchFamily="34" charset="0"/>
                <a:ea typeface="Heebo Light" pitchFamily="34" charset="-122"/>
                <a:cs typeface="Heebo Light" pitchFamily="34" charset="-120"/>
              </a:rPr>
              <a:t>Focuses on exchanges between leaders and followers, emphasizing rewards and punishments to achieve organizational goals.</a:t>
            </a:r>
            <a:endParaRPr lang="en-US" sz="1750" dirty="0"/>
          </a:p>
        </p:txBody>
      </p:sp>
      <p:pic>
        <p:nvPicPr>
          <p:cNvPr id="10" name="Image 3" descr="preencoded.png">    </p:cNvPr>
          <p:cNvPicPr>
            <a:picLocks noChangeAspect="1"/>
          </p:cNvPicPr>
          <p:nvPr/>
        </p:nvPicPr>
        <p:blipFill>
          <a:blip r:embed="rId4"/>
          <a:stretch>
            <a:fillRect/>
          </a:stretch>
        </p:blipFill>
        <p:spPr>
          <a:xfrm>
            <a:off x="11544538" y="2904173"/>
            <a:ext cx="566976" cy="566976"/>
          </a:xfrm>
          <a:prstGeom prst="rect">
            <a:avLst/>
          </a:prstGeom>
        </p:spPr>
      </p:pic>
      <p:sp>
        <p:nvSpPr>
          <p:cNvPr id="11" name="Text 5"/>
          <p:cNvSpPr/>
          <p:nvPr/>
        </p:nvSpPr>
        <p:spPr>
          <a:xfrm>
            <a:off x="11544538" y="3697962"/>
            <a:ext cx="2291953" cy="708660"/>
          </a:xfrm>
          <a:prstGeom prst="rect">
            <a:avLst/>
          </a:prstGeom>
          <a:noFill/>
          <a:ln/>
        </p:spPr>
        <p:txBody>
          <a:bodyPr wrap="square" lIns="0" tIns="0" rIns="0" bIns="0" rtlCol="0" anchor="t"/>
          <a:lstStyle/>
          <a:p>
            <a:pPr algn="l" indent="0" marL="0">
              <a:lnSpc>
                <a:spcPts val="2750"/>
              </a:lnSpc>
              <a:buNone/>
            </a:pPr>
            <a:r>
              <a:rPr lang="en-US" sz="2200" dirty="0">
                <a:solidFill>
                  <a:srgbClr val="DCD7E5"/>
                </a:solidFill>
                <a:latin typeface="Montserrat" pitchFamily="34" charset="0"/>
                <a:ea typeface="Montserrat" pitchFamily="34" charset="-122"/>
                <a:cs typeface="Montserrat" pitchFamily="34" charset="-120"/>
              </a:rPr>
              <a:t>Servant Leadership</a:t>
            </a:r>
            <a:endParaRPr lang="en-US" sz="2200" dirty="0"/>
          </a:p>
        </p:txBody>
      </p:sp>
      <p:sp>
        <p:nvSpPr>
          <p:cNvPr id="12" name="Text 6"/>
          <p:cNvSpPr/>
          <p:nvPr/>
        </p:nvSpPr>
        <p:spPr>
          <a:xfrm>
            <a:off x="11544538" y="4542711"/>
            <a:ext cx="2291953" cy="2177415"/>
          </a:xfrm>
          <a:prstGeom prst="rect">
            <a:avLst/>
          </a:prstGeom>
          <a:noFill/>
          <a:ln/>
        </p:spPr>
        <p:txBody>
          <a:bodyPr wrap="square" lIns="0" tIns="0" rIns="0" bIns="0" rtlCol="0" anchor="t"/>
          <a:lstStyle/>
          <a:p>
            <a:pPr algn="l" indent="0" marL="0">
              <a:lnSpc>
                <a:spcPts val="2850"/>
              </a:lnSpc>
              <a:buNone/>
            </a:pPr>
            <a:r>
              <a:rPr lang="en-US" sz="1750" dirty="0">
                <a:solidFill>
                  <a:srgbClr val="DCD7E5"/>
                </a:solidFill>
                <a:latin typeface="Heebo Light" pitchFamily="34" charset="0"/>
                <a:ea typeface="Heebo Light" pitchFamily="34" charset="-122"/>
                <a:cs typeface="Heebo Light" pitchFamily="34" charset="-120"/>
              </a:rPr>
              <a:t>Prioritizes serving others, adopting an ethical stance in decision-making, and focusing on value-based leadership.</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54023" y="592455"/>
            <a:ext cx="13122354" cy="1346597"/>
          </a:xfrm>
          <a:prstGeom prst="rect">
            <a:avLst/>
          </a:prstGeom>
          <a:noFill/>
          <a:ln/>
        </p:spPr>
        <p:txBody>
          <a:bodyPr wrap="square" lIns="0" tIns="0" rIns="0" bIns="0" rtlCol="0" anchor="t"/>
          <a:lstStyle/>
          <a:p>
            <a:pPr indent="0" marL="0">
              <a:lnSpc>
                <a:spcPts val="5300"/>
              </a:lnSpc>
              <a:buNone/>
            </a:pPr>
            <a:r>
              <a:rPr lang="en-US" sz="4200" dirty="0">
                <a:solidFill>
                  <a:srgbClr val="F2F0F4"/>
                </a:solidFill>
                <a:latin typeface="Montserrat" pitchFamily="34" charset="0"/>
                <a:ea typeface="Montserrat" pitchFamily="34" charset="-122"/>
                <a:cs typeface="Montserrat" pitchFamily="34" charset="-120"/>
              </a:rPr>
              <a:t>The Role of Emotional Intelligence in Managerial Leadership</a:t>
            </a:r>
            <a:endParaRPr lang="en-US" sz="4200" dirty="0"/>
          </a:p>
        </p:txBody>
      </p:sp>
      <p:sp>
        <p:nvSpPr>
          <p:cNvPr id="3" name="Text 1"/>
          <p:cNvSpPr/>
          <p:nvPr/>
        </p:nvSpPr>
        <p:spPr>
          <a:xfrm>
            <a:off x="2117527" y="2802017"/>
            <a:ext cx="2693194" cy="336590"/>
          </a:xfrm>
          <a:prstGeom prst="rect">
            <a:avLst/>
          </a:prstGeom>
          <a:noFill/>
          <a:ln/>
        </p:spPr>
        <p:txBody>
          <a:bodyPr wrap="none" lIns="0" tIns="0" rIns="0" bIns="0" rtlCol="0" anchor="t"/>
          <a:lstStyle/>
          <a:p>
            <a:pPr algn="r" indent="0" marL="0">
              <a:lnSpc>
                <a:spcPts val="2650"/>
              </a:lnSpc>
              <a:buNone/>
            </a:pPr>
            <a:r>
              <a:rPr lang="en-US" sz="2100" dirty="0">
                <a:solidFill>
                  <a:srgbClr val="DCD7E5"/>
                </a:solidFill>
                <a:latin typeface="Montserrat" pitchFamily="34" charset="0"/>
                <a:ea typeface="Montserrat" pitchFamily="34" charset="-122"/>
                <a:cs typeface="Montserrat" pitchFamily="34" charset="-120"/>
              </a:rPr>
              <a:t>Self-awareness</a:t>
            </a:r>
            <a:endParaRPr lang="en-US" sz="2100" dirty="0"/>
          </a:p>
        </p:txBody>
      </p:sp>
      <p:sp>
        <p:nvSpPr>
          <p:cNvPr id="4" name="Text 2"/>
          <p:cNvSpPr/>
          <p:nvPr/>
        </p:nvSpPr>
        <p:spPr>
          <a:xfrm>
            <a:off x="754023" y="3267789"/>
            <a:ext cx="4056698" cy="689610"/>
          </a:xfrm>
          <a:prstGeom prst="rect">
            <a:avLst/>
          </a:prstGeom>
          <a:noFill/>
          <a:ln/>
        </p:spPr>
        <p:txBody>
          <a:bodyPr wrap="square" lIns="0" tIns="0" rIns="0" bIns="0" rtlCol="0" anchor="t"/>
          <a:lstStyle/>
          <a:p>
            <a:pPr algn="r" indent="0" marL="0">
              <a:lnSpc>
                <a:spcPts val="2700"/>
              </a:lnSpc>
              <a:buNone/>
            </a:pPr>
            <a:r>
              <a:rPr lang="en-US" sz="1650" dirty="0">
                <a:solidFill>
                  <a:srgbClr val="DCD7E5"/>
                </a:solidFill>
                <a:latin typeface="Heebo Light" pitchFamily="34" charset="0"/>
                <a:ea typeface="Heebo Light" pitchFamily="34" charset="-122"/>
                <a:cs typeface="Heebo Light" pitchFamily="34" charset="-120"/>
              </a:rPr>
              <a:t>Understanding one's emotions and their impact</a:t>
            </a:r>
            <a:endParaRPr lang="en-US" sz="1650" dirty="0"/>
          </a:p>
        </p:txBody>
      </p:sp>
      <p:pic>
        <p:nvPicPr>
          <p:cNvPr id="5" name="Image 0" descr="preencoded.png">    </p:cNvPr>
          <p:cNvPicPr>
            <a:picLocks noChangeAspect="1"/>
          </p:cNvPicPr>
          <p:nvPr/>
        </p:nvPicPr>
        <p:blipFill>
          <a:blip r:embed="rId1"/>
          <a:stretch>
            <a:fillRect/>
          </a:stretch>
        </p:blipFill>
        <p:spPr>
          <a:xfrm>
            <a:off x="5133856" y="2369939"/>
            <a:ext cx="4362569" cy="4362569"/>
          </a:xfrm>
          <a:prstGeom prst="rect">
            <a:avLst/>
          </a:prstGeom>
        </p:spPr>
      </p:pic>
      <p:sp>
        <p:nvSpPr>
          <p:cNvPr id="6" name="Text 3"/>
          <p:cNvSpPr/>
          <p:nvPr/>
        </p:nvSpPr>
        <p:spPr>
          <a:xfrm>
            <a:off x="6091238" y="3253145"/>
            <a:ext cx="322302" cy="402908"/>
          </a:xfrm>
          <a:prstGeom prst="rect">
            <a:avLst/>
          </a:prstGeom>
          <a:noFill/>
          <a:ln/>
        </p:spPr>
        <p:txBody>
          <a:bodyPr wrap="none" lIns="0" tIns="0" rIns="0" bIns="0" rtlCol="0" anchor="t"/>
          <a:lstStyle/>
          <a:p>
            <a:pPr indent="0" marL="0">
              <a:lnSpc>
                <a:spcPts val="4050"/>
              </a:lnSpc>
              <a:buNone/>
            </a:pPr>
            <a:r>
              <a:rPr lang="en-US" sz="2500" dirty="0">
                <a:solidFill>
                  <a:srgbClr val="DCD7E5"/>
                </a:solidFill>
                <a:latin typeface="Montserrat" pitchFamily="34" charset="0"/>
                <a:ea typeface="Montserrat" pitchFamily="34" charset="-122"/>
                <a:cs typeface="Montserrat" pitchFamily="34" charset="-120"/>
              </a:rPr>
              <a:t>1</a:t>
            </a:r>
            <a:endParaRPr lang="en-US" sz="2500" dirty="0"/>
          </a:p>
        </p:txBody>
      </p:sp>
      <p:sp>
        <p:nvSpPr>
          <p:cNvPr id="7" name="Text 4"/>
          <p:cNvSpPr/>
          <p:nvPr/>
        </p:nvSpPr>
        <p:spPr>
          <a:xfrm>
            <a:off x="9819561" y="2468999"/>
            <a:ext cx="2693194" cy="336590"/>
          </a:xfrm>
          <a:prstGeom prst="rect">
            <a:avLst/>
          </a:prstGeom>
          <a:noFill/>
          <a:ln/>
        </p:spPr>
        <p:txBody>
          <a:bodyPr wrap="none" lIns="0" tIns="0" rIns="0" bIns="0" rtlCol="0" anchor="t"/>
          <a:lstStyle/>
          <a:p>
            <a:pPr algn="l" indent="0" marL="0">
              <a:lnSpc>
                <a:spcPts val="2650"/>
              </a:lnSpc>
              <a:buNone/>
            </a:pPr>
            <a:r>
              <a:rPr lang="en-US" sz="2100" dirty="0">
                <a:solidFill>
                  <a:srgbClr val="DCD7E5"/>
                </a:solidFill>
                <a:latin typeface="Montserrat" pitchFamily="34" charset="0"/>
                <a:ea typeface="Montserrat" pitchFamily="34" charset="-122"/>
                <a:cs typeface="Montserrat" pitchFamily="34" charset="-120"/>
              </a:rPr>
              <a:t>Self-regulation</a:t>
            </a:r>
            <a:endParaRPr lang="en-US" sz="2100" dirty="0"/>
          </a:p>
        </p:txBody>
      </p:sp>
      <p:sp>
        <p:nvSpPr>
          <p:cNvPr id="8" name="Text 5"/>
          <p:cNvSpPr/>
          <p:nvPr/>
        </p:nvSpPr>
        <p:spPr>
          <a:xfrm>
            <a:off x="9819561" y="2934772"/>
            <a:ext cx="4056817" cy="689610"/>
          </a:xfrm>
          <a:prstGeom prst="rect">
            <a:avLst/>
          </a:prstGeom>
          <a:noFill/>
          <a:ln/>
        </p:spPr>
        <p:txBody>
          <a:bodyPr wrap="square" lIns="0" tIns="0" rIns="0" bIns="0" rtlCol="0" anchor="t"/>
          <a:lstStyle/>
          <a:p>
            <a:pPr algn="l" indent="0" marL="0">
              <a:lnSpc>
                <a:spcPts val="2700"/>
              </a:lnSpc>
              <a:buNone/>
            </a:pPr>
            <a:r>
              <a:rPr lang="en-US" sz="1650" dirty="0">
                <a:solidFill>
                  <a:srgbClr val="DCD7E5"/>
                </a:solidFill>
                <a:latin typeface="Heebo Light" pitchFamily="34" charset="0"/>
                <a:ea typeface="Heebo Light" pitchFamily="34" charset="-122"/>
                <a:cs typeface="Heebo Light" pitchFamily="34" charset="-120"/>
              </a:rPr>
              <a:t>Managing emotions and impulses effectively</a:t>
            </a:r>
            <a:endParaRPr lang="en-US" sz="1650" dirty="0"/>
          </a:p>
        </p:txBody>
      </p:sp>
      <p:pic>
        <p:nvPicPr>
          <p:cNvPr id="9" name="Image 1" descr="preencoded.png">    </p:cNvPr>
          <p:cNvPicPr>
            <a:picLocks noChangeAspect="1"/>
          </p:cNvPicPr>
          <p:nvPr/>
        </p:nvPicPr>
        <p:blipFill>
          <a:blip r:embed="rId2"/>
          <a:stretch>
            <a:fillRect/>
          </a:stretch>
        </p:blipFill>
        <p:spPr>
          <a:xfrm>
            <a:off x="5133856" y="2369939"/>
            <a:ext cx="4362569" cy="4362569"/>
          </a:xfrm>
          <a:prstGeom prst="rect">
            <a:avLst/>
          </a:prstGeom>
        </p:spPr>
      </p:pic>
      <p:sp>
        <p:nvSpPr>
          <p:cNvPr id="10" name="Text 6"/>
          <p:cNvSpPr/>
          <p:nvPr/>
        </p:nvSpPr>
        <p:spPr>
          <a:xfrm>
            <a:off x="7868364" y="3000256"/>
            <a:ext cx="322302" cy="402908"/>
          </a:xfrm>
          <a:prstGeom prst="rect">
            <a:avLst/>
          </a:prstGeom>
          <a:noFill/>
          <a:ln/>
        </p:spPr>
        <p:txBody>
          <a:bodyPr wrap="none" lIns="0" tIns="0" rIns="0" bIns="0" rtlCol="0" anchor="t"/>
          <a:lstStyle/>
          <a:p>
            <a:pPr indent="0" marL="0">
              <a:lnSpc>
                <a:spcPts val="4050"/>
              </a:lnSpc>
              <a:buNone/>
            </a:pPr>
            <a:r>
              <a:rPr lang="en-US" sz="2500" dirty="0">
                <a:solidFill>
                  <a:srgbClr val="DCD7E5"/>
                </a:solidFill>
                <a:latin typeface="Montserrat" pitchFamily="34" charset="0"/>
                <a:ea typeface="Montserrat" pitchFamily="34" charset="-122"/>
                <a:cs typeface="Montserrat" pitchFamily="34" charset="-120"/>
              </a:rPr>
              <a:t>2</a:t>
            </a:r>
            <a:endParaRPr lang="en-US" sz="2500" dirty="0"/>
          </a:p>
        </p:txBody>
      </p:sp>
      <p:sp>
        <p:nvSpPr>
          <p:cNvPr id="11" name="Text 7"/>
          <p:cNvSpPr/>
          <p:nvPr/>
        </p:nvSpPr>
        <p:spPr>
          <a:xfrm>
            <a:off x="9927312" y="4145875"/>
            <a:ext cx="2693194" cy="336590"/>
          </a:xfrm>
          <a:prstGeom prst="rect">
            <a:avLst/>
          </a:prstGeom>
          <a:noFill/>
          <a:ln/>
        </p:spPr>
        <p:txBody>
          <a:bodyPr wrap="none" lIns="0" tIns="0" rIns="0" bIns="0" rtlCol="0" anchor="t"/>
          <a:lstStyle/>
          <a:p>
            <a:pPr algn="l" indent="0" marL="0">
              <a:lnSpc>
                <a:spcPts val="2650"/>
              </a:lnSpc>
              <a:buNone/>
            </a:pPr>
            <a:r>
              <a:rPr lang="en-US" sz="2100" dirty="0">
                <a:solidFill>
                  <a:srgbClr val="DCD7E5"/>
                </a:solidFill>
                <a:latin typeface="Montserrat" pitchFamily="34" charset="0"/>
                <a:ea typeface="Montserrat" pitchFamily="34" charset="-122"/>
                <a:cs typeface="Montserrat" pitchFamily="34" charset="-120"/>
              </a:rPr>
              <a:t>Motivation</a:t>
            </a:r>
            <a:endParaRPr lang="en-US" sz="2100" dirty="0"/>
          </a:p>
        </p:txBody>
      </p:sp>
      <p:sp>
        <p:nvSpPr>
          <p:cNvPr id="12" name="Text 8"/>
          <p:cNvSpPr/>
          <p:nvPr/>
        </p:nvSpPr>
        <p:spPr>
          <a:xfrm>
            <a:off x="9927312" y="4611648"/>
            <a:ext cx="3949065" cy="344805"/>
          </a:xfrm>
          <a:prstGeom prst="rect">
            <a:avLst/>
          </a:prstGeom>
          <a:noFill/>
          <a:ln/>
        </p:spPr>
        <p:txBody>
          <a:bodyPr wrap="none" lIns="0" tIns="0" rIns="0" bIns="0" rtlCol="0" anchor="t"/>
          <a:lstStyle/>
          <a:p>
            <a:pPr algn="l" indent="0" marL="0">
              <a:lnSpc>
                <a:spcPts val="2700"/>
              </a:lnSpc>
              <a:buNone/>
            </a:pPr>
            <a:r>
              <a:rPr lang="en-US" sz="1650" dirty="0">
                <a:solidFill>
                  <a:srgbClr val="DCD7E5"/>
                </a:solidFill>
                <a:latin typeface="Heebo Light" pitchFamily="34" charset="0"/>
                <a:ea typeface="Heebo Light" pitchFamily="34" charset="-122"/>
                <a:cs typeface="Heebo Light" pitchFamily="34" charset="-120"/>
              </a:rPr>
              <a:t>Driving oneself towards goals</a:t>
            </a:r>
            <a:endParaRPr lang="en-US" sz="1650" dirty="0"/>
          </a:p>
        </p:txBody>
      </p:sp>
      <p:pic>
        <p:nvPicPr>
          <p:cNvPr id="13" name="Image 2" descr="preencoded.png">    </p:cNvPr>
          <p:cNvPicPr>
            <a:picLocks noChangeAspect="1"/>
          </p:cNvPicPr>
          <p:nvPr/>
        </p:nvPicPr>
        <p:blipFill>
          <a:blip r:embed="rId3"/>
          <a:stretch>
            <a:fillRect/>
          </a:stretch>
        </p:blipFill>
        <p:spPr>
          <a:xfrm>
            <a:off x="5133856" y="2369939"/>
            <a:ext cx="4362569" cy="4362569"/>
          </a:xfrm>
          <a:prstGeom prst="rect">
            <a:avLst/>
          </a:prstGeom>
        </p:spPr>
      </p:pic>
      <p:sp>
        <p:nvSpPr>
          <p:cNvPr id="14" name="Text 9"/>
          <p:cNvSpPr/>
          <p:nvPr/>
        </p:nvSpPr>
        <p:spPr>
          <a:xfrm>
            <a:off x="8657987" y="4612243"/>
            <a:ext cx="322302" cy="402908"/>
          </a:xfrm>
          <a:prstGeom prst="rect">
            <a:avLst/>
          </a:prstGeom>
          <a:noFill/>
          <a:ln/>
        </p:spPr>
        <p:txBody>
          <a:bodyPr wrap="none" lIns="0" tIns="0" rIns="0" bIns="0" rtlCol="0" anchor="t"/>
          <a:lstStyle/>
          <a:p>
            <a:pPr indent="0" marL="0">
              <a:lnSpc>
                <a:spcPts val="4050"/>
              </a:lnSpc>
              <a:buNone/>
            </a:pPr>
            <a:r>
              <a:rPr lang="en-US" sz="2500" dirty="0">
                <a:solidFill>
                  <a:srgbClr val="DCD7E5"/>
                </a:solidFill>
                <a:latin typeface="Montserrat" pitchFamily="34" charset="0"/>
                <a:ea typeface="Montserrat" pitchFamily="34" charset="-122"/>
                <a:cs typeface="Montserrat" pitchFamily="34" charset="-120"/>
              </a:rPr>
              <a:t>3</a:t>
            </a:r>
            <a:endParaRPr lang="en-US" sz="2500" dirty="0"/>
          </a:p>
        </p:txBody>
      </p:sp>
      <p:sp>
        <p:nvSpPr>
          <p:cNvPr id="15" name="Text 10"/>
          <p:cNvSpPr/>
          <p:nvPr/>
        </p:nvSpPr>
        <p:spPr>
          <a:xfrm>
            <a:off x="9819561" y="5477947"/>
            <a:ext cx="2693194" cy="336590"/>
          </a:xfrm>
          <a:prstGeom prst="rect">
            <a:avLst/>
          </a:prstGeom>
          <a:noFill/>
          <a:ln/>
        </p:spPr>
        <p:txBody>
          <a:bodyPr wrap="none" lIns="0" tIns="0" rIns="0" bIns="0" rtlCol="0" anchor="t"/>
          <a:lstStyle/>
          <a:p>
            <a:pPr algn="l" indent="0" marL="0">
              <a:lnSpc>
                <a:spcPts val="2650"/>
              </a:lnSpc>
              <a:buNone/>
            </a:pPr>
            <a:r>
              <a:rPr lang="en-US" sz="2100" dirty="0">
                <a:solidFill>
                  <a:srgbClr val="DCD7E5"/>
                </a:solidFill>
                <a:latin typeface="Montserrat" pitchFamily="34" charset="0"/>
                <a:ea typeface="Montserrat" pitchFamily="34" charset="-122"/>
                <a:cs typeface="Montserrat" pitchFamily="34" charset="-120"/>
              </a:rPr>
              <a:t>Empathy</a:t>
            </a:r>
            <a:endParaRPr lang="en-US" sz="2100" dirty="0"/>
          </a:p>
        </p:txBody>
      </p:sp>
      <p:sp>
        <p:nvSpPr>
          <p:cNvPr id="16" name="Text 11"/>
          <p:cNvSpPr/>
          <p:nvPr/>
        </p:nvSpPr>
        <p:spPr>
          <a:xfrm>
            <a:off x="9819561" y="5943719"/>
            <a:ext cx="4056817" cy="689610"/>
          </a:xfrm>
          <a:prstGeom prst="rect">
            <a:avLst/>
          </a:prstGeom>
          <a:noFill/>
          <a:ln/>
        </p:spPr>
        <p:txBody>
          <a:bodyPr wrap="square" lIns="0" tIns="0" rIns="0" bIns="0" rtlCol="0" anchor="t"/>
          <a:lstStyle/>
          <a:p>
            <a:pPr algn="l" indent="0" marL="0">
              <a:lnSpc>
                <a:spcPts val="2700"/>
              </a:lnSpc>
              <a:buNone/>
            </a:pPr>
            <a:r>
              <a:rPr lang="en-US" sz="1650" dirty="0">
                <a:solidFill>
                  <a:srgbClr val="DCD7E5"/>
                </a:solidFill>
                <a:latin typeface="Heebo Light" pitchFamily="34" charset="0"/>
                <a:ea typeface="Heebo Light" pitchFamily="34" charset="-122"/>
                <a:cs typeface="Heebo Light" pitchFamily="34" charset="-120"/>
              </a:rPr>
              <a:t>Recognizing and understanding others' emotions</a:t>
            </a:r>
            <a:endParaRPr lang="en-US" sz="1650" dirty="0"/>
          </a:p>
        </p:txBody>
      </p:sp>
      <p:pic>
        <p:nvPicPr>
          <p:cNvPr id="17" name="Image 3" descr="preencoded.png">    </p:cNvPr>
          <p:cNvPicPr>
            <a:picLocks noChangeAspect="1"/>
          </p:cNvPicPr>
          <p:nvPr/>
        </p:nvPicPr>
        <p:blipFill>
          <a:blip r:embed="rId4"/>
          <a:stretch>
            <a:fillRect/>
          </a:stretch>
        </p:blipFill>
        <p:spPr>
          <a:xfrm>
            <a:off x="5133856" y="2369939"/>
            <a:ext cx="4362569" cy="4362569"/>
          </a:xfrm>
          <a:prstGeom prst="rect">
            <a:avLst/>
          </a:prstGeom>
        </p:spPr>
      </p:pic>
      <p:sp>
        <p:nvSpPr>
          <p:cNvPr id="18" name="Text 12"/>
          <p:cNvSpPr/>
          <p:nvPr/>
        </p:nvSpPr>
        <p:spPr>
          <a:xfrm>
            <a:off x="7369016" y="5861328"/>
            <a:ext cx="322302" cy="402908"/>
          </a:xfrm>
          <a:prstGeom prst="rect">
            <a:avLst/>
          </a:prstGeom>
          <a:noFill/>
          <a:ln/>
        </p:spPr>
        <p:txBody>
          <a:bodyPr wrap="none" lIns="0" tIns="0" rIns="0" bIns="0" rtlCol="0" anchor="t"/>
          <a:lstStyle/>
          <a:p>
            <a:pPr indent="0" marL="0">
              <a:lnSpc>
                <a:spcPts val="4050"/>
              </a:lnSpc>
              <a:buNone/>
            </a:pPr>
            <a:r>
              <a:rPr lang="en-US" sz="2500" dirty="0">
                <a:solidFill>
                  <a:srgbClr val="DCD7E5"/>
                </a:solidFill>
                <a:latin typeface="Montserrat" pitchFamily="34" charset="0"/>
                <a:ea typeface="Montserrat" pitchFamily="34" charset="-122"/>
                <a:cs typeface="Montserrat" pitchFamily="34" charset="-120"/>
              </a:rPr>
              <a:t>4</a:t>
            </a:r>
            <a:endParaRPr lang="en-US" sz="2500" dirty="0"/>
          </a:p>
        </p:txBody>
      </p:sp>
      <p:sp>
        <p:nvSpPr>
          <p:cNvPr id="19" name="Text 13"/>
          <p:cNvSpPr/>
          <p:nvPr/>
        </p:nvSpPr>
        <p:spPr>
          <a:xfrm>
            <a:off x="2117527" y="5144929"/>
            <a:ext cx="2693194" cy="336590"/>
          </a:xfrm>
          <a:prstGeom prst="rect">
            <a:avLst/>
          </a:prstGeom>
          <a:noFill/>
          <a:ln/>
        </p:spPr>
        <p:txBody>
          <a:bodyPr wrap="none" lIns="0" tIns="0" rIns="0" bIns="0" rtlCol="0" anchor="t"/>
          <a:lstStyle/>
          <a:p>
            <a:pPr algn="r" indent="0" marL="0">
              <a:lnSpc>
                <a:spcPts val="2650"/>
              </a:lnSpc>
              <a:buNone/>
            </a:pPr>
            <a:r>
              <a:rPr lang="en-US" sz="2100" dirty="0">
                <a:solidFill>
                  <a:srgbClr val="DCD7E5"/>
                </a:solidFill>
                <a:latin typeface="Montserrat" pitchFamily="34" charset="0"/>
                <a:ea typeface="Montserrat" pitchFamily="34" charset="-122"/>
                <a:cs typeface="Montserrat" pitchFamily="34" charset="-120"/>
              </a:rPr>
              <a:t>Social skills</a:t>
            </a:r>
            <a:endParaRPr lang="en-US" sz="2100" dirty="0"/>
          </a:p>
        </p:txBody>
      </p:sp>
      <p:sp>
        <p:nvSpPr>
          <p:cNvPr id="20" name="Text 14"/>
          <p:cNvSpPr/>
          <p:nvPr/>
        </p:nvSpPr>
        <p:spPr>
          <a:xfrm>
            <a:off x="754023" y="5610701"/>
            <a:ext cx="4056698" cy="689610"/>
          </a:xfrm>
          <a:prstGeom prst="rect">
            <a:avLst/>
          </a:prstGeom>
          <a:noFill/>
          <a:ln/>
        </p:spPr>
        <p:txBody>
          <a:bodyPr wrap="square" lIns="0" tIns="0" rIns="0" bIns="0" rtlCol="0" anchor="t"/>
          <a:lstStyle/>
          <a:p>
            <a:pPr algn="r" indent="0" marL="0">
              <a:lnSpc>
                <a:spcPts val="2700"/>
              </a:lnSpc>
              <a:buNone/>
            </a:pPr>
            <a:r>
              <a:rPr lang="en-US" sz="1650" dirty="0">
                <a:solidFill>
                  <a:srgbClr val="DCD7E5"/>
                </a:solidFill>
                <a:latin typeface="Heebo Light" pitchFamily="34" charset="0"/>
                <a:ea typeface="Heebo Light" pitchFamily="34" charset="-122"/>
                <a:cs typeface="Heebo Light" pitchFamily="34" charset="-120"/>
              </a:rPr>
              <a:t>Managing relationships and building networks</a:t>
            </a:r>
            <a:endParaRPr lang="en-US" sz="1650" dirty="0"/>
          </a:p>
        </p:txBody>
      </p:sp>
      <p:pic>
        <p:nvPicPr>
          <p:cNvPr id="21" name="Image 4" descr="preencoded.png">    </p:cNvPr>
          <p:cNvPicPr>
            <a:picLocks noChangeAspect="1"/>
          </p:cNvPicPr>
          <p:nvPr/>
        </p:nvPicPr>
        <p:blipFill>
          <a:blip r:embed="rId5"/>
          <a:stretch>
            <a:fillRect/>
          </a:stretch>
        </p:blipFill>
        <p:spPr>
          <a:xfrm>
            <a:off x="5133856" y="2369939"/>
            <a:ext cx="4362569" cy="4362569"/>
          </a:xfrm>
          <a:prstGeom prst="rect">
            <a:avLst/>
          </a:prstGeom>
        </p:spPr>
      </p:pic>
      <p:sp>
        <p:nvSpPr>
          <p:cNvPr id="22" name="Text 15"/>
          <p:cNvSpPr/>
          <p:nvPr/>
        </p:nvSpPr>
        <p:spPr>
          <a:xfrm>
            <a:off x="5782628" y="5021461"/>
            <a:ext cx="322302" cy="402908"/>
          </a:xfrm>
          <a:prstGeom prst="rect">
            <a:avLst/>
          </a:prstGeom>
          <a:noFill/>
          <a:ln/>
        </p:spPr>
        <p:txBody>
          <a:bodyPr wrap="none" lIns="0" tIns="0" rIns="0" bIns="0" rtlCol="0" anchor="t"/>
          <a:lstStyle/>
          <a:p>
            <a:pPr indent="0" marL="0">
              <a:lnSpc>
                <a:spcPts val="4050"/>
              </a:lnSpc>
              <a:buNone/>
            </a:pPr>
            <a:r>
              <a:rPr lang="en-US" sz="2500" dirty="0">
                <a:solidFill>
                  <a:srgbClr val="DCD7E5"/>
                </a:solidFill>
                <a:latin typeface="Montserrat" pitchFamily="34" charset="0"/>
                <a:ea typeface="Montserrat" pitchFamily="34" charset="-122"/>
                <a:cs typeface="Montserrat" pitchFamily="34" charset="-120"/>
              </a:rPr>
              <a:t>5</a:t>
            </a:r>
            <a:endParaRPr lang="en-US" sz="2500" dirty="0"/>
          </a:p>
        </p:txBody>
      </p:sp>
      <p:sp>
        <p:nvSpPr>
          <p:cNvPr id="23" name="Text 16"/>
          <p:cNvSpPr/>
          <p:nvPr/>
        </p:nvSpPr>
        <p:spPr>
          <a:xfrm>
            <a:off x="754023" y="6974800"/>
            <a:ext cx="13122354" cy="689610"/>
          </a:xfrm>
          <a:prstGeom prst="rect">
            <a:avLst/>
          </a:prstGeom>
          <a:noFill/>
          <a:ln/>
        </p:spPr>
        <p:txBody>
          <a:bodyPr wrap="square" lIns="0" tIns="0" rIns="0" bIns="0" rtlCol="0" anchor="t"/>
          <a:lstStyle/>
          <a:p>
            <a:pPr indent="0" marL="0">
              <a:lnSpc>
                <a:spcPts val="2700"/>
              </a:lnSpc>
              <a:buNone/>
            </a:pPr>
            <a:r>
              <a:rPr lang="en-US" sz="1650" dirty="0">
                <a:solidFill>
                  <a:srgbClr val="DCD7E5"/>
                </a:solidFill>
                <a:latin typeface="Heebo Light" pitchFamily="34" charset="0"/>
                <a:ea typeface="Heebo Light" pitchFamily="34" charset="-122"/>
                <a:cs typeface="Heebo Light" pitchFamily="34" charset="-120"/>
              </a:rPr>
              <a:t>Emotional intelligence plays a crucial role in developing managerial leadership effectiveness. It encompasses the ability to recognize, understand, and manage one's own emotions, as well as the emotions of others.</a:t>
            </a:r>
            <a:endParaRPr lang="en-US" sz="16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33767"/>
          </a:xfrm>
          <a:prstGeom prst="rect">
            <a:avLst/>
          </a:prstGeom>
        </p:spPr>
      </p:pic>
      <p:sp>
        <p:nvSpPr>
          <p:cNvPr id="3" name="Text 0"/>
          <p:cNvSpPr/>
          <p:nvPr/>
        </p:nvSpPr>
        <p:spPr>
          <a:xfrm>
            <a:off x="6112431" y="491847"/>
            <a:ext cx="7891939" cy="1117997"/>
          </a:xfrm>
          <a:prstGeom prst="rect">
            <a:avLst/>
          </a:prstGeom>
          <a:noFill/>
          <a:ln/>
        </p:spPr>
        <p:txBody>
          <a:bodyPr wrap="square" lIns="0" tIns="0" rIns="0" bIns="0" rtlCol="0" anchor="t"/>
          <a:lstStyle/>
          <a:p>
            <a:pPr indent="0" marL="0">
              <a:lnSpc>
                <a:spcPts val="4400"/>
              </a:lnSpc>
              <a:buNone/>
            </a:pPr>
            <a:r>
              <a:rPr lang="en-US" sz="3500" dirty="0">
                <a:solidFill>
                  <a:srgbClr val="F2F0F4"/>
                </a:solidFill>
                <a:latin typeface="Montserrat" pitchFamily="34" charset="0"/>
                <a:ea typeface="Montserrat" pitchFamily="34" charset="-122"/>
                <a:cs typeface="Montserrat" pitchFamily="34" charset="-120"/>
              </a:rPr>
              <a:t>Ethical Considerations in Managerial Leadership</a:t>
            </a:r>
            <a:endParaRPr lang="en-US" sz="3500" dirty="0"/>
          </a:p>
        </p:txBody>
      </p:sp>
      <p:sp>
        <p:nvSpPr>
          <p:cNvPr id="4" name="Shape 1"/>
          <p:cNvSpPr/>
          <p:nvPr/>
        </p:nvSpPr>
        <p:spPr>
          <a:xfrm>
            <a:off x="6112431" y="1878092"/>
            <a:ext cx="7891939" cy="1331833"/>
          </a:xfrm>
          <a:prstGeom prst="roundRect">
            <a:avLst>
              <a:gd name="adj" fmla="val 5641"/>
            </a:avLst>
          </a:prstGeom>
          <a:solidFill>
            <a:srgbClr val="31136C"/>
          </a:solidFill>
          <a:ln w="7620">
            <a:solidFill>
              <a:srgbClr val="4A2C85"/>
            </a:solidFill>
            <a:prstDash val="solid"/>
          </a:ln>
        </p:spPr>
      </p:sp>
      <p:sp>
        <p:nvSpPr>
          <p:cNvPr id="5" name="Text 2"/>
          <p:cNvSpPr/>
          <p:nvPr/>
        </p:nvSpPr>
        <p:spPr>
          <a:xfrm>
            <a:off x="6298882" y="2064544"/>
            <a:ext cx="2236113" cy="279440"/>
          </a:xfrm>
          <a:prstGeom prst="rect">
            <a:avLst/>
          </a:prstGeom>
          <a:noFill/>
          <a:ln/>
        </p:spPr>
        <p:txBody>
          <a:bodyPr wrap="none" lIns="0" tIns="0" rIns="0" bIns="0" rtlCol="0" anchor="t"/>
          <a:lstStyle/>
          <a:p>
            <a:pPr indent="0" marL="0">
              <a:lnSpc>
                <a:spcPts val="2200"/>
              </a:lnSpc>
              <a:buNone/>
            </a:pPr>
            <a:r>
              <a:rPr lang="en-US" sz="1750" dirty="0">
                <a:solidFill>
                  <a:srgbClr val="DCD7E5"/>
                </a:solidFill>
                <a:latin typeface="Montserrat" pitchFamily="34" charset="0"/>
                <a:ea typeface="Montserrat" pitchFamily="34" charset="-122"/>
                <a:cs typeface="Montserrat" pitchFamily="34" charset="-120"/>
              </a:rPr>
              <a:t>Balancing Priorities</a:t>
            </a:r>
            <a:endParaRPr lang="en-US" sz="1750" dirty="0"/>
          </a:p>
        </p:txBody>
      </p:sp>
      <p:sp>
        <p:nvSpPr>
          <p:cNvPr id="6" name="Text 3"/>
          <p:cNvSpPr/>
          <p:nvPr/>
        </p:nvSpPr>
        <p:spPr>
          <a:xfrm>
            <a:off x="6298882" y="2451259"/>
            <a:ext cx="7519035" cy="572214"/>
          </a:xfrm>
          <a:prstGeom prst="rect">
            <a:avLst/>
          </a:prstGeom>
          <a:noFill/>
          <a:ln/>
        </p:spPr>
        <p:txBody>
          <a:bodyPr wrap="square" lIns="0" tIns="0" rIns="0" bIns="0" rtlCol="0" anchor="t"/>
          <a:lstStyle/>
          <a:p>
            <a:pPr indent="0" marL="0">
              <a:lnSpc>
                <a:spcPts val="2250"/>
              </a:lnSpc>
              <a:buNone/>
            </a:pPr>
            <a:r>
              <a:rPr lang="en-US" sz="1400" dirty="0">
                <a:solidFill>
                  <a:srgbClr val="DCD7E5"/>
                </a:solidFill>
                <a:latin typeface="Heebo Light" pitchFamily="34" charset="0"/>
                <a:ea typeface="Heebo Light" pitchFamily="34" charset="-122"/>
                <a:cs typeface="Heebo Light" pitchFamily="34" charset="-120"/>
              </a:rPr>
              <a:t>Finding the right balance between economic, social, and environmental concerns in the global business environment.</a:t>
            </a:r>
            <a:endParaRPr lang="en-US" sz="1400" dirty="0"/>
          </a:p>
        </p:txBody>
      </p:sp>
      <p:sp>
        <p:nvSpPr>
          <p:cNvPr id="7" name="Shape 4"/>
          <p:cNvSpPr/>
          <p:nvPr/>
        </p:nvSpPr>
        <p:spPr>
          <a:xfrm>
            <a:off x="6112431" y="3388757"/>
            <a:ext cx="7891939" cy="1331833"/>
          </a:xfrm>
          <a:prstGeom prst="roundRect">
            <a:avLst>
              <a:gd name="adj" fmla="val 5641"/>
            </a:avLst>
          </a:prstGeom>
          <a:solidFill>
            <a:srgbClr val="31136C"/>
          </a:solidFill>
          <a:ln w="7620">
            <a:solidFill>
              <a:srgbClr val="4A2C85"/>
            </a:solidFill>
            <a:prstDash val="solid"/>
          </a:ln>
        </p:spPr>
      </p:sp>
      <p:sp>
        <p:nvSpPr>
          <p:cNvPr id="8" name="Text 5"/>
          <p:cNvSpPr/>
          <p:nvPr/>
        </p:nvSpPr>
        <p:spPr>
          <a:xfrm>
            <a:off x="6298882" y="3575209"/>
            <a:ext cx="2904887" cy="279440"/>
          </a:xfrm>
          <a:prstGeom prst="rect">
            <a:avLst/>
          </a:prstGeom>
          <a:noFill/>
          <a:ln/>
        </p:spPr>
        <p:txBody>
          <a:bodyPr wrap="none" lIns="0" tIns="0" rIns="0" bIns="0" rtlCol="0" anchor="t"/>
          <a:lstStyle/>
          <a:p>
            <a:pPr indent="0" marL="0">
              <a:lnSpc>
                <a:spcPts val="2200"/>
              </a:lnSpc>
              <a:buNone/>
            </a:pPr>
            <a:r>
              <a:rPr lang="en-US" sz="1750" dirty="0">
                <a:solidFill>
                  <a:srgbClr val="DCD7E5"/>
                </a:solidFill>
                <a:latin typeface="Montserrat" pitchFamily="34" charset="0"/>
                <a:ea typeface="Montserrat" pitchFamily="34" charset="-122"/>
                <a:cs typeface="Montserrat" pitchFamily="34" charset="-120"/>
              </a:rPr>
              <a:t>Education and Awareness</a:t>
            </a:r>
            <a:endParaRPr lang="en-US" sz="1750" dirty="0"/>
          </a:p>
        </p:txBody>
      </p:sp>
      <p:sp>
        <p:nvSpPr>
          <p:cNvPr id="9" name="Text 6"/>
          <p:cNvSpPr/>
          <p:nvPr/>
        </p:nvSpPr>
        <p:spPr>
          <a:xfrm>
            <a:off x="6298882" y="3961924"/>
            <a:ext cx="7519035" cy="572214"/>
          </a:xfrm>
          <a:prstGeom prst="rect">
            <a:avLst/>
          </a:prstGeom>
          <a:noFill/>
          <a:ln/>
        </p:spPr>
        <p:txBody>
          <a:bodyPr wrap="square" lIns="0" tIns="0" rIns="0" bIns="0" rtlCol="0" anchor="t"/>
          <a:lstStyle/>
          <a:p>
            <a:pPr indent="0" marL="0">
              <a:lnSpc>
                <a:spcPts val="2250"/>
              </a:lnSpc>
              <a:buNone/>
            </a:pPr>
            <a:r>
              <a:rPr lang="en-US" sz="1400" dirty="0">
                <a:solidFill>
                  <a:srgbClr val="DCD7E5"/>
                </a:solidFill>
                <a:latin typeface="Heebo Light" pitchFamily="34" charset="0"/>
                <a:ea typeface="Heebo Light" pitchFamily="34" charset="-122"/>
                <a:cs typeface="Heebo Light" pitchFamily="34" charset="-120"/>
              </a:rPr>
              <a:t>Business schools have a unique opportunity to ensure that future organizational decision-makers understand the broader business and societal agenda.</a:t>
            </a:r>
            <a:endParaRPr lang="en-US" sz="1400" dirty="0"/>
          </a:p>
        </p:txBody>
      </p:sp>
      <p:sp>
        <p:nvSpPr>
          <p:cNvPr id="10" name="Shape 7"/>
          <p:cNvSpPr/>
          <p:nvPr/>
        </p:nvSpPr>
        <p:spPr>
          <a:xfrm>
            <a:off x="6112431" y="4899422"/>
            <a:ext cx="7891939" cy="1331833"/>
          </a:xfrm>
          <a:prstGeom prst="roundRect">
            <a:avLst>
              <a:gd name="adj" fmla="val 5641"/>
            </a:avLst>
          </a:prstGeom>
          <a:solidFill>
            <a:srgbClr val="31136C"/>
          </a:solidFill>
          <a:ln w="7620">
            <a:solidFill>
              <a:srgbClr val="4A2C85"/>
            </a:solidFill>
            <a:prstDash val="solid"/>
          </a:ln>
        </p:spPr>
      </p:sp>
      <p:sp>
        <p:nvSpPr>
          <p:cNvPr id="11" name="Text 8"/>
          <p:cNvSpPr/>
          <p:nvPr/>
        </p:nvSpPr>
        <p:spPr>
          <a:xfrm>
            <a:off x="6298882" y="5085874"/>
            <a:ext cx="2716411" cy="279440"/>
          </a:xfrm>
          <a:prstGeom prst="rect">
            <a:avLst/>
          </a:prstGeom>
          <a:noFill/>
          <a:ln/>
        </p:spPr>
        <p:txBody>
          <a:bodyPr wrap="none" lIns="0" tIns="0" rIns="0" bIns="0" rtlCol="0" anchor="t"/>
          <a:lstStyle/>
          <a:p>
            <a:pPr indent="0" marL="0">
              <a:lnSpc>
                <a:spcPts val="2200"/>
              </a:lnSpc>
              <a:buNone/>
            </a:pPr>
            <a:r>
              <a:rPr lang="en-US" sz="1750" dirty="0">
                <a:solidFill>
                  <a:srgbClr val="DCD7E5"/>
                </a:solidFill>
                <a:latin typeface="Montserrat" pitchFamily="34" charset="0"/>
                <a:ea typeface="Montserrat" pitchFamily="34" charset="-122"/>
                <a:cs typeface="Montserrat" pitchFamily="34" charset="-120"/>
              </a:rPr>
              <a:t>Corporate Responsibility</a:t>
            </a:r>
            <a:endParaRPr lang="en-US" sz="1750" dirty="0"/>
          </a:p>
        </p:txBody>
      </p:sp>
      <p:sp>
        <p:nvSpPr>
          <p:cNvPr id="12" name="Text 9"/>
          <p:cNvSpPr/>
          <p:nvPr/>
        </p:nvSpPr>
        <p:spPr>
          <a:xfrm>
            <a:off x="6298882" y="5472589"/>
            <a:ext cx="7519035" cy="572214"/>
          </a:xfrm>
          <a:prstGeom prst="rect">
            <a:avLst/>
          </a:prstGeom>
          <a:noFill/>
          <a:ln/>
        </p:spPr>
        <p:txBody>
          <a:bodyPr wrap="square" lIns="0" tIns="0" rIns="0" bIns="0" rtlCol="0" anchor="t"/>
          <a:lstStyle/>
          <a:p>
            <a:pPr indent="0" marL="0">
              <a:lnSpc>
                <a:spcPts val="2250"/>
              </a:lnSpc>
              <a:buNone/>
            </a:pPr>
            <a:r>
              <a:rPr lang="en-US" sz="1400" dirty="0">
                <a:solidFill>
                  <a:srgbClr val="DCD7E5"/>
                </a:solidFill>
                <a:latin typeface="Heebo Light" pitchFamily="34" charset="0"/>
                <a:ea typeface="Heebo Light" pitchFamily="34" charset="-122"/>
                <a:cs typeface="Heebo Light" pitchFamily="34" charset="-120"/>
              </a:rPr>
              <a:t>Business leaders have a special responsibility to contribute to social and economic improvement through ethical decision-making and practices.</a:t>
            </a:r>
            <a:endParaRPr lang="en-US" sz="1400" dirty="0"/>
          </a:p>
        </p:txBody>
      </p:sp>
      <p:sp>
        <p:nvSpPr>
          <p:cNvPr id="13" name="Shape 10"/>
          <p:cNvSpPr/>
          <p:nvPr/>
        </p:nvSpPr>
        <p:spPr>
          <a:xfrm>
            <a:off x="6112431" y="6410087"/>
            <a:ext cx="7891939" cy="1331833"/>
          </a:xfrm>
          <a:prstGeom prst="roundRect">
            <a:avLst>
              <a:gd name="adj" fmla="val 5641"/>
            </a:avLst>
          </a:prstGeom>
          <a:solidFill>
            <a:srgbClr val="31136C"/>
          </a:solidFill>
          <a:ln w="7620">
            <a:solidFill>
              <a:srgbClr val="4A2C85"/>
            </a:solidFill>
            <a:prstDash val="solid"/>
          </a:ln>
        </p:spPr>
      </p:sp>
      <p:sp>
        <p:nvSpPr>
          <p:cNvPr id="14" name="Text 11"/>
          <p:cNvSpPr/>
          <p:nvPr/>
        </p:nvSpPr>
        <p:spPr>
          <a:xfrm>
            <a:off x="6298882" y="6596539"/>
            <a:ext cx="2374344" cy="279440"/>
          </a:xfrm>
          <a:prstGeom prst="rect">
            <a:avLst/>
          </a:prstGeom>
          <a:noFill/>
          <a:ln/>
        </p:spPr>
        <p:txBody>
          <a:bodyPr wrap="none" lIns="0" tIns="0" rIns="0" bIns="0" rtlCol="0" anchor="t"/>
          <a:lstStyle/>
          <a:p>
            <a:pPr indent="0" marL="0">
              <a:lnSpc>
                <a:spcPts val="2200"/>
              </a:lnSpc>
              <a:buNone/>
            </a:pPr>
            <a:r>
              <a:rPr lang="en-US" sz="1750" dirty="0">
                <a:solidFill>
                  <a:srgbClr val="DCD7E5"/>
                </a:solidFill>
                <a:latin typeface="Montserrat" pitchFamily="34" charset="0"/>
                <a:ea typeface="Montserrat" pitchFamily="34" charset="-122"/>
                <a:cs typeface="Montserrat" pitchFamily="34" charset="-120"/>
              </a:rPr>
              <a:t>Global Accountability</a:t>
            </a:r>
            <a:endParaRPr lang="en-US" sz="1750" dirty="0"/>
          </a:p>
        </p:txBody>
      </p:sp>
      <p:sp>
        <p:nvSpPr>
          <p:cNvPr id="15" name="Text 12"/>
          <p:cNvSpPr/>
          <p:nvPr/>
        </p:nvSpPr>
        <p:spPr>
          <a:xfrm>
            <a:off x="6298882" y="6983254"/>
            <a:ext cx="7519035" cy="572214"/>
          </a:xfrm>
          <a:prstGeom prst="rect">
            <a:avLst/>
          </a:prstGeom>
          <a:noFill/>
          <a:ln/>
        </p:spPr>
        <p:txBody>
          <a:bodyPr wrap="square" lIns="0" tIns="0" rIns="0" bIns="0" rtlCol="0" anchor="t"/>
          <a:lstStyle/>
          <a:p>
            <a:pPr indent="0" marL="0">
              <a:lnSpc>
                <a:spcPts val="2250"/>
              </a:lnSpc>
              <a:buNone/>
            </a:pPr>
            <a:r>
              <a:rPr lang="en-US" sz="1400" dirty="0">
                <a:solidFill>
                  <a:srgbClr val="DCD7E5"/>
                </a:solidFill>
                <a:latin typeface="Heebo Light" pitchFamily="34" charset="0"/>
                <a:ea typeface="Heebo Light" pitchFamily="34" charset="-122"/>
                <a:cs typeface="Heebo Light" pitchFamily="34" charset="-120"/>
              </a:rPr>
              <a:t>Promoting accountability, transparency, and democratic communication at the global level to address the challenges of unchecked economic processes.</a:t>
            </a:r>
            <a:endParaRPr lang="en-US" sz="1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675561" y="532567"/>
            <a:ext cx="13279279" cy="1206341"/>
          </a:xfrm>
          <a:prstGeom prst="rect">
            <a:avLst/>
          </a:prstGeom>
          <a:noFill/>
          <a:ln/>
        </p:spPr>
        <p:txBody>
          <a:bodyPr wrap="square" lIns="0" tIns="0" rIns="0" bIns="0" rtlCol="0" anchor="t"/>
          <a:lstStyle/>
          <a:p>
            <a:pPr indent="0" marL="0">
              <a:lnSpc>
                <a:spcPts val="4750"/>
              </a:lnSpc>
              <a:buNone/>
            </a:pPr>
            <a:r>
              <a:rPr lang="en-US" sz="3800" dirty="0">
                <a:solidFill>
                  <a:srgbClr val="F2F0F4"/>
                </a:solidFill>
                <a:latin typeface="Montserrat" pitchFamily="34" charset="0"/>
                <a:ea typeface="Montserrat" pitchFamily="34" charset="-122"/>
                <a:cs typeface="Montserrat" pitchFamily="34" charset="-120"/>
              </a:rPr>
              <a:t>Developing and Enhancing Managerial Leadership Skills</a:t>
            </a:r>
            <a:endParaRPr lang="en-US" sz="3800" dirty="0"/>
          </a:p>
        </p:txBody>
      </p:sp>
      <p:sp>
        <p:nvSpPr>
          <p:cNvPr id="3" name="Shape 1"/>
          <p:cNvSpPr/>
          <p:nvPr/>
        </p:nvSpPr>
        <p:spPr>
          <a:xfrm>
            <a:off x="675561" y="2124908"/>
            <a:ext cx="1659850" cy="1112044"/>
          </a:xfrm>
          <a:prstGeom prst="roundRect">
            <a:avLst>
              <a:gd name="adj" fmla="val 7291"/>
            </a:avLst>
          </a:prstGeom>
          <a:solidFill>
            <a:srgbClr val="31136C"/>
          </a:solidFill>
          <a:ln w="7620">
            <a:solidFill>
              <a:srgbClr val="4A2C85"/>
            </a:solidFill>
            <a:prstDash val="solid"/>
          </a:ln>
        </p:spPr>
      </p:sp>
      <p:sp>
        <p:nvSpPr>
          <p:cNvPr id="4" name="Text 2"/>
          <p:cNvSpPr/>
          <p:nvPr/>
        </p:nvSpPr>
        <p:spPr>
          <a:xfrm>
            <a:off x="1369695" y="2511266"/>
            <a:ext cx="271463" cy="339328"/>
          </a:xfrm>
          <a:prstGeom prst="rect">
            <a:avLst/>
          </a:prstGeom>
          <a:noFill/>
          <a:ln/>
        </p:spPr>
        <p:txBody>
          <a:bodyPr wrap="none" lIns="0" tIns="0" rIns="0" bIns="0" rtlCol="0" anchor="t"/>
          <a:lstStyle/>
          <a:p>
            <a:pPr algn="ctr" indent="0" marL="0">
              <a:lnSpc>
                <a:spcPts val="3400"/>
              </a:lnSpc>
              <a:buNone/>
            </a:pPr>
            <a:r>
              <a:rPr lang="en-US" sz="2100" dirty="0">
                <a:solidFill>
                  <a:srgbClr val="DCD7E5"/>
                </a:solidFill>
                <a:latin typeface="Montserrat" pitchFamily="34" charset="0"/>
                <a:ea typeface="Montserrat" pitchFamily="34" charset="-122"/>
                <a:cs typeface="Montserrat" pitchFamily="34" charset="-120"/>
              </a:rPr>
              <a:t>1</a:t>
            </a:r>
            <a:endParaRPr lang="en-US" sz="2100" dirty="0"/>
          </a:p>
        </p:txBody>
      </p:sp>
      <p:sp>
        <p:nvSpPr>
          <p:cNvPr id="5" name="Text 3"/>
          <p:cNvSpPr/>
          <p:nvPr/>
        </p:nvSpPr>
        <p:spPr>
          <a:xfrm>
            <a:off x="2528411" y="2317909"/>
            <a:ext cx="2413040" cy="301585"/>
          </a:xfrm>
          <a:prstGeom prst="rect">
            <a:avLst/>
          </a:prstGeom>
          <a:noFill/>
          <a:ln/>
        </p:spPr>
        <p:txBody>
          <a:bodyPr wrap="none" lIns="0" tIns="0" rIns="0" bIns="0" rtlCol="0" anchor="t"/>
          <a:lstStyle/>
          <a:p>
            <a:pPr algn="l" indent="0" marL="0">
              <a:lnSpc>
                <a:spcPts val="2350"/>
              </a:lnSpc>
              <a:buNone/>
            </a:pPr>
            <a:r>
              <a:rPr lang="en-US" sz="1900" dirty="0">
                <a:solidFill>
                  <a:srgbClr val="DCD7E5"/>
                </a:solidFill>
                <a:latin typeface="Montserrat" pitchFamily="34" charset="0"/>
                <a:ea typeface="Montserrat" pitchFamily="34" charset="-122"/>
                <a:cs typeface="Montserrat" pitchFamily="34" charset="-120"/>
              </a:rPr>
              <a:t>Self-insight</a:t>
            </a:r>
            <a:endParaRPr lang="en-US" sz="1900" dirty="0"/>
          </a:p>
        </p:txBody>
      </p:sp>
      <p:sp>
        <p:nvSpPr>
          <p:cNvPr id="6" name="Text 4"/>
          <p:cNvSpPr/>
          <p:nvPr/>
        </p:nvSpPr>
        <p:spPr>
          <a:xfrm>
            <a:off x="2528411" y="2735223"/>
            <a:ext cx="5586413" cy="308729"/>
          </a:xfrm>
          <a:prstGeom prst="rect">
            <a:avLst/>
          </a:prstGeom>
          <a:noFill/>
          <a:ln/>
        </p:spPr>
        <p:txBody>
          <a:bodyPr wrap="none" lIns="0" tIns="0" rIns="0" bIns="0" rtlCol="0" anchor="t"/>
          <a:lstStyle/>
          <a:p>
            <a:pPr algn="l" indent="0" marL="0">
              <a:lnSpc>
                <a:spcPts val="2400"/>
              </a:lnSpc>
              <a:buNone/>
            </a:pPr>
            <a:r>
              <a:rPr lang="en-US" sz="1500" dirty="0">
                <a:solidFill>
                  <a:srgbClr val="DCD7E5"/>
                </a:solidFill>
                <a:latin typeface="Heebo Light" pitchFamily="34" charset="0"/>
                <a:ea typeface="Heebo Light" pitchFamily="34" charset="-122"/>
                <a:cs typeface="Heebo Light" pitchFamily="34" charset="-120"/>
              </a:rPr>
              <a:t>Gaining greater understanding of one's strengths and weaknesses</a:t>
            </a:r>
            <a:endParaRPr lang="en-US" sz="1500" dirty="0"/>
          </a:p>
        </p:txBody>
      </p:sp>
      <p:sp>
        <p:nvSpPr>
          <p:cNvPr id="7" name="Shape 5"/>
          <p:cNvSpPr/>
          <p:nvPr/>
        </p:nvSpPr>
        <p:spPr>
          <a:xfrm>
            <a:off x="2431852" y="3227427"/>
            <a:ext cx="11426547" cy="11430"/>
          </a:xfrm>
          <a:prstGeom prst="roundRect">
            <a:avLst>
              <a:gd name="adj" fmla="val 709352"/>
            </a:avLst>
          </a:prstGeom>
          <a:solidFill>
            <a:srgbClr val="4A2C85"/>
          </a:solidFill>
          <a:ln/>
        </p:spPr>
      </p:sp>
      <p:sp>
        <p:nvSpPr>
          <p:cNvPr id="8" name="Shape 6"/>
          <p:cNvSpPr/>
          <p:nvPr/>
        </p:nvSpPr>
        <p:spPr>
          <a:xfrm>
            <a:off x="675561" y="3333393"/>
            <a:ext cx="3319820" cy="1112044"/>
          </a:xfrm>
          <a:prstGeom prst="roundRect">
            <a:avLst>
              <a:gd name="adj" fmla="val 7291"/>
            </a:avLst>
          </a:prstGeom>
          <a:solidFill>
            <a:srgbClr val="31136C"/>
          </a:solidFill>
          <a:ln w="7620">
            <a:solidFill>
              <a:srgbClr val="4A2C85"/>
            </a:solidFill>
            <a:prstDash val="solid"/>
          </a:ln>
        </p:spPr>
      </p:sp>
      <p:sp>
        <p:nvSpPr>
          <p:cNvPr id="9" name="Text 7"/>
          <p:cNvSpPr/>
          <p:nvPr/>
        </p:nvSpPr>
        <p:spPr>
          <a:xfrm>
            <a:off x="2199680" y="3719751"/>
            <a:ext cx="271463" cy="339328"/>
          </a:xfrm>
          <a:prstGeom prst="rect">
            <a:avLst/>
          </a:prstGeom>
          <a:noFill/>
          <a:ln/>
        </p:spPr>
        <p:txBody>
          <a:bodyPr wrap="none" lIns="0" tIns="0" rIns="0" bIns="0" rtlCol="0" anchor="t"/>
          <a:lstStyle/>
          <a:p>
            <a:pPr algn="ctr" indent="0" marL="0">
              <a:lnSpc>
                <a:spcPts val="3400"/>
              </a:lnSpc>
              <a:buNone/>
            </a:pPr>
            <a:r>
              <a:rPr lang="en-US" sz="2100" dirty="0">
                <a:solidFill>
                  <a:srgbClr val="DCD7E5"/>
                </a:solidFill>
                <a:latin typeface="Montserrat" pitchFamily="34" charset="0"/>
                <a:ea typeface="Montserrat" pitchFamily="34" charset="-122"/>
                <a:cs typeface="Montserrat" pitchFamily="34" charset="-120"/>
              </a:rPr>
              <a:t>2</a:t>
            </a:r>
            <a:endParaRPr lang="en-US" sz="2100" dirty="0"/>
          </a:p>
        </p:txBody>
      </p:sp>
      <p:sp>
        <p:nvSpPr>
          <p:cNvPr id="10" name="Text 8"/>
          <p:cNvSpPr/>
          <p:nvPr/>
        </p:nvSpPr>
        <p:spPr>
          <a:xfrm>
            <a:off x="4188381" y="3526393"/>
            <a:ext cx="2413040" cy="301585"/>
          </a:xfrm>
          <a:prstGeom prst="rect">
            <a:avLst/>
          </a:prstGeom>
          <a:noFill/>
          <a:ln/>
        </p:spPr>
        <p:txBody>
          <a:bodyPr wrap="none" lIns="0" tIns="0" rIns="0" bIns="0" rtlCol="0" anchor="t"/>
          <a:lstStyle/>
          <a:p>
            <a:pPr algn="l" indent="0" marL="0">
              <a:lnSpc>
                <a:spcPts val="2350"/>
              </a:lnSpc>
              <a:buNone/>
            </a:pPr>
            <a:r>
              <a:rPr lang="en-US" sz="1900" dirty="0">
                <a:solidFill>
                  <a:srgbClr val="DCD7E5"/>
                </a:solidFill>
                <a:latin typeface="Montserrat" pitchFamily="34" charset="0"/>
                <a:ea typeface="Montserrat" pitchFamily="34" charset="-122"/>
                <a:cs typeface="Montserrat" pitchFamily="34" charset="-120"/>
              </a:rPr>
              <a:t>Shared Leadership</a:t>
            </a:r>
            <a:endParaRPr lang="en-US" sz="1900" dirty="0"/>
          </a:p>
        </p:txBody>
      </p:sp>
      <p:sp>
        <p:nvSpPr>
          <p:cNvPr id="11" name="Text 9"/>
          <p:cNvSpPr/>
          <p:nvPr/>
        </p:nvSpPr>
        <p:spPr>
          <a:xfrm>
            <a:off x="4188381" y="3943707"/>
            <a:ext cx="5722620" cy="308729"/>
          </a:xfrm>
          <a:prstGeom prst="rect">
            <a:avLst/>
          </a:prstGeom>
          <a:noFill/>
          <a:ln/>
        </p:spPr>
        <p:txBody>
          <a:bodyPr wrap="none" lIns="0" tIns="0" rIns="0" bIns="0" rtlCol="0" anchor="t"/>
          <a:lstStyle/>
          <a:p>
            <a:pPr algn="l" indent="0" marL="0">
              <a:lnSpc>
                <a:spcPts val="2400"/>
              </a:lnSpc>
              <a:buNone/>
            </a:pPr>
            <a:r>
              <a:rPr lang="en-US" sz="1500" dirty="0">
                <a:solidFill>
                  <a:srgbClr val="DCD7E5"/>
                </a:solidFill>
                <a:latin typeface="Heebo Light" pitchFamily="34" charset="0"/>
                <a:ea typeface="Heebo Light" pitchFamily="34" charset="-122"/>
                <a:cs typeface="Heebo Light" pitchFamily="34" charset="-120"/>
              </a:rPr>
              <a:t>Emphasizing leadership responsibilities shared with team members</a:t>
            </a:r>
            <a:endParaRPr lang="en-US" sz="1500" dirty="0"/>
          </a:p>
        </p:txBody>
      </p:sp>
      <p:sp>
        <p:nvSpPr>
          <p:cNvPr id="12" name="Shape 10"/>
          <p:cNvSpPr/>
          <p:nvPr/>
        </p:nvSpPr>
        <p:spPr>
          <a:xfrm>
            <a:off x="4091821" y="4435912"/>
            <a:ext cx="9766578" cy="11430"/>
          </a:xfrm>
          <a:prstGeom prst="roundRect">
            <a:avLst>
              <a:gd name="adj" fmla="val 709352"/>
            </a:avLst>
          </a:prstGeom>
          <a:solidFill>
            <a:srgbClr val="4A2C85"/>
          </a:solidFill>
          <a:ln/>
        </p:spPr>
      </p:sp>
      <p:sp>
        <p:nvSpPr>
          <p:cNvPr id="13" name="Shape 11"/>
          <p:cNvSpPr/>
          <p:nvPr/>
        </p:nvSpPr>
        <p:spPr>
          <a:xfrm>
            <a:off x="675561" y="4541877"/>
            <a:ext cx="4979670" cy="1112044"/>
          </a:xfrm>
          <a:prstGeom prst="roundRect">
            <a:avLst>
              <a:gd name="adj" fmla="val 7291"/>
            </a:avLst>
          </a:prstGeom>
          <a:solidFill>
            <a:srgbClr val="31136C"/>
          </a:solidFill>
          <a:ln w="7620">
            <a:solidFill>
              <a:srgbClr val="4A2C85"/>
            </a:solidFill>
            <a:prstDash val="solid"/>
          </a:ln>
        </p:spPr>
      </p:sp>
      <p:sp>
        <p:nvSpPr>
          <p:cNvPr id="14" name="Text 12"/>
          <p:cNvSpPr/>
          <p:nvPr/>
        </p:nvSpPr>
        <p:spPr>
          <a:xfrm>
            <a:off x="3029664" y="4928235"/>
            <a:ext cx="271463" cy="339328"/>
          </a:xfrm>
          <a:prstGeom prst="rect">
            <a:avLst/>
          </a:prstGeom>
          <a:noFill/>
          <a:ln/>
        </p:spPr>
        <p:txBody>
          <a:bodyPr wrap="none" lIns="0" tIns="0" rIns="0" bIns="0" rtlCol="0" anchor="t"/>
          <a:lstStyle/>
          <a:p>
            <a:pPr algn="ctr" indent="0" marL="0">
              <a:lnSpc>
                <a:spcPts val="3400"/>
              </a:lnSpc>
              <a:buNone/>
            </a:pPr>
            <a:r>
              <a:rPr lang="en-US" sz="2100" dirty="0">
                <a:solidFill>
                  <a:srgbClr val="DCD7E5"/>
                </a:solidFill>
                <a:latin typeface="Montserrat" pitchFamily="34" charset="0"/>
                <a:ea typeface="Montserrat" pitchFamily="34" charset="-122"/>
                <a:cs typeface="Montserrat" pitchFamily="34" charset="-120"/>
              </a:rPr>
              <a:t>3</a:t>
            </a:r>
            <a:endParaRPr lang="en-US" sz="2100" dirty="0"/>
          </a:p>
        </p:txBody>
      </p:sp>
      <p:sp>
        <p:nvSpPr>
          <p:cNvPr id="15" name="Text 13"/>
          <p:cNvSpPr/>
          <p:nvPr/>
        </p:nvSpPr>
        <p:spPr>
          <a:xfrm>
            <a:off x="5848231" y="4734878"/>
            <a:ext cx="2537698" cy="301585"/>
          </a:xfrm>
          <a:prstGeom prst="rect">
            <a:avLst/>
          </a:prstGeom>
          <a:noFill/>
          <a:ln/>
        </p:spPr>
        <p:txBody>
          <a:bodyPr wrap="none" lIns="0" tIns="0" rIns="0" bIns="0" rtlCol="0" anchor="t"/>
          <a:lstStyle/>
          <a:p>
            <a:pPr algn="l" indent="0" marL="0">
              <a:lnSpc>
                <a:spcPts val="2350"/>
              </a:lnSpc>
              <a:buNone/>
            </a:pPr>
            <a:r>
              <a:rPr lang="en-US" sz="1900" dirty="0">
                <a:solidFill>
                  <a:srgbClr val="DCD7E5"/>
                </a:solidFill>
                <a:latin typeface="Montserrat" pitchFamily="34" charset="0"/>
                <a:ea typeface="Montserrat" pitchFamily="34" charset="-122"/>
                <a:cs typeface="Montserrat" pitchFamily="34" charset="-120"/>
              </a:rPr>
              <a:t>Continuous Learning</a:t>
            </a:r>
            <a:endParaRPr lang="en-US" sz="1900" dirty="0"/>
          </a:p>
        </p:txBody>
      </p:sp>
      <p:sp>
        <p:nvSpPr>
          <p:cNvPr id="16" name="Text 14"/>
          <p:cNvSpPr/>
          <p:nvPr/>
        </p:nvSpPr>
        <p:spPr>
          <a:xfrm>
            <a:off x="5848231" y="5152192"/>
            <a:ext cx="5823942" cy="308729"/>
          </a:xfrm>
          <a:prstGeom prst="rect">
            <a:avLst/>
          </a:prstGeom>
          <a:noFill/>
          <a:ln/>
        </p:spPr>
        <p:txBody>
          <a:bodyPr wrap="none" lIns="0" tIns="0" rIns="0" bIns="0" rtlCol="0" anchor="t"/>
          <a:lstStyle/>
          <a:p>
            <a:pPr algn="l" indent="0" marL="0">
              <a:lnSpc>
                <a:spcPts val="2400"/>
              </a:lnSpc>
              <a:buNone/>
            </a:pPr>
            <a:r>
              <a:rPr lang="en-US" sz="1500" dirty="0">
                <a:solidFill>
                  <a:srgbClr val="DCD7E5"/>
                </a:solidFill>
                <a:latin typeface="Heebo Light" pitchFamily="34" charset="0"/>
                <a:ea typeface="Heebo Light" pitchFamily="34" charset="-122"/>
                <a:cs typeface="Heebo Light" pitchFamily="34" charset="-120"/>
              </a:rPr>
              <a:t>Engaging in ongoing development of leadership skills and knowledge</a:t>
            </a:r>
            <a:endParaRPr lang="en-US" sz="1500" dirty="0"/>
          </a:p>
        </p:txBody>
      </p:sp>
      <p:sp>
        <p:nvSpPr>
          <p:cNvPr id="17" name="Shape 15"/>
          <p:cNvSpPr/>
          <p:nvPr/>
        </p:nvSpPr>
        <p:spPr>
          <a:xfrm>
            <a:off x="5751671" y="5644396"/>
            <a:ext cx="8106728" cy="11430"/>
          </a:xfrm>
          <a:prstGeom prst="roundRect">
            <a:avLst>
              <a:gd name="adj" fmla="val 709352"/>
            </a:avLst>
          </a:prstGeom>
          <a:solidFill>
            <a:srgbClr val="4A2C85"/>
          </a:solidFill>
          <a:ln/>
        </p:spPr>
      </p:sp>
      <p:sp>
        <p:nvSpPr>
          <p:cNvPr id="18" name="Shape 16"/>
          <p:cNvSpPr/>
          <p:nvPr/>
        </p:nvSpPr>
        <p:spPr>
          <a:xfrm>
            <a:off x="675561" y="5750362"/>
            <a:ext cx="6639639" cy="1112044"/>
          </a:xfrm>
          <a:prstGeom prst="roundRect">
            <a:avLst>
              <a:gd name="adj" fmla="val 7291"/>
            </a:avLst>
          </a:prstGeom>
          <a:solidFill>
            <a:srgbClr val="31136C"/>
          </a:solidFill>
          <a:ln w="7620">
            <a:solidFill>
              <a:srgbClr val="4A2C85"/>
            </a:solidFill>
            <a:prstDash val="solid"/>
          </a:ln>
        </p:spPr>
      </p:sp>
      <p:sp>
        <p:nvSpPr>
          <p:cNvPr id="19" name="Text 17"/>
          <p:cNvSpPr/>
          <p:nvPr/>
        </p:nvSpPr>
        <p:spPr>
          <a:xfrm>
            <a:off x="3859649" y="6136719"/>
            <a:ext cx="271463" cy="339328"/>
          </a:xfrm>
          <a:prstGeom prst="rect">
            <a:avLst/>
          </a:prstGeom>
          <a:noFill/>
          <a:ln/>
        </p:spPr>
        <p:txBody>
          <a:bodyPr wrap="none" lIns="0" tIns="0" rIns="0" bIns="0" rtlCol="0" anchor="t"/>
          <a:lstStyle/>
          <a:p>
            <a:pPr algn="ctr" indent="0" marL="0">
              <a:lnSpc>
                <a:spcPts val="3400"/>
              </a:lnSpc>
              <a:buNone/>
            </a:pPr>
            <a:r>
              <a:rPr lang="en-US" sz="2100" dirty="0">
                <a:solidFill>
                  <a:srgbClr val="DCD7E5"/>
                </a:solidFill>
                <a:latin typeface="Montserrat" pitchFamily="34" charset="0"/>
                <a:ea typeface="Montserrat" pitchFamily="34" charset="-122"/>
                <a:cs typeface="Montserrat" pitchFamily="34" charset="-120"/>
              </a:rPr>
              <a:t>4</a:t>
            </a:r>
            <a:endParaRPr lang="en-US" sz="2100" dirty="0"/>
          </a:p>
        </p:txBody>
      </p:sp>
      <p:sp>
        <p:nvSpPr>
          <p:cNvPr id="20" name="Text 18"/>
          <p:cNvSpPr/>
          <p:nvPr/>
        </p:nvSpPr>
        <p:spPr>
          <a:xfrm>
            <a:off x="7508200" y="5943362"/>
            <a:ext cx="2488287" cy="301585"/>
          </a:xfrm>
          <a:prstGeom prst="rect">
            <a:avLst/>
          </a:prstGeom>
          <a:noFill/>
          <a:ln/>
        </p:spPr>
        <p:txBody>
          <a:bodyPr wrap="none" lIns="0" tIns="0" rIns="0" bIns="0" rtlCol="0" anchor="t"/>
          <a:lstStyle/>
          <a:p>
            <a:pPr algn="l" indent="0" marL="0">
              <a:lnSpc>
                <a:spcPts val="2350"/>
              </a:lnSpc>
              <a:buNone/>
            </a:pPr>
            <a:r>
              <a:rPr lang="en-US" sz="1900" dirty="0">
                <a:solidFill>
                  <a:srgbClr val="DCD7E5"/>
                </a:solidFill>
                <a:latin typeface="Montserrat" pitchFamily="34" charset="0"/>
                <a:ea typeface="Montserrat" pitchFamily="34" charset="-122"/>
                <a:cs typeface="Montserrat" pitchFamily="34" charset="-120"/>
              </a:rPr>
              <a:t>Practical Application</a:t>
            </a:r>
            <a:endParaRPr lang="en-US" sz="1900" dirty="0"/>
          </a:p>
        </p:txBody>
      </p:sp>
      <p:sp>
        <p:nvSpPr>
          <p:cNvPr id="21" name="Text 19"/>
          <p:cNvSpPr/>
          <p:nvPr/>
        </p:nvSpPr>
        <p:spPr>
          <a:xfrm>
            <a:off x="7508200" y="6360676"/>
            <a:ext cx="4958358" cy="308729"/>
          </a:xfrm>
          <a:prstGeom prst="rect">
            <a:avLst/>
          </a:prstGeom>
          <a:noFill/>
          <a:ln/>
        </p:spPr>
        <p:txBody>
          <a:bodyPr wrap="none" lIns="0" tIns="0" rIns="0" bIns="0" rtlCol="0" anchor="t"/>
          <a:lstStyle/>
          <a:p>
            <a:pPr algn="l" indent="0" marL="0">
              <a:lnSpc>
                <a:spcPts val="2400"/>
              </a:lnSpc>
              <a:buNone/>
            </a:pPr>
            <a:r>
              <a:rPr lang="en-US" sz="1500" dirty="0">
                <a:solidFill>
                  <a:srgbClr val="DCD7E5"/>
                </a:solidFill>
                <a:latin typeface="Heebo Light" pitchFamily="34" charset="0"/>
                <a:ea typeface="Heebo Light" pitchFamily="34" charset="-122"/>
                <a:cs typeface="Heebo Light" pitchFamily="34" charset="-120"/>
              </a:rPr>
              <a:t>Combining theoretical concepts with real-world experience</a:t>
            </a:r>
            <a:endParaRPr lang="en-US" sz="1500" dirty="0"/>
          </a:p>
        </p:txBody>
      </p:sp>
      <p:sp>
        <p:nvSpPr>
          <p:cNvPr id="22" name="Text 20"/>
          <p:cNvSpPr/>
          <p:nvPr/>
        </p:nvSpPr>
        <p:spPr>
          <a:xfrm>
            <a:off x="675561" y="7079575"/>
            <a:ext cx="13279279" cy="617458"/>
          </a:xfrm>
          <a:prstGeom prst="rect">
            <a:avLst/>
          </a:prstGeom>
          <a:noFill/>
          <a:ln/>
        </p:spPr>
        <p:txBody>
          <a:bodyPr wrap="square" lIns="0" tIns="0" rIns="0" bIns="0" rtlCol="0" anchor="t"/>
          <a:lstStyle/>
          <a:p>
            <a:pPr indent="0" marL="0">
              <a:lnSpc>
                <a:spcPts val="2400"/>
              </a:lnSpc>
              <a:buNone/>
            </a:pPr>
            <a:r>
              <a:rPr lang="en-US" sz="1500" dirty="0">
                <a:solidFill>
                  <a:srgbClr val="DCD7E5"/>
                </a:solidFill>
                <a:latin typeface="Heebo Light" pitchFamily="34" charset="0"/>
                <a:ea typeface="Heebo Light" pitchFamily="34" charset="-122"/>
                <a:cs typeface="Heebo Light" pitchFamily="34" charset="-120"/>
              </a:rPr>
              <a:t>Effective leadership development programs combine local enthusiasm with higher concepts, expectations, and collective direction, alongside practical managerial skills.</a:t>
            </a:r>
            <a:endParaRPr lang="en-US" sz="15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2025-03-20T11:13:35Z</dcterms:created>
  <dcterms:modified xsi:type="dcterms:W3CDTF">2025-03-20T11:13:35Z</dcterms:modified>
</cp:coreProperties>
</file>