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sldIdLst>
    <p:sldId id="257" r:id="rId2"/>
    <p:sldId id="256" r:id="rId3"/>
    <p:sldId id="258" r:id="rId4"/>
    <p:sldId id="259" r:id="rId5"/>
    <p:sldId id="260" r:id="rId6"/>
    <p:sldId id="261" r:id="rId7"/>
    <p:sldId id="262" r:id="rId8"/>
    <p:sldId id="263"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2494" autoAdjust="0"/>
  </p:normalViewPr>
  <p:slideViewPr>
    <p:cSldViewPr>
      <p:cViewPr varScale="1">
        <p:scale>
          <a:sx n="81" d="100"/>
          <a:sy n="81" d="100"/>
        </p:scale>
        <p:origin x="-1498"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959C624B-186C-42A5-B23E-5549E73C180E}" type="datetimeFigureOut">
              <a:rPr lang="fr-FR" smtClean="0"/>
              <a:pPr/>
              <a:t>14/12/2024</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C1A52BEF-FD50-4326-B61A-19DBCF60920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59C624B-186C-42A5-B23E-5549E73C180E}" type="datetimeFigureOut">
              <a:rPr lang="fr-FR" smtClean="0"/>
              <a:pPr/>
              <a:t>14/12/2024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A52BEF-FD50-4326-B61A-19DBCF60920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59C624B-186C-42A5-B23E-5549E73C180E}" type="datetimeFigureOut">
              <a:rPr lang="fr-FR" smtClean="0"/>
              <a:pPr/>
              <a:t>14/12/2024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A52BEF-FD50-4326-B61A-19DBCF609209}"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re et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2"/>
          <p:cNvSpPr>
            <a:spLocks noGrp="1"/>
          </p:cNvSpPr>
          <p:nvPr>
            <p:ph type="body"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59C624B-186C-42A5-B23E-5549E73C180E}" type="datetimeFigureOut">
              <a:rPr lang="fr-FR" smtClean="0"/>
              <a:pPr/>
              <a:t>14/12/2024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A52BEF-FD50-4326-B61A-19DBCF60920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59C624B-186C-42A5-B23E-5549E73C180E}" type="datetimeFigureOut">
              <a:rPr lang="fr-FR" smtClean="0"/>
              <a:pPr/>
              <a:t>14/12/2024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A52BEF-FD50-4326-B61A-19DBCF60920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959C624B-186C-42A5-B23E-5549E73C180E}" type="datetimeFigureOut">
              <a:rPr lang="fr-FR" smtClean="0"/>
              <a:pPr/>
              <a:t>14/12/2024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A52BEF-FD50-4326-B61A-19DBCF60920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959C624B-186C-42A5-B23E-5549E73C180E}" type="datetimeFigureOut">
              <a:rPr lang="fr-FR" smtClean="0"/>
              <a:pPr/>
              <a:t>14/12/2024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A52BEF-FD50-4326-B61A-19DBCF60920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959C624B-186C-42A5-B23E-5549E73C180E}" type="datetimeFigureOut">
              <a:rPr lang="fr-FR" smtClean="0"/>
              <a:pPr/>
              <a:t>14/12/2024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1A52BEF-FD50-4326-B61A-19DBCF60920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959C624B-186C-42A5-B23E-5549E73C180E}" type="datetimeFigureOut">
              <a:rPr lang="fr-FR" smtClean="0"/>
              <a:pPr/>
              <a:t>14/12/2024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1A52BEF-FD50-4326-B61A-19DBCF60920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59C624B-186C-42A5-B23E-5549E73C180E}" type="datetimeFigureOut">
              <a:rPr lang="fr-FR" smtClean="0"/>
              <a:pPr/>
              <a:t>14/12/2024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1A52BEF-FD50-4326-B61A-19DBCF60920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959C624B-186C-42A5-B23E-5549E73C180E}" type="datetimeFigureOut">
              <a:rPr lang="fr-FR" smtClean="0"/>
              <a:pPr/>
              <a:t>14/12/2024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A52BEF-FD50-4326-B61A-19DBCF60920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959C624B-186C-42A5-B23E-5549E73C180E}" type="datetimeFigureOut">
              <a:rPr lang="fr-FR" smtClean="0"/>
              <a:pPr/>
              <a:t>14/12/2024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1A52BEF-FD50-4326-B61A-19DBCF609209}"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59C624B-186C-42A5-B23E-5549E73C180E}" type="datetimeFigureOut">
              <a:rPr lang="fr-FR" smtClean="0"/>
              <a:pPr/>
              <a:t>14/12/2024</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1A52BEF-FD50-4326-B61A-19DBCF609209}"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rtl="1"/>
            <a:r>
              <a:rPr lang="ar-DZ" dirty="0" smtClean="0"/>
              <a:t>المحاضرة الأولى </a:t>
            </a:r>
            <a:endParaRPr lang="fr-FR" dirty="0"/>
          </a:p>
        </p:txBody>
      </p:sp>
      <p:sp>
        <p:nvSpPr>
          <p:cNvPr id="3" name="Sous-titre 2"/>
          <p:cNvSpPr>
            <a:spLocks noGrp="1"/>
          </p:cNvSpPr>
          <p:nvPr>
            <p:ph type="subTitle" idx="1"/>
          </p:nvPr>
        </p:nvSpPr>
        <p:spPr/>
        <p:txBody>
          <a:bodyPr>
            <a:normAutofit/>
          </a:bodyPr>
          <a:lstStyle/>
          <a:p>
            <a:r>
              <a:rPr lang="ar-DZ" sz="5600" b="1" dirty="0" smtClean="0">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rPr>
              <a:t>مفهوم </a:t>
            </a:r>
            <a:r>
              <a:rPr lang="ar-DZ" sz="5600" b="1" dirty="0" err="1" smtClean="0">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rPr>
              <a:t>الحوكمة</a:t>
            </a:r>
            <a:r>
              <a:rPr lang="ar-DZ" sz="5600" b="1" dirty="0" smtClean="0">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rPr>
              <a:t> وأخلاقيات المهنة </a:t>
            </a:r>
            <a:endParaRPr lang="fr-FR" sz="5600" b="1" dirty="0" smtClean="0">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pPr algn="r" rtl="1"/>
            <a:r>
              <a:rPr lang="ar-SA"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مفهوم </a:t>
            </a:r>
            <a:r>
              <a:rPr lang="ar-SA" b="1" dirty="0" err="1">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الحوكمة</a:t>
            </a:r>
            <a:r>
              <a:rPr lang="ar-SA"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 </a:t>
            </a:r>
            <a:endParaRPr lang="fr-FR" b="1" baseline="0"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Arial"/>
            </a:endParaRPr>
          </a:p>
        </p:txBody>
      </p:sp>
      <p:sp>
        <p:nvSpPr>
          <p:cNvPr id="3" name="Espace réservé du texte 2"/>
          <p:cNvSpPr>
            <a:spLocks noGrp="1"/>
          </p:cNvSpPr>
          <p:nvPr>
            <p:ph type="body" idx="1"/>
          </p:nvPr>
        </p:nvSpPr>
        <p:spPr/>
        <p:style>
          <a:lnRef idx="0">
            <a:schemeClr val="accent2"/>
          </a:lnRef>
          <a:fillRef idx="3">
            <a:schemeClr val="accent2"/>
          </a:fillRef>
          <a:effectRef idx="3">
            <a:schemeClr val="accent2"/>
          </a:effectRef>
          <a:fontRef idx="minor">
            <a:schemeClr val="lt1"/>
          </a:fontRef>
        </p:style>
        <p:txBody>
          <a:bodyPr>
            <a:normAutofit/>
          </a:bodyPr>
          <a:lstStyle/>
          <a:p>
            <a:pPr algn="r" rtl="1">
              <a:buNone/>
            </a:pPr>
            <a:r>
              <a:rPr lang="ar-SA" sz="2800" b="1" dirty="0">
                <a:ln>
                  <a:solidFill>
                    <a:schemeClr val="tx1"/>
                  </a:solidFill>
                </a:ln>
                <a:solidFill>
                  <a:schemeClr val="tx1"/>
                </a:solidFill>
                <a:latin typeface="Arabic Typesetting" pitchFamily="66" charset="-78"/>
                <a:cs typeface="Arabic Typesetting" pitchFamily="66" charset="-78"/>
              </a:rPr>
              <a:t>مفهوم </a:t>
            </a:r>
            <a:r>
              <a:rPr lang="ar-SA" sz="2800" b="1" dirty="0" err="1">
                <a:ln>
                  <a:solidFill>
                    <a:schemeClr val="tx1"/>
                  </a:solidFill>
                </a:ln>
                <a:solidFill>
                  <a:schemeClr val="tx1"/>
                </a:solidFill>
                <a:latin typeface="Arabic Typesetting" pitchFamily="66" charset="-78"/>
                <a:cs typeface="Arabic Typesetting" pitchFamily="66" charset="-78"/>
              </a:rPr>
              <a:t>الحوكمة</a:t>
            </a:r>
            <a:r>
              <a:rPr lang="ar-SA" sz="2800" b="1" dirty="0">
                <a:ln>
                  <a:solidFill>
                    <a:schemeClr val="tx1"/>
                  </a:solidFill>
                </a:ln>
                <a:solidFill>
                  <a:schemeClr val="tx1"/>
                </a:solidFill>
                <a:latin typeface="Arabic Typesetting" pitchFamily="66" charset="-78"/>
                <a:cs typeface="Arabic Typesetting" pitchFamily="66" charset="-78"/>
              </a:rPr>
              <a:t> لغةً</a:t>
            </a:r>
            <a:r>
              <a:rPr lang="fr-FR" sz="2800" b="1" dirty="0">
                <a:ln>
                  <a:solidFill>
                    <a:schemeClr val="tx1"/>
                  </a:solidFill>
                </a:ln>
                <a:solidFill>
                  <a:schemeClr val="tx1"/>
                </a:solidFill>
                <a:latin typeface="Arabic Typesetting" pitchFamily="66" charset="-78"/>
                <a:cs typeface="Arabic Typesetting" pitchFamily="66" charset="-78"/>
              </a:rPr>
              <a:t>:</a:t>
            </a:r>
            <a:endParaRPr lang="fr-FR" sz="2800" dirty="0">
              <a:ln>
                <a:solidFill>
                  <a:schemeClr val="tx1"/>
                </a:solidFill>
              </a:ln>
              <a:solidFill>
                <a:schemeClr val="tx1"/>
              </a:solidFill>
              <a:latin typeface="Arabic Typesetting" pitchFamily="66" charset="-78"/>
              <a:cs typeface="Arabic Typesetting" pitchFamily="66" charset="-78"/>
            </a:endParaRPr>
          </a:p>
          <a:p>
            <a:pPr algn="r" rtl="1"/>
            <a:r>
              <a:rPr lang="ar-SA" sz="2800" dirty="0" err="1">
                <a:ln>
                  <a:solidFill>
                    <a:schemeClr val="tx1"/>
                  </a:solidFill>
                </a:ln>
                <a:solidFill>
                  <a:schemeClr val="tx1"/>
                </a:solidFill>
                <a:latin typeface="Arabic Typesetting" pitchFamily="66" charset="-78"/>
                <a:cs typeface="Arabic Typesetting" pitchFamily="66" charset="-78"/>
              </a:rPr>
              <a:t>الحوكمة</a:t>
            </a:r>
            <a:r>
              <a:rPr lang="ar-SA" sz="2800" dirty="0">
                <a:ln>
                  <a:solidFill>
                    <a:schemeClr val="tx1"/>
                  </a:solidFill>
                </a:ln>
                <a:solidFill>
                  <a:schemeClr val="tx1"/>
                </a:solidFill>
                <a:latin typeface="Arabic Typesetting" pitchFamily="66" charset="-78"/>
                <a:cs typeface="Arabic Typesetting" pitchFamily="66" charset="-78"/>
              </a:rPr>
              <a:t> مشتقة من الفعل "حكم"، وهي تدل على الضبط والتحكم والتنظيم. في اللغة العربية، تشير إلى وضع القواعد والأسس التي تنظم العلاقات وتضمن تحقيق العدالة </a:t>
            </a:r>
            <a:r>
              <a:rPr lang="ar-SA" sz="2800" dirty="0" smtClean="0">
                <a:ln>
                  <a:solidFill>
                    <a:schemeClr val="tx1"/>
                  </a:solidFill>
                </a:ln>
                <a:solidFill>
                  <a:schemeClr val="tx1"/>
                </a:solidFill>
                <a:latin typeface="Arabic Typesetting" pitchFamily="66" charset="-78"/>
                <a:cs typeface="Arabic Typesetting" pitchFamily="66" charset="-78"/>
              </a:rPr>
              <a:t>والمساواة</a:t>
            </a:r>
            <a:r>
              <a:rPr lang="fr-FR" sz="2800" dirty="0" smtClean="0">
                <a:ln>
                  <a:solidFill>
                    <a:schemeClr val="tx1"/>
                  </a:solidFill>
                </a:ln>
                <a:solidFill>
                  <a:schemeClr val="tx1"/>
                </a:solidFill>
                <a:latin typeface="Arabic Typesetting" pitchFamily="66" charset="-78"/>
                <a:cs typeface="Arabic Typesetting" pitchFamily="66" charset="-78"/>
              </a:rPr>
              <a:t>.</a:t>
            </a:r>
          </a:p>
          <a:p>
            <a:pPr algn="r" rtl="1"/>
            <a:r>
              <a:rPr lang="ar-DZ" sz="2800" dirty="0" smtClean="0">
                <a:ln>
                  <a:solidFill>
                    <a:schemeClr val="tx1"/>
                  </a:solidFill>
                </a:ln>
                <a:solidFill>
                  <a:schemeClr val="tx1"/>
                </a:solidFill>
                <a:latin typeface="Arabic Typesetting" pitchFamily="66" charset="-78"/>
                <a:cs typeface="Arabic Typesetting" pitchFamily="66" charset="-78"/>
              </a:rPr>
              <a:t>جاء في </a:t>
            </a:r>
            <a:r>
              <a:rPr lang="ar-DZ" sz="2800" b="1" dirty="0" smtClean="0">
                <a:ln>
                  <a:solidFill>
                    <a:schemeClr val="tx1"/>
                  </a:solidFill>
                </a:ln>
                <a:solidFill>
                  <a:schemeClr val="tx1"/>
                </a:solidFill>
                <a:latin typeface="Arabic Typesetting" pitchFamily="66" charset="-78"/>
                <a:cs typeface="Arabic Typesetting" pitchFamily="66" charset="-78"/>
              </a:rPr>
              <a:t>لسان العرب</a:t>
            </a:r>
            <a:r>
              <a:rPr lang="ar-DZ" sz="2800" b="1" dirty="0">
                <a:ln>
                  <a:solidFill>
                    <a:schemeClr val="tx1"/>
                  </a:solidFill>
                </a:ln>
                <a:solidFill>
                  <a:schemeClr val="tx1"/>
                </a:solidFill>
                <a:latin typeface="Arabic Typesetting" pitchFamily="66" charset="-78"/>
                <a:cs typeface="Arabic Typesetting" pitchFamily="66" charset="-78"/>
              </a:rPr>
              <a:t> </a:t>
            </a:r>
            <a:r>
              <a:rPr lang="ar-DZ" sz="2800" dirty="0" smtClean="0">
                <a:ln>
                  <a:solidFill>
                    <a:schemeClr val="tx1"/>
                  </a:solidFill>
                </a:ln>
                <a:solidFill>
                  <a:schemeClr val="tx1"/>
                </a:solidFill>
                <a:latin typeface="Arabic Typesetting" pitchFamily="66" charset="-78"/>
                <a:cs typeface="Arabic Typesetting" pitchFamily="66" charset="-78"/>
              </a:rPr>
              <a:t>أن "</a:t>
            </a:r>
            <a:r>
              <a:rPr lang="ar-DZ" sz="2800" dirty="0" err="1" smtClean="0">
                <a:ln>
                  <a:solidFill>
                    <a:schemeClr val="tx1"/>
                  </a:solidFill>
                </a:ln>
                <a:solidFill>
                  <a:schemeClr val="tx1"/>
                </a:solidFill>
                <a:latin typeface="Arabic Typesetting" pitchFamily="66" charset="-78"/>
                <a:cs typeface="Arabic Typesetting" pitchFamily="66" charset="-78"/>
              </a:rPr>
              <a:t>الحَوكَمة</a:t>
            </a:r>
            <a:r>
              <a:rPr lang="ar-DZ" sz="2800" dirty="0" smtClean="0">
                <a:ln>
                  <a:solidFill>
                    <a:schemeClr val="tx1"/>
                  </a:solidFill>
                </a:ln>
                <a:solidFill>
                  <a:schemeClr val="tx1"/>
                </a:solidFill>
                <a:latin typeface="Arabic Typesetting" pitchFamily="66" charset="-78"/>
                <a:cs typeface="Arabic Typesetting" pitchFamily="66" charset="-78"/>
              </a:rPr>
              <a:t>" مشتقة من "حَكَمَ"، التي تدل على المنع والإصلاح، وقيل: "الحُكمُ هو القضاء بالعدل".</a:t>
            </a:r>
          </a:p>
          <a:p>
            <a:pPr algn="r" rtl="1"/>
            <a:r>
              <a:rPr lang="ar-DZ" sz="2800" dirty="0" smtClean="0">
                <a:ln>
                  <a:solidFill>
                    <a:schemeClr val="tx1"/>
                  </a:solidFill>
                </a:ln>
                <a:solidFill>
                  <a:schemeClr val="tx1"/>
                </a:solidFill>
                <a:latin typeface="Arabic Typesetting" pitchFamily="66" charset="-78"/>
                <a:cs typeface="Arabic Typesetting" pitchFamily="66" charset="-78"/>
              </a:rPr>
              <a:t>أما </a:t>
            </a:r>
            <a:r>
              <a:rPr lang="ar-DZ" sz="2800" b="1" dirty="0" smtClean="0">
                <a:ln>
                  <a:solidFill>
                    <a:schemeClr val="tx1"/>
                  </a:solidFill>
                </a:ln>
                <a:solidFill>
                  <a:schemeClr val="tx1"/>
                </a:solidFill>
                <a:latin typeface="Arabic Typesetting" pitchFamily="66" charset="-78"/>
                <a:cs typeface="Arabic Typesetting" pitchFamily="66" charset="-78"/>
              </a:rPr>
              <a:t>المعجم الوسيط</a:t>
            </a:r>
            <a:r>
              <a:rPr lang="ar-DZ" sz="2800" b="1" dirty="0">
                <a:ln>
                  <a:solidFill>
                    <a:schemeClr val="tx1"/>
                  </a:solidFill>
                </a:ln>
                <a:solidFill>
                  <a:schemeClr val="tx1"/>
                </a:solidFill>
                <a:latin typeface="Arabic Typesetting" pitchFamily="66" charset="-78"/>
                <a:cs typeface="Arabic Typesetting" pitchFamily="66" charset="-78"/>
              </a:rPr>
              <a:t> </a:t>
            </a:r>
            <a:r>
              <a:rPr lang="ar-DZ" sz="2800" dirty="0" smtClean="0">
                <a:ln>
                  <a:solidFill>
                    <a:schemeClr val="tx1"/>
                  </a:solidFill>
                </a:ln>
                <a:solidFill>
                  <a:schemeClr val="tx1"/>
                </a:solidFill>
                <a:latin typeface="Arabic Typesetting" pitchFamily="66" charset="-78"/>
                <a:cs typeface="Arabic Typesetting" pitchFamily="66" charset="-78"/>
              </a:rPr>
              <a:t>فقد وردت كلمة "الحكم" بمعني اتخاذ القرارات أو الفصل بين المختلفين في قضية ما، بما يؤدي إلى تحقيق العدالة.</a:t>
            </a:r>
          </a:p>
          <a:p>
            <a:pPr algn="r" rtl="1"/>
            <a:r>
              <a:rPr lang="ar-DZ" sz="2800" dirty="0" smtClean="0">
                <a:ln>
                  <a:solidFill>
                    <a:schemeClr val="tx1"/>
                  </a:solidFill>
                </a:ln>
                <a:solidFill>
                  <a:schemeClr val="tx1"/>
                </a:solidFill>
                <a:latin typeface="Arabic Typesetting" pitchFamily="66" charset="-78"/>
                <a:cs typeface="Arabic Typesetting" pitchFamily="66" charset="-78"/>
              </a:rPr>
              <a:t>في القواميس الفلسفية </a:t>
            </a:r>
            <a:r>
              <a:rPr lang="ar-DZ" sz="2800" dirty="0" err="1" smtClean="0">
                <a:ln>
                  <a:solidFill>
                    <a:schemeClr val="tx1"/>
                  </a:solidFill>
                </a:ln>
                <a:solidFill>
                  <a:schemeClr val="tx1"/>
                </a:solidFill>
                <a:latin typeface="Arabic Typesetting" pitchFamily="66" charset="-78"/>
                <a:cs typeface="Arabic Typesetting" pitchFamily="66" charset="-78"/>
              </a:rPr>
              <a:t>الحوكمة</a:t>
            </a:r>
            <a:r>
              <a:rPr lang="ar-DZ" sz="2800" dirty="0" smtClean="0">
                <a:ln>
                  <a:solidFill>
                    <a:schemeClr val="tx1"/>
                  </a:solidFill>
                </a:ln>
                <a:solidFill>
                  <a:schemeClr val="tx1"/>
                </a:solidFill>
                <a:latin typeface="Arabic Typesetting" pitchFamily="66" charset="-78"/>
                <a:cs typeface="Arabic Typesetting" pitchFamily="66" charset="-78"/>
              </a:rPr>
              <a:t> تتصل بمفهوم الحكم الرشيد، الذي يعبّر عن نظام إدارة المجتمعات أو المؤسسات بطريقة توازن بين السلطة والمسؤولية لتحقيق الصالح العام.</a:t>
            </a:r>
            <a:endParaRPr lang="fr-FR" sz="2800" dirty="0">
              <a:ln>
                <a:solidFill>
                  <a:schemeClr val="tx1"/>
                </a:solidFill>
              </a:ln>
              <a:solidFill>
                <a:schemeClr val="tx1"/>
              </a:solidFill>
              <a:latin typeface="Arabic Typesetting" pitchFamily="66" charset="-78"/>
              <a:cs typeface="Arabic Typesetting" pitchFamily="66"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pPr algn="r" rtl="1"/>
            <a:r>
              <a:rPr lang="ar-DZ" dirty="0" smtClean="0">
                <a:solidFill>
                  <a:srgbClr val="FF0000"/>
                </a:solidFill>
              </a:rPr>
              <a:t>مفهوم </a:t>
            </a:r>
            <a:r>
              <a:rPr lang="ar-DZ" dirty="0" err="1" smtClean="0">
                <a:solidFill>
                  <a:srgbClr val="FF0000"/>
                </a:solidFill>
              </a:rPr>
              <a:t>الحوكمة</a:t>
            </a:r>
            <a:r>
              <a:rPr lang="ar-DZ" dirty="0" smtClean="0">
                <a:solidFill>
                  <a:srgbClr val="FF0000"/>
                </a:solidFill>
              </a:rPr>
              <a:t> </a:t>
            </a:r>
            <a:r>
              <a:rPr lang="ar-DZ" dirty="0" err="1" smtClean="0">
                <a:solidFill>
                  <a:srgbClr val="FF0000"/>
                </a:solidFill>
              </a:rPr>
              <a:t>إصطلاحا</a:t>
            </a:r>
            <a:endParaRPr lang="fr-FR" dirty="0">
              <a:solidFill>
                <a:srgbClr val="FF0000"/>
              </a:solidFill>
            </a:endParaRPr>
          </a:p>
        </p:txBody>
      </p:sp>
      <p:sp>
        <p:nvSpPr>
          <p:cNvPr id="3" name="Espace réservé du texte 2"/>
          <p:cNvSpPr>
            <a:spLocks noGrp="1"/>
          </p:cNvSpPr>
          <p:nvPr>
            <p:ph type="body" idx="1"/>
          </p:nvPr>
        </p:nvSpPr>
        <p:spPr/>
        <p:style>
          <a:lnRef idx="1">
            <a:schemeClr val="accent2"/>
          </a:lnRef>
          <a:fillRef idx="3">
            <a:schemeClr val="accent2"/>
          </a:fillRef>
          <a:effectRef idx="2">
            <a:schemeClr val="accent2"/>
          </a:effectRef>
          <a:fontRef idx="minor">
            <a:schemeClr val="lt1"/>
          </a:fontRef>
        </p:style>
        <p:txBody>
          <a:bodyPr/>
          <a:lstStyle/>
          <a:p>
            <a:pPr algn="r" rtl="1"/>
            <a:r>
              <a:rPr lang="ar-SA" dirty="0" err="1" smtClean="0">
                <a:solidFill>
                  <a:schemeClr val="tx1"/>
                </a:solidFill>
                <a:latin typeface="Arabic Typesetting" pitchFamily="66" charset="-78"/>
                <a:cs typeface="Arabic Typesetting" pitchFamily="66" charset="-78"/>
              </a:rPr>
              <a:t>الحوكمة</a:t>
            </a:r>
            <a:r>
              <a:rPr lang="ar-SA" dirty="0" smtClean="0">
                <a:solidFill>
                  <a:schemeClr val="tx1"/>
                </a:solidFill>
                <a:latin typeface="Arabic Typesetting" pitchFamily="66" charset="-78"/>
                <a:cs typeface="Arabic Typesetting" pitchFamily="66" charset="-78"/>
              </a:rPr>
              <a:t> تعني مجموعة من القواعد والإجراءات التي يتم من خلالها إدارة المؤسسات أو الشركات أو الدول بطريقة تضمن الشفافية والمساءلة والكفاءة. يشير المفهوم إلى النظام الذي يتم من خلاله تحقيق التوازن بين المصالح المختلفة، سواء كانت لمساهمين، أو أصحاب مصلحة، أو أطراف أخرى ذات صلة</a:t>
            </a:r>
            <a:r>
              <a:rPr lang="fr-FR" dirty="0" smtClean="0">
                <a:solidFill>
                  <a:schemeClr val="tx1"/>
                </a:solidFill>
                <a:latin typeface="Arabic Typesetting" pitchFamily="66" charset="-78"/>
                <a:cs typeface="Arabic Typesetting" pitchFamily="66" charset="-78"/>
              </a:rPr>
              <a:t>.</a:t>
            </a:r>
          </a:p>
          <a:p>
            <a:pPr algn="r" rtl="1"/>
            <a:r>
              <a:rPr lang="ar-SA" dirty="0" smtClean="0">
                <a:solidFill>
                  <a:schemeClr val="tx1"/>
                </a:solidFill>
                <a:latin typeface="Arabic Typesetting" pitchFamily="66" charset="-78"/>
                <a:cs typeface="Arabic Typesetting" pitchFamily="66" charset="-78"/>
              </a:rPr>
              <a:t>وفق تعريف منظمة التعاون الاقتصادي والتنمية</a:t>
            </a:r>
            <a:r>
              <a:rPr lang="fr-FR" dirty="0" smtClean="0">
                <a:solidFill>
                  <a:schemeClr val="tx1"/>
                </a:solidFill>
                <a:latin typeface="Arabic Typesetting" pitchFamily="66" charset="-78"/>
                <a:cs typeface="Arabic Typesetting" pitchFamily="66" charset="-78"/>
              </a:rPr>
              <a:t> (OECD)</a:t>
            </a:r>
            <a:r>
              <a:rPr lang="ar-SA" dirty="0" smtClean="0">
                <a:solidFill>
                  <a:schemeClr val="tx1"/>
                </a:solidFill>
                <a:latin typeface="Arabic Typesetting" pitchFamily="66" charset="-78"/>
                <a:cs typeface="Arabic Typesetting" pitchFamily="66" charset="-78"/>
              </a:rPr>
              <a:t>، </a:t>
            </a:r>
            <a:r>
              <a:rPr lang="ar-SA" dirty="0" err="1" smtClean="0">
                <a:solidFill>
                  <a:schemeClr val="tx1"/>
                </a:solidFill>
                <a:latin typeface="Arabic Typesetting" pitchFamily="66" charset="-78"/>
                <a:cs typeface="Arabic Typesetting" pitchFamily="66" charset="-78"/>
              </a:rPr>
              <a:t>الحوكمة</a:t>
            </a:r>
            <a:r>
              <a:rPr lang="ar-SA" dirty="0" smtClean="0">
                <a:solidFill>
                  <a:schemeClr val="tx1"/>
                </a:solidFill>
                <a:latin typeface="Arabic Typesetting" pitchFamily="66" charset="-78"/>
                <a:cs typeface="Arabic Typesetting" pitchFamily="66" charset="-78"/>
              </a:rPr>
              <a:t> تعني: "الإجراءات والهياكل المستخدمة لتوجيه وإدارة الشركة نحو تحقيق أهدافها، مع مراعاة مصالح مختلف الأطراف ذات العلاقة</a:t>
            </a:r>
            <a:r>
              <a:rPr lang="fr-FR" dirty="0" smtClean="0">
                <a:solidFill>
                  <a:schemeClr val="tx1"/>
                </a:solidFill>
                <a:latin typeface="Arabic Typesetting" pitchFamily="66" charset="-78"/>
                <a:cs typeface="Arabic Typesetting" pitchFamily="66" charset="-78"/>
              </a:rPr>
              <a:t>.”</a:t>
            </a:r>
            <a:endParaRPr lang="ar-DZ" dirty="0" smtClean="0">
              <a:solidFill>
                <a:schemeClr val="tx1"/>
              </a:solidFill>
              <a:latin typeface="Arabic Typesetting" pitchFamily="66" charset="-78"/>
              <a:cs typeface="Arabic Typesetting" pitchFamily="66" charset="-78"/>
            </a:endParaRPr>
          </a:p>
          <a:p>
            <a:pPr lvl="0" algn="r" rtl="1"/>
            <a:r>
              <a:rPr lang="ar-DZ" sz="2800" b="1" dirty="0" smtClean="0">
                <a:solidFill>
                  <a:schemeClr val="tx1"/>
                </a:solidFill>
                <a:latin typeface="Arabic Typesetting" pitchFamily="66" charset="-78"/>
                <a:cs typeface="Arabic Typesetting" pitchFamily="66" charset="-78"/>
              </a:rPr>
              <a:t>عند </a:t>
            </a:r>
            <a:r>
              <a:rPr lang="ar-SA" sz="2800" b="1" dirty="0" smtClean="0">
                <a:solidFill>
                  <a:schemeClr val="tx1"/>
                </a:solidFill>
                <a:latin typeface="Arabic Typesetting" pitchFamily="66" charset="-78"/>
                <a:cs typeface="Arabic Typesetting" pitchFamily="66" charset="-78"/>
              </a:rPr>
              <a:t>ميشيل </a:t>
            </a:r>
            <a:r>
              <a:rPr lang="ar-SA" sz="2800" b="1" dirty="0" err="1" smtClean="0">
                <a:solidFill>
                  <a:schemeClr val="tx1"/>
                </a:solidFill>
                <a:latin typeface="Arabic Typesetting" pitchFamily="66" charset="-78"/>
                <a:cs typeface="Arabic Typesetting" pitchFamily="66" charset="-78"/>
              </a:rPr>
              <a:t>فوكو</a:t>
            </a:r>
            <a:r>
              <a:rPr lang="fr-FR" sz="2800" b="1" dirty="0" smtClean="0">
                <a:solidFill>
                  <a:schemeClr val="tx1"/>
                </a:solidFill>
                <a:latin typeface="Arabic Typesetting" pitchFamily="66" charset="-78"/>
                <a:cs typeface="Arabic Typesetting" pitchFamily="66" charset="-78"/>
              </a:rPr>
              <a:t> (Michel Foucault)</a:t>
            </a:r>
            <a:r>
              <a:rPr lang="fr-FR" sz="2800" dirty="0" smtClean="0">
                <a:solidFill>
                  <a:schemeClr val="tx1"/>
                </a:solidFill>
                <a:latin typeface="Arabic Typesetting" pitchFamily="66" charset="-78"/>
                <a:cs typeface="Arabic Typesetting" pitchFamily="66" charset="-78"/>
              </a:rPr>
              <a:t>:</a:t>
            </a:r>
            <a:r>
              <a:rPr lang="ar-SA" dirty="0" smtClean="0">
                <a:solidFill>
                  <a:schemeClr val="tx1"/>
                </a:solidFill>
                <a:latin typeface="Arabic Typesetting" pitchFamily="66" charset="-78"/>
                <a:cs typeface="Arabic Typesetting" pitchFamily="66" charset="-78"/>
              </a:rPr>
              <a:t>يُعرف</a:t>
            </a:r>
            <a:r>
              <a:rPr lang="ar-DZ" dirty="0" smtClean="0">
                <a:solidFill>
                  <a:schemeClr val="tx1"/>
                </a:solidFill>
                <a:latin typeface="Arabic Typesetting" pitchFamily="66" charset="-78"/>
                <a:cs typeface="Arabic Typesetting" pitchFamily="66" charset="-78"/>
              </a:rPr>
              <a:t>ها</a:t>
            </a:r>
            <a:r>
              <a:rPr lang="ar-SA" dirty="0" smtClean="0">
                <a:solidFill>
                  <a:schemeClr val="tx1"/>
                </a:solidFill>
                <a:latin typeface="Arabic Typesetting" pitchFamily="66" charset="-78"/>
                <a:cs typeface="Arabic Typesetting" pitchFamily="66" charset="-78"/>
              </a:rPr>
              <a:t> </a:t>
            </a:r>
            <a:r>
              <a:rPr lang="ar-SA" dirty="0" err="1" smtClean="0">
                <a:solidFill>
                  <a:schemeClr val="tx1"/>
                </a:solidFill>
                <a:latin typeface="Arabic Typesetting" pitchFamily="66" charset="-78"/>
                <a:cs typeface="Arabic Typesetting" pitchFamily="66" charset="-78"/>
              </a:rPr>
              <a:t>بـ</a:t>
            </a:r>
            <a:r>
              <a:rPr lang="ar-SA" dirty="0" smtClean="0">
                <a:solidFill>
                  <a:schemeClr val="tx1"/>
                </a:solidFill>
                <a:latin typeface="Arabic Typesetting" pitchFamily="66" charset="-78"/>
                <a:cs typeface="Arabic Typesetting" pitchFamily="66" charset="-78"/>
              </a:rPr>
              <a:t> "حكومة الذات</a:t>
            </a:r>
            <a:r>
              <a:rPr lang="fr-FR" b="1" dirty="0" smtClean="0">
                <a:solidFill>
                  <a:schemeClr val="tx1"/>
                </a:solidFill>
                <a:latin typeface="Arabic Typesetting" pitchFamily="66" charset="-78"/>
                <a:cs typeface="Arabic Typesetting" pitchFamily="66" charset="-78"/>
              </a:rPr>
              <a:t>" (</a:t>
            </a:r>
            <a:r>
              <a:rPr lang="fr-FR" b="1" dirty="0" err="1" smtClean="0">
                <a:solidFill>
                  <a:schemeClr val="tx1"/>
                </a:solidFill>
                <a:latin typeface="Arabic Typesetting" pitchFamily="66" charset="-78"/>
                <a:cs typeface="Arabic Typesetting" pitchFamily="66" charset="-78"/>
              </a:rPr>
              <a:t>Governmentality</a:t>
            </a:r>
            <a:r>
              <a:rPr lang="fr-FR" dirty="0" smtClean="0">
                <a:solidFill>
                  <a:schemeClr val="tx1"/>
                </a:solidFill>
                <a:latin typeface="Arabic Typesetting" pitchFamily="66" charset="-78"/>
                <a:cs typeface="Arabic Typesetting" pitchFamily="66" charset="-78"/>
              </a:rPr>
              <a:t>)</a:t>
            </a:r>
            <a:r>
              <a:rPr lang="ar-SA" dirty="0" smtClean="0">
                <a:solidFill>
                  <a:schemeClr val="tx1"/>
                </a:solidFill>
                <a:latin typeface="Arabic Typesetting" pitchFamily="66" charset="-78"/>
                <a:cs typeface="Arabic Typesetting" pitchFamily="66" charset="-78"/>
              </a:rPr>
              <a:t>، حيث اعتبر أن </a:t>
            </a:r>
            <a:r>
              <a:rPr lang="ar-SA" dirty="0" err="1" smtClean="0">
                <a:solidFill>
                  <a:schemeClr val="tx1"/>
                </a:solidFill>
                <a:latin typeface="Arabic Typesetting" pitchFamily="66" charset="-78"/>
                <a:cs typeface="Arabic Typesetting" pitchFamily="66" charset="-78"/>
              </a:rPr>
              <a:t>الحوكمة</a:t>
            </a:r>
            <a:r>
              <a:rPr lang="ar-SA" dirty="0" smtClean="0">
                <a:solidFill>
                  <a:schemeClr val="tx1"/>
                </a:solidFill>
                <a:latin typeface="Arabic Typesetting" pitchFamily="66" charset="-78"/>
                <a:cs typeface="Arabic Typesetting" pitchFamily="66" charset="-78"/>
              </a:rPr>
              <a:t> ليست فقط عملية سياسية أو اقتصادية، بل أيضًا آلية للتحكم في الأفراد والمجتمعات عبر المؤسسات</a:t>
            </a:r>
            <a:r>
              <a:rPr lang="fr-FR" dirty="0" smtClean="0">
                <a:solidFill>
                  <a:schemeClr val="tx1"/>
                </a:solidFill>
                <a:latin typeface="Arabic Typesetting" pitchFamily="66" charset="-78"/>
                <a:cs typeface="Arabic Typesetting" pitchFamily="66" charset="-78"/>
              </a:rPr>
              <a:t>.</a:t>
            </a:r>
            <a:r>
              <a:rPr lang="ar-DZ" sz="1800" dirty="0" smtClean="0">
                <a:solidFill>
                  <a:schemeClr val="tx1"/>
                </a:solidFill>
                <a:latin typeface="Arabic Typesetting" pitchFamily="66" charset="-78"/>
                <a:cs typeface="Arabic Typesetting" pitchFamily="66" charset="-78"/>
              </a:rPr>
              <a:t> فهي برأيه </a:t>
            </a:r>
            <a:r>
              <a:rPr lang="ar-SA" dirty="0" smtClean="0">
                <a:solidFill>
                  <a:schemeClr val="tx1"/>
                </a:solidFill>
                <a:latin typeface="Arabic Typesetting" pitchFamily="66" charset="-78"/>
                <a:cs typeface="Arabic Typesetting" pitchFamily="66" charset="-78"/>
              </a:rPr>
              <a:t>تتعلق بالسلطة والانضباط، وكيفية تشكيل الهويات والقيم</a:t>
            </a:r>
            <a:r>
              <a:rPr lang="fr-FR" dirty="0" smtClean="0">
                <a:solidFill>
                  <a:schemeClr val="tx1"/>
                </a:solidFill>
                <a:latin typeface="Arabic Typesetting" pitchFamily="66" charset="-78"/>
                <a:cs typeface="Arabic Typesetting" pitchFamily="66" charset="-78"/>
              </a:rPr>
              <a:t>.</a:t>
            </a:r>
            <a:endParaRPr lang="fr-FR" sz="1800" dirty="0" smtClean="0">
              <a:solidFill>
                <a:schemeClr val="tx1"/>
              </a:solidFill>
              <a:latin typeface="Arabic Typesetting" pitchFamily="66" charset="-78"/>
              <a:cs typeface="Arabic Typesetting" pitchFamily="66" charset="-78"/>
            </a:endParaRPr>
          </a:p>
          <a:p>
            <a:pPr algn="l">
              <a:buNone/>
            </a:pPr>
            <a:r>
              <a:rPr lang="ar-DZ" dirty="0" smtClean="0">
                <a:latin typeface="Arabic Typesetting" pitchFamily="66" charset="-78"/>
                <a:cs typeface="Arabic Typesetting" pitchFamily="66" charset="-78"/>
              </a:rPr>
              <a:t>بالانجليزية </a:t>
            </a:r>
            <a:r>
              <a:rPr lang="ar-DZ" dirty="0" smtClean="0">
                <a:solidFill>
                  <a:srgbClr val="FFFF00"/>
                </a:solidFill>
                <a:latin typeface="Arabic Typesetting" pitchFamily="66" charset="-78"/>
                <a:cs typeface="Arabic Typesetting" pitchFamily="66" charset="-78"/>
              </a:rPr>
              <a:t>:</a:t>
            </a:r>
            <a:r>
              <a:rPr lang="en-US" dirty="0" smtClean="0">
                <a:solidFill>
                  <a:srgbClr val="FFFF00"/>
                </a:solidFill>
                <a:latin typeface="Arabic Typesetting" pitchFamily="66" charset="-78"/>
                <a:cs typeface="Arabic Typesetting" pitchFamily="66" charset="-78"/>
              </a:rPr>
              <a:t> A mechanism for controlling individuals and societies through institutions. It is about power and discipline, and how identities and values are shaped</a:t>
            </a:r>
            <a:endParaRPr lang="fr-FR" dirty="0" smtClean="0">
              <a:solidFill>
                <a:srgbClr val="FFFF00"/>
              </a:solidFill>
              <a:latin typeface="Arabic Typesetting" pitchFamily="66" charset="-78"/>
              <a:cs typeface="Arabic Typesetting" pitchFamily="66" charset="-78"/>
            </a:endParaRP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71472" y="785794"/>
            <a:ext cx="8101897" cy="532453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vert="horz" wrap="non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Char char="•"/>
              <a:tabLst>
                <a:tab pos="914400" algn="l"/>
              </a:tabLst>
            </a:pPr>
            <a:endParaRPr kumimoji="0" lang="ar-DZ" sz="3200" b="1"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endParaRPr>
          </a:p>
          <a:p>
            <a:pPr lvl="0" algn="just" rtl="1" fontAlgn="base">
              <a:spcBef>
                <a:spcPct val="0"/>
              </a:spcBef>
              <a:spcAft>
                <a:spcPct val="0"/>
              </a:spcAft>
              <a:buFontTx/>
              <a:buChar char="•"/>
              <a:tabLst>
                <a:tab pos="914400" algn="l"/>
              </a:tabLst>
            </a:pPr>
            <a:r>
              <a:rPr kumimoji="0" lang="ar-DZ" sz="2800" b="1"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أما </a:t>
            </a:r>
            <a:r>
              <a:rPr kumimoji="0" lang="ar-SA" sz="2800" b="1" i="0" u="none" strike="noStrike" cap="none" normalizeH="0" baseline="0" dirty="0" err="1" smtClean="0">
                <a:ln>
                  <a:noFill/>
                </a:ln>
                <a:solidFill>
                  <a:schemeClr val="tx1"/>
                </a:solidFill>
                <a:effectLst/>
                <a:latin typeface="Arabic Typesetting" pitchFamily="66" charset="-78"/>
                <a:ea typeface="Times New Roman" pitchFamily="18" charset="0"/>
                <a:cs typeface="Arabic Typesetting" pitchFamily="66" charset="-78"/>
              </a:rPr>
              <a:t>يورغن</a:t>
            </a:r>
            <a:r>
              <a:rPr kumimoji="0" lang="ar-SA" sz="2800" b="1"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 </a:t>
            </a:r>
            <a:r>
              <a:rPr kumimoji="0" lang="ar-SA" sz="2800" b="1" i="0" u="none" strike="noStrike" cap="none" normalizeH="0" baseline="0" dirty="0" err="1" smtClean="0">
                <a:ln>
                  <a:noFill/>
                </a:ln>
                <a:solidFill>
                  <a:schemeClr val="tx1"/>
                </a:solidFill>
                <a:effectLst/>
                <a:latin typeface="Arabic Typesetting" pitchFamily="66" charset="-78"/>
                <a:ea typeface="Times New Roman" pitchFamily="18" charset="0"/>
                <a:cs typeface="Arabic Typesetting" pitchFamily="66" charset="-78"/>
              </a:rPr>
              <a:t>هابرماس</a:t>
            </a:r>
            <a:r>
              <a:rPr kumimoji="0" lang="fr-FR" sz="2800" b="1"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 (Jürgen Habermas)</a:t>
            </a:r>
            <a:r>
              <a:rPr kumimoji="0" lang="fr-FR"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 </a:t>
            </a:r>
            <a:r>
              <a:rPr kumimoji="0" lang="ar-DZ"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فيحمل </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مفهوم </a:t>
            </a:r>
            <a:r>
              <a:rPr kumimoji="0" lang="ar-SA" sz="2800" b="0" i="0" u="none" strike="noStrike" cap="none" normalizeH="0" baseline="0" dirty="0" err="1" smtClean="0">
                <a:ln>
                  <a:noFill/>
                </a:ln>
                <a:solidFill>
                  <a:schemeClr val="tx1"/>
                </a:solidFill>
                <a:effectLst/>
                <a:latin typeface="Arabic Typesetting" pitchFamily="66" charset="-78"/>
                <a:ea typeface="Times New Roman" pitchFamily="18" charset="0"/>
                <a:cs typeface="Arabic Typesetting" pitchFamily="66" charset="-78"/>
              </a:rPr>
              <a:t>الحوكمة</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 ضمن إطار التواصل </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العمومي</a:t>
            </a:r>
            <a:endParaRPr kumimoji="0" lang="ar-DZ"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endParaRPr>
          </a:p>
          <a:p>
            <a:pPr lvl="0" algn="just" rtl="1" fontAlgn="base">
              <a:spcBef>
                <a:spcPct val="0"/>
              </a:spcBef>
              <a:spcAft>
                <a:spcPct val="0"/>
              </a:spcAft>
              <a:tabLst>
                <a:tab pos="914400" algn="l"/>
              </a:tabLst>
            </a:pPr>
            <a:r>
              <a:rPr kumimoji="0" lang="ar-DZ" sz="2800" b="1"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a:t>
            </a:r>
            <a:r>
              <a:rPr lang="fr-FR" sz="2800" b="1" dirty="0" smtClean="0">
                <a:solidFill>
                  <a:srgbClr val="FFFF00"/>
                </a:solidFill>
                <a:latin typeface="Arabic Typesetting" pitchFamily="66" charset="-78"/>
                <a:ea typeface="Times New Roman" pitchFamily="18" charset="0"/>
                <a:cs typeface="Arabic Typesetting" pitchFamily="66" charset="-78"/>
              </a:rPr>
              <a:t>Public communication</a:t>
            </a:r>
            <a:r>
              <a:rPr kumimoji="0" lang="ar-DZ" sz="2800" b="1"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 حيث </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يرى أن </a:t>
            </a:r>
            <a:r>
              <a:rPr kumimoji="0" lang="ar-SA" sz="2800" b="0" i="0" u="none" strike="noStrike" cap="none" normalizeH="0" baseline="0" dirty="0" err="1" smtClean="0">
                <a:ln>
                  <a:noFill/>
                </a:ln>
                <a:solidFill>
                  <a:schemeClr val="tx1"/>
                </a:solidFill>
                <a:effectLst/>
                <a:latin typeface="Arabic Typesetting" pitchFamily="66" charset="-78"/>
                <a:ea typeface="Times New Roman" pitchFamily="18" charset="0"/>
                <a:cs typeface="Arabic Typesetting" pitchFamily="66" charset="-78"/>
              </a:rPr>
              <a:t>الحوكمة</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 الجيدة </a:t>
            </a:r>
            <a:r>
              <a:rPr lang="ar-DZ" sz="2800" dirty="0">
                <a:latin typeface="Arabic Typesetting" pitchFamily="66" charset="-78"/>
                <a:ea typeface="Times New Roman" pitchFamily="18" charset="0"/>
                <a:cs typeface="Arabic Typesetting" pitchFamily="66" charset="-78"/>
              </a:rPr>
              <a:t> </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تعتمد على المشاركة الديمقراطية </a:t>
            </a:r>
            <a:endParaRPr kumimoji="0" lang="ar-DZ"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endParaRPr>
          </a:p>
          <a:p>
            <a:pPr lvl="0" algn="just" rtl="1" fontAlgn="base">
              <a:spcBef>
                <a:spcPct val="0"/>
              </a:spcBef>
              <a:spcAft>
                <a:spcPct val="0"/>
              </a:spcAft>
              <a:tabLst>
                <a:tab pos="914400" algn="l"/>
              </a:tabLst>
            </a:pP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والتفاهم </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المتبادل بين مختلف الأطراف</a:t>
            </a:r>
            <a:r>
              <a:rPr lang="ar-DZ" sz="2800" dirty="0" smtClean="0">
                <a:latin typeface="Arabic Typesetting" pitchFamily="66" charset="-78"/>
                <a:ea typeface="Times New Roman" pitchFamily="18" charset="0"/>
                <a:cs typeface="Arabic Typesetting" pitchFamily="66" charset="-78"/>
              </a:rPr>
              <a:t>،</a:t>
            </a:r>
            <a:r>
              <a:rPr kumimoji="0" lang="ar-DZ"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كما</a:t>
            </a:r>
            <a:r>
              <a:rPr kumimoji="0" lang="ar-DZ" sz="2800" b="0" i="0" u="none" strike="noStrike" cap="none" normalizeH="0" dirty="0" smtClean="0">
                <a:ln>
                  <a:noFill/>
                </a:ln>
                <a:solidFill>
                  <a:schemeClr val="tx1"/>
                </a:solidFill>
                <a:effectLst/>
                <a:latin typeface="Arabic Typesetting" pitchFamily="66" charset="-78"/>
                <a:ea typeface="Times New Roman" pitchFamily="18" charset="0"/>
                <a:cs typeface="Arabic Typesetting" pitchFamily="66" charset="-78"/>
              </a:rPr>
              <a:t> </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شدد على أهمية الخطاب </a:t>
            </a:r>
            <a:r>
              <a:rPr kumimoji="0" lang="ar-SA" sz="2800" b="0" i="0" u="none" strike="noStrike" cap="none" normalizeH="0" baseline="0" dirty="0" err="1" smtClean="0">
                <a:ln>
                  <a:noFill/>
                </a:ln>
                <a:solidFill>
                  <a:schemeClr val="tx1"/>
                </a:solidFill>
                <a:effectLst/>
                <a:latin typeface="Arabic Typesetting" pitchFamily="66" charset="-78"/>
                <a:ea typeface="Times New Roman" pitchFamily="18" charset="0"/>
                <a:cs typeface="Arabic Typesetting" pitchFamily="66" charset="-78"/>
              </a:rPr>
              <a:t>التشاركي</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 في بناء </a:t>
            </a:r>
            <a:r>
              <a:rPr kumimoji="0" lang="ar-SA" sz="2800" b="0" i="0" u="none" strike="noStrike" cap="none" normalizeH="0" baseline="0" dirty="0" err="1" smtClean="0">
                <a:ln>
                  <a:noFill/>
                </a:ln>
                <a:solidFill>
                  <a:schemeClr val="tx1"/>
                </a:solidFill>
                <a:effectLst/>
                <a:latin typeface="Arabic Typesetting" pitchFamily="66" charset="-78"/>
                <a:ea typeface="Times New Roman" pitchFamily="18" charset="0"/>
                <a:cs typeface="Arabic Typesetting" pitchFamily="66" charset="-78"/>
              </a:rPr>
              <a:t>حوكمة</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 عادلة ومنصفة</a:t>
            </a:r>
            <a:r>
              <a:rPr kumimoji="0" lang="fr-FR"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a:t>
            </a:r>
            <a:endParaRPr kumimoji="0" lang="fr-FR" sz="2800" b="0" i="0" u="none" strike="noStrike" cap="none" normalizeH="0" baseline="0" dirty="0" smtClean="0">
              <a:ln>
                <a:noFill/>
              </a:ln>
              <a:solidFill>
                <a:schemeClr val="tx1"/>
              </a:solidFill>
              <a:effectLst/>
              <a:latin typeface="Arabic Typesetting" pitchFamily="66" charset="-78"/>
              <a:cs typeface="Arabic Typesetting" pitchFamily="66" charset="-78"/>
            </a:endParaRPr>
          </a:p>
          <a:p>
            <a:pPr lvl="0" algn="just" rtl="1" eaLnBrk="0" fontAlgn="base" hangingPunct="0">
              <a:spcBef>
                <a:spcPct val="0"/>
              </a:spcBef>
              <a:spcAft>
                <a:spcPct val="0"/>
              </a:spcAft>
              <a:buFontTx/>
              <a:buChar char="•"/>
              <a:tabLst>
                <a:tab pos="914400" algn="l"/>
              </a:tabLst>
            </a:pPr>
            <a:r>
              <a:rPr kumimoji="0" lang="ar-DZ" sz="280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يربط </a:t>
            </a:r>
            <a:r>
              <a:rPr kumimoji="0" lang="ar-SA" sz="2800" b="1"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أنتوني </a:t>
            </a:r>
            <a:r>
              <a:rPr kumimoji="0" lang="ar-SA" sz="2800" b="1" i="0" u="none" strike="noStrike" cap="none" normalizeH="0" baseline="0" dirty="0" err="1" smtClean="0">
                <a:ln>
                  <a:noFill/>
                </a:ln>
                <a:solidFill>
                  <a:schemeClr val="tx1"/>
                </a:solidFill>
                <a:effectLst/>
                <a:latin typeface="Arabic Typesetting" pitchFamily="66" charset="-78"/>
                <a:ea typeface="Times New Roman" pitchFamily="18" charset="0"/>
                <a:cs typeface="Arabic Typesetting" pitchFamily="66" charset="-78"/>
              </a:rPr>
              <a:t>جيدنز</a:t>
            </a:r>
            <a:r>
              <a:rPr kumimoji="0" lang="fr-FR" sz="2800" b="1"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 (Anthony </a:t>
            </a:r>
            <a:r>
              <a:rPr kumimoji="0" lang="fr-FR" sz="2800" b="1" i="0" u="none" strike="noStrike" cap="none" normalizeH="0" baseline="0" dirty="0" err="1" smtClean="0">
                <a:ln>
                  <a:noFill/>
                </a:ln>
                <a:solidFill>
                  <a:schemeClr val="tx1"/>
                </a:solidFill>
                <a:effectLst/>
                <a:latin typeface="Arabic Typesetting" pitchFamily="66" charset="-78"/>
                <a:ea typeface="Times New Roman" pitchFamily="18" charset="0"/>
                <a:cs typeface="Arabic Typesetting" pitchFamily="66" charset="-78"/>
              </a:rPr>
              <a:t>Giddens</a:t>
            </a:r>
            <a:r>
              <a:rPr kumimoji="0" lang="fr-FR" sz="2800" b="1"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a:t>
            </a:r>
            <a:r>
              <a:rPr kumimoji="0" lang="fr-FR"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 </a:t>
            </a:r>
            <a:r>
              <a:rPr kumimoji="0" lang="ar-SA" sz="2800" b="0" i="0" u="none" strike="noStrike" cap="none" normalizeH="0" baseline="0" dirty="0" err="1" smtClean="0">
                <a:ln>
                  <a:noFill/>
                </a:ln>
                <a:solidFill>
                  <a:schemeClr val="tx1"/>
                </a:solidFill>
                <a:effectLst/>
                <a:latin typeface="Arabic Typesetting" pitchFamily="66" charset="-78"/>
                <a:ea typeface="Times New Roman" pitchFamily="18" charset="0"/>
                <a:cs typeface="Arabic Typesetting" pitchFamily="66" charset="-78"/>
              </a:rPr>
              <a:t>الحوكمة</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 بالعولمة </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والحداثة</a:t>
            </a:r>
            <a:endParaRPr kumimoji="0" lang="ar-DZ"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endParaRPr>
          </a:p>
          <a:p>
            <a:pPr lvl="0" algn="just" rtl="1" eaLnBrk="0" fontAlgn="base" hangingPunct="0">
              <a:spcBef>
                <a:spcPct val="0"/>
              </a:spcBef>
              <a:spcAft>
                <a:spcPct val="0"/>
              </a:spcAft>
              <a:tabLst>
                <a:tab pos="914400" algn="l"/>
              </a:tabLst>
            </a:pPr>
            <a:r>
              <a:rPr kumimoji="0" lang="ar-DZ"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a:t>
            </a:r>
            <a:r>
              <a:rPr lang="en-US" sz="2800" dirty="0" smtClean="0">
                <a:solidFill>
                  <a:srgbClr val="FFFF00"/>
                </a:solidFill>
                <a:latin typeface="Arabic Typesetting" pitchFamily="66" charset="-78"/>
                <a:ea typeface="Times New Roman" pitchFamily="18" charset="0"/>
                <a:cs typeface="Arabic Typesetting" pitchFamily="66" charset="-78"/>
              </a:rPr>
              <a:t>Governance with </a:t>
            </a:r>
            <a:r>
              <a:rPr lang="en-US" sz="2800" dirty="0" err="1" smtClean="0">
                <a:solidFill>
                  <a:srgbClr val="FFFF00"/>
                </a:solidFill>
                <a:latin typeface="Arabic Typesetting" pitchFamily="66" charset="-78"/>
                <a:ea typeface="Times New Roman" pitchFamily="18" charset="0"/>
                <a:cs typeface="Arabic Typesetting" pitchFamily="66" charset="-78"/>
              </a:rPr>
              <a:t>Globalisation</a:t>
            </a:r>
            <a:r>
              <a:rPr lang="en-US" sz="2800" dirty="0" smtClean="0">
                <a:solidFill>
                  <a:srgbClr val="FFFF00"/>
                </a:solidFill>
                <a:latin typeface="Arabic Typesetting" pitchFamily="66" charset="-78"/>
                <a:ea typeface="Times New Roman" pitchFamily="18" charset="0"/>
                <a:cs typeface="Arabic Typesetting" pitchFamily="66" charset="-78"/>
              </a:rPr>
              <a:t> and </a:t>
            </a:r>
            <a:r>
              <a:rPr lang="en-US" sz="2800" dirty="0" err="1" smtClean="0">
                <a:solidFill>
                  <a:srgbClr val="FFFF00"/>
                </a:solidFill>
                <a:latin typeface="Arabic Typesetting" pitchFamily="66" charset="-78"/>
                <a:ea typeface="Times New Roman" pitchFamily="18" charset="0"/>
                <a:cs typeface="Arabic Typesetting" pitchFamily="66" charset="-78"/>
              </a:rPr>
              <a:t>Modernisation</a:t>
            </a:r>
            <a:r>
              <a:rPr kumimoji="0" lang="ar-DZ" sz="2800" b="0" i="0" u="none" strike="noStrike" cap="none" normalizeH="0" baseline="0" dirty="0" smtClean="0">
                <a:ln>
                  <a:noFill/>
                </a:ln>
                <a:solidFill>
                  <a:srgbClr val="FFFF00"/>
                </a:solidFill>
                <a:effectLst/>
                <a:latin typeface="Arabic Typesetting" pitchFamily="66" charset="-78"/>
                <a:ea typeface="Times New Roman" pitchFamily="18" charset="0"/>
                <a:cs typeface="Arabic Typesetting" pitchFamily="66" charset="-78"/>
              </a:rPr>
              <a:t>)</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 حيث </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يصفها كعملية تشمل</a:t>
            </a:r>
            <a:endParaRPr kumimoji="0" lang="ar-DZ"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endParaRPr>
          </a:p>
          <a:p>
            <a:pPr marL="0" marR="0" lvl="0" indent="0" algn="just" defTabSz="914400" rtl="1" eaLnBrk="0" fontAlgn="base" latinLnBrk="0" hangingPunct="0">
              <a:lnSpc>
                <a:spcPct val="100000"/>
              </a:lnSpc>
              <a:spcBef>
                <a:spcPct val="0"/>
              </a:spcBef>
              <a:spcAft>
                <a:spcPct val="0"/>
              </a:spcAft>
              <a:buClrTx/>
              <a:buSzTx/>
              <a:tabLst>
                <a:tab pos="914400" algn="l"/>
              </a:tabLst>
            </a:pP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 التنسيق بين المؤسسات الحكومية وغير الحكومية لتحقيق التنمية</a:t>
            </a:r>
            <a:r>
              <a:rPr lang="ar-DZ" sz="2800" dirty="0">
                <a:latin typeface="Arabic Typesetting" pitchFamily="66" charset="-78"/>
                <a:ea typeface="Times New Roman" pitchFamily="18" charset="0"/>
                <a:cs typeface="Arabic Typesetting" pitchFamily="66" charset="-78"/>
              </a:rPr>
              <a:t> </a:t>
            </a:r>
            <a:r>
              <a:rPr lang="ar-DZ" sz="2800" dirty="0" smtClean="0">
                <a:latin typeface="Arabic Typesetting" pitchFamily="66" charset="-78"/>
                <a:ea typeface="Times New Roman" pitchFamily="18" charset="0"/>
                <a:cs typeface="Arabic Typesetting" pitchFamily="66" charset="-78"/>
              </a:rPr>
              <a:t>،</a:t>
            </a:r>
            <a:r>
              <a:rPr kumimoji="0" lang="ar-DZ"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و</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أشار إلى دور المؤسسات في</a:t>
            </a:r>
            <a:endParaRPr kumimoji="0" lang="ar-DZ"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endParaRPr>
          </a:p>
          <a:p>
            <a:pPr marL="0" marR="0" lvl="0" indent="0" algn="just" defTabSz="914400" rtl="1" eaLnBrk="0" fontAlgn="base" latinLnBrk="0" hangingPunct="0">
              <a:lnSpc>
                <a:spcPct val="100000"/>
              </a:lnSpc>
              <a:spcBef>
                <a:spcPct val="0"/>
              </a:spcBef>
              <a:spcAft>
                <a:spcPct val="0"/>
              </a:spcAft>
              <a:buClrTx/>
              <a:buSzTx/>
              <a:tabLst>
                <a:tab pos="914400" algn="l"/>
              </a:tabLst>
            </a:pP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 تحقيق </a:t>
            </a:r>
            <a:r>
              <a:rPr kumimoji="0" lang="ar-SA" sz="2800" b="0" i="0" u="none" strike="noStrike" cap="none" normalizeH="0" baseline="0" dirty="0" err="1" smtClean="0">
                <a:ln>
                  <a:noFill/>
                </a:ln>
                <a:solidFill>
                  <a:schemeClr val="tx1"/>
                </a:solidFill>
                <a:effectLst/>
                <a:latin typeface="Arabic Typesetting" pitchFamily="66" charset="-78"/>
                <a:ea typeface="Times New Roman" pitchFamily="18" charset="0"/>
                <a:cs typeface="Arabic Typesetting" pitchFamily="66" charset="-78"/>
              </a:rPr>
              <a:t>الحوكمة</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 المستدامة التي تواجه التحديات المعاصرة مثل التغير المناخي</a:t>
            </a:r>
            <a:r>
              <a:rPr kumimoji="0" lang="fr-FR"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a:t>
            </a:r>
            <a:endParaRPr kumimoji="0" lang="fr-FR" sz="2800" b="0" i="0" u="none" strike="noStrike" cap="none" normalizeH="0" baseline="0" dirty="0" smtClean="0">
              <a:ln>
                <a:noFill/>
              </a:ln>
              <a:solidFill>
                <a:schemeClr val="tx1"/>
              </a:solidFill>
              <a:effectLst/>
              <a:latin typeface="Arabic Typesetting" pitchFamily="66" charset="-78"/>
              <a:cs typeface="Arabic Typesetting" pitchFamily="66" charset="-78"/>
            </a:endParaRPr>
          </a:p>
          <a:p>
            <a:pPr marL="0" marR="0" lvl="0" indent="0" algn="just" defTabSz="914400" rtl="1" eaLnBrk="0" fontAlgn="base" latinLnBrk="0" hangingPunct="0">
              <a:lnSpc>
                <a:spcPct val="100000"/>
              </a:lnSpc>
              <a:spcBef>
                <a:spcPct val="0"/>
              </a:spcBef>
              <a:spcAft>
                <a:spcPct val="0"/>
              </a:spcAft>
              <a:buClrTx/>
              <a:buSzTx/>
              <a:buFontTx/>
              <a:buChar char="•"/>
              <a:tabLst>
                <a:tab pos="914400" algn="l"/>
              </a:tabLst>
            </a:pPr>
            <a:r>
              <a:rPr kumimoji="0" lang="ar-DZ" sz="280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أما </a:t>
            </a:r>
            <a:r>
              <a:rPr kumimoji="0" lang="ar-SA" sz="2800" b="1" i="0" u="none" strike="noStrike" cap="none" normalizeH="0" baseline="0" dirty="0" err="1" smtClean="0">
                <a:ln>
                  <a:noFill/>
                </a:ln>
                <a:solidFill>
                  <a:schemeClr val="tx1"/>
                </a:solidFill>
                <a:effectLst/>
                <a:latin typeface="Arabic Typesetting" pitchFamily="66" charset="-78"/>
                <a:ea typeface="Times New Roman" pitchFamily="18" charset="0"/>
                <a:cs typeface="Arabic Typesetting" pitchFamily="66" charset="-78"/>
              </a:rPr>
              <a:t>أمارتيا</a:t>
            </a:r>
            <a:r>
              <a:rPr kumimoji="0" lang="ar-SA" sz="2800" b="1"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 سن</a:t>
            </a:r>
            <a:r>
              <a:rPr kumimoji="0" lang="fr-FR" sz="2800" b="1"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 (</a:t>
            </a:r>
            <a:r>
              <a:rPr kumimoji="0" lang="fr-FR" sz="2800" b="1" i="0" u="none" strike="noStrike" cap="none" normalizeH="0" baseline="0" dirty="0" err="1" smtClean="0">
                <a:ln>
                  <a:noFill/>
                </a:ln>
                <a:solidFill>
                  <a:schemeClr val="tx1"/>
                </a:solidFill>
                <a:effectLst/>
                <a:latin typeface="Arabic Typesetting" pitchFamily="66" charset="-78"/>
                <a:ea typeface="Times New Roman" pitchFamily="18" charset="0"/>
                <a:cs typeface="Arabic Typesetting" pitchFamily="66" charset="-78"/>
              </a:rPr>
              <a:t>Amartya</a:t>
            </a:r>
            <a:r>
              <a:rPr kumimoji="0" lang="fr-FR" sz="2800" b="1"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 Sen)</a:t>
            </a:r>
            <a:r>
              <a:rPr kumimoji="0" lang="fr-FR"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يركز على </a:t>
            </a:r>
            <a:r>
              <a:rPr kumimoji="0" lang="ar-SA" sz="2800" b="0" i="0" u="none" strike="noStrike" cap="none" normalizeH="0" baseline="0" dirty="0" err="1" smtClean="0">
                <a:ln>
                  <a:noFill/>
                </a:ln>
                <a:solidFill>
                  <a:schemeClr val="tx1"/>
                </a:solidFill>
                <a:effectLst/>
                <a:latin typeface="Arabic Typesetting" pitchFamily="66" charset="-78"/>
                <a:ea typeface="Times New Roman" pitchFamily="18" charset="0"/>
                <a:cs typeface="Arabic Typesetting" pitchFamily="66" charset="-78"/>
              </a:rPr>
              <a:t>الحوكمة</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 في سياق التنمية البشرية والعدالة الاجتماعية</a:t>
            </a:r>
            <a:r>
              <a:rPr kumimoji="0" lang="ar-DZ"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a:t>
            </a:r>
          </a:p>
          <a:p>
            <a:pPr lvl="0" algn="just" rtl="1" eaLnBrk="0" fontAlgn="base" hangingPunct="0">
              <a:spcBef>
                <a:spcPct val="0"/>
              </a:spcBef>
              <a:spcAft>
                <a:spcPct val="0"/>
              </a:spcAft>
              <a:tabLst>
                <a:tab pos="914400" algn="l"/>
              </a:tabLst>
            </a:pPr>
            <a:r>
              <a:rPr lang="ar-DZ" sz="2800" dirty="0" smtClean="0">
                <a:solidFill>
                  <a:srgbClr val="FFFF00"/>
                </a:solidFill>
                <a:latin typeface="Arabic Typesetting" pitchFamily="66" charset="-78"/>
                <a:ea typeface="Times New Roman" pitchFamily="18" charset="0"/>
                <a:cs typeface="Arabic Typesetting" pitchFamily="66" charset="-78"/>
              </a:rPr>
              <a:t>(</a:t>
            </a:r>
            <a:r>
              <a:rPr lang="en-US" sz="2800" dirty="0" smtClean="0">
                <a:solidFill>
                  <a:srgbClr val="FFFF00"/>
                </a:solidFill>
                <a:latin typeface="Arabic Typesetting" pitchFamily="66" charset="-78"/>
                <a:ea typeface="Times New Roman" pitchFamily="18" charset="0"/>
                <a:cs typeface="Arabic Typesetting" pitchFamily="66" charset="-78"/>
              </a:rPr>
              <a:t>In the context of human development and social justice</a:t>
            </a:r>
            <a:r>
              <a:rPr lang="ar-DZ" sz="2800" dirty="0" smtClean="0">
                <a:solidFill>
                  <a:srgbClr val="FFFF00"/>
                </a:solidFill>
                <a:latin typeface="Arabic Typesetting" pitchFamily="66" charset="-78"/>
                <a:ea typeface="Times New Roman" pitchFamily="18" charset="0"/>
                <a:cs typeface="Arabic Typesetting" pitchFamily="66" charset="-78"/>
              </a:rPr>
              <a:t>)</a:t>
            </a:r>
            <a:r>
              <a:rPr lang="ar-DZ" sz="2800" dirty="0" smtClean="0">
                <a:solidFill>
                  <a:schemeClr val="tx1"/>
                </a:solidFill>
                <a:latin typeface="Arabic Typesetting" pitchFamily="66" charset="-78"/>
                <a:ea typeface="Times New Roman" pitchFamily="18" charset="0"/>
                <a:cs typeface="Arabic Typesetting" pitchFamily="66" charset="-78"/>
              </a:rPr>
              <a:t>كما</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 </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يرى أن </a:t>
            </a:r>
            <a:r>
              <a:rPr kumimoji="0" lang="ar-SA" sz="2800" b="0" i="0" u="none" strike="noStrike" cap="none" normalizeH="0" baseline="0" dirty="0" err="1" smtClean="0">
                <a:ln>
                  <a:noFill/>
                </a:ln>
                <a:solidFill>
                  <a:schemeClr val="tx1"/>
                </a:solidFill>
                <a:effectLst/>
                <a:latin typeface="Arabic Typesetting" pitchFamily="66" charset="-78"/>
                <a:ea typeface="Times New Roman" pitchFamily="18" charset="0"/>
                <a:cs typeface="Arabic Typesetting" pitchFamily="66" charset="-78"/>
              </a:rPr>
              <a:t>الحوكمة</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 </a:t>
            </a:r>
            <a:endParaRPr kumimoji="0" lang="ar-DZ"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endParaRPr>
          </a:p>
          <a:p>
            <a:pPr lvl="0" algn="just" rtl="1" eaLnBrk="0" fontAlgn="base" hangingPunct="0">
              <a:spcBef>
                <a:spcPct val="0"/>
              </a:spcBef>
              <a:spcAft>
                <a:spcPct val="0"/>
              </a:spcAft>
              <a:tabLst>
                <a:tab pos="914400" algn="l"/>
              </a:tabLst>
            </a:pP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الجيدة </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تتطلب تعزيز الحريات والفرص</a:t>
            </a:r>
            <a:r>
              <a:rPr lang="ar-DZ" sz="2800" dirty="0">
                <a:latin typeface="Arabic Typesetting" pitchFamily="66" charset="-78"/>
                <a:ea typeface="Times New Roman" pitchFamily="18" charset="0"/>
                <a:cs typeface="Arabic Typesetting" pitchFamily="66" charset="-78"/>
              </a:rPr>
              <a:t> </a:t>
            </a:r>
            <a:r>
              <a:rPr lang="ar-DZ" sz="2800" dirty="0" smtClean="0">
                <a:latin typeface="Arabic Typesetting" pitchFamily="66" charset="-78"/>
                <a:ea typeface="Times New Roman" pitchFamily="18" charset="0"/>
                <a:cs typeface="Arabic Typesetting" pitchFamily="66" charset="-78"/>
              </a:rPr>
              <a:t>.</a:t>
            </a:r>
            <a:r>
              <a:rPr kumimoji="0" lang="ar-DZ"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و</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أشار إلى أن </a:t>
            </a:r>
            <a:r>
              <a:rPr kumimoji="0" lang="ar-SA" sz="2800" b="0" i="0" u="none" strike="noStrike" cap="none" normalizeH="0" baseline="0" dirty="0" err="1" smtClean="0">
                <a:ln>
                  <a:noFill/>
                </a:ln>
                <a:solidFill>
                  <a:schemeClr val="tx1"/>
                </a:solidFill>
                <a:effectLst/>
                <a:latin typeface="Arabic Typesetting" pitchFamily="66" charset="-78"/>
                <a:ea typeface="Times New Roman" pitchFamily="18" charset="0"/>
                <a:cs typeface="Arabic Typesetting" pitchFamily="66" charset="-78"/>
              </a:rPr>
              <a:t>الحوكمة</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 تعتمد على الشفافية </a:t>
            </a:r>
            <a:endParaRPr kumimoji="0" lang="ar-DZ"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endParaRPr>
          </a:p>
          <a:p>
            <a:pPr lvl="0" algn="just" rtl="1" eaLnBrk="0" fontAlgn="base" hangingPunct="0">
              <a:spcBef>
                <a:spcPct val="0"/>
              </a:spcBef>
              <a:spcAft>
                <a:spcPct val="0"/>
              </a:spcAft>
              <a:tabLst>
                <a:tab pos="914400" algn="l"/>
              </a:tabLst>
            </a:pP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والمساءلة </a:t>
            </a:r>
            <a:r>
              <a:rPr kumimoji="0" lang="ar-SA"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لضمان تحقيق الأهداف التنموية</a:t>
            </a:r>
            <a:r>
              <a:rPr kumimoji="0" lang="fr-FR" sz="2800" b="0" i="0" u="none" strike="noStrike" cap="none" normalizeH="0" baseline="0" dirty="0" smtClean="0">
                <a:ln>
                  <a:noFill/>
                </a:ln>
                <a:solidFill>
                  <a:schemeClr val="tx1"/>
                </a:solidFill>
                <a:effectLst/>
                <a:latin typeface="Arabic Typesetting" pitchFamily="66" charset="-78"/>
                <a:ea typeface="Times New Roman" pitchFamily="18" charset="0"/>
                <a:cs typeface="Arabic Typesetting" pitchFamily="66" charset="-78"/>
              </a:rPr>
              <a:t>.</a:t>
            </a:r>
            <a:endParaRPr kumimoji="0" lang="fr-FR" sz="2800" b="0" i="0" u="none" strike="noStrike" cap="none" normalizeH="0" baseline="0" dirty="0" smtClean="0">
              <a:ln>
                <a:noFill/>
              </a:ln>
              <a:solidFill>
                <a:schemeClr val="tx1"/>
              </a:solidFill>
              <a:effectLst/>
              <a:latin typeface="Arabic Typesetting" pitchFamily="66" charset="-78"/>
              <a:cs typeface="Arabic Typesetting" pitchFamily="66"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b="1" dirty="0" smtClean="0">
                <a:solidFill>
                  <a:srgbClr val="FF0000"/>
                </a:solidFill>
              </a:rPr>
              <a:t>مفهوم </a:t>
            </a:r>
            <a:r>
              <a:rPr lang="ar-SA" b="1" dirty="0" smtClean="0">
                <a:solidFill>
                  <a:srgbClr val="FF0000"/>
                </a:solidFill>
              </a:rPr>
              <a:t>أخلاقيات المهنة</a:t>
            </a:r>
            <a:endParaRPr lang="fr-FR" dirty="0">
              <a:solidFill>
                <a:srgbClr val="FF0000"/>
              </a:solidFill>
            </a:endParaRPr>
          </a:p>
        </p:txBody>
      </p:sp>
      <p:sp>
        <p:nvSpPr>
          <p:cNvPr id="3" name="Espace réservé du texte 2"/>
          <p:cNvSpPr>
            <a:spLocks noGrp="1"/>
          </p:cNvSpPr>
          <p:nvPr>
            <p:ph type="body" idx="1"/>
          </p:nvPr>
        </p:nvSpPr>
        <p:spPr/>
        <p:style>
          <a:lnRef idx="1">
            <a:schemeClr val="accent2"/>
          </a:lnRef>
          <a:fillRef idx="3">
            <a:schemeClr val="accent2"/>
          </a:fillRef>
          <a:effectRef idx="2">
            <a:schemeClr val="accent2"/>
          </a:effectRef>
          <a:fontRef idx="minor">
            <a:schemeClr val="lt1"/>
          </a:fontRef>
        </p:style>
        <p:txBody>
          <a:bodyPr>
            <a:normAutofit lnSpcReduction="10000"/>
          </a:bodyPr>
          <a:lstStyle/>
          <a:p>
            <a:pPr algn="r" rtl="1">
              <a:buNone/>
            </a:pPr>
            <a:r>
              <a:rPr lang="ar-DZ" sz="2800" b="1" dirty="0" smtClean="0">
                <a:solidFill>
                  <a:schemeClr val="tx1"/>
                </a:solidFill>
                <a:latin typeface="Arabic Typesetting" pitchFamily="66" charset="-78"/>
                <a:cs typeface="Arabic Typesetting" pitchFamily="66" charset="-78"/>
              </a:rPr>
              <a:t>مفهومها لغة </a:t>
            </a:r>
          </a:p>
          <a:p>
            <a:pPr algn="r" rtl="1"/>
            <a:r>
              <a:rPr lang="ar-DZ" sz="2800" dirty="0" smtClean="0">
                <a:solidFill>
                  <a:schemeClr val="tx1"/>
                </a:solidFill>
                <a:latin typeface="Arabic Typesetting" pitchFamily="66" charset="-78"/>
                <a:cs typeface="Arabic Typesetting" pitchFamily="66" charset="-78"/>
              </a:rPr>
              <a:t>الاسم مركب من كلمتين الأولى </a:t>
            </a:r>
            <a:r>
              <a:rPr lang="ar-DZ" sz="2800" b="1" dirty="0" smtClean="0">
                <a:solidFill>
                  <a:schemeClr val="tx1"/>
                </a:solidFill>
                <a:latin typeface="Arabic Typesetting" pitchFamily="66" charset="-78"/>
                <a:cs typeface="Arabic Typesetting" pitchFamily="66" charset="-78"/>
              </a:rPr>
              <a:t>الأخلاقيات</a:t>
            </a:r>
            <a:r>
              <a:rPr lang="ar-DZ" sz="2800" dirty="0" smtClean="0">
                <a:solidFill>
                  <a:schemeClr val="tx1"/>
                </a:solidFill>
                <a:latin typeface="Arabic Typesetting" pitchFamily="66" charset="-78"/>
                <a:cs typeface="Arabic Typesetting" pitchFamily="66" charset="-78"/>
              </a:rPr>
              <a:t>: مأخوذة من "الأخلاق"، وهي، جمع خلق، وتعني العادات والسجايا والطباع التي يتميز </a:t>
            </a:r>
            <a:r>
              <a:rPr lang="ar-DZ" sz="2800" dirty="0" err="1" smtClean="0">
                <a:solidFill>
                  <a:schemeClr val="tx1"/>
                </a:solidFill>
                <a:latin typeface="Arabic Typesetting" pitchFamily="66" charset="-78"/>
                <a:cs typeface="Arabic Typesetting" pitchFamily="66" charset="-78"/>
              </a:rPr>
              <a:t>بها</a:t>
            </a:r>
            <a:r>
              <a:rPr lang="ar-DZ" sz="2800" dirty="0" smtClean="0">
                <a:solidFill>
                  <a:schemeClr val="tx1"/>
                </a:solidFill>
                <a:latin typeface="Arabic Typesetting" pitchFamily="66" charset="-78"/>
                <a:cs typeface="Arabic Typesetting" pitchFamily="66" charset="-78"/>
              </a:rPr>
              <a:t> الإنسان.</a:t>
            </a:r>
            <a:r>
              <a:rPr lang="ar-DZ" sz="2800" dirty="0" smtClean="0">
                <a:solidFill>
                  <a:schemeClr val="tx1"/>
                </a:solidFill>
              </a:rPr>
              <a:t> </a:t>
            </a:r>
            <a:r>
              <a:rPr lang="ar-DZ" sz="2800" dirty="0" smtClean="0">
                <a:solidFill>
                  <a:schemeClr val="tx1"/>
                </a:solidFill>
                <a:latin typeface="Arabic Typesetting" pitchFamily="66" charset="-78"/>
                <a:cs typeface="Arabic Typesetting" pitchFamily="66" charset="-78"/>
              </a:rPr>
              <a:t>أما الثانية </a:t>
            </a:r>
            <a:r>
              <a:rPr lang="ar-DZ" sz="2800" b="1" dirty="0" smtClean="0">
                <a:solidFill>
                  <a:schemeClr val="tx1"/>
                </a:solidFill>
                <a:latin typeface="Arabic Typesetting" pitchFamily="66" charset="-78"/>
                <a:cs typeface="Arabic Typesetting" pitchFamily="66" charset="-78"/>
              </a:rPr>
              <a:t>المهنة</a:t>
            </a:r>
            <a:r>
              <a:rPr lang="ar-DZ" sz="2800" dirty="0" smtClean="0">
                <a:solidFill>
                  <a:schemeClr val="tx1"/>
                </a:solidFill>
                <a:latin typeface="Arabic Typesetting" pitchFamily="66" charset="-78"/>
                <a:cs typeface="Arabic Typesetting" pitchFamily="66" charset="-78"/>
              </a:rPr>
              <a:t>: مصدرها العمل الذي يتخذه الشخص حرفةً أو وسيلةً لكسب الرزق.إذًا، أخلاقيات المهنة تعني في اللغة: الصفات والقيم التي ينبغي أن يتحلى </a:t>
            </a:r>
            <a:r>
              <a:rPr lang="ar-DZ" sz="2800" dirty="0" err="1" smtClean="0">
                <a:solidFill>
                  <a:schemeClr val="tx1"/>
                </a:solidFill>
                <a:latin typeface="Arabic Typesetting" pitchFamily="66" charset="-78"/>
                <a:cs typeface="Arabic Typesetting" pitchFamily="66" charset="-78"/>
              </a:rPr>
              <a:t>بها</a:t>
            </a:r>
            <a:r>
              <a:rPr lang="ar-DZ" sz="2800" dirty="0" smtClean="0">
                <a:solidFill>
                  <a:schemeClr val="tx1"/>
                </a:solidFill>
                <a:latin typeface="Arabic Typesetting" pitchFamily="66" charset="-78"/>
                <a:cs typeface="Arabic Typesetting" pitchFamily="66" charset="-78"/>
              </a:rPr>
              <a:t> الفرد أثناء قيامه بعمله أو </a:t>
            </a:r>
            <a:r>
              <a:rPr lang="ar-DZ" sz="2800" dirty="0" smtClean="0">
                <a:solidFill>
                  <a:schemeClr val="tx1"/>
                </a:solidFill>
                <a:latin typeface="Arabic Typesetting" pitchFamily="66" charset="-78"/>
                <a:cs typeface="Arabic Typesetting" pitchFamily="66" charset="-78"/>
              </a:rPr>
              <a:t>مهنته(</a:t>
            </a:r>
            <a:r>
              <a:rPr lang="en-US" sz="2800" dirty="0" smtClean="0">
                <a:solidFill>
                  <a:srgbClr val="FFFF00"/>
                </a:solidFill>
                <a:latin typeface="Arabic Typesetting" pitchFamily="66" charset="-78"/>
                <a:cs typeface="Arabic Typesetting" pitchFamily="66" charset="-78"/>
              </a:rPr>
              <a:t>The qualities and values that an individual should possess while carrying out his/her work or profession.</a:t>
            </a:r>
            <a:r>
              <a:rPr lang="ar-DZ" sz="2800" dirty="0" smtClean="0">
                <a:solidFill>
                  <a:srgbClr val="FFFF00"/>
                </a:solidFill>
                <a:latin typeface="Arabic Typesetting" pitchFamily="66" charset="-78"/>
                <a:cs typeface="Arabic Typesetting" pitchFamily="66" charset="-78"/>
              </a:rPr>
              <a:t>).</a:t>
            </a:r>
            <a:endParaRPr lang="ar-DZ" sz="2800" dirty="0" smtClean="0">
              <a:solidFill>
                <a:srgbClr val="FFFF00"/>
              </a:solidFill>
              <a:latin typeface="Arabic Typesetting" pitchFamily="66" charset="-78"/>
              <a:cs typeface="Arabic Typesetting" pitchFamily="66" charset="-78"/>
            </a:endParaRPr>
          </a:p>
          <a:p>
            <a:pPr algn="r" rtl="1">
              <a:buNone/>
            </a:pPr>
            <a:r>
              <a:rPr lang="ar-DZ" sz="2800" b="1" dirty="0" smtClean="0">
                <a:solidFill>
                  <a:schemeClr val="tx1"/>
                </a:solidFill>
                <a:latin typeface="Arabic Typesetting" pitchFamily="66" charset="-78"/>
                <a:cs typeface="Arabic Typesetting" pitchFamily="66" charset="-78"/>
              </a:rPr>
              <a:t>مفهومها اصطلاحا</a:t>
            </a:r>
          </a:p>
          <a:p>
            <a:pPr algn="r" rtl="1"/>
            <a:r>
              <a:rPr lang="ar-DZ" sz="2800" dirty="0" smtClean="0">
                <a:solidFill>
                  <a:schemeClr val="tx1"/>
                </a:solidFill>
                <a:latin typeface="Arabic Typesetting" pitchFamily="66" charset="-78"/>
                <a:cs typeface="Arabic Typesetting" pitchFamily="66" charset="-78"/>
              </a:rPr>
              <a:t>تشير أخلاقيات المهنة إلى المبادئ والمعايير السلوكية التي تُنظّم أداء الأفراد في وظائفهم أو مجالاتهم المهنية. وهي تُعد جزءًا من القوانين أو الممارسات غير المكتوبة التي تضعها الهيئات المهنية لضمان الالتزام بالنزاهة، والعدل، والمسؤولية الاجتماعية أثناء أداء المهام المهنية.</a:t>
            </a:r>
            <a:endParaRPr lang="fr-FR" sz="2800" dirty="0">
              <a:solidFill>
                <a:schemeClr val="tx1"/>
              </a:solidFill>
              <a:latin typeface="Arabic Typesetting" pitchFamily="66" charset="-78"/>
              <a:cs typeface="Arabic Typesetting" pitchFamily="66"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428604"/>
            <a:ext cx="8643998" cy="5262979"/>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lgn="just" rtl="1"/>
            <a:r>
              <a:rPr lang="ar-DZ" sz="2800" b="1" dirty="0" smtClean="0">
                <a:solidFill>
                  <a:srgbClr val="FF0000"/>
                </a:solidFill>
                <a:latin typeface="Arabic Typesetting" pitchFamily="66" charset="-78"/>
                <a:cs typeface="Arabic Typesetting" pitchFamily="66" charset="-78"/>
              </a:rPr>
              <a:t>أخلاقيات المهنة في تصور الفلسفة المعاصرة</a:t>
            </a:r>
          </a:p>
          <a:p>
            <a:pPr algn="just" rtl="1"/>
            <a:r>
              <a:rPr lang="ar-DZ" sz="2800" dirty="0" smtClean="0">
                <a:solidFill>
                  <a:schemeClr val="tx1"/>
                </a:solidFill>
                <a:latin typeface="Arabic Typesetting" pitchFamily="66" charset="-78"/>
                <a:cs typeface="Arabic Typesetting" pitchFamily="66" charset="-78"/>
              </a:rPr>
              <a:t>أخلاقيات المهنة عند الفلاسفة المعاصرين تتناول العلاقة بين القيم الأخلاقية والسلوك المهني، وتهدف إلى وضع معايير للسلوك الذي يعزز العدالة، المسؤولية، والاحتراف في بيئات العمل. إليك ملخصًا لبعض المفاهيم والتوجهات الأساسية التي تناولها الفلاسفة المعاصرون:</a:t>
            </a:r>
          </a:p>
          <a:p>
            <a:pPr algn="just" rtl="1"/>
            <a:r>
              <a:rPr lang="ar-DZ" sz="2800" b="1" dirty="0" smtClean="0">
                <a:solidFill>
                  <a:schemeClr val="tx1"/>
                </a:solidFill>
                <a:latin typeface="Arabic Typesetting" pitchFamily="66" charset="-78"/>
                <a:cs typeface="Arabic Typesetting" pitchFamily="66" charset="-78"/>
              </a:rPr>
              <a:t>1. جون </a:t>
            </a:r>
            <a:r>
              <a:rPr lang="ar-DZ" sz="2800" b="1" dirty="0" err="1" smtClean="0">
                <a:solidFill>
                  <a:schemeClr val="tx1"/>
                </a:solidFill>
                <a:latin typeface="Arabic Typesetting" pitchFamily="66" charset="-78"/>
                <a:cs typeface="Arabic Typesetting" pitchFamily="66" charset="-78"/>
              </a:rPr>
              <a:t>راولز</a:t>
            </a:r>
            <a:r>
              <a:rPr lang="ar-DZ" sz="2800" b="1" dirty="0" smtClean="0">
                <a:solidFill>
                  <a:schemeClr val="tx1"/>
                </a:solidFill>
                <a:latin typeface="Arabic Typesetting" pitchFamily="66" charset="-78"/>
                <a:cs typeface="Arabic Typesetting" pitchFamily="66" charset="-78"/>
              </a:rPr>
              <a:t> (</a:t>
            </a:r>
            <a:r>
              <a:rPr lang="fr-FR" sz="2800" b="1" dirty="0" smtClean="0">
                <a:solidFill>
                  <a:schemeClr val="tx1"/>
                </a:solidFill>
                <a:latin typeface="Arabic Typesetting" pitchFamily="66" charset="-78"/>
                <a:cs typeface="Arabic Typesetting" pitchFamily="66" charset="-78"/>
              </a:rPr>
              <a:t>John </a:t>
            </a:r>
            <a:r>
              <a:rPr lang="fr-FR" sz="2800" b="1" dirty="0" err="1" smtClean="0">
                <a:solidFill>
                  <a:schemeClr val="tx1"/>
                </a:solidFill>
                <a:latin typeface="Arabic Typesetting" pitchFamily="66" charset="-78"/>
                <a:cs typeface="Arabic Typesetting" pitchFamily="66" charset="-78"/>
              </a:rPr>
              <a:t>Rawls</a:t>
            </a:r>
            <a:r>
              <a:rPr lang="ar-DZ" sz="2800" b="1" dirty="0" smtClean="0">
                <a:solidFill>
                  <a:schemeClr val="tx1"/>
                </a:solidFill>
                <a:latin typeface="Arabic Typesetting" pitchFamily="66" charset="-78"/>
                <a:cs typeface="Arabic Typesetting" pitchFamily="66" charset="-78"/>
              </a:rPr>
              <a:t>) العدالة كإنصاف(</a:t>
            </a:r>
            <a:r>
              <a:rPr lang="fr-FR" sz="2800" b="1" dirty="0" smtClean="0">
                <a:solidFill>
                  <a:schemeClr val="tx1"/>
                </a:solidFill>
                <a:latin typeface="Arabic Typesetting" pitchFamily="66" charset="-78"/>
                <a:cs typeface="Arabic Typesetting" pitchFamily="66" charset="-78"/>
              </a:rPr>
              <a:t>Justice as </a:t>
            </a:r>
            <a:r>
              <a:rPr lang="fr-FR" sz="2800" b="1" dirty="0" err="1" smtClean="0">
                <a:solidFill>
                  <a:schemeClr val="tx1"/>
                </a:solidFill>
                <a:latin typeface="Arabic Typesetting" pitchFamily="66" charset="-78"/>
                <a:cs typeface="Arabic Typesetting" pitchFamily="66" charset="-78"/>
              </a:rPr>
              <a:t>fairness</a:t>
            </a:r>
            <a:r>
              <a:rPr lang="ar-DZ" sz="2800" b="1" dirty="0" smtClean="0">
                <a:solidFill>
                  <a:schemeClr val="tx1"/>
                </a:solidFill>
                <a:latin typeface="Arabic Typesetting" pitchFamily="66" charset="-78"/>
                <a:cs typeface="Arabic Typesetting" pitchFamily="66" charset="-78"/>
              </a:rPr>
              <a:t>):</a:t>
            </a:r>
            <a:r>
              <a:rPr lang="ar-DZ" sz="2800" dirty="0" smtClean="0">
                <a:solidFill>
                  <a:schemeClr val="tx1"/>
                </a:solidFill>
                <a:latin typeface="Arabic Typesetting" pitchFamily="66" charset="-78"/>
                <a:cs typeface="Arabic Typesetting" pitchFamily="66" charset="-78"/>
              </a:rPr>
              <a:t>يؤكد أن العدالة هي الأساس الذي يجب أن يُبنى عليه النظام الأخلاقي في أي مجتمع أو مهنة،ويركز على مبدأين: الحرية المتساوية للجميع، والتوزيع العادل للفرص </a:t>
            </a:r>
            <a:r>
              <a:rPr lang="ar-DZ" sz="2800" dirty="0" smtClean="0">
                <a:solidFill>
                  <a:schemeClr val="tx1"/>
                </a:solidFill>
                <a:latin typeface="Arabic Typesetting" pitchFamily="66" charset="-78"/>
                <a:cs typeface="Arabic Typesetting" pitchFamily="66" charset="-78"/>
              </a:rPr>
              <a:t>والثروات.في </a:t>
            </a:r>
            <a:r>
              <a:rPr lang="ar-DZ" sz="2800" dirty="0" smtClean="0">
                <a:solidFill>
                  <a:schemeClr val="tx1"/>
                </a:solidFill>
                <a:latin typeface="Arabic Typesetting" pitchFamily="66" charset="-78"/>
                <a:cs typeface="Arabic Typesetting" pitchFamily="66" charset="-78"/>
              </a:rPr>
              <a:t>سياق المهنة، يدعو </a:t>
            </a:r>
            <a:r>
              <a:rPr lang="ar-DZ" sz="2800" dirty="0" err="1" smtClean="0">
                <a:solidFill>
                  <a:schemeClr val="tx1"/>
                </a:solidFill>
                <a:latin typeface="Arabic Typesetting" pitchFamily="66" charset="-78"/>
                <a:cs typeface="Arabic Typesetting" pitchFamily="66" charset="-78"/>
              </a:rPr>
              <a:t>راولز</a:t>
            </a:r>
            <a:r>
              <a:rPr lang="ar-DZ" sz="2800" dirty="0" smtClean="0">
                <a:solidFill>
                  <a:schemeClr val="tx1"/>
                </a:solidFill>
                <a:latin typeface="Arabic Typesetting" pitchFamily="66" charset="-78"/>
                <a:cs typeface="Arabic Typesetting" pitchFamily="66" charset="-78"/>
              </a:rPr>
              <a:t> إلى بناء بيئات عمل توفر تكافؤ الفرص وتحترم حقوق الجميع.</a:t>
            </a:r>
          </a:p>
          <a:p>
            <a:pPr algn="r" rtl="1"/>
            <a:r>
              <a:rPr lang="ar-DZ" sz="2800" dirty="0" smtClean="0">
                <a:solidFill>
                  <a:schemeClr val="tx1"/>
                </a:solidFill>
                <a:latin typeface="Arabic Typesetting" pitchFamily="66" charset="-78"/>
                <a:cs typeface="Arabic Typesetting" pitchFamily="66" charset="-78"/>
              </a:rPr>
              <a:t>2.</a:t>
            </a:r>
            <a:r>
              <a:rPr lang="ar-DZ" sz="2800" b="1" dirty="0" smtClean="0">
                <a:solidFill>
                  <a:schemeClr val="tx1"/>
                </a:solidFill>
              </a:rPr>
              <a:t> </a:t>
            </a:r>
            <a:r>
              <a:rPr lang="ar-DZ" sz="2800" b="1" dirty="0" err="1" smtClean="0">
                <a:solidFill>
                  <a:schemeClr val="tx1"/>
                </a:solidFill>
                <a:latin typeface="Arabic Typesetting" pitchFamily="66" charset="-78"/>
                <a:cs typeface="Arabic Typesetting" pitchFamily="66" charset="-78"/>
              </a:rPr>
              <a:t>إيمانويل</a:t>
            </a:r>
            <a:r>
              <a:rPr lang="ar-DZ" sz="2800" b="1" dirty="0" smtClean="0">
                <a:solidFill>
                  <a:schemeClr val="tx1"/>
                </a:solidFill>
                <a:latin typeface="Arabic Typesetting" pitchFamily="66" charset="-78"/>
                <a:cs typeface="Arabic Typesetting" pitchFamily="66" charset="-78"/>
              </a:rPr>
              <a:t> </a:t>
            </a:r>
            <a:r>
              <a:rPr lang="ar-DZ" sz="2800" b="1" dirty="0" err="1" smtClean="0">
                <a:solidFill>
                  <a:schemeClr val="tx1"/>
                </a:solidFill>
                <a:latin typeface="Arabic Typesetting" pitchFamily="66" charset="-78"/>
                <a:cs typeface="Arabic Typesetting" pitchFamily="66" charset="-78"/>
              </a:rPr>
              <a:t>ليفيناس</a:t>
            </a:r>
            <a:r>
              <a:rPr lang="ar-DZ" sz="2800" b="1" dirty="0" smtClean="0">
                <a:solidFill>
                  <a:schemeClr val="tx1"/>
                </a:solidFill>
                <a:latin typeface="Arabic Typesetting" pitchFamily="66" charset="-78"/>
                <a:cs typeface="Arabic Typesetting" pitchFamily="66" charset="-78"/>
              </a:rPr>
              <a:t> </a:t>
            </a:r>
            <a:r>
              <a:rPr lang="fr-FR" sz="2800" b="1" dirty="0" smtClean="0">
                <a:solidFill>
                  <a:schemeClr val="tx1"/>
                </a:solidFill>
                <a:latin typeface="Arabic Typesetting" pitchFamily="66" charset="-78"/>
                <a:cs typeface="Arabic Typesetting" pitchFamily="66" charset="-78"/>
              </a:rPr>
              <a:t>Emmanuel Levinas) </a:t>
            </a:r>
            <a:r>
              <a:rPr lang="ar-DZ" sz="2800" b="1" dirty="0" smtClean="0">
                <a:solidFill>
                  <a:schemeClr val="tx1"/>
                </a:solidFill>
                <a:latin typeface="Arabic Typesetting" pitchFamily="66" charset="-78"/>
                <a:cs typeface="Arabic Typesetting" pitchFamily="66" charset="-78"/>
              </a:rPr>
              <a:t>) </a:t>
            </a:r>
            <a:r>
              <a:rPr lang="ar-DZ" sz="2800" b="1" dirty="0" smtClean="0">
                <a:solidFill>
                  <a:schemeClr val="tx1"/>
                </a:solidFill>
                <a:latin typeface="Arabic Typesetting" pitchFamily="66" charset="-78"/>
                <a:cs typeface="Arabic Typesetting" pitchFamily="66" charset="-78"/>
              </a:rPr>
              <a:t>أخلاقيات الآخر(</a:t>
            </a:r>
            <a:r>
              <a:rPr lang="fr-FR" sz="2800" b="1" dirty="0" err="1" smtClean="0">
                <a:solidFill>
                  <a:schemeClr val="tx1"/>
                </a:solidFill>
                <a:latin typeface="Arabic Typesetting" pitchFamily="66" charset="-78"/>
                <a:cs typeface="Arabic Typesetting" pitchFamily="66" charset="-78"/>
              </a:rPr>
              <a:t>Other</a:t>
            </a:r>
            <a:r>
              <a:rPr lang="fr-FR" sz="2800" b="1" dirty="0" smtClean="0">
                <a:solidFill>
                  <a:schemeClr val="tx1"/>
                </a:solidFill>
                <a:latin typeface="Arabic Typesetting" pitchFamily="66" charset="-78"/>
                <a:cs typeface="Arabic Typesetting" pitchFamily="66" charset="-78"/>
              </a:rPr>
              <a:t> </a:t>
            </a:r>
            <a:r>
              <a:rPr lang="fr-FR" sz="2800" b="1" dirty="0" err="1" smtClean="0">
                <a:solidFill>
                  <a:schemeClr val="tx1"/>
                </a:solidFill>
                <a:latin typeface="Arabic Typesetting" pitchFamily="66" charset="-78"/>
                <a:cs typeface="Arabic Typesetting" pitchFamily="66" charset="-78"/>
              </a:rPr>
              <a:t>people's</a:t>
            </a:r>
            <a:r>
              <a:rPr lang="fr-FR" sz="2800" b="1" dirty="0" smtClean="0">
                <a:solidFill>
                  <a:schemeClr val="tx1"/>
                </a:solidFill>
                <a:latin typeface="Arabic Typesetting" pitchFamily="66" charset="-78"/>
                <a:cs typeface="Arabic Typesetting" pitchFamily="66" charset="-78"/>
              </a:rPr>
              <a:t> </a:t>
            </a:r>
            <a:r>
              <a:rPr lang="fr-FR" sz="2800" b="1" dirty="0" err="1" smtClean="0">
                <a:solidFill>
                  <a:schemeClr val="tx1"/>
                </a:solidFill>
                <a:latin typeface="Arabic Typesetting" pitchFamily="66" charset="-78"/>
                <a:cs typeface="Arabic Typesetting" pitchFamily="66" charset="-78"/>
              </a:rPr>
              <a:t>ethics</a:t>
            </a:r>
            <a:r>
              <a:rPr lang="ar-DZ" sz="2800" b="1" dirty="0" smtClean="0">
                <a:solidFill>
                  <a:schemeClr val="tx1"/>
                </a:solidFill>
                <a:latin typeface="Arabic Typesetting" pitchFamily="66" charset="-78"/>
                <a:cs typeface="Arabic Typesetting" pitchFamily="66" charset="-78"/>
              </a:rPr>
              <a:t>):</a:t>
            </a:r>
            <a:r>
              <a:rPr lang="ar-DZ" sz="2800" dirty="0" smtClean="0">
                <a:solidFill>
                  <a:schemeClr val="tx1"/>
                </a:solidFill>
                <a:latin typeface="Arabic Typesetting" pitchFamily="66" charset="-78"/>
                <a:cs typeface="Arabic Typesetting" pitchFamily="66" charset="-78"/>
              </a:rPr>
              <a:t>يؤكد على أن الأخلاقيات تبدأ في العلاقة مع </a:t>
            </a:r>
            <a:r>
              <a:rPr lang="ar-DZ" sz="2800" dirty="0" smtClean="0">
                <a:solidFill>
                  <a:schemeClr val="tx1"/>
                </a:solidFill>
                <a:latin typeface="Arabic Typesetting" pitchFamily="66" charset="-78"/>
                <a:cs typeface="Arabic Typesetting" pitchFamily="66" charset="-78"/>
              </a:rPr>
              <a:t>الآخر </a:t>
            </a:r>
            <a:r>
              <a:rPr lang="ar-DZ" sz="2800" dirty="0" smtClean="0">
                <a:solidFill>
                  <a:schemeClr val="tx1"/>
                </a:solidFill>
                <a:latin typeface="Arabic Typesetting" pitchFamily="66" charset="-78"/>
                <a:cs typeface="Arabic Typesetting" pitchFamily="66" charset="-78"/>
              </a:rPr>
              <a:t>،في المهنة، يشدد على احترام كرامة العملاء والزملاء، والتعامل </a:t>
            </a:r>
            <a:r>
              <a:rPr lang="ar-DZ" sz="2800" dirty="0" smtClean="0">
                <a:solidFill>
                  <a:schemeClr val="tx1"/>
                </a:solidFill>
                <a:latin typeface="Arabic Typesetting" pitchFamily="66" charset="-78"/>
                <a:cs typeface="Arabic Typesetting" pitchFamily="66" charset="-78"/>
              </a:rPr>
              <a:t>معهم </a:t>
            </a:r>
            <a:endParaRPr lang="ar-DZ" sz="2800" dirty="0" smtClean="0">
              <a:solidFill>
                <a:schemeClr val="tx1"/>
              </a:solidFill>
              <a:latin typeface="Arabic Typesetting" pitchFamily="66" charset="-78"/>
              <a:cs typeface="Arabic Typesetting" pitchFamily="66" charset="-78"/>
            </a:endParaRPr>
          </a:p>
          <a:p>
            <a:pPr algn="r" rtl="1"/>
            <a:r>
              <a:rPr lang="ar-DZ" sz="2800" dirty="0" smtClean="0">
                <a:solidFill>
                  <a:schemeClr val="tx1"/>
                </a:solidFill>
                <a:latin typeface="Arabic Typesetting" pitchFamily="66" charset="-78"/>
                <a:cs typeface="Arabic Typesetting" pitchFamily="66" charset="-78"/>
              </a:rPr>
              <a:t>كغايات </a:t>
            </a:r>
            <a:r>
              <a:rPr lang="ar-DZ" sz="2800" dirty="0" smtClean="0">
                <a:solidFill>
                  <a:schemeClr val="tx1"/>
                </a:solidFill>
                <a:latin typeface="Arabic Typesetting" pitchFamily="66" charset="-78"/>
                <a:cs typeface="Arabic Typesetting" pitchFamily="66" charset="-78"/>
              </a:rPr>
              <a:t>وليس كوسائل لتحقيق الربح.</a:t>
            </a:r>
          </a:p>
          <a:p>
            <a:pPr algn="r" rtl="1"/>
            <a:endParaRPr lang="ar-DZ" sz="2800" dirty="0" smtClean="0">
              <a:latin typeface="Arabic Typesetting" pitchFamily="66" charset="-78"/>
              <a:cs typeface="Arabic Typesetting" pitchFamily="66" charset="-78"/>
            </a:endParaRPr>
          </a:p>
          <a:p>
            <a:pPr algn="just" rtl="1"/>
            <a:endParaRPr lang="ar-DZ" sz="2800" dirty="0">
              <a:latin typeface="Arabic Typesetting" pitchFamily="66" charset="-78"/>
              <a:cs typeface="Arabic Typesetting" pitchFamily="66" charset="-78"/>
            </a:endParaRPr>
          </a:p>
        </p:txBody>
      </p:sp>
      <p:sp>
        <p:nvSpPr>
          <p:cNvPr id="3" name="Rectangle 2"/>
          <p:cNvSpPr/>
          <p:nvPr/>
        </p:nvSpPr>
        <p:spPr>
          <a:xfrm>
            <a:off x="285720" y="4786322"/>
            <a:ext cx="8643998" cy="954107"/>
          </a:xfrm>
          <a:prstGeom prst="rect">
            <a:avLst/>
          </a:prstGeom>
        </p:spPr>
        <p:txBody>
          <a:bodyPr wrap="square">
            <a:spAutoFit/>
          </a:bodyPr>
          <a:lstStyle/>
          <a:p>
            <a:pPr algn="just" rtl="1"/>
            <a:r>
              <a:rPr lang="ar-DZ" sz="2800" dirty="0" smtClean="0">
                <a:latin typeface="Arabic Typesetting" pitchFamily="66" charset="-78"/>
                <a:cs typeface="Arabic Typesetting" pitchFamily="66" charset="-78"/>
              </a:rPr>
              <a:t>3</a:t>
            </a:r>
            <a:r>
              <a:rPr lang="ar-DZ" sz="2800" b="1" dirty="0" smtClean="0">
                <a:latin typeface="Arabic Typesetting" pitchFamily="66" charset="-78"/>
                <a:cs typeface="Arabic Typesetting" pitchFamily="66" charset="-78"/>
              </a:rPr>
              <a:t>.جورج إدوارد </a:t>
            </a:r>
            <a:r>
              <a:rPr lang="ar-DZ" sz="2800" b="1" dirty="0" err="1" smtClean="0">
                <a:latin typeface="Arabic Typesetting" pitchFamily="66" charset="-78"/>
                <a:cs typeface="Arabic Typesetting" pitchFamily="66" charset="-78"/>
              </a:rPr>
              <a:t>مور</a:t>
            </a:r>
            <a:r>
              <a:rPr lang="ar-DZ" sz="2800" b="1" dirty="0" smtClean="0">
                <a:latin typeface="Arabic Typesetting" pitchFamily="66" charset="-78"/>
                <a:cs typeface="Arabic Typesetting" pitchFamily="66" charset="-78"/>
              </a:rPr>
              <a:t> (</a:t>
            </a:r>
            <a:r>
              <a:rPr lang="fr-FR" sz="2800" b="1" dirty="0" smtClean="0">
                <a:latin typeface="Arabic Typesetting" pitchFamily="66" charset="-78"/>
                <a:cs typeface="Arabic Typesetting" pitchFamily="66" charset="-78"/>
              </a:rPr>
              <a:t>G.E. </a:t>
            </a:r>
            <a:r>
              <a:rPr lang="fr-FR" sz="2800" b="1" dirty="0" smtClean="0">
                <a:latin typeface="Arabic Typesetting" pitchFamily="66" charset="-78"/>
                <a:cs typeface="Arabic Typesetting" pitchFamily="66" charset="-78"/>
              </a:rPr>
              <a:t>Moore </a:t>
            </a:r>
            <a:r>
              <a:rPr lang="ar-DZ" sz="2800" b="1" dirty="0" smtClean="0">
                <a:latin typeface="Arabic Typesetting" pitchFamily="66" charset="-78"/>
                <a:cs typeface="Arabic Typesetting" pitchFamily="66" charset="-78"/>
              </a:rPr>
              <a:t>)الأخلاقيات المثالية(</a:t>
            </a:r>
            <a:r>
              <a:rPr lang="fr-FR" sz="2800" b="1" dirty="0" err="1" smtClean="0">
                <a:latin typeface="Arabic Typesetting" pitchFamily="66" charset="-78"/>
                <a:cs typeface="Arabic Typesetting" pitchFamily="66" charset="-78"/>
              </a:rPr>
              <a:t>Perfect</a:t>
            </a:r>
            <a:r>
              <a:rPr lang="fr-FR" sz="2800" b="1" dirty="0" smtClean="0">
                <a:latin typeface="Arabic Typesetting" pitchFamily="66" charset="-78"/>
                <a:cs typeface="Arabic Typesetting" pitchFamily="66" charset="-78"/>
              </a:rPr>
              <a:t> </a:t>
            </a:r>
            <a:r>
              <a:rPr lang="fr-FR" sz="2800" b="1" dirty="0" err="1" smtClean="0">
                <a:latin typeface="Arabic Typesetting" pitchFamily="66" charset="-78"/>
                <a:cs typeface="Arabic Typesetting" pitchFamily="66" charset="-78"/>
              </a:rPr>
              <a:t>Ethics</a:t>
            </a:r>
            <a:r>
              <a:rPr lang="ar-DZ" sz="2800" b="1" dirty="0" smtClean="0">
                <a:latin typeface="Arabic Typesetting" pitchFamily="66" charset="-78"/>
                <a:cs typeface="Arabic Typesetting" pitchFamily="66" charset="-78"/>
              </a:rPr>
              <a:t>):</a:t>
            </a:r>
            <a:r>
              <a:rPr lang="ar-DZ" sz="2800" dirty="0" smtClean="0">
                <a:latin typeface="Arabic Typesetting" pitchFamily="66" charset="-78"/>
                <a:cs typeface="Arabic Typesetting" pitchFamily="66" charset="-78"/>
              </a:rPr>
              <a:t>ركز </a:t>
            </a:r>
            <a:r>
              <a:rPr lang="ar-DZ" sz="2800" dirty="0" err="1" smtClean="0">
                <a:latin typeface="Arabic Typesetting" pitchFamily="66" charset="-78"/>
                <a:cs typeface="Arabic Typesetting" pitchFamily="66" charset="-78"/>
              </a:rPr>
              <a:t>مور</a:t>
            </a:r>
            <a:r>
              <a:rPr lang="ar-DZ" sz="2800" dirty="0" smtClean="0">
                <a:latin typeface="Arabic Typesetting" pitchFamily="66" charset="-78"/>
                <a:cs typeface="Arabic Typesetting" pitchFamily="66" charset="-78"/>
              </a:rPr>
              <a:t> على القيم المطلقة مثل الخير والعدل ،يعتقد أن على المهنيين السعي لتحقيق هذه القيم في كل ممارساتهم.</a:t>
            </a:r>
            <a:endParaRPr lang="ar-DZ" sz="2800" dirty="0">
              <a:latin typeface="Arabic Typesetting" pitchFamily="66" charset="-78"/>
              <a:cs typeface="Arabic Typesetting" pitchFamily="66"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24648"/>
          </a:xfrm>
        </p:spPr>
        <p:txBody>
          <a:bodyPr>
            <a:normAutofit/>
          </a:bodyPr>
          <a:lstStyle/>
          <a:p>
            <a:pPr algn="r" rtl="1"/>
            <a:r>
              <a:rPr lang="ar-DZ" sz="3600" b="1" dirty="0" smtClean="0">
                <a:solidFill>
                  <a:srgbClr val="FF0000"/>
                </a:solidFill>
                <a:latin typeface="Arabic Typesetting" pitchFamily="66" charset="-78"/>
                <a:cs typeface="Arabic Typesetting" pitchFamily="66" charset="-78"/>
              </a:rPr>
              <a:t>مصطلحات باللغة الانجليزية</a:t>
            </a:r>
            <a:endParaRPr lang="fr-FR" sz="3600" b="1" dirty="0">
              <a:solidFill>
                <a:srgbClr val="FF0000"/>
              </a:solidFill>
              <a:latin typeface="Arabic Typesetting" pitchFamily="66" charset="-78"/>
              <a:cs typeface="Arabic Typesetting" pitchFamily="66" charset="-78"/>
            </a:endParaRPr>
          </a:p>
        </p:txBody>
      </p:sp>
      <p:sp>
        <p:nvSpPr>
          <p:cNvPr id="3" name="Espace réservé du texte 2"/>
          <p:cNvSpPr>
            <a:spLocks noGrp="1"/>
          </p:cNvSpPr>
          <p:nvPr>
            <p:ph type="body" idx="1"/>
          </p:nvPr>
        </p:nvSpPr>
        <p:spPr>
          <a:xfrm>
            <a:off x="457200" y="1571612"/>
            <a:ext cx="8229600" cy="4929222"/>
          </a:xfrm>
        </p:spPr>
        <p:style>
          <a:lnRef idx="1">
            <a:schemeClr val="accent2"/>
          </a:lnRef>
          <a:fillRef idx="3">
            <a:schemeClr val="accent2"/>
          </a:fillRef>
          <a:effectRef idx="2">
            <a:schemeClr val="accent2"/>
          </a:effectRef>
          <a:fontRef idx="minor">
            <a:schemeClr val="lt1"/>
          </a:fontRef>
        </p:style>
        <p:txBody>
          <a:bodyPr>
            <a:normAutofit fontScale="92500" lnSpcReduction="20000"/>
          </a:bodyPr>
          <a:lstStyle/>
          <a:p>
            <a:pPr algn="r" rtl="1">
              <a:lnSpc>
                <a:spcPct val="150000"/>
              </a:lnSpc>
            </a:pPr>
            <a:r>
              <a:rPr lang="ar-DZ" sz="2800" dirty="0" err="1" smtClean="0">
                <a:solidFill>
                  <a:schemeClr val="tx1"/>
                </a:solidFill>
                <a:latin typeface="Arabic Typesetting" pitchFamily="66" charset="-78"/>
                <a:cs typeface="Arabic Typesetting" pitchFamily="66" charset="-78"/>
              </a:rPr>
              <a:t>الحوكمة</a:t>
            </a:r>
            <a:r>
              <a:rPr lang="ar-DZ" sz="2800" dirty="0" smtClean="0">
                <a:solidFill>
                  <a:schemeClr val="tx1"/>
                </a:solidFill>
                <a:latin typeface="Arabic Typesetting" pitchFamily="66" charset="-78"/>
                <a:cs typeface="Arabic Typesetting" pitchFamily="66" charset="-78"/>
              </a:rPr>
              <a:t> -----</a:t>
            </a:r>
            <a:r>
              <a:rPr lang="fr-FR" sz="2800" dirty="0" err="1" smtClean="0">
                <a:solidFill>
                  <a:schemeClr val="tx1"/>
                </a:solidFill>
                <a:latin typeface="Arabic Typesetting" pitchFamily="66" charset="-78"/>
                <a:cs typeface="Arabic Typesetting" pitchFamily="66" charset="-78"/>
              </a:rPr>
              <a:t>Governance</a:t>
            </a:r>
            <a:endParaRPr lang="ar-DZ" sz="2800" dirty="0" smtClean="0">
              <a:solidFill>
                <a:schemeClr val="tx1"/>
              </a:solidFill>
              <a:latin typeface="Arabic Typesetting" pitchFamily="66" charset="-78"/>
              <a:cs typeface="Arabic Typesetting" pitchFamily="66" charset="-78"/>
            </a:endParaRPr>
          </a:p>
          <a:p>
            <a:pPr algn="r" rtl="1">
              <a:lnSpc>
                <a:spcPct val="150000"/>
              </a:lnSpc>
            </a:pPr>
            <a:r>
              <a:rPr lang="ar-DZ" sz="2800" dirty="0" smtClean="0">
                <a:solidFill>
                  <a:schemeClr val="tx1"/>
                </a:solidFill>
                <a:latin typeface="Arabic Typesetting" pitchFamily="66" charset="-78"/>
                <a:cs typeface="Arabic Typesetting" pitchFamily="66" charset="-78"/>
              </a:rPr>
              <a:t>الحكم الرشيد -----</a:t>
            </a:r>
            <a:r>
              <a:rPr lang="fr-FR" sz="2800" dirty="0" smtClean="0">
                <a:solidFill>
                  <a:schemeClr val="tx1"/>
                </a:solidFill>
                <a:latin typeface="Arabic Typesetting" pitchFamily="66" charset="-78"/>
                <a:cs typeface="Arabic Typesetting" pitchFamily="66" charset="-78"/>
              </a:rPr>
              <a:t>Good </a:t>
            </a:r>
            <a:r>
              <a:rPr lang="fr-FR" sz="2800" dirty="0" err="1" smtClean="0">
                <a:solidFill>
                  <a:schemeClr val="tx1"/>
                </a:solidFill>
                <a:latin typeface="Arabic Typesetting" pitchFamily="66" charset="-78"/>
                <a:cs typeface="Arabic Typesetting" pitchFamily="66" charset="-78"/>
              </a:rPr>
              <a:t>governance</a:t>
            </a:r>
            <a:endParaRPr lang="ar-DZ" sz="2800" dirty="0" smtClean="0">
              <a:solidFill>
                <a:schemeClr val="tx1"/>
              </a:solidFill>
              <a:latin typeface="Arabic Typesetting" pitchFamily="66" charset="-78"/>
              <a:cs typeface="Arabic Typesetting" pitchFamily="66" charset="-78"/>
            </a:endParaRPr>
          </a:p>
          <a:p>
            <a:pPr algn="r" rtl="1">
              <a:lnSpc>
                <a:spcPct val="150000"/>
              </a:lnSpc>
            </a:pPr>
            <a:r>
              <a:rPr lang="ar-DZ" sz="2800" dirty="0" smtClean="0">
                <a:solidFill>
                  <a:schemeClr val="tx1"/>
                </a:solidFill>
                <a:latin typeface="Arabic Typesetting" pitchFamily="66" charset="-78"/>
                <a:cs typeface="Arabic Typesetting" pitchFamily="66" charset="-78"/>
              </a:rPr>
              <a:t> الحكم ------------ </a:t>
            </a:r>
            <a:r>
              <a:rPr lang="fr-FR" sz="2800" dirty="0" err="1" smtClean="0">
                <a:solidFill>
                  <a:schemeClr val="tx1"/>
                </a:solidFill>
                <a:latin typeface="Arabic Typesetting" pitchFamily="66" charset="-78"/>
                <a:cs typeface="Arabic Typesetting" pitchFamily="66" charset="-78"/>
              </a:rPr>
              <a:t>Judgment</a:t>
            </a:r>
            <a:endParaRPr lang="ar-DZ" sz="2800" dirty="0" smtClean="0">
              <a:solidFill>
                <a:schemeClr val="tx1"/>
              </a:solidFill>
              <a:latin typeface="Arabic Typesetting" pitchFamily="66" charset="-78"/>
              <a:cs typeface="Arabic Typesetting" pitchFamily="66" charset="-78"/>
            </a:endParaRPr>
          </a:p>
          <a:p>
            <a:pPr algn="r" rtl="1">
              <a:lnSpc>
                <a:spcPct val="150000"/>
              </a:lnSpc>
            </a:pPr>
            <a:r>
              <a:rPr lang="ar-DZ" sz="2800" dirty="0" smtClean="0">
                <a:solidFill>
                  <a:schemeClr val="tx1"/>
                </a:solidFill>
                <a:latin typeface="Arabic Typesetting" pitchFamily="66" charset="-78"/>
                <a:cs typeface="Arabic Typesetting" pitchFamily="66" charset="-78"/>
              </a:rPr>
              <a:t> العدالة ------------ </a:t>
            </a:r>
            <a:r>
              <a:rPr lang="fr-FR" sz="2800" dirty="0" smtClean="0">
                <a:solidFill>
                  <a:schemeClr val="tx1"/>
                </a:solidFill>
                <a:latin typeface="Arabic Typesetting" pitchFamily="66" charset="-78"/>
                <a:cs typeface="Arabic Typesetting" pitchFamily="66" charset="-78"/>
              </a:rPr>
              <a:t>Justice</a:t>
            </a:r>
            <a:r>
              <a:rPr lang="ar-DZ" sz="2800" dirty="0" smtClean="0">
                <a:solidFill>
                  <a:schemeClr val="tx1"/>
                </a:solidFill>
                <a:latin typeface="Arabic Typesetting" pitchFamily="66" charset="-78"/>
                <a:cs typeface="Arabic Typesetting" pitchFamily="66" charset="-78"/>
              </a:rPr>
              <a:t> </a:t>
            </a:r>
          </a:p>
          <a:p>
            <a:pPr algn="r" rtl="1">
              <a:lnSpc>
                <a:spcPct val="150000"/>
              </a:lnSpc>
            </a:pPr>
            <a:r>
              <a:rPr lang="ar-DZ" sz="2800" dirty="0" smtClean="0">
                <a:solidFill>
                  <a:schemeClr val="tx1"/>
                </a:solidFill>
                <a:latin typeface="Arabic Typesetting" pitchFamily="66" charset="-78"/>
                <a:cs typeface="Arabic Typesetting" pitchFamily="66" charset="-78"/>
              </a:rPr>
              <a:t>المصلحة </a:t>
            </a:r>
            <a:r>
              <a:rPr lang="ar-DZ" sz="2800" dirty="0" smtClean="0">
                <a:solidFill>
                  <a:schemeClr val="tx1"/>
                </a:solidFill>
                <a:latin typeface="Arabic Typesetting" pitchFamily="66" charset="-78"/>
                <a:cs typeface="Arabic Typesetting" pitchFamily="66" charset="-78"/>
              </a:rPr>
              <a:t>العامة--------- </a:t>
            </a:r>
            <a:r>
              <a:rPr lang="fr-FR" sz="2800" dirty="0" smtClean="0">
                <a:solidFill>
                  <a:schemeClr val="tx1"/>
                </a:solidFill>
                <a:latin typeface="Arabic Typesetting" pitchFamily="66" charset="-78"/>
                <a:cs typeface="Arabic Typesetting" pitchFamily="66" charset="-78"/>
              </a:rPr>
              <a:t> </a:t>
            </a:r>
            <a:r>
              <a:rPr lang="fr-FR" sz="2800" dirty="0" err="1" smtClean="0">
                <a:solidFill>
                  <a:schemeClr val="tx1"/>
                </a:solidFill>
                <a:latin typeface="Arabic Typesetting" pitchFamily="66" charset="-78"/>
                <a:cs typeface="Arabic Typesetting" pitchFamily="66" charset="-78"/>
              </a:rPr>
              <a:t>interest</a:t>
            </a:r>
            <a:r>
              <a:rPr lang="ar-DZ" sz="2800" dirty="0" smtClean="0">
                <a:solidFill>
                  <a:schemeClr val="tx1"/>
                </a:solidFill>
                <a:latin typeface="Arabic Typesetting" pitchFamily="66" charset="-78"/>
                <a:cs typeface="Arabic Typesetting" pitchFamily="66" charset="-78"/>
              </a:rPr>
              <a:t> </a:t>
            </a:r>
            <a:r>
              <a:rPr lang="fr-FR" sz="2800" dirty="0" smtClean="0">
                <a:solidFill>
                  <a:schemeClr val="tx1"/>
                </a:solidFill>
                <a:latin typeface="Arabic Typesetting" pitchFamily="66" charset="-78"/>
                <a:cs typeface="Arabic Typesetting" pitchFamily="66" charset="-78"/>
              </a:rPr>
              <a:t>Public</a:t>
            </a:r>
            <a:endParaRPr lang="ar-DZ" sz="2800" dirty="0" smtClean="0">
              <a:solidFill>
                <a:schemeClr val="tx1"/>
              </a:solidFill>
              <a:latin typeface="Arabic Typesetting" pitchFamily="66" charset="-78"/>
              <a:cs typeface="Arabic Typesetting" pitchFamily="66" charset="-78"/>
            </a:endParaRPr>
          </a:p>
          <a:p>
            <a:pPr algn="r" rtl="1">
              <a:lnSpc>
                <a:spcPct val="150000"/>
              </a:lnSpc>
            </a:pPr>
            <a:r>
              <a:rPr lang="ar-DZ" sz="2800" dirty="0" smtClean="0">
                <a:solidFill>
                  <a:schemeClr val="tx1"/>
                </a:solidFill>
                <a:latin typeface="Arabic Typesetting" pitchFamily="66" charset="-78"/>
                <a:cs typeface="Arabic Typesetting" pitchFamily="66" charset="-78"/>
              </a:rPr>
              <a:t>المسؤولية ------------- </a:t>
            </a:r>
            <a:r>
              <a:rPr lang="fr-FR" sz="2800" dirty="0" err="1" smtClean="0">
                <a:solidFill>
                  <a:schemeClr val="tx1"/>
                </a:solidFill>
                <a:latin typeface="Arabic Typesetting" pitchFamily="66" charset="-78"/>
                <a:cs typeface="Arabic Typesetting" pitchFamily="66" charset="-78"/>
              </a:rPr>
              <a:t>Responsibility</a:t>
            </a:r>
            <a:endParaRPr lang="ar-DZ" sz="2800" dirty="0" smtClean="0">
              <a:solidFill>
                <a:schemeClr val="tx1"/>
              </a:solidFill>
              <a:latin typeface="Arabic Typesetting" pitchFamily="66" charset="-78"/>
              <a:cs typeface="Arabic Typesetting" pitchFamily="66" charset="-78"/>
            </a:endParaRPr>
          </a:p>
          <a:p>
            <a:pPr algn="r" rtl="1">
              <a:lnSpc>
                <a:spcPct val="150000"/>
              </a:lnSpc>
            </a:pPr>
            <a:r>
              <a:rPr lang="ar-DZ" sz="2800" dirty="0" smtClean="0">
                <a:solidFill>
                  <a:schemeClr val="tx1"/>
                </a:solidFill>
                <a:latin typeface="Arabic Typesetting" pitchFamily="66" charset="-78"/>
                <a:cs typeface="Arabic Typesetting" pitchFamily="66" charset="-78"/>
              </a:rPr>
              <a:t> القرارات -------------</a:t>
            </a:r>
            <a:r>
              <a:rPr lang="fr-FR" sz="2800" dirty="0" err="1" smtClean="0">
                <a:solidFill>
                  <a:schemeClr val="tx1"/>
                </a:solidFill>
                <a:latin typeface="Arabic Typesetting" pitchFamily="66" charset="-78"/>
                <a:cs typeface="Arabic Typesetting" pitchFamily="66" charset="-78"/>
              </a:rPr>
              <a:t>Decisions</a:t>
            </a:r>
            <a:r>
              <a:rPr lang="fr-FR" sz="2800" dirty="0" smtClean="0">
                <a:solidFill>
                  <a:schemeClr val="tx1"/>
                </a:solidFill>
                <a:latin typeface="Arabic Typesetting" pitchFamily="66" charset="-78"/>
                <a:cs typeface="Arabic Typesetting" pitchFamily="66" charset="-78"/>
              </a:rPr>
              <a:t> </a:t>
            </a:r>
            <a:endParaRPr lang="ar-DZ" sz="2800" dirty="0" smtClean="0">
              <a:solidFill>
                <a:schemeClr val="tx1"/>
              </a:solidFill>
              <a:latin typeface="Arabic Typesetting" pitchFamily="66" charset="-78"/>
              <a:cs typeface="Arabic Typesetting" pitchFamily="66" charset="-78"/>
            </a:endParaRPr>
          </a:p>
          <a:p>
            <a:pPr algn="r" rtl="1">
              <a:lnSpc>
                <a:spcPct val="150000"/>
              </a:lnSpc>
            </a:pPr>
            <a:r>
              <a:rPr lang="ar-DZ" sz="2800" dirty="0" smtClean="0">
                <a:solidFill>
                  <a:schemeClr val="tx1"/>
                </a:solidFill>
                <a:latin typeface="Arabic Typesetting" pitchFamily="66" charset="-78"/>
                <a:cs typeface="Arabic Typesetting" pitchFamily="66" charset="-78"/>
              </a:rPr>
              <a:t>نظام </a:t>
            </a:r>
            <a:r>
              <a:rPr lang="ar-DZ" sz="2800" dirty="0" smtClean="0">
                <a:solidFill>
                  <a:schemeClr val="tx1"/>
                </a:solidFill>
                <a:latin typeface="Arabic Typesetting" pitchFamily="66" charset="-78"/>
                <a:cs typeface="Arabic Typesetting" pitchFamily="66" charset="-78"/>
              </a:rPr>
              <a:t>الإدارة------------</a:t>
            </a:r>
            <a:r>
              <a:rPr lang="fr-FR" sz="2800" dirty="0" smtClean="0">
                <a:solidFill>
                  <a:schemeClr val="tx1"/>
                </a:solidFill>
                <a:latin typeface="Arabic Typesetting" pitchFamily="66" charset="-78"/>
                <a:cs typeface="Arabic Typesetting" pitchFamily="66" charset="-78"/>
              </a:rPr>
              <a:t>Management system</a:t>
            </a:r>
            <a:endParaRPr lang="ar-DZ" sz="2800" dirty="0" smtClean="0">
              <a:solidFill>
                <a:schemeClr val="tx1"/>
              </a:solidFill>
              <a:latin typeface="Arabic Typesetting" pitchFamily="66" charset="-78"/>
              <a:cs typeface="Arabic Typesetting" pitchFamily="66" charset="-78"/>
            </a:endParaRPr>
          </a:p>
          <a:p>
            <a:pPr algn="r" rtl="1">
              <a:lnSpc>
                <a:spcPct val="150000"/>
              </a:lnSpc>
            </a:pPr>
            <a:endParaRPr lang="ar-DZ" sz="2800" dirty="0" smtClean="0">
              <a:solidFill>
                <a:schemeClr val="tx1"/>
              </a:solidFill>
              <a:latin typeface="Arabic Typesetting" pitchFamily="66" charset="-78"/>
              <a:cs typeface="Arabic Typesetting" pitchFamily="66" charset="-78"/>
            </a:endParaRPr>
          </a:p>
          <a:p>
            <a:pPr algn="r" rtl="1">
              <a:lnSpc>
                <a:spcPct val="150000"/>
              </a:lnSpc>
            </a:pPr>
            <a:endParaRPr lang="ar-DZ" sz="2800" dirty="0" smtClean="0">
              <a:solidFill>
                <a:schemeClr val="tx1"/>
              </a:solidFill>
              <a:latin typeface="Arabic Typesetting" pitchFamily="66" charset="-78"/>
              <a:cs typeface="Arabic Typesetting" pitchFamily="66" charset="-78"/>
            </a:endParaRPr>
          </a:p>
          <a:p>
            <a:pPr algn="r" rtl="1"/>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1142984"/>
            <a:ext cx="8358246" cy="5447645"/>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pPr algn="r" rtl="1"/>
            <a:r>
              <a:rPr lang="ar-DZ" dirty="0" smtClean="0">
                <a:solidFill>
                  <a:schemeClr val="tx1"/>
                </a:solidFill>
              </a:rPr>
              <a:t>ا</a:t>
            </a:r>
            <a:r>
              <a:rPr lang="ar-DZ" b="1" dirty="0" smtClean="0">
                <a:solidFill>
                  <a:schemeClr val="tx1"/>
                </a:solidFill>
              </a:rPr>
              <a:t>لأخلاقيات  ---------------- </a:t>
            </a:r>
            <a:r>
              <a:rPr lang="fr-FR" dirty="0" err="1" smtClean="0">
                <a:solidFill>
                  <a:schemeClr val="tx1"/>
                </a:solidFill>
              </a:rPr>
              <a:t>Ethics</a:t>
            </a:r>
            <a:endParaRPr lang="ar-DZ" dirty="0" smtClean="0">
              <a:solidFill>
                <a:schemeClr val="tx1"/>
              </a:solidFill>
            </a:endParaRPr>
          </a:p>
          <a:p>
            <a:pPr algn="r" rtl="1"/>
            <a:r>
              <a:rPr lang="ar-DZ" dirty="0" smtClean="0">
                <a:solidFill>
                  <a:schemeClr val="tx1"/>
                </a:solidFill>
              </a:rPr>
              <a:t>المهنة   ------------------- </a:t>
            </a:r>
            <a:r>
              <a:rPr lang="fr-FR" dirty="0" smtClean="0">
                <a:solidFill>
                  <a:schemeClr val="tx1"/>
                </a:solidFill>
              </a:rPr>
              <a:t>Profession</a:t>
            </a:r>
            <a:endParaRPr lang="ar-DZ" dirty="0" smtClean="0">
              <a:solidFill>
                <a:schemeClr val="tx1"/>
              </a:solidFill>
            </a:endParaRPr>
          </a:p>
          <a:p>
            <a:pPr algn="r" rtl="1"/>
            <a:r>
              <a:rPr lang="ar-DZ" dirty="0" smtClean="0">
                <a:solidFill>
                  <a:schemeClr val="tx1"/>
                </a:solidFill>
              </a:rPr>
              <a:t>المعايير </a:t>
            </a:r>
            <a:r>
              <a:rPr lang="ar-DZ" dirty="0" smtClean="0">
                <a:solidFill>
                  <a:schemeClr val="tx1"/>
                </a:solidFill>
              </a:rPr>
              <a:t>السلوكية </a:t>
            </a:r>
            <a:r>
              <a:rPr lang="ar-DZ" dirty="0" smtClean="0">
                <a:solidFill>
                  <a:schemeClr val="tx1"/>
                </a:solidFill>
              </a:rPr>
              <a:t>-------- </a:t>
            </a:r>
            <a:r>
              <a:rPr lang="fr-FR" dirty="0" err="1" smtClean="0">
                <a:solidFill>
                  <a:schemeClr val="tx1"/>
                </a:solidFill>
              </a:rPr>
              <a:t>Behavioural</a:t>
            </a:r>
            <a:r>
              <a:rPr lang="fr-FR" dirty="0" smtClean="0">
                <a:solidFill>
                  <a:schemeClr val="tx1"/>
                </a:solidFill>
              </a:rPr>
              <a:t> </a:t>
            </a:r>
            <a:r>
              <a:rPr lang="fr-FR" dirty="0" smtClean="0">
                <a:solidFill>
                  <a:schemeClr val="tx1"/>
                </a:solidFill>
              </a:rPr>
              <a:t>standards</a:t>
            </a:r>
            <a:endParaRPr lang="ar-DZ" dirty="0" smtClean="0">
              <a:solidFill>
                <a:schemeClr val="tx1"/>
              </a:solidFill>
            </a:endParaRPr>
          </a:p>
          <a:p>
            <a:pPr algn="r" rtl="1"/>
            <a:r>
              <a:rPr lang="ar-DZ" sz="2800" dirty="0" smtClean="0">
                <a:solidFill>
                  <a:schemeClr val="tx1"/>
                </a:solidFill>
                <a:latin typeface="Arabic Typesetting" pitchFamily="66" charset="-78"/>
                <a:cs typeface="Arabic Typesetting" pitchFamily="66" charset="-78"/>
              </a:rPr>
              <a:t>المسؤولية الاجتماعية------</a:t>
            </a:r>
            <a:r>
              <a:rPr lang="fr-FR" sz="2800" dirty="0" smtClean="0">
                <a:solidFill>
                  <a:schemeClr val="tx1"/>
                </a:solidFill>
                <a:latin typeface="Arabic Typesetting" pitchFamily="66" charset="-78"/>
                <a:cs typeface="Arabic Typesetting" pitchFamily="66" charset="-78"/>
              </a:rPr>
              <a:t> </a:t>
            </a:r>
            <a:r>
              <a:rPr lang="ar-DZ" sz="2800" dirty="0" smtClean="0">
                <a:solidFill>
                  <a:schemeClr val="tx1"/>
                </a:solidFill>
                <a:latin typeface="Arabic Typesetting" pitchFamily="66" charset="-78"/>
                <a:cs typeface="Arabic Typesetting" pitchFamily="66" charset="-78"/>
              </a:rPr>
              <a:t>  </a:t>
            </a:r>
            <a:r>
              <a:rPr lang="fr-FR" sz="2800" dirty="0" smtClean="0">
                <a:solidFill>
                  <a:schemeClr val="tx1"/>
                </a:solidFill>
                <a:latin typeface="Arabic Typesetting" pitchFamily="66" charset="-78"/>
                <a:cs typeface="Arabic Typesetting" pitchFamily="66" charset="-78"/>
              </a:rPr>
              <a:t>social </a:t>
            </a:r>
            <a:r>
              <a:rPr lang="fr-FR" sz="2800" dirty="0" err="1" smtClean="0">
                <a:solidFill>
                  <a:schemeClr val="tx1"/>
                </a:solidFill>
                <a:latin typeface="Arabic Typesetting" pitchFamily="66" charset="-78"/>
                <a:cs typeface="Arabic Typesetting" pitchFamily="66" charset="-78"/>
              </a:rPr>
              <a:t>responsibility</a:t>
            </a:r>
            <a:endParaRPr lang="ar-DZ" sz="2800" dirty="0" smtClean="0">
              <a:solidFill>
                <a:schemeClr val="tx1"/>
              </a:solidFill>
              <a:latin typeface="Arabic Typesetting" pitchFamily="66" charset="-78"/>
              <a:cs typeface="Arabic Typesetting" pitchFamily="66" charset="-78"/>
            </a:endParaRPr>
          </a:p>
          <a:p>
            <a:pPr algn="r" rtl="1"/>
            <a:r>
              <a:rPr lang="ar-DZ" sz="2800" dirty="0" smtClean="0">
                <a:solidFill>
                  <a:schemeClr val="tx1"/>
                </a:solidFill>
                <a:latin typeface="Arabic Typesetting" pitchFamily="66" charset="-78"/>
                <a:cs typeface="Arabic Typesetting" pitchFamily="66" charset="-78"/>
              </a:rPr>
              <a:t>المهام المهنية ------------- </a:t>
            </a:r>
            <a:r>
              <a:rPr lang="fr-FR" sz="2800" dirty="0" smtClean="0">
                <a:solidFill>
                  <a:schemeClr val="tx1"/>
                </a:solidFill>
                <a:latin typeface="Arabic Typesetting" pitchFamily="66" charset="-78"/>
                <a:cs typeface="Arabic Typesetting" pitchFamily="66" charset="-78"/>
              </a:rPr>
              <a:t>Professional </a:t>
            </a:r>
            <a:r>
              <a:rPr lang="fr-FR" sz="2800" dirty="0" err="1" smtClean="0">
                <a:solidFill>
                  <a:schemeClr val="tx1"/>
                </a:solidFill>
                <a:latin typeface="Arabic Typesetting" pitchFamily="66" charset="-78"/>
                <a:cs typeface="Arabic Typesetting" pitchFamily="66" charset="-78"/>
              </a:rPr>
              <a:t>Tasks</a:t>
            </a:r>
            <a:endParaRPr lang="ar-DZ" sz="2800" dirty="0" smtClean="0">
              <a:solidFill>
                <a:schemeClr val="tx1"/>
              </a:solidFill>
              <a:latin typeface="Arabic Typesetting" pitchFamily="66" charset="-78"/>
              <a:cs typeface="Arabic Typesetting" pitchFamily="66" charset="-78"/>
            </a:endParaRPr>
          </a:p>
          <a:p>
            <a:pPr algn="r" rtl="1"/>
            <a:r>
              <a:rPr lang="ar-DZ" sz="2800" dirty="0" smtClean="0">
                <a:solidFill>
                  <a:schemeClr val="tx1"/>
                </a:solidFill>
                <a:latin typeface="Arabic Typesetting" pitchFamily="66" charset="-78"/>
                <a:cs typeface="Arabic Typesetting" pitchFamily="66" charset="-78"/>
              </a:rPr>
              <a:t>السلوك المهني -----------</a:t>
            </a:r>
            <a:r>
              <a:rPr lang="fr-FR" sz="2800" dirty="0" smtClean="0">
                <a:solidFill>
                  <a:schemeClr val="tx1"/>
                </a:solidFill>
                <a:latin typeface="Arabic Typesetting" pitchFamily="66" charset="-78"/>
                <a:cs typeface="Arabic Typesetting" pitchFamily="66" charset="-78"/>
              </a:rPr>
              <a:t>Professional </a:t>
            </a:r>
            <a:r>
              <a:rPr lang="fr-FR" sz="2800" dirty="0" err="1" smtClean="0">
                <a:solidFill>
                  <a:schemeClr val="tx1"/>
                </a:solidFill>
                <a:latin typeface="Arabic Typesetting" pitchFamily="66" charset="-78"/>
                <a:cs typeface="Arabic Typesetting" pitchFamily="66" charset="-78"/>
              </a:rPr>
              <a:t>behavior</a:t>
            </a:r>
            <a:endParaRPr lang="ar-DZ" sz="2800" dirty="0" smtClean="0">
              <a:solidFill>
                <a:schemeClr val="tx1"/>
              </a:solidFill>
              <a:latin typeface="Arabic Typesetting" pitchFamily="66" charset="-78"/>
              <a:cs typeface="Arabic Typesetting" pitchFamily="66" charset="-78"/>
            </a:endParaRPr>
          </a:p>
          <a:p>
            <a:pPr algn="r" rtl="1"/>
            <a:r>
              <a:rPr lang="ar-DZ" sz="2800" dirty="0" smtClean="0">
                <a:solidFill>
                  <a:schemeClr val="tx1"/>
                </a:solidFill>
                <a:latin typeface="Arabic Typesetting" pitchFamily="66" charset="-78"/>
                <a:cs typeface="Arabic Typesetting" pitchFamily="66" charset="-78"/>
              </a:rPr>
              <a:t>العدالة كإنصاف-</a:t>
            </a:r>
            <a:r>
              <a:rPr lang="ar-DZ" sz="2800" b="1" dirty="0" smtClean="0">
                <a:solidFill>
                  <a:schemeClr val="tx1"/>
                </a:solidFill>
                <a:latin typeface="Arabic Typesetting" pitchFamily="66" charset="-78"/>
                <a:cs typeface="Arabic Typesetting" pitchFamily="66" charset="-78"/>
              </a:rPr>
              <a:t>--------- </a:t>
            </a:r>
            <a:r>
              <a:rPr lang="fr-FR" sz="2800" dirty="0" smtClean="0">
                <a:solidFill>
                  <a:schemeClr val="tx1"/>
                </a:solidFill>
                <a:latin typeface="Arabic Typesetting" pitchFamily="66" charset="-78"/>
                <a:cs typeface="Arabic Typesetting" pitchFamily="66" charset="-78"/>
              </a:rPr>
              <a:t>Justice as </a:t>
            </a:r>
            <a:r>
              <a:rPr lang="fr-FR" sz="2800" dirty="0" err="1" smtClean="0">
                <a:solidFill>
                  <a:schemeClr val="tx1"/>
                </a:solidFill>
                <a:latin typeface="Arabic Typesetting" pitchFamily="66" charset="-78"/>
                <a:cs typeface="Arabic Typesetting" pitchFamily="66" charset="-78"/>
              </a:rPr>
              <a:t>fairness</a:t>
            </a:r>
            <a:endParaRPr lang="ar-DZ" sz="2800" dirty="0" smtClean="0">
              <a:solidFill>
                <a:schemeClr val="tx1"/>
              </a:solidFill>
              <a:latin typeface="Arabic Typesetting" pitchFamily="66" charset="-78"/>
              <a:cs typeface="Arabic Typesetting" pitchFamily="66" charset="-78"/>
            </a:endParaRPr>
          </a:p>
          <a:p>
            <a:pPr algn="r" rtl="1"/>
            <a:r>
              <a:rPr lang="ar-DZ" sz="2800" dirty="0" smtClean="0">
                <a:solidFill>
                  <a:schemeClr val="tx1"/>
                </a:solidFill>
                <a:latin typeface="Arabic Typesetting" pitchFamily="66" charset="-78"/>
                <a:cs typeface="Arabic Typesetting" pitchFamily="66" charset="-78"/>
              </a:rPr>
              <a:t>تكافؤ الفرص-------------</a:t>
            </a:r>
            <a:r>
              <a:rPr lang="fr-FR" sz="2800" dirty="0" smtClean="0">
                <a:solidFill>
                  <a:schemeClr val="tx1"/>
                </a:solidFill>
                <a:latin typeface="Arabic Typesetting" pitchFamily="66" charset="-78"/>
                <a:cs typeface="Arabic Typesetting" pitchFamily="66" charset="-78"/>
              </a:rPr>
              <a:t> </a:t>
            </a:r>
            <a:r>
              <a:rPr lang="fr-FR" sz="2800" dirty="0" err="1" smtClean="0">
                <a:solidFill>
                  <a:schemeClr val="tx1"/>
                </a:solidFill>
                <a:latin typeface="Arabic Typesetting" pitchFamily="66" charset="-78"/>
                <a:cs typeface="Arabic Typesetting" pitchFamily="66" charset="-78"/>
              </a:rPr>
              <a:t>Equal</a:t>
            </a:r>
            <a:r>
              <a:rPr lang="fr-FR" sz="2800" dirty="0" smtClean="0">
                <a:solidFill>
                  <a:schemeClr val="tx1"/>
                </a:solidFill>
                <a:latin typeface="Arabic Typesetting" pitchFamily="66" charset="-78"/>
                <a:cs typeface="Arabic Typesetting" pitchFamily="66" charset="-78"/>
              </a:rPr>
              <a:t> </a:t>
            </a:r>
            <a:r>
              <a:rPr lang="fr-FR" sz="2800" dirty="0" err="1" smtClean="0">
                <a:solidFill>
                  <a:schemeClr val="tx1"/>
                </a:solidFill>
                <a:latin typeface="Arabic Typesetting" pitchFamily="66" charset="-78"/>
                <a:cs typeface="Arabic Typesetting" pitchFamily="66" charset="-78"/>
              </a:rPr>
              <a:t>opportunities</a:t>
            </a:r>
            <a:endParaRPr lang="ar-DZ" sz="2800" dirty="0" smtClean="0">
              <a:solidFill>
                <a:schemeClr val="tx1"/>
              </a:solidFill>
              <a:latin typeface="Arabic Typesetting" pitchFamily="66" charset="-78"/>
              <a:cs typeface="Arabic Typesetting" pitchFamily="66" charset="-78"/>
            </a:endParaRPr>
          </a:p>
          <a:p>
            <a:pPr algn="r" rtl="1"/>
            <a:r>
              <a:rPr lang="ar-DZ" sz="2800" dirty="0" smtClean="0">
                <a:solidFill>
                  <a:schemeClr val="tx1"/>
                </a:solidFill>
                <a:latin typeface="Arabic Typesetting" pitchFamily="66" charset="-78"/>
                <a:cs typeface="Arabic Typesetting" pitchFamily="66" charset="-78"/>
              </a:rPr>
              <a:t>الآخر ------------</a:t>
            </a:r>
            <a:r>
              <a:rPr lang="fr-FR" sz="2800" dirty="0" smtClean="0">
                <a:solidFill>
                  <a:schemeClr val="tx1"/>
                </a:solidFill>
                <a:latin typeface="Arabic Typesetting" pitchFamily="66" charset="-78"/>
                <a:cs typeface="Arabic Typesetting" pitchFamily="66" charset="-78"/>
              </a:rPr>
              <a:t> The </a:t>
            </a:r>
            <a:r>
              <a:rPr lang="fr-FR" sz="2800" dirty="0" err="1" smtClean="0">
                <a:solidFill>
                  <a:schemeClr val="tx1"/>
                </a:solidFill>
                <a:latin typeface="Arabic Typesetting" pitchFamily="66" charset="-78"/>
                <a:cs typeface="Arabic Typesetting" pitchFamily="66" charset="-78"/>
              </a:rPr>
              <a:t>other</a:t>
            </a:r>
            <a:endParaRPr lang="ar-DZ" sz="2800" dirty="0" smtClean="0">
              <a:solidFill>
                <a:schemeClr val="tx1"/>
              </a:solidFill>
              <a:latin typeface="Arabic Typesetting" pitchFamily="66" charset="-78"/>
              <a:cs typeface="Arabic Typesetting" pitchFamily="66" charset="-78"/>
            </a:endParaRPr>
          </a:p>
          <a:p>
            <a:pPr algn="r" rtl="1"/>
            <a:endParaRPr lang="ar-DZ" dirty="0" smtClean="0">
              <a:latin typeface="Arabic Typesetting" pitchFamily="66" charset="-78"/>
              <a:cs typeface="Arabic Typesetting" pitchFamily="66" charset="-78"/>
            </a:endParaRPr>
          </a:p>
          <a:p>
            <a:pPr algn="r" rtl="1"/>
            <a:endParaRPr lang="ar-DZ" dirty="0" smtClean="0">
              <a:latin typeface="Arabic Typesetting" pitchFamily="66" charset="-78"/>
              <a:cs typeface="Arabic Typesetting" pitchFamily="66" charset="-78"/>
            </a:endParaRPr>
          </a:p>
          <a:p>
            <a:pPr algn="r" rtl="1"/>
            <a:endParaRPr lang="ar-DZ" dirty="0" smtClean="0">
              <a:latin typeface="Arabic Typesetting" pitchFamily="66" charset="-78"/>
              <a:cs typeface="Arabic Typesetting" pitchFamily="66" charset="-78"/>
            </a:endParaRPr>
          </a:p>
          <a:p>
            <a:pPr algn="r" rtl="1"/>
            <a:endParaRPr lang="ar-DZ" dirty="0" smtClean="0">
              <a:latin typeface="Arabic Typesetting" pitchFamily="66" charset="-78"/>
              <a:cs typeface="Arabic Typesetting" pitchFamily="66" charset="-78"/>
            </a:endParaRPr>
          </a:p>
          <a:p>
            <a:pPr algn="r" rtl="1"/>
            <a:endParaRPr lang="ar-DZ" dirty="0" smtClean="0">
              <a:latin typeface="Arabic Typesetting" pitchFamily="66" charset="-78"/>
              <a:cs typeface="Arabic Typesetting" pitchFamily="66" charset="-78"/>
            </a:endParaRPr>
          </a:p>
          <a:p>
            <a:pPr algn="r" rtl="1"/>
            <a:endParaRPr lang="ar-DZ" dirty="0" smtClean="0"/>
          </a:p>
          <a:p>
            <a:pPr algn="r" rtl="1"/>
            <a:endParaRPr lang="fr-FR" dirty="0"/>
          </a:p>
        </p:txBody>
      </p:sp>
      <p:sp>
        <p:nvSpPr>
          <p:cNvPr id="5" name="Rectangle 4"/>
          <p:cNvSpPr/>
          <p:nvPr/>
        </p:nvSpPr>
        <p:spPr>
          <a:xfrm>
            <a:off x="4286248" y="3857628"/>
            <a:ext cx="4572032" cy="4370427"/>
          </a:xfrm>
          <a:prstGeom prst="rect">
            <a:avLst/>
          </a:prstGeom>
        </p:spPr>
        <p:txBody>
          <a:bodyPr wrap="square">
            <a:spAutoFit/>
          </a:bodyPr>
          <a:lstStyle/>
          <a:p>
            <a:pPr algn="r" rtl="1"/>
            <a:endParaRPr lang="ar-DZ" sz="2800" dirty="0" smtClean="0">
              <a:latin typeface="Arabic Typesetting" pitchFamily="66" charset="-78"/>
              <a:cs typeface="Arabic Typesetting" pitchFamily="66" charset="-78"/>
            </a:endParaRPr>
          </a:p>
          <a:p>
            <a:pPr algn="r" rtl="1"/>
            <a:endParaRPr lang="ar-DZ" sz="2800" dirty="0" smtClean="0">
              <a:latin typeface="Arabic Typesetting" pitchFamily="66" charset="-78"/>
              <a:cs typeface="Arabic Typesetting" pitchFamily="66" charset="-78"/>
            </a:endParaRPr>
          </a:p>
          <a:p>
            <a:pPr algn="r" rtl="1"/>
            <a:endParaRPr lang="ar-DZ" sz="2800" dirty="0" smtClean="0">
              <a:latin typeface="Arabic Typesetting" pitchFamily="66" charset="-78"/>
              <a:cs typeface="Arabic Typesetting" pitchFamily="66" charset="-78"/>
            </a:endParaRPr>
          </a:p>
          <a:p>
            <a:pPr algn="r" rtl="1"/>
            <a:endParaRPr lang="ar-DZ" sz="2800" dirty="0" smtClean="0">
              <a:latin typeface="Arabic Typesetting" pitchFamily="66" charset="-78"/>
              <a:cs typeface="Arabic Typesetting" pitchFamily="66" charset="-78"/>
            </a:endParaRPr>
          </a:p>
          <a:p>
            <a:pPr algn="r" rtl="1"/>
            <a:endParaRPr lang="ar-DZ" sz="2800" dirty="0" smtClean="0">
              <a:latin typeface="Arabic Typesetting" pitchFamily="66" charset="-78"/>
              <a:cs typeface="Arabic Typesetting" pitchFamily="66" charset="-78"/>
            </a:endParaRPr>
          </a:p>
          <a:p>
            <a:pPr algn="r" rtl="1"/>
            <a:endParaRPr lang="ar-DZ" sz="2800" dirty="0" smtClean="0">
              <a:latin typeface="Arabic Typesetting" pitchFamily="66" charset="-78"/>
              <a:cs typeface="Arabic Typesetting" pitchFamily="66" charset="-78"/>
            </a:endParaRPr>
          </a:p>
          <a:p>
            <a:pPr algn="r" rtl="1"/>
            <a:endParaRPr lang="ar-DZ" sz="2800" dirty="0" smtClean="0">
              <a:latin typeface="Arabic Typesetting" pitchFamily="66" charset="-78"/>
              <a:cs typeface="Arabic Typesetting" pitchFamily="66" charset="-78"/>
            </a:endParaRPr>
          </a:p>
          <a:p>
            <a:pPr algn="r" rtl="1"/>
            <a:endParaRPr lang="ar-DZ" sz="2800" dirty="0" smtClean="0">
              <a:latin typeface="Arabic Typesetting" pitchFamily="66" charset="-78"/>
              <a:cs typeface="Arabic Typesetting" pitchFamily="66" charset="-78"/>
            </a:endParaRPr>
          </a:p>
          <a:p>
            <a:endParaRPr lang="ar-DZ" dirty="0" smtClean="0"/>
          </a:p>
          <a:p>
            <a:endParaRPr lang="ar-DZ" dirty="0" smtClean="0"/>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280</TotalTime>
  <Words>814</Words>
  <Application>Microsoft Office PowerPoint</Application>
  <PresentationFormat>Affichage à l'écran (4:3)</PresentationFormat>
  <Paragraphs>69</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Débit</vt:lpstr>
      <vt:lpstr>المحاضرة الأولى </vt:lpstr>
      <vt:lpstr>مفهوم الحوكمة </vt:lpstr>
      <vt:lpstr>مفهوم الحوكمة إصطلاحا</vt:lpstr>
      <vt:lpstr>Diapositive 4</vt:lpstr>
      <vt:lpstr>مفهوم أخلاقيات المهنة</vt:lpstr>
      <vt:lpstr>Diapositive 6</vt:lpstr>
      <vt:lpstr>مصطلحات باللغة الانجليزية</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الحوكمة</dc:title>
  <dc:creator>Utilisateur Windows</dc:creator>
  <cp:lastModifiedBy>Utilisateur Windows</cp:lastModifiedBy>
  <cp:revision>27</cp:revision>
  <dcterms:created xsi:type="dcterms:W3CDTF">2024-12-13T17:55:49Z</dcterms:created>
  <dcterms:modified xsi:type="dcterms:W3CDTF">2024-12-14T20:12:20Z</dcterms:modified>
</cp:coreProperties>
</file>