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EA7F0CF3-4238-43A5-90FA-6F8A25C735D7}" type="datetimeFigureOut">
              <a:rPr lang="fr-FR" smtClean="0"/>
              <a:t>09/11/2025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2AD59A3-B2AA-4814-A589-38808F9C162E}" type="slidenum">
              <a:rPr lang="fr-FR" smtClean="0"/>
              <a:t>‹N°›</a:t>
            </a:fld>
            <a:endParaRPr lang="fr-FR"/>
          </a:p>
        </p:txBody>
      </p:sp>
    </p:spTree>
    <p:extLst>
      <p:ext uri="{BB962C8B-B14F-4D97-AF65-F5344CB8AC3E}">
        <p14:creationId xmlns:p14="http://schemas.microsoft.com/office/powerpoint/2010/main" val="1440818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A7F0CF3-4238-43A5-90FA-6F8A25C735D7}" type="datetimeFigureOut">
              <a:rPr lang="fr-FR" smtClean="0"/>
              <a:t>09/11/2025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2AD59A3-B2AA-4814-A589-38808F9C162E}" type="slidenum">
              <a:rPr lang="fr-FR" smtClean="0"/>
              <a:t>‹N°›</a:t>
            </a:fld>
            <a:endParaRPr lang="fr-FR"/>
          </a:p>
        </p:txBody>
      </p:sp>
    </p:spTree>
    <p:extLst>
      <p:ext uri="{BB962C8B-B14F-4D97-AF65-F5344CB8AC3E}">
        <p14:creationId xmlns:p14="http://schemas.microsoft.com/office/powerpoint/2010/main" val="3784659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A7F0CF3-4238-43A5-90FA-6F8A25C735D7}" type="datetimeFigureOut">
              <a:rPr lang="fr-FR" smtClean="0"/>
              <a:t>09/11/2025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2AD59A3-B2AA-4814-A589-38808F9C162E}" type="slidenum">
              <a:rPr lang="fr-FR" smtClean="0"/>
              <a:t>‹N°›</a:t>
            </a:fld>
            <a:endParaRPr lang="fr-FR"/>
          </a:p>
        </p:txBody>
      </p:sp>
    </p:spTree>
    <p:extLst>
      <p:ext uri="{BB962C8B-B14F-4D97-AF65-F5344CB8AC3E}">
        <p14:creationId xmlns:p14="http://schemas.microsoft.com/office/powerpoint/2010/main" val="2494162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A7F0CF3-4238-43A5-90FA-6F8A25C735D7}" type="datetimeFigureOut">
              <a:rPr lang="fr-FR" smtClean="0"/>
              <a:t>09/11/2025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2AD59A3-B2AA-4814-A589-38808F9C162E}" type="slidenum">
              <a:rPr lang="fr-FR" smtClean="0"/>
              <a:t>‹N°›</a:t>
            </a:fld>
            <a:endParaRPr lang="fr-FR"/>
          </a:p>
        </p:txBody>
      </p:sp>
    </p:spTree>
    <p:extLst>
      <p:ext uri="{BB962C8B-B14F-4D97-AF65-F5344CB8AC3E}">
        <p14:creationId xmlns:p14="http://schemas.microsoft.com/office/powerpoint/2010/main" val="2145319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EA7F0CF3-4238-43A5-90FA-6F8A25C735D7}" type="datetimeFigureOut">
              <a:rPr lang="fr-FR" smtClean="0"/>
              <a:t>09/11/2025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2AD59A3-B2AA-4814-A589-38808F9C162E}" type="slidenum">
              <a:rPr lang="fr-FR" smtClean="0"/>
              <a:t>‹N°›</a:t>
            </a:fld>
            <a:endParaRPr lang="fr-FR"/>
          </a:p>
        </p:txBody>
      </p:sp>
    </p:spTree>
    <p:extLst>
      <p:ext uri="{BB962C8B-B14F-4D97-AF65-F5344CB8AC3E}">
        <p14:creationId xmlns:p14="http://schemas.microsoft.com/office/powerpoint/2010/main" val="3942324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A7F0CF3-4238-43A5-90FA-6F8A25C735D7}" type="datetimeFigureOut">
              <a:rPr lang="fr-FR" smtClean="0"/>
              <a:t>09/11/2025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2AD59A3-B2AA-4814-A589-38808F9C162E}" type="slidenum">
              <a:rPr lang="fr-FR" smtClean="0"/>
              <a:t>‹N°›</a:t>
            </a:fld>
            <a:endParaRPr lang="fr-FR"/>
          </a:p>
        </p:txBody>
      </p:sp>
    </p:spTree>
    <p:extLst>
      <p:ext uri="{BB962C8B-B14F-4D97-AF65-F5344CB8AC3E}">
        <p14:creationId xmlns:p14="http://schemas.microsoft.com/office/powerpoint/2010/main" val="1561441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A7F0CF3-4238-43A5-90FA-6F8A25C735D7}" type="datetimeFigureOut">
              <a:rPr lang="fr-FR" smtClean="0"/>
              <a:t>09/11/2025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2AD59A3-B2AA-4814-A589-38808F9C162E}" type="slidenum">
              <a:rPr lang="fr-FR" smtClean="0"/>
              <a:t>‹N°›</a:t>
            </a:fld>
            <a:endParaRPr lang="fr-FR"/>
          </a:p>
        </p:txBody>
      </p:sp>
    </p:spTree>
    <p:extLst>
      <p:ext uri="{BB962C8B-B14F-4D97-AF65-F5344CB8AC3E}">
        <p14:creationId xmlns:p14="http://schemas.microsoft.com/office/powerpoint/2010/main" val="1865917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EA7F0CF3-4238-43A5-90FA-6F8A25C735D7}" type="datetimeFigureOut">
              <a:rPr lang="fr-FR" smtClean="0"/>
              <a:t>09/11/2025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2AD59A3-B2AA-4814-A589-38808F9C162E}" type="slidenum">
              <a:rPr lang="fr-FR" smtClean="0"/>
              <a:t>‹N°›</a:t>
            </a:fld>
            <a:endParaRPr lang="fr-FR"/>
          </a:p>
        </p:txBody>
      </p:sp>
    </p:spTree>
    <p:extLst>
      <p:ext uri="{BB962C8B-B14F-4D97-AF65-F5344CB8AC3E}">
        <p14:creationId xmlns:p14="http://schemas.microsoft.com/office/powerpoint/2010/main" val="1787350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A7F0CF3-4238-43A5-90FA-6F8A25C735D7}" type="datetimeFigureOut">
              <a:rPr lang="fr-FR" smtClean="0"/>
              <a:t>09/11/2025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2AD59A3-B2AA-4814-A589-38808F9C162E}" type="slidenum">
              <a:rPr lang="fr-FR" smtClean="0"/>
              <a:t>‹N°›</a:t>
            </a:fld>
            <a:endParaRPr lang="fr-FR"/>
          </a:p>
        </p:txBody>
      </p:sp>
    </p:spTree>
    <p:extLst>
      <p:ext uri="{BB962C8B-B14F-4D97-AF65-F5344CB8AC3E}">
        <p14:creationId xmlns:p14="http://schemas.microsoft.com/office/powerpoint/2010/main" val="3059564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A7F0CF3-4238-43A5-90FA-6F8A25C735D7}" type="datetimeFigureOut">
              <a:rPr lang="fr-FR" smtClean="0"/>
              <a:t>09/11/2025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2AD59A3-B2AA-4814-A589-38808F9C162E}" type="slidenum">
              <a:rPr lang="fr-FR" smtClean="0"/>
              <a:t>‹N°›</a:t>
            </a:fld>
            <a:endParaRPr lang="fr-FR"/>
          </a:p>
        </p:txBody>
      </p:sp>
    </p:spTree>
    <p:extLst>
      <p:ext uri="{BB962C8B-B14F-4D97-AF65-F5344CB8AC3E}">
        <p14:creationId xmlns:p14="http://schemas.microsoft.com/office/powerpoint/2010/main" val="1862167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A7F0CF3-4238-43A5-90FA-6F8A25C735D7}" type="datetimeFigureOut">
              <a:rPr lang="fr-FR" smtClean="0"/>
              <a:t>09/11/2025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2AD59A3-B2AA-4814-A589-38808F9C162E}" type="slidenum">
              <a:rPr lang="fr-FR" smtClean="0"/>
              <a:t>‹N°›</a:t>
            </a:fld>
            <a:endParaRPr lang="fr-FR"/>
          </a:p>
        </p:txBody>
      </p:sp>
    </p:spTree>
    <p:extLst>
      <p:ext uri="{BB962C8B-B14F-4D97-AF65-F5344CB8AC3E}">
        <p14:creationId xmlns:p14="http://schemas.microsoft.com/office/powerpoint/2010/main" val="1538504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7F0CF3-4238-43A5-90FA-6F8A25C735D7}" type="datetimeFigureOut">
              <a:rPr lang="fr-FR" smtClean="0"/>
              <a:t>09/11/2025</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AD59A3-B2AA-4814-A589-38808F9C162E}" type="slidenum">
              <a:rPr lang="fr-FR" smtClean="0"/>
              <a:t>‹N°›</a:t>
            </a:fld>
            <a:endParaRPr lang="fr-FR"/>
          </a:p>
        </p:txBody>
      </p:sp>
    </p:spTree>
    <p:extLst>
      <p:ext uri="{BB962C8B-B14F-4D97-AF65-F5344CB8AC3E}">
        <p14:creationId xmlns:p14="http://schemas.microsoft.com/office/powerpoint/2010/main" val="7460681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7 Représentation du dévers sur un profil en travers d'un tronçon routier (SN640 120). C'est les profils en travers qui permettent de définir le type de terrassement qui sera exécuté dans le projet linéaire. Il s'agit de trois cas : des travaux en déblai, les travaux en remblai, et les travaux mixtes (déblai/remblai) (figure II.8). La conception de ces travaux de terrassement est définie dans le chapitre suivant."/>
          <p:cNvPicPr/>
          <p:nvPr/>
        </p:nvPicPr>
        <p:blipFill>
          <a:blip r:embed="rId2">
            <a:extLst>
              <a:ext uri="{28A0092B-C50C-407E-A947-70E740481C1C}">
                <a14:useLocalDpi xmlns:a14="http://schemas.microsoft.com/office/drawing/2010/main" val="0"/>
              </a:ext>
            </a:extLst>
          </a:blip>
          <a:srcRect/>
          <a:stretch>
            <a:fillRect/>
          </a:stretch>
        </p:blipFill>
        <p:spPr bwMode="auto">
          <a:xfrm>
            <a:off x="2281055" y="804861"/>
            <a:ext cx="7704000" cy="5220000"/>
          </a:xfrm>
          <a:prstGeom prst="rect">
            <a:avLst/>
          </a:prstGeom>
          <a:noFill/>
          <a:ln>
            <a:noFill/>
          </a:ln>
        </p:spPr>
      </p:pic>
    </p:spTree>
    <p:extLst>
      <p:ext uri="{BB962C8B-B14F-4D97-AF65-F5344CB8AC3E}">
        <p14:creationId xmlns:p14="http://schemas.microsoft.com/office/powerpoint/2010/main" val="38793126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2205280882"/>
              </p:ext>
            </p:extLst>
          </p:nvPr>
        </p:nvGraphicFramePr>
        <p:xfrm>
          <a:off x="352696" y="2403568"/>
          <a:ext cx="11001104" cy="2314956"/>
        </p:xfrm>
        <a:graphic>
          <a:graphicData uri="http://schemas.openxmlformats.org/drawingml/2006/table">
            <a:tbl>
              <a:tblPr firstRow="1" firstCol="1" bandRow="1">
                <a:tableStyleId>{5C22544A-7EE6-4342-B048-85BDC9FD1C3A}</a:tableStyleId>
              </a:tblPr>
              <a:tblGrid>
                <a:gridCol w="5500552"/>
                <a:gridCol w="5500552"/>
              </a:tblGrid>
              <a:tr h="325123">
                <a:tc>
                  <a:txBody>
                    <a:bodyPr/>
                    <a:lstStyle/>
                    <a:p>
                      <a:pPr algn="ctr">
                        <a:lnSpc>
                          <a:spcPct val="107000"/>
                        </a:lnSpc>
                        <a:spcAft>
                          <a:spcPts val="0"/>
                        </a:spcAft>
                      </a:pPr>
                      <a:r>
                        <a:rPr lang="fr-FR" sz="2000" b="1" dirty="0">
                          <a:effectLst/>
                        </a:rPr>
                        <a:t>Critère</a:t>
                      </a:r>
                      <a:endParaRPr lang="fr-FR" sz="1800" b="1"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algn="ctr">
                        <a:lnSpc>
                          <a:spcPct val="107000"/>
                        </a:lnSpc>
                        <a:spcAft>
                          <a:spcPts val="0"/>
                        </a:spcAft>
                      </a:pPr>
                      <a:r>
                        <a:rPr lang="fr-FR" sz="2000" b="1">
                          <a:effectLst/>
                        </a:rPr>
                        <a:t>Barème</a:t>
                      </a:r>
                      <a:endParaRPr lang="fr-FR" sz="1800" b="1">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r>
              <a:tr h="325123">
                <a:tc>
                  <a:txBody>
                    <a:bodyPr/>
                    <a:lstStyle/>
                    <a:p>
                      <a:pPr algn="ctr">
                        <a:lnSpc>
                          <a:spcPct val="107000"/>
                        </a:lnSpc>
                        <a:spcAft>
                          <a:spcPts val="0"/>
                        </a:spcAft>
                      </a:pPr>
                      <a:r>
                        <a:rPr lang="fr-FR" sz="2000" b="1">
                          <a:effectLst/>
                        </a:rPr>
                        <a:t>Mise en page, respect de l’échelle</a:t>
                      </a:r>
                      <a:endParaRPr lang="fr-FR" sz="1800" b="1">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algn="ctr">
                        <a:lnSpc>
                          <a:spcPct val="107000"/>
                        </a:lnSpc>
                        <a:spcAft>
                          <a:spcPts val="0"/>
                        </a:spcAft>
                      </a:pPr>
                      <a:r>
                        <a:rPr lang="fr-FR" sz="2000" b="1">
                          <a:effectLst/>
                        </a:rPr>
                        <a:t>4 pts</a:t>
                      </a:r>
                      <a:endParaRPr lang="fr-FR" sz="1800" b="1">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r>
              <a:tr h="325123">
                <a:tc>
                  <a:txBody>
                    <a:bodyPr/>
                    <a:lstStyle/>
                    <a:p>
                      <a:pPr algn="ctr">
                        <a:lnSpc>
                          <a:spcPct val="107000"/>
                        </a:lnSpc>
                        <a:spcAft>
                          <a:spcPts val="0"/>
                        </a:spcAft>
                      </a:pPr>
                      <a:r>
                        <a:rPr lang="fr-FR" sz="2000" b="1">
                          <a:effectLst/>
                        </a:rPr>
                        <a:t>Exactitude géométrique</a:t>
                      </a:r>
                      <a:endParaRPr lang="fr-FR" sz="1800" b="1">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algn="ctr">
                        <a:lnSpc>
                          <a:spcPct val="107000"/>
                        </a:lnSpc>
                        <a:spcAft>
                          <a:spcPts val="0"/>
                        </a:spcAft>
                      </a:pPr>
                      <a:r>
                        <a:rPr lang="fr-FR" sz="2000" b="1">
                          <a:effectLst/>
                        </a:rPr>
                        <a:t>6 pts</a:t>
                      </a:r>
                      <a:endParaRPr lang="fr-FR" sz="1800" b="1">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r>
              <a:tr h="325123">
                <a:tc>
                  <a:txBody>
                    <a:bodyPr/>
                    <a:lstStyle/>
                    <a:p>
                      <a:pPr algn="ctr">
                        <a:lnSpc>
                          <a:spcPct val="107000"/>
                        </a:lnSpc>
                        <a:spcAft>
                          <a:spcPts val="0"/>
                        </a:spcAft>
                      </a:pPr>
                      <a:r>
                        <a:rPr lang="fr-FR" sz="2000" b="1">
                          <a:effectLst/>
                        </a:rPr>
                        <a:t>Cotation et légende complètes</a:t>
                      </a:r>
                      <a:endParaRPr lang="fr-FR" sz="1800" b="1">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algn="ctr">
                        <a:lnSpc>
                          <a:spcPct val="107000"/>
                        </a:lnSpc>
                        <a:spcAft>
                          <a:spcPts val="0"/>
                        </a:spcAft>
                      </a:pPr>
                      <a:r>
                        <a:rPr lang="fr-FR" sz="2000" b="1">
                          <a:effectLst/>
                        </a:rPr>
                        <a:t>4 pts</a:t>
                      </a:r>
                      <a:endParaRPr lang="fr-FR" sz="1800" b="1">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r>
              <a:tr h="325123">
                <a:tc>
                  <a:txBody>
                    <a:bodyPr/>
                    <a:lstStyle/>
                    <a:p>
                      <a:pPr algn="ctr">
                        <a:lnSpc>
                          <a:spcPct val="107000"/>
                        </a:lnSpc>
                        <a:spcAft>
                          <a:spcPts val="0"/>
                        </a:spcAft>
                      </a:pPr>
                      <a:r>
                        <a:rPr lang="fr-FR" sz="2000" b="1">
                          <a:effectLst/>
                        </a:rPr>
                        <a:t>Propreté du dessin</a:t>
                      </a:r>
                      <a:endParaRPr lang="fr-FR" sz="1800" b="1">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algn="ctr">
                        <a:lnSpc>
                          <a:spcPct val="107000"/>
                        </a:lnSpc>
                        <a:spcAft>
                          <a:spcPts val="0"/>
                        </a:spcAft>
                      </a:pPr>
                      <a:r>
                        <a:rPr lang="fr-FR" sz="2000" b="1">
                          <a:effectLst/>
                        </a:rPr>
                        <a:t>2 pts</a:t>
                      </a:r>
                      <a:endParaRPr lang="fr-FR" sz="1800" b="1">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r>
              <a:tr h="325123">
                <a:tc>
                  <a:txBody>
                    <a:bodyPr/>
                    <a:lstStyle/>
                    <a:p>
                      <a:pPr algn="ctr">
                        <a:lnSpc>
                          <a:spcPct val="107000"/>
                        </a:lnSpc>
                        <a:spcAft>
                          <a:spcPts val="0"/>
                        </a:spcAft>
                      </a:pPr>
                      <a:r>
                        <a:rPr lang="fr-FR" sz="2000" b="1">
                          <a:effectLst/>
                        </a:rPr>
                        <a:t>Respect du temps et autonomie</a:t>
                      </a:r>
                      <a:endParaRPr lang="fr-FR" sz="1800" b="1">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algn="ctr">
                        <a:lnSpc>
                          <a:spcPct val="107000"/>
                        </a:lnSpc>
                        <a:spcAft>
                          <a:spcPts val="0"/>
                        </a:spcAft>
                      </a:pPr>
                      <a:r>
                        <a:rPr lang="fr-FR" sz="2000" b="1">
                          <a:effectLst/>
                        </a:rPr>
                        <a:t>4 pts</a:t>
                      </a:r>
                      <a:endParaRPr lang="fr-FR" sz="1800" b="1">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r>
              <a:tr h="325123">
                <a:tc>
                  <a:txBody>
                    <a:bodyPr/>
                    <a:lstStyle/>
                    <a:p>
                      <a:pPr algn="ctr">
                        <a:lnSpc>
                          <a:spcPct val="107000"/>
                        </a:lnSpc>
                        <a:spcAft>
                          <a:spcPts val="0"/>
                        </a:spcAft>
                      </a:pPr>
                      <a:r>
                        <a:rPr lang="fr-FR" sz="2000" b="1">
                          <a:effectLst/>
                        </a:rPr>
                        <a:t>Total</a:t>
                      </a:r>
                      <a:endParaRPr lang="fr-FR" sz="1800" b="1">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algn="ctr">
                        <a:lnSpc>
                          <a:spcPct val="107000"/>
                        </a:lnSpc>
                        <a:spcAft>
                          <a:spcPts val="0"/>
                        </a:spcAft>
                      </a:pPr>
                      <a:r>
                        <a:rPr lang="fr-FR" sz="2000" b="1" dirty="0">
                          <a:effectLst/>
                        </a:rPr>
                        <a:t>20 pts</a:t>
                      </a:r>
                      <a:endParaRPr lang="fr-FR" sz="1800" b="1"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r>
            </a:tbl>
          </a:graphicData>
        </a:graphic>
      </p:graphicFrame>
      <p:sp>
        <p:nvSpPr>
          <p:cNvPr id="5" name="Rectangle 1"/>
          <p:cNvSpPr>
            <a:spLocks noChangeArrowheads="1"/>
          </p:cNvSpPr>
          <p:nvPr/>
        </p:nvSpPr>
        <p:spPr bwMode="auto">
          <a:xfrm>
            <a:off x="1240972" y="1092371"/>
            <a:ext cx="5309723"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3600" b="1"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Option d’évaluation rapide</a:t>
            </a:r>
            <a:endParaRPr kumimoji="0" lang="fr-FR" altLang="fr-FR"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4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À la fin du TP, on note :</a:t>
            </a:r>
            <a:endParaRPr kumimoji="0" lang="fr-FR" altLang="fr-FR" sz="3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56058293"/>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TotalTime>
  <Words>48</Words>
  <Application>Microsoft Office PowerPoint</Application>
  <PresentationFormat>Grand écran</PresentationFormat>
  <Paragraphs>16</Paragraphs>
  <Slides>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vt:i4>
      </vt:variant>
    </vt:vector>
  </HeadingPairs>
  <TitlesOfParts>
    <vt:vector size="7" baseType="lpstr">
      <vt:lpstr>Arial</vt:lpstr>
      <vt:lpstr>Calibri</vt:lpstr>
      <vt:lpstr>Calibri Light</vt:lpstr>
      <vt:lpstr>Times New Roman</vt:lpstr>
      <vt:lpstr>Thème Office</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Compte Microsoft</dc:creator>
  <cp:lastModifiedBy>Compte Microsoft</cp:lastModifiedBy>
  <cp:revision>3</cp:revision>
  <dcterms:created xsi:type="dcterms:W3CDTF">2025-11-09T07:57:10Z</dcterms:created>
  <dcterms:modified xsi:type="dcterms:W3CDTF">2025-11-09T10:38:56Z</dcterms:modified>
</cp:coreProperties>
</file>