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91"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343"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42"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367"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E356C0-571F-4D29-8E31-8EC155B7E885}"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fr-FR"/>
        </a:p>
      </dgm:t>
    </dgm:pt>
    <dgm:pt modelId="{015E32F1-BDD6-486A-A92C-2E6B6AE094FE}">
      <dgm:prSet phldrT="[Texte]" custT="1"/>
      <dgm:spPr/>
      <dgm:t>
        <a:bodyPr/>
        <a:lstStyle/>
        <a:p>
          <a:r>
            <a:rPr lang="fr-FR" sz="2400" b="1" dirty="0" smtClean="0">
              <a:latin typeface="Times New Roman" pitchFamily="18" charset="0"/>
              <a:cs typeface="Times New Roman" pitchFamily="18" charset="0"/>
            </a:rPr>
            <a:t>Carence en fer</a:t>
          </a:r>
        </a:p>
        <a:p>
          <a:pPr rtl="0"/>
          <a:endParaRPr lang="fr-FR" sz="2400" b="0" dirty="0"/>
        </a:p>
      </dgm:t>
    </dgm:pt>
    <dgm:pt modelId="{BC8E2384-1588-426F-8442-4A53FA2758B5}" type="parTrans" cxnId="{55F4A864-E007-4242-88BE-95CCEEE6B498}">
      <dgm:prSet/>
      <dgm:spPr/>
      <dgm:t>
        <a:bodyPr/>
        <a:lstStyle/>
        <a:p>
          <a:endParaRPr lang="fr-FR"/>
        </a:p>
      </dgm:t>
    </dgm:pt>
    <dgm:pt modelId="{EC3A9A16-7210-455C-A4E6-4D80FD5B0A32}" type="sibTrans" cxnId="{55F4A864-E007-4242-88BE-95CCEEE6B498}">
      <dgm:prSet/>
      <dgm:spPr/>
      <dgm:t>
        <a:bodyPr/>
        <a:lstStyle/>
        <a:p>
          <a:endParaRPr lang="fr-FR"/>
        </a:p>
      </dgm:t>
    </dgm:pt>
    <dgm:pt modelId="{04872375-7A9E-4419-8196-A1B0820558D6}">
      <dgm:prSet phldrT="[Texte]" custT="1"/>
      <dgm:spPr/>
      <dgm:t>
        <a:bodyPr/>
        <a:lstStyle/>
        <a:p>
          <a:r>
            <a:rPr lang="fr-FR" sz="2400" b="1" dirty="0" smtClean="0">
              <a:latin typeface="Times New Roman" pitchFamily="18" charset="0"/>
              <a:cs typeface="Times New Roman" pitchFamily="18" charset="0"/>
            </a:rPr>
            <a:t>Carence en zinc</a:t>
          </a:r>
          <a:endParaRPr lang="fr-FR" sz="2400" b="1" dirty="0">
            <a:latin typeface="Times New Roman" pitchFamily="18" charset="0"/>
            <a:cs typeface="Times New Roman" pitchFamily="18" charset="0"/>
          </a:endParaRPr>
        </a:p>
      </dgm:t>
    </dgm:pt>
    <dgm:pt modelId="{82942DAF-F892-433D-8AB8-DFD0D8576E9F}" type="parTrans" cxnId="{8D5E0B01-0498-4224-B453-453AA758FAEF}">
      <dgm:prSet/>
      <dgm:spPr/>
      <dgm:t>
        <a:bodyPr/>
        <a:lstStyle/>
        <a:p>
          <a:endParaRPr lang="fr-FR"/>
        </a:p>
      </dgm:t>
    </dgm:pt>
    <dgm:pt modelId="{AF26DBAA-A778-4F45-999E-E26B3927F470}" type="sibTrans" cxnId="{8D5E0B01-0498-4224-B453-453AA758FAEF}">
      <dgm:prSet/>
      <dgm:spPr/>
      <dgm:t>
        <a:bodyPr/>
        <a:lstStyle/>
        <a:p>
          <a:endParaRPr lang="fr-FR"/>
        </a:p>
      </dgm:t>
    </dgm:pt>
    <dgm:pt modelId="{131E3416-06E1-4EC5-A3C3-BA5BEC97B36D}">
      <dgm:prSet phldrT="[Texte]" custT="1"/>
      <dgm:spPr/>
      <dgm:t>
        <a:bodyPr/>
        <a:lstStyle/>
        <a:p>
          <a:r>
            <a:rPr lang="fr-FR" sz="2400" b="1" dirty="0" smtClean="0">
              <a:latin typeface="Times New Roman" pitchFamily="18" charset="0"/>
              <a:cs typeface="Times New Roman" pitchFamily="18" charset="0"/>
            </a:rPr>
            <a:t>Carence en vitamine B12 </a:t>
          </a:r>
          <a:endParaRPr lang="fr-FR" sz="2400" b="1" dirty="0">
            <a:latin typeface="Times New Roman" pitchFamily="18" charset="0"/>
            <a:cs typeface="Times New Roman" pitchFamily="18" charset="0"/>
          </a:endParaRPr>
        </a:p>
      </dgm:t>
    </dgm:pt>
    <dgm:pt modelId="{80288611-AEE8-447D-B86A-A18C921F8E41}" type="parTrans" cxnId="{3374D238-FE66-4404-AD50-0641EF424B16}">
      <dgm:prSet/>
      <dgm:spPr/>
      <dgm:t>
        <a:bodyPr/>
        <a:lstStyle/>
        <a:p>
          <a:endParaRPr lang="fr-FR"/>
        </a:p>
      </dgm:t>
    </dgm:pt>
    <dgm:pt modelId="{24E5C128-305D-415D-951D-44E59A0EC0F6}" type="sibTrans" cxnId="{3374D238-FE66-4404-AD50-0641EF424B16}">
      <dgm:prSet/>
      <dgm:spPr/>
      <dgm:t>
        <a:bodyPr/>
        <a:lstStyle/>
        <a:p>
          <a:endParaRPr lang="fr-FR"/>
        </a:p>
      </dgm:t>
    </dgm:pt>
    <dgm:pt modelId="{ED23B49D-C9D8-4380-A9E0-8D820DB287EF}">
      <dgm:prSet phldrT="[Texte]" custT="1"/>
      <dgm:spPr/>
      <dgm:t>
        <a:bodyPr/>
        <a:lstStyle/>
        <a:p>
          <a:r>
            <a:rPr lang="fr-FR" sz="2400" b="1" dirty="0" smtClean="0">
              <a:latin typeface="Times New Roman" pitchFamily="18" charset="0"/>
              <a:cs typeface="Times New Roman" pitchFamily="18" charset="0"/>
            </a:rPr>
            <a:t>Excés d’oméga-6 et carence en oméga-3</a:t>
          </a:r>
          <a:endParaRPr lang="fr-FR" sz="2400" b="1" dirty="0">
            <a:latin typeface="Times New Roman" pitchFamily="18" charset="0"/>
            <a:cs typeface="Times New Roman" pitchFamily="18" charset="0"/>
          </a:endParaRPr>
        </a:p>
      </dgm:t>
    </dgm:pt>
    <dgm:pt modelId="{283E5266-D8E0-47B8-BA38-483BA743049E}" type="parTrans" cxnId="{C57A0A6F-E937-4D1C-A9A1-3FC219CDD750}">
      <dgm:prSet/>
      <dgm:spPr/>
      <dgm:t>
        <a:bodyPr/>
        <a:lstStyle/>
        <a:p>
          <a:endParaRPr lang="fr-FR"/>
        </a:p>
      </dgm:t>
    </dgm:pt>
    <dgm:pt modelId="{9485FF48-1DB1-4D86-A2D5-ECD58D6B33BD}" type="sibTrans" cxnId="{C57A0A6F-E937-4D1C-A9A1-3FC219CDD750}">
      <dgm:prSet/>
      <dgm:spPr/>
      <dgm:t>
        <a:bodyPr/>
        <a:lstStyle/>
        <a:p>
          <a:endParaRPr lang="fr-FR"/>
        </a:p>
      </dgm:t>
    </dgm:pt>
    <dgm:pt modelId="{5615D277-9C2B-4A6C-9C6D-48821B72F19C}">
      <dgm:prSet phldrT="[Texte]" custT="1"/>
      <dgm:spPr/>
      <dgm:t>
        <a:bodyPr/>
        <a:lstStyle/>
        <a:p>
          <a:r>
            <a:rPr lang="fr-FR" sz="2400" b="1" dirty="0" smtClean="0">
              <a:latin typeface="Times New Roman" pitchFamily="18" charset="0"/>
              <a:cs typeface="Times New Roman" pitchFamily="18" charset="0"/>
            </a:rPr>
            <a:t>Prise de poids</a:t>
          </a:r>
          <a:endParaRPr lang="fr-FR" sz="2400" b="1" dirty="0">
            <a:latin typeface="Times New Roman" pitchFamily="18" charset="0"/>
            <a:cs typeface="Times New Roman" pitchFamily="18" charset="0"/>
          </a:endParaRPr>
        </a:p>
      </dgm:t>
    </dgm:pt>
    <dgm:pt modelId="{A83B5581-76B5-4EFB-92FA-7715D7E990B4}" type="parTrans" cxnId="{21034D76-9286-482D-A63F-5A62D9377BE1}">
      <dgm:prSet/>
      <dgm:spPr/>
      <dgm:t>
        <a:bodyPr/>
        <a:lstStyle/>
        <a:p>
          <a:endParaRPr lang="fr-FR"/>
        </a:p>
      </dgm:t>
    </dgm:pt>
    <dgm:pt modelId="{CB03D938-A568-4504-9665-87A9B3A09100}" type="sibTrans" cxnId="{21034D76-9286-482D-A63F-5A62D9377BE1}">
      <dgm:prSet/>
      <dgm:spPr/>
      <dgm:t>
        <a:bodyPr/>
        <a:lstStyle/>
        <a:p>
          <a:endParaRPr lang="fr-FR"/>
        </a:p>
      </dgm:t>
    </dgm:pt>
    <dgm:pt modelId="{C8BF8E8A-45FD-416F-B403-6A18947FFCC2}" type="pres">
      <dgm:prSet presAssocID="{2CE356C0-571F-4D29-8E31-8EC155B7E885}" presName="Name0" presStyleCnt="0">
        <dgm:presLayoutVars>
          <dgm:dir/>
          <dgm:resizeHandles val="exact"/>
        </dgm:presLayoutVars>
      </dgm:prSet>
      <dgm:spPr/>
      <dgm:t>
        <a:bodyPr/>
        <a:lstStyle/>
        <a:p>
          <a:endParaRPr lang="fr-FR"/>
        </a:p>
      </dgm:t>
    </dgm:pt>
    <dgm:pt modelId="{FBCA2CC2-3050-4748-81D7-B46E8A95C369}" type="pres">
      <dgm:prSet presAssocID="{2CE356C0-571F-4D29-8E31-8EC155B7E885}" presName="cycle" presStyleCnt="0"/>
      <dgm:spPr/>
    </dgm:pt>
    <dgm:pt modelId="{77103C1D-29FA-4100-9BF8-303F1F12CB51}" type="pres">
      <dgm:prSet presAssocID="{015E32F1-BDD6-486A-A92C-2E6B6AE094FE}" presName="nodeFirstNode" presStyleLbl="node1" presStyleIdx="0" presStyleCnt="5" custScaleX="131842" custRadScaleRad="99245">
        <dgm:presLayoutVars>
          <dgm:bulletEnabled val="1"/>
        </dgm:presLayoutVars>
      </dgm:prSet>
      <dgm:spPr/>
      <dgm:t>
        <a:bodyPr/>
        <a:lstStyle/>
        <a:p>
          <a:endParaRPr lang="fr-FR"/>
        </a:p>
      </dgm:t>
    </dgm:pt>
    <dgm:pt modelId="{3A5B45BF-5E00-495B-A07E-165E41C1E3A3}" type="pres">
      <dgm:prSet presAssocID="{EC3A9A16-7210-455C-A4E6-4D80FD5B0A32}" presName="sibTransFirstNode" presStyleLbl="bgShp" presStyleIdx="0" presStyleCnt="1" custLinFactNeighborX="-722" custLinFactNeighborY="722"/>
      <dgm:spPr/>
      <dgm:t>
        <a:bodyPr/>
        <a:lstStyle/>
        <a:p>
          <a:endParaRPr lang="fr-FR"/>
        </a:p>
      </dgm:t>
    </dgm:pt>
    <dgm:pt modelId="{A29EE4F1-F9DD-4989-AB0B-0B35FDF4724B}" type="pres">
      <dgm:prSet presAssocID="{04872375-7A9E-4419-8196-A1B0820558D6}" presName="nodeFollowingNodes" presStyleLbl="node1" presStyleIdx="1" presStyleCnt="5" custScaleX="128922" custRadScaleRad="101447" custRadScaleInc="3770">
        <dgm:presLayoutVars>
          <dgm:bulletEnabled val="1"/>
        </dgm:presLayoutVars>
      </dgm:prSet>
      <dgm:spPr/>
      <dgm:t>
        <a:bodyPr/>
        <a:lstStyle/>
        <a:p>
          <a:endParaRPr lang="fr-FR"/>
        </a:p>
      </dgm:t>
    </dgm:pt>
    <dgm:pt modelId="{85AA52F1-FA17-4836-A14A-543314013BB9}" type="pres">
      <dgm:prSet presAssocID="{131E3416-06E1-4EC5-A3C3-BA5BEC97B36D}" presName="nodeFollowingNodes" presStyleLbl="node1" presStyleIdx="2" presStyleCnt="5" custScaleX="125780" custRadScaleRad="124679" custRadScaleInc="-29195">
        <dgm:presLayoutVars>
          <dgm:bulletEnabled val="1"/>
        </dgm:presLayoutVars>
      </dgm:prSet>
      <dgm:spPr/>
      <dgm:t>
        <a:bodyPr/>
        <a:lstStyle/>
        <a:p>
          <a:endParaRPr lang="fr-FR"/>
        </a:p>
      </dgm:t>
    </dgm:pt>
    <dgm:pt modelId="{B30F465E-873B-4075-A0B7-1AFF8C54BD2F}" type="pres">
      <dgm:prSet presAssocID="{ED23B49D-C9D8-4380-A9E0-8D820DB287EF}" presName="nodeFollowingNodes" presStyleLbl="node1" presStyleIdx="3" presStyleCnt="5" custScaleX="123314" custRadScaleRad="101423" custRadScaleInc="8153">
        <dgm:presLayoutVars>
          <dgm:bulletEnabled val="1"/>
        </dgm:presLayoutVars>
      </dgm:prSet>
      <dgm:spPr/>
      <dgm:t>
        <a:bodyPr/>
        <a:lstStyle/>
        <a:p>
          <a:endParaRPr lang="fr-FR"/>
        </a:p>
      </dgm:t>
    </dgm:pt>
    <dgm:pt modelId="{334BAF4E-7CA8-4CD5-B5E1-B1FCDB443D4C}" type="pres">
      <dgm:prSet presAssocID="{5615D277-9C2B-4A6C-9C6D-48821B72F19C}" presName="nodeFollowingNodes" presStyleLbl="node1" presStyleIdx="4" presStyleCnt="5" custScaleX="139136" custRadScaleRad="111329" custRadScaleInc="-3141">
        <dgm:presLayoutVars>
          <dgm:bulletEnabled val="1"/>
        </dgm:presLayoutVars>
      </dgm:prSet>
      <dgm:spPr/>
      <dgm:t>
        <a:bodyPr/>
        <a:lstStyle/>
        <a:p>
          <a:endParaRPr lang="fr-FR"/>
        </a:p>
      </dgm:t>
    </dgm:pt>
  </dgm:ptLst>
  <dgm:cxnLst>
    <dgm:cxn modelId="{8D5E0B01-0498-4224-B453-453AA758FAEF}" srcId="{2CE356C0-571F-4D29-8E31-8EC155B7E885}" destId="{04872375-7A9E-4419-8196-A1B0820558D6}" srcOrd="1" destOrd="0" parTransId="{82942DAF-F892-433D-8AB8-DFD0D8576E9F}" sibTransId="{AF26DBAA-A778-4F45-999E-E26B3927F470}"/>
    <dgm:cxn modelId="{7AFB16BF-F1D4-43A9-B992-FAAE254142E9}" type="presOf" srcId="{131E3416-06E1-4EC5-A3C3-BA5BEC97B36D}" destId="{85AA52F1-FA17-4836-A14A-543314013BB9}" srcOrd="0" destOrd="0" presId="urn:microsoft.com/office/officeart/2005/8/layout/cycle3"/>
    <dgm:cxn modelId="{2ED45806-9728-462C-AE85-4166FC260135}" type="presOf" srcId="{ED23B49D-C9D8-4380-A9E0-8D820DB287EF}" destId="{B30F465E-873B-4075-A0B7-1AFF8C54BD2F}" srcOrd="0" destOrd="0" presId="urn:microsoft.com/office/officeart/2005/8/layout/cycle3"/>
    <dgm:cxn modelId="{21034D76-9286-482D-A63F-5A62D9377BE1}" srcId="{2CE356C0-571F-4D29-8E31-8EC155B7E885}" destId="{5615D277-9C2B-4A6C-9C6D-48821B72F19C}" srcOrd="4" destOrd="0" parTransId="{A83B5581-76B5-4EFB-92FA-7715D7E990B4}" sibTransId="{CB03D938-A568-4504-9665-87A9B3A09100}"/>
    <dgm:cxn modelId="{201FD5E6-8269-47D1-8166-3B7E53C5C9D0}" type="presOf" srcId="{EC3A9A16-7210-455C-A4E6-4D80FD5B0A32}" destId="{3A5B45BF-5E00-495B-A07E-165E41C1E3A3}" srcOrd="0" destOrd="0" presId="urn:microsoft.com/office/officeart/2005/8/layout/cycle3"/>
    <dgm:cxn modelId="{55F4A864-E007-4242-88BE-95CCEEE6B498}" srcId="{2CE356C0-571F-4D29-8E31-8EC155B7E885}" destId="{015E32F1-BDD6-486A-A92C-2E6B6AE094FE}" srcOrd="0" destOrd="0" parTransId="{BC8E2384-1588-426F-8442-4A53FA2758B5}" sibTransId="{EC3A9A16-7210-455C-A4E6-4D80FD5B0A32}"/>
    <dgm:cxn modelId="{01A8FCCA-E647-4A8F-A753-E263386F6511}" type="presOf" srcId="{04872375-7A9E-4419-8196-A1B0820558D6}" destId="{A29EE4F1-F9DD-4989-AB0B-0B35FDF4724B}" srcOrd="0" destOrd="0" presId="urn:microsoft.com/office/officeart/2005/8/layout/cycle3"/>
    <dgm:cxn modelId="{C57A0A6F-E937-4D1C-A9A1-3FC219CDD750}" srcId="{2CE356C0-571F-4D29-8E31-8EC155B7E885}" destId="{ED23B49D-C9D8-4380-A9E0-8D820DB287EF}" srcOrd="3" destOrd="0" parTransId="{283E5266-D8E0-47B8-BA38-483BA743049E}" sibTransId="{9485FF48-1DB1-4D86-A2D5-ECD58D6B33BD}"/>
    <dgm:cxn modelId="{3374D238-FE66-4404-AD50-0641EF424B16}" srcId="{2CE356C0-571F-4D29-8E31-8EC155B7E885}" destId="{131E3416-06E1-4EC5-A3C3-BA5BEC97B36D}" srcOrd="2" destOrd="0" parTransId="{80288611-AEE8-447D-B86A-A18C921F8E41}" sibTransId="{24E5C128-305D-415D-951D-44E59A0EC0F6}"/>
    <dgm:cxn modelId="{9E7A11F6-38EE-4AD4-8E84-8322D1C113AE}" type="presOf" srcId="{5615D277-9C2B-4A6C-9C6D-48821B72F19C}" destId="{334BAF4E-7CA8-4CD5-B5E1-B1FCDB443D4C}" srcOrd="0" destOrd="0" presId="urn:microsoft.com/office/officeart/2005/8/layout/cycle3"/>
    <dgm:cxn modelId="{53829D18-3EEC-4FA1-B188-E779713FAB20}" type="presOf" srcId="{2CE356C0-571F-4D29-8E31-8EC155B7E885}" destId="{C8BF8E8A-45FD-416F-B403-6A18947FFCC2}" srcOrd="0" destOrd="0" presId="urn:microsoft.com/office/officeart/2005/8/layout/cycle3"/>
    <dgm:cxn modelId="{49C55736-1B3D-4FD0-839F-4A5C14E4EC8A}" type="presOf" srcId="{015E32F1-BDD6-486A-A92C-2E6B6AE094FE}" destId="{77103C1D-29FA-4100-9BF8-303F1F12CB51}" srcOrd="0" destOrd="0" presId="urn:microsoft.com/office/officeart/2005/8/layout/cycle3"/>
    <dgm:cxn modelId="{EAE5CFB9-64BB-4D63-B2AF-50E77D569BA8}" type="presParOf" srcId="{C8BF8E8A-45FD-416F-B403-6A18947FFCC2}" destId="{FBCA2CC2-3050-4748-81D7-B46E8A95C369}" srcOrd="0" destOrd="0" presId="urn:microsoft.com/office/officeart/2005/8/layout/cycle3"/>
    <dgm:cxn modelId="{3339C4C9-2326-409E-98F7-5D241340A328}" type="presParOf" srcId="{FBCA2CC2-3050-4748-81D7-B46E8A95C369}" destId="{77103C1D-29FA-4100-9BF8-303F1F12CB51}" srcOrd="0" destOrd="0" presId="urn:microsoft.com/office/officeart/2005/8/layout/cycle3"/>
    <dgm:cxn modelId="{E98B7802-9548-41AA-8A79-4A0C5D4FAAC7}" type="presParOf" srcId="{FBCA2CC2-3050-4748-81D7-B46E8A95C369}" destId="{3A5B45BF-5E00-495B-A07E-165E41C1E3A3}" srcOrd="1" destOrd="0" presId="urn:microsoft.com/office/officeart/2005/8/layout/cycle3"/>
    <dgm:cxn modelId="{20D48135-9C69-47D6-9528-BA08F5A3D64D}" type="presParOf" srcId="{FBCA2CC2-3050-4748-81D7-B46E8A95C369}" destId="{A29EE4F1-F9DD-4989-AB0B-0B35FDF4724B}" srcOrd="2" destOrd="0" presId="urn:microsoft.com/office/officeart/2005/8/layout/cycle3"/>
    <dgm:cxn modelId="{552DD395-0CD8-4CE9-9414-8A81EF57B7E8}" type="presParOf" srcId="{FBCA2CC2-3050-4748-81D7-B46E8A95C369}" destId="{85AA52F1-FA17-4836-A14A-543314013BB9}" srcOrd="3" destOrd="0" presId="urn:microsoft.com/office/officeart/2005/8/layout/cycle3"/>
    <dgm:cxn modelId="{C7D1D952-2EBE-42FE-A027-DAF150B2EE64}" type="presParOf" srcId="{FBCA2CC2-3050-4748-81D7-B46E8A95C369}" destId="{B30F465E-873B-4075-A0B7-1AFF8C54BD2F}" srcOrd="4" destOrd="0" presId="urn:microsoft.com/office/officeart/2005/8/layout/cycle3"/>
    <dgm:cxn modelId="{B790482F-E8B5-4651-9A01-051C5F7684BB}" type="presParOf" srcId="{FBCA2CC2-3050-4748-81D7-B46E8A95C369}" destId="{334BAF4E-7CA8-4CD5-B5E1-B1FCDB443D4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FDB2E-3332-4224-AEDE-F19A68802786}" type="doc">
      <dgm:prSet loTypeId="urn:microsoft.com/office/officeart/2005/8/layout/lProcess1" loCatId="process" qsTypeId="urn:microsoft.com/office/officeart/2005/8/quickstyle/simple1" qsCatId="simple" csTypeId="urn:microsoft.com/office/officeart/2005/8/colors/accent0_1" csCatId="mainScheme" phldr="1"/>
      <dgm:spPr/>
      <dgm:t>
        <a:bodyPr/>
        <a:lstStyle/>
        <a:p>
          <a:endParaRPr lang="fr-FR"/>
        </a:p>
      </dgm:t>
    </dgm:pt>
    <dgm:pt modelId="{AAA39614-98A1-4E71-942D-78CBE1BBF416}" type="pres">
      <dgm:prSet presAssocID="{3AAFDB2E-3332-4224-AEDE-F19A68802786}" presName="Name0" presStyleCnt="0">
        <dgm:presLayoutVars>
          <dgm:dir/>
          <dgm:animLvl val="lvl"/>
          <dgm:resizeHandles val="exact"/>
        </dgm:presLayoutVars>
      </dgm:prSet>
      <dgm:spPr/>
      <dgm:t>
        <a:bodyPr/>
        <a:lstStyle/>
        <a:p>
          <a:endParaRPr lang="fr-FR"/>
        </a:p>
      </dgm:t>
    </dgm:pt>
  </dgm:ptLst>
  <dgm:cxnLst>
    <dgm:cxn modelId="{4A66CD44-7875-455E-B7BB-A7B60A4A2223}" type="presOf" srcId="{3AAFDB2E-3332-4224-AEDE-F19A68802786}" destId="{AAA39614-98A1-4E71-942D-78CBE1BBF416}" srcOrd="0"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B45BF-5E00-495B-A07E-165E41C1E3A3}">
      <dsp:nvSpPr>
        <dsp:cNvPr id="0" name=""/>
        <dsp:cNvSpPr/>
      </dsp:nvSpPr>
      <dsp:spPr>
        <a:xfrm>
          <a:off x="1597143" y="-270147"/>
          <a:ext cx="4988638" cy="4988638"/>
        </a:xfrm>
        <a:prstGeom prst="circularArrow">
          <a:avLst>
            <a:gd name="adj1" fmla="val 5544"/>
            <a:gd name="adj2" fmla="val 330680"/>
            <a:gd name="adj3" fmla="val 12977787"/>
            <a:gd name="adj4" fmla="val 1789323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103C1D-29FA-4100-9BF8-303F1F12CB51}">
      <dsp:nvSpPr>
        <dsp:cNvPr id="0" name=""/>
        <dsp:cNvSpPr/>
      </dsp:nvSpPr>
      <dsp:spPr>
        <a:xfrm>
          <a:off x="2585098" y="17036"/>
          <a:ext cx="3084762" cy="1169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Times New Roman" pitchFamily="18" charset="0"/>
              <a:cs typeface="Times New Roman" pitchFamily="18" charset="0"/>
            </a:rPr>
            <a:t>Carence en fer</a:t>
          </a:r>
        </a:p>
        <a:p>
          <a:pPr lvl="0" algn="ctr" defTabSz="1066800" rtl="0">
            <a:lnSpc>
              <a:spcPct val="90000"/>
            </a:lnSpc>
            <a:spcBef>
              <a:spcPct val="0"/>
            </a:spcBef>
            <a:spcAft>
              <a:spcPct val="35000"/>
            </a:spcAft>
          </a:pPr>
          <a:endParaRPr lang="fr-FR" sz="2400" b="0" kern="1200" dirty="0"/>
        </a:p>
      </dsp:txBody>
      <dsp:txXfrm>
        <a:off x="2642206" y="74144"/>
        <a:ext cx="2970546" cy="1055655"/>
      </dsp:txXfrm>
    </dsp:sp>
    <dsp:sp modelId="{A29EE4F1-F9DD-4989-AB0B-0B35FDF4724B}">
      <dsp:nvSpPr>
        <dsp:cNvPr id="0" name=""/>
        <dsp:cNvSpPr/>
      </dsp:nvSpPr>
      <dsp:spPr>
        <a:xfrm>
          <a:off x="4696489" y="1542956"/>
          <a:ext cx="3016442" cy="1169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Times New Roman" pitchFamily="18" charset="0"/>
              <a:cs typeface="Times New Roman" pitchFamily="18" charset="0"/>
            </a:rPr>
            <a:t>Carence en zinc</a:t>
          </a:r>
          <a:endParaRPr lang="fr-FR" sz="2400" b="1" kern="1200" dirty="0">
            <a:latin typeface="Times New Roman" pitchFamily="18" charset="0"/>
            <a:cs typeface="Times New Roman" pitchFamily="18" charset="0"/>
          </a:endParaRPr>
        </a:p>
      </dsp:txBody>
      <dsp:txXfrm>
        <a:off x="4753597" y="1600064"/>
        <a:ext cx="2902226" cy="1055655"/>
      </dsp:txXfrm>
    </dsp:sp>
    <dsp:sp modelId="{85AA52F1-FA17-4836-A14A-543314013BB9}">
      <dsp:nvSpPr>
        <dsp:cNvPr id="0" name=""/>
        <dsp:cNvSpPr/>
      </dsp:nvSpPr>
      <dsp:spPr>
        <a:xfrm>
          <a:off x="4788602" y="3705377"/>
          <a:ext cx="2942927" cy="1169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Times New Roman" pitchFamily="18" charset="0"/>
              <a:cs typeface="Times New Roman" pitchFamily="18" charset="0"/>
            </a:rPr>
            <a:t>Carence en vitamine B12 </a:t>
          </a:r>
          <a:endParaRPr lang="fr-FR" sz="2400" b="1" kern="1200" dirty="0">
            <a:latin typeface="Times New Roman" pitchFamily="18" charset="0"/>
            <a:cs typeface="Times New Roman" pitchFamily="18" charset="0"/>
          </a:endParaRPr>
        </a:p>
      </dsp:txBody>
      <dsp:txXfrm>
        <a:off x="4845710" y="3762485"/>
        <a:ext cx="2828711" cy="1055655"/>
      </dsp:txXfrm>
    </dsp:sp>
    <dsp:sp modelId="{B30F465E-873B-4075-A0B7-1AFF8C54BD2F}">
      <dsp:nvSpPr>
        <dsp:cNvPr id="0" name=""/>
        <dsp:cNvSpPr/>
      </dsp:nvSpPr>
      <dsp:spPr>
        <a:xfrm>
          <a:off x="1272414" y="3759375"/>
          <a:ext cx="2885229" cy="1169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Times New Roman" pitchFamily="18" charset="0"/>
              <a:cs typeface="Times New Roman" pitchFamily="18" charset="0"/>
            </a:rPr>
            <a:t>Excés d’oméga-6 et carence en oméga-3</a:t>
          </a:r>
          <a:endParaRPr lang="fr-FR" sz="2400" b="1" kern="1200" dirty="0">
            <a:latin typeface="Times New Roman" pitchFamily="18" charset="0"/>
            <a:cs typeface="Times New Roman" pitchFamily="18" charset="0"/>
          </a:endParaRPr>
        </a:p>
      </dsp:txBody>
      <dsp:txXfrm>
        <a:off x="1329522" y="3816483"/>
        <a:ext cx="2771013" cy="1055655"/>
      </dsp:txXfrm>
    </dsp:sp>
    <dsp:sp modelId="{334BAF4E-7CA8-4CD5-B5E1-B1FCDB443D4C}">
      <dsp:nvSpPr>
        <dsp:cNvPr id="0" name=""/>
        <dsp:cNvSpPr/>
      </dsp:nvSpPr>
      <dsp:spPr>
        <a:xfrm>
          <a:off x="224475" y="1470933"/>
          <a:ext cx="3255423" cy="1169871"/>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smtClean="0">
              <a:latin typeface="Times New Roman" pitchFamily="18" charset="0"/>
              <a:cs typeface="Times New Roman" pitchFamily="18" charset="0"/>
            </a:rPr>
            <a:t>Prise de poids</a:t>
          </a:r>
          <a:endParaRPr lang="fr-FR" sz="2400" b="1" kern="1200" dirty="0">
            <a:latin typeface="Times New Roman" pitchFamily="18" charset="0"/>
            <a:cs typeface="Times New Roman" pitchFamily="18" charset="0"/>
          </a:endParaRPr>
        </a:p>
      </dsp:txBody>
      <dsp:txXfrm>
        <a:off x="281583" y="1528041"/>
        <a:ext cx="3141207" cy="1055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2EDFE4-10A8-4FD1-A13F-2FD08363ADDC}" type="datetimeFigureOut">
              <a:rPr lang="fr-FR" smtClean="0"/>
              <a:t>21/03/2020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6C3CD7-F384-45E9-8810-2E8CE4F16B92}" type="slidenum">
              <a:rPr lang="fr-FR" smtClean="0"/>
              <a:t>‹N°›</a:t>
            </a:fld>
            <a:endParaRPr lang="fr-FR"/>
          </a:p>
        </p:txBody>
      </p:sp>
    </p:spTree>
    <p:extLst>
      <p:ext uri="{BB962C8B-B14F-4D97-AF65-F5344CB8AC3E}">
        <p14:creationId xmlns:p14="http://schemas.microsoft.com/office/powerpoint/2010/main" val="154764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1EEAC05-E84D-430D-9C31-17D3FC66058F}"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1EEAC05-E84D-430D-9C31-17D3FC66058F}" type="slidenum">
              <a:rPr lang="fr-FR" smtClean="0"/>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1EEAC05-E84D-430D-9C31-17D3FC66058F}" type="slidenum">
              <a:rPr lang="fr-FR" smtClean="0"/>
              <a:pPr/>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C1EEAC05-E84D-430D-9C31-17D3FC66058F}"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333951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163563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354416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116685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257061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D2A71D9-1B34-46B2-AE15-134D1D385A02}"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4249889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D2A71D9-1B34-46B2-AE15-134D1D385A02}" type="datetimeFigureOut">
              <a:rPr lang="fr-FR" smtClean="0"/>
              <a:t>21/03/2020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60558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D2A71D9-1B34-46B2-AE15-134D1D385A02}" type="datetimeFigureOut">
              <a:rPr lang="fr-FR" smtClean="0"/>
              <a:t>21/03/2020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319709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D2A71D9-1B34-46B2-AE15-134D1D385A02}" type="datetimeFigureOut">
              <a:rPr lang="fr-FR" smtClean="0"/>
              <a:t>21/03/2020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222378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2A71D9-1B34-46B2-AE15-134D1D385A02}"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129609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2A71D9-1B34-46B2-AE15-134D1D385A02}" type="datetimeFigureOut">
              <a:rPr lang="fr-FR" smtClean="0"/>
              <a:t>21/03/2020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2D1DF6-A689-41CB-B353-2362DF7B4ADB}" type="slidenum">
              <a:rPr lang="fr-FR" smtClean="0"/>
              <a:t>‹N°›</a:t>
            </a:fld>
            <a:endParaRPr lang="fr-FR"/>
          </a:p>
        </p:txBody>
      </p:sp>
    </p:spTree>
    <p:extLst>
      <p:ext uri="{BB962C8B-B14F-4D97-AF65-F5344CB8AC3E}">
        <p14:creationId xmlns:p14="http://schemas.microsoft.com/office/powerpoint/2010/main" val="154059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A71D9-1B34-46B2-AE15-134D1D385A02}" type="datetimeFigureOut">
              <a:rPr lang="fr-FR" smtClean="0"/>
              <a:t>21/03/2020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D1DF6-A689-41CB-B353-2362DF7B4ADB}" type="slidenum">
              <a:rPr lang="fr-FR" smtClean="0"/>
              <a:t>‹N°›</a:t>
            </a:fld>
            <a:endParaRPr lang="fr-FR"/>
          </a:p>
        </p:txBody>
      </p:sp>
    </p:spTree>
    <p:extLst>
      <p:ext uri="{BB962C8B-B14F-4D97-AF65-F5344CB8AC3E}">
        <p14:creationId xmlns:p14="http://schemas.microsoft.com/office/powerpoint/2010/main" val="63462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2.xml"/><Relationship Id="rId7" Type="http://schemas.openxmlformats.org/officeDocument/2006/relationships/image" Target="../media/image1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5.jpeg"/><Relationship Id="rId4" Type="http://schemas.openxmlformats.org/officeDocument/2006/relationships/diagramQuickStyle" Target="../diagrams/quickStyle2.xml"/><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vegetariannutrition.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usherbrooke.ca/reussir-en-sante/habitudes-de-vie/.../le-vegetarisme" TargetMode="External"/><Relationship Id="rId4" Type="http://schemas.openxmlformats.org/officeDocument/2006/relationships/hyperlink" Target="http://www.vegetarisme.fr/wp-content/uploads/2017/02/Vegetarisme-Position-2016-AND-version-francaise-1.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nte-medecine.journaldesfemmes.fr/faq/8254-carence-definition" TargetMode="External"/><Relationship Id="rId2" Type="http://schemas.openxmlformats.org/officeDocument/2006/relationships/hyperlink" Target="http://sante-medecine.journaldesfemmes.fr/contents/320-regime-comment-maigrir"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ante-medecine.journaldesfemmes.fr/contents/97-diversification-alimentaire-du-beb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nte-medecine.journaldesfemmes.fr/faq/1942-hypertension-arterielle-hta-symptomes-et-traitement" TargetMode="External"/><Relationship Id="rId2" Type="http://schemas.openxmlformats.org/officeDocument/2006/relationships/hyperlink" Target="http://sante-medecine.journaldesfemmes.fr/contents/157-cholesterol-hdl-et-ldl-bon-et-mauvais-cholesterol"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ante.journaldesfemmes.com/poids-calcul-imc/" TargetMode="External"/><Relationship Id="rId4" Type="http://schemas.openxmlformats.org/officeDocument/2006/relationships/hyperlink" Target="http://sante-medecine.journaldesfemmes.fr/contents/199-diabete-cause-symptomes-et-trait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9796" y="2420888"/>
            <a:ext cx="7772400" cy="1470025"/>
          </a:xfrm>
        </p:spPr>
        <p:txBody>
          <a:bodyPr>
            <a:normAutofit/>
          </a:bodyPr>
          <a:lstStyle/>
          <a:p>
            <a:r>
              <a:rPr lang="fr-FR" b="1" dirty="0" smtClean="0"/>
              <a:t>S2:</a:t>
            </a:r>
            <a:br>
              <a:rPr lang="fr-FR" b="1" dirty="0" smtClean="0"/>
            </a:br>
            <a:r>
              <a:rPr lang="fr-FR" dirty="0"/>
              <a:t>Module : </a:t>
            </a:r>
            <a:r>
              <a:rPr lang="fr-FR" dirty="0" smtClean="0">
                <a:solidFill>
                  <a:srgbClr val="C00000"/>
                </a:solidFill>
                <a:latin typeface="Monotype Corsiva" pitchFamily="66" charset="0"/>
                <a:ea typeface="+mn-ea"/>
                <a:cs typeface="+mn-cs"/>
              </a:rPr>
              <a:t>Alimentation </a:t>
            </a:r>
            <a:r>
              <a:rPr lang="fr-FR" dirty="0">
                <a:solidFill>
                  <a:srgbClr val="C00000"/>
                </a:solidFill>
                <a:latin typeface="Monotype Corsiva" pitchFamily="66" charset="0"/>
                <a:ea typeface="+mn-ea"/>
                <a:cs typeface="+mn-cs"/>
              </a:rPr>
              <a:t>et Santé</a:t>
            </a:r>
          </a:p>
        </p:txBody>
      </p:sp>
      <p:sp>
        <p:nvSpPr>
          <p:cNvPr id="3" name="Sous-titre 2"/>
          <p:cNvSpPr>
            <a:spLocks noGrp="1"/>
          </p:cNvSpPr>
          <p:nvPr>
            <p:ph type="subTitle" idx="1"/>
          </p:nvPr>
        </p:nvSpPr>
        <p:spPr/>
        <p:txBody>
          <a:bodyPr/>
          <a:lstStyle/>
          <a:p>
            <a:r>
              <a:rPr lang="fr-FR" sz="4400" dirty="0">
                <a:latin typeface="Algerian" pitchFamily="82" charset="0"/>
              </a:rPr>
              <a:t>M1 AACQ</a:t>
            </a:r>
          </a:p>
          <a:p>
            <a:endParaRPr lang="fr-FR" dirty="0"/>
          </a:p>
        </p:txBody>
      </p:sp>
      <p:pic>
        <p:nvPicPr>
          <p:cNvPr id="4" name="Image 3" descr="ob_f59f5e_universite-de-tlemcen.GIF"/>
          <p:cNvPicPr>
            <a:picLocks noChangeAspect="1"/>
          </p:cNvPicPr>
          <p:nvPr/>
        </p:nvPicPr>
        <p:blipFill>
          <a:blip r:embed="rId2" cstate="print"/>
          <a:stretch>
            <a:fillRect/>
          </a:stretch>
        </p:blipFill>
        <p:spPr>
          <a:xfrm>
            <a:off x="251520" y="0"/>
            <a:ext cx="8568952" cy="1772816"/>
          </a:xfrm>
          <a:prstGeom prst="rect">
            <a:avLst/>
          </a:prstGeom>
        </p:spPr>
      </p:pic>
      <p:sp>
        <p:nvSpPr>
          <p:cNvPr id="5" name="Rectangle 4"/>
          <p:cNvSpPr/>
          <p:nvPr/>
        </p:nvSpPr>
        <p:spPr>
          <a:xfrm>
            <a:off x="5114" y="1772428"/>
            <a:ext cx="9144000" cy="923330"/>
          </a:xfrm>
          <a:prstGeom prst="rect">
            <a:avLst/>
          </a:prstGeom>
        </p:spPr>
        <p:txBody>
          <a:bodyPr wrap="square">
            <a:spAutoFit/>
          </a:bodyPr>
          <a:lstStyle/>
          <a:p>
            <a:pPr algn="ctr"/>
            <a:r>
              <a:rPr lang="fr-FR" b="1" dirty="0" smtClean="0">
                <a:latin typeface="Arial" pitchFamily="34" charset="0"/>
                <a:cs typeface="Arial" pitchFamily="34" charset="0"/>
              </a:rPr>
              <a:t>Faculté  des  Sciences  de la Nature  et  de la Vie  et des Sciences                                                                                                     la Terre  et  l’Univers  </a:t>
            </a:r>
            <a:br>
              <a:rPr lang="fr-FR" b="1" dirty="0" smtClean="0">
                <a:latin typeface="Arial" pitchFamily="34" charset="0"/>
                <a:cs typeface="Arial" pitchFamily="34" charset="0"/>
              </a:rPr>
            </a:br>
            <a:r>
              <a:rPr lang="fr-FR" b="1" dirty="0" smtClean="0">
                <a:latin typeface="Arial" pitchFamily="34" charset="0"/>
                <a:cs typeface="Arial" pitchFamily="34" charset="0"/>
              </a:rPr>
              <a:t>                              </a:t>
            </a:r>
            <a:endParaRPr lang="fr-FR" b="1" dirty="0"/>
          </a:p>
        </p:txBody>
      </p:sp>
      <p:sp>
        <p:nvSpPr>
          <p:cNvPr id="6" name="Rectangle 5"/>
          <p:cNvSpPr/>
          <p:nvPr/>
        </p:nvSpPr>
        <p:spPr>
          <a:xfrm>
            <a:off x="3131840" y="5763300"/>
            <a:ext cx="4441537" cy="523220"/>
          </a:xfrm>
          <a:prstGeom prst="rect">
            <a:avLst/>
          </a:prstGeom>
        </p:spPr>
        <p:txBody>
          <a:bodyPr wrap="none">
            <a:spAutoFit/>
          </a:bodyPr>
          <a:lstStyle/>
          <a:p>
            <a:r>
              <a:rPr lang="fr-FR" sz="2800" b="1" spc="300" dirty="0" smtClean="0">
                <a:cs typeface="Times New Roman" pitchFamily="18" charset="0"/>
              </a:rPr>
              <a:t>BENYOUB NOR EDDINE</a:t>
            </a:r>
            <a:endParaRPr lang="fr-FR" sz="2800" spc="300" dirty="0"/>
          </a:p>
        </p:txBody>
      </p:sp>
    </p:spTree>
    <p:extLst>
      <p:ext uri="{BB962C8B-B14F-4D97-AF65-F5344CB8AC3E}">
        <p14:creationId xmlns:p14="http://schemas.microsoft.com/office/powerpoint/2010/main" val="318523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260" y="484094"/>
            <a:ext cx="7297200" cy="142090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LES INCONVENIENTS</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578224" y="1990166"/>
            <a:ext cx="8350623" cy="4607859"/>
          </a:xfrm>
        </p:spPr>
        <p:txBody>
          <a:bodyPr>
            <a:normAutofit/>
          </a:bodyPr>
          <a:lstStyle/>
          <a:p>
            <a:pPr lvl="0">
              <a:lnSpc>
                <a:spcPct val="150000"/>
              </a:lnSpc>
            </a:pPr>
            <a:r>
              <a:rPr lang="fr-FR" sz="2400" dirty="0" smtClean="0">
                <a:solidFill>
                  <a:schemeClr val="tx1"/>
                </a:solidFill>
                <a:latin typeface="Times New Roman" pitchFamily="18" charset="0"/>
                <a:cs typeface="Times New Roman" pitchFamily="18" charset="0"/>
              </a:rPr>
              <a:t>risque de carence alimentaire  : fer, zinc, vitamines (B12, A et D), calcium et protéines.</a:t>
            </a:r>
          </a:p>
          <a:p>
            <a:pPr lvl="0">
              <a:lnSpc>
                <a:spcPct val="150000"/>
              </a:lnSpc>
            </a:pPr>
            <a:r>
              <a:rPr lang="fr-FR" sz="2400" dirty="0" smtClean="0">
                <a:solidFill>
                  <a:schemeClr val="tx1"/>
                </a:solidFill>
                <a:latin typeface="Times New Roman" pitchFamily="18" charset="0"/>
                <a:cs typeface="Times New Roman" pitchFamily="18" charset="0"/>
              </a:rPr>
              <a:t>faible apport en acides gras oméga-3.</a:t>
            </a:r>
          </a:p>
          <a:p>
            <a:pPr lvl="0">
              <a:lnSpc>
                <a:spcPct val="150000"/>
              </a:lnSpc>
              <a:buNone/>
            </a:pPr>
            <a:endParaRPr lang="fr-FR" sz="2400" dirty="0" smtClean="0">
              <a:solidFill>
                <a:schemeClr val="tx1"/>
              </a:solidFill>
              <a:latin typeface="Times New Roman" pitchFamily="18" charset="0"/>
              <a:cs typeface="Times New Roman" pitchFamily="18" charset="0"/>
            </a:endParaRPr>
          </a:p>
          <a:p>
            <a:pPr lvl="0">
              <a:lnSpc>
                <a:spcPct val="150000"/>
              </a:lnSpc>
              <a:buNone/>
            </a:pPr>
            <a:endParaRPr lang="fr-FR" sz="2400" dirty="0" smtClean="0">
              <a:solidFill>
                <a:schemeClr val="tx1"/>
              </a:solidFill>
              <a:latin typeface="Times New Roman" pitchFamily="18" charset="0"/>
              <a:cs typeface="Times New Roman" pitchFamily="18" charset="0"/>
            </a:endParaRPr>
          </a:p>
          <a:p>
            <a:pPr>
              <a:lnSpc>
                <a:spcPct val="150000"/>
              </a:lnSpc>
            </a:pPr>
            <a:endParaRPr lang="fr-FR" sz="2400" dirty="0">
              <a:latin typeface="Times New Roman" pitchFamily="18" charset="0"/>
              <a:cs typeface="Times New Roman" pitchFamily="18" charset="0"/>
            </a:endParaRPr>
          </a:p>
        </p:txBody>
      </p:sp>
      <p:sp>
        <p:nvSpPr>
          <p:cNvPr id="4" name="Rectangle 3"/>
          <p:cNvSpPr/>
          <p:nvPr/>
        </p:nvSpPr>
        <p:spPr>
          <a:xfrm>
            <a:off x="860613" y="3729318"/>
            <a:ext cx="8068235" cy="31286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lnSpc>
                <a:spcPct val="150000"/>
              </a:lnSpc>
            </a:pPr>
            <a:r>
              <a:rPr lang="fr-FR" sz="2400" b="1" dirty="0" smtClean="0">
                <a:solidFill>
                  <a:schemeClr val="tx1"/>
                </a:solidFill>
                <a:latin typeface="Times New Roman" pitchFamily="18" charset="0"/>
                <a:cs typeface="Times New Roman" pitchFamily="18" charset="0"/>
              </a:rPr>
              <a:t>Pour combler les carences, on propose divers moyens dont la prise de suppléments alimentaires et de vitamines. On recommande également de varier Les repas.  </a:t>
            </a:r>
            <a:endParaRPr lang="fr-FR" sz="2400" b="1" dirty="0"/>
          </a:p>
        </p:txBody>
      </p:sp>
      <p:pic>
        <p:nvPicPr>
          <p:cNvPr id="5" name="Picture 2"/>
          <p:cNvPicPr>
            <a:picLocks noChangeAspect="1" noChangeArrowheads="1"/>
          </p:cNvPicPr>
          <p:nvPr/>
        </p:nvPicPr>
        <p:blipFill>
          <a:blip r:embed="rId2" cstate="print"/>
          <a:srcRect/>
          <a:stretch>
            <a:fillRect/>
          </a:stretch>
        </p:blipFill>
        <p:spPr bwMode="auto">
          <a:xfrm>
            <a:off x="8001001" y="5678668"/>
            <a:ext cx="903812" cy="1179332"/>
          </a:xfrm>
          <a:prstGeom prst="rect">
            <a:avLst/>
          </a:prstGeom>
          <a:noFill/>
          <a:ln w="9525">
            <a:noFill/>
            <a:miter lim="800000"/>
            <a:headEnd/>
            <a:tailEnd/>
          </a:ln>
        </p:spPr>
      </p:pic>
      <p:pic>
        <p:nvPicPr>
          <p:cNvPr id="6" name="Image 5" descr="C:\Users\hp\Pictures\imagesBDKE4VYN.jpg"/>
          <p:cNvPicPr/>
          <p:nvPr/>
        </p:nvPicPr>
        <p:blipFill>
          <a:blip r:embed="rId3"/>
          <a:srcRect/>
          <a:stretch>
            <a:fillRect/>
          </a:stretch>
        </p:blipFill>
        <p:spPr bwMode="auto">
          <a:xfrm>
            <a:off x="5557626" y="215153"/>
            <a:ext cx="3142621" cy="170329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44587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4366" y="304801"/>
            <a:ext cx="7570693" cy="1582271"/>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Les carences de végétarisme</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graphicFrame>
        <p:nvGraphicFramePr>
          <p:cNvPr id="6" name="Espace réservé du contenu 5"/>
          <p:cNvGraphicFramePr>
            <a:graphicFrameLocks noGrp="1"/>
          </p:cNvGraphicFramePr>
          <p:nvPr>
            <p:ph idx="1"/>
          </p:nvPr>
        </p:nvGraphicFramePr>
        <p:xfrm>
          <a:off x="645459" y="1344706"/>
          <a:ext cx="8135470" cy="5020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297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chemin horizontal 3"/>
          <p:cNvSpPr/>
          <p:nvPr/>
        </p:nvSpPr>
        <p:spPr>
          <a:xfrm>
            <a:off x="1465730" y="322730"/>
            <a:ext cx="6723530" cy="6535271"/>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fr-FR" sz="2400" b="1" i="1" dirty="0" smtClean="0">
                <a:solidFill>
                  <a:srgbClr val="00B050"/>
                </a:solidFill>
                <a:latin typeface="Times New Roman" pitchFamily="18" charset="0"/>
                <a:cs typeface="Times New Roman" pitchFamily="18" charset="0"/>
              </a:rPr>
              <a:t>Remarque :</a:t>
            </a:r>
          </a:p>
          <a:p>
            <a:pPr>
              <a:lnSpc>
                <a:spcPct val="150000"/>
              </a:lnSpc>
            </a:pPr>
            <a:endParaRPr lang="fr-FR" sz="2400" b="1" i="1" dirty="0" smtClean="0">
              <a:solidFill>
                <a:srgbClr val="00B050"/>
              </a:solidFill>
              <a:latin typeface="Times New Roman" pitchFamily="18" charset="0"/>
              <a:cs typeface="Times New Roman" pitchFamily="18" charset="0"/>
            </a:endParaRPr>
          </a:p>
          <a:p>
            <a:pPr algn="just">
              <a:lnSpc>
                <a:spcPct val="150000"/>
              </a:lnSpc>
              <a:buFont typeface="Wingdings" pitchFamily="2" charset="2"/>
              <a:buChar char="Ø"/>
            </a:pPr>
            <a:r>
              <a:rPr lang="fr-FR" sz="2400" dirty="0" smtClean="0">
                <a:solidFill>
                  <a:schemeClr val="tx1"/>
                </a:solidFill>
                <a:latin typeface="Times New Roman" pitchFamily="18" charset="0"/>
                <a:cs typeface="Times New Roman" pitchFamily="18" charset="0"/>
              </a:rPr>
              <a:t>Ce régime est déconseillé aux enfants en raison des carences qu'il pourrait provoquer.</a:t>
            </a:r>
          </a:p>
          <a:p>
            <a:pPr algn="just">
              <a:lnSpc>
                <a:spcPct val="150000"/>
              </a:lnSpc>
              <a:buFont typeface="Wingdings" pitchFamily="2" charset="2"/>
              <a:buChar char="Ø"/>
            </a:pPr>
            <a:r>
              <a:rPr lang="fr-FR" sz="2400" dirty="0" smtClean="0">
                <a:solidFill>
                  <a:schemeClr val="tx1"/>
                </a:solidFill>
                <a:latin typeface="Times New Roman" pitchFamily="18" charset="0"/>
                <a:cs typeface="Times New Roman" pitchFamily="18" charset="0"/>
              </a:rPr>
              <a:t> Les femmes enceintes doivent faire preuve de prudence car ses besoins en fer sont plus importants. </a:t>
            </a:r>
          </a:p>
          <a:p>
            <a:pPr>
              <a:lnSpc>
                <a:spcPct val="150000"/>
              </a:lnSpc>
            </a:pPr>
            <a:endParaRPr lang="fr-FR"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6763871" y="1308847"/>
            <a:ext cx="997943" cy="13357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981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7470" y="444816"/>
            <a:ext cx="7866530" cy="128089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Les bases d’une alimentation végétarienne équilibrée :</a:t>
            </a:r>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fr-F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Espace réservé du contenu 2"/>
          <p:cNvSpPr>
            <a:spLocks noGrp="1"/>
          </p:cNvSpPr>
          <p:nvPr>
            <p:ph idx="1"/>
          </p:nvPr>
        </p:nvSpPr>
        <p:spPr>
          <a:xfrm>
            <a:off x="710490" y="1484026"/>
            <a:ext cx="8122024" cy="5111646"/>
          </a:xfrm>
        </p:spPr>
        <p:txBody>
          <a:bodyPr>
            <a:normAutofit/>
          </a:bodyPr>
          <a:lstStyle/>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buNone/>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b="1" dirty="0" smtClean="0">
              <a:solidFill>
                <a:srgbClr val="00B050"/>
              </a:solidFill>
              <a:latin typeface="Times New Roman" pitchFamily="18" charset="0"/>
              <a:cs typeface="Times New Roman" pitchFamily="18" charset="0"/>
            </a:endParaRPr>
          </a:p>
          <a:p>
            <a:pPr lvl="0" algn="just">
              <a:lnSpc>
                <a:spcPct val="150000"/>
              </a:lnSpc>
            </a:pPr>
            <a:endParaRPr lang="fr-FR" sz="2400" dirty="0" smtClean="0">
              <a:latin typeface="Times New Roman" pitchFamily="18" charset="0"/>
              <a:cs typeface="Times New Roman" pitchFamily="18" charset="0"/>
            </a:endParaRPr>
          </a:p>
          <a:p>
            <a:pPr algn="just">
              <a:lnSpc>
                <a:spcPct val="150000"/>
              </a:lnSpc>
            </a:pPr>
            <a:endParaRPr lang="fr-FR" sz="2400" dirty="0">
              <a:latin typeface="Times New Roman" pitchFamily="18" charset="0"/>
              <a:cs typeface="Times New Roman" pitchFamily="18" charset="0"/>
            </a:endParaRPr>
          </a:p>
        </p:txBody>
      </p:sp>
      <p:pic>
        <p:nvPicPr>
          <p:cNvPr id="4" name="Image 3" descr="C:\Users\hp\Pictures\pyramidealimentaire.gif"/>
          <p:cNvPicPr/>
          <p:nvPr/>
        </p:nvPicPr>
        <p:blipFill>
          <a:blip r:embed="rId2"/>
          <a:srcRect/>
          <a:stretch>
            <a:fillRect/>
          </a:stretch>
        </p:blipFill>
        <p:spPr bwMode="auto">
          <a:xfrm>
            <a:off x="595860" y="3162926"/>
            <a:ext cx="3381218" cy="33877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à coins arrondis 5"/>
          <p:cNvSpPr/>
          <p:nvPr/>
        </p:nvSpPr>
        <p:spPr>
          <a:xfrm flipH="1">
            <a:off x="4058585" y="2878113"/>
            <a:ext cx="4081074" cy="914399"/>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50000"/>
              </a:lnSpc>
            </a:pPr>
            <a:r>
              <a:rPr lang="fr-FR" sz="2400" b="1" dirty="0" smtClean="0">
                <a:solidFill>
                  <a:schemeClr val="tx1"/>
                </a:solidFill>
                <a:latin typeface="Times New Roman" pitchFamily="18" charset="0"/>
                <a:cs typeface="Times New Roman" pitchFamily="18" charset="0"/>
              </a:rPr>
              <a:t>Privilégier les aliments de bonne qualité nutritionnelle</a:t>
            </a:r>
          </a:p>
        </p:txBody>
      </p:sp>
      <p:sp>
        <p:nvSpPr>
          <p:cNvPr id="8" name="Rectangle à coins arrondis 7"/>
          <p:cNvSpPr/>
          <p:nvPr/>
        </p:nvSpPr>
        <p:spPr>
          <a:xfrm>
            <a:off x="4766872" y="4167267"/>
            <a:ext cx="4081073" cy="824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lnSpc>
                <a:spcPct val="150000"/>
              </a:lnSpc>
            </a:pPr>
            <a:r>
              <a:rPr lang="fr-FR" sz="2400" b="1" dirty="0" smtClean="0">
                <a:latin typeface="Times New Roman" pitchFamily="18" charset="0"/>
                <a:cs typeface="Times New Roman" pitchFamily="18" charset="0"/>
              </a:rPr>
              <a:t>Éviter les « calories vides »</a:t>
            </a:r>
          </a:p>
        </p:txBody>
      </p:sp>
      <p:sp>
        <p:nvSpPr>
          <p:cNvPr id="9" name="Rectangle à coins arrondis 8"/>
          <p:cNvSpPr/>
          <p:nvPr/>
        </p:nvSpPr>
        <p:spPr>
          <a:xfrm>
            <a:off x="5171606" y="5216577"/>
            <a:ext cx="3833735" cy="79448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nSpc>
                <a:spcPct val="150000"/>
              </a:lnSpc>
            </a:pPr>
            <a:r>
              <a:rPr lang="fr-FR" sz="2400" b="1" dirty="0" smtClean="0">
                <a:solidFill>
                  <a:schemeClr val="tx1"/>
                </a:solidFill>
                <a:latin typeface="Times New Roman" pitchFamily="18" charset="0"/>
                <a:cs typeface="Times New Roman" pitchFamily="18" charset="0"/>
              </a:rPr>
              <a:t>Œufs et produits riches en proteines </a:t>
            </a:r>
            <a:r>
              <a:rPr lang="fr-FR" sz="2400" dirty="0" smtClean="0">
                <a:latin typeface="Times New Roman" pitchFamily="18" charset="0"/>
                <a:cs typeface="Times New Roman" pitchFamily="18" charset="0"/>
              </a:rPr>
              <a:t>.</a:t>
            </a:r>
          </a:p>
        </p:txBody>
      </p:sp>
      <p:sp>
        <p:nvSpPr>
          <p:cNvPr id="10" name="Rectangle à coins arrondis 9"/>
          <p:cNvSpPr/>
          <p:nvPr/>
        </p:nvSpPr>
        <p:spPr>
          <a:xfrm>
            <a:off x="3013024" y="1813811"/>
            <a:ext cx="4440836" cy="85443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solidFill>
                  <a:schemeClr val="tx1"/>
                </a:solidFill>
                <a:latin typeface="Times New Roman" pitchFamily="18" charset="0"/>
                <a:cs typeface="Times New Roman" pitchFamily="18" charset="0"/>
              </a:rPr>
              <a:t>Alterner les diverses catégories d’aliments</a:t>
            </a:r>
            <a:endParaRPr lang="fr-FR" sz="2400" dirty="0"/>
          </a:p>
        </p:txBody>
      </p:sp>
    </p:spTree>
    <p:extLst>
      <p:ext uri="{BB962C8B-B14F-4D97-AF65-F5344CB8AC3E}">
        <p14:creationId xmlns:p14="http://schemas.microsoft.com/office/powerpoint/2010/main" val="3929834556"/>
      </p:ext>
    </p:extLst>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978109" y="719667"/>
          <a:ext cx="1045563" cy="659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à coins arrondis 4"/>
          <p:cNvSpPr/>
          <p:nvPr/>
        </p:nvSpPr>
        <p:spPr>
          <a:xfrm>
            <a:off x="1247931" y="374756"/>
            <a:ext cx="2439650" cy="104931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pPr>
            <a:r>
              <a:rPr lang="fr-FR" dirty="0" smtClean="0">
                <a:latin typeface="Times New Roman" pitchFamily="18" charset="0"/>
                <a:cs typeface="Times New Roman" pitchFamily="18" charset="0"/>
              </a:rPr>
              <a:t>             </a:t>
            </a:r>
            <a:r>
              <a:rPr lang="fr-FR" sz="2400" b="1" dirty="0" smtClean="0">
                <a:solidFill>
                  <a:schemeClr val="tx1"/>
                </a:solidFill>
                <a:latin typeface="Times New Roman" pitchFamily="18" charset="0"/>
                <a:cs typeface="Times New Roman" pitchFamily="18" charset="0"/>
              </a:rPr>
              <a:t>Noix et graines</a:t>
            </a:r>
            <a:r>
              <a:rPr lang="fr-FR" sz="2400" dirty="0" smtClean="0">
                <a:solidFill>
                  <a:schemeClr val="tx1"/>
                </a:solidFill>
                <a:latin typeface="Times New Roman" pitchFamily="18" charset="0"/>
                <a:cs typeface="Times New Roman" pitchFamily="18" charset="0"/>
              </a:rPr>
              <a:t> </a:t>
            </a:r>
          </a:p>
        </p:txBody>
      </p:sp>
      <p:sp>
        <p:nvSpPr>
          <p:cNvPr id="6" name="Rectangle à coins arrondis 5"/>
          <p:cNvSpPr/>
          <p:nvPr/>
        </p:nvSpPr>
        <p:spPr>
          <a:xfrm>
            <a:off x="5666281" y="359764"/>
            <a:ext cx="2686988" cy="10792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just">
              <a:lnSpc>
                <a:spcPct val="150000"/>
              </a:lnSpc>
            </a:pPr>
            <a:r>
              <a:rPr lang="fr-FR" sz="2400" b="1" dirty="0" smtClean="0">
                <a:solidFill>
                  <a:schemeClr val="tx1"/>
                </a:solidFill>
                <a:latin typeface="Times New Roman" pitchFamily="18" charset="0"/>
                <a:cs typeface="Times New Roman" pitchFamily="18" charset="0"/>
              </a:rPr>
              <a:t>          Produits laitiers</a:t>
            </a:r>
            <a:endParaRPr lang="fr-FR" sz="2400" b="1" dirty="0">
              <a:solidFill>
                <a:schemeClr val="tx1"/>
              </a:solidFill>
            </a:endParaRPr>
          </a:p>
        </p:txBody>
      </p:sp>
      <p:sp>
        <p:nvSpPr>
          <p:cNvPr id="8" name="Rectangle à coins arrondis 7"/>
          <p:cNvSpPr/>
          <p:nvPr/>
        </p:nvSpPr>
        <p:spPr>
          <a:xfrm>
            <a:off x="1337873" y="3807502"/>
            <a:ext cx="2563318"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50000"/>
              </a:lnSpc>
            </a:pPr>
            <a:r>
              <a:rPr lang="fr-FR" sz="2400" b="1" dirty="0" smtClean="0">
                <a:solidFill>
                  <a:schemeClr val="tx1"/>
                </a:solidFill>
                <a:latin typeface="Times New Roman" pitchFamily="18" charset="0"/>
                <a:cs typeface="Times New Roman" pitchFamily="18" charset="0"/>
              </a:rPr>
              <a:t>Céréales et tubercules </a:t>
            </a:r>
          </a:p>
        </p:txBody>
      </p:sp>
      <p:sp>
        <p:nvSpPr>
          <p:cNvPr id="9" name="Rectangle à coins arrondis 8"/>
          <p:cNvSpPr/>
          <p:nvPr/>
        </p:nvSpPr>
        <p:spPr>
          <a:xfrm>
            <a:off x="5823678" y="3822491"/>
            <a:ext cx="2945569" cy="97436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fr-FR" sz="2400" b="1" dirty="0" smtClean="0">
                <a:solidFill>
                  <a:schemeClr val="tx1"/>
                </a:solidFill>
                <a:latin typeface="Times New Roman" pitchFamily="18" charset="0"/>
                <a:cs typeface="Times New Roman" pitchFamily="18" charset="0"/>
              </a:rPr>
              <a:t>Huiles et graisses  végétales</a:t>
            </a:r>
          </a:p>
        </p:txBody>
      </p:sp>
      <p:pic>
        <p:nvPicPr>
          <p:cNvPr id="11" name="Image 10" descr="C:\Users\hp\Downloads\images (3).jpg"/>
          <p:cNvPicPr/>
          <p:nvPr/>
        </p:nvPicPr>
        <p:blipFill>
          <a:blip r:embed="rId7"/>
          <a:srcRect/>
          <a:stretch>
            <a:fillRect/>
          </a:stretch>
        </p:blipFill>
        <p:spPr bwMode="auto">
          <a:xfrm>
            <a:off x="6239656" y="4931764"/>
            <a:ext cx="2405921" cy="1926236"/>
          </a:xfrm>
          <a:prstGeom prst="ellipse">
            <a:avLst/>
          </a:prstGeom>
          <a:ln>
            <a:noFill/>
          </a:ln>
          <a:effectLst>
            <a:softEdge rad="112500"/>
          </a:effectLst>
        </p:spPr>
      </p:pic>
      <p:pic>
        <p:nvPicPr>
          <p:cNvPr id="12" name="Image 11" descr="C:\Users\hp\Downloads\téléchargement (6).jpg"/>
          <p:cNvPicPr/>
          <p:nvPr/>
        </p:nvPicPr>
        <p:blipFill>
          <a:blip r:embed="rId8"/>
          <a:srcRect/>
          <a:stretch>
            <a:fillRect/>
          </a:stretch>
        </p:blipFill>
        <p:spPr bwMode="auto">
          <a:xfrm>
            <a:off x="1484026" y="1716609"/>
            <a:ext cx="2147341" cy="1821071"/>
          </a:xfrm>
          <a:prstGeom prst="ellipse">
            <a:avLst/>
          </a:prstGeom>
          <a:ln>
            <a:noFill/>
          </a:ln>
          <a:effectLst>
            <a:softEdge rad="112500"/>
          </a:effectLst>
        </p:spPr>
      </p:pic>
      <p:pic>
        <p:nvPicPr>
          <p:cNvPr id="13" name="Image 12" descr="C:\Users\hp\Downloads\téléchargement (5).jpg"/>
          <p:cNvPicPr/>
          <p:nvPr/>
        </p:nvPicPr>
        <p:blipFill>
          <a:blip r:embed="rId9"/>
          <a:srcRect/>
          <a:stretch>
            <a:fillRect/>
          </a:stretch>
        </p:blipFill>
        <p:spPr bwMode="auto">
          <a:xfrm>
            <a:off x="1461541" y="4944568"/>
            <a:ext cx="2218778" cy="1651104"/>
          </a:xfrm>
          <a:prstGeom prst="ellipse">
            <a:avLst/>
          </a:prstGeom>
          <a:ln>
            <a:noFill/>
          </a:ln>
          <a:effectLst>
            <a:softEdge rad="112500"/>
          </a:effectLst>
        </p:spPr>
      </p:pic>
      <p:pic>
        <p:nvPicPr>
          <p:cNvPr id="14" name="Image 13" descr="C:\Users\hp\Downloads\18730981-22804325.jpg"/>
          <p:cNvPicPr/>
          <p:nvPr/>
        </p:nvPicPr>
        <p:blipFill>
          <a:blip r:embed="rId10"/>
          <a:srcRect/>
          <a:stretch>
            <a:fillRect/>
          </a:stretch>
        </p:blipFill>
        <p:spPr bwMode="auto">
          <a:xfrm>
            <a:off x="6026046" y="1640409"/>
            <a:ext cx="2248525" cy="1838325"/>
          </a:xfrm>
          <a:prstGeom prst="ellipse">
            <a:avLst/>
          </a:prstGeom>
          <a:ln>
            <a:noFill/>
          </a:ln>
          <a:effectLst>
            <a:softEdge rad="112500"/>
          </a:effectLst>
        </p:spPr>
      </p:pic>
    </p:spTree>
    <p:extLst>
      <p:ext uri="{BB962C8B-B14F-4D97-AF65-F5344CB8AC3E}">
        <p14:creationId xmlns:p14="http://schemas.microsoft.com/office/powerpoint/2010/main" val="1901363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37130" y="304801"/>
            <a:ext cx="7297200" cy="1129553"/>
          </a:xfrm>
        </p:spPr>
        <p:txBody>
          <a:bodyPr/>
          <a:lstStyle/>
          <a:p>
            <a:r>
              <a:rPr lang="fr-FR"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Conclusion</a:t>
            </a:r>
            <a:endParaRPr lang="fr-FR" dirty="0"/>
          </a:p>
        </p:txBody>
      </p:sp>
      <p:sp>
        <p:nvSpPr>
          <p:cNvPr id="4" name="Espace réservé du contenu 3"/>
          <p:cNvSpPr>
            <a:spLocks noGrp="1"/>
          </p:cNvSpPr>
          <p:nvPr>
            <p:ph idx="1"/>
          </p:nvPr>
        </p:nvSpPr>
        <p:spPr>
          <a:xfrm>
            <a:off x="484095" y="1622612"/>
            <a:ext cx="8458200" cy="5235389"/>
          </a:xfrm>
        </p:spPr>
        <p:txBody>
          <a:bodyPr>
            <a:normAutofit fontScale="77500" lnSpcReduction="20000"/>
          </a:bodyPr>
          <a:lstStyle/>
          <a:p>
            <a:pPr algn="just">
              <a:lnSpc>
                <a:spcPct val="170000"/>
              </a:lnSpc>
            </a:pPr>
            <a:r>
              <a:rPr lang="fr-FR" sz="2600" dirty="0" smtClean="0">
                <a:solidFill>
                  <a:schemeClr val="tx1"/>
                </a:solidFill>
                <a:latin typeface="Times New Roman" pitchFamily="18" charset="0"/>
                <a:cs typeface="Times New Roman" pitchFamily="18" charset="0"/>
              </a:rPr>
              <a:t>Les alimentations végétariennes conçues de façon appropriée ont montré qu’elles étaient bonnes pour la santé, adéquates sur le plan nutritionnel et qu’elles pouvaient être bénéfiques pour la prévention et le traitement de certaines maladies. </a:t>
            </a:r>
          </a:p>
          <a:p>
            <a:pPr algn="just">
              <a:lnSpc>
                <a:spcPct val="170000"/>
              </a:lnSpc>
            </a:pPr>
            <a:r>
              <a:rPr lang="fr-FR" sz="2600" dirty="0" smtClean="0">
                <a:solidFill>
                  <a:schemeClr val="tx1"/>
                </a:solidFill>
                <a:latin typeface="Times New Roman" pitchFamily="18" charset="0"/>
                <a:cs typeface="Times New Roman" pitchFamily="18" charset="0"/>
              </a:rPr>
              <a:t>        L’alimentation végétarienne est adaptée à toutes les périodes de la vie. De nombreuses raisons motivent l’intérêt croissant pour le végétarisme.</a:t>
            </a:r>
          </a:p>
          <a:p>
            <a:pPr algn="just">
              <a:lnSpc>
                <a:spcPct val="170000"/>
              </a:lnSpc>
            </a:pPr>
            <a:r>
              <a:rPr lang="fr-FR" sz="2600" dirty="0" smtClean="0">
                <a:solidFill>
                  <a:schemeClr val="tx1"/>
                </a:solidFill>
                <a:latin typeface="Times New Roman" pitchFamily="18" charset="0"/>
                <a:cs typeface="Times New Roman" pitchFamily="18" charset="0"/>
              </a:rPr>
              <a:t>      Les professionnels de la diététique et de la nutrition peuvent aider leurs patients végétariens en leur fournissant des informations exactes et à jour sur la nutrition végétarienne, les aliments et les sources d’information disponibles.</a:t>
            </a:r>
          </a:p>
          <a:p>
            <a:pPr>
              <a:buNone/>
            </a:pPr>
            <a:r>
              <a:rPr lang="fr-FR" b="1" dirty="0" smtClean="0"/>
              <a:t> </a:t>
            </a:r>
            <a:endParaRPr lang="fr-FR" dirty="0"/>
          </a:p>
        </p:txBody>
      </p:sp>
      <p:pic>
        <p:nvPicPr>
          <p:cNvPr id="6" name="Image 5" descr="C:\Users\hp\Downloads\images (12).jpg"/>
          <p:cNvPicPr/>
          <p:nvPr/>
        </p:nvPicPr>
        <p:blipFill>
          <a:blip r:embed="rId2"/>
          <a:srcRect/>
          <a:stretch>
            <a:fillRect/>
          </a:stretch>
        </p:blipFill>
        <p:spPr bwMode="auto">
          <a:xfrm>
            <a:off x="5526741" y="0"/>
            <a:ext cx="3617259" cy="1504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6418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6789" y="448235"/>
            <a:ext cx="7431671" cy="109369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Références:</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1023079" y="1484026"/>
            <a:ext cx="7757410" cy="5171607"/>
          </a:xfrm>
        </p:spPr>
        <p:txBody>
          <a:bodyPr>
            <a:normAutofit fontScale="85000" lnSpcReduction="10000"/>
          </a:bodyPr>
          <a:lstStyle/>
          <a:p>
            <a:r>
              <a:rPr lang="fr-FR" sz="2400" dirty="0" smtClean="0">
                <a:latin typeface="Times New Roman" pitchFamily="18" charset="0"/>
                <a:cs typeface="Times New Roman" pitchFamily="18" charset="0"/>
              </a:rPr>
              <a:t>Vegetarian nutriion dietitic practice group (</a:t>
            </a:r>
            <a:r>
              <a:rPr lang="fr-FR" sz="2400" dirty="0" smtClean="0">
                <a:latin typeface="Times New Roman" pitchFamily="18" charset="0"/>
                <a:cs typeface="Times New Roman" pitchFamily="18" charset="0"/>
                <a:hlinkClick r:id="rId3"/>
              </a:rPr>
              <a:t>http://vegetariannutrition.net</a:t>
            </a:r>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Proviande:http://www.schweizerfleisch.ch/fileadmin/dokumente/downloads/proviande/statistik/konsum/Table_consommation_de_viande_2011_f.pdf(dernière consultation le 21.10.2012).</a:t>
            </a:r>
          </a:p>
          <a:p>
            <a:r>
              <a:rPr lang="fr-FR" sz="2400" dirty="0" smtClean="0">
                <a:latin typeface="Times New Roman" pitchFamily="18" charset="0"/>
                <a:cs typeface="Times New Roman" pitchFamily="18" charset="0"/>
              </a:rPr>
              <a:t>Association Suisse pour le ASV : http://www.vegetarismus.ch/(dernière consultation le 2 7.09. 2012.</a:t>
            </a:r>
          </a:p>
          <a:p>
            <a:r>
              <a:rPr lang="fr-FR" sz="2400" dirty="0" smtClean="0">
                <a:latin typeface="Times New Roman" pitchFamily="18" charset="0"/>
                <a:cs typeface="Times New Roman" pitchFamily="18" charset="0"/>
              </a:rPr>
              <a:t>François Mariotti (dir.), </a:t>
            </a:r>
            <a:r>
              <a:rPr lang="fr-FR" sz="2400" i="1" dirty="0" smtClean="0">
                <a:latin typeface="Times New Roman" pitchFamily="18" charset="0"/>
                <a:cs typeface="Times New Roman" pitchFamily="18" charset="0"/>
              </a:rPr>
              <a:t>Vegetarian and Plant-Based Diets in Health and Disease Prevention</a:t>
            </a:r>
            <a:r>
              <a:rPr lang="fr-FR" sz="2400" dirty="0" smtClean="0">
                <a:latin typeface="Times New Roman" pitchFamily="18" charset="0"/>
                <a:cs typeface="Times New Roman" pitchFamily="18" charset="0"/>
              </a:rPr>
              <a:t>, Academic Press, 30 mai 2017, 922 p.</a:t>
            </a:r>
          </a:p>
          <a:p>
            <a:r>
              <a:rPr lang="fr-FR" sz="2400" dirty="0" smtClean="0">
                <a:latin typeface="Times New Roman" pitchFamily="18" charset="0"/>
                <a:cs typeface="Times New Roman" pitchFamily="18" charset="0"/>
              </a:rPr>
              <a:t>Position de l'Académie de nutrition et de diététique au sujet de l'alimentation végétarienne, </a:t>
            </a:r>
            <a:r>
              <a:rPr lang="fr-FR" sz="2400" dirty="0" smtClean="0">
                <a:latin typeface="Times New Roman" pitchFamily="18" charset="0"/>
                <a:cs typeface="Times New Roman" pitchFamily="18" charset="0"/>
                <a:hlinkClick r:id="rId4"/>
              </a:rPr>
              <a:t>http://www.vegetarisme.fr/wp-content/uploads/2017/02/Vegetarisme-Position-2016-AND-version-francaise-1.pdf</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hlinkClick r:id="rId5"/>
              </a:rPr>
              <a:t>https://www.usherbrooke.ca/reussir-en-sante/habitudes-de-vie/.../le-vegetarisme</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Hélène Baribeau, nutritionniste, Dt. P. M. Sc, Végétarisme et végétalisme, www.passeportsante.net, 2006</a:t>
            </a:r>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673990318"/>
      </p:ext>
    </p:extLst>
  </p:cSld>
  <p:clrMapOvr>
    <a:masterClrMapping/>
  </p:clrMapOvr>
  <p:transition>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632848" cy="1398017"/>
          </a:xfrm>
        </p:spPr>
        <p:txBody>
          <a:bodyPr>
            <a:noAutofit/>
          </a:bodyPr>
          <a:lstStyle/>
          <a:p>
            <a:pPr algn="ctr"/>
            <a:r>
              <a:rPr lang="fr-FR" sz="2000" b="1" dirty="0">
                <a:solidFill>
                  <a:schemeClr val="tx1"/>
                </a:solidFill>
                <a:latin typeface="Algerian" pitchFamily="82" charset="0"/>
              </a:rPr>
              <a:t>Université ABOUBEKR BELKAID</a:t>
            </a:r>
            <a:br>
              <a:rPr lang="fr-FR" sz="2000" b="1" dirty="0">
                <a:solidFill>
                  <a:schemeClr val="tx1"/>
                </a:solidFill>
                <a:latin typeface="Algerian" pitchFamily="82" charset="0"/>
              </a:rPr>
            </a:br>
            <a:r>
              <a:rPr lang="fr-FR" sz="2000" b="1" dirty="0">
                <a:solidFill>
                  <a:schemeClr val="tx1"/>
                </a:solidFill>
                <a:latin typeface="Algerian" pitchFamily="82" charset="0"/>
              </a:rPr>
              <a:t>Faculté des Sciences de la Nature et de la Vie</a:t>
            </a:r>
            <a:br>
              <a:rPr lang="fr-FR" sz="2000" b="1" dirty="0">
                <a:solidFill>
                  <a:schemeClr val="tx1"/>
                </a:solidFill>
                <a:latin typeface="Algerian" pitchFamily="82" charset="0"/>
              </a:rPr>
            </a:br>
            <a:r>
              <a:rPr lang="fr-FR" sz="2000" b="1" dirty="0">
                <a:solidFill>
                  <a:schemeClr val="tx1"/>
                </a:solidFill>
                <a:latin typeface="Algerian" pitchFamily="82" charset="0"/>
              </a:rPr>
              <a:t>Et des Sciences de la Terre et de l’Univers</a:t>
            </a:r>
            <a:br>
              <a:rPr lang="fr-FR" sz="2000" b="1" dirty="0">
                <a:solidFill>
                  <a:schemeClr val="tx1"/>
                </a:solidFill>
                <a:latin typeface="Algerian" pitchFamily="82" charset="0"/>
              </a:rPr>
            </a:br>
            <a:r>
              <a:rPr lang="fr-FR" sz="2000" b="1" dirty="0">
                <a:solidFill>
                  <a:schemeClr val="tx1"/>
                </a:solidFill>
                <a:latin typeface="Algerian" pitchFamily="82" charset="0"/>
              </a:rPr>
              <a:t>Département d’Agronomie</a:t>
            </a:r>
            <a:br>
              <a:rPr lang="fr-FR" sz="2000" b="1" dirty="0">
                <a:solidFill>
                  <a:schemeClr val="tx1"/>
                </a:solidFill>
                <a:latin typeface="Algerian" pitchFamily="82" charset="0"/>
              </a:rPr>
            </a:br>
            <a:endParaRPr lang="fr-FR" sz="2000" dirty="0">
              <a:solidFill>
                <a:schemeClr val="accent1"/>
              </a:solidFill>
              <a:latin typeface="Algerian" pitchFamily="82" charset="0"/>
            </a:endParaRPr>
          </a:p>
        </p:txBody>
      </p:sp>
      <p:sp>
        <p:nvSpPr>
          <p:cNvPr id="4" name="Ellipse 3"/>
          <p:cNvSpPr/>
          <p:nvPr/>
        </p:nvSpPr>
        <p:spPr>
          <a:xfrm>
            <a:off x="1043608" y="2403376"/>
            <a:ext cx="6840760" cy="2232248"/>
          </a:xfrm>
          <a:prstGeom prst="ellipse">
            <a:avLst/>
          </a:prstGeom>
          <a:ln>
            <a:noFill/>
          </a:ln>
          <a:effectLst>
            <a:glow rad="228600">
              <a:schemeClr val="accent1">
                <a:satMod val="175000"/>
                <a:alpha val="40000"/>
              </a:schemeClr>
            </a:glow>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dirty="0">
                <a:solidFill>
                  <a:schemeClr val="tx1">
                    <a:tint val="75000"/>
                  </a:schemeClr>
                </a:solidFill>
                <a:latin typeface="Algerian" pitchFamily="82" charset="0"/>
              </a:rPr>
              <a:t>Le Régime </a:t>
            </a:r>
            <a:r>
              <a:rPr lang="fr-FR" sz="4400" dirty="0" smtClean="0">
                <a:solidFill>
                  <a:schemeClr val="tx1">
                    <a:tint val="75000"/>
                  </a:schemeClr>
                </a:solidFill>
                <a:latin typeface="Algerian" pitchFamily="82" charset="0"/>
              </a:rPr>
              <a:t>méditerranéen</a:t>
            </a:r>
            <a:endParaRPr lang="fr-FR" sz="4400" dirty="0">
              <a:solidFill>
                <a:schemeClr val="bg1"/>
              </a:solidFill>
            </a:endParaRPr>
          </a:p>
        </p:txBody>
      </p:sp>
    </p:spTree>
    <p:extLst>
      <p:ext uri="{BB962C8B-B14F-4D97-AF65-F5344CB8AC3E}">
        <p14:creationId xmlns:p14="http://schemas.microsoft.com/office/powerpoint/2010/main" val="197807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87183" y="438206"/>
            <a:ext cx="8272212" cy="1013800"/>
          </a:xfrm>
        </p:spPr>
        <p:txBody>
          <a:bodyPr>
            <a:normAutofit/>
          </a:bodyPr>
          <a:lstStyle/>
          <a:p>
            <a:pPr algn="l"/>
            <a:r>
              <a:rPr lang="fr-FR" sz="3200" dirty="0" smtClean="0"/>
              <a:t>1- Introduction :</a:t>
            </a:r>
            <a:endParaRPr lang="fr-FR" sz="3200" dirty="0"/>
          </a:p>
        </p:txBody>
      </p:sp>
      <p:sp>
        <p:nvSpPr>
          <p:cNvPr id="3" name="Espace réservé du contenu 2"/>
          <p:cNvSpPr>
            <a:spLocks noGrp="1"/>
          </p:cNvSpPr>
          <p:nvPr>
            <p:ph idx="1"/>
          </p:nvPr>
        </p:nvSpPr>
        <p:spPr>
          <a:xfrm>
            <a:off x="226244" y="2257720"/>
            <a:ext cx="8667945" cy="4600281"/>
          </a:xfrm>
        </p:spPr>
        <p:txBody>
          <a:bodyPr>
            <a:normAutofit/>
          </a:bodyPr>
          <a:lstStyle/>
          <a:p>
            <a:r>
              <a:rPr lang="fr-FR" sz="2400" dirty="0" smtClean="0"/>
              <a:t>L'alimentation </a:t>
            </a:r>
            <a:r>
              <a:rPr lang="fr-FR" sz="2400" dirty="0"/>
              <a:t>méditerranéenne est </a:t>
            </a:r>
            <a:r>
              <a:rPr lang="fr-FR" sz="2400" dirty="0" smtClean="0"/>
              <a:t>hétérogène </a:t>
            </a:r>
            <a:r>
              <a:rPr lang="fr-FR" sz="2400" dirty="0"/>
              <a:t>grâce à son </a:t>
            </a:r>
            <a:r>
              <a:rPr lang="fr-FR" sz="2400" dirty="0" smtClean="0"/>
              <a:t>histoire , et connaît aussi </a:t>
            </a:r>
            <a:r>
              <a:rPr lang="fr-FR" sz="2400" dirty="0"/>
              <a:t>des variations entre le nord, le sud et l'est et entre les différents pays composant chaque </a:t>
            </a:r>
            <a:r>
              <a:rPr lang="fr-FR" sz="2400" dirty="0" smtClean="0"/>
              <a:t>sous région.</a:t>
            </a:r>
          </a:p>
          <a:p>
            <a:r>
              <a:rPr lang="fr-FR" sz="2400" dirty="0" smtClean="0"/>
              <a:t>D’une autre part, la Méditerranée </a:t>
            </a:r>
            <a:r>
              <a:rPr lang="fr-FR" sz="2400" dirty="0"/>
              <a:t>a beaucoup emprunté aux autres régions du monde grâce à une grande </a:t>
            </a:r>
            <a:r>
              <a:rPr lang="fr-FR" sz="2400" dirty="0" smtClean="0"/>
              <a:t>diversité de </a:t>
            </a:r>
            <a:r>
              <a:rPr lang="fr-FR" sz="2400" dirty="0"/>
              <a:t>populations qui ont l'ont occupée ou traversée aux cours des siècles</a:t>
            </a:r>
            <a:r>
              <a:rPr lang="fr-FR" sz="2400" dirty="0" smtClean="0"/>
              <a:t>.</a:t>
            </a:r>
          </a:p>
          <a:p>
            <a:r>
              <a:rPr lang="fr-FR" sz="2400" dirty="0"/>
              <a:t>La notion d'alimentation méditerranéenne ne se résume pas à un mode d'alimentation propre à un pays ou une population en particulier, mais englobe un très grand nombre de cuisines différentes.</a:t>
            </a:r>
            <a:endParaRPr lang="fr-FR" sz="2400" dirty="0" smtClean="0"/>
          </a:p>
          <a:p>
            <a:pPr marL="0" indent="0">
              <a:buNone/>
            </a:pPr>
            <a:endParaRPr lang="fr-FR" sz="2400" dirty="0"/>
          </a:p>
        </p:txBody>
      </p:sp>
    </p:spTree>
    <p:extLst>
      <p:ext uri="{BB962C8B-B14F-4D97-AF65-F5344CB8AC3E}">
        <p14:creationId xmlns:p14="http://schemas.microsoft.com/office/powerpoint/2010/main" val="4223272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894" y="655022"/>
            <a:ext cx="8272212" cy="1013800"/>
          </a:xfrm>
        </p:spPr>
        <p:txBody>
          <a:bodyPr>
            <a:normAutofit fontScale="90000"/>
          </a:bodyPr>
          <a:lstStyle/>
          <a:p>
            <a:r>
              <a:rPr lang="fr-FR" dirty="0"/>
              <a:t>2- Les caractéristiques fondamentales de l'alimentation méditerranéenne :</a:t>
            </a:r>
          </a:p>
        </p:txBody>
      </p:sp>
      <p:sp>
        <p:nvSpPr>
          <p:cNvPr id="3" name="Espace réservé du contenu 2"/>
          <p:cNvSpPr>
            <a:spLocks noGrp="1"/>
          </p:cNvSpPr>
          <p:nvPr>
            <p:ph idx="1"/>
          </p:nvPr>
        </p:nvSpPr>
        <p:spPr>
          <a:xfrm>
            <a:off x="187309" y="1800522"/>
            <a:ext cx="8769383" cy="5674937"/>
          </a:xfrm>
        </p:spPr>
        <p:txBody>
          <a:bodyPr>
            <a:normAutofit/>
          </a:bodyPr>
          <a:lstStyle/>
          <a:p>
            <a:r>
              <a:rPr lang="fr-FR" sz="2000" b="1" dirty="0"/>
              <a:t>l'équilibre de la ration énergétique : </a:t>
            </a:r>
            <a:r>
              <a:rPr lang="fr-FR" sz="2000" b="1" dirty="0" smtClean="0"/>
              <a:t> </a:t>
            </a:r>
            <a:r>
              <a:rPr lang="fr-FR" sz="2000" dirty="0" smtClean="0"/>
              <a:t>avec </a:t>
            </a:r>
            <a:r>
              <a:rPr lang="fr-FR" sz="2000" dirty="0"/>
              <a:t>des disponibilités de 2 700 à 3 </a:t>
            </a:r>
            <a:r>
              <a:rPr lang="fr-FR" sz="2000" dirty="0" smtClean="0"/>
              <a:t>500 kcal/jour</a:t>
            </a:r>
            <a:r>
              <a:rPr lang="fr-FR" sz="2000" dirty="0"/>
              <a:t>, la ration est nutritionnellement bien équilibrée car limitée en </a:t>
            </a:r>
            <a:r>
              <a:rPr lang="fr-FR" sz="2000" dirty="0" smtClean="0"/>
              <a:t>énergie primaire </a:t>
            </a:r>
            <a:r>
              <a:rPr lang="fr-FR" sz="2000" dirty="0"/>
              <a:t>(20% seulement est constituée de produits animaux</a:t>
            </a:r>
            <a:r>
              <a:rPr lang="fr-FR" sz="2000" dirty="0" smtClean="0"/>
              <a:t>),</a:t>
            </a:r>
          </a:p>
          <a:p>
            <a:r>
              <a:rPr lang="fr-FR" sz="2000" b="1" dirty="0"/>
              <a:t>les céréales et les légumineuses comme l'aliment de base </a:t>
            </a:r>
            <a:r>
              <a:rPr lang="fr-FR" sz="2000" dirty="0"/>
              <a:t>auquel est </a:t>
            </a:r>
            <a:r>
              <a:rPr lang="fr-FR" sz="2000" dirty="0" smtClean="0"/>
              <a:t>associé l'élément </a:t>
            </a:r>
            <a:r>
              <a:rPr lang="fr-FR" sz="2000" dirty="0"/>
              <a:t>qualitatif du </a:t>
            </a:r>
            <a:r>
              <a:rPr lang="fr-FR" sz="2000" dirty="0" smtClean="0"/>
              <a:t>repas,</a:t>
            </a:r>
          </a:p>
          <a:p>
            <a:r>
              <a:rPr lang="fr-FR" sz="2000" b="1" dirty="0"/>
              <a:t>la domination des végétaux : </a:t>
            </a:r>
            <a:r>
              <a:rPr lang="fr-FR" sz="2000" dirty="0"/>
              <a:t>de nombreux plats sont composés uniquement </a:t>
            </a:r>
            <a:r>
              <a:rPr lang="fr-FR" sz="2000" dirty="0" smtClean="0"/>
              <a:t>de légumes </a:t>
            </a:r>
            <a:r>
              <a:rPr lang="fr-FR" sz="2000" dirty="0"/>
              <a:t>qui sont appréciés pour eux-mêmes et constituent le </a:t>
            </a:r>
            <a:r>
              <a:rPr lang="fr-FR" sz="2000" dirty="0" smtClean="0"/>
              <a:t>cœur </a:t>
            </a:r>
            <a:r>
              <a:rPr lang="fr-FR" sz="2000" dirty="0"/>
              <a:t>du repas </a:t>
            </a:r>
            <a:r>
              <a:rPr lang="fr-FR" sz="2000" dirty="0" smtClean="0"/>
              <a:t>(tomates, poivrons, aubergines</a:t>
            </a:r>
            <a:r>
              <a:rPr lang="fr-FR" sz="2000" dirty="0"/>
              <a:t>, concombres, ...) , </a:t>
            </a:r>
            <a:r>
              <a:rPr lang="fr-FR" sz="2000" dirty="0" smtClean="0"/>
              <a:t>alors que les </a:t>
            </a:r>
            <a:r>
              <a:rPr lang="fr-FR" sz="2000" dirty="0"/>
              <a:t>légumes constituent </a:t>
            </a:r>
            <a:r>
              <a:rPr lang="fr-FR" sz="2000" dirty="0" smtClean="0"/>
              <a:t>également la </a:t>
            </a:r>
            <a:r>
              <a:rPr lang="fr-FR" sz="2000" dirty="0"/>
              <a:t>base de sauces enrichies à l'huile d'olive et de condiments , </a:t>
            </a:r>
            <a:endParaRPr lang="fr-FR" sz="2000" dirty="0" smtClean="0"/>
          </a:p>
          <a:p>
            <a:r>
              <a:rPr lang="fr-FR" sz="2000" b="1" dirty="0" smtClean="0"/>
              <a:t>une </a:t>
            </a:r>
            <a:r>
              <a:rPr lang="fr-FR" sz="2000" b="1" dirty="0"/>
              <a:t>alimentation du plaisir : </a:t>
            </a:r>
            <a:r>
              <a:rPr lang="fr-FR" sz="2000" dirty="0"/>
              <a:t>un plaisir gustatif et olfactif à travers des arômes et des saveurs </a:t>
            </a:r>
            <a:r>
              <a:rPr lang="fr-FR" sz="2000" dirty="0" smtClean="0"/>
              <a:t>particulières,</a:t>
            </a:r>
          </a:p>
          <a:p>
            <a:pPr marL="0" indent="0">
              <a:buNone/>
            </a:pPr>
            <a:endParaRPr lang="fr-FR" sz="2000" dirty="0"/>
          </a:p>
          <a:p>
            <a:endParaRPr lang="fr-FR" dirty="0"/>
          </a:p>
        </p:txBody>
      </p:sp>
    </p:spTree>
    <p:extLst>
      <p:ext uri="{BB962C8B-B14F-4D97-AF65-F5344CB8AC3E}">
        <p14:creationId xmlns:p14="http://schemas.microsoft.com/office/powerpoint/2010/main" val="425844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4544" y="369603"/>
            <a:ext cx="9144000" cy="2624449"/>
          </a:xfrm>
        </p:spPr>
        <p:txBody>
          <a:bodyPr>
            <a:normAutofit fontScale="90000"/>
          </a:bodyPr>
          <a:lstStyle/>
          <a:p>
            <a:pPr lvl="0" defTabSz="914400" eaLnBrk="0" fontAlgn="base" hangingPunct="0">
              <a:spcAft>
                <a:spcPct val="0"/>
              </a:spcAft>
            </a:pPr>
            <a:r>
              <a:rPr lang="fr-FR" sz="2700" b="1" dirty="0" smtClean="0">
                <a:solidFill>
                  <a:schemeClr val="tx1"/>
                </a:solidFill>
                <a:latin typeface="Times New Roman" pitchFamily="18" charset="0"/>
                <a:ea typeface="Calibri" pitchFamily="34" charset="0"/>
                <a:cs typeface="Times New Roman" pitchFamily="18" charset="0"/>
              </a:rPr>
              <a:t>                 </a:t>
            </a:r>
            <a:r>
              <a:rPr lang="fr-FR" sz="2400" b="1" dirty="0" smtClean="0">
                <a:solidFill>
                  <a:schemeClr val="tx1"/>
                </a:solidFill>
                <a:latin typeface="Times New Roman" pitchFamily="18" charset="0"/>
                <a:ea typeface="Calibri" pitchFamily="34" charset="0"/>
                <a:cs typeface="Times New Roman" pitchFamily="18" charset="0"/>
              </a:rPr>
              <a:t>UNIVERSITE ABOU BEKR BELKAID-TLEMCEN</a:t>
            </a:r>
            <a:br>
              <a:rPr lang="fr-FR" sz="2400" b="1" dirty="0" smtClean="0">
                <a:solidFill>
                  <a:schemeClr val="tx1"/>
                </a:solidFill>
                <a:latin typeface="Times New Roman" pitchFamily="18" charset="0"/>
                <a:ea typeface="Calibri" pitchFamily="34" charset="0"/>
                <a:cs typeface="Times New Roman" pitchFamily="18" charset="0"/>
              </a:rPr>
            </a:br>
            <a:r>
              <a:rPr lang="fr-FR" sz="2400" b="1" dirty="0" smtClean="0">
                <a:solidFill>
                  <a:schemeClr val="tx1"/>
                </a:solidFill>
                <a:latin typeface="Times New Roman" pitchFamily="18" charset="0"/>
                <a:ea typeface="Calibri" pitchFamily="34" charset="0"/>
                <a:cs typeface="Times New Roman" pitchFamily="18" charset="0"/>
              </a:rPr>
              <a:t> </a:t>
            </a:r>
            <a:r>
              <a:rPr lang="fr-FR" sz="2400" dirty="0" smtClean="0">
                <a:solidFill>
                  <a:schemeClr val="tx1"/>
                </a:solidFill>
                <a:latin typeface="Times New Roman" pitchFamily="18" charset="0"/>
                <a:cs typeface="Times New Roman" pitchFamily="18" charset="0"/>
              </a:rPr>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ea typeface="Calibri" pitchFamily="34" charset="0"/>
                <a:cs typeface="Times New Roman" pitchFamily="18" charset="0"/>
              </a:rPr>
              <a:t>Faculté Des Sciences de la Nature et de la Vie</a:t>
            </a:r>
            <a:r>
              <a:rPr lang="fr-FR" sz="2400" dirty="0" smtClean="0">
                <a:solidFill>
                  <a:schemeClr val="tx1"/>
                </a:solidFill>
                <a:latin typeface="Times New Roman" pitchFamily="18" charset="0"/>
                <a:cs typeface="Times New Roman" pitchFamily="18" charset="0"/>
              </a:rPr>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ea typeface="Calibri" pitchFamily="34" charset="0"/>
                <a:cs typeface="Times New Roman" pitchFamily="18" charset="0"/>
              </a:rPr>
              <a:t>et des Sciences de la </a:t>
            </a:r>
            <a:r>
              <a:rPr lang="fr-FR" sz="2400" b="1" dirty="0" smtClean="0">
                <a:latin typeface="Times New Roman" pitchFamily="18" charset="0"/>
                <a:ea typeface="Calibri" pitchFamily="34" charset="0"/>
                <a:cs typeface="Times New Roman" pitchFamily="18" charset="0"/>
              </a:rPr>
              <a:t>T</a:t>
            </a:r>
            <a:r>
              <a:rPr lang="fr-FR" sz="2400" b="1" dirty="0" smtClean="0">
                <a:solidFill>
                  <a:schemeClr val="tx1"/>
                </a:solidFill>
                <a:latin typeface="Times New Roman" pitchFamily="18" charset="0"/>
                <a:ea typeface="Calibri" pitchFamily="34" charset="0"/>
                <a:cs typeface="Times New Roman" pitchFamily="18" charset="0"/>
              </a:rPr>
              <a:t>erre et de l'Univers</a:t>
            </a:r>
            <a:r>
              <a:rPr lang="fr-FR" sz="2400" dirty="0" smtClean="0">
                <a:solidFill>
                  <a:schemeClr val="tx1"/>
                </a:solidFill>
                <a:latin typeface="Times New Roman" pitchFamily="18" charset="0"/>
                <a:cs typeface="Times New Roman" pitchFamily="18" charset="0"/>
              </a:rPr>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a:t>
            </a:r>
            <a:r>
              <a:rPr lang="fr-FR" sz="2400" b="1" dirty="0" smtClean="0">
                <a:solidFill>
                  <a:schemeClr val="tx1"/>
                </a:solidFill>
                <a:latin typeface="Times New Roman" pitchFamily="18" charset="0"/>
                <a:ea typeface="Calibri" pitchFamily="34" charset="0"/>
                <a:cs typeface="Times New Roman" pitchFamily="18" charset="0"/>
              </a:rPr>
              <a:t>Département :Agronomie </a:t>
            </a:r>
            <a:r>
              <a:rPr lang="fr-FR" sz="2700" b="1" dirty="0" smtClean="0">
                <a:solidFill>
                  <a:schemeClr val="tx1"/>
                </a:solidFill>
                <a:latin typeface="Times New Roman" pitchFamily="18" charset="0"/>
                <a:ea typeface="Calibri" pitchFamily="34" charset="0"/>
                <a:cs typeface="Times New Roman" pitchFamily="18" charset="0"/>
              </a:rPr>
              <a:t/>
            </a:r>
            <a:br>
              <a:rPr lang="fr-FR" sz="2700" b="1" dirty="0" smtClean="0">
                <a:solidFill>
                  <a:schemeClr val="tx1"/>
                </a:solidFill>
                <a:latin typeface="Times New Roman" pitchFamily="18" charset="0"/>
                <a:ea typeface="Calibri" pitchFamily="34" charset="0"/>
                <a:cs typeface="Times New Roman" pitchFamily="18" charset="0"/>
              </a:rPr>
            </a:br>
            <a:r>
              <a:rPr lang="fr-FR" sz="2700" b="1" dirty="0" smtClean="0">
                <a:latin typeface="Times New Roman" pitchFamily="18" charset="0"/>
                <a:cs typeface="Times New Roman" pitchFamily="18" charset="0"/>
              </a:rPr>
              <a:t/>
            </a:r>
            <a:br>
              <a:rPr lang="fr-FR" sz="2700" b="1" dirty="0" smtClean="0">
                <a:latin typeface="Times New Roman" pitchFamily="18" charset="0"/>
                <a:cs typeface="Times New Roman" pitchFamily="18" charset="0"/>
              </a:rPr>
            </a:br>
            <a:r>
              <a:rPr lang="fr-FR" sz="2700" b="1" dirty="0" smtClean="0">
                <a:latin typeface="Times New Roman" pitchFamily="18" charset="0"/>
                <a:cs typeface="Times New Roman" pitchFamily="18" charset="0"/>
              </a:rPr>
              <a:t>         </a:t>
            </a:r>
            <a:r>
              <a:rPr lang="fr-FR" sz="2700" b="1" dirty="0" smtClean="0">
                <a:solidFill>
                  <a:srgbClr val="002060"/>
                </a:solidFill>
                <a:latin typeface="Times New Roman" pitchFamily="18" charset="0"/>
                <a:ea typeface="Verdana" pitchFamily="34" charset="0"/>
                <a:cs typeface="Times New Roman" pitchFamily="18" charset="0"/>
              </a:rPr>
              <a:t>Thème :            </a:t>
            </a:r>
            <a:r>
              <a:rPr lang="fr-FR" sz="7200" dirty="0" smtClean="0">
                <a:solidFill>
                  <a:schemeClr val="tx2">
                    <a:lumMod val="75000"/>
                  </a:schemeClr>
                </a:solidFill>
                <a:latin typeface="Verdana" pitchFamily="34" charset="0"/>
                <a:ea typeface="Verdana" pitchFamily="34" charset="0"/>
                <a:cs typeface="Verdana" pitchFamily="34" charset="0"/>
              </a:rPr>
              <a:t/>
            </a:r>
            <a:br>
              <a:rPr lang="fr-FR" sz="7200" dirty="0" smtClean="0">
                <a:solidFill>
                  <a:schemeClr val="tx2">
                    <a:lumMod val="75000"/>
                  </a:schemeClr>
                </a:solidFill>
                <a:latin typeface="Verdana" pitchFamily="34" charset="0"/>
                <a:ea typeface="Verdana" pitchFamily="34" charset="0"/>
                <a:cs typeface="Verdana" pitchFamily="34" charset="0"/>
              </a:rPr>
            </a:br>
            <a:endParaRPr lang="fr-FR" dirty="0"/>
          </a:p>
        </p:txBody>
      </p:sp>
      <p:sp>
        <p:nvSpPr>
          <p:cNvPr id="3" name="Sous-titre 2"/>
          <p:cNvSpPr>
            <a:spLocks noGrp="1"/>
          </p:cNvSpPr>
          <p:nvPr>
            <p:ph type="subTitle" idx="1"/>
          </p:nvPr>
        </p:nvSpPr>
        <p:spPr>
          <a:xfrm>
            <a:off x="1339948" y="2307101"/>
            <a:ext cx="7649308" cy="4318782"/>
          </a:xfrm>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r>
              <a:rPr lang="fr-F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fr-FR" sz="54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Végétarisme</a:t>
            </a:r>
            <a:endParaRPr lang="fr-FR"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endParaRPr lang="fr-FR"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endParaRPr lang="fr-FR" sz="40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endParaRPr lang="fr-FR" sz="4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a:p>
            <a:r>
              <a:rPr lang="fr-FR" sz="26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p>
        </p:txBody>
      </p:sp>
      <p:pic>
        <p:nvPicPr>
          <p:cNvPr id="4" name="Picture 1" descr="Logo-Univ_Tlemcen.png"/>
          <p:cNvPicPr>
            <a:picLocks noChangeAspect="1" noChangeArrowheads="1"/>
          </p:cNvPicPr>
          <p:nvPr/>
        </p:nvPicPr>
        <p:blipFill>
          <a:blip r:embed="rId2" cstate="print"/>
          <a:srcRect/>
          <a:stretch>
            <a:fillRect/>
          </a:stretch>
        </p:blipFill>
        <p:spPr bwMode="auto">
          <a:xfrm>
            <a:off x="7202255" y="1069146"/>
            <a:ext cx="712551" cy="1225365"/>
          </a:xfrm>
          <a:prstGeom prst="rect">
            <a:avLst/>
          </a:prstGeom>
          <a:noFill/>
        </p:spPr>
      </p:pic>
      <p:pic>
        <p:nvPicPr>
          <p:cNvPr id="5" name="Image 0" descr="Logo-Univ_Tlemcen.png"/>
          <p:cNvPicPr>
            <a:picLocks noChangeAspect="1" noChangeArrowheads="1"/>
          </p:cNvPicPr>
          <p:nvPr/>
        </p:nvPicPr>
        <p:blipFill>
          <a:blip r:embed="rId3" cstate="print"/>
          <a:srcRect/>
          <a:stretch>
            <a:fillRect/>
          </a:stretch>
        </p:blipFill>
        <p:spPr bwMode="auto">
          <a:xfrm>
            <a:off x="1416570" y="1182610"/>
            <a:ext cx="763686" cy="1195558"/>
          </a:xfrm>
          <a:prstGeom prst="rect">
            <a:avLst/>
          </a:prstGeom>
          <a:noFill/>
        </p:spPr>
      </p:pic>
      <p:pic>
        <p:nvPicPr>
          <p:cNvPr id="1026" name="Picture 2" descr="C:\Users\hp\Desktop\benyoub\received_390867118050501.png"/>
          <p:cNvPicPr>
            <a:picLocks noChangeAspect="1" noChangeArrowheads="1"/>
          </p:cNvPicPr>
          <p:nvPr/>
        </p:nvPicPr>
        <p:blipFill>
          <a:blip r:embed="rId4" cstate="print"/>
          <a:srcRect/>
          <a:stretch>
            <a:fillRect/>
          </a:stretch>
        </p:blipFill>
        <p:spPr bwMode="auto">
          <a:xfrm>
            <a:off x="305832" y="3488790"/>
            <a:ext cx="1202788" cy="1659987"/>
          </a:xfrm>
          <a:prstGeom prst="rect">
            <a:avLst/>
          </a:prstGeom>
          <a:noFill/>
        </p:spPr>
      </p:pic>
      <p:pic>
        <p:nvPicPr>
          <p:cNvPr id="1027" name="Picture 3" descr="C:\Users\hp\Desktop\benyoub\maxresdefault (1).jpg"/>
          <p:cNvPicPr>
            <a:picLocks noChangeAspect="1" noChangeArrowheads="1"/>
          </p:cNvPicPr>
          <p:nvPr/>
        </p:nvPicPr>
        <p:blipFill>
          <a:blip r:embed="rId5" cstate="print"/>
          <a:srcRect/>
          <a:stretch>
            <a:fillRect/>
          </a:stretch>
        </p:blipFill>
        <p:spPr bwMode="auto">
          <a:xfrm>
            <a:off x="5354097" y="4304714"/>
            <a:ext cx="3578888" cy="2243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15448919"/>
      </p:ext>
    </p:extLst>
  </p:cSld>
  <p:clrMapOvr>
    <a:masterClrMapping/>
  </p:clrMapOvr>
  <p:transition>
    <p:cover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414684" y="404664"/>
            <a:ext cx="8621812" cy="6264696"/>
          </a:xfrm>
        </p:spPr>
        <p:txBody>
          <a:bodyPr>
            <a:noAutofit/>
          </a:bodyPr>
          <a:lstStyle/>
          <a:p>
            <a:pPr marL="171450" indent="-171450" algn="just">
              <a:buFont typeface="Wingdings" panose="05000000000000000000" pitchFamily="2" charset="2"/>
              <a:buChar char="§"/>
            </a:pPr>
            <a:r>
              <a:rPr lang="fr-FR" sz="3200" b="1" dirty="0" smtClean="0"/>
              <a:t>Une </a:t>
            </a:r>
            <a:r>
              <a:rPr lang="fr-FR" sz="3200" b="1" dirty="0"/>
              <a:t>grande diversité des techniques culinaires </a:t>
            </a:r>
            <a:r>
              <a:rPr lang="fr-FR" sz="3200" dirty="0"/>
              <a:t>(bouillir, mijoter, à la vapeur) </a:t>
            </a:r>
            <a:r>
              <a:rPr lang="fr-FR" sz="3200" b="1" dirty="0"/>
              <a:t>ainsi qu'une grande diversité des techniques de conservation</a:t>
            </a:r>
            <a:r>
              <a:rPr lang="fr-FR" sz="3200" dirty="0"/>
              <a:t> (séchage au soleil, salage, fermentation, vinaigre, huile</a:t>
            </a:r>
            <a:r>
              <a:rPr lang="fr-FR" sz="3200" dirty="0" smtClean="0"/>
              <a:t>),</a:t>
            </a:r>
          </a:p>
          <a:p>
            <a:pPr marL="171450" indent="-171450" algn="just">
              <a:buFont typeface="Wingdings" panose="05000000000000000000" pitchFamily="2" charset="2"/>
              <a:buChar char="§"/>
            </a:pPr>
            <a:r>
              <a:rPr lang="fr-FR" sz="3200" b="1" dirty="0" smtClean="0"/>
              <a:t>Une </a:t>
            </a:r>
            <a:r>
              <a:rPr lang="fr-FR" sz="3200" b="1" dirty="0"/>
              <a:t>faible consommation de viande rouge </a:t>
            </a:r>
            <a:r>
              <a:rPr lang="fr-FR" sz="3200" dirty="0"/>
              <a:t>(à l'exception de la viande ovine </a:t>
            </a:r>
            <a:r>
              <a:rPr lang="fr-FR" sz="3200" dirty="0" smtClean="0"/>
              <a:t>et bovine) </a:t>
            </a:r>
            <a:r>
              <a:rPr lang="fr-FR" sz="3200" dirty="0"/>
              <a:t>au profit du poisson</a:t>
            </a:r>
            <a:r>
              <a:rPr lang="fr-FR" sz="3200" dirty="0" smtClean="0"/>
              <a:t>, </a:t>
            </a:r>
          </a:p>
          <a:p>
            <a:pPr marL="171450" indent="-171450" algn="just">
              <a:buFont typeface="Wingdings" panose="05000000000000000000" pitchFamily="2" charset="2"/>
              <a:buChar char="§"/>
            </a:pPr>
            <a:r>
              <a:rPr lang="fr-FR" sz="3200" b="1" dirty="0" smtClean="0"/>
              <a:t>Des </a:t>
            </a:r>
            <a:r>
              <a:rPr lang="fr-FR" sz="3200" b="1" dirty="0"/>
              <a:t>repas structurés et conviviaux</a:t>
            </a:r>
            <a:r>
              <a:rPr lang="fr-FR" sz="3200" b="1" dirty="0" smtClean="0"/>
              <a:t>,</a:t>
            </a:r>
          </a:p>
          <a:p>
            <a:pPr marL="171450" indent="-171450" algn="just">
              <a:buFont typeface="Wingdings" panose="05000000000000000000" pitchFamily="2" charset="2"/>
              <a:buChar char="§"/>
            </a:pPr>
            <a:r>
              <a:rPr lang="fr-FR" sz="3200" b="1" dirty="0" smtClean="0"/>
              <a:t>Le </a:t>
            </a:r>
            <a:r>
              <a:rPr lang="fr-FR" sz="3200" b="1" dirty="0"/>
              <a:t>respect de la saisonnalité dans le choix des produits : </a:t>
            </a:r>
            <a:r>
              <a:rPr lang="fr-FR" sz="3200" dirty="0"/>
              <a:t>préférence donnée aux aliments de saison, frais et produits locales,</a:t>
            </a:r>
          </a:p>
          <a:p>
            <a:pPr algn="just"/>
            <a:endParaRPr lang="fr-FR" sz="3200" b="1" dirty="0" smtClean="0"/>
          </a:p>
          <a:p>
            <a:pPr marL="171450" indent="-171450" algn="just">
              <a:buFont typeface="Wingdings" panose="05000000000000000000" pitchFamily="2" charset="2"/>
              <a:buChar char="§"/>
            </a:pPr>
            <a:endParaRPr lang="fr-FR" sz="3200" b="1" dirty="0"/>
          </a:p>
        </p:txBody>
      </p:sp>
    </p:spTree>
    <p:extLst>
      <p:ext uri="{BB962C8B-B14F-4D97-AF65-F5344CB8AC3E}">
        <p14:creationId xmlns:p14="http://schemas.microsoft.com/office/powerpoint/2010/main" val="2308944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9036496" cy="6858000"/>
          </a:xfrm>
          <a:prstGeom prst="rect">
            <a:avLst/>
          </a:prstGeom>
        </p:spPr>
      </p:pic>
    </p:spTree>
    <p:extLst>
      <p:ext uri="{BB962C8B-B14F-4D97-AF65-F5344CB8AC3E}">
        <p14:creationId xmlns:p14="http://schemas.microsoft.com/office/powerpoint/2010/main" val="3577407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6535" cy="6858000"/>
          </a:xfrm>
          <a:prstGeom prst="rect">
            <a:avLst/>
          </a:prstGeom>
        </p:spPr>
      </p:pic>
    </p:spTree>
    <p:extLst>
      <p:ext uri="{BB962C8B-B14F-4D97-AF65-F5344CB8AC3E}">
        <p14:creationId xmlns:p14="http://schemas.microsoft.com/office/powerpoint/2010/main" val="424832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9082" y="447631"/>
            <a:ext cx="8272212" cy="1013800"/>
          </a:xfrm>
        </p:spPr>
        <p:txBody>
          <a:bodyPr>
            <a:normAutofit/>
          </a:bodyPr>
          <a:lstStyle/>
          <a:p>
            <a:r>
              <a:rPr lang="fr-FR" sz="3200" dirty="0"/>
              <a:t>3- Alimentation méditerranéenne et santé :</a:t>
            </a:r>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fr-FR" sz="3200" dirty="0" smtClean="0"/>
              <a:t> </a:t>
            </a:r>
            <a:r>
              <a:rPr lang="fr-FR" sz="3600" dirty="0" smtClean="0"/>
              <a:t>Le </a:t>
            </a:r>
            <a:r>
              <a:rPr lang="fr-FR" sz="3600" dirty="0"/>
              <a:t>régime méditerranéen est le seul qui a prouvé scientifiquement et de </a:t>
            </a:r>
            <a:r>
              <a:rPr lang="fr-FR" sz="3600" dirty="0" smtClean="0"/>
              <a:t>manière rigoureuse </a:t>
            </a:r>
            <a:r>
              <a:rPr lang="fr-FR" sz="3600" dirty="0"/>
              <a:t>son efficacité pour prévenir l’infarctus, l’accident vasculaire cérébral mais </a:t>
            </a:r>
            <a:r>
              <a:rPr lang="fr-FR" sz="3600" dirty="0" smtClean="0"/>
              <a:t>aussi notamment </a:t>
            </a:r>
            <a:r>
              <a:rPr lang="fr-FR" sz="3600" dirty="0"/>
              <a:t>le diabète, les cancers, et les maladies </a:t>
            </a:r>
            <a:r>
              <a:rPr lang="fr-FR" sz="3600" dirty="0" smtClean="0"/>
              <a:t>dégénératives,</a:t>
            </a:r>
            <a:endParaRPr lang="fr-FR" sz="3600" dirty="0"/>
          </a:p>
        </p:txBody>
      </p:sp>
    </p:spTree>
    <p:extLst>
      <p:ext uri="{BB962C8B-B14F-4D97-AF65-F5344CB8AC3E}">
        <p14:creationId xmlns:p14="http://schemas.microsoft.com/office/powerpoint/2010/main" val="38443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032" y="371597"/>
            <a:ext cx="8703297" cy="6494085"/>
          </a:xfrm>
          <a:prstGeom prst="rect">
            <a:avLst/>
          </a:prstGeom>
        </p:spPr>
        <p:txBody>
          <a:bodyPr wrap="square">
            <a:spAutoFit/>
          </a:bodyPr>
          <a:lstStyle/>
          <a:p>
            <a:pPr marL="285750" indent="-285750" algn="just">
              <a:buFont typeface="Wingdings" panose="05000000000000000000" pitchFamily="2" charset="2"/>
              <a:buChar char="ü"/>
            </a:pPr>
            <a:r>
              <a:rPr lang="fr-FR" sz="2600" b="1" dirty="0" smtClean="0"/>
              <a:t>Les effets </a:t>
            </a:r>
            <a:r>
              <a:rPr lang="fr-FR" sz="2600" b="1" dirty="0"/>
              <a:t>bénéfiques </a:t>
            </a:r>
            <a:r>
              <a:rPr lang="fr-FR" sz="2600" b="1" dirty="0" smtClean="0"/>
              <a:t>d’un </a:t>
            </a:r>
            <a:r>
              <a:rPr lang="fr-FR" sz="2600" b="1" dirty="0"/>
              <a:t>régime </a:t>
            </a:r>
            <a:r>
              <a:rPr lang="fr-FR" sz="2600" b="1" dirty="0" smtClean="0"/>
              <a:t>méditerranéen </a:t>
            </a:r>
            <a:r>
              <a:rPr lang="fr-FR" sz="2600" dirty="0" smtClean="0"/>
              <a:t>sont </a:t>
            </a:r>
            <a:r>
              <a:rPr lang="fr-FR" sz="2600" dirty="0"/>
              <a:t>dus au nombreux mécanismes et modes d’actions en </a:t>
            </a:r>
            <a:r>
              <a:rPr lang="fr-FR" sz="2600" dirty="0" smtClean="0"/>
              <a:t>cause à </a:t>
            </a:r>
            <a:r>
              <a:rPr lang="fr-FR" sz="2600" dirty="0"/>
              <a:t>la multiplicité des facteurs nutritionnels candidats. </a:t>
            </a:r>
            <a:endParaRPr lang="fr-FR" sz="2600" dirty="0" smtClean="0"/>
          </a:p>
          <a:p>
            <a:pPr marL="285750" indent="-285750" algn="just">
              <a:buFont typeface="Wingdings" panose="05000000000000000000" pitchFamily="2" charset="2"/>
              <a:buChar char="ü"/>
            </a:pPr>
            <a:r>
              <a:rPr lang="fr-FR" sz="2600" b="1" dirty="0" smtClean="0"/>
              <a:t>Ainsi </a:t>
            </a:r>
            <a:r>
              <a:rPr lang="fr-FR" sz="2600" b="1" dirty="0"/>
              <a:t>l’alimentation </a:t>
            </a:r>
            <a:r>
              <a:rPr lang="fr-FR" sz="2600" b="1" dirty="0" smtClean="0"/>
              <a:t>méditerranéenne </a:t>
            </a:r>
            <a:r>
              <a:rPr lang="fr-FR" sz="2600" dirty="0" smtClean="0"/>
              <a:t>réduit </a:t>
            </a:r>
            <a:r>
              <a:rPr lang="fr-FR" sz="2600" dirty="0"/>
              <a:t>le stress oxydative, </a:t>
            </a:r>
            <a:r>
              <a:rPr lang="fr-FR" sz="2600" dirty="0" smtClean="0"/>
              <a:t>améliore </a:t>
            </a:r>
            <a:r>
              <a:rPr lang="fr-FR" sz="2600" dirty="0"/>
              <a:t>la </a:t>
            </a:r>
            <a:r>
              <a:rPr lang="fr-FR" sz="2600" dirty="0" smtClean="0"/>
              <a:t>dysfonction endothéliale, améliore </a:t>
            </a:r>
            <a:r>
              <a:rPr lang="fr-FR" sz="2600" dirty="0"/>
              <a:t>l’</a:t>
            </a:r>
            <a:r>
              <a:rPr lang="fr-FR" sz="2600" dirty="0" err="1"/>
              <a:t>insulino</a:t>
            </a:r>
            <a:r>
              <a:rPr lang="fr-FR" sz="2600" dirty="0"/>
              <a:t>-résistance, le profil </a:t>
            </a:r>
            <a:r>
              <a:rPr lang="fr-FR" sz="2600" dirty="0" smtClean="0"/>
              <a:t>lipidique, l’hémostase. Ceci </a:t>
            </a:r>
            <a:r>
              <a:rPr lang="fr-FR" sz="2600" dirty="0"/>
              <a:t>est dû à la complexité des facteurs nutritionnels impliqués et </a:t>
            </a:r>
            <a:r>
              <a:rPr lang="fr-FR" sz="2600" dirty="0" smtClean="0"/>
              <a:t>intriqués.</a:t>
            </a:r>
          </a:p>
          <a:p>
            <a:pPr marL="285750" indent="-285750" algn="just">
              <a:buFont typeface="Wingdings" panose="05000000000000000000" pitchFamily="2" charset="2"/>
              <a:buChar char="ü"/>
            </a:pPr>
            <a:r>
              <a:rPr lang="fr-FR" sz="2600" b="1" dirty="0" smtClean="0"/>
              <a:t>Grace </a:t>
            </a:r>
            <a:r>
              <a:rPr lang="fr-FR" sz="2600" b="1" dirty="0"/>
              <a:t>a une nutrition globale </a:t>
            </a:r>
            <a:r>
              <a:rPr lang="fr-FR" sz="2600" dirty="0"/>
              <a:t>qui comprend de nombreux antioxydants </a:t>
            </a:r>
            <a:r>
              <a:rPr lang="fr-FR" sz="2600" dirty="0" smtClean="0"/>
              <a:t>vitaminiques surtout les </a:t>
            </a:r>
            <a:r>
              <a:rPr lang="fr-FR" sz="2600" dirty="0"/>
              <a:t>polyphénols de </a:t>
            </a:r>
            <a:r>
              <a:rPr lang="fr-FR" sz="2600" dirty="0" smtClean="0"/>
              <a:t>l’huile d’olive</a:t>
            </a:r>
            <a:r>
              <a:rPr lang="fr-FR" sz="2600" dirty="0"/>
              <a:t>, des épices, du thé, de noix et des fruits et légume ; </a:t>
            </a:r>
            <a:r>
              <a:rPr lang="fr-FR" sz="2600" dirty="0" smtClean="0"/>
              <a:t>les apport </a:t>
            </a:r>
            <a:r>
              <a:rPr lang="fr-FR" sz="2600" dirty="0"/>
              <a:t>en acide alpha-</a:t>
            </a:r>
            <a:r>
              <a:rPr lang="fr-FR" sz="2600" dirty="0" err="1"/>
              <a:t>linolénique</a:t>
            </a:r>
            <a:r>
              <a:rPr lang="fr-FR" sz="2600" dirty="0"/>
              <a:t> ; la composition de la fraction lipidique ( oméga 9-6-3) </a:t>
            </a:r>
            <a:r>
              <a:rPr lang="fr-FR" sz="2600" dirty="0" smtClean="0"/>
              <a:t>de l’alimentation </a:t>
            </a:r>
            <a:r>
              <a:rPr lang="fr-FR" sz="2600" dirty="0"/>
              <a:t>; l’index glycémique bas des légumes secs, des fruits ; l’abondance des fibres </a:t>
            </a:r>
            <a:r>
              <a:rPr lang="fr-FR" sz="2600" dirty="0" smtClean="0"/>
              <a:t>et </a:t>
            </a:r>
            <a:r>
              <a:rPr lang="fr-FR" sz="2600" dirty="0" err="1" smtClean="0"/>
              <a:t>prébiotiques</a:t>
            </a:r>
            <a:r>
              <a:rPr lang="fr-FR" sz="2600" dirty="0" smtClean="0"/>
              <a:t> </a:t>
            </a:r>
            <a:r>
              <a:rPr lang="fr-FR" sz="2600" dirty="0"/>
              <a:t>issus des végétaux ; la modération de l’apport protidique et glucidique.</a:t>
            </a:r>
          </a:p>
        </p:txBody>
      </p:sp>
    </p:spTree>
    <p:extLst>
      <p:ext uri="{BB962C8B-B14F-4D97-AF65-F5344CB8AC3E}">
        <p14:creationId xmlns:p14="http://schemas.microsoft.com/office/powerpoint/2010/main" val="340064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0"/>
            <a:ext cx="9036496" cy="6669360"/>
          </a:xfrm>
          <a:prstGeom prst="rect">
            <a:avLst/>
          </a:prstGeom>
        </p:spPr>
      </p:pic>
    </p:spTree>
    <p:extLst>
      <p:ext uri="{BB962C8B-B14F-4D97-AF65-F5344CB8AC3E}">
        <p14:creationId xmlns:p14="http://schemas.microsoft.com/office/powerpoint/2010/main" val="403827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5" y="231340"/>
            <a:ext cx="9212265" cy="523220"/>
          </a:xfrm>
          <a:prstGeom prst="rect">
            <a:avLst/>
          </a:prstGeom>
        </p:spPr>
        <p:txBody>
          <a:bodyPr wrap="none">
            <a:spAutoFit/>
          </a:bodyPr>
          <a:lstStyle/>
          <a:p>
            <a:r>
              <a:rPr lang="fr-FR" sz="2800" u="sng" dirty="0">
                <a:solidFill>
                  <a:schemeClr val="accent3">
                    <a:lumMod val="75000"/>
                  </a:schemeClr>
                </a:solidFill>
              </a:rPr>
              <a:t>1. Le régime méditerranéen et les maladies </a:t>
            </a:r>
            <a:r>
              <a:rPr lang="fr-FR" sz="2800" u="sng" dirty="0" smtClean="0">
                <a:solidFill>
                  <a:schemeClr val="accent3">
                    <a:lumMod val="75000"/>
                  </a:schemeClr>
                </a:solidFill>
              </a:rPr>
              <a:t>cardiovasculaires :</a:t>
            </a:r>
            <a:endParaRPr lang="fr-FR" sz="2800" u="sng" dirty="0">
              <a:solidFill>
                <a:schemeClr val="accent3">
                  <a:lumMod val="75000"/>
                </a:schemeClr>
              </a:solidFill>
            </a:endParaRPr>
          </a:p>
        </p:txBody>
      </p:sp>
      <p:sp>
        <p:nvSpPr>
          <p:cNvPr id="3" name="Rectangle 2"/>
          <p:cNvSpPr/>
          <p:nvPr/>
        </p:nvSpPr>
        <p:spPr>
          <a:xfrm>
            <a:off x="2" y="814474"/>
            <a:ext cx="9143998" cy="5262979"/>
          </a:xfrm>
          <a:prstGeom prst="rect">
            <a:avLst/>
          </a:prstGeom>
        </p:spPr>
        <p:txBody>
          <a:bodyPr wrap="square">
            <a:spAutoFit/>
          </a:bodyPr>
          <a:lstStyle/>
          <a:p>
            <a:pPr algn="just"/>
            <a:r>
              <a:rPr lang="fr-FR" sz="2400" dirty="0"/>
              <a:t>il y’a un peu longtemps , une étude a été mené par 7 pays méditerranéens </a:t>
            </a:r>
            <a:r>
              <a:rPr lang="fr-FR" sz="2400" dirty="0" smtClean="0"/>
              <a:t>, à </a:t>
            </a:r>
            <a:r>
              <a:rPr lang="fr-FR" sz="2400" dirty="0"/>
              <a:t>démontré que le régime méditerranéen a des propriétés protectrices modestes contre les maladies cardiovasculaires mais médicalement importantes. L’évidence la plus récente et la plus forte sur les effets du régime méditerranéen provient d’un essai randomisé à long terme.  C’est une </a:t>
            </a:r>
            <a:r>
              <a:rPr lang="fr-FR" sz="2400" dirty="0" smtClean="0"/>
              <a:t>épreuve réalisée </a:t>
            </a:r>
            <a:r>
              <a:rPr lang="fr-FR" sz="2400" dirty="0"/>
              <a:t>sur 7447 individus qui été à risque élevé de maladies cardiovasculaires ont été</a:t>
            </a:r>
          </a:p>
          <a:p>
            <a:pPr algn="just"/>
            <a:r>
              <a:rPr lang="fr-FR" sz="2400" dirty="0"/>
              <a:t>assignés au hasard à un régime méditerranéen supplémenté avec soit de l’huile d’olive extra vierge ou des noix, contre un régime méditerranéen de contrôle. L’essai a été arrêté après une médiane de 4,8 ans. Les participants à l’étude randomisée pour les groupes d’intervention ont eu une réduction significative de 30% par rapport au groupe de contrôle.</a:t>
            </a:r>
          </a:p>
          <a:p>
            <a:pPr algn="just"/>
            <a:endParaRPr lang="fr-FR" sz="2400" dirty="0"/>
          </a:p>
        </p:txBody>
      </p:sp>
      <p:sp>
        <p:nvSpPr>
          <p:cNvPr id="6" name="Rectangle 5"/>
          <p:cNvSpPr/>
          <p:nvPr/>
        </p:nvSpPr>
        <p:spPr>
          <a:xfrm>
            <a:off x="-19325" y="5657671"/>
            <a:ext cx="9144000" cy="1200329"/>
          </a:xfrm>
          <a:prstGeom prst="rect">
            <a:avLst/>
          </a:prstGeom>
        </p:spPr>
        <p:txBody>
          <a:bodyPr wrap="square">
            <a:spAutoFit/>
          </a:bodyPr>
          <a:lstStyle/>
          <a:p>
            <a:pPr algn="just"/>
            <a:r>
              <a:rPr lang="fr-FR" sz="2400" dirty="0" smtClean="0"/>
              <a:t>Ces </a:t>
            </a:r>
            <a:r>
              <a:rPr lang="fr-FR" sz="2400" dirty="0"/>
              <a:t>données, </a:t>
            </a:r>
            <a:r>
              <a:rPr lang="fr-FR" sz="2400" dirty="0" smtClean="0"/>
              <a:t>prises conjointement </a:t>
            </a:r>
            <a:r>
              <a:rPr lang="fr-FR" sz="2400" dirty="0"/>
              <a:t>avec l’importante quantité de données d’observation appuient fortement </a:t>
            </a:r>
            <a:r>
              <a:rPr lang="fr-FR" sz="2400" dirty="0" smtClean="0"/>
              <a:t>les effets </a:t>
            </a:r>
            <a:r>
              <a:rPr lang="fr-FR" sz="2400" dirty="0"/>
              <a:t>protecteurs du régime méditerranéen contre les maladies cardiovasculaires.</a:t>
            </a:r>
          </a:p>
        </p:txBody>
      </p:sp>
    </p:spTree>
    <p:extLst>
      <p:ext uri="{BB962C8B-B14F-4D97-AF65-F5344CB8AC3E}">
        <p14:creationId xmlns:p14="http://schemas.microsoft.com/office/powerpoint/2010/main" val="65743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23010"/>
            <a:ext cx="7573248" cy="523220"/>
          </a:xfrm>
          <a:prstGeom prst="rect">
            <a:avLst/>
          </a:prstGeom>
        </p:spPr>
        <p:txBody>
          <a:bodyPr wrap="square">
            <a:spAutoFit/>
          </a:bodyPr>
          <a:lstStyle/>
          <a:p>
            <a:r>
              <a:rPr lang="fr-FR" sz="2800" u="sng" dirty="0">
                <a:solidFill>
                  <a:schemeClr val="accent3">
                    <a:lumMod val="75000"/>
                  </a:schemeClr>
                </a:solidFill>
              </a:rPr>
              <a:t>2. Le régime méditerranéen et le </a:t>
            </a:r>
            <a:r>
              <a:rPr lang="fr-FR" sz="2800" u="sng" dirty="0" smtClean="0">
                <a:solidFill>
                  <a:schemeClr val="accent3">
                    <a:lumMod val="75000"/>
                  </a:schemeClr>
                </a:solidFill>
              </a:rPr>
              <a:t>cancer :</a:t>
            </a:r>
            <a:endParaRPr lang="fr-FR" sz="2800" u="sng" dirty="0">
              <a:solidFill>
                <a:schemeClr val="accent3">
                  <a:lumMod val="75000"/>
                </a:schemeClr>
              </a:solidFill>
            </a:endParaRPr>
          </a:p>
        </p:txBody>
      </p:sp>
      <p:sp>
        <p:nvSpPr>
          <p:cNvPr id="3" name="Rectangle 2"/>
          <p:cNvSpPr/>
          <p:nvPr/>
        </p:nvSpPr>
        <p:spPr>
          <a:xfrm>
            <a:off x="107504" y="746230"/>
            <a:ext cx="8856984" cy="954107"/>
          </a:xfrm>
          <a:prstGeom prst="rect">
            <a:avLst/>
          </a:prstGeom>
        </p:spPr>
        <p:txBody>
          <a:bodyPr wrap="square">
            <a:spAutoFit/>
          </a:bodyPr>
          <a:lstStyle/>
          <a:p>
            <a:pPr marL="285750" indent="-285750" algn="just">
              <a:buFont typeface="Courier New" panose="02070309020205020404" pitchFamily="49" charset="0"/>
              <a:buChar char="o"/>
            </a:pPr>
            <a:r>
              <a:rPr lang="fr-FR" sz="2800" dirty="0"/>
              <a:t>La relation entre l’apparition du cancer et l’alimentation était prouvée par </a:t>
            </a:r>
            <a:r>
              <a:rPr lang="fr-FR" sz="2800" dirty="0" smtClean="0"/>
              <a:t>de nombreuses </a:t>
            </a:r>
            <a:r>
              <a:rPr lang="fr-FR" sz="2800" dirty="0"/>
              <a:t>études. </a:t>
            </a:r>
          </a:p>
        </p:txBody>
      </p:sp>
      <p:sp>
        <p:nvSpPr>
          <p:cNvPr id="4" name="Rectangle 3"/>
          <p:cNvSpPr/>
          <p:nvPr/>
        </p:nvSpPr>
        <p:spPr>
          <a:xfrm>
            <a:off x="107504" y="2131225"/>
            <a:ext cx="8856984" cy="3539430"/>
          </a:xfrm>
          <a:prstGeom prst="rect">
            <a:avLst/>
          </a:prstGeom>
        </p:spPr>
        <p:txBody>
          <a:bodyPr wrap="square">
            <a:spAutoFit/>
          </a:bodyPr>
          <a:lstStyle/>
          <a:p>
            <a:pPr marL="285750" indent="-285750" algn="just">
              <a:buFont typeface="Courier New" panose="02070309020205020404" pitchFamily="49" charset="0"/>
              <a:buChar char="o"/>
            </a:pPr>
            <a:r>
              <a:rPr lang="fr-FR" sz="2800" dirty="0"/>
              <a:t>De nombreuses caractéristiques du régime méditerranéen ont été montré </a:t>
            </a:r>
            <a:r>
              <a:rPr lang="fr-FR" sz="2800" dirty="0" smtClean="0"/>
              <a:t>être bénéfiques </a:t>
            </a:r>
            <a:r>
              <a:rPr lang="fr-FR" sz="2800" dirty="0"/>
              <a:t>pour la réduction de l’incidence des maladies néo plastiques, mais les </a:t>
            </a:r>
            <a:r>
              <a:rPr lang="fr-FR" sz="2800" dirty="0" smtClean="0"/>
              <a:t>résultats obtenus </a:t>
            </a:r>
            <a:r>
              <a:rPr lang="fr-FR" sz="2800" dirty="0"/>
              <a:t>n’était pas concluants. Il a été émis, l’hypothèse que l’adoption d’un </a:t>
            </a:r>
            <a:r>
              <a:rPr lang="fr-FR" sz="2800" dirty="0" smtClean="0"/>
              <a:t>régime méditerranéen </a:t>
            </a:r>
            <a:r>
              <a:rPr lang="fr-FR" sz="2800" dirty="0"/>
              <a:t>peut prévenir 25% des cancers colorectaux, de 15 à 20% des cancers du sein </a:t>
            </a:r>
            <a:r>
              <a:rPr lang="fr-FR" sz="2800" dirty="0" smtClean="0"/>
              <a:t>et10 </a:t>
            </a:r>
            <a:r>
              <a:rPr lang="fr-FR" sz="2800" dirty="0"/>
              <a:t>à15% de cancers de la prostate, de l’endomètre et du pancréas.</a:t>
            </a:r>
          </a:p>
        </p:txBody>
      </p:sp>
    </p:spTree>
    <p:extLst>
      <p:ext uri="{BB962C8B-B14F-4D97-AF65-F5344CB8AC3E}">
        <p14:creationId xmlns:p14="http://schemas.microsoft.com/office/powerpoint/2010/main" val="2846135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132856"/>
            <a:ext cx="8856984" cy="3539430"/>
          </a:xfrm>
          <a:prstGeom prst="rect">
            <a:avLst/>
          </a:prstGeom>
        </p:spPr>
        <p:txBody>
          <a:bodyPr wrap="square">
            <a:spAutoFit/>
          </a:bodyPr>
          <a:lstStyle/>
          <a:p>
            <a:pPr marL="285750" indent="-285750" algn="just">
              <a:buFont typeface="Courier New" panose="02070309020205020404" pitchFamily="49" charset="0"/>
              <a:buChar char="o"/>
            </a:pPr>
            <a:r>
              <a:rPr lang="fr-FR" sz="2800" dirty="0" smtClean="0"/>
              <a:t>Alors que Les </a:t>
            </a:r>
            <a:r>
              <a:rPr lang="fr-FR" sz="2800" dirty="0"/>
              <a:t>mécanismes suggérés par lequel le régime méditerranéen peut avoir un </a:t>
            </a:r>
            <a:r>
              <a:rPr lang="fr-FR" sz="2800" dirty="0" smtClean="0"/>
              <a:t>impact sur </a:t>
            </a:r>
            <a:r>
              <a:rPr lang="fr-FR" sz="2800" dirty="0"/>
              <a:t>l’initiation et la prolifération du cancer comprennent les effets anti-inflammatoires et antioxydants, la teneur élevée en fibre ( en particulier dans le cancer colorectal), une </a:t>
            </a:r>
            <a:r>
              <a:rPr lang="fr-FR" sz="2800" dirty="0" smtClean="0"/>
              <a:t>sensibilité accrue </a:t>
            </a:r>
            <a:r>
              <a:rPr lang="fr-FR" sz="2800" dirty="0"/>
              <a:t>à l’insuline et la réduction excessive de la production d’insuline, et une </a:t>
            </a:r>
            <a:r>
              <a:rPr lang="fr-FR" sz="2800" dirty="0" smtClean="0"/>
              <a:t>association globale </a:t>
            </a:r>
            <a:r>
              <a:rPr lang="fr-FR" sz="2800" dirty="0"/>
              <a:t>avec un risque réduit de gain de poids excessif et </a:t>
            </a:r>
            <a:r>
              <a:rPr lang="fr-FR" sz="2800" dirty="0" smtClean="0"/>
              <a:t>l’obésité</a:t>
            </a:r>
            <a:endParaRPr lang="fr-FR" sz="2800" dirty="0"/>
          </a:p>
        </p:txBody>
      </p:sp>
      <p:sp>
        <p:nvSpPr>
          <p:cNvPr id="3" name="Rectangle 2"/>
          <p:cNvSpPr/>
          <p:nvPr/>
        </p:nvSpPr>
        <p:spPr>
          <a:xfrm>
            <a:off x="0" y="153485"/>
            <a:ext cx="8964488" cy="1815882"/>
          </a:xfrm>
          <a:prstGeom prst="rect">
            <a:avLst/>
          </a:prstGeom>
        </p:spPr>
        <p:txBody>
          <a:bodyPr wrap="square">
            <a:spAutoFit/>
          </a:bodyPr>
          <a:lstStyle/>
          <a:p>
            <a:pPr marL="342900" indent="-342900" algn="just">
              <a:buFont typeface="Courier New" panose="02070309020205020404" pitchFamily="49" charset="0"/>
              <a:buChar char="o"/>
            </a:pPr>
            <a:r>
              <a:rPr lang="fr-FR" sz="2800" dirty="0"/>
              <a:t>Les mécanismes biologiques qui modulent la relation entre le régime méditerranéen </a:t>
            </a:r>
            <a:r>
              <a:rPr lang="fr-FR" sz="2800" dirty="0" smtClean="0"/>
              <a:t>et le </a:t>
            </a:r>
            <a:r>
              <a:rPr lang="fr-FR" sz="2800" dirty="0"/>
              <a:t>développement du cancer sont encore à déterminer, bien que plusieurs possibilités aient </a:t>
            </a:r>
            <a:r>
              <a:rPr lang="fr-FR" sz="2800" dirty="0" smtClean="0"/>
              <a:t>été explorées</a:t>
            </a:r>
            <a:r>
              <a:rPr lang="fr-FR" sz="2800" dirty="0"/>
              <a:t>.</a:t>
            </a:r>
          </a:p>
        </p:txBody>
      </p:sp>
    </p:spTree>
    <p:extLst>
      <p:ext uri="{BB962C8B-B14F-4D97-AF65-F5344CB8AC3E}">
        <p14:creationId xmlns:p14="http://schemas.microsoft.com/office/powerpoint/2010/main" val="205486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8506" y="428778"/>
            <a:ext cx="8272212" cy="1013800"/>
          </a:xfrm>
        </p:spPr>
        <p:txBody>
          <a:bodyPr>
            <a:normAutofit fontScale="90000"/>
          </a:bodyPr>
          <a:lstStyle/>
          <a:p>
            <a:r>
              <a:rPr lang="fr-FR" dirty="0"/>
              <a:t>4</a:t>
            </a:r>
            <a:r>
              <a:rPr lang="fr-FR" dirty="0" smtClean="0"/>
              <a:t>. Autres bienfaits du régime méditerranéen :  </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06" y="1700808"/>
            <a:ext cx="8293974" cy="4502754"/>
          </a:xfrm>
          <a:prstGeom prst="rect">
            <a:avLst/>
          </a:prstGeom>
        </p:spPr>
      </p:pic>
    </p:spTree>
    <p:extLst>
      <p:ext uri="{BB962C8B-B14F-4D97-AF65-F5344CB8AC3E}">
        <p14:creationId xmlns:p14="http://schemas.microsoft.com/office/powerpoint/2010/main" val="395533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694" y="299804"/>
            <a:ext cx="6683765" cy="160519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Plan d’exposé</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0" name="Espace réservé du contenu 9"/>
          <p:cNvSpPr>
            <a:spLocks noGrp="1"/>
          </p:cNvSpPr>
          <p:nvPr>
            <p:ph idx="1"/>
          </p:nvPr>
        </p:nvSpPr>
        <p:spPr>
          <a:xfrm>
            <a:off x="829088" y="854439"/>
            <a:ext cx="7754400" cy="5516380"/>
          </a:xfrm>
        </p:spPr>
        <p:txBody>
          <a:bodyPr>
            <a:noAutofit/>
          </a:bodyPr>
          <a:lstStyle/>
          <a:p>
            <a:pPr>
              <a:lnSpc>
                <a:spcPct val="150000"/>
              </a:lnSpc>
            </a:pPr>
            <a:r>
              <a:rPr lang="fr-FR" sz="2400" b="1" i="1" dirty="0" smtClean="0">
                <a:solidFill>
                  <a:schemeClr val="tx1"/>
                </a:solidFill>
                <a:latin typeface="Times New Roman" pitchFamily="18" charset="0"/>
                <a:cs typeface="Times New Roman" pitchFamily="18" charset="0"/>
              </a:rPr>
              <a:t>Introduction.</a:t>
            </a:r>
          </a:p>
          <a:p>
            <a:pPr>
              <a:lnSpc>
                <a:spcPct val="150000"/>
              </a:lnSpc>
            </a:pPr>
            <a:r>
              <a:rPr lang="fr-FR" sz="2400" b="1" i="1" dirty="0" smtClean="0">
                <a:solidFill>
                  <a:schemeClr val="tx1"/>
                </a:solidFill>
                <a:latin typeface="Times New Roman" pitchFamily="18" charset="0"/>
                <a:cs typeface="Times New Roman" pitchFamily="18" charset="0"/>
              </a:rPr>
              <a:t>Définition de végétarisme.</a:t>
            </a:r>
          </a:p>
          <a:p>
            <a:pPr>
              <a:lnSpc>
                <a:spcPct val="150000"/>
              </a:lnSpc>
            </a:pPr>
            <a:r>
              <a:rPr lang="fr-FR" sz="2400" b="1" i="1" dirty="0" smtClean="0">
                <a:solidFill>
                  <a:schemeClr val="tx1"/>
                </a:solidFill>
                <a:latin typeface="Times New Roman" pitchFamily="18" charset="0"/>
                <a:cs typeface="Times New Roman" pitchFamily="18" charset="0"/>
              </a:rPr>
              <a:t>Catégorie de végétarisme.</a:t>
            </a:r>
          </a:p>
          <a:p>
            <a:pPr>
              <a:lnSpc>
                <a:spcPct val="150000"/>
              </a:lnSpc>
            </a:pPr>
            <a:r>
              <a:rPr lang="fr-FR" sz="2400" b="1" i="1" dirty="0" smtClean="0">
                <a:solidFill>
                  <a:schemeClr val="tx1"/>
                </a:solidFill>
                <a:latin typeface="Times New Roman" pitchFamily="18" charset="0"/>
                <a:cs typeface="Times New Roman" pitchFamily="18" charset="0"/>
              </a:rPr>
              <a:t>Motivation de végétarisme.</a:t>
            </a:r>
          </a:p>
          <a:p>
            <a:pPr>
              <a:lnSpc>
                <a:spcPct val="150000"/>
              </a:lnSpc>
            </a:pPr>
            <a:r>
              <a:rPr lang="fr-FR" sz="2400" b="1" i="1" dirty="0" smtClean="0">
                <a:solidFill>
                  <a:schemeClr val="tx1"/>
                </a:solidFill>
                <a:latin typeface="Times New Roman" pitchFamily="18" charset="0"/>
                <a:cs typeface="Times New Roman" pitchFamily="18" charset="0"/>
              </a:rPr>
              <a:t>Les grands principes du régimes végétariens.</a:t>
            </a:r>
          </a:p>
          <a:p>
            <a:pPr>
              <a:lnSpc>
                <a:spcPct val="150000"/>
              </a:lnSpc>
            </a:pPr>
            <a:r>
              <a:rPr lang="fr-FR" sz="2400" b="1" i="1" dirty="0" smtClean="0">
                <a:solidFill>
                  <a:schemeClr val="tx1"/>
                </a:solidFill>
                <a:latin typeface="Times New Roman" pitchFamily="18" charset="0"/>
                <a:cs typeface="Times New Roman" pitchFamily="18" charset="0"/>
              </a:rPr>
              <a:t>Les bienfaits et les inconvenients .</a:t>
            </a:r>
          </a:p>
          <a:p>
            <a:pPr>
              <a:lnSpc>
                <a:spcPct val="150000"/>
              </a:lnSpc>
            </a:pPr>
            <a:r>
              <a:rPr lang="fr-FR" sz="2400" b="1" i="1" dirty="0" smtClean="0">
                <a:solidFill>
                  <a:schemeClr val="tx1"/>
                </a:solidFill>
                <a:latin typeface="Times New Roman" pitchFamily="18" charset="0"/>
                <a:cs typeface="Times New Roman" pitchFamily="18" charset="0"/>
              </a:rPr>
              <a:t>Carences de végétarisme.</a:t>
            </a:r>
          </a:p>
          <a:p>
            <a:pPr>
              <a:lnSpc>
                <a:spcPct val="150000"/>
              </a:lnSpc>
            </a:pPr>
            <a:r>
              <a:rPr lang="fr-FR" sz="2400" b="1" i="1" dirty="0" smtClean="0">
                <a:solidFill>
                  <a:schemeClr val="tx1"/>
                </a:solidFill>
                <a:latin typeface="Times New Roman" pitchFamily="18" charset="0"/>
                <a:cs typeface="Times New Roman" pitchFamily="18" charset="0"/>
              </a:rPr>
              <a:t>Les bases d’une alimentation végétarienne équilibrée.</a:t>
            </a:r>
          </a:p>
          <a:p>
            <a:pPr>
              <a:lnSpc>
                <a:spcPct val="150000"/>
              </a:lnSpc>
            </a:pPr>
            <a:r>
              <a:rPr lang="fr-FR" sz="2400" b="1" i="1" dirty="0" smtClean="0">
                <a:solidFill>
                  <a:schemeClr val="tx1"/>
                </a:solidFill>
                <a:latin typeface="Times New Roman" pitchFamily="18" charset="0"/>
                <a:cs typeface="Times New Roman" pitchFamily="18" charset="0"/>
              </a:rPr>
              <a:t>Conclusion.</a:t>
            </a:r>
          </a:p>
          <a:p>
            <a:endParaRPr lang="fr-FR" sz="2400" dirty="0"/>
          </a:p>
        </p:txBody>
      </p:sp>
    </p:spTree>
    <p:extLst>
      <p:ext uri="{BB962C8B-B14F-4D97-AF65-F5344CB8AC3E}">
        <p14:creationId xmlns:p14="http://schemas.microsoft.com/office/powerpoint/2010/main" val="1669333208"/>
      </p:ext>
    </p:extLst>
  </p:cSld>
  <p:clrMapOvr>
    <a:masterClrMapping/>
  </p:clrMapOvr>
  <p:transition>
    <p:cover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890" y="-353789"/>
            <a:ext cx="8272212" cy="988332"/>
          </a:xfrm>
        </p:spPr>
        <p:txBody>
          <a:bodyPr>
            <a:normAutofit/>
          </a:bodyPr>
          <a:lstStyle/>
          <a:p>
            <a:r>
              <a:rPr lang="fr-FR" sz="3200" dirty="0" smtClean="0"/>
              <a:t>5. </a:t>
            </a:r>
            <a:r>
              <a:rPr lang="fr-FR" sz="3200" dirty="0"/>
              <a:t>Régime alimentaire au </a:t>
            </a:r>
            <a:r>
              <a:rPr lang="fr-FR" sz="3200" dirty="0" smtClean="0"/>
              <a:t>Maghreb : </a:t>
            </a:r>
            <a:endParaRPr lang="fr-FR" sz="32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76672"/>
            <a:ext cx="8568952" cy="6247091"/>
          </a:xfrm>
          <a:prstGeom prst="rect">
            <a:avLst/>
          </a:prstGeom>
        </p:spPr>
      </p:pic>
    </p:spTree>
    <p:extLst>
      <p:ext uri="{BB962C8B-B14F-4D97-AF65-F5344CB8AC3E}">
        <p14:creationId xmlns:p14="http://schemas.microsoft.com/office/powerpoint/2010/main" val="2821405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161" y="260648"/>
            <a:ext cx="8531258" cy="2585323"/>
          </a:xfrm>
          <a:prstGeom prst="rect">
            <a:avLst/>
          </a:prstGeom>
        </p:spPr>
        <p:txBody>
          <a:bodyPr wrap="square">
            <a:spAutoFit/>
          </a:bodyPr>
          <a:lstStyle/>
          <a:p>
            <a:pPr marL="285750" indent="-285750" algn="just">
              <a:buFont typeface="Arial" panose="020B0604020202020204" pitchFamily="34" charset="0"/>
              <a:buChar char="•"/>
            </a:pPr>
            <a:r>
              <a:rPr lang="fr-FR" sz="2400" dirty="0"/>
              <a:t>La Libye et la Tunisie sont les pays qui consomment la plus forte quantité </a:t>
            </a:r>
            <a:r>
              <a:rPr lang="fr-FR" sz="2400" dirty="0" smtClean="0"/>
              <a:t>d’aliments d’origine </a:t>
            </a:r>
            <a:r>
              <a:rPr lang="fr-FR" sz="2400" dirty="0"/>
              <a:t>végétale </a:t>
            </a:r>
            <a:r>
              <a:rPr lang="fr-FR" sz="2400" dirty="0" smtClean="0"/>
              <a:t>; </a:t>
            </a:r>
            <a:r>
              <a:rPr lang="fr-FR" sz="2400" dirty="0"/>
              <a:t>en </a:t>
            </a:r>
            <a:r>
              <a:rPr lang="fr-FR" sz="2400" dirty="0" smtClean="0"/>
              <a:t>comparaison avec </a:t>
            </a:r>
            <a:r>
              <a:rPr lang="fr-FR" sz="2400" dirty="0"/>
              <a:t>l’Algérie et le Maroc avec une </a:t>
            </a:r>
            <a:r>
              <a:rPr lang="fr-FR" sz="2400" dirty="0" smtClean="0"/>
              <a:t>consommation faible . </a:t>
            </a:r>
          </a:p>
          <a:p>
            <a:pPr marL="285750" indent="-285750" algn="just">
              <a:buFont typeface="Arial" panose="020B0604020202020204" pitchFamily="34" charset="0"/>
              <a:buChar char="•"/>
            </a:pPr>
            <a:r>
              <a:rPr lang="fr-FR" sz="2400" dirty="0" smtClean="0"/>
              <a:t>Concernant </a:t>
            </a:r>
            <a:r>
              <a:rPr lang="fr-FR" sz="2400" dirty="0"/>
              <a:t>les produits d’origine animale, ils sont les moins consommés </a:t>
            </a:r>
            <a:r>
              <a:rPr lang="fr-FR" sz="2400" dirty="0" smtClean="0"/>
              <a:t>par les </a:t>
            </a:r>
            <a:r>
              <a:rPr lang="fr-FR" sz="2400" dirty="0"/>
              <a:t>algériens, le lait par contre est pris en quantités assez </a:t>
            </a:r>
            <a:r>
              <a:rPr lang="fr-FR" sz="2400" dirty="0" smtClean="0"/>
              <a:t>importantes</a:t>
            </a:r>
            <a:r>
              <a:rPr lang="fr-FR" sz="2400" dirty="0"/>
              <a:t>.</a:t>
            </a:r>
          </a:p>
          <a:p>
            <a:pPr marL="285750" indent="-285750" algn="just">
              <a:buFont typeface="Arial" panose="020B0604020202020204" pitchFamily="34" charset="0"/>
              <a:buChar char="•"/>
            </a:pPr>
            <a:endParaRPr lang="fr-FR" dirty="0"/>
          </a:p>
        </p:txBody>
      </p:sp>
      <p:sp>
        <p:nvSpPr>
          <p:cNvPr id="3" name="Rectangle 2"/>
          <p:cNvSpPr/>
          <p:nvPr/>
        </p:nvSpPr>
        <p:spPr>
          <a:xfrm>
            <a:off x="285161" y="2845971"/>
            <a:ext cx="8531258" cy="3046988"/>
          </a:xfrm>
          <a:prstGeom prst="rect">
            <a:avLst/>
          </a:prstGeom>
        </p:spPr>
        <p:txBody>
          <a:bodyPr wrap="square">
            <a:spAutoFit/>
          </a:bodyPr>
          <a:lstStyle/>
          <a:p>
            <a:pPr marL="285750" indent="-285750" algn="just">
              <a:buFont typeface="Arial" panose="020B0604020202020204" pitchFamily="34" charset="0"/>
              <a:buChar char="•"/>
            </a:pPr>
            <a:r>
              <a:rPr lang="fr-FR" sz="2400" dirty="0"/>
              <a:t>La consommation de poisson au Maghreb a toujours été modérée. A l’exception </a:t>
            </a:r>
            <a:r>
              <a:rPr lang="fr-FR" sz="2400" dirty="0" smtClean="0"/>
              <a:t>de l’Algérie</a:t>
            </a:r>
            <a:r>
              <a:rPr lang="fr-FR" sz="2400" dirty="0"/>
              <a:t>, les autres pays </a:t>
            </a:r>
            <a:r>
              <a:rPr lang="fr-FR" sz="2400" dirty="0" smtClean="0"/>
              <a:t>du Maghreb </a:t>
            </a:r>
            <a:r>
              <a:rPr lang="fr-FR" sz="2400" dirty="0"/>
              <a:t>consomment trois fois plus de </a:t>
            </a:r>
            <a:r>
              <a:rPr lang="fr-FR" sz="2400" dirty="0" smtClean="0"/>
              <a:t>poisson. </a:t>
            </a:r>
          </a:p>
          <a:p>
            <a:pPr marL="285750" indent="-285750" algn="just">
              <a:buFont typeface="Arial" panose="020B0604020202020204" pitchFamily="34" charset="0"/>
              <a:buChar char="•"/>
            </a:pPr>
            <a:r>
              <a:rPr lang="fr-FR" sz="2400" dirty="0" smtClean="0"/>
              <a:t>La </a:t>
            </a:r>
            <a:r>
              <a:rPr lang="fr-FR" sz="2400" dirty="0"/>
              <a:t>Libye par contre est le pays avec la plus basse consommation de </a:t>
            </a:r>
            <a:r>
              <a:rPr lang="fr-FR" sz="2400" dirty="0" smtClean="0"/>
              <a:t>céréales, en </a:t>
            </a:r>
            <a:r>
              <a:rPr lang="fr-FR" sz="2400" dirty="0"/>
              <a:t>outre les libyens consomment plus d’huile végétales et des graisses </a:t>
            </a:r>
            <a:r>
              <a:rPr lang="fr-FR" sz="2400" dirty="0" smtClean="0"/>
              <a:t>animales. </a:t>
            </a:r>
          </a:p>
          <a:p>
            <a:pPr marL="285750" indent="-285750" algn="just">
              <a:buFont typeface="Arial" panose="020B0604020202020204" pitchFamily="34" charset="0"/>
              <a:buChar char="•"/>
            </a:pPr>
            <a:r>
              <a:rPr lang="fr-FR" sz="2400" dirty="0" smtClean="0"/>
              <a:t>Le </a:t>
            </a:r>
            <a:r>
              <a:rPr lang="fr-FR" sz="2400" dirty="0"/>
              <a:t>Maroc est caractérisé par la consommation la plus élevée de céréales </a:t>
            </a:r>
            <a:r>
              <a:rPr lang="fr-FR" sz="2400" dirty="0" smtClean="0"/>
              <a:t>et </a:t>
            </a:r>
            <a:r>
              <a:rPr lang="fr-FR" sz="2400" dirty="0"/>
              <a:t>la plus basse de </a:t>
            </a:r>
            <a:r>
              <a:rPr lang="fr-FR" sz="2400" dirty="0" smtClean="0"/>
              <a:t>lait.</a:t>
            </a:r>
            <a:endParaRPr lang="fr-FR" sz="2400" dirty="0"/>
          </a:p>
        </p:txBody>
      </p:sp>
    </p:spTree>
    <p:extLst>
      <p:ext uri="{BB962C8B-B14F-4D97-AF65-F5344CB8AC3E}">
        <p14:creationId xmlns:p14="http://schemas.microsoft.com/office/powerpoint/2010/main" val="3577158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797" y="188640"/>
            <a:ext cx="8272212" cy="1013800"/>
          </a:xfrm>
        </p:spPr>
        <p:txBody>
          <a:bodyPr/>
          <a:lstStyle/>
          <a:p>
            <a:r>
              <a:rPr lang="fr-FR" dirty="0" smtClean="0"/>
              <a:t>Conclusion : </a:t>
            </a:r>
            <a:endParaRPr lang="fr-FR" dirty="0"/>
          </a:p>
        </p:txBody>
      </p:sp>
      <p:sp>
        <p:nvSpPr>
          <p:cNvPr id="4" name="Rectangle 3"/>
          <p:cNvSpPr/>
          <p:nvPr/>
        </p:nvSpPr>
        <p:spPr>
          <a:xfrm>
            <a:off x="179512" y="1268760"/>
            <a:ext cx="8856984" cy="3970318"/>
          </a:xfrm>
          <a:prstGeom prst="rect">
            <a:avLst/>
          </a:prstGeom>
        </p:spPr>
        <p:txBody>
          <a:bodyPr wrap="square">
            <a:spAutoFit/>
          </a:bodyPr>
          <a:lstStyle/>
          <a:p>
            <a:pPr marL="285750" indent="-285750" algn="just">
              <a:buFont typeface="Wingdings" panose="05000000000000000000" pitchFamily="2" charset="2"/>
              <a:buChar char="ü"/>
            </a:pPr>
            <a:r>
              <a:rPr lang="fr-FR" sz="3200" dirty="0" smtClean="0"/>
              <a:t> </a:t>
            </a:r>
            <a:r>
              <a:rPr lang="fr-FR" sz="3600" dirty="0" smtClean="0"/>
              <a:t>En </a:t>
            </a:r>
            <a:r>
              <a:rPr lang="fr-FR" sz="3600" dirty="0"/>
              <a:t>conclusion , le régime méditerranéen représente le régime le plus efficace de tous les régimes pour le bien-être et </a:t>
            </a:r>
            <a:r>
              <a:rPr lang="fr-FR" sz="3600" dirty="0" smtClean="0"/>
              <a:t>se </a:t>
            </a:r>
            <a:r>
              <a:rPr lang="fr-FR" sz="3600" dirty="0"/>
              <a:t>maintenir dans une bonne santé </a:t>
            </a:r>
            <a:r>
              <a:rPr lang="fr-FR" sz="3600" dirty="0" smtClean="0"/>
              <a:t>, mais </a:t>
            </a:r>
            <a:r>
              <a:rPr lang="fr-FR" sz="3600" dirty="0"/>
              <a:t>le plus important c’est d’avoir un moyen de défense contre plusieurs maladies chroniques et dégénératives.</a:t>
            </a:r>
          </a:p>
        </p:txBody>
      </p:sp>
    </p:spTree>
    <p:extLst>
      <p:ext uri="{BB962C8B-B14F-4D97-AF65-F5344CB8AC3E}">
        <p14:creationId xmlns:p14="http://schemas.microsoft.com/office/powerpoint/2010/main" val="158808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32656"/>
            <a:ext cx="7632848" cy="1398017"/>
          </a:xfrm>
        </p:spPr>
        <p:txBody>
          <a:bodyPr>
            <a:noAutofit/>
          </a:bodyPr>
          <a:lstStyle/>
          <a:p>
            <a:pPr algn="ctr"/>
            <a:r>
              <a:rPr lang="fr-FR" sz="2000" b="1" dirty="0">
                <a:solidFill>
                  <a:schemeClr val="tx1"/>
                </a:solidFill>
                <a:latin typeface="Algerian" pitchFamily="82" charset="0"/>
              </a:rPr>
              <a:t>Université ABOUBEKR BELKAID</a:t>
            </a:r>
            <a:br>
              <a:rPr lang="fr-FR" sz="2000" b="1" dirty="0">
                <a:solidFill>
                  <a:schemeClr val="tx1"/>
                </a:solidFill>
                <a:latin typeface="Algerian" pitchFamily="82" charset="0"/>
              </a:rPr>
            </a:br>
            <a:r>
              <a:rPr lang="fr-FR" sz="2000" b="1" dirty="0">
                <a:solidFill>
                  <a:schemeClr val="tx1"/>
                </a:solidFill>
                <a:latin typeface="Algerian" pitchFamily="82" charset="0"/>
              </a:rPr>
              <a:t>Faculté des Sciences de la Nature et de la Vie</a:t>
            </a:r>
            <a:br>
              <a:rPr lang="fr-FR" sz="2000" b="1" dirty="0">
                <a:solidFill>
                  <a:schemeClr val="tx1"/>
                </a:solidFill>
                <a:latin typeface="Algerian" pitchFamily="82" charset="0"/>
              </a:rPr>
            </a:br>
            <a:r>
              <a:rPr lang="fr-FR" sz="2000" b="1" dirty="0">
                <a:solidFill>
                  <a:schemeClr val="tx1"/>
                </a:solidFill>
                <a:latin typeface="Algerian" pitchFamily="82" charset="0"/>
              </a:rPr>
              <a:t>Et des Sciences de la Terre et de l’Univers</a:t>
            </a:r>
            <a:br>
              <a:rPr lang="fr-FR" sz="2000" b="1" dirty="0">
                <a:solidFill>
                  <a:schemeClr val="tx1"/>
                </a:solidFill>
                <a:latin typeface="Algerian" pitchFamily="82" charset="0"/>
              </a:rPr>
            </a:br>
            <a:r>
              <a:rPr lang="fr-FR" sz="2000" b="1" dirty="0">
                <a:solidFill>
                  <a:schemeClr val="tx1"/>
                </a:solidFill>
                <a:latin typeface="Algerian" pitchFamily="82" charset="0"/>
              </a:rPr>
              <a:t>Département d’Agronomie</a:t>
            </a:r>
            <a:br>
              <a:rPr lang="fr-FR" sz="2000" b="1" dirty="0">
                <a:solidFill>
                  <a:schemeClr val="tx1"/>
                </a:solidFill>
                <a:latin typeface="Algerian" pitchFamily="82" charset="0"/>
              </a:rPr>
            </a:br>
            <a:endParaRPr lang="fr-FR" sz="2000" dirty="0">
              <a:solidFill>
                <a:schemeClr val="accent1"/>
              </a:solidFill>
              <a:latin typeface="Algerian" pitchFamily="82" charset="0"/>
            </a:endParaRPr>
          </a:p>
        </p:txBody>
      </p:sp>
      <p:sp>
        <p:nvSpPr>
          <p:cNvPr id="4" name="Ellipse 3"/>
          <p:cNvSpPr/>
          <p:nvPr/>
        </p:nvSpPr>
        <p:spPr>
          <a:xfrm>
            <a:off x="1691680" y="2403376"/>
            <a:ext cx="6840760" cy="2232248"/>
          </a:xfrm>
          <a:prstGeom prst="ellipse">
            <a:avLst/>
          </a:prstGeom>
          <a:ln>
            <a:noFill/>
          </a:ln>
          <a:effectLst>
            <a:glow rad="228600">
              <a:schemeClr val="accent1">
                <a:satMod val="175000"/>
                <a:alpha val="40000"/>
              </a:schemeClr>
            </a:glow>
            <a:outerShdw blurRad="190500" dist="228600" dir="2700000" algn="ctr">
              <a:srgbClr val="000000">
                <a:alpha val="30000"/>
              </a:srgbClr>
            </a:outerShdw>
            <a:reflection blurRad="6350" stA="50000" endA="300" endPos="55500" dist="50800" dir="5400000" sy="-100000" algn="bl" rotWithShape="0"/>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4400" dirty="0">
                <a:solidFill>
                  <a:schemeClr val="tx1">
                    <a:tint val="75000"/>
                  </a:schemeClr>
                </a:solidFill>
                <a:latin typeface="Algerian" pitchFamily="82" charset="0"/>
              </a:rPr>
              <a:t>Les alicaments industriel</a:t>
            </a:r>
            <a:endParaRPr lang="fr-FR" sz="4400" dirty="0">
              <a:solidFill>
                <a:schemeClr val="bg1"/>
              </a:solidFill>
            </a:endParaRPr>
          </a:p>
        </p:txBody>
      </p:sp>
    </p:spTree>
    <p:extLst>
      <p:ext uri="{BB962C8B-B14F-4D97-AF65-F5344CB8AC3E}">
        <p14:creationId xmlns:p14="http://schemas.microsoft.com/office/powerpoint/2010/main" val="350777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dirty="0">
                <a:solidFill>
                  <a:schemeClr val="tx1">
                    <a:tint val="75000"/>
                  </a:schemeClr>
                </a:solidFill>
                <a:latin typeface="Algerian" pitchFamily="82" charset="0"/>
                <a:ea typeface="+mn-ea"/>
                <a:cs typeface="+mn-cs"/>
              </a:rPr>
              <a:t>Les alicaments industriel </a:t>
            </a:r>
            <a:r>
              <a:rPr lang="fr-FR" dirty="0" smtClean="0">
                <a:latin typeface="Algerian" pitchFamily="82" charset="0"/>
              </a:rPr>
              <a:t/>
            </a:r>
            <a:br>
              <a:rPr lang="fr-FR" dirty="0" smtClean="0">
                <a:latin typeface="Algerian" pitchFamily="82" charset="0"/>
              </a:rPr>
            </a:br>
            <a:endParaRPr lang="fr-FR" dirty="0"/>
          </a:p>
        </p:txBody>
      </p:sp>
      <p:sp>
        <p:nvSpPr>
          <p:cNvPr id="3" name="Espace réservé du contenu 2"/>
          <p:cNvSpPr>
            <a:spLocks noGrp="1"/>
          </p:cNvSpPr>
          <p:nvPr>
            <p:ph idx="1"/>
          </p:nvPr>
        </p:nvSpPr>
        <p:spPr/>
        <p:txBody>
          <a:bodyPr>
            <a:normAutofit lnSpcReduction="10000"/>
          </a:bodyPr>
          <a:lstStyle/>
          <a:p>
            <a:r>
              <a:rPr lang="fr-FR" sz="3600" b="1" dirty="0" smtClean="0"/>
              <a:t>Introduction</a:t>
            </a:r>
          </a:p>
          <a:p>
            <a:r>
              <a:rPr lang="fr-FR" sz="3600" b="1" dirty="0" smtClean="0"/>
              <a:t>Définition</a:t>
            </a:r>
          </a:p>
          <a:p>
            <a:r>
              <a:rPr lang="fr-FR" sz="3600" b="1" dirty="0" smtClean="0"/>
              <a:t>Les types d’alicaments</a:t>
            </a:r>
          </a:p>
          <a:p>
            <a:r>
              <a:rPr lang="fr-FR" sz="3600" b="1" dirty="0" smtClean="0"/>
              <a:t>L’</a:t>
            </a:r>
            <a:r>
              <a:rPr lang="fr-FR" sz="3600" b="1" dirty="0" err="1" smtClean="0"/>
              <a:t>éfficacité</a:t>
            </a:r>
            <a:r>
              <a:rPr lang="fr-FR" sz="3600" b="1" dirty="0" smtClean="0"/>
              <a:t> des alicaments     industriels</a:t>
            </a:r>
          </a:p>
          <a:p>
            <a:r>
              <a:rPr lang="fr-FR" sz="3600" b="1" dirty="0" smtClean="0"/>
              <a:t>La demande d’alicament</a:t>
            </a:r>
          </a:p>
          <a:p>
            <a:r>
              <a:rPr lang="fr-FR" sz="3600" b="1" dirty="0" smtClean="0"/>
              <a:t>Les intérêts </a:t>
            </a:r>
          </a:p>
          <a:p>
            <a:r>
              <a:rPr lang="fr-FR" sz="3600" b="1" dirty="0" smtClean="0"/>
              <a:t>Conclusion</a:t>
            </a:r>
          </a:p>
          <a:p>
            <a:endParaRPr lang="fr-FR" b="1" dirty="0" smtClean="0">
              <a:solidFill>
                <a:schemeClr val="tx2">
                  <a:satMod val="130000"/>
                </a:schemeClr>
              </a:solidFill>
              <a:effectLst>
                <a:outerShdw blurRad="50000" dist="30000" dir="5400000" algn="tl" rotWithShape="0">
                  <a:srgbClr val="000000">
                    <a:alpha val="30000"/>
                  </a:srgbClr>
                </a:outerShdw>
              </a:effectLst>
            </a:endParaRPr>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p14="http://schemas.microsoft.com/office/powerpoint/2010/main" val="2740325433"/>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b="1" dirty="0" smtClean="0"/>
              <a:t>introduction</a:t>
            </a:r>
            <a:endParaRPr lang="fr-FR" sz="4400" b="1" dirty="0"/>
          </a:p>
        </p:txBody>
      </p:sp>
      <p:sp>
        <p:nvSpPr>
          <p:cNvPr id="3" name="Espace réservé du contenu 2"/>
          <p:cNvSpPr>
            <a:spLocks noGrp="1"/>
          </p:cNvSpPr>
          <p:nvPr>
            <p:ph idx="1"/>
          </p:nvPr>
        </p:nvSpPr>
        <p:spPr/>
        <p:txBody>
          <a:bodyPr>
            <a:normAutofit/>
          </a:bodyPr>
          <a:lstStyle/>
          <a:p>
            <a:pPr marL="0" indent="0" algn="just"/>
            <a:r>
              <a:rPr lang="fr-FR" dirty="0"/>
              <a:t>Le rôle primaire de l’alimentation est de </a:t>
            </a:r>
            <a:r>
              <a:rPr lang="fr-FR" b="1" dirty="0"/>
              <a:t>fournir des substances nutritives</a:t>
            </a:r>
            <a:r>
              <a:rPr lang="fr-FR" dirty="0"/>
              <a:t> en quantité suffisante pour </a:t>
            </a:r>
            <a:r>
              <a:rPr lang="fr-FR" dirty="0" smtClean="0"/>
              <a:t>répondre </a:t>
            </a:r>
            <a:r>
              <a:rPr lang="fr-FR" dirty="0"/>
              <a:t>aux besoins nutritionnels d'un individu. </a:t>
            </a:r>
            <a:endParaRPr lang="fr-FR" dirty="0" smtClean="0"/>
          </a:p>
          <a:p>
            <a:pPr marL="0" lvl="8" indent="179388" algn="just"/>
            <a:r>
              <a:rPr lang="fr-FR" sz="3200" dirty="0" smtClean="0"/>
              <a:t>Il désigne des aliments qui sont sensés posséder des vertus thérapeutiques et apporter des éléments bénéfiques à notre santé au delà de leur fonction de base </a:t>
            </a:r>
          </a:p>
          <a:p>
            <a:endParaRPr lang="fr-FR" dirty="0" smtClean="0"/>
          </a:p>
          <a:p>
            <a:endParaRPr lang="fr-FR" dirty="0"/>
          </a:p>
        </p:txBody>
      </p:sp>
    </p:spTree>
    <p:extLst>
      <p:ext uri="{BB962C8B-B14F-4D97-AF65-F5344CB8AC3E}">
        <p14:creationId xmlns:p14="http://schemas.microsoft.com/office/powerpoint/2010/main" val="2927118827"/>
      </p:ext>
    </p:extLst>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836712"/>
            <a:ext cx="7890080" cy="5411688"/>
          </a:xfrm>
        </p:spPr>
        <p:txBody>
          <a:bodyPr>
            <a:normAutofit/>
          </a:bodyPr>
          <a:lstStyle/>
          <a:p>
            <a:r>
              <a:rPr lang="fr-FR" dirty="0" smtClean="0"/>
              <a:t>Aujourd’hui, la recherche sur des composants biologiquement actifs dans les produits alimentaires devient un axe de recherche très attirant, essentiellement dans les industries agroalimentaires.</a:t>
            </a:r>
            <a:br>
              <a:rPr lang="fr-FR" dirty="0" smtClean="0"/>
            </a:br>
            <a:endParaRPr lang="fr-FR" dirty="0"/>
          </a:p>
        </p:txBody>
      </p:sp>
      <p:pic>
        <p:nvPicPr>
          <p:cNvPr id="4" name="Image 3" descr="Rayonalicaments-small400.jpg"/>
          <p:cNvPicPr>
            <a:picLocks noChangeAspect="1"/>
          </p:cNvPicPr>
          <p:nvPr/>
        </p:nvPicPr>
        <p:blipFill>
          <a:blip r:embed="rId2" cstate="print"/>
          <a:stretch>
            <a:fillRect/>
          </a:stretch>
        </p:blipFill>
        <p:spPr>
          <a:xfrm>
            <a:off x="1619672" y="3573016"/>
            <a:ext cx="7056784" cy="2880320"/>
          </a:xfrm>
          <a:prstGeom prst="rect">
            <a:avLst/>
          </a:prstGeom>
        </p:spPr>
      </p:pic>
    </p:spTree>
    <p:extLst>
      <p:ext uri="{BB962C8B-B14F-4D97-AF65-F5344CB8AC3E}">
        <p14:creationId xmlns:p14="http://schemas.microsoft.com/office/powerpoint/2010/main" val="4278730584"/>
      </p:ext>
    </p:extLst>
  </p:cSld>
  <p:clrMapOvr>
    <a:masterClrMapping/>
  </p:clrMapOvr>
  <p:transition spd="slow">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630238" indent="-547688">
              <a:buNone/>
            </a:pPr>
            <a:r>
              <a:rPr lang="fr-FR" sz="4400" b="1" dirty="0" smtClean="0">
                <a:solidFill>
                  <a:srgbClr val="FF0000"/>
                </a:solidFill>
              </a:rPr>
              <a:t>    </a:t>
            </a:r>
            <a:r>
              <a:rPr lang="fr-FR" sz="4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Définition:</a:t>
            </a:r>
          </a:p>
          <a:p>
            <a:pPr marL="809625" indent="-727075">
              <a:buNone/>
            </a:pPr>
            <a:r>
              <a:rPr lang="fr-FR" dirty="0" smtClean="0"/>
              <a:t>     Les alicaments industriels ont des produits nutritionnels, aux effets supposés bénéfiques pour la prévention et le traitement des maladies, et qui sont censés intégrer des propriétés nutritionnelles et   médicamenteuses.</a:t>
            </a:r>
          </a:p>
          <a:p>
            <a:pPr>
              <a:tabLst>
                <a:tab pos="630238" algn="l"/>
              </a:tabLst>
            </a:pPr>
            <a:endParaRPr lang="fr-FR" dirty="0" smtClean="0"/>
          </a:p>
        </p:txBody>
      </p:sp>
      <p:pic>
        <p:nvPicPr>
          <p:cNvPr id="5" name="Image 4" descr="vitamine-C-aliments-sources-complements-alimentaires-allegation.jpg"/>
          <p:cNvPicPr>
            <a:picLocks noChangeAspect="1"/>
          </p:cNvPicPr>
          <p:nvPr/>
        </p:nvPicPr>
        <p:blipFill>
          <a:blip r:embed="rId2" cstate="print"/>
          <a:stretch>
            <a:fillRect/>
          </a:stretch>
        </p:blipFill>
        <p:spPr>
          <a:xfrm>
            <a:off x="971600" y="4521696"/>
            <a:ext cx="7740352" cy="2336304"/>
          </a:xfrm>
          <a:prstGeom prst="rect">
            <a:avLst/>
          </a:prstGeom>
        </p:spPr>
      </p:pic>
    </p:spTree>
    <p:extLst>
      <p:ext uri="{BB962C8B-B14F-4D97-AF65-F5344CB8AC3E}">
        <p14:creationId xmlns:p14="http://schemas.microsoft.com/office/powerpoint/2010/main" val="1940201213"/>
      </p:ext>
    </p:extLst>
  </p:cSld>
  <p:clrMapOvr>
    <a:masterClrMapping/>
  </p:clrMapOvr>
  <p:transition spd="slow">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08720"/>
            <a:ext cx="8229600" cy="5217443"/>
          </a:xfrm>
        </p:spPr>
        <p:txBody>
          <a:bodyPr/>
          <a:lstStyle/>
          <a:p>
            <a:pPr marL="723900" indent="-282575"/>
            <a:r>
              <a:rPr lang="fr-FR" dirty="0" smtClean="0"/>
              <a:t> Pour fabriquer un alicament, l’industrie agro-alimentaire ajoute artificiellement des nutriments dans ses produits, les enrichissant en vitamines, en calcium, en fibres, en oligo-éléments.                          Par exemple, en donnant des huiles de poisson aux poules elles pondront des œufs riches en oméga 3.</a:t>
            </a:r>
            <a:endParaRPr lang="fr-FR" dirty="0"/>
          </a:p>
        </p:txBody>
      </p:sp>
      <p:pic>
        <p:nvPicPr>
          <p:cNvPr id="4" name="Image 3" descr="images (6).jpg"/>
          <p:cNvPicPr>
            <a:picLocks noChangeAspect="1"/>
          </p:cNvPicPr>
          <p:nvPr/>
        </p:nvPicPr>
        <p:blipFill>
          <a:blip r:embed="rId2" cstate="print"/>
          <a:stretch>
            <a:fillRect/>
          </a:stretch>
        </p:blipFill>
        <p:spPr>
          <a:xfrm>
            <a:off x="5508104" y="4605852"/>
            <a:ext cx="3384376" cy="2252148"/>
          </a:xfrm>
          <a:prstGeom prst="rect">
            <a:avLst/>
          </a:prstGeom>
        </p:spPr>
      </p:pic>
    </p:spTree>
    <p:extLst>
      <p:ext uri="{BB962C8B-B14F-4D97-AF65-F5344CB8AC3E}">
        <p14:creationId xmlns:p14="http://schemas.microsoft.com/office/powerpoint/2010/main" val="626029277"/>
      </p:ext>
    </p:extLst>
  </p:cSld>
  <p:clrMapOvr>
    <a:masterClrMapping/>
  </p:clrMapOvr>
  <p:transition spd="slow">
    <p:strips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900" b="1" dirty="0" smtClean="0"/>
              <a:t>Les types d’alicaments</a:t>
            </a:r>
            <a:r>
              <a:rPr lang="fr-FR" dirty="0" smtClean="0"/>
              <a:t>:</a:t>
            </a:r>
            <a:br>
              <a:rPr lang="fr-FR" dirty="0" smtClean="0"/>
            </a:br>
            <a:endParaRPr lang="fr-FR" dirty="0"/>
          </a:p>
        </p:txBody>
      </p:sp>
      <p:sp>
        <p:nvSpPr>
          <p:cNvPr id="3" name="Espace réservé du contenu 2"/>
          <p:cNvSpPr>
            <a:spLocks noGrp="1"/>
          </p:cNvSpPr>
          <p:nvPr>
            <p:ph idx="1"/>
          </p:nvPr>
        </p:nvSpPr>
        <p:spPr>
          <a:xfrm>
            <a:off x="1187624" y="1124744"/>
            <a:ext cx="7746064" cy="5123656"/>
          </a:xfrm>
        </p:spPr>
        <p:txBody>
          <a:bodyPr>
            <a:normAutofit/>
          </a:bodyPr>
          <a:lstStyle/>
          <a:p>
            <a:r>
              <a:rPr lang="fr-FR" b="1" dirty="0" smtClean="0"/>
              <a:t>On distingue trois sorte d'alicaments industriels:</a:t>
            </a:r>
            <a:r>
              <a:rPr lang="fr-FR" dirty="0" smtClean="0"/>
              <a:t>                                                 </a:t>
            </a:r>
            <a:r>
              <a:rPr lang="fr-FR" b="1" dirty="0" smtClean="0">
                <a:solidFill>
                  <a:srgbClr val="FF0000"/>
                </a:solidFill>
              </a:rPr>
              <a:t>1/ les enrichis:</a:t>
            </a:r>
            <a:r>
              <a:rPr lang="fr-FR" dirty="0" smtClean="0"/>
              <a:t> où la composition d'origine du produit est enrichie d'un ou plusieurs éléments déjà présents, en vitamines, minéraux ou autres constituants comme les oméga 3, ferments lactiques, fibres… :</a:t>
            </a:r>
            <a:br>
              <a:rPr lang="fr-FR" dirty="0" smtClean="0"/>
            </a:br>
            <a:r>
              <a:rPr lang="fr-FR" dirty="0" smtClean="0"/>
              <a:t>- soit parce qu’il en est dépourvu  naturellement</a:t>
            </a:r>
            <a:br>
              <a:rPr lang="fr-FR" dirty="0" smtClean="0"/>
            </a:br>
            <a:endParaRPr lang="fr-FR" dirty="0" smtClean="0"/>
          </a:p>
          <a:p>
            <a:endParaRPr lang="fr-FR" dirty="0"/>
          </a:p>
        </p:txBody>
      </p:sp>
    </p:spTree>
    <p:extLst>
      <p:ext uri="{BB962C8B-B14F-4D97-AF65-F5344CB8AC3E}">
        <p14:creationId xmlns:p14="http://schemas.microsoft.com/office/powerpoint/2010/main" val="3652461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6224" y="659969"/>
            <a:ext cx="7372918" cy="102539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Introduction</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470647" y="1768840"/>
            <a:ext cx="8431307" cy="4847114"/>
          </a:xfrm>
        </p:spPr>
        <p:txBody>
          <a:bodyPr>
            <a:normAutofit lnSpcReduction="10000"/>
          </a:bodyPr>
          <a:lstStyle/>
          <a:p>
            <a:pPr algn="just">
              <a:lnSpc>
                <a:spcPct val="150000"/>
              </a:lnSpc>
            </a:pPr>
            <a:r>
              <a:rPr lang="fr-FR" sz="2400" dirty="0" smtClean="0">
                <a:solidFill>
                  <a:schemeClr val="tx1"/>
                </a:solidFill>
                <a:latin typeface="Times New Roman" pitchFamily="18" charset="0"/>
                <a:cs typeface="Times New Roman" pitchFamily="18" charset="0"/>
              </a:rPr>
              <a:t>      Le végétarisme peut etre une manière de s’alimenter trés saine mais seulement si votre alimentation végétarienne est équilibrée.</a:t>
            </a:r>
          </a:p>
          <a:p>
            <a:pPr algn="just">
              <a:lnSpc>
                <a:spcPct val="150000"/>
              </a:lnSpc>
              <a:buNone/>
            </a:pPr>
            <a:r>
              <a:rPr lang="fr-FR" sz="2400" dirty="0" smtClean="0">
                <a:solidFill>
                  <a:schemeClr val="tx1"/>
                </a:solidFill>
                <a:latin typeface="Times New Roman" pitchFamily="18" charset="0"/>
                <a:cs typeface="Times New Roman" pitchFamily="18" charset="0"/>
              </a:rPr>
              <a:t>            Le choix d’une alimentation végétarienne  entraîne souvent des changements d’habitudes alimentaires, avec des restrictions possibles sur certains groupes d’aliments.</a:t>
            </a:r>
          </a:p>
          <a:p>
            <a:pPr algn="just">
              <a:lnSpc>
                <a:spcPct val="150000"/>
              </a:lnSpc>
            </a:pPr>
            <a:r>
              <a:rPr lang="fr-FR" sz="2400" dirty="0" smtClean="0">
                <a:solidFill>
                  <a:schemeClr val="tx1"/>
                </a:solidFill>
                <a:latin typeface="Times New Roman" pitchFamily="18" charset="0"/>
                <a:cs typeface="Times New Roman" pitchFamily="18" charset="0"/>
              </a:rPr>
              <a:t>       Parler du végétarisme c’est donc voir s’il a un impact sur la croissance et s’il peut conduire à des troubles du comportement alimentaire.</a:t>
            </a:r>
          </a:p>
          <a:p>
            <a:pPr algn="just">
              <a:lnSpc>
                <a:spcPct val="150000"/>
              </a:lnSpc>
            </a:pPr>
            <a:endParaRPr lang="fr-FR" sz="2400" dirty="0" smtClean="0">
              <a:solidFill>
                <a:schemeClr val="tx1"/>
              </a:solidFill>
              <a:latin typeface="Times New Roman" pitchFamily="18" charset="0"/>
              <a:cs typeface="Times New Roman" pitchFamily="18" charset="0"/>
            </a:endParaRPr>
          </a:p>
          <a:p>
            <a:pPr algn="just">
              <a:lnSpc>
                <a:spcPct val="150000"/>
              </a:lnSpc>
            </a:pPr>
            <a:endParaRPr lang="fr-FR" sz="2400" dirty="0" smtClean="0">
              <a:solidFill>
                <a:schemeClr val="tx1"/>
              </a:solidFill>
              <a:latin typeface="Times New Roman" pitchFamily="18" charset="0"/>
              <a:cs typeface="Times New Roman" pitchFamily="18" charset="0"/>
            </a:endParaRPr>
          </a:p>
          <a:p>
            <a:endParaRPr lang="fr-FR" dirty="0"/>
          </a:p>
        </p:txBody>
      </p:sp>
      <p:pic>
        <p:nvPicPr>
          <p:cNvPr id="4" name="Image 3" descr="C:\Users\hp\Downloads\assiette_sante_033.jpg"/>
          <p:cNvPicPr/>
          <p:nvPr/>
        </p:nvPicPr>
        <p:blipFill>
          <a:blip r:embed="rId3" cstate="print"/>
          <a:srcRect/>
          <a:stretch>
            <a:fillRect/>
          </a:stretch>
        </p:blipFill>
        <p:spPr bwMode="auto">
          <a:xfrm>
            <a:off x="6010836" y="0"/>
            <a:ext cx="3133165" cy="1828800"/>
          </a:xfrm>
          <a:prstGeom prst="ellipse">
            <a:avLst/>
          </a:prstGeom>
          <a:ln>
            <a:noFill/>
          </a:ln>
          <a:effectLst>
            <a:softEdge rad="112500"/>
          </a:effectLst>
        </p:spPr>
      </p:pic>
    </p:spTree>
    <p:extLst>
      <p:ext uri="{BB962C8B-B14F-4D97-AF65-F5344CB8AC3E}">
        <p14:creationId xmlns:p14="http://schemas.microsoft.com/office/powerpoint/2010/main" val="3437541980"/>
      </p:ext>
    </p:extLst>
  </p:cSld>
  <p:clrMapOvr>
    <a:masterClrMapping/>
  </p:clrMapOvr>
  <p:transition>
    <p:cover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lstStyle/>
          <a:p>
            <a:pPr marL="635000" indent="-282575">
              <a:buNone/>
            </a:pPr>
            <a:r>
              <a:rPr lang="fr-FR" dirty="0" smtClean="0"/>
              <a:t>  - soit pour en compenser les pertes dues à son affinage ou à son mode de préparation</a:t>
            </a:r>
            <a:br>
              <a:rPr lang="fr-FR" dirty="0" smtClean="0"/>
            </a:br>
            <a:r>
              <a:rPr lang="fr-FR" dirty="0" smtClean="0"/>
              <a:t>- soit pour en augmenter la quantité initiale, c’est le cas des céréales enrichies en fer, des yaourts enrichis en calcium…</a:t>
            </a:r>
            <a:br>
              <a:rPr lang="fr-FR" dirty="0" smtClean="0"/>
            </a:br>
            <a:endParaRPr lang="fr-FR" dirty="0" smtClean="0"/>
          </a:p>
          <a:p>
            <a:endParaRPr lang="fr-FR" dirty="0"/>
          </a:p>
        </p:txBody>
      </p:sp>
      <p:pic>
        <p:nvPicPr>
          <p:cNvPr id="4" name="Image 3" descr="images.jpg"/>
          <p:cNvPicPr>
            <a:picLocks noChangeAspect="1"/>
          </p:cNvPicPr>
          <p:nvPr/>
        </p:nvPicPr>
        <p:blipFill>
          <a:blip r:embed="rId2" cstate="print"/>
          <a:stretch>
            <a:fillRect/>
          </a:stretch>
        </p:blipFill>
        <p:spPr>
          <a:xfrm>
            <a:off x="971600" y="3861048"/>
            <a:ext cx="3600400" cy="2736304"/>
          </a:xfrm>
          <a:prstGeom prst="rect">
            <a:avLst/>
          </a:prstGeom>
        </p:spPr>
      </p:pic>
      <p:pic>
        <p:nvPicPr>
          <p:cNvPr id="5" name="Image 4" descr="949315.jpg"/>
          <p:cNvPicPr>
            <a:picLocks noChangeAspect="1"/>
          </p:cNvPicPr>
          <p:nvPr/>
        </p:nvPicPr>
        <p:blipFill>
          <a:blip r:embed="rId3" cstate="print"/>
          <a:stretch>
            <a:fillRect/>
          </a:stretch>
        </p:blipFill>
        <p:spPr>
          <a:xfrm>
            <a:off x="4499992" y="3789040"/>
            <a:ext cx="4420914" cy="2736304"/>
          </a:xfrm>
          <a:prstGeom prst="rect">
            <a:avLst/>
          </a:prstGeom>
        </p:spPr>
      </p:pic>
    </p:spTree>
    <p:extLst>
      <p:ext uri="{BB962C8B-B14F-4D97-AF65-F5344CB8AC3E}">
        <p14:creationId xmlns:p14="http://schemas.microsoft.com/office/powerpoint/2010/main" val="4043861927"/>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4906888" cy="5289451"/>
          </a:xfrm>
        </p:spPr>
        <p:txBody>
          <a:bodyPr/>
          <a:lstStyle/>
          <a:p>
            <a:pPr marL="719138" indent="-636588">
              <a:buNone/>
            </a:pPr>
            <a:r>
              <a:rPr lang="fr-FR" b="1" dirty="0" smtClean="0">
                <a:solidFill>
                  <a:srgbClr val="FF0000"/>
                </a:solidFill>
              </a:rPr>
              <a:t>     2/ les ajoutés</a:t>
            </a:r>
            <a:r>
              <a:rPr lang="fr-FR" dirty="0" smtClean="0"/>
              <a:t> où un ou plusieurs éléments ont été rajoutés au produit Par exemple on va rajouter des fibres dans des céréales pour le petit déjeuner car elles permettent d’améliorer le transit intestinal.</a:t>
            </a:r>
          </a:p>
          <a:p>
            <a:endParaRPr lang="fr-FR" dirty="0"/>
          </a:p>
        </p:txBody>
      </p:sp>
      <p:pic>
        <p:nvPicPr>
          <p:cNvPr id="4" name="Image 3" descr="images (1).jpg"/>
          <p:cNvPicPr>
            <a:picLocks noChangeAspect="1"/>
          </p:cNvPicPr>
          <p:nvPr/>
        </p:nvPicPr>
        <p:blipFill>
          <a:blip r:embed="rId2" cstate="print"/>
          <a:stretch>
            <a:fillRect/>
          </a:stretch>
        </p:blipFill>
        <p:spPr>
          <a:xfrm>
            <a:off x="5292080" y="620688"/>
            <a:ext cx="3460601" cy="5534744"/>
          </a:xfrm>
          <a:prstGeom prst="rect">
            <a:avLst/>
          </a:prstGeom>
        </p:spPr>
      </p:pic>
    </p:spTree>
    <p:extLst>
      <p:ext uri="{BB962C8B-B14F-4D97-AF65-F5344CB8AC3E}">
        <p14:creationId xmlns:p14="http://schemas.microsoft.com/office/powerpoint/2010/main" val="1780978300"/>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lstStyle/>
          <a:p>
            <a:pPr marL="719138" indent="-636588">
              <a:buNone/>
            </a:pPr>
            <a:r>
              <a:rPr lang="fr-FR" dirty="0" smtClean="0"/>
              <a:t>       </a:t>
            </a:r>
            <a:r>
              <a:rPr lang="fr-FR" b="1" dirty="0" smtClean="0">
                <a:solidFill>
                  <a:srgbClr val="FF0000"/>
                </a:solidFill>
              </a:rPr>
              <a:t>3/les allégés                                     </a:t>
            </a:r>
            <a:r>
              <a:rPr lang="fr-FR" dirty="0" smtClean="0"/>
              <a:t>           est l’élimination, qui consiste à enlever complètement un ingrédient qui serait jugé mauvais pour la santé.                             On peut prendre pour exemple tous les produits allégés auxquels on a enlevé les graisses ou le sucre.</a:t>
            </a:r>
            <a:endParaRPr lang="fr-FR" dirty="0"/>
          </a:p>
        </p:txBody>
      </p:sp>
      <p:pic>
        <p:nvPicPr>
          <p:cNvPr id="4" name="Image 3" descr="images (2).jpg"/>
          <p:cNvPicPr>
            <a:picLocks noChangeAspect="1"/>
          </p:cNvPicPr>
          <p:nvPr/>
        </p:nvPicPr>
        <p:blipFill>
          <a:blip r:embed="rId2" cstate="print"/>
          <a:stretch>
            <a:fillRect/>
          </a:stretch>
        </p:blipFill>
        <p:spPr>
          <a:xfrm>
            <a:off x="5399584" y="0"/>
            <a:ext cx="3744416" cy="1403226"/>
          </a:xfrm>
          <a:prstGeom prst="rect">
            <a:avLst/>
          </a:prstGeom>
        </p:spPr>
      </p:pic>
      <p:pic>
        <p:nvPicPr>
          <p:cNvPr id="5" name="Image 4" descr="61tskXcODzL._SL1198_.jpg"/>
          <p:cNvPicPr>
            <a:picLocks noChangeAspect="1"/>
          </p:cNvPicPr>
          <p:nvPr/>
        </p:nvPicPr>
        <p:blipFill>
          <a:blip r:embed="rId3" cstate="print"/>
          <a:stretch>
            <a:fillRect/>
          </a:stretch>
        </p:blipFill>
        <p:spPr>
          <a:xfrm>
            <a:off x="5076056" y="4797152"/>
            <a:ext cx="3747902" cy="1844824"/>
          </a:xfrm>
          <a:prstGeom prst="rect">
            <a:avLst/>
          </a:prstGeom>
        </p:spPr>
      </p:pic>
      <p:pic>
        <p:nvPicPr>
          <p:cNvPr id="6" name="Image 5" descr="aliments-sans-sucre.jpg"/>
          <p:cNvPicPr>
            <a:picLocks noChangeAspect="1"/>
          </p:cNvPicPr>
          <p:nvPr/>
        </p:nvPicPr>
        <p:blipFill>
          <a:blip r:embed="rId4" cstate="print"/>
          <a:stretch>
            <a:fillRect/>
          </a:stretch>
        </p:blipFill>
        <p:spPr>
          <a:xfrm>
            <a:off x="1043608" y="4797152"/>
            <a:ext cx="4032448" cy="1844824"/>
          </a:xfrm>
          <a:prstGeom prst="rect">
            <a:avLst/>
          </a:prstGeom>
        </p:spPr>
      </p:pic>
    </p:spTree>
    <p:extLst>
      <p:ext uri="{BB962C8B-B14F-4D97-AF65-F5344CB8AC3E}">
        <p14:creationId xmlns:p14="http://schemas.microsoft.com/office/powerpoint/2010/main" val="336810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lnSpcReduction="10000"/>
          </a:bodyPr>
          <a:lstStyle/>
          <a:p>
            <a:pPr>
              <a:buNone/>
            </a:pPr>
            <a:r>
              <a:rPr lang="fr-FR" b="1" dirty="0" smtClean="0"/>
              <a:t>    </a:t>
            </a:r>
            <a:r>
              <a:rPr lang="fr-FR" sz="4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L’</a:t>
            </a:r>
            <a:r>
              <a:rPr lang="fr-FR" sz="4400" b="1"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éfficacité</a:t>
            </a:r>
            <a:r>
              <a:rPr lang="fr-FR" sz="4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des alicaments     industriels:</a:t>
            </a:r>
          </a:p>
          <a:p>
            <a:pPr marL="809625" indent="-727075">
              <a:buNone/>
            </a:pPr>
            <a:r>
              <a:rPr lang="fr-FR" dirty="0" smtClean="0"/>
              <a:t>      certains aliments fonctionnels améliorent réellement telle ou telle fonction de l'organisme et possèdent une action bénéfique.                                               </a:t>
            </a:r>
            <a:r>
              <a:rPr lang="fr-FR" b="1" dirty="0" smtClean="0"/>
              <a:t>Or rien n’est moins sûr</a:t>
            </a:r>
            <a:r>
              <a:rPr lang="fr-FR" dirty="0" smtClean="0"/>
              <a:t>. Chaque nutriment possède une place définie selon des apports journaliers recommandés. Ceux-ci sont normalement couverts par une alimentation diversifiée. </a:t>
            </a:r>
          </a:p>
          <a:p>
            <a:endParaRPr lang="fr-FR" b="1" dirty="0" smtClean="0"/>
          </a:p>
          <a:p>
            <a:endParaRPr lang="fr-FR" dirty="0"/>
          </a:p>
        </p:txBody>
      </p:sp>
    </p:spTree>
    <p:extLst>
      <p:ext uri="{BB962C8B-B14F-4D97-AF65-F5344CB8AC3E}">
        <p14:creationId xmlns:p14="http://schemas.microsoft.com/office/powerpoint/2010/main" val="3157154613"/>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719138" indent="-636588">
              <a:buNone/>
            </a:pPr>
            <a:r>
              <a:rPr lang="fr-FR" dirty="0" smtClean="0"/>
              <a:t>        Les bienfaits apportés par les alicaments  industriels peuvent donc être remis en cause car leurs apports en principes actifs sont influencés par de nombreux obstacles.</a:t>
            </a:r>
            <a:endParaRPr lang="fr-FR" dirty="0"/>
          </a:p>
        </p:txBody>
      </p:sp>
      <p:pic>
        <p:nvPicPr>
          <p:cNvPr id="4" name="Image 3" descr="Untitled-1.jpg"/>
          <p:cNvPicPr>
            <a:picLocks noChangeAspect="1"/>
          </p:cNvPicPr>
          <p:nvPr/>
        </p:nvPicPr>
        <p:blipFill>
          <a:blip r:embed="rId2" cstate="print"/>
          <a:stretch>
            <a:fillRect/>
          </a:stretch>
        </p:blipFill>
        <p:spPr>
          <a:xfrm>
            <a:off x="4644008" y="2852936"/>
            <a:ext cx="3744416" cy="3690888"/>
          </a:xfrm>
          <a:prstGeom prst="rect">
            <a:avLst/>
          </a:prstGeom>
        </p:spPr>
      </p:pic>
      <p:pic>
        <p:nvPicPr>
          <p:cNvPr id="6" name="Image 5" descr="52998447.jpg"/>
          <p:cNvPicPr>
            <a:picLocks noChangeAspect="1"/>
          </p:cNvPicPr>
          <p:nvPr/>
        </p:nvPicPr>
        <p:blipFill>
          <a:blip r:embed="rId3" cstate="print"/>
          <a:stretch>
            <a:fillRect/>
          </a:stretch>
        </p:blipFill>
        <p:spPr>
          <a:xfrm>
            <a:off x="1403648" y="2852936"/>
            <a:ext cx="3240360" cy="3600400"/>
          </a:xfrm>
          <a:prstGeom prst="rect">
            <a:avLst/>
          </a:prstGeom>
        </p:spPr>
      </p:pic>
    </p:spTree>
    <p:extLst>
      <p:ext uri="{BB962C8B-B14F-4D97-AF65-F5344CB8AC3E}">
        <p14:creationId xmlns:p14="http://schemas.microsoft.com/office/powerpoint/2010/main" val="2538122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marL="900113" indent="-817563">
              <a:buNone/>
            </a:pPr>
            <a:r>
              <a:rPr lang="fr-FR" dirty="0" smtClean="0"/>
              <a:t>     </a:t>
            </a:r>
            <a:r>
              <a:rPr lang="fr-FR" sz="4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La demande d’alicament:</a:t>
            </a:r>
          </a:p>
          <a:p>
            <a:pPr marL="719138" indent="-636588">
              <a:buNone/>
            </a:pPr>
            <a:r>
              <a:rPr lang="fr-FR" dirty="0" smtClean="0"/>
              <a:t>     Le potentiel de consommation d’alicaments est large, et ce en raison de multiples éléments notamment :                               La sensibilisation croissante à une meilleure alimentation fait qu’une majorité de personnes établit désormais un lien direct entre nutrition saine et bonne santé ou inversement entre malnutrition et apparition de certaines maladies</a:t>
            </a:r>
            <a:endParaRPr lang="fr-FR" dirty="0"/>
          </a:p>
        </p:txBody>
      </p:sp>
    </p:spTree>
    <p:extLst>
      <p:ext uri="{BB962C8B-B14F-4D97-AF65-F5344CB8AC3E}">
        <p14:creationId xmlns:p14="http://schemas.microsoft.com/office/powerpoint/2010/main" val="36115215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lstStyle/>
          <a:p>
            <a:pPr marL="900113" indent="-817563">
              <a:buNone/>
            </a:pPr>
            <a:r>
              <a:rPr lang="fr-FR" dirty="0" smtClean="0"/>
              <a:t>     - La multiplication des crises alimentaires : (crise de l'encéphalopathie) les individus rejettent la viande et consomment davantage de produits diététiques, par exemple. </a:t>
            </a:r>
          </a:p>
          <a:p>
            <a:pPr marL="814388" indent="-282575">
              <a:buNone/>
            </a:pPr>
            <a:r>
              <a:rPr lang="fr-FR" dirty="0" smtClean="0"/>
              <a:t> - L’augmentation du travail des femmes</a:t>
            </a:r>
          </a:p>
          <a:p>
            <a:pPr marL="809625" indent="-727075">
              <a:buNone/>
            </a:pPr>
            <a:r>
              <a:rPr lang="fr-FR" dirty="0" smtClean="0"/>
              <a:t>     - Le vieillissement de la population et la volonté de rester en forme malgré l’âge, ainsi que l’espérance de vie en constante augmentation.</a:t>
            </a:r>
          </a:p>
          <a:p>
            <a:endParaRPr lang="fr-FR" dirty="0" smtClean="0"/>
          </a:p>
          <a:p>
            <a:endParaRPr lang="fr-FR" dirty="0"/>
          </a:p>
        </p:txBody>
      </p:sp>
    </p:spTree>
    <p:extLst>
      <p:ext uri="{BB962C8B-B14F-4D97-AF65-F5344CB8AC3E}">
        <p14:creationId xmlns:p14="http://schemas.microsoft.com/office/powerpoint/2010/main" val="14389961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8229600" cy="5472608"/>
          </a:xfrm>
        </p:spPr>
        <p:txBody>
          <a:bodyPr/>
          <a:lstStyle/>
          <a:p>
            <a:pPr marL="814388" indent="-282575">
              <a:buNone/>
            </a:pPr>
            <a:r>
              <a:rPr lang="fr-FR" dirty="0" smtClean="0"/>
              <a:t>  - L’apparition d’une nouvelle clientèle jeune et littéralement obsédée par l’hygiène du corps au sens large </a:t>
            </a:r>
          </a:p>
          <a:p>
            <a:pPr marL="900113" indent="-90488">
              <a:buNone/>
            </a:pPr>
            <a:r>
              <a:rPr lang="fr-FR" dirty="0" smtClean="0"/>
              <a:t>- L’augmentation des dépenses de santé </a:t>
            </a:r>
          </a:p>
          <a:p>
            <a:endParaRPr lang="fr-FR" dirty="0"/>
          </a:p>
        </p:txBody>
      </p:sp>
      <p:pic>
        <p:nvPicPr>
          <p:cNvPr id="4" name="Image 3" descr="52893770.jpg"/>
          <p:cNvPicPr>
            <a:picLocks noChangeAspect="1"/>
          </p:cNvPicPr>
          <p:nvPr/>
        </p:nvPicPr>
        <p:blipFill>
          <a:blip r:embed="rId2" cstate="print"/>
          <a:stretch>
            <a:fillRect/>
          </a:stretch>
        </p:blipFill>
        <p:spPr>
          <a:xfrm>
            <a:off x="1547664" y="2996952"/>
            <a:ext cx="7037536" cy="3410198"/>
          </a:xfrm>
          <a:prstGeom prst="rect">
            <a:avLst/>
          </a:prstGeom>
        </p:spPr>
      </p:pic>
    </p:spTree>
    <p:extLst>
      <p:ext uri="{BB962C8B-B14F-4D97-AF65-F5344CB8AC3E}">
        <p14:creationId xmlns:p14="http://schemas.microsoft.com/office/powerpoint/2010/main" val="147632087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92696"/>
            <a:ext cx="7498080" cy="5555704"/>
          </a:xfrm>
        </p:spPr>
        <p:txBody>
          <a:bodyPr/>
          <a:lstStyle/>
          <a:p>
            <a:pPr>
              <a:buNone/>
            </a:pPr>
            <a:r>
              <a:rPr lang="fr-FR" sz="44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Les intérêts :</a:t>
            </a:r>
          </a:p>
          <a:p>
            <a:pPr>
              <a:buNone/>
            </a:pPr>
            <a:r>
              <a:rPr lang="fr-FR" b="1" dirty="0" smtClean="0">
                <a:solidFill>
                  <a:srgbClr val="FF0000"/>
                </a:solidFill>
              </a:rPr>
              <a:t>L'intérêt des consommateurs :</a:t>
            </a:r>
            <a:r>
              <a:rPr lang="fr-FR" dirty="0" smtClean="0"/>
              <a:t>Cet intérêt augmente avec le vieillissement d'une population qui veut se maintenir en bonne santé plus longtemps. Cet intérêt a aussi été stimulé par les préoccupations santé des baby-boomers devant l'augmentation fulgurante des maladies chroniques ainsi que par la tendance sociale à prendre sa santé en main </a:t>
            </a:r>
          </a:p>
          <a:p>
            <a:endParaRPr lang="fr-FR" dirty="0"/>
          </a:p>
        </p:txBody>
      </p:sp>
    </p:spTree>
    <p:extLst>
      <p:ext uri="{BB962C8B-B14F-4D97-AF65-F5344CB8AC3E}">
        <p14:creationId xmlns:p14="http://schemas.microsoft.com/office/powerpoint/2010/main" val="3815806154"/>
      </p:ext>
    </p:extLst>
  </p:cSld>
  <p:clrMapOvr>
    <a:masterClrMapping/>
  </p:clrMapOvr>
  <p:transition spd="slow">
    <p:wipe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a:bodyPr>
          <a:lstStyle/>
          <a:p>
            <a:r>
              <a:rPr lang="fr-FR" b="1" dirty="0" smtClean="0">
                <a:solidFill>
                  <a:srgbClr val="FF0000"/>
                </a:solidFill>
              </a:rPr>
              <a:t>L'intérêt de l'industrie:</a:t>
            </a:r>
          </a:p>
          <a:p>
            <a:pPr>
              <a:buNone/>
            </a:pPr>
            <a:r>
              <a:rPr lang="fr-FR" dirty="0" smtClean="0"/>
              <a:t>Souvent pointée du doigt parce qu'elle met sur le marché bien des aliments trop gras, trop sucrés ou trop salés, l'industrie voit dans les aliments fonctionnels une source de profits et un moyen de redorer son blason. Le marché des aliments fonctionnels au Canada représenterait de 1 à 2 milliards de dollars, avec une croissance prévue de 20 % par année. </a:t>
            </a:r>
            <a:endParaRPr lang="fr-FR" dirty="0"/>
          </a:p>
        </p:txBody>
      </p:sp>
    </p:spTree>
    <p:extLst>
      <p:ext uri="{BB962C8B-B14F-4D97-AF65-F5344CB8AC3E}">
        <p14:creationId xmlns:p14="http://schemas.microsoft.com/office/powerpoint/2010/main" val="2175961578"/>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789" y="355168"/>
            <a:ext cx="6683765" cy="1280890"/>
          </a:xfrm>
        </p:spPr>
        <p:txBody>
          <a:bodyPr/>
          <a:lstStyle/>
          <a:p>
            <a:r>
              <a:rPr lang="fr-FR"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Définition</a:t>
            </a:r>
            <a:endParaRPr lang="fr-FR" dirty="0"/>
          </a:p>
        </p:txBody>
      </p:sp>
      <p:sp>
        <p:nvSpPr>
          <p:cNvPr id="3" name="Espace réservé du contenu 2"/>
          <p:cNvSpPr>
            <a:spLocks noGrp="1"/>
          </p:cNvSpPr>
          <p:nvPr>
            <p:ph idx="1"/>
          </p:nvPr>
        </p:nvSpPr>
        <p:spPr>
          <a:xfrm>
            <a:off x="336177" y="1272989"/>
            <a:ext cx="8633013" cy="5235389"/>
          </a:xfrm>
        </p:spPr>
        <p:txBody>
          <a:bodyPr>
            <a:normAutofit/>
          </a:bodyPr>
          <a:lstStyle/>
          <a:p>
            <a:pPr>
              <a:lnSpc>
                <a:spcPct val="150000"/>
              </a:lnSpc>
            </a:pPr>
            <a:r>
              <a:rPr lang="fr-FR" sz="2400" dirty="0" smtClean="0">
                <a:solidFill>
                  <a:schemeClr val="tx1"/>
                </a:solidFill>
                <a:latin typeface="Times New Roman" pitchFamily="18" charset="0"/>
                <a:cs typeface="Times New Roman" pitchFamily="18" charset="0"/>
              </a:rPr>
              <a:t>      Un végétarien ou  personne qui pratique le végétarisme, c'est-à-dire qui exclue de son alimentation toute chair animale. Ainsi, le végétarien ne mange ni poisson, ni viande, mais peut néanmoins consommer des produits issus du règne animal comme le lait, les œufs, le miel. </a:t>
            </a:r>
            <a:br>
              <a:rPr lang="fr-FR" sz="2400" dirty="0" smtClean="0">
                <a:solidFill>
                  <a:schemeClr val="tx1"/>
                </a:solidFill>
                <a:latin typeface="Times New Roman" pitchFamily="18" charset="0"/>
                <a:cs typeface="Times New Roman" pitchFamily="18" charset="0"/>
              </a:rPr>
            </a:br>
            <a:r>
              <a:rPr lang="fr-FR" sz="2400" dirty="0" smtClean="0">
                <a:solidFill>
                  <a:schemeClr val="tx1"/>
                </a:solidFill>
                <a:latin typeface="Times New Roman" pitchFamily="18" charset="0"/>
                <a:cs typeface="Times New Roman" pitchFamily="18" charset="0"/>
              </a:rPr>
              <a:t>     Ces choix sont fonction des convictions personnelles ou de la religion de la personne pratiquante, mais ces </a:t>
            </a:r>
            <a:r>
              <a:rPr lang="fr-FR" sz="2400" dirty="0" smtClean="0">
                <a:solidFill>
                  <a:schemeClr val="tx1"/>
                </a:solidFill>
                <a:latin typeface="Times New Roman" pitchFamily="18" charset="0"/>
                <a:cs typeface="Times New Roman" pitchFamily="18" charset="0"/>
                <a:hlinkClick r:id="rId2"/>
              </a:rPr>
              <a:t>régimes</a:t>
            </a:r>
            <a:r>
              <a:rPr lang="fr-FR" sz="2400" dirty="0" smtClean="0">
                <a:solidFill>
                  <a:schemeClr val="tx1"/>
                </a:solidFill>
                <a:latin typeface="Times New Roman" pitchFamily="18" charset="0"/>
                <a:cs typeface="Times New Roman" pitchFamily="18" charset="0"/>
              </a:rPr>
              <a:t> peuvent être </a:t>
            </a:r>
            <a:r>
              <a:rPr lang="fr-FR" sz="2400" dirty="0" smtClean="0">
                <a:solidFill>
                  <a:schemeClr val="tx1"/>
                </a:solidFill>
                <a:latin typeface="Times New Roman" pitchFamily="18" charset="0"/>
                <a:cs typeface="Times New Roman" pitchFamily="18" charset="0"/>
                <a:hlinkClick r:id="rId3"/>
              </a:rPr>
              <a:t>carencés</a:t>
            </a:r>
            <a:r>
              <a:rPr lang="fr-FR" sz="2400" dirty="0" smtClean="0">
                <a:solidFill>
                  <a:schemeClr val="tx1"/>
                </a:solidFill>
                <a:latin typeface="Times New Roman" pitchFamily="18" charset="0"/>
                <a:cs typeface="Times New Roman" pitchFamily="18" charset="0"/>
              </a:rPr>
              <a:t> parfois si la </a:t>
            </a:r>
            <a:r>
              <a:rPr lang="fr-FR" sz="2400" dirty="0" smtClean="0">
                <a:solidFill>
                  <a:schemeClr val="tx1"/>
                </a:solidFill>
                <a:latin typeface="Times New Roman" pitchFamily="18" charset="0"/>
                <a:cs typeface="Times New Roman" pitchFamily="18" charset="0"/>
                <a:hlinkClick r:id="rId4"/>
              </a:rPr>
              <a:t>diversification alimentaire</a:t>
            </a:r>
            <a:r>
              <a:rPr lang="fr-FR" sz="2400" dirty="0" smtClean="0">
                <a:solidFill>
                  <a:schemeClr val="tx1"/>
                </a:solidFill>
                <a:latin typeface="Times New Roman" pitchFamily="18" charset="0"/>
                <a:cs typeface="Times New Roman" pitchFamily="18" charset="0"/>
              </a:rPr>
              <a:t> n'est pas suffisante.                           </a:t>
            </a:r>
          </a:p>
          <a:p>
            <a:endParaRPr lang="fr-FR" dirty="0">
              <a:solidFill>
                <a:schemeClr val="tx1"/>
              </a:solidFill>
            </a:endParaRPr>
          </a:p>
        </p:txBody>
      </p:sp>
      <p:pic>
        <p:nvPicPr>
          <p:cNvPr id="4" name="Image 3" descr="C:\Users\hp\Downloads\images (6).jpg"/>
          <p:cNvPicPr/>
          <p:nvPr/>
        </p:nvPicPr>
        <p:blipFill>
          <a:blip r:embed="rId5"/>
          <a:srcRect/>
          <a:stretch>
            <a:fillRect/>
          </a:stretch>
        </p:blipFill>
        <p:spPr bwMode="auto">
          <a:xfrm>
            <a:off x="5029200" y="4554071"/>
            <a:ext cx="2743200" cy="2052918"/>
          </a:xfrm>
          <a:prstGeom prst="ellipse">
            <a:avLst/>
          </a:prstGeom>
          <a:ln>
            <a:noFill/>
          </a:ln>
          <a:effectLst>
            <a:softEdge rad="112500"/>
          </a:effectLst>
        </p:spPr>
      </p:pic>
    </p:spTree>
    <p:extLst>
      <p:ext uri="{BB962C8B-B14F-4D97-AF65-F5344CB8AC3E}">
        <p14:creationId xmlns:p14="http://schemas.microsoft.com/office/powerpoint/2010/main" val="11380609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548680"/>
            <a:ext cx="7498080" cy="5699720"/>
          </a:xfrm>
        </p:spPr>
        <p:txBody>
          <a:bodyPr>
            <a:normAutofit lnSpcReduction="10000"/>
          </a:bodyPr>
          <a:lstStyle/>
          <a:p>
            <a:r>
              <a:rPr lang="fr-FR" b="1" dirty="0" smtClean="0">
                <a:solidFill>
                  <a:srgbClr val="FF0000"/>
                </a:solidFill>
              </a:rPr>
              <a:t>L'intérêt des autorités publiques:</a:t>
            </a:r>
          </a:p>
          <a:p>
            <a:pPr>
              <a:buNone/>
            </a:pPr>
            <a:r>
              <a:rPr lang="fr-FR" dirty="0" smtClean="0"/>
              <a:t>Inégalement développé à travers le monde, cet aspect touche l'augmentation exponentielle des coûts de santé liés aux maladies chroniques comme les troubles cardiovasculaires, le cancer, le diabète et l'obésité. Certains pays, notamment le Japon, ont fait le pari que l'intégration d'aliments fonctionnels dans l'alimentation peut améliorer la santé de la population et ainsi freiner l'augmentation des coûts de santé.</a:t>
            </a:r>
            <a:endParaRPr lang="fr-FR" dirty="0"/>
          </a:p>
        </p:txBody>
      </p:sp>
    </p:spTree>
    <p:extLst>
      <p:ext uri="{BB962C8B-B14F-4D97-AF65-F5344CB8AC3E}">
        <p14:creationId xmlns:p14="http://schemas.microsoft.com/office/powerpoint/2010/main" val="24351929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normAutofit lnSpcReduction="10000"/>
          </a:bodyPr>
          <a:lstStyle/>
          <a:p>
            <a:r>
              <a:rPr lang="fr-FR" b="1" dirty="0" smtClean="0">
                <a:solidFill>
                  <a:srgbClr val="FF0000"/>
                </a:solidFill>
              </a:rPr>
              <a:t>Les progrès technologiques:</a:t>
            </a:r>
          </a:p>
          <a:p>
            <a:pPr>
              <a:buNone/>
            </a:pPr>
            <a:r>
              <a:rPr lang="fr-FR" dirty="0" smtClean="0"/>
              <a:t>Des procédés de traitement industriels de pointe permettent notamment d'incorporer certains composés à des aliments sans nuire à leur goût, à leur texture, à leur conservation, etc. Il s'agit aussi de s'assurer que l'effet bénéfique des molécules ajoutées résiste au traitement industriel. Par exemple, incorporer de l'huile de lin dans un jus d'orange exige de recourir à des procédés avancés. </a:t>
            </a:r>
            <a:endParaRPr lang="fr-FR" dirty="0"/>
          </a:p>
        </p:txBody>
      </p:sp>
    </p:spTree>
    <p:extLst>
      <p:ext uri="{BB962C8B-B14F-4D97-AF65-F5344CB8AC3E}">
        <p14:creationId xmlns:p14="http://schemas.microsoft.com/office/powerpoint/2010/main" val="37147352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9632" y="548680"/>
            <a:ext cx="7498080" cy="5627712"/>
          </a:xfrm>
        </p:spPr>
        <p:txBody>
          <a:bodyPr>
            <a:normAutofit/>
          </a:bodyPr>
          <a:lstStyle/>
          <a:p>
            <a:pPr>
              <a:buNone/>
            </a:pPr>
            <a:r>
              <a:rPr lang="fr-FR" sz="52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Conclusion:</a:t>
            </a:r>
          </a:p>
          <a:p>
            <a:pPr>
              <a:buNone/>
            </a:pPr>
            <a:r>
              <a:rPr lang="fr-FR" dirty="0" smtClean="0"/>
              <a:t>Il est nécessaire de rappeler qu’une bonne alimentation riche et variée ne peut être compensée par des alicaments. En effet certaines personnes seraient amenées à penser qu’en consommant un produit riche en vitamines elles pourraient pallier leur non consommation de fruits par exemple. </a:t>
            </a:r>
            <a:endParaRPr lang="fr-FR" dirty="0"/>
          </a:p>
        </p:txBody>
      </p:sp>
    </p:spTree>
    <p:extLst>
      <p:ext uri="{BB962C8B-B14F-4D97-AF65-F5344CB8AC3E}">
        <p14:creationId xmlns:p14="http://schemas.microsoft.com/office/powerpoint/2010/main" val="1434631680"/>
      </p:ext>
    </p:extLst>
  </p:cSld>
  <p:clrMapOvr>
    <a:masterClrMapping/>
  </p:clrMapOvr>
  <p:transition spd="slow">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35608" y="620688"/>
            <a:ext cx="7498080" cy="5627712"/>
          </a:xfrm>
        </p:spPr>
        <p:txBody>
          <a:bodyPr/>
          <a:lstStyle/>
          <a:p>
            <a:r>
              <a:rPr lang="fr-FR" dirty="0" smtClean="0"/>
              <a:t> </a:t>
            </a:r>
            <a:r>
              <a:rPr lang="fr-FR" b="1" dirty="0" smtClean="0"/>
              <a:t>De toute évidence la majorité des aliments de base d’une alimentation équilibrée possède tous les composants essentiels</a:t>
            </a:r>
            <a:r>
              <a:rPr lang="fr-FR" dirty="0" smtClean="0"/>
              <a:t> (vitamines, minéraux, fibres alimentaires etc.) pour nous assurer une bonne santé sans quoi nous aurions déjà tous des carences et serions tous malades.</a:t>
            </a:r>
            <a:endParaRPr lang="fr-FR" dirty="0"/>
          </a:p>
        </p:txBody>
      </p:sp>
    </p:spTree>
    <p:extLst>
      <p:ext uri="{BB962C8B-B14F-4D97-AF65-F5344CB8AC3E}">
        <p14:creationId xmlns:p14="http://schemas.microsoft.com/office/powerpoint/2010/main" val="27865267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576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2237" y="624110"/>
            <a:ext cx="7436222" cy="128089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Catégorie de végétarisme</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907366" y="1786597"/>
            <a:ext cx="7721093" cy="4543865"/>
          </a:xfrm>
        </p:spPr>
        <p:txBody>
          <a:bodyPr>
            <a:normAutofit/>
          </a:bodyPr>
          <a:lstStyle/>
          <a:p>
            <a:endParaRPr lang="fr-FR" dirty="0" smtClean="0"/>
          </a:p>
          <a:p>
            <a:endParaRPr lang="fr-FR" dirty="0"/>
          </a:p>
        </p:txBody>
      </p:sp>
      <p:graphicFrame>
        <p:nvGraphicFramePr>
          <p:cNvPr id="4" name="Tableau 3"/>
          <p:cNvGraphicFramePr>
            <a:graphicFrameLocks noGrp="1"/>
          </p:cNvGraphicFramePr>
          <p:nvPr/>
        </p:nvGraphicFramePr>
        <p:xfrm>
          <a:off x="1196787" y="1477109"/>
          <a:ext cx="7328648" cy="5595425"/>
        </p:xfrm>
        <a:graphic>
          <a:graphicData uri="http://schemas.openxmlformats.org/drawingml/2006/table">
            <a:tbl>
              <a:tblPr firstRow="1" bandRow="1">
                <a:tableStyleId>{5C22544A-7EE6-4342-B048-85BDC9FD1C3A}</a:tableStyleId>
              </a:tblPr>
              <a:tblGrid>
                <a:gridCol w="3664324"/>
                <a:gridCol w="3664324"/>
              </a:tblGrid>
              <a:tr h="717452">
                <a:tc>
                  <a:txBody>
                    <a:bodyPr/>
                    <a:lstStyle/>
                    <a:p>
                      <a:r>
                        <a:rPr lang="fr-FR" sz="2000"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Catégories</a:t>
                      </a:r>
                      <a:r>
                        <a:rPr lang="fr-FR" sz="2400" baseline="0" dirty="0" smtClean="0">
                          <a:solidFill>
                            <a:schemeClr val="tx1"/>
                          </a:solidFill>
                          <a:latin typeface="Times New Roman" pitchFamily="18" charset="0"/>
                          <a:cs typeface="Times New Roman" pitchFamily="18" charset="0"/>
                        </a:rPr>
                        <a:t> de végétarisme</a:t>
                      </a:r>
                      <a:endParaRPr lang="fr-FR" sz="2400" dirty="0">
                        <a:solidFill>
                          <a:schemeClr val="tx1"/>
                        </a:solidFill>
                        <a:latin typeface="Times New Roman" pitchFamily="18" charset="0"/>
                        <a:cs typeface="Times New Roman" pitchFamily="18" charset="0"/>
                      </a:endParaRPr>
                    </a:p>
                  </a:txBody>
                  <a:tcPr marL="68580" marR="68580"/>
                </a:tc>
                <a:tc>
                  <a:txBody>
                    <a:bodyPr/>
                    <a:lstStyle/>
                    <a:p>
                      <a:endParaRPr lang="fr-FR" sz="2000" b="1" kern="1200" dirty="0" smtClean="0">
                        <a:solidFill>
                          <a:schemeClr val="tx1"/>
                        </a:solidFill>
                        <a:latin typeface="Times New Roman" pitchFamily="18" charset="0"/>
                        <a:ea typeface="+mn-ea"/>
                        <a:cs typeface="Times New Roman" pitchFamily="18" charset="0"/>
                      </a:endParaRPr>
                    </a:p>
                    <a:p>
                      <a:r>
                        <a:rPr lang="fr-FR" sz="2000" b="1" kern="1200" dirty="0" smtClean="0">
                          <a:solidFill>
                            <a:schemeClr val="tx1"/>
                          </a:solidFill>
                          <a:latin typeface="Times New Roman" pitchFamily="18" charset="0"/>
                          <a:ea typeface="+mn-ea"/>
                          <a:cs typeface="Times New Roman" pitchFamily="18" charset="0"/>
                        </a:rPr>
                        <a:t>       </a:t>
                      </a:r>
                      <a:r>
                        <a:rPr lang="fr-FR" sz="2400" b="1" kern="1200" dirty="0" smtClean="0">
                          <a:solidFill>
                            <a:schemeClr val="tx1"/>
                          </a:solidFill>
                          <a:latin typeface="Times New Roman" pitchFamily="18" charset="0"/>
                          <a:ea typeface="+mn-ea"/>
                          <a:cs typeface="Times New Roman" pitchFamily="18" charset="0"/>
                        </a:rPr>
                        <a:t>Aliments suprimés</a:t>
                      </a:r>
                      <a:endParaRPr lang="fr-FR" sz="2400" dirty="0">
                        <a:solidFill>
                          <a:schemeClr val="tx1"/>
                        </a:solidFill>
                        <a:latin typeface="Times New Roman" pitchFamily="18" charset="0"/>
                        <a:cs typeface="Times New Roman" pitchFamily="18" charset="0"/>
                      </a:endParaRPr>
                    </a:p>
                  </a:txBody>
                  <a:tcPr marL="68580" marR="68580"/>
                </a:tc>
              </a:tr>
              <a:tr h="703385">
                <a:tc>
                  <a:txBody>
                    <a:bodyPr/>
                    <a:lstStyle/>
                    <a:p>
                      <a:r>
                        <a:rPr lang="fr-FR" sz="2000" b="1" kern="1200" dirty="0" smtClean="0">
                          <a:solidFill>
                            <a:schemeClr val="dk1"/>
                          </a:solidFill>
                          <a:latin typeface="Times New Roman" pitchFamily="18" charset="0"/>
                          <a:ea typeface="+mn-ea"/>
                          <a:cs typeface="Times New Roman" pitchFamily="18" charset="0"/>
                        </a:rPr>
                        <a:t>      </a:t>
                      </a:r>
                    </a:p>
                    <a:p>
                      <a:r>
                        <a:rPr lang="fr-FR" sz="2000" b="1" kern="1200" dirty="0" smtClean="0">
                          <a:solidFill>
                            <a:schemeClr val="dk1"/>
                          </a:solidFill>
                          <a:latin typeface="Times New Roman" pitchFamily="18" charset="0"/>
                          <a:ea typeface="+mn-ea"/>
                          <a:cs typeface="Times New Roman" pitchFamily="18" charset="0"/>
                        </a:rPr>
                        <a:t>        Ovo-lacto-végétarisme</a:t>
                      </a:r>
                      <a:endParaRPr lang="fr-FR" sz="2000" b="1" dirty="0">
                        <a:latin typeface="Times New Roman" pitchFamily="18" charset="0"/>
                        <a:cs typeface="Times New Roman" pitchFamily="18" charset="0"/>
                      </a:endParaRPr>
                    </a:p>
                  </a:txBody>
                  <a:tcPr marL="68580" marR="68580"/>
                </a:tc>
                <a:tc>
                  <a:txBody>
                    <a:bodyPr/>
                    <a:lstStyle/>
                    <a:p>
                      <a:r>
                        <a:rPr lang="fr-FR" sz="2000" kern="1200" dirty="0" smtClean="0">
                          <a:solidFill>
                            <a:schemeClr val="dk1"/>
                          </a:solidFill>
                          <a:latin typeface="Times New Roman" pitchFamily="18" charset="0"/>
                          <a:ea typeface="+mn-ea"/>
                          <a:cs typeface="Times New Roman" pitchFamily="18" charset="0"/>
                        </a:rPr>
                        <a:t>-Viande</a:t>
                      </a:r>
                    </a:p>
                    <a:p>
                      <a:r>
                        <a:rPr lang="fr-FR" sz="2000" kern="1200" dirty="0" smtClean="0">
                          <a:solidFill>
                            <a:schemeClr val="dk1"/>
                          </a:solidFill>
                          <a:latin typeface="Times New Roman" pitchFamily="18" charset="0"/>
                          <a:ea typeface="+mn-ea"/>
                          <a:cs typeface="Times New Roman" pitchFamily="18" charset="0"/>
                        </a:rPr>
                        <a:t>-poisson</a:t>
                      </a:r>
                      <a:endParaRPr lang="fr-FR" sz="2000" dirty="0">
                        <a:latin typeface="Times New Roman" pitchFamily="18" charset="0"/>
                        <a:cs typeface="Times New Roman" pitchFamily="18" charset="0"/>
                      </a:endParaRPr>
                    </a:p>
                  </a:txBody>
                  <a:tcPr marL="68580" marR="68580"/>
                </a:tc>
              </a:tr>
              <a:tr h="844061">
                <a:tc>
                  <a:txBody>
                    <a:bodyPr/>
                    <a:lstStyle/>
                    <a:p>
                      <a:r>
                        <a:rPr lang="fr-FR" sz="2000" b="1" kern="1200" dirty="0" smtClean="0">
                          <a:solidFill>
                            <a:schemeClr val="dk1"/>
                          </a:solidFill>
                          <a:latin typeface="Times New Roman" pitchFamily="18" charset="0"/>
                          <a:ea typeface="+mn-ea"/>
                          <a:cs typeface="Times New Roman" pitchFamily="18" charset="0"/>
                        </a:rPr>
                        <a:t>     </a:t>
                      </a:r>
                    </a:p>
                    <a:p>
                      <a:r>
                        <a:rPr lang="fr-FR" sz="2000" b="1" kern="1200" dirty="0" smtClean="0">
                          <a:solidFill>
                            <a:schemeClr val="dk1"/>
                          </a:solidFill>
                          <a:latin typeface="Times New Roman" pitchFamily="18" charset="0"/>
                          <a:ea typeface="+mn-ea"/>
                          <a:cs typeface="Times New Roman" pitchFamily="18" charset="0"/>
                        </a:rPr>
                        <a:t>        Ovo-végétarisme</a:t>
                      </a:r>
                      <a:endParaRPr lang="fr-FR" sz="2000" b="1" dirty="0">
                        <a:latin typeface="Times New Roman" pitchFamily="18" charset="0"/>
                        <a:cs typeface="Times New Roman" pitchFamily="18" charset="0"/>
                      </a:endParaRPr>
                    </a:p>
                  </a:txBody>
                  <a:tcPr marL="68580" marR="68580"/>
                </a:tc>
                <a:tc>
                  <a:txBody>
                    <a:bodyPr/>
                    <a:lstStyle/>
                    <a:p>
                      <a:r>
                        <a:rPr lang="fr-FR" sz="2000" kern="1200" dirty="0" smtClean="0">
                          <a:solidFill>
                            <a:schemeClr val="dk1"/>
                          </a:solidFill>
                          <a:latin typeface="Times New Roman" pitchFamily="18" charset="0"/>
                          <a:ea typeface="+mn-ea"/>
                          <a:cs typeface="Times New Roman" pitchFamily="18" charset="0"/>
                        </a:rPr>
                        <a:t>-Viande</a:t>
                      </a:r>
                    </a:p>
                    <a:p>
                      <a:r>
                        <a:rPr lang="fr-FR" sz="2000" kern="1200" dirty="0" smtClean="0">
                          <a:solidFill>
                            <a:schemeClr val="dk1"/>
                          </a:solidFill>
                          <a:latin typeface="Times New Roman" pitchFamily="18" charset="0"/>
                          <a:ea typeface="+mn-ea"/>
                          <a:cs typeface="Times New Roman" pitchFamily="18" charset="0"/>
                        </a:rPr>
                        <a:t>-Poisson</a:t>
                      </a:r>
                    </a:p>
                    <a:p>
                      <a:r>
                        <a:rPr lang="fr-FR" sz="2000" kern="1200" dirty="0" smtClean="0">
                          <a:solidFill>
                            <a:schemeClr val="dk1"/>
                          </a:solidFill>
                          <a:latin typeface="Times New Roman" pitchFamily="18" charset="0"/>
                          <a:ea typeface="+mn-ea"/>
                          <a:cs typeface="Times New Roman" pitchFamily="18" charset="0"/>
                        </a:rPr>
                        <a:t>-Produits laitiers</a:t>
                      </a:r>
                      <a:endParaRPr lang="fr-FR" sz="2000" dirty="0">
                        <a:latin typeface="Times New Roman" pitchFamily="18" charset="0"/>
                        <a:cs typeface="Times New Roman" pitchFamily="18" charset="0"/>
                      </a:endParaRPr>
                    </a:p>
                  </a:txBody>
                  <a:tcPr marL="68580" marR="68580"/>
                </a:tc>
              </a:tr>
              <a:tr h="704607">
                <a:tc>
                  <a:txBody>
                    <a:bodyPr/>
                    <a:lstStyle/>
                    <a:p>
                      <a:r>
                        <a:rPr lang="fr-FR" sz="2000" b="1" kern="1200" dirty="0" smtClean="0">
                          <a:solidFill>
                            <a:schemeClr val="dk1"/>
                          </a:solidFill>
                          <a:latin typeface="Times New Roman" pitchFamily="18" charset="0"/>
                          <a:ea typeface="+mn-ea"/>
                          <a:cs typeface="Times New Roman" pitchFamily="18" charset="0"/>
                        </a:rPr>
                        <a:t>        </a:t>
                      </a:r>
                    </a:p>
                    <a:p>
                      <a:r>
                        <a:rPr lang="fr-FR" sz="2000" b="1" kern="1200" dirty="0" smtClean="0">
                          <a:solidFill>
                            <a:schemeClr val="dk1"/>
                          </a:solidFill>
                          <a:latin typeface="Times New Roman" pitchFamily="18" charset="0"/>
                          <a:ea typeface="+mn-ea"/>
                          <a:cs typeface="Times New Roman" pitchFamily="18" charset="0"/>
                        </a:rPr>
                        <a:t>         Lacto-végétarisme</a:t>
                      </a:r>
                      <a:endParaRPr lang="fr-FR" sz="2000" b="1" dirty="0">
                        <a:latin typeface="Times New Roman" pitchFamily="18" charset="0"/>
                        <a:cs typeface="Times New Roman" pitchFamily="18" charset="0"/>
                      </a:endParaRPr>
                    </a:p>
                  </a:txBody>
                  <a:tcPr marL="68580" marR="68580"/>
                </a:tc>
                <a:tc>
                  <a:txBody>
                    <a:bodyPr/>
                    <a:lstStyle/>
                    <a:p>
                      <a:r>
                        <a:rPr lang="fr-FR" sz="2000" kern="1200" dirty="0" smtClean="0">
                          <a:solidFill>
                            <a:schemeClr val="dk1"/>
                          </a:solidFill>
                          <a:latin typeface="Times New Roman" pitchFamily="18" charset="0"/>
                          <a:ea typeface="+mn-ea"/>
                          <a:cs typeface="Times New Roman" pitchFamily="18" charset="0"/>
                        </a:rPr>
                        <a:t>-Viande </a:t>
                      </a:r>
                    </a:p>
                    <a:p>
                      <a:r>
                        <a:rPr lang="fr-FR" sz="2000" kern="1200" dirty="0" smtClean="0">
                          <a:solidFill>
                            <a:schemeClr val="dk1"/>
                          </a:solidFill>
                          <a:latin typeface="Times New Roman" pitchFamily="18" charset="0"/>
                          <a:ea typeface="+mn-ea"/>
                          <a:cs typeface="Times New Roman" pitchFamily="18" charset="0"/>
                        </a:rPr>
                        <a:t>-Poisson</a:t>
                      </a:r>
                    </a:p>
                    <a:p>
                      <a:r>
                        <a:rPr lang="fr-FR" sz="2000" kern="1200" dirty="0" smtClean="0">
                          <a:solidFill>
                            <a:schemeClr val="dk1"/>
                          </a:solidFill>
                          <a:latin typeface="Times New Roman" pitchFamily="18" charset="0"/>
                          <a:ea typeface="+mn-ea"/>
                          <a:cs typeface="Times New Roman" pitchFamily="18" charset="0"/>
                        </a:rPr>
                        <a:t>-Oeufs</a:t>
                      </a:r>
                      <a:endParaRPr lang="fr-FR" sz="2000" dirty="0">
                        <a:latin typeface="Times New Roman" pitchFamily="18" charset="0"/>
                        <a:cs typeface="Times New Roman" pitchFamily="18" charset="0"/>
                      </a:endParaRPr>
                    </a:p>
                  </a:txBody>
                  <a:tcPr marL="68580" marR="68580"/>
                </a:tc>
              </a:tr>
              <a:tr h="1021959">
                <a:tc>
                  <a:txBody>
                    <a:bodyPr/>
                    <a:lstStyle/>
                    <a:p>
                      <a:endParaRPr lang="fr-FR" sz="2000" b="1" kern="1200" dirty="0" smtClean="0">
                        <a:solidFill>
                          <a:schemeClr val="dk1"/>
                        </a:solidFill>
                        <a:latin typeface="Times New Roman" pitchFamily="18" charset="0"/>
                        <a:ea typeface="+mn-ea"/>
                        <a:cs typeface="Times New Roman" pitchFamily="18" charset="0"/>
                      </a:endParaRPr>
                    </a:p>
                    <a:p>
                      <a:endParaRPr lang="fr-FR" sz="2000" b="1" kern="1200" dirty="0" smtClean="0">
                        <a:solidFill>
                          <a:schemeClr val="dk1"/>
                        </a:solidFill>
                        <a:latin typeface="Times New Roman" pitchFamily="18" charset="0"/>
                        <a:ea typeface="+mn-ea"/>
                        <a:cs typeface="Times New Roman" pitchFamily="18" charset="0"/>
                      </a:endParaRPr>
                    </a:p>
                    <a:p>
                      <a:r>
                        <a:rPr lang="fr-FR" sz="2000" b="1" kern="1200" baseline="0" dirty="0" smtClean="0">
                          <a:solidFill>
                            <a:schemeClr val="dk1"/>
                          </a:solidFill>
                          <a:latin typeface="Times New Roman" pitchFamily="18" charset="0"/>
                          <a:ea typeface="+mn-ea"/>
                          <a:cs typeface="Times New Roman" pitchFamily="18" charset="0"/>
                        </a:rPr>
                        <a:t>     </a:t>
                      </a:r>
                      <a:r>
                        <a:rPr lang="fr-FR" sz="2000" b="1" kern="1200" dirty="0" smtClean="0">
                          <a:solidFill>
                            <a:schemeClr val="dk1"/>
                          </a:solidFill>
                          <a:latin typeface="Times New Roman" pitchFamily="18" charset="0"/>
                          <a:ea typeface="+mn-ea"/>
                          <a:cs typeface="Times New Roman" pitchFamily="18" charset="0"/>
                        </a:rPr>
                        <a:t>Végétalisme(végétanisme)</a:t>
                      </a:r>
                      <a:endParaRPr lang="fr-FR" sz="2000" b="1" dirty="0">
                        <a:latin typeface="Times New Roman" pitchFamily="18" charset="0"/>
                        <a:cs typeface="Times New Roman" pitchFamily="18" charset="0"/>
                      </a:endParaRPr>
                    </a:p>
                  </a:txBody>
                  <a:tcPr marL="68580" marR="68580"/>
                </a:tc>
                <a:tc>
                  <a:txBody>
                    <a:bodyPr/>
                    <a:lstStyle/>
                    <a:p>
                      <a:pPr>
                        <a:lnSpc>
                          <a:spcPct val="115000"/>
                        </a:lnSpc>
                        <a:spcAft>
                          <a:spcPts val="0"/>
                        </a:spcAft>
                      </a:pPr>
                      <a:r>
                        <a:rPr lang="fr-FR" sz="2000" dirty="0">
                          <a:latin typeface="Times New Roman" pitchFamily="18" charset="0"/>
                          <a:ea typeface="Calibri"/>
                          <a:cs typeface="Times New Roman" pitchFamily="18" charset="0"/>
                        </a:rPr>
                        <a:t>-Viande</a:t>
                      </a:r>
                    </a:p>
                    <a:p>
                      <a:pPr>
                        <a:lnSpc>
                          <a:spcPct val="115000"/>
                        </a:lnSpc>
                        <a:spcAft>
                          <a:spcPts val="0"/>
                        </a:spcAft>
                      </a:pPr>
                      <a:r>
                        <a:rPr lang="fr-FR" sz="2000" dirty="0">
                          <a:latin typeface="Times New Roman" pitchFamily="18" charset="0"/>
                          <a:ea typeface="Calibri"/>
                          <a:cs typeface="Times New Roman" pitchFamily="18" charset="0"/>
                        </a:rPr>
                        <a:t>-Poisson</a:t>
                      </a:r>
                    </a:p>
                    <a:p>
                      <a:pPr>
                        <a:lnSpc>
                          <a:spcPct val="115000"/>
                        </a:lnSpc>
                        <a:spcAft>
                          <a:spcPts val="0"/>
                        </a:spcAft>
                      </a:pPr>
                      <a:r>
                        <a:rPr lang="fr-FR" sz="2000" dirty="0">
                          <a:latin typeface="Times New Roman" pitchFamily="18" charset="0"/>
                          <a:ea typeface="Calibri"/>
                          <a:cs typeface="Times New Roman" pitchFamily="18" charset="0"/>
                        </a:rPr>
                        <a:t>-Produits laitiers</a:t>
                      </a:r>
                    </a:p>
                    <a:p>
                      <a:pPr>
                        <a:lnSpc>
                          <a:spcPct val="115000"/>
                        </a:lnSpc>
                        <a:spcAft>
                          <a:spcPts val="0"/>
                        </a:spcAft>
                      </a:pPr>
                      <a:r>
                        <a:rPr lang="fr-FR" sz="2000" dirty="0">
                          <a:latin typeface="Times New Roman" pitchFamily="18" charset="0"/>
                          <a:ea typeface="Calibri"/>
                          <a:cs typeface="Times New Roman" pitchFamily="18" charset="0"/>
                        </a:rPr>
                        <a:t>-Oeufs</a:t>
                      </a:r>
                    </a:p>
                    <a:p>
                      <a:pPr>
                        <a:lnSpc>
                          <a:spcPct val="115000"/>
                        </a:lnSpc>
                        <a:spcAft>
                          <a:spcPts val="0"/>
                        </a:spcAft>
                      </a:pPr>
                      <a:r>
                        <a:rPr lang="fr-FR" sz="2000" dirty="0">
                          <a:latin typeface="Times New Roman" pitchFamily="18" charset="0"/>
                          <a:ea typeface="Calibri"/>
                          <a:cs typeface="Times New Roman" pitchFamily="18" charset="0"/>
                        </a:rPr>
                        <a:t>-Miel</a:t>
                      </a:r>
                    </a:p>
                  </a:txBody>
                  <a:tcPr marL="51435" marR="51435" marT="0" marB="0"/>
                </a:tc>
              </a:tr>
            </a:tbl>
          </a:graphicData>
        </a:graphic>
      </p:graphicFrame>
    </p:spTree>
    <p:extLst>
      <p:ext uri="{BB962C8B-B14F-4D97-AF65-F5344CB8AC3E}">
        <p14:creationId xmlns:p14="http://schemas.microsoft.com/office/powerpoint/2010/main" val="1942376303"/>
      </p:ext>
    </p:extLst>
  </p:cSld>
  <p:clrMapOvr>
    <a:masterClrMapping/>
  </p:clrMapOvr>
  <p:transition>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9341" y="412376"/>
            <a:ext cx="7425671" cy="12192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Motivation du végétarisme:</a:t>
            </a:r>
            <a:endParaRPr lang="fr-FR" sz="32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graphicFrame>
        <p:nvGraphicFramePr>
          <p:cNvPr id="6" name="Espace réservé du contenu 5"/>
          <p:cNvGraphicFramePr>
            <a:graphicFrameLocks noGrp="1"/>
          </p:cNvGraphicFramePr>
          <p:nvPr>
            <p:ph idx="1"/>
          </p:nvPr>
        </p:nvGraphicFramePr>
        <p:xfrm>
          <a:off x="322730" y="1114218"/>
          <a:ext cx="8633013" cy="6741506"/>
        </p:xfrm>
        <a:graphic>
          <a:graphicData uri="http://schemas.openxmlformats.org/drawingml/2006/table">
            <a:tbl>
              <a:tblPr firstRow="1" bandRow="1">
                <a:tableStyleId>{5940675A-B579-460E-94D1-54222C63F5DA}</a:tableStyleId>
              </a:tblPr>
              <a:tblGrid>
                <a:gridCol w="3319897"/>
                <a:gridCol w="5313116"/>
              </a:tblGrid>
              <a:tr h="787030">
                <a:tc>
                  <a:txBody>
                    <a:bodyPr/>
                    <a:lstStyle/>
                    <a:p>
                      <a:endParaRPr lang="fr-FR" sz="1800" kern="1200" dirty="0" smtClean="0">
                        <a:solidFill>
                          <a:schemeClr val="tx1"/>
                        </a:solidFill>
                        <a:latin typeface="+mn-lt"/>
                        <a:ea typeface="+mn-ea"/>
                        <a:cs typeface="+mn-cs"/>
                      </a:endParaRPr>
                    </a:p>
                    <a:p>
                      <a:r>
                        <a:rPr lang="fr-FR" sz="2800" b="1" kern="1200" dirty="0" smtClean="0">
                          <a:solidFill>
                            <a:schemeClr val="tx1"/>
                          </a:solidFill>
                          <a:latin typeface="Times New Roman" pitchFamily="18" charset="0"/>
                          <a:ea typeface="Batang" pitchFamily="18" charset="-127"/>
                          <a:cs typeface="Times New Roman" pitchFamily="18" charset="0"/>
                        </a:rPr>
                        <a:t>     Ethique/religieuse</a:t>
                      </a:r>
                    </a:p>
                    <a:p>
                      <a:endParaRPr lang="fr-FR" dirty="0"/>
                    </a:p>
                  </a:txBody>
                  <a:tcPr marL="68580" marR="68580"/>
                </a:tc>
                <a:tc>
                  <a:txBody>
                    <a:bodyPr/>
                    <a:lstStyle/>
                    <a:p>
                      <a:r>
                        <a:rPr lang="fr-FR" sz="2400" kern="1200" dirty="0" smtClean="0">
                          <a:solidFill>
                            <a:schemeClr val="tx1"/>
                          </a:solidFill>
                          <a:latin typeface="Times New Roman" pitchFamily="18" charset="0"/>
                          <a:ea typeface="+mn-ea"/>
                          <a:cs typeface="Times New Roman" pitchFamily="18" charset="0"/>
                        </a:rPr>
                        <a:t>- abattage considéré comme une injustice/un péché.</a:t>
                      </a:r>
                    </a:p>
                    <a:p>
                      <a:r>
                        <a:rPr lang="fr-FR" sz="2400" kern="1200" dirty="0" smtClean="0">
                          <a:solidFill>
                            <a:schemeClr val="tx1"/>
                          </a:solidFill>
                          <a:latin typeface="Times New Roman" pitchFamily="18" charset="0"/>
                          <a:ea typeface="+mn-ea"/>
                          <a:cs typeface="Times New Roman" pitchFamily="18" charset="0"/>
                        </a:rPr>
                        <a:t>- droit de vivre des animaux.</a:t>
                      </a:r>
                    </a:p>
                    <a:p>
                      <a:endParaRPr lang="fr-FR" dirty="0"/>
                    </a:p>
                  </a:txBody>
                  <a:tcPr marL="68580" marR="68580"/>
                </a:tc>
              </a:tr>
              <a:tr h="1145713">
                <a:tc>
                  <a:txBody>
                    <a:bodyPr/>
                    <a:lstStyle/>
                    <a:p>
                      <a:r>
                        <a:rPr lang="fr-FR" sz="2800" b="1" dirty="0" smtClean="0">
                          <a:latin typeface="Times New Roman" pitchFamily="18" charset="0"/>
                          <a:cs typeface="Times New Roman" pitchFamily="18" charset="0"/>
                        </a:rPr>
                        <a:t>      Sanitaire</a:t>
                      </a:r>
                      <a:endParaRPr lang="fr-FR" sz="2800" b="1" dirty="0">
                        <a:latin typeface="Times New Roman" pitchFamily="18" charset="0"/>
                        <a:cs typeface="Times New Roman" pitchFamily="18" charset="0"/>
                      </a:endParaRPr>
                    </a:p>
                  </a:txBody>
                  <a:tcPr marL="68580" marR="68580"/>
                </a:tc>
                <a:tc>
                  <a:txBody>
                    <a:bodyPr/>
                    <a:lstStyle/>
                    <a:p>
                      <a:r>
                        <a:rPr lang="fr-FR" sz="2400" kern="1200" dirty="0" smtClean="0">
                          <a:solidFill>
                            <a:schemeClr val="tx1"/>
                          </a:solidFill>
                          <a:latin typeface="Times New Roman" pitchFamily="18" charset="0"/>
                          <a:ea typeface="+mn-ea"/>
                          <a:cs typeface="Times New Roman" pitchFamily="18" charset="0"/>
                        </a:rPr>
                        <a:t>- prophylaxie de certaines maladies.</a:t>
                      </a:r>
                    </a:p>
                    <a:p>
                      <a:r>
                        <a:rPr lang="fr-FR" sz="2400" kern="1200" dirty="0" smtClean="0">
                          <a:solidFill>
                            <a:schemeClr val="tx1"/>
                          </a:solidFill>
                          <a:latin typeface="Times New Roman" pitchFamily="18" charset="0"/>
                          <a:ea typeface="+mn-ea"/>
                          <a:cs typeface="Times New Roman" pitchFamily="18" charset="0"/>
                        </a:rPr>
                        <a:t>- maintien d’un bon état de santé.</a:t>
                      </a:r>
                    </a:p>
                    <a:p>
                      <a:endParaRPr lang="fr-FR" dirty="0"/>
                    </a:p>
                  </a:txBody>
                  <a:tcPr marL="68580" marR="68580"/>
                </a:tc>
              </a:tr>
              <a:tr h="1145713">
                <a:tc>
                  <a:txBody>
                    <a:bodyPr/>
                    <a:lstStyle/>
                    <a:p>
                      <a:r>
                        <a:rPr lang="fr-FR" sz="2800" b="1" dirty="0" smtClean="0">
                          <a:latin typeface="Times New Roman" pitchFamily="18" charset="0"/>
                          <a:cs typeface="Times New Roman" pitchFamily="18" charset="0"/>
                        </a:rPr>
                        <a:t>           </a:t>
                      </a:r>
                      <a:r>
                        <a:rPr lang="fr-FR" sz="2800" b="1" kern="1200" dirty="0" smtClean="0">
                          <a:solidFill>
                            <a:schemeClr val="tx1"/>
                          </a:solidFill>
                          <a:latin typeface="Times New Roman" pitchFamily="18" charset="0"/>
                          <a:ea typeface="+mn-ea"/>
                          <a:cs typeface="Times New Roman" pitchFamily="18" charset="0"/>
                        </a:rPr>
                        <a:t>Cosmétique</a:t>
                      </a:r>
                    </a:p>
                    <a:p>
                      <a:endParaRPr lang="fr-FR" dirty="0"/>
                    </a:p>
                  </a:txBody>
                  <a:tcPr marL="68580" marR="68580"/>
                </a:tc>
                <a:tc>
                  <a:txBody>
                    <a:bodyPr/>
                    <a:lstStyle/>
                    <a:p>
                      <a:r>
                        <a:rPr lang="fr-FR" sz="2400" b="0" kern="1200" dirty="0" smtClean="0">
                          <a:solidFill>
                            <a:schemeClr val="tx1"/>
                          </a:solidFill>
                          <a:latin typeface="Times New Roman" pitchFamily="18" charset="0"/>
                          <a:ea typeface="+mn-ea"/>
                          <a:cs typeface="Times New Roman" pitchFamily="18" charset="0"/>
                        </a:rPr>
                        <a:t>- impuretés de la peau.</a:t>
                      </a:r>
                    </a:p>
                    <a:p>
                      <a:r>
                        <a:rPr lang="fr-FR" sz="2400" b="0" kern="1200" dirty="0" smtClean="0">
                          <a:solidFill>
                            <a:schemeClr val="tx1"/>
                          </a:solidFill>
                          <a:latin typeface="Times New Roman" pitchFamily="18" charset="0"/>
                          <a:ea typeface="+mn-ea"/>
                          <a:cs typeface="Times New Roman" pitchFamily="18" charset="0"/>
                        </a:rPr>
                        <a:t>- poids corporel.</a:t>
                      </a:r>
                    </a:p>
                    <a:p>
                      <a:endParaRPr lang="fr-FR" dirty="0"/>
                    </a:p>
                  </a:txBody>
                  <a:tcPr marL="68580" marR="68580"/>
                </a:tc>
              </a:tr>
              <a:tr h="1209364">
                <a:tc>
                  <a:txBody>
                    <a:bodyPr/>
                    <a:lstStyle/>
                    <a:p>
                      <a:endParaRPr lang="fr-FR" sz="2400" b="1" kern="1200" dirty="0" smtClean="0">
                        <a:solidFill>
                          <a:schemeClr val="tx1"/>
                        </a:solidFill>
                        <a:latin typeface="Times New Roman" pitchFamily="18" charset="0"/>
                        <a:ea typeface="+mn-ea"/>
                        <a:cs typeface="Times New Roman" pitchFamily="18" charset="0"/>
                      </a:endParaRPr>
                    </a:p>
                    <a:p>
                      <a:r>
                        <a:rPr lang="fr-FR" sz="2800" b="1" kern="1200" dirty="0" smtClean="0">
                          <a:solidFill>
                            <a:schemeClr val="tx1"/>
                          </a:solidFill>
                          <a:latin typeface="Times New Roman" pitchFamily="18" charset="0"/>
                          <a:ea typeface="+mn-ea"/>
                          <a:cs typeface="Times New Roman" pitchFamily="18" charset="0"/>
                        </a:rPr>
                        <a:t>   </a:t>
                      </a:r>
                      <a:r>
                        <a:rPr lang="fr-FR" sz="2400" b="1" kern="1200" dirty="0" smtClean="0">
                          <a:solidFill>
                            <a:schemeClr val="tx1"/>
                          </a:solidFill>
                          <a:latin typeface="Times New Roman" pitchFamily="18" charset="0"/>
                          <a:ea typeface="+mn-ea"/>
                          <a:cs typeface="Times New Roman" pitchFamily="18" charset="0"/>
                        </a:rPr>
                        <a:t>Hygiénique, toxicologique</a:t>
                      </a:r>
                    </a:p>
                    <a:p>
                      <a:endParaRPr lang="fr-FR" dirty="0"/>
                    </a:p>
                  </a:txBody>
                  <a:tcPr marL="68580" marR="68580"/>
                </a:tc>
                <a:tc>
                  <a:txBody>
                    <a:bodyPr/>
                    <a:lstStyle/>
                    <a:p>
                      <a:r>
                        <a:rPr lang="fr-FR" sz="2400" kern="1200" dirty="0" smtClean="0">
                          <a:solidFill>
                            <a:schemeClr val="tx1"/>
                          </a:solidFill>
                          <a:latin typeface="Times New Roman" pitchFamily="18" charset="0"/>
                          <a:ea typeface="+mn-ea"/>
                          <a:cs typeface="Times New Roman" pitchFamily="18" charset="0"/>
                        </a:rPr>
                        <a:t>- réduction de l’absorption de substances toxiques</a:t>
                      </a:r>
                    </a:p>
                    <a:p>
                      <a:r>
                        <a:rPr lang="fr-FR" sz="2400" kern="1200" dirty="0" smtClean="0">
                          <a:solidFill>
                            <a:schemeClr val="tx1"/>
                          </a:solidFill>
                          <a:latin typeface="Times New Roman" pitchFamily="18" charset="0"/>
                          <a:ea typeface="+mn-ea"/>
                          <a:cs typeface="Times New Roman" pitchFamily="18" charset="0"/>
                        </a:rPr>
                        <a:t>- meilleure hygiène culinaire</a:t>
                      </a:r>
                    </a:p>
                    <a:p>
                      <a:endParaRPr lang="fr-FR" dirty="0"/>
                    </a:p>
                  </a:txBody>
                  <a:tcPr marL="68580" marR="68580"/>
                </a:tc>
              </a:tr>
              <a:tr h="1145713">
                <a:tc>
                  <a:txBody>
                    <a:bodyPr/>
                    <a:lstStyle/>
                    <a:p>
                      <a:r>
                        <a:rPr lang="fr-FR" sz="2800" b="1" dirty="0" smtClean="0">
                          <a:latin typeface="Times New Roman" pitchFamily="18" charset="0"/>
                          <a:cs typeface="Times New Roman" pitchFamily="18" charset="0"/>
                        </a:rPr>
                        <a:t>      </a:t>
                      </a:r>
                    </a:p>
                    <a:p>
                      <a:r>
                        <a:rPr lang="fr-FR" sz="2800" b="1" dirty="0" smtClean="0">
                          <a:latin typeface="Times New Roman" pitchFamily="18" charset="0"/>
                          <a:cs typeface="Times New Roman" pitchFamily="18" charset="0"/>
                        </a:rPr>
                        <a:t>      Economique</a:t>
                      </a:r>
                      <a:endParaRPr lang="fr-FR" sz="2800" b="1" dirty="0">
                        <a:latin typeface="Times New Roman" pitchFamily="18" charset="0"/>
                        <a:cs typeface="Times New Roman" pitchFamily="18" charset="0"/>
                      </a:endParaRPr>
                    </a:p>
                  </a:txBody>
                  <a:tcPr marL="68580" marR="68580"/>
                </a:tc>
                <a:tc>
                  <a:txBody>
                    <a:bodyPr/>
                    <a:lstStyle/>
                    <a:p>
                      <a:r>
                        <a:rPr lang="fr-FR" sz="2400" kern="1200" dirty="0" smtClean="0">
                          <a:solidFill>
                            <a:schemeClr val="tx1"/>
                          </a:solidFill>
                          <a:latin typeface="Times New Roman" pitchFamily="18" charset="0"/>
                          <a:ea typeface="+mn-ea"/>
                          <a:cs typeface="Times New Roman" pitchFamily="18" charset="0"/>
                        </a:rPr>
                        <a:t>- possibilités financières limitées.</a:t>
                      </a:r>
                    </a:p>
                    <a:p>
                      <a:r>
                        <a:rPr lang="fr-FR" sz="2400" kern="1200" dirty="0" smtClean="0">
                          <a:solidFill>
                            <a:schemeClr val="tx1"/>
                          </a:solidFill>
                          <a:latin typeface="Times New Roman" pitchFamily="18" charset="0"/>
                          <a:ea typeface="+mn-ea"/>
                          <a:cs typeface="Times New Roman" pitchFamily="18" charset="0"/>
                        </a:rPr>
                        <a:t>- économies pour d’autres valeurs que l’alimentation.</a:t>
                      </a:r>
                    </a:p>
                    <a:p>
                      <a:endParaRPr lang="fr-FR" dirty="0"/>
                    </a:p>
                  </a:txBody>
                  <a:tcPr marL="68580" marR="68580"/>
                </a:tc>
              </a:tr>
            </a:tbl>
          </a:graphicData>
        </a:graphic>
      </p:graphicFrame>
    </p:spTree>
    <p:extLst>
      <p:ext uri="{BB962C8B-B14F-4D97-AF65-F5344CB8AC3E}">
        <p14:creationId xmlns:p14="http://schemas.microsoft.com/office/powerpoint/2010/main" val="1884024995"/>
      </p:ext>
    </p:extLst>
  </p:cSld>
  <p:clrMapOvr>
    <a:masterClrMapping/>
  </p:clrMapOvr>
  <p:transition>
    <p:cover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4024" y="554637"/>
            <a:ext cx="7651376" cy="1334125"/>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Les grands principes du régime végétarien</a:t>
            </a:r>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a:t>
            </a:r>
            <a:b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b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524436" y="2233534"/>
            <a:ext cx="8390965" cy="4292772"/>
          </a:xfrm>
        </p:spPr>
        <p:txBody>
          <a:bodyPr/>
          <a:lstStyle/>
          <a:p>
            <a:pPr lvl="0">
              <a:lnSpc>
                <a:spcPct val="150000"/>
              </a:lnSpc>
            </a:pPr>
            <a:r>
              <a:rPr lang="fr-FR" sz="2400" dirty="0" smtClean="0">
                <a:solidFill>
                  <a:schemeClr val="tx1"/>
                </a:solidFill>
                <a:latin typeface="Times New Roman" pitchFamily="18" charset="0"/>
                <a:cs typeface="Times New Roman" pitchFamily="18" charset="0"/>
              </a:rPr>
              <a:t>La prévention de certaines maladies (troubles cardiovasculaires, diabète, obésité, hypertension, ostéoporose, infections, constipation, cancer) .</a:t>
            </a:r>
          </a:p>
          <a:p>
            <a:pPr lvl="0">
              <a:lnSpc>
                <a:spcPct val="150000"/>
              </a:lnSpc>
            </a:pPr>
            <a:r>
              <a:rPr lang="fr-FR" sz="2400" dirty="0" smtClean="0">
                <a:solidFill>
                  <a:schemeClr val="tx1"/>
                </a:solidFill>
                <a:latin typeface="Times New Roman" pitchFamily="18" charset="0"/>
                <a:cs typeface="Times New Roman" pitchFamily="18" charset="0"/>
              </a:rPr>
              <a:t>L'intérêt pour le bien-être animal .</a:t>
            </a:r>
          </a:p>
          <a:p>
            <a:pPr lvl="0">
              <a:lnSpc>
                <a:spcPct val="150000"/>
              </a:lnSpc>
            </a:pPr>
            <a:r>
              <a:rPr lang="fr-FR" sz="2400" dirty="0" smtClean="0">
                <a:solidFill>
                  <a:schemeClr val="tx1"/>
                </a:solidFill>
                <a:latin typeface="Times New Roman" pitchFamily="18" charset="0"/>
                <a:cs typeface="Times New Roman" pitchFamily="18" charset="0"/>
              </a:rPr>
              <a:t>La protection de l’environnement .</a:t>
            </a:r>
          </a:p>
          <a:p>
            <a:pPr lvl="0">
              <a:lnSpc>
                <a:spcPct val="150000"/>
              </a:lnSpc>
            </a:pPr>
            <a:r>
              <a:rPr lang="fr-FR" sz="2400" dirty="0" smtClean="0">
                <a:solidFill>
                  <a:schemeClr val="tx1"/>
                </a:solidFill>
                <a:latin typeface="Times New Roman" pitchFamily="18" charset="0"/>
                <a:cs typeface="Times New Roman" pitchFamily="18" charset="0"/>
              </a:rPr>
              <a:t>Le respect de préceptes religieux, dans certains cas.</a:t>
            </a:r>
          </a:p>
          <a:p>
            <a:endParaRPr lang="fr-FR" dirty="0"/>
          </a:p>
        </p:txBody>
      </p:sp>
    </p:spTree>
    <p:extLst>
      <p:ext uri="{BB962C8B-B14F-4D97-AF65-F5344CB8AC3E}">
        <p14:creationId xmlns:p14="http://schemas.microsoft.com/office/powerpoint/2010/main" val="2952896955"/>
      </p:ext>
    </p:extLst>
  </p:cSld>
  <p:clrMapOvr>
    <a:masterClrMapping/>
  </p:clrMapOvr>
  <p:transition>
    <p:cover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4706" y="394448"/>
            <a:ext cx="7283753" cy="136263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fr-FR"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Les bienfaits du végétarisme</a:t>
            </a:r>
            <a:endParaRPr lang="fr-FR"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3" name="Espace réservé du contenu 2"/>
          <p:cNvSpPr>
            <a:spLocks noGrp="1"/>
          </p:cNvSpPr>
          <p:nvPr>
            <p:ph idx="1"/>
          </p:nvPr>
        </p:nvSpPr>
        <p:spPr>
          <a:xfrm>
            <a:off x="591670" y="1775012"/>
            <a:ext cx="8175812" cy="4625788"/>
          </a:xfrm>
        </p:spPr>
        <p:txBody>
          <a:bodyPr>
            <a:normAutofit lnSpcReduction="10000"/>
          </a:bodyPr>
          <a:lstStyle/>
          <a:p>
            <a:pPr lvl="0">
              <a:lnSpc>
                <a:spcPct val="150000"/>
              </a:lnSpc>
            </a:pPr>
            <a:r>
              <a:rPr lang="fr-FR" sz="2400" dirty="0" smtClean="0">
                <a:solidFill>
                  <a:schemeClr val="tx1"/>
                </a:solidFill>
                <a:latin typeface="Times New Roman" pitchFamily="18" charset="0"/>
                <a:cs typeface="Times New Roman" pitchFamily="18" charset="0"/>
              </a:rPr>
              <a:t>Riche en fibres et en antioxydants.</a:t>
            </a:r>
          </a:p>
          <a:p>
            <a:pPr lvl="0">
              <a:lnSpc>
                <a:spcPct val="150000"/>
              </a:lnSpc>
            </a:pPr>
            <a:r>
              <a:rPr lang="fr-FR" sz="2400" dirty="0" smtClean="0">
                <a:solidFill>
                  <a:schemeClr val="tx1"/>
                </a:solidFill>
                <a:latin typeface="Times New Roman" pitchFamily="18" charset="0"/>
                <a:cs typeface="Times New Roman" pitchFamily="18" charset="0"/>
              </a:rPr>
              <a:t>Apporte une quantité importante de minéraux et de vitamines dont l’acide folique;</a:t>
            </a:r>
          </a:p>
          <a:p>
            <a:pPr lvl="0">
              <a:lnSpc>
                <a:spcPct val="150000"/>
              </a:lnSpc>
            </a:pPr>
            <a:r>
              <a:rPr lang="fr-FR" sz="2400" dirty="0" smtClean="0">
                <a:solidFill>
                  <a:schemeClr val="tx1"/>
                </a:solidFill>
                <a:latin typeface="Times New Roman" pitchFamily="18" charset="0"/>
                <a:cs typeface="Times New Roman" pitchFamily="18" charset="0"/>
              </a:rPr>
              <a:t>Permet de limiter l’apport en matières grasses.</a:t>
            </a:r>
          </a:p>
          <a:p>
            <a:pPr lvl="0">
              <a:lnSpc>
                <a:spcPct val="150000"/>
              </a:lnSpc>
            </a:pPr>
            <a:r>
              <a:rPr lang="fr-FR" sz="2400" dirty="0" smtClean="0">
                <a:solidFill>
                  <a:schemeClr val="tx1"/>
                </a:solidFill>
                <a:latin typeface="Times New Roman" pitchFamily="18" charset="0"/>
                <a:cs typeface="Times New Roman" pitchFamily="18" charset="0"/>
              </a:rPr>
              <a:t>Riche en magnésium.</a:t>
            </a:r>
          </a:p>
          <a:p>
            <a:pPr>
              <a:lnSpc>
                <a:spcPct val="150000"/>
              </a:lnSpc>
            </a:pPr>
            <a:r>
              <a:rPr lang="fr-FR" sz="2400" dirty="0" smtClean="0">
                <a:solidFill>
                  <a:schemeClr val="tx1"/>
                </a:solidFill>
                <a:latin typeface="Times New Roman" pitchFamily="18" charset="0"/>
                <a:cs typeface="Times New Roman" pitchFamily="18" charset="0"/>
              </a:rPr>
              <a:t>Diminution des risques cardiovasculaires.</a:t>
            </a:r>
          </a:p>
          <a:p>
            <a:pPr>
              <a:lnSpc>
                <a:spcPct val="150000"/>
              </a:lnSpc>
            </a:pPr>
            <a:r>
              <a:rPr lang="fr-FR" sz="2400" dirty="0" smtClean="0">
                <a:solidFill>
                  <a:schemeClr val="tx1"/>
                </a:solidFill>
                <a:latin typeface="Times New Roman" pitchFamily="18" charset="0"/>
                <a:cs typeface="Times New Roman" pitchFamily="18" charset="0"/>
              </a:rPr>
              <a:t>Baisse du </a:t>
            </a:r>
            <a:r>
              <a:rPr lang="fr-FR" sz="2400" b="1" u="sng" dirty="0" smtClean="0">
                <a:solidFill>
                  <a:srgbClr val="002060"/>
                </a:solidFill>
                <a:latin typeface="Times New Roman" pitchFamily="18" charset="0"/>
                <a:cs typeface="Times New Roman" pitchFamily="18" charset="0"/>
                <a:hlinkClick r:id="rId2"/>
              </a:rPr>
              <a:t>mauvais cholestérol</a:t>
            </a:r>
            <a:r>
              <a:rPr lang="fr-FR" sz="2400" b="1" u="sng" dirty="0" smtClean="0">
                <a:solidFill>
                  <a:srgbClr val="002060"/>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de </a:t>
            </a:r>
            <a:r>
              <a:rPr lang="fr-FR" sz="2400" b="1" dirty="0" smtClean="0">
                <a:solidFill>
                  <a:schemeClr val="tx1"/>
                </a:solidFill>
                <a:latin typeface="Times New Roman" pitchFamily="18" charset="0"/>
                <a:cs typeface="Times New Roman" pitchFamily="18" charset="0"/>
              </a:rPr>
              <a:t>l'</a:t>
            </a:r>
            <a:r>
              <a:rPr lang="fr-FR" sz="2400" b="1" dirty="0" smtClean="0">
                <a:solidFill>
                  <a:schemeClr val="tx1"/>
                </a:solidFill>
                <a:latin typeface="Times New Roman" pitchFamily="18" charset="0"/>
                <a:cs typeface="Times New Roman" pitchFamily="18" charset="0"/>
                <a:hlinkClick r:id="rId3"/>
              </a:rPr>
              <a:t>Hypertension artérielle</a:t>
            </a:r>
            <a:r>
              <a:rPr lang="fr-FR" sz="2400" b="1" dirty="0" smtClean="0">
                <a:solidFill>
                  <a:schemeClr val="tx1"/>
                </a:solidFill>
                <a:latin typeface="Times New Roman" pitchFamily="18" charset="0"/>
                <a:cs typeface="Times New Roman" pitchFamily="18" charset="0"/>
              </a:rPr>
              <a:t> </a:t>
            </a:r>
            <a:r>
              <a:rPr lang="fr-FR" sz="2400" dirty="0" smtClean="0">
                <a:solidFill>
                  <a:schemeClr val="tx1"/>
                </a:solidFill>
                <a:latin typeface="Times New Roman" pitchFamily="18" charset="0"/>
                <a:cs typeface="Times New Roman" pitchFamily="18" charset="0"/>
              </a:rPr>
              <a:t>, du </a:t>
            </a:r>
            <a:r>
              <a:rPr lang="fr-FR" sz="2400" b="1" dirty="0" smtClean="0">
                <a:solidFill>
                  <a:schemeClr val="tx1"/>
                </a:solidFill>
                <a:latin typeface="Times New Roman" pitchFamily="18" charset="0"/>
                <a:cs typeface="Times New Roman" pitchFamily="18" charset="0"/>
                <a:hlinkClick r:id="rId4"/>
              </a:rPr>
              <a:t>diabète</a:t>
            </a:r>
            <a:r>
              <a:rPr lang="fr-FR" sz="2400" dirty="0" smtClean="0">
                <a:solidFill>
                  <a:schemeClr val="tx1"/>
                </a:solidFill>
                <a:latin typeface="Times New Roman" pitchFamily="18" charset="0"/>
                <a:cs typeface="Times New Roman" pitchFamily="18" charset="0"/>
              </a:rPr>
              <a:t> ,  et de l'</a:t>
            </a:r>
            <a:r>
              <a:rPr lang="fr-FR" sz="2400" b="1" dirty="0" smtClean="0">
                <a:solidFill>
                  <a:schemeClr val="tx1"/>
                </a:solidFill>
                <a:latin typeface="Times New Roman" pitchFamily="18" charset="0"/>
                <a:cs typeface="Times New Roman" pitchFamily="18" charset="0"/>
                <a:hlinkClick r:id="rId5"/>
              </a:rPr>
              <a:t>IMC</a:t>
            </a:r>
            <a:r>
              <a:rPr lang="fr-FR" sz="2400" b="1" dirty="0" smtClean="0">
                <a:solidFill>
                  <a:schemeClr val="tx1"/>
                </a:solidFill>
                <a:latin typeface="Times New Roman" pitchFamily="18" charset="0"/>
                <a:cs typeface="Times New Roman" pitchFamily="18" charset="0"/>
              </a:rPr>
              <a:t>.</a:t>
            </a:r>
            <a:endParaRPr lang="fr-FR" sz="2400" dirty="0" smtClean="0">
              <a:solidFill>
                <a:schemeClr val="tx1"/>
              </a:solidFill>
              <a:latin typeface="Times New Roman" pitchFamily="18" charset="0"/>
              <a:cs typeface="Times New Roman" pitchFamily="18" charset="0"/>
            </a:endParaRPr>
          </a:p>
          <a:p>
            <a:pPr>
              <a:lnSpc>
                <a:spcPct val="150000"/>
              </a:lnSpc>
            </a:pPr>
            <a:endParaRPr lang="fr-FR" dirty="0"/>
          </a:p>
        </p:txBody>
      </p:sp>
      <p:pic>
        <p:nvPicPr>
          <p:cNvPr id="4" name="Image 3" descr="C:\Users\hp\Pictures\imagesSTDEK94X.jpg"/>
          <p:cNvPicPr/>
          <p:nvPr/>
        </p:nvPicPr>
        <p:blipFill>
          <a:blip r:embed="rId6"/>
          <a:srcRect/>
          <a:stretch>
            <a:fillRect/>
          </a:stretch>
        </p:blipFill>
        <p:spPr bwMode="auto">
          <a:xfrm>
            <a:off x="6884895" y="0"/>
            <a:ext cx="2259106" cy="195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4702966"/>
      </p:ext>
    </p:extLst>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6310</TotalTime>
  <Words>2323</Words>
  <Application>Microsoft Office PowerPoint</Application>
  <PresentationFormat>Affichage à l'écran (4:3)</PresentationFormat>
  <Paragraphs>223</Paragraphs>
  <Slides>54</Slides>
  <Notes>4</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S2: Module : Alimentation et Santé</vt:lpstr>
      <vt:lpstr>                 UNIVERSITE ABOU BEKR BELKAID-TLEMCEN                            Faculté Des Sciences de la Nature et de la Vie                             et des Sciences de la Terre et de l'Univers                                        Département :Agronomie            Thème :             </vt:lpstr>
      <vt:lpstr>Plan d’exposé</vt:lpstr>
      <vt:lpstr>Introduction</vt:lpstr>
      <vt:lpstr>Définition</vt:lpstr>
      <vt:lpstr>Catégorie de végétarisme</vt:lpstr>
      <vt:lpstr>Motivation du végétarisme:</vt:lpstr>
      <vt:lpstr>Les grands principes du régime végétarien  </vt:lpstr>
      <vt:lpstr>Les bienfaits du végétarisme</vt:lpstr>
      <vt:lpstr>LES INCONVENIENTS</vt:lpstr>
      <vt:lpstr>Les carences de végétarisme</vt:lpstr>
      <vt:lpstr>Présentation PowerPoint</vt:lpstr>
      <vt:lpstr>Les bases d’une alimentation végétarienne équilibrée : </vt:lpstr>
      <vt:lpstr>Présentation PowerPoint</vt:lpstr>
      <vt:lpstr>Conclusion</vt:lpstr>
      <vt:lpstr>Références:</vt:lpstr>
      <vt:lpstr>Université ABOUBEKR BELKAID Faculté des Sciences de la Nature et de la Vie Et des Sciences de la Terre et de l’Univers Département d’Agronomie </vt:lpstr>
      <vt:lpstr>1- Introduction :</vt:lpstr>
      <vt:lpstr>2- Les caractéristiques fondamentales de l'alimentation méditerranéenne :</vt:lpstr>
      <vt:lpstr>Présentation PowerPoint</vt:lpstr>
      <vt:lpstr>Présentation PowerPoint</vt:lpstr>
      <vt:lpstr>Présentation PowerPoint</vt:lpstr>
      <vt:lpstr>3- Alimentation méditerranéenne et santé :</vt:lpstr>
      <vt:lpstr>Présentation PowerPoint</vt:lpstr>
      <vt:lpstr>Présentation PowerPoint</vt:lpstr>
      <vt:lpstr>Présentation PowerPoint</vt:lpstr>
      <vt:lpstr>Présentation PowerPoint</vt:lpstr>
      <vt:lpstr>Présentation PowerPoint</vt:lpstr>
      <vt:lpstr>4. Autres bienfaits du régime méditerranéen :  </vt:lpstr>
      <vt:lpstr>5. Régime alimentaire au Maghreb : </vt:lpstr>
      <vt:lpstr>Présentation PowerPoint</vt:lpstr>
      <vt:lpstr>Conclusion : </vt:lpstr>
      <vt:lpstr>Université ABOUBEKR BELKAID Faculté des Sciences de la Nature et de la Vie Et des Sciences de la Terre et de l’Univers Département d’Agronomie </vt:lpstr>
      <vt:lpstr>Les alicaments industriel  </vt:lpstr>
      <vt:lpstr>introduction</vt:lpstr>
      <vt:lpstr>Présentation PowerPoint</vt:lpstr>
      <vt:lpstr>Présentation PowerPoint</vt:lpstr>
      <vt:lpstr>Présentation PowerPoint</vt:lpstr>
      <vt:lpstr>Les types d’alicaments: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S2: Alimentation et Santé</dc:title>
  <dc:creator>ACER</dc:creator>
  <cp:lastModifiedBy>ACER</cp:lastModifiedBy>
  <cp:revision>23</cp:revision>
  <dcterms:created xsi:type="dcterms:W3CDTF">2020-02-25T21:50:01Z</dcterms:created>
  <dcterms:modified xsi:type="dcterms:W3CDTF">2020-03-21T09:59:53Z</dcterms:modified>
</cp:coreProperties>
</file>