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Roboto Slab"/>
      <p:regular r:id="rId27"/>
    </p:embeddedFont>
    <p:embeddedFont>
      <p:font typeface="Roboto Slab"/>
      <p:regular r:id="rId28"/>
    </p:embeddedFont>
    <p:embeddedFont>
      <p:font typeface="Roboto"/>
      <p:regular r:id="rId29"/>
    </p:embeddedFont>
    <p:embeddedFont>
      <p:font typeface="Roboto"/>
      <p:regular r:id="rId30"/>
    </p:embeddedFont>
    <p:embeddedFont>
      <p:font typeface="Roboto"/>
      <p:regular r:id="rId31"/>
    </p:embeddedFont>
    <p:embeddedFont>
      <p:font typeface="Roboto"/>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4.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5.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8.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9.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20.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2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466850"/>
            <a:ext cx="7556421" cy="2126337"/>
          </a:xfrm>
          <a:prstGeom prst="rect">
            <a:avLst/>
          </a:prstGeom>
          <a:noFill/>
          <a:ln/>
        </p:spPr>
        <p:txBody>
          <a:bodyPr wrap="squar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Selling Interviews: Strategies and Best Practices</a:t>
            </a:r>
            <a:endParaRPr lang="en-US" sz="4450" dirty="0"/>
          </a:p>
        </p:txBody>
      </p:sp>
      <p:sp>
        <p:nvSpPr>
          <p:cNvPr id="4" name="Text 1"/>
          <p:cNvSpPr/>
          <p:nvPr/>
        </p:nvSpPr>
        <p:spPr>
          <a:xfrm>
            <a:off x="793790" y="3933349"/>
            <a:ext cx="7556421" cy="217741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Selling interviews are defined as the management process by which people sell their organization through focused oral and written communication with prospective employees. A successful hiring outcome increases the importance of the selling interview. Every job interview is a "selling interview," with the winners being those who are best at presenting themselves as the most appropriate candidates.</a:t>
            </a:r>
            <a:endParaRPr lang="en-US" sz="1750" dirty="0"/>
          </a:p>
        </p:txBody>
      </p:sp>
      <p:sp>
        <p:nvSpPr>
          <p:cNvPr id="5" name="Shape 2"/>
          <p:cNvSpPr/>
          <p:nvPr/>
        </p:nvSpPr>
        <p:spPr>
          <a:xfrm>
            <a:off x="793790" y="6382822"/>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6390442"/>
            <a:ext cx="347663" cy="347663"/>
          </a:xfrm>
          <a:prstGeom prst="rect">
            <a:avLst/>
          </a:prstGeom>
        </p:spPr>
      </p:pic>
      <p:sp>
        <p:nvSpPr>
          <p:cNvPr id="7" name="Text 3"/>
          <p:cNvSpPr/>
          <p:nvPr/>
        </p:nvSpPr>
        <p:spPr>
          <a:xfrm>
            <a:off x="1270040" y="6365915"/>
            <a:ext cx="1871067" cy="396835"/>
          </a:xfrm>
          <a:prstGeom prst="rect">
            <a:avLst/>
          </a:prstGeom>
          <a:noFill/>
          <a:ln/>
        </p:spPr>
        <p:txBody>
          <a:bodyPr wrap="none" lIns="0" tIns="0" rIns="0" bIns="0" rtlCol="0" anchor="t"/>
          <a:lstStyle/>
          <a:p>
            <a:pPr algn="l" indent="0" marL="0">
              <a:lnSpc>
                <a:spcPts val="3100"/>
              </a:lnSpc>
              <a:buNone/>
            </a:pPr>
            <a:r>
              <a:rPr lang="en-US" sz="2200" b="1" dirty="0">
                <a:solidFill>
                  <a:srgbClr val="15213F"/>
                </a:solidFill>
                <a:latin typeface="Roboto Bold" pitchFamily="34" charset="0"/>
                <a:ea typeface="Roboto Bold" pitchFamily="34" charset="-122"/>
                <a:cs typeface="Roboto Bold" pitchFamily="34" charset="-120"/>
              </a:rPr>
              <a:t>by Djazia CHIB</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14229" y="713899"/>
            <a:ext cx="5198864" cy="649843"/>
          </a:xfrm>
          <a:prstGeom prst="rect">
            <a:avLst/>
          </a:prstGeom>
          <a:noFill/>
          <a:ln/>
        </p:spPr>
        <p:txBody>
          <a:bodyPr wrap="none" lIns="0" tIns="0" rIns="0" bIns="0" rtlCol="0" anchor="t"/>
          <a:lstStyle/>
          <a:p>
            <a:pPr algn="l" indent="0" marL="0">
              <a:lnSpc>
                <a:spcPts val="5100"/>
              </a:lnSpc>
              <a:buNone/>
            </a:pPr>
            <a:r>
              <a:rPr lang="en-US" sz="4050" dirty="0">
                <a:solidFill>
                  <a:srgbClr val="3257B8"/>
                </a:solidFill>
                <a:latin typeface="Roboto Slab" pitchFamily="34" charset="0"/>
                <a:ea typeface="Roboto Slab" pitchFamily="34" charset="-122"/>
                <a:cs typeface="Roboto Slab" pitchFamily="34" charset="-120"/>
              </a:rPr>
              <a:t>Handling Objections</a:t>
            </a:r>
            <a:endParaRPr lang="en-US" sz="4050" dirty="0"/>
          </a:p>
        </p:txBody>
      </p:sp>
      <p:pic>
        <p:nvPicPr>
          <p:cNvPr id="4" name="Image 1" descr="preencoded.png">    </p:cNvPr>
          <p:cNvPicPr>
            <a:picLocks noChangeAspect="1"/>
          </p:cNvPicPr>
          <p:nvPr/>
        </p:nvPicPr>
        <p:blipFill>
          <a:blip r:embed="rId2"/>
          <a:stretch>
            <a:fillRect/>
          </a:stretch>
        </p:blipFill>
        <p:spPr>
          <a:xfrm>
            <a:off x="6214229" y="1675567"/>
            <a:ext cx="1039773" cy="1530787"/>
          </a:xfrm>
          <a:prstGeom prst="rect">
            <a:avLst/>
          </a:prstGeom>
        </p:spPr>
      </p:pic>
      <p:sp>
        <p:nvSpPr>
          <p:cNvPr id="5" name="Text 1"/>
          <p:cNvSpPr/>
          <p:nvPr/>
        </p:nvSpPr>
        <p:spPr>
          <a:xfrm>
            <a:off x="7565827" y="1883450"/>
            <a:ext cx="2599372" cy="324802"/>
          </a:xfrm>
          <a:prstGeom prst="rect">
            <a:avLst/>
          </a:prstGeom>
          <a:noFill/>
          <a:ln/>
        </p:spPr>
        <p:txBody>
          <a:bodyPr wrap="none" lIns="0" tIns="0" rIns="0" bIns="0" rtlCol="0" anchor="t"/>
          <a:lstStyle/>
          <a:p>
            <a:pPr algn="l"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Expect Objections</a:t>
            </a:r>
            <a:endParaRPr lang="en-US" sz="2000" dirty="0"/>
          </a:p>
        </p:txBody>
      </p:sp>
      <p:sp>
        <p:nvSpPr>
          <p:cNvPr id="6" name="Text 2"/>
          <p:cNvSpPr/>
          <p:nvPr/>
        </p:nvSpPr>
        <p:spPr>
          <a:xfrm>
            <a:off x="7565827" y="2332911"/>
            <a:ext cx="6336744" cy="665559"/>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Objections are a normal part of the selling process and often represent new information.</a:t>
            </a:r>
            <a:endParaRPr lang="en-US" sz="1600" dirty="0"/>
          </a:p>
        </p:txBody>
      </p:sp>
      <p:pic>
        <p:nvPicPr>
          <p:cNvPr id="7" name="Image 2" descr="preencoded.png">    </p:cNvPr>
          <p:cNvPicPr>
            <a:picLocks noChangeAspect="1"/>
          </p:cNvPicPr>
          <p:nvPr/>
        </p:nvPicPr>
        <p:blipFill>
          <a:blip r:embed="rId3"/>
          <a:stretch>
            <a:fillRect/>
          </a:stretch>
        </p:blipFill>
        <p:spPr>
          <a:xfrm>
            <a:off x="6214229" y="3206353"/>
            <a:ext cx="1039773" cy="1530787"/>
          </a:xfrm>
          <a:prstGeom prst="rect">
            <a:avLst/>
          </a:prstGeom>
        </p:spPr>
      </p:pic>
      <p:sp>
        <p:nvSpPr>
          <p:cNvPr id="8" name="Text 3"/>
          <p:cNvSpPr/>
          <p:nvPr/>
        </p:nvSpPr>
        <p:spPr>
          <a:xfrm>
            <a:off x="7565827" y="3414236"/>
            <a:ext cx="2599372" cy="324802"/>
          </a:xfrm>
          <a:prstGeom prst="rect">
            <a:avLst/>
          </a:prstGeom>
          <a:noFill/>
          <a:ln/>
        </p:spPr>
        <p:txBody>
          <a:bodyPr wrap="none" lIns="0" tIns="0" rIns="0" bIns="0" rtlCol="0" anchor="t"/>
          <a:lstStyle/>
          <a:p>
            <a:pPr algn="l"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Active Listening</a:t>
            </a:r>
            <a:endParaRPr lang="en-US" sz="2000" dirty="0"/>
          </a:p>
        </p:txBody>
      </p:sp>
      <p:sp>
        <p:nvSpPr>
          <p:cNvPr id="9" name="Text 4"/>
          <p:cNvSpPr/>
          <p:nvPr/>
        </p:nvSpPr>
        <p:spPr>
          <a:xfrm>
            <a:off x="7565827" y="3863697"/>
            <a:ext cx="6336744" cy="665559"/>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Use empathy and active listening techniques to fully understand the client's concerns.</a:t>
            </a:r>
            <a:endParaRPr lang="en-US" sz="1600" dirty="0"/>
          </a:p>
        </p:txBody>
      </p:sp>
      <p:pic>
        <p:nvPicPr>
          <p:cNvPr id="10" name="Image 3" descr="preencoded.png">    </p:cNvPr>
          <p:cNvPicPr>
            <a:picLocks noChangeAspect="1"/>
          </p:cNvPicPr>
          <p:nvPr/>
        </p:nvPicPr>
        <p:blipFill>
          <a:blip r:embed="rId4"/>
          <a:stretch>
            <a:fillRect/>
          </a:stretch>
        </p:blipFill>
        <p:spPr>
          <a:xfrm>
            <a:off x="6214229" y="4737140"/>
            <a:ext cx="1039773" cy="1247656"/>
          </a:xfrm>
          <a:prstGeom prst="rect">
            <a:avLst/>
          </a:prstGeom>
        </p:spPr>
      </p:pic>
      <p:sp>
        <p:nvSpPr>
          <p:cNvPr id="11" name="Text 5"/>
          <p:cNvSpPr/>
          <p:nvPr/>
        </p:nvSpPr>
        <p:spPr>
          <a:xfrm>
            <a:off x="7565827" y="4945023"/>
            <a:ext cx="2748915" cy="324802"/>
          </a:xfrm>
          <a:prstGeom prst="rect">
            <a:avLst/>
          </a:prstGeom>
          <a:noFill/>
          <a:ln/>
        </p:spPr>
        <p:txBody>
          <a:bodyPr wrap="none" lIns="0" tIns="0" rIns="0" bIns="0" rtlCol="0" anchor="t"/>
          <a:lstStyle/>
          <a:p>
            <a:pPr algn="l"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Clarify, Don't Convince</a:t>
            </a:r>
            <a:endParaRPr lang="en-US" sz="2000" dirty="0"/>
          </a:p>
        </p:txBody>
      </p:sp>
      <p:sp>
        <p:nvSpPr>
          <p:cNvPr id="12" name="Text 6"/>
          <p:cNvSpPr/>
          <p:nvPr/>
        </p:nvSpPr>
        <p:spPr>
          <a:xfrm>
            <a:off x="7565827" y="5394484"/>
            <a:ext cx="6336744" cy="332780"/>
          </a:xfrm>
          <a:prstGeom prst="rect">
            <a:avLst/>
          </a:prstGeom>
          <a:noFill/>
          <a:ln/>
        </p:spPr>
        <p:txBody>
          <a:bodyPr wrap="non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Answers to objections should seek to clarify rather than convince.</a:t>
            </a:r>
            <a:endParaRPr lang="en-US" sz="1600" dirty="0"/>
          </a:p>
        </p:txBody>
      </p:sp>
      <p:pic>
        <p:nvPicPr>
          <p:cNvPr id="13" name="Image 4" descr="preencoded.png">    </p:cNvPr>
          <p:cNvPicPr>
            <a:picLocks noChangeAspect="1"/>
          </p:cNvPicPr>
          <p:nvPr/>
        </p:nvPicPr>
        <p:blipFill>
          <a:blip r:embed="rId5"/>
          <a:stretch>
            <a:fillRect/>
          </a:stretch>
        </p:blipFill>
        <p:spPr>
          <a:xfrm>
            <a:off x="6214229" y="5984796"/>
            <a:ext cx="1039773" cy="1530787"/>
          </a:xfrm>
          <a:prstGeom prst="rect">
            <a:avLst/>
          </a:prstGeom>
        </p:spPr>
      </p:pic>
      <p:sp>
        <p:nvSpPr>
          <p:cNvPr id="14" name="Text 7"/>
          <p:cNvSpPr/>
          <p:nvPr/>
        </p:nvSpPr>
        <p:spPr>
          <a:xfrm>
            <a:off x="7565827" y="6192679"/>
            <a:ext cx="2599372" cy="324802"/>
          </a:xfrm>
          <a:prstGeom prst="rect">
            <a:avLst/>
          </a:prstGeom>
          <a:noFill/>
          <a:ln/>
        </p:spPr>
        <p:txBody>
          <a:bodyPr wrap="none" lIns="0" tIns="0" rIns="0" bIns="0" rtlCol="0" anchor="t"/>
          <a:lstStyle/>
          <a:p>
            <a:pPr algn="l"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Display Knowledge</a:t>
            </a:r>
            <a:endParaRPr lang="en-US" sz="2000" dirty="0"/>
          </a:p>
        </p:txBody>
      </p:sp>
      <p:sp>
        <p:nvSpPr>
          <p:cNvPr id="15" name="Text 8"/>
          <p:cNvSpPr/>
          <p:nvPr/>
        </p:nvSpPr>
        <p:spPr>
          <a:xfrm>
            <a:off x="7565827" y="6642140"/>
            <a:ext cx="6336744" cy="665559"/>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Demonstrate your expertise and experience when addressing objections.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04255"/>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Closing the Sale</a:t>
            </a:r>
            <a:endParaRPr lang="en-US" sz="4450" dirty="0"/>
          </a:p>
        </p:txBody>
      </p:sp>
      <p:sp>
        <p:nvSpPr>
          <p:cNvPr id="4" name="Shape 1"/>
          <p:cNvSpPr/>
          <p:nvPr/>
        </p:nvSpPr>
        <p:spPr>
          <a:xfrm>
            <a:off x="6280190" y="1753195"/>
            <a:ext cx="170021" cy="1216223"/>
          </a:xfrm>
          <a:prstGeom prst="roundRect">
            <a:avLst>
              <a:gd name="adj" fmla="val 20012"/>
            </a:avLst>
          </a:prstGeom>
          <a:solidFill>
            <a:srgbClr val="E9ECF2"/>
          </a:solidFill>
          <a:ln/>
        </p:spPr>
      </p:sp>
      <p:sp>
        <p:nvSpPr>
          <p:cNvPr id="5" name="Text 2"/>
          <p:cNvSpPr/>
          <p:nvPr/>
        </p:nvSpPr>
        <p:spPr>
          <a:xfrm>
            <a:off x="6790373" y="1753195"/>
            <a:ext cx="2885599"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Address All Concerns</a:t>
            </a:r>
            <a:endParaRPr lang="en-US" sz="2200" dirty="0"/>
          </a:p>
        </p:txBody>
      </p:sp>
      <p:sp>
        <p:nvSpPr>
          <p:cNvPr id="6" name="Text 3"/>
          <p:cNvSpPr/>
          <p:nvPr/>
        </p:nvSpPr>
        <p:spPr>
          <a:xfrm>
            <a:off x="6790373" y="2243614"/>
            <a:ext cx="7046238"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Ensure all client's concerns have been answered before attempting to close.</a:t>
            </a:r>
            <a:endParaRPr lang="en-US" sz="1750" dirty="0"/>
          </a:p>
        </p:txBody>
      </p:sp>
      <p:sp>
        <p:nvSpPr>
          <p:cNvPr id="7" name="Shape 4"/>
          <p:cNvSpPr/>
          <p:nvPr/>
        </p:nvSpPr>
        <p:spPr>
          <a:xfrm>
            <a:off x="6620351" y="3196233"/>
            <a:ext cx="170021" cy="1216223"/>
          </a:xfrm>
          <a:prstGeom prst="roundRect">
            <a:avLst>
              <a:gd name="adj" fmla="val 20012"/>
            </a:avLst>
          </a:prstGeom>
          <a:solidFill>
            <a:srgbClr val="E9ECF2"/>
          </a:solidFill>
          <a:ln/>
        </p:spPr>
      </p:sp>
      <p:sp>
        <p:nvSpPr>
          <p:cNvPr id="8" name="Text 5"/>
          <p:cNvSpPr/>
          <p:nvPr/>
        </p:nvSpPr>
        <p:spPr>
          <a:xfrm>
            <a:off x="7130534" y="3196233"/>
            <a:ext cx="3459956"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Recognize Buying Signals</a:t>
            </a:r>
            <a:endParaRPr lang="en-US" sz="2200" dirty="0"/>
          </a:p>
        </p:txBody>
      </p:sp>
      <p:sp>
        <p:nvSpPr>
          <p:cNvPr id="9" name="Text 6"/>
          <p:cNvSpPr/>
          <p:nvPr/>
        </p:nvSpPr>
        <p:spPr>
          <a:xfrm>
            <a:off x="7130534" y="3686651"/>
            <a:ext cx="6706076"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Pay attention to verbal and nonverbal cues that indicate the client is ready to buy.</a:t>
            </a:r>
            <a:endParaRPr lang="en-US" sz="1750" dirty="0"/>
          </a:p>
        </p:txBody>
      </p:sp>
      <p:sp>
        <p:nvSpPr>
          <p:cNvPr id="10" name="Shape 7"/>
          <p:cNvSpPr/>
          <p:nvPr/>
        </p:nvSpPr>
        <p:spPr>
          <a:xfrm>
            <a:off x="6960632" y="4639270"/>
            <a:ext cx="170021" cy="1216223"/>
          </a:xfrm>
          <a:prstGeom prst="roundRect">
            <a:avLst>
              <a:gd name="adj" fmla="val 20012"/>
            </a:avLst>
          </a:prstGeom>
          <a:solidFill>
            <a:srgbClr val="E9ECF2"/>
          </a:solidFill>
          <a:ln/>
        </p:spPr>
      </p:sp>
      <p:sp>
        <p:nvSpPr>
          <p:cNvPr id="11" name="Text 8"/>
          <p:cNvSpPr/>
          <p:nvPr/>
        </p:nvSpPr>
        <p:spPr>
          <a:xfrm>
            <a:off x="7470815" y="463927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Ask for the Sale</a:t>
            </a:r>
            <a:endParaRPr lang="en-US" sz="2200" dirty="0"/>
          </a:p>
        </p:txBody>
      </p:sp>
      <p:sp>
        <p:nvSpPr>
          <p:cNvPr id="12" name="Text 9"/>
          <p:cNvSpPr/>
          <p:nvPr/>
        </p:nvSpPr>
        <p:spPr>
          <a:xfrm>
            <a:off x="7470815" y="5129689"/>
            <a:ext cx="6365796"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When you feel the client is ready, confidently ask them to make a purchase decision.</a:t>
            </a:r>
            <a:endParaRPr lang="en-US" sz="1750" dirty="0"/>
          </a:p>
        </p:txBody>
      </p:sp>
      <p:sp>
        <p:nvSpPr>
          <p:cNvPr id="13" name="Shape 10"/>
          <p:cNvSpPr/>
          <p:nvPr/>
        </p:nvSpPr>
        <p:spPr>
          <a:xfrm>
            <a:off x="7300913" y="6082308"/>
            <a:ext cx="170021" cy="1216223"/>
          </a:xfrm>
          <a:prstGeom prst="roundRect">
            <a:avLst>
              <a:gd name="adj" fmla="val 20012"/>
            </a:avLst>
          </a:prstGeom>
          <a:solidFill>
            <a:srgbClr val="E9ECF2"/>
          </a:solidFill>
          <a:ln/>
        </p:spPr>
      </p:sp>
      <p:sp>
        <p:nvSpPr>
          <p:cNvPr id="14" name="Text 11"/>
          <p:cNvSpPr/>
          <p:nvPr/>
        </p:nvSpPr>
        <p:spPr>
          <a:xfrm>
            <a:off x="7811095" y="6082308"/>
            <a:ext cx="3191470"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Handle Final Objections</a:t>
            </a:r>
            <a:endParaRPr lang="en-US" sz="2200" dirty="0"/>
          </a:p>
        </p:txBody>
      </p:sp>
      <p:sp>
        <p:nvSpPr>
          <p:cNvPr id="15" name="Text 12"/>
          <p:cNvSpPr/>
          <p:nvPr/>
        </p:nvSpPr>
        <p:spPr>
          <a:xfrm>
            <a:off x="7811095" y="6572726"/>
            <a:ext cx="6025515"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Be prepared to address any last-minute concerns or hesitations.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5930" y="609600"/>
            <a:ext cx="10905768" cy="692706"/>
          </a:xfrm>
          <a:prstGeom prst="rect">
            <a:avLst/>
          </a:prstGeom>
          <a:noFill/>
          <a:ln/>
        </p:spPr>
        <p:txBody>
          <a:bodyPr wrap="none" lIns="0" tIns="0" rIns="0" bIns="0" rtlCol="0" anchor="t"/>
          <a:lstStyle/>
          <a:p>
            <a:pPr algn="l" indent="0" marL="0">
              <a:lnSpc>
                <a:spcPts val="5450"/>
              </a:lnSpc>
              <a:buNone/>
            </a:pPr>
            <a:r>
              <a:rPr lang="en-US" sz="4350" dirty="0">
                <a:solidFill>
                  <a:srgbClr val="3257B8"/>
                </a:solidFill>
                <a:latin typeface="Roboto Slab" pitchFamily="34" charset="0"/>
                <a:ea typeface="Roboto Slab" pitchFamily="34" charset="-122"/>
                <a:cs typeface="Roboto Slab" pitchFamily="34" charset="-120"/>
              </a:rPr>
              <a:t>Follow-Up and Relationship Management</a:t>
            </a:r>
            <a:endParaRPr lang="en-US" sz="4350" dirty="0"/>
          </a:p>
        </p:txBody>
      </p:sp>
      <p:sp>
        <p:nvSpPr>
          <p:cNvPr id="3" name="Shape 1"/>
          <p:cNvSpPr/>
          <p:nvPr/>
        </p:nvSpPr>
        <p:spPr>
          <a:xfrm>
            <a:off x="7299960" y="1745694"/>
            <a:ext cx="30480" cy="5874901"/>
          </a:xfrm>
          <a:prstGeom prst="roundRect">
            <a:avLst>
              <a:gd name="adj" fmla="val 109102"/>
            </a:avLst>
          </a:prstGeom>
          <a:solidFill>
            <a:srgbClr val="CFD2D8"/>
          </a:solidFill>
          <a:ln/>
        </p:spPr>
      </p:sp>
      <p:sp>
        <p:nvSpPr>
          <p:cNvPr id="4" name="Shape 2"/>
          <p:cNvSpPr/>
          <p:nvPr/>
        </p:nvSpPr>
        <p:spPr>
          <a:xfrm>
            <a:off x="6431220" y="2229088"/>
            <a:ext cx="665083" cy="30480"/>
          </a:xfrm>
          <a:prstGeom prst="roundRect">
            <a:avLst>
              <a:gd name="adj" fmla="val 109102"/>
            </a:avLst>
          </a:prstGeom>
          <a:solidFill>
            <a:srgbClr val="CFD2D8"/>
          </a:solidFill>
          <a:ln/>
        </p:spPr>
      </p:sp>
      <p:sp>
        <p:nvSpPr>
          <p:cNvPr id="5" name="Shape 3"/>
          <p:cNvSpPr/>
          <p:nvPr/>
        </p:nvSpPr>
        <p:spPr>
          <a:xfrm>
            <a:off x="7065824" y="1995011"/>
            <a:ext cx="498753" cy="498753"/>
          </a:xfrm>
          <a:prstGeom prst="roundRect">
            <a:avLst>
              <a:gd name="adj" fmla="val 6668"/>
            </a:avLst>
          </a:prstGeom>
          <a:solidFill>
            <a:srgbClr val="E9ECF2"/>
          </a:solidFill>
          <a:ln/>
        </p:spPr>
      </p:sp>
      <p:sp>
        <p:nvSpPr>
          <p:cNvPr id="6" name="Text 4"/>
          <p:cNvSpPr/>
          <p:nvPr/>
        </p:nvSpPr>
        <p:spPr>
          <a:xfrm>
            <a:off x="7148870" y="2036505"/>
            <a:ext cx="332542" cy="415647"/>
          </a:xfrm>
          <a:prstGeom prst="rect">
            <a:avLst/>
          </a:prstGeom>
          <a:noFill/>
          <a:ln/>
        </p:spPr>
        <p:txBody>
          <a:bodyPr wrap="none" lIns="0" tIns="0" rIns="0" bIns="0" rtlCol="0" anchor="t"/>
          <a:lstStyle/>
          <a:p>
            <a:pPr algn="ctr" indent="0" marL="0">
              <a:lnSpc>
                <a:spcPts val="2600"/>
              </a:lnSpc>
              <a:buNone/>
            </a:pPr>
            <a:r>
              <a:rPr lang="en-US" sz="2600" dirty="0">
                <a:solidFill>
                  <a:srgbClr val="15213F"/>
                </a:solidFill>
                <a:latin typeface="Roboto Slab" pitchFamily="34" charset="0"/>
                <a:ea typeface="Roboto Slab" pitchFamily="34" charset="-122"/>
                <a:cs typeface="Roboto Slab" pitchFamily="34" charset="-120"/>
              </a:rPr>
              <a:t>1</a:t>
            </a:r>
            <a:endParaRPr lang="en-US" sz="2600" dirty="0"/>
          </a:p>
        </p:txBody>
      </p:sp>
      <p:sp>
        <p:nvSpPr>
          <p:cNvPr id="7" name="Text 5"/>
          <p:cNvSpPr/>
          <p:nvPr/>
        </p:nvSpPr>
        <p:spPr>
          <a:xfrm>
            <a:off x="3368159" y="1967389"/>
            <a:ext cx="2838569" cy="346472"/>
          </a:xfrm>
          <a:prstGeom prst="rect">
            <a:avLst/>
          </a:prstGeom>
          <a:noFill/>
          <a:ln/>
        </p:spPr>
        <p:txBody>
          <a:bodyPr wrap="none" lIns="0" tIns="0" rIns="0" bIns="0" rtlCol="0" anchor="t"/>
          <a:lstStyle/>
          <a:p>
            <a:pPr algn="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Immediate Follow-Up</a:t>
            </a:r>
            <a:endParaRPr lang="en-US" sz="2150" dirty="0"/>
          </a:p>
        </p:txBody>
      </p:sp>
      <p:sp>
        <p:nvSpPr>
          <p:cNvPr id="8" name="Text 6"/>
          <p:cNvSpPr/>
          <p:nvPr/>
        </p:nvSpPr>
        <p:spPr>
          <a:xfrm>
            <a:off x="775930" y="2446853"/>
            <a:ext cx="5430798" cy="709374"/>
          </a:xfrm>
          <a:prstGeom prst="rect">
            <a:avLst/>
          </a:prstGeom>
          <a:noFill/>
          <a:ln/>
        </p:spPr>
        <p:txBody>
          <a:bodyPr wrap="square" lIns="0" tIns="0" rIns="0" bIns="0" rtlCol="0" anchor="t"/>
          <a:lstStyle/>
          <a:p>
            <a:pPr algn="r" indent="0" marL="0">
              <a:lnSpc>
                <a:spcPts val="2750"/>
              </a:lnSpc>
              <a:buNone/>
            </a:pPr>
            <a:r>
              <a:rPr lang="en-US" sz="1700" dirty="0">
                <a:solidFill>
                  <a:srgbClr val="15213F"/>
                </a:solidFill>
                <a:latin typeface="Roboto" pitchFamily="34" charset="0"/>
                <a:ea typeface="Roboto" pitchFamily="34" charset="-122"/>
                <a:cs typeface="Roboto" pitchFamily="34" charset="-120"/>
              </a:rPr>
              <a:t>Send a warm and meaningful introductory message the same day as the interview.</a:t>
            </a:r>
            <a:endParaRPr lang="en-US" sz="1700" dirty="0"/>
          </a:p>
        </p:txBody>
      </p:sp>
      <p:sp>
        <p:nvSpPr>
          <p:cNvPr id="9" name="Shape 7"/>
          <p:cNvSpPr/>
          <p:nvPr/>
        </p:nvSpPr>
        <p:spPr>
          <a:xfrm>
            <a:off x="7534096" y="3337560"/>
            <a:ext cx="665083" cy="30480"/>
          </a:xfrm>
          <a:prstGeom prst="roundRect">
            <a:avLst>
              <a:gd name="adj" fmla="val 109102"/>
            </a:avLst>
          </a:prstGeom>
          <a:solidFill>
            <a:srgbClr val="CFD2D8"/>
          </a:solidFill>
          <a:ln/>
        </p:spPr>
      </p:sp>
      <p:sp>
        <p:nvSpPr>
          <p:cNvPr id="10" name="Shape 8"/>
          <p:cNvSpPr/>
          <p:nvPr/>
        </p:nvSpPr>
        <p:spPr>
          <a:xfrm>
            <a:off x="7065824" y="3103483"/>
            <a:ext cx="498753" cy="498753"/>
          </a:xfrm>
          <a:prstGeom prst="roundRect">
            <a:avLst>
              <a:gd name="adj" fmla="val 6668"/>
            </a:avLst>
          </a:prstGeom>
          <a:solidFill>
            <a:srgbClr val="E9ECF2"/>
          </a:solidFill>
          <a:ln/>
        </p:spPr>
      </p:sp>
      <p:sp>
        <p:nvSpPr>
          <p:cNvPr id="11" name="Text 9"/>
          <p:cNvSpPr/>
          <p:nvPr/>
        </p:nvSpPr>
        <p:spPr>
          <a:xfrm>
            <a:off x="7148870" y="3144976"/>
            <a:ext cx="332542" cy="415647"/>
          </a:xfrm>
          <a:prstGeom prst="rect">
            <a:avLst/>
          </a:prstGeom>
          <a:noFill/>
          <a:ln/>
        </p:spPr>
        <p:txBody>
          <a:bodyPr wrap="none" lIns="0" tIns="0" rIns="0" bIns="0" rtlCol="0" anchor="t"/>
          <a:lstStyle/>
          <a:p>
            <a:pPr algn="ctr" indent="0" marL="0">
              <a:lnSpc>
                <a:spcPts val="2600"/>
              </a:lnSpc>
              <a:buNone/>
            </a:pPr>
            <a:r>
              <a:rPr lang="en-US" sz="2600" dirty="0">
                <a:solidFill>
                  <a:srgbClr val="15213F"/>
                </a:solidFill>
                <a:latin typeface="Roboto Slab" pitchFamily="34" charset="0"/>
                <a:ea typeface="Roboto Slab" pitchFamily="34" charset="-122"/>
                <a:cs typeface="Roboto Slab" pitchFamily="34" charset="-120"/>
              </a:rPr>
              <a:t>2</a:t>
            </a:r>
            <a:endParaRPr lang="en-US" sz="2600" dirty="0"/>
          </a:p>
        </p:txBody>
      </p:sp>
      <p:sp>
        <p:nvSpPr>
          <p:cNvPr id="12" name="Text 10"/>
          <p:cNvSpPr/>
          <p:nvPr/>
        </p:nvSpPr>
        <p:spPr>
          <a:xfrm>
            <a:off x="8423672" y="3075861"/>
            <a:ext cx="2771180" cy="346472"/>
          </a:xfrm>
          <a:prstGeom prst="rect">
            <a:avLst/>
          </a:prstGeom>
          <a:noFill/>
          <a:ln/>
        </p:spPr>
        <p:txBody>
          <a:bodyPr wrap="none" lIns="0" tIns="0" rIns="0" bIns="0" rtlCol="0" anchor="t"/>
          <a:lstStyle/>
          <a:p>
            <a:pPr algn="l"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Add to Newsletter</a:t>
            </a:r>
            <a:endParaRPr lang="en-US" sz="2150" dirty="0"/>
          </a:p>
        </p:txBody>
      </p:sp>
      <p:sp>
        <p:nvSpPr>
          <p:cNvPr id="13" name="Text 11"/>
          <p:cNvSpPr/>
          <p:nvPr/>
        </p:nvSpPr>
        <p:spPr>
          <a:xfrm>
            <a:off x="8423672" y="3555325"/>
            <a:ext cx="5430798" cy="709374"/>
          </a:xfrm>
          <a:prstGeom prst="rect">
            <a:avLst/>
          </a:prstGeom>
          <a:noFill/>
          <a:ln/>
        </p:spPr>
        <p:txBody>
          <a:bodyPr wrap="square" lIns="0" tIns="0" rIns="0" bIns="0" rtlCol="0" anchor="t"/>
          <a:lstStyle/>
          <a:p>
            <a:pPr algn="l" indent="0" marL="0">
              <a:lnSpc>
                <a:spcPts val="2750"/>
              </a:lnSpc>
              <a:buNone/>
            </a:pPr>
            <a:r>
              <a:rPr lang="en-US" sz="1700" dirty="0">
                <a:solidFill>
                  <a:srgbClr val="15213F"/>
                </a:solidFill>
                <a:latin typeface="Roboto" pitchFamily="34" charset="0"/>
                <a:ea typeface="Roboto" pitchFamily="34" charset="-122"/>
                <a:cs typeface="Roboto" pitchFamily="34" charset="-120"/>
              </a:rPr>
              <a:t>Include the client in your newsletter to guide them towards important information.</a:t>
            </a:r>
            <a:endParaRPr lang="en-US" sz="1700" dirty="0"/>
          </a:p>
        </p:txBody>
      </p:sp>
      <p:sp>
        <p:nvSpPr>
          <p:cNvPr id="14" name="Shape 12"/>
          <p:cNvSpPr/>
          <p:nvPr/>
        </p:nvSpPr>
        <p:spPr>
          <a:xfrm>
            <a:off x="6431220" y="4335185"/>
            <a:ext cx="665083" cy="30480"/>
          </a:xfrm>
          <a:prstGeom prst="roundRect">
            <a:avLst>
              <a:gd name="adj" fmla="val 109102"/>
            </a:avLst>
          </a:prstGeom>
          <a:solidFill>
            <a:srgbClr val="CFD2D8"/>
          </a:solidFill>
          <a:ln/>
        </p:spPr>
      </p:sp>
      <p:sp>
        <p:nvSpPr>
          <p:cNvPr id="15" name="Shape 13"/>
          <p:cNvSpPr/>
          <p:nvPr/>
        </p:nvSpPr>
        <p:spPr>
          <a:xfrm>
            <a:off x="7065824" y="4101108"/>
            <a:ext cx="498753" cy="498753"/>
          </a:xfrm>
          <a:prstGeom prst="roundRect">
            <a:avLst>
              <a:gd name="adj" fmla="val 6668"/>
            </a:avLst>
          </a:prstGeom>
          <a:solidFill>
            <a:srgbClr val="E9ECF2"/>
          </a:solidFill>
          <a:ln/>
        </p:spPr>
      </p:sp>
      <p:sp>
        <p:nvSpPr>
          <p:cNvPr id="16" name="Text 14"/>
          <p:cNvSpPr/>
          <p:nvPr/>
        </p:nvSpPr>
        <p:spPr>
          <a:xfrm>
            <a:off x="7148870" y="4142601"/>
            <a:ext cx="332542" cy="415647"/>
          </a:xfrm>
          <a:prstGeom prst="rect">
            <a:avLst/>
          </a:prstGeom>
          <a:noFill/>
          <a:ln/>
        </p:spPr>
        <p:txBody>
          <a:bodyPr wrap="none" lIns="0" tIns="0" rIns="0" bIns="0" rtlCol="0" anchor="t"/>
          <a:lstStyle/>
          <a:p>
            <a:pPr algn="ctr" indent="0" marL="0">
              <a:lnSpc>
                <a:spcPts val="2600"/>
              </a:lnSpc>
              <a:buNone/>
            </a:pPr>
            <a:r>
              <a:rPr lang="en-US" sz="2600" dirty="0">
                <a:solidFill>
                  <a:srgbClr val="15213F"/>
                </a:solidFill>
                <a:latin typeface="Roboto Slab" pitchFamily="34" charset="0"/>
                <a:ea typeface="Roboto Slab" pitchFamily="34" charset="-122"/>
                <a:cs typeface="Roboto Slab" pitchFamily="34" charset="-120"/>
              </a:rPr>
              <a:t>3</a:t>
            </a:r>
            <a:endParaRPr lang="en-US" sz="2600" dirty="0"/>
          </a:p>
        </p:txBody>
      </p:sp>
      <p:sp>
        <p:nvSpPr>
          <p:cNvPr id="17" name="Text 15"/>
          <p:cNvSpPr/>
          <p:nvPr/>
        </p:nvSpPr>
        <p:spPr>
          <a:xfrm>
            <a:off x="2926437" y="4073485"/>
            <a:ext cx="3280291" cy="346472"/>
          </a:xfrm>
          <a:prstGeom prst="rect">
            <a:avLst/>
          </a:prstGeom>
          <a:noFill/>
          <a:ln/>
        </p:spPr>
        <p:txBody>
          <a:bodyPr wrap="none" lIns="0" tIns="0" rIns="0" bIns="0" rtlCol="0" anchor="t"/>
          <a:lstStyle/>
          <a:p>
            <a:pPr algn="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Ongoing Communication</a:t>
            </a:r>
            <a:endParaRPr lang="en-US" sz="2150" dirty="0"/>
          </a:p>
        </p:txBody>
      </p:sp>
      <p:sp>
        <p:nvSpPr>
          <p:cNvPr id="18" name="Text 16"/>
          <p:cNvSpPr/>
          <p:nvPr/>
        </p:nvSpPr>
        <p:spPr>
          <a:xfrm>
            <a:off x="775930" y="4552950"/>
            <a:ext cx="5430798" cy="709374"/>
          </a:xfrm>
          <a:prstGeom prst="rect">
            <a:avLst/>
          </a:prstGeom>
          <a:noFill/>
          <a:ln/>
        </p:spPr>
        <p:txBody>
          <a:bodyPr wrap="square" lIns="0" tIns="0" rIns="0" bIns="0" rtlCol="0" anchor="t"/>
          <a:lstStyle/>
          <a:p>
            <a:pPr algn="r" indent="0" marL="0">
              <a:lnSpc>
                <a:spcPts val="2750"/>
              </a:lnSpc>
              <a:buNone/>
            </a:pPr>
            <a:r>
              <a:rPr lang="en-US" sz="1700" dirty="0">
                <a:solidFill>
                  <a:srgbClr val="15213F"/>
                </a:solidFill>
                <a:latin typeface="Roboto" pitchFamily="34" charset="0"/>
                <a:ea typeface="Roboto" pitchFamily="34" charset="-122"/>
                <a:cs typeface="Roboto" pitchFamily="34" charset="-120"/>
              </a:rPr>
              <a:t>Maintain personal contact through calls, emails, and social media interactions.</a:t>
            </a:r>
            <a:endParaRPr lang="en-US" sz="1700" dirty="0"/>
          </a:p>
        </p:txBody>
      </p:sp>
      <p:sp>
        <p:nvSpPr>
          <p:cNvPr id="19" name="Shape 17"/>
          <p:cNvSpPr/>
          <p:nvPr/>
        </p:nvSpPr>
        <p:spPr>
          <a:xfrm>
            <a:off x="7534096" y="5332809"/>
            <a:ext cx="665083" cy="30480"/>
          </a:xfrm>
          <a:prstGeom prst="roundRect">
            <a:avLst>
              <a:gd name="adj" fmla="val 109102"/>
            </a:avLst>
          </a:prstGeom>
          <a:solidFill>
            <a:srgbClr val="CFD2D8"/>
          </a:solidFill>
          <a:ln/>
        </p:spPr>
      </p:sp>
      <p:sp>
        <p:nvSpPr>
          <p:cNvPr id="20" name="Shape 18"/>
          <p:cNvSpPr/>
          <p:nvPr/>
        </p:nvSpPr>
        <p:spPr>
          <a:xfrm>
            <a:off x="7065824" y="5098733"/>
            <a:ext cx="498753" cy="498753"/>
          </a:xfrm>
          <a:prstGeom prst="roundRect">
            <a:avLst>
              <a:gd name="adj" fmla="val 6668"/>
            </a:avLst>
          </a:prstGeom>
          <a:solidFill>
            <a:srgbClr val="E9ECF2"/>
          </a:solidFill>
          <a:ln/>
        </p:spPr>
      </p:sp>
      <p:sp>
        <p:nvSpPr>
          <p:cNvPr id="21" name="Text 19"/>
          <p:cNvSpPr/>
          <p:nvPr/>
        </p:nvSpPr>
        <p:spPr>
          <a:xfrm>
            <a:off x="7148870" y="5140226"/>
            <a:ext cx="332542" cy="415647"/>
          </a:xfrm>
          <a:prstGeom prst="rect">
            <a:avLst/>
          </a:prstGeom>
          <a:noFill/>
          <a:ln/>
        </p:spPr>
        <p:txBody>
          <a:bodyPr wrap="none" lIns="0" tIns="0" rIns="0" bIns="0" rtlCol="0" anchor="t"/>
          <a:lstStyle/>
          <a:p>
            <a:pPr algn="ctr" indent="0" marL="0">
              <a:lnSpc>
                <a:spcPts val="2600"/>
              </a:lnSpc>
              <a:buNone/>
            </a:pPr>
            <a:r>
              <a:rPr lang="en-US" sz="2600" dirty="0">
                <a:solidFill>
                  <a:srgbClr val="15213F"/>
                </a:solidFill>
                <a:latin typeface="Roboto Slab" pitchFamily="34" charset="0"/>
                <a:ea typeface="Roboto Slab" pitchFamily="34" charset="-122"/>
                <a:cs typeface="Roboto Slab" pitchFamily="34" charset="-120"/>
              </a:rPr>
              <a:t>4</a:t>
            </a:r>
            <a:endParaRPr lang="en-US" sz="2600" dirty="0"/>
          </a:p>
        </p:txBody>
      </p:sp>
      <p:sp>
        <p:nvSpPr>
          <p:cNvPr id="22" name="Text 20"/>
          <p:cNvSpPr/>
          <p:nvPr/>
        </p:nvSpPr>
        <p:spPr>
          <a:xfrm>
            <a:off x="8423672" y="5071110"/>
            <a:ext cx="2771180" cy="346472"/>
          </a:xfrm>
          <a:prstGeom prst="rect">
            <a:avLst/>
          </a:prstGeom>
          <a:noFill/>
          <a:ln/>
        </p:spPr>
        <p:txBody>
          <a:bodyPr wrap="none" lIns="0" tIns="0" rIns="0" bIns="0" rtlCol="0" anchor="t"/>
          <a:lstStyle/>
          <a:p>
            <a:pPr algn="l"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Gather Feedback</a:t>
            </a:r>
            <a:endParaRPr lang="en-US" sz="2150" dirty="0"/>
          </a:p>
        </p:txBody>
      </p:sp>
      <p:sp>
        <p:nvSpPr>
          <p:cNvPr id="23" name="Text 21"/>
          <p:cNvSpPr/>
          <p:nvPr/>
        </p:nvSpPr>
        <p:spPr>
          <a:xfrm>
            <a:off x="8423672" y="5550575"/>
            <a:ext cx="5430798" cy="709374"/>
          </a:xfrm>
          <a:prstGeom prst="rect">
            <a:avLst/>
          </a:prstGeom>
          <a:noFill/>
          <a:ln/>
        </p:spPr>
        <p:txBody>
          <a:bodyPr wrap="square" lIns="0" tIns="0" rIns="0" bIns="0" rtlCol="0" anchor="t"/>
          <a:lstStyle/>
          <a:p>
            <a:pPr algn="l" indent="0" marL="0">
              <a:lnSpc>
                <a:spcPts val="2750"/>
              </a:lnSpc>
              <a:buNone/>
            </a:pPr>
            <a:r>
              <a:rPr lang="en-US" sz="1700" dirty="0">
                <a:solidFill>
                  <a:srgbClr val="15213F"/>
                </a:solidFill>
                <a:latin typeface="Roboto" pitchFamily="34" charset="0"/>
                <a:ea typeface="Roboto" pitchFamily="34" charset="-122"/>
                <a:cs typeface="Roboto" pitchFamily="34" charset="-120"/>
              </a:rPr>
              <a:t>Re-interview clients to collect feedback on their experience.</a:t>
            </a:r>
            <a:endParaRPr lang="en-US" sz="1700" dirty="0"/>
          </a:p>
        </p:txBody>
      </p:sp>
      <p:sp>
        <p:nvSpPr>
          <p:cNvPr id="24" name="Shape 22"/>
          <p:cNvSpPr/>
          <p:nvPr/>
        </p:nvSpPr>
        <p:spPr>
          <a:xfrm>
            <a:off x="6431220" y="6330434"/>
            <a:ext cx="665083" cy="30480"/>
          </a:xfrm>
          <a:prstGeom prst="roundRect">
            <a:avLst>
              <a:gd name="adj" fmla="val 109102"/>
            </a:avLst>
          </a:prstGeom>
          <a:solidFill>
            <a:srgbClr val="CFD2D8"/>
          </a:solidFill>
          <a:ln/>
        </p:spPr>
      </p:sp>
      <p:sp>
        <p:nvSpPr>
          <p:cNvPr id="25" name="Shape 23"/>
          <p:cNvSpPr/>
          <p:nvPr/>
        </p:nvSpPr>
        <p:spPr>
          <a:xfrm>
            <a:off x="7065824" y="6096357"/>
            <a:ext cx="498753" cy="498753"/>
          </a:xfrm>
          <a:prstGeom prst="roundRect">
            <a:avLst>
              <a:gd name="adj" fmla="val 6668"/>
            </a:avLst>
          </a:prstGeom>
          <a:solidFill>
            <a:srgbClr val="E9ECF2"/>
          </a:solidFill>
          <a:ln/>
        </p:spPr>
      </p:sp>
      <p:sp>
        <p:nvSpPr>
          <p:cNvPr id="26" name="Text 24"/>
          <p:cNvSpPr/>
          <p:nvPr/>
        </p:nvSpPr>
        <p:spPr>
          <a:xfrm>
            <a:off x="7148870" y="6137850"/>
            <a:ext cx="332542" cy="415647"/>
          </a:xfrm>
          <a:prstGeom prst="rect">
            <a:avLst/>
          </a:prstGeom>
          <a:noFill/>
          <a:ln/>
        </p:spPr>
        <p:txBody>
          <a:bodyPr wrap="none" lIns="0" tIns="0" rIns="0" bIns="0" rtlCol="0" anchor="t"/>
          <a:lstStyle/>
          <a:p>
            <a:pPr algn="ctr" indent="0" marL="0">
              <a:lnSpc>
                <a:spcPts val="2600"/>
              </a:lnSpc>
              <a:buNone/>
            </a:pPr>
            <a:r>
              <a:rPr lang="en-US" sz="2600" dirty="0">
                <a:solidFill>
                  <a:srgbClr val="15213F"/>
                </a:solidFill>
                <a:latin typeface="Roboto Slab" pitchFamily="34" charset="0"/>
                <a:ea typeface="Roboto Slab" pitchFamily="34" charset="-122"/>
                <a:cs typeface="Roboto Slab" pitchFamily="34" charset="-120"/>
              </a:rPr>
              <a:t>5</a:t>
            </a:r>
            <a:endParaRPr lang="en-US" sz="2600" dirty="0"/>
          </a:p>
        </p:txBody>
      </p:sp>
      <p:sp>
        <p:nvSpPr>
          <p:cNvPr id="27" name="Text 25"/>
          <p:cNvSpPr/>
          <p:nvPr/>
        </p:nvSpPr>
        <p:spPr>
          <a:xfrm>
            <a:off x="1912144" y="6068735"/>
            <a:ext cx="4294584" cy="346472"/>
          </a:xfrm>
          <a:prstGeom prst="rect">
            <a:avLst/>
          </a:prstGeom>
          <a:noFill/>
          <a:ln/>
        </p:spPr>
        <p:txBody>
          <a:bodyPr wrap="none" lIns="0" tIns="0" rIns="0" bIns="0" rtlCol="0" anchor="t"/>
          <a:lstStyle/>
          <a:p>
            <a:pPr algn="r" indent="0" marL="0">
              <a:lnSpc>
                <a:spcPts val="2700"/>
              </a:lnSpc>
              <a:buNone/>
            </a:pPr>
            <a:r>
              <a:rPr lang="en-US" sz="2150" dirty="0">
                <a:solidFill>
                  <a:srgbClr val="15213F"/>
                </a:solidFill>
                <a:latin typeface="Roboto Slab" pitchFamily="34" charset="0"/>
                <a:ea typeface="Roboto Slab" pitchFamily="34" charset="-122"/>
                <a:cs typeface="Roboto Slab" pitchFamily="34" charset="-120"/>
              </a:rPr>
              <a:t>Long-term Relationship Building</a:t>
            </a:r>
            <a:endParaRPr lang="en-US" sz="2150" dirty="0"/>
          </a:p>
        </p:txBody>
      </p:sp>
      <p:sp>
        <p:nvSpPr>
          <p:cNvPr id="28" name="Text 26"/>
          <p:cNvSpPr/>
          <p:nvPr/>
        </p:nvSpPr>
        <p:spPr>
          <a:xfrm>
            <a:off x="775930" y="6548199"/>
            <a:ext cx="5430798" cy="709374"/>
          </a:xfrm>
          <a:prstGeom prst="rect">
            <a:avLst/>
          </a:prstGeom>
          <a:noFill/>
          <a:ln/>
        </p:spPr>
        <p:txBody>
          <a:bodyPr wrap="square" lIns="0" tIns="0" rIns="0" bIns="0" rtlCol="0" anchor="t"/>
          <a:lstStyle/>
          <a:p>
            <a:pPr algn="r" indent="0" marL="0">
              <a:lnSpc>
                <a:spcPts val="2750"/>
              </a:lnSpc>
              <a:buNone/>
            </a:pPr>
            <a:r>
              <a:rPr lang="en-US" sz="1700" dirty="0">
                <a:solidFill>
                  <a:srgbClr val="15213F"/>
                </a:solidFill>
                <a:latin typeface="Roboto" pitchFamily="34" charset="0"/>
                <a:ea typeface="Roboto" pitchFamily="34" charset="-122"/>
                <a:cs typeface="Roboto" pitchFamily="34" charset="-120"/>
              </a:rPr>
              <a:t>Focus on engendering repeat business and gathering referrals.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62464" y="666750"/>
            <a:ext cx="7819073" cy="1182767"/>
          </a:xfrm>
          <a:prstGeom prst="rect">
            <a:avLst/>
          </a:prstGeom>
          <a:noFill/>
          <a:ln/>
        </p:spPr>
        <p:txBody>
          <a:bodyPr wrap="square" lIns="0" tIns="0" rIns="0" bIns="0" rtlCol="0" anchor="t"/>
          <a:lstStyle/>
          <a:p>
            <a:pPr algn="l" indent="0" marL="0">
              <a:lnSpc>
                <a:spcPts val="4650"/>
              </a:lnSpc>
              <a:buNone/>
            </a:pPr>
            <a:r>
              <a:rPr lang="en-US" sz="3700" dirty="0">
                <a:solidFill>
                  <a:srgbClr val="3257B8"/>
                </a:solidFill>
                <a:latin typeface="Roboto Slab" pitchFamily="34" charset="0"/>
                <a:ea typeface="Roboto Slab" pitchFamily="34" charset="-122"/>
                <a:cs typeface="Roboto Slab" pitchFamily="34" charset="-120"/>
              </a:rPr>
              <a:t>Leveraging Technology in Selling Interviews</a:t>
            </a:r>
            <a:endParaRPr lang="en-US" sz="3700" dirty="0"/>
          </a:p>
        </p:txBody>
      </p:sp>
      <p:pic>
        <p:nvPicPr>
          <p:cNvPr id="4" name="Image 1" descr="preencoded.png">    </p:cNvPr>
          <p:cNvPicPr>
            <a:picLocks noChangeAspect="1"/>
          </p:cNvPicPr>
          <p:nvPr/>
        </p:nvPicPr>
        <p:blipFill>
          <a:blip r:embed="rId2"/>
          <a:stretch>
            <a:fillRect/>
          </a:stretch>
        </p:blipFill>
        <p:spPr>
          <a:xfrm>
            <a:off x="662464" y="2133362"/>
            <a:ext cx="473154" cy="473154"/>
          </a:xfrm>
          <a:prstGeom prst="rect">
            <a:avLst/>
          </a:prstGeom>
        </p:spPr>
      </p:pic>
      <p:sp>
        <p:nvSpPr>
          <p:cNvPr id="5" name="Text 1"/>
          <p:cNvSpPr/>
          <p:nvPr/>
        </p:nvSpPr>
        <p:spPr>
          <a:xfrm>
            <a:off x="662464" y="2795707"/>
            <a:ext cx="2365891" cy="295632"/>
          </a:xfrm>
          <a:prstGeom prst="rect">
            <a:avLst/>
          </a:prstGeom>
          <a:noFill/>
          <a:ln/>
        </p:spPr>
        <p:txBody>
          <a:bodyPr wrap="none" lIns="0" tIns="0" rIns="0" bIns="0" rtlCol="0" anchor="t"/>
          <a:lstStyle/>
          <a:p>
            <a:pPr algn="l" indent="0" marL="0">
              <a:lnSpc>
                <a:spcPts val="2300"/>
              </a:lnSpc>
              <a:buNone/>
            </a:pPr>
            <a:r>
              <a:rPr lang="en-US" sz="1850" dirty="0">
                <a:solidFill>
                  <a:srgbClr val="15213F"/>
                </a:solidFill>
                <a:latin typeface="Roboto Slab" pitchFamily="34" charset="0"/>
                <a:ea typeface="Roboto Slab" pitchFamily="34" charset="-122"/>
                <a:cs typeface="Roboto Slab" pitchFamily="34" charset="-120"/>
              </a:rPr>
              <a:t>Video Conferencing</a:t>
            </a:r>
            <a:endParaRPr lang="en-US" sz="1850" dirty="0"/>
          </a:p>
        </p:txBody>
      </p:sp>
      <p:sp>
        <p:nvSpPr>
          <p:cNvPr id="6" name="Text 2"/>
          <p:cNvSpPr/>
          <p:nvPr/>
        </p:nvSpPr>
        <p:spPr>
          <a:xfrm>
            <a:off x="662464" y="3204805"/>
            <a:ext cx="2417088" cy="1211580"/>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Conduct selling interviews and follow-up meetings through video chat platforms.</a:t>
            </a:r>
            <a:endParaRPr lang="en-US" sz="1450" dirty="0"/>
          </a:p>
        </p:txBody>
      </p:sp>
      <p:pic>
        <p:nvPicPr>
          <p:cNvPr id="7" name="Image 2" descr="preencoded.png">    </p:cNvPr>
          <p:cNvPicPr>
            <a:picLocks noChangeAspect="1"/>
          </p:cNvPicPr>
          <p:nvPr/>
        </p:nvPicPr>
        <p:blipFill>
          <a:blip r:embed="rId3"/>
          <a:stretch>
            <a:fillRect/>
          </a:stretch>
        </p:blipFill>
        <p:spPr>
          <a:xfrm>
            <a:off x="3363397" y="2133362"/>
            <a:ext cx="473154" cy="473154"/>
          </a:xfrm>
          <a:prstGeom prst="rect">
            <a:avLst/>
          </a:prstGeom>
        </p:spPr>
      </p:pic>
      <p:sp>
        <p:nvSpPr>
          <p:cNvPr id="8" name="Text 3"/>
          <p:cNvSpPr/>
          <p:nvPr/>
        </p:nvSpPr>
        <p:spPr>
          <a:xfrm>
            <a:off x="3363397" y="2795707"/>
            <a:ext cx="2365891" cy="295632"/>
          </a:xfrm>
          <a:prstGeom prst="rect">
            <a:avLst/>
          </a:prstGeom>
          <a:noFill/>
          <a:ln/>
        </p:spPr>
        <p:txBody>
          <a:bodyPr wrap="none" lIns="0" tIns="0" rIns="0" bIns="0" rtlCol="0" anchor="t"/>
          <a:lstStyle/>
          <a:p>
            <a:pPr algn="l" indent="0" marL="0">
              <a:lnSpc>
                <a:spcPts val="2300"/>
              </a:lnSpc>
              <a:buNone/>
            </a:pPr>
            <a:r>
              <a:rPr lang="en-US" sz="1850" dirty="0">
                <a:solidFill>
                  <a:srgbClr val="15213F"/>
                </a:solidFill>
                <a:latin typeface="Roboto Slab" pitchFamily="34" charset="0"/>
                <a:ea typeface="Roboto Slab" pitchFamily="34" charset="-122"/>
                <a:cs typeface="Roboto Slab" pitchFamily="34" charset="-120"/>
              </a:rPr>
              <a:t>CRM Integration</a:t>
            </a:r>
            <a:endParaRPr lang="en-US" sz="1850" dirty="0"/>
          </a:p>
        </p:txBody>
      </p:sp>
      <p:sp>
        <p:nvSpPr>
          <p:cNvPr id="9" name="Text 4"/>
          <p:cNvSpPr/>
          <p:nvPr/>
        </p:nvSpPr>
        <p:spPr>
          <a:xfrm>
            <a:off x="3363397" y="3204805"/>
            <a:ext cx="2417088" cy="908685"/>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Use CRM tools to conduct interviews and ensure data capture in real-time.</a:t>
            </a:r>
            <a:endParaRPr lang="en-US" sz="1450" dirty="0"/>
          </a:p>
        </p:txBody>
      </p:sp>
      <p:pic>
        <p:nvPicPr>
          <p:cNvPr id="10" name="Image 3" descr="preencoded.png">    </p:cNvPr>
          <p:cNvPicPr>
            <a:picLocks noChangeAspect="1"/>
          </p:cNvPicPr>
          <p:nvPr/>
        </p:nvPicPr>
        <p:blipFill>
          <a:blip r:embed="rId4"/>
          <a:stretch>
            <a:fillRect/>
          </a:stretch>
        </p:blipFill>
        <p:spPr>
          <a:xfrm>
            <a:off x="6064329" y="2133362"/>
            <a:ext cx="473154" cy="473154"/>
          </a:xfrm>
          <a:prstGeom prst="rect">
            <a:avLst/>
          </a:prstGeom>
        </p:spPr>
      </p:pic>
      <p:sp>
        <p:nvSpPr>
          <p:cNvPr id="11" name="Text 5"/>
          <p:cNvSpPr/>
          <p:nvPr/>
        </p:nvSpPr>
        <p:spPr>
          <a:xfrm>
            <a:off x="6064329" y="2795707"/>
            <a:ext cx="2417207" cy="591264"/>
          </a:xfrm>
          <a:prstGeom prst="rect">
            <a:avLst/>
          </a:prstGeom>
          <a:noFill/>
          <a:ln/>
        </p:spPr>
        <p:txBody>
          <a:bodyPr wrap="square" lIns="0" tIns="0" rIns="0" bIns="0" rtlCol="0" anchor="t"/>
          <a:lstStyle/>
          <a:p>
            <a:pPr algn="l" indent="0" marL="0">
              <a:lnSpc>
                <a:spcPts val="2300"/>
              </a:lnSpc>
              <a:buNone/>
            </a:pPr>
            <a:r>
              <a:rPr lang="en-US" sz="1850" dirty="0">
                <a:solidFill>
                  <a:srgbClr val="15213F"/>
                </a:solidFill>
                <a:latin typeface="Roboto Slab" pitchFamily="34" charset="0"/>
                <a:ea typeface="Roboto Slab" pitchFamily="34" charset="-122"/>
                <a:cs typeface="Roboto Slab" pitchFamily="34" charset="-120"/>
              </a:rPr>
              <a:t>Interactive Presentations</a:t>
            </a:r>
            <a:endParaRPr lang="en-US" sz="1850" dirty="0"/>
          </a:p>
        </p:txBody>
      </p:sp>
      <p:sp>
        <p:nvSpPr>
          <p:cNvPr id="12" name="Text 6"/>
          <p:cNvSpPr/>
          <p:nvPr/>
        </p:nvSpPr>
        <p:spPr>
          <a:xfrm>
            <a:off x="6064329" y="3500438"/>
            <a:ext cx="2417207" cy="908685"/>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Utilize webinar tools and interactive presentation software to engage clients.</a:t>
            </a:r>
            <a:endParaRPr lang="en-US" sz="1450" dirty="0"/>
          </a:p>
        </p:txBody>
      </p:sp>
      <p:pic>
        <p:nvPicPr>
          <p:cNvPr id="13" name="Image 4" descr="preencoded.png">    </p:cNvPr>
          <p:cNvPicPr>
            <a:picLocks noChangeAspect="1"/>
          </p:cNvPicPr>
          <p:nvPr/>
        </p:nvPicPr>
        <p:blipFill>
          <a:blip r:embed="rId5"/>
          <a:stretch>
            <a:fillRect/>
          </a:stretch>
        </p:blipFill>
        <p:spPr>
          <a:xfrm>
            <a:off x="662464" y="4984194"/>
            <a:ext cx="473154" cy="473154"/>
          </a:xfrm>
          <a:prstGeom prst="rect">
            <a:avLst/>
          </a:prstGeom>
        </p:spPr>
      </p:pic>
      <p:sp>
        <p:nvSpPr>
          <p:cNvPr id="14" name="Text 7"/>
          <p:cNvSpPr/>
          <p:nvPr/>
        </p:nvSpPr>
        <p:spPr>
          <a:xfrm>
            <a:off x="662464" y="5646539"/>
            <a:ext cx="2417088" cy="591264"/>
          </a:xfrm>
          <a:prstGeom prst="rect">
            <a:avLst/>
          </a:prstGeom>
          <a:noFill/>
          <a:ln/>
        </p:spPr>
        <p:txBody>
          <a:bodyPr wrap="square" lIns="0" tIns="0" rIns="0" bIns="0" rtlCol="0" anchor="t"/>
          <a:lstStyle/>
          <a:p>
            <a:pPr algn="l" indent="0" marL="0">
              <a:lnSpc>
                <a:spcPts val="2300"/>
              </a:lnSpc>
              <a:buNone/>
            </a:pPr>
            <a:r>
              <a:rPr lang="en-US" sz="1850" dirty="0">
                <a:solidFill>
                  <a:srgbClr val="15213F"/>
                </a:solidFill>
                <a:latin typeface="Roboto Slab" pitchFamily="34" charset="0"/>
                <a:ea typeface="Roboto Slab" pitchFamily="34" charset="-122"/>
                <a:cs typeface="Roboto Slab" pitchFamily="34" charset="-120"/>
              </a:rPr>
              <a:t>Marketing Automation</a:t>
            </a:r>
            <a:endParaRPr lang="en-US" sz="1850" dirty="0"/>
          </a:p>
        </p:txBody>
      </p:sp>
      <p:sp>
        <p:nvSpPr>
          <p:cNvPr id="15" name="Text 8"/>
          <p:cNvSpPr/>
          <p:nvPr/>
        </p:nvSpPr>
        <p:spPr>
          <a:xfrm>
            <a:off x="662464" y="6351270"/>
            <a:ext cx="2417088" cy="1211580"/>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Implement automated follow-up emails and reminders based on CRM data.</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43652" y="505658"/>
            <a:ext cx="9555480" cy="574715"/>
          </a:xfrm>
          <a:prstGeom prst="rect">
            <a:avLst/>
          </a:prstGeom>
          <a:noFill/>
          <a:ln/>
        </p:spPr>
        <p:txBody>
          <a:bodyPr wrap="none" lIns="0" tIns="0" rIns="0" bIns="0" rtlCol="0" anchor="t"/>
          <a:lstStyle/>
          <a:p>
            <a:pPr algn="l" indent="0" marL="0">
              <a:lnSpc>
                <a:spcPts val="4500"/>
              </a:lnSpc>
              <a:buNone/>
            </a:pPr>
            <a:r>
              <a:rPr lang="en-US" sz="3600" dirty="0">
                <a:solidFill>
                  <a:srgbClr val="3257B8"/>
                </a:solidFill>
                <a:latin typeface="Roboto Slab" pitchFamily="34" charset="0"/>
                <a:ea typeface="Roboto Slab" pitchFamily="34" charset="-122"/>
                <a:cs typeface="Roboto Slab" pitchFamily="34" charset="-120"/>
              </a:rPr>
              <a:t>Ethical Considerations in Selling Interviews</a:t>
            </a:r>
            <a:endParaRPr lang="en-US" sz="3600" dirty="0"/>
          </a:p>
        </p:txBody>
      </p:sp>
      <p:pic>
        <p:nvPicPr>
          <p:cNvPr id="3" name="Image 0" descr="preencoded.png">    </p:cNvPr>
          <p:cNvPicPr>
            <a:picLocks noChangeAspect="1"/>
          </p:cNvPicPr>
          <p:nvPr/>
        </p:nvPicPr>
        <p:blipFill>
          <a:blip r:embed="rId1"/>
          <a:stretch>
            <a:fillRect/>
          </a:stretch>
        </p:blipFill>
        <p:spPr>
          <a:xfrm>
            <a:off x="3318867" y="1448157"/>
            <a:ext cx="1320879" cy="1059537"/>
          </a:xfrm>
          <a:prstGeom prst="rect">
            <a:avLst/>
          </a:prstGeom>
        </p:spPr>
      </p:pic>
      <p:sp>
        <p:nvSpPr>
          <p:cNvPr id="4" name="Text 1"/>
          <p:cNvSpPr/>
          <p:nvPr/>
        </p:nvSpPr>
        <p:spPr>
          <a:xfrm>
            <a:off x="3849886" y="1947624"/>
            <a:ext cx="258604" cy="323255"/>
          </a:xfrm>
          <a:prstGeom prst="rect">
            <a:avLst/>
          </a:prstGeom>
          <a:noFill/>
          <a:ln/>
        </p:spPr>
        <p:txBody>
          <a:bodyPr wrap="none" lIns="0" tIns="0" rIns="0" bIns="0" rtlCol="0" anchor="t"/>
          <a:lstStyle/>
          <a:p>
            <a:pPr algn="ctr" indent="0" marL="0">
              <a:lnSpc>
                <a:spcPts val="3250"/>
              </a:lnSpc>
              <a:buNone/>
            </a:pPr>
            <a:r>
              <a:rPr lang="en-US" sz="2000" dirty="0">
                <a:solidFill>
                  <a:srgbClr val="15213F"/>
                </a:solidFill>
                <a:latin typeface="Roboto Slab" pitchFamily="34" charset="0"/>
                <a:ea typeface="Roboto Slab" pitchFamily="34" charset="-122"/>
                <a:cs typeface="Roboto Slab" pitchFamily="34" charset="-120"/>
              </a:rPr>
              <a:t>1</a:t>
            </a:r>
            <a:endParaRPr lang="en-US" sz="2000" dirty="0"/>
          </a:p>
        </p:txBody>
      </p:sp>
      <p:sp>
        <p:nvSpPr>
          <p:cNvPr id="5" name="Text 2"/>
          <p:cNvSpPr/>
          <p:nvPr/>
        </p:nvSpPr>
        <p:spPr>
          <a:xfrm>
            <a:off x="4823579" y="1631990"/>
            <a:ext cx="2298859"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Integrity</a:t>
            </a:r>
            <a:endParaRPr lang="en-US" sz="1800" dirty="0"/>
          </a:p>
        </p:txBody>
      </p:sp>
      <p:sp>
        <p:nvSpPr>
          <p:cNvPr id="6" name="Text 3"/>
          <p:cNvSpPr/>
          <p:nvPr/>
        </p:nvSpPr>
        <p:spPr>
          <a:xfrm>
            <a:off x="4823579" y="2029539"/>
            <a:ext cx="2826663" cy="294323"/>
          </a:xfrm>
          <a:prstGeom prst="rect">
            <a:avLst/>
          </a:prstGeom>
          <a:noFill/>
          <a:ln/>
        </p:spPr>
        <p:txBody>
          <a:bodyPr wrap="non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Consistency of actions with values</a:t>
            </a:r>
            <a:endParaRPr lang="en-US" sz="1400" dirty="0"/>
          </a:p>
        </p:txBody>
      </p:sp>
      <p:sp>
        <p:nvSpPr>
          <p:cNvPr id="7" name="Shape 4"/>
          <p:cNvSpPr/>
          <p:nvPr/>
        </p:nvSpPr>
        <p:spPr>
          <a:xfrm>
            <a:off x="4685705" y="2521148"/>
            <a:ext cx="9255085" cy="11430"/>
          </a:xfrm>
          <a:prstGeom prst="roundRect">
            <a:avLst>
              <a:gd name="adj" fmla="val 241358"/>
            </a:avLst>
          </a:prstGeom>
          <a:solidFill>
            <a:srgbClr val="CFD2D8"/>
          </a:solidFill>
          <a:ln/>
        </p:spPr>
      </p:sp>
      <p:pic>
        <p:nvPicPr>
          <p:cNvPr id="8" name="Image 1" descr="preencoded.png">    </p:cNvPr>
          <p:cNvPicPr>
            <a:picLocks noChangeAspect="1"/>
          </p:cNvPicPr>
          <p:nvPr/>
        </p:nvPicPr>
        <p:blipFill>
          <a:blip r:embed="rId2"/>
          <a:stretch>
            <a:fillRect/>
          </a:stretch>
        </p:blipFill>
        <p:spPr>
          <a:xfrm>
            <a:off x="2658428" y="2553652"/>
            <a:ext cx="2641878" cy="1059537"/>
          </a:xfrm>
          <a:prstGeom prst="rect">
            <a:avLst/>
          </a:prstGeom>
        </p:spPr>
      </p:pic>
      <p:sp>
        <p:nvSpPr>
          <p:cNvPr id="9" name="Text 5"/>
          <p:cNvSpPr/>
          <p:nvPr/>
        </p:nvSpPr>
        <p:spPr>
          <a:xfrm>
            <a:off x="3850005" y="2921794"/>
            <a:ext cx="258604" cy="323255"/>
          </a:xfrm>
          <a:prstGeom prst="rect">
            <a:avLst/>
          </a:prstGeom>
          <a:noFill/>
          <a:ln/>
        </p:spPr>
        <p:txBody>
          <a:bodyPr wrap="none" lIns="0" tIns="0" rIns="0" bIns="0" rtlCol="0" anchor="t"/>
          <a:lstStyle/>
          <a:p>
            <a:pPr algn="ctr" indent="0" marL="0">
              <a:lnSpc>
                <a:spcPts val="3250"/>
              </a:lnSpc>
              <a:buNone/>
            </a:pPr>
            <a:r>
              <a:rPr lang="en-US" sz="2000" dirty="0">
                <a:solidFill>
                  <a:srgbClr val="15213F"/>
                </a:solidFill>
                <a:latin typeface="Roboto Slab" pitchFamily="34" charset="0"/>
                <a:ea typeface="Roboto Slab" pitchFamily="34" charset="-122"/>
                <a:cs typeface="Roboto Slab" pitchFamily="34" charset="-120"/>
              </a:rPr>
              <a:t>2</a:t>
            </a:r>
            <a:endParaRPr lang="en-US" sz="2000" dirty="0"/>
          </a:p>
        </p:txBody>
      </p:sp>
      <p:sp>
        <p:nvSpPr>
          <p:cNvPr id="10" name="Text 6"/>
          <p:cNvSpPr/>
          <p:nvPr/>
        </p:nvSpPr>
        <p:spPr>
          <a:xfrm>
            <a:off x="5484138" y="2737485"/>
            <a:ext cx="3023473"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Customer-Centric Approach</a:t>
            </a:r>
            <a:endParaRPr lang="en-US" sz="1800" dirty="0"/>
          </a:p>
        </p:txBody>
      </p:sp>
      <p:sp>
        <p:nvSpPr>
          <p:cNvPr id="11" name="Text 7"/>
          <p:cNvSpPr/>
          <p:nvPr/>
        </p:nvSpPr>
        <p:spPr>
          <a:xfrm>
            <a:off x="5484138" y="3135035"/>
            <a:ext cx="3163253" cy="294323"/>
          </a:xfrm>
          <a:prstGeom prst="rect">
            <a:avLst/>
          </a:prstGeom>
          <a:noFill/>
          <a:ln/>
        </p:spPr>
        <p:txBody>
          <a:bodyPr wrap="non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Serving and satisfying customer needs</a:t>
            </a:r>
            <a:endParaRPr lang="en-US" sz="1400" dirty="0"/>
          </a:p>
        </p:txBody>
      </p:sp>
      <p:sp>
        <p:nvSpPr>
          <p:cNvPr id="12" name="Shape 8"/>
          <p:cNvSpPr/>
          <p:nvPr/>
        </p:nvSpPr>
        <p:spPr>
          <a:xfrm>
            <a:off x="5346263" y="3626644"/>
            <a:ext cx="8594527" cy="11430"/>
          </a:xfrm>
          <a:prstGeom prst="roundRect">
            <a:avLst>
              <a:gd name="adj" fmla="val 241358"/>
            </a:avLst>
          </a:prstGeom>
          <a:solidFill>
            <a:srgbClr val="CFD2D8"/>
          </a:solidFill>
          <a:ln/>
        </p:spPr>
      </p:sp>
      <p:pic>
        <p:nvPicPr>
          <p:cNvPr id="13" name="Image 2" descr="preencoded.png">    </p:cNvPr>
          <p:cNvPicPr>
            <a:picLocks noChangeAspect="1"/>
          </p:cNvPicPr>
          <p:nvPr/>
        </p:nvPicPr>
        <p:blipFill>
          <a:blip r:embed="rId3"/>
          <a:stretch>
            <a:fillRect/>
          </a:stretch>
        </p:blipFill>
        <p:spPr>
          <a:xfrm>
            <a:off x="1997869" y="3659148"/>
            <a:ext cx="3962876" cy="1059537"/>
          </a:xfrm>
          <a:prstGeom prst="rect">
            <a:avLst/>
          </a:prstGeom>
        </p:spPr>
      </p:pic>
      <p:sp>
        <p:nvSpPr>
          <p:cNvPr id="14" name="Text 9"/>
          <p:cNvSpPr/>
          <p:nvPr/>
        </p:nvSpPr>
        <p:spPr>
          <a:xfrm>
            <a:off x="3850005" y="4027289"/>
            <a:ext cx="258604" cy="323255"/>
          </a:xfrm>
          <a:prstGeom prst="rect">
            <a:avLst/>
          </a:prstGeom>
          <a:noFill/>
          <a:ln/>
        </p:spPr>
        <p:txBody>
          <a:bodyPr wrap="none" lIns="0" tIns="0" rIns="0" bIns="0" rtlCol="0" anchor="t"/>
          <a:lstStyle/>
          <a:p>
            <a:pPr algn="ctr" indent="0" marL="0">
              <a:lnSpc>
                <a:spcPts val="3250"/>
              </a:lnSpc>
              <a:buNone/>
            </a:pPr>
            <a:r>
              <a:rPr lang="en-US" sz="2000" dirty="0">
                <a:solidFill>
                  <a:srgbClr val="15213F"/>
                </a:solidFill>
                <a:latin typeface="Roboto Slab" pitchFamily="34" charset="0"/>
                <a:ea typeface="Roboto Slab" pitchFamily="34" charset="-122"/>
                <a:cs typeface="Roboto Slab" pitchFamily="34" charset="-120"/>
              </a:rPr>
              <a:t>3</a:t>
            </a:r>
            <a:endParaRPr lang="en-US" sz="2000" dirty="0"/>
          </a:p>
        </p:txBody>
      </p:sp>
      <p:sp>
        <p:nvSpPr>
          <p:cNvPr id="15" name="Text 10"/>
          <p:cNvSpPr/>
          <p:nvPr/>
        </p:nvSpPr>
        <p:spPr>
          <a:xfrm>
            <a:off x="6144578" y="3842980"/>
            <a:ext cx="2298859"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Balancing Objectives</a:t>
            </a:r>
            <a:endParaRPr lang="en-US" sz="1800" dirty="0"/>
          </a:p>
        </p:txBody>
      </p:sp>
      <p:sp>
        <p:nvSpPr>
          <p:cNvPr id="16" name="Text 11"/>
          <p:cNvSpPr/>
          <p:nvPr/>
        </p:nvSpPr>
        <p:spPr>
          <a:xfrm>
            <a:off x="6144578" y="4240530"/>
            <a:ext cx="2581989" cy="294323"/>
          </a:xfrm>
          <a:prstGeom prst="rect">
            <a:avLst/>
          </a:prstGeom>
          <a:noFill/>
          <a:ln/>
        </p:spPr>
        <p:txBody>
          <a:bodyPr wrap="non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Company sales and profit goals</a:t>
            </a:r>
            <a:endParaRPr lang="en-US" sz="1400" dirty="0"/>
          </a:p>
        </p:txBody>
      </p:sp>
      <p:sp>
        <p:nvSpPr>
          <p:cNvPr id="17" name="Shape 12"/>
          <p:cNvSpPr/>
          <p:nvPr/>
        </p:nvSpPr>
        <p:spPr>
          <a:xfrm>
            <a:off x="6006703" y="4732139"/>
            <a:ext cx="7934087" cy="11430"/>
          </a:xfrm>
          <a:prstGeom prst="roundRect">
            <a:avLst>
              <a:gd name="adj" fmla="val 241358"/>
            </a:avLst>
          </a:prstGeom>
          <a:solidFill>
            <a:srgbClr val="CFD2D8"/>
          </a:solidFill>
          <a:ln/>
        </p:spPr>
      </p:sp>
      <p:pic>
        <p:nvPicPr>
          <p:cNvPr id="18" name="Image 3" descr="preencoded.png">    </p:cNvPr>
          <p:cNvPicPr>
            <a:picLocks noChangeAspect="1"/>
          </p:cNvPicPr>
          <p:nvPr/>
        </p:nvPicPr>
        <p:blipFill>
          <a:blip r:embed="rId4"/>
          <a:stretch>
            <a:fillRect/>
          </a:stretch>
        </p:blipFill>
        <p:spPr>
          <a:xfrm>
            <a:off x="1337429" y="4764643"/>
            <a:ext cx="5283756" cy="1059537"/>
          </a:xfrm>
          <a:prstGeom prst="rect">
            <a:avLst/>
          </a:prstGeom>
        </p:spPr>
      </p:pic>
      <p:sp>
        <p:nvSpPr>
          <p:cNvPr id="19" name="Text 13"/>
          <p:cNvSpPr/>
          <p:nvPr/>
        </p:nvSpPr>
        <p:spPr>
          <a:xfrm>
            <a:off x="3850005" y="5132784"/>
            <a:ext cx="258604" cy="323255"/>
          </a:xfrm>
          <a:prstGeom prst="rect">
            <a:avLst/>
          </a:prstGeom>
          <a:noFill/>
          <a:ln/>
        </p:spPr>
        <p:txBody>
          <a:bodyPr wrap="none" lIns="0" tIns="0" rIns="0" bIns="0" rtlCol="0" anchor="t"/>
          <a:lstStyle/>
          <a:p>
            <a:pPr algn="ctr" indent="0" marL="0">
              <a:lnSpc>
                <a:spcPts val="3250"/>
              </a:lnSpc>
              <a:buNone/>
            </a:pPr>
            <a:r>
              <a:rPr lang="en-US" sz="2000" dirty="0">
                <a:solidFill>
                  <a:srgbClr val="15213F"/>
                </a:solidFill>
                <a:latin typeface="Roboto Slab" pitchFamily="34" charset="0"/>
                <a:ea typeface="Roboto Slab" pitchFamily="34" charset="-122"/>
                <a:cs typeface="Roboto Slab" pitchFamily="34" charset="-120"/>
              </a:rPr>
              <a:t>4</a:t>
            </a:r>
            <a:endParaRPr lang="en-US" sz="2000" dirty="0"/>
          </a:p>
        </p:txBody>
      </p:sp>
      <p:sp>
        <p:nvSpPr>
          <p:cNvPr id="20" name="Text 14"/>
          <p:cNvSpPr/>
          <p:nvPr/>
        </p:nvSpPr>
        <p:spPr>
          <a:xfrm>
            <a:off x="6805017" y="4948476"/>
            <a:ext cx="2697004"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Long-term Relationships</a:t>
            </a:r>
            <a:endParaRPr lang="en-US" sz="1800" dirty="0"/>
          </a:p>
        </p:txBody>
      </p:sp>
      <p:sp>
        <p:nvSpPr>
          <p:cNvPr id="21" name="Text 15"/>
          <p:cNvSpPr/>
          <p:nvPr/>
        </p:nvSpPr>
        <p:spPr>
          <a:xfrm>
            <a:off x="6805017" y="5346025"/>
            <a:ext cx="3124914" cy="294323"/>
          </a:xfrm>
          <a:prstGeom prst="rect">
            <a:avLst/>
          </a:prstGeom>
          <a:noFill/>
          <a:ln/>
        </p:spPr>
        <p:txBody>
          <a:bodyPr wrap="non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Building lasting customer connections</a:t>
            </a:r>
            <a:endParaRPr lang="en-US" sz="1400" dirty="0"/>
          </a:p>
        </p:txBody>
      </p:sp>
      <p:sp>
        <p:nvSpPr>
          <p:cNvPr id="22" name="Shape 16"/>
          <p:cNvSpPr/>
          <p:nvPr/>
        </p:nvSpPr>
        <p:spPr>
          <a:xfrm>
            <a:off x="6667143" y="5837634"/>
            <a:ext cx="7273647" cy="11430"/>
          </a:xfrm>
          <a:prstGeom prst="roundRect">
            <a:avLst>
              <a:gd name="adj" fmla="val 241358"/>
            </a:avLst>
          </a:prstGeom>
          <a:solidFill>
            <a:srgbClr val="CFD2D8"/>
          </a:solidFill>
          <a:ln/>
        </p:spPr>
      </p:sp>
      <p:pic>
        <p:nvPicPr>
          <p:cNvPr id="23" name="Image 4" descr="preencoded.png">    </p:cNvPr>
          <p:cNvPicPr>
            <a:picLocks noChangeAspect="1"/>
          </p:cNvPicPr>
          <p:nvPr/>
        </p:nvPicPr>
        <p:blipFill>
          <a:blip r:embed="rId5"/>
          <a:stretch>
            <a:fillRect/>
          </a:stretch>
        </p:blipFill>
        <p:spPr>
          <a:xfrm>
            <a:off x="676989" y="5870138"/>
            <a:ext cx="6604754" cy="1059537"/>
          </a:xfrm>
          <a:prstGeom prst="rect">
            <a:avLst/>
          </a:prstGeom>
        </p:spPr>
      </p:pic>
      <p:sp>
        <p:nvSpPr>
          <p:cNvPr id="24" name="Text 17"/>
          <p:cNvSpPr/>
          <p:nvPr/>
        </p:nvSpPr>
        <p:spPr>
          <a:xfrm>
            <a:off x="3850005" y="6238280"/>
            <a:ext cx="258604" cy="323255"/>
          </a:xfrm>
          <a:prstGeom prst="rect">
            <a:avLst/>
          </a:prstGeom>
          <a:noFill/>
          <a:ln/>
        </p:spPr>
        <p:txBody>
          <a:bodyPr wrap="none" lIns="0" tIns="0" rIns="0" bIns="0" rtlCol="0" anchor="t"/>
          <a:lstStyle/>
          <a:p>
            <a:pPr algn="ctr" indent="0" marL="0">
              <a:lnSpc>
                <a:spcPts val="3250"/>
              </a:lnSpc>
              <a:buNone/>
            </a:pPr>
            <a:r>
              <a:rPr lang="en-US" sz="2000" dirty="0">
                <a:solidFill>
                  <a:srgbClr val="15213F"/>
                </a:solidFill>
                <a:latin typeface="Roboto Slab" pitchFamily="34" charset="0"/>
                <a:ea typeface="Roboto Slab" pitchFamily="34" charset="-122"/>
                <a:cs typeface="Roboto Slab" pitchFamily="34" charset="-120"/>
              </a:rPr>
              <a:t>5</a:t>
            </a:r>
            <a:endParaRPr lang="en-US" sz="2000" dirty="0"/>
          </a:p>
        </p:txBody>
      </p:sp>
      <p:sp>
        <p:nvSpPr>
          <p:cNvPr id="25" name="Text 18"/>
          <p:cNvSpPr/>
          <p:nvPr/>
        </p:nvSpPr>
        <p:spPr>
          <a:xfrm>
            <a:off x="7465576" y="6053971"/>
            <a:ext cx="2298859" cy="287298"/>
          </a:xfrm>
          <a:prstGeom prst="rect">
            <a:avLst/>
          </a:prstGeom>
          <a:noFill/>
          <a:ln/>
        </p:spPr>
        <p:txBody>
          <a:bodyPr wrap="none" lIns="0" tIns="0" rIns="0" bIns="0" rtlCol="0" anchor="t"/>
          <a:lstStyle/>
          <a:p>
            <a:pPr algn="l" indent="0" marL="0">
              <a:lnSpc>
                <a:spcPts val="2250"/>
              </a:lnSpc>
              <a:buNone/>
            </a:pPr>
            <a:r>
              <a:rPr lang="en-US" sz="1800" dirty="0">
                <a:solidFill>
                  <a:srgbClr val="15213F"/>
                </a:solidFill>
                <a:latin typeface="Roboto Slab" pitchFamily="34" charset="0"/>
                <a:ea typeface="Roboto Slab" pitchFamily="34" charset="-122"/>
                <a:cs typeface="Roboto Slab" pitchFamily="34" charset="-120"/>
              </a:rPr>
              <a:t>Legal Compliance</a:t>
            </a:r>
            <a:endParaRPr lang="en-US" sz="1800" dirty="0"/>
          </a:p>
        </p:txBody>
      </p:sp>
      <p:sp>
        <p:nvSpPr>
          <p:cNvPr id="26" name="Text 19"/>
          <p:cNvSpPr/>
          <p:nvPr/>
        </p:nvSpPr>
        <p:spPr>
          <a:xfrm>
            <a:off x="7465576" y="6451521"/>
            <a:ext cx="3559135" cy="294323"/>
          </a:xfrm>
          <a:prstGeom prst="rect">
            <a:avLst/>
          </a:prstGeom>
          <a:noFill/>
          <a:ln/>
        </p:spPr>
        <p:txBody>
          <a:bodyPr wrap="non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Adhering to applicable laws and regulations</a:t>
            </a:r>
            <a:endParaRPr lang="en-US" sz="1400" dirty="0"/>
          </a:p>
        </p:txBody>
      </p:sp>
      <p:sp>
        <p:nvSpPr>
          <p:cNvPr id="27" name="Text 20"/>
          <p:cNvSpPr/>
          <p:nvPr/>
        </p:nvSpPr>
        <p:spPr>
          <a:xfrm>
            <a:off x="643652" y="7136487"/>
            <a:ext cx="13343096" cy="588645"/>
          </a:xfrm>
          <a:prstGeom prst="rect">
            <a:avLst/>
          </a:prstGeom>
          <a:noFill/>
          <a:ln/>
        </p:spPr>
        <p:txBody>
          <a:bodyPr wrap="square" lIns="0" tIns="0" rIns="0" bIns="0" rtlCol="0" anchor="t"/>
          <a:lstStyle/>
          <a:p>
            <a:pPr algn="l" indent="0" marL="0">
              <a:lnSpc>
                <a:spcPts val="2300"/>
              </a:lnSpc>
              <a:buNone/>
            </a:pPr>
            <a:r>
              <a:rPr lang="en-US" sz="1400" dirty="0">
                <a:solidFill>
                  <a:srgbClr val="15213F"/>
                </a:solidFill>
                <a:latin typeface="Roboto" pitchFamily="34" charset="0"/>
                <a:ea typeface="Roboto" pitchFamily="34" charset="-122"/>
                <a:cs typeface="Roboto" pitchFamily="34" charset="-120"/>
              </a:rPr>
              <a:t>Ethical behavior and good character are integral in creating long-term and valued agency with clients and other stakeholder groups. Salespeople must respect customer preferences and honor the perceptions that others might have of a selling interview.</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8747" y="998220"/>
            <a:ext cx="7362825" cy="609243"/>
          </a:xfrm>
          <a:prstGeom prst="rect">
            <a:avLst/>
          </a:prstGeom>
          <a:noFill/>
          <a:ln/>
        </p:spPr>
        <p:txBody>
          <a:bodyPr wrap="none" lIns="0" tIns="0" rIns="0" bIns="0" rtlCol="0" anchor="t"/>
          <a:lstStyle/>
          <a:p>
            <a:pPr algn="l" indent="0" marL="0">
              <a:lnSpc>
                <a:spcPts val="4750"/>
              </a:lnSpc>
              <a:buNone/>
            </a:pPr>
            <a:r>
              <a:rPr lang="en-US" sz="3800" dirty="0">
                <a:solidFill>
                  <a:srgbClr val="3257B8"/>
                </a:solidFill>
                <a:latin typeface="Roboto Slab" pitchFamily="34" charset="0"/>
                <a:ea typeface="Roboto Slab" pitchFamily="34" charset="-122"/>
                <a:cs typeface="Roboto Slab" pitchFamily="34" charset="-120"/>
              </a:rPr>
              <a:t>Ethical Training for Salespeople</a:t>
            </a:r>
            <a:endParaRPr lang="en-US" sz="3800" dirty="0"/>
          </a:p>
        </p:txBody>
      </p:sp>
      <p:sp>
        <p:nvSpPr>
          <p:cNvPr id="4" name="Shape 1"/>
          <p:cNvSpPr/>
          <p:nvPr/>
        </p:nvSpPr>
        <p:spPr>
          <a:xfrm>
            <a:off x="6168747" y="2119193"/>
            <a:ext cx="438626" cy="438626"/>
          </a:xfrm>
          <a:prstGeom prst="roundRect">
            <a:avLst>
              <a:gd name="adj" fmla="val 6668"/>
            </a:avLst>
          </a:prstGeom>
          <a:solidFill>
            <a:srgbClr val="E9ECF2"/>
          </a:solidFill>
          <a:ln/>
        </p:spPr>
      </p:sp>
      <p:sp>
        <p:nvSpPr>
          <p:cNvPr id="5" name="Text 2"/>
          <p:cNvSpPr/>
          <p:nvPr/>
        </p:nvSpPr>
        <p:spPr>
          <a:xfrm>
            <a:off x="6241852" y="2155746"/>
            <a:ext cx="292418" cy="365522"/>
          </a:xfrm>
          <a:prstGeom prst="rect">
            <a:avLst/>
          </a:prstGeom>
          <a:noFill/>
          <a:ln/>
        </p:spPr>
        <p:txBody>
          <a:bodyPr wrap="none" lIns="0" tIns="0" rIns="0" bIns="0" rtlCol="0" anchor="t"/>
          <a:lstStyle/>
          <a:p>
            <a:pPr algn="ctr" indent="0" marL="0">
              <a:lnSpc>
                <a:spcPts val="2300"/>
              </a:lnSpc>
              <a:buNone/>
            </a:pPr>
            <a:r>
              <a:rPr lang="en-US" sz="2300" dirty="0">
                <a:solidFill>
                  <a:srgbClr val="15213F"/>
                </a:solidFill>
                <a:latin typeface="Roboto Slab" pitchFamily="34" charset="0"/>
                <a:ea typeface="Roboto Slab" pitchFamily="34" charset="-122"/>
                <a:cs typeface="Roboto Slab" pitchFamily="34" charset="-120"/>
              </a:rPr>
              <a:t>1</a:t>
            </a:r>
            <a:endParaRPr lang="en-US" sz="2300" dirty="0"/>
          </a:p>
        </p:txBody>
      </p:sp>
      <p:sp>
        <p:nvSpPr>
          <p:cNvPr id="6" name="Text 3"/>
          <p:cNvSpPr/>
          <p:nvPr/>
        </p:nvSpPr>
        <p:spPr>
          <a:xfrm>
            <a:off x="6802279" y="2119193"/>
            <a:ext cx="3629501" cy="304562"/>
          </a:xfrm>
          <a:prstGeom prst="rect">
            <a:avLst/>
          </a:prstGeom>
          <a:noFill/>
          <a:ln/>
        </p:spPr>
        <p:txBody>
          <a:bodyPr wrap="none" lIns="0" tIns="0" rIns="0" bIns="0" rtlCol="0" anchor="t"/>
          <a:lstStyle/>
          <a:p>
            <a:pPr algn="l" indent="0" marL="0">
              <a:lnSpc>
                <a:spcPts val="2350"/>
              </a:lnSpc>
              <a:buNone/>
            </a:pPr>
            <a:r>
              <a:rPr lang="en-US" sz="1900" dirty="0">
                <a:solidFill>
                  <a:srgbClr val="15213F"/>
                </a:solidFill>
                <a:latin typeface="Roboto Slab" pitchFamily="34" charset="0"/>
                <a:ea typeface="Roboto Slab" pitchFamily="34" charset="-122"/>
                <a:cs typeface="Roboto Slab" pitchFamily="34" charset="-120"/>
              </a:rPr>
              <a:t>Education on Ethical Standards</a:t>
            </a:r>
            <a:endParaRPr lang="en-US" sz="1900" dirty="0"/>
          </a:p>
        </p:txBody>
      </p:sp>
      <p:sp>
        <p:nvSpPr>
          <p:cNvPr id="7" name="Text 4"/>
          <p:cNvSpPr/>
          <p:nvPr/>
        </p:nvSpPr>
        <p:spPr>
          <a:xfrm>
            <a:off x="6802279" y="2540675"/>
            <a:ext cx="7145774" cy="623887"/>
          </a:xfrm>
          <a:prstGeom prst="rect">
            <a:avLst/>
          </a:prstGeom>
          <a:noFill/>
          <a:ln/>
        </p:spPr>
        <p:txBody>
          <a:bodyPr wrap="square" lIns="0" tIns="0" rIns="0" bIns="0" rtlCol="0" anchor="t"/>
          <a:lstStyle/>
          <a:p>
            <a:pPr algn="l" indent="0" marL="0">
              <a:lnSpc>
                <a:spcPts val="2450"/>
              </a:lnSpc>
              <a:buNone/>
            </a:pPr>
            <a:r>
              <a:rPr lang="en-US" sz="1500" dirty="0">
                <a:solidFill>
                  <a:srgbClr val="15213F"/>
                </a:solidFill>
                <a:latin typeface="Roboto" pitchFamily="34" charset="0"/>
                <a:ea typeface="Roboto" pitchFamily="34" charset="-122"/>
                <a:cs typeface="Roboto" pitchFamily="34" charset="-120"/>
              </a:rPr>
              <a:t>Provide training on what is the right thing to do in a sales interview and the rationale behind ethical decision-making.</a:t>
            </a:r>
            <a:endParaRPr lang="en-US" sz="1500" dirty="0"/>
          </a:p>
        </p:txBody>
      </p:sp>
      <p:sp>
        <p:nvSpPr>
          <p:cNvPr id="8" name="Shape 5"/>
          <p:cNvSpPr/>
          <p:nvPr/>
        </p:nvSpPr>
        <p:spPr>
          <a:xfrm>
            <a:off x="6168747" y="3578781"/>
            <a:ext cx="438626" cy="438626"/>
          </a:xfrm>
          <a:prstGeom prst="roundRect">
            <a:avLst>
              <a:gd name="adj" fmla="val 6668"/>
            </a:avLst>
          </a:prstGeom>
          <a:solidFill>
            <a:srgbClr val="E9ECF2"/>
          </a:solidFill>
          <a:ln/>
        </p:spPr>
      </p:sp>
      <p:sp>
        <p:nvSpPr>
          <p:cNvPr id="9" name="Text 6"/>
          <p:cNvSpPr/>
          <p:nvPr/>
        </p:nvSpPr>
        <p:spPr>
          <a:xfrm>
            <a:off x="6241852" y="3615333"/>
            <a:ext cx="292418" cy="365522"/>
          </a:xfrm>
          <a:prstGeom prst="rect">
            <a:avLst/>
          </a:prstGeom>
          <a:noFill/>
          <a:ln/>
        </p:spPr>
        <p:txBody>
          <a:bodyPr wrap="none" lIns="0" tIns="0" rIns="0" bIns="0" rtlCol="0" anchor="t"/>
          <a:lstStyle/>
          <a:p>
            <a:pPr algn="ctr" indent="0" marL="0">
              <a:lnSpc>
                <a:spcPts val="2300"/>
              </a:lnSpc>
              <a:buNone/>
            </a:pPr>
            <a:r>
              <a:rPr lang="en-US" sz="2300" dirty="0">
                <a:solidFill>
                  <a:srgbClr val="15213F"/>
                </a:solidFill>
                <a:latin typeface="Roboto Slab" pitchFamily="34" charset="0"/>
                <a:ea typeface="Roboto Slab" pitchFamily="34" charset="-122"/>
                <a:cs typeface="Roboto Slab" pitchFamily="34" charset="-120"/>
              </a:rPr>
              <a:t>2</a:t>
            </a:r>
            <a:endParaRPr lang="en-US" sz="2300" dirty="0"/>
          </a:p>
        </p:txBody>
      </p:sp>
      <p:sp>
        <p:nvSpPr>
          <p:cNvPr id="10" name="Text 7"/>
          <p:cNvSpPr/>
          <p:nvPr/>
        </p:nvSpPr>
        <p:spPr>
          <a:xfrm>
            <a:off x="6802279" y="3578781"/>
            <a:ext cx="4049197" cy="304562"/>
          </a:xfrm>
          <a:prstGeom prst="rect">
            <a:avLst/>
          </a:prstGeom>
          <a:noFill/>
          <a:ln/>
        </p:spPr>
        <p:txBody>
          <a:bodyPr wrap="none" lIns="0" tIns="0" rIns="0" bIns="0" rtlCol="0" anchor="t"/>
          <a:lstStyle/>
          <a:p>
            <a:pPr algn="l" indent="0" marL="0">
              <a:lnSpc>
                <a:spcPts val="2350"/>
              </a:lnSpc>
              <a:buNone/>
            </a:pPr>
            <a:r>
              <a:rPr lang="en-US" sz="1900" dirty="0">
                <a:solidFill>
                  <a:srgbClr val="15213F"/>
                </a:solidFill>
                <a:latin typeface="Roboto Slab" pitchFamily="34" charset="0"/>
                <a:ea typeface="Roboto Slab" pitchFamily="34" charset="-122"/>
                <a:cs typeface="Roboto Slab" pitchFamily="34" charset="-120"/>
              </a:rPr>
              <a:t>Awareness of Normative Behaviors</a:t>
            </a:r>
            <a:endParaRPr lang="en-US" sz="1900" dirty="0"/>
          </a:p>
        </p:txBody>
      </p:sp>
      <p:sp>
        <p:nvSpPr>
          <p:cNvPr id="11" name="Text 8"/>
          <p:cNvSpPr/>
          <p:nvPr/>
        </p:nvSpPr>
        <p:spPr>
          <a:xfrm>
            <a:off x="6802279" y="4000262"/>
            <a:ext cx="7145774" cy="311944"/>
          </a:xfrm>
          <a:prstGeom prst="rect">
            <a:avLst/>
          </a:prstGeom>
          <a:noFill/>
          <a:ln/>
        </p:spPr>
        <p:txBody>
          <a:bodyPr wrap="none" lIns="0" tIns="0" rIns="0" bIns="0" rtlCol="0" anchor="t"/>
          <a:lstStyle/>
          <a:p>
            <a:pPr algn="l" indent="0" marL="0">
              <a:lnSpc>
                <a:spcPts val="2450"/>
              </a:lnSpc>
              <a:buNone/>
            </a:pPr>
            <a:r>
              <a:rPr lang="en-US" sz="1500" dirty="0">
                <a:solidFill>
                  <a:srgbClr val="15213F"/>
                </a:solidFill>
                <a:latin typeface="Roboto" pitchFamily="34" charset="0"/>
                <a:ea typeface="Roboto" pitchFamily="34" charset="-122"/>
                <a:cs typeface="Roboto" pitchFamily="34" charset="-120"/>
              </a:rPr>
              <a:t>Educate salespeople on the norms of behavior in selling and buying interviews.</a:t>
            </a:r>
            <a:endParaRPr lang="en-US" sz="1500" dirty="0"/>
          </a:p>
        </p:txBody>
      </p:sp>
      <p:sp>
        <p:nvSpPr>
          <p:cNvPr id="12" name="Shape 9"/>
          <p:cNvSpPr/>
          <p:nvPr/>
        </p:nvSpPr>
        <p:spPr>
          <a:xfrm>
            <a:off x="6168747" y="4726424"/>
            <a:ext cx="438626" cy="438626"/>
          </a:xfrm>
          <a:prstGeom prst="roundRect">
            <a:avLst>
              <a:gd name="adj" fmla="val 6668"/>
            </a:avLst>
          </a:prstGeom>
          <a:solidFill>
            <a:srgbClr val="E9ECF2"/>
          </a:solidFill>
          <a:ln/>
        </p:spPr>
      </p:sp>
      <p:sp>
        <p:nvSpPr>
          <p:cNvPr id="13" name="Text 10"/>
          <p:cNvSpPr/>
          <p:nvPr/>
        </p:nvSpPr>
        <p:spPr>
          <a:xfrm>
            <a:off x="6241852" y="4762976"/>
            <a:ext cx="292418" cy="365522"/>
          </a:xfrm>
          <a:prstGeom prst="rect">
            <a:avLst/>
          </a:prstGeom>
          <a:noFill/>
          <a:ln/>
        </p:spPr>
        <p:txBody>
          <a:bodyPr wrap="none" lIns="0" tIns="0" rIns="0" bIns="0" rtlCol="0" anchor="t"/>
          <a:lstStyle/>
          <a:p>
            <a:pPr algn="ctr" indent="0" marL="0">
              <a:lnSpc>
                <a:spcPts val="2300"/>
              </a:lnSpc>
              <a:buNone/>
            </a:pPr>
            <a:r>
              <a:rPr lang="en-US" sz="2300" dirty="0">
                <a:solidFill>
                  <a:srgbClr val="15213F"/>
                </a:solidFill>
                <a:latin typeface="Roboto Slab" pitchFamily="34" charset="0"/>
                <a:ea typeface="Roboto Slab" pitchFamily="34" charset="-122"/>
                <a:cs typeface="Roboto Slab" pitchFamily="34" charset="-120"/>
              </a:rPr>
              <a:t>3</a:t>
            </a:r>
            <a:endParaRPr lang="en-US" sz="2300" dirty="0"/>
          </a:p>
        </p:txBody>
      </p:sp>
      <p:sp>
        <p:nvSpPr>
          <p:cNvPr id="14" name="Text 11"/>
          <p:cNvSpPr/>
          <p:nvPr/>
        </p:nvSpPr>
        <p:spPr>
          <a:xfrm>
            <a:off x="6802279" y="4726424"/>
            <a:ext cx="2692598" cy="304562"/>
          </a:xfrm>
          <a:prstGeom prst="rect">
            <a:avLst/>
          </a:prstGeom>
          <a:noFill/>
          <a:ln/>
        </p:spPr>
        <p:txBody>
          <a:bodyPr wrap="none" lIns="0" tIns="0" rIns="0" bIns="0" rtlCol="0" anchor="t"/>
          <a:lstStyle/>
          <a:p>
            <a:pPr algn="l" indent="0" marL="0">
              <a:lnSpc>
                <a:spcPts val="2350"/>
              </a:lnSpc>
              <a:buNone/>
            </a:pPr>
            <a:r>
              <a:rPr lang="en-US" sz="1900" dirty="0">
                <a:solidFill>
                  <a:srgbClr val="15213F"/>
                </a:solidFill>
                <a:latin typeface="Roboto Slab" pitchFamily="34" charset="0"/>
                <a:ea typeface="Roboto Slab" pitchFamily="34" charset="-122"/>
                <a:cs typeface="Roboto Slab" pitchFamily="34" charset="-120"/>
              </a:rPr>
              <a:t>Decision-Making Skills</a:t>
            </a:r>
            <a:endParaRPr lang="en-US" sz="1900" dirty="0"/>
          </a:p>
        </p:txBody>
      </p:sp>
      <p:sp>
        <p:nvSpPr>
          <p:cNvPr id="15" name="Text 12"/>
          <p:cNvSpPr/>
          <p:nvPr/>
        </p:nvSpPr>
        <p:spPr>
          <a:xfrm>
            <a:off x="6802279" y="5147905"/>
            <a:ext cx="7145774" cy="623887"/>
          </a:xfrm>
          <a:prstGeom prst="rect">
            <a:avLst/>
          </a:prstGeom>
          <a:noFill/>
          <a:ln/>
        </p:spPr>
        <p:txBody>
          <a:bodyPr wrap="square" lIns="0" tIns="0" rIns="0" bIns="0" rtlCol="0" anchor="t"/>
          <a:lstStyle/>
          <a:p>
            <a:pPr algn="l" indent="0" marL="0">
              <a:lnSpc>
                <a:spcPts val="2450"/>
              </a:lnSpc>
              <a:buNone/>
            </a:pPr>
            <a:r>
              <a:rPr lang="en-US" sz="1500" dirty="0">
                <a:solidFill>
                  <a:srgbClr val="15213F"/>
                </a:solidFill>
                <a:latin typeface="Roboto" pitchFamily="34" charset="0"/>
                <a:ea typeface="Roboto" pitchFamily="34" charset="-122"/>
                <a:cs typeface="Roboto" pitchFamily="34" charset="-120"/>
              </a:rPr>
              <a:t>Develop the ability to weigh pros and cons of available alternatives in different selling situations.</a:t>
            </a:r>
            <a:endParaRPr lang="en-US" sz="1500" dirty="0"/>
          </a:p>
        </p:txBody>
      </p:sp>
      <p:sp>
        <p:nvSpPr>
          <p:cNvPr id="16" name="Shape 13"/>
          <p:cNvSpPr/>
          <p:nvPr/>
        </p:nvSpPr>
        <p:spPr>
          <a:xfrm>
            <a:off x="6168747" y="6186011"/>
            <a:ext cx="438626" cy="438626"/>
          </a:xfrm>
          <a:prstGeom prst="roundRect">
            <a:avLst>
              <a:gd name="adj" fmla="val 6668"/>
            </a:avLst>
          </a:prstGeom>
          <a:solidFill>
            <a:srgbClr val="E9ECF2"/>
          </a:solidFill>
          <a:ln/>
        </p:spPr>
      </p:sp>
      <p:sp>
        <p:nvSpPr>
          <p:cNvPr id="17" name="Text 14"/>
          <p:cNvSpPr/>
          <p:nvPr/>
        </p:nvSpPr>
        <p:spPr>
          <a:xfrm>
            <a:off x="6241852" y="6222563"/>
            <a:ext cx="292418" cy="365522"/>
          </a:xfrm>
          <a:prstGeom prst="rect">
            <a:avLst/>
          </a:prstGeom>
          <a:noFill/>
          <a:ln/>
        </p:spPr>
        <p:txBody>
          <a:bodyPr wrap="none" lIns="0" tIns="0" rIns="0" bIns="0" rtlCol="0" anchor="t"/>
          <a:lstStyle/>
          <a:p>
            <a:pPr algn="ctr" indent="0" marL="0">
              <a:lnSpc>
                <a:spcPts val="2300"/>
              </a:lnSpc>
              <a:buNone/>
            </a:pPr>
            <a:r>
              <a:rPr lang="en-US" sz="2300" dirty="0">
                <a:solidFill>
                  <a:srgbClr val="15213F"/>
                </a:solidFill>
                <a:latin typeface="Roboto Slab" pitchFamily="34" charset="0"/>
                <a:ea typeface="Roboto Slab" pitchFamily="34" charset="-122"/>
                <a:cs typeface="Roboto Slab" pitchFamily="34" charset="-120"/>
              </a:rPr>
              <a:t>4</a:t>
            </a:r>
            <a:endParaRPr lang="en-US" sz="2300" dirty="0"/>
          </a:p>
        </p:txBody>
      </p:sp>
      <p:sp>
        <p:nvSpPr>
          <p:cNvPr id="18" name="Text 15"/>
          <p:cNvSpPr/>
          <p:nvPr/>
        </p:nvSpPr>
        <p:spPr>
          <a:xfrm>
            <a:off x="6802279" y="6186011"/>
            <a:ext cx="3651409" cy="304562"/>
          </a:xfrm>
          <a:prstGeom prst="rect">
            <a:avLst/>
          </a:prstGeom>
          <a:noFill/>
          <a:ln/>
        </p:spPr>
        <p:txBody>
          <a:bodyPr wrap="none" lIns="0" tIns="0" rIns="0" bIns="0" rtlCol="0" anchor="t"/>
          <a:lstStyle/>
          <a:p>
            <a:pPr algn="l" indent="0" marL="0">
              <a:lnSpc>
                <a:spcPts val="2350"/>
              </a:lnSpc>
              <a:buNone/>
            </a:pPr>
            <a:r>
              <a:rPr lang="en-US" sz="1900" dirty="0">
                <a:solidFill>
                  <a:srgbClr val="15213F"/>
                </a:solidFill>
                <a:latin typeface="Roboto Slab" pitchFamily="34" charset="0"/>
                <a:ea typeface="Roboto Slab" pitchFamily="34" charset="-122"/>
                <a:cs typeface="Roboto Slab" pitchFamily="34" charset="-120"/>
              </a:rPr>
              <a:t>Reflection and Self-Assessment</a:t>
            </a:r>
            <a:endParaRPr lang="en-US" sz="1900" dirty="0"/>
          </a:p>
        </p:txBody>
      </p:sp>
      <p:sp>
        <p:nvSpPr>
          <p:cNvPr id="19" name="Text 16"/>
          <p:cNvSpPr/>
          <p:nvPr/>
        </p:nvSpPr>
        <p:spPr>
          <a:xfrm>
            <a:off x="6802279" y="6607492"/>
            <a:ext cx="7145774" cy="623887"/>
          </a:xfrm>
          <a:prstGeom prst="rect">
            <a:avLst/>
          </a:prstGeom>
          <a:noFill/>
          <a:ln/>
        </p:spPr>
        <p:txBody>
          <a:bodyPr wrap="square" lIns="0" tIns="0" rIns="0" bIns="0" rtlCol="0" anchor="t"/>
          <a:lstStyle/>
          <a:p>
            <a:pPr algn="l" indent="0" marL="0">
              <a:lnSpc>
                <a:spcPts val="2450"/>
              </a:lnSpc>
              <a:buNone/>
            </a:pPr>
            <a:r>
              <a:rPr lang="en-US" sz="1500" dirty="0">
                <a:solidFill>
                  <a:srgbClr val="15213F"/>
                </a:solidFill>
                <a:latin typeface="Roboto" pitchFamily="34" charset="0"/>
                <a:ea typeface="Roboto" pitchFamily="34" charset="-122"/>
                <a:cs typeface="Roboto" pitchFamily="34" charset="-120"/>
              </a:rPr>
              <a:t>Encourage salespeople to reflect on their choices and their impact on their reputation, their firm, and the profession.</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The Impact of Digital Transformation on Selling Interviews</a:t>
            </a:r>
            <a:endParaRPr lang="en-US" sz="4450" dirty="0"/>
          </a:p>
        </p:txBody>
      </p:sp>
      <p:sp>
        <p:nvSpPr>
          <p:cNvPr id="3" name="Text 1"/>
          <p:cNvSpPr/>
          <p:nvPr/>
        </p:nvSpPr>
        <p:spPr>
          <a:xfrm>
            <a:off x="793790" y="398859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Digital Tools</a:t>
            </a:r>
            <a:endParaRPr lang="en-US" sz="2200" dirty="0"/>
          </a:p>
        </p:txBody>
      </p:sp>
      <p:sp>
        <p:nvSpPr>
          <p:cNvPr id="4" name="Text 2"/>
          <p:cNvSpPr/>
          <p:nvPr/>
        </p:nvSpPr>
        <p:spPr>
          <a:xfrm>
            <a:off x="793790" y="4569738"/>
            <a:ext cx="3978116" cy="1451610"/>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Leverage digital platforms for conducting interviews, sharing presentations, and collaborating with clients.</a:t>
            </a:r>
            <a:endParaRPr lang="en-US" sz="1750" dirty="0"/>
          </a:p>
        </p:txBody>
      </p:sp>
      <p:sp>
        <p:nvSpPr>
          <p:cNvPr id="5" name="Text 3"/>
          <p:cNvSpPr/>
          <p:nvPr/>
        </p:nvSpPr>
        <p:spPr>
          <a:xfrm>
            <a:off x="5332928" y="398859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Data-Driven Insights</a:t>
            </a:r>
            <a:endParaRPr lang="en-US" sz="2200" dirty="0"/>
          </a:p>
        </p:txBody>
      </p:sp>
      <p:sp>
        <p:nvSpPr>
          <p:cNvPr id="6" name="Text 4"/>
          <p:cNvSpPr/>
          <p:nvPr/>
        </p:nvSpPr>
        <p:spPr>
          <a:xfrm>
            <a:off x="5332928" y="4569738"/>
            <a:ext cx="3978116" cy="1088708"/>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Utilize analytics and AI to gather pre-meeting data and personalize content for clients.</a:t>
            </a:r>
            <a:endParaRPr lang="en-US" sz="1750" dirty="0"/>
          </a:p>
        </p:txBody>
      </p:sp>
      <p:sp>
        <p:nvSpPr>
          <p:cNvPr id="7" name="Text 5"/>
          <p:cNvSpPr/>
          <p:nvPr/>
        </p:nvSpPr>
        <p:spPr>
          <a:xfrm>
            <a:off x="9872067" y="398859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Virtual Engagement</a:t>
            </a:r>
            <a:endParaRPr lang="en-US" sz="2200" dirty="0"/>
          </a:p>
        </p:txBody>
      </p:sp>
      <p:sp>
        <p:nvSpPr>
          <p:cNvPr id="8" name="Text 6"/>
          <p:cNvSpPr/>
          <p:nvPr/>
        </p:nvSpPr>
        <p:spPr>
          <a:xfrm>
            <a:off x="9872067" y="4569738"/>
            <a:ext cx="3978116" cy="1088708"/>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Adapt selling techniques for virtual environments, focusing on creating engaging digital experiences.</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85098" y="616863"/>
            <a:ext cx="12067818" cy="700921"/>
          </a:xfrm>
          <a:prstGeom prst="rect">
            <a:avLst/>
          </a:prstGeom>
          <a:noFill/>
          <a:ln/>
        </p:spPr>
        <p:txBody>
          <a:bodyPr wrap="none" lIns="0" tIns="0" rIns="0" bIns="0" rtlCol="0" anchor="t"/>
          <a:lstStyle/>
          <a:p>
            <a:pPr algn="l" indent="0" marL="0">
              <a:lnSpc>
                <a:spcPts val="5500"/>
              </a:lnSpc>
              <a:buNone/>
            </a:pPr>
            <a:r>
              <a:rPr lang="en-US" sz="4400" dirty="0">
                <a:solidFill>
                  <a:srgbClr val="3257B8"/>
                </a:solidFill>
                <a:latin typeface="Roboto Slab" pitchFamily="34" charset="0"/>
                <a:ea typeface="Roboto Slab" pitchFamily="34" charset="-122"/>
                <a:cs typeface="Roboto Slab" pitchFamily="34" charset="-120"/>
              </a:rPr>
              <a:t>Adapting to Changing Customer Expectations</a:t>
            </a:r>
            <a:endParaRPr lang="en-US" sz="4400" dirty="0"/>
          </a:p>
        </p:txBody>
      </p:sp>
      <p:sp>
        <p:nvSpPr>
          <p:cNvPr id="3" name="Text 1"/>
          <p:cNvSpPr/>
          <p:nvPr/>
        </p:nvSpPr>
        <p:spPr>
          <a:xfrm>
            <a:off x="1554123" y="2223611"/>
            <a:ext cx="3139083" cy="350401"/>
          </a:xfrm>
          <a:prstGeom prst="rect">
            <a:avLst/>
          </a:prstGeom>
          <a:noFill/>
          <a:ln/>
        </p:spPr>
        <p:txBody>
          <a:bodyPr wrap="none" lIns="0" tIns="0" rIns="0" bIns="0" rtlCol="0" anchor="t"/>
          <a:lstStyle/>
          <a:p>
            <a:pPr algn="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Understand New Needs</a:t>
            </a:r>
            <a:endParaRPr lang="en-US" sz="2200" dirty="0"/>
          </a:p>
        </p:txBody>
      </p:sp>
      <p:sp>
        <p:nvSpPr>
          <p:cNvPr id="4" name="Text 2"/>
          <p:cNvSpPr/>
          <p:nvPr/>
        </p:nvSpPr>
        <p:spPr>
          <a:xfrm>
            <a:off x="785098" y="2708553"/>
            <a:ext cx="3908107" cy="717709"/>
          </a:xfrm>
          <a:prstGeom prst="rect">
            <a:avLst/>
          </a:prstGeom>
          <a:noFill/>
          <a:ln/>
        </p:spPr>
        <p:txBody>
          <a:bodyPr wrap="square" lIns="0" tIns="0" rIns="0" bIns="0" rtlCol="0" anchor="t"/>
          <a:lstStyle/>
          <a:p>
            <a:pPr algn="r" indent="0" marL="0">
              <a:lnSpc>
                <a:spcPts val="2800"/>
              </a:lnSpc>
              <a:buNone/>
            </a:pPr>
            <a:r>
              <a:rPr lang="en-US" sz="1750" dirty="0">
                <a:solidFill>
                  <a:srgbClr val="15213F"/>
                </a:solidFill>
                <a:latin typeface="Roboto" pitchFamily="34" charset="0"/>
                <a:ea typeface="Roboto" pitchFamily="34" charset="-122"/>
                <a:cs typeface="Roboto" pitchFamily="34" charset="-120"/>
              </a:rPr>
              <a:t>Research evolving customer requirements</a:t>
            </a:r>
            <a:endParaRPr lang="en-US" sz="1750" dirty="0"/>
          </a:p>
        </p:txBody>
      </p:sp>
      <p:pic>
        <p:nvPicPr>
          <p:cNvPr id="5" name="Image 0" descr="preencoded.png">    </p:cNvPr>
          <p:cNvPicPr>
            <a:picLocks noChangeAspect="1"/>
          </p:cNvPicPr>
          <p:nvPr/>
        </p:nvPicPr>
        <p:blipFill>
          <a:blip r:embed="rId1"/>
          <a:stretch>
            <a:fillRect/>
          </a:stretch>
        </p:blipFill>
        <p:spPr>
          <a:xfrm>
            <a:off x="5029676" y="1766411"/>
            <a:ext cx="4571048" cy="4571048"/>
          </a:xfrm>
          <a:prstGeom prst="rect">
            <a:avLst/>
          </a:prstGeom>
        </p:spPr>
      </p:pic>
      <p:sp>
        <p:nvSpPr>
          <p:cNvPr id="6" name="Text 3"/>
          <p:cNvSpPr/>
          <p:nvPr/>
        </p:nvSpPr>
        <p:spPr>
          <a:xfrm>
            <a:off x="6033849" y="2693194"/>
            <a:ext cx="335637" cy="419576"/>
          </a:xfrm>
          <a:prstGeom prst="rect">
            <a:avLst/>
          </a:prstGeom>
          <a:noFill/>
          <a:ln/>
        </p:spPr>
        <p:txBody>
          <a:bodyPr wrap="none" lIns="0" tIns="0" rIns="0" bIns="0" rtlCol="0" anchor="t"/>
          <a:lstStyle/>
          <a:p>
            <a:pPr algn="l" indent="0" marL="0">
              <a:lnSpc>
                <a:spcPts val="4200"/>
              </a:lnSpc>
              <a:buNone/>
            </a:pPr>
            <a:r>
              <a:rPr lang="en-US" sz="2600" dirty="0">
                <a:solidFill>
                  <a:srgbClr val="15213F"/>
                </a:solidFill>
                <a:latin typeface="Roboto Slab" pitchFamily="34" charset="0"/>
                <a:ea typeface="Roboto Slab" pitchFamily="34" charset="-122"/>
                <a:cs typeface="Roboto Slab" pitchFamily="34" charset="-120"/>
              </a:rPr>
              <a:t>1</a:t>
            </a:r>
            <a:endParaRPr lang="en-US" sz="2600" dirty="0"/>
          </a:p>
        </p:txBody>
      </p:sp>
      <p:sp>
        <p:nvSpPr>
          <p:cNvPr id="7" name="Text 4"/>
          <p:cNvSpPr/>
          <p:nvPr/>
        </p:nvSpPr>
        <p:spPr>
          <a:xfrm>
            <a:off x="9937194" y="1874520"/>
            <a:ext cx="2804160" cy="350401"/>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Tailor Solutions</a:t>
            </a:r>
            <a:endParaRPr lang="en-US" sz="2200" dirty="0"/>
          </a:p>
        </p:txBody>
      </p:sp>
      <p:sp>
        <p:nvSpPr>
          <p:cNvPr id="8" name="Text 5"/>
          <p:cNvSpPr/>
          <p:nvPr/>
        </p:nvSpPr>
        <p:spPr>
          <a:xfrm>
            <a:off x="9937194" y="2359462"/>
            <a:ext cx="3908107" cy="717709"/>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Customize offerings to meet specific needs</a:t>
            </a:r>
            <a:endParaRPr lang="en-US" sz="1750" dirty="0"/>
          </a:p>
        </p:txBody>
      </p:sp>
      <p:pic>
        <p:nvPicPr>
          <p:cNvPr id="9" name="Image 1" descr="preencoded.png">    </p:cNvPr>
          <p:cNvPicPr>
            <a:picLocks noChangeAspect="1"/>
          </p:cNvPicPr>
          <p:nvPr/>
        </p:nvPicPr>
        <p:blipFill>
          <a:blip r:embed="rId2"/>
          <a:stretch>
            <a:fillRect/>
          </a:stretch>
        </p:blipFill>
        <p:spPr>
          <a:xfrm>
            <a:off x="5029676" y="1766411"/>
            <a:ext cx="4571048" cy="4571048"/>
          </a:xfrm>
          <a:prstGeom prst="rect">
            <a:avLst/>
          </a:prstGeom>
        </p:spPr>
      </p:pic>
      <p:sp>
        <p:nvSpPr>
          <p:cNvPr id="10" name="Text 6"/>
          <p:cNvSpPr/>
          <p:nvPr/>
        </p:nvSpPr>
        <p:spPr>
          <a:xfrm>
            <a:off x="7895868" y="2428161"/>
            <a:ext cx="335637" cy="419576"/>
          </a:xfrm>
          <a:prstGeom prst="rect">
            <a:avLst/>
          </a:prstGeom>
          <a:noFill/>
          <a:ln/>
        </p:spPr>
        <p:txBody>
          <a:bodyPr wrap="none" lIns="0" tIns="0" rIns="0" bIns="0" rtlCol="0" anchor="t"/>
          <a:lstStyle/>
          <a:p>
            <a:pPr algn="l" indent="0" marL="0">
              <a:lnSpc>
                <a:spcPts val="4200"/>
              </a:lnSpc>
              <a:buNone/>
            </a:pPr>
            <a:r>
              <a:rPr lang="en-US" sz="2600" dirty="0">
                <a:solidFill>
                  <a:srgbClr val="15213F"/>
                </a:solidFill>
                <a:latin typeface="Roboto Slab" pitchFamily="34" charset="0"/>
                <a:ea typeface="Roboto Slab" pitchFamily="34" charset="-122"/>
                <a:cs typeface="Roboto Slab" pitchFamily="34" charset="-120"/>
              </a:rPr>
              <a:t>2</a:t>
            </a:r>
            <a:endParaRPr lang="en-US" sz="2600" dirty="0"/>
          </a:p>
        </p:txBody>
      </p:sp>
      <p:sp>
        <p:nvSpPr>
          <p:cNvPr id="11" name="Text 7"/>
          <p:cNvSpPr/>
          <p:nvPr/>
        </p:nvSpPr>
        <p:spPr>
          <a:xfrm>
            <a:off x="10049351" y="3629978"/>
            <a:ext cx="2804160" cy="350401"/>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Provide Value</a:t>
            </a:r>
            <a:endParaRPr lang="en-US" sz="2200" dirty="0"/>
          </a:p>
        </p:txBody>
      </p:sp>
      <p:sp>
        <p:nvSpPr>
          <p:cNvPr id="12" name="Text 8"/>
          <p:cNvSpPr/>
          <p:nvPr/>
        </p:nvSpPr>
        <p:spPr>
          <a:xfrm>
            <a:off x="10049351" y="4114919"/>
            <a:ext cx="3795951" cy="358854"/>
          </a:xfrm>
          <a:prstGeom prst="rect">
            <a:avLst/>
          </a:prstGeom>
          <a:noFill/>
          <a:ln/>
        </p:spPr>
        <p:txBody>
          <a:bodyPr wrap="non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Focus on delivering tangible benefits</a:t>
            </a:r>
            <a:endParaRPr lang="en-US" sz="1750" dirty="0"/>
          </a:p>
        </p:txBody>
      </p:sp>
      <p:pic>
        <p:nvPicPr>
          <p:cNvPr id="13" name="Image 2" descr="preencoded.png">    </p:cNvPr>
          <p:cNvPicPr>
            <a:picLocks noChangeAspect="1"/>
          </p:cNvPicPr>
          <p:nvPr/>
        </p:nvPicPr>
        <p:blipFill>
          <a:blip r:embed="rId3"/>
          <a:stretch>
            <a:fillRect/>
          </a:stretch>
        </p:blipFill>
        <p:spPr>
          <a:xfrm>
            <a:off x="5029676" y="1766411"/>
            <a:ext cx="4571048" cy="4571048"/>
          </a:xfrm>
          <a:prstGeom prst="rect">
            <a:avLst/>
          </a:prstGeom>
        </p:spPr>
      </p:pic>
      <p:sp>
        <p:nvSpPr>
          <p:cNvPr id="14" name="Text 9"/>
          <p:cNvSpPr/>
          <p:nvPr/>
        </p:nvSpPr>
        <p:spPr>
          <a:xfrm>
            <a:off x="8723352" y="4117181"/>
            <a:ext cx="335637" cy="419576"/>
          </a:xfrm>
          <a:prstGeom prst="rect">
            <a:avLst/>
          </a:prstGeom>
          <a:noFill/>
          <a:ln/>
        </p:spPr>
        <p:txBody>
          <a:bodyPr wrap="none" lIns="0" tIns="0" rIns="0" bIns="0" rtlCol="0" anchor="t"/>
          <a:lstStyle/>
          <a:p>
            <a:pPr algn="l" indent="0" marL="0">
              <a:lnSpc>
                <a:spcPts val="4200"/>
              </a:lnSpc>
              <a:buNone/>
            </a:pPr>
            <a:r>
              <a:rPr lang="en-US" sz="2600" dirty="0">
                <a:solidFill>
                  <a:srgbClr val="15213F"/>
                </a:solidFill>
                <a:latin typeface="Roboto Slab" pitchFamily="34" charset="0"/>
                <a:ea typeface="Roboto Slab" pitchFamily="34" charset="-122"/>
                <a:cs typeface="Roboto Slab" pitchFamily="34" charset="-120"/>
              </a:rPr>
              <a:t>3</a:t>
            </a:r>
            <a:endParaRPr lang="en-US" sz="2600" dirty="0"/>
          </a:p>
        </p:txBody>
      </p:sp>
      <p:sp>
        <p:nvSpPr>
          <p:cNvPr id="15" name="Text 10"/>
          <p:cNvSpPr/>
          <p:nvPr/>
        </p:nvSpPr>
        <p:spPr>
          <a:xfrm>
            <a:off x="9937194" y="5026581"/>
            <a:ext cx="2804160" cy="350401"/>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Gather Feedback</a:t>
            </a:r>
            <a:endParaRPr lang="en-US" sz="2200" dirty="0"/>
          </a:p>
        </p:txBody>
      </p:sp>
      <p:sp>
        <p:nvSpPr>
          <p:cNvPr id="16" name="Text 11"/>
          <p:cNvSpPr/>
          <p:nvPr/>
        </p:nvSpPr>
        <p:spPr>
          <a:xfrm>
            <a:off x="9937194" y="5511522"/>
            <a:ext cx="3908107" cy="717709"/>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Continuously seek and incorporate customer input</a:t>
            </a:r>
            <a:endParaRPr lang="en-US" sz="1750" dirty="0"/>
          </a:p>
        </p:txBody>
      </p:sp>
      <p:pic>
        <p:nvPicPr>
          <p:cNvPr id="17" name="Image 3" descr="preencoded.png">    </p:cNvPr>
          <p:cNvPicPr>
            <a:picLocks noChangeAspect="1"/>
          </p:cNvPicPr>
          <p:nvPr/>
        </p:nvPicPr>
        <p:blipFill>
          <a:blip r:embed="rId4"/>
          <a:stretch>
            <a:fillRect/>
          </a:stretch>
        </p:blipFill>
        <p:spPr>
          <a:xfrm>
            <a:off x="5029676" y="1766411"/>
            <a:ext cx="4571048" cy="4571048"/>
          </a:xfrm>
          <a:prstGeom prst="rect">
            <a:avLst/>
          </a:prstGeom>
        </p:spPr>
      </p:pic>
      <p:sp>
        <p:nvSpPr>
          <p:cNvPr id="18" name="Text 12"/>
          <p:cNvSpPr/>
          <p:nvPr/>
        </p:nvSpPr>
        <p:spPr>
          <a:xfrm>
            <a:off x="7372707" y="5426035"/>
            <a:ext cx="335637" cy="419576"/>
          </a:xfrm>
          <a:prstGeom prst="rect">
            <a:avLst/>
          </a:prstGeom>
          <a:noFill/>
          <a:ln/>
        </p:spPr>
        <p:txBody>
          <a:bodyPr wrap="none" lIns="0" tIns="0" rIns="0" bIns="0" rtlCol="0" anchor="t"/>
          <a:lstStyle/>
          <a:p>
            <a:pPr algn="l" indent="0" marL="0">
              <a:lnSpc>
                <a:spcPts val="4200"/>
              </a:lnSpc>
              <a:buNone/>
            </a:pPr>
            <a:r>
              <a:rPr lang="en-US" sz="2600" dirty="0">
                <a:solidFill>
                  <a:srgbClr val="15213F"/>
                </a:solidFill>
                <a:latin typeface="Roboto Slab" pitchFamily="34" charset="0"/>
                <a:ea typeface="Roboto Slab" pitchFamily="34" charset="-122"/>
                <a:cs typeface="Roboto Slab" pitchFamily="34" charset="-120"/>
              </a:rPr>
              <a:t>4</a:t>
            </a:r>
            <a:endParaRPr lang="en-US" sz="2600" dirty="0"/>
          </a:p>
        </p:txBody>
      </p:sp>
      <p:sp>
        <p:nvSpPr>
          <p:cNvPr id="19" name="Text 13"/>
          <p:cNvSpPr/>
          <p:nvPr/>
        </p:nvSpPr>
        <p:spPr>
          <a:xfrm>
            <a:off x="1881545" y="4856798"/>
            <a:ext cx="2811661" cy="350401"/>
          </a:xfrm>
          <a:prstGeom prst="rect">
            <a:avLst/>
          </a:prstGeom>
          <a:noFill/>
          <a:ln/>
        </p:spPr>
        <p:txBody>
          <a:bodyPr wrap="none" lIns="0" tIns="0" rIns="0" bIns="0" rtlCol="0" anchor="t"/>
          <a:lstStyle/>
          <a:p>
            <a:pPr algn="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Innovate Approaches</a:t>
            </a:r>
            <a:endParaRPr lang="en-US" sz="2200" dirty="0"/>
          </a:p>
        </p:txBody>
      </p:sp>
      <p:sp>
        <p:nvSpPr>
          <p:cNvPr id="20" name="Text 14"/>
          <p:cNvSpPr/>
          <p:nvPr/>
        </p:nvSpPr>
        <p:spPr>
          <a:xfrm>
            <a:off x="785098" y="5341739"/>
            <a:ext cx="3908107" cy="358854"/>
          </a:xfrm>
          <a:prstGeom prst="rect">
            <a:avLst/>
          </a:prstGeom>
          <a:noFill/>
          <a:ln/>
        </p:spPr>
        <p:txBody>
          <a:bodyPr wrap="none" lIns="0" tIns="0" rIns="0" bIns="0" rtlCol="0" anchor="t"/>
          <a:lstStyle/>
          <a:p>
            <a:pPr algn="r" indent="0" marL="0">
              <a:lnSpc>
                <a:spcPts val="2800"/>
              </a:lnSpc>
              <a:buNone/>
            </a:pPr>
            <a:r>
              <a:rPr lang="en-US" sz="1750" dirty="0">
                <a:solidFill>
                  <a:srgbClr val="15213F"/>
                </a:solidFill>
                <a:latin typeface="Roboto" pitchFamily="34" charset="0"/>
                <a:ea typeface="Roboto" pitchFamily="34" charset="-122"/>
                <a:cs typeface="Roboto" pitchFamily="34" charset="-120"/>
              </a:rPr>
              <a:t>Develop new selling strategies</a:t>
            </a:r>
            <a:endParaRPr lang="en-US" sz="1750" dirty="0"/>
          </a:p>
        </p:txBody>
      </p:sp>
      <p:pic>
        <p:nvPicPr>
          <p:cNvPr id="21" name="Image 4" descr="preencoded.png">    </p:cNvPr>
          <p:cNvPicPr>
            <a:picLocks noChangeAspect="1"/>
          </p:cNvPicPr>
          <p:nvPr/>
        </p:nvPicPr>
        <p:blipFill>
          <a:blip r:embed="rId5"/>
          <a:stretch>
            <a:fillRect/>
          </a:stretch>
        </p:blipFill>
        <p:spPr>
          <a:xfrm>
            <a:off x="5029676" y="1766411"/>
            <a:ext cx="4571048" cy="4571048"/>
          </a:xfrm>
          <a:prstGeom prst="rect">
            <a:avLst/>
          </a:prstGeom>
        </p:spPr>
      </p:pic>
      <p:sp>
        <p:nvSpPr>
          <p:cNvPr id="22" name="Text 15"/>
          <p:cNvSpPr/>
          <p:nvPr/>
        </p:nvSpPr>
        <p:spPr>
          <a:xfrm>
            <a:off x="5710595" y="4545925"/>
            <a:ext cx="335637" cy="419576"/>
          </a:xfrm>
          <a:prstGeom prst="rect">
            <a:avLst/>
          </a:prstGeom>
          <a:noFill/>
          <a:ln/>
        </p:spPr>
        <p:txBody>
          <a:bodyPr wrap="none" lIns="0" tIns="0" rIns="0" bIns="0" rtlCol="0" anchor="t"/>
          <a:lstStyle/>
          <a:p>
            <a:pPr algn="l" indent="0" marL="0">
              <a:lnSpc>
                <a:spcPts val="4200"/>
              </a:lnSpc>
              <a:buNone/>
            </a:pPr>
            <a:r>
              <a:rPr lang="en-US" sz="2600" dirty="0">
                <a:solidFill>
                  <a:srgbClr val="15213F"/>
                </a:solidFill>
                <a:latin typeface="Roboto Slab" pitchFamily="34" charset="0"/>
                <a:ea typeface="Roboto Slab" pitchFamily="34" charset="-122"/>
                <a:cs typeface="Roboto Slab" pitchFamily="34" charset="-120"/>
              </a:rPr>
              <a:t>5</a:t>
            </a:r>
            <a:endParaRPr lang="en-US" sz="2600" dirty="0"/>
          </a:p>
        </p:txBody>
      </p:sp>
      <p:sp>
        <p:nvSpPr>
          <p:cNvPr id="23" name="Text 16"/>
          <p:cNvSpPr/>
          <p:nvPr/>
        </p:nvSpPr>
        <p:spPr>
          <a:xfrm>
            <a:off x="785098" y="6589752"/>
            <a:ext cx="13060204" cy="1076563"/>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As customer expectations evolve, salespeople must adapt their selling interview techniques to remain relevant and effective. This involves understanding new needs, tailoring solutions, providing clear value, gathering feedback, and continuously innovating their approaches.</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27566" y="414457"/>
            <a:ext cx="7239357" cy="471011"/>
          </a:xfrm>
          <a:prstGeom prst="rect">
            <a:avLst/>
          </a:prstGeom>
          <a:noFill/>
          <a:ln/>
        </p:spPr>
        <p:txBody>
          <a:bodyPr wrap="none" lIns="0" tIns="0" rIns="0" bIns="0" rtlCol="0" anchor="t"/>
          <a:lstStyle/>
          <a:p>
            <a:pPr algn="l" indent="0" marL="0">
              <a:lnSpc>
                <a:spcPts val="3700"/>
              </a:lnSpc>
              <a:buNone/>
            </a:pPr>
            <a:r>
              <a:rPr lang="en-US" sz="2950" dirty="0">
                <a:solidFill>
                  <a:srgbClr val="3257B8"/>
                </a:solidFill>
                <a:latin typeface="Roboto Slab" pitchFamily="34" charset="0"/>
                <a:ea typeface="Roboto Slab" pitchFamily="34" charset="-122"/>
                <a:cs typeface="Roboto Slab" pitchFamily="34" charset="-120"/>
              </a:rPr>
              <a:t>Measuring Success in Selling Interviews</a:t>
            </a:r>
            <a:endParaRPr lang="en-US" sz="2950" dirty="0"/>
          </a:p>
        </p:txBody>
      </p:sp>
      <p:pic>
        <p:nvPicPr>
          <p:cNvPr id="3" name="Image 0" descr="preencoded.png">    </p:cNvPr>
          <p:cNvPicPr>
            <a:picLocks noChangeAspect="1"/>
          </p:cNvPicPr>
          <p:nvPr/>
        </p:nvPicPr>
        <p:blipFill>
          <a:blip r:embed="rId1"/>
          <a:stretch>
            <a:fillRect/>
          </a:stretch>
        </p:blipFill>
        <p:spPr>
          <a:xfrm>
            <a:off x="527566" y="1186934"/>
            <a:ext cx="13575268" cy="7602141"/>
          </a:xfrm>
          <a:prstGeom prst="rect">
            <a:avLst/>
          </a:prstGeom>
        </p:spPr>
      </p:pic>
      <p:sp>
        <p:nvSpPr>
          <p:cNvPr id="4" name="Text 1"/>
          <p:cNvSpPr/>
          <p:nvPr/>
        </p:nvSpPr>
        <p:spPr>
          <a:xfrm>
            <a:off x="527566" y="8958620"/>
            <a:ext cx="13575268" cy="482203"/>
          </a:xfrm>
          <a:prstGeom prst="rect">
            <a:avLst/>
          </a:prstGeom>
          <a:noFill/>
          <a:ln/>
        </p:spPr>
        <p:txBody>
          <a:bodyPr wrap="square" lIns="0" tIns="0" rIns="0" bIns="0" rtlCol="0" anchor="t"/>
          <a:lstStyle/>
          <a:p>
            <a:pPr algn="l" indent="0" marL="0">
              <a:lnSpc>
                <a:spcPts val="1850"/>
              </a:lnSpc>
              <a:buNone/>
            </a:pPr>
            <a:r>
              <a:rPr lang="en-US" sz="1150" dirty="0">
                <a:solidFill>
                  <a:srgbClr val="15213F"/>
                </a:solidFill>
                <a:latin typeface="Roboto" pitchFamily="34" charset="0"/>
                <a:ea typeface="Roboto" pitchFamily="34" charset="-122"/>
                <a:cs typeface="Roboto" pitchFamily="34" charset="-120"/>
              </a:rPr>
              <a:t>Measuring the success of selling interviews involves tracking various metrics. The chart shows the relative importance of different success metrics, with conversion rate and customer satisfaction being the most crucial indicators of a successful selling interview.</a:t>
            </a:r>
            <a:endParaRPr lang="en-US" sz="11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74370" y="531852"/>
            <a:ext cx="7795260" cy="1204198"/>
          </a:xfrm>
          <a:prstGeom prst="rect">
            <a:avLst/>
          </a:prstGeom>
          <a:noFill/>
          <a:ln/>
        </p:spPr>
        <p:txBody>
          <a:bodyPr wrap="square" lIns="0" tIns="0" rIns="0" bIns="0" rtlCol="0" anchor="t"/>
          <a:lstStyle/>
          <a:p>
            <a:pPr algn="l" indent="0" marL="0">
              <a:lnSpc>
                <a:spcPts val="4700"/>
              </a:lnSpc>
              <a:buNone/>
            </a:pPr>
            <a:r>
              <a:rPr lang="en-US" sz="3750" dirty="0">
                <a:solidFill>
                  <a:srgbClr val="3257B8"/>
                </a:solidFill>
                <a:latin typeface="Roboto Slab" pitchFamily="34" charset="0"/>
                <a:ea typeface="Roboto Slab" pitchFamily="34" charset="-122"/>
                <a:cs typeface="Roboto Slab" pitchFamily="34" charset="-120"/>
              </a:rPr>
              <a:t>Continuous Improvement in Selling Interviews</a:t>
            </a:r>
            <a:endParaRPr lang="en-US" sz="3750" dirty="0"/>
          </a:p>
        </p:txBody>
      </p:sp>
      <p:pic>
        <p:nvPicPr>
          <p:cNvPr id="4" name="Image 1" descr="preencoded.png">    </p:cNvPr>
          <p:cNvPicPr>
            <a:picLocks noChangeAspect="1"/>
          </p:cNvPicPr>
          <p:nvPr/>
        </p:nvPicPr>
        <p:blipFill>
          <a:blip r:embed="rId2"/>
          <a:stretch>
            <a:fillRect/>
          </a:stretch>
        </p:blipFill>
        <p:spPr>
          <a:xfrm>
            <a:off x="674370" y="2025015"/>
            <a:ext cx="963335" cy="1418153"/>
          </a:xfrm>
          <a:prstGeom prst="rect">
            <a:avLst/>
          </a:prstGeom>
        </p:spPr>
      </p:pic>
      <p:sp>
        <p:nvSpPr>
          <p:cNvPr id="5" name="Text 1"/>
          <p:cNvSpPr/>
          <p:nvPr/>
        </p:nvSpPr>
        <p:spPr>
          <a:xfrm>
            <a:off x="1926669" y="2217658"/>
            <a:ext cx="2458998"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Analyze Performance</a:t>
            </a:r>
            <a:endParaRPr lang="en-US" sz="1850" dirty="0"/>
          </a:p>
        </p:txBody>
      </p:sp>
      <p:sp>
        <p:nvSpPr>
          <p:cNvPr id="6" name="Text 2"/>
          <p:cNvSpPr/>
          <p:nvPr/>
        </p:nvSpPr>
        <p:spPr>
          <a:xfrm>
            <a:off x="1926669" y="2634258"/>
            <a:ext cx="6542961"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Regularly review and assess your selling interview techniques and outcomes.</a:t>
            </a:r>
            <a:endParaRPr lang="en-US" sz="1500" dirty="0"/>
          </a:p>
        </p:txBody>
      </p:sp>
      <p:pic>
        <p:nvPicPr>
          <p:cNvPr id="7" name="Image 2" descr="preencoded.png">    </p:cNvPr>
          <p:cNvPicPr>
            <a:picLocks noChangeAspect="1"/>
          </p:cNvPicPr>
          <p:nvPr/>
        </p:nvPicPr>
        <p:blipFill>
          <a:blip r:embed="rId3"/>
          <a:stretch>
            <a:fillRect/>
          </a:stretch>
        </p:blipFill>
        <p:spPr>
          <a:xfrm>
            <a:off x="674370" y="3443168"/>
            <a:ext cx="963335" cy="1418153"/>
          </a:xfrm>
          <a:prstGeom prst="rect">
            <a:avLst/>
          </a:prstGeom>
        </p:spPr>
      </p:pic>
      <p:sp>
        <p:nvSpPr>
          <p:cNvPr id="8" name="Text 3"/>
          <p:cNvSpPr/>
          <p:nvPr/>
        </p:nvSpPr>
        <p:spPr>
          <a:xfrm>
            <a:off x="1926669" y="3635812"/>
            <a:ext cx="2408515"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Seek Feedback</a:t>
            </a:r>
            <a:endParaRPr lang="en-US" sz="1850" dirty="0"/>
          </a:p>
        </p:txBody>
      </p:sp>
      <p:sp>
        <p:nvSpPr>
          <p:cNvPr id="9" name="Text 4"/>
          <p:cNvSpPr/>
          <p:nvPr/>
        </p:nvSpPr>
        <p:spPr>
          <a:xfrm>
            <a:off x="1926669" y="4052411"/>
            <a:ext cx="6542961"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Gather input from clients, colleagues, and managers on your selling interview approach.</a:t>
            </a:r>
            <a:endParaRPr lang="en-US" sz="1500" dirty="0"/>
          </a:p>
        </p:txBody>
      </p:sp>
      <p:pic>
        <p:nvPicPr>
          <p:cNvPr id="10" name="Image 3" descr="preencoded.png">    </p:cNvPr>
          <p:cNvPicPr>
            <a:picLocks noChangeAspect="1"/>
          </p:cNvPicPr>
          <p:nvPr/>
        </p:nvPicPr>
        <p:blipFill>
          <a:blip r:embed="rId4"/>
          <a:stretch>
            <a:fillRect/>
          </a:stretch>
        </p:blipFill>
        <p:spPr>
          <a:xfrm>
            <a:off x="674370" y="4861322"/>
            <a:ext cx="963335" cy="1418153"/>
          </a:xfrm>
          <a:prstGeom prst="rect">
            <a:avLst/>
          </a:prstGeom>
        </p:spPr>
      </p:pic>
      <p:sp>
        <p:nvSpPr>
          <p:cNvPr id="11" name="Text 5"/>
          <p:cNvSpPr/>
          <p:nvPr/>
        </p:nvSpPr>
        <p:spPr>
          <a:xfrm>
            <a:off x="1926669" y="5053965"/>
            <a:ext cx="2408515"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Stay Updated</a:t>
            </a:r>
            <a:endParaRPr lang="en-US" sz="1850" dirty="0"/>
          </a:p>
        </p:txBody>
      </p:sp>
      <p:sp>
        <p:nvSpPr>
          <p:cNvPr id="12" name="Text 6"/>
          <p:cNvSpPr/>
          <p:nvPr/>
        </p:nvSpPr>
        <p:spPr>
          <a:xfrm>
            <a:off x="1926669" y="5470565"/>
            <a:ext cx="6542961"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Keep abreast of industry trends, new selling techniques, and technological advancements.</a:t>
            </a:r>
            <a:endParaRPr lang="en-US" sz="1500" dirty="0"/>
          </a:p>
        </p:txBody>
      </p:sp>
      <p:pic>
        <p:nvPicPr>
          <p:cNvPr id="13" name="Image 4" descr="preencoded.png">    </p:cNvPr>
          <p:cNvPicPr>
            <a:picLocks noChangeAspect="1"/>
          </p:cNvPicPr>
          <p:nvPr/>
        </p:nvPicPr>
        <p:blipFill>
          <a:blip r:embed="rId5"/>
          <a:stretch>
            <a:fillRect/>
          </a:stretch>
        </p:blipFill>
        <p:spPr>
          <a:xfrm>
            <a:off x="674370" y="6279475"/>
            <a:ext cx="963335" cy="1418153"/>
          </a:xfrm>
          <a:prstGeom prst="rect">
            <a:avLst/>
          </a:prstGeom>
        </p:spPr>
      </p:pic>
      <p:sp>
        <p:nvSpPr>
          <p:cNvPr id="14" name="Text 7"/>
          <p:cNvSpPr/>
          <p:nvPr/>
        </p:nvSpPr>
        <p:spPr>
          <a:xfrm>
            <a:off x="1926669" y="6472118"/>
            <a:ext cx="2408515" cy="300990"/>
          </a:xfrm>
          <a:prstGeom prst="rect">
            <a:avLst/>
          </a:prstGeom>
          <a:noFill/>
          <a:ln/>
        </p:spPr>
        <p:txBody>
          <a:bodyPr wrap="none" lIns="0" tIns="0" rIns="0" bIns="0" rtlCol="0" anchor="t"/>
          <a:lstStyle/>
          <a:p>
            <a:pPr algn="l"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Practice and Refine</a:t>
            </a:r>
            <a:endParaRPr lang="en-US" sz="1850" dirty="0"/>
          </a:p>
        </p:txBody>
      </p:sp>
      <p:sp>
        <p:nvSpPr>
          <p:cNvPr id="15" name="Text 8"/>
          <p:cNvSpPr/>
          <p:nvPr/>
        </p:nvSpPr>
        <p:spPr>
          <a:xfrm>
            <a:off x="1926669" y="6888718"/>
            <a:ext cx="6542961" cy="616268"/>
          </a:xfrm>
          <a:prstGeom prst="rect">
            <a:avLst/>
          </a:prstGeom>
          <a:noFill/>
          <a:ln/>
        </p:spPr>
        <p:txBody>
          <a:bodyPr wrap="square" lIns="0" tIns="0" rIns="0" bIns="0" rtlCol="0" anchor="t"/>
          <a:lstStyle/>
          <a:p>
            <a:pPr algn="l" indent="0" marL="0">
              <a:lnSpc>
                <a:spcPts val="2400"/>
              </a:lnSpc>
              <a:buNone/>
            </a:pPr>
            <a:r>
              <a:rPr lang="en-US" sz="1500" dirty="0">
                <a:solidFill>
                  <a:srgbClr val="15213F"/>
                </a:solidFill>
                <a:latin typeface="Roboto" pitchFamily="34" charset="0"/>
                <a:ea typeface="Roboto" pitchFamily="34" charset="-122"/>
                <a:cs typeface="Roboto" pitchFamily="34" charset="-120"/>
              </a:rPr>
              <a:t>Continuously practice and refine your selling interview skills through role-playing and real-world application.</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14155"/>
            <a:ext cx="9012674" cy="708779"/>
          </a:xfrm>
          <a:prstGeom prst="rect">
            <a:avLst/>
          </a:prstGeom>
          <a:noFill/>
          <a:ln/>
        </p:spPr>
        <p:txBody>
          <a:bodyPr wrap="non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Introduction to Selling Interviews</a:t>
            </a:r>
            <a:endParaRPr lang="en-US" sz="4450" dirty="0"/>
          </a:p>
        </p:txBody>
      </p:sp>
      <p:sp>
        <p:nvSpPr>
          <p:cNvPr id="3" name="Text 1"/>
          <p:cNvSpPr/>
          <p:nvPr/>
        </p:nvSpPr>
        <p:spPr>
          <a:xfrm>
            <a:off x="793790" y="308991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Definition</a:t>
            </a:r>
            <a:endParaRPr lang="en-US" sz="2200" dirty="0"/>
          </a:p>
        </p:txBody>
      </p:sp>
      <p:sp>
        <p:nvSpPr>
          <p:cNvPr id="4" name="Text 2"/>
          <p:cNvSpPr/>
          <p:nvPr/>
        </p:nvSpPr>
        <p:spPr>
          <a:xfrm>
            <a:off x="793790" y="3671054"/>
            <a:ext cx="6244709" cy="217741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A selling interview is an interaction in which one party, typically the salesperson, attempts to establish a relationship with another party in order to facilitate the exchange of value. These interactions are called "strategic dialogues" and their purpose is to gather information about clients and their needs.</a:t>
            </a:r>
            <a:endParaRPr lang="en-US" sz="1750" dirty="0"/>
          </a:p>
        </p:txBody>
      </p:sp>
      <p:sp>
        <p:nvSpPr>
          <p:cNvPr id="5" name="Text 3"/>
          <p:cNvSpPr/>
          <p:nvPr/>
        </p:nvSpPr>
        <p:spPr>
          <a:xfrm>
            <a:off x="7599521" y="308991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Importance</a:t>
            </a:r>
            <a:endParaRPr lang="en-US" sz="2200" dirty="0"/>
          </a:p>
        </p:txBody>
      </p:sp>
      <p:sp>
        <p:nvSpPr>
          <p:cNvPr id="6" name="Text 4"/>
          <p:cNvSpPr/>
          <p:nvPr/>
        </p:nvSpPr>
        <p:spPr>
          <a:xfrm>
            <a:off x="7599521" y="3671054"/>
            <a:ext cx="6244709" cy="2540318"/>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Salesmanship and interview communication skills are among the major determinants of the final interview rating. The ability to sell and adapt is required in both personal and professional settings, including interviews. The ability to sell should increase with career advancement, as interview candidates are increasingly required to focus on selling the uniqueness of their organization to potential employees.</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7106" y="634603"/>
            <a:ext cx="7127557" cy="586740"/>
          </a:xfrm>
          <a:prstGeom prst="rect">
            <a:avLst/>
          </a:prstGeom>
          <a:noFill/>
          <a:ln/>
        </p:spPr>
        <p:txBody>
          <a:bodyPr wrap="none" lIns="0" tIns="0" rIns="0" bIns="0" rtlCol="0" anchor="t"/>
          <a:lstStyle/>
          <a:p>
            <a:pPr algn="l" indent="0" marL="0">
              <a:lnSpc>
                <a:spcPts val="4600"/>
              </a:lnSpc>
              <a:buNone/>
            </a:pPr>
            <a:r>
              <a:rPr lang="en-US" sz="3650" dirty="0">
                <a:solidFill>
                  <a:srgbClr val="3257B8"/>
                </a:solidFill>
                <a:latin typeface="Roboto Slab" pitchFamily="34" charset="0"/>
                <a:ea typeface="Roboto Slab" pitchFamily="34" charset="-122"/>
                <a:cs typeface="Roboto Slab" pitchFamily="34" charset="-120"/>
              </a:rPr>
              <a:t>The Future of Selling Interviews</a:t>
            </a:r>
            <a:endParaRPr lang="en-US" sz="3650" dirty="0"/>
          </a:p>
        </p:txBody>
      </p:sp>
      <p:sp>
        <p:nvSpPr>
          <p:cNvPr id="4" name="Shape 1"/>
          <p:cNvSpPr/>
          <p:nvPr/>
        </p:nvSpPr>
        <p:spPr>
          <a:xfrm>
            <a:off x="657106" y="1502926"/>
            <a:ext cx="7829788" cy="1382197"/>
          </a:xfrm>
          <a:prstGeom prst="roundRect">
            <a:avLst>
              <a:gd name="adj" fmla="val 2038"/>
            </a:avLst>
          </a:prstGeom>
          <a:solidFill>
            <a:srgbClr val="E9ECF2"/>
          </a:solidFill>
          <a:ln/>
        </p:spPr>
      </p:sp>
      <p:sp>
        <p:nvSpPr>
          <p:cNvPr id="5" name="Text 2"/>
          <p:cNvSpPr/>
          <p:nvPr/>
        </p:nvSpPr>
        <p:spPr>
          <a:xfrm>
            <a:off x="844868" y="1690687"/>
            <a:ext cx="2347198" cy="293251"/>
          </a:xfrm>
          <a:prstGeom prst="rect">
            <a:avLst/>
          </a:prstGeom>
          <a:noFill/>
          <a:ln/>
        </p:spPr>
        <p:txBody>
          <a:bodyPr wrap="none" lIns="0" tIns="0" rIns="0" bIns="0" rtlCol="0" anchor="t"/>
          <a:lstStyle/>
          <a:p>
            <a:pPr algn="l" indent="0" marL="0">
              <a:lnSpc>
                <a:spcPts val="2300"/>
              </a:lnSpc>
              <a:buNone/>
            </a:pPr>
            <a:r>
              <a:rPr lang="en-US" sz="1800" dirty="0">
                <a:solidFill>
                  <a:srgbClr val="15213F"/>
                </a:solidFill>
                <a:latin typeface="Roboto Slab" pitchFamily="34" charset="0"/>
                <a:ea typeface="Roboto Slab" pitchFamily="34" charset="-122"/>
                <a:cs typeface="Roboto Slab" pitchFamily="34" charset="-120"/>
              </a:rPr>
              <a:t>AI-Powered Insights</a:t>
            </a:r>
            <a:endParaRPr lang="en-US" sz="1800" dirty="0"/>
          </a:p>
        </p:txBody>
      </p:sp>
      <p:sp>
        <p:nvSpPr>
          <p:cNvPr id="6" name="Text 3"/>
          <p:cNvSpPr/>
          <p:nvPr/>
        </p:nvSpPr>
        <p:spPr>
          <a:xfrm>
            <a:off x="844868" y="2096572"/>
            <a:ext cx="7454265" cy="600789"/>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Artificial intelligence will provide deeper customer insights and predictive analytics to inform selling strategies.</a:t>
            </a:r>
            <a:endParaRPr lang="en-US" sz="1450" dirty="0"/>
          </a:p>
        </p:txBody>
      </p:sp>
      <p:sp>
        <p:nvSpPr>
          <p:cNvPr id="7" name="Shape 4"/>
          <p:cNvSpPr/>
          <p:nvPr/>
        </p:nvSpPr>
        <p:spPr>
          <a:xfrm>
            <a:off x="657106" y="3072884"/>
            <a:ext cx="7829788" cy="1382197"/>
          </a:xfrm>
          <a:prstGeom prst="roundRect">
            <a:avLst>
              <a:gd name="adj" fmla="val 2038"/>
            </a:avLst>
          </a:prstGeom>
          <a:solidFill>
            <a:srgbClr val="E9ECF2"/>
          </a:solidFill>
          <a:ln/>
        </p:spPr>
      </p:sp>
      <p:sp>
        <p:nvSpPr>
          <p:cNvPr id="8" name="Text 5"/>
          <p:cNvSpPr/>
          <p:nvPr/>
        </p:nvSpPr>
        <p:spPr>
          <a:xfrm>
            <a:off x="844868" y="3260646"/>
            <a:ext cx="2733675" cy="293251"/>
          </a:xfrm>
          <a:prstGeom prst="rect">
            <a:avLst/>
          </a:prstGeom>
          <a:noFill/>
          <a:ln/>
        </p:spPr>
        <p:txBody>
          <a:bodyPr wrap="none" lIns="0" tIns="0" rIns="0" bIns="0" rtlCol="0" anchor="t"/>
          <a:lstStyle/>
          <a:p>
            <a:pPr algn="l" indent="0" marL="0">
              <a:lnSpc>
                <a:spcPts val="2300"/>
              </a:lnSpc>
              <a:buNone/>
            </a:pPr>
            <a:r>
              <a:rPr lang="en-US" sz="1800" dirty="0">
                <a:solidFill>
                  <a:srgbClr val="15213F"/>
                </a:solidFill>
                <a:latin typeface="Roboto Slab" pitchFamily="34" charset="0"/>
                <a:ea typeface="Roboto Slab" pitchFamily="34" charset="-122"/>
                <a:cs typeface="Roboto Slab" pitchFamily="34" charset="-120"/>
              </a:rPr>
              <a:t>Immersive Technologies</a:t>
            </a:r>
            <a:endParaRPr lang="en-US" sz="1800" dirty="0"/>
          </a:p>
        </p:txBody>
      </p:sp>
      <p:sp>
        <p:nvSpPr>
          <p:cNvPr id="9" name="Text 6"/>
          <p:cNvSpPr/>
          <p:nvPr/>
        </p:nvSpPr>
        <p:spPr>
          <a:xfrm>
            <a:off x="844868" y="3666530"/>
            <a:ext cx="7454265" cy="600789"/>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Virtual and augmented reality may transform the way selling interviews are conducted, offering more engaging and interactive experiences.</a:t>
            </a:r>
            <a:endParaRPr lang="en-US" sz="1450" dirty="0"/>
          </a:p>
        </p:txBody>
      </p:sp>
      <p:sp>
        <p:nvSpPr>
          <p:cNvPr id="10" name="Shape 7"/>
          <p:cNvSpPr/>
          <p:nvPr/>
        </p:nvSpPr>
        <p:spPr>
          <a:xfrm>
            <a:off x="657106" y="4642842"/>
            <a:ext cx="7829788" cy="1382197"/>
          </a:xfrm>
          <a:prstGeom prst="roundRect">
            <a:avLst>
              <a:gd name="adj" fmla="val 2038"/>
            </a:avLst>
          </a:prstGeom>
          <a:solidFill>
            <a:srgbClr val="E9ECF2"/>
          </a:solidFill>
          <a:ln/>
        </p:spPr>
      </p:sp>
      <p:sp>
        <p:nvSpPr>
          <p:cNvPr id="11" name="Text 8"/>
          <p:cNvSpPr/>
          <p:nvPr/>
        </p:nvSpPr>
        <p:spPr>
          <a:xfrm>
            <a:off x="844868" y="4830604"/>
            <a:ext cx="2649974" cy="293251"/>
          </a:xfrm>
          <a:prstGeom prst="rect">
            <a:avLst/>
          </a:prstGeom>
          <a:noFill/>
          <a:ln/>
        </p:spPr>
        <p:txBody>
          <a:bodyPr wrap="none" lIns="0" tIns="0" rIns="0" bIns="0" rtlCol="0" anchor="t"/>
          <a:lstStyle/>
          <a:p>
            <a:pPr algn="l" indent="0" marL="0">
              <a:lnSpc>
                <a:spcPts val="2300"/>
              </a:lnSpc>
              <a:buNone/>
            </a:pPr>
            <a:r>
              <a:rPr lang="en-US" sz="1800" dirty="0">
                <a:solidFill>
                  <a:srgbClr val="15213F"/>
                </a:solidFill>
                <a:latin typeface="Roboto Slab" pitchFamily="34" charset="0"/>
                <a:ea typeface="Roboto Slab" pitchFamily="34" charset="-122"/>
                <a:cs typeface="Roboto Slab" pitchFamily="34" charset="-120"/>
              </a:rPr>
              <a:t>Personalization at Scale</a:t>
            </a:r>
            <a:endParaRPr lang="en-US" sz="1800" dirty="0"/>
          </a:p>
        </p:txBody>
      </p:sp>
      <p:sp>
        <p:nvSpPr>
          <p:cNvPr id="12" name="Text 9"/>
          <p:cNvSpPr/>
          <p:nvPr/>
        </p:nvSpPr>
        <p:spPr>
          <a:xfrm>
            <a:off x="844868" y="5236488"/>
            <a:ext cx="7454265" cy="600789"/>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Advanced data analytics will enable hyper-personalized selling approaches tailored to individual customer preferences and behaviors.</a:t>
            </a:r>
            <a:endParaRPr lang="en-US" sz="1450" dirty="0"/>
          </a:p>
        </p:txBody>
      </p:sp>
      <p:sp>
        <p:nvSpPr>
          <p:cNvPr id="13" name="Shape 10"/>
          <p:cNvSpPr/>
          <p:nvPr/>
        </p:nvSpPr>
        <p:spPr>
          <a:xfrm>
            <a:off x="657106" y="6212800"/>
            <a:ext cx="7829788" cy="1382197"/>
          </a:xfrm>
          <a:prstGeom prst="roundRect">
            <a:avLst>
              <a:gd name="adj" fmla="val 2038"/>
            </a:avLst>
          </a:prstGeom>
          <a:solidFill>
            <a:srgbClr val="E9ECF2"/>
          </a:solidFill>
          <a:ln/>
        </p:spPr>
      </p:sp>
      <p:sp>
        <p:nvSpPr>
          <p:cNvPr id="14" name="Text 11"/>
          <p:cNvSpPr/>
          <p:nvPr/>
        </p:nvSpPr>
        <p:spPr>
          <a:xfrm>
            <a:off x="844868" y="6400562"/>
            <a:ext cx="2394942" cy="293251"/>
          </a:xfrm>
          <a:prstGeom prst="rect">
            <a:avLst/>
          </a:prstGeom>
          <a:noFill/>
          <a:ln/>
        </p:spPr>
        <p:txBody>
          <a:bodyPr wrap="none" lIns="0" tIns="0" rIns="0" bIns="0" rtlCol="0" anchor="t"/>
          <a:lstStyle/>
          <a:p>
            <a:pPr algn="l" indent="0" marL="0">
              <a:lnSpc>
                <a:spcPts val="2300"/>
              </a:lnSpc>
              <a:buNone/>
            </a:pPr>
            <a:r>
              <a:rPr lang="en-US" sz="1800" dirty="0">
                <a:solidFill>
                  <a:srgbClr val="15213F"/>
                </a:solidFill>
                <a:latin typeface="Roboto Slab" pitchFamily="34" charset="0"/>
                <a:ea typeface="Roboto Slab" pitchFamily="34" charset="-122"/>
                <a:cs typeface="Roboto Slab" pitchFamily="34" charset="-120"/>
              </a:rPr>
              <a:t>Ethical AI Integration</a:t>
            </a:r>
            <a:endParaRPr lang="en-US" sz="1800" dirty="0"/>
          </a:p>
        </p:txBody>
      </p:sp>
      <p:sp>
        <p:nvSpPr>
          <p:cNvPr id="15" name="Text 12"/>
          <p:cNvSpPr/>
          <p:nvPr/>
        </p:nvSpPr>
        <p:spPr>
          <a:xfrm>
            <a:off x="844868" y="6806446"/>
            <a:ext cx="7454265" cy="600789"/>
          </a:xfrm>
          <a:prstGeom prst="rect">
            <a:avLst/>
          </a:prstGeom>
          <a:noFill/>
          <a:ln/>
        </p:spPr>
        <p:txBody>
          <a:bodyPr wrap="square" lIns="0" tIns="0" rIns="0" bIns="0" rtlCol="0" anchor="t"/>
          <a:lstStyle/>
          <a:p>
            <a:pPr algn="l" indent="0" marL="0">
              <a:lnSpc>
                <a:spcPts val="2350"/>
              </a:lnSpc>
              <a:buNone/>
            </a:pPr>
            <a:r>
              <a:rPr lang="en-US" sz="1450" dirty="0">
                <a:solidFill>
                  <a:srgbClr val="15213F"/>
                </a:solidFill>
                <a:latin typeface="Roboto" pitchFamily="34" charset="0"/>
                <a:ea typeface="Roboto" pitchFamily="34" charset="-122"/>
                <a:cs typeface="Roboto" pitchFamily="34" charset="-120"/>
              </a:rPr>
              <a:t>The integration of AI in selling interviews will necessitate a focus on ethical considerations and maintaining the human touch in sales relationships.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06040"/>
          </a:xfrm>
          <a:prstGeom prst="rect">
            <a:avLst/>
          </a:prstGeom>
        </p:spPr>
      </p:pic>
      <p:sp>
        <p:nvSpPr>
          <p:cNvPr id="3" name="Text 0"/>
          <p:cNvSpPr/>
          <p:nvPr/>
        </p:nvSpPr>
        <p:spPr>
          <a:xfrm>
            <a:off x="729615" y="3345061"/>
            <a:ext cx="6699766" cy="651510"/>
          </a:xfrm>
          <a:prstGeom prst="rect">
            <a:avLst/>
          </a:prstGeom>
          <a:noFill/>
          <a:ln/>
        </p:spPr>
        <p:txBody>
          <a:bodyPr wrap="none" lIns="0" tIns="0" rIns="0" bIns="0" rtlCol="0" anchor="t"/>
          <a:lstStyle/>
          <a:p>
            <a:pPr algn="l" indent="0" marL="0">
              <a:lnSpc>
                <a:spcPts val="5100"/>
              </a:lnSpc>
              <a:buNone/>
            </a:pPr>
            <a:r>
              <a:rPr lang="en-US" sz="4100" dirty="0">
                <a:solidFill>
                  <a:srgbClr val="3257B8"/>
                </a:solidFill>
                <a:latin typeface="Roboto Slab" pitchFamily="34" charset="0"/>
                <a:ea typeface="Roboto Slab" pitchFamily="34" charset="-122"/>
                <a:cs typeface="Roboto Slab" pitchFamily="34" charset="-120"/>
              </a:rPr>
              <a:t>Types of Selling Interviews</a:t>
            </a:r>
            <a:endParaRPr lang="en-US" sz="4100" dirty="0"/>
          </a:p>
        </p:txBody>
      </p:sp>
      <p:pic>
        <p:nvPicPr>
          <p:cNvPr id="4" name="Image 1" descr="preencoded.png">    </p:cNvPr>
          <p:cNvPicPr>
            <a:picLocks noChangeAspect="1"/>
          </p:cNvPicPr>
          <p:nvPr/>
        </p:nvPicPr>
        <p:blipFill>
          <a:blip r:embed="rId2"/>
          <a:stretch>
            <a:fillRect/>
          </a:stretch>
        </p:blipFill>
        <p:spPr>
          <a:xfrm>
            <a:off x="729615" y="4309229"/>
            <a:ext cx="521137" cy="521137"/>
          </a:xfrm>
          <a:prstGeom prst="rect">
            <a:avLst/>
          </a:prstGeom>
        </p:spPr>
      </p:pic>
      <p:sp>
        <p:nvSpPr>
          <p:cNvPr id="5" name="Text 1"/>
          <p:cNvSpPr/>
          <p:nvPr/>
        </p:nvSpPr>
        <p:spPr>
          <a:xfrm>
            <a:off x="729615" y="5038844"/>
            <a:ext cx="2968704" cy="325755"/>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Face-to-Face Interviews</a:t>
            </a:r>
            <a:endParaRPr lang="en-US" sz="2050" dirty="0"/>
          </a:p>
        </p:txBody>
      </p:sp>
      <p:sp>
        <p:nvSpPr>
          <p:cNvPr id="6" name="Text 2"/>
          <p:cNvSpPr/>
          <p:nvPr/>
        </p:nvSpPr>
        <p:spPr>
          <a:xfrm>
            <a:off x="729615" y="5489615"/>
            <a:ext cx="4181951" cy="2000964"/>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Physically sharing space with the customer is the most personal form of communication, enabling the highest degree of information exchange. Many believe that nothing can replace face-to-face selling, considering it a critical component of the selling process.</a:t>
            </a:r>
            <a:endParaRPr lang="en-US" sz="1600" dirty="0"/>
          </a:p>
        </p:txBody>
      </p:sp>
      <p:pic>
        <p:nvPicPr>
          <p:cNvPr id="7" name="Image 2" descr="preencoded.png">    </p:cNvPr>
          <p:cNvPicPr>
            <a:picLocks noChangeAspect="1"/>
          </p:cNvPicPr>
          <p:nvPr/>
        </p:nvPicPr>
        <p:blipFill>
          <a:blip r:embed="rId3"/>
          <a:stretch>
            <a:fillRect/>
          </a:stretch>
        </p:blipFill>
        <p:spPr>
          <a:xfrm>
            <a:off x="5224224" y="4309229"/>
            <a:ext cx="521137" cy="521137"/>
          </a:xfrm>
          <a:prstGeom prst="rect">
            <a:avLst/>
          </a:prstGeom>
        </p:spPr>
      </p:pic>
      <p:sp>
        <p:nvSpPr>
          <p:cNvPr id="8" name="Text 3"/>
          <p:cNvSpPr/>
          <p:nvPr/>
        </p:nvSpPr>
        <p:spPr>
          <a:xfrm>
            <a:off x="5224224" y="5038844"/>
            <a:ext cx="2606040" cy="325755"/>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Phone Interviews</a:t>
            </a:r>
            <a:endParaRPr lang="en-US" sz="2050" dirty="0"/>
          </a:p>
        </p:txBody>
      </p:sp>
      <p:sp>
        <p:nvSpPr>
          <p:cNvPr id="9" name="Text 4"/>
          <p:cNvSpPr/>
          <p:nvPr/>
        </p:nvSpPr>
        <p:spPr>
          <a:xfrm>
            <a:off x="5224224" y="5489615"/>
            <a:ext cx="4181951" cy="1667470"/>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Real-time voice interviews conducted over the phone are a cost-effective and efficient means of accomplishing sales goals. They are viable with certain audiences to set up a face-to-face selling experience.</a:t>
            </a:r>
            <a:endParaRPr lang="en-US" sz="1600" dirty="0"/>
          </a:p>
        </p:txBody>
      </p:sp>
      <p:pic>
        <p:nvPicPr>
          <p:cNvPr id="10" name="Image 3" descr="preencoded.png">    </p:cNvPr>
          <p:cNvPicPr>
            <a:picLocks noChangeAspect="1"/>
          </p:cNvPicPr>
          <p:nvPr/>
        </p:nvPicPr>
        <p:blipFill>
          <a:blip r:embed="rId4"/>
          <a:stretch>
            <a:fillRect/>
          </a:stretch>
        </p:blipFill>
        <p:spPr>
          <a:xfrm>
            <a:off x="9718834" y="4309229"/>
            <a:ext cx="521137" cy="521137"/>
          </a:xfrm>
          <a:prstGeom prst="rect">
            <a:avLst/>
          </a:prstGeom>
        </p:spPr>
      </p:pic>
      <p:sp>
        <p:nvSpPr>
          <p:cNvPr id="11" name="Text 5"/>
          <p:cNvSpPr/>
          <p:nvPr/>
        </p:nvSpPr>
        <p:spPr>
          <a:xfrm>
            <a:off x="9718834" y="5038844"/>
            <a:ext cx="2606040" cy="325755"/>
          </a:xfrm>
          <a:prstGeom prst="rect">
            <a:avLst/>
          </a:prstGeom>
          <a:noFill/>
          <a:ln/>
        </p:spPr>
        <p:txBody>
          <a:bodyPr wrap="none" lIns="0" tIns="0" rIns="0" bIns="0" rtlCol="0" anchor="t"/>
          <a:lstStyle/>
          <a:p>
            <a:pPr algn="l" indent="0" marL="0">
              <a:lnSpc>
                <a:spcPts val="2550"/>
              </a:lnSpc>
              <a:buNone/>
            </a:pPr>
            <a:r>
              <a:rPr lang="en-US" sz="2050" dirty="0">
                <a:solidFill>
                  <a:srgbClr val="15213F"/>
                </a:solidFill>
                <a:latin typeface="Roboto Slab" pitchFamily="34" charset="0"/>
                <a:ea typeface="Roboto Slab" pitchFamily="34" charset="-122"/>
                <a:cs typeface="Roboto Slab" pitchFamily="34" charset="-120"/>
              </a:rPr>
              <a:t>Virtual Interviews</a:t>
            </a:r>
            <a:endParaRPr lang="en-US" sz="2050" dirty="0"/>
          </a:p>
        </p:txBody>
      </p:sp>
      <p:sp>
        <p:nvSpPr>
          <p:cNvPr id="12" name="Text 6"/>
          <p:cNvSpPr/>
          <p:nvPr/>
        </p:nvSpPr>
        <p:spPr>
          <a:xfrm>
            <a:off x="9718834" y="5489615"/>
            <a:ext cx="4181951" cy="2000964"/>
          </a:xfrm>
          <a:prstGeom prst="rect">
            <a:avLst/>
          </a:prstGeom>
          <a:noFill/>
          <a:ln/>
        </p:spPr>
        <p:txBody>
          <a:bodyPr wrap="square" lIns="0" tIns="0" rIns="0" bIns="0" rtlCol="0" anchor="t"/>
          <a:lstStyle/>
          <a:p>
            <a:pPr algn="l" indent="0" marL="0">
              <a:lnSpc>
                <a:spcPts val="2600"/>
              </a:lnSpc>
              <a:buNone/>
            </a:pPr>
            <a:r>
              <a:rPr lang="en-US" sz="1600" dirty="0">
                <a:solidFill>
                  <a:srgbClr val="15213F"/>
                </a:solidFill>
                <a:latin typeface="Roboto" pitchFamily="34" charset="0"/>
                <a:ea typeface="Roboto" pitchFamily="34" charset="-122"/>
                <a:cs typeface="Roboto" pitchFamily="34" charset="-120"/>
              </a:rPr>
              <a:t>Communication technology provides new ways of communicating that offer advantages for both salespeople and customers. Virtual interviews can be conducted via letter, e-mail, videoconference, faxes, or a website.</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889873"/>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Preparing for a Selling Interview</a:t>
            </a:r>
            <a:endParaRPr lang="en-US" sz="4450" dirty="0"/>
          </a:p>
        </p:txBody>
      </p:sp>
      <p:sp>
        <p:nvSpPr>
          <p:cNvPr id="4" name="Shape 1"/>
          <p:cNvSpPr/>
          <p:nvPr/>
        </p:nvSpPr>
        <p:spPr>
          <a:xfrm>
            <a:off x="793790" y="2647593"/>
            <a:ext cx="170021" cy="1579126"/>
          </a:xfrm>
          <a:prstGeom prst="roundRect">
            <a:avLst>
              <a:gd name="adj" fmla="val 20012"/>
            </a:avLst>
          </a:prstGeom>
          <a:solidFill>
            <a:srgbClr val="E9ECF2"/>
          </a:solidFill>
          <a:ln/>
        </p:spPr>
      </p:sp>
      <p:sp>
        <p:nvSpPr>
          <p:cNvPr id="5" name="Text 2"/>
          <p:cNvSpPr/>
          <p:nvPr/>
        </p:nvSpPr>
        <p:spPr>
          <a:xfrm>
            <a:off x="1303973" y="264759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Advanced Research</a:t>
            </a:r>
            <a:endParaRPr lang="en-US" sz="2200" dirty="0"/>
          </a:p>
        </p:txBody>
      </p:sp>
      <p:sp>
        <p:nvSpPr>
          <p:cNvPr id="6" name="Text 3"/>
          <p:cNvSpPr/>
          <p:nvPr/>
        </p:nvSpPr>
        <p:spPr>
          <a:xfrm>
            <a:off x="1303973" y="3138011"/>
            <a:ext cx="7046238" cy="1088708"/>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Conduct thorough research on the company, industry, and company representative. Use electronic media, industry databases, and professional publications to gather information.</a:t>
            </a:r>
            <a:endParaRPr lang="en-US" sz="1750" dirty="0"/>
          </a:p>
        </p:txBody>
      </p:sp>
      <p:sp>
        <p:nvSpPr>
          <p:cNvPr id="7" name="Shape 4"/>
          <p:cNvSpPr/>
          <p:nvPr/>
        </p:nvSpPr>
        <p:spPr>
          <a:xfrm>
            <a:off x="1133951" y="4453533"/>
            <a:ext cx="170021" cy="1216223"/>
          </a:xfrm>
          <a:prstGeom prst="roundRect">
            <a:avLst>
              <a:gd name="adj" fmla="val 20012"/>
            </a:avLst>
          </a:prstGeom>
          <a:solidFill>
            <a:srgbClr val="E9ECF2"/>
          </a:solidFill>
          <a:ln/>
        </p:spPr>
      </p:sp>
      <p:sp>
        <p:nvSpPr>
          <p:cNvPr id="8" name="Text 5"/>
          <p:cNvSpPr/>
          <p:nvPr/>
        </p:nvSpPr>
        <p:spPr>
          <a:xfrm>
            <a:off x="1644134" y="4453533"/>
            <a:ext cx="3899535"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Selecting the Right Prospects</a:t>
            </a:r>
            <a:endParaRPr lang="en-US" sz="2200" dirty="0"/>
          </a:p>
        </p:txBody>
      </p:sp>
      <p:sp>
        <p:nvSpPr>
          <p:cNvPr id="9" name="Text 6"/>
          <p:cNvSpPr/>
          <p:nvPr/>
        </p:nvSpPr>
        <p:spPr>
          <a:xfrm>
            <a:off x="1644134" y="4943951"/>
            <a:ext cx="6706076"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Screen prospecting lists for necessary criteria such as possible need, possible budget, and decision-making authority.</a:t>
            </a:r>
            <a:endParaRPr lang="en-US" sz="1750" dirty="0"/>
          </a:p>
        </p:txBody>
      </p:sp>
      <p:sp>
        <p:nvSpPr>
          <p:cNvPr id="10" name="Shape 7"/>
          <p:cNvSpPr/>
          <p:nvPr/>
        </p:nvSpPr>
        <p:spPr>
          <a:xfrm>
            <a:off x="1474232" y="5896570"/>
            <a:ext cx="170021" cy="1216223"/>
          </a:xfrm>
          <a:prstGeom prst="roundRect">
            <a:avLst>
              <a:gd name="adj" fmla="val 20012"/>
            </a:avLst>
          </a:prstGeom>
          <a:solidFill>
            <a:srgbClr val="E9ECF2"/>
          </a:solidFill>
          <a:ln/>
        </p:spPr>
      </p:sp>
      <p:sp>
        <p:nvSpPr>
          <p:cNvPr id="11" name="Text 8"/>
          <p:cNvSpPr/>
          <p:nvPr/>
        </p:nvSpPr>
        <p:spPr>
          <a:xfrm>
            <a:off x="1984415" y="5896570"/>
            <a:ext cx="3748326"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Setting Interview Objectives</a:t>
            </a:r>
            <a:endParaRPr lang="en-US" sz="2200" dirty="0"/>
          </a:p>
        </p:txBody>
      </p:sp>
      <p:sp>
        <p:nvSpPr>
          <p:cNvPr id="12" name="Text 9"/>
          <p:cNvSpPr/>
          <p:nvPr/>
        </p:nvSpPr>
        <p:spPr>
          <a:xfrm>
            <a:off x="1984415" y="6386989"/>
            <a:ext cx="6365796"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Establish clear goals for the interview, focusing on both short-term and long-term selling objectives.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53891"/>
          </a:xfrm>
          <a:prstGeom prst="rect">
            <a:avLst/>
          </a:prstGeom>
        </p:spPr>
      </p:pic>
      <p:sp>
        <p:nvSpPr>
          <p:cNvPr id="3" name="Text 0"/>
          <p:cNvSpPr/>
          <p:nvPr/>
        </p:nvSpPr>
        <p:spPr>
          <a:xfrm>
            <a:off x="715089" y="3439597"/>
            <a:ext cx="6221016" cy="638413"/>
          </a:xfrm>
          <a:prstGeom prst="rect">
            <a:avLst/>
          </a:prstGeom>
          <a:noFill/>
          <a:ln/>
        </p:spPr>
        <p:txBody>
          <a:bodyPr wrap="none" lIns="0" tIns="0" rIns="0" bIns="0" rtlCol="0" anchor="t"/>
          <a:lstStyle/>
          <a:p>
            <a:pPr algn="l" indent="0" marL="0">
              <a:lnSpc>
                <a:spcPts val="5000"/>
              </a:lnSpc>
              <a:buNone/>
            </a:pPr>
            <a:r>
              <a:rPr lang="en-US" sz="4000" dirty="0">
                <a:solidFill>
                  <a:srgbClr val="3257B8"/>
                </a:solidFill>
                <a:latin typeface="Roboto Slab" pitchFamily="34" charset="0"/>
                <a:ea typeface="Roboto Slab" pitchFamily="34" charset="-122"/>
                <a:cs typeface="Roboto Slab" pitchFamily="34" charset="-120"/>
              </a:rPr>
              <a:t>Research and Preparation</a:t>
            </a:r>
            <a:endParaRPr lang="en-US" sz="4000" dirty="0"/>
          </a:p>
        </p:txBody>
      </p:sp>
      <p:sp>
        <p:nvSpPr>
          <p:cNvPr id="4" name="Shape 1"/>
          <p:cNvSpPr/>
          <p:nvPr/>
        </p:nvSpPr>
        <p:spPr>
          <a:xfrm>
            <a:off x="715089" y="4614267"/>
            <a:ext cx="459700" cy="459700"/>
          </a:xfrm>
          <a:prstGeom prst="roundRect">
            <a:avLst>
              <a:gd name="adj" fmla="val 6667"/>
            </a:avLst>
          </a:prstGeom>
          <a:solidFill>
            <a:srgbClr val="E9ECF2"/>
          </a:solidFill>
          <a:ln/>
        </p:spPr>
      </p:sp>
      <p:sp>
        <p:nvSpPr>
          <p:cNvPr id="5" name="Text 2"/>
          <p:cNvSpPr/>
          <p:nvPr/>
        </p:nvSpPr>
        <p:spPr>
          <a:xfrm>
            <a:off x="791647" y="4652546"/>
            <a:ext cx="306467" cy="383024"/>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1</a:t>
            </a:r>
            <a:endParaRPr lang="en-US" sz="2400" dirty="0"/>
          </a:p>
        </p:txBody>
      </p:sp>
      <p:sp>
        <p:nvSpPr>
          <p:cNvPr id="6" name="Text 3"/>
          <p:cNvSpPr/>
          <p:nvPr/>
        </p:nvSpPr>
        <p:spPr>
          <a:xfrm>
            <a:off x="1379101" y="4614267"/>
            <a:ext cx="3176468" cy="319207"/>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Research the Organization</a:t>
            </a:r>
            <a:endParaRPr lang="en-US" sz="2000" dirty="0"/>
          </a:p>
        </p:txBody>
      </p:sp>
      <p:sp>
        <p:nvSpPr>
          <p:cNvPr id="7" name="Text 4"/>
          <p:cNvSpPr/>
          <p:nvPr/>
        </p:nvSpPr>
        <p:spPr>
          <a:xfrm>
            <a:off x="1379101" y="5055989"/>
            <a:ext cx="3599855" cy="1960959"/>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Use electronic media to gather published information, including company profiles, financial details, and shareholder backgrounds. Utilize social media to research individuals and their backgrounds.</a:t>
            </a:r>
            <a:endParaRPr lang="en-US" sz="1600" dirty="0"/>
          </a:p>
        </p:txBody>
      </p:sp>
      <p:sp>
        <p:nvSpPr>
          <p:cNvPr id="8" name="Shape 5"/>
          <p:cNvSpPr/>
          <p:nvPr/>
        </p:nvSpPr>
        <p:spPr>
          <a:xfrm>
            <a:off x="5183267" y="4614267"/>
            <a:ext cx="459700" cy="459700"/>
          </a:xfrm>
          <a:prstGeom prst="roundRect">
            <a:avLst>
              <a:gd name="adj" fmla="val 6667"/>
            </a:avLst>
          </a:prstGeom>
          <a:solidFill>
            <a:srgbClr val="E9ECF2"/>
          </a:solidFill>
          <a:ln/>
        </p:spPr>
      </p:sp>
      <p:sp>
        <p:nvSpPr>
          <p:cNvPr id="9" name="Text 6"/>
          <p:cNvSpPr/>
          <p:nvPr/>
        </p:nvSpPr>
        <p:spPr>
          <a:xfrm>
            <a:off x="5259824" y="4652546"/>
            <a:ext cx="306467" cy="383024"/>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2</a:t>
            </a:r>
            <a:endParaRPr lang="en-US" sz="2400" dirty="0"/>
          </a:p>
        </p:txBody>
      </p:sp>
      <p:sp>
        <p:nvSpPr>
          <p:cNvPr id="10" name="Text 7"/>
          <p:cNvSpPr/>
          <p:nvPr/>
        </p:nvSpPr>
        <p:spPr>
          <a:xfrm>
            <a:off x="5847278" y="4614267"/>
            <a:ext cx="2553891" cy="319207"/>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Industry Insights</a:t>
            </a:r>
            <a:endParaRPr lang="en-US" sz="2000" dirty="0"/>
          </a:p>
        </p:txBody>
      </p:sp>
      <p:sp>
        <p:nvSpPr>
          <p:cNvPr id="11" name="Text 8"/>
          <p:cNvSpPr/>
          <p:nvPr/>
        </p:nvSpPr>
        <p:spPr>
          <a:xfrm>
            <a:off x="5847278" y="5055989"/>
            <a:ext cx="3599855" cy="2287786"/>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Review industry databases for details on possible outcomes of your product or service. Pay attention to current customer contracts and major publications in professional areas to gain insight into current industry challenges.</a:t>
            </a:r>
            <a:endParaRPr lang="en-US" sz="1600" dirty="0"/>
          </a:p>
        </p:txBody>
      </p:sp>
      <p:sp>
        <p:nvSpPr>
          <p:cNvPr id="12" name="Shape 9"/>
          <p:cNvSpPr/>
          <p:nvPr/>
        </p:nvSpPr>
        <p:spPr>
          <a:xfrm>
            <a:off x="9651444" y="4614267"/>
            <a:ext cx="459700" cy="459700"/>
          </a:xfrm>
          <a:prstGeom prst="roundRect">
            <a:avLst>
              <a:gd name="adj" fmla="val 6667"/>
            </a:avLst>
          </a:prstGeom>
          <a:solidFill>
            <a:srgbClr val="E9ECF2"/>
          </a:solidFill>
          <a:ln/>
        </p:spPr>
      </p:sp>
      <p:sp>
        <p:nvSpPr>
          <p:cNvPr id="13" name="Text 10"/>
          <p:cNvSpPr/>
          <p:nvPr/>
        </p:nvSpPr>
        <p:spPr>
          <a:xfrm>
            <a:off x="9728002" y="4652546"/>
            <a:ext cx="306467" cy="383024"/>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3</a:t>
            </a:r>
            <a:endParaRPr lang="en-US" sz="2400" dirty="0"/>
          </a:p>
        </p:txBody>
      </p:sp>
      <p:sp>
        <p:nvSpPr>
          <p:cNvPr id="14" name="Text 11"/>
          <p:cNvSpPr/>
          <p:nvPr/>
        </p:nvSpPr>
        <p:spPr>
          <a:xfrm>
            <a:off x="10315456" y="4614267"/>
            <a:ext cx="3543300" cy="319207"/>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Common Themes to Look For</a:t>
            </a:r>
            <a:endParaRPr lang="en-US" sz="2000" dirty="0"/>
          </a:p>
        </p:txBody>
      </p:sp>
      <p:sp>
        <p:nvSpPr>
          <p:cNvPr id="15" name="Text 12"/>
          <p:cNvSpPr/>
          <p:nvPr/>
        </p:nvSpPr>
        <p:spPr>
          <a:xfrm>
            <a:off x="10315456" y="5055989"/>
            <a:ext cx="3599855" cy="2287786"/>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Identify management directions, client needs, links between your messages and management issues, and vendor/client collaboration. Check company press releases and existing contracts to determine if it's the right time to meet.</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28650" y="589002"/>
            <a:ext cx="5971937" cy="561380"/>
          </a:xfrm>
          <a:prstGeom prst="rect">
            <a:avLst/>
          </a:prstGeom>
          <a:noFill/>
          <a:ln/>
        </p:spPr>
        <p:txBody>
          <a:bodyPr wrap="none" lIns="0" tIns="0" rIns="0" bIns="0" rtlCol="0" anchor="t"/>
          <a:lstStyle/>
          <a:p>
            <a:pPr algn="l" indent="0" marL="0">
              <a:lnSpc>
                <a:spcPts val="4400"/>
              </a:lnSpc>
              <a:buNone/>
            </a:pPr>
            <a:r>
              <a:rPr lang="en-US" sz="3500" dirty="0">
                <a:solidFill>
                  <a:srgbClr val="3257B8"/>
                </a:solidFill>
                <a:latin typeface="Roboto Slab" pitchFamily="34" charset="0"/>
                <a:ea typeface="Roboto Slab" pitchFamily="34" charset="-122"/>
                <a:cs typeface="Roboto Slab" pitchFamily="34" charset="-120"/>
              </a:rPr>
              <a:t>Setting Objectives and Goals</a:t>
            </a:r>
            <a:endParaRPr lang="en-US" sz="3500" dirty="0"/>
          </a:p>
        </p:txBody>
      </p:sp>
      <p:pic>
        <p:nvPicPr>
          <p:cNvPr id="3" name="Image 0" descr="preencoded.png">    </p:cNvPr>
          <p:cNvPicPr>
            <a:picLocks noChangeAspect="1"/>
          </p:cNvPicPr>
          <p:nvPr/>
        </p:nvPicPr>
        <p:blipFill>
          <a:blip r:embed="rId1"/>
          <a:stretch>
            <a:fillRect/>
          </a:stretch>
        </p:blipFill>
        <p:spPr>
          <a:xfrm>
            <a:off x="3309938" y="1509593"/>
            <a:ext cx="1323856" cy="1034891"/>
          </a:xfrm>
          <a:prstGeom prst="rect">
            <a:avLst/>
          </a:prstGeom>
        </p:spPr>
      </p:pic>
      <p:sp>
        <p:nvSpPr>
          <p:cNvPr id="4" name="Text 1"/>
          <p:cNvSpPr/>
          <p:nvPr/>
        </p:nvSpPr>
        <p:spPr>
          <a:xfrm>
            <a:off x="3845600" y="1997393"/>
            <a:ext cx="252532" cy="315754"/>
          </a:xfrm>
          <a:prstGeom prst="rect">
            <a:avLst/>
          </a:prstGeom>
          <a:noFill/>
          <a:ln/>
        </p:spPr>
        <p:txBody>
          <a:bodyPr wrap="none" lIns="0" tIns="0" rIns="0" bIns="0" rtlCol="0" anchor="t"/>
          <a:lstStyle/>
          <a:p>
            <a:pPr algn="ctr" indent="0" marL="0">
              <a:lnSpc>
                <a:spcPts val="3150"/>
              </a:lnSpc>
              <a:buNone/>
            </a:pPr>
            <a:r>
              <a:rPr lang="en-US" sz="1950" dirty="0">
                <a:solidFill>
                  <a:srgbClr val="15213F"/>
                </a:solidFill>
                <a:latin typeface="Roboto Slab" pitchFamily="34" charset="0"/>
                <a:ea typeface="Roboto Slab" pitchFamily="34" charset="-122"/>
                <a:cs typeface="Roboto Slab" pitchFamily="34" charset="-120"/>
              </a:rPr>
              <a:t>1</a:t>
            </a:r>
            <a:endParaRPr lang="en-US" sz="1950" dirty="0"/>
          </a:p>
        </p:txBody>
      </p:sp>
      <p:sp>
        <p:nvSpPr>
          <p:cNvPr id="5" name="Text 2"/>
          <p:cNvSpPr/>
          <p:nvPr/>
        </p:nvSpPr>
        <p:spPr>
          <a:xfrm>
            <a:off x="4813340" y="1689140"/>
            <a:ext cx="3047405" cy="280630"/>
          </a:xfrm>
          <a:prstGeom prst="rect">
            <a:avLst/>
          </a:prstGeom>
          <a:noFill/>
          <a:ln/>
        </p:spPr>
        <p:txBody>
          <a:bodyPr wrap="none" lIns="0" tIns="0" rIns="0" bIns="0" rtlCol="0" anchor="t"/>
          <a:lstStyle/>
          <a:p>
            <a:pPr algn="l" indent="0" marL="0">
              <a:lnSpc>
                <a:spcPts val="2200"/>
              </a:lnSpc>
              <a:buNone/>
            </a:pPr>
            <a:r>
              <a:rPr lang="en-US" sz="1750" dirty="0">
                <a:solidFill>
                  <a:srgbClr val="15213F"/>
                </a:solidFill>
                <a:latin typeface="Roboto Slab" pitchFamily="34" charset="0"/>
                <a:ea typeface="Roboto Slab" pitchFamily="34" charset="-122"/>
                <a:cs typeface="Roboto Slab" pitchFamily="34" charset="-120"/>
              </a:rPr>
              <a:t>Long-term Selling Objectives</a:t>
            </a:r>
            <a:endParaRPr lang="en-US" sz="1750" dirty="0"/>
          </a:p>
        </p:txBody>
      </p:sp>
      <p:sp>
        <p:nvSpPr>
          <p:cNvPr id="6" name="Text 3"/>
          <p:cNvSpPr/>
          <p:nvPr/>
        </p:nvSpPr>
        <p:spPr>
          <a:xfrm>
            <a:off x="4813340" y="2077522"/>
            <a:ext cx="3047405" cy="287417"/>
          </a:xfrm>
          <a:prstGeom prst="rect">
            <a:avLst/>
          </a:prstGeom>
          <a:noFill/>
          <a:ln/>
        </p:spPr>
        <p:txBody>
          <a:bodyPr wrap="non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Focus on acquiring or closing sales</a:t>
            </a:r>
            <a:endParaRPr lang="en-US" sz="1400" dirty="0"/>
          </a:p>
        </p:txBody>
      </p:sp>
      <p:sp>
        <p:nvSpPr>
          <p:cNvPr id="7" name="Shape 4"/>
          <p:cNvSpPr/>
          <p:nvPr/>
        </p:nvSpPr>
        <p:spPr>
          <a:xfrm>
            <a:off x="4678680" y="2557343"/>
            <a:ext cx="9278183" cy="11430"/>
          </a:xfrm>
          <a:prstGeom prst="roundRect">
            <a:avLst>
              <a:gd name="adj" fmla="val 235738"/>
            </a:avLst>
          </a:prstGeom>
          <a:solidFill>
            <a:srgbClr val="CFD2D8"/>
          </a:solidFill>
          <a:ln/>
        </p:spPr>
      </p:sp>
      <p:pic>
        <p:nvPicPr>
          <p:cNvPr id="8" name="Image 1" descr="preencoded.png">    </p:cNvPr>
          <p:cNvPicPr>
            <a:picLocks noChangeAspect="1"/>
          </p:cNvPicPr>
          <p:nvPr/>
        </p:nvPicPr>
        <p:blipFill>
          <a:blip r:embed="rId2"/>
          <a:stretch>
            <a:fillRect/>
          </a:stretch>
        </p:blipFill>
        <p:spPr>
          <a:xfrm>
            <a:off x="2647950" y="2589371"/>
            <a:ext cx="2647831" cy="1034891"/>
          </a:xfrm>
          <a:prstGeom prst="rect">
            <a:avLst/>
          </a:prstGeom>
        </p:spPr>
      </p:pic>
      <p:sp>
        <p:nvSpPr>
          <p:cNvPr id="9" name="Text 5"/>
          <p:cNvSpPr/>
          <p:nvPr/>
        </p:nvSpPr>
        <p:spPr>
          <a:xfrm>
            <a:off x="3845600" y="2948940"/>
            <a:ext cx="252532" cy="315754"/>
          </a:xfrm>
          <a:prstGeom prst="rect">
            <a:avLst/>
          </a:prstGeom>
          <a:noFill/>
          <a:ln/>
        </p:spPr>
        <p:txBody>
          <a:bodyPr wrap="none" lIns="0" tIns="0" rIns="0" bIns="0" rtlCol="0" anchor="t"/>
          <a:lstStyle/>
          <a:p>
            <a:pPr algn="ctr" indent="0" marL="0">
              <a:lnSpc>
                <a:spcPts val="3150"/>
              </a:lnSpc>
              <a:buNone/>
            </a:pPr>
            <a:r>
              <a:rPr lang="en-US" sz="1950" dirty="0">
                <a:solidFill>
                  <a:srgbClr val="15213F"/>
                </a:solidFill>
                <a:latin typeface="Roboto Slab" pitchFamily="34" charset="0"/>
                <a:ea typeface="Roboto Slab" pitchFamily="34" charset="-122"/>
                <a:cs typeface="Roboto Slab" pitchFamily="34" charset="-120"/>
              </a:rPr>
              <a:t>2</a:t>
            </a:r>
            <a:endParaRPr lang="en-US" sz="1950" dirty="0"/>
          </a:p>
        </p:txBody>
      </p:sp>
      <p:sp>
        <p:nvSpPr>
          <p:cNvPr id="10" name="Text 6"/>
          <p:cNvSpPr/>
          <p:nvPr/>
        </p:nvSpPr>
        <p:spPr>
          <a:xfrm>
            <a:off x="5475327" y="2768918"/>
            <a:ext cx="2300049" cy="280630"/>
          </a:xfrm>
          <a:prstGeom prst="rect">
            <a:avLst/>
          </a:prstGeom>
          <a:noFill/>
          <a:ln/>
        </p:spPr>
        <p:txBody>
          <a:bodyPr wrap="none" lIns="0" tIns="0" rIns="0" bIns="0" rtlCol="0" anchor="t"/>
          <a:lstStyle/>
          <a:p>
            <a:pPr algn="l" indent="0" marL="0">
              <a:lnSpc>
                <a:spcPts val="2200"/>
              </a:lnSpc>
              <a:buNone/>
            </a:pPr>
            <a:r>
              <a:rPr lang="en-US" sz="1750" dirty="0">
                <a:solidFill>
                  <a:srgbClr val="15213F"/>
                </a:solidFill>
                <a:latin typeface="Roboto Slab" pitchFamily="34" charset="0"/>
                <a:ea typeface="Roboto Slab" pitchFamily="34" charset="-122"/>
                <a:cs typeface="Roboto Slab" pitchFamily="34" charset="-120"/>
              </a:rPr>
              <a:t>Short-term Objectives</a:t>
            </a:r>
            <a:endParaRPr lang="en-US" sz="1750" dirty="0"/>
          </a:p>
        </p:txBody>
      </p:sp>
      <p:sp>
        <p:nvSpPr>
          <p:cNvPr id="11" name="Text 7"/>
          <p:cNvSpPr/>
          <p:nvPr/>
        </p:nvSpPr>
        <p:spPr>
          <a:xfrm>
            <a:off x="5475327" y="3157299"/>
            <a:ext cx="3990023" cy="287417"/>
          </a:xfrm>
          <a:prstGeom prst="rect">
            <a:avLst/>
          </a:prstGeom>
          <a:noFill/>
          <a:ln/>
        </p:spPr>
        <p:txBody>
          <a:bodyPr wrap="non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Accomplish specific tasks within the conversation</a:t>
            </a:r>
            <a:endParaRPr lang="en-US" sz="1400" dirty="0"/>
          </a:p>
        </p:txBody>
      </p:sp>
      <p:sp>
        <p:nvSpPr>
          <p:cNvPr id="12" name="Shape 8"/>
          <p:cNvSpPr/>
          <p:nvPr/>
        </p:nvSpPr>
        <p:spPr>
          <a:xfrm>
            <a:off x="5340668" y="3637121"/>
            <a:ext cx="8616196" cy="11430"/>
          </a:xfrm>
          <a:prstGeom prst="roundRect">
            <a:avLst>
              <a:gd name="adj" fmla="val 235738"/>
            </a:avLst>
          </a:prstGeom>
          <a:solidFill>
            <a:srgbClr val="CFD2D8"/>
          </a:solidFill>
          <a:ln/>
        </p:spPr>
      </p:sp>
      <p:pic>
        <p:nvPicPr>
          <p:cNvPr id="13" name="Image 2" descr="preencoded.png">    </p:cNvPr>
          <p:cNvPicPr>
            <a:picLocks noChangeAspect="1"/>
          </p:cNvPicPr>
          <p:nvPr/>
        </p:nvPicPr>
        <p:blipFill>
          <a:blip r:embed="rId3"/>
          <a:stretch>
            <a:fillRect/>
          </a:stretch>
        </p:blipFill>
        <p:spPr>
          <a:xfrm>
            <a:off x="1985963" y="3669149"/>
            <a:ext cx="3971806" cy="1034891"/>
          </a:xfrm>
          <a:prstGeom prst="rect">
            <a:avLst/>
          </a:prstGeom>
        </p:spPr>
      </p:pic>
      <p:sp>
        <p:nvSpPr>
          <p:cNvPr id="14" name="Text 9"/>
          <p:cNvSpPr/>
          <p:nvPr/>
        </p:nvSpPr>
        <p:spPr>
          <a:xfrm>
            <a:off x="3845600" y="4028718"/>
            <a:ext cx="252532" cy="315754"/>
          </a:xfrm>
          <a:prstGeom prst="rect">
            <a:avLst/>
          </a:prstGeom>
          <a:noFill/>
          <a:ln/>
        </p:spPr>
        <p:txBody>
          <a:bodyPr wrap="none" lIns="0" tIns="0" rIns="0" bIns="0" rtlCol="0" anchor="t"/>
          <a:lstStyle/>
          <a:p>
            <a:pPr algn="ctr" indent="0" marL="0">
              <a:lnSpc>
                <a:spcPts val="3150"/>
              </a:lnSpc>
              <a:buNone/>
            </a:pPr>
            <a:r>
              <a:rPr lang="en-US" sz="1950" dirty="0">
                <a:solidFill>
                  <a:srgbClr val="15213F"/>
                </a:solidFill>
                <a:latin typeface="Roboto Slab" pitchFamily="34" charset="0"/>
                <a:ea typeface="Roboto Slab" pitchFamily="34" charset="-122"/>
                <a:cs typeface="Roboto Slab" pitchFamily="34" charset="-120"/>
              </a:rPr>
              <a:t>3</a:t>
            </a:r>
            <a:endParaRPr lang="en-US" sz="1950" dirty="0"/>
          </a:p>
        </p:txBody>
      </p:sp>
      <p:sp>
        <p:nvSpPr>
          <p:cNvPr id="15" name="Text 10"/>
          <p:cNvSpPr/>
          <p:nvPr/>
        </p:nvSpPr>
        <p:spPr>
          <a:xfrm>
            <a:off x="6137315" y="3848695"/>
            <a:ext cx="2245400" cy="280630"/>
          </a:xfrm>
          <a:prstGeom prst="rect">
            <a:avLst/>
          </a:prstGeom>
          <a:noFill/>
          <a:ln/>
        </p:spPr>
        <p:txBody>
          <a:bodyPr wrap="none" lIns="0" tIns="0" rIns="0" bIns="0" rtlCol="0" anchor="t"/>
          <a:lstStyle/>
          <a:p>
            <a:pPr algn="l" indent="0" marL="0">
              <a:lnSpc>
                <a:spcPts val="2200"/>
              </a:lnSpc>
              <a:buNone/>
            </a:pPr>
            <a:r>
              <a:rPr lang="en-US" sz="1750" dirty="0">
                <a:solidFill>
                  <a:srgbClr val="15213F"/>
                </a:solidFill>
                <a:latin typeface="Roboto Slab" pitchFamily="34" charset="0"/>
                <a:ea typeface="Roboto Slab" pitchFamily="34" charset="-122"/>
                <a:cs typeface="Roboto Slab" pitchFamily="34" charset="-120"/>
              </a:rPr>
              <a:t>SMART Goals</a:t>
            </a:r>
            <a:endParaRPr lang="en-US" sz="1750" dirty="0"/>
          </a:p>
        </p:txBody>
      </p:sp>
      <p:sp>
        <p:nvSpPr>
          <p:cNvPr id="16" name="Text 11"/>
          <p:cNvSpPr/>
          <p:nvPr/>
        </p:nvSpPr>
        <p:spPr>
          <a:xfrm>
            <a:off x="6137315" y="4237077"/>
            <a:ext cx="6573322" cy="287417"/>
          </a:xfrm>
          <a:prstGeom prst="rect">
            <a:avLst/>
          </a:prstGeom>
          <a:noFill/>
          <a:ln/>
        </p:spPr>
        <p:txBody>
          <a:bodyPr wrap="non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Specific, Measurable, Ambitious but Achievable, Realistic yet Relevant, Time-bound</a:t>
            </a:r>
            <a:endParaRPr lang="en-US" sz="1400" dirty="0"/>
          </a:p>
        </p:txBody>
      </p:sp>
      <p:sp>
        <p:nvSpPr>
          <p:cNvPr id="17" name="Shape 12"/>
          <p:cNvSpPr/>
          <p:nvPr/>
        </p:nvSpPr>
        <p:spPr>
          <a:xfrm>
            <a:off x="6002655" y="4716899"/>
            <a:ext cx="7954208" cy="11430"/>
          </a:xfrm>
          <a:prstGeom prst="roundRect">
            <a:avLst>
              <a:gd name="adj" fmla="val 235738"/>
            </a:avLst>
          </a:prstGeom>
          <a:solidFill>
            <a:srgbClr val="CFD2D8"/>
          </a:solidFill>
          <a:ln/>
        </p:spPr>
      </p:sp>
      <p:pic>
        <p:nvPicPr>
          <p:cNvPr id="18" name="Image 3" descr="preencoded.png">    </p:cNvPr>
          <p:cNvPicPr>
            <a:picLocks noChangeAspect="1"/>
          </p:cNvPicPr>
          <p:nvPr/>
        </p:nvPicPr>
        <p:blipFill>
          <a:blip r:embed="rId4"/>
          <a:stretch>
            <a:fillRect/>
          </a:stretch>
        </p:blipFill>
        <p:spPr>
          <a:xfrm>
            <a:off x="1323975" y="4748927"/>
            <a:ext cx="5295662" cy="1034891"/>
          </a:xfrm>
          <a:prstGeom prst="rect">
            <a:avLst/>
          </a:prstGeom>
        </p:spPr>
      </p:pic>
      <p:sp>
        <p:nvSpPr>
          <p:cNvPr id="19" name="Text 13"/>
          <p:cNvSpPr/>
          <p:nvPr/>
        </p:nvSpPr>
        <p:spPr>
          <a:xfrm>
            <a:off x="3845481" y="5108496"/>
            <a:ext cx="252532" cy="315754"/>
          </a:xfrm>
          <a:prstGeom prst="rect">
            <a:avLst/>
          </a:prstGeom>
          <a:noFill/>
          <a:ln/>
        </p:spPr>
        <p:txBody>
          <a:bodyPr wrap="none" lIns="0" tIns="0" rIns="0" bIns="0" rtlCol="0" anchor="t"/>
          <a:lstStyle/>
          <a:p>
            <a:pPr algn="ctr" indent="0" marL="0">
              <a:lnSpc>
                <a:spcPts val="3150"/>
              </a:lnSpc>
              <a:buNone/>
            </a:pPr>
            <a:r>
              <a:rPr lang="en-US" sz="1950" dirty="0">
                <a:solidFill>
                  <a:srgbClr val="15213F"/>
                </a:solidFill>
                <a:latin typeface="Roboto Slab" pitchFamily="34" charset="0"/>
                <a:ea typeface="Roboto Slab" pitchFamily="34" charset="-122"/>
                <a:cs typeface="Roboto Slab" pitchFamily="34" charset="-120"/>
              </a:rPr>
              <a:t>4</a:t>
            </a:r>
            <a:endParaRPr lang="en-US" sz="1950" dirty="0"/>
          </a:p>
        </p:txBody>
      </p:sp>
      <p:sp>
        <p:nvSpPr>
          <p:cNvPr id="20" name="Text 14"/>
          <p:cNvSpPr/>
          <p:nvPr/>
        </p:nvSpPr>
        <p:spPr>
          <a:xfrm>
            <a:off x="6799183" y="4928473"/>
            <a:ext cx="2444353" cy="280630"/>
          </a:xfrm>
          <a:prstGeom prst="rect">
            <a:avLst/>
          </a:prstGeom>
          <a:noFill/>
          <a:ln/>
        </p:spPr>
        <p:txBody>
          <a:bodyPr wrap="none" lIns="0" tIns="0" rIns="0" bIns="0" rtlCol="0" anchor="t"/>
          <a:lstStyle/>
          <a:p>
            <a:pPr algn="l" indent="0" marL="0">
              <a:lnSpc>
                <a:spcPts val="2200"/>
              </a:lnSpc>
              <a:buNone/>
            </a:pPr>
            <a:r>
              <a:rPr lang="en-US" sz="1750" dirty="0">
                <a:solidFill>
                  <a:srgbClr val="15213F"/>
                </a:solidFill>
                <a:latin typeface="Roboto Slab" pitchFamily="34" charset="0"/>
                <a:ea typeface="Roboto Slab" pitchFamily="34" charset="-122"/>
                <a:cs typeface="Roboto Slab" pitchFamily="34" charset="-120"/>
              </a:rPr>
              <a:t>Outcome Opportunities</a:t>
            </a:r>
            <a:endParaRPr lang="en-US" sz="1750" dirty="0"/>
          </a:p>
        </p:txBody>
      </p:sp>
      <p:sp>
        <p:nvSpPr>
          <p:cNvPr id="21" name="Text 15"/>
          <p:cNvSpPr/>
          <p:nvPr/>
        </p:nvSpPr>
        <p:spPr>
          <a:xfrm>
            <a:off x="6799183" y="5316855"/>
            <a:ext cx="4830842" cy="287417"/>
          </a:xfrm>
          <a:prstGeom prst="rect">
            <a:avLst/>
          </a:prstGeom>
          <a:noFill/>
          <a:ln/>
        </p:spPr>
        <p:txBody>
          <a:bodyPr wrap="non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Facilitate different outcomes and complement team strategy</a:t>
            </a:r>
            <a:endParaRPr lang="en-US" sz="1400" dirty="0"/>
          </a:p>
        </p:txBody>
      </p:sp>
      <p:sp>
        <p:nvSpPr>
          <p:cNvPr id="22" name="Shape 16"/>
          <p:cNvSpPr/>
          <p:nvPr/>
        </p:nvSpPr>
        <p:spPr>
          <a:xfrm>
            <a:off x="6664523" y="5796677"/>
            <a:ext cx="7292340" cy="11430"/>
          </a:xfrm>
          <a:prstGeom prst="roundRect">
            <a:avLst>
              <a:gd name="adj" fmla="val 235738"/>
            </a:avLst>
          </a:prstGeom>
          <a:solidFill>
            <a:srgbClr val="CFD2D8"/>
          </a:solidFill>
          <a:ln/>
        </p:spPr>
      </p:sp>
      <p:pic>
        <p:nvPicPr>
          <p:cNvPr id="23" name="Image 4" descr="preencoded.png">    </p:cNvPr>
          <p:cNvPicPr>
            <a:picLocks noChangeAspect="1"/>
          </p:cNvPicPr>
          <p:nvPr/>
        </p:nvPicPr>
        <p:blipFill>
          <a:blip r:embed="rId5"/>
          <a:stretch>
            <a:fillRect/>
          </a:stretch>
        </p:blipFill>
        <p:spPr>
          <a:xfrm>
            <a:off x="661987" y="5828705"/>
            <a:ext cx="6619637" cy="1034891"/>
          </a:xfrm>
          <a:prstGeom prst="rect">
            <a:avLst/>
          </a:prstGeom>
        </p:spPr>
      </p:pic>
      <p:sp>
        <p:nvSpPr>
          <p:cNvPr id="24" name="Text 17"/>
          <p:cNvSpPr/>
          <p:nvPr/>
        </p:nvSpPr>
        <p:spPr>
          <a:xfrm>
            <a:off x="3845481" y="6188273"/>
            <a:ext cx="252532" cy="315754"/>
          </a:xfrm>
          <a:prstGeom prst="rect">
            <a:avLst/>
          </a:prstGeom>
          <a:noFill/>
          <a:ln/>
        </p:spPr>
        <p:txBody>
          <a:bodyPr wrap="none" lIns="0" tIns="0" rIns="0" bIns="0" rtlCol="0" anchor="t"/>
          <a:lstStyle/>
          <a:p>
            <a:pPr algn="ctr" indent="0" marL="0">
              <a:lnSpc>
                <a:spcPts val="3150"/>
              </a:lnSpc>
              <a:buNone/>
            </a:pPr>
            <a:r>
              <a:rPr lang="en-US" sz="1950" dirty="0">
                <a:solidFill>
                  <a:srgbClr val="15213F"/>
                </a:solidFill>
                <a:latin typeface="Roboto Slab" pitchFamily="34" charset="0"/>
                <a:ea typeface="Roboto Slab" pitchFamily="34" charset="-122"/>
                <a:cs typeface="Roboto Slab" pitchFamily="34" charset="-120"/>
              </a:rPr>
              <a:t>5</a:t>
            </a:r>
            <a:endParaRPr lang="en-US" sz="1950" dirty="0"/>
          </a:p>
        </p:txBody>
      </p:sp>
      <p:sp>
        <p:nvSpPr>
          <p:cNvPr id="25" name="Text 18"/>
          <p:cNvSpPr/>
          <p:nvPr/>
        </p:nvSpPr>
        <p:spPr>
          <a:xfrm>
            <a:off x="7461171" y="6008251"/>
            <a:ext cx="2245400" cy="280630"/>
          </a:xfrm>
          <a:prstGeom prst="rect">
            <a:avLst/>
          </a:prstGeom>
          <a:noFill/>
          <a:ln/>
        </p:spPr>
        <p:txBody>
          <a:bodyPr wrap="none" lIns="0" tIns="0" rIns="0" bIns="0" rtlCol="0" anchor="t"/>
          <a:lstStyle/>
          <a:p>
            <a:pPr algn="l" indent="0" marL="0">
              <a:lnSpc>
                <a:spcPts val="2200"/>
              </a:lnSpc>
              <a:buNone/>
            </a:pPr>
            <a:r>
              <a:rPr lang="en-US" sz="1750" dirty="0">
                <a:solidFill>
                  <a:srgbClr val="15213F"/>
                </a:solidFill>
                <a:latin typeface="Roboto Slab" pitchFamily="34" charset="0"/>
                <a:ea typeface="Roboto Slab" pitchFamily="34" charset="-122"/>
                <a:cs typeface="Roboto Slab" pitchFamily="34" charset="-120"/>
              </a:rPr>
              <a:t>Interview Strategy</a:t>
            </a:r>
            <a:endParaRPr lang="en-US" sz="1750" dirty="0"/>
          </a:p>
        </p:txBody>
      </p:sp>
      <p:sp>
        <p:nvSpPr>
          <p:cNvPr id="26" name="Text 19"/>
          <p:cNvSpPr/>
          <p:nvPr/>
        </p:nvSpPr>
        <p:spPr>
          <a:xfrm>
            <a:off x="7461171" y="6396633"/>
            <a:ext cx="4421981" cy="287417"/>
          </a:xfrm>
          <a:prstGeom prst="rect">
            <a:avLst/>
          </a:prstGeom>
          <a:noFill/>
          <a:ln/>
        </p:spPr>
        <p:txBody>
          <a:bodyPr wrap="non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Build confidence and promote effective communication</a:t>
            </a:r>
            <a:endParaRPr lang="en-US" sz="1400" dirty="0"/>
          </a:p>
        </p:txBody>
      </p:sp>
      <p:sp>
        <p:nvSpPr>
          <p:cNvPr id="27" name="Text 20"/>
          <p:cNvSpPr/>
          <p:nvPr/>
        </p:nvSpPr>
        <p:spPr>
          <a:xfrm>
            <a:off x="628650" y="7065645"/>
            <a:ext cx="13373100" cy="574834"/>
          </a:xfrm>
          <a:prstGeom prst="rect">
            <a:avLst/>
          </a:prstGeom>
          <a:noFill/>
          <a:ln/>
        </p:spPr>
        <p:txBody>
          <a:bodyPr wrap="square" lIns="0" tIns="0" rIns="0" bIns="0" rtlCol="0" anchor="t"/>
          <a:lstStyle/>
          <a:p>
            <a:pPr algn="l" indent="0" marL="0">
              <a:lnSpc>
                <a:spcPts val="2250"/>
              </a:lnSpc>
              <a:buNone/>
            </a:pPr>
            <a:r>
              <a:rPr lang="en-US" sz="1400" dirty="0">
                <a:solidFill>
                  <a:srgbClr val="15213F"/>
                </a:solidFill>
                <a:latin typeface="Roboto" pitchFamily="34" charset="0"/>
                <a:ea typeface="Roboto" pitchFamily="34" charset="-122"/>
                <a:cs typeface="Roboto" pitchFamily="34" charset="-120"/>
              </a:rPr>
              <a:t>Setting objectives provides structure to keep the discussion on track and makes starting the selling process easier. It allows for more effective management of client needs and wishes through interviews.</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60571"/>
            <a:ext cx="8274963" cy="708779"/>
          </a:xfrm>
          <a:prstGeom prst="rect">
            <a:avLst/>
          </a:prstGeom>
          <a:noFill/>
          <a:ln/>
        </p:spPr>
        <p:txBody>
          <a:bodyPr wrap="non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Conducting a Selling Interview</a:t>
            </a:r>
            <a:endParaRPr lang="en-US" sz="4450" dirty="0"/>
          </a:p>
        </p:txBody>
      </p:sp>
      <p:sp>
        <p:nvSpPr>
          <p:cNvPr id="3" name="Text 1"/>
          <p:cNvSpPr/>
          <p:nvPr/>
        </p:nvSpPr>
        <p:spPr>
          <a:xfrm>
            <a:off x="1857256" y="2461736"/>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Building Rapport</a:t>
            </a:r>
            <a:endParaRPr lang="en-US" sz="2200" dirty="0"/>
          </a:p>
        </p:txBody>
      </p:sp>
      <p:sp>
        <p:nvSpPr>
          <p:cNvPr id="4" name="Text 2"/>
          <p:cNvSpPr/>
          <p:nvPr/>
        </p:nvSpPr>
        <p:spPr>
          <a:xfrm>
            <a:off x="793790" y="2952155"/>
            <a:ext cx="3898702" cy="362903"/>
          </a:xfrm>
          <a:prstGeom prst="rect">
            <a:avLst/>
          </a:prstGeom>
          <a:noFill/>
          <a:ln/>
        </p:spPr>
        <p:txBody>
          <a:bodyPr wrap="none" lIns="0" tIns="0" rIns="0" bIns="0" rtlCol="0" anchor="t"/>
          <a:lstStyle/>
          <a:p>
            <a:pPr algn="r" indent="0" marL="0">
              <a:lnSpc>
                <a:spcPts val="2850"/>
              </a:lnSpc>
              <a:buNone/>
            </a:pPr>
            <a:r>
              <a:rPr lang="en-US" sz="1750" dirty="0">
                <a:solidFill>
                  <a:srgbClr val="15213F"/>
                </a:solidFill>
                <a:latin typeface="Roboto" pitchFamily="34" charset="0"/>
                <a:ea typeface="Roboto" pitchFamily="34" charset="-122"/>
                <a:cs typeface="Roboto" pitchFamily="34" charset="-120"/>
              </a:rPr>
              <a:t>Establish trust from the beginning</a:t>
            </a:r>
            <a:endParaRPr lang="en-US" sz="1750" dirty="0"/>
          </a:p>
        </p:txBody>
      </p:sp>
      <p:pic>
        <p:nvPicPr>
          <p:cNvPr id="5" name="Image 0" descr="preencoded.png">    </p:cNvPr>
          <p:cNvPicPr>
            <a:picLocks noChangeAspect="1"/>
          </p:cNvPicPr>
          <p:nvPr/>
        </p:nvPicPr>
        <p:blipFill>
          <a:blip r:embed="rId1"/>
          <a:stretch>
            <a:fillRect/>
          </a:stretch>
        </p:blipFill>
        <p:spPr>
          <a:xfrm>
            <a:off x="5032653" y="1922978"/>
            <a:ext cx="4564975" cy="4564975"/>
          </a:xfrm>
          <a:prstGeom prst="rect">
            <a:avLst/>
          </a:prstGeom>
        </p:spPr>
      </p:pic>
      <p:sp>
        <p:nvSpPr>
          <p:cNvPr id="6" name="Text 3"/>
          <p:cNvSpPr/>
          <p:nvPr/>
        </p:nvSpPr>
        <p:spPr>
          <a:xfrm>
            <a:off x="6033492" y="2845832"/>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15213F"/>
                </a:solidFill>
                <a:latin typeface="Roboto Slab" pitchFamily="34" charset="0"/>
                <a:ea typeface="Roboto Slab" pitchFamily="34" charset="-122"/>
                <a:cs typeface="Roboto Slab" pitchFamily="34" charset="-120"/>
              </a:rPr>
              <a:t>1</a:t>
            </a:r>
            <a:endParaRPr lang="en-US" sz="2650" dirty="0"/>
          </a:p>
        </p:txBody>
      </p:sp>
      <p:sp>
        <p:nvSpPr>
          <p:cNvPr id="7" name="Text 4"/>
          <p:cNvSpPr/>
          <p:nvPr/>
        </p:nvSpPr>
        <p:spPr>
          <a:xfrm>
            <a:off x="9937790" y="2022753"/>
            <a:ext cx="3412212"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Effective Communication</a:t>
            </a:r>
            <a:endParaRPr lang="en-US" sz="2200" dirty="0"/>
          </a:p>
        </p:txBody>
      </p:sp>
      <p:sp>
        <p:nvSpPr>
          <p:cNvPr id="8" name="Text 5"/>
          <p:cNvSpPr/>
          <p:nvPr/>
        </p:nvSpPr>
        <p:spPr>
          <a:xfrm>
            <a:off x="9937790" y="2513171"/>
            <a:ext cx="3898821" cy="362903"/>
          </a:xfrm>
          <a:prstGeom prst="rect">
            <a:avLst/>
          </a:prstGeom>
          <a:noFill/>
          <a:ln/>
        </p:spPr>
        <p:txBody>
          <a:bodyPr wrap="non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Use verbal and nonverbal cues</a:t>
            </a:r>
            <a:endParaRPr lang="en-US" sz="1750" dirty="0"/>
          </a:p>
        </p:txBody>
      </p:sp>
      <p:pic>
        <p:nvPicPr>
          <p:cNvPr id="9" name="Image 1" descr="preencoded.png">    </p:cNvPr>
          <p:cNvPicPr>
            <a:picLocks noChangeAspect="1"/>
          </p:cNvPicPr>
          <p:nvPr/>
        </p:nvPicPr>
        <p:blipFill>
          <a:blip r:embed="rId2"/>
          <a:stretch>
            <a:fillRect/>
          </a:stretch>
        </p:blipFill>
        <p:spPr>
          <a:xfrm>
            <a:off x="5032653" y="1922978"/>
            <a:ext cx="4564975" cy="4564975"/>
          </a:xfrm>
          <a:prstGeom prst="rect">
            <a:avLst/>
          </a:prstGeom>
        </p:spPr>
      </p:pic>
      <p:sp>
        <p:nvSpPr>
          <p:cNvPr id="10" name="Text 6"/>
          <p:cNvSpPr/>
          <p:nvPr/>
        </p:nvSpPr>
        <p:spPr>
          <a:xfrm>
            <a:off x="7893010" y="2581156"/>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15213F"/>
                </a:solidFill>
                <a:latin typeface="Roboto Slab" pitchFamily="34" charset="0"/>
                <a:ea typeface="Roboto Slab" pitchFamily="34" charset="-122"/>
                <a:cs typeface="Roboto Slab" pitchFamily="34" charset="-120"/>
              </a:rPr>
              <a:t>2</a:t>
            </a:r>
            <a:endParaRPr lang="en-US" sz="2650" dirty="0"/>
          </a:p>
        </p:txBody>
      </p:sp>
      <p:sp>
        <p:nvSpPr>
          <p:cNvPr id="11" name="Text 7"/>
          <p:cNvSpPr/>
          <p:nvPr/>
        </p:nvSpPr>
        <p:spPr>
          <a:xfrm>
            <a:off x="10051256" y="341578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Active Listening</a:t>
            </a:r>
            <a:endParaRPr lang="en-US" sz="2200" dirty="0"/>
          </a:p>
        </p:txBody>
      </p:sp>
      <p:sp>
        <p:nvSpPr>
          <p:cNvPr id="12" name="Text 8"/>
          <p:cNvSpPr/>
          <p:nvPr/>
        </p:nvSpPr>
        <p:spPr>
          <a:xfrm>
            <a:off x="10051256" y="3906203"/>
            <a:ext cx="3785354"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Show genuine interest in client's needs</a:t>
            </a:r>
            <a:endParaRPr lang="en-US" sz="1750" dirty="0"/>
          </a:p>
        </p:txBody>
      </p:sp>
      <p:pic>
        <p:nvPicPr>
          <p:cNvPr id="13" name="Image 2" descr="preencoded.png">    </p:cNvPr>
          <p:cNvPicPr>
            <a:picLocks noChangeAspect="1"/>
          </p:cNvPicPr>
          <p:nvPr/>
        </p:nvPicPr>
        <p:blipFill>
          <a:blip r:embed="rId3"/>
          <a:stretch>
            <a:fillRect/>
          </a:stretch>
        </p:blipFill>
        <p:spPr>
          <a:xfrm>
            <a:off x="5032653" y="1922978"/>
            <a:ext cx="4564975" cy="4564975"/>
          </a:xfrm>
          <a:prstGeom prst="rect">
            <a:avLst/>
          </a:prstGeom>
        </p:spPr>
      </p:pic>
      <p:sp>
        <p:nvSpPr>
          <p:cNvPr id="14" name="Text 9"/>
          <p:cNvSpPr/>
          <p:nvPr/>
        </p:nvSpPr>
        <p:spPr>
          <a:xfrm>
            <a:off x="8719423" y="4267914"/>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15213F"/>
                </a:solidFill>
                <a:latin typeface="Roboto Slab" pitchFamily="34" charset="0"/>
                <a:ea typeface="Roboto Slab" pitchFamily="34" charset="-122"/>
                <a:cs typeface="Roboto Slab" pitchFamily="34" charset="-120"/>
              </a:rPr>
              <a:t>3</a:t>
            </a:r>
            <a:endParaRPr lang="en-US" sz="2650" dirty="0"/>
          </a:p>
        </p:txBody>
      </p:sp>
      <p:sp>
        <p:nvSpPr>
          <p:cNvPr id="15" name="Text 10"/>
          <p:cNvSpPr/>
          <p:nvPr/>
        </p:nvSpPr>
        <p:spPr>
          <a:xfrm>
            <a:off x="9937790" y="5171837"/>
            <a:ext cx="3244572"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Questioning Techniques</a:t>
            </a:r>
            <a:endParaRPr lang="en-US" sz="2200" dirty="0"/>
          </a:p>
        </p:txBody>
      </p:sp>
      <p:sp>
        <p:nvSpPr>
          <p:cNvPr id="16" name="Text 11"/>
          <p:cNvSpPr/>
          <p:nvPr/>
        </p:nvSpPr>
        <p:spPr>
          <a:xfrm>
            <a:off x="9937790" y="5662255"/>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Ask open-ended questions to facilitate dialogue</a:t>
            </a:r>
            <a:endParaRPr lang="en-US" sz="1750" dirty="0"/>
          </a:p>
        </p:txBody>
      </p:sp>
      <p:pic>
        <p:nvPicPr>
          <p:cNvPr id="17" name="Image 3" descr="preencoded.png">    </p:cNvPr>
          <p:cNvPicPr>
            <a:picLocks noChangeAspect="1"/>
          </p:cNvPicPr>
          <p:nvPr/>
        </p:nvPicPr>
        <p:blipFill>
          <a:blip r:embed="rId4"/>
          <a:stretch>
            <a:fillRect/>
          </a:stretch>
        </p:blipFill>
        <p:spPr>
          <a:xfrm>
            <a:off x="5032653" y="1922978"/>
            <a:ext cx="4564975" cy="4564975"/>
          </a:xfrm>
          <a:prstGeom prst="rect">
            <a:avLst/>
          </a:prstGeom>
        </p:spPr>
      </p:pic>
      <p:sp>
        <p:nvSpPr>
          <p:cNvPr id="18" name="Text 12"/>
          <p:cNvSpPr/>
          <p:nvPr/>
        </p:nvSpPr>
        <p:spPr>
          <a:xfrm>
            <a:off x="7370564" y="5574983"/>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15213F"/>
                </a:solidFill>
                <a:latin typeface="Roboto Slab" pitchFamily="34" charset="0"/>
                <a:ea typeface="Roboto Slab" pitchFamily="34" charset="-122"/>
                <a:cs typeface="Roboto Slab" pitchFamily="34" charset="-120"/>
              </a:rPr>
              <a:t>4</a:t>
            </a:r>
            <a:endParaRPr lang="en-US" sz="2650" dirty="0"/>
          </a:p>
        </p:txBody>
      </p:sp>
      <p:sp>
        <p:nvSpPr>
          <p:cNvPr id="19" name="Text 13"/>
          <p:cNvSpPr/>
          <p:nvPr/>
        </p:nvSpPr>
        <p:spPr>
          <a:xfrm>
            <a:off x="1857256" y="4732853"/>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Adapting to Cues</a:t>
            </a:r>
            <a:endParaRPr lang="en-US" sz="2200" dirty="0"/>
          </a:p>
        </p:txBody>
      </p:sp>
      <p:sp>
        <p:nvSpPr>
          <p:cNvPr id="20" name="Text 14"/>
          <p:cNvSpPr/>
          <p:nvPr/>
        </p:nvSpPr>
        <p:spPr>
          <a:xfrm>
            <a:off x="793790" y="5223272"/>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15213F"/>
                </a:solidFill>
                <a:latin typeface="Roboto" pitchFamily="34" charset="0"/>
                <a:ea typeface="Roboto" pitchFamily="34" charset="-122"/>
                <a:cs typeface="Roboto" pitchFamily="34" charset="-120"/>
              </a:rPr>
              <a:t>Tune into verbal and nonverbal nuances</a:t>
            </a:r>
            <a:endParaRPr lang="en-US" sz="1750" dirty="0"/>
          </a:p>
        </p:txBody>
      </p:sp>
      <p:pic>
        <p:nvPicPr>
          <p:cNvPr id="21" name="Image 4" descr="preencoded.png">    </p:cNvPr>
          <p:cNvPicPr>
            <a:picLocks noChangeAspect="1"/>
          </p:cNvPicPr>
          <p:nvPr/>
        </p:nvPicPr>
        <p:blipFill>
          <a:blip r:embed="rId5"/>
          <a:stretch>
            <a:fillRect/>
          </a:stretch>
        </p:blipFill>
        <p:spPr>
          <a:xfrm>
            <a:off x="5032653" y="1922978"/>
            <a:ext cx="4564975" cy="4564975"/>
          </a:xfrm>
          <a:prstGeom prst="rect">
            <a:avLst/>
          </a:prstGeom>
        </p:spPr>
      </p:pic>
      <p:sp>
        <p:nvSpPr>
          <p:cNvPr id="22" name="Text 15"/>
          <p:cNvSpPr/>
          <p:nvPr/>
        </p:nvSpPr>
        <p:spPr>
          <a:xfrm>
            <a:off x="5710595" y="4696182"/>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15213F"/>
                </a:solidFill>
                <a:latin typeface="Roboto Slab" pitchFamily="34" charset="0"/>
                <a:ea typeface="Roboto Slab" pitchFamily="34" charset="-122"/>
                <a:cs typeface="Roboto Slab" pitchFamily="34" charset="-120"/>
              </a:rPr>
              <a:t>5</a:t>
            </a:r>
            <a:endParaRPr lang="en-US" sz="2650" dirty="0"/>
          </a:p>
        </p:txBody>
      </p:sp>
      <p:sp>
        <p:nvSpPr>
          <p:cNvPr id="23" name="Text 16"/>
          <p:cNvSpPr/>
          <p:nvPr/>
        </p:nvSpPr>
        <p:spPr>
          <a:xfrm>
            <a:off x="793790" y="6743105"/>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Conducting a selling interview is the most critical part of the sales process. Success depends on the salesperson's ability to build rapport, communicate effectively, listen actively, ask the right questions, and adapt to the client's cues.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301954"/>
            <a:ext cx="7282458" cy="708779"/>
          </a:xfrm>
          <a:prstGeom prst="rect">
            <a:avLst/>
          </a:prstGeom>
          <a:noFill/>
          <a:ln/>
        </p:spPr>
        <p:txBody>
          <a:bodyPr wrap="none" lIns="0" tIns="0" rIns="0" bIns="0" rtlCol="0" anchor="t"/>
          <a:lstStyle/>
          <a:p>
            <a:pPr algn="l"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Building Rapport and Trust</a:t>
            </a:r>
            <a:endParaRPr lang="en-US" sz="4450" dirty="0"/>
          </a:p>
        </p:txBody>
      </p:sp>
      <p:sp>
        <p:nvSpPr>
          <p:cNvPr id="3" name="Text 1"/>
          <p:cNvSpPr/>
          <p:nvPr/>
        </p:nvSpPr>
        <p:spPr>
          <a:xfrm>
            <a:off x="793790" y="3577709"/>
            <a:ext cx="3003828"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Nonverbal Techniques</a:t>
            </a:r>
            <a:endParaRPr lang="en-US" sz="2200" dirty="0"/>
          </a:p>
        </p:txBody>
      </p:sp>
      <p:sp>
        <p:nvSpPr>
          <p:cNvPr id="4" name="Text 2"/>
          <p:cNvSpPr/>
          <p:nvPr/>
        </p:nvSpPr>
        <p:spPr>
          <a:xfrm>
            <a:off x="793790" y="4158853"/>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Firm handshake</a:t>
            </a:r>
            <a:endParaRPr lang="en-US" sz="1750" dirty="0"/>
          </a:p>
        </p:txBody>
      </p:sp>
      <p:sp>
        <p:nvSpPr>
          <p:cNvPr id="5" name="Text 3"/>
          <p:cNvSpPr/>
          <p:nvPr/>
        </p:nvSpPr>
        <p:spPr>
          <a:xfrm>
            <a:off x="793790" y="4601051"/>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Good eye contact</a:t>
            </a:r>
            <a:endParaRPr lang="en-US" sz="1750" dirty="0"/>
          </a:p>
        </p:txBody>
      </p:sp>
      <p:sp>
        <p:nvSpPr>
          <p:cNvPr id="6" name="Text 4"/>
          <p:cNvSpPr/>
          <p:nvPr/>
        </p:nvSpPr>
        <p:spPr>
          <a:xfrm>
            <a:off x="793790" y="5043249"/>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Mirroring body language</a:t>
            </a:r>
            <a:endParaRPr lang="en-US" sz="1750" dirty="0"/>
          </a:p>
        </p:txBody>
      </p:sp>
      <p:sp>
        <p:nvSpPr>
          <p:cNvPr id="7" name="Text 5"/>
          <p:cNvSpPr/>
          <p:nvPr/>
        </p:nvSpPr>
        <p:spPr>
          <a:xfrm>
            <a:off x="793790" y="5485448"/>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Sitting in the same posture</a:t>
            </a:r>
            <a:endParaRPr lang="en-US" sz="1750" dirty="0"/>
          </a:p>
        </p:txBody>
      </p:sp>
      <p:sp>
        <p:nvSpPr>
          <p:cNvPr id="8" name="Text 6"/>
          <p:cNvSpPr/>
          <p:nvPr/>
        </p:nvSpPr>
        <p:spPr>
          <a:xfrm>
            <a:off x="5332928" y="357770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Verbal Techniques</a:t>
            </a:r>
            <a:endParaRPr lang="en-US" sz="2200" dirty="0"/>
          </a:p>
        </p:txBody>
      </p:sp>
      <p:sp>
        <p:nvSpPr>
          <p:cNvPr id="9" name="Text 7"/>
          <p:cNvSpPr/>
          <p:nvPr/>
        </p:nvSpPr>
        <p:spPr>
          <a:xfrm>
            <a:off x="5332928" y="4158853"/>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Using the client's name</a:t>
            </a:r>
            <a:endParaRPr lang="en-US" sz="1750" dirty="0"/>
          </a:p>
        </p:txBody>
      </p:sp>
      <p:sp>
        <p:nvSpPr>
          <p:cNvPr id="10" name="Text 8"/>
          <p:cNvSpPr/>
          <p:nvPr/>
        </p:nvSpPr>
        <p:spPr>
          <a:xfrm>
            <a:off x="5332928" y="4601051"/>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Empathetic responses</a:t>
            </a:r>
            <a:endParaRPr lang="en-US" sz="1750" dirty="0"/>
          </a:p>
        </p:txBody>
      </p:sp>
      <p:sp>
        <p:nvSpPr>
          <p:cNvPr id="11" name="Text 9"/>
          <p:cNvSpPr/>
          <p:nvPr/>
        </p:nvSpPr>
        <p:spPr>
          <a:xfrm>
            <a:off x="5332928" y="5043249"/>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Confirming client's statements</a:t>
            </a:r>
            <a:endParaRPr lang="en-US" sz="1750" dirty="0"/>
          </a:p>
        </p:txBody>
      </p:sp>
      <p:sp>
        <p:nvSpPr>
          <p:cNvPr id="12" name="Text 10"/>
          <p:cNvSpPr/>
          <p:nvPr/>
        </p:nvSpPr>
        <p:spPr>
          <a:xfrm>
            <a:off x="5332928" y="5485448"/>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Demonstrating genuine interest</a:t>
            </a:r>
            <a:endParaRPr lang="en-US" sz="1750" dirty="0"/>
          </a:p>
        </p:txBody>
      </p:sp>
      <p:sp>
        <p:nvSpPr>
          <p:cNvPr id="13" name="Text 11"/>
          <p:cNvSpPr/>
          <p:nvPr/>
        </p:nvSpPr>
        <p:spPr>
          <a:xfrm>
            <a:off x="9872067" y="3577709"/>
            <a:ext cx="3145750" cy="354330"/>
          </a:xfrm>
          <a:prstGeom prst="rect">
            <a:avLst/>
          </a:prstGeom>
          <a:noFill/>
          <a:ln/>
        </p:spPr>
        <p:txBody>
          <a:bodyPr wrap="none" lIns="0" tIns="0" rIns="0" bIns="0" rtlCol="0" anchor="t"/>
          <a:lstStyle/>
          <a:p>
            <a:pPr algn="l" indent="0" marL="0">
              <a:lnSpc>
                <a:spcPts val="2750"/>
              </a:lnSpc>
              <a:buNone/>
            </a:pPr>
            <a:r>
              <a:rPr lang="en-US" sz="2200" dirty="0">
                <a:solidFill>
                  <a:srgbClr val="3257B8"/>
                </a:solidFill>
                <a:latin typeface="Roboto Slab" pitchFamily="34" charset="0"/>
                <a:ea typeface="Roboto Slab" pitchFamily="34" charset="-122"/>
                <a:cs typeface="Roboto Slab" pitchFamily="34" charset="-120"/>
              </a:rPr>
              <a:t>Establishing Credibility</a:t>
            </a:r>
            <a:endParaRPr lang="en-US" sz="2200" dirty="0"/>
          </a:p>
        </p:txBody>
      </p:sp>
      <p:sp>
        <p:nvSpPr>
          <p:cNvPr id="14" name="Text 12"/>
          <p:cNvSpPr/>
          <p:nvPr/>
        </p:nvSpPr>
        <p:spPr>
          <a:xfrm>
            <a:off x="9872067" y="4158853"/>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Substantiate claims</a:t>
            </a:r>
            <a:endParaRPr lang="en-US" sz="1750" dirty="0"/>
          </a:p>
        </p:txBody>
      </p:sp>
      <p:sp>
        <p:nvSpPr>
          <p:cNvPr id="15" name="Text 13"/>
          <p:cNvSpPr/>
          <p:nvPr/>
        </p:nvSpPr>
        <p:spPr>
          <a:xfrm>
            <a:off x="9872067" y="4601051"/>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Provide personal references</a:t>
            </a:r>
            <a:endParaRPr lang="en-US" sz="1750" dirty="0"/>
          </a:p>
        </p:txBody>
      </p:sp>
      <p:sp>
        <p:nvSpPr>
          <p:cNvPr id="16" name="Text 14"/>
          <p:cNvSpPr/>
          <p:nvPr/>
        </p:nvSpPr>
        <p:spPr>
          <a:xfrm>
            <a:off x="9872067" y="5043249"/>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Demonstrate competence</a:t>
            </a:r>
            <a:endParaRPr lang="en-US" sz="1750" dirty="0"/>
          </a:p>
        </p:txBody>
      </p:sp>
      <p:sp>
        <p:nvSpPr>
          <p:cNvPr id="17" name="Text 15"/>
          <p:cNvSpPr/>
          <p:nvPr/>
        </p:nvSpPr>
        <p:spPr>
          <a:xfrm>
            <a:off x="9872067" y="5485448"/>
            <a:ext cx="3978116"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Address client's problems directly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89345" y="743426"/>
            <a:ext cx="7510701" cy="627578"/>
          </a:xfrm>
          <a:prstGeom prst="rect">
            <a:avLst/>
          </a:prstGeom>
          <a:noFill/>
          <a:ln/>
        </p:spPr>
        <p:txBody>
          <a:bodyPr wrap="none" lIns="0" tIns="0" rIns="0" bIns="0" rtlCol="0" anchor="t"/>
          <a:lstStyle/>
          <a:p>
            <a:pPr algn="l" indent="0" marL="0">
              <a:lnSpc>
                <a:spcPts val="4900"/>
              </a:lnSpc>
              <a:buNone/>
            </a:pPr>
            <a:r>
              <a:rPr lang="en-US" sz="3950" dirty="0">
                <a:solidFill>
                  <a:srgbClr val="3257B8"/>
                </a:solidFill>
                <a:latin typeface="Roboto Slab" pitchFamily="34" charset="0"/>
                <a:ea typeface="Roboto Slab" pitchFamily="34" charset="-122"/>
                <a:cs typeface="Roboto Slab" pitchFamily="34" charset="-120"/>
              </a:rPr>
              <a:t>Effective Communication Skills</a:t>
            </a:r>
            <a:endParaRPr lang="en-US" sz="3950" dirty="0"/>
          </a:p>
        </p:txBody>
      </p:sp>
      <p:sp>
        <p:nvSpPr>
          <p:cNvPr id="4" name="Shape 1"/>
          <p:cNvSpPr/>
          <p:nvPr/>
        </p:nvSpPr>
        <p:spPr>
          <a:xfrm>
            <a:off x="6189345" y="1898094"/>
            <a:ext cx="451842" cy="451842"/>
          </a:xfrm>
          <a:prstGeom prst="roundRect">
            <a:avLst>
              <a:gd name="adj" fmla="val 6668"/>
            </a:avLst>
          </a:prstGeom>
          <a:solidFill>
            <a:srgbClr val="E9ECF2"/>
          </a:solidFill>
          <a:ln/>
        </p:spPr>
      </p:sp>
      <p:sp>
        <p:nvSpPr>
          <p:cNvPr id="5" name="Text 2"/>
          <p:cNvSpPr/>
          <p:nvPr/>
        </p:nvSpPr>
        <p:spPr>
          <a:xfrm>
            <a:off x="6264593" y="1935659"/>
            <a:ext cx="301228" cy="376595"/>
          </a:xfrm>
          <a:prstGeom prst="rect">
            <a:avLst/>
          </a:prstGeom>
          <a:noFill/>
          <a:ln/>
        </p:spPr>
        <p:txBody>
          <a:bodyPr wrap="none" lIns="0" tIns="0" rIns="0" bIns="0" rtlCol="0" anchor="t"/>
          <a:lstStyle/>
          <a:p>
            <a:pPr algn="ctr" indent="0" marL="0">
              <a:lnSpc>
                <a:spcPts val="2350"/>
              </a:lnSpc>
              <a:buNone/>
            </a:pPr>
            <a:r>
              <a:rPr lang="en-US" sz="2350" dirty="0">
                <a:solidFill>
                  <a:srgbClr val="15213F"/>
                </a:solidFill>
                <a:latin typeface="Roboto Slab" pitchFamily="34" charset="0"/>
                <a:ea typeface="Roboto Slab" pitchFamily="34" charset="-122"/>
                <a:cs typeface="Roboto Slab" pitchFamily="34" charset="-120"/>
              </a:rPr>
              <a:t>1</a:t>
            </a:r>
            <a:endParaRPr lang="en-US" sz="2350" dirty="0"/>
          </a:p>
        </p:txBody>
      </p:sp>
      <p:sp>
        <p:nvSpPr>
          <p:cNvPr id="6" name="Text 3"/>
          <p:cNvSpPr/>
          <p:nvPr/>
        </p:nvSpPr>
        <p:spPr>
          <a:xfrm>
            <a:off x="6841927" y="1898094"/>
            <a:ext cx="2510552" cy="313849"/>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Listening</a:t>
            </a:r>
            <a:endParaRPr lang="en-US" sz="1950" dirty="0"/>
          </a:p>
        </p:txBody>
      </p:sp>
      <p:sp>
        <p:nvSpPr>
          <p:cNvPr id="7" name="Text 4"/>
          <p:cNvSpPr/>
          <p:nvPr/>
        </p:nvSpPr>
        <p:spPr>
          <a:xfrm>
            <a:off x="6841927" y="2332434"/>
            <a:ext cx="7085528" cy="642699"/>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Effective listening allows you to get a complete and thorough understanding of the client's needs. It projects a willingness to understand their situation.</a:t>
            </a:r>
            <a:endParaRPr lang="en-US" sz="1550" dirty="0"/>
          </a:p>
        </p:txBody>
      </p:sp>
      <p:sp>
        <p:nvSpPr>
          <p:cNvPr id="8" name="Shape 5"/>
          <p:cNvSpPr/>
          <p:nvPr/>
        </p:nvSpPr>
        <p:spPr>
          <a:xfrm>
            <a:off x="6189345" y="3401735"/>
            <a:ext cx="451842" cy="451842"/>
          </a:xfrm>
          <a:prstGeom prst="roundRect">
            <a:avLst>
              <a:gd name="adj" fmla="val 6668"/>
            </a:avLst>
          </a:prstGeom>
          <a:solidFill>
            <a:srgbClr val="E9ECF2"/>
          </a:solidFill>
          <a:ln/>
        </p:spPr>
      </p:sp>
      <p:sp>
        <p:nvSpPr>
          <p:cNvPr id="9" name="Text 6"/>
          <p:cNvSpPr/>
          <p:nvPr/>
        </p:nvSpPr>
        <p:spPr>
          <a:xfrm>
            <a:off x="6264593" y="3439299"/>
            <a:ext cx="301228" cy="376595"/>
          </a:xfrm>
          <a:prstGeom prst="rect">
            <a:avLst/>
          </a:prstGeom>
          <a:noFill/>
          <a:ln/>
        </p:spPr>
        <p:txBody>
          <a:bodyPr wrap="none" lIns="0" tIns="0" rIns="0" bIns="0" rtlCol="0" anchor="t"/>
          <a:lstStyle/>
          <a:p>
            <a:pPr algn="ctr" indent="0" marL="0">
              <a:lnSpc>
                <a:spcPts val="2350"/>
              </a:lnSpc>
              <a:buNone/>
            </a:pPr>
            <a:r>
              <a:rPr lang="en-US" sz="2350" dirty="0">
                <a:solidFill>
                  <a:srgbClr val="15213F"/>
                </a:solidFill>
                <a:latin typeface="Roboto Slab" pitchFamily="34" charset="0"/>
                <a:ea typeface="Roboto Slab" pitchFamily="34" charset="-122"/>
                <a:cs typeface="Roboto Slab" pitchFamily="34" charset="-120"/>
              </a:rPr>
              <a:t>2</a:t>
            </a:r>
            <a:endParaRPr lang="en-US" sz="2350" dirty="0"/>
          </a:p>
        </p:txBody>
      </p:sp>
      <p:sp>
        <p:nvSpPr>
          <p:cNvPr id="10" name="Text 7"/>
          <p:cNvSpPr/>
          <p:nvPr/>
        </p:nvSpPr>
        <p:spPr>
          <a:xfrm>
            <a:off x="6841927" y="3401735"/>
            <a:ext cx="3817382" cy="313849"/>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Speaking and Listening Balance</a:t>
            </a:r>
            <a:endParaRPr lang="en-US" sz="1950" dirty="0"/>
          </a:p>
        </p:txBody>
      </p:sp>
      <p:sp>
        <p:nvSpPr>
          <p:cNvPr id="11" name="Text 8"/>
          <p:cNvSpPr/>
          <p:nvPr/>
        </p:nvSpPr>
        <p:spPr>
          <a:xfrm>
            <a:off x="6841927" y="3836075"/>
            <a:ext cx="7085528" cy="642699"/>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Aim for a 60-80% listening time to maintain a balanced relationship and better flow and pace in the conversation.</a:t>
            </a:r>
            <a:endParaRPr lang="en-US" sz="1550" dirty="0"/>
          </a:p>
        </p:txBody>
      </p:sp>
      <p:sp>
        <p:nvSpPr>
          <p:cNvPr id="12" name="Shape 9"/>
          <p:cNvSpPr/>
          <p:nvPr/>
        </p:nvSpPr>
        <p:spPr>
          <a:xfrm>
            <a:off x="6189345" y="4905375"/>
            <a:ext cx="451842" cy="451842"/>
          </a:xfrm>
          <a:prstGeom prst="roundRect">
            <a:avLst>
              <a:gd name="adj" fmla="val 6668"/>
            </a:avLst>
          </a:prstGeom>
          <a:solidFill>
            <a:srgbClr val="E9ECF2"/>
          </a:solidFill>
          <a:ln/>
        </p:spPr>
      </p:sp>
      <p:sp>
        <p:nvSpPr>
          <p:cNvPr id="13" name="Text 10"/>
          <p:cNvSpPr/>
          <p:nvPr/>
        </p:nvSpPr>
        <p:spPr>
          <a:xfrm>
            <a:off x="6264593" y="4942939"/>
            <a:ext cx="301228" cy="376595"/>
          </a:xfrm>
          <a:prstGeom prst="rect">
            <a:avLst/>
          </a:prstGeom>
          <a:noFill/>
          <a:ln/>
        </p:spPr>
        <p:txBody>
          <a:bodyPr wrap="none" lIns="0" tIns="0" rIns="0" bIns="0" rtlCol="0" anchor="t"/>
          <a:lstStyle/>
          <a:p>
            <a:pPr algn="ctr" indent="0" marL="0">
              <a:lnSpc>
                <a:spcPts val="2350"/>
              </a:lnSpc>
              <a:buNone/>
            </a:pPr>
            <a:r>
              <a:rPr lang="en-US" sz="2350" dirty="0">
                <a:solidFill>
                  <a:srgbClr val="15213F"/>
                </a:solidFill>
                <a:latin typeface="Roboto Slab" pitchFamily="34" charset="0"/>
                <a:ea typeface="Roboto Slab" pitchFamily="34" charset="-122"/>
                <a:cs typeface="Roboto Slab" pitchFamily="34" charset="-120"/>
              </a:rPr>
              <a:t>3</a:t>
            </a:r>
            <a:endParaRPr lang="en-US" sz="2350" dirty="0"/>
          </a:p>
        </p:txBody>
      </p:sp>
      <p:sp>
        <p:nvSpPr>
          <p:cNvPr id="14" name="Text 11"/>
          <p:cNvSpPr/>
          <p:nvPr/>
        </p:nvSpPr>
        <p:spPr>
          <a:xfrm>
            <a:off x="6841927" y="4905375"/>
            <a:ext cx="2885837" cy="313849"/>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Reading Nonverbal Cues</a:t>
            </a:r>
            <a:endParaRPr lang="en-US" sz="1950" dirty="0"/>
          </a:p>
        </p:txBody>
      </p:sp>
      <p:sp>
        <p:nvSpPr>
          <p:cNvPr id="15" name="Text 12"/>
          <p:cNvSpPr/>
          <p:nvPr/>
        </p:nvSpPr>
        <p:spPr>
          <a:xfrm>
            <a:off x="6841927" y="5339715"/>
            <a:ext cx="7085528" cy="642699"/>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Pay attention to tone, pace, and body language to develop trust and rapport with clients.</a:t>
            </a:r>
            <a:endParaRPr lang="en-US" sz="1550" dirty="0"/>
          </a:p>
        </p:txBody>
      </p:sp>
      <p:sp>
        <p:nvSpPr>
          <p:cNvPr id="16" name="Shape 13"/>
          <p:cNvSpPr/>
          <p:nvPr/>
        </p:nvSpPr>
        <p:spPr>
          <a:xfrm>
            <a:off x="6189345" y="6409015"/>
            <a:ext cx="451842" cy="451842"/>
          </a:xfrm>
          <a:prstGeom prst="roundRect">
            <a:avLst>
              <a:gd name="adj" fmla="val 6668"/>
            </a:avLst>
          </a:prstGeom>
          <a:solidFill>
            <a:srgbClr val="E9ECF2"/>
          </a:solidFill>
          <a:ln/>
        </p:spPr>
      </p:sp>
      <p:sp>
        <p:nvSpPr>
          <p:cNvPr id="17" name="Text 14"/>
          <p:cNvSpPr/>
          <p:nvPr/>
        </p:nvSpPr>
        <p:spPr>
          <a:xfrm>
            <a:off x="6264593" y="6446580"/>
            <a:ext cx="301228" cy="376595"/>
          </a:xfrm>
          <a:prstGeom prst="rect">
            <a:avLst/>
          </a:prstGeom>
          <a:noFill/>
          <a:ln/>
        </p:spPr>
        <p:txBody>
          <a:bodyPr wrap="none" lIns="0" tIns="0" rIns="0" bIns="0" rtlCol="0" anchor="t"/>
          <a:lstStyle/>
          <a:p>
            <a:pPr algn="ctr" indent="0" marL="0">
              <a:lnSpc>
                <a:spcPts val="2350"/>
              </a:lnSpc>
              <a:buNone/>
            </a:pPr>
            <a:r>
              <a:rPr lang="en-US" sz="2350" dirty="0">
                <a:solidFill>
                  <a:srgbClr val="15213F"/>
                </a:solidFill>
                <a:latin typeface="Roboto Slab" pitchFamily="34" charset="0"/>
                <a:ea typeface="Roboto Slab" pitchFamily="34" charset="-122"/>
                <a:cs typeface="Roboto Slab" pitchFamily="34" charset="-120"/>
              </a:rPr>
              <a:t>4</a:t>
            </a:r>
            <a:endParaRPr lang="en-US" sz="2350" dirty="0"/>
          </a:p>
        </p:txBody>
      </p:sp>
      <p:sp>
        <p:nvSpPr>
          <p:cNvPr id="18" name="Text 15"/>
          <p:cNvSpPr/>
          <p:nvPr/>
        </p:nvSpPr>
        <p:spPr>
          <a:xfrm>
            <a:off x="6841927" y="6409015"/>
            <a:ext cx="3795951" cy="313849"/>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Summarizing and Paraphrasing</a:t>
            </a:r>
            <a:endParaRPr lang="en-US" sz="1950" dirty="0"/>
          </a:p>
        </p:txBody>
      </p:sp>
      <p:sp>
        <p:nvSpPr>
          <p:cNvPr id="19" name="Text 16"/>
          <p:cNvSpPr/>
          <p:nvPr/>
        </p:nvSpPr>
        <p:spPr>
          <a:xfrm>
            <a:off x="6841927" y="6843355"/>
            <a:ext cx="7085528" cy="642699"/>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Use these techniques to confirm mutual understanding and move the communication flow forward.</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2025-03-21T16:32:14Z</dcterms:created>
  <dcterms:modified xsi:type="dcterms:W3CDTF">2025-03-21T16:32:14Z</dcterms:modified>
</cp:coreProperties>
</file>