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ACFF627B-BE76-44FC-A020-D12907AF4987}">
          <p14:sldIdLst>
            <p14:sldId id="256"/>
            <p14:sldId id="257"/>
            <p14:sldId id="258"/>
            <p14:sldId id="259"/>
          </p14:sldIdLst>
        </p14:section>
        <p14:section name="Section sans titre" id="{B7706DF3-FAC6-449F-9383-5849311E9E68}">
          <p14:sldIdLst>
            <p14:sldId id="260"/>
            <p14:sldId id="261"/>
            <p14:sldId id="263"/>
            <p14:sldId id="26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593" autoAdjust="0"/>
  </p:normalViewPr>
  <p:slideViewPr>
    <p:cSldViewPr snapToGrid="0">
      <p:cViewPr varScale="1">
        <p:scale>
          <a:sx n="51" d="100"/>
          <a:sy n="51" d="100"/>
        </p:scale>
        <p:origin x="773" y="43"/>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4E1EC0D-F586-47BC-BB98-55EEE40F8794}"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740767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4E1EC0D-F586-47BC-BB98-55EEE40F8794}"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2432924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4E1EC0D-F586-47BC-BB98-55EEE40F8794}"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1691737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4E1EC0D-F586-47BC-BB98-55EEE40F8794}"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99906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4E1EC0D-F586-47BC-BB98-55EEE40F8794}"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3365136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4E1EC0D-F586-47BC-BB98-55EEE40F8794}" type="datetimeFigureOut">
              <a:rPr lang="fr-FR" smtClean="0"/>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3538488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4E1EC0D-F586-47BC-BB98-55EEE40F8794}" type="datetimeFigureOut">
              <a:rPr lang="fr-FR" smtClean="0"/>
              <a:t>10/11/2021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2412277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4E1EC0D-F586-47BC-BB98-55EEE40F8794}" type="datetimeFigureOut">
              <a:rPr lang="fr-FR" smtClean="0"/>
              <a:t>10/11/2021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2900581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4E1EC0D-F586-47BC-BB98-55EEE40F8794}" type="datetimeFigureOut">
              <a:rPr lang="fr-FR" smtClean="0"/>
              <a:t>10/11/2021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284500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4E1EC0D-F586-47BC-BB98-55EEE40F8794}" type="datetimeFigureOut">
              <a:rPr lang="fr-FR" smtClean="0"/>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3816837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4E1EC0D-F586-47BC-BB98-55EEE40F8794}" type="datetimeFigureOut">
              <a:rPr lang="fr-FR" smtClean="0"/>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59781CA-8426-4C92-9268-7F9B8CD4FBE3}" type="slidenum">
              <a:rPr lang="fr-FR" smtClean="0"/>
              <a:t>‹N°›</a:t>
            </a:fld>
            <a:endParaRPr lang="fr-FR"/>
          </a:p>
        </p:txBody>
      </p:sp>
    </p:spTree>
    <p:extLst>
      <p:ext uri="{BB962C8B-B14F-4D97-AF65-F5344CB8AC3E}">
        <p14:creationId xmlns:p14="http://schemas.microsoft.com/office/powerpoint/2010/main" val="264755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1EC0D-F586-47BC-BB98-55EEE40F8794}" type="datetimeFigureOut">
              <a:rPr lang="fr-FR" smtClean="0"/>
              <a:t>10/11/2021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9781CA-8426-4C92-9268-7F9B8CD4FBE3}" type="slidenum">
              <a:rPr lang="fr-FR" smtClean="0"/>
              <a:t>‹N°›</a:t>
            </a:fld>
            <a:endParaRPr lang="fr-FR"/>
          </a:p>
        </p:txBody>
      </p:sp>
    </p:spTree>
    <p:extLst>
      <p:ext uri="{BB962C8B-B14F-4D97-AF65-F5344CB8AC3E}">
        <p14:creationId xmlns:p14="http://schemas.microsoft.com/office/powerpoint/2010/main" val="381373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المحاضرة 2:</a:t>
            </a:r>
            <a:endParaRPr lang="fr-FR" dirty="0"/>
          </a:p>
        </p:txBody>
      </p:sp>
      <p:sp>
        <p:nvSpPr>
          <p:cNvPr id="3" name="Sous-titre 2"/>
          <p:cNvSpPr>
            <a:spLocks noGrp="1"/>
          </p:cNvSpPr>
          <p:nvPr>
            <p:ph type="subTitle" idx="1"/>
          </p:nvPr>
        </p:nvSpPr>
        <p:spPr/>
        <p:txBody>
          <a:bodyPr>
            <a:normAutofit/>
          </a:bodyPr>
          <a:lstStyle/>
          <a:p>
            <a:r>
              <a:rPr lang="ar-DZ" sz="3600" b="1" dirty="0" smtClean="0">
                <a:solidFill>
                  <a:srgbClr val="FF0000"/>
                </a:solidFill>
              </a:rPr>
              <a:t>أوضاع شبه الجزيرة قبل الإسلام</a:t>
            </a:r>
            <a:endParaRPr lang="fr-FR" sz="3600" b="1" dirty="0">
              <a:solidFill>
                <a:srgbClr val="FF0000"/>
              </a:solidFill>
            </a:endParaRPr>
          </a:p>
        </p:txBody>
      </p:sp>
    </p:spTree>
    <p:extLst>
      <p:ext uri="{BB962C8B-B14F-4D97-AF65-F5344CB8AC3E}">
        <p14:creationId xmlns:p14="http://schemas.microsoft.com/office/powerpoint/2010/main" val="241703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8756073" cy="928110"/>
          </a:xfrm>
        </p:spPr>
        <p:txBody>
          <a:bodyPr>
            <a:normAutofit/>
          </a:bodyPr>
          <a:lstStyle/>
          <a:p>
            <a:pPr algn="just" rtl="1"/>
            <a:r>
              <a:rPr lang="ar-DZ" sz="3600" u="sng" dirty="0" smtClean="0">
                <a:solidFill>
                  <a:srgbClr val="FF0000"/>
                </a:solidFill>
              </a:rPr>
              <a:t>جغرافيا العرب قبل الإسلام:</a:t>
            </a:r>
            <a:endParaRPr lang="fr-FR" sz="3600" u="sng" dirty="0">
              <a:solidFill>
                <a:srgbClr val="FF0000"/>
              </a:solidFill>
            </a:endParaRPr>
          </a:p>
        </p:txBody>
      </p:sp>
      <p:sp>
        <p:nvSpPr>
          <p:cNvPr id="3" name="Sous-titre 2"/>
          <p:cNvSpPr>
            <a:spLocks noGrp="1"/>
          </p:cNvSpPr>
          <p:nvPr>
            <p:ph type="subTitle" idx="1"/>
          </p:nvPr>
        </p:nvSpPr>
        <p:spPr>
          <a:xfrm>
            <a:off x="1524000" y="2216727"/>
            <a:ext cx="9144000" cy="4087091"/>
          </a:xfrm>
        </p:spPr>
        <p:txBody>
          <a:bodyPr>
            <a:normAutofit/>
          </a:bodyPr>
          <a:lstStyle/>
          <a:p>
            <a:r>
              <a:rPr lang="ar-DZ" dirty="0" smtClean="0"/>
              <a:t>تقع شبه الجزيرة العربية في الجزء الجنوبي الغربي لقارة آسيا وتتميّز باتّساعها، ولقد قسّم العرب بلادهم إلى:</a:t>
            </a:r>
          </a:p>
          <a:p>
            <a:r>
              <a:rPr lang="ar-DZ" dirty="0" smtClean="0"/>
              <a:t>اليمن وتقع في الجنوب وتعرف ببلاد العرب السعيدة</a:t>
            </a:r>
          </a:p>
          <a:p>
            <a:r>
              <a:rPr lang="ar-DZ" dirty="0" smtClean="0"/>
              <a:t>الحجاز يقع على الساحل الغربي </a:t>
            </a:r>
            <a:r>
              <a:rPr lang="ar-DZ" dirty="0" err="1" smtClean="0"/>
              <a:t>بمحاداة</a:t>
            </a:r>
            <a:r>
              <a:rPr lang="ar-DZ" dirty="0" smtClean="0"/>
              <a:t> البحر الأحمر</a:t>
            </a:r>
          </a:p>
          <a:p>
            <a:r>
              <a:rPr lang="ar-DZ" dirty="0" smtClean="0"/>
              <a:t>تهامة وسميت بهذا الاسم لشدّة حرّها وتمتدّ من جبال السراة إلى ساحل البحر الأحمر.</a:t>
            </a:r>
          </a:p>
          <a:p>
            <a:r>
              <a:rPr lang="ar-DZ" dirty="0" smtClean="0"/>
              <a:t>نجد وتشمل المنطقة الواقعة شرق الحجاز وتمتدّ حتى الخليج العربي</a:t>
            </a:r>
          </a:p>
          <a:p>
            <a:r>
              <a:rPr lang="ar-DZ" dirty="0" smtClean="0"/>
              <a:t>العروض وتعرف باليمامة وسميت كذلك لاعتراضها بين اليمن ونجد والعراق</a:t>
            </a:r>
          </a:p>
          <a:p>
            <a:r>
              <a:rPr lang="ar-DZ" dirty="0" smtClean="0"/>
              <a:t> </a:t>
            </a:r>
            <a:endParaRPr lang="fr-FR" dirty="0"/>
          </a:p>
        </p:txBody>
      </p:sp>
    </p:spTree>
    <p:extLst>
      <p:ext uri="{BB962C8B-B14F-4D97-AF65-F5344CB8AC3E}">
        <p14:creationId xmlns:p14="http://schemas.microsoft.com/office/powerpoint/2010/main" val="15838355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1893166"/>
          </a:xfrm>
        </p:spPr>
        <p:txBody>
          <a:bodyPr>
            <a:normAutofit fontScale="90000"/>
          </a:bodyPr>
          <a:lstStyle/>
          <a:p>
            <a:pPr algn="r" rtl="1"/>
            <a:r>
              <a:rPr lang="ar-DZ" u="sng" dirty="0" smtClean="0">
                <a:solidFill>
                  <a:srgbClr val="FF0000"/>
                </a:solidFill>
              </a:rPr>
              <a:t>طبقات العرب</a:t>
            </a:r>
            <a:r>
              <a:rPr lang="ar-DZ" dirty="0" smtClean="0">
                <a:solidFill>
                  <a:srgbClr val="FF0000"/>
                </a:solidFill>
              </a:rPr>
              <a:t>:</a:t>
            </a:r>
            <a:br>
              <a:rPr lang="ar-DZ" dirty="0" smtClean="0">
                <a:solidFill>
                  <a:srgbClr val="FF0000"/>
                </a:solidFill>
              </a:rPr>
            </a:br>
            <a:r>
              <a:rPr lang="ar-DZ" b="1" dirty="0" smtClean="0"/>
              <a:t>العرب البائدة: </a:t>
            </a:r>
            <a:r>
              <a:rPr lang="ar-DZ" dirty="0" smtClean="0"/>
              <a:t>هم العرب الذين بادوا وانقطعت أخبارهم ومنهم: قوم عاد وقوم ثمود....</a:t>
            </a:r>
            <a:br>
              <a:rPr lang="ar-DZ" dirty="0" smtClean="0"/>
            </a:br>
            <a:r>
              <a:rPr lang="ar-DZ" dirty="0" smtClean="0"/>
              <a:t/>
            </a:r>
            <a:br>
              <a:rPr lang="ar-DZ" dirty="0" smtClean="0"/>
            </a:br>
            <a:endParaRPr lang="fr-FR" b="1" dirty="0"/>
          </a:p>
        </p:txBody>
      </p:sp>
      <p:sp>
        <p:nvSpPr>
          <p:cNvPr id="3" name="Espace réservé du contenu 2"/>
          <p:cNvSpPr>
            <a:spLocks noGrp="1"/>
          </p:cNvSpPr>
          <p:nvPr>
            <p:ph idx="1"/>
          </p:nvPr>
        </p:nvSpPr>
        <p:spPr>
          <a:xfrm>
            <a:off x="838200" y="2022764"/>
            <a:ext cx="10515600" cy="4154198"/>
          </a:xfrm>
        </p:spPr>
        <p:txBody>
          <a:bodyPr/>
          <a:lstStyle/>
          <a:p>
            <a:pPr marL="0" indent="0" algn="r" rtl="1">
              <a:buNone/>
            </a:pPr>
            <a:r>
              <a:rPr lang="ar-DZ" sz="4800" b="1" dirty="0" smtClean="0"/>
              <a:t>العرب الباقية:</a:t>
            </a:r>
          </a:p>
          <a:p>
            <a:pPr marL="0" indent="0" algn="r" rtl="1">
              <a:buNone/>
            </a:pPr>
            <a:r>
              <a:rPr lang="ar-DZ" dirty="0" smtClean="0"/>
              <a:t>العرب العاربة: هم عرب اليمن من أبناء قحطان لذلك يسمّون بالعرب القحطانية ومن أشهر قبائلهم: جرهم، وبنو سبأ.</a:t>
            </a:r>
          </a:p>
          <a:p>
            <a:pPr marL="0" indent="0" algn="r" rtl="1">
              <a:buNone/>
            </a:pPr>
            <a:r>
              <a:rPr lang="ar-DZ" dirty="0" smtClean="0"/>
              <a:t>العرب المستعربة: ويعرفون بعرب الشّمال أو العرب العدنانية أو العرب الإسماعيلية.</a:t>
            </a:r>
            <a:endParaRPr lang="fr-FR" dirty="0"/>
          </a:p>
        </p:txBody>
      </p:sp>
    </p:spTree>
    <p:extLst>
      <p:ext uri="{BB962C8B-B14F-4D97-AF65-F5344CB8AC3E}">
        <p14:creationId xmlns:p14="http://schemas.microsoft.com/office/powerpoint/2010/main" val="2619967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36073" y="235526"/>
            <a:ext cx="9531927" cy="6109855"/>
          </a:xfrm>
        </p:spPr>
        <p:txBody>
          <a:bodyPr>
            <a:normAutofit fontScale="90000"/>
          </a:bodyPr>
          <a:lstStyle/>
          <a:p>
            <a:pPr algn="r"/>
            <a:r>
              <a:rPr lang="ar-DZ" dirty="0" smtClean="0"/>
              <a:t>الأوضاع الدينية: </a:t>
            </a:r>
            <a:r>
              <a:rPr lang="ar-DZ" sz="4400" dirty="0" smtClean="0"/>
              <a:t>عبد العرب كغيرهم من الشعوب الأصنام ووضعوا لها أسماء ومن أبرزها: اللات والعزى.</a:t>
            </a:r>
            <a:br>
              <a:rPr lang="ar-DZ" sz="4400" dirty="0" smtClean="0"/>
            </a:br>
            <a:r>
              <a:rPr lang="ar-DZ" sz="4400" dirty="0" smtClean="0"/>
              <a:t>عبد بعض العرب النّار التي دخلت عليهم من الفرس.</a:t>
            </a:r>
            <a:br>
              <a:rPr lang="ar-DZ" sz="4400" dirty="0" smtClean="0"/>
            </a:br>
            <a:r>
              <a:rPr lang="ar-DZ" sz="4400" dirty="0" smtClean="0"/>
              <a:t>كما اعتنق العرب الديانة اليهودية التي انتشرت في اليمن، خيبر بنو </a:t>
            </a:r>
            <a:r>
              <a:rPr lang="ar-DZ" sz="4400" dirty="0" err="1" smtClean="0"/>
              <a:t>قريضة</a:t>
            </a:r>
            <a:r>
              <a:rPr lang="ar-DZ" sz="4400" dirty="0" smtClean="0"/>
              <a:t>.</a:t>
            </a:r>
            <a:br>
              <a:rPr lang="ar-DZ" sz="4400" dirty="0" smtClean="0"/>
            </a:br>
            <a:r>
              <a:rPr lang="ar-DZ" sz="4400" dirty="0" smtClean="0"/>
              <a:t>كما عرف العرب الديانة المسيحية ومن أهمّ القبائل التي اعتنقتها قبائل تغلب، غسان، قضاعة.</a:t>
            </a:r>
            <a:br>
              <a:rPr lang="ar-DZ" sz="4400" dirty="0" smtClean="0"/>
            </a:br>
            <a:r>
              <a:rPr lang="ar-DZ" sz="4400" dirty="0" smtClean="0"/>
              <a:t>وهناك فريق من العرب نبذ عبادة الأوثان ويسمون </a:t>
            </a:r>
            <a:r>
              <a:rPr lang="ar-DZ" sz="4400" dirty="0" err="1" smtClean="0"/>
              <a:t>بالأحناف</a:t>
            </a:r>
            <a:r>
              <a:rPr lang="ar-DZ" sz="4400" dirty="0" smtClean="0"/>
              <a:t>.</a:t>
            </a:r>
            <a:endParaRPr lang="fr-FR" sz="4400" dirty="0"/>
          </a:p>
        </p:txBody>
      </p:sp>
      <p:sp>
        <p:nvSpPr>
          <p:cNvPr id="3" name="Sous-titre 2"/>
          <p:cNvSpPr>
            <a:spLocks noGrp="1"/>
          </p:cNvSpPr>
          <p:nvPr>
            <p:ph type="subTitle" idx="1"/>
          </p:nvPr>
        </p:nvSpPr>
        <p:spPr>
          <a:xfrm>
            <a:off x="1524000" y="1288473"/>
            <a:ext cx="9144000" cy="4918363"/>
          </a:xfrm>
        </p:spPr>
        <p:txBody>
          <a:bodyPr>
            <a:normAutofit/>
          </a:bodyPr>
          <a:lstStyle/>
          <a:p>
            <a:endParaRPr lang="ar-DZ" dirty="0" smtClean="0"/>
          </a:p>
          <a:p>
            <a:endParaRPr lang="ar-DZ" dirty="0" smtClean="0"/>
          </a:p>
        </p:txBody>
      </p:sp>
    </p:spTree>
    <p:extLst>
      <p:ext uri="{BB962C8B-B14F-4D97-AF65-F5344CB8AC3E}">
        <p14:creationId xmlns:p14="http://schemas.microsoft.com/office/powerpoint/2010/main" val="449053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pPr algn="r" rtl="1"/>
            <a:r>
              <a:rPr lang="ar-DZ" dirty="0" smtClean="0"/>
              <a:t>الأوضاع الاقتصادية:</a:t>
            </a:r>
            <a:br>
              <a:rPr lang="ar-DZ" dirty="0" smtClean="0"/>
            </a:br>
            <a:r>
              <a:rPr lang="ar-DZ" dirty="0" smtClean="0"/>
              <a:t>اشتهر العرب بحرفة الرعي والترحال، أما الفلاحة فقد عرفت بها بلاد اليمن </a:t>
            </a:r>
            <a:endParaRPr lang="fr-FR" dirty="0"/>
          </a:p>
        </p:txBody>
      </p:sp>
      <p:sp>
        <p:nvSpPr>
          <p:cNvPr id="5" name="Espace réservé du contenu 4"/>
          <p:cNvSpPr>
            <a:spLocks noGrp="1"/>
          </p:cNvSpPr>
          <p:nvPr>
            <p:ph idx="1"/>
          </p:nvPr>
        </p:nvSpPr>
        <p:spPr/>
        <p:txBody>
          <a:bodyPr>
            <a:normAutofit/>
          </a:bodyPr>
          <a:lstStyle/>
          <a:p>
            <a:pPr algn="r" rtl="1"/>
            <a:r>
              <a:rPr lang="ar-DZ" sz="3600" dirty="0" smtClean="0"/>
              <a:t>اشتهر العرب ببعض الصناعات أشهرها صناعة الجلود والمنسوجات والسيوف والرماح إضافة إلى الأواني الخزفية والحليّ.</a:t>
            </a:r>
          </a:p>
          <a:p>
            <a:pPr algn="r" rtl="1"/>
            <a:r>
              <a:rPr lang="ar-DZ" sz="3600" dirty="0" smtClean="0"/>
              <a:t>أما عن التجارة فكانت رائجة فقد ساعد موقع مكة في طريق القوافل التجارية، وقد كانت رحلة الشتاء نحو اليمن والصيف نحو الشّام من أشهر رحلات التجارة.</a:t>
            </a:r>
          </a:p>
          <a:p>
            <a:pPr algn="r" rtl="1"/>
            <a:r>
              <a:rPr lang="ar-DZ" sz="3600" dirty="0" smtClean="0"/>
              <a:t>ومن أشهر الأسواق: سوق عكّاظ، سوق عمان، سوق صنعاء.</a:t>
            </a:r>
            <a:endParaRPr lang="fr-FR" sz="3600" dirty="0"/>
          </a:p>
        </p:txBody>
      </p:sp>
    </p:spTree>
    <p:extLst>
      <p:ext uri="{BB962C8B-B14F-4D97-AF65-F5344CB8AC3E}">
        <p14:creationId xmlns:p14="http://schemas.microsoft.com/office/powerpoint/2010/main" val="18175305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647" y="1161339"/>
            <a:ext cx="11032760" cy="4647426"/>
          </a:xfrm>
          <a:prstGeom prst="rect">
            <a:avLst/>
          </a:prstGeom>
        </p:spPr>
        <p:txBody>
          <a:bodyPr wrap="square">
            <a:spAutoFit/>
          </a:bodyPr>
          <a:lstStyle/>
          <a:p>
            <a:pPr algn="r" rtl="1"/>
            <a:r>
              <a:rPr lang="ar-DZ" sz="4000" dirty="0" smtClean="0"/>
              <a:t>الأوضاع الاجتماعية</a:t>
            </a:r>
            <a:r>
              <a:rPr lang="ar-DZ" dirty="0" smtClean="0"/>
              <a:t>: </a:t>
            </a:r>
            <a:r>
              <a:rPr lang="ar-DZ" sz="3200" dirty="0" smtClean="0"/>
              <a:t>تعتبر القبيلة الوحدة الأساسية عند العرب في عصر الجاهلية تربطهم ربطة الدم والعصبيّة ويتولى إدارتها شيخ.</a:t>
            </a:r>
          </a:p>
          <a:p>
            <a:pPr algn="r" rtl="1"/>
            <a:r>
              <a:rPr lang="ar-DZ" sz="3200" dirty="0" smtClean="0"/>
              <a:t>تشكل المجتمع من ثلاث طبقات:</a:t>
            </a:r>
          </a:p>
          <a:p>
            <a:pPr algn="r" rtl="1"/>
            <a:r>
              <a:rPr lang="ar-DZ" sz="3200" dirty="0" smtClean="0"/>
              <a:t>طبقة الأحرار وهم أبناء القبيلة.</a:t>
            </a:r>
          </a:p>
          <a:p>
            <a:pPr algn="r" rtl="1"/>
            <a:r>
              <a:rPr lang="ar-DZ" sz="3200" dirty="0" smtClean="0"/>
              <a:t>طبقة الموالي: وهم أحرار انضموا للقبيلة عن طريق الحلف أو الجوار أو العتقاء </a:t>
            </a:r>
          </a:p>
          <a:p>
            <a:pPr algn="r" rtl="1"/>
            <a:r>
              <a:rPr lang="ar-DZ" sz="3200" dirty="0" smtClean="0"/>
              <a:t>طبقة الأرقاء وهم العبيد لا حرية لهم </a:t>
            </a:r>
            <a:r>
              <a:rPr lang="ar-DZ" sz="3200" dirty="0" err="1" smtClean="0"/>
              <a:t>ولارأي</a:t>
            </a:r>
            <a:r>
              <a:rPr lang="ar-DZ" sz="3200" dirty="0" smtClean="0"/>
              <a:t>.</a:t>
            </a:r>
          </a:p>
          <a:p>
            <a:pPr algn="r" rtl="1"/>
            <a:r>
              <a:rPr lang="ar-DZ" sz="3200" dirty="0" smtClean="0"/>
              <a:t>والمرأة تشارك الرجل في كل الشؤون مثل جمع الحطب وجلب الماء، ورعاية الماشية، وفي المسكن والملبس ... الخ، وهي أقرب في عقليتها للرجل ولكن ال يعتمد عليها في الحروب، وبما أن للحروب أهمية خاصة، انحطت قيمة المرأة عند العرب.</a:t>
            </a:r>
            <a:endParaRPr lang="fr-FR" sz="3200" dirty="0"/>
          </a:p>
        </p:txBody>
      </p:sp>
    </p:spTree>
    <p:extLst>
      <p:ext uri="{BB962C8B-B14F-4D97-AF65-F5344CB8AC3E}">
        <p14:creationId xmlns:p14="http://schemas.microsoft.com/office/powerpoint/2010/main" val="2632033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9863" y="2551837"/>
            <a:ext cx="11982138" cy="3200876"/>
          </a:xfrm>
          <a:prstGeom prst="rect">
            <a:avLst/>
          </a:prstGeom>
        </p:spPr>
        <p:txBody>
          <a:bodyPr wrap="square">
            <a:spAutoFit/>
          </a:bodyPr>
          <a:lstStyle/>
          <a:p>
            <a:pPr algn="r" rtl="1"/>
            <a:r>
              <a:rPr lang="ar-DZ" sz="4400" dirty="0" smtClean="0"/>
              <a:t>قد كثرت أنواع كثيرة من </a:t>
            </a:r>
            <a:r>
              <a:rPr lang="ar-DZ" sz="4400" dirty="0" err="1" smtClean="0"/>
              <a:t>الأنكحة</a:t>
            </a:r>
            <a:r>
              <a:rPr lang="ar-DZ" sz="4400" dirty="0" smtClean="0"/>
              <a:t> عند العرب مثل نكاح المتعة نكاح السبي ولا يشترط فيه صداق.</a:t>
            </a:r>
          </a:p>
          <a:p>
            <a:pPr algn="r" rtl="1"/>
            <a:r>
              <a:rPr lang="ar-DZ" sz="4800" dirty="0" smtClean="0"/>
              <a:t>نكاح الإماء، نكاح المقت وهو نكاح رجل زوجة أبيه وهي </a:t>
            </a:r>
            <a:r>
              <a:rPr lang="ar-DZ" sz="4800" dirty="0" err="1" smtClean="0"/>
              <a:t>أنكحة</a:t>
            </a:r>
            <a:r>
              <a:rPr lang="ar-DZ" sz="4800" dirty="0" smtClean="0"/>
              <a:t> حرمها الإسلام</a:t>
            </a:r>
          </a:p>
          <a:p>
            <a:r>
              <a:rPr lang="ar-DZ" dirty="0" smtClean="0"/>
              <a:t> </a:t>
            </a:r>
            <a:endParaRPr lang="fr-FR" dirty="0"/>
          </a:p>
        </p:txBody>
      </p:sp>
    </p:spTree>
    <p:extLst>
      <p:ext uri="{BB962C8B-B14F-4D97-AF65-F5344CB8AC3E}">
        <p14:creationId xmlns:p14="http://schemas.microsoft.com/office/powerpoint/2010/main" val="2064289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2393336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336</Words>
  <Application>Microsoft Office PowerPoint</Application>
  <PresentationFormat>Grand écran</PresentationFormat>
  <Paragraphs>28</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Calibri Light</vt:lpstr>
      <vt:lpstr>Times New Roman</vt:lpstr>
      <vt:lpstr>Thème Office</vt:lpstr>
      <vt:lpstr>المحاضرة 2:</vt:lpstr>
      <vt:lpstr>جغرافيا العرب قبل الإسلام:</vt:lpstr>
      <vt:lpstr>طبقات العرب: العرب البائدة: هم العرب الذين بادوا وانقطعت أخبارهم ومنهم: قوم عاد وقوم ثمود....  </vt:lpstr>
      <vt:lpstr>الأوضاع الدينية: عبد العرب كغيرهم من الشعوب الأصنام ووضعوا لها أسماء ومن أبرزها: اللات والعزى. عبد بعض العرب النّار التي دخلت عليهم من الفرس. كما اعتنق العرب الديانة اليهودية التي انتشرت في اليمن، خيبر بنو قريضة. كما عرف العرب الديانة المسيحية ومن أهمّ القبائل التي اعتنقتها قبائل تغلب، غسان، قضاعة. وهناك فريق من العرب نبذ عبادة الأوثان ويسمون بالأحناف.</vt:lpstr>
      <vt:lpstr>الأوضاع الاقتصادية: اشتهر العرب بحرفة الرعي والترحال، أما الفلاحة فقد عرفت بها بلاد اليمن </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2:</dc:title>
  <dc:creator>PC COM</dc:creator>
  <cp:lastModifiedBy>PC COM</cp:lastModifiedBy>
  <cp:revision>9</cp:revision>
  <dcterms:created xsi:type="dcterms:W3CDTF">2021-11-10T18:09:17Z</dcterms:created>
  <dcterms:modified xsi:type="dcterms:W3CDTF">2021-11-10T19:18:56Z</dcterms:modified>
</cp:coreProperties>
</file>