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310" r:id="rId6"/>
    <p:sldId id="312" r:id="rId7"/>
    <p:sldId id="314" r:id="rId8"/>
    <p:sldId id="261" r:id="rId9"/>
    <p:sldId id="315" r:id="rId10"/>
    <p:sldId id="317" r:id="rId11"/>
    <p:sldId id="318" r:id="rId12"/>
    <p:sldId id="319" r:id="rId13"/>
    <p:sldId id="320" r:id="rId14"/>
    <p:sldId id="321" r:id="rId15"/>
    <p:sldId id="323" r:id="rId16"/>
    <p:sldId id="32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47" d="100"/>
          <a:sy n="47" d="100"/>
        </p:scale>
        <p:origin x="-744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Feuil1!$C$13:$C$14</c:f>
              <c:strCache>
                <c:ptCount val="1"/>
                <c:pt idx="0">
                  <c:v>Forfait Ultra - Prime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Feuil1!$C$15:$C$17</c:f>
              <c:numCache>
                <c:formatCode>General</c:formatCode>
                <c:ptCount val="3"/>
                <c:pt idx="0">
                  <c:v>150</c:v>
                </c:pt>
                <c:pt idx="1">
                  <c:v>50</c:v>
                </c:pt>
                <c:pt idx="2">
                  <c:v>200</c:v>
                </c:pt>
              </c:numCache>
            </c:numRef>
          </c:val>
        </c:ser>
        <c:ser>
          <c:idx val="1"/>
          <c:order val="1"/>
          <c:tx>
            <c:strRef>
              <c:f>Feuil1!$D$13:$D$14</c:f>
              <c:strCache>
                <c:ptCount val="1"/>
                <c:pt idx="0">
                  <c:v>Forfait Super -Plus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Feuil1!$D$15:$D$17</c:f>
              <c:numCache>
                <c:formatCode>General</c:formatCode>
                <c:ptCount val="3"/>
                <c:pt idx="0">
                  <c:v>50</c:v>
                </c:pt>
                <c:pt idx="1">
                  <c:v>50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Feuil1!$E$13:$E$14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Feuil1!$E$15:$E$17</c:f>
              <c:numCache>
                <c:formatCode>General</c:formatCode>
                <c:ptCount val="3"/>
                <c:pt idx="0">
                  <c:v>200</c:v>
                </c:pt>
                <c:pt idx="1">
                  <c:v>100</c:v>
                </c:pt>
                <c:pt idx="2">
                  <c:v>300</c:v>
                </c:pt>
              </c:numCache>
            </c:numRef>
          </c:val>
        </c:ser>
        <c:dLbls/>
        <c:axId val="90333184"/>
        <c:axId val="90334720"/>
      </c:barChart>
      <c:catAx>
        <c:axId val="90333184"/>
        <c:scaling>
          <c:orientation val="minMax"/>
        </c:scaling>
        <c:axPos val="b"/>
        <c:tickLblPos val="nextTo"/>
        <c:crossAx val="90334720"/>
        <c:crosses val="autoZero"/>
        <c:auto val="1"/>
        <c:lblAlgn val="ctr"/>
        <c:lblOffset val="100"/>
      </c:catAx>
      <c:valAx>
        <c:axId val="90334720"/>
        <c:scaling>
          <c:orientation val="minMax"/>
        </c:scaling>
        <c:axPos val="l"/>
        <c:majorGridlines/>
        <c:numFmt formatCode="General" sourceLinked="1"/>
        <c:tickLblPos val="nextTo"/>
        <c:crossAx val="9033318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stacked"/>
        <c:ser>
          <c:idx val="0"/>
          <c:order val="0"/>
          <c:tx>
            <c:strRef>
              <c:f>Feuil1!$C$13:$C$14</c:f>
              <c:strCache>
                <c:ptCount val="1"/>
                <c:pt idx="0">
                  <c:v>Forfait Ultra - Prime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Feuil1!$C$15:$C$17</c:f>
              <c:numCache>
                <c:formatCode>General</c:formatCode>
                <c:ptCount val="3"/>
                <c:pt idx="0">
                  <c:v>150</c:v>
                </c:pt>
                <c:pt idx="1">
                  <c:v>50</c:v>
                </c:pt>
                <c:pt idx="2">
                  <c:v>200</c:v>
                </c:pt>
              </c:numCache>
            </c:numRef>
          </c:val>
        </c:ser>
        <c:ser>
          <c:idx val="1"/>
          <c:order val="1"/>
          <c:tx>
            <c:strRef>
              <c:f>Feuil1!$D$13:$D$14</c:f>
              <c:strCache>
                <c:ptCount val="1"/>
                <c:pt idx="0">
                  <c:v>Forfait Super -Plus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Feuil1!$D$15:$D$17</c:f>
              <c:numCache>
                <c:formatCode>General</c:formatCode>
                <c:ptCount val="3"/>
                <c:pt idx="0">
                  <c:v>50</c:v>
                </c:pt>
                <c:pt idx="1">
                  <c:v>50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Feuil1!$E$13:$E$14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Feuil1!$B$15:$B$17</c:f>
              <c:strCache>
                <c:ptCount val="3"/>
                <c:pt idx="0">
                  <c:v>Satisfait</c:v>
                </c:pt>
                <c:pt idx="1">
                  <c:v>Non satisfait</c:v>
                </c:pt>
                <c:pt idx="2">
                  <c:v>Total</c:v>
                </c:pt>
              </c:strCache>
            </c:strRef>
          </c:cat>
          <c:val>
            <c:numRef>
              <c:f>Feuil1!$E$15:$E$17</c:f>
              <c:numCache>
                <c:formatCode>General</c:formatCode>
                <c:ptCount val="3"/>
                <c:pt idx="0">
                  <c:v>200</c:v>
                </c:pt>
                <c:pt idx="1">
                  <c:v>100</c:v>
                </c:pt>
                <c:pt idx="2">
                  <c:v>300</c:v>
                </c:pt>
              </c:numCache>
            </c:numRef>
          </c:val>
        </c:ser>
        <c:dLbls/>
        <c:overlap val="100"/>
        <c:axId val="99859840"/>
        <c:axId val="99869824"/>
      </c:barChart>
      <c:catAx>
        <c:axId val="99859840"/>
        <c:scaling>
          <c:orientation val="minMax"/>
        </c:scaling>
        <c:axPos val="b"/>
        <c:tickLblPos val="nextTo"/>
        <c:crossAx val="99869824"/>
        <c:crosses val="autoZero"/>
        <c:auto val="1"/>
        <c:lblAlgn val="ctr"/>
        <c:lblOffset val="100"/>
      </c:catAx>
      <c:valAx>
        <c:axId val="99869824"/>
        <c:scaling>
          <c:orientation val="minMax"/>
        </c:scaling>
        <c:axPos val="l"/>
        <c:majorGridlines/>
        <c:numFmt formatCode="General" sourceLinked="1"/>
        <c:tickLblPos val="nextTo"/>
        <c:crossAx val="99859840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02313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727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8279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9336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841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0734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433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6759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3501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0434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9680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5D9FE-985E-41D4-BE5B-C9DDE1C0C4B9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10FA-5822-4044-B840-B4485D0A0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6099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271" y="466838"/>
            <a:ext cx="10750378" cy="5158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Chapitre3</a:t>
            </a:r>
            <a:endParaRPr lang="fr-F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36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Statistique descriptive</a:t>
            </a:r>
            <a:endParaRPr lang="fr-FR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3600" b="1" i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Statistique descriptive </a:t>
            </a:r>
            <a:r>
              <a:rPr lang="fr-FR" sz="3600" b="1" i="1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bivariée</a:t>
            </a:r>
            <a:r>
              <a:rPr lang="fr-FR" sz="36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(à deux variables)</a:t>
            </a:r>
            <a:r>
              <a:rPr lang="fr-FR" sz="3600" b="1" i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36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fr-FR" sz="3600" dirty="0"/>
              <a:t>Pour approfondir l’analyse, il est souvent utile de </a:t>
            </a:r>
            <a:r>
              <a:rPr lang="fr-FR" sz="3600" b="1" dirty="0"/>
              <a:t>croiser </a:t>
            </a:r>
            <a:r>
              <a:rPr lang="fr-FR" sz="3600" dirty="0"/>
              <a:t>certaines variables </a:t>
            </a:r>
            <a:r>
              <a:rPr lang="fr-FR" sz="3600" dirty="0" smtClean="0"/>
              <a:t>entre elles </a:t>
            </a:r>
            <a:r>
              <a:rPr lang="fr-FR" sz="3600" dirty="0"/>
              <a:t>:</a:t>
            </a:r>
          </a:p>
          <a:p>
            <a:r>
              <a:rPr lang="fr-FR" sz="3600" dirty="0"/>
              <a:t>Croiser </a:t>
            </a:r>
            <a:r>
              <a:rPr lang="fr-FR" sz="3600" dirty="0" smtClean="0"/>
              <a:t>le sexe et la taille </a:t>
            </a:r>
            <a:r>
              <a:rPr lang="fr-FR" sz="3600" dirty="0"/>
              <a:t>(les </a:t>
            </a:r>
            <a:r>
              <a:rPr lang="fr-FR" sz="3600" dirty="0" smtClean="0"/>
              <a:t>filles </a:t>
            </a:r>
            <a:r>
              <a:rPr lang="fr-FR" sz="3600" dirty="0"/>
              <a:t>sont-elles plus </a:t>
            </a:r>
            <a:r>
              <a:rPr lang="fr-FR" sz="3600" dirty="0" smtClean="0"/>
              <a:t>grandes que les garçons à </a:t>
            </a:r>
            <a:r>
              <a:rPr lang="fr-FR" sz="3600" dirty="0" err="1" smtClean="0"/>
              <a:t>l’age</a:t>
            </a:r>
            <a:r>
              <a:rPr lang="fr-FR" sz="3600" dirty="0" smtClean="0"/>
              <a:t> entre 3 et4 ans </a:t>
            </a:r>
            <a:r>
              <a:rPr lang="fr-FR" sz="3600" dirty="0"/>
              <a:t>?)</a:t>
            </a:r>
          </a:p>
          <a:p>
            <a:r>
              <a:rPr lang="fr-FR" sz="3600" dirty="0" smtClean="0"/>
              <a:t>Croiser </a:t>
            </a:r>
            <a:r>
              <a:rPr lang="fr-FR" sz="3600" dirty="0"/>
              <a:t>l’âge avec le poids (l’âge est-il corrélé au poids ? </a:t>
            </a:r>
            <a:r>
              <a:rPr lang="fr-FR" sz="3600" dirty="0" smtClean="0"/>
              <a:t>)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8997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1.2. Représentations graphiques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Diagramme en barre groupé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Diagramme en barre empilé</a:t>
            </a:r>
          </a:p>
          <a:p>
            <a:endParaRPr lang="fr-FR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92180221"/>
              </p:ext>
            </p:extLst>
          </p:nvPr>
        </p:nvGraphicFramePr>
        <p:xfrm>
          <a:off x="1026160" y="27127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59416058"/>
              </p:ext>
            </p:extLst>
          </p:nvPr>
        </p:nvGraphicFramePr>
        <p:xfrm>
          <a:off x="6350000" y="2727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088165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4566" y="161618"/>
            <a:ext cx="11182865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II.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smtClean="0"/>
              <a:t>Variable quantitative </a:t>
            </a:r>
            <a:r>
              <a:rPr lang="fr-FR" sz="4800" b="1" dirty="0"/>
              <a:t>/ Variable qualitative</a:t>
            </a:r>
          </a:p>
          <a:p>
            <a:r>
              <a:rPr lang="fr-FR" sz="4000" b="1" i="1" dirty="0" smtClean="0"/>
              <a:t>1.1. Présentation </a:t>
            </a:r>
            <a:r>
              <a:rPr lang="fr-FR" sz="4000" b="1" i="1" dirty="0"/>
              <a:t>des données</a:t>
            </a:r>
            <a:r>
              <a:rPr lang="fr-FR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fr-FR" sz="3600" dirty="0" smtClean="0"/>
              <a:t>Considérons une variable </a:t>
            </a:r>
            <a:r>
              <a:rPr lang="fr-FR" sz="3600" dirty="0"/>
              <a:t>quantitative </a:t>
            </a:r>
            <a:r>
              <a:rPr lang="fr-FR" sz="3600" i="1" dirty="0" smtClean="0"/>
              <a:t>X  et une v</a:t>
            </a:r>
            <a:r>
              <a:rPr lang="fr-FR" sz="3600" dirty="0" smtClean="0"/>
              <a:t>ariable </a:t>
            </a:r>
            <a:r>
              <a:rPr lang="fr-FR" sz="3600" dirty="0"/>
              <a:t>qualitative </a:t>
            </a:r>
            <a:r>
              <a:rPr lang="fr-FR" sz="3600" dirty="0" smtClean="0"/>
              <a:t> </a:t>
            </a:r>
            <a:r>
              <a:rPr lang="fr-FR" sz="3600" i="1" dirty="0"/>
              <a:t>Y </a:t>
            </a:r>
            <a:r>
              <a:rPr lang="fr-FR" sz="3600" dirty="0"/>
              <a:t>= </a:t>
            </a:r>
            <a:r>
              <a:rPr lang="fr-FR" sz="3600" i="1" dirty="0"/>
              <a:t>{y</a:t>
            </a:r>
            <a:r>
              <a:rPr lang="fr-FR" sz="3600" dirty="0"/>
              <a:t>1</a:t>
            </a:r>
            <a:r>
              <a:rPr lang="fr-FR" sz="3600" i="1" dirty="0"/>
              <a:t>, y</a:t>
            </a:r>
            <a:r>
              <a:rPr lang="fr-FR" sz="3600" dirty="0"/>
              <a:t>2</a:t>
            </a:r>
            <a:r>
              <a:rPr lang="fr-FR" sz="3600" i="1" dirty="0"/>
              <a:t>, . . . , </a:t>
            </a:r>
            <a:r>
              <a:rPr lang="fr-FR" sz="3600" i="1" dirty="0" err="1" smtClean="0"/>
              <a:t>ym</a:t>
            </a:r>
            <a:r>
              <a:rPr lang="fr-FR" sz="3600" i="1" dirty="0" smtClean="0"/>
              <a:t>}</a:t>
            </a:r>
          </a:p>
          <a:p>
            <a:endParaRPr lang="fr-FR" sz="3600" i="1" dirty="0"/>
          </a:p>
          <a:p>
            <a:endParaRPr lang="fr-FR" sz="3600" i="1" dirty="0" smtClean="0"/>
          </a:p>
          <a:p>
            <a:endParaRPr lang="fr-FR" sz="3600" i="1" dirty="0"/>
          </a:p>
          <a:p>
            <a:endParaRPr lang="fr-FR" sz="3600" i="1" dirty="0" smtClean="0"/>
          </a:p>
          <a:p>
            <a:endParaRPr lang="fr-FR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160" y="3718560"/>
            <a:ext cx="4003040" cy="250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5998" y="3718560"/>
            <a:ext cx="4247842" cy="250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0836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8560" y="365760"/>
            <a:ext cx="9591040" cy="5811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9038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2.2</a:t>
            </a:r>
            <a:r>
              <a:rPr lang="fr-FR" b="1" dirty="0"/>
              <a:t>. Représentations graphiques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Diagramme en barre groupé</a:t>
            </a:r>
          </a:p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75840" y="2499360"/>
            <a:ext cx="6400800" cy="414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88607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4566" y="161618"/>
            <a:ext cx="1118286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III.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smtClean="0"/>
              <a:t>Variable quantitative </a:t>
            </a:r>
            <a:r>
              <a:rPr lang="fr-FR" sz="4800" b="1" dirty="0"/>
              <a:t>/ Variable </a:t>
            </a:r>
            <a:r>
              <a:rPr lang="fr-FR" sz="4800" b="1" dirty="0" smtClean="0"/>
              <a:t>quantitative</a:t>
            </a:r>
            <a:endParaRPr lang="fr-FR" sz="4800" b="1" dirty="0"/>
          </a:p>
          <a:p>
            <a:r>
              <a:rPr lang="fr-FR" sz="4000" b="1" i="1" dirty="0" smtClean="0"/>
              <a:t>3.1. Présentation Graphique</a:t>
            </a:r>
            <a:r>
              <a:rPr lang="fr-FR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nuage de points</a:t>
            </a:r>
          </a:p>
          <a:p>
            <a:endParaRPr lang="fr-FR" sz="4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4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4560" y="2397760"/>
            <a:ext cx="6278879" cy="3982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651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3.2</a:t>
            </a:r>
            <a:r>
              <a:rPr lang="fr-FR" b="1" dirty="0"/>
              <a:t>. </a:t>
            </a:r>
            <a:r>
              <a:rPr lang="fr-FR" b="1" dirty="0" smtClean="0"/>
              <a:t>Indicateurs numériques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fr-FR" b="1" i="1" dirty="0"/>
                  <a:t>Coefficient de corrélation linéaire de Pearson </a:t>
                </a:r>
                <a:r>
                  <a:rPr lang="fr-FR" b="1" dirty="0"/>
                  <a:t>(</a:t>
                </a:r>
                <a:r>
                  <a:rPr lang="fr-FR" i="1" dirty="0"/>
                  <a:t>N </a:t>
                </a:r>
                <a:r>
                  <a:rPr lang="fr-FR" dirty="0"/>
                  <a:t>⩾ 30 </a:t>
                </a:r>
                <a:r>
                  <a:rPr lang="fr-FR" b="1" dirty="0" smtClean="0"/>
                  <a:t>)</a:t>
                </a:r>
              </a:p>
              <a:p>
                <a:r>
                  <a:rPr lang="fr-FR" dirty="0"/>
                  <a:t>Mesure l’intensité du lien entre X et Y</a:t>
                </a:r>
              </a:p>
              <a:p>
                <a:r>
                  <a:rPr lang="fr-FR" dirty="0"/>
                  <a:t>Coefficient compris entre -1 et 1 </a:t>
                </a:r>
                <a:r>
                  <a:rPr lang="fr-FR" dirty="0" smtClean="0"/>
                  <a:t>(</a:t>
                </a:r>
                <a:r>
                  <a:rPr lang="fr-FR" i="1" dirty="0" smtClean="0"/>
                  <a:t>r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fr-FR" i="1" dirty="0"/>
                  <a:t/>
                </a:r>
                <a:r>
                  <a:rPr lang="fr-FR" dirty="0" smtClean="0"/>
                  <a:t>[-1</a:t>
                </a:r>
                <a:r>
                  <a:rPr lang="fr-FR" i="1" dirty="0"/>
                  <a:t>, </a:t>
                </a:r>
                <a:r>
                  <a:rPr lang="fr-FR" dirty="0"/>
                  <a:t>1])</a:t>
                </a:r>
              </a:p>
              <a:p>
                <a:r>
                  <a:rPr lang="fr-FR" dirty="0"/>
                  <a:t>Si </a:t>
                </a:r>
                <a:r>
                  <a:rPr lang="fr-FR" i="1" dirty="0" smtClean="0"/>
                  <a:t>r </a:t>
                </a:r>
                <a:r>
                  <a:rPr lang="fr-FR" dirty="0"/>
                  <a:t>= 0 il n’y a pas de corrélation linéaire entre X et Y. Réciproquement, si</a:t>
                </a:r>
              </a:p>
              <a:p>
                <a:r>
                  <a:rPr lang="fr-FR" i="1" dirty="0" smtClean="0"/>
                  <a:t>r </a:t>
                </a:r>
                <a:r>
                  <a:rPr lang="fr-FR" dirty="0"/>
                  <a:t>= </a:t>
                </a:r>
                <a:r>
                  <a:rPr lang="fr-FR" i="1" dirty="0"/>
                  <a:t>|</a:t>
                </a:r>
                <a:r>
                  <a:rPr lang="fr-FR" dirty="0"/>
                  <a:t>1</a:t>
                </a:r>
                <a:r>
                  <a:rPr lang="fr-FR" i="1" dirty="0"/>
                  <a:t>|</a:t>
                </a:r>
                <a:r>
                  <a:rPr lang="fr-FR" dirty="0"/>
                  <a:t>, il y a une corrélation linéaire parfaite entre X et Y</a:t>
                </a: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82" t="-2801" r="-35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Remarque </a:t>
            </a:r>
            <a:r>
              <a:rPr lang="fr-FR" b="1" dirty="0"/>
              <a:t>: </a:t>
            </a:r>
            <a:r>
              <a:rPr lang="fr-FR" dirty="0"/>
              <a:t>l’absence de relation linéaire entre deux variables ne permet de conclure </a:t>
            </a:r>
            <a:r>
              <a:rPr lang="fr-FR" dirty="0" smtClean="0"/>
              <a:t>à l’absence </a:t>
            </a:r>
            <a:r>
              <a:rPr lang="fr-FR" dirty="0"/>
              <a:t>de relation </a:t>
            </a:r>
            <a:r>
              <a:rPr lang="fr-FR" i="1" dirty="0"/>
              <a:t>) </a:t>
            </a:r>
            <a:r>
              <a:rPr lang="fr-FR" dirty="0"/>
              <a:t>(exponentiel, puissance, . . . ) </a:t>
            </a:r>
            <a:r>
              <a:rPr lang="fr-FR" i="1" dirty="0" smtClean="0"/>
              <a:t>→ </a:t>
            </a:r>
            <a:r>
              <a:rPr lang="fr-FR" dirty="0"/>
              <a:t>Coefficient de corrélation </a:t>
            </a:r>
            <a:r>
              <a:rPr lang="fr-FR" dirty="0" smtClean="0"/>
              <a:t>de Spearman</a:t>
            </a:r>
            <a:r>
              <a:rPr lang="fr-FR" dirty="0"/>
              <a:t>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3680" y="4276090"/>
            <a:ext cx="4531359" cy="147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722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3120" y="548640"/>
            <a:ext cx="10363200" cy="5730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6062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1915" y="698651"/>
            <a:ext cx="1135585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/>
              <a:t>Les représentations statistiques diffèrent en fonction du type de variables croisées :</a:t>
            </a:r>
          </a:p>
          <a:p>
            <a:r>
              <a:rPr lang="fr-FR" sz="4000" dirty="0" smtClean="0"/>
              <a:t>- qualitative/qualitative</a:t>
            </a:r>
            <a:endParaRPr lang="fr-FR" sz="4000" dirty="0"/>
          </a:p>
          <a:p>
            <a:r>
              <a:rPr lang="fr-FR" sz="4000" dirty="0" smtClean="0"/>
              <a:t>- qualitative/quantitative</a:t>
            </a:r>
            <a:endParaRPr lang="fr-FR" sz="4000" dirty="0"/>
          </a:p>
          <a:p>
            <a:r>
              <a:rPr lang="fr-FR" sz="4000" dirty="0" smtClean="0"/>
              <a:t>- quantitative/quantitative</a:t>
            </a:r>
            <a:endParaRPr lang="fr-FR" sz="4000" dirty="0"/>
          </a:p>
          <a:p>
            <a:r>
              <a:rPr lang="fr-FR" sz="4000" dirty="0"/>
              <a:t>L’analyse descriptive </a:t>
            </a:r>
            <a:r>
              <a:rPr lang="fr-FR" sz="4000" dirty="0" err="1"/>
              <a:t>bivariée</a:t>
            </a:r>
            <a:r>
              <a:rPr lang="fr-FR" sz="4000" dirty="0"/>
              <a:t> prépare l’inférence statistique :</a:t>
            </a:r>
          </a:p>
          <a:p>
            <a:r>
              <a:rPr lang="fr-FR" sz="4000" dirty="0" smtClean="0"/>
              <a:t>- Liaison </a:t>
            </a:r>
            <a:r>
              <a:rPr lang="fr-FR" sz="4000" dirty="0"/>
              <a:t>entre variables</a:t>
            </a:r>
          </a:p>
          <a:p>
            <a:r>
              <a:rPr lang="fr-FR" sz="4000" dirty="0" smtClean="0"/>
              <a:t>- Corrélation </a:t>
            </a:r>
            <a:r>
              <a:rPr lang="fr-FR" sz="4000" dirty="0"/>
              <a:t>entre variables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80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4566" y="161618"/>
            <a:ext cx="1118286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I.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smtClean="0"/>
              <a:t>Variable </a:t>
            </a:r>
            <a:r>
              <a:rPr lang="fr-FR" sz="4800" b="1" dirty="0"/>
              <a:t>qualitative / Variable qualitative</a:t>
            </a:r>
          </a:p>
          <a:p>
            <a:r>
              <a:rPr lang="fr-FR" sz="4000" b="1" i="1" dirty="0" smtClean="0"/>
              <a:t>1.1. Présentation </a:t>
            </a:r>
            <a:r>
              <a:rPr lang="fr-FR" sz="4000" b="1" i="1" dirty="0"/>
              <a:t>des données</a:t>
            </a:r>
            <a:r>
              <a:rPr lang="fr-FR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4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fr-FR" sz="3600" dirty="0" smtClean="0"/>
              <a:t>Considérons </a:t>
            </a:r>
            <a:r>
              <a:rPr lang="fr-FR" sz="3600" i="1" dirty="0" smtClean="0"/>
              <a:t>X </a:t>
            </a:r>
            <a:r>
              <a:rPr lang="fr-FR" sz="3600" dirty="0"/>
              <a:t>= </a:t>
            </a:r>
            <a:r>
              <a:rPr lang="fr-FR" sz="3600" i="1" dirty="0"/>
              <a:t>{x</a:t>
            </a:r>
            <a:r>
              <a:rPr lang="fr-FR" sz="3600" dirty="0"/>
              <a:t>1</a:t>
            </a:r>
            <a:r>
              <a:rPr lang="fr-FR" sz="3600" i="1" dirty="0"/>
              <a:t>, x</a:t>
            </a:r>
            <a:r>
              <a:rPr lang="fr-FR" sz="3600" dirty="0"/>
              <a:t>2</a:t>
            </a:r>
            <a:r>
              <a:rPr lang="fr-FR" sz="3600" i="1" dirty="0"/>
              <a:t>, . . . , xl</a:t>
            </a:r>
            <a:r>
              <a:rPr lang="fr-FR" sz="3600" i="1" dirty="0" smtClean="0"/>
              <a:t>}, Y </a:t>
            </a:r>
            <a:r>
              <a:rPr lang="fr-FR" sz="3600" dirty="0"/>
              <a:t>= </a:t>
            </a:r>
            <a:r>
              <a:rPr lang="fr-FR" sz="3600" i="1" dirty="0"/>
              <a:t>{y</a:t>
            </a:r>
            <a:r>
              <a:rPr lang="fr-FR" sz="3600" dirty="0"/>
              <a:t>1</a:t>
            </a:r>
            <a:r>
              <a:rPr lang="fr-FR" sz="3600" i="1" dirty="0"/>
              <a:t>, y</a:t>
            </a:r>
            <a:r>
              <a:rPr lang="fr-FR" sz="3600" dirty="0"/>
              <a:t>2</a:t>
            </a:r>
            <a:r>
              <a:rPr lang="fr-FR" sz="3600" i="1" dirty="0"/>
              <a:t>, . . . , </a:t>
            </a:r>
            <a:r>
              <a:rPr lang="fr-FR" sz="3600" i="1" dirty="0" err="1"/>
              <a:t>ym</a:t>
            </a:r>
            <a:r>
              <a:rPr lang="fr-FR" sz="3600" i="1" dirty="0"/>
              <a:t>}</a:t>
            </a:r>
          </a:p>
          <a:p>
            <a:r>
              <a:rPr lang="fr-FR" sz="3600" dirty="0"/>
              <a:t>deux variables qualitatives ayant respectivement </a:t>
            </a:r>
            <a:r>
              <a:rPr lang="fr-FR" sz="3600" i="1" dirty="0"/>
              <a:t>l </a:t>
            </a:r>
            <a:r>
              <a:rPr lang="fr-FR" sz="3600" dirty="0"/>
              <a:t>et </a:t>
            </a:r>
            <a:r>
              <a:rPr lang="fr-FR" sz="3600" i="1" dirty="0"/>
              <a:t>m </a:t>
            </a:r>
            <a:r>
              <a:rPr lang="fr-FR" sz="3600" dirty="0"/>
              <a:t>modalités.</a:t>
            </a:r>
          </a:p>
          <a:p>
            <a:r>
              <a:rPr lang="fr-FR" sz="3600" dirty="0"/>
              <a:t>Exemple</a:t>
            </a:r>
          </a:p>
          <a:p>
            <a:r>
              <a:rPr lang="fr-FR" sz="3600" dirty="0" smtClean="0"/>
              <a:t>taille: grande, moyenne, petite.</a:t>
            </a:r>
            <a:endParaRPr lang="fr-FR" sz="3600" dirty="0"/>
          </a:p>
          <a:p>
            <a:r>
              <a:rPr lang="fr-FR" sz="3600" dirty="0"/>
              <a:t>Sexe : </a:t>
            </a:r>
            <a:r>
              <a:rPr lang="fr-FR" sz="3600" dirty="0" smtClean="0"/>
              <a:t>Garçons, Filles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166109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62399"/>
            <a:ext cx="1124464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b="1" dirty="0"/>
              <a:t>Tableau de contingence: </a:t>
            </a:r>
            <a:r>
              <a:rPr lang="fr-FR" sz="4000" dirty="0"/>
              <a:t>Basé sur l’effectif et la fréquence de chaque croisement de modalité</a:t>
            </a:r>
          </a:p>
          <a:p>
            <a:endParaRPr lang="fr-FR" sz="4000" b="1" dirty="0" smtClean="0"/>
          </a:p>
          <a:p>
            <a:endParaRPr lang="fr-FR" sz="4000" b="1" dirty="0"/>
          </a:p>
          <a:p>
            <a:r>
              <a:rPr lang="fr-FR" sz="4000" b="1" dirty="0" smtClean="0"/>
              <a:t>Notions </a:t>
            </a:r>
            <a:r>
              <a:rPr lang="fr-FR" sz="4000" b="1" dirty="0"/>
              <a:t>supplémentaires </a:t>
            </a:r>
            <a:r>
              <a:rPr lang="fr-FR" sz="4000" dirty="0"/>
              <a:t>: </a:t>
            </a:r>
            <a:r>
              <a:rPr lang="fr-FR" sz="4000" dirty="0" smtClean="0"/>
              <a:t> Les fréquences </a:t>
            </a:r>
            <a:r>
              <a:rPr lang="fr-FR" sz="4000" dirty="0"/>
              <a:t>lignes et fréquences colonnes (conditionnelles</a:t>
            </a:r>
            <a:r>
              <a:rPr lang="fr-FR" sz="4000" dirty="0" smtClean="0"/>
              <a:t>) permettent, </a:t>
            </a:r>
            <a:r>
              <a:rPr lang="fr-FR" sz="4000" dirty="0"/>
              <a:t>d’une manière descriptive, d’étudier le "lien" entre deux </a:t>
            </a:r>
            <a:r>
              <a:rPr lang="fr-FR" sz="4000" dirty="0" smtClean="0"/>
              <a:t>variables qualitatives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36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5994" y="333433"/>
            <a:ext cx="10760364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/>
              <a:t>Effectifs joints / Effectifs marginaux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1892" y="1247833"/>
            <a:ext cx="10760364" cy="49229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3200" dirty="0" smtClean="0">
              <a:solidFill>
                <a:srgbClr val="FF0000"/>
              </a:solidFill>
            </a:endParaRPr>
          </a:p>
          <a:p>
            <a:endParaRPr lang="en-GB" sz="3200" dirty="0">
              <a:solidFill>
                <a:srgbClr val="FF0000"/>
              </a:solidFill>
            </a:endParaRPr>
          </a:p>
          <a:p>
            <a:endParaRPr lang="en-GB" sz="3200" dirty="0" smtClean="0">
              <a:solidFill>
                <a:srgbClr val="FF0000"/>
              </a:solidFill>
            </a:endParaRPr>
          </a:p>
          <a:p>
            <a:endParaRPr lang="en-GB" sz="3200" dirty="0">
              <a:solidFill>
                <a:srgbClr val="FF0000"/>
              </a:solidFill>
            </a:endParaRPr>
          </a:p>
          <a:p>
            <a:endParaRPr lang="fr-FR" sz="3200" i="1" dirty="0" smtClean="0"/>
          </a:p>
          <a:p>
            <a:endParaRPr lang="fr-FR" sz="3200" i="1" dirty="0"/>
          </a:p>
          <a:p>
            <a:r>
              <a:rPr lang="fr-FR" sz="2800" i="1" dirty="0" err="1" smtClean="0"/>
              <a:t>nij</a:t>
            </a:r>
            <a:r>
              <a:rPr lang="fr-FR" sz="2800" i="1" dirty="0" smtClean="0"/>
              <a:t> </a:t>
            </a:r>
            <a:r>
              <a:rPr lang="fr-FR" sz="2800" dirty="0"/>
              <a:t>: effectif joint de la modalité </a:t>
            </a:r>
            <a:r>
              <a:rPr lang="fr-FR" sz="2800" i="1" dirty="0"/>
              <a:t>xi </a:t>
            </a:r>
            <a:r>
              <a:rPr lang="fr-FR" sz="2800" dirty="0"/>
              <a:t>et de la modalité </a:t>
            </a:r>
            <a:r>
              <a:rPr lang="fr-FR" sz="2800" i="1" dirty="0" err="1"/>
              <a:t>yj</a:t>
            </a:r>
            <a:endParaRPr lang="fr-FR" sz="2800" i="1" dirty="0"/>
          </a:p>
          <a:p>
            <a:r>
              <a:rPr lang="fr-FR" sz="2800" i="1" dirty="0"/>
              <a:t>ni. </a:t>
            </a:r>
            <a:r>
              <a:rPr lang="fr-FR" sz="2800" dirty="0"/>
              <a:t>: effectif marginal de la modalité </a:t>
            </a:r>
            <a:r>
              <a:rPr lang="fr-FR" sz="2800" i="1" dirty="0"/>
              <a:t>xi</a:t>
            </a:r>
          </a:p>
          <a:p>
            <a:r>
              <a:rPr lang="fr-FR" sz="2800" i="1" dirty="0" err="1"/>
              <a:t>n.j</a:t>
            </a:r>
            <a:r>
              <a:rPr lang="fr-FR" sz="2800" i="1" dirty="0"/>
              <a:t> </a:t>
            </a:r>
            <a:r>
              <a:rPr lang="fr-FR" sz="2800" dirty="0"/>
              <a:t>: effectif marginal de la modalité </a:t>
            </a:r>
            <a:r>
              <a:rPr lang="fr-FR" sz="2800" i="1" dirty="0" err="1"/>
              <a:t>yj</a:t>
            </a:r>
            <a:endParaRPr lang="fr-FR" sz="2800" i="1" dirty="0"/>
          </a:p>
          <a:p>
            <a:r>
              <a:rPr lang="fr-FR" sz="2800" i="1" dirty="0"/>
              <a:t>n </a:t>
            </a:r>
            <a:r>
              <a:rPr lang="fr-FR" sz="2800" dirty="0"/>
              <a:t>: taille de l’échantillon</a:t>
            </a:r>
            <a:endParaRPr lang="en-GB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2720" y="1442721"/>
            <a:ext cx="8961120" cy="27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71728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0364" y="369454"/>
            <a:ext cx="10538691" cy="19581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Exemple</a:t>
            </a:r>
            <a:r>
              <a:rPr lang="fr-FR" sz="2800" dirty="0" smtClean="0">
                <a:solidFill>
                  <a:schemeClr val="tx1"/>
                </a:solidFill>
              </a:rPr>
              <a:t>  un opérateur téléphonique veut savoir si ses abonnés au téléphone portable sont satisfaits de leur forfait. Il fait une enquête auprès de 300 abonnés. Le tableau suivant résume les réponses obtenus</a:t>
            </a:r>
            <a:endParaRPr lang="en-GB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7731494"/>
              </p:ext>
            </p:extLst>
          </p:nvPr>
        </p:nvGraphicFramePr>
        <p:xfrm>
          <a:off x="858982" y="2919767"/>
          <a:ext cx="8128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="" xmlns:a16="http://schemas.microsoft.com/office/drawing/2014/main" val="567860269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1055360023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124688437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38181785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Forfait</a:t>
                      </a:r>
                    </a:p>
                    <a:p>
                      <a:r>
                        <a:rPr lang="fr-FR" sz="2400" dirty="0" smtClean="0"/>
                        <a:t>Ultra</a:t>
                      </a:r>
                      <a:r>
                        <a:rPr lang="fr-FR" sz="2400" baseline="0" dirty="0" smtClean="0"/>
                        <a:t> - Prime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Forfait</a:t>
                      </a:r>
                    </a:p>
                    <a:p>
                      <a:r>
                        <a:rPr lang="fr-FR" sz="2400" dirty="0" smtClean="0"/>
                        <a:t>Super -Plus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Total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732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Satisfait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150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50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200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86764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Non satisfait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50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50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100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3254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Total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200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100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300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5889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96205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Fréquences jointes / Fréquences marginales</a:t>
            </a:r>
            <a:r>
              <a:rPr lang="en-GB" dirty="0">
                <a:solidFill>
                  <a:srgbClr val="0070C0"/>
                </a:solidFill>
              </a:rPr>
              <a:t/>
            </a:r>
            <a:br>
              <a:rPr lang="en-GB" dirty="0">
                <a:solidFill>
                  <a:srgbClr val="0070C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i="1" dirty="0"/>
              <a:t>Fréquence jointe </a:t>
            </a:r>
            <a:r>
              <a:rPr lang="fr-FR" dirty="0"/>
              <a:t>: Fréquence du couple de modalités (</a:t>
            </a:r>
            <a:r>
              <a:rPr lang="fr-FR" i="1" dirty="0"/>
              <a:t>xi , </a:t>
            </a:r>
            <a:r>
              <a:rPr lang="fr-FR" i="1" dirty="0" err="1"/>
              <a:t>yj</a:t>
            </a:r>
            <a:r>
              <a:rPr lang="fr-FR" i="1" dirty="0"/>
              <a:t> </a:t>
            </a:r>
            <a:r>
              <a:rPr lang="fr-FR" dirty="0"/>
              <a:t>)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b="1" i="1" dirty="0"/>
              <a:t>Fréquence marginale </a:t>
            </a:r>
            <a:r>
              <a:rPr lang="fr-FR" dirty="0"/>
              <a:t>: Fréquence de </a:t>
            </a:r>
            <a:r>
              <a:rPr lang="fr-FR" dirty="0" smtClean="0"/>
              <a:t>la </a:t>
            </a:r>
            <a:r>
              <a:rPr lang="fr-FR" dirty="0"/>
              <a:t>modalité (</a:t>
            </a:r>
            <a:r>
              <a:rPr lang="fr-FR" i="1" dirty="0"/>
              <a:t>xi 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respectivement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pour </a:t>
            </a:r>
            <a:r>
              <a:rPr lang="fr-FR" dirty="0"/>
              <a:t>(</a:t>
            </a:r>
            <a:r>
              <a:rPr lang="fr-FR" i="1" dirty="0" err="1"/>
              <a:t>yj</a:t>
            </a:r>
            <a:r>
              <a:rPr lang="fr-FR" i="1" dirty="0"/>
              <a:t> </a:t>
            </a:r>
            <a:r>
              <a:rPr lang="fr-FR" i="1" dirty="0" smtClean="0"/>
              <a:t>)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25600" y="3206647"/>
            <a:ext cx="2743200" cy="1446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9440" y="2743200"/>
            <a:ext cx="2032000" cy="864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9440" y="4368800"/>
            <a:ext cx="2032000" cy="72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1400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8880" y="548640"/>
            <a:ext cx="9855200" cy="5059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5237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7560" y="344805"/>
            <a:ext cx="10515600" cy="1325563"/>
          </a:xfrm>
        </p:spPr>
        <p:txBody>
          <a:bodyPr/>
          <a:lstStyle/>
          <a:p>
            <a:r>
              <a:rPr lang="fr-FR" b="1" dirty="0"/>
              <a:t>Fréquences conditionnelles colonnes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Fréquence conditionnelle colonne : Fréquence de la modalité </a:t>
            </a:r>
            <a:r>
              <a:rPr lang="fr-FR" i="1" dirty="0"/>
              <a:t>xi </a:t>
            </a:r>
            <a:r>
              <a:rPr lang="fr-FR" dirty="0"/>
              <a:t>parmi les </a:t>
            </a:r>
            <a:r>
              <a:rPr lang="fr-FR" dirty="0" smtClean="0"/>
              <a:t>individus présentant </a:t>
            </a:r>
            <a:r>
              <a:rPr lang="fr-FR" dirty="0"/>
              <a:t>la modalité </a:t>
            </a:r>
            <a:r>
              <a:rPr lang="fr-FR" i="1" dirty="0" err="1" smtClean="0"/>
              <a:t>yj</a:t>
            </a:r>
            <a:endParaRPr lang="fr-FR" i="1" dirty="0" smtClean="0"/>
          </a:p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20800" y="2841624"/>
            <a:ext cx="10200640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783467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327</Words>
  <Application>Microsoft Office PowerPoint</Application>
  <PresentationFormat>Personnalisé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Fréquences jointes / Fréquences marginales </vt:lpstr>
      <vt:lpstr>Diapositive 8</vt:lpstr>
      <vt:lpstr>Fréquences conditionnelles colonnes</vt:lpstr>
      <vt:lpstr>1.2. Représentations graphiques</vt:lpstr>
      <vt:lpstr>Diapositive 11</vt:lpstr>
      <vt:lpstr>Diapositive 12</vt:lpstr>
      <vt:lpstr>2.2. Représentations graphiques</vt:lpstr>
      <vt:lpstr>Diapositive 14</vt:lpstr>
      <vt:lpstr>3.2. Indicateurs numériques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Med Mesk</dc:creator>
  <cp:lastModifiedBy>INFOPLUS</cp:lastModifiedBy>
  <cp:revision>107</cp:revision>
  <dcterms:created xsi:type="dcterms:W3CDTF">2019-01-22T20:49:13Z</dcterms:created>
  <dcterms:modified xsi:type="dcterms:W3CDTF">2020-03-26T15:18:21Z</dcterms:modified>
</cp:coreProperties>
</file>