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88"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3345064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290093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991376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1006435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3339996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E7CC4C0-30C1-4829-A641-9270DCDC207C}" type="datetimeFigureOut">
              <a:rPr lang="fr-FR" smtClean="0"/>
              <a:t>13/03/2020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61608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E7CC4C0-30C1-4829-A641-9270DCDC207C}" type="datetimeFigureOut">
              <a:rPr lang="fr-FR" smtClean="0"/>
              <a:t>13/03/2020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1336897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E7CC4C0-30C1-4829-A641-9270DCDC207C}" type="datetimeFigureOut">
              <a:rPr lang="fr-FR" smtClean="0"/>
              <a:t>13/03/2020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480671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E7CC4C0-30C1-4829-A641-9270DCDC207C}" type="datetimeFigureOut">
              <a:rPr lang="fr-FR" smtClean="0"/>
              <a:t>13/03/2020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25339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E7CC4C0-30C1-4829-A641-9270DCDC207C}" type="datetimeFigureOut">
              <a:rPr lang="fr-FR" smtClean="0"/>
              <a:t>13/03/2020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187857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E7CC4C0-30C1-4829-A641-9270DCDC207C}" type="datetimeFigureOut">
              <a:rPr lang="fr-FR" smtClean="0"/>
              <a:t>13/03/2020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43A3E8-0E32-4E4B-BA24-F111CF8454CE}" type="slidenum">
              <a:rPr lang="fr-FR" smtClean="0"/>
              <a:t>‹N°›</a:t>
            </a:fld>
            <a:endParaRPr lang="fr-FR"/>
          </a:p>
        </p:txBody>
      </p:sp>
    </p:spTree>
    <p:extLst>
      <p:ext uri="{BB962C8B-B14F-4D97-AF65-F5344CB8AC3E}">
        <p14:creationId xmlns:p14="http://schemas.microsoft.com/office/powerpoint/2010/main" val="2007683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7CC4C0-30C1-4829-A641-9270DCDC207C}" type="datetimeFigureOut">
              <a:rPr lang="fr-FR" smtClean="0"/>
              <a:t>13/03/2020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3A3E8-0E32-4E4B-BA24-F111CF8454CE}" type="slidenum">
              <a:rPr lang="fr-FR" smtClean="0"/>
              <a:t>‹N°›</a:t>
            </a:fld>
            <a:endParaRPr lang="fr-FR"/>
          </a:p>
        </p:txBody>
      </p:sp>
    </p:spTree>
    <p:extLst>
      <p:ext uri="{BB962C8B-B14F-4D97-AF65-F5344CB8AC3E}">
        <p14:creationId xmlns:p14="http://schemas.microsoft.com/office/powerpoint/2010/main" val="1415661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houghtco.com/rules-of-english-1691922" TargetMode="External"/><Relationship Id="rId7" Type="http://schemas.openxmlformats.org/officeDocument/2006/relationships/hyperlink" Target="https://www.thoughtco.com/sentence-grammar-1692087" TargetMode="External"/><Relationship Id="rId2" Type="http://schemas.openxmlformats.org/officeDocument/2006/relationships/hyperlink" Target="https://www.thoughtco.com/what-are-linguistics-1691241" TargetMode="External"/><Relationship Id="rId1" Type="http://schemas.openxmlformats.org/officeDocument/2006/relationships/slideLayout" Target="../slideLayouts/slideLayout2.xml"/><Relationship Id="rId6" Type="http://schemas.openxmlformats.org/officeDocument/2006/relationships/hyperlink" Target="https://www.thoughtco.com/what-is-clause-grammar-1689850" TargetMode="External"/><Relationship Id="rId5" Type="http://schemas.openxmlformats.org/officeDocument/2006/relationships/hyperlink" Target="https://www.thoughtco.com/phrase-grammar-1691625" TargetMode="External"/><Relationship Id="rId4" Type="http://schemas.openxmlformats.org/officeDocument/2006/relationships/hyperlink" Target="https://www.thoughtco.com/word-english-language-1692612"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Course n°2</a:t>
            </a:r>
            <a:br>
              <a:rPr lang="fr-FR" dirty="0"/>
            </a:br>
            <a:r>
              <a:rPr lang="fr-FR" dirty="0" err="1"/>
              <a:t>S</a:t>
            </a:r>
            <a:r>
              <a:rPr lang="fr-FR" dirty="0" err="1" smtClean="0"/>
              <a:t>yntax</a:t>
            </a:r>
            <a:r>
              <a:rPr lang="fr-FR" dirty="0" smtClean="0"/>
              <a:t> </a:t>
            </a:r>
            <a:endParaRPr lang="fr-FR" dirty="0"/>
          </a:p>
        </p:txBody>
      </p:sp>
      <p:sp>
        <p:nvSpPr>
          <p:cNvPr id="3" name="Sous-titre 2"/>
          <p:cNvSpPr>
            <a:spLocks noGrp="1"/>
          </p:cNvSpPr>
          <p:nvPr>
            <p:ph type="subTitle" idx="1"/>
          </p:nvPr>
        </p:nvSpPr>
        <p:spPr/>
        <p:txBody>
          <a:bodyPr/>
          <a:lstStyle/>
          <a:p>
            <a:r>
              <a:rPr lang="fr-FR" dirty="0" smtClean="0"/>
              <a:t>Prof</a:t>
            </a:r>
            <a:r>
              <a:rPr lang="fr-FR" dirty="0"/>
              <a:t>. Radia Benyelles</a:t>
            </a:r>
            <a:br>
              <a:rPr lang="fr-FR" dirty="0"/>
            </a:br>
            <a:r>
              <a:rPr lang="fr-FR" dirty="0" err="1"/>
              <a:t>linguistics</a:t>
            </a:r>
            <a:r>
              <a:rPr lang="fr-FR" dirty="0"/>
              <a:t> /L1</a:t>
            </a:r>
          </a:p>
          <a:p>
            <a:endParaRPr lang="fr-FR" dirty="0"/>
          </a:p>
        </p:txBody>
      </p:sp>
    </p:spTree>
    <p:extLst>
      <p:ext uri="{BB962C8B-B14F-4D97-AF65-F5344CB8AC3E}">
        <p14:creationId xmlns:p14="http://schemas.microsoft.com/office/powerpoint/2010/main" val="1220367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err="1" smtClean="0">
                <a:effectLst/>
              </a:rPr>
              <a:t>Syntactic</a:t>
            </a:r>
            <a:r>
              <a:rPr lang="fr-FR" dirty="0" smtClean="0">
                <a:effectLst/>
              </a:rPr>
              <a:t> </a:t>
            </a:r>
            <a:r>
              <a:rPr lang="fr-FR" dirty="0" err="1" smtClean="0">
                <a:effectLst/>
              </a:rPr>
              <a:t>Categories</a:t>
            </a:r>
            <a:r>
              <a:rPr lang="fr-FR" dirty="0" smtClean="0">
                <a:effectLst/>
              </a:rPr>
              <a:t/>
            </a:r>
            <a:br>
              <a:rPr lang="fr-FR" dirty="0" smtClean="0">
                <a:effectLst/>
              </a:rPr>
            </a:br>
            <a:r>
              <a:rPr lang="fr-FR" sz="3200" dirty="0" smtClean="0">
                <a:effectLst/>
              </a:rPr>
              <a:t>Non-lexical </a:t>
            </a:r>
            <a:r>
              <a:rPr lang="fr-FR" sz="3200" dirty="0" err="1" smtClean="0">
                <a:effectLst/>
              </a:rPr>
              <a:t>categories</a:t>
            </a:r>
            <a:endParaRPr lang="fr-FR" sz="3200" dirty="0"/>
          </a:p>
        </p:txBody>
      </p:sp>
      <p:sp>
        <p:nvSpPr>
          <p:cNvPr id="3" name="Espace réservé du contenu 2"/>
          <p:cNvSpPr>
            <a:spLocks noGrp="1"/>
          </p:cNvSpPr>
          <p:nvPr>
            <p:ph idx="1"/>
          </p:nvPr>
        </p:nvSpPr>
        <p:spPr/>
        <p:txBody>
          <a:bodyPr/>
          <a:lstStyle/>
          <a:p>
            <a:r>
              <a:rPr lang="fr-FR" dirty="0" smtClean="0">
                <a:effectLst/>
              </a:rPr>
              <a:t> </a:t>
            </a:r>
            <a:r>
              <a:rPr lang="fr-FR" dirty="0" err="1" smtClean="0">
                <a:effectLst/>
              </a:rPr>
              <a:t>Determiner</a:t>
            </a:r>
            <a:r>
              <a:rPr lang="fr-FR" dirty="0" smtClean="0">
                <a:effectLst/>
              </a:rPr>
              <a:t> (</a:t>
            </a:r>
            <a:r>
              <a:rPr lang="fr-FR" dirty="0" err="1" smtClean="0">
                <a:effectLst/>
              </a:rPr>
              <a:t>Det</a:t>
            </a:r>
            <a:r>
              <a:rPr lang="fr-FR" dirty="0" smtClean="0">
                <a:effectLst/>
              </a:rPr>
              <a:t>) e.g: the, </a:t>
            </a:r>
            <a:r>
              <a:rPr lang="fr-FR" dirty="0" err="1" smtClean="0">
                <a:effectLst/>
              </a:rPr>
              <a:t>this</a:t>
            </a:r>
            <a:endParaRPr lang="fr-FR" dirty="0" smtClean="0">
              <a:effectLst/>
            </a:endParaRPr>
          </a:p>
          <a:p>
            <a:r>
              <a:rPr lang="fr-FR" dirty="0" err="1" smtClean="0">
                <a:effectLst/>
              </a:rPr>
              <a:t>Degree</a:t>
            </a:r>
            <a:r>
              <a:rPr lang="fr-FR" dirty="0" smtClean="0">
                <a:effectLst/>
              </a:rPr>
              <a:t> </a:t>
            </a:r>
            <a:r>
              <a:rPr lang="fr-FR" dirty="0" err="1" smtClean="0">
                <a:effectLst/>
              </a:rPr>
              <a:t>word</a:t>
            </a:r>
            <a:r>
              <a:rPr lang="fr-FR" dirty="0" smtClean="0">
                <a:effectLst/>
              </a:rPr>
              <a:t> (</a:t>
            </a:r>
            <a:r>
              <a:rPr lang="fr-FR" dirty="0" err="1" smtClean="0">
                <a:effectLst/>
              </a:rPr>
              <a:t>Deg</a:t>
            </a:r>
            <a:r>
              <a:rPr lang="fr-FR" dirty="0" smtClean="0">
                <a:effectLst/>
              </a:rPr>
              <a:t>) e.g </a:t>
            </a:r>
            <a:r>
              <a:rPr lang="fr-FR" dirty="0" err="1" smtClean="0">
                <a:effectLst/>
              </a:rPr>
              <a:t>very</a:t>
            </a:r>
            <a:r>
              <a:rPr lang="fr-FR" dirty="0" smtClean="0">
                <a:effectLst/>
              </a:rPr>
              <a:t>, more</a:t>
            </a:r>
          </a:p>
          <a:p>
            <a:r>
              <a:rPr lang="fr-FR" dirty="0" smtClean="0">
                <a:effectLst/>
              </a:rPr>
              <a:t>Qualifier (</a:t>
            </a:r>
            <a:r>
              <a:rPr lang="fr-FR" dirty="0" err="1" smtClean="0">
                <a:effectLst/>
              </a:rPr>
              <a:t>Qual</a:t>
            </a:r>
            <a:r>
              <a:rPr lang="fr-FR" dirty="0" smtClean="0">
                <a:effectLst/>
              </a:rPr>
              <a:t>) e.g  </a:t>
            </a:r>
            <a:r>
              <a:rPr lang="fr-FR" dirty="0" err="1" smtClean="0">
                <a:effectLst/>
              </a:rPr>
              <a:t>always</a:t>
            </a:r>
            <a:r>
              <a:rPr lang="fr-FR" dirty="0" smtClean="0">
                <a:effectLst/>
              </a:rPr>
              <a:t>, </a:t>
            </a:r>
            <a:r>
              <a:rPr lang="fr-FR" dirty="0" err="1" smtClean="0">
                <a:effectLst/>
              </a:rPr>
              <a:t>perhaps</a:t>
            </a:r>
            <a:endParaRPr lang="fr-FR" dirty="0" smtClean="0">
              <a:effectLst/>
            </a:endParaRPr>
          </a:p>
          <a:p>
            <a:r>
              <a:rPr lang="fr-FR" dirty="0" smtClean="0">
                <a:effectLst/>
              </a:rPr>
              <a:t> </a:t>
            </a:r>
            <a:r>
              <a:rPr lang="fr-FR" dirty="0" err="1" smtClean="0">
                <a:effectLst/>
              </a:rPr>
              <a:t>Auxiliary</a:t>
            </a:r>
            <a:r>
              <a:rPr lang="fr-FR" dirty="0" smtClean="0">
                <a:effectLst/>
              </a:rPr>
              <a:t> (Aux) e.g </a:t>
            </a:r>
            <a:r>
              <a:rPr lang="fr-FR" dirty="0" err="1" smtClean="0">
                <a:effectLst/>
              </a:rPr>
              <a:t>will</a:t>
            </a:r>
            <a:r>
              <a:rPr lang="fr-FR" dirty="0" smtClean="0">
                <a:effectLst/>
              </a:rPr>
              <a:t>, </a:t>
            </a:r>
            <a:r>
              <a:rPr lang="fr-FR" dirty="0" err="1" smtClean="0">
                <a:effectLst/>
              </a:rPr>
              <a:t>can</a:t>
            </a:r>
            <a:endParaRPr lang="fr-FR" dirty="0" smtClean="0">
              <a:effectLst/>
            </a:endParaRPr>
          </a:p>
          <a:p>
            <a:r>
              <a:rPr lang="fr-FR" dirty="0" smtClean="0">
                <a:effectLst/>
              </a:rPr>
              <a:t> </a:t>
            </a:r>
            <a:r>
              <a:rPr lang="fr-FR" dirty="0" err="1" smtClean="0">
                <a:effectLst/>
              </a:rPr>
              <a:t>Conjunction</a:t>
            </a:r>
            <a:r>
              <a:rPr lang="fr-FR" dirty="0" smtClean="0">
                <a:effectLst/>
              </a:rPr>
              <a:t> (Con) e.g  and, or </a:t>
            </a:r>
          </a:p>
          <a:p>
            <a:endParaRPr lang="fr-FR" dirty="0"/>
          </a:p>
        </p:txBody>
      </p:sp>
    </p:spTree>
    <p:extLst>
      <p:ext uri="{BB962C8B-B14F-4D97-AF65-F5344CB8AC3E}">
        <p14:creationId xmlns:p14="http://schemas.microsoft.com/office/powerpoint/2010/main" val="4266632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Phrases</a:t>
            </a:r>
            <a:endParaRPr lang="fr-FR" dirty="0"/>
          </a:p>
        </p:txBody>
      </p:sp>
      <p:sp>
        <p:nvSpPr>
          <p:cNvPr id="3" name="Espace réservé du contenu 2"/>
          <p:cNvSpPr>
            <a:spLocks noGrp="1"/>
          </p:cNvSpPr>
          <p:nvPr>
            <p:ph idx="1"/>
          </p:nvPr>
        </p:nvSpPr>
        <p:spPr/>
        <p:txBody>
          <a:bodyPr/>
          <a:lstStyle/>
          <a:p>
            <a:r>
              <a:rPr lang="fr-FR" dirty="0" smtClean="0"/>
              <a:t>A phrase </a:t>
            </a:r>
            <a:r>
              <a:rPr lang="fr-FR" dirty="0" err="1" smtClean="0"/>
              <a:t>is</a:t>
            </a:r>
            <a:r>
              <a:rPr lang="fr-FR" dirty="0" smtClean="0"/>
              <a:t> </a:t>
            </a:r>
            <a:r>
              <a:rPr lang="fr-FR" dirty="0" err="1" smtClean="0"/>
              <a:t>any</a:t>
            </a:r>
            <a:r>
              <a:rPr lang="fr-FR" dirty="0" smtClean="0"/>
              <a:t> </a:t>
            </a:r>
            <a:r>
              <a:rPr lang="fr-FR" dirty="0" err="1" smtClean="0"/>
              <a:t>constituents</a:t>
            </a:r>
            <a:r>
              <a:rPr lang="fr-FR" dirty="0" smtClean="0"/>
              <a:t> of a clause. It </a:t>
            </a:r>
            <a:r>
              <a:rPr lang="fr-FR" dirty="0" err="1" smtClean="0"/>
              <a:t>amy</a:t>
            </a:r>
            <a:r>
              <a:rPr lang="fr-FR" dirty="0" smtClean="0"/>
              <a:t> </a:t>
            </a:r>
            <a:r>
              <a:rPr lang="fr-FR" dirty="0" err="1" smtClean="0"/>
              <a:t>be</a:t>
            </a:r>
            <a:r>
              <a:rPr lang="fr-FR" dirty="0" smtClean="0"/>
              <a:t> a string of </a:t>
            </a:r>
            <a:r>
              <a:rPr lang="fr-FR" dirty="0" err="1" smtClean="0"/>
              <a:t>words</a:t>
            </a:r>
            <a:r>
              <a:rPr lang="fr-FR" dirty="0" smtClean="0"/>
              <a:t> or </a:t>
            </a:r>
            <a:r>
              <a:rPr lang="fr-FR" dirty="0" err="1" smtClean="0"/>
              <a:t>just</a:t>
            </a:r>
            <a:r>
              <a:rPr lang="fr-FR" dirty="0" smtClean="0"/>
              <a:t> one </a:t>
            </a:r>
            <a:r>
              <a:rPr lang="fr-FR" dirty="0" err="1" smtClean="0"/>
              <a:t>word</a:t>
            </a:r>
            <a:r>
              <a:rPr lang="fr-FR" dirty="0" smtClean="0"/>
              <a:t>. </a:t>
            </a:r>
          </a:p>
          <a:p>
            <a:r>
              <a:rPr lang="fr-FR" dirty="0" smtClean="0"/>
              <a:t>The </a:t>
            </a:r>
            <a:r>
              <a:rPr lang="fr-FR" dirty="0" err="1" smtClean="0"/>
              <a:t>head</a:t>
            </a:r>
            <a:r>
              <a:rPr lang="fr-FR" dirty="0" smtClean="0"/>
              <a:t> of the phrase </a:t>
            </a:r>
            <a:r>
              <a:rPr lang="fr-FR" dirty="0" err="1" smtClean="0"/>
              <a:t>is</a:t>
            </a:r>
            <a:r>
              <a:rPr lang="fr-FR" dirty="0" smtClean="0"/>
              <a:t> the </a:t>
            </a:r>
            <a:r>
              <a:rPr lang="fr-FR" dirty="0" err="1" smtClean="0"/>
              <a:t>word</a:t>
            </a:r>
            <a:r>
              <a:rPr lang="fr-FR" dirty="0" smtClean="0"/>
              <a:t> </a:t>
            </a:r>
            <a:r>
              <a:rPr lang="fr-FR" dirty="0" err="1" smtClean="0"/>
              <a:t>that</a:t>
            </a:r>
            <a:r>
              <a:rPr lang="fr-FR" dirty="0" smtClean="0"/>
              <a:t> </a:t>
            </a:r>
            <a:r>
              <a:rPr lang="fr-FR" dirty="0" err="1" smtClean="0"/>
              <a:t>determines</a:t>
            </a:r>
            <a:r>
              <a:rPr lang="fr-FR" dirty="0" smtClean="0"/>
              <a:t> the </a:t>
            </a:r>
            <a:r>
              <a:rPr lang="fr-FR" dirty="0" err="1" smtClean="0"/>
              <a:t>syntactic</a:t>
            </a:r>
            <a:r>
              <a:rPr lang="fr-FR" dirty="0" smtClean="0"/>
              <a:t> or </a:t>
            </a:r>
            <a:r>
              <a:rPr lang="fr-FR" dirty="0" err="1" smtClean="0"/>
              <a:t>phrasal</a:t>
            </a:r>
            <a:r>
              <a:rPr lang="fr-FR" dirty="0" smtClean="0"/>
              <a:t> </a:t>
            </a:r>
            <a:r>
              <a:rPr lang="fr-FR" dirty="0" err="1" smtClean="0"/>
              <a:t>category</a:t>
            </a:r>
            <a:r>
              <a:rPr lang="fr-FR" dirty="0" smtClean="0"/>
              <a:t> of the phrase- </a:t>
            </a:r>
            <a:r>
              <a:rPr lang="fr-FR" dirty="0" err="1" smtClean="0"/>
              <a:t>whether</a:t>
            </a:r>
            <a:r>
              <a:rPr lang="fr-FR" dirty="0" smtClean="0"/>
              <a:t> the phrase </a:t>
            </a:r>
            <a:r>
              <a:rPr lang="fr-FR" dirty="0" err="1" smtClean="0"/>
              <a:t>functions</a:t>
            </a:r>
            <a:r>
              <a:rPr lang="fr-FR" dirty="0" smtClean="0"/>
              <a:t> as NP, VP, PP…….</a:t>
            </a:r>
            <a:endParaRPr lang="fr-FR" dirty="0"/>
          </a:p>
        </p:txBody>
      </p:sp>
    </p:spTree>
    <p:extLst>
      <p:ext uri="{BB962C8B-B14F-4D97-AF65-F5344CB8AC3E}">
        <p14:creationId xmlns:p14="http://schemas.microsoft.com/office/powerpoint/2010/main" val="904105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effectLst/>
              </a:rPr>
              <a:t>NP </a:t>
            </a:r>
            <a:r>
              <a:rPr lang="fr-FR" dirty="0" err="1" smtClean="0">
                <a:effectLst/>
              </a:rPr>
              <a:t>Rule</a:t>
            </a:r>
            <a:endParaRPr lang="fr-FR" dirty="0"/>
          </a:p>
        </p:txBody>
      </p:sp>
      <p:sp>
        <p:nvSpPr>
          <p:cNvPr id="3" name="Espace réservé du contenu 2"/>
          <p:cNvSpPr>
            <a:spLocks noGrp="1"/>
          </p:cNvSpPr>
          <p:nvPr>
            <p:ph idx="1"/>
          </p:nvPr>
        </p:nvSpPr>
        <p:spPr/>
        <p:txBody>
          <a:bodyPr/>
          <a:lstStyle/>
          <a:p>
            <a:pPr marL="0" indent="0">
              <a:buNone/>
            </a:pPr>
            <a:r>
              <a:rPr lang="fr-FR" dirty="0" smtClean="0">
                <a:effectLst/>
              </a:rPr>
              <a:t>• First, DET </a:t>
            </a:r>
            <a:r>
              <a:rPr lang="en-GB" dirty="0" smtClean="0">
                <a:effectLst/>
              </a:rPr>
              <a:t>means determiner– </a:t>
            </a:r>
          </a:p>
          <a:p>
            <a:pPr marL="0" indent="0">
              <a:buNone/>
            </a:pPr>
            <a:r>
              <a:rPr lang="en-GB" dirty="0" smtClean="0">
                <a:effectLst/>
              </a:rPr>
              <a:t>Function words like the, a, this, several</a:t>
            </a:r>
          </a:p>
          <a:p>
            <a:pPr marL="0" indent="0">
              <a:buNone/>
            </a:pPr>
            <a:r>
              <a:rPr lang="en-GB" dirty="0" smtClean="0">
                <a:effectLst/>
              </a:rPr>
              <a:t>• NP (DET) N– That means a noun phrase can have a determiner, and it must have a noun</a:t>
            </a:r>
          </a:p>
          <a:p>
            <a:pPr marL="0" indent="0">
              <a:buNone/>
            </a:pPr>
            <a:r>
              <a:rPr lang="en-GB" dirty="0" smtClean="0">
                <a:effectLst/>
              </a:rPr>
              <a:t> S      NP VP–</a:t>
            </a:r>
          </a:p>
          <a:p>
            <a:pPr marL="0" indent="0">
              <a:buNone/>
            </a:pPr>
            <a:r>
              <a:rPr lang="en-GB" dirty="0" smtClean="0">
                <a:effectLst/>
              </a:rPr>
              <a:t> VP  V NP–</a:t>
            </a:r>
          </a:p>
          <a:p>
            <a:pPr marL="0" indent="0">
              <a:buNone/>
            </a:pPr>
            <a:r>
              <a:rPr lang="en-GB" dirty="0" smtClean="0">
                <a:effectLst/>
              </a:rPr>
              <a:t> NP     (DET) (ADJ) N</a:t>
            </a:r>
          </a:p>
        </p:txBody>
      </p:sp>
      <p:sp>
        <p:nvSpPr>
          <p:cNvPr id="10" name="Flèche droite 9"/>
          <p:cNvSpPr/>
          <p:nvPr/>
        </p:nvSpPr>
        <p:spPr>
          <a:xfrm>
            <a:off x="1358537" y="4506686"/>
            <a:ext cx="222069" cy="78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1451428" y="4952274"/>
            <a:ext cx="315686" cy="1625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droite 3"/>
          <p:cNvSpPr/>
          <p:nvPr/>
        </p:nvSpPr>
        <p:spPr>
          <a:xfrm>
            <a:off x="1329871" y="3918857"/>
            <a:ext cx="279400" cy="139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54429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dirty="0" smtClean="0">
                <a:effectLst/>
              </a:rPr>
              <a:t>Phrase Structure</a:t>
            </a:r>
            <a:endParaRPr lang="fr-FR" dirty="0"/>
          </a:p>
        </p:txBody>
      </p:sp>
      <p:sp>
        <p:nvSpPr>
          <p:cNvPr id="3" name="Espace réservé du contenu 2"/>
          <p:cNvSpPr>
            <a:spLocks noGrp="1"/>
          </p:cNvSpPr>
          <p:nvPr>
            <p:ph idx="1"/>
          </p:nvPr>
        </p:nvSpPr>
        <p:spPr/>
        <p:txBody>
          <a:bodyPr/>
          <a:lstStyle/>
          <a:p>
            <a:pPr marL="0" indent="0">
              <a:buNone/>
            </a:pPr>
            <a:r>
              <a:rPr lang="en-US" dirty="0" smtClean="0">
                <a:effectLst/>
              </a:rPr>
              <a:t>• We have rules in syntax about what word classes can pattern together in phrases</a:t>
            </a:r>
          </a:p>
          <a:p>
            <a:pPr marL="0" indent="0">
              <a:buNone/>
            </a:pPr>
            <a:r>
              <a:rPr lang="en-US" dirty="0" smtClean="0">
                <a:effectLst/>
              </a:rPr>
              <a:t>• NP -&gt; (</a:t>
            </a:r>
            <a:r>
              <a:rPr lang="en-US" dirty="0" err="1" smtClean="0">
                <a:effectLst/>
              </a:rPr>
              <a:t>Det</a:t>
            </a:r>
            <a:r>
              <a:rPr lang="en-US" dirty="0" smtClean="0">
                <a:effectLst/>
              </a:rPr>
              <a:t>) N</a:t>
            </a:r>
          </a:p>
          <a:p>
            <a:pPr marL="0" indent="0">
              <a:buNone/>
            </a:pPr>
            <a:r>
              <a:rPr lang="en-US" dirty="0" smtClean="0">
                <a:effectLst/>
              </a:rPr>
              <a:t>• This means that Noun Phrases can be made up of Determiners and Nouns. Determiners are optional</a:t>
            </a:r>
          </a:p>
          <a:p>
            <a:pPr marL="0" indent="0">
              <a:buNone/>
            </a:pPr>
            <a:endParaRPr lang="fr-FR" dirty="0"/>
          </a:p>
        </p:txBody>
      </p:sp>
    </p:spTree>
    <p:extLst>
      <p:ext uri="{BB962C8B-B14F-4D97-AF65-F5344CB8AC3E}">
        <p14:creationId xmlns:p14="http://schemas.microsoft.com/office/powerpoint/2010/main" val="4237700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effectLst/>
              </a:rPr>
              <a:t>Phrases</a:t>
            </a:r>
            <a:endParaRPr lang="fr-FR" dirty="0"/>
          </a:p>
        </p:txBody>
      </p:sp>
      <p:sp>
        <p:nvSpPr>
          <p:cNvPr id="3" name="Espace réservé du contenu 2"/>
          <p:cNvSpPr>
            <a:spLocks noGrp="1"/>
          </p:cNvSpPr>
          <p:nvPr>
            <p:ph idx="1"/>
          </p:nvPr>
        </p:nvSpPr>
        <p:spPr/>
        <p:txBody>
          <a:bodyPr/>
          <a:lstStyle/>
          <a:p>
            <a:pPr marL="0" indent="0">
              <a:buNone/>
            </a:pPr>
            <a:r>
              <a:rPr lang="fr-FR" dirty="0" smtClean="0">
                <a:effectLst/>
              </a:rPr>
              <a:t>• NP : Noun Phrase The car, a </a:t>
            </a:r>
            <a:r>
              <a:rPr lang="fr-FR" dirty="0" err="1" smtClean="0">
                <a:effectLst/>
              </a:rPr>
              <a:t>clever</a:t>
            </a:r>
            <a:r>
              <a:rPr lang="fr-FR" dirty="0" smtClean="0">
                <a:effectLst/>
              </a:rPr>
              <a:t> </a:t>
            </a:r>
            <a:r>
              <a:rPr lang="fr-FR" dirty="0" err="1" smtClean="0">
                <a:effectLst/>
              </a:rPr>
              <a:t>student</a:t>
            </a:r>
            <a:endParaRPr lang="fr-FR" dirty="0" smtClean="0">
              <a:effectLst/>
            </a:endParaRPr>
          </a:p>
          <a:p>
            <a:pPr marL="0" indent="0">
              <a:buNone/>
            </a:pPr>
            <a:r>
              <a:rPr lang="fr-FR" dirty="0" smtClean="0">
                <a:effectLst/>
              </a:rPr>
              <a:t>• VP : </a:t>
            </a:r>
            <a:r>
              <a:rPr lang="fr-FR" dirty="0" err="1" smtClean="0">
                <a:effectLst/>
              </a:rPr>
              <a:t>Verb</a:t>
            </a:r>
            <a:r>
              <a:rPr lang="fr-FR" dirty="0" smtClean="0">
                <a:effectLst/>
              </a:rPr>
              <a:t> </a:t>
            </a:r>
            <a:r>
              <a:rPr lang="fr-FR" dirty="0" err="1" smtClean="0">
                <a:effectLst/>
              </a:rPr>
              <a:t>Phrasestudy</a:t>
            </a:r>
            <a:r>
              <a:rPr lang="fr-FR" dirty="0" smtClean="0">
                <a:effectLst/>
              </a:rPr>
              <a:t> hard, </a:t>
            </a:r>
            <a:r>
              <a:rPr lang="fr-FR" dirty="0" err="1" smtClean="0">
                <a:effectLst/>
              </a:rPr>
              <a:t>play</a:t>
            </a:r>
            <a:r>
              <a:rPr lang="fr-FR" dirty="0" smtClean="0">
                <a:effectLst/>
              </a:rPr>
              <a:t> the </a:t>
            </a:r>
            <a:r>
              <a:rPr lang="fr-FR" dirty="0" err="1" smtClean="0">
                <a:effectLst/>
              </a:rPr>
              <a:t>guitar</a:t>
            </a:r>
            <a:endParaRPr lang="fr-FR" dirty="0" smtClean="0">
              <a:effectLst/>
            </a:endParaRPr>
          </a:p>
          <a:p>
            <a:pPr marL="0" indent="0">
              <a:buNone/>
            </a:pPr>
            <a:r>
              <a:rPr lang="fr-FR" dirty="0" smtClean="0">
                <a:effectLst/>
              </a:rPr>
              <a:t>• PP : </a:t>
            </a:r>
            <a:r>
              <a:rPr lang="fr-FR" dirty="0" err="1" smtClean="0">
                <a:effectLst/>
              </a:rPr>
              <a:t>Prepositional</a:t>
            </a:r>
            <a:r>
              <a:rPr lang="fr-FR" dirty="0" smtClean="0">
                <a:effectLst/>
              </a:rPr>
              <a:t> Phrase in the class, </a:t>
            </a:r>
            <a:r>
              <a:rPr lang="fr-FR" dirty="0" err="1" smtClean="0">
                <a:effectLst/>
              </a:rPr>
              <a:t>above</a:t>
            </a:r>
            <a:r>
              <a:rPr lang="fr-FR" dirty="0" smtClean="0">
                <a:effectLst/>
              </a:rPr>
              <a:t> the </a:t>
            </a:r>
            <a:r>
              <a:rPr lang="fr-FR" dirty="0" err="1" smtClean="0">
                <a:effectLst/>
              </a:rPr>
              <a:t>earth</a:t>
            </a:r>
            <a:endParaRPr lang="fr-FR" dirty="0" smtClean="0">
              <a:effectLst/>
            </a:endParaRPr>
          </a:p>
          <a:p>
            <a:pPr marL="0" indent="0">
              <a:buNone/>
            </a:pPr>
            <a:r>
              <a:rPr lang="fr-FR" dirty="0" smtClean="0">
                <a:effectLst/>
              </a:rPr>
              <a:t>• AP : Adjective Phrase </a:t>
            </a:r>
            <a:r>
              <a:rPr lang="fr-FR" dirty="0" err="1" smtClean="0">
                <a:effectLst/>
              </a:rPr>
              <a:t>very</a:t>
            </a:r>
            <a:r>
              <a:rPr lang="fr-FR" dirty="0" smtClean="0">
                <a:effectLst/>
              </a:rPr>
              <a:t> </a:t>
            </a:r>
            <a:r>
              <a:rPr lang="fr-FR" dirty="0" err="1" smtClean="0">
                <a:effectLst/>
              </a:rPr>
              <a:t>tall</a:t>
            </a:r>
            <a:r>
              <a:rPr lang="fr-FR" dirty="0" smtClean="0">
                <a:effectLst/>
              </a:rPr>
              <a:t>, </a:t>
            </a:r>
            <a:r>
              <a:rPr lang="fr-FR" dirty="0" err="1" smtClean="0">
                <a:effectLst/>
              </a:rPr>
              <a:t>quite</a:t>
            </a:r>
            <a:r>
              <a:rPr lang="fr-FR" dirty="0" smtClean="0">
                <a:effectLst/>
              </a:rPr>
              <a:t> certain</a:t>
            </a:r>
          </a:p>
          <a:p>
            <a:pPr marL="0" indent="0">
              <a:buNone/>
            </a:pPr>
            <a:r>
              <a:rPr lang="fr-FR" dirty="0" smtClean="0">
                <a:effectLst/>
              </a:rPr>
              <a:t>• </a:t>
            </a:r>
            <a:r>
              <a:rPr lang="fr-FR" dirty="0" err="1" smtClean="0">
                <a:effectLst/>
              </a:rPr>
              <a:t>Adv</a:t>
            </a:r>
            <a:r>
              <a:rPr lang="fr-FR" dirty="0" smtClean="0">
                <a:effectLst/>
              </a:rPr>
              <a:t> P:quite </a:t>
            </a:r>
            <a:r>
              <a:rPr lang="fr-FR" dirty="0" err="1" smtClean="0">
                <a:effectLst/>
              </a:rPr>
              <a:t>happily</a:t>
            </a:r>
            <a:endParaRPr lang="fr-FR" dirty="0"/>
          </a:p>
        </p:txBody>
      </p:sp>
    </p:spTree>
    <p:extLst>
      <p:ext uri="{BB962C8B-B14F-4D97-AF65-F5344CB8AC3E}">
        <p14:creationId xmlns:p14="http://schemas.microsoft.com/office/powerpoint/2010/main" val="2454348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Types of sentences- clauses</a:t>
            </a:r>
            <a:br>
              <a:rPr lang="fr-FR" dirty="0" smtClean="0"/>
            </a:br>
            <a:r>
              <a:rPr lang="fr-FR" dirty="0" smtClean="0"/>
              <a:t>(</a:t>
            </a:r>
            <a:r>
              <a:rPr lang="fr-FR" dirty="0" err="1" smtClean="0"/>
              <a:t>syntactic</a:t>
            </a:r>
            <a:r>
              <a:rPr lang="fr-FR" dirty="0" smtClean="0"/>
              <a:t> constructions)</a:t>
            </a:r>
            <a:endParaRPr lang="fr-FR" dirty="0"/>
          </a:p>
        </p:txBody>
      </p:sp>
      <p:sp>
        <p:nvSpPr>
          <p:cNvPr id="3" name="Espace réservé du contenu 2"/>
          <p:cNvSpPr>
            <a:spLocks noGrp="1"/>
          </p:cNvSpPr>
          <p:nvPr>
            <p:ph idx="1"/>
          </p:nvPr>
        </p:nvSpPr>
        <p:spPr/>
        <p:txBody>
          <a:bodyPr/>
          <a:lstStyle/>
          <a:p>
            <a:r>
              <a:rPr lang="en-GB" dirty="0" smtClean="0"/>
              <a:t>A simple sentence:                        a subject + a predicate </a:t>
            </a:r>
          </a:p>
          <a:p>
            <a:r>
              <a:rPr lang="en-GB" dirty="0" smtClean="0"/>
              <a:t>A compound sentence                       at least 2 simple sentences joined by a coordinating conjunction</a:t>
            </a:r>
            <a:r>
              <a:rPr lang="en-US" altLang="fr-FR" dirty="0" smtClean="0">
                <a:solidFill>
                  <a:srgbClr val="000000"/>
                </a:solidFill>
              </a:rPr>
              <a:t>—and</a:t>
            </a:r>
            <a:r>
              <a:rPr lang="en-US" altLang="fr-FR" dirty="0">
                <a:solidFill>
                  <a:srgbClr val="000000"/>
                </a:solidFill>
              </a:rPr>
              <a:t>, but, for, or, nor, yet, </a:t>
            </a:r>
            <a:r>
              <a:rPr lang="en-US" altLang="fr-FR" dirty="0" smtClean="0">
                <a:solidFill>
                  <a:srgbClr val="000000"/>
                </a:solidFill>
              </a:rPr>
              <a:t>so—</a:t>
            </a:r>
            <a:r>
              <a:rPr lang="en-GB" dirty="0" smtClean="0"/>
              <a:t> ; in writing punctuation can substitute for the conjunction --</a:t>
            </a:r>
            <a:r>
              <a:rPr lang="en-US" altLang="fr-FR" dirty="0" smtClean="0">
                <a:solidFill>
                  <a:srgbClr val="000000"/>
                </a:solidFill>
              </a:rPr>
              <a:t>a </a:t>
            </a:r>
            <a:r>
              <a:rPr lang="en-US" altLang="fr-FR" dirty="0">
                <a:solidFill>
                  <a:srgbClr val="000000"/>
                </a:solidFill>
              </a:rPr>
              <a:t>semicolon)</a:t>
            </a:r>
            <a:endParaRPr lang="en-GB" dirty="0" smtClean="0"/>
          </a:p>
          <a:p>
            <a:r>
              <a:rPr lang="en-GB" dirty="0" smtClean="0"/>
              <a:t>A complex sentence                         a simple sentence and one or more dependent clause</a:t>
            </a:r>
          </a:p>
          <a:p>
            <a:r>
              <a:rPr lang="en-GB" dirty="0"/>
              <a:t>A</a:t>
            </a:r>
            <a:r>
              <a:rPr lang="en-GB" dirty="0" smtClean="0"/>
              <a:t> compound complex sentence                     one or more independent clause and at least one dependent clause</a:t>
            </a:r>
          </a:p>
          <a:p>
            <a:pPr marL="0" indent="0">
              <a:buNone/>
            </a:pPr>
            <a:endParaRPr lang="en-GB" dirty="0"/>
          </a:p>
        </p:txBody>
      </p:sp>
      <p:sp>
        <p:nvSpPr>
          <p:cNvPr id="5" name="Flèche droite 4"/>
          <p:cNvSpPr/>
          <p:nvPr/>
        </p:nvSpPr>
        <p:spPr>
          <a:xfrm>
            <a:off x="4122058" y="1914650"/>
            <a:ext cx="1567542" cy="287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4415245" y="2407438"/>
            <a:ext cx="1528355" cy="365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a:off x="5918200" y="4557720"/>
            <a:ext cx="1153886" cy="406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a:off x="4302760" y="3635534"/>
            <a:ext cx="1528355" cy="365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55197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smtClean="0"/>
              <a:t>An </a:t>
            </a:r>
            <a:r>
              <a:rPr lang="fr-FR" dirty="0" err="1" smtClean="0"/>
              <a:t>independent</a:t>
            </a:r>
            <a:r>
              <a:rPr lang="fr-FR" dirty="0" smtClean="0"/>
              <a:t> clause                  </a:t>
            </a:r>
            <a:r>
              <a:rPr lang="en-US" altLang="fr-FR" dirty="0" smtClean="0">
                <a:solidFill>
                  <a:srgbClr val="000000"/>
                </a:solidFill>
              </a:rPr>
              <a:t>has </a:t>
            </a:r>
            <a:r>
              <a:rPr lang="en-US" altLang="fr-FR" dirty="0">
                <a:solidFill>
                  <a:srgbClr val="000000"/>
                </a:solidFill>
              </a:rPr>
              <a:t>a subject and a verb, and can stand alone because it has a complete thought</a:t>
            </a:r>
            <a:endParaRPr lang="fr-FR" dirty="0" smtClean="0"/>
          </a:p>
          <a:p>
            <a:endParaRPr lang="fr-FR" dirty="0" smtClean="0"/>
          </a:p>
          <a:p>
            <a:pPr algn="just">
              <a:lnSpc>
                <a:spcPct val="150000"/>
              </a:lnSpc>
            </a:pPr>
            <a:r>
              <a:rPr lang="fr-FR" dirty="0" smtClean="0"/>
              <a:t>A </a:t>
            </a:r>
            <a:r>
              <a:rPr lang="fr-FR" dirty="0" err="1" smtClean="0"/>
              <a:t>dependent</a:t>
            </a:r>
            <a:r>
              <a:rPr lang="fr-FR" dirty="0" smtClean="0"/>
              <a:t> clause                        has a </a:t>
            </a:r>
            <a:r>
              <a:rPr lang="fr-FR" dirty="0" err="1" smtClean="0"/>
              <a:t>subject</a:t>
            </a:r>
            <a:r>
              <a:rPr lang="fr-FR" dirty="0" smtClean="0"/>
              <a:t> and a </a:t>
            </a:r>
            <a:r>
              <a:rPr lang="fr-FR" dirty="0" err="1" smtClean="0"/>
              <a:t>predicate</a:t>
            </a:r>
            <a:r>
              <a:rPr lang="fr-FR" dirty="0" smtClean="0"/>
              <a:t> but </a:t>
            </a:r>
            <a:r>
              <a:rPr lang="fr-FR" dirty="0" err="1" smtClean="0"/>
              <a:t>cannot</a:t>
            </a:r>
            <a:r>
              <a:rPr lang="fr-FR" dirty="0" smtClean="0"/>
              <a:t> stand </a:t>
            </a:r>
            <a:r>
              <a:rPr lang="fr-FR" dirty="0" err="1" smtClean="0"/>
              <a:t>alone</a:t>
            </a:r>
            <a:r>
              <a:rPr lang="fr-FR" dirty="0" smtClean="0"/>
              <a:t>. It </a:t>
            </a:r>
            <a:r>
              <a:rPr lang="fr-FR" dirty="0" err="1" smtClean="0"/>
              <a:t>depends</a:t>
            </a:r>
            <a:r>
              <a:rPr lang="fr-FR" dirty="0" smtClean="0"/>
              <a:t> on an </a:t>
            </a:r>
            <a:r>
              <a:rPr lang="fr-FR" dirty="0" err="1" smtClean="0"/>
              <a:t>idependent</a:t>
            </a:r>
            <a:r>
              <a:rPr lang="fr-FR" dirty="0" smtClean="0"/>
              <a:t> </a:t>
            </a:r>
            <a:r>
              <a:rPr lang="fr-FR" dirty="0" err="1" smtClean="0"/>
              <a:t>caluse</a:t>
            </a:r>
            <a:r>
              <a:rPr lang="fr-FR" dirty="0" smtClean="0"/>
              <a:t> to </a:t>
            </a:r>
            <a:r>
              <a:rPr lang="fr-FR" dirty="0" err="1" smtClean="0"/>
              <a:t>make</a:t>
            </a:r>
            <a:r>
              <a:rPr lang="fr-FR" dirty="0" smtClean="0"/>
              <a:t> </a:t>
            </a:r>
            <a:r>
              <a:rPr lang="fr-FR" dirty="0" err="1" smtClean="0"/>
              <a:t>it</a:t>
            </a:r>
            <a:r>
              <a:rPr lang="fr-FR" dirty="0" smtClean="0"/>
              <a:t> </a:t>
            </a:r>
            <a:r>
              <a:rPr lang="fr-FR" dirty="0" err="1" smtClean="0"/>
              <a:t>complete</a:t>
            </a:r>
            <a:endParaRPr lang="fr-FR" dirty="0"/>
          </a:p>
        </p:txBody>
      </p:sp>
      <p:sp>
        <p:nvSpPr>
          <p:cNvPr id="4" name="Flèche droite 3"/>
          <p:cNvSpPr/>
          <p:nvPr/>
        </p:nvSpPr>
        <p:spPr>
          <a:xfrm>
            <a:off x="4586514" y="1825625"/>
            <a:ext cx="1161143" cy="333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4412342" y="3395776"/>
            <a:ext cx="1509486" cy="4354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49277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p:txBody>
          <a:bodyPr>
            <a:normAutofit/>
          </a:bodyPr>
          <a:lstStyle/>
          <a:p>
            <a:pPr algn="just" eaLnBrk="1" hangingPunct="1"/>
            <a:r>
              <a:rPr lang="en-US" altLang="zh-CN" dirty="0">
                <a:solidFill>
                  <a:srgbClr val="000000"/>
                </a:solidFill>
                <a:cs typeface="Times New Roman" panose="02020603050405020304" pitchFamily="18" charset="0"/>
              </a:rPr>
              <a:t>The term aspect was first used to refer to the distinction of 'perfective' and 'imperfective' in the inflexion of verbs in Russian and other Slavonic languages. </a:t>
            </a:r>
          </a:p>
          <a:p>
            <a:pPr algn="just" eaLnBrk="1" hangingPunct="1"/>
            <a:r>
              <a:rPr lang="en-US" altLang="zh-CN" dirty="0">
                <a:solidFill>
                  <a:srgbClr val="000000"/>
                </a:solidFill>
                <a:cs typeface="Times New Roman" panose="02020603050405020304" pitchFamily="18" charset="0"/>
              </a:rPr>
              <a:t>English has two aspects which combine fairly freely with tense and mood: the 'perfect' (e.g. I have/had read the book. I will/would have read the book) and the 'progressive' (e.g. I am/was reading the book, I will/would be reading the book). </a:t>
            </a:r>
          </a:p>
          <a:p>
            <a:pPr algn="just" eaLnBrk="1" hangingPunct="1"/>
            <a:r>
              <a:rPr lang="en-US" altLang="zh-CN" dirty="0">
                <a:solidFill>
                  <a:srgbClr val="000000"/>
                </a:solidFill>
                <a:cs typeface="Times New Roman" panose="02020603050405020304" pitchFamily="18" charset="0"/>
              </a:rPr>
              <a:t>They also combine freely with one another (e.g. I have/had been reading the book). </a:t>
            </a:r>
            <a:endParaRPr lang="zh-CN" altLang="en-US" dirty="0">
              <a:cs typeface="Times New Roman" panose="02020603050405020304" pitchFamily="18" charset="0"/>
            </a:endParaRPr>
          </a:p>
        </p:txBody>
      </p:sp>
      <p:sp>
        <p:nvSpPr>
          <p:cNvPr id="28675" name="Rectangle 2"/>
          <p:cNvSpPr>
            <a:spLocks noGrp="1" noChangeArrowheads="1"/>
          </p:cNvSpPr>
          <p:nvPr>
            <p:ph type="title"/>
          </p:nvPr>
        </p:nvSpPr>
        <p:spPr/>
        <p:txBody>
          <a:bodyPr/>
          <a:lstStyle/>
          <a:p>
            <a:pPr algn="ctr" eaLnBrk="1" hangingPunct="1"/>
            <a:r>
              <a:rPr lang="en-US" altLang="zh-CN" b="1" dirty="0" smtClean="0">
                <a:solidFill>
                  <a:srgbClr val="000000"/>
                </a:solidFill>
                <a:latin typeface="Times New Roman" panose="02020603050405020304" pitchFamily="18" charset="0"/>
                <a:cs typeface="Times New Roman" panose="02020603050405020304" pitchFamily="18" charset="0"/>
              </a:rPr>
              <a:t>Tense and Aspect</a:t>
            </a:r>
            <a:endParaRPr lang="zh-CN" altLang="en-US"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09449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p:txBody>
          <a:bodyPr>
            <a:normAutofit/>
          </a:bodyPr>
          <a:lstStyle/>
          <a:p>
            <a:pPr algn="just" eaLnBrk="1" hangingPunct="1">
              <a:lnSpc>
                <a:spcPct val="90000"/>
              </a:lnSpc>
            </a:pPr>
            <a:r>
              <a:rPr lang="en-US" altLang="zh-CN" dirty="0">
                <a:solidFill>
                  <a:srgbClr val="000000"/>
                </a:solidFill>
                <a:cs typeface="Times New Roman" panose="02020603050405020304" pitchFamily="18" charset="0"/>
              </a:rPr>
              <a:t>Number is a grammatical category for the analysis of such contrasts as singular and plural of certain word classes. In English, number is a feature of nouns and verbs. </a:t>
            </a:r>
          </a:p>
          <a:p>
            <a:pPr algn="just" eaLnBrk="1" hangingPunct="1">
              <a:lnSpc>
                <a:spcPct val="90000"/>
              </a:lnSpc>
            </a:pPr>
            <a:r>
              <a:rPr lang="en-US" altLang="zh-CN" dirty="0">
                <a:solidFill>
                  <a:srgbClr val="000000"/>
                </a:solidFill>
                <a:cs typeface="Times New Roman" panose="02020603050405020304" pitchFamily="18" charset="0"/>
              </a:rPr>
              <a:t>Gender demonstrates such contrasts as "masculine, feminine, and neuter", and "animate: inanimate", etc. for the analysis of certain word classes. In most languages, grammatical gender has little to do with the biological sex. For instance, in French, the moon, which has nothing to do with the biological sex, is grammatically feminine.</a:t>
            </a:r>
            <a:endParaRPr lang="zh-CN" altLang="en-US" dirty="0">
              <a:cs typeface="Times New Roman" panose="02020603050405020304" pitchFamily="18" charset="0"/>
            </a:endParaRPr>
          </a:p>
        </p:txBody>
      </p:sp>
      <p:sp>
        <p:nvSpPr>
          <p:cNvPr id="29699" name="Rectangle 2"/>
          <p:cNvSpPr>
            <a:spLocks noGrp="1" noChangeArrowheads="1"/>
          </p:cNvSpPr>
          <p:nvPr>
            <p:ph type="title"/>
          </p:nvPr>
        </p:nvSpPr>
        <p:spPr/>
        <p:txBody>
          <a:bodyPr/>
          <a:lstStyle/>
          <a:p>
            <a:pPr algn="ctr" eaLnBrk="1" hangingPunct="1"/>
            <a:r>
              <a:rPr lang="en-US" altLang="zh-CN" b="1" i="1" dirty="0" smtClean="0">
                <a:solidFill>
                  <a:srgbClr val="333333"/>
                </a:solidFill>
                <a:cs typeface="Times New Roman" panose="02020603050405020304" pitchFamily="18" charset="0"/>
              </a:rPr>
              <a:t>Category</a:t>
            </a:r>
            <a:r>
              <a:rPr lang="en-US" altLang="zh-CN" b="1" dirty="0" smtClean="0">
                <a:solidFill>
                  <a:srgbClr val="000000"/>
                </a:solidFill>
                <a:latin typeface="Times New Roman" panose="02020603050405020304" pitchFamily="18" charset="0"/>
                <a:cs typeface="Times New Roman" panose="02020603050405020304" pitchFamily="18" charset="0"/>
              </a:rPr>
              <a:t> </a:t>
            </a:r>
            <a:endParaRPr lang="zh-CN" altLang="en-US"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792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p:txBody>
          <a:bodyPr/>
          <a:lstStyle/>
          <a:p>
            <a:pPr algn="just" eaLnBrk="1" hangingPunct="1">
              <a:lnSpc>
                <a:spcPct val="150000"/>
              </a:lnSpc>
            </a:pPr>
            <a:r>
              <a:rPr lang="en-US" altLang="zh-CN" sz="2600" dirty="0">
                <a:solidFill>
                  <a:srgbClr val="000000"/>
                </a:solidFill>
                <a:cs typeface="Times New Roman" panose="02020603050405020304" pitchFamily="18" charset="0"/>
              </a:rPr>
              <a:t>The forms of words can be restricted by grammatical categories through concord or agreement and through government. A verb is to agree with the subject in person and number. In English this rule only affects the verb according the number of the subject. </a:t>
            </a:r>
          </a:p>
          <a:p>
            <a:pPr marL="0" indent="0" algn="just" eaLnBrk="1" hangingPunct="1">
              <a:lnSpc>
                <a:spcPct val="150000"/>
              </a:lnSpc>
              <a:buNone/>
            </a:pPr>
            <a:r>
              <a:rPr lang="en-US" altLang="zh-CN" sz="2600" dirty="0" smtClean="0">
                <a:solidFill>
                  <a:srgbClr val="000000"/>
                </a:solidFill>
                <a:cs typeface="Times New Roman" panose="02020603050405020304" pitchFamily="18" charset="0"/>
              </a:rPr>
              <a:t>		</a:t>
            </a:r>
            <a:endParaRPr lang="en-US" altLang="zh-CN" sz="2600" dirty="0">
              <a:solidFill>
                <a:srgbClr val="000000"/>
              </a:solidFill>
              <a:cs typeface="Times New Roman" panose="02020603050405020304" pitchFamily="18" charset="0"/>
            </a:endParaRPr>
          </a:p>
        </p:txBody>
      </p:sp>
      <p:sp>
        <p:nvSpPr>
          <p:cNvPr id="31747" name="Rectangle 2"/>
          <p:cNvSpPr>
            <a:spLocks noGrp="1" noChangeArrowheads="1"/>
          </p:cNvSpPr>
          <p:nvPr>
            <p:ph type="title"/>
          </p:nvPr>
        </p:nvSpPr>
        <p:spPr/>
        <p:txBody>
          <a:bodyPr/>
          <a:lstStyle/>
          <a:p>
            <a:pPr algn="ctr" eaLnBrk="1" hangingPunct="1"/>
            <a:r>
              <a:rPr lang="en-US" altLang="zh-CN" b="1" dirty="0" smtClean="0">
                <a:solidFill>
                  <a:srgbClr val="000000"/>
                </a:solidFill>
                <a:latin typeface="Times New Roman" panose="02020603050405020304" pitchFamily="18" charset="0"/>
                <a:cs typeface="Times New Roman" panose="02020603050405020304" pitchFamily="18" charset="0"/>
              </a:rPr>
              <a:t>Concord and Government</a:t>
            </a:r>
            <a:endParaRPr lang="zh-CN" altLang="en-US"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0109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smtClean="0"/>
              <a:t>syntax</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922144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nSpc>
                <a:spcPct val="115000"/>
              </a:lnSpc>
              <a:spcAft>
                <a:spcPts val="1000"/>
              </a:spcAft>
            </a:pPr>
            <a:r>
              <a:rPr lang="en-GB" dirty="0">
                <a:latin typeface="Times New Roman" panose="02020603050405020304" pitchFamily="18" charset="0"/>
                <a:ea typeface="Times New Roman" panose="02020603050405020304" pitchFamily="18" charset="0"/>
                <a:cs typeface="Arial" panose="020B0604020202020204" pitchFamily="34" charset="0"/>
              </a:rPr>
              <a:t>In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2"/>
              </a:rPr>
              <a:t>linguistics</a:t>
            </a:r>
            <a:r>
              <a:rPr lang="en-GB" dirty="0">
                <a:latin typeface="Times New Roman" panose="02020603050405020304" pitchFamily="18" charset="0"/>
                <a:ea typeface="Times New Roman" panose="02020603050405020304" pitchFamily="18" charset="0"/>
                <a:cs typeface="Arial" panose="020B0604020202020204" pitchFamily="34" charset="0"/>
              </a:rPr>
              <a:t>, </a:t>
            </a:r>
            <a:r>
              <a:rPr lang="en-GB" i="1" dirty="0">
                <a:latin typeface="Times New Roman" panose="02020603050405020304" pitchFamily="18" charset="0"/>
                <a:ea typeface="Times New Roman" panose="02020603050405020304" pitchFamily="18" charset="0"/>
                <a:cs typeface="Arial" panose="020B0604020202020204" pitchFamily="34" charset="0"/>
              </a:rPr>
              <a:t>syntax</a:t>
            </a:r>
            <a:r>
              <a:rPr lang="en-GB" dirty="0">
                <a:latin typeface="Times New Roman" panose="02020603050405020304" pitchFamily="18" charset="0"/>
                <a:ea typeface="Times New Roman" panose="02020603050405020304" pitchFamily="18" charset="0"/>
                <a:cs typeface="Arial" panose="020B0604020202020204" pitchFamily="34" charset="0"/>
              </a:rPr>
              <a:t> refers to the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3"/>
              </a:rPr>
              <a:t>rules</a:t>
            </a:r>
            <a:r>
              <a:rPr lang="en-GB" dirty="0">
                <a:latin typeface="Times New Roman" panose="02020603050405020304" pitchFamily="18" charset="0"/>
                <a:ea typeface="Times New Roman" panose="02020603050405020304" pitchFamily="18" charset="0"/>
                <a:cs typeface="Arial" panose="020B0604020202020204" pitchFamily="34" charset="0"/>
              </a:rPr>
              <a:t> that govern the ways in which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4"/>
              </a:rPr>
              <a:t>words</a:t>
            </a:r>
            <a:r>
              <a:rPr lang="en-GB" dirty="0">
                <a:latin typeface="Times New Roman" panose="02020603050405020304" pitchFamily="18" charset="0"/>
                <a:ea typeface="Times New Roman" panose="02020603050405020304" pitchFamily="18" charset="0"/>
                <a:cs typeface="Arial" panose="020B0604020202020204" pitchFamily="34" charset="0"/>
              </a:rPr>
              <a:t> combine to form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5"/>
              </a:rPr>
              <a:t>phrases</a:t>
            </a:r>
            <a:r>
              <a:rPr lang="en-GB" dirty="0">
                <a:latin typeface="Times New Roman" panose="02020603050405020304" pitchFamily="18" charset="0"/>
                <a:ea typeface="Times New Roman" panose="02020603050405020304" pitchFamily="18" charset="0"/>
                <a:cs typeface="Arial" panose="020B0604020202020204" pitchFamily="34" charset="0"/>
              </a:rPr>
              <a:t>,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6"/>
              </a:rPr>
              <a:t>clauses</a:t>
            </a:r>
            <a:r>
              <a:rPr lang="en-GB" dirty="0">
                <a:latin typeface="Times New Roman" panose="02020603050405020304" pitchFamily="18" charset="0"/>
                <a:ea typeface="Times New Roman" panose="02020603050405020304" pitchFamily="18" charset="0"/>
                <a:cs typeface="Arial" panose="020B0604020202020204" pitchFamily="34" charset="0"/>
              </a:rPr>
              <a:t>, and </a:t>
            </a:r>
            <a:r>
              <a:rPr lang="en-GB" u="sng" dirty="0">
                <a:latin typeface="Times New Roman" panose="02020603050405020304" pitchFamily="18" charset="0"/>
                <a:ea typeface="Times New Roman" panose="02020603050405020304" pitchFamily="18" charset="0"/>
                <a:cs typeface="Arial" panose="020B0604020202020204" pitchFamily="34" charset="0"/>
                <a:hlinkClick r:id="rId7"/>
              </a:rPr>
              <a:t>sentences</a:t>
            </a:r>
            <a:r>
              <a:rPr lang="en-GB" dirty="0">
                <a:latin typeface="Times New Roman" panose="02020603050405020304" pitchFamily="18" charset="0"/>
                <a:ea typeface="Times New Roman" panose="02020603050405020304" pitchFamily="18" charset="0"/>
                <a:cs typeface="Arial" panose="020B0604020202020204" pitchFamily="34" charset="0"/>
              </a:rPr>
              <a:t>. </a:t>
            </a:r>
            <a:r>
              <a:rPr lang="fr-FR" dirty="0">
                <a:latin typeface="Times New Roman" panose="02020603050405020304" pitchFamily="18" charset="0"/>
                <a:ea typeface="Times New Roman" panose="02020603050405020304" pitchFamily="18" charset="0"/>
                <a:cs typeface="Arial" panose="020B0604020202020204" pitchFamily="34" charset="0"/>
              </a:rPr>
              <a:t>Adjective: </a:t>
            </a:r>
            <a:r>
              <a:rPr lang="fr-FR" i="1" dirty="0" err="1">
                <a:latin typeface="Times New Roman" panose="02020603050405020304" pitchFamily="18" charset="0"/>
                <a:ea typeface="Times New Roman" panose="02020603050405020304" pitchFamily="18" charset="0"/>
                <a:cs typeface="Arial" panose="020B0604020202020204" pitchFamily="34" charset="0"/>
              </a:rPr>
              <a:t>syntactic</a:t>
            </a:r>
            <a:r>
              <a:rPr lang="fr-FR" dirty="0">
                <a:latin typeface="Times New Roman" panose="02020603050405020304" pitchFamily="18" charset="0"/>
                <a:ea typeface="Times New Roman" panose="02020603050405020304" pitchFamily="18" charset="0"/>
                <a:cs typeface="Arial" panose="020B0604020202020204" pitchFamily="34" charset="0"/>
              </a:rPr>
              <a:t>.</a:t>
            </a:r>
            <a:endParaRPr lang="fr-FR" sz="2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GB" dirty="0">
                <a:latin typeface="Times New Roman" panose="02020603050405020304" pitchFamily="18" charset="0"/>
                <a:ea typeface="Times New Roman" panose="02020603050405020304" pitchFamily="18" charset="0"/>
                <a:cs typeface="Arial" panose="020B0604020202020204" pitchFamily="34" charset="0"/>
              </a:rPr>
              <a:t>More simply, </a:t>
            </a:r>
            <a:r>
              <a:rPr lang="en-GB" i="1" dirty="0">
                <a:latin typeface="Times New Roman" panose="02020603050405020304" pitchFamily="18" charset="0"/>
                <a:ea typeface="Times New Roman" panose="02020603050405020304" pitchFamily="18" charset="0"/>
                <a:cs typeface="Arial" panose="020B0604020202020204" pitchFamily="34" charset="0"/>
              </a:rPr>
              <a:t>syntax</a:t>
            </a:r>
            <a:r>
              <a:rPr lang="en-GB" dirty="0">
                <a:latin typeface="Times New Roman" panose="02020603050405020304" pitchFamily="18" charset="0"/>
                <a:ea typeface="Times New Roman" panose="02020603050405020304" pitchFamily="18" charset="0"/>
                <a:cs typeface="Arial" panose="020B0604020202020204" pitchFamily="34" charset="0"/>
              </a:rPr>
              <a:t> can be defined as the arrangement of words in a sentence. The term </a:t>
            </a:r>
            <a:r>
              <a:rPr lang="en-GB" i="1" dirty="0">
                <a:latin typeface="Times New Roman" panose="02020603050405020304" pitchFamily="18" charset="0"/>
                <a:ea typeface="Times New Roman" panose="02020603050405020304" pitchFamily="18" charset="0"/>
                <a:cs typeface="Arial" panose="020B0604020202020204" pitchFamily="34" charset="0"/>
              </a:rPr>
              <a:t>syntax </a:t>
            </a:r>
            <a:r>
              <a:rPr lang="en-GB" dirty="0">
                <a:latin typeface="Times New Roman" panose="02020603050405020304" pitchFamily="18" charset="0"/>
                <a:ea typeface="Times New Roman" panose="02020603050405020304" pitchFamily="18" charset="0"/>
                <a:cs typeface="Arial" panose="020B0604020202020204" pitchFamily="34" charset="0"/>
              </a:rPr>
              <a:t>is also used to mean the </a:t>
            </a:r>
            <a:r>
              <a:rPr lang="en-GB" i="1" dirty="0">
                <a:latin typeface="Times New Roman" panose="02020603050405020304" pitchFamily="18" charset="0"/>
                <a:ea typeface="Times New Roman" panose="02020603050405020304" pitchFamily="18" charset="0"/>
                <a:cs typeface="Arial" panose="020B0604020202020204" pitchFamily="34" charset="0"/>
              </a:rPr>
              <a:t>study</a:t>
            </a:r>
            <a:r>
              <a:rPr lang="en-GB" dirty="0">
                <a:latin typeface="Times New Roman" panose="02020603050405020304" pitchFamily="18" charset="0"/>
                <a:ea typeface="Times New Roman" panose="02020603050405020304" pitchFamily="18" charset="0"/>
                <a:cs typeface="Arial" panose="020B0604020202020204" pitchFamily="34" charset="0"/>
              </a:rPr>
              <a:t> of the syntactic properties of a language. </a:t>
            </a:r>
            <a:endParaRPr lang="fr-FR" sz="24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168545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p:txBody>
          <a:bodyPr/>
          <a:lstStyle/>
          <a:p>
            <a:pPr algn="just" eaLnBrk="1" hangingPunct="1"/>
            <a:endParaRPr lang="en-US" altLang="zh-CN" dirty="0" smtClean="0">
              <a:solidFill>
                <a:srgbClr val="000000"/>
              </a:solidFill>
              <a:latin typeface="Franklin Gothic Book" panose="020B0503020102020204" pitchFamily="34" charset="0"/>
              <a:cs typeface="Times New Roman" panose="02020603050405020304" pitchFamily="18" charset="0"/>
            </a:endParaRPr>
          </a:p>
          <a:p>
            <a:pPr algn="just" eaLnBrk="1" hangingPunct="1"/>
            <a:r>
              <a:rPr lang="en-US" altLang="zh-CN" dirty="0" smtClean="0">
                <a:solidFill>
                  <a:srgbClr val="000000"/>
                </a:solidFill>
                <a:latin typeface="Franklin Gothic Book" panose="020B0503020102020204" pitchFamily="34" charset="0"/>
                <a:cs typeface="Times New Roman" panose="02020603050405020304" pitchFamily="18" charset="0"/>
              </a:rPr>
              <a:t>Syntax is the study of the part of the human linguistic system that determines how sentences are put together out of words. </a:t>
            </a:r>
          </a:p>
          <a:p>
            <a:pPr algn="just" eaLnBrk="1" hangingPunct="1"/>
            <a:r>
              <a:rPr lang="en-US" altLang="zh-CN" dirty="0" smtClean="0">
                <a:solidFill>
                  <a:srgbClr val="000000"/>
                </a:solidFill>
                <a:latin typeface="Franklin Gothic Book" panose="020B0503020102020204" pitchFamily="34" charset="0"/>
                <a:cs typeface="Times New Roman" panose="02020603050405020304" pitchFamily="18" charset="0"/>
              </a:rPr>
              <a:t>Syntactic rules in a grammar account for the grammaticality of sentences, and the ordering of words and morphemes.</a:t>
            </a:r>
            <a:endParaRPr lang="zh-CN" altLang="en-US" dirty="0" smtClean="0">
              <a:latin typeface="Franklin Gothic Book" panose="020B0503020102020204" pitchFamily="34" charset="0"/>
              <a:cs typeface="Times New Roman" panose="02020603050405020304" pitchFamily="18" charset="0"/>
            </a:endParaRPr>
          </a:p>
        </p:txBody>
      </p:sp>
      <p:sp>
        <p:nvSpPr>
          <p:cNvPr id="9219" name="Rectangle 2"/>
          <p:cNvSpPr>
            <a:spLocks noGrp="1" noChangeArrowheads="1"/>
          </p:cNvSpPr>
          <p:nvPr>
            <p:ph type="title"/>
          </p:nvPr>
        </p:nvSpPr>
        <p:spPr/>
        <p:txBody>
          <a:bodyPr/>
          <a:lstStyle/>
          <a:p>
            <a:pPr algn="ctr" eaLnBrk="1" hangingPunct="1"/>
            <a:r>
              <a:rPr lang="en-US" altLang="zh-CN" b="1" i="1" dirty="0" smtClean="0">
                <a:solidFill>
                  <a:srgbClr val="333333"/>
                </a:solidFill>
              </a:rPr>
              <a:t>Syntax</a:t>
            </a:r>
            <a:r>
              <a:rPr lang="en-US" altLang="zh-CN" b="1" i="1" dirty="0" smtClean="0"/>
              <a:t> </a:t>
            </a:r>
            <a:endParaRPr lang="zh-CN" altLang="en-US" b="1" i="1" dirty="0" smtClean="0"/>
          </a:p>
        </p:txBody>
      </p:sp>
    </p:spTree>
    <p:extLst>
      <p:ext uri="{BB962C8B-B14F-4D97-AF65-F5344CB8AC3E}">
        <p14:creationId xmlns:p14="http://schemas.microsoft.com/office/powerpoint/2010/main" val="2438957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dirty="0" smtClean="0">
                <a:effectLst/>
              </a:rPr>
              <a:t>Syntactic Theory</a:t>
            </a:r>
            <a:endParaRPr lang="fr-FR" dirty="0"/>
          </a:p>
        </p:txBody>
      </p:sp>
      <p:sp>
        <p:nvSpPr>
          <p:cNvPr id="3" name="Espace réservé du contenu 2"/>
          <p:cNvSpPr>
            <a:spLocks noGrp="1"/>
          </p:cNvSpPr>
          <p:nvPr>
            <p:ph idx="1"/>
          </p:nvPr>
        </p:nvSpPr>
        <p:spPr/>
        <p:txBody>
          <a:bodyPr/>
          <a:lstStyle/>
          <a:p>
            <a:pPr marL="0" indent="0">
              <a:buNone/>
            </a:pPr>
            <a:r>
              <a:rPr lang="en-US" dirty="0" smtClean="0">
                <a:effectLst/>
              </a:rPr>
              <a:t>• Syntactic theory is about the rules and principles that determine:– how people combine words to make meaningful sentences </a:t>
            </a:r>
          </a:p>
          <a:p>
            <a:pPr marL="0" indent="0">
              <a:buNone/>
            </a:pPr>
            <a:r>
              <a:rPr lang="en-US" dirty="0" smtClean="0">
                <a:effectLst/>
              </a:rPr>
              <a:t>• Sentences are not just strings of words– in the same way that words are not just strings of morphemes</a:t>
            </a:r>
          </a:p>
          <a:p>
            <a:pPr marL="0" indent="0">
              <a:buNone/>
            </a:pPr>
            <a:r>
              <a:rPr lang="en-US" dirty="0" smtClean="0">
                <a:effectLst/>
              </a:rPr>
              <a:t>• There are strict syntactic rules about the structure of sentences– how to combine words in specific way to reach a certain meaning</a:t>
            </a:r>
          </a:p>
          <a:p>
            <a:pPr marL="0" indent="0">
              <a:buNone/>
            </a:pPr>
            <a:r>
              <a:rPr lang="en-US" dirty="0" smtClean="0">
                <a:effectLst/>
              </a:rPr>
              <a:t>• Structure at a phrasal and sentence level </a:t>
            </a:r>
            <a:endParaRPr lang="fr-FR" dirty="0"/>
          </a:p>
        </p:txBody>
      </p:sp>
    </p:spTree>
    <p:extLst>
      <p:ext uri="{BB962C8B-B14F-4D97-AF65-F5344CB8AC3E}">
        <p14:creationId xmlns:p14="http://schemas.microsoft.com/office/powerpoint/2010/main" val="2403051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 </a:t>
            </a:r>
            <a:r>
              <a:rPr lang="fr-FR" dirty="0" err="1" smtClean="0"/>
              <a:t>Syntactic</a:t>
            </a:r>
            <a:r>
              <a:rPr lang="fr-FR" dirty="0" smtClean="0"/>
              <a:t> constructions</a:t>
            </a:r>
            <a:endParaRPr lang="fr-FR" dirty="0"/>
          </a:p>
        </p:txBody>
      </p:sp>
      <p:sp>
        <p:nvSpPr>
          <p:cNvPr id="3" name="Espace réservé du contenu 2"/>
          <p:cNvSpPr>
            <a:spLocks noGrp="1"/>
          </p:cNvSpPr>
          <p:nvPr>
            <p:ph idx="1"/>
          </p:nvPr>
        </p:nvSpPr>
        <p:spPr/>
        <p:txBody>
          <a:bodyPr/>
          <a:lstStyle/>
          <a:p>
            <a:r>
              <a:rPr lang="fr-FR" dirty="0" smtClean="0"/>
              <a:t>A sentence has </a:t>
            </a:r>
            <a:r>
              <a:rPr lang="en-GB" dirty="0" smtClean="0"/>
              <a:t>generally</a:t>
            </a:r>
            <a:r>
              <a:rPr lang="fr-FR" dirty="0" smtClean="0"/>
              <a:t> 2 main </a:t>
            </a:r>
            <a:r>
              <a:rPr lang="en-GB" dirty="0" smtClean="0"/>
              <a:t>constituents: a subject and a predicate</a:t>
            </a:r>
          </a:p>
          <a:p>
            <a:r>
              <a:rPr lang="fr-FR" dirty="0" smtClean="0"/>
              <a:t>The </a:t>
            </a:r>
            <a:r>
              <a:rPr lang="fr-FR" dirty="0" err="1" smtClean="0"/>
              <a:t>subject</a:t>
            </a:r>
            <a:r>
              <a:rPr lang="fr-FR" dirty="0" smtClean="0"/>
              <a:t> </a:t>
            </a:r>
            <a:r>
              <a:rPr lang="fr-FR" dirty="0" err="1" smtClean="0"/>
              <a:t>is</a:t>
            </a:r>
            <a:r>
              <a:rPr lang="fr-FR" dirty="0" smtClean="0"/>
              <a:t> the topic of the sentence </a:t>
            </a:r>
          </a:p>
          <a:p>
            <a:r>
              <a:rPr lang="fr-FR" dirty="0" smtClean="0"/>
              <a:t>The </a:t>
            </a:r>
            <a:r>
              <a:rPr lang="en-GB" dirty="0" smtClean="0"/>
              <a:t>predicate</a:t>
            </a:r>
            <a:r>
              <a:rPr lang="fr-FR" dirty="0" smtClean="0"/>
              <a:t> </a:t>
            </a:r>
            <a:r>
              <a:rPr lang="fr-FR" dirty="0" err="1" smtClean="0"/>
              <a:t>is</a:t>
            </a:r>
            <a:r>
              <a:rPr lang="fr-FR" dirty="0" smtClean="0"/>
              <a:t> the comment or the assertion made about the topic</a:t>
            </a:r>
            <a:endParaRPr lang="fr-FR" dirty="0"/>
          </a:p>
        </p:txBody>
      </p:sp>
    </p:spTree>
    <p:extLst>
      <p:ext uri="{BB962C8B-B14F-4D97-AF65-F5344CB8AC3E}">
        <p14:creationId xmlns:p14="http://schemas.microsoft.com/office/powerpoint/2010/main" val="2904413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p:txBody>
          <a:bodyPr/>
          <a:lstStyle/>
          <a:p>
            <a:pPr algn="just" eaLnBrk="1" hangingPunct="1">
              <a:lnSpc>
                <a:spcPct val="80000"/>
              </a:lnSpc>
            </a:pPr>
            <a:r>
              <a:rPr lang="en-US" altLang="zh-CN" sz="2200" dirty="0">
                <a:solidFill>
                  <a:srgbClr val="000000"/>
                </a:solidFill>
                <a:latin typeface="Times New Roman" panose="02020603050405020304" pitchFamily="18" charset="0"/>
                <a:cs typeface="Times New Roman" panose="02020603050405020304" pitchFamily="18" charset="0"/>
              </a:rPr>
              <a:t>Constituents are structural units, which refer to any linguistic form, such as words or word groups. </a:t>
            </a:r>
            <a:endParaRPr lang="en-US" altLang="zh-CN" sz="2200" dirty="0" smtClean="0">
              <a:solidFill>
                <a:srgbClr val="000000"/>
              </a:solidFill>
              <a:latin typeface="Times New Roman" panose="02020603050405020304" pitchFamily="18" charset="0"/>
              <a:cs typeface="Times New Roman" panose="02020603050405020304" pitchFamily="18" charset="0"/>
            </a:endParaRPr>
          </a:p>
          <a:p>
            <a:pPr marL="0" indent="0" algn="just" eaLnBrk="1" hangingPunct="1">
              <a:lnSpc>
                <a:spcPct val="80000"/>
              </a:lnSpc>
              <a:buNone/>
            </a:pPr>
            <a:endParaRPr lang="en-US" altLang="zh-CN" sz="2200" dirty="0">
              <a:solidFill>
                <a:srgbClr val="000000"/>
              </a:solidFill>
              <a:latin typeface="Times New Roman" panose="02020603050405020304" pitchFamily="18" charset="0"/>
              <a:cs typeface="Times New Roman" panose="02020603050405020304" pitchFamily="18" charset="0"/>
            </a:endParaRPr>
          </a:p>
          <a:p>
            <a:pPr algn="just" eaLnBrk="1" hangingPunct="1">
              <a:lnSpc>
                <a:spcPct val="80000"/>
              </a:lnSpc>
            </a:pPr>
            <a:r>
              <a:rPr lang="en-US" altLang="zh-CN" sz="2200" dirty="0">
                <a:solidFill>
                  <a:srgbClr val="000000"/>
                </a:solidFill>
                <a:latin typeface="Times New Roman" panose="02020603050405020304" pitchFamily="18" charset="0"/>
                <a:cs typeface="Times New Roman" panose="02020603050405020304" pitchFamily="18" charset="0"/>
              </a:rPr>
              <a:t>Although the term string is often used technically to refer to sequences of words, sentences are not merely strings of words in a permissible order and making sense. They are structured into successive components, consisting of single words or groups of words. </a:t>
            </a:r>
            <a:endParaRPr lang="en-US" altLang="zh-CN" sz="2200" dirty="0" smtClean="0">
              <a:solidFill>
                <a:srgbClr val="000000"/>
              </a:solidFill>
              <a:latin typeface="Times New Roman" panose="02020603050405020304" pitchFamily="18" charset="0"/>
              <a:cs typeface="Times New Roman" panose="02020603050405020304" pitchFamily="18" charset="0"/>
            </a:endParaRPr>
          </a:p>
          <a:p>
            <a:pPr algn="just" eaLnBrk="1" hangingPunct="1">
              <a:lnSpc>
                <a:spcPct val="80000"/>
              </a:lnSpc>
            </a:pPr>
            <a:endParaRPr lang="en-US" altLang="zh-CN" sz="2200" dirty="0">
              <a:solidFill>
                <a:srgbClr val="000000"/>
              </a:solidFill>
              <a:latin typeface="Times New Roman" panose="02020603050405020304" pitchFamily="18" charset="0"/>
              <a:cs typeface="Times New Roman" panose="02020603050405020304" pitchFamily="18" charset="0"/>
            </a:endParaRPr>
          </a:p>
          <a:p>
            <a:pPr algn="just" eaLnBrk="1" hangingPunct="1">
              <a:lnSpc>
                <a:spcPct val="80000"/>
              </a:lnSpc>
            </a:pPr>
            <a:r>
              <a:rPr lang="en-US" altLang="zh-CN" sz="2200" dirty="0">
                <a:solidFill>
                  <a:srgbClr val="000000"/>
                </a:solidFill>
                <a:latin typeface="Times New Roman" panose="02020603050405020304" pitchFamily="18" charset="0"/>
                <a:cs typeface="Times New Roman" panose="02020603050405020304" pitchFamily="18" charset="0"/>
              </a:rPr>
              <a:t>These groups and single words are called constituents (i.e. structural units), and when they are considered as part of the successive unraveling of a sentence, they are known as its immediate constituents. </a:t>
            </a:r>
            <a:endParaRPr lang="zh-CN" altLang="en-US" sz="2200" dirty="0">
              <a:latin typeface="Times New Roman" panose="02020603050405020304" pitchFamily="18" charset="0"/>
              <a:cs typeface="Times New Roman" panose="02020603050405020304" pitchFamily="18" charset="0"/>
            </a:endParaRPr>
          </a:p>
        </p:txBody>
      </p:sp>
      <p:sp>
        <p:nvSpPr>
          <p:cNvPr id="14339" name="Rectangle 2"/>
          <p:cNvSpPr>
            <a:spLocks noGrp="1" noChangeArrowheads="1"/>
          </p:cNvSpPr>
          <p:nvPr>
            <p:ph type="title"/>
          </p:nvPr>
        </p:nvSpPr>
        <p:spPr>
          <a:xfrm>
            <a:off x="838200" y="394154"/>
            <a:ext cx="10515600" cy="1325563"/>
          </a:xfrm>
        </p:spPr>
        <p:txBody>
          <a:bodyPr/>
          <a:lstStyle/>
          <a:p>
            <a:pPr algn="ctr" eaLnBrk="1" hangingPunct="1"/>
            <a:r>
              <a:rPr lang="en-US" altLang="zh-CN" b="1" i="1" dirty="0" smtClean="0">
                <a:solidFill>
                  <a:srgbClr val="333333"/>
                </a:solidFill>
              </a:rPr>
              <a:t>Constituents</a:t>
            </a:r>
            <a:r>
              <a:rPr lang="en-US" altLang="zh-CN" b="1" dirty="0" smtClean="0"/>
              <a:t> </a:t>
            </a:r>
            <a:endParaRPr lang="zh-CN" altLang="en-US" b="1" dirty="0" smtClean="0"/>
          </a:p>
        </p:txBody>
      </p:sp>
    </p:spTree>
    <p:extLst>
      <p:ext uri="{BB962C8B-B14F-4D97-AF65-F5344CB8AC3E}">
        <p14:creationId xmlns:p14="http://schemas.microsoft.com/office/powerpoint/2010/main" val="1087807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altLang="zh-CN" b="1" i="1" dirty="0">
                <a:solidFill>
                  <a:srgbClr val="333333"/>
                </a:solidFill>
              </a:rPr>
              <a:t>Syntactic Function</a:t>
            </a:r>
            <a:endParaRPr lang="fr-FR" dirty="0"/>
          </a:p>
        </p:txBody>
      </p:sp>
      <p:sp>
        <p:nvSpPr>
          <p:cNvPr id="3" name="Espace réservé du contenu 2"/>
          <p:cNvSpPr>
            <a:spLocks noGrp="1"/>
          </p:cNvSpPr>
          <p:nvPr>
            <p:ph idx="1"/>
          </p:nvPr>
        </p:nvSpPr>
        <p:spPr/>
        <p:txBody>
          <a:bodyPr>
            <a:normAutofit/>
          </a:bodyPr>
          <a:lstStyle/>
          <a:p>
            <a:pPr algn="just"/>
            <a:r>
              <a:rPr lang="en-US" altLang="zh-CN" dirty="0">
                <a:solidFill>
                  <a:srgbClr val="000000"/>
                </a:solidFill>
                <a:cs typeface="Times New Roman" panose="02020603050405020304" pitchFamily="18" charset="0"/>
              </a:rPr>
              <a:t>According to its relation to other constituents, a constituent may serve certain syntactic function in a clause.</a:t>
            </a:r>
            <a:endParaRPr lang="zh-CN" altLang="en-US" dirty="0">
              <a:cs typeface="Times New Roman" panose="02020603050405020304" pitchFamily="18" charset="0"/>
            </a:endParaRPr>
          </a:p>
          <a:p>
            <a:pPr algn="just"/>
            <a:r>
              <a:rPr lang="en-US" altLang="zh-CN" dirty="0" smtClean="0">
                <a:solidFill>
                  <a:srgbClr val="000000"/>
                </a:solidFill>
                <a:cs typeface="Times New Roman" panose="02020603050405020304" pitchFamily="18" charset="0"/>
              </a:rPr>
              <a:t>There </a:t>
            </a:r>
            <a:r>
              <a:rPr lang="en-US" altLang="zh-CN" dirty="0">
                <a:solidFill>
                  <a:srgbClr val="000000"/>
                </a:solidFill>
                <a:cs typeface="Times New Roman" panose="02020603050405020304" pitchFamily="18" charset="0"/>
              </a:rPr>
              <a:t>are five functional categories of clause constituents: subject, verb, object, complement, adverbial. </a:t>
            </a:r>
          </a:p>
          <a:p>
            <a:pPr algn="just"/>
            <a:r>
              <a:rPr lang="en-US" altLang="zh-CN" dirty="0">
                <a:solidFill>
                  <a:srgbClr val="000000"/>
                </a:solidFill>
                <a:cs typeface="Times New Roman" panose="02020603050405020304" pitchFamily="18" charset="0"/>
              </a:rPr>
              <a:t>Object can be subdivided into direct object and indirect object. </a:t>
            </a:r>
          </a:p>
          <a:p>
            <a:pPr algn="just"/>
            <a:r>
              <a:rPr lang="en-US" altLang="zh-CN" dirty="0">
                <a:solidFill>
                  <a:srgbClr val="000000"/>
                </a:solidFill>
                <a:cs typeface="Times New Roman" panose="02020603050405020304" pitchFamily="18" charset="0"/>
              </a:rPr>
              <a:t>Complement can be subdivided into subject complement and object complement. </a:t>
            </a:r>
          </a:p>
          <a:p>
            <a:pPr algn="just"/>
            <a:r>
              <a:rPr lang="en-US" altLang="zh-CN" dirty="0">
                <a:solidFill>
                  <a:srgbClr val="000000"/>
                </a:solidFill>
                <a:cs typeface="Times New Roman" panose="02020603050405020304" pitchFamily="18" charset="0"/>
              </a:rPr>
              <a:t>Adverbial can be subdivided into subject-related adverbial and object-related adverbial. </a:t>
            </a:r>
            <a:endParaRPr lang="zh-CN" altLang="en-US" dirty="0">
              <a:cs typeface="Times New Roman" panose="02020603050405020304" pitchFamily="18" charset="0"/>
            </a:endParaRPr>
          </a:p>
          <a:p>
            <a:endParaRPr lang="fr-FR" dirty="0"/>
          </a:p>
        </p:txBody>
      </p:sp>
    </p:spTree>
    <p:extLst>
      <p:ext uri="{BB962C8B-B14F-4D97-AF65-F5344CB8AC3E}">
        <p14:creationId xmlns:p14="http://schemas.microsoft.com/office/powerpoint/2010/main" val="280817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err="1" smtClean="0">
                <a:effectLst/>
              </a:rPr>
              <a:t>Syntactic</a:t>
            </a:r>
            <a:r>
              <a:rPr lang="fr-FR" dirty="0" smtClean="0">
                <a:effectLst/>
              </a:rPr>
              <a:t> </a:t>
            </a:r>
            <a:r>
              <a:rPr lang="fr-FR" dirty="0" err="1" smtClean="0">
                <a:effectLst/>
              </a:rPr>
              <a:t>Categories</a:t>
            </a:r>
            <a:r>
              <a:rPr lang="fr-FR" dirty="0" smtClean="0">
                <a:effectLst/>
              </a:rPr>
              <a:t>-Lexical </a:t>
            </a:r>
            <a:r>
              <a:rPr lang="fr-FR" dirty="0" err="1" smtClean="0">
                <a:effectLst/>
              </a:rPr>
              <a:t>categories</a:t>
            </a:r>
            <a:endParaRPr lang="fr-FR" dirty="0"/>
          </a:p>
        </p:txBody>
      </p:sp>
      <p:sp>
        <p:nvSpPr>
          <p:cNvPr id="3" name="Espace réservé du contenu 2"/>
          <p:cNvSpPr>
            <a:spLocks noGrp="1"/>
          </p:cNvSpPr>
          <p:nvPr>
            <p:ph idx="1"/>
          </p:nvPr>
        </p:nvSpPr>
        <p:spPr/>
        <p:txBody>
          <a:bodyPr/>
          <a:lstStyle/>
          <a:p>
            <a:pPr marL="0" indent="0">
              <a:buNone/>
            </a:pPr>
            <a:endParaRPr lang="fr-FR" dirty="0" smtClean="0">
              <a:effectLst/>
            </a:endParaRPr>
          </a:p>
          <a:p>
            <a:pPr marL="0" indent="0">
              <a:buNone/>
            </a:pPr>
            <a:r>
              <a:rPr lang="fr-FR" dirty="0" smtClean="0">
                <a:effectLst/>
              </a:rPr>
              <a:t>• Noun (N) </a:t>
            </a:r>
            <a:r>
              <a:rPr lang="fr-FR" dirty="0" err="1" smtClean="0">
                <a:effectLst/>
              </a:rPr>
              <a:t>moisture</a:t>
            </a:r>
            <a:r>
              <a:rPr lang="fr-FR" dirty="0" smtClean="0">
                <a:effectLst/>
              </a:rPr>
              <a:t>, </a:t>
            </a:r>
            <a:r>
              <a:rPr lang="fr-FR" dirty="0" err="1" smtClean="0">
                <a:effectLst/>
              </a:rPr>
              <a:t>policy</a:t>
            </a:r>
            <a:r>
              <a:rPr lang="fr-FR" dirty="0" smtClean="0">
                <a:effectLst/>
              </a:rPr>
              <a:t>•</a:t>
            </a:r>
          </a:p>
          <a:p>
            <a:pPr marL="0" indent="0">
              <a:buNone/>
            </a:pPr>
            <a:r>
              <a:rPr lang="fr-FR" dirty="0" smtClean="0">
                <a:effectLst/>
              </a:rPr>
              <a:t>• </a:t>
            </a:r>
            <a:r>
              <a:rPr lang="fr-FR" dirty="0" err="1" smtClean="0">
                <a:effectLst/>
              </a:rPr>
              <a:t>Verb</a:t>
            </a:r>
            <a:r>
              <a:rPr lang="fr-FR" dirty="0" smtClean="0">
                <a:effectLst/>
              </a:rPr>
              <a:t> (V) </a:t>
            </a:r>
            <a:r>
              <a:rPr lang="fr-FR" dirty="0" err="1" smtClean="0">
                <a:effectLst/>
              </a:rPr>
              <a:t>melt</a:t>
            </a:r>
            <a:r>
              <a:rPr lang="fr-FR" dirty="0" smtClean="0">
                <a:effectLst/>
              </a:rPr>
              <a:t>, </a:t>
            </a:r>
            <a:r>
              <a:rPr lang="fr-FR" dirty="0" err="1" smtClean="0">
                <a:effectLst/>
              </a:rPr>
              <a:t>remain</a:t>
            </a:r>
            <a:endParaRPr lang="fr-FR" dirty="0" smtClean="0">
              <a:effectLst/>
            </a:endParaRPr>
          </a:p>
          <a:p>
            <a:pPr marL="0" indent="0">
              <a:buNone/>
            </a:pPr>
            <a:r>
              <a:rPr lang="fr-FR" dirty="0" smtClean="0">
                <a:effectLst/>
              </a:rPr>
              <a:t>• Adjective (A) • good, intelligent</a:t>
            </a:r>
          </a:p>
          <a:p>
            <a:pPr marL="0" indent="0">
              <a:buNone/>
            </a:pPr>
            <a:r>
              <a:rPr lang="fr-FR" dirty="0" smtClean="0">
                <a:effectLst/>
              </a:rPr>
              <a:t>• </a:t>
            </a:r>
            <a:r>
              <a:rPr lang="fr-FR" dirty="0" err="1" smtClean="0">
                <a:effectLst/>
              </a:rPr>
              <a:t>Preposition</a:t>
            </a:r>
            <a:r>
              <a:rPr lang="fr-FR" dirty="0" smtClean="0">
                <a:effectLst/>
              </a:rPr>
              <a:t> (P) to, </a:t>
            </a:r>
            <a:r>
              <a:rPr lang="fr-FR" dirty="0" err="1" smtClean="0">
                <a:effectLst/>
              </a:rPr>
              <a:t>near</a:t>
            </a:r>
            <a:endParaRPr lang="fr-FR" dirty="0"/>
          </a:p>
          <a:p>
            <a:pPr marL="0" indent="0">
              <a:buNone/>
            </a:pPr>
            <a:r>
              <a:rPr lang="fr-FR" dirty="0" smtClean="0">
                <a:effectLst/>
              </a:rPr>
              <a:t>• </a:t>
            </a:r>
            <a:r>
              <a:rPr lang="fr-FR" dirty="0" err="1" smtClean="0">
                <a:effectLst/>
              </a:rPr>
              <a:t>Adverb</a:t>
            </a:r>
            <a:r>
              <a:rPr lang="fr-FR" dirty="0" smtClean="0">
                <a:effectLst/>
              </a:rPr>
              <a:t> (</a:t>
            </a:r>
            <a:r>
              <a:rPr lang="fr-FR" dirty="0" err="1" smtClean="0">
                <a:effectLst/>
              </a:rPr>
              <a:t>Adv</a:t>
            </a:r>
            <a:r>
              <a:rPr lang="fr-FR" dirty="0" smtClean="0">
                <a:effectLst/>
              </a:rPr>
              <a:t>) </a:t>
            </a:r>
            <a:r>
              <a:rPr lang="fr-FR" dirty="0" err="1" smtClean="0">
                <a:effectLst/>
              </a:rPr>
              <a:t>slowly</a:t>
            </a:r>
            <a:r>
              <a:rPr lang="fr-FR" dirty="0" smtClean="0">
                <a:effectLst/>
              </a:rPr>
              <a:t>, </a:t>
            </a:r>
            <a:r>
              <a:rPr lang="fr-FR" dirty="0" err="1" smtClean="0">
                <a:effectLst/>
              </a:rPr>
              <a:t>now</a:t>
            </a:r>
            <a:r>
              <a:rPr lang="fr-FR" dirty="0" smtClean="0">
                <a:effectLst/>
              </a:rPr>
              <a:t> </a:t>
            </a:r>
          </a:p>
        </p:txBody>
      </p:sp>
    </p:spTree>
    <p:extLst>
      <p:ext uri="{BB962C8B-B14F-4D97-AF65-F5344CB8AC3E}">
        <p14:creationId xmlns:p14="http://schemas.microsoft.com/office/powerpoint/2010/main" val="18658831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1033</Words>
  <Application>Microsoft Office PowerPoint</Application>
  <PresentationFormat>Personnalisé</PresentationFormat>
  <Paragraphs>81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Course n°2 Syntax </vt:lpstr>
      <vt:lpstr>syntax</vt:lpstr>
      <vt:lpstr>Présentation PowerPoint</vt:lpstr>
      <vt:lpstr>Syntax </vt:lpstr>
      <vt:lpstr>Syntactic Theory</vt:lpstr>
      <vt:lpstr> Syntactic constructions</vt:lpstr>
      <vt:lpstr>Constituents </vt:lpstr>
      <vt:lpstr>Syntactic Function</vt:lpstr>
      <vt:lpstr>Syntactic Categories-Lexical categories</vt:lpstr>
      <vt:lpstr>Syntactic Categories Non-lexical categories</vt:lpstr>
      <vt:lpstr>Phrases</vt:lpstr>
      <vt:lpstr>NP Rule</vt:lpstr>
      <vt:lpstr>Phrase Structure</vt:lpstr>
      <vt:lpstr>Phrases</vt:lpstr>
      <vt:lpstr>Types of sentences- clauses (syntactic constructions)</vt:lpstr>
      <vt:lpstr>Présentation PowerPoint</vt:lpstr>
      <vt:lpstr>Tense and Aspect</vt:lpstr>
      <vt:lpstr>Category </vt:lpstr>
      <vt:lpstr>Concord and Government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syntax</dc:title>
  <dc:creator>Radia Benyben</dc:creator>
  <cp:lastModifiedBy>pc plus</cp:lastModifiedBy>
  <cp:revision>4</cp:revision>
  <dcterms:created xsi:type="dcterms:W3CDTF">2020-03-13T17:36:43Z</dcterms:created>
  <dcterms:modified xsi:type="dcterms:W3CDTF">2020-03-13T19:14:24Z</dcterms:modified>
</cp:coreProperties>
</file>