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dp" ContentType="image/vnd.ms-photo"/>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256" r:id="rId2"/>
    <p:sldId id="722" r:id="rId3"/>
    <p:sldId id="723" r:id="rId4"/>
    <p:sldId id="724" r:id="rId5"/>
    <p:sldId id="399" r:id="rId6"/>
    <p:sldId id="367" r:id="rId7"/>
    <p:sldId id="368" r:id="rId8"/>
    <p:sldId id="369" r:id="rId9"/>
    <p:sldId id="370" r:id="rId10"/>
    <p:sldId id="371" r:id="rId11"/>
    <p:sldId id="372" r:id="rId12"/>
    <p:sldId id="373" r:id="rId13"/>
    <p:sldId id="448" r:id="rId14"/>
    <p:sldId id="374" r:id="rId15"/>
    <p:sldId id="375" r:id="rId16"/>
    <p:sldId id="725" r:id="rId17"/>
    <p:sldId id="376" r:id="rId18"/>
    <p:sldId id="377" r:id="rId19"/>
    <p:sldId id="378" r:id="rId20"/>
    <p:sldId id="379" r:id="rId21"/>
    <p:sldId id="380" r:id="rId22"/>
    <p:sldId id="381" r:id="rId23"/>
    <p:sldId id="382" r:id="rId24"/>
    <p:sldId id="383" r:id="rId25"/>
    <p:sldId id="454" r:id="rId26"/>
    <p:sldId id="726" r:id="rId27"/>
    <p:sldId id="727" r:id="rId28"/>
    <p:sldId id="728" r:id="rId29"/>
    <p:sldId id="729" r:id="rId30"/>
    <p:sldId id="730" r:id="rId31"/>
    <p:sldId id="731" r:id="rId3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5" autoAdjust="0"/>
    <p:restoredTop sz="94660"/>
  </p:normalViewPr>
  <p:slideViewPr>
    <p:cSldViewPr snapToGrid="0">
      <p:cViewPr varScale="1">
        <p:scale>
          <a:sx n="75" d="100"/>
          <a:sy n="75" d="100"/>
        </p:scale>
        <p:origin x="276"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5A386E-D40F-44D2-A6E0-7D79A3452914}" type="datetimeFigureOut">
              <a:rPr lang="fr-FR" smtClean="0"/>
              <a:t>10/12/2024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8E02A78-93B0-4F54-AF43-AD36C139899C}" type="slidenum">
              <a:rPr lang="fr-FR" smtClean="0"/>
              <a:t>‹N°›</a:t>
            </a:fld>
            <a:endParaRPr lang="fr-FR"/>
          </a:p>
        </p:txBody>
      </p:sp>
    </p:spTree>
    <p:extLst>
      <p:ext uri="{BB962C8B-B14F-4D97-AF65-F5344CB8AC3E}">
        <p14:creationId xmlns:p14="http://schemas.microsoft.com/office/powerpoint/2010/main" val="12271988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A2F0C3E-3266-4776-841D-D43208E38C88}" type="slidenum">
              <a:rPr lang="fr-FR" smtClean="0"/>
              <a:pPr/>
              <a:t>2</a:t>
            </a:fld>
            <a:endParaRPr lang="fr-FR"/>
          </a:p>
        </p:txBody>
      </p:sp>
    </p:spTree>
    <p:extLst>
      <p:ext uri="{BB962C8B-B14F-4D97-AF65-F5344CB8AC3E}">
        <p14:creationId xmlns:p14="http://schemas.microsoft.com/office/powerpoint/2010/main" val="418769589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12</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12</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28279534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14</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14</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b="1" noProof="1">
              <a:cs typeface="Arial" pitchFamily="34" charset="0"/>
            </a:endParaRPr>
          </a:p>
        </p:txBody>
      </p:sp>
    </p:spTree>
    <p:extLst>
      <p:ext uri="{BB962C8B-B14F-4D97-AF65-F5344CB8AC3E}">
        <p14:creationId xmlns:p14="http://schemas.microsoft.com/office/powerpoint/2010/main" val="1415918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15</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15</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143846448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17</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17</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334805364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18</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18</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99666362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E9F3967-EABE-4DB7-B4DD-3B132593D8CA}" type="slidenum">
              <a:rPr lang="fr-FR" smtClean="0"/>
              <a:pPr/>
              <a:t>20</a:t>
            </a:fld>
            <a:endParaRPr lang="fr-FR"/>
          </a:p>
        </p:txBody>
      </p:sp>
    </p:spTree>
    <p:extLst>
      <p:ext uri="{BB962C8B-B14F-4D97-AF65-F5344CB8AC3E}">
        <p14:creationId xmlns:p14="http://schemas.microsoft.com/office/powerpoint/2010/main" val="38679304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A2F0C3E-3266-4776-841D-D43208E38C88}" type="slidenum">
              <a:rPr lang="fr-FR" smtClean="0"/>
              <a:pPr/>
              <a:t>22</a:t>
            </a:fld>
            <a:endParaRPr lang="fr-FR"/>
          </a:p>
        </p:txBody>
      </p:sp>
    </p:spTree>
    <p:extLst>
      <p:ext uri="{BB962C8B-B14F-4D97-AF65-F5344CB8AC3E}">
        <p14:creationId xmlns:p14="http://schemas.microsoft.com/office/powerpoint/2010/main" val="352553399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24</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24</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264322027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27</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27</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29313640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28</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28</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b="0" noProof="1">
              <a:cs typeface="Arial" pitchFamily="34" charset="0"/>
            </a:endParaRPr>
          </a:p>
        </p:txBody>
      </p:sp>
    </p:spTree>
    <p:extLst>
      <p:ext uri="{BB962C8B-B14F-4D97-AF65-F5344CB8AC3E}">
        <p14:creationId xmlns:p14="http://schemas.microsoft.com/office/powerpoint/2010/main" val="13273498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6A2F0C3E-3266-4776-841D-D43208E38C88}" type="slidenum">
              <a:rPr lang="fr-FR" smtClean="0"/>
              <a:pPr/>
              <a:t>3</a:t>
            </a:fld>
            <a:endParaRPr lang="fr-FR"/>
          </a:p>
        </p:txBody>
      </p:sp>
    </p:spTree>
    <p:extLst>
      <p:ext uri="{BB962C8B-B14F-4D97-AF65-F5344CB8AC3E}">
        <p14:creationId xmlns:p14="http://schemas.microsoft.com/office/powerpoint/2010/main" val="7696861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29</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29</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263626310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3E9F3967-EABE-4DB7-B4DD-3B132593D8CA}" type="slidenum">
              <a:rPr lang="fr-FR" smtClean="0"/>
              <a:pPr/>
              <a:t>30</a:t>
            </a:fld>
            <a:endParaRPr lang="fr-FR"/>
          </a:p>
        </p:txBody>
      </p:sp>
    </p:spTree>
    <p:extLst>
      <p:ext uri="{BB962C8B-B14F-4D97-AF65-F5344CB8AC3E}">
        <p14:creationId xmlns:p14="http://schemas.microsoft.com/office/powerpoint/2010/main" val="353299289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31</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31</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baseline="0" noProof="1">
              <a:cs typeface="Arial" pitchFamily="34" charset="0"/>
            </a:endParaRPr>
          </a:p>
          <a:p>
            <a:pPr eaLnBrk="1" hangingPunct="1"/>
            <a:endParaRPr lang="de-DE" noProof="1">
              <a:cs typeface="Arial" pitchFamily="34" charset="0"/>
            </a:endParaRPr>
          </a:p>
        </p:txBody>
      </p:sp>
    </p:spTree>
    <p:extLst>
      <p:ext uri="{BB962C8B-B14F-4D97-AF65-F5344CB8AC3E}">
        <p14:creationId xmlns:p14="http://schemas.microsoft.com/office/powerpoint/2010/main" val="5226713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4</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4</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14034535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eaLnBrk="1" hangingPunct="1"/>
            <a:endParaRPr lang="fr-FR" dirty="0"/>
          </a:p>
        </p:txBody>
      </p:sp>
      <p:sp>
        <p:nvSpPr>
          <p:cNvPr id="4" name="Espace réservé du numéro de diapositive 3"/>
          <p:cNvSpPr>
            <a:spLocks noGrp="1"/>
          </p:cNvSpPr>
          <p:nvPr>
            <p:ph type="sldNum" sz="quarter" idx="10"/>
          </p:nvPr>
        </p:nvSpPr>
        <p:spPr/>
        <p:txBody>
          <a:bodyPr/>
          <a:lstStyle/>
          <a:p>
            <a:fld id="{3E9F3967-EABE-4DB7-B4DD-3B132593D8CA}" type="slidenum">
              <a:rPr lang="fr-FR" smtClean="0"/>
              <a:pPr/>
              <a:t>6</a:t>
            </a:fld>
            <a:endParaRPr lang="fr-FR"/>
          </a:p>
        </p:txBody>
      </p:sp>
    </p:spTree>
    <p:extLst>
      <p:ext uri="{BB962C8B-B14F-4D97-AF65-F5344CB8AC3E}">
        <p14:creationId xmlns:p14="http://schemas.microsoft.com/office/powerpoint/2010/main" val="5599298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7</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7</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marL="0" marR="0" indent="0" algn="l" defTabSz="914400" rtl="0" eaLnBrk="1" fontAlgn="auto" latinLnBrk="0" hangingPunct="1">
              <a:lnSpc>
                <a:spcPct val="100000"/>
              </a:lnSpc>
              <a:spcBef>
                <a:spcPts val="0"/>
              </a:spcBef>
              <a:spcAft>
                <a:spcPts val="0"/>
              </a:spcAft>
              <a:buClrTx/>
              <a:buSzTx/>
              <a:buFontTx/>
              <a:buNone/>
              <a:tabLst/>
              <a:defRPr/>
            </a:pPr>
            <a:endParaRPr lang="de-DE" noProof="1">
              <a:cs typeface="Arial" pitchFamily="34" charset="0"/>
            </a:endParaRPr>
          </a:p>
        </p:txBody>
      </p:sp>
    </p:spTree>
    <p:extLst>
      <p:ext uri="{BB962C8B-B14F-4D97-AF65-F5344CB8AC3E}">
        <p14:creationId xmlns:p14="http://schemas.microsoft.com/office/powerpoint/2010/main" val="405527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8</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8</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33843261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9</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9</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7740878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10</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10</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baseline="0" noProof="1">
              <a:cs typeface="Arial" pitchFamily="34" charset="0"/>
            </a:endParaRPr>
          </a:p>
        </p:txBody>
      </p:sp>
    </p:spTree>
    <p:extLst>
      <p:ext uri="{BB962C8B-B14F-4D97-AF65-F5344CB8AC3E}">
        <p14:creationId xmlns:p14="http://schemas.microsoft.com/office/powerpoint/2010/main" val="5669912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p:spPr>
        <p:txBody>
          <a:bodyPr/>
          <a:lstStyle/>
          <a:p>
            <a:fld id="{28529644-27C0-4655-9503-40E917BF2C41}" type="slidenum">
              <a:rPr/>
              <a:pPr/>
              <a:t>11</a:t>
            </a:fld>
            <a:endParaRPr lang="de-DE" dirty="0"/>
          </a:p>
        </p:txBody>
      </p:sp>
      <p:sp>
        <p:nvSpPr>
          <p:cNvPr id="97283" name="Rectangle 7"/>
          <p:cNvSpPr txBox="1">
            <a:spLocks noGrp="1" noChangeArrowheads="1"/>
          </p:cNvSpPr>
          <p:nvPr/>
        </p:nvSpPr>
        <p:spPr bwMode="auto">
          <a:xfrm>
            <a:off x="3887788" y="8689976"/>
            <a:ext cx="2970212" cy="454025"/>
          </a:xfrm>
          <a:prstGeom prst="rect">
            <a:avLst/>
          </a:prstGeom>
          <a:noFill/>
          <a:ln w="9525">
            <a:noFill/>
            <a:miter lim="800000"/>
            <a:headEnd/>
            <a:tailEnd/>
          </a:ln>
        </p:spPr>
        <p:txBody>
          <a:bodyPr lIns="94824" tIns="47416" rIns="94824" bIns="47416" anchor="b"/>
          <a:lstStyle/>
          <a:p>
            <a:pPr algn="r" defTabSz="947738"/>
            <a:fld id="{0C7B8A1B-A169-42ED-96E3-CF5B68CF2C7A}" type="slidenum">
              <a:rPr lang="en-GB" sz="1300"/>
              <a:pPr algn="r" defTabSz="947738"/>
              <a:t>11</a:t>
            </a:fld>
            <a:endParaRPr lang="en-GB" sz="1300" dirty="0"/>
          </a:p>
        </p:txBody>
      </p:sp>
      <p:sp>
        <p:nvSpPr>
          <p:cNvPr id="97284" name="Rectangle 2"/>
          <p:cNvSpPr>
            <a:spLocks noGrp="1" noRot="1" noChangeAspect="1" noChangeArrowheads="1" noTextEdit="1"/>
          </p:cNvSpPr>
          <p:nvPr>
            <p:ph type="sldImg"/>
          </p:nvPr>
        </p:nvSpPr>
        <p:spPr>
          <a:xfrm>
            <a:off x="382588" y="685800"/>
            <a:ext cx="6094412" cy="3430588"/>
          </a:xfrm>
          <a:ln/>
        </p:spPr>
      </p:sp>
      <p:sp>
        <p:nvSpPr>
          <p:cNvPr id="97285" name="Rectangle 3"/>
          <p:cNvSpPr>
            <a:spLocks noGrp="1" noChangeArrowheads="1"/>
          </p:cNvSpPr>
          <p:nvPr>
            <p:ph type="body" idx="1"/>
          </p:nvPr>
        </p:nvSpPr>
        <p:spPr>
          <a:xfrm>
            <a:off x="914401" y="4343400"/>
            <a:ext cx="5029200" cy="4114800"/>
          </a:xfrm>
          <a:noFill/>
          <a:ln/>
        </p:spPr>
        <p:txBody>
          <a:bodyPr lIns="94824" tIns="47416" rIns="94824" bIns="47416"/>
          <a:lstStyle/>
          <a:p>
            <a:pPr eaLnBrk="1" hangingPunct="1"/>
            <a:endParaRPr lang="de-DE" noProof="1">
              <a:cs typeface="Arial" pitchFamily="34" charset="0"/>
            </a:endParaRPr>
          </a:p>
        </p:txBody>
      </p:sp>
    </p:spTree>
    <p:extLst>
      <p:ext uri="{BB962C8B-B14F-4D97-AF65-F5344CB8AC3E}">
        <p14:creationId xmlns:p14="http://schemas.microsoft.com/office/powerpoint/2010/main" val="227762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C4A1EB-D103-31F9-9B5E-2EB20E7D292D}"/>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4C40AB47-0FB2-926E-E26F-EB9CEB320D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F846B49B-70EB-F652-9563-D702E4E0363C}"/>
              </a:ext>
            </a:extLst>
          </p:cNvPr>
          <p:cNvSpPr>
            <a:spLocks noGrp="1"/>
          </p:cNvSpPr>
          <p:nvPr>
            <p:ph type="dt" sz="half" idx="10"/>
          </p:nvPr>
        </p:nvSpPr>
        <p:spPr/>
        <p:txBody>
          <a:bodyPr/>
          <a:lstStyle/>
          <a:p>
            <a:fld id="{022C0D4E-1AAF-42E5-9D87-CCA16C65CB0E}"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13FC51DC-D421-FE0C-1770-D27F65A2738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69391F3-1497-602A-8969-C1F77C563C3F}"/>
              </a:ext>
            </a:extLst>
          </p:cNvPr>
          <p:cNvSpPr>
            <a:spLocks noGrp="1"/>
          </p:cNvSpPr>
          <p:nvPr>
            <p:ph type="sldNum" sz="quarter" idx="12"/>
          </p:nvPr>
        </p:nvSpPr>
        <p:spPr/>
        <p:txBody>
          <a:bodyPr/>
          <a:lstStyle/>
          <a:p>
            <a:fld id="{CB823993-DBE5-4CB8-B9B9-EED66C972692}" type="slidenum">
              <a:rPr lang="fr-FR" smtClean="0"/>
              <a:t>‹N°›</a:t>
            </a:fld>
            <a:endParaRPr lang="fr-FR"/>
          </a:p>
        </p:txBody>
      </p:sp>
    </p:spTree>
    <p:extLst>
      <p:ext uri="{BB962C8B-B14F-4D97-AF65-F5344CB8AC3E}">
        <p14:creationId xmlns:p14="http://schemas.microsoft.com/office/powerpoint/2010/main" val="30835654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567C69A-2AA0-AE45-A640-ECF7CB4F22F1}"/>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5B10D329-E9EE-78AC-227B-9C4E1A1EC207}"/>
              </a:ext>
            </a:extLst>
          </p:cNvPr>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567045C8-69EB-C810-4121-0C5B47F15F70}"/>
              </a:ext>
            </a:extLst>
          </p:cNvPr>
          <p:cNvSpPr>
            <a:spLocks noGrp="1"/>
          </p:cNvSpPr>
          <p:nvPr>
            <p:ph type="dt" sz="half" idx="10"/>
          </p:nvPr>
        </p:nvSpPr>
        <p:spPr/>
        <p:txBody>
          <a:bodyPr/>
          <a:lstStyle/>
          <a:p>
            <a:fld id="{022C0D4E-1AAF-42E5-9D87-CCA16C65CB0E}"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7DA331AA-D856-628C-5485-BB02DA7B8109}"/>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651941D-90CD-31C2-CA78-5B4252D08D99}"/>
              </a:ext>
            </a:extLst>
          </p:cNvPr>
          <p:cNvSpPr>
            <a:spLocks noGrp="1"/>
          </p:cNvSpPr>
          <p:nvPr>
            <p:ph type="sldNum" sz="quarter" idx="12"/>
          </p:nvPr>
        </p:nvSpPr>
        <p:spPr/>
        <p:txBody>
          <a:bodyPr/>
          <a:lstStyle/>
          <a:p>
            <a:fld id="{CB823993-DBE5-4CB8-B9B9-EED66C972692}" type="slidenum">
              <a:rPr lang="fr-FR" smtClean="0"/>
              <a:t>‹N°›</a:t>
            </a:fld>
            <a:endParaRPr lang="fr-FR"/>
          </a:p>
        </p:txBody>
      </p:sp>
    </p:spTree>
    <p:extLst>
      <p:ext uri="{BB962C8B-B14F-4D97-AF65-F5344CB8AC3E}">
        <p14:creationId xmlns:p14="http://schemas.microsoft.com/office/powerpoint/2010/main" val="18219080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C1530B55-1E99-4FD2-32BF-9C993CBFFE0A}"/>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64CE2E37-6476-BBC1-369F-48B3E4F6094F}"/>
              </a:ext>
            </a:extLst>
          </p:cNvPr>
          <p:cNvSpPr>
            <a:spLocks noGrp="1"/>
          </p:cNvSpPr>
          <p:nvPr>
            <p:ph type="body" orient="vert" idx="1"/>
          </p:nvPr>
        </p:nvSpPr>
        <p:spPr>
          <a:xfrm>
            <a:off x="838200" y="365125"/>
            <a:ext cx="7734300" cy="5811838"/>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F1DF9CED-7D69-4D7D-950C-D68FDDF08E63}"/>
              </a:ext>
            </a:extLst>
          </p:cNvPr>
          <p:cNvSpPr>
            <a:spLocks noGrp="1"/>
          </p:cNvSpPr>
          <p:nvPr>
            <p:ph type="dt" sz="half" idx="10"/>
          </p:nvPr>
        </p:nvSpPr>
        <p:spPr/>
        <p:txBody>
          <a:bodyPr/>
          <a:lstStyle/>
          <a:p>
            <a:fld id="{022C0D4E-1AAF-42E5-9D87-CCA16C65CB0E}"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DC0E74ED-C08D-D1FD-44F7-BF4C1435EC5F}"/>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B3D6BDAF-A69F-A173-5C73-3170856F89B7}"/>
              </a:ext>
            </a:extLst>
          </p:cNvPr>
          <p:cNvSpPr>
            <a:spLocks noGrp="1"/>
          </p:cNvSpPr>
          <p:nvPr>
            <p:ph type="sldNum" sz="quarter" idx="12"/>
          </p:nvPr>
        </p:nvSpPr>
        <p:spPr/>
        <p:txBody>
          <a:bodyPr/>
          <a:lstStyle/>
          <a:p>
            <a:fld id="{CB823993-DBE5-4CB8-B9B9-EED66C972692}" type="slidenum">
              <a:rPr lang="fr-FR" smtClean="0"/>
              <a:t>‹N°›</a:t>
            </a:fld>
            <a:endParaRPr lang="fr-FR"/>
          </a:p>
        </p:txBody>
      </p:sp>
    </p:spTree>
    <p:extLst>
      <p:ext uri="{BB962C8B-B14F-4D97-AF65-F5344CB8AC3E}">
        <p14:creationId xmlns:p14="http://schemas.microsoft.com/office/powerpoint/2010/main" val="3091596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Nur Titel">
    <p:spTree>
      <p:nvGrpSpPr>
        <p:cNvPr id="1" name=""/>
        <p:cNvGrpSpPr/>
        <p:nvPr/>
      </p:nvGrpSpPr>
      <p:grpSpPr>
        <a:xfrm>
          <a:off x="0" y="0"/>
          <a:ext cx="0" cy="0"/>
          <a:chOff x="0" y="0"/>
          <a:chExt cx="0" cy="0"/>
        </a:xfrm>
      </p:grpSpPr>
      <p:sp>
        <p:nvSpPr>
          <p:cNvPr id="2" name="Titel 1"/>
          <p:cNvSpPr>
            <a:spLocks noGrp="1"/>
          </p:cNvSpPr>
          <p:nvPr>
            <p:ph type="title"/>
          </p:nvPr>
        </p:nvSpPr>
        <p:spPr>
          <a:xfrm>
            <a:off x="431800" y="238540"/>
            <a:ext cx="11329456" cy="616455"/>
          </a:xfrm>
        </p:spPr>
        <p:txBody>
          <a:bodyPr anchor="ctr" anchorCtr="0">
            <a:noAutofit/>
          </a:bodyPr>
          <a:lstStyle>
            <a:lvl1pPr>
              <a:lnSpc>
                <a:spcPct val="100000"/>
              </a:lnSpc>
              <a:defRPr/>
            </a:lvl1pPr>
          </a:lstStyle>
          <a:p>
            <a:r>
              <a:rPr lang="de-DE" dirty="0"/>
              <a:t>Titelmasterformat durch Klicken bearbeiten</a:t>
            </a:r>
          </a:p>
        </p:txBody>
      </p:sp>
      <p:sp>
        <p:nvSpPr>
          <p:cNvPr id="3" name="Datumsplatzhalter 2"/>
          <p:cNvSpPr>
            <a:spLocks noGrp="1"/>
          </p:cNvSpPr>
          <p:nvPr>
            <p:ph type="dt" sz="half" idx="10"/>
          </p:nvPr>
        </p:nvSpPr>
        <p:spPr/>
        <p:txBody>
          <a:bodyPr/>
          <a:lstStyle/>
          <a:p>
            <a:fld id="{E373F149-83C4-4179-9681-702531CCFDAC}" type="datetimeFigureOut">
              <a:rPr lang="de-DE" smtClean="0"/>
              <a:pPr/>
              <a:t>10.12.2024</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p:txBody>
          <a:bodyPr/>
          <a:lstStyle/>
          <a:p>
            <a:fld id="{9DC1E638-3F78-4E0D-883A-B278700C48C0}" type="slidenum">
              <a:rPr lang="de-DE" smtClean="0"/>
              <a:pPr/>
              <a:t>‹N°›</a:t>
            </a:fld>
            <a:endParaRPr lang="de-DE"/>
          </a:p>
        </p:txBody>
      </p:sp>
      <p:sp>
        <p:nvSpPr>
          <p:cNvPr id="9" name="Textplatzhalter 7"/>
          <p:cNvSpPr>
            <a:spLocks noGrp="1"/>
          </p:cNvSpPr>
          <p:nvPr>
            <p:ph type="body" sz="quarter" idx="13"/>
          </p:nvPr>
        </p:nvSpPr>
        <p:spPr>
          <a:xfrm>
            <a:off x="431800" y="854994"/>
            <a:ext cx="11328400" cy="336244"/>
          </a:xfrm>
        </p:spPr>
        <p:txBody>
          <a:bodyPr lIns="0" tIns="0" rIns="0" bIns="0" anchor="t" anchorCtr="0">
            <a:noAutofit/>
          </a:bodyPr>
          <a:lstStyle>
            <a:lvl1pPr>
              <a:buNone/>
              <a:defRPr sz="1999"/>
            </a:lvl1pPr>
          </a:lstStyle>
          <a:p>
            <a:pPr lvl="0"/>
            <a:r>
              <a:rPr lang="de-DE" dirty="0"/>
              <a:t>Textmasterformate durch Klicken bearbeiten</a:t>
            </a:r>
          </a:p>
        </p:txBody>
      </p:sp>
    </p:spTree>
    <p:extLst>
      <p:ext uri="{BB962C8B-B14F-4D97-AF65-F5344CB8AC3E}">
        <p14:creationId xmlns:p14="http://schemas.microsoft.com/office/powerpoint/2010/main" val="178375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A1207F-2F37-55CB-4229-83DA4C67533C}"/>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86177993-5982-B18E-AD9B-688A27569E5E}"/>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92572010-BA49-BC94-AF30-B459AD89BBFA}"/>
              </a:ext>
            </a:extLst>
          </p:cNvPr>
          <p:cNvSpPr>
            <a:spLocks noGrp="1"/>
          </p:cNvSpPr>
          <p:nvPr>
            <p:ph type="dt" sz="half" idx="10"/>
          </p:nvPr>
        </p:nvSpPr>
        <p:spPr/>
        <p:txBody>
          <a:bodyPr/>
          <a:lstStyle/>
          <a:p>
            <a:fld id="{022C0D4E-1AAF-42E5-9D87-CCA16C65CB0E}"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B90673E8-1E2D-EAF9-D4D5-13A908EC5625}"/>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901E6D9B-F67C-0398-92BE-E368AB029396}"/>
              </a:ext>
            </a:extLst>
          </p:cNvPr>
          <p:cNvSpPr>
            <a:spLocks noGrp="1"/>
          </p:cNvSpPr>
          <p:nvPr>
            <p:ph type="sldNum" sz="quarter" idx="12"/>
          </p:nvPr>
        </p:nvSpPr>
        <p:spPr/>
        <p:txBody>
          <a:bodyPr/>
          <a:lstStyle/>
          <a:p>
            <a:fld id="{CB823993-DBE5-4CB8-B9B9-EED66C972692}" type="slidenum">
              <a:rPr lang="fr-FR" smtClean="0"/>
              <a:t>‹N°›</a:t>
            </a:fld>
            <a:endParaRPr lang="fr-FR"/>
          </a:p>
        </p:txBody>
      </p:sp>
    </p:spTree>
    <p:extLst>
      <p:ext uri="{BB962C8B-B14F-4D97-AF65-F5344CB8AC3E}">
        <p14:creationId xmlns:p14="http://schemas.microsoft.com/office/powerpoint/2010/main" val="3371573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891C8FB-5C4D-674F-5039-796F3F0405C5}"/>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780F15F3-49B7-8E5B-B61F-10482A994BC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Espace réservé de la date 3">
            <a:extLst>
              <a:ext uri="{FF2B5EF4-FFF2-40B4-BE49-F238E27FC236}">
                <a16:creationId xmlns:a16="http://schemas.microsoft.com/office/drawing/2014/main" id="{D33B0B51-E812-707E-B219-10E0D689705D}"/>
              </a:ext>
            </a:extLst>
          </p:cNvPr>
          <p:cNvSpPr>
            <a:spLocks noGrp="1"/>
          </p:cNvSpPr>
          <p:nvPr>
            <p:ph type="dt" sz="half" idx="10"/>
          </p:nvPr>
        </p:nvSpPr>
        <p:spPr/>
        <p:txBody>
          <a:bodyPr/>
          <a:lstStyle/>
          <a:p>
            <a:fld id="{022C0D4E-1AAF-42E5-9D87-CCA16C65CB0E}"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48D55475-703B-71B2-C0AE-76D43CC673DC}"/>
              </a:ext>
            </a:extLst>
          </p:cNvPr>
          <p:cNvSpPr>
            <a:spLocks noGrp="1"/>
          </p:cNvSpPr>
          <p:nvPr>
            <p:ph type="ftr" sz="quarter" idx="11"/>
          </p:nvPr>
        </p:nvSpPr>
        <p:spPr/>
        <p:txBody>
          <a:bodyPr/>
          <a:lstStyle/>
          <a:p>
            <a:endParaRPr lang="fr-FR"/>
          </a:p>
        </p:txBody>
      </p:sp>
      <p:sp>
        <p:nvSpPr>
          <p:cNvPr id="6" name="Espace réservé du numéro de diapositive 5">
            <a:extLst>
              <a:ext uri="{FF2B5EF4-FFF2-40B4-BE49-F238E27FC236}">
                <a16:creationId xmlns:a16="http://schemas.microsoft.com/office/drawing/2014/main" id="{696F32CF-7FC4-8331-6E74-6F50E991B1AC}"/>
              </a:ext>
            </a:extLst>
          </p:cNvPr>
          <p:cNvSpPr>
            <a:spLocks noGrp="1"/>
          </p:cNvSpPr>
          <p:nvPr>
            <p:ph type="sldNum" sz="quarter" idx="12"/>
          </p:nvPr>
        </p:nvSpPr>
        <p:spPr/>
        <p:txBody>
          <a:bodyPr/>
          <a:lstStyle/>
          <a:p>
            <a:fld id="{CB823993-DBE5-4CB8-B9B9-EED66C972692}" type="slidenum">
              <a:rPr lang="fr-FR" smtClean="0"/>
              <a:t>‹N°›</a:t>
            </a:fld>
            <a:endParaRPr lang="fr-FR"/>
          </a:p>
        </p:txBody>
      </p:sp>
    </p:spTree>
    <p:extLst>
      <p:ext uri="{BB962C8B-B14F-4D97-AF65-F5344CB8AC3E}">
        <p14:creationId xmlns:p14="http://schemas.microsoft.com/office/powerpoint/2010/main" val="28470801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B5004CE-2CC2-B87A-4BE9-2DCA67C5C23D}"/>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35CB6D1F-79FB-BB49-96BD-5D835AA6E2AB}"/>
              </a:ext>
            </a:extLst>
          </p:cNvPr>
          <p:cNvSpPr>
            <a:spLocks noGrp="1"/>
          </p:cNvSpPr>
          <p:nvPr>
            <p:ph sz="half" idx="1"/>
          </p:nvPr>
        </p:nvSpPr>
        <p:spPr>
          <a:xfrm>
            <a:off x="838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a:extLst>
              <a:ext uri="{FF2B5EF4-FFF2-40B4-BE49-F238E27FC236}">
                <a16:creationId xmlns:a16="http://schemas.microsoft.com/office/drawing/2014/main" id="{97566B34-37E0-34E5-2F31-B11D891ABD38}"/>
              </a:ext>
            </a:extLst>
          </p:cNvPr>
          <p:cNvSpPr>
            <a:spLocks noGrp="1"/>
          </p:cNvSpPr>
          <p:nvPr>
            <p:ph sz="half" idx="2"/>
          </p:nvPr>
        </p:nvSpPr>
        <p:spPr>
          <a:xfrm>
            <a:off x="6172200" y="1825625"/>
            <a:ext cx="5181600" cy="435133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a:extLst>
              <a:ext uri="{FF2B5EF4-FFF2-40B4-BE49-F238E27FC236}">
                <a16:creationId xmlns:a16="http://schemas.microsoft.com/office/drawing/2014/main" id="{391FC6D6-36A9-A68B-AAC6-5D3C80A3CCA8}"/>
              </a:ext>
            </a:extLst>
          </p:cNvPr>
          <p:cNvSpPr>
            <a:spLocks noGrp="1"/>
          </p:cNvSpPr>
          <p:nvPr>
            <p:ph type="dt" sz="half" idx="10"/>
          </p:nvPr>
        </p:nvSpPr>
        <p:spPr/>
        <p:txBody>
          <a:bodyPr/>
          <a:lstStyle/>
          <a:p>
            <a:fld id="{022C0D4E-1AAF-42E5-9D87-CCA16C65CB0E}" type="datetimeFigureOut">
              <a:rPr lang="fr-FR" smtClean="0"/>
              <a:t>10/12/2024</a:t>
            </a:fld>
            <a:endParaRPr lang="fr-FR"/>
          </a:p>
        </p:txBody>
      </p:sp>
      <p:sp>
        <p:nvSpPr>
          <p:cNvPr id="6" name="Espace réservé du pied de page 5">
            <a:extLst>
              <a:ext uri="{FF2B5EF4-FFF2-40B4-BE49-F238E27FC236}">
                <a16:creationId xmlns:a16="http://schemas.microsoft.com/office/drawing/2014/main" id="{94EE289C-D2E5-EE07-871E-255DAD2536A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74B121D3-8315-C1F4-A4EE-5233006FDB9E}"/>
              </a:ext>
            </a:extLst>
          </p:cNvPr>
          <p:cNvSpPr>
            <a:spLocks noGrp="1"/>
          </p:cNvSpPr>
          <p:nvPr>
            <p:ph type="sldNum" sz="quarter" idx="12"/>
          </p:nvPr>
        </p:nvSpPr>
        <p:spPr/>
        <p:txBody>
          <a:bodyPr/>
          <a:lstStyle/>
          <a:p>
            <a:fld id="{CB823993-DBE5-4CB8-B9B9-EED66C972692}" type="slidenum">
              <a:rPr lang="fr-FR" smtClean="0"/>
              <a:t>‹N°›</a:t>
            </a:fld>
            <a:endParaRPr lang="fr-FR"/>
          </a:p>
        </p:txBody>
      </p:sp>
    </p:spTree>
    <p:extLst>
      <p:ext uri="{BB962C8B-B14F-4D97-AF65-F5344CB8AC3E}">
        <p14:creationId xmlns:p14="http://schemas.microsoft.com/office/powerpoint/2010/main" val="16399343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0A3FF1-C5F6-6B31-04B2-62D208DB5742}"/>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DE6B55FD-4410-697A-4B97-8223190EDD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a:extLst>
              <a:ext uri="{FF2B5EF4-FFF2-40B4-BE49-F238E27FC236}">
                <a16:creationId xmlns:a16="http://schemas.microsoft.com/office/drawing/2014/main" id="{75C045B8-7FE5-4FF1-1267-667D366BBB79}"/>
              </a:ext>
            </a:extLst>
          </p:cNvPr>
          <p:cNvSpPr>
            <a:spLocks noGrp="1"/>
          </p:cNvSpPr>
          <p:nvPr>
            <p:ph sz="half" idx="2"/>
          </p:nvPr>
        </p:nvSpPr>
        <p:spPr>
          <a:xfrm>
            <a:off x="839788" y="2505075"/>
            <a:ext cx="5157787"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a:extLst>
              <a:ext uri="{FF2B5EF4-FFF2-40B4-BE49-F238E27FC236}">
                <a16:creationId xmlns:a16="http://schemas.microsoft.com/office/drawing/2014/main" id="{A1B1610E-5D7B-AF6D-7172-612001FFE0C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a:extLst>
              <a:ext uri="{FF2B5EF4-FFF2-40B4-BE49-F238E27FC236}">
                <a16:creationId xmlns:a16="http://schemas.microsoft.com/office/drawing/2014/main" id="{27D59150-6ADA-30F9-DD0D-2440EE8CFFCD}"/>
              </a:ext>
            </a:extLst>
          </p:cNvPr>
          <p:cNvSpPr>
            <a:spLocks noGrp="1"/>
          </p:cNvSpPr>
          <p:nvPr>
            <p:ph sz="quarter" idx="4"/>
          </p:nvPr>
        </p:nvSpPr>
        <p:spPr>
          <a:xfrm>
            <a:off x="6172200" y="2505075"/>
            <a:ext cx="5183188" cy="3684588"/>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a:extLst>
              <a:ext uri="{FF2B5EF4-FFF2-40B4-BE49-F238E27FC236}">
                <a16:creationId xmlns:a16="http://schemas.microsoft.com/office/drawing/2014/main" id="{F12AAB3D-A6F9-BCD4-6128-5067EDE83334}"/>
              </a:ext>
            </a:extLst>
          </p:cNvPr>
          <p:cNvSpPr>
            <a:spLocks noGrp="1"/>
          </p:cNvSpPr>
          <p:nvPr>
            <p:ph type="dt" sz="half" idx="10"/>
          </p:nvPr>
        </p:nvSpPr>
        <p:spPr/>
        <p:txBody>
          <a:bodyPr/>
          <a:lstStyle/>
          <a:p>
            <a:fld id="{022C0D4E-1AAF-42E5-9D87-CCA16C65CB0E}" type="datetimeFigureOut">
              <a:rPr lang="fr-FR" smtClean="0"/>
              <a:t>10/12/2024</a:t>
            </a:fld>
            <a:endParaRPr lang="fr-FR"/>
          </a:p>
        </p:txBody>
      </p:sp>
      <p:sp>
        <p:nvSpPr>
          <p:cNvPr id="8" name="Espace réservé du pied de page 7">
            <a:extLst>
              <a:ext uri="{FF2B5EF4-FFF2-40B4-BE49-F238E27FC236}">
                <a16:creationId xmlns:a16="http://schemas.microsoft.com/office/drawing/2014/main" id="{534EA628-935D-5DB7-828B-38AD27D88D41}"/>
              </a:ext>
            </a:extLst>
          </p:cNvPr>
          <p:cNvSpPr>
            <a:spLocks noGrp="1"/>
          </p:cNvSpPr>
          <p:nvPr>
            <p:ph type="ftr" sz="quarter" idx="11"/>
          </p:nvPr>
        </p:nvSpPr>
        <p:spPr/>
        <p:txBody>
          <a:bodyPr/>
          <a:lstStyle/>
          <a:p>
            <a:endParaRPr lang="fr-FR"/>
          </a:p>
        </p:txBody>
      </p:sp>
      <p:sp>
        <p:nvSpPr>
          <p:cNvPr id="9" name="Espace réservé du numéro de diapositive 8">
            <a:extLst>
              <a:ext uri="{FF2B5EF4-FFF2-40B4-BE49-F238E27FC236}">
                <a16:creationId xmlns:a16="http://schemas.microsoft.com/office/drawing/2014/main" id="{768C5234-5FEA-DBE8-60B7-6EAE762E72D9}"/>
              </a:ext>
            </a:extLst>
          </p:cNvPr>
          <p:cNvSpPr>
            <a:spLocks noGrp="1"/>
          </p:cNvSpPr>
          <p:nvPr>
            <p:ph type="sldNum" sz="quarter" idx="12"/>
          </p:nvPr>
        </p:nvSpPr>
        <p:spPr/>
        <p:txBody>
          <a:bodyPr/>
          <a:lstStyle/>
          <a:p>
            <a:fld id="{CB823993-DBE5-4CB8-B9B9-EED66C972692}" type="slidenum">
              <a:rPr lang="fr-FR" smtClean="0"/>
              <a:t>‹N°›</a:t>
            </a:fld>
            <a:endParaRPr lang="fr-FR"/>
          </a:p>
        </p:txBody>
      </p:sp>
    </p:spTree>
    <p:extLst>
      <p:ext uri="{BB962C8B-B14F-4D97-AF65-F5344CB8AC3E}">
        <p14:creationId xmlns:p14="http://schemas.microsoft.com/office/powerpoint/2010/main" val="25889519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437BAD7-9B53-1E29-97FE-74AC9B7261FF}"/>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4D86109D-3129-D9A9-3E98-7677A57120CE}"/>
              </a:ext>
            </a:extLst>
          </p:cNvPr>
          <p:cNvSpPr>
            <a:spLocks noGrp="1"/>
          </p:cNvSpPr>
          <p:nvPr>
            <p:ph type="dt" sz="half" idx="10"/>
          </p:nvPr>
        </p:nvSpPr>
        <p:spPr/>
        <p:txBody>
          <a:bodyPr/>
          <a:lstStyle/>
          <a:p>
            <a:fld id="{022C0D4E-1AAF-42E5-9D87-CCA16C65CB0E}" type="datetimeFigureOut">
              <a:rPr lang="fr-FR" smtClean="0"/>
              <a:t>10/12/2024</a:t>
            </a:fld>
            <a:endParaRPr lang="fr-FR"/>
          </a:p>
        </p:txBody>
      </p:sp>
      <p:sp>
        <p:nvSpPr>
          <p:cNvPr id="4" name="Espace réservé du pied de page 3">
            <a:extLst>
              <a:ext uri="{FF2B5EF4-FFF2-40B4-BE49-F238E27FC236}">
                <a16:creationId xmlns:a16="http://schemas.microsoft.com/office/drawing/2014/main" id="{9E64B9B1-3AAD-3BE8-259C-653473AA124A}"/>
              </a:ext>
            </a:extLst>
          </p:cNvPr>
          <p:cNvSpPr>
            <a:spLocks noGrp="1"/>
          </p:cNvSpPr>
          <p:nvPr>
            <p:ph type="ftr" sz="quarter" idx="11"/>
          </p:nvPr>
        </p:nvSpPr>
        <p:spPr/>
        <p:txBody>
          <a:bodyPr/>
          <a:lstStyle/>
          <a:p>
            <a:endParaRPr lang="fr-FR"/>
          </a:p>
        </p:txBody>
      </p:sp>
      <p:sp>
        <p:nvSpPr>
          <p:cNvPr id="5" name="Espace réservé du numéro de diapositive 4">
            <a:extLst>
              <a:ext uri="{FF2B5EF4-FFF2-40B4-BE49-F238E27FC236}">
                <a16:creationId xmlns:a16="http://schemas.microsoft.com/office/drawing/2014/main" id="{BBB21FD0-204F-2F7E-5BA7-542FF40A3FFB}"/>
              </a:ext>
            </a:extLst>
          </p:cNvPr>
          <p:cNvSpPr>
            <a:spLocks noGrp="1"/>
          </p:cNvSpPr>
          <p:nvPr>
            <p:ph type="sldNum" sz="quarter" idx="12"/>
          </p:nvPr>
        </p:nvSpPr>
        <p:spPr/>
        <p:txBody>
          <a:bodyPr/>
          <a:lstStyle/>
          <a:p>
            <a:fld id="{CB823993-DBE5-4CB8-B9B9-EED66C972692}" type="slidenum">
              <a:rPr lang="fr-FR" smtClean="0"/>
              <a:t>‹N°›</a:t>
            </a:fld>
            <a:endParaRPr lang="fr-FR"/>
          </a:p>
        </p:txBody>
      </p:sp>
    </p:spTree>
    <p:extLst>
      <p:ext uri="{BB962C8B-B14F-4D97-AF65-F5344CB8AC3E}">
        <p14:creationId xmlns:p14="http://schemas.microsoft.com/office/powerpoint/2010/main" val="31555423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3659A5C5-ED87-96A5-B0A4-6B41A936A455}"/>
              </a:ext>
            </a:extLst>
          </p:cNvPr>
          <p:cNvSpPr>
            <a:spLocks noGrp="1"/>
          </p:cNvSpPr>
          <p:nvPr>
            <p:ph type="dt" sz="half" idx="10"/>
          </p:nvPr>
        </p:nvSpPr>
        <p:spPr/>
        <p:txBody>
          <a:bodyPr/>
          <a:lstStyle/>
          <a:p>
            <a:fld id="{022C0D4E-1AAF-42E5-9D87-CCA16C65CB0E}" type="datetimeFigureOut">
              <a:rPr lang="fr-FR" smtClean="0"/>
              <a:t>10/12/2024</a:t>
            </a:fld>
            <a:endParaRPr lang="fr-FR"/>
          </a:p>
        </p:txBody>
      </p:sp>
      <p:sp>
        <p:nvSpPr>
          <p:cNvPr id="3" name="Espace réservé du pied de page 2">
            <a:extLst>
              <a:ext uri="{FF2B5EF4-FFF2-40B4-BE49-F238E27FC236}">
                <a16:creationId xmlns:a16="http://schemas.microsoft.com/office/drawing/2014/main" id="{E1C0CDCA-F29B-04B3-F261-5AAFE8708AF9}"/>
              </a:ext>
            </a:extLst>
          </p:cNvPr>
          <p:cNvSpPr>
            <a:spLocks noGrp="1"/>
          </p:cNvSpPr>
          <p:nvPr>
            <p:ph type="ftr" sz="quarter" idx="11"/>
          </p:nvPr>
        </p:nvSpPr>
        <p:spPr/>
        <p:txBody>
          <a:bodyPr/>
          <a:lstStyle/>
          <a:p>
            <a:endParaRPr lang="fr-FR"/>
          </a:p>
        </p:txBody>
      </p:sp>
      <p:sp>
        <p:nvSpPr>
          <p:cNvPr id="4" name="Espace réservé du numéro de diapositive 3">
            <a:extLst>
              <a:ext uri="{FF2B5EF4-FFF2-40B4-BE49-F238E27FC236}">
                <a16:creationId xmlns:a16="http://schemas.microsoft.com/office/drawing/2014/main" id="{FF625F3C-86C2-CFA1-6AD9-E63ED0EEDA52}"/>
              </a:ext>
            </a:extLst>
          </p:cNvPr>
          <p:cNvSpPr>
            <a:spLocks noGrp="1"/>
          </p:cNvSpPr>
          <p:nvPr>
            <p:ph type="sldNum" sz="quarter" idx="12"/>
          </p:nvPr>
        </p:nvSpPr>
        <p:spPr/>
        <p:txBody>
          <a:bodyPr/>
          <a:lstStyle/>
          <a:p>
            <a:fld id="{CB823993-DBE5-4CB8-B9B9-EED66C972692}" type="slidenum">
              <a:rPr lang="fr-FR" smtClean="0"/>
              <a:t>‹N°›</a:t>
            </a:fld>
            <a:endParaRPr lang="fr-FR"/>
          </a:p>
        </p:txBody>
      </p:sp>
    </p:spTree>
    <p:extLst>
      <p:ext uri="{BB962C8B-B14F-4D97-AF65-F5344CB8AC3E}">
        <p14:creationId xmlns:p14="http://schemas.microsoft.com/office/powerpoint/2010/main" val="29308142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8CE908D-18F4-7294-9DAA-33BD27CF3FC7}"/>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40E054AA-DF28-CB0E-E9A9-78182FFF9D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a:extLst>
              <a:ext uri="{FF2B5EF4-FFF2-40B4-BE49-F238E27FC236}">
                <a16:creationId xmlns:a16="http://schemas.microsoft.com/office/drawing/2014/main" id="{3B5C1BA6-08E0-E966-2A38-0E919D60F94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86004155-CA03-C1B0-6C5B-9834908F5813}"/>
              </a:ext>
            </a:extLst>
          </p:cNvPr>
          <p:cNvSpPr>
            <a:spLocks noGrp="1"/>
          </p:cNvSpPr>
          <p:nvPr>
            <p:ph type="dt" sz="half" idx="10"/>
          </p:nvPr>
        </p:nvSpPr>
        <p:spPr/>
        <p:txBody>
          <a:bodyPr/>
          <a:lstStyle/>
          <a:p>
            <a:fld id="{022C0D4E-1AAF-42E5-9D87-CCA16C65CB0E}" type="datetimeFigureOut">
              <a:rPr lang="fr-FR" smtClean="0"/>
              <a:t>10/12/2024</a:t>
            </a:fld>
            <a:endParaRPr lang="fr-FR"/>
          </a:p>
        </p:txBody>
      </p:sp>
      <p:sp>
        <p:nvSpPr>
          <p:cNvPr id="6" name="Espace réservé du pied de page 5">
            <a:extLst>
              <a:ext uri="{FF2B5EF4-FFF2-40B4-BE49-F238E27FC236}">
                <a16:creationId xmlns:a16="http://schemas.microsoft.com/office/drawing/2014/main" id="{CBE8D8D1-6D24-19FF-2F5C-F950A09DF9A2}"/>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0E323CAB-791E-C66E-16BB-C9A52799EEB8}"/>
              </a:ext>
            </a:extLst>
          </p:cNvPr>
          <p:cNvSpPr>
            <a:spLocks noGrp="1"/>
          </p:cNvSpPr>
          <p:nvPr>
            <p:ph type="sldNum" sz="quarter" idx="12"/>
          </p:nvPr>
        </p:nvSpPr>
        <p:spPr/>
        <p:txBody>
          <a:bodyPr/>
          <a:lstStyle/>
          <a:p>
            <a:fld id="{CB823993-DBE5-4CB8-B9B9-EED66C972692}" type="slidenum">
              <a:rPr lang="fr-FR" smtClean="0"/>
              <a:t>‹N°›</a:t>
            </a:fld>
            <a:endParaRPr lang="fr-FR"/>
          </a:p>
        </p:txBody>
      </p:sp>
    </p:spTree>
    <p:extLst>
      <p:ext uri="{BB962C8B-B14F-4D97-AF65-F5344CB8AC3E}">
        <p14:creationId xmlns:p14="http://schemas.microsoft.com/office/powerpoint/2010/main" val="520127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FCF7CF7-2C29-07C6-8EC3-CD7A2C31B30D}"/>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83ED48FD-17E7-2E20-9E92-E0948AC940B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a:extLst>
              <a:ext uri="{FF2B5EF4-FFF2-40B4-BE49-F238E27FC236}">
                <a16:creationId xmlns:a16="http://schemas.microsoft.com/office/drawing/2014/main" id="{D862705F-3F73-92AD-08F2-BFE828D79B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Espace réservé de la date 4">
            <a:extLst>
              <a:ext uri="{FF2B5EF4-FFF2-40B4-BE49-F238E27FC236}">
                <a16:creationId xmlns:a16="http://schemas.microsoft.com/office/drawing/2014/main" id="{BD23FAA6-E529-E8D1-378B-47B75463D376}"/>
              </a:ext>
            </a:extLst>
          </p:cNvPr>
          <p:cNvSpPr>
            <a:spLocks noGrp="1"/>
          </p:cNvSpPr>
          <p:nvPr>
            <p:ph type="dt" sz="half" idx="10"/>
          </p:nvPr>
        </p:nvSpPr>
        <p:spPr/>
        <p:txBody>
          <a:bodyPr/>
          <a:lstStyle/>
          <a:p>
            <a:fld id="{022C0D4E-1AAF-42E5-9D87-CCA16C65CB0E}" type="datetimeFigureOut">
              <a:rPr lang="fr-FR" smtClean="0"/>
              <a:t>10/12/2024</a:t>
            </a:fld>
            <a:endParaRPr lang="fr-FR"/>
          </a:p>
        </p:txBody>
      </p:sp>
      <p:sp>
        <p:nvSpPr>
          <p:cNvPr id="6" name="Espace réservé du pied de page 5">
            <a:extLst>
              <a:ext uri="{FF2B5EF4-FFF2-40B4-BE49-F238E27FC236}">
                <a16:creationId xmlns:a16="http://schemas.microsoft.com/office/drawing/2014/main" id="{6576CA59-08D1-C108-2372-71C1046702F1}"/>
              </a:ext>
            </a:extLst>
          </p:cNvPr>
          <p:cNvSpPr>
            <a:spLocks noGrp="1"/>
          </p:cNvSpPr>
          <p:nvPr>
            <p:ph type="ftr" sz="quarter" idx="11"/>
          </p:nvPr>
        </p:nvSpPr>
        <p:spPr/>
        <p:txBody>
          <a:bodyPr/>
          <a:lstStyle/>
          <a:p>
            <a:endParaRPr lang="fr-FR"/>
          </a:p>
        </p:txBody>
      </p:sp>
      <p:sp>
        <p:nvSpPr>
          <p:cNvPr id="7" name="Espace réservé du numéro de diapositive 6">
            <a:extLst>
              <a:ext uri="{FF2B5EF4-FFF2-40B4-BE49-F238E27FC236}">
                <a16:creationId xmlns:a16="http://schemas.microsoft.com/office/drawing/2014/main" id="{BE3D0416-010F-CD29-B513-EDE82A3E0E11}"/>
              </a:ext>
            </a:extLst>
          </p:cNvPr>
          <p:cNvSpPr>
            <a:spLocks noGrp="1"/>
          </p:cNvSpPr>
          <p:nvPr>
            <p:ph type="sldNum" sz="quarter" idx="12"/>
          </p:nvPr>
        </p:nvSpPr>
        <p:spPr/>
        <p:txBody>
          <a:bodyPr/>
          <a:lstStyle/>
          <a:p>
            <a:fld id="{CB823993-DBE5-4CB8-B9B9-EED66C972692}" type="slidenum">
              <a:rPr lang="fr-FR" smtClean="0"/>
              <a:t>‹N°›</a:t>
            </a:fld>
            <a:endParaRPr lang="fr-FR"/>
          </a:p>
        </p:txBody>
      </p:sp>
    </p:spTree>
    <p:extLst>
      <p:ext uri="{BB962C8B-B14F-4D97-AF65-F5344CB8AC3E}">
        <p14:creationId xmlns:p14="http://schemas.microsoft.com/office/powerpoint/2010/main" val="31295650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D4F47B71-0F4A-E16A-8559-21260C0151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0F35A364-6E4B-FC6F-E5A5-7E99C388C6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a:extLst>
              <a:ext uri="{FF2B5EF4-FFF2-40B4-BE49-F238E27FC236}">
                <a16:creationId xmlns:a16="http://schemas.microsoft.com/office/drawing/2014/main" id="{DDB07241-FEAC-CAE7-06B3-A1F763C55F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2C0D4E-1AAF-42E5-9D87-CCA16C65CB0E}" type="datetimeFigureOut">
              <a:rPr lang="fr-FR" smtClean="0"/>
              <a:t>10/12/2024</a:t>
            </a:fld>
            <a:endParaRPr lang="fr-FR"/>
          </a:p>
        </p:txBody>
      </p:sp>
      <p:sp>
        <p:nvSpPr>
          <p:cNvPr id="5" name="Espace réservé du pied de page 4">
            <a:extLst>
              <a:ext uri="{FF2B5EF4-FFF2-40B4-BE49-F238E27FC236}">
                <a16:creationId xmlns:a16="http://schemas.microsoft.com/office/drawing/2014/main" id="{BA7E516F-16E0-A846-581F-F4C22782AE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a:extLst>
              <a:ext uri="{FF2B5EF4-FFF2-40B4-BE49-F238E27FC236}">
                <a16:creationId xmlns:a16="http://schemas.microsoft.com/office/drawing/2014/main" id="{756326FE-2AE2-46F0-AB86-B2B9821FC9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B823993-DBE5-4CB8-B9B9-EED66C972692}" type="slidenum">
              <a:rPr lang="fr-FR" smtClean="0"/>
              <a:t>‹N°›</a:t>
            </a:fld>
            <a:endParaRPr lang="fr-FR"/>
          </a:p>
        </p:txBody>
      </p:sp>
    </p:spTree>
    <p:extLst>
      <p:ext uri="{BB962C8B-B14F-4D97-AF65-F5344CB8AC3E}">
        <p14:creationId xmlns:p14="http://schemas.microsoft.com/office/powerpoint/2010/main" val="19281634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notesSlide" Target="../notesSlides/notesSlide9.xml"/><Relationship Id="rId1" Type="http://schemas.openxmlformats.org/officeDocument/2006/relationships/slideLayout" Target="../slideLayouts/slideLayout12.xml"/><Relationship Id="rId6" Type="http://schemas.microsoft.com/office/2007/relationships/hdphoto" Target="../media/hdphoto2.wdp"/><Relationship Id="rId5" Type="http://schemas.openxmlformats.org/officeDocument/2006/relationships/image" Target="../media/image7.jpeg"/><Relationship Id="rId4" Type="http://schemas.openxmlformats.org/officeDocument/2006/relationships/image" Target="../media/image6.wmf"/></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0.xml"/><Relationship Id="rId1" Type="http://schemas.openxmlformats.org/officeDocument/2006/relationships/slideLayout" Target="../slideLayouts/slideLayout12.xml"/><Relationship Id="rId4" Type="http://schemas.openxmlformats.org/officeDocument/2006/relationships/image" Target="../media/image17.jpe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2.xml"/><Relationship Id="rId5" Type="http://schemas.openxmlformats.org/officeDocument/2006/relationships/image" Target="../media/image3.pn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5.xml"/><Relationship Id="rId1" Type="http://schemas.openxmlformats.org/officeDocument/2006/relationships/slideLayout" Target="../slideLayouts/slideLayout1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DED3E6-769D-4D77-589E-AC03C82BB5D3}"/>
              </a:ext>
            </a:extLst>
          </p:cNvPr>
          <p:cNvSpPr>
            <a:spLocks noGrp="1"/>
          </p:cNvSpPr>
          <p:nvPr>
            <p:ph type="ctrTitle"/>
          </p:nvPr>
        </p:nvSpPr>
        <p:spPr/>
        <p:txBody>
          <a:bodyPr/>
          <a:lstStyle/>
          <a:p>
            <a:endParaRPr lang="fr-FR"/>
          </a:p>
        </p:txBody>
      </p:sp>
      <p:sp>
        <p:nvSpPr>
          <p:cNvPr id="3" name="Sous-titre 2">
            <a:extLst>
              <a:ext uri="{FF2B5EF4-FFF2-40B4-BE49-F238E27FC236}">
                <a16:creationId xmlns:a16="http://schemas.microsoft.com/office/drawing/2014/main" id="{102CCFDA-74B9-361B-C5EA-27FAAA0D530C}"/>
              </a:ext>
            </a:extLst>
          </p:cNvPr>
          <p:cNvSpPr>
            <a:spLocks noGrp="1"/>
          </p:cNvSpPr>
          <p:nvPr>
            <p:ph type="subTitle" idx="1"/>
          </p:nvPr>
        </p:nvSpPr>
        <p:spPr/>
        <p:txBody>
          <a:bodyPr/>
          <a:lstStyle/>
          <a:p>
            <a:endParaRPr lang="fr-FR"/>
          </a:p>
        </p:txBody>
      </p:sp>
    </p:spTree>
    <p:extLst>
      <p:ext uri="{BB962C8B-B14F-4D97-AF65-F5344CB8AC3E}">
        <p14:creationId xmlns:p14="http://schemas.microsoft.com/office/powerpoint/2010/main" val="24804425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49761" y="-171400"/>
            <a:ext cx="8892479" cy="1211865"/>
          </a:xfrm>
        </p:spPr>
        <p:txBody>
          <a:bodyPr/>
          <a:lstStyle/>
          <a:p>
            <a:r>
              <a:rPr lang="en-US" b="1" noProof="1"/>
              <a:t>Symboles utilisés</a:t>
            </a:r>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18" name="Espace réservé du contenu 2"/>
          <p:cNvSpPr txBox="1">
            <a:spLocks/>
          </p:cNvSpPr>
          <p:nvPr/>
        </p:nvSpPr>
        <p:spPr>
          <a:xfrm>
            <a:off x="1981201" y="1639342"/>
            <a:ext cx="8229600" cy="4525963"/>
          </a:xfrm>
          <a:prstGeom prst="rect">
            <a:avLst/>
          </a:prstGeom>
        </p:spPr>
        <p:txBody>
          <a:bodyPr>
            <a:normAutofit/>
          </a:bodyPr>
          <a:lstStyle/>
          <a:p>
            <a:pPr marL="342881" indent="-342881" defTabSz="914347">
              <a:spcBef>
                <a:spcPct val="20000"/>
              </a:spcBef>
              <a:buFont typeface="Arial" pitchFamily="34" charset="0"/>
              <a:buChar char="•"/>
              <a:defRPr/>
            </a:pPr>
            <a:endParaRPr lang="fr-FR" sz="3200" dirty="0"/>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25" name="Content Placeholder 5"/>
          <p:cNvSpPr txBox="1">
            <a:spLocks/>
          </p:cNvSpPr>
          <p:nvPr/>
        </p:nvSpPr>
        <p:spPr>
          <a:xfrm>
            <a:off x="3612827" y="1055687"/>
            <a:ext cx="6319192" cy="5661247"/>
          </a:xfrm>
          <a:prstGeom prst="rect">
            <a:avLst/>
          </a:prstGeom>
        </p:spPr>
        <p:txBody>
          <a:bodyPr vert="horz" lIns="91440" tIns="45721" rIns="91440" bIns="45721" rtlCol="0">
            <a:noAutofit/>
          </a:bodyPr>
          <a:lstStyle/>
          <a:p>
            <a:pPr marL="342881" indent="-342881" defTabSz="912759">
              <a:spcBef>
                <a:spcPct val="20000"/>
              </a:spcBef>
              <a:defRPr/>
            </a:pPr>
            <a:r>
              <a:rPr lang="fr-FR" sz="1999" dirty="0"/>
              <a:t>∑  = somme</a:t>
            </a:r>
          </a:p>
          <a:p>
            <a:pPr marL="342881" indent="-342881" defTabSz="912759">
              <a:spcBef>
                <a:spcPct val="20000"/>
              </a:spcBef>
              <a:defRPr/>
            </a:pPr>
            <a:endParaRPr lang="fr-FR" sz="1999" dirty="0"/>
          </a:p>
          <a:p>
            <a:pPr marL="342881" indent="-342881" defTabSz="912759">
              <a:spcBef>
                <a:spcPct val="20000"/>
              </a:spcBef>
              <a:defRPr/>
            </a:pPr>
            <a:r>
              <a:rPr lang="fr-FR" sz="1999" dirty="0"/>
              <a:t>n  =nombre de mesures</a:t>
            </a:r>
          </a:p>
          <a:p>
            <a:pPr marL="342881" indent="-342881" defTabSz="912759">
              <a:spcBef>
                <a:spcPct val="20000"/>
              </a:spcBef>
              <a:defRPr/>
            </a:pPr>
            <a:endParaRPr lang="fr-FR" sz="1999" dirty="0"/>
          </a:p>
          <a:p>
            <a:pPr marL="342881" indent="-342881" defTabSz="912759">
              <a:spcBef>
                <a:spcPct val="20000"/>
              </a:spcBef>
              <a:defRPr/>
            </a:pPr>
            <a:r>
              <a:rPr lang="fr-FR" sz="1999" dirty="0"/>
              <a:t>x</a:t>
            </a:r>
            <a:r>
              <a:rPr lang="fr-FR" sz="1999" baseline="-25000" dirty="0"/>
              <a:t>1 - </a:t>
            </a:r>
            <a:r>
              <a:rPr lang="fr-FR" sz="1999" dirty="0" err="1"/>
              <a:t>x</a:t>
            </a:r>
            <a:r>
              <a:rPr lang="fr-FR" sz="1999" baseline="-25000" dirty="0" err="1"/>
              <a:t>n</a:t>
            </a:r>
            <a:r>
              <a:rPr lang="fr-FR" sz="1999" dirty="0"/>
              <a:t> = toutes les mesures 1 à n</a:t>
            </a:r>
          </a:p>
          <a:p>
            <a:pPr marL="342881" indent="-342881" defTabSz="912759">
              <a:spcBef>
                <a:spcPct val="20000"/>
              </a:spcBef>
              <a:defRPr/>
            </a:pPr>
            <a:r>
              <a:rPr lang="fr-FR" sz="1999" dirty="0"/>
              <a:t>__ </a:t>
            </a:r>
          </a:p>
          <a:p>
            <a:pPr marL="342881" indent="-342881" defTabSz="912759">
              <a:spcBef>
                <a:spcPct val="20000"/>
              </a:spcBef>
              <a:defRPr/>
            </a:pPr>
            <a:r>
              <a:rPr lang="fr-FR" sz="1999" dirty="0"/>
              <a:t> X  représente la moyenne </a:t>
            </a:r>
          </a:p>
          <a:p>
            <a:pPr marL="342881" indent="-342881" defTabSz="912759">
              <a:spcBef>
                <a:spcPct val="20000"/>
              </a:spcBef>
              <a:defRPr/>
            </a:pPr>
            <a:endParaRPr lang="fr-FR" sz="1999" dirty="0"/>
          </a:p>
          <a:p>
            <a:pPr marL="342881" indent="-342881" defTabSz="912759">
              <a:spcBef>
                <a:spcPct val="20000"/>
              </a:spcBef>
              <a:defRPr/>
            </a:pPr>
            <a:r>
              <a:rPr lang="el-GR" sz="1999" dirty="0"/>
              <a:t>σ </a:t>
            </a:r>
            <a:r>
              <a:rPr lang="fr-FR" sz="1999" dirty="0"/>
              <a:t>(sigma : s) représente l’écart type </a:t>
            </a:r>
          </a:p>
          <a:p>
            <a:pPr marL="342881" indent="-342881" defTabSz="912759">
              <a:spcBef>
                <a:spcPct val="20000"/>
              </a:spcBef>
              <a:defRPr/>
            </a:pPr>
            <a:endParaRPr lang="fr-FR" sz="1999" dirty="0"/>
          </a:p>
          <a:p>
            <a:pPr marL="342881" indent="-342881" defTabSz="912759">
              <a:spcBef>
                <a:spcPct val="20000"/>
              </a:spcBef>
              <a:defRPr/>
            </a:pPr>
            <a:r>
              <a:rPr lang="fr-FR" sz="1999" dirty="0"/>
              <a:t>R : Etendue</a:t>
            </a:r>
          </a:p>
          <a:p>
            <a:pPr marL="342881" indent="-342881" defTabSz="912759">
              <a:spcBef>
                <a:spcPct val="20000"/>
              </a:spcBef>
              <a:defRPr/>
            </a:pPr>
            <a:endParaRPr lang="fr-FR" sz="1999" dirty="0"/>
          </a:p>
          <a:p>
            <a:pPr marL="342881" indent="-342881" defTabSz="912759">
              <a:spcBef>
                <a:spcPct val="20000"/>
              </a:spcBef>
              <a:defRPr/>
            </a:pPr>
            <a:r>
              <a:rPr lang="fr-FR" sz="1999" dirty="0"/>
              <a:t>T : Dispersion </a:t>
            </a:r>
          </a:p>
        </p:txBody>
      </p:sp>
    </p:spTree>
    <p:extLst>
      <p:ext uri="{BB962C8B-B14F-4D97-AF65-F5344CB8AC3E}">
        <p14:creationId xmlns:p14="http://schemas.microsoft.com/office/powerpoint/2010/main" val="4216659762"/>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49761" y="0"/>
            <a:ext cx="8892479" cy="1211865"/>
          </a:xfrm>
        </p:spPr>
        <p:txBody>
          <a:bodyPr/>
          <a:lstStyle/>
          <a:p>
            <a:r>
              <a:rPr lang="en-US" b="1" noProof="1"/>
              <a:t>Calcul de la moyenne</a:t>
            </a:r>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9" name="ZoneTexte 8"/>
          <p:cNvSpPr txBox="1"/>
          <p:nvPr/>
        </p:nvSpPr>
        <p:spPr>
          <a:xfrm>
            <a:off x="2063553" y="1340768"/>
            <a:ext cx="8064896" cy="1569148"/>
          </a:xfrm>
          <a:prstGeom prst="rect">
            <a:avLst/>
          </a:prstGeom>
          <a:noFill/>
        </p:spPr>
        <p:txBody>
          <a:bodyPr wrap="square" rtlCol="0">
            <a:spAutoFit/>
          </a:bodyPr>
          <a:lstStyle/>
          <a:p>
            <a:pPr marL="457173" indent="-457173">
              <a:buFont typeface="+mj-lt"/>
              <a:buAutoNum type="arabicPeriod"/>
            </a:pPr>
            <a:endParaRPr lang="fr-FR" sz="2399" dirty="0">
              <a:solidFill>
                <a:srgbClr val="FF0000"/>
              </a:solidFill>
            </a:endParaRPr>
          </a:p>
          <a:p>
            <a:pPr marL="457173" indent="-457173">
              <a:buFont typeface="+mj-lt"/>
              <a:buAutoNum type="arabicPeriod"/>
            </a:pPr>
            <a:endParaRPr lang="fr-FR" sz="2399" dirty="0"/>
          </a:p>
          <a:p>
            <a:pPr marL="457173" indent="-457173">
              <a:buFont typeface="+mj-lt"/>
              <a:buAutoNum type="arabicPeriod"/>
            </a:pPr>
            <a:endParaRPr lang="fr-FR" sz="2399" dirty="0"/>
          </a:p>
          <a:p>
            <a:pPr marL="342881" indent="-342881">
              <a:buFont typeface="+mj-lt"/>
              <a:buAutoNum type="arabicPeriod"/>
            </a:pPr>
            <a:endParaRPr lang="fr-FR" sz="2399" b="1" dirty="0"/>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graphicFrame>
        <p:nvGraphicFramePr>
          <p:cNvPr id="3074" name="Object 14"/>
          <p:cNvGraphicFramePr>
            <a:graphicFrameLocks noChangeAspect="1"/>
          </p:cNvGraphicFramePr>
          <p:nvPr/>
        </p:nvGraphicFramePr>
        <p:xfrm>
          <a:off x="3359695" y="1375570"/>
          <a:ext cx="4724401" cy="1284288"/>
        </p:xfrm>
        <a:graphic>
          <a:graphicData uri="http://schemas.openxmlformats.org/presentationml/2006/ole">
            <mc:AlternateContent xmlns:mc="http://schemas.openxmlformats.org/markup-compatibility/2006">
              <mc:Choice xmlns:v="urn:schemas-microsoft-com:vml" Requires="v">
                <p:oleObj name="Equation" r:id="rId3" imgW="1447560" imgH="393480" progId="Equation.3">
                  <p:embed/>
                </p:oleObj>
              </mc:Choice>
              <mc:Fallback>
                <p:oleObj name="Equation" r:id="rId3" imgW="1447560" imgH="393480" progId="Equation.3">
                  <p:embed/>
                  <p:pic>
                    <p:nvPicPr>
                      <p:cNvPr id="3074"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359695" y="1375570"/>
                        <a:ext cx="4724401" cy="1284288"/>
                      </a:xfrm>
                      <a:prstGeom prst="rect">
                        <a:avLst/>
                      </a:prstGeom>
                      <a:solidFill>
                        <a:schemeClr val="bg1"/>
                      </a:solidFill>
                      <a:ln w="28575">
                        <a:solidFill>
                          <a:srgbClr val="800000"/>
                        </a:solidFill>
                        <a:miter lim="800000"/>
                        <a:headEnd/>
                        <a:tailEnd/>
                      </a:ln>
                    </p:spPr>
                  </p:pic>
                </p:oleObj>
              </mc:Fallback>
            </mc:AlternateContent>
          </a:graphicData>
        </a:graphic>
      </p:graphicFrame>
      <p:sp>
        <p:nvSpPr>
          <p:cNvPr id="25" name="Text Box 5"/>
          <p:cNvSpPr txBox="1">
            <a:spLocks noChangeArrowheads="1"/>
          </p:cNvSpPr>
          <p:nvPr/>
        </p:nvSpPr>
        <p:spPr bwMode="auto">
          <a:xfrm>
            <a:off x="2063552" y="3352801"/>
            <a:ext cx="7848600" cy="2676758"/>
          </a:xfrm>
          <a:prstGeom prst="rect">
            <a:avLst/>
          </a:prstGeom>
          <a:noFill/>
          <a:ln w="9525">
            <a:noFill/>
            <a:miter lim="800000"/>
            <a:headEnd/>
            <a:tailEnd/>
          </a:ln>
        </p:spPr>
        <p:txBody>
          <a:bodyPr>
            <a:spAutoFit/>
          </a:bodyPr>
          <a:lstStyle/>
          <a:p>
            <a:pPr defTabSz="912759">
              <a:spcBef>
                <a:spcPct val="50000"/>
              </a:spcBef>
            </a:pPr>
            <a:r>
              <a:rPr lang="fr-FR" sz="2399" dirty="0">
                <a:latin typeface="Verdana" pitchFamily="-111" charset="0"/>
              </a:rPr>
              <a:t>X  = Moyenne</a:t>
            </a:r>
          </a:p>
          <a:p>
            <a:pPr defTabSz="912759">
              <a:spcBef>
                <a:spcPct val="50000"/>
              </a:spcBef>
            </a:pPr>
            <a:r>
              <a:rPr lang="fr-FR" sz="2399" dirty="0">
                <a:latin typeface="Verdana" pitchFamily="-111" charset="0"/>
              </a:rPr>
              <a:t>X</a:t>
            </a:r>
            <a:r>
              <a:rPr lang="fr-FR" sz="2399" baseline="-25000" dirty="0">
                <a:latin typeface="Verdana" pitchFamily="-111" charset="0"/>
              </a:rPr>
              <a:t>1 </a:t>
            </a:r>
            <a:r>
              <a:rPr lang="fr-FR" sz="2399" dirty="0">
                <a:latin typeface="Verdana" pitchFamily="-111" charset="0"/>
              </a:rPr>
              <a:t>= Première mesure</a:t>
            </a:r>
          </a:p>
          <a:p>
            <a:pPr defTabSz="912759">
              <a:spcBef>
                <a:spcPct val="50000"/>
              </a:spcBef>
            </a:pPr>
            <a:r>
              <a:rPr lang="fr-FR" sz="2399" dirty="0">
                <a:latin typeface="Verdana" pitchFamily="-111" charset="0"/>
              </a:rPr>
              <a:t>X</a:t>
            </a:r>
            <a:r>
              <a:rPr lang="fr-FR" sz="2399" baseline="-25000" dirty="0">
                <a:latin typeface="Verdana" pitchFamily="-111" charset="0"/>
              </a:rPr>
              <a:t>2 </a:t>
            </a:r>
            <a:r>
              <a:rPr lang="fr-FR" sz="2399" dirty="0">
                <a:latin typeface="Verdana" pitchFamily="-111" charset="0"/>
              </a:rPr>
              <a:t>= Seconde mesure</a:t>
            </a:r>
          </a:p>
          <a:p>
            <a:pPr defTabSz="912759">
              <a:spcBef>
                <a:spcPct val="50000"/>
              </a:spcBef>
            </a:pPr>
            <a:r>
              <a:rPr lang="fr-FR" sz="2399" dirty="0" err="1">
                <a:latin typeface="Verdana" pitchFamily="-111" charset="0"/>
              </a:rPr>
              <a:t>X</a:t>
            </a:r>
            <a:r>
              <a:rPr lang="fr-FR" sz="2399" i="1" baseline="-25000" dirty="0" err="1">
                <a:latin typeface="Verdana" pitchFamily="-111" charset="0"/>
              </a:rPr>
              <a:t>n</a:t>
            </a:r>
            <a:r>
              <a:rPr lang="fr-FR" sz="2399" dirty="0">
                <a:latin typeface="Verdana" pitchFamily="-111" charset="0"/>
              </a:rPr>
              <a:t> = Dernière mesure</a:t>
            </a:r>
          </a:p>
          <a:p>
            <a:pPr defTabSz="912759">
              <a:spcBef>
                <a:spcPct val="50000"/>
              </a:spcBef>
            </a:pPr>
            <a:r>
              <a:rPr lang="fr-FR" sz="2399" i="1" dirty="0">
                <a:latin typeface="Verdana" pitchFamily="-111" charset="0"/>
              </a:rPr>
              <a:t>n</a:t>
            </a:r>
            <a:r>
              <a:rPr lang="fr-FR" sz="2399" dirty="0">
                <a:latin typeface="Verdana" pitchFamily="-111" charset="0"/>
              </a:rPr>
              <a:t> = Nombre total de mesures</a:t>
            </a:r>
          </a:p>
        </p:txBody>
      </p:sp>
      <p:pic>
        <p:nvPicPr>
          <p:cNvPr id="197751" name="Picture 119" descr="C:\Users\HP\Desktop\exceLLence\images metrologie\téléchargement.jpeg"/>
          <p:cNvPicPr>
            <a:picLocks noChangeAspect="1" noChangeArrowheads="1"/>
          </p:cNvPicPr>
          <p:nvPr/>
        </p:nvPicPr>
        <p:blipFill>
          <a:blip r:embed="rId5">
            <a:extLst>
              <a:ext uri="{BEBA8EAE-BF5A-486C-A8C5-ECC9F3942E4B}">
                <a14:imgProps xmlns:a14="http://schemas.microsoft.com/office/drawing/2010/main">
                  <a14:imgLayer r:embed="rId6">
                    <a14:imgEffect>
                      <a14:artisticMarker/>
                    </a14:imgEffect>
                    <a14:imgEffect>
                      <a14:saturation sat="0"/>
                    </a14:imgEffect>
                  </a14:imgLayer>
                </a14:imgProps>
              </a:ext>
              <a:ext uri="{28A0092B-C50C-407E-A947-70E740481C1C}">
                <a14:useLocalDpi xmlns:a14="http://schemas.microsoft.com/office/drawing/2010/main" val="0"/>
              </a:ext>
            </a:extLst>
          </a:blip>
          <a:srcRect/>
          <a:stretch>
            <a:fillRect/>
          </a:stretch>
        </p:blipFill>
        <p:spPr bwMode="auto">
          <a:xfrm>
            <a:off x="2063553" y="3369940"/>
            <a:ext cx="438150" cy="419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4787487"/>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49761" y="0"/>
            <a:ext cx="8892479" cy="1211865"/>
          </a:xfrm>
        </p:spPr>
        <p:txBody>
          <a:bodyPr/>
          <a:lstStyle/>
          <a:p>
            <a:r>
              <a:rPr lang="en-US" b="1" noProof="1"/>
              <a:t>Ecart type</a:t>
            </a:r>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18" name="Espace réservé du contenu 2"/>
          <p:cNvSpPr txBox="1">
            <a:spLocks/>
          </p:cNvSpPr>
          <p:nvPr/>
        </p:nvSpPr>
        <p:spPr>
          <a:xfrm>
            <a:off x="1981201" y="1600200"/>
            <a:ext cx="8229600" cy="4525963"/>
          </a:xfrm>
          <a:prstGeom prst="rect">
            <a:avLst/>
          </a:prstGeom>
        </p:spPr>
        <p:txBody>
          <a:bodyPr>
            <a:normAutofit/>
          </a:bodyPr>
          <a:lstStyle/>
          <a:p>
            <a:pPr marL="342881" indent="-342881" defTabSz="914347">
              <a:spcBef>
                <a:spcPct val="20000"/>
              </a:spcBef>
              <a:buFont typeface="Arial" pitchFamily="34" charset="0"/>
              <a:buChar char="•"/>
              <a:defRPr/>
            </a:pPr>
            <a:endParaRPr lang="fr-FR" sz="3200" dirty="0"/>
          </a:p>
        </p:txBody>
      </p:sp>
      <p:sp>
        <p:nvSpPr>
          <p:cNvPr id="9" name="ZoneTexte 8"/>
          <p:cNvSpPr txBox="1"/>
          <p:nvPr/>
        </p:nvSpPr>
        <p:spPr>
          <a:xfrm>
            <a:off x="2063553" y="1340768"/>
            <a:ext cx="8064896" cy="1569148"/>
          </a:xfrm>
          <a:prstGeom prst="rect">
            <a:avLst/>
          </a:prstGeom>
          <a:noFill/>
        </p:spPr>
        <p:txBody>
          <a:bodyPr wrap="square" rtlCol="0">
            <a:spAutoFit/>
          </a:bodyPr>
          <a:lstStyle/>
          <a:p>
            <a:pPr marL="457173" indent="-457173">
              <a:buFont typeface="+mj-lt"/>
              <a:buAutoNum type="arabicPeriod"/>
            </a:pPr>
            <a:endParaRPr lang="fr-FR" sz="2399" dirty="0">
              <a:solidFill>
                <a:srgbClr val="FF0000"/>
              </a:solidFill>
            </a:endParaRPr>
          </a:p>
          <a:p>
            <a:pPr marL="457173" indent="-457173">
              <a:buFont typeface="+mj-lt"/>
              <a:buAutoNum type="arabicPeriod"/>
            </a:pPr>
            <a:endParaRPr lang="fr-FR" sz="2399" dirty="0"/>
          </a:p>
          <a:p>
            <a:pPr marL="457173" indent="-457173">
              <a:buFont typeface="+mj-lt"/>
              <a:buAutoNum type="arabicPeriod"/>
            </a:pPr>
            <a:endParaRPr lang="fr-FR" sz="2399" dirty="0"/>
          </a:p>
          <a:p>
            <a:pPr marL="342881" indent="-342881">
              <a:buFont typeface="+mj-lt"/>
              <a:buAutoNum type="arabicPeriod"/>
            </a:pPr>
            <a:endParaRPr lang="fr-FR" sz="2399" b="1" dirty="0"/>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26" name="Text Box 2"/>
          <p:cNvSpPr txBox="1">
            <a:spLocks noChangeArrowheads="1"/>
          </p:cNvSpPr>
          <p:nvPr/>
        </p:nvSpPr>
        <p:spPr bwMode="auto">
          <a:xfrm>
            <a:off x="1729409" y="1323330"/>
            <a:ext cx="3657600" cy="461537"/>
          </a:xfrm>
          <a:prstGeom prst="rect">
            <a:avLst/>
          </a:prstGeom>
          <a:noFill/>
          <a:ln w="9525">
            <a:noFill/>
            <a:miter lim="800000"/>
            <a:headEnd/>
            <a:tailEnd/>
          </a:ln>
        </p:spPr>
        <p:txBody>
          <a:bodyPr>
            <a:spAutoFit/>
          </a:bodyPr>
          <a:lstStyle/>
          <a:p>
            <a:pPr algn="l">
              <a:spcBef>
                <a:spcPct val="50000"/>
              </a:spcBef>
            </a:pPr>
            <a:r>
              <a:rPr lang="fr-FR" sz="2399" dirty="0">
                <a:latin typeface="Times New Roman" pitchFamily="18" charset="0"/>
                <a:sym typeface="Symbol" pitchFamily="18" charset="2"/>
              </a:rPr>
              <a:t> </a:t>
            </a:r>
            <a:r>
              <a:rPr lang="fr-FR" sz="2399" u="sng" dirty="0">
                <a:latin typeface="Times New Roman" pitchFamily="18" charset="0"/>
                <a:sym typeface="Symbol" pitchFamily="18" charset="2"/>
              </a:rPr>
              <a:t>Ecart type : </a:t>
            </a:r>
            <a:r>
              <a:rPr lang="fr-FR" sz="2399" dirty="0">
                <a:latin typeface="Times New Roman" pitchFamily="18" charset="0"/>
                <a:sym typeface="Symbol" pitchFamily="18" charset="2"/>
              </a:rPr>
              <a:t> ( sigma : s )</a:t>
            </a:r>
            <a:r>
              <a:rPr lang="fr-FR" sz="2399" u="sng" dirty="0">
                <a:latin typeface="Times New Roman" pitchFamily="18" charset="0"/>
                <a:sym typeface="Symbol" pitchFamily="18" charset="2"/>
              </a:rPr>
              <a:t> </a:t>
            </a:r>
            <a:endParaRPr lang="en-US" sz="2399" u="sng" dirty="0">
              <a:latin typeface="Times New Roman" pitchFamily="18" charset="0"/>
              <a:sym typeface="Symbol" pitchFamily="18" charset="2"/>
            </a:endParaRPr>
          </a:p>
        </p:txBody>
      </p:sp>
      <p:grpSp>
        <p:nvGrpSpPr>
          <p:cNvPr id="2" name="Group 4"/>
          <p:cNvGrpSpPr>
            <a:grpSpLocks/>
          </p:cNvGrpSpPr>
          <p:nvPr/>
        </p:nvGrpSpPr>
        <p:grpSpPr bwMode="auto">
          <a:xfrm>
            <a:off x="2567608" y="2564904"/>
            <a:ext cx="6477000" cy="3810000"/>
            <a:chOff x="576" y="1152"/>
            <a:chExt cx="4080" cy="2400"/>
          </a:xfrm>
        </p:grpSpPr>
        <p:sp>
          <p:nvSpPr>
            <p:cNvPr id="28" name="Rectangle 5"/>
            <p:cNvSpPr>
              <a:spLocks noChangeArrowheads="1"/>
            </p:cNvSpPr>
            <p:nvPr/>
          </p:nvSpPr>
          <p:spPr bwMode="auto">
            <a:xfrm>
              <a:off x="576" y="1152"/>
              <a:ext cx="4080" cy="2400"/>
            </a:xfrm>
            <a:prstGeom prst="rect">
              <a:avLst/>
            </a:prstGeom>
            <a:solidFill>
              <a:schemeClr val="bg1"/>
            </a:solidFill>
            <a:ln w="9525">
              <a:solidFill>
                <a:schemeClr val="tx1"/>
              </a:solidFill>
              <a:miter lim="800000"/>
              <a:headEnd/>
              <a:tailEnd/>
            </a:ln>
          </p:spPr>
          <p:txBody>
            <a:bodyPr wrap="none" anchor="ctr"/>
            <a:lstStyle/>
            <a:p>
              <a:endParaRPr lang="fr-FR" sz="1799">
                <a:latin typeface="Times New Roman" pitchFamily="18" charset="0"/>
                <a:sym typeface="Symbol" pitchFamily="18" charset="2"/>
              </a:endParaRPr>
            </a:p>
          </p:txBody>
        </p:sp>
        <p:grpSp>
          <p:nvGrpSpPr>
            <p:cNvPr id="3" name="Group 6"/>
            <p:cNvGrpSpPr>
              <a:grpSpLocks/>
            </p:cNvGrpSpPr>
            <p:nvPr/>
          </p:nvGrpSpPr>
          <p:grpSpPr bwMode="auto">
            <a:xfrm>
              <a:off x="1056" y="1248"/>
              <a:ext cx="3408" cy="1920"/>
              <a:chOff x="1056" y="1248"/>
              <a:chExt cx="3408" cy="1920"/>
            </a:xfrm>
          </p:grpSpPr>
          <p:grpSp>
            <p:nvGrpSpPr>
              <p:cNvPr id="4" name="Group 7"/>
              <p:cNvGrpSpPr>
                <a:grpSpLocks/>
              </p:cNvGrpSpPr>
              <p:nvPr/>
            </p:nvGrpSpPr>
            <p:grpSpPr bwMode="auto">
              <a:xfrm>
                <a:off x="1200" y="1680"/>
                <a:ext cx="2736" cy="1301"/>
                <a:chOff x="1200" y="1680"/>
                <a:chExt cx="2736" cy="1301"/>
              </a:xfrm>
            </p:grpSpPr>
            <p:sp>
              <p:nvSpPr>
                <p:cNvPr id="33" name="Freeform 8"/>
                <p:cNvSpPr>
                  <a:spLocks/>
                </p:cNvSpPr>
                <p:nvPr/>
              </p:nvSpPr>
              <p:spPr bwMode="auto">
                <a:xfrm>
                  <a:off x="1200" y="1680"/>
                  <a:ext cx="1392" cy="1300"/>
                </a:xfrm>
                <a:custGeom>
                  <a:avLst/>
                  <a:gdLst>
                    <a:gd name="T0" fmla="*/ 0 w 1392"/>
                    <a:gd name="T1" fmla="*/ 1296 h 1300"/>
                    <a:gd name="T2" fmla="*/ 384 w 1392"/>
                    <a:gd name="T3" fmla="*/ 1200 h 1300"/>
                    <a:gd name="T4" fmla="*/ 816 w 1392"/>
                    <a:gd name="T5" fmla="*/ 696 h 1300"/>
                    <a:gd name="T6" fmla="*/ 1056 w 1392"/>
                    <a:gd name="T7" fmla="*/ 144 h 1300"/>
                    <a:gd name="T8" fmla="*/ 1392 w 1392"/>
                    <a:gd name="T9" fmla="*/ 0 h 1300"/>
                    <a:gd name="T10" fmla="*/ 0 60000 65536"/>
                    <a:gd name="T11" fmla="*/ 0 60000 65536"/>
                    <a:gd name="T12" fmla="*/ 0 60000 65536"/>
                    <a:gd name="T13" fmla="*/ 0 60000 65536"/>
                    <a:gd name="T14" fmla="*/ 0 60000 65536"/>
                    <a:gd name="T15" fmla="*/ 0 w 1392"/>
                    <a:gd name="T16" fmla="*/ 0 h 1300"/>
                    <a:gd name="T17" fmla="*/ 1392 w 1392"/>
                    <a:gd name="T18" fmla="*/ 1300 h 1300"/>
                  </a:gdLst>
                  <a:ahLst/>
                  <a:cxnLst>
                    <a:cxn ang="T10">
                      <a:pos x="T0" y="T1"/>
                    </a:cxn>
                    <a:cxn ang="T11">
                      <a:pos x="T2" y="T3"/>
                    </a:cxn>
                    <a:cxn ang="T12">
                      <a:pos x="T4" y="T5"/>
                    </a:cxn>
                    <a:cxn ang="T13">
                      <a:pos x="T6" y="T7"/>
                    </a:cxn>
                    <a:cxn ang="T14">
                      <a:pos x="T8" y="T9"/>
                    </a:cxn>
                  </a:cxnLst>
                  <a:rect l="T15" t="T16" r="T17" b="T18"/>
                  <a:pathLst>
                    <a:path w="1392" h="1300">
                      <a:moveTo>
                        <a:pt x="0" y="1296"/>
                      </a:moveTo>
                      <a:cubicBezTo>
                        <a:pt x="132" y="1300"/>
                        <a:pt x="248" y="1300"/>
                        <a:pt x="384" y="1200"/>
                      </a:cubicBezTo>
                      <a:cubicBezTo>
                        <a:pt x="520" y="1100"/>
                        <a:pt x="704" y="872"/>
                        <a:pt x="816" y="696"/>
                      </a:cubicBezTo>
                      <a:cubicBezTo>
                        <a:pt x="928" y="520"/>
                        <a:pt x="960" y="260"/>
                        <a:pt x="1056" y="144"/>
                      </a:cubicBezTo>
                      <a:cubicBezTo>
                        <a:pt x="1152" y="28"/>
                        <a:pt x="1280" y="16"/>
                        <a:pt x="1392" y="0"/>
                      </a:cubicBezTo>
                    </a:path>
                  </a:pathLst>
                </a:custGeom>
                <a:noFill/>
                <a:ln w="38100" cmpd="sng">
                  <a:solidFill>
                    <a:schemeClr val="tx1"/>
                  </a:solidFill>
                  <a:round/>
                  <a:headEnd/>
                  <a:tailEnd/>
                </a:ln>
              </p:spPr>
              <p:txBody>
                <a:bodyPr/>
                <a:lstStyle/>
                <a:p>
                  <a:endParaRPr lang="fr-FR" sz="2399"/>
                </a:p>
              </p:txBody>
            </p:sp>
            <p:sp>
              <p:nvSpPr>
                <p:cNvPr id="34" name="Freeform 9"/>
                <p:cNvSpPr>
                  <a:spLocks/>
                </p:cNvSpPr>
                <p:nvPr/>
              </p:nvSpPr>
              <p:spPr bwMode="auto">
                <a:xfrm>
                  <a:off x="2544" y="1680"/>
                  <a:ext cx="1392" cy="1301"/>
                </a:xfrm>
                <a:custGeom>
                  <a:avLst/>
                  <a:gdLst>
                    <a:gd name="T0" fmla="*/ 1392 w 1392"/>
                    <a:gd name="T1" fmla="*/ 1296 h 1301"/>
                    <a:gd name="T2" fmla="*/ 1008 w 1392"/>
                    <a:gd name="T3" fmla="*/ 1200 h 1301"/>
                    <a:gd name="T4" fmla="*/ 600 w 1392"/>
                    <a:gd name="T5" fmla="*/ 688 h 1301"/>
                    <a:gd name="T6" fmla="*/ 336 w 1392"/>
                    <a:gd name="T7" fmla="*/ 144 h 1301"/>
                    <a:gd name="T8" fmla="*/ 0 w 1392"/>
                    <a:gd name="T9" fmla="*/ 0 h 1301"/>
                    <a:gd name="T10" fmla="*/ 0 60000 65536"/>
                    <a:gd name="T11" fmla="*/ 0 60000 65536"/>
                    <a:gd name="T12" fmla="*/ 0 60000 65536"/>
                    <a:gd name="T13" fmla="*/ 0 60000 65536"/>
                    <a:gd name="T14" fmla="*/ 0 60000 65536"/>
                    <a:gd name="T15" fmla="*/ 0 w 1392"/>
                    <a:gd name="T16" fmla="*/ 0 h 1301"/>
                    <a:gd name="T17" fmla="*/ 1392 w 1392"/>
                    <a:gd name="T18" fmla="*/ 1301 h 1301"/>
                  </a:gdLst>
                  <a:ahLst/>
                  <a:cxnLst>
                    <a:cxn ang="T10">
                      <a:pos x="T0" y="T1"/>
                    </a:cxn>
                    <a:cxn ang="T11">
                      <a:pos x="T2" y="T3"/>
                    </a:cxn>
                    <a:cxn ang="T12">
                      <a:pos x="T4" y="T5"/>
                    </a:cxn>
                    <a:cxn ang="T13">
                      <a:pos x="T6" y="T7"/>
                    </a:cxn>
                    <a:cxn ang="T14">
                      <a:pos x="T8" y="T9"/>
                    </a:cxn>
                  </a:cxnLst>
                  <a:rect l="T15" t="T16" r="T17" b="T18"/>
                  <a:pathLst>
                    <a:path w="1392" h="1301">
                      <a:moveTo>
                        <a:pt x="1392" y="1296"/>
                      </a:moveTo>
                      <a:cubicBezTo>
                        <a:pt x="1260" y="1300"/>
                        <a:pt x="1140" y="1301"/>
                        <a:pt x="1008" y="1200"/>
                      </a:cubicBezTo>
                      <a:cubicBezTo>
                        <a:pt x="876" y="1099"/>
                        <a:pt x="712" y="864"/>
                        <a:pt x="600" y="688"/>
                      </a:cubicBezTo>
                      <a:cubicBezTo>
                        <a:pt x="488" y="512"/>
                        <a:pt x="436" y="259"/>
                        <a:pt x="336" y="144"/>
                      </a:cubicBezTo>
                      <a:cubicBezTo>
                        <a:pt x="236" y="29"/>
                        <a:pt x="112" y="16"/>
                        <a:pt x="0" y="0"/>
                      </a:cubicBezTo>
                    </a:path>
                  </a:pathLst>
                </a:custGeom>
                <a:noFill/>
                <a:ln w="38100" cmpd="sng">
                  <a:solidFill>
                    <a:schemeClr val="tx1"/>
                  </a:solidFill>
                  <a:round/>
                  <a:headEnd/>
                  <a:tailEnd/>
                </a:ln>
              </p:spPr>
              <p:txBody>
                <a:bodyPr/>
                <a:lstStyle/>
                <a:p>
                  <a:endParaRPr lang="fr-FR" sz="2399"/>
                </a:p>
              </p:txBody>
            </p:sp>
          </p:grpSp>
          <p:sp>
            <p:nvSpPr>
              <p:cNvPr id="31" name="Line 10"/>
              <p:cNvSpPr>
                <a:spLocks noChangeShapeType="1"/>
              </p:cNvSpPr>
              <p:nvPr/>
            </p:nvSpPr>
            <p:spPr bwMode="auto">
              <a:xfrm>
                <a:off x="1056" y="3168"/>
                <a:ext cx="3408" cy="0"/>
              </a:xfrm>
              <a:prstGeom prst="line">
                <a:avLst/>
              </a:prstGeom>
              <a:noFill/>
              <a:ln w="9525">
                <a:solidFill>
                  <a:schemeClr val="tx1"/>
                </a:solidFill>
                <a:round/>
                <a:headEnd/>
                <a:tailEnd type="triangle" w="med" len="med"/>
              </a:ln>
            </p:spPr>
            <p:txBody>
              <a:bodyPr/>
              <a:lstStyle/>
              <a:p>
                <a:endParaRPr lang="fr-FR" sz="2399"/>
              </a:p>
            </p:txBody>
          </p:sp>
          <p:sp>
            <p:nvSpPr>
              <p:cNvPr id="32" name="Line 11"/>
              <p:cNvSpPr>
                <a:spLocks noChangeShapeType="1"/>
              </p:cNvSpPr>
              <p:nvPr/>
            </p:nvSpPr>
            <p:spPr bwMode="auto">
              <a:xfrm flipV="1">
                <a:off x="1056" y="1248"/>
                <a:ext cx="0" cy="1920"/>
              </a:xfrm>
              <a:prstGeom prst="line">
                <a:avLst/>
              </a:prstGeom>
              <a:noFill/>
              <a:ln w="9525">
                <a:solidFill>
                  <a:schemeClr val="tx1"/>
                </a:solidFill>
                <a:round/>
                <a:headEnd/>
                <a:tailEnd type="triangle" w="med" len="med"/>
              </a:ln>
            </p:spPr>
            <p:txBody>
              <a:bodyPr/>
              <a:lstStyle/>
              <a:p>
                <a:endParaRPr lang="fr-FR" sz="2399"/>
              </a:p>
            </p:txBody>
          </p:sp>
        </p:grpSp>
      </p:grpSp>
      <p:cxnSp>
        <p:nvCxnSpPr>
          <p:cNvPr id="47" name="Connecteur droit 46"/>
          <p:cNvCxnSpPr/>
          <p:nvPr/>
        </p:nvCxnSpPr>
        <p:spPr>
          <a:xfrm flipH="1">
            <a:off x="5708104" y="3403104"/>
            <a:ext cx="27855" cy="240216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Connecteur droit 48"/>
          <p:cNvCxnSpPr/>
          <p:nvPr/>
        </p:nvCxnSpPr>
        <p:spPr>
          <a:xfrm>
            <a:off x="6456040" y="4077072"/>
            <a:ext cx="0" cy="1728192"/>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Connecteur droit avec flèche 50"/>
          <p:cNvCxnSpPr>
            <a:endCxn id="34" idx="3"/>
          </p:cNvCxnSpPr>
          <p:nvPr/>
        </p:nvCxnSpPr>
        <p:spPr>
          <a:xfrm flipH="1">
            <a:off x="6225209" y="3140967"/>
            <a:ext cx="662879" cy="4907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Connecteur droit avec flèche 52"/>
          <p:cNvCxnSpPr/>
          <p:nvPr/>
        </p:nvCxnSpPr>
        <p:spPr>
          <a:xfrm flipH="1">
            <a:off x="6600057" y="3933057"/>
            <a:ext cx="720080" cy="50405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54" name="ZoneTexte 53"/>
          <p:cNvSpPr txBox="1"/>
          <p:nvPr/>
        </p:nvSpPr>
        <p:spPr>
          <a:xfrm>
            <a:off x="5159896" y="2780928"/>
            <a:ext cx="936104" cy="461537"/>
          </a:xfrm>
          <a:prstGeom prst="rect">
            <a:avLst/>
          </a:prstGeom>
          <a:noFill/>
        </p:spPr>
        <p:txBody>
          <a:bodyPr wrap="square" rtlCol="0">
            <a:spAutoFit/>
          </a:bodyPr>
          <a:lstStyle/>
          <a:p>
            <a:pPr algn="ctr"/>
            <a:r>
              <a:rPr lang="fr-FR" sz="2399" b="1" dirty="0">
                <a:latin typeface="Times New Roman" pitchFamily="18" charset="0"/>
                <a:sym typeface="Symbol" pitchFamily="18" charset="2"/>
              </a:rPr>
              <a:t>    X</a:t>
            </a:r>
            <a:endParaRPr lang="fr-FR" sz="2399" dirty="0"/>
          </a:p>
        </p:txBody>
      </p:sp>
      <p:sp>
        <p:nvSpPr>
          <p:cNvPr id="58" name="ZoneTexte 57"/>
          <p:cNvSpPr txBox="1"/>
          <p:nvPr/>
        </p:nvSpPr>
        <p:spPr>
          <a:xfrm>
            <a:off x="6960097" y="2780928"/>
            <a:ext cx="2016224" cy="830740"/>
          </a:xfrm>
          <a:prstGeom prst="rect">
            <a:avLst/>
          </a:prstGeom>
          <a:noFill/>
        </p:spPr>
        <p:txBody>
          <a:bodyPr wrap="square" rtlCol="0">
            <a:spAutoFit/>
          </a:bodyPr>
          <a:lstStyle/>
          <a:p>
            <a:r>
              <a:rPr lang="fr-FR" sz="2399" dirty="0"/>
              <a:t>Courbe convexe</a:t>
            </a:r>
          </a:p>
        </p:txBody>
      </p:sp>
      <p:sp>
        <p:nvSpPr>
          <p:cNvPr id="59" name="ZoneTexte 58"/>
          <p:cNvSpPr txBox="1"/>
          <p:nvPr/>
        </p:nvSpPr>
        <p:spPr>
          <a:xfrm>
            <a:off x="6960097" y="3573017"/>
            <a:ext cx="2016224" cy="830740"/>
          </a:xfrm>
          <a:prstGeom prst="rect">
            <a:avLst/>
          </a:prstGeom>
          <a:noFill/>
        </p:spPr>
        <p:txBody>
          <a:bodyPr wrap="square" rtlCol="0">
            <a:spAutoFit/>
          </a:bodyPr>
          <a:lstStyle/>
          <a:p>
            <a:r>
              <a:rPr lang="fr-FR" sz="2399" dirty="0"/>
              <a:t>Courbe concave</a:t>
            </a:r>
          </a:p>
        </p:txBody>
      </p:sp>
      <p:pic>
        <p:nvPicPr>
          <p:cNvPr id="236546" name="Picture 2"/>
          <p:cNvPicPr>
            <a:picLocks noChangeAspect="1" noChangeArrowheads="1"/>
          </p:cNvPicPr>
          <p:nvPr/>
        </p:nvPicPr>
        <p:blipFill>
          <a:blip r:embed="rId3" cstate="print"/>
          <a:srcRect/>
          <a:stretch>
            <a:fillRect/>
          </a:stretch>
        </p:blipFill>
        <p:spPr bwMode="auto">
          <a:xfrm>
            <a:off x="5663952" y="1196752"/>
            <a:ext cx="3125379" cy="1296144"/>
          </a:xfrm>
          <a:prstGeom prst="rect">
            <a:avLst/>
          </a:prstGeom>
          <a:noFill/>
          <a:ln w="9525">
            <a:noFill/>
            <a:miter lim="800000"/>
            <a:headEnd/>
            <a:tailEnd/>
          </a:ln>
        </p:spPr>
      </p:pic>
    </p:spTree>
    <p:extLst>
      <p:ext uri="{BB962C8B-B14F-4D97-AF65-F5344CB8AC3E}">
        <p14:creationId xmlns:p14="http://schemas.microsoft.com/office/powerpoint/2010/main" val="4014890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 fill="hold"/>
                                        <p:tgtEl>
                                          <p:spTgt spid="26"/>
                                        </p:tgtEl>
                                        <p:attrNameLst>
                                          <p:attrName>ppt_x</p:attrName>
                                        </p:attrNameLst>
                                      </p:cBhvr>
                                      <p:tavLst>
                                        <p:tav tm="0">
                                          <p:val>
                                            <p:strVal val="#ppt_x"/>
                                          </p:val>
                                        </p:tav>
                                        <p:tav tm="100000">
                                          <p:val>
                                            <p:strVal val="#ppt_x"/>
                                          </p:val>
                                        </p:tav>
                                      </p:tavLst>
                                    </p:anim>
                                    <p:anim calcmode="lin" valueType="num">
                                      <p:cBhvr additive="base">
                                        <p:cTn id="8"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36546"/>
                                        </p:tgtEl>
                                        <p:attrNameLst>
                                          <p:attrName>style.visibility</p:attrName>
                                        </p:attrNameLst>
                                      </p:cBhvr>
                                      <p:to>
                                        <p:strVal val="visible"/>
                                      </p:to>
                                    </p:set>
                                    <p:anim calcmode="lin" valueType="num">
                                      <p:cBhvr additive="base">
                                        <p:cTn id="13" dur="500" fill="hold"/>
                                        <p:tgtEl>
                                          <p:spTgt spid="236546"/>
                                        </p:tgtEl>
                                        <p:attrNameLst>
                                          <p:attrName>ppt_x</p:attrName>
                                        </p:attrNameLst>
                                      </p:cBhvr>
                                      <p:tavLst>
                                        <p:tav tm="0">
                                          <p:val>
                                            <p:strVal val="#ppt_x"/>
                                          </p:val>
                                        </p:tav>
                                        <p:tav tm="100000">
                                          <p:val>
                                            <p:strVal val="#ppt_x"/>
                                          </p:val>
                                        </p:tav>
                                      </p:tavLst>
                                    </p:anim>
                                    <p:anim calcmode="lin" valueType="num">
                                      <p:cBhvr additive="base">
                                        <p:cTn id="14" dur="500" fill="hold"/>
                                        <p:tgtEl>
                                          <p:spTgt spid="23654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nodeType="clickEffect">
                                  <p:stCondLst>
                                    <p:cond delay="0"/>
                                  </p:stCondLst>
                                  <p:childTnLst>
                                    <p:set>
                                      <p:cBhvr>
                                        <p:cTn id="25" dur="1" fill="hold">
                                          <p:stCondLst>
                                            <p:cond delay="0"/>
                                          </p:stCondLst>
                                        </p:cTn>
                                        <p:tgtEl>
                                          <p:spTgt spid="47"/>
                                        </p:tgtEl>
                                        <p:attrNameLst>
                                          <p:attrName>style.visibility</p:attrName>
                                        </p:attrNameLst>
                                      </p:cBhvr>
                                      <p:to>
                                        <p:strVal val="visible"/>
                                      </p:to>
                                    </p:set>
                                    <p:animEffect transition="in" filter="wipe(down)">
                                      <p:cBhvr>
                                        <p:cTn id="26" dur="500"/>
                                        <p:tgtEl>
                                          <p:spTgt spid="47"/>
                                        </p:tgtEl>
                                      </p:cBhvr>
                                    </p:animEffect>
                                  </p:childTnLst>
                                </p:cTn>
                              </p:par>
                              <p:par>
                                <p:cTn id="27" presetID="22" presetClass="entr" presetSubtype="4" fill="hold" grpId="0" nodeType="withEffect">
                                  <p:stCondLst>
                                    <p:cond delay="0"/>
                                  </p:stCondLst>
                                  <p:childTnLst>
                                    <p:set>
                                      <p:cBhvr>
                                        <p:cTn id="28" dur="1" fill="hold">
                                          <p:stCondLst>
                                            <p:cond delay="0"/>
                                          </p:stCondLst>
                                        </p:cTn>
                                        <p:tgtEl>
                                          <p:spTgt spid="54"/>
                                        </p:tgtEl>
                                        <p:attrNameLst>
                                          <p:attrName>style.visibility</p:attrName>
                                        </p:attrNameLst>
                                      </p:cBhvr>
                                      <p:to>
                                        <p:strVal val="visible"/>
                                      </p:to>
                                    </p:set>
                                    <p:animEffect transition="in" filter="wipe(down)">
                                      <p:cBhvr>
                                        <p:cTn id="29" dur="500"/>
                                        <p:tgtEl>
                                          <p:spTgt spid="54"/>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4" fill="hold" nodeType="clickEffect">
                                  <p:stCondLst>
                                    <p:cond delay="0"/>
                                  </p:stCondLst>
                                  <p:childTnLst>
                                    <p:set>
                                      <p:cBhvr>
                                        <p:cTn id="33" dur="1" fill="hold">
                                          <p:stCondLst>
                                            <p:cond delay="0"/>
                                          </p:stCondLst>
                                        </p:cTn>
                                        <p:tgtEl>
                                          <p:spTgt spid="49"/>
                                        </p:tgtEl>
                                        <p:attrNameLst>
                                          <p:attrName>style.visibility</p:attrName>
                                        </p:attrNameLst>
                                      </p:cBhvr>
                                      <p:to>
                                        <p:strVal val="visible"/>
                                      </p:to>
                                    </p:set>
                                    <p:animEffect transition="in" filter="wipe(down)">
                                      <p:cBhvr>
                                        <p:cTn id="34" dur="500"/>
                                        <p:tgtEl>
                                          <p:spTgt spid="49"/>
                                        </p:tgtEl>
                                      </p:cBhvr>
                                    </p:animEffect>
                                  </p:childTnLst>
                                </p:cTn>
                              </p:par>
                            </p:childTnLst>
                          </p:cTn>
                        </p:par>
                      </p:childTnLst>
                    </p:cTn>
                  </p:par>
                  <p:par>
                    <p:cTn id="35" fill="hold">
                      <p:stCondLst>
                        <p:cond delay="indefinite"/>
                      </p:stCondLst>
                      <p:childTnLst>
                        <p:par>
                          <p:cTn id="36" fill="hold">
                            <p:stCondLst>
                              <p:cond delay="0"/>
                            </p:stCondLst>
                            <p:childTnLst>
                              <p:par>
                                <p:cTn id="37" presetID="22" presetClass="entr" presetSubtype="4" fill="hold" nodeType="clickEffect">
                                  <p:stCondLst>
                                    <p:cond delay="0"/>
                                  </p:stCondLst>
                                  <p:childTnLst>
                                    <p:set>
                                      <p:cBhvr>
                                        <p:cTn id="38" dur="1" fill="hold">
                                          <p:stCondLst>
                                            <p:cond delay="0"/>
                                          </p:stCondLst>
                                        </p:cTn>
                                        <p:tgtEl>
                                          <p:spTgt spid="51"/>
                                        </p:tgtEl>
                                        <p:attrNameLst>
                                          <p:attrName>style.visibility</p:attrName>
                                        </p:attrNameLst>
                                      </p:cBhvr>
                                      <p:to>
                                        <p:strVal val="visible"/>
                                      </p:to>
                                    </p:set>
                                    <p:animEffect transition="in" filter="wipe(down)">
                                      <p:cBhvr>
                                        <p:cTn id="39" dur="500"/>
                                        <p:tgtEl>
                                          <p:spTgt spid="51"/>
                                        </p:tgtEl>
                                      </p:cBhvr>
                                    </p:animEffect>
                                  </p:childTnLst>
                                </p:cTn>
                              </p:par>
                              <p:par>
                                <p:cTn id="40" presetID="22" presetClass="entr" presetSubtype="4" fill="hold" nodeType="withEffect">
                                  <p:stCondLst>
                                    <p:cond delay="0"/>
                                  </p:stCondLst>
                                  <p:childTnLst>
                                    <p:set>
                                      <p:cBhvr>
                                        <p:cTn id="41" dur="1" fill="hold">
                                          <p:stCondLst>
                                            <p:cond delay="0"/>
                                          </p:stCondLst>
                                        </p:cTn>
                                        <p:tgtEl>
                                          <p:spTgt spid="53"/>
                                        </p:tgtEl>
                                        <p:attrNameLst>
                                          <p:attrName>style.visibility</p:attrName>
                                        </p:attrNameLst>
                                      </p:cBhvr>
                                      <p:to>
                                        <p:strVal val="visible"/>
                                      </p:to>
                                    </p:set>
                                    <p:animEffect transition="in" filter="wipe(down)">
                                      <p:cBhvr>
                                        <p:cTn id="42" dur="500"/>
                                        <p:tgtEl>
                                          <p:spTgt spid="53"/>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58"/>
                                        </p:tgtEl>
                                        <p:attrNameLst>
                                          <p:attrName>style.visibility</p:attrName>
                                        </p:attrNameLst>
                                      </p:cBhvr>
                                      <p:to>
                                        <p:strVal val="visible"/>
                                      </p:to>
                                    </p:set>
                                    <p:animEffect transition="in" filter="wipe(down)">
                                      <p:cBhvr>
                                        <p:cTn id="47" dur="500"/>
                                        <p:tgtEl>
                                          <p:spTgt spid="58"/>
                                        </p:tgtEl>
                                      </p:cBhvr>
                                    </p:animEffect>
                                  </p:childTnLst>
                                </p:cTn>
                              </p:par>
                              <p:par>
                                <p:cTn id="48" presetID="22" presetClass="entr" presetSubtype="4" fill="hold" grpId="0" nodeType="withEffect">
                                  <p:stCondLst>
                                    <p:cond delay="0"/>
                                  </p:stCondLst>
                                  <p:childTnLst>
                                    <p:set>
                                      <p:cBhvr>
                                        <p:cTn id="49" dur="1" fill="hold">
                                          <p:stCondLst>
                                            <p:cond delay="0"/>
                                          </p:stCondLst>
                                        </p:cTn>
                                        <p:tgtEl>
                                          <p:spTgt spid="59"/>
                                        </p:tgtEl>
                                        <p:attrNameLst>
                                          <p:attrName>style.visibility</p:attrName>
                                        </p:attrNameLst>
                                      </p:cBhvr>
                                      <p:to>
                                        <p:strVal val="visible"/>
                                      </p:to>
                                    </p:set>
                                    <p:animEffect transition="in" filter="wipe(down)">
                                      <p:cBhvr>
                                        <p:cTn id="50" dur="500"/>
                                        <p:tgtEl>
                                          <p:spTgt spid="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54" grpId="0"/>
      <p:bldP spid="58" grpId="0"/>
      <p:bldP spid="5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E94E8C7-0D8B-4741-8873-76BDF799DD50}"/>
              </a:ext>
            </a:extLst>
          </p:cNvPr>
          <p:cNvSpPr>
            <a:spLocks noGrp="1"/>
          </p:cNvSpPr>
          <p:nvPr>
            <p:ph type="title"/>
          </p:nvPr>
        </p:nvSpPr>
        <p:spPr>
          <a:xfrm>
            <a:off x="1637144" y="415204"/>
            <a:ext cx="8157959" cy="616455"/>
          </a:xfrm>
        </p:spPr>
        <p:txBody>
          <a:bodyPr/>
          <a:lstStyle/>
          <a:p>
            <a:pPr algn="ctr"/>
            <a:r>
              <a:rPr lang="el-GR" sz="3600" dirty="0">
                <a:latin typeface="Verdana" panose="020B0604030504040204" pitchFamily="34" charset="0"/>
                <a:ea typeface="Verdana" panose="020B0604030504040204" pitchFamily="34" charset="0"/>
              </a:rPr>
              <a:t>δ</a:t>
            </a:r>
            <a:r>
              <a:rPr lang="fr-FR" sz="3600" dirty="0">
                <a:latin typeface="Verdana" panose="020B0604030504040204" pitchFamily="34" charset="0"/>
                <a:ea typeface="Verdana" panose="020B0604030504040204" pitchFamily="34" charset="0"/>
              </a:rPr>
              <a:t> et s</a:t>
            </a:r>
            <a:endParaRPr lang="fr-FR" dirty="0"/>
          </a:p>
        </p:txBody>
      </p:sp>
      <mc:AlternateContent xmlns:mc="http://schemas.openxmlformats.org/markup-compatibility/2006">
        <mc:Choice xmlns:a14="http://schemas.microsoft.com/office/drawing/2010/main" Requires="a14">
          <p:graphicFrame>
            <p:nvGraphicFramePr>
              <p:cNvPr id="6" name="Tableau 6">
                <a:extLst>
                  <a:ext uri="{FF2B5EF4-FFF2-40B4-BE49-F238E27FC236}">
                    <a16:creationId xmlns:a16="http://schemas.microsoft.com/office/drawing/2014/main" id="{B3327BEB-DB08-4572-9FA4-E1AA43CCDC0D}"/>
                  </a:ext>
                </a:extLst>
              </p:cNvPr>
              <p:cNvGraphicFramePr>
                <a:graphicFrameLocks noGrp="1"/>
              </p:cNvGraphicFramePr>
              <p:nvPr/>
            </p:nvGraphicFramePr>
            <p:xfrm>
              <a:off x="1855526" y="1841793"/>
              <a:ext cx="9519429" cy="3262994"/>
            </p:xfrm>
            <a:graphic>
              <a:graphicData uri="http://schemas.openxmlformats.org/drawingml/2006/table">
                <a:tbl>
                  <a:tblPr firstRow="1" bandRow="1">
                    <a:tableStyleId>{5C22544A-7EE6-4342-B048-85BDC9FD1C3A}</a:tableStyleId>
                  </a:tblPr>
                  <a:tblGrid>
                    <a:gridCol w="3173143">
                      <a:extLst>
                        <a:ext uri="{9D8B030D-6E8A-4147-A177-3AD203B41FA5}">
                          <a16:colId xmlns:a16="http://schemas.microsoft.com/office/drawing/2014/main" val="4221468978"/>
                        </a:ext>
                      </a:extLst>
                    </a:gridCol>
                    <a:gridCol w="3173143">
                      <a:extLst>
                        <a:ext uri="{9D8B030D-6E8A-4147-A177-3AD203B41FA5}">
                          <a16:colId xmlns:a16="http://schemas.microsoft.com/office/drawing/2014/main" val="2563859241"/>
                        </a:ext>
                      </a:extLst>
                    </a:gridCol>
                    <a:gridCol w="3173143">
                      <a:extLst>
                        <a:ext uri="{9D8B030D-6E8A-4147-A177-3AD203B41FA5}">
                          <a16:colId xmlns:a16="http://schemas.microsoft.com/office/drawing/2014/main" val="4273893610"/>
                        </a:ext>
                      </a:extLst>
                    </a:gridCol>
                  </a:tblGrid>
                  <a:tr h="493154">
                    <a:tc>
                      <a:txBody>
                        <a:bodyPr/>
                        <a:lstStyle/>
                        <a:p>
                          <a:pPr algn="ctr"/>
                          <a:endParaRPr lang="fr-FR" sz="1600" dirty="0"/>
                        </a:p>
                      </a:txBody>
                      <a:tcPr marT="45721" marB="45721"/>
                    </a:tc>
                    <a:tc>
                      <a:txBody>
                        <a:bodyPr/>
                        <a:lstStyle/>
                        <a:p>
                          <a:pPr algn="ctr"/>
                          <a:r>
                            <a:rPr lang="fr-FR" sz="1600" dirty="0"/>
                            <a:t>Toute la population</a:t>
                          </a:r>
                        </a:p>
                      </a:txBody>
                      <a:tcPr marT="45721" marB="45721"/>
                    </a:tc>
                    <a:tc>
                      <a:txBody>
                        <a:bodyPr/>
                        <a:lstStyle/>
                        <a:p>
                          <a:pPr algn="ctr"/>
                          <a:r>
                            <a:rPr lang="fr-FR" sz="1600" dirty="0"/>
                            <a:t>Echantillon </a:t>
                          </a:r>
                        </a:p>
                      </a:txBody>
                      <a:tcPr marT="45721" marB="45721"/>
                    </a:tc>
                    <a:extLst>
                      <a:ext uri="{0D108BD9-81ED-4DB2-BD59-A6C34878D82A}">
                        <a16:rowId xmlns:a16="http://schemas.microsoft.com/office/drawing/2014/main" val="4210643571"/>
                      </a:ext>
                    </a:extLst>
                  </a:tr>
                  <a:tr h="689066">
                    <a:tc>
                      <a:txBody>
                        <a:bodyPr/>
                        <a:lstStyle/>
                        <a:p>
                          <a:pPr algn="ctr"/>
                          <a:r>
                            <a:rPr lang="fr-FR" sz="2000" dirty="0"/>
                            <a:t>Moyenne</a:t>
                          </a:r>
                        </a:p>
                      </a:txBody>
                      <a:tcPr marT="45721" marB="45721"/>
                    </a:tc>
                    <a:tc>
                      <a:txBody>
                        <a:bodyPr/>
                        <a:lstStyle/>
                        <a:p>
                          <a:pPr/>
                          <a14:m>
                            <m:oMathPara xmlns:m="http://schemas.openxmlformats.org/officeDocument/2006/math">
                              <m:oMathParaPr>
                                <m:jc m:val="centerGroup"/>
                              </m:oMathParaPr>
                              <m:oMath xmlns:m="http://schemas.openxmlformats.org/officeDocument/2006/math">
                                <m:r>
                                  <a:rPr lang="fr-FR" sz="2800" i="1" smtClean="0">
                                    <a:latin typeface="Cambria Math" panose="02040503050406030204" pitchFamily="18" charset="0"/>
                                    <a:ea typeface="Cambria Math" panose="02040503050406030204" pitchFamily="18" charset="0"/>
                                  </a:rPr>
                                  <m:t>𝜇</m:t>
                                </m:r>
                              </m:oMath>
                            </m:oMathPara>
                          </a14:m>
                          <a:endParaRPr lang="fr-FR" sz="2800" dirty="0"/>
                        </a:p>
                      </a:txBody>
                      <a:tcPr marT="45721" marB="45721"/>
                    </a:tc>
                    <a:tc>
                      <a:txBody>
                        <a:bodyPr/>
                        <a:lstStyle/>
                        <a:p>
                          <a:pPr/>
                          <a14:m>
                            <m:oMathPara xmlns:m="http://schemas.openxmlformats.org/officeDocument/2006/math">
                              <m:oMathParaPr>
                                <m:jc m:val="centerGroup"/>
                              </m:oMathParaPr>
                              <m:oMath xmlns:m="http://schemas.openxmlformats.org/officeDocument/2006/math">
                                <m:acc>
                                  <m:accPr>
                                    <m:chr m:val="̅"/>
                                    <m:ctrlPr>
                                      <a:rPr lang="fr-FR" sz="2800" i="1" smtClean="0">
                                        <a:solidFill>
                                          <a:srgbClr val="836967"/>
                                        </a:solidFill>
                                        <a:latin typeface="Cambria Math" panose="02040503050406030204" pitchFamily="18" charset="0"/>
                                      </a:rPr>
                                    </m:ctrlPr>
                                  </m:accPr>
                                  <m:e>
                                    <m:r>
                                      <a:rPr lang="fr-FR" sz="2800" i="1">
                                        <a:latin typeface="Cambria Math" panose="02040503050406030204" pitchFamily="18" charset="0"/>
                                      </a:rPr>
                                      <m:t>𝑥</m:t>
                                    </m:r>
                                  </m:e>
                                </m:acc>
                              </m:oMath>
                            </m:oMathPara>
                          </a14:m>
                          <a:endParaRPr lang="fr-FR" sz="1900" dirty="0"/>
                        </a:p>
                      </a:txBody>
                      <a:tcPr marT="45721" marB="45721"/>
                    </a:tc>
                    <a:extLst>
                      <a:ext uri="{0D108BD9-81ED-4DB2-BD59-A6C34878D82A}">
                        <a16:rowId xmlns:a16="http://schemas.microsoft.com/office/drawing/2014/main" val="463945219"/>
                      </a:ext>
                    </a:extLst>
                  </a:tr>
                  <a:tr h="770132">
                    <a:tc>
                      <a:txBody>
                        <a:bodyPr/>
                        <a:lstStyle/>
                        <a:p>
                          <a:pPr algn="ctr"/>
                          <a:r>
                            <a:rPr lang="fr-FR" sz="2000" dirty="0"/>
                            <a:t>Ecart-type</a:t>
                          </a:r>
                        </a:p>
                      </a:txBody>
                      <a:tcPr marT="45721" marB="45721"/>
                    </a:tc>
                    <a:tc>
                      <a:txBody>
                        <a:bodyPr/>
                        <a:lstStyle/>
                        <a:p>
                          <a:pPr algn="ctr"/>
                          <a:r>
                            <a:rPr lang="el-GR" sz="3200" dirty="0">
                              <a:latin typeface="Verdana" panose="020B0604030504040204" pitchFamily="34" charset="0"/>
                              <a:ea typeface="Verdana" panose="020B0604030504040204" pitchFamily="34" charset="0"/>
                            </a:rPr>
                            <a:t>δ</a:t>
                          </a:r>
                          <a:endParaRPr lang="fr-FR" sz="3200" dirty="0"/>
                        </a:p>
                      </a:txBody>
                      <a:tcPr marT="45721" marB="45721"/>
                    </a:tc>
                    <a:tc>
                      <a:txBody>
                        <a:bodyPr/>
                        <a:lstStyle/>
                        <a:p>
                          <a:pPr algn="ctr"/>
                          <a:r>
                            <a:rPr lang="fr-FR" sz="3200" dirty="0"/>
                            <a:t>s</a:t>
                          </a:r>
                          <a:endParaRPr lang="fr-FR" sz="1900" dirty="0"/>
                        </a:p>
                      </a:txBody>
                      <a:tcPr marT="45721" marB="45721"/>
                    </a:tc>
                    <a:extLst>
                      <a:ext uri="{0D108BD9-81ED-4DB2-BD59-A6C34878D82A}">
                        <a16:rowId xmlns:a16="http://schemas.microsoft.com/office/drawing/2014/main" val="1726166138"/>
                      </a:ext>
                    </a:extLst>
                  </a:tr>
                  <a:tr h="1310639">
                    <a:tc>
                      <a:txBody>
                        <a:bodyPr/>
                        <a:lstStyle/>
                        <a:p>
                          <a:pPr algn="ctr"/>
                          <a:r>
                            <a:rPr lang="fr-FR" sz="2000" dirty="0"/>
                            <a:t>Calcul écart-type</a:t>
                          </a:r>
                        </a:p>
                        <a:p>
                          <a:pPr algn="ctr"/>
                          <a:endParaRPr lang="fr-FR" sz="2000" dirty="0"/>
                        </a:p>
                        <a:p>
                          <a:pPr algn="ctr"/>
                          <a:endParaRPr lang="fr-FR" sz="2000" dirty="0"/>
                        </a:p>
                        <a:p>
                          <a:pPr algn="ctr"/>
                          <a:endParaRPr lang="fr-FR" sz="2000" dirty="0"/>
                        </a:p>
                      </a:txBody>
                      <a:tcPr marT="45721" marB="45721"/>
                    </a:tc>
                    <a:tc>
                      <a:txBody>
                        <a:bodyPr/>
                        <a:lstStyle/>
                        <a:p>
                          <a:endParaRPr lang="fr-FR" sz="1900" dirty="0"/>
                        </a:p>
                      </a:txBody>
                      <a:tcPr marT="45721" marB="45721"/>
                    </a:tc>
                    <a:tc>
                      <a:txBody>
                        <a:bodyPr/>
                        <a:lstStyle/>
                        <a:p>
                          <a:endParaRPr lang="fr-FR" sz="1900" dirty="0"/>
                        </a:p>
                      </a:txBody>
                      <a:tcPr marT="45721" marB="45721"/>
                    </a:tc>
                    <a:extLst>
                      <a:ext uri="{0D108BD9-81ED-4DB2-BD59-A6C34878D82A}">
                        <a16:rowId xmlns:a16="http://schemas.microsoft.com/office/drawing/2014/main" val="2971526234"/>
                      </a:ext>
                    </a:extLst>
                  </a:tr>
                </a:tbl>
              </a:graphicData>
            </a:graphic>
          </p:graphicFrame>
        </mc:Choice>
        <mc:Fallback>
          <p:graphicFrame>
            <p:nvGraphicFramePr>
              <p:cNvPr id="6" name="Tableau 6">
                <a:extLst>
                  <a:ext uri="{FF2B5EF4-FFF2-40B4-BE49-F238E27FC236}">
                    <a16:creationId xmlns:a16="http://schemas.microsoft.com/office/drawing/2014/main" id="{B3327BEB-DB08-4572-9FA4-E1AA43CCDC0D}"/>
                  </a:ext>
                </a:extLst>
              </p:cNvPr>
              <p:cNvGraphicFramePr>
                <a:graphicFrameLocks noGrp="1"/>
              </p:cNvGraphicFramePr>
              <p:nvPr/>
            </p:nvGraphicFramePr>
            <p:xfrm>
              <a:off x="1855526" y="1841793"/>
              <a:ext cx="9519429" cy="3262994"/>
            </p:xfrm>
            <a:graphic>
              <a:graphicData uri="http://schemas.openxmlformats.org/drawingml/2006/table">
                <a:tbl>
                  <a:tblPr firstRow="1" bandRow="1">
                    <a:tableStyleId>{5C22544A-7EE6-4342-B048-85BDC9FD1C3A}</a:tableStyleId>
                  </a:tblPr>
                  <a:tblGrid>
                    <a:gridCol w="3173143">
                      <a:extLst>
                        <a:ext uri="{9D8B030D-6E8A-4147-A177-3AD203B41FA5}">
                          <a16:colId xmlns:a16="http://schemas.microsoft.com/office/drawing/2014/main" val="4221468978"/>
                        </a:ext>
                      </a:extLst>
                    </a:gridCol>
                    <a:gridCol w="3173143">
                      <a:extLst>
                        <a:ext uri="{9D8B030D-6E8A-4147-A177-3AD203B41FA5}">
                          <a16:colId xmlns:a16="http://schemas.microsoft.com/office/drawing/2014/main" val="2563859241"/>
                        </a:ext>
                      </a:extLst>
                    </a:gridCol>
                    <a:gridCol w="3173143">
                      <a:extLst>
                        <a:ext uri="{9D8B030D-6E8A-4147-A177-3AD203B41FA5}">
                          <a16:colId xmlns:a16="http://schemas.microsoft.com/office/drawing/2014/main" val="4273893610"/>
                        </a:ext>
                      </a:extLst>
                    </a:gridCol>
                  </a:tblGrid>
                  <a:tr h="493154">
                    <a:tc>
                      <a:txBody>
                        <a:bodyPr/>
                        <a:lstStyle/>
                        <a:p>
                          <a:pPr algn="ctr"/>
                          <a:endParaRPr lang="fr-FR" sz="1600" dirty="0"/>
                        </a:p>
                      </a:txBody>
                      <a:tcPr marT="45721" marB="45721"/>
                    </a:tc>
                    <a:tc>
                      <a:txBody>
                        <a:bodyPr/>
                        <a:lstStyle/>
                        <a:p>
                          <a:pPr algn="ctr"/>
                          <a:r>
                            <a:rPr lang="fr-FR" sz="1600" dirty="0"/>
                            <a:t>Toute la population</a:t>
                          </a:r>
                        </a:p>
                      </a:txBody>
                      <a:tcPr marT="45721" marB="45721"/>
                    </a:tc>
                    <a:tc>
                      <a:txBody>
                        <a:bodyPr/>
                        <a:lstStyle/>
                        <a:p>
                          <a:pPr algn="ctr"/>
                          <a:r>
                            <a:rPr lang="fr-FR" sz="1600" dirty="0"/>
                            <a:t>Echantillon </a:t>
                          </a:r>
                        </a:p>
                      </a:txBody>
                      <a:tcPr marT="45721" marB="45721"/>
                    </a:tc>
                    <a:extLst>
                      <a:ext uri="{0D108BD9-81ED-4DB2-BD59-A6C34878D82A}">
                        <a16:rowId xmlns:a16="http://schemas.microsoft.com/office/drawing/2014/main" val="4210643571"/>
                      </a:ext>
                    </a:extLst>
                  </a:tr>
                  <a:tr h="689066">
                    <a:tc>
                      <a:txBody>
                        <a:bodyPr/>
                        <a:lstStyle/>
                        <a:p>
                          <a:pPr algn="ctr"/>
                          <a:r>
                            <a:rPr lang="fr-FR" sz="2000" dirty="0"/>
                            <a:t>Moyenne</a:t>
                          </a:r>
                        </a:p>
                      </a:txBody>
                      <a:tcPr marT="45721" marB="45721"/>
                    </a:tc>
                    <a:tc>
                      <a:txBody>
                        <a:bodyPr/>
                        <a:lstStyle/>
                        <a:p>
                          <a:endParaRPr lang="fr-FR"/>
                        </a:p>
                      </a:txBody>
                      <a:tcPr marT="45721" marB="45721">
                        <a:blipFill>
                          <a:blip r:embed="rId2"/>
                          <a:stretch>
                            <a:fillRect l="-100385" t="-74336" r="-101154" b="-304425"/>
                          </a:stretch>
                        </a:blipFill>
                      </a:tcPr>
                    </a:tc>
                    <a:tc>
                      <a:txBody>
                        <a:bodyPr/>
                        <a:lstStyle/>
                        <a:p>
                          <a:endParaRPr lang="fr-FR"/>
                        </a:p>
                      </a:txBody>
                      <a:tcPr marT="45721" marB="45721">
                        <a:blipFill>
                          <a:blip r:embed="rId2"/>
                          <a:stretch>
                            <a:fillRect l="-200000" t="-74336" r="-960" b="-304425"/>
                          </a:stretch>
                        </a:blipFill>
                      </a:tcPr>
                    </a:tc>
                    <a:extLst>
                      <a:ext uri="{0D108BD9-81ED-4DB2-BD59-A6C34878D82A}">
                        <a16:rowId xmlns:a16="http://schemas.microsoft.com/office/drawing/2014/main" val="463945219"/>
                      </a:ext>
                    </a:extLst>
                  </a:tr>
                  <a:tr h="770132">
                    <a:tc>
                      <a:txBody>
                        <a:bodyPr/>
                        <a:lstStyle/>
                        <a:p>
                          <a:pPr algn="ctr"/>
                          <a:r>
                            <a:rPr lang="fr-FR" sz="2000" dirty="0"/>
                            <a:t>Ecart-type</a:t>
                          </a:r>
                        </a:p>
                      </a:txBody>
                      <a:tcPr marT="45721" marB="45721"/>
                    </a:tc>
                    <a:tc>
                      <a:txBody>
                        <a:bodyPr/>
                        <a:lstStyle/>
                        <a:p>
                          <a:pPr algn="ctr"/>
                          <a:r>
                            <a:rPr lang="el-GR" sz="3200" dirty="0">
                              <a:latin typeface="Verdana" panose="020B0604030504040204" pitchFamily="34" charset="0"/>
                              <a:ea typeface="Verdana" panose="020B0604030504040204" pitchFamily="34" charset="0"/>
                            </a:rPr>
                            <a:t>δ</a:t>
                          </a:r>
                          <a:endParaRPr lang="fr-FR" sz="3200" dirty="0"/>
                        </a:p>
                      </a:txBody>
                      <a:tcPr marT="45721" marB="45721"/>
                    </a:tc>
                    <a:tc>
                      <a:txBody>
                        <a:bodyPr/>
                        <a:lstStyle/>
                        <a:p>
                          <a:pPr algn="ctr"/>
                          <a:r>
                            <a:rPr lang="fr-FR" sz="3200" dirty="0"/>
                            <a:t>s</a:t>
                          </a:r>
                          <a:endParaRPr lang="fr-FR" sz="1900" dirty="0"/>
                        </a:p>
                      </a:txBody>
                      <a:tcPr marT="45721" marB="45721"/>
                    </a:tc>
                    <a:extLst>
                      <a:ext uri="{0D108BD9-81ED-4DB2-BD59-A6C34878D82A}">
                        <a16:rowId xmlns:a16="http://schemas.microsoft.com/office/drawing/2014/main" val="1726166138"/>
                      </a:ext>
                    </a:extLst>
                  </a:tr>
                  <a:tr h="1310642">
                    <a:tc>
                      <a:txBody>
                        <a:bodyPr/>
                        <a:lstStyle/>
                        <a:p>
                          <a:pPr algn="ctr"/>
                          <a:r>
                            <a:rPr lang="fr-FR" sz="2000" dirty="0"/>
                            <a:t>Calcul écart-type</a:t>
                          </a:r>
                        </a:p>
                        <a:p>
                          <a:pPr algn="ctr"/>
                          <a:endParaRPr lang="fr-FR" sz="2000" dirty="0"/>
                        </a:p>
                        <a:p>
                          <a:pPr algn="ctr"/>
                          <a:endParaRPr lang="fr-FR" sz="2000" dirty="0"/>
                        </a:p>
                        <a:p>
                          <a:pPr algn="ctr"/>
                          <a:endParaRPr lang="fr-FR" sz="2000" dirty="0"/>
                        </a:p>
                      </a:txBody>
                      <a:tcPr marT="45721" marB="45721"/>
                    </a:tc>
                    <a:tc>
                      <a:txBody>
                        <a:bodyPr/>
                        <a:lstStyle/>
                        <a:p>
                          <a:endParaRPr lang="fr-FR" sz="1900" dirty="0"/>
                        </a:p>
                      </a:txBody>
                      <a:tcPr marT="45721" marB="45721"/>
                    </a:tc>
                    <a:tc>
                      <a:txBody>
                        <a:bodyPr/>
                        <a:lstStyle/>
                        <a:p>
                          <a:endParaRPr lang="fr-FR" sz="1900" dirty="0"/>
                        </a:p>
                      </a:txBody>
                      <a:tcPr marT="45721" marB="45721"/>
                    </a:tc>
                    <a:extLst>
                      <a:ext uri="{0D108BD9-81ED-4DB2-BD59-A6C34878D82A}">
                        <a16:rowId xmlns:a16="http://schemas.microsoft.com/office/drawing/2014/main" val="2971526234"/>
                      </a:ext>
                    </a:extLst>
                  </a:tr>
                </a:tbl>
              </a:graphicData>
            </a:graphic>
          </p:graphicFrame>
        </mc:Fallback>
      </mc:AlternateContent>
      <mc:AlternateContent xmlns:mc="http://schemas.openxmlformats.org/markup-compatibility/2006">
        <mc:Choice xmlns:a14="http://schemas.microsoft.com/office/drawing/2010/main" Requires="a14">
          <p:sp>
            <p:nvSpPr>
              <p:cNvPr id="7" name="ZoneTexte 6">
                <a:extLst>
                  <a:ext uri="{FF2B5EF4-FFF2-40B4-BE49-F238E27FC236}">
                    <a16:creationId xmlns:a16="http://schemas.microsoft.com/office/drawing/2014/main" id="{49308DC1-72E9-43BE-9519-0C1D7D25E458}"/>
                  </a:ext>
                </a:extLst>
              </p:cNvPr>
              <p:cNvSpPr txBox="1"/>
              <p:nvPr/>
            </p:nvSpPr>
            <p:spPr>
              <a:xfrm>
                <a:off x="4944228" y="4002701"/>
                <a:ext cx="3107328" cy="109074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r>
                        <a:rPr lang="fr-FR" sz="2399" i="1">
                          <a:latin typeface="Cambria Math" panose="02040503050406030204" pitchFamily="18" charset="0"/>
                        </a:rPr>
                        <m:t>𝛿</m:t>
                      </m:r>
                      <m:r>
                        <a:rPr lang="fr-FR" sz="2399">
                          <a:latin typeface="Cambria Math" panose="02040503050406030204" pitchFamily="18" charset="0"/>
                        </a:rPr>
                        <m:t>=</m:t>
                      </m:r>
                      <m:rad>
                        <m:radPr>
                          <m:degHide m:val="on"/>
                          <m:ctrlPr>
                            <a:rPr lang="fr-FR" sz="2399" i="1">
                              <a:latin typeface="Cambria Math" panose="02040503050406030204" pitchFamily="18" charset="0"/>
                            </a:rPr>
                          </m:ctrlPr>
                        </m:radPr>
                        <m:deg/>
                        <m:e>
                          <m:f>
                            <m:fPr>
                              <m:ctrlPr>
                                <a:rPr lang="fr-FR" sz="2399" i="1">
                                  <a:solidFill>
                                    <a:srgbClr val="836967"/>
                                  </a:solidFill>
                                  <a:latin typeface="Cambria Math" panose="02040503050406030204" pitchFamily="18" charset="0"/>
                                </a:rPr>
                              </m:ctrlPr>
                            </m:fPr>
                            <m:num>
                              <m:nary>
                                <m:naryPr>
                                  <m:chr m:val="∑"/>
                                  <m:limLoc m:val="undOvr"/>
                                  <m:grow m:val="on"/>
                                  <m:ctrlPr>
                                    <a:rPr lang="fr-FR" sz="2399" i="1">
                                      <a:latin typeface="Cambria Math" panose="02040503050406030204" pitchFamily="18" charset="0"/>
                                    </a:rPr>
                                  </m:ctrlPr>
                                </m:naryPr>
                                <m:sub>
                                  <m:r>
                                    <a:rPr lang="fr-FR" sz="2399" i="1">
                                      <a:latin typeface="Cambria Math" panose="02040503050406030204" pitchFamily="18" charset="0"/>
                                    </a:rPr>
                                    <m:t>𝑖</m:t>
                                  </m:r>
                                  <m:r>
                                    <a:rPr lang="fr-FR" sz="2399">
                                      <a:latin typeface="Cambria Math" panose="02040503050406030204" pitchFamily="18" charset="0"/>
                                    </a:rPr>
                                    <m:t>−</m:t>
                                  </m:r>
                                  <m:r>
                                    <a:rPr lang="fr-FR" sz="2399" i="1">
                                      <a:latin typeface="Cambria Math" panose="02040503050406030204" pitchFamily="18" charset="0"/>
                                    </a:rPr>
                                    <m:t>𝑛</m:t>
                                  </m:r>
                                </m:sub>
                                <m:sup>
                                  <m:r>
                                    <a:rPr lang="fr-FR" sz="2399" i="1">
                                      <a:latin typeface="Cambria Math" panose="02040503050406030204" pitchFamily="18" charset="0"/>
                                    </a:rPr>
                                    <m:t>𝑛</m:t>
                                  </m:r>
                                </m:sup>
                                <m:e>
                                  <m:sSup>
                                    <m:sSupPr>
                                      <m:ctrlPr>
                                        <a:rPr lang="fr-FR" sz="2399" i="1">
                                          <a:solidFill>
                                            <a:srgbClr val="836967"/>
                                          </a:solidFill>
                                          <a:latin typeface="Cambria Math" panose="02040503050406030204" pitchFamily="18" charset="0"/>
                                        </a:rPr>
                                      </m:ctrlPr>
                                    </m:sSupPr>
                                    <m:e>
                                      <m:d>
                                        <m:dPr>
                                          <m:ctrlPr>
                                            <a:rPr lang="fr-FR" sz="2399" i="1">
                                              <a:solidFill>
                                                <a:srgbClr val="836967"/>
                                              </a:solidFill>
                                              <a:latin typeface="Cambria Math" panose="02040503050406030204" pitchFamily="18" charset="0"/>
                                            </a:rPr>
                                          </m:ctrlPr>
                                        </m:dPr>
                                        <m:e>
                                          <m:sSub>
                                            <m:sSubPr>
                                              <m:ctrlPr>
                                                <a:rPr lang="fr-FR" sz="2399" i="1">
                                                  <a:solidFill>
                                                    <a:srgbClr val="836967"/>
                                                  </a:solidFill>
                                                  <a:latin typeface="Cambria Math" panose="02040503050406030204" pitchFamily="18" charset="0"/>
                                                </a:rPr>
                                              </m:ctrlPr>
                                            </m:sSubPr>
                                            <m:e>
                                              <m:r>
                                                <a:rPr lang="fr-FR" sz="2399" i="1">
                                                  <a:latin typeface="Cambria Math" panose="02040503050406030204" pitchFamily="18" charset="0"/>
                                                </a:rPr>
                                                <m:t>𝑥</m:t>
                                              </m:r>
                                            </m:e>
                                            <m:sub>
                                              <m:r>
                                                <a:rPr lang="fr-FR" sz="2399" i="1">
                                                  <a:latin typeface="Cambria Math" panose="02040503050406030204" pitchFamily="18" charset="0"/>
                                                </a:rPr>
                                                <m:t>𝑖</m:t>
                                              </m:r>
                                            </m:sub>
                                          </m:sSub>
                                          <m:r>
                                            <a:rPr lang="fr-FR" sz="2399">
                                              <a:latin typeface="Cambria Math" panose="02040503050406030204" pitchFamily="18" charset="0"/>
                                            </a:rPr>
                                            <m:t>−</m:t>
                                          </m:r>
                                          <m:acc>
                                            <m:accPr>
                                              <m:chr m:val="̅"/>
                                              <m:ctrlPr>
                                                <a:rPr lang="fr-FR" sz="2399" i="1">
                                                  <a:solidFill>
                                                    <a:srgbClr val="836967"/>
                                                  </a:solidFill>
                                                  <a:latin typeface="Cambria Math" panose="02040503050406030204" pitchFamily="18" charset="0"/>
                                                </a:rPr>
                                              </m:ctrlPr>
                                            </m:accPr>
                                            <m:e>
                                              <m:r>
                                                <a:rPr lang="fr-FR" sz="2399" i="1">
                                                  <a:latin typeface="Cambria Math" panose="02040503050406030204" pitchFamily="18" charset="0"/>
                                                </a:rPr>
                                                <m:t>𝑥</m:t>
                                              </m:r>
                                            </m:e>
                                          </m:acc>
                                        </m:e>
                                      </m:d>
                                    </m:e>
                                    <m:sup>
                                      <m:r>
                                        <a:rPr lang="fr-FR" sz="2399">
                                          <a:latin typeface="Cambria Math" panose="02040503050406030204" pitchFamily="18" charset="0"/>
                                        </a:rPr>
                                        <m:t>2</m:t>
                                      </m:r>
                                    </m:sup>
                                  </m:sSup>
                                </m:e>
                              </m:nary>
                            </m:num>
                            <m:den>
                              <m:r>
                                <a:rPr lang="fr-FR" sz="2399" i="1">
                                  <a:latin typeface="Cambria Math" panose="02040503050406030204" pitchFamily="18" charset="0"/>
                                </a:rPr>
                                <m:t>𝑁</m:t>
                              </m:r>
                            </m:den>
                          </m:f>
                        </m:e>
                      </m:rad>
                    </m:oMath>
                  </m:oMathPara>
                </a14:m>
                <a:endParaRPr lang="fr-FR" sz="2399" dirty="0"/>
              </a:p>
            </p:txBody>
          </p:sp>
        </mc:Choice>
        <mc:Fallback>
          <p:sp>
            <p:nvSpPr>
              <p:cNvPr id="7" name="ZoneTexte 6">
                <a:extLst>
                  <a:ext uri="{FF2B5EF4-FFF2-40B4-BE49-F238E27FC236}">
                    <a16:creationId xmlns:a16="http://schemas.microsoft.com/office/drawing/2014/main" id="{49308DC1-72E9-43BE-9519-0C1D7D25E458}"/>
                  </a:ext>
                </a:extLst>
              </p:cNvPr>
              <p:cNvSpPr txBox="1">
                <a:spLocks noRot="1" noChangeAspect="1" noMove="1" noResize="1" noEditPoints="1" noAdjustHandles="1" noChangeArrowheads="1" noChangeShapeType="1" noTextEdit="1"/>
              </p:cNvSpPr>
              <p:nvPr/>
            </p:nvSpPr>
            <p:spPr>
              <a:xfrm>
                <a:off x="4944228" y="4002701"/>
                <a:ext cx="3107328" cy="1090748"/>
              </a:xfrm>
              <a:prstGeom prst="rect">
                <a:avLst/>
              </a:prstGeom>
              <a:blipFill>
                <a:blip r:embed="rId3"/>
                <a:stretch>
                  <a:fillRect/>
                </a:stretch>
              </a:blipFill>
            </p:spPr>
            <p:txBody>
              <a:bodyPr/>
              <a:lstStyle/>
              <a:p>
                <a:r>
                  <a:rPr lang="fr-FR">
                    <a:noFill/>
                  </a:rPr>
                  <a:t> </a:t>
                </a:r>
              </a:p>
            </p:txBody>
          </p:sp>
        </mc:Fallback>
      </mc:AlternateContent>
      <mc:AlternateContent xmlns:mc="http://schemas.openxmlformats.org/markup-compatibility/2006">
        <mc:Choice xmlns:a14="http://schemas.microsoft.com/office/drawing/2010/main" Requires="a14">
          <p:sp>
            <p:nvSpPr>
              <p:cNvPr id="8" name="ZoneTexte 7">
                <a:extLst>
                  <a:ext uri="{FF2B5EF4-FFF2-40B4-BE49-F238E27FC236}">
                    <a16:creationId xmlns:a16="http://schemas.microsoft.com/office/drawing/2014/main" id="{1C161D9E-E5C7-47A1-94CD-5485C7173906}"/>
                  </a:ext>
                </a:extLst>
              </p:cNvPr>
              <p:cNvSpPr txBox="1"/>
              <p:nvPr/>
            </p:nvSpPr>
            <p:spPr>
              <a:xfrm>
                <a:off x="8422444" y="4214656"/>
                <a:ext cx="2745319" cy="751296"/>
              </a:xfrm>
              <a:prstGeom prst="rect">
                <a:avLst/>
              </a:prstGeom>
              <a:noFill/>
            </p:spPr>
            <p:txBody>
              <a:bodyPr wrap="square" lIns="0" tIns="0" rIns="0" bIns="0" rtlCol="0">
                <a:spAutoFit/>
              </a:bodyPr>
              <a:lstStyle/>
              <a:p>
                <a:r>
                  <a:rPr lang="fr-FR" sz="2399" dirty="0"/>
                  <a:t>S </a:t>
                </a:r>
                <a14:m>
                  <m:oMath xmlns:m="http://schemas.openxmlformats.org/officeDocument/2006/math">
                    <m:r>
                      <a:rPr lang="fr-FR" sz="2399">
                        <a:latin typeface="Cambria Math" panose="02040503050406030204" pitchFamily="18" charset="0"/>
                      </a:rPr>
                      <m:t>=</m:t>
                    </m:r>
                    <m:rad>
                      <m:radPr>
                        <m:degHide m:val="on"/>
                        <m:ctrlPr>
                          <a:rPr lang="fr-FR" sz="2399" i="1">
                            <a:latin typeface="Cambria Math" panose="02040503050406030204" pitchFamily="18" charset="0"/>
                          </a:rPr>
                        </m:ctrlPr>
                      </m:radPr>
                      <m:deg/>
                      <m:e>
                        <m:f>
                          <m:fPr>
                            <m:ctrlPr>
                              <a:rPr lang="fr-FR" sz="2399" i="1">
                                <a:solidFill>
                                  <a:srgbClr val="836967"/>
                                </a:solidFill>
                                <a:latin typeface="Cambria Math" panose="02040503050406030204" pitchFamily="18" charset="0"/>
                              </a:rPr>
                            </m:ctrlPr>
                          </m:fPr>
                          <m:num>
                            <m:nary>
                              <m:naryPr>
                                <m:chr m:val="∑"/>
                                <m:limLoc m:val="undOvr"/>
                                <m:grow m:val="on"/>
                                <m:ctrlPr>
                                  <a:rPr lang="fr-FR" sz="2399" i="1">
                                    <a:latin typeface="Cambria Math" panose="02040503050406030204" pitchFamily="18" charset="0"/>
                                  </a:rPr>
                                </m:ctrlPr>
                              </m:naryPr>
                              <m:sub>
                                <m:r>
                                  <a:rPr lang="fr-FR" sz="2399" i="1">
                                    <a:latin typeface="Cambria Math" panose="02040503050406030204" pitchFamily="18" charset="0"/>
                                  </a:rPr>
                                  <m:t>𝑖</m:t>
                                </m:r>
                                <m:r>
                                  <a:rPr lang="fr-FR" sz="2399">
                                    <a:latin typeface="Cambria Math" panose="02040503050406030204" pitchFamily="18" charset="0"/>
                                  </a:rPr>
                                  <m:t>−</m:t>
                                </m:r>
                                <m:r>
                                  <a:rPr lang="fr-FR" sz="2399" i="1">
                                    <a:latin typeface="Cambria Math" panose="02040503050406030204" pitchFamily="18" charset="0"/>
                                  </a:rPr>
                                  <m:t>𝑛</m:t>
                                </m:r>
                              </m:sub>
                              <m:sup>
                                <m:r>
                                  <a:rPr lang="fr-FR" sz="2399" i="1">
                                    <a:latin typeface="Cambria Math" panose="02040503050406030204" pitchFamily="18" charset="0"/>
                                  </a:rPr>
                                  <m:t>𝑛</m:t>
                                </m:r>
                              </m:sup>
                              <m:e>
                                <m:sSup>
                                  <m:sSupPr>
                                    <m:ctrlPr>
                                      <a:rPr lang="fr-FR" sz="2399" i="1">
                                        <a:solidFill>
                                          <a:srgbClr val="836967"/>
                                        </a:solidFill>
                                        <a:latin typeface="Cambria Math" panose="02040503050406030204" pitchFamily="18" charset="0"/>
                                      </a:rPr>
                                    </m:ctrlPr>
                                  </m:sSupPr>
                                  <m:e>
                                    <m:d>
                                      <m:dPr>
                                        <m:ctrlPr>
                                          <a:rPr lang="fr-FR" sz="2399" i="1">
                                            <a:solidFill>
                                              <a:srgbClr val="836967"/>
                                            </a:solidFill>
                                            <a:latin typeface="Cambria Math" panose="02040503050406030204" pitchFamily="18" charset="0"/>
                                          </a:rPr>
                                        </m:ctrlPr>
                                      </m:dPr>
                                      <m:e>
                                        <m:sSub>
                                          <m:sSubPr>
                                            <m:ctrlPr>
                                              <a:rPr lang="fr-FR" sz="2399" i="1">
                                                <a:solidFill>
                                                  <a:srgbClr val="836967"/>
                                                </a:solidFill>
                                                <a:latin typeface="Cambria Math" panose="02040503050406030204" pitchFamily="18" charset="0"/>
                                              </a:rPr>
                                            </m:ctrlPr>
                                          </m:sSubPr>
                                          <m:e>
                                            <m:r>
                                              <a:rPr lang="fr-FR" sz="2399" i="1">
                                                <a:latin typeface="Cambria Math" panose="02040503050406030204" pitchFamily="18" charset="0"/>
                                              </a:rPr>
                                              <m:t>𝑥</m:t>
                                            </m:r>
                                          </m:e>
                                          <m:sub>
                                            <m:r>
                                              <a:rPr lang="fr-FR" sz="2399" i="1">
                                                <a:latin typeface="Cambria Math" panose="02040503050406030204" pitchFamily="18" charset="0"/>
                                              </a:rPr>
                                              <m:t>𝑖</m:t>
                                            </m:r>
                                          </m:sub>
                                        </m:sSub>
                                        <m:r>
                                          <a:rPr lang="fr-FR" sz="2399">
                                            <a:latin typeface="Cambria Math" panose="02040503050406030204" pitchFamily="18" charset="0"/>
                                          </a:rPr>
                                          <m:t>−</m:t>
                                        </m:r>
                                        <m:acc>
                                          <m:accPr>
                                            <m:chr m:val="̅"/>
                                            <m:ctrlPr>
                                              <a:rPr lang="fr-FR" sz="2399" i="1">
                                                <a:solidFill>
                                                  <a:srgbClr val="836967"/>
                                                </a:solidFill>
                                                <a:latin typeface="Cambria Math" panose="02040503050406030204" pitchFamily="18" charset="0"/>
                                              </a:rPr>
                                            </m:ctrlPr>
                                          </m:accPr>
                                          <m:e>
                                            <m:r>
                                              <a:rPr lang="fr-FR" sz="2399" i="1">
                                                <a:latin typeface="Cambria Math" panose="02040503050406030204" pitchFamily="18" charset="0"/>
                                              </a:rPr>
                                              <m:t>𝑥</m:t>
                                            </m:r>
                                          </m:e>
                                        </m:acc>
                                      </m:e>
                                    </m:d>
                                  </m:e>
                                  <m:sup>
                                    <m:r>
                                      <a:rPr lang="fr-FR" sz="2399">
                                        <a:latin typeface="Cambria Math" panose="02040503050406030204" pitchFamily="18" charset="0"/>
                                      </a:rPr>
                                      <m:t>2</m:t>
                                    </m:r>
                                  </m:sup>
                                </m:sSup>
                              </m:e>
                            </m:nary>
                          </m:num>
                          <m:den>
                            <m:r>
                              <a:rPr lang="fr-FR" sz="2399" i="1">
                                <a:latin typeface="Cambria Math" panose="02040503050406030204" pitchFamily="18" charset="0"/>
                              </a:rPr>
                              <m:t>𝑛</m:t>
                            </m:r>
                            <m:r>
                              <a:rPr lang="fr-FR" sz="2399" i="1">
                                <a:latin typeface="Cambria Math" panose="02040503050406030204" pitchFamily="18" charset="0"/>
                              </a:rPr>
                              <m:t>−1</m:t>
                            </m:r>
                          </m:den>
                        </m:f>
                      </m:e>
                    </m:rad>
                  </m:oMath>
                </a14:m>
                <a:endParaRPr lang="fr-FR" sz="2399" dirty="0"/>
              </a:p>
            </p:txBody>
          </p:sp>
        </mc:Choice>
        <mc:Fallback>
          <p:sp>
            <p:nvSpPr>
              <p:cNvPr id="8" name="ZoneTexte 7">
                <a:extLst>
                  <a:ext uri="{FF2B5EF4-FFF2-40B4-BE49-F238E27FC236}">
                    <a16:creationId xmlns:a16="http://schemas.microsoft.com/office/drawing/2014/main" id="{1C161D9E-E5C7-47A1-94CD-5485C7173906}"/>
                  </a:ext>
                </a:extLst>
              </p:cNvPr>
              <p:cNvSpPr txBox="1">
                <a:spLocks noRot="1" noChangeAspect="1" noMove="1" noResize="1" noEditPoints="1" noAdjustHandles="1" noChangeArrowheads="1" noChangeShapeType="1" noTextEdit="1"/>
              </p:cNvSpPr>
              <p:nvPr/>
            </p:nvSpPr>
            <p:spPr>
              <a:xfrm>
                <a:off x="8422444" y="4214656"/>
                <a:ext cx="2745319" cy="751296"/>
              </a:xfrm>
              <a:prstGeom prst="rect">
                <a:avLst/>
              </a:prstGeom>
              <a:blipFill>
                <a:blip r:embed="rId4"/>
                <a:stretch>
                  <a:fillRect l="-6889" b="-11290"/>
                </a:stretch>
              </a:blipFill>
            </p:spPr>
            <p:txBody>
              <a:bodyPr/>
              <a:lstStyle/>
              <a:p>
                <a:r>
                  <a:rPr lang="fr-FR">
                    <a:noFill/>
                  </a:rPr>
                  <a:t> </a:t>
                </a:r>
              </a:p>
            </p:txBody>
          </p:sp>
        </mc:Fallback>
      </mc:AlternateContent>
    </p:spTree>
    <p:extLst>
      <p:ext uri="{BB962C8B-B14F-4D97-AF65-F5344CB8AC3E}">
        <p14:creationId xmlns:p14="http://schemas.microsoft.com/office/powerpoint/2010/main" val="2577448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49761" y="0"/>
            <a:ext cx="8892479" cy="1211865"/>
          </a:xfrm>
        </p:spPr>
        <p:txBody>
          <a:bodyPr/>
          <a:lstStyle/>
          <a:p>
            <a:r>
              <a:rPr lang="en-US" b="1" noProof="1"/>
              <a:t>Etendue et dipersion</a:t>
            </a:r>
          </a:p>
        </p:txBody>
      </p:sp>
      <p:sp>
        <p:nvSpPr>
          <p:cNvPr id="9" name="ZoneTexte 8"/>
          <p:cNvSpPr txBox="1"/>
          <p:nvPr/>
        </p:nvSpPr>
        <p:spPr>
          <a:xfrm>
            <a:off x="2063553" y="1340768"/>
            <a:ext cx="8064896" cy="1569148"/>
          </a:xfrm>
          <a:prstGeom prst="rect">
            <a:avLst/>
          </a:prstGeom>
          <a:noFill/>
        </p:spPr>
        <p:txBody>
          <a:bodyPr wrap="square" rtlCol="0">
            <a:spAutoFit/>
          </a:bodyPr>
          <a:lstStyle/>
          <a:p>
            <a:pPr marL="457173" indent="-457173">
              <a:buFont typeface="+mj-lt"/>
              <a:buAutoNum type="arabicPeriod"/>
            </a:pPr>
            <a:endParaRPr lang="fr-FR" sz="2399" dirty="0">
              <a:solidFill>
                <a:srgbClr val="FF0000"/>
              </a:solidFill>
            </a:endParaRPr>
          </a:p>
          <a:p>
            <a:pPr marL="457173" indent="-457173">
              <a:buFont typeface="+mj-lt"/>
              <a:buAutoNum type="arabicPeriod"/>
            </a:pPr>
            <a:endParaRPr lang="fr-FR" sz="2399" dirty="0"/>
          </a:p>
          <a:p>
            <a:pPr marL="457173" indent="-457173">
              <a:buFont typeface="+mj-lt"/>
              <a:buAutoNum type="arabicPeriod"/>
            </a:pPr>
            <a:endParaRPr lang="fr-FR" sz="2399" dirty="0"/>
          </a:p>
          <a:p>
            <a:pPr marL="342881" indent="-342881">
              <a:buFont typeface="+mj-lt"/>
              <a:buAutoNum type="arabicPeriod"/>
            </a:pPr>
            <a:endParaRPr lang="fr-FR" sz="2399" b="1" dirty="0"/>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25" name="ZoneTexte 24"/>
          <p:cNvSpPr txBox="1"/>
          <p:nvPr/>
        </p:nvSpPr>
        <p:spPr>
          <a:xfrm>
            <a:off x="1524000" y="1004166"/>
            <a:ext cx="6912768" cy="461537"/>
          </a:xfrm>
          <a:prstGeom prst="rect">
            <a:avLst/>
          </a:prstGeom>
          <a:noFill/>
        </p:spPr>
        <p:txBody>
          <a:bodyPr wrap="square" rtlCol="0">
            <a:spAutoFit/>
          </a:bodyPr>
          <a:lstStyle/>
          <a:p>
            <a:r>
              <a:rPr lang="fr-FR" sz="2399" b="1" i="1" u="sng" dirty="0"/>
              <a:t> A ne pas confondre</a:t>
            </a:r>
          </a:p>
        </p:txBody>
      </p:sp>
      <p:sp>
        <p:nvSpPr>
          <p:cNvPr id="26" name="Text Box 7"/>
          <p:cNvSpPr txBox="1">
            <a:spLocks noChangeArrowheads="1"/>
          </p:cNvSpPr>
          <p:nvPr/>
        </p:nvSpPr>
        <p:spPr bwMode="auto">
          <a:xfrm>
            <a:off x="1631505" y="1700808"/>
            <a:ext cx="8661648" cy="1153906"/>
          </a:xfrm>
          <a:prstGeom prst="rect">
            <a:avLst/>
          </a:prstGeom>
          <a:noFill/>
          <a:ln w="9525">
            <a:noFill/>
            <a:miter lim="800000"/>
            <a:headEnd/>
            <a:tailEnd/>
          </a:ln>
        </p:spPr>
        <p:txBody>
          <a:bodyPr wrap="square">
            <a:spAutoFit/>
          </a:bodyPr>
          <a:lstStyle/>
          <a:p>
            <a:pPr algn="l">
              <a:spcBef>
                <a:spcPct val="50000"/>
              </a:spcBef>
            </a:pPr>
            <a:r>
              <a:rPr lang="fr-FR" sz="1799" u="sng" dirty="0">
                <a:latin typeface="Times New Roman" pitchFamily="18" charset="0"/>
              </a:rPr>
              <a:t>Etendue:</a:t>
            </a:r>
            <a:r>
              <a:rPr lang="fr-FR" sz="1400" dirty="0">
                <a:latin typeface="Times New Roman" pitchFamily="18" charset="0"/>
              </a:rPr>
              <a:t> </a:t>
            </a:r>
            <a:r>
              <a:rPr lang="fr-FR" sz="2399" dirty="0">
                <a:latin typeface="Times New Roman" pitchFamily="18" charset="0"/>
              </a:rPr>
              <a:t>valeur mesurée maxi - valeur mesurée mini   ou  :   x maxi - x mini</a:t>
            </a:r>
            <a:endParaRPr lang="en-US" sz="2399" dirty="0">
              <a:latin typeface="Times New Roman" pitchFamily="18" charset="0"/>
            </a:endParaRPr>
          </a:p>
          <a:p>
            <a:pPr algn="l">
              <a:spcBef>
                <a:spcPct val="50000"/>
              </a:spcBef>
            </a:pPr>
            <a:endParaRPr lang="en-US" sz="1400" i="1" dirty="0">
              <a:solidFill>
                <a:srgbClr val="000099"/>
              </a:solidFill>
              <a:latin typeface="Times New Roman" pitchFamily="18" charset="0"/>
            </a:endParaRPr>
          </a:p>
        </p:txBody>
      </p:sp>
      <p:grpSp>
        <p:nvGrpSpPr>
          <p:cNvPr id="2" name="Group 92"/>
          <p:cNvGrpSpPr>
            <a:grpSpLocks/>
          </p:cNvGrpSpPr>
          <p:nvPr/>
        </p:nvGrpSpPr>
        <p:grpSpPr bwMode="auto">
          <a:xfrm>
            <a:off x="7032105" y="2276871"/>
            <a:ext cx="3429000" cy="1909763"/>
            <a:chOff x="3408" y="1104"/>
            <a:chExt cx="2160" cy="1203"/>
          </a:xfrm>
          <a:solidFill>
            <a:schemeClr val="accent2">
              <a:lumMod val="20000"/>
              <a:lumOff val="80000"/>
            </a:schemeClr>
          </a:solidFill>
        </p:grpSpPr>
        <p:grpSp>
          <p:nvGrpSpPr>
            <p:cNvPr id="3" name="Group 78"/>
            <p:cNvGrpSpPr>
              <a:grpSpLocks/>
            </p:cNvGrpSpPr>
            <p:nvPr/>
          </p:nvGrpSpPr>
          <p:grpSpPr bwMode="auto">
            <a:xfrm>
              <a:off x="3408" y="1104"/>
              <a:ext cx="2160" cy="1203"/>
              <a:chOff x="3120" y="1488"/>
              <a:chExt cx="2160" cy="1203"/>
            </a:xfrm>
            <a:grpFill/>
          </p:grpSpPr>
          <p:grpSp>
            <p:nvGrpSpPr>
              <p:cNvPr id="4" name="Group 73"/>
              <p:cNvGrpSpPr>
                <a:grpSpLocks/>
              </p:cNvGrpSpPr>
              <p:nvPr/>
            </p:nvGrpSpPr>
            <p:grpSpPr bwMode="auto">
              <a:xfrm>
                <a:off x="3120" y="1488"/>
                <a:ext cx="2160" cy="864"/>
                <a:chOff x="1008" y="1920"/>
                <a:chExt cx="3312" cy="1632"/>
              </a:xfrm>
              <a:grpFill/>
            </p:grpSpPr>
            <p:sp>
              <p:nvSpPr>
                <p:cNvPr id="35" name="Rectangle 27"/>
                <p:cNvSpPr>
                  <a:spLocks noChangeArrowheads="1"/>
                </p:cNvSpPr>
                <p:nvPr/>
              </p:nvSpPr>
              <p:spPr bwMode="auto">
                <a:xfrm>
                  <a:off x="1008" y="3456"/>
                  <a:ext cx="480" cy="96"/>
                </a:xfrm>
                <a:prstGeom prst="rect">
                  <a:avLst/>
                </a:prstGeom>
                <a:grpFill/>
                <a:ln w="9525">
                  <a:solidFill>
                    <a:schemeClr val="tx1"/>
                  </a:solidFill>
                  <a:miter lim="800000"/>
                  <a:headEnd/>
                  <a:tailEnd/>
                </a:ln>
              </p:spPr>
              <p:txBody>
                <a:bodyPr wrap="none" anchor="ctr"/>
                <a:lstStyle/>
                <a:p>
                  <a:endParaRPr lang="fr-FR" sz="2399"/>
                </a:p>
              </p:txBody>
            </p:sp>
            <p:sp>
              <p:nvSpPr>
                <p:cNvPr id="36" name="Rectangle 30"/>
                <p:cNvSpPr>
                  <a:spLocks noChangeArrowheads="1"/>
                </p:cNvSpPr>
                <p:nvPr/>
              </p:nvSpPr>
              <p:spPr bwMode="auto">
                <a:xfrm>
                  <a:off x="1488" y="3120"/>
                  <a:ext cx="480" cy="432"/>
                </a:xfrm>
                <a:prstGeom prst="rect">
                  <a:avLst/>
                </a:prstGeom>
                <a:grpFill/>
                <a:ln w="9525">
                  <a:solidFill>
                    <a:schemeClr val="tx1"/>
                  </a:solidFill>
                  <a:miter lim="800000"/>
                  <a:headEnd/>
                  <a:tailEnd/>
                </a:ln>
              </p:spPr>
              <p:txBody>
                <a:bodyPr wrap="none" anchor="ctr"/>
                <a:lstStyle/>
                <a:p>
                  <a:endParaRPr lang="fr-FR" sz="2399"/>
                </a:p>
              </p:txBody>
            </p:sp>
            <p:sp>
              <p:nvSpPr>
                <p:cNvPr id="37" name="Rectangle 33"/>
                <p:cNvSpPr>
                  <a:spLocks noChangeArrowheads="1"/>
                </p:cNvSpPr>
                <p:nvPr/>
              </p:nvSpPr>
              <p:spPr bwMode="auto">
                <a:xfrm>
                  <a:off x="1968" y="2592"/>
                  <a:ext cx="480" cy="960"/>
                </a:xfrm>
                <a:prstGeom prst="rect">
                  <a:avLst/>
                </a:prstGeom>
                <a:grpFill/>
                <a:ln w="9525">
                  <a:solidFill>
                    <a:schemeClr val="tx1"/>
                  </a:solidFill>
                  <a:miter lim="800000"/>
                  <a:headEnd/>
                  <a:tailEnd/>
                </a:ln>
              </p:spPr>
              <p:txBody>
                <a:bodyPr wrap="none" anchor="ctr"/>
                <a:lstStyle/>
                <a:p>
                  <a:endParaRPr lang="fr-FR" sz="2399"/>
                </a:p>
              </p:txBody>
            </p:sp>
            <p:sp>
              <p:nvSpPr>
                <p:cNvPr id="38" name="Rectangle 36"/>
                <p:cNvSpPr>
                  <a:spLocks noChangeArrowheads="1"/>
                </p:cNvSpPr>
                <p:nvPr/>
              </p:nvSpPr>
              <p:spPr bwMode="auto">
                <a:xfrm>
                  <a:off x="2448" y="1920"/>
                  <a:ext cx="480" cy="1632"/>
                </a:xfrm>
                <a:prstGeom prst="rect">
                  <a:avLst/>
                </a:prstGeom>
                <a:grpFill/>
                <a:ln w="9525">
                  <a:solidFill>
                    <a:schemeClr val="tx1"/>
                  </a:solidFill>
                  <a:miter lim="800000"/>
                  <a:headEnd/>
                  <a:tailEnd/>
                </a:ln>
              </p:spPr>
              <p:txBody>
                <a:bodyPr wrap="none" anchor="ctr"/>
                <a:lstStyle/>
                <a:p>
                  <a:endParaRPr lang="fr-FR" sz="2399"/>
                </a:p>
              </p:txBody>
            </p:sp>
            <p:sp>
              <p:nvSpPr>
                <p:cNvPr id="39" name="Rectangle 39"/>
                <p:cNvSpPr>
                  <a:spLocks noChangeArrowheads="1"/>
                </p:cNvSpPr>
                <p:nvPr/>
              </p:nvSpPr>
              <p:spPr bwMode="auto">
                <a:xfrm>
                  <a:off x="2928" y="2592"/>
                  <a:ext cx="480" cy="960"/>
                </a:xfrm>
                <a:prstGeom prst="rect">
                  <a:avLst/>
                </a:prstGeom>
                <a:grpFill/>
                <a:ln w="9525">
                  <a:solidFill>
                    <a:schemeClr val="tx1"/>
                  </a:solidFill>
                  <a:miter lim="800000"/>
                  <a:headEnd/>
                  <a:tailEnd/>
                </a:ln>
              </p:spPr>
              <p:txBody>
                <a:bodyPr wrap="none" anchor="ctr"/>
                <a:lstStyle/>
                <a:p>
                  <a:endParaRPr lang="fr-FR" sz="2399"/>
                </a:p>
              </p:txBody>
            </p:sp>
            <p:sp>
              <p:nvSpPr>
                <p:cNvPr id="40" name="Rectangle 42"/>
                <p:cNvSpPr>
                  <a:spLocks noChangeArrowheads="1"/>
                </p:cNvSpPr>
                <p:nvPr/>
              </p:nvSpPr>
              <p:spPr bwMode="auto">
                <a:xfrm>
                  <a:off x="3408" y="3216"/>
                  <a:ext cx="480" cy="336"/>
                </a:xfrm>
                <a:prstGeom prst="rect">
                  <a:avLst/>
                </a:prstGeom>
                <a:grpFill/>
                <a:ln w="9525">
                  <a:solidFill>
                    <a:schemeClr val="tx1"/>
                  </a:solidFill>
                  <a:miter lim="800000"/>
                  <a:headEnd/>
                  <a:tailEnd/>
                </a:ln>
              </p:spPr>
              <p:txBody>
                <a:bodyPr wrap="none" anchor="ctr"/>
                <a:lstStyle/>
                <a:p>
                  <a:endParaRPr lang="fr-FR" sz="2399"/>
                </a:p>
              </p:txBody>
            </p:sp>
            <p:sp>
              <p:nvSpPr>
                <p:cNvPr id="41" name="Line 71"/>
                <p:cNvSpPr>
                  <a:spLocks noChangeShapeType="1"/>
                </p:cNvSpPr>
                <p:nvPr/>
              </p:nvSpPr>
              <p:spPr bwMode="auto">
                <a:xfrm>
                  <a:off x="3888" y="3552"/>
                  <a:ext cx="432" cy="0"/>
                </a:xfrm>
                <a:prstGeom prst="line">
                  <a:avLst/>
                </a:prstGeom>
                <a:grpFill/>
                <a:ln w="9525">
                  <a:solidFill>
                    <a:schemeClr val="tx1"/>
                  </a:solidFill>
                  <a:round/>
                  <a:headEnd/>
                  <a:tailEnd type="triangle" w="med" len="med"/>
                </a:ln>
              </p:spPr>
              <p:txBody>
                <a:bodyPr/>
                <a:lstStyle/>
                <a:p>
                  <a:endParaRPr lang="fr-FR" sz="2399"/>
                </a:p>
              </p:txBody>
            </p:sp>
            <p:sp>
              <p:nvSpPr>
                <p:cNvPr id="42" name="Line 72"/>
                <p:cNvSpPr>
                  <a:spLocks noChangeShapeType="1"/>
                </p:cNvSpPr>
                <p:nvPr/>
              </p:nvSpPr>
              <p:spPr bwMode="auto">
                <a:xfrm flipV="1">
                  <a:off x="1008" y="1968"/>
                  <a:ext cx="0" cy="1584"/>
                </a:xfrm>
                <a:prstGeom prst="line">
                  <a:avLst/>
                </a:prstGeom>
                <a:grpFill/>
                <a:ln w="9525">
                  <a:solidFill>
                    <a:schemeClr val="tx1"/>
                  </a:solidFill>
                  <a:round/>
                  <a:headEnd/>
                  <a:tailEnd type="triangle" w="med" len="med"/>
                </a:ln>
              </p:spPr>
              <p:txBody>
                <a:bodyPr/>
                <a:lstStyle/>
                <a:p>
                  <a:endParaRPr lang="fr-FR" sz="2399"/>
                </a:p>
              </p:txBody>
            </p:sp>
          </p:grpSp>
          <p:sp>
            <p:nvSpPr>
              <p:cNvPr id="31" name="Line 74"/>
              <p:cNvSpPr>
                <a:spLocks noChangeShapeType="1"/>
              </p:cNvSpPr>
              <p:nvPr/>
            </p:nvSpPr>
            <p:spPr bwMode="auto">
              <a:xfrm>
                <a:off x="3120" y="2352"/>
                <a:ext cx="0" cy="192"/>
              </a:xfrm>
              <a:prstGeom prst="line">
                <a:avLst/>
              </a:prstGeom>
              <a:grpFill/>
              <a:ln w="9525">
                <a:solidFill>
                  <a:schemeClr val="tx1"/>
                </a:solidFill>
                <a:round/>
                <a:headEnd/>
                <a:tailEnd/>
              </a:ln>
            </p:spPr>
            <p:txBody>
              <a:bodyPr/>
              <a:lstStyle/>
              <a:p>
                <a:endParaRPr lang="fr-FR" sz="2399"/>
              </a:p>
            </p:txBody>
          </p:sp>
          <p:sp>
            <p:nvSpPr>
              <p:cNvPr id="32" name="Line 75"/>
              <p:cNvSpPr>
                <a:spLocks noChangeShapeType="1"/>
              </p:cNvSpPr>
              <p:nvPr/>
            </p:nvSpPr>
            <p:spPr bwMode="auto">
              <a:xfrm>
                <a:off x="4992" y="2352"/>
                <a:ext cx="0" cy="192"/>
              </a:xfrm>
              <a:prstGeom prst="line">
                <a:avLst/>
              </a:prstGeom>
              <a:grpFill/>
              <a:ln w="9525">
                <a:solidFill>
                  <a:schemeClr val="tx1"/>
                </a:solidFill>
                <a:round/>
                <a:headEnd/>
                <a:tailEnd/>
              </a:ln>
            </p:spPr>
            <p:txBody>
              <a:bodyPr/>
              <a:lstStyle/>
              <a:p>
                <a:endParaRPr lang="fr-FR" sz="2399"/>
              </a:p>
            </p:txBody>
          </p:sp>
          <p:sp>
            <p:nvSpPr>
              <p:cNvPr id="33" name="Line 76"/>
              <p:cNvSpPr>
                <a:spLocks noChangeShapeType="1"/>
              </p:cNvSpPr>
              <p:nvPr/>
            </p:nvSpPr>
            <p:spPr bwMode="auto">
              <a:xfrm>
                <a:off x="3120" y="2544"/>
                <a:ext cx="1872" cy="0"/>
              </a:xfrm>
              <a:prstGeom prst="line">
                <a:avLst/>
              </a:prstGeom>
              <a:grpFill/>
              <a:ln w="9525">
                <a:solidFill>
                  <a:schemeClr val="tx1"/>
                </a:solidFill>
                <a:round/>
                <a:headEnd type="triangle" w="med" len="med"/>
                <a:tailEnd type="triangle" w="med" len="med"/>
              </a:ln>
            </p:spPr>
            <p:txBody>
              <a:bodyPr/>
              <a:lstStyle/>
              <a:p>
                <a:endParaRPr lang="fr-FR" sz="2399"/>
              </a:p>
            </p:txBody>
          </p:sp>
          <p:sp>
            <p:nvSpPr>
              <p:cNvPr id="34" name="Text Box 77"/>
              <p:cNvSpPr txBox="1">
                <a:spLocks noChangeArrowheads="1"/>
              </p:cNvSpPr>
              <p:nvPr/>
            </p:nvSpPr>
            <p:spPr bwMode="auto">
              <a:xfrm>
                <a:off x="4032" y="2400"/>
                <a:ext cx="240" cy="291"/>
              </a:xfrm>
              <a:prstGeom prst="rect">
                <a:avLst/>
              </a:prstGeom>
              <a:grpFill/>
              <a:ln w="9525">
                <a:noFill/>
                <a:miter lim="800000"/>
                <a:headEnd/>
                <a:tailEnd/>
              </a:ln>
            </p:spPr>
            <p:txBody>
              <a:bodyPr>
                <a:spAutoFit/>
              </a:bodyPr>
              <a:lstStyle/>
              <a:p>
                <a:pPr algn="l">
                  <a:spcBef>
                    <a:spcPct val="50000"/>
                  </a:spcBef>
                </a:pPr>
                <a:r>
                  <a:rPr lang="fr-FR" sz="2399" b="1">
                    <a:latin typeface="Times New Roman" pitchFamily="18" charset="0"/>
                  </a:rPr>
                  <a:t>R</a:t>
                </a:r>
                <a:endParaRPr lang="en-US" sz="2399" b="1">
                  <a:latin typeface="Times New Roman" pitchFamily="18" charset="0"/>
                </a:endParaRPr>
              </a:p>
            </p:txBody>
          </p:sp>
        </p:grpSp>
        <p:sp>
          <p:nvSpPr>
            <p:cNvPr id="29" name="Freeform 84"/>
            <p:cNvSpPr>
              <a:spLocks/>
            </p:cNvSpPr>
            <p:nvPr/>
          </p:nvSpPr>
          <p:spPr bwMode="auto">
            <a:xfrm>
              <a:off x="3600" y="1104"/>
              <a:ext cx="1632" cy="816"/>
            </a:xfrm>
            <a:custGeom>
              <a:avLst/>
              <a:gdLst>
                <a:gd name="T0" fmla="*/ 0 w 2592"/>
                <a:gd name="T1" fmla="*/ 1488 h 1488"/>
                <a:gd name="T2" fmla="*/ 480 w 2592"/>
                <a:gd name="T3" fmla="*/ 1152 h 1488"/>
                <a:gd name="T4" fmla="*/ 960 w 2592"/>
                <a:gd name="T5" fmla="*/ 624 h 1488"/>
                <a:gd name="T6" fmla="*/ 1440 w 2592"/>
                <a:gd name="T7" fmla="*/ 0 h 1488"/>
                <a:gd name="T8" fmla="*/ 1920 w 2592"/>
                <a:gd name="T9" fmla="*/ 624 h 1488"/>
                <a:gd name="T10" fmla="*/ 2352 w 2592"/>
                <a:gd name="T11" fmla="*/ 1248 h 1488"/>
                <a:gd name="T12" fmla="*/ 2592 w 2592"/>
                <a:gd name="T13" fmla="*/ 1488 h 1488"/>
                <a:gd name="T14" fmla="*/ 0 60000 65536"/>
                <a:gd name="T15" fmla="*/ 0 60000 65536"/>
                <a:gd name="T16" fmla="*/ 0 60000 65536"/>
                <a:gd name="T17" fmla="*/ 0 60000 65536"/>
                <a:gd name="T18" fmla="*/ 0 60000 65536"/>
                <a:gd name="T19" fmla="*/ 0 60000 65536"/>
                <a:gd name="T20" fmla="*/ 0 60000 65536"/>
                <a:gd name="T21" fmla="*/ 0 w 2592"/>
                <a:gd name="T22" fmla="*/ 0 h 1488"/>
                <a:gd name="T23" fmla="*/ 2592 w 2592"/>
                <a:gd name="T24" fmla="*/ 1488 h 14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92" h="1488">
                  <a:moveTo>
                    <a:pt x="0" y="1488"/>
                  </a:moveTo>
                  <a:cubicBezTo>
                    <a:pt x="160" y="1392"/>
                    <a:pt x="320" y="1296"/>
                    <a:pt x="480" y="1152"/>
                  </a:cubicBezTo>
                  <a:cubicBezTo>
                    <a:pt x="640" y="1008"/>
                    <a:pt x="800" y="816"/>
                    <a:pt x="960" y="624"/>
                  </a:cubicBezTo>
                  <a:cubicBezTo>
                    <a:pt x="1120" y="432"/>
                    <a:pt x="1280" y="0"/>
                    <a:pt x="1440" y="0"/>
                  </a:cubicBezTo>
                  <a:cubicBezTo>
                    <a:pt x="1600" y="0"/>
                    <a:pt x="1768" y="416"/>
                    <a:pt x="1920" y="624"/>
                  </a:cubicBezTo>
                  <a:cubicBezTo>
                    <a:pt x="2072" y="832"/>
                    <a:pt x="2240" y="1104"/>
                    <a:pt x="2352" y="1248"/>
                  </a:cubicBezTo>
                  <a:cubicBezTo>
                    <a:pt x="2464" y="1392"/>
                    <a:pt x="2552" y="1464"/>
                    <a:pt x="2592" y="1488"/>
                  </a:cubicBezTo>
                </a:path>
              </a:pathLst>
            </a:custGeom>
            <a:grpFill/>
            <a:ln w="38100" cap="flat" cmpd="sng">
              <a:solidFill>
                <a:schemeClr val="tx1"/>
              </a:solidFill>
              <a:prstDash val="sysDot"/>
              <a:round/>
              <a:headEnd/>
              <a:tailEnd/>
            </a:ln>
          </p:spPr>
          <p:txBody>
            <a:bodyPr/>
            <a:lstStyle/>
            <a:p>
              <a:endParaRPr lang="fr-FR" sz="2399"/>
            </a:p>
          </p:txBody>
        </p:sp>
      </p:grpSp>
      <p:grpSp>
        <p:nvGrpSpPr>
          <p:cNvPr id="5" name="Group 80"/>
          <p:cNvGrpSpPr>
            <a:grpSpLocks/>
          </p:cNvGrpSpPr>
          <p:nvPr/>
        </p:nvGrpSpPr>
        <p:grpSpPr bwMode="auto">
          <a:xfrm>
            <a:off x="2639616" y="2636915"/>
            <a:ext cx="4191000" cy="830262"/>
            <a:chOff x="1248" y="1104"/>
            <a:chExt cx="2256" cy="523"/>
          </a:xfrm>
        </p:grpSpPr>
        <p:sp>
          <p:nvSpPr>
            <p:cNvPr id="47" name="AutoShape 8"/>
            <p:cNvSpPr>
              <a:spLocks noChangeArrowheads="1"/>
            </p:cNvSpPr>
            <p:nvPr/>
          </p:nvSpPr>
          <p:spPr bwMode="auto">
            <a:xfrm>
              <a:off x="1248" y="1152"/>
              <a:ext cx="432" cy="144"/>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fr-FR" sz="2399"/>
            </a:p>
          </p:txBody>
        </p:sp>
        <p:sp>
          <p:nvSpPr>
            <p:cNvPr id="48" name="Text Box 9"/>
            <p:cNvSpPr txBox="1">
              <a:spLocks noChangeArrowheads="1"/>
            </p:cNvSpPr>
            <p:nvPr/>
          </p:nvSpPr>
          <p:spPr bwMode="auto">
            <a:xfrm>
              <a:off x="1728" y="1104"/>
              <a:ext cx="1776" cy="523"/>
            </a:xfrm>
            <a:prstGeom prst="rect">
              <a:avLst/>
            </a:prstGeom>
            <a:noFill/>
            <a:ln w="9525">
              <a:noFill/>
              <a:miter lim="800000"/>
              <a:headEnd/>
              <a:tailEnd/>
            </a:ln>
          </p:spPr>
          <p:txBody>
            <a:bodyPr>
              <a:spAutoFit/>
            </a:bodyPr>
            <a:lstStyle/>
            <a:p>
              <a:pPr algn="l">
                <a:spcBef>
                  <a:spcPct val="50000"/>
                </a:spcBef>
              </a:pPr>
              <a:r>
                <a:rPr lang="fr-FR" sz="2399" b="1" dirty="0">
                  <a:latin typeface="Times New Roman" pitchFamily="18" charset="0"/>
                </a:rPr>
                <a:t>En relation avec l’histogramme</a:t>
              </a:r>
              <a:endParaRPr lang="en-US" sz="2399" b="1" dirty="0">
                <a:latin typeface="Times New Roman" pitchFamily="18" charset="0"/>
              </a:endParaRPr>
            </a:p>
          </p:txBody>
        </p:sp>
      </p:grpSp>
      <p:sp>
        <p:nvSpPr>
          <p:cNvPr id="49" name="Text Box 79"/>
          <p:cNvSpPr txBox="1">
            <a:spLocks noChangeArrowheads="1"/>
          </p:cNvSpPr>
          <p:nvPr/>
        </p:nvSpPr>
        <p:spPr bwMode="auto">
          <a:xfrm>
            <a:off x="1631503" y="4149080"/>
            <a:ext cx="8829600" cy="830740"/>
          </a:xfrm>
          <a:prstGeom prst="rect">
            <a:avLst/>
          </a:prstGeom>
          <a:noFill/>
          <a:ln w="9525">
            <a:noFill/>
            <a:miter lim="800000"/>
            <a:headEnd/>
            <a:tailEnd/>
          </a:ln>
        </p:spPr>
        <p:txBody>
          <a:bodyPr wrap="square">
            <a:spAutoFit/>
          </a:bodyPr>
          <a:lstStyle/>
          <a:p>
            <a:pPr algn="l">
              <a:spcBef>
                <a:spcPct val="50000"/>
              </a:spcBef>
            </a:pPr>
            <a:r>
              <a:rPr lang="fr-FR" sz="1799" u="sng" dirty="0">
                <a:latin typeface="Times New Roman" pitchFamily="18" charset="0"/>
              </a:rPr>
              <a:t>Dispersion:</a:t>
            </a:r>
            <a:r>
              <a:rPr lang="fr-FR" sz="1400" dirty="0">
                <a:latin typeface="Times New Roman" pitchFamily="18" charset="0"/>
              </a:rPr>
              <a:t> </a:t>
            </a:r>
            <a:r>
              <a:rPr lang="fr-FR" sz="2399" dirty="0">
                <a:latin typeface="Times New Roman" pitchFamily="18" charset="0"/>
              </a:rPr>
              <a:t>elle peut être évaluée à 6,18 </a:t>
            </a:r>
            <a:r>
              <a:rPr lang="fr-FR" sz="2399" dirty="0">
                <a:latin typeface="Times New Roman" pitchFamily="18" charset="0"/>
                <a:sym typeface="Symbol" pitchFamily="18" charset="2"/>
              </a:rPr>
              <a:t> ( correspond à 99,98% d’une population distribuée suivant une loi normale ).</a:t>
            </a:r>
          </a:p>
        </p:txBody>
      </p:sp>
      <p:sp>
        <p:nvSpPr>
          <p:cNvPr id="52" name="Text Box 83"/>
          <p:cNvSpPr txBox="1">
            <a:spLocks noChangeArrowheads="1"/>
          </p:cNvSpPr>
          <p:nvPr/>
        </p:nvSpPr>
        <p:spPr bwMode="auto">
          <a:xfrm>
            <a:off x="3647728" y="5085185"/>
            <a:ext cx="4327986" cy="830740"/>
          </a:xfrm>
          <a:prstGeom prst="rect">
            <a:avLst/>
          </a:prstGeom>
          <a:noFill/>
          <a:ln w="9525">
            <a:noFill/>
            <a:miter lim="800000"/>
            <a:headEnd/>
            <a:tailEnd/>
          </a:ln>
        </p:spPr>
        <p:txBody>
          <a:bodyPr wrap="square">
            <a:spAutoFit/>
          </a:bodyPr>
          <a:lstStyle/>
          <a:p>
            <a:pPr algn="l">
              <a:spcBef>
                <a:spcPct val="50000"/>
              </a:spcBef>
            </a:pPr>
            <a:r>
              <a:rPr lang="fr-FR" sz="2399" b="1" dirty="0">
                <a:latin typeface="Times New Roman" pitchFamily="18" charset="0"/>
              </a:rPr>
              <a:t>En relation avec la courbe de Gauss</a:t>
            </a:r>
            <a:endParaRPr lang="en-US" sz="2399" b="1" dirty="0">
              <a:latin typeface="Times New Roman" pitchFamily="18" charset="0"/>
            </a:endParaRPr>
          </a:p>
        </p:txBody>
      </p:sp>
      <p:sp>
        <p:nvSpPr>
          <p:cNvPr id="46" name="AutoShape 8"/>
          <p:cNvSpPr>
            <a:spLocks noChangeArrowheads="1"/>
          </p:cNvSpPr>
          <p:nvPr/>
        </p:nvSpPr>
        <p:spPr bwMode="auto">
          <a:xfrm>
            <a:off x="2745294" y="5176078"/>
            <a:ext cx="802532" cy="228600"/>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fr-FR" sz="2399"/>
          </a:p>
        </p:txBody>
      </p:sp>
      <p:sp>
        <p:nvSpPr>
          <p:cNvPr id="43" name="Slide Number Placeholder 21">
            <a:extLst>
              <a:ext uri="{FF2B5EF4-FFF2-40B4-BE49-F238E27FC236}">
                <a16:creationId xmlns:a16="http://schemas.microsoft.com/office/drawing/2014/main" id="{3B12978E-0F4A-468F-97F7-FAECCA5048D2}"/>
              </a:ext>
            </a:extLst>
          </p:cNvPr>
          <p:cNvSpPr>
            <a:spLocks noGrp="1"/>
          </p:cNvSpPr>
          <p:nvPr>
            <p:ph type="sldNum" sz="quarter" idx="12"/>
          </p:nvPr>
        </p:nvSpPr>
        <p:spPr>
          <a:xfrm>
            <a:off x="8415858" y="6515688"/>
            <a:ext cx="2057400" cy="365125"/>
          </a:xfrm>
        </p:spPr>
        <p:txBody>
          <a:bodyPr/>
          <a:lstStyle/>
          <a:p>
            <a:fld id="{9DC1E638-3F78-4E0D-883A-B278700C48C0}" type="slidenum">
              <a:rPr lang="de-DE" sz="1400">
                <a:solidFill>
                  <a:srgbClr val="FF0000"/>
                </a:solidFill>
              </a:rPr>
              <a:pPr/>
              <a:t>14</a:t>
            </a:fld>
            <a:endParaRPr lang="de-DE" sz="1400" dirty="0">
              <a:solidFill>
                <a:srgbClr val="FF0000"/>
              </a:solidFill>
            </a:endParaRPr>
          </a:p>
        </p:txBody>
      </p:sp>
    </p:spTree>
    <p:extLst>
      <p:ext uri="{BB962C8B-B14F-4D97-AF65-F5344CB8AC3E}">
        <p14:creationId xmlns:p14="http://schemas.microsoft.com/office/powerpoint/2010/main" val="2344439307"/>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left)">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checkerboard(across)">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left)">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wipe(left)">
                                      <p:cBhvr>
                                        <p:cTn id="22"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autoUpdateAnimBg="0"/>
      <p:bldP spid="49" grpId="0"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49761" y="0"/>
            <a:ext cx="8892479" cy="1211865"/>
          </a:xfrm>
        </p:spPr>
        <p:txBody>
          <a:bodyPr/>
          <a:lstStyle/>
          <a:p>
            <a:r>
              <a:rPr lang="en-US" noProof="1"/>
              <a:t>Ecart type à partir de l’étendue</a:t>
            </a:r>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mc:AlternateContent xmlns:mc="http://schemas.openxmlformats.org/markup-compatibility/2006">
        <mc:Choice xmlns:a14="http://schemas.microsoft.com/office/drawing/2010/main" Requires="a14">
          <p:sp>
            <p:nvSpPr>
              <p:cNvPr id="2" name="ZoneTexte 1"/>
              <p:cNvSpPr txBox="1"/>
              <p:nvPr/>
            </p:nvSpPr>
            <p:spPr>
              <a:xfrm>
                <a:off x="1991544" y="1988841"/>
                <a:ext cx="5616624" cy="2333331"/>
              </a:xfrm>
              <a:prstGeom prst="rect">
                <a:avLst/>
              </a:prstGeom>
              <a:noFill/>
            </p:spPr>
            <p:txBody>
              <a:bodyPr wrap="square" rtlCol="0">
                <a:spAutoFit/>
              </a:bodyPr>
              <a:lstStyle/>
              <a:p>
                <a:r>
                  <a:rPr lang="fr-FR" sz="9600" dirty="0">
                    <a:sym typeface="Symbol"/>
                  </a:rPr>
                  <a:t>=</a:t>
                </a:r>
                <a14:m>
                  <m:oMath xmlns:m="http://schemas.openxmlformats.org/officeDocument/2006/math">
                    <m:f>
                      <m:fPr>
                        <m:ctrlPr>
                          <a:rPr lang="fr-FR" sz="9600" i="1">
                            <a:latin typeface="Cambria Math" panose="02040503050406030204" pitchFamily="18" charset="0"/>
                          </a:rPr>
                        </m:ctrlPr>
                      </m:fPr>
                      <m:num>
                        <m:r>
                          <a:rPr lang="fr-FR" sz="9600" i="1">
                            <a:latin typeface="Cambria Math"/>
                          </a:rPr>
                          <m:t>𝐸𝑡𝑒𝑛𝑑𝑢𝑒</m:t>
                        </m:r>
                        <m:r>
                          <a:rPr lang="fr-FR" sz="9600" i="1">
                            <a:latin typeface="Cambria Math"/>
                          </a:rPr>
                          <m:t> </m:t>
                        </m:r>
                      </m:num>
                      <m:den>
                        <m:r>
                          <a:rPr lang="fr-FR" sz="9600" i="1">
                            <a:latin typeface="Cambria Math"/>
                          </a:rPr>
                          <m:t>1,128</m:t>
                        </m:r>
                      </m:den>
                    </m:f>
                  </m:oMath>
                </a14:m>
                <a:endParaRPr lang="fr-FR" sz="9600" dirty="0"/>
              </a:p>
            </p:txBody>
          </p:sp>
        </mc:Choice>
        <mc:Fallback>
          <p:sp>
            <p:nvSpPr>
              <p:cNvPr id="2" name="ZoneTexte 1"/>
              <p:cNvSpPr txBox="1">
                <a:spLocks noRot="1" noChangeAspect="1" noMove="1" noResize="1" noEditPoints="1" noAdjustHandles="1" noChangeArrowheads="1" noChangeShapeType="1" noTextEdit="1"/>
              </p:cNvSpPr>
              <p:nvPr/>
            </p:nvSpPr>
            <p:spPr>
              <a:xfrm>
                <a:off x="1991544" y="1988841"/>
                <a:ext cx="5616624" cy="2333331"/>
              </a:xfrm>
              <a:prstGeom prst="rect">
                <a:avLst/>
              </a:prstGeom>
              <a:blipFill>
                <a:blip r:embed="rId3"/>
                <a:stretch>
                  <a:fillRect l="-11509" t="-1567" b="-10966"/>
                </a:stretch>
              </a:blipFill>
            </p:spPr>
            <p:txBody>
              <a:bodyPr/>
              <a:lstStyle/>
              <a:p>
                <a:r>
                  <a:rPr lang="fr-FR">
                    <a:noFill/>
                  </a:rPr>
                  <a:t> </a:t>
                </a:r>
              </a:p>
            </p:txBody>
          </p:sp>
        </mc:Fallback>
      </mc:AlternateContent>
      <p:sp>
        <p:nvSpPr>
          <p:cNvPr id="3" name="ZoneTexte 2"/>
          <p:cNvSpPr txBox="1"/>
          <p:nvPr/>
        </p:nvSpPr>
        <p:spPr>
          <a:xfrm>
            <a:off x="8112224" y="2420888"/>
            <a:ext cx="2160240" cy="1015534"/>
          </a:xfrm>
          <a:prstGeom prst="rect">
            <a:avLst/>
          </a:prstGeom>
          <a:noFill/>
        </p:spPr>
        <p:txBody>
          <a:bodyPr wrap="square" rtlCol="0">
            <a:spAutoFit/>
          </a:bodyPr>
          <a:lstStyle/>
          <a:p>
            <a:r>
              <a:rPr lang="fr-FR" sz="5999" dirty="0"/>
              <a:t>(n=2)</a:t>
            </a:r>
          </a:p>
        </p:txBody>
      </p:sp>
    </p:spTree>
    <p:extLst>
      <p:ext uri="{BB962C8B-B14F-4D97-AF65-F5344CB8AC3E}">
        <p14:creationId xmlns:p14="http://schemas.microsoft.com/office/powerpoint/2010/main" val="2716611790"/>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 4">
            <a:extLst>
              <a:ext uri="{FF2B5EF4-FFF2-40B4-BE49-F238E27FC236}">
                <a16:creationId xmlns:a16="http://schemas.microsoft.com/office/drawing/2014/main" id="{137B1DE2-4A3C-44F4-9BC3-B03422BF0EA6}"/>
              </a:ext>
            </a:extLst>
          </p:cNvPr>
          <p:cNvPicPr>
            <a:picLocks noChangeAspect="1"/>
          </p:cNvPicPr>
          <p:nvPr/>
        </p:nvPicPr>
        <p:blipFill rotWithShape="1">
          <a:blip r:embed="rId2"/>
          <a:srcRect l="20863" t="19185" r="16926" b="19185"/>
          <a:stretch/>
        </p:blipFill>
        <p:spPr>
          <a:xfrm>
            <a:off x="2135560" y="836712"/>
            <a:ext cx="8145083" cy="4536504"/>
          </a:xfrm>
          <a:prstGeom prst="rect">
            <a:avLst/>
          </a:prstGeom>
        </p:spPr>
      </p:pic>
      <p:sp>
        <p:nvSpPr>
          <p:cNvPr id="6" name="Slide Number Placeholder 21">
            <a:extLst>
              <a:ext uri="{FF2B5EF4-FFF2-40B4-BE49-F238E27FC236}">
                <a16:creationId xmlns:a16="http://schemas.microsoft.com/office/drawing/2014/main" id="{FF0AA19A-5CC3-4D9F-B6AD-586E9E12E094}"/>
              </a:ext>
            </a:extLst>
          </p:cNvPr>
          <p:cNvSpPr>
            <a:spLocks noGrp="1"/>
          </p:cNvSpPr>
          <p:nvPr>
            <p:ph type="sldNum" sz="quarter" idx="12"/>
          </p:nvPr>
        </p:nvSpPr>
        <p:spPr>
          <a:xfrm>
            <a:off x="8415858" y="6515688"/>
            <a:ext cx="2057400" cy="365125"/>
          </a:xfrm>
        </p:spPr>
        <p:txBody>
          <a:bodyPr/>
          <a:lstStyle/>
          <a:p>
            <a:fld id="{9DC1E638-3F78-4E0D-883A-B278700C48C0}" type="slidenum">
              <a:rPr lang="de-DE" sz="1400">
                <a:solidFill>
                  <a:srgbClr val="FF0000"/>
                </a:solidFill>
              </a:rPr>
              <a:pPr/>
              <a:t>16</a:t>
            </a:fld>
            <a:endParaRPr lang="de-DE" sz="1400" dirty="0">
              <a:solidFill>
                <a:srgbClr val="FF0000"/>
              </a:solidFill>
            </a:endParaRPr>
          </a:p>
        </p:txBody>
      </p:sp>
    </p:spTree>
    <p:extLst>
      <p:ext uri="{BB962C8B-B14F-4D97-AF65-F5344CB8AC3E}">
        <p14:creationId xmlns:p14="http://schemas.microsoft.com/office/powerpoint/2010/main" val="17046584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49761" y="0"/>
            <a:ext cx="8892479" cy="1211865"/>
          </a:xfrm>
        </p:spPr>
        <p:txBody>
          <a:bodyPr/>
          <a:lstStyle/>
          <a:p>
            <a:r>
              <a:rPr lang="en-US" b="1" noProof="1"/>
              <a:t>Niveau d’éxactitude</a:t>
            </a:r>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9" name="ZoneTexte 8"/>
          <p:cNvSpPr txBox="1"/>
          <p:nvPr/>
        </p:nvSpPr>
        <p:spPr>
          <a:xfrm>
            <a:off x="2063553" y="1340768"/>
            <a:ext cx="8064896" cy="1569148"/>
          </a:xfrm>
          <a:prstGeom prst="rect">
            <a:avLst/>
          </a:prstGeom>
          <a:noFill/>
        </p:spPr>
        <p:txBody>
          <a:bodyPr wrap="square" rtlCol="0">
            <a:spAutoFit/>
          </a:bodyPr>
          <a:lstStyle/>
          <a:p>
            <a:pPr marL="457173" indent="-457173">
              <a:buFont typeface="+mj-lt"/>
              <a:buAutoNum type="arabicPeriod"/>
            </a:pPr>
            <a:endParaRPr lang="fr-FR" sz="2399" dirty="0">
              <a:solidFill>
                <a:srgbClr val="FF0000"/>
              </a:solidFill>
            </a:endParaRPr>
          </a:p>
          <a:p>
            <a:pPr marL="457173" indent="-457173">
              <a:buFont typeface="+mj-lt"/>
              <a:buAutoNum type="arabicPeriod"/>
            </a:pPr>
            <a:endParaRPr lang="fr-FR" sz="2399" dirty="0"/>
          </a:p>
          <a:p>
            <a:pPr marL="457173" indent="-457173">
              <a:buFont typeface="+mj-lt"/>
              <a:buAutoNum type="arabicPeriod"/>
            </a:pPr>
            <a:endParaRPr lang="fr-FR" sz="2399" dirty="0"/>
          </a:p>
          <a:p>
            <a:pPr marL="342881" indent="-342881">
              <a:buFont typeface="+mj-lt"/>
              <a:buAutoNum type="arabicPeriod"/>
            </a:pPr>
            <a:endParaRPr lang="fr-FR" sz="2399" b="1" dirty="0"/>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grpSp>
        <p:nvGrpSpPr>
          <p:cNvPr id="2" name="Group 41"/>
          <p:cNvGrpSpPr>
            <a:grpSpLocks/>
          </p:cNvGrpSpPr>
          <p:nvPr/>
        </p:nvGrpSpPr>
        <p:grpSpPr bwMode="auto">
          <a:xfrm>
            <a:off x="2423592" y="908720"/>
            <a:ext cx="7560840" cy="3623320"/>
            <a:chOff x="672" y="432"/>
            <a:chExt cx="4656" cy="2736"/>
          </a:xfrm>
        </p:grpSpPr>
        <p:sp>
          <p:nvSpPr>
            <p:cNvPr id="27" name="Rectangle 4"/>
            <p:cNvSpPr>
              <a:spLocks noChangeArrowheads="1"/>
            </p:cNvSpPr>
            <p:nvPr/>
          </p:nvSpPr>
          <p:spPr bwMode="auto">
            <a:xfrm>
              <a:off x="672" y="432"/>
              <a:ext cx="4656" cy="2736"/>
            </a:xfrm>
            <a:prstGeom prst="rect">
              <a:avLst/>
            </a:prstGeom>
            <a:solidFill>
              <a:schemeClr val="bg1"/>
            </a:solidFill>
            <a:ln w="9525">
              <a:solidFill>
                <a:schemeClr val="tx1"/>
              </a:solidFill>
              <a:miter lim="800000"/>
              <a:headEnd/>
              <a:tailEnd/>
            </a:ln>
          </p:spPr>
          <p:txBody>
            <a:bodyPr wrap="none" anchor="ctr"/>
            <a:lstStyle/>
            <a:p>
              <a:endParaRPr lang="fr-FR" sz="1799">
                <a:latin typeface="Times New Roman" pitchFamily="18" charset="0"/>
                <a:sym typeface="Symbol" pitchFamily="18" charset="2"/>
              </a:endParaRPr>
            </a:p>
          </p:txBody>
        </p:sp>
        <p:grpSp>
          <p:nvGrpSpPr>
            <p:cNvPr id="3" name="Group 6"/>
            <p:cNvGrpSpPr>
              <a:grpSpLocks/>
            </p:cNvGrpSpPr>
            <p:nvPr/>
          </p:nvGrpSpPr>
          <p:grpSpPr bwMode="auto">
            <a:xfrm>
              <a:off x="1432" y="801"/>
              <a:ext cx="3122" cy="1263"/>
              <a:chOff x="1200" y="1680"/>
              <a:chExt cx="2736" cy="1301"/>
            </a:xfrm>
          </p:grpSpPr>
          <p:sp>
            <p:nvSpPr>
              <p:cNvPr id="54" name="Freeform 7"/>
              <p:cNvSpPr>
                <a:spLocks/>
              </p:cNvSpPr>
              <p:nvPr/>
            </p:nvSpPr>
            <p:spPr bwMode="auto">
              <a:xfrm>
                <a:off x="1200" y="1680"/>
                <a:ext cx="1392" cy="1300"/>
              </a:xfrm>
              <a:custGeom>
                <a:avLst/>
                <a:gdLst>
                  <a:gd name="T0" fmla="*/ 0 w 1392"/>
                  <a:gd name="T1" fmla="*/ 1296 h 1300"/>
                  <a:gd name="T2" fmla="*/ 384 w 1392"/>
                  <a:gd name="T3" fmla="*/ 1200 h 1300"/>
                  <a:gd name="T4" fmla="*/ 816 w 1392"/>
                  <a:gd name="T5" fmla="*/ 696 h 1300"/>
                  <a:gd name="T6" fmla="*/ 1056 w 1392"/>
                  <a:gd name="T7" fmla="*/ 144 h 1300"/>
                  <a:gd name="T8" fmla="*/ 1392 w 1392"/>
                  <a:gd name="T9" fmla="*/ 0 h 1300"/>
                  <a:gd name="T10" fmla="*/ 0 60000 65536"/>
                  <a:gd name="T11" fmla="*/ 0 60000 65536"/>
                  <a:gd name="T12" fmla="*/ 0 60000 65536"/>
                  <a:gd name="T13" fmla="*/ 0 60000 65536"/>
                  <a:gd name="T14" fmla="*/ 0 60000 65536"/>
                  <a:gd name="T15" fmla="*/ 0 w 1392"/>
                  <a:gd name="T16" fmla="*/ 0 h 1300"/>
                  <a:gd name="T17" fmla="*/ 1392 w 1392"/>
                  <a:gd name="T18" fmla="*/ 1300 h 1300"/>
                </a:gdLst>
                <a:ahLst/>
                <a:cxnLst>
                  <a:cxn ang="T10">
                    <a:pos x="T0" y="T1"/>
                  </a:cxn>
                  <a:cxn ang="T11">
                    <a:pos x="T2" y="T3"/>
                  </a:cxn>
                  <a:cxn ang="T12">
                    <a:pos x="T4" y="T5"/>
                  </a:cxn>
                  <a:cxn ang="T13">
                    <a:pos x="T6" y="T7"/>
                  </a:cxn>
                  <a:cxn ang="T14">
                    <a:pos x="T8" y="T9"/>
                  </a:cxn>
                </a:cxnLst>
                <a:rect l="T15" t="T16" r="T17" b="T18"/>
                <a:pathLst>
                  <a:path w="1392" h="1300">
                    <a:moveTo>
                      <a:pt x="0" y="1296"/>
                    </a:moveTo>
                    <a:cubicBezTo>
                      <a:pt x="132" y="1300"/>
                      <a:pt x="248" y="1300"/>
                      <a:pt x="384" y="1200"/>
                    </a:cubicBezTo>
                    <a:cubicBezTo>
                      <a:pt x="520" y="1100"/>
                      <a:pt x="704" y="872"/>
                      <a:pt x="816" y="696"/>
                    </a:cubicBezTo>
                    <a:cubicBezTo>
                      <a:pt x="928" y="520"/>
                      <a:pt x="960" y="260"/>
                      <a:pt x="1056" y="144"/>
                    </a:cubicBezTo>
                    <a:cubicBezTo>
                      <a:pt x="1152" y="28"/>
                      <a:pt x="1280" y="16"/>
                      <a:pt x="1392" y="0"/>
                    </a:cubicBezTo>
                  </a:path>
                </a:pathLst>
              </a:custGeom>
              <a:noFill/>
              <a:ln w="38100" cmpd="sng">
                <a:solidFill>
                  <a:schemeClr val="tx1"/>
                </a:solidFill>
                <a:round/>
                <a:headEnd/>
                <a:tailEnd/>
              </a:ln>
            </p:spPr>
            <p:txBody>
              <a:bodyPr/>
              <a:lstStyle/>
              <a:p>
                <a:endParaRPr lang="fr-FR" sz="2399"/>
              </a:p>
            </p:txBody>
          </p:sp>
          <p:sp>
            <p:nvSpPr>
              <p:cNvPr id="55" name="Freeform 8"/>
              <p:cNvSpPr>
                <a:spLocks/>
              </p:cNvSpPr>
              <p:nvPr/>
            </p:nvSpPr>
            <p:spPr bwMode="auto">
              <a:xfrm>
                <a:off x="2544" y="1680"/>
                <a:ext cx="1392" cy="1301"/>
              </a:xfrm>
              <a:custGeom>
                <a:avLst/>
                <a:gdLst>
                  <a:gd name="T0" fmla="*/ 1392 w 1392"/>
                  <a:gd name="T1" fmla="*/ 1296 h 1301"/>
                  <a:gd name="T2" fmla="*/ 1008 w 1392"/>
                  <a:gd name="T3" fmla="*/ 1200 h 1301"/>
                  <a:gd name="T4" fmla="*/ 600 w 1392"/>
                  <a:gd name="T5" fmla="*/ 688 h 1301"/>
                  <a:gd name="T6" fmla="*/ 336 w 1392"/>
                  <a:gd name="T7" fmla="*/ 144 h 1301"/>
                  <a:gd name="T8" fmla="*/ 0 w 1392"/>
                  <a:gd name="T9" fmla="*/ 0 h 1301"/>
                  <a:gd name="T10" fmla="*/ 0 60000 65536"/>
                  <a:gd name="T11" fmla="*/ 0 60000 65536"/>
                  <a:gd name="T12" fmla="*/ 0 60000 65536"/>
                  <a:gd name="T13" fmla="*/ 0 60000 65536"/>
                  <a:gd name="T14" fmla="*/ 0 60000 65536"/>
                  <a:gd name="T15" fmla="*/ 0 w 1392"/>
                  <a:gd name="T16" fmla="*/ 0 h 1301"/>
                  <a:gd name="T17" fmla="*/ 1392 w 1392"/>
                  <a:gd name="T18" fmla="*/ 1301 h 1301"/>
                </a:gdLst>
                <a:ahLst/>
                <a:cxnLst>
                  <a:cxn ang="T10">
                    <a:pos x="T0" y="T1"/>
                  </a:cxn>
                  <a:cxn ang="T11">
                    <a:pos x="T2" y="T3"/>
                  </a:cxn>
                  <a:cxn ang="T12">
                    <a:pos x="T4" y="T5"/>
                  </a:cxn>
                  <a:cxn ang="T13">
                    <a:pos x="T6" y="T7"/>
                  </a:cxn>
                  <a:cxn ang="T14">
                    <a:pos x="T8" y="T9"/>
                  </a:cxn>
                </a:cxnLst>
                <a:rect l="T15" t="T16" r="T17" b="T18"/>
                <a:pathLst>
                  <a:path w="1392" h="1301">
                    <a:moveTo>
                      <a:pt x="1392" y="1296"/>
                    </a:moveTo>
                    <a:cubicBezTo>
                      <a:pt x="1260" y="1300"/>
                      <a:pt x="1140" y="1301"/>
                      <a:pt x="1008" y="1200"/>
                    </a:cubicBezTo>
                    <a:cubicBezTo>
                      <a:pt x="876" y="1099"/>
                      <a:pt x="712" y="864"/>
                      <a:pt x="600" y="688"/>
                    </a:cubicBezTo>
                    <a:cubicBezTo>
                      <a:pt x="488" y="512"/>
                      <a:pt x="436" y="259"/>
                      <a:pt x="336" y="144"/>
                    </a:cubicBezTo>
                    <a:cubicBezTo>
                      <a:pt x="236" y="29"/>
                      <a:pt x="112" y="16"/>
                      <a:pt x="0" y="0"/>
                    </a:cubicBezTo>
                  </a:path>
                </a:pathLst>
              </a:custGeom>
              <a:noFill/>
              <a:ln w="38100" cmpd="sng">
                <a:solidFill>
                  <a:schemeClr val="tx1"/>
                </a:solidFill>
                <a:round/>
                <a:headEnd/>
                <a:tailEnd/>
              </a:ln>
            </p:spPr>
            <p:txBody>
              <a:bodyPr/>
              <a:lstStyle/>
              <a:p>
                <a:endParaRPr lang="fr-FR" sz="2399"/>
              </a:p>
            </p:txBody>
          </p:sp>
        </p:grpSp>
        <p:sp>
          <p:nvSpPr>
            <p:cNvPr id="29" name="Line 9"/>
            <p:cNvSpPr>
              <a:spLocks noChangeShapeType="1"/>
            </p:cNvSpPr>
            <p:nvPr/>
          </p:nvSpPr>
          <p:spPr bwMode="auto">
            <a:xfrm>
              <a:off x="1268" y="2245"/>
              <a:ext cx="3889" cy="0"/>
            </a:xfrm>
            <a:prstGeom prst="line">
              <a:avLst/>
            </a:prstGeom>
            <a:noFill/>
            <a:ln w="9525">
              <a:solidFill>
                <a:schemeClr val="tx1"/>
              </a:solidFill>
              <a:round/>
              <a:headEnd/>
              <a:tailEnd type="triangle" w="med" len="med"/>
            </a:ln>
          </p:spPr>
          <p:txBody>
            <a:bodyPr/>
            <a:lstStyle/>
            <a:p>
              <a:endParaRPr lang="fr-FR" sz="2399"/>
            </a:p>
          </p:txBody>
        </p:sp>
        <p:sp>
          <p:nvSpPr>
            <p:cNvPr id="30" name="Line 10"/>
            <p:cNvSpPr>
              <a:spLocks noChangeShapeType="1"/>
            </p:cNvSpPr>
            <p:nvPr/>
          </p:nvSpPr>
          <p:spPr bwMode="auto">
            <a:xfrm flipV="1">
              <a:off x="1268" y="672"/>
              <a:ext cx="0" cy="1573"/>
            </a:xfrm>
            <a:prstGeom prst="line">
              <a:avLst/>
            </a:prstGeom>
            <a:noFill/>
            <a:ln w="9525">
              <a:solidFill>
                <a:schemeClr val="tx1"/>
              </a:solidFill>
              <a:round/>
              <a:headEnd/>
              <a:tailEnd type="triangle" w="med" len="med"/>
            </a:ln>
          </p:spPr>
          <p:txBody>
            <a:bodyPr/>
            <a:lstStyle/>
            <a:p>
              <a:endParaRPr lang="fr-FR" sz="2399"/>
            </a:p>
          </p:txBody>
        </p:sp>
        <p:sp>
          <p:nvSpPr>
            <p:cNvPr id="31" name="Line 11"/>
            <p:cNvSpPr>
              <a:spLocks noChangeShapeType="1"/>
            </p:cNvSpPr>
            <p:nvPr/>
          </p:nvSpPr>
          <p:spPr bwMode="auto">
            <a:xfrm>
              <a:off x="3312" y="881"/>
              <a:ext cx="0" cy="1313"/>
            </a:xfrm>
            <a:prstGeom prst="line">
              <a:avLst/>
            </a:prstGeom>
            <a:noFill/>
            <a:ln w="9525">
              <a:solidFill>
                <a:schemeClr val="tx1"/>
              </a:solidFill>
              <a:round/>
              <a:headEnd/>
              <a:tailEnd/>
            </a:ln>
          </p:spPr>
          <p:txBody>
            <a:bodyPr/>
            <a:lstStyle/>
            <a:p>
              <a:endParaRPr lang="fr-FR" sz="2399"/>
            </a:p>
          </p:txBody>
        </p:sp>
        <p:sp>
          <p:nvSpPr>
            <p:cNvPr id="32" name="Line 13"/>
            <p:cNvSpPr>
              <a:spLocks noChangeShapeType="1"/>
            </p:cNvSpPr>
            <p:nvPr/>
          </p:nvSpPr>
          <p:spPr bwMode="auto">
            <a:xfrm>
              <a:off x="2960" y="624"/>
              <a:ext cx="0" cy="2496"/>
            </a:xfrm>
            <a:prstGeom prst="line">
              <a:avLst/>
            </a:prstGeom>
            <a:noFill/>
            <a:ln w="9525">
              <a:solidFill>
                <a:schemeClr val="tx1"/>
              </a:solidFill>
              <a:round/>
              <a:headEnd/>
              <a:tailEnd/>
            </a:ln>
          </p:spPr>
          <p:txBody>
            <a:bodyPr/>
            <a:lstStyle/>
            <a:p>
              <a:endParaRPr lang="fr-FR" sz="2399"/>
            </a:p>
          </p:txBody>
        </p:sp>
        <p:grpSp>
          <p:nvGrpSpPr>
            <p:cNvPr id="4" name="Group 14"/>
            <p:cNvGrpSpPr>
              <a:grpSpLocks/>
            </p:cNvGrpSpPr>
            <p:nvPr/>
          </p:nvGrpSpPr>
          <p:grpSpPr bwMode="auto">
            <a:xfrm>
              <a:off x="3120" y="528"/>
              <a:ext cx="307" cy="348"/>
              <a:chOff x="2640" y="1248"/>
              <a:chExt cx="335" cy="394"/>
            </a:xfrm>
          </p:grpSpPr>
          <p:sp>
            <p:nvSpPr>
              <p:cNvPr id="52" name="Text Box 15"/>
              <p:cNvSpPr txBox="1">
                <a:spLocks noChangeArrowheads="1"/>
              </p:cNvSpPr>
              <p:nvPr/>
            </p:nvSpPr>
            <p:spPr bwMode="auto">
              <a:xfrm>
                <a:off x="2640" y="1248"/>
                <a:ext cx="335" cy="394"/>
              </a:xfrm>
              <a:prstGeom prst="rect">
                <a:avLst/>
              </a:prstGeom>
              <a:noFill/>
              <a:ln w="9525">
                <a:noFill/>
                <a:miter lim="800000"/>
                <a:headEnd/>
                <a:tailEnd/>
              </a:ln>
            </p:spPr>
            <p:txBody>
              <a:bodyPr>
                <a:spAutoFit/>
              </a:bodyPr>
              <a:lstStyle/>
              <a:p>
                <a:pPr>
                  <a:spcBef>
                    <a:spcPct val="50000"/>
                  </a:spcBef>
                </a:pPr>
                <a:r>
                  <a:rPr lang="fr-FR" sz="2399">
                    <a:latin typeface="Times New Roman" pitchFamily="18" charset="0"/>
                  </a:rPr>
                  <a:t>X</a:t>
                </a:r>
                <a:endParaRPr lang="en-US" sz="2399">
                  <a:latin typeface="Times New Roman" pitchFamily="18" charset="0"/>
                </a:endParaRPr>
              </a:p>
            </p:txBody>
          </p:sp>
          <p:sp>
            <p:nvSpPr>
              <p:cNvPr id="53" name="Line 16"/>
              <p:cNvSpPr>
                <a:spLocks noChangeShapeType="1"/>
              </p:cNvSpPr>
              <p:nvPr/>
            </p:nvSpPr>
            <p:spPr bwMode="auto">
              <a:xfrm>
                <a:off x="2736" y="1296"/>
                <a:ext cx="144" cy="0"/>
              </a:xfrm>
              <a:prstGeom prst="line">
                <a:avLst/>
              </a:prstGeom>
              <a:noFill/>
              <a:ln w="19050">
                <a:solidFill>
                  <a:schemeClr val="tx1"/>
                </a:solidFill>
                <a:round/>
                <a:headEnd/>
                <a:tailEnd/>
              </a:ln>
            </p:spPr>
            <p:txBody>
              <a:bodyPr/>
              <a:lstStyle/>
              <a:p>
                <a:endParaRPr lang="fr-FR" sz="2399"/>
              </a:p>
            </p:txBody>
          </p:sp>
        </p:grpSp>
        <p:sp>
          <p:nvSpPr>
            <p:cNvPr id="34" name="Line 17"/>
            <p:cNvSpPr>
              <a:spLocks noChangeShapeType="1"/>
            </p:cNvSpPr>
            <p:nvPr/>
          </p:nvSpPr>
          <p:spPr bwMode="auto">
            <a:xfrm>
              <a:off x="2609" y="2109"/>
              <a:ext cx="703" cy="0"/>
            </a:xfrm>
            <a:prstGeom prst="line">
              <a:avLst/>
            </a:prstGeom>
            <a:noFill/>
            <a:ln w="9525">
              <a:solidFill>
                <a:schemeClr val="tx1"/>
              </a:solidFill>
              <a:round/>
              <a:headEnd type="triangle" w="med" len="med"/>
              <a:tailEnd type="triangle" w="med" len="med"/>
            </a:ln>
          </p:spPr>
          <p:txBody>
            <a:bodyPr/>
            <a:lstStyle/>
            <a:p>
              <a:endParaRPr lang="fr-FR" sz="2399"/>
            </a:p>
          </p:txBody>
        </p:sp>
        <p:sp>
          <p:nvSpPr>
            <p:cNvPr id="35" name="Line 18"/>
            <p:cNvSpPr>
              <a:spLocks noChangeShapeType="1"/>
            </p:cNvSpPr>
            <p:nvPr/>
          </p:nvSpPr>
          <p:spPr bwMode="auto">
            <a:xfrm>
              <a:off x="2609" y="881"/>
              <a:ext cx="0" cy="1313"/>
            </a:xfrm>
            <a:prstGeom prst="line">
              <a:avLst/>
            </a:prstGeom>
            <a:noFill/>
            <a:ln w="9525">
              <a:solidFill>
                <a:schemeClr val="tx1"/>
              </a:solidFill>
              <a:round/>
              <a:headEnd/>
              <a:tailEnd/>
            </a:ln>
          </p:spPr>
          <p:txBody>
            <a:bodyPr/>
            <a:lstStyle/>
            <a:p>
              <a:endParaRPr lang="fr-FR" sz="2399"/>
            </a:p>
          </p:txBody>
        </p:sp>
        <p:sp>
          <p:nvSpPr>
            <p:cNvPr id="36" name="Line 19"/>
            <p:cNvSpPr>
              <a:spLocks noChangeShapeType="1"/>
            </p:cNvSpPr>
            <p:nvPr/>
          </p:nvSpPr>
          <p:spPr bwMode="auto">
            <a:xfrm>
              <a:off x="2257" y="2448"/>
              <a:ext cx="703" cy="0"/>
            </a:xfrm>
            <a:prstGeom prst="line">
              <a:avLst/>
            </a:prstGeom>
            <a:noFill/>
            <a:ln w="9525">
              <a:solidFill>
                <a:schemeClr val="tx1"/>
              </a:solidFill>
              <a:round/>
              <a:headEnd type="triangle" w="med" len="med"/>
              <a:tailEnd/>
            </a:ln>
          </p:spPr>
          <p:txBody>
            <a:bodyPr/>
            <a:lstStyle/>
            <a:p>
              <a:endParaRPr lang="fr-FR" sz="2399"/>
            </a:p>
          </p:txBody>
        </p:sp>
        <p:sp>
          <p:nvSpPr>
            <p:cNvPr id="37" name="Line 20"/>
            <p:cNvSpPr>
              <a:spLocks noChangeShapeType="1"/>
            </p:cNvSpPr>
            <p:nvPr/>
          </p:nvSpPr>
          <p:spPr bwMode="auto">
            <a:xfrm>
              <a:off x="2960" y="2736"/>
              <a:ext cx="1054" cy="0"/>
            </a:xfrm>
            <a:prstGeom prst="line">
              <a:avLst/>
            </a:prstGeom>
            <a:noFill/>
            <a:ln w="9525">
              <a:solidFill>
                <a:schemeClr val="tx1"/>
              </a:solidFill>
              <a:round/>
              <a:headEnd/>
              <a:tailEnd type="triangle" w="med" len="med"/>
            </a:ln>
          </p:spPr>
          <p:txBody>
            <a:bodyPr/>
            <a:lstStyle/>
            <a:p>
              <a:endParaRPr lang="fr-FR" sz="2399"/>
            </a:p>
          </p:txBody>
        </p:sp>
        <p:sp>
          <p:nvSpPr>
            <p:cNvPr id="38" name="Line 21"/>
            <p:cNvSpPr>
              <a:spLocks noChangeShapeType="1"/>
            </p:cNvSpPr>
            <p:nvPr/>
          </p:nvSpPr>
          <p:spPr bwMode="auto">
            <a:xfrm>
              <a:off x="2960" y="3072"/>
              <a:ext cx="1406" cy="0"/>
            </a:xfrm>
            <a:prstGeom prst="line">
              <a:avLst/>
            </a:prstGeom>
            <a:noFill/>
            <a:ln w="9525">
              <a:solidFill>
                <a:schemeClr val="tx1"/>
              </a:solidFill>
              <a:round/>
              <a:headEnd/>
              <a:tailEnd type="triangle" w="med" len="med"/>
            </a:ln>
          </p:spPr>
          <p:txBody>
            <a:bodyPr/>
            <a:lstStyle/>
            <a:p>
              <a:endParaRPr lang="fr-FR" sz="2399"/>
            </a:p>
          </p:txBody>
        </p:sp>
        <p:sp>
          <p:nvSpPr>
            <p:cNvPr id="39" name="Line 22"/>
            <p:cNvSpPr>
              <a:spLocks noChangeShapeType="1"/>
            </p:cNvSpPr>
            <p:nvPr/>
          </p:nvSpPr>
          <p:spPr bwMode="auto">
            <a:xfrm flipV="1">
              <a:off x="4366" y="1940"/>
              <a:ext cx="0" cy="1132"/>
            </a:xfrm>
            <a:prstGeom prst="line">
              <a:avLst/>
            </a:prstGeom>
            <a:noFill/>
            <a:ln w="9525">
              <a:solidFill>
                <a:schemeClr val="tx1"/>
              </a:solidFill>
              <a:round/>
              <a:headEnd/>
              <a:tailEnd/>
            </a:ln>
          </p:spPr>
          <p:txBody>
            <a:bodyPr/>
            <a:lstStyle/>
            <a:p>
              <a:endParaRPr lang="fr-FR" sz="2399"/>
            </a:p>
          </p:txBody>
        </p:sp>
        <p:sp>
          <p:nvSpPr>
            <p:cNvPr id="40" name="Line 23"/>
            <p:cNvSpPr>
              <a:spLocks noChangeShapeType="1"/>
            </p:cNvSpPr>
            <p:nvPr/>
          </p:nvSpPr>
          <p:spPr bwMode="auto">
            <a:xfrm flipV="1">
              <a:off x="4014" y="1770"/>
              <a:ext cx="0" cy="966"/>
            </a:xfrm>
            <a:prstGeom prst="line">
              <a:avLst/>
            </a:prstGeom>
            <a:noFill/>
            <a:ln w="9525">
              <a:solidFill>
                <a:schemeClr val="tx1"/>
              </a:solidFill>
              <a:round/>
              <a:headEnd/>
              <a:tailEnd/>
            </a:ln>
          </p:spPr>
          <p:txBody>
            <a:bodyPr/>
            <a:lstStyle/>
            <a:p>
              <a:endParaRPr lang="fr-FR" sz="2399"/>
            </a:p>
          </p:txBody>
        </p:sp>
        <p:sp>
          <p:nvSpPr>
            <p:cNvPr id="41" name="Line 24"/>
            <p:cNvSpPr>
              <a:spLocks noChangeShapeType="1"/>
            </p:cNvSpPr>
            <p:nvPr/>
          </p:nvSpPr>
          <p:spPr bwMode="auto">
            <a:xfrm flipV="1">
              <a:off x="3663" y="1474"/>
              <a:ext cx="0" cy="1101"/>
            </a:xfrm>
            <a:prstGeom prst="line">
              <a:avLst/>
            </a:prstGeom>
            <a:noFill/>
            <a:ln w="9525">
              <a:solidFill>
                <a:schemeClr val="tx1"/>
              </a:solidFill>
              <a:round/>
              <a:headEnd/>
              <a:tailEnd/>
            </a:ln>
          </p:spPr>
          <p:txBody>
            <a:bodyPr/>
            <a:lstStyle/>
            <a:p>
              <a:endParaRPr lang="fr-FR" sz="2399"/>
            </a:p>
          </p:txBody>
        </p:sp>
        <p:sp>
          <p:nvSpPr>
            <p:cNvPr id="42" name="Line 25"/>
            <p:cNvSpPr>
              <a:spLocks noChangeShapeType="1"/>
            </p:cNvSpPr>
            <p:nvPr/>
          </p:nvSpPr>
          <p:spPr bwMode="auto">
            <a:xfrm>
              <a:off x="2960" y="2448"/>
              <a:ext cx="703" cy="0"/>
            </a:xfrm>
            <a:prstGeom prst="line">
              <a:avLst/>
            </a:prstGeom>
            <a:noFill/>
            <a:ln w="9525">
              <a:solidFill>
                <a:schemeClr val="tx1"/>
              </a:solidFill>
              <a:round/>
              <a:headEnd/>
              <a:tailEnd type="triangle" w="med" len="med"/>
            </a:ln>
          </p:spPr>
          <p:txBody>
            <a:bodyPr/>
            <a:lstStyle/>
            <a:p>
              <a:endParaRPr lang="fr-FR" sz="2399"/>
            </a:p>
          </p:txBody>
        </p:sp>
        <p:sp>
          <p:nvSpPr>
            <p:cNvPr id="43" name="Line 26"/>
            <p:cNvSpPr>
              <a:spLocks noChangeShapeType="1"/>
            </p:cNvSpPr>
            <p:nvPr/>
          </p:nvSpPr>
          <p:spPr bwMode="auto">
            <a:xfrm>
              <a:off x="1906" y="2736"/>
              <a:ext cx="1054" cy="0"/>
            </a:xfrm>
            <a:prstGeom prst="line">
              <a:avLst/>
            </a:prstGeom>
            <a:noFill/>
            <a:ln w="9525">
              <a:solidFill>
                <a:schemeClr val="tx1"/>
              </a:solidFill>
              <a:round/>
              <a:headEnd type="triangle" w="med" len="med"/>
              <a:tailEnd/>
            </a:ln>
          </p:spPr>
          <p:txBody>
            <a:bodyPr/>
            <a:lstStyle/>
            <a:p>
              <a:endParaRPr lang="fr-FR" sz="2399"/>
            </a:p>
          </p:txBody>
        </p:sp>
        <p:sp>
          <p:nvSpPr>
            <p:cNvPr id="44" name="Line 27"/>
            <p:cNvSpPr>
              <a:spLocks noChangeShapeType="1"/>
            </p:cNvSpPr>
            <p:nvPr/>
          </p:nvSpPr>
          <p:spPr bwMode="auto">
            <a:xfrm>
              <a:off x="1555" y="3072"/>
              <a:ext cx="1405" cy="0"/>
            </a:xfrm>
            <a:prstGeom prst="line">
              <a:avLst/>
            </a:prstGeom>
            <a:noFill/>
            <a:ln w="9525">
              <a:solidFill>
                <a:schemeClr val="tx1"/>
              </a:solidFill>
              <a:round/>
              <a:headEnd type="triangle" w="med" len="med"/>
              <a:tailEnd/>
            </a:ln>
          </p:spPr>
          <p:txBody>
            <a:bodyPr/>
            <a:lstStyle/>
            <a:p>
              <a:endParaRPr lang="fr-FR" sz="2399"/>
            </a:p>
          </p:txBody>
        </p:sp>
        <p:sp>
          <p:nvSpPr>
            <p:cNvPr id="45" name="Line 28"/>
            <p:cNvSpPr>
              <a:spLocks noChangeShapeType="1"/>
            </p:cNvSpPr>
            <p:nvPr/>
          </p:nvSpPr>
          <p:spPr bwMode="auto">
            <a:xfrm flipV="1">
              <a:off x="1555" y="1940"/>
              <a:ext cx="0" cy="1180"/>
            </a:xfrm>
            <a:prstGeom prst="line">
              <a:avLst/>
            </a:prstGeom>
            <a:noFill/>
            <a:ln w="9525">
              <a:solidFill>
                <a:schemeClr val="tx1"/>
              </a:solidFill>
              <a:round/>
              <a:headEnd/>
              <a:tailEnd/>
            </a:ln>
          </p:spPr>
          <p:txBody>
            <a:bodyPr/>
            <a:lstStyle/>
            <a:p>
              <a:endParaRPr lang="fr-FR" sz="2399"/>
            </a:p>
          </p:txBody>
        </p:sp>
        <p:sp>
          <p:nvSpPr>
            <p:cNvPr id="46" name="Line 29"/>
            <p:cNvSpPr>
              <a:spLocks noChangeShapeType="1"/>
            </p:cNvSpPr>
            <p:nvPr/>
          </p:nvSpPr>
          <p:spPr bwMode="auto">
            <a:xfrm flipV="1">
              <a:off x="1906" y="1770"/>
              <a:ext cx="0" cy="966"/>
            </a:xfrm>
            <a:prstGeom prst="line">
              <a:avLst/>
            </a:prstGeom>
            <a:noFill/>
            <a:ln w="9525">
              <a:solidFill>
                <a:schemeClr val="tx1"/>
              </a:solidFill>
              <a:round/>
              <a:headEnd/>
              <a:tailEnd/>
            </a:ln>
          </p:spPr>
          <p:txBody>
            <a:bodyPr/>
            <a:lstStyle/>
            <a:p>
              <a:endParaRPr lang="fr-FR" sz="2399"/>
            </a:p>
          </p:txBody>
        </p:sp>
        <p:sp>
          <p:nvSpPr>
            <p:cNvPr id="47" name="Line 30"/>
            <p:cNvSpPr>
              <a:spLocks noChangeShapeType="1"/>
            </p:cNvSpPr>
            <p:nvPr/>
          </p:nvSpPr>
          <p:spPr bwMode="auto">
            <a:xfrm flipV="1">
              <a:off x="2257" y="1474"/>
              <a:ext cx="0" cy="1101"/>
            </a:xfrm>
            <a:prstGeom prst="line">
              <a:avLst/>
            </a:prstGeom>
            <a:noFill/>
            <a:ln w="9525">
              <a:solidFill>
                <a:schemeClr val="tx1"/>
              </a:solidFill>
              <a:round/>
              <a:headEnd/>
              <a:tailEnd/>
            </a:ln>
          </p:spPr>
          <p:txBody>
            <a:bodyPr/>
            <a:lstStyle/>
            <a:p>
              <a:endParaRPr lang="fr-FR" sz="2399"/>
            </a:p>
          </p:txBody>
        </p:sp>
        <p:sp>
          <p:nvSpPr>
            <p:cNvPr id="48" name="Text Box 31"/>
            <p:cNvSpPr txBox="1">
              <a:spLocks noChangeArrowheads="1"/>
            </p:cNvSpPr>
            <p:nvPr/>
          </p:nvSpPr>
          <p:spPr bwMode="auto">
            <a:xfrm>
              <a:off x="2640" y="2784"/>
              <a:ext cx="627" cy="279"/>
            </a:xfrm>
            <a:prstGeom prst="rect">
              <a:avLst/>
            </a:prstGeom>
            <a:solidFill>
              <a:srgbClr val="99FF66"/>
            </a:solidFill>
            <a:ln w="9525">
              <a:solidFill>
                <a:srgbClr val="FF3300"/>
              </a:solidFill>
              <a:miter lim="800000"/>
              <a:headEnd/>
              <a:tailEnd/>
            </a:ln>
          </p:spPr>
          <p:txBody>
            <a:bodyPr lIns="0" tIns="0" rIns="0" bIns="0">
              <a:spAutoFit/>
            </a:bodyPr>
            <a:lstStyle/>
            <a:p>
              <a:pPr>
                <a:spcBef>
                  <a:spcPct val="50000"/>
                </a:spcBef>
              </a:pPr>
              <a:r>
                <a:rPr lang="fr-FR" sz="2399">
                  <a:latin typeface="Times New Roman" pitchFamily="18" charset="0"/>
                  <a:sym typeface="Symbol" pitchFamily="18" charset="2"/>
                </a:rPr>
                <a:t> 4</a:t>
              </a:r>
              <a:endParaRPr lang="en-US" sz="2399">
                <a:latin typeface="Times New Roman" pitchFamily="18" charset="0"/>
                <a:sym typeface="Symbol" pitchFamily="18" charset="2"/>
              </a:endParaRPr>
            </a:p>
          </p:txBody>
        </p:sp>
        <p:sp>
          <p:nvSpPr>
            <p:cNvPr id="49" name="Text Box 32"/>
            <p:cNvSpPr txBox="1">
              <a:spLocks noChangeArrowheads="1"/>
            </p:cNvSpPr>
            <p:nvPr/>
          </p:nvSpPr>
          <p:spPr bwMode="auto">
            <a:xfrm>
              <a:off x="2688" y="2160"/>
              <a:ext cx="571" cy="279"/>
            </a:xfrm>
            <a:prstGeom prst="rect">
              <a:avLst/>
            </a:prstGeom>
            <a:solidFill>
              <a:srgbClr val="99FF66"/>
            </a:solidFill>
            <a:ln w="9525">
              <a:solidFill>
                <a:srgbClr val="FF3300"/>
              </a:solidFill>
              <a:miter lim="800000"/>
              <a:headEnd/>
              <a:tailEnd/>
            </a:ln>
          </p:spPr>
          <p:txBody>
            <a:bodyPr lIns="0" tIns="0" rIns="0" bIns="0">
              <a:spAutoFit/>
            </a:bodyPr>
            <a:lstStyle/>
            <a:p>
              <a:pPr>
                <a:spcBef>
                  <a:spcPct val="50000"/>
                </a:spcBef>
              </a:pPr>
              <a:r>
                <a:rPr lang="fr-FR" sz="2399" dirty="0">
                  <a:latin typeface="Times New Roman" pitchFamily="18" charset="0"/>
                  <a:sym typeface="Symbol" pitchFamily="18" charset="2"/>
                </a:rPr>
                <a:t> 2</a:t>
              </a:r>
              <a:endParaRPr lang="en-US" sz="2399" dirty="0">
                <a:latin typeface="Times New Roman" pitchFamily="18" charset="0"/>
                <a:sym typeface="Symbol" pitchFamily="18" charset="2"/>
              </a:endParaRPr>
            </a:p>
          </p:txBody>
        </p:sp>
        <p:sp>
          <p:nvSpPr>
            <p:cNvPr id="50" name="Text Box 33"/>
            <p:cNvSpPr txBox="1">
              <a:spLocks noChangeArrowheads="1"/>
            </p:cNvSpPr>
            <p:nvPr/>
          </p:nvSpPr>
          <p:spPr bwMode="auto">
            <a:xfrm>
              <a:off x="2688" y="1776"/>
              <a:ext cx="576" cy="279"/>
            </a:xfrm>
            <a:prstGeom prst="rect">
              <a:avLst/>
            </a:prstGeom>
            <a:solidFill>
              <a:srgbClr val="99FF66"/>
            </a:solidFill>
            <a:ln w="9525">
              <a:solidFill>
                <a:srgbClr val="FF3300"/>
              </a:solidFill>
              <a:miter lim="800000"/>
              <a:headEnd/>
              <a:tailEnd/>
            </a:ln>
          </p:spPr>
          <p:txBody>
            <a:bodyPr lIns="0" tIns="0" rIns="0" bIns="0">
              <a:spAutoFit/>
            </a:bodyPr>
            <a:lstStyle/>
            <a:p>
              <a:pPr>
                <a:spcBef>
                  <a:spcPct val="50000"/>
                </a:spcBef>
              </a:pPr>
              <a:r>
                <a:rPr lang="fr-FR" sz="2399">
                  <a:latin typeface="Times New Roman" pitchFamily="18" charset="0"/>
                  <a:sym typeface="Symbol" pitchFamily="18" charset="2"/>
                </a:rPr>
                <a:t> 1</a:t>
              </a:r>
              <a:endParaRPr lang="en-US" sz="2399">
                <a:latin typeface="Times New Roman" pitchFamily="18" charset="0"/>
                <a:sym typeface="Symbol" pitchFamily="18" charset="2"/>
              </a:endParaRPr>
            </a:p>
          </p:txBody>
        </p:sp>
        <p:sp>
          <p:nvSpPr>
            <p:cNvPr id="51" name="Text Box 12"/>
            <p:cNvSpPr txBox="1">
              <a:spLocks noChangeArrowheads="1"/>
            </p:cNvSpPr>
            <p:nvPr/>
          </p:nvSpPr>
          <p:spPr bwMode="auto">
            <a:xfrm>
              <a:off x="2688" y="2496"/>
              <a:ext cx="576" cy="279"/>
            </a:xfrm>
            <a:prstGeom prst="rect">
              <a:avLst/>
            </a:prstGeom>
            <a:solidFill>
              <a:srgbClr val="99FF66"/>
            </a:solidFill>
            <a:ln w="9525">
              <a:solidFill>
                <a:srgbClr val="FF3300"/>
              </a:solidFill>
              <a:miter lim="800000"/>
              <a:headEnd/>
              <a:tailEnd/>
            </a:ln>
          </p:spPr>
          <p:txBody>
            <a:bodyPr lIns="0" tIns="0" rIns="0" bIns="0">
              <a:spAutoFit/>
            </a:bodyPr>
            <a:lstStyle/>
            <a:p>
              <a:pPr>
                <a:spcBef>
                  <a:spcPct val="50000"/>
                </a:spcBef>
              </a:pPr>
              <a:r>
                <a:rPr lang="fr-FR" sz="2399">
                  <a:latin typeface="Times New Roman" pitchFamily="18" charset="0"/>
                  <a:sym typeface="Symbol" pitchFamily="18" charset="2"/>
                </a:rPr>
                <a:t> 3</a:t>
              </a:r>
              <a:endParaRPr lang="en-US" sz="2399">
                <a:latin typeface="Times New Roman" pitchFamily="18" charset="0"/>
                <a:sym typeface="Symbol" pitchFamily="18" charset="2"/>
              </a:endParaRPr>
            </a:p>
          </p:txBody>
        </p:sp>
      </p:grpSp>
      <p:grpSp>
        <p:nvGrpSpPr>
          <p:cNvPr id="5" name="Group 42"/>
          <p:cNvGrpSpPr>
            <a:grpSpLocks/>
          </p:cNvGrpSpPr>
          <p:nvPr/>
        </p:nvGrpSpPr>
        <p:grpSpPr bwMode="auto">
          <a:xfrm>
            <a:off x="1919394" y="4416825"/>
            <a:ext cx="9673288" cy="2123043"/>
            <a:chOff x="576" y="3264"/>
            <a:chExt cx="4704" cy="1737"/>
          </a:xfrm>
        </p:grpSpPr>
        <p:sp>
          <p:nvSpPr>
            <p:cNvPr id="57" name="Text Box 34"/>
            <p:cNvSpPr txBox="1">
              <a:spLocks noChangeArrowheads="1"/>
            </p:cNvSpPr>
            <p:nvPr/>
          </p:nvSpPr>
          <p:spPr bwMode="auto">
            <a:xfrm>
              <a:off x="576" y="3264"/>
              <a:ext cx="4704" cy="1737"/>
            </a:xfrm>
            <a:prstGeom prst="rect">
              <a:avLst/>
            </a:prstGeom>
            <a:solidFill>
              <a:srgbClr val="FFCC99"/>
            </a:solidFill>
            <a:ln w="9525">
              <a:solidFill>
                <a:schemeClr val="tx1"/>
              </a:solidFill>
              <a:miter lim="800000"/>
              <a:headEnd/>
              <a:tailEnd/>
            </a:ln>
          </p:spPr>
          <p:txBody>
            <a:bodyPr>
              <a:spAutoFit/>
            </a:bodyPr>
            <a:lstStyle/>
            <a:p>
              <a:pPr algn="l">
                <a:spcBef>
                  <a:spcPct val="50000"/>
                </a:spcBef>
              </a:pPr>
              <a:r>
                <a:rPr lang="fr-FR" sz="2399" b="1" dirty="0">
                  <a:latin typeface="Times New Roman" pitchFamily="18" charset="0"/>
                  <a:sym typeface="Symbol" pitchFamily="18" charset="2"/>
                </a:rPr>
                <a:t>Environ 68% des individus sont compris dans l’intervalle         X   1 </a:t>
              </a:r>
            </a:p>
            <a:p>
              <a:pPr algn="l">
                <a:spcBef>
                  <a:spcPct val="50000"/>
                </a:spcBef>
              </a:pPr>
              <a:r>
                <a:rPr lang="fr-FR" sz="2399" b="1" dirty="0">
                  <a:latin typeface="Times New Roman" pitchFamily="18" charset="0"/>
                  <a:sym typeface="Symbol" pitchFamily="18" charset="2"/>
                </a:rPr>
                <a:t>Environ 95% des individus sont compris dans l’intervalle         X   2</a:t>
              </a:r>
            </a:p>
            <a:p>
              <a:pPr algn="l">
                <a:spcBef>
                  <a:spcPct val="50000"/>
                </a:spcBef>
              </a:pPr>
              <a:r>
                <a:rPr lang="fr-FR" sz="2399" b="1" dirty="0">
                  <a:latin typeface="Times New Roman" pitchFamily="18" charset="0"/>
                  <a:sym typeface="Symbol" pitchFamily="18" charset="2"/>
                </a:rPr>
                <a:t>Environ 99,8% des individus sont compris dans l’intervalle      X   3</a:t>
              </a:r>
            </a:p>
            <a:p>
              <a:pPr algn="l">
                <a:spcBef>
                  <a:spcPct val="50000"/>
                </a:spcBef>
              </a:pPr>
              <a:r>
                <a:rPr lang="fr-FR" sz="2399" b="1" dirty="0">
                  <a:latin typeface="Times New Roman" pitchFamily="18" charset="0"/>
                  <a:sym typeface="Symbol" pitchFamily="18" charset="2"/>
                </a:rPr>
                <a:t>Environ 99,99% des individus sont compris dans l’intervalle    X   4</a:t>
              </a:r>
              <a:endParaRPr lang="en-US" sz="2399" b="1" dirty="0">
                <a:latin typeface="Times New Roman" pitchFamily="18" charset="0"/>
                <a:sym typeface="Symbol" pitchFamily="18" charset="2"/>
              </a:endParaRPr>
            </a:p>
          </p:txBody>
        </p:sp>
        <p:sp>
          <p:nvSpPr>
            <p:cNvPr id="58" name="Line 36"/>
            <p:cNvSpPr>
              <a:spLocks noChangeShapeType="1"/>
            </p:cNvSpPr>
            <p:nvPr/>
          </p:nvSpPr>
          <p:spPr bwMode="auto">
            <a:xfrm>
              <a:off x="4064" y="3532"/>
              <a:ext cx="96" cy="0"/>
            </a:xfrm>
            <a:prstGeom prst="line">
              <a:avLst/>
            </a:prstGeom>
            <a:noFill/>
            <a:ln w="19050">
              <a:solidFill>
                <a:schemeClr val="tx1"/>
              </a:solidFill>
              <a:round/>
              <a:headEnd/>
              <a:tailEnd/>
            </a:ln>
          </p:spPr>
          <p:txBody>
            <a:bodyPr/>
            <a:lstStyle/>
            <a:p>
              <a:endParaRPr lang="fr-FR" sz="2399"/>
            </a:p>
          </p:txBody>
        </p:sp>
        <p:sp>
          <p:nvSpPr>
            <p:cNvPr id="59" name="Line 37"/>
            <p:cNvSpPr>
              <a:spLocks noChangeShapeType="1"/>
            </p:cNvSpPr>
            <p:nvPr/>
          </p:nvSpPr>
          <p:spPr bwMode="auto">
            <a:xfrm>
              <a:off x="4048" y="3756"/>
              <a:ext cx="96" cy="0"/>
            </a:xfrm>
            <a:prstGeom prst="line">
              <a:avLst/>
            </a:prstGeom>
            <a:noFill/>
            <a:ln w="19050">
              <a:solidFill>
                <a:schemeClr val="tx1"/>
              </a:solidFill>
              <a:round/>
              <a:headEnd/>
              <a:tailEnd/>
            </a:ln>
          </p:spPr>
          <p:txBody>
            <a:bodyPr/>
            <a:lstStyle/>
            <a:p>
              <a:endParaRPr lang="fr-FR" sz="2399"/>
            </a:p>
          </p:txBody>
        </p:sp>
        <p:sp>
          <p:nvSpPr>
            <p:cNvPr id="60" name="Line 38"/>
            <p:cNvSpPr>
              <a:spLocks noChangeShapeType="1"/>
            </p:cNvSpPr>
            <p:nvPr/>
          </p:nvSpPr>
          <p:spPr bwMode="auto">
            <a:xfrm>
              <a:off x="4056" y="3984"/>
              <a:ext cx="96" cy="0"/>
            </a:xfrm>
            <a:prstGeom prst="line">
              <a:avLst/>
            </a:prstGeom>
            <a:noFill/>
            <a:ln w="19050">
              <a:solidFill>
                <a:schemeClr val="tx1"/>
              </a:solidFill>
              <a:round/>
              <a:headEnd/>
              <a:tailEnd/>
            </a:ln>
          </p:spPr>
          <p:txBody>
            <a:bodyPr/>
            <a:lstStyle/>
            <a:p>
              <a:endParaRPr lang="fr-FR" sz="2399"/>
            </a:p>
          </p:txBody>
        </p:sp>
        <p:sp>
          <p:nvSpPr>
            <p:cNvPr id="61" name="Line 35"/>
            <p:cNvSpPr>
              <a:spLocks noChangeShapeType="1"/>
            </p:cNvSpPr>
            <p:nvPr/>
          </p:nvSpPr>
          <p:spPr bwMode="auto">
            <a:xfrm>
              <a:off x="4060" y="3308"/>
              <a:ext cx="96" cy="0"/>
            </a:xfrm>
            <a:prstGeom prst="line">
              <a:avLst/>
            </a:prstGeom>
            <a:noFill/>
            <a:ln w="19050">
              <a:solidFill>
                <a:schemeClr val="tx1"/>
              </a:solidFill>
              <a:round/>
              <a:headEnd/>
              <a:tailEnd/>
            </a:ln>
          </p:spPr>
          <p:txBody>
            <a:bodyPr/>
            <a:lstStyle/>
            <a:p>
              <a:endParaRPr lang="fr-FR" sz="2399"/>
            </a:p>
          </p:txBody>
        </p:sp>
      </p:grpSp>
    </p:spTree>
    <p:extLst>
      <p:ext uri="{BB962C8B-B14F-4D97-AF65-F5344CB8AC3E}">
        <p14:creationId xmlns:p14="http://schemas.microsoft.com/office/powerpoint/2010/main" val="144411209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5"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7" presetClass="entr" presetSubtype="8"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 calcmode="lin" valueType="num">
                                      <p:cBhvr>
                                        <p:cTn id="12" dur="500" fill="hold"/>
                                        <p:tgtEl>
                                          <p:spTgt spid="5"/>
                                        </p:tgtEl>
                                        <p:attrNameLst>
                                          <p:attrName>ppt_x</p:attrName>
                                        </p:attrNameLst>
                                      </p:cBhvr>
                                      <p:tavLst>
                                        <p:tav tm="0">
                                          <p:val>
                                            <p:strVal val="#ppt_x-#ppt_w/2"/>
                                          </p:val>
                                        </p:tav>
                                        <p:tav tm="100000">
                                          <p:val>
                                            <p:strVal val="#ppt_x"/>
                                          </p:val>
                                        </p:tav>
                                      </p:tavLst>
                                    </p:anim>
                                    <p:anim calcmode="lin" valueType="num">
                                      <p:cBhvr>
                                        <p:cTn id="13" dur="500" fill="hold"/>
                                        <p:tgtEl>
                                          <p:spTgt spid="5"/>
                                        </p:tgtEl>
                                        <p:attrNameLst>
                                          <p:attrName>ppt_y</p:attrName>
                                        </p:attrNameLst>
                                      </p:cBhvr>
                                      <p:tavLst>
                                        <p:tav tm="0">
                                          <p:val>
                                            <p:strVal val="#ppt_y"/>
                                          </p:val>
                                        </p:tav>
                                        <p:tav tm="100000">
                                          <p:val>
                                            <p:strVal val="#ppt_y"/>
                                          </p:val>
                                        </p:tav>
                                      </p:tavLst>
                                    </p:anim>
                                    <p:anim calcmode="lin" valueType="num">
                                      <p:cBhvr>
                                        <p:cTn id="14" dur="500" fill="hold"/>
                                        <p:tgtEl>
                                          <p:spTgt spid="5"/>
                                        </p:tgtEl>
                                        <p:attrNameLst>
                                          <p:attrName>ppt_w</p:attrName>
                                        </p:attrNameLst>
                                      </p:cBhvr>
                                      <p:tavLst>
                                        <p:tav tm="0">
                                          <p:val>
                                            <p:fltVal val="0"/>
                                          </p:val>
                                        </p:tav>
                                        <p:tav tm="100000">
                                          <p:val>
                                            <p:strVal val="#ppt_w"/>
                                          </p:val>
                                        </p:tav>
                                      </p:tavLst>
                                    </p:anim>
                                    <p:anim calcmode="lin" valueType="num">
                                      <p:cBhvr>
                                        <p:cTn id="15"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68016" y="188641"/>
            <a:ext cx="8892479" cy="792088"/>
          </a:xfrm>
        </p:spPr>
        <p:txBody>
          <a:bodyPr/>
          <a:lstStyle/>
          <a:p>
            <a:r>
              <a:rPr lang="fr-FR" b="1" u="sng">
                <a:latin typeface="Times New Roman" pitchFamily="18" charset="0"/>
              </a:rPr>
              <a:t>EXERCICE N°1</a:t>
            </a:r>
            <a:br>
              <a:rPr lang="en-US" b="1" u="sng" dirty="0">
                <a:latin typeface="Times New Roman" pitchFamily="18" charset="0"/>
              </a:rPr>
            </a:br>
            <a:endParaRPr lang="en-US" b="1" noProof="1">
              <a:solidFill>
                <a:srgbClr val="FF0000"/>
              </a:solidFill>
            </a:endParaRPr>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grpSp>
        <p:nvGrpSpPr>
          <p:cNvPr id="2" name="Group 242"/>
          <p:cNvGrpSpPr>
            <a:grpSpLocks/>
          </p:cNvGrpSpPr>
          <p:nvPr/>
        </p:nvGrpSpPr>
        <p:grpSpPr bwMode="auto">
          <a:xfrm>
            <a:off x="1991594" y="835944"/>
            <a:ext cx="6081714" cy="565151"/>
            <a:chOff x="-299" y="-77"/>
            <a:chExt cx="3831" cy="356"/>
          </a:xfrm>
        </p:grpSpPr>
        <p:sp>
          <p:nvSpPr>
            <p:cNvPr id="27" name="Text Box 3"/>
            <p:cNvSpPr txBox="1">
              <a:spLocks noChangeArrowheads="1"/>
            </p:cNvSpPr>
            <p:nvPr/>
          </p:nvSpPr>
          <p:spPr bwMode="auto">
            <a:xfrm>
              <a:off x="-299" y="-77"/>
              <a:ext cx="3456" cy="194"/>
            </a:xfrm>
            <a:prstGeom prst="rect">
              <a:avLst/>
            </a:prstGeom>
            <a:noFill/>
            <a:ln w="9525">
              <a:noFill/>
              <a:miter lim="800000"/>
              <a:headEnd/>
              <a:tailEnd/>
            </a:ln>
          </p:spPr>
          <p:txBody>
            <a:bodyPr>
              <a:spAutoFit/>
            </a:bodyPr>
            <a:lstStyle/>
            <a:p>
              <a:pPr algn="l">
                <a:spcBef>
                  <a:spcPct val="50000"/>
                </a:spcBef>
              </a:pPr>
              <a:r>
                <a:rPr lang="fr-FR" sz="1400" dirty="0">
                  <a:latin typeface="Times New Roman" pitchFamily="18" charset="0"/>
                </a:rPr>
                <a:t>Une entreprise X vérifie le diamètre d’une surface cylindrique coté 20</a:t>
              </a:r>
              <a:endParaRPr lang="en-US" sz="1400" dirty="0">
                <a:latin typeface="Times New Roman" pitchFamily="18" charset="0"/>
              </a:endParaRPr>
            </a:p>
          </p:txBody>
        </p:sp>
        <p:sp>
          <p:nvSpPr>
            <p:cNvPr id="28" name="Text Box 4"/>
            <p:cNvSpPr txBox="1">
              <a:spLocks noChangeArrowheads="1"/>
            </p:cNvSpPr>
            <p:nvPr/>
          </p:nvSpPr>
          <p:spPr bwMode="auto">
            <a:xfrm>
              <a:off x="3103" y="-77"/>
              <a:ext cx="384" cy="174"/>
            </a:xfrm>
            <a:prstGeom prst="rect">
              <a:avLst/>
            </a:prstGeom>
            <a:noFill/>
            <a:ln w="9525">
              <a:noFill/>
              <a:miter lim="800000"/>
              <a:headEnd/>
              <a:tailEnd/>
            </a:ln>
          </p:spPr>
          <p:txBody>
            <a:bodyPr>
              <a:spAutoFit/>
            </a:bodyPr>
            <a:lstStyle/>
            <a:p>
              <a:pPr algn="l">
                <a:spcBef>
                  <a:spcPct val="50000"/>
                </a:spcBef>
              </a:pPr>
              <a:r>
                <a:rPr lang="fr-FR" sz="1200" dirty="0">
                  <a:latin typeface="Times New Roman" pitchFamily="18" charset="0"/>
                </a:rPr>
                <a:t>+ 0.05</a:t>
              </a:r>
              <a:endParaRPr lang="en-US" sz="1200" dirty="0">
                <a:latin typeface="Times New Roman" pitchFamily="18" charset="0"/>
              </a:endParaRPr>
            </a:p>
          </p:txBody>
        </p:sp>
        <p:sp>
          <p:nvSpPr>
            <p:cNvPr id="29" name="Text Box 5"/>
            <p:cNvSpPr txBox="1">
              <a:spLocks noChangeArrowheads="1"/>
            </p:cNvSpPr>
            <p:nvPr/>
          </p:nvSpPr>
          <p:spPr bwMode="auto">
            <a:xfrm>
              <a:off x="3148" y="105"/>
              <a:ext cx="384" cy="174"/>
            </a:xfrm>
            <a:prstGeom prst="rect">
              <a:avLst/>
            </a:prstGeom>
            <a:noFill/>
            <a:ln w="9525">
              <a:noFill/>
              <a:miter lim="800000"/>
              <a:headEnd/>
              <a:tailEnd/>
            </a:ln>
          </p:spPr>
          <p:txBody>
            <a:bodyPr>
              <a:spAutoFit/>
            </a:bodyPr>
            <a:lstStyle/>
            <a:p>
              <a:pPr algn="l">
                <a:spcBef>
                  <a:spcPct val="50000"/>
                </a:spcBef>
              </a:pPr>
              <a:r>
                <a:rPr lang="fr-FR" sz="1200" dirty="0">
                  <a:latin typeface="Times New Roman" pitchFamily="18" charset="0"/>
                </a:rPr>
                <a:t>- 0.08</a:t>
              </a:r>
              <a:endParaRPr lang="en-US" sz="1200" dirty="0">
                <a:latin typeface="Times New Roman" pitchFamily="18" charset="0"/>
              </a:endParaRPr>
            </a:p>
          </p:txBody>
        </p:sp>
      </p:grpSp>
      <p:sp>
        <p:nvSpPr>
          <p:cNvPr id="30" name="Text Box 6"/>
          <p:cNvSpPr txBox="1">
            <a:spLocks noChangeArrowheads="1"/>
          </p:cNvSpPr>
          <p:nvPr/>
        </p:nvSpPr>
        <p:spPr bwMode="auto">
          <a:xfrm>
            <a:off x="1991544" y="1412776"/>
            <a:ext cx="8382000" cy="523220"/>
          </a:xfrm>
          <a:prstGeom prst="rect">
            <a:avLst/>
          </a:prstGeom>
          <a:noFill/>
          <a:ln w="9525">
            <a:noFill/>
            <a:miter lim="800000"/>
            <a:headEnd/>
            <a:tailEnd/>
          </a:ln>
        </p:spPr>
        <p:txBody>
          <a:bodyPr>
            <a:spAutoFit/>
          </a:bodyPr>
          <a:lstStyle/>
          <a:p>
            <a:pPr algn="l">
              <a:spcBef>
                <a:spcPct val="50000"/>
              </a:spcBef>
            </a:pPr>
            <a:r>
              <a:rPr lang="fr-FR" sz="1400" dirty="0">
                <a:latin typeface="Times New Roman" pitchFamily="18" charset="0"/>
              </a:rPr>
              <a:t>Un opérateur prélève un lot de 40 pièces, il mesure à l’aide d’un micromètre (résolution = 0,01 mm) les 40 diamètres et trouvent les résultats suivants:</a:t>
            </a:r>
            <a:endParaRPr lang="en-US" sz="1400" dirty="0">
              <a:latin typeface="Times New Roman" pitchFamily="18" charset="0"/>
            </a:endParaRPr>
          </a:p>
        </p:txBody>
      </p:sp>
      <p:graphicFrame>
        <p:nvGraphicFramePr>
          <p:cNvPr id="32" name="Group 243"/>
          <p:cNvGraphicFramePr>
            <a:graphicFrameLocks noGrp="1"/>
          </p:cNvGraphicFramePr>
          <p:nvPr/>
        </p:nvGraphicFramePr>
        <p:xfrm>
          <a:off x="2279576" y="2636913"/>
          <a:ext cx="8077199" cy="879475"/>
        </p:xfrm>
        <a:graphic>
          <a:graphicData uri="http://schemas.openxmlformats.org/drawingml/2006/table">
            <a:tbl>
              <a:tblPr/>
              <a:tblGrid>
                <a:gridCol w="538163">
                  <a:extLst>
                    <a:ext uri="{9D8B030D-6E8A-4147-A177-3AD203B41FA5}">
                      <a16:colId xmlns:a16="http://schemas.microsoft.com/office/drawing/2014/main" val="20000"/>
                    </a:ext>
                  </a:extLst>
                </a:gridCol>
                <a:gridCol w="538162">
                  <a:extLst>
                    <a:ext uri="{9D8B030D-6E8A-4147-A177-3AD203B41FA5}">
                      <a16:colId xmlns:a16="http://schemas.microsoft.com/office/drawing/2014/main" val="20001"/>
                    </a:ext>
                  </a:extLst>
                </a:gridCol>
                <a:gridCol w="539749">
                  <a:extLst>
                    <a:ext uri="{9D8B030D-6E8A-4147-A177-3AD203B41FA5}">
                      <a16:colId xmlns:a16="http://schemas.microsoft.com/office/drawing/2014/main" val="20002"/>
                    </a:ext>
                  </a:extLst>
                </a:gridCol>
                <a:gridCol w="538163">
                  <a:extLst>
                    <a:ext uri="{9D8B030D-6E8A-4147-A177-3AD203B41FA5}">
                      <a16:colId xmlns:a16="http://schemas.microsoft.com/office/drawing/2014/main" val="20003"/>
                    </a:ext>
                  </a:extLst>
                </a:gridCol>
                <a:gridCol w="538162">
                  <a:extLst>
                    <a:ext uri="{9D8B030D-6E8A-4147-A177-3AD203B41FA5}">
                      <a16:colId xmlns:a16="http://schemas.microsoft.com/office/drawing/2014/main" val="20004"/>
                    </a:ext>
                  </a:extLst>
                </a:gridCol>
                <a:gridCol w="538163">
                  <a:extLst>
                    <a:ext uri="{9D8B030D-6E8A-4147-A177-3AD203B41FA5}">
                      <a16:colId xmlns:a16="http://schemas.microsoft.com/office/drawing/2014/main" val="20005"/>
                    </a:ext>
                  </a:extLst>
                </a:gridCol>
                <a:gridCol w="538162">
                  <a:extLst>
                    <a:ext uri="{9D8B030D-6E8A-4147-A177-3AD203B41FA5}">
                      <a16:colId xmlns:a16="http://schemas.microsoft.com/office/drawing/2014/main" val="20006"/>
                    </a:ext>
                  </a:extLst>
                </a:gridCol>
                <a:gridCol w="539749">
                  <a:extLst>
                    <a:ext uri="{9D8B030D-6E8A-4147-A177-3AD203B41FA5}">
                      <a16:colId xmlns:a16="http://schemas.microsoft.com/office/drawing/2014/main" val="20007"/>
                    </a:ext>
                  </a:extLst>
                </a:gridCol>
                <a:gridCol w="538163">
                  <a:extLst>
                    <a:ext uri="{9D8B030D-6E8A-4147-A177-3AD203B41FA5}">
                      <a16:colId xmlns:a16="http://schemas.microsoft.com/office/drawing/2014/main" val="20008"/>
                    </a:ext>
                  </a:extLst>
                </a:gridCol>
                <a:gridCol w="538162">
                  <a:extLst>
                    <a:ext uri="{9D8B030D-6E8A-4147-A177-3AD203B41FA5}">
                      <a16:colId xmlns:a16="http://schemas.microsoft.com/office/drawing/2014/main" val="20009"/>
                    </a:ext>
                  </a:extLst>
                </a:gridCol>
                <a:gridCol w="538163">
                  <a:extLst>
                    <a:ext uri="{9D8B030D-6E8A-4147-A177-3AD203B41FA5}">
                      <a16:colId xmlns:a16="http://schemas.microsoft.com/office/drawing/2014/main" val="20010"/>
                    </a:ext>
                  </a:extLst>
                </a:gridCol>
                <a:gridCol w="538162">
                  <a:extLst>
                    <a:ext uri="{9D8B030D-6E8A-4147-A177-3AD203B41FA5}">
                      <a16:colId xmlns:a16="http://schemas.microsoft.com/office/drawing/2014/main" val="20011"/>
                    </a:ext>
                  </a:extLst>
                </a:gridCol>
                <a:gridCol w="539749">
                  <a:extLst>
                    <a:ext uri="{9D8B030D-6E8A-4147-A177-3AD203B41FA5}">
                      <a16:colId xmlns:a16="http://schemas.microsoft.com/office/drawing/2014/main" val="20012"/>
                    </a:ext>
                  </a:extLst>
                </a:gridCol>
                <a:gridCol w="538163">
                  <a:extLst>
                    <a:ext uri="{9D8B030D-6E8A-4147-A177-3AD203B41FA5}">
                      <a16:colId xmlns:a16="http://schemas.microsoft.com/office/drawing/2014/main" val="20013"/>
                    </a:ext>
                  </a:extLst>
                </a:gridCol>
                <a:gridCol w="538162">
                  <a:extLst>
                    <a:ext uri="{9D8B030D-6E8A-4147-A177-3AD203B41FA5}">
                      <a16:colId xmlns:a16="http://schemas.microsoft.com/office/drawing/2014/main" val="20014"/>
                    </a:ext>
                  </a:extLst>
                </a:gridCol>
              </a:tblGrid>
              <a:tr h="431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N°</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3</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4</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5</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6</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7</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8</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9</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10</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11</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12</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13</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14</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0"/>
                  </a:ext>
                </a:extLst>
              </a:tr>
              <a:tr h="447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cote</a:t>
                      </a:r>
                      <a:endParaRPr kumimoji="0" lang="en-US" sz="1500" b="0" i="0" u="none" strike="noStrike" cap="none" normalizeH="0" baseline="0">
                        <a:ln>
                          <a:noFill/>
                        </a:ln>
                        <a:solidFill>
                          <a:schemeClr val="tx1"/>
                        </a:solidFill>
                        <a:effectLst/>
                        <a:latin typeface="Times New Roman" pitchFamily="18" charset="0"/>
                      </a:endParaRP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19.97</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19.96</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19.99</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19.99</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20.00</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19.93</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20.01</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19.99</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20.02</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19.99</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19.95</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20.01</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19.97</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20.00</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99FF66"/>
                    </a:solidFill>
                  </a:tcPr>
                </a:tc>
                <a:extLst>
                  <a:ext uri="{0D108BD9-81ED-4DB2-BD59-A6C34878D82A}">
                    <a16:rowId xmlns:a16="http://schemas.microsoft.com/office/drawing/2014/main" val="10001"/>
                  </a:ext>
                </a:extLst>
              </a:tr>
            </a:tbl>
          </a:graphicData>
        </a:graphic>
      </p:graphicFrame>
      <p:graphicFrame>
        <p:nvGraphicFramePr>
          <p:cNvPr id="33" name="Group 244"/>
          <p:cNvGraphicFramePr>
            <a:graphicFrameLocks noGrp="1"/>
          </p:cNvGraphicFramePr>
          <p:nvPr/>
        </p:nvGraphicFramePr>
        <p:xfrm>
          <a:off x="2279576" y="3573017"/>
          <a:ext cx="8077199" cy="879475"/>
        </p:xfrm>
        <a:graphic>
          <a:graphicData uri="http://schemas.openxmlformats.org/drawingml/2006/table">
            <a:tbl>
              <a:tblPr/>
              <a:tblGrid>
                <a:gridCol w="538163">
                  <a:extLst>
                    <a:ext uri="{9D8B030D-6E8A-4147-A177-3AD203B41FA5}">
                      <a16:colId xmlns:a16="http://schemas.microsoft.com/office/drawing/2014/main" val="20000"/>
                    </a:ext>
                  </a:extLst>
                </a:gridCol>
                <a:gridCol w="538162">
                  <a:extLst>
                    <a:ext uri="{9D8B030D-6E8A-4147-A177-3AD203B41FA5}">
                      <a16:colId xmlns:a16="http://schemas.microsoft.com/office/drawing/2014/main" val="20001"/>
                    </a:ext>
                  </a:extLst>
                </a:gridCol>
                <a:gridCol w="539749">
                  <a:extLst>
                    <a:ext uri="{9D8B030D-6E8A-4147-A177-3AD203B41FA5}">
                      <a16:colId xmlns:a16="http://schemas.microsoft.com/office/drawing/2014/main" val="20002"/>
                    </a:ext>
                  </a:extLst>
                </a:gridCol>
                <a:gridCol w="538163">
                  <a:extLst>
                    <a:ext uri="{9D8B030D-6E8A-4147-A177-3AD203B41FA5}">
                      <a16:colId xmlns:a16="http://schemas.microsoft.com/office/drawing/2014/main" val="20003"/>
                    </a:ext>
                  </a:extLst>
                </a:gridCol>
                <a:gridCol w="538162">
                  <a:extLst>
                    <a:ext uri="{9D8B030D-6E8A-4147-A177-3AD203B41FA5}">
                      <a16:colId xmlns:a16="http://schemas.microsoft.com/office/drawing/2014/main" val="20004"/>
                    </a:ext>
                  </a:extLst>
                </a:gridCol>
                <a:gridCol w="538163">
                  <a:extLst>
                    <a:ext uri="{9D8B030D-6E8A-4147-A177-3AD203B41FA5}">
                      <a16:colId xmlns:a16="http://schemas.microsoft.com/office/drawing/2014/main" val="20005"/>
                    </a:ext>
                  </a:extLst>
                </a:gridCol>
                <a:gridCol w="538162">
                  <a:extLst>
                    <a:ext uri="{9D8B030D-6E8A-4147-A177-3AD203B41FA5}">
                      <a16:colId xmlns:a16="http://schemas.microsoft.com/office/drawing/2014/main" val="20006"/>
                    </a:ext>
                  </a:extLst>
                </a:gridCol>
                <a:gridCol w="539749">
                  <a:extLst>
                    <a:ext uri="{9D8B030D-6E8A-4147-A177-3AD203B41FA5}">
                      <a16:colId xmlns:a16="http://schemas.microsoft.com/office/drawing/2014/main" val="20007"/>
                    </a:ext>
                  </a:extLst>
                </a:gridCol>
                <a:gridCol w="538163">
                  <a:extLst>
                    <a:ext uri="{9D8B030D-6E8A-4147-A177-3AD203B41FA5}">
                      <a16:colId xmlns:a16="http://schemas.microsoft.com/office/drawing/2014/main" val="20008"/>
                    </a:ext>
                  </a:extLst>
                </a:gridCol>
                <a:gridCol w="538162">
                  <a:extLst>
                    <a:ext uri="{9D8B030D-6E8A-4147-A177-3AD203B41FA5}">
                      <a16:colId xmlns:a16="http://schemas.microsoft.com/office/drawing/2014/main" val="20009"/>
                    </a:ext>
                  </a:extLst>
                </a:gridCol>
                <a:gridCol w="538163">
                  <a:extLst>
                    <a:ext uri="{9D8B030D-6E8A-4147-A177-3AD203B41FA5}">
                      <a16:colId xmlns:a16="http://schemas.microsoft.com/office/drawing/2014/main" val="20010"/>
                    </a:ext>
                  </a:extLst>
                </a:gridCol>
                <a:gridCol w="538162">
                  <a:extLst>
                    <a:ext uri="{9D8B030D-6E8A-4147-A177-3AD203B41FA5}">
                      <a16:colId xmlns:a16="http://schemas.microsoft.com/office/drawing/2014/main" val="20011"/>
                    </a:ext>
                  </a:extLst>
                </a:gridCol>
                <a:gridCol w="539749">
                  <a:extLst>
                    <a:ext uri="{9D8B030D-6E8A-4147-A177-3AD203B41FA5}">
                      <a16:colId xmlns:a16="http://schemas.microsoft.com/office/drawing/2014/main" val="20012"/>
                    </a:ext>
                  </a:extLst>
                </a:gridCol>
                <a:gridCol w="538163">
                  <a:extLst>
                    <a:ext uri="{9D8B030D-6E8A-4147-A177-3AD203B41FA5}">
                      <a16:colId xmlns:a16="http://schemas.microsoft.com/office/drawing/2014/main" val="20013"/>
                    </a:ext>
                  </a:extLst>
                </a:gridCol>
                <a:gridCol w="538162">
                  <a:extLst>
                    <a:ext uri="{9D8B030D-6E8A-4147-A177-3AD203B41FA5}">
                      <a16:colId xmlns:a16="http://schemas.microsoft.com/office/drawing/2014/main" val="20014"/>
                    </a:ext>
                  </a:extLst>
                </a:gridCol>
              </a:tblGrid>
              <a:tr h="431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N°</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15</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16</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17</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18</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19</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20</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21</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22</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23</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24</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25</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26</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27</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28</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2">
                        <a:lumMod val="20000"/>
                        <a:lumOff val="80000"/>
                      </a:schemeClr>
                    </a:solidFill>
                  </a:tcPr>
                </a:tc>
                <a:extLst>
                  <a:ext uri="{0D108BD9-81ED-4DB2-BD59-A6C34878D82A}">
                    <a16:rowId xmlns:a16="http://schemas.microsoft.com/office/drawing/2014/main" val="10000"/>
                  </a:ext>
                </a:extLst>
              </a:tr>
              <a:tr h="447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cote</a:t>
                      </a:r>
                      <a:endParaRPr kumimoji="0" lang="en-US" sz="1500" b="0" i="0" u="none" strike="noStrike" cap="none" normalizeH="0" baseline="0">
                        <a:ln>
                          <a:noFill/>
                        </a:ln>
                        <a:solidFill>
                          <a:schemeClr val="tx1"/>
                        </a:solidFill>
                        <a:effectLst/>
                        <a:latin typeface="Times New Roman" pitchFamily="18" charset="0"/>
                      </a:endParaRP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20.00</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19.98</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20.01</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19.95</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19.97</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20.00</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19.99</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20.02</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19.97</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20.03</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20.00</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19.96</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20.03</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19.99</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extLst>
                  <a:ext uri="{0D108BD9-81ED-4DB2-BD59-A6C34878D82A}">
                    <a16:rowId xmlns:a16="http://schemas.microsoft.com/office/drawing/2014/main" val="10001"/>
                  </a:ext>
                </a:extLst>
              </a:tr>
            </a:tbl>
          </a:graphicData>
        </a:graphic>
      </p:graphicFrame>
      <p:graphicFrame>
        <p:nvGraphicFramePr>
          <p:cNvPr id="34" name="Group 245"/>
          <p:cNvGraphicFramePr>
            <a:graphicFrameLocks noGrp="1"/>
          </p:cNvGraphicFramePr>
          <p:nvPr/>
        </p:nvGraphicFramePr>
        <p:xfrm>
          <a:off x="2286001" y="4493742"/>
          <a:ext cx="8077199" cy="879475"/>
        </p:xfrm>
        <a:graphic>
          <a:graphicData uri="http://schemas.openxmlformats.org/drawingml/2006/table">
            <a:tbl>
              <a:tblPr/>
              <a:tblGrid>
                <a:gridCol w="538163">
                  <a:extLst>
                    <a:ext uri="{9D8B030D-6E8A-4147-A177-3AD203B41FA5}">
                      <a16:colId xmlns:a16="http://schemas.microsoft.com/office/drawing/2014/main" val="20000"/>
                    </a:ext>
                  </a:extLst>
                </a:gridCol>
                <a:gridCol w="538162">
                  <a:extLst>
                    <a:ext uri="{9D8B030D-6E8A-4147-A177-3AD203B41FA5}">
                      <a16:colId xmlns:a16="http://schemas.microsoft.com/office/drawing/2014/main" val="20001"/>
                    </a:ext>
                  </a:extLst>
                </a:gridCol>
                <a:gridCol w="539749">
                  <a:extLst>
                    <a:ext uri="{9D8B030D-6E8A-4147-A177-3AD203B41FA5}">
                      <a16:colId xmlns:a16="http://schemas.microsoft.com/office/drawing/2014/main" val="20002"/>
                    </a:ext>
                  </a:extLst>
                </a:gridCol>
                <a:gridCol w="538163">
                  <a:extLst>
                    <a:ext uri="{9D8B030D-6E8A-4147-A177-3AD203B41FA5}">
                      <a16:colId xmlns:a16="http://schemas.microsoft.com/office/drawing/2014/main" val="20003"/>
                    </a:ext>
                  </a:extLst>
                </a:gridCol>
                <a:gridCol w="538162">
                  <a:extLst>
                    <a:ext uri="{9D8B030D-6E8A-4147-A177-3AD203B41FA5}">
                      <a16:colId xmlns:a16="http://schemas.microsoft.com/office/drawing/2014/main" val="20004"/>
                    </a:ext>
                  </a:extLst>
                </a:gridCol>
                <a:gridCol w="538163">
                  <a:extLst>
                    <a:ext uri="{9D8B030D-6E8A-4147-A177-3AD203B41FA5}">
                      <a16:colId xmlns:a16="http://schemas.microsoft.com/office/drawing/2014/main" val="20005"/>
                    </a:ext>
                  </a:extLst>
                </a:gridCol>
                <a:gridCol w="538162">
                  <a:extLst>
                    <a:ext uri="{9D8B030D-6E8A-4147-A177-3AD203B41FA5}">
                      <a16:colId xmlns:a16="http://schemas.microsoft.com/office/drawing/2014/main" val="20006"/>
                    </a:ext>
                  </a:extLst>
                </a:gridCol>
                <a:gridCol w="539749">
                  <a:extLst>
                    <a:ext uri="{9D8B030D-6E8A-4147-A177-3AD203B41FA5}">
                      <a16:colId xmlns:a16="http://schemas.microsoft.com/office/drawing/2014/main" val="20007"/>
                    </a:ext>
                  </a:extLst>
                </a:gridCol>
                <a:gridCol w="538163">
                  <a:extLst>
                    <a:ext uri="{9D8B030D-6E8A-4147-A177-3AD203B41FA5}">
                      <a16:colId xmlns:a16="http://schemas.microsoft.com/office/drawing/2014/main" val="20008"/>
                    </a:ext>
                  </a:extLst>
                </a:gridCol>
                <a:gridCol w="538162">
                  <a:extLst>
                    <a:ext uri="{9D8B030D-6E8A-4147-A177-3AD203B41FA5}">
                      <a16:colId xmlns:a16="http://schemas.microsoft.com/office/drawing/2014/main" val="20009"/>
                    </a:ext>
                  </a:extLst>
                </a:gridCol>
                <a:gridCol w="538163">
                  <a:extLst>
                    <a:ext uri="{9D8B030D-6E8A-4147-A177-3AD203B41FA5}">
                      <a16:colId xmlns:a16="http://schemas.microsoft.com/office/drawing/2014/main" val="20010"/>
                    </a:ext>
                  </a:extLst>
                </a:gridCol>
                <a:gridCol w="538162">
                  <a:extLst>
                    <a:ext uri="{9D8B030D-6E8A-4147-A177-3AD203B41FA5}">
                      <a16:colId xmlns:a16="http://schemas.microsoft.com/office/drawing/2014/main" val="20011"/>
                    </a:ext>
                  </a:extLst>
                </a:gridCol>
                <a:gridCol w="539749">
                  <a:extLst>
                    <a:ext uri="{9D8B030D-6E8A-4147-A177-3AD203B41FA5}">
                      <a16:colId xmlns:a16="http://schemas.microsoft.com/office/drawing/2014/main" val="20012"/>
                    </a:ext>
                  </a:extLst>
                </a:gridCol>
                <a:gridCol w="538163">
                  <a:extLst>
                    <a:ext uri="{9D8B030D-6E8A-4147-A177-3AD203B41FA5}">
                      <a16:colId xmlns:a16="http://schemas.microsoft.com/office/drawing/2014/main" val="20013"/>
                    </a:ext>
                  </a:extLst>
                </a:gridCol>
                <a:gridCol w="538162">
                  <a:extLst>
                    <a:ext uri="{9D8B030D-6E8A-4147-A177-3AD203B41FA5}">
                      <a16:colId xmlns:a16="http://schemas.microsoft.com/office/drawing/2014/main" val="20014"/>
                    </a:ext>
                  </a:extLst>
                </a:gridCol>
              </a:tblGrid>
              <a:tr h="4318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N°</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29</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30</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31</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32</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33</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34</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35</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36</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37</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38</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39</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40</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41</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42</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2"/>
                    </a:solidFill>
                  </a:tcPr>
                </a:tc>
                <a:extLst>
                  <a:ext uri="{0D108BD9-81ED-4DB2-BD59-A6C34878D82A}">
                    <a16:rowId xmlns:a16="http://schemas.microsoft.com/office/drawing/2014/main" val="10000"/>
                  </a:ext>
                </a:extLst>
              </a:tr>
              <a:tr h="44767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cote</a:t>
                      </a:r>
                      <a:endParaRPr kumimoji="0" lang="en-US" sz="1500" b="0" i="0" u="none" strike="noStrike" cap="none" normalizeH="0" baseline="0" dirty="0">
                        <a:ln>
                          <a:noFill/>
                        </a:ln>
                        <a:solidFill>
                          <a:schemeClr val="tx1"/>
                        </a:solidFill>
                        <a:effectLst/>
                        <a:latin typeface="Times New Roman" pitchFamily="18" charset="0"/>
                      </a:endParaRPr>
                    </a:p>
                  </a:txBody>
                  <a:tcPr marT="45721" marB="45721"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19.99</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20.02</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19.98</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19.99</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20.04</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19.97</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20.02</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20.00</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20.02</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20.00</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20.00</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19.98</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a:ln>
                            <a:noFill/>
                          </a:ln>
                          <a:solidFill>
                            <a:schemeClr val="tx1"/>
                          </a:solidFill>
                          <a:effectLst/>
                          <a:latin typeface="Times New Roman" pitchFamily="18" charset="0"/>
                        </a:rPr>
                        <a:t> </a:t>
                      </a:r>
                      <a:endParaRPr kumimoji="0" lang="en-US" sz="1500" b="0" i="0" u="none" strike="noStrike" cap="none" normalizeH="0" baseline="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500" b="0" i="0" u="none" strike="noStrike" cap="none" normalizeH="0" baseline="0" dirty="0">
                          <a:ln>
                            <a:noFill/>
                          </a:ln>
                          <a:solidFill>
                            <a:schemeClr val="tx1"/>
                          </a:solidFill>
                          <a:effectLst/>
                          <a:latin typeface="Times New Roman" pitchFamily="18" charset="0"/>
                        </a:rPr>
                        <a:t> </a:t>
                      </a:r>
                      <a:endParaRPr kumimoji="0" lang="en-US" sz="1500" b="0" i="0" u="none" strike="noStrike" cap="none" normalizeH="0" baseline="0" dirty="0">
                        <a:ln>
                          <a:noFill/>
                        </a:ln>
                        <a:solidFill>
                          <a:schemeClr val="tx1"/>
                        </a:solidFill>
                        <a:effectLst/>
                        <a:latin typeface="Times New Roman" pitchFamily="18" charset="0"/>
                      </a:endParaRPr>
                    </a:p>
                  </a:txBody>
                  <a:tcPr marL="38100" marR="38100" marT="38100" marB="38100"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99FF66"/>
                    </a:solidFill>
                  </a:tcPr>
                </a:tc>
                <a:extLst>
                  <a:ext uri="{0D108BD9-81ED-4DB2-BD59-A6C34878D82A}">
                    <a16:rowId xmlns:a16="http://schemas.microsoft.com/office/drawing/2014/main" val="10001"/>
                  </a:ext>
                </a:extLst>
              </a:tr>
            </a:tbl>
          </a:graphicData>
        </a:graphic>
      </p:graphicFrame>
      <p:sp>
        <p:nvSpPr>
          <p:cNvPr id="35" name="Text Box 241"/>
          <p:cNvSpPr txBox="1">
            <a:spLocks noChangeArrowheads="1"/>
          </p:cNvSpPr>
          <p:nvPr/>
        </p:nvSpPr>
        <p:spPr bwMode="auto">
          <a:xfrm>
            <a:off x="2135561" y="5517232"/>
            <a:ext cx="8305800" cy="307777"/>
          </a:xfrm>
          <a:prstGeom prst="rect">
            <a:avLst/>
          </a:prstGeom>
          <a:solidFill>
            <a:schemeClr val="bg1"/>
          </a:solidFill>
          <a:ln w="9525">
            <a:noFill/>
            <a:miter lim="800000"/>
            <a:headEnd/>
            <a:tailEnd/>
          </a:ln>
        </p:spPr>
        <p:txBody>
          <a:bodyPr>
            <a:spAutoFit/>
          </a:bodyPr>
          <a:lstStyle/>
          <a:p>
            <a:pPr algn="l">
              <a:spcBef>
                <a:spcPct val="50000"/>
              </a:spcBef>
            </a:pPr>
            <a:r>
              <a:rPr lang="fr-FR" sz="1400">
                <a:latin typeface="Times New Roman" pitchFamily="18" charset="0"/>
              </a:rPr>
              <a:t>Elle veut connaître la représentation graphique de la distribution des pièces: il faut donc tracer l’histogramme</a:t>
            </a:r>
            <a:endParaRPr lang="en-US" sz="1400">
              <a:latin typeface="Times New Roman" pitchFamily="18" charset="0"/>
            </a:endParaRPr>
          </a:p>
        </p:txBody>
      </p:sp>
    </p:spTree>
    <p:extLst>
      <p:ext uri="{BB962C8B-B14F-4D97-AF65-F5344CB8AC3E}">
        <p14:creationId xmlns:p14="http://schemas.microsoft.com/office/powerpoint/2010/main" val="59163419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Effect transition="in" filter="checkerboard(across)">
                                      <p:cBhvr>
                                        <p:cTn id="12" dur="500"/>
                                        <p:tgtEl>
                                          <p:spTgt spid="3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32"/>
                                        </p:tgtEl>
                                        <p:attrNameLst>
                                          <p:attrName>style.visibility</p:attrName>
                                        </p:attrNameLst>
                                      </p:cBhvr>
                                      <p:to>
                                        <p:strVal val="visible"/>
                                      </p:to>
                                    </p:set>
                                    <p:animEffect transition="in" filter="wipe(left)">
                                      <p:cBhvr>
                                        <p:cTn id="17" dur="500"/>
                                        <p:tgtEl>
                                          <p:spTgt spid="32"/>
                                        </p:tgtEl>
                                      </p:cBhvr>
                                    </p:animEffect>
                                  </p:childTnLst>
                                </p:cTn>
                              </p:par>
                            </p:childTnLst>
                          </p:cTn>
                        </p:par>
                        <p:par>
                          <p:cTn id="18" fill="hold">
                            <p:stCondLst>
                              <p:cond delay="500"/>
                            </p:stCondLst>
                            <p:childTnLst>
                              <p:par>
                                <p:cTn id="19" presetID="22" presetClass="entr" presetSubtype="8" fill="hold" nodeType="afterEffect">
                                  <p:stCondLst>
                                    <p:cond delay="1000"/>
                                  </p:stCondLst>
                                  <p:childTnLst>
                                    <p:set>
                                      <p:cBhvr>
                                        <p:cTn id="20" dur="1" fill="hold">
                                          <p:stCondLst>
                                            <p:cond delay="0"/>
                                          </p:stCondLst>
                                        </p:cTn>
                                        <p:tgtEl>
                                          <p:spTgt spid="33"/>
                                        </p:tgtEl>
                                        <p:attrNameLst>
                                          <p:attrName>style.visibility</p:attrName>
                                        </p:attrNameLst>
                                      </p:cBhvr>
                                      <p:to>
                                        <p:strVal val="visible"/>
                                      </p:to>
                                    </p:set>
                                    <p:animEffect transition="in" filter="wipe(left)">
                                      <p:cBhvr>
                                        <p:cTn id="21" dur="500"/>
                                        <p:tgtEl>
                                          <p:spTgt spid="33"/>
                                        </p:tgtEl>
                                      </p:cBhvr>
                                    </p:animEffect>
                                  </p:childTnLst>
                                </p:cTn>
                              </p:par>
                            </p:childTnLst>
                          </p:cTn>
                        </p:par>
                        <p:par>
                          <p:cTn id="22" fill="hold">
                            <p:stCondLst>
                              <p:cond delay="2000"/>
                            </p:stCondLst>
                            <p:childTnLst>
                              <p:par>
                                <p:cTn id="23" presetID="22" presetClass="entr" presetSubtype="8" fill="hold" nodeType="afterEffect">
                                  <p:stCondLst>
                                    <p:cond delay="1000"/>
                                  </p:stCondLst>
                                  <p:childTnLst>
                                    <p:set>
                                      <p:cBhvr>
                                        <p:cTn id="24" dur="1" fill="hold">
                                          <p:stCondLst>
                                            <p:cond delay="0"/>
                                          </p:stCondLst>
                                        </p:cTn>
                                        <p:tgtEl>
                                          <p:spTgt spid="34"/>
                                        </p:tgtEl>
                                        <p:attrNameLst>
                                          <p:attrName>style.visibility</p:attrName>
                                        </p:attrNameLst>
                                      </p:cBhvr>
                                      <p:to>
                                        <p:strVal val="visible"/>
                                      </p:to>
                                    </p:set>
                                    <p:animEffect transition="in" filter="wipe(left)">
                                      <p:cBhvr>
                                        <p:cTn id="25" dur="500"/>
                                        <p:tgtEl>
                                          <p:spTgt spid="34"/>
                                        </p:tgtEl>
                                      </p:cBhvr>
                                    </p:animEffect>
                                  </p:childTnLst>
                                </p:cTn>
                              </p:par>
                            </p:childTnLst>
                          </p:cTn>
                        </p:par>
                        <p:par>
                          <p:cTn id="26" fill="hold">
                            <p:stCondLst>
                              <p:cond delay="3500"/>
                            </p:stCondLst>
                            <p:childTnLst>
                              <p:par>
                                <p:cTn id="27" presetID="5" presetClass="entr" presetSubtype="10" fill="hold" grpId="0" nodeType="afterEffect">
                                  <p:stCondLst>
                                    <p:cond delay="1000"/>
                                  </p:stCondLst>
                                  <p:childTnLst>
                                    <p:set>
                                      <p:cBhvr>
                                        <p:cTn id="28" dur="1" fill="hold">
                                          <p:stCondLst>
                                            <p:cond delay="0"/>
                                          </p:stCondLst>
                                        </p:cTn>
                                        <p:tgtEl>
                                          <p:spTgt spid="35"/>
                                        </p:tgtEl>
                                        <p:attrNameLst>
                                          <p:attrName>style.visibility</p:attrName>
                                        </p:attrNameLst>
                                      </p:cBhvr>
                                      <p:to>
                                        <p:strVal val="visible"/>
                                      </p:to>
                                    </p:set>
                                    <p:animEffect transition="in" filter="checkerboard(across)">
                                      <p:cBhvr>
                                        <p:cTn id="29"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utoUpdateAnimBg="0"/>
      <p:bldP spid="35"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p:cNvSpPr txBox="1">
            <a:spLocks noChangeArrowheads="1"/>
          </p:cNvSpPr>
          <p:nvPr/>
        </p:nvSpPr>
        <p:spPr bwMode="auto">
          <a:xfrm>
            <a:off x="1905000" y="304800"/>
            <a:ext cx="3733800" cy="830740"/>
          </a:xfrm>
          <a:prstGeom prst="rect">
            <a:avLst/>
          </a:prstGeom>
          <a:noFill/>
          <a:ln w="9525">
            <a:noFill/>
            <a:miter lim="800000"/>
            <a:headEnd/>
            <a:tailEnd/>
          </a:ln>
        </p:spPr>
        <p:txBody>
          <a:bodyPr>
            <a:spAutoFit/>
          </a:bodyPr>
          <a:lstStyle/>
          <a:p>
            <a:pPr algn="l">
              <a:spcBef>
                <a:spcPct val="50000"/>
              </a:spcBef>
            </a:pPr>
            <a:r>
              <a:rPr lang="fr-FR" sz="2399" b="1" u="sng">
                <a:latin typeface="Times New Roman" pitchFamily="18" charset="0"/>
              </a:rPr>
              <a:t>Méthode de tracé d’un histogramme</a:t>
            </a:r>
            <a:endParaRPr lang="en-US" sz="2399" b="1" u="sng">
              <a:latin typeface="Times New Roman" pitchFamily="18" charset="0"/>
            </a:endParaRPr>
          </a:p>
        </p:txBody>
      </p:sp>
      <p:sp>
        <p:nvSpPr>
          <p:cNvPr id="11267" name="Text Box 3"/>
          <p:cNvSpPr txBox="1">
            <a:spLocks noChangeArrowheads="1"/>
          </p:cNvSpPr>
          <p:nvPr/>
        </p:nvSpPr>
        <p:spPr bwMode="auto">
          <a:xfrm>
            <a:off x="2057401" y="838200"/>
            <a:ext cx="3200400" cy="307777"/>
          </a:xfrm>
          <a:prstGeom prst="rect">
            <a:avLst/>
          </a:prstGeom>
          <a:noFill/>
          <a:ln w="9525">
            <a:noFill/>
            <a:miter lim="800000"/>
            <a:headEnd/>
            <a:tailEnd/>
          </a:ln>
        </p:spPr>
        <p:txBody>
          <a:bodyPr>
            <a:spAutoFit/>
          </a:bodyPr>
          <a:lstStyle/>
          <a:p>
            <a:pPr algn="l">
              <a:spcBef>
                <a:spcPct val="50000"/>
              </a:spcBef>
            </a:pPr>
            <a:r>
              <a:rPr lang="fr-FR" sz="1400" i="1">
                <a:latin typeface="Times New Roman" pitchFamily="18" charset="0"/>
              </a:rPr>
              <a:t>1: collecte des données:</a:t>
            </a:r>
            <a:endParaRPr lang="en-US" sz="1400" i="1">
              <a:latin typeface="Times New Roman" pitchFamily="18" charset="0"/>
            </a:endParaRPr>
          </a:p>
        </p:txBody>
      </p:sp>
      <p:sp>
        <p:nvSpPr>
          <p:cNvPr id="11268" name="AutoShape 4"/>
          <p:cNvSpPr>
            <a:spLocks noChangeArrowheads="1"/>
          </p:cNvSpPr>
          <p:nvPr/>
        </p:nvSpPr>
        <p:spPr bwMode="auto">
          <a:xfrm>
            <a:off x="4876801" y="838200"/>
            <a:ext cx="914400" cy="304801"/>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fr-FR" sz="2399"/>
          </a:p>
        </p:txBody>
      </p:sp>
      <p:sp>
        <p:nvSpPr>
          <p:cNvPr id="11269" name="Text Box 5"/>
          <p:cNvSpPr txBox="1">
            <a:spLocks noChangeArrowheads="1"/>
          </p:cNvSpPr>
          <p:nvPr/>
        </p:nvSpPr>
        <p:spPr bwMode="auto">
          <a:xfrm>
            <a:off x="6019800" y="838200"/>
            <a:ext cx="3200400" cy="307777"/>
          </a:xfrm>
          <a:prstGeom prst="rect">
            <a:avLst/>
          </a:prstGeom>
          <a:noFill/>
          <a:ln w="9525">
            <a:noFill/>
            <a:miter lim="800000"/>
            <a:headEnd/>
            <a:tailEnd/>
          </a:ln>
        </p:spPr>
        <p:txBody>
          <a:bodyPr>
            <a:spAutoFit/>
          </a:bodyPr>
          <a:lstStyle/>
          <a:p>
            <a:pPr algn="l">
              <a:spcBef>
                <a:spcPct val="50000"/>
              </a:spcBef>
            </a:pPr>
            <a:r>
              <a:rPr lang="fr-FR" sz="1400" i="1">
                <a:solidFill>
                  <a:srgbClr val="000099"/>
                </a:solidFill>
                <a:latin typeface="Times New Roman" pitchFamily="18" charset="0"/>
              </a:rPr>
              <a:t>Voir tableau précédent</a:t>
            </a:r>
            <a:endParaRPr lang="en-US" sz="1400" i="1">
              <a:solidFill>
                <a:srgbClr val="000099"/>
              </a:solidFill>
              <a:latin typeface="Times New Roman" pitchFamily="18" charset="0"/>
            </a:endParaRPr>
          </a:p>
        </p:txBody>
      </p:sp>
      <p:sp>
        <p:nvSpPr>
          <p:cNvPr id="11270" name="Text Box 6"/>
          <p:cNvSpPr txBox="1">
            <a:spLocks noChangeArrowheads="1"/>
          </p:cNvSpPr>
          <p:nvPr/>
        </p:nvSpPr>
        <p:spPr bwMode="auto">
          <a:xfrm>
            <a:off x="2057401" y="1295400"/>
            <a:ext cx="3200400" cy="307777"/>
          </a:xfrm>
          <a:prstGeom prst="rect">
            <a:avLst/>
          </a:prstGeom>
          <a:noFill/>
          <a:ln w="9525">
            <a:noFill/>
            <a:miter lim="800000"/>
            <a:headEnd/>
            <a:tailEnd/>
          </a:ln>
        </p:spPr>
        <p:txBody>
          <a:bodyPr>
            <a:spAutoFit/>
          </a:bodyPr>
          <a:lstStyle/>
          <a:p>
            <a:pPr algn="l">
              <a:spcBef>
                <a:spcPct val="50000"/>
              </a:spcBef>
            </a:pPr>
            <a:r>
              <a:rPr lang="fr-FR" sz="1400" i="1" dirty="0">
                <a:latin typeface="Times New Roman" pitchFamily="18" charset="0"/>
              </a:rPr>
              <a:t>2: calcul du nombre de classes</a:t>
            </a:r>
            <a:endParaRPr lang="en-US" sz="1400" i="1" dirty="0">
              <a:latin typeface="Times New Roman" pitchFamily="18" charset="0"/>
            </a:endParaRPr>
          </a:p>
        </p:txBody>
      </p:sp>
      <p:sp>
        <p:nvSpPr>
          <p:cNvPr id="11271" name="AutoShape 7"/>
          <p:cNvSpPr>
            <a:spLocks noChangeArrowheads="1"/>
          </p:cNvSpPr>
          <p:nvPr/>
        </p:nvSpPr>
        <p:spPr bwMode="auto">
          <a:xfrm>
            <a:off x="4876801" y="1295400"/>
            <a:ext cx="914400" cy="304801"/>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fr-FR" sz="2399"/>
          </a:p>
        </p:txBody>
      </p:sp>
      <p:grpSp>
        <p:nvGrpSpPr>
          <p:cNvPr id="2" name="Group 11"/>
          <p:cNvGrpSpPr>
            <a:grpSpLocks/>
          </p:cNvGrpSpPr>
          <p:nvPr/>
        </p:nvGrpSpPr>
        <p:grpSpPr bwMode="auto">
          <a:xfrm>
            <a:off x="6019800" y="1295404"/>
            <a:ext cx="3200400" cy="307976"/>
            <a:chOff x="3264" y="816"/>
            <a:chExt cx="2016" cy="194"/>
          </a:xfrm>
        </p:grpSpPr>
        <p:sp>
          <p:nvSpPr>
            <p:cNvPr id="3" name="Text Box 8"/>
            <p:cNvSpPr txBox="1">
              <a:spLocks noChangeArrowheads="1"/>
            </p:cNvSpPr>
            <p:nvPr/>
          </p:nvSpPr>
          <p:spPr bwMode="auto">
            <a:xfrm>
              <a:off x="3264" y="816"/>
              <a:ext cx="2016" cy="194"/>
            </a:xfrm>
            <a:prstGeom prst="rect">
              <a:avLst/>
            </a:prstGeom>
            <a:noFill/>
            <a:ln w="9525">
              <a:noFill/>
              <a:miter lim="800000"/>
              <a:headEnd/>
              <a:tailEnd/>
            </a:ln>
          </p:spPr>
          <p:txBody>
            <a:bodyPr>
              <a:spAutoFit/>
            </a:bodyPr>
            <a:lstStyle/>
            <a:p>
              <a:pPr algn="l">
                <a:spcBef>
                  <a:spcPct val="50000"/>
                </a:spcBef>
              </a:pPr>
              <a:r>
                <a:rPr lang="fr-FR" sz="1400" i="1">
                  <a:solidFill>
                    <a:srgbClr val="000099"/>
                  </a:solidFill>
                  <a:latin typeface="Times New Roman" pitchFamily="18" charset="0"/>
                </a:rPr>
                <a:t>Formule: Nb de classes = </a:t>
              </a:r>
              <a:r>
                <a:rPr lang="fr-FR" sz="1400" i="1">
                  <a:solidFill>
                    <a:srgbClr val="000099"/>
                  </a:solidFill>
                  <a:latin typeface="Times New Roman" pitchFamily="18" charset="0"/>
                  <a:sym typeface="Symbol" pitchFamily="18" charset="2"/>
                </a:rPr>
                <a:t>  n</a:t>
              </a:r>
              <a:endParaRPr lang="en-US" sz="1400" i="1">
                <a:solidFill>
                  <a:srgbClr val="000099"/>
                </a:solidFill>
                <a:latin typeface="Times New Roman" pitchFamily="18" charset="0"/>
              </a:endParaRPr>
            </a:p>
          </p:txBody>
        </p:sp>
        <p:sp>
          <p:nvSpPr>
            <p:cNvPr id="4" name="Line 9"/>
            <p:cNvSpPr>
              <a:spLocks noChangeShapeType="1"/>
            </p:cNvSpPr>
            <p:nvPr/>
          </p:nvSpPr>
          <p:spPr bwMode="auto">
            <a:xfrm>
              <a:off x="4608" y="864"/>
              <a:ext cx="96" cy="0"/>
            </a:xfrm>
            <a:prstGeom prst="line">
              <a:avLst/>
            </a:prstGeom>
            <a:noFill/>
            <a:ln w="12700">
              <a:solidFill>
                <a:srgbClr val="000099"/>
              </a:solidFill>
              <a:round/>
              <a:headEnd/>
              <a:tailEnd/>
            </a:ln>
          </p:spPr>
          <p:txBody>
            <a:bodyPr/>
            <a:lstStyle/>
            <a:p>
              <a:endParaRPr lang="fr-FR" sz="2399"/>
            </a:p>
          </p:txBody>
        </p:sp>
      </p:grpSp>
      <p:sp>
        <p:nvSpPr>
          <p:cNvPr id="11274" name="Text Box 10"/>
          <p:cNvSpPr txBox="1">
            <a:spLocks noChangeArrowheads="1"/>
          </p:cNvSpPr>
          <p:nvPr/>
        </p:nvSpPr>
        <p:spPr bwMode="auto">
          <a:xfrm>
            <a:off x="6629400" y="1600200"/>
            <a:ext cx="3733800" cy="1384546"/>
          </a:xfrm>
          <a:prstGeom prst="rect">
            <a:avLst/>
          </a:prstGeom>
          <a:solidFill>
            <a:schemeClr val="bg1"/>
          </a:solidFill>
          <a:ln w="9525">
            <a:noFill/>
            <a:miter lim="800000"/>
            <a:headEnd/>
            <a:tailEnd/>
          </a:ln>
        </p:spPr>
        <p:txBody>
          <a:bodyPr>
            <a:spAutoFit/>
          </a:bodyPr>
          <a:lstStyle/>
          <a:p>
            <a:pPr algn="l">
              <a:spcBef>
                <a:spcPct val="50000"/>
              </a:spcBef>
            </a:pPr>
            <a:r>
              <a:rPr lang="fr-FR" sz="2399" b="1" i="1" dirty="0">
                <a:solidFill>
                  <a:srgbClr val="000000"/>
                </a:solidFill>
                <a:latin typeface="Times New Roman" pitchFamily="18" charset="0"/>
              </a:rPr>
              <a:t>AN :Nb de classes = </a:t>
            </a:r>
            <a:r>
              <a:rPr lang="fr-FR" sz="2399" b="1" i="1" dirty="0">
                <a:solidFill>
                  <a:srgbClr val="000000"/>
                </a:solidFill>
                <a:latin typeface="Times New Roman" pitchFamily="18" charset="0"/>
                <a:sym typeface="Symbol" pitchFamily="18" charset="2"/>
              </a:rPr>
              <a:t>  40 = 6,32.</a:t>
            </a:r>
          </a:p>
          <a:p>
            <a:pPr algn="l">
              <a:spcBef>
                <a:spcPct val="50000"/>
              </a:spcBef>
            </a:pPr>
            <a:r>
              <a:rPr lang="fr-FR" sz="2399" b="1" i="1" dirty="0">
                <a:solidFill>
                  <a:srgbClr val="000000"/>
                </a:solidFill>
                <a:latin typeface="Times New Roman" pitchFamily="18" charset="0"/>
                <a:sym typeface="Symbol" pitchFamily="18" charset="2"/>
              </a:rPr>
              <a:t>Arrondi à 7</a:t>
            </a:r>
            <a:endParaRPr lang="en-US" sz="2399" b="1" i="1" dirty="0">
              <a:solidFill>
                <a:srgbClr val="000000"/>
              </a:solidFill>
              <a:latin typeface="Times New Roman" pitchFamily="18" charset="0"/>
            </a:endParaRPr>
          </a:p>
        </p:txBody>
      </p:sp>
      <p:sp>
        <p:nvSpPr>
          <p:cNvPr id="11276" name="Text Box 12"/>
          <p:cNvSpPr txBox="1">
            <a:spLocks noChangeArrowheads="1"/>
          </p:cNvSpPr>
          <p:nvPr/>
        </p:nvSpPr>
        <p:spPr bwMode="auto">
          <a:xfrm>
            <a:off x="2057400" y="2514600"/>
            <a:ext cx="2286000" cy="307777"/>
          </a:xfrm>
          <a:prstGeom prst="rect">
            <a:avLst/>
          </a:prstGeom>
          <a:noFill/>
          <a:ln w="9525">
            <a:noFill/>
            <a:miter lim="800000"/>
            <a:headEnd/>
            <a:tailEnd/>
          </a:ln>
        </p:spPr>
        <p:txBody>
          <a:bodyPr>
            <a:spAutoFit/>
          </a:bodyPr>
          <a:lstStyle/>
          <a:p>
            <a:pPr algn="l">
              <a:spcBef>
                <a:spcPct val="50000"/>
              </a:spcBef>
            </a:pPr>
            <a:r>
              <a:rPr lang="fr-FR" sz="1400" i="1">
                <a:latin typeface="Times New Roman" pitchFamily="18" charset="0"/>
              </a:rPr>
              <a:t>3: calcul de l’étendue  R</a:t>
            </a:r>
            <a:endParaRPr lang="en-US" sz="1400" i="1">
              <a:latin typeface="Times New Roman" pitchFamily="18" charset="0"/>
            </a:endParaRPr>
          </a:p>
        </p:txBody>
      </p:sp>
      <p:sp>
        <p:nvSpPr>
          <p:cNvPr id="11277" name="AutoShape 13"/>
          <p:cNvSpPr>
            <a:spLocks noChangeArrowheads="1"/>
          </p:cNvSpPr>
          <p:nvPr/>
        </p:nvSpPr>
        <p:spPr bwMode="auto">
          <a:xfrm>
            <a:off x="4876801" y="2514600"/>
            <a:ext cx="914400" cy="304801"/>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fr-FR" sz="2399"/>
          </a:p>
        </p:txBody>
      </p:sp>
      <p:sp>
        <p:nvSpPr>
          <p:cNvPr id="11279" name="Text Box 15"/>
          <p:cNvSpPr txBox="1">
            <a:spLocks noChangeArrowheads="1"/>
          </p:cNvSpPr>
          <p:nvPr/>
        </p:nvSpPr>
        <p:spPr bwMode="auto">
          <a:xfrm>
            <a:off x="5943600" y="2514601"/>
            <a:ext cx="4114801" cy="630942"/>
          </a:xfrm>
          <a:prstGeom prst="rect">
            <a:avLst/>
          </a:prstGeom>
          <a:noFill/>
          <a:ln w="9525">
            <a:noFill/>
            <a:miter lim="800000"/>
            <a:headEnd/>
            <a:tailEnd/>
          </a:ln>
        </p:spPr>
        <p:txBody>
          <a:bodyPr>
            <a:spAutoFit/>
          </a:bodyPr>
          <a:lstStyle/>
          <a:p>
            <a:pPr algn="l">
              <a:spcBef>
                <a:spcPct val="50000"/>
              </a:spcBef>
            </a:pPr>
            <a:r>
              <a:rPr lang="fr-FR" sz="1400" i="1">
                <a:solidFill>
                  <a:srgbClr val="000099"/>
                </a:solidFill>
                <a:latin typeface="Times New Roman" pitchFamily="18" charset="0"/>
              </a:rPr>
              <a:t>Formule: valeur mesurée maxi - valeur mesurée mini</a:t>
            </a:r>
          </a:p>
          <a:p>
            <a:pPr algn="l">
              <a:spcBef>
                <a:spcPct val="50000"/>
              </a:spcBef>
            </a:pPr>
            <a:r>
              <a:rPr lang="fr-FR" sz="1400" i="1">
                <a:solidFill>
                  <a:srgbClr val="000099"/>
                </a:solidFill>
                <a:latin typeface="Times New Roman" pitchFamily="18" charset="0"/>
              </a:rPr>
              <a:t>        ou  :   x maxi - x mini</a:t>
            </a:r>
            <a:endParaRPr lang="en-US" sz="1400" i="1">
              <a:solidFill>
                <a:srgbClr val="000099"/>
              </a:solidFill>
              <a:latin typeface="Times New Roman" pitchFamily="18" charset="0"/>
            </a:endParaRPr>
          </a:p>
        </p:txBody>
      </p:sp>
      <p:sp>
        <p:nvSpPr>
          <p:cNvPr id="11281" name="Text Box 17"/>
          <p:cNvSpPr txBox="1">
            <a:spLocks noChangeArrowheads="1"/>
          </p:cNvSpPr>
          <p:nvPr/>
        </p:nvSpPr>
        <p:spPr bwMode="auto">
          <a:xfrm>
            <a:off x="1981200" y="3657600"/>
            <a:ext cx="2819400" cy="307777"/>
          </a:xfrm>
          <a:prstGeom prst="rect">
            <a:avLst/>
          </a:prstGeom>
          <a:noFill/>
          <a:ln w="9525">
            <a:noFill/>
            <a:miter lim="800000"/>
            <a:headEnd/>
            <a:tailEnd/>
          </a:ln>
        </p:spPr>
        <p:txBody>
          <a:bodyPr>
            <a:spAutoFit/>
          </a:bodyPr>
          <a:lstStyle/>
          <a:p>
            <a:pPr algn="l">
              <a:spcBef>
                <a:spcPct val="50000"/>
              </a:spcBef>
            </a:pPr>
            <a:r>
              <a:rPr lang="fr-FR" sz="1400" i="1">
                <a:latin typeface="Times New Roman" pitchFamily="18" charset="0"/>
              </a:rPr>
              <a:t>4: calcul de la largeur d’une classe</a:t>
            </a:r>
            <a:endParaRPr lang="en-US" sz="1400" i="1">
              <a:latin typeface="Times New Roman" pitchFamily="18" charset="0"/>
            </a:endParaRPr>
          </a:p>
        </p:txBody>
      </p:sp>
      <p:sp>
        <p:nvSpPr>
          <p:cNvPr id="11282" name="AutoShape 18"/>
          <p:cNvSpPr>
            <a:spLocks noChangeArrowheads="1"/>
          </p:cNvSpPr>
          <p:nvPr/>
        </p:nvSpPr>
        <p:spPr bwMode="auto">
          <a:xfrm>
            <a:off x="4800600" y="3657601"/>
            <a:ext cx="914400" cy="304801"/>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fr-FR" sz="2399"/>
          </a:p>
        </p:txBody>
      </p:sp>
      <p:sp>
        <p:nvSpPr>
          <p:cNvPr id="11284" name="Text Box 20"/>
          <p:cNvSpPr txBox="1">
            <a:spLocks noChangeArrowheads="1"/>
          </p:cNvSpPr>
          <p:nvPr/>
        </p:nvSpPr>
        <p:spPr bwMode="auto">
          <a:xfrm>
            <a:off x="5867400" y="3657600"/>
            <a:ext cx="4114801" cy="630942"/>
          </a:xfrm>
          <a:prstGeom prst="rect">
            <a:avLst/>
          </a:prstGeom>
          <a:noFill/>
          <a:ln w="9525">
            <a:noFill/>
            <a:miter lim="800000"/>
            <a:headEnd/>
            <a:tailEnd/>
          </a:ln>
        </p:spPr>
        <p:txBody>
          <a:bodyPr>
            <a:spAutoFit/>
          </a:bodyPr>
          <a:lstStyle/>
          <a:p>
            <a:pPr algn="l">
              <a:spcBef>
                <a:spcPct val="50000"/>
              </a:spcBef>
            </a:pPr>
            <a:r>
              <a:rPr lang="fr-FR" sz="1400" i="1">
                <a:solidFill>
                  <a:srgbClr val="000099"/>
                </a:solidFill>
                <a:latin typeface="Times New Roman" pitchFamily="18" charset="0"/>
              </a:rPr>
              <a:t>Formule: R / Nb de classes</a:t>
            </a:r>
          </a:p>
          <a:p>
            <a:pPr algn="l">
              <a:spcBef>
                <a:spcPct val="50000"/>
              </a:spcBef>
            </a:pPr>
            <a:r>
              <a:rPr lang="fr-FR" sz="1400" i="1">
                <a:solidFill>
                  <a:srgbClr val="000099"/>
                </a:solidFill>
                <a:latin typeface="Times New Roman" pitchFamily="18" charset="0"/>
              </a:rPr>
              <a:t>   arrondir à un multiple de la résolution</a:t>
            </a:r>
            <a:endParaRPr lang="en-US" sz="1400" i="1">
              <a:solidFill>
                <a:srgbClr val="000099"/>
              </a:solidFill>
              <a:latin typeface="Times New Roman" pitchFamily="18" charset="0"/>
            </a:endParaRPr>
          </a:p>
        </p:txBody>
      </p:sp>
      <p:sp>
        <p:nvSpPr>
          <p:cNvPr id="11286" name="Text Box 22"/>
          <p:cNvSpPr txBox="1">
            <a:spLocks noChangeArrowheads="1"/>
          </p:cNvSpPr>
          <p:nvPr/>
        </p:nvSpPr>
        <p:spPr bwMode="auto">
          <a:xfrm>
            <a:off x="2057401" y="5181601"/>
            <a:ext cx="2819400" cy="630942"/>
          </a:xfrm>
          <a:prstGeom prst="rect">
            <a:avLst/>
          </a:prstGeom>
          <a:noFill/>
          <a:ln w="9525">
            <a:noFill/>
            <a:miter lim="800000"/>
            <a:headEnd/>
            <a:tailEnd/>
          </a:ln>
        </p:spPr>
        <p:txBody>
          <a:bodyPr>
            <a:spAutoFit/>
          </a:bodyPr>
          <a:lstStyle/>
          <a:p>
            <a:pPr algn="l">
              <a:spcBef>
                <a:spcPct val="50000"/>
              </a:spcBef>
            </a:pPr>
            <a:r>
              <a:rPr lang="fr-FR" sz="1400" i="1">
                <a:latin typeface="Times New Roman" pitchFamily="18" charset="0"/>
              </a:rPr>
              <a:t>5: calcul de la valeur mini de la</a:t>
            </a:r>
          </a:p>
          <a:p>
            <a:pPr algn="l">
              <a:spcBef>
                <a:spcPct val="50000"/>
              </a:spcBef>
            </a:pPr>
            <a:r>
              <a:rPr lang="fr-FR" sz="1400" i="1">
                <a:latin typeface="Times New Roman" pitchFamily="18" charset="0"/>
              </a:rPr>
              <a:t>     première classe</a:t>
            </a:r>
            <a:endParaRPr lang="en-US" sz="1400" i="1">
              <a:latin typeface="Times New Roman" pitchFamily="18" charset="0"/>
            </a:endParaRPr>
          </a:p>
        </p:txBody>
      </p:sp>
      <p:sp>
        <p:nvSpPr>
          <p:cNvPr id="11287" name="Text Box 23"/>
          <p:cNvSpPr txBox="1">
            <a:spLocks noChangeArrowheads="1"/>
          </p:cNvSpPr>
          <p:nvPr/>
        </p:nvSpPr>
        <p:spPr bwMode="auto">
          <a:xfrm>
            <a:off x="6629400" y="3200400"/>
            <a:ext cx="3733800" cy="830740"/>
          </a:xfrm>
          <a:prstGeom prst="rect">
            <a:avLst/>
          </a:prstGeom>
          <a:solidFill>
            <a:schemeClr val="bg1"/>
          </a:solidFill>
          <a:ln w="9525">
            <a:noFill/>
            <a:miter lim="800000"/>
            <a:headEnd/>
            <a:tailEnd/>
          </a:ln>
        </p:spPr>
        <p:txBody>
          <a:bodyPr>
            <a:spAutoFit/>
          </a:bodyPr>
          <a:lstStyle/>
          <a:p>
            <a:pPr algn="l">
              <a:spcBef>
                <a:spcPct val="50000"/>
              </a:spcBef>
            </a:pPr>
            <a:r>
              <a:rPr lang="fr-FR" sz="2399" b="1" i="1" dirty="0">
                <a:solidFill>
                  <a:srgbClr val="000000"/>
                </a:solidFill>
                <a:latin typeface="Times New Roman" pitchFamily="18" charset="0"/>
              </a:rPr>
              <a:t>AN : 20,04 - 19,93 = 0,11 mm</a:t>
            </a:r>
            <a:endParaRPr lang="fr-FR" sz="2399" b="1" i="1" dirty="0">
              <a:solidFill>
                <a:srgbClr val="000000"/>
              </a:solidFill>
              <a:latin typeface="Times New Roman" pitchFamily="18" charset="0"/>
              <a:sym typeface="Symbol" pitchFamily="18" charset="2"/>
            </a:endParaRPr>
          </a:p>
        </p:txBody>
      </p:sp>
      <p:sp>
        <p:nvSpPr>
          <p:cNvPr id="11288" name="Text Box 24"/>
          <p:cNvSpPr txBox="1">
            <a:spLocks noChangeArrowheads="1"/>
          </p:cNvSpPr>
          <p:nvPr/>
        </p:nvSpPr>
        <p:spPr bwMode="auto">
          <a:xfrm>
            <a:off x="6438901" y="4437113"/>
            <a:ext cx="3733800" cy="830740"/>
          </a:xfrm>
          <a:prstGeom prst="rect">
            <a:avLst/>
          </a:prstGeom>
          <a:solidFill>
            <a:schemeClr val="bg1"/>
          </a:solidFill>
          <a:ln w="9525">
            <a:noFill/>
            <a:miter lim="800000"/>
            <a:headEnd/>
            <a:tailEnd/>
          </a:ln>
        </p:spPr>
        <p:txBody>
          <a:bodyPr>
            <a:spAutoFit/>
          </a:bodyPr>
          <a:lstStyle/>
          <a:p>
            <a:pPr algn="l">
              <a:spcBef>
                <a:spcPct val="50000"/>
              </a:spcBef>
            </a:pPr>
            <a:r>
              <a:rPr lang="fr-FR" sz="2399" b="1" i="1" dirty="0">
                <a:solidFill>
                  <a:srgbClr val="000000"/>
                </a:solidFill>
                <a:latin typeface="Times New Roman" pitchFamily="18" charset="0"/>
              </a:rPr>
              <a:t>AN : 0,11 / 7 = 0,015 arrondi à 0,02 mm</a:t>
            </a:r>
            <a:endParaRPr lang="fr-FR" sz="2399" b="1" i="1" dirty="0">
              <a:solidFill>
                <a:srgbClr val="000000"/>
              </a:solidFill>
              <a:latin typeface="Times New Roman" pitchFamily="18" charset="0"/>
              <a:sym typeface="Symbol" pitchFamily="18" charset="2"/>
            </a:endParaRPr>
          </a:p>
        </p:txBody>
      </p:sp>
      <p:sp>
        <p:nvSpPr>
          <p:cNvPr id="11289" name="AutoShape 25"/>
          <p:cNvSpPr>
            <a:spLocks noChangeArrowheads="1"/>
          </p:cNvSpPr>
          <p:nvPr/>
        </p:nvSpPr>
        <p:spPr bwMode="auto">
          <a:xfrm>
            <a:off x="4876801" y="5181600"/>
            <a:ext cx="914400" cy="304801"/>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fr-FR" sz="2399"/>
          </a:p>
        </p:txBody>
      </p:sp>
      <p:sp>
        <p:nvSpPr>
          <p:cNvPr id="11290" name="Text Box 26"/>
          <p:cNvSpPr txBox="1">
            <a:spLocks noChangeArrowheads="1"/>
          </p:cNvSpPr>
          <p:nvPr/>
        </p:nvSpPr>
        <p:spPr bwMode="auto">
          <a:xfrm>
            <a:off x="5943601" y="5181601"/>
            <a:ext cx="4419600" cy="630942"/>
          </a:xfrm>
          <a:prstGeom prst="rect">
            <a:avLst/>
          </a:prstGeom>
          <a:noFill/>
          <a:ln w="9525">
            <a:noFill/>
            <a:miter lim="800000"/>
            <a:headEnd/>
            <a:tailEnd/>
          </a:ln>
        </p:spPr>
        <p:txBody>
          <a:bodyPr>
            <a:spAutoFit/>
          </a:bodyPr>
          <a:lstStyle/>
          <a:p>
            <a:pPr algn="l">
              <a:spcBef>
                <a:spcPct val="50000"/>
              </a:spcBef>
            </a:pPr>
            <a:r>
              <a:rPr lang="fr-FR" sz="1400" i="1">
                <a:solidFill>
                  <a:srgbClr val="000099"/>
                </a:solidFill>
                <a:latin typeface="Times New Roman" pitchFamily="18" charset="0"/>
              </a:rPr>
              <a:t>Formule: valeur mesurée mini - moitié de la résolution</a:t>
            </a:r>
          </a:p>
          <a:p>
            <a:pPr algn="l">
              <a:spcBef>
                <a:spcPct val="50000"/>
              </a:spcBef>
            </a:pPr>
            <a:r>
              <a:rPr lang="fr-FR" sz="1400" i="1">
                <a:solidFill>
                  <a:srgbClr val="000099"/>
                </a:solidFill>
                <a:latin typeface="Times New Roman" pitchFamily="18" charset="0"/>
              </a:rPr>
              <a:t>     ou  :   x mini - 1/2 résolution</a:t>
            </a:r>
            <a:endParaRPr lang="en-US" sz="1400" i="1">
              <a:solidFill>
                <a:srgbClr val="000099"/>
              </a:solidFill>
              <a:latin typeface="Times New Roman" pitchFamily="18" charset="0"/>
            </a:endParaRPr>
          </a:p>
        </p:txBody>
      </p:sp>
      <p:sp>
        <p:nvSpPr>
          <p:cNvPr id="11291" name="Text Box 27"/>
          <p:cNvSpPr txBox="1">
            <a:spLocks noChangeArrowheads="1"/>
          </p:cNvSpPr>
          <p:nvPr/>
        </p:nvSpPr>
        <p:spPr bwMode="auto">
          <a:xfrm>
            <a:off x="6553200" y="5943600"/>
            <a:ext cx="3733800" cy="830740"/>
          </a:xfrm>
          <a:prstGeom prst="rect">
            <a:avLst/>
          </a:prstGeom>
          <a:solidFill>
            <a:schemeClr val="bg1"/>
          </a:solidFill>
          <a:ln w="9525">
            <a:noFill/>
            <a:miter lim="800000"/>
            <a:headEnd/>
            <a:tailEnd/>
          </a:ln>
        </p:spPr>
        <p:txBody>
          <a:bodyPr>
            <a:spAutoFit/>
          </a:bodyPr>
          <a:lstStyle/>
          <a:p>
            <a:pPr algn="l">
              <a:spcBef>
                <a:spcPct val="50000"/>
              </a:spcBef>
            </a:pPr>
            <a:r>
              <a:rPr lang="fr-FR" sz="2399" b="1" i="1" dirty="0">
                <a:solidFill>
                  <a:srgbClr val="000000"/>
                </a:solidFill>
                <a:latin typeface="Times New Roman" pitchFamily="18" charset="0"/>
              </a:rPr>
              <a:t>AN : 19,93 - (0,5 x 0,01) = 19,925 mm</a:t>
            </a:r>
            <a:endParaRPr lang="fr-FR" sz="2399" b="1" i="1" dirty="0">
              <a:solidFill>
                <a:srgbClr val="000000"/>
              </a:solidFill>
              <a:latin typeface="Times New Roman" pitchFamily="18" charset="0"/>
              <a:sym typeface="Symbol" pitchFamily="18" charset="2"/>
            </a:endParaRPr>
          </a:p>
        </p:txBody>
      </p:sp>
      <p:sp>
        <p:nvSpPr>
          <p:cNvPr id="24" name="Slide Number Placeholder 21">
            <a:extLst>
              <a:ext uri="{FF2B5EF4-FFF2-40B4-BE49-F238E27FC236}">
                <a16:creationId xmlns:a16="http://schemas.microsoft.com/office/drawing/2014/main" id="{69185683-C1BC-4A23-9F0F-34E7633825DC}"/>
              </a:ext>
            </a:extLst>
          </p:cNvPr>
          <p:cNvSpPr>
            <a:spLocks noGrp="1"/>
          </p:cNvSpPr>
          <p:nvPr>
            <p:ph type="sldNum" sz="quarter" idx="12"/>
          </p:nvPr>
        </p:nvSpPr>
        <p:spPr>
          <a:xfrm>
            <a:off x="8415858" y="6515688"/>
            <a:ext cx="2057400" cy="365125"/>
          </a:xfrm>
        </p:spPr>
        <p:txBody>
          <a:bodyPr/>
          <a:lstStyle/>
          <a:p>
            <a:fld id="{9DC1E638-3F78-4E0D-883A-B278700C48C0}" type="slidenum">
              <a:rPr lang="de-DE" sz="1400">
                <a:solidFill>
                  <a:srgbClr val="FF0000"/>
                </a:solidFill>
              </a:rPr>
              <a:pPr/>
              <a:t>19</a:t>
            </a:fld>
            <a:endParaRPr lang="de-DE" sz="1400" dirty="0">
              <a:solidFill>
                <a:srgbClr val="FF0000"/>
              </a:solidFill>
            </a:endParaRPr>
          </a:p>
        </p:txBody>
      </p:sp>
    </p:spTree>
    <p:extLst>
      <p:ext uri="{BB962C8B-B14F-4D97-AF65-F5344CB8AC3E}">
        <p14:creationId xmlns:p14="http://schemas.microsoft.com/office/powerpoint/2010/main" val="18129469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1274">
                                            <p:txEl>
                                              <p:pRg st="0" end="0"/>
                                            </p:txEl>
                                          </p:spTgt>
                                        </p:tgtEl>
                                        <p:attrNameLst>
                                          <p:attrName>style.visibility</p:attrName>
                                        </p:attrNameLst>
                                      </p:cBhvr>
                                      <p:to>
                                        <p:strVal val="visible"/>
                                      </p:to>
                                    </p:set>
                                    <p:animEffect transition="in" filter="barn(inVertical)">
                                      <p:cBhvr>
                                        <p:cTn id="7" dur="500"/>
                                        <p:tgtEl>
                                          <p:spTgt spid="11274">
                                            <p:txEl>
                                              <p:pRg st="0" end="0"/>
                                            </p:txEl>
                                          </p:spTgt>
                                        </p:tgtEl>
                                      </p:cBhvr>
                                    </p:animEffect>
                                  </p:childTnLst>
                                </p:cTn>
                              </p:par>
                              <p:par>
                                <p:cTn id="8" presetID="16" presetClass="entr" presetSubtype="21" fill="hold" nodeType="withEffect">
                                  <p:stCondLst>
                                    <p:cond delay="0"/>
                                  </p:stCondLst>
                                  <p:childTnLst>
                                    <p:set>
                                      <p:cBhvr>
                                        <p:cTn id="9" dur="1" fill="hold">
                                          <p:stCondLst>
                                            <p:cond delay="0"/>
                                          </p:stCondLst>
                                        </p:cTn>
                                        <p:tgtEl>
                                          <p:spTgt spid="11274">
                                            <p:txEl>
                                              <p:pRg st="1" end="1"/>
                                            </p:txEl>
                                          </p:spTgt>
                                        </p:tgtEl>
                                        <p:attrNameLst>
                                          <p:attrName>style.visibility</p:attrName>
                                        </p:attrNameLst>
                                      </p:cBhvr>
                                      <p:to>
                                        <p:strVal val="visible"/>
                                      </p:to>
                                    </p:set>
                                    <p:animEffect transition="in" filter="barn(inVertical)">
                                      <p:cBhvr>
                                        <p:cTn id="10" dur="500"/>
                                        <p:tgtEl>
                                          <p:spTgt spid="11274">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11287">
                                            <p:txEl>
                                              <p:pRg st="0" end="0"/>
                                            </p:txEl>
                                          </p:spTgt>
                                        </p:tgtEl>
                                        <p:attrNameLst>
                                          <p:attrName>style.visibility</p:attrName>
                                        </p:attrNameLst>
                                      </p:cBhvr>
                                      <p:to>
                                        <p:strVal val="visible"/>
                                      </p:to>
                                    </p:set>
                                    <p:animEffect transition="in" filter="barn(inVertical)">
                                      <p:cBhvr>
                                        <p:cTn id="15" dur="500"/>
                                        <p:tgtEl>
                                          <p:spTgt spid="1128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11288"/>
                                        </p:tgtEl>
                                        <p:attrNameLst>
                                          <p:attrName>style.visibility</p:attrName>
                                        </p:attrNameLst>
                                      </p:cBhvr>
                                      <p:to>
                                        <p:strVal val="visible"/>
                                      </p:to>
                                    </p:set>
                                    <p:animEffect transition="in" filter="barn(inVertical)">
                                      <p:cBhvr>
                                        <p:cTn id="20" dur="500"/>
                                        <p:tgtEl>
                                          <p:spTgt spid="11288"/>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11291"/>
                                        </p:tgtEl>
                                        <p:attrNameLst>
                                          <p:attrName>style.visibility</p:attrName>
                                        </p:attrNameLst>
                                      </p:cBhvr>
                                      <p:to>
                                        <p:strVal val="visible"/>
                                      </p:to>
                                    </p:set>
                                    <p:animEffect transition="in" filter="barn(inVertical)">
                                      <p:cBhvr>
                                        <p:cTn id="25" dur="500"/>
                                        <p:tgtEl>
                                          <p:spTgt spid="112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8" grpId="0" animBg="1"/>
      <p:bldP spid="11291"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1"/>
          <p:cNvSpPr txBox="1">
            <a:spLocks/>
          </p:cNvSpPr>
          <p:nvPr/>
        </p:nvSpPr>
        <p:spPr>
          <a:xfrm>
            <a:off x="2007351" y="2011940"/>
            <a:ext cx="8177301" cy="1896277"/>
          </a:xfrm>
          <a:prstGeom prst="rect">
            <a:avLst/>
          </a:prstGeom>
          <a:ln>
            <a:noFill/>
          </a:ln>
        </p:spPr>
        <p:txBody>
          <a:bodyPr vert="horz" lIns="0" tIns="0" rIns="0" bIns="0" rtlCol="0" anchor="b" anchorCtr="0">
            <a:normAutofit/>
          </a:bodyPr>
          <a:lstStyle/>
          <a:p>
            <a:pPr algn="ctr" defTabSz="914347">
              <a:lnSpc>
                <a:spcPct val="90000"/>
              </a:lnSpc>
              <a:defRPr/>
            </a:pPr>
            <a:endParaRPr lang="de-DE" sz="4400" noProof="1">
              <a:solidFill>
                <a:srgbClr val="000000"/>
              </a:solidFill>
              <a:latin typeface="+mj-lt"/>
              <a:ea typeface="+mj-ea"/>
              <a:cs typeface="+mj-cs"/>
            </a:endParaRPr>
          </a:p>
          <a:p>
            <a:pPr algn="ctr" defTabSz="914347">
              <a:lnSpc>
                <a:spcPct val="90000"/>
              </a:lnSpc>
              <a:defRPr/>
            </a:pPr>
            <a:r>
              <a:rPr lang="de-DE" sz="4400" noProof="1">
                <a:solidFill>
                  <a:srgbClr val="000000"/>
                </a:solidFill>
                <a:latin typeface="+mj-lt"/>
                <a:ea typeface="+mj-ea"/>
                <a:cs typeface="+mj-cs"/>
              </a:rPr>
              <a:t>MSP</a:t>
            </a:r>
          </a:p>
          <a:p>
            <a:pPr lvl="0" algn="ctr">
              <a:lnSpc>
                <a:spcPct val="90000"/>
              </a:lnSpc>
              <a:spcBef>
                <a:spcPct val="0"/>
              </a:spcBef>
              <a:defRPr/>
            </a:pPr>
            <a:r>
              <a:rPr lang="de-DE" sz="4400" noProof="1">
                <a:solidFill>
                  <a:srgbClr val="000000"/>
                </a:solidFill>
                <a:latin typeface="+mj-lt"/>
                <a:ea typeface="+mj-ea"/>
                <a:cs typeface="+mj-cs"/>
              </a:rPr>
              <a:t>CARTE DE CONTROLE</a:t>
            </a:r>
            <a:endParaRPr lang="de-DE" sz="4400" dirty="0">
              <a:solidFill>
                <a:srgbClr val="000000"/>
              </a:solidFill>
              <a:latin typeface="+mj-lt"/>
              <a:ea typeface="+mj-ea"/>
              <a:cs typeface="+mj-cs"/>
            </a:endParaRPr>
          </a:p>
        </p:txBody>
      </p:sp>
      <p:cxnSp>
        <p:nvCxnSpPr>
          <p:cNvPr id="3" name="Connecteur droit 2">
            <a:extLst>
              <a:ext uri="{FF2B5EF4-FFF2-40B4-BE49-F238E27FC236}">
                <a16:creationId xmlns:a16="http://schemas.microsoft.com/office/drawing/2014/main" id="{263B68B0-B4D2-4AC4-833D-FD73490EA10E}"/>
              </a:ext>
            </a:extLst>
          </p:cNvPr>
          <p:cNvCxnSpPr/>
          <p:nvPr/>
        </p:nvCxnSpPr>
        <p:spPr>
          <a:xfrm>
            <a:off x="1524001" y="116632"/>
            <a:ext cx="9144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Connecteur droit 6">
            <a:extLst>
              <a:ext uri="{FF2B5EF4-FFF2-40B4-BE49-F238E27FC236}">
                <a16:creationId xmlns:a16="http://schemas.microsoft.com/office/drawing/2014/main" id="{6B295436-E006-4C34-85AC-FD2F77D0C11D}"/>
              </a:ext>
            </a:extLst>
          </p:cNvPr>
          <p:cNvCxnSpPr>
            <a:cxnSpLocks/>
          </p:cNvCxnSpPr>
          <p:nvPr/>
        </p:nvCxnSpPr>
        <p:spPr>
          <a:xfrm rot="10800000">
            <a:off x="1524001" y="6551538"/>
            <a:ext cx="91440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931838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2057401" y="304800"/>
            <a:ext cx="3657600" cy="307777"/>
          </a:xfrm>
          <a:prstGeom prst="rect">
            <a:avLst/>
          </a:prstGeom>
          <a:noFill/>
          <a:ln w="9525">
            <a:noFill/>
            <a:miter lim="800000"/>
            <a:headEnd/>
            <a:tailEnd/>
          </a:ln>
        </p:spPr>
        <p:txBody>
          <a:bodyPr>
            <a:spAutoFit/>
          </a:bodyPr>
          <a:lstStyle/>
          <a:p>
            <a:pPr algn="l">
              <a:spcBef>
                <a:spcPct val="50000"/>
              </a:spcBef>
            </a:pPr>
            <a:r>
              <a:rPr lang="fr-FR" sz="1400" i="1">
                <a:latin typeface="Times New Roman" pitchFamily="18" charset="0"/>
              </a:rPr>
              <a:t>6: Relever le nombre de valeurs par classe</a:t>
            </a:r>
            <a:endParaRPr lang="en-US" sz="1400" i="1">
              <a:latin typeface="Times New Roman" pitchFamily="18" charset="0"/>
            </a:endParaRPr>
          </a:p>
        </p:txBody>
      </p:sp>
      <p:sp>
        <p:nvSpPr>
          <p:cNvPr id="12291" name="AutoShape 3"/>
          <p:cNvSpPr>
            <a:spLocks noChangeArrowheads="1"/>
          </p:cNvSpPr>
          <p:nvPr/>
        </p:nvSpPr>
        <p:spPr bwMode="auto">
          <a:xfrm>
            <a:off x="5638800" y="304801"/>
            <a:ext cx="914400" cy="304801"/>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fr-FR" sz="2399"/>
          </a:p>
        </p:txBody>
      </p:sp>
      <p:sp>
        <p:nvSpPr>
          <p:cNvPr id="12292" name="Text Box 4"/>
          <p:cNvSpPr txBox="1">
            <a:spLocks noChangeArrowheads="1"/>
          </p:cNvSpPr>
          <p:nvPr/>
        </p:nvSpPr>
        <p:spPr bwMode="auto">
          <a:xfrm>
            <a:off x="6629400" y="304800"/>
            <a:ext cx="3657600" cy="307777"/>
          </a:xfrm>
          <a:prstGeom prst="rect">
            <a:avLst/>
          </a:prstGeom>
          <a:noFill/>
          <a:ln w="9525">
            <a:noFill/>
            <a:miter lim="800000"/>
            <a:headEnd/>
            <a:tailEnd/>
          </a:ln>
        </p:spPr>
        <p:txBody>
          <a:bodyPr>
            <a:spAutoFit/>
          </a:bodyPr>
          <a:lstStyle/>
          <a:p>
            <a:pPr algn="l">
              <a:spcBef>
                <a:spcPct val="50000"/>
              </a:spcBef>
            </a:pPr>
            <a:r>
              <a:rPr lang="fr-FR" sz="1400" i="1" dirty="0">
                <a:latin typeface="Times New Roman" pitchFamily="18" charset="0"/>
              </a:rPr>
              <a:t> tableau des résultats ( classes / fréquences )</a:t>
            </a:r>
            <a:endParaRPr lang="en-US" sz="1400" i="1" dirty="0">
              <a:latin typeface="Times New Roman" pitchFamily="18" charset="0"/>
            </a:endParaRPr>
          </a:p>
        </p:txBody>
      </p:sp>
      <p:graphicFrame>
        <p:nvGraphicFramePr>
          <p:cNvPr id="12383" name="Group 95"/>
          <p:cNvGraphicFramePr>
            <a:graphicFrameLocks noGrp="1"/>
          </p:cNvGraphicFramePr>
          <p:nvPr/>
        </p:nvGraphicFramePr>
        <p:xfrm>
          <a:off x="2743201" y="1066800"/>
          <a:ext cx="5334000" cy="4008120"/>
        </p:xfrm>
        <a:graphic>
          <a:graphicData uri="http://schemas.openxmlformats.org/drawingml/2006/table">
            <a:tbl>
              <a:tblPr/>
              <a:tblGrid>
                <a:gridCol w="2362200">
                  <a:extLst>
                    <a:ext uri="{9D8B030D-6E8A-4147-A177-3AD203B41FA5}">
                      <a16:colId xmlns:a16="http://schemas.microsoft.com/office/drawing/2014/main" val="20000"/>
                    </a:ext>
                  </a:extLst>
                </a:gridCol>
                <a:gridCol w="2971800">
                  <a:extLst>
                    <a:ext uri="{9D8B030D-6E8A-4147-A177-3AD203B41FA5}">
                      <a16:colId xmlns:a16="http://schemas.microsoft.com/office/drawing/2014/main" val="20001"/>
                    </a:ext>
                  </a:extLst>
                </a:gridCol>
              </a:tblGrid>
              <a:tr h="38100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1" u="none" strike="noStrike" cap="none" normalizeH="0" baseline="0">
                          <a:ln>
                            <a:noFill/>
                          </a:ln>
                          <a:solidFill>
                            <a:schemeClr val="tx1"/>
                          </a:solidFill>
                          <a:effectLst/>
                          <a:latin typeface="Times New Roman" pitchFamily="18" charset="0"/>
                        </a:rPr>
                        <a:t>Classes</a:t>
                      </a:r>
                      <a:endParaRPr kumimoji="0" lang="en-US" sz="1600" b="1" i="1"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CCFF99"/>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1" u="none" strike="noStrike" cap="none" normalizeH="0" baseline="0">
                          <a:ln>
                            <a:noFill/>
                          </a:ln>
                          <a:solidFill>
                            <a:schemeClr val="tx1"/>
                          </a:solidFill>
                          <a:effectLst/>
                          <a:latin typeface="Times New Roman" pitchFamily="18" charset="0"/>
                        </a:rPr>
                        <a:t>Fréquence ( Nb de valeurs )</a:t>
                      </a:r>
                      <a:endParaRPr kumimoji="0" lang="en-US" sz="1600" b="1" i="1"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0"/>
                  </a:ext>
                </a:extLst>
              </a:tr>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600" b="1"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1"/>
                  </a:ext>
                </a:extLst>
              </a:tr>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600" b="1"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2"/>
                  </a:ext>
                </a:extLst>
              </a:tr>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600" b="1"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3"/>
                  </a:ext>
                </a:extLst>
              </a:tr>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600" b="1"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4"/>
                  </a:ext>
                </a:extLst>
              </a:tr>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600" b="1"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5"/>
                  </a:ext>
                </a:extLst>
              </a:tr>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600" b="1"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6"/>
                  </a:ext>
                </a:extLst>
              </a:tr>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1600" b="1"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fr-FR" sz="2800" b="0" i="0" u="none" strike="noStrike" cap="none" normalizeH="0" baseline="0">
                        <a:ln>
                          <a:noFill/>
                        </a:ln>
                        <a:solidFill>
                          <a:schemeClr val="tx1"/>
                        </a:solidFill>
                        <a:effectLst/>
                        <a:latin typeface="Times New Roman" pitchFamily="18" charset="0"/>
                      </a:endParaRPr>
                    </a:p>
                  </a:txBody>
                  <a:tcPr marT="45721" marB="45721"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bg1"/>
                    </a:solidFill>
                  </a:tcPr>
                </a:tc>
                <a:extLst>
                  <a:ext uri="{0D108BD9-81ED-4DB2-BD59-A6C34878D82A}">
                    <a16:rowId xmlns:a16="http://schemas.microsoft.com/office/drawing/2014/main" val="10007"/>
                  </a:ext>
                </a:extLst>
              </a:tr>
            </a:tbl>
          </a:graphicData>
        </a:graphic>
      </p:graphicFrame>
      <p:graphicFrame>
        <p:nvGraphicFramePr>
          <p:cNvPr id="12380" name="Group 92"/>
          <p:cNvGraphicFramePr>
            <a:graphicFrameLocks noGrp="1"/>
          </p:cNvGraphicFramePr>
          <p:nvPr/>
        </p:nvGraphicFramePr>
        <p:xfrm>
          <a:off x="2743201" y="1447801"/>
          <a:ext cx="2362200" cy="3622679"/>
        </p:xfrm>
        <a:graphic>
          <a:graphicData uri="http://schemas.openxmlformats.org/drawingml/2006/table">
            <a:tbl>
              <a:tblPr/>
              <a:tblGrid>
                <a:gridCol w="2362200">
                  <a:extLst>
                    <a:ext uri="{9D8B030D-6E8A-4147-A177-3AD203B41FA5}">
                      <a16:colId xmlns:a16="http://schemas.microsoft.com/office/drawing/2014/main" val="20000"/>
                    </a:ext>
                  </a:extLst>
                </a:gridCol>
              </a:tblGrid>
              <a:tr h="5175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dirty="0">
                          <a:ln>
                            <a:noFill/>
                          </a:ln>
                          <a:solidFill>
                            <a:schemeClr val="tx1"/>
                          </a:solidFill>
                          <a:effectLst/>
                          <a:latin typeface="Times New Roman" pitchFamily="18" charset="0"/>
                        </a:rPr>
                        <a:t>19,925 - 19,945</a:t>
                      </a:r>
                      <a:endParaRPr kumimoji="0" lang="en-US" sz="1600" b="1" i="0" u="none" strike="noStrike" cap="none" normalizeH="0" baseline="0" dirty="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75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a:ln>
                            <a:noFill/>
                          </a:ln>
                          <a:solidFill>
                            <a:schemeClr val="tx1"/>
                          </a:solidFill>
                          <a:effectLst/>
                          <a:latin typeface="Times New Roman" pitchFamily="18" charset="0"/>
                        </a:rPr>
                        <a:t>19,945 - 19,965</a:t>
                      </a:r>
                      <a:endParaRPr kumimoji="0" lang="en-US" sz="1600" b="1" i="0" u="none" strike="noStrike" cap="none" normalizeH="0" baseline="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75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a:ln>
                            <a:noFill/>
                          </a:ln>
                          <a:solidFill>
                            <a:schemeClr val="tx1"/>
                          </a:solidFill>
                          <a:effectLst/>
                          <a:latin typeface="Times New Roman" pitchFamily="18" charset="0"/>
                        </a:rPr>
                        <a:t>19,965 - 19,985</a:t>
                      </a:r>
                      <a:endParaRPr kumimoji="0" lang="en-US" sz="1600" b="1" i="0" u="none" strike="noStrike" cap="none" normalizeH="0" baseline="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75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a:ln>
                            <a:noFill/>
                          </a:ln>
                          <a:solidFill>
                            <a:schemeClr val="tx1"/>
                          </a:solidFill>
                          <a:effectLst/>
                          <a:latin typeface="Times New Roman" pitchFamily="18" charset="0"/>
                        </a:rPr>
                        <a:t>19,985 - 20,005</a:t>
                      </a:r>
                      <a:endParaRPr kumimoji="0" lang="en-US" sz="1600" b="1" i="0" u="none" strike="noStrike" cap="none" normalizeH="0" baseline="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75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a:ln>
                            <a:noFill/>
                          </a:ln>
                          <a:solidFill>
                            <a:schemeClr val="tx1"/>
                          </a:solidFill>
                          <a:effectLst/>
                          <a:latin typeface="Times New Roman" pitchFamily="18" charset="0"/>
                        </a:rPr>
                        <a:t>20,005 - 20,025</a:t>
                      </a:r>
                      <a:endParaRPr kumimoji="0" lang="en-US" sz="1600" b="1" i="0" u="none" strike="noStrike" cap="none" normalizeH="0" baseline="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75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a:ln>
                            <a:noFill/>
                          </a:ln>
                          <a:solidFill>
                            <a:schemeClr val="tx1"/>
                          </a:solidFill>
                          <a:effectLst/>
                          <a:latin typeface="Times New Roman" pitchFamily="18" charset="0"/>
                        </a:rPr>
                        <a:t>20,025 - 20,045</a:t>
                      </a:r>
                      <a:endParaRPr kumimoji="0" lang="en-US" sz="1600" b="1" i="0" u="none" strike="noStrike" cap="none" normalizeH="0" baseline="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7526">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1600" b="1" i="0" u="none" strike="noStrike" cap="none" normalizeH="0" baseline="0" dirty="0">
                          <a:ln>
                            <a:noFill/>
                          </a:ln>
                          <a:solidFill>
                            <a:schemeClr val="tx1"/>
                          </a:solidFill>
                          <a:effectLst/>
                          <a:latin typeface="Times New Roman" pitchFamily="18" charset="0"/>
                        </a:rPr>
                        <a:t>20,045 - 20,065</a:t>
                      </a:r>
                      <a:endParaRPr kumimoji="0" lang="en-US" sz="1600" b="1" i="0" u="none" strike="noStrike" cap="none" normalizeH="0" baseline="0" dirty="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graphicFrame>
        <p:nvGraphicFramePr>
          <p:cNvPr id="12402" name="Group 114"/>
          <p:cNvGraphicFramePr>
            <a:graphicFrameLocks noGrp="1"/>
          </p:cNvGraphicFramePr>
          <p:nvPr/>
        </p:nvGraphicFramePr>
        <p:xfrm>
          <a:off x="5105400" y="1447799"/>
          <a:ext cx="2971800" cy="3627121"/>
        </p:xfrm>
        <a:graphic>
          <a:graphicData uri="http://schemas.openxmlformats.org/drawingml/2006/table">
            <a:tbl>
              <a:tblPr/>
              <a:tblGrid>
                <a:gridCol w="2971800">
                  <a:extLst>
                    <a:ext uri="{9D8B030D-6E8A-4147-A177-3AD203B41FA5}">
                      <a16:colId xmlns:a16="http://schemas.microsoft.com/office/drawing/2014/main" val="20000"/>
                    </a:ext>
                  </a:extLst>
                </a:gridCol>
              </a:tblGrid>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Times New Roman" pitchFamily="18" charset="0"/>
                        </a:rPr>
                        <a:t>1</a:t>
                      </a:r>
                      <a:endParaRPr kumimoji="0" lang="en-US" sz="2800" b="0" i="0" u="none" strike="noStrike" cap="none" normalizeH="0" baseline="0" dirty="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Times New Roman" pitchFamily="18" charset="0"/>
                        </a:rPr>
                        <a:t>4</a:t>
                      </a:r>
                      <a:endParaRPr kumimoji="0" lang="en-US" sz="2800" b="0" i="0" u="none" strike="noStrike" cap="none" normalizeH="0" baseline="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Times New Roman" pitchFamily="18" charset="0"/>
                        </a:rPr>
                        <a:t>8</a:t>
                      </a:r>
                      <a:endParaRPr kumimoji="0" lang="en-US" sz="2800" b="0" i="0" u="none" strike="noStrike" cap="none" normalizeH="0" baseline="0" dirty="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Times New Roman" pitchFamily="18" charset="0"/>
                        </a:rPr>
                        <a:t>16</a:t>
                      </a:r>
                      <a:endParaRPr kumimoji="0" lang="en-US" sz="2800" b="0" i="0" u="none" strike="noStrike" cap="none" normalizeH="0" baseline="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Times New Roman" pitchFamily="18" charset="0"/>
                        </a:rPr>
                        <a:t>8</a:t>
                      </a:r>
                      <a:endParaRPr kumimoji="0" lang="en-US" sz="2800" b="0" i="0" u="none" strike="noStrike" cap="none" normalizeH="0" baseline="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a:ln>
                            <a:noFill/>
                          </a:ln>
                          <a:solidFill>
                            <a:schemeClr val="tx1"/>
                          </a:solidFill>
                          <a:effectLst/>
                          <a:latin typeface="Times New Roman" pitchFamily="18" charset="0"/>
                        </a:rPr>
                        <a:t>3</a:t>
                      </a:r>
                      <a:endParaRPr kumimoji="0" lang="en-US" sz="2800" b="0" i="0" u="none" strike="noStrike" cap="none" normalizeH="0" baseline="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51816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fr-FR" sz="2800" b="0" i="0" u="none" strike="noStrike" cap="none" normalizeH="0" baseline="0" dirty="0">
                          <a:ln>
                            <a:noFill/>
                          </a:ln>
                          <a:solidFill>
                            <a:schemeClr val="tx1"/>
                          </a:solidFill>
                          <a:effectLst/>
                          <a:latin typeface="Times New Roman" pitchFamily="18" charset="0"/>
                        </a:rPr>
                        <a:t>0</a:t>
                      </a:r>
                      <a:endParaRPr kumimoji="0" lang="en-US" sz="2800" b="0" i="0" u="none" strike="noStrike" cap="none" normalizeH="0" baseline="0" dirty="0">
                        <a:ln>
                          <a:noFill/>
                        </a:ln>
                        <a:solidFill>
                          <a:schemeClr val="tx1"/>
                        </a:solidFill>
                        <a:effectLst/>
                        <a:latin typeface="Times New Roman" pitchFamily="18" charset="0"/>
                      </a:endParaRPr>
                    </a:p>
                  </a:txBody>
                  <a:tcPr marT="45721" marB="45721"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18482051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2380"/>
                                        </p:tgtEl>
                                        <p:attrNameLst>
                                          <p:attrName>style.visibility</p:attrName>
                                        </p:attrNameLst>
                                      </p:cBhvr>
                                      <p:to>
                                        <p:strVal val="visible"/>
                                      </p:to>
                                    </p:set>
                                    <p:animEffect transition="in" filter="barn(inVertical)">
                                      <p:cBhvr>
                                        <p:cTn id="7" dur="500"/>
                                        <p:tgtEl>
                                          <p:spTgt spid="12380"/>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12402"/>
                                        </p:tgtEl>
                                        <p:attrNameLst>
                                          <p:attrName>style.visibility</p:attrName>
                                        </p:attrNameLst>
                                      </p:cBhvr>
                                      <p:to>
                                        <p:strVal val="visible"/>
                                      </p:to>
                                    </p:set>
                                    <p:animEffect transition="in" filter="barn(inVertical)">
                                      <p:cBhvr>
                                        <p:cTn id="12" dur="500"/>
                                        <p:tgtEl>
                                          <p:spTgt spid="1240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p:cNvSpPr txBox="1">
            <a:spLocks noChangeArrowheads="1"/>
          </p:cNvSpPr>
          <p:nvPr/>
        </p:nvSpPr>
        <p:spPr bwMode="auto">
          <a:xfrm>
            <a:off x="2057401" y="304800"/>
            <a:ext cx="2362200" cy="307777"/>
          </a:xfrm>
          <a:prstGeom prst="rect">
            <a:avLst/>
          </a:prstGeom>
          <a:noFill/>
          <a:ln w="9525">
            <a:noFill/>
            <a:miter lim="800000"/>
            <a:headEnd/>
            <a:tailEnd/>
          </a:ln>
        </p:spPr>
        <p:txBody>
          <a:bodyPr>
            <a:spAutoFit/>
          </a:bodyPr>
          <a:lstStyle/>
          <a:p>
            <a:pPr algn="l">
              <a:spcBef>
                <a:spcPct val="50000"/>
              </a:spcBef>
            </a:pPr>
            <a:r>
              <a:rPr lang="fr-FR" sz="1400" i="1">
                <a:latin typeface="Times New Roman" pitchFamily="18" charset="0"/>
              </a:rPr>
              <a:t>7: Tracé de l’histogramme</a:t>
            </a:r>
            <a:endParaRPr lang="en-US" sz="1400" i="1">
              <a:latin typeface="Times New Roman" pitchFamily="18" charset="0"/>
            </a:endParaRPr>
          </a:p>
        </p:txBody>
      </p:sp>
      <p:sp>
        <p:nvSpPr>
          <p:cNvPr id="13316" name="Rectangle 4"/>
          <p:cNvSpPr>
            <a:spLocks noChangeArrowheads="1"/>
          </p:cNvSpPr>
          <p:nvPr/>
        </p:nvSpPr>
        <p:spPr bwMode="auto">
          <a:xfrm>
            <a:off x="1828801" y="1016001"/>
            <a:ext cx="8559799" cy="5232400"/>
          </a:xfrm>
          <a:prstGeom prst="rect">
            <a:avLst/>
          </a:prstGeom>
          <a:solidFill>
            <a:srgbClr val="CCFF99"/>
          </a:solidFill>
          <a:ln w="9525">
            <a:solidFill>
              <a:schemeClr val="tx1"/>
            </a:solidFill>
            <a:miter lim="800000"/>
            <a:headEnd/>
            <a:tailEnd/>
          </a:ln>
        </p:spPr>
        <p:txBody>
          <a:bodyPr wrap="none" anchor="ctr"/>
          <a:lstStyle/>
          <a:p>
            <a:endParaRPr lang="fr-FR" sz="2399"/>
          </a:p>
        </p:txBody>
      </p:sp>
      <p:grpSp>
        <p:nvGrpSpPr>
          <p:cNvPr id="2" name="Group 83"/>
          <p:cNvGrpSpPr>
            <a:grpSpLocks/>
          </p:cNvGrpSpPr>
          <p:nvPr/>
        </p:nvGrpSpPr>
        <p:grpSpPr bwMode="auto">
          <a:xfrm>
            <a:off x="1905001" y="1219201"/>
            <a:ext cx="1828800" cy="4419600"/>
            <a:chOff x="240" y="768"/>
            <a:chExt cx="1152" cy="2784"/>
          </a:xfrm>
        </p:grpSpPr>
        <p:sp>
          <p:nvSpPr>
            <p:cNvPr id="13361" name="Line 6"/>
            <p:cNvSpPr>
              <a:spLocks noChangeShapeType="1"/>
            </p:cNvSpPr>
            <p:nvPr/>
          </p:nvSpPr>
          <p:spPr bwMode="auto">
            <a:xfrm flipV="1">
              <a:off x="624" y="816"/>
              <a:ext cx="0" cy="2736"/>
            </a:xfrm>
            <a:prstGeom prst="line">
              <a:avLst/>
            </a:prstGeom>
            <a:noFill/>
            <a:ln w="28575">
              <a:solidFill>
                <a:schemeClr val="tx1"/>
              </a:solidFill>
              <a:round/>
              <a:headEnd/>
              <a:tailEnd type="triangle" w="med" len="med"/>
            </a:ln>
          </p:spPr>
          <p:txBody>
            <a:bodyPr/>
            <a:lstStyle/>
            <a:p>
              <a:endParaRPr lang="fr-FR" sz="2399"/>
            </a:p>
          </p:txBody>
        </p:sp>
        <p:sp>
          <p:nvSpPr>
            <p:cNvPr id="13362" name="Text Box 7"/>
            <p:cNvSpPr txBox="1">
              <a:spLocks noChangeArrowheads="1"/>
            </p:cNvSpPr>
            <p:nvPr/>
          </p:nvSpPr>
          <p:spPr bwMode="auto">
            <a:xfrm>
              <a:off x="720" y="768"/>
              <a:ext cx="67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fréquence</a:t>
              </a:r>
              <a:endParaRPr lang="en-US" sz="1400">
                <a:latin typeface="Times New Roman" pitchFamily="18" charset="0"/>
              </a:endParaRPr>
            </a:p>
          </p:txBody>
        </p:sp>
        <p:sp>
          <p:nvSpPr>
            <p:cNvPr id="13363" name="Line 10"/>
            <p:cNvSpPr>
              <a:spLocks noChangeShapeType="1"/>
            </p:cNvSpPr>
            <p:nvPr/>
          </p:nvSpPr>
          <p:spPr bwMode="auto">
            <a:xfrm>
              <a:off x="480" y="3024"/>
              <a:ext cx="144" cy="0"/>
            </a:xfrm>
            <a:prstGeom prst="line">
              <a:avLst/>
            </a:prstGeom>
            <a:noFill/>
            <a:ln w="9525">
              <a:solidFill>
                <a:schemeClr val="tx1"/>
              </a:solidFill>
              <a:round/>
              <a:headEnd/>
              <a:tailEnd/>
            </a:ln>
          </p:spPr>
          <p:txBody>
            <a:bodyPr/>
            <a:lstStyle/>
            <a:p>
              <a:endParaRPr lang="fr-FR" sz="2399"/>
            </a:p>
          </p:txBody>
        </p:sp>
        <p:sp>
          <p:nvSpPr>
            <p:cNvPr id="13364" name="Line 11"/>
            <p:cNvSpPr>
              <a:spLocks noChangeShapeType="1"/>
            </p:cNvSpPr>
            <p:nvPr/>
          </p:nvSpPr>
          <p:spPr bwMode="auto">
            <a:xfrm>
              <a:off x="528" y="2496"/>
              <a:ext cx="96" cy="0"/>
            </a:xfrm>
            <a:prstGeom prst="line">
              <a:avLst/>
            </a:prstGeom>
            <a:noFill/>
            <a:ln w="9525">
              <a:solidFill>
                <a:schemeClr val="tx1"/>
              </a:solidFill>
              <a:round/>
              <a:headEnd/>
              <a:tailEnd/>
            </a:ln>
          </p:spPr>
          <p:txBody>
            <a:bodyPr/>
            <a:lstStyle/>
            <a:p>
              <a:endParaRPr lang="fr-FR" sz="2399"/>
            </a:p>
          </p:txBody>
        </p:sp>
        <p:sp>
          <p:nvSpPr>
            <p:cNvPr id="13365" name="Line 12"/>
            <p:cNvSpPr>
              <a:spLocks noChangeShapeType="1"/>
            </p:cNvSpPr>
            <p:nvPr/>
          </p:nvSpPr>
          <p:spPr bwMode="auto">
            <a:xfrm>
              <a:off x="480" y="2496"/>
              <a:ext cx="144" cy="0"/>
            </a:xfrm>
            <a:prstGeom prst="line">
              <a:avLst/>
            </a:prstGeom>
            <a:noFill/>
            <a:ln w="9525">
              <a:solidFill>
                <a:schemeClr val="tx1"/>
              </a:solidFill>
              <a:round/>
              <a:headEnd/>
              <a:tailEnd/>
            </a:ln>
          </p:spPr>
          <p:txBody>
            <a:bodyPr/>
            <a:lstStyle/>
            <a:p>
              <a:endParaRPr lang="fr-FR" sz="2399"/>
            </a:p>
          </p:txBody>
        </p:sp>
        <p:sp>
          <p:nvSpPr>
            <p:cNvPr id="13366" name="Line 13"/>
            <p:cNvSpPr>
              <a:spLocks noChangeShapeType="1"/>
            </p:cNvSpPr>
            <p:nvPr/>
          </p:nvSpPr>
          <p:spPr bwMode="auto">
            <a:xfrm>
              <a:off x="528" y="1968"/>
              <a:ext cx="96" cy="0"/>
            </a:xfrm>
            <a:prstGeom prst="line">
              <a:avLst/>
            </a:prstGeom>
            <a:noFill/>
            <a:ln w="9525">
              <a:solidFill>
                <a:schemeClr val="tx1"/>
              </a:solidFill>
              <a:round/>
              <a:headEnd/>
              <a:tailEnd/>
            </a:ln>
          </p:spPr>
          <p:txBody>
            <a:bodyPr/>
            <a:lstStyle/>
            <a:p>
              <a:endParaRPr lang="fr-FR" sz="2399"/>
            </a:p>
          </p:txBody>
        </p:sp>
        <p:sp>
          <p:nvSpPr>
            <p:cNvPr id="13367" name="Line 17"/>
            <p:cNvSpPr>
              <a:spLocks noChangeShapeType="1"/>
            </p:cNvSpPr>
            <p:nvPr/>
          </p:nvSpPr>
          <p:spPr bwMode="auto">
            <a:xfrm>
              <a:off x="528" y="1968"/>
              <a:ext cx="96" cy="0"/>
            </a:xfrm>
            <a:prstGeom prst="line">
              <a:avLst/>
            </a:prstGeom>
            <a:noFill/>
            <a:ln w="9525">
              <a:solidFill>
                <a:schemeClr val="tx1"/>
              </a:solidFill>
              <a:round/>
              <a:headEnd/>
              <a:tailEnd/>
            </a:ln>
          </p:spPr>
          <p:txBody>
            <a:bodyPr/>
            <a:lstStyle/>
            <a:p>
              <a:endParaRPr lang="fr-FR" sz="2399"/>
            </a:p>
          </p:txBody>
        </p:sp>
        <p:sp>
          <p:nvSpPr>
            <p:cNvPr id="13368" name="Line 18"/>
            <p:cNvSpPr>
              <a:spLocks noChangeShapeType="1"/>
            </p:cNvSpPr>
            <p:nvPr/>
          </p:nvSpPr>
          <p:spPr bwMode="auto">
            <a:xfrm>
              <a:off x="480" y="1968"/>
              <a:ext cx="144" cy="0"/>
            </a:xfrm>
            <a:prstGeom prst="line">
              <a:avLst/>
            </a:prstGeom>
            <a:noFill/>
            <a:ln w="9525">
              <a:solidFill>
                <a:schemeClr val="tx1"/>
              </a:solidFill>
              <a:round/>
              <a:headEnd/>
              <a:tailEnd/>
            </a:ln>
          </p:spPr>
          <p:txBody>
            <a:bodyPr/>
            <a:lstStyle/>
            <a:p>
              <a:endParaRPr lang="fr-FR" sz="2399"/>
            </a:p>
          </p:txBody>
        </p:sp>
        <p:sp>
          <p:nvSpPr>
            <p:cNvPr id="13369" name="Line 19"/>
            <p:cNvSpPr>
              <a:spLocks noChangeShapeType="1"/>
            </p:cNvSpPr>
            <p:nvPr/>
          </p:nvSpPr>
          <p:spPr bwMode="auto">
            <a:xfrm>
              <a:off x="480" y="1440"/>
              <a:ext cx="144" cy="0"/>
            </a:xfrm>
            <a:prstGeom prst="line">
              <a:avLst/>
            </a:prstGeom>
            <a:noFill/>
            <a:ln w="9525">
              <a:solidFill>
                <a:schemeClr val="tx1"/>
              </a:solidFill>
              <a:round/>
              <a:headEnd/>
              <a:tailEnd/>
            </a:ln>
          </p:spPr>
          <p:txBody>
            <a:bodyPr/>
            <a:lstStyle/>
            <a:p>
              <a:endParaRPr lang="fr-FR" sz="2399"/>
            </a:p>
          </p:txBody>
        </p:sp>
        <p:sp>
          <p:nvSpPr>
            <p:cNvPr id="13370" name="Text Box 54"/>
            <p:cNvSpPr txBox="1">
              <a:spLocks noChangeArrowheads="1"/>
            </p:cNvSpPr>
            <p:nvPr/>
          </p:nvSpPr>
          <p:spPr bwMode="auto">
            <a:xfrm>
              <a:off x="288" y="2976"/>
              <a:ext cx="19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5</a:t>
              </a:r>
              <a:endParaRPr lang="en-US" sz="1400">
                <a:latin typeface="Times New Roman" pitchFamily="18" charset="0"/>
              </a:endParaRPr>
            </a:p>
          </p:txBody>
        </p:sp>
        <p:sp>
          <p:nvSpPr>
            <p:cNvPr id="13371" name="Text Box 55"/>
            <p:cNvSpPr txBox="1">
              <a:spLocks noChangeArrowheads="1"/>
            </p:cNvSpPr>
            <p:nvPr/>
          </p:nvSpPr>
          <p:spPr bwMode="auto">
            <a:xfrm>
              <a:off x="240" y="2448"/>
              <a:ext cx="240"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10</a:t>
              </a:r>
              <a:endParaRPr lang="en-US" sz="1400">
                <a:latin typeface="Times New Roman" pitchFamily="18" charset="0"/>
              </a:endParaRPr>
            </a:p>
          </p:txBody>
        </p:sp>
        <p:sp>
          <p:nvSpPr>
            <p:cNvPr id="13372" name="Text Box 56"/>
            <p:cNvSpPr txBox="1">
              <a:spLocks noChangeArrowheads="1"/>
            </p:cNvSpPr>
            <p:nvPr/>
          </p:nvSpPr>
          <p:spPr bwMode="auto">
            <a:xfrm>
              <a:off x="240" y="1872"/>
              <a:ext cx="240"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15</a:t>
              </a:r>
              <a:endParaRPr lang="en-US" sz="1400">
                <a:latin typeface="Times New Roman" pitchFamily="18" charset="0"/>
              </a:endParaRPr>
            </a:p>
          </p:txBody>
        </p:sp>
        <p:sp>
          <p:nvSpPr>
            <p:cNvPr id="13373" name="Text Box 57"/>
            <p:cNvSpPr txBox="1">
              <a:spLocks noChangeArrowheads="1"/>
            </p:cNvSpPr>
            <p:nvPr/>
          </p:nvSpPr>
          <p:spPr bwMode="auto">
            <a:xfrm>
              <a:off x="240" y="1392"/>
              <a:ext cx="240"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a:t>
              </a:r>
              <a:endParaRPr lang="en-US" sz="1400">
                <a:latin typeface="Times New Roman" pitchFamily="18" charset="0"/>
              </a:endParaRPr>
            </a:p>
          </p:txBody>
        </p:sp>
      </p:grpSp>
      <p:grpSp>
        <p:nvGrpSpPr>
          <p:cNvPr id="3" name="Group 85"/>
          <p:cNvGrpSpPr>
            <a:grpSpLocks/>
          </p:cNvGrpSpPr>
          <p:nvPr/>
        </p:nvGrpSpPr>
        <p:grpSpPr bwMode="auto">
          <a:xfrm>
            <a:off x="3124200" y="5181601"/>
            <a:ext cx="761999" cy="457200"/>
            <a:chOff x="1008" y="3264"/>
            <a:chExt cx="480" cy="288"/>
          </a:xfrm>
        </p:grpSpPr>
        <p:sp>
          <p:nvSpPr>
            <p:cNvPr id="13359" name="Rectangle 65"/>
            <p:cNvSpPr>
              <a:spLocks noChangeArrowheads="1"/>
            </p:cNvSpPr>
            <p:nvPr/>
          </p:nvSpPr>
          <p:spPr bwMode="auto">
            <a:xfrm>
              <a:off x="1008" y="3456"/>
              <a:ext cx="480" cy="96"/>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3360" name="Text Box 76"/>
            <p:cNvSpPr txBox="1">
              <a:spLocks noChangeArrowheads="1"/>
            </p:cNvSpPr>
            <p:nvPr/>
          </p:nvSpPr>
          <p:spPr bwMode="auto">
            <a:xfrm>
              <a:off x="1104" y="3264"/>
              <a:ext cx="240" cy="149"/>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1</a:t>
              </a:r>
              <a:endParaRPr lang="en-US" sz="1400">
                <a:latin typeface="Times New Roman" pitchFamily="18" charset="0"/>
              </a:endParaRPr>
            </a:p>
          </p:txBody>
        </p:sp>
      </p:grpSp>
      <p:grpSp>
        <p:nvGrpSpPr>
          <p:cNvPr id="4" name="Group 86"/>
          <p:cNvGrpSpPr>
            <a:grpSpLocks/>
          </p:cNvGrpSpPr>
          <p:nvPr/>
        </p:nvGrpSpPr>
        <p:grpSpPr bwMode="auto">
          <a:xfrm>
            <a:off x="3886201" y="4648200"/>
            <a:ext cx="761999" cy="990600"/>
            <a:chOff x="1488" y="2928"/>
            <a:chExt cx="480" cy="624"/>
          </a:xfrm>
        </p:grpSpPr>
        <p:sp>
          <p:nvSpPr>
            <p:cNvPr id="13357" name="Rectangle 68"/>
            <p:cNvSpPr>
              <a:spLocks noChangeArrowheads="1"/>
            </p:cNvSpPr>
            <p:nvPr/>
          </p:nvSpPr>
          <p:spPr bwMode="auto">
            <a:xfrm>
              <a:off x="1488" y="3120"/>
              <a:ext cx="480" cy="432"/>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3358" name="Text Box 77"/>
            <p:cNvSpPr txBox="1">
              <a:spLocks noChangeArrowheads="1"/>
            </p:cNvSpPr>
            <p:nvPr/>
          </p:nvSpPr>
          <p:spPr bwMode="auto">
            <a:xfrm>
              <a:off x="1584" y="2928"/>
              <a:ext cx="240" cy="149"/>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4</a:t>
              </a:r>
              <a:endParaRPr lang="en-US" sz="1400">
                <a:latin typeface="Times New Roman" pitchFamily="18" charset="0"/>
              </a:endParaRPr>
            </a:p>
          </p:txBody>
        </p:sp>
      </p:grpSp>
      <p:grpSp>
        <p:nvGrpSpPr>
          <p:cNvPr id="5" name="Group 87"/>
          <p:cNvGrpSpPr>
            <a:grpSpLocks/>
          </p:cNvGrpSpPr>
          <p:nvPr/>
        </p:nvGrpSpPr>
        <p:grpSpPr bwMode="auto">
          <a:xfrm>
            <a:off x="4648200" y="3810000"/>
            <a:ext cx="761999" cy="1828800"/>
            <a:chOff x="1968" y="2400"/>
            <a:chExt cx="480" cy="1152"/>
          </a:xfrm>
        </p:grpSpPr>
        <p:sp>
          <p:nvSpPr>
            <p:cNvPr id="13355" name="Rectangle 71"/>
            <p:cNvSpPr>
              <a:spLocks noChangeArrowheads="1"/>
            </p:cNvSpPr>
            <p:nvPr/>
          </p:nvSpPr>
          <p:spPr bwMode="auto">
            <a:xfrm>
              <a:off x="1968" y="2592"/>
              <a:ext cx="480" cy="960"/>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3356" name="Text Box 78"/>
            <p:cNvSpPr txBox="1">
              <a:spLocks noChangeArrowheads="1"/>
            </p:cNvSpPr>
            <p:nvPr/>
          </p:nvSpPr>
          <p:spPr bwMode="auto">
            <a:xfrm>
              <a:off x="2064" y="2400"/>
              <a:ext cx="240" cy="149"/>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8</a:t>
              </a:r>
              <a:endParaRPr lang="en-US" sz="1400">
                <a:latin typeface="Times New Roman" pitchFamily="18" charset="0"/>
              </a:endParaRPr>
            </a:p>
          </p:txBody>
        </p:sp>
      </p:grpSp>
      <p:grpSp>
        <p:nvGrpSpPr>
          <p:cNvPr id="6" name="Group 88"/>
          <p:cNvGrpSpPr>
            <a:grpSpLocks/>
          </p:cNvGrpSpPr>
          <p:nvPr/>
        </p:nvGrpSpPr>
        <p:grpSpPr bwMode="auto">
          <a:xfrm>
            <a:off x="5410200" y="2743199"/>
            <a:ext cx="761999" cy="2895600"/>
            <a:chOff x="2448" y="1728"/>
            <a:chExt cx="480" cy="1824"/>
          </a:xfrm>
        </p:grpSpPr>
        <p:sp>
          <p:nvSpPr>
            <p:cNvPr id="13353" name="Rectangle 73"/>
            <p:cNvSpPr>
              <a:spLocks noChangeArrowheads="1"/>
            </p:cNvSpPr>
            <p:nvPr/>
          </p:nvSpPr>
          <p:spPr bwMode="auto">
            <a:xfrm>
              <a:off x="2448" y="1920"/>
              <a:ext cx="480" cy="1632"/>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3354" name="Text Box 79"/>
            <p:cNvSpPr txBox="1">
              <a:spLocks noChangeArrowheads="1"/>
            </p:cNvSpPr>
            <p:nvPr/>
          </p:nvSpPr>
          <p:spPr bwMode="auto">
            <a:xfrm>
              <a:off x="2592" y="1728"/>
              <a:ext cx="240" cy="149"/>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16</a:t>
              </a:r>
              <a:endParaRPr lang="en-US" sz="1400">
                <a:latin typeface="Times New Roman" pitchFamily="18" charset="0"/>
              </a:endParaRPr>
            </a:p>
          </p:txBody>
        </p:sp>
      </p:grpSp>
      <p:grpSp>
        <p:nvGrpSpPr>
          <p:cNvPr id="7" name="Group 89"/>
          <p:cNvGrpSpPr>
            <a:grpSpLocks/>
          </p:cNvGrpSpPr>
          <p:nvPr/>
        </p:nvGrpSpPr>
        <p:grpSpPr bwMode="auto">
          <a:xfrm>
            <a:off x="6172201" y="3810000"/>
            <a:ext cx="761999" cy="1828800"/>
            <a:chOff x="2928" y="2400"/>
            <a:chExt cx="480" cy="1152"/>
          </a:xfrm>
        </p:grpSpPr>
        <p:sp>
          <p:nvSpPr>
            <p:cNvPr id="13351" name="Rectangle 74"/>
            <p:cNvSpPr>
              <a:spLocks noChangeArrowheads="1"/>
            </p:cNvSpPr>
            <p:nvPr/>
          </p:nvSpPr>
          <p:spPr bwMode="auto">
            <a:xfrm>
              <a:off x="2928" y="2592"/>
              <a:ext cx="480" cy="960"/>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3352" name="Text Box 80"/>
            <p:cNvSpPr txBox="1">
              <a:spLocks noChangeArrowheads="1"/>
            </p:cNvSpPr>
            <p:nvPr/>
          </p:nvSpPr>
          <p:spPr bwMode="auto">
            <a:xfrm>
              <a:off x="3024" y="2400"/>
              <a:ext cx="240" cy="149"/>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8</a:t>
              </a:r>
              <a:endParaRPr lang="en-US" sz="1400">
                <a:latin typeface="Times New Roman" pitchFamily="18" charset="0"/>
              </a:endParaRPr>
            </a:p>
          </p:txBody>
        </p:sp>
      </p:grpSp>
      <p:grpSp>
        <p:nvGrpSpPr>
          <p:cNvPr id="8" name="Group 90"/>
          <p:cNvGrpSpPr>
            <a:grpSpLocks/>
          </p:cNvGrpSpPr>
          <p:nvPr/>
        </p:nvGrpSpPr>
        <p:grpSpPr bwMode="auto">
          <a:xfrm>
            <a:off x="6934200" y="4800601"/>
            <a:ext cx="761999" cy="838200"/>
            <a:chOff x="3408" y="3024"/>
            <a:chExt cx="480" cy="528"/>
          </a:xfrm>
        </p:grpSpPr>
        <p:sp>
          <p:nvSpPr>
            <p:cNvPr id="13349" name="Rectangle 75"/>
            <p:cNvSpPr>
              <a:spLocks noChangeArrowheads="1"/>
            </p:cNvSpPr>
            <p:nvPr/>
          </p:nvSpPr>
          <p:spPr bwMode="auto">
            <a:xfrm>
              <a:off x="3408" y="3216"/>
              <a:ext cx="480" cy="336"/>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3350" name="Text Box 81"/>
            <p:cNvSpPr txBox="1">
              <a:spLocks noChangeArrowheads="1"/>
            </p:cNvSpPr>
            <p:nvPr/>
          </p:nvSpPr>
          <p:spPr bwMode="auto">
            <a:xfrm>
              <a:off x="3504" y="3024"/>
              <a:ext cx="240" cy="149"/>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3</a:t>
              </a:r>
              <a:endParaRPr lang="en-US" sz="1400">
                <a:latin typeface="Times New Roman" pitchFamily="18" charset="0"/>
              </a:endParaRPr>
            </a:p>
          </p:txBody>
        </p:sp>
      </p:grpSp>
      <p:grpSp>
        <p:nvGrpSpPr>
          <p:cNvPr id="9" name="Group 84"/>
          <p:cNvGrpSpPr>
            <a:grpSpLocks/>
          </p:cNvGrpSpPr>
          <p:nvPr/>
        </p:nvGrpSpPr>
        <p:grpSpPr bwMode="auto">
          <a:xfrm>
            <a:off x="2514600" y="5257796"/>
            <a:ext cx="7467601" cy="841374"/>
            <a:chOff x="624" y="3312"/>
            <a:chExt cx="4704" cy="530"/>
          </a:xfrm>
        </p:grpSpPr>
        <p:sp>
          <p:nvSpPr>
            <p:cNvPr id="13324" name="Line 5"/>
            <p:cNvSpPr>
              <a:spLocks noChangeShapeType="1"/>
            </p:cNvSpPr>
            <p:nvPr/>
          </p:nvSpPr>
          <p:spPr bwMode="auto">
            <a:xfrm>
              <a:off x="624" y="3552"/>
              <a:ext cx="4704" cy="0"/>
            </a:xfrm>
            <a:prstGeom prst="line">
              <a:avLst/>
            </a:prstGeom>
            <a:noFill/>
            <a:ln w="28575">
              <a:solidFill>
                <a:schemeClr val="tx1"/>
              </a:solidFill>
              <a:round/>
              <a:headEnd/>
              <a:tailEnd type="triangle" w="med" len="med"/>
            </a:ln>
          </p:spPr>
          <p:txBody>
            <a:bodyPr/>
            <a:lstStyle/>
            <a:p>
              <a:endParaRPr lang="fr-FR" sz="2399"/>
            </a:p>
          </p:txBody>
        </p:sp>
        <p:sp>
          <p:nvSpPr>
            <p:cNvPr id="13325" name="Line 21"/>
            <p:cNvSpPr>
              <a:spLocks noChangeShapeType="1"/>
            </p:cNvSpPr>
            <p:nvPr/>
          </p:nvSpPr>
          <p:spPr bwMode="auto">
            <a:xfrm>
              <a:off x="1008" y="3504"/>
              <a:ext cx="0" cy="144"/>
            </a:xfrm>
            <a:prstGeom prst="line">
              <a:avLst/>
            </a:prstGeom>
            <a:noFill/>
            <a:ln w="9525">
              <a:solidFill>
                <a:schemeClr val="tx1"/>
              </a:solidFill>
              <a:round/>
              <a:headEnd/>
              <a:tailEnd/>
            </a:ln>
          </p:spPr>
          <p:txBody>
            <a:bodyPr/>
            <a:lstStyle/>
            <a:p>
              <a:endParaRPr lang="fr-FR" sz="2399"/>
            </a:p>
          </p:txBody>
        </p:sp>
        <p:sp>
          <p:nvSpPr>
            <p:cNvPr id="13326" name="Line 22"/>
            <p:cNvSpPr>
              <a:spLocks noChangeShapeType="1"/>
            </p:cNvSpPr>
            <p:nvPr/>
          </p:nvSpPr>
          <p:spPr bwMode="auto">
            <a:xfrm>
              <a:off x="1008" y="3504"/>
              <a:ext cx="0" cy="144"/>
            </a:xfrm>
            <a:prstGeom prst="line">
              <a:avLst/>
            </a:prstGeom>
            <a:noFill/>
            <a:ln w="9525">
              <a:solidFill>
                <a:schemeClr val="tx1"/>
              </a:solidFill>
              <a:round/>
              <a:headEnd/>
              <a:tailEnd/>
            </a:ln>
          </p:spPr>
          <p:txBody>
            <a:bodyPr/>
            <a:lstStyle/>
            <a:p>
              <a:endParaRPr lang="fr-FR" sz="2399"/>
            </a:p>
          </p:txBody>
        </p:sp>
        <p:sp>
          <p:nvSpPr>
            <p:cNvPr id="13327" name="Line 24"/>
            <p:cNvSpPr>
              <a:spLocks noChangeShapeType="1"/>
            </p:cNvSpPr>
            <p:nvPr/>
          </p:nvSpPr>
          <p:spPr bwMode="auto">
            <a:xfrm>
              <a:off x="1488" y="3504"/>
              <a:ext cx="0" cy="144"/>
            </a:xfrm>
            <a:prstGeom prst="line">
              <a:avLst/>
            </a:prstGeom>
            <a:noFill/>
            <a:ln w="9525">
              <a:solidFill>
                <a:schemeClr val="tx1"/>
              </a:solidFill>
              <a:round/>
              <a:headEnd/>
              <a:tailEnd/>
            </a:ln>
          </p:spPr>
          <p:txBody>
            <a:bodyPr/>
            <a:lstStyle/>
            <a:p>
              <a:endParaRPr lang="fr-FR" sz="2399"/>
            </a:p>
          </p:txBody>
        </p:sp>
        <p:sp>
          <p:nvSpPr>
            <p:cNvPr id="13328" name="Line 38"/>
            <p:cNvSpPr>
              <a:spLocks noChangeShapeType="1"/>
            </p:cNvSpPr>
            <p:nvPr/>
          </p:nvSpPr>
          <p:spPr bwMode="auto">
            <a:xfrm>
              <a:off x="1488" y="3504"/>
              <a:ext cx="0" cy="144"/>
            </a:xfrm>
            <a:prstGeom prst="line">
              <a:avLst/>
            </a:prstGeom>
            <a:noFill/>
            <a:ln w="9525">
              <a:solidFill>
                <a:schemeClr val="tx1"/>
              </a:solidFill>
              <a:round/>
              <a:headEnd/>
              <a:tailEnd/>
            </a:ln>
          </p:spPr>
          <p:txBody>
            <a:bodyPr/>
            <a:lstStyle/>
            <a:p>
              <a:endParaRPr lang="fr-FR" sz="2399"/>
            </a:p>
          </p:txBody>
        </p:sp>
        <p:sp>
          <p:nvSpPr>
            <p:cNvPr id="13329" name="Line 39"/>
            <p:cNvSpPr>
              <a:spLocks noChangeShapeType="1"/>
            </p:cNvSpPr>
            <p:nvPr/>
          </p:nvSpPr>
          <p:spPr bwMode="auto">
            <a:xfrm>
              <a:off x="1968" y="3504"/>
              <a:ext cx="0" cy="144"/>
            </a:xfrm>
            <a:prstGeom prst="line">
              <a:avLst/>
            </a:prstGeom>
            <a:noFill/>
            <a:ln w="9525">
              <a:solidFill>
                <a:schemeClr val="tx1"/>
              </a:solidFill>
              <a:round/>
              <a:headEnd/>
              <a:tailEnd/>
            </a:ln>
          </p:spPr>
          <p:txBody>
            <a:bodyPr/>
            <a:lstStyle/>
            <a:p>
              <a:endParaRPr lang="fr-FR" sz="2399"/>
            </a:p>
          </p:txBody>
        </p:sp>
        <p:sp>
          <p:nvSpPr>
            <p:cNvPr id="13330" name="Line 43"/>
            <p:cNvSpPr>
              <a:spLocks noChangeShapeType="1"/>
            </p:cNvSpPr>
            <p:nvPr/>
          </p:nvSpPr>
          <p:spPr bwMode="auto">
            <a:xfrm>
              <a:off x="1968" y="3504"/>
              <a:ext cx="0" cy="144"/>
            </a:xfrm>
            <a:prstGeom prst="line">
              <a:avLst/>
            </a:prstGeom>
            <a:noFill/>
            <a:ln w="9525">
              <a:solidFill>
                <a:schemeClr val="tx1"/>
              </a:solidFill>
              <a:round/>
              <a:headEnd/>
              <a:tailEnd/>
            </a:ln>
          </p:spPr>
          <p:txBody>
            <a:bodyPr/>
            <a:lstStyle/>
            <a:p>
              <a:endParaRPr lang="fr-FR" sz="2399"/>
            </a:p>
          </p:txBody>
        </p:sp>
        <p:sp>
          <p:nvSpPr>
            <p:cNvPr id="13331" name="Line 44"/>
            <p:cNvSpPr>
              <a:spLocks noChangeShapeType="1"/>
            </p:cNvSpPr>
            <p:nvPr/>
          </p:nvSpPr>
          <p:spPr bwMode="auto">
            <a:xfrm>
              <a:off x="2448" y="3504"/>
              <a:ext cx="0" cy="144"/>
            </a:xfrm>
            <a:prstGeom prst="line">
              <a:avLst/>
            </a:prstGeom>
            <a:noFill/>
            <a:ln w="9525">
              <a:solidFill>
                <a:schemeClr val="tx1"/>
              </a:solidFill>
              <a:round/>
              <a:headEnd/>
              <a:tailEnd/>
            </a:ln>
          </p:spPr>
          <p:txBody>
            <a:bodyPr/>
            <a:lstStyle/>
            <a:p>
              <a:endParaRPr lang="fr-FR" sz="2399"/>
            </a:p>
          </p:txBody>
        </p:sp>
        <p:sp>
          <p:nvSpPr>
            <p:cNvPr id="13332" name="Line 45"/>
            <p:cNvSpPr>
              <a:spLocks noChangeShapeType="1"/>
            </p:cNvSpPr>
            <p:nvPr/>
          </p:nvSpPr>
          <p:spPr bwMode="auto">
            <a:xfrm>
              <a:off x="2448" y="3504"/>
              <a:ext cx="0" cy="144"/>
            </a:xfrm>
            <a:prstGeom prst="line">
              <a:avLst/>
            </a:prstGeom>
            <a:noFill/>
            <a:ln w="9525">
              <a:solidFill>
                <a:schemeClr val="tx1"/>
              </a:solidFill>
              <a:round/>
              <a:headEnd/>
              <a:tailEnd/>
            </a:ln>
          </p:spPr>
          <p:txBody>
            <a:bodyPr/>
            <a:lstStyle/>
            <a:p>
              <a:endParaRPr lang="fr-FR" sz="2399"/>
            </a:p>
          </p:txBody>
        </p:sp>
        <p:sp>
          <p:nvSpPr>
            <p:cNvPr id="13333" name="Line 46"/>
            <p:cNvSpPr>
              <a:spLocks noChangeShapeType="1"/>
            </p:cNvSpPr>
            <p:nvPr/>
          </p:nvSpPr>
          <p:spPr bwMode="auto">
            <a:xfrm>
              <a:off x="2928" y="3504"/>
              <a:ext cx="0" cy="144"/>
            </a:xfrm>
            <a:prstGeom prst="line">
              <a:avLst/>
            </a:prstGeom>
            <a:noFill/>
            <a:ln w="9525">
              <a:solidFill>
                <a:schemeClr val="tx1"/>
              </a:solidFill>
              <a:round/>
              <a:headEnd/>
              <a:tailEnd/>
            </a:ln>
          </p:spPr>
          <p:txBody>
            <a:bodyPr/>
            <a:lstStyle/>
            <a:p>
              <a:endParaRPr lang="fr-FR" sz="2399"/>
            </a:p>
          </p:txBody>
        </p:sp>
        <p:sp>
          <p:nvSpPr>
            <p:cNvPr id="13334" name="Line 47"/>
            <p:cNvSpPr>
              <a:spLocks noChangeShapeType="1"/>
            </p:cNvSpPr>
            <p:nvPr/>
          </p:nvSpPr>
          <p:spPr bwMode="auto">
            <a:xfrm>
              <a:off x="2928" y="3504"/>
              <a:ext cx="0" cy="144"/>
            </a:xfrm>
            <a:prstGeom prst="line">
              <a:avLst/>
            </a:prstGeom>
            <a:noFill/>
            <a:ln w="9525">
              <a:solidFill>
                <a:schemeClr val="tx1"/>
              </a:solidFill>
              <a:round/>
              <a:headEnd/>
              <a:tailEnd/>
            </a:ln>
          </p:spPr>
          <p:txBody>
            <a:bodyPr/>
            <a:lstStyle/>
            <a:p>
              <a:endParaRPr lang="fr-FR" sz="2399"/>
            </a:p>
          </p:txBody>
        </p:sp>
        <p:sp>
          <p:nvSpPr>
            <p:cNvPr id="13335" name="Line 48"/>
            <p:cNvSpPr>
              <a:spLocks noChangeShapeType="1"/>
            </p:cNvSpPr>
            <p:nvPr/>
          </p:nvSpPr>
          <p:spPr bwMode="auto">
            <a:xfrm>
              <a:off x="3408" y="3504"/>
              <a:ext cx="0" cy="144"/>
            </a:xfrm>
            <a:prstGeom prst="line">
              <a:avLst/>
            </a:prstGeom>
            <a:noFill/>
            <a:ln w="9525">
              <a:solidFill>
                <a:schemeClr val="tx1"/>
              </a:solidFill>
              <a:round/>
              <a:headEnd/>
              <a:tailEnd/>
            </a:ln>
          </p:spPr>
          <p:txBody>
            <a:bodyPr/>
            <a:lstStyle/>
            <a:p>
              <a:endParaRPr lang="fr-FR" sz="2399"/>
            </a:p>
          </p:txBody>
        </p:sp>
        <p:sp>
          <p:nvSpPr>
            <p:cNvPr id="13336" name="Line 49"/>
            <p:cNvSpPr>
              <a:spLocks noChangeShapeType="1"/>
            </p:cNvSpPr>
            <p:nvPr/>
          </p:nvSpPr>
          <p:spPr bwMode="auto">
            <a:xfrm>
              <a:off x="3408" y="3504"/>
              <a:ext cx="0" cy="144"/>
            </a:xfrm>
            <a:prstGeom prst="line">
              <a:avLst/>
            </a:prstGeom>
            <a:noFill/>
            <a:ln w="9525">
              <a:solidFill>
                <a:schemeClr val="tx1"/>
              </a:solidFill>
              <a:round/>
              <a:headEnd/>
              <a:tailEnd/>
            </a:ln>
          </p:spPr>
          <p:txBody>
            <a:bodyPr/>
            <a:lstStyle/>
            <a:p>
              <a:endParaRPr lang="fr-FR" sz="2399"/>
            </a:p>
          </p:txBody>
        </p:sp>
        <p:sp>
          <p:nvSpPr>
            <p:cNvPr id="13337" name="Line 50"/>
            <p:cNvSpPr>
              <a:spLocks noChangeShapeType="1"/>
            </p:cNvSpPr>
            <p:nvPr/>
          </p:nvSpPr>
          <p:spPr bwMode="auto">
            <a:xfrm>
              <a:off x="3888" y="3504"/>
              <a:ext cx="0" cy="144"/>
            </a:xfrm>
            <a:prstGeom prst="line">
              <a:avLst/>
            </a:prstGeom>
            <a:noFill/>
            <a:ln w="9525">
              <a:solidFill>
                <a:schemeClr val="tx1"/>
              </a:solidFill>
              <a:round/>
              <a:headEnd/>
              <a:tailEnd/>
            </a:ln>
          </p:spPr>
          <p:txBody>
            <a:bodyPr/>
            <a:lstStyle/>
            <a:p>
              <a:endParaRPr lang="fr-FR" sz="2399"/>
            </a:p>
          </p:txBody>
        </p:sp>
        <p:sp>
          <p:nvSpPr>
            <p:cNvPr id="13338" name="Line 51"/>
            <p:cNvSpPr>
              <a:spLocks noChangeShapeType="1"/>
            </p:cNvSpPr>
            <p:nvPr/>
          </p:nvSpPr>
          <p:spPr bwMode="auto">
            <a:xfrm>
              <a:off x="3888" y="3504"/>
              <a:ext cx="0" cy="144"/>
            </a:xfrm>
            <a:prstGeom prst="line">
              <a:avLst/>
            </a:prstGeom>
            <a:noFill/>
            <a:ln w="9525">
              <a:solidFill>
                <a:schemeClr val="tx1"/>
              </a:solidFill>
              <a:round/>
              <a:headEnd/>
              <a:tailEnd/>
            </a:ln>
          </p:spPr>
          <p:txBody>
            <a:bodyPr/>
            <a:lstStyle/>
            <a:p>
              <a:endParaRPr lang="fr-FR" sz="2399"/>
            </a:p>
          </p:txBody>
        </p:sp>
        <p:sp>
          <p:nvSpPr>
            <p:cNvPr id="13339" name="Line 52"/>
            <p:cNvSpPr>
              <a:spLocks noChangeShapeType="1"/>
            </p:cNvSpPr>
            <p:nvPr/>
          </p:nvSpPr>
          <p:spPr bwMode="auto">
            <a:xfrm>
              <a:off x="4368" y="3504"/>
              <a:ext cx="0" cy="144"/>
            </a:xfrm>
            <a:prstGeom prst="line">
              <a:avLst/>
            </a:prstGeom>
            <a:noFill/>
            <a:ln w="9525">
              <a:solidFill>
                <a:schemeClr val="tx1"/>
              </a:solidFill>
              <a:round/>
              <a:headEnd/>
              <a:tailEnd/>
            </a:ln>
          </p:spPr>
          <p:txBody>
            <a:bodyPr/>
            <a:lstStyle/>
            <a:p>
              <a:endParaRPr lang="fr-FR" sz="2399"/>
            </a:p>
          </p:txBody>
        </p:sp>
        <p:sp>
          <p:nvSpPr>
            <p:cNvPr id="13340" name="Text Box 53"/>
            <p:cNvSpPr txBox="1">
              <a:spLocks noChangeArrowheads="1"/>
            </p:cNvSpPr>
            <p:nvPr/>
          </p:nvSpPr>
          <p:spPr bwMode="auto">
            <a:xfrm>
              <a:off x="720"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19,925</a:t>
              </a:r>
              <a:endParaRPr lang="en-US" sz="1400">
                <a:latin typeface="Times New Roman" pitchFamily="18" charset="0"/>
              </a:endParaRPr>
            </a:p>
          </p:txBody>
        </p:sp>
        <p:sp>
          <p:nvSpPr>
            <p:cNvPr id="13341" name="Text Box 58"/>
            <p:cNvSpPr txBox="1">
              <a:spLocks noChangeArrowheads="1"/>
            </p:cNvSpPr>
            <p:nvPr/>
          </p:nvSpPr>
          <p:spPr bwMode="auto">
            <a:xfrm>
              <a:off x="1248"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19,945</a:t>
              </a:r>
              <a:endParaRPr lang="en-US" sz="1400">
                <a:latin typeface="Times New Roman" pitchFamily="18" charset="0"/>
              </a:endParaRPr>
            </a:p>
          </p:txBody>
        </p:sp>
        <p:sp>
          <p:nvSpPr>
            <p:cNvPr id="13342" name="Text Box 59"/>
            <p:cNvSpPr txBox="1">
              <a:spLocks noChangeArrowheads="1"/>
            </p:cNvSpPr>
            <p:nvPr/>
          </p:nvSpPr>
          <p:spPr bwMode="auto">
            <a:xfrm>
              <a:off x="1728"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19,965</a:t>
              </a:r>
              <a:endParaRPr lang="en-US" sz="1400">
                <a:latin typeface="Times New Roman" pitchFamily="18" charset="0"/>
              </a:endParaRPr>
            </a:p>
          </p:txBody>
        </p:sp>
        <p:sp>
          <p:nvSpPr>
            <p:cNvPr id="13343" name="Text Box 60"/>
            <p:cNvSpPr txBox="1">
              <a:spLocks noChangeArrowheads="1"/>
            </p:cNvSpPr>
            <p:nvPr/>
          </p:nvSpPr>
          <p:spPr bwMode="auto">
            <a:xfrm>
              <a:off x="2208"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19,985</a:t>
              </a:r>
              <a:endParaRPr lang="en-US" sz="1400">
                <a:latin typeface="Times New Roman" pitchFamily="18" charset="0"/>
              </a:endParaRPr>
            </a:p>
          </p:txBody>
        </p:sp>
        <p:sp>
          <p:nvSpPr>
            <p:cNvPr id="13344" name="Text Box 61"/>
            <p:cNvSpPr txBox="1">
              <a:spLocks noChangeArrowheads="1"/>
            </p:cNvSpPr>
            <p:nvPr/>
          </p:nvSpPr>
          <p:spPr bwMode="auto">
            <a:xfrm>
              <a:off x="2736"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20,005</a:t>
              </a:r>
              <a:endParaRPr lang="en-US" sz="1400">
                <a:latin typeface="Times New Roman" pitchFamily="18" charset="0"/>
              </a:endParaRPr>
            </a:p>
          </p:txBody>
        </p:sp>
        <p:sp>
          <p:nvSpPr>
            <p:cNvPr id="13345" name="Text Box 62"/>
            <p:cNvSpPr txBox="1">
              <a:spLocks noChangeArrowheads="1"/>
            </p:cNvSpPr>
            <p:nvPr/>
          </p:nvSpPr>
          <p:spPr bwMode="auto">
            <a:xfrm>
              <a:off x="3216"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20,025</a:t>
              </a:r>
              <a:endParaRPr lang="en-US" sz="1400">
                <a:latin typeface="Times New Roman" pitchFamily="18" charset="0"/>
              </a:endParaRPr>
            </a:p>
          </p:txBody>
        </p:sp>
        <p:sp>
          <p:nvSpPr>
            <p:cNvPr id="13346" name="Text Box 63"/>
            <p:cNvSpPr txBox="1">
              <a:spLocks noChangeArrowheads="1"/>
            </p:cNvSpPr>
            <p:nvPr/>
          </p:nvSpPr>
          <p:spPr bwMode="auto">
            <a:xfrm>
              <a:off x="3648"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20,045</a:t>
              </a:r>
              <a:endParaRPr lang="en-US" sz="1400">
                <a:latin typeface="Times New Roman" pitchFamily="18" charset="0"/>
              </a:endParaRPr>
            </a:p>
          </p:txBody>
        </p:sp>
        <p:sp>
          <p:nvSpPr>
            <p:cNvPr id="13347" name="Text Box 64"/>
            <p:cNvSpPr txBox="1">
              <a:spLocks noChangeArrowheads="1"/>
            </p:cNvSpPr>
            <p:nvPr/>
          </p:nvSpPr>
          <p:spPr bwMode="auto">
            <a:xfrm>
              <a:off x="4128"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20,065</a:t>
              </a:r>
              <a:endParaRPr lang="en-US" sz="1400">
                <a:latin typeface="Times New Roman" pitchFamily="18" charset="0"/>
              </a:endParaRPr>
            </a:p>
          </p:txBody>
        </p:sp>
        <p:sp>
          <p:nvSpPr>
            <p:cNvPr id="13348" name="Text Box 82"/>
            <p:cNvSpPr txBox="1">
              <a:spLocks noChangeArrowheads="1"/>
            </p:cNvSpPr>
            <p:nvPr/>
          </p:nvSpPr>
          <p:spPr bwMode="auto">
            <a:xfrm>
              <a:off x="4800" y="3312"/>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valeur</a:t>
              </a:r>
              <a:endParaRPr lang="en-US" sz="1400">
                <a:latin typeface="Times New Roman" pitchFamily="18" charset="0"/>
              </a:endParaRPr>
            </a:p>
          </p:txBody>
        </p:sp>
      </p:grpSp>
    </p:spTree>
    <p:extLst>
      <p:ext uri="{BB962C8B-B14F-4D97-AF65-F5344CB8AC3E}">
        <p14:creationId xmlns:p14="http://schemas.microsoft.com/office/powerpoint/2010/main" val="436995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4"/>
                                        </p:tgtEl>
                                        <p:attrNameLst>
                                          <p:attrName>style.visibility</p:attrName>
                                        </p:attrNameLst>
                                      </p:cBhvr>
                                      <p:to>
                                        <p:strVal val="visible"/>
                                      </p:to>
                                    </p:set>
                                    <p:animEffect transition="in" filter="wipe(left)">
                                      <p:cBhvr>
                                        <p:cTn id="7" dur="500"/>
                                        <p:tgtEl>
                                          <p:spTgt spid="13314"/>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13316"/>
                                        </p:tgtEl>
                                        <p:attrNameLst>
                                          <p:attrName>style.visibility</p:attrName>
                                        </p:attrNameLst>
                                      </p:cBhvr>
                                      <p:to>
                                        <p:strVal val="visible"/>
                                      </p:to>
                                    </p:set>
                                    <p:animEffect transition="in" filter="checkerboard(across)">
                                      <p:cBhvr>
                                        <p:cTn id="12" dur="500"/>
                                        <p:tgtEl>
                                          <p:spTgt spid="1331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left)">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wipe(down)">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3"/>
                                        </p:tgtEl>
                                        <p:attrNameLst>
                                          <p:attrName>style.visibility</p:attrName>
                                        </p:attrNameLst>
                                      </p:cBhvr>
                                      <p:to>
                                        <p:strVal val="visible"/>
                                      </p:to>
                                    </p:set>
                                    <p:animEffect transition="in" filter="wipe(down)">
                                      <p:cBhvr>
                                        <p:cTn id="27" dur="500"/>
                                        <p:tgtEl>
                                          <p:spTgt spid="3"/>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4"/>
                                        </p:tgtEl>
                                        <p:attrNameLst>
                                          <p:attrName>style.visibility</p:attrName>
                                        </p:attrNameLst>
                                      </p:cBhvr>
                                      <p:to>
                                        <p:strVal val="visible"/>
                                      </p:to>
                                    </p:set>
                                    <p:animEffect transition="in" filter="wipe(down)">
                                      <p:cBhvr>
                                        <p:cTn id="32" dur="500"/>
                                        <p:tgtEl>
                                          <p:spTgt spid="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5"/>
                                        </p:tgtEl>
                                        <p:attrNameLst>
                                          <p:attrName>style.visibility</p:attrName>
                                        </p:attrNameLst>
                                      </p:cBhvr>
                                      <p:to>
                                        <p:strVal val="visible"/>
                                      </p:to>
                                    </p:set>
                                    <p:animEffect transition="in" filter="wipe(down)">
                                      <p:cBhvr>
                                        <p:cTn id="37" dur="500"/>
                                        <p:tgtEl>
                                          <p:spTgt spid="5"/>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wipe(down)">
                                      <p:cBhvr>
                                        <p:cTn id="42" dur="500"/>
                                        <p:tgtEl>
                                          <p:spTgt spid="6"/>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7"/>
                                        </p:tgtEl>
                                        <p:attrNameLst>
                                          <p:attrName>style.visibility</p:attrName>
                                        </p:attrNameLst>
                                      </p:cBhvr>
                                      <p:to>
                                        <p:strVal val="visible"/>
                                      </p:to>
                                    </p:set>
                                    <p:animEffect transition="in" filter="wipe(down)">
                                      <p:cBhvr>
                                        <p:cTn id="47" dur="500"/>
                                        <p:tgtEl>
                                          <p:spTgt spid="7"/>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wipe(down)">
                                      <p:cBhvr>
                                        <p:cTn id="5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autoUpdateAnimBg="0"/>
      <p:bldP spid="13316"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 Box 2"/>
          <p:cNvSpPr txBox="1">
            <a:spLocks noChangeArrowheads="1"/>
          </p:cNvSpPr>
          <p:nvPr/>
        </p:nvSpPr>
        <p:spPr bwMode="auto">
          <a:xfrm>
            <a:off x="2057400" y="304800"/>
            <a:ext cx="3276599" cy="307777"/>
          </a:xfrm>
          <a:prstGeom prst="rect">
            <a:avLst/>
          </a:prstGeom>
          <a:noFill/>
          <a:ln w="9525">
            <a:noFill/>
            <a:miter lim="800000"/>
            <a:headEnd/>
            <a:tailEnd/>
          </a:ln>
        </p:spPr>
        <p:txBody>
          <a:bodyPr>
            <a:spAutoFit/>
          </a:bodyPr>
          <a:lstStyle/>
          <a:p>
            <a:pPr algn="l">
              <a:spcBef>
                <a:spcPct val="50000"/>
              </a:spcBef>
            </a:pPr>
            <a:r>
              <a:rPr lang="fr-FR" sz="1400" i="1">
                <a:latin typeface="Times New Roman" pitchFamily="18" charset="0"/>
              </a:rPr>
              <a:t>8: Tracer les caractéristiques de la cote</a:t>
            </a:r>
            <a:endParaRPr lang="en-US" sz="1400" i="1">
              <a:latin typeface="Times New Roman" pitchFamily="18" charset="0"/>
            </a:endParaRPr>
          </a:p>
        </p:txBody>
      </p:sp>
      <p:sp>
        <p:nvSpPr>
          <p:cNvPr id="14339" name="AutoShape 3"/>
          <p:cNvSpPr>
            <a:spLocks noChangeArrowheads="1"/>
          </p:cNvSpPr>
          <p:nvPr/>
        </p:nvSpPr>
        <p:spPr bwMode="auto">
          <a:xfrm>
            <a:off x="5638800" y="304801"/>
            <a:ext cx="914400" cy="304801"/>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fr-FR" sz="2399"/>
          </a:p>
        </p:txBody>
      </p:sp>
      <p:sp>
        <p:nvSpPr>
          <p:cNvPr id="14340" name="Text Box 4"/>
          <p:cNvSpPr txBox="1">
            <a:spLocks noChangeArrowheads="1"/>
          </p:cNvSpPr>
          <p:nvPr/>
        </p:nvSpPr>
        <p:spPr bwMode="auto">
          <a:xfrm>
            <a:off x="6629400" y="304801"/>
            <a:ext cx="3657600" cy="954107"/>
          </a:xfrm>
          <a:prstGeom prst="rect">
            <a:avLst/>
          </a:prstGeom>
          <a:noFill/>
          <a:ln w="9525">
            <a:noFill/>
            <a:miter lim="800000"/>
            <a:headEnd/>
            <a:tailEnd/>
          </a:ln>
        </p:spPr>
        <p:txBody>
          <a:bodyPr>
            <a:spAutoFit/>
          </a:bodyPr>
          <a:lstStyle/>
          <a:p>
            <a:pPr algn="l">
              <a:spcBef>
                <a:spcPct val="50000"/>
              </a:spcBef>
            </a:pPr>
            <a:r>
              <a:rPr lang="fr-FR" sz="1400" i="1" dirty="0">
                <a:latin typeface="Times New Roman" pitchFamily="18" charset="0"/>
              </a:rPr>
              <a:t> cote visée:  moyenne des  cotes maxi et mini</a:t>
            </a:r>
          </a:p>
          <a:p>
            <a:pPr algn="l">
              <a:spcBef>
                <a:spcPct val="50000"/>
              </a:spcBef>
            </a:pPr>
            <a:r>
              <a:rPr lang="fr-FR" sz="1400" i="1" dirty="0">
                <a:latin typeface="Times New Roman" pitchFamily="18" charset="0"/>
              </a:rPr>
              <a:t>Cote maxi : tolérance supérieure</a:t>
            </a:r>
          </a:p>
          <a:p>
            <a:pPr algn="l">
              <a:spcBef>
                <a:spcPct val="50000"/>
              </a:spcBef>
            </a:pPr>
            <a:r>
              <a:rPr lang="fr-FR" sz="1400" i="1" dirty="0">
                <a:latin typeface="Times New Roman" pitchFamily="18" charset="0"/>
              </a:rPr>
              <a:t>Cote mini : tolérance inférieure</a:t>
            </a:r>
            <a:endParaRPr lang="en-US" sz="1400" i="1" dirty="0">
              <a:latin typeface="Times New Roman" pitchFamily="18" charset="0"/>
            </a:endParaRPr>
          </a:p>
        </p:txBody>
      </p:sp>
      <p:grpSp>
        <p:nvGrpSpPr>
          <p:cNvPr id="2" name="Group 65"/>
          <p:cNvGrpSpPr>
            <a:grpSpLocks/>
          </p:cNvGrpSpPr>
          <p:nvPr/>
        </p:nvGrpSpPr>
        <p:grpSpPr bwMode="auto">
          <a:xfrm>
            <a:off x="1828801" y="1219202"/>
            <a:ext cx="8559799" cy="5232400"/>
            <a:chOff x="192" y="768"/>
            <a:chExt cx="5392" cy="3296"/>
          </a:xfrm>
        </p:grpSpPr>
        <p:sp>
          <p:nvSpPr>
            <p:cNvPr id="14352" name="Rectangle 6"/>
            <p:cNvSpPr>
              <a:spLocks noChangeArrowheads="1"/>
            </p:cNvSpPr>
            <p:nvPr/>
          </p:nvSpPr>
          <p:spPr bwMode="auto">
            <a:xfrm>
              <a:off x="192" y="768"/>
              <a:ext cx="5392" cy="3296"/>
            </a:xfrm>
            <a:prstGeom prst="rect">
              <a:avLst/>
            </a:prstGeom>
            <a:solidFill>
              <a:srgbClr val="CCFF99"/>
            </a:solidFill>
            <a:ln w="9525">
              <a:solidFill>
                <a:schemeClr val="tx1"/>
              </a:solidFill>
              <a:miter lim="800000"/>
              <a:headEnd/>
              <a:tailEnd/>
            </a:ln>
          </p:spPr>
          <p:txBody>
            <a:bodyPr wrap="none" anchor="ctr"/>
            <a:lstStyle/>
            <a:p>
              <a:endParaRPr lang="fr-FR" sz="2399"/>
            </a:p>
          </p:txBody>
        </p:sp>
        <p:grpSp>
          <p:nvGrpSpPr>
            <p:cNvPr id="3" name="Group 7"/>
            <p:cNvGrpSpPr>
              <a:grpSpLocks/>
            </p:cNvGrpSpPr>
            <p:nvPr/>
          </p:nvGrpSpPr>
          <p:grpSpPr bwMode="auto">
            <a:xfrm>
              <a:off x="240" y="896"/>
              <a:ext cx="1152" cy="2784"/>
              <a:chOff x="240" y="768"/>
              <a:chExt cx="1152" cy="2784"/>
            </a:xfrm>
          </p:grpSpPr>
          <p:sp>
            <p:nvSpPr>
              <p:cNvPr id="14398" name="Line 8"/>
              <p:cNvSpPr>
                <a:spLocks noChangeShapeType="1"/>
              </p:cNvSpPr>
              <p:nvPr/>
            </p:nvSpPr>
            <p:spPr bwMode="auto">
              <a:xfrm flipV="1">
                <a:off x="624" y="816"/>
                <a:ext cx="0" cy="2736"/>
              </a:xfrm>
              <a:prstGeom prst="line">
                <a:avLst/>
              </a:prstGeom>
              <a:noFill/>
              <a:ln w="28575">
                <a:solidFill>
                  <a:schemeClr val="tx1"/>
                </a:solidFill>
                <a:round/>
                <a:headEnd/>
                <a:tailEnd type="triangle" w="med" len="med"/>
              </a:ln>
            </p:spPr>
            <p:txBody>
              <a:bodyPr/>
              <a:lstStyle/>
              <a:p>
                <a:endParaRPr lang="fr-FR" sz="2399"/>
              </a:p>
            </p:txBody>
          </p:sp>
          <p:sp>
            <p:nvSpPr>
              <p:cNvPr id="14399" name="Text Box 9"/>
              <p:cNvSpPr txBox="1">
                <a:spLocks noChangeArrowheads="1"/>
              </p:cNvSpPr>
              <p:nvPr/>
            </p:nvSpPr>
            <p:spPr bwMode="auto">
              <a:xfrm>
                <a:off x="720" y="768"/>
                <a:ext cx="67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fréquence</a:t>
                </a:r>
                <a:endParaRPr lang="en-US" sz="1400">
                  <a:latin typeface="Times New Roman" pitchFamily="18" charset="0"/>
                </a:endParaRPr>
              </a:p>
            </p:txBody>
          </p:sp>
          <p:sp>
            <p:nvSpPr>
              <p:cNvPr id="14400" name="Line 10"/>
              <p:cNvSpPr>
                <a:spLocks noChangeShapeType="1"/>
              </p:cNvSpPr>
              <p:nvPr/>
            </p:nvSpPr>
            <p:spPr bwMode="auto">
              <a:xfrm>
                <a:off x="480" y="3024"/>
                <a:ext cx="144" cy="0"/>
              </a:xfrm>
              <a:prstGeom prst="line">
                <a:avLst/>
              </a:prstGeom>
              <a:noFill/>
              <a:ln w="9525">
                <a:solidFill>
                  <a:schemeClr val="tx1"/>
                </a:solidFill>
                <a:round/>
                <a:headEnd/>
                <a:tailEnd/>
              </a:ln>
            </p:spPr>
            <p:txBody>
              <a:bodyPr/>
              <a:lstStyle/>
              <a:p>
                <a:endParaRPr lang="fr-FR" sz="2399"/>
              </a:p>
            </p:txBody>
          </p:sp>
          <p:sp>
            <p:nvSpPr>
              <p:cNvPr id="14401" name="Line 11"/>
              <p:cNvSpPr>
                <a:spLocks noChangeShapeType="1"/>
              </p:cNvSpPr>
              <p:nvPr/>
            </p:nvSpPr>
            <p:spPr bwMode="auto">
              <a:xfrm>
                <a:off x="528" y="2496"/>
                <a:ext cx="96" cy="0"/>
              </a:xfrm>
              <a:prstGeom prst="line">
                <a:avLst/>
              </a:prstGeom>
              <a:noFill/>
              <a:ln w="9525">
                <a:solidFill>
                  <a:schemeClr val="tx1"/>
                </a:solidFill>
                <a:round/>
                <a:headEnd/>
                <a:tailEnd/>
              </a:ln>
            </p:spPr>
            <p:txBody>
              <a:bodyPr/>
              <a:lstStyle/>
              <a:p>
                <a:endParaRPr lang="fr-FR" sz="2399"/>
              </a:p>
            </p:txBody>
          </p:sp>
          <p:sp>
            <p:nvSpPr>
              <p:cNvPr id="14402" name="Line 12"/>
              <p:cNvSpPr>
                <a:spLocks noChangeShapeType="1"/>
              </p:cNvSpPr>
              <p:nvPr/>
            </p:nvSpPr>
            <p:spPr bwMode="auto">
              <a:xfrm>
                <a:off x="480" y="2496"/>
                <a:ext cx="144" cy="0"/>
              </a:xfrm>
              <a:prstGeom prst="line">
                <a:avLst/>
              </a:prstGeom>
              <a:noFill/>
              <a:ln w="9525">
                <a:solidFill>
                  <a:schemeClr val="tx1"/>
                </a:solidFill>
                <a:round/>
                <a:headEnd/>
                <a:tailEnd/>
              </a:ln>
            </p:spPr>
            <p:txBody>
              <a:bodyPr/>
              <a:lstStyle/>
              <a:p>
                <a:endParaRPr lang="fr-FR" sz="2399"/>
              </a:p>
            </p:txBody>
          </p:sp>
          <p:sp>
            <p:nvSpPr>
              <p:cNvPr id="14403" name="Line 13"/>
              <p:cNvSpPr>
                <a:spLocks noChangeShapeType="1"/>
              </p:cNvSpPr>
              <p:nvPr/>
            </p:nvSpPr>
            <p:spPr bwMode="auto">
              <a:xfrm>
                <a:off x="528" y="1968"/>
                <a:ext cx="96" cy="0"/>
              </a:xfrm>
              <a:prstGeom prst="line">
                <a:avLst/>
              </a:prstGeom>
              <a:noFill/>
              <a:ln w="9525">
                <a:solidFill>
                  <a:schemeClr val="tx1"/>
                </a:solidFill>
                <a:round/>
                <a:headEnd/>
                <a:tailEnd/>
              </a:ln>
            </p:spPr>
            <p:txBody>
              <a:bodyPr/>
              <a:lstStyle/>
              <a:p>
                <a:endParaRPr lang="fr-FR" sz="2399"/>
              </a:p>
            </p:txBody>
          </p:sp>
          <p:sp>
            <p:nvSpPr>
              <p:cNvPr id="14404" name="Line 14"/>
              <p:cNvSpPr>
                <a:spLocks noChangeShapeType="1"/>
              </p:cNvSpPr>
              <p:nvPr/>
            </p:nvSpPr>
            <p:spPr bwMode="auto">
              <a:xfrm>
                <a:off x="528" y="1968"/>
                <a:ext cx="96" cy="0"/>
              </a:xfrm>
              <a:prstGeom prst="line">
                <a:avLst/>
              </a:prstGeom>
              <a:noFill/>
              <a:ln w="9525">
                <a:solidFill>
                  <a:schemeClr val="tx1"/>
                </a:solidFill>
                <a:round/>
                <a:headEnd/>
                <a:tailEnd/>
              </a:ln>
            </p:spPr>
            <p:txBody>
              <a:bodyPr/>
              <a:lstStyle/>
              <a:p>
                <a:endParaRPr lang="fr-FR" sz="2399"/>
              </a:p>
            </p:txBody>
          </p:sp>
          <p:sp>
            <p:nvSpPr>
              <p:cNvPr id="14405" name="Line 15"/>
              <p:cNvSpPr>
                <a:spLocks noChangeShapeType="1"/>
              </p:cNvSpPr>
              <p:nvPr/>
            </p:nvSpPr>
            <p:spPr bwMode="auto">
              <a:xfrm>
                <a:off x="480" y="1968"/>
                <a:ext cx="144" cy="0"/>
              </a:xfrm>
              <a:prstGeom prst="line">
                <a:avLst/>
              </a:prstGeom>
              <a:noFill/>
              <a:ln w="9525">
                <a:solidFill>
                  <a:schemeClr val="tx1"/>
                </a:solidFill>
                <a:round/>
                <a:headEnd/>
                <a:tailEnd/>
              </a:ln>
            </p:spPr>
            <p:txBody>
              <a:bodyPr/>
              <a:lstStyle/>
              <a:p>
                <a:endParaRPr lang="fr-FR" sz="2399"/>
              </a:p>
            </p:txBody>
          </p:sp>
          <p:sp>
            <p:nvSpPr>
              <p:cNvPr id="14406" name="Line 16"/>
              <p:cNvSpPr>
                <a:spLocks noChangeShapeType="1"/>
              </p:cNvSpPr>
              <p:nvPr/>
            </p:nvSpPr>
            <p:spPr bwMode="auto">
              <a:xfrm>
                <a:off x="480" y="1440"/>
                <a:ext cx="144" cy="0"/>
              </a:xfrm>
              <a:prstGeom prst="line">
                <a:avLst/>
              </a:prstGeom>
              <a:noFill/>
              <a:ln w="9525">
                <a:solidFill>
                  <a:schemeClr val="tx1"/>
                </a:solidFill>
                <a:round/>
                <a:headEnd/>
                <a:tailEnd/>
              </a:ln>
            </p:spPr>
            <p:txBody>
              <a:bodyPr/>
              <a:lstStyle/>
              <a:p>
                <a:endParaRPr lang="fr-FR" sz="2399"/>
              </a:p>
            </p:txBody>
          </p:sp>
          <p:sp>
            <p:nvSpPr>
              <p:cNvPr id="14407" name="Text Box 17"/>
              <p:cNvSpPr txBox="1">
                <a:spLocks noChangeArrowheads="1"/>
              </p:cNvSpPr>
              <p:nvPr/>
            </p:nvSpPr>
            <p:spPr bwMode="auto">
              <a:xfrm>
                <a:off x="288" y="2976"/>
                <a:ext cx="19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5</a:t>
                </a:r>
                <a:endParaRPr lang="en-US" sz="1400">
                  <a:latin typeface="Times New Roman" pitchFamily="18" charset="0"/>
                </a:endParaRPr>
              </a:p>
            </p:txBody>
          </p:sp>
          <p:sp>
            <p:nvSpPr>
              <p:cNvPr id="14408" name="Text Box 18"/>
              <p:cNvSpPr txBox="1">
                <a:spLocks noChangeArrowheads="1"/>
              </p:cNvSpPr>
              <p:nvPr/>
            </p:nvSpPr>
            <p:spPr bwMode="auto">
              <a:xfrm>
                <a:off x="240" y="2448"/>
                <a:ext cx="240"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10</a:t>
                </a:r>
                <a:endParaRPr lang="en-US" sz="1400">
                  <a:latin typeface="Times New Roman" pitchFamily="18" charset="0"/>
                </a:endParaRPr>
              </a:p>
            </p:txBody>
          </p:sp>
          <p:sp>
            <p:nvSpPr>
              <p:cNvPr id="14409" name="Text Box 19"/>
              <p:cNvSpPr txBox="1">
                <a:spLocks noChangeArrowheads="1"/>
              </p:cNvSpPr>
              <p:nvPr/>
            </p:nvSpPr>
            <p:spPr bwMode="auto">
              <a:xfrm>
                <a:off x="240" y="1872"/>
                <a:ext cx="240"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15</a:t>
                </a:r>
                <a:endParaRPr lang="en-US" sz="1400">
                  <a:latin typeface="Times New Roman" pitchFamily="18" charset="0"/>
                </a:endParaRPr>
              </a:p>
            </p:txBody>
          </p:sp>
          <p:sp>
            <p:nvSpPr>
              <p:cNvPr id="14410" name="Text Box 20"/>
              <p:cNvSpPr txBox="1">
                <a:spLocks noChangeArrowheads="1"/>
              </p:cNvSpPr>
              <p:nvPr/>
            </p:nvSpPr>
            <p:spPr bwMode="auto">
              <a:xfrm>
                <a:off x="240" y="1392"/>
                <a:ext cx="240"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a:t>
                </a:r>
                <a:endParaRPr lang="en-US" sz="1400">
                  <a:latin typeface="Times New Roman" pitchFamily="18" charset="0"/>
                </a:endParaRPr>
              </a:p>
            </p:txBody>
          </p:sp>
        </p:grpSp>
        <p:grpSp>
          <p:nvGrpSpPr>
            <p:cNvPr id="4" name="Group 21"/>
            <p:cNvGrpSpPr>
              <a:grpSpLocks/>
            </p:cNvGrpSpPr>
            <p:nvPr/>
          </p:nvGrpSpPr>
          <p:grpSpPr bwMode="auto">
            <a:xfrm>
              <a:off x="1008" y="3392"/>
              <a:ext cx="480" cy="288"/>
              <a:chOff x="1008" y="3264"/>
              <a:chExt cx="480" cy="288"/>
            </a:xfrm>
          </p:grpSpPr>
          <p:sp>
            <p:nvSpPr>
              <p:cNvPr id="14396" name="Rectangle 22"/>
              <p:cNvSpPr>
                <a:spLocks noChangeArrowheads="1"/>
              </p:cNvSpPr>
              <p:nvPr/>
            </p:nvSpPr>
            <p:spPr bwMode="auto">
              <a:xfrm>
                <a:off x="1008" y="3456"/>
                <a:ext cx="480" cy="96"/>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4397" name="Text Box 23"/>
              <p:cNvSpPr txBox="1">
                <a:spLocks noChangeArrowheads="1"/>
              </p:cNvSpPr>
              <p:nvPr/>
            </p:nvSpPr>
            <p:spPr bwMode="auto">
              <a:xfrm>
                <a:off x="1104" y="3264"/>
                <a:ext cx="240" cy="149"/>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1</a:t>
                </a:r>
                <a:endParaRPr lang="en-US" sz="1400">
                  <a:latin typeface="Times New Roman" pitchFamily="18" charset="0"/>
                </a:endParaRPr>
              </a:p>
            </p:txBody>
          </p:sp>
        </p:grpSp>
        <p:grpSp>
          <p:nvGrpSpPr>
            <p:cNvPr id="5" name="Group 24"/>
            <p:cNvGrpSpPr>
              <a:grpSpLocks/>
            </p:cNvGrpSpPr>
            <p:nvPr/>
          </p:nvGrpSpPr>
          <p:grpSpPr bwMode="auto">
            <a:xfrm>
              <a:off x="1488" y="3056"/>
              <a:ext cx="480" cy="624"/>
              <a:chOff x="1488" y="2928"/>
              <a:chExt cx="480" cy="624"/>
            </a:xfrm>
          </p:grpSpPr>
          <p:sp>
            <p:nvSpPr>
              <p:cNvPr id="14394" name="Rectangle 25"/>
              <p:cNvSpPr>
                <a:spLocks noChangeArrowheads="1"/>
              </p:cNvSpPr>
              <p:nvPr/>
            </p:nvSpPr>
            <p:spPr bwMode="auto">
              <a:xfrm>
                <a:off x="1488" y="3120"/>
                <a:ext cx="480" cy="432"/>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4395" name="Text Box 26"/>
              <p:cNvSpPr txBox="1">
                <a:spLocks noChangeArrowheads="1"/>
              </p:cNvSpPr>
              <p:nvPr/>
            </p:nvSpPr>
            <p:spPr bwMode="auto">
              <a:xfrm>
                <a:off x="1584" y="2928"/>
                <a:ext cx="240" cy="149"/>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4</a:t>
                </a:r>
                <a:endParaRPr lang="en-US" sz="1400">
                  <a:latin typeface="Times New Roman" pitchFamily="18" charset="0"/>
                </a:endParaRPr>
              </a:p>
            </p:txBody>
          </p:sp>
        </p:grpSp>
        <p:grpSp>
          <p:nvGrpSpPr>
            <p:cNvPr id="6" name="Group 27"/>
            <p:cNvGrpSpPr>
              <a:grpSpLocks/>
            </p:cNvGrpSpPr>
            <p:nvPr/>
          </p:nvGrpSpPr>
          <p:grpSpPr bwMode="auto">
            <a:xfrm>
              <a:off x="1968" y="2528"/>
              <a:ext cx="480" cy="1152"/>
              <a:chOff x="1968" y="2400"/>
              <a:chExt cx="480" cy="1152"/>
            </a:xfrm>
          </p:grpSpPr>
          <p:sp>
            <p:nvSpPr>
              <p:cNvPr id="14392" name="Rectangle 28"/>
              <p:cNvSpPr>
                <a:spLocks noChangeArrowheads="1"/>
              </p:cNvSpPr>
              <p:nvPr/>
            </p:nvSpPr>
            <p:spPr bwMode="auto">
              <a:xfrm>
                <a:off x="1968" y="2592"/>
                <a:ext cx="480" cy="960"/>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4393" name="Text Box 29"/>
              <p:cNvSpPr txBox="1">
                <a:spLocks noChangeArrowheads="1"/>
              </p:cNvSpPr>
              <p:nvPr/>
            </p:nvSpPr>
            <p:spPr bwMode="auto">
              <a:xfrm>
                <a:off x="2064" y="2400"/>
                <a:ext cx="240" cy="149"/>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8</a:t>
                </a:r>
                <a:endParaRPr lang="en-US" sz="1400">
                  <a:latin typeface="Times New Roman" pitchFamily="18" charset="0"/>
                </a:endParaRPr>
              </a:p>
            </p:txBody>
          </p:sp>
        </p:grpSp>
        <p:grpSp>
          <p:nvGrpSpPr>
            <p:cNvPr id="7" name="Group 30"/>
            <p:cNvGrpSpPr>
              <a:grpSpLocks/>
            </p:cNvGrpSpPr>
            <p:nvPr/>
          </p:nvGrpSpPr>
          <p:grpSpPr bwMode="auto">
            <a:xfrm>
              <a:off x="2448" y="1856"/>
              <a:ext cx="480" cy="1824"/>
              <a:chOff x="2448" y="1728"/>
              <a:chExt cx="480" cy="1824"/>
            </a:xfrm>
          </p:grpSpPr>
          <p:sp>
            <p:nvSpPr>
              <p:cNvPr id="14390" name="Rectangle 31"/>
              <p:cNvSpPr>
                <a:spLocks noChangeArrowheads="1"/>
              </p:cNvSpPr>
              <p:nvPr/>
            </p:nvSpPr>
            <p:spPr bwMode="auto">
              <a:xfrm>
                <a:off x="2448" y="1920"/>
                <a:ext cx="480" cy="1632"/>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4391" name="Text Box 32"/>
              <p:cNvSpPr txBox="1">
                <a:spLocks noChangeArrowheads="1"/>
              </p:cNvSpPr>
              <p:nvPr/>
            </p:nvSpPr>
            <p:spPr bwMode="auto">
              <a:xfrm>
                <a:off x="2592" y="1728"/>
                <a:ext cx="240" cy="149"/>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16</a:t>
                </a:r>
                <a:endParaRPr lang="en-US" sz="1400">
                  <a:latin typeface="Times New Roman" pitchFamily="18" charset="0"/>
                </a:endParaRPr>
              </a:p>
            </p:txBody>
          </p:sp>
        </p:grpSp>
        <p:grpSp>
          <p:nvGrpSpPr>
            <p:cNvPr id="8" name="Group 33"/>
            <p:cNvGrpSpPr>
              <a:grpSpLocks/>
            </p:cNvGrpSpPr>
            <p:nvPr/>
          </p:nvGrpSpPr>
          <p:grpSpPr bwMode="auto">
            <a:xfrm>
              <a:off x="2928" y="2528"/>
              <a:ext cx="480" cy="1152"/>
              <a:chOff x="2928" y="2400"/>
              <a:chExt cx="480" cy="1152"/>
            </a:xfrm>
          </p:grpSpPr>
          <p:sp>
            <p:nvSpPr>
              <p:cNvPr id="14388" name="Rectangle 34"/>
              <p:cNvSpPr>
                <a:spLocks noChangeArrowheads="1"/>
              </p:cNvSpPr>
              <p:nvPr/>
            </p:nvSpPr>
            <p:spPr bwMode="auto">
              <a:xfrm>
                <a:off x="2928" y="2592"/>
                <a:ext cx="480" cy="960"/>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4389" name="Text Box 35"/>
              <p:cNvSpPr txBox="1">
                <a:spLocks noChangeArrowheads="1"/>
              </p:cNvSpPr>
              <p:nvPr/>
            </p:nvSpPr>
            <p:spPr bwMode="auto">
              <a:xfrm>
                <a:off x="3024" y="2400"/>
                <a:ext cx="240" cy="149"/>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8</a:t>
                </a:r>
                <a:endParaRPr lang="en-US" sz="1400">
                  <a:latin typeface="Times New Roman" pitchFamily="18" charset="0"/>
                </a:endParaRPr>
              </a:p>
            </p:txBody>
          </p:sp>
        </p:grpSp>
        <p:grpSp>
          <p:nvGrpSpPr>
            <p:cNvPr id="9" name="Group 36"/>
            <p:cNvGrpSpPr>
              <a:grpSpLocks/>
            </p:cNvGrpSpPr>
            <p:nvPr/>
          </p:nvGrpSpPr>
          <p:grpSpPr bwMode="auto">
            <a:xfrm>
              <a:off x="3408" y="3152"/>
              <a:ext cx="480" cy="528"/>
              <a:chOff x="3408" y="3024"/>
              <a:chExt cx="480" cy="528"/>
            </a:xfrm>
          </p:grpSpPr>
          <p:sp>
            <p:nvSpPr>
              <p:cNvPr id="14386" name="Rectangle 37"/>
              <p:cNvSpPr>
                <a:spLocks noChangeArrowheads="1"/>
              </p:cNvSpPr>
              <p:nvPr/>
            </p:nvSpPr>
            <p:spPr bwMode="auto">
              <a:xfrm>
                <a:off x="3408" y="3216"/>
                <a:ext cx="480" cy="336"/>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4387" name="Text Box 38"/>
              <p:cNvSpPr txBox="1">
                <a:spLocks noChangeArrowheads="1"/>
              </p:cNvSpPr>
              <p:nvPr/>
            </p:nvSpPr>
            <p:spPr bwMode="auto">
              <a:xfrm>
                <a:off x="3504" y="3024"/>
                <a:ext cx="240" cy="149"/>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3</a:t>
                </a:r>
                <a:endParaRPr lang="en-US" sz="1400">
                  <a:latin typeface="Times New Roman" pitchFamily="18" charset="0"/>
                </a:endParaRPr>
              </a:p>
            </p:txBody>
          </p:sp>
        </p:grpSp>
        <p:grpSp>
          <p:nvGrpSpPr>
            <p:cNvPr id="10" name="Group 39"/>
            <p:cNvGrpSpPr>
              <a:grpSpLocks/>
            </p:cNvGrpSpPr>
            <p:nvPr/>
          </p:nvGrpSpPr>
          <p:grpSpPr bwMode="auto">
            <a:xfrm>
              <a:off x="624" y="3440"/>
              <a:ext cx="4704" cy="530"/>
              <a:chOff x="624" y="3312"/>
              <a:chExt cx="4704" cy="530"/>
            </a:xfrm>
          </p:grpSpPr>
          <p:sp>
            <p:nvSpPr>
              <p:cNvPr id="14361" name="Line 40"/>
              <p:cNvSpPr>
                <a:spLocks noChangeShapeType="1"/>
              </p:cNvSpPr>
              <p:nvPr/>
            </p:nvSpPr>
            <p:spPr bwMode="auto">
              <a:xfrm>
                <a:off x="624" y="3552"/>
                <a:ext cx="4704" cy="0"/>
              </a:xfrm>
              <a:prstGeom prst="line">
                <a:avLst/>
              </a:prstGeom>
              <a:noFill/>
              <a:ln w="28575">
                <a:solidFill>
                  <a:schemeClr val="tx1"/>
                </a:solidFill>
                <a:round/>
                <a:headEnd/>
                <a:tailEnd type="triangle" w="med" len="med"/>
              </a:ln>
            </p:spPr>
            <p:txBody>
              <a:bodyPr/>
              <a:lstStyle/>
              <a:p>
                <a:endParaRPr lang="fr-FR" sz="2399"/>
              </a:p>
            </p:txBody>
          </p:sp>
          <p:sp>
            <p:nvSpPr>
              <p:cNvPr id="14362" name="Line 41"/>
              <p:cNvSpPr>
                <a:spLocks noChangeShapeType="1"/>
              </p:cNvSpPr>
              <p:nvPr/>
            </p:nvSpPr>
            <p:spPr bwMode="auto">
              <a:xfrm>
                <a:off x="1008" y="3504"/>
                <a:ext cx="0" cy="144"/>
              </a:xfrm>
              <a:prstGeom prst="line">
                <a:avLst/>
              </a:prstGeom>
              <a:noFill/>
              <a:ln w="9525">
                <a:solidFill>
                  <a:schemeClr val="tx1"/>
                </a:solidFill>
                <a:round/>
                <a:headEnd/>
                <a:tailEnd/>
              </a:ln>
            </p:spPr>
            <p:txBody>
              <a:bodyPr/>
              <a:lstStyle/>
              <a:p>
                <a:endParaRPr lang="fr-FR" sz="2399"/>
              </a:p>
            </p:txBody>
          </p:sp>
          <p:sp>
            <p:nvSpPr>
              <p:cNvPr id="14363" name="Line 42"/>
              <p:cNvSpPr>
                <a:spLocks noChangeShapeType="1"/>
              </p:cNvSpPr>
              <p:nvPr/>
            </p:nvSpPr>
            <p:spPr bwMode="auto">
              <a:xfrm>
                <a:off x="1008" y="3504"/>
                <a:ext cx="0" cy="144"/>
              </a:xfrm>
              <a:prstGeom prst="line">
                <a:avLst/>
              </a:prstGeom>
              <a:noFill/>
              <a:ln w="9525">
                <a:solidFill>
                  <a:schemeClr val="tx1"/>
                </a:solidFill>
                <a:round/>
                <a:headEnd/>
                <a:tailEnd/>
              </a:ln>
            </p:spPr>
            <p:txBody>
              <a:bodyPr/>
              <a:lstStyle/>
              <a:p>
                <a:endParaRPr lang="fr-FR" sz="2399"/>
              </a:p>
            </p:txBody>
          </p:sp>
          <p:sp>
            <p:nvSpPr>
              <p:cNvPr id="14364" name="Line 43"/>
              <p:cNvSpPr>
                <a:spLocks noChangeShapeType="1"/>
              </p:cNvSpPr>
              <p:nvPr/>
            </p:nvSpPr>
            <p:spPr bwMode="auto">
              <a:xfrm>
                <a:off x="1488" y="3504"/>
                <a:ext cx="0" cy="144"/>
              </a:xfrm>
              <a:prstGeom prst="line">
                <a:avLst/>
              </a:prstGeom>
              <a:noFill/>
              <a:ln w="9525">
                <a:solidFill>
                  <a:schemeClr val="tx1"/>
                </a:solidFill>
                <a:round/>
                <a:headEnd/>
                <a:tailEnd/>
              </a:ln>
            </p:spPr>
            <p:txBody>
              <a:bodyPr/>
              <a:lstStyle/>
              <a:p>
                <a:endParaRPr lang="fr-FR" sz="2399"/>
              </a:p>
            </p:txBody>
          </p:sp>
          <p:sp>
            <p:nvSpPr>
              <p:cNvPr id="14365" name="Line 44"/>
              <p:cNvSpPr>
                <a:spLocks noChangeShapeType="1"/>
              </p:cNvSpPr>
              <p:nvPr/>
            </p:nvSpPr>
            <p:spPr bwMode="auto">
              <a:xfrm>
                <a:off x="1488" y="3504"/>
                <a:ext cx="0" cy="144"/>
              </a:xfrm>
              <a:prstGeom prst="line">
                <a:avLst/>
              </a:prstGeom>
              <a:noFill/>
              <a:ln w="9525">
                <a:solidFill>
                  <a:schemeClr val="tx1"/>
                </a:solidFill>
                <a:round/>
                <a:headEnd/>
                <a:tailEnd/>
              </a:ln>
            </p:spPr>
            <p:txBody>
              <a:bodyPr/>
              <a:lstStyle/>
              <a:p>
                <a:endParaRPr lang="fr-FR" sz="2399"/>
              </a:p>
            </p:txBody>
          </p:sp>
          <p:sp>
            <p:nvSpPr>
              <p:cNvPr id="14366" name="Line 45"/>
              <p:cNvSpPr>
                <a:spLocks noChangeShapeType="1"/>
              </p:cNvSpPr>
              <p:nvPr/>
            </p:nvSpPr>
            <p:spPr bwMode="auto">
              <a:xfrm>
                <a:off x="1968" y="3504"/>
                <a:ext cx="0" cy="144"/>
              </a:xfrm>
              <a:prstGeom prst="line">
                <a:avLst/>
              </a:prstGeom>
              <a:noFill/>
              <a:ln w="9525">
                <a:solidFill>
                  <a:schemeClr val="tx1"/>
                </a:solidFill>
                <a:round/>
                <a:headEnd/>
                <a:tailEnd/>
              </a:ln>
            </p:spPr>
            <p:txBody>
              <a:bodyPr/>
              <a:lstStyle/>
              <a:p>
                <a:endParaRPr lang="fr-FR" sz="2399"/>
              </a:p>
            </p:txBody>
          </p:sp>
          <p:sp>
            <p:nvSpPr>
              <p:cNvPr id="14367" name="Line 46"/>
              <p:cNvSpPr>
                <a:spLocks noChangeShapeType="1"/>
              </p:cNvSpPr>
              <p:nvPr/>
            </p:nvSpPr>
            <p:spPr bwMode="auto">
              <a:xfrm>
                <a:off x="1968" y="3504"/>
                <a:ext cx="0" cy="144"/>
              </a:xfrm>
              <a:prstGeom prst="line">
                <a:avLst/>
              </a:prstGeom>
              <a:noFill/>
              <a:ln w="9525">
                <a:solidFill>
                  <a:schemeClr val="tx1"/>
                </a:solidFill>
                <a:round/>
                <a:headEnd/>
                <a:tailEnd/>
              </a:ln>
            </p:spPr>
            <p:txBody>
              <a:bodyPr/>
              <a:lstStyle/>
              <a:p>
                <a:endParaRPr lang="fr-FR" sz="2399"/>
              </a:p>
            </p:txBody>
          </p:sp>
          <p:sp>
            <p:nvSpPr>
              <p:cNvPr id="14368" name="Line 47"/>
              <p:cNvSpPr>
                <a:spLocks noChangeShapeType="1"/>
              </p:cNvSpPr>
              <p:nvPr/>
            </p:nvSpPr>
            <p:spPr bwMode="auto">
              <a:xfrm>
                <a:off x="2448" y="3504"/>
                <a:ext cx="0" cy="144"/>
              </a:xfrm>
              <a:prstGeom prst="line">
                <a:avLst/>
              </a:prstGeom>
              <a:noFill/>
              <a:ln w="9525">
                <a:solidFill>
                  <a:schemeClr val="tx1"/>
                </a:solidFill>
                <a:round/>
                <a:headEnd/>
                <a:tailEnd/>
              </a:ln>
            </p:spPr>
            <p:txBody>
              <a:bodyPr/>
              <a:lstStyle/>
              <a:p>
                <a:endParaRPr lang="fr-FR" sz="2399"/>
              </a:p>
            </p:txBody>
          </p:sp>
          <p:sp>
            <p:nvSpPr>
              <p:cNvPr id="14369" name="Line 48"/>
              <p:cNvSpPr>
                <a:spLocks noChangeShapeType="1"/>
              </p:cNvSpPr>
              <p:nvPr/>
            </p:nvSpPr>
            <p:spPr bwMode="auto">
              <a:xfrm>
                <a:off x="2448" y="3504"/>
                <a:ext cx="0" cy="144"/>
              </a:xfrm>
              <a:prstGeom prst="line">
                <a:avLst/>
              </a:prstGeom>
              <a:noFill/>
              <a:ln w="9525">
                <a:solidFill>
                  <a:schemeClr val="tx1"/>
                </a:solidFill>
                <a:round/>
                <a:headEnd/>
                <a:tailEnd/>
              </a:ln>
            </p:spPr>
            <p:txBody>
              <a:bodyPr/>
              <a:lstStyle/>
              <a:p>
                <a:endParaRPr lang="fr-FR" sz="2399"/>
              </a:p>
            </p:txBody>
          </p:sp>
          <p:sp>
            <p:nvSpPr>
              <p:cNvPr id="14370" name="Line 49"/>
              <p:cNvSpPr>
                <a:spLocks noChangeShapeType="1"/>
              </p:cNvSpPr>
              <p:nvPr/>
            </p:nvSpPr>
            <p:spPr bwMode="auto">
              <a:xfrm>
                <a:off x="2928" y="3504"/>
                <a:ext cx="0" cy="144"/>
              </a:xfrm>
              <a:prstGeom prst="line">
                <a:avLst/>
              </a:prstGeom>
              <a:noFill/>
              <a:ln w="9525">
                <a:solidFill>
                  <a:schemeClr val="tx1"/>
                </a:solidFill>
                <a:round/>
                <a:headEnd/>
                <a:tailEnd/>
              </a:ln>
            </p:spPr>
            <p:txBody>
              <a:bodyPr/>
              <a:lstStyle/>
              <a:p>
                <a:endParaRPr lang="fr-FR" sz="2399"/>
              </a:p>
            </p:txBody>
          </p:sp>
          <p:sp>
            <p:nvSpPr>
              <p:cNvPr id="14371" name="Line 50"/>
              <p:cNvSpPr>
                <a:spLocks noChangeShapeType="1"/>
              </p:cNvSpPr>
              <p:nvPr/>
            </p:nvSpPr>
            <p:spPr bwMode="auto">
              <a:xfrm>
                <a:off x="2928" y="3504"/>
                <a:ext cx="0" cy="144"/>
              </a:xfrm>
              <a:prstGeom prst="line">
                <a:avLst/>
              </a:prstGeom>
              <a:noFill/>
              <a:ln w="9525">
                <a:solidFill>
                  <a:schemeClr val="tx1"/>
                </a:solidFill>
                <a:round/>
                <a:headEnd/>
                <a:tailEnd/>
              </a:ln>
            </p:spPr>
            <p:txBody>
              <a:bodyPr/>
              <a:lstStyle/>
              <a:p>
                <a:endParaRPr lang="fr-FR" sz="2399"/>
              </a:p>
            </p:txBody>
          </p:sp>
          <p:sp>
            <p:nvSpPr>
              <p:cNvPr id="14372" name="Line 51"/>
              <p:cNvSpPr>
                <a:spLocks noChangeShapeType="1"/>
              </p:cNvSpPr>
              <p:nvPr/>
            </p:nvSpPr>
            <p:spPr bwMode="auto">
              <a:xfrm>
                <a:off x="3408" y="3504"/>
                <a:ext cx="0" cy="144"/>
              </a:xfrm>
              <a:prstGeom prst="line">
                <a:avLst/>
              </a:prstGeom>
              <a:noFill/>
              <a:ln w="9525">
                <a:solidFill>
                  <a:schemeClr val="tx1"/>
                </a:solidFill>
                <a:round/>
                <a:headEnd/>
                <a:tailEnd/>
              </a:ln>
            </p:spPr>
            <p:txBody>
              <a:bodyPr/>
              <a:lstStyle/>
              <a:p>
                <a:endParaRPr lang="fr-FR" sz="2399"/>
              </a:p>
            </p:txBody>
          </p:sp>
          <p:sp>
            <p:nvSpPr>
              <p:cNvPr id="14373" name="Line 52"/>
              <p:cNvSpPr>
                <a:spLocks noChangeShapeType="1"/>
              </p:cNvSpPr>
              <p:nvPr/>
            </p:nvSpPr>
            <p:spPr bwMode="auto">
              <a:xfrm>
                <a:off x="3408" y="3504"/>
                <a:ext cx="0" cy="144"/>
              </a:xfrm>
              <a:prstGeom prst="line">
                <a:avLst/>
              </a:prstGeom>
              <a:noFill/>
              <a:ln w="9525">
                <a:solidFill>
                  <a:schemeClr val="tx1"/>
                </a:solidFill>
                <a:round/>
                <a:headEnd/>
                <a:tailEnd/>
              </a:ln>
            </p:spPr>
            <p:txBody>
              <a:bodyPr/>
              <a:lstStyle/>
              <a:p>
                <a:endParaRPr lang="fr-FR" sz="2399"/>
              </a:p>
            </p:txBody>
          </p:sp>
          <p:sp>
            <p:nvSpPr>
              <p:cNvPr id="14374" name="Line 53"/>
              <p:cNvSpPr>
                <a:spLocks noChangeShapeType="1"/>
              </p:cNvSpPr>
              <p:nvPr/>
            </p:nvSpPr>
            <p:spPr bwMode="auto">
              <a:xfrm>
                <a:off x="3888" y="3504"/>
                <a:ext cx="0" cy="144"/>
              </a:xfrm>
              <a:prstGeom prst="line">
                <a:avLst/>
              </a:prstGeom>
              <a:noFill/>
              <a:ln w="9525">
                <a:solidFill>
                  <a:schemeClr val="tx1"/>
                </a:solidFill>
                <a:round/>
                <a:headEnd/>
                <a:tailEnd/>
              </a:ln>
            </p:spPr>
            <p:txBody>
              <a:bodyPr/>
              <a:lstStyle/>
              <a:p>
                <a:endParaRPr lang="fr-FR" sz="2399"/>
              </a:p>
            </p:txBody>
          </p:sp>
          <p:sp>
            <p:nvSpPr>
              <p:cNvPr id="14375" name="Line 54"/>
              <p:cNvSpPr>
                <a:spLocks noChangeShapeType="1"/>
              </p:cNvSpPr>
              <p:nvPr/>
            </p:nvSpPr>
            <p:spPr bwMode="auto">
              <a:xfrm>
                <a:off x="3888" y="3504"/>
                <a:ext cx="0" cy="144"/>
              </a:xfrm>
              <a:prstGeom prst="line">
                <a:avLst/>
              </a:prstGeom>
              <a:noFill/>
              <a:ln w="9525">
                <a:solidFill>
                  <a:schemeClr val="tx1"/>
                </a:solidFill>
                <a:round/>
                <a:headEnd/>
                <a:tailEnd/>
              </a:ln>
            </p:spPr>
            <p:txBody>
              <a:bodyPr/>
              <a:lstStyle/>
              <a:p>
                <a:endParaRPr lang="fr-FR" sz="2399"/>
              </a:p>
            </p:txBody>
          </p:sp>
          <p:sp>
            <p:nvSpPr>
              <p:cNvPr id="14376" name="Line 55"/>
              <p:cNvSpPr>
                <a:spLocks noChangeShapeType="1"/>
              </p:cNvSpPr>
              <p:nvPr/>
            </p:nvSpPr>
            <p:spPr bwMode="auto">
              <a:xfrm>
                <a:off x="4368" y="3504"/>
                <a:ext cx="0" cy="144"/>
              </a:xfrm>
              <a:prstGeom prst="line">
                <a:avLst/>
              </a:prstGeom>
              <a:noFill/>
              <a:ln w="9525">
                <a:solidFill>
                  <a:schemeClr val="tx1"/>
                </a:solidFill>
                <a:round/>
                <a:headEnd/>
                <a:tailEnd/>
              </a:ln>
            </p:spPr>
            <p:txBody>
              <a:bodyPr/>
              <a:lstStyle/>
              <a:p>
                <a:endParaRPr lang="fr-FR" sz="2399"/>
              </a:p>
            </p:txBody>
          </p:sp>
          <p:sp>
            <p:nvSpPr>
              <p:cNvPr id="14377" name="Text Box 56"/>
              <p:cNvSpPr txBox="1">
                <a:spLocks noChangeArrowheads="1"/>
              </p:cNvSpPr>
              <p:nvPr/>
            </p:nvSpPr>
            <p:spPr bwMode="auto">
              <a:xfrm>
                <a:off x="720"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19,925</a:t>
                </a:r>
                <a:endParaRPr lang="en-US" sz="1400">
                  <a:latin typeface="Times New Roman" pitchFamily="18" charset="0"/>
                </a:endParaRPr>
              </a:p>
            </p:txBody>
          </p:sp>
          <p:sp>
            <p:nvSpPr>
              <p:cNvPr id="14378" name="Text Box 57"/>
              <p:cNvSpPr txBox="1">
                <a:spLocks noChangeArrowheads="1"/>
              </p:cNvSpPr>
              <p:nvPr/>
            </p:nvSpPr>
            <p:spPr bwMode="auto">
              <a:xfrm>
                <a:off x="1248"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19,945</a:t>
                </a:r>
                <a:endParaRPr lang="en-US" sz="1400">
                  <a:latin typeface="Times New Roman" pitchFamily="18" charset="0"/>
                </a:endParaRPr>
              </a:p>
            </p:txBody>
          </p:sp>
          <p:sp>
            <p:nvSpPr>
              <p:cNvPr id="14379" name="Text Box 58"/>
              <p:cNvSpPr txBox="1">
                <a:spLocks noChangeArrowheads="1"/>
              </p:cNvSpPr>
              <p:nvPr/>
            </p:nvSpPr>
            <p:spPr bwMode="auto">
              <a:xfrm>
                <a:off x="1728"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19,965</a:t>
                </a:r>
                <a:endParaRPr lang="en-US" sz="1400">
                  <a:latin typeface="Times New Roman" pitchFamily="18" charset="0"/>
                </a:endParaRPr>
              </a:p>
            </p:txBody>
          </p:sp>
          <p:sp>
            <p:nvSpPr>
              <p:cNvPr id="14380" name="Text Box 59"/>
              <p:cNvSpPr txBox="1">
                <a:spLocks noChangeArrowheads="1"/>
              </p:cNvSpPr>
              <p:nvPr/>
            </p:nvSpPr>
            <p:spPr bwMode="auto">
              <a:xfrm>
                <a:off x="2208"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19,985</a:t>
                </a:r>
                <a:endParaRPr lang="en-US" sz="1400">
                  <a:latin typeface="Times New Roman" pitchFamily="18" charset="0"/>
                </a:endParaRPr>
              </a:p>
            </p:txBody>
          </p:sp>
          <p:sp>
            <p:nvSpPr>
              <p:cNvPr id="14381" name="Text Box 60"/>
              <p:cNvSpPr txBox="1">
                <a:spLocks noChangeArrowheads="1"/>
              </p:cNvSpPr>
              <p:nvPr/>
            </p:nvSpPr>
            <p:spPr bwMode="auto">
              <a:xfrm>
                <a:off x="2736"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20,005</a:t>
                </a:r>
                <a:endParaRPr lang="en-US" sz="1400">
                  <a:latin typeface="Times New Roman" pitchFamily="18" charset="0"/>
                </a:endParaRPr>
              </a:p>
            </p:txBody>
          </p:sp>
          <p:sp>
            <p:nvSpPr>
              <p:cNvPr id="14382" name="Text Box 61"/>
              <p:cNvSpPr txBox="1">
                <a:spLocks noChangeArrowheads="1"/>
              </p:cNvSpPr>
              <p:nvPr/>
            </p:nvSpPr>
            <p:spPr bwMode="auto">
              <a:xfrm>
                <a:off x="3216"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20,025</a:t>
                </a:r>
                <a:endParaRPr lang="en-US" sz="1400">
                  <a:latin typeface="Times New Roman" pitchFamily="18" charset="0"/>
                </a:endParaRPr>
              </a:p>
            </p:txBody>
          </p:sp>
          <p:sp>
            <p:nvSpPr>
              <p:cNvPr id="14383" name="Text Box 62"/>
              <p:cNvSpPr txBox="1">
                <a:spLocks noChangeArrowheads="1"/>
              </p:cNvSpPr>
              <p:nvPr/>
            </p:nvSpPr>
            <p:spPr bwMode="auto">
              <a:xfrm>
                <a:off x="3648"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20,045</a:t>
                </a:r>
                <a:endParaRPr lang="en-US" sz="1400">
                  <a:latin typeface="Times New Roman" pitchFamily="18" charset="0"/>
                </a:endParaRPr>
              </a:p>
            </p:txBody>
          </p:sp>
          <p:sp>
            <p:nvSpPr>
              <p:cNvPr id="14384" name="Text Box 63"/>
              <p:cNvSpPr txBox="1">
                <a:spLocks noChangeArrowheads="1"/>
              </p:cNvSpPr>
              <p:nvPr/>
            </p:nvSpPr>
            <p:spPr bwMode="auto">
              <a:xfrm>
                <a:off x="4128" y="3648"/>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20,065</a:t>
                </a:r>
                <a:endParaRPr lang="en-US" sz="1400">
                  <a:latin typeface="Times New Roman" pitchFamily="18" charset="0"/>
                </a:endParaRPr>
              </a:p>
            </p:txBody>
          </p:sp>
          <p:sp>
            <p:nvSpPr>
              <p:cNvPr id="14385" name="Text Box 64"/>
              <p:cNvSpPr txBox="1">
                <a:spLocks noChangeArrowheads="1"/>
              </p:cNvSpPr>
              <p:nvPr/>
            </p:nvSpPr>
            <p:spPr bwMode="auto">
              <a:xfrm>
                <a:off x="4800" y="3312"/>
                <a:ext cx="432" cy="194"/>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valeur</a:t>
                </a:r>
                <a:endParaRPr lang="en-US" sz="1400">
                  <a:latin typeface="Times New Roman" pitchFamily="18" charset="0"/>
                </a:endParaRPr>
              </a:p>
            </p:txBody>
          </p:sp>
        </p:grpSp>
      </p:grpSp>
      <p:grpSp>
        <p:nvGrpSpPr>
          <p:cNvPr id="11" name="Group 72"/>
          <p:cNvGrpSpPr>
            <a:grpSpLocks/>
          </p:cNvGrpSpPr>
          <p:nvPr/>
        </p:nvGrpSpPr>
        <p:grpSpPr bwMode="auto">
          <a:xfrm>
            <a:off x="3048000" y="2209800"/>
            <a:ext cx="1066800" cy="3810000"/>
            <a:chOff x="960" y="1392"/>
            <a:chExt cx="672" cy="2400"/>
          </a:xfrm>
        </p:grpSpPr>
        <p:sp>
          <p:nvSpPr>
            <p:cNvPr id="14350" name="Line 68"/>
            <p:cNvSpPr>
              <a:spLocks noChangeShapeType="1"/>
            </p:cNvSpPr>
            <p:nvPr/>
          </p:nvSpPr>
          <p:spPr bwMode="auto">
            <a:xfrm flipV="1">
              <a:off x="960" y="1392"/>
              <a:ext cx="0" cy="2400"/>
            </a:xfrm>
            <a:prstGeom prst="line">
              <a:avLst/>
            </a:prstGeom>
            <a:noFill/>
            <a:ln w="57150">
              <a:solidFill>
                <a:srgbClr val="FF0066"/>
              </a:solidFill>
              <a:round/>
              <a:headEnd/>
              <a:tailEnd/>
            </a:ln>
          </p:spPr>
          <p:txBody>
            <a:bodyPr/>
            <a:lstStyle/>
            <a:p>
              <a:endParaRPr lang="fr-FR" sz="2399"/>
            </a:p>
          </p:txBody>
        </p:sp>
        <p:sp>
          <p:nvSpPr>
            <p:cNvPr id="14351" name="Text Box 69"/>
            <p:cNvSpPr txBox="1">
              <a:spLocks noChangeArrowheads="1"/>
            </p:cNvSpPr>
            <p:nvPr/>
          </p:nvSpPr>
          <p:spPr bwMode="auto">
            <a:xfrm>
              <a:off x="960" y="1536"/>
              <a:ext cx="672" cy="523"/>
            </a:xfrm>
            <a:prstGeom prst="rect">
              <a:avLst/>
            </a:prstGeom>
            <a:solidFill>
              <a:schemeClr val="bg1"/>
            </a:solidFill>
            <a:ln w="9525">
              <a:noFill/>
              <a:miter lim="800000"/>
              <a:headEnd/>
              <a:tailEnd/>
            </a:ln>
          </p:spPr>
          <p:txBody>
            <a:bodyPr>
              <a:spAutoFit/>
            </a:bodyPr>
            <a:lstStyle/>
            <a:p>
              <a:pPr>
                <a:spcBef>
                  <a:spcPct val="50000"/>
                </a:spcBef>
              </a:pPr>
              <a:r>
                <a:rPr lang="fr-FR" sz="2399" b="1">
                  <a:solidFill>
                    <a:srgbClr val="FF3300"/>
                  </a:solidFill>
                  <a:latin typeface="Times New Roman" pitchFamily="18" charset="0"/>
                </a:rPr>
                <a:t>Cote mini</a:t>
              </a:r>
              <a:endParaRPr lang="en-US" sz="2399" b="1">
                <a:solidFill>
                  <a:srgbClr val="FF3300"/>
                </a:solidFill>
                <a:latin typeface="Times New Roman" pitchFamily="18" charset="0"/>
              </a:endParaRPr>
            </a:p>
          </p:txBody>
        </p:sp>
      </p:grpSp>
      <p:grpSp>
        <p:nvGrpSpPr>
          <p:cNvPr id="12" name="Group 74"/>
          <p:cNvGrpSpPr>
            <a:grpSpLocks/>
          </p:cNvGrpSpPr>
          <p:nvPr/>
        </p:nvGrpSpPr>
        <p:grpSpPr bwMode="auto">
          <a:xfrm>
            <a:off x="8001000" y="2209800"/>
            <a:ext cx="1143001" cy="3810000"/>
            <a:chOff x="4080" y="1392"/>
            <a:chExt cx="720" cy="2400"/>
          </a:xfrm>
        </p:grpSpPr>
        <p:sp>
          <p:nvSpPr>
            <p:cNvPr id="14348" name="Line 67"/>
            <p:cNvSpPr>
              <a:spLocks noChangeShapeType="1"/>
            </p:cNvSpPr>
            <p:nvPr/>
          </p:nvSpPr>
          <p:spPr bwMode="auto">
            <a:xfrm flipV="1">
              <a:off x="4080" y="1392"/>
              <a:ext cx="0" cy="2400"/>
            </a:xfrm>
            <a:prstGeom prst="line">
              <a:avLst/>
            </a:prstGeom>
            <a:noFill/>
            <a:ln w="57150">
              <a:solidFill>
                <a:srgbClr val="FF0066"/>
              </a:solidFill>
              <a:round/>
              <a:headEnd/>
              <a:tailEnd/>
            </a:ln>
          </p:spPr>
          <p:txBody>
            <a:bodyPr/>
            <a:lstStyle/>
            <a:p>
              <a:endParaRPr lang="fr-FR" sz="2399"/>
            </a:p>
          </p:txBody>
        </p:sp>
        <p:sp>
          <p:nvSpPr>
            <p:cNvPr id="14349" name="Text Box 70"/>
            <p:cNvSpPr txBox="1">
              <a:spLocks noChangeArrowheads="1"/>
            </p:cNvSpPr>
            <p:nvPr/>
          </p:nvSpPr>
          <p:spPr bwMode="auto">
            <a:xfrm>
              <a:off x="4080" y="1632"/>
              <a:ext cx="720" cy="523"/>
            </a:xfrm>
            <a:prstGeom prst="rect">
              <a:avLst/>
            </a:prstGeom>
            <a:solidFill>
              <a:schemeClr val="bg1"/>
            </a:solidFill>
            <a:ln w="9525">
              <a:noFill/>
              <a:miter lim="800000"/>
              <a:headEnd/>
              <a:tailEnd/>
            </a:ln>
          </p:spPr>
          <p:txBody>
            <a:bodyPr>
              <a:spAutoFit/>
            </a:bodyPr>
            <a:lstStyle/>
            <a:p>
              <a:pPr>
                <a:spcBef>
                  <a:spcPct val="50000"/>
                </a:spcBef>
              </a:pPr>
              <a:r>
                <a:rPr lang="fr-FR" sz="2399" b="1">
                  <a:solidFill>
                    <a:srgbClr val="FF3300"/>
                  </a:solidFill>
                  <a:latin typeface="Times New Roman" pitchFamily="18" charset="0"/>
                </a:rPr>
                <a:t>Cote maxi</a:t>
              </a:r>
              <a:endParaRPr lang="en-US" sz="2399" b="1">
                <a:solidFill>
                  <a:srgbClr val="FF3300"/>
                </a:solidFill>
                <a:latin typeface="Times New Roman" pitchFamily="18" charset="0"/>
              </a:endParaRPr>
            </a:p>
          </p:txBody>
        </p:sp>
      </p:grpSp>
      <p:grpSp>
        <p:nvGrpSpPr>
          <p:cNvPr id="13" name="Group 73"/>
          <p:cNvGrpSpPr>
            <a:grpSpLocks/>
          </p:cNvGrpSpPr>
          <p:nvPr/>
        </p:nvGrpSpPr>
        <p:grpSpPr bwMode="auto">
          <a:xfrm>
            <a:off x="5410200" y="2116137"/>
            <a:ext cx="1066800" cy="3903662"/>
            <a:chOff x="2448" y="1333"/>
            <a:chExt cx="672" cy="2459"/>
          </a:xfrm>
        </p:grpSpPr>
        <p:sp>
          <p:nvSpPr>
            <p:cNvPr id="14346" name="Line 66"/>
            <p:cNvSpPr>
              <a:spLocks noChangeShapeType="1"/>
            </p:cNvSpPr>
            <p:nvPr/>
          </p:nvSpPr>
          <p:spPr bwMode="auto">
            <a:xfrm flipV="1">
              <a:off x="2448" y="1392"/>
              <a:ext cx="0" cy="2400"/>
            </a:xfrm>
            <a:prstGeom prst="line">
              <a:avLst/>
            </a:prstGeom>
            <a:noFill/>
            <a:ln w="57150">
              <a:solidFill>
                <a:srgbClr val="FF0066"/>
              </a:solidFill>
              <a:round/>
              <a:headEnd/>
              <a:tailEnd/>
            </a:ln>
          </p:spPr>
          <p:txBody>
            <a:bodyPr/>
            <a:lstStyle/>
            <a:p>
              <a:endParaRPr lang="fr-FR" sz="2399"/>
            </a:p>
          </p:txBody>
        </p:sp>
        <p:sp>
          <p:nvSpPr>
            <p:cNvPr id="14347" name="Text Box 71"/>
            <p:cNvSpPr txBox="1">
              <a:spLocks noChangeArrowheads="1"/>
            </p:cNvSpPr>
            <p:nvPr/>
          </p:nvSpPr>
          <p:spPr bwMode="auto">
            <a:xfrm>
              <a:off x="2448" y="1333"/>
              <a:ext cx="672" cy="523"/>
            </a:xfrm>
            <a:prstGeom prst="rect">
              <a:avLst/>
            </a:prstGeom>
            <a:solidFill>
              <a:schemeClr val="bg1"/>
            </a:solidFill>
            <a:ln w="9525">
              <a:noFill/>
              <a:miter lim="800000"/>
              <a:headEnd/>
              <a:tailEnd/>
            </a:ln>
          </p:spPr>
          <p:txBody>
            <a:bodyPr anchor="ctr">
              <a:spAutoFit/>
            </a:bodyPr>
            <a:lstStyle/>
            <a:p>
              <a:pPr>
                <a:spcBef>
                  <a:spcPct val="50000"/>
                </a:spcBef>
              </a:pPr>
              <a:r>
                <a:rPr lang="fr-FR" sz="2399" b="1">
                  <a:solidFill>
                    <a:srgbClr val="FF3300"/>
                  </a:solidFill>
                  <a:latin typeface="Times New Roman" pitchFamily="18" charset="0"/>
                </a:rPr>
                <a:t>Cote visée</a:t>
              </a:r>
              <a:endParaRPr lang="en-US" sz="2399" b="1">
                <a:solidFill>
                  <a:srgbClr val="FF3300"/>
                </a:solidFill>
                <a:latin typeface="Times New Roman" pitchFamily="18" charset="0"/>
              </a:endParaRPr>
            </a:p>
          </p:txBody>
        </p:sp>
      </p:grpSp>
    </p:spTree>
    <p:extLst>
      <p:ext uri="{BB962C8B-B14F-4D97-AF65-F5344CB8AC3E}">
        <p14:creationId xmlns:p14="http://schemas.microsoft.com/office/powerpoint/2010/main" val="4005258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338"/>
                                        </p:tgtEl>
                                        <p:attrNameLst>
                                          <p:attrName>style.visibility</p:attrName>
                                        </p:attrNameLst>
                                      </p:cBhvr>
                                      <p:to>
                                        <p:strVal val="visible"/>
                                      </p:to>
                                    </p:set>
                                    <p:animEffect transition="in" filter="wipe(left)">
                                      <p:cBhvr>
                                        <p:cTn id="7" dur="500"/>
                                        <p:tgtEl>
                                          <p:spTgt spid="14338"/>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339"/>
                                        </p:tgtEl>
                                        <p:attrNameLst>
                                          <p:attrName>style.visibility</p:attrName>
                                        </p:attrNameLst>
                                      </p:cBhvr>
                                      <p:to>
                                        <p:strVal val="visible"/>
                                      </p:to>
                                    </p:set>
                                    <p:animEffect transition="in" filter="wipe(left)">
                                      <p:cBhvr>
                                        <p:cTn id="12" dur="500"/>
                                        <p:tgtEl>
                                          <p:spTgt spid="1433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4340"/>
                                        </p:tgtEl>
                                        <p:attrNameLst>
                                          <p:attrName>style.visibility</p:attrName>
                                        </p:attrNameLst>
                                      </p:cBhvr>
                                      <p:to>
                                        <p:strVal val="visible"/>
                                      </p:to>
                                    </p:set>
                                    <p:animEffect transition="in" filter="wipe(left)">
                                      <p:cBhvr>
                                        <p:cTn id="17" dur="500"/>
                                        <p:tgtEl>
                                          <p:spTgt spid="14340"/>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dissolve">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15" presetClass="entr" presetSubtype="0" fill="hold" nodeType="click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p:cTn id="27" dur="1000" fill="hold"/>
                                        <p:tgtEl>
                                          <p:spTgt spid="13"/>
                                        </p:tgtEl>
                                        <p:attrNameLst>
                                          <p:attrName>ppt_w</p:attrName>
                                        </p:attrNameLst>
                                      </p:cBhvr>
                                      <p:tavLst>
                                        <p:tav tm="0">
                                          <p:val>
                                            <p:fltVal val="0"/>
                                          </p:val>
                                        </p:tav>
                                        <p:tav tm="100000">
                                          <p:val>
                                            <p:strVal val="#ppt_w"/>
                                          </p:val>
                                        </p:tav>
                                      </p:tavLst>
                                    </p:anim>
                                    <p:anim calcmode="lin" valueType="num">
                                      <p:cBhvr>
                                        <p:cTn id="28" dur="1000" fill="hold"/>
                                        <p:tgtEl>
                                          <p:spTgt spid="13"/>
                                        </p:tgtEl>
                                        <p:attrNameLst>
                                          <p:attrName>ppt_h</p:attrName>
                                        </p:attrNameLst>
                                      </p:cBhvr>
                                      <p:tavLst>
                                        <p:tav tm="0">
                                          <p:val>
                                            <p:fltVal val="0"/>
                                          </p:val>
                                        </p:tav>
                                        <p:tav tm="100000">
                                          <p:val>
                                            <p:strVal val="#ppt_h"/>
                                          </p:val>
                                        </p:tav>
                                      </p:tavLst>
                                    </p:anim>
                                    <p:anim calcmode="lin" valueType="num">
                                      <p:cBhvr>
                                        <p:cTn id="29" dur="1000" fill="hold"/>
                                        <p:tgtEl>
                                          <p:spTgt spid="13"/>
                                        </p:tgtEl>
                                        <p:attrNameLst>
                                          <p:attrName>ppt_x</p:attrName>
                                        </p:attrNameLst>
                                      </p:cBhvr>
                                      <p:tavLst>
                                        <p:tav tm="0" fmla="#ppt_x+(cos(-2*pi*(1-$))*-#ppt_x-sin(-2*pi*(1-$))*(1-#ppt_y))*(1-$)">
                                          <p:val>
                                            <p:fltVal val="0"/>
                                          </p:val>
                                        </p:tav>
                                        <p:tav tm="100000">
                                          <p:val>
                                            <p:fltVal val="1"/>
                                          </p:val>
                                        </p:tav>
                                      </p:tavLst>
                                    </p:anim>
                                    <p:anim calcmode="lin" valueType="num">
                                      <p:cBhvr>
                                        <p:cTn id="30" dur="1000" fill="hold"/>
                                        <p:tgtEl>
                                          <p:spTgt spid="13"/>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1" fill="hold">
                      <p:stCondLst>
                        <p:cond delay="indefinite"/>
                      </p:stCondLst>
                      <p:childTnLst>
                        <p:par>
                          <p:cTn id="32" fill="hold">
                            <p:stCondLst>
                              <p:cond delay="0"/>
                            </p:stCondLst>
                            <p:childTnLst>
                              <p:par>
                                <p:cTn id="33" presetID="15"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anim calcmode="lin" valueType="num">
                                      <p:cBhvr>
                                        <p:cTn id="35" dur="1000" fill="hold"/>
                                        <p:tgtEl>
                                          <p:spTgt spid="11"/>
                                        </p:tgtEl>
                                        <p:attrNameLst>
                                          <p:attrName>ppt_w</p:attrName>
                                        </p:attrNameLst>
                                      </p:cBhvr>
                                      <p:tavLst>
                                        <p:tav tm="0">
                                          <p:val>
                                            <p:fltVal val="0"/>
                                          </p:val>
                                        </p:tav>
                                        <p:tav tm="100000">
                                          <p:val>
                                            <p:strVal val="#ppt_w"/>
                                          </p:val>
                                        </p:tav>
                                      </p:tavLst>
                                    </p:anim>
                                    <p:anim calcmode="lin" valueType="num">
                                      <p:cBhvr>
                                        <p:cTn id="36" dur="1000" fill="hold"/>
                                        <p:tgtEl>
                                          <p:spTgt spid="11"/>
                                        </p:tgtEl>
                                        <p:attrNameLst>
                                          <p:attrName>ppt_h</p:attrName>
                                        </p:attrNameLst>
                                      </p:cBhvr>
                                      <p:tavLst>
                                        <p:tav tm="0">
                                          <p:val>
                                            <p:fltVal val="0"/>
                                          </p:val>
                                        </p:tav>
                                        <p:tav tm="100000">
                                          <p:val>
                                            <p:strVal val="#ppt_h"/>
                                          </p:val>
                                        </p:tav>
                                      </p:tavLst>
                                    </p:anim>
                                    <p:anim calcmode="lin" valueType="num">
                                      <p:cBhvr>
                                        <p:cTn id="37" dur="1000" fill="hold"/>
                                        <p:tgtEl>
                                          <p:spTgt spid="11"/>
                                        </p:tgtEl>
                                        <p:attrNameLst>
                                          <p:attrName>ppt_x</p:attrName>
                                        </p:attrNameLst>
                                      </p:cBhvr>
                                      <p:tavLst>
                                        <p:tav tm="0" fmla="#ppt_x+(cos(-2*pi*(1-$))*-#ppt_x-sin(-2*pi*(1-$))*(1-#ppt_y))*(1-$)">
                                          <p:val>
                                            <p:fltVal val="0"/>
                                          </p:val>
                                        </p:tav>
                                        <p:tav tm="100000">
                                          <p:val>
                                            <p:fltVal val="1"/>
                                          </p:val>
                                        </p:tav>
                                      </p:tavLst>
                                    </p:anim>
                                    <p:anim calcmode="lin" valueType="num">
                                      <p:cBhvr>
                                        <p:cTn id="38" dur="1000" fill="hold"/>
                                        <p:tgtEl>
                                          <p:spTgt spid="11"/>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9" fill="hold">
                      <p:stCondLst>
                        <p:cond delay="indefinite"/>
                      </p:stCondLst>
                      <p:childTnLst>
                        <p:par>
                          <p:cTn id="40" fill="hold">
                            <p:stCondLst>
                              <p:cond delay="0"/>
                            </p:stCondLst>
                            <p:childTnLst>
                              <p:par>
                                <p:cTn id="41" presetID="15" presetClass="entr" presetSubtype="0" fill="hold" nodeType="click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1000" fill="hold"/>
                                        <p:tgtEl>
                                          <p:spTgt spid="12"/>
                                        </p:tgtEl>
                                        <p:attrNameLst>
                                          <p:attrName>ppt_w</p:attrName>
                                        </p:attrNameLst>
                                      </p:cBhvr>
                                      <p:tavLst>
                                        <p:tav tm="0">
                                          <p:val>
                                            <p:fltVal val="0"/>
                                          </p:val>
                                        </p:tav>
                                        <p:tav tm="100000">
                                          <p:val>
                                            <p:strVal val="#ppt_w"/>
                                          </p:val>
                                        </p:tav>
                                      </p:tavLst>
                                    </p:anim>
                                    <p:anim calcmode="lin" valueType="num">
                                      <p:cBhvr>
                                        <p:cTn id="44" dur="1000" fill="hold"/>
                                        <p:tgtEl>
                                          <p:spTgt spid="12"/>
                                        </p:tgtEl>
                                        <p:attrNameLst>
                                          <p:attrName>ppt_h</p:attrName>
                                        </p:attrNameLst>
                                      </p:cBhvr>
                                      <p:tavLst>
                                        <p:tav tm="0">
                                          <p:val>
                                            <p:fltVal val="0"/>
                                          </p:val>
                                        </p:tav>
                                        <p:tav tm="100000">
                                          <p:val>
                                            <p:strVal val="#ppt_h"/>
                                          </p:val>
                                        </p:tav>
                                      </p:tavLst>
                                    </p:anim>
                                    <p:anim calcmode="lin" valueType="num">
                                      <p:cBhvr>
                                        <p:cTn id="45" dur="1000" fill="hold"/>
                                        <p:tgtEl>
                                          <p:spTgt spid="12"/>
                                        </p:tgtEl>
                                        <p:attrNameLst>
                                          <p:attrName>ppt_x</p:attrName>
                                        </p:attrNameLst>
                                      </p:cBhvr>
                                      <p:tavLst>
                                        <p:tav tm="0" fmla="#ppt_x+(cos(-2*pi*(1-$))*-#ppt_x-sin(-2*pi*(1-$))*(1-#ppt_y))*(1-$)">
                                          <p:val>
                                            <p:fltVal val="0"/>
                                          </p:val>
                                        </p:tav>
                                        <p:tav tm="100000">
                                          <p:val>
                                            <p:fltVal val="1"/>
                                          </p:val>
                                        </p:tav>
                                      </p:tavLst>
                                    </p:anim>
                                    <p:anim calcmode="lin" valueType="num">
                                      <p:cBhvr>
                                        <p:cTn id="46" dur="1000" fill="hold"/>
                                        <p:tgtEl>
                                          <p:spTgt spid="12"/>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8" grpId="0" autoUpdateAnimBg="0"/>
      <p:bldP spid="14339" grpId="0" animBg="1"/>
      <p:bldP spid="14340"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6"/>
          <p:cNvGrpSpPr>
            <a:grpSpLocks/>
          </p:cNvGrpSpPr>
          <p:nvPr/>
        </p:nvGrpSpPr>
        <p:grpSpPr bwMode="auto">
          <a:xfrm>
            <a:off x="1783444" y="1297136"/>
            <a:ext cx="8559799" cy="5156201"/>
            <a:chOff x="240" y="720"/>
            <a:chExt cx="5392" cy="3248"/>
          </a:xfrm>
        </p:grpSpPr>
        <p:grpSp>
          <p:nvGrpSpPr>
            <p:cNvPr id="5" name="Group 2"/>
            <p:cNvGrpSpPr>
              <a:grpSpLocks/>
            </p:cNvGrpSpPr>
            <p:nvPr/>
          </p:nvGrpSpPr>
          <p:grpSpPr bwMode="auto">
            <a:xfrm>
              <a:off x="240" y="720"/>
              <a:ext cx="5392" cy="3248"/>
              <a:chOff x="192" y="768"/>
              <a:chExt cx="5392" cy="3296"/>
            </a:xfrm>
          </p:grpSpPr>
          <p:sp>
            <p:nvSpPr>
              <p:cNvPr id="15388" name="Rectangle 3"/>
              <p:cNvSpPr>
                <a:spLocks noChangeArrowheads="1"/>
              </p:cNvSpPr>
              <p:nvPr/>
            </p:nvSpPr>
            <p:spPr bwMode="auto">
              <a:xfrm>
                <a:off x="192" y="768"/>
                <a:ext cx="5392" cy="3296"/>
              </a:xfrm>
              <a:prstGeom prst="rect">
                <a:avLst/>
              </a:prstGeom>
              <a:solidFill>
                <a:srgbClr val="CCFF99"/>
              </a:solidFill>
              <a:ln w="9525">
                <a:solidFill>
                  <a:schemeClr val="tx1"/>
                </a:solidFill>
                <a:miter lim="800000"/>
                <a:headEnd/>
                <a:tailEnd/>
              </a:ln>
            </p:spPr>
            <p:txBody>
              <a:bodyPr wrap="none" anchor="ctr"/>
              <a:lstStyle/>
              <a:p>
                <a:endParaRPr lang="fr-FR" sz="2399"/>
              </a:p>
            </p:txBody>
          </p:sp>
          <p:grpSp>
            <p:nvGrpSpPr>
              <p:cNvPr id="6" name="Group 4"/>
              <p:cNvGrpSpPr>
                <a:grpSpLocks/>
              </p:cNvGrpSpPr>
              <p:nvPr/>
            </p:nvGrpSpPr>
            <p:grpSpPr bwMode="auto">
              <a:xfrm>
                <a:off x="240" y="896"/>
                <a:ext cx="1152" cy="2784"/>
                <a:chOff x="240" y="768"/>
                <a:chExt cx="1152" cy="2784"/>
              </a:xfrm>
            </p:grpSpPr>
            <p:sp>
              <p:nvSpPr>
                <p:cNvPr id="15434" name="Line 5"/>
                <p:cNvSpPr>
                  <a:spLocks noChangeShapeType="1"/>
                </p:cNvSpPr>
                <p:nvPr/>
              </p:nvSpPr>
              <p:spPr bwMode="auto">
                <a:xfrm flipV="1">
                  <a:off x="624" y="816"/>
                  <a:ext cx="0" cy="2736"/>
                </a:xfrm>
                <a:prstGeom prst="line">
                  <a:avLst/>
                </a:prstGeom>
                <a:noFill/>
                <a:ln w="28575">
                  <a:solidFill>
                    <a:schemeClr val="tx1"/>
                  </a:solidFill>
                  <a:round/>
                  <a:headEnd/>
                  <a:tailEnd type="triangle" w="med" len="med"/>
                </a:ln>
              </p:spPr>
              <p:txBody>
                <a:bodyPr/>
                <a:lstStyle/>
                <a:p>
                  <a:endParaRPr lang="fr-FR" sz="2399"/>
                </a:p>
              </p:txBody>
            </p:sp>
            <p:sp>
              <p:nvSpPr>
                <p:cNvPr id="15435" name="Text Box 6"/>
                <p:cNvSpPr txBox="1">
                  <a:spLocks noChangeArrowheads="1"/>
                </p:cNvSpPr>
                <p:nvPr/>
              </p:nvSpPr>
              <p:spPr bwMode="auto">
                <a:xfrm>
                  <a:off x="720" y="768"/>
                  <a:ext cx="672"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fréquence</a:t>
                  </a:r>
                  <a:endParaRPr lang="en-US" sz="1400">
                    <a:latin typeface="Times New Roman" pitchFamily="18" charset="0"/>
                  </a:endParaRPr>
                </a:p>
              </p:txBody>
            </p:sp>
            <p:sp>
              <p:nvSpPr>
                <p:cNvPr id="15436" name="Line 7"/>
                <p:cNvSpPr>
                  <a:spLocks noChangeShapeType="1"/>
                </p:cNvSpPr>
                <p:nvPr/>
              </p:nvSpPr>
              <p:spPr bwMode="auto">
                <a:xfrm>
                  <a:off x="480" y="3024"/>
                  <a:ext cx="144" cy="0"/>
                </a:xfrm>
                <a:prstGeom prst="line">
                  <a:avLst/>
                </a:prstGeom>
                <a:noFill/>
                <a:ln w="9525">
                  <a:solidFill>
                    <a:schemeClr val="tx1"/>
                  </a:solidFill>
                  <a:round/>
                  <a:headEnd/>
                  <a:tailEnd/>
                </a:ln>
              </p:spPr>
              <p:txBody>
                <a:bodyPr/>
                <a:lstStyle/>
                <a:p>
                  <a:endParaRPr lang="fr-FR" sz="2399"/>
                </a:p>
              </p:txBody>
            </p:sp>
            <p:sp>
              <p:nvSpPr>
                <p:cNvPr id="3" name="Line 8"/>
                <p:cNvSpPr>
                  <a:spLocks noChangeShapeType="1"/>
                </p:cNvSpPr>
                <p:nvPr/>
              </p:nvSpPr>
              <p:spPr bwMode="auto">
                <a:xfrm>
                  <a:off x="528" y="2496"/>
                  <a:ext cx="96" cy="0"/>
                </a:xfrm>
                <a:prstGeom prst="line">
                  <a:avLst/>
                </a:prstGeom>
                <a:noFill/>
                <a:ln w="9525">
                  <a:solidFill>
                    <a:schemeClr val="tx1"/>
                  </a:solidFill>
                  <a:round/>
                  <a:headEnd/>
                  <a:tailEnd/>
                </a:ln>
              </p:spPr>
              <p:txBody>
                <a:bodyPr/>
                <a:lstStyle/>
                <a:p>
                  <a:endParaRPr lang="fr-FR" sz="2399"/>
                </a:p>
              </p:txBody>
            </p:sp>
            <p:sp>
              <p:nvSpPr>
                <p:cNvPr id="4" name="Line 9"/>
                <p:cNvSpPr>
                  <a:spLocks noChangeShapeType="1"/>
                </p:cNvSpPr>
                <p:nvPr/>
              </p:nvSpPr>
              <p:spPr bwMode="auto">
                <a:xfrm>
                  <a:off x="480" y="2496"/>
                  <a:ext cx="144" cy="0"/>
                </a:xfrm>
                <a:prstGeom prst="line">
                  <a:avLst/>
                </a:prstGeom>
                <a:noFill/>
                <a:ln w="9525">
                  <a:solidFill>
                    <a:schemeClr val="tx1"/>
                  </a:solidFill>
                  <a:round/>
                  <a:headEnd/>
                  <a:tailEnd/>
                </a:ln>
              </p:spPr>
              <p:txBody>
                <a:bodyPr/>
                <a:lstStyle/>
                <a:p>
                  <a:endParaRPr lang="fr-FR" sz="2399"/>
                </a:p>
              </p:txBody>
            </p:sp>
            <p:sp>
              <p:nvSpPr>
                <p:cNvPr id="15439" name="Line 10"/>
                <p:cNvSpPr>
                  <a:spLocks noChangeShapeType="1"/>
                </p:cNvSpPr>
                <p:nvPr/>
              </p:nvSpPr>
              <p:spPr bwMode="auto">
                <a:xfrm>
                  <a:off x="528" y="1968"/>
                  <a:ext cx="96" cy="0"/>
                </a:xfrm>
                <a:prstGeom prst="line">
                  <a:avLst/>
                </a:prstGeom>
                <a:noFill/>
                <a:ln w="9525">
                  <a:solidFill>
                    <a:schemeClr val="tx1"/>
                  </a:solidFill>
                  <a:round/>
                  <a:headEnd/>
                  <a:tailEnd/>
                </a:ln>
              </p:spPr>
              <p:txBody>
                <a:bodyPr/>
                <a:lstStyle/>
                <a:p>
                  <a:endParaRPr lang="fr-FR" sz="2399"/>
                </a:p>
              </p:txBody>
            </p:sp>
            <p:sp>
              <p:nvSpPr>
                <p:cNvPr id="15440" name="Line 11"/>
                <p:cNvSpPr>
                  <a:spLocks noChangeShapeType="1"/>
                </p:cNvSpPr>
                <p:nvPr/>
              </p:nvSpPr>
              <p:spPr bwMode="auto">
                <a:xfrm>
                  <a:off x="528" y="1968"/>
                  <a:ext cx="96" cy="0"/>
                </a:xfrm>
                <a:prstGeom prst="line">
                  <a:avLst/>
                </a:prstGeom>
                <a:noFill/>
                <a:ln w="9525">
                  <a:solidFill>
                    <a:schemeClr val="tx1"/>
                  </a:solidFill>
                  <a:round/>
                  <a:headEnd/>
                  <a:tailEnd/>
                </a:ln>
              </p:spPr>
              <p:txBody>
                <a:bodyPr/>
                <a:lstStyle/>
                <a:p>
                  <a:endParaRPr lang="fr-FR" sz="2399"/>
                </a:p>
              </p:txBody>
            </p:sp>
            <p:sp>
              <p:nvSpPr>
                <p:cNvPr id="15441" name="Line 12"/>
                <p:cNvSpPr>
                  <a:spLocks noChangeShapeType="1"/>
                </p:cNvSpPr>
                <p:nvPr/>
              </p:nvSpPr>
              <p:spPr bwMode="auto">
                <a:xfrm>
                  <a:off x="480" y="1968"/>
                  <a:ext cx="144" cy="0"/>
                </a:xfrm>
                <a:prstGeom prst="line">
                  <a:avLst/>
                </a:prstGeom>
                <a:noFill/>
                <a:ln w="9525">
                  <a:solidFill>
                    <a:schemeClr val="tx1"/>
                  </a:solidFill>
                  <a:round/>
                  <a:headEnd/>
                  <a:tailEnd/>
                </a:ln>
              </p:spPr>
              <p:txBody>
                <a:bodyPr/>
                <a:lstStyle/>
                <a:p>
                  <a:endParaRPr lang="fr-FR" sz="2399"/>
                </a:p>
              </p:txBody>
            </p:sp>
            <p:sp>
              <p:nvSpPr>
                <p:cNvPr id="15442" name="Line 13"/>
                <p:cNvSpPr>
                  <a:spLocks noChangeShapeType="1"/>
                </p:cNvSpPr>
                <p:nvPr/>
              </p:nvSpPr>
              <p:spPr bwMode="auto">
                <a:xfrm>
                  <a:off x="480" y="1440"/>
                  <a:ext cx="144" cy="0"/>
                </a:xfrm>
                <a:prstGeom prst="line">
                  <a:avLst/>
                </a:prstGeom>
                <a:noFill/>
                <a:ln w="9525">
                  <a:solidFill>
                    <a:schemeClr val="tx1"/>
                  </a:solidFill>
                  <a:round/>
                  <a:headEnd/>
                  <a:tailEnd/>
                </a:ln>
              </p:spPr>
              <p:txBody>
                <a:bodyPr/>
                <a:lstStyle/>
                <a:p>
                  <a:endParaRPr lang="fr-FR" sz="2399"/>
                </a:p>
              </p:txBody>
            </p:sp>
            <p:sp>
              <p:nvSpPr>
                <p:cNvPr id="15443" name="Text Box 14"/>
                <p:cNvSpPr txBox="1">
                  <a:spLocks noChangeArrowheads="1"/>
                </p:cNvSpPr>
                <p:nvPr/>
              </p:nvSpPr>
              <p:spPr bwMode="auto">
                <a:xfrm>
                  <a:off x="288" y="2976"/>
                  <a:ext cx="192"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5</a:t>
                  </a:r>
                  <a:endParaRPr lang="en-US" sz="1400">
                    <a:latin typeface="Times New Roman" pitchFamily="18" charset="0"/>
                  </a:endParaRPr>
                </a:p>
              </p:txBody>
            </p:sp>
            <p:sp>
              <p:nvSpPr>
                <p:cNvPr id="15444" name="Text Box 15"/>
                <p:cNvSpPr txBox="1">
                  <a:spLocks noChangeArrowheads="1"/>
                </p:cNvSpPr>
                <p:nvPr/>
              </p:nvSpPr>
              <p:spPr bwMode="auto">
                <a:xfrm>
                  <a:off x="240" y="2448"/>
                  <a:ext cx="240"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10</a:t>
                  </a:r>
                  <a:endParaRPr lang="en-US" sz="1400">
                    <a:latin typeface="Times New Roman" pitchFamily="18" charset="0"/>
                  </a:endParaRPr>
                </a:p>
              </p:txBody>
            </p:sp>
            <p:sp>
              <p:nvSpPr>
                <p:cNvPr id="15445" name="Text Box 16"/>
                <p:cNvSpPr txBox="1">
                  <a:spLocks noChangeArrowheads="1"/>
                </p:cNvSpPr>
                <p:nvPr/>
              </p:nvSpPr>
              <p:spPr bwMode="auto">
                <a:xfrm>
                  <a:off x="240" y="1872"/>
                  <a:ext cx="240"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15</a:t>
                  </a:r>
                  <a:endParaRPr lang="en-US" sz="1400">
                    <a:latin typeface="Times New Roman" pitchFamily="18" charset="0"/>
                  </a:endParaRPr>
                </a:p>
              </p:txBody>
            </p:sp>
            <p:sp>
              <p:nvSpPr>
                <p:cNvPr id="15446" name="Text Box 17"/>
                <p:cNvSpPr txBox="1">
                  <a:spLocks noChangeArrowheads="1"/>
                </p:cNvSpPr>
                <p:nvPr/>
              </p:nvSpPr>
              <p:spPr bwMode="auto">
                <a:xfrm>
                  <a:off x="240" y="1392"/>
                  <a:ext cx="240"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a:t>
                  </a:r>
                  <a:endParaRPr lang="en-US" sz="1400">
                    <a:latin typeface="Times New Roman" pitchFamily="18" charset="0"/>
                  </a:endParaRPr>
                </a:p>
              </p:txBody>
            </p:sp>
          </p:grpSp>
          <p:grpSp>
            <p:nvGrpSpPr>
              <p:cNvPr id="7" name="Group 18"/>
              <p:cNvGrpSpPr>
                <a:grpSpLocks/>
              </p:cNvGrpSpPr>
              <p:nvPr/>
            </p:nvGrpSpPr>
            <p:grpSpPr bwMode="auto">
              <a:xfrm>
                <a:off x="1008" y="3392"/>
                <a:ext cx="480" cy="288"/>
                <a:chOff x="1008" y="3264"/>
                <a:chExt cx="480" cy="288"/>
              </a:xfrm>
            </p:grpSpPr>
            <p:sp>
              <p:nvSpPr>
                <p:cNvPr id="15432" name="Rectangle 19"/>
                <p:cNvSpPr>
                  <a:spLocks noChangeArrowheads="1"/>
                </p:cNvSpPr>
                <p:nvPr/>
              </p:nvSpPr>
              <p:spPr bwMode="auto">
                <a:xfrm>
                  <a:off x="1008" y="3456"/>
                  <a:ext cx="480" cy="96"/>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5433" name="Text Box 20"/>
                <p:cNvSpPr txBox="1">
                  <a:spLocks noChangeArrowheads="1"/>
                </p:cNvSpPr>
                <p:nvPr/>
              </p:nvSpPr>
              <p:spPr bwMode="auto">
                <a:xfrm>
                  <a:off x="1104" y="3264"/>
                  <a:ext cx="240" cy="152"/>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1</a:t>
                  </a:r>
                  <a:endParaRPr lang="en-US" sz="1400">
                    <a:latin typeface="Times New Roman" pitchFamily="18" charset="0"/>
                  </a:endParaRPr>
                </a:p>
              </p:txBody>
            </p:sp>
          </p:grpSp>
          <p:grpSp>
            <p:nvGrpSpPr>
              <p:cNvPr id="8" name="Group 21"/>
              <p:cNvGrpSpPr>
                <a:grpSpLocks/>
              </p:cNvGrpSpPr>
              <p:nvPr/>
            </p:nvGrpSpPr>
            <p:grpSpPr bwMode="auto">
              <a:xfrm>
                <a:off x="1488" y="3056"/>
                <a:ext cx="480" cy="624"/>
                <a:chOff x="1488" y="2928"/>
                <a:chExt cx="480" cy="624"/>
              </a:xfrm>
            </p:grpSpPr>
            <p:sp>
              <p:nvSpPr>
                <p:cNvPr id="15430" name="Rectangle 22"/>
                <p:cNvSpPr>
                  <a:spLocks noChangeArrowheads="1"/>
                </p:cNvSpPr>
                <p:nvPr/>
              </p:nvSpPr>
              <p:spPr bwMode="auto">
                <a:xfrm>
                  <a:off x="1488" y="3120"/>
                  <a:ext cx="480" cy="432"/>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5431" name="Text Box 23"/>
                <p:cNvSpPr txBox="1">
                  <a:spLocks noChangeArrowheads="1"/>
                </p:cNvSpPr>
                <p:nvPr/>
              </p:nvSpPr>
              <p:spPr bwMode="auto">
                <a:xfrm>
                  <a:off x="1584" y="2928"/>
                  <a:ext cx="240" cy="152"/>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4</a:t>
                  </a:r>
                  <a:endParaRPr lang="en-US" sz="1400">
                    <a:latin typeface="Times New Roman" pitchFamily="18" charset="0"/>
                  </a:endParaRPr>
                </a:p>
              </p:txBody>
            </p:sp>
          </p:grpSp>
          <p:grpSp>
            <p:nvGrpSpPr>
              <p:cNvPr id="9" name="Group 24"/>
              <p:cNvGrpSpPr>
                <a:grpSpLocks/>
              </p:cNvGrpSpPr>
              <p:nvPr/>
            </p:nvGrpSpPr>
            <p:grpSpPr bwMode="auto">
              <a:xfrm>
                <a:off x="1968" y="2528"/>
                <a:ext cx="480" cy="1152"/>
                <a:chOff x="1968" y="2400"/>
                <a:chExt cx="480" cy="1152"/>
              </a:xfrm>
            </p:grpSpPr>
            <p:sp>
              <p:nvSpPr>
                <p:cNvPr id="15428" name="Rectangle 25"/>
                <p:cNvSpPr>
                  <a:spLocks noChangeArrowheads="1"/>
                </p:cNvSpPr>
                <p:nvPr/>
              </p:nvSpPr>
              <p:spPr bwMode="auto">
                <a:xfrm>
                  <a:off x="1968" y="2592"/>
                  <a:ext cx="480" cy="960"/>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5429" name="Text Box 26"/>
                <p:cNvSpPr txBox="1">
                  <a:spLocks noChangeArrowheads="1"/>
                </p:cNvSpPr>
                <p:nvPr/>
              </p:nvSpPr>
              <p:spPr bwMode="auto">
                <a:xfrm>
                  <a:off x="2064" y="2400"/>
                  <a:ext cx="240" cy="152"/>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8</a:t>
                  </a:r>
                  <a:endParaRPr lang="en-US" sz="1400">
                    <a:latin typeface="Times New Roman" pitchFamily="18" charset="0"/>
                  </a:endParaRPr>
                </a:p>
              </p:txBody>
            </p:sp>
          </p:grpSp>
          <p:grpSp>
            <p:nvGrpSpPr>
              <p:cNvPr id="10" name="Group 27"/>
              <p:cNvGrpSpPr>
                <a:grpSpLocks/>
              </p:cNvGrpSpPr>
              <p:nvPr/>
            </p:nvGrpSpPr>
            <p:grpSpPr bwMode="auto">
              <a:xfrm>
                <a:off x="2448" y="1856"/>
                <a:ext cx="480" cy="1824"/>
                <a:chOff x="2448" y="1728"/>
                <a:chExt cx="480" cy="1824"/>
              </a:xfrm>
            </p:grpSpPr>
            <p:sp>
              <p:nvSpPr>
                <p:cNvPr id="15426" name="Rectangle 28"/>
                <p:cNvSpPr>
                  <a:spLocks noChangeArrowheads="1"/>
                </p:cNvSpPr>
                <p:nvPr/>
              </p:nvSpPr>
              <p:spPr bwMode="auto">
                <a:xfrm>
                  <a:off x="2448" y="1920"/>
                  <a:ext cx="480" cy="1632"/>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5427" name="Text Box 29"/>
                <p:cNvSpPr txBox="1">
                  <a:spLocks noChangeArrowheads="1"/>
                </p:cNvSpPr>
                <p:nvPr/>
              </p:nvSpPr>
              <p:spPr bwMode="auto">
                <a:xfrm>
                  <a:off x="2592" y="1728"/>
                  <a:ext cx="240" cy="152"/>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16</a:t>
                  </a:r>
                  <a:endParaRPr lang="en-US" sz="1400">
                    <a:latin typeface="Times New Roman" pitchFamily="18" charset="0"/>
                  </a:endParaRPr>
                </a:p>
              </p:txBody>
            </p:sp>
          </p:grpSp>
          <p:grpSp>
            <p:nvGrpSpPr>
              <p:cNvPr id="11" name="Group 30"/>
              <p:cNvGrpSpPr>
                <a:grpSpLocks/>
              </p:cNvGrpSpPr>
              <p:nvPr/>
            </p:nvGrpSpPr>
            <p:grpSpPr bwMode="auto">
              <a:xfrm>
                <a:off x="2928" y="2528"/>
                <a:ext cx="480" cy="1152"/>
                <a:chOff x="2928" y="2400"/>
                <a:chExt cx="480" cy="1152"/>
              </a:xfrm>
            </p:grpSpPr>
            <p:sp>
              <p:nvSpPr>
                <p:cNvPr id="15424" name="Rectangle 31"/>
                <p:cNvSpPr>
                  <a:spLocks noChangeArrowheads="1"/>
                </p:cNvSpPr>
                <p:nvPr/>
              </p:nvSpPr>
              <p:spPr bwMode="auto">
                <a:xfrm>
                  <a:off x="2928" y="2592"/>
                  <a:ext cx="480" cy="960"/>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5425" name="Text Box 32"/>
                <p:cNvSpPr txBox="1">
                  <a:spLocks noChangeArrowheads="1"/>
                </p:cNvSpPr>
                <p:nvPr/>
              </p:nvSpPr>
              <p:spPr bwMode="auto">
                <a:xfrm>
                  <a:off x="3024" y="2400"/>
                  <a:ext cx="240" cy="152"/>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8</a:t>
                  </a:r>
                  <a:endParaRPr lang="en-US" sz="1400">
                    <a:latin typeface="Times New Roman" pitchFamily="18" charset="0"/>
                  </a:endParaRPr>
                </a:p>
              </p:txBody>
            </p:sp>
          </p:grpSp>
          <p:grpSp>
            <p:nvGrpSpPr>
              <p:cNvPr id="12" name="Group 33"/>
              <p:cNvGrpSpPr>
                <a:grpSpLocks/>
              </p:cNvGrpSpPr>
              <p:nvPr/>
            </p:nvGrpSpPr>
            <p:grpSpPr bwMode="auto">
              <a:xfrm>
                <a:off x="3408" y="3152"/>
                <a:ext cx="480" cy="528"/>
                <a:chOff x="3408" y="3024"/>
                <a:chExt cx="480" cy="528"/>
              </a:xfrm>
            </p:grpSpPr>
            <p:sp>
              <p:nvSpPr>
                <p:cNvPr id="15422" name="Rectangle 34"/>
                <p:cNvSpPr>
                  <a:spLocks noChangeArrowheads="1"/>
                </p:cNvSpPr>
                <p:nvPr/>
              </p:nvSpPr>
              <p:spPr bwMode="auto">
                <a:xfrm>
                  <a:off x="3408" y="3216"/>
                  <a:ext cx="480" cy="336"/>
                </a:xfrm>
                <a:prstGeom prst="rect">
                  <a:avLst/>
                </a:prstGeom>
                <a:solidFill>
                  <a:schemeClr val="accent1"/>
                </a:solidFill>
                <a:ln w="9525">
                  <a:solidFill>
                    <a:schemeClr val="tx1"/>
                  </a:solidFill>
                  <a:miter lim="800000"/>
                  <a:headEnd/>
                  <a:tailEnd/>
                </a:ln>
              </p:spPr>
              <p:txBody>
                <a:bodyPr wrap="none" anchor="ctr"/>
                <a:lstStyle/>
                <a:p>
                  <a:endParaRPr lang="fr-FR" sz="2399"/>
                </a:p>
              </p:txBody>
            </p:sp>
            <p:sp>
              <p:nvSpPr>
                <p:cNvPr id="15423" name="Text Box 35"/>
                <p:cNvSpPr txBox="1">
                  <a:spLocks noChangeArrowheads="1"/>
                </p:cNvSpPr>
                <p:nvPr/>
              </p:nvSpPr>
              <p:spPr bwMode="auto">
                <a:xfrm>
                  <a:off x="3504" y="3024"/>
                  <a:ext cx="240" cy="152"/>
                </a:xfrm>
                <a:prstGeom prst="rect">
                  <a:avLst/>
                </a:prstGeom>
                <a:noFill/>
                <a:ln w="9525">
                  <a:noFill/>
                  <a:miter lim="800000"/>
                  <a:headEnd/>
                  <a:tailEnd/>
                </a:ln>
              </p:spPr>
              <p:txBody>
                <a:bodyPr lIns="18000" tIns="10801" rIns="18000" bIns="10801">
                  <a:spAutoFit/>
                </a:bodyPr>
                <a:lstStyle/>
                <a:p>
                  <a:pPr>
                    <a:spcBef>
                      <a:spcPct val="50000"/>
                    </a:spcBef>
                  </a:pPr>
                  <a:r>
                    <a:rPr lang="fr-FR" sz="1400">
                      <a:latin typeface="Times New Roman" pitchFamily="18" charset="0"/>
                    </a:rPr>
                    <a:t>3</a:t>
                  </a:r>
                  <a:endParaRPr lang="en-US" sz="1400">
                    <a:latin typeface="Times New Roman" pitchFamily="18" charset="0"/>
                  </a:endParaRPr>
                </a:p>
              </p:txBody>
            </p:sp>
          </p:grpSp>
          <p:grpSp>
            <p:nvGrpSpPr>
              <p:cNvPr id="13" name="Group 36"/>
              <p:cNvGrpSpPr>
                <a:grpSpLocks/>
              </p:cNvGrpSpPr>
              <p:nvPr/>
            </p:nvGrpSpPr>
            <p:grpSpPr bwMode="auto">
              <a:xfrm>
                <a:off x="624" y="3440"/>
                <a:ext cx="4704" cy="533"/>
                <a:chOff x="624" y="3312"/>
                <a:chExt cx="4704" cy="533"/>
              </a:xfrm>
            </p:grpSpPr>
            <p:sp>
              <p:nvSpPr>
                <p:cNvPr id="15397" name="Line 37"/>
                <p:cNvSpPr>
                  <a:spLocks noChangeShapeType="1"/>
                </p:cNvSpPr>
                <p:nvPr/>
              </p:nvSpPr>
              <p:spPr bwMode="auto">
                <a:xfrm>
                  <a:off x="624" y="3552"/>
                  <a:ext cx="4704" cy="0"/>
                </a:xfrm>
                <a:prstGeom prst="line">
                  <a:avLst/>
                </a:prstGeom>
                <a:noFill/>
                <a:ln w="28575">
                  <a:solidFill>
                    <a:schemeClr val="tx1"/>
                  </a:solidFill>
                  <a:round/>
                  <a:headEnd/>
                  <a:tailEnd type="triangle" w="med" len="med"/>
                </a:ln>
              </p:spPr>
              <p:txBody>
                <a:bodyPr/>
                <a:lstStyle/>
                <a:p>
                  <a:endParaRPr lang="fr-FR" sz="2399"/>
                </a:p>
              </p:txBody>
            </p:sp>
            <p:sp>
              <p:nvSpPr>
                <p:cNvPr id="15398" name="Line 38"/>
                <p:cNvSpPr>
                  <a:spLocks noChangeShapeType="1"/>
                </p:cNvSpPr>
                <p:nvPr/>
              </p:nvSpPr>
              <p:spPr bwMode="auto">
                <a:xfrm>
                  <a:off x="1008" y="3504"/>
                  <a:ext cx="0" cy="144"/>
                </a:xfrm>
                <a:prstGeom prst="line">
                  <a:avLst/>
                </a:prstGeom>
                <a:noFill/>
                <a:ln w="9525">
                  <a:solidFill>
                    <a:schemeClr val="tx1"/>
                  </a:solidFill>
                  <a:round/>
                  <a:headEnd/>
                  <a:tailEnd/>
                </a:ln>
              </p:spPr>
              <p:txBody>
                <a:bodyPr/>
                <a:lstStyle/>
                <a:p>
                  <a:endParaRPr lang="fr-FR" sz="2399"/>
                </a:p>
              </p:txBody>
            </p:sp>
            <p:sp>
              <p:nvSpPr>
                <p:cNvPr id="15399" name="Line 39"/>
                <p:cNvSpPr>
                  <a:spLocks noChangeShapeType="1"/>
                </p:cNvSpPr>
                <p:nvPr/>
              </p:nvSpPr>
              <p:spPr bwMode="auto">
                <a:xfrm>
                  <a:off x="1008" y="3504"/>
                  <a:ext cx="0" cy="144"/>
                </a:xfrm>
                <a:prstGeom prst="line">
                  <a:avLst/>
                </a:prstGeom>
                <a:noFill/>
                <a:ln w="9525">
                  <a:solidFill>
                    <a:schemeClr val="tx1"/>
                  </a:solidFill>
                  <a:round/>
                  <a:headEnd/>
                  <a:tailEnd/>
                </a:ln>
              </p:spPr>
              <p:txBody>
                <a:bodyPr/>
                <a:lstStyle/>
                <a:p>
                  <a:endParaRPr lang="fr-FR" sz="2399"/>
                </a:p>
              </p:txBody>
            </p:sp>
            <p:sp>
              <p:nvSpPr>
                <p:cNvPr id="15400" name="Line 40"/>
                <p:cNvSpPr>
                  <a:spLocks noChangeShapeType="1"/>
                </p:cNvSpPr>
                <p:nvPr/>
              </p:nvSpPr>
              <p:spPr bwMode="auto">
                <a:xfrm>
                  <a:off x="1488" y="3504"/>
                  <a:ext cx="0" cy="144"/>
                </a:xfrm>
                <a:prstGeom prst="line">
                  <a:avLst/>
                </a:prstGeom>
                <a:noFill/>
                <a:ln w="9525">
                  <a:solidFill>
                    <a:schemeClr val="tx1"/>
                  </a:solidFill>
                  <a:round/>
                  <a:headEnd/>
                  <a:tailEnd/>
                </a:ln>
              </p:spPr>
              <p:txBody>
                <a:bodyPr/>
                <a:lstStyle/>
                <a:p>
                  <a:endParaRPr lang="fr-FR" sz="2399"/>
                </a:p>
              </p:txBody>
            </p:sp>
            <p:sp>
              <p:nvSpPr>
                <p:cNvPr id="15401" name="Line 41"/>
                <p:cNvSpPr>
                  <a:spLocks noChangeShapeType="1"/>
                </p:cNvSpPr>
                <p:nvPr/>
              </p:nvSpPr>
              <p:spPr bwMode="auto">
                <a:xfrm>
                  <a:off x="1488" y="3504"/>
                  <a:ext cx="0" cy="144"/>
                </a:xfrm>
                <a:prstGeom prst="line">
                  <a:avLst/>
                </a:prstGeom>
                <a:noFill/>
                <a:ln w="9525">
                  <a:solidFill>
                    <a:schemeClr val="tx1"/>
                  </a:solidFill>
                  <a:round/>
                  <a:headEnd/>
                  <a:tailEnd/>
                </a:ln>
              </p:spPr>
              <p:txBody>
                <a:bodyPr/>
                <a:lstStyle/>
                <a:p>
                  <a:endParaRPr lang="fr-FR" sz="2399"/>
                </a:p>
              </p:txBody>
            </p:sp>
            <p:sp>
              <p:nvSpPr>
                <p:cNvPr id="15402" name="Line 42"/>
                <p:cNvSpPr>
                  <a:spLocks noChangeShapeType="1"/>
                </p:cNvSpPr>
                <p:nvPr/>
              </p:nvSpPr>
              <p:spPr bwMode="auto">
                <a:xfrm>
                  <a:off x="1968" y="3504"/>
                  <a:ext cx="0" cy="144"/>
                </a:xfrm>
                <a:prstGeom prst="line">
                  <a:avLst/>
                </a:prstGeom>
                <a:noFill/>
                <a:ln w="9525">
                  <a:solidFill>
                    <a:schemeClr val="tx1"/>
                  </a:solidFill>
                  <a:round/>
                  <a:headEnd/>
                  <a:tailEnd/>
                </a:ln>
              </p:spPr>
              <p:txBody>
                <a:bodyPr/>
                <a:lstStyle/>
                <a:p>
                  <a:endParaRPr lang="fr-FR" sz="2399"/>
                </a:p>
              </p:txBody>
            </p:sp>
            <p:sp>
              <p:nvSpPr>
                <p:cNvPr id="15403" name="Line 43"/>
                <p:cNvSpPr>
                  <a:spLocks noChangeShapeType="1"/>
                </p:cNvSpPr>
                <p:nvPr/>
              </p:nvSpPr>
              <p:spPr bwMode="auto">
                <a:xfrm>
                  <a:off x="1968" y="3504"/>
                  <a:ext cx="0" cy="144"/>
                </a:xfrm>
                <a:prstGeom prst="line">
                  <a:avLst/>
                </a:prstGeom>
                <a:noFill/>
                <a:ln w="9525">
                  <a:solidFill>
                    <a:schemeClr val="tx1"/>
                  </a:solidFill>
                  <a:round/>
                  <a:headEnd/>
                  <a:tailEnd/>
                </a:ln>
              </p:spPr>
              <p:txBody>
                <a:bodyPr/>
                <a:lstStyle/>
                <a:p>
                  <a:endParaRPr lang="fr-FR" sz="2399"/>
                </a:p>
              </p:txBody>
            </p:sp>
            <p:sp>
              <p:nvSpPr>
                <p:cNvPr id="15404" name="Line 44"/>
                <p:cNvSpPr>
                  <a:spLocks noChangeShapeType="1"/>
                </p:cNvSpPr>
                <p:nvPr/>
              </p:nvSpPr>
              <p:spPr bwMode="auto">
                <a:xfrm>
                  <a:off x="2448" y="3504"/>
                  <a:ext cx="0" cy="144"/>
                </a:xfrm>
                <a:prstGeom prst="line">
                  <a:avLst/>
                </a:prstGeom>
                <a:noFill/>
                <a:ln w="9525">
                  <a:solidFill>
                    <a:schemeClr val="tx1"/>
                  </a:solidFill>
                  <a:round/>
                  <a:headEnd/>
                  <a:tailEnd/>
                </a:ln>
              </p:spPr>
              <p:txBody>
                <a:bodyPr/>
                <a:lstStyle/>
                <a:p>
                  <a:endParaRPr lang="fr-FR" sz="2399"/>
                </a:p>
              </p:txBody>
            </p:sp>
            <p:sp>
              <p:nvSpPr>
                <p:cNvPr id="15405" name="Line 45"/>
                <p:cNvSpPr>
                  <a:spLocks noChangeShapeType="1"/>
                </p:cNvSpPr>
                <p:nvPr/>
              </p:nvSpPr>
              <p:spPr bwMode="auto">
                <a:xfrm>
                  <a:off x="2448" y="3504"/>
                  <a:ext cx="0" cy="144"/>
                </a:xfrm>
                <a:prstGeom prst="line">
                  <a:avLst/>
                </a:prstGeom>
                <a:noFill/>
                <a:ln w="9525">
                  <a:solidFill>
                    <a:schemeClr val="tx1"/>
                  </a:solidFill>
                  <a:round/>
                  <a:headEnd/>
                  <a:tailEnd/>
                </a:ln>
              </p:spPr>
              <p:txBody>
                <a:bodyPr/>
                <a:lstStyle/>
                <a:p>
                  <a:endParaRPr lang="fr-FR" sz="2399"/>
                </a:p>
              </p:txBody>
            </p:sp>
            <p:sp>
              <p:nvSpPr>
                <p:cNvPr id="15406" name="Line 46"/>
                <p:cNvSpPr>
                  <a:spLocks noChangeShapeType="1"/>
                </p:cNvSpPr>
                <p:nvPr/>
              </p:nvSpPr>
              <p:spPr bwMode="auto">
                <a:xfrm>
                  <a:off x="2928" y="3504"/>
                  <a:ext cx="0" cy="144"/>
                </a:xfrm>
                <a:prstGeom prst="line">
                  <a:avLst/>
                </a:prstGeom>
                <a:noFill/>
                <a:ln w="9525">
                  <a:solidFill>
                    <a:schemeClr val="tx1"/>
                  </a:solidFill>
                  <a:round/>
                  <a:headEnd/>
                  <a:tailEnd/>
                </a:ln>
              </p:spPr>
              <p:txBody>
                <a:bodyPr/>
                <a:lstStyle/>
                <a:p>
                  <a:endParaRPr lang="fr-FR" sz="2399"/>
                </a:p>
              </p:txBody>
            </p:sp>
            <p:sp>
              <p:nvSpPr>
                <p:cNvPr id="15407" name="Line 47"/>
                <p:cNvSpPr>
                  <a:spLocks noChangeShapeType="1"/>
                </p:cNvSpPr>
                <p:nvPr/>
              </p:nvSpPr>
              <p:spPr bwMode="auto">
                <a:xfrm>
                  <a:off x="2928" y="3504"/>
                  <a:ext cx="0" cy="144"/>
                </a:xfrm>
                <a:prstGeom prst="line">
                  <a:avLst/>
                </a:prstGeom>
                <a:noFill/>
                <a:ln w="9525">
                  <a:solidFill>
                    <a:schemeClr val="tx1"/>
                  </a:solidFill>
                  <a:round/>
                  <a:headEnd/>
                  <a:tailEnd/>
                </a:ln>
              </p:spPr>
              <p:txBody>
                <a:bodyPr/>
                <a:lstStyle/>
                <a:p>
                  <a:endParaRPr lang="fr-FR" sz="2399"/>
                </a:p>
              </p:txBody>
            </p:sp>
            <p:sp>
              <p:nvSpPr>
                <p:cNvPr id="15408" name="Line 48"/>
                <p:cNvSpPr>
                  <a:spLocks noChangeShapeType="1"/>
                </p:cNvSpPr>
                <p:nvPr/>
              </p:nvSpPr>
              <p:spPr bwMode="auto">
                <a:xfrm>
                  <a:off x="3408" y="3504"/>
                  <a:ext cx="0" cy="144"/>
                </a:xfrm>
                <a:prstGeom prst="line">
                  <a:avLst/>
                </a:prstGeom>
                <a:noFill/>
                <a:ln w="9525">
                  <a:solidFill>
                    <a:schemeClr val="tx1"/>
                  </a:solidFill>
                  <a:round/>
                  <a:headEnd/>
                  <a:tailEnd/>
                </a:ln>
              </p:spPr>
              <p:txBody>
                <a:bodyPr/>
                <a:lstStyle/>
                <a:p>
                  <a:endParaRPr lang="fr-FR" sz="2399"/>
                </a:p>
              </p:txBody>
            </p:sp>
            <p:sp>
              <p:nvSpPr>
                <p:cNvPr id="15409" name="Line 49"/>
                <p:cNvSpPr>
                  <a:spLocks noChangeShapeType="1"/>
                </p:cNvSpPr>
                <p:nvPr/>
              </p:nvSpPr>
              <p:spPr bwMode="auto">
                <a:xfrm>
                  <a:off x="3408" y="3504"/>
                  <a:ext cx="0" cy="144"/>
                </a:xfrm>
                <a:prstGeom prst="line">
                  <a:avLst/>
                </a:prstGeom>
                <a:noFill/>
                <a:ln w="9525">
                  <a:solidFill>
                    <a:schemeClr val="tx1"/>
                  </a:solidFill>
                  <a:round/>
                  <a:headEnd/>
                  <a:tailEnd/>
                </a:ln>
              </p:spPr>
              <p:txBody>
                <a:bodyPr/>
                <a:lstStyle/>
                <a:p>
                  <a:endParaRPr lang="fr-FR" sz="2399"/>
                </a:p>
              </p:txBody>
            </p:sp>
            <p:sp>
              <p:nvSpPr>
                <p:cNvPr id="15410" name="Line 50"/>
                <p:cNvSpPr>
                  <a:spLocks noChangeShapeType="1"/>
                </p:cNvSpPr>
                <p:nvPr/>
              </p:nvSpPr>
              <p:spPr bwMode="auto">
                <a:xfrm>
                  <a:off x="3888" y="3504"/>
                  <a:ext cx="0" cy="144"/>
                </a:xfrm>
                <a:prstGeom prst="line">
                  <a:avLst/>
                </a:prstGeom>
                <a:noFill/>
                <a:ln w="9525">
                  <a:solidFill>
                    <a:schemeClr val="tx1"/>
                  </a:solidFill>
                  <a:round/>
                  <a:headEnd/>
                  <a:tailEnd/>
                </a:ln>
              </p:spPr>
              <p:txBody>
                <a:bodyPr/>
                <a:lstStyle/>
                <a:p>
                  <a:endParaRPr lang="fr-FR" sz="2399"/>
                </a:p>
              </p:txBody>
            </p:sp>
            <p:sp>
              <p:nvSpPr>
                <p:cNvPr id="15411" name="Line 51"/>
                <p:cNvSpPr>
                  <a:spLocks noChangeShapeType="1"/>
                </p:cNvSpPr>
                <p:nvPr/>
              </p:nvSpPr>
              <p:spPr bwMode="auto">
                <a:xfrm>
                  <a:off x="3888" y="3504"/>
                  <a:ext cx="0" cy="144"/>
                </a:xfrm>
                <a:prstGeom prst="line">
                  <a:avLst/>
                </a:prstGeom>
                <a:noFill/>
                <a:ln w="9525">
                  <a:solidFill>
                    <a:schemeClr val="tx1"/>
                  </a:solidFill>
                  <a:round/>
                  <a:headEnd/>
                  <a:tailEnd/>
                </a:ln>
              </p:spPr>
              <p:txBody>
                <a:bodyPr/>
                <a:lstStyle/>
                <a:p>
                  <a:endParaRPr lang="fr-FR" sz="2399"/>
                </a:p>
              </p:txBody>
            </p:sp>
            <p:sp>
              <p:nvSpPr>
                <p:cNvPr id="15412" name="Line 52"/>
                <p:cNvSpPr>
                  <a:spLocks noChangeShapeType="1"/>
                </p:cNvSpPr>
                <p:nvPr/>
              </p:nvSpPr>
              <p:spPr bwMode="auto">
                <a:xfrm>
                  <a:off x="4368" y="3504"/>
                  <a:ext cx="0" cy="144"/>
                </a:xfrm>
                <a:prstGeom prst="line">
                  <a:avLst/>
                </a:prstGeom>
                <a:noFill/>
                <a:ln w="9525">
                  <a:solidFill>
                    <a:schemeClr val="tx1"/>
                  </a:solidFill>
                  <a:round/>
                  <a:headEnd/>
                  <a:tailEnd/>
                </a:ln>
              </p:spPr>
              <p:txBody>
                <a:bodyPr/>
                <a:lstStyle/>
                <a:p>
                  <a:endParaRPr lang="fr-FR" sz="2399"/>
                </a:p>
              </p:txBody>
            </p:sp>
            <p:sp>
              <p:nvSpPr>
                <p:cNvPr id="15413" name="Text Box 53"/>
                <p:cNvSpPr txBox="1">
                  <a:spLocks noChangeArrowheads="1"/>
                </p:cNvSpPr>
                <p:nvPr/>
              </p:nvSpPr>
              <p:spPr bwMode="auto">
                <a:xfrm>
                  <a:off x="720" y="3648"/>
                  <a:ext cx="432"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19,925</a:t>
                  </a:r>
                  <a:endParaRPr lang="en-US" sz="1400">
                    <a:latin typeface="Times New Roman" pitchFamily="18" charset="0"/>
                  </a:endParaRPr>
                </a:p>
              </p:txBody>
            </p:sp>
            <p:sp>
              <p:nvSpPr>
                <p:cNvPr id="15414" name="Text Box 54"/>
                <p:cNvSpPr txBox="1">
                  <a:spLocks noChangeArrowheads="1"/>
                </p:cNvSpPr>
                <p:nvPr/>
              </p:nvSpPr>
              <p:spPr bwMode="auto">
                <a:xfrm>
                  <a:off x="1248" y="3648"/>
                  <a:ext cx="432"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19,945</a:t>
                  </a:r>
                  <a:endParaRPr lang="en-US" sz="1400">
                    <a:latin typeface="Times New Roman" pitchFamily="18" charset="0"/>
                  </a:endParaRPr>
                </a:p>
              </p:txBody>
            </p:sp>
            <p:sp>
              <p:nvSpPr>
                <p:cNvPr id="15415" name="Text Box 55"/>
                <p:cNvSpPr txBox="1">
                  <a:spLocks noChangeArrowheads="1"/>
                </p:cNvSpPr>
                <p:nvPr/>
              </p:nvSpPr>
              <p:spPr bwMode="auto">
                <a:xfrm>
                  <a:off x="1728" y="3648"/>
                  <a:ext cx="432"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19,965</a:t>
                  </a:r>
                  <a:endParaRPr lang="en-US" sz="1400">
                    <a:latin typeface="Times New Roman" pitchFamily="18" charset="0"/>
                  </a:endParaRPr>
                </a:p>
              </p:txBody>
            </p:sp>
            <p:sp>
              <p:nvSpPr>
                <p:cNvPr id="15416" name="Text Box 56"/>
                <p:cNvSpPr txBox="1">
                  <a:spLocks noChangeArrowheads="1"/>
                </p:cNvSpPr>
                <p:nvPr/>
              </p:nvSpPr>
              <p:spPr bwMode="auto">
                <a:xfrm>
                  <a:off x="2208" y="3648"/>
                  <a:ext cx="432"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19,985</a:t>
                  </a:r>
                  <a:endParaRPr lang="en-US" sz="1400">
                    <a:latin typeface="Times New Roman" pitchFamily="18" charset="0"/>
                  </a:endParaRPr>
                </a:p>
              </p:txBody>
            </p:sp>
            <p:sp>
              <p:nvSpPr>
                <p:cNvPr id="15417" name="Text Box 57"/>
                <p:cNvSpPr txBox="1">
                  <a:spLocks noChangeArrowheads="1"/>
                </p:cNvSpPr>
                <p:nvPr/>
              </p:nvSpPr>
              <p:spPr bwMode="auto">
                <a:xfrm>
                  <a:off x="2736" y="3648"/>
                  <a:ext cx="432"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20,005</a:t>
                  </a:r>
                  <a:endParaRPr lang="en-US" sz="1400">
                    <a:latin typeface="Times New Roman" pitchFamily="18" charset="0"/>
                  </a:endParaRPr>
                </a:p>
              </p:txBody>
            </p:sp>
            <p:sp>
              <p:nvSpPr>
                <p:cNvPr id="15418" name="Text Box 58"/>
                <p:cNvSpPr txBox="1">
                  <a:spLocks noChangeArrowheads="1"/>
                </p:cNvSpPr>
                <p:nvPr/>
              </p:nvSpPr>
              <p:spPr bwMode="auto">
                <a:xfrm>
                  <a:off x="3216" y="3648"/>
                  <a:ext cx="432"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20,025</a:t>
                  </a:r>
                  <a:endParaRPr lang="en-US" sz="1400">
                    <a:latin typeface="Times New Roman" pitchFamily="18" charset="0"/>
                  </a:endParaRPr>
                </a:p>
              </p:txBody>
            </p:sp>
            <p:sp>
              <p:nvSpPr>
                <p:cNvPr id="15419" name="Text Box 59"/>
                <p:cNvSpPr txBox="1">
                  <a:spLocks noChangeArrowheads="1"/>
                </p:cNvSpPr>
                <p:nvPr/>
              </p:nvSpPr>
              <p:spPr bwMode="auto">
                <a:xfrm>
                  <a:off x="3648" y="3648"/>
                  <a:ext cx="432"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20,045</a:t>
                  </a:r>
                  <a:endParaRPr lang="en-US" sz="1400">
                    <a:latin typeface="Times New Roman" pitchFamily="18" charset="0"/>
                  </a:endParaRPr>
                </a:p>
              </p:txBody>
            </p:sp>
            <p:sp>
              <p:nvSpPr>
                <p:cNvPr id="15420" name="Text Box 60"/>
                <p:cNvSpPr txBox="1">
                  <a:spLocks noChangeArrowheads="1"/>
                </p:cNvSpPr>
                <p:nvPr/>
              </p:nvSpPr>
              <p:spPr bwMode="auto">
                <a:xfrm>
                  <a:off x="4128" y="3648"/>
                  <a:ext cx="432"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20,065</a:t>
                  </a:r>
                  <a:endParaRPr lang="en-US" sz="1400">
                    <a:latin typeface="Times New Roman" pitchFamily="18" charset="0"/>
                  </a:endParaRPr>
                </a:p>
              </p:txBody>
            </p:sp>
            <p:sp>
              <p:nvSpPr>
                <p:cNvPr id="15421" name="Text Box 61"/>
                <p:cNvSpPr txBox="1">
                  <a:spLocks noChangeArrowheads="1"/>
                </p:cNvSpPr>
                <p:nvPr/>
              </p:nvSpPr>
              <p:spPr bwMode="auto">
                <a:xfrm>
                  <a:off x="4800" y="3312"/>
                  <a:ext cx="432" cy="197"/>
                </a:xfrm>
                <a:prstGeom prst="rect">
                  <a:avLst/>
                </a:prstGeom>
                <a:noFill/>
                <a:ln w="9525">
                  <a:noFill/>
                  <a:miter lim="800000"/>
                  <a:headEnd/>
                  <a:tailEnd/>
                </a:ln>
              </p:spPr>
              <p:txBody>
                <a:bodyPr>
                  <a:spAutoFit/>
                </a:bodyPr>
                <a:lstStyle/>
                <a:p>
                  <a:pPr algn="l">
                    <a:spcBef>
                      <a:spcPct val="50000"/>
                    </a:spcBef>
                  </a:pPr>
                  <a:r>
                    <a:rPr lang="fr-FR" sz="1400">
                      <a:latin typeface="Times New Roman" pitchFamily="18" charset="0"/>
                    </a:rPr>
                    <a:t>valeur</a:t>
                  </a:r>
                  <a:endParaRPr lang="en-US" sz="1400">
                    <a:latin typeface="Times New Roman" pitchFamily="18" charset="0"/>
                  </a:endParaRPr>
                </a:p>
              </p:txBody>
            </p:sp>
          </p:grpSp>
        </p:grpSp>
        <p:grpSp>
          <p:nvGrpSpPr>
            <p:cNvPr id="14" name="Group 63"/>
            <p:cNvGrpSpPr>
              <a:grpSpLocks/>
            </p:cNvGrpSpPr>
            <p:nvPr/>
          </p:nvGrpSpPr>
          <p:grpSpPr bwMode="auto">
            <a:xfrm>
              <a:off x="1008" y="1392"/>
              <a:ext cx="672" cy="2400"/>
              <a:chOff x="960" y="1392"/>
              <a:chExt cx="672" cy="2400"/>
            </a:xfrm>
          </p:grpSpPr>
          <p:sp>
            <p:nvSpPr>
              <p:cNvPr id="15386" name="Line 64"/>
              <p:cNvSpPr>
                <a:spLocks noChangeShapeType="1"/>
              </p:cNvSpPr>
              <p:nvPr/>
            </p:nvSpPr>
            <p:spPr bwMode="auto">
              <a:xfrm flipV="1">
                <a:off x="960" y="1392"/>
                <a:ext cx="0" cy="2400"/>
              </a:xfrm>
              <a:prstGeom prst="line">
                <a:avLst/>
              </a:prstGeom>
              <a:noFill/>
              <a:ln w="57150">
                <a:solidFill>
                  <a:srgbClr val="FF0066"/>
                </a:solidFill>
                <a:round/>
                <a:headEnd/>
                <a:tailEnd/>
              </a:ln>
            </p:spPr>
            <p:txBody>
              <a:bodyPr/>
              <a:lstStyle/>
              <a:p>
                <a:endParaRPr lang="fr-FR" sz="2399"/>
              </a:p>
            </p:txBody>
          </p:sp>
          <p:sp>
            <p:nvSpPr>
              <p:cNvPr id="15387" name="Text Box 65"/>
              <p:cNvSpPr txBox="1">
                <a:spLocks noChangeArrowheads="1"/>
              </p:cNvSpPr>
              <p:nvPr/>
            </p:nvSpPr>
            <p:spPr bwMode="auto">
              <a:xfrm>
                <a:off x="960" y="1536"/>
                <a:ext cx="672" cy="523"/>
              </a:xfrm>
              <a:prstGeom prst="rect">
                <a:avLst/>
              </a:prstGeom>
              <a:solidFill>
                <a:schemeClr val="bg1"/>
              </a:solidFill>
              <a:ln w="9525">
                <a:noFill/>
                <a:miter lim="800000"/>
                <a:headEnd/>
                <a:tailEnd/>
              </a:ln>
            </p:spPr>
            <p:txBody>
              <a:bodyPr>
                <a:spAutoFit/>
              </a:bodyPr>
              <a:lstStyle/>
              <a:p>
                <a:pPr>
                  <a:spcBef>
                    <a:spcPct val="50000"/>
                  </a:spcBef>
                </a:pPr>
                <a:r>
                  <a:rPr lang="fr-FR" sz="2399" b="1">
                    <a:solidFill>
                      <a:srgbClr val="FF3300"/>
                    </a:solidFill>
                    <a:latin typeface="Times New Roman" pitchFamily="18" charset="0"/>
                  </a:rPr>
                  <a:t>Cote mini</a:t>
                </a:r>
                <a:endParaRPr lang="en-US" sz="2399" b="1">
                  <a:solidFill>
                    <a:srgbClr val="FF3300"/>
                  </a:solidFill>
                  <a:latin typeface="Times New Roman" pitchFamily="18" charset="0"/>
                </a:endParaRPr>
              </a:p>
            </p:txBody>
          </p:sp>
        </p:grpSp>
        <p:grpSp>
          <p:nvGrpSpPr>
            <p:cNvPr id="15" name="Group 66"/>
            <p:cNvGrpSpPr>
              <a:grpSpLocks/>
            </p:cNvGrpSpPr>
            <p:nvPr/>
          </p:nvGrpSpPr>
          <p:grpSpPr bwMode="auto">
            <a:xfrm>
              <a:off x="4128" y="1392"/>
              <a:ext cx="720" cy="2400"/>
              <a:chOff x="4080" y="1392"/>
              <a:chExt cx="720" cy="2400"/>
            </a:xfrm>
          </p:grpSpPr>
          <p:sp>
            <p:nvSpPr>
              <p:cNvPr id="15384" name="Line 67"/>
              <p:cNvSpPr>
                <a:spLocks noChangeShapeType="1"/>
              </p:cNvSpPr>
              <p:nvPr/>
            </p:nvSpPr>
            <p:spPr bwMode="auto">
              <a:xfrm flipV="1">
                <a:off x="4080" y="1392"/>
                <a:ext cx="0" cy="2400"/>
              </a:xfrm>
              <a:prstGeom prst="line">
                <a:avLst/>
              </a:prstGeom>
              <a:noFill/>
              <a:ln w="57150">
                <a:solidFill>
                  <a:srgbClr val="FF0066"/>
                </a:solidFill>
                <a:round/>
                <a:headEnd/>
                <a:tailEnd/>
              </a:ln>
            </p:spPr>
            <p:txBody>
              <a:bodyPr/>
              <a:lstStyle/>
              <a:p>
                <a:endParaRPr lang="fr-FR" sz="2399"/>
              </a:p>
            </p:txBody>
          </p:sp>
          <p:sp>
            <p:nvSpPr>
              <p:cNvPr id="15385" name="Text Box 68"/>
              <p:cNvSpPr txBox="1">
                <a:spLocks noChangeArrowheads="1"/>
              </p:cNvSpPr>
              <p:nvPr/>
            </p:nvSpPr>
            <p:spPr bwMode="auto">
              <a:xfrm>
                <a:off x="4080" y="1632"/>
                <a:ext cx="720" cy="523"/>
              </a:xfrm>
              <a:prstGeom prst="rect">
                <a:avLst/>
              </a:prstGeom>
              <a:solidFill>
                <a:schemeClr val="bg1"/>
              </a:solidFill>
              <a:ln w="9525">
                <a:noFill/>
                <a:miter lim="800000"/>
                <a:headEnd/>
                <a:tailEnd/>
              </a:ln>
            </p:spPr>
            <p:txBody>
              <a:bodyPr>
                <a:spAutoFit/>
              </a:bodyPr>
              <a:lstStyle/>
              <a:p>
                <a:pPr>
                  <a:spcBef>
                    <a:spcPct val="50000"/>
                  </a:spcBef>
                </a:pPr>
                <a:r>
                  <a:rPr lang="fr-FR" sz="2399" b="1">
                    <a:solidFill>
                      <a:srgbClr val="FF3300"/>
                    </a:solidFill>
                    <a:latin typeface="Times New Roman" pitchFamily="18" charset="0"/>
                  </a:rPr>
                  <a:t>Cote maxi</a:t>
                </a:r>
                <a:endParaRPr lang="en-US" sz="2399" b="1">
                  <a:solidFill>
                    <a:srgbClr val="FF3300"/>
                  </a:solidFill>
                  <a:latin typeface="Times New Roman" pitchFamily="18" charset="0"/>
                </a:endParaRPr>
              </a:p>
            </p:txBody>
          </p:sp>
        </p:grpSp>
        <p:grpSp>
          <p:nvGrpSpPr>
            <p:cNvPr id="16" name="Group 69"/>
            <p:cNvGrpSpPr>
              <a:grpSpLocks/>
            </p:cNvGrpSpPr>
            <p:nvPr/>
          </p:nvGrpSpPr>
          <p:grpSpPr bwMode="auto">
            <a:xfrm>
              <a:off x="2496" y="1333"/>
              <a:ext cx="672" cy="2459"/>
              <a:chOff x="2448" y="1333"/>
              <a:chExt cx="672" cy="2459"/>
            </a:xfrm>
          </p:grpSpPr>
          <p:sp>
            <p:nvSpPr>
              <p:cNvPr id="15382" name="Line 70"/>
              <p:cNvSpPr>
                <a:spLocks noChangeShapeType="1"/>
              </p:cNvSpPr>
              <p:nvPr/>
            </p:nvSpPr>
            <p:spPr bwMode="auto">
              <a:xfrm flipV="1">
                <a:off x="2448" y="1392"/>
                <a:ext cx="0" cy="2400"/>
              </a:xfrm>
              <a:prstGeom prst="line">
                <a:avLst/>
              </a:prstGeom>
              <a:noFill/>
              <a:ln w="57150">
                <a:solidFill>
                  <a:srgbClr val="FF0066"/>
                </a:solidFill>
                <a:round/>
                <a:headEnd/>
                <a:tailEnd/>
              </a:ln>
            </p:spPr>
            <p:txBody>
              <a:bodyPr/>
              <a:lstStyle/>
              <a:p>
                <a:endParaRPr lang="fr-FR" sz="2399"/>
              </a:p>
            </p:txBody>
          </p:sp>
          <p:sp>
            <p:nvSpPr>
              <p:cNvPr id="15383" name="Text Box 71"/>
              <p:cNvSpPr txBox="1">
                <a:spLocks noChangeArrowheads="1"/>
              </p:cNvSpPr>
              <p:nvPr/>
            </p:nvSpPr>
            <p:spPr bwMode="auto">
              <a:xfrm>
                <a:off x="2448" y="1333"/>
                <a:ext cx="672" cy="523"/>
              </a:xfrm>
              <a:prstGeom prst="rect">
                <a:avLst/>
              </a:prstGeom>
              <a:solidFill>
                <a:schemeClr val="bg1"/>
              </a:solidFill>
              <a:ln w="9525">
                <a:noFill/>
                <a:miter lim="800000"/>
                <a:headEnd/>
                <a:tailEnd/>
              </a:ln>
            </p:spPr>
            <p:txBody>
              <a:bodyPr anchor="ctr">
                <a:spAutoFit/>
              </a:bodyPr>
              <a:lstStyle/>
              <a:p>
                <a:pPr>
                  <a:spcBef>
                    <a:spcPct val="50000"/>
                  </a:spcBef>
                </a:pPr>
                <a:r>
                  <a:rPr lang="fr-FR" sz="2399" b="1">
                    <a:solidFill>
                      <a:srgbClr val="FF3300"/>
                    </a:solidFill>
                    <a:latin typeface="Times New Roman" pitchFamily="18" charset="0"/>
                  </a:rPr>
                  <a:t>Cote visée</a:t>
                </a:r>
                <a:endParaRPr lang="en-US" sz="2399" b="1">
                  <a:solidFill>
                    <a:srgbClr val="FF3300"/>
                  </a:solidFill>
                  <a:latin typeface="Times New Roman" pitchFamily="18" charset="0"/>
                </a:endParaRPr>
              </a:p>
            </p:txBody>
          </p:sp>
        </p:grpSp>
      </p:grpSp>
      <p:grpSp>
        <p:nvGrpSpPr>
          <p:cNvPr id="17" name="Group 85"/>
          <p:cNvGrpSpPr>
            <a:grpSpLocks/>
          </p:cNvGrpSpPr>
          <p:nvPr/>
        </p:nvGrpSpPr>
        <p:grpSpPr bwMode="auto">
          <a:xfrm>
            <a:off x="5588000" y="1524001"/>
            <a:ext cx="609600" cy="4495800"/>
            <a:chOff x="2560" y="960"/>
            <a:chExt cx="384" cy="2832"/>
          </a:xfrm>
        </p:grpSpPr>
        <p:sp>
          <p:nvSpPr>
            <p:cNvPr id="15374" name="Line 73"/>
            <p:cNvSpPr>
              <a:spLocks noChangeShapeType="1"/>
            </p:cNvSpPr>
            <p:nvPr/>
          </p:nvSpPr>
          <p:spPr bwMode="auto">
            <a:xfrm flipV="1">
              <a:off x="2752" y="1248"/>
              <a:ext cx="0" cy="2544"/>
            </a:xfrm>
            <a:prstGeom prst="line">
              <a:avLst/>
            </a:prstGeom>
            <a:noFill/>
            <a:ln w="57150">
              <a:solidFill>
                <a:srgbClr val="000099"/>
              </a:solidFill>
              <a:round/>
              <a:headEnd/>
              <a:tailEnd/>
            </a:ln>
          </p:spPr>
          <p:txBody>
            <a:bodyPr/>
            <a:lstStyle/>
            <a:p>
              <a:endParaRPr lang="fr-FR" sz="2399"/>
            </a:p>
          </p:txBody>
        </p:sp>
        <p:grpSp>
          <p:nvGrpSpPr>
            <p:cNvPr id="18" name="Group 84"/>
            <p:cNvGrpSpPr>
              <a:grpSpLocks/>
            </p:cNvGrpSpPr>
            <p:nvPr/>
          </p:nvGrpSpPr>
          <p:grpSpPr bwMode="auto">
            <a:xfrm>
              <a:off x="2560" y="960"/>
              <a:ext cx="384" cy="291"/>
              <a:chOff x="2560" y="960"/>
              <a:chExt cx="384" cy="291"/>
            </a:xfrm>
          </p:grpSpPr>
          <p:sp>
            <p:nvSpPr>
              <p:cNvPr id="15376" name="Text Box 75"/>
              <p:cNvSpPr txBox="1">
                <a:spLocks noChangeArrowheads="1"/>
              </p:cNvSpPr>
              <p:nvPr/>
            </p:nvSpPr>
            <p:spPr bwMode="auto">
              <a:xfrm>
                <a:off x="2560" y="960"/>
                <a:ext cx="384" cy="291"/>
              </a:xfrm>
              <a:prstGeom prst="rect">
                <a:avLst/>
              </a:prstGeom>
              <a:solidFill>
                <a:schemeClr val="bg1"/>
              </a:solidFill>
              <a:ln w="9525">
                <a:noFill/>
                <a:miter lim="800000"/>
                <a:headEnd/>
                <a:tailEnd/>
              </a:ln>
            </p:spPr>
            <p:txBody>
              <a:bodyPr>
                <a:spAutoFit/>
              </a:bodyPr>
              <a:lstStyle/>
              <a:p>
                <a:pPr>
                  <a:spcBef>
                    <a:spcPct val="50000"/>
                  </a:spcBef>
                </a:pPr>
                <a:r>
                  <a:rPr lang="fr-FR" sz="2399" b="1">
                    <a:solidFill>
                      <a:srgbClr val="000099"/>
                    </a:solidFill>
                    <a:latin typeface="Times New Roman" pitchFamily="18" charset="0"/>
                  </a:rPr>
                  <a:t>X</a:t>
                </a:r>
                <a:endParaRPr lang="en-US" sz="2399" b="1">
                  <a:solidFill>
                    <a:srgbClr val="000099"/>
                  </a:solidFill>
                  <a:latin typeface="Times New Roman" pitchFamily="18" charset="0"/>
                </a:endParaRPr>
              </a:p>
            </p:txBody>
          </p:sp>
          <p:sp>
            <p:nvSpPr>
              <p:cNvPr id="15377" name="Line 76"/>
              <p:cNvSpPr>
                <a:spLocks noChangeShapeType="1"/>
              </p:cNvSpPr>
              <p:nvPr/>
            </p:nvSpPr>
            <p:spPr bwMode="auto">
              <a:xfrm>
                <a:off x="2656" y="1008"/>
                <a:ext cx="144" cy="0"/>
              </a:xfrm>
              <a:prstGeom prst="line">
                <a:avLst/>
              </a:prstGeom>
              <a:noFill/>
              <a:ln w="28575">
                <a:solidFill>
                  <a:srgbClr val="000099"/>
                </a:solidFill>
                <a:round/>
                <a:headEnd/>
                <a:tailEnd/>
              </a:ln>
            </p:spPr>
            <p:txBody>
              <a:bodyPr/>
              <a:lstStyle/>
              <a:p>
                <a:endParaRPr lang="fr-FR" sz="2399"/>
              </a:p>
            </p:txBody>
          </p:sp>
        </p:grpSp>
      </p:grpSp>
      <p:sp>
        <p:nvSpPr>
          <p:cNvPr id="15437" name="Text Box 77"/>
          <p:cNvSpPr txBox="1">
            <a:spLocks noChangeArrowheads="1"/>
          </p:cNvSpPr>
          <p:nvPr/>
        </p:nvSpPr>
        <p:spPr bwMode="auto">
          <a:xfrm>
            <a:off x="2057400" y="304800"/>
            <a:ext cx="3733800" cy="307777"/>
          </a:xfrm>
          <a:prstGeom prst="rect">
            <a:avLst/>
          </a:prstGeom>
          <a:noFill/>
          <a:ln w="9525">
            <a:noFill/>
            <a:miter lim="800000"/>
            <a:headEnd/>
            <a:tailEnd/>
          </a:ln>
        </p:spPr>
        <p:txBody>
          <a:bodyPr>
            <a:spAutoFit/>
          </a:bodyPr>
          <a:lstStyle/>
          <a:p>
            <a:pPr algn="l">
              <a:spcBef>
                <a:spcPct val="50000"/>
              </a:spcBef>
            </a:pPr>
            <a:r>
              <a:rPr lang="fr-FR" sz="1400" i="1">
                <a:latin typeface="Times New Roman" pitchFamily="18" charset="0"/>
              </a:rPr>
              <a:t>9: calcul de la moyenne des valeurs et tracé</a:t>
            </a:r>
            <a:endParaRPr lang="en-US" sz="1400" i="1">
              <a:latin typeface="Times New Roman" pitchFamily="18" charset="0"/>
            </a:endParaRPr>
          </a:p>
        </p:txBody>
      </p:sp>
      <p:sp>
        <p:nvSpPr>
          <p:cNvPr id="15438" name="AutoShape 78"/>
          <p:cNvSpPr>
            <a:spLocks noChangeArrowheads="1"/>
          </p:cNvSpPr>
          <p:nvPr/>
        </p:nvSpPr>
        <p:spPr bwMode="auto">
          <a:xfrm>
            <a:off x="6400799" y="304801"/>
            <a:ext cx="914400" cy="304801"/>
          </a:xfrm>
          <a:prstGeom prst="rightArrow">
            <a:avLst>
              <a:gd name="adj1" fmla="val 50000"/>
              <a:gd name="adj2" fmla="val 75000"/>
            </a:avLst>
          </a:prstGeom>
          <a:solidFill>
            <a:schemeClr val="accent1"/>
          </a:solidFill>
          <a:ln w="9525">
            <a:solidFill>
              <a:schemeClr val="tx1"/>
            </a:solidFill>
            <a:miter lim="800000"/>
            <a:headEnd/>
            <a:tailEnd/>
          </a:ln>
        </p:spPr>
        <p:txBody>
          <a:bodyPr wrap="none" anchor="ctr"/>
          <a:lstStyle/>
          <a:p>
            <a:endParaRPr lang="fr-FR" sz="2399"/>
          </a:p>
        </p:txBody>
      </p:sp>
      <p:grpSp>
        <p:nvGrpSpPr>
          <p:cNvPr id="19" name="Group 83"/>
          <p:cNvGrpSpPr>
            <a:grpSpLocks/>
          </p:cNvGrpSpPr>
          <p:nvPr/>
        </p:nvGrpSpPr>
        <p:grpSpPr bwMode="auto">
          <a:xfrm>
            <a:off x="7574643" y="188641"/>
            <a:ext cx="2570843" cy="508684"/>
            <a:chOff x="3216" y="144"/>
            <a:chExt cx="1248" cy="302"/>
          </a:xfrm>
        </p:grpSpPr>
        <p:sp>
          <p:nvSpPr>
            <p:cNvPr id="15370" name="Text Box 79"/>
            <p:cNvSpPr txBox="1">
              <a:spLocks noChangeArrowheads="1"/>
            </p:cNvSpPr>
            <p:nvPr/>
          </p:nvSpPr>
          <p:spPr bwMode="auto">
            <a:xfrm>
              <a:off x="3216" y="192"/>
              <a:ext cx="1248" cy="183"/>
            </a:xfrm>
            <a:prstGeom prst="rect">
              <a:avLst/>
            </a:prstGeom>
            <a:noFill/>
            <a:ln w="9525">
              <a:noFill/>
              <a:miter lim="800000"/>
              <a:headEnd/>
              <a:tailEnd/>
            </a:ln>
          </p:spPr>
          <p:txBody>
            <a:bodyPr>
              <a:spAutoFit/>
            </a:bodyPr>
            <a:lstStyle/>
            <a:p>
              <a:pPr algn="l">
                <a:spcBef>
                  <a:spcPct val="50000"/>
                </a:spcBef>
              </a:pPr>
              <a:r>
                <a:rPr lang="fr-FR" sz="1400" i="1">
                  <a:latin typeface="Times New Roman" pitchFamily="18" charset="0"/>
                </a:rPr>
                <a:t> formule: X = 1/n </a:t>
              </a:r>
              <a:r>
                <a:rPr lang="fr-FR" sz="1400" i="1">
                  <a:latin typeface="Times New Roman" pitchFamily="18" charset="0"/>
                  <a:sym typeface="Symbol" pitchFamily="18" charset="2"/>
                </a:rPr>
                <a:t> xi</a:t>
              </a:r>
              <a:endParaRPr lang="en-US" sz="1400" i="1">
                <a:latin typeface="Times New Roman" pitchFamily="18" charset="0"/>
              </a:endParaRPr>
            </a:p>
          </p:txBody>
        </p:sp>
        <p:sp>
          <p:nvSpPr>
            <p:cNvPr id="15371" name="Line 80"/>
            <p:cNvSpPr>
              <a:spLocks noChangeShapeType="1"/>
            </p:cNvSpPr>
            <p:nvPr/>
          </p:nvSpPr>
          <p:spPr bwMode="auto">
            <a:xfrm>
              <a:off x="3617" y="192"/>
              <a:ext cx="96" cy="0"/>
            </a:xfrm>
            <a:prstGeom prst="line">
              <a:avLst/>
            </a:prstGeom>
            <a:noFill/>
            <a:ln w="9525">
              <a:solidFill>
                <a:schemeClr val="tx1"/>
              </a:solidFill>
              <a:round/>
              <a:headEnd/>
              <a:tailEnd/>
            </a:ln>
          </p:spPr>
          <p:txBody>
            <a:bodyPr/>
            <a:lstStyle/>
            <a:p>
              <a:endParaRPr lang="fr-FR" sz="2399"/>
            </a:p>
          </p:txBody>
        </p:sp>
        <p:sp>
          <p:nvSpPr>
            <p:cNvPr id="15372" name="Text Box 81"/>
            <p:cNvSpPr txBox="1">
              <a:spLocks noChangeArrowheads="1"/>
            </p:cNvSpPr>
            <p:nvPr/>
          </p:nvSpPr>
          <p:spPr bwMode="auto">
            <a:xfrm>
              <a:off x="4080" y="336"/>
              <a:ext cx="144" cy="110"/>
            </a:xfrm>
            <a:prstGeom prst="rect">
              <a:avLst/>
            </a:prstGeom>
            <a:noFill/>
            <a:ln w="9525">
              <a:noFill/>
              <a:miter lim="800000"/>
              <a:headEnd/>
              <a:tailEnd/>
            </a:ln>
          </p:spPr>
          <p:txBody>
            <a:bodyPr lIns="0" tIns="0" rIns="0" bIns="0">
              <a:spAutoFit/>
            </a:bodyPr>
            <a:lstStyle/>
            <a:p>
              <a:pPr algn="l">
                <a:spcBef>
                  <a:spcPct val="50000"/>
                </a:spcBef>
              </a:pPr>
              <a:r>
                <a:rPr lang="fr-FR" sz="1200">
                  <a:latin typeface="Times New Roman" pitchFamily="18" charset="0"/>
                </a:rPr>
                <a:t>i=1</a:t>
              </a:r>
              <a:endParaRPr lang="en-US" sz="1200">
                <a:latin typeface="Times New Roman" pitchFamily="18" charset="0"/>
              </a:endParaRPr>
            </a:p>
          </p:txBody>
        </p:sp>
        <p:sp>
          <p:nvSpPr>
            <p:cNvPr id="15373" name="Text Box 82"/>
            <p:cNvSpPr txBox="1">
              <a:spLocks noChangeArrowheads="1"/>
            </p:cNvSpPr>
            <p:nvPr/>
          </p:nvSpPr>
          <p:spPr bwMode="auto">
            <a:xfrm>
              <a:off x="4080" y="144"/>
              <a:ext cx="144" cy="110"/>
            </a:xfrm>
            <a:prstGeom prst="rect">
              <a:avLst/>
            </a:prstGeom>
            <a:noFill/>
            <a:ln w="9525">
              <a:noFill/>
              <a:miter lim="800000"/>
              <a:headEnd/>
              <a:tailEnd/>
            </a:ln>
          </p:spPr>
          <p:txBody>
            <a:bodyPr lIns="0" tIns="0" rIns="0" bIns="0">
              <a:spAutoFit/>
            </a:bodyPr>
            <a:lstStyle/>
            <a:p>
              <a:pPr>
                <a:spcBef>
                  <a:spcPct val="50000"/>
                </a:spcBef>
              </a:pPr>
              <a:r>
                <a:rPr lang="fr-FR" sz="1200">
                  <a:latin typeface="Times New Roman" pitchFamily="18" charset="0"/>
                </a:rPr>
                <a:t>n</a:t>
              </a:r>
              <a:endParaRPr lang="en-US" sz="1200">
                <a:latin typeface="Times New Roman" pitchFamily="18" charset="0"/>
              </a:endParaRPr>
            </a:p>
          </p:txBody>
        </p:sp>
      </p:grpSp>
      <p:sp>
        <p:nvSpPr>
          <p:cNvPr id="15447" name="Freeform 87"/>
          <p:cNvSpPr>
            <a:spLocks/>
          </p:cNvSpPr>
          <p:nvPr/>
        </p:nvSpPr>
        <p:spPr bwMode="auto">
          <a:xfrm>
            <a:off x="3581401" y="3200401"/>
            <a:ext cx="4114801" cy="2362200"/>
          </a:xfrm>
          <a:custGeom>
            <a:avLst/>
            <a:gdLst>
              <a:gd name="T0" fmla="*/ 0 w 2592"/>
              <a:gd name="T1" fmla="*/ 1488 h 1488"/>
              <a:gd name="T2" fmla="*/ 480 w 2592"/>
              <a:gd name="T3" fmla="*/ 1152 h 1488"/>
              <a:gd name="T4" fmla="*/ 960 w 2592"/>
              <a:gd name="T5" fmla="*/ 624 h 1488"/>
              <a:gd name="T6" fmla="*/ 1440 w 2592"/>
              <a:gd name="T7" fmla="*/ 0 h 1488"/>
              <a:gd name="T8" fmla="*/ 1920 w 2592"/>
              <a:gd name="T9" fmla="*/ 624 h 1488"/>
              <a:gd name="T10" fmla="*/ 2352 w 2592"/>
              <a:gd name="T11" fmla="*/ 1248 h 1488"/>
              <a:gd name="T12" fmla="*/ 2592 w 2592"/>
              <a:gd name="T13" fmla="*/ 1488 h 1488"/>
              <a:gd name="T14" fmla="*/ 0 60000 65536"/>
              <a:gd name="T15" fmla="*/ 0 60000 65536"/>
              <a:gd name="T16" fmla="*/ 0 60000 65536"/>
              <a:gd name="T17" fmla="*/ 0 60000 65536"/>
              <a:gd name="T18" fmla="*/ 0 60000 65536"/>
              <a:gd name="T19" fmla="*/ 0 60000 65536"/>
              <a:gd name="T20" fmla="*/ 0 60000 65536"/>
              <a:gd name="T21" fmla="*/ 0 w 2592"/>
              <a:gd name="T22" fmla="*/ 0 h 1488"/>
              <a:gd name="T23" fmla="*/ 2592 w 2592"/>
              <a:gd name="T24" fmla="*/ 1488 h 148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592" h="1488">
                <a:moveTo>
                  <a:pt x="0" y="1488"/>
                </a:moveTo>
                <a:cubicBezTo>
                  <a:pt x="160" y="1392"/>
                  <a:pt x="320" y="1296"/>
                  <a:pt x="480" y="1152"/>
                </a:cubicBezTo>
                <a:cubicBezTo>
                  <a:pt x="640" y="1008"/>
                  <a:pt x="800" y="816"/>
                  <a:pt x="960" y="624"/>
                </a:cubicBezTo>
                <a:cubicBezTo>
                  <a:pt x="1120" y="432"/>
                  <a:pt x="1280" y="0"/>
                  <a:pt x="1440" y="0"/>
                </a:cubicBezTo>
                <a:cubicBezTo>
                  <a:pt x="1600" y="0"/>
                  <a:pt x="1768" y="416"/>
                  <a:pt x="1920" y="624"/>
                </a:cubicBezTo>
                <a:cubicBezTo>
                  <a:pt x="2072" y="832"/>
                  <a:pt x="2240" y="1104"/>
                  <a:pt x="2352" y="1248"/>
                </a:cubicBezTo>
                <a:cubicBezTo>
                  <a:pt x="2464" y="1392"/>
                  <a:pt x="2552" y="1464"/>
                  <a:pt x="2592" y="1488"/>
                </a:cubicBezTo>
              </a:path>
            </a:pathLst>
          </a:custGeom>
          <a:noFill/>
          <a:ln w="38100" cmpd="sng">
            <a:solidFill>
              <a:schemeClr val="tx1"/>
            </a:solidFill>
            <a:round/>
            <a:headEnd/>
            <a:tailEnd/>
          </a:ln>
        </p:spPr>
        <p:txBody>
          <a:bodyPr/>
          <a:lstStyle/>
          <a:p>
            <a:endParaRPr lang="fr-FR" sz="2399"/>
          </a:p>
        </p:txBody>
      </p:sp>
      <p:sp>
        <p:nvSpPr>
          <p:cNvPr id="15449" name="Text Box 89"/>
          <p:cNvSpPr txBox="1">
            <a:spLocks noChangeArrowheads="1"/>
          </p:cNvSpPr>
          <p:nvPr/>
        </p:nvSpPr>
        <p:spPr bwMode="auto">
          <a:xfrm>
            <a:off x="2057400" y="762001"/>
            <a:ext cx="3733800" cy="307777"/>
          </a:xfrm>
          <a:prstGeom prst="rect">
            <a:avLst/>
          </a:prstGeom>
          <a:noFill/>
          <a:ln w="9525">
            <a:noFill/>
            <a:miter lim="800000"/>
            <a:headEnd/>
            <a:tailEnd/>
          </a:ln>
        </p:spPr>
        <p:txBody>
          <a:bodyPr>
            <a:spAutoFit/>
          </a:bodyPr>
          <a:lstStyle/>
          <a:p>
            <a:pPr algn="l">
              <a:spcBef>
                <a:spcPct val="50000"/>
              </a:spcBef>
            </a:pPr>
            <a:r>
              <a:rPr lang="fr-FR" sz="1400" i="1">
                <a:latin typeface="Times New Roman" pitchFamily="18" charset="0"/>
              </a:rPr>
              <a:t>10: tracé de la courbe de Gauss ( facultatif )</a:t>
            </a:r>
            <a:endParaRPr lang="en-US" sz="1400" i="1">
              <a:latin typeface="Times New Roman" pitchFamily="18" charset="0"/>
            </a:endParaRPr>
          </a:p>
        </p:txBody>
      </p:sp>
    </p:spTree>
    <p:extLst>
      <p:ext uri="{BB962C8B-B14F-4D97-AF65-F5344CB8AC3E}">
        <p14:creationId xmlns:p14="http://schemas.microsoft.com/office/powerpoint/2010/main" val="2929629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437"/>
                                        </p:tgtEl>
                                        <p:attrNameLst>
                                          <p:attrName>style.visibility</p:attrName>
                                        </p:attrNameLst>
                                      </p:cBhvr>
                                      <p:to>
                                        <p:strVal val="visible"/>
                                      </p:to>
                                    </p:set>
                                    <p:animEffect transition="in" filter="wipe(left)">
                                      <p:cBhvr>
                                        <p:cTn id="7" dur="500"/>
                                        <p:tgtEl>
                                          <p:spTgt spid="1543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438"/>
                                        </p:tgtEl>
                                        <p:attrNameLst>
                                          <p:attrName>style.visibility</p:attrName>
                                        </p:attrNameLst>
                                      </p:cBhvr>
                                      <p:to>
                                        <p:strVal val="visible"/>
                                      </p:to>
                                    </p:set>
                                    <p:animEffect transition="in" filter="wipe(left)">
                                      <p:cBhvr>
                                        <p:cTn id="12" dur="500"/>
                                        <p:tgtEl>
                                          <p:spTgt spid="1543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ipe(left)">
                                      <p:cBhvr>
                                        <p:cTn id="17" dur="5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checkerboard(across)">
                                      <p:cBhvr>
                                        <p:cTn id="22" dur="500"/>
                                        <p:tgtEl>
                                          <p:spTgt spid="2"/>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wipe(down)">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5449"/>
                                        </p:tgtEl>
                                        <p:attrNameLst>
                                          <p:attrName>style.visibility</p:attrName>
                                        </p:attrNameLst>
                                      </p:cBhvr>
                                      <p:to>
                                        <p:strVal val="visible"/>
                                      </p:to>
                                    </p:set>
                                    <p:animEffect transition="in" filter="wipe(left)">
                                      <p:cBhvr>
                                        <p:cTn id="32" dur="500"/>
                                        <p:tgtEl>
                                          <p:spTgt spid="15449"/>
                                        </p:tgtEl>
                                      </p:cBhvr>
                                    </p:animEffect>
                                  </p:childTnLst>
                                </p:cTn>
                              </p:par>
                            </p:childTnLst>
                          </p:cTn>
                        </p:par>
                      </p:childTnLst>
                    </p:cTn>
                  </p:par>
                  <p:par>
                    <p:cTn id="33" fill="hold">
                      <p:stCondLst>
                        <p:cond delay="indefinite"/>
                      </p:stCondLst>
                      <p:childTnLst>
                        <p:par>
                          <p:cTn id="34" fill="hold">
                            <p:stCondLst>
                              <p:cond delay="0"/>
                            </p:stCondLst>
                            <p:childTnLst>
                              <p:par>
                                <p:cTn id="35" presetID="18" presetClass="entr" presetSubtype="3" fill="hold" grpId="0" nodeType="clickEffect">
                                  <p:stCondLst>
                                    <p:cond delay="0"/>
                                  </p:stCondLst>
                                  <p:childTnLst>
                                    <p:set>
                                      <p:cBhvr>
                                        <p:cTn id="36" dur="1" fill="hold">
                                          <p:stCondLst>
                                            <p:cond delay="0"/>
                                          </p:stCondLst>
                                        </p:cTn>
                                        <p:tgtEl>
                                          <p:spTgt spid="15447"/>
                                        </p:tgtEl>
                                        <p:attrNameLst>
                                          <p:attrName>style.visibility</p:attrName>
                                        </p:attrNameLst>
                                      </p:cBhvr>
                                      <p:to>
                                        <p:strVal val="visible"/>
                                      </p:to>
                                    </p:set>
                                    <p:animEffect transition="in" filter="strips(upRight)">
                                      <p:cBhvr>
                                        <p:cTn id="37" dur="500"/>
                                        <p:tgtEl>
                                          <p:spTgt spid="1544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37" grpId="0" autoUpdateAnimBg="0"/>
      <p:bldP spid="15438" grpId="0" animBg="1"/>
      <p:bldP spid="15447" grpId="0" animBg="1"/>
      <p:bldP spid="15449"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49761" y="0"/>
            <a:ext cx="8892479" cy="1211865"/>
          </a:xfrm>
        </p:spPr>
        <p:txBody>
          <a:bodyPr/>
          <a:lstStyle/>
          <a:p>
            <a:r>
              <a:rPr lang="en-US" b="1" noProof="1"/>
              <a:t>Constat </a:t>
            </a:r>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18" name="Espace réservé du contenu 2"/>
          <p:cNvSpPr txBox="1">
            <a:spLocks/>
          </p:cNvSpPr>
          <p:nvPr/>
        </p:nvSpPr>
        <p:spPr>
          <a:xfrm>
            <a:off x="1981201" y="1600200"/>
            <a:ext cx="8229600" cy="4525963"/>
          </a:xfrm>
          <a:prstGeom prst="rect">
            <a:avLst/>
          </a:prstGeom>
        </p:spPr>
        <p:txBody>
          <a:bodyPr>
            <a:normAutofit/>
          </a:bodyPr>
          <a:lstStyle/>
          <a:p>
            <a:pPr marL="342881" indent="-342881" defTabSz="914347">
              <a:spcBef>
                <a:spcPct val="20000"/>
              </a:spcBef>
              <a:buFont typeface="Arial" pitchFamily="34" charset="0"/>
              <a:buChar char="•"/>
              <a:defRPr/>
            </a:pPr>
            <a:endParaRPr lang="fr-FR" sz="3200" dirty="0"/>
          </a:p>
        </p:txBody>
      </p:sp>
      <p:sp>
        <p:nvSpPr>
          <p:cNvPr id="9" name="ZoneTexte 8"/>
          <p:cNvSpPr txBox="1"/>
          <p:nvPr/>
        </p:nvSpPr>
        <p:spPr>
          <a:xfrm>
            <a:off x="2063553" y="1340768"/>
            <a:ext cx="8064896" cy="1569148"/>
          </a:xfrm>
          <a:prstGeom prst="rect">
            <a:avLst/>
          </a:prstGeom>
          <a:noFill/>
        </p:spPr>
        <p:txBody>
          <a:bodyPr wrap="square" rtlCol="0">
            <a:spAutoFit/>
          </a:bodyPr>
          <a:lstStyle/>
          <a:p>
            <a:pPr marL="457173" indent="-457173">
              <a:buFont typeface="+mj-lt"/>
              <a:buAutoNum type="arabicPeriod"/>
            </a:pPr>
            <a:endParaRPr lang="fr-FR" sz="2399" dirty="0">
              <a:solidFill>
                <a:srgbClr val="FF0000"/>
              </a:solidFill>
            </a:endParaRPr>
          </a:p>
          <a:p>
            <a:pPr marL="457173" indent="-457173">
              <a:buFont typeface="+mj-lt"/>
              <a:buAutoNum type="arabicPeriod"/>
            </a:pPr>
            <a:endParaRPr lang="fr-FR" sz="2399" dirty="0"/>
          </a:p>
          <a:p>
            <a:pPr marL="457173" indent="-457173">
              <a:buFont typeface="+mj-lt"/>
              <a:buAutoNum type="arabicPeriod"/>
            </a:pPr>
            <a:endParaRPr lang="fr-FR" sz="2399" dirty="0"/>
          </a:p>
          <a:p>
            <a:pPr marL="342881" indent="-342881">
              <a:buFont typeface="+mj-lt"/>
              <a:buAutoNum type="arabicPeriod"/>
            </a:pPr>
            <a:endParaRPr lang="fr-FR" sz="2399" b="1" dirty="0"/>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25" name="Rectangle 24"/>
          <p:cNvSpPr/>
          <p:nvPr/>
        </p:nvSpPr>
        <p:spPr>
          <a:xfrm>
            <a:off x="1981199" y="1425259"/>
            <a:ext cx="8352929" cy="4031873"/>
          </a:xfrm>
          <a:prstGeom prst="rect">
            <a:avLst/>
          </a:prstGeom>
        </p:spPr>
        <p:txBody>
          <a:bodyPr wrap="square">
            <a:spAutoFit/>
          </a:bodyPr>
          <a:lstStyle/>
          <a:p>
            <a:pPr>
              <a:spcBef>
                <a:spcPct val="50000"/>
              </a:spcBef>
            </a:pPr>
            <a:r>
              <a:rPr lang="fr-FR" sz="3200" dirty="0">
                <a:latin typeface="Times New Roman" pitchFamily="18" charset="0"/>
              </a:rPr>
              <a:t>L’histogramme permet d’observer la répartition des valeurs mesurées par classes, par rapport à la moyenne.</a:t>
            </a:r>
          </a:p>
          <a:p>
            <a:pPr>
              <a:spcBef>
                <a:spcPct val="50000"/>
              </a:spcBef>
            </a:pPr>
            <a:r>
              <a:rPr lang="fr-FR" sz="3200" dirty="0">
                <a:latin typeface="Times New Roman" pitchFamily="18" charset="0"/>
              </a:rPr>
              <a:t>La moyenne des valeurs doit être le plus prêt possible de la cible visée</a:t>
            </a:r>
          </a:p>
          <a:p>
            <a:pPr>
              <a:spcBef>
                <a:spcPct val="50000"/>
              </a:spcBef>
            </a:pPr>
            <a:r>
              <a:rPr lang="fr-FR" sz="3200" dirty="0">
                <a:latin typeface="Times New Roman" pitchFamily="18" charset="0"/>
              </a:rPr>
              <a:t>L’allure générale doit correspondre à une courbe en cloche ou courbe de Gauss.</a:t>
            </a:r>
            <a:endParaRPr lang="en-US" sz="3200" dirty="0">
              <a:latin typeface="Times New Roman" pitchFamily="18" charset="0"/>
            </a:endParaRPr>
          </a:p>
        </p:txBody>
      </p:sp>
    </p:spTree>
    <p:extLst>
      <p:ext uri="{BB962C8B-B14F-4D97-AF65-F5344CB8AC3E}">
        <p14:creationId xmlns:p14="http://schemas.microsoft.com/office/powerpoint/2010/main" val="3663733043"/>
      </p:ext>
    </p:extLst>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4230C4F-3E57-40EC-9BEF-E3FE252025F5}"/>
              </a:ext>
            </a:extLst>
          </p:cNvPr>
          <p:cNvSpPr>
            <a:spLocks noGrp="1"/>
          </p:cNvSpPr>
          <p:nvPr>
            <p:ph type="title"/>
          </p:nvPr>
        </p:nvSpPr>
        <p:spPr>
          <a:xfrm>
            <a:off x="1631505" y="1052736"/>
            <a:ext cx="8497092" cy="4320480"/>
          </a:xfrm>
        </p:spPr>
        <p:txBody>
          <a:bodyPr/>
          <a:lstStyle/>
          <a:p>
            <a:r>
              <a:rPr lang="fr-FR" dirty="0"/>
              <a:t>Pour ce dernier exemple on voit que les données semblent être distribués normalement. Cependant on voit que les points situés aux deux extrémités semblent dévier de la droite de Henry, ce qui laisse penser de la présence de valeurs aberrantes. Il serait judicieux de récolter plus de données et de refaire l’analyse. </a:t>
            </a:r>
          </a:p>
        </p:txBody>
      </p:sp>
    </p:spTree>
    <p:extLst>
      <p:ext uri="{BB962C8B-B14F-4D97-AF65-F5344CB8AC3E}">
        <p14:creationId xmlns:p14="http://schemas.microsoft.com/office/powerpoint/2010/main" val="131337971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207569" y="2708922"/>
            <a:ext cx="7772400" cy="1470025"/>
          </a:xfrm>
        </p:spPr>
        <p:txBody>
          <a:bodyPr vert="horz" wrap="square" lIns="91440" tIns="45721" rIns="91440" bIns="45721" numCol="1" rtlCol="0" anchor="ctr" anchorCtr="0" compatLnSpc="1">
            <a:prstTxWarp prst="textNoShape">
              <a:avLst/>
            </a:prstTxWarp>
            <a:normAutofit/>
          </a:bodyPr>
          <a:lstStyle/>
          <a:p>
            <a:r>
              <a:rPr lang="fr-FR" sz="4800" b="1" dirty="0"/>
              <a:t>2- APPROCHE SHEWHART</a:t>
            </a:r>
          </a:p>
        </p:txBody>
      </p:sp>
      <p:pic>
        <p:nvPicPr>
          <p:cNvPr id="4" name="Picture 3" descr="C:\Users\HP\Desktop\exceLLence\images metrologie\téléchargement (4).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0660" y="-27383"/>
            <a:ext cx="2195737" cy="2013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06443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28" name="Rectangle 27"/>
          <p:cNvSpPr>
            <a:spLocks noChangeArrowheads="1"/>
          </p:cNvSpPr>
          <p:nvPr/>
        </p:nvSpPr>
        <p:spPr bwMode="auto">
          <a:xfrm>
            <a:off x="1535473" y="1092963"/>
            <a:ext cx="6920735" cy="2246769"/>
          </a:xfrm>
          <a:prstGeom prst="rect">
            <a:avLst/>
          </a:prstGeom>
          <a:noFill/>
        </p:spPr>
        <p:txBody>
          <a:bodyPr wrap="square" rtlCol="0">
            <a:spAutoFit/>
          </a:bodyPr>
          <a:lstStyle/>
          <a:p>
            <a:pPr algn="just"/>
            <a:r>
              <a:rPr lang="fr-FR" sz="2800" dirty="0">
                <a:cs typeface="Times New Roman" pitchFamily="18" charset="0"/>
              </a:rPr>
              <a:t>Frederick Winslow TAYLOR; ingénieur américain, promoteur le plus connu de l'organisation scientifique du travail et du management  scientifique. (1915) </a:t>
            </a:r>
          </a:p>
          <a:p>
            <a:pPr algn="just"/>
            <a:endParaRPr lang="fr-FR" sz="2800" dirty="0">
              <a:cs typeface="Times New Roman" pitchFamily="18" charset="0"/>
            </a:endParaRPr>
          </a:p>
        </p:txBody>
      </p:sp>
      <p:pic>
        <p:nvPicPr>
          <p:cNvPr id="201730" name="Picture 2" descr="C:\Users\HP\Desktop\exceLLence\images metrologie\téléchargement (5).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56206" y="0"/>
            <a:ext cx="2248306" cy="2348880"/>
          </a:xfrm>
          <a:prstGeom prst="rect">
            <a:avLst/>
          </a:prstGeom>
          <a:noFill/>
          <a:extLst>
            <a:ext uri="{909E8E84-426E-40DD-AFC4-6F175D3DCCD1}">
              <a14:hiddenFill xmlns:a14="http://schemas.microsoft.com/office/drawing/2010/main">
                <a:solidFill>
                  <a:srgbClr val="FFFFFF"/>
                </a:solidFill>
              </a14:hiddenFill>
            </a:ext>
          </a:extLst>
        </p:spPr>
      </p:pic>
      <p:sp>
        <p:nvSpPr>
          <p:cNvPr id="2" name="ZoneTexte 1"/>
          <p:cNvSpPr txBox="1"/>
          <p:nvPr/>
        </p:nvSpPr>
        <p:spPr>
          <a:xfrm>
            <a:off x="1535472" y="3342473"/>
            <a:ext cx="9132528" cy="2246769"/>
          </a:xfrm>
          <a:prstGeom prst="rect">
            <a:avLst/>
          </a:prstGeom>
          <a:noFill/>
        </p:spPr>
        <p:txBody>
          <a:bodyPr wrap="square" rtlCol="0">
            <a:spAutoFit/>
          </a:bodyPr>
          <a:lstStyle/>
          <a:p>
            <a:pPr algn="just"/>
            <a:r>
              <a:rPr lang="fr-FR" sz="2800" dirty="0">
                <a:cs typeface="Times New Roman" pitchFamily="18" charset="0"/>
              </a:rPr>
              <a:t>Le postulat de Taylor : </a:t>
            </a:r>
          </a:p>
          <a:p>
            <a:pPr algn="just"/>
            <a:r>
              <a:rPr lang="fr-FR" sz="2800" dirty="0">
                <a:cs typeface="Times New Roman" pitchFamily="18" charset="0"/>
              </a:rPr>
              <a:t>"les processus de production se</a:t>
            </a:r>
            <a:r>
              <a:rPr lang="fr-FR" sz="2800" dirty="0"/>
              <a:t> </a:t>
            </a:r>
            <a:r>
              <a:rPr lang="fr-FR" sz="2800" dirty="0">
                <a:cs typeface="Times New Roman" pitchFamily="18" charset="0"/>
              </a:rPr>
              <a:t>répètent à  l'identique". </a:t>
            </a:r>
          </a:p>
          <a:p>
            <a:pPr algn="just"/>
            <a:r>
              <a:rPr lang="fr-FR" sz="2800" dirty="0">
                <a:solidFill>
                  <a:srgbClr val="000000"/>
                </a:solidFill>
                <a:cs typeface="Arial" pitchFamily="34" charset="0"/>
              </a:rPr>
              <a:t>Dans l'esprit de la </a:t>
            </a:r>
            <a:r>
              <a:rPr lang="fr-FR" sz="2800" dirty="0">
                <a:solidFill>
                  <a:srgbClr val="FF0000"/>
                </a:solidFill>
                <a:cs typeface="Arial" pitchFamily="34" charset="0"/>
              </a:rPr>
              <a:t>théorie de Taylor, </a:t>
            </a:r>
            <a:r>
              <a:rPr lang="fr-FR" sz="2800" dirty="0">
                <a:solidFill>
                  <a:srgbClr val="000000"/>
                </a:solidFill>
                <a:cs typeface="Arial" pitchFamily="34" charset="0"/>
              </a:rPr>
              <a:t>le contrôle industriel était une opération facile à réaliser, sans interaction avec les autres opérations.</a:t>
            </a:r>
            <a:endParaRPr lang="fr-FR" sz="2800" dirty="0"/>
          </a:p>
        </p:txBody>
      </p:sp>
      <p:sp>
        <p:nvSpPr>
          <p:cNvPr id="16" name="Slide Number Placeholder 21">
            <a:extLst>
              <a:ext uri="{FF2B5EF4-FFF2-40B4-BE49-F238E27FC236}">
                <a16:creationId xmlns:a16="http://schemas.microsoft.com/office/drawing/2014/main" id="{5CE72B01-7CA0-49CB-A8FD-D007E6D69EA1}"/>
              </a:ext>
            </a:extLst>
          </p:cNvPr>
          <p:cNvSpPr>
            <a:spLocks noGrp="1"/>
          </p:cNvSpPr>
          <p:nvPr>
            <p:ph type="sldNum" sz="quarter" idx="12"/>
          </p:nvPr>
        </p:nvSpPr>
        <p:spPr>
          <a:xfrm>
            <a:off x="8415858" y="6515688"/>
            <a:ext cx="2057400" cy="365125"/>
          </a:xfrm>
        </p:spPr>
        <p:txBody>
          <a:bodyPr/>
          <a:lstStyle/>
          <a:p>
            <a:fld id="{9DC1E638-3F78-4E0D-883A-B278700C48C0}" type="slidenum">
              <a:rPr lang="de-DE" sz="1400">
                <a:solidFill>
                  <a:srgbClr val="FF0000"/>
                </a:solidFill>
              </a:rPr>
              <a:pPr/>
              <a:t>27</a:t>
            </a:fld>
            <a:endParaRPr lang="de-DE" sz="1400" dirty="0">
              <a:solidFill>
                <a:srgbClr val="FF0000"/>
              </a:solidFill>
            </a:endParaRPr>
          </a:p>
        </p:txBody>
      </p:sp>
    </p:spTree>
    <p:extLst>
      <p:ext uri="{BB962C8B-B14F-4D97-AF65-F5344CB8AC3E}">
        <p14:creationId xmlns:p14="http://schemas.microsoft.com/office/powerpoint/2010/main" val="1118030042"/>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8"/>
                                        </p:tgtEl>
                                        <p:attrNameLst>
                                          <p:attrName>style.visibility</p:attrName>
                                        </p:attrNameLst>
                                      </p:cBhvr>
                                      <p:to>
                                        <p:strVal val="visible"/>
                                      </p:to>
                                    </p:set>
                                    <p:anim calcmode="lin" valueType="num">
                                      <p:cBhvr additive="base">
                                        <p:cTn id="7" dur="500" fill="hold"/>
                                        <p:tgtEl>
                                          <p:spTgt spid="28"/>
                                        </p:tgtEl>
                                        <p:attrNameLst>
                                          <p:attrName>ppt_x</p:attrName>
                                        </p:attrNameLst>
                                      </p:cBhvr>
                                      <p:tavLst>
                                        <p:tav tm="0">
                                          <p:val>
                                            <p:strVal val="#ppt_x"/>
                                          </p:val>
                                        </p:tav>
                                        <p:tav tm="100000">
                                          <p:val>
                                            <p:strVal val="#ppt_x"/>
                                          </p:val>
                                        </p:tav>
                                      </p:tavLst>
                                    </p:anim>
                                    <p:anim calcmode="lin" valueType="num">
                                      <p:cBhvr additive="base">
                                        <p:cTn id="8" dur="500" fill="hold"/>
                                        <p:tgtEl>
                                          <p:spTgt spid="28"/>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201730"/>
                                        </p:tgtEl>
                                        <p:attrNameLst>
                                          <p:attrName>style.visibility</p:attrName>
                                        </p:attrNameLst>
                                      </p:cBhvr>
                                      <p:to>
                                        <p:strVal val="visible"/>
                                      </p:to>
                                    </p:set>
                                    <p:anim calcmode="lin" valueType="num">
                                      <p:cBhvr additive="base">
                                        <p:cTn id="13" dur="500" fill="hold"/>
                                        <p:tgtEl>
                                          <p:spTgt spid="201730"/>
                                        </p:tgtEl>
                                        <p:attrNameLst>
                                          <p:attrName>ppt_x</p:attrName>
                                        </p:attrNameLst>
                                      </p:cBhvr>
                                      <p:tavLst>
                                        <p:tav tm="0">
                                          <p:val>
                                            <p:strVal val="#ppt_x"/>
                                          </p:val>
                                        </p:tav>
                                        <p:tav tm="100000">
                                          <p:val>
                                            <p:strVal val="#ppt_x"/>
                                          </p:val>
                                        </p:tav>
                                      </p:tavLst>
                                    </p:anim>
                                    <p:anim calcmode="lin" valueType="num">
                                      <p:cBhvr additive="base">
                                        <p:cTn id="14" dur="500" fill="hold"/>
                                        <p:tgtEl>
                                          <p:spTgt spid="2017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25" name="Rectangle 1"/>
          <p:cNvSpPr>
            <a:spLocks noGrp="1" noChangeArrowheads="1"/>
          </p:cNvSpPr>
          <p:nvPr>
            <p:ph type="title"/>
          </p:nvPr>
        </p:nvSpPr>
        <p:spPr bwMode="auto">
          <a:xfrm>
            <a:off x="3990976" y="423197"/>
            <a:ext cx="6687273" cy="1199944"/>
          </a:xfrm>
          <a:prstGeom prst="rect">
            <a:avLst/>
          </a:prstGeom>
          <a:noFill/>
          <a:ln w="9525">
            <a:noFill/>
            <a:miter lim="800000"/>
            <a:headEnd/>
            <a:tailEnd/>
          </a:ln>
        </p:spPr>
        <p:txBody>
          <a:bodyPr wrap="square" anchor="ctr">
            <a:spAutoFit/>
          </a:bodyPr>
          <a:lstStyle/>
          <a:p>
            <a:pPr algn="ctr"/>
            <a:r>
              <a:rPr lang="fr-FR" sz="2399" b="1" dirty="0">
                <a:cs typeface="Times New Roman" pitchFamily="18" charset="0"/>
              </a:rPr>
              <a:t>BELL TELEPHONE LABORATORIES </a:t>
            </a:r>
            <a:endParaRPr lang="fr-FR" sz="2399" dirty="0"/>
          </a:p>
          <a:p>
            <a:pPr algn="ctr" eaLnBrk="0" hangingPunct="0"/>
            <a:r>
              <a:rPr lang="fr-FR" sz="2399" b="1" dirty="0">
                <a:cs typeface="Times New Roman" pitchFamily="18" charset="0"/>
              </a:rPr>
              <a:t>( aujourd'hui AT&amp;T )</a:t>
            </a:r>
            <a:endParaRPr lang="fr-FR" sz="2399" dirty="0"/>
          </a:p>
          <a:p>
            <a:pPr algn="ctr" eaLnBrk="0" hangingPunct="0"/>
            <a:r>
              <a:rPr lang="fr-FR" sz="2399" b="1" dirty="0">
                <a:cs typeface="Times New Roman" pitchFamily="18" charset="0"/>
              </a:rPr>
              <a:t>WESTERN ELECTRIC </a:t>
            </a:r>
            <a:r>
              <a:rPr lang="fr-FR" sz="2399" b="1" dirty="0" err="1">
                <a:cs typeface="Times New Roman" pitchFamily="18" charset="0"/>
              </a:rPr>
              <a:t>Company</a:t>
            </a:r>
            <a:r>
              <a:rPr lang="fr-FR" sz="2399" b="1" dirty="0">
                <a:cs typeface="Times New Roman" pitchFamily="18" charset="0"/>
              </a:rPr>
              <a:t>. </a:t>
            </a:r>
            <a:endParaRPr lang="fr-FR" sz="2399" dirty="0"/>
          </a:p>
        </p:txBody>
      </p:sp>
      <p:sp>
        <p:nvSpPr>
          <p:cNvPr id="26" name="Rectangle 6"/>
          <p:cNvSpPr>
            <a:spLocks noChangeArrowheads="1"/>
          </p:cNvSpPr>
          <p:nvPr/>
        </p:nvSpPr>
        <p:spPr bwMode="auto">
          <a:xfrm>
            <a:off x="3233922" y="2082491"/>
            <a:ext cx="5395913" cy="399981"/>
          </a:xfrm>
          <a:prstGeom prst="rect">
            <a:avLst/>
          </a:prstGeom>
          <a:noFill/>
          <a:ln w="9525">
            <a:solidFill>
              <a:schemeClr val="tx1"/>
            </a:solidFill>
            <a:miter lim="800000"/>
            <a:headEnd/>
            <a:tailEnd/>
          </a:ln>
        </p:spPr>
        <p:txBody>
          <a:bodyPr>
            <a:spAutoFit/>
          </a:bodyPr>
          <a:lstStyle/>
          <a:p>
            <a:pPr algn="ctr"/>
            <a:r>
              <a:rPr lang="fr-FR" sz="1999" dirty="0">
                <a:solidFill>
                  <a:srgbClr val="000000"/>
                </a:solidFill>
                <a:cs typeface="Times New Roman" pitchFamily="18" charset="0"/>
              </a:rPr>
              <a:t>LA QUALITE DU PROCESSUS DE PRODUCTION</a:t>
            </a:r>
          </a:p>
        </p:txBody>
      </p:sp>
      <p:sp>
        <p:nvSpPr>
          <p:cNvPr id="27" name="Rectangle 2"/>
          <p:cNvSpPr>
            <a:spLocks noChangeArrowheads="1"/>
          </p:cNvSpPr>
          <p:nvPr/>
        </p:nvSpPr>
        <p:spPr bwMode="auto">
          <a:xfrm>
            <a:off x="1612074" y="2960726"/>
            <a:ext cx="9144000" cy="3415166"/>
          </a:xfrm>
          <a:prstGeom prst="rect">
            <a:avLst/>
          </a:prstGeom>
          <a:noFill/>
          <a:ln w="9525">
            <a:noFill/>
            <a:miter lim="800000"/>
            <a:headEnd/>
            <a:tailEnd/>
          </a:ln>
        </p:spPr>
        <p:txBody>
          <a:bodyPr wrap="square" anchor="ctr">
            <a:spAutoFit/>
          </a:bodyPr>
          <a:lstStyle/>
          <a:p>
            <a:pPr algn="just"/>
            <a:r>
              <a:rPr lang="fr-FR" sz="2399" dirty="0">
                <a:solidFill>
                  <a:srgbClr val="FF0000"/>
                </a:solidFill>
                <a:cs typeface="Times New Roman" pitchFamily="18" charset="0"/>
              </a:rPr>
              <a:t>1920 </a:t>
            </a:r>
            <a:r>
              <a:rPr lang="fr-FR" sz="2399" dirty="0">
                <a:cs typeface="Times New Roman" pitchFamily="18" charset="0"/>
              </a:rPr>
              <a:t>- La principale usine de Western Electric, à Hawthorne ( près de  Chicago ) employait 46000 personnes et produisait environ 10 millions de postes téléphoniques par an.</a:t>
            </a:r>
          </a:p>
          <a:p>
            <a:pPr algn="just"/>
            <a:endParaRPr lang="fr-FR" sz="2399" dirty="0">
              <a:cs typeface="Times New Roman" pitchFamily="18" charset="0"/>
            </a:endParaRPr>
          </a:p>
          <a:p>
            <a:pPr algn="just"/>
            <a:r>
              <a:rPr lang="fr-FR" sz="2399" dirty="0">
                <a:solidFill>
                  <a:srgbClr val="FF0000"/>
                </a:solidFill>
                <a:cs typeface="Times New Roman" pitchFamily="18" charset="0"/>
              </a:rPr>
              <a:t>1924</a:t>
            </a:r>
            <a:r>
              <a:rPr lang="fr-FR" sz="2399" dirty="0">
                <a:cs typeface="Times New Roman" pitchFamily="18" charset="0"/>
              </a:rPr>
              <a:t> - Constitution du département d'assurance qualité de l'usine </a:t>
            </a:r>
            <a:endParaRPr lang="fr-FR" sz="2399" dirty="0"/>
          </a:p>
          <a:p>
            <a:pPr algn="just" eaLnBrk="0" hangingPunct="0"/>
            <a:r>
              <a:rPr lang="fr-FR" sz="2399" dirty="0">
                <a:cs typeface="Times New Roman" pitchFamily="18" charset="0"/>
              </a:rPr>
              <a:t>de Hawthorne dont le but était </a:t>
            </a:r>
            <a:r>
              <a:rPr lang="fr-FR" sz="2399" dirty="0">
                <a:solidFill>
                  <a:srgbClr val="FF0000"/>
                </a:solidFill>
                <a:cs typeface="Times New Roman" pitchFamily="18" charset="0"/>
              </a:rPr>
              <a:t>d'optimiser la production </a:t>
            </a:r>
            <a:r>
              <a:rPr lang="fr-FR" sz="2399" dirty="0">
                <a:cs typeface="Times New Roman" pitchFamily="18" charset="0"/>
              </a:rPr>
              <a:t>en veillant à satisfaire les besoins des consommateurs. Aucune autre société au monde n'avait un département de ce genre.</a:t>
            </a:r>
            <a:endParaRPr lang="fr-FR" sz="2399" dirty="0"/>
          </a:p>
          <a:p>
            <a:pPr algn="just"/>
            <a:endParaRPr lang="fr-FR" sz="2399" dirty="0"/>
          </a:p>
        </p:txBody>
      </p:sp>
      <p:pic>
        <p:nvPicPr>
          <p:cNvPr id="200706" name="Picture 2" descr="C:\Users\HP\Desktop\exceLLence\images metrologie\téléchargement (3).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5782"/>
            <a:ext cx="2466975" cy="1911050"/>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812522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 calcmode="lin" valueType="num">
                                      <p:cBhvr additive="base">
                                        <p:cTn id="7" dur="5000" fill="hold"/>
                                        <p:tgtEl>
                                          <p:spTgt spid="25"/>
                                        </p:tgtEl>
                                        <p:attrNameLst>
                                          <p:attrName>ppt_x</p:attrName>
                                        </p:attrNameLst>
                                      </p:cBhvr>
                                      <p:tavLst>
                                        <p:tav tm="0">
                                          <p:val>
                                            <p:strVal val="#ppt_x"/>
                                          </p:val>
                                        </p:tav>
                                        <p:tav tm="100000">
                                          <p:val>
                                            <p:strVal val="#ppt_x"/>
                                          </p:val>
                                        </p:tav>
                                      </p:tavLst>
                                    </p:anim>
                                    <p:anim calcmode="lin" valueType="num">
                                      <p:cBhvr additive="base">
                                        <p:cTn id="8" dur="5000" fill="hold"/>
                                        <p:tgtEl>
                                          <p:spTgt spid="25"/>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grpId="0" nodeType="clickEffect">
                                  <p:stCondLst>
                                    <p:cond delay="0"/>
                                  </p:stCondLst>
                                  <p:childTnLst>
                                    <p:set>
                                      <p:cBhvr>
                                        <p:cTn id="12" dur="1" fill="hold">
                                          <p:stCondLst>
                                            <p:cond delay="0"/>
                                          </p:stCondLst>
                                        </p:cTn>
                                        <p:tgtEl>
                                          <p:spTgt spid="26"/>
                                        </p:tgtEl>
                                        <p:attrNameLst>
                                          <p:attrName>style.visibility</p:attrName>
                                        </p:attrNameLst>
                                      </p:cBhvr>
                                      <p:to>
                                        <p:strVal val="visible"/>
                                      </p:to>
                                    </p:set>
                                    <p:anim calcmode="lin" valueType="num">
                                      <p:cBhvr additive="base">
                                        <p:cTn id="13" dur="5000" fill="hold"/>
                                        <p:tgtEl>
                                          <p:spTgt spid="26"/>
                                        </p:tgtEl>
                                        <p:attrNameLst>
                                          <p:attrName>ppt_x</p:attrName>
                                        </p:attrNameLst>
                                      </p:cBhvr>
                                      <p:tavLst>
                                        <p:tav tm="0">
                                          <p:val>
                                            <p:strVal val="#ppt_x"/>
                                          </p:val>
                                        </p:tav>
                                        <p:tav tm="100000">
                                          <p:val>
                                            <p:strVal val="#ppt_x"/>
                                          </p:val>
                                        </p:tav>
                                      </p:tavLst>
                                    </p:anim>
                                    <p:anim calcmode="lin" valueType="num">
                                      <p:cBhvr additive="base">
                                        <p:cTn id="14" dur="50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7" presetClass="entr" presetSubtype="8" fill="hold" grpId="0" nodeType="clickEffect">
                                  <p:stCondLst>
                                    <p:cond delay="0"/>
                                  </p:stCondLst>
                                  <p:childTnLst>
                                    <p:set>
                                      <p:cBhvr>
                                        <p:cTn id="18" dur="1" fill="hold">
                                          <p:stCondLst>
                                            <p:cond delay="0"/>
                                          </p:stCondLst>
                                        </p:cTn>
                                        <p:tgtEl>
                                          <p:spTgt spid="27"/>
                                        </p:tgtEl>
                                        <p:attrNameLst>
                                          <p:attrName>style.visibility</p:attrName>
                                        </p:attrNameLst>
                                      </p:cBhvr>
                                      <p:to>
                                        <p:strVal val="visible"/>
                                      </p:to>
                                    </p:set>
                                    <p:anim calcmode="lin" valueType="num">
                                      <p:cBhvr additive="base">
                                        <p:cTn id="19" dur="5000" fill="hold"/>
                                        <p:tgtEl>
                                          <p:spTgt spid="27"/>
                                        </p:tgtEl>
                                        <p:attrNameLst>
                                          <p:attrName>ppt_x</p:attrName>
                                        </p:attrNameLst>
                                      </p:cBhvr>
                                      <p:tavLst>
                                        <p:tav tm="0">
                                          <p:val>
                                            <p:strVal val="0-#ppt_w/2"/>
                                          </p:val>
                                        </p:tav>
                                        <p:tav tm="100000">
                                          <p:val>
                                            <p:strVal val="#ppt_x"/>
                                          </p:val>
                                        </p:tav>
                                      </p:tavLst>
                                    </p:anim>
                                    <p:anim calcmode="lin" valueType="num">
                                      <p:cBhvr additive="base">
                                        <p:cTn id="20" dur="5000" fill="hold"/>
                                        <p:tgtEl>
                                          <p:spTgt spid="2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 grpId="0"/>
      <p:bldP spid="26" grpId="0" animBg="1"/>
      <p:bldP spid="2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794215" y="28342"/>
            <a:ext cx="8892479" cy="1211865"/>
          </a:xfrm>
        </p:spPr>
        <p:txBody>
          <a:bodyPr/>
          <a:lstStyle/>
          <a:p>
            <a:r>
              <a:rPr lang="en-US" sz="3600" b="1" noProof="1"/>
              <a:t>Western Electric Company  </a:t>
            </a:r>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26" name="Rectangle 4"/>
          <p:cNvSpPr>
            <a:spLocks noChangeArrowheads="1"/>
          </p:cNvSpPr>
          <p:nvPr/>
        </p:nvSpPr>
        <p:spPr bwMode="auto">
          <a:xfrm>
            <a:off x="3063107" y="1948397"/>
            <a:ext cx="9127012" cy="4153573"/>
          </a:xfrm>
          <a:prstGeom prst="rect">
            <a:avLst/>
          </a:prstGeom>
          <a:noFill/>
          <a:ln w="9525">
            <a:noFill/>
            <a:miter lim="800000"/>
            <a:headEnd/>
            <a:tailEnd/>
          </a:ln>
        </p:spPr>
        <p:txBody>
          <a:bodyPr wrap="square" anchor="ctr">
            <a:spAutoFit/>
          </a:bodyPr>
          <a:lstStyle/>
          <a:p>
            <a:pPr marL="457173" indent="-457173" algn="just">
              <a:buFont typeface="+mj-lt"/>
              <a:buAutoNum type="arabicPeriod"/>
            </a:pPr>
            <a:r>
              <a:rPr lang="fr-FR" sz="2399" dirty="0">
                <a:cs typeface="Times New Roman" pitchFamily="18" charset="0"/>
              </a:rPr>
              <a:t> J.M. </a:t>
            </a:r>
            <a:r>
              <a:rPr lang="fr-FR" sz="2399" dirty="0" err="1">
                <a:cs typeface="Times New Roman" pitchFamily="18" charset="0"/>
              </a:rPr>
              <a:t>Juran</a:t>
            </a:r>
            <a:r>
              <a:rPr lang="fr-FR" sz="2399" dirty="0">
                <a:cs typeface="Times New Roman" pitchFamily="18" charset="0"/>
              </a:rPr>
              <a:t>, qui s'intéressait à l'organisation et aux outils de</a:t>
            </a:r>
            <a:r>
              <a:rPr lang="fr-FR" sz="2399" dirty="0"/>
              <a:t> </a:t>
            </a:r>
            <a:r>
              <a:rPr lang="fr-FR" sz="2399" dirty="0">
                <a:cs typeface="Times New Roman" pitchFamily="18" charset="0"/>
              </a:rPr>
              <a:t>management.  Il a conçu le principe de </a:t>
            </a:r>
            <a:r>
              <a:rPr lang="fr-FR" sz="2399" b="1" dirty="0">
                <a:cs typeface="Times New Roman" pitchFamily="18" charset="0"/>
              </a:rPr>
              <a:t>"80-20" </a:t>
            </a:r>
            <a:r>
              <a:rPr lang="fr-FR" sz="2399" dirty="0">
                <a:cs typeface="Times New Roman" pitchFamily="18" charset="0"/>
              </a:rPr>
              <a:t>fondé sur l'analyse Pareto et le principe de  la "percée managériale".</a:t>
            </a:r>
          </a:p>
          <a:p>
            <a:pPr marL="457173" indent="-457173" algn="just" eaLnBrk="0" hangingPunct="0">
              <a:buFont typeface="+mj-lt"/>
              <a:buAutoNum type="arabicPeriod"/>
            </a:pPr>
            <a:r>
              <a:rPr lang="fr-FR" sz="2399" dirty="0">
                <a:cs typeface="Times New Roman" pitchFamily="18" charset="0"/>
              </a:rPr>
              <a:t>H.F. </a:t>
            </a:r>
            <a:r>
              <a:rPr lang="fr-FR" sz="2399" dirty="0" err="1">
                <a:cs typeface="Times New Roman" pitchFamily="18" charset="0"/>
              </a:rPr>
              <a:t>Dodge</a:t>
            </a:r>
            <a:r>
              <a:rPr lang="fr-FR" sz="2399" dirty="0">
                <a:cs typeface="Times New Roman" pitchFamily="18" charset="0"/>
              </a:rPr>
              <a:t> et H.G. </a:t>
            </a:r>
            <a:r>
              <a:rPr lang="fr-FR" sz="2399" dirty="0" err="1">
                <a:cs typeface="Times New Roman" pitchFamily="18" charset="0"/>
              </a:rPr>
              <a:t>Romig</a:t>
            </a:r>
            <a:r>
              <a:rPr lang="fr-FR" sz="2399" dirty="0">
                <a:cs typeface="Times New Roman" pitchFamily="18" charset="0"/>
              </a:rPr>
              <a:t>, qui s'intéressaient </a:t>
            </a:r>
            <a:r>
              <a:rPr lang="fr-FR" sz="2399" b="1" dirty="0">
                <a:cs typeface="Times New Roman" pitchFamily="18" charset="0"/>
              </a:rPr>
              <a:t>aux méthodes</a:t>
            </a:r>
            <a:r>
              <a:rPr lang="fr-FR" sz="2399" b="1" dirty="0"/>
              <a:t> </a:t>
            </a:r>
            <a:r>
              <a:rPr lang="fr-FR" sz="2399" b="1" dirty="0">
                <a:cs typeface="Times New Roman" pitchFamily="18" charset="0"/>
              </a:rPr>
              <a:t>statistiques  de contrôle de réception des lots de produits</a:t>
            </a:r>
            <a:r>
              <a:rPr lang="fr-FR" sz="2399" dirty="0">
                <a:cs typeface="Times New Roman" pitchFamily="18" charset="0"/>
              </a:rPr>
              <a:t>.</a:t>
            </a:r>
          </a:p>
          <a:p>
            <a:pPr marL="457173" indent="-457173" algn="just" eaLnBrk="0" hangingPunct="0">
              <a:buFont typeface="+mj-lt"/>
              <a:buAutoNum type="arabicPeriod"/>
            </a:pPr>
            <a:r>
              <a:rPr lang="fr-FR" sz="2399" dirty="0">
                <a:cs typeface="Times New Roman" pitchFamily="18" charset="0"/>
              </a:rPr>
              <a:t>W.A </a:t>
            </a:r>
            <a:r>
              <a:rPr lang="fr-FR" sz="2399" dirty="0" err="1">
                <a:cs typeface="Times New Roman" pitchFamily="18" charset="0"/>
              </a:rPr>
              <a:t>Shewhart</a:t>
            </a:r>
            <a:r>
              <a:rPr lang="fr-FR" sz="2399" dirty="0">
                <a:cs typeface="Times New Roman" pitchFamily="18" charset="0"/>
              </a:rPr>
              <a:t>, qui a consacré ses efforts au problème de              </a:t>
            </a:r>
            <a:r>
              <a:rPr lang="fr-FR" sz="2399" b="1" dirty="0">
                <a:cs typeface="Times New Roman" pitchFamily="18" charset="0"/>
              </a:rPr>
              <a:t>l'interprétation des séries des mesures des caractéristiques de qualité sur le processus de production.</a:t>
            </a:r>
            <a:r>
              <a:rPr lang="fr-FR" sz="2399" dirty="0">
                <a:cs typeface="Times New Roman" pitchFamily="18" charset="0"/>
              </a:rPr>
              <a:t> </a:t>
            </a:r>
          </a:p>
          <a:p>
            <a:pPr marL="457173" indent="-457173" algn="just" eaLnBrk="0" hangingPunct="0">
              <a:buFont typeface="+mj-lt"/>
              <a:buAutoNum type="arabicPeriod"/>
            </a:pPr>
            <a:r>
              <a:rPr lang="fr-FR" sz="2399" dirty="0">
                <a:cs typeface="Times New Roman" pitchFamily="18" charset="0"/>
              </a:rPr>
              <a:t>Un jeune chercheur nommé W. Edwards Deming, qui</a:t>
            </a:r>
            <a:r>
              <a:rPr lang="fr-FR" sz="2399" dirty="0"/>
              <a:t> </a:t>
            </a:r>
            <a:r>
              <a:rPr lang="fr-FR" sz="2399" dirty="0">
                <a:cs typeface="Times New Roman" pitchFamily="18" charset="0"/>
              </a:rPr>
              <a:t>préparait une thèse de physique théorique, a travaillé dans</a:t>
            </a:r>
            <a:r>
              <a:rPr lang="fr-FR" sz="2399" dirty="0"/>
              <a:t> </a:t>
            </a:r>
            <a:r>
              <a:rPr lang="fr-FR" sz="2399" dirty="0">
                <a:cs typeface="Times New Roman" pitchFamily="18" charset="0"/>
              </a:rPr>
              <a:t>cette équipe deux années de suite, en 1925 et 1926, pendant</a:t>
            </a:r>
            <a:r>
              <a:rPr lang="fr-FR" sz="2399" dirty="0"/>
              <a:t>  </a:t>
            </a:r>
            <a:r>
              <a:rPr lang="fr-FR" sz="2399" dirty="0">
                <a:cs typeface="Times New Roman" pitchFamily="18" charset="0"/>
              </a:rPr>
              <a:t>les mois d'été. </a:t>
            </a:r>
            <a:r>
              <a:rPr lang="fr-FR" sz="2399" b="1" dirty="0">
                <a:cs typeface="Times New Roman" pitchFamily="18" charset="0"/>
              </a:rPr>
              <a:t>PDCA</a:t>
            </a:r>
            <a:endParaRPr lang="fr-FR" sz="2399" b="1" dirty="0"/>
          </a:p>
        </p:txBody>
      </p:sp>
      <p:sp>
        <p:nvSpPr>
          <p:cNvPr id="27" name="Rectangle 1"/>
          <p:cNvSpPr>
            <a:spLocks noChangeArrowheads="1"/>
          </p:cNvSpPr>
          <p:nvPr/>
        </p:nvSpPr>
        <p:spPr bwMode="auto">
          <a:xfrm>
            <a:off x="2495599" y="5547920"/>
            <a:ext cx="7777162" cy="338426"/>
          </a:xfrm>
          <a:prstGeom prst="rect">
            <a:avLst/>
          </a:prstGeom>
          <a:noFill/>
          <a:ln w="9525">
            <a:noFill/>
            <a:miter lim="800000"/>
            <a:headEnd/>
            <a:tailEnd/>
          </a:ln>
        </p:spPr>
        <p:txBody>
          <a:bodyPr anchor="ctr">
            <a:spAutoFit/>
          </a:bodyPr>
          <a:lstStyle/>
          <a:p>
            <a:r>
              <a:rPr lang="fr-FR" sz="1599" dirty="0">
                <a:cs typeface="Times New Roman" pitchFamily="18" charset="0"/>
              </a:rPr>
              <a:t>             </a:t>
            </a:r>
            <a:endParaRPr lang="fr-FR" sz="2399" dirty="0"/>
          </a:p>
        </p:txBody>
      </p:sp>
      <p:pic>
        <p:nvPicPr>
          <p:cNvPr id="19" name="Picture 3" descr="C:\Users\HP\Desktop\exceLLence\images metrologie\téléchargement (4).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40024" y="3678239"/>
            <a:ext cx="1331640" cy="1221060"/>
          </a:xfrm>
          <a:prstGeom prst="rect">
            <a:avLst/>
          </a:prstGeom>
          <a:noFill/>
          <a:extLst>
            <a:ext uri="{909E8E84-426E-40DD-AFC4-6F175D3DCCD1}">
              <a14:hiddenFill xmlns:a14="http://schemas.microsoft.com/office/drawing/2010/main">
                <a:solidFill>
                  <a:srgbClr val="FFFFFF"/>
                </a:solidFill>
              </a14:hiddenFill>
            </a:ext>
          </a:extLst>
        </p:spPr>
      </p:pic>
      <p:pic>
        <p:nvPicPr>
          <p:cNvPr id="198658" name="Picture 2" descr="C:\Users\HP\Desktop\exceLLence\images metrologie\images (2).jpe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6025" y="5208478"/>
            <a:ext cx="1315641" cy="13558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1861374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 calcmode="lin" valueType="num">
                                      <p:cBhvr additive="base">
                                        <p:cTn id="7" dur="5000" fill="hold"/>
                                        <p:tgtEl>
                                          <p:spTgt spid="26"/>
                                        </p:tgtEl>
                                        <p:attrNameLst>
                                          <p:attrName>ppt_x</p:attrName>
                                        </p:attrNameLst>
                                      </p:cBhvr>
                                      <p:tavLst>
                                        <p:tav tm="0">
                                          <p:val>
                                            <p:strVal val="#ppt_x"/>
                                          </p:val>
                                        </p:tav>
                                        <p:tav tm="100000">
                                          <p:val>
                                            <p:strVal val="#ppt_x"/>
                                          </p:val>
                                        </p:tav>
                                      </p:tavLst>
                                    </p:anim>
                                    <p:anim calcmode="lin" valueType="num">
                                      <p:cBhvr additive="base">
                                        <p:cTn id="8" dur="50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8" fill="hold" grpId="0" nodeType="clickEffect">
                                  <p:stCondLst>
                                    <p:cond delay="0"/>
                                  </p:stCondLst>
                                  <p:childTnLst>
                                    <p:set>
                                      <p:cBhvr>
                                        <p:cTn id="12" dur="1" fill="hold">
                                          <p:stCondLst>
                                            <p:cond delay="0"/>
                                          </p:stCondLst>
                                        </p:cTn>
                                        <p:tgtEl>
                                          <p:spTgt spid="27"/>
                                        </p:tgtEl>
                                        <p:attrNameLst>
                                          <p:attrName>style.visibility</p:attrName>
                                        </p:attrNameLst>
                                      </p:cBhvr>
                                      <p:to>
                                        <p:strVal val="visible"/>
                                      </p:to>
                                    </p:set>
                                    <p:anim calcmode="lin" valueType="num">
                                      <p:cBhvr additive="base">
                                        <p:cTn id="13" dur="5000" fill="hold"/>
                                        <p:tgtEl>
                                          <p:spTgt spid="27"/>
                                        </p:tgtEl>
                                        <p:attrNameLst>
                                          <p:attrName>ppt_x</p:attrName>
                                        </p:attrNameLst>
                                      </p:cBhvr>
                                      <p:tavLst>
                                        <p:tav tm="0">
                                          <p:val>
                                            <p:strVal val="0-#ppt_w/2"/>
                                          </p:val>
                                        </p:tav>
                                        <p:tav tm="100000">
                                          <p:val>
                                            <p:strVal val="#ppt_x"/>
                                          </p:val>
                                        </p:tav>
                                      </p:tavLst>
                                    </p:anim>
                                    <p:anim calcmode="lin" valueType="num">
                                      <p:cBhvr additive="base">
                                        <p:cTn id="14" dur="5000" fill="hold"/>
                                        <p:tgtEl>
                                          <p:spTgt spid="27"/>
                                        </p:tgtEl>
                                        <p:attrNameLst>
                                          <p:attrName>ppt_y</p:attrName>
                                        </p:attrNameLst>
                                      </p:cBhvr>
                                      <p:tavLst>
                                        <p:tav tm="0">
                                          <p:val>
                                            <p:strVal val="#ppt_y"/>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fade">
                                      <p:cBhvr>
                                        <p:cTn id="17" dur="1000"/>
                                        <p:tgtEl>
                                          <p:spTgt spid="19"/>
                                        </p:tgtEl>
                                      </p:cBhvr>
                                    </p:animEffect>
                                    <p:anim calcmode="lin" valueType="num">
                                      <p:cBhvr>
                                        <p:cTn id="18" dur="1000" fill="hold"/>
                                        <p:tgtEl>
                                          <p:spTgt spid="19"/>
                                        </p:tgtEl>
                                        <p:attrNameLst>
                                          <p:attrName>ppt_x</p:attrName>
                                        </p:attrNameLst>
                                      </p:cBhvr>
                                      <p:tavLst>
                                        <p:tav tm="0">
                                          <p:val>
                                            <p:strVal val="#ppt_x"/>
                                          </p:val>
                                        </p:tav>
                                        <p:tav tm="100000">
                                          <p:val>
                                            <p:strVal val="#ppt_x"/>
                                          </p:val>
                                        </p:tav>
                                      </p:tavLst>
                                    </p:anim>
                                    <p:anim calcmode="lin" valueType="num">
                                      <p:cBhvr>
                                        <p:cTn id="19"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2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991545" y="1916833"/>
            <a:ext cx="7772400" cy="1470025"/>
          </a:xfrm>
        </p:spPr>
        <p:txBody>
          <a:bodyPr>
            <a:normAutofit/>
          </a:bodyPr>
          <a:lstStyle/>
          <a:p>
            <a:r>
              <a:rPr lang="fr-FR" sz="4800" b="1" dirty="0"/>
              <a:t>I - INTRODUCTION</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title"/>
          </p:nvPr>
        </p:nvSpPr>
        <p:spPr bwMode="auto">
          <a:xfrm>
            <a:off x="1502296" y="1514658"/>
            <a:ext cx="6821487" cy="1322926"/>
          </a:xfrm>
          <a:prstGeom prst="rect">
            <a:avLst/>
          </a:prstGeom>
          <a:noFill/>
        </p:spPr>
        <p:txBody>
          <a:bodyPr wrap="square" rtlCol="0">
            <a:spAutoFit/>
          </a:bodyPr>
          <a:lstStyle/>
          <a:p>
            <a:pPr algn="l"/>
            <a:r>
              <a:rPr lang="fr-FR" sz="1999" dirty="0">
                <a:latin typeface="+mn-lt"/>
                <a:ea typeface="+mn-ea"/>
                <a:cs typeface="Times New Roman" pitchFamily="18" charset="0"/>
              </a:rPr>
              <a:t>SHEWHART, A. Walter ( 1881 - 1967 )</a:t>
            </a:r>
          </a:p>
          <a:p>
            <a:pPr algn="l"/>
            <a:r>
              <a:rPr lang="fr-FR" sz="1999" dirty="0">
                <a:latin typeface="+mn-lt"/>
                <a:ea typeface="+mn-ea"/>
                <a:cs typeface="Times New Roman" pitchFamily="18" charset="0"/>
              </a:rPr>
              <a:t>Ingénieur statisticien-mathématicien Américain</a:t>
            </a:r>
          </a:p>
          <a:p>
            <a:pPr algn="l"/>
            <a:r>
              <a:rPr lang="fr-FR" sz="1999" dirty="0">
                <a:latin typeface="+mn-lt"/>
                <a:ea typeface="+mn-ea"/>
                <a:cs typeface="Times New Roman" pitchFamily="18" charset="0"/>
              </a:rPr>
              <a:t>Concepteur du SPC  ( </a:t>
            </a:r>
            <a:r>
              <a:rPr lang="fr-FR" sz="1999" dirty="0" err="1">
                <a:latin typeface="+mn-lt"/>
                <a:ea typeface="+mn-ea"/>
                <a:cs typeface="Times New Roman" pitchFamily="18" charset="0"/>
              </a:rPr>
              <a:t>Statistical</a:t>
            </a:r>
            <a:r>
              <a:rPr lang="fr-FR" sz="1999" dirty="0">
                <a:latin typeface="+mn-lt"/>
                <a:ea typeface="+mn-ea"/>
                <a:cs typeface="Times New Roman" pitchFamily="18" charset="0"/>
              </a:rPr>
              <a:t> </a:t>
            </a:r>
            <a:r>
              <a:rPr lang="fr-FR" sz="1999" dirty="0" err="1">
                <a:latin typeface="+mn-lt"/>
                <a:ea typeface="+mn-ea"/>
                <a:cs typeface="Times New Roman" pitchFamily="18" charset="0"/>
              </a:rPr>
              <a:t>Process</a:t>
            </a:r>
            <a:r>
              <a:rPr lang="fr-FR" sz="1999" dirty="0">
                <a:latin typeface="+mn-lt"/>
                <a:ea typeface="+mn-ea"/>
                <a:cs typeface="Times New Roman" pitchFamily="18" charset="0"/>
              </a:rPr>
              <a:t> Control - Maîtrise Statistique des Processus )</a:t>
            </a:r>
          </a:p>
        </p:txBody>
      </p:sp>
      <p:sp>
        <p:nvSpPr>
          <p:cNvPr id="5" name="Rectangle 3"/>
          <p:cNvSpPr>
            <a:spLocks noChangeArrowheads="1"/>
          </p:cNvSpPr>
          <p:nvPr/>
        </p:nvSpPr>
        <p:spPr bwMode="auto">
          <a:xfrm>
            <a:off x="1521718" y="3573015"/>
            <a:ext cx="9146282" cy="2245871"/>
          </a:xfrm>
          <a:prstGeom prst="rect">
            <a:avLst/>
          </a:prstGeom>
          <a:noFill/>
          <a:ln w="9525">
            <a:noFill/>
            <a:miter lim="800000"/>
            <a:headEnd/>
            <a:tailEnd/>
          </a:ln>
        </p:spPr>
        <p:txBody>
          <a:bodyPr wrap="square">
            <a:spAutoFit/>
          </a:bodyPr>
          <a:lstStyle/>
          <a:p>
            <a:pPr algn="just" eaLnBrk="0" hangingPunct="0"/>
            <a:r>
              <a:rPr lang="fr-FR" sz="1999" dirty="0" err="1">
                <a:cs typeface="Times New Roman" pitchFamily="18" charset="0"/>
              </a:rPr>
              <a:t>Shewhart</a:t>
            </a:r>
            <a:r>
              <a:rPr lang="fr-FR" sz="1999" dirty="0">
                <a:cs typeface="Times New Roman" pitchFamily="18" charset="0"/>
              </a:rPr>
              <a:t>: Etudie la variabilité des processus de production à l'aide des méthodes statistiques et met en</a:t>
            </a:r>
            <a:r>
              <a:rPr lang="fr-FR" sz="1999" dirty="0"/>
              <a:t> </a:t>
            </a:r>
            <a:r>
              <a:rPr lang="fr-FR" sz="1999" dirty="0">
                <a:cs typeface="Times New Roman" pitchFamily="18" charset="0"/>
              </a:rPr>
              <a:t>évidence les deux états possibles d'un processus :</a:t>
            </a:r>
          </a:p>
          <a:p>
            <a:pPr algn="just" eaLnBrk="0" hangingPunct="0"/>
            <a:r>
              <a:rPr lang="fr-FR" sz="1999" dirty="0">
                <a:cs typeface="Times New Roman" pitchFamily="18" charset="0"/>
              </a:rPr>
              <a:t> "état sous contrôle" et "état hors contrôle" statistique, il infirme ainsi la théorie de Taylor et démontre la limite des processus. </a:t>
            </a:r>
            <a:endParaRPr lang="fr-FR" sz="1999" dirty="0"/>
          </a:p>
          <a:p>
            <a:pPr algn="just" eaLnBrk="0" hangingPunct="0"/>
            <a:r>
              <a:rPr lang="fr-FR" sz="1999" dirty="0">
                <a:cs typeface="Times New Roman" pitchFamily="18" charset="0"/>
              </a:rPr>
              <a:t>Selon que le système des causes perturbatrices qui gouverne le</a:t>
            </a:r>
            <a:r>
              <a:rPr lang="fr-FR" sz="1999" dirty="0"/>
              <a:t> </a:t>
            </a:r>
            <a:r>
              <a:rPr lang="fr-FR" sz="1999" dirty="0">
                <a:cs typeface="Times New Roman" pitchFamily="18" charset="0"/>
              </a:rPr>
              <a:t>processus est stable ou non. </a:t>
            </a:r>
          </a:p>
          <a:p>
            <a:pPr algn="just" eaLnBrk="0" hangingPunct="0"/>
            <a:r>
              <a:rPr lang="fr-FR" sz="1999" dirty="0">
                <a:cs typeface="Times New Roman" pitchFamily="18" charset="0"/>
              </a:rPr>
              <a:t>Il met en évidence la variabilité des résultats des processus de production..</a:t>
            </a:r>
          </a:p>
        </p:txBody>
      </p:sp>
      <p:pic>
        <p:nvPicPr>
          <p:cNvPr id="6" name="Picture 3" descr="C:\Users\HP\Desktop\exceLLence\images metrologie\téléchargement (4).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2265" y="-27383"/>
            <a:ext cx="2195737" cy="201340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5356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1000"/>
                                        <p:tgtEl>
                                          <p:spTgt spid="6"/>
                                        </p:tgtEl>
                                      </p:cBhvr>
                                    </p:animEffect>
                                    <p:anim calcmode="lin" valueType="num">
                                      <p:cBhvr>
                                        <p:cTn id="13" dur="1000" fill="hold"/>
                                        <p:tgtEl>
                                          <p:spTgt spid="6"/>
                                        </p:tgtEl>
                                        <p:attrNameLst>
                                          <p:attrName>ppt_x</p:attrName>
                                        </p:attrNameLst>
                                      </p:cBhvr>
                                      <p:tavLst>
                                        <p:tav tm="0">
                                          <p:val>
                                            <p:strVal val="#ppt_x"/>
                                          </p:val>
                                        </p:tav>
                                        <p:tav tm="100000">
                                          <p:val>
                                            <p:strVal val="#ppt_x"/>
                                          </p:val>
                                        </p:tav>
                                      </p:tavLst>
                                    </p:anim>
                                    <p:anim calcmode="lin" valueType="num">
                                      <p:cBhvr>
                                        <p:cTn id="14"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18" name="Espace réservé du contenu 2"/>
          <p:cNvSpPr txBox="1">
            <a:spLocks/>
          </p:cNvSpPr>
          <p:nvPr/>
        </p:nvSpPr>
        <p:spPr>
          <a:xfrm>
            <a:off x="1981201" y="1600200"/>
            <a:ext cx="8229600" cy="4525963"/>
          </a:xfrm>
          <a:prstGeom prst="rect">
            <a:avLst/>
          </a:prstGeom>
        </p:spPr>
        <p:txBody>
          <a:bodyPr>
            <a:normAutofit/>
          </a:bodyPr>
          <a:lstStyle/>
          <a:p>
            <a:pPr marL="342881" indent="-342881" defTabSz="914347">
              <a:spcBef>
                <a:spcPct val="20000"/>
              </a:spcBef>
              <a:buFont typeface="Arial" pitchFamily="34" charset="0"/>
              <a:buChar char="•"/>
              <a:defRPr/>
            </a:pPr>
            <a:endParaRPr lang="fr-FR" sz="3200" dirty="0"/>
          </a:p>
        </p:txBody>
      </p:sp>
      <p:sp>
        <p:nvSpPr>
          <p:cNvPr id="9" name="ZoneTexte 8"/>
          <p:cNvSpPr txBox="1"/>
          <p:nvPr/>
        </p:nvSpPr>
        <p:spPr>
          <a:xfrm>
            <a:off x="2063553" y="1340768"/>
            <a:ext cx="8064896" cy="1569148"/>
          </a:xfrm>
          <a:prstGeom prst="rect">
            <a:avLst/>
          </a:prstGeom>
          <a:noFill/>
        </p:spPr>
        <p:txBody>
          <a:bodyPr wrap="square" rtlCol="0">
            <a:spAutoFit/>
          </a:bodyPr>
          <a:lstStyle/>
          <a:p>
            <a:pPr marL="457173" indent="-457173" algn="just">
              <a:buFont typeface="+mj-lt"/>
              <a:buAutoNum type="arabicPeriod"/>
            </a:pPr>
            <a:endParaRPr lang="fr-FR" sz="2399" dirty="0">
              <a:solidFill>
                <a:srgbClr val="FF0000"/>
              </a:solidFill>
            </a:endParaRPr>
          </a:p>
          <a:p>
            <a:pPr marL="457173" indent="-457173" algn="just">
              <a:buFont typeface="+mj-lt"/>
              <a:buAutoNum type="arabicPeriod"/>
            </a:pPr>
            <a:endParaRPr lang="fr-FR" sz="2399" dirty="0"/>
          </a:p>
          <a:p>
            <a:pPr marL="457173" indent="-457173" algn="just">
              <a:buFont typeface="+mj-lt"/>
              <a:buAutoNum type="arabicPeriod"/>
            </a:pPr>
            <a:endParaRPr lang="fr-FR" sz="2399" dirty="0"/>
          </a:p>
          <a:p>
            <a:pPr marL="342881" indent="-342881" algn="just">
              <a:buFont typeface="+mj-lt"/>
              <a:buAutoNum type="arabicPeriod"/>
            </a:pPr>
            <a:endParaRPr lang="fr-FR" sz="2399" b="1" dirty="0"/>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27" name="Rectangle 4"/>
          <p:cNvSpPr>
            <a:spLocks noChangeArrowheads="1"/>
          </p:cNvSpPr>
          <p:nvPr/>
        </p:nvSpPr>
        <p:spPr bwMode="auto">
          <a:xfrm>
            <a:off x="1450057" y="1204976"/>
            <a:ext cx="9145836" cy="1015278"/>
          </a:xfrm>
          <a:prstGeom prst="rect">
            <a:avLst/>
          </a:prstGeom>
          <a:noFill/>
          <a:ln w="9525">
            <a:noFill/>
            <a:miter lim="800000"/>
            <a:headEnd/>
            <a:tailEnd/>
          </a:ln>
        </p:spPr>
        <p:txBody>
          <a:bodyPr wrap="square">
            <a:spAutoFit/>
          </a:bodyPr>
          <a:lstStyle/>
          <a:p>
            <a:pPr marL="342881" indent="-342881" algn="just" hangingPunct="0">
              <a:buFont typeface="Arial" pitchFamily="34" charset="0"/>
              <a:buChar char="•"/>
            </a:pPr>
            <a:r>
              <a:rPr lang="fr-FR" sz="1999" dirty="0" err="1">
                <a:cs typeface="Arial" pitchFamily="34" charset="0"/>
              </a:rPr>
              <a:t>Shewhart</a:t>
            </a:r>
            <a:r>
              <a:rPr lang="fr-FR" sz="1999" dirty="0">
                <a:solidFill>
                  <a:srgbClr val="000000"/>
                </a:solidFill>
                <a:cs typeface="Arial" pitchFamily="34" charset="0"/>
              </a:rPr>
              <a:t> montre que le contrôle d'un processus était une opération  difficile à mettre au point et  qu'il nécessitait la collaboration de  nombreuses personnes occupant différents postes de  responsabilités ( un travail d'équipe) </a:t>
            </a:r>
            <a:endParaRPr lang="fr-FR" sz="1999" dirty="0"/>
          </a:p>
        </p:txBody>
      </p:sp>
      <p:sp>
        <p:nvSpPr>
          <p:cNvPr id="28" name="Rectangle 27"/>
          <p:cNvSpPr>
            <a:spLocks noChangeArrowheads="1"/>
          </p:cNvSpPr>
          <p:nvPr/>
        </p:nvSpPr>
        <p:spPr bwMode="auto">
          <a:xfrm>
            <a:off x="1493739" y="2864134"/>
            <a:ext cx="9125098" cy="1322926"/>
          </a:xfrm>
          <a:prstGeom prst="rect">
            <a:avLst/>
          </a:prstGeom>
          <a:noFill/>
          <a:ln w="9525">
            <a:noFill/>
            <a:miter lim="800000"/>
            <a:headEnd/>
            <a:tailEnd/>
          </a:ln>
        </p:spPr>
        <p:txBody>
          <a:bodyPr wrap="square">
            <a:spAutoFit/>
          </a:bodyPr>
          <a:lstStyle/>
          <a:p>
            <a:pPr marL="342881" indent="-342881" algn="just">
              <a:buFont typeface="Arial" pitchFamily="34" charset="0"/>
              <a:buChar char="•"/>
            </a:pPr>
            <a:r>
              <a:rPr lang="fr-FR" sz="1999" dirty="0"/>
              <a:t>Les travaux sur les cartes de contrôle ont pour origine une volonté politique de la direction du Département d’ingénierie de la Western Electric de définir scientifiquement une démarche d’assurance qualité reflétant «</a:t>
            </a:r>
            <a:r>
              <a:rPr lang="fr-FR" sz="1999" dirty="0">
                <a:solidFill>
                  <a:srgbClr val="FF0000"/>
                </a:solidFill>
              </a:rPr>
              <a:t>a </a:t>
            </a:r>
            <a:r>
              <a:rPr lang="fr-FR" sz="1999" dirty="0" err="1">
                <a:solidFill>
                  <a:srgbClr val="FF0000"/>
                </a:solidFill>
              </a:rPr>
              <a:t>Company</a:t>
            </a:r>
            <a:r>
              <a:rPr lang="fr-FR" sz="1999" dirty="0">
                <a:solidFill>
                  <a:srgbClr val="FF0000"/>
                </a:solidFill>
              </a:rPr>
              <a:t>-</a:t>
            </a:r>
            <a:r>
              <a:rPr lang="fr-FR" sz="1999" dirty="0" err="1">
                <a:solidFill>
                  <a:srgbClr val="FF0000"/>
                </a:solidFill>
              </a:rPr>
              <a:t>wide</a:t>
            </a:r>
            <a:r>
              <a:rPr lang="fr-FR" sz="1999" dirty="0">
                <a:solidFill>
                  <a:srgbClr val="FF0000"/>
                </a:solidFill>
              </a:rPr>
              <a:t> </a:t>
            </a:r>
            <a:r>
              <a:rPr lang="fr-FR" sz="1999" dirty="0" err="1">
                <a:solidFill>
                  <a:srgbClr val="FF0000"/>
                </a:solidFill>
              </a:rPr>
              <a:t>view</a:t>
            </a:r>
            <a:r>
              <a:rPr lang="fr-FR" sz="1999" dirty="0">
                <a:solidFill>
                  <a:srgbClr val="FF0000"/>
                </a:solidFill>
              </a:rPr>
              <a:t>» </a:t>
            </a:r>
            <a:r>
              <a:rPr lang="fr-FR" sz="1999" dirty="0"/>
              <a:t>(1922).</a:t>
            </a:r>
          </a:p>
        </p:txBody>
      </p:sp>
      <p:sp>
        <p:nvSpPr>
          <p:cNvPr id="30" name="Rectangle 7"/>
          <p:cNvSpPr>
            <a:spLocks noChangeArrowheads="1"/>
          </p:cNvSpPr>
          <p:nvPr/>
        </p:nvSpPr>
        <p:spPr bwMode="auto">
          <a:xfrm>
            <a:off x="1547491" y="4422408"/>
            <a:ext cx="9017594" cy="707630"/>
          </a:xfrm>
          <a:prstGeom prst="rect">
            <a:avLst/>
          </a:prstGeom>
          <a:noFill/>
          <a:ln w="28575">
            <a:solidFill>
              <a:schemeClr val="tx1"/>
            </a:solidFill>
            <a:miter lim="800000"/>
            <a:headEnd/>
            <a:tailEnd/>
          </a:ln>
        </p:spPr>
        <p:txBody>
          <a:bodyPr wrap="square">
            <a:spAutoFit/>
          </a:bodyPr>
          <a:lstStyle/>
          <a:p>
            <a:pPr marL="342881" indent="-342881" algn="just" eaLnBrk="0" hangingPunct="0">
              <a:buFont typeface="Arial" pitchFamily="34" charset="0"/>
              <a:buChar char="•"/>
            </a:pPr>
            <a:r>
              <a:rPr lang="fr-FR" sz="1999" dirty="0">
                <a:solidFill>
                  <a:srgbClr val="000000"/>
                </a:solidFill>
                <a:cs typeface="Times New Roman" pitchFamily="18" charset="0"/>
              </a:rPr>
              <a:t>Le 16 mai 1924 </a:t>
            </a:r>
            <a:r>
              <a:rPr lang="fr-FR" sz="1999" dirty="0" err="1">
                <a:solidFill>
                  <a:srgbClr val="FF0000"/>
                </a:solidFill>
                <a:cs typeface="Times New Roman" pitchFamily="18" charset="0"/>
              </a:rPr>
              <a:t>Shewhart</a:t>
            </a:r>
            <a:r>
              <a:rPr lang="fr-FR" sz="1999" dirty="0">
                <a:solidFill>
                  <a:srgbClr val="000000"/>
                </a:solidFill>
                <a:cs typeface="Times New Roman" pitchFamily="18" charset="0"/>
              </a:rPr>
              <a:t>  conçoit, à l'usage de l'usine de Hawthorne, le</a:t>
            </a:r>
            <a:r>
              <a:rPr lang="fr-FR" sz="1999" dirty="0">
                <a:solidFill>
                  <a:srgbClr val="000000"/>
                </a:solidFill>
              </a:rPr>
              <a:t> </a:t>
            </a:r>
            <a:r>
              <a:rPr lang="fr-FR" sz="1999" dirty="0">
                <a:solidFill>
                  <a:srgbClr val="000000"/>
                </a:solidFill>
                <a:cs typeface="Times New Roman" pitchFamily="18" charset="0"/>
              </a:rPr>
              <a:t>modèle de la  première carte de contrôle ( maîtrise ) statistique des</a:t>
            </a:r>
            <a:r>
              <a:rPr lang="fr-FR" sz="1999" dirty="0">
                <a:solidFill>
                  <a:srgbClr val="000000"/>
                </a:solidFill>
              </a:rPr>
              <a:t> </a:t>
            </a:r>
            <a:r>
              <a:rPr lang="fr-FR" sz="1999" dirty="0">
                <a:solidFill>
                  <a:srgbClr val="000000"/>
                </a:solidFill>
                <a:cs typeface="Times New Roman" pitchFamily="18" charset="0"/>
              </a:rPr>
              <a:t>processus (SPC).</a:t>
            </a:r>
          </a:p>
        </p:txBody>
      </p:sp>
      <p:sp>
        <p:nvSpPr>
          <p:cNvPr id="31" name="Rectangle 6"/>
          <p:cNvSpPr>
            <a:spLocks noChangeArrowheads="1"/>
          </p:cNvSpPr>
          <p:nvPr/>
        </p:nvSpPr>
        <p:spPr bwMode="auto">
          <a:xfrm>
            <a:off x="1514179" y="5597068"/>
            <a:ext cx="9017594" cy="1015278"/>
          </a:xfrm>
          <a:prstGeom prst="rect">
            <a:avLst/>
          </a:prstGeom>
          <a:noFill/>
          <a:ln w="9525">
            <a:noFill/>
            <a:miter lim="800000"/>
            <a:headEnd/>
            <a:tailEnd/>
          </a:ln>
        </p:spPr>
        <p:txBody>
          <a:bodyPr wrap="square">
            <a:spAutoFit/>
          </a:bodyPr>
          <a:lstStyle/>
          <a:p>
            <a:pPr marL="342881" indent="-342881" algn="just" eaLnBrk="0" hangingPunct="0">
              <a:buFont typeface="Arial" pitchFamily="34" charset="0"/>
              <a:buChar char="•"/>
            </a:pPr>
            <a:r>
              <a:rPr lang="fr-FR" sz="1999" dirty="0"/>
              <a:t>1935 - A la suite des conférences données par  </a:t>
            </a:r>
            <a:r>
              <a:rPr lang="fr-FR" sz="1999" dirty="0" err="1"/>
              <a:t>Shewhart</a:t>
            </a:r>
            <a:r>
              <a:rPr lang="fr-FR" sz="1999" dirty="0"/>
              <a:t> à Londres, BSI publie la norme  BS 600 "Application of </a:t>
            </a:r>
            <a:r>
              <a:rPr lang="fr-FR" sz="1999" dirty="0" err="1"/>
              <a:t>Statistical</a:t>
            </a:r>
            <a:r>
              <a:rPr lang="fr-FR" sz="1999" dirty="0"/>
              <a:t> </a:t>
            </a:r>
            <a:r>
              <a:rPr lang="fr-FR" sz="1999" dirty="0" err="1"/>
              <a:t>Methods</a:t>
            </a:r>
            <a:r>
              <a:rPr lang="fr-FR" sz="1999" dirty="0"/>
              <a:t> to  </a:t>
            </a:r>
            <a:r>
              <a:rPr lang="fr-FR" sz="1999" dirty="0" err="1"/>
              <a:t>Industrial</a:t>
            </a:r>
            <a:r>
              <a:rPr lang="fr-FR" sz="1999" dirty="0"/>
              <a:t> </a:t>
            </a:r>
            <a:r>
              <a:rPr lang="fr-FR" sz="1999" dirty="0" err="1"/>
              <a:t>Standardization</a:t>
            </a:r>
            <a:r>
              <a:rPr lang="fr-FR" sz="1999" dirty="0"/>
              <a:t> and </a:t>
            </a:r>
            <a:r>
              <a:rPr lang="fr-FR" sz="1999" dirty="0" err="1"/>
              <a:t>Quality</a:t>
            </a:r>
            <a:r>
              <a:rPr lang="fr-FR" sz="1999" dirty="0"/>
              <a:t> Control". </a:t>
            </a:r>
          </a:p>
        </p:txBody>
      </p:sp>
    </p:spTree>
    <p:extLst>
      <p:ext uri="{BB962C8B-B14F-4D97-AF65-F5344CB8AC3E}">
        <p14:creationId xmlns:p14="http://schemas.microsoft.com/office/powerpoint/2010/main" val="3743711323"/>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0" fill="hold"/>
                                        <p:tgtEl>
                                          <p:spTgt spid="27"/>
                                        </p:tgtEl>
                                        <p:attrNameLst>
                                          <p:attrName>ppt_x</p:attrName>
                                        </p:attrNameLst>
                                      </p:cBhvr>
                                      <p:tavLst>
                                        <p:tav tm="0">
                                          <p:val>
                                            <p:strVal val="#ppt_x"/>
                                          </p:val>
                                        </p:tav>
                                        <p:tav tm="100000">
                                          <p:val>
                                            <p:strVal val="#ppt_x"/>
                                          </p:val>
                                        </p:tav>
                                      </p:tavLst>
                                    </p:anim>
                                    <p:anim calcmode="lin" valueType="num">
                                      <p:cBhvr additive="base">
                                        <p:cTn id="8" dur="5000" fill="hold"/>
                                        <p:tgtEl>
                                          <p:spTgt spid="2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1" fill="hold" grpId="0" nodeType="clickEffect">
                                  <p:stCondLst>
                                    <p:cond delay="0"/>
                                  </p:stCondLst>
                                  <p:childTnLst>
                                    <p:set>
                                      <p:cBhvr>
                                        <p:cTn id="12" dur="1" fill="hold">
                                          <p:stCondLst>
                                            <p:cond delay="0"/>
                                          </p:stCondLst>
                                        </p:cTn>
                                        <p:tgtEl>
                                          <p:spTgt spid="28"/>
                                        </p:tgtEl>
                                        <p:attrNameLst>
                                          <p:attrName>style.visibility</p:attrName>
                                        </p:attrNameLst>
                                      </p:cBhvr>
                                      <p:to>
                                        <p:strVal val="visible"/>
                                      </p:to>
                                    </p:set>
                                    <p:anim calcmode="lin" valueType="num">
                                      <p:cBhvr additive="base">
                                        <p:cTn id="13" dur="5000" fill="hold"/>
                                        <p:tgtEl>
                                          <p:spTgt spid="28"/>
                                        </p:tgtEl>
                                        <p:attrNameLst>
                                          <p:attrName>ppt_x</p:attrName>
                                        </p:attrNameLst>
                                      </p:cBhvr>
                                      <p:tavLst>
                                        <p:tav tm="0">
                                          <p:val>
                                            <p:strVal val="#ppt_x"/>
                                          </p:val>
                                        </p:tav>
                                        <p:tav tm="100000">
                                          <p:val>
                                            <p:strVal val="#ppt_x"/>
                                          </p:val>
                                        </p:tav>
                                      </p:tavLst>
                                    </p:anim>
                                    <p:anim calcmode="lin" valueType="num">
                                      <p:cBhvr additive="base">
                                        <p:cTn id="14" dur="5000" fill="hold"/>
                                        <p:tgtEl>
                                          <p:spTgt spid="28"/>
                                        </p:tgtEl>
                                        <p:attrNameLst>
                                          <p:attrName>ppt_y</p:attrName>
                                        </p:attrNameLst>
                                      </p:cBhvr>
                                      <p:tavLst>
                                        <p:tav tm="0">
                                          <p:val>
                                            <p:strVal val="0-#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1" presetClass="entr" presetSubtype="0" fill="hold" grpId="0" nodeType="click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fade">
                                      <p:cBhvr>
                                        <p:cTn id="19" dur="770" decel="100000"/>
                                        <p:tgtEl>
                                          <p:spTgt spid="30"/>
                                        </p:tgtEl>
                                      </p:cBhvr>
                                    </p:animEffect>
                                    <p:animScale>
                                      <p:cBhvr>
                                        <p:cTn id="20" dur="770" decel="100000"/>
                                        <p:tgtEl>
                                          <p:spTgt spid="30"/>
                                        </p:tgtEl>
                                      </p:cBhvr>
                                      <p:from x="10000" y="10000"/>
                                      <p:to x="200000" y="450000"/>
                                    </p:animScale>
                                    <p:animScale>
                                      <p:cBhvr>
                                        <p:cTn id="21" dur="1230" accel="100000" fill="hold">
                                          <p:stCondLst>
                                            <p:cond delay="770"/>
                                          </p:stCondLst>
                                        </p:cTn>
                                        <p:tgtEl>
                                          <p:spTgt spid="30"/>
                                        </p:tgtEl>
                                      </p:cBhvr>
                                      <p:from x="200000" y="450000"/>
                                      <p:to x="100000" y="100000"/>
                                    </p:animScale>
                                    <p:set>
                                      <p:cBhvr>
                                        <p:cTn id="22" dur="770" fill="hold"/>
                                        <p:tgtEl>
                                          <p:spTgt spid="30"/>
                                        </p:tgtEl>
                                        <p:attrNameLst>
                                          <p:attrName>ppt_x</p:attrName>
                                        </p:attrNameLst>
                                      </p:cBhvr>
                                      <p:to>
                                        <p:strVal val="(0.5)"/>
                                      </p:to>
                                    </p:set>
                                    <p:anim from="(0.5)" to="(#ppt_x)" calcmode="lin" valueType="num">
                                      <p:cBhvr>
                                        <p:cTn id="23" dur="1230" accel="100000" fill="hold">
                                          <p:stCondLst>
                                            <p:cond delay="770"/>
                                          </p:stCondLst>
                                        </p:cTn>
                                        <p:tgtEl>
                                          <p:spTgt spid="30"/>
                                        </p:tgtEl>
                                        <p:attrNameLst>
                                          <p:attrName>ppt_x</p:attrName>
                                        </p:attrNameLst>
                                      </p:cBhvr>
                                    </p:anim>
                                    <p:set>
                                      <p:cBhvr>
                                        <p:cTn id="24" dur="770" fill="hold"/>
                                        <p:tgtEl>
                                          <p:spTgt spid="30"/>
                                        </p:tgtEl>
                                        <p:attrNameLst>
                                          <p:attrName>ppt_y</p:attrName>
                                        </p:attrNameLst>
                                      </p:cBhvr>
                                      <p:to>
                                        <p:strVal val="(#ppt_y+0.4)"/>
                                      </p:to>
                                    </p:set>
                                    <p:anim from="(#ppt_y+0.4)" to="(#ppt_y)" calcmode="lin" valueType="num">
                                      <p:cBhvr>
                                        <p:cTn id="25" dur="1230" accel="100000" fill="hold">
                                          <p:stCondLst>
                                            <p:cond delay="770"/>
                                          </p:stCondLst>
                                        </p:cTn>
                                        <p:tgtEl>
                                          <p:spTgt spid="30"/>
                                        </p:tgtEl>
                                        <p:attrNameLst>
                                          <p:attrName>ppt_y</p:attrName>
                                        </p:attrNameLst>
                                      </p:cBhvr>
                                    </p:anim>
                                  </p:childTnLst>
                                </p:cTn>
                              </p:par>
                            </p:childTnLst>
                          </p:cTn>
                        </p:par>
                      </p:childTnLst>
                    </p:cTn>
                  </p:par>
                  <p:par>
                    <p:cTn id="26" fill="hold">
                      <p:stCondLst>
                        <p:cond delay="indefinite"/>
                      </p:stCondLst>
                      <p:childTnLst>
                        <p:par>
                          <p:cTn id="27" fill="hold">
                            <p:stCondLst>
                              <p:cond delay="0"/>
                            </p:stCondLst>
                            <p:childTnLst>
                              <p:par>
                                <p:cTn id="28" presetID="53" presetClass="entr" presetSubtype="16" fill="hold" grpId="0" nodeType="clickEffect">
                                  <p:stCondLst>
                                    <p:cond delay="0"/>
                                  </p:stCondLst>
                                  <p:childTnLst>
                                    <p:set>
                                      <p:cBhvr>
                                        <p:cTn id="29" dur="1" fill="hold">
                                          <p:stCondLst>
                                            <p:cond delay="0"/>
                                          </p:stCondLst>
                                        </p:cTn>
                                        <p:tgtEl>
                                          <p:spTgt spid="31"/>
                                        </p:tgtEl>
                                        <p:attrNameLst>
                                          <p:attrName>style.visibility</p:attrName>
                                        </p:attrNameLst>
                                      </p:cBhvr>
                                      <p:to>
                                        <p:strVal val="visible"/>
                                      </p:to>
                                    </p:set>
                                    <p:anim calcmode="lin" valueType="num">
                                      <p:cBhvr>
                                        <p:cTn id="30" dur="500" fill="hold"/>
                                        <p:tgtEl>
                                          <p:spTgt spid="31"/>
                                        </p:tgtEl>
                                        <p:attrNameLst>
                                          <p:attrName>ppt_w</p:attrName>
                                        </p:attrNameLst>
                                      </p:cBhvr>
                                      <p:tavLst>
                                        <p:tav tm="0">
                                          <p:val>
                                            <p:fltVal val="0"/>
                                          </p:val>
                                        </p:tav>
                                        <p:tav tm="100000">
                                          <p:val>
                                            <p:strVal val="#ppt_w"/>
                                          </p:val>
                                        </p:tav>
                                      </p:tavLst>
                                    </p:anim>
                                    <p:anim calcmode="lin" valueType="num">
                                      <p:cBhvr>
                                        <p:cTn id="31" dur="500" fill="hold"/>
                                        <p:tgtEl>
                                          <p:spTgt spid="31"/>
                                        </p:tgtEl>
                                        <p:attrNameLst>
                                          <p:attrName>ppt_h</p:attrName>
                                        </p:attrNameLst>
                                      </p:cBhvr>
                                      <p:tavLst>
                                        <p:tav tm="0">
                                          <p:val>
                                            <p:fltVal val="0"/>
                                          </p:val>
                                        </p:tav>
                                        <p:tav tm="100000">
                                          <p:val>
                                            <p:strVal val="#ppt_h"/>
                                          </p:val>
                                        </p:tav>
                                      </p:tavLst>
                                    </p:anim>
                                    <p:animEffect transition="in" filter="fade">
                                      <p:cBhvr>
                                        <p:cTn id="32"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8" grpId="0"/>
      <p:bldP spid="30" grpId="0" animBg="1"/>
      <p:bldP spid="3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25" name="Titre 24"/>
          <p:cNvSpPr>
            <a:spLocks noGrp="1"/>
          </p:cNvSpPr>
          <p:nvPr>
            <p:ph type="title"/>
          </p:nvPr>
        </p:nvSpPr>
        <p:spPr/>
        <p:txBody>
          <a:bodyPr/>
          <a:lstStyle/>
          <a:p>
            <a:r>
              <a:rPr lang="fr-FR" b="1" dirty="0"/>
              <a:t>PROGRAMME</a:t>
            </a:r>
          </a:p>
        </p:txBody>
      </p:sp>
      <p:sp>
        <p:nvSpPr>
          <p:cNvPr id="26" name="ZoneTexte 25"/>
          <p:cNvSpPr txBox="1"/>
          <p:nvPr/>
        </p:nvSpPr>
        <p:spPr>
          <a:xfrm>
            <a:off x="1847059" y="652100"/>
            <a:ext cx="9037513" cy="5999591"/>
          </a:xfrm>
          <a:prstGeom prst="rect">
            <a:avLst/>
          </a:prstGeom>
          <a:noFill/>
        </p:spPr>
        <p:txBody>
          <a:bodyPr wrap="square" rtlCol="0">
            <a:spAutoFit/>
          </a:bodyPr>
          <a:lstStyle/>
          <a:p>
            <a:pPr marL="571466" indent="-571466">
              <a:buFont typeface="+mj-lt"/>
              <a:buAutoNum type="romanUcPeriod"/>
            </a:pPr>
            <a:r>
              <a:rPr lang="fr-FR" sz="2399" dirty="0"/>
              <a:t>INTRODUCTION </a:t>
            </a:r>
          </a:p>
          <a:p>
            <a:pPr marL="1942987" lvl="3" indent="-571466">
              <a:buFont typeface="+mj-lt"/>
              <a:buAutoNum type="arabicPeriod"/>
            </a:pPr>
            <a:r>
              <a:rPr lang="fr-FR" sz="2399" dirty="0"/>
              <a:t>La loi normale</a:t>
            </a:r>
          </a:p>
          <a:p>
            <a:pPr marL="1942987" lvl="3" indent="-571466">
              <a:buFont typeface="+mj-lt"/>
              <a:buAutoNum type="arabicPeriod"/>
            </a:pPr>
            <a:r>
              <a:rPr lang="fr-FR" sz="2399" dirty="0"/>
              <a:t>Approche SHEWHART</a:t>
            </a:r>
          </a:p>
          <a:p>
            <a:pPr marL="1942987" lvl="3" indent="-571466">
              <a:buFont typeface="+mj-lt"/>
              <a:buAutoNum type="arabicPeriod"/>
            </a:pPr>
            <a:r>
              <a:rPr lang="fr-FR" sz="2399" dirty="0"/>
              <a:t>Comment vérifier la normalité d’un échantillon</a:t>
            </a:r>
          </a:p>
          <a:p>
            <a:pPr marL="571466" indent="-571466">
              <a:buFont typeface="+mj-lt"/>
              <a:buAutoNum type="romanUcPeriod"/>
            </a:pPr>
            <a:endParaRPr lang="fr-FR" sz="2399" dirty="0"/>
          </a:p>
          <a:p>
            <a:pPr marL="571466" indent="-571466">
              <a:buFont typeface="+mj-lt"/>
              <a:buAutoNum type="romanUcPeriod"/>
            </a:pPr>
            <a:r>
              <a:rPr lang="fr-FR" sz="2399" dirty="0"/>
              <a:t>MAITRISE STATISTIQUE DES PROCESSUS</a:t>
            </a:r>
          </a:p>
          <a:p>
            <a:pPr marL="1885840" lvl="3" indent="-514319">
              <a:buFont typeface="+mj-lt"/>
              <a:buAutoNum type="arabicPeriod"/>
            </a:pPr>
            <a:r>
              <a:rPr lang="fr-FR" sz="2399" dirty="0"/>
              <a:t>MSP ?</a:t>
            </a:r>
          </a:p>
          <a:p>
            <a:pPr marL="1885840" lvl="3" indent="-514319">
              <a:buFont typeface="+mj-lt"/>
              <a:buAutoNum type="arabicPeriod"/>
            </a:pPr>
            <a:r>
              <a:rPr lang="fr-FR" sz="2399" dirty="0"/>
              <a:t>Limites d’un processus</a:t>
            </a:r>
          </a:p>
          <a:p>
            <a:pPr marL="1885840" lvl="3" indent="-514319">
              <a:buFont typeface="+mj-lt"/>
              <a:buAutoNum type="arabicPeriod"/>
            </a:pPr>
            <a:r>
              <a:rPr lang="fr-FR" sz="2399" dirty="0"/>
              <a:t>La capabilité </a:t>
            </a:r>
          </a:p>
          <a:p>
            <a:pPr marL="571466" indent="-571466">
              <a:buFont typeface="+mj-lt"/>
              <a:buAutoNum type="romanUcPeriod"/>
            </a:pPr>
            <a:endParaRPr lang="fr-FR" sz="2399" dirty="0"/>
          </a:p>
          <a:p>
            <a:pPr marL="571466" indent="-571466">
              <a:buFont typeface="+mj-lt"/>
              <a:buAutoNum type="romanUcPeriod"/>
            </a:pPr>
            <a:r>
              <a:rPr lang="fr-FR" sz="2399" dirty="0"/>
              <a:t>CARTE DE CONTRÔLE </a:t>
            </a:r>
          </a:p>
          <a:p>
            <a:pPr marL="1885840" lvl="3" indent="-514319">
              <a:buFont typeface="+mj-lt"/>
              <a:buAutoNum type="arabicPeriod"/>
            </a:pPr>
            <a:r>
              <a:rPr lang="fr-FR" sz="2399" dirty="0"/>
              <a:t>moyenne / </a:t>
            </a:r>
          </a:p>
          <a:p>
            <a:pPr marL="1885840" lvl="3" indent="-514319">
              <a:buFont typeface="+mj-lt"/>
              <a:buAutoNum type="arabicPeriod"/>
            </a:pPr>
            <a:r>
              <a:rPr lang="fr-FR" sz="2399" dirty="0"/>
              <a:t>mesures (moyenne et étendu)  </a:t>
            </a:r>
          </a:p>
          <a:p>
            <a:pPr marL="1885840" lvl="3" indent="-514319">
              <a:buFont typeface="+mj-lt"/>
              <a:buAutoNum type="arabicPeriod"/>
            </a:pPr>
            <a:r>
              <a:rPr lang="fr-FR" sz="2399" dirty="0"/>
              <a:t>par attribue</a:t>
            </a:r>
          </a:p>
          <a:p>
            <a:pPr marL="1885840" lvl="3" indent="-514319">
              <a:buFont typeface="+mj-lt"/>
              <a:buAutoNum type="arabicPeriod"/>
            </a:pPr>
            <a:r>
              <a:rPr lang="fr-FR" sz="2399" dirty="0"/>
              <a:t>Exercices</a:t>
            </a:r>
          </a:p>
          <a:p>
            <a:pPr marL="1885840" lvl="3" indent="-514319">
              <a:buFont typeface="+mj-lt"/>
              <a:buAutoNum type="arabicPeriod"/>
            </a:pPr>
            <a:r>
              <a:rPr lang="fr-FR" sz="2399" dirty="0"/>
              <a:t>Interprétation de la carte de contrôle </a:t>
            </a:r>
          </a:p>
        </p:txBody>
      </p:sp>
    </p:spTree>
    <p:extLst>
      <p:ext uri="{BB962C8B-B14F-4D97-AF65-F5344CB8AC3E}">
        <p14:creationId xmlns:p14="http://schemas.microsoft.com/office/powerpoint/2010/main" val="4109843172"/>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2783632" y="2564904"/>
            <a:ext cx="7128792" cy="830997"/>
          </a:xfrm>
          <a:prstGeom prst="rect">
            <a:avLst/>
          </a:prstGeom>
        </p:spPr>
        <p:txBody>
          <a:bodyPr vert="horz" lIns="91440" tIns="45721" rIns="91440" bIns="45721" rtlCol="0" anchor="ctr">
            <a:normAutofit/>
          </a:bodyPr>
          <a:lstStyle>
            <a:lvl1pPr algn="ctr">
              <a:spcBef>
                <a:spcPct val="0"/>
              </a:spcBef>
              <a:buNone/>
              <a:defRPr sz="4800" b="1">
                <a:latin typeface="+mj-lt"/>
                <a:ea typeface="+mj-ea"/>
                <a:cs typeface="+mj-cs"/>
              </a:defRPr>
            </a:lvl1pPr>
          </a:lstStyle>
          <a:p>
            <a:r>
              <a:rPr lang="fr-FR" dirty="0"/>
              <a:t>1 - LA LOI NORMALE</a:t>
            </a:r>
          </a:p>
        </p:txBody>
      </p:sp>
      <p:grpSp>
        <p:nvGrpSpPr>
          <p:cNvPr id="5" name="Group 4"/>
          <p:cNvGrpSpPr>
            <a:grpSpLocks/>
          </p:cNvGrpSpPr>
          <p:nvPr/>
        </p:nvGrpSpPr>
        <p:grpSpPr bwMode="auto">
          <a:xfrm>
            <a:off x="2063552" y="3887954"/>
            <a:ext cx="2411760" cy="2304725"/>
            <a:chOff x="576" y="1152"/>
            <a:chExt cx="4080" cy="2400"/>
          </a:xfrm>
        </p:grpSpPr>
        <p:sp>
          <p:nvSpPr>
            <p:cNvPr id="6" name="Rectangle 5"/>
            <p:cNvSpPr>
              <a:spLocks noChangeArrowheads="1"/>
            </p:cNvSpPr>
            <p:nvPr/>
          </p:nvSpPr>
          <p:spPr bwMode="auto">
            <a:xfrm>
              <a:off x="576" y="1152"/>
              <a:ext cx="4080" cy="2400"/>
            </a:xfrm>
            <a:prstGeom prst="rect">
              <a:avLst/>
            </a:prstGeom>
            <a:solidFill>
              <a:schemeClr val="bg1"/>
            </a:solidFill>
            <a:ln w="9525">
              <a:solidFill>
                <a:schemeClr val="tx1"/>
              </a:solidFill>
              <a:miter lim="800000"/>
              <a:headEnd/>
              <a:tailEnd/>
            </a:ln>
          </p:spPr>
          <p:txBody>
            <a:bodyPr wrap="none" anchor="ctr"/>
            <a:lstStyle/>
            <a:p>
              <a:endParaRPr lang="fr-FR" sz="1799">
                <a:latin typeface="Times New Roman" pitchFamily="18" charset="0"/>
                <a:sym typeface="Symbol" pitchFamily="18" charset="2"/>
              </a:endParaRPr>
            </a:p>
          </p:txBody>
        </p:sp>
        <p:grpSp>
          <p:nvGrpSpPr>
            <p:cNvPr id="7" name="Group 6"/>
            <p:cNvGrpSpPr>
              <a:grpSpLocks/>
            </p:cNvGrpSpPr>
            <p:nvPr/>
          </p:nvGrpSpPr>
          <p:grpSpPr bwMode="auto">
            <a:xfrm>
              <a:off x="1056" y="1248"/>
              <a:ext cx="3408" cy="1920"/>
              <a:chOff x="1056" y="1248"/>
              <a:chExt cx="3408" cy="1920"/>
            </a:xfrm>
          </p:grpSpPr>
          <p:grpSp>
            <p:nvGrpSpPr>
              <p:cNvPr id="8" name="Group 7"/>
              <p:cNvGrpSpPr>
                <a:grpSpLocks/>
              </p:cNvGrpSpPr>
              <p:nvPr/>
            </p:nvGrpSpPr>
            <p:grpSpPr bwMode="auto">
              <a:xfrm>
                <a:off x="1200" y="1680"/>
                <a:ext cx="2736" cy="1301"/>
                <a:chOff x="1200" y="1680"/>
                <a:chExt cx="2736" cy="1301"/>
              </a:xfrm>
            </p:grpSpPr>
            <p:sp>
              <p:nvSpPr>
                <p:cNvPr id="11" name="Freeform 8"/>
                <p:cNvSpPr>
                  <a:spLocks/>
                </p:cNvSpPr>
                <p:nvPr/>
              </p:nvSpPr>
              <p:spPr bwMode="auto">
                <a:xfrm>
                  <a:off x="1200" y="1680"/>
                  <a:ext cx="1392" cy="1300"/>
                </a:xfrm>
                <a:custGeom>
                  <a:avLst/>
                  <a:gdLst>
                    <a:gd name="T0" fmla="*/ 0 w 1392"/>
                    <a:gd name="T1" fmla="*/ 1296 h 1300"/>
                    <a:gd name="T2" fmla="*/ 384 w 1392"/>
                    <a:gd name="T3" fmla="*/ 1200 h 1300"/>
                    <a:gd name="T4" fmla="*/ 816 w 1392"/>
                    <a:gd name="T5" fmla="*/ 696 h 1300"/>
                    <a:gd name="T6" fmla="*/ 1056 w 1392"/>
                    <a:gd name="T7" fmla="*/ 144 h 1300"/>
                    <a:gd name="T8" fmla="*/ 1392 w 1392"/>
                    <a:gd name="T9" fmla="*/ 0 h 1300"/>
                    <a:gd name="T10" fmla="*/ 0 60000 65536"/>
                    <a:gd name="T11" fmla="*/ 0 60000 65536"/>
                    <a:gd name="T12" fmla="*/ 0 60000 65536"/>
                    <a:gd name="T13" fmla="*/ 0 60000 65536"/>
                    <a:gd name="T14" fmla="*/ 0 60000 65536"/>
                    <a:gd name="T15" fmla="*/ 0 w 1392"/>
                    <a:gd name="T16" fmla="*/ 0 h 1300"/>
                    <a:gd name="T17" fmla="*/ 1392 w 1392"/>
                    <a:gd name="T18" fmla="*/ 1300 h 1300"/>
                  </a:gdLst>
                  <a:ahLst/>
                  <a:cxnLst>
                    <a:cxn ang="T10">
                      <a:pos x="T0" y="T1"/>
                    </a:cxn>
                    <a:cxn ang="T11">
                      <a:pos x="T2" y="T3"/>
                    </a:cxn>
                    <a:cxn ang="T12">
                      <a:pos x="T4" y="T5"/>
                    </a:cxn>
                    <a:cxn ang="T13">
                      <a:pos x="T6" y="T7"/>
                    </a:cxn>
                    <a:cxn ang="T14">
                      <a:pos x="T8" y="T9"/>
                    </a:cxn>
                  </a:cxnLst>
                  <a:rect l="T15" t="T16" r="T17" b="T18"/>
                  <a:pathLst>
                    <a:path w="1392" h="1300">
                      <a:moveTo>
                        <a:pt x="0" y="1296"/>
                      </a:moveTo>
                      <a:cubicBezTo>
                        <a:pt x="132" y="1300"/>
                        <a:pt x="248" y="1300"/>
                        <a:pt x="384" y="1200"/>
                      </a:cubicBezTo>
                      <a:cubicBezTo>
                        <a:pt x="520" y="1100"/>
                        <a:pt x="704" y="872"/>
                        <a:pt x="816" y="696"/>
                      </a:cubicBezTo>
                      <a:cubicBezTo>
                        <a:pt x="928" y="520"/>
                        <a:pt x="960" y="260"/>
                        <a:pt x="1056" y="144"/>
                      </a:cubicBezTo>
                      <a:cubicBezTo>
                        <a:pt x="1152" y="28"/>
                        <a:pt x="1280" y="16"/>
                        <a:pt x="1392" y="0"/>
                      </a:cubicBezTo>
                    </a:path>
                  </a:pathLst>
                </a:custGeom>
                <a:noFill/>
                <a:ln w="38100" cmpd="sng">
                  <a:solidFill>
                    <a:schemeClr val="tx1"/>
                  </a:solidFill>
                  <a:round/>
                  <a:headEnd/>
                  <a:tailEnd/>
                </a:ln>
              </p:spPr>
              <p:txBody>
                <a:bodyPr/>
                <a:lstStyle/>
                <a:p>
                  <a:endParaRPr lang="fr-FR" sz="2399"/>
                </a:p>
              </p:txBody>
            </p:sp>
            <p:sp>
              <p:nvSpPr>
                <p:cNvPr id="12" name="Freeform 9"/>
                <p:cNvSpPr>
                  <a:spLocks/>
                </p:cNvSpPr>
                <p:nvPr/>
              </p:nvSpPr>
              <p:spPr bwMode="auto">
                <a:xfrm>
                  <a:off x="2544" y="1680"/>
                  <a:ext cx="1392" cy="1301"/>
                </a:xfrm>
                <a:custGeom>
                  <a:avLst/>
                  <a:gdLst>
                    <a:gd name="T0" fmla="*/ 1392 w 1392"/>
                    <a:gd name="T1" fmla="*/ 1296 h 1301"/>
                    <a:gd name="T2" fmla="*/ 1008 w 1392"/>
                    <a:gd name="T3" fmla="*/ 1200 h 1301"/>
                    <a:gd name="T4" fmla="*/ 600 w 1392"/>
                    <a:gd name="T5" fmla="*/ 688 h 1301"/>
                    <a:gd name="T6" fmla="*/ 336 w 1392"/>
                    <a:gd name="T7" fmla="*/ 144 h 1301"/>
                    <a:gd name="T8" fmla="*/ 0 w 1392"/>
                    <a:gd name="T9" fmla="*/ 0 h 1301"/>
                    <a:gd name="T10" fmla="*/ 0 60000 65536"/>
                    <a:gd name="T11" fmla="*/ 0 60000 65536"/>
                    <a:gd name="T12" fmla="*/ 0 60000 65536"/>
                    <a:gd name="T13" fmla="*/ 0 60000 65536"/>
                    <a:gd name="T14" fmla="*/ 0 60000 65536"/>
                    <a:gd name="T15" fmla="*/ 0 w 1392"/>
                    <a:gd name="T16" fmla="*/ 0 h 1301"/>
                    <a:gd name="T17" fmla="*/ 1392 w 1392"/>
                    <a:gd name="T18" fmla="*/ 1301 h 1301"/>
                  </a:gdLst>
                  <a:ahLst/>
                  <a:cxnLst>
                    <a:cxn ang="T10">
                      <a:pos x="T0" y="T1"/>
                    </a:cxn>
                    <a:cxn ang="T11">
                      <a:pos x="T2" y="T3"/>
                    </a:cxn>
                    <a:cxn ang="T12">
                      <a:pos x="T4" y="T5"/>
                    </a:cxn>
                    <a:cxn ang="T13">
                      <a:pos x="T6" y="T7"/>
                    </a:cxn>
                    <a:cxn ang="T14">
                      <a:pos x="T8" y="T9"/>
                    </a:cxn>
                  </a:cxnLst>
                  <a:rect l="T15" t="T16" r="T17" b="T18"/>
                  <a:pathLst>
                    <a:path w="1392" h="1301">
                      <a:moveTo>
                        <a:pt x="1392" y="1296"/>
                      </a:moveTo>
                      <a:cubicBezTo>
                        <a:pt x="1260" y="1300"/>
                        <a:pt x="1140" y="1301"/>
                        <a:pt x="1008" y="1200"/>
                      </a:cubicBezTo>
                      <a:cubicBezTo>
                        <a:pt x="876" y="1099"/>
                        <a:pt x="712" y="864"/>
                        <a:pt x="600" y="688"/>
                      </a:cubicBezTo>
                      <a:cubicBezTo>
                        <a:pt x="488" y="512"/>
                        <a:pt x="436" y="259"/>
                        <a:pt x="336" y="144"/>
                      </a:cubicBezTo>
                      <a:cubicBezTo>
                        <a:pt x="236" y="29"/>
                        <a:pt x="112" y="16"/>
                        <a:pt x="0" y="0"/>
                      </a:cubicBezTo>
                    </a:path>
                  </a:pathLst>
                </a:custGeom>
                <a:noFill/>
                <a:ln w="38100" cmpd="sng">
                  <a:solidFill>
                    <a:schemeClr val="tx1"/>
                  </a:solidFill>
                  <a:round/>
                  <a:headEnd/>
                  <a:tailEnd/>
                </a:ln>
              </p:spPr>
              <p:txBody>
                <a:bodyPr/>
                <a:lstStyle/>
                <a:p>
                  <a:endParaRPr lang="fr-FR" sz="2399"/>
                </a:p>
              </p:txBody>
            </p:sp>
          </p:grpSp>
          <p:sp>
            <p:nvSpPr>
              <p:cNvPr id="9" name="Line 10"/>
              <p:cNvSpPr>
                <a:spLocks noChangeShapeType="1"/>
              </p:cNvSpPr>
              <p:nvPr/>
            </p:nvSpPr>
            <p:spPr bwMode="auto">
              <a:xfrm>
                <a:off x="1056" y="3168"/>
                <a:ext cx="3408" cy="0"/>
              </a:xfrm>
              <a:prstGeom prst="line">
                <a:avLst/>
              </a:prstGeom>
              <a:noFill/>
              <a:ln w="9525">
                <a:solidFill>
                  <a:schemeClr val="tx1"/>
                </a:solidFill>
                <a:round/>
                <a:headEnd/>
                <a:tailEnd type="triangle" w="med" len="med"/>
              </a:ln>
            </p:spPr>
            <p:txBody>
              <a:bodyPr/>
              <a:lstStyle/>
              <a:p>
                <a:endParaRPr lang="fr-FR" sz="2399"/>
              </a:p>
            </p:txBody>
          </p:sp>
          <p:sp>
            <p:nvSpPr>
              <p:cNvPr id="10" name="Line 11"/>
              <p:cNvSpPr>
                <a:spLocks noChangeShapeType="1"/>
              </p:cNvSpPr>
              <p:nvPr/>
            </p:nvSpPr>
            <p:spPr bwMode="auto">
              <a:xfrm flipV="1">
                <a:off x="1056" y="1248"/>
                <a:ext cx="0" cy="1920"/>
              </a:xfrm>
              <a:prstGeom prst="line">
                <a:avLst/>
              </a:prstGeom>
              <a:noFill/>
              <a:ln w="9525">
                <a:solidFill>
                  <a:schemeClr val="tx1"/>
                </a:solidFill>
                <a:round/>
                <a:headEnd/>
                <a:tailEnd type="triangle" w="med" len="med"/>
              </a:ln>
            </p:spPr>
            <p:txBody>
              <a:bodyPr/>
              <a:lstStyle/>
              <a:p>
                <a:endParaRPr lang="fr-FR" sz="2399"/>
              </a:p>
            </p:txBody>
          </p:sp>
        </p:grpSp>
      </p:grpSp>
      <p:pic>
        <p:nvPicPr>
          <p:cNvPr id="13" name="Picture 3" descr="C:\Users\HP\Desktop\Galeries\téléchargement (14).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27020" y="0"/>
            <a:ext cx="2340980" cy="2304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60317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Connecteur droit avec flèche 4"/>
          <p:cNvCxnSpPr/>
          <p:nvPr/>
        </p:nvCxnSpPr>
        <p:spPr>
          <a:xfrm flipV="1">
            <a:off x="2783632" y="1916832"/>
            <a:ext cx="0" cy="3888432"/>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7" name="Connecteur droit avec flèche 6"/>
          <p:cNvCxnSpPr/>
          <p:nvPr/>
        </p:nvCxnSpPr>
        <p:spPr>
          <a:xfrm>
            <a:off x="2783632" y="5805264"/>
            <a:ext cx="7128792"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ZoneTexte 10"/>
          <p:cNvSpPr txBox="1"/>
          <p:nvPr/>
        </p:nvSpPr>
        <p:spPr>
          <a:xfrm rot="16200000">
            <a:off x="-878685" y="2734893"/>
            <a:ext cx="5328591" cy="399981"/>
          </a:xfrm>
          <a:prstGeom prst="rect">
            <a:avLst/>
          </a:prstGeom>
          <a:noFill/>
        </p:spPr>
        <p:txBody>
          <a:bodyPr wrap="square" rtlCol="0">
            <a:spAutoFit/>
          </a:bodyPr>
          <a:lstStyle/>
          <a:p>
            <a:r>
              <a:rPr lang="fr-FR" sz="1999" dirty="0"/>
              <a:t>Partie relative des résultats</a:t>
            </a:r>
          </a:p>
        </p:txBody>
      </p:sp>
      <p:pic>
        <p:nvPicPr>
          <p:cNvPr id="199682" name="Picture 2" descr="C:\Users\HP\Desktop\exceLLence\images metrologie\téléchargement.png"/>
          <p:cNvPicPr>
            <a:picLocks noChangeAspect="1" noChangeArrowheads="1"/>
          </p:cNvPicPr>
          <p:nvPr/>
        </p:nvPicPr>
        <p:blipFill>
          <a:blip r:embed="rId3">
            <a:extLst>
              <a:ext uri="{BEBA8EAE-BF5A-486C-A8C5-ECC9F3942E4B}">
                <a14:imgProps xmlns:a14="http://schemas.microsoft.com/office/drawing/2010/main">
                  <a14:imgLayer r:embed="rId4">
                    <a14:imgEffect>
                      <a14:artisticPhotocopy/>
                    </a14:imgEffect>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2783632" y="1787034"/>
            <a:ext cx="7264597" cy="4450278"/>
          </a:xfrm>
          <a:prstGeom prst="rect">
            <a:avLst/>
          </a:prstGeom>
          <a:noFill/>
          <a:extLst>
            <a:ext uri="{909E8E84-426E-40DD-AFC4-6F175D3DCCD1}">
              <a14:hiddenFill xmlns:a14="http://schemas.microsoft.com/office/drawing/2010/main">
                <a:solidFill>
                  <a:srgbClr val="FFFFFF"/>
                </a:solidFill>
              </a14:hiddenFill>
            </a:ext>
          </a:extLst>
        </p:spPr>
      </p:pic>
      <p:cxnSp>
        <p:nvCxnSpPr>
          <p:cNvPr id="22" name="Connecteur droit 21"/>
          <p:cNvCxnSpPr/>
          <p:nvPr/>
        </p:nvCxnSpPr>
        <p:spPr>
          <a:xfrm flipV="1">
            <a:off x="6456040" y="3006891"/>
            <a:ext cx="0" cy="2870381"/>
          </a:xfrm>
          <a:prstGeom prst="line">
            <a:avLst/>
          </a:prstGeom>
        </p:spPr>
        <p:style>
          <a:lnRef idx="2">
            <a:schemeClr val="dk1"/>
          </a:lnRef>
          <a:fillRef idx="0">
            <a:schemeClr val="dk1"/>
          </a:fillRef>
          <a:effectRef idx="1">
            <a:schemeClr val="dk1"/>
          </a:effectRef>
          <a:fontRef idx="minor">
            <a:schemeClr val="tx1"/>
          </a:fontRef>
        </p:style>
      </p:cxnSp>
      <p:grpSp>
        <p:nvGrpSpPr>
          <p:cNvPr id="26" name="Groupe 25"/>
          <p:cNvGrpSpPr/>
          <p:nvPr/>
        </p:nvGrpSpPr>
        <p:grpSpPr>
          <a:xfrm>
            <a:off x="6315665" y="5675835"/>
            <a:ext cx="504056" cy="677561"/>
            <a:chOff x="6228184" y="908720"/>
            <a:chExt cx="648072" cy="677561"/>
          </a:xfrm>
        </p:grpSpPr>
        <p:sp>
          <p:nvSpPr>
            <p:cNvPr id="24" name="ZoneTexte 23"/>
            <p:cNvSpPr txBox="1"/>
            <p:nvPr/>
          </p:nvSpPr>
          <p:spPr>
            <a:xfrm>
              <a:off x="6264188" y="1124744"/>
              <a:ext cx="468051" cy="461537"/>
            </a:xfrm>
            <a:prstGeom prst="rect">
              <a:avLst/>
            </a:prstGeom>
            <a:noFill/>
          </p:spPr>
          <p:txBody>
            <a:bodyPr wrap="square" rtlCol="0">
              <a:spAutoFit/>
            </a:bodyPr>
            <a:lstStyle/>
            <a:p>
              <a:r>
                <a:rPr lang="fr-FR" sz="2399" b="1" dirty="0"/>
                <a:t>x</a:t>
              </a:r>
            </a:p>
          </p:txBody>
        </p:sp>
        <p:sp>
          <p:nvSpPr>
            <p:cNvPr id="25" name="ZoneTexte 24"/>
            <p:cNvSpPr txBox="1"/>
            <p:nvPr/>
          </p:nvSpPr>
          <p:spPr>
            <a:xfrm>
              <a:off x="6228184" y="908720"/>
              <a:ext cx="648072" cy="461537"/>
            </a:xfrm>
            <a:prstGeom prst="rect">
              <a:avLst/>
            </a:prstGeom>
            <a:noFill/>
          </p:spPr>
          <p:txBody>
            <a:bodyPr wrap="square" rtlCol="0">
              <a:spAutoFit/>
            </a:bodyPr>
            <a:lstStyle/>
            <a:p>
              <a:r>
                <a:rPr lang="fr-FR" sz="2399" b="1" dirty="0"/>
                <a:t>_</a:t>
              </a:r>
            </a:p>
          </p:txBody>
        </p:sp>
      </p:grpSp>
      <p:cxnSp>
        <p:nvCxnSpPr>
          <p:cNvPr id="28" name="Connecteur droit 27"/>
          <p:cNvCxnSpPr/>
          <p:nvPr/>
        </p:nvCxnSpPr>
        <p:spPr>
          <a:xfrm flipV="1">
            <a:off x="8184231" y="2366879"/>
            <a:ext cx="0" cy="3438385"/>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30" name="Connecteur droit 29"/>
          <p:cNvCxnSpPr/>
          <p:nvPr/>
        </p:nvCxnSpPr>
        <p:spPr>
          <a:xfrm flipV="1">
            <a:off x="4655840" y="2366879"/>
            <a:ext cx="0" cy="3438385"/>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31" name="Connecteur droit 30"/>
          <p:cNvCxnSpPr/>
          <p:nvPr/>
        </p:nvCxnSpPr>
        <p:spPr>
          <a:xfrm flipV="1">
            <a:off x="3863752" y="1268761"/>
            <a:ext cx="0" cy="4590515"/>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34" name="Connecteur droit 33"/>
          <p:cNvCxnSpPr/>
          <p:nvPr/>
        </p:nvCxnSpPr>
        <p:spPr>
          <a:xfrm flipV="1">
            <a:off x="8976320" y="1255036"/>
            <a:ext cx="0" cy="4590515"/>
          </a:xfrm>
          <a:prstGeom prst="line">
            <a:avLst/>
          </a:prstGeom>
          <a:ln>
            <a:prstDash val="dash"/>
          </a:ln>
        </p:spPr>
        <p:style>
          <a:lnRef idx="2">
            <a:schemeClr val="dk1"/>
          </a:lnRef>
          <a:fillRef idx="0">
            <a:schemeClr val="dk1"/>
          </a:fillRef>
          <a:effectRef idx="1">
            <a:schemeClr val="dk1"/>
          </a:effectRef>
          <a:fontRef idx="minor">
            <a:schemeClr val="tx1"/>
          </a:fontRef>
        </p:style>
      </p:cxnSp>
      <p:cxnSp>
        <p:nvCxnSpPr>
          <p:cNvPr id="35" name="Connecteur droit avec flèche 34"/>
          <p:cNvCxnSpPr/>
          <p:nvPr/>
        </p:nvCxnSpPr>
        <p:spPr>
          <a:xfrm>
            <a:off x="4655841" y="2366878"/>
            <a:ext cx="3528392" cy="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cxnSp>
        <p:nvCxnSpPr>
          <p:cNvPr id="37" name="Connecteur droit avec flèche 36"/>
          <p:cNvCxnSpPr/>
          <p:nvPr/>
        </p:nvCxnSpPr>
        <p:spPr>
          <a:xfrm>
            <a:off x="3863754" y="1268760"/>
            <a:ext cx="5112567" cy="0"/>
          </a:xfrm>
          <a:prstGeom prst="straightConnector1">
            <a:avLst/>
          </a:prstGeom>
          <a:ln>
            <a:headEnd type="arrow"/>
            <a:tailEnd type="arrow"/>
          </a:ln>
        </p:spPr>
        <p:style>
          <a:lnRef idx="2">
            <a:schemeClr val="dk1"/>
          </a:lnRef>
          <a:fillRef idx="0">
            <a:schemeClr val="dk1"/>
          </a:fillRef>
          <a:effectRef idx="1">
            <a:schemeClr val="dk1"/>
          </a:effectRef>
          <a:fontRef idx="minor">
            <a:schemeClr val="tx1"/>
          </a:fontRef>
        </p:style>
      </p:cxnSp>
      <p:sp>
        <p:nvSpPr>
          <p:cNvPr id="40" name="_h1"/>
          <p:cNvSpPr>
            <a:spLocks noGrp="1" noChangeArrowheads="1"/>
          </p:cNvSpPr>
          <p:nvPr>
            <p:ph type="title"/>
          </p:nvPr>
        </p:nvSpPr>
        <p:spPr bwMode="gray">
          <a:xfrm>
            <a:off x="1606435" y="29615"/>
            <a:ext cx="8892479" cy="792088"/>
          </a:xfrm>
        </p:spPr>
        <p:txBody>
          <a:bodyPr/>
          <a:lstStyle/>
          <a:p>
            <a:pPr algn="ctr"/>
            <a:r>
              <a:rPr lang="en-US" b="1" noProof="1"/>
              <a:t>Loi normale</a:t>
            </a:r>
          </a:p>
        </p:txBody>
      </p:sp>
      <p:pic>
        <p:nvPicPr>
          <p:cNvPr id="41" name="Picture 2"/>
          <p:cNvPicPr>
            <a:picLocks noChangeAspect="1" noChangeArrowheads="1"/>
          </p:cNvPicPr>
          <p:nvPr/>
        </p:nvPicPr>
        <p:blipFill>
          <a:blip r:embed="rId5" cstate="print"/>
          <a:srcRect/>
          <a:stretch>
            <a:fillRect/>
          </a:stretch>
        </p:blipFill>
        <p:spPr bwMode="auto">
          <a:xfrm>
            <a:off x="7684812" y="128628"/>
            <a:ext cx="2983189" cy="720080"/>
          </a:xfrm>
          <a:prstGeom prst="rect">
            <a:avLst/>
          </a:prstGeom>
          <a:noFill/>
          <a:ln w="9525">
            <a:noFill/>
            <a:miter lim="800000"/>
            <a:headEnd/>
            <a:tailEnd/>
          </a:ln>
        </p:spPr>
      </p:pic>
      <p:grpSp>
        <p:nvGrpSpPr>
          <p:cNvPr id="48" name="Groupe 47"/>
          <p:cNvGrpSpPr/>
          <p:nvPr/>
        </p:nvGrpSpPr>
        <p:grpSpPr>
          <a:xfrm>
            <a:off x="5930604" y="720080"/>
            <a:ext cx="1605555" cy="1045724"/>
            <a:chOff x="359158" y="270587"/>
            <a:chExt cx="1044490" cy="1045726"/>
          </a:xfrm>
        </p:grpSpPr>
        <p:grpSp>
          <p:nvGrpSpPr>
            <p:cNvPr id="49" name="Groupe 48"/>
            <p:cNvGrpSpPr/>
            <p:nvPr/>
          </p:nvGrpSpPr>
          <p:grpSpPr>
            <a:xfrm>
              <a:off x="359158" y="270587"/>
              <a:ext cx="504056" cy="677562"/>
              <a:chOff x="6228184" y="908720"/>
              <a:chExt cx="648072" cy="677562"/>
            </a:xfrm>
          </p:grpSpPr>
          <p:sp>
            <p:nvSpPr>
              <p:cNvPr id="51" name="ZoneTexte 50"/>
              <p:cNvSpPr txBox="1"/>
              <p:nvPr/>
            </p:nvSpPr>
            <p:spPr>
              <a:xfrm>
                <a:off x="6264188" y="1124744"/>
                <a:ext cx="468052" cy="461538"/>
              </a:xfrm>
              <a:prstGeom prst="rect">
                <a:avLst/>
              </a:prstGeom>
              <a:noFill/>
            </p:spPr>
            <p:txBody>
              <a:bodyPr wrap="square" rtlCol="0">
                <a:spAutoFit/>
              </a:bodyPr>
              <a:lstStyle/>
              <a:p>
                <a:r>
                  <a:rPr lang="fr-FR" sz="2399" b="1" dirty="0"/>
                  <a:t>x</a:t>
                </a:r>
              </a:p>
            </p:txBody>
          </p:sp>
          <p:sp>
            <p:nvSpPr>
              <p:cNvPr id="52" name="ZoneTexte 51"/>
              <p:cNvSpPr txBox="1"/>
              <p:nvPr/>
            </p:nvSpPr>
            <p:spPr>
              <a:xfrm>
                <a:off x="6228184" y="908720"/>
                <a:ext cx="648072" cy="461538"/>
              </a:xfrm>
              <a:prstGeom prst="rect">
                <a:avLst/>
              </a:prstGeom>
              <a:noFill/>
            </p:spPr>
            <p:txBody>
              <a:bodyPr wrap="square" rtlCol="0">
                <a:spAutoFit/>
              </a:bodyPr>
              <a:lstStyle/>
              <a:p>
                <a:r>
                  <a:rPr lang="fr-FR" sz="2399" b="1" dirty="0"/>
                  <a:t>_</a:t>
                </a:r>
              </a:p>
            </p:txBody>
          </p:sp>
        </p:grpSp>
        <p:sp>
          <p:nvSpPr>
            <p:cNvPr id="50" name="ZoneTexte 49"/>
            <p:cNvSpPr txBox="1"/>
            <p:nvPr/>
          </p:nvSpPr>
          <p:spPr>
            <a:xfrm>
              <a:off x="539552" y="485572"/>
              <a:ext cx="864096" cy="830741"/>
            </a:xfrm>
            <a:prstGeom prst="rect">
              <a:avLst/>
            </a:prstGeom>
            <a:noFill/>
          </p:spPr>
          <p:txBody>
            <a:bodyPr wrap="square" rtlCol="0">
              <a:spAutoFit/>
            </a:bodyPr>
            <a:lstStyle/>
            <a:p>
              <a:pPr marL="285734" indent="-285734">
                <a:buFont typeface="Symbol"/>
                <a:buChar char="±"/>
              </a:pPr>
              <a:r>
                <a:rPr lang="fr-FR" sz="2399" b="1" dirty="0">
                  <a:sym typeface="Symbol"/>
                </a:rPr>
                <a:t>3s</a:t>
              </a:r>
            </a:p>
            <a:p>
              <a:r>
                <a:rPr lang="fr-FR" sz="2399" b="1" dirty="0"/>
                <a:t>99,7%</a:t>
              </a:r>
            </a:p>
          </p:txBody>
        </p:sp>
      </p:grpSp>
      <p:grpSp>
        <p:nvGrpSpPr>
          <p:cNvPr id="53" name="Groupe 52"/>
          <p:cNvGrpSpPr/>
          <p:nvPr/>
        </p:nvGrpSpPr>
        <p:grpSpPr>
          <a:xfrm>
            <a:off x="6002613" y="1844824"/>
            <a:ext cx="1605555" cy="1045724"/>
            <a:chOff x="359158" y="270587"/>
            <a:chExt cx="1044490" cy="1045726"/>
          </a:xfrm>
        </p:grpSpPr>
        <p:grpSp>
          <p:nvGrpSpPr>
            <p:cNvPr id="54" name="Groupe 53"/>
            <p:cNvGrpSpPr/>
            <p:nvPr/>
          </p:nvGrpSpPr>
          <p:grpSpPr>
            <a:xfrm>
              <a:off x="359158" y="270587"/>
              <a:ext cx="504056" cy="677562"/>
              <a:chOff x="6228184" y="908720"/>
              <a:chExt cx="648072" cy="677562"/>
            </a:xfrm>
          </p:grpSpPr>
          <p:sp>
            <p:nvSpPr>
              <p:cNvPr id="56" name="ZoneTexte 55"/>
              <p:cNvSpPr txBox="1"/>
              <p:nvPr/>
            </p:nvSpPr>
            <p:spPr>
              <a:xfrm>
                <a:off x="6264188" y="1124744"/>
                <a:ext cx="468052" cy="461538"/>
              </a:xfrm>
              <a:prstGeom prst="rect">
                <a:avLst/>
              </a:prstGeom>
              <a:noFill/>
            </p:spPr>
            <p:txBody>
              <a:bodyPr wrap="square" rtlCol="0">
                <a:spAutoFit/>
              </a:bodyPr>
              <a:lstStyle/>
              <a:p>
                <a:r>
                  <a:rPr lang="fr-FR" sz="2399" b="1" dirty="0"/>
                  <a:t>x</a:t>
                </a:r>
              </a:p>
            </p:txBody>
          </p:sp>
          <p:sp>
            <p:nvSpPr>
              <p:cNvPr id="57" name="ZoneTexte 56"/>
              <p:cNvSpPr txBox="1"/>
              <p:nvPr/>
            </p:nvSpPr>
            <p:spPr>
              <a:xfrm>
                <a:off x="6228184" y="908720"/>
                <a:ext cx="648072" cy="461538"/>
              </a:xfrm>
              <a:prstGeom prst="rect">
                <a:avLst/>
              </a:prstGeom>
              <a:noFill/>
            </p:spPr>
            <p:txBody>
              <a:bodyPr wrap="square" rtlCol="0">
                <a:spAutoFit/>
              </a:bodyPr>
              <a:lstStyle/>
              <a:p>
                <a:r>
                  <a:rPr lang="fr-FR" sz="2399" b="1" dirty="0"/>
                  <a:t>_</a:t>
                </a:r>
              </a:p>
            </p:txBody>
          </p:sp>
        </p:grpSp>
        <p:sp>
          <p:nvSpPr>
            <p:cNvPr id="55" name="ZoneTexte 54"/>
            <p:cNvSpPr txBox="1"/>
            <p:nvPr/>
          </p:nvSpPr>
          <p:spPr>
            <a:xfrm>
              <a:off x="539552" y="485572"/>
              <a:ext cx="864096" cy="830741"/>
            </a:xfrm>
            <a:prstGeom prst="rect">
              <a:avLst/>
            </a:prstGeom>
            <a:noFill/>
          </p:spPr>
          <p:txBody>
            <a:bodyPr wrap="square" rtlCol="0">
              <a:spAutoFit/>
            </a:bodyPr>
            <a:lstStyle/>
            <a:p>
              <a:pPr marL="285734" indent="-285734">
                <a:buFont typeface="Symbol"/>
                <a:buChar char="±"/>
              </a:pPr>
              <a:r>
                <a:rPr lang="fr-FR" sz="2399" b="1" dirty="0">
                  <a:sym typeface="Symbol"/>
                </a:rPr>
                <a:t>2s</a:t>
              </a:r>
            </a:p>
            <a:p>
              <a:r>
                <a:rPr lang="fr-FR" sz="2399" b="1" dirty="0"/>
                <a:t>95,4%</a:t>
              </a:r>
            </a:p>
          </p:txBody>
        </p:sp>
      </p:grpSp>
    </p:spTree>
    <p:extLst>
      <p:ext uri="{BB962C8B-B14F-4D97-AF65-F5344CB8AC3E}">
        <p14:creationId xmlns:p14="http://schemas.microsoft.com/office/powerpoint/2010/main" val="17100108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199682"/>
                                        </p:tgtEl>
                                        <p:attrNameLst>
                                          <p:attrName>style.visibility</p:attrName>
                                        </p:attrNameLst>
                                      </p:cBhvr>
                                      <p:to>
                                        <p:strVal val="visible"/>
                                      </p:to>
                                    </p:set>
                                    <p:animEffect transition="in" filter="fade">
                                      <p:cBhvr>
                                        <p:cTn id="12" dur="1000"/>
                                        <p:tgtEl>
                                          <p:spTgt spid="199682"/>
                                        </p:tgtEl>
                                      </p:cBhvr>
                                    </p:animEffect>
                                    <p:anim calcmode="lin" valueType="num">
                                      <p:cBhvr>
                                        <p:cTn id="13" dur="1000" fill="hold"/>
                                        <p:tgtEl>
                                          <p:spTgt spid="199682"/>
                                        </p:tgtEl>
                                        <p:attrNameLst>
                                          <p:attrName>ppt_x</p:attrName>
                                        </p:attrNameLst>
                                      </p:cBhvr>
                                      <p:tavLst>
                                        <p:tav tm="0">
                                          <p:val>
                                            <p:strVal val="#ppt_x"/>
                                          </p:val>
                                        </p:tav>
                                        <p:tav tm="100000">
                                          <p:val>
                                            <p:strVal val="#ppt_x"/>
                                          </p:val>
                                        </p:tav>
                                      </p:tavLst>
                                    </p:anim>
                                    <p:anim calcmode="lin" valueType="num">
                                      <p:cBhvr>
                                        <p:cTn id="14" dur="1000" fill="hold"/>
                                        <p:tgtEl>
                                          <p:spTgt spid="19968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fade">
                                      <p:cBhvr>
                                        <p:cTn id="19" dur="1000"/>
                                        <p:tgtEl>
                                          <p:spTgt spid="22"/>
                                        </p:tgtEl>
                                      </p:cBhvr>
                                    </p:animEffect>
                                    <p:anim calcmode="lin" valueType="num">
                                      <p:cBhvr>
                                        <p:cTn id="20" dur="1000" fill="hold"/>
                                        <p:tgtEl>
                                          <p:spTgt spid="22"/>
                                        </p:tgtEl>
                                        <p:attrNameLst>
                                          <p:attrName>ppt_x</p:attrName>
                                        </p:attrNameLst>
                                      </p:cBhvr>
                                      <p:tavLst>
                                        <p:tav tm="0">
                                          <p:val>
                                            <p:strVal val="#ppt_x"/>
                                          </p:val>
                                        </p:tav>
                                        <p:tav tm="100000">
                                          <p:val>
                                            <p:strVal val="#ppt_x"/>
                                          </p:val>
                                        </p:tav>
                                      </p:tavLst>
                                    </p:anim>
                                    <p:anim calcmode="lin" valueType="num">
                                      <p:cBhvr>
                                        <p:cTn id="21"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2" presetClass="entr" presetSubtype="4" fill="hold" nodeType="clickEffect">
                                  <p:stCondLst>
                                    <p:cond delay="0"/>
                                  </p:stCondLst>
                                  <p:childTnLst>
                                    <p:set>
                                      <p:cBhvr>
                                        <p:cTn id="25" dur="1" fill="hold">
                                          <p:stCondLst>
                                            <p:cond delay="0"/>
                                          </p:stCondLst>
                                        </p:cTn>
                                        <p:tgtEl>
                                          <p:spTgt spid="26"/>
                                        </p:tgtEl>
                                        <p:attrNameLst>
                                          <p:attrName>style.visibility</p:attrName>
                                        </p:attrNameLst>
                                      </p:cBhvr>
                                      <p:to>
                                        <p:strVal val="visible"/>
                                      </p:to>
                                    </p:set>
                                    <p:anim calcmode="lin" valueType="num">
                                      <p:cBhvr additive="base">
                                        <p:cTn id="26" dur="500" fill="hold"/>
                                        <p:tgtEl>
                                          <p:spTgt spid="26"/>
                                        </p:tgtEl>
                                        <p:attrNameLst>
                                          <p:attrName>ppt_x</p:attrName>
                                        </p:attrNameLst>
                                      </p:cBhvr>
                                      <p:tavLst>
                                        <p:tav tm="0">
                                          <p:val>
                                            <p:strVal val="#ppt_x"/>
                                          </p:val>
                                        </p:tav>
                                        <p:tav tm="100000">
                                          <p:val>
                                            <p:strVal val="#ppt_x"/>
                                          </p:val>
                                        </p:tav>
                                      </p:tavLst>
                                    </p:anim>
                                    <p:anim calcmode="lin" valueType="num">
                                      <p:cBhvr additive="base">
                                        <p:cTn id="27" dur="500" fill="hold"/>
                                        <p:tgtEl>
                                          <p:spTgt spid="26"/>
                                        </p:tgtEl>
                                        <p:attrNameLst>
                                          <p:attrName>ppt_y</p:attrName>
                                        </p:attrNameLst>
                                      </p:cBhvr>
                                      <p:tavLst>
                                        <p:tav tm="0">
                                          <p:val>
                                            <p:strVal val="1+#ppt_h/2"/>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2" presetClass="entr" presetSubtype="4" fill="hold" nodeType="clickEffect">
                                  <p:stCondLst>
                                    <p:cond delay="0"/>
                                  </p:stCondLst>
                                  <p:childTnLst>
                                    <p:set>
                                      <p:cBhvr>
                                        <p:cTn id="31" dur="1" fill="hold">
                                          <p:stCondLst>
                                            <p:cond delay="0"/>
                                          </p:stCondLst>
                                        </p:cTn>
                                        <p:tgtEl>
                                          <p:spTgt spid="28"/>
                                        </p:tgtEl>
                                        <p:attrNameLst>
                                          <p:attrName>style.visibility</p:attrName>
                                        </p:attrNameLst>
                                      </p:cBhvr>
                                      <p:to>
                                        <p:strVal val="visible"/>
                                      </p:to>
                                    </p:set>
                                    <p:anim calcmode="lin" valueType="num">
                                      <p:cBhvr additive="base">
                                        <p:cTn id="32" dur="500" fill="hold"/>
                                        <p:tgtEl>
                                          <p:spTgt spid="28"/>
                                        </p:tgtEl>
                                        <p:attrNameLst>
                                          <p:attrName>ppt_x</p:attrName>
                                        </p:attrNameLst>
                                      </p:cBhvr>
                                      <p:tavLst>
                                        <p:tav tm="0">
                                          <p:val>
                                            <p:strVal val="#ppt_x"/>
                                          </p:val>
                                        </p:tav>
                                        <p:tav tm="100000">
                                          <p:val>
                                            <p:strVal val="#ppt_x"/>
                                          </p:val>
                                        </p:tav>
                                      </p:tavLst>
                                    </p:anim>
                                    <p:anim calcmode="lin" valueType="num">
                                      <p:cBhvr additive="base">
                                        <p:cTn id="33" dur="500" fill="hold"/>
                                        <p:tgtEl>
                                          <p:spTgt spid="28"/>
                                        </p:tgtEl>
                                        <p:attrNameLst>
                                          <p:attrName>ppt_y</p:attrName>
                                        </p:attrNameLst>
                                      </p:cBhvr>
                                      <p:tavLst>
                                        <p:tav tm="0">
                                          <p:val>
                                            <p:strVal val="1+#ppt_h/2"/>
                                          </p:val>
                                        </p:tav>
                                        <p:tav tm="100000">
                                          <p:val>
                                            <p:strVal val="#ppt_y"/>
                                          </p:val>
                                        </p:tav>
                                      </p:tavLst>
                                    </p:anim>
                                  </p:childTnLst>
                                </p:cTn>
                              </p:par>
                              <p:par>
                                <p:cTn id="34" presetID="2" presetClass="entr" presetSubtype="4" fill="hold" nodeType="withEffect">
                                  <p:stCondLst>
                                    <p:cond delay="0"/>
                                  </p:stCondLst>
                                  <p:childTnLst>
                                    <p:set>
                                      <p:cBhvr>
                                        <p:cTn id="35" dur="1" fill="hold">
                                          <p:stCondLst>
                                            <p:cond delay="0"/>
                                          </p:stCondLst>
                                        </p:cTn>
                                        <p:tgtEl>
                                          <p:spTgt spid="30"/>
                                        </p:tgtEl>
                                        <p:attrNameLst>
                                          <p:attrName>style.visibility</p:attrName>
                                        </p:attrNameLst>
                                      </p:cBhvr>
                                      <p:to>
                                        <p:strVal val="visible"/>
                                      </p:to>
                                    </p:set>
                                    <p:anim calcmode="lin" valueType="num">
                                      <p:cBhvr additive="base">
                                        <p:cTn id="36" dur="500" fill="hold"/>
                                        <p:tgtEl>
                                          <p:spTgt spid="30"/>
                                        </p:tgtEl>
                                        <p:attrNameLst>
                                          <p:attrName>ppt_x</p:attrName>
                                        </p:attrNameLst>
                                      </p:cBhvr>
                                      <p:tavLst>
                                        <p:tav tm="0">
                                          <p:val>
                                            <p:strVal val="#ppt_x"/>
                                          </p:val>
                                        </p:tav>
                                        <p:tav tm="100000">
                                          <p:val>
                                            <p:strVal val="#ppt_x"/>
                                          </p:val>
                                        </p:tav>
                                      </p:tavLst>
                                    </p:anim>
                                    <p:anim calcmode="lin" valueType="num">
                                      <p:cBhvr additive="base">
                                        <p:cTn id="37"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nodeType="clickEffect">
                                  <p:stCondLst>
                                    <p:cond delay="0"/>
                                  </p:stCondLst>
                                  <p:childTnLst>
                                    <p:set>
                                      <p:cBhvr>
                                        <p:cTn id="41" dur="1" fill="hold">
                                          <p:stCondLst>
                                            <p:cond delay="0"/>
                                          </p:stCondLst>
                                        </p:cTn>
                                        <p:tgtEl>
                                          <p:spTgt spid="31"/>
                                        </p:tgtEl>
                                        <p:attrNameLst>
                                          <p:attrName>style.visibility</p:attrName>
                                        </p:attrNameLst>
                                      </p:cBhvr>
                                      <p:to>
                                        <p:strVal val="visible"/>
                                      </p:to>
                                    </p:set>
                                    <p:anim calcmode="lin" valueType="num">
                                      <p:cBhvr additive="base">
                                        <p:cTn id="42" dur="500" fill="hold"/>
                                        <p:tgtEl>
                                          <p:spTgt spid="31"/>
                                        </p:tgtEl>
                                        <p:attrNameLst>
                                          <p:attrName>ppt_x</p:attrName>
                                        </p:attrNameLst>
                                      </p:cBhvr>
                                      <p:tavLst>
                                        <p:tav tm="0">
                                          <p:val>
                                            <p:strVal val="#ppt_x"/>
                                          </p:val>
                                        </p:tav>
                                        <p:tav tm="100000">
                                          <p:val>
                                            <p:strVal val="#ppt_x"/>
                                          </p:val>
                                        </p:tav>
                                      </p:tavLst>
                                    </p:anim>
                                    <p:anim calcmode="lin" valueType="num">
                                      <p:cBhvr additive="base">
                                        <p:cTn id="43" dur="500" fill="hold"/>
                                        <p:tgtEl>
                                          <p:spTgt spid="31"/>
                                        </p:tgtEl>
                                        <p:attrNameLst>
                                          <p:attrName>ppt_y</p:attrName>
                                        </p:attrNameLst>
                                      </p:cBhvr>
                                      <p:tavLst>
                                        <p:tav tm="0">
                                          <p:val>
                                            <p:strVal val="1+#ppt_h/2"/>
                                          </p:val>
                                        </p:tav>
                                        <p:tav tm="100000">
                                          <p:val>
                                            <p:strVal val="#ppt_y"/>
                                          </p:val>
                                        </p:tav>
                                      </p:tavLst>
                                    </p:anim>
                                  </p:childTnLst>
                                </p:cTn>
                              </p:par>
                              <p:par>
                                <p:cTn id="44" presetID="2" presetClass="entr" presetSubtype="4" fill="hold" nodeType="withEffect">
                                  <p:stCondLst>
                                    <p:cond delay="0"/>
                                  </p:stCondLst>
                                  <p:childTnLst>
                                    <p:set>
                                      <p:cBhvr>
                                        <p:cTn id="45" dur="1" fill="hold">
                                          <p:stCondLst>
                                            <p:cond delay="0"/>
                                          </p:stCondLst>
                                        </p:cTn>
                                        <p:tgtEl>
                                          <p:spTgt spid="34"/>
                                        </p:tgtEl>
                                        <p:attrNameLst>
                                          <p:attrName>style.visibility</p:attrName>
                                        </p:attrNameLst>
                                      </p:cBhvr>
                                      <p:to>
                                        <p:strVal val="visible"/>
                                      </p:to>
                                    </p:set>
                                    <p:anim calcmode="lin" valueType="num">
                                      <p:cBhvr additive="base">
                                        <p:cTn id="46" dur="500" fill="hold"/>
                                        <p:tgtEl>
                                          <p:spTgt spid="34"/>
                                        </p:tgtEl>
                                        <p:attrNameLst>
                                          <p:attrName>ppt_x</p:attrName>
                                        </p:attrNameLst>
                                      </p:cBhvr>
                                      <p:tavLst>
                                        <p:tav tm="0">
                                          <p:val>
                                            <p:strVal val="#ppt_x"/>
                                          </p:val>
                                        </p:tav>
                                        <p:tav tm="100000">
                                          <p:val>
                                            <p:strVal val="#ppt_x"/>
                                          </p:val>
                                        </p:tav>
                                      </p:tavLst>
                                    </p:anim>
                                    <p:anim calcmode="lin" valueType="num">
                                      <p:cBhvr additive="base">
                                        <p:cTn id="47" dur="500" fill="hold"/>
                                        <p:tgtEl>
                                          <p:spTgt spid="34"/>
                                        </p:tgtEl>
                                        <p:attrNameLst>
                                          <p:attrName>ppt_y</p:attrName>
                                        </p:attrNameLst>
                                      </p:cBhvr>
                                      <p:tavLst>
                                        <p:tav tm="0">
                                          <p:val>
                                            <p:strVal val="1+#ppt_h/2"/>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nodeType="clickEffect">
                                  <p:stCondLst>
                                    <p:cond delay="0"/>
                                  </p:stCondLst>
                                  <p:childTnLst>
                                    <p:set>
                                      <p:cBhvr>
                                        <p:cTn id="51" dur="1" fill="hold">
                                          <p:stCondLst>
                                            <p:cond delay="0"/>
                                          </p:stCondLst>
                                        </p:cTn>
                                        <p:tgtEl>
                                          <p:spTgt spid="35"/>
                                        </p:tgtEl>
                                        <p:attrNameLst>
                                          <p:attrName>style.visibility</p:attrName>
                                        </p:attrNameLst>
                                      </p:cBhvr>
                                      <p:to>
                                        <p:strVal val="visible"/>
                                      </p:to>
                                    </p:set>
                                    <p:animEffect transition="in" filter="fade">
                                      <p:cBhvr>
                                        <p:cTn id="52" dur="500"/>
                                        <p:tgtEl>
                                          <p:spTgt spid="35"/>
                                        </p:tgtEl>
                                      </p:cBhvr>
                                    </p:animEffect>
                                  </p:childTnLst>
                                </p:cTn>
                              </p:par>
                              <p:par>
                                <p:cTn id="53" presetID="10" presetClass="entr" presetSubtype="0" fill="hold" nodeType="withEffect">
                                  <p:stCondLst>
                                    <p:cond delay="0"/>
                                  </p:stCondLst>
                                  <p:childTnLst>
                                    <p:set>
                                      <p:cBhvr>
                                        <p:cTn id="54" dur="1" fill="hold">
                                          <p:stCondLst>
                                            <p:cond delay="0"/>
                                          </p:stCondLst>
                                        </p:cTn>
                                        <p:tgtEl>
                                          <p:spTgt spid="37"/>
                                        </p:tgtEl>
                                        <p:attrNameLst>
                                          <p:attrName>style.visibility</p:attrName>
                                        </p:attrNameLst>
                                      </p:cBhvr>
                                      <p:to>
                                        <p:strVal val="visible"/>
                                      </p:to>
                                    </p:set>
                                    <p:animEffect transition="in" filter="fade">
                                      <p:cBhvr>
                                        <p:cTn id="55" dur="500"/>
                                        <p:tgtEl>
                                          <p:spTgt spid="37"/>
                                        </p:tgtEl>
                                      </p:cBhvr>
                                    </p:animEffect>
                                  </p:childTnLst>
                                </p:cTn>
                              </p:par>
                            </p:childTnLst>
                          </p:cTn>
                        </p:par>
                      </p:childTnLst>
                    </p:cTn>
                  </p:par>
                  <p:par>
                    <p:cTn id="56" fill="hold">
                      <p:stCondLst>
                        <p:cond delay="indefinite"/>
                      </p:stCondLst>
                      <p:childTnLst>
                        <p:par>
                          <p:cTn id="57" fill="hold">
                            <p:stCondLst>
                              <p:cond delay="0"/>
                            </p:stCondLst>
                            <p:childTnLst>
                              <p:par>
                                <p:cTn id="58" presetID="42" presetClass="entr" presetSubtype="0" fill="hold" nodeType="clickEffect">
                                  <p:stCondLst>
                                    <p:cond delay="0"/>
                                  </p:stCondLst>
                                  <p:childTnLst>
                                    <p:set>
                                      <p:cBhvr>
                                        <p:cTn id="59" dur="1" fill="hold">
                                          <p:stCondLst>
                                            <p:cond delay="0"/>
                                          </p:stCondLst>
                                        </p:cTn>
                                        <p:tgtEl>
                                          <p:spTgt spid="48"/>
                                        </p:tgtEl>
                                        <p:attrNameLst>
                                          <p:attrName>style.visibility</p:attrName>
                                        </p:attrNameLst>
                                      </p:cBhvr>
                                      <p:to>
                                        <p:strVal val="visible"/>
                                      </p:to>
                                    </p:set>
                                    <p:animEffect transition="in" filter="fade">
                                      <p:cBhvr>
                                        <p:cTn id="60" dur="1000"/>
                                        <p:tgtEl>
                                          <p:spTgt spid="48"/>
                                        </p:tgtEl>
                                      </p:cBhvr>
                                    </p:animEffect>
                                    <p:anim calcmode="lin" valueType="num">
                                      <p:cBhvr>
                                        <p:cTn id="61" dur="1000" fill="hold"/>
                                        <p:tgtEl>
                                          <p:spTgt spid="48"/>
                                        </p:tgtEl>
                                        <p:attrNameLst>
                                          <p:attrName>ppt_x</p:attrName>
                                        </p:attrNameLst>
                                      </p:cBhvr>
                                      <p:tavLst>
                                        <p:tav tm="0">
                                          <p:val>
                                            <p:strVal val="#ppt_x"/>
                                          </p:val>
                                        </p:tav>
                                        <p:tav tm="100000">
                                          <p:val>
                                            <p:strVal val="#ppt_x"/>
                                          </p:val>
                                        </p:tav>
                                      </p:tavLst>
                                    </p:anim>
                                    <p:anim calcmode="lin" valueType="num">
                                      <p:cBhvr>
                                        <p:cTn id="62" dur="1000" fill="hold"/>
                                        <p:tgtEl>
                                          <p:spTgt spid="48"/>
                                        </p:tgtEl>
                                        <p:attrNameLst>
                                          <p:attrName>ppt_y</p:attrName>
                                        </p:attrNameLst>
                                      </p:cBhvr>
                                      <p:tavLst>
                                        <p:tav tm="0">
                                          <p:val>
                                            <p:strVal val="#ppt_y+.1"/>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42" presetClass="entr" presetSubtype="0" fill="hold" nodeType="clickEffect">
                                  <p:stCondLst>
                                    <p:cond delay="0"/>
                                  </p:stCondLst>
                                  <p:childTnLst>
                                    <p:set>
                                      <p:cBhvr>
                                        <p:cTn id="66" dur="1" fill="hold">
                                          <p:stCondLst>
                                            <p:cond delay="0"/>
                                          </p:stCondLst>
                                        </p:cTn>
                                        <p:tgtEl>
                                          <p:spTgt spid="53"/>
                                        </p:tgtEl>
                                        <p:attrNameLst>
                                          <p:attrName>style.visibility</p:attrName>
                                        </p:attrNameLst>
                                      </p:cBhvr>
                                      <p:to>
                                        <p:strVal val="visible"/>
                                      </p:to>
                                    </p:set>
                                    <p:animEffect transition="in" filter="fade">
                                      <p:cBhvr>
                                        <p:cTn id="67" dur="1000"/>
                                        <p:tgtEl>
                                          <p:spTgt spid="53"/>
                                        </p:tgtEl>
                                      </p:cBhvr>
                                    </p:animEffect>
                                    <p:anim calcmode="lin" valueType="num">
                                      <p:cBhvr>
                                        <p:cTn id="68" dur="1000" fill="hold"/>
                                        <p:tgtEl>
                                          <p:spTgt spid="53"/>
                                        </p:tgtEl>
                                        <p:attrNameLst>
                                          <p:attrName>ppt_x</p:attrName>
                                        </p:attrNameLst>
                                      </p:cBhvr>
                                      <p:tavLst>
                                        <p:tav tm="0">
                                          <p:val>
                                            <p:strVal val="#ppt_x"/>
                                          </p:val>
                                        </p:tav>
                                        <p:tav tm="100000">
                                          <p:val>
                                            <p:strVal val="#ppt_x"/>
                                          </p:val>
                                        </p:tav>
                                      </p:tavLst>
                                    </p:anim>
                                    <p:anim calcmode="lin" valueType="num">
                                      <p:cBhvr>
                                        <p:cTn id="69" dur="1000" fill="hold"/>
                                        <p:tgtEl>
                                          <p:spTgt spid="5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_h1"/>
          <p:cNvSpPr>
            <a:spLocks noGrp="1" noChangeArrowheads="1"/>
          </p:cNvSpPr>
          <p:nvPr>
            <p:ph type="title"/>
          </p:nvPr>
        </p:nvSpPr>
        <p:spPr bwMode="gray">
          <a:xfrm>
            <a:off x="1649759" y="0"/>
            <a:ext cx="8892479" cy="1211865"/>
          </a:xfrm>
        </p:spPr>
        <p:txBody>
          <a:bodyPr/>
          <a:lstStyle/>
          <a:p>
            <a:r>
              <a:rPr lang="fr-FR" b="1" dirty="0"/>
              <a:t>Mesures d’une distribution normale</a:t>
            </a:r>
            <a:endParaRPr lang="en-US" b="1" noProof="1"/>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18" name="Espace réservé du contenu 2"/>
          <p:cNvSpPr txBox="1">
            <a:spLocks/>
          </p:cNvSpPr>
          <p:nvPr/>
        </p:nvSpPr>
        <p:spPr>
          <a:xfrm>
            <a:off x="1981201" y="1600200"/>
            <a:ext cx="8229600" cy="4525963"/>
          </a:xfrm>
          <a:prstGeom prst="rect">
            <a:avLst/>
          </a:prstGeom>
        </p:spPr>
        <p:txBody>
          <a:bodyPr>
            <a:normAutofit/>
          </a:bodyPr>
          <a:lstStyle/>
          <a:p>
            <a:pPr marL="342881" indent="-342881" defTabSz="914347">
              <a:spcBef>
                <a:spcPct val="20000"/>
              </a:spcBef>
              <a:buFont typeface="Arial" pitchFamily="34" charset="0"/>
              <a:buChar char="•"/>
              <a:defRPr/>
            </a:pPr>
            <a:endParaRPr lang="fr-FR" sz="3200" dirty="0"/>
          </a:p>
        </p:txBody>
      </p:sp>
      <p:sp>
        <p:nvSpPr>
          <p:cNvPr id="9" name="ZoneTexte 8"/>
          <p:cNvSpPr txBox="1"/>
          <p:nvPr/>
        </p:nvSpPr>
        <p:spPr>
          <a:xfrm>
            <a:off x="2063553" y="1340768"/>
            <a:ext cx="8064896" cy="1569148"/>
          </a:xfrm>
          <a:prstGeom prst="rect">
            <a:avLst/>
          </a:prstGeom>
          <a:noFill/>
        </p:spPr>
        <p:txBody>
          <a:bodyPr wrap="square" rtlCol="0">
            <a:spAutoFit/>
          </a:bodyPr>
          <a:lstStyle/>
          <a:p>
            <a:pPr marL="457173" indent="-457173">
              <a:buFont typeface="+mj-lt"/>
              <a:buAutoNum type="arabicPeriod"/>
            </a:pPr>
            <a:endParaRPr lang="fr-FR" sz="2399" dirty="0">
              <a:solidFill>
                <a:srgbClr val="FF0000"/>
              </a:solidFill>
            </a:endParaRPr>
          </a:p>
          <a:p>
            <a:pPr marL="457173" indent="-457173">
              <a:buFont typeface="+mj-lt"/>
              <a:buAutoNum type="arabicPeriod"/>
            </a:pPr>
            <a:endParaRPr lang="fr-FR" sz="2399" dirty="0"/>
          </a:p>
          <a:p>
            <a:pPr marL="457173" indent="-457173">
              <a:buFont typeface="+mj-lt"/>
              <a:buAutoNum type="arabicPeriod"/>
            </a:pPr>
            <a:endParaRPr lang="fr-FR" sz="2399" dirty="0"/>
          </a:p>
          <a:p>
            <a:pPr marL="342881" indent="-342881">
              <a:buFont typeface="+mj-lt"/>
              <a:buAutoNum type="arabicPeriod"/>
            </a:pPr>
            <a:endParaRPr lang="fr-FR" sz="2399" b="1" dirty="0"/>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graphicFrame>
        <p:nvGraphicFramePr>
          <p:cNvPr id="1026" name="Object 7"/>
          <p:cNvGraphicFramePr>
            <a:graphicFrameLocks noChangeAspect="1"/>
          </p:cNvGraphicFramePr>
          <p:nvPr/>
        </p:nvGraphicFramePr>
        <p:xfrm>
          <a:off x="2362743" y="1122719"/>
          <a:ext cx="7645424" cy="5110064"/>
        </p:xfrm>
        <a:graphic>
          <a:graphicData uri="http://schemas.openxmlformats.org/presentationml/2006/ole">
            <mc:AlternateContent xmlns:mc="http://schemas.openxmlformats.org/markup-compatibility/2006">
              <mc:Choice xmlns:v="urn:schemas-microsoft-com:vml" Requires="v">
                <p:oleObj r:id="rId3" imgW="6626926" imgH="3889585" progId="Excel.Sheet.8">
                  <p:embed/>
                </p:oleObj>
              </mc:Choice>
              <mc:Fallback>
                <p:oleObj r:id="rId3" imgW="6626926" imgH="3889585" progId="Excel.Sheet.8">
                  <p:embed/>
                  <p:pic>
                    <p:nvPicPr>
                      <p:cNvPr id="1026" name="Object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62743" y="1122719"/>
                        <a:ext cx="7645424" cy="5110064"/>
                      </a:xfrm>
                      <a:prstGeom prst="rect">
                        <a:avLst/>
                      </a:prstGeom>
                      <a:noFill/>
                    </p:spPr>
                  </p:pic>
                </p:oleObj>
              </mc:Fallback>
            </mc:AlternateContent>
          </a:graphicData>
        </a:graphic>
      </p:graphicFrame>
      <p:sp>
        <p:nvSpPr>
          <p:cNvPr id="26" name="TextBox 7"/>
          <p:cNvSpPr txBox="1">
            <a:spLocks noChangeArrowheads="1"/>
          </p:cNvSpPr>
          <p:nvPr/>
        </p:nvSpPr>
        <p:spPr bwMode="auto">
          <a:xfrm>
            <a:off x="2228795" y="2016989"/>
            <a:ext cx="457200" cy="2861168"/>
          </a:xfrm>
          <a:prstGeom prst="rect">
            <a:avLst/>
          </a:prstGeom>
          <a:noFill/>
          <a:ln w="9525">
            <a:noFill/>
            <a:miter lim="800000"/>
            <a:headEnd/>
            <a:tailEnd/>
          </a:ln>
        </p:spPr>
        <p:txBody>
          <a:bodyPr>
            <a:spAutoFit/>
          </a:bodyPr>
          <a:lstStyle/>
          <a:p>
            <a:pPr defTabSz="912759"/>
            <a:r>
              <a:rPr lang="fr-FR" sz="1999" dirty="0">
                <a:latin typeface="Verdana" pitchFamily="-111" charset="0"/>
              </a:rPr>
              <a:t>F</a:t>
            </a:r>
          </a:p>
          <a:p>
            <a:pPr defTabSz="912759"/>
            <a:r>
              <a:rPr lang="fr-FR" sz="1999" dirty="0">
                <a:latin typeface="Verdana" pitchFamily="-111" charset="0"/>
              </a:rPr>
              <a:t>r</a:t>
            </a:r>
          </a:p>
          <a:p>
            <a:pPr defTabSz="912759"/>
            <a:r>
              <a:rPr lang="fr-FR" sz="1999" dirty="0">
                <a:latin typeface="Verdana" pitchFamily="-111" charset="0"/>
              </a:rPr>
              <a:t>é</a:t>
            </a:r>
          </a:p>
          <a:p>
            <a:pPr defTabSz="912759"/>
            <a:r>
              <a:rPr lang="fr-FR" sz="1999" dirty="0">
                <a:latin typeface="Verdana" pitchFamily="-111" charset="0"/>
              </a:rPr>
              <a:t>q</a:t>
            </a:r>
          </a:p>
          <a:p>
            <a:pPr defTabSz="912759"/>
            <a:r>
              <a:rPr lang="fr-FR" sz="1999" dirty="0">
                <a:latin typeface="Verdana" pitchFamily="-111" charset="0"/>
              </a:rPr>
              <a:t>u</a:t>
            </a:r>
          </a:p>
          <a:p>
            <a:pPr defTabSz="912759"/>
            <a:r>
              <a:rPr lang="fr-FR" sz="1999" dirty="0">
                <a:latin typeface="Verdana" pitchFamily="-111" charset="0"/>
              </a:rPr>
              <a:t>e</a:t>
            </a:r>
          </a:p>
          <a:p>
            <a:pPr defTabSz="912759"/>
            <a:r>
              <a:rPr lang="fr-FR" sz="1999" dirty="0">
                <a:latin typeface="Verdana" pitchFamily="-111" charset="0"/>
              </a:rPr>
              <a:t>n</a:t>
            </a:r>
          </a:p>
          <a:p>
            <a:pPr defTabSz="912759"/>
            <a:r>
              <a:rPr lang="fr-FR" sz="1999" dirty="0">
                <a:latin typeface="Verdana" pitchFamily="-111" charset="0"/>
              </a:rPr>
              <a:t>c</a:t>
            </a:r>
          </a:p>
          <a:p>
            <a:pPr defTabSz="912759"/>
            <a:r>
              <a:rPr lang="fr-FR" sz="1999" dirty="0">
                <a:latin typeface="Verdana" pitchFamily="-111" charset="0"/>
              </a:rPr>
              <a:t>e</a:t>
            </a:r>
          </a:p>
        </p:txBody>
      </p:sp>
      <p:sp>
        <p:nvSpPr>
          <p:cNvPr id="27" name="TextBox 6"/>
          <p:cNvSpPr txBox="1">
            <a:spLocks noChangeArrowheads="1"/>
          </p:cNvSpPr>
          <p:nvPr/>
        </p:nvSpPr>
        <p:spPr bwMode="auto">
          <a:xfrm>
            <a:off x="5087888" y="6021289"/>
            <a:ext cx="2895600" cy="399981"/>
          </a:xfrm>
          <a:prstGeom prst="rect">
            <a:avLst/>
          </a:prstGeom>
          <a:noFill/>
          <a:ln w="9525">
            <a:noFill/>
            <a:miter lim="800000"/>
            <a:headEnd/>
            <a:tailEnd/>
          </a:ln>
        </p:spPr>
        <p:txBody>
          <a:bodyPr>
            <a:spAutoFit/>
          </a:bodyPr>
          <a:lstStyle/>
          <a:p>
            <a:pPr algn="ctr" defTabSz="912759"/>
            <a:r>
              <a:rPr lang="fr-FR" sz="1999" dirty="0">
                <a:latin typeface="Verdana" pitchFamily="-111" charset="0"/>
              </a:rPr>
              <a:t>Mesures</a:t>
            </a:r>
          </a:p>
        </p:txBody>
      </p:sp>
    </p:spTree>
    <p:extLst>
      <p:ext uri="{BB962C8B-B14F-4D97-AF65-F5344CB8AC3E}">
        <p14:creationId xmlns:p14="http://schemas.microsoft.com/office/powerpoint/2010/main" val="4207771992"/>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5"/>
          <p:cNvSpPr>
            <a:spLocks noChangeArrowheads="1"/>
          </p:cNvSpPr>
          <p:nvPr/>
        </p:nvSpPr>
        <p:spPr bwMode="gray">
          <a:xfrm>
            <a:off x="1524001" y="2017715"/>
            <a:ext cx="9143999" cy="4840286"/>
          </a:xfrm>
          <a:prstGeom prst="rect">
            <a:avLst/>
          </a:prstGeom>
          <a:gradFill flip="none" rotWithShape="1">
            <a:gsLst>
              <a:gs pos="0">
                <a:srgbClr val="000000">
                  <a:alpha val="10000"/>
                </a:srgbClr>
              </a:gs>
              <a:gs pos="100000">
                <a:srgbClr val="FFFFFF">
                  <a:alpha val="0"/>
                </a:srgbClr>
              </a:gs>
            </a:gsLst>
            <a:lin ang="16200000" scaled="1"/>
            <a:tileRect/>
          </a:gradFill>
          <a:ln w="12700">
            <a:noFill/>
            <a:miter lim="800000"/>
            <a:headEnd/>
            <a:tailEnd/>
          </a:ln>
          <a:effectLst/>
        </p:spPr>
        <p:txBody>
          <a:bodyPr lIns="108000" tIns="108000" rIns="144000" bIns="72000"/>
          <a:lstStyle/>
          <a:p>
            <a:pPr marL="190489" indent="-190489">
              <a:lnSpc>
                <a:spcPct val="95000"/>
              </a:lnSpc>
              <a:spcAft>
                <a:spcPts val="800"/>
              </a:spcAft>
              <a:buClr>
                <a:srgbClr val="969696"/>
              </a:buClr>
              <a:buFont typeface="Wingdings" pitchFamily="2" charset="2"/>
              <a:buChar char="§"/>
              <a:defRPr/>
            </a:pPr>
            <a:endParaRPr lang="de-DE" sz="2399" noProof="1">
              <a:solidFill>
                <a:srgbClr val="000000"/>
              </a:solidFill>
              <a:cs typeface="Arial" charset="0"/>
            </a:endParaRPr>
          </a:p>
        </p:txBody>
      </p:sp>
      <p:sp>
        <p:nvSpPr>
          <p:cNvPr id="40963" name="_h1"/>
          <p:cNvSpPr>
            <a:spLocks noGrp="1" noChangeArrowheads="1"/>
          </p:cNvSpPr>
          <p:nvPr>
            <p:ph type="title"/>
          </p:nvPr>
        </p:nvSpPr>
        <p:spPr bwMode="gray">
          <a:xfrm>
            <a:off x="1649761" y="0"/>
            <a:ext cx="8892479" cy="1211865"/>
          </a:xfrm>
        </p:spPr>
        <p:txBody>
          <a:bodyPr/>
          <a:lstStyle/>
          <a:p>
            <a:r>
              <a:rPr lang="fr-FR" b="1" dirty="0"/>
              <a:t>Mesures d’une distribution normale</a:t>
            </a:r>
            <a:endParaRPr lang="en-US" b="1" noProof="1"/>
          </a:p>
        </p:txBody>
      </p:sp>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18" name="Espace réservé du contenu 2"/>
          <p:cNvSpPr txBox="1">
            <a:spLocks/>
          </p:cNvSpPr>
          <p:nvPr/>
        </p:nvSpPr>
        <p:spPr>
          <a:xfrm>
            <a:off x="1981201" y="1600200"/>
            <a:ext cx="8229600" cy="4525963"/>
          </a:xfrm>
          <a:prstGeom prst="rect">
            <a:avLst/>
          </a:prstGeom>
        </p:spPr>
        <p:txBody>
          <a:bodyPr>
            <a:normAutofit/>
          </a:bodyPr>
          <a:lstStyle/>
          <a:p>
            <a:pPr marL="342881" indent="-342881" defTabSz="914347">
              <a:spcBef>
                <a:spcPct val="20000"/>
              </a:spcBef>
              <a:buFont typeface="Arial" pitchFamily="34" charset="0"/>
              <a:buChar char="•"/>
              <a:defRPr/>
            </a:pPr>
            <a:endParaRPr lang="fr-FR" sz="3200" dirty="0"/>
          </a:p>
        </p:txBody>
      </p:sp>
      <p:sp>
        <p:nvSpPr>
          <p:cNvPr id="9" name="ZoneTexte 8"/>
          <p:cNvSpPr txBox="1"/>
          <p:nvPr/>
        </p:nvSpPr>
        <p:spPr>
          <a:xfrm>
            <a:off x="2063553" y="1340768"/>
            <a:ext cx="8064896" cy="1569148"/>
          </a:xfrm>
          <a:prstGeom prst="rect">
            <a:avLst/>
          </a:prstGeom>
          <a:noFill/>
        </p:spPr>
        <p:txBody>
          <a:bodyPr wrap="square" rtlCol="0">
            <a:spAutoFit/>
          </a:bodyPr>
          <a:lstStyle/>
          <a:p>
            <a:pPr marL="457173" indent="-457173">
              <a:buFont typeface="+mj-lt"/>
              <a:buAutoNum type="arabicPeriod"/>
            </a:pPr>
            <a:endParaRPr lang="fr-FR" sz="2399" dirty="0">
              <a:solidFill>
                <a:srgbClr val="FF0000"/>
              </a:solidFill>
            </a:endParaRPr>
          </a:p>
          <a:p>
            <a:pPr marL="457173" indent="-457173">
              <a:buFont typeface="+mj-lt"/>
              <a:buAutoNum type="arabicPeriod"/>
            </a:pPr>
            <a:endParaRPr lang="fr-FR" sz="2399" dirty="0"/>
          </a:p>
          <a:p>
            <a:pPr marL="457173" indent="-457173">
              <a:buFont typeface="+mj-lt"/>
              <a:buAutoNum type="arabicPeriod"/>
            </a:pPr>
            <a:endParaRPr lang="fr-FR" sz="2399" dirty="0"/>
          </a:p>
          <a:p>
            <a:pPr marL="342881" indent="-342881">
              <a:buFont typeface="+mj-lt"/>
              <a:buAutoNum type="arabicPeriod"/>
            </a:pPr>
            <a:endParaRPr lang="fr-FR" sz="2399" b="1" dirty="0"/>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6" name="Rectangle 12"/>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graphicFrame>
        <p:nvGraphicFramePr>
          <p:cNvPr id="25" name="Group 22"/>
          <p:cNvGraphicFramePr>
            <a:graphicFrameLocks noGrp="1"/>
          </p:cNvGraphicFramePr>
          <p:nvPr/>
        </p:nvGraphicFramePr>
        <p:xfrm>
          <a:off x="1847850" y="1293738"/>
          <a:ext cx="8439150" cy="4704928"/>
        </p:xfrm>
        <a:graphic>
          <a:graphicData uri="http://schemas.openxmlformats.org/drawingml/2006/table">
            <a:tbl>
              <a:tblPr>
                <a:tableStyleId>{5940675A-B579-460E-94D1-54222C63F5DA}</a:tableStyleId>
              </a:tblPr>
              <a:tblGrid>
                <a:gridCol w="2050635">
                  <a:extLst>
                    <a:ext uri="{9D8B030D-6E8A-4147-A177-3AD203B41FA5}">
                      <a16:colId xmlns:a16="http://schemas.microsoft.com/office/drawing/2014/main" val="20000"/>
                    </a:ext>
                  </a:extLst>
                </a:gridCol>
                <a:gridCol w="6388515">
                  <a:extLst>
                    <a:ext uri="{9D8B030D-6E8A-4147-A177-3AD203B41FA5}">
                      <a16:colId xmlns:a16="http://schemas.microsoft.com/office/drawing/2014/main" val="20001"/>
                    </a:ext>
                  </a:extLst>
                </a:gridCol>
              </a:tblGrid>
              <a:tr h="1598004">
                <a:tc>
                  <a:txBody>
                    <a:bodyPr/>
                    <a:lstStyle/>
                    <a:p>
                      <a:pPr marL="0" marR="0" lvl="0" indent="0" algn="ctr" defTabSz="914400" rtl="0" eaLnBrk="1" fontAlgn="base" latinLnBrk="0" hangingPunct="1">
                        <a:lnSpc>
                          <a:spcPct val="90000"/>
                        </a:lnSpc>
                        <a:spcBef>
                          <a:spcPct val="0"/>
                        </a:spcBef>
                        <a:spcAft>
                          <a:spcPct val="25000"/>
                        </a:spcAft>
                        <a:buClr>
                          <a:schemeClr val="hlink"/>
                        </a:buClr>
                        <a:buSzPct val="95000"/>
                        <a:buFont typeface="Wingdings" pitchFamily="-111" charset="2"/>
                        <a:buNone/>
                        <a:tabLst/>
                      </a:pPr>
                      <a:r>
                        <a:rPr kumimoji="0" lang="fr-FR" sz="2800" b="1" u="none" strike="noStrike" cap="none" normalizeH="0" baseline="0" dirty="0">
                          <a:ln>
                            <a:noFill/>
                          </a:ln>
                          <a:solidFill>
                            <a:schemeClr val="tx1"/>
                          </a:solidFill>
                          <a:effectLst/>
                        </a:rPr>
                        <a:t>Mode</a:t>
                      </a:r>
                      <a:endParaRPr kumimoji="0" lang="fr-FR" sz="2800" b="1" i="0" u="none" strike="noStrike" cap="none" normalizeH="0" baseline="0" dirty="0">
                        <a:ln>
                          <a:noFill/>
                        </a:ln>
                        <a:solidFill>
                          <a:schemeClr val="tx1"/>
                        </a:solidFill>
                        <a:effectLst/>
                        <a:latin typeface="Verdana" pitchFamily="-111" charset="0"/>
                        <a:ea typeface="ＭＳ Ｐゴシック" pitchFamily="-111" charset="-128"/>
                      </a:endParaRPr>
                    </a:p>
                  </a:txBody>
                  <a:tcPr marT="45721" marB="45721" horzOverflow="overflow">
                    <a:solidFill>
                      <a:schemeClr val="accent1">
                        <a:lumMod val="20000"/>
                        <a:lumOff val="80000"/>
                      </a:schemeClr>
                    </a:solidFill>
                  </a:tcPr>
                </a:tc>
                <a:tc>
                  <a:txBody>
                    <a:bodyPr/>
                    <a:lstStyle/>
                    <a:p>
                      <a:pPr marL="0" marR="0" lvl="0" indent="0" algn="l" defTabSz="914400" rtl="0" eaLnBrk="1" fontAlgn="base" latinLnBrk="0" hangingPunct="1">
                        <a:lnSpc>
                          <a:spcPct val="90000"/>
                        </a:lnSpc>
                        <a:spcBef>
                          <a:spcPct val="0"/>
                        </a:spcBef>
                        <a:spcAft>
                          <a:spcPct val="25000"/>
                        </a:spcAft>
                        <a:buClr>
                          <a:schemeClr val="hlink"/>
                        </a:buClr>
                        <a:buSzPct val="95000"/>
                        <a:buFont typeface="Wingdings" pitchFamily="-111" charset="2"/>
                        <a:buNone/>
                        <a:tabLst/>
                      </a:pPr>
                      <a:r>
                        <a:rPr kumimoji="0" lang="fr-FR" sz="2800" b="0" u="none" strike="noStrike" cap="none" normalizeH="0" baseline="0" dirty="0">
                          <a:ln>
                            <a:noFill/>
                          </a:ln>
                          <a:solidFill>
                            <a:schemeClr val="tx1"/>
                          </a:solidFill>
                          <a:effectLst/>
                        </a:rPr>
                        <a:t>Valeur qui a le plus grand effectif</a:t>
                      </a:r>
                      <a:endParaRPr kumimoji="0" lang="fr-FR" sz="3200" b="0" u="none" strike="noStrike" cap="none" normalizeH="0" baseline="0" dirty="0">
                        <a:ln>
                          <a:noFill/>
                        </a:ln>
                        <a:solidFill>
                          <a:schemeClr val="tx1"/>
                        </a:solidFill>
                        <a:effectLst/>
                      </a:endParaRPr>
                    </a:p>
                    <a:p>
                      <a:pPr marL="0" marR="0" lvl="0" indent="0" algn="l" defTabSz="914400" rtl="0" eaLnBrk="1" fontAlgn="base" latinLnBrk="0" hangingPunct="1">
                        <a:lnSpc>
                          <a:spcPct val="90000"/>
                        </a:lnSpc>
                        <a:spcBef>
                          <a:spcPct val="0"/>
                        </a:spcBef>
                        <a:spcAft>
                          <a:spcPct val="25000"/>
                        </a:spcAft>
                        <a:buClr>
                          <a:schemeClr val="hlink"/>
                        </a:buClr>
                        <a:buSzPct val="95000"/>
                        <a:buFont typeface="Wingdings" pitchFamily="-111" charset="2"/>
                        <a:buNone/>
                        <a:tabLst/>
                      </a:pPr>
                      <a:endParaRPr kumimoji="0" lang="fr-FR" sz="2800" b="0" i="0" u="none" strike="noStrike" cap="none" normalizeH="0" baseline="0" dirty="0">
                        <a:ln>
                          <a:noFill/>
                        </a:ln>
                        <a:solidFill>
                          <a:schemeClr val="tx1"/>
                        </a:solidFill>
                        <a:effectLst/>
                        <a:latin typeface="Verdana" pitchFamily="-111" charset="0"/>
                        <a:ea typeface="ＭＳ Ｐゴシック" pitchFamily="-111" charset="-128"/>
                      </a:endParaRPr>
                    </a:p>
                  </a:txBody>
                  <a:tcPr marT="45721" marB="45721" horzOverflow="overflow"/>
                </a:tc>
                <a:extLst>
                  <a:ext uri="{0D108BD9-81ED-4DB2-BD59-A6C34878D82A}">
                    <a16:rowId xmlns:a16="http://schemas.microsoft.com/office/drawing/2014/main" val="10000"/>
                  </a:ext>
                </a:extLst>
              </a:tr>
              <a:tr h="1509747">
                <a:tc>
                  <a:txBody>
                    <a:bodyPr/>
                    <a:lstStyle/>
                    <a:p>
                      <a:pPr marL="0" marR="0" lvl="0" indent="0" algn="ctr" defTabSz="914400" rtl="0" eaLnBrk="1" fontAlgn="base" latinLnBrk="0" hangingPunct="1">
                        <a:lnSpc>
                          <a:spcPct val="90000"/>
                        </a:lnSpc>
                        <a:spcBef>
                          <a:spcPct val="0"/>
                        </a:spcBef>
                        <a:spcAft>
                          <a:spcPct val="25000"/>
                        </a:spcAft>
                        <a:buClr>
                          <a:schemeClr val="hlink"/>
                        </a:buClr>
                        <a:buSzPct val="95000"/>
                        <a:buFont typeface="Wingdings" pitchFamily="-111" charset="2"/>
                        <a:buNone/>
                        <a:tabLst/>
                      </a:pPr>
                      <a:r>
                        <a:rPr kumimoji="0" lang="fr-FR" sz="2800" b="1" u="none" strike="noStrike" cap="none" normalizeH="0" baseline="0" dirty="0">
                          <a:ln>
                            <a:noFill/>
                          </a:ln>
                          <a:solidFill>
                            <a:schemeClr val="tx1"/>
                          </a:solidFill>
                          <a:effectLst/>
                        </a:rPr>
                        <a:t>Médiane</a:t>
                      </a:r>
                      <a:endParaRPr kumimoji="0" lang="fr-FR" sz="2800" b="1" i="0" u="none" strike="noStrike" cap="none" normalizeH="0" baseline="0" dirty="0">
                        <a:ln>
                          <a:noFill/>
                        </a:ln>
                        <a:solidFill>
                          <a:schemeClr val="tx1"/>
                        </a:solidFill>
                        <a:effectLst/>
                        <a:latin typeface="Verdana" pitchFamily="-111" charset="0"/>
                        <a:ea typeface="ＭＳ Ｐゴシック" pitchFamily="-111" charset="-128"/>
                      </a:endParaRPr>
                    </a:p>
                  </a:txBody>
                  <a:tcPr marT="45721" marB="45721" horzOverflow="overflow">
                    <a:solidFill>
                      <a:schemeClr val="accent1">
                        <a:lumMod val="20000"/>
                        <a:lumOff val="80000"/>
                      </a:schemeClr>
                    </a:solidFill>
                  </a:tcPr>
                </a:tc>
                <a:tc>
                  <a:txBody>
                    <a:bodyPr/>
                    <a:lstStyle/>
                    <a:p>
                      <a:pPr marL="0" marR="0" lvl="0" indent="0" algn="l" defTabSz="914400" rtl="0" eaLnBrk="1" fontAlgn="base" latinLnBrk="0" hangingPunct="1">
                        <a:lnSpc>
                          <a:spcPct val="90000"/>
                        </a:lnSpc>
                        <a:spcBef>
                          <a:spcPct val="0"/>
                        </a:spcBef>
                        <a:spcAft>
                          <a:spcPct val="25000"/>
                        </a:spcAft>
                        <a:buClr>
                          <a:schemeClr val="hlink"/>
                        </a:buClr>
                        <a:buSzPct val="95000"/>
                        <a:buFont typeface="Wingdings" pitchFamily="-111" charset="2"/>
                        <a:buNone/>
                        <a:tabLst/>
                      </a:pPr>
                      <a:r>
                        <a:rPr kumimoji="0" lang="fr-FR" sz="2800" b="0" u="none" strike="noStrike" cap="none" normalizeH="0" baseline="0">
                          <a:ln>
                            <a:noFill/>
                          </a:ln>
                          <a:solidFill>
                            <a:schemeClr val="tx1"/>
                          </a:solidFill>
                          <a:effectLst/>
                        </a:rPr>
                        <a:t>Valeur qui permet de partager la série en deux parties de même nombre d'éléments</a:t>
                      </a:r>
                      <a:endParaRPr kumimoji="0" lang="fr-FR" sz="2800" b="0" i="0" u="none" strike="noStrike" cap="none" normalizeH="0" baseline="0">
                        <a:ln>
                          <a:noFill/>
                        </a:ln>
                        <a:solidFill>
                          <a:schemeClr val="tx1"/>
                        </a:solidFill>
                        <a:effectLst/>
                        <a:latin typeface="Verdana" pitchFamily="-111" charset="0"/>
                        <a:ea typeface="ＭＳ Ｐゴシック" pitchFamily="-111" charset="-128"/>
                      </a:endParaRPr>
                    </a:p>
                  </a:txBody>
                  <a:tcPr marT="45721" marB="45721" horzOverflow="overflow"/>
                </a:tc>
                <a:extLst>
                  <a:ext uri="{0D108BD9-81ED-4DB2-BD59-A6C34878D82A}">
                    <a16:rowId xmlns:a16="http://schemas.microsoft.com/office/drawing/2014/main" val="10001"/>
                  </a:ext>
                </a:extLst>
              </a:tr>
              <a:tr h="1597176">
                <a:tc>
                  <a:txBody>
                    <a:bodyPr/>
                    <a:lstStyle/>
                    <a:p>
                      <a:pPr marL="0" marR="0" lvl="0" indent="0" algn="ctr" defTabSz="914400" rtl="0" eaLnBrk="1" fontAlgn="base" latinLnBrk="0" hangingPunct="1">
                        <a:lnSpc>
                          <a:spcPct val="90000"/>
                        </a:lnSpc>
                        <a:spcBef>
                          <a:spcPct val="0"/>
                        </a:spcBef>
                        <a:spcAft>
                          <a:spcPct val="25000"/>
                        </a:spcAft>
                        <a:buClr>
                          <a:schemeClr val="hlink"/>
                        </a:buClr>
                        <a:buSzPct val="95000"/>
                        <a:buFont typeface="Wingdings" pitchFamily="-111" charset="2"/>
                        <a:buNone/>
                        <a:tabLst/>
                      </a:pPr>
                      <a:r>
                        <a:rPr kumimoji="0" lang="fr-FR" sz="2800" b="1" u="none" strike="noStrike" cap="none" normalizeH="0" baseline="0" dirty="0">
                          <a:ln>
                            <a:noFill/>
                          </a:ln>
                          <a:solidFill>
                            <a:schemeClr val="tx1"/>
                          </a:solidFill>
                          <a:effectLst/>
                        </a:rPr>
                        <a:t>Moyenne</a:t>
                      </a:r>
                      <a:endParaRPr kumimoji="0" lang="fr-FR" sz="2800" b="1" i="0" u="none" strike="noStrike" cap="none" normalizeH="0" baseline="0" dirty="0">
                        <a:ln>
                          <a:noFill/>
                        </a:ln>
                        <a:solidFill>
                          <a:schemeClr val="tx1"/>
                        </a:solidFill>
                        <a:effectLst/>
                        <a:latin typeface="Verdana" pitchFamily="-111" charset="0"/>
                        <a:ea typeface="ＭＳ Ｐゴシック" pitchFamily="-111" charset="-128"/>
                      </a:endParaRPr>
                    </a:p>
                  </a:txBody>
                  <a:tcPr marT="45721" marB="45721" horzOverflow="overflow">
                    <a:solidFill>
                      <a:schemeClr val="accent1">
                        <a:lumMod val="20000"/>
                        <a:lumOff val="80000"/>
                      </a:schemeClr>
                    </a:solidFill>
                  </a:tcPr>
                </a:tc>
                <a:tc>
                  <a:txBody>
                    <a:bodyPr/>
                    <a:lstStyle/>
                    <a:p>
                      <a:pPr marL="0" marR="0" lvl="0" indent="0" algn="l" defTabSz="914400" rtl="0" eaLnBrk="1" fontAlgn="base" latinLnBrk="0" hangingPunct="1">
                        <a:lnSpc>
                          <a:spcPct val="90000"/>
                        </a:lnSpc>
                        <a:spcBef>
                          <a:spcPct val="0"/>
                        </a:spcBef>
                        <a:spcAft>
                          <a:spcPct val="25000"/>
                        </a:spcAft>
                        <a:buClr>
                          <a:schemeClr val="hlink"/>
                        </a:buClr>
                        <a:buSzPct val="95000"/>
                        <a:buFont typeface="Wingdings" pitchFamily="-111" charset="2"/>
                        <a:buNone/>
                        <a:tabLst/>
                      </a:pPr>
                      <a:r>
                        <a:rPr kumimoji="0" lang="fr-FR" sz="2800" b="0" u="none" strike="noStrike" cap="none" normalizeH="0" baseline="0" dirty="0">
                          <a:ln>
                            <a:noFill/>
                          </a:ln>
                          <a:solidFill>
                            <a:schemeClr val="tx1"/>
                          </a:solidFill>
                          <a:effectLst/>
                        </a:rPr>
                        <a:t>Moyenne arithmétique des résultats</a:t>
                      </a:r>
                    </a:p>
                    <a:p>
                      <a:pPr marL="0" marR="0" lvl="0" indent="0" algn="l" defTabSz="914400" rtl="0" eaLnBrk="1" fontAlgn="base" latinLnBrk="0" hangingPunct="1">
                        <a:lnSpc>
                          <a:spcPct val="90000"/>
                        </a:lnSpc>
                        <a:spcBef>
                          <a:spcPct val="0"/>
                        </a:spcBef>
                        <a:spcAft>
                          <a:spcPct val="25000"/>
                        </a:spcAft>
                        <a:buClr>
                          <a:schemeClr val="hlink"/>
                        </a:buClr>
                        <a:buSzPct val="95000"/>
                        <a:buFont typeface="Wingdings" pitchFamily="-111" charset="2"/>
                        <a:buNone/>
                        <a:tabLst/>
                      </a:pPr>
                      <a:endParaRPr kumimoji="0" lang="fr-FR" sz="2800" b="0" i="0" u="none" strike="noStrike" cap="none" normalizeH="0" baseline="0" dirty="0">
                        <a:ln>
                          <a:noFill/>
                        </a:ln>
                        <a:solidFill>
                          <a:schemeClr val="tx1"/>
                        </a:solidFill>
                        <a:effectLst/>
                        <a:latin typeface="Verdana" pitchFamily="-111" charset="0"/>
                        <a:ea typeface="ＭＳ Ｐゴシック" pitchFamily="-111" charset="-128"/>
                      </a:endParaRPr>
                    </a:p>
                  </a:txBody>
                  <a:tcPr marT="45721" marB="45721" horzOverflow="overflow"/>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3856121112"/>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_text"/>
          <p:cNvSpPr txBox="1">
            <a:spLocks/>
          </p:cNvSpPr>
          <p:nvPr/>
        </p:nvSpPr>
        <p:spPr bwMode="gray">
          <a:xfrm>
            <a:off x="1847851" y="1554163"/>
            <a:ext cx="4175125" cy="4248150"/>
          </a:xfrm>
          <a:prstGeom prst="rect">
            <a:avLst/>
          </a:prstGeom>
        </p:spPr>
        <p:txBody>
          <a:bodyPr vert="horz" lIns="0" tIns="0" rIns="0" bIns="0" rtlCol="0">
            <a:noAutofit/>
          </a:bodyPr>
          <a:lstStyle/>
          <a:p>
            <a:pPr marL="179989" indent="-179989">
              <a:lnSpc>
                <a:spcPct val="95000"/>
              </a:lnSpc>
              <a:spcAft>
                <a:spcPts val="800"/>
              </a:spcAft>
              <a:buFont typeface="Wingdings" pitchFamily="2" charset="2"/>
              <a:buChar char="§"/>
              <a:defRPr/>
            </a:pPr>
            <a:endParaRPr lang="fr-FR" sz="2399" b="1" noProof="1"/>
          </a:p>
        </p:txBody>
      </p:sp>
      <p:sp>
        <p:nvSpPr>
          <p:cNvPr id="34" name="_h1"/>
          <p:cNvSpPr>
            <a:spLocks noGrp="1" noChangeArrowheads="1"/>
          </p:cNvSpPr>
          <p:nvPr>
            <p:ph type="title"/>
          </p:nvPr>
        </p:nvSpPr>
        <p:spPr bwMode="gray">
          <a:xfrm>
            <a:off x="1649761" y="0"/>
            <a:ext cx="8892479" cy="1211865"/>
          </a:xfrm>
        </p:spPr>
        <p:txBody>
          <a:bodyPr/>
          <a:lstStyle/>
          <a:p>
            <a:r>
              <a:rPr lang="fr-FR" b="1" dirty="0"/>
              <a:t>Mesures d’une distribution normale</a:t>
            </a:r>
            <a:endParaRPr lang="en-US" b="1" noProof="1"/>
          </a:p>
        </p:txBody>
      </p:sp>
      <p:sp>
        <p:nvSpPr>
          <p:cNvPr id="9" name="ZoneTexte 8"/>
          <p:cNvSpPr txBox="1"/>
          <p:nvPr/>
        </p:nvSpPr>
        <p:spPr>
          <a:xfrm>
            <a:off x="1847528" y="1268760"/>
            <a:ext cx="8064896" cy="1569148"/>
          </a:xfrm>
          <a:prstGeom prst="rect">
            <a:avLst/>
          </a:prstGeom>
          <a:noFill/>
        </p:spPr>
        <p:txBody>
          <a:bodyPr wrap="square" rtlCol="0">
            <a:spAutoFit/>
          </a:bodyPr>
          <a:lstStyle/>
          <a:p>
            <a:pPr marL="457173" indent="-457173">
              <a:buFont typeface="+mj-lt"/>
              <a:buAutoNum type="arabicPeriod"/>
            </a:pPr>
            <a:endParaRPr lang="fr-FR" sz="2399" dirty="0">
              <a:solidFill>
                <a:srgbClr val="FF0000"/>
              </a:solidFill>
            </a:endParaRPr>
          </a:p>
          <a:p>
            <a:pPr marL="457173" indent="-457173">
              <a:buFont typeface="+mj-lt"/>
              <a:buAutoNum type="arabicPeriod"/>
            </a:pPr>
            <a:endParaRPr lang="fr-FR" sz="2399" dirty="0"/>
          </a:p>
          <a:p>
            <a:pPr marL="457173" indent="-457173">
              <a:buFont typeface="+mj-lt"/>
              <a:buAutoNum type="arabicPeriod"/>
            </a:pPr>
            <a:endParaRPr lang="fr-FR" sz="2399" dirty="0"/>
          </a:p>
          <a:p>
            <a:pPr marL="342881" indent="-342881">
              <a:buFont typeface="+mj-lt"/>
              <a:buAutoNum type="arabicPeriod"/>
            </a:pPr>
            <a:endParaRPr lang="fr-FR" sz="2399" b="1" dirty="0"/>
          </a:p>
        </p:txBody>
      </p:sp>
      <p:sp>
        <p:nvSpPr>
          <p:cNvPr id="159746" name="Rectangle 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48" name="Rectangle 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0" name="Rectangle 6"/>
          <p:cNvSpPr>
            <a:spLocks noChangeArrowheads="1"/>
          </p:cNvSpPr>
          <p:nvPr/>
        </p:nvSpPr>
        <p:spPr bwMode="auto">
          <a:xfrm>
            <a:off x="1524000" y="-21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2" name="Rectangle 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4" name="Rectangle 1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58" name="Rectangle 14"/>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0" name="Rectangle 16"/>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2" name="Rectangle 18"/>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4" name="Rectangle 20"/>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159766" name="Rectangle 22"/>
          <p:cNvSpPr>
            <a:spLocks noChangeArrowheads="1"/>
          </p:cNvSpPr>
          <p:nvPr/>
        </p:nvSpPr>
        <p:spPr bwMode="auto">
          <a:xfrm>
            <a:off x="1524000" y="-230769"/>
            <a:ext cx="184731" cy="461539"/>
          </a:xfrm>
          <a:prstGeom prst="rect">
            <a:avLst/>
          </a:prstGeom>
          <a:noFill/>
          <a:ln w="9525">
            <a:noFill/>
            <a:miter lim="800000"/>
            <a:headEnd/>
            <a:tailEnd/>
          </a:ln>
          <a:effectLst/>
        </p:spPr>
        <p:txBody>
          <a:bodyPr vert="horz" wrap="none" lIns="91440" tIns="45721" rIns="91440" bIns="45721" numCol="1" anchor="ctr" anchorCtr="0" compatLnSpc="1">
            <a:prstTxWarp prst="textNoShape">
              <a:avLst/>
            </a:prstTxWarp>
            <a:spAutoFit/>
          </a:bodyPr>
          <a:lstStyle/>
          <a:p>
            <a:endParaRPr lang="fr-FR" sz="2399"/>
          </a:p>
        </p:txBody>
      </p:sp>
      <p:sp>
        <p:nvSpPr>
          <p:cNvPr id="26" name="TextBox 7"/>
          <p:cNvSpPr txBox="1">
            <a:spLocks noChangeArrowheads="1"/>
          </p:cNvSpPr>
          <p:nvPr/>
        </p:nvSpPr>
        <p:spPr bwMode="auto">
          <a:xfrm>
            <a:off x="1881038" y="2712913"/>
            <a:ext cx="457200" cy="2861168"/>
          </a:xfrm>
          <a:prstGeom prst="rect">
            <a:avLst/>
          </a:prstGeom>
          <a:noFill/>
          <a:ln w="9525">
            <a:noFill/>
            <a:miter lim="800000"/>
            <a:headEnd/>
            <a:tailEnd/>
          </a:ln>
        </p:spPr>
        <p:txBody>
          <a:bodyPr>
            <a:spAutoFit/>
          </a:bodyPr>
          <a:lstStyle/>
          <a:p>
            <a:pPr defTabSz="912759"/>
            <a:r>
              <a:rPr lang="fr-FR" sz="1999" dirty="0">
                <a:latin typeface="Verdana" pitchFamily="-111" charset="0"/>
              </a:rPr>
              <a:t>F</a:t>
            </a:r>
          </a:p>
          <a:p>
            <a:pPr defTabSz="912759"/>
            <a:r>
              <a:rPr lang="fr-FR" sz="1999" dirty="0">
                <a:latin typeface="Verdana" pitchFamily="-111" charset="0"/>
              </a:rPr>
              <a:t>r</a:t>
            </a:r>
          </a:p>
          <a:p>
            <a:pPr defTabSz="912759"/>
            <a:r>
              <a:rPr lang="fr-FR" sz="1999" dirty="0">
                <a:latin typeface="Verdana" pitchFamily="-111" charset="0"/>
              </a:rPr>
              <a:t>é</a:t>
            </a:r>
          </a:p>
          <a:p>
            <a:pPr defTabSz="912759"/>
            <a:r>
              <a:rPr lang="fr-FR" sz="1999" dirty="0">
                <a:latin typeface="Verdana" pitchFamily="-111" charset="0"/>
              </a:rPr>
              <a:t>q</a:t>
            </a:r>
          </a:p>
          <a:p>
            <a:pPr defTabSz="912759"/>
            <a:r>
              <a:rPr lang="fr-FR" sz="1999" dirty="0">
                <a:latin typeface="Verdana" pitchFamily="-111" charset="0"/>
              </a:rPr>
              <a:t>u</a:t>
            </a:r>
          </a:p>
          <a:p>
            <a:pPr defTabSz="912759"/>
            <a:r>
              <a:rPr lang="fr-FR" sz="1999" dirty="0">
                <a:latin typeface="Verdana" pitchFamily="-111" charset="0"/>
              </a:rPr>
              <a:t>e</a:t>
            </a:r>
          </a:p>
          <a:p>
            <a:pPr defTabSz="912759"/>
            <a:r>
              <a:rPr lang="fr-FR" sz="1999" dirty="0">
                <a:latin typeface="Verdana" pitchFamily="-111" charset="0"/>
              </a:rPr>
              <a:t>n</a:t>
            </a:r>
          </a:p>
          <a:p>
            <a:pPr defTabSz="912759"/>
            <a:r>
              <a:rPr lang="fr-FR" sz="1999" dirty="0">
                <a:latin typeface="Verdana" pitchFamily="-111" charset="0"/>
              </a:rPr>
              <a:t>c</a:t>
            </a:r>
          </a:p>
          <a:p>
            <a:pPr defTabSz="912759"/>
            <a:r>
              <a:rPr lang="fr-FR" sz="1999" dirty="0">
                <a:latin typeface="Verdana" pitchFamily="-111" charset="0"/>
              </a:rPr>
              <a:t>e</a:t>
            </a:r>
          </a:p>
        </p:txBody>
      </p:sp>
      <p:sp>
        <p:nvSpPr>
          <p:cNvPr id="27" name="TextBox 6"/>
          <p:cNvSpPr txBox="1">
            <a:spLocks noChangeArrowheads="1"/>
          </p:cNvSpPr>
          <p:nvPr/>
        </p:nvSpPr>
        <p:spPr bwMode="auto">
          <a:xfrm>
            <a:off x="4432176" y="6165306"/>
            <a:ext cx="2895600" cy="399981"/>
          </a:xfrm>
          <a:prstGeom prst="rect">
            <a:avLst/>
          </a:prstGeom>
          <a:noFill/>
          <a:ln w="9525">
            <a:noFill/>
            <a:miter lim="800000"/>
            <a:headEnd/>
            <a:tailEnd/>
          </a:ln>
        </p:spPr>
        <p:txBody>
          <a:bodyPr>
            <a:spAutoFit/>
          </a:bodyPr>
          <a:lstStyle/>
          <a:p>
            <a:pPr algn="ctr" defTabSz="912759"/>
            <a:r>
              <a:rPr lang="fr-FR" sz="1999" dirty="0">
                <a:latin typeface="Verdana" pitchFamily="-111" charset="0"/>
              </a:rPr>
              <a:t>Mesures</a:t>
            </a:r>
          </a:p>
        </p:txBody>
      </p:sp>
      <p:sp>
        <p:nvSpPr>
          <p:cNvPr id="28" name="Text Box 27"/>
          <p:cNvSpPr txBox="1">
            <a:spLocks noChangeArrowheads="1"/>
          </p:cNvSpPr>
          <p:nvPr/>
        </p:nvSpPr>
        <p:spPr bwMode="auto">
          <a:xfrm>
            <a:off x="3668969" y="1528193"/>
            <a:ext cx="1333121" cy="399981"/>
          </a:xfrm>
          <a:prstGeom prst="rect">
            <a:avLst/>
          </a:prstGeom>
          <a:noFill/>
          <a:ln w="9525">
            <a:noFill/>
            <a:miter lim="800000"/>
            <a:headEnd/>
            <a:tailEnd/>
          </a:ln>
        </p:spPr>
        <p:txBody>
          <a:bodyPr wrap="none">
            <a:spAutoFit/>
          </a:bodyPr>
          <a:lstStyle/>
          <a:p>
            <a:pPr algn="r" defTabSz="912759"/>
            <a:r>
              <a:rPr lang="fr-FR" sz="1999" dirty="0">
                <a:latin typeface="Verdana" pitchFamily="-111" charset="0"/>
              </a:rPr>
              <a:t>Moyenne</a:t>
            </a:r>
          </a:p>
        </p:txBody>
      </p:sp>
      <p:sp>
        <p:nvSpPr>
          <p:cNvPr id="29" name="Text Box 22"/>
          <p:cNvSpPr txBox="1">
            <a:spLocks noChangeArrowheads="1"/>
          </p:cNvSpPr>
          <p:nvPr/>
        </p:nvSpPr>
        <p:spPr bwMode="auto">
          <a:xfrm>
            <a:off x="5087889" y="1052737"/>
            <a:ext cx="869149" cy="399981"/>
          </a:xfrm>
          <a:prstGeom prst="rect">
            <a:avLst/>
          </a:prstGeom>
          <a:noFill/>
          <a:ln w="9525">
            <a:noFill/>
            <a:miter lim="800000"/>
            <a:headEnd/>
            <a:tailEnd/>
          </a:ln>
        </p:spPr>
        <p:txBody>
          <a:bodyPr wrap="none">
            <a:spAutoFit/>
          </a:bodyPr>
          <a:lstStyle/>
          <a:p>
            <a:pPr defTabSz="912759"/>
            <a:r>
              <a:rPr lang="fr-FR" sz="1999" dirty="0">
                <a:latin typeface="Verdana" pitchFamily="-111" charset="0"/>
              </a:rPr>
              <a:t>Mode</a:t>
            </a:r>
          </a:p>
        </p:txBody>
      </p:sp>
      <p:sp>
        <p:nvSpPr>
          <p:cNvPr id="30" name="Text Box 25"/>
          <p:cNvSpPr txBox="1">
            <a:spLocks noChangeArrowheads="1"/>
          </p:cNvSpPr>
          <p:nvPr/>
        </p:nvSpPr>
        <p:spPr bwMode="auto">
          <a:xfrm>
            <a:off x="6142284" y="1554164"/>
            <a:ext cx="1252266" cy="399981"/>
          </a:xfrm>
          <a:prstGeom prst="rect">
            <a:avLst/>
          </a:prstGeom>
          <a:noFill/>
          <a:ln w="9525">
            <a:noFill/>
            <a:miter lim="800000"/>
            <a:headEnd/>
            <a:tailEnd/>
          </a:ln>
        </p:spPr>
        <p:txBody>
          <a:bodyPr wrap="none">
            <a:spAutoFit/>
          </a:bodyPr>
          <a:lstStyle/>
          <a:p>
            <a:pPr defTabSz="912759"/>
            <a:r>
              <a:rPr lang="fr-FR" sz="1999" dirty="0">
                <a:latin typeface="Verdana" pitchFamily="-111" charset="0"/>
              </a:rPr>
              <a:t>Médiane</a:t>
            </a:r>
          </a:p>
        </p:txBody>
      </p:sp>
      <p:sp>
        <p:nvSpPr>
          <p:cNvPr id="31" name="AutoShape 26"/>
          <p:cNvSpPr>
            <a:spLocks noChangeArrowheads="1"/>
          </p:cNvSpPr>
          <p:nvPr/>
        </p:nvSpPr>
        <p:spPr bwMode="auto">
          <a:xfrm>
            <a:off x="4927104" y="1412776"/>
            <a:ext cx="304801" cy="1447800"/>
          </a:xfrm>
          <a:prstGeom prst="downArrow">
            <a:avLst>
              <a:gd name="adj1" fmla="val 50000"/>
              <a:gd name="adj2" fmla="val 118750"/>
            </a:avLst>
          </a:prstGeom>
          <a:solidFill>
            <a:srgbClr val="00FF00"/>
          </a:solidFill>
          <a:ln w="9525">
            <a:solidFill>
              <a:schemeClr val="tx1"/>
            </a:solidFill>
            <a:miter lim="800000"/>
            <a:headEnd/>
            <a:tailEnd/>
          </a:ln>
        </p:spPr>
        <p:txBody>
          <a:bodyPr vert="eaVert" wrap="none" anchor="ctr"/>
          <a:lstStyle/>
          <a:p>
            <a:pPr defTabSz="912759"/>
            <a:endParaRPr lang="fr-FR" sz="1999">
              <a:latin typeface="Arial Narrow" pitchFamily="-111" charset="0"/>
            </a:endParaRPr>
          </a:p>
        </p:txBody>
      </p:sp>
      <p:sp>
        <p:nvSpPr>
          <p:cNvPr id="32" name="AutoShape 21"/>
          <p:cNvSpPr>
            <a:spLocks noChangeArrowheads="1"/>
          </p:cNvSpPr>
          <p:nvPr/>
        </p:nvSpPr>
        <p:spPr bwMode="auto">
          <a:xfrm>
            <a:off x="5375920" y="1471465"/>
            <a:ext cx="304801" cy="685800"/>
          </a:xfrm>
          <a:prstGeom prst="downArrow">
            <a:avLst>
              <a:gd name="adj1" fmla="val 50000"/>
              <a:gd name="adj2" fmla="val 56250"/>
            </a:avLst>
          </a:prstGeom>
          <a:solidFill>
            <a:srgbClr val="FF0000"/>
          </a:solidFill>
          <a:ln w="9525">
            <a:solidFill>
              <a:schemeClr val="tx1"/>
            </a:solidFill>
            <a:miter lim="800000"/>
            <a:headEnd/>
            <a:tailEnd/>
          </a:ln>
        </p:spPr>
        <p:txBody>
          <a:bodyPr vert="eaVert" wrap="none" anchor="ctr"/>
          <a:lstStyle/>
          <a:p>
            <a:pPr defTabSz="912759"/>
            <a:endParaRPr lang="fr-FR" sz="1999">
              <a:latin typeface="Arial Narrow" pitchFamily="-111" charset="0"/>
            </a:endParaRPr>
          </a:p>
        </p:txBody>
      </p:sp>
      <p:sp>
        <p:nvSpPr>
          <p:cNvPr id="33" name="AutoShape 24"/>
          <p:cNvSpPr>
            <a:spLocks noChangeArrowheads="1"/>
          </p:cNvSpPr>
          <p:nvPr/>
        </p:nvSpPr>
        <p:spPr bwMode="auto">
          <a:xfrm>
            <a:off x="5846266" y="1484785"/>
            <a:ext cx="296018" cy="1465658"/>
          </a:xfrm>
          <a:prstGeom prst="downArrow">
            <a:avLst>
              <a:gd name="adj1" fmla="val 50000"/>
              <a:gd name="adj2" fmla="val 108333"/>
            </a:avLst>
          </a:prstGeom>
          <a:solidFill>
            <a:srgbClr val="0033CC"/>
          </a:solidFill>
          <a:ln w="9525">
            <a:solidFill>
              <a:schemeClr val="tx1"/>
            </a:solidFill>
            <a:miter lim="800000"/>
            <a:headEnd/>
            <a:tailEnd/>
          </a:ln>
        </p:spPr>
        <p:txBody>
          <a:bodyPr vert="eaVert" wrap="none" anchor="ctr"/>
          <a:lstStyle/>
          <a:p>
            <a:pPr defTabSz="912759"/>
            <a:endParaRPr lang="fr-FR" sz="1999">
              <a:latin typeface="Arial Narrow" pitchFamily="-111" charset="0"/>
            </a:endParaRPr>
          </a:p>
        </p:txBody>
      </p:sp>
      <p:graphicFrame>
        <p:nvGraphicFramePr>
          <p:cNvPr id="2051" name="Object 20"/>
          <p:cNvGraphicFramePr>
            <a:graphicFrameLocks noChangeAspect="1"/>
          </p:cNvGraphicFramePr>
          <p:nvPr/>
        </p:nvGraphicFramePr>
        <p:xfrm>
          <a:off x="1847850" y="2025013"/>
          <a:ext cx="7920558" cy="4284308"/>
        </p:xfrm>
        <a:graphic>
          <a:graphicData uri="http://schemas.openxmlformats.org/presentationml/2006/ole">
            <mc:AlternateContent xmlns:mc="http://schemas.openxmlformats.org/markup-compatibility/2006">
              <mc:Choice xmlns:v="urn:schemas-microsoft-com:vml" Requires="v">
                <p:oleObj name="Graphique" r:id="rId3" imgW="5981620" imgH="3838455" progId="Excel.Sheet.8">
                  <p:embed/>
                </p:oleObj>
              </mc:Choice>
              <mc:Fallback>
                <p:oleObj name="Graphique" r:id="rId3" imgW="5981620" imgH="3838455" progId="Excel.Sheet.8">
                  <p:embed/>
                  <p:pic>
                    <p:nvPicPr>
                      <p:cNvPr id="2051" name="Object 2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7850" y="2025013"/>
                        <a:ext cx="7920558" cy="4284308"/>
                      </a:xfrm>
                      <a:prstGeom prst="rect">
                        <a:avLst/>
                      </a:prstGeom>
                      <a:noFill/>
                    </p:spPr>
                  </p:pic>
                </p:oleObj>
              </mc:Fallback>
            </mc:AlternateContent>
          </a:graphicData>
        </a:graphic>
      </p:graphicFrame>
    </p:spTree>
    <p:extLst>
      <p:ext uri="{BB962C8B-B14F-4D97-AF65-F5344CB8AC3E}">
        <p14:creationId xmlns:p14="http://schemas.microsoft.com/office/powerpoint/2010/main" val="1952717182"/>
      </p:ext>
    </p:extLst>
  </p:cSld>
  <p:clrMapOvr>
    <a:masterClrMapping/>
  </p:clrMapOvr>
  <p:transition/>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1561</Words>
  <Application>Microsoft Office PowerPoint</Application>
  <PresentationFormat>Grand écran</PresentationFormat>
  <Paragraphs>430</Paragraphs>
  <Slides>31</Slides>
  <Notes>22</Notes>
  <HiddenSlides>0</HiddenSlides>
  <MMClips>0</MMClips>
  <ScaleCrop>false</ScaleCrop>
  <HeadingPairs>
    <vt:vector size="8" baseType="variant">
      <vt:variant>
        <vt:lpstr>Polices utilisées</vt:lpstr>
      </vt:variant>
      <vt:variant>
        <vt:i4>9</vt:i4>
      </vt:variant>
      <vt:variant>
        <vt:lpstr>Thème</vt:lpstr>
      </vt:variant>
      <vt:variant>
        <vt:i4>1</vt:i4>
      </vt:variant>
      <vt:variant>
        <vt:lpstr>Serveurs OLE incorporés</vt:lpstr>
      </vt:variant>
      <vt:variant>
        <vt:i4>3</vt:i4>
      </vt:variant>
      <vt:variant>
        <vt:lpstr>Titres des diapositives</vt:lpstr>
      </vt:variant>
      <vt:variant>
        <vt:i4>31</vt:i4>
      </vt:variant>
    </vt:vector>
  </HeadingPairs>
  <TitlesOfParts>
    <vt:vector size="44" baseType="lpstr">
      <vt:lpstr>Arial</vt:lpstr>
      <vt:lpstr>Arial Narrow</vt:lpstr>
      <vt:lpstr>Calibri</vt:lpstr>
      <vt:lpstr>Calibri Light</vt:lpstr>
      <vt:lpstr>Cambria Math</vt:lpstr>
      <vt:lpstr>Symbol</vt:lpstr>
      <vt:lpstr>Times New Roman</vt:lpstr>
      <vt:lpstr>Verdana</vt:lpstr>
      <vt:lpstr>Wingdings</vt:lpstr>
      <vt:lpstr>Thème Office</vt:lpstr>
      <vt:lpstr>Microsoft Excel 97-2003 Worksheet</vt:lpstr>
      <vt:lpstr>Graphique</vt:lpstr>
      <vt:lpstr>Equation</vt:lpstr>
      <vt:lpstr>Présentation PowerPoint</vt:lpstr>
      <vt:lpstr>Présentation PowerPoint</vt:lpstr>
      <vt:lpstr>I - INTRODUCTION</vt:lpstr>
      <vt:lpstr>PROGRAMME</vt:lpstr>
      <vt:lpstr>Présentation PowerPoint</vt:lpstr>
      <vt:lpstr>Loi normale</vt:lpstr>
      <vt:lpstr>Mesures d’une distribution normale</vt:lpstr>
      <vt:lpstr>Mesures d’une distribution normale</vt:lpstr>
      <vt:lpstr>Mesures d’une distribution normale</vt:lpstr>
      <vt:lpstr>Symboles utilisés</vt:lpstr>
      <vt:lpstr>Calcul de la moyenne</vt:lpstr>
      <vt:lpstr>Ecart type</vt:lpstr>
      <vt:lpstr>δ et s</vt:lpstr>
      <vt:lpstr>Etendue et dipersion</vt:lpstr>
      <vt:lpstr>Ecart type à partir de l’étendue</vt:lpstr>
      <vt:lpstr>Présentation PowerPoint</vt:lpstr>
      <vt:lpstr>Niveau d’éxactitude</vt:lpstr>
      <vt:lpstr>EXERCICE N°1 </vt:lpstr>
      <vt:lpstr>Présentation PowerPoint</vt:lpstr>
      <vt:lpstr>Présentation PowerPoint</vt:lpstr>
      <vt:lpstr>Présentation PowerPoint</vt:lpstr>
      <vt:lpstr>Présentation PowerPoint</vt:lpstr>
      <vt:lpstr>Présentation PowerPoint</vt:lpstr>
      <vt:lpstr>Constat </vt:lpstr>
      <vt:lpstr>Pour ce dernier exemple on voit que les données semblent être distribués normalement. Cependant on voit que les points situés aux deux extrémités semblent dévier de la droite de Henry, ce qui laisse penser de la présence de valeurs aberrantes. Il serait judicieux de récolter plus de données et de refaire l’analyse. </vt:lpstr>
      <vt:lpstr>2- APPROCHE SHEWHART</vt:lpstr>
      <vt:lpstr>Présentation PowerPoint</vt:lpstr>
      <vt:lpstr>BELL TELEPHONE LABORATORIES  ( aujourd'hui AT&amp;T ) WESTERN ELECTRIC Company. </vt:lpstr>
      <vt:lpstr>Western Electric Company  </vt:lpstr>
      <vt:lpstr>SHEWHART, A. Walter ( 1881 - 1967 ) Ingénieur statisticien-mathématicien Américain Concepteur du SPC  ( Statistical Process Control - Maîtrise Statistique des Processus )</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KHAOUANI FATIMA</dc:creator>
  <cp:lastModifiedBy>KHAOUANI FATIMA</cp:lastModifiedBy>
  <cp:revision>1</cp:revision>
  <dcterms:created xsi:type="dcterms:W3CDTF">2024-12-10T16:06:41Z</dcterms:created>
  <dcterms:modified xsi:type="dcterms:W3CDTF">2024-12-10T16:07:14Z</dcterms:modified>
</cp:coreProperties>
</file>