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1" r:id="rId7"/>
    <p:sldId id="262"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4" autoAdjust="0"/>
    <p:restoredTop sz="94660"/>
  </p:normalViewPr>
  <p:slideViewPr>
    <p:cSldViewPr snapToGrid="0">
      <p:cViewPr varScale="1">
        <p:scale>
          <a:sx n="84" d="100"/>
          <a:sy n="84" d="100"/>
        </p:scale>
        <p:origin x="1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E5B9EB-1532-473B-B967-B7B99AC01832}"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2730554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E5B9EB-1532-473B-B967-B7B99AC01832}"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55194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E5B9EB-1532-473B-B967-B7B99AC01832}"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2094261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E5B9EB-1532-473B-B967-B7B99AC01832}"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3280238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E5B9EB-1532-473B-B967-B7B99AC01832}" type="datetimeFigureOut">
              <a:rPr lang="en-US" smtClean="0"/>
              <a:t>3/6/2023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2199527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E5B9EB-1532-473B-B967-B7B99AC01832}"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884115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E5B9EB-1532-473B-B967-B7B99AC01832}" type="datetimeFigureOut">
              <a:rPr lang="en-US" smtClean="0"/>
              <a:t>3/6/2023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319267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E5B9EB-1532-473B-B967-B7B99AC01832}" type="datetimeFigureOut">
              <a:rPr lang="en-US" smtClean="0"/>
              <a:t>3/6/2023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3513683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E5B9EB-1532-473B-B967-B7B99AC01832}" type="datetimeFigureOut">
              <a:rPr lang="en-US" smtClean="0"/>
              <a:t>3/6/2023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6388231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E5B9EB-1532-473B-B967-B7B99AC01832}"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1445861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E5B9EB-1532-473B-B967-B7B99AC01832}" type="datetimeFigureOut">
              <a:rPr lang="en-US" smtClean="0"/>
              <a:t>3/6/2023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AC05A0-0059-438A-B579-AD580826D09F}" type="slidenum">
              <a:rPr lang="en-US" smtClean="0"/>
              <a:t>‹#›</a:t>
            </a:fld>
            <a:endParaRPr lang="en-US"/>
          </a:p>
        </p:txBody>
      </p:sp>
    </p:spTree>
    <p:extLst>
      <p:ext uri="{BB962C8B-B14F-4D97-AF65-F5344CB8AC3E}">
        <p14:creationId xmlns:p14="http://schemas.microsoft.com/office/powerpoint/2010/main" val="116903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E5B9EB-1532-473B-B967-B7B99AC01832}" type="datetimeFigureOut">
              <a:rPr lang="en-US" smtClean="0"/>
              <a:t>3/6/2023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AC05A0-0059-438A-B579-AD580826D09F}" type="slidenum">
              <a:rPr lang="en-US" smtClean="0"/>
              <a:t>‹#›</a:t>
            </a:fld>
            <a:endParaRPr lang="en-US"/>
          </a:p>
        </p:txBody>
      </p:sp>
    </p:spTree>
    <p:extLst>
      <p:ext uri="{BB962C8B-B14F-4D97-AF65-F5344CB8AC3E}">
        <p14:creationId xmlns:p14="http://schemas.microsoft.com/office/powerpoint/2010/main" val="699015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3425757"/>
            <a:ext cx="12192000" cy="1544012"/>
          </a:xfrm>
          <a:prstGeom prst="rect">
            <a:avLst/>
          </a:prstGeom>
        </p:spPr>
        <p:txBody>
          <a:bodyPr wrap="square">
            <a:spAutoFit/>
          </a:bodyPr>
          <a:lstStyle/>
          <a:p>
            <a:pPr algn="ctr">
              <a:lnSpc>
                <a:spcPct val="115000"/>
              </a:lnSpc>
              <a:spcAft>
                <a:spcPts val="1000"/>
              </a:spcAft>
            </a:pPr>
            <a:r>
              <a:rPr lang="fr-FR" sz="4000" b="1" dirty="0">
                <a:latin typeface="Cambria" panose="02040503050406030204" pitchFamily="18" charset="0"/>
                <a:ea typeface="Calibri" panose="020F0502020204030204" pitchFamily="34" charset="0"/>
                <a:cs typeface="Arial" panose="020B0604020202020204" pitchFamily="34" charset="0"/>
              </a:rPr>
              <a:t>CHAPITRE I</a:t>
            </a:r>
            <a:endParaRPr lang="en-US" sz="1600" dirty="0" smtClean="0">
              <a:effectLst/>
              <a:latin typeface="Calibri" panose="020F0502020204030204" pitchFamily="34" charset="0"/>
              <a:ea typeface="Calibri" panose="020F0502020204030204" pitchFamily="34" charset="0"/>
              <a:cs typeface="Arial" panose="020B0604020202020204" pitchFamily="34" charset="0"/>
            </a:endParaRPr>
          </a:p>
          <a:p>
            <a:pPr algn="ctr"/>
            <a:r>
              <a:rPr lang="fr-FR" sz="4000" b="1" i="1" dirty="0">
                <a:latin typeface="Cambria" panose="02040503050406030204" pitchFamily="18" charset="0"/>
                <a:ea typeface="Calibri" panose="020F0502020204030204" pitchFamily="34" charset="0"/>
                <a:cs typeface="Arial" panose="020B0604020202020204" pitchFamily="34" charset="0"/>
              </a:rPr>
              <a:t>ETHIQUE &amp; DEONTOLOGIE</a:t>
            </a:r>
            <a:endParaRPr lang="en-US" sz="4000" dirty="0"/>
          </a:p>
        </p:txBody>
      </p:sp>
      <p:sp>
        <p:nvSpPr>
          <p:cNvPr id="5" name="Rectangle 4"/>
          <p:cNvSpPr/>
          <p:nvPr/>
        </p:nvSpPr>
        <p:spPr>
          <a:xfrm>
            <a:off x="-1" y="1955418"/>
            <a:ext cx="6452315" cy="410882"/>
          </a:xfrm>
          <a:prstGeom prst="rect">
            <a:avLst/>
          </a:prstGeom>
        </p:spPr>
        <p:txBody>
          <a:bodyPr wrap="square">
            <a:spAutoFit/>
          </a:bodyPr>
          <a:lstStyle/>
          <a:p>
            <a:pPr algn="ctr">
              <a:lnSpc>
                <a:spcPct val="115000"/>
              </a:lnSpc>
              <a:spcAft>
                <a:spcPts val="0"/>
              </a:spcAft>
            </a:pPr>
            <a:r>
              <a:rPr lang="fr-FR" i="1" dirty="0" smtClean="0">
                <a:latin typeface="Calibri" panose="020F0502020204030204" pitchFamily="34" charset="0"/>
                <a:ea typeface="Calibri" panose="020F0502020204030204" pitchFamily="34" charset="0"/>
                <a:cs typeface="Calibri" panose="020F0502020204030204" pitchFamily="34" charset="0"/>
              </a:rPr>
              <a:t>Module : Éthique</a:t>
            </a:r>
            <a:r>
              <a:rPr lang="fr-FR" i="1" dirty="0">
                <a:latin typeface="Calibri" panose="020F0502020204030204" pitchFamily="34" charset="0"/>
                <a:ea typeface="Calibri" panose="020F0502020204030204" pitchFamily="34" charset="0"/>
                <a:cs typeface="Calibri" panose="020F0502020204030204" pitchFamily="34" charset="0"/>
              </a:rPr>
              <a:t>, Déontologie et Propriété Intellectuelle</a:t>
            </a:r>
            <a:endParaRPr lang="en-US" dirty="0">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 y="1544536"/>
            <a:ext cx="4739425" cy="410882"/>
          </a:xfrm>
          <a:prstGeom prst="rect">
            <a:avLst/>
          </a:prstGeom>
        </p:spPr>
        <p:txBody>
          <a:bodyPr wrap="square">
            <a:spAutoFit/>
          </a:bodyPr>
          <a:lstStyle/>
          <a:p>
            <a:pPr algn="ctr">
              <a:lnSpc>
                <a:spcPct val="115000"/>
              </a:lnSpc>
              <a:spcAft>
                <a:spcPts val="0"/>
              </a:spcAft>
            </a:pPr>
            <a:r>
              <a:rPr lang="fr-FR" i="1" dirty="0">
                <a:latin typeface="Calibri" panose="020F0502020204030204" pitchFamily="34" charset="0"/>
                <a:ea typeface="Calibri" panose="020F0502020204030204" pitchFamily="34" charset="0"/>
                <a:cs typeface="Calibri" panose="020F0502020204030204" pitchFamily="34" charset="0"/>
              </a:rPr>
              <a:t>Master : Instrumentation Electronique    </a:t>
            </a:r>
            <a:endParaRPr lang="fr-FR" i="1" dirty="0" smtClean="0">
              <a:latin typeface="Calibri" panose="020F0502020204030204" pitchFamily="34" charset="0"/>
              <a:ea typeface="Calibri" panose="020F0502020204030204" pitchFamily="34" charset="0"/>
              <a:cs typeface="Calibri" panose="020F0502020204030204" pitchFamily="34" charset="0"/>
            </a:endParaRPr>
          </a:p>
        </p:txBody>
      </p:sp>
      <p:sp>
        <p:nvSpPr>
          <p:cNvPr id="8" name="Rectangle 7"/>
          <p:cNvSpPr/>
          <p:nvPr/>
        </p:nvSpPr>
        <p:spPr>
          <a:xfrm>
            <a:off x="0" y="1119533"/>
            <a:ext cx="4288665" cy="410882"/>
          </a:xfrm>
          <a:prstGeom prst="rect">
            <a:avLst/>
          </a:prstGeom>
        </p:spPr>
        <p:txBody>
          <a:bodyPr wrap="square">
            <a:spAutoFit/>
          </a:bodyPr>
          <a:lstStyle/>
          <a:p>
            <a:pPr algn="ctr">
              <a:lnSpc>
                <a:spcPct val="115000"/>
              </a:lnSpc>
              <a:spcAft>
                <a:spcPts val="0"/>
              </a:spcAft>
            </a:pPr>
            <a:r>
              <a:rPr lang="fr-FR" i="1" dirty="0" smtClean="0">
                <a:latin typeface="Calibri" panose="020F0502020204030204" pitchFamily="34" charset="0"/>
                <a:ea typeface="Calibri" panose="020F0502020204030204" pitchFamily="34" charset="0"/>
                <a:cs typeface="Calibri" panose="020F0502020204030204" pitchFamily="34" charset="0"/>
              </a:rPr>
              <a:t>Département de Génie Electrique</a:t>
            </a:r>
          </a:p>
        </p:txBody>
      </p:sp>
      <p:sp>
        <p:nvSpPr>
          <p:cNvPr id="9" name="Rectangle 8"/>
          <p:cNvSpPr/>
          <p:nvPr/>
        </p:nvSpPr>
        <p:spPr>
          <a:xfrm>
            <a:off x="0" y="688561"/>
            <a:ext cx="3309870" cy="410882"/>
          </a:xfrm>
          <a:prstGeom prst="rect">
            <a:avLst/>
          </a:prstGeom>
        </p:spPr>
        <p:txBody>
          <a:bodyPr wrap="square">
            <a:spAutoFit/>
          </a:bodyPr>
          <a:lstStyle/>
          <a:p>
            <a:pPr algn="ctr">
              <a:lnSpc>
                <a:spcPct val="115000"/>
              </a:lnSpc>
              <a:spcAft>
                <a:spcPts val="0"/>
              </a:spcAft>
            </a:pPr>
            <a:r>
              <a:rPr lang="fr-FR" i="1" dirty="0" smtClean="0">
                <a:latin typeface="Calibri" panose="020F0502020204030204" pitchFamily="34" charset="0"/>
                <a:ea typeface="Calibri" panose="020F0502020204030204" pitchFamily="34" charset="0"/>
                <a:cs typeface="Calibri" panose="020F0502020204030204" pitchFamily="34" charset="0"/>
              </a:rPr>
              <a:t>Faculté de Technologie</a:t>
            </a:r>
          </a:p>
        </p:txBody>
      </p:sp>
      <p:sp>
        <p:nvSpPr>
          <p:cNvPr id="11" name="Rectangle 10"/>
          <p:cNvSpPr/>
          <p:nvPr/>
        </p:nvSpPr>
        <p:spPr>
          <a:xfrm>
            <a:off x="0" y="250680"/>
            <a:ext cx="3206839" cy="392159"/>
          </a:xfrm>
          <a:prstGeom prst="rect">
            <a:avLst/>
          </a:prstGeom>
        </p:spPr>
        <p:txBody>
          <a:bodyPr wrap="square">
            <a:spAutoFit/>
          </a:bodyPr>
          <a:lstStyle/>
          <a:p>
            <a:pPr algn="ctr">
              <a:lnSpc>
                <a:spcPct val="115000"/>
              </a:lnSpc>
              <a:spcAft>
                <a:spcPts val="0"/>
              </a:spcAft>
            </a:pPr>
            <a:r>
              <a:rPr lang="fr-FR" i="1" dirty="0" smtClean="0">
                <a:latin typeface="Calibri" panose="020F0502020204030204" pitchFamily="34" charset="0"/>
                <a:ea typeface="Calibri" panose="020F0502020204030204" pitchFamily="34" charset="0"/>
                <a:cs typeface="Calibri" panose="020F0502020204030204" pitchFamily="34" charset="0"/>
              </a:rPr>
              <a:t>Université de Tlemcen</a:t>
            </a:r>
          </a:p>
        </p:txBody>
      </p:sp>
    </p:spTree>
    <p:extLst>
      <p:ext uri="{BB962C8B-B14F-4D97-AF65-F5344CB8AC3E}">
        <p14:creationId xmlns:p14="http://schemas.microsoft.com/office/powerpoint/2010/main" val="1408607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21656" y="2737333"/>
            <a:ext cx="10515600" cy="1395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fr-FR" sz="4000" b="1" dirty="0" smtClean="0"/>
              <a:t>I.3 </a:t>
            </a:r>
            <a:r>
              <a:rPr lang="fr-FR" sz="3600" b="1" dirty="0"/>
              <a:t>LES </a:t>
            </a:r>
            <a:r>
              <a:rPr lang="fr-FR" sz="3600" b="1" dirty="0" smtClean="0"/>
              <a:t>DROITS </a:t>
            </a:r>
            <a:r>
              <a:rPr lang="fr-FR" sz="3600" b="1" dirty="0"/>
              <a:t>ET DEVOIRS DE L’ETUDIANT </a:t>
            </a:r>
            <a:endParaRPr lang="fr-FR" sz="3600" b="1" dirty="0" smtClean="0"/>
          </a:p>
          <a:p>
            <a:pPr marL="0" indent="0" algn="ctr">
              <a:buNone/>
            </a:pPr>
            <a:r>
              <a:rPr lang="fr-FR" sz="3600" b="1" dirty="0" smtClean="0"/>
              <a:t>DE </a:t>
            </a:r>
            <a:r>
              <a:rPr lang="fr-FR" sz="3600" b="1" dirty="0"/>
              <a:t>L’ENSEIGNEMENT SUPERIEUR</a:t>
            </a:r>
            <a:endParaRPr lang="en-US" sz="3600" b="1" dirty="0"/>
          </a:p>
        </p:txBody>
      </p:sp>
    </p:spTree>
    <p:extLst>
      <p:ext uri="{BB962C8B-B14F-4D97-AF65-F5344CB8AC3E}">
        <p14:creationId xmlns:p14="http://schemas.microsoft.com/office/powerpoint/2010/main" val="2596603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36228"/>
            <a:ext cx="10515600" cy="4351338"/>
          </a:xfrm>
        </p:spPr>
        <p:txBody>
          <a:bodyPr/>
          <a:lstStyle/>
          <a:p>
            <a:pPr marL="0" indent="0">
              <a:buNone/>
            </a:pPr>
            <a:r>
              <a:rPr lang="fr-FR" b="1" dirty="0"/>
              <a:t>I.3.1 Introduction </a:t>
            </a:r>
            <a:r>
              <a:rPr lang="fr-FR" b="1" dirty="0" smtClean="0"/>
              <a:t>:</a:t>
            </a:r>
          </a:p>
          <a:p>
            <a:pPr marL="0" indent="0">
              <a:buNone/>
            </a:pPr>
            <a:endParaRPr lang="en-US" dirty="0"/>
          </a:p>
          <a:p>
            <a:pPr marL="0" indent="0" algn="just">
              <a:buNone/>
            </a:pPr>
            <a:r>
              <a:rPr lang="fr-FR" dirty="0"/>
              <a:t>L’étudiant doit disposer de toutes les conditions possibles pour évoluer harmonieusement au sein des établissements d’enseignement supérieur. Il a de ce fait des droits qui ne prennent leur sens que s’ils sont accompagnés d’une responsabilité qui se traduit par des devoirs.</a:t>
            </a:r>
            <a:endParaRPr lang="en-US" dirty="0"/>
          </a:p>
        </p:txBody>
      </p:sp>
    </p:spTree>
    <p:extLst>
      <p:ext uri="{BB962C8B-B14F-4D97-AF65-F5344CB8AC3E}">
        <p14:creationId xmlns:p14="http://schemas.microsoft.com/office/powerpoint/2010/main" val="182096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3653" y="605307"/>
            <a:ext cx="10515600" cy="5743977"/>
          </a:xfrm>
        </p:spPr>
        <p:txBody>
          <a:bodyPr>
            <a:normAutofit/>
          </a:bodyPr>
          <a:lstStyle/>
          <a:p>
            <a:pPr marL="0" indent="0">
              <a:buNone/>
            </a:pPr>
            <a:r>
              <a:rPr lang="fr-FR" b="1" dirty="0"/>
              <a:t>I.3.2 Les droits de l’étudiant </a:t>
            </a:r>
            <a:endParaRPr lang="fr-FR" b="1" dirty="0" smtClean="0"/>
          </a:p>
          <a:p>
            <a:pPr marL="0" indent="0">
              <a:buNone/>
            </a:pPr>
            <a:endParaRPr lang="en-US" dirty="0"/>
          </a:p>
          <a:p>
            <a:pPr lvl="0" algn="just"/>
            <a:r>
              <a:rPr lang="fr-FR" dirty="0"/>
              <a:t>L’étudiant a droit à un enseignement et à une formation à la recherche de qualité. Pour ce faire, il a droit à un encadrement de qualité qui utilise des méthodes pédagogiques modernes et adaptées. </a:t>
            </a:r>
            <a:endParaRPr lang="en-US" dirty="0"/>
          </a:p>
          <a:p>
            <a:pPr lvl="0"/>
            <a:r>
              <a:rPr lang="fr-FR" dirty="0"/>
              <a:t>L’étudiant a droit au respect et à la dignité de la part des membres de la communauté universitaire. </a:t>
            </a:r>
            <a:endParaRPr lang="en-US" dirty="0"/>
          </a:p>
          <a:p>
            <a:pPr lvl="0"/>
            <a:r>
              <a:rPr lang="fr-FR" dirty="0"/>
              <a:t>L’étudiant ne doit subir aucune discrimination liée au genre ou à toute autre particularité. </a:t>
            </a:r>
            <a:endParaRPr lang="en-US" dirty="0"/>
          </a:p>
        </p:txBody>
      </p:sp>
    </p:spTree>
    <p:extLst>
      <p:ext uri="{BB962C8B-B14F-4D97-AF65-F5344CB8AC3E}">
        <p14:creationId xmlns:p14="http://schemas.microsoft.com/office/powerpoint/2010/main" val="4093252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16965"/>
            <a:ext cx="10515600" cy="4351338"/>
          </a:xfrm>
        </p:spPr>
        <p:txBody>
          <a:bodyPr/>
          <a:lstStyle/>
          <a:p>
            <a:pPr lvl="0"/>
            <a:r>
              <a:rPr lang="fr-FR" dirty="0"/>
              <a:t>L’étudiant a droit à la liberté d’expression et d’opinion dans le respect des règles régissant les institutions universitaires. </a:t>
            </a:r>
            <a:endParaRPr lang="en-US" dirty="0"/>
          </a:p>
          <a:p>
            <a:r>
              <a:rPr lang="fr-FR" dirty="0"/>
              <a:t>Le programme du cours doit lui être remis dès le début de l’année. Les supports de cours (références d’ouvrages et polycopiés …) doivent être mis à sa disposition. </a:t>
            </a:r>
            <a:endParaRPr lang="fr-FR" dirty="0" smtClean="0"/>
          </a:p>
          <a:p>
            <a:pPr lvl="0" algn="just"/>
            <a:r>
              <a:rPr lang="fr-FR" dirty="0"/>
              <a:t>L’étudiant a droit à une évaluation juste, équitable et impartiale. </a:t>
            </a:r>
            <a:endParaRPr lang="en-US" dirty="0"/>
          </a:p>
          <a:p>
            <a:pPr lvl="0" algn="just"/>
            <a:r>
              <a:rPr lang="fr-FR" dirty="0"/>
              <a:t>La remise des notes, accompagnée du corrigé et du barème de l’épreuve et, au besoin, la consultation de copie, doive se faire dans des délais raisonnables n’excédant pas ceux fixés par les comités pédagogiques. </a:t>
            </a:r>
            <a:endParaRPr lang="en-US" dirty="0"/>
          </a:p>
          <a:p>
            <a:endParaRPr lang="en-US" dirty="0"/>
          </a:p>
          <a:p>
            <a:pPr marL="0" indent="0">
              <a:buNone/>
            </a:pPr>
            <a:endParaRPr lang="en-US" dirty="0"/>
          </a:p>
        </p:txBody>
      </p:sp>
    </p:spTree>
    <p:extLst>
      <p:ext uri="{BB962C8B-B14F-4D97-AF65-F5344CB8AC3E}">
        <p14:creationId xmlns:p14="http://schemas.microsoft.com/office/powerpoint/2010/main" val="230865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08660"/>
            <a:ext cx="10515600" cy="5634990"/>
          </a:xfrm>
        </p:spPr>
        <p:txBody>
          <a:bodyPr>
            <a:normAutofit/>
          </a:bodyPr>
          <a:lstStyle/>
          <a:p>
            <a:pPr lvl="0" algn="just"/>
            <a:r>
              <a:rPr lang="fr-FR" dirty="0" smtClean="0"/>
              <a:t>L’étudiant </a:t>
            </a:r>
            <a:r>
              <a:rPr lang="fr-FR" dirty="0"/>
              <a:t>a le droit de présenter un recours s’il s’estime léser dans la correction d’une épreuve. </a:t>
            </a:r>
            <a:endParaRPr lang="fr-FR" dirty="0" smtClean="0"/>
          </a:p>
          <a:p>
            <a:pPr lvl="0" algn="just"/>
            <a:r>
              <a:rPr lang="fr-FR" dirty="0"/>
              <a:t>L’étudiant en post-graduation a droit à un encadrement de qualité ainsi qu’à des mesures de soutien pour sa recherche. </a:t>
            </a:r>
            <a:endParaRPr lang="en-US" dirty="0"/>
          </a:p>
          <a:p>
            <a:pPr lvl="0" algn="just"/>
            <a:r>
              <a:rPr lang="fr-FR" dirty="0"/>
              <a:t>L’étudiant a droit à la sécurité, à l’hygiène et à la prévention sanitaire nécessaires aussi bien dans les universités que dans les résidences universitaires. </a:t>
            </a:r>
            <a:endParaRPr lang="fr-FR" dirty="0" smtClean="0"/>
          </a:p>
          <a:p>
            <a:pPr lvl="0" algn="just"/>
            <a:r>
              <a:rPr lang="fr-FR" dirty="0"/>
              <a:t>L’étudiant a droit aux informations concernant la structure d’enseignement supérieur à laquelle il appartient, notamment son règlement intérieur.</a:t>
            </a:r>
            <a:endParaRPr lang="en-US" dirty="0"/>
          </a:p>
          <a:p>
            <a:pPr lvl="0" algn="just"/>
            <a:r>
              <a:rPr lang="fr-FR" dirty="0"/>
              <a:t>L’étudiant a accès à la bibliothèque, au centre de ressources informatiques et à tous les moyens matériels nécessaires à une formation de qualité. </a:t>
            </a:r>
            <a:endParaRPr lang="en-US" dirty="0"/>
          </a:p>
          <a:p>
            <a:pPr lvl="0" algn="just"/>
            <a:endParaRPr lang="en-US" dirty="0"/>
          </a:p>
          <a:p>
            <a:pPr lvl="0"/>
            <a:endParaRPr lang="en-US" dirty="0"/>
          </a:p>
          <a:p>
            <a:pPr marL="0" indent="0" algn="just">
              <a:buNone/>
            </a:pPr>
            <a:endParaRPr lang="fr-FR" b="1" dirty="0"/>
          </a:p>
        </p:txBody>
      </p:sp>
    </p:spTree>
    <p:extLst>
      <p:ext uri="{BB962C8B-B14F-4D97-AF65-F5344CB8AC3E}">
        <p14:creationId xmlns:p14="http://schemas.microsoft.com/office/powerpoint/2010/main" val="377396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2441" y="1394461"/>
            <a:ext cx="10881575" cy="4114800"/>
          </a:xfrm>
        </p:spPr>
        <p:txBody>
          <a:bodyPr>
            <a:normAutofit/>
          </a:bodyPr>
          <a:lstStyle/>
          <a:p>
            <a:pPr lvl="0" algn="just"/>
            <a:r>
              <a:rPr lang="fr-FR" dirty="0" smtClean="0"/>
              <a:t>L’étudiant </a:t>
            </a:r>
            <a:r>
              <a:rPr lang="fr-FR" dirty="0"/>
              <a:t>élit ses représentants aux comités pédagogiques sans entrave ni pression. </a:t>
            </a:r>
            <a:endParaRPr lang="en-US" dirty="0"/>
          </a:p>
          <a:p>
            <a:pPr algn="just"/>
            <a:r>
              <a:rPr lang="fr-FR" dirty="0"/>
              <a:t>L’étudiant peut créer, conformément à la législation en vigueur, des associations estudiantines à caractère scientifique, artistique, culturel et sportif. Ces associations ne doivent pas s’immiscer dans la gestion administrative des institutions universitaires en dehors du cadre fixé par la réglementation en vigueur.</a:t>
            </a:r>
            <a:endParaRPr lang="en-US" dirty="0"/>
          </a:p>
        </p:txBody>
      </p:sp>
    </p:spTree>
    <p:extLst>
      <p:ext uri="{BB962C8B-B14F-4D97-AF65-F5344CB8AC3E}">
        <p14:creationId xmlns:p14="http://schemas.microsoft.com/office/powerpoint/2010/main" val="3920223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05840"/>
            <a:ext cx="10515600" cy="5171123"/>
          </a:xfrm>
        </p:spPr>
        <p:txBody>
          <a:bodyPr>
            <a:normAutofit/>
          </a:bodyPr>
          <a:lstStyle/>
          <a:p>
            <a:pPr marL="0" indent="0">
              <a:buNone/>
            </a:pPr>
            <a:r>
              <a:rPr lang="fr-FR" b="1" dirty="0"/>
              <a:t>I.3.3 Les devoirs de l’étudiant </a:t>
            </a:r>
            <a:endParaRPr lang="fr-FR" b="1" dirty="0" smtClean="0"/>
          </a:p>
          <a:p>
            <a:pPr marL="0" indent="0">
              <a:buNone/>
            </a:pPr>
            <a:endParaRPr lang="en-US" dirty="0"/>
          </a:p>
          <a:p>
            <a:pPr lvl="0" algn="just"/>
            <a:r>
              <a:rPr lang="fr-FR" dirty="0"/>
              <a:t>L’étudiant doit respecter la réglementation en vigueur. </a:t>
            </a:r>
            <a:endParaRPr lang="en-US" dirty="0"/>
          </a:p>
          <a:p>
            <a:pPr lvl="0" algn="just"/>
            <a:r>
              <a:rPr lang="fr-FR" dirty="0"/>
              <a:t>L’étudiant doit respecter la dignité et l’intégrité des membres de la communauté universitaire. </a:t>
            </a:r>
            <a:endParaRPr lang="en-US" dirty="0"/>
          </a:p>
          <a:p>
            <a:pPr lvl="0" algn="just"/>
            <a:r>
              <a:rPr lang="fr-FR" dirty="0"/>
              <a:t>L’étudiant doit respecter le droit des membres de la communauté universitaire à la libre expression. </a:t>
            </a:r>
            <a:endParaRPr lang="en-US" dirty="0"/>
          </a:p>
          <a:p>
            <a:pPr lvl="0" algn="just"/>
            <a:r>
              <a:rPr lang="fr-FR" dirty="0"/>
              <a:t>L’étudiant doit respecter les résultats des jurys de délibération. </a:t>
            </a:r>
            <a:endParaRPr lang="en-US" dirty="0"/>
          </a:p>
          <a:p>
            <a:pPr lvl="0" algn="just"/>
            <a:r>
              <a:rPr lang="fr-FR" dirty="0"/>
              <a:t>L’étudiant est dans l’obligation de fournir des informations exactes et précises lors de son inscription, et de s’acquitter de ses obligations administratives envers l’établissement. </a:t>
            </a:r>
            <a:endParaRPr lang="en-US" dirty="0"/>
          </a:p>
          <a:p>
            <a:pPr marL="0" indent="0">
              <a:buNone/>
            </a:pPr>
            <a:endParaRPr lang="en-US" dirty="0"/>
          </a:p>
        </p:txBody>
      </p:sp>
    </p:spTree>
    <p:extLst>
      <p:ext uri="{BB962C8B-B14F-4D97-AF65-F5344CB8AC3E}">
        <p14:creationId xmlns:p14="http://schemas.microsoft.com/office/powerpoint/2010/main" val="2507648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5810"/>
            <a:ext cx="10515600" cy="5463539"/>
          </a:xfrm>
        </p:spPr>
        <p:txBody>
          <a:bodyPr>
            <a:normAutofit/>
          </a:bodyPr>
          <a:lstStyle/>
          <a:p>
            <a:pPr lvl="0" algn="just"/>
            <a:r>
              <a:rPr lang="fr-FR" dirty="0"/>
              <a:t>L’étudiant doit faire preuve de civisme et de bonnes manières dans l’ensemble de ses comportements. </a:t>
            </a:r>
            <a:endParaRPr lang="en-US" dirty="0"/>
          </a:p>
          <a:p>
            <a:pPr lvl="0" algn="just"/>
            <a:r>
              <a:rPr lang="fr-FR" dirty="0"/>
              <a:t>L’étudiant ne doit jamais frauder ou recourir au plagiat. </a:t>
            </a:r>
            <a:endParaRPr lang="en-US" dirty="0"/>
          </a:p>
          <a:p>
            <a:pPr lvl="0" algn="just"/>
            <a:r>
              <a:rPr lang="fr-FR" dirty="0" smtClean="0"/>
              <a:t>L’étudiant </a:t>
            </a:r>
            <a:r>
              <a:rPr lang="fr-FR" dirty="0"/>
              <a:t>doit préserver les locaux et les matériels mis à sa disposition et respecter les règles de sécurité et d’hygiène dans tout l’établissement. </a:t>
            </a:r>
            <a:endParaRPr lang="fr-FR" dirty="0" smtClean="0"/>
          </a:p>
          <a:p>
            <a:pPr lvl="0" algn="just"/>
            <a:endParaRPr lang="fr-FR" dirty="0"/>
          </a:p>
          <a:p>
            <a:pPr marL="0" indent="0" algn="just">
              <a:buNone/>
            </a:pPr>
            <a:r>
              <a:rPr lang="fr-FR" dirty="0"/>
              <a:t>L’étudiant est dûment informé des fautes qui lui sont reprochées. Les sanctions qu’il encourt sont prévues par la réglementation en vigueur et le règlement intérieur de l’établissement d’enseignement supérieur. Elles sont du ressort du conseil de discipline et peuvent aller jusqu’à l’exclusion définitive de l’établissement.</a:t>
            </a:r>
            <a:endParaRPr lang="en-US" dirty="0"/>
          </a:p>
          <a:p>
            <a:pPr marL="0" lvl="0" indent="0">
              <a:buNone/>
            </a:pPr>
            <a:endParaRPr lang="en-US" dirty="0"/>
          </a:p>
          <a:p>
            <a:pPr marL="0" indent="0">
              <a:buNone/>
            </a:pPr>
            <a:endParaRPr lang="en-US" dirty="0"/>
          </a:p>
        </p:txBody>
      </p:sp>
    </p:spTree>
    <p:extLst>
      <p:ext uri="{BB962C8B-B14F-4D97-AF65-F5344CB8AC3E}">
        <p14:creationId xmlns:p14="http://schemas.microsoft.com/office/powerpoint/2010/main" val="33010816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558</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Utilisateur Windows</dc:creator>
  <cp:lastModifiedBy>Utilisateur Windows</cp:lastModifiedBy>
  <cp:revision>8</cp:revision>
  <dcterms:created xsi:type="dcterms:W3CDTF">2023-02-22T14:03:53Z</dcterms:created>
  <dcterms:modified xsi:type="dcterms:W3CDTF">2023-03-06T08:15:28Z</dcterms:modified>
</cp:coreProperties>
</file>