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258" r:id="rId3"/>
    <p:sldId id="262" r:id="rId4"/>
    <p:sldId id="365" r:id="rId5"/>
    <p:sldId id="330" r:id="rId6"/>
    <p:sldId id="264" r:id="rId7"/>
    <p:sldId id="331" r:id="rId8"/>
    <p:sldId id="332" r:id="rId9"/>
    <p:sldId id="333" r:id="rId10"/>
    <p:sldId id="334" r:id="rId11"/>
    <p:sldId id="335" r:id="rId12"/>
    <p:sldId id="336" r:id="rId13"/>
    <p:sldId id="337" r:id="rId14"/>
    <p:sldId id="272" r:id="rId15"/>
    <p:sldId id="273" r:id="rId16"/>
    <p:sldId id="274" r:id="rId17"/>
    <p:sldId id="338" r:id="rId18"/>
    <p:sldId id="276" r:id="rId19"/>
    <p:sldId id="339" r:id="rId20"/>
    <p:sldId id="340" r:id="rId21"/>
    <p:sldId id="341" r:id="rId22"/>
    <p:sldId id="342" r:id="rId23"/>
    <p:sldId id="343" r:id="rId24"/>
    <p:sldId id="344" r:id="rId25"/>
    <p:sldId id="345" r:id="rId26"/>
    <p:sldId id="346" r:id="rId27"/>
    <p:sldId id="347" r:id="rId28"/>
    <p:sldId id="348" r:id="rId29"/>
    <p:sldId id="366" r:id="rId30"/>
    <p:sldId id="290" r:id="rId31"/>
    <p:sldId id="291" r:id="rId32"/>
    <p:sldId id="367" r:id="rId33"/>
    <p:sldId id="293" r:id="rId34"/>
    <p:sldId id="371" r:id="rId35"/>
    <p:sldId id="300"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76" autoAdjust="0"/>
  </p:normalViewPr>
  <p:slideViewPr>
    <p:cSldViewPr snapToGrid="0">
      <p:cViewPr varScale="1">
        <p:scale>
          <a:sx n="50" d="100"/>
          <a:sy n="50"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D26F0-4940-49A4-A6F8-FB6A30DC7706}" type="datetimeFigureOut">
              <a:rPr lang="fr-FR" smtClean="0"/>
              <a:t>01/12/2025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5691F-27EE-47F7-BE08-F871A5842E40}" type="slidenum">
              <a:rPr lang="fr-FR" smtClean="0"/>
              <a:t>‹#›</a:t>
            </a:fld>
            <a:endParaRPr lang="fr-FR"/>
          </a:p>
        </p:txBody>
      </p:sp>
    </p:spTree>
    <p:extLst>
      <p:ext uri="{BB962C8B-B14F-4D97-AF65-F5344CB8AC3E}">
        <p14:creationId xmlns:p14="http://schemas.microsoft.com/office/powerpoint/2010/main" val="248118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a:t>الفم كمنطقة استكشافجزء 1: وظيفة التغذيةنشاط إيقاعي ومنتظم (المص – الرضاعة).مرتبطة بالحركة قبل الإدراك.جزء 2: الوظيفة الاستكشافيةنشاط غير منتظم.يظهر عند الشبع.يستخدم اللسان، الشفتين، وسقف الحلق للتعرف على الأشياء.الشرحلهذا يضع الأطفال كل شيء في فمهم. الفم هو أول "يد" يستكشف بها الطفل العالم.</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14</a:t>
            </a:fld>
            <a:endParaRPr lang="fr-FR" dirty="0"/>
          </a:p>
        </p:txBody>
      </p:sp>
    </p:spTree>
    <p:extLst>
      <p:ext uri="{BB962C8B-B14F-4D97-AF65-F5344CB8AC3E}">
        <p14:creationId xmlns:p14="http://schemas.microsoft.com/office/powerpoint/2010/main" val="310093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tLang="fr-FR" dirty="0">
                <a:latin typeface="Times" panose="02020603050405020304" pitchFamily="18" charset="0"/>
              </a:rPr>
              <a:t>Au niveau de la succion, les deux fonctions chez le bébé sont l</a:t>
            </a:r>
            <a:r>
              <a:rPr lang="ja-JP" altLang="fr-FR" dirty="0">
                <a:latin typeface="Arial" panose="020B0604020202020204" pitchFamily="34" charset="0"/>
              </a:rPr>
              <a:t>’</a:t>
            </a:r>
            <a:r>
              <a:rPr lang="fr-FR" altLang="ja-JP" dirty="0">
                <a:latin typeface="Times" panose="02020603050405020304" pitchFamily="18" charset="0"/>
              </a:rPr>
              <a:t>exploration et la nutrition.</a:t>
            </a:r>
          </a:p>
          <a:p>
            <a:pPr algn="just" eaLnBrk="1" hangingPunct="1">
              <a:spcBef>
                <a:spcPct val="0"/>
              </a:spcBef>
            </a:pPr>
            <a:endParaRPr lang="fr-FR" altLang="fr-FR" dirty="0">
              <a:latin typeface="Times" panose="02020603050405020304" pitchFamily="18" charset="0"/>
            </a:endParaRPr>
          </a:p>
          <a:p>
            <a:pPr algn="just" eaLnBrk="1" hangingPunct="1">
              <a:spcBef>
                <a:spcPct val="0"/>
              </a:spcBef>
            </a:pPr>
            <a:r>
              <a:rPr lang="fr-FR" altLang="fr-FR" dirty="0">
                <a:latin typeface="Times" panose="02020603050405020304" pitchFamily="18" charset="0"/>
              </a:rPr>
              <a:t>Dispositif : tétine raccordée à un dispositif pneumatique qui traduit en un signal électrique la pression négative (force de succion) exercée par l</a:t>
            </a:r>
            <a:r>
              <a:rPr lang="ja-JP" altLang="fr-FR" dirty="0">
                <a:latin typeface="Arial" panose="020B0604020202020204" pitchFamily="34" charset="0"/>
              </a:rPr>
              <a:t>’</a:t>
            </a:r>
            <a:r>
              <a:rPr lang="fr-FR" altLang="ja-JP" dirty="0">
                <a:latin typeface="Times" panose="02020603050405020304" pitchFamily="18" charset="0"/>
              </a:rPr>
              <a:t>enfant sur la tétine.</a:t>
            </a:r>
          </a:p>
          <a:p>
            <a:pPr algn="just" eaLnBrk="1" hangingPunct="1">
              <a:spcBef>
                <a:spcPct val="0"/>
              </a:spcBef>
            </a:pPr>
            <a:endParaRPr lang="fr-FR" altLang="fr-FR" dirty="0">
              <a:latin typeface="Times" panose="02020603050405020304" pitchFamily="18" charset="0"/>
            </a:endParaRPr>
          </a:p>
          <a:p>
            <a:pPr algn="just" eaLnBrk="1" hangingPunct="1">
              <a:spcBef>
                <a:spcPct val="0"/>
              </a:spcBef>
            </a:pPr>
            <a:r>
              <a:rPr lang="fr-FR" altLang="fr-FR" dirty="0">
                <a:latin typeface="Times" panose="02020603050405020304" pitchFamily="18" charset="0"/>
              </a:rPr>
              <a:t>La </a:t>
            </a:r>
            <a:r>
              <a:rPr lang="fr-FR" altLang="fr-FR" b="1" dirty="0">
                <a:latin typeface="Times" panose="02020603050405020304" pitchFamily="18" charset="0"/>
              </a:rPr>
              <a:t>nutrition</a:t>
            </a:r>
            <a:r>
              <a:rPr lang="fr-FR" altLang="fr-FR" dirty="0">
                <a:latin typeface="Times" panose="02020603050405020304" pitchFamily="18" charset="0"/>
              </a:rPr>
              <a:t>, </a:t>
            </a:r>
            <a:r>
              <a:rPr lang="fr-FR" altLang="fr-FR" i="1" dirty="0">
                <a:latin typeface="Times" panose="02020603050405020304" pitchFamily="18" charset="0"/>
              </a:rPr>
              <a:t>fonction à dominance motrice</a:t>
            </a:r>
            <a:r>
              <a:rPr lang="fr-FR" altLang="fr-FR" dirty="0">
                <a:latin typeface="Times" panose="02020603050405020304" pitchFamily="18" charset="0"/>
              </a:rPr>
              <a:t>, se caractérise par un pattern régulier, une activité rythmique et relativement rigide. Au sein d</a:t>
            </a:r>
            <a:r>
              <a:rPr lang="ja-JP" altLang="fr-FR" dirty="0">
                <a:latin typeface="Arial" panose="020B0604020202020204" pitchFamily="34" charset="0"/>
              </a:rPr>
              <a:t>’</a:t>
            </a:r>
            <a:r>
              <a:rPr lang="fr-FR" altLang="ja-JP" dirty="0">
                <a:latin typeface="Times" panose="02020603050405020304" pitchFamily="18" charset="0"/>
              </a:rPr>
              <a:t>un train de succion, le temps séparant chaque succion (t) est l</a:t>
            </a:r>
            <a:r>
              <a:rPr lang="ja-JP" altLang="fr-FR" dirty="0">
                <a:latin typeface="Arial" panose="020B0604020202020204" pitchFamily="34" charset="0"/>
              </a:rPr>
              <a:t>’</a:t>
            </a:r>
            <a:r>
              <a:rPr lang="fr-FR" altLang="ja-JP" dirty="0">
                <a:latin typeface="Times" panose="02020603050405020304" pitchFamily="18" charset="0"/>
              </a:rPr>
              <a:t>élément le plus stable. L</a:t>
            </a:r>
            <a:r>
              <a:rPr lang="ja-JP" altLang="fr-FR" dirty="0">
                <a:latin typeface="Arial" panose="020B0604020202020204" pitchFamily="34" charset="0"/>
              </a:rPr>
              <a:t>’</a:t>
            </a:r>
            <a:r>
              <a:rPr lang="fr-FR" altLang="ja-JP" dirty="0">
                <a:latin typeface="Times" panose="02020603050405020304" pitchFamily="18" charset="0"/>
              </a:rPr>
              <a:t>amplitude de chaque succion (a) peut varier progressivement au sein d</a:t>
            </a:r>
            <a:r>
              <a:rPr lang="ja-JP" altLang="fr-FR" dirty="0">
                <a:latin typeface="Arial" panose="020B0604020202020204" pitchFamily="34" charset="0"/>
              </a:rPr>
              <a:t>’</a:t>
            </a:r>
            <a:r>
              <a:rPr lang="fr-FR" altLang="ja-JP" dirty="0">
                <a:latin typeface="Times" panose="02020603050405020304" pitchFamily="18" charset="0"/>
              </a:rPr>
              <a:t>un même train. La durée d</a:t>
            </a:r>
            <a:r>
              <a:rPr lang="ja-JP" altLang="fr-FR" dirty="0">
                <a:latin typeface="Arial" panose="020B0604020202020204" pitchFamily="34" charset="0"/>
              </a:rPr>
              <a:t>’</a:t>
            </a:r>
            <a:r>
              <a:rPr lang="fr-FR" altLang="ja-JP" dirty="0">
                <a:latin typeface="Times" panose="02020603050405020304" pitchFamily="18" charset="0"/>
              </a:rPr>
              <a:t>un train de succion (T) et des pauses (P) sont les paramètres où on peut observer la plus grande variabilité.</a:t>
            </a:r>
            <a:endParaRPr lang="ar-DZ" altLang="ja-JP" dirty="0">
              <a:latin typeface="Times" panose="02020603050405020304" pitchFamily="18" charset="0"/>
            </a:endParaRPr>
          </a:p>
          <a:p>
            <a:pPr algn="just" rtl="1" eaLnBrk="1" hangingPunct="1">
              <a:spcBef>
                <a:spcPct val="0"/>
              </a:spcBef>
            </a:pPr>
            <a:r>
              <a:rPr lang="ar-DZ" altLang="ja-JP" dirty="0">
                <a:latin typeface="Times" panose="02020603050405020304" pitchFamily="18" charset="0"/>
              </a:rPr>
              <a:t>الفم كمنطقة استكشافجزء 1: وظيفة التغذيةنشاط إيقاعي ومنتظم (المص – الرضاعة).مرتبطة بالحركة قبل الإدراك.جزء 2: الوظيفة الاستكشافيةنشاط غير منتظم.يظهر عند الشبع.يستخدم اللسان، الشفتين، وسقف الحلق للتعرف على الأشياء.الشرحلهذا يضع الأطفال كل شيء في فمهم. الفم هو أول "يد" يستكشف بها الطفل العالم.</a:t>
            </a:r>
            <a:endParaRPr lang="fr-FR" altLang="ja-JP" dirty="0">
              <a:latin typeface="Times" panose="02020603050405020304" pitchFamily="18" charset="0"/>
            </a:endParaRPr>
          </a:p>
          <a:p>
            <a:pPr eaLnBrk="1" hangingPunct="1">
              <a:spcBef>
                <a:spcPct val="0"/>
              </a:spcBef>
            </a:pPr>
            <a:endParaRPr lang="fr-FR" alt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tLang="fr-FR" dirty="0">
                <a:latin typeface="Times" panose="02020603050405020304" pitchFamily="18" charset="0"/>
                <a:cs typeface="Times New Roman" panose="02020603050405020304" pitchFamily="18" charset="0"/>
              </a:rPr>
              <a:t>L</a:t>
            </a:r>
            <a:r>
              <a:rPr lang="ja-JP" altLang="fr-FR" dirty="0">
                <a:latin typeface="Arial" panose="020B0604020202020204" pitchFamily="34" charset="0"/>
                <a:cs typeface="Times New Roman" panose="02020603050405020304" pitchFamily="18" charset="0"/>
              </a:rPr>
              <a:t>’</a:t>
            </a:r>
            <a:r>
              <a:rPr lang="fr-FR" altLang="ja-JP" b="1" dirty="0">
                <a:latin typeface="Times" panose="02020603050405020304" pitchFamily="18" charset="0"/>
                <a:cs typeface="Times New Roman" panose="02020603050405020304" pitchFamily="18" charset="0"/>
              </a:rPr>
              <a:t>exploration</a:t>
            </a:r>
            <a:r>
              <a:rPr lang="fr-FR" altLang="ja-JP" dirty="0">
                <a:latin typeface="Times" panose="02020603050405020304" pitchFamily="18" charset="0"/>
                <a:cs typeface="Times New Roman" panose="02020603050405020304" pitchFamily="18" charset="0"/>
              </a:rPr>
              <a:t>, </a:t>
            </a:r>
            <a:r>
              <a:rPr lang="fr-FR" altLang="ja-JP" i="1" dirty="0">
                <a:latin typeface="Times" panose="02020603050405020304" pitchFamily="18" charset="0"/>
                <a:cs typeface="Times New Roman" panose="02020603050405020304" pitchFamily="18" charset="0"/>
              </a:rPr>
              <a:t>fonction à dominance perceptive</a:t>
            </a:r>
            <a:r>
              <a:rPr lang="fr-FR" altLang="ja-JP" dirty="0">
                <a:latin typeface="Times" panose="02020603050405020304" pitchFamily="18" charset="0"/>
                <a:cs typeface="Times New Roman" panose="02020603050405020304" pitchFamily="18" charset="0"/>
              </a:rPr>
              <a:t>, se caractérise par un pattern irrégulier, de basses fréquences et de faibles amplitudes (représente 15 à 35 % du signal de la succion). Les déformations mécaniques sont exercées par tous les composants de la cavité buccale (lèvres, gencives, langue, palais).</a:t>
            </a:r>
            <a:endParaRPr lang="fr-FR" altLang="ja-JP" dirty="0">
              <a:cs typeface="Times New Roman" panose="02020603050405020304" pitchFamily="18" charset="0"/>
            </a:endParaRPr>
          </a:p>
          <a:p>
            <a:pPr algn="just" eaLnBrk="1" hangingPunct="1">
              <a:spcBef>
                <a:spcPct val="0"/>
              </a:spcBef>
            </a:pPr>
            <a:r>
              <a:rPr lang="fr-FR" altLang="fr-FR" dirty="0">
                <a:cs typeface="Times New Roman" panose="02020603050405020304" pitchFamily="18" charset="0"/>
              </a:rPr>
              <a:t>Cette activité est moins associée à la nutrition, susceptible de se modifier et correspond plus à une activité exploratoire. Elle est en quelque sorte libérée lorsque le besoin alimentaire est satisfait.</a:t>
            </a:r>
            <a:r>
              <a:rPr lang="fr-FR" altLang="fr-FR" dirty="0">
                <a:latin typeface="Times" panose="02020603050405020304" pitchFamily="18" charset="0"/>
                <a:cs typeface="Times New Roman" panose="02020603050405020304" pitchFamily="18" charset="0"/>
              </a:rPr>
              <a:t> Au sein de la situation de repas, le type d</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activité est modulé par les besoins du bébé : au début, alors </a:t>
            </a:r>
            <a:r>
              <a:rPr lang="fr-FR" altLang="ja-JP" dirty="0" err="1">
                <a:latin typeface="Times" panose="02020603050405020304" pitchFamily="18" charset="0"/>
                <a:cs typeface="Times New Roman" panose="02020603050405020304" pitchFamily="18" charset="0"/>
              </a:rPr>
              <a:t>qu</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il a très faim, c</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est la succion qui l</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emporte puis, dans le dernier quart du repas, la fonction d</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exploration devient prédominante.</a:t>
            </a:r>
            <a:endParaRPr lang="fr-FR" altLang="ja-JP"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 </a:t>
            </a:r>
            <a:endParaRPr lang="fr-FR" altLang="fr-FR"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Ce signal est attribué à des mouvements actifs de la bouche que Bullinger et Rochat (1985) comparent à la palpation manuelle d</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exploration.</a:t>
            </a:r>
          </a:p>
          <a:p>
            <a:pPr algn="just" eaLnBrk="1" hangingPunct="1">
              <a:spcBef>
                <a:spcPct val="0"/>
              </a:spcBef>
            </a:pPr>
            <a:endParaRPr lang="fr-FR" altLang="fr-FR"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Les compétences perceptives potentielles de la bouche sont très importantes : le contact avec l</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objet palpable par la bouche peut donner des informations sur les paramètres gustatifs, olfactifs, thermiques, physiques et spatiaux (rigidité, forme, texture, grandeur, etc.).</a:t>
            </a:r>
          </a:p>
          <a:p>
            <a:pPr algn="just" eaLnBrk="1" hangingPunct="1">
              <a:spcBef>
                <a:spcPct val="0"/>
              </a:spcBef>
            </a:pPr>
            <a:endParaRPr lang="fr-FR" altLang="fr-FR"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Ces deux fonctions sont présentes à la naissance en principe, et sont dissociées chez le bébé, car pour explorer avec la bouche le traitement des signaux tactiles est beaucoup moins rigide et se fait avec moins de force que pour la nutrition. Peu à peu, avec le développement, le bébé va utiliser l</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une ou l</a:t>
            </a:r>
            <a:r>
              <a:rPr lang="ja-JP" altLang="fr-FR" dirty="0">
                <a:latin typeface="Arial" panose="020B0604020202020204" pitchFamily="34" charset="0"/>
                <a:cs typeface="Times New Roman" panose="02020603050405020304" pitchFamily="18" charset="0"/>
              </a:rPr>
              <a:t>’</a:t>
            </a:r>
            <a:r>
              <a:rPr lang="fr-FR" altLang="ja-JP" dirty="0">
                <a:latin typeface="Times" panose="02020603050405020304" pitchFamily="18" charset="0"/>
                <a:cs typeface="Times New Roman" panose="02020603050405020304" pitchFamily="18" charset="0"/>
              </a:rPr>
              <a:t>autre fonction selon les objets qui lui sont présentés, son état de faim, le contexte, etc.</a:t>
            </a:r>
            <a:endParaRPr lang="fr-FR" altLang="ja-JP"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 </a:t>
            </a:r>
            <a:endParaRPr lang="fr-FR" altLang="fr-FR" dirty="0">
              <a:cs typeface="Times New Roman" panose="02020603050405020304" pitchFamily="18" charset="0"/>
            </a:endParaRPr>
          </a:p>
          <a:p>
            <a:pPr algn="just" eaLnBrk="1" hangingPunct="1">
              <a:spcBef>
                <a:spcPct val="0"/>
              </a:spcBef>
            </a:pPr>
            <a:r>
              <a:rPr lang="fr-FR" altLang="fr-FR" dirty="0">
                <a:latin typeface="Times" panose="02020603050405020304" pitchFamily="18" charset="0"/>
                <a:cs typeface="Times New Roman" panose="02020603050405020304" pitchFamily="18" charset="0"/>
              </a:rPr>
              <a:t>=&gt; </a:t>
            </a:r>
            <a:r>
              <a:rPr lang="fr-FR" altLang="fr-FR" b="1" dirty="0">
                <a:latin typeface="Times" panose="02020603050405020304" pitchFamily="18" charset="0"/>
                <a:cs typeface="Times New Roman" panose="02020603050405020304" pitchFamily="18" charset="0"/>
              </a:rPr>
              <a:t>instrumentations différenciées d</a:t>
            </a:r>
            <a:r>
              <a:rPr lang="ja-JP" altLang="fr-FR" b="1" dirty="0">
                <a:latin typeface="Arial" panose="020B0604020202020204" pitchFamily="34" charset="0"/>
                <a:cs typeface="Times New Roman" panose="02020603050405020304" pitchFamily="18" charset="0"/>
              </a:rPr>
              <a:t>’</a:t>
            </a:r>
            <a:r>
              <a:rPr lang="fr-FR" altLang="ja-JP" b="1" dirty="0">
                <a:latin typeface="Times" panose="02020603050405020304" pitchFamily="18" charset="0"/>
                <a:cs typeface="Times New Roman" panose="02020603050405020304" pitchFamily="18" charset="0"/>
              </a:rPr>
              <a:t>un outil sensori-moteur</a:t>
            </a:r>
            <a:r>
              <a:rPr lang="fr-FR" altLang="ja-JP" dirty="0">
                <a:latin typeface="Times" panose="02020603050405020304" pitchFamily="18" charset="0"/>
                <a:cs typeface="Times New Roman" panose="02020603050405020304" pitchFamily="18" charset="0"/>
              </a:rPr>
              <a:t>.</a:t>
            </a:r>
            <a:endParaRPr lang="fr-FR" altLang="ja-JP" dirty="0">
              <a:cs typeface="Times New Roman" panose="02020603050405020304" pitchFamily="18" charset="0"/>
            </a:endParaRPr>
          </a:p>
          <a:p>
            <a:pPr algn="just" rtl="1" eaLnBrk="1" hangingPunct="1">
              <a:spcBef>
                <a:spcPct val="0"/>
              </a:spcBef>
            </a:pPr>
            <a:r>
              <a:rPr lang="ar-DZ" altLang="fr-FR" dirty="0">
                <a:latin typeface="Times" panose="02020603050405020304" pitchFamily="18" charset="0"/>
                <a:cs typeface="Times New Roman" panose="02020603050405020304" pitchFamily="18" charset="0"/>
              </a:rPr>
              <a:t>— العلاقة بين اليد والفمالمحتوىعند عمر 72 ساعة:يزيد ضغط اليد أثناء المص.ينخفض مع توقف المص.العلاقة غير قابلة للعكس (الفم يؤثر على اليد وليس العكس).الشرحهذا دليل على أن الجهاز اللمسي منسق منذ الأيام الأولى.</a:t>
            </a:r>
            <a:r>
              <a:rPr lang="fr-FR" altLang="fr-FR" dirty="0">
                <a:latin typeface="Times" panose="02020603050405020304" pitchFamily="18" charset="0"/>
                <a:cs typeface="Times New Roman" panose="02020603050405020304" pitchFamily="18" charset="0"/>
              </a:rPr>
              <a:t> </a:t>
            </a:r>
            <a:endParaRPr lang="fr-FR" altLang="fr-FR" dirty="0">
              <a:cs typeface="Times New Roman" panose="02020603050405020304" pitchFamily="18" charset="0"/>
            </a:endParaRPr>
          </a:p>
          <a:p>
            <a:pPr eaLnBrk="1" hangingPunct="1">
              <a:spcBef>
                <a:spcPct val="0"/>
              </a:spcBef>
            </a:pPr>
            <a:endParaRPr lang="fr-FR" alt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tLang="fr-FR" dirty="0">
                <a:latin typeface="Times" panose="02020603050405020304" pitchFamily="18" charset="0"/>
              </a:rPr>
              <a:t>On peut distinguer deux fonctions de la main :</a:t>
            </a:r>
          </a:p>
          <a:p>
            <a:pPr algn="just" eaLnBrk="1" hangingPunct="1">
              <a:spcBef>
                <a:spcPct val="0"/>
              </a:spcBef>
            </a:pPr>
            <a:r>
              <a:rPr lang="fr-FR" altLang="fr-FR" dirty="0">
                <a:latin typeface="Times" panose="02020603050405020304" pitchFamily="18" charset="0"/>
              </a:rPr>
              <a:t>La </a:t>
            </a:r>
            <a:r>
              <a:rPr lang="fr-FR" altLang="fr-FR" i="1" dirty="0">
                <a:latin typeface="Times" panose="02020603050405020304" pitchFamily="18" charset="0"/>
              </a:rPr>
              <a:t>fonction à dominance perceptive</a:t>
            </a:r>
            <a:r>
              <a:rPr lang="fr-FR" altLang="fr-FR" dirty="0">
                <a:latin typeface="Times" panose="02020603050405020304" pitchFamily="18" charset="0"/>
              </a:rPr>
              <a:t>, qui permet l</a:t>
            </a:r>
            <a:r>
              <a:rPr lang="ja-JP" altLang="fr-FR" dirty="0">
                <a:latin typeface="Arial" panose="020B0604020202020204" pitchFamily="34" charset="0"/>
              </a:rPr>
              <a:t>’</a:t>
            </a:r>
            <a:r>
              <a:rPr lang="fr-FR" altLang="ja-JP" dirty="0">
                <a:latin typeface="Times" panose="02020603050405020304" pitchFamily="18" charset="0"/>
              </a:rPr>
              <a:t>exploration tactile des objets, et apparaît dès 2 mois dans le développement. Centré sur les propriétés qualitatives des objets (agréable / désagréable), sur la texture, la température.</a:t>
            </a:r>
          </a:p>
          <a:p>
            <a:pPr algn="just" eaLnBrk="1" hangingPunct="1">
              <a:spcBef>
                <a:spcPct val="0"/>
              </a:spcBef>
            </a:pPr>
            <a:endParaRPr lang="fr-FR" altLang="fr-FR" dirty="0">
              <a:latin typeface="Times" panose="02020603050405020304" pitchFamily="18" charset="0"/>
            </a:endParaRPr>
          </a:p>
          <a:p>
            <a:pPr algn="just" eaLnBrk="1" hangingPunct="1">
              <a:spcBef>
                <a:spcPct val="0"/>
              </a:spcBef>
            </a:pPr>
            <a:r>
              <a:rPr lang="fr-FR" altLang="fr-FR" dirty="0">
                <a:latin typeface="Times" panose="02020603050405020304" pitchFamily="18" charset="0"/>
              </a:rPr>
              <a:t>La </a:t>
            </a:r>
            <a:r>
              <a:rPr lang="fr-FR" altLang="fr-FR" i="1" dirty="0">
                <a:latin typeface="Times" panose="02020603050405020304" pitchFamily="18" charset="0"/>
              </a:rPr>
              <a:t>fonction à dominance motrice</a:t>
            </a:r>
            <a:r>
              <a:rPr lang="fr-FR" altLang="fr-FR" dirty="0">
                <a:latin typeface="Times" panose="02020603050405020304" pitchFamily="18" charset="0"/>
              </a:rPr>
              <a:t>, qui permet la saisie, le transport, le déplacement des objets, et apparaît vers 5 mois dans le développement, avec la coordination vision/préhension.</a:t>
            </a:r>
            <a:endParaRPr lang="ar-DZ" altLang="fr-FR" dirty="0">
              <a:latin typeface="Times" panose="02020603050405020304" pitchFamily="18" charset="0"/>
            </a:endParaRPr>
          </a:p>
          <a:p>
            <a:pPr algn="r" rtl="1"/>
            <a:r>
              <a:rPr lang="ar-DZ" b="1" dirty="0"/>
              <a:t>اليد كأداة استكشاف</a:t>
            </a:r>
          </a:p>
          <a:p>
            <a:pPr algn="r" rtl="1"/>
            <a:r>
              <a:rPr lang="ar-DZ" b="1" dirty="0"/>
              <a:t>الوظيفة الإدراكية (من 2 شهر)</a:t>
            </a:r>
          </a:p>
          <a:p>
            <a:pPr algn="r" rtl="1"/>
            <a:r>
              <a:rPr lang="ar-DZ" dirty="0"/>
              <a:t>لمس الأشياء وتحديد خصائصها.</a:t>
            </a:r>
          </a:p>
          <a:p>
            <a:pPr algn="r" rtl="1"/>
            <a:r>
              <a:rPr lang="ar-DZ" b="1" dirty="0"/>
              <a:t>الوظيفة الحركية (من 5 أشهر)</a:t>
            </a:r>
          </a:p>
          <a:p>
            <a:pPr algn="r" rtl="1"/>
            <a:r>
              <a:rPr lang="ar-DZ" dirty="0"/>
              <a:t>الإمساك، الرفع، التلاعب بالأغراض.</a:t>
            </a:r>
          </a:p>
          <a:p>
            <a:pPr algn="r" rtl="1"/>
            <a:r>
              <a:rPr lang="ar-DZ" b="1" dirty="0"/>
              <a:t>الشرح</a:t>
            </a:r>
          </a:p>
          <a:p>
            <a:pPr algn="r" rtl="1"/>
            <a:r>
              <a:rPr lang="ar-DZ" dirty="0"/>
              <a:t>تنتقل اليد من الاستكشاف إلى الإنجاز مع نمو الطفل.</a:t>
            </a:r>
          </a:p>
          <a:p>
            <a:pPr algn="just" rtl="1" eaLnBrk="1" hangingPunct="1">
              <a:spcBef>
                <a:spcPct val="0"/>
              </a:spcBef>
            </a:pPr>
            <a:endParaRPr lang="fr-FR" altLang="fr-FR" dirty="0">
              <a:latin typeface="Times" panose="02020603050405020304" pitchFamily="18" charset="0"/>
            </a:endParaRPr>
          </a:p>
          <a:p>
            <a:pPr algn="just" eaLnBrk="1" hangingPunct="1">
              <a:spcBef>
                <a:spcPct val="0"/>
              </a:spcBef>
            </a:pPr>
            <a:endParaRPr lang="fr-FR" altLang="fr-FR" dirty="0">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الاستراتيجيات اللمسية الاستكشافية (</a:t>
            </a:r>
            <a:r>
              <a:rPr lang="fr-FR" dirty="0" err="1"/>
              <a:t>Lederman</a:t>
            </a:r>
            <a:r>
              <a:rPr lang="fr-FR" dirty="0"/>
              <a:t> &amp; </a:t>
            </a:r>
            <a:r>
              <a:rPr lang="fr-FR" dirty="0" err="1"/>
              <a:t>Klatzky</a:t>
            </a:r>
            <a:r>
              <a:rPr lang="fr-FR" dirty="0"/>
              <a:t>, 1987)</a:t>
            </a:r>
            <a:r>
              <a:rPr lang="ar-DZ" dirty="0"/>
              <a:t>المحتوى المعاد صياغتهحدّد الباحثان ليدرمان وكلاتزكي عدة طرق يستخدمها الإنسان لاستكشاف الأشياء باللمس، مثل:التحريك الجانبي لتحديد الملمس الضغط لتحديد الصلابة تتبع الحواف لمعرفة الشكلالقبض الكامل لتقدير الحجمالشرحهذه الاستراتيجيات تظهر تدريجيًا عند الطفل.وهي تعني أن اللمس ليس مجرد إحساس، بل سلسلة حركات منظمة تهدف للحصول على معلومات دقيقة عن الشيء.</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18</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ar-DZ" dirty="0"/>
            </a:br>
            <a:r>
              <a:rPr lang="ar-DZ" dirty="0"/>
              <a:t>توضيح الوظيفة الإدراكية لليد في بداية الحياة:</a:t>
            </a:r>
            <a:br>
              <a:rPr lang="ar-DZ" dirty="0"/>
            </a:br>
            <a:r>
              <a:rPr lang="ar-DZ" dirty="0"/>
              <a:t>خلال الأشهر الأولى من الحياة، تكون الوظيفة الإدراكية مهمة جدًا، ويمتلك الرضيع قدرات مبكرة في هذا المجال.</a:t>
            </a:r>
            <a:br>
              <a:rPr lang="ar-DZ" dirty="0"/>
            </a:br>
            <a:r>
              <a:rPr lang="ar-DZ" dirty="0"/>
              <a:t>فعلى سبيل المثال:</a:t>
            </a:r>
            <a:br>
              <a:rPr lang="ar-DZ" dirty="0"/>
            </a:br>
            <a:r>
              <a:rPr lang="ar-DZ" b="1" dirty="0"/>
              <a:t>منهجية التعود (</a:t>
            </a:r>
            <a:r>
              <a:rPr lang="fr-FR" b="1" dirty="0"/>
              <a:t>Paradigme d’habituation):</a:t>
            </a:r>
            <a:r>
              <a:rPr lang="fr-FR" dirty="0"/>
              <a:t> </a:t>
            </a:r>
            <a:r>
              <a:rPr lang="ar-DZ" dirty="0"/>
              <a:t>تسمح بدراسة قدرات التعرّف والتمييز لدى الرضيع، وهي من أوائل أشكال التعلّم.</a:t>
            </a:r>
          </a:p>
          <a:p>
            <a:r>
              <a:rPr lang="ar-DZ" b="1" dirty="0"/>
              <a:t>ستيري وبيشو (1986):</a:t>
            </a:r>
            <a:br>
              <a:rPr lang="ar-DZ" dirty="0"/>
            </a:br>
            <a:r>
              <a:rPr lang="ar-DZ" dirty="0"/>
              <a:t>يُقدَّم للرضيع نفسُ الشيء خلال عدّة محاولات، ثم يُقدَّم له شيء جديد. من المتوقَّع أن تنخفض مدة الاستكشاف مع تكرار تقديم الشيء نفسه، ثم ترتفع مرة أخرى عند تقديم شيء جديد.</a:t>
            </a:r>
            <a:br>
              <a:rPr lang="ar-DZ" dirty="0"/>
            </a:br>
            <a:r>
              <a:rPr lang="ar-DZ" b="1" dirty="0"/>
              <a:t>المواد المستخدمة:</a:t>
            </a:r>
            <a:r>
              <a:rPr lang="ar-DZ" dirty="0"/>
              <a:t> أشياء تختلف في البعد الخطي/الانحنائي (مربع/دائرة) أو في العلاقات الطوبولوجية (مربع صلب/مربع مثقوب).</a:t>
            </a:r>
          </a:p>
          <a:p>
            <a:r>
              <a:rPr lang="ar-DZ" dirty="0"/>
              <a:t>أظهرت النتائج أن الرضّع في عمر شهرين وخمسة أشهر يتعوّدون لمسيًا على الأشياء ويستجيبون للجِدّة، حيث يستكشفون الشيء غير المألوف لمدة أطول مقارنة بالشيء المألوف (كانت المدّة المتوسطة 91 ثانية في عمر شهرين و5 أشهر).</a:t>
            </a:r>
            <a:br>
              <a:rPr lang="ar-DZ" dirty="0"/>
            </a:br>
            <a:r>
              <a:rPr lang="ar-DZ" dirty="0"/>
              <a:t>تُعتبر الوظيفة الإدراكية وظيفة مبكرة جدًا لدى الرضيع.</a:t>
            </a:r>
          </a:p>
          <a:p>
            <a:pPr eaLnBrk="1" hangingPunct="1">
              <a:spcBef>
                <a:spcPct val="0"/>
              </a:spcBef>
            </a:pPr>
            <a:endParaRPr lang="fr-FR" alt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spcBef>
                <a:spcPct val="0"/>
              </a:spcBef>
            </a:pPr>
            <a:r>
              <a:rPr lang="ar-DZ" altLang="fr-FR" sz="1000" dirty="0"/>
              <a:t>ستيري وبينو (1988): دراسة أُجريت على رُضَّع بعمر 5–6 أشهر، في الفترة التي يبدأ فيها تنسيق الرؤية/الإمساك بالنشاط، وتُظهر وجود تنافس بين الوظيفتين الحركية والإدراكية لليد في هذا العمر.المواد المستخدمة: صندوق موسيقي تمت إزالة الصوت منه، ومقبضان مختلفان (كرة ومكعّب).مرحلة التعود (</a:t>
            </a:r>
            <a:r>
              <a:rPr lang="fr-FR" altLang="fr-FR" sz="1000" dirty="0"/>
              <a:t>Habituation) :</a:t>
            </a:r>
            <a:r>
              <a:rPr lang="ar-DZ" altLang="fr-FR" sz="1000" dirty="0"/>
              <a:t>تم اختبار القدرات اللمسية على التمييز بين الكرة والمكعّب، مع أو بدون القيام بحركة على هذا المكعّب.ولذلك، عُرض الصندوق على الرضيع خلال 8 محاولات (نفس منهجية التجربة السابقة).كان بعض الرضع يكتفون باستكشاف المقبض فقط، بينما كان على البعض الآخر تدوير المقبض لإصدار الموسيقى (ساعدهم الباحث عبر دعم خفيف ليد الطفل مع تركها حرّة في الحركة).مرحلة الاختبار :في التجربتين، عُرض على الطفل بالتناوب ولمسيًا خلال 6 محاولات: مكعّب ثم كرة.النتائج :الرضع الذين كان عليهم فقط استكشاف المقبض تمكنوا من التمييز بين الصندوق ذي المقبض الكروي والصندوق ذي المقبض المكعّبي.في المقابل، الرضع الذين كان عليهم أداء حركة حركية (تدوير المقبض) لم يستطيعوا التمييز.تُظهر هذه التجربة تداخل الحركة مع القدرات الإدراكية لليد.فعلى الرغم من أن المكوّن الحركي لليد غالبًا ما يُحسّن الاستكشاف (مثل تحريك الأصابع أو نقل الشيء من يد إلى أخرى)، إلا أن المهام الحركية المعقدة تُصعّب الاستكشاف وتُضعف القدرات الإدراكية.في عمر 6 أشهر، لا يستطيع الرضيع الاستكشاف والإمساك المعقّد في الوقت نفسه.</a:t>
            </a:r>
            <a:endParaRPr lang="fr-FR" altLang="fr-FR" sz="1000" dirty="0">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نظام برايل كنظام رمزي لمسي برايل هو مثال واضح على أن اللمس يمكن أن يصبح نظامًا رمزيًا كاملًا (لغة كتابة).الشرحيبين هذا أن الدماغ قادر على تحويل اللمس إلى لغة ومعاني، ويُظهر مرونة الجهاز اللمسي وقدرته على التعويض عند فقدان البصر.</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26</a:t>
            </a:fld>
            <a:endParaRPr lang="fr-FR" dirty="0"/>
          </a:p>
        </p:txBody>
      </p:sp>
    </p:spTree>
    <p:extLst>
      <p:ext uri="{BB962C8B-B14F-4D97-AF65-F5344CB8AC3E}">
        <p14:creationId xmlns:p14="http://schemas.microsoft.com/office/powerpoint/2010/main" val="136297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t>Fonction à dominance perceptive, qui permet l</a:t>
            </a:r>
            <a:r>
              <a:rPr lang="ja-JP" altLang="fr-FR" dirty="0">
                <a:latin typeface="Arial" panose="020B0604020202020204" pitchFamily="34" charset="0"/>
              </a:rPr>
              <a:t>’</a:t>
            </a:r>
            <a:r>
              <a:rPr lang="fr-FR" altLang="ja-JP" dirty="0"/>
              <a:t>exploration tactile des objets (pied explorateur)</a:t>
            </a:r>
          </a:p>
          <a:p>
            <a:pPr eaLnBrk="1" hangingPunct="1">
              <a:spcBef>
                <a:spcPct val="0"/>
              </a:spcBef>
            </a:pPr>
            <a:r>
              <a:rPr lang="fr-FR" altLang="fr-FR" dirty="0"/>
              <a:t>Fonction à dominance motrice, qui permet le positionnement antigravitaire et la marche</a:t>
            </a:r>
          </a:p>
          <a:p>
            <a:pPr eaLnBrk="1" hangingPunct="1">
              <a:spcBef>
                <a:spcPct val="0"/>
              </a:spcBef>
            </a:pPr>
            <a:r>
              <a:rPr lang="fr-FR" altLang="fr-FR" dirty="0"/>
              <a:t>Dans le développement, on voit bien le passage de l</a:t>
            </a:r>
            <a:r>
              <a:rPr lang="ja-JP" altLang="fr-FR" dirty="0">
                <a:latin typeface="Arial" panose="020B0604020202020204" pitchFamily="34" charset="0"/>
              </a:rPr>
              <a:t>’</a:t>
            </a:r>
            <a:r>
              <a:rPr lang="fr-FR" altLang="ja-JP" dirty="0"/>
              <a:t>une à l</a:t>
            </a:r>
            <a:r>
              <a:rPr lang="ja-JP" altLang="fr-FR" dirty="0">
                <a:latin typeface="Arial" panose="020B0604020202020204" pitchFamily="34" charset="0"/>
              </a:rPr>
              <a:t>’</a:t>
            </a:r>
            <a:r>
              <a:rPr lang="fr-FR" altLang="ja-JP" dirty="0"/>
              <a:t>autre (même si la fonction d</a:t>
            </a:r>
            <a:r>
              <a:rPr lang="ja-JP" altLang="fr-FR" dirty="0">
                <a:latin typeface="Arial" panose="020B0604020202020204" pitchFamily="34" charset="0"/>
              </a:rPr>
              <a:t>’</a:t>
            </a:r>
            <a:r>
              <a:rPr lang="fr-FR" altLang="ja-JP" dirty="0"/>
              <a:t>exploration ne disparaît jamais complètement). D</a:t>
            </a:r>
            <a:r>
              <a:rPr lang="ja-JP" altLang="fr-FR" dirty="0">
                <a:latin typeface="Arial" panose="020B0604020202020204" pitchFamily="34" charset="0"/>
              </a:rPr>
              <a:t>’</a:t>
            </a:r>
            <a:r>
              <a:rPr lang="fr-FR" altLang="ja-JP" dirty="0"/>
              <a:t>abord, les pieds sont utilisés pour explorer (pic vers 5-6 mois, au moment où le bébé fléchit le bassin et saisit ses pieds ou les porte à la bouche). Peu à peu, il se tient debout avec l</a:t>
            </a:r>
            <a:r>
              <a:rPr lang="ja-JP" altLang="fr-FR" dirty="0">
                <a:latin typeface="Arial" panose="020B0604020202020204" pitchFamily="34" charset="0"/>
              </a:rPr>
              <a:t>’</a:t>
            </a:r>
            <a:r>
              <a:rPr lang="fr-FR" altLang="ja-JP" dirty="0"/>
              <a:t>aide de l</a:t>
            </a:r>
            <a:r>
              <a:rPr lang="ja-JP" altLang="fr-FR" dirty="0">
                <a:latin typeface="Arial" panose="020B0604020202020204" pitchFamily="34" charset="0"/>
              </a:rPr>
              <a:t>’</a:t>
            </a:r>
            <a:r>
              <a:rPr lang="fr-FR" altLang="ja-JP" dirty="0"/>
              <a:t>adulte ; dans cette position, les pieds se mettent d</a:t>
            </a:r>
            <a:r>
              <a:rPr lang="ja-JP" altLang="fr-FR" dirty="0">
                <a:latin typeface="Arial" panose="020B0604020202020204" pitchFamily="34" charset="0"/>
              </a:rPr>
              <a:t>’</a:t>
            </a:r>
            <a:r>
              <a:rPr lang="fr-FR" altLang="ja-JP" dirty="0"/>
              <a:t>abord sur la pointe, puis ils peuvent se poser à plat. A cette période, on peut dire que les deux fonctions du pied coexistent, d</a:t>
            </a:r>
            <a:r>
              <a:rPr lang="ja-JP" altLang="fr-FR" dirty="0">
                <a:latin typeface="Arial" panose="020B0604020202020204" pitchFamily="34" charset="0"/>
              </a:rPr>
              <a:t>’</a:t>
            </a:r>
            <a:r>
              <a:rPr lang="fr-FR" altLang="ja-JP" dirty="0"/>
              <a:t>où la difficulté de poser le pied à plat. Pour le poser à plat et porter le poids du corps, il faut que les sensations tactiles aient été en quelque sorte domestiquées; dans le cas contraire, l</a:t>
            </a:r>
            <a:r>
              <a:rPr lang="ja-JP" altLang="fr-FR" dirty="0">
                <a:latin typeface="Arial" panose="020B0604020202020204" pitchFamily="34" charset="0"/>
              </a:rPr>
              <a:t>’</a:t>
            </a:r>
            <a:r>
              <a:rPr lang="fr-FR" altLang="ja-JP" dirty="0"/>
              <a:t>exploration prédomine et le pied va se mettre sur l pointe, sans pouvoir assurer le positionnement antigravitaire.</a:t>
            </a:r>
          </a:p>
          <a:p>
            <a:pPr eaLnBrk="1" hangingPunct="1">
              <a:spcBef>
                <a:spcPct val="0"/>
              </a:spcBef>
            </a:pPr>
            <a:endParaRPr lang="fr-FR" altLang="fr-FR" dirty="0"/>
          </a:p>
          <a:p>
            <a:pPr eaLnBrk="1" hangingPunct="1">
              <a:spcBef>
                <a:spcPct val="0"/>
              </a:spcBef>
            </a:pPr>
            <a:r>
              <a:rPr lang="fr-FR" altLang="fr-FR" dirty="0"/>
              <a:t>On observe chez les bébés que la « compétition » entre les deux fonctions du pied est réactivée lors de la découverte de certaines surfaces; lors des premiers pas dans l</a:t>
            </a:r>
            <a:r>
              <a:rPr lang="ja-JP" altLang="fr-FR" dirty="0">
                <a:latin typeface="Arial" panose="020B0604020202020204" pitchFamily="34" charset="0"/>
              </a:rPr>
              <a:t>’</a:t>
            </a:r>
            <a:r>
              <a:rPr lang="fr-FR" altLang="ja-JP" dirty="0"/>
              <a:t>herbe, l</a:t>
            </a:r>
            <a:r>
              <a:rPr lang="ja-JP" altLang="fr-FR" dirty="0">
                <a:latin typeface="Arial" panose="020B0604020202020204" pitchFamily="34" charset="0"/>
              </a:rPr>
              <a:t>’</a:t>
            </a:r>
            <a:r>
              <a:rPr lang="fr-FR" altLang="ja-JP" dirty="0"/>
              <a:t>enfant qui savait déjà marcher va d</a:t>
            </a:r>
            <a:r>
              <a:rPr lang="ja-JP" altLang="fr-FR" dirty="0">
                <a:latin typeface="Arial" panose="020B0604020202020204" pitchFamily="34" charset="0"/>
              </a:rPr>
              <a:t>’</a:t>
            </a:r>
            <a:r>
              <a:rPr lang="fr-FR" altLang="ja-JP" dirty="0"/>
              <a:t>abord recroqueviller son pied, éventuellement faire une grimace ou repartir en arrière. Il faudra </a:t>
            </a:r>
            <a:r>
              <a:rPr lang="fr-FR" altLang="ja-JP" dirty="0" err="1"/>
              <a:t>qu</a:t>
            </a:r>
            <a:r>
              <a:rPr lang="ja-JP" altLang="fr-FR" dirty="0">
                <a:latin typeface="Arial" panose="020B0604020202020204" pitchFamily="34" charset="0"/>
              </a:rPr>
              <a:t>’</a:t>
            </a:r>
            <a:r>
              <a:rPr lang="fr-FR" altLang="ja-JP" dirty="0"/>
              <a:t>il apprivoise ces nouvelles sensations pour pouvoir marcher dans l</a:t>
            </a:r>
            <a:r>
              <a:rPr lang="ja-JP" altLang="fr-FR" dirty="0">
                <a:latin typeface="Arial" panose="020B0604020202020204" pitchFamily="34" charset="0"/>
              </a:rPr>
              <a:t>’</a:t>
            </a:r>
            <a:r>
              <a:rPr lang="fr-FR" altLang="ja-JP" dirty="0"/>
              <a:t>herbe comme il marche sur des surfaces moins contrastées au niveau sensoriel.</a:t>
            </a:r>
            <a:endParaRPr lang="ar-DZ" altLang="ja-JP" dirty="0"/>
          </a:p>
          <a:p>
            <a:pPr eaLnBrk="1" hangingPunct="1">
              <a:spcBef>
                <a:spcPct val="0"/>
              </a:spcBef>
            </a:pPr>
            <a:r>
              <a:rPr lang="ar-DZ" altLang="fr-FR" dirty="0"/>
              <a:t>النظام اللمسي للأعضاء السفلية (القدمين) للقدم وظيفتان:وظيفة إدراكية: استكشاف الأشياء بالقدم (ذروة في عمر 5–6 أشهر).وظيفة حركية: وضعية ضد الجاذبية والمشي.الشرحالطفل يستخدم قدميه في البداية مثل اليدين:يلمس بهما الأشياء، يتحسس السطوح، يركل.ثم مع النمو تتحول القدم إلى وظيفة المشي وحمل الوزن.</a:t>
            </a:r>
            <a:endParaRPr lang="fr-FR" alt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1"/>
            <a:r>
              <a:rPr lang="ar-DZ" dirty="0"/>
              <a:t>تطور القدمينالمحتوىفي البداية: القدم مستكشِفة.لاحقًا: القدم تتحول لهيكل وظيفي (الوقوف–المشي).الشرحهذا التغير يعكس قانونًا عامًا في التطور:الإدراك يأتي قبل الوظيفة الحركية.</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28</a:t>
            </a:fld>
            <a:endParaRPr lang="fr-FR" dirty="0"/>
          </a:p>
        </p:txBody>
      </p:sp>
    </p:spTree>
    <p:extLst>
      <p:ext uri="{BB962C8B-B14F-4D97-AF65-F5344CB8AC3E}">
        <p14:creationId xmlns:p14="http://schemas.microsoft.com/office/powerpoint/2010/main" val="281444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 الأنظمة الحسية الجسمانية (</a:t>
            </a:r>
            <a:r>
              <a:rPr lang="fr-FR" dirty="0"/>
              <a:t>Somesthésie)</a:t>
            </a:r>
            <a:r>
              <a:rPr lang="ar-DZ" dirty="0"/>
              <a:t> صياغته</a:t>
            </a:r>
            <a:r>
              <a:rPr lang="fr-FR" dirty="0"/>
              <a:t> </a:t>
            </a:r>
            <a:r>
              <a:rPr lang="ar-DZ" dirty="0"/>
              <a:t>يوجد في الجسم ثلاثة أنظمة حسية جسدية رئيسية:النظام الخارجي (</a:t>
            </a:r>
            <a:r>
              <a:rPr lang="fr-FR" dirty="0"/>
              <a:t> Extéroceptif): </a:t>
            </a:r>
            <a:r>
              <a:rPr lang="ar-DZ" dirty="0"/>
              <a:t>يلتقط المعلومات القادمة من خارج الجسم مثل اللمس، الحرارة، الألم.النظام الموضعي (</a:t>
            </a:r>
            <a:r>
              <a:rPr lang="fr-FR" dirty="0"/>
              <a:t>Proprioceptif): </a:t>
            </a:r>
            <a:r>
              <a:rPr lang="ar-DZ" dirty="0"/>
              <a:t>يساعد على الإحساس بوضعية الجسم وحركة العضلات والمفاصل. النظام الداخلي العميق (</a:t>
            </a:r>
            <a:r>
              <a:rPr lang="fr-FR" dirty="0" err="1"/>
              <a:t>Interoceptif</a:t>
            </a:r>
            <a:r>
              <a:rPr lang="fr-FR" dirty="0"/>
              <a:t>): </a:t>
            </a:r>
            <a:r>
              <a:rPr lang="ar-DZ" dirty="0"/>
              <a:t>مسؤول عن الإحساس الداخلي (الجوع، العطش، الألم الداخلي…).الشرحهذا النظام يشكل أساس تطور إدراك الجسم عند الطفل. فهو يسمح له بالشعور بجلده، حركته، وموضع أعضائه في الفضاء، قبل حتى أن يتمكن من الرؤية أو المشي.</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2</a:t>
            </a:fld>
            <a:endParaRPr lang="fr-FR" dirty="0"/>
          </a:p>
        </p:txBody>
      </p:sp>
    </p:spTree>
    <p:extLst>
      <p:ext uri="{BB962C8B-B14F-4D97-AF65-F5344CB8AC3E}">
        <p14:creationId xmlns:p14="http://schemas.microsoft.com/office/powerpoint/2010/main" val="39455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اضطرابات النظام اللمسي</a:t>
            </a:r>
            <a:r>
              <a:rPr lang="fr-FR" dirty="0"/>
              <a:t> </a:t>
            </a:r>
            <a:r>
              <a:rPr lang="ar-DZ" dirty="0"/>
              <a:t>اضطرابات اللمس تظهر:عند الأطفال ذوي اضطرابات النموبعد إصابات عصبيةبعد بتر أو إصابةالشرحقد تؤثر على الاستكشاف، الأكل، المهارات اليدوية، وتنظيم الحركة والانفعالات.</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29</a:t>
            </a:fld>
            <a:endParaRPr lang="fr-FR" dirty="0"/>
          </a:p>
        </p:txBody>
      </p:sp>
    </p:spTree>
    <p:extLst>
      <p:ext uri="{BB962C8B-B14F-4D97-AF65-F5344CB8AC3E}">
        <p14:creationId xmlns:p14="http://schemas.microsoft.com/office/powerpoint/2010/main" val="336291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tLang="fr-FR" sz="1000" dirty="0">
                <a:latin typeface="Times" panose="02020603050405020304" pitchFamily="18" charset="0"/>
                <a:cs typeface="Times New Roman" panose="02020603050405020304" pitchFamily="18" charset="0"/>
              </a:rPr>
              <a:t>Hypotonie buccale:</a:t>
            </a:r>
          </a:p>
          <a:p>
            <a:pPr algn="just" eaLnBrk="1" hangingPunct="1">
              <a:spcBef>
                <a:spcPct val="0"/>
              </a:spcBef>
            </a:pPr>
            <a:r>
              <a:rPr lang="fr-FR" altLang="fr-FR" sz="1000" dirty="0">
                <a:latin typeface="Times" panose="02020603050405020304" pitchFamily="18" charset="0"/>
                <a:cs typeface="Times New Roman" panose="02020603050405020304" pitchFamily="18" charset="0"/>
              </a:rPr>
              <a:t>Faible mobilité et sensibilité des lèvres :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enfant ne sait pas utiliser ses lèvres pour vider la cuillère, et il est centré sur le plaisir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apprécier la texture. Bavage (diminution des sensations tactiles donc pas de signal envoyé au cerveau donc moins de déglutitions spontanées), activité importante de la langue, protrusion des lèvres et de la langue, et peu de réaction au réflexe des points cardinaux (stimulation de la joue avec le doigt pour voir si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enfant va s</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orienter en direction de la stimulation). Difficulté à mobiliser la bouche pour souffler également.</a:t>
            </a:r>
          </a:p>
          <a:p>
            <a:pPr algn="just" eaLnBrk="1" hangingPunct="1">
              <a:spcBef>
                <a:spcPct val="0"/>
              </a:spcBef>
            </a:pPr>
            <a:r>
              <a:rPr lang="fr-FR" altLang="fr-FR" sz="1000" dirty="0">
                <a:cs typeface="Times New Roman" panose="02020603050405020304" pitchFamily="18" charset="0"/>
              </a:rPr>
              <a:t>Troubles alimentaires:</a:t>
            </a:r>
          </a:p>
          <a:p>
            <a:pPr algn="just" eaLnBrk="1" hangingPunct="1">
              <a:spcBef>
                <a:spcPct val="0"/>
              </a:spcBef>
            </a:pPr>
            <a:r>
              <a:rPr lang="fr-FR" altLang="fr-FR" sz="1000" dirty="0">
                <a:latin typeface="Times" panose="02020603050405020304" pitchFamily="18" charset="0"/>
                <a:cs typeface="Times New Roman" panose="02020603050405020304" pitchFamily="18" charset="0"/>
              </a:rPr>
              <a:t>Ouverture de la bouche peu adaptée aux outils au moment du repas, la fonction instrumentale est peu investie.</a:t>
            </a:r>
            <a:endParaRPr lang="fr-FR" altLang="fr-FR" sz="1000" dirty="0">
              <a:cs typeface="Times New Roman" panose="02020603050405020304" pitchFamily="18" charset="0"/>
            </a:endParaRPr>
          </a:p>
          <a:p>
            <a:pPr algn="just" eaLnBrk="1" hangingPunct="1">
              <a:spcBef>
                <a:spcPct val="0"/>
              </a:spcBef>
            </a:pPr>
            <a:r>
              <a:rPr lang="fr-FR" altLang="fr-FR" sz="1000" dirty="0">
                <a:latin typeface="Times" panose="02020603050405020304" pitchFamily="18" charset="0"/>
                <a:cs typeface="Times New Roman" panose="02020603050405020304" pitchFamily="18" charset="0"/>
              </a:rPr>
              <a:t>Les fonctions de mastication et de déglutition ont de la peine à se mettre en place car on reste sur des aspects archaïques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exploration.</a:t>
            </a:r>
            <a:r>
              <a:rPr lang="fr-FR" altLang="ja-JP" sz="1000" dirty="0">
                <a:cs typeface="Times New Roman" panose="02020603050405020304" pitchFamily="18" charset="0"/>
              </a:rPr>
              <a:t> </a:t>
            </a:r>
            <a:r>
              <a:rPr lang="fr-FR" altLang="ja-JP" sz="1000" dirty="0">
                <a:latin typeface="Times" panose="02020603050405020304" pitchFamily="18" charset="0"/>
                <a:cs typeface="Times New Roman" panose="02020603050405020304" pitchFamily="18" charset="0"/>
              </a:rPr>
              <a:t>Retentissement sur la digestion (le temps masticatoire est un des déclencheurs des mouvements péristaltiques de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œsophage). Certains enfants refusent les morceaux dans la nourriture.</a:t>
            </a:r>
          </a:p>
          <a:p>
            <a:pPr algn="just" eaLnBrk="1" hangingPunct="1">
              <a:spcBef>
                <a:spcPct val="0"/>
              </a:spcBef>
            </a:pPr>
            <a:r>
              <a:rPr lang="fr-FR" altLang="fr-FR" sz="1000" dirty="0">
                <a:cs typeface="Times New Roman" panose="02020603050405020304" pitchFamily="18" charset="0"/>
              </a:rPr>
              <a:t>I</a:t>
            </a:r>
            <a:r>
              <a:rPr lang="fr-FR" altLang="fr-FR" sz="1000" dirty="0">
                <a:latin typeface="Times" panose="02020603050405020304" pitchFamily="18" charset="0"/>
                <a:cs typeface="Times New Roman" panose="02020603050405020304" pitchFamily="18" charset="0"/>
              </a:rPr>
              <a:t>rritabilité au niveau de la bouche:</a:t>
            </a:r>
          </a:p>
          <a:p>
            <a:pPr algn="just" eaLnBrk="1" hangingPunct="1">
              <a:spcBef>
                <a:spcPct val="0"/>
              </a:spcBef>
            </a:pPr>
            <a:r>
              <a:rPr lang="fr-FR" altLang="fr-FR" sz="1000" dirty="0">
                <a:latin typeface="Times" panose="02020603050405020304" pitchFamily="18" charset="0"/>
                <a:cs typeface="Times New Roman" panose="02020603050405020304" pitchFamily="18" charset="0"/>
              </a:rPr>
              <a:t>Enfants par exemple qui ne supportent pas le brossage des dents. Comme la bouche est avant tout utilisée pour explorer, on reste dans quelque chose de très archaïque et très irritatif. Les sensations tactiles ne sont pas intégrées, elles restent brutes et donc irritatives.</a:t>
            </a:r>
          </a:p>
          <a:p>
            <a:pPr algn="just" eaLnBrk="1" hangingPunct="1">
              <a:spcBef>
                <a:spcPct val="0"/>
              </a:spcBef>
            </a:pPr>
            <a:r>
              <a:rPr lang="fr-FR" altLang="fr-FR" sz="1000" dirty="0">
                <a:latin typeface="Times" panose="02020603050405020304" pitchFamily="18" charset="0"/>
                <a:cs typeface="Times New Roman" panose="02020603050405020304" pitchFamily="18" charset="0"/>
              </a:rPr>
              <a:t>Conséquences sur la mise en place du langage:</a:t>
            </a:r>
            <a:endParaRPr lang="fr-FR" altLang="fr-FR" sz="1000" dirty="0">
              <a:cs typeface="Times New Roman" panose="02020603050405020304" pitchFamily="18" charset="0"/>
            </a:endParaRPr>
          </a:p>
          <a:p>
            <a:pPr algn="just" eaLnBrk="1" hangingPunct="1">
              <a:spcBef>
                <a:spcPct val="0"/>
              </a:spcBef>
            </a:pPr>
            <a:r>
              <a:rPr lang="fr-FR" altLang="fr-FR" sz="1000" dirty="0">
                <a:latin typeface="Times" panose="02020603050405020304" pitchFamily="18" charset="0"/>
                <a:cs typeface="Times New Roman" panose="02020603050405020304" pitchFamily="18" charset="0"/>
              </a:rPr>
              <a:t>Enfin, si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activité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exploration continue de prédominer par rapport à la fonction instrumentale, à terme cela aura des conséquences sur la mise en place du langage. En effet, si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irritation tactile est dominante, la zone orale ne peut pas être mise au service de la fonction communicative. Parler, c</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est aussi une façon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instrumenter la bouche : en faire un outil pour communiquer. Il ne s</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agit bien sûr pas de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explication relative à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absence de langage chez une partie des enfants autistes, mais ces éléments permettent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éclairer d</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une façon différente certaines particularités au niveau de l</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utilisation du corps.</a:t>
            </a:r>
          </a:p>
          <a:p>
            <a:pPr algn="just" eaLnBrk="1" hangingPunct="1">
              <a:spcBef>
                <a:spcPct val="0"/>
              </a:spcBef>
            </a:pPr>
            <a:r>
              <a:rPr lang="fr-FR" altLang="fr-FR" sz="1000" dirty="0">
                <a:latin typeface="Times" panose="02020603050405020304" pitchFamily="18" charset="0"/>
                <a:cs typeface="Times New Roman" panose="02020603050405020304" pitchFamily="18" charset="0"/>
              </a:rPr>
              <a:t>En résumé : les sensations sont prédominantes et la bouche ne peut pas être instrumentée, c</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est-à-dire </a:t>
            </a:r>
            <a:r>
              <a:rPr lang="fr-FR" altLang="ja-JP" sz="1000" dirty="0" err="1">
                <a:latin typeface="Times" panose="02020603050405020304" pitchFamily="18" charset="0"/>
                <a:cs typeface="Times New Roman" panose="02020603050405020304" pitchFamily="18" charset="0"/>
              </a:rPr>
              <a:t>qu</a:t>
            </a:r>
            <a:r>
              <a:rPr lang="ja-JP" altLang="fr-FR" sz="1000" dirty="0">
                <a:latin typeface="Arial" panose="020B0604020202020204" pitchFamily="34" charset="0"/>
                <a:cs typeface="Times New Roman" panose="02020603050405020304" pitchFamily="18" charset="0"/>
              </a:rPr>
              <a:t>’</a:t>
            </a:r>
            <a:r>
              <a:rPr lang="fr-FR" altLang="ja-JP" sz="1000" dirty="0">
                <a:latin typeface="Times" panose="02020603050405020304" pitchFamily="18" charset="0"/>
                <a:cs typeface="Times New Roman" panose="02020603050405020304" pitchFamily="18" charset="0"/>
              </a:rPr>
              <a:t>elle ne devient pas un outil pour agir sur le monde : manger, communiquer…</a:t>
            </a:r>
            <a:endParaRPr lang="fr-FR" altLang="ja-JP" sz="1000" dirty="0">
              <a:cs typeface="Times New Roman" panose="02020603050405020304" pitchFamily="18" charset="0"/>
            </a:endParaRPr>
          </a:p>
          <a:p>
            <a:pPr eaLnBrk="1" hangingPunct="1">
              <a:spcBef>
                <a:spcPct val="0"/>
              </a:spcBef>
            </a:pPr>
            <a:endParaRPr lang="fr-FR" altLang="fr-FR"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DZ" b="1" dirty="0"/>
              <a:t>حركات دقيقة ونمطية لليد :</a:t>
            </a:r>
          </a:p>
          <a:p>
            <a:pPr algn="r" rtl="1"/>
            <a:r>
              <a:rPr lang="ar-DZ" dirty="0"/>
              <a:t>يبحث الطفل عن أكثر المناطق حساسية في يده (غالبًا المنطقة بين الإبهام والسبابة على ظهر اليد، أو أسفل المعصم) لاستكشاف الأسطح المختلفة، أو يقوم بحركات دقيقة جدًا في التلاعب بالأشياء.</a:t>
            </a:r>
          </a:p>
          <a:p>
            <a:pPr algn="r" rtl="1"/>
            <a:r>
              <a:rPr lang="ar-DZ" b="1" dirty="0"/>
              <a:t>بحث عن محفزات لمسية بدائية جدًا :</a:t>
            </a:r>
          </a:p>
          <a:p>
            <a:pPr algn="r" rtl="1"/>
            <a:r>
              <a:rPr lang="ar-DZ" dirty="0"/>
              <a:t>محفزات من نوع اهتزازي، داخلي، عظمي، وهي تمثل أولى الإحساسات اللمسية لدى الجنين.</a:t>
            </a:r>
          </a:p>
          <a:p>
            <a:pPr algn="r" rtl="1"/>
            <a:r>
              <a:rPr lang="ar-DZ" b="1" dirty="0"/>
              <a:t>الاستخدام غير الوظيفي للأشياء :</a:t>
            </a:r>
          </a:p>
          <a:p>
            <a:pPr algn="r" rtl="1"/>
            <a:r>
              <a:rPr lang="ar-DZ" dirty="0"/>
              <a:t>وهو شائع لدى الأشخاص المصابين بالتوحّد.</a:t>
            </a:r>
          </a:p>
          <a:p>
            <a:pPr algn="r" rtl="1"/>
            <a:r>
              <a:rPr lang="ar-DZ" b="1" dirty="0"/>
              <a:t>عدم تحمّل المحفزات اللمسية أو الدفاعات اللمسية :</a:t>
            </a:r>
          </a:p>
          <a:p>
            <a:pPr algn="r" rtl="1"/>
            <a:r>
              <a:rPr lang="ar-DZ" dirty="0"/>
              <a:t>يمكن أن تسبب الإحساسات اللمسية (مثل وضع اليدين في صندوق مليء بالأزرار أو الرمل) زيادة كبيرة في التوتر العضلي، مع انقباض شديد لليدين والأصابع وتوتر عام في الجسم.</a:t>
            </a:r>
            <a:br>
              <a:rPr lang="ar-DZ" dirty="0"/>
            </a:br>
            <a:r>
              <a:rPr lang="ar-DZ" dirty="0"/>
              <a:t>وكأن الإحساسات اللمسية </a:t>
            </a:r>
            <a:r>
              <a:rPr lang="ar-DZ" b="1" dirty="0"/>
              <a:t>غير مدمجة</a:t>
            </a:r>
            <a:r>
              <a:rPr lang="ar-DZ" dirty="0"/>
              <a:t> وتبقى في شكلها الخام.</a:t>
            </a:r>
          </a:p>
          <a:p>
            <a:pPr algn="r" rtl="1"/>
            <a:r>
              <a:rPr lang="ar-DZ" dirty="0"/>
              <a:t>تُلاحظ الدفاعات اللمسية أحيانًا لدى هذه الفئة. يمكن وصفها بأنها </a:t>
            </a:r>
            <a:r>
              <a:rPr lang="ar-DZ" b="1" dirty="0"/>
              <a:t>فرط حساسية أو فرط تفاعل</a:t>
            </a:r>
            <a:r>
              <a:rPr lang="ar-DZ" dirty="0"/>
              <a:t> تجاه محفزات لمسية ليست مؤلمة في الأصل.</a:t>
            </a:r>
            <a:br>
              <a:rPr lang="ar-DZ" dirty="0"/>
            </a:br>
            <a:r>
              <a:rPr lang="ar-DZ" dirty="0"/>
              <a:t>يُلاحظ عادة:</a:t>
            </a:r>
          </a:p>
          <a:p>
            <a:pPr algn="r" rtl="1"/>
            <a:r>
              <a:rPr lang="ar-DZ" dirty="0"/>
              <a:t>حركة تجنّب أو سحب اليد،</a:t>
            </a:r>
          </a:p>
          <a:p>
            <a:pPr algn="r" rtl="1"/>
            <a:r>
              <a:rPr lang="ar-DZ" dirty="0"/>
              <a:t>زيادة في توتر عضلات اليد والذراع،</a:t>
            </a:r>
          </a:p>
          <a:p>
            <a:pPr algn="r" rtl="1"/>
            <a:r>
              <a:rPr lang="ar-DZ" dirty="0"/>
              <a:t>وقد يقوم الطفل بفرك اليد التي لُمسَت،</a:t>
            </a:r>
          </a:p>
          <a:p>
            <a:pPr algn="r" rtl="1"/>
            <a:r>
              <a:rPr lang="ar-DZ" dirty="0"/>
              <a:t>مصحوبًا بتعبير عاطفي سلبي.</a:t>
            </a:r>
          </a:p>
          <a:p>
            <a:pPr algn="r" rtl="1"/>
            <a:r>
              <a:rPr lang="ar-DZ" dirty="0"/>
              <a:t>يُشار إلى ذلك أحيانًا بـ </a:t>
            </a:r>
            <a:r>
              <a:rPr lang="ar-DZ" b="1" dirty="0"/>
              <a:t>علامة المكعّب المحترق</a:t>
            </a:r>
            <a:r>
              <a:rPr lang="ar-DZ" dirty="0"/>
              <a:t> عند الأطفال المصابين بالتوحّد.</a:t>
            </a:r>
          </a:p>
          <a:p>
            <a:pPr algn="r" rtl="1"/>
            <a:r>
              <a:rPr lang="ar-DZ" b="1" dirty="0"/>
              <a:t>أخذ يد الآخر للقيام بالفعل :</a:t>
            </a:r>
          </a:p>
          <a:p>
            <a:pPr algn="r" rtl="1"/>
            <a:r>
              <a:rPr lang="ar-DZ" dirty="0"/>
              <a:t>يمكن تفسير ذلك على أنه صعوبة في استخدام يده الخاصة في السلوكيات الأدواتية.</a:t>
            </a:r>
          </a:p>
          <a:p>
            <a:pPr algn="r" rtl="1"/>
            <a:r>
              <a:rPr lang="ar-DZ" b="1" dirty="0"/>
              <a:t>بعض حالات إيذاء الذات :</a:t>
            </a:r>
          </a:p>
          <a:p>
            <a:pPr algn="r" rtl="1"/>
            <a:r>
              <a:rPr lang="ar-DZ" dirty="0"/>
              <a:t>قد تُفسَّر على أنها بحث عن إحساسات "قصوى" أو شديدة جدًا.</a:t>
            </a:r>
          </a:p>
          <a:p>
            <a:pPr algn="r" rtl="1"/>
            <a:br>
              <a:rPr lang="ar-DZ" dirty="0"/>
            </a:br>
            <a:endParaRPr lang="ar-DZ" dirty="0"/>
          </a:p>
          <a:p>
            <a:pPr algn="r" rtl="1"/>
            <a:r>
              <a:rPr lang="ar-DZ" b="1" dirty="0"/>
              <a:t>الخلاصة :</a:t>
            </a:r>
          </a:p>
          <a:p>
            <a:pPr algn="r" rtl="1"/>
            <a:r>
              <a:rPr lang="ar-DZ" dirty="0"/>
              <a:t>هناك </a:t>
            </a:r>
            <a:r>
              <a:rPr lang="ar-DZ" b="1" dirty="0"/>
              <a:t>مفارقة</a:t>
            </a:r>
            <a:r>
              <a:rPr lang="ar-DZ" dirty="0"/>
              <a:t>: بحث وتجنّب، نقص وفرط تفاعل.</a:t>
            </a:r>
            <a:br>
              <a:rPr lang="ar-DZ" dirty="0"/>
            </a:br>
            <a:r>
              <a:rPr lang="ar-DZ" dirty="0"/>
              <a:t>هناك شيء على مستوى الجلد </a:t>
            </a:r>
            <a:r>
              <a:rPr lang="ar-DZ" b="1" dirty="0"/>
              <a:t>غير مدمج جيدًا</a:t>
            </a:r>
            <a:r>
              <a:rPr lang="ar-DZ" dirty="0"/>
              <a:t>، بدائي جدًا.</a:t>
            </a:r>
          </a:p>
          <a:p>
            <a:pPr algn="r" rtl="1"/>
            <a:r>
              <a:rPr lang="ar-DZ" b="1" dirty="0"/>
              <a:t>فرط الحساسية للمحفزات اللمسية</a:t>
            </a:r>
            <a:r>
              <a:rPr lang="ar-DZ" dirty="0"/>
              <a:t> يجعلها مطلوبة إلى حد معين، لكنها تُصبح مؤلمة أو غير محتملة عند تجاوز عتبة معينة.</a:t>
            </a:r>
          </a:p>
          <a:p>
            <a:pPr lvl="2" algn="just" eaLnBrk="1" hangingPunct="1">
              <a:spcBef>
                <a:spcPct val="0"/>
              </a:spcBef>
            </a:pPr>
            <a:endParaRPr lang="fr-FR" altLang="fr-FR"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DZ" b="1" dirty="0"/>
              <a:t>المشي على رؤوس الأصابع :</a:t>
            </a:r>
          </a:p>
          <a:p>
            <a:pPr algn="r" rtl="1"/>
            <a:r>
              <a:rPr lang="ar-DZ" dirty="0"/>
              <a:t>عندما يطغى جانب الاستكشاف، يصبح وضع القدم على الأرض صعبًا لأن الإحساسات تكون قوية جدًا، وغير “مروّضة”، وقد تكون مزعجة للغاية.</a:t>
            </a:r>
            <a:br>
              <a:rPr lang="ar-DZ" dirty="0"/>
            </a:br>
            <a:r>
              <a:rPr lang="ar-DZ" dirty="0"/>
              <a:t>قد يكون المشي على رؤوس الأصابع مرتبطًا </a:t>
            </a:r>
            <a:r>
              <a:rPr lang="ar-DZ" b="1" dirty="0"/>
              <a:t>بتجنّب الإحساسات اللمسية</a:t>
            </a:r>
            <a:r>
              <a:rPr lang="ar-DZ" dirty="0"/>
              <a:t> (استجابة بزيادة التوتر العضلي وسحب القدم)، تمامًا كما يُقَلْص الرضيع أصابع قدميه عندما يلامس العشب لأول مرة.</a:t>
            </a:r>
          </a:p>
          <a:p>
            <a:pPr algn="r" rtl="1"/>
            <a:br>
              <a:rPr lang="ar-DZ" dirty="0"/>
            </a:br>
            <a:endParaRPr lang="ar-DZ" dirty="0"/>
          </a:p>
          <a:p>
            <a:pPr algn="r" rtl="1"/>
            <a:r>
              <a:rPr lang="ar-DZ" b="1" dirty="0"/>
              <a:t>فَرْط المرونة (</a:t>
            </a:r>
            <a:r>
              <a:rPr lang="fr-FR" b="1" dirty="0"/>
              <a:t>Hyperlaxité) :</a:t>
            </a:r>
          </a:p>
          <a:p>
            <a:pPr algn="r" rtl="1"/>
            <a:r>
              <a:rPr lang="ar-DZ" dirty="0"/>
              <a:t>عند بعض الأطفال المصابين بالتوحّد، يمكن رفع الساقين حتى مستوى الأذنين عندما يكون الطفل مستلقيًا على ظهره.</a:t>
            </a:r>
            <a:br>
              <a:rPr lang="ar-DZ" dirty="0"/>
            </a:br>
            <a:r>
              <a:rPr lang="ar-DZ" dirty="0"/>
              <a:t>وكأن الساقين تبقيان، كما في المرحلة المبكرة من الحياة، </a:t>
            </a:r>
            <a:r>
              <a:rPr lang="ar-DZ" b="1" dirty="0"/>
              <a:t>أداة للاستكشاف</a:t>
            </a:r>
            <a:r>
              <a:rPr lang="ar-DZ" dirty="0"/>
              <a:t> وليستا مستثمرَتين في </a:t>
            </a:r>
            <a:r>
              <a:rPr lang="ar-DZ" b="1" dirty="0"/>
              <a:t>وظيفتهما الأداتية</a:t>
            </a:r>
            <a:r>
              <a:rPr lang="ar-DZ" dirty="0"/>
              <a:t> مثل الوقوف والمشي.</a:t>
            </a:r>
          </a:p>
          <a:p>
            <a:pPr algn="r" rtl="1"/>
            <a:r>
              <a:rPr lang="ar-DZ" dirty="0"/>
              <a:t>قد يكون لذلك أيضًا تأثير على اكتساب النظافة (التحكّم في الإخراج)، لأن هذا التعلم يرتبط بـ:</a:t>
            </a:r>
          </a:p>
          <a:p>
            <a:pPr algn="r" rtl="1"/>
            <a:r>
              <a:rPr lang="ar-DZ" dirty="0"/>
              <a:t>تنظيم التوتر العضلي في الأطراف السفلية،</a:t>
            </a:r>
          </a:p>
          <a:p>
            <a:pPr algn="r" rtl="1"/>
            <a:r>
              <a:rPr lang="ar-DZ" dirty="0"/>
              <a:t>التنسيق بين الجزء العلوي والسفلي من الجسم،</a:t>
            </a:r>
          </a:p>
          <a:p>
            <a:pPr algn="r" rtl="1"/>
            <a:r>
              <a:rPr lang="ar-DZ" dirty="0"/>
              <a:t>القدرة على ثني الحوض،</a:t>
            </a:r>
            <a:br>
              <a:rPr lang="ar-DZ" dirty="0"/>
            </a:br>
            <a:endParaRPr lang="ar-DZ"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ar-DZ" altLang="fr-FR" dirty="0"/>
              <a:t>الأعراض المرتبطة بالفصّ الجداري (</a:t>
            </a:r>
            <a:r>
              <a:rPr lang="fr-FR" altLang="fr-FR" dirty="0"/>
              <a:t>Symptomatologie pariétale)</a:t>
            </a:r>
            <a:r>
              <a:rPr lang="ar-DZ" altLang="fr-FR" dirty="0"/>
              <a:t>البارستيزيا (</a:t>
            </a:r>
            <a:r>
              <a:rPr lang="fr-FR" altLang="fr-FR" dirty="0"/>
              <a:t>Paresthésie) :</a:t>
            </a:r>
            <a:r>
              <a:rPr lang="ar-DZ" altLang="fr-FR" dirty="0"/>
              <a:t>اضطراب حِسّي لمسي أو جسدي يتميّز بإحساسات غير طبيعية وغير مؤلمة، تختلف في نوعيتها، مثل:التنميل،الوخز،الإحساس بتيبّس الجلد،وأحيانًا الإحساسات الحرارية.وتنتج هذه الظاهرة عن إصابة في القشرة الجدارية.الغرافستيزيا (</a:t>
            </a:r>
            <a:r>
              <a:rPr lang="fr-FR" altLang="fr-FR" dirty="0" err="1"/>
              <a:t>Graphesthésie</a:t>
            </a:r>
            <a:r>
              <a:rPr lang="fr-FR" altLang="fr-FR" dirty="0"/>
              <a:t>) :</a:t>
            </a:r>
            <a:r>
              <a:rPr lang="ar-DZ" altLang="fr-FR" dirty="0"/>
              <a:t>القدرة على التعرّف على حرف أو رقم أو شكل هندسي مرسوم على الجلد.الستيريوغنوزي (</a:t>
            </a:r>
            <a:r>
              <a:rPr lang="fr-FR" altLang="fr-FR" dirty="0"/>
              <a:t>Stéréognosie) :</a:t>
            </a:r>
            <a:r>
              <a:rPr lang="ar-DZ" altLang="fr-FR" dirty="0"/>
              <a:t>القدرة على التعرّف على جسم باللمس دون الاعتماد على الرؤية.</a:t>
            </a:r>
            <a:endParaRPr lang="fr-FR" alt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t>Les troubles de la reconnaissance sur entrée tactile ont été beaucoup moins investigués que l</a:t>
            </a:r>
            <a:r>
              <a:rPr lang="ja-JP" altLang="fr-FR">
                <a:latin typeface="Arial" panose="020B0604020202020204" pitchFamily="34" charset="0"/>
              </a:rPr>
              <a:t>’</a:t>
            </a:r>
            <a:r>
              <a:rPr lang="fr-FR" altLang="ja-JP"/>
              <a:t>agnosie visuelle ou auditive.</a:t>
            </a:r>
          </a:p>
          <a:p>
            <a:pPr eaLnBrk="1" hangingPunct="1">
              <a:spcBef>
                <a:spcPct val="0"/>
              </a:spcBef>
            </a:pPr>
            <a:r>
              <a:rPr lang="fr-FR" altLang="fr-FR"/>
              <a:t>Lien entre perception et mouvement : les manifestations de l</a:t>
            </a:r>
            <a:r>
              <a:rPr lang="ja-JP" altLang="fr-FR">
                <a:latin typeface="Arial" panose="020B0604020202020204" pitchFamily="34" charset="0"/>
              </a:rPr>
              <a:t>’</a:t>
            </a:r>
            <a:r>
              <a:rPr lang="fr-FR" altLang="ja-JP"/>
              <a:t>agnosie tactile, comme pour l</a:t>
            </a:r>
            <a:r>
              <a:rPr lang="ja-JP" altLang="fr-FR">
                <a:latin typeface="Arial" panose="020B0604020202020204" pitchFamily="34" charset="0"/>
              </a:rPr>
              <a:t>’</a:t>
            </a:r>
            <a:r>
              <a:rPr lang="fr-FR" altLang="ja-JP"/>
              <a:t>agnosie visuelle, diminuent par la mobilisation de la tête ou la mobilisation des stimuli.</a:t>
            </a:r>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الحساسية اللمسية الخارجية (</a:t>
            </a:r>
            <a:r>
              <a:rPr lang="fr-FR" dirty="0"/>
              <a:t>Somesthésie extéroceptive)</a:t>
            </a:r>
            <a:r>
              <a:rPr lang="ar-DZ" dirty="0"/>
              <a:t>المحتوى المعاد صياغتههي نوع محدد من الحساسية يعتمد على الجلد، الذي يلتقط مؤثرات مثل:النعومة والخشونةالبرودة والحرارةالألمالضغط والاهتزازالشرحفي الجلد مستقبلات حسية مختلفة، مهمتها تحويل المؤثرات إلى إشارات عصبية يفسرها الدماغ. هذه الحاسة ضرورية لتجنب المخاطر، وللتعرف على الأشياء، ولتطور الإدراك.</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3</a:t>
            </a:fld>
            <a:endParaRPr lang="fr-FR" dirty="0"/>
          </a:p>
        </p:txBody>
      </p:sp>
    </p:spTree>
    <p:extLst>
      <p:ext uri="{BB962C8B-B14F-4D97-AF65-F5344CB8AC3E}">
        <p14:creationId xmlns:p14="http://schemas.microsoft.com/office/powerpoint/2010/main" val="18171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dirty="0"/>
              <a:t>الميكانيوروصلات (</a:t>
            </a:r>
            <a:r>
              <a:rPr lang="fr-FR" b="1" dirty="0"/>
              <a:t>Mécanorécepteurs)</a:t>
            </a:r>
          </a:p>
          <a:p>
            <a:pPr algn="r" rtl="1"/>
            <a:r>
              <a:rPr lang="ar-DZ" b="1" dirty="0"/>
              <a:t>المحتوى المعاد صياغته</a:t>
            </a:r>
          </a:p>
          <a:p>
            <a:pPr algn="r" rtl="1"/>
            <a:r>
              <a:rPr lang="ar-DZ" dirty="0"/>
              <a:t>أهم المستقبلات اللمسية:</a:t>
            </a:r>
          </a:p>
          <a:p>
            <a:pPr algn="r" rtl="1"/>
            <a:r>
              <a:rPr lang="ar-DZ" b="1" dirty="0"/>
              <a:t>أقراص ميركل (</a:t>
            </a:r>
            <a:r>
              <a:rPr lang="fr-FR" b="1" dirty="0"/>
              <a:t>Merkel)</a:t>
            </a:r>
            <a:r>
              <a:rPr lang="fr-FR" dirty="0"/>
              <a:t>: </a:t>
            </a:r>
            <a:r>
              <a:rPr lang="ar-DZ" dirty="0"/>
              <a:t>حساسة للضغط الخفيف.</a:t>
            </a:r>
          </a:p>
          <a:p>
            <a:pPr algn="r" rtl="1"/>
            <a:r>
              <a:rPr lang="ar-DZ" b="1" dirty="0"/>
              <a:t>جسيمات ميسنر (</a:t>
            </a:r>
            <a:r>
              <a:rPr lang="fr-FR" b="1" dirty="0"/>
              <a:t>Meissner)</a:t>
            </a:r>
            <a:r>
              <a:rPr lang="fr-FR" dirty="0"/>
              <a:t>: </a:t>
            </a:r>
            <a:r>
              <a:rPr lang="ar-DZ" dirty="0"/>
              <a:t>تلتقط الاهتزازات الخفيفة.</a:t>
            </a:r>
          </a:p>
          <a:p>
            <a:pPr algn="r" rtl="1"/>
            <a:r>
              <a:rPr lang="ar-DZ" b="1" dirty="0"/>
              <a:t>جسيمات روفيني (</a:t>
            </a:r>
            <a:r>
              <a:rPr lang="fr-FR" b="1" dirty="0"/>
              <a:t>Ruffini)</a:t>
            </a:r>
            <a:r>
              <a:rPr lang="fr-FR" dirty="0"/>
              <a:t>: </a:t>
            </a:r>
            <a:r>
              <a:rPr lang="ar-DZ" dirty="0"/>
              <a:t>تستجيب للتمدد.</a:t>
            </a:r>
          </a:p>
          <a:p>
            <a:pPr algn="r" rtl="1"/>
            <a:r>
              <a:rPr lang="ar-DZ" b="1" dirty="0"/>
              <a:t>جسيمات باسيني (</a:t>
            </a:r>
            <a:r>
              <a:rPr lang="fr-FR" b="1" dirty="0"/>
              <a:t>Pacini)</a:t>
            </a:r>
            <a:r>
              <a:rPr lang="fr-FR" dirty="0"/>
              <a:t>: </a:t>
            </a:r>
            <a:r>
              <a:rPr lang="ar-DZ" dirty="0"/>
              <a:t>تلتقط الاهتزازات القوية والضغط العميق.</a:t>
            </a:r>
          </a:p>
          <a:p>
            <a:pPr algn="r" rtl="1"/>
            <a:r>
              <a:rPr lang="ar-DZ" b="1" dirty="0"/>
              <a:t>الشرح</a:t>
            </a:r>
          </a:p>
          <a:p>
            <a:pPr algn="r" rtl="1"/>
            <a:r>
              <a:rPr lang="ar-DZ" dirty="0"/>
              <a:t>كل نوع له وظيفة محددة، وبالتالي فإن الدماغ يستطيع بناء صورة دقيقة عن الشيء الذي يلمسه الطفل (ملمس، شكل، صلابة…).</a:t>
            </a:r>
          </a:p>
          <a:p>
            <a:pPr algn="r" rtl="1"/>
            <a:endParaRPr lang="ar-DZ" dirty="0"/>
          </a:p>
          <a:p>
            <a:pPr algn="r" rtl="1"/>
            <a:r>
              <a:rPr lang="ar-DZ" b="1" dirty="0"/>
              <a:t>كثافة المستقبلات اللمسية</a:t>
            </a:r>
          </a:p>
          <a:p>
            <a:pPr algn="r" rtl="1"/>
            <a:r>
              <a:rPr lang="ar-DZ" b="1" dirty="0"/>
              <a:t>المحتوى</a:t>
            </a:r>
          </a:p>
          <a:p>
            <a:pPr algn="r" rtl="1"/>
            <a:r>
              <a:rPr lang="ar-DZ" dirty="0"/>
              <a:t>في يد واحدة فقط يوجد حوالي </a:t>
            </a:r>
            <a:r>
              <a:rPr lang="ar-DZ" b="1" dirty="0"/>
              <a:t>17 ألف مستقبل لمسي</a:t>
            </a:r>
            <a:r>
              <a:rPr lang="ar-DZ" dirty="0"/>
              <a:t>.</a:t>
            </a:r>
          </a:p>
          <a:p>
            <a:pPr algn="r" rtl="1"/>
            <a:r>
              <a:rPr lang="ar-DZ" b="1" dirty="0"/>
              <a:t>الشرح</a:t>
            </a:r>
          </a:p>
          <a:p>
            <a:pPr algn="r" rtl="1"/>
            <a:r>
              <a:rPr lang="ar-DZ" dirty="0"/>
              <a:t>هذا يفسر لماذا تعتبر اليد من أهم أدوات الاستكشاف عند الطفل. كلما كانت الكثافة أكبر، كانت دقة الإحساس أعلى.</a:t>
            </a:r>
          </a:p>
          <a:p>
            <a:pPr algn="r" rtl="1"/>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5</a:t>
            </a:fld>
            <a:endParaRPr lang="fr-FR" dirty="0"/>
          </a:p>
        </p:txBody>
      </p:sp>
    </p:spTree>
    <p:extLst>
      <p:ext uri="{BB962C8B-B14F-4D97-AF65-F5344CB8AC3E}">
        <p14:creationId xmlns:p14="http://schemas.microsoft.com/office/powerpoint/2010/main" val="141673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eaLnBrk="1" hangingPunct="1">
              <a:spcBef>
                <a:spcPct val="0"/>
              </a:spcBef>
            </a:pPr>
            <a:r>
              <a:rPr lang="ar-DZ" altLang="fr-FR" dirty="0"/>
              <a:t>النظام الحسي اللمسي النقي: </a:t>
            </a:r>
            <a:r>
              <a:rPr lang="fr-FR" altLang="fr-FR" dirty="0"/>
              <a:t>Elle met l'accent sur le rôle du système lemniscal dans la transmission des informations sensorielles, notamment le toucher fin et la proprioception. discriminatif  </a:t>
            </a:r>
          </a:p>
          <a:p>
            <a:pPr algn="r" rtl="1" eaLnBrk="1" hangingPunct="1">
              <a:spcBef>
                <a:spcPct val="0"/>
              </a:spcBef>
            </a:pPr>
            <a:r>
              <a:rPr lang="ar-DZ" altLang="fr-FR" dirty="0"/>
              <a:t>"النظام الصاعد الأمامي الجانبي، أو النظام الشوكي النخاعي، هو نظام حسي بدائي ينقل معلومات الألم والحرارة واللمس الخشن من الجلد إلى الجهاز العصبي المركزي."</a:t>
            </a:r>
          </a:p>
          <a:p>
            <a:endParaRPr lang="fr-FR" alt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t>Les récepteurs tactiles sont nombreux et très inégalement répartis sur le corps (cf. homonculus), déterminant des différences sensitives importantes.</a:t>
            </a:r>
          </a:p>
          <a:p>
            <a:pPr algn="r" rtl="1" eaLnBrk="1" hangingPunct="1">
              <a:spcBef>
                <a:spcPct val="0"/>
              </a:spcBef>
            </a:pPr>
            <a:r>
              <a:rPr lang="fr-FR" altLang="fr-FR" dirty="0"/>
              <a:t>Les deux organes privilégiés du toucher sont la bouche et la main, qui concentrent la plus forte densité de récepteurs tactiles, ce qui leur assure une finesse de discrimination que n</a:t>
            </a:r>
            <a:r>
              <a:rPr lang="ja-JP" altLang="fr-FR" dirty="0">
                <a:latin typeface="Arial" panose="020B0604020202020204" pitchFamily="34" charset="0"/>
              </a:rPr>
              <a:t>’</a:t>
            </a:r>
            <a:r>
              <a:rPr lang="fr-FR" altLang="ja-JP" dirty="0"/>
              <a:t>ont pas les autres parties du corps. Ce sont aussi des organes doués de mobilité, ce qui leur permet d</a:t>
            </a:r>
            <a:r>
              <a:rPr lang="ja-JP" altLang="fr-FR" dirty="0">
                <a:latin typeface="Arial" panose="020B0604020202020204" pitchFamily="34" charset="0"/>
              </a:rPr>
              <a:t>’</a:t>
            </a:r>
            <a:r>
              <a:rPr lang="fr-FR" altLang="ja-JP" dirty="0"/>
              <a:t>effectuer des mouvements exploratoires.</a:t>
            </a:r>
          </a:p>
          <a:p>
            <a:pPr algn="r" rtl="1" eaLnBrk="1" hangingPunct="1">
              <a:spcBef>
                <a:spcPct val="0"/>
              </a:spcBef>
            </a:pPr>
            <a:r>
              <a:rPr lang="ar-DZ" altLang="fr-FR" dirty="0"/>
              <a:t>— المسارات العصبية والخرائط الدماغية</a:t>
            </a:r>
          </a:p>
          <a:p>
            <a:pPr algn="r" rtl="1" eaLnBrk="1" hangingPunct="1">
              <a:spcBef>
                <a:spcPct val="0"/>
              </a:spcBef>
            </a:pPr>
            <a:r>
              <a:rPr lang="ar-DZ" altLang="fr-FR" dirty="0"/>
              <a:t>المحتوى المعاد صياغته</a:t>
            </a:r>
          </a:p>
          <a:p>
            <a:pPr algn="r" rtl="1" eaLnBrk="1" hangingPunct="1">
              <a:spcBef>
                <a:spcPct val="0"/>
              </a:spcBef>
            </a:pPr>
            <a:r>
              <a:rPr lang="ar-DZ" altLang="fr-FR" dirty="0"/>
              <a:t>يوجد مساران عصبيان صاعدين ينقلان اللمس إلى الدماغ.</a:t>
            </a:r>
          </a:p>
          <a:p>
            <a:pPr algn="r" rtl="1" eaLnBrk="1" hangingPunct="1">
              <a:spcBef>
                <a:spcPct val="0"/>
              </a:spcBef>
            </a:pPr>
            <a:r>
              <a:rPr lang="ar-DZ" altLang="fr-FR" dirty="0"/>
              <a:t>في القشرة الدماغية توجد منطقتان مهمتان: </a:t>
            </a:r>
            <a:r>
              <a:rPr lang="fr-FR" altLang="fr-FR" dirty="0"/>
              <a:t>S1 </a:t>
            </a:r>
            <a:r>
              <a:rPr lang="ar-DZ" altLang="fr-FR" dirty="0"/>
              <a:t>و </a:t>
            </a:r>
            <a:r>
              <a:rPr lang="fr-FR" altLang="fr-FR" dirty="0"/>
              <a:t>S2.</a:t>
            </a:r>
          </a:p>
          <a:p>
            <a:pPr algn="r" rtl="1" eaLnBrk="1" hangingPunct="1">
              <a:spcBef>
                <a:spcPct val="0"/>
              </a:spcBef>
            </a:pPr>
            <a:r>
              <a:rPr lang="ar-DZ" altLang="fr-FR" dirty="0"/>
              <a:t>يظهر “الهومونكولوس”، وهو خريطة للجسم داخل الدماغ، وتظهر فيه:</a:t>
            </a:r>
          </a:p>
          <a:p>
            <a:pPr algn="r" rtl="1" eaLnBrk="1" hangingPunct="1">
              <a:spcBef>
                <a:spcPct val="0"/>
              </a:spcBef>
            </a:pPr>
            <a:r>
              <a:rPr lang="ar-DZ" altLang="fr-FR" dirty="0"/>
              <a:t>الفم</a:t>
            </a:r>
          </a:p>
          <a:p>
            <a:pPr algn="r" rtl="1" eaLnBrk="1" hangingPunct="1">
              <a:spcBef>
                <a:spcPct val="0"/>
              </a:spcBef>
            </a:pPr>
            <a:r>
              <a:rPr lang="ar-DZ" altLang="fr-FR" dirty="0"/>
              <a:t>اليدان</a:t>
            </a:r>
            <a:br>
              <a:rPr lang="ar-DZ" altLang="fr-FR" dirty="0"/>
            </a:br>
            <a:r>
              <a:rPr lang="ar-DZ" altLang="fr-FR" dirty="0"/>
              <a:t>هما الأكثر تمثيلاً لأنهما الأغنى بالمستقبلات.</a:t>
            </a:r>
          </a:p>
          <a:p>
            <a:pPr algn="r" rtl="1" eaLnBrk="1" hangingPunct="1">
              <a:spcBef>
                <a:spcPct val="0"/>
              </a:spcBef>
            </a:pPr>
            <a:r>
              <a:rPr lang="ar-DZ" altLang="fr-FR" dirty="0"/>
              <a:t>الشرح</a:t>
            </a:r>
          </a:p>
          <a:p>
            <a:pPr algn="r" rtl="1" eaLnBrk="1" hangingPunct="1">
              <a:spcBef>
                <a:spcPct val="0"/>
              </a:spcBef>
            </a:pPr>
            <a:r>
              <a:rPr lang="ar-DZ" altLang="fr-FR" dirty="0"/>
              <a:t>الدماغ يعطي مساحة أكبر للأعضاء التي تستقبل معلومات أكثر. لذلك الطفل يستخدم فمه ويديه أكثر من بقية جسمه للاستكشاف.</a:t>
            </a:r>
          </a:p>
          <a:p>
            <a:pPr eaLnBrk="1" hangingPunct="1">
              <a:spcBef>
                <a:spcPct val="0"/>
              </a:spcBef>
            </a:pPr>
            <a:endParaRPr lang="fr-FR" alt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Lorsque vous croisez l'index et le majeur d'une même main, puis que vous posez une bille entre les extrémités de ces deux doigts, vous avez l'impression de toucher deux billes distinctes au lieu d'une seule. Cette sensation illusoire est due à une discordance entre l'information tactile que votre cerveau reçoit et la réalité physique.</a:t>
            </a:r>
          </a:p>
          <a:p>
            <a:r>
              <a:rPr lang="fr-FR" b="1" dirty="0"/>
              <a:t>La représentation corporelle dans le cerveau:</a:t>
            </a:r>
            <a:r>
              <a:rPr lang="fr-FR" dirty="0"/>
              <a:t> Chaque partie de notre corps est représentée dans une zone spécifique du cortex cérébral. Lorsque nous croisons les doigts, nous modifions les informations spatiales que notre cerveau reçoit habituellement de ces doigts.</a:t>
            </a:r>
            <a:endParaRPr lang="ar-DZ" dirty="0"/>
          </a:p>
          <a:p>
            <a:pPr algn="r" rtl="1"/>
            <a:r>
              <a:rPr lang="ar-DZ" b="1" dirty="0"/>
              <a:t>وهم أرسطو (</a:t>
            </a:r>
            <a:r>
              <a:rPr lang="fr-FR" b="1" dirty="0"/>
              <a:t>Illusion d’Aristote)</a:t>
            </a:r>
          </a:p>
          <a:p>
            <a:pPr algn="r" rtl="1"/>
            <a:r>
              <a:rPr lang="ar-DZ" b="1" dirty="0"/>
              <a:t>المحتوى المعاد صياغته</a:t>
            </a:r>
          </a:p>
          <a:p>
            <a:pPr algn="r" rtl="1"/>
            <a:r>
              <a:rPr lang="ar-DZ" dirty="0"/>
              <a:t>عند تقاطع إصبعين ثم لمس جسم واحد، يشعر الشخص وكأن الشيء “اثنان”.</a:t>
            </a:r>
          </a:p>
          <a:p>
            <a:pPr algn="r" rtl="1"/>
            <a:r>
              <a:rPr lang="ar-DZ" b="1" dirty="0"/>
              <a:t>الشرح</a:t>
            </a:r>
          </a:p>
          <a:p>
            <a:pPr algn="r" rtl="1"/>
            <a:r>
              <a:rPr lang="ar-DZ" dirty="0"/>
              <a:t>هذا الوهم يبين أن الدماغ لا يعتمد فقط على الجلد، بل على “خريطة الجسم”. وعندما تتغير الوضعية غير العادية، يخطئ الدماغ في التفسير.</a:t>
            </a:r>
          </a:p>
          <a:p>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dirty="0"/>
              <a:t>تطور الحساسية اللمسية داخل الرحمالمحتوىابتداءً من:7.5 أسابيع: حساسية الرأس.8.5 أسابيع: المنطقة حول الفم.10.5 أسابيع: المنطقة التناسلية.11 أسابيع: راحة اليد.11.5 أسابيع: أسفل القدم.الشرحاللمس هو أول حاسة تتطور. وهذا يثبت أنها أساس بناء العلاقة بين الطفل والعالم منذ الحياة الجنينية.</a:t>
            </a:r>
            <a:endParaRPr lang="fr-FR" dirty="0"/>
          </a:p>
        </p:txBody>
      </p:sp>
      <p:sp>
        <p:nvSpPr>
          <p:cNvPr id="4" name="Slide Number Placeholder 3"/>
          <p:cNvSpPr>
            <a:spLocks noGrp="1"/>
          </p:cNvSpPr>
          <p:nvPr>
            <p:ph type="sldNum" sz="quarter" idx="5"/>
          </p:nvPr>
        </p:nvSpPr>
        <p:spPr/>
        <p:txBody>
          <a:bodyPr/>
          <a:lstStyle/>
          <a:p>
            <a:fld id="{6C4C8C83-3848-455E-AE1B-88895AFBC0B0}" type="slidenum">
              <a:rPr lang="fr-FR" smtClean="0"/>
              <a:t>12</a:t>
            </a:fld>
            <a:endParaRPr lang="fr-FR" dirty="0"/>
          </a:p>
        </p:txBody>
      </p:sp>
    </p:spTree>
    <p:extLst>
      <p:ext uri="{BB962C8B-B14F-4D97-AF65-F5344CB8AC3E}">
        <p14:creationId xmlns:p14="http://schemas.microsoft.com/office/powerpoint/2010/main" val="35198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dirty="0"/>
              <a:t>1er système à se développer in utero.</a:t>
            </a:r>
          </a:p>
          <a:p>
            <a:pPr eaLnBrk="1" hangingPunct="1">
              <a:spcBef>
                <a:spcPct val="0"/>
              </a:spcBef>
            </a:pPr>
            <a:r>
              <a:rPr lang="fr-FR" altLang="fr-FR" dirty="0"/>
              <a:t>La fonction instrumentale nécessite de coordonner les aspects sensoriels (informations sur la texture, la forme de l</a:t>
            </a:r>
            <a:r>
              <a:rPr lang="ja-JP" altLang="fr-FR" dirty="0">
                <a:latin typeface="Arial" panose="020B0604020202020204" pitchFamily="34" charset="0"/>
              </a:rPr>
              <a:t>’</a:t>
            </a:r>
            <a:r>
              <a:rPr lang="fr-FR" altLang="ja-JP" dirty="0"/>
              <a:t>objet à saisir par exemple) et les aspects moteurs (adapter le geste à la taille et à la localisation de l</a:t>
            </a:r>
            <a:r>
              <a:rPr lang="ja-JP" altLang="fr-FR" dirty="0">
                <a:latin typeface="Arial" panose="020B0604020202020204" pitchFamily="34" charset="0"/>
              </a:rPr>
              <a:t>’</a:t>
            </a:r>
            <a:r>
              <a:rPr lang="fr-FR" altLang="ja-JP" dirty="0"/>
              <a:t>objet).</a:t>
            </a:r>
          </a:p>
          <a:p>
            <a:pPr eaLnBrk="1" hangingPunct="1">
              <a:spcBef>
                <a:spcPct val="0"/>
              </a:spcBef>
            </a:pPr>
            <a:endParaRPr lang="fr-FR" altLang="fr-FR" dirty="0"/>
          </a:p>
          <a:p>
            <a:pPr eaLnBrk="1" hangingPunct="1">
              <a:spcBef>
                <a:spcPct val="0"/>
              </a:spcBef>
            </a:pPr>
            <a:endParaRPr lang="fr-FR" altLang="fr-FR" dirty="0"/>
          </a:p>
          <a:p>
            <a:pPr eaLnBrk="1" hangingPunct="1">
              <a:spcBef>
                <a:spcPct val="0"/>
              </a:spcBef>
            </a:pPr>
            <a:r>
              <a:rPr lang="fr-FR" altLang="fr-FR" dirty="0">
                <a:latin typeface="Times" panose="02020603050405020304" pitchFamily="18" charset="0"/>
              </a:rPr>
              <a:t>Nous allons voir pour chacun d</a:t>
            </a:r>
            <a:r>
              <a:rPr lang="ja-JP" altLang="fr-FR" dirty="0">
                <a:latin typeface="Arial" panose="020B0604020202020204" pitchFamily="34" charset="0"/>
              </a:rPr>
              <a:t>’</a:t>
            </a:r>
            <a:r>
              <a:rPr lang="fr-FR" altLang="ja-JP" dirty="0">
                <a:latin typeface="Times" panose="02020603050405020304" pitchFamily="18" charset="0"/>
              </a:rPr>
              <a:t>entre eux quelles sont les particularités au niveau de l</a:t>
            </a:r>
            <a:r>
              <a:rPr lang="ja-JP" altLang="fr-FR" dirty="0">
                <a:latin typeface="Arial" panose="020B0604020202020204" pitchFamily="34" charset="0"/>
              </a:rPr>
              <a:t>’</a:t>
            </a:r>
            <a:r>
              <a:rPr lang="fr-FR" altLang="ja-JP" dirty="0">
                <a:latin typeface="Times" panose="02020603050405020304" pitchFamily="18" charset="0"/>
              </a:rPr>
              <a:t>équilibre entre la fonction d</a:t>
            </a:r>
            <a:r>
              <a:rPr lang="ja-JP" altLang="fr-FR" dirty="0">
                <a:latin typeface="Arial" panose="020B0604020202020204" pitchFamily="34" charset="0"/>
              </a:rPr>
              <a:t>’</a:t>
            </a:r>
            <a:r>
              <a:rPr lang="fr-FR" altLang="ja-JP" dirty="0">
                <a:latin typeface="Times" panose="02020603050405020304" pitchFamily="18" charset="0"/>
              </a:rPr>
              <a:t>exploration et la fonction instrumentale. Nous décrirons également brièvement l</a:t>
            </a:r>
            <a:r>
              <a:rPr lang="ja-JP" altLang="fr-FR" dirty="0">
                <a:latin typeface="Arial" panose="020B0604020202020204" pitchFamily="34" charset="0"/>
              </a:rPr>
              <a:t>’</a:t>
            </a:r>
            <a:r>
              <a:rPr lang="fr-FR" altLang="ja-JP" dirty="0">
                <a:latin typeface="Times" panose="02020603050405020304" pitchFamily="18" charset="0"/>
              </a:rPr>
              <a:t>instrumentation du système tactile au niveau des membres inférieurs, les pieds plus exactement.</a:t>
            </a:r>
          </a:p>
          <a:p>
            <a:pPr algn="just" eaLnBrk="1" hangingPunct="1">
              <a:spcBef>
                <a:spcPct val="0"/>
              </a:spcBef>
            </a:pPr>
            <a:r>
              <a:rPr lang="fr-FR" altLang="fr-FR" dirty="0">
                <a:latin typeface="Times" panose="02020603050405020304" pitchFamily="18" charset="0"/>
              </a:rPr>
              <a:t>Pour chaque zone corporelle, la fonction d</a:t>
            </a:r>
            <a:r>
              <a:rPr lang="ja-JP" altLang="fr-FR" dirty="0">
                <a:latin typeface="Arial" panose="020B0604020202020204" pitchFamily="34" charset="0"/>
              </a:rPr>
              <a:t>’</a:t>
            </a:r>
            <a:r>
              <a:rPr lang="fr-FR" altLang="ja-JP" dirty="0">
                <a:latin typeface="Times" panose="02020603050405020304" pitchFamily="18" charset="0"/>
              </a:rPr>
              <a:t>exploration et la fonction instrumentale sont décrites.</a:t>
            </a:r>
            <a:endParaRPr lang="ar-DZ" altLang="ja-JP" dirty="0">
              <a:latin typeface="Times" panose="02020603050405020304" pitchFamily="18" charset="0"/>
            </a:endParaRPr>
          </a:p>
          <a:p>
            <a:pPr algn="r" rtl="1"/>
            <a:r>
              <a:rPr lang="ar-DZ" b="1" dirty="0"/>
              <a:t>وظائف اللمس</a:t>
            </a:r>
          </a:p>
          <a:p>
            <a:pPr algn="r" rtl="1"/>
            <a:r>
              <a:rPr lang="ar-DZ" b="1" dirty="0"/>
              <a:t>وظيفتان رئيسيتان:</a:t>
            </a:r>
          </a:p>
          <a:p>
            <a:pPr algn="r" rtl="1"/>
            <a:r>
              <a:rPr lang="ar-DZ" dirty="0"/>
              <a:t>1️⃣ </a:t>
            </a:r>
            <a:r>
              <a:rPr lang="ar-DZ" b="1" dirty="0"/>
              <a:t>وظيفة الإدراك (</a:t>
            </a:r>
            <a:r>
              <a:rPr lang="fr-FR" b="1" dirty="0"/>
              <a:t>Perceptive)</a:t>
            </a:r>
            <a:endParaRPr lang="fr-FR" dirty="0"/>
          </a:p>
          <a:p>
            <a:pPr algn="r" rtl="1"/>
            <a:r>
              <a:rPr lang="ar-DZ" dirty="0"/>
              <a:t>تهتم بتمييز الخصائص (ملمس، حرارة، ألم).</a:t>
            </a:r>
          </a:p>
          <a:p>
            <a:pPr algn="r" rtl="1"/>
            <a:r>
              <a:rPr lang="ar-DZ" dirty="0"/>
              <a:t>تعتمد على الاستقبال الحسي السلبي.</a:t>
            </a:r>
          </a:p>
          <a:p>
            <a:pPr algn="r" rtl="1"/>
            <a:r>
              <a:rPr lang="ar-DZ" dirty="0"/>
              <a:t>2️⃣ </a:t>
            </a:r>
            <a:r>
              <a:rPr lang="ar-DZ" b="1" dirty="0"/>
              <a:t>الوظيفة الأدائية (</a:t>
            </a:r>
            <a:r>
              <a:rPr lang="fr-FR" b="1" dirty="0"/>
              <a:t>Motricité / Haptique)</a:t>
            </a:r>
            <a:endParaRPr lang="fr-FR" dirty="0"/>
          </a:p>
          <a:p>
            <a:pPr algn="r" rtl="1"/>
            <a:r>
              <a:rPr lang="ar-DZ" dirty="0"/>
              <a:t>استخدام اللمس لأداء أفعال (الإمساك، التلاعب).</a:t>
            </a:r>
          </a:p>
          <a:p>
            <a:pPr algn="r" rtl="1"/>
            <a:r>
              <a:rPr lang="ar-DZ" dirty="0"/>
              <a:t>هي إحساس نشط يعتمد على الحركة.</a:t>
            </a:r>
          </a:p>
          <a:p>
            <a:pPr algn="r" rtl="1"/>
            <a:r>
              <a:rPr lang="ar-DZ" b="1" dirty="0"/>
              <a:t>الشرح</a:t>
            </a:r>
          </a:p>
          <a:p>
            <a:pPr algn="r" rtl="1"/>
            <a:r>
              <a:rPr lang="ar-DZ" dirty="0"/>
              <a:t>الطفل لا يكتفي بالشعور بالأشياء، بل يستخدم يديه وفمه ليؤثر على البيئة ويتعلم منها.</a:t>
            </a:r>
          </a:p>
          <a:p>
            <a:pPr algn="just" rtl="1" eaLnBrk="1" hangingPunct="1">
              <a:spcBef>
                <a:spcPct val="0"/>
              </a:spcBef>
            </a:pPr>
            <a:endParaRPr lang="fr-FR" altLang="ja-JP" dirty="0">
              <a:latin typeface="Times" panose="02020603050405020304" pitchFamily="18" charset="0"/>
            </a:endParaRPr>
          </a:p>
          <a:p>
            <a:pPr algn="just" eaLnBrk="1" hangingPunct="1">
              <a:spcBef>
                <a:spcPct val="0"/>
              </a:spcBef>
            </a:pPr>
            <a:endParaRPr lang="fr-FR" altLang="fr-FR" dirty="0"/>
          </a:p>
          <a:p>
            <a:pPr eaLnBrk="1" hangingPunct="1">
              <a:spcBef>
                <a:spcPct val="0"/>
              </a:spcBef>
            </a:pPr>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90552" y="103188"/>
            <a:ext cx="10991849" cy="1314450"/>
          </a:xfrm>
        </p:spPr>
        <p:txBody>
          <a:bodyPr/>
          <a:lstStyle/>
          <a:p>
            <a:r>
              <a:rPr lang="fr-FR"/>
              <a:t>Cliquez et modifiez le titre</a:t>
            </a:r>
          </a:p>
        </p:txBody>
      </p:sp>
      <p:sp>
        <p:nvSpPr>
          <p:cNvPr id="3" name="Espace réservé du contenu 2"/>
          <p:cNvSpPr>
            <a:spLocks noGrp="1"/>
          </p:cNvSpPr>
          <p:nvPr>
            <p:ph sz="half" idx="1" hasCustomPrompt="1"/>
          </p:nvPr>
        </p:nvSpPr>
        <p:spPr>
          <a:xfrm>
            <a:off x="609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6197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fld id="{6EC7F948-2161-4633-8D61-D234E5570990}" type="datetime1">
              <a:rPr lang="fr-FR" altLang="fr-FR"/>
              <a:t>01/12/2025</a:t>
            </a:fld>
            <a:endParaRPr lang="fr-FR" altLang="fr-FR" dirty="0"/>
          </a:p>
        </p:txBody>
      </p:sp>
      <p:sp>
        <p:nvSpPr>
          <p:cNvPr id="6" name="Footer Placeholder 4"/>
          <p:cNvSpPr>
            <a:spLocks noGrp="1"/>
          </p:cNvSpPr>
          <p:nvPr>
            <p:ph type="ftr" sz="quarter" idx="11"/>
          </p:nvPr>
        </p:nvSpPr>
        <p:spPr/>
        <p:txBody>
          <a:bodyPr/>
          <a:lstStyle>
            <a:lvl1pPr>
              <a:defRPr/>
            </a:lvl1pPr>
          </a:lstStyle>
          <a:p>
            <a:pPr>
              <a:defRPr/>
            </a:pPr>
            <a:endParaRPr lang="fr-FR" dirty="0"/>
          </a:p>
        </p:txBody>
      </p:sp>
      <p:sp>
        <p:nvSpPr>
          <p:cNvPr id="7" name="Slide Number Placeholder 5"/>
          <p:cNvSpPr>
            <a:spLocks noGrp="1"/>
          </p:cNvSpPr>
          <p:nvPr>
            <p:ph type="sldNum" sz="quarter" idx="12"/>
          </p:nvPr>
        </p:nvSpPr>
        <p:spPr/>
        <p:txBody>
          <a:bodyPr/>
          <a:lstStyle>
            <a:lvl1pPr>
              <a:defRPr/>
            </a:lvl1pPr>
          </a:lstStyle>
          <a:p>
            <a:fld id="{4E2D8583-6860-4FE5-B765-24AAADEDAE9C}" type="slidenum">
              <a:rPr lang="fr-FR" altLang="fr-FR"/>
              <a:t>‹#›</a:t>
            </a:fld>
            <a:endParaRPr lang="fr-FR" altLang="fr-FR" dirty="0"/>
          </a:p>
        </p:txBody>
      </p:sp>
    </p:spTree>
    <p:extLst>
      <p:ext uri="{BB962C8B-B14F-4D97-AF65-F5344CB8AC3E}">
        <p14:creationId xmlns:p14="http://schemas.microsoft.com/office/powerpoint/2010/main" val="19014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1_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90552" y="103188"/>
            <a:ext cx="10991849" cy="1314450"/>
          </a:xfrm>
        </p:spPr>
        <p:txBody>
          <a:bodyPr/>
          <a:lstStyle/>
          <a:p>
            <a:r>
              <a:rPr lang="fr-FR"/>
              <a:t>Cliquez et modifiez le titre</a:t>
            </a:r>
          </a:p>
        </p:txBody>
      </p:sp>
      <p:sp>
        <p:nvSpPr>
          <p:cNvPr id="3" name="Espace réservé du texte 2"/>
          <p:cNvSpPr>
            <a:spLocks noGrp="1"/>
          </p:cNvSpPr>
          <p:nvPr>
            <p:ph type="body" sz="half" idx="1" hasCustomPrompt="1"/>
          </p:nvPr>
        </p:nvSpPr>
        <p:spPr>
          <a:xfrm>
            <a:off x="609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6197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3"/>
          <p:cNvSpPr>
            <a:spLocks noGrp="1"/>
          </p:cNvSpPr>
          <p:nvPr>
            <p:ph type="dt" sz="half" idx="10"/>
          </p:nvPr>
        </p:nvSpPr>
        <p:spPr/>
        <p:txBody>
          <a:bodyPr/>
          <a:lstStyle>
            <a:lvl1pPr>
              <a:defRPr/>
            </a:lvl1pPr>
          </a:lstStyle>
          <a:p>
            <a:fld id="{A570DE60-F5E1-4321-927F-EA543C1E3AE4}" type="datetime1">
              <a:rPr lang="fr-FR" altLang="fr-FR"/>
              <a:t>01/12/2025</a:t>
            </a:fld>
            <a:endParaRPr lang="fr-FR" altLang="fr-FR" dirty="0"/>
          </a:p>
        </p:txBody>
      </p:sp>
      <p:sp>
        <p:nvSpPr>
          <p:cNvPr id="6" name="Footer Placeholder 4"/>
          <p:cNvSpPr>
            <a:spLocks noGrp="1"/>
          </p:cNvSpPr>
          <p:nvPr>
            <p:ph type="ftr" sz="quarter" idx="11"/>
          </p:nvPr>
        </p:nvSpPr>
        <p:spPr/>
        <p:txBody>
          <a:bodyPr/>
          <a:lstStyle>
            <a:lvl1pPr>
              <a:defRPr/>
            </a:lvl1pPr>
          </a:lstStyle>
          <a:p>
            <a:pPr>
              <a:defRPr/>
            </a:pPr>
            <a:endParaRPr lang="fr-FR" dirty="0"/>
          </a:p>
        </p:txBody>
      </p:sp>
      <p:sp>
        <p:nvSpPr>
          <p:cNvPr id="7" name="Slide Number Placeholder 5"/>
          <p:cNvSpPr>
            <a:spLocks noGrp="1"/>
          </p:cNvSpPr>
          <p:nvPr>
            <p:ph type="sldNum" sz="quarter" idx="12"/>
          </p:nvPr>
        </p:nvSpPr>
        <p:spPr/>
        <p:txBody>
          <a:bodyPr/>
          <a:lstStyle>
            <a:lvl1pPr>
              <a:defRPr/>
            </a:lvl1pPr>
          </a:lstStyle>
          <a:p>
            <a:fld id="{E820FEA8-E16F-4EFA-BFC1-90A78502A4D0}" type="slidenum">
              <a:rPr lang="fr-FR" altLang="fr-FR"/>
              <a:t>‹#›</a:t>
            </a:fld>
            <a:endParaRPr lang="fr-FR" altLang="fr-FR" dirty="0"/>
          </a:p>
        </p:txBody>
      </p:sp>
    </p:spTree>
    <p:extLst>
      <p:ext uri="{BB962C8B-B14F-4D97-AF65-F5344CB8AC3E}">
        <p14:creationId xmlns:p14="http://schemas.microsoft.com/office/powerpoint/2010/main" val="35231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90552" y="103188"/>
            <a:ext cx="10991849" cy="1314450"/>
          </a:xfrm>
        </p:spPr>
        <p:txBody>
          <a:bodyPr/>
          <a:lstStyle/>
          <a:p>
            <a:r>
              <a:rPr lang="fr-FR"/>
              <a:t>Cliquez et modifiez le titre</a:t>
            </a:r>
          </a:p>
        </p:txBody>
      </p:sp>
      <p:sp>
        <p:nvSpPr>
          <p:cNvPr id="3" name="Espace réservé du texte 2"/>
          <p:cNvSpPr>
            <a:spLocks noGrp="1"/>
          </p:cNvSpPr>
          <p:nvPr>
            <p:ph type="body" sz="half" idx="1" hasCustomPrompt="1"/>
          </p:nvPr>
        </p:nvSpPr>
        <p:spPr>
          <a:xfrm>
            <a:off x="609600" y="1600201"/>
            <a:ext cx="5384800" cy="44561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6197600" y="1600201"/>
            <a:ext cx="5384800" cy="4456113"/>
          </a:xfrm>
        </p:spPr>
        <p:txBody>
          <a:bodyPr rtlCol="0">
            <a:normAutofit/>
          </a:bodyPr>
          <a:lstStyle/>
          <a:p>
            <a:pPr lvl="0"/>
            <a:endParaRPr lang="fr-FR" noProof="0" dirty="0"/>
          </a:p>
        </p:txBody>
      </p:sp>
      <p:sp>
        <p:nvSpPr>
          <p:cNvPr id="5" name="Date Placeholder 3"/>
          <p:cNvSpPr>
            <a:spLocks noGrp="1"/>
          </p:cNvSpPr>
          <p:nvPr>
            <p:ph type="dt" sz="half" idx="10"/>
          </p:nvPr>
        </p:nvSpPr>
        <p:spPr/>
        <p:txBody>
          <a:bodyPr/>
          <a:lstStyle>
            <a:lvl1pPr>
              <a:defRPr/>
            </a:lvl1pPr>
          </a:lstStyle>
          <a:p>
            <a:fld id="{1B6C28D4-130F-4558-8119-8CF981757076}" type="datetime1">
              <a:rPr lang="fr-FR" altLang="fr-FR"/>
              <a:t>01/12/2025</a:t>
            </a:fld>
            <a:endParaRPr lang="fr-FR" altLang="fr-FR" dirty="0"/>
          </a:p>
        </p:txBody>
      </p:sp>
      <p:sp>
        <p:nvSpPr>
          <p:cNvPr id="6" name="Footer Placeholder 4"/>
          <p:cNvSpPr>
            <a:spLocks noGrp="1"/>
          </p:cNvSpPr>
          <p:nvPr>
            <p:ph type="ftr" sz="quarter" idx="11"/>
          </p:nvPr>
        </p:nvSpPr>
        <p:spPr/>
        <p:txBody>
          <a:bodyPr/>
          <a:lstStyle>
            <a:lvl1pPr>
              <a:defRPr/>
            </a:lvl1pPr>
          </a:lstStyle>
          <a:p>
            <a:pPr>
              <a:defRPr/>
            </a:pPr>
            <a:endParaRPr lang="fr-FR" dirty="0"/>
          </a:p>
        </p:txBody>
      </p:sp>
      <p:sp>
        <p:nvSpPr>
          <p:cNvPr id="7" name="Slide Number Placeholder 5"/>
          <p:cNvSpPr>
            <a:spLocks noGrp="1"/>
          </p:cNvSpPr>
          <p:nvPr>
            <p:ph type="sldNum" sz="quarter" idx="12"/>
          </p:nvPr>
        </p:nvSpPr>
        <p:spPr/>
        <p:txBody>
          <a:bodyPr/>
          <a:lstStyle>
            <a:lvl1pPr>
              <a:defRPr/>
            </a:lvl1pPr>
          </a:lstStyle>
          <a:p>
            <a:fld id="{BEB8A897-3E45-4F19-AC0F-A49C4826DAD5}" type="slidenum">
              <a:rPr lang="fr-FR" altLang="fr-FR"/>
              <a:t>‹#›</a:t>
            </a:fld>
            <a:endParaRPr lang="fr-FR" altLang="fr-FR" dirty="0"/>
          </a:p>
        </p:txBody>
      </p:sp>
    </p:spTree>
    <p:extLst>
      <p:ext uri="{BB962C8B-B14F-4D97-AF65-F5344CB8AC3E}">
        <p14:creationId xmlns:p14="http://schemas.microsoft.com/office/powerpoint/2010/main" val="400616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90552" y="103188"/>
            <a:ext cx="10991849" cy="1314450"/>
          </a:xfrm>
        </p:spPr>
        <p:txBody>
          <a:bodyPr/>
          <a:lstStyle/>
          <a:p>
            <a:r>
              <a:rPr lang="fr-FR"/>
              <a:t>Cliquez et modifiez le titre</a:t>
            </a:r>
          </a:p>
        </p:txBody>
      </p:sp>
      <p:sp>
        <p:nvSpPr>
          <p:cNvPr id="3" name="Espace réservé du tableau 2"/>
          <p:cNvSpPr>
            <a:spLocks noGrp="1"/>
          </p:cNvSpPr>
          <p:nvPr>
            <p:ph type="tbl" idx="1"/>
          </p:nvPr>
        </p:nvSpPr>
        <p:spPr>
          <a:xfrm>
            <a:off x="609600" y="1600201"/>
            <a:ext cx="10972800" cy="4456113"/>
          </a:xfrm>
        </p:spPr>
        <p:txBody>
          <a:bodyPr rtlCol="0">
            <a:normAutofit/>
          </a:bodyPr>
          <a:lstStyle/>
          <a:p>
            <a:pPr lvl="0"/>
            <a:endParaRPr lang="fr-FR" noProof="0" dirty="0"/>
          </a:p>
        </p:txBody>
      </p:sp>
      <p:sp>
        <p:nvSpPr>
          <p:cNvPr id="4" name="Date Placeholder 3"/>
          <p:cNvSpPr>
            <a:spLocks noGrp="1"/>
          </p:cNvSpPr>
          <p:nvPr>
            <p:ph type="dt" sz="half" idx="10"/>
          </p:nvPr>
        </p:nvSpPr>
        <p:spPr/>
        <p:txBody>
          <a:bodyPr/>
          <a:lstStyle>
            <a:lvl1pPr>
              <a:defRPr/>
            </a:lvl1pPr>
          </a:lstStyle>
          <a:p>
            <a:fld id="{F02493D7-5A08-43CC-8568-5E40778C2B57}" type="datetime1">
              <a:rPr lang="fr-FR" altLang="fr-FR"/>
              <a:t>01/12/2025</a:t>
            </a:fld>
            <a:endParaRPr lang="fr-FR" altLang="fr-FR" dirty="0"/>
          </a:p>
        </p:txBody>
      </p:sp>
      <p:sp>
        <p:nvSpPr>
          <p:cNvPr id="5" name="Footer Placeholder 4"/>
          <p:cNvSpPr>
            <a:spLocks noGrp="1"/>
          </p:cNvSpPr>
          <p:nvPr>
            <p:ph type="ftr" sz="quarter" idx="11"/>
          </p:nvPr>
        </p:nvSpPr>
        <p:spPr/>
        <p:txBody>
          <a:bodyPr/>
          <a:lstStyle>
            <a:lvl1pPr>
              <a:defRPr/>
            </a:lvl1pPr>
          </a:lstStyle>
          <a:p>
            <a:pPr>
              <a:defRPr/>
            </a:pPr>
            <a:endParaRPr lang="fr-FR" dirty="0"/>
          </a:p>
        </p:txBody>
      </p:sp>
      <p:sp>
        <p:nvSpPr>
          <p:cNvPr id="6" name="Slide Number Placeholder 5"/>
          <p:cNvSpPr>
            <a:spLocks noGrp="1"/>
          </p:cNvSpPr>
          <p:nvPr>
            <p:ph type="sldNum" sz="quarter" idx="12"/>
          </p:nvPr>
        </p:nvSpPr>
        <p:spPr/>
        <p:txBody>
          <a:bodyPr/>
          <a:lstStyle>
            <a:lvl1pPr>
              <a:defRPr/>
            </a:lvl1pPr>
          </a:lstStyle>
          <a:p>
            <a:fld id="{FD82763D-16EC-4569-BFC1-63A9AB7F1668}" type="slidenum">
              <a:rPr lang="fr-FR" altLang="fr-FR"/>
              <a:t>‹#›</a:t>
            </a:fld>
            <a:endParaRPr lang="fr-FR" altLang="fr-FR" dirty="0"/>
          </a:p>
        </p:txBody>
      </p:sp>
    </p:spTree>
    <p:extLst>
      <p:ext uri="{BB962C8B-B14F-4D97-AF65-F5344CB8AC3E}">
        <p14:creationId xmlns:p14="http://schemas.microsoft.com/office/powerpoint/2010/main" val="287479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8" r:id="rId20"/>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9.emf"/><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2.emf"/></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p:nvPr>
        </p:nvSpPr>
        <p:spPr>
          <a:xfrm>
            <a:off x="4724400" y="4838700"/>
            <a:ext cx="5659438" cy="1011238"/>
          </a:xfrm>
        </p:spPr>
        <p:txBody>
          <a:bodyPr>
            <a:normAutofit fontScale="90000"/>
          </a:bodyPr>
          <a:lstStyle/>
          <a:p>
            <a:br>
              <a:rPr lang="fr-FR" altLang="fr-FR" sz="4100">
                <a:ea typeface="MS PGothic" panose="020B0600070205080204" pitchFamily="34" charset="-128"/>
              </a:rPr>
            </a:br>
            <a:br>
              <a:rPr lang="fr-FR" altLang="fr-FR" sz="4100">
                <a:ea typeface="MS PGothic" panose="020B0600070205080204" pitchFamily="34" charset="-128"/>
              </a:rPr>
            </a:br>
            <a:br>
              <a:rPr lang="fr-FR" altLang="fr-FR" sz="4100">
                <a:ea typeface="MS PGothic" panose="020B0600070205080204" pitchFamily="34" charset="-128"/>
              </a:rPr>
            </a:br>
            <a:br>
              <a:rPr lang="fr-FR" altLang="fr-FR" sz="4100">
                <a:ea typeface="MS PGothic" panose="020B0600070205080204" pitchFamily="34" charset="-128"/>
              </a:rPr>
            </a:br>
            <a:r>
              <a:rPr lang="fr-FR" altLang="fr-FR" sz="3200">
                <a:ea typeface="MS PGothic" panose="020B0600070205080204" pitchFamily="34" charset="-128"/>
              </a:rPr>
              <a:t>Développement du </a:t>
            </a:r>
            <a:br>
              <a:rPr lang="fr-FR" altLang="fr-FR" sz="3200">
                <a:ea typeface="MS PGothic" panose="020B0600070205080204" pitchFamily="34" charset="-128"/>
              </a:rPr>
            </a:br>
            <a:r>
              <a:rPr lang="fr-FR" altLang="fr-FR" sz="3200">
                <a:ea typeface="MS PGothic" panose="020B0600070205080204" pitchFamily="34" charset="-128"/>
              </a:rPr>
              <a:t>système tactile</a:t>
            </a:r>
            <a:br>
              <a:rPr lang="fr-FR" altLang="fr-FR" sz="3200">
                <a:ea typeface="MS PGothic" panose="020B0600070205080204" pitchFamily="34" charset="-128"/>
              </a:rPr>
            </a:br>
            <a:r>
              <a:rPr lang="ar-DZ" altLang="fr-FR" sz="3200">
                <a:ea typeface="MS PGothic" panose="020B0600070205080204" pitchFamily="34" charset="-128"/>
              </a:rPr>
              <a:t>نمو جهاز اللمسي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fr-FR" altLang="fr-FR" dirty="0"/>
              <a:t>L</a:t>
            </a:r>
            <a:r>
              <a:rPr lang="ja-JP" altLang="fr-FR" dirty="0">
                <a:latin typeface="Arial" panose="020B0604020202020204" pitchFamily="34" charset="0"/>
                <a:ea typeface="メイリオ" panose="020B0604030504040204" pitchFamily="34" charset="-128"/>
              </a:rPr>
              <a:t>’</a:t>
            </a:r>
            <a:r>
              <a:rPr lang="fr-FR" altLang="ja-JP" dirty="0"/>
              <a:t>illusion d</a:t>
            </a:r>
            <a:r>
              <a:rPr lang="ja-JP" altLang="fr-FR" dirty="0">
                <a:latin typeface="Arial" panose="020B0604020202020204" pitchFamily="34" charset="0"/>
                <a:ea typeface="メイリオ" panose="020B0604030504040204" pitchFamily="34" charset="-128"/>
              </a:rPr>
              <a:t>’</a:t>
            </a:r>
            <a:r>
              <a:rPr lang="fr-FR" altLang="ja-JP" dirty="0"/>
              <a:t>Aristote</a:t>
            </a:r>
            <a:br>
              <a:rPr lang="fr-FR" altLang="ja-JP" dirty="0"/>
            </a:br>
            <a:endParaRPr lang="fr-FR" altLang="fr-FR" dirty="0"/>
          </a:p>
        </p:txBody>
      </p:sp>
      <p:pic>
        <p:nvPicPr>
          <p:cNvPr id="399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916114"/>
            <a:ext cx="835183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a:xfrm>
            <a:off x="1981200" y="614363"/>
            <a:ext cx="6508750" cy="1143000"/>
          </a:xfrm>
        </p:spPr>
        <p:txBody>
          <a:bodyPr>
            <a:normAutofit fontScale="90000"/>
          </a:bodyPr>
          <a:lstStyle/>
          <a:p>
            <a:pPr eaLnBrk="1" hangingPunct="1"/>
            <a:r>
              <a:rPr lang="fr-FR" altLang="fr-FR"/>
              <a:t>Un exercice</a:t>
            </a:r>
            <a:br>
              <a:rPr lang="fr-FR" altLang="fr-FR"/>
            </a:br>
            <a:endParaRPr lang="fr-FR" altLang="fr-FR"/>
          </a:p>
        </p:txBody>
      </p:sp>
      <p:pic>
        <p:nvPicPr>
          <p:cNvPr id="290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844676"/>
            <a:ext cx="7200900" cy="4392613"/>
          </a:xfrm>
          <a:prstGeom prst="rect">
            <a:avLst/>
          </a:prstGeom>
          <a:noFill/>
          <a:ln>
            <a:noFill/>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981200" y="557213"/>
            <a:ext cx="6508750" cy="1143000"/>
          </a:xfrm>
        </p:spPr>
        <p:txBody>
          <a:bodyPr>
            <a:normAutofit fontScale="90000"/>
          </a:bodyPr>
          <a:lstStyle/>
          <a:p>
            <a:pPr algn="ctr" eaLnBrk="1" hangingPunct="1"/>
            <a:r>
              <a:rPr lang="fr-FR" altLang="fr-FR" sz="2800" dirty="0" err="1"/>
              <a:t>Esthésiométre</a:t>
            </a:r>
            <a:r>
              <a:rPr lang="fr-FR" altLang="fr-FR" sz="2800" dirty="0"/>
              <a:t> à cheveux chez des fœtus expulsés (</a:t>
            </a:r>
            <a:r>
              <a:rPr lang="fr-FR" altLang="fr-FR" sz="2400" dirty="0"/>
              <a:t>maintenus en survie quelques minutes)</a:t>
            </a:r>
            <a:br>
              <a:rPr lang="fr-FR" altLang="fr-FR" sz="2400" dirty="0"/>
            </a:br>
            <a:r>
              <a:rPr lang="ar-DZ" sz="1200" dirty="0"/>
              <a:t>مقياس الحساسية بشعرة عند أجنة مطرودة (</a:t>
            </a:r>
            <a:endParaRPr lang="fr-FR" altLang="fr-FR" sz="2400" dirty="0"/>
          </a:p>
        </p:txBody>
      </p:sp>
      <p:sp>
        <p:nvSpPr>
          <p:cNvPr id="316420" name="Line 4"/>
          <p:cNvSpPr>
            <a:spLocks noChangeShapeType="1"/>
          </p:cNvSpPr>
          <p:nvPr/>
        </p:nvSpPr>
        <p:spPr bwMode="auto">
          <a:xfrm>
            <a:off x="5880100" y="1700214"/>
            <a:ext cx="0" cy="4752975"/>
          </a:xfrm>
          <a:prstGeom prst="line">
            <a:avLst/>
          </a:prstGeom>
          <a:noFill/>
          <a:ln w="38100">
            <a:solidFill>
              <a:schemeClr val="tx1"/>
            </a:solidFill>
            <a:miter lim="800000"/>
            <a:tailEnd type="triangle" w="med" len="med"/>
          </a:ln>
          <a:effectLst/>
        </p:spPr>
        <p:txBody>
          <a:bodyPr wrap="none"/>
          <a:lstStyle/>
          <a:p>
            <a:pPr>
              <a:defRPr/>
            </a:pPr>
            <a:endParaRPr lang="fr-FR"/>
          </a:p>
        </p:txBody>
      </p:sp>
      <p:sp>
        <p:nvSpPr>
          <p:cNvPr id="316421" name="Text Box 5"/>
          <p:cNvSpPr txBox="1">
            <a:spLocks noChangeArrowheads="1"/>
          </p:cNvSpPr>
          <p:nvPr/>
        </p:nvSpPr>
        <p:spPr bwMode="auto">
          <a:xfrm>
            <a:off x="6095999" y="1773239"/>
            <a:ext cx="4711699" cy="5047536"/>
          </a:xfrm>
          <a:prstGeom prst="rect">
            <a:avLst/>
          </a:prstGeom>
          <a:noFill/>
          <a:ln>
            <a:noFill/>
          </a:ln>
          <a:effectLst/>
        </p:spPr>
        <p:txBody>
          <a:bodyPr wrap="square">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2800" dirty="0"/>
              <a:t>Tête</a:t>
            </a:r>
            <a:r>
              <a:rPr lang="ar-DZ" sz="1800" dirty="0"/>
              <a:t>حساسية الرأس</a:t>
            </a:r>
            <a:endParaRPr lang="fr-FR" altLang="fr-FR" sz="2800" dirty="0"/>
          </a:p>
          <a:p>
            <a:pPr eaLnBrk="1" hangingPunct="1">
              <a:spcBef>
                <a:spcPct val="50000"/>
              </a:spcBef>
            </a:pPr>
            <a:r>
              <a:rPr lang="fr-FR" altLang="fr-FR" sz="2800" dirty="0"/>
              <a:t>Aire péribuccale</a:t>
            </a:r>
            <a:r>
              <a:rPr lang="ar-DZ" sz="2800" dirty="0"/>
              <a:t>المنطقة حول الفم</a:t>
            </a:r>
            <a:endParaRPr lang="fr-FR" altLang="fr-FR" sz="2800" dirty="0"/>
          </a:p>
          <a:p>
            <a:pPr eaLnBrk="1" hangingPunct="1">
              <a:spcBef>
                <a:spcPct val="50000"/>
              </a:spcBef>
            </a:pPr>
            <a:r>
              <a:rPr lang="fr-FR" altLang="fr-FR" sz="2800" dirty="0"/>
              <a:t>Aire génitale</a:t>
            </a:r>
            <a:r>
              <a:rPr lang="ar-DZ" sz="2800" dirty="0"/>
              <a:t>المنطقة التناسلية</a:t>
            </a:r>
            <a:endParaRPr lang="fr-FR" altLang="fr-FR" sz="2800" dirty="0"/>
          </a:p>
          <a:p>
            <a:pPr eaLnBrk="1" hangingPunct="1">
              <a:spcBef>
                <a:spcPct val="50000"/>
              </a:spcBef>
            </a:pPr>
            <a:r>
              <a:rPr lang="fr-FR" altLang="fr-FR" sz="2800" dirty="0"/>
              <a:t>Paume de la main</a:t>
            </a:r>
            <a:r>
              <a:rPr lang="ar-DZ" sz="2800" dirty="0"/>
              <a:t>راحة اليد</a:t>
            </a:r>
            <a:endParaRPr lang="fr-FR" altLang="fr-FR" sz="2800" dirty="0"/>
          </a:p>
          <a:p>
            <a:pPr eaLnBrk="1" hangingPunct="1">
              <a:spcBef>
                <a:spcPct val="50000"/>
              </a:spcBef>
            </a:pPr>
            <a:r>
              <a:rPr lang="fr-FR" altLang="fr-FR" sz="2800" dirty="0"/>
              <a:t>Plante des pieds</a:t>
            </a:r>
            <a:r>
              <a:rPr lang="ar-DZ" sz="2800" dirty="0"/>
              <a:t>أسفل القدم.</a:t>
            </a:r>
            <a:endParaRPr lang="fr-FR" altLang="fr-FR" sz="2800" dirty="0"/>
          </a:p>
          <a:p>
            <a:pPr eaLnBrk="1" hangingPunct="1">
              <a:spcBef>
                <a:spcPct val="50000"/>
              </a:spcBef>
            </a:pPr>
            <a:endParaRPr lang="fr-FR" altLang="fr-FR" sz="2800" dirty="0"/>
          </a:p>
        </p:txBody>
      </p:sp>
      <p:sp>
        <p:nvSpPr>
          <p:cNvPr id="316422" name="Text Box 6"/>
          <p:cNvSpPr txBox="1">
            <a:spLocks noChangeArrowheads="1"/>
          </p:cNvSpPr>
          <p:nvPr/>
        </p:nvSpPr>
        <p:spPr bwMode="auto">
          <a:xfrm>
            <a:off x="3648076" y="1844676"/>
            <a:ext cx="2087563" cy="3954463"/>
          </a:xfrm>
          <a:prstGeom prst="rect">
            <a:avLst/>
          </a:prstGeom>
          <a:noFill/>
          <a:ln>
            <a:noFill/>
          </a:ln>
          <a:effectLst/>
        </p:spPr>
        <p:txBody>
          <a:bodyPr>
            <a:spAutoFit/>
          </a:bodyPr>
          <a:lstStyle/>
          <a:p>
            <a:pPr algn="r">
              <a:spcBef>
                <a:spcPct val="50000"/>
              </a:spcBef>
              <a:defRPr/>
            </a:pPr>
            <a:r>
              <a:rPr lang="fr-FR" sz="2800">
                <a:solidFill>
                  <a:schemeClr val="tx2"/>
                </a:solidFill>
              </a:rPr>
              <a:t>7, 5</a:t>
            </a:r>
          </a:p>
          <a:p>
            <a:pPr algn="r">
              <a:spcBef>
                <a:spcPct val="50000"/>
              </a:spcBef>
              <a:defRPr/>
            </a:pPr>
            <a:r>
              <a:rPr lang="fr-FR" sz="2800">
                <a:solidFill>
                  <a:schemeClr val="tx2"/>
                </a:solidFill>
              </a:rPr>
              <a:t>8,5</a:t>
            </a:r>
          </a:p>
          <a:p>
            <a:pPr algn="r">
              <a:spcBef>
                <a:spcPct val="50000"/>
              </a:spcBef>
              <a:defRPr/>
            </a:pPr>
            <a:endParaRPr lang="fr-FR">
              <a:solidFill>
                <a:schemeClr val="tx2"/>
              </a:solidFill>
            </a:endParaRPr>
          </a:p>
          <a:p>
            <a:pPr algn="r">
              <a:spcBef>
                <a:spcPct val="50000"/>
              </a:spcBef>
              <a:defRPr/>
            </a:pPr>
            <a:r>
              <a:rPr lang="fr-FR" sz="2800">
                <a:solidFill>
                  <a:schemeClr val="tx2"/>
                </a:solidFill>
              </a:rPr>
              <a:t>10,5</a:t>
            </a:r>
          </a:p>
          <a:p>
            <a:pPr algn="r">
              <a:spcBef>
                <a:spcPct val="50000"/>
              </a:spcBef>
              <a:defRPr/>
            </a:pPr>
            <a:r>
              <a:rPr lang="fr-FR" sz="2800">
                <a:solidFill>
                  <a:schemeClr val="tx2"/>
                </a:solidFill>
              </a:rPr>
              <a:t>11</a:t>
            </a:r>
          </a:p>
          <a:p>
            <a:pPr algn="r">
              <a:spcBef>
                <a:spcPct val="50000"/>
              </a:spcBef>
              <a:defRPr/>
            </a:pPr>
            <a:endParaRPr lang="fr-FR" sz="2000">
              <a:solidFill>
                <a:schemeClr val="tx2"/>
              </a:solidFill>
            </a:endParaRPr>
          </a:p>
          <a:p>
            <a:pPr algn="r">
              <a:spcBef>
                <a:spcPct val="50000"/>
              </a:spcBef>
              <a:defRPr/>
            </a:pPr>
            <a:r>
              <a:rPr lang="fr-FR" sz="2800">
                <a:solidFill>
                  <a:schemeClr val="tx2"/>
                </a:solidFill>
              </a:rPr>
              <a:t>11,5</a:t>
            </a:r>
          </a:p>
        </p:txBody>
      </p:sp>
      <p:sp>
        <p:nvSpPr>
          <p:cNvPr id="316423" name="Text Box 7"/>
          <p:cNvSpPr txBox="1">
            <a:spLocks noChangeArrowheads="1"/>
          </p:cNvSpPr>
          <p:nvPr/>
        </p:nvSpPr>
        <p:spPr bwMode="auto">
          <a:xfrm>
            <a:off x="2208214" y="6165851"/>
            <a:ext cx="3527425" cy="366713"/>
          </a:xfrm>
          <a:prstGeom prst="rect">
            <a:avLst/>
          </a:prstGeom>
          <a:noFill/>
          <a:ln>
            <a:noFill/>
          </a:ln>
          <a:effectLst/>
        </p:spPr>
        <p:txBody>
          <a:bodyPr>
            <a:spAutoFit/>
          </a:bodyPr>
          <a:lstStyle/>
          <a:p>
            <a:pPr algn="r">
              <a:spcBef>
                <a:spcPct val="50000"/>
              </a:spcBef>
              <a:defRPr/>
            </a:pPr>
            <a:r>
              <a:rPr lang="fr-FR">
                <a:solidFill>
                  <a:schemeClr val="tx2"/>
                </a:solidFill>
              </a:rPr>
              <a:t>Semaines âge gestationnel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81200" y="439738"/>
            <a:ext cx="6508750" cy="1143000"/>
          </a:xfrm>
        </p:spPr>
        <p:txBody>
          <a:bodyPr>
            <a:normAutofit fontScale="90000"/>
          </a:bodyPr>
          <a:lstStyle/>
          <a:p>
            <a:pPr eaLnBrk="1" hangingPunct="1"/>
            <a:r>
              <a:rPr lang="fr-FR" altLang="fr-FR"/>
              <a:t>Les deux fonctions du système tactile</a:t>
            </a:r>
          </a:p>
        </p:txBody>
      </p:sp>
      <p:sp>
        <p:nvSpPr>
          <p:cNvPr id="11267" name="Rectangle 3"/>
          <p:cNvSpPr>
            <a:spLocks noGrp="1" noChangeArrowheads="1"/>
          </p:cNvSpPr>
          <p:nvPr>
            <p:ph type="body" idx="1"/>
          </p:nvPr>
        </p:nvSpPr>
        <p:spPr/>
        <p:txBody>
          <a:bodyPr>
            <a:normAutofit/>
          </a:bodyPr>
          <a:lstStyle/>
          <a:p>
            <a:pPr eaLnBrk="1" hangingPunct="1">
              <a:lnSpc>
                <a:spcPct val="80000"/>
              </a:lnSpc>
            </a:pPr>
            <a:r>
              <a:rPr lang="fr-FR" altLang="fr-FR" dirty="0">
                <a:latin typeface="Verdana" panose="020B0604030504040204" pitchFamily="34" charset="0"/>
              </a:rPr>
              <a:t>Fonction d</a:t>
            </a:r>
            <a:r>
              <a:rPr lang="ja-JP" altLang="fr-FR" dirty="0">
                <a:latin typeface="Arial" panose="020B0604020202020204" pitchFamily="34" charset="0"/>
              </a:rPr>
              <a:t>’</a:t>
            </a:r>
            <a:r>
              <a:rPr lang="fr-FR" altLang="ja-JP" dirty="0">
                <a:latin typeface="Verdana" panose="020B0604030504040204" pitchFamily="34" charset="0"/>
              </a:rPr>
              <a:t>exploration, à dominance perceptive, traite les aspects agréables / désagréables, de texture, température, douleur, (perception tactile passive)</a:t>
            </a:r>
          </a:p>
          <a:p>
            <a:pPr algn="r" rtl="1">
              <a:lnSpc>
                <a:spcPct val="80000"/>
              </a:lnSpc>
            </a:pPr>
            <a:r>
              <a:rPr lang="ar-DZ" dirty="0"/>
              <a:t>وظيفة استكشافية، تهيمن عليها الإدراك، تعالج الجوانب اللطيفة / غير اللطيفة، الملمس، درجة الحرارة، الألم (الإحساس اللمسي السلبي</a:t>
            </a:r>
            <a:endParaRPr lang="fr-FR" altLang="ja-JP" dirty="0">
              <a:latin typeface="Verdana" panose="020B0604030504040204" pitchFamily="34" charset="0"/>
            </a:endParaRPr>
          </a:p>
          <a:p>
            <a:pPr eaLnBrk="1" hangingPunct="1">
              <a:lnSpc>
                <a:spcPct val="80000"/>
              </a:lnSpc>
            </a:pPr>
            <a:r>
              <a:rPr lang="fr-FR" altLang="fr-FR" dirty="0">
                <a:latin typeface="Verdana" panose="020B0604030504040204" pitchFamily="34" charset="0"/>
              </a:rPr>
              <a:t>Fonction instrumentale, à dominance motrice, permet d</a:t>
            </a:r>
            <a:r>
              <a:rPr lang="ja-JP" altLang="fr-FR" dirty="0">
                <a:latin typeface="Arial" panose="020B0604020202020204" pitchFamily="34" charset="0"/>
              </a:rPr>
              <a:t>’</a:t>
            </a:r>
            <a:r>
              <a:rPr lang="fr-FR" altLang="ja-JP" dirty="0">
                <a:latin typeface="Verdana" panose="020B0604030504040204" pitchFamily="34" charset="0"/>
              </a:rPr>
              <a:t>utiliser les informations tactiles pour agir sur l</a:t>
            </a:r>
            <a:r>
              <a:rPr lang="ja-JP" altLang="fr-FR" dirty="0">
                <a:latin typeface="Arial" panose="020B0604020202020204" pitchFamily="34" charset="0"/>
              </a:rPr>
              <a:t>’</a:t>
            </a:r>
            <a:r>
              <a:rPr lang="fr-FR" altLang="ja-JP" dirty="0">
                <a:latin typeface="Verdana" panose="020B0604030504040204" pitchFamily="34" charset="0"/>
              </a:rPr>
              <a:t>objet (saisie par exemple). Également appelée fonction haptique, (perception tactile active)</a:t>
            </a:r>
          </a:p>
          <a:p>
            <a:pPr marL="0" indent="0" algn="r" rtl="1">
              <a:lnSpc>
                <a:spcPct val="80000"/>
              </a:lnSpc>
              <a:buNone/>
            </a:pPr>
            <a:r>
              <a:rPr lang="fr-FR" dirty="0"/>
              <a:t> </a:t>
            </a:r>
            <a:r>
              <a:rPr lang="ar-DZ" dirty="0"/>
              <a:t>وظيفة أدائية، تهيمن عليها الحركة، تسمح باستخدام المعلومات اللمسية للتأثير على الأشياء (الإمساك على سبيل المثال). تسمى أيضاً الوظيفة اللمسية الفعالة (الإحساس اللمسي النشط).</a:t>
            </a:r>
          </a:p>
          <a:p>
            <a:pPr algn="r" rtl="1" eaLnBrk="1" hangingPunct="1">
              <a:lnSpc>
                <a:spcPct val="80000"/>
              </a:lnSpc>
            </a:pPr>
            <a:endParaRPr lang="fr-FR" altLang="ja-JP" dirty="0">
              <a:latin typeface="Verdana" panose="020B0604030504040204" pitchFamily="34" charset="0"/>
            </a:endParaRPr>
          </a:p>
          <a:p>
            <a:pPr eaLnBrk="1" hangingPunct="1">
              <a:lnSpc>
                <a:spcPct val="80000"/>
              </a:lnSpc>
            </a:pPr>
            <a:endParaRPr lang="fr-FR" altLang="fr-FR" dirty="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1968500" y="479425"/>
            <a:ext cx="6508750" cy="1143000"/>
          </a:xfrm>
        </p:spPr>
        <p:txBody>
          <a:bodyPr/>
          <a:lstStyle/>
          <a:p>
            <a:pPr eaLnBrk="1" hangingPunct="1"/>
            <a:r>
              <a:rPr lang="fr-FR" altLang="fr-FR" sz="2800"/>
              <a:t>Les deux organes privilégiés du toucher sont la bouche et la main</a:t>
            </a:r>
          </a:p>
        </p:txBody>
      </p:sp>
      <p:pic>
        <p:nvPicPr>
          <p:cNvPr id="45058" name="Picture 8" descr="MPj0409713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08289" y="1706563"/>
            <a:ext cx="5856287" cy="4456112"/>
          </a:xfrm>
        </p:spPr>
      </p:pic>
      <p:sp>
        <p:nvSpPr>
          <p:cNvPr id="305162" name="Rectangle 10"/>
          <p:cNvSpPr>
            <a:spLocks noChangeArrowheads="1"/>
          </p:cNvSpPr>
          <p:nvPr/>
        </p:nvSpPr>
        <p:spPr bwMode="auto">
          <a:xfrm>
            <a:off x="5303839" y="3429001"/>
            <a:ext cx="1800225" cy="792163"/>
          </a:xfrm>
          <a:prstGeom prst="rect">
            <a:avLst/>
          </a:prstGeom>
          <a:noFill/>
          <a:ln w="28575">
            <a:solidFill>
              <a:schemeClr val="tx1"/>
            </a:solidFill>
            <a:miter lim="800000"/>
          </a:ln>
          <a:effectLst/>
        </p:spPr>
        <p:txBody>
          <a:bodyPr wrap="none" anchor="ctr"/>
          <a:lstStyle/>
          <a:p>
            <a:pPr>
              <a:defRPr/>
            </a:pPr>
            <a:endParaRPr lang="fr-FR"/>
          </a:p>
        </p:txBody>
      </p:sp>
      <p:sp>
        <p:nvSpPr>
          <p:cNvPr id="305163" name="Rectangle 11"/>
          <p:cNvSpPr>
            <a:spLocks noChangeArrowheads="1"/>
          </p:cNvSpPr>
          <p:nvPr/>
        </p:nvSpPr>
        <p:spPr bwMode="auto">
          <a:xfrm>
            <a:off x="3216276" y="2205039"/>
            <a:ext cx="2735263" cy="3240087"/>
          </a:xfrm>
          <a:prstGeom prst="rect">
            <a:avLst/>
          </a:prstGeom>
          <a:noFill/>
          <a:ln w="28575">
            <a:solidFill>
              <a:schemeClr val="hlink"/>
            </a:solidFill>
            <a:miter lim="800000"/>
          </a:ln>
          <a:effectLst/>
        </p:spPr>
        <p:txBody>
          <a:bodyPr wrap="none" anchor="ctr"/>
          <a:lstStyle/>
          <a:p>
            <a:pPr>
              <a:defRPr/>
            </a:pP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fr-FR" altLang="fr-FR"/>
              <a:t>La zone orale (1)</a:t>
            </a:r>
          </a:p>
        </p:txBody>
      </p:sp>
      <p:sp>
        <p:nvSpPr>
          <p:cNvPr id="46082" name="Rectangle 3"/>
          <p:cNvSpPr>
            <a:spLocks noGrp="1" noChangeArrowheads="1"/>
          </p:cNvSpPr>
          <p:nvPr>
            <p:ph type="body" sz="half" idx="1"/>
          </p:nvPr>
        </p:nvSpPr>
        <p:spPr>
          <a:xfrm>
            <a:off x="1981201" y="1600200"/>
            <a:ext cx="8067675" cy="1652588"/>
          </a:xfrm>
        </p:spPr>
        <p:txBody>
          <a:bodyPr>
            <a:normAutofit fontScale="92500" lnSpcReduction="10000"/>
          </a:bodyPr>
          <a:lstStyle/>
          <a:p>
            <a:pPr eaLnBrk="1" hangingPunct="1"/>
            <a:r>
              <a:rPr lang="fr-FR" altLang="fr-FR" sz="2800" dirty="0">
                <a:latin typeface="Verdana" panose="020B0604030504040204" pitchFamily="34" charset="0"/>
              </a:rPr>
              <a:t>Fonction de nutrition, à dominance motrice, pattern régulier, activité rythmique et relativement rigide.</a:t>
            </a:r>
          </a:p>
          <a:p>
            <a:r>
              <a:rPr lang="ar-DZ" sz="2000" dirty="0"/>
              <a:t>وظيفة التغذية، ذات هيمنة حركية، نمط منتظم، نشاط إيقاعي وجامد نسبياً.</a:t>
            </a:r>
          </a:p>
          <a:p>
            <a:pPr eaLnBrk="1" hangingPunct="1"/>
            <a:endParaRPr lang="fr-FR" altLang="fr-FR" sz="2800" dirty="0">
              <a:latin typeface="Verdana" panose="020B0604030504040204" pitchFamily="34" charset="0"/>
            </a:endParaRPr>
          </a:p>
        </p:txBody>
      </p:sp>
      <p:pic>
        <p:nvPicPr>
          <p:cNvPr id="18437" name="Picture 5" descr="~AUT000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466976" y="3581401"/>
            <a:ext cx="6856413" cy="2474913"/>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fr-FR" altLang="fr-FR"/>
              <a:t>La zone orale (2)</a:t>
            </a:r>
            <a:r>
              <a:rPr lang="ar-DZ" altLang="fr-FR"/>
              <a:t> المنطقة الفمية </a:t>
            </a:r>
          </a:p>
        </p:txBody>
      </p:sp>
      <p:sp>
        <p:nvSpPr>
          <p:cNvPr id="28674" name="Rectangle 3"/>
          <p:cNvSpPr>
            <a:spLocks noGrp="1" noChangeArrowheads="1"/>
          </p:cNvSpPr>
          <p:nvPr>
            <p:ph type="body" sz="half" idx="1"/>
          </p:nvPr>
        </p:nvSpPr>
        <p:spPr>
          <a:xfrm>
            <a:off x="711200" y="1600200"/>
            <a:ext cx="10606405" cy="1695450"/>
          </a:xfrm>
        </p:spPr>
        <p:txBody>
          <a:bodyPr>
            <a:normAutofit/>
          </a:bodyPr>
          <a:lstStyle/>
          <a:p>
            <a:pPr eaLnBrk="1" hangingPunct="1">
              <a:lnSpc>
                <a:spcPct val="90000"/>
              </a:lnSpc>
            </a:pPr>
            <a:r>
              <a:rPr lang="fr-FR" altLang="fr-FR" sz="2800">
                <a:latin typeface="Verdana" panose="020B0604030504040204" pitchFamily="34" charset="0"/>
              </a:rPr>
              <a:t>Fonction d</a:t>
            </a:r>
            <a:r>
              <a:rPr lang="ja-JP" altLang="fr-FR" sz="2800">
                <a:latin typeface="Arial" panose="020B0604020202020204" pitchFamily="34" charset="0"/>
              </a:rPr>
              <a:t>’</a:t>
            </a:r>
            <a:r>
              <a:rPr lang="fr-FR" altLang="ja-JP" sz="2800">
                <a:latin typeface="Verdana" panose="020B0604030504040204" pitchFamily="34" charset="0"/>
              </a:rPr>
              <a:t>exploration, à dominance perceptive, pattern irrégulier, participation de tous les composants de la cavité buccale. Activité exploratoire qui apparaît lorsque le besoin alimentaire est satisfait.</a:t>
            </a:r>
            <a:endParaRPr lang="fr-FR" altLang="fr-FR" sz="2800">
              <a:latin typeface="Verdana" panose="020B0604030504040204" pitchFamily="34" charset="0"/>
            </a:endParaRPr>
          </a:p>
        </p:txBody>
      </p:sp>
      <p:pic>
        <p:nvPicPr>
          <p:cNvPr id="17414" name="Picture 6" descr="~AUT000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855914" y="4508500"/>
            <a:ext cx="6700837" cy="2160588"/>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Image 1"/>
          <p:cNvPicPr>
            <a:picLocks noChangeAspect="1"/>
          </p:cNvPicPr>
          <p:nvPr/>
        </p:nvPicPr>
        <p:blipFill>
          <a:blip r:embed="rId4"/>
          <a:stretch>
            <a:fillRect/>
          </a:stretch>
        </p:blipFill>
        <p:spPr>
          <a:xfrm>
            <a:off x="1860550" y="3228975"/>
            <a:ext cx="8140700" cy="10731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fr-FR" altLang="fr-FR"/>
              <a:t>La main</a:t>
            </a:r>
            <a:r>
              <a:rPr lang="ar-DZ" altLang="fr-FR"/>
              <a:t> اليد </a:t>
            </a:r>
          </a:p>
        </p:txBody>
      </p:sp>
      <p:sp>
        <p:nvSpPr>
          <p:cNvPr id="41987" name="Rectangle 3"/>
          <p:cNvSpPr>
            <a:spLocks noGrp="1" noChangeArrowheads="1"/>
          </p:cNvSpPr>
          <p:nvPr>
            <p:ph type="body" idx="1"/>
          </p:nvPr>
        </p:nvSpPr>
        <p:spPr/>
        <p:txBody>
          <a:bodyPr>
            <a:normAutofit/>
          </a:bodyPr>
          <a:lstStyle/>
          <a:p>
            <a:pPr eaLnBrk="1" hangingPunct="1">
              <a:lnSpc>
                <a:spcPct val="80000"/>
              </a:lnSpc>
            </a:pPr>
            <a:r>
              <a:rPr lang="fr-FR" altLang="fr-FR" dirty="0">
                <a:latin typeface="Verdana" panose="020B0604030504040204" pitchFamily="34" charset="0"/>
              </a:rPr>
              <a:t>Fonction à dominance perceptive, permet l</a:t>
            </a:r>
            <a:r>
              <a:rPr lang="ja-JP" altLang="fr-FR" dirty="0">
                <a:latin typeface="Arial" panose="020B0604020202020204" pitchFamily="34" charset="0"/>
              </a:rPr>
              <a:t>’</a:t>
            </a:r>
            <a:r>
              <a:rPr lang="fr-FR" altLang="ja-JP" dirty="0">
                <a:latin typeface="Verdana" panose="020B0604030504040204" pitchFamily="34" charset="0"/>
              </a:rPr>
              <a:t>exploration tactile des objets, centrée sur les propriétés qualitatives (agréable / désagréable), la texture, la température. Apparaît dès 2 mois dans le développement.</a:t>
            </a:r>
          </a:p>
          <a:p>
            <a:pPr eaLnBrk="1" hangingPunct="1">
              <a:lnSpc>
                <a:spcPct val="80000"/>
              </a:lnSpc>
              <a:buFontTx/>
              <a:buNone/>
            </a:pPr>
            <a:endParaRPr lang="fr-FR" altLang="fr-FR" dirty="0">
              <a:latin typeface="Verdana" panose="020B0604030504040204" pitchFamily="34" charset="0"/>
            </a:endParaRPr>
          </a:p>
          <a:p>
            <a:pPr eaLnBrk="1" hangingPunct="1">
              <a:lnSpc>
                <a:spcPct val="80000"/>
              </a:lnSpc>
            </a:pPr>
            <a:r>
              <a:rPr lang="fr-FR" altLang="fr-FR" dirty="0">
                <a:latin typeface="Verdana" panose="020B0604030504040204" pitchFamily="34" charset="0"/>
              </a:rPr>
              <a:t>Fonction à dominance motrice, permet la saisie, le déplacement des objets. Apparaît dès 5 mois dans le développement.</a:t>
            </a:r>
          </a:p>
        </p:txBody>
      </p:sp>
      <p:pic>
        <p:nvPicPr>
          <p:cNvPr id="2" name="Image 1"/>
          <p:cNvPicPr>
            <a:picLocks noChangeAspect="1"/>
          </p:cNvPicPr>
          <p:nvPr/>
        </p:nvPicPr>
        <p:blipFill>
          <a:blip r:embed="rId3"/>
          <a:stretch>
            <a:fillRect/>
          </a:stretch>
        </p:blipFill>
        <p:spPr>
          <a:xfrm>
            <a:off x="3105785" y="5024120"/>
            <a:ext cx="8279765" cy="1833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ox(in)">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box(in)">
                                      <p:cBhvr>
                                        <p:cTn id="12"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title"/>
          </p:nvPr>
        </p:nvSpPr>
        <p:spPr>
          <a:xfrm>
            <a:off x="1981200" y="557213"/>
            <a:ext cx="6508750" cy="1143000"/>
          </a:xfrm>
        </p:spPr>
        <p:txBody>
          <a:bodyPr>
            <a:normAutofit fontScale="90000"/>
          </a:bodyPr>
          <a:lstStyle/>
          <a:p>
            <a:pPr eaLnBrk="1" hangingPunct="1"/>
            <a:r>
              <a:rPr lang="fr-FR" altLang="fr-FR"/>
              <a:t>Proximoréception</a:t>
            </a:r>
            <a:br>
              <a:rPr lang="fr-FR" altLang="fr-FR"/>
            </a:br>
            <a:r>
              <a:rPr lang="ar-SA" altLang="en-US"/>
              <a:t>الإحساس</a:t>
            </a:r>
            <a:r>
              <a:rPr lang="fr-FR" altLang="ar-SA"/>
              <a:t>                                                           </a:t>
            </a:r>
            <a:r>
              <a:rPr lang="en-US" altLang="fr-FR"/>
              <a:t> </a:t>
            </a:r>
            <a:r>
              <a:rPr lang="ar-SA" altLang="en-US"/>
              <a:t>القريب</a:t>
            </a:r>
            <a:r>
              <a:rPr lang="fr-FR" altLang="ar-SA"/>
              <a:t>  </a:t>
            </a:r>
          </a:p>
        </p:txBody>
      </p:sp>
      <p:pic>
        <p:nvPicPr>
          <p:cNvPr id="52226" name="Picture 5" descr="MCj019758200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56139" y="2349500"/>
            <a:ext cx="3381375" cy="3424238"/>
          </a:xfrm>
        </p:spPr>
      </p:pic>
      <p:sp>
        <p:nvSpPr>
          <p:cNvPr id="328711" name="Text Box 7"/>
          <p:cNvSpPr txBox="1">
            <a:spLocks noChangeArrowheads="1"/>
          </p:cNvSpPr>
          <p:nvPr/>
        </p:nvSpPr>
        <p:spPr bwMode="auto">
          <a:xfrm>
            <a:off x="1847851" y="1700214"/>
            <a:ext cx="2735263" cy="1768475"/>
          </a:xfrm>
          <a:prstGeom prst="rect">
            <a:avLst/>
          </a:prstGeom>
          <a:noFill/>
          <a:ln w="28575">
            <a:solidFill>
              <a:schemeClr val="tx1"/>
            </a:solidFill>
            <a:miter lim="800000"/>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1800"/>
              <a:t>Champ perceptif limité à la zone de contact. Situation active plus complexe (perception tactilo-kinesthésique,Piaget)</a:t>
            </a:r>
          </a:p>
        </p:txBody>
      </p:sp>
      <p:sp>
        <p:nvSpPr>
          <p:cNvPr id="328712" name="Text Box 8"/>
          <p:cNvSpPr txBox="1">
            <a:spLocks noChangeArrowheads="1"/>
          </p:cNvSpPr>
          <p:nvPr/>
        </p:nvSpPr>
        <p:spPr bwMode="auto">
          <a:xfrm>
            <a:off x="1847851" y="4005264"/>
            <a:ext cx="2735263" cy="1768475"/>
          </a:xfrm>
          <a:prstGeom prst="rect">
            <a:avLst/>
          </a:prstGeom>
          <a:noFill/>
          <a:ln w="28575">
            <a:solidFill>
              <a:schemeClr val="tx1"/>
            </a:solidFill>
            <a:miter lim="800000"/>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1800"/>
              <a:t>Perception morcelée, partielle et séquentielle qui charge la MdT pour aboutir à une représentation</a:t>
            </a:r>
          </a:p>
        </p:txBody>
      </p:sp>
      <p:sp>
        <p:nvSpPr>
          <p:cNvPr id="328713" name="Text Box 9"/>
          <p:cNvSpPr txBox="1">
            <a:spLocks noChangeArrowheads="1"/>
          </p:cNvSpPr>
          <p:nvPr/>
        </p:nvSpPr>
        <p:spPr bwMode="auto">
          <a:xfrm>
            <a:off x="8183564" y="1700530"/>
            <a:ext cx="2016125" cy="1493838"/>
          </a:xfrm>
          <a:prstGeom prst="rect">
            <a:avLst/>
          </a:prstGeom>
          <a:noFill/>
          <a:ln w="28575">
            <a:solidFill>
              <a:schemeClr val="tx1"/>
            </a:solidFill>
            <a:miter lim="800000"/>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1800"/>
              <a:t>Toucher: séquentiel comme l</a:t>
            </a:r>
            <a:r>
              <a:rPr lang="ja-JP" altLang="fr-FR" sz="1800">
                <a:latin typeface="Arial" panose="020B0604020202020204" pitchFamily="34" charset="0"/>
                <a:ea typeface="メイリオ" panose="020B0604030504040204" pitchFamily="34" charset="-128"/>
              </a:rPr>
              <a:t>’</a:t>
            </a:r>
            <a:r>
              <a:rPr lang="fr-FR" altLang="ja-JP" sz="1800"/>
              <a:t>audition (sans le sens)</a:t>
            </a:r>
            <a:endParaRPr lang="fr-FR" altLang="fr-FR" sz="1800"/>
          </a:p>
        </p:txBody>
      </p:sp>
      <p:sp>
        <p:nvSpPr>
          <p:cNvPr id="328714" name="Text Box 10"/>
          <p:cNvSpPr txBox="1">
            <a:spLocks noChangeArrowheads="1"/>
          </p:cNvSpPr>
          <p:nvPr/>
        </p:nvSpPr>
        <p:spPr bwMode="auto">
          <a:xfrm>
            <a:off x="8183564" y="3789363"/>
            <a:ext cx="2016125" cy="2308324"/>
          </a:xfrm>
          <a:prstGeom prst="rect">
            <a:avLst/>
          </a:prstGeom>
          <a:noFill/>
          <a:ln w="28575">
            <a:solidFill>
              <a:schemeClr val="tx1"/>
            </a:solidFill>
            <a:miter lim="800000"/>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1800"/>
              <a:t>Comme la vision, permet d</a:t>
            </a:r>
            <a:r>
              <a:rPr lang="ja-JP" altLang="fr-FR" sz="1800">
                <a:latin typeface="Arial" panose="020B0604020202020204" pitchFamily="34" charset="0"/>
                <a:ea typeface="メイリオ" panose="020B0604030504040204" pitchFamily="34" charset="-128"/>
              </a:rPr>
              <a:t>’</a:t>
            </a:r>
            <a:r>
              <a:rPr lang="fr-FR" altLang="ja-JP" sz="1800"/>
              <a:t>accéder a un traitement spatial (texture, forme, taille, …), mais avec synthèse</a:t>
            </a:r>
            <a:endParaRPr lang="fr-FR" altLang="fr-FR" sz="1800"/>
          </a:p>
        </p:txBody>
      </p:sp>
      <p:sp>
        <p:nvSpPr>
          <p:cNvPr id="328715" name="Line 11"/>
          <p:cNvSpPr>
            <a:spLocks noChangeShapeType="1"/>
          </p:cNvSpPr>
          <p:nvPr/>
        </p:nvSpPr>
        <p:spPr bwMode="auto">
          <a:xfrm flipV="1">
            <a:off x="4583114" y="4724401"/>
            <a:ext cx="504825" cy="288925"/>
          </a:xfrm>
          <a:prstGeom prst="line">
            <a:avLst/>
          </a:prstGeom>
          <a:noFill/>
          <a:ln w="28575">
            <a:solidFill>
              <a:schemeClr val="tx1"/>
            </a:solidFill>
            <a:miter lim="800000"/>
            <a:tailEnd type="triangle" w="med" len="med"/>
          </a:ln>
          <a:effectLst/>
        </p:spPr>
        <p:txBody>
          <a:bodyPr wrap="none"/>
          <a:lstStyle/>
          <a:p>
            <a:pPr>
              <a:defRPr/>
            </a:pPr>
            <a:endParaRPr lang="fr-FR"/>
          </a:p>
        </p:txBody>
      </p:sp>
      <p:sp>
        <p:nvSpPr>
          <p:cNvPr id="328716" name="Line 12"/>
          <p:cNvSpPr>
            <a:spLocks noChangeShapeType="1"/>
          </p:cNvSpPr>
          <p:nvPr/>
        </p:nvSpPr>
        <p:spPr bwMode="auto">
          <a:xfrm flipH="1" flipV="1">
            <a:off x="7535863" y="4797425"/>
            <a:ext cx="647700" cy="215900"/>
          </a:xfrm>
          <a:prstGeom prst="line">
            <a:avLst/>
          </a:prstGeom>
          <a:noFill/>
          <a:ln w="28575">
            <a:solidFill>
              <a:schemeClr val="tx1"/>
            </a:solidFill>
            <a:miter lim="800000"/>
            <a:tailEnd type="triangle" w="med" len="med"/>
          </a:ln>
          <a:effectLst/>
        </p:spPr>
        <p:txBody>
          <a:bodyPr wrap="none"/>
          <a:lstStyle/>
          <a:p>
            <a:pPr>
              <a:defRPr/>
            </a:pPr>
            <a:endParaRPr lang="fr-FR"/>
          </a:p>
        </p:txBody>
      </p:sp>
      <p:sp>
        <p:nvSpPr>
          <p:cNvPr id="328717" name="Line 13"/>
          <p:cNvSpPr>
            <a:spLocks noChangeShapeType="1"/>
          </p:cNvSpPr>
          <p:nvPr/>
        </p:nvSpPr>
        <p:spPr bwMode="auto">
          <a:xfrm flipH="1">
            <a:off x="7535863" y="2792414"/>
            <a:ext cx="647700" cy="204787"/>
          </a:xfrm>
          <a:prstGeom prst="line">
            <a:avLst/>
          </a:prstGeom>
          <a:noFill/>
          <a:ln w="28575">
            <a:solidFill>
              <a:schemeClr val="tx1"/>
            </a:solidFill>
            <a:miter lim="800000"/>
            <a:tailEnd type="triangle" w="med" len="med"/>
          </a:ln>
          <a:effectLst/>
        </p:spPr>
        <p:txBody>
          <a:bodyPr wrap="none"/>
          <a:lstStyle/>
          <a:p>
            <a:pPr>
              <a:defRPr/>
            </a:pPr>
            <a:endParaRPr lang="fr-FR"/>
          </a:p>
        </p:txBody>
      </p:sp>
      <p:sp>
        <p:nvSpPr>
          <p:cNvPr id="328718" name="Line 14"/>
          <p:cNvSpPr>
            <a:spLocks noChangeShapeType="1"/>
          </p:cNvSpPr>
          <p:nvPr/>
        </p:nvSpPr>
        <p:spPr bwMode="auto">
          <a:xfrm>
            <a:off x="4583114" y="1989138"/>
            <a:ext cx="720725" cy="431800"/>
          </a:xfrm>
          <a:prstGeom prst="line">
            <a:avLst/>
          </a:prstGeom>
          <a:noFill/>
          <a:ln w="28575">
            <a:solidFill>
              <a:schemeClr val="tx1"/>
            </a:solidFill>
            <a:miter lim="800000"/>
            <a:tailEnd type="triangle" w="med" len="med"/>
          </a:ln>
          <a:effectLst/>
        </p:spPr>
        <p:txBody>
          <a:bodyPr wrap="none"/>
          <a:lstStyle/>
          <a:p>
            <a:pPr>
              <a:defRPr/>
            </a:pPr>
            <a:endParaRPr lang="fr-FR"/>
          </a:p>
        </p:txBody>
      </p:sp>
      <p:pic>
        <p:nvPicPr>
          <p:cNvPr id="2" name="Image 1"/>
          <p:cNvPicPr>
            <a:picLocks noChangeAspect="1"/>
          </p:cNvPicPr>
          <p:nvPr/>
        </p:nvPicPr>
        <p:blipFill>
          <a:blip r:embed="rId4"/>
          <a:stretch>
            <a:fillRect/>
          </a:stretch>
        </p:blipFill>
        <p:spPr>
          <a:xfrm>
            <a:off x="120650" y="3469005"/>
            <a:ext cx="5270500" cy="1073150"/>
          </a:xfrm>
          <a:prstGeom prst="rect">
            <a:avLst/>
          </a:prstGeom>
        </p:spPr>
      </p:pic>
      <p:pic>
        <p:nvPicPr>
          <p:cNvPr id="3" name="Image 2"/>
          <p:cNvPicPr>
            <a:picLocks noChangeAspect="1"/>
          </p:cNvPicPr>
          <p:nvPr/>
        </p:nvPicPr>
        <p:blipFill>
          <a:blip r:embed="rId5"/>
          <a:stretch>
            <a:fillRect/>
          </a:stretch>
        </p:blipFill>
        <p:spPr>
          <a:xfrm>
            <a:off x="-2112010" y="5878830"/>
            <a:ext cx="7731760" cy="847725"/>
          </a:xfrm>
          <a:prstGeom prst="rect">
            <a:avLst/>
          </a:prstGeom>
        </p:spPr>
      </p:pic>
      <p:pic>
        <p:nvPicPr>
          <p:cNvPr id="4" name="Image 3"/>
          <p:cNvPicPr>
            <a:picLocks noChangeAspect="1"/>
          </p:cNvPicPr>
          <p:nvPr/>
        </p:nvPicPr>
        <p:blipFill>
          <a:blip r:embed="rId6"/>
          <a:stretch>
            <a:fillRect/>
          </a:stretch>
        </p:blipFill>
        <p:spPr>
          <a:xfrm>
            <a:off x="3496310" y="3261360"/>
            <a:ext cx="8695690" cy="335280"/>
          </a:xfrm>
          <a:prstGeom prst="rect">
            <a:avLst/>
          </a:prstGeom>
        </p:spPr>
      </p:pic>
      <p:pic>
        <p:nvPicPr>
          <p:cNvPr id="5" name="Image 4"/>
          <p:cNvPicPr>
            <a:picLocks noChangeAspect="1"/>
          </p:cNvPicPr>
          <p:nvPr/>
        </p:nvPicPr>
        <p:blipFill>
          <a:blip r:embed="rId7"/>
          <a:srcRect l="7132" r="7586" b="-11396"/>
          <a:stretch>
            <a:fillRect/>
          </a:stretch>
        </p:blipFill>
        <p:spPr>
          <a:xfrm>
            <a:off x="4656455" y="6214110"/>
            <a:ext cx="6324600" cy="440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712"/>
                                        </p:tgtEl>
                                        <p:attrNameLst>
                                          <p:attrName>style.visibility</p:attrName>
                                        </p:attrNameLst>
                                      </p:cBhvr>
                                      <p:to>
                                        <p:strVal val="visible"/>
                                      </p:to>
                                    </p:set>
                                    <p:anim calcmode="lin" valueType="num">
                                      <p:cBhvr additive="base">
                                        <p:cTn id="7" dur="500" fill="hold"/>
                                        <p:tgtEl>
                                          <p:spTgt spid="328712"/>
                                        </p:tgtEl>
                                        <p:attrNameLst>
                                          <p:attrName>ppt_x</p:attrName>
                                        </p:attrNameLst>
                                      </p:cBhvr>
                                      <p:tavLst>
                                        <p:tav tm="0">
                                          <p:val>
                                            <p:strVal val="#ppt_x"/>
                                          </p:val>
                                        </p:tav>
                                        <p:tav tm="100000">
                                          <p:val>
                                            <p:strVal val="#ppt_x"/>
                                          </p:val>
                                        </p:tav>
                                      </p:tavLst>
                                    </p:anim>
                                    <p:anim calcmode="lin" valueType="num">
                                      <p:cBhvr additive="base">
                                        <p:cTn id="8" dur="500" fill="hold"/>
                                        <p:tgtEl>
                                          <p:spTgt spid="3287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8713"/>
                                        </p:tgtEl>
                                        <p:attrNameLst>
                                          <p:attrName>style.visibility</p:attrName>
                                        </p:attrNameLst>
                                      </p:cBhvr>
                                      <p:to>
                                        <p:strVal val="visible"/>
                                      </p:to>
                                    </p:set>
                                    <p:anim calcmode="lin" valueType="num">
                                      <p:cBhvr additive="base">
                                        <p:cTn id="13" dur="500" fill="hold"/>
                                        <p:tgtEl>
                                          <p:spTgt spid="328713"/>
                                        </p:tgtEl>
                                        <p:attrNameLst>
                                          <p:attrName>ppt_x</p:attrName>
                                        </p:attrNameLst>
                                      </p:cBhvr>
                                      <p:tavLst>
                                        <p:tav tm="0">
                                          <p:val>
                                            <p:strVal val="#ppt_x"/>
                                          </p:val>
                                        </p:tav>
                                        <p:tav tm="100000">
                                          <p:val>
                                            <p:strVal val="#ppt_x"/>
                                          </p:val>
                                        </p:tav>
                                      </p:tavLst>
                                    </p:anim>
                                    <p:anim calcmode="lin" valueType="num">
                                      <p:cBhvr additive="base">
                                        <p:cTn id="14" dur="500" fill="hold"/>
                                        <p:tgtEl>
                                          <p:spTgt spid="3287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8714"/>
                                        </p:tgtEl>
                                        <p:attrNameLst>
                                          <p:attrName>style.visibility</p:attrName>
                                        </p:attrNameLst>
                                      </p:cBhvr>
                                      <p:to>
                                        <p:strVal val="visible"/>
                                      </p:to>
                                    </p:set>
                                    <p:anim calcmode="lin" valueType="num">
                                      <p:cBhvr additive="base">
                                        <p:cTn id="19" dur="500" fill="hold"/>
                                        <p:tgtEl>
                                          <p:spTgt spid="328714"/>
                                        </p:tgtEl>
                                        <p:attrNameLst>
                                          <p:attrName>ppt_x</p:attrName>
                                        </p:attrNameLst>
                                      </p:cBhvr>
                                      <p:tavLst>
                                        <p:tav tm="0">
                                          <p:val>
                                            <p:strVal val="#ppt_x"/>
                                          </p:val>
                                        </p:tav>
                                        <p:tav tm="100000">
                                          <p:val>
                                            <p:strVal val="#ppt_x"/>
                                          </p:val>
                                        </p:tav>
                                      </p:tavLst>
                                    </p:anim>
                                    <p:anim calcmode="lin" valueType="num">
                                      <p:cBhvr additive="base">
                                        <p:cTn id="20" dur="500" fill="hold"/>
                                        <p:tgtEl>
                                          <p:spTgt spid="3287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8711"/>
                                        </p:tgtEl>
                                        <p:attrNameLst>
                                          <p:attrName>style.visibility</p:attrName>
                                        </p:attrNameLst>
                                      </p:cBhvr>
                                      <p:to>
                                        <p:strVal val="visible"/>
                                      </p:to>
                                    </p:set>
                                    <p:anim calcmode="lin" valueType="num">
                                      <p:cBhvr additive="base">
                                        <p:cTn id="25" dur="500" fill="hold"/>
                                        <p:tgtEl>
                                          <p:spTgt spid="328711"/>
                                        </p:tgtEl>
                                        <p:attrNameLst>
                                          <p:attrName>ppt_x</p:attrName>
                                        </p:attrNameLst>
                                      </p:cBhvr>
                                      <p:tavLst>
                                        <p:tav tm="0">
                                          <p:val>
                                            <p:strVal val="#ppt_x"/>
                                          </p:val>
                                        </p:tav>
                                        <p:tav tm="100000">
                                          <p:val>
                                            <p:strVal val="#ppt_x"/>
                                          </p:val>
                                        </p:tav>
                                      </p:tavLst>
                                    </p:anim>
                                    <p:anim calcmode="lin" valueType="num">
                                      <p:cBhvr additive="base">
                                        <p:cTn id="26" dur="500" fill="hold"/>
                                        <p:tgtEl>
                                          <p:spTgt spid="328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1" grpId="0" animBg="1"/>
      <p:bldP spid="328712" grpId="0" animBg="1"/>
      <p:bldP spid="328713" grpId="0" bldLvl="0" animBg="1"/>
      <p:bldP spid="3287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fr-FR" altLang="fr-FR"/>
              <a:t>La fonction perceptive de la main</a:t>
            </a:r>
            <a:br>
              <a:rPr lang="fr-FR" altLang="fr-FR"/>
            </a:br>
            <a:r>
              <a:rPr lang="ar-DZ" altLang="fr-FR"/>
              <a:t>الوظيفة الادراكية لليد</a:t>
            </a:r>
          </a:p>
        </p:txBody>
      </p:sp>
      <p:sp>
        <p:nvSpPr>
          <p:cNvPr id="46083" name="Rectangle 3"/>
          <p:cNvSpPr>
            <a:spLocks noGrp="1" noChangeArrowheads="1"/>
          </p:cNvSpPr>
          <p:nvPr>
            <p:ph type="body" sz="half" idx="1"/>
          </p:nvPr>
        </p:nvSpPr>
        <p:spPr>
          <a:xfrm>
            <a:off x="356235" y="1600200"/>
            <a:ext cx="8044180" cy="4456430"/>
          </a:xfrm>
        </p:spPr>
        <p:txBody>
          <a:bodyPr>
            <a:normAutofit/>
          </a:bodyPr>
          <a:lstStyle/>
          <a:p>
            <a:pPr eaLnBrk="1" hangingPunct="1">
              <a:lnSpc>
                <a:spcPct val="80000"/>
              </a:lnSpc>
            </a:pPr>
            <a:r>
              <a:rPr lang="fr-FR" altLang="fr-FR" sz="2800" dirty="0">
                <a:latin typeface="Verdana" panose="020B0604030504040204" pitchFamily="34" charset="0"/>
              </a:rPr>
              <a:t>Les bébés (plus jeune 16h) font la différence entre deux objets de forme différente sur la base des signaux tactiles uniquement (Streri, 1986).</a:t>
            </a:r>
          </a:p>
          <a:p>
            <a:pPr eaLnBrk="1" hangingPunct="1">
              <a:lnSpc>
                <a:spcPct val="80000"/>
              </a:lnSpc>
            </a:pPr>
            <a:endParaRPr lang="fr-FR" altLang="fr-FR" sz="2800" dirty="0">
              <a:latin typeface="Verdana" panose="020B0604030504040204" pitchFamily="34" charset="0"/>
            </a:endParaRPr>
          </a:p>
        </p:txBody>
      </p:sp>
      <p:sp>
        <p:nvSpPr>
          <p:cNvPr id="46086" name="Rectangle 6"/>
          <p:cNvSpPr>
            <a:spLocks noChangeArrowheads="1"/>
          </p:cNvSpPr>
          <p:nvPr/>
        </p:nvSpPr>
        <p:spPr bwMode="auto">
          <a:xfrm>
            <a:off x="1524000" y="-93663"/>
            <a:ext cx="9144000" cy="369332"/>
          </a:xfrm>
          <a:prstGeom prst="rect">
            <a:avLst/>
          </a:prstGeom>
          <a:noFill/>
          <a:ln>
            <a:noFill/>
          </a:ln>
          <a:effectLst/>
        </p:spPr>
        <p:txBody>
          <a:bodyPr>
            <a:spAutoFit/>
          </a:bodyPr>
          <a:lstStyle/>
          <a:p>
            <a:pPr>
              <a:defRPr/>
            </a:pPr>
            <a:endParaRPr lang="fr-FR"/>
          </a:p>
        </p:txBody>
      </p:sp>
      <p:sp>
        <p:nvSpPr>
          <p:cNvPr id="46087" name="Rectangle 7"/>
          <p:cNvSpPr>
            <a:spLocks noChangeArrowheads="1"/>
          </p:cNvSpPr>
          <p:nvPr/>
        </p:nvSpPr>
        <p:spPr bwMode="auto">
          <a:xfrm>
            <a:off x="1524000" y="-93663"/>
            <a:ext cx="9144000" cy="830997"/>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r>
              <a:rPr lang="fr-FR" altLang="fr-FR" sz="1200">
                <a:latin typeface="Times New Roman" panose="02020603050405020304" pitchFamily="18" charset="0"/>
                <a:cs typeface="Times New Roman" panose="02020603050405020304" pitchFamily="18" charset="0"/>
              </a:rPr>
            </a:br>
            <a:r>
              <a:rPr lang="fr-FR" altLang="fr-FR" sz="1200">
                <a:latin typeface="Times New Roman" panose="02020603050405020304" pitchFamily="18" charset="0"/>
                <a:cs typeface="Times New Roman" panose="02020603050405020304" pitchFamily="18" charset="0"/>
              </a:rPr>
              <a:t> </a:t>
            </a:r>
          </a:p>
          <a:p>
            <a:endParaRPr lang="fr-FR" altLang="fr-FR">
              <a:latin typeface="Times New Roman" panose="02020603050405020304" pitchFamily="18" charset="0"/>
            </a:endParaRPr>
          </a:p>
        </p:txBody>
      </p:sp>
      <p:sp>
        <p:nvSpPr>
          <p:cNvPr id="46100" name="Rectangle 20"/>
          <p:cNvSpPr>
            <a:spLocks noChangeArrowheads="1"/>
          </p:cNvSpPr>
          <p:nvPr/>
        </p:nvSpPr>
        <p:spPr bwMode="auto">
          <a:xfrm>
            <a:off x="1524000" y="-93663"/>
            <a:ext cx="9144000" cy="369332"/>
          </a:xfrm>
          <a:prstGeom prst="rect">
            <a:avLst/>
          </a:prstGeom>
          <a:noFill/>
          <a:ln>
            <a:noFill/>
          </a:ln>
          <a:effectLst/>
        </p:spPr>
        <p:txBody>
          <a:bodyPr>
            <a:spAutoFit/>
          </a:bodyPr>
          <a:lstStyle/>
          <a:p>
            <a:pPr>
              <a:defRPr/>
            </a:pPr>
            <a:endParaRPr lang="fr-FR"/>
          </a:p>
        </p:txBody>
      </p:sp>
      <p:sp>
        <p:nvSpPr>
          <p:cNvPr id="46101" name="Rectangle 21"/>
          <p:cNvSpPr>
            <a:spLocks noChangeArrowheads="1"/>
          </p:cNvSpPr>
          <p:nvPr/>
        </p:nvSpPr>
        <p:spPr bwMode="auto">
          <a:xfrm>
            <a:off x="1524000" y="-93663"/>
            <a:ext cx="9144000" cy="830997"/>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r>
              <a:rPr lang="fr-FR" altLang="fr-FR" sz="1200">
                <a:latin typeface="Times New Roman" panose="02020603050405020304" pitchFamily="18" charset="0"/>
                <a:cs typeface="Times New Roman" panose="02020603050405020304" pitchFamily="18" charset="0"/>
              </a:rPr>
            </a:br>
            <a:r>
              <a:rPr lang="fr-FR" altLang="fr-FR" sz="1200">
                <a:latin typeface="Times New Roman" panose="02020603050405020304" pitchFamily="18" charset="0"/>
                <a:cs typeface="Times New Roman" panose="02020603050405020304" pitchFamily="18" charset="0"/>
              </a:rPr>
              <a:t> </a:t>
            </a:r>
          </a:p>
          <a:p>
            <a:endParaRPr lang="fr-FR" altLang="fr-FR">
              <a:latin typeface="Times New Roman" panose="02020603050405020304" pitchFamily="18" charset="0"/>
            </a:endParaRPr>
          </a:p>
        </p:txBody>
      </p:sp>
      <p:sp>
        <p:nvSpPr>
          <p:cNvPr id="46106" name="Rectangle 26"/>
          <p:cNvSpPr>
            <a:spLocks noChangeArrowheads="1"/>
          </p:cNvSpPr>
          <p:nvPr/>
        </p:nvSpPr>
        <p:spPr bwMode="auto">
          <a:xfrm>
            <a:off x="1524000" y="-93663"/>
            <a:ext cx="9144000" cy="369332"/>
          </a:xfrm>
          <a:prstGeom prst="rect">
            <a:avLst/>
          </a:prstGeom>
          <a:noFill/>
          <a:ln>
            <a:noFill/>
          </a:ln>
          <a:effectLst/>
        </p:spPr>
        <p:txBody>
          <a:bodyPr>
            <a:spAutoFit/>
          </a:bodyPr>
          <a:lstStyle/>
          <a:p>
            <a:pPr>
              <a:defRPr/>
            </a:pPr>
            <a:endParaRPr lang="fr-FR"/>
          </a:p>
        </p:txBody>
      </p:sp>
      <p:sp>
        <p:nvSpPr>
          <p:cNvPr id="46107" name="Rectangle 27"/>
          <p:cNvSpPr>
            <a:spLocks noChangeArrowheads="1"/>
          </p:cNvSpPr>
          <p:nvPr/>
        </p:nvSpPr>
        <p:spPr bwMode="auto">
          <a:xfrm>
            <a:off x="1524000" y="-93663"/>
            <a:ext cx="9144000" cy="830997"/>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r>
              <a:rPr lang="fr-FR" altLang="fr-FR" sz="1200">
                <a:latin typeface="Times New Roman" panose="02020603050405020304" pitchFamily="18" charset="0"/>
                <a:cs typeface="Times New Roman" panose="02020603050405020304" pitchFamily="18" charset="0"/>
              </a:rPr>
            </a:br>
            <a:r>
              <a:rPr lang="fr-FR" altLang="fr-FR" sz="1200">
                <a:latin typeface="Times New Roman" panose="02020603050405020304" pitchFamily="18" charset="0"/>
                <a:cs typeface="Times New Roman" panose="02020603050405020304" pitchFamily="18" charset="0"/>
              </a:rPr>
              <a:t> </a:t>
            </a:r>
          </a:p>
          <a:p>
            <a:endParaRPr lang="fr-FR" altLang="fr-FR">
              <a:latin typeface="Times New Roman" panose="02020603050405020304" pitchFamily="18" charset="0"/>
            </a:endParaRPr>
          </a:p>
        </p:txBody>
      </p:sp>
      <p:pic>
        <p:nvPicPr>
          <p:cNvPr id="46108" name="Picture 28" descr="~AUT001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9283701" y="1717994"/>
            <a:ext cx="2619375" cy="4338637"/>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3" name="Image 2"/>
          <p:cNvPicPr>
            <a:picLocks noChangeAspect="1"/>
          </p:cNvPicPr>
          <p:nvPr/>
        </p:nvPicPr>
        <p:blipFill>
          <a:blip r:embed="rId4"/>
          <a:stretch>
            <a:fillRect/>
          </a:stretch>
        </p:blipFill>
        <p:spPr>
          <a:xfrm>
            <a:off x="616585" y="3228975"/>
            <a:ext cx="7783830" cy="1555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pPr eaLnBrk="1" hangingPunct="1"/>
            <a:r>
              <a:rPr lang="fr-FR" altLang="fr-FR" dirty="0"/>
              <a:t>Les trois systèmes somesthésiques</a:t>
            </a:r>
            <a:br>
              <a:rPr lang="fr-FR" altLang="fr-FR" dirty="0"/>
            </a:br>
            <a:endParaRPr lang="ar-SA" altLang="en-US"/>
          </a:p>
        </p:txBody>
      </p:sp>
      <p:sp>
        <p:nvSpPr>
          <p:cNvPr id="30722" name="Rectangle 5"/>
          <p:cNvSpPr>
            <a:spLocks noGrp="1" noChangeArrowheads="1"/>
          </p:cNvSpPr>
          <p:nvPr>
            <p:ph type="body" sz="half" idx="2"/>
          </p:nvPr>
        </p:nvSpPr>
        <p:spPr/>
        <p:txBody>
          <a:bodyPr/>
          <a:lstStyle/>
          <a:p>
            <a:pPr eaLnBrk="1" hangingPunct="1"/>
            <a:endParaRPr lang="fr-FR" altLang="fr-FR" sz="2800" dirty="0">
              <a:latin typeface="Verdana" panose="020B0604030504040204" pitchFamily="34" charset="0"/>
            </a:endParaRPr>
          </a:p>
          <a:p>
            <a:pPr eaLnBrk="1" hangingPunct="1"/>
            <a:endParaRPr lang="fr-FR" altLang="fr-FR" sz="2800" dirty="0">
              <a:latin typeface="Verdana" panose="020B0604030504040204" pitchFamily="34" charset="0"/>
            </a:endParaRPr>
          </a:p>
          <a:p>
            <a:pPr eaLnBrk="1" hangingPunct="1"/>
            <a:r>
              <a:rPr lang="fr-FR" altLang="fr-FR" sz="2800" dirty="0">
                <a:latin typeface="Verdana" panose="020B0604030504040204" pitchFamily="34" charset="0"/>
              </a:rPr>
              <a:t>Extéroceptif</a:t>
            </a:r>
          </a:p>
          <a:p>
            <a:pPr eaLnBrk="1" hangingPunct="1"/>
            <a:r>
              <a:rPr lang="fr-FR" altLang="fr-FR" sz="2800" dirty="0">
                <a:latin typeface="Verdana" panose="020B0604030504040204" pitchFamily="34" charset="0"/>
              </a:rPr>
              <a:t>Proprioceptif</a:t>
            </a:r>
            <a:endParaRPr lang="ar-DZ" altLang="fr-FR" sz="2800" dirty="0">
              <a:latin typeface="Verdana" panose="020B0604030504040204" pitchFamily="34" charset="0"/>
            </a:endParaRPr>
          </a:p>
          <a:p>
            <a:r>
              <a:rPr lang="fr-FR" sz="2800" dirty="0" err="1"/>
              <a:t>Interoceptif</a:t>
            </a:r>
            <a:r>
              <a:rPr lang="fr-FR" sz="2800" dirty="0"/>
              <a:t>): </a:t>
            </a:r>
            <a:endParaRPr lang="fr-FR" altLang="fr-FR" sz="2800" dirty="0">
              <a:latin typeface="Verdana" panose="020B0604030504040204" pitchFamily="34" charset="0"/>
            </a:endParaRPr>
          </a:p>
          <a:p>
            <a:pPr eaLnBrk="1" hangingPunct="1"/>
            <a:endParaRPr lang="fr-FR" altLang="fr-FR" sz="2800" dirty="0">
              <a:latin typeface="Verdana" panose="020B0604030504040204" pitchFamily="34" charset="0"/>
            </a:endParaRPr>
          </a:p>
        </p:txBody>
      </p:sp>
      <p:pic>
        <p:nvPicPr>
          <p:cNvPr id="30723" name="Picture 11" descr="MPj0409148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81200" y="2484439"/>
            <a:ext cx="4038600" cy="2687637"/>
          </a:xfrm>
        </p:spPr>
      </p:pic>
      <p:sp>
        <p:nvSpPr>
          <p:cNvPr id="280588" name="Line 12"/>
          <p:cNvSpPr>
            <a:spLocks noChangeShapeType="1"/>
          </p:cNvSpPr>
          <p:nvPr/>
        </p:nvSpPr>
        <p:spPr bwMode="auto">
          <a:xfrm flipV="1">
            <a:off x="6527800" y="5216525"/>
            <a:ext cx="1695450" cy="0"/>
          </a:xfrm>
          <a:prstGeom prst="line">
            <a:avLst/>
          </a:prstGeom>
          <a:noFill/>
          <a:ln w="38100">
            <a:solidFill>
              <a:schemeClr val="tx1"/>
            </a:solidFill>
            <a:miter lim="800000"/>
          </a:ln>
          <a:effectLst/>
        </p:spPr>
        <p:txBody>
          <a:bodyPr wrap="none"/>
          <a:lstStyle/>
          <a:p>
            <a:pPr>
              <a:defRPr/>
            </a:pPr>
            <a:endParaRPr lang="fr-FR"/>
          </a:p>
        </p:txBody>
      </p:sp>
      <p:pic>
        <p:nvPicPr>
          <p:cNvPr id="2" name="Image 1"/>
          <p:cNvPicPr>
            <a:picLocks noChangeAspect="1"/>
          </p:cNvPicPr>
          <p:nvPr/>
        </p:nvPicPr>
        <p:blipFill>
          <a:blip r:embed="rId4"/>
          <a:srcRect r="65275" b="6383"/>
          <a:stretch>
            <a:fillRect/>
          </a:stretch>
        </p:blipFill>
        <p:spPr>
          <a:xfrm>
            <a:off x="2305050" y="723900"/>
            <a:ext cx="3453765" cy="558800"/>
          </a:xfrm>
          <a:prstGeom prst="rect">
            <a:avLst/>
          </a:prstGeom>
        </p:spPr>
      </p:pic>
      <p:pic>
        <p:nvPicPr>
          <p:cNvPr id="3" name="Image 2"/>
          <p:cNvPicPr>
            <a:picLocks noChangeAspect="1"/>
          </p:cNvPicPr>
          <p:nvPr/>
        </p:nvPicPr>
        <p:blipFill>
          <a:blip r:embed="rId5"/>
          <a:srcRect r="61566" b="-18867"/>
          <a:stretch>
            <a:fillRect/>
          </a:stretch>
        </p:blipFill>
        <p:spPr>
          <a:xfrm>
            <a:off x="6172202" y="4186615"/>
            <a:ext cx="3663950" cy="2052262"/>
          </a:xfrm>
          <a:prstGeom prst="rect">
            <a:avLst/>
          </a:prstGeom>
        </p:spPr>
      </p:pic>
      <p:sp>
        <p:nvSpPr>
          <p:cNvPr id="5" name="TextBox 4">
            <a:extLst>
              <a:ext uri="{FF2B5EF4-FFF2-40B4-BE49-F238E27FC236}">
                <a16:creationId xmlns:a16="http://schemas.microsoft.com/office/drawing/2014/main" id="{B1B40EE4-8C18-F7EB-3926-80B3231B6CAC}"/>
              </a:ext>
            </a:extLst>
          </p:cNvPr>
          <p:cNvSpPr txBox="1"/>
          <p:nvPr/>
        </p:nvSpPr>
        <p:spPr>
          <a:xfrm>
            <a:off x="6086476" y="6012439"/>
            <a:ext cx="6097712" cy="646331"/>
          </a:xfrm>
          <a:prstGeom prst="rect">
            <a:avLst/>
          </a:prstGeom>
          <a:noFill/>
        </p:spPr>
        <p:txBody>
          <a:bodyPr wrap="square">
            <a:spAutoFit/>
          </a:bodyPr>
          <a:lstStyle/>
          <a:p>
            <a:r>
              <a:rPr lang="fr-FR" sz="1800" dirty="0" err="1"/>
              <a:t>Interoceptif</a:t>
            </a:r>
            <a:r>
              <a:rPr lang="fr-FR" sz="1800" dirty="0"/>
              <a:t>): </a:t>
            </a:r>
            <a:r>
              <a:rPr lang="ar-DZ" dirty="0"/>
              <a:t>الإحساس الداخلي (الجوع، العطش، الألم الداخلي…).</a:t>
            </a:r>
            <a:endParaRPr lang="fr-FR" altLang="fr-FR" sz="1800" dirty="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88"/>
                                        </p:tgtEl>
                                        <p:attrNameLst>
                                          <p:attrName>style.visibility</p:attrName>
                                        </p:attrNameLst>
                                      </p:cBhvr>
                                      <p:to>
                                        <p:strVal val="visible"/>
                                      </p:to>
                                    </p:set>
                                    <p:anim calcmode="lin" valueType="num">
                                      <p:cBhvr additive="base">
                                        <p:cTn id="7" dur="500" fill="hold"/>
                                        <p:tgtEl>
                                          <p:spTgt spid="280588"/>
                                        </p:tgtEl>
                                        <p:attrNameLst>
                                          <p:attrName>ppt_x</p:attrName>
                                        </p:attrNameLst>
                                      </p:cBhvr>
                                      <p:tavLst>
                                        <p:tav tm="0">
                                          <p:val>
                                            <p:strVal val="#ppt_x"/>
                                          </p:val>
                                        </p:tav>
                                        <p:tav tm="100000">
                                          <p:val>
                                            <p:strVal val="#ppt_x"/>
                                          </p:val>
                                        </p:tav>
                                      </p:tavLst>
                                    </p:anim>
                                    <p:anim calcmode="lin" valueType="num">
                                      <p:cBhvr additive="base">
                                        <p:cTn id="8" dur="500" fill="hold"/>
                                        <p:tgtEl>
                                          <p:spTgt spid="280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p:nvPr>
        </p:nvSpPr>
        <p:spPr>
          <a:xfrm>
            <a:off x="2146300" y="546100"/>
            <a:ext cx="6508750" cy="1143000"/>
          </a:xfrm>
        </p:spPr>
        <p:txBody>
          <a:bodyPr>
            <a:normAutofit fontScale="90000"/>
          </a:bodyPr>
          <a:lstStyle/>
          <a:p>
            <a:pPr eaLnBrk="1" hangingPunct="1"/>
            <a:r>
              <a:rPr lang="fr-FR" altLang="fr-FR" sz="4000"/>
              <a:t>Modulation des pressions lors du premier semestre</a:t>
            </a:r>
            <a:br>
              <a:rPr lang="fr-FR" altLang="fr-FR" sz="4000"/>
            </a:br>
            <a:endParaRPr lang="fr-FR" altLang="fr-FR" sz="4000"/>
          </a:p>
        </p:txBody>
      </p:sp>
      <p:pic>
        <p:nvPicPr>
          <p:cNvPr id="552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4" y="2349501"/>
            <a:ext cx="2954337"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9" name="Text Box 7"/>
          <p:cNvSpPr txBox="1">
            <a:spLocks noChangeArrowheads="1"/>
          </p:cNvSpPr>
          <p:nvPr/>
        </p:nvSpPr>
        <p:spPr bwMode="auto">
          <a:xfrm>
            <a:off x="1327150" y="2421255"/>
            <a:ext cx="5382895" cy="2245360"/>
          </a:xfrm>
          <a:prstGeom prst="rect">
            <a:avLst/>
          </a:prstGeom>
          <a:noFill/>
          <a:ln>
            <a:noFill/>
          </a:ln>
          <a:effectLst/>
        </p:spPr>
        <p:txBody>
          <a:bodyPr wrap="square">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sz="2800" dirty="0">
                <a:solidFill>
                  <a:schemeClr val="tx2"/>
                </a:solidFill>
                <a:effectLst>
                  <a:outerShdw blurRad="38100" dist="38100" dir="2700000" algn="tl">
                    <a:srgbClr val="C0C0C0"/>
                  </a:outerShdw>
                </a:effectLst>
              </a:rPr>
              <a:t>Textures avec gradient</a:t>
            </a:r>
            <a:br>
              <a:rPr lang="fr-FR" altLang="fr-FR" sz="2800" dirty="0">
                <a:solidFill>
                  <a:schemeClr val="tx2"/>
                </a:solidFill>
                <a:effectLst>
                  <a:outerShdw blurRad="38100" dist="38100" dir="2700000" algn="tl">
                    <a:srgbClr val="C0C0C0"/>
                  </a:outerShdw>
                </a:effectLst>
              </a:rPr>
            </a:br>
            <a:r>
              <a:rPr lang="fr-FR" altLang="fr-FR" sz="2800" dirty="0">
                <a:solidFill>
                  <a:schemeClr val="tx2"/>
                </a:solidFill>
                <a:effectLst>
                  <a:outerShdw blurRad="38100" dist="38100" dir="2700000" algn="tl">
                    <a:srgbClr val="C0C0C0"/>
                  </a:outerShdw>
                </a:effectLst>
              </a:rPr>
              <a:t>et sans gradient utilisées par </a:t>
            </a:r>
            <a:r>
              <a:rPr lang="fr-FR" altLang="fr-FR" sz="2800" dirty="0" err="1">
                <a:solidFill>
                  <a:schemeClr val="tx2"/>
                </a:solidFill>
                <a:effectLst>
                  <a:outerShdw blurRad="38100" dist="38100" dir="2700000" algn="tl">
                    <a:srgbClr val="C0C0C0"/>
                  </a:outerShdw>
                </a:effectLst>
              </a:rPr>
              <a:t>Schellingerhout</a:t>
            </a:r>
            <a:r>
              <a:rPr lang="fr-FR" altLang="fr-FR" sz="2800" dirty="0">
                <a:solidFill>
                  <a:schemeClr val="tx2"/>
                </a:solidFill>
                <a:effectLst>
                  <a:outerShdw blurRad="38100" dist="38100" dir="2700000" algn="tl">
                    <a:srgbClr val="C0C0C0"/>
                  </a:outerShdw>
                </a:effectLst>
              </a:rPr>
              <a:t>, </a:t>
            </a:r>
            <a:r>
              <a:rPr lang="fr-FR" altLang="fr-FR" sz="2800" dirty="0" err="1">
                <a:solidFill>
                  <a:schemeClr val="tx2"/>
                </a:solidFill>
                <a:effectLst>
                  <a:outerShdw blurRad="38100" dist="38100" dir="2700000" algn="tl">
                    <a:srgbClr val="C0C0C0"/>
                  </a:outerShdw>
                </a:effectLst>
              </a:rPr>
              <a:t>Smitsman</a:t>
            </a:r>
            <a:r>
              <a:rPr lang="fr-FR" altLang="fr-FR" sz="2800" dirty="0">
                <a:solidFill>
                  <a:schemeClr val="tx2"/>
                </a:solidFill>
                <a:effectLst>
                  <a:outerShdw blurRad="38100" dist="38100" dir="2700000" algn="tl">
                    <a:srgbClr val="C0C0C0"/>
                  </a:outerShdw>
                </a:effectLst>
              </a:rPr>
              <a:t> et vanGallen,1997 et Molina &amp; Jouen, 1998.</a:t>
            </a:r>
          </a:p>
        </p:txBody>
      </p:sp>
      <p:pic>
        <p:nvPicPr>
          <p:cNvPr id="2" name="Image 1"/>
          <p:cNvPicPr>
            <a:picLocks noChangeAspect="1"/>
          </p:cNvPicPr>
          <p:nvPr/>
        </p:nvPicPr>
        <p:blipFill>
          <a:blip r:embed="rId3"/>
          <a:stretch>
            <a:fillRect/>
          </a:stretch>
        </p:blipFill>
        <p:spPr>
          <a:xfrm>
            <a:off x="825500" y="5299075"/>
            <a:ext cx="5714365" cy="698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90550" y="103505"/>
            <a:ext cx="10991850" cy="1741805"/>
          </a:xfrm>
        </p:spPr>
        <p:txBody>
          <a:bodyPr/>
          <a:lstStyle/>
          <a:p>
            <a:pPr eaLnBrk="1" hangingPunct="1"/>
            <a:r>
              <a:rPr lang="fr-FR" altLang="fr-FR"/>
              <a:t>Fonction perceptive et fonction motrice de la main</a:t>
            </a:r>
            <a:r>
              <a:rPr lang="ar-DZ" altLang="fr-FR"/>
              <a:t>  </a:t>
            </a:r>
          </a:p>
        </p:txBody>
      </p:sp>
      <p:sp>
        <p:nvSpPr>
          <p:cNvPr id="56322" name="Rectangle 3"/>
          <p:cNvSpPr>
            <a:spLocks noGrp="1" noChangeArrowheads="1"/>
          </p:cNvSpPr>
          <p:nvPr>
            <p:ph type="body" sz="half" idx="1"/>
          </p:nvPr>
        </p:nvSpPr>
        <p:spPr>
          <a:xfrm>
            <a:off x="1523365" y="1844675"/>
            <a:ext cx="4490085" cy="2599055"/>
          </a:xfrm>
        </p:spPr>
        <p:txBody>
          <a:bodyPr>
            <a:normAutofit fontScale="95000"/>
          </a:bodyPr>
          <a:lstStyle/>
          <a:p>
            <a:pPr eaLnBrk="1" hangingPunct="1">
              <a:lnSpc>
                <a:spcPct val="90000"/>
              </a:lnSpc>
            </a:pPr>
            <a:r>
              <a:rPr lang="fr-FR" altLang="fr-FR" sz="2800">
                <a:latin typeface="Verdana" panose="020B0604030504040204" pitchFamily="34" charset="0"/>
              </a:rPr>
              <a:t> </a:t>
            </a:r>
            <a:r>
              <a:rPr lang="fr-FR" altLang="fr-FR">
                <a:latin typeface="Verdana" panose="020B0604030504040204" pitchFamily="34" charset="0"/>
              </a:rPr>
              <a:t>A 5-6 mois, les bébés ne peuvent pas à la fois effectuer une action motrice et différencier deux objets sur base tactile.</a:t>
            </a:r>
          </a:p>
          <a:p>
            <a:pPr eaLnBrk="1" hangingPunct="1">
              <a:lnSpc>
                <a:spcPct val="90000"/>
              </a:lnSpc>
            </a:pPr>
            <a:r>
              <a:rPr lang="fr-FR" altLang="fr-FR">
                <a:latin typeface="Verdana" panose="020B0604030504040204" pitchFamily="34" charset="0"/>
              </a:rPr>
              <a:t>La fonction perceptive est rapidement mise au service de la fonction instrumentale.</a:t>
            </a:r>
          </a:p>
        </p:txBody>
      </p:sp>
      <p:sp>
        <p:nvSpPr>
          <p:cNvPr id="48134" name="Rectangle 6"/>
          <p:cNvSpPr>
            <a:spLocks noChangeArrowheads="1"/>
          </p:cNvSpPr>
          <p:nvPr/>
        </p:nvSpPr>
        <p:spPr bwMode="auto">
          <a:xfrm>
            <a:off x="1524000" y="-106363"/>
            <a:ext cx="9144000" cy="369332"/>
          </a:xfrm>
          <a:prstGeom prst="rect">
            <a:avLst/>
          </a:prstGeom>
          <a:noFill/>
          <a:ln>
            <a:noFill/>
          </a:ln>
          <a:effectLst/>
        </p:spPr>
        <p:txBody>
          <a:bodyPr>
            <a:spAutoFit/>
          </a:bodyPr>
          <a:lstStyle/>
          <a:p>
            <a:pPr>
              <a:defRPr/>
            </a:pPr>
            <a:endParaRPr lang="fr-FR"/>
          </a:p>
        </p:txBody>
      </p:sp>
      <p:sp>
        <p:nvSpPr>
          <p:cNvPr id="48135" name="Rectangle 7"/>
          <p:cNvSpPr>
            <a:spLocks noChangeArrowheads="1"/>
          </p:cNvSpPr>
          <p:nvPr/>
        </p:nvSpPr>
        <p:spPr bwMode="auto">
          <a:xfrm>
            <a:off x="1524000" y="-106363"/>
            <a:ext cx="9144000" cy="830997"/>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r>
              <a:rPr lang="fr-FR" altLang="fr-FR" sz="1200">
                <a:latin typeface="Times New Roman" panose="02020603050405020304" pitchFamily="18" charset="0"/>
                <a:cs typeface="Times New Roman" panose="02020603050405020304" pitchFamily="18" charset="0"/>
              </a:rPr>
            </a:br>
            <a:r>
              <a:rPr lang="fr-FR" altLang="fr-FR" sz="1200">
                <a:latin typeface="Times New Roman" panose="02020603050405020304" pitchFamily="18" charset="0"/>
                <a:cs typeface="Times New Roman" panose="02020603050405020304" pitchFamily="18" charset="0"/>
              </a:rPr>
              <a:t> </a:t>
            </a:r>
          </a:p>
          <a:p>
            <a:endParaRPr lang="fr-FR" altLang="fr-FR">
              <a:latin typeface="Times New Roman" panose="02020603050405020304" pitchFamily="18" charset="0"/>
            </a:endParaRPr>
          </a:p>
        </p:txBody>
      </p:sp>
      <p:sp>
        <p:nvSpPr>
          <p:cNvPr id="48139" name="Rectangle 11"/>
          <p:cNvSpPr>
            <a:spLocks noChangeArrowheads="1"/>
          </p:cNvSpPr>
          <p:nvPr/>
        </p:nvSpPr>
        <p:spPr bwMode="auto">
          <a:xfrm>
            <a:off x="1524000" y="-106363"/>
            <a:ext cx="9144000" cy="369332"/>
          </a:xfrm>
          <a:prstGeom prst="rect">
            <a:avLst/>
          </a:prstGeom>
          <a:noFill/>
          <a:ln>
            <a:noFill/>
          </a:ln>
          <a:effectLst/>
        </p:spPr>
        <p:txBody>
          <a:bodyPr>
            <a:spAutoFit/>
          </a:bodyPr>
          <a:lstStyle/>
          <a:p>
            <a:pPr>
              <a:defRPr/>
            </a:pPr>
            <a:endParaRPr lang="fr-FR"/>
          </a:p>
        </p:txBody>
      </p:sp>
      <p:sp>
        <p:nvSpPr>
          <p:cNvPr id="48140" name="Rectangle 12"/>
          <p:cNvSpPr>
            <a:spLocks noChangeArrowheads="1"/>
          </p:cNvSpPr>
          <p:nvPr/>
        </p:nvSpPr>
        <p:spPr bwMode="auto">
          <a:xfrm>
            <a:off x="1524000" y="-106363"/>
            <a:ext cx="9144000" cy="830997"/>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br>
              <a:rPr lang="fr-FR" altLang="fr-FR" sz="1200">
                <a:latin typeface="Times New Roman" panose="02020603050405020304" pitchFamily="18" charset="0"/>
                <a:cs typeface="Times New Roman" panose="02020603050405020304" pitchFamily="18" charset="0"/>
              </a:rPr>
            </a:br>
            <a:r>
              <a:rPr lang="fr-FR" altLang="fr-FR" sz="1200">
                <a:latin typeface="Times New Roman" panose="02020603050405020304" pitchFamily="18" charset="0"/>
                <a:cs typeface="Times New Roman" panose="02020603050405020304" pitchFamily="18" charset="0"/>
              </a:rPr>
              <a:t> </a:t>
            </a:r>
          </a:p>
          <a:p>
            <a:endParaRPr lang="fr-FR" altLang="fr-FR">
              <a:latin typeface="Times New Roman" panose="02020603050405020304" pitchFamily="18" charset="0"/>
            </a:endParaRPr>
          </a:p>
        </p:txBody>
      </p:sp>
      <p:pic>
        <p:nvPicPr>
          <p:cNvPr id="48141" name="Picture 13" descr="~AUT0002"/>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7248525" y="1844675"/>
            <a:ext cx="2667000" cy="43434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2" name="Image 1"/>
          <p:cNvPicPr>
            <a:picLocks noChangeAspect="1"/>
          </p:cNvPicPr>
          <p:nvPr/>
        </p:nvPicPr>
        <p:blipFill>
          <a:blip r:embed="rId4"/>
          <a:stretch>
            <a:fillRect/>
          </a:stretch>
        </p:blipFill>
        <p:spPr>
          <a:xfrm>
            <a:off x="733107" y="4115752"/>
            <a:ext cx="6070600" cy="934085"/>
          </a:xfrm>
          <a:prstGeom prst="rect">
            <a:avLst/>
          </a:prstGeom>
        </p:spPr>
      </p:pic>
      <p:pic>
        <p:nvPicPr>
          <p:cNvPr id="3" name="Image 2"/>
          <p:cNvPicPr>
            <a:picLocks noChangeAspect="1"/>
          </p:cNvPicPr>
          <p:nvPr/>
        </p:nvPicPr>
        <p:blipFill>
          <a:blip r:embed="rId5"/>
          <a:srcRect r="64260" b="21087"/>
          <a:stretch>
            <a:fillRect/>
          </a:stretch>
        </p:blipFill>
        <p:spPr>
          <a:xfrm>
            <a:off x="3289300" y="850318"/>
            <a:ext cx="4235450" cy="7764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eaLnBrk="1" hangingPunct="1"/>
            <a:r>
              <a:rPr lang="fr-FR" altLang="fr-FR"/>
              <a:t>Relations entre main et bouche</a:t>
            </a:r>
            <a:r>
              <a:rPr lang="ar-DZ" altLang="fr-FR"/>
              <a:t> </a:t>
            </a:r>
            <a:br>
              <a:rPr lang="ar-DZ" altLang="fr-FR"/>
            </a:br>
            <a:r>
              <a:rPr lang="ar-DZ" altLang="fr-FR"/>
              <a:t>علاقة بين اليد و الفم</a:t>
            </a:r>
          </a:p>
        </p:txBody>
      </p:sp>
      <p:sp>
        <p:nvSpPr>
          <p:cNvPr id="58370" name="Rectangle 3"/>
          <p:cNvSpPr>
            <a:spLocks noGrp="1" noChangeArrowheads="1"/>
          </p:cNvSpPr>
          <p:nvPr>
            <p:ph type="body" idx="1"/>
          </p:nvPr>
        </p:nvSpPr>
        <p:spPr>
          <a:xfrm>
            <a:off x="680085" y="2336800"/>
            <a:ext cx="9613900" cy="3954145"/>
          </a:xfrm>
        </p:spPr>
        <p:txBody>
          <a:bodyPr/>
          <a:lstStyle/>
          <a:p>
            <a:pPr eaLnBrk="1" hangingPunct="1"/>
            <a:endParaRPr lang="fr-FR" altLang="fr-FR">
              <a:latin typeface="Verdana" panose="020B0604030504040204" pitchFamily="34" charset="0"/>
            </a:endParaRPr>
          </a:p>
          <a:p>
            <a:pPr eaLnBrk="1" hangingPunct="1"/>
            <a:r>
              <a:rPr lang="fr-FR" altLang="fr-FR">
                <a:latin typeface="Verdana" panose="020B0604030504040204" pitchFamily="34" charset="0"/>
              </a:rPr>
              <a:t>Chez le bébé de 72 heures</a:t>
            </a:r>
          </a:p>
          <a:p>
            <a:pPr eaLnBrk="1" hangingPunct="1"/>
            <a:r>
              <a:rPr lang="fr-FR" altLang="fr-FR">
                <a:latin typeface="Verdana" panose="020B0604030504040204" pitchFamily="34" charset="0"/>
              </a:rPr>
              <a:t>Augmentation des pressions sur le bâton tenu durant la succion, et diminution de la pression avec arrêt de la succion.</a:t>
            </a:r>
          </a:p>
          <a:p>
            <a:pPr eaLnBrk="1" hangingPunct="1"/>
            <a:r>
              <a:rPr lang="fr-FR" altLang="fr-FR">
                <a:latin typeface="Verdana" panose="020B0604030504040204" pitchFamily="34" charset="0"/>
              </a:rPr>
              <a:t>Relation non réversible </a:t>
            </a:r>
          </a:p>
        </p:txBody>
      </p:sp>
      <p:sp>
        <p:nvSpPr>
          <p:cNvPr id="2" name="Zone de texte 1"/>
          <p:cNvSpPr txBox="1"/>
          <p:nvPr/>
        </p:nvSpPr>
        <p:spPr>
          <a:xfrm>
            <a:off x="3436620" y="4888230"/>
            <a:ext cx="6857365" cy="1551305"/>
          </a:xfrm>
          <a:prstGeom prst="rect">
            <a:avLst/>
          </a:prstGeom>
        </p:spPr>
        <p:txBody>
          <a:bodyPr>
            <a:noAutofit/>
          </a:bodyPr>
          <a:lstStyle/>
          <a:p>
            <a:pPr algn="r" defTabSz="266700"/>
            <a:r>
              <a:rPr sz="1600">
                <a:latin typeface="Times New Roman" panose="02020603050405020304"/>
                <a:ea typeface="Times New Roman" panose="02020603050405020304"/>
              </a:rPr>
              <a:t>عند الطفل في عمر 72 ساعة</a:t>
            </a:r>
          </a:p>
          <a:p>
            <a:pPr algn="r" defTabSz="266700"/>
            <a:r>
              <a:rPr sz="1600">
                <a:latin typeface="Times New Roman" panose="02020603050405020304"/>
                <a:ea typeface="Times New Roman" panose="02020603050405020304"/>
              </a:rPr>
              <a:t>زيادة في الضغط على العصا الممسكة أثناء المص، وانخفاض الضغط مع توقف المص.</a:t>
            </a:r>
          </a:p>
          <a:p>
            <a:pPr algn="r" defTabSz="266700"/>
            <a:r>
              <a:rPr sz="1600">
                <a:latin typeface="Times New Roman" panose="02020603050405020304"/>
                <a:ea typeface="Times New Roman" panose="02020603050405020304"/>
              </a:rPr>
              <a:t>علاقة غير قابلة للعكس."</a:t>
            </a:r>
          </a:p>
          <a:p>
            <a:pPr algn="r" defTabSz="266700"/>
            <a:r>
              <a:rPr sz="1600">
                <a:latin typeface="Times New Roman" panose="02020603050405020304"/>
                <a:ea typeface="Times New Roman" panose="02020603050405020304"/>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title"/>
          </p:nvPr>
        </p:nvSpPr>
        <p:spPr>
          <a:xfrm>
            <a:off x="1981200" y="341313"/>
            <a:ext cx="6508750" cy="1143000"/>
          </a:xfrm>
        </p:spPr>
        <p:txBody>
          <a:bodyPr/>
          <a:lstStyle/>
          <a:p>
            <a:pPr eaLnBrk="1" hangingPunct="1"/>
            <a:r>
              <a:rPr lang="fr-FR" altLang="fr-FR" sz="2800"/>
              <a:t>Stratégies exploratoires distinguées par Lederman et Klatzky (1987)</a:t>
            </a:r>
          </a:p>
        </p:txBody>
      </p:sp>
      <p:pic>
        <p:nvPicPr>
          <p:cNvPr id="59394" name="Picture 5" descr="mso7CB5D"/>
          <p:cNvPicPr>
            <a:picLocks noChangeAspect="1" noChangeArrowheads="1"/>
          </p:cNvPicPr>
          <p:nvPr/>
        </p:nvPicPr>
        <p:blipFill>
          <a:blip r:embed="rId2">
            <a:lum bright="24000" contrast="-36000"/>
            <a:extLst>
              <a:ext uri="{28A0092B-C50C-407E-A947-70E740481C1C}">
                <a14:useLocalDpi xmlns:a14="http://schemas.microsoft.com/office/drawing/2010/main" val="0"/>
              </a:ext>
            </a:extLst>
          </a:blip>
          <a:srcRect/>
          <a:stretch>
            <a:fillRect/>
          </a:stretch>
        </p:blipFill>
        <p:spPr bwMode="auto">
          <a:xfrm>
            <a:off x="3648076" y="1647826"/>
            <a:ext cx="4905375"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92"/>
          <p:cNvSpPr>
            <a:spLocks noGrp="1" noChangeArrowheads="1"/>
          </p:cNvSpPr>
          <p:nvPr>
            <p:ph type="title"/>
          </p:nvPr>
        </p:nvSpPr>
        <p:spPr>
          <a:xfrm>
            <a:off x="2495550" y="103188"/>
            <a:ext cx="7715250" cy="1314450"/>
          </a:xfrm>
        </p:spPr>
        <p:txBody>
          <a:bodyPr>
            <a:normAutofit fontScale="90000"/>
          </a:bodyPr>
          <a:lstStyle/>
          <a:p>
            <a:pPr algn="ctr" eaLnBrk="1" hangingPunct="1"/>
            <a:r>
              <a:rPr lang="fr-FR" altLang="fr-FR" sz="4000"/>
              <a:t>Les procédures exploratoires</a:t>
            </a:r>
            <a:br>
              <a:rPr lang="fr-FR" altLang="fr-FR" sz="4000"/>
            </a:br>
            <a:r>
              <a:rPr lang="fr-FR" altLang="fr-FR" sz="4000"/>
              <a:t> </a:t>
            </a:r>
            <a:r>
              <a:rPr lang="ar-DZ" altLang="fr-FR" sz="4000"/>
              <a:t>سيرورات للاكتشاف </a:t>
            </a:r>
            <a:br>
              <a:rPr lang="fr-FR" altLang="fr-FR" sz="4000"/>
            </a:br>
            <a:r>
              <a:rPr lang="fr-FR" altLang="fr-FR" sz="3200"/>
              <a:t>Lederman et Klatzky, 1987</a:t>
            </a:r>
          </a:p>
        </p:txBody>
      </p:sp>
      <p:graphicFrame>
        <p:nvGraphicFramePr>
          <p:cNvPr id="217183" name="Group 95"/>
          <p:cNvGraphicFramePr>
            <a:graphicFrameLocks noGrp="1"/>
          </p:cNvGraphicFramePr>
          <p:nvPr>
            <p:ph idx="1"/>
            <p:custDataLst>
              <p:tags r:id="rId1"/>
            </p:custDataLst>
          </p:nvPr>
        </p:nvGraphicFramePr>
        <p:xfrm>
          <a:off x="552450" y="1853565"/>
          <a:ext cx="5341620" cy="4500880"/>
        </p:xfrm>
        <a:graphic>
          <a:graphicData uri="http://schemas.openxmlformats.org/drawingml/2006/table">
            <a:tbl>
              <a:tblPr/>
              <a:tblGrid>
                <a:gridCol w="2670810">
                  <a:extLst>
                    <a:ext uri="{9D8B030D-6E8A-4147-A177-3AD203B41FA5}">
                      <a16:colId xmlns:a16="http://schemas.microsoft.com/office/drawing/2014/main" val="20000"/>
                    </a:ext>
                  </a:extLst>
                </a:gridCol>
                <a:gridCol w="2670810">
                  <a:extLst>
                    <a:ext uri="{9D8B030D-6E8A-4147-A177-3AD203B41FA5}">
                      <a16:colId xmlns:a16="http://schemas.microsoft.com/office/drawing/2014/main" val="20001"/>
                    </a:ext>
                  </a:extLst>
                </a:gridCol>
              </a:tblGrid>
              <a:tr h="396240">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Impact" panose="020B0806030902050204" pitchFamily="34" charset="0"/>
                          <a:ea typeface="MS PGothic" panose="020B0600070205080204" pitchFamily="34" charset="-128"/>
                          <a:cs typeface="Times New Roman" panose="02020603050405020304" pitchFamily="18" charset="0"/>
                        </a:rPr>
                        <a:t>Propriétés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Impact" panose="020B0806030902050204" pitchFamily="34" charset="0"/>
                          <a:ea typeface="MS PGothic" panose="020B0600070205080204" pitchFamily="34" charset="-128"/>
                          <a:cs typeface="Times New Roman" panose="02020603050405020304" pitchFamily="18" charset="0"/>
                        </a:rPr>
                        <a:t>Procédures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0890">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Texture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Frottement latéral</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Dureté</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Pression</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1525">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Température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Contact statique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250">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Poids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Soulèvement</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1525">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Volume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Enveloppement</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1525">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Forme</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eaLnBrk="0" hangingPunct="0">
                        <a:spcBef>
                          <a:spcPts val="1800"/>
                        </a:spcBef>
                        <a:buClr>
                          <a:schemeClr val="accent1"/>
                        </a:buClr>
                        <a:buSzPct val="100000"/>
                        <a:buFont typeface="Wingdings 2" panose="05020102010507070707" pitchFamily="18" charset="2"/>
                        <a:defRPr>
                          <a:solidFill>
                            <a:schemeClr val="tx2"/>
                          </a:solidFill>
                          <a:latin typeface="Century Gothic" panose="020B0502020202020204" pitchFamily="34" charset="0"/>
                          <a:ea typeface="MS PGothic" panose="020B0600070205080204" pitchFamily="34" charset="-128"/>
                        </a:defRPr>
                      </a:lvl1pPr>
                      <a:lvl2pPr marL="742950" indent="-28575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2pPr>
                      <a:lvl3pPr marL="11430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3pPr>
                      <a:lvl4pPr marL="1600200" indent="-228600" eaLnBrk="0" hangingPunct="0">
                        <a:spcBef>
                          <a:spcPts val="600"/>
                        </a:spcBef>
                        <a:buClr>
                          <a:srgbClr val="4D0000"/>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4pPr>
                      <a:lvl5pPr marL="2057400" indent="-228600" eaLnBrk="0" hangingPunct="0">
                        <a:spcBef>
                          <a:spcPts val="600"/>
                        </a:spcBef>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Wingdings 2" panose="05020102010507070707" pitchFamily="18" charset="2"/>
                        <a:defRPr sz="1600">
                          <a:solidFill>
                            <a:schemeClr val="tx2"/>
                          </a:solidFill>
                          <a:latin typeface="Century Gothic" panose="020B0502020202020204" pitchFamily="34" charset="0"/>
                          <a:ea typeface="MS PGothic" panose="020B0600070205080204" pitchFamily="34" charset="-128"/>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fr-FR" altLang="fr-FR" sz="2000" b="0" i="0" baseline="0">
                          <a:ln>
                            <a:noFill/>
                          </a:ln>
                          <a:solidFill>
                            <a:schemeClr val="tx1"/>
                          </a:solidFill>
                          <a:effectLst/>
                          <a:uFillTx/>
                          <a:latin typeface="Times New Roman" panose="02020603050405020304" pitchFamily="18" charset="0"/>
                          <a:ea typeface="MS PGothic" panose="020B0600070205080204" pitchFamily="34" charset="-128"/>
                          <a:cs typeface="Times New Roman" panose="02020603050405020304" pitchFamily="18" charset="0"/>
                        </a:rPr>
                        <a:t>Suivi des contours</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2" name="Table 1"/>
          <p:cNvGraphicFramePr/>
          <p:nvPr>
            <p:custDataLst>
              <p:tags r:id="rId2"/>
            </p:custDataLst>
          </p:nvPr>
        </p:nvGraphicFramePr>
        <p:xfrm>
          <a:off x="7686675" y="1976120"/>
          <a:ext cx="3472815" cy="4378960"/>
        </p:xfrm>
        <a:graphic>
          <a:graphicData uri="http://schemas.openxmlformats.org/drawingml/2006/table">
            <a:tbl>
              <a:tblPr/>
              <a:tblGrid>
                <a:gridCol w="1645920">
                  <a:extLst>
                    <a:ext uri="{9D8B030D-6E8A-4147-A177-3AD203B41FA5}">
                      <a16:colId xmlns:a16="http://schemas.microsoft.com/office/drawing/2014/main" val="20000"/>
                    </a:ext>
                  </a:extLst>
                </a:gridCol>
                <a:gridCol w="1826895">
                  <a:extLst>
                    <a:ext uri="{9D8B030D-6E8A-4147-A177-3AD203B41FA5}">
                      <a16:colId xmlns:a16="http://schemas.microsoft.com/office/drawing/2014/main" val="20001"/>
                    </a:ext>
                  </a:extLst>
                </a:gridCol>
              </a:tblGrid>
              <a:tr h="501015">
                <a:tc>
                  <a:txBody>
                    <a:bodyPr/>
                    <a:lstStyle/>
                    <a:p>
                      <a:pPr algn="r" fontAlgn="ctr"/>
                      <a:r>
                        <a:rPr sz="1800" b="0">
                          <a:solidFill>
                            <a:srgbClr val="FFFFFF"/>
                          </a:solidFill>
                          <a:latin typeface="Roboto"/>
                          <a:ea typeface="Roboto"/>
                        </a:rPr>
                        <a:t>خصائص</a:t>
                      </a:r>
                    </a:p>
                  </a:txBody>
                  <a:tcPr marL="51117" marR="51117" marT="13017" marB="13017" anchor="ctr">
                    <a:lnL w="6350" cap="flat" cmpd="sng">
                      <a:solidFill>
                        <a:srgbClr val="284E3F"/>
                      </a:solidFill>
                      <a:prstDash val="solid"/>
                      <a:headEnd type="none" w="med" len="med"/>
                      <a:tailEnd type="none" w="med" len="med"/>
                    </a:lnL>
                    <a:lnR w="6350" cap="flat" cmpd="sng">
                      <a:solidFill>
                        <a:srgbClr val="356854"/>
                      </a:solidFill>
                      <a:prstDash val="solid"/>
                      <a:headEnd type="none" w="med" len="med"/>
                      <a:tailEnd type="none" w="med" len="med"/>
                    </a:lnR>
                    <a:lnT w="6350" cap="flat" cmpd="sng">
                      <a:solidFill>
                        <a:srgbClr val="284E3F"/>
                      </a:solidFill>
                      <a:prstDash val="solid"/>
                      <a:headEnd type="none" w="med" len="med"/>
                      <a:tailEnd type="none" w="med" len="med"/>
                    </a:lnT>
                    <a:lnB w="6350" cap="flat" cmpd="sng">
                      <a:solidFill>
                        <a:srgbClr val="284E3F"/>
                      </a:solidFill>
                      <a:prstDash val="solid"/>
                      <a:headEnd type="none" w="med" len="med"/>
                      <a:tailEnd type="none" w="med" len="med"/>
                    </a:lnB>
                    <a:solidFill>
                      <a:srgbClr val="356854"/>
                    </a:solidFill>
                  </a:tcPr>
                </a:tc>
                <a:tc>
                  <a:txBody>
                    <a:bodyPr/>
                    <a:lstStyle/>
                    <a:p>
                      <a:pPr algn="r" fontAlgn="ctr"/>
                      <a:r>
                        <a:rPr sz="1800" b="0">
                          <a:solidFill>
                            <a:srgbClr val="FFFFFF"/>
                          </a:solidFill>
                          <a:latin typeface="Roboto"/>
                          <a:ea typeface="Roboto"/>
                        </a:rPr>
                        <a:t>إجراءات</a:t>
                      </a:r>
                    </a:p>
                  </a:txBody>
                  <a:tcPr marL="51117" marR="51117" marT="13017" marB="13017" anchor="ctr">
                    <a:lnL w="6350" cap="flat" cmpd="sng">
                      <a:solidFill>
                        <a:srgbClr val="356854"/>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284E3F"/>
                      </a:solidFill>
                      <a:prstDash val="solid"/>
                      <a:headEnd type="none" w="med" len="med"/>
                      <a:tailEnd type="none" w="med" len="med"/>
                    </a:lnT>
                    <a:lnB w="6350" cap="flat" cmpd="sng">
                      <a:solidFill>
                        <a:srgbClr val="284E3F"/>
                      </a:solidFill>
                      <a:prstDash val="solid"/>
                      <a:headEnd type="none" w="med" len="med"/>
                      <a:tailEnd type="none" w="med" len="med"/>
                    </a:lnB>
                    <a:solidFill>
                      <a:srgbClr val="356854"/>
                    </a:solidFill>
                  </a:tcPr>
                </a:tc>
                <a:extLst>
                  <a:ext uri="{0D108BD9-81ED-4DB2-BD59-A6C34878D82A}">
                    <a16:rowId xmlns:a16="http://schemas.microsoft.com/office/drawing/2014/main" val="10000"/>
                  </a:ext>
                </a:extLst>
              </a:tr>
              <a:tr h="501650">
                <a:tc>
                  <a:txBody>
                    <a:bodyPr/>
                    <a:lstStyle/>
                    <a:p>
                      <a:pPr algn="r" fontAlgn="ctr"/>
                      <a:r>
                        <a:rPr sz="1800" b="0">
                          <a:solidFill>
                            <a:srgbClr val="434343"/>
                          </a:solidFill>
                          <a:latin typeface="Roboto"/>
                          <a:ea typeface="Roboto"/>
                        </a:rPr>
                        <a:t>ملمس</a:t>
                      </a:r>
                    </a:p>
                  </a:txBody>
                  <a:tcPr marL="51117" marR="51117" marT="13017" marB="13017" anchor="ctr">
                    <a:lnL w="6350" cap="flat" cmpd="sng">
                      <a:solidFill>
                        <a:srgbClr val="284E3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284E3F"/>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tc>
                  <a:txBody>
                    <a:bodyPr/>
                    <a:lstStyle/>
                    <a:p>
                      <a:pPr algn="r" fontAlgn="ctr"/>
                      <a:r>
                        <a:rPr sz="1800" b="0">
                          <a:solidFill>
                            <a:srgbClr val="434343"/>
                          </a:solidFill>
                          <a:latin typeface="Roboto"/>
                          <a:ea typeface="Roboto"/>
                        </a:rPr>
                        <a:t>احتكاك جانبي</a:t>
                      </a:r>
                    </a:p>
                  </a:txBody>
                  <a:tcPr marL="51117" marR="51117" marT="13017" marB="13017" anchor="ctr">
                    <a:lnL w="6350" cap="flat" cmpd="sng">
                      <a:solidFill>
                        <a:srgbClr val="FFFFFF"/>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284E3F"/>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extLst>
                  <a:ext uri="{0D108BD9-81ED-4DB2-BD59-A6C34878D82A}">
                    <a16:rowId xmlns:a16="http://schemas.microsoft.com/office/drawing/2014/main" val="10001"/>
                  </a:ext>
                </a:extLst>
              </a:tr>
              <a:tr h="501015">
                <a:tc>
                  <a:txBody>
                    <a:bodyPr/>
                    <a:lstStyle/>
                    <a:p>
                      <a:pPr algn="r" fontAlgn="ctr"/>
                      <a:r>
                        <a:rPr sz="1800" b="0">
                          <a:solidFill>
                            <a:srgbClr val="434343"/>
                          </a:solidFill>
                          <a:latin typeface="Roboto"/>
                          <a:ea typeface="Roboto"/>
                        </a:rPr>
                        <a:t>صلابة</a:t>
                      </a:r>
                    </a:p>
                  </a:txBody>
                  <a:tcPr marL="51117" marR="51117" marT="13017" marB="13017" anchor="ctr">
                    <a:lnL w="6350" cap="flat" cmpd="sng">
                      <a:solidFill>
                        <a:srgbClr val="284E3F"/>
                      </a:solidFill>
                      <a:prstDash val="solid"/>
                      <a:headEnd type="none" w="med" len="med"/>
                      <a:tailEnd type="none" w="med" len="med"/>
                    </a:lnL>
                    <a:lnR w="6350" cap="flat" cmpd="sng">
                      <a:solidFill>
                        <a:srgbClr val="F6F8F9"/>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6F8F9"/>
                    </a:solidFill>
                  </a:tcPr>
                </a:tc>
                <a:tc>
                  <a:txBody>
                    <a:bodyPr/>
                    <a:lstStyle/>
                    <a:p>
                      <a:pPr algn="r" fontAlgn="ctr"/>
                      <a:r>
                        <a:rPr sz="1800" b="0">
                          <a:solidFill>
                            <a:srgbClr val="434343"/>
                          </a:solidFill>
                          <a:latin typeface="Roboto"/>
                          <a:ea typeface="Roboto"/>
                        </a:rPr>
                        <a:t>ضغط</a:t>
                      </a:r>
                    </a:p>
                  </a:txBody>
                  <a:tcPr marL="51117" marR="51117" marT="13017" marB="13017" anchor="ctr">
                    <a:lnL w="6350" cap="flat" cmpd="sng">
                      <a:solidFill>
                        <a:srgbClr val="F6F8F9"/>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6F8F9"/>
                    </a:solidFill>
                  </a:tcPr>
                </a:tc>
                <a:extLst>
                  <a:ext uri="{0D108BD9-81ED-4DB2-BD59-A6C34878D82A}">
                    <a16:rowId xmlns:a16="http://schemas.microsoft.com/office/drawing/2014/main" val="10002"/>
                  </a:ext>
                </a:extLst>
              </a:tr>
              <a:tr h="936625">
                <a:tc>
                  <a:txBody>
                    <a:bodyPr/>
                    <a:lstStyle/>
                    <a:p>
                      <a:pPr algn="r" fontAlgn="ctr"/>
                      <a:r>
                        <a:rPr sz="1800" b="0">
                          <a:solidFill>
                            <a:srgbClr val="434343"/>
                          </a:solidFill>
                          <a:latin typeface="Roboto"/>
                          <a:ea typeface="Roboto"/>
                        </a:rPr>
                        <a:t>درجة حرارة</a:t>
                      </a:r>
                    </a:p>
                  </a:txBody>
                  <a:tcPr marL="51117" marR="51117" marT="13017" marB="13017" anchor="ctr">
                    <a:lnL w="6350" cap="flat" cmpd="sng">
                      <a:solidFill>
                        <a:srgbClr val="284E3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tc>
                  <a:txBody>
                    <a:bodyPr/>
                    <a:lstStyle/>
                    <a:p>
                      <a:pPr algn="r" fontAlgn="ctr"/>
                      <a:r>
                        <a:rPr sz="1800" b="0">
                          <a:solidFill>
                            <a:srgbClr val="434343"/>
                          </a:solidFill>
                          <a:latin typeface="Roboto"/>
                          <a:ea typeface="Roboto"/>
                        </a:rPr>
                        <a:t>تماس ثابت</a:t>
                      </a:r>
                    </a:p>
                  </a:txBody>
                  <a:tcPr marL="51117" marR="51117" marT="13017" marB="13017" anchor="ctr">
                    <a:lnL w="6350" cap="flat" cmpd="sng">
                      <a:solidFill>
                        <a:srgbClr val="FFFFFF"/>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extLst>
                  <a:ext uri="{0D108BD9-81ED-4DB2-BD59-A6C34878D82A}">
                    <a16:rowId xmlns:a16="http://schemas.microsoft.com/office/drawing/2014/main" val="10003"/>
                  </a:ext>
                </a:extLst>
              </a:tr>
              <a:tr h="501015">
                <a:tc>
                  <a:txBody>
                    <a:bodyPr/>
                    <a:lstStyle/>
                    <a:p>
                      <a:pPr algn="r" fontAlgn="ctr"/>
                      <a:r>
                        <a:rPr sz="1800" b="0">
                          <a:solidFill>
                            <a:srgbClr val="434343"/>
                          </a:solidFill>
                          <a:latin typeface="Roboto"/>
                          <a:ea typeface="Roboto"/>
                        </a:rPr>
                        <a:t>وزن</a:t>
                      </a:r>
                    </a:p>
                  </a:txBody>
                  <a:tcPr marL="51117" marR="51117" marT="13017" marB="13017" anchor="ctr">
                    <a:lnL w="6350" cap="flat" cmpd="sng">
                      <a:solidFill>
                        <a:srgbClr val="284E3F"/>
                      </a:solidFill>
                      <a:prstDash val="solid"/>
                      <a:headEnd type="none" w="med" len="med"/>
                      <a:tailEnd type="none" w="med" len="med"/>
                    </a:lnL>
                    <a:lnR w="6350" cap="flat" cmpd="sng">
                      <a:solidFill>
                        <a:srgbClr val="F6F8F9"/>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6F8F9"/>
                    </a:solidFill>
                  </a:tcPr>
                </a:tc>
                <a:tc>
                  <a:txBody>
                    <a:bodyPr/>
                    <a:lstStyle/>
                    <a:p>
                      <a:pPr algn="r" fontAlgn="ctr"/>
                      <a:r>
                        <a:rPr sz="1800" b="0">
                          <a:solidFill>
                            <a:srgbClr val="434343"/>
                          </a:solidFill>
                          <a:latin typeface="Roboto"/>
                          <a:ea typeface="Roboto"/>
                        </a:rPr>
                        <a:t>رفع</a:t>
                      </a:r>
                    </a:p>
                  </a:txBody>
                  <a:tcPr marL="51117" marR="51117" marT="13017" marB="13017" anchor="ctr">
                    <a:lnL w="6350" cap="flat" cmpd="sng">
                      <a:solidFill>
                        <a:srgbClr val="F6F8F9"/>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6F8F9"/>
                    </a:solidFill>
                  </a:tcPr>
                </a:tc>
                <a:extLst>
                  <a:ext uri="{0D108BD9-81ED-4DB2-BD59-A6C34878D82A}">
                    <a16:rowId xmlns:a16="http://schemas.microsoft.com/office/drawing/2014/main" val="10004"/>
                  </a:ext>
                </a:extLst>
              </a:tr>
              <a:tr h="501650">
                <a:tc>
                  <a:txBody>
                    <a:bodyPr/>
                    <a:lstStyle/>
                    <a:p>
                      <a:pPr algn="r" fontAlgn="ctr"/>
                      <a:r>
                        <a:rPr sz="1800" b="0">
                          <a:solidFill>
                            <a:srgbClr val="434343"/>
                          </a:solidFill>
                          <a:latin typeface="Roboto"/>
                          <a:ea typeface="Roboto"/>
                        </a:rPr>
                        <a:t>حجم</a:t>
                      </a:r>
                    </a:p>
                  </a:txBody>
                  <a:tcPr marL="51117" marR="51117" marT="13017" marB="13017" anchor="ctr">
                    <a:lnL w="6350" cap="flat" cmpd="sng">
                      <a:solidFill>
                        <a:srgbClr val="284E3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tc>
                  <a:txBody>
                    <a:bodyPr/>
                    <a:lstStyle/>
                    <a:p>
                      <a:pPr algn="r" fontAlgn="ctr"/>
                      <a:r>
                        <a:rPr sz="1800" b="0">
                          <a:solidFill>
                            <a:srgbClr val="434343"/>
                          </a:solidFill>
                          <a:latin typeface="Roboto"/>
                          <a:ea typeface="Roboto"/>
                        </a:rPr>
                        <a:t>تغليف</a:t>
                      </a:r>
                    </a:p>
                  </a:txBody>
                  <a:tcPr marL="51117" marR="51117" marT="13017" marB="13017" anchor="ctr">
                    <a:lnL w="6350" cap="flat" cmpd="sng">
                      <a:solidFill>
                        <a:srgbClr val="FFFFFF"/>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F6F8F9"/>
                      </a:solidFill>
                      <a:prstDash val="solid"/>
                      <a:headEnd type="none" w="med" len="med"/>
                      <a:tailEnd type="none" w="med" len="med"/>
                    </a:lnB>
                    <a:solidFill>
                      <a:srgbClr val="FFFFFF"/>
                    </a:solidFill>
                  </a:tcPr>
                </a:tc>
                <a:extLst>
                  <a:ext uri="{0D108BD9-81ED-4DB2-BD59-A6C34878D82A}">
                    <a16:rowId xmlns:a16="http://schemas.microsoft.com/office/drawing/2014/main" val="10005"/>
                  </a:ext>
                </a:extLst>
              </a:tr>
              <a:tr h="935990">
                <a:tc>
                  <a:txBody>
                    <a:bodyPr/>
                    <a:lstStyle/>
                    <a:p>
                      <a:pPr algn="r" fontAlgn="ctr"/>
                      <a:r>
                        <a:rPr sz="1800" b="0">
                          <a:solidFill>
                            <a:srgbClr val="434343"/>
                          </a:solidFill>
                          <a:latin typeface="Roboto"/>
                          <a:ea typeface="Roboto"/>
                        </a:rPr>
                        <a:t>شكل</a:t>
                      </a:r>
                    </a:p>
                  </a:txBody>
                  <a:tcPr marL="51117" marR="51117" marT="13017" marB="13017" anchor="ctr">
                    <a:lnL w="6350" cap="flat" cmpd="sng">
                      <a:solidFill>
                        <a:srgbClr val="284E3F"/>
                      </a:solidFill>
                      <a:prstDash val="solid"/>
                      <a:headEnd type="none" w="med" len="med"/>
                      <a:tailEnd type="none" w="med" len="med"/>
                    </a:lnL>
                    <a:lnR w="6350" cap="flat" cmpd="sng">
                      <a:solidFill>
                        <a:srgbClr val="F6F8F9"/>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284E3F"/>
                      </a:solidFill>
                      <a:prstDash val="solid"/>
                      <a:headEnd type="none" w="med" len="med"/>
                      <a:tailEnd type="none" w="med" len="med"/>
                    </a:lnB>
                    <a:solidFill>
                      <a:srgbClr val="F6F8F9"/>
                    </a:solidFill>
                  </a:tcPr>
                </a:tc>
                <a:tc>
                  <a:txBody>
                    <a:bodyPr/>
                    <a:lstStyle/>
                    <a:p>
                      <a:pPr algn="r" fontAlgn="ctr"/>
                      <a:r>
                        <a:rPr sz="1800" b="0">
                          <a:solidFill>
                            <a:srgbClr val="434343"/>
                          </a:solidFill>
                          <a:latin typeface="Roboto"/>
                          <a:ea typeface="Roboto"/>
                        </a:rPr>
                        <a:t>تتبع الخطوط الخارجية</a:t>
                      </a:r>
                    </a:p>
                  </a:txBody>
                  <a:tcPr marL="51117" marR="51117" marT="13017" marB="13017" anchor="ctr">
                    <a:lnL w="6350" cap="flat" cmpd="sng">
                      <a:solidFill>
                        <a:srgbClr val="F6F8F9"/>
                      </a:solidFill>
                      <a:prstDash val="solid"/>
                      <a:headEnd type="none" w="med" len="med"/>
                      <a:tailEnd type="none" w="med" len="med"/>
                    </a:lnL>
                    <a:lnR w="6350" cap="flat" cmpd="sng">
                      <a:solidFill>
                        <a:srgbClr val="284E3F"/>
                      </a:solidFill>
                      <a:prstDash val="solid"/>
                      <a:headEnd type="none" w="med" len="med"/>
                      <a:tailEnd type="none" w="med" len="med"/>
                    </a:lnR>
                    <a:lnT w="6350" cap="flat" cmpd="sng">
                      <a:solidFill>
                        <a:srgbClr val="F6F8F9"/>
                      </a:solidFill>
                      <a:prstDash val="solid"/>
                      <a:headEnd type="none" w="med" len="med"/>
                      <a:tailEnd type="none" w="med" len="med"/>
                    </a:lnT>
                    <a:lnB w="6350" cap="flat" cmpd="sng">
                      <a:solidFill>
                        <a:srgbClr val="284E3F"/>
                      </a:solidFill>
                      <a:prstDash val="solid"/>
                      <a:headEnd type="none" w="med" len="med"/>
                      <a:tailEnd type="none" w="med" len="med"/>
                    </a:lnB>
                    <a:solidFill>
                      <a:srgbClr val="F6F8F9"/>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4"/>
          <p:cNvSpPr>
            <a:spLocks noGrp="1" noChangeArrowheads="1"/>
          </p:cNvSpPr>
          <p:nvPr>
            <p:ph type="title"/>
          </p:nvPr>
        </p:nvSpPr>
        <p:spPr>
          <a:xfrm>
            <a:off x="1981200" y="342900"/>
            <a:ext cx="6508750" cy="1143000"/>
          </a:xfrm>
        </p:spPr>
        <p:txBody>
          <a:bodyPr>
            <a:normAutofit fontScale="90000"/>
          </a:bodyPr>
          <a:lstStyle/>
          <a:p>
            <a:pPr algn="ctr" eaLnBrk="1" hangingPunct="1"/>
            <a:r>
              <a:rPr lang="fr-FR" altLang="fr-FR"/>
              <a:t>Un système symbolique tactile: le braille</a:t>
            </a:r>
            <a:br>
              <a:rPr lang="fr-FR" altLang="fr-FR"/>
            </a:br>
            <a:r>
              <a:rPr lang="ar-DZ" altLang="fr-FR"/>
              <a:t>البراي نظام التشفير</a:t>
            </a:r>
          </a:p>
        </p:txBody>
      </p:sp>
      <p:sp>
        <p:nvSpPr>
          <p:cNvPr id="308230" name="Rectangle 6"/>
          <p:cNvSpPr>
            <a:spLocks noChangeArrowheads="1"/>
          </p:cNvSpPr>
          <p:nvPr/>
        </p:nvSpPr>
        <p:spPr bwMode="auto">
          <a:xfrm>
            <a:off x="3792539" y="1844676"/>
            <a:ext cx="4967287" cy="4752975"/>
          </a:xfrm>
          <a:prstGeom prst="rect">
            <a:avLst/>
          </a:prstGeom>
          <a:solidFill>
            <a:schemeClr val="accent1"/>
          </a:solidFill>
          <a:ln w="9525">
            <a:solidFill>
              <a:schemeClr val="tx1"/>
            </a:solidFill>
            <a:miter lim="800000"/>
          </a:ln>
          <a:effectLst/>
        </p:spPr>
        <p:txBody>
          <a:bodyPr wrap="none" anchor="ctr"/>
          <a:lstStyle/>
          <a:p>
            <a:pPr>
              <a:defRPr/>
            </a:pPr>
            <a:endParaRPr lang="fr-FR"/>
          </a:p>
        </p:txBody>
      </p:sp>
      <p:sp>
        <p:nvSpPr>
          <p:cNvPr id="308233" name="Oval 9"/>
          <p:cNvSpPr>
            <a:spLocks noChangeArrowheads="1"/>
          </p:cNvSpPr>
          <p:nvPr/>
        </p:nvSpPr>
        <p:spPr bwMode="auto">
          <a:xfrm>
            <a:off x="4943475" y="5300663"/>
            <a:ext cx="914400" cy="914400"/>
          </a:xfrm>
          <a:prstGeom prst="ellipse">
            <a:avLst/>
          </a:prstGeom>
          <a:solidFill>
            <a:schemeClr val="accent1"/>
          </a:solidFill>
          <a:ln w="9525">
            <a:solidFill>
              <a:schemeClr val="tx1"/>
            </a:solidFill>
            <a:miter lim="800000"/>
          </a:ln>
          <a:effectLst/>
        </p:spPr>
        <p:txBody>
          <a:bodyPr wrap="none" anchor="ctr"/>
          <a:lstStyle/>
          <a:p>
            <a:pPr>
              <a:defRPr/>
            </a:pPr>
            <a:endParaRPr lang="fr-FR"/>
          </a:p>
        </p:txBody>
      </p:sp>
      <p:sp>
        <p:nvSpPr>
          <p:cNvPr id="308234" name="Oval 10"/>
          <p:cNvSpPr>
            <a:spLocks noChangeArrowheads="1"/>
          </p:cNvSpPr>
          <p:nvPr/>
        </p:nvSpPr>
        <p:spPr bwMode="auto">
          <a:xfrm>
            <a:off x="4872038" y="3860800"/>
            <a:ext cx="914400" cy="914400"/>
          </a:xfrm>
          <a:prstGeom prst="ellipse">
            <a:avLst/>
          </a:prstGeom>
          <a:solidFill>
            <a:schemeClr val="tx2"/>
          </a:solidFill>
          <a:ln w="9525">
            <a:solidFill>
              <a:schemeClr val="tx1"/>
            </a:solidFill>
            <a:miter lim="800000"/>
          </a:ln>
          <a:effectLst/>
        </p:spPr>
        <p:txBody>
          <a:bodyPr wrap="none" anchor="ctr"/>
          <a:lstStyle/>
          <a:p>
            <a:pPr>
              <a:defRPr/>
            </a:pPr>
            <a:endParaRPr lang="fr-FR"/>
          </a:p>
        </p:txBody>
      </p:sp>
      <p:sp>
        <p:nvSpPr>
          <p:cNvPr id="308235" name="Oval 11"/>
          <p:cNvSpPr>
            <a:spLocks noChangeArrowheads="1"/>
          </p:cNvSpPr>
          <p:nvPr/>
        </p:nvSpPr>
        <p:spPr bwMode="auto">
          <a:xfrm>
            <a:off x="6959600" y="5300663"/>
            <a:ext cx="914400" cy="914400"/>
          </a:xfrm>
          <a:prstGeom prst="ellipse">
            <a:avLst/>
          </a:prstGeom>
          <a:solidFill>
            <a:schemeClr val="tx2"/>
          </a:solidFill>
          <a:ln w="9525">
            <a:solidFill>
              <a:schemeClr val="tx1"/>
            </a:solidFill>
            <a:miter lim="800000"/>
          </a:ln>
          <a:effectLst/>
        </p:spPr>
        <p:txBody>
          <a:bodyPr wrap="none" anchor="ctr"/>
          <a:lstStyle/>
          <a:p>
            <a:pPr>
              <a:defRPr/>
            </a:pPr>
            <a:endParaRPr lang="fr-FR"/>
          </a:p>
        </p:txBody>
      </p:sp>
      <p:sp>
        <p:nvSpPr>
          <p:cNvPr id="308236" name="Oval 12"/>
          <p:cNvSpPr>
            <a:spLocks noChangeArrowheads="1"/>
          </p:cNvSpPr>
          <p:nvPr/>
        </p:nvSpPr>
        <p:spPr bwMode="auto">
          <a:xfrm>
            <a:off x="6888163" y="3860800"/>
            <a:ext cx="914400" cy="914400"/>
          </a:xfrm>
          <a:prstGeom prst="ellipse">
            <a:avLst/>
          </a:prstGeom>
          <a:solidFill>
            <a:schemeClr val="tx2"/>
          </a:solidFill>
          <a:ln w="9525">
            <a:solidFill>
              <a:schemeClr val="tx1"/>
            </a:solidFill>
            <a:miter lim="800000"/>
          </a:ln>
          <a:effectLst/>
        </p:spPr>
        <p:txBody>
          <a:bodyPr wrap="none" anchor="ctr"/>
          <a:lstStyle/>
          <a:p>
            <a:pPr>
              <a:defRPr/>
            </a:pPr>
            <a:endParaRPr lang="fr-FR"/>
          </a:p>
        </p:txBody>
      </p:sp>
      <p:sp>
        <p:nvSpPr>
          <p:cNvPr id="308237" name="Oval 13"/>
          <p:cNvSpPr>
            <a:spLocks noChangeArrowheads="1"/>
          </p:cNvSpPr>
          <p:nvPr/>
        </p:nvSpPr>
        <p:spPr bwMode="auto">
          <a:xfrm>
            <a:off x="4872038" y="2349500"/>
            <a:ext cx="914400" cy="914400"/>
          </a:xfrm>
          <a:prstGeom prst="ellipse">
            <a:avLst/>
          </a:prstGeom>
          <a:solidFill>
            <a:schemeClr val="accent1"/>
          </a:solidFill>
          <a:ln w="9525">
            <a:solidFill>
              <a:schemeClr val="tx1"/>
            </a:solidFill>
            <a:miter lim="800000"/>
          </a:ln>
          <a:effectLst/>
        </p:spPr>
        <p:txBody>
          <a:bodyPr wrap="none" anchor="ctr"/>
          <a:lstStyle/>
          <a:p>
            <a:pPr>
              <a:defRPr/>
            </a:pPr>
            <a:endParaRPr lang="fr-FR"/>
          </a:p>
        </p:txBody>
      </p:sp>
      <p:sp>
        <p:nvSpPr>
          <p:cNvPr id="308238" name="Oval 14"/>
          <p:cNvSpPr>
            <a:spLocks noChangeArrowheads="1"/>
          </p:cNvSpPr>
          <p:nvPr/>
        </p:nvSpPr>
        <p:spPr bwMode="auto">
          <a:xfrm>
            <a:off x="6888163" y="2349500"/>
            <a:ext cx="914400" cy="914400"/>
          </a:xfrm>
          <a:prstGeom prst="ellipse">
            <a:avLst/>
          </a:prstGeom>
          <a:solidFill>
            <a:schemeClr val="tx2"/>
          </a:solidFill>
          <a:ln w="9525">
            <a:solidFill>
              <a:schemeClr val="tx1"/>
            </a:solidFill>
            <a:miter lim="800000"/>
          </a:ln>
          <a:effectLst/>
        </p:spPr>
        <p:txBody>
          <a:bodyPr wrap="none" anchor="ctr"/>
          <a:lstStyle/>
          <a:p>
            <a:pPr>
              <a:defRPr/>
            </a:pPr>
            <a:endParaRPr lang="fr-FR"/>
          </a:p>
        </p:txBody>
      </p:sp>
      <p:sp>
        <p:nvSpPr>
          <p:cNvPr id="308239" name="Text Box 15"/>
          <p:cNvSpPr txBox="1">
            <a:spLocks noChangeArrowheads="1"/>
          </p:cNvSpPr>
          <p:nvPr/>
        </p:nvSpPr>
        <p:spPr bwMode="auto">
          <a:xfrm>
            <a:off x="8832850" y="3856039"/>
            <a:ext cx="1512888" cy="1189037"/>
          </a:xfrm>
          <a:prstGeom prst="rect">
            <a:avLst/>
          </a:prstGeom>
          <a:noFill/>
          <a:ln>
            <a:noFill/>
          </a:ln>
          <a:effectLst/>
        </p:spPr>
        <p:txBody>
          <a:bodyPr>
            <a:spAutoFit/>
          </a:bodyPr>
          <a:lstStyle/>
          <a:p>
            <a:pPr algn="ctr">
              <a:spcBef>
                <a:spcPct val="50000"/>
              </a:spcBef>
              <a:defRPr/>
            </a:pPr>
            <a:r>
              <a:rPr lang="fr-FR" sz="7200" dirty="0"/>
              <a:t>W</a:t>
            </a:r>
          </a:p>
        </p:txBody>
      </p:sp>
      <p:sp>
        <p:nvSpPr>
          <p:cNvPr id="308240" name="Line 16"/>
          <p:cNvSpPr>
            <a:spLocks noChangeShapeType="1"/>
          </p:cNvSpPr>
          <p:nvPr/>
        </p:nvSpPr>
        <p:spPr bwMode="auto">
          <a:xfrm>
            <a:off x="5880101" y="2781300"/>
            <a:ext cx="936625" cy="0"/>
          </a:xfrm>
          <a:prstGeom prst="line">
            <a:avLst/>
          </a:prstGeom>
          <a:noFill/>
          <a:ln w="28575">
            <a:solidFill>
              <a:schemeClr val="tx1"/>
            </a:solidFill>
            <a:miter lim="800000"/>
            <a:headEnd type="triangle" w="med" len="med"/>
            <a:tailEnd type="triangle" w="med" len="med"/>
          </a:ln>
          <a:effectLst/>
        </p:spPr>
        <p:txBody>
          <a:bodyPr wrap="none"/>
          <a:lstStyle/>
          <a:p>
            <a:pPr>
              <a:defRPr/>
            </a:pPr>
            <a:endParaRPr lang="fr-FR"/>
          </a:p>
        </p:txBody>
      </p:sp>
      <p:sp>
        <p:nvSpPr>
          <p:cNvPr id="308241" name="Text Box 17"/>
          <p:cNvSpPr txBox="1">
            <a:spLocks noChangeArrowheads="1"/>
          </p:cNvSpPr>
          <p:nvPr/>
        </p:nvSpPr>
        <p:spPr bwMode="auto">
          <a:xfrm>
            <a:off x="5808664" y="2924176"/>
            <a:ext cx="1150937" cy="366713"/>
          </a:xfrm>
          <a:prstGeom prst="rect">
            <a:avLst/>
          </a:prstGeom>
          <a:noFill/>
          <a:ln>
            <a:noFill/>
          </a:ln>
          <a:effectLst/>
        </p:spPr>
        <p:txBody>
          <a:bodyPr>
            <a:spAutoFit/>
          </a:bodyPr>
          <a:lstStyle/>
          <a:p>
            <a:pPr>
              <a:spcBef>
                <a:spcPct val="50000"/>
              </a:spcBef>
              <a:defRPr/>
            </a:pPr>
            <a:r>
              <a:rPr lang="fr-FR"/>
              <a:t>2,5 mm</a:t>
            </a:r>
          </a:p>
        </p:txBody>
      </p:sp>
      <p:sp>
        <p:nvSpPr>
          <p:cNvPr id="308242" name="Line 18"/>
          <p:cNvSpPr>
            <a:spLocks noChangeShapeType="1"/>
          </p:cNvSpPr>
          <p:nvPr/>
        </p:nvSpPr>
        <p:spPr bwMode="auto">
          <a:xfrm>
            <a:off x="7896225" y="2349500"/>
            <a:ext cx="0" cy="863600"/>
          </a:xfrm>
          <a:prstGeom prst="line">
            <a:avLst/>
          </a:prstGeom>
          <a:noFill/>
          <a:ln w="28575">
            <a:solidFill>
              <a:schemeClr val="tx1"/>
            </a:solidFill>
            <a:miter lim="800000"/>
            <a:headEnd type="triangle" w="med" len="med"/>
            <a:tailEnd type="triangle" w="med" len="med"/>
          </a:ln>
          <a:effectLst/>
        </p:spPr>
        <p:txBody>
          <a:bodyPr wrap="none"/>
          <a:lstStyle/>
          <a:p>
            <a:pPr>
              <a:defRPr/>
            </a:pPr>
            <a:endParaRPr lang="fr-FR"/>
          </a:p>
        </p:txBody>
      </p:sp>
      <p:sp>
        <p:nvSpPr>
          <p:cNvPr id="308243" name="Text Box 19"/>
          <p:cNvSpPr txBox="1">
            <a:spLocks noChangeArrowheads="1"/>
          </p:cNvSpPr>
          <p:nvPr/>
        </p:nvSpPr>
        <p:spPr bwMode="auto">
          <a:xfrm>
            <a:off x="8040688" y="2565401"/>
            <a:ext cx="576262" cy="366713"/>
          </a:xfrm>
          <a:prstGeom prst="rect">
            <a:avLst/>
          </a:prstGeom>
          <a:noFill/>
          <a:ln>
            <a:noFill/>
          </a:ln>
          <a:effectLst/>
        </p:spPr>
        <p:txBody>
          <a:bodyPr>
            <a:spAutoFit/>
          </a:bodyPr>
          <a:lstStyle/>
          <a:p>
            <a:pPr>
              <a:spcBef>
                <a:spcPct val="50000"/>
              </a:spcBef>
              <a:defRPr/>
            </a:pPr>
            <a:r>
              <a:rPr lang="fr-FR"/>
              <a:t>1,5</a:t>
            </a:r>
          </a:p>
        </p:txBody>
      </p:sp>
      <p:cxnSp>
        <p:nvCxnSpPr>
          <p:cNvPr id="6" name="Connecteur droit avec flèche 5"/>
          <p:cNvCxnSpPr/>
          <p:nvPr/>
        </p:nvCxnSpPr>
        <p:spPr>
          <a:xfrm>
            <a:off x="8759826" y="4518025"/>
            <a:ext cx="44926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p:nvPr>
        </p:nvSpPr>
        <p:spPr>
          <a:xfrm>
            <a:off x="1981200" y="546100"/>
            <a:ext cx="6508750" cy="1143000"/>
          </a:xfrm>
        </p:spPr>
        <p:txBody>
          <a:bodyPr>
            <a:normAutofit fontScale="90000"/>
          </a:bodyPr>
          <a:lstStyle/>
          <a:p>
            <a:pPr eaLnBrk="1" hangingPunct="1"/>
            <a:r>
              <a:rPr lang="fr-FR" altLang="fr-FR"/>
              <a:t>Clavier braille</a:t>
            </a:r>
            <a:br>
              <a:rPr lang="fr-FR" altLang="fr-FR"/>
            </a:br>
            <a:endParaRPr lang="fr-FR" altLang="fr-FR"/>
          </a:p>
        </p:txBody>
      </p:sp>
      <p:pic>
        <p:nvPicPr>
          <p:cNvPr id="348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6"/>
            <a:ext cx="8135938" cy="4321175"/>
          </a:xfrm>
          <a:prstGeom prst="rect">
            <a:avLst/>
          </a:prstGeom>
          <a:noFill/>
          <a:ln>
            <a:noFill/>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1981200" y="536575"/>
            <a:ext cx="6508750" cy="1143000"/>
          </a:xfrm>
        </p:spPr>
        <p:txBody>
          <a:bodyPr>
            <a:normAutofit fontScale="90000"/>
          </a:bodyPr>
          <a:lstStyle/>
          <a:p>
            <a:pPr eaLnBrk="1" hangingPunct="1"/>
            <a:r>
              <a:rPr lang="fr-FR" altLang="fr-FR"/>
              <a:t>Le système tactile : les membres inférieurs</a:t>
            </a:r>
            <a:br>
              <a:rPr lang="fr-FR" altLang="fr-FR"/>
            </a:br>
            <a:r>
              <a:rPr lang="ar-DZ" altLang="fr-FR"/>
              <a:t>الاعضاء السفلية</a:t>
            </a:r>
          </a:p>
        </p:txBody>
      </p:sp>
      <p:sp>
        <p:nvSpPr>
          <p:cNvPr id="67587" name="Rectangle 3"/>
          <p:cNvSpPr>
            <a:spLocks noGrp="1" noChangeArrowheads="1"/>
          </p:cNvSpPr>
          <p:nvPr>
            <p:ph type="body" idx="1"/>
          </p:nvPr>
        </p:nvSpPr>
        <p:spPr/>
        <p:txBody>
          <a:bodyPr>
            <a:normAutofit/>
          </a:bodyPr>
          <a:lstStyle/>
          <a:p>
            <a:pPr eaLnBrk="1" hangingPunct="1">
              <a:lnSpc>
                <a:spcPct val="70000"/>
              </a:lnSpc>
            </a:pPr>
            <a:r>
              <a:rPr lang="fr-FR" altLang="fr-FR" sz="3300">
                <a:latin typeface="Verdana" panose="020B0604030504040204" pitchFamily="34" charset="0"/>
              </a:rPr>
              <a:t>Fonction à dominance perceptive, qui permet l</a:t>
            </a:r>
            <a:r>
              <a:rPr lang="ja-JP" altLang="fr-FR" sz="3300">
                <a:latin typeface="Arial" panose="020B0604020202020204" pitchFamily="34" charset="0"/>
              </a:rPr>
              <a:t>’</a:t>
            </a:r>
            <a:r>
              <a:rPr lang="fr-FR" altLang="ja-JP" sz="3300">
                <a:latin typeface="Verdana" panose="020B0604030504040204" pitchFamily="34" charset="0"/>
              </a:rPr>
              <a:t>exploration tactile des objets (pied explorateur), pic de cette activité vers 5-6 mois</a:t>
            </a:r>
          </a:p>
          <a:p>
            <a:pPr eaLnBrk="1" hangingPunct="1">
              <a:lnSpc>
                <a:spcPct val="70000"/>
              </a:lnSpc>
            </a:pPr>
            <a:r>
              <a:rPr lang="fr-FR" altLang="fr-FR" sz="3300">
                <a:latin typeface="Verdana" panose="020B0604030504040204" pitchFamily="34" charset="0"/>
              </a:rPr>
              <a:t>Fonction à dominance motrice, qui permet le positionnement antigravitaire et la marche </a:t>
            </a:r>
          </a:p>
          <a:p>
            <a:pPr eaLnBrk="1" hangingPunct="1">
              <a:lnSpc>
                <a:spcPct val="70000"/>
              </a:lnSpc>
            </a:pPr>
            <a:endParaRPr lang="fr-FR" altLang="fr-FR" sz="3300">
              <a:latin typeface="Verdana" panose="020B0604030504040204" pitchFamily="34" charset="0"/>
            </a:endParaRPr>
          </a:p>
        </p:txBody>
      </p:sp>
      <p:pic>
        <p:nvPicPr>
          <p:cNvPr id="2" name="Image 1"/>
          <p:cNvPicPr>
            <a:picLocks noChangeAspect="1"/>
          </p:cNvPicPr>
          <p:nvPr/>
        </p:nvPicPr>
        <p:blipFill>
          <a:blip r:embed="rId3"/>
          <a:stretch>
            <a:fillRect/>
          </a:stretch>
        </p:blipFill>
        <p:spPr>
          <a:xfrm>
            <a:off x="984885" y="5057775"/>
            <a:ext cx="9600565" cy="793750"/>
          </a:xfrm>
          <a:prstGeom prst="rect">
            <a:avLst/>
          </a:prstGeom>
        </p:spPr>
      </p:pic>
      <p:pic>
        <p:nvPicPr>
          <p:cNvPr id="3" name="Image 2"/>
          <p:cNvPicPr>
            <a:picLocks noChangeAspect="1"/>
          </p:cNvPicPr>
          <p:nvPr/>
        </p:nvPicPr>
        <p:blipFill>
          <a:blip r:embed="rId4"/>
          <a:stretch>
            <a:fillRect/>
          </a:stretch>
        </p:blipFill>
        <p:spPr>
          <a:xfrm>
            <a:off x="273685" y="6020435"/>
            <a:ext cx="10211435" cy="469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amond(in)">
                                      <p:cBhvr>
                                        <p:cTn id="7" dur="20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diamond(in)">
                                      <p:cBhvr>
                                        <p:cTn id="12" dur="2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fr-FR" altLang="fr-FR"/>
              <a:t>Le système tactile : les membres inférieurs (suite)</a:t>
            </a:r>
          </a:p>
        </p:txBody>
      </p:sp>
      <p:sp>
        <p:nvSpPr>
          <p:cNvPr id="46082" name="Rectangle 3"/>
          <p:cNvSpPr>
            <a:spLocks noGrp="1" noChangeArrowheads="1"/>
          </p:cNvSpPr>
          <p:nvPr>
            <p:ph type="body" sz="half" idx="1"/>
          </p:nvPr>
        </p:nvSpPr>
        <p:spPr/>
        <p:txBody>
          <a:bodyPr>
            <a:normAutofit/>
          </a:bodyPr>
          <a:lstStyle/>
          <a:p>
            <a:pPr eaLnBrk="1" hangingPunct="1">
              <a:lnSpc>
                <a:spcPct val="90000"/>
              </a:lnSpc>
            </a:pPr>
            <a:r>
              <a:rPr lang="fr-FR" altLang="fr-FR">
                <a:latin typeface="Verdana" panose="020B0604030504040204" pitchFamily="34" charset="0"/>
              </a:rPr>
              <a:t>Dans le développement, les pieds sont d</a:t>
            </a:r>
            <a:r>
              <a:rPr lang="ja-JP" altLang="fr-FR">
                <a:latin typeface="Arial" panose="020B0604020202020204" pitchFamily="34" charset="0"/>
              </a:rPr>
              <a:t>’</a:t>
            </a:r>
            <a:r>
              <a:rPr lang="fr-FR" altLang="ja-JP">
                <a:latin typeface="Verdana" panose="020B0604030504040204" pitchFamily="34" charset="0"/>
              </a:rPr>
              <a:t>abord utilisés pour explorer (pic vers 5-6 mois) puis ils peuvent se poser par terre et porter le poids du corps; la fonction instrumentale l</a:t>
            </a:r>
            <a:r>
              <a:rPr lang="ja-JP" altLang="fr-FR">
                <a:latin typeface="Arial" panose="020B0604020202020204" pitchFamily="34" charset="0"/>
              </a:rPr>
              <a:t>’</a:t>
            </a:r>
            <a:r>
              <a:rPr lang="fr-FR" altLang="ja-JP">
                <a:latin typeface="Verdana" panose="020B0604030504040204" pitchFamily="34" charset="0"/>
              </a:rPr>
              <a:t>emporte alors sur la fonction d</a:t>
            </a:r>
            <a:r>
              <a:rPr lang="ja-JP" altLang="fr-FR">
                <a:latin typeface="Arial" panose="020B0604020202020204" pitchFamily="34" charset="0"/>
              </a:rPr>
              <a:t>’</a:t>
            </a:r>
            <a:r>
              <a:rPr lang="fr-FR" altLang="ja-JP">
                <a:latin typeface="Verdana" panose="020B0604030504040204" pitchFamily="34" charset="0"/>
              </a:rPr>
              <a:t>exploration.</a:t>
            </a:r>
          </a:p>
          <a:p>
            <a:pPr eaLnBrk="1" hangingPunct="1">
              <a:lnSpc>
                <a:spcPct val="90000"/>
              </a:lnSpc>
            </a:pPr>
            <a:endParaRPr lang="fr-FR" altLang="fr-FR">
              <a:latin typeface="Verdana" panose="020B0604030504040204" pitchFamily="34" charset="0"/>
            </a:endParaRPr>
          </a:p>
        </p:txBody>
      </p:sp>
      <p:pic>
        <p:nvPicPr>
          <p:cNvPr id="65539" name="Picture 5" descr="MPj0409609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353300" y="1792288"/>
            <a:ext cx="4038600" cy="4070350"/>
          </a:xfrm>
        </p:spPr>
      </p:pic>
      <p:pic>
        <p:nvPicPr>
          <p:cNvPr id="2" name="Image 1"/>
          <p:cNvPicPr>
            <a:picLocks noChangeAspect="1"/>
          </p:cNvPicPr>
          <p:nvPr/>
        </p:nvPicPr>
        <p:blipFill>
          <a:blip r:embed="rId4"/>
          <a:stretch>
            <a:fillRect/>
          </a:stretch>
        </p:blipFill>
        <p:spPr>
          <a:xfrm>
            <a:off x="280035" y="4434840"/>
            <a:ext cx="6768465" cy="10217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p:txBody>
          <a:bodyPr/>
          <a:lstStyle/>
          <a:p>
            <a:pPr algn="ctr" eaLnBrk="1" hangingPunct="1"/>
            <a:r>
              <a:rPr lang="fr-FR" altLang="fr-FR"/>
              <a:t>Les dysfonctionnements du système tactile</a:t>
            </a:r>
            <a:br>
              <a:rPr lang="fr-FR" altLang="fr-FR"/>
            </a:br>
            <a:r>
              <a:rPr lang="ar-DZ" altLang="fr-FR"/>
              <a:t>اضطرابات الجهاز اللمسي</a:t>
            </a:r>
          </a:p>
        </p:txBody>
      </p:sp>
      <p:sp>
        <p:nvSpPr>
          <p:cNvPr id="66562" name="Rectangle 10"/>
          <p:cNvSpPr>
            <a:spLocks noGrp="1" noChangeArrowheads="1"/>
          </p:cNvSpPr>
          <p:nvPr>
            <p:ph type="body" sz="half" idx="1"/>
          </p:nvPr>
        </p:nvSpPr>
        <p:spPr/>
        <p:txBody>
          <a:bodyPr>
            <a:normAutofit/>
          </a:bodyPr>
          <a:lstStyle/>
          <a:p>
            <a:pPr eaLnBrk="1" hangingPunct="1"/>
            <a:endParaRPr lang="fr-FR" altLang="fr-FR">
              <a:latin typeface="Verdana" panose="020B0604030504040204" pitchFamily="34" charset="0"/>
            </a:endParaRPr>
          </a:p>
          <a:p>
            <a:pPr eaLnBrk="1" hangingPunct="1"/>
            <a:endParaRPr lang="fr-FR" altLang="fr-FR">
              <a:latin typeface="Verdana" panose="020B0604030504040204" pitchFamily="34" charset="0"/>
            </a:endParaRPr>
          </a:p>
          <a:p>
            <a:pPr eaLnBrk="1" hangingPunct="1"/>
            <a:r>
              <a:rPr lang="fr-FR" altLang="fr-FR">
                <a:latin typeface="Verdana" panose="020B0604030504040204" pitchFamily="34" charset="0"/>
              </a:rPr>
              <a:t>Dans les troubles du développement</a:t>
            </a:r>
          </a:p>
          <a:p>
            <a:pPr eaLnBrk="1" hangingPunct="1"/>
            <a:r>
              <a:rPr lang="ar-DZ" altLang="fr-FR">
                <a:latin typeface="Verdana" panose="020B0604030504040204" pitchFamily="34" charset="0"/>
              </a:rPr>
              <a:t>الاضطرابات النمائية</a:t>
            </a:r>
            <a:endParaRPr lang="fr-FR" altLang="fr-FR">
              <a:latin typeface="Verdana" panose="020B0604030504040204" pitchFamily="34" charset="0"/>
            </a:endParaRPr>
          </a:p>
          <a:p>
            <a:pPr eaLnBrk="1" hangingPunct="1"/>
            <a:r>
              <a:rPr lang="fr-FR" altLang="fr-FR">
                <a:latin typeface="Verdana" panose="020B0604030504040204" pitchFamily="34" charset="0"/>
              </a:rPr>
              <a:t>Suite à une atteinte neurologique</a:t>
            </a:r>
          </a:p>
          <a:p>
            <a:pPr eaLnBrk="1" hangingPunct="1"/>
            <a:r>
              <a:rPr lang="ar-DZ" altLang="fr-FR">
                <a:latin typeface="Verdana" panose="020B0604030504040204" pitchFamily="34" charset="0"/>
              </a:rPr>
              <a:t>الاضطرابات العصبية</a:t>
            </a:r>
            <a:endParaRPr lang="fr-FR" altLang="fr-FR">
              <a:latin typeface="Verdana" panose="020B0604030504040204" pitchFamily="34" charset="0"/>
            </a:endParaRPr>
          </a:p>
          <a:p>
            <a:pPr eaLnBrk="1" hangingPunct="1"/>
            <a:r>
              <a:rPr lang="fr-FR" altLang="fr-FR">
                <a:latin typeface="Verdana" panose="020B0604030504040204" pitchFamily="34" charset="0"/>
              </a:rPr>
              <a:t>Suite à une amputation ou à une blessure</a:t>
            </a:r>
          </a:p>
          <a:p>
            <a:pPr eaLnBrk="1" hangingPunct="1"/>
            <a:r>
              <a:rPr lang="ar-DZ" altLang="fr-FR">
                <a:latin typeface="Verdana" panose="020B0604030504040204" pitchFamily="34" charset="0"/>
              </a:rPr>
              <a:t>بتر او جروح </a:t>
            </a:r>
            <a:endParaRPr lang="fr-FR" altLang="fr-FR">
              <a:latin typeface="Verdana" panose="020B0604030504040204" pitchFamily="34" charset="0"/>
            </a:endParaRPr>
          </a:p>
          <a:p>
            <a:pPr eaLnBrk="1" hangingPunct="1">
              <a:buFontTx/>
              <a:buNone/>
            </a:pPr>
            <a:endParaRPr lang="fr-FR" altLang="fr-FR" sz="2800">
              <a:latin typeface="Verdana" panose="020B0604030504040204" pitchFamily="34" charset="0"/>
            </a:endParaRPr>
          </a:p>
        </p:txBody>
      </p:sp>
      <p:pic>
        <p:nvPicPr>
          <p:cNvPr id="66563" name="Picture 12" descr="MCj0346653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313614" y="2890839"/>
            <a:ext cx="1754187" cy="18748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fr-FR" altLang="fr-FR" dirty="0"/>
              <a:t>Somesthésie extéroceptive</a:t>
            </a:r>
            <a:br>
              <a:rPr lang="fr-FR" altLang="fr-FR" dirty="0"/>
            </a:br>
            <a:endParaRPr lang="fr-FR" altLang="fr-FR" dirty="0"/>
          </a:p>
        </p:txBody>
      </p:sp>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2420938"/>
            <a:ext cx="35274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2420938"/>
            <a:ext cx="4103687"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normAutofit fontScale="90000"/>
          </a:bodyPr>
          <a:lstStyle/>
          <a:p>
            <a:pPr eaLnBrk="1" hangingPunct="1"/>
            <a:r>
              <a:rPr lang="fr-FR" altLang="fr-FR"/>
              <a:t>Particularités au niveau de la zone orale</a:t>
            </a:r>
            <a:br>
              <a:rPr lang="fr-FR" altLang="fr-FR"/>
            </a:br>
            <a:r>
              <a:rPr lang="ar-DZ" altLang="fr-FR"/>
              <a:t>خصائص المنطقة الفمية </a:t>
            </a:r>
          </a:p>
        </p:txBody>
      </p:sp>
      <p:sp>
        <p:nvSpPr>
          <p:cNvPr id="51202" name="Rectangle 3"/>
          <p:cNvSpPr>
            <a:spLocks noGrp="1" noChangeArrowheads="1"/>
          </p:cNvSpPr>
          <p:nvPr>
            <p:ph type="body" idx="1"/>
          </p:nvPr>
        </p:nvSpPr>
        <p:spPr>
          <a:xfrm>
            <a:off x="407035" y="2362200"/>
            <a:ext cx="9498965" cy="4114800"/>
          </a:xfrm>
        </p:spPr>
        <p:txBody>
          <a:bodyPr>
            <a:normAutofit/>
          </a:bodyPr>
          <a:lstStyle/>
          <a:p>
            <a:pPr eaLnBrk="1" hangingPunct="1">
              <a:lnSpc>
                <a:spcPct val="70000"/>
              </a:lnSpc>
            </a:pPr>
            <a:r>
              <a:rPr lang="fr-FR" altLang="fr-FR">
                <a:latin typeface="Verdana" panose="020B0604030504040204" pitchFamily="34" charset="0"/>
              </a:rPr>
              <a:t>Hypotonie buccale, bavage, activité orale et linguale intense chez les enfants avec un retard important ;</a:t>
            </a:r>
          </a:p>
          <a:p>
            <a:pPr eaLnBrk="1" hangingPunct="1">
              <a:lnSpc>
                <a:spcPct val="70000"/>
              </a:lnSpc>
            </a:pPr>
            <a:r>
              <a:rPr lang="fr-FR" altLang="fr-FR">
                <a:latin typeface="Verdana" panose="020B0604030504040204" pitchFamily="34" charset="0"/>
              </a:rPr>
              <a:t>Troubles alimentaires (mastication, déglutition, refus de la nourriture solide) ;</a:t>
            </a:r>
          </a:p>
          <a:p>
            <a:pPr eaLnBrk="1" hangingPunct="1">
              <a:lnSpc>
                <a:spcPct val="70000"/>
              </a:lnSpc>
            </a:pPr>
            <a:r>
              <a:rPr lang="fr-FR" altLang="fr-FR">
                <a:latin typeface="Verdana" panose="020B0604030504040204" pitchFamily="34" charset="0"/>
              </a:rPr>
              <a:t>Irritabilité au niveau de la bouche (intolérance au brossage des dents ou refus des morceaux) ;</a:t>
            </a:r>
          </a:p>
          <a:p>
            <a:pPr eaLnBrk="1" hangingPunct="1">
              <a:lnSpc>
                <a:spcPct val="70000"/>
              </a:lnSpc>
            </a:pPr>
            <a:r>
              <a:rPr lang="fr-FR" altLang="fr-FR">
                <a:latin typeface="Verdana" panose="020B0604030504040204" pitchFamily="34" charset="0"/>
              </a:rPr>
              <a:t>Conséquences possibles sur la mise en place du langage.</a:t>
            </a:r>
          </a:p>
          <a:p>
            <a:pPr eaLnBrk="1" hangingPunct="1">
              <a:lnSpc>
                <a:spcPct val="70000"/>
              </a:lnSpc>
            </a:pPr>
            <a:endParaRPr lang="fr-FR" altLang="fr-FR">
              <a:latin typeface="Verdana" panose="020B0604030504040204" pitchFamily="34" charset="0"/>
            </a:endParaRPr>
          </a:p>
          <a:p>
            <a:pPr eaLnBrk="1" hangingPunct="1">
              <a:lnSpc>
                <a:spcPct val="70000"/>
              </a:lnSpc>
            </a:pPr>
            <a:endParaRPr lang="fr-FR" altLang="fr-FR" sz="2800">
              <a:latin typeface="Verdana" panose="020B0604030504040204" pitchFamily="34" charset="0"/>
            </a:endParaRPr>
          </a:p>
          <a:p>
            <a:pPr eaLnBrk="1" hangingPunct="1">
              <a:lnSpc>
                <a:spcPct val="70000"/>
              </a:lnSpc>
            </a:pPr>
            <a:endParaRPr lang="fr-FR" altLang="fr-FR" sz="2800">
              <a:latin typeface="Verdana" panose="020B0604030504040204" pitchFamily="34" charset="0"/>
            </a:endParaRPr>
          </a:p>
          <a:p>
            <a:pPr eaLnBrk="1" hangingPunct="1">
              <a:lnSpc>
                <a:spcPct val="70000"/>
              </a:lnSpc>
            </a:pPr>
            <a:endParaRPr lang="fr-FR" altLang="fr-FR" sz="2800">
              <a:latin typeface="Verdana" panose="020B0604030504040204" pitchFamily="34" charset="0"/>
            </a:endParaRPr>
          </a:p>
          <a:p>
            <a:pPr eaLnBrk="1" hangingPunct="1">
              <a:lnSpc>
                <a:spcPct val="70000"/>
              </a:lnSpc>
            </a:pPr>
            <a:endParaRPr lang="fr-FR" altLang="fr-FR" sz="2800">
              <a:latin typeface="Verdana" panose="020B0604030504040204" pitchFamily="34" charset="0"/>
            </a:endParaRPr>
          </a:p>
        </p:txBody>
      </p:sp>
      <p:pic>
        <p:nvPicPr>
          <p:cNvPr id="2" name="Image 1"/>
          <p:cNvPicPr>
            <a:picLocks noChangeAspect="1"/>
          </p:cNvPicPr>
          <p:nvPr/>
        </p:nvPicPr>
        <p:blipFill>
          <a:blip r:embed="rId3"/>
          <a:stretch>
            <a:fillRect/>
          </a:stretch>
        </p:blipFill>
        <p:spPr>
          <a:xfrm>
            <a:off x="407035" y="4678045"/>
            <a:ext cx="9498965" cy="19672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normAutofit fontScale="90000"/>
          </a:bodyPr>
          <a:lstStyle/>
          <a:p>
            <a:pPr eaLnBrk="1" hangingPunct="1"/>
            <a:r>
              <a:rPr lang="fr-FR" altLang="fr-FR"/>
              <a:t>Particularités au niveau de l</a:t>
            </a:r>
            <a:r>
              <a:rPr lang="ja-JP" altLang="fr-FR">
                <a:latin typeface="Arial" panose="020B0604020202020204" pitchFamily="34" charset="0"/>
                <a:ea typeface="メイリオ" panose="020B0604030504040204" pitchFamily="34" charset="-128"/>
              </a:rPr>
              <a:t>’</a:t>
            </a:r>
            <a:r>
              <a:rPr lang="fr-FR" altLang="ja-JP"/>
              <a:t>activité manuelle</a:t>
            </a:r>
            <a:br>
              <a:rPr lang="fr-FR" altLang="ja-JP"/>
            </a:br>
            <a:r>
              <a:rPr lang="ar-DZ" altLang="fr-FR"/>
              <a:t>خصائص على مستوى النشاط اليدوي           </a:t>
            </a:r>
          </a:p>
        </p:txBody>
      </p:sp>
      <p:sp>
        <p:nvSpPr>
          <p:cNvPr id="53250" name="Rectangle 3"/>
          <p:cNvSpPr>
            <a:spLocks noGrp="1" noChangeArrowheads="1"/>
          </p:cNvSpPr>
          <p:nvPr>
            <p:ph type="body" idx="1"/>
          </p:nvPr>
        </p:nvSpPr>
        <p:spPr/>
        <p:txBody>
          <a:bodyPr>
            <a:normAutofit/>
          </a:bodyPr>
          <a:lstStyle/>
          <a:p>
            <a:pPr eaLnBrk="1" hangingPunct="1">
              <a:lnSpc>
                <a:spcPct val="70000"/>
              </a:lnSpc>
            </a:pPr>
            <a:r>
              <a:rPr lang="fr-FR" altLang="fr-FR">
                <a:latin typeface="Verdana" panose="020B0604030504040204" pitchFamily="34" charset="0"/>
              </a:rPr>
              <a:t>Mouvements fins et stéréotypés de la main </a:t>
            </a:r>
          </a:p>
          <a:p>
            <a:pPr eaLnBrk="1" hangingPunct="1">
              <a:lnSpc>
                <a:spcPct val="70000"/>
              </a:lnSpc>
            </a:pPr>
            <a:r>
              <a:rPr lang="fr-FR" altLang="fr-FR">
                <a:latin typeface="Verdana" panose="020B0604030504040204" pitchFamily="34" charset="0"/>
              </a:rPr>
              <a:t>Recherche de stimulations tactiles très archaïques (vibratoires, osseuses) </a:t>
            </a:r>
          </a:p>
          <a:p>
            <a:pPr eaLnBrk="1" hangingPunct="1">
              <a:lnSpc>
                <a:spcPct val="70000"/>
              </a:lnSpc>
            </a:pPr>
            <a:r>
              <a:rPr lang="fr-FR" altLang="fr-FR">
                <a:latin typeface="Verdana" panose="020B0604030504040204" pitchFamily="34" charset="0"/>
              </a:rPr>
              <a:t>Usage non fonctionnel des objets </a:t>
            </a:r>
          </a:p>
          <a:p>
            <a:pPr eaLnBrk="1" hangingPunct="1">
              <a:lnSpc>
                <a:spcPct val="70000"/>
              </a:lnSpc>
            </a:pPr>
            <a:r>
              <a:rPr lang="fr-FR" altLang="fr-FR">
                <a:latin typeface="Verdana" panose="020B0604030504040204" pitchFamily="34" charset="0"/>
              </a:rPr>
              <a:t>Intolérance aux stimulations tactiles ou défenses tactiles </a:t>
            </a:r>
          </a:p>
          <a:p>
            <a:pPr eaLnBrk="1" hangingPunct="1">
              <a:lnSpc>
                <a:spcPct val="70000"/>
              </a:lnSpc>
            </a:pPr>
            <a:r>
              <a:rPr lang="fr-FR" altLang="fr-FR">
                <a:latin typeface="Verdana" panose="020B0604030504040204" pitchFamily="34" charset="0"/>
              </a:rPr>
              <a:t>Comportement de « prendre la main de l</a:t>
            </a:r>
            <a:r>
              <a:rPr lang="ja-JP" altLang="fr-FR">
                <a:latin typeface="Arial" panose="020B0604020202020204" pitchFamily="34" charset="0"/>
              </a:rPr>
              <a:t>’</a:t>
            </a:r>
            <a:r>
              <a:rPr lang="fr-FR" altLang="ja-JP">
                <a:latin typeface="Verdana" panose="020B0604030504040204" pitchFamily="34" charset="0"/>
              </a:rPr>
              <a:t>autre pour faire » </a:t>
            </a:r>
          </a:p>
          <a:p>
            <a:pPr eaLnBrk="1" hangingPunct="1">
              <a:lnSpc>
                <a:spcPct val="70000"/>
              </a:lnSpc>
            </a:pPr>
            <a:r>
              <a:rPr lang="fr-FR" altLang="fr-FR">
                <a:latin typeface="Verdana" panose="020B0604030504040204" pitchFamily="34" charset="0"/>
              </a:rPr>
              <a:t>Automutilations.</a:t>
            </a:r>
          </a:p>
        </p:txBody>
      </p:sp>
      <p:pic>
        <p:nvPicPr>
          <p:cNvPr id="2" name="Image 1"/>
          <p:cNvPicPr>
            <a:picLocks noChangeAspect="1"/>
          </p:cNvPicPr>
          <p:nvPr/>
        </p:nvPicPr>
        <p:blipFill>
          <a:blip r:embed="rId3"/>
          <a:srcRect l="43986"/>
          <a:stretch>
            <a:fillRect/>
          </a:stretch>
        </p:blipFill>
        <p:spPr>
          <a:xfrm>
            <a:off x="4413885" y="4562475"/>
            <a:ext cx="6034405" cy="22034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p:cNvSpPr>
            <a:spLocks noGrp="1" noChangeArrowheads="1"/>
          </p:cNvSpPr>
          <p:nvPr>
            <p:ph type="title"/>
          </p:nvPr>
        </p:nvSpPr>
        <p:spPr/>
        <p:txBody>
          <a:bodyPr>
            <a:normAutofit fontScale="90000"/>
          </a:bodyPr>
          <a:lstStyle/>
          <a:p>
            <a:pPr algn="ctr" eaLnBrk="1" hangingPunct="1"/>
            <a:r>
              <a:rPr lang="fr-FR" altLang="fr-FR"/>
              <a:t>Particularités au niveau des membres inférieurs</a:t>
            </a:r>
            <a:r>
              <a:rPr lang="ar-DZ" altLang="fr-FR"/>
              <a:t> خصائص على مستوى الاطراف السفلى </a:t>
            </a:r>
          </a:p>
        </p:txBody>
      </p:sp>
      <p:sp>
        <p:nvSpPr>
          <p:cNvPr id="55298" name="Rectangle 1027"/>
          <p:cNvSpPr>
            <a:spLocks noGrp="1" noChangeArrowheads="1"/>
          </p:cNvSpPr>
          <p:nvPr>
            <p:ph type="body" idx="1"/>
          </p:nvPr>
        </p:nvSpPr>
        <p:spPr/>
        <p:txBody>
          <a:bodyPr>
            <a:normAutofit/>
          </a:bodyPr>
          <a:lstStyle/>
          <a:p>
            <a:pPr eaLnBrk="1" hangingPunct="1">
              <a:lnSpc>
                <a:spcPct val="80000"/>
              </a:lnSpc>
            </a:pPr>
            <a:r>
              <a:rPr lang="fr-FR" altLang="fr-FR" sz="2000">
                <a:latin typeface="Verdana" panose="020B0604030504040204" pitchFamily="34" charset="0"/>
              </a:rPr>
              <a:t>Enfants qui utilisent leurs pieds de façon prédominante pour explorer </a:t>
            </a:r>
          </a:p>
          <a:p>
            <a:pPr eaLnBrk="1" hangingPunct="1">
              <a:lnSpc>
                <a:spcPct val="80000"/>
              </a:lnSpc>
            </a:pPr>
            <a:r>
              <a:rPr lang="fr-FR" altLang="fr-FR" sz="2000">
                <a:latin typeface="Verdana" panose="020B0604030504040204" pitchFamily="34" charset="0"/>
              </a:rPr>
              <a:t>La marche sur la pointe des pieds peut être liée à des irritations tactiles </a:t>
            </a:r>
          </a:p>
          <a:p>
            <a:pPr eaLnBrk="1" hangingPunct="1">
              <a:lnSpc>
                <a:spcPct val="80000"/>
              </a:lnSpc>
            </a:pPr>
            <a:r>
              <a:rPr lang="fr-FR" altLang="fr-FR" sz="2000">
                <a:latin typeface="Verdana" panose="020B0604030504040204" pitchFamily="34" charset="0"/>
              </a:rPr>
              <a:t>L</a:t>
            </a:r>
            <a:r>
              <a:rPr lang="ja-JP" altLang="fr-FR" sz="2000">
                <a:latin typeface="Arial" panose="020B0604020202020204" pitchFamily="34" charset="0"/>
              </a:rPr>
              <a:t>’</a:t>
            </a:r>
            <a:r>
              <a:rPr lang="fr-FR" altLang="ja-JP" sz="2000">
                <a:latin typeface="Verdana" panose="020B0604030504040204" pitchFamily="34" charset="0"/>
              </a:rPr>
              <a:t>hyperlaxité au niveau des membres inférieurs peut être interprétée comme une difficulté à investir les jambes dans leur fonction instrumentale (positionnement antigravitaire et porter le poids du corps) avec parfois des effets sur l</a:t>
            </a:r>
            <a:r>
              <a:rPr lang="ja-JP" altLang="fr-FR" sz="2000">
                <a:latin typeface="Arial" panose="020B0604020202020204" pitchFamily="34" charset="0"/>
              </a:rPr>
              <a:t>’</a:t>
            </a:r>
            <a:r>
              <a:rPr lang="fr-FR" altLang="ja-JP" sz="2000">
                <a:latin typeface="Verdana" panose="020B0604030504040204" pitchFamily="34" charset="0"/>
              </a:rPr>
              <a:t>accès à la propreté.</a:t>
            </a:r>
          </a:p>
        </p:txBody>
      </p:sp>
      <p:pic>
        <p:nvPicPr>
          <p:cNvPr id="2" name="Image 1"/>
          <p:cNvPicPr>
            <a:picLocks noChangeAspect="1"/>
          </p:cNvPicPr>
          <p:nvPr/>
        </p:nvPicPr>
        <p:blipFill>
          <a:blip r:embed="rId3"/>
          <a:stretch>
            <a:fillRect/>
          </a:stretch>
        </p:blipFill>
        <p:spPr>
          <a:xfrm>
            <a:off x="2000250" y="4276725"/>
            <a:ext cx="8554085" cy="23177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p:cNvSpPr>
            <a:spLocks noGrp="1" noChangeArrowheads="1"/>
          </p:cNvSpPr>
          <p:nvPr>
            <p:ph type="title"/>
          </p:nvPr>
        </p:nvSpPr>
        <p:spPr/>
        <p:txBody>
          <a:bodyPr>
            <a:normAutofit fontScale="90000"/>
          </a:bodyPr>
          <a:lstStyle/>
          <a:p>
            <a:pPr algn="ctr" eaLnBrk="1" hangingPunct="1"/>
            <a:r>
              <a:rPr lang="fr-FR" altLang="fr-FR"/>
              <a:t>Particularités au niveau de la sensibilité profonde</a:t>
            </a:r>
            <a:br>
              <a:rPr lang="fr-FR" altLang="fr-FR"/>
            </a:br>
            <a:r>
              <a:rPr lang="ar-DZ" altLang="fr-FR"/>
              <a:t>خصائص على مستوى الاحساس العميق  </a:t>
            </a:r>
          </a:p>
        </p:txBody>
      </p:sp>
      <p:sp>
        <p:nvSpPr>
          <p:cNvPr id="57346" name="Rectangle 1027"/>
          <p:cNvSpPr>
            <a:spLocks noGrp="1" noChangeArrowheads="1"/>
          </p:cNvSpPr>
          <p:nvPr>
            <p:ph type="body" idx="1"/>
          </p:nvPr>
        </p:nvSpPr>
        <p:spPr/>
        <p:txBody>
          <a:bodyPr>
            <a:normAutofit/>
          </a:bodyPr>
          <a:lstStyle/>
          <a:p>
            <a:pPr eaLnBrk="1" hangingPunct="1">
              <a:lnSpc>
                <a:spcPct val="60000"/>
              </a:lnSpc>
            </a:pPr>
            <a:r>
              <a:rPr lang="fr-FR" altLang="fr-FR">
                <a:latin typeface="Verdana" panose="020B0604030504040204" pitchFamily="34" charset="0"/>
              </a:rPr>
              <a:t>Recherche de situations qui maximisent les sensations internes : fort recrutement du tonus, marche sur la pointe des pieds, blocage de la respiration </a:t>
            </a:r>
          </a:p>
          <a:p>
            <a:pPr eaLnBrk="1" hangingPunct="1">
              <a:lnSpc>
                <a:spcPct val="60000"/>
              </a:lnSpc>
            </a:pPr>
            <a:r>
              <a:rPr lang="fr-FR" altLang="fr-FR">
                <a:latin typeface="Verdana" panose="020B0604030504040204" pitchFamily="34" charset="0"/>
              </a:rPr>
              <a:t>Tournoiements, mouvement incessant </a:t>
            </a:r>
          </a:p>
          <a:p>
            <a:pPr eaLnBrk="1" hangingPunct="1">
              <a:lnSpc>
                <a:spcPct val="60000"/>
              </a:lnSpc>
            </a:pPr>
            <a:r>
              <a:rPr lang="fr-FR" altLang="fr-FR">
                <a:latin typeface="Verdana" panose="020B0604030504040204" pitchFamily="34" charset="0"/>
              </a:rPr>
              <a:t>Activité locomotrice dont le but est la recherche de sensations (sans projet spatial) </a:t>
            </a:r>
          </a:p>
          <a:p>
            <a:pPr eaLnBrk="1" hangingPunct="1">
              <a:lnSpc>
                <a:spcPct val="60000"/>
              </a:lnSpc>
            </a:pPr>
            <a:r>
              <a:rPr lang="fr-FR" altLang="fr-FR">
                <a:latin typeface="Verdana" panose="020B0604030504040204" pitchFamily="34" charset="0"/>
              </a:rPr>
              <a:t>Les troubles du sommeil peuvent être liés à une difficulté à supporter le moment où les sensations internes s</a:t>
            </a:r>
            <a:r>
              <a:rPr lang="ja-JP" altLang="fr-FR">
                <a:latin typeface="Arial" panose="020B0604020202020204" pitchFamily="34" charset="0"/>
              </a:rPr>
              <a:t>’</a:t>
            </a:r>
            <a:r>
              <a:rPr lang="fr-FR" altLang="ja-JP">
                <a:latin typeface="Verdana" panose="020B0604030504040204" pitchFamily="34" charset="0"/>
              </a:rPr>
              <a:t>amenuisent.</a:t>
            </a:r>
          </a:p>
          <a:p>
            <a:pPr eaLnBrk="1" hangingPunct="1">
              <a:lnSpc>
                <a:spcPct val="60000"/>
              </a:lnSpc>
            </a:pPr>
            <a:endParaRPr lang="fr-FR" altLang="fr-FR">
              <a:latin typeface="Verdana" panose="020B0604030504040204" pitchFamily="34" charset="0"/>
            </a:endParaRPr>
          </a:p>
        </p:txBody>
      </p:sp>
      <p:pic>
        <p:nvPicPr>
          <p:cNvPr id="3" name="Image 2"/>
          <p:cNvPicPr>
            <a:picLocks noChangeAspect="1"/>
          </p:cNvPicPr>
          <p:nvPr/>
        </p:nvPicPr>
        <p:blipFill>
          <a:blip r:embed="rId2"/>
          <a:stretch>
            <a:fillRect/>
          </a:stretch>
        </p:blipFill>
        <p:spPr>
          <a:xfrm>
            <a:off x="2647950" y="4733925"/>
            <a:ext cx="9026525" cy="18224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fr-FR" altLang="fr-FR"/>
              <a:t>Les troubles sensitifs: atteinte parietale</a:t>
            </a:r>
            <a:br>
              <a:rPr lang="fr-FR" altLang="fr-FR"/>
            </a:br>
            <a:r>
              <a:rPr lang="ar-DZ" altLang="fr-FR"/>
              <a:t>اصابات جدارية </a:t>
            </a:r>
          </a:p>
        </p:txBody>
      </p:sp>
      <p:sp>
        <p:nvSpPr>
          <p:cNvPr id="80898" name="Rectangle 3"/>
          <p:cNvSpPr>
            <a:spLocks noGrp="1" noChangeArrowheads="1"/>
          </p:cNvSpPr>
          <p:nvPr>
            <p:ph type="body" sz="half" idx="1"/>
          </p:nvPr>
        </p:nvSpPr>
        <p:spPr/>
        <p:txBody>
          <a:bodyPr/>
          <a:lstStyle/>
          <a:p>
            <a:pPr eaLnBrk="1" hangingPunct="1">
              <a:buFontTx/>
              <a:buNone/>
            </a:pPr>
            <a:endParaRPr lang="fr-FR" altLang="fr-FR">
              <a:latin typeface="Verdana" panose="020B0604030504040204" pitchFamily="34" charset="0"/>
            </a:endParaRPr>
          </a:p>
          <a:p>
            <a:pPr eaLnBrk="1" hangingPunct="1"/>
            <a:r>
              <a:rPr lang="fr-FR" altLang="fr-FR" sz="2800">
                <a:latin typeface="Verdana" panose="020B0604030504040204" pitchFamily="34" charset="0"/>
              </a:rPr>
              <a:t>Epilepsie somato-sensitive partielle : fourmillements (paresthésies), plus rarement douleurs et sensations de courant électrique. </a:t>
            </a:r>
          </a:p>
        </p:txBody>
      </p:sp>
      <p:pic>
        <p:nvPicPr>
          <p:cNvPr id="80899" name="Picture 5" descr="MCj0343431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67600" y="2928938"/>
            <a:ext cx="1447800" cy="1797050"/>
          </a:xfrm>
        </p:spPr>
      </p:pic>
      <p:pic>
        <p:nvPicPr>
          <p:cNvPr id="5" name="Image 4"/>
          <p:cNvPicPr>
            <a:picLocks noChangeAspect="1"/>
          </p:cNvPicPr>
          <p:nvPr/>
        </p:nvPicPr>
        <p:blipFill>
          <a:blip r:embed="rId4"/>
          <a:stretch>
            <a:fillRect/>
          </a:stretch>
        </p:blipFill>
        <p:spPr>
          <a:xfrm>
            <a:off x="704850" y="5332730"/>
            <a:ext cx="7466965" cy="7239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algn="ctr" eaLnBrk="1" hangingPunct="1"/>
            <a:r>
              <a:rPr lang="fr-FR" altLang="fr-FR"/>
              <a:t>Les agnosies tactiles</a:t>
            </a:r>
            <a:br>
              <a:rPr lang="fr-FR" altLang="fr-FR"/>
            </a:br>
            <a:r>
              <a:rPr lang="ar-DZ" altLang="fr-FR"/>
              <a:t>العمى اللمسي </a:t>
            </a:r>
          </a:p>
        </p:txBody>
      </p:sp>
      <p:sp>
        <p:nvSpPr>
          <p:cNvPr id="82946" name="Rectangle 3"/>
          <p:cNvSpPr>
            <a:spLocks noGrp="1" noChangeArrowheads="1"/>
          </p:cNvSpPr>
          <p:nvPr>
            <p:ph type="body" sz="half" idx="2"/>
          </p:nvPr>
        </p:nvSpPr>
        <p:spPr>
          <a:xfrm>
            <a:off x="6172200" y="1916430"/>
            <a:ext cx="4038600" cy="2654300"/>
          </a:xfrm>
        </p:spPr>
        <p:txBody>
          <a:bodyPr>
            <a:normAutofit fontScale="97500"/>
          </a:bodyPr>
          <a:lstStyle/>
          <a:p>
            <a:pPr eaLnBrk="1" hangingPunct="1">
              <a:lnSpc>
                <a:spcPct val="90000"/>
              </a:lnSpc>
            </a:pPr>
            <a:r>
              <a:rPr lang="fr-FR" altLang="fr-FR">
                <a:latin typeface="Verdana" panose="020B0604030504040204" pitchFamily="34" charset="0"/>
              </a:rPr>
              <a:t>Agnosie = déficit de la reconnaissance en l</a:t>
            </a:r>
            <a:r>
              <a:rPr lang="ja-JP" altLang="fr-FR">
                <a:latin typeface="Arial" panose="020B0604020202020204" pitchFamily="34" charset="0"/>
              </a:rPr>
              <a:t>’</a:t>
            </a:r>
            <a:r>
              <a:rPr lang="fr-FR" altLang="ja-JP">
                <a:latin typeface="Verdana" panose="020B0604030504040204" pitchFamily="34" charset="0"/>
              </a:rPr>
              <a:t>absence de troubles perceptifs et linguistiques</a:t>
            </a:r>
          </a:p>
          <a:p>
            <a:pPr eaLnBrk="1" hangingPunct="1">
              <a:lnSpc>
                <a:spcPct val="90000"/>
              </a:lnSpc>
            </a:pPr>
            <a:r>
              <a:rPr lang="fr-FR" altLang="fr-FR">
                <a:latin typeface="Verdana" panose="020B0604030504040204" pitchFamily="34" charset="0"/>
              </a:rPr>
              <a:t>Astéréognosie : incapacité d</a:t>
            </a:r>
            <a:r>
              <a:rPr lang="ja-JP" altLang="fr-FR">
                <a:latin typeface="Arial" panose="020B0604020202020204" pitchFamily="34" charset="0"/>
              </a:rPr>
              <a:t>’</a:t>
            </a:r>
            <a:r>
              <a:rPr lang="fr-FR" altLang="ja-JP">
                <a:latin typeface="Verdana" panose="020B0604030504040204" pitchFamily="34" charset="0"/>
              </a:rPr>
              <a:t>identifier un objet par simple manipulation tactile, = agnosie ou aphasie tactile</a:t>
            </a:r>
          </a:p>
          <a:p>
            <a:pPr eaLnBrk="1" hangingPunct="1">
              <a:lnSpc>
                <a:spcPct val="90000"/>
              </a:lnSpc>
            </a:pPr>
            <a:endParaRPr lang="fr-FR" altLang="fr-FR">
              <a:latin typeface="Verdana" panose="020B0604030504040204" pitchFamily="34" charset="0"/>
            </a:endParaRPr>
          </a:p>
        </p:txBody>
      </p:sp>
      <p:pic>
        <p:nvPicPr>
          <p:cNvPr id="82947" name="Picture 5" descr="MPj0408881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90550" y="1298258"/>
            <a:ext cx="4038600" cy="4038600"/>
          </a:xfrm>
        </p:spPr>
      </p:pic>
      <p:pic>
        <p:nvPicPr>
          <p:cNvPr id="2" name="Image 1"/>
          <p:cNvPicPr>
            <a:picLocks noChangeAspect="1"/>
          </p:cNvPicPr>
          <p:nvPr/>
        </p:nvPicPr>
        <p:blipFill>
          <a:blip r:embed="rId4"/>
          <a:stretch>
            <a:fillRect/>
          </a:stretch>
        </p:blipFill>
        <p:spPr>
          <a:xfrm>
            <a:off x="2631440" y="5730875"/>
            <a:ext cx="8950960" cy="6794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re 3"/>
          <p:cNvSpPr>
            <a:spLocks noGrp="1"/>
          </p:cNvSpPr>
          <p:nvPr>
            <p:ph type="title"/>
          </p:nvPr>
        </p:nvSpPr>
        <p:spPr>
          <a:xfrm>
            <a:off x="1981200" y="914400"/>
            <a:ext cx="7391400" cy="1143000"/>
          </a:xfrm>
        </p:spPr>
        <p:txBody>
          <a:bodyPr/>
          <a:lstStyle/>
          <a:p>
            <a:r>
              <a:rPr lang="fr-FR" altLang="fr-FR" sz="2800"/>
              <a:t>Comment le visuel recolonise le tactile : amputation et membre fantôme</a:t>
            </a:r>
          </a:p>
        </p:txBody>
      </p:sp>
      <p:pic>
        <p:nvPicPr>
          <p:cNvPr id="87042"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rcRect l="13919" r="13919"/>
          <a:stretch>
            <a:fillRect/>
          </a:stretch>
        </p:blipFill>
        <p:spPr>
          <a:xfrm>
            <a:off x="1981201" y="2214563"/>
            <a:ext cx="3565525" cy="3911600"/>
          </a:xfrm>
        </p:spPr>
      </p:pic>
      <p:pic>
        <p:nvPicPr>
          <p:cNvPr id="87043"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rcRect l="15817" r="15817"/>
          <a:stretch>
            <a:fillRect/>
          </a:stretch>
        </p:blipFill>
        <p:spPr>
          <a:xfrm>
            <a:off x="5807076" y="2214563"/>
            <a:ext cx="3565525" cy="3911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280" y="2006601"/>
            <a:ext cx="11245215" cy="3869690"/>
          </a:xfrm>
          <a:prstGeom prst="rect">
            <a:avLst/>
          </a:prstGeom>
          <a:noFill/>
        </p:spPr>
        <p:txBody>
          <a:bodyPr wrap="square">
            <a:noAutofit/>
          </a:bodyPr>
          <a:lstStyle/>
          <a:p>
            <a:pPr algn="r" rtl="1"/>
            <a:r>
              <a:rPr lang="ar-DZ" sz="2800" dirty="0">
                <a:latin typeface="Arial" panose="020B0604020202020204" pitchFamily="34" charset="0"/>
                <a:cs typeface="Arial" panose="020B0604020202020204" pitchFamily="34" charset="0"/>
              </a:rPr>
              <a:t>الحساسية الجسمانية الخارجية اللمسية: استكشاف أعمق</a:t>
            </a:r>
            <a:r>
              <a:rPr lang="fr-FR" sz="2800" dirty="0">
                <a:latin typeface="Arial" panose="020B0604020202020204" pitchFamily="34" charset="0"/>
                <a:cs typeface="Arial" panose="020B0604020202020204" pitchFamily="34" charset="0"/>
              </a:rPr>
              <a:t> </a:t>
            </a:r>
            <a:r>
              <a:rPr lang="ar-DZ" sz="2800" dirty="0">
                <a:latin typeface="Arial" panose="020B0604020202020204" pitchFamily="34" charset="0"/>
                <a:cs typeface="Arial" panose="020B0604020202020204" pitchFamily="34" charset="0"/>
              </a:rPr>
              <a:t>الحساسية الجسمانية الخارجية اللمسية هي جزء محدد من الحساسية الجسمانية الخارجية. وهي تركز بشكل خاص على الأحاسيس اللمسية التي ندركها من خلال جلدنا.</a:t>
            </a:r>
            <a:endParaRPr lang="fr-FR" sz="2800" dirty="0">
              <a:latin typeface="Arial" panose="020B0604020202020204" pitchFamily="34" charset="0"/>
              <a:cs typeface="Arial" panose="020B0604020202020204" pitchFamily="34" charset="0"/>
            </a:endParaRPr>
          </a:p>
          <a:p>
            <a:pPr algn="r" rtl="1"/>
            <a:r>
              <a:rPr lang="ar-DZ" sz="2800" dirty="0">
                <a:latin typeface="Arial" panose="020B0604020202020204" pitchFamily="34" charset="0"/>
                <a:cs typeface="Arial" panose="020B0604020202020204" pitchFamily="34" charset="0"/>
              </a:rPr>
              <a:t>الحساسية الجسمانية الخارجية اللمسية هي قدرة الجسم على إدراك المحفزات اللمسية التي تؤثر على الجلد. هذه الحاسة المعقدة تسمح لنا بتمييز مجموعة واسعة من الأحاسيس، مثل النعومة، الخشونة، الحرارة، البرودة، والألم.</a:t>
            </a:r>
          </a:p>
          <a:p>
            <a:pPr algn="r" rtl="1"/>
            <a:r>
              <a:rPr lang="ar-DZ" sz="2800" dirty="0">
                <a:latin typeface="Arial" panose="020B0604020202020204" pitchFamily="34" charset="0"/>
                <a:cs typeface="Arial" panose="020B0604020202020204" pitchFamily="34" charset="0"/>
              </a:rPr>
              <a:t>تعتمد هذه الحاسة على وجود مستقبلات حسية متخصصة في الجلد، والتي تحول المحفزات اللمسية إلى إشارات عصبية ترسل إلى الدماغ. هذه الإشارات يتم تفسيرها لتوليد الإحساس اللمسي.</a:t>
            </a:r>
          </a:p>
          <a:p>
            <a:pPr algn="r" rtl="1"/>
            <a:endParaRPr lang="fr-FR" dirty="0"/>
          </a:p>
        </p:txBody>
      </p:sp>
      <p:pic>
        <p:nvPicPr>
          <p:cNvPr id="2" name="Image 1"/>
          <p:cNvPicPr>
            <a:picLocks noChangeAspect="1"/>
          </p:cNvPicPr>
          <p:nvPr/>
        </p:nvPicPr>
        <p:blipFill>
          <a:blip r:embed="rId2"/>
          <a:srcRect r="65275" b="6383"/>
          <a:stretch>
            <a:fillRect/>
          </a:stretch>
        </p:blipFill>
        <p:spPr>
          <a:xfrm>
            <a:off x="4369117" y="702310"/>
            <a:ext cx="3453765" cy="55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fr-FR" altLang="fr-FR" dirty="0"/>
              <a:t>Mécanorécepteurs</a:t>
            </a:r>
          </a:p>
        </p:txBody>
      </p:sp>
      <p:sp>
        <p:nvSpPr>
          <p:cNvPr id="32770" name="Rectangle 3"/>
          <p:cNvSpPr>
            <a:spLocks noGrp="1" noChangeArrowheads="1"/>
          </p:cNvSpPr>
          <p:nvPr>
            <p:ph type="body" sz="half" idx="1"/>
          </p:nvPr>
        </p:nvSpPr>
        <p:spPr>
          <a:xfrm>
            <a:off x="1981200" y="2060575"/>
            <a:ext cx="4038600" cy="3995738"/>
          </a:xfrm>
        </p:spPr>
        <p:txBody>
          <a:bodyPr/>
          <a:lstStyle/>
          <a:p>
            <a:pPr eaLnBrk="1" hangingPunct="1"/>
            <a:r>
              <a:rPr lang="fr-FR" altLang="fr-FR" sz="2800">
                <a:latin typeface="Verdana" panose="020B0604030504040204" pitchFamily="34" charset="0"/>
              </a:rPr>
              <a:t>Disques de Merkel</a:t>
            </a:r>
          </a:p>
          <a:p>
            <a:pPr eaLnBrk="1" hangingPunct="1"/>
            <a:r>
              <a:rPr lang="fr-FR" altLang="fr-FR" sz="2800">
                <a:latin typeface="Verdana" panose="020B0604030504040204" pitchFamily="34" charset="0"/>
              </a:rPr>
              <a:t>Corpuscule de Meissmer</a:t>
            </a:r>
          </a:p>
          <a:p>
            <a:pPr eaLnBrk="1" hangingPunct="1"/>
            <a:r>
              <a:rPr lang="fr-FR" altLang="fr-FR" sz="2800">
                <a:latin typeface="Verdana" panose="020B0604030504040204" pitchFamily="34" charset="0"/>
              </a:rPr>
              <a:t>Corpuscules de Ruffini</a:t>
            </a:r>
          </a:p>
          <a:p>
            <a:pPr eaLnBrk="1" hangingPunct="1"/>
            <a:r>
              <a:rPr lang="fr-FR" altLang="fr-FR" sz="2800">
                <a:latin typeface="Verdana" panose="020B0604030504040204" pitchFamily="34" charset="0"/>
              </a:rPr>
              <a:t>Corpuscules de Pacini</a:t>
            </a:r>
          </a:p>
        </p:txBody>
      </p:sp>
      <p:pic>
        <p:nvPicPr>
          <p:cNvPr id="32771"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151063"/>
            <a:ext cx="4038600" cy="3352800"/>
          </a:xfrm>
        </p:spPr>
      </p:pic>
      <p:sp>
        <p:nvSpPr>
          <p:cNvPr id="278537" name="Line 9"/>
          <p:cNvSpPr>
            <a:spLocks noChangeShapeType="1"/>
          </p:cNvSpPr>
          <p:nvPr/>
        </p:nvSpPr>
        <p:spPr bwMode="auto">
          <a:xfrm>
            <a:off x="4656139" y="3284538"/>
            <a:ext cx="3455987" cy="144462"/>
          </a:xfrm>
          <a:prstGeom prst="line">
            <a:avLst/>
          </a:prstGeom>
          <a:noFill/>
          <a:ln w="38100">
            <a:solidFill>
              <a:schemeClr val="tx1"/>
            </a:solidFill>
            <a:miter lim="800000"/>
            <a:tailEnd type="triangle" w="med" len="med"/>
          </a:ln>
          <a:effectLst/>
        </p:spPr>
        <p:txBody>
          <a:bodyPr wrap="none"/>
          <a:lstStyle/>
          <a:p>
            <a:pPr>
              <a:defRPr/>
            </a:pPr>
            <a:endParaRPr lang="fr-FR"/>
          </a:p>
        </p:txBody>
      </p:sp>
      <p:sp>
        <p:nvSpPr>
          <p:cNvPr id="278538" name="Line 10"/>
          <p:cNvSpPr>
            <a:spLocks noChangeShapeType="1"/>
          </p:cNvSpPr>
          <p:nvPr/>
        </p:nvSpPr>
        <p:spPr bwMode="auto">
          <a:xfrm>
            <a:off x="5375275" y="2565400"/>
            <a:ext cx="1873250" cy="647700"/>
          </a:xfrm>
          <a:prstGeom prst="line">
            <a:avLst/>
          </a:prstGeom>
          <a:noFill/>
          <a:ln w="38100">
            <a:solidFill>
              <a:schemeClr val="tx1"/>
            </a:solidFill>
            <a:miter lim="800000"/>
            <a:tailEnd type="triangle" w="med" len="med"/>
          </a:ln>
          <a:effectLst/>
        </p:spPr>
        <p:txBody>
          <a:bodyPr wrap="none"/>
          <a:lstStyle/>
          <a:p>
            <a:pPr>
              <a:defRPr/>
            </a:pPr>
            <a:endParaRPr lang="fr-FR"/>
          </a:p>
        </p:txBody>
      </p:sp>
      <p:sp>
        <p:nvSpPr>
          <p:cNvPr id="278539" name="Line 11"/>
          <p:cNvSpPr>
            <a:spLocks noChangeShapeType="1"/>
          </p:cNvSpPr>
          <p:nvPr/>
        </p:nvSpPr>
        <p:spPr bwMode="auto">
          <a:xfrm flipV="1">
            <a:off x="4398964" y="4252913"/>
            <a:ext cx="3240087" cy="354012"/>
          </a:xfrm>
          <a:prstGeom prst="line">
            <a:avLst/>
          </a:prstGeom>
          <a:noFill/>
          <a:ln w="38100">
            <a:solidFill>
              <a:schemeClr val="tx1"/>
            </a:solidFill>
            <a:miter lim="800000"/>
            <a:tailEnd type="triangle" w="med" len="med"/>
          </a:ln>
          <a:effectLst/>
        </p:spPr>
        <p:txBody>
          <a:bodyPr wrap="none"/>
          <a:lstStyle/>
          <a:p>
            <a:pPr>
              <a:defRPr/>
            </a:pPr>
            <a:endParaRPr lang="fr-FR"/>
          </a:p>
        </p:txBody>
      </p:sp>
      <p:sp>
        <p:nvSpPr>
          <p:cNvPr id="278540" name="Line 12"/>
          <p:cNvSpPr>
            <a:spLocks noChangeShapeType="1"/>
          </p:cNvSpPr>
          <p:nvPr/>
        </p:nvSpPr>
        <p:spPr bwMode="auto">
          <a:xfrm flipV="1">
            <a:off x="4741863" y="4964114"/>
            <a:ext cx="2794000" cy="611187"/>
          </a:xfrm>
          <a:prstGeom prst="line">
            <a:avLst/>
          </a:prstGeom>
          <a:noFill/>
          <a:ln w="38100">
            <a:solidFill>
              <a:schemeClr val="tx1"/>
            </a:solidFill>
            <a:miter lim="800000"/>
            <a:tailEnd type="triangle" w="med" len="med"/>
          </a:ln>
          <a:effectLst/>
        </p:spPr>
        <p:txBody>
          <a:bodyPr wrap="none"/>
          <a:lstStyle/>
          <a:p>
            <a:pPr>
              <a:defRPr/>
            </a:pPr>
            <a:endParaRPr lang="fr-FR"/>
          </a:p>
        </p:txBody>
      </p:sp>
      <p:sp>
        <p:nvSpPr>
          <p:cNvPr id="278541" name="Text Box 13"/>
          <p:cNvSpPr txBox="1">
            <a:spLocks noChangeArrowheads="1"/>
          </p:cNvSpPr>
          <p:nvPr/>
        </p:nvSpPr>
        <p:spPr bwMode="auto">
          <a:xfrm>
            <a:off x="2855913" y="5805488"/>
            <a:ext cx="6985000" cy="457200"/>
          </a:xfrm>
          <a:prstGeom prst="rect">
            <a:avLst/>
          </a:prstGeom>
          <a:noFill/>
          <a:ln>
            <a:noFill/>
          </a:ln>
          <a:effectLst/>
        </p:spPr>
        <p:txBody>
          <a:bodyPr>
            <a:spAutoFit/>
          </a:bodyP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eaLnBrk="1" hangingPunct="1">
              <a:spcBef>
                <a:spcPct val="50000"/>
              </a:spcBef>
            </a:pPr>
            <a:r>
              <a:rPr lang="fr-FR" altLang="fr-FR"/>
              <a:t>17 000 récepteurs dans la peau d</a:t>
            </a:r>
            <a:r>
              <a:rPr lang="ja-JP" altLang="fr-FR">
                <a:latin typeface="Arial" panose="020B0604020202020204" pitchFamily="34" charset="0"/>
                <a:ea typeface="メイリオ" panose="020B0604030504040204" pitchFamily="34" charset="-128"/>
              </a:rPr>
              <a:t>’</a:t>
            </a:r>
            <a:r>
              <a:rPr lang="fr-FR" altLang="ja-JP"/>
              <a:t>une main</a:t>
            </a:r>
            <a:endParaRPr lang="fr-FR" alt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a:xfrm>
            <a:off x="1981200" y="342900"/>
            <a:ext cx="6508750" cy="1143000"/>
          </a:xfrm>
        </p:spPr>
        <p:txBody>
          <a:bodyPr>
            <a:normAutofit fontScale="90000"/>
          </a:bodyPr>
          <a:lstStyle/>
          <a:p>
            <a:pPr eaLnBrk="1" hangingPunct="1"/>
            <a:r>
              <a:rPr lang="fr-FR" altLang="fr-FR" dirty="0"/>
              <a:t>Deux voies ascendantes</a:t>
            </a:r>
            <a:br>
              <a:rPr lang="fr-FR" altLang="fr-FR" dirty="0"/>
            </a:br>
            <a:endParaRPr lang="fr-FR" altLang="fr-FR" dirty="0"/>
          </a:p>
        </p:txBody>
      </p:sp>
      <p:grpSp>
        <p:nvGrpSpPr>
          <p:cNvPr id="33794" name="Group 7"/>
          <p:cNvGrpSpPr>
            <a:grpSpLocks noChangeAspect="1"/>
          </p:cNvGrpSpPr>
          <p:nvPr/>
        </p:nvGrpSpPr>
        <p:grpSpPr bwMode="auto">
          <a:xfrm>
            <a:off x="2476501" y="1651001"/>
            <a:ext cx="8208963" cy="4685454"/>
            <a:chOff x="272" y="1000"/>
            <a:chExt cx="1872" cy="768"/>
          </a:xfrm>
        </p:grpSpPr>
        <p:sp>
          <p:nvSpPr>
            <p:cNvPr id="33795" name="AutoShape 6"/>
            <p:cNvSpPr>
              <a:spLocks noChangeAspect="1" noChangeArrowheads="1" noTextEdit="1"/>
            </p:cNvSpPr>
            <p:nvPr/>
          </p:nvSpPr>
          <p:spPr bwMode="auto">
            <a:xfrm>
              <a:off x="272" y="1000"/>
              <a:ext cx="187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cxnSp>
          <p:nvCxnSpPr>
            <p:cNvPr id="33796" name="_s303118"/>
            <p:cNvCxnSpPr>
              <a:cxnSpLocks noChangeShapeType="1"/>
              <a:stCxn id="33800" idx="0"/>
              <a:endCxn id="33798" idx="2"/>
            </p:cNvCxnSpPr>
            <p:nvPr/>
          </p:nvCxnSpPr>
          <p:spPr bwMode="auto">
            <a:xfrm rot="16200000" flipV="1">
              <a:off x="1388" y="1108"/>
              <a:ext cx="144" cy="504"/>
            </a:xfrm>
            <a:prstGeom prst="bentConnector3">
              <a:avLst>
                <a:gd name="adj1" fmla="val 50036"/>
              </a:avLst>
            </a:prstGeom>
            <a:noFill/>
            <a:ln w="28575">
              <a:solidFill>
                <a:schemeClr val="tx1"/>
              </a:solidFill>
              <a:miter lim="800000"/>
            </a:ln>
            <a:extLst>
              <a:ext uri="{909E8E84-426E-40DD-AFC4-6F175D3DCCD1}">
                <a14:hiddenFill xmlns:a14="http://schemas.microsoft.com/office/drawing/2010/main">
                  <a:noFill/>
                </a14:hiddenFill>
              </a:ext>
            </a:extLst>
          </p:spPr>
        </p:cxnSp>
        <p:cxnSp>
          <p:nvCxnSpPr>
            <p:cNvPr id="33797" name="_s303117"/>
            <p:cNvCxnSpPr>
              <a:cxnSpLocks noChangeShapeType="1"/>
              <a:stCxn id="33799" idx="0"/>
              <a:endCxn id="33798" idx="2"/>
            </p:cNvCxnSpPr>
            <p:nvPr/>
          </p:nvCxnSpPr>
          <p:spPr bwMode="auto">
            <a:xfrm rot="16200000">
              <a:off x="884" y="1108"/>
              <a:ext cx="144" cy="504"/>
            </a:xfrm>
            <a:prstGeom prst="bentConnector3">
              <a:avLst>
                <a:gd name="adj1" fmla="val 50000"/>
              </a:avLst>
            </a:prstGeom>
            <a:noFill/>
            <a:ln w="28575">
              <a:solidFill>
                <a:schemeClr val="tx1"/>
              </a:solidFill>
              <a:miter lim="800000"/>
            </a:ln>
            <a:extLst>
              <a:ext uri="{909E8E84-426E-40DD-AFC4-6F175D3DCCD1}">
                <a14:hiddenFill xmlns:a14="http://schemas.microsoft.com/office/drawing/2010/main">
                  <a:noFill/>
                </a14:hiddenFill>
              </a:ext>
            </a:extLst>
          </p:spPr>
        </p:cxnSp>
        <p:sp>
          <p:nvSpPr>
            <p:cNvPr id="33798" name="_s303112"/>
            <p:cNvSpPr>
              <a:spLocks noChangeArrowheads="1"/>
            </p:cNvSpPr>
            <p:nvPr/>
          </p:nvSpPr>
          <p:spPr bwMode="auto">
            <a:xfrm>
              <a:off x="776" y="1000"/>
              <a:ext cx="864" cy="288"/>
            </a:xfrm>
            <a:prstGeom prst="roundRect">
              <a:avLst>
                <a:gd name="adj" fmla="val 16667"/>
              </a:avLst>
            </a:prstGeom>
            <a:solidFill>
              <a:schemeClr val="folHlink"/>
            </a:solidFill>
            <a:ln w="9525">
              <a:solidFill>
                <a:schemeClr val="tx1"/>
              </a:solidFill>
              <a:round/>
            </a:ln>
          </p:spPr>
          <p:txBody>
            <a:bodyPr wrap="none" lIns="0" tIns="0" rIns="0" bIns="0" anchor="ct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FR" altLang="fr-FR" sz="3300" dirty="0"/>
                <a:t>SNC</a:t>
              </a:r>
            </a:p>
          </p:txBody>
        </p:sp>
        <p:sp>
          <p:nvSpPr>
            <p:cNvPr id="33799" name="_s303114"/>
            <p:cNvSpPr>
              <a:spLocks noChangeArrowheads="1"/>
            </p:cNvSpPr>
            <p:nvPr/>
          </p:nvSpPr>
          <p:spPr bwMode="auto">
            <a:xfrm>
              <a:off x="272" y="1432"/>
              <a:ext cx="864" cy="334"/>
            </a:xfrm>
            <a:prstGeom prst="roundRect">
              <a:avLst>
                <a:gd name="adj" fmla="val 16667"/>
              </a:avLst>
            </a:prstGeom>
            <a:solidFill>
              <a:srgbClr val="FFCE3C"/>
            </a:solidFill>
            <a:ln w="9525">
              <a:solidFill>
                <a:schemeClr val="tx1"/>
              </a:solidFill>
              <a:round/>
            </a:ln>
          </p:spPr>
          <p:txBody>
            <a:bodyPr wrap="none" lIns="0" tIns="0" rIns="0" bIns="0" anchor="ct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FR" altLang="fr-FR" sz="3300" dirty="0"/>
                <a:t>Système </a:t>
              </a:r>
            </a:p>
            <a:p>
              <a:pPr algn="ctr" eaLnBrk="1" hangingPunct="1"/>
              <a:r>
                <a:rPr lang="fr-FR" altLang="fr-FR" sz="3300" dirty="0"/>
                <a:t>Lemniscal</a:t>
              </a:r>
            </a:p>
            <a:p>
              <a:pPr algn="ctr" eaLnBrk="1" hangingPunct="1"/>
              <a:r>
                <a:rPr lang="fr-FR" altLang="fr-FR" sz="3300" dirty="0"/>
                <a:t>(« récent »)</a:t>
              </a:r>
            </a:p>
            <a:p>
              <a:pPr algn="ctr" eaLnBrk="1" hangingPunct="1"/>
              <a:r>
                <a:rPr lang="ar-DZ" dirty="0"/>
                <a:t>لنظام الحسي اللمسي النقي:</a:t>
              </a:r>
              <a:endParaRPr lang="fr-FR" altLang="fr-FR" sz="3200" dirty="0"/>
            </a:p>
          </p:txBody>
        </p:sp>
        <p:sp>
          <p:nvSpPr>
            <p:cNvPr id="33800" name="_s303115"/>
            <p:cNvSpPr>
              <a:spLocks noChangeArrowheads="1"/>
            </p:cNvSpPr>
            <p:nvPr/>
          </p:nvSpPr>
          <p:spPr bwMode="auto">
            <a:xfrm>
              <a:off x="1280" y="1432"/>
              <a:ext cx="864" cy="336"/>
            </a:xfrm>
            <a:prstGeom prst="roundRect">
              <a:avLst>
                <a:gd name="adj" fmla="val 16667"/>
              </a:avLst>
            </a:prstGeom>
            <a:solidFill>
              <a:schemeClr val="hlink"/>
            </a:solidFill>
            <a:ln w="9525">
              <a:solidFill>
                <a:schemeClr val="tx1"/>
              </a:solidFill>
              <a:round/>
            </a:ln>
          </p:spPr>
          <p:txBody>
            <a:bodyPr wrap="none" lIns="0" tIns="0" rIns="0" bIns="0" anchor="ctr"/>
            <a:lstStyle>
              <a:lvl1pPr eaLnBrk="0" hangingPunct="0">
                <a:defRPr sz="24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24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24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24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2400">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entury Gothic" panose="020B0502020202020204" pitchFamily="34" charset="0"/>
                  <a:ea typeface="MS PGothic" panose="020B0600070205080204" pitchFamily="34" charset="-128"/>
                </a:defRPr>
              </a:lvl9pPr>
            </a:lstStyle>
            <a:p>
              <a:pPr algn="ctr" eaLnBrk="1" hangingPunct="1"/>
              <a:r>
                <a:rPr lang="fr-FR" altLang="fr-FR" sz="3300" dirty="0"/>
                <a:t>Système</a:t>
              </a:r>
            </a:p>
            <a:p>
              <a:pPr algn="ctr" eaLnBrk="1" hangingPunct="1"/>
              <a:r>
                <a:rPr lang="fr-FR" altLang="fr-FR" sz="3300" dirty="0"/>
                <a:t>Antérolatéral</a:t>
              </a:r>
            </a:p>
            <a:p>
              <a:pPr algn="ctr" eaLnBrk="1" hangingPunct="1"/>
              <a:r>
                <a:rPr lang="fr-FR" altLang="fr-FR" sz="3300" dirty="0"/>
                <a:t>(« archaïque »)</a:t>
              </a:r>
            </a:p>
            <a:p>
              <a:pPr algn="ctr" eaLnBrk="1" hangingPunct="1"/>
              <a:r>
                <a:rPr lang="ar-DZ" dirty="0"/>
                <a:t>لنظام الصاعد الأمامي الجانبي</a:t>
              </a:r>
              <a:endParaRPr lang="fr-FR" altLang="fr-FR" sz="3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a:xfrm>
            <a:off x="1981200" y="449263"/>
            <a:ext cx="6508750" cy="1143000"/>
          </a:xfrm>
        </p:spPr>
        <p:txBody>
          <a:bodyPr/>
          <a:lstStyle/>
          <a:p>
            <a:pPr eaLnBrk="1" hangingPunct="1"/>
            <a:r>
              <a:rPr lang="fr-FR" altLang="fr-FR" sz="2800"/>
              <a:t>Les deux aires somesthésiques corticales S1 et S2</a:t>
            </a:r>
          </a:p>
        </p:txBody>
      </p:sp>
      <p:pic>
        <p:nvPicPr>
          <p:cNvPr id="35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762126"/>
            <a:ext cx="63373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fr-FR" altLang="fr-FR"/>
              <a:t>Les aires somesthésiques</a:t>
            </a:r>
          </a:p>
        </p:txBody>
      </p:sp>
      <p:sp>
        <p:nvSpPr>
          <p:cNvPr id="16386" name="Rectangle 3"/>
          <p:cNvSpPr>
            <a:spLocks noGrp="1" noChangeArrowheads="1"/>
          </p:cNvSpPr>
          <p:nvPr>
            <p:ph type="body" sz="half" idx="1"/>
          </p:nvPr>
        </p:nvSpPr>
        <p:spPr>
          <a:xfrm>
            <a:off x="590553" y="1600201"/>
            <a:ext cx="5426074" cy="4456113"/>
          </a:xfrm>
        </p:spPr>
        <p:txBody>
          <a:bodyPr>
            <a:normAutofit fontScale="92500" lnSpcReduction="20000"/>
          </a:bodyPr>
          <a:lstStyle/>
          <a:p>
            <a:pPr eaLnBrk="1" hangingPunct="1">
              <a:lnSpc>
                <a:spcPct val="90000"/>
              </a:lnSpc>
            </a:pPr>
            <a:r>
              <a:rPr lang="fr-FR" altLang="fr-FR" sz="2800" dirty="0">
                <a:latin typeface="Verdana" panose="020B0604030504040204" pitchFamily="34" charset="0"/>
              </a:rPr>
              <a:t>L</a:t>
            </a:r>
            <a:r>
              <a:rPr lang="ja-JP" altLang="fr-FR" sz="2800" dirty="0">
                <a:latin typeface="Arial" panose="020B0604020202020204" pitchFamily="34" charset="0"/>
              </a:rPr>
              <a:t>’</a:t>
            </a:r>
            <a:r>
              <a:rPr lang="fr-FR" altLang="ja-JP" sz="2800" dirty="0" err="1">
                <a:latin typeface="Verdana" panose="020B0604030504040204" pitchFamily="34" charset="0"/>
              </a:rPr>
              <a:t>homunculus</a:t>
            </a:r>
            <a:r>
              <a:rPr lang="fr-FR" altLang="ja-JP" sz="2800" dirty="0">
                <a:latin typeface="Verdana" panose="020B0604030504040204" pitchFamily="34" charset="0"/>
              </a:rPr>
              <a:t> : carte du corps humain représentée au niveau cortical ;</a:t>
            </a:r>
          </a:p>
          <a:p>
            <a:pPr eaLnBrk="1" hangingPunct="1">
              <a:lnSpc>
                <a:spcPct val="90000"/>
              </a:lnSpc>
            </a:pPr>
            <a:r>
              <a:rPr lang="fr-FR" altLang="fr-FR" sz="2800" dirty="0">
                <a:latin typeface="Verdana" panose="020B0604030504040204" pitchFamily="34" charset="0"/>
              </a:rPr>
              <a:t>La bouche et les mains sont les zones qui concentrent la plus forte densité de récepteurs tactiles.</a:t>
            </a:r>
          </a:p>
          <a:p>
            <a:pPr eaLnBrk="1" hangingPunct="1">
              <a:lnSpc>
                <a:spcPct val="90000"/>
              </a:lnSpc>
            </a:pPr>
            <a:r>
              <a:rPr lang="ar-DZ" altLang="fr-FR" sz="2800" dirty="0">
                <a:latin typeface="Verdana" panose="020B0604030504040204" pitchFamily="34" charset="0"/>
              </a:rPr>
              <a:t>لحومونكولوس: "خريطة جسم الإنسان كما تمثلها القشرة الدماغية."</a:t>
            </a:r>
            <a:r>
              <a:rPr lang="fr-FR" altLang="fr-FR" sz="2800" dirty="0">
                <a:latin typeface="Verdana" panose="020B0604030504040204" pitchFamily="34" charset="0"/>
              </a:rPr>
              <a:t> « </a:t>
            </a:r>
          </a:p>
          <a:p>
            <a:pPr eaLnBrk="1" hangingPunct="1">
              <a:lnSpc>
                <a:spcPct val="90000"/>
              </a:lnSpc>
            </a:pPr>
            <a:r>
              <a:rPr lang="ar-DZ" altLang="fr-FR" sz="2800" dirty="0">
                <a:latin typeface="Verdana" panose="020B0604030504040204" pitchFamily="34" charset="0"/>
              </a:rPr>
              <a:t>الفم والأيدي هما المنطقتان اللتان تتركزان فيهما أعلى كثافة للمستقبلات اللمسية."</a:t>
            </a:r>
            <a:endParaRPr lang="fr-FR" altLang="fr-FR" sz="2800" dirty="0">
              <a:latin typeface="Verdana" panose="020B0604030504040204" pitchFamily="34" charset="0"/>
            </a:endParaRPr>
          </a:p>
        </p:txBody>
      </p:sp>
      <p:pic>
        <p:nvPicPr>
          <p:cNvPr id="36867" name="Picture 7" descr="Sensoryhomunculu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6513513" y="1600201"/>
            <a:ext cx="3357562" cy="44561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a:xfrm>
            <a:off x="1981200" y="449263"/>
            <a:ext cx="6508750" cy="1143000"/>
          </a:xfrm>
        </p:spPr>
        <p:txBody>
          <a:bodyPr>
            <a:normAutofit fontScale="90000"/>
          </a:bodyPr>
          <a:lstStyle/>
          <a:p>
            <a:pPr eaLnBrk="1" hangingPunct="1"/>
            <a:r>
              <a:rPr lang="fr-FR" altLang="fr-FR"/>
              <a:t>Homunculus</a:t>
            </a:r>
            <a:br>
              <a:rPr lang="fr-FR" altLang="fr-FR"/>
            </a:br>
            <a:endParaRPr lang="fr-FR" altLang="fr-FR"/>
          </a:p>
        </p:txBody>
      </p:sp>
      <p:pic>
        <p:nvPicPr>
          <p:cNvPr id="2" name="Image 1"/>
          <p:cNvPicPr/>
          <p:nvPr/>
        </p:nvPicPr>
        <p:blipFill>
          <a:blip r:embed="rId2"/>
          <a:stretch>
            <a:fillRect/>
          </a:stretch>
        </p:blipFill>
        <p:spPr>
          <a:xfrm>
            <a:off x="533400" y="2365375"/>
            <a:ext cx="4572000" cy="4044315"/>
          </a:xfrm>
          <a:prstGeom prst="rect">
            <a:avLst/>
          </a:prstGeom>
        </p:spPr>
      </p:pic>
      <p:pic>
        <p:nvPicPr>
          <p:cNvPr id="3" name="Image 2"/>
          <p:cNvPicPr/>
          <p:nvPr/>
        </p:nvPicPr>
        <p:blipFill>
          <a:blip r:embed="rId3"/>
          <a:stretch>
            <a:fillRect/>
          </a:stretch>
        </p:blipFill>
        <p:spPr>
          <a:xfrm>
            <a:off x="6772275" y="2591435"/>
            <a:ext cx="3841115" cy="339026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420*349"/>
  <p:tag name="TABLE_ENDDRAG_RECT" val="196*151*420*349"/>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233*344"/>
  <p:tag name="TABLE_ENDDRAG_RECT" val="605*155*233*344"/>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TotalTime>
  <Words>5030</Words>
  <Application>Microsoft Office PowerPoint</Application>
  <PresentationFormat>Widescreen</PresentationFormat>
  <Paragraphs>324</Paragraphs>
  <Slides>36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MS PGothic</vt:lpstr>
      <vt:lpstr>Arial</vt:lpstr>
      <vt:lpstr>Calibri</vt:lpstr>
      <vt:lpstr>Century Gothic</vt:lpstr>
      <vt:lpstr>Impact</vt:lpstr>
      <vt:lpstr>Roboto</vt:lpstr>
      <vt:lpstr>Times</vt:lpstr>
      <vt:lpstr>Times New Roman</vt:lpstr>
      <vt:lpstr>Verdana</vt:lpstr>
      <vt:lpstr>Wingdings 3</vt:lpstr>
      <vt:lpstr>Wisp</vt:lpstr>
      <vt:lpstr>    Développement du  système tactile نمو جهاز اللمسي </vt:lpstr>
      <vt:lpstr>Les trois systèmes somesthésiques </vt:lpstr>
      <vt:lpstr>Somesthésie extéroceptive </vt:lpstr>
      <vt:lpstr>PowerPoint Presentation</vt:lpstr>
      <vt:lpstr>Mécanorécepteurs</vt:lpstr>
      <vt:lpstr>Deux voies ascendantes </vt:lpstr>
      <vt:lpstr>Les deux aires somesthésiques corticales S1 et S2</vt:lpstr>
      <vt:lpstr>Les aires somesthésiques</vt:lpstr>
      <vt:lpstr>Homunculus </vt:lpstr>
      <vt:lpstr>L’illusion d’Aristote </vt:lpstr>
      <vt:lpstr>Un exercice </vt:lpstr>
      <vt:lpstr>Esthésiométre à cheveux chez des fœtus expulsés (maintenus en survie quelques minutes) مقياس الحساسية بشعرة عند أجنة مطرودة (</vt:lpstr>
      <vt:lpstr>Les deux fonctions du système tactile</vt:lpstr>
      <vt:lpstr>Les deux organes privilégiés du toucher sont la bouche et la main</vt:lpstr>
      <vt:lpstr>La zone orale (1)</vt:lpstr>
      <vt:lpstr>La zone orale (2) المنطقة الفمية </vt:lpstr>
      <vt:lpstr>La main اليد </vt:lpstr>
      <vt:lpstr>Proximoréception الإحساس                                                            القريب  </vt:lpstr>
      <vt:lpstr>La fonction perceptive de la main الوظيفة الادراكية لليد</vt:lpstr>
      <vt:lpstr>Modulation des pressions lors du premier semestre </vt:lpstr>
      <vt:lpstr>Fonction perceptive et fonction motrice de la main  </vt:lpstr>
      <vt:lpstr>Relations entre main et bouche  علاقة بين اليد و الفم</vt:lpstr>
      <vt:lpstr>Stratégies exploratoires distinguées par Lederman et Klatzky (1987)</vt:lpstr>
      <vt:lpstr>Les procédures exploratoires  سيرورات للاكتشاف  Lederman et Klatzky, 1987</vt:lpstr>
      <vt:lpstr>Un système symbolique tactile: le braille البراي نظام التشفير</vt:lpstr>
      <vt:lpstr>Clavier braille </vt:lpstr>
      <vt:lpstr>Le système tactile : les membres inférieurs الاعضاء السفلية</vt:lpstr>
      <vt:lpstr>Le système tactile : les membres inférieurs (suite)</vt:lpstr>
      <vt:lpstr>Les dysfonctionnements du système tactile اضطرابات الجهاز اللمسي</vt:lpstr>
      <vt:lpstr>Particularités au niveau de la zone orale خصائص المنطقة الفمية </vt:lpstr>
      <vt:lpstr>Particularités au niveau de l’activité manuelle خصائص على مستوى النشاط اليدوي           </vt:lpstr>
      <vt:lpstr>Particularités au niveau des membres inférieurs خصائص على مستوى الاطراف السفلى </vt:lpstr>
      <vt:lpstr>Particularités au niveau de la sensibilité profonde خصائص على مستوى الاحساس العميق  </vt:lpstr>
      <vt:lpstr>Les troubles sensitifs: atteinte parietale اصابات جدارية </vt:lpstr>
      <vt:lpstr>Les agnosies tactiles العمى اللمسي </vt:lpstr>
      <vt:lpstr>Comment le visuel recolonise le tactile : amputation et membre fantôme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tima borsali</dc:creator>
  <cp:lastModifiedBy>tima borsali</cp:lastModifiedBy>
  <cp:revision>2</cp:revision>
  <dcterms:created xsi:type="dcterms:W3CDTF">2025-12-01T16:15:21Z</dcterms:created>
  <dcterms:modified xsi:type="dcterms:W3CDTF">2025-12-01T16:57:57Z</dcterms:modified>
</cp:coreProperties>
</file>