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751A4-5986-446D-A840-5A425892E3A3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25D79-2366-4018-B292-1305AFAAE42F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25D79-2366-4018-B292-1305AFAAE42F}" type="slidenum">
              <a:rPr lang="fr-FR" smtClean="0"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300B-D152-48C8-8471-20475A06FC06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A75DA-C342-4AB8-A066-0FF0701865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300B-D152-48C8-8471-20475A06FC06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A75DA-C342-4AB8-A066-0FF0701865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300B-D152-48C8-8471-20475A06FC06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A75DA-C342-4AB8-A066-0FF0701865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300B-D152-48C8-8471-20475A06FC06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A75DA-C342-4AB8-A066-0FF0701865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300B-D152-48C8-8471-20475A06FC06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A75DA-C342-4AB8-A066-0FF0701865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300B-D152-48C8-8471-20475A06FC06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A75DA-C342-4AB8-A066-0FF0701865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300B-D152-48C8-8471-20475A06FC06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A75DA-C342-4AB8-A066-0FF0701865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300B-D152-48C8-8471-20475A06FC06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A75DA-C342-4AB8-A066-0FF0701865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300B-D152-48C8-8471-20475A06FC06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A75DA-C342-4AB8-A066-0FF0701865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300B-D152-48C8-8471-20475A06FC06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A75DA-C342-4AB8-A066-0FF0701865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300B-D152-48C8-8471-20475A06FC06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C3A75DA-C342-4AB8-A066-0FF070186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72300B-D152-48C8-8471-20475A06FC06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C3A75DA-C342-4AB8-A066-0FF0701865F2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Academic</a:t>
            </a:r>
            <a:r>
              <a:rPr lang="fr-FR" dirty="0" smtClean="0"/>
              <a:t> </a:t>
            </a:r>
            <a:r>
              <a:rPr lang="fr-FR" dirty="0" err="1" smtClean="0"/>
              <a:t>writing</a:t>
            </a:r>
            <a:r>
              <a:rPr lang="fr-FR" dirty="0" smtClean="0"/>
              <a:t> :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Past</a:t>
            </a:r>
            <a:r>
              <a:rPr lang="fr-FR" dirty="0" smtClean="0"/>
              <a:t> </a:t>
            </a:r>
            <a:r>
              <a:rPr lang="fr-FR" dirty="0" err="1" smtClean="0"/>
              <a:t>tense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Past</a:t>
            </a:r>
            <a:r>
              <a:rPr lang="fr-FR" dirty="0" smtClean="0"/>
              <a:t> simple </a:t>
            </a:r>
            <a:r>
              <a:rPr lang="fr-FR" dirty="0" err="1" smtClean="0"/>
              <a:t>tense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Simple past</a:t>
            </a:r>
            <a:r>
              <a:rPr lang="en-US" dirty="0" smtClean="0"/>
              <a:t>: Use the simple past tense to describe a completed action that took place at a specific point in the past (e.g., last year, 1 hour ago, last Sunday, yesterday ). In the example below, the specific point of time in the past is 1998.</a:t>
            </a:r>
          </a:p>
          <a:p>
            <a:r>
              <a:rPr lang="en-US" b="1" i="1" dirty="0" smtClean="0"/>
              <a:t>Example:</a:t>
            </a:r>
            <a:r>
              <a:rPr lang="en-US" dirty="0" smtClean="0"/>
              <a:t> </a:t>
            </a:r>
            <a:r>
              <a:rPr lang="en-US" dirty="0" err="1" smtClean="0"/>
              <a:t>Zimbardo</a:t>
            </a:r>
            <a:r>
              <a:rPr lang="en-US" dirty="0" smtClean="0"/>
              <a:t> (1998) </a:t>
            </a:r>
            <a:r>
              <a:rPr lang="en-US" b="1" dirty="0" smtClean="0"/>
              <a:t>researched</a:t>
            </a:r>
            <a:r>
              <a:rPr lang="en-US" dirty="0" smtClean="0"/>
              <a:t> many aspects of social psychology.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285728"/>
            <a:ext cx="8229600" cy="596743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The form:</a:t>
            </a:r>
          </a:p>
          <a:p>
            <a:r>
              <a:rPr lang="en-US" dirty="0" smtClean="0"/>
              <a:t>The simple past tense in</a:t>
            </a:r>
            <a:r>
              <a:rPr lang="en-US" dirty="0" smtClean="0">
                <a:solidFill>
                  <a:srgbClr val="C00000"/>
                </a:solidFill>
              </a:rPr>
              <a:t> regular verbs </a:t>
            </a:r>
            <a:r>
              <a:rPr lang="en-US" dirty="0" smtClean="0"/>
              <a:t>is formed  by adding ”</a:t>
            </a:r>
            <a:r>
              <a:rPr lang="en-US" dirty="0" err="1" smtClean="0"/>
              <a:t>ed</a:t>
            </a:r>
            <a:r>
              <a:rPr lang="en-US" dirty="0" smtClean="0"/>
              <a:t>” to the infinitive( without to) . Whereas, with </a:t>
            </a:r>
            <a:r>
              <a:rPr lang="en-US" dirty="0" smtClean="0">
                <a:solidFill>
                  <a:srgbClr val="C00000"/>
                </a:solidFill>
              </a:rPr>
              <a:t>irregular verbs </a:t>
            </a:r>
            <a:r>
              <a:rPr lang="en-US" dirty="0" smtClean="0"/>
              <a:t>this varies considerably and should be learnt.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The use:</a:t>
            </a:r>
          </a:p>
          <a:p>
            <a:r>
              <a:rPr lang="en-US" dirty="0" smtClean="0"/>
              <a:t>1-It is used for  a completed actions </a:t>
            </a:r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: I met him yesterday</a:t>
            </a:r>
          </a:p>
          <a:p>
            <a:pPr>
              <a:buNone/>
            </a:pPr>
            <a:r>
              <a:rPr lang="en-US" dirty="0" smtClean="0"/>
              <a:t>         Pasteur died in 1895.</a:t>
            </a:r>
          </a:p>
          <a:p>
            <a:pPr>
              <a:buNone/>
            </a:pPr>
            <a:r>
              <a:rPr lang="en-US" dirty="0" smtClean="0"/>
              <a:t>2-  it s used for past habits</a:t>
            </a:r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: he never drank soda.</a:t>
            </a:r>
          </a:p>
          <a:p>
            <a:pPr>
              <a:buNone/>
            </a:pPr>
            <a:r>
              <a:rPr lang="en-US" dirty="0" smtClean="0"/>
              <a:t>He always wore a glasses</a:t>
            </a:r>
          </a:p>
          <a:p>
            <a:r>
              <a:rPr lang="fr-FR" dirty="0" smtClean="0"/>
              <a:t>3-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used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conditional</a:t>
            </a:r>
            <a:r>
              <a:rPr lang="fr-FR" dirty="0" smtClean="0"/>
              <a:t> type2 </a:t>
            </a:r>
          </a:p>
          <a:p>
            <a:pPr>
              <a:buNone/>
            </a:pPr>
            <a:r>
              <a:rPr lang="fr-FR" dirty="0" err="1" smtClean="0"/>
              <a:t>Eg</a:t>
            </a:r>
            <a:r>
              <a:rPr lang="fr-FR" dirty="0" smtClean="0"/>
              <a:t>: if i </a:t>
            </a:r>
            <a:r>
              <a:rPr lang="fr-FR" dirty="0" err="1" smtClean="0"/>
              <a:t>had</a:t>
            </a:r>
            <a:r>
              <a:rPr lang="fr-FR" dirty="0" smtClean="0"/>
              <a:t> money , i </a:t>
            </a:r>
            <a:r>
              <a:rPr lang="fr-FR" dirty="0" err="1" smtClean="0"/>
              <a:t>would</a:t>
            </a:r>
            <a:r>
              <a:rPr lang="fr-FR" dirty="0" smtClean="0"/>
              <a:t> </a:t>
            </a:r>
            <a:r>
              <a:rPr lang="fr-FR" dirty="0" err="1" smtClean="0"/>
              <a:t>buy</a:t>
            </a:r>
            <a:r>
              <a:rPr lang="fr-FR" dirty="0" smtClean="0"/>
              <a:t> a car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2454275" y="1268571"/>
          <a:ext cx="4235450" cy="4144645"/>
        </p:xfrm>
        <a:graphic>
          <a:graphicData uri="http://schemas.openxmlformats.org/drawingml/2006/table">
            <a:tbl>
              <a:tblPr/>
              <a:tblGrid>
                <a:gridCol w="1851660"/>
                <a:gridCol w="2383790"/>
              </a:tblGrid>
              <a:tr h="1898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200" b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Functions</a:t>
                      </a:r>
                      <a:endParaRPr lang="fr-F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150" marR="57150" marT="57150" marB="571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D98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200" b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Example</a:t>
                      </a:r>
                      <a:endParaRPr lang="fr-F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150" marR="57150" marT="57150" marB="571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D98C"/>
                    </a:solidFill>
                  </a:tcPr>
                </a:tc>
              </a:tr>
              <a:tr h="5632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15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1) To report specific findings of a previous study (usually with the authors’ names in the sentence) to support a general statement.</a:t>
                      </a:r>
                      <a:endParaRPr lang="fr-F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150" marR="57150" marT="57150" marB="571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D98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15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Probably the most commonly discussed phenomenon in music cognition is the Mozart Effect (this is the general claim). (Specific example) Rauscher and colleagues first </a:t>
                      </a:r>
                      <a:r>
                        <a:rPr lang="fr-FR" sz="1200" b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documented</a:t>
                      </a:r>
                      <a:r>
                        <a:rPr lang="fr-FR" sz="115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 this effect in their seminal paper.</a:t>
                      </a:r>
                      <a:endParaRPr lang="fr-F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150" marR="57150" marT="57150" marB="571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D98C"/>
                    </a:solidFill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15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2) To describe the methods or data from a completed experiment.</a:t>
                      </a:r>
                      <a:endParaRPr lang="fr-F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150" marR="57150" marT="57150" marB="571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D98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15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Statistical analyses </a:t>
                      </a:r>
                      <a:r>
                        <a:rPr lang="fr-FR" sz="1200" b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were used</a:t>
                      </a:r>
                      <a:r>
                        <a:rPr lang="fr-FR" sz="115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 to determine relationships between variables.</a:t>
                      </a:r>
                      <a:endParaRPr lang="fr-F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150" marR="57150" marT="57150" marB="571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D98C"/>
                    </a:solidFill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15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3) To report results of the current empirical study.</a:t>
                      </a:r>
                      <a:endParaRPr lang="fr-F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150" marR="57150" marT="57150" marB="571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D98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15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The L1-English writers utilized mostly NP- and</a:t>
                      </a:r>
                      <a:endParaRPr lang="fr-F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15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PP-based bundles (78.3% of types and 77.1% of tokens).</a:t>
                      </a:r>
                      <a:endParaRPr lang="fr-F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150" marR="57150" marT="57150" marB="571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D98C"/>
                    </a:solidFill>
                  </a:tcPr>
                </a:tc>
              </a:tr>
              <a:tr h="2844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15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3) After any past time marker.</a:t>
                      </a:r>
                      <a:endParaRPr lang="fr-FR"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150" marR="57150" marT="57150" marB="571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D98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15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After</a:t>
                      </a:r>
                      <a:r>
                        <a:rPr lang="fr-FR" sz="115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the </a:t>
                      </a:r>
                      <a:r>
                        <a:rPr lang="fr-FR" sz="115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war</a:t>
                      </a:r>
                      <a:r>
                        <a:rPr lang="fr-FR" sz="115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, Germany </a:t>
                      </a:r>
                      <a:r>
                        <a:rPr lang="fr-FR" sz="1200" b="1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had</a:t>
                      </a:r>
                      <a:r>
                        <a:rPr lang="fr-FR" sz="115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 to face </a:t>
                      </a:r>
                      <a:r>
                        <a:rPr lang="fr-FR" sz="115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strong</a:t>
                      </a:r>
                      <a:r>
                        <a:rPr lang="fr-FR" sz="115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15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reparations</a:t>
                      </a:r>
                      <a:r>
                        <a:rPr lang="fr-FR" sz="115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15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from</a:t>
                      </a:r>
                      <a:r>
                        <a:rPr lang="fr-FR" sz="115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the </a:t>
                      </a:r>
                      <a:r>
                        <a:rPr lang="fr-FR" sz="115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allied</a:t>
                      </a:r>
                      <a:r>
                        <a:rPr lang="fr-FR" sz="115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nations.</a:t>
                      </a:r>
                      <a:endParaRPr lang="fr-FR" sz="11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150" marR="57150" marT="57150" marB="571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D98C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0" y="1"/>
          <a:ext cx="9144000" cy="6857998"/>
        </p:xfrm>
        <a:graphic>
          <a:graphicData uri="http://schemas.openxmlformats.org/drawingml/2006/table">
            <a:tbl>
              <a:tblPr/>
              <a:tblGrid>
                <a:gridCol w="3997588"/>
                <a:gridCol w="5146412"/>
              </a:tblGrid>
              <a:tr h="5188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400" b="1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Functions</a:t>
                      </a:r>
                      <a:endParaRPr lang="fr-FR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6038" marR="56038" marT="56038" marB="5603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D9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400" b="1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Example</a:t>
                      </a:r>
                      <a:endParaRPr lang="fr-FR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6038" marR="56038" marT="56038" marB="5603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D98C"/>
                    </a:solidFill>
                  </a:tcPr>
                </a:tc>
              </a:tr>
              <a:tr h="23723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80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1) To report specific findings of a previous study (usually with the authors’ names in the sentence) to support a general statement.</a:t>
                      </a:r>
                      <a:endParaRPr lang="fr-FR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6038" marR="56038" marT="56038" marB="5603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D98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Probably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the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most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commonly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discussed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phenomenon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in music cognition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is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the Mozart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Effect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(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this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is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the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general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claim). (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Specific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example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)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Rauscher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and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colleagues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first </a:t>
                      </a:r>
                      <a:r>
                        <a:rPr lang="fr-FR" sz="1800" b="1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documented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 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this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effect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in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their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seminal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paper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.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6038" marR="56038" marT="56038" marB="5603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D98C"/>
                    </a:solidFill>
                  </a:tcPr>
                </a:tc>
              </a:tr>
              <a:tr h="113244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80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2) To describe the methods or data from a completed experiment.</a:t>
                      </a:r>
                      <a:endParaRPr lang="fr-FR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6038" marR="56038" marT="56038" marB="5603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D98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80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Statistical analyses </a:t>
                      </a:r>
                      <a:r>
                        <a:rPr lang="fr-FR" sz="1800" b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were used</a:t>
                      </a:r>
                      <a:r>
                        <a:rPr lang="fr-FR" sz="180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 to determine relationships between variables.</a:t>
                      </a:r>
                      <a:endParaRPr lang="fr-FR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6038" marR="56038" marT="56038" marB="5603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D98C"/>
                    </a:solidFill>
                  </a:tcPr>
                </a:tc>
              </a:tr>
              <a:tr h="17018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80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3) To report results of the current empirical study.</a:t>
                      </a:r>
                      <a:endParaRPr lang="fr-FR"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6038" marR="56038" marT="56038" marB="5603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D98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The L1-English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writers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utilized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mostly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NP- and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PP-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based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bundles (78.3% of types and 77.1% of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tokens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).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6038" marR="56038" marT="56038" marB="5603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D98C"/>
                    </a:solidFill>
                  </a:tcPr>
                </a:tc>
              </a:tr>
              <a:tr h="113244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3)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After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any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past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time marker.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6038" marR="56038" marT="56038" marB="5603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D98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320"/>
                        </a:spcAft>
                      </a:pP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After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the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war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, Germany </a:t>
                      </a:r>
                      <a:r>
                        <a:rPr lang="fr-FR" sz="1800" b="1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had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 to face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strong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reparations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from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the </a:t>
                      </a:r>
                      <a:r>
                        <a:rPr lang="fr-FR" sz="1800" dirty="0" err="1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allied</a:t>
                      </a:r>
                      <a:r>
                        <a:rPr lang="fr-FR" sz="1800" dirty="0">
                          <a:solidFill>
                            <a:srgbClr val="444444"/>
                          </a:solidFill>
                          <a:latin typeface="Helvetica"/>
                          <a:ea typeface="Times New Roman"/>
                          <a:cs typeface="Calibri"/>
                        </a:rPr>
                        <a:t> nations.</a:t>
                      </a:r>
                      <a:endParaRPr lang="fr-FR" sz="18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6038" marR="56038" marT="56038" marB="5603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D98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214282" y="214290"/>
            <a:ext cx="8572560" cy="6215106"/>
          </a:xfrm>
        </p:spPr>
        <p:txBody>
          <a:bodyPr>
            <a:normAutofit lnSpcReduction="10000"/>
          </a:bodyPr>
          <a:lstStyle/>
          <a:p>
            <a:r>
              <a:rPr lang="fr-FR" dirty="0" err="1" smtClean="0">
                <a:solidFill>
                  <a:srgbClr val="FF0000"/>
                </a:solidFill>
              </a:rPr>
              <a:t>Activity</a:t>
            </a:r>
            <a:r>
              <a:rPr lang="fr-FR" dirty="0" smtClean="0">
                <a:solidFill>
                  <a:srgbClr val="FF0000"/>
                </a:solidFill>
              </a:rPr>
              <a:t> one:    </a:t>
            </a:r>
            <a:r>
              <a:rPr lang="en-US" dirty="0" smtClean="0">
                <a:solidFill>
                  <a:srgbClr val="FF0000"/>
                </a:solidFill>
              </a:rPr>
              <a:t>Put the verbs into the correct form (simple past).</a:t>
            </a:r>
          </a:p>
          <a:p>
            <a:r>
              <a:rPr lang="en-US" dirty="0" smtClean="0"/>
              <a:t>Last year I (</a:t>
            </a:r>
            <a:r>
              <a:rPr lang="en-US" dirty="0" smtClean="0"/>
              <a:t>spend)</a:t>
            </a:r>
            <a:r>
              <a:rPr lang="en-US" dirty="0" smtClean="0">
                <a:solidFill>
                  <a:srgbClr val="FF0000"/>
                </a:solidFill>
              </a:rPr>
              <a:t>spent </a:t>
            </a:r>
            <a:r>
              <a:rPr lang="en-US" dirty="0" smtClean="0"/>
              <a:t> </a:t>
            </a:r>
            <a:r>
              <a:rPr lang="en-US" dirty="0" smtClean="0"/>
              <a:t> </a:t>
            </a:r>
            <a:r>
              <a:rPr lang="en-US" dirty="0" smtClean="0"/>
              <a:t> my holiday in Ireland.</a:t>
            </a:r>
          </a:p>
          <a:p>
            <a:r>
              <a:rPr lang="en-US" dirty="0" smtClean="0"/>
              <a:t>It (be) </a:t>
            </a:r>
            <a:r>
              <a:rPr lang="en-US" dirty="0" smtClean="0">
                <a:solidFill>
                  <a:srgbClr val="FF0000"/>
                </a:solidFill>
              </a:rPr>
              <a:t>was </a:t>
            </a:r>
            <a:r>
              <a:rPr lang="en-US" dirty="0" smtClean="0"/>
              <a:t> </a:t>
            </a:r>
            <a:r>
              <a:rPr lang="en-US" dirty="0" smtClean="0"/>
              <a:t>great.</a:t>
            </a:r>
          </a:p>
          <a:p>
            <a:r>
              <a:rPr lang="en-US" dirty="0" smtClean="0"/>
              <a:t>I (</a:t>
            </a:r>
            <a:r>
              <a:rPr lang="en-US" dirty="0" smtClean="0"/>
              <a:t>travel)</a:t>
            </a:r>
            <a:r>
              <a:rPr lang="en-US" dirty="0" smtClean="0">
                <a:solidFill>
                  <a:srgbClr val="FF0000"/>
                </a:solidFill>
              </a:rPr>
              <a:t>travelled</a:t>
            </a:r>
            <a:r>
              <a:rPr lang="en-US" dirty="0" smtClean="0"/>
              <a:t> around by car with two friends and we (visit) 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visited </a:t>
            </a:r>
            <a:r>
              <a:rPr lang="en-US" dirty="0" smtClean="0"/>
              <a:t> many  interesting places.</a:t>
            </a:r>
          </a:p>
          <a:p>
            <a:r>
              <a:rPr lang="en-US" dirty="0" smtClean="0"/>
              <a:t>In the evenings we usually (go) </a:t>
            </a:r>
            <a:r>
              <a:rPr lang="en-US" dirty="0" smtClean="0">
                <a:solidFill>
                  <a:srgbClr val="FF0000"/>
                </a:solidFill>
              </a:rPr>
              <a:t>went </a:t>
            </a:r>
            <a:r>
              <a:rPr lang="en-US" dirty="0" smtClean="0"/>
              <a:t> </a:t>
            </a:r>
            <a:r>
              <a:rPr lang="en-US" dirty="0" smtClean="0"/>
              <a:t> to a pub.</a:t>
            </a:r>
          </a:p>
          <a:p>
            <a:r>
              <a:rPr lang="en-US" dirty="0" smtClean="0"/>
              <a:t>One night we even (</a:t>
            </a:r>
            <a:r>
              <a:rPr lang="en-US" dirty="0" smtClean="0"/>
              <a:t>learn)</a:t>
            </a:r>
            <a:r>
              <a:rPr lang="en-US" dirty="0" smtClean="0">
                <a:solidFill>
                  <a:srgbClr val="FF0000"/>
                </a:solidFill>
              </a:rPr>
              <a:t>learnt/ learned</a:t>
            </a:r>
            <a:r>
              <a:rPr lang="en-US" dirty="0" smtClean="0"/>
              <a:t> </a:t>
            </a:r>
            <a:r>
              <a:rPr lang="en-US" dirty="0" smtClean="0"/>
              <a:t>some Irish dances.</a:t>
            </a:r>
          </a:p>
          <a:p>
            <a:r>
              <a:rPr lang="en-US" dirty="0" smtClean="0"/>
              <a:t>We (</a:t>
            </a:r>
            <a:r>
              <a:rPr lang="en-US" dirty="0" smtClean="0"/>
              <a:t>be)</a:t>
            </a:r>
            <a:r>
              <a:rPr lang="en-US" dirty="0" smtClean="0">
                <a:solidFill>
                  <a:srgbClr val="FF0000"/>
                </a:solidFill>
              </a:rPr>
              <a:t>were</a:t>
            </a:r>
            <a:r>
              <a:rPr lang="en-US" dirty="0" smtClean="0"/>
              <a:t> </a:t>
            </a:r>
            <a:r>
              <a:rPr lang="en-US" dirty="0" smtClean="0"/>
              <a:t>very </a:t>
            </a:r>
            <a:r>
              <a:rPr lang="en-US" dirty="0" smtClean="0"/>
              <a:t>lucky with the weather.</a:t>
            </a:r>
          </a:p>
          <a:p>
            <a:r>
              <a:rPr lang="en-US" dirty="0" smtClean="0"/>
              <a:t>It (not / rain)</a:t>
            </a:r>
            <a:r>
              <a:rPr lang="en-US" dirty="0" smtClean="0">
                <a:solidFill>
                  <a:srgbClr val="FF0000"/>
                </a:solidFill>
              </a:rPr>
              <a:t> did not rain </a:t>
            </a:r>
            <a:r>
              <a:rPr lang="en-US" dirty="0" smtClean="0"/>
              <a:t> a lot but we (see) </a:t>
            </a:r>
            <a:r>
              <a:rPr lang="en-US" dirty="0" smtClean="0">
                <a:solidFill>
                  <a:srgbClr val="FF0000"/>
                </a:solidFill>
              </a:rPr>
              <a:t>saw</a:t>
            </a:r>
            <a:r>
              <a:rPr lang="en-US" dirty="0" smtClean="0"/>
              <a:t> some beautiful rainbows.</a:t>
            </a:r>
          </a:p>
          <a:p>
            <a:r>
              <a:rPr lang="en-US" dirty="0" smtClean="0"/>
              <a:t>Where (spend / you)  your last holiday</a:t>
            </a:r>
            <a:r>
              <a:rPr lang="en-US" dirty="0" smtClean="0"/>
              <a:t>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Where did you spend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Activity</a:t>
            </a:r>
            <a:r>
              <a:rPr lang="fr-FR" dirty="0" smtClean="0"/>
              <a:t> </a:t>
            </a:r>
            <a:r>
              <a:rPr lang="fr-FR" dirty="0" err="1" smtClean="0"/>
              <a:t>two</a:t>
            </a:r>
            <a:r>
              <a:rPr lang="fr-FR" dirty="0" smtClean="0"/>
              <a:t>: </a:t>
            </a:r>
            <a:r>
              <a:rPr lang="fr-FR" dirty="0" err="1" smtClean="0"/>
              <a:t>fill</a:t>
            </a:r>
            <a:r>
              <a:rPr lang="fr-FR" dirty="0" smtClean="0"/>
              <a:t> the correct </a:t>
            </a:r>
            <a:r>
              <a:rPr lang="fr-FR" dirty="0" err="1" smtClean="0"/>
              <a:t>form</a:t>
            </a:r>
            <a:r>
              <a:rPr lang="fr-FR" dirty="0" smtClean="0"/>
              <a:t> of the </a:t>
            </a:r>
            <a:r>
              <a:rPr lang="fr-FR" dirty="0" err="1" smtClean="0"/>
              <a:t>verbs</a:t>
            </a:r>
            <a:r>
              <a:rPr lang="fr-FR" dirty="0" smtClean="0"/>
              <a:t>: simple </a:t>
            </a:r>
            <a:r>
              <a:rPr lang="fr-FR" dirty="0" err="1" smtClean="0"/>
              <a:t>past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1. The tutor group __________ a prize. (to win)  </a:t>
            </a:r>
            <a:r>
              <a:rPr lang="en-US" dirty="0" smtClean="0">
                <a:solidFill>
                  <a:srgbClr val="FF0000"/>
                </a:solidFill>
              </a:rPr>
              <a:t>won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2. Peter __________ for Emily´s ticket. (to pay)  </a:t>
            </a:r>
            <a:r>
              <a:rPr lang="en-US" dirty="0" smtClean="0">
                <a:solidFill>
                  <a:srgbClr val="FF0000"/>
                </a:solidFill>
              </a:rPr>
              <a:t>paid </a:t>
            </a:r>
            <a:endParaRPr lang="en-US" dirty="0" smtClean="0"/>
          </a:p>
          <a:p>
            <a:r>
              <a:rPr lang="en-US" dirty="0" smtClean="0"/>
              <a:t>3. The bird __________ high in the sky. (to </a:t>
            </a:r>
            <a:r>
              <a:rPr lang="en-US" dirty="0" smtClean="0"/>
              <a:t>fly)</a:t>
            </a:r>
            <a:r>
              <a:rPr lang="en-US" dirty="0" smtClean="0">
                <a:solidFill>
                  <a:srgbClr val="FF0000"/>
                </a:solidFill>
              </a:rPr>
              <a:t>flew</a:t>
            </a:r>
            <a:endParaRPr lang="en-US" dirty="0" smtClean="0"/>
          </a:p>
          <a:p>
            <a:r>
              <a:rPr lang="en-US" dirty="0" smtClean="0"/>
              <a:t> 4. Jake __________ his arm. (to break) </a:t>
            </a:r>
            <a:r>
              <a:rPr lang="en-US" dirty="0" smtClean="0">
                <a:solidFill>
                  <a:srgbClr val="FF0000"/>
                </a:solidFill>
              </a:rPr>
              <a:t>broke</a:t>
            </a:r>
            <a:endParaRPr lang="en-US" dirty="0" smtClean="0"/>
          </a:p>
          <a:p>
            <a:r>
              <a:rPr lang="en-US" dirty="0" smtClean="0"/>
              <a:t>5. The doctor __________ him some medicine.(to give</a:t>
            </a:r>
            <a:r>
              <a:rPr lang="en-US" dirty="0" smtClean="0"/>
              <a:t>) </a:t>
            </a:r>
            <a:r>
              <a:rPr lang="en-US" dirty="0" smtClean="0">
                <a:solidFill>
                  <a:srgbClr val="FF0000"/>
                </a:solidFill>
              </a:rPr>
              <a:t>gave</a:t>
            </a:r>
            <a:endParaRPr lang="en-US" dirty="0" smtClean="0"/>
          </a:p>
          <a:p>
            <a:r>
              <a:rPr lang="en-US" dirty="0" smtClean="0"/>
              <a:t> 6. They __________ the good news. (to hear) </a:t>
            </a:r>
            <a:r>
              <a:rPr lang="en-US" dirty="0" smtClean="0">
                <a:solidFill>
                  <a:srgbClr val="FF0000"/>
                </a:solidFill>
              </a:rPr>
              <a:t>heard</a:t>
            </a:r>
            <a:endParaRPr lang="en-US" dirty="0" smtClean="0"/>
          </a:p>
          <a:p>
            <a:r>
              <a:rPr lang="en-US" dirty="0" smtClean="0"/>
              <a:t>7. Ben __________ his taxi through London. (to drive) </a:t>
            </a:r>
            <a:r>
              <a:rPr lang="en-US" dirty="0" smtClean="0">
                <a:solidFill>
                  <a:srgbClr val="FF0000"/>
                </a:solidFill>
              </a:rPr>
              <a:t>drove</a:t>
            </a:r>
            <a:endParaRPr lang="en-US" dirty="0" smtClean="0"/>
          </a:p>
          <a:p>
            <a:r>
              <a:rPr lang="en-US" dirty="0" smtClean="0"/>
              <a:t>8. The friends __________ in front of the café. (to </a:t>
            </a:r>
            <a:r>
              <a:rPr lang="en-US" dirty="0" smtClean="0"/>
              <a:t>meet)</a:t>
            </a:r>
            <a:r>
              <a:rPr lang="en-US" dirty="0" smtClean="0">
                <a:solidFill>
                  <a:srgbClr val="FF0000"/>
                </a:solidFill>
              </a:rPr>
              <a:t>met 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9. The man __________ all the answers. (to know) </a:t>
            </a:r>
            <a:r>
              <a:rPr lang="en-US" dirty="0" smtClean="0">
                <a:solidFill>
                  <a:srgbClr val="FF0000"/>
                </a:solidFill>
              </a:rPr>
              <a:t>knew </a:t>
            </a:r>
            <a:endParaRPr lang="en-US" dirty="0" smtClean="0"/>
          </a:p>
          <a:p>
            <a:r>
              <a:rPr lang="en-US" dirty="0" smtClean="0"/>
              <a:t>10. She __________ the newspaper. (to read</a:t>
            </a:r>
            <a:r>
              <a:rPr lang="en-US" smtClean="0"/>
              <a:t>) </a:t>
            </a:r>
            <a:r>
              <a:rPr lang="en-US" smtClean="0">
                <a:solidFill>
                  <a:srgbClr val="FF0000"/>
                </a:solidFill>
              </a:rPr>
              <a:t>read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Activity</a:t>
            </a:r>
            <a:r>
              <a:rPr lang="fr-FR" dirty="0" smtClean="0"/>
              <a:t> </a:t>
            </a:r>
            <a:r>
              <a:rPr lang="fr-FR" dirty="0" err="1" smtClean="0"/>
              <a:t>three</a:t>
            </a:r>
            <a:r>
              <a:rPr lang="fr-FR" dirty="0" smtClean="0"/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Look </a:t>
            </a:r>
            <a:r>
              <a:rPr lang="fr-FR" dirty="0" err="1" smtClean="0"/>
              <a:t>at</a:t>
            </a:r>
            <a:r>
              <a:rPr lang="fr-FR" dirty="0" smtClean="0"/>
              <a:t> </a:t>
            </a:r>
            <a:r>
              <a:rPr lang="fr-FR" dirty="0" err="1" smtClean="0"/>
              <a:t>grammar</a:t>
            </a:r>
            <a:r>
              <a:rPr lang="fr-FR" dirty="0" smtClean="0"/>
              <a:t> </a:t>
            </a:r>
            <a:r>
              <a:rPr lang="fr-FR" dirty="0" err="1" smtClean="0"/>
              <a:t>worksheet</a:t>
            </a:r>
            <a:r>
              <a:rPr lang="fr-FR" dirty="0" smtClean="0"/>
              <a:t> . </a:t>
            </a:r>
            <a:r>
              <a:rPr lang="fr-FR" dirty="0" err="1" smtClean="0"/>
              <a:t>Pdf</a:t>
            </a:r>
            <a:endParaRPr lang="fr-FR" dirty="0" smtClean="0"/>
          </a:p>
          <a:p>
            <a:pPr>
              <a:buNone/>
            </a:pPr>
            <a:r>
              <a:rPr lang="en-US" b="1" i="1" dirty="0" smtClean="0"/>
              <a:t>Fill in the blanks below to complete the sentences. </a:t>
            </a:r>
          </a:p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r>
              <a:rPr lang="en-US" dirty="0" smtClean="0"/>
              <a:t> </a:t>
            </a:r>
            <a:r>
              <a:rPr lang="en-US" b="1" dirty="0" smtClean="0"/>
              <a:t>2. A: Did Helen </a:t>
            </a:r>
            <a:r>
              <a:rPr lang="en-US" b="1" i="1" dirty="0" smtClean="0"/>
              <a:t>(drive)drive  to work? B: Yes, she did . </a:t>
            </a:r>
          </a:p>
          <a:p>
            <a:endParaRPr lang="fr-FR" dirty="0" smtClean="0"/>
          </a:p>
          <a:p>
            <a:r>
              <a:rPr lang="en-US" dirty="0" smtClean="0"/>
              <a:t> </a:t>
            </a:r>
            <a:r>
              <a:rPr lang="en-US" b="1" dirty="0" smtClean="0"/>
              <a:t>3. My neighbor </a:t>
            </a:r>
            <a:r>
              <a:rPr lang="en-US" b="1" i="1" dirty="0" smtClean="0"/>
              <a:t>(buy)_bought  a new car last week. 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142852"/>
            <a:ext cx="8858280" cy="6500858"/>
          </a:xfrm>
        </p:spPr>
      </p:pic>
      <p:sp>
        <p:nvSpPr>
          <p:cNvPr id="3" name="ZoneTexte 2"/>
          <p:cNvSpPr txBox="1"/>
          <p:nvPr/>
        </p:nvSpPr>
        <p:spPr>
          <a:xfrm>
            <a:off x="1714480" y="1285860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Went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000100" y="1857364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Did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571868" y="1714488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swim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7786710" y="1857364"/>
            <a:ext cx="1357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Did</a:t>
            </a:r>
            <a:r>
              <a:rPr lang="fr-FR" dirty="0" smtClean="0"/>
              <a:t> not 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857488" y="2143116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Saw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2071670" y="2571744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Did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6357950" y="264318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Drank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Unfinished</a:t>
            </a:r>
            <a:r>
              <a:rPr lang="fr-FR" dirty="0" smtClean="0"/>
              <a:t> </a:t>
            </a:r>
            <a:r>
              <a:rPr lang="fr-FR" dirty="0" err="1" smtClean="0"/>
              <a:t>lesson</a:t>
            </a:r>
            <a:r>
              <a:rPr lang="fr-FR" dirty="0" smtClean="0"/>
              <a:t>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1853</TotalTime>
  <Words>622</Words>
  <Application>Microsoft Office PowerPoint</Application>
  <PresentationFormat>Affichage à l'écran (4:3)</PresentationFormat>
  <Paragraphs>76</Paragraphs>
  <Slides>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Débit</vt:lpstr>
      <vt:lpstr>Academic writing : </vt:lpstr>
      <vt:lpstr>Past simple tense </vt:lpstr>
      <vt:lpstr>Diapositive 3</vt:lpstr>
      <vt:lpstr>Diapositive 4</vt:lpstr>
      <vt:lpstr>Diapositive 5</vt:lpstr>
      <vt:lpstr>Activity two: fill the correct form of the verbs: simple past </vt:lpstr>
      <vt:lpstr>Activity three: 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writing : </dc:title>
  <dc:creator>MAS informatique</dc:creator>
  <cp:lastModifiedBy>MAS informatique</cp:lastModifiedBy>
  <cp:revision>24</cp:revision>
  <dcterms:created xsi:type="dcterms:W3CDTF">2021-04-23T11:15:54Z</dcterms:created>
  <dcterms:modified xsi:type="dcterms:W3CDTF">2021-11-29T10:16:55Z</dcterms:modified>
</cp:coreProperties>
</file>