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  <p:sldId id="264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77" r:id="rId26"/>
    <p:sldId id="278" r:id="rId27"/>
    <p:sldId id="279" r:id="rId28"/>
    <p:sldId id="280" r:id="rId29"/>
    <p:sldId id="281" r:id="rId30"/>
    <p:sldId id="282" r:id="rId31"/>
    <p:sldId id="293" r:id="rId32"/>
    <p:sldId id="283" r:id="rId33"/>
    <p:sldId id="294" r:id="rId34"/>
    <p:sldId id="284" r:id="rId35"/>
    <p:sldId id="258" r:id="rId36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+mn-ea"/>
        <a:cs typeface="Times New Roman (Arabic)" charset="-78"/>
      </a:defRPr>
    </a:lvl1pPr>
    <a:lvl2pPr marL="4572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+mn-ea"/>
        <a:cs typeface="Times New Roman (Arabic)" charset="-78"/>
      </a:defRPr>
    </a:lvl2pPr>
    <a:lvl3pPr marL="9144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+mn-ea"/>
        <a:cs typeface="Times New Roman (Arabic)" charset="-78"/>
      </a:defRPr>
    </a:lvl3pPr>
    <a:lvl4pPr marL="13716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+mn-ea"/>
        <a:cs typeface="Times New Roman (Arabic)" charset="-78"/>
      </a:defRPr>
    </a:lvl4pPr>
    <a:lvl5pPr marL="18288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26" charset="0"/>
        <a:ea typeface="+mn-ea"/>
        <a:cs typeface="Times New Roman (Arabic)" charset="-78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+mn-ea"/>
        <a:cs typeface="Times New Roman (Arabic)" charset="-78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+mn-ea"/>
        <a:cs typeface="Times New Roman (Arabic)" charset="-78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+mn-ea"/>
        <a:cs typeface="Times New Roman (Arabic)" charset="-78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26" charset="0"/>
        <a:ea typeface="+mn-ea"/>
        <a:cs typeface="Times New Roman (Arabic)" charset="-7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CC0099"/>
    <a:srgbClr val="CC9900"/>
    <a:srgbClr val="FF9900"/>
    <a:srgbClr val="666633"/>
    <a:srgbClr val="336600"/>
    <a:srgbClr val="0000CC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43" d="100"/>
          <a:sy n="43" d="100"/>
        </p:scale>
        <p:origin x="-69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-120" y="858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DEAD6-E631-43A9-AA1F-A0D583D87A89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3B1A4-CB1F-41B8-A937-13A4E47A36D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642222-DDB9-4F5E-A34D-F08AA93AB9A0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A0887-407D-48FD-B9E5-A7C758A4942F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93F3E4-2DAA-42D2-8A51-9CB8DBC6B48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84ED91-6418-41D5-9F73-A4A98A1BB6BF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4A6520-189A-4BFE-ABF8-5E11CC44948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DD5726-6116-495C-98E5-2D831B0D3B9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0C09CD-4211-4C26-BB51-DA35EE83F69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1DE70C-3241-4F25-95C9-BD53B39B104F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1D2D1-1711-471E-9335-DB482B61B6A9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FFFF"/>
            </a:gs>
            <a:gs pos="100000">
              <a:srgbClr val="FFCC66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3D5C52F6-FCA6-46CC-B5BB-037133CD19C5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-78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-78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-78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-78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-78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-78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-78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6" charset="0"/>
          <a:cs typeface="Times New Roman (Arabic)" charset="-78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lsaikhan.com/newpoems002.htm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eocities.com/Broadway/Orchestra/2626/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image" Target="../media/image8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0" y="0"/>
          <a:ext cx="9144000" cy="6934200"/>
        </p:xfrm>
        <a:graphic>
          <a:graphicData uri="http://schemas.openxmlformats.org/presentationml/2006/ole">
            <p:oleObj spid="_x0000_s3074" name="Picture" r:id="rId4" imgW="1005840" imgH="822960" progId="Word.Picture.8">
              <p:embed/>
            </p:oleObj>
          </a:graphicData>
        </a:graphic>
      </p:graphicFrame>
      <p:pic>
        <p:nvPicPr>
          <p:cNvPr id="3075" name="Picture 3" descr="book10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2209800" cy="1457325"/>
          </a:xfrm>
          <a:prstGeom prst="rect">
            <a:avLst/>
          </a:prstGeom>
          <a:noFill/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762000" y="1143000"/>
            <a:ext cx="7620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5400" b="1">
                <a:solidFill>
                  <a:srgbClr val="3333FF"/>
                </a:solidFill>
                <a:cs typeface="Simplified Arabic" pitchFamily="10" charset="-78"/>
              </a:rPr>
              <a:t>جامعة </a:t>
            </a:r>
            <a:r>
              <a:rPr lang="ar-SA" sz="5400" b="1" smtClean="0">
                <a:solidFill>
                  <a:srgbClr val="3333FF"/>
                </a:solidFill>
                <a:cs typeface="Simplified Arabic" pitchFamily="10" charset="-78"/>
              </a:rPr>
              <a:t>تلمسان </a:t>
            </a:r>
            <a:endParaRPr lang="fr-FR" sz="5400" b="1" dirty="0">
              <a:solidFill>
                <a:srgbClr val="3333FF"/>
              </a:solidFill>
              <a:cs typeface="Simplified Arabic" pitchFamily="10" charset="-78"/>
            </a:endParaRPr>
          </a:p>
        </p:txBody>
      </p:sp>
      <p:pic>
        <p:nvPicPr>
          <p:cNvPr id="3080" name="Picture 8" descr="book12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58000" y="5181600"/>
            <a:ext cx="2209800" cy="1682750"/>
          </a:xfrm>
          <a:prstGeom prst="rect">
            <a:avLst/>
          </a:prstGeom>
          <a:noFill/>
        </p:spPr>
      </p:pic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762000" y="3581400"/>
            <a:ext cx="7620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8000" b="1">
                <a:solidFill>
                  <a:schemeClr val="accent2"/>
                </a:solidFill>
                <a:cs typeface="Simplified Arabic" pitchFamily="10" charset="-78"/>
              </a:rPr>
              <a:t>صِيَغُ المبالغة</a:t>
            </a:r>
            <a:endParaRPr lang="fr-FR" sz="8000" b="1">
              <a:solidFill>
                <a:schemeClr val="accent2"/>
              </a:solidFill>
              <a:cs typeface="Simplified Arabic" pitchFamily="10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utoUpdateAnimBg="0"/>
      <p:bldP spid="3084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64008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</a:rPr>
              <a:t>عَلامَة</a:t>
            </a:r>
            <a:endParaRPr lang="fr-FR" sz="6000" b="1">
              <a:solidFill>
                <a:srgbClr val="0000CC"/>
              </a:solidFill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6576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666633"/>
                </a:solidFill>
                <a:latin typeface="Tahoma" pitchFamily="42" charset="0"/>
                <a:cs typeface="Simplified Arabic" pitchFamily="10" charset="-78"/>
              </a:rPr>
              <a:t>وزنُها</a:t>
            </a:r>
            <a:endParaRPr lang="fr-FR" sz="6000" b="1">
              <a:solidFill>
                <a:srgbClr val="666633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8382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فَعَّالة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28600" y="2286000"/>
            <a:ext cx="8610600" cy="2454275"/>
          </a:xfrm>
          <a:prstGeom prst="rect">
            <a:avLst/>
          </a:prstGeom>
          <a:noFill/>
          <a:ln w="76200" cmpd="tri">
            <a:solidFill>
              <a:srgbClr val="CC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ما العلاقة بينها وبين اسم الفاعل</a:t>
            </a:r>
          </a:p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8080"/>
                </a:solidFill>
                <a:latin typeface="Tahoma" pitchFamily="42" charset="0"/>
                <a:cs typeface="Simplified Arabic" pitchFamily="10" charset="-78"/>
              </a:rPr>
              <a:t>عالم</a:t>
            </a: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؟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6324600" y="457200"/>
            <a:ext cx="1295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9600">
                <a:solidFill>
                  <a:srgbClr val="0000CC"/>
                </a:solidFill>
              </a:rPr>
              <a:t>َّ</a:t>
            </a:r>
            <a:endParaRPr lang="fr-FR" sz="9600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6576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666633"/>
                </a:solidFill>
                <a:latin typeface="Tahoma" pitchFamily="42" charset="0"/>
                <a:cs typeface="Simplified Arabic" pitchFamily="10" charset="-78"/>
              </a:rPr>
              <a:t>وزنُها</a:t>
            </a:r>
            <a:endParaRPr lang="fr-FR" sz="6000" b="1">
              <a:solidFill>
                <a:srgbClr val="666633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5334000" y="3124200"/>
            <a:ext cx="1219200" cy="155575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=</a:t>
            </a:r>
            <a:endParaRPr lang="fr-FR" sz="9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3581400" y="3184525"/>
            <a:ext cx="1828800" cy="900113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4800" b="1">
                <a:solidFill>
                  <a:srgbClr val="008080"/>
                </a:solidFill>
                <a:latin typeface="Tahoma" pitchFamily="42" charset="0"/>
                <a:cs typeface="Simplified Arabic" pitchFamily="10" charset="-78"/>
              </a:rPr>
              <a:t>عالم</a:t>
            </a:r>
            <a:endParaRPr lang="fr-FR" sz="4800" b="1">
              <a:solidFill>
                <a:srgbClr val="008080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2667000" y="3124200"/>
            <a:ext cx="838200" cy="155575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+</a:t>
            </a:r>
            <a:endParaRPr lang="fr-FR" sz="9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76200" y="2362200"/>
            <a:ext cx="2514600" cy="28479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الدلالة على كثرة </a:t>
            </a:r>
            <a:r>
              <a:rPr lang="ar-SA" sz="4400" b="1">
                <a:solidFill>
                  <a:srgbClr val="FF3300"/>
                </a:solidFill>
                <a:latin typeface="Tahoma" pitchFamily="42" charset="0"/>
                <a:cs typeface="Simplified Arabic" pitchFamily="10" charset="-78"/>
              </a:rPr>
              <a:t>العلم</a:t>
            </a: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والمبالغة</a:t>
            </a:r>
            <a:b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</a:b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    فيه</a:t>
            </a:r>
            <a:endParaRPr lang="fr-FR" sz="44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64008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</a:rPr>
              <a:t>عَلامَة</a:t>
            </a:r>
            <a:endParaRPr lang="fr-FR" sz="6000" b="1">
              <a:solidFill>
                <a:srgbClr val="0000CC"/>
              </a:solidFill>
            </a:endParaRP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8382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فَعَّالة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6324600" y="457200"/>
            <a:ext cx="1295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9600">
                <a:solidFill>
                  <a:srgbClr val="0000CC"/>
                </a:solidFill>
              </a:rPr>
              <a:t>َّ</a:t>
            </a:r>
            <a:endParaRPr lang="fr-FR" sz="9600">
              <a:solidFill>
                <a:srgbClr val="0000CC"/>
              </a:solidFill>
            </a:endParaRP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6553200" y="316865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</a:rPr>
              <a:t>عَلامَة*</a:t>
            </a:r>
            <a:endParaRPr lang="fr-FR" sz="6000" b="1">
              <a:solidFill>
                <a:srgbClr val="0000CC"/>
              </a:solidFill>
            </a:endParaRP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6477000" y="2863850"/>
            <a:ext cx="1295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9600">
                <a:solidFill>
                  <a:srgbClr val="0000CC"/>
                </a:solidFill>
              </a:rPr>
              <a:t>َّ</a:t>
            </a:r>
            <a:endParaRPr lang="fr-FR" sz="9600">
              <a:solidFill>
                <a:srgbClr val="0000CC"/>
              </a:solidFill>
            </a:endParaRP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457200" y="5897563"/>
            <a:ext cx="8305800" cy="7778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4000" b="1">
                <a:solidFill>
                  <a:srgbClr val="0000CC"/>
                </a:solidFill>
              </a:rPr>
              <a:t>* هذه الصيغة لا مذكّر لها، يقولون: فلانٌ عَلامة</a:t>
            </a:r>
            <a:endParaRPr lang="fr-FR" sz="4000" b="1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8600" y="3778250"/>
            <a:ext cx="8610600" cy="1631950"/>
          </a:xfrm>
          <a:prstGeom prst="rect">
            <a:avLst/>
          </a:prstGeom>
          <a:noFill/>
          <a:ln w="76200" cmpd="tri">
            <a:solidFill>
              <a:srgbClr val="CC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صيغة مبالغة</a:t>
            </a:r>
            <a:endParaRPr lang="fr-FR" sz="9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124200" y="1981200"/>
            <a:ext cx="2590800" cy="1063625"/>
          </a:xfrm>
          <a:prstGeom prst="rect">
            <a:avLst/>
          </a:prstGeom>
          <a:noFill/>
          <a:ln w="57150" cmpd="thickThin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نسمّيها </a:t>
            </a:r>
            <a:endParaRPr 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228600"/>
            <a:ext cx="8991600" cy="516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5400" b="1">
                <a:solidFill>
                  <a:srgbClr val="666633"/>
                </a:solidFill>
                <a:latin typeface="Tahoma" pitchFamily="42" charset="0"/>
              </a:rPr>
              <a:t>قالت الخنساء في رثاء أخيها صخر:</a:t>
            </a:r>
          </a:p>
          <a:p>
            <a:pPr>
              <a:spcBef>
                <a:spcPct val="50000"/>
              </a:spcBef>
            </a:pPr>
            <a:endParaRPr lang="ar-SA" sz="5400" b="1">
              <a:solidFill>
                <a:srgbClr val="666633"/>
              </a:solidFill>
              <a:latin typeface="Tahoma" pitchFamily="42" charset="0"/>
            </a:endParaRPr>
          </a:p>
          <a:p>
            <a:pPr>
              <a:spcBef>
                <a:spcPct val="50000"/>
              </a:spcBef>
            </a:pPr>
            <a:r>
              <a:rPr lang="ar-SA" sz="6600" b="1">
                <a:solidFill>
                  <a:srgbClr val="0000CC"/>
                </a:solidFill>
                <a:latin typeface="Tahoma" pitchFamily="42" charset="0"/>
              </a:rPr>
              <a:t>وإنّ صخراً </a:t>
            </a:r>
            <a:r>
              <a:rPr lang="ar-SA" sz="6600" b="1">
                <a:solidFill>
                  <a:srgbClr val="FF3300"/>
                </a:solidFill>
                <a:latin typeface="Tahoma" pitchFamily="42" charset="0"/>
              </a:rPr>
              <a:t>لَمِقْدامٌ</a:t>
            </a:r>
            <a:r>
              <a:rPr lang="ar-SA" sz="6600" b="1">
                <a:solidFill>
                  <a:srgbClr val="0000CC"/>
                </a:solidFill>
                <a:latin typeface="Tahoma" pitchFamily="42" charset="0"/>
              </a:rPr>
              <a:t> إذا ركبوا</a:t>
            </a:r>
          </a:p>
          <a:p>
            <a:pPr>
              <a:spcBef>
                <a:spcPct val="50000"/>
              </a:spcBef>
            </a:pPr>
            <a:r>
              <a:rPr lang="ar-SA" sz="6600" b="1">
                <a:solidFill>
                  <a:srgbClr val="0000CC"/>
                </a:solidFill>
                <a:latin typeface="Tahoma" pitchFamily="42" charset="0"/>
              </a:rPr>
              <a:t>        وإنّ صخراً إذا جاعوا لعقّارُ</a:t>
            </a:r>
            <a:endParaRPr lang="fr-FR" sz="6600" b="1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64008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مِقْدام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6576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666633"/>
                </a:solidFill>
                <a:latin typeface="Tahoma" pitchFamily="42" charset="0"/>
                <a:cs typeface="Simplified Arabic" pitchFamily="10" charset="-78"/>
              </a:rPr>
              <a:t>وزنُها</a:t>
            </a:r>
            <a:endParaRPr lang="fr-FR" sz="6000" b="1">
              <a:solidFill>
                <a:srgbClr val="666633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8382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مِفْعال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228600" y="2286000"/>
            <a:ext cx="8610600" cy="2454275"/>
          </a:xfrm>
          <a:prstGeom prst="rect">
            <a:avLst/>
          </a:prstGeom>
          <a:noFill/>
          <a:ln w="76200" cmpd="tri">
            <a:solidFill>
              <a:srgbClr val="CC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ما العلاقة بينها وبين اسم الفاعل</a:t>
            </a:r>
          </a:p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8080"/>
                </a:solidFill>
                <a:latin typeface="Tahoma" pitchFamily="42" charset="0"/>
                <a:cs typeface="Simplified Arabic" pitchFamily="10" charset="-78"/>
              </a:rPr>
              <a:t>مُقْدِم</a:t>
            </a: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؟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64008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مِقْدام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6576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666633"/>
                </a:solidFill>
                <a:latin typeface="Tahoma" pitchFamily="42" charset="0"/>
                <a:cs typeface="Simplified Arabic" pitchFamily="10" charset="-78"/>
              </a:rPr>
              <a:t>وزنُها</a:t>
            </a:r>
            <a:endParaRPr lang="fr-FR" sz="6000" b="1">
              <a:solidFill>
                <a:srgbClr val="666633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8382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مِفْعال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6400800" y="3124200"/>
            <a:ext cx="2209800" cy="1174750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مِقْدام</a:t>
            </a:r>
            <a:endParaRPr lang="fr-FR" sz="6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5334000" y="3124200"/>
            <a:ext cx="1219200" cy="155575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=</a:t>
            </a:r>
            <a:endParaRPr lang="fr-FR" sz="9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581400" y="3184525"/>
            <a:ext cx="1828800" cy="900113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4800" b="1">
                <a:solidFill>
                  <a:srgbClr val="008080"/>
                </a:solidFill>
                <a:latin typeface="Tahoma" pitchFamily="42" charset="0"/>
                <a:cs typeface="Simplified Arabic" pitchFamily="10" charset="-78"/>
              </a:rPr>
              <a:t>مُقْدِم</a:t>
            </a:r>
            <a:endParaRPr lang="fr-FR" sz="4800" b="1">
              <a:solidFill>
                <a:srgbClr val="008080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2667000" y="3124200"/>
            <a:ext cx="838200" cy="155575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+</a:t>
            </a:r>
            <a:endParaRPr lang="fr-FR" sz="9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76200" y="2362200"/>
            <a:ext cx="2514600" cy="28479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الدلالة على كثرة </a:t>
            </a:r>
            <a:r>
              <a:rPr lang="ar-SA" sz="4400" b="1">
                <a:solidFill>
                  <a:srgbClr val="FF3300"/>
                </a:solidFill>
                <a:latin typeface="Tahoma" pitchFamily="42" charset="0"/>
                <a:cs typeface="Simplified Arabic" pitchFamily="10" charset="-78"/>
              </a:rPr>
              <a:t>الإقدام</a:t>
            </a: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والمبالغة</a:t>
            </a:r>
            <a:b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</a:b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    فيه</a:t>
            </a:r>
            <a:endParaRPr lang="fr-FR" sz="44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228600" y="3778250"/>
            <a:ext cx="8610600" cy="1631950"/>
          </a:xfrm>
          <a:prstGeom prst="rect">
            <a:avLst/>
          </a:prstGeom>
          <a:noFill/>
          <a:ln w="76200" cmpd="tri">
            <a:solidFill>
              <a:srgbClr val="CC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صيغة مبالغة</a:t>
            </a:r>
            <a:endParaRPr lang="fr-FR" sz="9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124200" y="1981200"/>
            <a:ext cx="2590800" cy="1063625"/>
          </a:xfrm>
          <a:prstGeom prst="rect">
            <a:avLst/>
          </a:prstGeom>
          <a:noFill/>
          <a:ln w="57150" cmpd="thickThin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نسمّيها </a:t>
            </a:r>
            <a:endParaRPr lang="fr-F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0" y="228600"/>
            <a:ext cx="8991600" cy="516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5400" b="1">
                <a:solidFill>
                  <a:srgbClr val="666633"/>
                </a:solidFill>
                <a:latin typeface="Tahoma" pitchFamily="42" charset="0"/>
              </a:rPr>
              <a:t>قالت الخنساء في رثاء أخيها صخر:</a:t>
            </a:r>
          </a:p>
          <a:p>
            <a:pPr>
              <a:spcBef>
                <a:spcPct val="50000"/>
              </a:spcBef>
            </a:pPr>
            <a:endParaRPr lang="ar-SA" sz="5400" b="1">
              <a:solidFill>
                <a:srgbClr val="666633"/>
              </a:solidFill>
              <a:latin typeface="Tahoma" pitchFamily="42" charset="0"/>
            </a:endParaRPr>
          </a:p>
          <a:p>
            <a:pPr>
              <a:spcBef>
                <a:spcPct val="50000"/>
              </a:spcBef>
            </a:pPr>
            <a:r>
              <a:rPr lang="ar-SA" sz="6600" b="1">
                <a:solidFill>
                  <a:srgbClr val="0000CC"/>
                </a:solidFill>
                <a:latin typeface="Tahoma" pitchFamily="42" charset="0"/>
              </a:rPr>
              <a:t>وإنّ صخراً لَمِقْدامٌ إذا ركبوا</a:t>
            </a:r>
          </a:p>
          <a:p>
            <a:pPr>
              <a:spcBef>
                <a:spcPct val="50000"/>
              </a:spcBef>
            </a:pPr>
            <a:r>
              <a:rPr lang="ar-SA" sz="6600" b="1">
                <a:solidFill>
                  <a:srgbClr val="0000CC"/>
                </a:solidFill>
                <a:latin typeface="Tahoma" pitchFamily="42" charset="0"/>
              </a:rPr>
              <a:t>        وإنّ صخراً إذا جاعوا </a:t>
            </a:r>
            <a:r>
              <a:rPr lang="ar-SA" sz="6600" b="1">
                <a:solidFill>
                  <a:srgbClr val="CC0099"/>
                </a:solidFill>
                <a:latin typeface="Tahoma" pitchFamily="42" charset="0"/>
              </a:rPr>
              <a:t>لعَقّارُ</a:t>
            </a:r>
            <a:endParaRPr lang="fr-FR" sz="6600" b="1">
              <a:solidFill>
                <a:srgbClr val="CC0099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6400800" y="762000"/>
            <a:ext cx="2209800" cy="1174750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600" b="1">
                <a:solidFill>
                  <a:srgbClr val="CC0099"/>
                </a:solidFill>
                <a:latin typeface="Tahoma" pitchFamily="42" charset="0"/>
              </a:rPr>
              <a:t>عَقّارُ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36576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666633"/>
                </a:solidFill>
                <a:latin typeface="Tahoma" pitchFamily="42" charset="0"/>
                <a:cs typeface="Simplified Arabic" pitchFamily="10" charset="-78"/>
              </a:rPr>
              <a:t>وزنُها</a:t>
            </a:r>
            <a:endParaRPr lang="fr-FR" sz="6000" b="1">
              <a:solidFill>
                <a:srgbClr val="666633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8382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فَعَّال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228600" y="2286000"/>
            <a:ext cx="8610600" cy="2454275"/>
          </a:xfrm>
          <a:prstGeom prst="rect">
            <a:avLst/>
          </a:prstGeom>
          <a:noFill/>
          <a:ln w="76200" cmpd="tri">
            <a:solidFill>
              <a:srgbClr val="CC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ما العلاقة بينها وبين اسم الفاعل</a:t>
            </a:r>
          </a:p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8080"/>
                </a:solidFill>
                <a:latin typeface="Tahoma" pitchFamily="42" charset="0"/>
                <a:cs typeface="Simplified Arabic" pitchFamily="10" charset="-78"/>
              </a:rPr>
              <a:t>عاقر*</a:t>
            </a: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؟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457200" y="5897563"/>
            <a:ext cx="8305800" cy="7778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4000" b="1">
                <a:solidFill>
                  <a:srgbClr val="0000CC"/>
                </a:solidFill>
              </a:rPr>
              <a:t>* العقْر: الذبح، ومنها (عاقر ناقة ثمود)</a:t>
            </a:r>
            <a:endParaRPr lang="fr-FR" sz="4000" b="1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6400800" y="3124200"/>
            <a:ext cx="2209800" cy="1174750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عَقَّار</a:t>
            </a:r>
            <a:endParaRPr lang="fr-FR" sz="6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5334000" y="3124200"/>
            <a:ext cx="1219200" cy="155575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=</a:t>
            </a:r>
            <a:endParaRPr lang="fr-FR" sz="9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3581400" y="3184525"/>
            <a:ext cx="1828800" cy="900113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4800" b="1">
                <a:solidFill>
                  <a:srgbClr val="008080"/>
                </a:solidFill>
                <a:latin typeface="Tahoma" pitchFamily="42" charset="0"/>
                <a:cs typeface="Simplified Arabic" pitchFamily="10" charset="-78"/>
              </a:rPr>
              <a:t>عاقِر</a:t>
            </a:r>
            <a:endParaRPr lang="fr-FR" sz="4800" b="1">
              <a:solidFill>
                <a:srgbClr val="008080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2667000" y="3124200"/>
            <a:ext cx="838200" cy="155575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+</a:t>
            </a:r>
            <a:endParaRPr lang="fr-FR" sz="9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76200" y="2362200"/>
            <a:ext cx="2514600" cy="28479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الدلالة على كثرة </a:t>
            </a:r>
            <a:r>
              <a:rPr lang="ar-SA" sz="4400" b="1">
                <a:solidFill>
                  <a:srgbClr val="FF3300"/>
                </a:solidFill>
                <a:latin typeface="Tahoma" pitchFamily="42" charset="0"/>
                <a:cs typeface="Simplified Arabic" pitchFamily="10" charset="-78"/>
              </a:rPr>
              <a:t>العَقْر</a:t>
            </a: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والمبالغة</a:t>
            </a:r>
            <a:b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</a:b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    فيه</a:t>
            </a:r>
            <a:endParaRPr lang="fr-FR" sz="44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6400800" y="762000"/>
            <a:ext cx="2209800" cy="1174750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600" b="1">
                <a:solidFill>
                  <a:srgbClr val="CC0099"/>
                </a:solidFill>
                <a:latin typeface="Tahoma" pitchFamily="42" charset="0"/>
              </a:rPr>
              <a:t>عَقّارُ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36576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666633"/>
                </a:solidFill>
                <a:latin typeface="Tahoma" pitchFamily="42" charset="0"/>
                <a:cs typeface="Simplified Arabic" pitchFamily="10" charset="-78"/>
              </a:rPr>
              <a:t>وزنُها</a:t>
            </a:r>
            <a:endParaRPr lang="fr-FR" sz="6000" b="1">
              <a:solidFill>
                <a:srgbClr val="666633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8382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فَعَّال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0" y="533400"/>
            <a:ext cx="8991600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أيها السمحُ يا رعى الله وجهاً   </a:t>
            </a:r>
          </a:p>
          <a:p>
            <a:pPr>
              <a:spcBef>
                <a:spcPct val="50000"/>
              </a:spcBef>
            </a:pP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                    عطَّرَتْهُ الآيـاتُ فهو </a:t>
            </a:r>
            <a:r>
              <a:rPr lang="ar-SA" sz="4400" b="1">
                <a:solidFill>
                  <a:srgbClr val="FF0000"/>
                </a:solidFill>
                <a:latin typeface="Tahoma" pitchFamily="42" charset="0"/>
                <a:cs typeface="Simplified Arabic" pitchFamily="10" charset="-78"/>
              </a:rPr>
              <a:t>الحميد</a:t>
            </a: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/>
            </a:r>
            <a:b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</a:b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/>
            </a:r>
            <a:b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</a:b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يا أميرَ التقى أنخْـت المطـايا  </a:t>
            </a:r>
          </a:p>
          <a:p>
            <a:pPr>
              <a:spcBef>
                <a:spcPct val="50000"/>
              </a:spcBef>
            </a:pP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                    أصفـى ركبَك العزيزُ</a:t>
            </a:r>
            <a:r>
              <a:rPr lang="ar-SA" sz="4400" b="1">
                <a:solidFill>
                  <a:srgbClr val="FF0000"/>
                </a:solidFill>
                <a:latin typeface="Tahoma" pitchFamily="42" charset="0"/>
                <a:cs typeface="Simplified Arabic" pitchFamily="10" charset="-78"/>
              </a:rPr>
              <a:t> الودود</a:t>
            </a:r>
            <a:endParaRPr lang="fr-FR" sz="4400">
              <a:solidFill>
                <a:srgbClr val="FF0000"/>
              </a:solidFill>
            </a:endParaRPr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867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0" y="594360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/>
              <a:t>- الشاعر عبد الله الصيخان، من موقع     </a:t>
            </a:r>
            <a:r>
              <a:rPr lang="en-US">
                <a:latin typeface="Tahoma" pitchFamily="42" charset="0"/>
                <a:cs typeface="Tahoma" pitchFamily="42" charset="0"/>
                <a:hlinkClick r:id="rId2"/>
              </a:rPr>
              <a:t>http://www.alsaikhan.com/newpoems002.htm</a:t>
            </a:r>
            <a:r>
              <a:rPr lang="ar-SA">
                <a:latin typeface="Tahoma" pitchFamily="42" charset="0"/>
                <a:cs typeface="Tahoma" pitchFamily="42" charset="0"/>
              </a:rPr>
              <a:t>  </a:t>
            </a:r>
            <a:endParaRPr lang="fr-FR">
              <a:latin typeface="Tahoma" pitchFamily="42" charset="0"/>
              <a:cs typeface="Tahoma" pitchFamily="42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228600" y="3778250"/>
            <a:ext cx="8610600" cy="1631950"/>
          </a:xfrm>
          <a:prstGeom prst="rect">
            <a:avLst/>
          </a:prstGeom>
          <a:noFill/>
          <a:ln w="76200" cmpd="tri">
            <a:solidFill>
              <a:srgbClr val="CC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صيغة مبالغة</a:t>
            </a:r>
            <a:endParaRPr lang="fr-FR" sz="9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3124200" y="1981200"/>
            <a:ext cx="2590800" cy="1063625"/>
          </a:xfrm>
          <a:prstGeom prst="rect">
            <a:avLst/>
          </a:prstGeom>
          <a:noFill/>
          <a:ln w="57150" cmpd="thickThin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نسمّيها </a:t>
            </a:r>
            <a:endParaRPr lang="fr-F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0" y="533400"/>
            <a:ext cx="8991600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4400" b="1">
                <a:solidFill>
                  <a:srgbClr val="0000CC"/>
                </a:solidFill>
              </a:rPr>
              <a:t>وَ تَـرُفُّ أ</a:t>
            </a:r>
            <a:r>
              <a:rPr lang="ar-SA" sz="4400" b="1" baseline="30000">
                <a:solidFill>
                  <a:srgbClr val="0000CC"/>
                </a:solidFill>
              </a:rPr>
              <a:t>َ</a:t>
            </a:r>
            <a:r>
              <a:rPr lang="ar-SA" sz="4400" b="1">
                <a:solidFill>
                  <a:srgbClr val="0000CC"/>
                </a:solidFill>
              </a:rPr>
              <a:t>جْنِـحَةُ المُــنَى </a:t>
            </a:r>
            <a:r>
              <a:rPr lang="ar-SA" sz="4400" b="1">
                <a:solidFill>
                  <a:srgbClr val="FF3300"/>
                </a:solidFill>
              </a:rPr>
              <a:t>خَـفَّاقَــةً</a:t>
            </a:r>
            <a:r>
              <a:rPr lang="ar-SA" sz="4400" b="1">
                <a:solidFill>
                  <a:srgbClr val="0000CC"/>
                </a:solidFill>
                <a:latin typeface="Tahoma" pitchFamily="42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ar-SA" sz="4400" b="1">
                <a:solidFill>
                  <a:srgbClr val="0000CC"/>
                </a:solidFill>
              </a:rPr>
              <a:t>                        مِــنْ ذِكْرَيَـاتِ النَّخْـلِ وَ الكُثْبَـانِ</a:t>
            </a:r>
            <a:r>
              <a:rPr lang="ar-SA" sz="4400" b="1">
                <a:solidFill>
                  <a:srgbClr val="0000CC"/>
                </a:solidFill>
                <a:latin typeface="Tahoma" pitchFamily="42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ar-SA" sz="4400" b="1">
                <a:solidFill>
                  <a:srgbClr val="0000CC"/>
                </a:solidFill>
              </a:rPr>
              <a:t>صَـفَحَاتُ أَمْجَــادٍ تُذِيْــعُ مَــآثِراً</a:t>
            </a:r>
            <a:r>
              <a:rPr lang="ar-SA" sz="4400" b="1">
                <a:solidFill>
                  <a:srgbClr val="0000CC"/>
                </a:solidFill>
                <a:latin typeface="Tahoma" pitchFamily="42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ar-SA" sz="4400" b="1">
                <a:solidFill>
                  <a:srgbClr val="0000CC"/>
                </a:solidFill>
              </a:rPr>
              <a:t>                        تَــارِيْخُهَا مِــنْ سَـالِف</a:t>
            </a:r>
            <a:r>
              <a:rPr lang="ar-SA" sz="4400" b="1" baseline="-30000">
                <a:solidFill>
                  <a:srgbClr val="0000CC"/>
                </a:solidFill>
              </a:rPr>
              <a:t>ِ</a:t>
            </a:r>
            <a:r>
              <a:rPr lang="ar-SA" sz="4400" b="1">
                <a:solidFill>
                  <a:srgbClr val="0000CC"/>
                </a:solidFill>
              </a:rPr>
              <a:t> الأَزْمَـان</a:t>
            </a:r>
            <a:r>
              <a:rPr lang="ar-SA" sz="4400" b="1">
                <a:solidFill>
                  <a:srgbClr val="0000CC"/>
                </a:solidFill>
                <a:latin typeface="Tahoma" pitchFamily="42" charset="0"/>
              </a:rPr>
              <a:t> </a:t>
            </a:r>
            <a:endParaRPr lang="fr-FR" sz="4400" b="1">
              <a:solidFill>
                <a:srgbClr val="0000CC"/>
              </a:solidFill>
              <a:latin typeface="Tahoma" pitchFamily="42" charset="0"/>
            </a:endParaRPr>
          </a:p>
        </p:txBody>
      </p:sp>
      <p:sp>
        <p:nvSpPr>
          <p:cNvPr id="36867" name="Line 3"/>
          <p:cNvSpPr>
            <a:spLocks noChangeShapeType="1"/>
          </p:cNvSpPr>
          <p:nvPr/>
        </p:nvSpPr>
        <p:spPr bwMode="auto">
          <a:xfrm>
            <a:off x="0" y="5867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0" y="594360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latin typeface="Tahoma" pitchFamily="42" charset="0"/>
                <a:cs typeface="Times New Roman" pitchFamily="26" charset="0"/>
              </a:rPr>
              <a:t>الشاعر محمد علي آل توفيق من موقع </a:t>
            </a:r>
            <a:r>
              <a:rPr lang="en-US">
                <a:latin typeface="Tahoma" pitchFamily="42" charset="0"/>
                <a:cs typeface="Times New Roman" pitchFamily="26" charset="0"/>
                <a:hlinkClick r:id="rId2"/>
              </a:rPr>
              <a:t>http://www.geocities.com/Broadway/Orchestra/2626</a:t>
            </a:r>
            <a:r>
              <a:rPr lang="ar-SA">
                <a:latin typeface="Tahoma" pitchFamily="42" charset="0"/>
                <a:cs typeface="Times New Roman" pitchFamily="26" charset="0"/>
                <a:hlinkClick r:id="rId2"/>
              </a:rPr>
              <a:t>/</a:t>
            </a:r>
            <a:endParaRPr lang="ar-SA">
              <a:latin typeface="Tahoma" pitchFamily="42" charset="0"/>
              <a:cs typeface="Times New Roman" pitchFamily="26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64008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خَفَّاقة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36576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666633"/>
                </a:solidFill>
                <a:latin typeface="Tahoma" pitchFamily="42" charset="0"/>
                <a:cs typeface="Simplified Arabic" pitchFamily="10" charset="-78"/>
              </a:rPr>
              <a:t>وزنُها</a:t>
            </a:r>
            <a:endParaRPr lang="fr-FR" sz="6000" b="1">
              <a:solidFill>
                <a:srgbClr val="666633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8382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فَعَّالة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228600" y="2286000"/>
            <a:ext cx="8610600" cy="2454275"/>
          </a:xfrm>
          <a:prstGeom prst="rect">
            <a:avLst/>
          </a:prstGeom>
          <a:noFill/>
          <a:ln w="76200" cmpd="tri">
            <a:solidFill>
              <a:srgbClr val="CC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ما العلاقة بينها وبين اسم الفاعل</a:t>
            </a:r>
          </a:p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8080"/>
                </a:solidFill>
                <a:latin typeface="Tahoma" pitchFamily="42" charset="0"/>
                <a:cs typeface="Simplified Arabic" pitchFamily="10" charset="-78"/>
              </a:rPr>
              <a:t>خافِق</a:t>
            </a: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؟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457200" y="5897563"/>
            <a:ext cx="8305800" cy="7778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4000" b="1">
                <a:solidFill>
                  <a:srgbClr val="0000CC"/>
                </a:solidFill>
              </a:rPr>
              <a:t>* خَفَّاقة مؤنث خَفَّاق</a:t>
            </a:r>
            <a:endParaRPr lang="fr-FR" sz="4000" b="1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64008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خَفَّاقة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36576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666633"/>
                </a:solidFill>
                <a:latin typeface="Tahoma" pitchFamily="42" charset="0"/>
                <a:cs typeface="Simplified Arabic" pitchFamily="10" charset="-78"/>
              </a:rPr>
              <a:t>وزنُها</a:t>
            </a:r>
            <a:endParaRPr lang="fr-FR" sz="6000" b="1">
              <a:solidFill>
                <a:srgbClr val="666633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8382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فَعَّالة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6400800" y="3124200"/>
            <a:ext cx="2209800" cy="13874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8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خَفَّاقة</a:t>
            </a:r>
            <a:endParaRPr lang="fr-FR" sz="8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5334000" y="3124200"/>
            <a:ext cx="1219200" cy="155575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=</a:t>
            </a:r>
            <a:endParaRPr lang="fr-FR" sz="9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3581400" y="3184525"/>
            <a:ext cx="1828800" cy="1174750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600" b="1">
                <a:solidFill>
                  <a:srgbClr val="008080"/>
                </a:solidFill>
                <a:latin typeface="Tahoma" pitchFamily="42" charset="0"/>
                <a:cs typeface="Simplified Arabic" pitchFamily="10" charset="-78"/>
              </a:rPr>
              <a:t>خافقة</a:t>
            </a:r>
            <a:endParaRPr lang="fr-FR" sz="6600" b="1">
              <a:solidFill>
                <a:srgbClr val="008080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2667000" y="3124200"/>
            <a:ext cx="838200" cy="155575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+</a:t>
            </a:r>
            <a:endParaRPr lang="fr-FR" sz="9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76200" y="2362200"/>
            <a:ext cx="2514600" cy="28479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الدلالة على كثرة </a:t>
            </a:r>
            <a:r>
              <a:rPr lang="ar-SA" sz="4400" b="1">
                <a:solidFill>
                  <a:srgbClr val="FF3300"/>
                </a:solidFill>
                <a:latin typeface="Tahoma" pitchFamily="42" charset="0"/>
                <a:cs typeface="Simplified Arabic" pitchFamily="10" charset="-78"/>
              </a:rPr>
              <a:t>الخفق</a:t>
            </a: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والمبالغة</a:t>
            </a:r>
            <a:b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</a:b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    فيه</a:t>
            </a:r>
            <a:endParaRPr lang="fr-FR" sz="44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228600" y="3778250"/>
            <a:ext cx="8610600" cy="1631950"/>
          </a:xfrm>
          <a:prstGeom prst="rect">
            <a:avLst/>
          </a:prstGeom>
          <a:noFill/>
          <a:ln w="76200" cmpd="tri">
            <a:solidFill>
              <a:srgbClr val="CC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صيغة مبالغة</a:t>
            </a:r>
            <a:endParaRPr lang="fr-FR" sz="9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3124200" y="1981200"/>
            <a:ext cx="2590800" cy="1063625"/>
          </a:xfrm>
          <a:prstGeom prst="rect">
            <a:avLst/>
          </a:prstGeom>
          <a:noFill/>
          <a:ln w="57150" cmpd="thickThin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نسمّيها </a:t>
            </a:r>
            <a:endParaRPr lang="fr-F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76200" y="228600"/>
            <a:ext cx="8915400" cy="6319838"/>
          </a:xfrm>
          <a:prstGeom prst="rect">
            <a:avLst/>
          </a:prstGeom>
          <a:noFill/>
          <a:ln w="57150" cmpd="thickThin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7200" b="1">
                <a:solidFill>
                  <a:srgbClr val="336600"/>
                </a:solidFill>
              </a:rPr>
              <a:t>إذن</a:t>
            </a:r>
          </a:p>
          <a:p>
            <a:pPr algn="ctr">
              <a:spcBef>
                <a:spcPct val="50000"/>
              </a:spcBef>
            </a:pPr>
            <a:r>
              <a:rPr lang="ar-SA" sz="5400" b="1">
                <a:solidFill>
                  <a:srgbClr val="FF3300"/>
                </a:solidFill>
              </a:rPr>
              <a:t>صِيَغُ المبالغة</a:t>
            </a:r>
            <a:r>
              <a:rPr lang="ar-SA" sz="5400" b="1">
                <a:solidFill>
                  <a:srgbClr val="0000CC"/>
                </a:solidFill>
              </a:rPr>
              <a:t>: أوزان محددة تدل على المبالغة والكثرة في وقوع الفعل.</a:t>
            </a:r>
          </a:p>
          <a:p>
            <a:pPr algn="ctr">
              <a:spcBef>
                <a:spcPct val="50000"/>
              </a:spcBef>
            </a:pPr>
            <a:r>
              <a:rPr lang="ar-SA" sz="7200" b="1">
                <a:solidFill>
                  <a:srgbClr val="336600"/>
                </a:solidFill>
              </a:rPr>
              <a:t>وهي:</a:t>
            </a:r>
          </a:p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FF3300"/>
                </a:solidFill>
              </a:rPr>
              <a:t>فَعّال، فَعول، فَعيل، مِفْعال، فَعَّالة.</a:t>
            </a:r>
            <a:endParaRPr lang="fr-FR" sz="6000" b="1">
              <a:solidFill>
                <a:srgbClr val="FF33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76200" y="793750"/>
            <a:ext cx="8915400" cy="4540250"/>
          </a:xfrm>
          <a:prstGeom prst="rect">
            <a:avLst/>
          </a:prstGeom>
          <a:noFill/>
          <a:ln w="57150" cmpd="thickThin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</a:rPr>
              <a:t>حَدّد </a:t>
            </a:r>
            <a:r>
              <a:rPr lang="ar-SA" sz="9600" b="1">
                <a:solidFill>
                  <a:srgbClr val="FF3300"/>
                </a:solidFill>
              </a:rPr>
              <a:t>صِيَغَ المبالغة</a:t>
            </a:r>
            <a:r>
              <a:rPr lang="ar-SA" sz="9600" b="1">
                <a:solidFill>
                  <a:srgbClr val="0000CC"/>
                </a:solidFill>
              </a:rPr>
              <a:t> في النصوص التالية، ووضّح </a:t>
            </a:r>
            <a:r>
              <a:rPr lang="ar-SA" sz="9600" b="1">
                <a:solidFill>
                  <a:srgbClr val="FF3300"/>
                </a:solidFill>
              </a:rPr>
              <a:t>دلالة</a:t>
            </a:r>
            <a:r>
              <a:rPr lang="ar-SA" sz="9600" b="1">
                <a:solidFill>
                  <a:srgbClr val="0000CC"/>
                </a:solidFill>
              </a:rPr>
              <a:t> كل منها:</a:t>
            </a:r>
            <a:endParaRPr lang="fr-FR" sz="9600" b="1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7" name="Picture 3" descr="msotw9_temp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87313"/>
            <a:ext cx="9067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28" name="Picture 4" descr="msotw9_temp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2041525"/>
            <a:ext cx="8959850" cy="160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29" name="Picture 5" descr="msotw9_temp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3554413"/>
            <a:ext cx="6596063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76200"/>
            <a:ext cx="9067800" cy="4724400"/>
          </a:xfrm>
          <a:prstGeom prst="rect">
            <a:avLst/>
          </a:prstGeom>
          <a:noFill/>
          <a:ln w="142875">
            <a:solidFill>
              <a:srgbClr val="CC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631" name="AutoShape 7" descr="معينات متصلة">
            <a:hlinkClick r:id="" action="ppaction://noaction" highlightClick="1">
              <a:snd r:embed="rId5" name="مدرار.wav"/>
            </a:hlinkClick>
          </p:cNvPr>
          <p:cNvSpPr>
            <a:spLocks noChangeArrowheads="1"/>
          </p:cNvSpPr>
          <p:nvPr/>
        </p:nvSpPr>
        <p:spPr bwMode="auto">
          <a:xfrm>
            <a:off x="2514600" y="5486400"/>
            <a:ext cx="4191000" cy="1295400"/>
          </a:xfrm>
          <a:prstGeom prst="actionButtonSound">
            <a:avLst/>
          </a:prstGeom>
          <a:pattFill prst="solidDmnd">
            <a:fgClr>
              <a:srgbClr val="CC0099"/>
            </a:fgClr>
            <a:bgClr>
              <a:srgbClr val="FF9900"/>
            </a:bgClr>
          </a:pattFill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ar-SA" sz="6600" b="1">
                <a:solidFill>
                  <a:srgbClr val="0000CC"/>
                </a:solidFill>
              </a:rPr>
              <a:t>استمع    للآيات</a:t>
            </a:r>
            <a:endParaRPr lang="fr-FR" sz="6600" b="1">
              <a:solidFill>
                <a:srgbClr val="0000CC"/>
              </a:solidFill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7696200" y="3581400"/>
            <a:ext cx="1295400" cy="1143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76200" y="3581400"/>
            <a:ext cx="1096963" cy="1143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76200" y="1724025"/>
            <a:ext cx="8915400" cy="3076575"/>
          </a:xfrm>
          <a:prstGeom prst="rect">
            <a:avLst/>
          </a:prstGeom>
          <a:noFill/>
          <a:ln w="57150" cmpd="thickThin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</a:rPr>
              <a:t>كانَ الجاحظُ ذَوَّاقَةً للشعر</a:t>
            </a:r>
            <a:endParaRPr lang="fr-FR" sz="9600" b="1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diwani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92250" y="571500"/>
            <a:ext cx="61595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4008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حَميد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6576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666633"/>
                </a:solidFill>
                <a:latin typeface="Tahoma" pitchFamily="42" charset="0"/>
                <a:cs typeface="Simplified Arabic" pitchFamily="10" charset="-78"/>
              </a:rPr>
              <a:t>وزنُها</a:t>
            </a:r>
            <a:endParaRPr lang="fr-FR" sz="6000" b="1">
              <a:solidFill>
                <a:srgbClr val="666633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8382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فَعيل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28600" y="2286000"/>
            <a:ext cx="8610600" cy="2454275"/>
          </a:xfrm>
          <a:prstGeom prst="rect">
            <a:avLst/>
          </a:prstGeom>
          <a:noFill/>
          <a:ln w="76200" cmpd="tri">
            <a:solidFill>
              <a:srgbClr val="CC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ما العلاقة بينها وبين اسم الفاعل</a:t>
            </a:r>
          </a:p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8080"/>
                </a:solidFill>
                <a:latin typeface="Tahoma" pitchFamily="42" charset="0"/>
                <a:cs typeface="Simplified Arabic" pitchFamily="10" charset="-78"/>
              </a:rPr>
              <a:t>حامد</a:t>
            </a: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؟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pic>
        <p:nvPicPr>
          <p:cNvPr id="6156" name="Picture 12" descr="t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0" y="4876800"/>
            <a:ext cx="1409700" cy="195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304800" y="533400"/>
            <a:ext cx="8534400" cy="5634038"/>
          </a:xfrm>
          <a:prstGeom prst="rect">
            <a:avLst/>
          </a:prstGeom>
          <a:noFill/>
          <a:ln w="57150" cmpd="thickThin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ar-SA" sz="7200" b="1">
                <a:solidFill>
                  <a:srgbClr val="0000CC"/>
                </a:solidFill>
              </a:rPr>
              <a:t>لا تكنْ مِهذاراً، ولا قَوَّالاً لِما لا تفعلُ، ولا تكنْ أكولاً، ولا سَميعاً للباطل، وكنْ كما قال عليه الصلاة والسلام: (المؤمنُ كَيِّسٌ فَطِن)</a:t>
            </a:r>
            <a:endParaRPr lang="fr-FR" sz="7200" b="1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76200" y="1724025"/>
            <a:ext cx="8915400" cy="3076575"/>
          </a:xfrm>
          <a:prstGeom prst="rect">
            <a:avLst/>
          </a:prstGeom>
          <a:noFill/>
          <a:ln w="57150" cmpd="thickThin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</a:rPr>
              <a:t>تَمَيَّزَ أبو بكرٍ الصديقُ بأنّه كانَ نَسَّابَةً.</a:t>
            </a:r>
            <a:endParaRPr lang="fr-FR" sz="9600" b="1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304800" y="762000"/>
            <a:ext cx="8534400" cy="5330825"/>
          </a:xfrm>
          <a:prstGeom prst="rect">
            <a:avLst/>
          </a:prstGeom>
          <a:noFill/>
          <a:ln w="57150" cmpd="thickThin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ar-SA" sz="7200" b="1">
                <a:solidFill>
                  <a:srgbClr val="0000CC"/>
                </a:solidFill>
              </a:rPr>
              <a:t>يوجدُ في بيتِكَ أدواتٌ كثيرة أسماؤها صِيَغُ مبالغة، منها:</a:t>
            </a:r>
            <a:br>
              <a:rPr lang="ar-SA" sz="7200" b="1">
                <a:solidFill>
                  <a:srgbClr val="0000CC"/>
                </a:solidFill>
              </a:rPr>
            </a:br>
            <a:r>
              <a:rPr lang="ar-SA" sz="7200" b="1">
                <a:solidFill>
                  <a:srgbClr val="0000CC"/>
                </a:solidFill>
              </a:rPr>
              <a:t>             </a:t>
            </a:r>
            <a:r>
              <a:rPr lang="ar-SA" sz="8800" b="1">
                <a:solidFill>
                  <a:srgbClr val="CC0099"/>
                </a:solidFill>
              </a:rPr>
              <a:t>الثلاجة</a:t>
            </a:r>
          </a:p>
          <a:p>
            <a:pPr algn="just">
              <a:spcBef>
                <a:spcPct val="50000"/>
              </a:spcBef>
            </a:pPr>
            <a:r>
              <a:rPr lang="ar-SA" sz="7200" b="1">
                <a:solidFill>
                  <a:srgbClr val="0000CC"/>
                </a:solidFill>
              </a:rPr>
              <a:t>هات أمثلةً أخرى على ذلك.</a:t>
            </a:r>
            <a:endParaRPr lang="fr-FR" sz="7200" b="1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304800" y="762000"/>
            <a:ext cx="8534400" cy="5086350"/>
          </a:xfrm>
          <a:prstGeom prst="rect">
            <a:avLst/>
          </a:prstGeom>
          <a:noFill/>
          <a:ln w="57150" cmpd="thickThin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ar-SA" sz="7200" b="1">
                <a:solidFill>
                  <a:srgbClr val="0000CC"/>
                </a:solidFill>
              </a:rPr>
              <a:t>أسماءُ الله الحسنى كثيرٌ منها على أوزان صيغ المبالغة،</a:t>
            </a:r>
            <a:br>
              <a:rPr lang="ar-SA" sz="7200" b="1">
                <a:solidFill>
                  <a:srgbClr val="0000CC"/>
                </a:solidFill>
              </a:rPr>
            </a:br>
            <a:r>
              <a:rPr lang="ar-SA" sz="7200" b="1">
                <a:solidFill>
                  <a:srgbClr val="0000CC"/>
                </a:solidFill>
              </a:rPr>
              <a:t>           مثل: </a:t>
            </a:r>
            <a:r>
              <a:rPr lang="ar-SA" sz="7200" b="1">
                <a:solidFill>
                  <a:srgbClr val="CC0099"/>
                </a:solidFill>
              </a:rPr>
              <a:t>شَكور</a:t>
            </a:r>
          </a:p>
          <a:p>
            <a:pPr algn="just">
              <a:spcBef>
                <a:spcPct val="50000"/>
              </a:spcBef>
            </a:pPr>
            <a:r>
              <a:rPr lang="ar-SA" sz="7200" b="1">
                <a:solidFill>
                  <a:srgbClr val="0000CC"/>
                </a:solidFill>
              </a:rPr>
              <a:t>    اذكر ما يحضرك منها.</a:t>
            </a:r>
            <a:endParaRPr lang="fr-FR" sz="7200" b="1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304800" y="762000"/>
            <a:ext cx="8534400" cy="5330825"/>
          </a:xfrm>
          <a:prstGeom prst="rect">
            <a:avLst/>
          </a:prstGeom>
          <a:noFill/>
          <a:ln w="57150" cmpd="thickThin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ar-SA" sz="7200" b="1">
                <a:solidFill>
                  <a:srgbClr val="0000CC"/>
                </a:solidFill>
              </a:rPr>
              <a:t>هناك مِهَنٌ أسماؤها صِيَغُ مبالغة، مثل:</a:t>
            </a:r>
            <a:br>
              <a:rPr lang="ar-SA" sz="7200" b="1">
                <a:solidFill>
                  <a:srgbClr val="0000CC"/>
                </a:solidFill>
              </a:rPr>
            </a:br>
            <a:r>
              <a:rPr lang="ar-SA" sz="7200" b="1">
                <a:solidFill>
                  <a:srgbClr val="0000CC"/>
                </a:solidFill>
              </a:rPr>
              <a:t>               </a:t>
            </a:r>
            <a:r>
              <a:rPr lang="ar-SA" sz="8800" b="1">
                <a:solidFill>
                  <a:srgbClr val="CC0099"/>
                </a:solidFill>
              </a:rPr>
              <a:t>حَدّاد</a:t>
            </a:r>
          </a:p>
          <a:p>
            <a:pPr algn="just">
              <a:spcBef>
                <a:spcPct val="50000"/>
              </a:spcBef>
            </a:pPr>
            <a:r>
              <a:rPr lang="ar-SA" sz="7200" b="1">
                <a:solidFill>
                  <a:srgbClr val="0000CC"/>
                </a:solidFill>
              </a:rPr>
              <a:t>هات أمثلةً أخرى من عندك.</a:t>
            </a:r>
            <a:endParaRPr lang="fr-FR" sz="7200" b="1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book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967538"/>
          </a:xfrm>
          <a:prstGeom prst="rect">
            <a:avLst/>
          </a:prstGeom>
          <a:noFill/>
        </p:spPr>
      </p:pic>
      <p:pic>
        <p:nvPicPr>
          <p:cNvPr id="5124" name="Picture 4" descr="book11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33600" y="3886200"/>
            <a:ext cx="1714500" cy="1143000"/>
          </a:xfrm>
          <a:prstGeom prst="rect">
            <a:avLst/>
          </a:prstGeom>
          <a:noFill/>
        </p:spPr>
      </p:pic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 rot="799568">
            <a:off x="838200" y="1524000"/>
            <a:ext cx="7010400" cy="30289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ar-SA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600432" scaled="1"/>
                </a:gradFill>
                <a:latin typeface="Impact"/>
              </a:rPr>
              <a:t>برنامج اللغة العربية</a:t>
            </a:r>
            <a:endParaRPr lang="fr-FR" sz="3600" kern="1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4600432" scaled="1"/>
              </a:gradFill>
              <a:latin typeface="Impact"/>
            </a:endParaRPr>
          </a:p>
        </p:txBody>
      </p:sp>
      <p:pic>
        <p:nvPicPr>
          <p:cNvPr id="5126" name="Picture 6" descr="bee5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68525" y="4316413"/>
            <a:ext cx="879475" cy="10175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4008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حَميد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6576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666633"/>
                </a:solidFill>
                <a:latin typeface="Tahoma" pitchFamily="42" charset="0"/>
                <a:cs typeface="Simplified Arabic" pitchFamily="10" charset="-78"/>
              </a:rPr>
              <a:t>وزنُها</a:t>
            </a:r>
            <a:endParaRPr lang="fr-FR" sz="6000" b="1">
              <a:solidFill>
                <a:srgbClr val="666633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8382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فَعيل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400800" y="3124200"/>
            <a:ext cx="2209800" cy="13874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8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حَميد</a:t>
            </a:r>
            <a:endParaRPr lang="fr-FR" sz="8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5334000" y="3124200"/>
            <a:ext cx="1219200" cy="155575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=</a:t>
            </a:r>
            <a:endParaRPr lang="fr-FR" sz="9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581400" y="3184525"/>
            <a:ext cx="1828800" cy="13874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8000" b="1">
                <a:solidFill>
                  <a:srgbClr val="008080"/>
                </a:solidFill>
                <a:latin typeface="Tahoma" pitchFamily="42" charset="0"/>
                <a:cs typeface="Simplified Arabic" pitchFamily="10" charset="-78"/>
              </a:rPr>
              <a:t>حامد</a:t>
            </a:r>
            <a:endParaRPr lang="fr-FR" sz="8000" b="1">
              <a:solidFill>
                <a:srgbClr val="008080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667000" y="3124200"/>
            <a:ext cx="838200" cy="155575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+</a:t>
            </a:r>
            <a:endParaRPr lang="fr-FR" sz="9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76200" y="2362200"/>
            <a:ext cx="2514600" cy="28479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الدلالة على كثرة </a:t>
            </a:r>
            <a:r>
              <a:rPr lang="ar-SA" sz="4400" b="1">
                <a:solidFill>
                  <a:srgbClr val="FF3300"/>
                </a:solidFill>
                <a:latin typeface="Tahoma" pitchFamily="42" charset="0"/>
                <a:cs typeface="Simplified Arabic" pitchFamily="10" charset="-78"/>
              </a:rPr>
              <a:t>الحمد</a:t>
            </a: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والمبالغة</a:t>
            </a:r>
            <a:b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</a:b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    فيه</a:t>
            </a:r>
            <a:endParaRPr lang="fr-FR" sz="44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pic>
        <p:nvPicPr>
          <p:cNvPr id="7179" name="Picture 11" descr="farsi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5562600"/>
            <a:ext cx="2133600" cy="1295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28600" y="3778250"/>
            <a:ext cx="8610600" cy="1631950"/>
          </a:xfrm>
          <a:prstGeom prst="rect">
            <a:avLst/>
          </a:prstGeom>
          <a:noFill/>
          <a:ln w="76200" cmpd="tri">
            <a:solidFill>
              <a:srgbClr val="CC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صيغة مبالغة</a:t>
            </a:r>
            <a:endParaRPr lang="fr-FR" sz="9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3124200" y="1981200"/>
            <a:ext cx="2590800" cy="1063625"/>
          </a:xfrm>
          <a:prstGeom prst="rect">
            <a:avLst/>
          </a:prstGeom>
          <a:noFill/>
          <a:ln w="57150" cmpd="thickThin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نسمّيها </a:t>
            </a:r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64008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وَدود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6576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666633"/>
                </a:solidFill>
                <a:latin typeface="Tahoma" pitchFamily="42" charset="0"/>
                <a:cs typeface="Simplified Arabic" pitchFamily="10" charset="-78"/>
              </a:rPr>
              <a:t>وزنُها</a:t>
            </a:r>
            <a:endParaRPr lang="fr-FR" sz="6000" b="1">
              <a:solidFill>
                <a:srgbClr val="666633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8382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فَعول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28600" y="2286000"/>
            <a:ext cx="8610600" cy="2454275"/>
          </a:xfrm>
          <a:prstGeom prst="rect">
            <a:avLst/>
          </a:prstGeom>
          <a:noFill/>
          <a:ln w="76200" cmpd="tri">
            <a:solidFill>
              <a:srgbClr val="CC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ما العلاقة بينها وبين اسم الفاعل</a:t>
            </a:r>
          </a:p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8080"/>
                </a:solidFill>
                <a:latin typeface="Tahoma" pitchFamily="42" charset="0"/>
                <a:cs typeface="Simplified Arabic" pitchFamily="10" charset="-78"/>
              </a:rPr>
              <a:t>وادّ</a:t>
            </a: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؟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64008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وَدود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6576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CC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666633"/>
                </a:solidFill>
                <a:latin typeface="Tahoma" pitchFamily="42" charset="0"/>
                <a:cs typeface="Simplified Arabic" pitchFamily="10" charset="-78"/>
              </a:rPr>
              <a:t>وزنُها</a:t>
            </a:r>
            <a:endParaRPr lang="fr-FR" sz="6000" b="1">
              <a:solidFill>
                <a:srgbClr val="666633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838200" y="762000"/>
            <a:ext cx="2209800" cy="10826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فَعول</a:t>
            </a:r>
            <a:endParaRPr lang="fr-FR" sz="6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400800" y="3124200"/>
            <a:ext cx="2209800" cy="13874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8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وَدود</a:t>
            </a:r>
            <a:endParaRPr lang="fr-FR" sz="80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334000" y="3124200"/>
            <a:ext cx="1219200" cy="155575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=</a:t>
            </a:r>
            <a:endParaRPr lang="fr-FR" sz="9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3581400" y="3184525"/>
            <a:ext cx="1828800" cy="13874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8000" b="1">
                <a:solidFill>
                  <a:srgbClr val="008080"/>
                </a:solidFill>
                <a:latin typeface="Tahoma" pitchFamily="42" charset="0"/>
                <a:cs typeface="Simplified Arabic" pitchFamily="10" charset="-78"/>
              </a:rPr>
              <a:t>وادّ</a:t>
            </a:r>
            <a:endParaRPr lang="fr-FR" sz="8000" b="1">
              <a:solidFill>
                <a:srgbClr val="008080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667000" y="3124200"/>
            <a:ext cx="838200" cy="155575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+</a:t>
            </a:r>
            <a:endParaRPr lang="fr-FR" sz="9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76200" y="2362200"/>
            <a:ext cx="2514600" cy="2847975"/>
          </a:xfrm>
          <a:prstGeom prst="rect">
            <a:avLst/>
          </a:prstGeom>
          <a:noFill/>
          <a:ln w="76200" cmpd="tri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الدلالة على كثرة </a:t>
            </a:r>
            <a:r>
              <a:rPr lang="ar-SA" sz="4400" b="1">
                <a:solidFill>
                  <a:srgbClr val="FF3300"/>
                </a:solidFill>
                <a:latin typeface="Tahoma" pitchFamily="42" charset="0"/>
                <a:cs typeface="Simplified Arabic" pitchFamily="10" charset="-78"/>
              </a:rPr>
              <a:t>الودّ</a:t>
            </a: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والمبالغة</a:t>
            </a:r>
            <a:b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</a:br>
            <a:r>
              <a:rPr lang="ar-SA" sz="44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     فيه</a:t>
            </a:r>
            <a:endParaRPr lang="fr-FR" sz="44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28600" y="3778250"/>
            <a:ext cx="8610600" cy="1631950"/>
          </a:xfrm>
          <a:prstGeom prst="rect">
            <a:avLst/>
          </a:prstGeom>
          <a:noFill/>
          <a:ln w="76200" cmpd="tri">
            <a:solidFill>
              <a:srgbClr val="CC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صيغة مبالغة</a:t>
            </a:r>
            <a:endParaRPr lang="fr-FR" sz="9600" b="1">
              <a:solidFill>
                <a:srgbClr val="0000CC"/>
              </a:solidFill>
              <a:latin typeface="Tahoma" pitchFamily="42" charset="0"/>
              <a:cs typeface="Simplified Arabic" pitchFamily="10" charset="-78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124200" y="1981200"/>
            <a:ext cx="2590800" cy="1063625"/>
          </a:xfrm>
          <a:prstGeom prst="rect">
            <a:avLst/>
          </a:prstGeom>
          <a:noFill/>
          <a:ln w="57150" cmpd="thickThin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000" b="1">
                <a:solidFill>
                  <a:srgbClr val="0000CC"/>
                </a:solidFill>
                <a:latin typeface="Tahoma" pitchFamily="42" charset="0"/>
                <a:cs typeface="Simplified Arabic" pitchFamily="10" charset="-78"/>
              </a:rPr>
              <a:t>نسمّيها </a:t>
            </a:r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990600" y="1066800"/>
            <a:ext cx="7620000" cy="4310063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6600" b="1">
                <a:solidFill>
                  <a:srgbClr val="336600"/>
                </a:solidFill>
              </a:rPr>
              <a:t>تقول العربُ للعالِمِ الذي بلغَ في العلم مرتبة عالية</a:t>
            </a:r>
          </a:p>
          <a:p>
            <a:pPr algn="ctr">
              <a:spcBef>
                <a:spcPct val="50000"/>
              </a:spcBef>
            </a:pPr>
            <a:r>
              <a:rPr lang="ar-SA" sz="9600" b="1">
                <a:solidFill>
                  <a:srgbClr val="0000CC"/>
                </a:solidFill>
              </a:rPr>
              <a:t>عَلامَة</a:t>
            </a:r>
            <a:r>
              <a:rPr lang="ar-SA" sz="9600" b="1">
                <a:solidFill>
                  <a:srgbClr val="336600"/>
                </a:solidFill>
              </a:rPr>
              <a:t> </a:t>
            </a:r>
            <a:endParaRPr lang="fr-FR" sz="9600" b="1">
              <a:solidFill>
                <a:srgbClr val="336600"/>
              </a:solidFill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3810000" y="3581400"/>
            <a:ext cx="1295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9600">
                <a:solidFill>
                  <a:srgbClr val="0000CC"/>
                </a:solidFill>
              </a:rPr>
              <a:t>َّ</a:t>
            </a:r>
            <a:endParaRPr lang="fr-FR" sz="9600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تصميم افتراضي">
  <a:themeElements>
    <a:clrScheme name="تصميم افتراضي 2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تصميم افتراضي">
      <a:majorFont>
        <a:latin typeface="Times New Roman"/>
        <a:ea typeface=""/>
        <a:cs typeface="Times New Roman (Arabic)"/>
      </a:majorFont>
      <a:minorFont>
        <a:latin typeface="Times New Roman"/>
        <a:ea typeface=""/>
        <a:cs typeface="Times New Roman (Arabic)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26" charset="0"/>
            <a:cs typeface="Times New Roman (Arabic)" charset="-7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26" charset="0"/>
            <a:cs typeface="Times New Roman (Arabic)" charset="-78"/>
          </a:defRPr>
        </a:defPPr>
      </a:lstStyle>
    </a:lnDef>
  </a:objectDefaults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405</Words>
  <Application>Microsoft Office PowerPoint</Application>
  <PresentationFormat>Affichage à l'écran (4:3)</PresentationFormat>
  <Paragraphs>134</Paragraphs>
  <Slides>35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35</vt:i4>
      </vt:variant>
    </vt:vector>
  </HeadingPairs>
  <TitlesOfParts>
    <vt:vector size="41" baseType="lpstr">
      <vt:lpstr>Times New Roman</vt:lpstr>
      <vt:lpstr>Times New Roman (Arabic)</vt:lpstr>
      <vt:lpstr>Simplified Arabic</vt:lpstr>
      <vt:lpstr>Tahoma</vt:lpstr>
      <vt:lpstr>تصميم افتراضي</vt:lpstr>
      <vt:lpstr>Microsoft Word Picture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  <vt:lpstr>Diapositive 34</vt:lpstr>
      <vt:lpstr>Diapositive 35</vt:lpstr>
    </vt:vector>
  </TitlesOfParts>
  <Company>Al moured 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من PowerPoint</dc:title>
  <dc:creator>Bilal</dc:creator>
  <cp:lastModifiedBy>User</cp:lastModifiedBy>
  <cp:revision>27</cp:revision>
  <dcterms:created xsi:type="dcterms:W3CDTF">2001-03-24T05:46:19Z</dcterms:created>
  <dcterms:modified xsi:type="dcterms:W3CDTF">2020-03-29T19:57:41Z</dcterms:modified>
</cp:coreProperties>
</file>