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693400" cy="7556500"/>
  <p:notesSz cx="10693400" cy="7556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7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673350" y="3442406"/>
            <a:ext cx="7218045" cy="208730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673350" y="5512920"/>
            <a:ext cx="7218045" cy="1511300"/>
          </a:xfrm>
        </p:spPr>
        <p:txBody>
          <a:bodyPr/>
          <a:lstStyle>
            <a:lvl1pPr marL="0" indent="0" algn="l">
              <a:buNone/>
              <a:defRPr sz="2100" b="1">
                <a:solidFill>
                  <a:schemeClr val="tx2"/>
                </a:solidFill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9157551" y="1280805"/>
            <a:ext cx="2518833" cy="44555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400086" y="4594600"/>
            <a:ext cx="4030133" cy="449123"/>
          </a:xfrm>
        </p:spPr>
        <p:txBody>
          <a:bodyPr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45559" y="0"/>
            <a:ext cx="712893" cy="7556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23159" y="0"/>
            <a:ext cx="122399" cy="7556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158452" y="0"/>
            <a:ext cx="212689" cy="7556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334710" y="0"/>
            <a:ext cx="269300" cy="7556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24363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1069340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998837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2019210" y="0"/>
            <a:ext cx="0" cy="7556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247563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10658148" y="0"/>
            <a:ext cx="0" cy="7556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425787" y="0"/>
            <a:ext cx="89112" cy="7556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712894" y="3778250"/>
            <a:ext cx="1514898" cy="1427339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531542" y="5362440"/>
            <a:ext cx="750110" cy="70675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275957" y="6060882"/>
            <a:ext cx="160401" cy="15113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946199" y="6377686"/>
            <a:ext cx="320802" cy="3022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2227792" y="4953706"/>
            <a:ext cx="427736" cy="40301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550150" y="5430699"/>
            <a:ext cx="712893" cy="570235"/>
          </a:xfrm>
        </p:spPr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612"/>
            <a:ext cx="1960457" cy="6447514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611"/>
            <a:ext cx="7039822" cy="644751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534670" y="1763183"/>
            <a:ext cx="8732943" cy="5370153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73350" y="3190522"/>
            <a:ext cx="7218045" cy="2262752"/>
          </a:xfrm>
        </p:spPr>
        <p:txBody>
          <a:bodyPr/>
          <a:lstStyle>
            <a:lvl1pPr algn="l">
              <a:buNone/>
              <a:defRPr sz="34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73350" y="5520443"/>
            <a:ext cx="7218045" cy="1511300"/>
          </a:xfrm>
        </p:spPr>
        <p:txBody>
          <a:bodyPr anchor="t"/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9155955" y="1276766"/>
            <a:ext cx="2518833" cy="44555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400305" y="4591448"/>
            <a:ext cx="4030133" cy="449123"/>
          </a:xfrm>
        </p:spPr>
        <p:txBody>
          <a:bodyPr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45559" y="0"/>
            <a:ext cx="712893" cy="7556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23159" y="0"/>
            <a:ext cx="122399" cy="7556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58452" y="0"/>
            <a:ext cx="212689" cy="7556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334710" y="0"/>
            <a:ext cx="269300" cy="7556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24363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069340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98837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2019210" y="0"/>
            <a:ext cx="0" cy="7556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247563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425787" y="0"/>
            <a:ext cx="89112" cy="7556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712894" y="3778250"/>
            <a:ext cx="1514898" cy="1427339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549168" y="5362440"/>
            <a:ext cx="750110" cy="70675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275957" y="6060882"/>
            <a:ext cx="160401" cy="15113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946199" y="6381044"/>
            <a:ext cx="320802" cy="3022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2197433" y="4936173"/>
            <a:ext cx="427736" cy="40301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10639540" y="0"/>
            <a:ext cx="0" cy="7556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567776" y="5430699"/>
            <a:ext cx="712893" cy="570235"/>
          </a:xfrm>
        </p:spPr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534670" y="1763183"/>
            <a:ext cx="4277360" cy="5037667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93818" y="1763183"/>
            <a:ext cx="4277360" cy="5037667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0860"/>
            <a:ext cx="8822055" cy="1259417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534670" y="2602794"/>
            <a:ext cx="4277360" cy="4282017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5112782" y="2602794"/>
            <a:ext cx="4277360" cy="4282017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534670" y="1729599"/>
            <a:ext cx="4277360" cy="7254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5079365" y="1729599"/>
            <a:ext cx="4277360" cy="7254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0247842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4156424" y="3510915"/>
            <a:ext cx="6951980" cy="534670"/>
          </a:xfrm>
        </p:spPr>
        <p:txBody>
          <a:bodyPr anchor="b"/>
          <a:lstStyle>
            <a:lvl1pPr algn="l">
              <a:buNone/>
              <a:defRPr sz="23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966583" y="302260"/>
            <a:ext cx="1785798" cy="5491057"/>
          </a:xfrm>
        </p:spPr>
        <p:txBody>
          <a:bodyPr/>
          <a:lstStyle>
            <a:lvl1pPr marL="0" indent="0">
              <a:spcBef>
                <a:spcPts val="456"/>
              </a:spcBef>
              <a:spcAft>
                <a:spcPts val="1140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7307157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7241546" y="0"/>
            <a:ext cx="0" cy="7556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515177" y="0"/>
            <a:ext cx="0" cy="7556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0336953" y="0"/>
            <a:ext cx="356447" cy="7556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426065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9538513" y="6297083"/>
            <a:ext cx="641604" cy="604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56447" y="302260"/>
            <a:ext cx="6594263" cy="6972131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0247842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9538513" y="6297083"/>
            <a:ext cx="641604" cy="604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4131027" y="3510915"/>
            <a:ext cx="6951980" cy="534670"/>
          </a:xfrm>
        </p:spPr>
        <p:txBody>
          <a:bodyPr anchor="b"/>
          <a:lstStyle>
            <a:lvl1pPr algn="l">
              <a:buNone/>
              <a:defRPr sz="23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7218045" cy="7556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6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12225" y="291765"/>
            <a:ext cx="1782233" cy="5460831"/>
          </a:xfrm>
        </p:spPr>
        <p:txBody>
          <a:bodyPr rot="0" spcFirstLastPara="0" vertOverflow="overflow" horzOverflow="overflow" vert="horz" wrap="square" lIns="104278" tIns="52139" rIns="104278" bIns="52139" numCol="1" spcCol="312835" rtlCol="0" fromWordArt="0" anchor="t" anchorCtr="0" forceAA="0" compatLnSpc="1">
            <a:normAutofit/>
          </a:bodyPr>
          <a:lstStyle>
            <a:lvl1pPr marL="0" indent="0">
              <a:spcBef>
                <a:spcPts val="114"/>
              </a:spcBef>
              <a:spcAft>
                <a:spcPts val="456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0515177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0336953" y="0"/>
            <a:ext cx="356447" cy="7556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0426065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7307157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7241546" y="0"/>
            <a:ext cx="0" cy="7556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0247842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534670" y="302610"/>
            <a:ext cx="8732943" cy="1259417"/>
          </a:xfrm>
          <a:prstGeom prst="rect">
            <a:avLst/>
          </a:prstGeom>
        </p:spPr>
        <p:txBody>
          <a:bodyPr vert="horz" lIns="104278" tIns="52139" rIns="104278" bIns="52139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534670" y="1763183"/>
            <a:ext cx="8732943" cy="5370153"/>
          </a:xfrm>
          <a:prstGeom prst="rect">
            <a:avLst/>
          </a:prstGeom>
        </p:spPr>
        <p:txBody>
          <a:bodyPr vert="horz" lIns="104278" tIns="52139" rIns="104278" bIns="52139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8943510" y="1179060"/>
            <a:ext cx="2216573" cy="449123"/>
          </a:xfrm>
          <a:prstGeom prst="rect">
            <a:avLst/>
          </a:prstGeom>
        </p:spPr>
        <p:txBody>
          <a:bodyPr vert="horz" lIns="104278" tIns="52139" rIns="104278" bIns="52139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8282796" y="4105523"/>
            <a:ext cx="3526367" cy="427736"/>
          </a:xfrm>
          <a:prstGeom prst="rect">
            <a:avLst/>
          </a:prstGeom>
        </p:spPr>
        <p:txBody>
          <a:bodyPr vert="horz" lIns="104278" tIns="52139" rIns="104278" bIns="5213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fr-FR" spc="-5" smtClean="0"/>
              <a:t>D. </a:t>
            </a:r>
            <a:r>
              <a:rPr lang="fr-FR" smtClean="0"/>
              <a:t>Leclet -</a:t>
            </a:r>
            <a:r>
              <a:rPr lang="fr-FR" spc="-90" smtClean="0"/>
              <a:t> </a:t>
            </a:r>
            <a:r>
              <a:rPr lang="fr-FR" spc="-5" smtClean="0"/>
              <a:t>2006-2007</a:t>
            </a:r>
            <a:endParaRPr lang="fr-FR" spc="-5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89112" y="0"/>
            <a:ext cx="0" cy="7556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0515177" y="0"/>
            <a:ext cx="0" cy="7556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0336953" y="0"/>
            <a:ext cx="356447" cy="7556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426065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9538513" y="6297083"/>
            <a:ext cx="641604" cy="604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9506433" y="6318074"/>
            <a:ext cx="712893" cy="574294"/>
          </a:xfrm>
          <a:prstGeom prst="rect">
            <a:avLst/>
          </a:prstGeom>
        </p:spPr>
        <p:txBody>
          <a:bodyPr vert="horz" lIns="104278" tIns="52139" rIns="104278" bIns="52139" anchor="ctr"/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lang="fr-FR" smtClean="0"/>
              <a:pPr marL="38100">
                <a:lnSpc>
                  <a:spcPts val="1645"/>
                </a:lnSpc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2835" indent="-312835" algn="l" rtl="0" eaLnBrk="1" latinLnBrk="0" hangingPunct="1">
        <a:spcBef>
          <a:spcPts val="684"/>
        </a:spcBef>
        <a:buClr>
          <a:schemeClr val="accent1"/>
        </a:buClr>
        <a:buSzPct val="70000"/>
        <a:buFont typeface="Wingdings"/>
        <a:buChar char="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29947" indent="-31283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indent="-20855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616" indent="-208556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451" indent="-208556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285" indent="-208556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94120" indent="-208556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606954" indent="-208556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6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919789" indent="-20855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70" y="302610"/>
            <a:ext cx="8732943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00"/>
              </a:spcBef>
            </a:pPr>
            <a:r>
              <a:rPr spc="-5" smtClean="0">
                <a:solidFill>
                  <a:srgbClr val="FF0000"/>
                </a:solidFill>
              </a:rPr>
              <a:t>1</a:t>
            </a:r>
            <a:r>
              <a:rPr lang="fr-FR" spc="-5" dirty="0" smtClean="0">
                <a:solidFill>
                  <a:srgbClr val="FF0000"/>
                </a:solidFill>
              </a:rPr>
              <a:t>.</a:t>
            </a:r>
            <a:r>
              <a:rPr spc="-5" smtClean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Réseau de</a:t>
            </a:r>
            <a:r>
              <a:rPr spc="-6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PERT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pPr marL="38100">
                <a:lnSpc>
                  <a:spcPts val="1645"/>
                </a:lnSpc>
              </a:pPr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22300" y="1339850"/>
            <a:ext cx="22999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29259" algn="l"/>
              </a:tabLst>
            </a:pP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Exercice</a:t>
            </a:r>
            <a:r>
              <a:rPr sz="2800" b="1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1.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100" y="1949450"/>
            <a:ext cx="9448800" cy="3110230"/>
          </a:xfrm>
          <a:prstGeom prst="rect">
            <a:avLst/>
          </a:prstGeom>
        </p:spPr>
        <p:txBody>
          <a:bodyPr vert="horz" wrap="square" lIns="0" tIns="163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0"/>
              </a:spcBef>
              <a:buFont typeface="Wingdings" pitchFamily="2" charset="2"/>
              <a:buChar char="v"/>
            </a:pPr>
            <a:r>
              <a:rPr lang="fr-FR" sz="28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Soient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les contraintes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d’antériorité: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24535" indent="-255270">
              <a:lnSpc>
                <a:spcPct val="100000"/>
              </a:lnSpc>
              <a:spcBef>
                <a:spcPts val="1019"/>
              </a:spcBef>
              <a:buClr>
                <a:srgbClr val="AB4979"/>
              </a:buClr>
              <a:buFont typeface="Arial"/>
              <a:buChar char="–"/>
              <a:tabLst>
                <a:tab pos="725170" algn="l"/>
              </a:tabLst>
            </a:pPr>
            <a:r>
              <a:rPr sz="24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sont</a:t>
            </a:r>
            <a:r>
              <a:rPr sz="24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indépendantes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724535" indent="-255270">
              <a:lnSpc>
                <a:spcPct val="100000"/>
              </a:lnSpc>
              <a:buClr>
                <a:srgbClr val="AB4979"/>
              </a:buClr>
              <a:buFont typeface="Arial"/>
              <a:buChar char="–"/>
              <a:tabLst>
                <a:tab pos="725170" algn="l"/>
              </a:tabLst>
            </a:pPr>
            <a:r>
              <a:rPr sz="2400" b="1" dirty="0">
                <a:latin typeface="Times New Roman" pitchFamily="18" charset="0"/>
                <a:cs typeface="Times New Roman" pitchFamily="18" charset="0"/>
              </a:rPr>
              <a:t>C doit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succéder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à A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et</a:t>
            </a:r>
            <a:r>
              <a:rPr sz="24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B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724535" indent="-255270">
              <a:lnSpc>
                <a:spcPct val="100000"/>
              </a:lnSpc>
              <a:buClr>
                <a:srgbClr val="AB4979"/>
              </a:buClr>
              <a:buFont typeface="Arial"/>
              <a:buChar char="–"/>
              <a:tabLst>
                <a:tab pos="725170" algn="l"/>
              </a:tabLst>
            </a:pPr>
            <a:r>
              <a:rPr sz="2400" b="1" dirty="0">
                <a:latin typeface="Times New Roman" pitchFamily="18" charset="0"/>
                <a:cs typeface="Times New Roman" pitchFamily="18" charset="0"/>
              </a:rPr>
              <a:t>D doit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succéder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B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buFont typeface="Wingdings" pitchFamily="2" charset="2"/>
              <a:buChar char="§"/>
              <a:tabLst>
                <a:tab pos="2338705" algn="l"/>
                <a:tab pos="5610225" algn="l"/>
              </a:tabLst>
            </a:pPr>
            <a:r>
              <a:rPr lang="fr-FR" sz="28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sz="2800" b="1" spc="-1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800" b="1" spc="1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ése</a:t>
            </a:r>
            <a:r>
              <a:rPr sz="2800" b="1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spc="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2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b="1" spc="5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sz="2800" b="1" spc="-1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b="1" spc="2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b="1" spc="-1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b="1" spc="-15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sz="2800" b="1" spc="5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-1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2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b="1" spc="-2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contraintes 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respectant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la méthode</a:t>
            </a:r>
            <a:r>
              <a:rPr sz="28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PERT.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300" y="425450"/>
            <a:ext cx="7006590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29259" algn="l"/>
              </a:tabLst>
            </a:pPr>
            <a:r>
              <a:rPr sz="2800" b="1" spc="-5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fr-FR" sz="2800" b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Exo 5:</a:t>
            </a:r>
          </a:p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tabLst>
                <a:tab pos="429259" algn="l"/>
              </a:tabLst>
            </a:pP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Nous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obtenons le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réseau suivant</a:t>
            </a:r>
            <a:r>
              <a:rPr sz="2800" b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0500" y="1644650"/>
            <a:ext cx="76962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31300" y="6636082"/>
            <a:ext cx="27495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45"/>
                </a:lnSpc>
              </a:pPr>
              <a:t>10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300" y="1187450"/>
            <a:ext cx="8991600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05"/>
              </a:spcBef>
              <a:buClr>
                <a:srgbClr val="AB4979"/>
              </a:buClr>
              <a:buFont typeface="Wingdings"/>
              <a:buChar char=""/>
              <a:tabLst>
                <a:tab pos="403860" algn="l"/>
              </a:tabLst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partir </a:t>
            </a:r>
            <a:r>
              <a:rPr sz="2800" b="1" spc="5" dirty="0">
                <a:latin typeface="Times New Roman" pitchFamily="18" charset="0"/>
                <a:cs typeface="Times New Roman" pitchFamily="18" charset="0"/>
              </a:rPr>
              <a:t>du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réseau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de PERT, on peut dresser le  diagramme de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Gantt qui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établit le planning des  opérations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B4979"/>
              </a:buClr>
              <a:buFont typeface="Wingdings"/>
              <a:buChar char=""/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68935" indent="-356870" algn="just">
              <a:lnSpc>
                <a:spcPct val="100000"/>
              </a:lnSpc>
              <a:buClr>
                <a:srgbClr val="AB4979"/>
              </a:buClr>
              <a:buFont typeface="Wingdings"/>
              <a:buChar char=""/>
              <a:tabLst>
                <a:tab pos="369570" algn="l"/>
              </a:tabLst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diagramme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de GANTT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31300" y="6636082"/>
            <a:ext cx="27495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45"/>
                </a:lnSpc>
              </a:pPr>
              <a:t>11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2300" y="346606"/>
            <a:ext cx="60198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smtClean="0">
                <a:solidFill>
                  <a:srgbClr val="FF0000"/>
                </a:solidFill>
              </a:rPr>
              <a:t>2</a:t>
            </a:r>
            <a:r>
              <a:rPr lang="fr-FR" b="1" spc="-5" dirty="0" smtClean="0">
                <a:solidFill>
                  <a:srgbClr val="FF0000"/>
                </a:solidFill>
              </a:rPr>
              <a:t>.</a:t>
            </a:r>
            <a:r>
              <a:rPr b="1" spc="-5" smtClean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Diagramme de</a:t>
            </a:r>
            <a:r>
              <a:rPr b="1" spc="-75" dirty="0">
                <a:solidFill>
                  <a:srgbClr val="FF0000"/>
                </a:solidFill>
              </a:rPr>
              <a:t> </a:t>
            </a:r>
            <a:r>
              <a:rPr b="1" dirty="0">
                <a:solidFill>
                  <a:srgbClr val="FF0000"/>
                </a:solidFill>
              </a:rPr>
              <a:t>GANTT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58340" y="3987799"/>
          <a:ext cx="7127240" cy="26796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4420"/>
                <a:gridCol w="673100"/>
                <a:gridCol w="673100"/>
                <a:gridCol w="673100"/>
                <a:gridCol w="673100"/>
                <a:gridCol w="670560"/>
                <a:gridCol w="670560"/>
                <a:gridCol w="673100"/>
                <a:gridCol w="673100"/>
                <a:gridCol w="673100"/>
              </a:tblGrid>
              <a:tr h="335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50" b="1" baseline="-25252" dirty="0">
                          <a:latin typeface="Arial"/>
                          <a:cs typeface="Arial"/>
                        </a:rPr>
                        <a:t>1</a:t>
                      </a:r>
                      <a:endParaRPr sz="1650" baseline="-25252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50" b="1" baseline="-25252" dirty="0">
                          <a:latin typeface="Arial"/>
                          <a:cs typeface="Arial"/>
                        </a:rPr>
                        <a:t>2</a:t>
                      </a:r>
                      <a:endParaRPr sz="1650" baseline="-25252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50" b="1" baseline="-25252" dirty="0">
                          <a:latin typeface="Arial"/>
                          <a:cs typeface="Arial"/>
                        </a:rPr>
                        <a:t>3</a:t>
                      </a:r>
                      <a:endParaRPr sz="1650" baseline="-25252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38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………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50" b="1" baseline="-25252" dirty="0">
                          <a:latin typeface="Arial"/>
                          <a:cs typeface="Arial"/>
                        </a:rPr>
                        <a:t>i</a:t>
                      </a:r>
                      <a:endParaRPr sz="1650" baseline="-25252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89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………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50" b="1" baseline="-25252" dirty="0">
                          <a:latin typeface="Arial"/>
                          <a:cs typeface="Arial"/>
                        </a:rPr>
                        <a:t>n</a:t>
                      </a:r>
                      <a:endParaRPr sz="1650" baseline="-25252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1358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Tâche</a:t>
                      </a:r>
                      <a:r>
                        <a:rPr sz="16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………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739"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Tâche</a:t>
                      </a:r>
                      <a:r>
                        <a:rPr sz="16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………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1485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Tâche</a:t>
                      </a:r>
                      <a:r>
                        <a:rPr sz="16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Z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764293" y="2399030"/>
            <a:ext cx="2809240" cy="431800"/>
          </a:xfrm>
          <a:custGeom>
            <a:avLst/>
            <a:gdLst/>
            <a:ahLst/>
            <a:cxnLst/>
            <a:rect l="l" t="t" r="r" b="b"/>
            <a:pathLst>
              <a:path w="2809240" h="431800">
                <a:moveTo>
                  <a:pt x="0" y="0"/>
                </a:moveTo>
                <a:lnTo>
                  <a:pt x="2809240" y="0"/>
                </a:lnTo>
                <a:lnTo>
                  <a:pt x="2809240" y="431800"/>
                </a:lnTo>
                <a:lnTo>
                  <a:pt x="0" y="431800"/>
                </a:lnTo>
                <a:lnTo>
                  <a:pt x="0" y="0"/>
                </a:lnTo>
                <a:close/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83342" y="2404110"/>
            <a:ext cx="2771140" cy="436017"/>
          </a:xfrm>
          <a:prstGeom prst="rect">
            <a:avLst/>
          </a:prstGeom>
          <a:solidFill>
            <a:srgbClr val="C6E6E9"/>
          </a:solidFill>
        </p:spPr>
        <p:txBody>
          <a:bodyPr vert="horz" wrap="square" lIns="0" tIns="35560" rIns="0" bIns="0" rtlCol="0">
            <a:spAutoFit/>
          </a:bodyPr>
          <a:lstStyle/>
          <a:p>
            <a:pPr marL="869950">
              <a:lnSpc>
                <a:spcPct val="100000"/>
              </a:lnSpc>
              <a:spcBef>
                <a:spcPts val="280"/>
              </a:spcBef>
            </a:pPr>
            <a:r>
              <a:rPr sz="2600" b="1" spc="-5" dirty="0">
                <a:latin typeface="Times New Roman" pitchFamily="18" charset="0"/>
                <a:cs typeface="Times New Roman" pitchFamily="18" charset="0"/>
              </a:rPr>
              <a:t>Tâche</a:t>
            </a:r>
            <a:r>
              <a:rPr sz="26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dirty="0">
                <a:latin typeface="Times New Roman" pitchFamily="18" charset="0"/>
                <a:cs typeface="Times New Roman" pitchFamily="18" charset="0"/>
              </a:rPr>
              <a:t>Ti</a:t>
            </a:r>
            <a:endParaRPr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46512" y="2038350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38099" y="0"/>
                </a:moveTo>
                <a:lnTo>
                  <a:pt x="0" y="0"/>
                </a:lnTo>
                <a:lnTo>
                  <a:pt x="0" y="152400"/>
                </a:lnTo>
                <a:lnTo>
                  <a:pt x="38099" y="152400"/>
                </a:lnTo>
                <a:lnTo>
                  <a:pt x="380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46500" y="2254250"/>
            <a:ext cx="2847340" cy="736600"/>
          </a:xfrm>
          <a:custGeom>
            <a:avLst/>
            <a:gdLst/>
            <a:ahLst/>
            <a:cxnLst/>
            <a:rect l="l" t="t" r="r" b="b"/>
            <a:pathLst>
              <a:path w="2847340" h="736600">
                <a:moveTo>
                  <a:pt x="38100" y="584200"/>
                </a:moveTo>
                <a:lnTo>
                  <a:pt x="0" y="584200"/>
                </a:lnTo>
                <a:lnTo>
                  <a:pt x="0" y="736600"/>
                </a:lnTo>
                <a:lnTo>
                  <a:pt x="38100" y="736600"/>
                </a:lnTo>
                <a:lnTo>
                  <a:pt x="38100" y="584200"/>
                </a:lnTo>
                <a:close/>
              </a:path>
              <a:path w="2847340" h="736600">
                <a:moveTo>
                  <a:pt x="38100" y="317500"/>
                </a:moveTo>
                <a:lnTo>
                  <a:pt x="0" y="317500"/>
                </a:lnTo>
                <a:lnTo>
                  <a:pt x="0" y="469900"/>
                </a:lnTo>
                <a:lnTo>
                  <a:pt x="38100" y="469900"/>
                </a:lnTo>
                <a:lnTo>
                  <a:pt x="38100" y="317500"/>
                </a:lnTo>
                <a:close/>
              </a:path>
              <a:path w="2847340" h="736600">
                <a:moveTo>
                  <a:pt x="38100" y="50800"/>
                </a:moveTo>
                <a:lnTo>
                  <a:pt x="0" y="50800"/>
                </a:lnTo>
                <a:lnTo>
                  <a:pt x="0" y="203200"/>
                </a:lnTo>
                <a:lnTo>
                  <a:pt x="38100" y="203200"/>
                </a:lnTo>
                <a:lnTo>
                  <a:pt x="38100" y="50800"/>
                </a:lnTo>
                <a:close/>
              </a:path>
              <a:path w="2847340" h="736600">
                <a:moveTo>
                  <a:pt x="2847340" y="533400"/>
                </a:moveTo>
                <a:lnTo>
                  <a:pt x="2809240" y="533400"/>
                </a:lnTo>
                <a:lnTo>
                  <a:pt x="2809240" y="685800"/>
                </a:lnTo>
                <a:lnTo>
                  <a:pt x="2847340" y="685800"/>
                </a:lnTo>
                <a:lnTo>
                  <a:pt x="2847340" y="533400"/>
                </a:lnTo>
                <a:close/>
              </a:path>
              <a:path w="2847340" h="736600">
                <a:moveTo>
                  <a:pt x="2847340" y="266700"/>
                </a:moveTo>
                <a:lnTo>
                  <a:pt x="2809240" y="266700"/>
                </a:lnTo>
                <a:lnTo>
                  <a:pt x="2809240" y="419100"/>
                </a:lnTo>
                <a:lnTo>
                  <a:pt x="2847340" y="419100"/>
                </a:lnTo>
                <a:lnTo>
                  <a:pt x="2847340" y="266700"/>
                </a:lnTo>
                <a:close/>
              </a:path>
              <a:path w="2847340" h="736600">
                <a:moveTo>
                  <a:pt x="2847340" y="0"/>
                </a:moveTo>
                <a:lnTo>
                  <a:pt x="2809240" y="0"/>
                </a:lnTo>
                <a:lnTo>
                  <a:pt x="2809240" y="152400"/>
                </a:lnTo>
                <a:lnTo>
                  <a:pt x="2847340" y="152400"/>
                </a:lnTo>
                <a:lnTo>
                  <a:pt x="2847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55752" y="3054350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38098" y="0"/>
                </a:moveTo>
                <a:lnTo>
                  <a:pt x="0" y="0"/>
                </a:lnTo>
                <a:lnTo>
                  <a:pt x="0" y="152399"/>
                </a:lnTo>
                <a:lnTo>
                  <a:pt x="38098" y="152399"/>
                </a:lnTo>
                <a:lnTo>
                  <a:pt x="380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2300" y="2940050"/>
            <a:ext cx="922020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0">
              <a:lnSpc>
                <a:spcPct val="100000"/>
              </a:lnSpc>
              <a:spcBef>
                <a:spcPts val="100"/>
              </a:spcBef>
            </a:pPr>
            <a:r>
              <a:rPr lang="fr-FR" sz="2800" spc="-5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Début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fr-FR" sz="2800" spc="-1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Fin</a:t>
            </a:r>
            <a:r>
              <a:rPr lang="fr-FR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spc="-10" dirty="0" smtClean="0">
                <a:latin typeface="Times New Roman" pitchFamily="18" charset="0"/>
                <a:cs typeface="Times New Roman" pitchFamily="18" charset="0"/>
              </a:rPr>
              <a:t>Ti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99700"/>
              </a:lnSpc>
              <a:spcBef>
                <a:spcPts val="5"/>
              </a:spcBef>
              <a:buClr>
                <a:srgbClr val="AB4979"/>
              </a:buClr>
              <a:buFont typeface="Wingdings"/>
              <a:buChar char=""/>
              <a:tabLst>
                <a:tab pos="993140" algn="l"/>
              </a:tabLst>
            </a:pP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Les tâches peuvent </a:t>
            </a:r>
            <a:r>
              <a:rPr sz="2800" b="1" spc="-5">
                <a:latin typeface="Times New Roman" pitchFamily="18" charset="0"/>
                <a:cs typeface="Times New Roman" pitchFamily="18" charset="0"/>
              </a:rPr>
              <a:t>s'enchaîner 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séquentiellement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ou 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en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parallèle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entièrement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ou  partiellement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31300" y="6636082"/>
            <a:ext cx="27495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45"/>
                </a:lnSpc>
              </a:pPr>
              <a:t>12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9900" y="425450"/>
            <a:ext cx="94488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373380" algn="l"/>
              </a:tabLst>
            </a:pPr>
            <a:r>
              <a:rPr sz="2800" b="1" spc="5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temps estimé pour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une tâche se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modélise par 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sz="2800" b="1" spc="-10">
                <a:latin typeface="Times New Roman" pitchFamily="18" charset="0"/>
                <a:cs typeface="Times New Roman" pitchFamily="18" charset="0"/>
              </a:rPr>
              <a:t>barre</a:t>
            </a:r>
            <a:r>
              <a:rPr sz="2800" b="1" spc="-1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horizontale</a:t>
            </a:r>
            <a:r>
              <a:rPr lang="fr-FR" sz="2800" b="1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800" b="1" spc="-5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500" y="273050"/>
            <a:ext cx="9677400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SzPct val="85714"/>
              <a:buFont typeface="Wingdings"/>
              <a:buChar char=""/>
              <a:tabLst>
                <a:tab pos="388620" algn="l"/>
              </a:tabLst>
            </a:pPr>
            <a:r>
              <a:rPr sz="2800" b="1" spc="-5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Exercice </a:t>
            </a:r>
            <a:r>
              <a:rPr sz="2800" b="1" spc="1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endParaRPr lang="fr-FR" sz="2800" b="1" spc="1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SzPct val="85714"/>
              <a:tabLst>
                <a:tab pos="388620" algn="l"/>
              </a:tabLst>
            </a:pPr>
            <a:r>
              <a:rPr lang="fr-FR" sz="2800" b="1" spc="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partir </a:t>
            </a:r>
            <a:r>
              <a:rPr sz="2800" b="1" spc="5" dirty="0">
                <a:latin typeface="Times New Roman" pitchFamily="18" charset="0"/>
                <a:cs typeface="Times New Roman" pitchFamily="18" charset="0"/>
              </a:rPr>
              <a:t>du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réseau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de PERT obtenu dans  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l’exercice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5, tracer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diagramme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de GANTT</a:t>
            </a:r>
            <a:r>
              <a:rPr sz="2800" b="1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8100" y="1873250"/>
            <a:ext cx="7150099" cy="4928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31300" y="6636082"/>
            <a:ext cx="27495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45"/>
                </a:lnSpc>
              </a:pPr>
              <a:t>13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131300" y="6636082"/>
            <a:ext cx="27495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45"/>
                </a:lnSpc>
              </a:pPr>
              <a:t>14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100" y="425450"/>
            <a:ext cx="7006590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29259" algn="l"/>
              </a:tabLst>
            </a:pPr>
            <a:r>
              <a:rPr sz="2800" b="1" spc="-5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fr-FR" sz="2800" b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Exo 6:</a:t>
            </a:r>
          </a:p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tabLst>
                <a:tab pos="429259" algn="l"/>
              </a:tabLst>
            </a:pPr>
            <a:r>
              <a:rPr lang="fr-FR" sz="2800" b="1" spc="-5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Nous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obtenons le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réseau suivant</a:t>
            </a:r>
            <a:r>
              <a:rPr sz="2800" b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46109" y="2025652"/>
          <a:ext cx="9001750" cy="4052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407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1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  <a:gridCol w="271792"/>
              </a:tblGrid>
              <a:tr h="3139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5" dirty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73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73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</a:tr>
              <a:tr h="3139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73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7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7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A3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131300" y="6636082"/>
            <a:ext cx="27495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45"/>
                </a:lnSpc>
              </a:pPr>
              <a:t>15</a:t>
            </a:fld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8100" y="2025650"/>
          <a:ext cx="8135619" cy="4935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8910"/>
                <a:gridCol w="2075180"/>
                <a:gridCol w="3351529"/>
              </a:tblGrid>
              <a:tr h="3035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Tâches</a:t>
                      </a:r>
                      <a:r>
                        <a:rPr sz="2200" b="1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élémentaires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Durée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sz="2200" b="1">
                          <a:latin typeface="Times New Roman" pitchFamily="18" charset="0"/>
                          <a:cs typeface="Times New Roman" pitchFamily="18" charset="0"/>
                        </a:rPr>
                        <a:t>en </a:t>
                      </a:r>
                      <a:r>
                        <a:rPr lang="fr-FR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sz="2200" b="1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Contraintes</a:t>
                      </a:r>
                      <a:r>
                        <a:rPr sz="2200" b="1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d’antériorité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5,</a:t>
                      </a:r>
                      <a:r>
                        <a:rPr sz="2200" b="1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C,</a:t>
                      </a:r>
                      <a:r>
                        <a:rPr sz="2200" b="1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E,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F,</a:t>
                      </a: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H,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E,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F,</a:t>
                      </a: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H,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5" dirty="0">
                          <a:latin typeface="Times New Roman" pitchFamily="18" charset="0"/>
                          <a:cs typeface="Times New Roman" pitchFamily="18" charset="0"/>
                        </a:rPr>
                        <a:t>H, </a:t>
                      </a:r>
                      <a:r>
                        <a:rPr sz="2200" b="1" dirty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9900" y="349250"/>
            <a:ext cx="9525000" cy="13315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99"/>
              </a:lnSpc>
              <a:buClr>
                <a:srgbClr val="AB4979"/>
              </a:buClr>
              <a:buSzPct val="116666"/>
              <a:buFont typeface="Wingdings"/>
              <a:buChar char=""/>
              <a:tabLst>
                <a:tab pos="459740" algn="l"/>
                <a:tab pos="2216785" algn="l"/>
              </a:tabLst>
            </a:pPr>
            <a:r>
              <a:rPr sz="28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Exercice</a:t>
            </a:r>
            <a:r>
              <a:rPr sz="2800" b="1" spc="27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3499"/>
              </a:lnSpc>
              <a:buClr>
                <a:srgbClr val="AB4979"/>
              </a:buClr>
              <a:buSzPct val="116666"/>
              <a:tabLst>
                <a:tab pos="459740" algn="l"/>
                <a:tab pos="2216785" algn="l"/>
              </a:tabLst>
            </a:pPr>
            <a:r>
              <a:rPr lang="fr-FR" sz="2800" b="1" spc="-1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-1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partant du 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tableau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ci-dessous, tracer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le 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réseau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de PERT </a:t>
            </a:r>
            <a:r>
              <a:rPr sz="2800" b="1" spc="5" dirty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représenter 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diagramme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de GANTT</a:t>
            </a:r>
            <a:r>
              <a:rPr sz="2800" b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93700" y="425450"/>
            <a:ext cx="7006590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29259" algn="l"/>
              </a:tabLst>
            </a:pPr>
            <a:r>
              <a:rPr sz="2800" b="1" spc="-5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fr-FR" sz="2800" b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Exo 7</a:t>
            </a:r>
          </a:p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tabLst>
                <a:tab pos="429259" algn="l"/>
              </a:tabLst>
            </a:pPr>
            <a:r>
              <a:rPr lang="fr-FR" sz="2800" b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Nous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obtenons le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réseau suivant</a:t>
            </a:r>
            <a:r>
              <a:rPr sz="2800" b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7500" y="2101850"/>
            <a:ext cx="982980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 b="1"/>
          </a:p>
        </p:txBody>
      </p:sp>
      <p:sp>
        <p:nvSpPr>
          <p:cNvPr id="5" name="object 5"/>
          <p:cNvSpPr txBox="1"/>
          <p:nvPr/>
        </p:nvSpPr>
        <p:spPr>
          <a:xfrm>
            <a:off x="9131300" y="6636082"/>
            <a:ext cx="27495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pPr marL="38100">
                <a:lnSpc>
                  <a:spcPts val="1645"/>
                </a:lnSpc>
              </a:pPr>
              <a:t>16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pPr marL="38100">
                <a:lnSpc>
                  <a:spcPts val="1645"/>
                </a:lnSpc>
              </a:pPr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74700" y="806450"/>
            <a:ext cx="28194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29259" algn="l"/>
              </a:tabLst>
            </a:pP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fr-FR" sz="2800" b="1" spc="-5" dirty="0" smtClean="0">
                <a:latin typeface="Times New Roman" pitchFamily="18" charset="0"/>
                <a:cs typeface="Times New Roman" pitchFamily="18" charset="0"/>
              </a:rPr>
              <a:t> Exo 1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93900" y="2330450"/>
            <a:ext cx="6564392" cy="3516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1100" y="2482850"/>
            <a:ext cx="16358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Times New Roman" pitchFamily="18" charset="0"/>
                <a:cs typeface="Times New Roman" pitchFamily="18" charset="0"/>
              </a:rPr>
              <a:t>1</a:t>
            </a:r>
            <a:endParaRPr sz="135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41900" y="2482850"/>
            <a:ext cx="16358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Times New Roman" pitchFamily="18" charset="0"/>
                <a:cs typeface="Times New Roman" pitchFamily="18" charset="0"/>
              </a:rPr>
              <a:t>3</a:t>
            </a:r>
            <a:endParaRPr sz="135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61300" y="2482850"/>
            <a:ext cx="16358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Times New Roman" pitchFamily="18" charset="0"/>
                <a:cs typeface="Times New Roman" pitchFamily="18" charset="0"/>
              </a:rPr>
              <a:t>5</a:t>
            </a:r>
            <a:endParaRPr sz="135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27300" y="4768850"/>
            <a:ext cx="16358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Times New Roman" pitchFamily="18" charset="0"/>
                <a:cs typeface="Times New Roman" pitchFamily="18" charset="0"/>
              </a:rPr>
              <a:t>2</a:t>
            </a:r>
            <a:endParaRPr sz="135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18100" y="4768850"/>
            <a:ext cx="16358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Times New Roman" pitchFamily="18" charset="0"/>
                <a:cs typeface="Times New Roman" pitchFamily="18" charset="0"/>
              </a:rPr>
              <a:t>4</a:t>
            </a:r>
            <a:endParaRPr sz="135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4100" y="2635250"/>
            <a:ext cx="189991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10" dirty="0">
                <a:latin typeface="Times New Roman" pitchFamily="18" charset="0"/>
                <a:cs typeface="Times New Roman" pitchFamily="18" charset="0"/>
              </a:rPr>
              <a:t>A</a:t>
            </a:r>
            <a:endParaRPr sz="135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13500" y="4845050"/>
            <a:ext cx="202771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10" dirty="0">
                <a:latin typeface="Times New Roman" pitchFamily="18" charset="0"/>
                <a:cs typeface="Times New Roman" pitchFamily="18" charset="0"/>
              </a:rPr>
              <a:t>D</a:t>
            </a:r>
            <a:endParaRPr sz="135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61300" y="4768850"/>
            <a:ext cx="16358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b="1" spc="5" dirty="0">
                <a:latin typeface="Times New Roman" pitchFamily="18" charset="0"/>
                <a:cs typeface="Times New Roman" pitchFamily="18" charset="0"/>
              </a:rPr>
              <a:t>6</a:t>
            </a:r>
            <a:endParaRPr sz="135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13500" y="2635250"/>
            <a:ext cx="20703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mtClean="0">
                <a:latin typeface="Times New Roman" pitchFamily="18" charset="0"/>
                <a:cs typeface="Times New Roman" pitchFamily="18" charset="0"/>
              </a:rPr>
              <a:t>C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0300" y="4768850"/>
            <a:ext cx="19339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 pitchFamily="18" charset="0"/>
                <a:cs typeface="Times New Roman" pitchFamily="18" charset="0"/>
              </a:rPr>
              <a:t>B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xfrm>
            <a:off x="546100" y="577850"/>
            <a:ext cx="8732943" cy="4354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2284" indent="-416559" algn="just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502920" algn="l"/>
              </a:tabLst>
            </a:pPr>
            <a:r>
              <a:rPr sz="28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Exercice 2.</a:t>
            </a:r>
          </a:p>
          <a:p>
            <a:pPr marL="73660" algn="just">
              <a:lnSpc>
                <a:spcPct val="100000"/>
              </a:lnSpc>
              <a:spcBef>
                <a:spcPts val="25"/>
              </a:spcBef>
              <a:buClr>
                <a:srgbClr val="AB4979"/>
              </a:buClr>
              <a:buFont typeface="Wingdings"/>
              <a:buChar char=""/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543560" algn="just">
              <a:lnSpc>
                <a:spcPct val="100000"/>
              </a:lnSpc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Soient les contraintes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d’antériorité:</a:t>
            </a:r>
          </a:p>
          <a:p>
            <a:pPr marL="1255395" lvl="1" indent="-255270" algn="just">
              <a:lnSpc>
                <a:spcPct val="100000"/>
              </a:lnSpc>
              <a:spcBef>
                <a:spcPts val="1019"/>
              </a:spcBef>
              <a:buClr>
                <a:srgbClr val="AB4979"/>
              </a:buClr>
              <a:buFont typeface="Arial"/>
              <a:buChar char="–"/>
              <a:tabLst>
                <a:tab pos="1256030" algn="l"/>
              </a:tabLst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sont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indépendantes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1255395" lvl="1" indent="-255270" algn="just">
              <a:lnSpc>
                <a:spcPct val="100000"/>
              </a:lnSpc>
              <a:buClr>
                <a:srgbClr val="AB4979"/>
              </a:buClr>
              <a:buFont typeface="Arial"/>
              <a:buChar char="–"/>
              <a:tabLst>
                <a:tab pos="1256030" algn="l"/>
              </a:tabLst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est postérieure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à la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réalisation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de A 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et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B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1255395" lvl="1" indent="-255270" algn="just">
              <a:lnSpc>
                <a:spcPct val="100000"/>
              </a:lnSpc>
              <a:buClr>
                <a:srgbClr val="AB4979"/>
              </a:buClr>
              <a:buFont typeface="Arial"/>
              <a:buChar char="–"/>
              <a:tabLst>
                <a:tab pos="1256030" algn="l"/>
              </a:tabLst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C doit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succéder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D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3660" algn="just">
              <a:lnSpc>
                <a:spcPct val="100000"/>
              </a:lnSpc>
              <a:spcBef>
                <a:spcPts val="45"/>
              </a:spcBef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543560" marR="5080" algn="just">
              <a:lnSpc>
                <a:spcPct val="100600"/>
              </a:lnSpc>
              <a:tabLst>
                <a:tab pos="2869565" algn="l"/>
                <a:tab pos="6141085" algn="l"/>
                <a:tab pos="6984365" algn="l"/>
              </a:tabLst>
            </a:pP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800" spc="1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ése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spc="2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2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-2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respectant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la méthode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PERT.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pPr marL="38100">
                <a:lnSpc>
                  <a:spcPts val="1645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sldNum" sz="quarter" idx="15"/>
          </p:nvPr>
        </p:nvSpPr>
        <p:spPr>
          <a:xfrm>
            <a:off x="9506433" y="6318074"/>
            <a:ext cx="71289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>
                <a:latin typeface="Times New Roman" pitchFamily="18" charset="0"/>
                <a:cs typeface="Times New Roman" pitchFamily="18" charset="0"/>
              </a:rPr>
              <a:pPr marL="38100">
                <a:lnSpc>
                  <a:spcPts val="1645"/>
                </a:lnSpc>
              </a:pPr>
              <a:t>4</a:t>
            </a:fld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700" y="730250"/>
            <a:ext cx="31242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29259" algn="l"/>
              </a:tabLst>
            </a:pPr>
            <a:r>
              <a:rPr sz="2800" b="1" spc="-5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fr-FR" sz="2800" b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Exo 2</a:t>
            </a:r>
            <a:endParaRPr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3700" y="3180079"/>
            <a:ext cx="7335046" cy="30120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6382" y="3264445"/>
            <a:ext cx="12065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20" dirty="0">
                <a:latin typeface="Times New Roman" pitchFamily="18" charset="0"/>
                <a:cs typeface="Times New Roman" pitchFamily="18" charset="0"/>
              </a:rPr>
              <a:t>1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86223" y="4344310"/>
            <a:ext cx="12065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20" dirty="0">
                <a:latin typeface="Times New Roman" pitchFamily="18" charset="0"/>
                <a:cs typeface="Times New Roman" pitchFamily="18" charset="0"/>
              </a:rPr>
              <a:t>4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6382" y="5412041"/>
            <a:ext cx="12065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20" dirty="0">
                <a:latin typeface="Times New Roman" pitchFamily="18" charset="0"/>
                <a:cs typeface="Times New Roman" pitchFamily="18" charset="0"/>
              </a:rPr>
              <a:t>2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37518" y="4344310"/>
            <a:ext cx="12065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20" dirty="0">
                <a:latin typeface="Times New Roman" pitchFamily="18" charset="0"/>
                <a:cs typeface="Times New Roman" pitchFamily="18" charset="0"/>
              </a:rPr>
              <a:t>3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9578" y="3846844"/>
            <a:ext cx="13970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25" dirty="0">
                <a:latin typeface="Times New Roman" pitchFamily="18" charset="0"/>
                <a:cs typeface="Times New Roman" pitchFamily="18" charset="0"/>
              </a:rPr>
              <a:t>A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31757" y="5351374"/>
            <a:ext cx="13970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25" dirty="0">
                <a:latin typeface="Times New Roman" pitchFamily="18" charset="0"/>
                <a:cs typeface="Times New Roman" pitchFamily="18" charset="0"/>
              </a:rPr>
              <a:t>B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72755" y="4356443"/>
            <a:ext cx="14859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30" dirty="0">
                <a:latin typeface="Times New Roman" pitchFamily="18" charset="0"/>
                <a:cs typeface="Times New Roman" pitchFamily="18" charset="0"/>
              </a:rPr>
              <a:t>C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5332" y="4356443"/>
            <a:ext cx="14859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30" dirty="0">
                <a:latin typeface="Times New Roman" pitchFamily="18" charset="0"/>
                <a:cs typeface="Times New Roman" pitchFamily="18" charset="0"/>
              </a:rPr>
              <a:t>D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95825" y="4344310"/>
            <a:ext cx="120650" cy="217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20" dirty="0">
                <a:latin typeface="Times New Roman" pitchFamily="18" charset="0"/>
                <a:cs typeface="Times New Roman" pitchFamily="18" charset="0"/>
              </a:rPr>
              <a:t>5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xfrm>
            <a:off x="622300" y="958850"/>
            <a:ext cx="9296400" cy="4370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2284" indent="-416559" algn="just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502920" algn="l"/>
              </a:tabLst>
            </a:pPr>
            <a:r>
              <a:rPr sz="28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Exercice 3.</a:t>
            </a:r>
          </a:p>
          <a:p>
            <a:pPr marL="73660" algn="just">
              <a:lnSpc>
                <a:spcPct val="100000"/>
              </a:lnSpc>
              <a:spcBef>
                <a:spcPts val="25"/>
              </a:spcBef>
              <a:buClr>
                <a:srgbClr val="AB4979"/>
              </a:buClr>
              <a:buFont typeface="Wingdings"/>
              <a:buChar char=""/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543560" algn="just">
              <a:lnSpc>
                <a:spcPct val="100000"/>
              </a:lnSpc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Soient les contraintes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d’antériorité:</a:t>
            </a:r>
          </a:p>
          <a:p>
            <a:pPr marL="1255395" lvl="1" indent="-255270" algn="just">
              <a:lnSpc>
                <a:spcPct val="100000"/>
              </a:lnSpc>
              <a:spcBef>
                <a:spcPts val="1019"/>
              </a:spcBef>
              <a:buClr>
                <a:srgbClr val="AB4979"/>
              </a:buClr>
              <a:buFont typeface="Arial"/>
              <a:buChar char="–"/>
              <a:tabLst>
                <a:tab pos="1256030" algn="l"/>
              </a:tabLst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commence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après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A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1255395" lvl="1" indent="-255270" algn="just">
              <a:lnSpc>
                <a:spcPct val="100000"/>
              </a:lnSpc>
              <a:buClr>
                <a:srgbClr val="AB4979"/>
              </a:buClr>
              <a:buFont typeface="Arial"/>
              <a:buChar char="–"/>
              <a:tabLst>
                <a:tab pos="1256030" algn="l"/>
              </a:tabLst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C ne peut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démarrer qu’après la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fin de</a:t>
            </a:r>
            <a:r>
              <a:rPr sz="28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B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1255395" lvl="1" indent="-255270" algn="just">
              <a:lnSpc>
                <a:spcPct val="100000"/>
              </a:lnSpc>
              <a:buClr>
                <a:srgbClr val="AB4979"/>
              </a:buClr>
              <a:buFont typeface="Arial"/>
              <a:buChar char="–"/>
              <a:tabLst>
                <a:tab pos="1256030" algn="l"/>
              </a:tabLst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D doit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être postérieur aux tâches A,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et</a:t>
            </a:r>
            <a:r>
              <a:rPr sz="2800" b="1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C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3660" algn="just">
              <a:lnSpc>
                <a:spcPct val="100000"/>
              </a:lnSpc>
              <a:spcBef>
                <a:spcPts val="40"/>
              </a:spcBef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543560" marR="5080" algn="just">
              <a:lnSpc>
                <a:spcPct val="100000"/>
              </a:lnSpc>
              <a:tabLst>
                <a:tab pos="2869565" algn="l"/>
                <a:tab pos="6141085" algn="l"/>
                <a:tab pos="6984365" algn="l"/>
              </a:tabLst>
            </a:pP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800" spc="1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ése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spc="2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2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-2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pc="-1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sz="2800" spc="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-1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respectant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la méthode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PERT.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pPr marL="38100">
                <a:lnSpc>
                  <a:spcPts val="1645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pPr marL="38100">
                <a:lnSpc>
                  <a:spcPts val="1645"/>
                </a:lnSpc>
              </a:pPr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74700" y="958850"/>
            <a:ext cx="32766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29259" algn="l"/>
              </a:tabLst>
            </a:pPr>
            <a:r>
              <a:rPr sz="2800" b="1" spc="-5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fr-FR" sz="2800" b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Exo 3</a:t>
            </a:r>
            <a:endParaRPr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3300" y="2635250"/>
            <a:ext cx="8045555" cy="862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5444" y="2728024"/>
            <a:ext cx="11874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5" dirty="0">
                <a:latin typeface="Times New Roman" pitchFamily="18" charset="0"/>
                <a:cs typeface="Times New Roman" pitchFamily="18" charset="0"/>
              </a:rPr>
              <a:t>1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8450" y="2728024"/>
            <a:ext cx="11874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5" dirty="0">
                <a:latin typeface="Times New Roman" pitchFamily="18" charset="0"/>
                <a:cs typeface="Times New Roman" pitchFamily="18" charset="0"/>
              </a:rPr>
              <a:t>2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82263" y="2728024"/>
            <a:ext cx="11874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5" dirty="0">
                <a:latin typeface="Times New Roman" pitchFamily="18" charset="0"/>
                <a:cs typeface="Times New Roman" pitchFamily="18" charset="0"/>
              </a:rPr>
              <a:t>3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37149" y="2728024"/>
            <a:ext cx="137160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0" dirty="0">
                <a:latin typeface="Times New Roman" pitchFamily="18" charset="0"/>
                <a:cs typeface="Times New Roman" pitchFamily="18" charset="0"/>
              </a:rPr>
              <a:t>A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94596" y="2743092"/>
            <a:ext cx="14668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0" dirty="0">
                <a:latin typeface="Times New Roman" pitchFamily="18" charset="0"/>
                <a:cs typeface="Times New Roman" pitchFamily="18" charset="0"/>
              </a:rPr>
              <a:t>D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4774" y="2728024"/>
            <a:ext cx="14668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0" dirty="0">
                <a:latin typeface="Times New Roman" pitchFamily="18" charset="0"/>
                <a:cs typeface="Times New Roman" pitchFamily="18" charset="0"/>
              </a:rPr>
              <a:t>C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30962" y="2743092"/>
            <a:ext cx="137160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10" dirty="0">
                <a:latin typeface="Times New Roman" pitchFamily="18" charset="0"/>
                <a:cs typeface="Times New Roman" pitchFamily="18" charset="0"/>
              </a:rPr>
              <a:t>B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52084" y="2728024"/>
            <a:ext cx="11874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5" dirty="0">
                <a:latin typeface="Times New Roman" pitchFamily="18" charset="0"/>
                <a:cs typeface="Times New Roman" pitchFamily="18" charset="0"/>
              </a:rPr>
              <a:t>4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45897" y="2728024"/>
            <a:ext cx="11874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5" dirty="0">
                <a:latin typeface="Times New Roman" pitchFamily="18" charset="0"/>
                <a:cs typeface="Times New Roman" pitchFamily="18" charset="0"/>
              </a:rPr>
              <a:t>5</a:t>
            </a:r>
            <a:endParaRPr sz="13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pPr marL="38100">
                <a:lnSpc>
                  <a:spcPts val="1645"/>
                </a:lnSpc>
              </a:pPr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50900" y="882650"/>
            <a:ext cx="22999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29259" algn="l"/>
              </a:tabLst>
            </a:pPr>
            <a:r>
              <a:rPr sz="28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Exercice</a:t>
            </a:r>
            <a:r>
              <a:rPr sz="2800" b="1" spc="-8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endParaRPr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8500" y="1644650"/>
            <a:ext cx="9372600" cy="2878993"/>
          </a:xfrm>
          <a:prstGeom prst="rect">
            <a:avLst/>
          </a:prstGeom>
        </p:spPr>
        <p:txBody>
          <a:bodyPr vert="horz" wrap="square" lIns="0" tIns="1638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90"/>
              </a:spcBef>
              <a:buFont typeface="Wingdings" pitchFamily="2" charset="2"/>
              <a:buChar char="v"/>
            </a:pPr>
            <a:r>
              <a:rPr lang="fr-FR" sz="28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Soient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les contraintes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d’antériorité: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24535" indent="-255270" algn="just">
              <a:lnSpc>
                <a:spcPct val="100000"/>
              </a:lnSpc>
              <a:spcBef>
                <a:spcPts val="1019"/>
              </a:spcBef>
              <a:buClr>
                <a:srgbClr val="AB4979"/>
              </a:buClr>
              <a:buFont typeface="Arial"/>
              <a:buChar char="–"/>
              <a:tabLst>
                <a:tab pos="725170" algn="l"/>
              </a:tabLst>
            </a:pP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A,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précèdent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début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28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D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724535" indent="-255270" algn="just">
              <a:lnSpc>
                <a:spcPct val="100000"/>
              </a:lnSpc>
              <a:buClr>
                <a:srgbClr val="AB4979"/>
              </a:buClr>
              <a:buFont typeface="Arial"/>
              <a:buChar char="–"/>
              <a:tabLst>
                <a:tab pos="725170" algn="l"/>
              </a:tabLst>
            </a:pPr>
            <a:r>
              <a:rPr sz="2800" b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succède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à B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buFont typeface="Wingdings" pitchFamily="2" charset="2"/>
              <a:buChar char="§"/>
              <a:tabLst>
                <a:tab pos="2338705" algn="l"/>
                <a:tab pos="5610225" algn="l"/>
              </a:tabLst>
            </a:pPr>
            <a:r>
              <a:rPr lang="fr-FR" sz="28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sz="2800" b="1" spc="-1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800" b="1" spc="1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ése</a:t>
            </a:r>
            <a:r>
              <a:rPr sz="2800" b="1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spc="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2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b="1" spc="5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sz="2800" b="1" spc="-1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b="1" spc="2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b="1" spc="-1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b="1" spc="-15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sz="2800" b="1" spc="5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-1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-15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2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b="1" spc="-2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contraintes 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respectant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la méthode</a:t>
            </a:r>
            <a:r>
              <a:rPr sz="28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PERT.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dirty="0"/>
              <a:pPr marL="38100">
                <a:lnSpc>
                  <a:spcPts val="1645"/>
                </a:lnSpc>
              </a:pPr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69900" y="654050"/>
            <a:ext cx="29718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indent="-416559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29259" algn="l"/>
              </a:tabLst>
            </a:pPr>
            <a:r>
              <a:rPr sz="2800" b="1" spc="-5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fr-FR" sz="2800" b="1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Exo 4</a:t>
            </a:r>
            <a:endParaRPr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03500" y="1568450"/>
            <a:ext cx="5638800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9891" y="1628599"/>
            <a:ext cx="136158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0" dirty="0">
                <a:latin typeface="Times New Roman" pitchFamily="18" charset="0"/>
                <a:cs typeface="Times New Roman" pitchFamily="18" charset="0"/>
              </a:rPr>
              <a:t>1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2900" y="1644650"/>
            <a:ext cx="136158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0" dirty="0">
                <a:latin typeface="Times New Roman" pitchFamily="18" charset="0"/>
                <a:cs typeface="Times New Roman" pitchFamily="18" charset="0"/>
              </a:rPr>
              <a:t>4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32700" y="1644650"/>
            <a:ext cx="136158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0" dirty="0">
                <a:latin typeface="Times New Roman" pitchFamily="18" charset="0"/>
                <a:cs typeface="Times New Roman" pitchFamily="18" charset="0"/>
              </a:rPr>
              <a:t>6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22900" y="3473450"/>
            <a:ext cx="136158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0" dirty="0">
                <a:latin typeface="Times New Roman" pitchFamily="18" charset="0"/>
                <a:cs typeface="Times New Roman" pitchFamily="18" charset="0"/>
              </a:rPr>
              <a:t>5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4500" y="3473450"/>
            <a:ext cx="136158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0" dirty="0">
                <a:latin typeface="Times New Roman" pitchFamily="18" charset="0"/>
                <a:cs typeface="Times New Roman" pitchFamily="18" charset="0"/>
              </a:rPr>
              <a:t>2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84500" y="5378450"/>
            <a:ext cx="136158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0" dirty="0">
                <a:latin typeface="Times New Roman" pitchFamily="18" charset="0"/>
                <a:cs typeface="Times New Roman" pitchFamily="18" charset="0"/>
              </a:rPr>
              <a:t>3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65900" y="1720850"/>
            <a:ext cx="156329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5" dirty="0">
                <a:latin typeface="Times New Roman" pitchFamily="18" charset="0"/>
                <a:cs typeface="Times New Roman" pitchFamily="18" charset="0"/>
              </a:rPr>
              <a:t>E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28805" y="1635884"/>
            <a:ext cx="156329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5" dirty="0">
                <a:latin typeface="Times New Roman" pitchFamily="18" charset="0"/>
                <a:cs typeface="Times New Roman" pitchFamily="18" charset="0"/>
              </a:rPr>
              <a:t>B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27500" y="3473450"/>
            <a:ext cx="156329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5" dirty="0">
                <a:latin typeface="Times New Roman" pitchFamily="18" charset="0"/>
                <a:cs typeface="Times New Roman" pitchFamily="18" charset="0"/>
              </a:rPr>
              <a:t>A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65900" y="3473450"/>
            <a:ext cx="166415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5" dirty="0">
                <a:latin typeface="Times New Roman" pitchFamily="18" charset="0"/>
                <a:cs typeface="Times New Roman" pitchFamily="18" charset="0"/>
              </a:rPr>
              <a:t>D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98900" y="4616450"/>
            <a:ext cx="166415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5" dirty="0">
                <a:latin typeface="Times New Roman" pitchFamily="18" charset="0"/>
                <a:cs typeface="Times New Roman" pitchFamily="18" charset="0"/>
              </a:rPr>
              <a:t>C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08900" y="3473450"/>
            <a:ext cx="136158" cy="23339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b="1" spc="20" dirty="0">
                <a:latin typeface="Times New Roman" pitchFamily="18" charset="0"/>
                <a:cs typeface="Times New Roman" pitchFamily="18" charset="0"/>
              </a:rPr>
              <a:t>7</a:t>
            </a:r>
            <a:endParaRPr sz="1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58300" y="6619240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300" y="577850"/>
            <a:ext cx="937260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Clr>
                <a:srgbClr val="AB4979"/>
              </a:buClr>
              <a:buFont typeface="Wingdings"/>
              <a:buChar char=""/>
              <a:tabLst>
                <a:tab pos="466725" algn="l"/>
                <a:tab pos="467359" algn="l"/>
              </a:tabLst>
            </a:pPr>
            <a:r>
              <a:rPr sz="28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Exercice 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sz="24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partant du tableau ci-dessous,  tracer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sz="24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réseau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PERT</a:t>
            </a:r>
            <a:r>
              <a:rPr sz="2400" b="1" spc="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365500" y="1720850"/>
          <a:ext cx="4088129" cy="5253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7007"/>
                <a:gridCol w="1775714"/>
                <a:gridCol w="1165408"/>
              </a:tblGrid>
              <a:tr h="36575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fr-FR" sz="2400" b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mtClean="0">
                          <a:latin typeface="Times New Roman"/>
                          <a:cs typeface="Times New Roman"/>
                        </a:rPr>
                        <a:t>âches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fr-FR" sz="2400" b="1" spc="-5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-5" smtClean="0">
                          <a:latin typeface="Times New Roman"/>
                          <a:cs typeface="Times New Roman"/>
                        </a:rPr>
                        <a:t>ntécédents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fr-FR" sz="2400" b="1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400" b="1" spc="-5" smtClean="0">
                          <a:latin typeface="Times New Roman"/>
                          <a:cs typeface="Times New Roman"/>
                        </a:rPr>
                        <a:t>urée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C,I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B,D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C,I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E,F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K,J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487</Words>
  <Application>Microsoft Office PowerPoint</Application>
  <PresentationFormat>Personnalisé</PresentationFormat>
  <Paragraphs>247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Oriel</vt:lpstr>
      <vt:lpstr>1. Réseau de PERT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2. Diagramme de GANTT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Corrigé-Chap2.ppt</dc:title>
  <dc:creator>Dominique Leclet</dc:creator>
  <cp:lastModifiedBy>Imen</cp:lastModifiedBy>
  <cp:revision>1</cp:revision>
  <dcterms:created xsi:type="dcterms:W3CDTF">2021-01-10T17:27:02Z</dcterms:created>
  <dcterms:modified xsi:type="dcterms:W3CDTF">2021-01-10T18:25:16Z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2006-11-02T00:00:00Z</vt:filetime>
  </property>
  <property fmtid="{D5CDD505-2E9C-101B-9397-08002B2CF9AE}" pid="3" name="Creator">
    <vt:lpwstr>PowerPoint</vt:lpwstr>
  </property>
  <property fmtid="{D5CDD505-2E9C-101B-9397-08002B2CF9AE}" pid="4" name="LastSaved">
    <vt:filetime>2021-01-10T00:00:00Z</vt:filetime>
  </property>
</Properties>
</file>