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319" r:id="rId3"/>
    <p:sldId id="320" r:id="rId4"/>
    <p:sldId id="325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22" autoAdjust="0"/>
    <p:restoredTop sz="75806" autoAdjust="0"/>
  </p:normalViewPr>
  <p:slideViewPr>
    <p:cSldViewPr>
      <p:cViewPr varScale="1">
        <p:scale>
          <a:sx n="53" d="100"/>
          <a:sy n="53" d="100"/>
        </p:scale>
        <p:origin x="15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AAFB96-4D12-483C-8C28-7555DC33C286}" type="datetimeFigureOut">
              <a:rPr lang="fr-FR" smtClean="0"/>
              <a:pPr/>
              <a:t>04/03/2025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5918E4-0E9F-4ECF-A8ED-5269D379CB69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59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r.wikipedia.org/wiki/Psychotrope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fr.wikipedia.org/wiki/Syst%C3%A8me_nerveux_central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Les médicaments psychotropes regroupent plusieurs catégories de produits ayant pour fonction d’agir sur l’activité cérébrale</a:t>
            </a:r>
          </a:p>
          <a:p>
            <a:r>
              <a:rPr lang="fr-FR" dirty="0" smtClean="0"/>
              <a:t>statut juridique du produit consommé</a:t>
            </a:r>
          </a:p>
          <a:p>
            <a:r>
              <a:rPr lang="fr-FR" smtClean="0"/>
              <a:t>Terme de droit, le mot « stupéfiant » désigne les psychotropes illégaux, soumis à la réglementation dénommée « drogues ».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918E4-0E9F-4ECF-A8ED-5269D379CB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4800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Cette classification distingue les substances </a:t>
            </a:r>
            <a:r>
              <a:rPr lang="fr-FR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 tooltip="Psychotrope"/>
              </a:rPr>
              <a:t>psychotropes</a:t>
            </a:r>
            <a:r>
              <a:rPr lang="fr-F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en fonction de leur activité sur le </a:t>
            </a:r>
            <a:r>
              <a:rPr lang="fr-FR" sz="1200" b="0" i="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/>
              </a:rPr>
              <a:t>système nerveux central</a:t>
            </a:r>
            <a:r>
              <a:rPr lang="fr-F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(SNC) :</a:t>
            </a:r>
            <a:endParaRPr lang="fr-F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5AE718-6E70-4E71-8E34-68806E62515A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62533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5AE718-6E70-4E71-8E34-68806E62515A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8739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1E3A-7488-4FA3-B2B3-2DF36FA642D5}" type="datetimeFigureOut">
              <a:rPr lang="fr-FR" smtClean="0"/>
              <a:pPr/>
              <a:t>04/03/2025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E996-A785-4E87-AA29-98FB91EFF22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1E3A-7488-4FA3-B2B3-2DF36FA642D5}" type="datetimeFigureOut">
              <a:rPr lang="fr-FR" smtClean="0"/>
              <a:pPr/>
              <a:t>04/03/2025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E996-A785-4E87-AA29-98FB91EFF22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1E3A-7488-4FA3-B2B3-2DF36FA642D5}" type="datetimeFigureOut">
              <a:rPr lang="fr-FR" smtClean="0"/>
              <a:pPr/>
              <a:t>04/03/2025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E996-A785-4E87-AA29-98FB91EFF22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1E3A-7488-4FA3-B2B3-2DF36FA642D5}" type="datetimeFigureOut">
              <a:rPr lang="fr-FR" smtClean="0"/>
              <a:pPr/>
              <a:t>04/03/2025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E996-A785-4E87-AA29-98FB91EFF22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1E3A-7488-4FA3-B2B3-2DF36FA642D5}" type="datetimeFigureOut">
              <a:rPr lang="fr-FR" smtClean="0"/>
              <a:pPr/>
              <a:t>04/03/2025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E996-A785-4E87-AA29-98FB91EFF22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1E3A-7488-4FA3-B2B3-2DF36FA642D5}" type="datetimeFigureOut">
              <a:rPr lang="fr-FR" smtClean="0"/>
              <a:pPr/>
              <a:t>04/03/2025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E996-A785-4E87-AA29-98FB91EFF22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1E3A-7488-4FA3-B2B3-2DF36FA642D5}" type="datetimeFigureOut">
              <a:rPr lang="fr-FR" smtClean="0"/>
              <a:pPr/>
              <a:t>04/03/2025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E996-A785-4E87-AA29-98FB91EFF22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1E3A-7488-4FA3-B2B3-2DF36FA642D5}" type="datetimeFigureOut">
              <a:rPr lang="fr-FR" smtClean="0"/>
              <a:pPr/>
              <a:t>04/03/2025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E996-A785-4E87-AA29-98FB91EFF22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1E3A-7488-4FA3-B2B3-2DF36FA642D5}" type="datetimeFigureOut">
              <a:rPr lang="fr-FR" smtClean="0"/>
              <a:pPr/>
              <a:t>04/03/2025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E996-A785-4E87-AA29-98FB91EFF22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1E3A-7488-4FA3-B2B3-2DF36FA642D5}" type="datetimeFigureOut">
              <a:rPr lang="fr-FR" smtClean="0"/>
              <a:pPr/>
              <a:t>04/03/2025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E996-A785-4E87-AA29-98FB91EFF22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1E3A-7488-4FA3-B2B3-2DF36FA642D5}" type="datetimeFigureOut">
              <a:rPr lang="fr-FR" smtClean="0"/>
              <a:pPr/>
              <a:t>04/03/2025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E996-A785-4E87-AA29-98FB91EFF22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B1E3A-7488-4FA3-B2B3-2DF36FA642D5}" type="datetimeFigureOut">
              <a:rPr lang="fr-FR" smtClean="0"/>
              <a:pPr/>
              <a:t>04/03/2025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9E996-A785-4E87-AA29-98FB91EFF223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85852" y="3071810"/>
            <a:ext cx="6986614" cy="114300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fr-FR" sz="4400" b="1" dirty="0" smtClean="0">
                <a:solidFill>
                  <a:srgbClr val="FF0000"/>
                </a:solidFill>
              </a:rPr>
              <a:t>PSYCHOTROPES/SUBSTANCES</a:t>
            </a:r>
          </a:p>
          <a:p>
            <a:r>
              <a:rPr lang="fr-FR" sz="4400" b="1" dirty="0" smtClean="0">
                <a:solidFill>
                  <a:srgbClr val="FF0000"/>
                </a:solidFill>
              </a:rPr>
              <a:t>PSYCHOACTIVES</a:t>
            </a:r>
            <a:endParaRPr lang="fr-FR" sz="44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428860" y="5500702"/>
            <a:ext cx="6172200" cy="100010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Verdana Ref" pitchFamily="34" charset="0"/>
                <a:ea typeface="+mn-ea"/>
                <a:cs typeface="+mn-cs"/>
              </a:rPr>
              <a:t>Cour PHARMACOLOGIE   3</a:t>
            </a:r>
            <a:r>
              <a:rPr kumimoji="0" lang="fr-FR" sz="24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Verdana Ref" pitchFamily="34" charset="0"/>
                <a:ea typeface="+mn-ea"/>
                <a:cs typeface="+mn-cs"/>
              </a:rPr>
              <a:t>ème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Verdana Ref" pitchFamily="34" charset="0"/>
                <a:ea typeface="+mn-ea"/>
                <a:cs typeface="+mn-cs"/>
              </a:rPr>
              <a:t> année</a:t>
            </a:r>
          </a:p>
          <a:p>
            <a:pPr marL="320040" marR="0" lvl="0" indent="-320040" algn="l" defTabSz="914400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Verdana Ref" pitchFamily="34" charset="0"/>
                <a:ea typeface="+mn-ea"/>
                <a:cs typeface="+mn-cs"/>
              </a:rPr>
              <a:t>Dimanche  10 Janvier 2023</a:t>
            </a:r>
          </a:p>
        </p:txBody>
      </p:sp>
      <p:pic>
        <p:nvPicPr>
          <p:cNvPr id="8" name="Picture 2" descr="https://encrypted-tbn0.gstatic.com/images?q=tbn:ANd9GcRZgbX180kmaSnwKRX5owEGpVlfhASLrHRX-0YXA0i-Uw6yh6c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898300" cy="2074552"/>
          </a:xfrm>
          <a:prstGeom prst="rect">
            <a:avLst/>
          </a:prstGeom>
          <a:noFill/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75" y="0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14678" y="0"/>
            <a:ext cx="3606175" cy="1926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76873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fr-FR" sz="3600" dirty="0" smtClean="0"/>
              <a:t>une substance qui, lorsqu’elle est ingérée ou administrée, altère les processus mentaux, comme les fonctions cognitives ou l’affect</a:t>
            </a:r>
            <a:endParaRPr lang="fr-FR" sz="3600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1" i="0" u="none" strike="noStrike" kern="120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DÉFINITION</a:t>
            </a:r>
            <a:endParaRPr kumimoji="0" lang="fr-FR" sz="4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4929198"/>
            <a:ext cx="425767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285860"/>
            <a:ext cx="2285984" cy="1200329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 u="sng" dirty="0">
                <a:solidFill>
                  <a:srgbClr val="FFFFFF"/>
                </a:solidFill>
              </a:rPr>
              <a:t>Classification de DELAY </a:t>
            </a:r>
            <a:r>
              <a:rPr lang="fr-FR" sz="2400" u="sng" dirty="0" smtClean="0">
                <a:solidFill>
                  <a:srgbClr val="FFFFFF"/>
                </a:solidFill>
              </a:rPr>
              <a:t>et DENICKER</a:t>
            </a:r>
            <a:endParaRPr lang="fr-FR" sz="2400" u="sng" dirty="0">
              <a:solidFill>
                <a:srgbClr val="FFFFFF"/>
              </a:solidFill>
            </a:endParaRP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2286000" y="1219200"/>
            <a:ext cx="4648200" cy="609600"/>
          </a:xfrm>
          <a:prstGeom prst="flowChartAlternateProcess">
            <a:avLst/>
          </a:prstGeom>
          <a:solidFill>
            <a:srgbClr val="33CCCC"/>
          </a:solidFill>
          <a:ln w="38100" cap="rnd" cmpd="dbl">
            <a:prstDash val="sysDot"/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33CCCC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fr-FR" dirty="0">
                <a:solidFill>
                  <a:srgbClr val="000000"/>
                </a:solidFill>
              </a:rPr>
              <a:t>LES PSYCHOTROPES</a:t>
            </a:r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0" y="3200400"/>
            <a:ext cx="2743200" cy="838200"/>
          </a:xfrm>
          <a:prstGeom prst="flowChartAlternateProcess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Les psycho</a:t>
            </a:r>
            <a:r>
              <a:rPr lang="fr-FR" dirty="0">
                <a:solidFill>
                  <a:srgbClr val="C00000"/>
                </a:solidFill>
              </a:rPr>
              <a:t>leptiques</a:t>
            </a:r>
          </a:p>
        </p:txBody>
      </p:sp>
      <p:sp>
        <p:nvSpPr>
          <p:cNvPr id="5128" name="AutoShape 8"/>
          <p:cNvSpPr>
            <a:spLocks noChangeArrowheads="1"/>
          </p:cNvSpPr>
          <p:nvPr/>
        </p:nvSpPr>
        <p:spPr bwMode="auto">
          <a:xfrm>
            <a:off x="6400800" y="3124200"/>
            <a:ext cx="2743200" cy="838200"/>
          </a:xfrm>
          <a:prstGeom prst="flowChartAlternateProcess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Les </a:t>
            </a:r>
            <a:r>
              <a:rPr lang="fr-FR" dirty="0" err="1" smtClean="0">
                <a:solidFill>
                  <a:schemeClr val="bg1"/>
                </a:solidFill>
              </a:rPr>
              <a:t>psycho</a:t>
            </a:r>
            <a:r>
              <a:rPr lang="fr-FR" dirty="0" err="1" smtClean="0">
                <a:solidFill>
                  <a:srgbClr val="C00000"/>
                </a:solidFill>
              </a:rPr>
              <a:t>isoleptiques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5129" name="AutoShape 9"/>
          <p:cNvSpPr>
            <a:spLocks noChangeArrowheads="1"/>
          </p:cNvSpPr>
          <p:nvPr/>
        </p:nvSpPr>
        <p:spPr bwMode="auto">
          <a:xfrm>
            <a:off x="1447800" y="5562600"/>
            <a:ext cx="2895600" cy="990600"/>
          </a:xfrm>
          <a:prstGeom prst="flowChartAlternateProcess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Les psycho</a:t>
            </a:r>
            <a:r>
              <a:rPr lang="fr-FR" dirty="0" smtClean="0">
                <a:solidFill>
                  <a:srgbClr val="C00000"/>
                </a:solidFill>
              </a:rPr>
              <a:t>analeptiques</a:t>
            </a:r>
          </a:p>
        </p:txBody>
      </p:sp>
      <p:sp>
        <p:nvSpPr>
          <p:cNvPr id="5130" name="AutoShape 10"/>
          <p:cNvSpPr>
            <a:spLocks noChangeArrowheads="1"/>
          </p:cNvSpPr>
          <p:nvPr/>
        </p:nvSpPr>
        <p:spPr bwMode="auto">
          <a:xfrm>
            <a:off x="5257800" y="5562600"/>
            <a:ext cx="2895600" cy="990600"/>
          </a:xfrm>
          <a:prstGeom prst="flowChartAlternateProcess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Les psycho</a:t>
            </a:r>
            <a:r>
              <a:rPr lang="fr-FR" dirty="0" smtClean="0">
                <a:solidFill>
                  <a:srgbClr val="C00000"/>
                </a:solidFill>
              </a:rPr>
              <a:t>dysleptiques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</p:txBody>
      </p:sp>
      <p:cxnSp>
        <p:nvCxnSpPr>
          <p:cNvPr id="5135" name="AutoShape 15"/>
          <p:cNvCxnSpPr>
            <a:cxnSpLocks noChangeShapeType="1"/>
            <a:stCxn id="5124" idx="2"/>
            <a:endCxn id="5125" idx="0"/>
          </p:cNvCxnSpPr>
          <p:nvPr/>
        </p:nvCxnSpPr>
        <p:spPr bwMode="auto">
          <a:xfrm flipH="1">
            <a:off x="1371600" y="1847850"/>
            <a:ext cx="3238500" cy="1352550"/>
          </a:xfrm>
          <a:prstGeom prst="straightConnector1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/>
        </p:spPr>
      </p:cxnSp>
      <p:cxnSp>
        <p:nvCxnSpPr>
          <p:cNvPr id="5136" name="AutoShape 16"/>
          <p:cNvCxnSpPr>
            <a:cxnSpLocks noChangeShapeType="1"/>
            <a:stCxn id="5124" idx="2"/>
            <a:endCxn id="5129" idx="0"/>
          </p:cNvCxnSpPr>
          <p:nvPr/>
        </p:nvCxnSpPr>
        <p:spPr bwMode="auto">
          <a:xfrm flipH="1">
            <a:off x="2895600" y="1847850"/>
            <a:ext cx="1714500" cy="3714750"/>
          </a:xfrm>
          <a:prstGeom prst="straightConnector1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/>
        </p:spPr>
      </p:cxnSp>
      <p:cxnSp>
        <p:nvCxnSpPr>
          <p:cNvPr id="5137" name="AutoShape 17"/>
          <p:cNvCxnSpPr>
            <a:cxnSpLocks noChangeShapeType="1"/>
            <a:stCxn id="5124" idx="2"/>
            <a:endCxn id="5130" idx="0"/>
          </p:cNvCxnSpPr>
          <p:nvPr/>
        </p:nvCxnSpPr>
        <p:spPr bwMode="auto">
          <a:xfrm>
            <a:off x="4610100" y="1847850"/>
            <a:ext cx="2095500" cy="3714750"/>
          </a:xfrm>
          <a:prstGeom prst="straightConnector1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/>
        </p:spPr>
      </p:cxnSp>
      <p:cxnSp>
        <p:nvCxnSpPr>
          <p:cNvPr id="5138" name="AutoShape 18"/>
          <p:cNvCxnSpPr>
            <a:cxnSpLocks noChangeShapeType="1"/>
            <a:stCxn id="5124" idx="2"/>
            <a:endCxn id="5128" idx="0"/>
          </p:cNvCxnSpPr>
          <p:nvPr/>
        </p:nvCxnSpPr>
        <p:spPr bwMode="auto">
          <a:xfrm>
            <a:off x="4610100" y="1847850"/>
            <a:ext cx="3162300" cy="1276350"/>
          </a:xfrm>
          <a:prstGeom prst="straightConnector1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/>
        </p:spPr>
      </p:cxnSp>
      <p:sp>
        <p:nvSpPr>
          <p:cNvPr id="12" name="Titre 1"/>
          <p:cNvSpPr txBox="1">
            <a:spLocks/>
          </p:cNvSpPr>
          <p:nvPr/>
        </p:nvSpPr>
        <p:spPr>
          <a:xfrm>
            <a:off x="457200" y="274638"/>
            <a:ext cx="8229600" cy="6540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CLASSIFICATION</a:t>
            </a:r>
            <a:endParaRPr kumimoji="0" lang="fr-FR" sz="4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75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75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75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75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75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 autoUpdateAnimBg="0"/>
      <p:bldP spid="5125" grpId="0" animBg="1" autoUpdateAnimBg="0"/>
      <p:bldP spid="5128" grpId="0" animBg="1" autoUpdateAnimBg="0"/>
      <p:bldP spid="5129" grpId="0" animBg="1" autoUpdateAnimBg="0"/>
      <p:bldP spid="5130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0" y="2209800"/>
            <a:ext cx="2286000" cy="609600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dirty="0"/>
              <a:t>psychoanaleptiques</a:t>
            </a:r>
          </a:p>
        </p:txBody>
      </p:sp>
      <p:sp>
        <p:nvSpPr>
          <p:cNvPr id="27652" name="AutoShape 4"/>
          <p:cNvSpPr>
            <a:spLocks noChangeArrowheads="1"/>
          </p:cNvSpPr>
          <p:nvPr/>
        </p:nvSpPr>
        <p:spPr bwMode="auto">
          <a:xfrm>
            <a:off x="3203848" y="1066800"/>
            <a:ext cx="2664296" cy="609600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sz="2000"/>
              <a:t>psychodysleptiques</a:t>
            </a:r>
          </a:p>
        </p:txBody>
      </p:sp>
      <p:sp>
        <p:nvSpPr>
          <p:cNvPr id="27653" name="AutoShape 5"/>
          <p:cNvSpPr>
            <a:spLocks noChangeArrowheads="1"/>
          </p:cNvSpPr>
          <p:nvPr/>
        </p:nvSpPr>
        <p:spPr bwMode="auto">
          <a:xfrm>
            <a:off x="3643306" y="3214686"/>
            <a:ext cx="2286000" cy="609600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/>
              <a:t>psycholeptiques</a:t>
            </a:r>
          </a:p>
        </p:txBody>
      </p:sp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6629400" y="2209800"/>
            <a:ext cx="2286000" cy="609600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dirty="0" err="1" smtClean="0"/>
              <a:t>psychoisoleptiques</a:t>
            </a:r>
            <a:endParaRPr lang="fr-FR" dirty="0"/>
          </a:p>
        </p:txBody>
      </p:sp>
      <p:sp>
        <p:nvSpPr>
          <p:cNvPr id="27655" name="AutoShape 7"/>
          <p:cNvSpPr>
            <a:spLocks noChangeArrowheads="1"/>
          </p:cNvSpPr>
          <p:nvPr/>
        </p:nvSpPr>
        <p:spPr bwMode="auto">
          <a:xfrm>
            <a:off x="3352800" y="4267200"/>
            <a:ext cx="2286000" cy="609600"/>
          </a:xfrm>
          <a:prstGeom prst="flowChartPreparation">
            <a:avLst/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dirty="0" err="1" smtClean="0"/>
              <a:t>nooleptiques</a:t>
            </a:r>
            <a:endParaRPr lang="fr-FR" dirty="0"/>
          </a:p>
        </p:txBody>
      </p:sp>
      <p:sp>
        <p:nvSpPr>
          <p:cNvPr id="27656" name="AutoShape 8"/>
          <p:cNvSpPr>
            <a:spLocks noChangeArrowheads="1"/>
          </p:cNvSpPr>
          <p:nvPr/>
        </p:nvSpPr>
        <p:spPr bwMode="auto">
          <a:xfrm>
            <a:off x="3357554" y="5643578"/>
            <a:ext cx="2286000" cy="609600"/>
          </a:xfrm>
          <a:prstGeom prst="flowChartPreparation">
            <a:avLst/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dirty="0" smtClean="0"/>
              <a:t>thymoleptiques</a:t>
            </a:r>
            <a:endParaRPr lang="fr-FR" dirty="0"/>
          </a:p>
        </p:txBody>
      </p:sp>
      <p:sp>
        <p:nvSpPr>
          <p:cNvPr id="27658" name="AutoShape 10"/>
          <p:cNvSpPr>
            <a:spLocks noChangeArrowheads="1"/>
          </p:cNvSpPr>
          <p:nvPr/>
        </p:nvSpPr>
        <p:spPr bwMode="auto">
          <a:xfrm>
            <a:off x="0" y="4214818"/>
            <a:ext cx="2286000" cy="609600"/>
          </a:xfrm>
          <a:prstGeom prst="flowChartPreparation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sz="2000">
                <a:solidFill>
                  <a:srgbClr val="000000"/>
                </a:solidFill>
              </a:rPr>
              <a:t>antidépresseurs</a:t>
            </a:r>
          </a:p>
        </p:txBody>
      </p:sp>
      <p:sp>
        <p:nvSpPr>
          <p:cNvPr id="27659" name="AutoShape 11"/>
          <p:cNvSpPr>
            <a:spLocks noChangeArrowheads="1"/>
          </p:cNvSpPr>
          <p:nvPr/>
        </p:nvSpPr>
        <p:spPr bwMode="auto">
          <a:xfrm>
            <a:off x="6629400" y="1285860"/>
            <a:ext cx="2286000" cy="619140"/>
          </a:xfrm>
          <a:prstGeom prst="flowChartPreparation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fr-FR" sz="2000" dirty="0" smtClean="0">
              <a:solidFill>
                <a:srgbClr val="000000"/>
              </a:solidFill>
            </a:endParaRPr>
          </a:p>
          <a:p>
            <a:pPr algn="ctr"/>
            <a:r>
              <a:rPr lang="fr-FR" sz="2000" dirty="0" err="1" smtClean="0">
                <a:solidFill>
                  <a:srgbClr val="000000"/>
                </a:solidFill>
              </a:rPr>
              <a:t>thymorégulateurs</a:t>
            </a:r>
            <a:endParaRPr lang="fr-FR" sz="2000" dirty="0" smtClean="0">
              <a:solidFill>
                <a:srgbClr val="000000"/>
              </a:solidFill>
            </a:endParaRPr>
          </a:p>
          <a:p>
            <a:pPr algn="ctr"/>
            <a:endParaRPr lang="fr-FR" sz="2000" dirty="0">
              <a:solidFill>
                <a:srgbClr val="000000"/>
              </a:solidFill>
            </a:endParaRPr>
          </a:p>
        </p:txBody>
      </p:sp>
      <p:sp>
        <p:nvSpPr>
          <p:cNvPr id="27663" name="AutoShape 15"/>
          <p:cNvSpPr>
            <a:spLocks noChangeArrowheads="1"/>
          </p:cNvSpPr>
          <p:nvPr/>
        </p:nvSpPr>
        <p:spPr bwMode="auto">
          <a:xfrm>
            <a:off x="6477000" y="4419600"/>
            <a:ext cx="2362200" cy="304800"/>
          </a:xfrm>
          <a:prstGeom prst="flowChartTerminator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sz="2000" dirty="0" smtClean="0">
                <a:solidFill>
                  <a:srgbClr val="000000"/>
                </a:solidFill>
              </a:rPr>
              <a:t>hypnotiques</a:t>
            </a:r>
            <a:endParaRPr lang="fr-FR" sz="2000" dirty="0">
              <a:solidFill>
                <a:srgbClr val="000000"/>
              </a:solidFill>
            </a:endParaRPr>
          </a:p>
        </p:txBody>
      </p:sp>
      <p:sp>
        <p:nvSpPr>
          <p:cNvPr id="27664" name="AutoShape 16"/>
          <p:cNvSpPr>
            <a:spLocks noChangeArrowheads="1"/>
          </p:cNvSpPr>
          <p:nvPr/>
        </p:nvSpPr>
        <p:spPr bwMode="auto">
          <a:xfrm>
            <a:off x="6000760" y="5500702"/>
            <a:ext cx="2362200" cy="304800"/>
          </a:xfrm>
          <a:prstGeom prst="flowChartTerminator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sz="2000" dirty="0" smtClean="0">
                <a:solidFill>
                  <a:srgbClr val="000000"/>
                </a:solidFill>
              </a:rPr>
              <a:t>neuroleptiques</a:t>
            </a:r>
            <a:endParaRPr lang="fr-FR" sz="2000" dirty="0">
              <a:solidFill>
                <a:srgbClr val="000000"/>
              </a:solidFill>
            </a:endParaRPr>
          </a:p>
        </p:txBody>
      </p:sp>
      <p:sp>
        <p:nvSpPr>
          <p:cNvPr id="27665" name="AutoShape 17"/>
          <p:cNvSpPr>
            <a:spLocks noChangeArrowheads="1"/>
          </p:cNvSpPr>
          <p:nvPr/>
        </p:nvSpPr>
        <p:spPr bwMode="auto">
          <a:xfrm>
            <a:off x="6072198" y="6072206"/>
            <a:ext cx="2362200" cy="304800"/>
          </a:xfrm>
          <a:prstGeom prst="flowChartTerminator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sz="2000" dirty="0" smtClean="0">
                <a:solidFill>
                  <a:srgbClr val="000000"/>
                </a:solidFill>
              </a:rPr>
              <a:t>anxiolytiques</a:t>
            </a:r>
            <a:endParaRPr lang="fr-FR" sz="2000" dirty="0">
              <a:solidFill>
                <a:srgbClr val="000000"/>
              </a:solidFill>
            </a:endParaRPr>
          </a:p>
        </p:txBody>
      </p:sp>
      <p:sp>
        <p:nvSpPr>
          <p:cNvPr id="27671" name="AutoShape 23"/>
          <p:cNvSpPr>
            <a:spLocks noChangeArrowheads="1"/>
          </p:cNvSpPr>
          <p:nvPr/>
        </p:nvSpPr>
        <p:spPr bwMode="auto">
          <a:xfrm>
            <a:off x="2743200" y="2209800"/>
            <a:ext cx="3429000" cy="609600"/>
          </a:xfrm>
          <a:prstGeom prst="bevel">
            <a:avLst>
              <a:gd name="adj" fmla="val 12500"/>
            </a:avLst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/>
              <a:t>psychotropes</a:t>
            </a:r>
          </a:p>
        </p:txBody>
      </p:sp>
      <p:sp>
        <p:nvSpPr>
          <p:cNvPr id="27676" name="AutoShape 28"/>
          <p:cNvSpPr>
            <a:spLocks noChangeArrowheads="1"/>
          </p:cNvSpPr>
          <p:nvPr/>
        </p:nvSpPr>
        <p:spPr bwMode="auto">
          <a:xfrm>
            <a:off x="4214810" y="2857496"/>
            <a:ext cx="3810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7677" name="AutoShape 29"/>
          <p:cNvSpPr>
            <a:spLocks noChangeArrowheads="1"/>
          </p:cNvSpPr>
          <p:nvPr/>
        </p:nvSpPr>
        <p:spPr bwMode="auto">
          <a:xfrm>
            <a:off x="4267200" y="1828800"/>
            <a:ext cx="381000" cy="3048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7678" name="AutoShape 30"/>
          <p:cNvSpPr>
            <a:spLocks noChangeArrowheads="1"/>
          </p:cNvSpPr>
          <p:nvPr/>
        </p:nvSpPr>
        <p:spPr bwMode="auto">
          <a:xfrm>
            <a:off x="2362200" y="2362200"/>
            <a:ext cx="304800" cy="304800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7679" name="AutoShape 31"/>
          <p:cNvSpPr>
            <a:spLocks noChangeArrowheads="1"/>
          </p:cNvSpPr>
          <p:nvPr/>
        </p:nvSpPr>
        <p:spPr bwMode="auto">
          <a:xfrm>
            <a:off x="6248400" y="2362200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cxnSp>
        <p:nvCxnSpPr>
          <p:cNvPr id="27682" name="AutoShape 34"/>
          <p:cNvCxnSpPr>
            <a:cxnSpLocks noChangeShapeType="1"/>
            <a:stCxn id="27653" idx="1"/>
            <a:endCxn id="27655" idx="1"/>
          </p:cNvCxnSpPr>
          <p:nvPr/>
        </p:nvCxnSpPr>
        <p:spPr bwMode="auto">
          <a:xfrm rot="10800000" flipV="1">
            <a:off x="3352800" y="3519486"/>
            <a:ext cx="290506" cy="1052514"/>
          </a:xfrm>
          <a:prstGeom prst="bentConnector3">
            <a:avLst>
              <a:gd name="adj1" fmla="val 178690"/>
            </a:avLst>
          </a:prstGeom>
          <a:noFill/>
          <a:ln w="9525">
            <a:solidFill>
              <a:srgbClr val="FFFFFF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7694" name="AutoShape 46"/>
          <p:cNvCxnSpPr>
            <a:cxnSpLocks noChangeShapeType="1"/>
            <a:stCxn id="27655" idx="3"/>
            <a:endCxn id="27663" idx="1"/>
          </p:cNvCxnSpPr>
          <p:nvPr/>
        </p:nvCxnSpPr>
        <p:spPr bwMode="auto">
          <a:xfrm>
            <a:off x="5638800" y="4572000"/>
            <a:ext cx="838200" cy="0"/>
          </a:xfrm>
          <a:prstGeom prst="straightConnector1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</p:spPr>
      </p:cxnSp>
      <p:cxnSp>
        <p:nvCxnSpPr>
          <p:cNvPr id="27695" name="AutoShape 47"/>
          <p:cNvCxnSpPr>
            <a:cxnSpLocks noChangeShapeType="1"/>
            <a:stCxn id="27656" idx="3"/>
            <a:endCxn id="27664" idx="1"/>
          </p:cNvCxnSpPr>
          <p:nvPr/>
        </p:nvCxnSpPr>
        <p:spPr bwMode="auto">
          <a:xfrm flipV="1">
            <a:off x="5643554" y="5653102"/>
            <a:ext cx="357206" cy="295276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FFFFFF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7696" name="AutoShape 48"/>
          <p:cNvCxnSpPr>
            <a:cxnSpLocks noChangeShapeType="1"/>
            <a:stCxn id="27656" idx="3"/>
            <a:endCxn id="27665" idx="1"/>
          </p:cNvCxnSpPr>
          <p:nvPr/>
        </p:nvCxnSpPr>
        <p:spPr bwMode="auto">
          <a:xfrm>
            <a:off x="5643554" y="5948378"/>
            <a:ext cx="428644" cy="276228"/>
          </a:xfrm>
          <a:prstGeom prst="straightConnector1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</p:spPr>
      </p:cxnSp>
      <p:cxnSp>
        <p:nvCxnSpPr>
          <p:cNvPr id="27697" name="AutoShape 49"/>
          <p:cNvCxnSpPr>
            <a:cxnSpLocks noChangeShapeType="1"/>
            <a:stCxn id="27651" idx="2"/>
            <a:endCxn id="27658" idx="0"/>
          </p:cNvCxnSpPr>
          <p:nvPr/>
        </p:nvCxnSpPr>
        <p:spPr bwMode="auto">
          <a:xfrm rot="5400000">
            <a:off x="445291" y="3517109"/>
            <a:ext cx="1395418" cy="1588"/>
          </a:xfrm>
          <a:prstGeom prst="straightConnector1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</p:spPr>
      </p:cxnSp>
      <p:cxnSp>
        <p:nvCxnSpPr>
          <p:cNvPr id="27701" name="AutoShape 53"/>
          <p:cNvCxnSpPr>
            <a:cxnSpLocks noChangeShapeType="1"/>
            <a:stCxn id="27654" idx="0"/>
            <a:endCxn id="27659" idx="2"/>
          </p:cNvCxnSpPr>
          <p:nvPr/>
        </p:nvCxnSpPr>
        <p:spPr bwMode="auto">
          <a:xfrm rot="5400000" flipH="1" flipV="1">
            <a:off x="7620000" y="2057400"/>
            <a:ext cx="304800" cy="1588"/>
          </a:xfrm>
          <a:prstGeom prst="straightConnector1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  <a:effectLst/>
        </p:spPr>
      </p:cxnSp>
      <p:cxnSp>
        <p:nvCxnSpPr>
          <p:cNvPr id="27706" name="AutoShape 58"/>
          <p:cNvCxnSpPr>
            <a:cxnSpLocks noChangeShapeType="1"/>
            <a:stCxn id="27653" idx="1"/>
            <a:endCxn id="27656" idx="1"/>
          </p:cNvCxnSpPr>
          <p:nvPr/>
        </p:nvCxnSpPr>
        <p:spPr bwMode="auto">
          <a:xfrm rot="10800000" flipV="1">
            <a:off x="3357554" y="3519486"/>
            <a:ext cx="285752" cy="2428892"/>
          </a:xfrm>
          <a:prstGeom prst="bentConnector3">
            <a:avLst>
              <a:gd name="adj1" fmla="val 179999"/>
            </a:avLst>
          </a:prstGeom>
          <a:noFill/>
          <a:ln w="9525">
            <a:solidFill>
              <a:srgbClr val="FFFFFF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7713" name="Text Box 65"/>
          <p:cNvSpPr txBox="1">
            <a:spLocks noChangeArrowheads="1"/>
          </p:cNvSpPr>
          <p:nvPr/>
        </p:nvSpPr>
        <p:spPr bwMode="auto">
          <a:xfrm>
            <a:off x="971600" y="548680"/>
            <a:ext cx="838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>
                <a:solidFill>
                  <a:srgbClr val="FFFFFF"/>
                </a:solidFill>
              </a:rPr>
              <a:t>Classement des </a:t>
            </a:r>
            <a:r>
              <a:rPr lang="fr-FR" sz="2800" b="1" dirty="0" smtClean="0">
                <a:solidFill>
                  <a:srgbClr val="FFFFFF"/>
                </a:solidFill>
              </a:rPr>
              <a:t>familles</a:t>
            </a:r>
            <a:endParaRPr lang="fr-FR" sz="2800" b="1" dirty="0">
              <a:solidFill>
                <a:srgbClr val="FFFFFF"/>
              </a:solidFill>
            </a:endParaRPr>
          </a:p>
        </p:txBody>
      </p:sp>
      <p:sp>
        <p:nvSpPr>
          <p:cNvPr id="47" name="AutoShape 7"/>
          <p:cNvSpPr>
            <a:spLocks noChangeArrowheads="1"/>
          </p:cNvSpPr>
          <p:nvPr/>
        </p:nvSpPr>
        <p:spPr bwMode="auto">
          <a:xfrm>
            <a:off x="0" y="3143248"/>
            <a:ext cx="2286000" cy="609600"/>
          </a:xfrm>
          <a:prstGeom prst="flowChartPreparation">
            <a:avLst/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dirty="0" smtClean="0"/>
              <a:t>thymoanaleptiques</a:t>
            </a:r>
            <a:endParaRPr lang="fr-FR" dirty="0"/>
          </a:p>
        </p:txBody>
      </p:sp>
      <p:sp>
        <p:nvSpPr>
          <p:cNvPr id="52" name="AutoShape 7"/>
          <p:cNvSpPr>
            <a:spLocks noChangeArrowheads="1"/>
          </p:cNvSpPr>
          <p:nvPr/>
        </p:nvSpPr>
        <p:spPr bwMode="auto">
          <a:xfrm>
            <a:off x="0" y="1643050"/>
            <a:ext cx="2286000" cy="466724"/>
          </a:xfrm>
          <a:prstGeom prst="flowChartPreparation">
            <a:avLst/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dirty="0" err="1" smtClean="0"/>
              <a:t>nooanaleptiques</a:t>
            </a:r>
            <a:endParaRPr lang="fr-FR" dirty="0"/>
          </a:p>
        </p:txBody>
      </p:sp>
      <p:sp>
        <p:nvSpPr>
          <p:cNvPr id="53" name="AutoShape 10"/>
          <p:cNvSpPr>
            <a:spLocks noChangeArrowheads="1"/>
          </p:cNvSpPr>
          <p:nvPr/>
        </p:nvSpPr>
        <p:spPr bwMode="auto">
          <a:xfrm>
            <a:off x="285720" y="857232"/>
            <a:ext cx="2286000" cy="609600"/>
          </a:xfrm>
          <a:prstGeom prst="flowChartPreparation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sz="2000" dirty="0" err="1" smtClean="0">
                <a:solidFill>
                  <a:srgbClr val="000000"/>
                </a:solidFill>
              </a:rPr>
              <a:t>modafinil</a:t>
            </a:r>
            <a:endParaRPr lang="fr-FR" sz="2000" dirty="0">
              <a:solidFill>
                <a:srgbClr val="000000"/>
              </a:solidFill>
            </a:endParaRPr>
          </a:p>
        </p:txBody>
      </p:sp>
      <p:sp>
        <p:nvSpPr>
          <p:cNvPr id="29" name="Titre 1"/>
          <p:cNvSpPr txBox="1">
            <a:spLocks/>
          </p:cNvSpPr>
          <p:nvPr/>
        </p:nvSpPr>
        <p:spPr>
          <a:xfrm>
            <a:off x="457200" y="274638"/>
            <a:ext cx="8229600" cy="6540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CLASSIFICATION</a:t>
            </a:r>
            <a:endParaRPr kumimoji="0" lang="fr-FR" sz="4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42852"/>
            <a:ext cx="1357290" cy="767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3" dur="500"/>
                                        <p:tgtEl>
                                          <p:spTgt spid="27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8" dur="500"/>
                                        <p:tgtEl>
                                          <p:spTgt spid="27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27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27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5" dur="500"/>
                                        <p:tgtEl>
                                          <p:spTgt spid="27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4" dur="500"/>
                                        <p:tgtEl>
                                          <p:spTgt spid="27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89" dur="500"/>
                                        <p:tgtEl>
                                          <p:spTgt spid="27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2" dur="500"/>
                                        <p:tgtEl>
                                          <p:spTgt spid="27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5" dur="500"/>
                                        <p:tgtEl>
                                          <p:spTgt spid="27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8" dur="500"/>
                                        <p:tgtEl>
                                          <p:spTgt spid="27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4" dur="500"/>
                                        <p:tgtEl>
                                          <p:spTgt spid="27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animBg="1" autoUpdateAnimBg="0"/>
      <p:bldP spid="27652" grpId="0" animBg="1" autoUpdateAnimBg="0"/>
      <p:bldP spid="27653" grpId="0" animBg="1" autoUpdateAnimBg="0"/>
      <p:bldP spid="27654" grpId="0" animBg="1" autoUpdateAnimBg="0"/>
      <p:bldP spid="27655" grpId="0" animBg="1" autoUpdateAnimBg="0"/>
      <p:bldP spid="27656" grpId="0" animBg="1" autoUpdateAnimBg="0"/>
      <p:bldP spid="27658" grpId="0" animBg="1" autoUpdateAnimBg="0"/>
      <p:bldP spid="27659" grpId="0" animBg="1" autoUpdateAnimBg="0"/>
      <p:bldP spid="27663" grpId="0" animBg="1" autoUpdateAnimBg="0"/>
      <p:bldP spid="27664" grpId="0" animBg="1" autoUpdateAnimBg="0"/>
      <p:bldP spid="27665" grpId="0" animBg="1" autoUpdateAnimBg="0"/>
      <p:bldP spid="27671" grpId="0" animBg="1" autoUpdateAnimBg="0"/>
      <p:bldP spid="27676" grpId="0" animBg="1"/>
      <p:bldP spid="27677" grpId="0" animBg="1"/>
      <p:bldP spid="27678" grpId="0" animBg="1"/>
      <p:bldP spid="27679" grpId="0" animBg="1"/>
      <p:bldP spid="47" grpId="0" animBg="1" autoUpdateAnimBg="0"/>
      <p:bldP spid="52" grpId="0" animBg="1" autoUpdateAnimBg="0"/>
      <p:bldP spid="53" grpId="0" animBg="1" autoUpdateAnimBg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8534</TotalTime>
  <Words>117</Words>
  <Application>Microsoft Office PowerPoint</Application>
  <PresentationFormat>On-screen Show (4:3)</PresentationFormat>
  <Paragraphs>38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Verdana Ref</vt:lpstr>
      <vt:lpstr>Wingdings</vt:lpstr>
      <vt:lpstr>Thème Office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MIGRAINES</dc:title>
  <dc:creator>SEIFOU</dc:creator>
  <cp:lastModifiedBy>Seyfou</cp:lastModifiedBy>
  <cp:revision>915</cp:revision>
  <dcterms:created xsi:type="dcterms:W3CDTF">2018-11-29T15:51:39Z</dcterms:created>
  <dcterms:modified xsi:type="dcterms:W3CDTF">2025-03-04T05:56:24Z</dcterms:modified>
</cp:coreProperties>
</file>