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270" r:id="rId6"/>
    <p:sldId id="275" r:id="rId7"/>
    <p:sldId id="276" r:id="rId8"/>
    <p:sldId id="277" r:id="rId9"/>
    <p:sldId id="279" r:id="rId10"/>
    <p:sldId id="278" r:id="rId11"/>
    <p:sldId id="280" r:id="rId12"/>
    <p:sldId id="281" r:id="rId13"/>
    <p:sldId id="284" r:id="rId14"/>
    <p:sldId id="283"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74" r:id="rId29"/>
    <p:sldId id="299" r:id="rId30"/>
    <p:sldId id="300" r:id="rId31"/>
    <p:sldId id="301" r:id="rId32"/>
    <p:sldId id="302" r:id="rId33"/>
    <p:sldId id="303" r:id="rId34"/>
    <p:sldId id="304" r:id="rId35"/>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8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showGuides="1">
      <p:cViewPr varScale="1">
        <p:scale>
          <a:sx n="90" d="100"/>
          <a:sy n="90" d="100"/>
        </p:scale>
        <p:origin x="281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F05DBAC-6FE4-4C9E-86CE-260B49586F74}" type="datetime1">
              <a:rPr lang="fr-FR" smtClean="0"/>
              <a:pPr rtl="0"/>
              <a:t>18/11/2023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98ED8CD-4E4C-49AC-BDC6-2963BA49E54F}" type="slidenum">
              <a:rPr lang="fr-FR" smtClean="0"/>
              <a:pPr rtl="0"/>
              <a:t>‹N°›</a:t>
            </a:fld>
            <a:endParaRPr lang="fr-F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14816988-F36A-4ECB-8519-F1844847DEB6}" type="datetime1">
              <a:rPr lang="fr-FR" noProof="0" smtClean="0"/>
              <a:pPr rtl="0"/>
              <a:t>18/11/2023</a:t>
            </a:fld>
            <a:endParaRPr lang="fr-FR" noProof="0" dirty="0"/>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5FB91549-43BF-425A-AF25-75262019208C}" type="slidenum">
              <a:rPr lang="fr-FR" noProof="0" smtClean="0"/>
              <a:pPr rtl="0"/>
              <a:t>‹N°›</a:t>
            </a:fld>
            <a:endParaRPr lang="fr-FR" noProof="0"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5FB91549-43BF-425A-AF25-75262019208C}" type="slidenum">
              <a:rPr lang="fr-FR" noProof="0" smtClean="0"/>
              <a:pPr rtl="0"/>
              <a:t>1</a:t>
            </a:fld>
            <a:endParaRPr lang="fr-FR" noProof="0" dirty="0"/>
          </a:p>
        </p:txBody>
      </p:sp>
    </p:spTree>
    <p:extLst>
      <p:ext uri="{BB962C8B-B14F-4D97-AF65-F5344CB8AC3E}">
        <p14:creationId xmlns:p14="http://schemas.microsoft.com/office/powerpoint/2010/main" val="348772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5FB91549-43BF-425A-AF25-75262019208C}" type="slidenum">
              <a:rPr lang="fr-FR" smtClean="0"/>
              <a:pPr rtl="0"/>
              <a:t>25</a:t>
            </a:fld>
            <a:endParaRPr lang="fr-FR" dirty="0"/>
          </a:p>
        </p:txBody>
      </p:sp>
    </p:spTree>
    <p:extLst>
      <p:ext uri="{BB962C8B-B14F-4D97-AF65-F5344CB8AC3E}">
        <p14:creationId xmlns:p14="http://schemas.microsoft.com/office/powerpoint/2010/main" val="146771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5FB91549-43BF-425A-AF25-75262019208C}" type="slidenum">
              <a:rPr lang="fr-FR" noProof="0" smtClean="0"/>
              <a:pPr rtl="0"/>
              <a:t>2</a:t>
            </a:fld>
            <a:endParaRPr lang="fr-FR" noProof="0" dirty="0"/>
          </a:p>
        </p:txBody>
      </p:sp>
    </p:spTree>
    <p:extLst>
      <p:ext uri="{BB962C8B-B14F-4D97-AF65-F5344CB8AC3E}">
        <p14:creationId xmlns:p14="http://schemas.microsoft.com/office/powerpoint/2010/main" val="353877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5FB91549-43BF-425A-AF25-75262019208C}" type="slidenum">
              <a:rPr lang="fr-FR" noProof="0" smtClean="0"/>
              <a:pPr rtl="0"/>
              <a:t>3</a:t>
            </a:fld>
            <a:endParaRPr lang="fr-FR" noProof="0" dirty="0"/>
          </a:p>
        </p:txBody>
      </p:sp>
    </p:spTree>
    <p:extLst>
      <p:ext uri="{BB962C8B-B14F-4D97-AF65-F5344CB8AC3E}">
        <p14:creationId xmlns:p14="http://schemas.microsoft.com/office/powerpoint/2010/main" val="286252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5FB91549-43BF-425A-AF25-75262019208C}" type="slidenum">
              <a:rPr lang="fr-FR" noProof="0" smtClean="0"/>
              <a:pPr rtl="0"/>
              <a:t>4</a:t>
            </a:fld>
            <a:endParaRPr lang="fr-FR" noProof="0" dirty="0"/>
          </a:p>
        </p:txBody>
      </p:sp>
    </p:spTree>
    <p:extLst>
      <p:ext uri="{BB962C8B-B14F-4D97-AF65-F5344CB8AC3E}">
        <p14:creationId xmlns:p14="http://schemas.microsoft.com/office/powerpoint/2010/main" val="86517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5FB91549-43BF-425A-AF25-75262019208C}" type="slidenum">
              <a:rPr lang="fr-FR" noProof="0" smtClean="0"/>
              <a:pPr rtl="0"/>
              <a:t>5</a:t>
            </a:fld>
            <a:endParaRPr lang="fr-FR" noProof="0" dirty="0"/>
          </a:p>
        </p:txBody>
      </p:sp>
    </p:spTree>
    <p:extLst>
      <p:ext uri="{BB962C8B-B14F-4D97-AF65-F5344CB8AC3E}">
        <p14:creationId xmlns:p14="http://schemas.microsoft.com/office/powerpoint/2010/main" val="226515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5FB91549-43BF-425A-AF25-75262019208C}" type="slidenum">
              <a:rPr lang="fr-FR" noProof="0" smtClean="0"/>
              <a:pPr rtl="0"/>
              <a:t>6</a:t>
            </a:fld>
            <a:endParaRPr lang="fr-FR" noProof="0" dirty="0"/>
          </a:p>
        </p:txBody>
      </p:sp>
    </p:spTree>
    <p:extLst>
      <p:ext uri="{BB962C8B-B14F-4D97-AF65-F5344CB8AC3E}">
        <p14:creationId xmlns:p14="http://schemas.microsoft.com/office/powerpoint/2010/main" val="370535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5FB91549-43BF-425A-AF25-75262019208C}" type="slidenum">
              <a:rPr lang="fr-FR" noProof="0" smtClean="0"/>
              <a:pPr rtl="0"/>
              <a:t>7</a:t>
            </a:fld>
            <a:endParaRPr lang="fr-FR" noProof="0" dirty="0"/>
          </a:p>
        </p:txBody>
      </p:sp>
    </p:spTree>
    <p:extLst>
      <p:ext uri="{BB962C8B-B14F-4D97-AF65-F5344CB8AC3E}">
        <p14:creationId xmlns:p14="http://schemas.microsoft.com/office/powerpoint/2010/main" val="367702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5FB91549-43BF-425A-AF25-75262019208C}" type="slidenum">
              <a:rPr lang="fr-FR" noProof="0" smtClean="0"/>
              <a:pPr rtl="0"/>
              <a:t>8</a:t>
            </a:fld>
            <a:endParaRPr lang="fr-FR" noProof="0" dirty="0"/>
          </a:p>
        </p:txBody>
      </p:sp>
    </p:spTree>
    <p:extLst>
      <p:ext uri="{BB962C8B-B14F-4D97-AF65-F5344CB8AC3E}">
        <p14:creationId xmlns:p14="http://schemas.microsoft.com/office/powerpoint/2010/main" val="106761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5FB91549-43BF-425A-AF25-75262019208C}" type="slidenum">
              <a:rPr lang="fr-FR" noProof="0" smtClean="0"/>
              <a:pPr rtl="0"/>
              <a:t>9</a:t>
            </a:fld>
            <a:endParaRPr lang="fr-FR" noProof="0" dirty="0"/>
          </a:p>
        </p:txBody>
      </p:sp>
    </p:spTree>
    <p:extLst>
      <p:ext uri="{BB962C8B-B14F-4D97-AF65-F5344CB8AC3E}">
        <p14:creationId xmlns:p14="http://schemas.microsoft.com/office/powerpoint/2010/main" val="954056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pic>
        <p:nvPicPr>
          <p:cNvPr id="5" name="Image 4" descr="Vue en contre-plongée d’un ciel nuageux entouré de bâtiments en ver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Titre 1"/>
          <p:cNvSpPr>
            <a:spLocks noGrp="1"/>
          </p:cNvSpPr>
          <p:nvPr>
            <p:ph type="ctrTitle"/>
          </p:nvPr>
        </p:nvSpPr>
        <p:spPr>
          <a:xfrm>
            <a:off x="608013" y="685801"/>
            <a:ext cx="3962400" cy="4724399"/>
          </a:xfrm>
        </p:spPr>
        <p:txBody>
          <a:bodyPr rtlCol="0">
            <a:normAutofit/>
          </a:bodyPr>
          <a:lstStyle>
            <a:lvl1pPr>
              <a:defRPr sz="4800"/>
            </a:lvl1pPr>
          </a:lstStyle>
          <a:p>
            <a:pPr rtl="0"/>
            <a:r>
              <a:rPr lang="fr-FR"/>
              <a:t>Modifiez le style du titre</a:t>
            </a:r>
            <a:endParaRPr lang="fr-FR" dirty="0"/>
          </a:p>
        </p:txBody>
      </p:sp>
      <p:sp>
        <p:nvSpPr>
          <p:cNvPr id="3" name="Sous-titre 2"/>
          <p:cNvSpPr>
            <a:spLocks noGrp="1"/>
          </p:cNvSpPr>
          <p:nvPr>
            <p:ph type="subTitle" idx="1"/>
          </p:nvPr>
        </p:nvSpPr>
        <p:spPr>
          <a:xfrm>
            <a:off x="608013" y="5410200"/>
            <a:ext cx="3962400" cy="7620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a:t>Modifiez le style des sous-titres du masque</a:t>
            </a:r>
            <a:endParaRPr lang="fr-FR" dirty="0"/>
          </a:p>
        </p:txBody>
      </p:sp>
      <p:sp>
        <p:nvSpPr>
          <p:cNvPr id="8" name="Espace réservé de la date 7"/>
          <p:cNvSpPr>
            <a:spLocks noGrp="1"/>
          </p:cNvSpPr>
          <p:nvPr>
            <p:ph type="dt" sz="half" idx="10"/>
          </p:nvPr>
        </p:nvSpPr>
        <p:spPr/>
        <p:txBody>
          <a:bodyPr rtlCol="0"/>
          <a:lstStyle/>
          <a:p>
            <a:pPr rtl="0"/>
            <a:fld id="{FC6817B1-0A2F-4624-BBF5-2CA711E4C484}" type="datetime1">
              <a:rPr lang="fr-FR" smtClean="0"/>
              <a:pPr rtl="0"/>
              <a:t>18/11/2023</a:t>
            </a:fld>
            <a:endParaRPr lang="fr-FR" dirty="0"/>
          </a:p>
        </p:txBody>
      </p:sp>
      <p:sp>
        <p:nvSpPr>
          <p:cNvPr id="9" name="Espace réservé du pied de page 8"/>
          <p:cNvSpPr>
            <a:spLocks noGrp="1"/>
          </p:cNvSpPr>
          <p:nvPr>
            <p:ph type="ftr" sz="quarter" idx="11"/>
          </p:nvPr>
        </p:nvSpPr>
        <p:spPr/>
        <p:txBody>
          <a:bodyPr rtlCol="0"/>
          <a:lstStyle/>
          <a:p>
            <a:pPr rtl="0"/>
            <a:r>
              <a:rPr lang="fr-FR" dirty="0"/>
              <a:t>Ajouter un pied de page</a:t>
            </a:r>
          </a:p>
        </p:txBody>
      </p:sp>
      <p:sp>
        <p:nvSpPr>
          <p:cNvPr id="10" name="Espace réservé du numéro de diapositive 9"/>
          <p:cNvSpPr>
            <a:spLocks noGrp="1"/>
          </p:cNvSpPr>
          <p:nvPr>
            <p:ph type="sldNum" sz="quarter" idx="12"/>
          </p:nvPr>
        </p:nvSpPr>
        <p:spPr/>
        <p:txBody>
          <a:bodyPr rtlCol="0"/>
          <a:lstStyle/>
          <a:p>
            <a:pPr rtl="0"/>
            <a:fld id="{A3F31473-23EB-4724-8B59-FE6D21D89FA4}" type="slidenum">
              <a:rPr lang="fr-FR" smtClean="0"/>
              <a:pPr rtl="0"/>
              <a:t>‹N°›</a:t>
            </a:fld>
            <a:endParaRPr lang="fr-FR" dirty="0"/>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p>
            <a:pPr rtl="0"/>
            <a:fld id="{F1C4D1C7-B95F-4E41-8738-9A0DDBAD4659}" type="datetime1">
              <a:rPr lang="fr-FR" smtClean="0"/>
              <a:pPr rtl="0"/>
              <a:t>18/11/2023</a:t>
            </a:fld>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6" name="Espace réservé du numéro de diapositive 5"/>
          <p:cNvSpPr>
            <a:spLocks noGrp="1"/>
          </p:cNvSpPr>
          <p:nvPr>
            <p:ph type="sldNum" sz="quarter" idx="12"/>
          </p:nvPr>
        </p:nvSpPr>
        <p:spPr/>
        <p:txBody>
          <a:bodyPr rtlCol="0"/>
          <a:lstStyle/>
          <a:p>
            <a:pPr rtl="0"/>
            <a:fld id="{A3F31473-23EB-4724-8B59-FE6D21D89FA4}" type="slidenum">
              <a:rPr lang="fr-FR" smtClean="0"/>
              <a:pPr rtl="0"/>
              <a:t>‹N°›</a:t>
            </a:fld>
            <a:endParaRPr lang="fr-FR" dirty="0"/>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285412" y="685800"/>
            <a:ext cx="1295401" cy="5486400"/>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608012" y="685800"/>
            <a:ext cx="9474253" cy="5486400"/>
          </a:xfrm>
        </p:spPr>
        <p:txBody>
          <a:bodyPr vert="eaVert" rtlCol="0"/>
          <a:lstStyle>
            <a:lvl5pPr>
              <a:defRPr/>
            </a:lvl5pPr>
            <a:lvl6pPr>
              <a:defRPr/>
            </a:lvl6pPr>
            <a:lvl7pPr>
              <a:defRPr/>
            </a:lvl7pPr>
            <a:lvl8pPr>
              <a:defRPr baseline="0"/>
            </a:lvl8pPr>
            <a:lvl9pPr>
              <a:defRPr baseline="0"/>
            </a:lvl9pPr>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p>
            <a:pPr rtl="0"/>
            <a:fld id="{368F2C74-7425-4DE6-AE97-871BCFF4B004}" type="datetime1">
              <a:rPr lang="fr-FR" smtClean="0"/>
              <a:pPr rtl="0"/>
              <a:t>18/11/2023</a:t>
            </a:fld>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6" name="Espace réservé du numéro de diapositive 5"/>
          <p:cNvSpPr>
            <a:spLocks noGrp="1"/>
          </p:cNvSpPr>
          <p:nvPr>
            <p:ph type="sldNum" sz="quarter" idx="12"/>
          </p:nvPr>
        </p:nvSpPr>
        <p:spPr/>
        <p:txBody>
          <a:bodyPr rtlCol="0"/>
          <a:lstStyle/>
          <a:p>
            <a:pPr rtl="0"/>
            <a:fld id="{A3F31473-23EB-4724-8B59-FE6D21D89FA4}" type="slidenum">
              <a:rPr lang="fr-FR" smtClean="0"/>
              <a:pPr rtl="0"/>
              <a:t>‹N°›</a:t>
            </a:fld>
            <a:endParaRPr lang="fr-FR" dirty="0"/>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idx="1"/>
          </p:nvPr>
        </p:nvSpPr>
        <p:spPr/>
        <p:txBody>
          <a:bodyPr rtlCol="0"/>
          <a:lstStyle>
            <a:lvl5pPr>
              <a:defRPr/>
            </a:lvl5pPr>
            <a:lvl6pPr>
              <a:defRPr/>
            </a:lvl6pPr>
            <a:lvl7pPr>
              <a:defRPr/>
            </a:lvl7pPr>
            <a:lvl8pPr>
              <a:defRPr/>
            </a:lvl8pPr>
            <a:lvl9pPr>
              <a:defRPr/>
            </a:lvl9pPr>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p>
            <a:pPr rtl="0"/>
            <a:fld id="{4E6B9AE5-8107-420C-B93C-2CE9ED5A823A}" type="datetime1">
              <a:rPr lang="fr-FR" smtClean="0"/>
              <a:pPr rtl="0"/>
              <a:t>18/11/2023</a:t>
            </a:fld>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6" name="Espace réservé du numéro de diapositive 5"/>
          <p:cNvSpPr>
            <a:spLocks noGrp="1"/>
          </p:cNvSpPr>
          <p:nvPr>
            <p:ph type="sldNum" sz="quarter" idx="12"/>
          </p:nvPr>
        </p:nvSpPr>
        <p:spPr/>
        <p:txBody>
          <a:bodyPr rtlCol="0"/>
          <a:lstStyle/>
          <a:p>
            <a:pPr rtl="0"/>
            <a:fld id="{A3F31473-23EB-4724-8B59-FE6D21D89FA4}" type="slidenum">
              <a:rPr lang="fr-FR" smtClean="0"/>
              <a:pPr rtl="0"/>
              <a:t>‹N°›</a:t>
            </a:fld>
            <a:endParaRPr lang="fr-FR" dirty="0"/>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08013" y="2590800"/>
            <a:ext cx="8229599" cy="2819400"/>
          </a:xfrm>
        </p:spPr>
        <p:txBody>
          <a:bodyPr rtlCol="0" anchor="b">
            <a:normAutofit/>
          </a:bodyPr>
          <a:lstStyle>
            <a:lvl1pPr algn="l">
              <a:defRPr sz="4800" b="0" cap="none" baseline="0"/>
            </a:lvl1pPr>
          </a:lstStyle>
          <a:p>
            <a:pPr rtl="0"/>
            <a:r>
              <a:rPr lang="fr-FR"/>
              <a:t>Modifiez le style du titre</a:t>
            </a:r>
            <a:endParaRPr lang="fr-FR" dirty="0"/>
          </a:p>
        </p:txBody>
      </p:sp>
      <p:sp>
        <p:nvSpPr>
          <p:cNvPr id="3" name="Espace réservé du texte 2"/>
          <p:cNvSpPr>
            <a:spLocks noGrp="1"/>
          </p:cNvSpPr>
          <p:nvPr>
            <p:ph type="body" idx="1"/>
          </p:nvPr>
        </p:nvSpPr>
        <p:spPr>
          <a:xfrm>
            <a:off x="606425" y="5410200"/>
            <a:ext cx="8231187" cy="762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Modifier les styles du texte du masque</a:t>
            </a:r>
          </a:p>
        </p:txBody>
      </p:sp>
      <p:sp>
        <p:nvSpPr>
          <p:cNvPr id="7" name="Espace réservé de la date 6"/>
          <p:cNvSpPr>
            <a:spLocks noGrp="1"/>
          </p:cNvSpPr>
          <p:nvPr>
            <p:ph type="dt" sz="half" idx="10"/>
          </p:nvPr>
        </p:nvSpPr>
        <p:spPr/>
        <p:txBody>
          <a:bodyPr rtlCol="0"/>
          <a:lstStyle/>
          <a:p>
            <a:pPr rtl="0"/>
            <a:fld id="{2A791FF5-089E-45DB-8D94-B328DC7D2FAA}" type="datetime1">
              <a:rPr lang="fr-FR" smtClean="0"/>
              <a:pPr rtl="0"/>
              <a:t>18/11/2023</a:t>
            </a:fld>
            <a:endParaRPr lang="fr-FR" dirty="0"/>
          </a:p>
        </p:txBody>
      </p:sp>
      <p:sp>
        <p:nvSpPr>
          <p:cNvPr id="8" name="Espace réservé du pied de page 7"/>
          <p:cNvSpPr>
            <a:spLocks noGrp="1"/>
          </p:cNvSpPr>
          <p:nvPr>
            <p:ph type="ftr" sz="quarter" idx="11"/>
          </p:nvPr>
        </p:nvSpPr>
        <p:spPr/>
        <p:txBody>
          <a:bodyPr rtlCol="0"/>
          <a:lstStyle/>
          <a:p>
            <a:pPr rtl="0"/>
            <a:r>
              <a:rPr lang="fr-FR" dirty="0"/>
              <a:t>Ajouter un pied de page</a:t>
            </a:r>
          </a:p>
        </p:txBody>
      </p:sp>
      <p:sp>
        <p:nvSpPr>
          <p:cNvPr id="9" name="Espace réservé du numéro de diapositive 8"/>
          <p:cNvSpPr>
            <a:spLocks noGrp="1"/>
          </p:cNvSpPr>
          <p:nvPr>
            <p:ph type="sldNum" sz="quarter" idx="12"/>
          </p:nvPr>
        </p:nvSpPr>
        <p:spPr/>
        <p:txBody>
          <a:bodyPr rtlCol="0"/>
          <a:lstStyle/>
          <a:p>
            <a:pPr rtl="0"/>
            <a:fld id="{A3F31473-23EB-4724-8B59-FE6D21D89FA4}" type="slidenum">
              <a:rPr lang="fr-FR" smtClean="0"/>
              <a:pPr rtl="0"/>
              <a:t>‹N°›</a:t>
            </a:fld>
            <a:endParaRPr lang="fr-FR" dirty="0"/>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sz="half" idx="1"/>
          </p:nvPr>
        </p:nvSpPr>
        <p:spPr>
          <a:xfrm>
            <a:off x="1293813" y="685800"/>
            <a:ext cx="5029200"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551614" y="685800"/>
            <a:ext cx="5029199"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p:cNvSpPr>
            <a:spLocks noGrp="1"/>
          </p:cNvSpPr>
          <p:nvPr>
            <p:ph type="dt" sz="half" idx="10"/>
          </p:nvPr>
        </p:nvSpPr>
        <p:spPr/>
        <p:txBody>
          <a:bodyPr rtlCol="0"/>
          <a:lstStyle/>
          <a:p>
            <a:pPr rtl="0"/>
            <a:fld id="{522E7C7E-4146-4E57-929F-9D5EF2E9C460}" type="datetime1">
              <a:rPr lang="fr-FR" smtClean="0"/>
              <a:pPr rtl="0"/>
              <a:t>18/11/2023</a:t>
            </a:fld>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7" name="Espace réservé du numéro de diapositive 6"/>
          <p:cNvSpPr>
            <a:spLocks noGrp="1"/>
          </p:cNvSpPr>
          <p:nvPr>
            <p:ph type="sldNum" sz="quarter" idx="12"/>
          </p:nvPr>
        </p:nvSpPr>
        <p:spPr/>
        <p:txBody>
          <a:bodyPr rtlCol="0"/>
          <a:lstStyle/>
          <a:p>
            <a:pPr rtl="0"/>
            <a:fld id="{A3F31473-23EB-4724-8B59-FE6D21D89FA4}" type="slidenum">
              <a:rPr lang="fr-FR" smtClean="0"/>
              <a:pPr rtl="0"/>
              <a:t>‹N°›</a:t>
            </a:fld>
            <a:endParaRPr lang="fr-FR" dirty="0"/>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a:t>Modifiez le style du titre</a:t>
            </a:r>
            <a:endParaRPr lang="fr-FR" dirty="0"/>
          </a:p>
        </p:txBody>
      </p:sp>
      <p:sp>
        <p:nvSpPr>
          <p:cNvPr id="3" name="Espace réservé du texte 2"/>
          <p:cNvSpPr>
            <a:spLocks noGrp="1"/>
          </p:cNvSpPr>
          <p:nvPr>
            <p:ph type="body" idx="1"/>
          </p:nvPr>
        </p:nvSpPr>
        <p:spPr>
          <a:xfrm>
            <a:off x="1293664"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Modifier les styles du texte du masque</a:t>
            </a:r>
          </a:p>
        </p:txBody>
      </p:sp>
      <p:sp>
        <p:nvSpPr>
          <p:cNvPr id="4" name="Espace réservé du contenu 3"/>
          <p:cNvSpPr>
            <a:spLocks noGrp="1"/>
          </p:cNvSpPr>
          <p:nvPr>
            <p:ph sz="half" idx="2"/>
          </p:nvPr>
        </p:nvSpPr>
        <p:spPr>
          <a:xfrm>
            <a:off x="1293664" y="16764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551613"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Modifier les styles du texte du masque</a:t>
            </a:r>
          </a:p>
        </p:txBody>
      </p:sp>
      <p:sp>
        <p:nvSpPr>
          <p:cNvPr id="6" name="Espace réservé du contenu 5"/>
          <p:cNvSpPr>
            <a:spLocks noGrp="1"/>
          </p:cNvSpPr>
          <p:nvPr>
            <p:ph sz="quarter" idx="4"/>
          </p:nvPr>
        </p:nvSpPr>
        <p:spPr>
          <a:xfrm>
            <a:off x="6550025" y="16764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7" name="Espace réservé de la date 6"/>
          <p:cNvSpPr>
            <a:spLocks noGrp="1"/>
          </p:cNvSpPr>
          <p:nvPr>
            <p:ph type="dt" sz="half" idx="10"/>
          </p:nvPr>
        </p:nvSpPr>
        <p:spPr/>
        <p:txBody>
          <a:bodyPr rtlCol="0"/>
          <a:lstStyle/>
          <a:p>
            <a:pPr rtl="0"/>
            <a:fld id="{D5E8ADCB-92CF-4ED0-8D85-FDDE588C5984}" type="datetime1">
              <a:rPr lang="fr-FR" smtClean="0"/>
              <a:pPr rtl="0"/>
              <a:t>18/11/2023</a:t>
            </a:fld>
            <a:endParaRPr lang="fr-FR" dirty="0"/>
          </a:p>
        </p:txBody>
      </p:sp>
      <p:sp>
        <p:nvSpPr>
          <p:cNvPr id="8" name="Espace réservé du pied de page 7"/>
          <p:cNvSpPr>
            <a:spLocks noGrp="1"/>
          </p:cNvSpPr>
          <p:nvPr>
            <p:ph type="ftr" sz="quarter" idx="11"/>
          </p:nvPr>
        </p:nvSpPr>
        <p:spPr/>
        <p:txBody>
          <a:bodyPr rtlCol="0"/>
          <a:lstStyle/>
          <a:p>
            <a:pPr rtl="0"/>
            <a:r>
              <a:rPr lang="fr-FR" dirty="0"/>
              <a:t>Ajouter un pied de page</a:t>
            </a:r>
          </a:p>
        </p:txBody>
      </p:sp>
      <p:sp>
        <p:nvSpPr>
          <p:cNvPr id="9" name="Espace réservé du numéro de diapositive 8"/>
          <p:cNvSpPr>
            <a:spLocks noGrp="1"/>
          </p:cNvSpPr>
          <p:nvPr>
            <p:ph type="sldNum" sz="quarter" idx="12"/>
          </p:nvPr>
        </p:nvSpPr>
        <p:spPr/>
        <p:txBody>
          <a:bodyPr rtlCol="0"/>
          <a:lstStyle/>
          <a:p>
            <a:pPr rtl="0"/>
            <a:fld id="{A3F31473-23EB-4724-8B59-FE6D21D89FA4}" type="slidenum">
              <a:rPr lang="fr-FR" smtClean="0"/>
              <a:pPr rtl="0"/>
              <a:t>‹N°›</a:t>
            </a:fld>
            <a:endParaRPr lang="fr-FR" dirty="0"/>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e la date 2"/>
          <p:cNvSpPr>
            <a:spLocks noGrp="1"/>
          </p:cNvSpPr>
          <p:nvPr>
            <p:ph type="dt" sz="half" idx="10"/>
          </p:nvPr>
        </p:nvSpPr>
        <p:spPr/>
        <p:txBody>
          <a:bodyPr rtlCol="0"/>
          <a:lstStyle/>
          <a:p>
            <a:pPr rtl="0"/>
            <a:fld id="{F3B25377-F3F1-4448-A698-05B462571A02}" type="datetime1">
              <a:rPr lang="fr-FR" smtClean="0"/>
              <a:pPr rtl="0"/>
              <a:t>18/11/2023</a:t>
            </a:fld>
            <a:endParaRPr lang="fr-FR" dirty="0"/>
          </a:p>
        </p:txBody>
      </p:sp>
      <p:sp>
        <p:nvSpPr>
          <p:cNvPr id="4" name="Espace réservé du pied de page 3"/>
          <p:cNvSpPr>
            <a:spLocks noGrp="1"/>
          </p:cNvSpPr>
          <p:nvPr>
            <p:ph type="ftr" sz="quarter" idx="11"/>
          </p:nvPr>
        </p:nvSpPr>
        <p:spPr/>
        <p:txBody>
          <a:bodyPr rtlCol="0"/>
          <a:lstStyle/>
          <a:p>
            <a:pPr rtl="0"/>
            <a:r>
              <a:rPr lang="fr-FR" dirty="0"/>
              <a:t>Ajouter un pied de page</a:t>
            </a:r>
          </a:p>
        </p:txBody>
      </p:sp>
      <p:sp>
        <p:nvSpPr>
          <p:cNvPr id="5" name="Espace réservé du numéro de diapositive 4"/>
          <p:cNvSpPr>
            <a:spLocks noGrp="1"/>
          </p:cNvSpPr>
          <p:nvPr>
            <p:ph type="sldNum" sz="quarter" idx="12"/>
          </p:nvPr>
        </p:nvSpPr>
        <p:spPr/>
        <p:txBody>
          <a:bodyPr rtlCol="0"/>
          <a:lstStyle/>
          <a:p>
            <a:pPr rtl="0"/>
            <a:fld id="{A3F31473-23EB-4724-8B59-FE6D21D89FA4}" type="slidenum">
              <a:rPr lang="fr-FR" smtClean="0"/>
              <a:pPr rtl="0"/>
              <a:t>‹N°›</a:t>
            </a:fld>
            <a:endParaRPr lang="fr-FR" dirty="0"/>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D8010D5A-8024-4154-A897-840AF9C34BBE}" type="datetime1">
              <a:rPr lang="fr-FR" smtClean="0"/>
              <a:pPr rtl="0"/>
              <a:t>18/11/2023</a:t>
            </a:fld>
            <a:endParaRPr lang="fr-FR" dirty="0"/>
          </a:p>
        </p:txBody>
      </p:sp>
      <p:sp>
        <p:nvSpPr>
          <p:cNvPr id="3" name="Espace réservé du pied de page 2"/>
          <p:cNvSpPr>
            <a:spLocks noGrp="1"/>
          </p:cNvSpPr>
          <p:nvPr>
            <p:ph type="ftr" sz="quarter" idx="11"/>
          </p:nvPr>
        </p:nvSpPr>
        <p:spPr/>
        <p:txBody>
          <a:bodyPr rtlCol="0"/>
          <a:lstStyle/>
          <a:p>
            <a:pPr rtl="0"/>
            <a:r>
              <a:rPr lang="fr-FR" dirty="0"/>
              <a:t>Ajouter un pied de page</a:t>
            </a:r>
          </a:p>
        </p:txBody>
      </p:sp>
      <p:sp>
        <p:nvSpPr>
          <p:cNvPr id="4" name="Espace réservé du numéro de diapositive 3"/>
          <p:cNvSpPr>
            <a:spLocks noGrp="1"/>
          </p:cNvSpPr>
          <p:nvPr>
            <p:ph type="sldNum" sz="quarter" idx="12"/>
          </p:nvPr>
        </p:nvSpPr>
        <p:spPr/>
        <p:txBody>
          <a:bodyPr rtlCol="0"/>
          <a:lstStyle/>
          <a:p>
            <a:pPr rtl="0"/>
            <a:fld id="{A3F31473-23EB-4724-8B59-FE6D21D89FA4}" type="slidenum">
              <a:rPr lang="fr-FR" smtClean="0"/>
              <a:pPr rtl="0"/>
              <a:t>‹N°›</a:t>
            </a:fld>
            <a:endParaRPr lang="fr-FR" dirty="0"/>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8014" y="685800"/>
            <a:ext cx="3962400" cy="4724400"/>
          </a:xfrm>
        </p:spPr>
        <p:txBody>
          <a:bodyPr rtlCol="0" anchor="b">
            <a:noAutofit/>
          </a:bodyPr>
          <a:lstStyle>
            <a:lvl1pPr algn="l">
              <a:defRPr sz="3600" b="0"/>
            </a:lvl1pPr>
          </a:lstStyle>
          <a:p>
            <a:pPr rtl="0"/>
            <a:r>
              <a:rPr lang="fr-FR"/>
              <a:t>Modifiez le style du titre</a:t>
            </a:r>
            <a:endParaRPr lang="fr-FR" dirty="0"/>
          </a:p>
        </p:txBody>
      </p:sp>
      <p:sp>
        <p:nvSpPr>
          <p:cNvPr id="3" name="Espace réservé du contenu 2"/>
          <p:cNvSpPr>
            <a:spLocks noGrp="1"/>
          </p:cNvSpPr>
          <p:nvPr>
            <p:ph idx="1"/>
          </p:nvPr>
        </p:nvSpPr>
        <p:spPr>
          <a:xfrm>
            <a:off x="4875212" y="685800"/>
            <a:ext cx="6704171" cy="5486400"/>
          </a:xfrm>
        </p:spPr>
        <p:txBody>
          <a:bodyPr rtlCol="0">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Modifier les styles du texte du masque</a:t>
            </a:r>
          </a:p>
        </p:txBody>
      </p:sp>
      <p:sp>
        <p:nvSpPr>
          <p:cNvPr id="5" name="Espace réservé de la date 4"/>
          <p:cNvSpPr>
            <a:spLocks noGrp="1"/>
          </p:cNvSpPr>
          <p:nvPr>
            <p:ph type="dt" sz="half" idx="10"/>
          </p:nvPr>
        </p:nvSpPr>
        <p:spPr/>
        <p:txBody>
          <a:bodyPr rtlCol="0"/>
          <a:lstStyle/>
          <a:p>
            <a:pPr rtl="0"/>
            <a:fld id="{E005378E-401D-4A0F-9FDD-FE01B07F65A6}" type="datetime1">
              <a:rPr lang="fr-FR" smtClean="0"/>
              <a:pPr rtl="0"/>
              <a:t>18/11/2023</a:t>
            </a:fld>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7" name="Espace réservé du numéro de diapositive 6"/>
          <p:cNvSpPr>
            <a:spLocks noGrp="1"/>
          </p:cNvSpPr>
          <p:nvPr>
            <p:ph type="sldNum" sz="quarter" idx="12"/>
          </p:nvPr>
        </p:nvSpPr>
        <p:spPr/>
        <p:txBody>
          <a:bodyPr rtlCol="0"/>
          <a:lstStyle/>
          <a:p>
            <a:pPr rtl="0"/>
            <a:fld id="{A3F31473-23EB-4724-8B59-FE6D21D89FA4}" type="slidenum">
              <a:rPr lang="fr-FR" smtClean="0"/>
              <a:pPr rtl="0"/>
              <a:t>‹N°›</a:t>
            </a:fld>
            <a:endParaRPr lang="fr-FR" dirty="0"/>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8014" y="685800"/>
            <a:ext cx="3962400" cy="4724400"/>
          </a:xfrm>
        </p:spPr>
        <p:txBody>
          <a:bodyPr rtlCol="0" anchor="b">
            <a:normAutofit/>
          </a:bodyPr>
          <a:lstStyle>
            <a:lvl1pPr algn="l">
              <a:defRPr sz="3600" b="0"/>
            </a:lvl1pPr>
          </a:lstStyle>
          <a:p>
            <a:pPr rtl="0"/>
            <a:r>
              <a:rPr lang="fr-FR"/>
              <a:t>Modifiez le style du titre</a:t>
            </a:r>
            <a:endParaRPr lang="fr-FR"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4875213" y="685800"/>
            <a:ext cx="6705600" cy="5486400"/>
          </a:xfrm>
          <a:ln w="63500">
            <a:solidFill>
              <a:schemeClr val="bg1"/>
            </a:solidFill>
            <a:miter lim="800000"/>
          </a:ln>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fr-FR" dirty="0"/>
          </a:p>
        </p:txBody>
      </p:sp>
      <p:sp>
        <p:nvSpPr>
          <p:cNvPr id="4" name="Espace réservé du texte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Modifier les styles du texte du masque</a:t>
            </a:r>
          </a:p>
        </p:txBody>
      </p:sp>
      <p:sp>
        <p:nvSpPr>
          <p:cNvPr id="5" name="Espace réservé de la date 4"/>
          <p:cNvSpPr>
            <a:spLocks noGrp="1"/>
          </p:cNvSpPr>
          <p:nvPr>
            <p:ph type="dt" sz="half" idx="10"/>
          </p:nvPr>
        </p:nvSpPr>
        <p:spPr/>
        <p:txBody>
          <a:bodyPr rtlCol="0"/>
          <a:lstStyle/>
          <a:p>
            <a:pPr rtl="0"/>
            <a:fld id="{F0E2746E-F0DA-42F6-ADDE-794183550280}" type="datetime1">
              <a:rPr lang="fr-FR" smtClean="0"/>
              <a:pPr rtl="0"/>
              <a:t>18/11/2023</a:t>
            </a:fld>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7" name="Espace réservé du numéro de diapositive 6"/>
          <p:cNvSpPr>
            <a:spLocks noGrp="1"/>
          </p:cNvSpPr>
          <p:nvPr>
            <p:ph type="sldNum" sz="quarter" idx="12"/>
          </p:nvPr>
        </p:nvSpPr>
        <p:spPr/>
        <p:txBody>
          <a:bodyPr rtlCol="0"/>
          <a:lstStyle/>
          <a:p>
            <a:pPr rtl="0"/>
            <a:fld id="{A3F31473-23EB-4724-8B59-FE6D21D89FA4}" type="slidenum">
              <a:rPr lang="fr-FR" smtClean="0"/>
              <a:pPr rtl="0"/>
              <a:t>‹N°›</a:t>
            </a:fld>
            <a:endParaRPr lang="fr-FR" dirty="0"/>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pPr rtl="0"/>
            <a:fld id="{0EE2F936-A82B-490E-8DDD-A83A3ABEC592}" type="datetime1">
              <a:rPr lang="fr-FR" noProof="0" smtClean="0"/>
              <a:pPr rtl="0"/>
              <a:t>18/11/2023</a:t>
            </a:fld>
            <a:endParaRPr lang="fr-FR" noProof="0" dirty="0"/>
          </a:p>
        </p:txBody>
      </p:sp>
      <p:sp>
        <p:nvSpPr>
          <p:cNvPr id="5" name="Espace réservé du pied de page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2">
                    <a:lumMod val="65000"/>
                    <a:lumOff val="35000"/>
                  </a:schemeClr>
                </a:solidFill>
              </a:defRPr>
            </a:lvl1pPr>
          </a:lstStyle>
          <a:p>
            <a:pPr rtl="0"/>
            <a:r>
              <a:rPr lang="fr-FR" noProof="0" dirty="0"/>
              <a:t>Ajouter un pied de page</a:t>
            </a:r>
          </a:p>
        </p:txBody>
      </p:sp>
      <p:sp>
        <p:nvSpPr>
          <p:cNvPr id="6" name="Espace réservé du numéro de diapositive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2">
                    <a:lumMod val="65000"/>
                    <a:lumOff val="35000"/>
                  </a:schemeClr>
                </a:solidFill>
              </a:defRPr>
            </a:lvl1pPr>
          </a:lstStyle>
          <a:p>
            <a:pPr rtl="0"/>
            <a:fld id="{A3F31473-23EB-4724-8B59-FE6D21D89FA4}" type="slidenum">
              <a:rPr lang="fr-FR" noProof="0" smtClean="0"/>
              <a:pPr rtl="0"/>
              <a:t>‹N°›</a:t>
            </a:fld>
            <a:endParaRPr lang="fr-FR" noProof="0" dirty="0"/>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a:t>CODE DES MARCHES</a:t>
            </a:r>
          </a:p>
        </p:txBody>
      </p:sp>
      <p:sp>
        <p:nvSpPr>
          <p:cNvPr id="3" name="Sous-titre 2"/>
          <p:cNvSpPr>
            <a:spLocks noGrp="1"/>
          </p:cNvSpPr>
          <p:nvPr>
            <p:ph type="subTitle" idx="1"/>
          </p:nvPr>
        </p:nvSpPr>
        <p:spPr/>
        <p:txBody>
          <a:bodyPr rtlCol="0">
            <a:normAutofit/>
          </a:bodyPr>
          <a:lstStyle/>
          <a:p>
            <a:pPr rtl="0"/>
            <a:r>
              <a:rPr lang="fr-FR" dirty="0"/>
              <a:t>Concepts et champ d’application</a:t>
            </a: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p:txBody>
          <a:bodyPr/>
          <a:lstStyle/>
          <a:p>
            <a:pPr algn="ctr">
              <a:buNone/>
            </a:pPr>
            <a:r>
              <a:rPr lang="fr-FR" dirty="0" smtClean="0">
                <a:solidFill>
                  <a:srgbClr val="C00000"/>
                </a:solidFill>
              </a:rPr>
              <a:t>1- </a:t>
            </a:r>
            <a:r>
              <a:rPr lang="fr-FR" b="1" dirty="0" smtClean="0">
                <a:solidFill>
                  <a:srgbClr val="C00000"/>
                </a:solidFill>
              </a:rPr>
              <a:t>LIBERTE D'ACCES A LA COMMANDE PUBLIQUE</a:t>
            </a:r>
            <a:endParaRPr lang="fr-FR" dirty="0" smtClean="0">
              <a:solidFill>
                <a:srgbClr val="C00000"/>
              </a:solidFill>
            </a:endParaRPr>
          </a:p>
          <a:p>
            <a:pPr algn="just">
              <a:buNone/>
            </a:pPr>
            <a:r>
              <a:rPr lang="fr-FR" i="1" dirty="0" smtClean="0"/>
              <a:t>	</a:t>
            </a:r>
          </a:p>
          <a:p>
            <a:pPr algn="just">
              <a:buNone/>
            </a:pPr>
            <a:r>
              <a:rPr lang="fr-FR" sz="3200" i="1" dirty="0" smtClean="0"/>
              <a:t>		Principe selon lequel toutes les personnes ayant intérêt peuvent librement se</a:t>
            </a:r>
            <a:r>
              <a:rPr lang="fr-FR" sz="3200" i="1" baseline="-25000" dirty="0" smtClean="0"/>
              <a:t> </a:t>
            </a:r>
            <a:r>
              <a:rPr lang="fr-FR" sz="3200" i="1" dirty="0" smtClean="0"/>
              <a:t>porter candidates aux  marchés publics à la condition qu'elles ne soient pas sous le coup des interdiction de soumissionner prévues par la règlementation des marchés publics.	</a:t>
            </a:r>
          </a:p>
          <a:p>
            <a:pPr>
              <a:buNone/>
            </a:pP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p:txBody>
          <a:bodyPr>
            <a:normAutofit/>
          </a:bodyPr>
          <a:lstStyle/>
          <a:p>
            <a:pPr algn="ctr">
              <a:buNone/>
            </a:pPr>
            <a:r>
              <a:rPr lang="fr-FR" dirty="0" smtClean="0">
                <a:solidFill>
                  <a:srgbClr val="C00000"/>
                </a:solidFill>
              </a:rPr>
              <a:t>1- </a:t>
            </a:r>
            <a:r>
              <a:rPr lang="fr-FR" b="1" dirty="0" smtClean="0">
                <a:solidFill>
                  <a:srgbClr val="C00000"/>
                </a:solidFill>
              </a:rPr>
              <a:t>LIBERTE D'ACCES A LA COMMANDE PUBLIQUE</a:t>
            </a:r>
            <a:endParaRPr lang="fr-FR" dirty="0" smtClean="0">
              <a:solidFill>
                <a:srgbClr val="C00000"/>
              </a:solidFill>
            </a:endParaRPr>
          </a:p>
          <a:p>
            <a:pPr algn="just">
              <a:buNone/>
            </a:pPr>
            <a:r>
              <a:rPr lang="fr-FR" i="1" dirty="0" smtClean="0"/>
              <a:t>	Il  se traduit par l’interdiction de :</a:t>
            </a:r>
          </a:p>
          <a:p>
            <a:pPr algn="just">
              <a:buFontTx/>
              <a:buChar char="-"/>
            </a:pPr>
            <a:r>
              <a:rPr lang="fr-FR" dirty="0" smtClean="0"/>
              <a:t>écarter un candidat en se fondant sur des considérations autres que celles que la réglementation des marchés publics impose </a:t>
            </a:r>
          </a:p>
          <a:p>
            <a:pPr algn="just">
              <a:buFontTx/>
              <a:buChar char="-"/>
            </a:pPr>
            <a:r>
              <a:rPr lang="fr-FR" dirty="0" smtClean="0"/>
              <a:t>exclure un candidat qui remplit toutes les conditions requises par la réglementation des marchés publics</a:t>
            </a:r>
          </a:p>
          <a:p>
            <a:pPr algn="just">
              <a:buFontTx/>
              <a:buChar char="-"/>
            </a:pPr>
            <a:r>
              <a:rPr lang="fr-FR" dirty="0" smtClean="0"/>
              <a:t>de prévoir une exigence discriminatoire ou contrainte favorisant tel ou tel candidat</a:t>
            </a:r>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principes fondamentaux de l’achat public </a:t>
            </a:r>
            <a:endParaRPr lang="fr-FR" dirty="0"/>
          </a:p>
        </p:txBody>
      </p:sp>
      <p:sp>
        <p:nvSpPr>
          <p:cNvPr id="3" name="Espace réservé du contenu 2"/>
          <p:cNvSpPr>
            <a:spLocks noGrp="1"/>
          </p:cNvSpPr>
          <p:nvPr>
            <p:ph idx="1"/>
          </p:nvPr>
        </p:nvSpPr>
        <p:spPr/>
        <p:txBody>
          <a:bodyPr>
            <a:normAutofit/>
          </a:bodyPr>
          <a:lstStyle/>
          <a:p>
            <a:pPr algn="ctr">
              <a:buNone/>
            </a:pPr>
            <a:r>
              <a:rPr lang="fr-FR" dirty="0" smtClean="0">
                <a:solidFill>
                  <a:srgbClr val="C00000"/>
                </a:solidFill>
              </a:rPr>
              <a:t>1- </a:t>
            </a:r>
            <a:r>
              <a:rPr lang="fr-FR" b="1" dirty="0" smtClean="0">
                <a:solidFill>
                  <a:srgbClr val="C00000"/>
                </a:solidFill>
              </a:rPr>
              <a:t>LIBERTE D'ACCES A LA COMMANDE PUBLIQUE</a:t>
            </a:r>
            <a:endParaRPr lang="fr-FR" dirty="0" smtClean="0">
              <a:solidFill>
                <a:srgbClr val="C00000"/>
              </a:solidFill>
            </a:endParaRPr>
          </a:p>
          <a:p>
            <a:pPr algn="just">
              <a:buNone/>
            </a:pPr>
            <a:r>
              <a:rPr lang="fr-FR" i="1" dirty="0" smtClean="0"/>
              <a:t>	Par conséquent la personne publique contractante doit :</a:t>
            </a:r>
          </a:p>
          <a:p>
            <a:pPr algn="just">
              <a:buNone/>
            </a:pPr>
            <a:r>
              <a:rPr lang="fr-FR" i="1" dirty="0" smtClean="0"/>
              <a:t>- </a:t>
            </a:r>
            <a:r>
              <a:rPr lang="fr-FR" dirty="0" smtClean="0"/>
              <a:t>Donner au marché qu'elle veut passer une large publicité</a:t>
            </a:r>
          </a:p>
          <a:p>
            <a:pPr algn="just">
              <a:buNone/>
            </a:pPr>
            <a:endParaRPr lang="fr-FR" i="1" dirty="0" smtClean="0"/>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pic>
        <p:nvPicPr>
          <p:cNvPr id="1026" name="Picture 2" descr="C:\Users\alili\Desktop\Géni mécanique\agence-de-publicité-2.jpg"/>
          <p:cNvPicPr>
            <a:picLocks noChangeAspect="1" noChangeArrowheads="1"/>
          </p:cNvPicPr>
          <p:nvPr/>
        </p:nvPicPr>
        <p:blipFill>
          <a:blip r:embed="rId2"/>
          <a:srcRect/>
          <a:stretch>
            <a:fillRect/>
          </a:stretch>
        </p:blipFill>
        <p:spPr bwMode="auto">
          <a:xfrm>
            <a:off x="1355758" y="2428868"/>
            <a:ext cx="9525000" cy="32147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principes fondamentaux de l’achat public </a:t>
            </a:r>
            <a:endParaRPr lang="fr-FR" dirty="0"/>
          </a:p>
        </p:txBody>
      </p:sp>
      <p:sp>
        <p:nvSpPr>
          <p:cNvPr id="3" name="Espace réservé du contenu 2"/>
          <p:cNvSpPr>
            <a:spLocks noGrp="1"/>
          </p:cNvSpPr>
          <p:nvPr>
            <p:ph idx="1"/>
          </p:nvPr>
        </p:nvSpPr>
        <p:spPr>
          <a:xfrm>
            <a:off x="1293813" y="285728"/>
            <a:ext cx="10015573" cy="5286412"/>
          </a:xfrm>
        </p:spPr>
        <p:txBody>
          <a:bodyPr>
            <a:normAutofit/>
          </a:bodyPr>
          <a:lstStyle/>
          <a:p>
            <a:pPr algn="ctr">
              <a:buNone/>
            </a:pPr>
            <a:r>
              <a:rPr lang="fr-FR" dirty="0" smtClean="0">
                <a:solidFill>
                  <a:srgbClr val="C00000"/>
                </a:solidFill>
              </a:rPr>
              <a:t>1- </a:t>
            </a:r>
            <a:r>
              <a:rPr lang="fr-FR" b="1" dirty="0" smtClean="0">
                <a:solidFill>
                  <a:srgbClr val="C00000"/>
                </a:solidFill>
              </a:rPr>
              <a:t>LIBERTE D'ACCES A LA COMMANDE PUBLIQUE</a:t>
            </a:r>
            <a:endParaRPr lang="fr-FR" dirty="0" smtClean="0">
              <a:solidFill>
                <a:srgbClr val="C00000"/>
              </a:solidFill>
            </a:endParaRPr>
          </a:p>
          <a:p>
            <a:pPr algn="just">
              <a:buNone/>
            </a:pPr>
            <a:r>
              <a:rPr lang="fr-FR" i="1" dirty="0" smtClean="0"/>
              <a:t>	- </a:t>
            </a:r>
            <a:r>
              <a:rPr lang="fr-FR" dirty="0" smtClean="0"/>
              <a:t>faire en sorte que le délai accordé pour la préparation des offres soit suffisant</a:t>
            </a:r>
          </a:p>
          <a:p>
            <a:pPr algn="just">
              <a:buNone/>
            </a:pPr>
            <a:endParaRPr lang="fr-FR" dirty="0" smtClean="0"/>
          </a:p>
          <a:p>
            <a:pPr algn="just">
              <a:buNone/>
            </a:pPr>
            <a:endParaRPr lang="fr-FR" dirty="0" smtClean="0"/>
          </a:p>
          <a:p>
            <a:pPr algn="just">
              <a:buNone/>
            </a:pPr>
            <a:endParaRPr lang="fr-FR" dirty="0" smtClean="0"/>
          </a:p>
          <a:p>
            <a:pPr algn="just">
              <a:buNone/>
            </a:pPr>
            <a:endParaRPr lang="fr-FR" dirty="0" smtClean="0"/>
          </a:p>
          <a:p>
            <a:pPr algn="just">
              <a:buNone/>
            </a:pPr>
            <a:endParaRPr lang="fr-FR" dirty="0" smtClean="0"/>
          </a:p>
          <a:p>
            <a:pPr algn="just">
              <a:buNone/>
            </a:pPr>
            <a:endParaRPr lang="fr-FR" dirty="0" smtClean="0"/>
          </a:p>
          <a:p>
            <a:pPr algn="just">
              <a:buNone/>
            </a:pPr>
            <a:endParaRPr lang="fr-FR" dirty="0" smtClean="0"/>
          </a:p>
          <a:p>
            <a:pPr algn="just">
              <a:buNone/>
            </a:pPr>
            <a:endParaRPr lang="fr-FR" i="1" dirty="0" smtClean="0"/>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sp>
        <p:nvSpPr>
          <p:cNvPr id="2050" name="AutoShape 2" descr="Résultat de recherche d'images pour &quot;délai suffisant&quo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1" name="Picture 3" descr="C:\Users\alili\Desktop\Géni mécanique\images (7).jpg"/>
          <p:cNvPicPr>
            <a:picLocks noChangeAspect="1" noChangeArrowheads="1"/>
          </p:cNvPicPr>
          <p:nvPr/>
        </p:nvPicPr>
        <p:blipFill>
          <a:blip r:embed="rId2"/>
          <a:srcRect/>
          <a:stretch>
            <a:fillRect/>
          </a:stretch>
        </p:blipFill>
        <p:spPr bwMode="auto">
          <a:xfrm>
            <a:off x="1450942" y="2357430"/>
            <a:ext cx="9715548" cy="235745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principes fondamentaux de l’achat public </a:t>
            </a:r>
            <a:endParaRPr lang="fr-FR" dirty="0"/>
          </a:p>
        </p:txBody>
      </p:sp>
      <p:sp>
        <p:nvSpPr>
          <p:cNvPr id="3" name="Espace réservé du contenu 2"/>
          <p:cNvSpPr>
            <a:spLocks noGrp="1"/>
          </p:cNvSpPr>
          <p:nvPr>
            <p:ph idx="1"/>
          </p:nvPr>
        </p:nvSpPr>
        <p:spPr>
          <a:xfrm>
            <a:off x="1293813" y="285728"/>
            <a:ext cx="10015573" cy="5286412"/>
          </a:xfrm>
        </p:spPr>
        <p:txBody>
          <a:bodyPr>
            <a:normAutofit/>
          </a:bodyPr>
          <a:lstStyle/>
          <a:p>
            <a:pPr algn="ctr">
              <a:buNone/>
            </a:pPr>
            <a:r>
              <a:rPr lang="fr-FR" dirty="0" smtClean="0">
                <a:solidFill>
                  <a:srgbClr val="C00000"/>
                </a:solidFill>
              </a:rPr>
              <a:t>1- </a:t>
            </a:r>
            <a:r>
              <a:rPr lang="fr-FR" b="1" dirty="0" smtClean="0">
                <a:solidFill>
                  <a:srgbClr val="C00000"/>
                </a:solidFill>
              </a:rPr>
              <a:t>LIBERTE D'ACCES A LA COMMANDE PUBLIQUE</a:t>
            </a:r>
            <a:endParaRPr lang="fr-FR" dirty="0" smtClean="0">
              <a:solidFill>
                <a:srgbClr val="C00000"/>
              </a:solidFill>
            </a:endParaRPr>
          </a:p>
          <a:p>
            <a:pPr algn="just">
              <a:buFontTx/>
              <a:buChar char="-"/>
            </a:pPr>
            <a:r>
              <a:rPr lang="fr-FR" dirty="0" smtClean="0"/>
              <a:t>fixer au préalable des règles de jeu claires et objectives au regard de l'information sur les conditions du marché .</a:t>
            </a:r>
          </a:p>
          <a:p>
            <a:pPr lvl="0" algn="just">
              <a:buNone/>
            </a:pPr>
            <a:endParaRPr lang="fr-FR" dirty="0" smtClean="0"/>
          </a:p>
          <a:p>
            <a:pPr algn="just">
              <a:buNone/>
            </a:pPr>
            <a:endParaRPr lang="fr-FR" dirty="0" smtClean="0"/>
          </a:p>
          <a:p>
            <a:pPr algn="just">
              <a:buNone/>
            </a:pPr>
            <a:endParaRPr lang="fr-FR" dirty="0" smtClean="0"/>
          </a:p>
          <a:p>
            <a:pPr algn="just">
              <a:buNone/>
            </a:pPr>
            <a:endParaRPr lang="fr-FR" dirty="0" smtClean="0"/>
          </a:p>
          <a:p>
            <a:pPr algn="just">
              <a:buNone/>
            </a:pPr>
            <a:endParaRPr lang="fr-FR" i="1" dirty="0" smtClean="0"/>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sp>
        <p:nvSpPr>
          <p:cNvPr id="2050" name="AutoShape 2" descr="Résultat de recherche d'images pour &quot;délai suffisant&quo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3250" name="Picture 2" descr="C:\Users\alili\Desktop\Géni mécanique\images (8).jpg"/>
          <p:cNvPicPr>
            <a:picLocks noChangeAspect="1" noChangeArrowheads="1"/>
          </p:cNvPicPr>
          <p:nvPr/>
        </p:nvPicPr>
        <p:blipFill>
          <a:blip r:embed="rId2"/>
          <a:srcRect/>
          <a:stretch>
            <a:fillRect/>
          </a:stretch>
        </p:blipFill>
        <p:spPr bwMode="auto">
          <a:xfrm>
            <a:off x="2165322" y="1714488"/>
            <a:ext cx="8286808" cy="39290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principes fondamentaux de l’achat public </a:t>
            </a:r>
            <a:endParaRPr lang="fr-FR" dirty="0"/>
          </a:p>
        </p:txBody>
      </p:sp>
      <p:sp>
        <p:nvSpPr>
          <p:cNvPr id="3" name="Espace réservé du contenu 2"/>
          <p:cNvSpPr>
            <a:spLocks noGrp="1"/>
          </p:cNvSpPr>
          <p:nvPr>
            <p:ph idx="1"/>
          </p:nvPr>
        </p:nvSpPr>
        <p:spPr>
          <a:xfrm>
            <a:off x="1293813" y="285728"/>
            <a:ext cx="10015573" cy="5286412"/>
          </a:xfrm>
        </p:spPr>
        <p:txBody>
          <a:bodyPr>
            <a:normAutofit/>
          </a:bodyPr>
          <a:lstStyle/>
          <a:p>
            <a:pPr algn="ctr">
              <a:buNone/>
            </a:pPr>
            <a:r>
              <a:rPr lang="fr-FR" dirty="0" smtClean="0">
                <a:solidFill>
                  <a:srgbClr val="C00000"/>
                </a:solidFill>
              </a:rPr>
              <a:t>1- </a:t>
            </a:r>
            <a:r>
              <a:rPr lang="fr-FR" b="1" dirty="0" smtClean="0">
                <a:solidFill>
                  <a:srgbClr val="C00000"/>
                </a:solidFill>
              </a:rPr>
              <a:t>LIBERTE D'ACCES A LA COMMANDE PUBLIQUE</a:t>
            </a:r>
            <a:endParaRPr lang="fr-FR" dirty="0" smtClean="0">
              <a:solidFill>
                <a:srgbClr val="C00000"/>
              </a:solidFill>
            </a:endParaRPr>
          </a:p>
          <a:p>
            <a:pPr algn="just">
              <a:buFontTx/>
              <a:buChar char="-"/>
            </a:pPr>
            <a:endParaRPr lang="fr-FR" dirty="0" smtClean="0"/>
          </a:p>
          <a:p>
            <a:pPr algn="just">
              <a:buNone/>
            </a:pPr>
            <a:endParaRPr lang="fr-FR" dirty="0" smtClean="0"/>
          </a:p>
          <a:p>
            <a:pPr algn="just">
              <a:buNone/>
            </a:pPr>
            <a:endParaRPr lang="fr-FR" dirty="0" smtClean="0"/>
          </a:p>
          <a:p>
            <a:pPr algn="just">
              <a:buNone/>
            </a:pPr>
            <a:endParaRPr lang="fr-FR" i="1" dirty="0" smtClean="0"/>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sp>
        <p:nvSpPr>
          <p:cNvPr id="2050" name="AutoShape 2" descr="Résultat de recherche d'images pour &quot;délai suffisant&quo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4274" name="Picture 2" descr="C:\Users\alili\Desktop\Géni mécanique\images (9).jpg"/>
          <p:cNvPicPr>
            <a:picLocks noChangeAspect="1" noChangeArrowheads="1"/>
          </p:cNvPicPr>
          <p:nvPr/>
        </p:nvPicPr>
        <p:blipFill>
          <a:blip r:embed="rId2"/>
          <a:srcRect/>
          <a:stretch>
            <a:fillRect/>
          </a:stretch>
        </p:blipFill>
        <p:spPr bwMode="auto">
          <a:xfrm>
            <a:off x="-1" y="714356"/>
            <a:ext cx="12188825" cy="6143644"/>
          </a:xfrm>
          <a:prstGeom prst="rect">
            <a:avLst/>
          </a:prstGeom>
          <a:noFill/>
        </p:spPr>
      </p:pic>
      <p:sp>
        <p:nvSpPr>
          <p:cNvPr id="7" name="ZoneTexte 6"/>
          <p:cNvSpPr txBox="1"/>
          <p:nvPr/>
        </p:nvSpPr>
        <p:spPr>
          <a:xfrm>
            <a:off x="-1" y="928670"/>
            <a:ext cx="12188825" cy="523220"/>
          </a:xfrm>
          <a:prstGeom prst="rect">
            <a:avLst/>
          </a:prstGeom>
          <a:noFill/>
        </p:spPr>
        <p:txBody>
          <a:bodyPr wrap="square" rtlCol="0">
            <a:spAutoFit/>
          </a:bodyPr>
          <a:lstStyle/>
          <a:p>
            <a:r>
              <a:rPr lang="fr-FR" sz="2800" b="1" i="1" dirty="0" smtClean="0">
                <a:solidFill>
                  <a:schemeClr val="accent5">
                    <a:lumMod val="50000"/>
                  </a:schemeClr>
                </a:solidFill>
              </a:rPr>
              <a:t>donner aux concurrents la possibilité de se défendre en cas d'éviction injustifiée</a:t>
            </a:r>
            <a:endParaRPr lang="fr-FR" sz="2800" b="1" i="1" dirty="0">
              <a:solidFill>
                <a:schemeClr val="accent5">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p:txBody>
          <a:bodyPr>
            <a:normAutofit/>
          </a:bodyPr>
          <a:lstStyle/>
          <a:p>
            <a:pPr algn="ctr">
              <a:buNone/>
            </a:pPr>
            <a:r>
              <a:rPr lang="fr-FR" dirty="0" smtClean="0">
                <a:solidFill>
                  <a:srgbClr val="C00000"/>
                </a:solidFill>
              </a:rPr>
              <a:t>2-  </a:t>
            </a:r>
            <a:r>
              <a:rPr lang="fr-FR" b="1" dirty="0" smtClean="0">
                <a:solidFill>
                  <a:srgbClr val="C00000"/>
                </a:solidFill>
              </a:rPr>
              <a:t>L'EGALITE DE TRAITEMENT DES CANDIDATS</a:t>
            </a:r>
            <a:endParaRPr lang="fr-FR" dirty="0" smtClean="0">
              <a:solidFill>
                <a:srgbClr val="C00000"/>
              </a:solidFill>
            </a:endParaRPr>
          </a:p>
          <a:p>
            <a:pPr algn="just">
              <a:buNone/>
            </a:pPr>
            <a:r>
              <a:rPr lang="fr-FR" i="1" dirty="0" smtClean="0"/>
              <a:t>	</a:t>
            </a:r>
          </a:p>
          <a:p>
            <a:pPr algn="just">
              <a:buNone/>
            </a:pPr>
            <a:r>
              <a:rPr lang="fr-FR" i="1" dirty="0" smtClean="0"/>
              <a:t>		Principe selon lequel le service contractant réserve à tous les candidats, sans discrimination ni favoritisme, les mêmes modalités de publicité et de mise en concurrence de manière à attribuer le marché au regard de l’intérêt économique et financier de la</a:t>
            </a:r>
            <a:r>
              <a:rPr lang="fr-FR" i="1" baseline="30000" dirty="0" smtClean="0"/>
              <a:t> </a:t>
            </a:r>
            <a:r>
              <a:rPr lang="fr-FR" i="1" dirty="0" smtClean="0"/>
              <a:t>collectivité publique.</a:t>
            </a:r>
          </a:p>
          <a:p>
            <a:pPr algn="just">
              <a:buNone/>
            </a:pPr>
            <a:r>
              <a:rPr lang="fr-FR" i="1" dirty="0" smtClean="0"/>
              <a:t>		Donc il est exigé de se conformer à ce qui suit : </a:t>
            </a:r>
            <a:endParaRPr lang="fr-FR" dirty="0" smtClean="0"/>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p:txBody>
          <a:bodyPr>
            <a:normAutofit/>
          </a:bodyPr>
          <a:lstStyle/>
          <a:p>
            <a:pPr algn="ctr">
              <a:buNone/>
            </a:pPr>
            <a:r>
              <a:rPr lang="fr-FR" dirty="0" smtClean="0">
                <a:solidFill>
                  <a:srgbClr val="C00000"/>
                </a:solidFill>
              </a:rPr>
              <a:t>2-  </a:t>
            </a:r>
            <a:r>
              <a:rPr lang="fr-FR" b="1" dirty="0" smtClean="0">
                <a:solidFill>
                  <a:srgbClr val="C00000"/>
                </a:solidFill>
              </a:rPr>
              <a:t>L'EGALITE DE TRAITEMENT DES CANDIDATS</a:t>
            </a:r>
            <a:endParaRPr lang="fr-FR" dirty="0" smtClean="0">
              <a:solidFill>
                <a:srgbClr val="C00000"/>
              </a:solidFill>
            </a:endParaRPr>
          </a:p>
          <a:p>
            <a:pPr algn="just">
              <a:buNone/>
            </a:pPr>
            <a:r>
              <a:rPr lang="fr-FR" i="1" dirty="0" smtClean="0"/>
              <a:t>	</a:t>
            </a:r>
          </a:p>
          <a:p>
            <a:pPr lvl="0" algn="just">
              <a:buNone/>
            </a:pPr>
            <a:r>
              <a:rPr lang="fr-FR" i="1" dirty="0" smtClean="0"/>
              <a:t>		- </a:t>
            </a:r>
            <a:r>
              <a:rPr lang="fr-FR" dirty="0" smtClean="0"/>
              <a:t>une véritable mise en concurrence des candidats par tous moyens appropriés notamment par la publicité par voie de presse et, le cas échéant, par affichage l'avis d'appel d'offres ,</a:t>
            </a:r>
          </a:p>
          <a:p>
            <a:pPr algn="just">
              <a:buNone/>
            </a:pPr>
            <a:endParaRPr lang="fr-FR" dirty="0" smtClean="0"/>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pic>
        <p:nvPicPr>
          <p:cNvPr id="55298" name="Picture 2" descr="C:\Users\alili\Desktop\Géni mécanique\images (10).jpg"/>
          <p:cNvPicPr>
            <a:picLocks noChangeAspect="1" noChangeArrowheads="1"/>
          </p:cNvPicPr>
          <p:nvPr/>
        </p:nvPicPr>
        <p:blipFill>
          <a:blip r:embed="rId2"/>
          <a:srcRect/>
          <a:stretch>
            <a:fillRect/>
          </a:stretch>
        </p:blipFill>
        <p:spPr bwMode="auto">
          <a:xfrm>
            <a:off x="2879702" y="3643314"/>
            <a:ext cx="7000924" cy="160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p:txBody>
          <a:bodyPr>
            <a:normAutofit/>
          </a:bodyPr>
          <a:lstStyle/>
          <a:p>
            <a:pPr algn="ctr">
              <a:buNone/>
            </a:pPr>
            <a:r>
              <a:rPr lang="fr-FR" dirty="0" smtClean="0">
                <a:solidFill>
                  <a:srgbClr val="C00000"/>
                </a:solidFill>
              </a:rPr>
              <a:t>2-  </a:t>
            </a:r>
            <a:r>
              <a:rPr lang="fr-FR" b="1" dirty="0" smtClean="0">
                <a:solidFill>
                  <a:srgbClr val="C00000"/>
                </a:solidFill>
              </a:rPr>
              <a:t>L'EGALITE DE TRAITEMENT DES CANDIDATS</a:t>
            </a:r>
            <a:endParaRPr lang="fr-FR" dirty="0" smtClean="0">
              <a:solidFill>
                <a:srgbClr val="C00000"/>
              </a:solidFill>
            </a:endParaRPr>
          </a:p>
          <a:p>
            <a:pPr algn="just">
              <a:buNone/>
            </a:pPr>
            <a:r>
              <a:rPr lang="fr-FR" i="1" dirty="0" smtClean="0"/>
              <a:t>	</a:t>
            </a:r>
          </a:p>
          <a:p>
            <a:pPr lvl="0" algn="just">
              <a:buNone/>
            </a:pPr>
            <a:r>
              <a:rPr lang="fr-FR" i="1" dirty="0" smtClean="0"/>
              <a:t>		- </a:t>
            </a:r>
            <a:r>
              <a:rPr lang="fr-FR" dirty="0" smtClean="0"/>
              <a:t>la mise à la disposition des candidats d'une documentation complète et précise et leur permettant d’étudier , d’établir et de présenter des offres correctes</a:t>
            </a:r>
          </a:p>
          <a:p>
            <a:pPr lvl="0" algn="just">
              <a:buNone/>
            </a:pPr>
            <a:r>
              <a:rPr lang="fr-FR" dirty="0" smtClean="0"/>
              <a:t>             - la fixation d'un délai pour la préparation des offres suffisant pour permettre concurrence de jouer pleinement</a:t>
            </a:r>
          </a:p>
          <a:p>
            <a:pPr lvl="0" algn="just">
              <a:buNone/>
            </a:pPr>
            <a:endParaRPr lang="fr-FR" dirty="0" smtClean="0"/>
          </a:p>
          <a:p>
            <a:pPr algn="just">
              <a:buNone/>
            </a:pPr>
            <a:endParaRPr lang="fr-FR" dirty="0" smtClean="0"/>
          </a:p>
          <a:p>
            <a:pPr algn="just">
              <a:buFontTx/>
              <a:buChar char="-"/>
            </a:pPr>
            <a:endParaRPr lang="fr-FR" dirty="0" smtClean="0"/>
          </a:p>
          <a:p>
            <a:pPr algn="just">
              <a:buNone/>
            </a:pPr>
            <a:endParaRPr lang="fr-FR" dirty="0" smtClean="0"/>
          </a:p>
          <a:p>
            <a:pPr>
              <a:buNone/>
            </a:pP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5124" y="5572140"/>
            <a:ext cx="10971372" cy="1066800"/>
          </a:xfrm>
        </p:spPr>
        <p:txBody>
          <a:bodyPr/>
          <a:lstStyle/>
          <a:p>
            <a:r>
              <a:rPr lang="fr-FR" dirty="0" smtClean="0"/>
              <a:t>Les principes fondamentaux de l’achat public </a:t>
            </a:r>
            <a:endParaRPr lang="fr-FR" dirty="0"/>
          </a:p>
        </p:txBody>
      </p:sp>
      <p:sp>
        <p:nvSpPr>
          <p:cNvPr id="3" name="Espace réservé du contenu 2"/>
          <p:cNvSpPr>
            <a:spLocks noGrp="1"/>
          </p:cNvSpPr>
          <p:nvPr>
            <p:ph idx="1"/>
          </p:nvPr>
        </p:nvSpPr>
        <p:spPr>
          <a:xfrm>
            <a:off x="1236628" y="357166"/>
            <a:ext cx="10287000" cy="4190999"/>
          </a:xfrm>
        </p:spPr>
        <p:txBody>
          <a:bodyPr>
            <a:normAutofit/>
          </a:bodyPr>
          <a:lstStyle/>
          <a:p>
            <a:pPr algn="ctr">
              <a:buNone/>
            </a:pPr>
            <a:r>
              <a:rPr lang="fr-FR" dirty="0" smtClean="0">
                <a:solidFill>
                  <a:srgbClr val="C00000"/>
                </a:solidFill>
              </a:rPr>
              <a:t>2-  </a:t>
            </a:r>
            <a:r>
              <a:rPr lang="fr-FR" b="1" dirty="0" smtClean="0">
                <a:solidFill>
                  <a:srgbClr val="C00000"/>
                </a:solidFill>
              </a:rPr>
              <a:t>L'EGALITE DE TRAITEMENT DES CANDIDATS</a:t>
            </a:r>
            <a:endParaRPr lang="fr-FR" dirty="0" smtClean="0">
              <a:solidFill>
                <a:srgbClr val="C00000"/>
              </a:solidFill>
            </a:endParaRPr>
          </a:p>
          <a:p>
            <a:pPr algn="just">
              <a:buNone/>
            </a:pPr>
            <a:r>
              <a:rPr lang="fr-FR" i="1" dirty="0" smtClean="0"/>
              <a:t>			- </a:t>
            </a:r>
            <a:r>
              <a:rPr lang="fr-FR" dirty="0" smtClean="0"/>
              <a:t>la possibilité donnée à la commission d'ouverture des plis d'inviter les soumissionnaires à compléter leurs offres techniques et à la commission d'évaluation des offres de demander aux soumissionnaires des clarifications des précisions sur leurs offres</a:t>
            </a:r>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pic>
        <p:nvPicPr>
          <p:cNvPr id="56322" name="Picture 2" descr="C:\Users\alili\Desktop\Géni mécanique\1c45ac06.jpg"/>
          <p:cNvPicPr>
            <a:picLocks noChangeAspect="1" noChangeArrowheads="1"/>
          </p:cNvPicPr>
          <p:nvPr/>
        </p:nvPicPr>
        <p:blipFill>
          <a:blip r:embed="rId2"/>
          <a:srcRect/>
          <a:stretch>
            <a:fillRect/>
          </a:stretch>
        </p:blipFill>
        <p:spPr bwMode="auto">
          <a:xfrm>
            <a:off x="2951140" y="2571744"/>
            <a:ext cx="8429684" cy="32194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Définition et concept</a:t>
            </a:r>
          </a:p>
        </p:txBody>
      </p:sp>
      <p:sp>
        <p:nvSpPr>
          <p:cNvPr id="14" name="Espace réservé du contenu 13"/>
          <p:cNvSpPr>
            <a:spLocks noGrp="1"/>
          </p:cNvSpPr>
          <p:nvPr>
            <p:ph idx="1"/>
          </p:nvPr>
        </p:nvSpPr>
        <p:spPr/>
        <p:txBody>
          <a:bodyPr rtlCol="0">
            <a:normAutofit/>
          </a:bodyPr>
          <a:lstStyle/>
          <a:p>
            <a:pPr marL="0" indent="0" algn="just">
              <a:buNone/>
            </a:pPr>
            <a:r>
              <a:rPr lang="fr-FR" i="1" dirty="0" smtClean="0"/>
              <a:t>« Les </a:t>
            </a:r>
            <a:r>
              <a:rPr lang="fr-FR" i="1" dirty="0"/>
              <a:t>marchés publics sont les contrats conclus </a:t>
            </a:r>
            <a:r>
              <a:rPr lang="fr-FR" dirty="0"/>
              <a:t>à </a:t>
            </a:r>
            <a:r>
              <a:rPr lang="fr-FR" i="1" dirty="0"/>
              <a:t>titre onéreux avec des personnes publiques ou privées par les personnes morales de droit public pour répondre à leurs besoins en matière de travaux, fournitures ou de </a:t>
            </a:r>
            <a:r>
              <a:rPr lang="fr-FR" i="1" dirty="0" smtClean="0"/>
              <a:t>services »</a:t>
            </a:r>
          </a:p>
          <a:p>
            <a:pPr marL="0" indent="0" algn="just">
              <a:buNone/>
            </a:pPr>
            <a:r>
              <a:rPr lang="fr-FR" i="1" dirty="0" smtClean="0"/>
              <a:t>Art 2 du code des marchés publics</a:t>
            </a:r>
            <a:endParaRPr lang="fr-FR" i="1" dirty="0"/>
          </a:p>
          <a:p>
            <a:pPr marL="0" indent="0" algn="just">
              <a:buNone/>
            </a:pPr>
            <a:endParaRPr lang="fr-FR" dirty="0"/>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p:txBody>
          <a:bodyPr>
            <a:normAutofit/>
          </a:bodyPr>
          <a:lstStyle/>
          <a:p>
            <a:pPr algn="ctr">
              <a:buNone/>
            </a:pPr>
            <a:r>
              <a:rPr lang="fr-FR" dirty="0" smtClean="0">
                <a:solidFill>
                  <a:srgbClr val="C00000"/>
                </a:solidFill>
              </a:rPr>
              <a:t>2-  </a:t>
            </a:r>
            <a:r>
              <a:rPr lang="fr-FR" b="1" dirty="0" smtClean="0">
                <a:solidFill>
                  <a:srgbClr val="C00000"/>
                </a:solidFill>
              </a:rPr>
              <a:t>L'EGALITE DE TRAITEMENT DES CANDIDATS</a:t>
            </a:r>
            <a:endParaRPr lang="fr-FR" dirty="0" smtClean="0">
              <a:solidFill>
                <a:srgbClr val="C00000"/>
              </a:solidFill>
            </a:endParaRPr>
          </a:p>
          <a:p>
            <a:pPr lvl="0" algn="just">
              <a:buNone/>
            </a:pPr>
            <a:r>
              <a:rPr lang="fr-FR" i="1" dirty="0" smtClean="0"/>
              <a:t>	</a:t>
            </a:r>
            <a:r>
              <a:rPr lang="fr-FR" dirty="0" smtClean="0"/>
              <a:t>le choix du cocontractant sur la base de critères de sélection et de critères d'attribution et d'une méthodologie prévus dans le cahier des charges de l’appel d'offres ou du gré à gré après consultation ,</a:t>
            </a:r>
          </a:p>
          <a:p>
            <a:pPr algn="just">
              <a:buNone/>
            </a:pPr>
            <a:endParaRPr lang="fr-FR" dirty="0" smtClean="0"/>
          </a:p>
          <a:p>
            <a:pPr algn="just">
              <a:buFontTx/>
              <a:buChar char="-"/>
            </a:pPr>
            <a:endParaRPr lang="fr-FR" dirty="0" smtClean="0"/>
          </a:p>
          <a:p>
            <a:pPr algn="just">
              <a:buNone/>
            </a:pPr>
            <a:endParaRPr lang="fr-FR" dirty="0" smtClean="0"/>
          </a:p>
          <a:p>
            <a:pPr>
              <a:buNone/>
            </a:pPr>
            <a:endParaRPr lang="fr-FR" dirty="0"/>
          </a:p>
        </p:txBody>
      </p:sp>
      <p:pic>
        <p:nvPicPr>
          <p:cNvPr id="57346" name="Picture 2" descr="C:\Users\alili\Desktop\Géni mécanique\images (11).jpg"/>
          <p:cNvPicPr>
            <a:picLocks noChangeAspect="1" noChangeArrowheads="1"/>
          </p:cNvPicPr>
          <p:nvPr/>
        </p:nvPicPr>
        <p:blipFill>
          <a:blip r:embed="rId2"/>
          <a:srcRect/>
          <a:stretch>
            <a:fillRect/>
          </a:stretch>
        </p:blipFill>
        <p:spPr bwMode="auto">
          <a:xfrm>
            <a:off x="3022578" y="2690812"/>
            <a:ext cx="6500858" cy="24527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p:txBody>
          <a:bodyPr>
            <a:normAutofit/>
          </a:bodyPr>
          <a:lstStyle/>
          <a:p>
            <a:pPr algn="ctr">
              <a:buNone/>
            </a:pPr>
            <a:r>
              <a:rPr lang="fr-FR" dirty="0" smtClean="0">
                <a:solidFill>
                  <a:srgbClr val="C00000"/>
                </a:solidFill>
              </a:rPr>
              <a:t>3-  </a:t>
            </a:r>
            <a:r>
              <a:rPr lang="fr-FR" b="1" dirty="0" smtClean="0">
                <a:solidFill>
                  <a:srgbClr val="C00000"/>
                </a:solidFill>
              </a:rPr>
              <a:t>LA TRANSPARENCE DES PROCEDURES</a:t>
            </a:r>
          </a:p>
          <a:p>
            <a:pPr algn="just">
              <a:buNone/>
            </a:pPr>
            <a:r>
              <a:rPr lang="fr-FR" i="1" dirty="0" smtClean="0"/>
              <a:t>	</a:t>
            </a:r>
          </a:p>
          <a:p>
            <a:pPr algn="just">
              <a:buNone/>
            </a:pPr>
            <a:r>
              <a:rPr lang="fr-FR" i="1" dirty="0" smtClean="0"/>
              <a:t>		Ce sont les dispositions liées aux étapes procédurales permettant </a:t>
            </a:r>
            <a:r>
              <a:rPr lang="fr-FR" i="1" dirty="0" err="1" smtClean="0"/>
              <a:t>I‘accessibilité</a:t>
            </a:r>
            <a:r>
              <a:rPr lang="fr-FR" i="1" dirty="0" smtClean="0"/>
              <a:t> de l’information pour tous les opérateurs économiques qui ont intérêt à passer un marché public.</a:t>
            </a:r>
            <a:endParaRPr lang="fr-FR" dirty="0" smtClean="0"/>
          </a:p>
          <a:p>
            <a:pPr algn="just">
              <a:buNone/>
            </a:pPr>
            <a:endParaRPr lang="fr-FR" i="1" dirty="0" smtClean="0"/>
          </a:p>
          <a:p>
            <a:pPr algn="just">
              <a:buNone/>
            </a:pPr>
            <a:r>
              <a:rPr lang="fr-FR" i="1" dirty="0" smtClean="0"/>
              <a:t>		A ce sujet il est impératif de respecter les règles suivantes  : </a:t>
            </a:r>
            <a:endParaRPr lang="fr-FR" dirty="0" smtClean="0"/>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a:xfrm>
            <a:off x="1293813" y="685800"/>
            <a:ext cx="10287000" cy="4672026"/>
          </a:xfrm>
        </p:spPr>
        <p:txBody>
          <a:bodyPr>
            <a:normAutofit/>
          </a:bodyPr>
          <a:lstStyle/>
          <a:p>
            <a:pPr algn="ctr">
              <a:buNone/>
            </a:pPr>
            <a:r>
              <a:rPr lang="fr-FR" dirty="0" smtClean="0">
                <a:solidFill>
                  <a:srgbClr val="C00000"/>
                </a:solidFill>
              </a:rPr>
              <a:t>3-  </a:t>
            </a:r>
            <a:r>
              <a:rPr lang="fr-FR" b="1" dirty="0" smtClean="0">
                <a:solidFill>
                  <a:srgbClr val="C00000"/>
                </a:solidFill>
              </a:rPr>
              <a:t>LA TRANSPARENCE DES PROCEDURES</a:t>
            </a:r>
          </a:p>
          <a:p>
            <a:pPr algn="just">
              <a:buNone/>
            </a:pPr>
            <a:r>
              <a:rPr lang="fr-FR" i="1" dirty="0" smtClean="0"/>
              <a:t>		- </a:t>
            </a:r>
            <a:r>
              <a:rPr lang="fr-FR" dirty="0" smtClean="0"/>
              <a:t>la publication, au début de chaque exercice, du programme prévisionnel des projets jets à lancer durant l'exercice considéré</a:t>
            </a:r>
          </a:p>
          <a:p>
            <a:pPr algn="just">
              <a:buNone/>
            </a:pPr>
            <a:r>
              <a:rPr lang="fr-FR" dirty="0" smtClean="0"/>
              <a:t>             </a:t>
            </a:r>
            <a:r>
              <a:rPr lang="fr-FR" i="1" dirty="0" smtClean="0"/>
              <a:t>- </a:t>
            </a:r>
            <a:r>
              <a:rPr lang="fr-FR" dirty="0" smtClean="0"/>
              <a:t>l’annonce de l'appel à la concurrence (publication de l'annonce par voie de presse, du bulletin officiel des marchés de l'opérateur public. d'affichage ou sur site internet)</a:t>
            </a:r>
          </a:p>
          <a:p>
            <a:pPr algn="just">
              <a:buNone/>
            </a:pPr>
            <a:r>
              <a:rPr lang="fr-FR" dirty="0" smtClean="0"/>
              <a:t>             - la disponibilité de la documentation contenant les informations utiles à l'étude (cahier des charges, instructions aux soumissionnaires, critères de choix du partenaire cocontractant, etc.) :</a:t>
            </a:r>
          </a:p>
          <a:p>
            <a:pPr algn="just">
              <a:buNone/>
            </a:pPr>
            <a:endParaRPr lang="fr-FR" dirty="0" smtClean="0"/>
          </a:p>
          <a:p>
            <a:pPr algn="just">
              <a:buNone/>
            </a:pPr>
            <a:endParaRPr lang="fr-FR" dirty="0" smtClean="0"/>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a:xfrm>
            <a:off x="879438" y="685800"/>
            <a:ext cx="10701375" cy="4672026"/>
          </a:xfrm>
        </p:spPr>
        <p:txBody>
          <a:bodyPr>
            <a:normAutofit/>
          </a:bodyPr>
          <a:lstStyle/>
          <a:p>
            <a:pPr algn="ctr">
              <a:buNone/>
            </a:pPr>
            <a:r>
              <a:rPr lang="fr-FR" dirty="0" smtClean="0">
                <a:solidFill>
                  <a:srgbClr val="C00000"/>
                </a:solidFill>
              </a:rPr>
              <a:t>3-  </a:t>
            </a:r>
            <a:r>
              <a:rPr lang="fr-FR" b="1" dirty="0" smtClean="0">
                <a:solidFill>
                  <a:srgbClr val="C00000"/>
                </a:solidFill>
              </a:rPr>
              <a:t>LA TRANSPARENCE DES PROCEDURES</a:t>
            </a:r>
          </a:p>
          <a:p>
            <a:pPr>
              <a:buFontTx/>
              <a:buChar char="-"/>
            </a:pPr>
            <a:r>
              <a:rPr lang="fr-FR" dirty="0" smtClean="0"/>
              <a:t>la définition du jour de dépôt des offres et de l'heure limite de dépôt des offres </a:t>
            </a:r>
          </a:p>
          <a:p>
            <a:pPr algn="just">
              <a:buFontTx/>
              <a:buChar char="-"/>
            </a:pPr>
            <a:r>
              <a:rPr lang="fr-FR" dirty="0" smtClean="0"/>
              <a:t>la définition du jour d'ouverture des plis et de l'heure  et du lieu d'ouverture des plis </a:t>
            </a:r>
          </a:p>
          <a:p>
            <a:pPr>
              <a:buNone/>
            </a:pPr>
            <a:r>
              <a:rPr lang="fr-FR" dirty="0" smtClean="0"/>
              <a:t>- la concordance des dates de dépôt des offres et d'ouverture des plis :</a:t>
            </a:r>
          </a:p>
          <a:p>
            <a:pPr>
              <a:buNone/>
            </a:pPr>
            <a:r>
              <a:rPr lang="fr-FR" dirty="0" smtClean="0"/>
              <a:t>- la participation du public et des soumissionnaires à l'ouverture des plis</a:t>
            </a:r>
          </a:p>
          <a:p>
            <a:pPr algn="just">
              <a:buNone/>
            </a:pPr>
            <a:r>
              <a:rPr lang="fr-FR" dirty="0" smtClean="0"/>
              <a:t>- la publication de l'avis d'attribution provisoire du marché </a:t>
            </a:r>
          </a:p>
          <a:p>
            <a:pPr algn="just">
              <a:buNone/>
            </a:pPr>
            <a:endParaRPr lang="fr-FR" dirty="0" smtClean="0"/>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a:xfrm>
            <a:off x="879438" y="685800"/>
            <a:ext cx="10701375" cy="4672026"/>
          </a:xfrm>
        </p:spPr>
        <p:txBody>
          <a:bodyPr>
            <a:normAutofit/>
          </a:bodyPr>
          <a:lstStyle/>
          <a:p>
            <a:pPr algn="ctr">
              <a:buNone/>
            </a:pPr>
            <a:r>
              <a:rPr lang="fr-FR" dirty="0" smtClean="0">
                <a:solidFill>
                  <a:srgbClr val="C00000"/>
                </a:solidFill>
              </a:rPr>
              <a:t>3-  </a:t>
            </a:r>
            <a:r>
              <a:rPr lang="fr-FR" b="1" dirty="0" smtClean="0">
                <a:solidFill>
                  <a:srgbClr val="C00000"/>
                </a:solidFill>
              </a:rPr>
              <a:t>LA TRANSPARENCE DES PROCEDURES</a:t>
            </a:r>
          </a:p>
          <a:p>
            <a:pPr>
              <a:buNone/>
            </a:pPr>
            <a:r>
              <a:rPr lang="fr-FR" dirty="0" smtClean="0"/>
              <a:t>- l'existence des voies de recours (recours précontractuel) </a:t>
            </a:r>
          </a:p>
          <a:p>
            <a:pPr>
              <a:buNone/>
            </a:pPr>
            <a:r>
              <a:rPr lang="fr-FR" dirty="0" smtClean="0"/>
              <a:t>- la motivation des rejets des offres</a:t>
            </a:r>
          </a:p>
          <a:p>
            <a:pPr>
              <a:buNone/>
            </a:pPr>
            <a:r>
              <a:rPr lang="fr-FR" dirty="0" smtClean="0"/>
              <a:t>- l'institution du délai d'attente.</a:t>
            </a:r>
          </a:p>
          <a:p>
            <a:pPr algn="just">
              <a:buNone/>
            </a:pPr>
            <a:endParaRPr lang="fr-FR" dirty="0" smtClean="0"/>
          </a:p>
          <a:p>
            <a:pPr algn="just">
              <a:buFontTx/>
              <a:buChar char="-"/>
            </a:pPr>
            <a:endParaRPr lang="fr-FR" dirty="0" smtClean="0"/>
          </a:p>
          <a:p>
            <a:pPr algn="just">
              <a:buFontTx/>
              <a:buChar char="-"/>
            </a:pPr>
            <a:endParaRPr lang="fr-FR" dirty="0" smtClean="0"/>
          </a:p>
          <a:p>
            <a:pPr algn="just">
              <a:buNone/>
            </a:pPr>
            <a:endParaRPr lang="fr-FR" dirty="0" smtClean="0"/>
          </a:p>
          <a:p>
            <a:pPr>
              <a:buNone/>
            </a:pP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alili\Desktop\Géni mécanique\productivité.jpg"/>
          <p:cNvPicPr>
            <a:picLocks noChangeAspect="1" noChangeArrowheads="1"/>
          </p:cNvPicPr>
          <p:nvPr/>
        </p:nvPicPr>
        <p:blipFill>
          <a:blip r:embed="rId3"/>
          <a:srcRect/>
          <a:stretch>
            <a:fillRect/>
          </a:stretch>
        </p:blipFill>
        <p:spPr bwMode="auto">
          <a:xfrm>
            <a:off x="0" y="0"/>
            <a:ext cx="12188825" cy="6858000"/>
          </a:xfrm>
          <a:prstGeom prst="rect">
            <a:avLst/>
          </a:prstGeom>
          <a:noFill/>
        </p:spPr>
      </p:pic>
      <p:sp>
        <p:nvSpPr>
          <p:cNvPr id="7" name="ZoneTexte 6"/>
          <p:cNvSpPr txBox="1"/>
          <p:nvPr/>
        </p:nvSpPr>
        <p:spPr>
          <a:xfrm>
            <a:off x="0" y="5657671"/>
            <a:ext cx="12188825" cy="1200329"/>
          </a:xfrm>
          <a:prstGeom prst="rect">
            <a:avLst/>
          </a:prstGeom>
          <a:noFill/>
        </p:spPr>
        <p:txBody>
          <a:bodyPr wrap="square" rtlCol="0">
            <a:spAutoFit/>
          </a:bodyPr>
          <a:lstStyle/>
          <a:p>
            <a:pPr algn="just"/>
            <a:r>
              <a:rPr lang="fr-FR" sz="2400" dirty="0" smtClean="0">
                <a:solidFill>
                  <a:schemeClr val="bg2">
                    <a:lumMod val="50000"/>
                  </a:schemeClr>
                </a:solidFill>
              </a:rPr>
              <a:t>l'efficacité de la commande publique, c'est-à-dire la recherche de la meilleure offre (meilleure qualité et moindre coût), et la bonne utilisation des fonds publics, c'est-à-dire la gestion optimale des fonds </a:t>
            </a:r>
            <a:endParaRPr lang="fr-FR" sz="2400" dirty="0">
              <a:solidFill>
                <a:schemeClr val="bg2">
                  <a:lumMod val="50000"/>
                </a:schemeClr>
              </a:solidFill>
            </a:endParaRPr>
          </a:p>
        </p:txBody>
      </p:sp>
      <p:sp>
        <p:nvSpPr>
          <p:cNvPr id="9" name="ZoneTexte 8"/>
          <p:cNvSpPr txBox="1"/>
          <p:nvPr/>
        </p:nvSpPr>
        <p:spPr>
          <a:xfrm>
            <a:off x="307934" y="357166"/>
            <a:ext cx="3357586" cy="461665"/>
          </a:xfrm>
          <a:prstGeom prst="rect">
            <a:avLst/>
          </a:prstGeom>
          <a:noFill/>
        </p:spPr>
        <p:txBody>
          <a:bodyPr wrap="square" rtlCol="0">
            <a:spAutoFit/>
          </a:bodyPr>
          <a:lstStyle/>
          <a:p>
            <a:r>
              <a:rPr lang="fr-FR" sz="2400" dirty="0" smtClean="0">
                <a:solidFill>
                  <a:srgbClr val="00B050"/>
                </a:solidFill>
              </a:rPr>
              <a:t>Objectifs et efficacités</a:t>
            </a:r>
            <a:endParaRPr lang="fr-FR" sz="2400" dirty="0"/>
          </a:p>
        </p:txBody>
      </p:sp>
    </p:spTree>
    <p:extLst>
      <p:ext uri="{BB962C8B-B14F-4D97-AF65-F5344CB8AC3E}">
        <p14:creationId xmlns:p14="http://schemas.microsoft.com/office/powerpoint/2010/main" val="93334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a:xfrm>
            <a:off x="879438" y="685800"/>
            <a:ext cx="10701375" cy="4672026"/>
          </a:xfrm>
        </p:spPr>
        <p:txBody>
          <a:bodyPr>
            <a:normAutofit/>
          </a:bodyPr>
          <a:lstStyle/>
          <a:p>
            <a:pPr algn="ctr">
              <a:buNone/>
            </a:pPr>
            <a:r>
              <a:rPr lang="fr-FR" dirty="0" smtClean="0">
                <a:solidFill>
                  <a:srgbClr val="C00000"/>
                </a:solidFill>
              </a:rPr>
              <a:t>3-  </a:t>
            </a:r>
            <a:r>
              <a:rPr lang="fr-FR" b="1" dirty="0">
                <a:solidFill>
                  <a:srgbClr val="FF0000"/>
                </a:solidFill>
              </a:rPr>
              <a:t>Notion d’offre économiquement la plus avantageuse :</a:t>
            </a:r>
            <a:endParaRPr lang="fr-FR" b="1" dirty="0" smtClean="0">
              <a:solidFill>
                <a:srgbClr val="FF0000"/>
              </a:solidFill>
            </a:endParaRPr>
          </a:p>
          <a:p>
            <a:pPr algn="ctr">
              <a:buNone/>
            </a:pPr>
            <a:r>
              <a:rPr lang="fr-FR" dirty="0"/>
              <a:t>	</a:t>
            </a:r>
            <a:r>
              <a:rPr lang="fr-FR" dirty="0" smtClean="0"/>
              <a:t>	En </a:t>
            </a:r>
            <a:r>
              <a:rPr lang="fr-FR" dirty="0"/>
              <a:t>entend par la Notion d’offre économiquement la plus avantageuse, l'offre qui aura le meilleur résultat total, et garantit au service contractant le meilleur rapport qualité/prix</a:t>
            </a:r>
            <a:endParaRPr lang="fr-FR" dirty="0" smtClean="0"/>
          </a:p>
          <a:p>
            <a:pPr>
              <a:buFontTx/>
              <a:buChar char="-"/>
            </a:pPr>
            <a:endParaRPr lang="fr-FR" dirty="0" smtClean="0"/>
          </a:p>
          <a:p>
            <a:pPr>
              <a:buNone/>
            </a:pPr>
            <a:endParaRPr lang="fr-FR" dirty="0" smtClean="0"/>
          </a:p>
          <a:p>
            <a:pPr>
              <a:buNone/>
            </a:pPr>
            <a:endParaRPr lang="fr-FR" dirty="0"/>
          </a:p>
        </p:txBody>
      </p:sp>
    </p:spTree>
    <p:extLst>
      <p:ext uri="{BB962C8B-B14F-4D97-AF65-F5344CB8AC3E}">
        <p14:creationId xmlns:p14="http://schemas.microsoft.com/office/powerpoint/2010/main" val="113011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a:xfrm>
            <a:off x="879438" y="685800"/>
            <a:ext cx="10701375" cy="4672026"/>
          </a:xfrm>
        </p:spPr>
        <p:txBody>
          <a:bodyPr>
            <a:normAutofit/>
          </a:bodyPr>
          <a:lstStyle/>
          <a:p>
            <a:pPr algn="ctr">
              <a:buNone/>
            </a:pPr>
            <a:r>
              <a:rPr lang="fr-FR" dirty="0" smtClean="0">
                <a:solidFill>
                  <a:srgbClr val="C00000"/>
                </a:solidFill>
              </a:rPr>
              <a:t>3-  </a:t>
            </a:r>
            <a:r>
              <a:rPr lang="fr-FR" b="1" dirty="0">
                <a:solidFill>
                  <a:srgbClr val="FF0000"/>
                </a:solidFill>
              </a:rPr>
              <a:t>Notion d’offre économiquement la plus avantageuse :</a:t>
            </a:r>
            <a:endParaRPr lang="fr-FR" b="1" dirty="0" smtClean="0">
              <a:solidFill>
                <a:srgbClr val="FF0000"/>
              </a:solidFill>
            </a:endParaRPr>
          </a:p>
          <a:p>
            <a:pPr>
              <a:buNone/>
            </a:pPr>
            <a:r>
              <a:rPr lang="fr-FR" dirty="0"/>
              <a:t>	</a:t>
            </a:r>
            <a:r>
              <a:rPr lang="fr-FR" dirty="0" smtClean="0"/>
              <a:t>	En </a:t>
            </a:r>
            <a:r>
              <a:rPr lang="fr-FR" dirty="0"/>
              <a:t>entend par la Notion d’offre économiquement la plus avantageuse, l'offre qui aura le meilleur résultat total, et garantit au service contractant le meilleur rapport qualité/prix</a:t>
            </a:r>
            <a:endParaRPr lang="fr-FR" dirty="0" smtClean="0"/>
          </a:p>
          <a:p>
            <a:pPr>
              <a:buFontTx/>
              <a:buChar char="-"/>
            </a:pPr>
            <a:endParaRPr lang="fr-FR" dirty="0" smtClean="0"/>
          </a:p>
          <a:p>
            <a:pPr>
              <a:buNone/>
            </a:pPr>
            <a:endParaRPr lang="fr-FR" dirty="0" smtClean="0"/>
          </a:p>
          <a:p>
            <a:pPr>
              <a:buNone/>
            </a:pPr>
            <a:endParaRPr lang="fr-FR" dirty="0"/>
          </a:p>
        </p:txBody>
      </p:sp>
    </p:spTree>
    <p:extLst>
      <p:ext uri="{BB962C8B-B14F-4D97-AF65-F5344CB8AC3E}">
        <p14:creationId xmlns:p14="http://schemas.microsoft.com/office/powerpoint/2010/main" val="344536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a:xfrm>
            <a:off x="879438" y="260648"/>
            <a:ext cx="10701375" cy="5400600"/>
          </a:xfrm>
        </p:spPr>
        <p:txBody>
          <a:bodyPr>
            <a:normAutofit fontScale="70000" lnSpcReduction="20000"/>
          </a:bodyPr>
          <a:lstStyle/>
          <a:p>
            <a:pPr algn="ctr">
              <a:buNone/>
            </a:pPr>
            <a:r>
              <a:rPr lang="fr-FR" dirty="0" smtClean="0">
                <a:solidFill>
                  <a:srgbClr val="C00000"/>
                </a:solidFill>
              </a:rPr>
              <a:t>3-  </a:t>
            </a:r>
            <a:r>
              <a:rPr lang="fr-FR" b="1" dirty="0">
                <a:solidFill>
                  <a:srgbClr val="FF0000"/>
                </a:solidFill>
              </a:rPr>
              <a:t>Notion d’offre économiquement la plus avantageuse :</a:t>
            </a:r>
            <a:endParaRPr lang="fr-FR" b="1" dirty="0" smtClean="0">
              <a:solidFill>
                <a:srgbClr val="FF0000"/>
              </a:solidFill>
            </a:endParaRPr>
          </a:p>
          <a:p>
            <a:pPr>
              <a:buNone/>
            </a:pPr>
            <a:r>
              <a:rPr lang="fr-FR" dirty="0"/>
              <a:t>	</a:t>
            </a:r>
            <a:r>
              <a:rPr lang="fr-FR" dirty="0" smtClean="0"/>
              <a:t>	</a:t>
            </a:r>
            <a:r>
              <a:rPr lang="fr-FR" dirty="0"/>
              <a:t>pour cette raison l’adjudicateur est censé de prendre davantage d’autres critères pour sélectionner l’offre la plus favorable économiquement, et parmi les critères à considérer dans l’attribution du marché on peut citer à titre d’exemple : </a:t>
            </a:r>
            <a:endParaRPr lang="fr-FR" dirty="0" smtClean="0"/>
          </a:p>
          <a:p>
            <a:pPr>
              <a:buFontTx/>
              <a:buChar char="-"/>
            </a:pPr>
            <a:r>
              <a:rPr lang="fr-FR" dirty="0" smtClean="0"/>
              <a:t>la </a:t>
            </a:r>
            <a:r>
              <a:rPr lang="fr-FR" dirty="0"/>
              <a:t>convenance de la prestation, </a:t>
            </a:r>
            <a:endParaRPr lang="fr-FR" dirty="0" smtClean="0"/>
          </a:p>
          <a:p>
            <a:pPr>
              <a:buFontTx/>
              <a:buChar char="-"/>
            </a:pPr>
            <a:r>
              <a:rPr lang="fr-FR" dirty="0" smtClean="0"/>
              <a:t>les </a:t>
            </a:r>
            <a:r>
              <a:rPr lang="fr-FR" dirty="0"/>
              <a:t>délais, </a:t>
            </a:r>
            <a:endParaRPr lang="fr-FR" dirty="0" smtClean="0"/>
          </a:p>
          <a:p>
            <a:pPr>
              <a:buFontTx/>
              <a:buChar char="-"/>
            </a:pPr>
            <a:r>
              <a:rPr lang="fr-FR" dirty="0" smtClean="0"/>
              <a:t>la </a:t>
            </a:r>
            <a:r>
              <a:rPr lang="fr-FR" dirty="0"/>
              <a:t>valeur technique</a:t>
            </a:r>
            <a:r>
              <a:rPr lang="fr-FR" dirty="0" smtClean="0"/>
              <a:t>,</a:t>
            </a:r>
          </a:p>
          <a:p>
            <a:pPr>
              <a:buFontTx/>
              <a:buChar char="-"/>
            </a:pPr>
            <a:r>
              <a:rPr lang="fr-FR" dirty="0" smtClean="0"/>
              <a:t>l'esthétique</a:t>
            </a:r>
            <a:r>
              <a:rPr lang="fr-FR" dirty="0"/>
              <a:t>, </a:t>
            </a:r>
            <a:endParaRPr lang="fr-FR" dirty="0" smtClean="0"/>
          </a:p>
          <a:p>
            <a:pPr>
              <a:buFontTx/>
              <a:buChar char="-"/>
            </a:pPr>
            <a:r>
              <a:rPr lang="fr-FR" dirty="0" smtClean="0"/>
              <a:t>les </a:t>
            </a:r>
            <a:r>
              <a:rPr lang="fr-FR" dirty="0"/>
              <a:t>coûts d'exploitation, </a:t>
            </a:r>
            <a:endParaRPr lang="fr-FR" dirty="0" smtClean="0"/>
          </a:p>
          <a:p>
            <a:pPr>
              <a:buFontTx/>
              <a:buChar char="-"/>
            </a:pPr>
            <a:r>
              <a:rPr lang="fr-FR" dirty="0" smtClean="0"/>
              <a:t>le </a:t>
            </a:r>
            <a:r>
              <a:rPr lang="fr-FR" dirty="0"/>
              <a:t>développement durable, </a:t>
            </a:r>
            <a:endParaRPr lang="fr-FR" dirty="0" smtClean="0"/>
          </a:p>
          <a:p>
            <a:pPr>
              <a:buFontTx/>
              <a:buChar char="-"/>
            </a:pPr>
            <a:r>
              <a:rPr lang="fr-FR" dirty="0" smtClean="0"/>
              <a:t>la </a:t>
            </a:r>
            <a:r>
              <a:rPr lang="fr-FR" dirty="0"/>
              <a:t>créativité, </a:t>
            </a:r>
            <a:endParaRPr lang="fr-FR" dirty="0" smtClean="0"/>
          </a:p>
          <a:p>
            <a:pPr>
              <a:buFontTx/>
              <a:buChar char="-"/>
            </a:pPr>
            <a:r>
              <a:rPr lang="fr-FR" dirty="0" smtClean="0"/>
              <a:t>le </a:t>
            </a:r>
            <a:r>
              <a:rPr lang="fr-FR" dirty="0"/>
              <a:t>service après-vente</a:t>
            </a:r>
            <a:r>
              <a:rPr lang="fr-FR" dirty="0" smtClean="0"/>
              <a:t>,</a:t>
            </a:r>
          </a:p>
          <a:p>
            <a:pPr>
              <a:buFontTx/>
              <a:buChar char="-"/>
            </a:pPr>
            <a:r>
              <a:rPr lang="fr-FR" dirty="0" smtClean="0"/>
              <a:t>l'infrastructure</a:t>
            </a:r>
          </a:p>
          <a:p>
            <a:pPr>
              <a:buNone/>
            </a:pPr>
            <a:endParaRPr lang="fr-FR" dirty="0"/>
          </a:p>
        </p:txBody>
      </p:sp>
    </p:spTree>
    <p:extLst>
      <p:ext uri="{BB962C8B-B14F-4D97-AF65-F5344CB8AC3E}">
        <p14:creationId xmlns:p14="http://schemas.microsoft.com/office/powerpoint/2010/main" val="339968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a:xfrm>
            <a:off x="879438" y="260648"/>
            <a:ext cx="10701375" cy="5400600"/>
          </a:xfrm>
        </p:spPr>
        <p:txBody>
          <a:bodyPr>
            <a:normAutofit/>
          </a:bodyPr>
          <a:lstStyle/>
          <a:p>
            <a:pPr algn="ctr">
              <a:buNone/>
            </a:pPr>
            <a:r>
              <a:rPr lang="fr-FR" dirty="0" smtClean="0">
                <a:solidFill>
                  <a:srgbClr val="C00000"/>
                </a:solidFill>
              </a:rPr>
              <a:t>3-  </a:t>
            </a:r>
            <a:r>
              <a:rPr lang="fr-FR" b="1" dirty="0">
                <a:solidFill>
                  <a:srgbClr val="FF0000"/>
                </a:solidFill>
              </a:rPr>
              <a:t>Notion d’offre économiquement la plus avantageuse :</a:t>
            </a:r>
            <a:endParaRPr lang="fr-FR" b="1" dirty="0" smtClean="0">
              <a:solidFill>
                <a:srgbClr val="FF0000"/>
              </a:solidFill>
            </a:endParaRPr>
          </a:p>
          <a:p>
            <a:r>
              <a:rPr lang="fr-FR" dirty="0"/>
              <a:t>	</a:t>
            </a:r>
            <a:r>
              <a:rPr lang="fr-FR" dirty="0" smtClean="0"/>
              <a:t>	</a:t>
            </a:r>
            <a:r>
              <a:rPr lang="fr-FR" dirty="0"/>
              <a:t>A l’issue de la procédure de choix du soumissionnaire, le service contractant, en vue que l’offre soit la plus avantageuse économiquement, peut recourir à l’une des méthodes suivantes :</a:t>
            </a:r>
          </a:p>
          <a:p>
            <a:r>
              <a:rPr lang="fr-FR" dirty="0"/>
              <a:t>1/ le choix de l’offre se fera sur la base de plusieurs critères y compris :</a:t>
            </a:r>
          </a:p>
          <a:p>
            <a:r>
              <a:rPr lang="fr-FR" dirty="0"/>
              <a:t>- la qualité ;</a:t>
            </a:r>
          </a:p>
          <a:p>
            <a:r>
              <a:rPr lang="fr-FR" dirty="0"/>
              <a:t>- les délais d’exécution ou de livraison ;</a:t>
            </a:r>
          </a:p>
          <a:p>
            <a:r>
              <a:rPr lang="fr-FR" dirty="0"/>
              <a:t>- le prix, le coût global d’acquisition et d’utilisation ;</a:t>
            </a:r>
          </a:p>
          <a:p>
            <a:r>
              <a:rPr lang="fr-FR" dirty="0"/>
              <a:t>- le caractère esthétique et fonctionnel ;</a:t>
            </a:r>
          </a:p>
          <a:p>
            <a:pPr marL="0" indent="0">
              <a:buNone/>
            </a:pPr>
            <a:endParaRPr lang="fr-FR" dirty="0"/>
          </a:p>
        </p:txBody>
      </p:sp>
    </p:spTree>
    <p:extLst>
      <p:ext uri="{BB962C8B-B14F-4D97-AF65-F5344CB8AC3E}">
        <p14:creationId xmlns:p14="http://schemas.microsoft.com/office/powerpoint/2010/main" val="195641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Définition et concept</a:t>
            </a:r>
          </a:p>
        </p:txBody>
      </p:sp>
      <p:sp>
        <p:nvSpPr>
          <p:cNvPr id="14" name="Espace réservé du contenu 13"/>
          <p:cNvSpPr>
            <a:spLocks noGrp="1"/>
          </p:cNvSpPr>
          <p:nvPr>
            <p:ph idx="1"/>
          </p:nvPr>
        </p:nvSpPr>
        <p:spPr/>
        <p:txBody>
          <a:bodyPr rtlCol="0">
            <a:normAutofit/>
          </a:bodyPr>
          <a:lstStyle/>
          <a:p>
            <a:r>
              <a:rPr lang="fr-FR" i="1" dirty="0"/>
              <a:t>Les marchés publics de travaux ont pour objet la réalisation de tous travaux de bâtiment ou de génie civil </a:t>
            </a:r>
            <a:r>
              <a:rPr lang="fr-FR" dirty="0"/>
              <a:t>à </a:t>
            </a:r>
            <a:r>
              <a:rPr lang="fr-FR" i="1" dirty="0"/>
              <a:t>la demande d'une personne publique exerçant la maîtrise d’ouvrage</a:t>
            </a:r>
            <a:endParaRPr lang="fr-FR" dirty="0"/>
          </a:p>
          <a:p>
            <a:pPr marL="0" indent="0" algn="just">
              <a:buNone/>
            </a:pPr>
            <a:endParaRPr lang="fr-FR" dirty="0"/>
          </a:p>
        </p:txBody>
      </p:sp>
      <p:pic>
        <p:nvPicPr>
          <p:cNvPr id="34818" name="Picture 2" descr="C:\Users\alili\Desktop\Géni mécanique\93230730-les-panneaux-solaires-et-les-éoliennes-produisant-de-l-électricité-sont-de-l-énergie-solaire-et-de-l-3.jpg"/>
          <p:cNvPicPr>
            <a:picLocks noChangeAspect="1" noChangeArrowheads="1"/>
          </p:cNvPicPr>
          <p:nvPr/>
        </p:nvPicPr>
        <p:blipFill>
          <a:blip r:embed="rId3"/>
          <a:srcRect/>
          <a:stretch>
            <a:fillRect/>
          </a:stretch>
        </p:blipFill>
        <p:spPr bwMode="auto">
          <a:xfrm>
            <a:off x="2951140" y="2127504"/>
            <a:ext cx="6572296" cy="3158884"/>
          </a:xfrm>
          <a:prstGeom prst="rect">
            <a:avLst/>
          </a:prstGeom>
          <a:noFill/>
        </p:spPr>
      </p:pic>
    </p:spTree>
    <p:extLst>
      <p:ext uri="{BB962C8B-B14F-4D97-AF65-F5344CB8AC3E}">
        <p14:creationId xmlns:p14="http://schemas.microsoft.com/office/powerpoint/2010/main" val="125341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a:xfrm>
            <a:off x="879438" y="260648"/>
            <a:ext cx="10701375" cy="5400600"/>
          </a:xfrm>
        </p:spPr>
        <p:txBody>
          <a:bodyPr>
            <a:normAutofit lnSpcReduction="10000"/>
          </a:bodyPr>
          <a:lstStyle/>
          <a:p>
            <a:pPr algn="ctr">
              <a:buNone/>
            </a:pPr>
            <a:r>
              <a:rPr lang="fr-FR" dirty="0" smtClean="0">
                <a:solidFill>
                  <a:srgbClr val="C00000"/>
                </a:solidFill>
              </a:rPr>
              <a:t>3-  </a:t>
            </a:r>
            <a:r>
              <a:rPr lang="fr-FR" b="1" dirty="0">
                <a:solidFill>
                  <a:srgbClr val="FF0000"/>
                </a:solidFill>
              </a:rPr>
              <a:t>Notion d’offre économiquement la plus avantageuse :</a:t>
            </a:r>
            <a:endParaRPr lang="fr-FR" b="1" dirty="0" smtClean="0">
              <a:solidFill>
                <a:srgbClr val="FF0000"/>
              </a:solidFill>
            </a:endParaRPr>
          </a:p>
          <a:p>
            <a:r>
              <a:rPr lang="fr-FR" dirty="0" smtClean="0"/>
              <a:t>les </a:t>
            </a:r>
            <a:r>
              <a:rPr lang="fr-FR" dirty="0"/>
              <a:t>performances en matière sociale, pour promouvoir l’insertion professionnelle des personnes exclues du marché du travail et des handicapés, et les performances en matière de développement durable ;</a:t>
            </a:r>
          </a:p>
          <a:p>
            <a:r>
              <a:rPr lang="fr-FR" dirty="0" smtClean="0"/>
              <a:t>la </a:t>
            </a:r>
            <a:r>
              <a:rPr lang="fr-FR" dirty="0"/>
              <a:t>valeur technique ;</a:t>
            </a:r>
          </a:p>
          <a:p>
            <a:r>
              <a:rPr lang="fr-FR" dirty="0" smtClean="0"/>
              <a:t>le </a:t>
            </a:r>
            <a:r>
              <a:rPr lang="fr-FR" dirty="0"/>
              <a:t>service après-vente et l’assistance technique ;</a:t>
            </a:r>
          </a:p>
          <a:p>
            <a:r>
              <a:rPr lang="fr-FR" dirty="0" smtClean="0"/>
              <a:t>les </a:t>
            </a:r>
            <a:r>
              <a:rPr lang="fr-FR" dirty="0"/>
              <a:t>conditions de financement, le cas échéant, et la réduction de la part transférable offertes par les entreprises étrangères.</a:t>
            </a:r>
          </a:p>
          <a:p>
            <a:r>
              <a:rPr lang="fr-FR" dirty="0"/>
              <a:t>D’autres critères peuvent être utilisés, à condition qu’ils soient spécifiés dans le cahier des charges de l’appel à la concurrence.</a:t>
            </a:r>
          </a:p>
        </p:txBody>
      </p:sp>
    </p:spTree>
    <p:extLst>
      <p:ext uri="{BB962C8B-B14F-4D97-AF65-F5344CB8AC3E}">
        <p14:creationId xmlns:p14="http://schemas.microsoft.com/office/powerpoint/2010/main" val="373138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fondamentaux de </a:t>
            </a:r>
            <a:r>
              <a:rPr lang="fr-FR" smtClean="0"/>
              <a:t>l’achat public </a:t>
            </a:r>
            <a:endParaRPr lang="fr-FR"/>
          </a:p>
        </p:txBody>
      </p:sp>
      <p:sp>
        <p:nvSpPr>
          <p:cNvPr id="3" name="Espace réservé du contenu 2"/>
          <p:cNvSpPr>
            <a:spLocks noGrp="1"/>
          </p:cNvSpPr>
          <p:nvPr>
            <p:ph idx="1"/>
          </p:nvPr>
        </p:nvSpPr>
        <p:spPr>
          <a:xfrm>
            <a:off x="879438" y="260648"/>
            <a:ext cx="10701375" cy="5400600"/>
          </a:xfrm>
        </p:spPr>
        <p:txBody>
          <a:bodyPr>
            <a:normAutofit fontScale="92500" lnSpcReduction="10000"/>
          </a:bodyPr>
          <a:lstStyle/>
          <a:p>
            <a:r>
              <a:rPr lang="fr-FR" dirty="0" smtClean="0">
                <a:solidFill>
                  <a:srgbClr val="C00000"/>
                </a:solidFill>
              </a:rPr>
              <a:t>3-  </a:t>
            </a:r>
            <a:r>
              <a:rPr lang="fr-FR" b="1" dirty="0">
                <a:solidFill>
                  <a:srgbClr val="FF0000"/>
                </a:solidFill>
              </a:rPr>
              <a:t>Notion d’offre économiquement la plus avantageuse </a:t>
            </a:r>
            <a:r>
              <a:rPr lang="fr-FR" b="1" dirty="0" smtClean="0">
                <a:solidFill>
                  <a:srgbClr val="FF0000"/>
                </a:solidFill>
              </a:rPr>
              <a:t>:</a:t>
            </a:r>
          </a:p>
          <a:p>
            <a:pPr marL="0" indent="0">
              <a:buNone/>
            </a:pPr>
            <a:r>
              <a:rPr lang="fr-FR" dirty="0" smtClean="0"/>
              <a:t>2-</a:t>
            </a:r>
            <a:r>
              <a:rPr lang="fr-FR" dirty="0"/>
              <a:t>/ le choix de l’offre se fera uniquement sur critère prix, lorsque l’objet du marché le </a:t>
            </a:r>
            <a:r>
              <a:rPr lang="fr-FR" dirty="0" smtClean="0"/>
              <a:t>permet.</a:t>
            </a:r>
            <a:endParaRPr lang="fr-FR" dirty="0"/>
          </a:p>
          <a:p>
            <a:r>
              <a:rPr lang="fr-FR" dirty="0"/>
              <a:t>Encore, et en vertu de l’article 206 du décret n° 15-247 le service contractant peut recourir, dans le cas de l’acquisition de fournitures et des prestations de services courants conformément au principe de choix de l’offre économiquement la plus avantageuse, comme suit :</a:t>
            </a:r>
          </a:p>
          <a:p>
            <a:r>
              <a:rPr lang="fr-FR" dirty="0" smtClean="0"/>
              <a:t>soit </a:t>
            </a:r>
            <a:r>
              <a:rPr lang="fr-FR" dirty="0"/>
              <a:t>en procédant aux enchères électroniques inversées, qui permet aux opérateurs économiques de réviser leur prix à la baisse ou d’autres éléments quantifiables de leur offre,</a:t>
            </a:r>
          </a:p>
          <a:p>
            <a:r>
              <a:rPr lang="fr-FR" smtClean="0"/>
              <a:t>soit </a:t>
            </a:r>
            <a:r>
              <a:rPr lang="fr-FR" dirty="0"/>
              <a:t>aux catalogues électroniques des soumissionnaires, dans le cadre d’un système d’acquisition permanent, en exécution d’un contrat programme ou d’un marché à commandes.</a:t>
            </a:r>
            <a:endParaRPr lang="fr-FR" b="1" dirty="0" smtClean="0">
              <a:solidFill>
                <a:srgbClr val="FF0000"/>
              </a:solidFill>
            </a:endParaRPr>
          </a:p>
        </p:txBody>
      </p:sp>
    </p:spTree>
    <p:extLst>
      <p:ext uri="{BB962C8B-B14F-4D97-AF65-F5344CB8AC3E}">
        <p14:creationId xmlns:p14="http://schemas.microsoft.com/office/powerpoint/2010/main" val="226898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Définition et concept</a:t>
            </a:r>
          </a:p>
        </p:txBody>
      </p:sp>
      <p:sp>
        <p:nvSpPr>
          <p:cNvPr id="14" name="Espace réservé du contenu 13"/>
          <p:cNvSpPr>
            <a:spLocks noGrp="1"/>
          </p:cNvSpPr>
          <p:nvPr>
            <p:ph idx="1"/>
          </p:nvPr>
        </p:nvSpPr>
        <p:spPr/>
        <p:txBody>
          <a:bodyPr rtlCol="0">
            <a:normAutofit/>
          </a:bodyPr>
          <a:lstStyle/>
          <a:p>
            <a:r>
              <a:rPr lang="fr-FR" i="1" dirty="0"/>
              <a:t>Les marchés publics de fournitures ont pour objet l'achat, la prise en crédit bail, la location vente de produits ou matériels.</a:t>
            </a:r>
            <a:endParaRPr lang="fr-FR" dirty="0"/>
          </a:p>
          <a:p>
            <a:pPr marL="0" indent="0" algn="just">
              <a:buNone/>
            </a:pPr>
            <a:endParaRPr lang="fr-FR" dirty="0"/>
          </a:p>
        </p:txBody>
      </p:sp>
      <p:pic>
        <p:nvPicPr>
          <p:cNvPr id="32769" name="Picture 1" descr="C:\Users\alili\Desktop\Géni mécanique\images (14).jpg"/>
          <p:cNvPicPr>
            <a:picLocks noChangeAspect="1" noChangeArrowheads="1"/>
          </p:cNvPicPr>
          <p:nvPr/>
        </p:nvPicPr>
        <p:blipFill>
          <a:blip r:embed="rId3"/>
          <a:srcRect/>
          <a:stretch>
            <a:fillRect/>
          </a:stretch>
        </p:blipFill>
        <p:spPr bwMode="auto">
          <a:xfrm>
            <a:off x="1665256" y="2124074"/>
            <a:ext cx="9358378" cy="2947999"/>
          </a:xfrm>
          <a:prstGeom prst="rect">
            <a:avLst/>
          </a:prstGeom>
          <a:noFill/>
        </p:spPr>
      </p:pic>
    </p:spTree>
    <p:extLst>
      <p:ext uri="{BB962C8B-B14F-4D97-AF65-F5344CB8AC3E}">
        <p14:creationId xmlns:p14="http://schemas.microsoft.com/office/powerpoint/2010/main" val="233683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Définition et concept</a:t>
            </a:r>
          </a:p>
        </p:txBody>
      </p:sp>
      <p:sp>
        <p:nvSpPr>
          <p:cNvPr id="14" name="Espace réservé du contenu 13"/>
          <p:cNvSpPr>
            <a:spLocks noGrp="1"/>
          </p:cNvSpPr>
          <p:nvPr>
            <p:ph idx="1"/>
          </p:nvPr>
        </p:nvSpPr>
        <p:spPr/>
        <p:txBody>
          <a:bodyPr rtlCol="0">
            <a:normAutofit/>
          </a:bodyPr>
          <a:lstStyle/>
          <a:p>
            <a:r>
              <a:rPr lang="fr-FR" i="1" dirty="0"/>
              <a:t>Les marchés publics de services ont pour objet la réalisation de prestations de services.</a:t>
            </a:r>
            <a:endParaRPr lang="fr-FR" dirty="0"/>
          </a:p>
          <a:p>
            <a:pPr marL="0" indent="0" algn="just">
              <a:buNone/>
            </a:pPr>
            <a:endParaRPr lang="fr-FR" dirty="0"/>
          </a:p>
        </p:txBody>
      </p:sp>
      <p:pic>
        <p:nvPicPr>
          <p:cNvPr id="30721" name="Picture 1" descr="C:\Users\alili\Desktop\Géni mécanique\Signer-un-contrat-de-maintenance-informatique-avec-RCB-Informatique-partenaire-infogerance-et-cloud-des-entreprises-e1505061904148.jpg"/>
          <p:cNvPicPr>
            <a:picLocks noChangeAspect="1" noChangeArrowheads="1"/>
          </p:cNvPicPr>
          <p:nvPr/>
        </p:nvPicPr>
        <p:blipFill>
          <a:blip r:embed="rId3"/>
          <a:srcRect/>
          <a:stretch>
            <a:fillRect/>
          </a:stretch>
        </p:blipFill>
        <p:spPr bwMode="auto">
          <a:xfrm>
            <a:off x="2022446" y="1928802"/>
            <a:ext cx="7715304" cy="3214709"/>
          </a:xfrm>
          <a:prstGeom prst="rect">
            <a:avLst/>
          </a:prstGeom>
          <a:noFill/>
        </p:spPr>
      </p:pic>
    </p:spTree>
    <p:extLst>
      <p:ext uri="{BB962C8B-B14F-4D97-AF65-F5344CB8AC3E}">
        <p14:creationId xmlns:p14="http://schemas.microsoft.com/office/powerpoint/2010/main" val="112359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C:\Users\alili\Desktop\Géni mécanique\images (15).jpg"/>
          <p:cNvPicPr>
            <a:picLocks noChangeAspect="1" noChangeArrowheads="1"/>
          </p:cNvPicPr>
          <p:nvPr/>
        </p:nvPicPr>
        <p:blipFill>
          <a:blip r:embed="rId3"/>
          <a:srcRect/>
          <a:stretch>
            <a:fillRect/>
          </a:stretch>
        </p:blipFill>
        <p:spPr bwMode="auto">
          <a:xfrm>
            <a:off x="0" y="0"/>
            <a:ext cx="12188825" cy="6857999"/>
          </a:xfrm>
          <a:prstGeom prst="rect">
            <a:avLst/>
          </a:prstGeom>
          <a:noFill/>
        </p:spPr>
      </p:pic>
      <p:sp>
        <p:nvSpPr>
          <p:cNvPr id="5" name="ZoneTexte 4"/>
          <p:cNvSpPr txBox="1"/>
          <p:nvPr/>
        </p:nvSpPr>
        <p:spPr>
          <a:xfrm>
            <a:off x="0" y="5072074"/>
            <a:ext cx="12188825" cy="1384995"/>
          </a:xfrm>
          <a:prstGeom prst="rect">
            <a:avLst/>
          </a:prstGeom>
          <a:noFill/>
        </p:spPr>
        <p:txBody>
          <a:bodyPr wrap="square" rtlCol="0">
            <a:spAutoFit/>
          </a:bodyPr>
          <a:lstStyle/>
          <a:p>
            <a:r>
              <a:rPr lang="fr-FR" sz="2800" i="1" dirty="0" smtClean="0">
                <a:solidFill>
                  <a:srgbClr val="002060"/>
                </a:solidFill>
              </a:rPr>
              <a:t>Les marchés d’études a pour objet de faire des études de maturation ( et d’exécution )  de projets ou de programmes d’équipement publics pour garantir une meilleur réalisation et exploitation.</a:t>
            </a:r>
            <a:endParaRPr lang="fr-FR" sz="2800" dirty="0">
              <a:solidFill>
                <a:srgbClr val="002060"/>
              </a:solidFill>
            </a:endParaRPr>
          </a:p>
        </p:txBody>
      </p:sp>
    </p:spTree>
    <p:extLst>
      <p:ext uri="{BB962C8B-B14F-4D97-AF65-F5344CB8AC3E}">
        <p14:creationId xmlns:p14="http://schemas.microsoft.com/office/powerpoint/2010/main" val="2828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Champ d’application</a:t>
            </a:r>
          </a:p>
        </p:txBody>
      </p:sp>
      <p:sp>
        <p:nvSpPr>
          <p:cNvPr id="14" name="Espace réservé du contenu 13"/>
          <p:cNvSpPr>
            <a:spLocks noGrp="1"/>
          </p:cNvSpPr>
          <p:nvPr>
            <p:ph idx="1"/>
          </p:nvPr>
        </p:nvSpPr>
        <p:spPr/>
        <p:txBody>
          <a:bodyPr rtlCol="0">
            <a:normAutofit/>
          </a:bodyPr>
          <a:lstStyle/>
          <a:p>
            <a:pPr marL="0" indent="0">
              <a:buNone/>
            </a:pPr>
            <a:r>
              <a:rPr lang="fr-FR" dirty="0"/>
              <a:t>1- LES SERVICES CONTRACTANTS (ou personnes publiques contractantes)</a:t>
            </a:r>
          </a:p>
          <a:p>
            <a:pPr marL="0" indent="0">
              <a:buNone/>
            </a:pPr>
            <a:r>
              <a:rPr lang="fr-FR" dirty="0"/>
              <a:t>A- </a:t>
            </a:r>
            <a:r>
              <a:rPr lang="fr-FR" b="1" dirty="0"/>
              <a:t>l’état</a:t>
            </a:r>
            <a:r>
              <a:rPr lang="fr-FR" dirty="0"/>
              <a:t> : institué par</a:t>
            </a:r>
          </a:p>
          <a:p>
            <a:r>
              <a:rPr lang="fr-FR" dirty="0"/>
              <a:t>Les administrations publiques</a:t>
            </a:r>
          </a:p>
          <a:p>
            <a:r>
              <a:rPr lang="fr-FR" dirty="0"/>
              <a:t>Les institutions nationales autonomes. </a:t>
            </a:r>
          </a:p>
          <a:p>
            <a:pPr marL="0" indent="0">
              <a:buNone/>
            </a:pPr>
            <a:r>
              <a:rPr lang="fr-FR" dirty="0"/>
              <a:t>B- </a:t>
            </a:r>
            <a:r>
              <a:rPr lang="fr-FR" b="1" dirty="0"/>
              <a:t>les</a:t>
            </a:r>
            <a:r>
              <a:rPr lang="fr-FR" dirty="0"/>
              <a:t> </a:t>
            </a:r>
            <a:r>
              <a:rPr lang="fr-FR" b="1" dirty="0"/>
              <a:t>collectivités </a:t>
            </a:r>
            <a:r>
              <a:rPr lang="fr-FR" b="1" dirty="0" smtClean="0"/>
              <a:t>territoriale</a:t>
            </a:r>
            <a:r>
              <a:rPr lang="fr-FR" dirty="0" smtClean="0"/>
              <a:t>s</a:t>
            </a:r>
            <a:r>
              <a:rPr lang="fr-FR" b="1" dirty="0" smtClean="0"/>
              <a:t>: </a:t>
            </a:r>
            <a:r>
              <a:rPr lang="fr-FR" dirty="0"/>
              <a:t>Wilayas et communes</a:t>
            </a:r>
          </a:p>
          <a:p>
            <a:pPr marL="0" indent="0">
              <a:buNone/>
            </a:pPr>
            <a:r>
              <a:rPr lang="fr-FR" dirty="0" smtClean="0"/>
              <a:t>( Art 6 </a:t>
            </a:r>
            <a:r>
              <a:rPr lang="fr-FR" i="1" dirty="0" smtClean="0"/>
              <a:t>du code des marchés publics )</a:t>
            </a:r>
            <a:r>
              <a:rPr lang="fr-FR" dirty="0" smtClean="0"/>
              <a:t> </a:t>
            </a:r>
            <a:endParaRPr lang="fr-FR" dirty="0"/>
          </a:p>
          <a:p>
            <a:pPr marL="0" indent="0" algn="just">
              <a:buNone/>
            </a:pPr>
            <a:endParaRPr lang="fr-FR" dirty="0"/>
          </a:p>
        </p:txBody>
      </p:sp>
    </p:spTree>
    <p:extLst>
      <p:ext uri="{BB962C8B-B14F-4D97-AF65-F5344CB8AC3E}">
        <p14:creationId xmlns:p14="http://schemas.microsoft.com/office/powerpoint/2010/main" val="134089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Champ d’application</a:t>
            </a:r>
          </a:p>
        </p:txBody>
      </p:sp>
      <p:sp>
        <p:nvSpPr>
          <p:cNvPr id="14" name="Espace réservé du contenu 13"/>
          <p:cNvSpPr>
            <a:spLocks noGrp="1"/>
          </p:cNvSpPr>
          <p:nvPr>
            <p:ph idx="1"/>
          </p:nvPr>
        </p:nvSpPr>
        <p:spPr/>
        <p:txBody>
          <a:bodyPr rtlCol="0">
            <a:normAutofit fontScale="92500" lnSpcReduction="20000"/>
          </a:bodyPr>
          <a:lstStyle/>
          <a:p>
            <a:pPr marL="0" indent="0" algn="just">
              <a:buNone/>
            </a:pPr>
            <a:r>
              <a:rPr lang="fr-FR" dirty="0"/>
              <a:t>C- </a:t>
            </a:r>
            <a:r>
              <a:rPr lang="fr-FR" b="1" dirty="0"/>
              <a:t>les</a:t>
            </a:r>
            <a:r>
              <a:rPr lang="fr-FR" dirty="0"/>
              <a:t> </a:t>
            </a:r>
            <a:r>
              <a:rPr lang="fr-FR" b="1" dirty="0"/>
              <a:t>établissements publics à caractère administratif </a:t>
            </a:r>
          </a:p>
          <a:p>
            <a:pPr algn="just"/>
            <a:r>
              <a:rPr lang="fr-FR" dirty="0"/>
              <a:t>Les établissements publics à caractère administratif ;</a:t>
            </a:r>
          </a:p>
          <a:p>
            <a:pPr algn="just"/>
            <a:r>
              <a:rPr lang="fr-FR" dirty="0"/>
              <a:t>Les centres </a:t>
            </a:r>
            <a:r>
              <a:rPr lang="fr-FR" i="1" dirty="0"/>
              <a:t>de </a:t>
            </a:r>
            <a:r>
              <a:rPr lang="fr-FR" dirty="0"/>
              <a:t>recherche et de développement ;</a:t>
            </a:r>
          </a:p>
          <a:p>
            <a:pPr algn="just"/>
            <a:r>
              <a:rPr lang="fr-FR" dirty="0"/>
              <a:t>Les établissements publics spécifiques à caractère scientifique et technologique </a:t>
            </a:r>
          </a:p>
          <a:p>
            <a:pPr algn="just"/>
            <a:r>
              <a:rPr lang="fr-FR" dirty="0"/>
              <a:t>Les établissements publics à caractère scientifique, culturel et professionnel </a:t>
            </a:r>
          </a:p>
          <a:p>
            <a:pPr algn="just"/>
            <a:r>
              <a:rPr lang="fr-FR" dirty="0"/>
              <a:t>Les établissements publics à caractère scientifique et technique</a:t>
            </a:r>
          </a:p>
          <a:p>
            <a:pPr algn="just"/>
            <a:r>
              <a:rPr lang="fr-FR" dirty="0"/>
              <a:t>Les établissements publics de wilayas</a:t>
            </a:r>
          </a:p>
          <a:p>
            <a:pPr marL="0" indent="0" algn="just">
              <a:buNone/>
            </a:pPr>
            <a:endParaRPr lang="fr-FR" dirty="0"/>
          </a:p>
          <a:p>
            <a:pPr marL="0" indent="0" algn="just">
              <a:buNone/>
            </a:pPr>
            <a:endParaRPr lang="fr-FR" dirty="0"/>
          </a:p>
          <a:p>
            <a:pPr marL="0" indent="0" algn="just">
              <a:buNone/>
            </a:pPr>
            <a:endParaRPr lang="fr-FR" dirty="0"/>
          </a:p>
        </p:txBody>
      </p:sp>
    </p:spTree>
    <p:extLst>
      <p:ext uri="{BB962C8B-B14F-4D97-AF65-F5344CB8AC3E}">
        <p14:creationId xmlns:p14="http://schemas.microsoft.com/office/powerpoint/2010/main" val="298821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Champ d’application</a:t>
            </a:r>
          </a:p>
        </p:txBody>
      </p:sp>
      <p:sp>
        <p:nvSpPr>
          <p:cNvPr id="14" name="Espace réservé du contenu 13"/>
          <p:cNvSpPr>
            <a:spLocks noGrp="1"/>
          </p:cNvSpPr>
          <p:nvPr>
            <p:ph idx="1"/>
          </p:nvPr>
        </p:nvSpPr>
        <p:spPr/>
        <p:txBody>
          <a:bodyPr rtlCol="0">
            <a:normAutofit fontScale="92500"/>
          </a:bodyPr>
          <a:lstStyle/>
          <a:p>
            <a:pPr marL="0" lvl="0" indent="0">
              <a:buNone/>
            </a:pPr>
            <a:r>
              <a:rPr lang="fr-FR" dirty="0"/>
              <a:t>D- </a:t>
            </a:r>
            <a:r>
              <a:rPr lang="fr-FR" b="1" dirty="0"/>
              <a:t>Les établissements publics à caractère industriel et </a:t>
            </a:r>
            <a:r>
              <a:rPr lang="fr-FR" b="1" dirty="0" err="1"/>
              <a:t>commercials</a:t>
            </a:r>
            <a:r>
              <a:rPr lang="fr-FR" b="1" dirty="0"/>
              <a:t> </a:t>
            </a:r>
            <a:endParaRPr lang="fr-FR" dirty="0"/>
          </a:p>
          <a:p>
            <a:pPr marL="0" indent="0">
              <a:buNone/>
            </a:pPr>
            <a:r>
              <a:rPr lang="fr-FR" dirty="0"/>
              <a:t>	Ce sont les établissements publics à caractère industriel et </a:t>
            </a:r>
            <a:r>
              <a:rPr lang="fr-FR" dirty="0" err="1"/>
              <a:t>commercials</a:t>
            </a:r>
            <a:r>
              <a:rPr lang="fr-FR" dirty="0"/>
              <a:t> sont chargés de la réalisation d'une opération financée. totalement ou sur concours temporaire ou sur concours définitif de l’état.</a:t>
            </a:r>
          </a:p>
          <a:p>
            <a:pPr marL="0" lvl="0" indent="0">
              <a:buNone/>
            </a:pPr>
            <a:r>
              <a:rPr lang="fr-FR" dirty="0"/>
              <a:t>E- </a:t>
            </a:r>
            <a:r>
              <a:rPr lang="fr-FR" b="1" dirty="0"/>
              <a:t>Les entreprises publiques économiques</a:t>
            </a:r>
            <a:endParaRPr lang="fr-FR" dirty="0"/>
          </a:p>
          <a:p>
            <a:pPr marL="0" indent="0">
              <a:buNone/>
            </a:pPr>
            <a:r>
              <a:rPr lang="fr-FR" dirty="0"/>
              <a:t>	Ce sont les entreprises publiques lorsqu’elles sont chargées de la réalisation d'une opération financée, totalement ou partiellement sur concours temporaire ou sur concours définitif de </a:t>
            </a:r>
            <a:r>
              <a:rPr lang="fr-FR"/>
              <a:t>létat</a:t>
            </a:r>
            <a:r>
              <a:rPr lang="fr-FR" dirty="0"/>
              <a:t>.</a:t>
            </a:r>
          </a:p>
          <a:p>
            <a:pPr marL="0" indent="0" algn="just">
              <a:buNone/>
            </a:pPr>
            <a:endParaRPr lang="fr-FR" dirty="0"/>
          </a:p>
          <a:p>
            <a:pPr marL="0" indent="0" algn="just">
              <a:buNone/>
            </a:pPr>
            <a:endParaRPr lang="fr-FR" dirty="0"/>
          </a:p>
          <a:p>
            <a:pPr marL="0" indent="0" algn="just">
              <a:buNone/>
            </a:pPr>
            <a:endParaRPr lang="fr-FR" dirty="0"/>
          </a:p>
        </p:txBody>
      </p:sp>
    </p:spTree>
    <p:extLst>
      <p:ext uri="{BB962C8B-B14F-4D97-AF65-F5344CB8AC3E}">
        <p14:creationId xmlns:p14="http://schemas.microsoft.com/office/powerpoint/2010/main" val="21006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extLst>
    <a:ext uri="{05A4C25C-085E-4340-85A3-A5531E510DB2}">
      <thm15:themeFamily xmlns:thm15="http://schemas.microsoft.com/office/thememl/2012/main" name="Office_13666350_TF02801084.potx" id="{EF660543-D2B3-4835-86D9-54E4D5342FC3}" vid="{1AF82362-72CF-4465-9AA1-8D1CFA089795}"/>
    </a:ext>
  </a:extLst>
</a:theme>
</file>

<file path=ppt/theme/theme2.xml><?xml version="1.0" encoding="utf-8"?>
<a:theme xmlns:a="http://schemas.openxmlformats.org/drawingml/2006/main" name="Thème Offic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Thème Offic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CB2C71-1ED8-4540-B003-293B5E75C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AACE6D-8EB6-447A-8DFD-C2C0C52916A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7F9B8BCC-BF24-4800-92E1-9F891BBB27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marketing Cube de vitres (grand écran)</Template>
  <TotalTime>363</TotalTime>
  <Words>914</Words>
  <Application>Microsoft Office PowerPoint</Application>
  <PresentationFormat>Personnalisé</PresentationFormat>
  <Paragraphs>205</Paragraphs>
  <Slides>31</Slides>
  <Notes>10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31</vt:i4>
      </vt:variant>
    </vt:vector>
  </HeadingPairs>
  <TitlesOfParts>
    <vt:vector size="34" baseType="lpstr">
      <vt:lpstr>Arial</vt:lpstr>
      <vt:lpstr>Corbel</vt:lpstr>
      <vt:lpstr>Marketing 16x9</vt:lpstr>
      <vt:lpstr>CODE DES MARCHES</vt:lpstr>
      <vt:lpstr>Définition et concept</vt:lpstr>
      <vt:lpstr>Définition et concept</vt:lpstr>
      <vt:lpstr>Définition et concept</vt:lpstr>
      <vt:lpstr>Définition et concept</vt:lpstr>
      <vt:lpstr>Présentation PowerPoint</vt:lpstr>
      <vt:lpstr>Champ d’application</vt:lpstr>
      <vt:lpstr>Champ d’application</vt:lpstr>
      <vt:lpstr>Champ d’application</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Présentation PowerPoint</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lpstr>Les principes fondamentaux de l’achat public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DES MARCHES</dc:title>
  <dc:creator>ALILI ABDESSAMAD</dc:creator>
  <cp:lastModifiedBy>Pctec</cp:lastModifiedBy>
  <cp:revision>53</cp:revision>
  <dcterms:created xsi:type="dcterms:W3CDTF">2019-11-11T15:04:32Z</dcterms:created>
  <dcterms:modified xsi:type="dcterms:W3CDTF">2023-11-18T15:28:29Z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