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3" r:id="rId5"/>
    <p:sldId id="265" r:id="rId6"/>
    <p:sldId id="261" r:id="rId7"/>
    <p:sldId id="273" r:id="rId8"/>
    <p:sldId id="266" r:id="rId9"/>
    <p:sldId id="279" r:id="rId10"/>
    <p:sldId id="268" r:id="rId11"/>
    <p:sldId id="262" r:id="rId12"/>
    <p:sldId id="260" r:id="rId13"/>
    <p:sldId id="271" r:id="rId14"/>
    <p:sldId id="269" r:id="rId15"/>
    <p:sldId id="277" r:id="rId16"/>
    <p:sldId id="270" r:id="rId17"/>
    <p:sldId id="274" r:id="rId18"/>
    <p:sldId id="278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E1D0-F189-49F7-811F-089229CF1542}" type="datetimeFigureOut">
              <a:rPr lang="fr-FR" smtClean="0"/>
              <a:pPr/>
              <a:t>07/05/2023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9B43-64EC-41B4-ACED-7DC0B0ABF00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Département d’Informatique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3</a:t>
            </a:r>
            <a:r>
              <a:rPr lang="fr-FR" sz="2000" b="1" baseline="30000" dirty="0">
                <a:solidFill>
                  <a:schemeClr val="tx1"/>
                </a:solidFill>
              </a:rPr>
              <a:t>ème</a:t>
            </a:r>
            <a:r>
              <a:rPr lang="fr-FR" sz="2000" b="1" dirty="0">
                <a:solidFill>
                  <a:schemeClr val="tx1"/>
                </a:solidFill>
              </a:rPr>
              <a:t> année Licence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755576" y="3356992"/>
            <a:ext cx="8136904" cy="1152128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Domaines d’application de l’Intelligence Artificielle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5662989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96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universitaire</a:t>
            </a:r>
            <a:r>
              <a:rPr lang="fr-FR"/>
              <a:t>: 2022 - 2023</a:t>
            </a:r>
            <a:endParaRPr lang="fr-FR" dirty="0"/>
          </a:p>
        </p:txBody>
      </p:sp>
      <p:sp>
        <p:nvSpPr>
          <p:cNvPr id="2" name="AutoShape 2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intelligence artific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ésultat de recherche d'images pour &quot;artificial intelligence png transparent&quot;"/>
          <p:cNvPicPr>
            <a:picLocks noChangeAspect="1" noChangeArrowheads="1"/>
          </p:cNvPicPr>
          <p:nvPr/>
        </p:nvPicPr>
        <p:blipFill>
          <a:blip r:embed="rId3" cstate="print"/>
          <a:srcRect t="17241" b="17241"/>
          <a:stretch>
            <a:fillRect/>
          </a:stretch>
        </p:blipFill>
        <p:spPr bwMode="auto">
          <a:xfrm>
            <a:off x="5163494" y="4941168"/>
            <a:ext cx="372898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Fil d’actualité: </a:t>
            </a:r>
            <a:r>
              <a:rPr lang="fr-FR" b="1" dirty="0" err="1">
                <a:solidFill>
                  <a:srgbClr val="C00000"/>
                </a:solidFill>
              </a:rPr>
              <a:t>Facebook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Saviez-vous que le Fil d’actualités de </a:t>
            </a:r>
            <a:r>
              <a:rPr lang="fr-FR" dirty="0" err="1"/>
              <a:t>Facebook</a:t>
            </a:r>
            <a:r>
              <a:rPr lang="fr-FR" dirty="0"/>
              <a:t> utilise l’intelligence artificielle pour personnaliser le flux de ses membres ? 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Si un membre consulte régulièrement les publications d’un ami pour les lire ou cliquer sur J’aime, le machine </a:t>
            </a:r>
            <a:r>
              <a:rPr lang="fr-FR" dirty="0" err="1"/>
              <a:t>learning</a:t>
            </a:r>
            <a:r>
              <a:rPr lang="fr-FR" dirty="0"/>
              <a:t> s’en souviendra et affichera ces publications en premier.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C00000"/>
                </a:solidFill>
              </a:rPr>
              <a:t>Chatbots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342900" lvl="2" indent="-342900" algn="just">
              <a:buFont typeface="Wingdings" pitchFamily="2" charset="2"/>
              <a:buChar char="q"/>
            </a:pPr>
            <a:endParaRPr lang="fr-FR" i="1" dirty="0"/>
          </a:p>
          <a:p>
            <a:pPr marL="342900" lvl="2" indent="-342900" algn="just">
              <a:buFont typeface="Wingdings" pitchFamily="2" charset="2"/>
              <a:buChar char="q"/>
            </a:pPr>
            <a:r>
              <a:rPr lang="fr-FR" dirty="0"/>
              <a:t>Des études récentes ont démontré que les consommateurs ont plus de considération et sont plus loyaux envers les marques qui se donnent la peine de leur répondre rapidement.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fr-FR" sz="2400" dirty="0"/>
              <a:t>Les </a:t>
            </a:r>
            <a:r>
              <a:rPr lang="fr-FR" sz="2400" dirty="0" err="1"/>
              <a:t>Chatbots</a:t>
            </a:r>
            <a:r>
              <a:rPr lang="fr-FR" sz="2400" dirty="0"/>
              <a:t> (agents conversationnels ou assistants virtuels intelligents) sont capables de communiquer avec les utilisateurs. Ils sont utilisés pour apporter des réponses pertinentes grâce à une bibliothèque de questions-réponses et au machine </a:t>
            </a:r>
            <a:r>
              <a:rPr lang="fr-FR" sz="2400" dirty="0" err="1"/>
              <a:t>learning</a:t>
            </a:r>
            <a:r>
              <a:rPr lang="fr-FR" sz="2400" dirty="0"/>
              <a:t> qui leur permettent de proposer des solutions personnalisées.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Avec l’aide des </a:t>
            </a:r>
            <a:r>
              <a:rPr lang="fr-FR" sz="2400" dirty="0" err="1"/>
              <a:t>chatbots</a:t>
            </a:r>
            <a:r>
              <a:rPr lang="fr-FR" sz="2400" dirty="0"/>
              <a:t>, la gestion des conversations devient un jeu d’enfant. Grâce à eux, les consommateurs obtiennent des réponses en temps réel.</a:t>
            </a:r>
          </a:p>
          <a:p>
            <a:pPr algn="just">
              <a:buFont typeface="Wingdings" pitchFamily="2" charset="2"/>
              <a:buChar char="q"/>
            </a:pPr>
            <a:endParaRPr lang="fr-FR" sz="2400" dirty="0"/>
          </a:p>
        </p:txBody>
      </p:sp>
      <p:pic>
        <p:nvPicPr>
          <p:cNvPr id="4" name="Image 3" descr="chatbo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28192" cy="14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Traitement d’images médicales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algn="just">
              <a:buFont typeface="Wingdings" pitchFamily="2" charset="2"/>
              <a:buChar char="q"/>
            </a:pPr>
            <a:r>
              <a:rPr lang="fr-FR" dirty="0"/>
              <a:t> Traiter les images et y identifier certaines pathologies les plus répandues. </a:t>
            </a:r>
          </a:p>
          <a:p>
            <a:pPr marL="457200" lvl="1" algn="just">
              <a:buFont typeface="Wingdings" pitchFamily="2" charset="2"/>
              <a:buChar char="q"/>
            </a:pPr>
            <a:endParaRPr lang="fr-FR" dirty="0"/>
          </a:p>
          <a:p>
            <a:pPr marL="457200" lvl="1" algn="just">
              <a:buFont typeface="Wingdings" pitchFamily="2" charset="2"/>
              <a:buChar char="q"/>
            </a:pPr>
            <a:r>
              <a:rPr lang="fr-FR" dirty="0"/>
              <a:t> Ces solutions sont aujourd’hui capables de détecter des lésions cancéreuses cérébrales ou hépatiques sur des images de scanners et d'IRM avec rapidité et précision.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Domotique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Les alarmes domestiques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Volets électriques </a:t>
            </a:r>
            <a:r>
              <a:rPr lang="fr-FR" dirty="0" err="1"/>
              <a:t>domotisés</a:t>
            </a:r>
            <a:endParaRPr lang="fr-FR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Robots aspirateurs</a:t>
            </a:r>
          </a:p>
          <a:p>
            <a:pPr algn="just">
              <a:lnSpc>
                <a:spcPct val="150000"/>
              </a:lnSpc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Faut-il avoir peur de l’IA?</a:t>
            </a:r>
            <a:br>
              <a:rPr lang="fr-FR" b="1" dirty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/>
              <a:t>Les nouvelles technologies apportent de meilleures conditions de vie et de travail, plus de produits, de meilleurs services et bien d’autres bénéfices.</a:t>
            </a:r>
          </a:p>
          <a:p>
            <a:pPr algn="just">
              <a:buFont typeface="Wingdings" pitchFamily="2" charset="2"/>
              <a:buChar char="q"/>
            </a:pPr>
            <a:endParaRPr lang="fr-FR" sz="2400" dirty="0"/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L’IA balayera le travail répétitif et ennuyeux, permettra aux employés d’améliorer leur performance, donnera aux entreprises  la capacité de produire plus de biens et de meilleurs services. </a:t>
            </a:r>
          </a:p>
          <a:p>
            <a:pPr algn="just">
              <a:buFont typeface="Wingdings" pitchFamily="2" charset="2"/>
              <a:buChar char="q"/>
            </a:pPr>
            <a:endParaRPr lang="fr-FR" sz="2400" dirty="0"/>
          </a:p>
        </p:txBody>
      </p:sp>
      <p:pic>
        <p:nvPicPr>
          <p:cNvPr id="2050" name="Picture 2" descr="Robot méc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437112"/>
            <a:ext cx="10572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Règles pour les robots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fr-FR" dirty="0"/>
              <a:t>Pour prévenir les risques qu’un robot se rebelle,</a:t>
            </a:r>
            <a:r>
              <a:rPr lang="fr-FR" b="1" dirty="0"/>
              <a:t> Isaac Asimov</a:t>
            </a:r>
            <a:r>
              <a:rPr lang="fr-FR" dirty="0"/>
              <a:t> a énoncé des lois : </a:t>
            </a:r>
          </a:p>
          <a:p>
            <a:pPr algn="just"/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Première Loi</a:t>
            </a:r>
            <a:r>
              <a:rPr lang="fr-FR" dirty="0"/>
              <a:t> : Un robot ne peut porter atteinte à un être humain ni, restant passif, laisser cet être humain exposé au danger. 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Deuxième Loi</a:t>
            </a:r>
            <a:r>
              <a:rPr lang="fr-FR" dirty="0">
                <a:solidFill>
                  <a:srgbClr val="0070C0"/>
                </a:solidFill>
              </a:rPr>
              <a:t> </a:t>
            </a:r>
            <a:r>
              <a:rPr lang="fr-FR" dirty="0"/>
              <a:t>: Un robot doit obéir aux ordres donnés par les êtres humains, sauf si de tels ordres sont en contradiction avec la Première Loi </a:t>
            </a:r>
            <a:br>
              <a:rPr lang="fr-FR" dirty="0"/>
            </a:b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Troisième Loi</a:t>
            </a:r>
            <a:r>
              <a:rPr lang="fr-FR" dirty="0">
                <a:solidFill>
                  <a:srgbClr val="0070C0"/>
                </a:solidFill>
              </a:rPr>
              <a:t> </a:t>
            </a:r>
            <a:r>
              <a:rPr lang="fr-FR" dirty="0"/>
              <a:t>: Un robot doit protéger son existence dans la mesure où cette protection n'entre pas en contradiction avec la Première ou la Deuxième Loi. 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Cybernétique : fin de l’humanité 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La cybernétique est une science effrayante en soi puisqu’elle permet d’entrevoir une société où les machines n’ont plus besoin de l’homme pour exister. 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Si l’idée de départ séduit (les machines aident l’homme dans son quotidien en exécutant des tâches ménagères par exemple), la déshumanisation du monde qui s’en suit fait froid dans le dos : l’homme ne tisse plus de relations avec d’autres hommes mais dialogue avec des machines.  </a:t>
            </a:r>
          </a:p>
          <a:p>
            <a:pPr algn="ctr" fontAlgn="base">
              <a:buNone/>
            </a:pPr>
            <a:endParaRPr lang="fr-FR" dirty="0"/>
          </a:p>
          <a:p>
            <a:pPr algn="ctr" fontAlgn="base">
              <a:buNone/>
            </a:pPr>
            <a:r>
              <a:rPr lang="fr-FR" b="1" dirty="0">
                <a:solidFill>
                  <a:srgbClr val="0070C0"/>
                </a:solidFill>
              </a:rPr>
              <a:t>Et si un jour, ces machines prenaient le pouvoir ?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IA et cinéma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b="1" dirty="0" err="1"/>
              <a:t>Terminator</a:t>
            </a:r>
            <a:endParaRPr lang="fr-FR" b="1" dirty="0"/>
          </a:p>
          <a:p>
            <a:pPr>
              <a:buFont typeface="Wingdings" pitchFamily="2" charset="2"/>
              <a:buChar char="q"/>
            </a:pPr>
            <a:r>
              <a:rPr lang="fr-FR" b="1" dirty="0" err="1"/>
              <a:t>Matrix</a:t>
            </a:r>
            <a:r>
              <a:rPr lang="fr-FR" b="1" dirty="0"/>
              <a:t> (1999)</a:t>
            </a:r>
          </a:p>
          <a:p>
            <a:pPr>
              <a:buFont typeface="Wingdings" pitchFamily="2" charset="2"/>
              <a:buChar char="q"/>
            </a:pPr>
            <a:r>
              <a:rPr lang="fr-FR" b="1" dirty="0"/>
              <a:t>A.I. Intelligence Artificielle (2001)</a:t>
            </a:r>
          </a:p>
          <a:p>
            <a:pPr>
              <a:buFont typeface="Wingdings" pitchFamily="2" charset="2"/>
              <a:buChar char="q"/>
            </a:pPr>
            <a:r>
              <a:rPr lang="fr-FR" b="1" dirty="0" err="1"/>
              <a:t>I.Robot</a:t>
            </a:r>
            <a:r>
              <a:rPr lang="fr-FR" b="1" dirty="0"/>
              <a:t> (2004)</a:t>
            </a:r>
          </a:p>
          <a:p>
            <a:pPr>
              <a:buFont typeface="Wingdings" pitchFamily="2" charset="2"/>
              <a:buChar char="q"/>
            </a:pPr>
            <a:r>
              <a:rPr lang="fr-FR" b="1" dirty="0" err="1"/>
              <a:t>Tron</a:t>
            </a:r>
            <a:r>
              <a:rPr lang="fr-FR" b="1" dirty="0"/>
              <a:t>: </a:t>
            </a:r>
            <a:r>
              <a:rPr lang="fr-FR" b="1" dirty="0" err="1"/>
              <a:t>Legacy</a:t>
            </a:r>
            <a:r>
              <a:rPr lang="fr-FR" b="1" dirty="0"/>
              <a:t> (2010)</a:t>
            </a:r>
          </a:p>
          <a:p>
            <a:pPr>
              <a:buFont typeface="Wingdings" pitchFamily="2" charset="2"/>
              <a:buChar char="q"/>
            </a:pPr>
            <a:r>
              <a:rPr lang="fr-FR" b="1" dirty="0" err="1"/>
              <a:t>Her</a:t>
            </a:r>
            <a:r>
              <a:rPr lang="fr-FR" b="1" dirty="0"/>
              <a:t> (2013)</a:t>
            </a:r>
          </a:p>
          <a:p>
            <a:pPr>
              <a:buFont typeface="Wingdings" pitchFamily="2" charset="2"/>
              <a:buChar char="q"/>
            </a:pPr>
            <a:r>
              <a:rPr lang="fr-FR" b="1" dirty="0"/>
              <a:t>Transcendance (2014)</a:t>
            </a:r>
          </a:p>
          <a:p>
            <a:pPr>
              <a:buFont typeface="Wingdings" pitchFamily="2" charset="2"/>
              <a:buChar char="q"/>
            </a:pPr>
            <a:endParaRPr lang="fr-FR" b="1" dirty="0"/>
          </a:p>
          <a:p>
            <a:pPr>
              <a:buFont typeface="Wingdings" pitchFamily="2" charset="2"/>
              <a:buChar char="q"/>
            </a:pPr>
            <a:endParaRPr lang="fr-FR" b="1" dirty="0"/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  <p:pic>
        <p:nvPicPr>
          <p:cNvPr id="29698" name="Picture 2" descr="Résultat de recherche d'images pour &quot;matri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832501" cy="215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Robots et cinéma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Star </a:t>
            </a:r>
            <a:r>
              <a:rPr lang="fr-FR" dirty="0" err="1"/>
              <a:t>wars</a:t>
            </a:r>
            <a:endParaRPr lang="fr-FR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/>
              <a:t>Iron</a:t>
            </a:r>
            <a:r>
              <a:rPr lang="fr-FR" dirty="0"/>
              <a:t> man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/>
              <a:t>Transformers</a:t>
            </a:r>
            <a:endParaRPr lang="fr-FR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err="1"/>
              <a:t>Avengers</a:t>
            </a:r>
            <a:endParaRPr lang="fr-FR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fr-FR" dirty="0"/>
          </a:p>
        </p:txBody>
      </p:sp>
      <p:pic>
        <p:nvPicPr>
          <p:cNvPr id="32770" name="Picture 2" descr="Résultat de recherche d'images pour &quot;transformer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28866"/>
            <a:ext cx="4896544" cy="422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Future de l’IA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Imaginons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Domaines d’application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Le recours à l’intelligence artificielle permet d’automatiser certaines tâches en les confiant à un robot logiciel. </a:t>
            </a:r>
          </a:p>
          <a:p>
            <a:pPr algn="just" fontAlgn="base">
              <a:buFont typeface="Wingdings" pitchFamily="2" charset="2"/>
              <a:buChar char="q"/>
            </a:pPr>
            <a:endParaRPr lang="fr-FR" dirty="0"/>
          </a:p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Traduction automatique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Répondre à des questions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Reconnaître des personnes et des objets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Le secteur bancaire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Le secteur de l’automobile</a:t>
            </a:r>
          </a:p>
          <a:p>
            <a:pPr lvl="1" algn="just" fontAlgn="base">
              <a:buFont typeface="Wingdings" pitchFamily="2" charset="2"/>
              <a:buChar char="q"/>
            </a:pPr>
            <a:r>
              <a:rPr lang="fr-FR" dirty="0"/>
              <a:t>Du diagnostic des pannes à la voiture autonome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Le secteur médical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La restauration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L’accueil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fr-FR" dirty="0"/>
              <a:t>Les jeux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Réseaux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8638" lvl="2" algn="just">
              <a:lnSpc>
                <a:spcPct val="300000"/>
              </a:lnSpc>
              <a:buFont typeface="Wingdings" pitchFamily="2" charset="2"/>
              <a:buChar char="q"/>
            </a:pPr>
            <a:r>
              <a:rPr lang="fr-FR" dirty="0"/>
              <a:t>Détection automatique  des messages de violence.</a:t>
            </a:r>
          </a:p>
          <a:p>
            <a:pPr marL="528638" lvl="2" algn="ctr">
              <a:lnSpc>
                <a:spcPct val="300000"/>
              </a:lnSpc>
              <a:buNone/>
            </a:pPr>
            <a:r>
              <a:rPr lang="fr-FR" dirty="0">
                <a:solidFill>
                  <a:srgbClr val="0070C0"/>
                </a:solidFill>
              </a:rPr>
              <a:t>Respect de la vie privé???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Sécurité et protection des réseaux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Les réseaux sont surveillés par des algorithmes qui recherchent des accumulations anormales de trafic et d'activité qui peuvent résulter d'activités malveillantes et les tentatives de piratage.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L'IA trouvera des méthodes plus rapides pour anticiper les menaces et nettoyer le réseau.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Sécurité et protection des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Font typeface="Wingdings" pitchFamily="2" charset="2"/>
              <a:buChar char="q"/>
            </a:pPr>
            <a:r>
              <a:rPr lang="fr-FR" dirty="0"/>
              <a:t>Un nombre grandissant d'entreprises de cybersécurité filent la métaphore du système immunitaire humain pour qualifier les réseaux informatiques d'entreprise et rendre leurs solutions compréhensibles par le grand public.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Jarvis</a:t>
            </a:r>
            <a:r>
              <a:rPr lang="fr-FR" b="1" dirty="0">
                <a:solidFill>
                  <a:srgbClr val="C00000"/>
                </a:solidFill>
              </a:rPr>
              <a:t>, la maison intelligente de </a:t>
            </a:r>
            <a:r>
              <a:rPr lang="fr-FR" b="1" dirty="0" err="1">
                <a:solidFill>
                  <a:srgbClr val="C00000"/>
                </a:solidFill>
              </a:rPr>
              <a:t>Facebook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lvl="2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Basé sur l’apprentissage automatique.</a:t>
            </a:r>
          </a:p>
          <a:p>
            <a:pPr marL="269875" lvl="2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Un système capable de piloter tous les appareils connectés de la maison : lumières, thermostat, musique, caméras, toaster, frigo, etc.</a:t>
            </a:r>
          </a:p>
          <a:p>
            <a:pPr marL="269875" lvl="2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Ce système est capable de comprendre le langage naturel et intègre un système de reconnaissance vocale et faciale.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Jarvis</a:t>
            </a:r>
            <a:r>
              <a:rPr lang="fr-FR" b="1" dirty="0">
                <a:solidFill>
                  <a:srgbClr val="C00000"/>
                </a:solidFill>
              </a:rPr>
              <a:t>, la maison intelligente de </a:t>
            </a:r>
            <a:r>
              <a:rPr lang="fr-FR" b="1" dirty="0" err="1">
                <a:solidFill>
                  <a:srgbClr val="C00000"/>
                </a:solidFill>
              </a:rPr>
              <a:t>Facebook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just">
              <a:buFont typeface="Wingdings" pitchFamily="2" charset="2"/>
              <a:buChar char="q"/>
            </a:pPr>
            <a:r>
              <a:rPr lang="fr-FR" dirty="0"/>
              <a:t>Une série de caméras de surveillance fixées sur la porte d’entrée. </a:t>
            </a:r>
          </a:p>
          <a:p>
            <a:pPr marL="342900" lvl="2" indent="-342900" algn="just">
              <a:buFont typeface="Wingdings" pitchFamily="2" charset="2"/>
              <a:buChar char="q"/>
            </a:pPr>
            <a:r>
              <a:rPr lang="fr-FR" dirty="0"/>
              <a:t>Elles détectent la présence des personnes et scannent leurs visages pour savoir s’il s’agit vraiment « d'amis » (au sens </a:t>
            </a:r>
            <a:r>
              <a:rPr lang="fr-FR" dirty="0" err="1"/>
              <a:t>Facebook</a:t>
            </a:r>
            <a:r>
              <a:rPr lang="fr-FR" dirty="0"/>
              <a:t> du terme). </a:t>
            </a:r>
          </a:p>
          <a:p>
            <a:pPr marL="342900" lvl="2" indent="-342900" algn="just">
              <a:buFont typeface="Wingdings" pitchFamily="2" charset="2"/>
              <a:buChar char="q"/>
            </a:pPr>
            <a:r>
              <a:rPr lang="fr-FR" dirty="0"/>
              <a:t>Mais être un ami de M. </a:t>
            </a:r>
            <a:r>
              <a:rPr lang="fr-FR" dirty="0" err="1"/>
              <a:t>Zuckerberg</a:t>
            </a:r>
            <a:r>
              <a:rPr lang="fr-FR" dirty="0"/>
              <a:t> ne suffit pas pour pouvoir rentrer chez lui. </a:t>
            </a:r>
          </a:p>
          <a:p>
            <a:pPr marL="342900" lvl="2" indent="-342900" algn="just">
              <a:buFont typeface="Wingdings" pitchFamily="2" charset="2"/>
              <a:buChar char="q"/>
            </a:pPr>
            <a:r>
              <a:rPr lang="fr-FR" i="1" dirty="0"/>
              <a:t>« Une fois que le serveur a identifié la personne, il vérifie une liste pour voir si j’ai un rendez-vous avec elle. Et si c’est le cas, il la fait entrer et me préviens de son arrivée »</a:t>
            </a:r>
            <a:r>
              <a:rPr lang="fr-FR" dirty="0"/>
              <a:t>,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Google 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Le réseau capable d'identifier des images mis en place par Google s'entraîne à faire l'inverse: créer des images à partir de motifs précis.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L’outil de Google est un réseau de neurones artificiels, un réseau informatique qui s’inspire du fonctionnement biologique des neurones pour apprendre.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Ce réseau «apprend» à identifier des objets sur des images grâce à des couches successives qui se concentrent chacune sur un aspect (couleur, forme, orientation, etc.): c’est de cette manière que le réseau arrive progressivement à faire la distinction entre les formes après avoir passé en revue des millions d'images en entraînement.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Google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2422" b="21626"/>
          <a:stretch>
            <a:fillRect/>
          </a:stretch>
        </p:blipFill>
        <p:spPr bwMode="auto">
          <a:xfrm>
            <a:off x="179512" y="1988840"/>
            <a:ext cx="89330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958</Words>
  <Application>Microsoft Office PowerPoint</Application>
  <PresentationFormat>Affichage à l'écran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Présentation PowerPoint</vt:lpstr>
      <vt:lpstr>Domaines d’application</vt:lpstr>
      <vt:lpstr>Réseaux sociaux</vt:lpstr>
      <vt:lpstr>Sécurité et protection des réseaux</vt:lpstr>
      <vt:lpstr>Sécurité et protection des réseaux</vt:lpstr>
      <vt:lpstr>Jarvis, la maison intelligente de Facebook</vt:lpstr>
      <vt:lpstr>Jarvis, la maison intelligente de Facebook</vt:lpstr>
      <vt:lpstr>Google Image</vt:lpstr>
      <vt:lpstr>Google Image</vt:lpstr>
      <vt:lpstr>Fil d’actualité: Facebook</vt:lpstr>
      <vt:lpstr>Chatbots</vt:lpstr>
      <vt:lpstr>Traitement d’images médicales</vt:lpstr>
      <vt:lpstr>Domotique</vt:lpstr>
      <vt:lpstr>Faut-il avoir peur de l’IA? </vt:lpstr>
      <vt:lpstr>Règles pour les robots</vt:lpstr>
      <vt:lpstr>Cybernétique : fin de l’humanité ?</vt:lpstr>
      <vt:lpstr>IA et cinéma</vt:lpstr>
      <vt:lpstr>Robots et cinéma</vt:lpstr>
      <vt:lpstr>Future de l’IA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AsmaPC</dc:creator>
  <cp:lastModifiedBy>Asma Asma</cp:lastModifiedBy>
  <cp:revision>16</cp:revision>
  <dcterms:created xsi:type="dcterms:W3CDTF">2017-11-15T06:14:14Z</dcterms:created>
  <dcterms:modified xsi:type="dcterms:W3CDTF">2023-05-07T18:05:55Z</dcterms:modified>
</cp:coreProperties>
</file>