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fr-FR" smtClean="0"/>
              <a:t>Modifiez le style du titre</a:t>
            </a:r>
            <a:endParaRPr lang="en-US" dirty="0"/>
          </a:p>
        </p:txBody>
      </p:sp>
      <p:sp>
        <p:nvSpPr>
          <p:cNvPr id="11" name="Date Placeholder 10"/>
          <p:cNvSpPr>
            <a:spLocks noGrp="1"/>
          </p:cNvSpPr>
          <p:nvPr>
            <p:ph type="dt" sz="half" idx="10"/>
          </p:nvPr>
        </p:nvSpPr>
        <p:spPr bwMode="black"/>
        <p:txBody>
          <a:bodyPr/>
          <a:lstStyle/>
          <a:p>
            <a:fld id="{24C0B7A8-5F32-4A55-AADB-A498D18FA53A}" type="datetimeFigureOut">
              <a:rPr lang="fr-FR" smtClean="0"/>
              <a:t>12/11/2017</a:t>
            </a:fld>
            <a:endParaRPr lang="fr-FR"/>
          </a:p>
        </p:txBody>
      </p:sp>
      <p:sp>
        <p:nvSpPr>
          <p:cNvPr id="17" name="Slide Number Placeholder 16"/>
          <p:cNvSpPr>
            <a:spLocks noGrp="1"/>
          </p:cNvSpPr>
          <p:nvPr>
            <p:ph type="sldNum" sz="quarter" idx="11"/>
          </p:nvPr>
        </p:nvSpPr>
        <p:spPr/>
        <p:txBody>
          <a:bodyPr/>
          <a:lstStyle/>
          <a:p>
            <a:fld id="{B84041EB-13A7-4D69-AA04-DAB30A6C1D03}" type="slidenum">
              <a:rPr lang="fr-FR" smtClean="0"/>
              <a:t>‹N°›</a:t>
            </a:fld>
            <a:endParaRPr lang="fr-FR"/>
          </a:p>
        </p:txBody>
      </p:sp>
      <p:sp>
        <p:nvSpPr>
          <p:cNvPr id="19" name="Footer Placeholder 18"/>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C0B7A8-5F32-4A55-AADB-A498D18FA53A}" type="datetimeFigureOut">
              <a:rPr lang="fr-FR" smtClean="0"/>
              <a:t>12/11/2017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4041EB-13A7-4D69-AA04-DAB30A6C1D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C0B7A8-5F32-4A55-AADB-A498D18FA53A}" type="datetimeFigureOut">
              <a:rPr lang="fr-FR" smtClean="0"/>
              <a:t>12/11/2017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4041EB-13A7-4D69-AA04-DAB30A6C1D03}" type="slidenum">
              <a:rPr lang="fr-FR" smtClean="0"/>
              <a:t>‹N°›</a:t>
            </a:fld>
            <a:endParaRPr lang="fr-FR"/>
          </a:p>
        </p:txBody>
      </p:sp>
      <p:sp>
        <p:nvSpPr>
          <p:cNvPr id="2" name="Vertical Title 1"/>
          <p:cNvSpPr>
            <a:spLocks noGrp="1"/>
          </p:cNvSpPr>
          <p:nvPr>
            <p:ph type="title" orient="vert"/>
          </p:nvPr>
        </p:nvSpPr>
        <p:spPr>
          <a:xfrm>
            <a:off x="7239000" y="914401"/>
            <a:ext cx="926980" cy="5029200"/>
          </a:xfrm>
        </p:spPr>
        <p:txBody>
          <a:bodyPr vert="eaVert"/>
          <a:lstStyle/>
          <a:p>
            <a:r>
              <a:rPr lang="fr-FR" smtClean="0"/>
              <a:t>Modifiez le style du titre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Title 8"/>
          <p:cNvSpPr>
            <a:spLocks noGrp="1"/>
          </p:cNvSpPr>
          <p:nvPr>
            <p:ph type="title"/>
          </p:nvPr>
        </p:nvSpPr>
        <p:spPr/>
        <p:txBody>
          <a:bodyPr/>
          <a:lstStyle/>
          <a:p>
            <a:r>
              <a:rPr lang="fr-FR" smtClean="0"/>
              <a:t>Modifiez le style du titre</a:t>
            </a:r>
            <a:endParaRPr lang="en-US"/>
          </a:p>
        </p:txBody>
      </p:sp>
      <p:sp>
        <p:nvSpPr>
          <p:cNvPr id="11" name="Date Placeholder 10"/>
          <p:cNvSpPr>
            <a:spLocks noGrp="1"/>
          </p:cNvSpPr>
          <p:nvPr>
            <p:ph type="dt" sz="half" idx="14"/>
          </p:nvPr>
        </p:nvSpPr>
        <p:spPr/>
        <p:txBody>
          <a:bodyPr/>
          <a:lstStyle/>
          <a:p>
            <a:fld id="{24C0B7A8-5F32-4A55-AADB-A498D18FA53A}" type="datetimeFigureOut">
              <a:rPr lang="fr-FR" smtClean="0"/>
              <a:t>12/11/2017</a:t>
            </a:fld>
            <a:endParaRPr lang="fr-FR"/>
          </a:p>
        </p:txBody>
      </p:sp>
      <p:sp>
        <p:nvSpPr>
          <p:cNvPr id="12" name="Slide Number Placeholder 11"/>
          <p:cNvSpPr>
            <a:spLocks noGrp="1"/>
          </p:cNvSpPr>
          <p:nvPr>
            <p:ph type="sldNum" sz="quarter" idx="15"/>
          </p:nvPr>
        </p:nvSpPr>
        <p:spPr/>
        <p:txBody>
          <a:bodyPr/>
          <a:lstStyle/>
          <a:p>
            <a:fld id="{B84041EB-13A7-4D69-AA04-DAB30A6C1D03}" type="slidenum">
              <a:rPr lang="fr-FR" smtClean="0"/>
              <a:t>‹N°›</a:t>
            </a:fld>
            <a:endParaRPr lang="fr-FR"/>
          </a:p>
        </p:txBody>
      </p:sp>
      <p:sp>
        <p:nvSpPr>
          <p:cNvPr id="13" name="Footer Placeholder 12"/>
          <p:cNvSpPr>
            <a:spLocks noGrp="1"/>
          </p:cNvSpPr>
          <p:nvPr>
            <p:ph type="ftr" sz="quarter" idx="16"/>
          </p:nvPr>
        </p:nvSpPr>
        <p:spPr/>
        <p:txBody>
          <a:bodyPr/>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fr-FR" smtClean="0"/>
              <a:t>Modifiez le style du titre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3" name="Date Placeholder 12"/>
          <p:cNvSpPr>
            <a:spLocks noGrp="1"/>
          </p:cNvSpPr>
          <p:nvPr>
            <p:ph type="dt" sz="half" idx="10"/>
          </p:nvPr>
        </p:nvSpPr>
        <p:spPr/>
        <p:txBody>
          <a:bodyPr/>
          <a:lstStyle/>
          <a:p>
            <a:fld id="{24C0B7A8-5F32-4A55-AADB-A498D18FA53A}" type="datetimeFigureOut">
              <a:rPr lang="fr-FR" smtClean="0"/>
              <a:t>12/11/2017</a:t>
            </a:fld>
            <a:endParaRPr lang="fr-FR"/>
          </a:p>
        </p:txBody>
      </p:sp>
      <p:sp>
        <p:nvSpPr>
          <p:cNvPr id="14" name="Slide Number Placeholder 13"/>
          <p:cNvSpPr>
            <a:spLocks noGrp="1"/>
          </p:cNvSpPr>
          <p:nvPr>
            <p:ph type="sldNum" sz="quarter" idx="11"/>
          </p:nvPr>
        </p:nvSpPr>
        <p:spPr/>
        <p:txBody>
          <a:bodyPr/>
          <a:lstStyle/>
          <a:p>
            <a:fld id="{B84041EB-13A7-4D69-AA04-DAB30A6C1D03}" type="slidenum">
              <a:rPr lang="fr-FR" smtClean="0"/>
              <a:t>‹N°›</a:t>
            </a:fld>
            <a:endParaRPr lang="fr-FR"/>
          </a:p>
        </p:txBody>
      </p:sp>
      <p:sp>
        <p:nvSpPr>
          <p:cNvPr id="15" name="Footer Placeholder 14"/>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5"/>
          </p:nvPr>
        </p:nvSpPr>
        <p:spPr/>
        <p:txBody>
          <a:bodyPr/>
          <a:lstStyle/>
          <a:p>
            <a:fld id="{24C0B7A8-5F32-4A55-AADB-A498D18FA53A}" type="datetimeFigureOut">
              <a:rPr lang="fr-FR" smtClean="0"/>
              <a:t>12/11/2017</a:t>
            </a:fld>
            <a:endParaRPr lang="fr-FR"/>
          </a:p>
        </p:txBody>
      </p:sp>
      <p:sp>
        <p:nvSpPr>
          <p:cNvPr id="12" name="Slide Number Placeholder 11"/>
          <p:cNvSpPr>
            <a:spLocks noGrp="1"/>
          </p:cNvSpPr>
          <p:nvPr>
            <p:ph type="sldNum" sz="quarter" idx="16"/>
          </p:nvPr>
        </p:nvSpPr>
        <p:spPr/>
        <p:txBody>
          <a:bodyPr/>
          <a:lstStyle/>
          <a:p>
            <a:fld id="{B84041EB-13A7-4D69-AA04-DAB30A6C1D03}" type="slidenum">
              <a:rPr lang="fr-FR" smtClean="0"/>
              <a:t>‹N°›</a:t>
            </a:fld>
            <a:endParaRPr lang="fr-FR"/>
          </a:p>
        </p:txBody>
      </p:sp>
      <p:sp>
        <p:nvSpPr>
          <p:cNvPr id="13" name="Footer Placeholder 12"/>
          <p:cNvSpPr>
            <a:spLocks noGrp="1"/>
          </p:cNvSpPr>
          <p:nvPr>
            <p:ph type="ftr" sz="quarter" idx="17"/>
          </p:nvPr>
        </p:nvSpPr>
        <p:spPr/>
        <p:txBody>
          <a:bodyPr/>
          <a:lstStyle/>
          <a:p>
            <a:endParaRPr lang="fr-FR"/>
          </a:p>
        </p:txBody>
      </p:sp>
      <p:sp>
        <p:nvSpPr>
          <p:cNvPr id="16" name="Title 1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fr-FR" smtClean="0"/>
              <a:t>Modifiez les styles du texte du masque</a:t>
            </a:r>
          </a:p>
        </p:txBody>
      </p:sp>
      <p:sp>
        <p:nvSpPr>
          <p:cNvPr id="11" name="Date Placeholder 10"/>
          <p:cNvSpPr>
            <a:spLocks noGrp="1"/>
          </p:cNvSpPr>
          <p:nvPr>
            <p:ph type="dt" sz="half" idx="16"/>
          </p:nvPr>
        </p:nvSpPr>
        <p:spPr/>
        <p:txBody>
          <a:bodyPr/>
          <a:lstStyle/>
          <a:p>
            <a:fld id="{24C0B7A8-5F32-4A55-AADB-A498D18FA53A}" type="datetimeFigureOut">
              <a:rPr lang="fr-FR" smtClean="0"/>
              <a:t>12/11/2017</a:t>
            </a:fld>
            <a:endParaRPr lang="fr-FR"/>
          </a:p>
        </p:txBody>
      </p:sp>
      <p:sp>
        <p:nvSpPr>
          <p:cNvPr id="12" name="Slide Number Placeholder 11"/>
          <p:cNvSpPr>
            <a:spLocks noGrp="1"/>
          </p:cNvSpPr>
          <p:nvPr>
            <p:ph type="sldNum" sz="quarter" idx="17"/>
          </p:nvPr>
        </p:nvSpPr>
        <p:spPr/>
        <p:txBody>
          <a:bodyPr/>
          <a:lstStyle/>
          <a:p>
            <a:fld id="{B84041EB-13A7-4D69-AA04-DAB30A6C1D03}" type="slidenum">
              <a:rPr lang="fr-FR" smtClean="0"/>
              <a:t>‹N°›</a:t>
            </a:fld>
            <a:endParaRPr lang="fr-FR"/>
          </a:p>
        </p:txBody>
      </p:sp>
      <p:sp>
        <p:nvSpPr>
          <p:cNvPr id="13" name="Footer Placeholder 12"/>
          <p:cNvSpPr>
            <a:spLocks noGrp="1"/>
          </p:cNvSpPr>
          <p:nvPr>
            <p:ph type="ftr" sz="quarter" idx="18"/>
          </p:nvPr>
        </p:nvSpPr>
        <p:spPr/>
        <p:txBody>
          <a:bodyPr/>
          <a:lstStyle/>
          <a:p>
            <a:endParaRPr lang="fr-FR"/>
          </a:p>
        </p:txBody>
      </p:sp>
      <p:sp>
        <p:nvSpPr>
          <p:cNvPr id="18" name="Title 1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fr-FR" smtClean="0"/>
              <a:t>Modifiez le style du titre</a:t>
            </a:r>
            <a:endParaRPr lang="en-US"/>
          </a:p>
        </p:txBody>
      </p:sp>
      <p:sp>
        <p:nvSpPr>
          <p:cNvPr id="15" name="Date Placeholder 14"/>
          <p:cNvSpPr>
            <a:spLocks noGrp="1"/>
          </p:cNvSpPr>
          <p:nvPr>
            <p:ph type="dt" sz="half" idx="10"/>
          </p:nvPr>
        </p:nvSpPr>
        <p:spPr/>
        <p:txBody>
          <a:bodyPr/>
          <a:lstStyle/>
          <a:p>
            <a:fld id="{24C0B7A8-5F32-4A55-AADB-A498D18FA53A}" type="datetimeFigureOut">
              <a:rPr lang="fr-FR" smtClean="0"/>
              <a:t>12/11/2017</a:t>
            </a:fld>
            <a:endParaRPr lang="fr-FR"/>
          </a:p>
        </p:txBody>
      </p:sp>
      <p:sp>
        <p:nvSpPr>
          <p:cNvPr id="16" name="Slide Number Placeholder 15"/>
          <p:cNvSpPr>
            <a:spLocks noGrp="1"/>
          </p:cNvSpPr>
          <p:nvPr>
            <p:ph type="sldNum" sz="quarter" idx="11"/>
          </p:nvPr>
        </p:nvSpPr>
        <p:spPr/>
        <p:txBody>
          <a:bodyPr/>
          <a:lstStyle/>
          <a:p>
            <a:fld id="{B84041EB-13A7-4D69-AA04-DAB30A6C1D03}" type="slidenum">
              <a:rPr lang="fr-FR" smtClean="0"/>
              <a:t>‹N°›</a:t>
            </a:fld>
            <a:endParaRPr lang="fr-FR"/>
          </a:p>
        </p:txBody>
      </p:sp>
      <p:sp>
        <p:nvSpPr>
          <p:cNvPr id="17" name="Footer Placeholder 16"/>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4C0B7A8-5F32-4A55-AADB-A498D18FA53A}" type="datetimeFigureOut">
              <a:rPr lang="fr-FR" smtClean="0"/>
              <a:t>12/11/2017</a:t>
            </a:fld>
            <a:endParaRPr lang="fr-FR"/>
          </a:p>
        </p:txBody>
      </p:sp>
      <p:sp>
        <p:nvSpPr>
          <p:cNvPr id="8" name="Slide Number Placeholder 7"/>
          <p:cNvSpPr>
            <a:spLocks noGrp="1"/>
          </p:cNvSpPr>
          <p:nvPr>
            <p:ph type="sldNum" sz="quarter" idx="11"/>
          </p:nvPr>
        </p:nvSpPr>
        <p:spPr/>
        <p:txBody>
          <a:bodyPr/>
          <a:lstStyle/>
          <a:p>
            <a:fld id="{B84041EB-13A7-4D69-AA04-DAB30A6C1D03}" type="slidenum">
              <a:rPr lang="fr-FR" smtClean="0"/>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3" name="Title 12"/>
          <p:cNvSpPr>
            <a:spLocks noGrp="1"/>
          </p:cNvSpPr>
          <p:nvPr>
            <p:ph type="title"/>
          </p:nvPr>
        </p:nvSpPr>
        <p:spPr/>
        <p:txBody>
          <a:bodyPr/>
          <a:lstStyle/>
          <a:p>
            <a:r>
              <a:rPr lang="fr-FR" smtClean="0"/>
              <a:t>Modifiez le style du titre</a:t>
            </a:r>
            <a:endParaRPr lang="en-US"/>
          </a:p>
        </p:txBody>
      </p:sp>
      <p:sp>
        <p:nvSpPr>
          <p:cNvPr id="16" name="Date Placeholder 15"/>
          <p:cNvSpPr>
            <a:spLocks noGrp="1"/>
          </p:cNvSpPr>
          <p:nvPr>
            <p:ph type="dt" sz="half" idx="15"/>
          </p:nvPr>
        </p:nvSpPr>
        <p:spPr/>
        <p:txBody>
          <a:bodyPr/>
          <a:lstStyle/>
          <a:p>
            <a:fld id="{24C0B7A8-5F32-4A55-AADB-A498D18FA53A}" type="datetimeFigureOut">
              <a:rPr lang="fr-FR" smtClean="0"/>
              <a:t>12/11/2017</a:t>
            </a:fld>
            <a:endParaRPr lang="fr-FR"/>
          </a:p>
        </p:txBody>
      </p:sp>
      <p:sp>
        <p:nvSpPr>
          <p:cNvPr id="19" name="Slide Number Placeholder 18"/>
          <p:cNvSpPr>
            <a:spLocks noGrp="1"/>
          </p:cNvSpPr>
          <p:nvPr>
            <p:ph type="sldNum" sz="quarter" idx="16"/>
          </p:nvPr>
        </p:nvSpPr>
        <p:spPr/>
        <p:txBody>
          <a:bodyPr/>
          <a:lstStyle/>
          <a:p>
            <a:fld id="{B84041EB-13A7-4D69-AA04-DAB30A6C1D03}" type="slidenum">
              <a:rPr lang="fr-FR" smtClean="0"/>
              <a:t>‹N°›</a:t>
            </a:fld>
            <a:endParaRPr lang="fr-FR"/>
          </a:p>
        </p:txBody>
      </p:sp>
      <p:sp>
        <p:nvSpPr>
          <p:cNvPr id="23" name="Footer Placeholder 22"/>
          <p:cNvSpPr>
            <a:spLocks noGrp="1"/>
          </p:cNvSpPr>
          <p:nvPr>
            <p:ph type="ftr" sz="quarter" idx="17"/>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fr-FR" smtClean="0"/>
              <a:t>Modifiez les styles du texte du masque</a:t>
            </a:r>
          </a:p>
        </p:txBody>
      </p:sp>
      <p:sp>
        <p:nvSpPr>
          <p:cNvPr id="12" name="Title 11"/>
          <p:cNvSpPr>
            <a:spLocks noGrp="1"/>
          </p:cNvSpPr>
          <p:nvPr>
            <p:ph type="title"/>
          </p:nvPr>
        </p:nvSpPr>
        <p:spPr>
          <a:xfrm>
            <a:off x="2514600" y="975360"/>
            <a:ext cx="4114800" cy="701040"/>
          </a:xfrm>
        </p:spPr>
        <p:txBody>
          <a:bodyPr/>
          <a:lstStyle/>
          <a:p>
            <a:r>
              <a:rPr lang="fr-FR" smtClean="0"/>
              <a:t>Modifiez le style du titre</a:t>
            </a:r>
            <a:endParaRPr lang="en-US"/>
          </a:p>
        </p:txBody>
      </p:sp>
      <p:sp>
        <p:nvSpPr>
          <p:cNvPr id="13" name="Date Placeholder 12"/>
          <p:cNvSpPr>
            <a:spLocks noGrp="1"/>
          </p:cNvSpPr>
          <p:nvPr>
            <p:ph type="dt" sz="half" idx="14"/>
          </p:nvPr>
        </p:nvSpPr>
        <p:spPr>
          <a:xfrm>
            <a:off x="2981325" y="273180"/>
            <a:ext cx="3181350" cy="292100"/>
          </a:xfrm>
        </p:spPr>
        <p:txBody>
          <a:bodyPr/>
          <a:lstStyle/>
          <a:p>
            <a:fld id="{24C0B7A8-5F32-4A55-AADB-A498D18FA53A}" type="datetimeFigureOut">
              <a:rPr lang="fr-FR" smtClean="0"/>
              <a:t>12/11/2017</a:t>
            </a:fld>
            <a:endParaRPr lang="fr-FR"/>
          </a:p>
        </p:txBody>
      </p:sp>
      <p:sp>
        <p:nvSpPr>
          <p:cNvPr id="14" name="Slide Number Placeholder 13"/>
          <p:cNvSpPr>
            <a:spLocks noGrp="1"/>
          </p:cNvSpPr>
          <p:nvPr>
            <p:ph type="sldNum" sz="quarter" idx="15"/>
          </p:nvPr>
        </p:nvSpPr>
        <p:spPr>
          <a:xfrm>
            <a:off x="4038600" y="6172200"/>
            <a:ext cx="1066800" cy="304800"/>
          </a:xfrm>
        </p:spPr>
        <p:txBody>
          <a:bodyPr/>
          <a:lstStyle/>
          <a:p>
            <a:fld id="{B84041EB-13A7-4D69-AA04-DAB30A6C1D03}" type="slidenum">
              <a:rPr lang="fr-FR" smtClean="0"/>
              <a:t>‹N°›</a:t>
            </a:fld>
            <a:endParaRPr lang="fr-FR"/>
          </a:p>
        </p:txBody>
      </p:sp>
      <p:sp>
        <p:nvSpPr>
          <p:cNvPr id="15" name="Footer Placeholder 14"/>
          <p:cNvSpPr>
            <a:spLocks noGrp="1"/>
          </p:cNvSpPr>
          <p:nvPr>
            <p:ph type="ftr" sz="quarter" idx="16"/>
          </p:nvPr>
        </p:nvSpPr>
        <p:spPr>
          <a:xfrm>
            <a:off x="1447800" y="6486525"/>
            <a:ext cx="6248400" cy="29210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4C0B7A8-5F32-4A55-AADB-A498D18FA53A}" type="datetimeFigureOut">
              <a:rPr lang="fr-FR" smtClean="0"/>
              <a:t>12/11/2017</a:t>
            </a:fld>
            <a:endParaRPr lang="fr-F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fr-F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84041EB-13A7-4D69-AA04-DAB30A6C1D03}" type="slidenum">
              <a:rPr lang="fr-FR" smtClean="0"/>
              <a:t>‹N°›</a:t>
            </a:fld>
            <a:endParaRPr lang="fr-F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fr-FR" smtClean="0"/>
              <a:t>Modifiez le style du titre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title"/>
          </p:nvPr>
        </p:nvSpPr>
        <p:spPr>
          <a:xfrm>
            <a:off x="755576" y="764704"/>
            <a:ext cx="7772400" cy="2808312"/>
          </a:xfrm>
        </p:spPr>
        <p:txBody>
          <a:bodyPr>
            <a:normAutofit/>
          </a:bodyPr>
          <a:lstStyle/>
          <a:p>
            <a:r>
              <a:rPr lang="ar-DZ" sz="5400" dirty="0" smtClean="0"/>
              <a:t>الفن البيزنطي</a:t>
            </a:r>
            <a:r>
              <a:rPr lang="ar-DZ" dirty="0" smtClean="0"/>
              <a:t/>
            </a:r>
            <a:br>
              <a:rPr lang="ar-DZ" dirty="0" smtClean="0"/>
            </a:br>
            <a:endParaRPr lang="fr-FR" dirty="0"/>
          </a:p>
        </p:txBody>
      </p:sp>
    </p:spTree>
    <p:extLst>
      <p:ext uri="{BB962C8B-B14F-4D97-AF65-F5344CB8AC3E}">
        <p14:creationId xmlns:p14="http://schemas.microsoft.com/office/powerpoint/2010/main" val="252713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548680"/>
            <a:ext cx="8229600" cy="5547320"/>
          </a:xfrm>
        </p:spPr>
        <p:txBody>
          <a:bodyPr/>
          <a:lstStyle/>
          <a:p>
            <a:r>
              <a:rPr lang="ar-DZ" dirty="0" smtClean="0"/>
              <a:t>امتزاج استعمال القبة مع استعمال الاعمدة الكلاسيكية الاغريقية و الرومانية,</a:t>
            </a:r>
          </a:p>
          <a:p>
            <a:r>
              <a:rPr lang="ar-DZ" dirty="0" smtClean="0"/>
              <a:t>تجمع القباب الصغيرة و انصاف القباب حول القبة المركزية ,الاقواس اما نصف دائرية او </a:t>
            </a:r>
            <a:r>
              <a:rPr lang="ar-DZ" dirty="0" err="1" smtClean="0"/>
              <a:t>حدوية</a:t>
            </a:r>
            <a:r>
              <a:rPr lang="ar-DZ" dirty="0" smtClean="0"/>
              <a:t>,</a:t>
            </a:r>
          </a:p>
          <a:p>
            <a:r>
              <a:rPr lang="ar-DZ" dirty="0" smtClean="0"/>
              <a:t>الرسوم على الجدران و السقوف تواجدت في منطقة المحراب وعادة ما تواجد </a:t>
            </a:r>
            <a:r>
              <a:rPr lang="ar-DZ" dirty="0" err="1" smtClean="0"/>
              <a:t>تمتال</a:t>
            </a:r>
            <a:r>
              <a:rPr lang="ar-DZ" dirty="0" smtClean="0"/>
              <a:t> المسيح عليه السلام  و </a:t>
            </a:r>
            <a:r>
              <a:rPr lang="ar-DZ" dirty="0" err="1" smtClean="0"/>
              <a:t>العدراءكما</a:t>
            </a:r>
            <a:r>
              <a:rPr lang="ar-DZ" dirty="0" smtClean="0"/>
              <a:t> توضح الرسوم حياة المسيح عليه السلام مع القديسين و يعتبر البيزنطيون اول من صور السيد المسيح </a:t>
            </a:r>
            <a:r>
              <a:rPr lang="ar-DZ" dirty="0" err="1" smtClean="0"/>
              <a:t>واستعملو</a:t>
            </a:r>
            <a:r>
              <a:rPr lang="ar-DZ" dirty="0" smtClean="0"/>
              <a:t> </a:t>
            </a:r>
            <a:r>
              <a:rPr lang="ar-DZ" dirty="0" err="1" smtClean="0"/>
              <a:t>المزاييك</a:t>
            </a:r>
            <a:r>
              <a:rPr lang="ar-DZ" dirty="0" smtClean="0"/>
              <a:t> الملون و الزجاج </a:t>
            </a:r>
            <a:r>
              <a:rPr lang="ar-DZ" dirty="0" err="1" smtClean="0"/>
              <a:t>الملون,كما</a:t>
            </a:r>
            <a:r>
              <a:rPr lang="ar-DZ" dirty="0" smtClean="0"/>
              <a:t> </a:t>
            </a:r>
            <a:r>
              <a:rPr lang="ar-DZ" dirty="0" err="1" smtClean="0"/>
              <a:t>اهتمو</a:t>
            </a:r>
            <a:r>
              <a:rPr lang="ar-DZ" dirty="0" smtClean="0"/>
              <a:t> في رسوماتهم </a:t>
            </a:r>
            <a:r>
              <a:rPr lang="ar-DZ" dirty="0" err="1" smtClean="0"/>
              <a:t>با</a:t>
            </a:r>
            <a:r>
              <a:rPr lang="ar-DZ" dirty="0" smtClean="0"/>
              <a:t> الهالة </a:t>
            </a:r>
            <a:r>
              <a:rPr lang="ar-DZ" smtClean="0"/>
              <a:t>حول الراس,</a:t>
            </a:r>
            <a:endParaRPr lang="fr-FR" dirty="0"/>
          </a:p>
        </p:txBody>
      </p:sp>
    </p:spTree>
    <p:extLst>
      <p:ext uri="{BB962C8B-B14F-4D97-AF65-F5344CB8AC3E}">
        <p14:creationId xmlns:p14="http://schemas.microsoft.com/office/powerpoint/2010/main" val="299292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1556792"/>
            <a:ext cx="8229600" cy="3456384"/>
          </a:xfrm>
        </p:spPr>
        <p:txBody>
          <a:bodyPr/>
          <a:lstStyle/>
          <a:p>
            <a:pPr algn="just" rtl="1"/>
            <a:r>
              <a:rPr lang="ar-DZ" dirty="0" smtClean="0"/>
              <a:t>لقد اختار الملك قسطنطين امبراطور الدولة الرومانية الشرقية مدينة </a:t>
            </a:r>
            <a:r>
              <a:rPr lang="ar-DZ" dirty="0" err="1" smtClean="0"/>
              <a:t>بيزنطة،عاصمة</a:t>
            </a:r>
            <a:r>
              <a:rPr lang="ar-DZ" dirty="0" smtClean="0"/>
              <a:t> لملكه بعد ان اعترف </a:t>
            </a:r>
            <a:r>
              <a:rPr lang="ar-DZ" dirty="0" err="1" smtClean="0"/>
              <a:t>با</a:t>
            </a:r>
            <a:r>
              <a:rPr lang="ar-DZ" dirty="0" smtClean="0"/>
              <a:t> الديانة المسيحية كدين رسمي للدولة فحطمت </a:t>
            </a:r>
            <a:r>
              <a:rPr lang="ar-DZ" dirty="0" err="1" smtClean="0"/>
              <a:t>التماتيل</a:t>
            </a:r>
            <a:r>
              <a:rPr lang="ar-DZ" dirty="0" smtClean="0"/>
              <a:t> وهدمت المعابد و القصور في ايطاليا و اليونان و مصر </a:t>
            </a:r>
          </a:p>
          <a:p>
            <a:pPr algn="just" rtl="1"/>
            <a:r>
              <a:rPr lang="ar-DZ" dirty="0" smtClean="0"/>
              <a:t> وسورية ونشا عن ذلك فن جديد له طابع خاص سمي، </a:t>
            </a:r>
            <a:r>
              <a:rPr lang="ar-DZ" dirty="0" err="1" smtClean="0"/>
              <a:t>با</a:t>
            </a:r>
            <a:r>
              <a:rPr lang="ar-DZ" dirty="0" smtClean="0"/>
              <a:t> الفن البيزنطي</a:t>
            </a:r>
          </a:p>
          <a:p>
            <a:pPr algn="just" rtl="1"/>
            <a:r>
              <a:rPr lang="ar-DZ" dirty="0" smtClean="0"/>
              <a:t>جاءت تسمية العمارة البيزنطية نتيجة لتبلور وتطور العمارة </a:t>
            </a:r>
            <a:r>
              <a:rPr lang="ar-DZ" dirty="0" err="1" smtClean="0"/>
              <a:t>الهيلينية</a:t>
            </a:r>
            <a:r>
              <a:rPr lang="ar-DZ" dirty="0" smtClean="0"/>
              <a:t> الاغريقية ووصولها الى اوجها في القسطنطينية(</a:t>
            </a:r>
            <a:r>
              <a:rPr lang="ar-DZ" dirty="0" err="1" smtClean="0"/>
              <a:t>الاستانة</a:t>
            </a:r>
            <a:r>
              <a:rPr lang="ar-DZ" dirty="0" smtClean="0"/>
              <a:t>) وخاصة في عهد الامبراطور </a:t>
            </a:r>
            <a:r>
              <a:rPr lang="ar-DZ" dirty="0" err="1" smtClean="0"/>
              <a:t>جوستيان</a:t>
            </a:r>
            <a:r>
              <a:rPr lang="ar-DZ" dirty="0" smtClean="0"/>
              <a:t> ،اهم ابنية هدا الطراز الكنائس,</a:t>
            </a:r>
          </a:p>
          <a:p>
            <a:pPr algn="just" rtl="1"/>
            <a:r>
              <a:rPr lang="ar-DZ" dirty="0"/>
              <a:t>دامت الامبراطورية البيزنطية حوالي عشرة ألاف سنة انتشر خلالها الفن البيزنطي في جزء كبير من دول البحر المتوسط ووصل الى ارمينيا شرقا الى غاية فتح القسطنطينية سنة 1435.م من طرف الدولة العثمانية </a:t>
            </a:r>
            <a:r>
              <a:rPr lang="ar-DZ" dirty="0" smtClean="0"/>
              <a:t>,</a:t>
            </a:r>
            <a:endParaRPr lang="fr-FR" dirty="0"/>
          </a:p>
        </p:txBody>
      </p:sp>
    </p:spTree>
    <p:extLst>
      <p:ext uri="{BB962C8B-B14F-4D97-AF65-F5344CB8AC3E}">
        <p14:creationId xmlns:p14="http://schemas.microsoft.com/office/powerpoint/2010/main" val="141223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620688"/>
            <a:ext cx="8229600" cy="5475312"/>
          </a:xfrm>
        </p:spPr>
        <p:txBody>
          <a:bodyPr/>
          <a:lstStyle/>
          <a:p>
            <a:r>
              <a:rPr lang="ar-DZ" dirty="0"/>
              <a:t>تطور الفن والعمران البيزنطيان لتمجيد الامبراطور و الكنيسة المسيحية </a:t>
            </a:r>
            <a:r>
              <a:rPr lang="ar-DZ" dirty="0" smtClean="0"/>
              <a:t>حيث </a:t>
            </a:r>
            <a:r>
              <a:rPr lang="ar-DZ" dirty="0"/>
              <a:t>صورت الايقونات على اللوحات وشمل القسط الكبير من المواضيع الفنية الديانة المسيحية وخاصة صور رجال الدين </a:t>
            </a:r>
            <a:r>
              <a:rPr lang="ar-DZ" dirty="0" err="1"/>
              <a:t>وهوطراز</a:t>
            </a:r>
            <a:r>
              <a:rPr lang="ar-DZ" dirty="0"/>
              <a:t> مشتق من امتزاج عناصر رومانية بعناصر شرقية محلية (بلاد الرافدين ،سوريا ومصر ) كما مر بفترة من الخمول فمنذ القرن الثالث الميلادي ارتبط الفن </a:t>
            </a:r>
            <a:r>
              <a:rPr lang="ar-DZ" dirty="0" err="1"/>
              <a:t>الهيليني</a:t>
            </a:r>
            <a:r>
              <a:rPr lang="ar-DZ" dirty="0"/>
              <a:t> بالعقائد القديمة الشرقية وتجسدت في الجداريات المسيحية ،اكتفى الفن المسيحي الاول في القرن الثالث و الرابع الميلادي بإعادة الاسلوب والأشكال الوثنية الكلاسيكية حيث نجدها اكثر من التماثيل ، اما النحت فاقتصر على قطع من العاج </a:t>
            </a:r>
            <a:r>
              <a:rPr lang="ar-DZ" dirty="0" smtClean="0"/>
              <a:t>ونقل </a:t>
            </a:r>
            <a:r>
              <a:rPr lang="ar-DZ" dirty="0"/>
              <a:t>اللوحات الفنية على الاسطح الحجرية وتظهر النقوش البارزة على الواح التوابيت الحجرية ، وتشمل عناصرها اشخاصا وحيوانات وطيورا ونباتات ورموز مسيحية ثم تخلى الفن البيزنطي عن التعبير الكلاسيكي لصالح العقيدة الارثوذكسية وأصبحت الفسيفساء التقنية المفضلة لتزيين الكنائس بمكعبات صغيرة من الحجر او الزجاج الملون او المغلفة بالورق الذهبي كما وظفت الفسيفساء لغرض تغليف الجدران قبب الكنائس </a:t>
            </a:r>
            <a:endParaRPr lang="fr-FR" dirty="0"/>
          </a:p>
          <a:p>
            <a:endParaRPr lang="fr-FR" dirty="0"/>
          </a:p>
        </p:txBody>
      </p:sp>
    </p:spTree>
    <p:extLst>
      <p:ext uri="{BB962C8B-B14F-4D97-AF65-F5344CB8AC3E}">
        <p14:creationId xmlns:p14="http://schemas.microsoft.com/office/powerpoint/2010/main" val="283048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620688"/>
            <a:ext cx="8229600" cy="5475312"/>
          </a:xfrm>
        </p:spPr>
        <p:txBody>
          <a:bodyPr/>
          <a:lstStyle/>
          <a:p>
            <a:pPr algn="just" rtl="1"/>
            <a:r>
              <a:rPr lang="ar-DZ" b="1" dirty="0"/>
              <a:t>-المرحلة الاولى : </a:t>
            </a:r>
            <a:endParaRPr lang="fr-FR" b="1" dirty="0"/>
          </a:p>
          <a:p>
            <a:pPr algn="just" rtl="1"/>
            <a:r>
              <a:rPr lang="ar-DZ" dirty="0"/>
              <a:t>كانت بداية الفن البيزنطي في القرن الخامس الميلادي محتشمة وعرفت نهضة اولى في القرن السادس الميلادي بتطور </a:t>
            </a:r>
            <a:r>
              <a:rPr lang="ar-DZ" dirty="0" err="1"/>
              <a:t>انتقالى</a:t>
            </a:r>
            <a:r>
              <a:rPr lang="ar-DZ" dirty="0"/>
              <a:t> من الكلاسيكية  المسيحية الاولى الى ميلاد الطابع البيزنطي تزامن العهد الذهبي مع حكم الامبراطور </a:t>
            </a:r>
            <a:r>
              <a:rPr lang="ar-DZ" dirty="0" err="1"/>
              <a:t>جستينيان</a:t>
            </a:r>
            <a:r>
              <a:rPr lang="ar-DZ" dirty="0"/>
              <a:t> الاول سنة 565 .م الذي شجع على الممارسة الفنية. </a:t>
            </a:r>
            <a:endParaRPr lang="fr-FR" dirty="0"/>
          </a:p>
          <a:p>
            <a:pPr algn="just" rtl="1"/>
            <a:r>
              <a:rPr lang="ar-DZ" b="1" dirty="0"/>
              <a:t>1-فن الفسيفساء</a:t>
            </a:r>
            <a:r>
              <a:rPr lang="ar-DZ" dirty="0"/>
              <a:t> :</a:t>
            </a:r>
            <a:endParaRPr lang="fr-FR" dirty="0"/>
          </a:p>
          <a:p>
            <a:pPr algn="just" rtl="1"/>
            <a:r>
              <a:rPr lang="ar-DZ" dirty="0"/>
              <a:t>تعود انجازات الفن الكبرى الى </a:t>
            </a:r>
            <a:r>
              <a:rPr lang="ar-DZ" dirty="0" err="1"/>
              <a:t>جستيان</a:t>
            </a:r>
            <a:r>
              <a:rPr lang="ar-DZ" dirty="0"/>
              <a:t> الذي امتدت رعايته للفن من </a:t>
            </a:r>
            <a:r>
              <a:rPr lang="ar-DZ" dirty="0" err="1"/>
              <a:t>ايا</a:t>
            </a:r>
            <a:r>
              <a:rPr lang="ar-DZ" dirty="0"/>
              <a:t> صوفيا في بيزنطة وحتى قطع </a:t>
            </a:r>
            <a:r>
              <a:rPr lang="ar-DZ" dirty="0" err="1"/>
              <a:t>الفسيفساء،اذ</a:t>
            </a:r>
            <a:r>
              <a:rPr lang="ar-DZ" dirty="0"/>
              <a:t> ازدهر تقليد تكريم الصور الاسطورية و القديسين في الفن التمثيلي للأشخاص(الايقونات) تم فرض فن ديني غير تمثيلي للأشخاص استطاعت بيزنطة من </a:t>
            </a:r>
            <a:r>
              <a:rPr lang="ar-DZ" dirty="0" smtClean="0"/>
              <a:t>خلاله </a:t>
            </a:r>
            <a:r>
              <a:rPr lang="ar-DZ" dirty="0"/>
              <a:t>تخطي الصور المظلمة فيما يعرف بفترة </a:t>
            </a:r>
            <a:r>
              <a:rPr lang="ar-DZ" dirty="0" err="1"/>
              <a:t>اللا</a:t>
            </a:r>
            <a:r>
              <a:rPr lang="ar-DZ" dirty="0"/>
              <a:t> ايقونة تم احتفل الاباطرة المقدونيين(867-1065م) </a:t>
            </a:r>
            <a:r>
              <a:rPr lang="ar-DZ" dirty="0" err="1"/>
              <a:t>با</a:t>
            </a:r>
            <a:r>
              <a:rPr lang="ar-DZ" dirty="0"/>
              <a:t> العودة الى زخرفة الكنائس.</a:t>
            </a:r>
            <a:endParaRPr lang="fr-FR" dirty="0"/>
          </a:p>
          <a:p>
            <a:endParaRPr lang="fr-FR" dirty="0"/>
          </a:p>
        </p:txBody>
      </p:sp>
    </p:spTree>
    <p:extLst>
      <p:ext uri="{BB962C8B-B14F-4D97-AF65-F5344CB8AC3E}">
        <p14:creationId xmlns:p14="http://schemas.microsoft.com/office/powerpoint/2010/main" val="247219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476672"/>
            <a:ext cx="8229600" cy="5619328"/>
          </a:xfrm>
        </p:spPr>
        <p:txBody>
          <a:bodyPr/>
          <a:lstStyle/>
          <a:p>
            <a:pPr algn="just" rtl="1"/>
            <a:r>
              <a:rPr lang="ar-DZ" dirty="0"/>
              <a:t>خلال حكم الامبراطور </a:t>
            </a:r>
            <a:r>
              <a:rPr lang="ar-DZ" dirty="0" err="1"/>
              <a:t>جستينيان</a:t>
            </a:r>
            <a:r>
              <a:rPr lang="ar-DZ" dirty="0"/>
              <a:t> الاول تطور فن الفسيفساء التي تنوعت اساليبها من البسيطة الى النصف دائرية (على الجدران) حيث اصبحت من اهم مظاهر الفن المسيحي التي ازدهرت في ذلك العصر  وكانت اهم الفنون المكملة للعمارة في الكنائس البيزنطية ومن اهم وأجمل مجموعة فسيفساء انجزت خلال هذه الفترة سنة 547.م بكنيسة القديس فيتال (</a:t>
            </a:r>
            <a:r>
              <a:rPr lang="fr-FR" dirty="0"/>
              <a:t>saint vital </a:t>
            </a:r>
            <a:r>
              <a:rPr lang="ar-DZ" dirty="0"/>
              <a:t> ) بمدينة رفان </a:t>
            </a:r>
            <a:r>
              <a:rPr lang="fr-FR" dirty="0"/>
              <a:t> </a:t>
            </a:r>
            <a:r>
              <a:rPr lang="fr-FR" dirty="0" err="1"/>
              <a:t>ravenne</a:t>
            </a:r>
            <a:r>
              <a:rPr lang="ar-DZ" dirty="0"/>
              <a:t>.</a:t>
            </a:r>
            <a:endParaRPr lang="fr-FR" dirty="0"/>
          </a:p>
          <a:p>
            <a:pPr algn="just" rtl="1"/>
            <a:r>
              <a:rPr lang="ar-DZ" dirty="0"/>
              <a:t> </a:t>
            </a:r>
            <a:endParaRPr lang="fr-FR" dirty="0"/>
          </a:p>
          <a:p>
            <a:pPr algn="just" rtl="1"/>
            <a:r>
              <a:rPr lang="ar-DZ" b="1" dirty="0"/>
              <a:t>2-فن العمارة</a:t>
            </a:r>
            <a:r>
              <a:rPr lang="ar-DZ" dirty="0"/>
              <a:t>:</a:t>
            </a:r>
            <a:endParaRPr lang="fr-FR" dirty="0"/>
          </a:p>
          <a:p>
            <a:pPr algn="just" rtl="1"/>
            <a:r>
              <a:rPr lang="ar-DZ" dirty="0"/>
              <a:t>برز نوعان اساسيان في بنايات الكنائس ،النوع الاول دو جناح محاط بأعمدة وينتهي  في شكل نصف دائري اما النوع الثاني  من الكنائس ميزته القباب الحجرية التي تتوسط بناية الكنيسة ،هدا ما نجده في كنيسة القديسة صوفيا التي بنيت </a:t>
            </a:r>
            <a:r>
              <a:rPr lang="ar-DZ" dirty="0" err="1"/>
              <a:t>با</a:t>
            </a:r>
            <a:r>
              <a:rPr lang="ar-DZ" dirty="0"/>
              <a:t> القسطنطينية سنة 537م،اهتم البيزنطيون بزخرفة الكنائس من الداخل </a:t>
            </a:r>
            <a:r>
              <a:rPr lang="ar-DZ" dirty="0" err="1"/>
              <a:t>با</a:t>
            </a:r>
            <a:r>
              <a:rPr lang="ar-DZ" dirty="0"/>
              <a:t> الرخام و الفسيفساء.</a:t>
            </a:r>
            <a:endParaRPr lang="fr-FR" dirty="0"/>
          </a:p>
          <a:p>
            <a:pPr algn="just"/>
            <a:endParaRPr lang="fr-FR" dirty="0"/>
          </a:p>
        </p:txBody>
      </p:sp>
    </p:spTree>
    <p:extLst>
      <p:ext uri="{BB962C8B-B14F-4D97-AF65-F5344CB8AC3E}">
        <p14:creationId xmlns:p14="http://schemas.microsoft.com/office/powerpoint/2010/main" val="406908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548680"/>
            <a:ext cx="8229600" cy="5547320"/>
          </a:xfrm>
        </p:spPr>
        <p:txBody>
          <a:bodyPr/>
          <a:lstStyle/>
          <a:p>
            <a:pPr algn="just" rtl="1"/>
            <a:r>
              <a:rPr lang="ar-DZ" b="1" dirty="0"/>
              <a:t>تمثيل الشخصيات المقدسة ،</a:t>
            </a:r>
            <a:r>
              <a:rPr lang="ar-DZ" b="1" dirty="0" err="1"/>
              <a:t>ايقونو</a:t>
            </a:r>
            <a:r>
              <a:rPr lang="ar-DZ" b="1" dirty="0"/>
              <a:t> </a:t>
            </a:r>
            <a:r>
              <a:rPr lang="ar-DZ" b="1" dirty="0" err="1"/>
              <a:t>كلاسم</a:t>
            </a:r>
            <a:r>
              <a:rPr lang="ar-DZ" b="1" dirty="0"/>
              <a:t>:</a:t>
            </a:r>
            <a:endParaRPr lang="fr-FR" dirty="0"/>
          </a:p>
          <a:p>
            <a:pPr algn="just" rtl="1"/>
            <a:r>
              <a:rPr lang="ar-DZ" dirty="0"/>
              <a:t>ادمجت الكنيسة الشرقية التحف الفنية في محيطها الداخلي الا انه وقع خلاف شديد بين المؤيدين والمعارضين لفكرة تصوير الشخصيات المقدسة في الكنيسة  مما نتج عنه سنة726 حملة ضد كل تمثيل للشخصيات المقدسة وعليه اصدر الامبراطور ليون </a:t>
            </a:r>
            <a:r>
              <a:rPr lang="ar-DZ" dirty="0" err="1"/>
              <a:t>التالت</a:t>
            </a:r>
            <a:r>
              <a:rPr lang="ar-DZ" dirty="0"/>
              <a:t> امرا بتدمير الايقونات  والأعمال الفنية داخل الكنائس الا ايطاليا صمدت لهدا الامر.</a:t>
            </a:r>
            <a:endParaRPr lang="fr-FR" dirty="0"/>
          </a:p>
          <a:p>
            <a:pPr algn="just" rtl="1"/>
            <a:r>
              <a:rPr lang="ar-DZ" b="1" dirty="0"/>
              <a:t>2المرحلة البيزنطية الوسطى</a:t>
            </a:r>
            <a:r>
              <a:rPr lang="ar-DZ" dirty="0"/>
              <a:t>:</a:t>
            </a:r>
            <a:endParaRPr lang="fr-FR" dirty="0"/>
          </a:p>
          <a:p>
            <a:pPr algn="just" rtl="1"/>
            <a:r>
              <a:rPr lang="ar-DZ" b="1" dirty="0"/>
              <a:t>-النهضة المقدونية</a:t>
            </a:r>
            <a:r>
              <a:rPr lang="ar-DZ" dirty="0"/>
              <a:t>:</a:t>
            </a:r>
            <a:endParaRPr lang="fr-FR" dirty="0"/>
          </a:p>
          <a:p>
            <a:pPr algn="just" rtl="1"/>
            <a:r>
              <a:rPr lang="ar-DZ" dirty="0"/>
              <a:t>سنة843م سمح من جديد بتصوير الشخصيات المقدسة ومع اعتلاء السلالة المقدونية الجديدة العرش  يبدأ عهد دهبي جديد للفن البيزنطي اد عرف الفن تجديدا كلاسيكيا مهما ،وتعد المخطوطات المزخرفة في القرن التاسع و العاشر الميلادي احسن مثال على دلك حيت اخدت الصور التوضيحية للمخطوطات حجم الصفحات.</a:t>
            </a:r>
            <a:endParaRPr lang="fr-FR" dirty="0"/>
          </a:p>
          <a:p>
            <a:pPr algn="just"/>
            <a:endParaRPr lang="fr-FR" dirty="0"/>
          </a:p>
        </p:txBody>
      </p:sp>
    </p:spTree>
    <p:extLst>
      <p:ext uri="{BB962C8B-B14F-4D97-AF65-F5344CB8AC3E}">
        <p14:creationId xmlns:p14="http://schemas.microsoft.com/office/powerpoint/2010/main" val="129261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548680"/>
            <a:ext cx="8229600" cy="5547320"/>
          </a:xfrm>
        </p:spPr>
        <p:txBody>
          <a:bodyPr/>
          <a:lstStyle/>
          <a:p>
            <a:pPr algn="just" rtl="1"/>
            <a:r>
              <a:rPr lang="ar-DZ" b="1" dirty="0"/>
              <a:t>*فن التصوير</a:t>
            </a:r>
            <a:r>
              <a:rPr lang="ar-DZ" dirty="0"/>
              <a:t>:</a:t>
            </a:r>
            <a:endParaRPr lang="fr-FR" dirty="0"/>
          </a:p>
          <a:p>
            <a:pPr algn="just" rtl="1"/>
            <a:r>
              <a:rPr lang="ar-DZ" dirty="0" err="1"/>
              <a:t>تاتر</a:t>
            </a:r>
            <a:r>
              <a:rPr lang="ar-DZ" dirty="0"/>
              <a:t> الفنانون البيزنطيون </a:t>
            </a:r>
            <a:r>
              <a:rPr lang="ar-DZ" dirty="0" err="1"/>
              <a:t>با</a:t>
            </a:r>
            <a:r>
              <a:rPr lang="ar-DZ" dirty="0"/>
              <a:t> الكلاسيكيون الدين سبقوهم لإبراز تلاعب الظل و الضوء اللذان يسمحان بإعطاء الابعاد </a:t>
            </a:r>
            <a:r>
              <a:rPr lang="ar-DZ" dirty="0" err="1"/>
              <a:t>التلاتة</a:t>
            </a:r>
            <a:r>
              <a:rPr lang="ar-DZ" dirty="0"/>
              <a:t> من جهة وإحياء المساحة الملونة من جهة اخرى.</a:t>
            </a:r>
            <a:endParaRPr lang="fr-FR" dirty="0"/>
          </a:p>
          <a:p>
            <a:pPr algn="just" rtl="1"/>
            <a:r>
              <a:rPr lang="ar-DZ" b="1" dirty="0"/>
              <a:t>*فن العمارة</a:t>
            </a:r>
            <a:r>
              <a:rPr lang="ar-DZ" dirty="0"/>
              <a:t>:</a:t>
            </a:r>
            <a:endParaRPr lang="fr-FR" dirty="0"/>
          </a:p>
          <a:p>
            <a:pPr algn="just" rtl="1"/>
            <a:r>
              <a:rPr lang="ar-DZ" dirty="0"/>
              <a:t>عرفت المرحلة البيزنطية الوسطى ترسيخ قواعد الكنيسة ذات القبة الوسطية اما مواضيع الفسيفساء التي زينت الكنائس جاءت مطابقة للعقيدة </a:t>
            </a:r>
            <a:r>
              <a:rPr lang="ar-DZ" dirty="0" err="1"/>
              <a:t>الارتدكسية،كان</a:t>
            </a:r>
            <a:r>
              <a:rPr lang="ar-DZ" dirty="0"/>
              <a:t> النموذج السائد لكنيسة </a:t>
            </a:r>
            <a:r>
              <a:rPr lang="ar-DZ" dirty="0" err="1"/>
              <a:t>اللمرحلة</a:t>
            </a:r>
            <a:r>
              <a:rPr lang="ar-DZ" dirty="0"/>
              <a:t> الوسطى على شكل الصليب الاغريقي مثل ما هو عليه في كنيسة القديسة </a:t>
            </a:r>
            <a:r>
              <a:rPr lang="ar-DZ" dirty="0" err="1"/>
              <a:t>صوفيا،فا</a:t>
            </a:r>
            <a:r>
              <a:rPr lang="ar-DZ" dirty="0"/>
              <a:t> الجزء المهم هو القبة التي </a:t>
            </a:r>
            <a:r>
              <a:rPr lang="ar-DZ" dirty="0" err="1"/>
              <a:t>تتوسطها</a:t>
            </a:r>
            <a:r>
              <a:rPr lang="ar-DZ" dirty="0"/>
              <a:t>.</a:t>
            </a:r>
            <a:endParaRPr lang="fr-FR" dirty="0"/>
          </a:p>
          <a:p>
            <a:pPr algn="just" rtl="1"/>
            <a:r>
              <a:rPr lang="ar-DZ" b="1" dirty="0"/>
              <a:t>*فن للفسيفساء</a:t>
            </a:r>
            <a:r>
              <a:rPr lang="ar-DZ" dirty="0"/>
              <a:t>:</a:t>
            </a:r>
            <a:endParaRPr lang="fr-FR" dirty="0"/>
          </a:p>
          <a:p>
            <a:pPr algn="just" rtl="1"/>
            <a:r>
              <a:rPr lang="ar-DZ" dirty="0"/>
              <a:t>غطت الفسيفساء الجزء الكبير من داخل الكنيسة ،حيت بدأت من تجويف القبة مرورا </a:t>
            </a:r>
            <a:r>
              <a:rPr lang="ar-DZ" dirty="0" err="1"/>
              <a:t>با</a:t>
            </a:r>
            <a:r>
              <a:rPr lang="ar-DZ" dirty="0"/>
              <a:t> الجدران والى غاية المناطق السفلى ،مواضيعها ذات طابع ديني ،مرتبة </a:t>
            </a:r>
            <a:r>
              <a:rPr lang="ar-DZ" dirty="0" err="1"/>
              <a:t>با</a:t>
            </a:r>
            <a:r>
              <a:rPr lang="ar-DZ" dirty="0"/>
              <a:t> التدرج حسب درجة الشخصيات الدينية.</a:t>
            </a:r>
            <a:endParaRPr lang="fr-FR" dirty="0"/>
          </a:p>
          <a:p>
            <a:pPr algn="just"/>
            <a:endParaRPr lang="fr-FR" dirty="0"/>
          </a:p>
        </p:txBody>
      </p:sp>
    </p:spTree>
    <p:extLst>
      <p:ext uri="{BB962C8B-B14F-4D97-AF65-F5344CB8AC3E}">
        <p14:creationId xmlns:p14="http://schemas.microsoft.com/office/powerpoint/2010/main" val="371376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548680"/>
            <a:ext cx="8229600" cy="5547320"/>
          </a:xfrm>
        </p:spPr>
        <p:txBody>
          <a:bodyPr/>
          <a:lstStyle/>
          <a:p>
            <a:pPr algn="just" rtl="1"/>
            <a:r>
              <a:rPr lang="ar-DZ" b="1" dirty="0"/>
              <a:t>*فن </a:t>
            </a:r>
            <a:r>
              <a:rPr lang="ar-DZ" b="1" dirty="0" err="1"/>
              <a:t>الكومنان</a:t>
            </a:r>
            <a:r>
              <a:rPr lang="ar-DZ" b="1" dirty="0"/>
              <a:t>:</a:t>
            </a:r>
            <a:endParaRPr lang="fr-FR" dirty="0"/>
          </a:p>
          <a:p>
            <a:pPr algn="just" rtl="1"/>
            <a:r>
              <a:rPr lang="ar-DZ" dirty="0"/>
              <a:t>ظهر فن السلالة </a:t>
            </a:r>
            <a:r>
              <a:rPr lang="ar-DZ" dirty="0" err="1"/>
              <a:t>الكومينية</a:t>
            </a:r>
            <a:r>
              <a:rPr lang="ar-DZ" dirty="0"/>
              <a:t> (1081-1185م) حيت انتقلت  الثروة من ايدي الاباطرة والكنائس الى الملاك الارستقراطيين فتالف الزجاج الملون مع اوراق الذهب و الفضة و المرمر و الاحجار </a:t>
            </a:r>
            <a:r>
              <a:rPr lang="ar-DZ" dirty="0" err="1"/>
              <a:t>الكريمة،تميز</a:t>
            </a:r>
            <a:r>
              <a:rPr lang="ar-DZ" dirty="0"/>
              <a:t> القرن الثاني عشر  بانه عصر تطور الاشكال السابقة مع نمو الوعي الذاتي فبدا الفنانون في التوقيع </a:t>
            </a:r>
            <a:r>
              <a:rPr lang="ar-DZ" dirty="0" err="1"/>
              <a:t>باسماءهم،كما</a:t>
            </a:r>
            <a:r>
              <a:rPr lang="ar-DZ" dirty="0"/>
              <a:t> عرف الفن خلال هده الفترة نوع من المقاربات الانسانية مثل </a:t>
            </a:r>
            <a:r>
              <a:rPr lang="ar-DZ" dirty="0" err="1"/>
              <a:t>ماهو</a:t>
            </a:r>
            <a:r>
              <a:rPr lang="ar-DZ" dirty="0"/>
              <a:t> عليه في جدارية </a:t>
            </a:r>
            <a:r>
              <a:rPr lang="ar-DZ" dirty="0" err="1"/>
              <a:t>فلادمير</a:t>
            </a:r>
            <a:r>
              <a:rPr lang="ar-DZ" dirty="0"/>
              <a:t>(1125م موسكو)اد يظهر دلك من خلال وضعها لخدها على خد طفلها.</a:t>
            </a:r>
            <a:endParaRPr lang="fr-FR" dirty="0"/>
          </a:p>
          <a:p>
            <a:pPr algn="just" rtl="1"/>
            <a:r>
              <a:rPr lang="ar-DZ" dirty="0"/>
              <a:t> </a:t>
            </a:r>
            <a:endParaRPr lang="fr-FR" dirty="0"/>
          </a:p>
          <a:p>
            <a:pPr algn="just" rtl="1"/>
            <a:r>
              <a:rPr lang="ar-DZ" b="1" dirty="0"/>
              <a:t>-مرحلة </a:t>
            </a:r>
            <a:r>
              <a:rPr lang="ar-DZ" b="1" dirty="0" err="1"/>
              <a:t>باليولوغ</a:t>
            </a:r>
            <a:r>
              <a:rPr lang="ar-DZ" dirty="0"/>
              <a:t>:</a:t>
            </a:r>
            <a:endParaRPr lang="fr-FR" dirty="0"/>
          </a:p>
          <a:p>
            <a:pPr algn="just" rtl="1"/>
            <a:r>
              <a:rPr lang="ar-DZ" dirty="0"/>
              <a:t>انتهت سنة 1261م التي عرفت سيطرة </a:t>
            </a:r>
            <a:r>
              <a:rPr lang="ar-DZ" dirty="0" err="1"/>
              <a:t>اوربا</a:t>
            </a:r>
            <a:r>
              <a:rPr lang="ar-DZ" dirty="0"/>
              <a:t> الغربية على القسطنطينية، عندما اعتلت العرش سلالة </a:t>
            </a:r>
            <a:r>
              <a:rPr lang="ar-DZ" dirty="0" err="1"/>
              <a:t>الباليولوغ</a:t>
            </a:r>
            <a:r>
              <a:rPr lang="ar-DZ" dirty="0"/>
              <a:t> اخر سلالة </a:t>
            </a:r>
            <a:r>
              <a:rPr lang="ar-DZ" dirty="0" err="1"/>
              <a:t>بيزطية</a:t>
            </a:r>
            <a:r>
              <a:rPr lang="ar-DZ" dirty="0"/>
              <a:t> (1258م-1453م).</a:t>
            </a:r>
            <a:endParaRPr lang="fr-FR" dirty="0"/>
          </a:p>
          <a:p>
            <a:pPr algn="just"/>
            <a:endParaRPr lang="fr-FR" dirty="0"/>
          </a:p>
        </p:txBody>
      </p:sp>
    </p:spTree>
    <p:extLst>
      <p:ext uri="{BB962C8B-B14F-4D97-AF65-F5344CB8AC3E}">
        <p14:creationId xmlns:p14="http://schemas.microsoft.com/office/powerpoint/2010/main" val="238515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3"/>
          </p:nvPr>
        </p:nvSpPr>
        <p:spPr>
          <a:xfrm>
            <a:off x="457200" y="548680"/>
            <a:ext cx="8229600" cy="5547320"/>
          </a:xfrm>
        </p:spPr>
        <p:txBody>
          <a:bodyPr/>
          <a:lstStyle/>
          <a:p>
            <a:pPr algn="just" rtl="1"/>
            <a:r>
              <a:rPr lang="ar-DZ" b="1" dirty="0"/>
              <a:t>* فن العمارة</a:t>
            </a:r>
            <a:r>
              <a:rPr lang="ar-DZ" dirty="0"/>
              <a:t>:</a:t>
            </a:r>
            <a:endParaRPr lang="fr-FR" dirty="0"/>
          </a:p>
          <a:p>
            <a:pPr algn="just" rtl="1"/>
            <a:r>
              <a:rPr lang="ar-DZ" dirty="0"/>
              <a:t>عرفت الاشكال المعمارية الجديدة انتعاشا مرموقا في هده </a:t>
            </a:r>
            <a:r>
              <a:rPr lang="ar-DZ" dirty="0" err="1"/>
              <a:t>المرحلة،فأصبحت</a:t>
            </a:r>
            <a:r>
              <a:rPr lang="ar-DZ" dirty="0"/>
              <a:t> الكنيسة ذات القبة المثمنة الاضلاع نموذج هده المرحلة كما تم الاعتناء </a:t>
            </a:r>
            <a:r>
              <a:rPr lang="ar-DZ" dirty="0" err="1"/>
              <a:t>با</a:t>
            </a:r>
            <a:r>
              <a:rPr lang="ar-DZ" dirty="0"/>
              <a:t> التزيين الخارجي للكنيسة.</a:t>
            </a:r>
            <a:endParaRPr lang="fr-FR" dirty="0"/>
          </a:p>
          <a:p>
            <a:pPr algn="just" rtl="1"/>
            <a:r>
              <a:rPr lang="ar-DZ" b="1" dirty="0"/>
              <a:t>* فن التصوير و الفسيفساء</a:t>
            </a:r>
            <a:r>
              <a:rPr lang="ar-DZ" dirty="0"/>
              <a:t>:</a:t>
            </a:r>
            <a:endParaRPr lang="fr-FR" dirty="0"/>
          </a:p>
          <a:p>
            <a:pPr algn="just" rtl="1"/>
            <a:r>
              <a:rPr lang="ar-DZ" dirty="0"/>
              <a:t>تخلى الفنانون عن ترتيب الشخصيات حسب المراتب الدينية وصغرت احجامهم وأعطيت عناية في رسم المناظر الطبيعية وخلفيات المشاهد مثل كنيسة القديس المنقذ شورا </a:t>
            </a:r>
            <a:r>
              <a:rPr lang="ar-DZ" dirty="0" err="1"/>
              <a:t>باسطنبول</a:t>
            </a:r>
            <a:r>
              <a:rPr lang="ar-DZ" dirty="0"/>
              <a:t> كما دفع غلاء لوحات الفسيفساء الى تعويضها </a:t>
            </a:r>
            <a:r>
              <a:rPr lang="ar-DZ" dirty="0" err="1"/>
              <a:t>با</a:t>
            </a:r>
            <a:r>
              <a:rPr lang="ar-DZ" dirty="0"/>
              <a:t> الرسوم </a:t>
            </a:r>
            <a:r>
              <a:rPr lang="ar-DZ" dirty="0" smtClean="0"/>
              <a:t>الجدارية,</a:t>
            </a:r>
          </a:p>
          <a:p>
            <a:pPr algn="just" rtl="1"/>
            <a:r>
              <a:rPr lang="ar-DZ" dirty="0" smtClean="0"/>
              <a:t>خصائص العمارة </a:t>
            </a:r>
            <a:r>
              <a:rPr lang="ar-DZ" dirty="0" err="1" smtClean="0"/>
              <a:t>البيزنطيو</a:t>
            </a:r>
            <a:r>
              <a:rPr lang="ar-DZ" dirty="0" smtClean="0"/>
              <a:t>»</a:t>
            </a:r>
          </a:p>
          <a:p>
            <a:pPr algn="just" rtl="1"/>
            <a:r>
              <a:rPr lang="ar-DZ" dirty="0" smtClean="0"/>
              <a:t>تطور تقنية التسقيف </a:t>
            </a:r>
            <a:r>
              <a:rPr lang="ar-DZ" dirty="0" err="1" smtClean="0"/>
              <a:t>با</a:t>
            </a:r>
            <a:r>
              <a:rPr lang="ar-DZ" dirty="0" smtClean="0"/>
              <a:t> القباب للفضاءات المربعة او المضلعة في مخططات الكنائس  و الاضرحة,</a:t>
            </a:r>
          </a:p>
          <a:p>
            <a:pPr algn="just" rtl="1"/>
            <a:r>
              <a:rPr lang="ar-DZ" dirty="0" smtClean="0"/>
              <a:t>استعمل البيزنطيون الخرسانة الذي ابتدعه الرومان كما </a:t>
            </a:r>
            <a:r>
              <a:rPr lang="ar-DZ" dirty="0" err="1" smtClean="0"/>
              <a:t>استعملو</a:t>
            </a:r>
            <a:r>
              <a:rPr lang="ar-DZ" dirty="0" smtClean="0"/>
              <a:t> المونة في الاجر و التغليف </a:t>
            </a:r>
            <a:r>
              <a:rPr lang="ar-DZ" dirty="0" err="1" smtClean="0"/>
              <a:t>با</a:t>
            </a:r>
            <a:r>
              <a:rPr lang="ar-DZ" dirty="0" smtClean="0"/>
              <a:t> الرخام اد يعتبر الاجر كمادة اساسية في العمارة البيزنطية,</a:t>
            </a:r>
          </a:p>
          <a:p>
            <a:pPr algn="just" rtl="1"/>
            <a:r>
              <a:rPr lang="ar-DZ" dirty="0" smtClean="0"/>
              <a:t>الكنيسة </a:t>
            </a:r>
            <a:r>
              <a:rPr lang="ar-DZ" dirty="0" err="1" smtClean="0"/>
              <a:t>دات</a:t>
            </a:r>
            <a:r>
              <a:rPr lang="ar-DZ" dirty="0" smtClean="0"/>
              <a:t> مخطط مركزي دو قبة مركزية يقع الصليب ضمن مستطيل و القبة في الوسط مؤلفة من اقواس متقاطعة,</a:t>
            </a:r>
          </a:p>
        </p:txBody>
      </p:sp>
    </p:spTree>
    <p:extLst>
      <p:ext uri="{BB962C8B-B14F-4D97-AF65-F5344CB8AC3E}">
        <p14:creationId xmlns:p14="http://schemas.microsoft.com/office/powerpoint/2010/main" val="1682789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49</TotalTime>
  <Words>944</Words>
  <Application>Microsoft Office PowerPoint</Application>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BlackTie</vt:lpstr>
      <vt:lpstr>الفن البيزنطي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 البيزنطي</dc:title>
  <dc:creator>micro</dc:creator>
  <cp:lastModifiedBy>micro</cp:lastModifiedBy>
  <cp:revision>5</cp:revision>
  <dcterms:created xsi:type="dcterms:W3CDTF">2017-11-12T18:58:34Z</dcterms:created>
  <dcterms:modified xsi:type="dcterms:W3CDTF">2017-11-12T19:47:52Z</dcterms:modified>
</cp:coreProperties>
</file>