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4DF1C0A-E9C9-45C5-A752-C06E8B9259E9}" type="datetimeFigureOut">
              <a:rPr lang="fr-FR" smtClean="0"/>
              <a:pPr/>
              <a:t>11/12/2023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225525-D6F7-4A2D-9443-D5B2406B04C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DF1C0A-E9C9-45C5-A752-C06E8B9259E9}" type="datetimeFigureOut">
              <a:rPr lang="fr-FR" smtClean="0"/>
              <a:pPr/>
              <a:t>11/12/2023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225525-D6F7-4A2D-9443-D5B2406B04C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libguides.usc.edu/writingguide/abstrac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Writing</a:t>
            </a:r>
            <a:r>
              <a:rPr lang="fr-FR" dirty="0" smtClean="0"/>
              <a:t> the abstract</a:t>
            </a:r>
            <a:endParaRPr lang="fr-FR" dirty="0"/>
          </a:p>
        </p:txBody>
      </p:sp>
      <p:sp>
        <p:nvSpPr>
          <p:cNvPr id="3" name="Espace réservé du contenu 2"/>
          <p:cNvSpPr>
            <a:spLocks noGrp="1"/>
          </p:cNvSpPr>
          <p:nvPr>
            <p:ph idx="1"/>
          </p:nvPr>
        </p:nvSpPr>
        <p:spPr/>
        <p:txBody>
          <a:bodyPr>
            <a:normAutofit fontScale="92500" lnSpcReduction="20000"/>
          </a:bodyPr>
          <a:lstStyle/>
          <a:p>
            <a:r>
              <a:rPr lang="fr-FR" b="1" dirty="0" smtClean="0"/>
              <a:t>Format</a:t>
            </a:r>
            <a:r>
              <a:rPr lang="fr-FR" dirty="0" smtClean="0"/>
              <a:t>: one </a:t>
            </a:r>
            <a:r>
              <a:rPr lang="fr-FR" dirty="0" err="1" smtClean="0"/>
              <a:t>paragraph</a:t>
            </a:r>
            <a:r>
              <a:rPr lang="fr-FR" dirty="0" smtClean="0"/>
              <a:t> </a:t>
            </a:r>
            <a:r>
              <a:rPr lang="fr-FR" dirty="0" err="1" smtClean="0"/>
              <a:t>without</a:t>
            </a:r>
            <a:r>
              <a:rPr lang="fr-FR" dirty="0" smtClean="0"/>
              <a:t> </a:t>
            </a:r>
            <a:r>
              <a:rPr lang="fr-FR" dirty="0" err="1" smtClean="0"/>
              <a:t>indent</a:t>
            </a:r>
            <a:r>
              <a:rPr lang="fr-FR" dirty="0" smtClean="0"/>
              <a:t> of 150-250 </a:t>
            </a:r>
            <a:r>
              <a:rPr lang="fr-FR" dirty="0" err="1" smtClean="0"/>
              <a:t>words</a:t>
            </a:r>
            <a:r>
              <a:rPr lang="fr-FR" dirty="0" smtClean="0"/>
              <a:t>. </a:t>
            </a:r>
            <a:r>
              <a:rPr lang="en-US" b="1" dirty="0" smtClean="0"/>
              <a:t>use the past tense</a:t>
            </a:r>
            <a:r>
              <a:rPr lang="en-US" dirty="0" smtClean="0"/>
              <a:t> because you are reporting on research that has been completed.</a:t>
            </a:r>
            <a:endParaRPr lang="fr-FR" dirty="0" smtClean="0"/>
          </a:p>
          <a:p>
            <a:r>
              <a:rPr lang="fr-FR" b="1" dirty="0" smtClean="0"/>
              <a:t>Content</a:t>
            </a:r>
            <a:r>
              <a:rPr lang="fr-FR" dirty="0" smtClean="0"/>
              <a:t>:</a:t>
            </a:r>
          </a:p>
          <a:p>
            <a:pPr marL="963613" lvl="0" indent="-514350">
              <a:buFont typeface="+mj-lt"/>
              <a:buAutoNum type="arabicPeriod"/>
            </a:pPr>
            <a:r>
              <a:rPr lang="en-GB" dirty="0" smtClean="0">
                <a:solidFill>
                  <a:srgbClr val="FF0000"/>
                </a:solidFill>
              </a:rPr>
              <a:t>a short statement about the field of research and the issue studied; </a:t>
            </a:r>
            <a:endParaRPr lang="fr-FR" dirty="0" smtClean="0">
              <a:solidFill>
                <a:srgbClr val="FF0000"/>
              </a:solidFill>
            </a:endParaRPr>
          </a:p>
          <a:p>
            <a:pPr marL="963613" lvl="0" indent="-514350">
              <a:buFont typeface="+mj-lt"/>
              <a:buAutoNum type="arabicPeriod"/>
            </a:pPr>
            <a:r>
              <a:rPr lang="en-GB" dirty="0" smtClean="0">
                <a:solidFill>
                  <a:srgbClr val="00B050"/>
                </a:solidFill>
              </a:rPr>
              <a:t>a brief presentation of the research method and procedures used in data collection;</a:t>
            </a:r>
            <a:endParaRPr lang="fr-FR" dirty="0" smtClean="0">
              <a:solidFill>
                <a:srgbClr val="00B050"/>
              </a:solidFill>
            </a:endParaRPr>
          </a:p>
          <a:p>
            <a:pPr marL="963613" lvl="0" indent="-514350">
              <a:buFont typeface="+mj-lt"/>
              <a:buAutoNum type="arabicPeriod"/>
            </a:pPr>
            <a:r>
              <a:rPr lang="en-GB" dirty="0" smtClean="0">
                <a:solidFill>
                  <a:srgbClr val="0070C0"/>
                </a:solidFill>
              </a:rPr>
              <a:t>a condensed summary of the results; </a:t>
            </a:r>
            <a:endParaRPr lang="fr-FR" dirty="0" smtClean="0">
              <a:solidFill>
                <a:srgbClr val="0070C0"/>
              </a:solidFill>
            </a:endParaRPr>
          </a:p>
          <a:p>
            <a:pPr marL="963613" lvl="0" indent="-514350">
              <a:buFont typeface="+mj-lt"/>
              <a:buAutoNum type="arabicPeriod"/>
            </a:pPr>
            <a:r>
              <a:rPr lang="en-GB" dirty="0" smtClean="0"/>
              <a:t>conclusions reached in the study.</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txBody>
          <a:bodyPr>
            <a:noAutofit/>
          </a:bodyPr>
          <a:lstStyle/>
          <a:p>
            <a:r>
              <a:rPr lang="en-US" sz="2000" b="1" dirty="0" smtClean="0"/>
              <a:t>Learner and Teacher Readiness for Constructivism in the Algerian EFL Classroom: The Case of 3rd Year Literary Classrooms in Colonel </a:t>
            </a:r>
            <a:r>
              <a:rPr lang="en-US" sz="2000" b="1" dirty="0" err="1" smtClean="0"/>
              <a:t>Abd</a:t>
            </a:r>
            <a:r>
              <a:rPr lang="en-US" sz="2000" b="1" dirty="0" smtClean="0"/>
              <a:t> </a:t>
            </a:r>
            <a:r>
              <a:rPr lang="en-US" sz="2000" b="1" dirty="0" err="1" smtClean="0"/>
              <a:t>Elhadi</a:t>
            </a:r>
            <a:r>
              <a:rPr lang="en-US" sz="2000" b="1" dirty="0" smtClean="0"/>
              <a:t> Secondary School </a:t>
            </a:r>
            <a:br>
              <a:rPr lang="en-US" sz="2000" b="1" dirty="0" smtClean="0"/>
            </a:br>
            <a:endParaRPr lang="fr-FR" sz="2000" dirty="0"/>
          </a:p>
        </p:txBody>
      </p:sp>
      <p:sp>
        <p:nvSpPr>
          <p:cNvPr id="3" name="Espace réservé du contenu 2"/>
          <p:cNvSpPr>
            <a:spLocks noGrp="1"/>
          </p:cNvSpPr>
          <p:nvPr>
            <p:ph idx="1"/>
          </p:nvPr>
        </p:nvSpPr>
        <p:spPr>
          <a:xfrm>
            <a:off x="0" y="1142984"/>
            <a:ext cx="9144000" cy="5715016"/>
          </a:xfrm>
        </p:spPr>
        <p:txBody>
          <a:bodyPr>
            <a:normAutofit fontScale="62500" lnSpcReduction="20000"/>
          </a:bodyPr>
          <a:lstStyle/>
          <a:p>
            <a:pPr>
              <a:buNone/>
            </a:pPr>
            <a:r>
              <a:rPr lang="en-US" dirty="0" smtClean="0"/>
              <a:t>	</a:t>
            </a:r>
            <a:r>
              <a:rPr lang="en-US" dirty="0" smtClean="0">
                <a:solidFill>
                  <a:srgbClr val="FF0000"/>
                </a:solidFill>
              </a:rPr>
              <a:t>Many countries around the world launched reforms in their educational systems to meet the ever-evolving challenges and demands of an increasingly globalised world. In Algeria, the Competency-Based Approach has been recently adopted; an approach which draws heavily on the principles of constructivism. The purpose of this work was, then, to explore the readiness of English Foreign Language learners and teachers for this new orientation in education and the extent to which this could be achieved in the Algerian EFL classroom.</a:t>
            </a:r>
            <a:r>
              <a:rPr lang="en-US" dirty="0" smtClean="0"/>
              <a:t> </a:t>
            </a:r>
            <a:r>
              <a:rPr lang="en-US" dirty="0" smtClean="0">
                <a:solidFill>
                  <a:schemeClr val="accent6">
                    <a:lumMod val="50000"/>
                  </a:schemeClr>
                </a:solidFill>
              </a:rPr>
              <a:t>To reach this end, a case study research was conducted in Colonel </a:t>
            </a:r>
            <a:r>
              <a:rPr lang="en-US" dirty="0" err="1" smtClean="0">
                <a:solidFill>
                  <a:schemeClr val="accent6">
                    <a:lumMod val="50000"/>
                  </a:schemeClr>
                </a:solidFill>
              </a:rPr>
              <a:t>Abd</a:t>
            </a:r>
            <a:r>
              <a:rPr lang="en-US" dirty="0" smtClean="0">
                <a:solidFill>
                  <a:schemeClr val="accent6">
                    <a:lumMod val="50000"/>
                  </a:schemeClr>
                </a:solidFill>
              </a:rPr>
              <a:t> </a:t>
            </a:r>
            <a:r>
              <a:rPr lang="en-US" dirty="0" err="1" smtClean="0">
                <a:solidFill>
                  <a:schemeClr val="accent6">
                    <a:lumMod val="50000"/>
                  </a:schemeClr>
                </a:solidFill>
              </a:rPr>
              <a:t>Elhadi</a:t>
            </a:r>
            <a:r>
              <a:rPr lang="en-US" dirty="0" smtClean="0">
                <a:solidFill>
                  <a:schemeClr val="accent6">
                    <a:lumMod val="50000"/>
                  </a:schemeClr>
                </a:solidFill>
              </a:rPr>
              <a:t> Secondary School (</a:t>
            </a:r>
            <a:r>
              <a:rPr lang="en-US" dirty="0" err="1" smtClean="0">
                <a:solidFill>
                  <a:schemeClr val="accent6">
                    <a:lumMod val="50000"/>
                  </a:schemeClr>
                </a:solidFill>
              </a:rPr>
              <a:t>Sidi</a:t>
            </a:r>
            <a:r>
              <a:rPr lang="en-US" dirty="0" smtClean="0">
                <a:solidFill>
                  <a:schemeClr val="accent6">
                    <a:lumMod val="50000"/>
                  </a:schemeClr>
                </a:solidFill>
              </a:rPr>
              <a:t> </a:t>
            </a:r>
            <a:r>
              <a:rPr lang="en-US" dirty="0" err="1" smtClean="0">
                <a:solidFill>
                  <a:schemeClr val="accent6">
                    <a:lumMod val="50000"/>
                  </a:schemeClr>
                </a:solidFill>
              </a:rPr>
              <a:t>Bel</a:t>
            </a:r>
            <a:r>
              <a:rPr lang="en-US" dirty="0" smtClean="0">
                <a:solidFill>
                  <a:schemeClr val="accent6">
                    <a:lumMod val="50000"/>
                  </a:schemeClr>
                </a:solidFill>
              </a:rPr>
              <a:t>-Abbes) relying on a number of sources and research instruments for data collection. A questionnaire for learners, another one for teachers, classroom observation, and an interview with a general inspector of English were used. The data collected from these research instruments were </a:t>
            </a:r>
            <a:r>
              <a:rPr lang="en-US" dirty="0" err="1" smtClean="0">
                <a:solidFill>
                  <a:schemeClr val="accent6">
                    <a:lumMod val="50000"/>
                  </a:schemeClr>
                </a:solidFill>
              </a:rPr>
              <a:t>analysed</a:t>
            </a:r>
            <a:r>
              <a:rPr lang="en-US" dirty="0" smtClean="0">
                <a:solidFill>
                  <a:schemeClr val="accent6">
                    <a:lumMod val="50000"/>
                  </a:schemeClr>
                </a:solidFill>
              </a:rPr>
              <a:t> quantitatively and qualitatively.</a:t>
            </a:r>
            <a:r>
              <a:rPr lang="en-US" dirty="0" smtClean="0"/>
              <a:t> </a:t>
            </a:r>
            <a:r>
              <a:rPr lang="en-US" dirty="0" smtClean="0">
                <a:solidFill>
                  <a:srgbClr val="0070C0"/>
                </a:solidFill>
              </a:rPr>
              <a:t>The triangulation of results revealed that Algerian EFL learners did not show readiness for autonomous learning and were not prepared to handle their learning process as required by constructivism. On the other hand, EFL teachers did not show a reliance on constructivist principles in their teaching practices in the EFL classroom which was far from being appropriate for creating constructivist learning/teaching environments.</a:t>
            </a:r>
            <a:r>
              <a:rPr lang="en-US" dirty="0" smtClean="0"/>
              <a:t> Accordingly, this work </a:t>
            </a:r>
            <a:r>
              <a:rPr lang="en-US" dirty="0" err="1" smtClean="0"/>
              <a:t>emphasised</a:t>
            </a:r>
            <a:r>
              <a:rPr lang="en-US" dirty="0" smtClean="0"/>
              <a:t> that understanding in depth the theoretical underpinnings of the CBA was crucial to achieve the objectives of the Algerian educational reform; preparing learners, teachers and the EFL classroom for constructivism was of paramount importance indeed.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43710"/>
          </a:xfrm>
        </p:spPr>
        <p:txBody>
          <a:bodyPr>
            <a:normAutofit fontScale="70000" lnSpcReduction="20000"/>
          </a:bodyPr>
          <a:lstStyle/>
          <a:p>
            <a:pPr algn="ctr">
              <a:buNone/>
            </a:pPr>
            <a:r>
              <a:rPr lang="en-US" b="1" dirty="0" smtClean="0"/>
              <a:t>IMPROVING POLITICAL SCIENCES STUDENTS’ READING COMPREHENSION OF ENGLISH TEXTS</a:t>
            </a:r>
            <a:endParaRPr lang="fr-FR" dirty="0" smtClean="0"/>
          </a:p>
          <a:p>
            <a:pPr>
              <a:buNone/>
            </a:pPr>
            <a:r>
              <a:rPr lang="en-US" dirty="0" smtClean="0"/>
              <a:t>	</a:t>
            </a:r>
            <a:r>
              <a:rPr lang="en-US" dirty="0" smtClean="0">
                <a:solidFill>
                  <a:srgbClr val="FF0000"/>
                </a:solidFill>
              </a:rPr>
              <a:t>Teaching English for specific purposes (ESP) involves teachers to find appropriate approaches, methods, and techniques to be used to address their students’ needs and problems. Along this line of thought, the present investigation aims at exploring the problems encountered by Algerian political sciences students when reading English texts in their field of study, which is so important for their academic achievement, and suggesting accordingly an appropriate English course.</a:t>
            </a:r>
            <a:r>
              <a:rPr lang="en-US" dirty="0" smtClean="0"/>
              <a:t> </a:t>
            </a:r>
            <a:r>
              <a:rPr lang="en-US" dirty="0" smtClean="0">
                <a:solidFill>
                  <a:srgbClr val="00B050"/>
                </a:solidFill>
              </a:rPr>
              <a:t>For this purpose, a case study including 50 Master’s students from the Department of Political Sciences, University of </a:t>
            </a:r>
            <a:r>
              <a:rPr lang="en-US" dirty="0" err="1" smtClean="0">
                <a:solidFill>
                  <a:srgbClr val="00B050"/>
                </a:solidFill>
              </a:rPr>
              <a:t>M’sila</a:t>
            </a:r>
            <a:r>
              <a:rPr lang="en-US" dirty="0" smtClean="0">
                <a:solidFill>
                  <a:srgbClr val="00B050"/>
                </a:solidFill>
              </a:rPr>
              <a:t> (Algeria) was undertaken. Various research instruments were used to cross-check gathered data (two questionnaires, the think-aloud procedure, and a reading comprehension test).</a:t>
            </a:r>
            <a:r>
              <a:rPr lang="en-US" dirty="0" smtClean="0"/>
              <a:t> </a:t>
            </a:r>
            <a:r>
              <a:rPr lang="en-US" dirty="0" smtClean="0">
                <a:solidFill>
                  <a:srgbClr val="0070C0"/>
                </a:solidFill>
              </a:rPr>
              <a:t>Qualitative and quantitative analyses of data revealed a low reading comprehension proficiency of these students attributed to lack of linguistic, strategic, and discourse competences.  Accordingly, the broad lines of an English course that would suit the needs of political sciences students were drawn. This course would focus on developing the three problematic competences to improve students’ reading skill along the other language skills. The Competency Based Approach was proposed as an appropriate instructional model to develop the different skills and competences.</a:t>
            </a:r>
            <a:r>
              <a:rPr lang="en-US" dirty="0" smtClean="0"/>
              <a:t> To conclude, the present learner needs analysis provided a detailed description of the language skills, competences, functions and forms needed by this category of ESP learners allowing the design of a tailor made course.</a:t>
            </a:r>
            <a:endParaRPr lang="fr-FR"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lnSpcReduction="20000"/>
          </a:bodyPr>
          <a:lstStyle/>
          <a:p>
            <a:pPr>
              <a:buNone/>
            </a:pPr>
            <a:r>
              <a:rPr lang="en-US" b="1" dirty="0" smtClean="0"/>
              <a:t>The abstract SHOULD NOT contain:</a:t>
            </a:r>
            <a:endParaRPr lang="en-US" dirty="0" smtClean="0"/>
          </a:p>
          <a:p>
            <a:r>
              <a:rPr lang="en-US" dirty="0" smtClean="0"/>
              <a:t>lengthy background or contextual information,</a:t>
            </a:r>
          </a:p>
          <a:p>
            <a:r>
              <a:rPr lang="en-US" dirty="0" smtClean="0"/>
              <a:t>redundant phrases, unnecessary adverbs and adjectives, and repetitive information;</a:t>
            </a:r>
          </a:p>
          <a:p>
            <a:r>
              <a:rPr lang="en-US" dirty="0" smtClean="0"/>
              <a:t>acronyms or abbreviations,</a:t>
            </a:r>
          </a:p>
          <a:p>
            <a:r>
              <a:rPr lang="en-US" dirty="0" smtClean="0"/>
              <a:t>references to other literature [something like, "current research shows that..." or "studies have indicated..."],</a:t>
            </a:r>
          </a:p>
          <a:p>
            <a:r>
              <a:rPr lang="en-US" smtClean="0"/>
              <a:t>citations </a:t>
            </a:r>
            <a:r>
              <a:rPr lang="en-US" dirty="0" smtClean="0"/>
              <a:t>to other works, and</a:t>
            </a:r>
          </a:p>
          <a:p>
            <a:r>
              <a:rPr lang="en-US" dirty="0" smtClean="0"/>
              <a:t>any sort of image, illustration, figure, or table, or references to them.</a:t>
            </a:r>
          </a:p>
          <a:p>
            <a:pPr>
              <a:buNone/>
            </a:pPr>
            <a:r>
              <a:rPr lang="en-US" dirty="0" smtClean="0"/>
              <a:t/>
            </a:r>
            <a:br>
              <a:rPr lang="en-US" dirty="0" smtClean="0"/>
            </a:br>
            <a:r>
              <a:rPr lang="fr-FR" dirty="0" smtClean="0">
                <a:hlinkClick r:id="rId2"/>
              </a:rPr>
              <a:t>http://libguides.usc.edu/writingguide/abstract</a:t>
            </a:r>
            <a:endParaRPr lang="fr-FR" dirty="0" smtClean="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indent="17463">
              <a:buNone/>
            </a:pPr>
            <a:r>
              <a:rPr lang="en-US" b="1" dirty="0" smtClean="0"/>
              <a:t>Is this abstract adequately written? List the elements which support your answer</a:t>
            </a:r>
            <a:endParaRPr lang="en-US" b="1" u="sng" dirty="0" smtClean="0"/>
          </a:p>
          <a:p>
            <a:pPr>
              <a:buNone/>
            </a:pPr>
            <a:r>
              <a:rPr lang="en-US" b="1" dirty="0" smtClean="0"/>
              <a:t>     Title: Developing reading strategies through literature circles</a:t>
            </a:r>
          </a:p>
          <a:p>
            <a:pPr>
              <a:buNone/>
            </a:pPr>
            <a:endParaRPr lang="fr-FR" b="1" dirty="0" smtClean="0"/>
          </a:p>
          <a:p>
            <a:pPr algn="just">
              <a:buNone/>
            </a:pPr>
            <a:r>
              <a:rPr lang="en-US" dirty="0" smtClean="0"/>
              <a:t>		While debates are still going on about how to teach literature in language classes and the renewed interest in using literature for language teaching; we aim in this study at implementing good strategies to support struggling readers to be more successful in English literature subject. To this end we assign a novel to read to thirty fresh students in English literature studies. This is done in literature circles carried out to support, facilitate and sustain students’ reading strategies believing that this will “… allow students to practice and develop the skills and strategies of good readers” (</a:t>
            </a:r>
            <a:r>
              <a:rPr lang="en-US" dirty="0" err="1" smtClean="0"/>
              <a:t>DaLie</a:t>
            </a:r>
            <a:r>
              <a:rPr lang="en-US" dirty="0" smtClean="0"/>
              <a:t>, 2001). We review the literature related to the topic, then we present the research design and data collection and analysis procedures, finally we present some recommendations for the use of literature circles. We expect from this research that students will be more motivated, appreciative and interested in reading literature and will possibly engage themselves eagerly in an extensive reading not only inside the class but even outside it.</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77500" lnSpcReduction="20000"/>
          </a:bodyPr>
          <a:lstStyle/>
          <a:p>
            <a:pPr algn="ctr">
              <a:buNone/>
            </a:pPr>
            <a:r>
              <a:rPr lang="fr-FR" smtClean="0"/>
              <a:t>Answer</a:t>
            </a:r>
          </a:p>
          <a:p>
            <a:r>
              <a:rPr lang="fr-FR" dirty="0" smtClean="0"/>
              <a:t>This abstract </a:t>
            </a:r>
            <a:r>
              <a:rPr lang="fr-FR" dirty="0" err="1" smtClean="0"/>
              <a:t>is</a:t>
            </a:r>
            <a:r>
              <a:rPr lang="fr-FR" dirty="0" smtClean="0"/>
              <a:t> not </a:t>
            </a:r>
            <a:r>
              <a:rPr lang="fr-FR" dirty="0" err="1" smtClean="0"/>
              <a:t>adequately</a:t>
            </a:r>
            <a:r>
              <a:rPr lang="fr-FR" dirty="0" smtClean="0"/>
              <a:t> </a:t>
            </a:r>
            <a:r>
              <a:rPr lang="fr-FR" dirty="0" err="1" smtClean="0"/>
              <a:t>written</a:t>
            </a:r>
            <a:r>
              <a:rPr lang="fr-FR" dirty="0" smtClean="0"/>
              <a:t> </a:t>
            </a:r>
            <a:r>
              <a:rPr lang="fr-FR" dirty="0" err="1" smtClean="0"/>
              <a:t>because</a:t>
            </a:r>
            <a:r>
              <a:rPr lang="fr-FR" dirty="0" smtClean="0"/>
              <a:t> of the </a:t>
            </a:r>
            <a:r>
              <a:rPr lang="fr-FR" dirty="0" err="1" smtClean="0"/>
              <a:t>following</a:t>
            </a:r>
            <a:r>
              <a:rPr lang="fr-FR" dirty="0" smtClean="0"/>
              <a:t> </a:t>
            </a:r>
            <a:r>
              <a:rPr lang="fr-FR" dirty="0" err="1" smtClean="0"/>
              <a:t>reasons</a:t>
            </a:r>
            <a:r>
              <a:rPr lang="fr-FR" dirty="0" smtClean="0"/>
              <a:t>:</a:t>
            </a:r>
          </a:p>
          <a:p>
            <a:r>
              <a:rPr lang="fr-FR" dirty="0" smtClean="0"/>
              <a:t> It </a:t>
            </a:r>
            <a:r>
              <a:rPr lang="fr-FR" dirty="0" err="1" smtClean="0"/>
              <a:t>is</a:t>
            </a:r>
            <a:r>
              <a:rPr lang="fr-FR" dirty="0" smtClean="0"/>
              <a:t> </a:t>
            </a:r>
            <a:r>
              <a:rPr lang="fr-FR" dirty="0" err="1" smtClean="0"/>
              <a:t>indented</a:t>
            </a:r>
            <a:r>
              <a:rPr lang="fr-FR" dirty="0" smtClean="0"/>
              <a:t>.</a:t>
            </a:r>
          </a:p>
          <a:p>
            <a:r>
              <a:rPr lang="en-US" dirty="0" smtClean="0"/>
              <a:t>It is written in the first person (We).</a:t>
            </a:r>
          </a:p>
          <a:p>
            <a:r>
              <a:rPr lang="en-US" dirty="0" smtClean="0"/>
              <a:t>It uses the present tense instead of the past.</a:t>
            </a:r>
          </a:p>
          <a:p>
            <a:r>
              <a:rPr lang="fr-FR" dirty="0" smtClean="0"/>
              <a:t>It </a:t>
            </a:r>
            <a:r>
              <a:rPr lang="fr-FR" dirty="0" err="1" smtClean="0"/>
              <a:t>includes</a:t>
            </a:r>
            <a:r>
              <a:rPr lang="fr-FR" dirty="0" smtClean="0"/>
              <a:t> a </a:t>
            </a:r>
            <a:r>
              <a:rPr lang="fr-FR" dirty="0" err="1" smtClean="0"/>
              <a:t>quotation</a:t>
            </a:r>
            <a:r>
              <a:rPr lang="fr-FR" dirty="0" smtClean="0"/>
              <a:t>.</a:t>
            </a:r>
          </a:p>
          <a:p>
            <a:r>
              <a:rPr lang="en-US" dirty="0" smtClean="0"/>
              <a:t>It does not provide a clear presentation of the research design (The sample population is not clearly defined and the research type and tools as well).</a:t>
            </a:r>
          </a:p>
          <a:p>
            <a:r>
              <a:rPr lang="en-US" dirty="0" smtClean="0"/>
              <a:t>It does not announce the results; we have but expected results.</a:t>
            </a:r>
          </a:p>
          <a:p>
            <a:r>
              <a:rPr lang="en-US" dirty="0" smtClean="0"/>
              <a:t>It describes the organization of the thesis, while this is not needed in an abstract.</a:t>
            </a:r>
          </a:p>
          <a:p>
            <a:r>
              <a:rPr lang="en-US" dirty="0" smtClean="0"/>
              <a:t>It does not provide effective conclusions to the research work.</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TotalTime>
  <Words>310</Words>
  <Application>Microsoft Office PowerPoint</Application>
  <PresentationFormat>Affichage à l'écran (4:3)</PresentationFormat>
  <Paragraphs>33</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Writing the abstract</vt:lpstr>
      <vt:lpstr>Learner and Teacher Readiness for Constructivism in the Algerian EFL Classroom: The Case of 3rd Year Literary Classrooms in Colonel Abd Elhadi Secondary School  </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the abstract</dc:title>
  <dc:creator>GHOST</dc:creator>
  <cp:lastModifiedBy>GHOST</cp:lastModifiedBy>
  <cp:revision>8</cp:revision>
  <dcterms:created xsi:type="dcterms:W3CDTF">2021-01-11T18:38:57Z</dcterms:created>
  <dcterms:modified xsi:type="dcterms:W3CDTF">2023-12-11T09:58:07Z</dcterms:modified>
</cp:coreProperties>
</file>