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76" r:id="rId7"/>
    <p:sldId id="277" r:id="rId8"/>
    <p:sldId id="261" r:id="rId9"/>
    <p:sldId id="262" r:id="rId10"/>
    <p:sldId id="286" r:id="rId11"/>
    <p:sldId id="263" r:id="rId12"/>
    <p:sldId id="264" r:id="rId13"/>
    <p:sldId id="265" r:id="rId14"/>
    <p:sldId id="266" r:id="rId15"/>
    <p:sldId id="267" r:id="rId16"/>
    <p:sldId id="268" r:id="rId17"/>
    <p:sldId id="269" r:id="rId18"/>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559" autoAdjust="0"/>
    <p:restoredTop sz="94660"/>
  </p:normalViewPr>
  <p:slideViewPr>
    <p:cSldViewPr snapToGrid="0">
      <p:cViewPr varScale="1">
        <p:scale>
          <a:sx n="69" d="100"/>
          <a:sy n="69" d="100"/>
        </p:scale>
        <p:origin x="510" y="66"/>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Modifier le style des sous-titres du masque</a:t>
            </a:r>
          </a:p>
        </p:txBody>
      </p:sp>
      <p:sp>
        <p:nvSpPr>
          <p:cNvPr id="4" name="Espace réservé de la date 3"/>
          <p:cNvSpPr>
            <a:spLocks noGrp="1"/>
          </p:cNvSpPr>
          <p:nvPr>
            <p:ph type="dt" sz="half" idx="10"/>
          </p:nvPr>
        </p:nvSpPr>
        <p:spPr/>
        <p:txBody>
          <a:bodyPr/>
          <a:lstStyle/>
          <a:p>
            <a:fld id="{31209D6E-AF4C-4AD3-87D3-CDC6E0CA6B66}" type="datetimeFigureOut">
              <a:rPr lang="fr-FR" smtClean="0"/>
              <a:t>08/12/2024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F7616BE-A5A0-49D2-958E-39C0D465F86A}" type="slidenum">
              <a:rPr lang="fr-FR" smtClean="0"/>
              <a:t>‹N°›</a:t>
            </a:fld>
            <a:endParaRPr lang="fr-FR"/>
          </a:p>
        </p:txBody>
      </p:sp>
    </p:spTree>
    <p:extLst>
      <p:ext uri="{BB962C8B-B14F-4D97-AF65-F5344CB8AC3E}">
        <p14:creationId xmlns:p14="http://schemas.microsoft.com/office/powerpoint/2010/main" val="19733649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31209D6E-AF4C-4AD3-87D3-CDC6E0CA6B66}" type="datetimeFigureOut">
              <a:rPr lang="fr-FR" smtClean="0"/>
              <a:t>08/12/2024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F7616BE-A5A0-49D2-958E-39C0D465F86A}" type="slidenum">
              <a:rPr lang="fr-FR" smtClean="0"/>
              <a:t>‹N°›</a:t>
            </a:fld>
            <a:endParaRPr lang="fr-FR"/>
          </a:p>
        </p:txBody>
      </p:sp>
    </p:spTree>
    <p:extLst>
      <p:ext uri="{BB962C8B-B14F-4D97-AF65-F5344CB8AC3E}">
        <p14:creationId xmlns:p14="http://schemas.microsoft.com/office/powerpoint/2010/main" val="38528224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31209D6E-AF4C-4AD3-87D3-CDC6E0CA6B66}" type="datetimeFigureOut">
              <a:rPr lang="fr-FR" smtClean="0"/>
              <a:t>08/12/2024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F7616BE-A5A0-49D2-958E-39C0D465F86A}" type="slidenum">
              <a:rPr lang="fr-FR" smtClean="0"/>
              <a:t>‹N°›</a:t>
            </a:fld>
            <a:endParaRPr lang="fr-FR"/>
          </a:p>
        </p:txBody>
      </p:sp>
    </p:spTree>
    <p:extLst>
      <p:ext uri="{BB962C8B-B14F-4D97-AF65-F5344CB8AC3E}">
        <p14:creationId xmlns:p14="http://schemas.microsoft.com/office/powerpoint/2010/main" val="22668959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31209D6E-AF4C-4AD3-87D3-CDC6E0CA6B66}" type="datetimeFigureOut">
              <a:rPr lang="fr-FR" smtClean="0"/>
              <a:t>08/12/2024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F7616BE-A5A0-49D2-958E-39C0D465F86A}" type="slidenum">
              <a:rPr lang="fr-FR" smtClean="0"/>
              <a:t>‹N°›</a:t>
            </a:fld>
            <a:endParaRPr lang="fr-FR"/>
          </a:p>
        </p:txBody>
      </p:sp>
    </p:spTree>
    <p:extLst>
      <p:ext uri="{BB962C8B-B14F-4D97-AF65-F5344CB8AC3E}">
        <p14:creationId xmlns:p14="http://schemas.microsoft.com/office/powerpoint/2010/main" val="24603356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Espace réservé de la date 3"/>
          <p:cNvSpPr>
            <a:spLocks noGrp="1"/>
          </p:cNvSpPr>
          <p:nvPr>
            <p:ph type="dt" sz="half" idx="10"/>
          </p:nvPr>
        </p:nvSpPr>
        <p:spPr/>
        <p:txBody>
          <a:bodyPr/>
          <a:lstStyle/>
          <a:p>
            <a:fld id="{31209D6E-AF4C-4AD3-87D3-CDC6E0CA6B66}" type="datetimeFigureOut">
              <a:rPr lang="fr-FR" smtClean="0"/>
              <a:t>08/12/2024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F7616BE-A5A0-49D2-958E-39C0D465F86A}" type="slidenum">
              <a:rPr lang="fr-FR" smtClean="0"/>
              <a:t>‹N°›</a:t>
            </a:fld>
            <a:endParaRPr lang="fr-FR"/>
          </a:p>
        </p:txBody>
      </p:sp>
    </p:spTree>
    <p:extLst>
      <p:ext uri="{BB962C8B-B14F-4D97-AF65-F5344CB8AC3E}">
        <p14:creationId xmlns:p14="http://schemas.microsoft.com/office/powerpoint/2010/main" val="41771044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838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72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31209D6E-AF4C-4AD3-87D3-CDC6E0CA6B66}" type="datetimeFigureOut">
              <a:rPr lang="fr-FR" smtClean="0"/>
              <a:t>08/12/2024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6F7616BE-A5A0-49D2-958E-39C0D465F86A}" type="slidenum">
              <a:rPr lang="fr-FR" smtClean="0"/>
              <a:t>‹N°›</a:t>
            </a:fld>
            <a:endParaRPr lang="fr-FR"/>
          </a:p>
        </p:txBody>
      </p:sp>
    </p:spTree>
    <p:extLst>
      <p:ext uri="{BB962C8B-B14F-4D97-AF65-F5344CB8AC3E}">
        <p14:creationId xmlns:p14="http://schemas.microsoft.com/office/powerpoint/2010/main" val="2524373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31209D6E-AF4C-4AD3-87D3-CDC6E0CA6B66}" type="datetimeFigureOut">
              <a:rPr lang="fr-FR" smtClean="0"/>
              <a:t>08/12/2024</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6F7616BE-A5A0-49D2-958E-39C0D465F86A}" type="slidenum">
              <a:rPr lang="fr-FR" smtClean="0"/>
              <a:t>‹N°›</a:t>
            </a:fld>
            <a:endParaRPr lang="fr-FR"/>
          </a:p>
        </p:txBody>
      </p:sp>
    </p:spTree>
    <p:extLst>
      <p:ext uri="{BB962C8B-B14F-4D97-AF65-F5344CB8AC3E}">
        <p14:creationId xmlns:p14="http://schemas.microsoft.com/office/powerpoint/2010/main" val="12049262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31209D6E-AF4C-4AD3-87D3-CDC6E0CA6B66}" type="datetimeFigureOut">
              <a:rPr lang="fr-FR" smtClean="0"/>
              <a:t>08/12/2024</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6F7616BE-A5A0-49D2-958E-39C0D465F86A}" type="slidenum">
              <a:rPr lang="fr-FR" smtClean="0"/>
              <a:t>‹N°›</a:t>
            </a:fld>
            <a:endParaRPr lang="fr-FR"/>
          </a:p>
        </p:txBody>
      </p:sp>
    </p:spTree>
    <p:extLst>
      <p:ext uri="{BB962C8B-B14F-4D97-AF65-F5344CB8AC3E}">
        <p14:creationId xmlns:p14="http://schemas.microsoft.com/office/powerpoint/2010/main" val="22994978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31209D6E-AF4C-4AD3-87D3-CDC6E0CA6B66}" type="datetimeFigureOut">
              <a:rPr lang="fr-FR" smtClean="0"/>
              <a:t>08/12/2024</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6F7616BE-A5A0-49D2-958E-39C0D465F86A}" type="slidenum">
              <a:rPr lang="fr-FR" smtClean="0"/>
              <a:t>‹N°›</a:t>
            </a:fld>
            <a:endParaRPr lang="fr-FR"/>
          </a:p>
        </p:txBody>
      </p:sp>
    </p:spTree>
    <p:extLst>
      <p:ext uri="{BB962C8B-B14F-4D97-AF65-F5344CB8AC3E}">
        <p14:creationId xmlns:p14="http://schemas.microsoft.com/office/powerpoint/2010/main" val="39737002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fld id="{31209D6E-AF4C-4AD3-87D3-CDC6E0CA6B66}" type="datetimeFigureOut">
              <a:rPr lang="fr-FR" smtClean="0"/>
              <a:t>08/12/2024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6F7616BE-A5A0-49D2-958E-39C0D465F86A}" type="slidenum">
              <a:rPr lang="fr-FR" smtClean="0"/>
              <a:t>‹N°›</a:t>
            </a:fld>
            <a:endParaRPr lang="fr-FR"/>
          </a:p>
        </p:txBody>
      </p:sp>
    </p:spTree>
    <p:extLst>
      <p:ext uri="{BB962C8B-B14F-4D97-AF65-F5344CB8AC3E}">
        <p14:creationId xmlns:p14="http://schemas.microsoft.com/office/powerpoint/2010/main" val="32641961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fld id="{31209D6E-AF4C-4AD3-87D3-CDC6E0CA6B66}" type="datetimeFigureOut">
              <a:rPr lang="fr-FR" smtClean="0"/>
              <a:t>08/12/2024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6F7616BE-A5A0-49D2-958E-39C0D465F86A}" type="slidenum">
              <a:rPr lang="fr-FR" smtClean="0"/>
              <a:t>‹N°›</a:t>
            </a:fld>
            <a:endParaRPr lang="fr-FR"/>
          </a:p>
        </p:txBody>
      </p:sp>
    </p:spTree>
    <p:extLst>
      <p:ext uri="{BB962C8B-B14F-4D97-AF65-F5344CB8AC3E}">
        <p14:creationId xmlns:p14="http://schemas.microsoft.com/office/powerpoint/2010/main" val="1429301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209D6E-AF4C-4AD3-87D3-CDC6E0CA6B66}" type="datetimeFigureOut">
              <a:rPr lang="fr-FR" smtClean="0"/>
              <a:t>08/12/2024</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7616BE-A5A0-49D2-958E-39C0D465F86A}" type="slidenum">
              <a:rPr lang="fr-FR" smtClean="0"/>
              <a:t>‹N°›</a:t>
            </a:fld>
            <a:endParaRPr lang="fr-FR"/>
          </a:p>
        </p:txBody>
      </p:sp>
    </p:spTree>
    <p:extLst>
      <p:ext uri="{BB962C8B-B14F-4D97-AF65-F5344CB8AC3E}">
        <p14:creationId xmlns:p14="http://schemas.microsoft.com/office/powerpoint/2010/main" val="21124806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oleObject" Target="../embeddings/oleObject1.bin"/><Relationship Id="rId1" Type="http://schemas.openxmlformats.org/officeDocument/2006/relationships/slideLayout" Target="../slideLayouts/slideLayout2.xml"/><Relationship Id="rId5" Type="http://schemas.openxmlformats.org/officeDocument/2006/relationships/image" Target="../media/image2.wmf"/><Relationship Id="rId4" Type="http://schemas.openxmlformats.org/officeDocument/2006/relationships/oleObject" Target="../embeddings/oleObject2.bin"/></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8" Type="http://schemas.openxmlformats.org/officeDocument/2006/relationships/oleObject" Target="../embeddings/oleObject6.bin"/><Relationship Id="rId13" Type="http://schemas.openxmlformats.org/officeDocument/2006/relationships/image" Target="../media/image8.wmf"/><Relationship Id="rId3" Type="http://schemas.openxmlformats.org/officeDocument/2006/relationships/image" Target="../media/image3.wmf"/><Relationship Id="rId7" Type="http://schemas.openxmlformats.org/officeDocument/2006/relationships/image" Target="../media/image5.wmf"/><Relationship Id="rId12" Type="http://schemas.openxmlformats.org/officeDocument/2006/relationships/oleObject" Target="../embeddings/oleObject8.bin"/><Relationship Id="rId17" Type="http://schemas.openxmlformats.org/officeDocument/2006/relationships/image" Target="../media/image10.wmf"/><Relationship Id="rId2" Type="http://schemas.openxmlformats.org/officeDocument/2006/relationships/oleObject" Target="../embeddings/oleObject3.bin"/><Relationship Id="rId16" Type="http://schemas.openxmlformats.org/officeDocument/2006/relationships/oleObject" Target="../embeddings/oleObject10.bin"/><Relationship Id="rId20" Type="http://schemas.openxmlformats.org/officeDocument/2006/relationships/image" Target="../media/image12.png"/><Relationship Id="rId1" Type="http://schemas.openxmlformats.org/officeDocument/2006/relationships/slideLayout" Target="../slideLayouts/slideLayout1.xml"/><Relationship Id="rId6" Type="http://schemas.openxmlformats.org/officeDocument/2006/relationships/oleObject" Target="../embeddings/oleObject5.bin"/><Relationship Id="rId11" Type="http://schemas.openxmlformats.org/officeDocument/2006/relationships/image" Target="../media/image7.wmf"/><Relationship Id="rId5" Type="http://schemas.openxmlformats.org/officeDocument/2006/relationships/image" Target="../media/image4.wmf"/><Relationship Id="rId15" Type="http://schemas.openxmlformats.org/officeDocument/2006/relationships/image" Target="../media/image9.wmf"/><Relationship Id="rId10" Type="http://schemas.openxmlformats.org/officeDocument/2006/relationships/oleObject" Target="../embeddings/oleObject7.bin"/><Relationship Id="rId19" Type="http://schemas.openxmlformats.org/officeDocument/2006/relationships/image" Target="../media/image11.png"/><Relationship Id="rId4" Type="http://schemas.openxmlformats.org/officeDocument/2006/relationships/oleObject" Target="../embeddings/oleObject4.bin"/><Relationship Id="rId9" Type="http://schemas.openxmlformats.org/officeDocument/2006/relationships/image" Target="../media/image6.wmf"/><Relationship Id="rId14" Type="http://schemas.openxmlformats.org/officeDocument/2006/relationships/oleObject" Target="../embeddings/oleObject9.bin"/></Relationships>
</file>

<file path=ppt/slides/_rels/slide13.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oleObject" Target="../embeddings/oleObject11.bin"/><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1.xml"/><Relationship Id="rId4" Type="http://schemas.openxmlformats.org/officeDocument/2006/relationships/image" Target="../media/image19.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382138" y="232012"/>
            <a:ext cx="11464120" cy="769441"/>
          </a:xfrm>
          <a:prstGeom prst="rect">
            <a:avLst/>
          </a:prstGeom>
          <a:solidFill>
            <a:schemeClr val="accent4">
              <a:lumMod val="60000"/>
              <a:lumOff val="40000"/>
            </a:schemeClr>
          </a:solidFill>
          <a:ln w="12700">
            <a:solidFill>
              <a:schemeClr val="tx1"/>
            </a:solidFill>
            <a:prstDash val="solid"/>
          </a:ln>
        </p:spPr>
        <p:txBody>
          <a:bodyPr wrap="square" rtlCol="0">
            <a:spAutoFit/>
          </a:bodyPr>
          <a:lstStyle/>
          <a:p>
            <a:pPr algn="ctr"/>
            <a:r>
              <a:rPr lang="fr-FR" sz="44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VOIRIE ET RESEAUX DIVERS</a:t>
            </a:r>
          </a:p>
        </p:txBody>
      </p:sp>
      <p:sp>
        <p:nvSpPr>
          <p:cNvPr id="5" name="ZoneTexte 4"/>
          <p:cNvSpPr txBox="1"/>
          <p:nvPr/>
        </p:nvSpPr>
        <p:spPr>
          <a:xfrm>
            <a:off x="3006661" y="3290884"/>
            <a:ext cx="6215074" cy="707886"/>
          </a:xfrm>
          <a:prstGeom prst="rect">
            <a:avLst/>
          </a:prstGeom>
          <a:solidFill>
            <a:schemeClr val="accent6">
              <a:lumMod val="60000"/>
              <a:lumOff val="40000"/>
            </a:schemeClr>
          </a:solidFill>
          <a:ln w="28575">
            <a:solidFill>
              <a:schemeClr val="accent2">
                <a:lumMod val="50000"/>
              </a:schemeClr>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sz="4000" b="1" dirty="0">
                <a:latin typeface="Times New Roman" panose="02020603050405020304" pitchFamily="18" charset="0"/>
                <a:cs typeface="Times New Roman" panose="02020603050405020304" pitchFamily="18" charset="0"/>
              </a:rPr>
              <a:t>ASSAINISSEMENT</a:t>
            </a:r>
            <a:endParaRPr lang="fr-FR" sz="41300" b="1" cap="small" dirty="0">
              <a:solidFill>
                <a:schemeClr val="tx1"/>
              </a:solidFill>
              <a:latin typeface="Times New Roman" panose="02020603050405020304" pitchFamily="18" charset="0"/>
              <a:cs typeface="Times New Roman" panose="02020603050405020304" pitchFamily="18" charset="0"/>
            </a:endParaRPr>
          </a:p>
        </p:txBody>
      </p:sp>
      <p:sp>
        <p:nvSpPr>
          <p:cNvPr id="6" name="Rectangle 3"/>
          <p:cNvSpPr txBox="1">
            <a:spLocks noChangeArrowheads="1"/>
          </p:cNvSpPr>
          <p:nvPr/>
        </p:nvSpPr>
        <p:spPr>
          <a:xfrm>
            <a:off x="8256896" y="6288201"/>
            <a:ext cx="3589362" cy="338554"/>
          </a:xfrm>
          <a:prstGeom prst="rect">
            <a:avLst/>
          </a:prstGeom>
          <a:solidFill>
            <a:schemeClr val="accent2">
              <a:lumMod val="40000"/>
              <a:lumOff val="60000"/>
            </a:schemeClr>
          </a:solidFill>
          <a:ln w="28575">
            <a:solidFill>
              <a:schemeClr val="tx1"/>
            </a:solidFill>
          </a:ln>
        </p:spPr>
        <p:txBody>
          <a:bodyPr wrap="square">
            <a:spAutoFit/>
          </a:bodyPr>
          <a:lstStyle/>
          <a:p>
            <a:pPr indent="-342900">
              <a:defRPr/>
            </a:pPr>
            <a:r>
              <a:rPr lang="fr-FR" sz="1600" dirty="0"/>
              <a:t>Chargé du module </a:t>
            </a:r>
            <a:r>
              <a:rPr lang="fr-FR" sz="1600" b="1" dirty="0"/>
              <a:t>BOUNACEUR Sofiane</a:t>
            </a:r>
          </a:p>
        </p:txBody>
      </p:sp>
      <p:sp>
        <p:nvSpPr>
          <p:cNvPr id="7" name="Rectangle 6"/>
          <p:cNvSpPr/>
          <p:nvPr/>
        </p:nvSpPr>
        <p:spPr>
          <a:xfrm>
            <a:off x="207916" y="5872702"/>
            <a:ext cx="3643306" cy="584775"/>
          </a:xfrm>
          <a:prstGeom prst="rect">
            <a:avLst/>
          </a:prstGeom>
          <a:solidFill>
            <a:schemeClr val="accent3">
              <a:lumMod val="60000"/>
              <a:lumOff val="40000"/>
            </a:schemeClr>
          </a:solidFill>
          <a:ln w="28575">
            <a:solidFill>
              <a:schemeClr val="tx1"/>
            </a:solidFill>
          </a:ln>
        </p:spPr>
        <p:txBody>
          <a:bodyPr wrap="square">
            <a:spAutoFit/>
          </a:bodyPr>
          <a:lstStyle/>
          <a:p>
            <a:r>
              <a:rPr lang="fr-FR" sz="1600" b="1" dirty="0"/>
              <a:t>ISTA</a:t>
            </a:r>
            <a:br>
              <a:rPr lang="fr-FR" sz="1600" b="1" dirty="0"/>
            </a:br>
            <a:r>
              <a:rPr lang="fr-FR" sz="1600" b="1" dirty="0"/>
              <a:t>Année Universitaire 2024/2025</a:t>
            </a:r>
          </a:p>
        </p:txBody>
      </p:sp>
    </p:spTree>
    <p:extLst>
      <p:ext uri="{BB962C8B-B14F-4D97-AF65-F5344CB8AC3E}">
        <p14:creationId xmlns:p14="http://schemas.microsoft.com/office/powerpoint/2010/main" val="4360308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4380932" y="104311"/>
            <a:ext cx="3659844" cy="646331"/>
          </a:xfrm>
          <a:prstGeom prst="rect">
            <a:avLst/>
          </a:prstGeom>
          <a:solidFill>
            <a:srgbClr val="FFFF00"/>
          </a:solidFill>
          <a:ln w="28575">
            <a:solidFill>
              <a:srgbClr val="FF0000"/>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sz="3600" b="1" dirty="0"/>
              <a:t>ASSAINISSEMENT</a:t>
            </a:r>
            <a:endParaRPr lang="fr-FR" sz="11500" b="1" cap="small" dirty="0">
              <a:solidFill>
                <a:schemeClr val="tx1"/>
              </a:solidFill>
            </a:endParaRPr>
          </a:p>
        </p:txBody>
      </p:sp>
      <p:sp>
        <p:nvSpPr>
          <p:cNvPr id="8" name="ZoneTexte 7"/>
          <p:cNvSpPr txBox="1"/>
          <p:nvPr/>
        </p:nvSpPr>
        <p:spPr>
          <a:xfrm>
            <a:off x="4067594" y="761281"/>
            <a:ext cx="4286520" cy="400110"/>
          </a:xfrm>
          <a:prstGeom prst="rect">
            <a:avLst/>
          </a:prstGeom>
          <a:solidFill>
            <a:schemeClr val="accent6">
              <a:lumMod val="60000"/>
              <a:lumOff val="40000"/>
            </a:schemeClr>
          </a:solidFill>
          <a:ln w="28575">
            <a:solidFill>
              <a:schemeClr val="accent2">
                <a:lumMod val="50000"/>
              </a:schemeClr>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sz="2000" b="1" dirty="0">
                <a:solidFill>
                  <a:srgbClr val="FF0000"/>
                </a:solidFill>
                <a:latin typeface="Times New Roman" panose="02020603050405020304" pitchFamily="18" charset="0"/>
                <a:cs typeface="Times New Roman" panose="02020603050405020304" pitchFamily="18" charset="0"/>
              </a:rPr>
              <a:t>EAUX USEES - DEBIT A EVACUER</a:t>
            </a:r>
          </a:p>
        </p:txBody>
      </p:sp>
      <p:sp>
        <p:nvSpPr>
          <p:cNvPr id="2" name="Rectangle 1"/>
          <p:cNvSpPr/>
          <p:nvPr/>
        </p:nvSpPr>
        <p:spPr>
          <a:xfrm>
            <a:off x="345741" y="1153339"/>
            <a:ext cx="11432275" cy="960328"/>
          </a:xfrm>
          <a:prstGeom prst="rect">
            <a:avLst/>
          </a:prstGeom>
        </p:spPr>
        <p:txBody>
          <a:bodyPr wrap="square">
            <a:spAutoFit/>
          </a:bodyPr>
          <a:lstStyle/>
          <a:p>
            <a:pPr marR="45720" algn="just">
              <a:lnSpc>
                <a:spcPct val="150000"/>
              </a:lnSpc>
            </a:pPr>
            <a:r>
              <a:rPr lang="fr-FR" sz="2000" dirty="0">
                <a:solidFill>
                  <a:srgbClr val="000000"/>
                </a:solidFill>
                <a:latin typeface="Times New Roman" panose="02020603050405020304" pitchFamily="18" charset="0"/>
                <a:ea typeface="SimSun" panose="02010600030101010101" pitchFamily="2" charset="-122"/>
              </a:rPr>
              <a:t>Les eaux usées comme nous les avons définies, sont des eaux d’origine organique ou minérale, comprenant les eaux ménagères et les eaux vannes.        </a:t>
            </a:r>
            <a:endParaRPr lang="fr-FR" sz="2000" dirty="0">
              <a:latin typeface="Times New Roman" panose="02020603050405020304" pitchFamily="18" charset="0"/>
              <a:ea typeface="Times New Roman" panose="02020603050405020304" pitchFamily="18" charset="0"/>
            </a:endParaRPr>
          </a:p>
        </p:txBody>
      </p:sp>
      <p:sp>
        <p:nvSpPr>
          <p:cNvPr id="3" name="Rectangle 2"/>
          <p:cNvSpPr/>
          <p:nvPr/>
        </p:nvSpPr>
        <p:spPr>
          <a:xfrm>
            <a:off x="345741" y="2278374"/>
            <a:ext cx="2505494" cy="400110"/>
          </a:xfrm>
          <a:prstGeom prst="rect">
            <a:avLst/>
          </a:prstGeom>
        </p:spPr>
        <p:txBody>
          <a:bodyPr wrap="none">
            <a:spAutoFit/>
          </a:bodyPr>
          <a:lstStyle/>
          <a:p>
            <a:r>
              <a:rPr lang="fr-FR" sz="2000" b="1" dirty="0">
                <a:latin typeface="Times New Roman" panose="02020603050405020304" pitchFamily="18" charset="0"/>
                <a:ea typeface="Times New Roman" panose="02020603050405020304" pitchFamily="18" charset="0"/>
                <a:cs typeface="Times New Roman" panose="02020603050405020304" pitchFamily="18" charset="0"/>
              </a:rPr>
              <a:t>DEBIT A EVACUER</a:t>
            </a:r>
            <a:endParaRPr lang="fr-FR" sz="2000" dirty="0">
              <a:latin typeface="Times New Roman" panose="02020603050405020304" pitchFamily="18" charset="0"/>
              <a:cs typeface="Times New Roman" panose="02020603050405020304" pitchFamily="18" charset="0"/>
            </a:endParaRPr>
          </a:p>
        </p:txBody>
      </p:sp>
      <p:graphicFrame>
        <p:nvGraphicFramePr>
          <p:cNvPr id="9" name="Objet 8"/>
          <p:cNvGraphicFramePr>
            <a:graphicFrameLocks noChangeAspect="1"/>
          </p:cNvGraphicFramePr>
          <p:nvPr>
            <p:extLst>
              <p:ext uri="{D42A27DB-BD31-4B8C-83A1-F6EECF244321}">
                <p14:modId xmlns:p14="http://schemas.microsoft.com/office/powerpoint/2010/main" val="3309085915"/>
              </p:ext>
            </p:extLst>
          </p:nvPr>
        </p:nvGraphicFramePr>
        <p:xfrm>
          <a:off x="5021936" y="3910449"/>
          <a:ext cx="1887803" cy="487175"/>
        </p:xfrm>
        <a:graphic>
          <a:graphicData uri="http://schemas.openxmlformats.org/presentationml/2006/ole">
            <mc:AlternateContent xmlns:mc="http://schemas.openxmlformats.org/markup-compatibility/2006">
              <mc:Choice xmlns:v="urn:schemas-microsoft-com:vml" Requires="v">
                <p:oleObj r:id="rId2" imgW="889000" imgH="228600" progId="Equation.DSMT4">
                  <p:embed/>
                </p:oleObj>
              </mc:Choice>
              <mc:Fallback>
                <p:oleObj r:id="rId2" imgW="889000" imgH="228600" progId="Equation.DSMT4">
                  <p:embed/>
                  <p:pic>
                    <p:nvPicPr>
                      <p:cNvPr id="0"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1936" y="3910449"/>
                        <a:ext cx="1887803" cy="487175"/>
                      </a:xfrm>
                      <a:prstGeom prst="rect">
                        <a:avLst/>
                      </a:prstGeom>
                      <a:noFill/>
                    </p:spPr>
                  </p:pic>
                </p:oleObj>
              </mc:Fallback>
            </mc:AlternateContent>
          </a:graphicData>
        </a:graphic>
      </p:graphicFrame>
      <p:graphicFrame>
        <p:nvGraphicFramePr>
          <p:cNvPr id="10" name="Objet 9"/>
          <p:cNvGraphicFramePr>
            <a:graphicFrameLocks noChangeAspect="1"/>
          </p:cNvGraphicFramePr>
          <p:nvPr>
            <p:extLst>
              <p:ext uri="{D42A27DB-BD31-4B8C-83A1-F6EECF244321}">
                <p14:modId xmlns:p14="http://schemas.microsoft.com/office/powerpoint/2010/main" val="3536940057"/>
              </p:ext>
            </p:extLst>
          </p:nvPr>
        </p:nvGraphicFramePr>
        <p:xfrm>
          <a:off x="5021936" y="4933177"/>
          <a:ext cx="1806928" cy="779832"/>
        </p:xfrm>
        <a:graphic>
          <a:graphicData uri="http://schemas.openxmlformats.org/presentationml/2006/ole">
            <mc:AlternateContent xmlns:mc="http://schemas.openxmlformats.org/markup-compatibility/2006">
              <mc:Choice xmlns:v="urn:schemas-microsoft-com:vml" Requires="v">
                <p:oleObj r:id="rId4" imgW="901309" imgH="393529" progId="Equation.DSMT4">
                  <p:embed/>
                </p:oleObj>
              </mc:Choice>
              <mc:Fallback>
                <p:oleObj r:id="rId4" imgW="901309" imgH="393529" progId="Equation.DSMT4">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21936" y="4933177"/>
                        <a:ext cx="1806928" cy="779832"/>
                      </a:xfrm>
                      <a:prstGeom prst="rect">
                        <a:avLst/>
                      </a:prstGeom>
                      <a:noFill/>
                    </p:spPr>
                  </p:pic>
                </p:oleObj>
              </mc:Fallback>
            </mc:AlternateContent>
          </a:graphicData>
        </a:graphic>
      </p:graphicFrame>
      <p:sp>
        <p:nvSpPr>
          <p:cNvPr id="11" name="Rectangle 3"/>
          <p:cNvSpPr>
            <a:spLocks noChangeArrowheads="1"/>
          </p:cNvSpPr>
          <p:nvPr/>
        </p:nvSpPr>
        <p:spPr bwMode="auto">
          <a:xfrm>
            <a:off x="0" y="2646770"/>
            <a:ext cx="9576181" cy="1169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714500" algn="l"/>
              </a:tabLst>
              <a:defRPr>
                <a:solidFill>
                  <a:schemeClr val="tx1"/>
                </a:solidFill>
                <a:latin typeface="Arial" panose="020B0604020202020204" pitchFamily="34" charset="0"/>
              </a:defRPr>
            </a:lvl1pPr>
            <a:lvl2pPr eaLnBrk="0" fontAlgn="base" hangingPunct="0">
              <a:spcBef>
                <a:spcPct val="0"/>
              </a:spcBef>
              <a:spcAft>
                <a:spcPct val="0"/>
              </a:spcAft>
              <a:tabLst>
                <a:tab pos="1714500" algn="l"/>
              </a:tabLst>
              <a:defRPr>
                <a:solidFill>
                  <a:schemeClr val="tx1"/>
                </a:solidFill>
                <a:latin typeface="Arial" panose="020B0604020202020204" pitchFamily="34" charset="0"/>
              </a:defRPr>
            </a:lvl2pPr>
            <a:lvl3pPr eaLnBrk="0" fontAlgn="base" hangingPunct="0">
              <a:spcBef>
                <a:spcPct val="0"/>
              </a:spcBef>
              <a:spcAft>
                <a:spcPct val="0"/>
              </a:spcAft>
              <a:tabLst>
                <a:tab pos="1714500" algn="l"/>
              </a:tabLst>
              <a:defRPr>
                <a:solidFill>
                  <a:schemeClr val="tx1"/>
                </a:solidFill>
                <a:latin typeface="Arial" panose="020B0604020202020204" pitchFamily="34" charset="0"/>
              </a:defRPr>
            </a:lvl3pPr>
            <a:lvl4pPr eaLnBrk="0" fontAlgn="base" hangingPunct="0">
              <a:spcBef>
                <a:spcPct val="0"/>
              </a:spcBef>
              <a:spcAft>
                <a:spcPct val="0"/>
              </a:spcAft>
              <a:tabLst>
                <a:tab pos="1714500" algn="l"/>
              </a:tabLst>
              <a:defRPr>
                <a:solidFill>
                  <a:schemeClr val="tx1"/>
                </a:solidFill>
                <a:latin typeface="Arial" panose="020B0604020202020204" pitchFamily="34" charset="0"/>
              </a:defRPr>
            </a:lvl4pPr>
            <a:lvl5pPr eaLnBrk="0" fontAlgn="base" hangingPunct="0">
              <a:spcBef>
                <a:spcPct val="0"/>
              </a:spcBef>
              <a:spcAft>
                <a:spcPct val="0"/>
              </a:spcAft>
              <a:tabLst>
                <a:tab pos="1714500" algn="l"/>
              </a:tabLst>
              <a:defRPr>
                <a:solidFill>
                  <a:schemeClr val="tx1"/>
                </a:solidFill>
                <a:latin typeface="Arial" panose="020B0604020202020204" pitchFamily="34" charset="0"/>
              </a:defRPr>
            </a:lvl5pPr>
            <a:lvl6pPr eaLnBrk="0" fontAlgn="base" hangingPunct="0">
              <a:spcBef>
                <a:spcPct val="0"/>
              </a:spcBef>
              <a:spcAft>
                <a:spcPct val="0"/>
              </a:spcAft>
              <a:tabLst>
                <a:tab pos="1714500" algn="l"/>
              </a:tabLst>
              <a:defRPr>
                <a:solidFill>
                  <a:schemeClr val="tx1"/>
                </a:solidFill>
                <a:latin typeface="Arial" panose="020B0604020202020204" pitchFamily="34" charset="0"/>
              </a:defRPr>
            </a:lvl6pPr>
            <a:lvl7pPr eaLnBrk="0" fontAlgn="base" hangingPunct="0">
              <a:spcBef>
                <a:spcPct val="0"/>
              </a:spcBef>
              <a:spcAft>
                <a:spcPct val="0"/>
              </a:spcAft>
              <a:tabLst>
                <a:tab pos="1714500" algn="l"/>
              </a:tabLst>
              <a:defRPr>
                <a:solidFill>
                  <a:schemeClr val="tx1"/>
                </a:solidFill>
                <a:latin typeface="Arial" panose="020B0604020202020204" pitchFamily="34" charset="0"/>
              </a:defRPr>
            </a:lvl7pPr>
            <a:lvl8pPr eaLnBrk="0" fontAlgn="base" hangingPunct="0">
              <a:spcBef>
                <a:spcPct val="0"/>
              </a:spcBef>
              <a:spcAft>
                <a:spcPct val="0"/>
              </a:spcAft>
              <a:tabLst>
                <a:tab pos="1714500" algn="l"/>
              </a:tabLst>
              <a:defRPr>
                <a:solidFill>
                  <a:schemeClr val="tx1"/>
                </a:solidFill>
                <a:latin typeface="Arial" panose="020B0604020202020204" pitchFamily="34" charset="0"/>
              </a:defRPr>
            </a:lvl8pPr>
            <a:lvl9pPr eaLnBrk="0" fontAlgn="base" hangingPunct="0">
              <a:spcBef>
                <a:spcPct val="0"/>
              </a:spcBef>
              <a:spcAft>
                <a:spcPct val="0"/>
              </a:spcAft>
              <a:tabLst>
                <a:tab pos="1714500" algn="l"/>
              </a:tabLst>
              <a:defRPr>
                <a:solidFill>
                  <a:schemeClr val="tx1"/>
                </a:solidFill>
                <a:latin typeface="Arial" panose="020B0604020202020204" pitchFamily="34" charset="0"/>
              </a:defRPr>
            </a:lvl9pPr>
          </a:lstStyle>
          <a:p>
            <a:pPr marL="0" marR="0" lvl="0" indent="457200" algn="l" defTabSz="914400" rtl="0" eaLnBrk="0" fontAlgn="base" latinLnBrk="0" hangingPunct="0">
              <a:lnSpc>
                <a:spcPct val="150000"/>
              </a:lnSpc>
              <a:spcBef>
                <a:spcPct val="0"/>
              </a:spcBef>
              <a:spcAft>
                <a:spcPct val="0"/>
              </a:spcAft>
              <a:buClrTx/>
              <a:buSzTx/>
              <a:buFontTx/>
              <a:buNone/>
              <a:tabLst>
                <a:tab pos="1714500" algn="l"/>
              </a:tabLst>
            </a:pPr>
            <a:r>
              <a:rPr kumimoji="0" lang="fr-FR" altLang="fr-FR" sz="20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Les quantités d’eau récupérées sont toujours inférieures a celles consommées.</a:t>
            </a:r>
          </a:p>
          <a:p>
            <a:pPr marL="0" marR="0" lvl="0" indent="457200" algn="l" defTabSz="914400" rtl="0" eaLnBrk="0" fontAlgn="base" latinLnBrk="0" hangingPunct="0">
              <a:spcBef>
                <a:spcPct val="0"/>
              </a:spcBef>
              <a:spcAft>
                <a:spcPct val="0"/>
              </a:spcAft>
              <a:buClrTx/>
              <a:buSzTx/>
              <a:buFontTx/>
              <a:buNone/>
              <a:tabLst>
                <a:tab pos="1714500" algn="l"/>
              </a:tabLst>
            </a:pPr>
            <a:endParaRPr kumimoji="0" lang="fr-FR" altLang="fr-FR"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457200" algn="l" defTabSz="914400" rtl="0" eaLnBrk="0" fontAlgn="base" latinLnBrk="0" hangingPunct="0">
              <a:lnSpc>
                <a:spcPct val="100000"/>
              </a:lnSpc>
              <a:spcBef>
                <a:spcPct val="0"/>
              </a:spcBef>
              <a:spcAft>
                <a:spcPct val="0"/>
              </a:spcAft>
              <a:buClrTx/>
              <a:buSzTx/>
              <a:buFontTx/>
              <a:buNone/>
              <a:tabLst>
                <a:tab pos="1714500" algn="l"/>
              </a:tabLst>
            </a:pPr>
            <a:r>
              <a:rPr kumimoji="0" lang="fr-FR" altLang="fr-FR" sz="20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On estime les eaux usées à 80% des eaux potables.            </a:t>
            </a:r>
            <a:endParaRPr kumimoji="0" lang="fr-FR" altLang="fr-FR"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12" name="Rectangle 4"/>
          <p:cNvSpPr>
            <a:spLocks noChangeArrowheads="1"/>
          </p:cNvSpPr>
          <p:nvPr/>
        </p:nvSpPr>
        <p:spPr bwMode="auto">
          <a:xfrm>
            <a:off x="345741" y="4397624"/>
            <a:ext cx="544091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714500" algn="l"/>
              </a:tabLst>
              <a:defRPr>
                <a:solidFill>
                  <a:schemeClr val="tx1"/>
                </a:solidFill>
                <a:latin typeface="Arial" panose="020B0604020202020204" pitchFamily="34" charset="0"/>
              </a:defRPr>
            </a:lvl1pPr>
            <a:lvl2pPr eaLnBrk="0" fontAlgn="base" hangingPunct="0">
              <a:spcBef>
                <a:spcPct val="0"/>
              </a:spcBef>
              <a:spcAft>
                <a:spcPct val="0"/>
              </a:spcAft>
              <a:tabLst>
                <a:tab pos="1714500" algn="l"/>
              </a:tabLst>
              <a:defRPr>
                <a:solidFill>
                  <a:schemeClr val="tx1"/>
                </a:solidFill>
                <a:latin typeface="Arial" panose="020B0604020202020204" pitchFamily="34" charset="0"/>
              </a:defRPr>
            </a:lvl2pPr>
            <a:lvl3pPr eaLnBrk="0" fontAlgn="base" hangingPunct="0">
              <a:spcBef>
                <a:spcPct val="0"/>
              </a:spcBef>
              <a:spcAft>
                <a:spcPct val="0"/>
              </a:spcAft>
              <a:tabLst>
                <a:tab pos="1714500" algn="l"/>
              </a:tabLst>
              <a:defRPr>
                <a:solidFill>
                  <a:schemeClr val="tx1"/>
                </a:solidFill>
                <a:latin typeface="Arial" panose="020B0604020202020204" pitchFamily="34" charset="0"/>
              </a:defRPr>
            </a:lvl3pPr>
            <a:lvl4pPr eaLnBrk="0" fontAlgn="base" hangingPunct="0">
              <a:spcBef>
                <a:spcPct val="0"/>
              </a:spcBef>
              <a:spcAft>
                <a:spcPct val="0"/>
              </a:spcAft>
              <a:tabLst>
                <a:tab pos="1714500" algn="l"/>
              </a:tabLst>
              <a:defRPr>
                <a:solidFill>
                  <a:schemeClr val="tx1"/>
                </a:solidFill>
                <a:latin typeface="Arial" panose="020B0604020202020204" pitchFamily="34" charset="0"/>
              </a:defRPr>
            </a:lvl4pPr>
            <a:lvl5pPr eaLnBrk="0" fontAlgn="base" hangingPunct="0">
              <a:spcBef>
                <a:spcPct val="0"/>
              </a:spcBef>
              <a:spcAft>
                <a:spcPct val="0"/>
              </a:spcAft>
              <a:tabLst>
                <a:tab pos="1714500" algn="l"/>
              </a:tabLst>
              <a:defRPr>
                <a:solidFill>
                  <a:schemeClr val="tx1"/>
                </a:solidFill>
                <a:latin typeface="Arial" panose="020B0604020202020204" pitchFamily="34" charset="0"/>
              </a:defRPr>
            </a:lvl5pPr>
            <a:lvl6pPr eaLnBrk="0" fontAlgn="base" hangingPunct="0">
              <a:spcBef>
                <a:spcPct val="0"/>
              </a:spcBef>
              <a:spcAft>
                <a:spcPct val="0"/>
              </a:spcAft>
              <a:tabLst>
                <a:tab pos="1714500" algn="l"/>
              </a:tabLst>
              <a:defRPr>
                <a:solidFill>
                  <a:schemeClr val="tx1"/>
                </a:solidFill>
                <a:latin typeface="Arial" panose="020B0604020202020204" pitchFamily="34" charset="0"/>
              </a:defRPr>
            </a:lvl6pPr>
            <a:lvl7pPr eaLnBrk="0" fontAlgn="base" hangingPunct="0">
              <a:spcBef>
                <a:spcPct val="0"/>
              </a:spcBef>
              <a:spcAft>
                <a:spcPct val="0"/>
              </a:spcAft>
              <a:tabLst>
                <a:tab pos="1714500" algn="l"/>
              </a:tabLst>
              <a:defRPr>
                <a:solidFill>
                  <a:schemeClr val="tx1"/>
                </a:solidFill>
                <a:latin typeface="Arial" panose="020B0604020202020204" pitchFamily="34" charset="0"/>
              </a:defRPr>
            </a:lvl7pPr>
            <a:lvl8pPr eaLnBrk="0" fontAlgn="base" hangingPunct="0">
              <a:spcBef>
                <a:spcPct val="0"/>
              </a:spcBef>
              <a:spcAft>
                <a:spcPct val="0"/>
              </a:spcAft>
              <a:tabLst>
                <a:tab pos="1714500" algn="l"/>
              </a:tabLst>
              <a:defRPr>
                <a:solidFill>
                  <a:schemeClr val="tx1"/>
                </a:solidFill>
                <a:latin typeface="Arial" panose="020B0604020202020204" pitchFamily="34" charset="0"/>
              </a:defRPr>
            </a:lvl8pPr>
            <a:lvl9pPr eaLnBrk="0" fontAlgn="base" hangingPunct="0">
              <a:spcBef>
                <a:spcPct val="0"/>
              </a:spcBef>
              <a:spcAft>
                <a:spcPct val="0"/>
              </a:spcAft>
              <a:tabLst>
                <a:tab pos="17145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1714500" algn="l"/>
              </a:tabLst>
            </a:pPr>
            <a:r>
              <a:rPr kumimoji="0" lang="fr-FR" altLang="fr-FR" sz="20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Le débit moyen est donné par la formule :</a:t>
            </a:r>
            <a:endParaRPr kumimoji="0" lang="fr-FR" altLang="fr-FR"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1714500" algn="l"/>
              </a:tabLst>
            </a:pPr>
            <a:r>
              <a:rPr kumimoji="0" lang="fr-FR" altLang="fr-FR" sz="20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kumimoji="0" lang="fr-FR" altLang="fr-FR"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13" name="Rectangle 5"/>
          <p:cNvSpPr>
            <a:spLocks noChangeArrowheads="1"/>
          </p:cNvSpPr>
          <p:nvPr/>
        </p:nvSpPr>
        <p:spPr bwMode="auto">
          <a:xfrm>
            <a:off x="464023" y="6016704"/>
            <a:ext cx="4557913"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714500" algn="l"/>
              </a:tabLst>
              <a:defRPr>
                <a:solidFill>
                  <a:schemeClr val="tx1"/>
                </a:solidFill>
                <a:latin typeface="Arial" panose="020B0604020202020204" pitchFamily="34" charset="0"/>
              </a:defRPr>
            </a:lvl1pPr>
            <a:lvl2pPr eaLnBrk="0" fontAlgn="base" hangingPunct="0">
              <a:spcBef>
                <a:spcPct val="0"/>
              </a:spcBef>
              <a:spcAft>
                <a:spcPct val="0"/>
              </a:spcAft>
              <a:tabLst>
                <a:tab pos="1714500" algn="l"/>
              </a:tabLst>
              <a:defRPr>
                <a:solidFill>
                  <a:schemeClr val="tx1"/>
                </a:solidFill>
                <a:latin typeface="Arial" panose="020B0604020202020204" pitchFamily="34" charset="0"/>
              </a:defRPr>
            </a:lvl2pPr>
            <a:lvl3pPr eaLnBrk="0" fontAlgn="base" hangingPunct="0">
              <a:spcBef>
                <a:spcPct val="0"/>
              </a:spcBef>
              <a:spcAft>
                <a:spcPct val="0"/>
              </a:spcAft>
              <a:tabLst>
                <a:tab pos="1714500" algn="l"/>
              </a:tabLst>
              <a:defRPr>
                <a:solidFill>
                  <a:schemeClr val="tx1"/>
                </a:solidFill>
                <a:latin typeface="Arial" panose="020B0604020202020204" pitchFamily="34" charset="0"/>
              </a:defRPr>
            </a:lvl3pPr>
            <a:lvl4pPr eaLnBrk="0" fontAlgn="base" hangingPunct="0">
              <a:spcBef>
                <a:spcPct val="0"/>
              </a:spcBef>
              <a:spcAft>
                <a:spcPct val="0"/>
              </a:spcAft>
              <a:tabLst>
                <a:tab pos="1714500" algn="l"/>
              </a:tabLst>
              <a:defRPr>
                <a:solidFill>
                  <a:schemeClr val="tx1"/>
                </a:solidFill>
                <a:latin typeface="Arial" panose="020B0604020202020204" pitchFamily="34" charset="0"/>
              </a:defRPr>
            </a:lvl4pPr>
            <a:lvl5pPr eaLnBrk="0" fontAlgn="base" hangingPunct="0">
              <a:spcBef>
                <a:spcPct val="0"/>
              </a:spcBef>
              <a:spcAft>
                <a:spcPct val="0"/>
              </a:spcAft>
              <a:tabLst>
                <a:tab pos="1714500" algn="l"/>
              </a:tabLst>
              <a:defRPr>
                <a:solidFill>
                  <a:schemeClr val="tx1"/>
                </a:solidFill>
                <a:latin typeface="Arial" panose="020B0604020202020204" pitchFamily="34" charset="0"/>
              </a:defRPr>
            </a:lvl5pPr>
            <a:lvl6pPr eaLnBrk="0" fontAlgn="base" hangingPunct="0">
              <a:spcBef>
                <a:spcPct val="0"/>
              </a:spcBef>
              <a:spcAft>
                <a:spcPct val="0"/>
              </a:spcAft>
              <a:tabLst>
                <a:tab pos="1714500" algn="l"/>
              </a:tabLst>
              <a:defRPr>
                <a:solidFill>
                  <a:schemeClr val="tx1"/>
                </a:solidFill>
                <a:latin typeface="Arial" panose="020B0604020202020204" pitchFamily="34" charset="0"/>
              </a:defRPr>
            </a:lvl6pPr>
            <a:lvl7pPr eaLnBrk="0" fontAlgn="base" hangingPunct="0">
              <a:spcBef>
                <a:spcPct val="0"/>
              </a:spcBef>
              <a:spcAft>
                <a:spcPct val="0"/>
              </a:spcAft>
              <a:tabLst>
                <a:tab pos="1714500" algn="l"/>
              </a:tabLst>
              <a:defRPr>
                <a:solidFill>
                  <a:schemeClr val="tx1"/>
                </a:solidFill>
                <a:latin typeface="Arial" panose="020B0604020202020204" pitchFamily="34" charset="0"/>
              </a:defRPr>
            </a:lvl7pPr>
            <a:lvl8pPr eaLnBrk="0" fontAlgn="base" hangingPunct="0">
              <a:spcBef>
                <a:spcPct val="0"/>
              </a:spcBef>
              <a:spcAft>
                <a:spcPct val="0"/>
              </a:spcAft>
              <a:tabLst>
                <a:tab pos="1714500" algn="l"/>
              </a:tabLst>
              <a:defRPr>
                <a:solidFill>
                  <a:schemeClr val="tx1"/>
                </a:solidFill>
                <a:latin typeface="Arial" panose="020B0604020202020204" pitchFamily="34" charset="0"/>
              </a:defRPr>
            </a:lvl8pPr>
            <a:lvl9pPr eaLnBrk="0" fontAlgn="base" hangingPunct="0">
              <a:spcBef>
                <a:spcPct val="0"/>
              </a:spcBef>
              <a:spcAft>
                <a:spcPct val="0"/>
              </a:spcAft>
              <a:tabLst>
                <a:tab pos="17145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1714500" algn="l"/>
              </a:tabLst>
            </a:pPr>
            <a:r>
              <a:rPr kumimoji="0" lang="fr-FR" altLang="fr-FR" sz="20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Avec N : Nombre de consommateurs.</a:t>
            </a:r>
            <a:endParaRPr kumimoji="0" lang="fr-FR" altLang="fr-FR"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939993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p:cNvSpPr txBox="1"/>
          <p:nvPr/>
        </p:nvSpPr>
        <p:spPr>
          <a:xfrm>
            <a:off x="4380932" y="104311"/>
            <a:ext cx="3659844" cy="646331"/>
          </a:xfrm>
          <a:prstGeom prst="rect">
            <a:avLst/>
          </a:prstGeom>
          <a:solidFill>
            <a:srgbClr val="FFFF00"/>
          </a:solidFill>
          <a:ln w="28575">
            <a:solidFill>
              <a:srgbClr val="FF0000"/>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sz="3600" b="1" dirty="0"/>
              <a:t>ASSAINISSEMENT</a:t>
            </a:r>
            <a:endParaRPr lang="fr-FR" sz="11500" b="1" cap="small" dirty="0">
              <a:solidFill>
                <a:schemeClr val="tx1"/>
              </a:solidFill>
            </a:endParaRPr>
          </a:p>
        </p:txBody>
      </p:sp>
      <p:sp>
        <p:nvSpPr>
          <p:cNvPr id="7" name="ZoneTexte 6"/>
          <p:cNvSpPr txBox="1"/>
          <p:nvPr/>
        </p:nvSpPr>
        <p:spPr>
          <a:xfrm>
            <a:off x="3740890" y="750642"/>
            <a:ext cx="4939928" cy="400110"/>
          </a:xfrm>
          <a:prstGeom prst="rect">
            <a:avLst/>
          </a:prstGeom>
          <a:solidFill>
            <a:schemeClr val="accent6">
              <a:lumMod val="60000"/>
              <a:lumOff val="40000"/>
            </a:schemeClr>
          </a:solidFill>
          <a:ln w="28575">
            <a:solidFill>
              <a:schemeClr val="accent2">
                <a:lumMod val="50000"/>
              </a:schemeClr>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sz="2000" b="1" dirty="0">
                <a:solidFill>
                  <a:srgbClr val="FF0000"/>
                </a:solidFill>
                <a:latin typeface="Times New Roman" panose="02020603050405020304" pitchFamily="18" charset="0"/>
                <a:cs typeface="Times New Roman" panose="02020603050405020304" pitchFamily="18" charset="0"/>
              </a:rPr>
              <a:t>EAUX PLUVIALES - DEBIT A EVACUER</a:t>
            </a:r>
          </a:p>
        </p:txBody>
      </p:sp>
      <p:sp>
        <p:nvSpPr>
          <p:cNvPr id="8" name="Rectangle 7"/>
          <p:cNvSpPr/>
          <p:nvPr/>
        </p:nvSpPr>
        <p:spPr>
          <a:xfrm>
            <a:off x="128501" y="1396973"/>
            <a:ext cx="11253731" cy="498663"/>
          </a:xfrm>
          <a:prstGeom prst="rect">
            <a:avLst/>
          </a:prstGeom>
        </p:spPr>
        <p:txBody>
          <a:bodyPr wrap="square">
            <a:spAutoFit/>
          </a:bodyPr>
          <a:lstStyle/>
          <a:p>
            <a:pPr algn="just">
              <a:lnSpc>
                <a:spcPct val="150000"/>
              </a:lnSpc>
            </a:pPr>
            <a:r>
              <a:rPr lang="fr-FR" sz="2000" dirty="0">
                <a:latin typeface="Times New Roman" panose="02020603050405020304" pitchFamily="18" charset="0"/>
                <a:ea typeface="Times New Roman" panose="02020603050405020304" pitchFamily="18" charset="0"/>
              </a:rPr>
              <a:t>Il existe deux méthodes d’évaluation des débits à évacuer selon la surface à assainir :</a:t>
            </a:r>
          </a:p>
        </p:txBody>
      </p:sp>
      <p:sp>
        <p:nvSpPr>
          <p:cNvPr id="9" name="Rectangle 8"/>
          <p:cNvSpPr/>
          <p:nvPr/>
        </p:nvSpPr>
        <p:spPr>
          <a:xfrm>
            <a:off x="528931" y="2141857"/>
            <a:ext cx="2672526" cy="507831"/>
          </a:xfrm>
          <a:prstGeom prst="rect">
            <a:avLst/>
          </a:prstGeom>
        </p:spPr>
        <p:txBody>
          <a:bodyPr wrap="none">
            <a:spAutoFit/>
          </a:bodyPr>
          <a:lstStyle/>
          <a:p>
            <a:pPr marL="342900" lvl="0" indent="-342900" algn="just">
              <a:lnSpc>
                <a:spcPct val="150000"/>
              </a:lnSpc>
              <a:spcBef>
                <a:spcPts val="600"/>
              </a:spcBef>
              <a:spcAft>
                <a:spcPts val="600"/>
              </a:spcAft>
              <a:buFont typeface="Wingdings" panose="05000000000000000000" pitchFamily="2" charset="2"/>
              <a:buChar char=""/>
              <a:tabLst>
                <a:tab pos="589280" algn="l"/>
              </a:tabLst>
            </a:pPr>
            <a:r>
              <a:rPr lang="fr-FR" b="1" dirty="0">
                <a:latin typeface="Arial" panose="020B0604020202020204" pitchFamily="34" charset="0"/>
                <a:ea typeface="Times New Roman" panose="02020603050405020304" pitchFamily="18" charset="0"/>
              </a:rPr>
              <a:t>Formule rationnelle</a:t>
            </a:r>
            <a:endParaRPr lang="fr-FR" dirty="0">
              <a:latin typeface="Times New Roman" panose="02020603050405020304" pitchFamily="18" charset="0"/>
              <a:ea typeface="Times New Roman" panose="02020603050405020304" pitchFamily="18" charset="0"/>
            </a:endParaRPr>
          </a:p>
        </p:txBody>
      </p:sp>
      <p:sp>
        <p:nvSpPr>
          <p:cNvPr id="10" name="Rectangle 9"/>
          <p:cNvSpPr/>
          <p:nvPr/>
        </p:nvSpPr>
        <p:spPr>
          <a:xfrm>
            <a:off x="373037" y="2649688"/>
            <a:ext cx="11582401" cy="1631216"/>
          </a:xfrm>
          <a:prstGeom prst="rect">
            <a:avLst/>
          </a:prstGeom>
        </p:spPr>
        <p:txBody>
          <a:bodyPr wrap="square">
            <a:spAutoFit/>
          </a:bodyPr>
          <a:lstStyle/>
          <a:p>
            <a:pPr marR="45720" indent="457200" algn="just">
              <a:lnSpc>
                <a:spcPct val="150000"/>
              </a:lnSpc>
              <a:spcBef>
                <a:spcPts val="600"/>
              </a:spcBef>
              <a:spcAft>
                <a:spcPts val="600"/>
              </a:spcAft>
            </a:pPr>
            <a:r>
              <a:rPr lang="fr-FR" sz="2000" dirty="0">
                <a:latin typeface="Times New Roman" panose="02020603050405020304" pitchFamily="18" charset="0"/>
                <a:ea typeface="Times New Roman" panose="02020603050405020304" pitchFamily="18" charset="0"/>
              </a:rPr>
              <a:t>C’est une ancienne méthode qui permet de déterminer le débit en fonction de l’intensité moyenne des pluies I, de la superficie de la zone en hectare et d’un coefficient de ruissellement.</a:t>
            </a:r>
          </a:p>
          <a:p>
            <a:pPr algn="just">
              <a:lnSpc>
                <a:spcPct val="150000"/>
              </a:lnSpc>
              <a:spcBef>
                <a:spcPts val="600"/>
              </a:spcBef>
              <a:spcAft>
                <a:spcPts val="600"/>
              </a:spcAft>
            </a:pPr>
            <a:r>
              <a:rPr lang="fr-FR" sz="2000" dirty="0">
                <a:latin typeface="Times New Roman" panose="02020603050405020304" pitchFamily="18" charset="0"/>
                <a:ea typeface="Times New Roman" panose="02020603050405020304" pitchFamily="18" charset="0"/>
              </a:rPr>
              <a:t>Le débit est donné par :</a:t>
            </a:r>
          </a:p>
        </p:txBody>
      </p:sp>
      <p:sp>
        <p:nvSpPr>
          <p:cNvPr id="11" name="Rectangle 10"/>
          <p:cNvSpPr/>
          <p:nvPr/>
        </p:nvSpPr>
        <p:spPr>
          <a:xfrm>
            <a:off x="5114015" y="3776596"/>
            <a:ext cx="1464206" cy="461665"/>
          </a:xfrm>
          <a:prstGeom prst="rect">
            <a:avLst/>
          </a:prstGeom>
        </p:spPr>
        <p:txBody>
          <a:bodyPr wrap="square">
            <a:spAutoFit/>
          </a:bodyPr>
          <a:lstStyle/>
          <a:p>
            <a:r>
              <a:rPr lang="fr-FR" sz="2400" dirty="0">
                <a:latin typeface="Times New Roman" panose="02020603050405020304" pitchFamily="18" charset="0"/>
                <a:ea typeface="Times New Roman" panose="02020603050405020304" pitchFamily="18" charset="0"/>
              </a:rPr>
              <a:t>Q = C I A</a:t>
            </a:r>
            <a:endParaRPr lang="fr-FR" sz="2400" dirty="0"/>
          </a:p>
        </p:txBody>
      </p:sp>
      <p:sp>
        <p:nvSpPr>
          <p:cNvPr id="12" name="Rectangle 1"/>
          <p:cNvSpPr>
            <a:spLocks noChangeArrowheads="1"/>
          </p:cNvSpPr>
          <p:nvPr/>
        </p:nvSpPr>
        <p:spPr bwMode="auto">
          <a:xfrm>
            <a:off x="2958010" y="4004683"/>
            <a:ext cx="8888248"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Low" defTabSz="914400" rtl="0" eaLnBrk="0" fontAlgn="base" latinLnBrk="0" hangingPunct="0">
              <a:lnSpc>
                <a:spcPct val="150000"/>
              </a:lnSpc>
              <a:spcBef>
                <a:spcPct val="0"/>
              </a:spcBef>
              <a:spcAft>
                <a:spcPct val="0"/>
              </a:spcAft>
              <a:buClrTx/>
              <a:buSzTx/>
              <a:buFontTx/>
              <a:buNone/>
              <a:tabLst/>
            </a:pPr>
            <a:r>
              <a:rPr kumimoji="0" lang="fr-FR" altLang="fr-FR" sz="20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Telle que :</a:t>
            </a:r>
            <a:endParaRPr kumimoji="0" lang="fr-FR" altLang="fr-FR"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justLow" defTabSz="914400" rtl="0" eaLnBrk="0" fontAlgn="base" latinLnBrk="0" hangingPunct="0">
              <a:lnSpc>
                <a:spcPct val="150000"/>
              </a:lnSpc>
              <a:spcBef>
                <a:spcPct val="0"/>
              </a:spcBef>
              <a:spcAft>
                <a:spcPct val="0"/>
              </a:spcAft>
              <a:buClrTx/>
              <a:buSzTx/>
              <a:buFontTx/>
              <a:buNone/>
              <a:tabLst/>
            </a:pPr>
            <a:r>
              <a:rPr kumimoji="0" lang="fr-FR" altLang="fr-FR" sz="20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 : coefficient de ruissellement.</a:t>
            </a:r>
            <a:endParaRPr kumimoji="0" lang="fr-FR" altLang="fr-FR"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justLow" defTabSz="914400" rtl="0" eaLnBrk="0" fontAlgn="base" latinLnBrk="0" hangingPunct="0">
              <a:lnSpc>
                <a:spcPct val="150000"/>
              </a:lnSpc>
              <a:spcBef>
                <a:spcPct val="0"/>
              </a:spcBef>
              <a:spcAft>
                <a:spcPct val="0"/>
              </a:spcAft>
              <a:buClrTx/>
              <a:buSzTx/>
              <a:buFontTx/>
              <a:buNone/>
              <a:tabLst/>
            </a:pPr>
            <a:r>
              <a:rPr kumimoji="0" lang="fr-FR" altLang="fr-FR" sz="20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 : superficie de la zone.</a:t>
            </a:r>
            <a:endParaRPr kumimoji="0" lang="fr-FR" altLang="fr-FR"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justLow" defTabSz="914400" rtl="0" eaLnBrk="0" fontAlgn="base" latinLnBrk="0" hangingPunct="0">
              <a:lnSpc>
                <a:spcPct val="150000"/>
              </a:lnSpc>
              <a:spcBef>
                <a:spcPct val="0"/>
              </a:spcBef>
              <a:spcAft>
                <a:spcPct val="0"/>
              </a:spcAft>
              <a:buClrTx/>
              <a:buSzTx/>
              <a:buFontTx/>
              <a:buNone/>
              <a:tabLst/>
            </a:pPr>
            <a:r>
              <a:rPr kumimoji="0" lang="fr-FR" altLang="fr-FR" sz="20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I   : intensité moyenne des pluies.</a:t>
            </a:r>
            <a:endParaRPr kumimoji="0" lang="fr-FR" altLang="fr-FR"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justLow" defTabSz="914400" rtl="0" eaLnBrk="0" fontAlgn="base" latinLnBrk="0" hangingPunct="0">
              <a:lnSpc>
                <a:spcPct val="150000"/>
              </a:lnSpc>
              <a:spcBef>
                <a:spcPct val="0"/>
              </a:spcBef>
              <a:spcAft>
                <a:spcPct val="0"/>
              </a:spcAft>
              <a:buClrTx/>
              <a:buSzTx/>
              <a:buFontTx/>
              <a:buNone/>
              <a:tabLst/>
            </a:pPr>
            <a:r>
              <a:rPr kumimoji="0" lang="fr-FR" altLang="fr-FR" sz="2000" b="1" i="0" u="none" strike="noStrike" cap="none" normalizeH="0" baseline="0" dirty="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Le domaine d’utilisation de cette méthode est très réduit, on ne peut l’appliquer que pour des surfaces</a:t>
            </a:r>
            <a:r>
              <a:rPr kumimoji="0" lang="fr-FR" altLang="fr-FR" sz="2000" b="1" i="0" u="none" strike="noStrike" cap="none" normalizeH="0" dirty="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fr-FR" altLang="fr-FR" sz="2000" b="1" i="0" u="none" strike="noStrike" cap="none" normalizeH="0" baseline="0" dirty="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inférieures à 2 hectares.</a:t>
            </a:r>
            <a:endParaRPr kumimoji="0" lang="fr-FR" altLang="fr-FR" sz="20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159415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6"/>
          <p:cNvSpPr txBox="1"/>
          <p:nvPr/>
        </p:nvSpPr>
        <p:spPr>
          <a:xfrm>
            <a:off x="4380932" y="104311"/>
            <a:ext cx="3659844" cy="646331"/>
          </a:xfrm>
          <a:prstGeom prst="rect">
            <a:avLst/>
          </a:prstGeom>
          <a:solidFill>
            <a:srgbClr val="FFFF00"/>
          </a:solidFill>
          <a:ln w="28575">
            <a:solidFill>
              <a:srgbClr val="FF0000"/>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sz="3600" b="1" dirty="0"/>
              <a:t>ASSAINISSEMENT</a:t>
            </a:r>
            <a:endParaRPr lang="fr-FR" sz="11500" b="1" cap="small" dirty="0">
              <a:solidFill>
                <a:schemeClr val="tx1"/>
              </a:solidFill>
            </a:endParaRPr>
          </a:p>
        </p:txBody>
      </p:sp>
      <p:sp>
        <p:nvSpPr>
          <p:cNvPr id="8" name="ZoneTexte 7"/>
          <p:cNvSpPr txBox="1"/>
          <p:nvPr/>
        </p:nvSpPr>
        <p:spPr>
          <a:xfrm>
            <a:off x="3740890" y="750642"/>
            <a:ext cx="4939928" cy="400110"/>
          </a:xfrm>
          <a:prstGeom prst="rect">
            <a:avLst/>
          </a:prstGeom>
          <a:solidFill>
            <a:schemeClr val="accent6">
              <a:lumMod val="60000"/>
              <a:lumOff val="40000"/>
            </a:schemeClr>
          </a:solidFill>
          <a:ln w="28575">
            <a:solidFill>
              <a:schemeClr val="accent2">
                <a:lumMod val="50000"/>
              </a:schemeClr>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sz="2000" b="1" dirty="0">
                <a:solidFill>
                  <a:srgbClr val="FF0000"/>
                </a:solidFill>
                <a:latin typeface="Times New Roman" panose="02020603050405020304" pitchFamily="18" charset="0"/>
                <a:cs typeface="Times New Roman" panose="02020603050405020304" pitchFamily="18" charset="0"/>
              </a:rPr>
              <a:t>EAUX PLUVIALES - DEBIT A EVACUER</a:t>
            </a:r>
          </a:p>
        </p:txBody>
      </p:sp>
      <p:sp>
        <p:nvSpPr>
          <p:cNvPr id="9" name="Rectangle 8"/>
          <p:cNvSpPr/>
          <p:nvPr/>
        </p:nvSpPr>
        <p:spPr>
          <a:xfrm>
            <a:off x="153224" y="1150752"/>
            <a:ext cx="5280035" cy="507831"/>
          </a:xfrm>
          <a:prstGeom prst="rect">
            <a:avLst/>
          </a:prstGeom>
        </p:spPr>
        <p:txBody>
          <a:bodyPr wrap="none">
            <a:spAutoFit/>
          </a:bodyPr>
          <a:lstStyle/>
          <a:p>
            <a:pPr marL="342900" lvl="0" indent="-342900" algn="just">
              <a:lnSpc>
                <a:spcPct val="150000"/>
              </a:lnSpc>
              <a:spcBef>
                <a:spcPts val="600"/>
              </a:spcBef>
              <a:spcAft>
                <a:spcPts val="600"/>
              </a:spcAft>
              <a:buFont typeface="Wingdings" panose="05000000000000000000" pitchFamily="2" charset="2"/>
              <a:buChar char=""/>
              <a:tabLst>
                <a:tab pos="589280" algn="l"/>
              </a:tabLst>
            </a:pPr>
            <a:r>
              <a:rPr lang="fr-FR" b="1" dirty="0">
                <a:latin typeface="Arial" panose="020B0604020202020204" pitchFamily="34" charset="0"/>
                <a:ea typeface="Times New Roman" panose="02020603050405020304" pitchFamily="18" charset="0"/>
              </a:rPr>
              <a:t>Formule superficielle  (Modèle A.CAQUOT) </a:t>
            </a:r>
            <a:endParaRPr lang="fr-FR" dirty="0">
              <a:latin typeface="Times New Roman" panose="02020603050405020304" pitchFamily="18" charset="0"/>
              <a:ea typeface="Times New Roman" panose="02020603050405020304" pitchFamily="18" charset="0"/>
            </a:endParaRPr>
          </a:p>
        </p:txBody>
      </p:sp>
      <p:sp>
        <p:nvSpPr>
          <p:cNvPr id="10" name="Rectangle 9"/>
          <p:cNvSpPr/>
          <p:nvPr/>
        </p:nvSpPr>
        <p:spPr>
          <a:xfrm>
            <a:off x="708443" y="1874027"/>
            <a:ext cx="3268844" cy="369332"/>
          </a:xfrm>
          <a:prstGeom prst="rect">
            <a:avLst/>
          </a:prstGeom>
        </p:spPr>
        <p:txBody>
          <a:bodyPr wrap="none">
            <a:spAutoFit/>
          </a:bodyPr>
          <a:lstStyle/>
          <a:p>
            <a:pPr algn="just">
              <a:spcAft>
                <a:spcPts val="0"/>
              </a:spcAft>
            </a:pPr>
            <a:r>
              <a:rPr lang="fr-FR" dirty="0">
                <a:latin typeface="Times New Roman" panose="02020603050405020304" pitchFamily="18" charset="0"/>
                <a:ea typeface="Times New Roman" panose="02020603050405020304" pitchFamily="18" charset="0"/>
              </a:rPr>
              <a:t>Le modèle de </a:t>
            </a:r>
            <a:r>
              <a:rPr lang="fr-FR" b="1" dirty="0">
                <a:latin typeface="Times New Roman" panose="02020603050405020304" pitchFamily="18" charset="0"/>
                <a:ea typeface="Times New Roman" panose="02020603050405020304" pitchFamily="18" charset="0"/>
              </a:rPr>
              <a:t>CAQUOT</a:t>
            </a:r>
            <a:r>
              <a:rPr lang="fr-FR" dirty="0">
                <a:latin typeface="Times New Roman" panose="02020603050405020304" pitchFamily="18" charset="0"/>
                <a:ea typeface="Times New Roman" panose="02020603050405020304" pitchFamily="18" charset="0"/>
              </a:rPr>
              <a:t> s’écrit :</a:t>
            </a:r>
          </a:p>
        </p:txBody>
      </p:sp>
      <p:graphicFrame>
        <p:nvGraphicFramePr>
          <p:cNvPr id="14" name="Objet 13"/>
          <p:cNvGraphicFramePr>
            <a:graphicFrameLocks noChangeAspect="1"/>
          </p:cNvGraphicFramePr>
          <p:nvPr>
            <p:extLst>
              <p:ext uri="{D42A27DB-BD31-4B8C-83A1-F6EECF244321}">
                <p14:modId xmlns:p14="http://schemas.microsoft.com/office/powerpoint/2010/main" val="3187237940"/>
              </p:ext>
            </p:extLst>
          </p:nvPr>
        </p:nvGraphicFramePr>
        <p:xfrm>
          <a:off x="4408228" y="1585680"/>
          <a:ext cx="3346169" cy="700361"/>
        </p:xfrm>
        <a:graphic>
          <a:graphicData uri="http://schemas.openxmlformats.org/presentationml/2006/ole">
            <mc:AlternateContent xmlns:mc="http://schemas.openxmlformats.org/markup-compatibility/2006">
              <mc:Choice xmlns:v="urn:schemas-microsoft-com:vml" Requires="v">
                <p:oleObj r:id="rId2" imgW="1637589" imgH="342751" progId="Equation.DSMT4">
                  <p:embed/>
                </p:oleObj>
              </mc:Choice>
              <mc:Fallback>
                <p:oleObj r:id="rId2" imgW="1637589" imgH="342751" progId="Equation.DSMT4">
                  <p:embed/>
                  <p:pic>
                    <p:nvPicPr>
                      <p:cNvPr id="0" name="Object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08228" y="1585680"/>
                        <a:ext cx="3346169" cy="700361"/>
                      </a:xfrm>
                      <a:prstGeom prst="rect">
                        <a:avLst/>
                      </a:prstGeom>
                      <a:noFill/>
                    </p:spPr>
                  </p:pic>
                </p:oleObj>
              </mc:Fallback>
            </mc:AlternateContent>
          </a:graphicData>
        </a:graphic>
      </p:graphicFrame>
      <p:sp>
        <p:nvSpPr>
          <p:cNvPr id="15" name="Rectangle 14"/>
          <p:cNvSpPr/>
          <p:nvPr/>
        </p:nvSpPr>
        <p:spPr>
          <a:xfrm>
            <a:off x="708442" y="2288247"/>
            <a:ext cx="11042279" cy="1477328"/>
          </a:xfrm>
          <a:prstGeom prst="rect">
            <a:avLst/>
          </a:prstGeom>
        </p:spPr>
        <p:txBody>
          <a:bodyPr wrap="square" numCol="2">
            <a:spAutoFit/>
          </a:bodyPr>
          <a:lstStyle/>
          <a:p>
            <a:pPr algn="just">
              <a:lnSpc>
                <a:spcPct val="150000"/>
              </a:lnSpc>
            </a:pPr>
            <a:r>
              <a:rPr lang="fr-FR" sz="2000" dirty="0">
                <a:latin typeface="Times New Roman" panose="02020603050405020304" pitchFamily="18" charset="0"/>
                <a:ea typeface="Times New Roman" panose="02020603050405020304" pitchFamily="18" charset="0"/>
                <a:cs typeface="Times New Roman" panose="02020603050405020304" pitchFamily="18" charset="0"/>
              </a:rPr>
              <a:t>Avec :       Q : débit en m</a:t>
            </a:r>
            <a:r>
              <a:rPr lang="fr-FR" sz="2000" baseline="30000" dirty="0">
                <a:latin typeface="Times New Roman" panose="02020603050405020304" pitchFamily="18" charset="0"/>
                <a:ea typeface="Times New Roman" panose="02020603050405020304" pitchFamily="18" charset="0"/>
                <a:cs typeface="Times New Roman" panose="02020603050405020304" pitchFamily="18" charset="0"/>
              </a:rPr>
              <a:t> 3</a:t>
            </a:r>
            <a:r>
              <a:rPr lang="fr-FR" sz="2000" dirty="0">
                <a:latin typeface="Times New Roman" panose="02020603050405020304" pitchFamily="18" charset="0"/>
                <a:ea typeface="Times New Roman" panose="02020603050405020304" pitchFamily="18" charset="0"/>
                <a:cs typeface="Times New Roman" panose="02020603050405020304" pitchFamily="18" charset="0"/>
              </a:rPr>
              <a:t>/s</a:t>
            </a:r>
          </a:p>
          <a:p>
            <a:pPr algn="just">
              <a:lnSpc>
                <a:spcPct val="150000"/>
              </a:lnSpc>
            </a:pPr>
            <a:r>
              <a:rPr lang="fr-FR" sz="2000" dirty="0">
                <a:latin typeface="Times New Roman" panose="02020603050405020304" pitchFamily="18" charset="0"/>
                <a:ea typeface="Times New Roman" panose="02020603050405020304" pitchFamily="18" charset="0"/>
                <a:cs typeface="Times New Roman" panose="02020603050405020304" pitchFamily="18" charset="0"/>
              </a:rPr>
              <a:t>                 C : coefficient de ruissellement </a:t>
            </a:r>
          </a:p>
          <a:p>
            <a:pPr algn="just">
              <a:lnSpc>
                <a:spcPct val="150000"/>
              </a:lnSpc>
            </a:pPr>
            <a:r>
              <a:rPr lang="fr-FR" sz="2000" dirty="0">
                <a:latin typeface="Times New Roman" panose="02020603050405020304" pitchFamily="18" charset="0"/>
                <a:ea typeface="Times New Roman" panose="02020603050405020304" pitchFamily="18" charset="0"/>
                <a:cs typeface="Times New Roman" panose="02020603050405020304" pitchFamily="18" charset="0"/>
              </a:rPr>
              <a:t>                  I : pente du bassin versant en m/m  </a:t>
            </a:r>
          </a:p>
          <a:p>
            <a:pPr>
              <a:lnSpc>
                <a:spcPct val="150000"/>
              </a:lnSpc>
            </a:pPr>
            <a:r>
              <a:rPr lang="fr-FR" sz="2000" dirty="0">
                <a:latin typeface="Times New Roman" panose="02020603050405020304" pitchFamily="18" charset="0"/>
                <a:cs typeface="Times New Roman" panose="02020603050405020304" pitchFamily="18" charset="0"/>
              </a:rPr>
              <a:t>A : surface du bassin versant en hectare</a:t>
            </a:r>
          </a:p>
          <a:p>
            <a:pPr>
              <a:lnSpc>
                <a:spcPct val="150000"/>
              </a:lnSpc>
            </a:pPr>
            <a:r>
              <a:rPr lang="fr-FR" sz="2000" dirty="0">
                <a:latin typeface="Times New Roman" panose="02020603050405020304" pitchFamily="18" charset="0"/>
                <a:cs typeface="Times New Roman" panose="02020603050405020304" pitchFamily="18" charset="0"/>
              </a:rPr>
              <a:t>Telle que K, U, V, W sont données par les formules suivantes : </a:t>
            </a:r>
          </a:p>
        </p:txBody>
      </p:sp>
      <p:graphicFrame>
        <p:nvGraphicFramePr>
          <p:cNvPr id="16" name="Objet 15"/>
          <p:cNvGraphicFramePr>
            <a:graphicFrameLocks noChangeAspect="1"/>
          </p:cNvGraphicFramePr>
          <p:nvPr>
            <p:extLst>
              <p:ext uri="{D42A27DB-BD31-4B8C-83A1-F6EECF244321}">
                <p14:modId xmlns:p14="http://schemas.microsoft.com/office/powerpoint/2010/main" val="1698731588"/>
              </p:ext>
            </p:extLst>
          </p:nvPr>
        </p:nvGraphicFramePr>
        <p:xfrm>
          <a:off x="396370" y="3790307"/>
          <a:ext cx="1764541" cy="730155"/>
        </p:xfrm>
        <a:graphic>
          <a:graphicData uri="http://schemas.openxmlformats.org/presentationml/2006/ole">
            <mc:AlternateContent xmlns:mc="http://schemas.openxmlformats.org/markup-compatibility/2006">
              <mc:Choice xmlns:v="urn:schemas-microsoft-com:vml" Requires="v">
                <p:oleObj r:id="rId4" imgW="1104900" imgH="457200" progId="Equation.DSMT4">
                  <p:embed/>
                </p:oleObj>
              </mc:Choice>
              <mc:Fallback>
                <p:oleObj r:id="rId4" imgW="1104900" imgH="457200" progId="Equation.DSMT4">
                  <p:embed/>
                  <p:pic>
                    <p:nvPicPr>
                      <p:cNvPr id="0" name="Object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6370" y="3790307"/>
                        <a:ext cx="1764541" cy="730155"/>
                      </a:xfrm>
                      <a:prstGeom prst="rect">
                        <a:avLst/>
                      </a:prstGeom>
                      <a:noFill/>
                    </p:spPr>
                  </p:pic>
                </p:oleObj>
              </mc:Fallback>
            </mc:AlternateContent>
          </a:graphicData>
        </a:graphic>
      </p:graphicFrame>
      <p:graphicFrame>
        <p:nvGraphicFramePr>
          <p:cNvPr id="17" name="Objet 16"/>
          <p:cNvGraphicFramePr>
            <a:graphicFrameLocks noChangeAspect="1"/>
          </p:cNvGraphicFramePr>
          <p:nvPr>
            <p:extLst>
              <p:ext uri="{D42A27DB-BD31-4B8C-83A1-F6EECF244321}">
                <p14:modId xmlns:p14="http://schemas.microsoft.com/office/powerpoint/2010/main" val="3552221054"/>
              </p:ext>
            </p:extLst>
          </p:nvPr>
        </p:nvGraphicFramePr>
        <p:xfrm>
          <a:off x="6394959" y="3854626"/>
          <a:ext cx="2185599" cy="472562"/>
        </p:xfrm>
        <a:graphic>
          <a:graphicData uri="http://schemas.openxmlformats.org/presentationml/2006/ole">
            <mc:AlternateContent xmlns:mc="http://schemas.openxmlformats.org/markup-compatibility/2006">
              <mc:Choice xmlns:v="urn:schemas-microsoft-com:vml" Requires="v">
                <p:oleObj r:id="rId6" imgW="1054100" imgH="228600" progId="Equation.DSMT4">
                  <p:embed/>
                </p:oleObj>
              </mc:Choice>
              <mc:Fallback>
                <p:oleObj r:id="rId6" imgW="1054100" imgH="228600" progId="Equation.DSMT4">
                  <p:embed/>
                  <p:pic>
                    <p:nvPicPr>
                      <p:cNvPr id="0" name="Object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94959" y="3854626"/>
                        <a:ext cx="2185599" cy="472562"/>
                      </a:xfrm>
                      <a:prstGeom prst="rect">
                        <a:avLst/>
                      </a:prstGeom>
                      <a:noFill/>
                    </p:spPr>
                  </p:pic>
                </p:oleObj>
              </mc:Fallback>
            </mc:AlternateContent>
          </a:graphicData>
        </a:graphic>
      </p:graphicFrame>
      <p:graphicFrame>
        <p:nvGraphicFramePr>
          <p:cNvPr id="18" name="Objet 17"/>
          <p:cNvGraphicFramePr>
            <a:graphicFrameLocks noChangeAspect="1"/>
          </p:cNvGraphicFramePr>
          <p:nvPr>
            <p:extLst>
              <p:ext uri="{D42A27DB-BD31-4B8C-83A1-F6EECF244321}">
                <p14:modId xmlns:p14="http://schemas.microsoft.com/office/powerpoint/2010/main" val="48939625"/>
              </p:ext>
            </p:extLst>
          </p:nvPr>
        </p:nvGraphicFramePr>
        <p:xfrm>
          <a:off x="3236613" y="3846105"/>
          <a:ext cx="1949315" cy="472561"/>
        </p:xfrm>
        <a:graphic>
          <a:graphicData uri="http://schemas.openxmlformats.org/presentationml/2006/ole">
            <mc:AlternateContent xmlns:mc="http://schemas.openxmlformats.org/markup-compatibility/2006">
              <mc:Choice xmlns:v="urn:schemas-microsoft-com:vml" Requires="v">
                <p:oleObj r:id="rId8" imgW="939800" imgH="228600" progId="Equation.DSMT4">
                  <p:embed/>
                </p:oleObj>
              </mc:Choice>
              <mc:Fallback>
                <p:oleObj r:id="rId8" imgW="939800" imgH="228600" progId="Equation.DSMT4">
                  <p:embed/>
                  <p:pic>
                    <p:nvPicPr>
                      <p:cNvPr id="0" name="Object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236613" y="3846105"/>
                        <a:ext cx="1949315" cy="472561"/>
                      </a:xfrm>
                      <a:prstGeom prst="rect">
                        <a:avLst/>
                      </a:prstGeom>
                      <a:noFill/>
                    </p:spPr>
                  </p:pic>
                </p:oleObj>
              </mc:Fallback>
            </mc:AlternateContent>
          </a:graphicData>
        </a:graphic>
      </p:graphicFrame>
      <p:graphicFrame>
        <p:nvGraphicFramePr>
          <p:cNvPr id="19" name="Objet 18"/>
          <p:cNvGraphicFramePr>
            <a:graphicFrameLocks noChangeAspect="1"/>
          </p:cNvGraphicFramePr>
          <p:nvPr>
            <p:extLst>
              <p:ext uri="{D42A27DB-BD31-4B8C-83A1-F6EECF244321}">
                <p14:modId xmlns:p14="http://schemas.microsoft.com/office/powerpoint/2010/main" val="777169301"/>
              </p:ext>
            </p:extLst>
          </p:nvPr>
        </p:nvGraphicFramePr>
        <p:xfrm>
          <a:off x="8967421" y="3846105"/>
          <a:ext cx="2514814" cy="431111"/>
        </p:xfrm>
        <a:graphic>
          <a:graphicData uri="http://schemas.openxmlformats.org/presentationml/2006/ole">
            <mc:AlternateContent xmlns:mc="http://schemas.openxmlformats.org/markup-compatibility/2006">
              <mc:Choice xmlns:v="urn:schemas-microsoft-com:vml" Requires="v">
                <p:oleObj r:id="rId10" imgW="1333500" imgH="228600" progId="Equation.DSMT4">
                  <p:embed/>
                </p:oleObj>
              </mc:Choice>
              <mc:Fallback>
                <p:oleObj r:id="rId10" imgW="1333500" imgH="228600" progId="Equation.DSMT4">
                  <p:embed/>
                  <p:pic>
                    <p:nvPicPr>
                      <p:cNvPr id="0" name="Object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967421" y="3846105"/>
                        <a:ext cx="2514814" cy="431111"/>
                      </a:xfrm>
                      <a:prstGeom prst="rect">
                        <a:avLst/>
                      </a:prstGeom>
                      <a:noFill/>
                    </p:spPr>
                  </p:pic>
                </p:oleObj>
              </mc:Fallback>
            </mc:AlternateContent>
          </a:graphicData>
        </a:graphic>
      </p:graphicFrame>
      <p:sp>
        <p:nvSpPr>
          <p:cNvPr id="20" name="Rectangle 9"/>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22" name="Rectangle 11"/>
          <p:cNvSpPr>
            <a:spLocks noChangeArrowheads="1"/>
          </p:cNvSpPr>
          <p:nvPr/>
        </p:nvSpPr>
        <p:spPr bwMode="auto">
          <a:xfrm>
            <a:off x="0" y="16002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23" name="Rectangle 12"/>
          <p:cNvSpPr>
            <a:spLocks noChangeArrowheads="1"/>
          </p:cNvSpPr>
          <p:nvPr/>
        </p:nvSpPr>
        <p:spPr bwMode="auto">
          <a:xfrm>
            <a:off x="0" y="22860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graphicFrame>
        <p:nvGraphicFramePr>
          <p:cNvPr id="26" name="Objet 25"/>
          <p:cNvGraphicFramePr>
            <a:graphicFrameLocks noChangeAspect="1"/>
          </p:cNvGraphicFramePr>
          <p:nvPr>
            <p:extLst>
              <p:ext uri="{D42A27DB-BD31-4B8C-83A1-F6EECF244321}">
                <p14:modId xmlns:p14="http://schemas.microsoft.com/office/powerpoint/2010/main" val="308090698"/>
              </p:ext>
            </p:extLst>
          </p:nvPr>
        </p:nvGraphicFramePr>
        <p:xfrm>
          <a:off x="4844036" y="4786600"/>
          <a:ext cx="1844772" cy="476070"/>
        </p:xfrm>
        <a:graphic>
          <a:graphicData uri="http://schemas.openxmlformats.org/presentationml/2006/ole">
            <mc:AlternateContent xmlns:mc="http://schemas.openxmlformats.org/markup-compatibility/2006">
              <mc:Choice xmlns:v="urn:schemas-microsoft-com:vml" Requires="v">
                <p:oleObj r:id="rId12" imgW="889000" imgH="228600" progId="Equation.DSMT4">
                  <p:embed/>
                </p:oleObj>
              </mc:Choice>
              <mc:Fallback>
                <p:oleObj r:id="rId12" imgW="889000" imgH="228600" progId="Equation.DSMT4">
                  <p:embed/>
                  <p:pic>
                    <p:nvPicPr>
                      <p:cNvPr id="0" name="Object 20"/>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844036" y="4786600"/>
                        <a:ext cx="1844772" cy="476070"/>
                      </a:xfrm>
                      <a:prstGeom prst="rect">
                        <a:avLst/>
                      </a:prstGeom>
                      <a:noFill/>
                    </p:spPr>
                  </p:pic>
                </p:oleObj>
              </mc:Fallback>
            </mc:AlternateContent>
          </a:graphicData>
        </a:graphic>
      </p:graphicFrame>
      <p:graphicFrame>
        <p:nvGraphicFramePr>
          <p:cNvPr id="27" name="Objet 26"/>
          <p:cNvGraphicFramePr>
            <a:graphicFrameLocks noChangeAspect="1"/>
          </p:cNvGraphicFramePr>
          <p:nvPr>
            <p:extLst>
              <p:ext uri="{D42A27DB-BD31-4B8C-83A1-F6EECF244321}">
                <p14:modId xmlns:p14="http://schemas.microsoft.com/office/powerpoint/2010/main" val="3359068588"/>
              </p:ext>
            </p:extLst>
          </p:nvPr>
        </p:nvGraphicFramePr>
        <p:xfrm>
          <a:off x="7754397" y="4725124"/>
          <a:ext cx="1567151" cy="515228"/>
        </p:xfrm>
        <a:graphic>
          <a:graphicData uri="http://schemas.openxmlformats.org/presentationml/2006/ole">
            <mc:AlternateContent xmlns:mc="http://schemas.openxmlformats.org/markup-compatibility/2006">
              <mc:Choice xmlns:v="urn:schemas-microsoft-com:vml" Requires="v">
                <p:oleObj r:id="rId14" imgW="698500" imgH="228600" progId="Equation.DSMT4">
                  <p:embed/>
                </p:oleObj>
              </mc:Choice>
              <mc:Fallback>
                <p:oleObj r:id="rId14" imgW="698500" imgH="228600" progId="Equation.DSMT4">
                  <p:embed/>
                  <p:pic>
                    <p:nvPicPr>
                      <p:cNvPr id="0" name="Object 19"/>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754397" y="4725124"/>
                        <a:ext cx="1567151" cy="515228"/>
                      </a:xfrm>
                      <a:prstGeom prst="rect">
                        <a:avLst/>
                      </a:prstGeom>
                      <a:noFill/>
                    </p:spPr>
                  </p:pic>
                </p:oleObj>
              </mc:Fallback>
            </mc:AlternateContent>
          </a:graphicData>
        </a:graphic>
      </p:graphicFrame>
      <p:graphicFrame>
        <p:nvGraphicFramePr>
          <p:cNvPr id="28" name="Objet 27"/>
          <p:cNvGraphicFramePr>
            <a:graphicFrameLocks noChangeAspect="1"/>
          </p:cNvGraphicFramePr>
          <p:nvPr>
            <p:extLst>
              <p:ext uri="{D42A27DB-BD31-4B8C-83A1-F6EECF244321}">
                <p14:modId xmlns:p14="http://schemas.microsoft.com/office/powerpoint/2010/main" val="2496130145"/>
              </p:ext>
            </p:extLst>
          </p:nvPr>
        </p:nvGraphicFramePr>
        <p:xfrm>
          <a:off x="9707205" y="4671746"/>
          <a:ext cx="1567153" cy="515228"/>
        </p:xfrm>
        <a:graphic>
          <a:graphicData uri="http://schemas.openxmlformats.org/presentationml/2006/ole">
            <mc:AlternateContent xmlns:mc="http://schemas.openxmlformats.org/markup-compatibility/2006">
              <mc:Choice xmlns:v="urn:schemas-microsoft-com:vml" Requires="v">
                <p:oleObj r:id="rId16" imgW="698500" imgH="228600" progId="Equation.DSMT4">
                  <p:embed/>
                </p:oleObj>
              </mc:Choice>
              <mc:Fallback>
                <p:oleObj r:id="rId16" imgW="698500" imgH="228600" progId="Equation.DSMT4">
                  <p:embed/>
                  <p:pic>
                    <p:nvPicPr>
                      <p:cNvPr id="0" name="Object 18"/>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9707205" y="4671746"/>
                        <a:ext cx="1567153" cy="515228"/>
                      </a:xfrm>
                      <a:prstGeom prst="rect">
                        <a:avLst/>
                      </a:prstGeom>
                      <a:noFill/>
                    </p:spPr>
                  </p:pic>
                </p:oleObj>
              </mc:Fallback>
            </mc:AlternateContent>
          </a:graphicData>
        </a:graphic>
      </p:graphicFrame>
      <p:sp>
        <p:nvSpPr>
          <p:cNvPr id="32" name="Rectangle 26"/>
          <p:cNvSpPr>
            <a:spLocks noChangeArrowheads="1"/>
          </p:cNvSpPr>
          <p:nvPr/>
        </p:nvSpPr>
        <p:spPr bwMode="auto">
          <a:xfrm>
            <a:off x="5982026" y="1080701"/>
            <a:ext cx="227948"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Low" defTabSz="914400" rtl="0" eaLnBrk="0" fontAlgn="base" latinLnBrk="0" hangingPunct="0">
              <a:lnSpc>
                <a:spcPct val="100000"/>
              </a:lnSpc>
              <a:spcBef>
                <a:spcPct val="0"/>
              </a:spcBef>
              <a:spcAft>
                <a:spcPct val="0"/>
              </a:spcAft>
              <a:buClrTx/>
              <a:buSzTx/>
              <a:buFontTx/>
              <a:buNone/>
              <a:tabLst/>
            </a:pPr>
            <a:r>
              <a:rPr kumimoji="0" lang="fr-FR" altLang="fr-FR"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a:t>
            </a: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sp>
        <p:nvSpPr>
          <p:cNvPr id="33" name="Rectangle 27"/>
          <p:cNvSpPr>
            <a:spLocks noChangeArrowheads="1"/>
          </p:cNvSpPr>
          <p:nvPr/>
        </p:nvSpPr>
        <p:spPr bwMode="auto">
          <a:xfrm>
            <a:off x="5982026" y="1309301"/>
            <a:ext cx="227948"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Low" defTabSz="914400" rtl="0" eaLnBrk="0" fontAlgn="base" latinLnBrk="0" hangingPunct="0">
              <a:lnSpc>
                <a:spcPct val="100000"/>
              </a:lnSpc>
              <a:spcBef>
                <a:spcPct val="0"/>
              </a:spcBef>
              <a:spcAft>
                <a:spcPct val="0"/>
              </a:spcAft>
              <a:buClrTx/>
              <a:buSzTx/>
              <a:buFontTx/>
              <a:buNone/>
              <a:tabLst/>
            </a:pPr>
            <a:r>
              <a:rPr kumimoji="0" lang="fr-FR" altLang="fr-FR"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a:t>
            </a: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sp>
        <p:nvSpPr>
          <p:cNvPr id="34" name="Rectangle 28"/>
          <p:cNvSpPr>
            <a:spLocks noChangeArrowheads="1"/>
          </p:cNvSpPr>
          <p:nvPr/>
        </p:nvSpPr>
        <p:spPr bwMode="auto">
          <a:xfrm>
            <a:off x="0" y="1676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Low" defTabSz="914400" rtl="0" eaLnBrk="0" fontAlgn="base" latinLnBrk="0" hangingPunct="0">
              <a:lnSpc>
                <a:spcPct val="100000"/>
              </a:lnSpc>
              <a:spcBef>
                <a:spcPct val="0"/>
              </a:spcBef>
              <a:spcAft>
                <a:spcPct val="0"/>
              </a:spcAft>
              <a:buClrTx/>
              <a:buSzTx/>
              <a:buFontTx/>
              <a:buNone/>
              <a:tabLst/>
            </a:pPr>
            <a:r>
              <a:rPr kumimoji="0" lang="fr-FR" altLang="fr-FR" sz="12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37" name="Rectangle 31"/>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40" name="Rectangle 35"/>
          <p:cNvSpPr>
            <a:spLocks noChangeArrowheads="1"/>
          </p:cNvSpPr>
          <p:nvPr/>
        </p:nvSpPr>
        <p:spPr bwMode="auto">
          <a:xfrm>
            <a:off x="5178358" y="524123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mc:AlternateContent xmlns:mc="http://schemas.openxmlformats.org/markup-compatibility/2006" xmlns:a14="http://schemas.microsoft.com/office/drawing/2010/main">
        <mc:Choice Requires="a14">
          <p:sp>
            <p:nvSpPr>
              <p:cNvPr id="43" name="Rectangle 42"/>
              <p:cNvSpPr/>
              <p:nvPr/>
            </p:nvSpPr>
            <p:spPr>
              <a:xfrm>
                <a:off x="489801" y="4793802"/>
                <a:ext cx="1577677" cy="461665"/>
              </a:xfrm>
              <a:prstGeom prst="rect">
                <a:avLst/>
              </a:prstGeom>
            </p:spPr>
            <p:txBody>
              <a:bodyPr wrap="square">
                <a:spAutoFit/>
              </a:bodyPr>
              <a:lstStyle/>
              <a:p>
                <a:r>
                  <a:rPr lang="fr-FR" sz="2400" dirty="0">
                    <a:latin typeface="Times New Roman" panose="02020603050405020304" pitchFamily="18" charset="0"/>
                    <a:cs typeface="Times New Roman" panose="02020603050405020304" pitchFamily="18" charset="0"/>
                  </a:rPr>
                  <a:t> </a:t>
                </a:r>
                <a14:m>
                  <m:oMath xmlns:m="http://schemas.openxmlformats.org/officeDocument/2006/math">
                    <m:sSub>
                      <m:sSubPr>
                        <m:ctrlPr>
                          <a:rPr lang="fr-FR" sz="2400" i="1" smtClean="0">
                            <a:latin typeface="Cambria Math" panose="02040503050406030204" pitchFamily="18" charset="0"/>
                          </a:rPr>
                        </m:ctrlPr>
                      </m:sSubPr>
                      <m:e>
                        <m:r>
                          <a:rPr lang="fr-FR" sz="2400" i="1" smtClean="0">
                            <a:latin typeface="Cambria Math" panose="02040503050406030204" pitchFamily="18" charset="0"/>
                            <a:ea typeface="Cambria Math" panose="02040503050406030204" pitchFamily="18" charset="0"/>
                          </a:rPr>
                          <m:t>𝛽</m:t>
                        </m:r>
                      </m:e>
                      <m:sub>
                        <m:r>
                          <a:rPr lang="fr-FR" sz="2400" b="0" i="1" smtClean="0">
                            <a:latin typeface="Cambria Math" panose="02040503050406030204" pitchFamily="18" charset="0"/>
                          </a:rPr>
                          <m:t>1</m:t>
                        </m:r>
                      </m:sub>
                    </m:sSub>
                  </m:oMath>
                </a14:m>
                <a:r>
                  <a:rPr lang="fr-FR" sz="2400" dirty="0">
                    <a:latin typeface="Times New Roman" panose="02020603050405020304" pitchFamily="18" charset="0"/>
                    <a:cs typeface="Times New Roman" panose="02020603050405020304" pitchFamily="18" charset="0"/>
                  </a:rPr>
                  <a:t>= 0.05</a:t>
                </a:r>
              </a:p>
            </p:txBody>
          </p:sp>
        </mc:Choice>
        <mc:Fallback xmlns="">
          <p:sp>
            <p:nvSpPr>
              <p:cNvPr id="43" name="Rectangle 42"/>
              <p:cNvSpPr>
                <a:spLocks noRot="1" noChangeAspect="1" noMove="1" noResize="1" noEditPoints="1" noAdjustHandles="1" noChangeArrowheads="1" noChangeShapeType="1" noTextEdit="1"/>
              </p:cNvSpPr>
              <p:nvPr/>
            </p:nvSpPr>
            <p:spPr>
              <a:xfrm>
                <a:off x="489801" y="4793802"/>
                <a:ext cx="1577677" cy="461665"/>
              </a:xfrm>
              <a:prstGeom prst="rect">
                <a:avLst/>
              </a:prstGeom>
              <a:blipFill>
                <a:blip r:embed="rId19"/>
                <a:stretch>
                  <a:fillRect t="-10526" b="-28947"/>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48" name="Rectangle 47"/>
              <p:cNvSpPr/>
              <p:nvPr/>
            </p:nvSpPr>
            <p:spPr>
              <a:xfrm>
                <a:off x="2200770" y="4808501"/>
                <a:ext cx="1577677" cy="461665"/>
              </a:xfrm>
              <a:prstGeom prst="rect">
                <a:avLst/>
              </a:prstGeom>
            </p:spPr>
            <p:txBody>
              <a:bodyPr wrap="square">
                <a:spAutoFit/>
              </a:bodyPr>
              <a:lstStyle/>
              <a:p>
                <a:r>
                  <a:rPr lang="fr-FR" sz="2400" dirty="0">
                    <a:latin typeface="Times New Roman" panose="02020603050405020304" pitchFamily="18" charset="0"/>
                    <a:cs typeface="Times New Roman" panose="02020603050405020304" pitchFamily="18" charset="0"/>
                  </a:rPr>
                  <a:t> </a:t>
                </a:r>
                <a14:m>
                  <m:oMath xmlns:m="http://schemas.openxmlformats.org/officeDocument/2006/math">
                    <m:sSub>
                      <m:sSubPr>
                        <m:ctrlPr>
                          <a:rPr lang="fr-FR" sz="2400" i="1" smtClean="0">
                            <a:latin typeface="Cambria Math" panose="02040503050406030204" pitchFamily="18" charset="0"/>
                          </a:rPr>
                        </m:ctrlPr>
                      </m:sSubPr>
                      <m:e>
                        <m:r>
                          <a:rPr lang="fr-FR" sz="2400" i="1" smtClean="0">
                            <a:latin typeface="Cambria Math" panose="02040503050406030204" pitchFamily="18" charset="0"/>
                            <a:ea typeface="Cambria Math" panose="02040503050406030204" pitchFamily="18" charset="0"/>
                          </a:rPr>
                          <m:t>𝛽</m:t>
                        </m:r>
                      </m:e>
                      <m:sub>
                        <m:r>
                          <a:rPr lang="fr-FR" sz="2400" b="0" i="1" smtClean="0">
                            <a:latin typeface="Cambria Math" panose="02040503050406030204" pitchFamily="18" charset="0"/>
                          </a:rPr>
                          <m:t>5</m:t>
                        </m:r>
                      </m:sub>
                    </m:sSub>
                  </m:oMath>
                </a14:m>
                <a:r>
                  <a:rPr lang="fr-FR" sz="2400" dirty="0">
                    <a:latin typeface="Times New Roman" panose="02020603050405020304" pitchFamily="18" charset="0"/>
                    <a:cs typeface="Times New Roman" panose="02020603050405020304" pitchFamily="18" charset="0"/>
                  </a:rPr>
                  <a:t>= 0.41</a:t>
                </a:r>
              </a:p>
            </p:txBody>
          </p:sp>
        </mc:Choice>
        <mc:Fallback xmlns="">
          <p:sp>
            <p:nvSpPr>
              <p:cNvPr id="48" name="Rectangle 47"/>
              <p:cNvSpPr>
                <a:spLocks noRot="1" noChangeAspect="1" noMove="1" noResize="1" noEditPoints="1" noAdjustHandles="1" noChangeArrowheads="1" noChangeShapeType="1" noTextEdit="1"/>
              </p:cNvSpPr>
              <p:nvPr/>
            </p:nvSpPr>
            <p:spPr>
              <a:xfrm>
                <a:off x="2200770" y="4808501"/>
                <a:ext cx="1577677" cy="461665"/>
              </a:xfrm>
              <a:prstGeom prst="rect">
                <a:avLst/>
              </a:prstGeom>
              <a:blipFill>
                <a:blip r:embed="rId20"/>
                <a:stretch>
                  <a:fillRect t="-10526" b="-28947"/>
                </a:stretch>
              </a:blipFill>
            </p:spPr>
            <p:txBody>
              <a:bodyPr/>
              <a:lstStyle/>
              <a:p>
                <a:r>
                  <a:rPr lang="fr-FR">
                    <a:noFill/>
                  </a:rPr>
                  <a:t> </a:t>
                </a:r>
              </a:p>
            </p:txBody>
          </p:sp>
        </mc:Fallback>
      </mc:AlternateContent>
      <p:sp>
        <p:nvSpPr>
          <p:cNvPr id="49" name="Rectangle 48"/>
          <p:cNvSpPr/>
          <p:nvPr/>
        </p:nvSpPr>
        <p:spPr>
          <a:xfrm>
            <a:off x="329576" y="5934789"/>
            <a:ext cx="11862423" cy="400110"/>
          </a:xfrm>
          <a:prstGeom prst="rect">
            <a:avLst/>
          </a:prstGeom>
        </p:spPr>
        <p:txBody>
          <a:bodyPr wrap="square">
            <a:spAutoFit/>
          </a:bodyPr>
          <a:lstStyle/>
          <a:p>
            <a:r>
              <a:rPr lang="fr-FR" sz="2000" dirty="0">
                <a:latin typeface="Times New Roman" panose="02020603050405020304" pitchFamily="18" charset="0"/>
                <a:ea typeface="Times New Roman" panose="02020603050405020304" pitchFamily="18" charset="0"/>
              </a:rPr>
              <a:t>a(T) et b(T) représentent les paramètres de «MONTANA» déterminés par la formule suivante :</a:t>
            </a:r>
            <a:endParaRPr lang="fr-FR" sz="2000" dirty="0"/>
          </a:p>
        </p:txBody>
      </p:sp>
    </p:spTree>
    <p:extLst>
      <p:ext uri="{BB962C8B-B14F-4D97-AF65-F5344CB8AC3E}">
        <p14:creationId xmlns:p14="http://schemas.microsoft.com/office/powerpoint/2010/main" val="31093815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ZoneTexte 8"/>
          <p:cNvSpPr txBox="1"/>
          <p:nvPr/>
        </p:nvSpPr>
        <p:spPr>
          <a:xfrm>
            <a:off x="4380932" y="104311"/>
            <a:ext cx="3659844" cy="646331"/>
          </a:xfrm>
          <a:prstGeom prst="rect">
            <a:avLst/>
          </a:prstGeom>
          <a:solidFill>
            <a:srgbClr val="FFFF00"/>
          </a:solidFill>
          <a:ln w="28575">
            <a:solidFill>
              <a:srgbClr val="FF0000"/>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sz="3600" b="1" dirty="0"/>
              <a:t>ASSAINISSEMENT</a:t>
            </a:r>
            <a:endParaRPr lang="fr-FR" sz="11500" b="1" cap="small" dirty="0">
              <a:solidFill>
                <a:schemeClr val="tx1"/>
              </a:solidFill>
            </a:endParaRPr>
          </a:p>
        </p:txBody>
      </p:sp>
      <p:sp>
        <p:nvSpPr>
          <p:cNvPr id="10" name="ZoneTexte 9"/>
          <p:cNvSpPr txBox="1"/>
          <p:nvPr/>
        </p:nvSpPr>
        <p:spPr>
          <a:xfrm>
            <a:off x="3740890" y="750642"/>
            <a:ext cx="4939928" cy="400110"/>
          </a:xfrm>
          <a:prstGeom prst="rect">
            <a:avLst/>
          </a:prstGeom>
          <a:solidFill>
            <a:schemeClr val="accent6">
              <a:lumMod val="60000"/>
              <a:lumOff val="40000"/>
            </a:schemeClr>
          </a:solidFill>
          <a:ln w="28575">
            <a:solidFill>
              <a:schemeClr val="accent2">
                <a:lumMod val="50000"/>
              </a:schemeClr>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sz="2000" b="1" dirty="0">
                <a:solidFill>
                  <a:srgbClr val="FF0000"/>
                </a:solidFill>
                <a:latin typeface="Times New Roman" panose="02020603050405020304" pitchFamily="18" charset="0"/>
                <a:cs typeface="Times New Roman" panose="02020603050405020304" pitchFamily="18" charset="0"/>
              </a:rPr>
              <a:t>EAUX PLUVIALES - DEBIT A EVACUER</a:t>
            </a:r>
          </a:p>
        </p:txBody>
      </p:sp>
      <p:graphicFrame>
        <p:nvGraphicFramePr>
          <p:cNvPr id="12" name="Objet 11"/>
          <p:cNvGraphicFramePr>
            <a:graphicFrameLocks noChangeAspect="1"/>
          </p:cNvGraphicFramePr>
          <p:nvPr>
            <p:extLst>
              <p:ext uri="{D42A27DB-BD31-4B8C-83A1-F6EECF244321}">
                <p14:modId xmlns:p14="http://schemas.microsoft.com/office/powerpoint/2010/main" val="1343885905"/>
              </p:ext>
            </p:extLst>
          </p:nvPr>
        </p:nvGraphicFramePr>
        <p:xfrm>
          <a:off x="4124190" y="1797083"/>
          <a:ext cx="3821052" cy="816464"/>
        </p:xfrm>
        <a:graphic>
          <a:graphicData uri="http://schemas.openxmlformats.org/presentationml/2006/ole">
            <mc:AlternateContent xmlns:mc="http://schemas.openxmlformats.org/markup-compatibility/2006">
              <mc:Choice xmlns:v="urn:schemas-microsoft-com:vml" Requires="v">
                <p:oleObj r:id="rId2" imgW="1117600" imgH="241300" progId="Equation.DSMT4">
                  <p:embed/>
                </p:oleObj>
              </mc:Choice>
              <mc:Fallback>
                <p:oleObj r:id="rId2" imgW="1117600" imgH="241300" progId="Equation.DSMT4">
                  <p:embed/>
                  <p:pic>
                    <p:nvPicPr>
                      <p:cNvPr id="0" name="Object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24190" y="1797083"/>
                        <a:ext cx="3821052" cy="816464"/>
                      </a:xfrm>
                      <a:prstGeom prst="rect">
                        <a:avLst/>
                      </a:prstGeom>
                      <a:noFill/>
                    </p:spPr>
                  </p:pic>
                </p:oleObj>
              </mc:Fallback>
            </mc:AlternateContent>
          </a:graphicData>
        </a:graphic>
      </p:graphicFrame>
      <p:sp>
        <p:nvSpPr>
          <p:cNvPr id="13" name="Rectangle 12"/>
          <p:cNvSpPr/>
          <p:nvPr/>
        </p:nvSpPr>
        <p:spPr>
          <a:xfrm>
            <a:off x="1860645" y="3476571"/>
            <a:ext cx="9385110" cy="2939266"/>
          </a:xfrm>
          <a:prstGeom prst="rect">
            <a:avLst/>
          </a:prstGeom>
        </p:spPr>
        <p:txBody>
          <a:bodyPr wrap="square">
            <a:spAutoFit/>
          </a:bodyPr>
          <a:lstStyle/>
          <a:p>
            <a:pPr algn="just">
              <a:lnSpc>
                <a:spcPct val="150000"/>
              </a:lnSpc>
              <a:spcBef>
                <a:spcPts val="600"/>
              </a:spcBef>
              <a:spcAft>
                <a:spcPts val="600"/>
              </a:spcAft>
            </a:pPr>
            <a:r>
              <a:rPr lang="fr-FR" sz="2400" dirty="0">
                <a:latin typeface="Times New Roman" panose="02020603050405020304" pitchFamily="18" charset="0"/>
                <a:ea typeface="Times New Roman" panose="02020603050405020304" pitchFamily="18" charset="0"/>
              </a:rPr>
              <a:t>Avec :</a:t>
            </a:r>
          </a:p>
          <a:p>
            <a:pPr algn="just">
              <a:lnSpc>
                <a:spcPct val="200000"/>
              </a:lnSpc>
            </a:pPr>
            <a:r>
              <a:rPr lang="fr-FR" sz="2400" dirty="0">
                <a:latin typeface="Times New Roman" panose="02020603050405020304" pitchFamily="18" charset="0"/>
                <a:ea typeface="Times New Roman" panose="02020603050405020304" pitchFamily="18" charset="0"/>
              </a:rPr>
              <a:t>                    i(T) : intensité maximale de pluie en un temps </a:t>
            </a:r>
            <a:r>
              <a:rPr lang="fr-FR" sz="2400" dirty="0" err="1">
                <a:latin typeface="Times New Roman" panose="02020603050405020304" pitchFamily="18" charset="0"/>
                <a:ea typeface="Times New Roman" panose="02020603050405020304" pitchFamily="18" charset="0"/>
              </a:rPr>
              <a:t>t</a:t>
            </a:r>
            <a:r>
              <a:rPr lang="fr-FR" sz="2400" baseline="-25000" dirty="0" err="1">
                <a:latin typeface="Times New Roman" panose="02020603050405020304" pitchFamily="18" charset="0"/>
                <a:ea typeface="Times New Roman" panose="02020603050405020304" pitchFamily="18" charset="0"/>
              </a:rPr>
              <a:t>c</a:t>
            </a:r>
            <a:r>
              <a:rPr lang="fr-FR" sz="2400" baseline="-25000" dirty="0">
                <a:latin typeface="Times New Roman" panose="02020603050405020304" pitchFamily="18" charset="0"/>
                <a:ea typeface="Times New Roman" panose="02020603050405020304" pitchFamily="18" charset="0"/>
              </a:rPr>
              <a:t> </a:t>
            </a:r>
            <a:r>
              <a:rPr lang="fr-FR" sz="2400" dirty="0">
                <a:latin typeface="Times New Roman" panose="02020603050405020304" pitchFamily="18" charset="0"/>
                <a:ea typeface="Times New Roman" panose="02020603050405020304" pitchFamily="18" charset="0"/>
              </a:rPr>
              <a:t>en mm/mn.</a:t>
            </a:r>
          </a:p>
          <a:p>
            <a:pPr algn="just">
              <a:lnSpc>
                <a:spcPct val="200000"/>
              </a:lnSpc>
            </a:pPr>
            <a:r>
              <a:rPr lang="fr-FR" sz="2400" dirty="0">
                <a:latin typeface="Times New Roman" panose="02020603050405020304" pitchFamily="18" charset="0"/>
                <a:ea typeface="Times New Roman" panose="02020603050405020304" pitchFamily="18" charset="0"/>
              </a:rPr>
              <a:t>         </a:t>
            </a:r>
            <a:r>
              <a:rPr lang="fr-FR" sz="2400" baseline="-25000" dirty="0">
                <a:latin typeface="Times New Roman" panose="02020603050405020304" pitchFamily="18" charset="0"/>
                <a:ea typeface="Times New Roman" panose="02020603050405020304" pitchFamily="18" charset="0"/>
              </a:rPr>
              <a:t>                 </a:t>
            </a:r>
            <a:r>
              <a:rPr lang="fr-FR" sz="2400" dirty="0" err="1">
                <a:latin typeface="Times New Roman" panose="02020603050405020304" pitchFamily="18" charset="0"/>
                <a:ea typeface="Times New Roman" panose="02020603050405020304" pitchFamily="18" charset="0"/>
              </a:rPr>
              <a:t>t</a:t>
            </a:r>
            <a:r>
              <a:rPr lang="fr-FR" sz="2400" baseline="-25000" dirty="0" err="1">
                <a:latin typeface="Times New Roman" panose="02020603050405020304" pitchFamily="18" charset="0"/>
                <a:ea typeface="Times New Roman" panose="02020603050405020304" pitchFamily="18" charset="0"/>
              </a:rPr>
              <a:t>c</a:t>
            </a:r>
            <a:r>
              <a:rPr lang="fr-FR" sz="2400" baseline="-25000" dirty="0">
                <a:latin typeface="Times New Roman" panose="02020603050405020304" pitchFamily="18" charset="0"/>
                <a:ea typeface="Times New Roman" panose="02020603050405020304" pitchFamily="18" charset="0"/>
              </a:rPr>
              <a:t>        </a:t>
            </a:r>
            <a:r>
              <a:rPr lang="fr-FR" sz="2400" dirty="0">
                <a:latin typeface="Times New Roman" panose="02020603050405020304" pitchFamily="18" charset="0"/>
                <a:ea typeface="Times New Roman" panose="02020603050405020304" pitchFamily="18" charset="0"/>
              </a:rPr>
              <a:t>: temps de concentration (minute).</a:t>
            </a:r>
          </a:p>
          <a:p>
            <a:pPr>
              <a:lnSpc>
                <a:spcPct val="200000"/>
              </a:lnSpc>
            </a:pPr>
            <a:r>
              <a:rPr lang="fr-FR" sz="2400" dirty="0">
                <a:latin typeface="Times New Roman" panose="02020603050405020304" pitchFamily="18" charset="0"/>
                <a:ea typeface="Times New Roman" panose="02020603050405020304" pitchFamily="18" charset="0"/>
              </a:rPr>
              <a:t>                    T      : période de retour.</a:t>
            </a:r>
            <a:endParaRPr lang="fr-FR" sz="2400" dirty="0"/>
          </a:p>
        </p:txBody>
      </p:sp>
    </p:spTree>
    <p:extLst>
      <p:ext uri="{BB962C8B-B14F-4D97-AF65-F5344CB8AC3E}">
        <p14:creationId xmlns:p14="http://schemas.microsoft.com/office/powerpoint/2010/main" val="12594300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13" name="ZoneTexte 12"/>
          <p:cNvSpPr txBox="1"/>
          <p:nvPr/>
        </p:nvSpPr>
        <p:spPr>
          <a:xfrm>
            <a:off x="2647863" y="788959"/>
            <a:ext cx="6100551" cy="400110"/>
          </a:xfrm>
          <a:prstGeom prst="rect">
            <a:avLst/>
          </a:prstGeom>
          <a:solidFill>
            <a:schemeClr val="accent6">
              <a:lumMod val="60000"/>
              <a:lumOff val="40000"/>
            </a:schemeClr>
          </a:solidFill>
          <a:ln w="28575">
            <a:solidFill>
              <a:schemeClr val="accent2">
                <a:lumMod val="50000"/>
              </a:schemeClr>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sz="2000" b="1" dirty="0">
                <a:solidFill>
                  <a:srgbClr val="FF0000"/>
                </a:solidFill>
                <a:latin typeface="Times New Roman" panose="02020603050405020304" pitchFamily="18" charset="0"/>
                <a:cs typeface="Times New Roman" panose="02020603050405020304" pitchFamily="18" charset="0"/>
              </a:rPr>
              <a:t>EQUIPEMENT DU RESEAU D’ASSAINISSEMENT</a:t>
            </a:r>
            <a:endParaRPr lang="fr-FR" sz="3600" b="1" dirty="0">
              <a:solidFill>
                <a:srgbClr val="FF0000"/>
              </a:solidFill>
              <a:latin typeface="Times New Roman" panose="02020603050405020304" pitchFamily="18" charset="0"/>
              <a:cs typeface="Times New Roman" panose="02020603050405020304" pitchFamily="18" charset="0"/>
            </a:endParaRPr>
          </a:p>
        </p:txBody>
      </p:sp>
      <p:sp>
        <p:nvSpPr>
          <p:cNvPr id="14" name="ZoneTexte 13"/>
          <p:cNvSpPr txBox="1"/>
          <p:nvPr/>
        </p:nvSpPr>
        <p:spPr>
          <a:xfrm>
            <a:off x="3598460" y="117959"/>
            <a:ext cx="4199358" cy="646331"/>
          </a:xfrm>
          <a:prstGeom prst="rect">
            <a:avLst/>
          </a:prstGeom>
          <a:solidFill>
            <a:srgbClr val="FFFF00"/>
          </a:solidFill>
          <a:ln w="28575">
            <a:solidFill>
              <a:schemeClr val="accent2">
                <a:lumMod val="50000"/>
              </a:schemeClr>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sz="3600" b="1" dirty="0"/>
              <a:t>ASSAINISSEMENT</a:t>
            </a:r>
            <a:endParaRPr lang="fr-FR" sz="11500" b="1" cap="small" dirty="0">
              <a:solidFill>
                <a:schemeClr val="tx1"/>
              </a:solidFill>
            </a:endParaRPr>
          </a:p>
        </p:txBody>
      </p:sp>
      <p:sp>
        <p:nvSpPr>
          <p:cNvPr id="4" name="Rectangle 1"/>
          <p:cNvSpPr>
            <a:spLocks noChangeArrowheads="1"/>
          </p:cNvSpPr>
          <p:nvPr/>
        </p:nvSpPr>
        <p:spPr bwMode="auto">
          <a:xfrm>
            <a:off x="581027" y="1315276"/>
            <a:ext cx="11340389" cy="5016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95300" algn="l"/>
              </a:tabLst>
              <a:defRPr>
                <a:solidFill>
                  <a:schemeClr val="tx1"/>
                </a:solidFill>
                <a:latin typeface="Arial" panose="020B0604020202020204" pitchFamily="34" charset="0"/>
              </a:defRPr>
            </a:lvl1pPr>
            <a:lvl2pPr eaLnBrk="0" fontAlgn="base" hangingPunct="0">
              <a:spcBef>
                <a:spcPct val="0"/>
              </a:spcBef>
              <a:spcAft>
                <a:spcPct val="0"/>
              </a:spcAft>
              <a:tabLst>
                <a:tab pos="495300" algn="l"/>
              </a:tabLst>
              <a:defRPr>
                <a:solidFill>
                  <a:schemeClr val="tx1"/>
                </a:solidFill>
                <a:latin typeface="Arial" panose="020B0604020202020204" pitchFamily="34" charset="0"/>
              </a:defRPr>
            </a:lvl2pPr>
            <a:lvl3pPr eaLnBrk="0" fontAlgn="base" hangingPunct="0">
              <a:spcBef>
                <a:spcPct val="0"/>
              </a:spcBef>
              <a:spcAft>
                <a:spcPct val="0"/>
              </a:spcAft>
              <a:tabLst>
                <a:tab pos="495300" algn="l"/>
              </a:tabLst>
              <a:defRPr>
                <a:solidFill>
                  <a:schemeClr val="tx1"/>
                </a:solidFill>
                <a:latin typeface="Arial" panose="020B0604020202020204" pitchFamily="34" charset="0"/>
              </a:defRPr>
            </a:lvl3pPr>
            <a:lvl4pPr eaLnBrk="0" fontAlgn="base" hangingPunct="0">
              <a:spcBef>
                <a:spcPct val="0"/>
              </a:spcBef>
              <a:spcAft>
                <a:spcPct val="0"/>
              </a:spcAft>
              <a:tabLst>
                <a:tab pos="495300" algn="l"/>
              </a:tabLst>
              <a:defRPr>
                <a:solidFill>
                  <a:schemeClr val="tx1"/>
                </a:solidFill>
                <a:latin typeface="Arial" panose="020B0604020202020204" pitchFamily="34" charset="0"/>
              </a:defRPr>
            </a:lvl4pPr>
            <a:lvl5pPr eaLnBrk="0" fontAlgn="base" hangingPunct="0">
              <a:spcBef>
                <a:spcPct val="0"/>
              </a:spcBef>
              <a:spcAft>
                <a:spcPct val="0"/>
              </a:spcAft>
              <a:tabLst>
                <a:tab pos="495300" algn="l"/>
              </a:tabLst>
              <a:defRPr>
                <a:solidFill>
                  <a:schemeClr val="tx1"/>
                </a:solidFill>
                <a:latin typeface="Arial" panose="020B0604020202020204" pitchFamily="34" charset="0"/>
              </a:defRPr>
            </a:lvl5pPr>
            <a:lvl6pPr eaLnBrk="0" fontAlgn="base" hangingPunct="0">
              <a:spcBef>
                <a:spcPct val="0"/>
              </a:spcBef>
              <a:spcAft>
                <a:spcPct val="0"/>
              </a:spcAft>
              <a:tabLst>
                <a:tab pos="495300" algn="l"/>
              </a:tabLst>
              <a:defRPr>
                <a:solidFill>
                  <a:schemeClr val="tx1"/>
                </a:solidFill>
                <a:latin typeface="Arial" panose="020B0604020202020204" pitchFamily="34" charset="0"/>
              </a:defRPr>
            </a:lvl6pPr>
            <a:lvl7pPr eaLnBrk="0" fontAlgn="base" hangingPunct="0">
              <a:spcBef>
                <a:spcPct val="0"/>
              </a:spcBef>
              <a:spcAft>
                <a:spcPct val="0"/>
              </a:spcAft>
              <a:tabLst>
                <a:tab pos="495300" algn="l"/>
              </a:tabLst>
              <a:defRPr>
                <a:solidFill>
                  <a:schemeClr val="tx1"/>
                </a:solidFill>
                <a:latin typeface="Arial" panose="020B0604020202020204" pitchFamily="34" charset="0"/>
              </a:defRPr>
            </a:lvl7pPr>
            <a:lvl8pPr eaLnBrk="0" fontAlgn="base" hangingPunct="0">
              <a:spcBef>
                <a:spcPct val="0"/>
              </a:spcBef>
              <a:spcAft>
                <a:spcPct val="0"/>
              </a:spcAft>
              <a:tabLst>
                <a:tab pos="495300" algn="l"/>
              </a:tabLst>
              <a:defRPr>
                <a:solidFill>
                  <a:schemeClr val="tx1"/>
                </a:solidFill>
                <a:latin typeface="Arial" panose="020B0604020202020204" pitchFamily="34" charset="0"/>
              </a:defRPr>
            </a:lvl8pPr>
            <a:lvl9pPr eaLnBrk="0" fontAlgn="base" hangingPunct="0">
              <a:spcBef>
                <a:spcPct val="0"/>
              </a:spcBef>
              <a:spcAft>
                <a:spcPct val="0"/>
              </a:spcAft>
              <a:tabLst>
                <a:tab pos="495300" algn="l"/>
              </a:tabLst>
              <a:defRPr>
                <a:solidFill>
                  <a:schemeClr val="tx1"/>
                </a:solidFill>
                <a:latin typeface="Arial" panose="020B0604020202020204" pitchFamily="34" charset="0"/>
              </a:defRPr>
            </a:lvl9pPr>
          </a:lstStyle>
          <a:p>
            <a:pPr marL="0" marR="0" lvl="0" indent="0" algn="justLow" defTabSz="914400" rtl="0" eaLnBrk="0" fontAlgn="base" latinLnBrk="0" hangingPunct="0">
              <a:lnSpc>
                <a:spcPct val="200000"/>
              </a:lnSpc>
              <a:spcBef>
                <a:spcPct val="0"/>
              </a:spcBef>
              <a:spcAft>
                <a:spcPct val="0"/>
              </a:spcAft>
              <a:buClrTx/>
              <a:buSzTx/>
              <a:buFontTx/>
              <a:buNone/>
              <a:tabLst>
                <a:tab pos="495300" algn="l"/>
              </a:tabLst>
            </a:pPr>
            <a:r>
              <a:rPr kumimoji="0" lang="fr-FR" altLang="fr-FR" sz="2000" b="1"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Regard de visite:</a:t>
            </a:r>
            <a:r>
              <a:rPr kumimoji="0" lang="fr-FR" altLang="fr-FR" sz="2000" b="1" i="0" u="none" strike="noStrike" cap="none" normalizeH="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fr-FR" altLang="fr-FR" sz="2000" b="1"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kumimoji="0" lang="fr-FR" altLang="fr-FR"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justLow" defTabSz="914400" rtl="0" eaLnBrk="0" fontAlgn="base" latinLnBrk="0" hangingPunct="0">
              <a:lnSpc>
                <a:spcPct val="200000"/>
              </a:lnSpc>
              <a:spcBef>
                <a:spcPct val="0"/>
              </a:spcBef>
              <a:spcAft>
                <a:spcPct val="0"/>
              </a:spcAft>
              <a:buClrTx/>
              <a:buSzTx/>
              <a:buFontTx/>
              <a:buNone/>
              <a:tabLst>
                <a:tab pos="495300" algn="l"/>
              </a:tabLst>
            </a:pPr>
            <a:r>
              <a:rPr kumimoji="0" lang="fr-FR" altLang="fr-FR" sz="20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Il permet la ventilation des égouts et les branchements particulier avec le réseau publique, ainsi que le curage du réseau, ils sont prévus à chaque :</a:t>
            </a:r>
            <a:endParaRPr kumimoji="0" lang="fr-FR" altLang="fr-FR"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justLow" defTabSz="914400" rtl="0" eaLnBrk="0" fontAlgn="base" latinLnBrk="0" hangingPunct="0">
              <a:lnSpc>
                <a:spcPct val="200000"/>
              </a:lnSpc>
              <a:spcBef>
                <a:spcPct val="0"/>
              </a:spcBef>
              <a:spcAft>
                <a:spcPct val="0"/>
              </a:spcAft>
              <a:buClrTx/>
              <a:buSzTx/>
              <a:buFontTx/>
              <a:buChar char="•"/>
              <a:tabLst>
                <a:tab pos="495300" algn="l"/>
              </a:tabLst>
            </a:pPr>
            <a:r>
              <a:rPr kumimoji="0" lang="fr-FR" altLang="fr-FR" sz="20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Jonction de canalisation.</a:t>
            </a:r>
            <a:endParaRPr kumimoji="0" lang="fr-FR" altLang="fr-FR"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justLow" defTabSz="914400" rtl="0" eaLnBrk="0" fontAlgn="base" latinLnBrk="0" hangingPunct="0">
              <a:lnSpc>
                <a:spcPct val="200000"/>
              </a:lnSpc>
              <a:spcBef>
                <a:spcPct val="0"/>
              </a:spcBef>
              <a:spcAft>
                <a:spcPct val="0"/>
              </a:spcAft>
              <a:buClrTx/>
              <a:buSzTx/>
              <a:buFontTx/>
              <a:buChar char="•"/>
              <a:tabLst>
                <a:tab pos="495300" algn="l"/>
              </a:tabLst>
            </a:pPr>
            <a:r>
              <a:rPr kumimoji="0" lang="fr-FR" altLang="fr-FR" sz="20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Changement de direction.</a:t>
            </a:r>
            <a:endParaRPr kumimoji="0" lang="fr-FR" altLang="fr-FR"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justLow" defTabSz="914400" rtl="0" eaLnBrk="0" fontAlgn="base" latinLnBrk="0" hangingPunct="0">
              <a:lnSpc>
                <a:spcPct val="200000"/>
              </a:lnSpc>
              <a:spcBef>
                <a:spcPct val="0"/>
              </a:spcBef>
              <a:spcAft>
                <a:spcPct val="0"/>
              </a:spcAft>
              <a:buClrTx/>
              <a:buSzTx/>
              <a:buFontTx/>
              <a:buChar char="•"/>
              <a:tabLst>
                <a:tab pos="495300" algn="l"/>
              </a:tabLst>
            </a:pPr>
            <a:r>
              <a:rPr kumimoji="0" lang="fr-FR" altLang="fr-FR" sz="20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Changement de diamètre.</a:t>
            </a:r>
            <a:endParaRPr kumimoji="0" lang="fr-FR" altLang="fr-FR"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justLow" defTabSz="914400" rtl="0" eaLnBrk="0" fontAlgn="base" latinLnBrk="0" hangingPunct="0">
              <a:lnSpc>
                <a:spcPct val="200000"/>
              </a:lnSpc>
              <a:spcBef>
                <a:spcPct val="0"/>
              </a:spcBef>
              <a:spcAft>
                <a:spcPct val="0"/>
              </a:spcAft>
              <a:buClrTx/>
              <a:buSzTx/>
              <a:buFontTx/>
              <a:buChar char="•"/>
              <a:tabLst>
                <a:tab pos="495300" algn="l"/>
              </a:tabLst>
            </a:pPr>
            <a:r>
              <a:rPr kumimoji="0" lang="fr-FR" altLang="fr-FR" sz="20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Changement de pente.</a:t>
            </a:r>
            <a:endParaRPr kumimoji="0" lang="fr-FR" altLang="fr-FR"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justLow" defTabSz="914400" rtl="0" eaLnBrk="0" fontAlgn="base" latinLnBrk="0" hangingPunct="0">
              <a:lnSpc>
                <a:spcPct val="200000"/>
              </a:lnSpc>
              <a:spcBef>
                <a:spcPct val="0"/>
              </a:spcBef>
              <a:spcAft>
                <a:spcPct val="0"/>
              </a:spcAft>
              <a:buClrTx/>
              <a:buSzTx/>
              <a:buFontTx/>
              <a:buNone/>
              <a:tabLst>
                <a:tab pos="495300" algn="l"/>
              </a:tabLst>
            </a:pPr>
            <a:r>
              <a:rPr kumimoji="0" lang="fr-FR" altLang="fr-FR" sz="20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Ils sont placés tous les 25 à 50 m, pour les alignements droits.</a:t>
            </a:r>
            <a:endParaRPr kumimoji="0" lang="fr-FR" altLang="fr-FR"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pic>
        <p:nvPicPr>
          <p:cNvPr id="9" name="Image 8"/>
          <p:cNvPicPr>
            <a:picLocks noChangeAspect="1"/>
          </p:cNvPicPr>
          <p:nvPr/>
        </p:nvPicPr>
        <p:blipFill>
          <a:blip r:embed="rId2"/>
          <a:stretch>
            <a:fillRect/>
          </a:stretch>
        </p:blipFill>
        <p:spPr>
          <a:xfrm>
            <a:off x="9068337" y="3024820"/>
            <a:ext cx="2853079" cy="2444138"/>
          </a:xfrm>
          <a:prstGeom prst="rect">
            <a:avLst/>
          </a:prstGeom>
        </p:spPr>
      </p:pic>
      <p:pic>
        <p:nvPicPr>
          <p:cNvPr id="15" name="Imag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31306" y="2830357"/>
            <a:ext cx="3807926" cy="2829669"/>
          </a:xfrm>
          <a:prstGeom prst="rect">
            <a:avLst/>
          </a:prstGeom>
        </p:spPr>
      </p:pic>
    </p:spTree>
    <p:extLst>
      <p:ext uri="{BB962C8B-B14F-4D97-AF65-F5344CB8AC3E}">
        <p14:creationId xmlns:p14="http://schemas.microsoft.com/office/powerpoint/2010/main" val="35732912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oneTexte 9"/>
          <p:cNvSpPr txBox="1"/>
          <p:nvPr/>
        </p:nvSpPr>
        <p:spPr>
          <a:xfrm>
            <a:off x="2647863" y="788959"/>
            <a:ext cx="6100551" cy="400110"/>
          </a:xfrm>
          <a:prstGeom prst="rect">
            <a:avLst/>
          </a:prstGeom>
          <a:solidFill>
            <a:schemeClr val="accent6">
              <a:lumMod val="60000"/>
              <a:lumOff val="40000"/>
            </a:schemeClr>
          </a:solidFill>
          <a:ln w="28575">
            <a:solidFill>
              <a:schemeClr val="accent2">
                <a:lumMod val="50000"/>
              </a:schemeClr>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sz="2000" b="1" dirty="0">
                <a:solidFill>
                  <a:srgbClr val="FF0000"/>
                </a:solidFill>
                <a:latin typeface="Times New Roman" panose="02020603050405020304" pitchFamily="18" charset="0"/>
                <a:cs typeface="Times New Roman" panose="02020603050405020304" pitchFamily="18" charset="0"/>
              </a:rPr>
              <a:t>EQUIPEMENT DU RESEAU D’ASSAINISSEMENT</a:t>
            </a:r>
            <a:endParaRPr lang="fr-FR" sz="3600" b="1" dirty="0">
              <a:solidFill>
                <a:srgbClr val="FF0000"/>
              </a:solidFill>
              <a:latin typeface="Times New Roman" panose="02020603050405020304" pitchFamily="18" charset="0"/>
              <a:cs typeface="Times New Roman" panose="02020603050405020304" pitchFamily="18" charset="0"/>
            </a:endParaRPr>
          </a:p>
        </p:txBody>
      </p:sp>
      <p:sp>
        <p:nvSpPr>
          <p:cNvPr id="11" name="ZoneTexte 10"/>
          <p:cNvSpPr txBox="1"/>
          <p:nvPr/>
        </p:nvSpPr>
        <p:spPr>
          <a:xfrm>
            <a:off x="3598460" y="117959"/>
            <a:ext cx="4199358" cy="646331"/>
          </a:xfrm>
          <a:prstGeom prst="rect">
            <a:avLst/>
          </a:prstGeom>
          <a:solidFill>
            <a:srgbClr val="FFFF00"/>
          </a:solidFill>
          <a:ln w="28575">
            <a:solidFill>
              <a:schemeClr val="accent2">
                <a:lumMod val="50000"/>
              </a:schemeClr>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sz="3600" b="1" dirty="0"/>
              <a:t>ASSAINISSEMENT</a:t>
            </a:r>
            <a:endParaRPr lang="fr-FR" sz="11500" b="1" cap="small" dirty="0">
              <a:solidFill>
                <a:schemeClr val="tx1"/>
              </a:solidFill>
            </a:endParaRPr>
          </a:p>
        </p:txBody>
      </p:sp>
      <p:sp>
        <p:nvSpPr>
          <p:cNvPr id="12" name="Rectangle 11"/>
          <p:cNvSpPr/>
          <p:nvPr/>
        </p:nvSpPr>
        <p:spPr>
          <a:xfrm>
            <a:off x="70710" y="1220295"/>
            <a:ext cx="5961600" cy="2400657"/>
          </a:xfrm>
          <a:prstGeom prst="rect">
            <a:avLst/>
          </a:prstGeom>
        </p:spPr>
        <p:txBody>
          <a:bodyPr wrap="square">
            <a:spAutoFit/>
          </a:bodyPr>
          <a:lstStyle/>
          <a:p>
            <a:pPr algn="just">
              <a:lnSpc>
                <a:spcPct val="150000"/>
              </a:lnSpc>
            </a:pPr>
            <a:r>
              <a:rPr lang="fr-FR" sz="2000" b="1" dirty="0">
                <a:latin typeface="Times New Roman" panose="02020603050405020304" pitchFamily="18" charset="0"/>
                <a:ea typeface="Times New Roman" panose="02020603050405020304" pitchFamily="18" charset="0"/>
                <a:cs typeface="Times New Roman" panose="02020603050405020304" pitchFamily="18" charset="0"/>
              </a:rPr>
              <a:t>Regard de chasse</a:t>
            </a:r>
            <a:endParaRPr lang="fr-FR" sz="20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pPr>
            <a:r>
              <a:rPr lang="fr-FR" sz="2000" dirty="0">
                <a:latin typeface="Times New Roman" panose="02020603050405020304" pitchFamily="18" charset="0"/>
                <a:ea typeface="Times New Roman" panose="02020603050405020304" pitchFamily="18" charset="0"/>
                <a:cs typeface="Times New Roman" panose="02020603050405020304" pitchFamily="18" charset="0"/>
              </a:rPr>
              <a:t>Ce type de regard est installé en tête du réseau, ou l’</a:t>
            </a:r>
            <a:r>
              <a:rPr lang="fr-FR" sz="2000" dirty="0" err="1">
                <a:latin typeface="Times New Roman" panose="02020603050405020304" pitchFamily="18" charset="0"/>
                <a:ea typeface="Times New Roman" panose="02020603050405020304" pitchFamily="18" charset="0"/>
                <a:cs typeface="Times New Roman" panose="02020603050405020304" pitchFamily="18" charset="0"/>
              </a:rPr>
              <a:t>autocurage</a:t>
            </a:r>
            <a:r>
              <a:rPr lang="fr-FR" sz="2000" dirty="0">
                <a:latin typeface="Times New Roman" panose="02020603050405020304" pitchFamily="18" charset="0"/>
                <a:ea typeface="Times New Roman" panose="02020603050405020304" pitchFamily="18" charset="0"/>
                <a:cs typeface="Times New Roman" panose="02020603050405020304" pitchFamily="18" charset="0"/>
              </a:rPr>
              <a:t> n’est pas vérifié.</a:t>
            </a:r>
          </a:p>
          <a:p>
            <a:pPr algn="just">
              <a:lnSpc>
                <a:spcPct val="150000"/>
              </a:lnSpc>
            </a:pPr>
            <a:r>
              <a:rPr lang="fr-FR" sz="2000" dirty="0">
                <a:latin typeface="Times New Roman" panose="02020603050405020304" pitchFamily="18" charset="0"/>
                <a:ea typeface="Times New Roman" panose="02020603050405020304" pitchFamily="18" charset="0"/>
                <a:cs typeface="Times New Roman" panose="02020603050405020304" pitchFamily="18" charset="0"/>
              </a:rPr>
              <a:t>Dans notre projet, on a pas  prévu des regards de chasse, l’</a:t>
            </a:r>
            <a:r>
              <a:rPr lang="fr-FR" sz="2000" dirty="0" err="1">
                <a:latin typeface="Times New Roman" panose="02020603050405020304" pitchFamily="18" charset="0"/>
                <a:ea typeface="Times New Roman" panose="02020603050405020304" pitchFamily="18" charset="0"/>
                <a:cs typeface="Times New Roman" panose="02020603050405020304" pitchFamily="18" charset="0"/>
              </a:rPr>
              <a:t>autocurage</a:t>
            </a:r>
            <a:r>
              <a:rPr lang="fr-FR" sz="2000" dirty="0">
                <a:latin typeface="Times New Roman" panose="02020603050405020304" pitchFamily="18" charset="0"/>
                <a:ea typeface="Times New Roman" panose="02020603050405020304" pitchFamily="18" charset="0"/>
                <a:cs typeface="Times New Roman" panose="02020603050405020304" pitchFamily="18" charset="0"/>
              </a:rPr>
              <a:t> est vérifié pour tous les tançons.</a:t>
            </a:r>
          </a:p>
        </p:txBody>
      </p:sp>
      <p:sp>
        <p:nvSpPr>
          <p:cNvPr id="13" name="Rectangle 12"/>
          <p:cNvSpPr/>
          <p:nvPr/>
        </p:nvSpPr>
        <p:spPr>
          <a:xfrm>
            <a:off x="6269467" y="1189069"/>
            <a:ext cx="5922533" cy="2092881"/>
          </a:xfrm>
          <a:prstGeom prst="rect">
            <a:avLst/>
          </a:prstGeom>
        </p:spPr>
        <p:txBody>
          <a:bodyPr wrap="square">
            <a:spAutoFit/>
          </a:bodyPr>
          <a:lstStyle/>
          <a:p>
            <a:pPr algn="just">
              <a:lnSpc>
                <a:spcPct val="150000"/>
              </a:lnSpc>
              <a:spcBef>
                <a:spcPts val="600"/>
              </a:spcBef>
              <a:spcAft>
                <a:spcPts val="600"/>
              </a:spcAft>
            </a:pPr>
            <a:r>
              <a:rPr lang="fr-FR" sz="2000" b="1" dirty="0">
                <a:latin typeface="Times New Roman" panose="02020603050405020304" pitchFamily="18" charset="0"/>
                <a:ea typeface="Times New Roman" panose="02020603050405020304" pitchFamily="18" charset="0"/>
                <a:cs typeface="Times New Roman" panose="02020603050405020304" pitchFamily="18" charset="0"/>
              </a:rPr>
              <a:t>Regard de chute</a:t>
            </a:r>
            <a:endParaRPr lang="fr-FR" sz="20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spcBef>
                <a:spcPts val="600"/>
              </a:spcBef>
              <a:spcAft>
                <a:spcPts val="600"/>
              </a:spcAft>
            </a:pPr>
            <a:r>
              <a:rPr lang="fr-FR" sz="2000" dirty="0">
                <a:latin typeface="Times New Roman" panose="02020603050405020304" pitchFamily="18" charset="0"/>
                <a:ea typeface="Times New Roman" panose="02020603050405020304" pitchFamily="18" charset="0"/>
                <a:cs typeface="Times New Roman" panose="02020603050405020304" pitchFamily="18" charset="0"/>
              </a:rPr>
              <a:t>Ce type d’ouvrage est nécessaire en cas de terrain accidenté, ils ont pour rôle le rabattement des fortes pentes.</a:t>
            </a:r>
          </a:p>
        </p:txBody>
      </p:sp>
      <p:pic>
        <p:nvPicPr>
          <p:cNvPr id="15" name="Image 14"/>
          <p:cNvPicPr>
            <a:picLocks noChangeAspect="1"/>
          </p:cNvPicPr>
          <p:nvPr/>
        </p:nvPicPr>
        <p:blipFill rotWithShape="1">
          <a:blip r:embed="rId2"/>
          <a:srcRect t="3561"/>
          <a:stretch/>
        </p:blipFill>
        <p:spPr>
          <a:xfrm>
            <a:off x="820102" y="3562066"/>
            <a:ext cx="4311456" cy="3295934"/>
          </a:xfrm>
          <a:prstGeom prst="rect">
            <a:avLst/>
          </a:prstGeom>
        </p:spPr>
      </p:pic>
      <p:pic>
        <p:nvPicPr>
          <p:cNvPr id="16" name="Image 15"/>
          <p:cNvPicPr>
            <a:picLocks noChangeAspect="1"/>
          </p:cNvPicPr>
          <p:nvPr/>
        </p:nvPicPr>
        <p:blipFill rotWithShape="1">
          <a:blip r:embed="rId3">
            <a:extLst>
              <a:ext uri="{28A0092B-C50C-407E-A947-70E740481C1C}">
                <a14:useLocalDpi xmlns:a14="http://schemas.microsoft.com/office/drawing/2010/main" val="0"/>
              </a:ext>
            </a:extLst>
          </a:blip>
          <a:srcRect t="15891" b="11563"/>
          <a:stretch/>
        </p:blipFill>
        <p:spPr>
          <a:xfrm>
            <a:off x="6344932" y="3166281"/>
            <a:ext cx="5527832" cy="3623143"/>
          </a:xfrm>
          <a:prstGeom prst="rect">
            <a:avLst/>
          </a:prstGeom>
        </p:spPr>
      </p:pic>
    </p:spTree>
    <p:extLst>
      <p:ext uri="{BB962C8B-B14F-4D97-AF65-F5344CB8AC3E}">
        <p14:creationId xmlns:p14="http://schemas.microsoft.com/office/powerpoint/2010/main" val="36632214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p:cNvSpPr txBox="1"/>
          <p:nvPr/>
        </p:nvSpPr>
        <p:spPr>
          <a:xfrm>
            <a:off x="2647863" y="788959"/>
            <a:ext cx="6100551" cy="400110"/>
          </a:xfrm>
          <a:prstGeom prst="rect">
            <a:avLst/>
          </a:prstGeom>
          <a:solidFill>
            <a:schemeClr val="accent6">
              <a:lumMod val="60000"/>
              <a:lumOff val="40000"/>
            </a:schemeClr>
          </a:solidFill>
          <a:ln w="28575">
            <a:solidFill>
              <a:schemeClr val="accent2">
                <a:lumMod val="50000"/>
              </a:schemeClr>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sz="2000" b="1" dirty="0">
                <a:solidFill>
                  <a:srgbClr val="FF0000"/>
                </a:solidFill>
                <a:latin typeface="Times New Roman" panose="02020603050405020304" pitchFamily="18" charset="0"/>
                <a:cs typeface="Times New Roman" panose="02020603050405020304" pitchFamily="18" charset="0"/>
              </a:rPr>
              <a:t>EQUIPEMENT DU RESEAU D’ASSAINISSEMENT</a:t>
            </a:r>
            <a:endParaRPr lang="fr-FR" sz="3600" b="1" dirty="0">
              <a:solidFill>
                <a:srgbClr val="FF0000"/>
              </a:solidFill>
              <a:latin typeface="Times New Roman" panose="02020603050405020304" pitchFamily="18" charset="0"/>
              <a:cs typeface="Times New Roman" panose="02020603050405020304" pitchFamily="18" charset="0"/>
            </a:endParaRPr>
          </a:p>
        </p:txBody>
      </p:sp>
      <p:sp>
        <p:nvSpPr>
          <p:cNvPr id="7" name="ZoneTexte 6"/>
          <p:cNvSpPr txBox="1"/>
          <p:nvPr/>
        </p:nvSpPr>
        <p:spPr>
          <a:xfrm>
            <a:off x="3598460" y="117959"/>
            <a:ext cx="4199358" cy="646331"/>
          </a:xfrm>
          <a:prstGeom prst="rect">
            <a:avLst/>
          </a:prstGeom>
          <a:solidFill>
            <a:srgbClr val="FFFF00"/>
          </a:solidFill>
          <a:ln w="28575">
            <a:solidFill>
              <a:schemeClr val="accent2">
                <a:lumMod val="50000"/>
              </a:schemeClr>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sz="3600" b="1" dirty="0"/>
              <a:t>ASSAINISSEMENT</a:t>
            </a:r>
            <a:endParaRPr lang="fr-FR" sz="11500" b="1" cap="small" dirty="0">
              <a:solidFill>
                <a:schemeClr val="tx1"/>
              </a:solidFill>
            </a:endParaRPr>
          </a:p>
        </p:txBody>
      </p:sp>
      <p:sp>
        <p:nvSpPr>
          <p:cNvPr id="3" name="Rectangle 2"/>
          <p:cNvSpPr/>
          <p:nvPr/>
        </p:nvSpPr>
        <p:spPr>
          <a:xfrm>
            <a:off x="427629" y="1424015"/>
            <a:ext cx="11500513" cy="1999073"/>
          </a:xfrm>
          <a:prstGeom prst="rect">
            <a:avLst/>
          </a:prstGeom>
        </p:spPr>
        <p:txBody>
          <a:bodyPr wrap="square">
            <a:spAutoFit/>
          </a:bodyPr>
          <a:lstStyle/>
          <a:p>
            <a:pPr algn="just">
              <a:lnSpc>
                <a:spcPct val="200000"/>
              </a:lnSpc>
              <a:spcBef>
                <a:spcPts val="600"/>
              </a:spcBef>
              <a:spcAft>
                <a:spcPts val="600"/>
              </a:spcAft>
            </a:pPr>
            <a:r>
              <a:rPr lang="fr-FR" sz="2000" b="1" dirty="0">
                <a:latin typeface="Times New Roman" panose="02020603050405020304" pitchFamily="18" charset="0"/>
                <a:ea typeface="Times New Roman" panose="02020603050405020304" pitchFamily="18" charset="0"/>
                <a:cs typeface="Times New Roman" panose="02020603050405020304" pitchFamily="18" charset="0"/>
              </a:rPr>
              <a:t>Les avaloirs</a:t>
            </a:r>
            <a:endParaRPr lang="fr-FR" sz="20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200000"/>
              </a:lnSpc>
              <a:spcBef>
                <a:spcPts val="600"/>
              </a:spcBef>
              <a:spcAft>
                <a:spcPts val="600"/>
              </a:spcAft>
            </a:pPr>
            <a:r>
              <a:rPr lang="fr-FR" sz="2000" dirty="0">
                <a:latin typeface="Times New Roman" panose="02020603050405020304" pitchFamily="18" charset="0"/>
                <a:ea typeface="Times New Roman" panose="02020603050405020304" pitchFamily="18" charset="0"/>
                <a:cs typeface="Times New Roman" panose="02020603050405020304" pitchFamily="18" charset="0"/>
              </a:rPr>
              <a:t>Les avaloirs assurent l’évacuation des eaux de ruissellement, et des eaux de lavage des chaussées. des caniveaux, ils sont placés sur les bordures des voies.  </a:t>
            </a:r>
          </a:p>
        </p:txBody>
      </p:sp>
      <p:pic>
        <p:nvPicPr>
          <p:cNvPr id="8" name="Imag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7387" y="3423088"/>
            <a:ext cx="2901073" cy="3419622"/>
          </a:xfrm>
          <a:prstGeom prst="rect">
            <a:avLst/>
          </a:prstGeom>
        </p:spPr>
      </p:pic>
      <p:pic>
        <p:nvPicPr>
          <p:cNvPr id="9" name="Imag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44362" y="2895547"/>
            <a:ext cx="3436961" cy="3711227"/>
          </a:xfrm>
          <a:prstGeom prst="rect">
            <a:avLst/>
          </a:prstGeom>
        </p:spPr>
      </p:pic>
      <p:pic>
        <p:nvPicPr>
          <p:cNvPr id="10" name="Imag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44285" y="3658034"/>
            <a:ext cx="2953258" cy="2953258"/>
          </a:xfrm>
          <a:prstGeom prst="rect">
            <a:avLst/>
          </a:prstGeom>
        </p:spPr>
      </p:pic>
    </p:spTree>
    <p:extLst>
      <p:ext uri="{BB962C8B-B14F-4D97-AF65-F5344CB8AC3E}">
        <p14:creationId xmlns:p14="http://schemas.microsoft.com/office/powerpoint/2010/main" val="25143780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456597" y="2432553"/>
            <a:ext cx="7521650" cy="1538946"/>
          </a:xfrm>
          <a:prstGeom prst="rect">
            <a:avLst/>
          </a:prstGeom>
          <a:ln w="76200">
            <a:solidFill>
              <a:srgbClr val="7030A0"/>
            </a:solidFill>
          </a:ln>
        </p:spPr>
        <p:txBody>
          <a:bodyPr wrap="none">
            <a:prstTxWarp prst="textDeflate">
              <a:avLst/>
            </a:prstTxWarp>
            <a:spAutoFit/>
          </a:bodyPr>
          <a:lstStyle/>
          <a:p>
            <a:r>
              <a:rPr lang="fr-FR" sz="3600" b="1" dirty="0">
                <a:latin typeface="Times New Roman" panose="02020603050405020304" pitchFamily="18" charset="0"/>
              </a:rPr>
              <a:t>MERCI POUR VOTRE ATTENTION</a:t>
            </a:r>
            <a:endParaRPr lang="fr-FR" sz="3600" dirty="0"/>
          </a:p>
        </p:txBody>
      </p:sp>
    </p:spTree>
    <p:extLst>
      <p:ext uri="{BB962C8B-B14F-4D97-AF65-F5344CB8AC3E}">
        <p14:creationId xmlns:p14="http://schemas.microsoft.com/office/powerpoint/2010/main" val="6159356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4303197" y="145254"/>
            <a:ext cx="3339549" cy="646331"/>
          </a:xfrm>
          <a:prstGeom prst="rect">
            <a:avLst/>
          </a:prstGeom>
          <a:solidFill>
            <a:srgbClr val="FFFF00"/>
          </a:solidFill>
          <a:ln w="28575">
            <a:solidFill>
              <a:schemeClr val="accent2">
                <a:lumMod val="50000"/>
              </a:schemeClr>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sz="3600" b="1" dirty="0"/>
              <a:t>GENERALITES</a:t>
            </a:r>
            <a:endParaRPr lang="fr-FR" sz="11500" b="1" cap="small" dirty="0">
              <a:solidFill>
                <a:schemeClr val="tx1"/>
              </a:solidFill>
            </a:endParaRPr>
          </a:p>
        </p:txBody>
      </p:sp>
      <p:sp>
        <p:nvSpPr>
          <p:cNvPr id="3" name="ZoneTexte 2"/>
          <p:cNvSpPr txBox="1"/>
          <p:nvPr/>
        </p:nvSpPr>
        <p:spPr>
          <a:xfrm>
            <a:off x="559558" y="1665026"/>
            <a:ext cx="11105821" cy="4216026"/>
          </a:xfrm>
          <a:prstGeom prst="rect">
            <a:avLst/>
          </a:prstGeom>
          <a:ln w="38100">
            <a:solidFill>
              <a:srgbClr val="0070C0"/>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just">
              <a:lnSpc>
                <a:spcPct val="250000"/>
              </a:lnSpc>
            </a:pPr>
            <a:r>
              <a:rPr lang="fr-FR" sz="2800" dirty="0">
                <a:latin typeface="Times New Roman" panose="02020603050405020304" pitchFamily="18" charset="0"/>
                <a:cs typeface="Times New Roman" panose="02020603050405020304" pitchFamily="18" charset="0"/>
              </a:rPr>
              <a:t>L’assainissement a pour objet d’assurer la collecte, l’évacuation  des eaux pluviales et usées, avec le moyen le plus rapide et sans stagnation, ainsi leur rejet vers des exutoires naturels, sous des modes compatibles avec les exigences de la santé publique et de l’environnement.</a:t>
            </a:r>
            <a:endParaRPr lang="fr-FR"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26825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4303197" y="145254"/>
            <a:ext cx="3339549" cy="646331"/>
          </a:xfrm>
          <a:prstGeom prst="rect">
            <a:avLst/>
          </a:prstGeom>
          <a:solidFill>
            <a:srgbClr val="FFFF00"/>
          </a:solidFill>
          <a:ln w="28575">
            <a:solidFill>
              <a:schemeClr val="accent2">
                <a:lumMod val="50000"/>
              </a:schemeClr>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sz="3600" b="1" dirty="0"/>
              <a:t>GENERALITES</a:t>
            </a:r>
            <a:endParaRPr lang="fr-FR" sz="11500" b="1" cap="small" dirty="0">
              <a:solidFill>
                <a:schemeClr val="tx1"/>
              </a:solidFill>
            </a:endParaRPr>
          </a:p>
        </p:txBody>
      </p:sp>
      <p:sp>
        <p:nvSpPr>
          <p:cNvPr id="3" name="Rectangle 2"/>
          <p:cNvSpPr/>
          <p:nvPr/>
        </p:nvSpPr>
        <p:spPr>
          <a:xfrm>
            <a:off x="401047" y="1107419"/>
            <a:ext cx="4605428" cy="430887"/>
          </a:xfrm>
          <a:prstGeom prst="rect">
            <a:avLst/>
          </a:prstGeom>
        </p:spPr>
        <p:txBody>
          <a:bodyPr wrap="none">
            <a:spAutoFit/>
          </a:bodyPr>
          <a:lstStyle/>
          <a:p>
            <a:r>
              <a:rPr lang="fr-FR" sz="2200" b="1" dirty="0">
                <a:latin typeface="Times New Roman" panose="02020603050405020304" pitchFamily="18" charset="0"/>
                <a:ea typeface="SimSun" panose="02010600030101010101" pitchFamily="2" charset="-122"/>
                <a:cs typeface="Times New Roman" panose="02020603050405020304" pitchFamily="18" charset="0"/>
              </a:rPr>
              <a:t>NATURE DES EAUX A EVACUER:</a:t>
            </a:r>
            <a:endParaRPr lang="fr-FR" sz="2200" dirty="0">
              <a:latin typeface="Times New Roman" panose="02020603050405020304" pitchFamily="18" charset="0"/>
              <a:cs typeface="Times New Roman" panose="02020603050405020304" pitchFamily="18" charset="0"/>
            </a:endParaRPr>
          </a:p>
        </p:txBody>
      </p:sp>
      <p:sp>
        <p:nvSpPr>
          <p:cNvPr id="5" name="Rectangle 4"/>
          <p:cNvSpPr/>
          <p:nvPr/>
        </p:nvSpPr>
        <p:spPr>
          <a:xfrm>
            <a:off x="477670" y="1690299"/>
            <a:ext cx="11286135" cy="1200329"/>
          </a:xfrm>
          <a:prstGeom prst="rect">
            <a:avLst/>
          </a:prstGeom>
        </p:spPr>
        <p:txBody>
          <a:bodyPr wrap="square">
            <a:spAutoFit/>
          </a:bodyPr>
          <a:lstStyle/>
          <a:p>
            <a:pPr marR="46990" algn="just">
              <a:lnSpc>
                <a:spcPct val="150000"/>
              </a:lnSpc>
            </a:pPr>
            <a:r>
              <a:rPr lang="fr-FR" sz="2400" dirty="0">
                <a:latin typeface="Times New Roman" panose="02020603050405020304" pitchFamily="18" charset="0"/>
                <a:ea typeface="SimSun" panose="02010600030101010101" pitchFamily="2" charset="-122"/>
              </a:rPr>
              <a:t>Les eaux à évacuer peuvent être regroupées en deux types, suivant leurs nature et leurs source :</a:t>
            </a:r>
            <a:endParaRPr lang="fr-FR" sz="2400" dirty="0">
              <a:latin typeface="Times New Roman" panose="02020603050405020304" pitchFamily="18" charset="0"/>
              <a:ea typeface="Times New Roman" panose="02020603050405020304" pitchFamily="18" charset="0"/>
            </a:endParaRPr>
          </a:p>
        </p:txBody>
      </p:sp>
      <p:sp>
        <p:nvSpPr>
          <p:cNvPr id="6" name="Rectangle 5"/>
          <p:cNvSpPr/>
          <p:nvPr/>
        </p:nvSpPr>
        <p:spPr>
          <a:xfrm>
            <a:off x="379046" y="2805561"/>
            <a:ext cx="2911374" cy="461665"/>
          </a:xfrm>
          <a:prstGeom prst="rect">
            <a:avLst/>
          </a:prstGeom>
        </p:spPr>
        <p:txBody>
          <a:bodyPr wrap="none">
            <a:spAutoFit/>
          </a:bodyPr>
          <a:lstStyle/>
          <a:p>
            <a:r>
              <a:rPr lang="fr-FR" sz="2400" b="1" dirty="0">
                <a:latin typeface="Times New Roman" panose="02020603050405020304" pitchFamily="18" charset="0"/>
                <a:ea typeface="Times New Roman" panose="02020603050405020304" pitchFamily="18" charset="0"/>
                <a:cs typeface="Times New Roman" panose="02020603050405020304" pitchFamily="18" charset="0"/>
              </a:rPr>
              <a:t>1- Les eaux pluviales</a:t>
            </a:r>
            <a:endParaRPr lang="fr-FR" sz="2400" dirty="0">
              <a:latin typeface="Times New Roman" panose="02020603050405020304" pitchFamily="18" charset="0"/>
              <a:cs typeface="Times New Roman" panose="02020603050405020304" pitchFamily="18" charset="0"/>
            </a:endParaRPr>
          </a:p>
        </p:txBody>
      </p:sp>
      <p:sp>
        <p:nvSpPr>
          <p:cNvPr id="7" name="Rectangle 6"/>
          <p:cNvSpPr/>
          <p:nvPr/>
        </p:nvSpPr>
        <p:spPr>
          <a:xfrm>
            <a:off x="782471" y="3326314"/>
            <a:ext cx="10681648" cy="707886"/>
          </a:xfrm>
          <a:prstGeom prst="rect">
            <a:avLst/>
          </a:prstGeom>
        </p:spPr>
        <p:txBody>
          <a:bodyPr wrap="square">
            <a:spAutoFit/>
          </a:bodyPr>
          <a:lstStyle/>
          <a:p>
            <a:r>
              <a:rPr lang="fr-FR" sz="2000" dirty="0">
                <a:latin typeface="Times New Roman" panose="02020603050405020304" pitchFamily="18" charset="0"/>
                <a:ea typeface="Times New Roman" panose="02020603050405020304" pitchFamily="18" charset="0"/>
              </a:rPr>
              <a:t>Ce sont les eaux de ruissellement provenant des surfaces imperméables (eau de lavage,  des voies publiques,…).</a:t>
            </a:r>
            <a:endParaRPr lang="fr-FR" sz="2000" dirty="0"/>
          </a:p>
        </p:txBody>
      </p:sp>
      <p:sp>
        <p:nvSpPr>
          <p:cNvPr id="8" name="Rectangle 7"/>
          <p:cNvSpPr/>
          <p:nvPr/>
        </p:nvSpPr>
        <p:spPr>
          <a:xfrm>
            <a:off x="401047" y="4145622"/>
            <a:ext cx="5096267" cy="461665"/>
          </a:xfrm>
          <a:prstGeom prst="rect">
            <a:avLst/>
          </a:prstGeom>
        </p:spPr>
        <p:txBody>
          <a:bodyPr wrap="none">
            <a:spAutoFit/>
          </a:bodyPr>
          <a:lstStyle/>
          <a:p>
            <a:r>
              <a:rPr lang="fr-FR" sz="2400" b="1" dirty="0">
                <a:latin typeface="Times New Roman" panose="02020603050405020304" pitchFamily="18" charset="0"/>
                <a:ea typeface="Times New Roman" panose="02020603050405020304" pitchFamily="18" charset="0"/>
                <a:cs typeface="Times New Roman" panose="02020603050405020304" pitchFamily="18" charset="0"/>
              </a:rPr>
              <a:t>2- Les eaux usées : </a:t>
            </a:r>
            <a:r>
              <a:rPr lang="fr-FR" sz="2400" dirty="0">
                <a:latin typeface="Times New Roman" panose="02020603050405020304" pitchFamily="18" charset="0"/>
                <a:ea typeface="Times New Roman" panose="02020603050405020304" pitchFamily="18" charset="0"/>
              </a:rPr>
              <a:t>elles comprennent :</a:t>
            </a:r>
          </a:p>
        </p:txBody>
      </p:sp>
      <p:sp>
        <p:nvSpPr>
          <p:cNvPr id="9" name="Rectangle 8"/>
          <p:cNvSpPr/>
          <p:nvPr/>
        </p:nvSpPr>
        <p:spPr>
          <a:xfrm>
            <a:off x="782471" y="4731293"/>
            <a:ext cx="10981334" cy="1938992"/>
          </a:xfrm>
          <a:prstGeom prst="rect">
            <a:avLst/>
          </a:prstGeom>
        </p:spPr>
        <p:txBody>
          <a:bodyPr wrap="square">
            <a:spAutoFit/>
          </a:bodyPr>
          <a:lstStyle/>
          <a:p>
            <a:pPr marL="342900" lvl="0" indent="-342900" algn="just">
              <a:lnSpc>
                <a:spcPct val="150000"/>
              </a:lnSpc>
              <a:buFont typeface="Wingdings" panose="05000000000000000000" pitchFamily="2" charset="2"/>
              <a:buChar char=""/>
              <a:tabLst>
                <a:tab pos="457200" algn="l"/>
              </a:tabLst>
            </a:pPr>
            <a:r>
              <a:rPr lang="fr-FR" sz="2000" b="1" dirty="0">
                <a:latin typeface="Times New Roman" panose="02020603050405020304" pitchFamily="18" charset="0"/>
                <a:ea typeface="Times New Roman" panose="02020603050405020304" pitchFamily="18" charset="0"/>
                <a:cs typeface="Times New Roman" panose="02020603050405020304" pitchFamily="18" charset="0"/>
              </a:rPr>
              <a:t>Les eaux ménagères</a:t>
            </a:r>
            <a:r>
              <a:rPr lang="fr-FR" sz="2000" dirty="0">
                <a:latin typeface="Times New Roman" panose="02020603050405020304" pitchFamily="18" charset="0"/>
                <a:ea typeface="Times New Roman" panose="02020603050405020304" pitchFamily="18" charset="0"/>
                <a:cs typeface="Times New Roman" panose="02020603050405020304" pitchFamily="18" charset="0"/>
              </a:rPr>
              <a:t>  Constituées des eaux de toilette, cuisines et lessives.</a:t>
            </a:r>
          </a:p>
          <a:p>
            <a:pPr marL="342900" lvl="0" indent="-342900" algn="just">
              <a:lnSpc>
                <a:spcPct val="150000"/>
              </a:lnSpc>
              <a:buFont typeface="Wingdings" panose="05000000000000000000" pitchFamily="2" charset="2"/>
              <a:buChar char=""/>
              <a:tabLst>
                <a:tab pos="457200" algn="l"/>
              </a:tabLst>
            </a:pPr>
            <a:r>
              <a:rPr lang="fr-FR" sz="2000" b="1" dirty="0">
                <a:latin typeface="Times New Roman" panose="02020603050405020304" pitchFamily="18" charset="0"/>
                <a:ea typeface="Times New Roman" panose="02020603050405020304" pitchFamily="18" charset="0"/>
                <a:cs typeface="Times New Roman" panose="02020603050405020304" pitchFamily="18" charset="0"/>
              </a:rPr>
              <a:t>Les eaux vannes </a:t>
            </a:r>
            <a:r>
              <a:rPr lang="fr-FR" sz="2000" dirty="0">
                <a:latin typeface="Times New Roman" panose="02020603050405020304" pitchFamily="18" charset="0"/>
                <a:ea typeface="Times New Roman" panose="02020603050405020304" pitchFamily="18" charset="0"/>
                <a:cs typeface="Times New Roman" panose="02020603050405020304" pitchFamily="18" charset="0"/>
              </a:rPr>
              <a:t> Constituées des urines et matières fécales.</a:t>
            </a:r>
          </a:p>
          <a:p>
            <a:pPr marL="285750" indent="-285750">
              <a:lnSpc>
                <a:spcPct val="150000"/>
              </a:lnSpc>
              <a:buFont typeface="Wingdings" panose="05000000000000000000" pitchFamily="2" charset="2"/>
              <a:buChar char="v"/>
            </a:pPr>
            <a:r>
              <a:rPr lang="fr-FR" sz="2000" b="1" dirty="0">
                <a:latin typeface="Times New Roman" panose="02020603050405020304" pitchFamily="18" charset="0"/>
                <a:ea typeface="Times New Roman" panose="02020603050405020304" pitchFamily="18" charset="0"/>
                <a:cs typeface="Times New Roman" panose="02020603050405020304" pitchFamily="18" charset="0"/>
              </a:rPr>
              <a:t>Les eaux résiduaires industrielles </a:t>
            </a:r>
            <a:r>
              <a:rPr lang="fr-FR" sz="2000" dirty="0">
                <a:latin typeface="Times New Roman" panose="02020603050405020304" pitchFamily="18" charset="0"/>
                <a:ea typeface="SimSun" panose="02010600030101010101" pitchFamily="2" charset="-122"/>
                <a:cs typeface="Times New Roman" panose="02020603050405020304" pitchFamily="18" charset="0"/>
              </a:rPr>
              <a:t>Ces eaux sont extrêmement variées du fait des industries diverses dont elles proviennent.</a:t>
            </a:r>
            <a:endParaRPr lang="fr-FR"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870277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3598460" y="117959"/>
            <a:ext cx="4199358" cy="646331"/>
          </a:xfrm>
          <a:prstGeom prst="rect">
            <a:avLst/>
          </a:prstGeom>
          <a:solidFill>
            <a:srgbClr val="FFFF00"/>
          </a:solidFill>
          <a:ln w="28575">
            <a:solidFill>
              <a:schemeClr val="accent2">
                <a:lumMod val="50000"/>
              </a:schemeClr>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sz="3600" b="1" dirty="0"/>
              <a:t>ASSAINISSEMENT</a:t>
            </a:r>
            <a:endParaRPr lang="fr-FR" sz="11500" b="1" cap="small" dirty="0">
              <a:solidFill>
                <a:schemeClr val="tx1"/>
              </a:solidFill>
            </a:endParaRPr>
          </a:p>
        </p:txBody>
      </p:sp>
      <p:sp>
        <p:nvSpPr>
          <p:cNvPr id="5" name="Rectangle 4"/>
          <p:cNvSpPr/>
          <p:nvPr/>
        </p:nvSpPr>
        <p:spPr>
          <a:xfrm>
            <a:off x="3377632" y="764290"/>
            <a:ext cx="4641014" cy="400110"/>
          </a:xfrm>
          <a:prstGeom prst="rect">
            <a:avLst/>
          </a:prstGeom>
          <a:solidFill>
            <a:schemeClr val="accent6">
              <a:lumMod val="60000"/>
              <a:lumOff val="40000"/>
            </a:schemeClr>
          </a:solidFill>
          <a:ln>
            <a:solidFill>
              <a:schemeClr val="tx1"/>
            </a:solidFill>
          </a:ln>
        </p:spPr>
        <p:txBody>
          <a:bodyPr wrap="none">
            <a:spAutoFit/>
          </a:bodyPr>
          <a:lstStyle/>
          <a:p>
            <a:r>
              <a:rPr lang="fr-FR" sz="2000" b="1" dirty="0">
                <a:solidFill>
                  <a:srgbClr val="FF0000"/>
                </a:solidFill>
                <a:latin typeface="Times New Roman" panose="02020603050405020304" pitchFamily="18" charset="0"/>
                <a:ea typeface="SimSun" panose="02010600030101010101" pitchFamily="2" charset="-122"/>
                <a:cs typeface="Times New Roman" panose="02020603050405020304" pitchFamily="18" charset="0"/>
              </a:rPr>
              <a:t>TYPES DE SYSTEME DE COLLECTE</a:t>
            </a:r>
            <a:endParaRPr lang="fr-FR" sz="2000" dirty="0">
              <a:solidFill>
                <a:srgbClr val="FF0000"/>
              </a:solidFill>
              <a:latin typeface="Times New Roman" panose="02020603050405020304" pitchFamily="18" charset="0"/>
              <a:cs typeface="Times New Roman" panose="02020603050405020304" pitchFamily="18" charset="0"/>
            </a:endParaRPr>
          </a:p>
        </p:txBody>
      </p:sp>
      <p:sp>
        <p:nvSpPr>
          <p:cNvPr id="6" name="Rectangle 5"/>
          <p:cNvSpPr/>
          <p:nvPr/>
        </p:nvSpPr>
        <p:spPr>
          <a:xfrm>
            <a:off x="366214" y="1161289"/>
            <a:ext cx="11691583" cy="498663"/>
          </a:xfrm>
          <a:prstGeom prst="rect">
            <a:avLst/>
          </a:prstGeom>
        </p:spPr>
        <p:txBody>
          <a:bodyPr wrap="square">
            <a:spAutoFit/>
          </a:bodyPr>
          <a:lstStyle/>
          <a:p>
            <a:pPr marR="45720" algn="just">
              <a:lnSpc>
                <a:spcPct val="150000"/>
              </a:lnSpc>
            </a:pPr>
            <a:r>
              <a:rPr lang="fr-FR" sz="2000" dirty="0">
                <a:latin typeface="Times New Roman" panose="02020603050405020304" pitchFamily="18" charset="0"/>
                <a:ea typeface="SimSun" panose="02010600030101010101" pitchFamily="2" charset="-122"/>
              </a:rPr>
              <a:t>On distingue plusieurs système d’évacuation des eaux usées et pluviales susceptibles d’être mis en service.</a:t>
            </a:r>
            <a:endParaRPr lang="fr-FR" sz="2000" dirty="0">
              <a:latin typeface="Times New Roman" panose="02020603050405020304" pitchFamily="18" charset="0"/>
              <a:ea typeface="Times New Roman" panose="02020603050405020304" pitchFamily="18" charset="0"/>
            </a:endParaRPr>
          </a:p>
        </p:txBody>
      </p:sp>
      <p:sp>
        <p:nvSpPr>
          <p:cNvPr id="7" name="Rectangle 6"/>
          <p:cNvSpPr/>
          <p:nvPr/>
        </p:nvSpPr>
        <p:spPr>
          <a:xfrm>
            <a:off x="257032" y="1659952"/>
            <a:ext cx="11616520" cy="5132174"/>
          </a:xfrm>
          <a:prstGeom prst="rect">
            <a:avLst/>
          </a:prstGeom>
        </p:spPr>
        <p:txBody>
          <a:bodyPr wrap="square">
            <a:spAutoFit/>
          </a:bodyPr>
          <a:lstStyle/>
          <a:p>
            <a:pPr algn="just">
              <a:spcAft>
                <a:spcPts val="0"/>
              </a:spcAft>
            </a:pPr>
            <a:r>
              <a:rPr lang="fr-FR" sz="2000" b="1" dirty="0">
                <a:latin typeface="Times New Roman" panose="02020603050405020304" pitchFamily="18" charset="0"/>
                <a:ea typeface="SimSun" panose="02010600030101010101" pitchFamily="2" charset="-122"/>
                <a:cs typeface="Times New Roman" panose="02020603050405020304" pitchFamily="18" charset="0"/>
              </a:rPr>
              <a:t>1- Le système unitaire</a:t>
            </a:r>
            <a:endParaRPr lang="fr-FR" sz="2000" dirty="0">
              <a:latin typeface="Times New Roman" panose="02020603050405020304" pitchFamily="18" charset="0"/>
              <a:ea typeface="Times New Roman" panose="02020603050405020304" pitchFamily="18" charset="0"/>
              <a:cs typeface="Times New Roman" panose="02020603050405020304" pitchFamily="18" charset="0"/>
            </a:endParaRPr>
          </a:p>
          <a:p>
            <a:pPr indent="457200" algn="just">
              <a:lnSpc>
                <a:spcPct val="150000"/>
              </a:lnSpc>
              <a:spcAft>
                <a:spcPts val="600"/>
              </a:spcAft>
            </a:pPr>
            <a:r>
              <a:rPr lang="fr-FR" sz="2000" dirty="0">
                <a:latin typeface="Times New Roman" panose="02020603050405020304" pitchFamily="18" charset="0"/>
                <a:ea typeface="Times New Roman" panose="02020603050405020304" pitchFamily="18" charset="0"/>
                <a:cs typeface="Times New Roman" panose="02020603050405020304" pitchFamily="18" charset="0"/>
              </a:rPr>
              <a:t>Il consiste à évacuer l’ensemble des eaux usées et pluviales par un seul réseau d’évacuation vers un exutoire naturel,</a:t>
            </a:r>
          </a:p>
          <a:p>
            <a:pPr marL="342900" lvl="0" indent="-342900" algn="just">
              <a:lnSpc>
                <a:spcPct val="150000"/>
              </a:lnSpc>
              <a:buFont typeface="Wingdings" panose="05000000000000000000" pitchFamily="2" charset="2"/>
              <a:buChar char=""/>
              <a:tabLst>
                <a:tab pos="457200" algn="l"/>
              </a:tabLst>
            </a:pPr>
            <a:r>
              <a:rPr lang="fr-FR" sz="2000" b="1" dirty="0">
                <a:latin typeface="Times New Roman" panose="02020603050405020304" pitchFamily="18" charset="0"/>
                <a:ea typeface="SimSun" panose="02010600030101010101" pitchFamily="2" charset="-122"/>
                <a:cs typeface="Times New Roman" panose="02020603050405020304" pitchFamily="18" charset="0"/>
              </a:rPr>
              <a:t>Avantages</a:t>
            </a:r>
            <a:endParaRPr lang="fr-FR" sz="2000" dirty="0">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lnSpc>
                <a:spcPct val="150000"/>
              </a:lnSpc>
              <a:spcBef>
                <a:spcPts val="300"/>
              </a:spcBef>
              <a:spcAft>
                <a:spcPts val="300"/>
              </a:spcAft>
              <a:buFont typeface="Symbol" panose="05050102010706020507" pitchFamily="18" charset="2"/>
              <a:buChar char=""/>
              <a:tabLst>
                <a:tab pos="457200" algn="l"/>
              </a:tabLst>
            </a:pPr>
            <a:r>
              <a:rPr lang="fr-FR" sz="2000" dirty="0">
                <a:latin typeface="Times New Roman" panose="02020603050405020304" pitchFamily="18" charset="0"/>
                <a:ea typeface="SimSun" panose="02010600030101010101" pitchFamily="2" charset="-122"/>
                <a:cs typeface="Times New Roman" panose="02020603050405020304" pitchFamily="18" charset="0"/>
              </a:rPr>
              <a:t>Une seule canalisation.</a:t>
            </a:r>
            <a:endParaRPr lang="fr-FR" sz="2000" dirty="0">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lnSpc>
                <a:spcPct val="150000"/>
              </a:lnSpc>
              <a:spcBef>
                <a:spcPts val="300"/>
              </a:spcBef>
              <a:spcAft>
                <a:spcPts val="300"/>
              </a:spcAft>
              <a:buFont typeface="Symbol" panose="05050102010706020507" pitchFamily="18" charset="2"/>
              <a:buChar char=""/>
              <a:tabLst>
                <a:tab pos="457200" algn="l"/>
              </a:tabLst>
            </a:pPr>
            <a:r>
              <a:rPr lang="fr-FR" sz="2000" dirty="0" err="1">
                <a:latin typeface="Times New Roman" panose="02020603050405020304" pitchFamily="18" charset="0"/>
                <a:ea typeface="SimSun" panose="02010600030101010101" pitchFamily="2" charset="-122"/>
                <a:cs typeface="Times New Roman" panose="02020603050405020304" pitchFamily="18" charset="0"/>
              </a:rPr>
              <a:t>Economique</a:t>
            </a:r>
            <a:r>
              <a:rPr lang="fr-FR" sz="2000" dirty="0">
                <a:latin typeface="Times New Roman" panose="02020603050405020304" pitchFamily="18" charset="0"/>
                <a:ea typeface="SimSun" panose="02010600030101010101" pitchFamily="2" charset="-122"/>
                <a:cs typeface="Times New Roman" panose="02020603050405020304" pitchFamily="18" charset="0"/>
              </a:rPr>
              <a:t> par rapport à d’autres systèmes.</a:t>
            </a:r>
            <a:endParaRPr lang="fr-FR" sz="2000" dirty="0">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lnSpc>
                <a:spcPct val="150000"/>
              </a:lnSpc>
              <a:spcBef>
                <a:spcPts val="300"/>
              </a:spcBef>
              <a:spcAft>
                <a:spcPts val="300"/>
              </a:spcAft>
              <a:buFont typeface="Symbol" panose="05050102010706020507" pitchFamily="18" charset="2"/>
              <a:buChar char=""/>
              <a:tabLst>
                <a:tab pos="457200" algn="l"/>
              </a:tabLst>
            </a:pPr>
            <a:r>
              <a:rPr lang="fr-FR" sz="2000" dirty="0">
                <a:latin typeface="Times New Roman" panose="02020603050405020304" pitchFamily="18" charset="0"/>
                <a:ea typeface="SimSun" panose="02010600030101010101" pitchFamily="2" charset="-122"/>
                <a:cs typeface="Times New Roman" panose="02020603050405020304" pitchFamily="18" charset="0"/>
              </a:rPr>
              <a:t>Pas d’erreur de branchement.</a:t>
            </a:r>
            <a:endParaRPr lang="fr-FR" sz="2000" dirty="0">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lnSpc>
                <a:spcPct val="150000"/>
              </a:lnSpc>
              <a:spcBef>
                <a:spcPts val="600"/>
              </a:spcBef>
              <a:spcAft>
                <a:spcPts val="600"/>
              </a:spcAft>
              <a:buFont typeface="Wingdings" panose="05000000000000000000" pitchFamily="2" charset="2"/>
              <a:buChar char=""/>
              <a:tabLst>
                <a:tab pos="457200" algn="l"/>
              </a:tabLst>
            </a:pPr>
            <a:r>
              <a:rPr lang="fr-FR" sz="2000" b="1" dirty="0">
                <a:latin typeface="Times New Roman" panose="02020603050405020304" pitchFamily="18" charset="0"/>
                <a:ea typeface="SimSun" panose="02010600030101010101" pitchFamily="2" charset="-122"/>
                <a:cs typeface="Times New Roman" panose="02020603050405020304" pitchFamily="18" charset="0"/>
              </a:rPr>
              <a:t>Inconvénients</a:t>
            </a:r>
            <a:r>
              <a:rPr lang="fr-FR" sz="2000" dirty="0">
                <a:latin typeface="Times New Roman" panose="02020603050405020304" pitchFamily="18" charset="0"/>
                <a:ea typeface="SimSun" panose="02010600030101010101" pitchFamily="2" charset="-122"/>
                <a:cs typeface="Times New Roman" panose="02020603050405020304" pitchFamily="18" charset="0"/>
              </a:rPr>
              <a:t> </a:t>
            </a:r>
            <a:endParaRPr lang="fr-FR" sz="2000" dirty="0">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lnSpc>
                <a:spcPct val="150000"/>
              </a:lnSpc>
              <a:spcBef>
                <a:spcPts val="300"/>
              </a:spcBef>
              <a:spcAft>
                <a:spcPts val="300"/>
              </a:spcAft>
              <a:buFont typeface="Symbol" panose="05050102010706020507" pitchFamily="18" charset="2"/>
              <a:buChar char=""/>
              <a:tabLst>
                <a:tab pos="457200" algn="l"/>
              </a:tabLst>
            </a:pPr>
            <a:r>
              <a:rPr lang="fr-FR" sz="2000" dirty="0">
                <a:latin typeface="Times New Roman" panose="02020603050405020304" pitchFamily="18" charset="0"/>
                <a:ea typeface="SimSun" panose="02010600030101010101" pitchFamily="2" charset="-122"/>
                <a:cs typeface="Times New Roman" panose="02020603050405020304" pitchFamily="18" charset="0"/>
              </a:rPr>
              <a:t>Risque de bouchage du réseau.</a:t>
            </a:r>
            <a:endParaRPr lang="fr-FR" sz="2000" dirty="0">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lnSpc>
                <a:spcPct val="150000"/>
              </a:lnSpc>
              <a:spcBef>
                <a:spcPts val="300"/>
              </a:spcBef>
              <a:spcAft>
                <a:spcPts val="300"/>
              </a:spcAft>
              <a:buFont typeface="Symbol" panose="05050102010706020507" pitchFamily="18" charset="2"/>
              <a:buChar char=""/>
              <a:tabLst>
                <a:tab pos="457200" algn="l"/>
              </a:tabLst>
            </a:pPr>
            <a:r>
              <a:rPr lang="fr-FR" sz="2000" dirty="0">
                <a:latin typeface="Times New Roman" panose="02020603050405020304" pitchFamily="18" charset="0"/>
                <a:ea typeface="SimSun" panose="02010600030101010101" pitchFamily="2" charset="-122"/>
                <a:cs typeface="Times New Roman" panose="02020603050405020304" pitchFamily="18" charset="0"/>
              </a:rPr>
              <a:t>Problème de traitement des eaux usées.</a:t>
            </a:r>
            <a:endParaRPr lang="fr-FR" sz="2000" dirty="0">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437255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3598460" y="117959"/>
            <a:ext cx="4199358" cy="646331"/>
          </a:xfrm>
          <a:prstGeom prst="rect">
            <a:avLst/>
          </a:prstGeom>
          <a:solidFill>
            <a:srgbClr val="FFFF00"/>
          </a:solidFill>
          <a:ln w="28575">
            <a:solidFill>
              <a:schemeClr val="accent2">
                <a:lumMod val="50000"/>
              </a:schemeClr>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sz="3600" b="1" dirty="0"/>
              <a:t>ASSAINISSEMENT</a:t>
            </a:r>
            <a:endParaRPr lang="fr-FR" sz="11500" b="1" cap="small" dirty="0">
              <a:solidFill>
                <a:schemeClr val="tx1"/>
              </a:solidFill>
            </a:endParaRPr>
          </a:p>
        </p:txBody>
      </p:sp>
      <p:sp>
        <p:nvSpPr>
          <p:cNvPr id="6" name="Rectangle 5"/>
          <p:cNvSpPr/>
          <p:nvPr/>
        </p:nvSpPr>
        <p:spPr>
          <a:xfrm>
            <a:off x="3377632" y="764290"/>
            <a:ext cx="4641014" cy="400110"/>
          </a:xfrm>
          <a:prstGeom prst="rect">
            <a:avLst/>
          </a:prstGeom>
          <a:solidFill>
            <a:schemeClr val="accent6">
              <a:lumMod val="60000"/>
              <a:lumOff val="40000"/>
            </a:schemeClr>
          </a:solidFill>
          <a:ln>
            <a:solidFill>
              <a:schemeClr val="tx1"/>
            </a:solidFill>
          </a:ln>
        </p:spPr>
        <p:txBody>
          <a:bodyPr wrap="none">
            <a:spAutoFit/>
          </a:bodyPr>
          <a:lstStyle/>
          <a:p>
            <a:r>
              <a:rPr lang="fr-FR" sz="2000" b="1" dirty="0">
                <a:solidFill>
                  <a:srgbClr val="FF0000"/>
                </a:solidFill>
                <a:latin typeface="Times New Roman" panose="02020603050405020304" pitchFamily="18" charset="0"/>
                <a:ea typeface="SimSun" panose="02010600030101010101" pitchFamily="2" charset="-122"/>
                <a:cs typeface="Times New Roman" panose="02020603050405020304" pitchFamily="18" charset="0"/>
              </a:rPr>
              <a:t>TYPES DE SYSTEME DE COLLECTE</a:t>
            </a:r>
            <a:endParaRPr lang="fr-FR" sz="2000" dirty="0">
              <a:solidFill>
                <a:srgbClr val="FF0000"/>
              </a:solidFill>
              <a:latin typeface="Times New Roman" panose="02020603050405020304" pitchFamily="18" charset="0"/>
              <a:cs typeface="Times New Roman" panose="02020603050405020304" pitchFamily="18" charset="0"/>
            </a:endParaRPr>
          </a:p>
        </p:txBody>
      </p:sp>
      <p:sp>
        <p:nvSpPr>
          <p:cNvPr id="7" name="Rectangle 6"/>
          <p:cNvSpPr/>
          <p:nvPr/>
        </p:nvSpPr>
        <p:spPr>
          <a:xfrm>
            <a:off x="454925" y="1310327"/>
            <a:ext cx="11145671" cy="5547673"/>
          </a:xfrm>
          <a:prstGeom prst="rect">
            <a:avLst/>
          </a:prstGeom>
        </p:spPr>
        <p:txBody>
          <a:bodyPr wrap="square">
            <a:spAutoFit/>
          </a:bodyPr>
          <a:lstStyle/>
          <a:p>
            <a:pPr algn="just">
              <a:lnSpc>
                <a:spcPct val="150000"/>
              </a:lnSpc>
              <a:spcBef>
                <a:spcPts val="600"/>
              </a:spcBef>
              <a:spcAft>
                <a:spcPts val="600"/>
              </a:spcAft>
            </a:pPr>
            <a:r>
              <a:rPr lang="fr-FR" sz="2000" b="1" dirty="0">
                <a:latin typeface="Arial" panose="020B0604020202020204" pitchFamily="34" charset="0"/>
                <a:ea typeface="SimSun" panose="02010600030101010101" pitchFamily="2" charset="-122"/>
              </a:rPr>
              <a:t>2- Le système séparatif</a:t>
            </a:r>
            <a:endParaRPr lang="fr-FR" sz="2000" dirty="0">
              <a:latin typeface="Times New Roman" panose="02020603050405020304" pitchFamily="18" charset="0"/>
              <a:ea typeface="Times New Roman" panose="02020603050405020304" pitchFamily="18" charset="0"/>
            </a:endParaRPr>
          </a:p>
          <a:p>
            <a:pPr marR="46990" indent="457200" algn="just">
              <a:lnSpc>
                <a:spcPct val="150000"/>
              </a:lnSpc>
              <a:spcBef>
                <a:spcPts val="600"/>
              </a:spcBef>
              <a:spcAft>
                <a:spcPts val="600"/>
              </a:spcAft>
            </a:pPr>
            <a:r>
              <a:rPr lang="fr-FR" sz="2000" dirty="0">
                <a:latin typeface="Times New Roman" panose="02020603050405020304" pitchFamily="18" charset="0"/>
                <a:ea typeface="SimSun" panose="02010600030101010101" pitchFamily="2" charset="-122"/>
              </a:rPr>
              <a:t>Le système consiste à réserver un réseau à l’évacuation des eaux usées domestiques et un autre pour les eaux de ruissellement.</a:t>
            </a:r>
            <a:endParaRPr lang="fr-FR" sz="2000" dirty="0">
              <a:latin typeface="Times New Roman" panose="02020603050405020304" pitchFamily="18" charset="0"/>
              <a:ea typeface="Times New Roman" panose="02020603050405020304" pitchFamily="18" charset="0"/>
            </a:endParaRPr>
          </a:p>
          <a:p>
            <a:pPr marL="342900" lvl="0" indent="-342900" algn="just">
              <a:lnSpc>
                <a:spcPct val="150000"/>
              </a:lnSpc>
              <a:spcBef>
                <a:spcPts val="600"/>
              </a:spcBef>
              <a:spcAft>
                <a:spcPts val="600"/>
              </a:spcAft>
              <a:buFont typeface="Wingdings" panose="05000000000000000000" pitchFamily="2" charset="2"/>
              <a:buChar char=""/>
              <a:tabLst>
                <a:tab pos="457200" algn="l"/>
              </a:tabLst>
            </a:pPr>
            <a:r>
              <a:rPr lang="fr-FR" sz="2000" b="1" dirty="0">
                <a:latin typeface="Arial" panose="020B0604020202020204" pitchFamily="34" charset="0"/>
                <a:ea typeface="SimSun" panose="02010600030101010101" pitchFamily="2" charset="-122"/>
              </a:rPr>
              <a:t>Avantages</a:t>
            </a:r>
            <a:endParaRPr lang="fr-FR" sz="2000" dirty="0">
              <a:latin typeface="Times New Roman" panose="02020603050405020304" pitchFamily="18" charset="0"/>
              <a:ea typeface="Times New Roman" panose="02020603050405020304" pitchFamily="18" charset="0"/>
            </a:endParaRPr>
          </a:p>
          <a:p>
            <a:pPr marL="342900" lvl="0" indent="-342900" algn="just">
              <a:lnSpc>
                <a:spcPct val="150000"/>
              </a:lnSpc>
              <a:spcBef>
                <a:spcPts val="300"/>
              </a:spcBef>
              <a:spcAft>
                <a:spcPts val="300"/>
              </a:spcAft>
              <a:buFont typeface="Symbol" panose="05050102010706020507" pitchFamily="18" charset="2"/>
              <a:buChar char=""/>
              <a:tabLst>
                <a:tab pos="457200" algn="l"/>
              </a:tabLst>
            </a:pPr>
            <a:r>
              <a:rPr lang="fr-FR" sz="2000" dirty="0">
                <a:latin typeface="Times New Roman" panose="02020603050405020304" pitchFamily="18" charset="0"/>
                <a:ea typeface="SimSun" panose="02010600030101010101" pitchFamily="2" charset="-122"/>
              </a:rPr>
              <a:t>Un bon système pour la protection de l’environnement.</a:t>
            </a:r>
            <a:endParaRPr lang="fr-FR" sz="2000" dirty="0">
              <a:latin typeface="Times New Roman" panose="02020603050405020304" pitchFamily="18" charset="0"/>
              <a:ea typeface="Times New Roman" panose="02020603050405020304" pitchFamily="18" charset="0"/>
            </a:endParaRPr>
          </a:p>
          <a:p>
            <a:pPr marL="342900" lvl="0" indent="-342900" algn="just">
              <a:lnSpc>
                <a:spcPct val="150000"/>
              </a:lnSpc>
              <a:spcBef>
                <a:spcPts val="300"/>
              </a:spcBef>
              <a:spcAft>
                <a:spcPts val="300"/>
              </a:spcAft>
              <a:buFont typeface="Symbol" panose="05050102010706020507" pitchFamily="18" charset="2"/>
              <a:buChar char=""/>
              <a:tabLst>
                <a:tab pos="457200" algn="l"/>
              </a:tabLst>
            </a:pPr>
            <a:r>
              <a:rPr lang="fr-FR" sz="2000" dirty="0">
                <a:latin typeface="Times New Roman" panose="02020603050405020304" pitchFamily="18" charset="0"/>
                <a:ea typeface="SimSun" panose="02010600030101010101" pitchFamily="2" charset="-122"/>
              </a:rPr>
              <a:t>Facile dans le traitement des eaux usées.</a:t>
            </a:r>
            <a:endParaRPr lang="fr-FR" sz="2000" dirty="0">
              <a:latin typeface="Times New Roman" panose="02020603050405020304" pitchFamily="18" charset="0"/>
              <a:ea typeface="Times New Roman" panose="02020603050405020304" pitchFamily="18" charset="0"/>
            </a:endParaRPr>
          </a:p>
          <a:p>
            <a:pPr marL="342900" lvl="0" indent="-342900" algn="just">
              <a:lnSpc>
                <a:spcPct val="150000"/>
              </a:lnSpc>
              <a:spcBef>
                <a:spcPts val="600"/>
              </a:spcBef>
              <a:spcAft>
                <a:spcPts val="600"/>
              </a:spcAft>
              <a:buFont typeface="Wingdings" panose="05000000000000000000" pitchFamily="2" charset="2"/>
              <a:buChar char=""/>
              <a:tabLst>
                <a:tab pos="457200" algn="l"/>
              </a:tabLst>
            </a:pPr>
            <a:r>
              <a:rPr lang="fr-FR" sz="2000" b="1" dirty="0">
                <a:latin typeface="Arial" panose="020B0604020202020204" pitchFamily="34" charset="0"/>
                <a:ea typeface="SimSun" panose="02010600030101010101" pitchFamily="2" charset="-122"/>
              </a:rPr>
              <a:t>Inconvénients</a:t>
            </a:r>
            <a:endParaRPr lang="fr-FR" sz="2000" dirty="0">
              <a:latin typeface="Times New Roman" panose="02020603050405020304" pitchFamily="18" charset="0"/>
              <a:ea typeface="Times New Roman" panose="02020603050405020304" pitchFamily="18" charset="0"/>
            </a:endParaRPr>
          </a:p>
          <a:p>
            <a:pPr marL="342900" lvl="0" indent="-342900" algn="just">
              <a:lnSpc>
                <a:spcPct val="150000"/>
              </a:lnSpc>
              <a:spcBef>
                <a:spcPts val="300"/>
              </a:spcBef>
              <a:spcAft>
                <a:spcPts val="300"/>
              </a:spcAft>
              <a:buFont typeface="Symbol" panose="05050102010706020507" pitchFamily="18" charset="2"/>
              <a:buChar char=""/>
              <a:tabLst>
                <a:tab pos="457200" algn="l"/>
              </a:tabLst>
            </a:pPr>
            <a:r>
              <a:rPr lang="fr-FR" sz="2000" dirty="0">
                <a:latin typeface="Times New Roman" panose="02020603050405020304" pitchFamily="18" charset="0"/>
                <a:ea typeface="SimSun" panose="02010600030101010101" pitchFamily="2" charset="-122"/>
              </a:rPr>
              <a:t>Plus coûteux.</a:t>
            </a:r>
            <a:endParaRPr lang="fr-FR" sz="2000" dirty="0">
              <a:latin typeface="Times New Roman" panose="02020603050405020304" pitchFamily="18" charset="0"/>
              <a:ea typeface="Times New Roman" panose="02020603050405020304" pitchFamily="18" charset="0"/>
            </a:endParaRPr>
          </a:p>
          <a:p>
            <a:pPr marL="342900" lvl="0" indent="-342900" algn="just">
              <a:lnSpc>
                <a:spcPct val="150000"/>
              </a:lnSpc>
              <a:spcBef>
                <a:spcPts val="300"/>
              </a:spcBef>
              <a:spcAft>
                <a:spcPts val="300"/>
              </a:spcAft>
              <a:buFont typeface="Symbol" panose="05050102010706020507" pitchFamily="18" charset="2"/>
              <a:buChar char=""/>
              <a:tabLst>
                <a:tab pos="457200" algn="l"/>
              </a:tabLst>
            </a:pPr>
            <a:r>
              <a:rPr lang="fr-FR" sz="2000" dirty="0">
                <a:latin typeface="Times New Roman" panose="02020603050405020304" pitchFamily="18" charset="0"/>
                <a:ea typeface="SimSun" panose="02010600030101010101" pitchFamily="2" charset="-122"/>
              </a:rPr>
              <a:t>Risque d’erreur de branchement.</a:t>
            </a:r>
            <a:endParaRPr lang="fr-FR" sz="2000" dirty="0">
              <a:latin typeface="Times New Roman" panose="02020603050405020304" pitchFamily="18" charset="0"/>
              <a:ea typeface="Times New Roman" panose="02020603050405020304" pitchFamily="18" charset="0"/>
            </a:endParaRPr>
          </a:p>
          <a:p>
            <a:pPr marL="342900" lvl="0" indent="-342900" algn="just">
              <a:lnSpc>
                <a:spcPct val="150000"/>
              </a:lnSpc>
              <a:spcBef>
                <a:spcPts val="300"/>
              </a:spcBef>
              <a:spcAft>
                <a:spcPts val="300"/>
              </a:spcAft>
              <a:buFont typeface="Symbol" panose="05050102010706020507" pitchFamily="18" charset="2"/>
              <a:buChar char=""/>
              <a:tabLst>
                <a:tab pos="457200" algn="l"/>
              </a:tabLst>
            </a:pPr>
            <a:r>
              <a:rPr lang="fr-FR" sz="2000" dirty="0">
                <a:latin typeface="Times New Roman" panose="02020603050405020304" pitchFamily="18" charset="0"/>
                <a:ea typeface="SimSun" panose="02010600030101010101" pitchFamily="2" charset="-122"/>
              </a:rPr>
              <a:t>Réalisation très difficile.</a:t>
            </a:r>
            <a:endParaRPr lang="fr-FR" sz="20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4941411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p:cNvSpPr txBox="1"/>
          <p:nvPr/>
        </p:nvSpPr>
        <p:spPr>
          <a:xfrm>
            <a:off x="3598460" y="117959"/>
            <a:ext cx="4199358" cy="646331"/>
          </a:xfrm>
          <a:prstGeom prst="rect">
            <a:avLst/>
          </a:prstGeom>
          <a:solidFill>
            <a:srgbClr val="FFFF00"/>
          </a:solidFill>
          <a:ln w="28575">
            <a:solidFill>
              <a:schemeClr val="accent2">
                <a:lumMod val="50000"/>
              </a:schemeClr>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sz="3600" b="1" dirty="0"/>
              <a:t>ASSAINISSEMENT</a:t>
            </a:r>
            <a:endParaRPr lang="fr-FR" sz="11500" b="1" cap="small" dirty="0">
              <a:solidFill>
                <a:schemeClr val="tx1"/>
              </a:solidFill>
            </a:endParaRPr>
          </a:p>
        </p:txBody>
      </p:sp>
      <p:sp>
        <p:nvSpPr>
          <p:cNvPr id="7" name="Rectangle 6"/>
          <p:cNvSpPr/>
          <p:nvPr/>
        </p:nvSpPr>
        <p:spPr>
          <a:xfrm>
            <a:off x="3377632" y="764290"/>
            <a:ext cx="4641014" cy="400110"/>
          </a:xfrm>
          <a:prstGeom prst="rect">
            <a:avLst/>
          </a:prstGeom>
          <a:solidFill>
            <a:schemeClr val="accent6">
              <a:lumMod val="60000"/>
              <a:lumOff val="40000"/>
            </a:schemeClr>
          </a:solidFill>
          <a:ln>
            <a:solidFill>
              <a:schemeClr val="tx1"/>
            </a:solidFill>
          </a:ln>
        </p:spPr>
        <p:txBody>
          <a:bodyPr wrap="none">
            <a:spAutoFit/>
          </a:bodyPr>
          <a:lstStyle/>
          <a:p>
            <a:r>
              <a:rPr lang="fr-FR" sz="2000" b="1" dirty="0">
                <a:solidFill>
                  <a:srgbClr val="FF0000"/>
                </a:solidFill>
                <a:latin typeface="Times New Roman" panose="02020603050405020304" pitchFamily="18" charset="0"/>
                <a:ea typeface="SimSun" panose="02010600030101010101" pitchFamily="2" charset="-122"/>
                <a:cs typeface="Times New Roman" panose="02020603050405020304" pitchFamily="18" charset="0"/>
              </a:rPr>
              <a:t>TYPES DE SYSTEME DE COLLECTE</a:t>
            </a:r>
            <a:endParaRPr lang="fr-FR" sz="2000" dirty="0">
              <a:solidFill>
                <a:srgbClr val="FF0000"/>
              </a:solidFill>
              <a:latin typeface="Times New Roman" panose="02020603050405020304" pitchFamily="18" charset="0"/>
              <a:cs typeface="Times New Roman" panose="02020603050405020304" pitchFamily="18" charset="0"/>
            </a:endParaRPr>
          </a:p>
        </p:txBody>
      </p:sp>
      <p:sp>
        <p:nvSpPr>
          <p:cNvPr id="2" name="Rectangle 1"/>
          <p:cNvSpPr/>
          <p:nvPr/>
        </p:nvSpPr>
        <p:spPr>
          <a:xfrm>
            <a:off x="550460" y="1567290"/>
            <a:ext cx="11432274" cy="5070619"/>
          </a:xfrm>
          <a:prstGeom prst="rect">
            <a:avLst/>
          </a:prstGeom>
        </p:spPr>
        <p:txBody>
          <a:bodyPr wrap="square">
            <a:spAutoFit/>
          </a:bodyPr>
          <a:lstStyle/>
          <a:p>
            <a:pPr algn="just">
              <a:lnSpc>
                <a:spcPct val="150000"/>
              </a:lnSpc>
              <a:spcBef>
                <a:spcPts val="600"/>
              </a:spcBef>
              <a:spcAft>
                <a:spcPts val="600"/>
              </a:spcAft>
            </a:pPr>
            <a:r>
              <a:rPr lang="fr-FR" sz="2000" b="1" dirty="0">
                <a:latin typeface="Times New Roman" panose="02020603050405020304" pitchFamily="18" charset="0"/>
                <a:ea typeface="SimSun" panose="02010600030101010101" pitchFamily="2" charset="-122"/>
                <a:cs typeface="Times New Roman" panose="02020603050405020304" pitchFamily="18" charset="0"/>
              </a:rPr>
              <a:t>3- Le système pseudo – séparatif</a:t>
            </a:r>
            <a:endParaRPr lang="fr-FR" sz="2000" dirty="0">
              <a:latin typeface="Times New Roman" panose="02020603050405020304" pitchFamily="18" charset="0"/>
              <a:ea typeface="Times New Roman" panose="02020603050405020304" pitchFamily="18" charset="0"/>
              <a:cs typeface="Times New Roman" panose="02020603050405020304" pitchFamily="18" charset="0"/>
            </a:endParaRPr>
          </a:p>
          <a:p>
            <a:pPr marR="45720" indent="457200" algn="just">
              <a:lnSpc>
                <a:spcPct val="150000"/>
              </a:lnSpc>
            </a:pPr>
            <a:r>
              <a:rPr lang="fr-FR" sz="2000" dirty="0">
                <a:latin typeface="Times New Roman" panose="02020603050405020304" pitchFamily="18" charset="0"/>
                <a:ea typeface="SimSun" panose="02010600030101010101" pitchFamily="2" charset="-122"/>
                <a:cs typeface="Times New Roman" panose="02020603050405020304" pitchFamily="18" charset="0"/>
              </a:rPr>
              <a:t>C’est un système séparatif  dont le réseau des eaux usées peut recevoir une quantité des eaux pluviales.</a:t>
            </a:r>
          </a:p>
          <a:p>
            <a:pPr algn="just">
              <a:lnSpc>
                <a:spcPct val="150000"/>
              </a:lnSpc>
              <a:spcBef>
                <a:spcPts val="600"/>
              </a:spcBef>
              <a:spcAft>
                <a:spcPts val="600"/>
              </a:spcAft>
            </a:pPr>
            <a:r>
              <a:rPr lang="fr-FR" sz="2400" b="1" dirty="0">
                <a:latin typeface="Times New Roman" panose="02020603050405020304" pitchFamily="18" charset="0"/>
                <a:ea typeface="SimSun" panose="02010600030101010101" pitchFamily="2" charset="-122"/>
                <a:cs typeface="Times New Roman" panose="02020603050405020304" pitchFamily="18" charset="0"/>
              </a:rPr>
              <a:t>CHOIX DU SYSTÈME</a:t>
            </a:r>
            <a:endParaRPr lang="fr-FR" sz="2000" dirty="0">
              <a:latin typeface="Times New Roman" panose="02020603050405020304" pitchFamily="18" charset="0"/>
              <a:ea typeface="SimSun" panose="02010600030101010101" pitchFamily="2" charset="-122"/>
              <a:cs typeface="Times New Roman" panose="02020603050405020304" pitchFamily="18" charset="0"/>
            </a:endParaRPr>
          </a:p>
          <a:p>
            <a:pPr algn="just">
              <a:lnSpc>
                <a:spcPct val="150000"/>
              </a:lnSpc>
              <a:spcBef>
                <a:spcPts val="600"/>
              </a:spcBef>
              <a:spcAft>
                <a:spcPts val="600"/>
              </a:spcAft>
            </a:pPr>
            <a:r>
              <a:rPr lang="fr-FR" sz="2000" dirty="0">
                <a:latin typeface="Times New Roman" panose="02020603050405020304" pitchFamily="18" charset="0"/>
                <a:ea typeface="SimSun" panose="02010600030101010101" pitchFamily="2" charset="-122"/>
                <a:cs typeface="Times New Roman" panose="02020603050405020304" pitchFamily="18" charset="0"/>
              </a:rPr>
              <a:t>Le choix du système approprié doit répondre à  certains critères, parmi lesquels nous pouvons citer : </a:t>
            </a:r>
            <a:endParaRPr lang="fr-FR" sz="2000" dirty="0">
              <a:latin typeface="Times New Roman" panose="02020603050405020304" pitchFamily="18" charset="0"/>
              <a:ea typeface="Times New Roman" panose="02020603050405020304" pitchFamily="18" charset="0"/>
              <a:cs typeface="Times New Roman" panose="02020603050405020304" pitchFamily="18" charset="0"/>
            </a:endParaRPr>
          </a:p>
          <a:p>
            <a:pPr marL="342900" marR="759460" lvl="0" indent="-342900" algn="just">
              <a:lnSpc>
                <a:spcPct val="150000"/>
              </a:lnSpc>
              <a:spcBef>
                <a:spcPts val="300"/>
              </a:spcBef>
              <a:spcAft>
                <a:spcPts val="300"/>
              </a:spcAft>
              <a:buFont typeface="Symbol" panose="05050102010706020507" pitchFamily="18" charset="2"/>
              <a:buChar char=""/>
              <a:tabLst>
                <a:tab pos="457200" algn="l"/>
              </a:tabLst>
            </a:pPr>
            <a:r>
              <a:rPr lang="fr-FR" sz="2000" dirty="0">
                <a:latin typeface="Times New Roman" panose="02020603050405020304" pitchFamily="18" charset="0"/>
                <a:ea typeface="Times New Roman" panose="02020603050405020304" pitchFamily="18" charset="0"/>
                <a:cs typeface="Times New Roman" panose="02020603050405020304" pitchFamily="18" charset="0"/>
              </a:rPr>
              <a:t>Type de système existant.</a:t>
            </a:r>
          </a:p>
          <a:p>
            <a:pPr marL="342900" marR="759460" lvl="0" indent="-342900" algn="just">
              <a:lnSpc>
                <a:spcPct val="150000"/>
              </a:lnSpc>
              <a:spcBef>
                <a:spcPts val="300"/>
              </a:spcBef>
              <a:spcAft>
                <a:spcPts val="300"/>
              </a:spcAft>
              <a:buFont typeface="Symbol" panose="05050102010706020507" pitchFamily="18" charset="2"/>
              <a:buChar char=""/>
              <a:tabLst>
                <a:tab pos="457200" algn="l"/>
              </a:tabLst>
            </a:pPr>
            <a:r>
              <a:rPr lang="fr-FR" sz="2000" dirty="0">
                <a:latin typeface="Times New Roman" panose="02020603050405020304" pitchFamily="18" charset="0"/>
                <a:ea typeface="Times New Roman" panose="02020603050405020304" pitchFamily="18" charset="0"/>
                <a:cs typeface="Times New Roman" panose="02020603050405020304" pitchFamily="18" charset="0"/>
              </a:rPr>
              <a:t>Moyens d’investissement possible.</a:t>
            </a:r>
          </a:p>
          <a:p>
            <a:pPr marL="342900" marR="759460" lvl="0" indent="-342900" algn="just">
              <a:lnSpc>
                <a:spcPct val="150000"/>
              </a:lnSpc>
              <a:spcBef>
                <a:spcPts val="300"/>
              </a:spcBef>
              <a:spcAft>
                <a:spcPts val="300"/>
              </a:spcAft>
              <a:buFont typeface="Symbol" panose="05050102010706020507" pitchFamily="18" charset="2"/>
              <a:buChar char=""/>
              <a:tabLst>
                <a:tab pos="457200" algn="l"/>
              </a:tabLst>
            </a:pPr>
            <a:r>
              <a:rPr lang="fr-FR" sz="2000" dirty="0">
                <a:latin typeface="Times New Roman" panose="02020603050405020304" pitchFamily="18" charset="0"/>
                <a:ea typeface="Times New Roman" panose="02020603050405020304" pitchFamily="18" charset="0"/>
                <a:cs typeface="Times New Roman" panose="02020603050405020304" pitchFamily="18" charset="0"/>
              </a:rPr>
              <a:t>Manière de traitement des eaux usées.</a:t>
            </a:r>
          </a:p>
          <a:p>
            <a:pPr marL="342900" marR="759460" indent="-342900" algn="just">
              <a:lnSpc>
                <a:spcPct val="150000"/>
              </a:lnSpc>
              <a:spcBef>
                <a:spcPts val="300"/>
              </a:spcBef>
              <a:spcAft>
                <a:spcPts val="300"/>
              </a:spcAft>
              <a:buFont typeface="Symbol" panose="05050102010706020507" pitchFamily="18" charset="2"/>
              <a:buChar char=""/>
              <a:tabLst>
                <a:tab pos="457200" algn="l"/>
              </a:tabLst>
            </a:pPr>
            <a:r>
              <a:rPr lang="fr-FR" sz="2000" dirty="0">
                <a:latin typeface="Times New Roman" panose="02020603050405020304" pitchFamily="18" charset="0"/>
                <a:ea typeface="Times New Roman" panose="02020603050405020304" pitchFamily="18" charset="0"/>
                <a:cs typeface="Times New Roman" panose="02020603050405020304" pitchFamily="18" charset="0"/>
              </a:rPr>
              <a:t>Conservation des moyens de lutte.</a:t>
            </a:r>
          </a:p>
          <a:p>
            <a:pPr marL="342900" marR="759460" lvl="0" indent="-342900" algn="just">
              <a:lnSpc>
                <a:spcPct val="150000"/>
              </a:lnSpc>
              <a:spcBef>
                <a:spcPts val="300"/>
              </a:spcBef>
              <a:spcAft>
                <a:spcPts val="300"/>
              </a:spcAft>
              <a:buFont typeface="Symbol" panose="05050102010706020507" pitchFamily="18" charset="2"/>
              <a:buChar char=""/>
              <a:tabLst>
                <a:tab pos="457200" algn="l"/>
              </a:tabLst>
            </a:pPr>
            <a:endParaRPr lang="fr-FR" sz="2000" dirty="0">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026665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2483891" y="764290"/>
            <a:ext cx="6892119" cy="400110"/>
          </a:xfrm>
          <a:prstGeom prst="rect">
            <a:avLst/>
          </a:prstGeom>
          <a:solidFill>
            <a:schemeClr val="accent6">
              <a:lumMod val="60000"/>
              <a:lumOff val="40000"/>
            </a:schemeClr>
          </a:solidFill>
          <a:ln w="28575">
            <a:solidFill>
              <a:schemeClr val="accent2">
                <a:lumMod val="50000"/>
              </a:schemeClr>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sz="2000" b="1" dirty="0">
                <a:solidFill>
                  <a:srgbClr val="FF0000"/>
                </a:solidFill>
                <a:latin typeface="Times New Roman" panose="02020603050405020304" pitchFamily="18" charset="0"/>
                <a:cs typeface="Times New Roman" panose="02020603050405020304" pitchFamily="18" charset="0"/>
              </a:rPr>
              <a:t>LES ACCESSOIRES D’UN RESEAU D’ASSAINISSEMENT</a:t>
            </a:r>
            <a:endParaRPr lang="fr-FR" sz="3600" b="1" dirty="0">
              <a:solidFill>
                <a:srgbClr val="FF0000"/>
              </a:solidFill>
              <a:latin typeface="Times New Roman" panose="02020603050405020304" pitchFamily="18" charset="0"/>
              <a:cs typeface="Times New Roman" panose="02020603050405020304" pitchFamily="18" charset="0"/>
            </a:endParaRPr>
          </a:p>
        </p:txBody>
      </p:sp>
      <p:sp>
        <p:nvSpPr>
          <p:cNvPr id="6" name="ZoneTexte 5"/>
          <p:cNvSpPr txBox="1"/>
          <p:nvPr/>
        </p:nvSpPr>
        <p:spPr>
          <a:xfrm>
            <a:off x="3598460" y="117959"/>
            <a:ext cx="4199358" cy="646331"/>
          </a:xfrm>
          <a:prstGeom prst="rect">
            <a:avLst/>
          </a:prstGeom>
          <a:solidFill>
            <a:srgbClr val="FFFF00"/>
          </a:solidFill>
          <a:ln w="28575">
            <a:solidFill>
              <a:schemeClr val="accent2">
                <a:lumMod val="50000"/>
              </a:schemeClr>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sz="3600" b="1" dirty="0"/>
              <a:t>ASSAINISSEMENT</a:t>
            </a:r>
            <a:endParaRPr lang="fr-FR" sz="11500" b="1" cap="small" dirty="0">
              <a:solidFill>
                <a:schemeClr val="tx1"/>
              </a:solidFill>
            </a:endParaRPr>
          </a:p>
        </p:txBody>
      </p:sp>
      <p:sp>
        <p:nvSpPr>
          <p:cNvPr id="2" name="Rectangle 1"/>
          <p:cNvSpPr/>
          <p:nvPr/>
        </p:nvSpPr>
        <p:spPr>
          <a:xfrm>
            <a:off x="273967" y="1253141"/>
            <a:ext cx="4847481" cy="430887"/>
          </a:xfrm>
          <a:prstGeom prst="rect">
            <a:avLst/>
          </a:prstGeom>
        </p:spPr>
        <p:txBody>
          <a:bodyPr wrap="none">
            <a:spAutoFit/>
          </a:bodyPr>
          <a:lstStyle/>
          <a:p>
            <a:pPr marR="45720" algn="just"/>
            <a:r>
              <a:rPr lang="fr-FR" sz="2200" dirty="0">
                <a:latin typeface="Times New Roman" panose="02020603050405020304" pitchFamily="18" charset="0"/>
                <a:ea typeface="Times New Roman" panose="02020603050405020304" pitchFamily="18" charset="0"/>
              </a:rPr>
              <a:t>On trouve les ouvrages suivants : 	</a:t>
            </a:r>
          </a:p>
        </p:txBody>
      </p:sp>
      <p:sp>
        <p:nvSpPr>
          <p:cNvPr id="7" name="Rectangle 6"/>
          <p:cNvSpPr/>
          <p:nvPr/>
        </p:nvSpPr>
        <p:spPr>
          <a:xfrm>
            <a:off x="273967" y="1746925"/>
            <a:ext cx="1492716" cy="369332"/>
          </a:xfrm>
          <a:prstGeom prst="rect">
            <a:avLst/>
          </a:prstGeom>
        </p:spPr>
        <p:txBody>
          <a:bodyPr wrap="none">
            <a:spAutoFit/>
          </a:bodyPr>
          <a:lstStyle/>
          <a:p>
            <a:r>
              <a:rPr lang="fr-FR" b="1" dirty="0">
                <a:latin typeface="Arial" panose="020B0604020202020204" pitchFamily="34" charset="0"/>
                <a:ea typeface="Times New Roman" panose="02020603050405020304" pitchFamily="18" charset="0"/>
              </a:rPr>
              <a:t>Les regards</a:t>
            </a:r>
            <a:endParaRPr lang="fr-FR" dirty="0"/>
          </a:p>
        </p:txBody>
      </p:sp>
      <p:sp>
        <p:nvSpPr>
          <p:cNvPr id="8" name="Rectangle 7"/>
          <p:cNvSpPr/>
          <p:nvPr/>
        </p:nvSpPr>
        <p:spPr>
          <a:xfrm>
            <a:off x="273967" y="2072196"/>
            <a:ext cx="11918033" cy="707886"/>
          </a:xfrm>
          <a:prstGeom prst="rect">
            <a:avLst/>
          </a:prstGeom>
        </p:spPr>
        <p:txBody>
          <a:bodyPr wrap="square">
            <a:spAutoFit/>
          </a:bodyPr>
          <a:lstStyle/>
          <a:p>
            <a:pPr marR="46990" algn="just">
              <a:spcBef>
                <a:spcPts val="600"/>
              </a:spcBef>
              <a:spcAft>
                <a:spcPts val="600"/>
              </a:spcAft>
            </a:pPr>
            <a:r>
              <a:rPr lang="fr-FR" sz="2000" dirty="0">
                <a:latin typeface="Times New Roman" panose="02020603050405020304" pitchFamily="18" charset="0"/>
                <a:ea typeface="Times New Roman" panose="02020603050405020304" pitchFamily="18" charset="0"/>
              </a:rPr>
              <a:t>Ils ont pour rôle de curage en cas de bouchage et permettent l’accès aux canalisations,  ainsi que la ventilation des égouts.</a:t>
            </a:r>
          </a:p>
        </p:txBody>
      </p:sp>
      <p:sp>
        <p:nvSpPr>
          <p:cNvPr id="9" name="Rectangle 8"/>
          <p:cNvSpPr/>
          <p:nvPr/>
        </p:nvSpPr>
        <p:spPr>
          <a:xfrm>
            <a:off x="273967" y="2632935"/>
            <a:ext cx="11667824" cy="507831"/>
          </a:xfrm>
          <a:prstGeom prst="rect">
            <a:avLst/>
          </a:prstGeom>
        </p:spPr>
        <p:txBody>
          <a:bodyPr wrap="square">
            <a:spAutoFit/>
          </a:bodyPr>
          <a:lstStyle/>
          <a:p>
            <a:pPr marR="46990" algn="just">
              <a:lnSpc>
                <a:spcPct val="150000"/>
              </a:lnSpc>
              <a:spcBef>
                <a:spcPts val="600"/>
              </a:spcBef>
              <a:spcAft>
                <a:spcPts val="600"/>
              </a:spcAft>
            </a:pPr>
            <a:r>
              <a:rPr lang="fr-FR" sz="2000" dirty="0">
                <a:latin typeface="Times New Roman" panose="02020603050405020304" pitchFamily="18" charset="0"/>
                <a:ea typeface="Times New Roman" panose="02020603050405020304" pitchFamily="18" charset="0"/>
              </a:rPr>
              <a:t>Son emplacement se fait en tenant compte les conditions suivantes :</a:t>
            </a:r>
          </a:p>
        </p:txBody>
      </p:sp>
      <p:sp>
        <p:nvSpPr>
          <p:cNvPr id="10" name="Rectangle 2"/>
          <p:cNvSpPr>
            <a:spLocks noChangeArrowheads="1"/>
          </p:cNvSpPr>
          <p:nvPr/>
        </p:nvSpPr>
        <p:spPr bwMode="auto">
          <a:xfrm>
            <a:off x="563028" y="3188316"/>
            <a:ext cx="5544851"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0" marR="0" lvl="0" indent="0" algn="justLow" defTabSz="914400" rtl="0" eaLnBrk="0" fontAlgn="base" latinLnBrk="0" hangingPunct="0">
              <a:lnSpc>
                <a:spcPct val="100000"/>
              </a:lnSpc>
              <a:spcBef>
                <a:spcPct val="0"/>
              </a:spcBef>
              <a:spcAft>
                <a:spcPct val="0"/>
              </a:spcAft>
              <a:buClrTx/>
              <a:buSzTx/>
              <a:buFontTx/>
              <a:buChar char="•"/>
              <a:tabLst>
                <a:tab pos="457200" algn="l"/>
              </a:tabLst>
            </a:pPr>
            <a:r>
              <a:rPr kumimoji="0" lang="fr-FR" altLang="fr-FR" sz="20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 chaque jonction de canalisation (intersection).</a:t>
            </a:r>
            <a:endParaRPr kumimoji="0" lang="fr-FR" altLang="fr-FR"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justLow" defTabSz="914400" rtl="0" eaLnBrk="0" fontAlgn="base" latinLnBrk="0" hangingPunct="0">
              <a:lnSpc>
                <a:spcPct val="100000"/>
              </a:lnSpc>
              <a:spcBef>
                <a:spcPct val="0"/>
              </a:spcBef>
              <a:spcAft>
                <a:spcPct val="0"/>
              </a:spcAft>
              <a:buClrTx/>
              <a:buSzTx/>
              <a:buFontTx/>
              <a:buChar char="•"/>
              <a:tabLst>
                <a:tab pos="457200" algn="l"/>
              </a:tabLst>
            </a:pPr>
            <a:r>
              <a:rPr kumimoji="0" lang="fr-FR" altLang="fr-FR" sz="20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 chaque changement de direction.</a:t>
            </a:r>
            <a:endParaRPr kumimoji="0" lang="fr-FR" altLang="fr-FR"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justLow" defTabSz="914400" rtl="0" eaLnBrk="0" fontAlgn="base" latinLnBrk="0" hangingPunct="0">
              <a:lnSpc>
                <a:spcPct val="100000"/>
              </a:lnSpc>
              <a:spcBef>
                <a:spcPct val="0"/>
              </a:spcBef>
              <a:spcAft>
                <a:spcPct val="0"/>
              </a:spcAft>
              <a:buClrTx/>
              <a:buSzTx/>
              <a:buFontTx/>
              <a:buChar char="•"/>
              <a:tabLst>
                <a:tab pos="457200" algn="l"/>
              </a:tabLst>
            </a:pPr>
            <a:r>
              <a:rPr kumimoji="0" lang="fr-FR" altLang="fr-FR" sz="20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 chaque changement  de pente.</a:t>
            </a:r>
            <a:endParaRPr kumimoji="0" lang="fr-FR" altLang="fr-FR"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justLow" defTabSz="914400" rtl="0" eaLnBrk="0" fontAlgn="base" latinLnBrk="0" hangingPunct="0">
              <a:lnSpc>
                <a:spcPct val="100000"/>
              </a:lnSpc>
              <a:spcBef>
                <a:spcPct val="0"/>
              </a:spcBef>
              <a:spcAft>
                <a:spcPct val="0"/>
              </a:spcAft>
              <a:buClrTx/>
              <a:buSzTx/>
              <a:buFontTx/>
              <a:buChar char="•"/>
              <a:tabLst>
                <a:tab pos="457200" algn="l"/>
              </a:tabLst>
            </a:pPr>
            <a:r>
              <a:rPr kumimoji="0" lang="fr-FR" altLang="fr-FR" sz="20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Tout les 25 à 50 mètres pour les alignements droits.</a:t>
            </a:r>
            <a:endParaRPr kumimoji="0" lang="fr-FR" altLang="fr-FR"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11" name="Rectangle 10"/>
          <p:cNvSpPr/>
          <p:nvPr/>
        </p:nvSpPr>
        <p:spPr>
          <a:xfrm>
            <a:off x="273967" y="4606771"/>
            <a:ext cx="1826141" cy="369332"/>
          </a:xfrm>
          <a:prstGeom prst="rect">
            <a:avLst/>
          </a:prstGeom>
        </p:spPr>
        <p:txBody>
          <a:bodyPr wrap="none">
            <a:spAutoFit/>
          </a:bodyPr>
          <a:lstStyle/>
          <a:p>
            <a:r>
              <a:rPr lang="fr-FR" b="1" dirty="0">
                <a:latin typeface="Arial" panose="020B0604020202020204" pitchFamily="34" charset="0"/>
                <a:ea typeface="Times New Roman" panose="02020603050405020304" pitchFamily="18" charset="0"/>
              </a:rPr>
              <a:t>Les caniveaux </a:t>
            </a:r>
            <a:endParaRPr lang="fr-FR" dirty="0"/>
          </a:p>
        </p:txBody>
      </p:sp>
      <p:sp>
        <p:nvSpPr>
          <p:cNvPr id="12" name="Rectangle 11"/>
          <p:cNvSpPr/>
          <p:nvPr/>
        </p:nvSpPr>
        <p:spPr>
          <a:xfrm>
            <a:off x="273967" y="5005396"/>
            <a:ext cx="12229080" cy="400110"/>
          </a:xfrm>
          <a:prstGeom prst="rect">
            <a:avLst/>
          </a:prstGeom>
        </p:spPr>
        <p:txBody>
          <a:bodyPr wrap="square">
            <a:spAutoFit/>
          </a:bodyPr>
          <a:lstStyle/>
          <a:p>
            <a:pPr marR="46990" algn="just"/>
            <a:r>
              <a:rPr lang="fr-FR" sz="2000" dirty="0">
                <a:latin typeface="Times New Roman" panose="02020603050405020304" pitchFamily="18" charset="0"/>
                <a:ea typeface="Times New Roman" panose="02020603050405020304" pitchFamily="18" charset="0"/>
              </a:rPr>
              <a:t>Destinés à recueillir les eaux de ruissellement de la chaussée et des trottoirs et les acheminer vers les avaloirs.</a:t>
            </a:r>
          </a:p>
        </p:txBody>
      </p:sp>
      <p:sp>
        <p:nvSpPr>
          <p:cNvPr id="13" name="Rectangle 12"/>
          <p:cNvSpPr/>
          <p:nvPr/>
        </p:nvSpPr>
        <p:spPr>
          <a:xfrm>
            <a:off x="273967" y="5471229"/>
            <a:ext cx="1518364" cy="369332"/>
          </a:xfrm>
          <a:prstGeom prst="rect">
            <a:avLst/>
          </a:prstGeom>
        </p:spPr>
        <p:txBody>
          <a:bodyPr wrap="none">
            <a:spAutoFit/>
          </a:bodyPr>
          <a:lstStyle/>
          <a:p>
            <a:r>
              <a:rPr lang="fr-FR" b="1" dirty="0">
                <a:latin typeface="Arial" panose="020B0604020202020204" pitchFamily="34" charset="0"/>
                <a:ea typeface="Times New Roman" panose="02020603050405020304" pitchFamily="18" charset="0"/>
              </a:rPr>
              <a:t>Les avaloirs</a:t>
            </a:r>
            <a:endParaRPr lang="fr-FR" dirty="0"/>
          </a:p>
        </p:txBody>
      </p:sp>
      <p:sp>
        <p:nvSpPr>
          <p:cNvPr id="14" name="Rectangle 13"/>
          <p:cNvSpPr/>
          <p:nvPr/>
        </p:nvSpPr>
        <p:spPr>
          <a:xfrm>
            <a:off x="273967" y="5888110"/>
            <a:ext cx="10797656" cy="498663"/>
          </a:xfrm>
          <a:prstGeom prst="rect">
            <a:avLst/>
          </a:prstGeom>
        </p:spPr>
        <p:txBody>
          <a:bodyPr wrap="square">
            <a:spAutoFit/>
          </a:bodyPr>
          <a:lstStyle/>
          <a:p>
            <a:pPr marR="46990" algn="just">
              <a:lnSpc>
                <a:spcPct val="150000"/>
              </a:lnSpc>
              <a:spcBef>
                <a:spcPts val="600"/>
              </a:spcBef>
              <a:spcAft>
                <a:spcPts val="600"/>
              </a:spcAft>
            </a:pPr>
            <a:r>
              <a:rPr lang="fr-FR" sz="2000" dirty="0">
                <a:latin typeface="Times New Roman" panose="02020603050405020304" pitchFamily="18" charset="0"/>
                <a:ea typeface="Times New Roman" panose="02020603050405020304" pitchFamily="18" charset="0"/>
              </a:rPr>
              <a:t>Collectent les eaux de ruissellement  et les branchent dans les regards des eaux pluviales.</a:t>
            </a:r>
          </a:p>
        </p:txBody>
      </p:sp>
    </p:spTree>
    <p:extLst>
      <p:ext uri="{BB962C8B-B14F-4D97-AF65-F5344CB8AC3E}">
        <p14:creationId xmlns:p14="http://schemas.microsoft.com/office/powerpoint/2010/main" val="28916832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6"/>
          <p:cNvSpPr txBox="1"/>
          <p:nvPr/>
        </p:nvSpPr>
        <p:spPr>
          <a:xfrm>
            <a:off x="3241541" y="764290"/>
            <a:ext cx="4913196" cy="400110"/>
          </a:xfrm>
          <a:prstGeom prst="rect">
            <a:avLst/>
          </a:prstGeom>
          <a:solidFill>
            <a:schemeClr val="accent6">
              <a:lumMod val="60000"/>
              <a:lumOff val="40000"/>
            </a:schemeClr>
          </a:solidFill>
          <a:ln w="28575">
            <a:solidFill>
              <a:schemeClr val="accent2">
                <a:lumMod val="50000"/>
              </a:schemeClr>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sz="2000" b="1" dirty="0">
                <a:solidFill>
                  <a:srgbClr val="FF0000"/>
                </a:solidFill>
                <a:latin typeface="Times New Roman" panose="02020603050405020304" pitchFamily="18" charset="0"/>
                <a:cs typeface="Times New Roman" panose="02020603050405020304" pitchFamily="18" charset="0"/>
              </a:rPr>
              <a:t>TRACE EN  PLAN &amp; PROFIL EN LONG </a:t>
            </a:r>
          </a:p>
        </p:txBody>
      </p:sp>
      <p:sp>
        <p:nvSpPr>
          <p:cNvPr id="8" name="ZoneTexte 7"/>
          <p:cNvSpPr txBox="1"/>
          <p:nvPr/>
        </p:nvSpPr>
        <p:spPr>
          <a:xfrm>
            <a:off x="3598460" y="117959"/>
            <a:ext cx="4199358" cy="646331"/>
          </a:xfrm>
          <a:prstGeom prst="rect">
            <a:avLst/>
          </a:prstGeom>
          <a:solidFill>
            <a:srgbClr val="FFFF00"/>
          </a:solidFill>
          <a:ln w="28575">
            <a:solidFill>
              <a:schemeClr val="accent2">
                <a:lumMod val="50000"/>
              </a:schemeClr>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sz="3600" b="1" dirty="0"/>
              <a:t>ASSAINISSEMENT</a:t>
            </a:r>
            <a:endParaRPr lang="fr-FR" sz="11500" b="1" cap="small" dirty="0">
              <a:solidFill>
                <a:schemeClr val="tx1"/>
              </a:solidFill>
            </a:endParaRPr>
          </a:p>
        </p:txBody>
      </p:sp>
      <p:sp>
        <p:nvSpPr>
          <p:cNvPr id="10" name="Rectangle 9"/>
          <p:cNvSpPr/>
          <p:nvPr/>
        </p:nvSpPr>
        <p:spPr>
          <a:xfrm>
            <a:off x="181970" y="1798726"/>
            <a:ext cx="11896299" cy="1015663"/>
          </a:xfrm>
          <a:prstGeom prst="rect">
            <a:avLst/>
          </a:prstGeom>
        </p:spPr>
        <p:txBody>
          <a:bodyPr wrap="square">
            <a:spAutoFit/>
          </a:bodyPr>
          <a:lstStyle/>
          <a:p>
            <a:pPr marR="45720" algn="just">
              <a:lnSpc>
                <a:spcPct val="150000"/>
              </a:lnSpc>
              <a:spcBef>
                <a:spcPts val="600"/>
              </a:spcBef>
              <a:spcAft>
                <a:spcPts val="600"/>
              </a:spcAft>
            </a:pPr>
            <a:r>
              <a:rPr lang="fr-FR" sz="2000" dirty="0">
                <a:solidFill>
                  <a:srgbClr val="000000"/>
                </a:solidFill>
                <a:latin typeface="Times New Roman" panose="02020603050405020304" pitchFamily="18" charset="0"/>
                <a:ea typeface="SimSun" panose="02010600030101010101" pitchFamily="2" charset="-122"/>
              </a:rPr>
              <a:t>Pour la mise en place du réseau d’assainissement d’une manière efficace et économique, certains  critères doivent être respectés :</a:t>
            </a:r>
            <a:endParaRPr lang="fr-FR" sz="2000" dirty="0">
              <a:latin typeface="Times New Roman" panose="02020603050405020304" pitchFamily="18" charset="0"/>
              <a:ea typeface="Times New Roman" panose="02020603050405020304" pitchFamily="18" charset="0"/>
            </a:endParaRPr>
          </a:p>
        </p:txBody>
      </p:sp>
      <p:sp>
        <p:nvSpPr>
          <p:cNvPr id="11" name="Rectangle 10"/>
          <p:cNvSpPr/>
          <p:nvPr/>
        </p:nvSpPr>
        <p:spPr>
          <a:xfrm>
            <a:off x="514264" y="2706668"/>
            <a:ext cx="10367749" cy="3247043"/>
          </a:xfrm>
          <a:prstGeom prst="rect">
            <a:avLst/>
          </a:prstGeom>
        </p:spPr>
        <p:txBody>
          <a:bodyPr wrap="square">
            <a:spAutoFit/>
          </a:bodyPr>
          <a:lstStyle/>
          <a:p>
            <a:pPr marL="342900" marR="45720" lvl="0" indent="-342900" algn="just">
              <a:lnSpc>
                <a:spcPct val="150000"/>
              </a:lnSpc>
              <a:spcBef>
                <a:spcPts val="300"/>
              </a:spcBef>
              <a:spcAft>
                <a:spcPts val="300"/>
              </a:spcAft>
              <a:buFont typeface="Symbol" panose="05050102010706020507" pitchFamily="18" charset="2"/>
              <a:buChar char=""/>
              <a:tabLst>
                <a:tab pos="457200" algn="l"/>
              </a:tabLst>
            </a:pPr>
            <a:r>
              <a:rPr lang="fr-FR" sz="2000" dirty="0">
                <a:solidFill>
                  <a:srgbClr val="000000"/>
                </a:solidFill>
                <a:latin typeface="Times New Roman" panose="02020603050405020304" pitchFamily="18" charset="0"/>
                <a:ea typeface="SimSun" panose="02010600030101010101" pitchFamily="2" charset="-122"/>
              </a:rPr>
              <a:t>La topographie joue un rôle important, le sens  d’écoulement de réseau suit la pente du terrain.  </a:t>
            </a:r>
            <a:endParaRPr lang="fr-FR" sz="2000" dirty="0">
              <a:latin typeface="Times New Roman" panose="02020603050405020304" pitchFamily="18" charset="0"/>
              <a:ea typeface="Times New Roman" panose="02020603050405020304" pitchFamily="18" charset="0"/>
            </a:endParaRPr>
          </a:p>
          <a:p>
            <a:pPr marL="342900" marR="45720" lvl="0" indent="-342900">
              <a:lnSpc>
                <a:spcPct val="150000"/>
              </a:lnSpc>
              <a:spcBef>
                <a:spcPts val="300"/>
              </a:spcBef>
              <a:spcAft>
                <a:spcPts val="300"/>
              </a:spcAft>
              <a:buFont typeface="Symbol" panose="05050102010706020507" pitchFamily="18" charset="2"/>
              <a:buChar char=""/>
              <a:tabLst>
                <a:tab pos="457200" algn="l"/>
              </a:tabLst>
            </a:pPr>
            <a:r>
              <a:rPr lang="fr-FR" sz="2000" dirty="0">
                <a:latin typeface="Times New Roman" panose="02020603050405020304" pitchFamily="18" charset="0"/>
                <a:ea typeface="Times New Roman" panose="02020603050405020304" pitchFamily="18" charset="0"/>
              </a:rPr>
              <a:t>La prise en considération du réseau d’assainissement existant.</a:t>
            </a:r>
          </a:p>
          <a:p>
            <a:pPr marL="342900" lvl="0" indent="-342900" algn="just">
              <a:lnSpc>
                <a:spcPct val="150000"/>
              </a:lnSpc>
              <a:spcBef>
                <a:spcPts val="300"/>
              </a:spcBef>
              <a:spcAft>
                <a:spcPts val="300"/>
              </a:spcAft>
              <a:buFont typeface="Symbol" panose="05050102010706020507" pitchFamily="18" charset="2"/>
              <a:buChar char=""/>
              <a:tabLst>
                <a:tab pos="457200" algn="l"/>
              </a:tabLst>
            </a:pPr>
            <a:r>
              <a:rPr lang="fr-FR" sz="2000" dirty="0">
                <a:solidFill>
                  <a:srgbClr val="000000"/>
                </a:solidFill>
                <a:latin typeface="Times New Roman" panose="02020603050405020304" pitchFamily="18" charset="0"/>
                <a:ea typeface="SimSun" panose="02010600030101010101" pitchFamily="2" charset="-122"/>
              </a:rPr>
              <a:t>Desservir  toute la zone avec un minimum de canalisations.</a:t>
            </a:r>
            <a:endParaRPr lang="fr-FR" sz="2000" dirty="0">
              <a:latin typeface="Times New Roman" panose="02020603050405020304" pitchFamily="18" charset="0"/>
              <a:ea typeface="Times New Roman" panose="02020603050405020304" pitchFamily="18" charset="0"/>
            </a:endParaRPr>
          </a:p>
          <a:p>
            <a:pPr marL="342900" lvl="0" indent="-342900" algn="just">
              <a:lnSpc>
                <a:spcPct val="150000"/>
              </a:lnSpc>
              <a:spcBef>
                <a:spcPts val="300"/>
              </a:spcBef>
              <a:spcAft>
                <a:spcPts val="300"/>
              </a:spcAft>
              <a:buFont typeface="Symbol" panose="05050102010706020507" pitchFamily="18" charset="2"/>
              <a:buChar char=""/>
              <a:tabLst>
                <a:tab pos="457200" algn="l"/>
              </a:tabLst>
            </a:pPr>
            <a:r>
              <a:rPr lang="fr-FR" sz="2000" dirty="0">
                <a:solidFill>
                  <a:srgbClr val="000000"/>
                </a:solidFill>
                <a:latin typeface="Times New Roman" panose="02020603050405020304" pitchFamily="18" charset="0"/>
                <a:ea typeface="SimSun" panose="02010600030101010101" pitchFamily="2" charset="-122"/>
              </a:rPr>
              <a:t>Prévoir le nombre de regards nécessaires.</a:t>
            </a:r>
            <a:endParaRPr lang="fr-FR" sz="2000" dirty="0">
              <a:latin typeface="Times New Roman" panose="02020603050405020304" pitchFamily="18" charset="0"/>
              <a:ea typeface="Times New Roman" panose="02020603050405020304" pitchFamily="18" charset="0"/>
            </a:endParaRPr>
          </a:p>
          <a:p>
            <a:pPr marL="342900" lvl="0" indent="-342900" algn="just">
              <a:lnSpc>
                <a:spcPct val="150000"/>
              </a:lnSpc>
              <a:spcBef>
                <a:spcPts val="300"/>
              </a:spcBef>
              <a:spcAft>
                <a:spcPts val="300"/>
              </a:spcAft>
              <a:buFont typeface="Symbol" panose="05050102010706020507" pitchFamily="18" charset="2"/>
              <a:buChar char=""/>
              <a:tabLst>
                <a:tab pos="457200" algn="l"/>
              </a:tabLst>
            </a:pPr>
            <a:r>
              <a:rPr lang="fr-FR" sz="2000" dirty="0">
                <a:solidFill>
                  <a:srgbClr val="000000"/>
                </a:solidFill>
                <a:latin typeface="Times New Roman" panose="02020603050405020304" pitchFamily="18" charset="0"/>
                <a:ea typeface="SimSun" panose="02010600030101010101" pitchFamily="2" charset="-122"/>
              </a:rPr>
              <a:t>Choisir un emplacement adéquat par rapport aux autres réseaux. </a:t>
            </a:r>
            <a:endParaRPr lang="fr-FR" sz="2000" dirty="0">
              <a:latin typeface="Times New Roman" panose="02020603050405020304" pitchFamily="18" charset="0"/>
              <a:ea typeface="Times New Roman" panose="02020603050405020304" pitchFamily="18" charset="0"/>
            </a:endParaRPr>
          </a:p>
          <a:p>
            <a:pPr marL="342900" lvl="0" indent="-342900" algn="just">
              <a:lnSpc>
                <a:spcPct val="150000"/>
              </a:lnSpc>
              <a:spcBef>
                <a:spcPts val="300"/>
              </a:spcBef>
              <a:spcAft>
                <a:spcPts val="300"/>
              </a:spcAft>
              <a:buFont typeface="Symbol" panose="05050102010706020507" pitchFamily="18" charset="2"/>
              <a:buChar char=""/>
              <a:tabLst>
                <a:tab pos="457200" algn="l"/>
              </a:tabLst>
            </a:pPr>
            <a:r>
              <a:rPr lang="fr-FR" sz="2000" dirty="0">
                <a:solidFill>
                  <a:srgbClr val="000000"/>
                </a:solidFill>
                <a:latin typeface="Times New Roman" panose="02020603050405020304" pitchFamily="18" charset="0"/>
                <a:ea typeface="SimSun" panose="02010600030101010101" pitchFamily="2" charset="-122"/>
              </a:rPr>
              <a:t>Suivre une pente qui satisfait l’</a:t>
            </a:r>
            <a:r>
              <a:rPr lang="fr-FR" sz="2000" dirty="0" err="1">
                <a:solidFill>
                  <a:srgbClr val="000000"/>
                </a:solidFill>
                <a:latin typeface="Times New Roman" panose="02020603050405020304" pitchFamily="18" charset="0"/>
                <a:ea typeface="SimSun" panose="02010600030101010101" pitchFamily="2" charset="-122"/>
              </a:rPr>
              <a:t>autocurage</a:t>
            </a:r>
            <a:r>
              <a:rPr lang="fr-FR" sz="2000" dirty="0">
                <a:solidFill>
                  <a:srgbClr val="000000"/>
                </a:solidFill>
                <a:latin typeface="Times New Roman" panose="02020603050405020304" pitchFamily="18" charset="0"/>
                <a:ea typeface="SimSun" panose="02010600030101010101" pitchFamily="2" charset="-122"/>
              </a:rPr>
              <a:t>.</a:t>
            </a:r>
            <a:endParaRPr lang="fr-FR" sz="2000" dirty="0">
              <a:latin typeface="Times New Roman" panose="02020603050405020304" pitchFamily="18" charset="0"/>
              <a:ea typeface="Times New Roman" panose="02020603050405020304" pitchFamily="18" charset="0"/>
            </a:endParaRPr>
          </a:p>
        </p:txBody>
      </p:sp>
      <p:sp>
        <p:nvSpPr>
          <p:cNvPr id="12" name="Rectangle 2"/>
          <p:cNvSpPr>
            <a:spLocks noChangeArrowheads="1"/>
          </p:cNvSpPr>
          <p:nvPr/>
        </p:nvSpPr>
        <p:spPr bwMode="auto">
          <a:xfrm>
            <a:off x="181970" y="5982564"/>
            <a:ext cx="11800764"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R="0" lvl="0" algn="justLow" defTabSz="914400" rtl="0" eaLnBrk="0" fontAlgn="base" latinLnBrk="0" hangingPunct="0">
              <a:lnSpc>
                <a:spcPct val="100000"/>
              </a:lnSpc>
              <a:spcBef>
                <a:spcPct val="0"/>
              </a:spcBef>
              <a:spcAft>
                <a:spcPct val="0"/>
              </a:spcAft>
              <a:buClrTx/>
              <a:buSzTx/>
              <a:buFontTx/>
              <a:buNone/>
              <a:tabLst/>
            </a:pPr>
            <a:r>
              <a:rPr kumimoji="0" lang="fr-FR" altLang="fr-FR" sz="2000" b="0" i="0" u="none" strike="noStrike" cap="none" normalizeH="0" baseline="0" dirty="0">
                <a:ln>
                  <a:noFill/>
                </a:ln>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Pour faciliter les branchement des usagers, et prendre en compte l’autre réseau d’assainissement des eaux pluviales, il serait préférable de placer le réseau à 1.50 m de l’axe de la voirie.</a:t>
            </a:r>
            <a:endParaRPr kumimoji="0" lang="fr-FR" altLang="fr-FR" sz="3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13" name="Rectangle 12"/>
          <p:cNvSpPr/>
          <p:nvPr/>
        </p:nvSpPr>
        <p:spPr>
          <a:xfrm>
            <a:off x="181970" y="1398616"/>
            <a:ext cx="2270173" cy="400110"/>
          </a:xfrm>
          <a:prstGeom prst="rect">
            <a:avLst/>
          </a:prstGeom>
        </p:spPr>
        <p:txBody>
          <a:bodyPr wrap="none">
            <a:spAutoFit/>
          </a:bodyPr>
          <a:lstStyle/>
          <a:p>
            <a:r>
              <a:rPr lang="fr-FR" sz="20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TRACE EN PLAN</a:t>
            </a:r>
            <a:endParaRPr lang="fr-FR" sz="20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436840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6"/>
          <p:cNvSpPr txBox="1"/>
          <p:nvPr/>
        </p:nvSpPr>
        <p:spPr>
          <a:xfrm>
            <a:off x="3241541" y="795926"/>
            <a:ext cx="4913196" cy="400110"/>
          </a:xfrm>
          <a:prstGeom prst="rect">
            <a:avLst/>
          </a:prstGeom>
          <a:solidFill>
            <a:schemeClr val="accent6">
              <a:lumMod val="60000"/>
              <a:lumOff val="40000"/>
            </a:schemeClr>
          </a:solidFill>
          <a:ln w="28575">
            <a:solidFill>
              <a:schemeClr val="accent2">
                <a:lumMod val="50000"/>
              </a:schemeClr>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sz="2000" b="1" dirty="0">
                <a:solidFill>
                  <a:srgbClr val="FF0000"/>
                </a:solidFill>
                <a:latin typeface="Times New Roman" panose="02020603050405020304" pitchFamily="18" charset="0"/>
                <a:cs typeface="Times New Roman" panose="02020603050405020304" pitchFamily="18" charset="0"/>
              </a:rPr>
              <a:t>TRACE EN  PLAN &amp; PROFIL EN LONG </a:t>
            </a:r>
          </a:p>
        </p:txBody>
      </p:sp>
      <p:sp>
        <p:nvSpPr>
          <p:cNvPr id="8" name="ZoneTexte 7"/>
          <p:cNvSpPr txBox="1"/>
          <p:nvPr/>
        </p:nvSpPr>
        <p:spPr>
          <a:xfrm>
            <a:off x="3598460" y="117959"/>
            <a:ext cx="4199358" cy="646331"/>
          </a:xfrm>
          <a:prstGeom prst="rect">
            <a:avLst/>
          </a:prstGeom>
          <a:solidFill>
            <a:srgbClr val="FFFF00"/>
          </a:solidFill>
          <a:ln w="28575">
            <a:solidFill>
              <a:schemeClr val="accent2">
                <a:lumMod val="50000"/>
              </a:schemeClr>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sz="3600" b="1" dirty="0"/>
              <a:t>ASSAINISSEMENT</a:t>
            </a:r>
            <a:endParaRPr lang="fr-FR" sz="11500" b="1" cap="small" dirty="0">
              <a:solidFill>
                <a:schemeClr val="tx1"/>
              </a:solidFill>
            </a:endParaRPr>
          </a:p>
        </p:txBody>
      </p:sp>
      <p:sp>
        <p:nvSpPr>
          <p:cNvPr id="9" name="Rectangle 8"/>
          <p:cNvSpPr/>
          <p:nvPr/>
        </p:nvSpPr>
        <p:spPr>
          <a:xfrm>
            <a:off x="285539" y="1455357"/>
            <a:ext cx="2430665" cy="400110"/>
          </a:xfrm>
          <a:prstGeom prst="rect">
            <a:avLst/>
          </a:prstGeom>
        </p:spPr>
        <p:txBody>
          <a:bodyPr wrap="none">
            <a:spAutoFit/>
          </a:bodyPr>
          <a:lstStyle/>
          <a:p>
            <a:r>
              <a:rPr lang="fr-FR" sz="20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PROFIL EN LONG </a:t>
            </a:r>
            <a:endParaRPr lang="fr-FR" sz="2000" dirty="0">
              <a:solidFill>
                <a:srgbClr val="FF0000"/>
              </a:solidFill>
              <a:latin typeface="Times New Roman" panose="02020603050405020304" pitchFamily="18" charset="0"/>
              <a:cs typeface="Times New Roman" panose="02020603050405020304" pitchFamily="18" charset="0"/>
            </a:endParaRPr>
          </a:p>
        </p:txBody>
      </p:sp>
      <p:sp>
        <p:nvSpPr>
          <p:cNvPr id="10" name="Rectangle 9"/>
          <p:cNvSpPr/>
          <p:nvPr/>
        </p:nvSpPr>
        <p:spPr>
          <a:xfrm>
            <a:off x="285539" y="2146424"/>
            <a:ext cx="10674977" cy="507831"/>
          </a:xfrm>
          <a:prstGeom prst="rect">
            <a:avLst/>
          </a:prstGeom>
        </p:spPr>
        <p:txBody>
          <a:bodyPr wrap="square">
            <a:spAutoFit/>
          </a:bodyPr>
          <a:lstStyle/>
          <a:p>
            <a:pPr marR="45720" algn="just">
              <a:lnSpc>
                <a:spcPct val="150000"/>
              </a:lnSpc>
            </a:pPr>
            <a:r>
              <a:rPr lang="fr-FR" sz="2000" dirty="0">
                <a:latin typeface="Times New Roman" panose="02020603050405020304" pitchFamily="18" charset="0"/>
                <a:ea typeface="Times New Roman" panose="02020603050405020304" pitchFamily="18" charset="0"/>
              </a:rPr>
              <a:t>Les profils en long du réseau d’assainissement des eaux usés doivent:</a:t>
            </a:r>
          </a:p>
        </p:txBody>
      </p:sp>
      <p:sp>
        <p:nvSpPr>
          <p:cNvPr id="11" name="Rectangle 1"/>
          <p:cNvSpPr>
            <a:spLocks noChangeArrowheads="1"/>
          </p:cNvSpPr>
          <p:nvPr/>
        </p:nvSpPr>
        <p:spPr bwMode="auto">
          <a:xfrm>
            <a:off x="149061" y="2803137"/>
            <a:ext cx="11724491" cy="31700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342900" marR="0" lvl="0" indent="-342900" algn="justLow" defTabSz="914400" rtl="0" eaLnBrk="0" fontAlgn="base" latinLnBrk="0" hangingPunct="0">
              <a:lnSpc>
                <a:spcPct val="200000"/>
              </a:lnSpc>
              <a:spcBef>
                <a:spcPct val="0"/>
              </a:spcBef>
              <a:spcAft>
                <a:spcPct val="0"/>
              </a:spcAft>
              <a:buClrTx/>
              <a:buSzPct val="150000"/>
              <a:buFont typeface="Arial" panose="020B0604020202020204" pitchFamily="34" charset="0"/>
              <a:buChar char="•"/>
              <a:tabLst>
                <a:tab pos="457200" algn="l"/>
              </a:tabLst>
            </a:pPr>
            <a:r>
              <a:rPr kumimoji="0" lang="fr-FR" altLang="fr-FR" sz="20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Avoir une profondeur permettant d’éviter sous l’effet des charges roulante tout risque d’écrasement des conduites.</a:t>
            </a:r>
            <a:endParaRPr kumimoji="0" lang="fr-FR" altLang="fr-FR"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342900" marR="0" lvl="0" indent="-342900" algn="justLow" defTabSz="914400" rtl="0" eaLnBrk="0" fontAlgn="base" latinLnBrk="0" hangingPunct="0">
              <a:lnSpc>
                <a:spcPct val="200000"/>
              </a:lnSpc>
              <a:spcBef>
                <a:spcPct val="0"/>
              </a:spcBef>
              <a:spcAft>
                <a:spcPct val="0"/>
              </a:spcAft>
              <a:buClrTx/>
              <a:buSzPct val="150000"/>
              <a:buFont typeface="Arial" panose="020B0604020202020204" pitchFamily="34" charset="0"/>
              <a:buChar char="•"/>
              <a:tabLst>
                <a:tab pos="457200" algn="l"/>
              </a:tabLst>
            </a:pPr>
            <a:r>
              <a:rPr lang="fr-FR" altLang="fr-FR" sz="2000" dirty="0">
                <a:latin typeface="Times New Roman" panose="02020603050405020304" pitchFamily="18" charset="0"/>
                <a:ea typeface="Times New Roman" panose="02020603050405020304" pitchFamily="18" charset="0"/>
                <a:cs typeface="Times New Roman" panose="02020603050405020304" pitchFamily="18" charset="0"/>
              </a:rPr>
              <a:t>Avoir une pente comprise entre 0.3% et 5%.</a:t>
            </a:r>
          </a:p>
          <a:p>
            <a:pPr marL="342900" marR="0" lvl="0" indent="-342900" algn="justLow" defTabSz="914400" rtl="0" eaLnBrk="0" fontAlgn="base" latinLnBrk="0" hangingPunct="0">
              <a:lnSpc>
                <a:spcPct val="200000"/>
              </a:lnSpc>
              <a:spcBef>
                <a:spcPct val="0"/>
              </a:spcBef>
              <a:spcAft>
                <a:spcPct val="0"/>
              </a:spcAft>
              <a:buClrTx/>
              <a:buSzPct val="150000"/>
              <a:buFont typeface="Arial" panose="020B0604020202020204" pitchFamily="34" charset="0"/>
              <a:buChar char="•"/>
              <a:tabLst>
                <a:tab pos="457200" algn="l"/>
              </a:tabLst>
            </a:pPr>
            <a:r>
              <a:rPr kumimoji="0" lang="fr-FR" altLang="fr-FR" sz="20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Prendre en compte l’intersection avec les autres réseaux (réseau d’assainissement des eaux pluvial, réseau </a:t>
            </a:r>
          </a:p>
          <a:p>
            <a:pPr marR="0" lvl="0" algn="justLow" defTabSz="914400" rtl="0" eaLnBrk="0" fontAlgn="base" latinLnBrk="0" hangingPunct="0">
              <a:lnSpc>
                <a:spcPct val="200000"/>
              </a:lnSpc>
              <a:spcBef>
                <a:spcPct val="0"/>
              </a:spcBef>
              <a:spcAft>
                <a:spcPct val="0"/>
              </a:spcAft>
              <a:buClrTx/>
              <a:buSzPct val="150000"/>
              <a:tabLst>
                <a:tab pos="457200" algn="l"/>
              </a:tabLst>
            </a:pPr>
            <a:r>
              <a:rPr kumimoji="0" lang="fr-FR" altLang="fr-FR" sz="20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d’ AEP).</a:t>
            </a:r>
            <a:endParaRPr kumimoji="0" lang="fr-FR" altLang="fr-FR"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37445789"/>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2174</TotalTime>
  <Words>1206</Words>
  <Application>Microsoft Office PowerPoint</Application>
  <PresentationFormat>Grand écran</PresentationFormat>
  <Paragraphs>145</Paragraphs>
  <Slides>17</Slides>
  <Notes>0</Notes>
  <HiddenSlides>0</HiddenSlides>
  <MMClips>0</MMClips>
  <ScaleCrop>false</ScaleCrop>
  <HeadingPairs>
    <vt:vector size="8" baseType="variant">
      <vt:variant>
        <vt:lpstr>Polices utilisées</vt:lpstr>
      </vt:variant>
      <vt:variant>
        <vt:i4>7</vt:i4>
      </vt:variant>
      <vt:variant>
        <vt:lpstr>Thème</vt:lpstr>
      </vt:variant>
      <vt:variant>
        <vt:i4>1</vt:i4>
      </vt:variant>
      <vt:variant>
        <vt:lpstr>Serveurs OLE incorporés</vt:lpstr>
      </vt:variant>
      <vt:variant>
        <vt:i4>1</vt:i4>
      </vt:variant>
      <vt:variant>
        <vt:lpstr>Titres des diapositives</vt:lpstr>
      </vt:variant>
      <vt:variant>
        <vt:i4>17</vt:i4>
      </vt:variant>
    </vt:vector>
  </HeadingPairs>
  <TitlesOfParts>
    <vt:vector size="26" baseType="lpstr">
      <vt:lpstr>Arial</vt:lpstr>
      <vt:lpstr>Calibri</vt:lpstr>
      <vt:lpstr>Calibri Light</vt:lpstr>
      <vt:lpstr>Cambria Math</vt:lpstr>
      <vt:lpstr>Symbol</vt:lpstr>
      <vt:lpstr>Times New Roman</vt:lpstr>
      <vt:lpstr>Wingdings</vt:lpstr>
      <vt:lpstr>Thème Office</vt:lpstr>
      <vt:lpstr>Equation.DSMT4</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Nyrhu Group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HP</dc:creator>
  <cp:lastModifiedBy>BOUNACEUR SOUFIANE</cp:lastModifiedBy>
  <cp:revision>201</cp:revision>
  <dcterms:created xsi:type="dcterms:W3CDTF">2018-10-20T16:39:08Z</dcterms:created>
  <dcterms:modified xsi:type="dcterms:W3CDTF">2024-12-08T09:58:41Z</dcterms:modified>
</cp:coreProperties>
</file>