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50" r:id="rId2"/>
  </p:sldMasterIdLst>
  <p:notesMasterIdLst>
    <p:notesMasterId r:id="rId140"/>
  </p:notesMasterIdLst>
  <p:handoutMasterIdLst>
    <p:handoutMasterId r:id="rId141"/>
  </p:handoutMasterIdLst>
  <p:sldIdLst>
    <p:sldId id="256" r:id="rId3"/>
    <p:sldId id="732" r:id="rId4"/>
    <p:sldId id="400" r:id="rId5"/>
    <p:sldId id="402" r:id="rId6"/>
    <p:sldId id="403" r:id="rId7"/>
    <p:sldId id="404" r:id="rId8"/>
    <p:sldId id="733" r:id="rId9"/>
    <p:sldId id="734" r:id="rId10"/>
    <p:sldId id="735" r:id="rId11"/>
    <p:sldId id="736" r:id="rId12"/>
    <p:sldId id="737" r:id="rId13"/>
    <p:sldId id="386" r:id="rId14"/>
    <p:sldId id="738" r:id="rId15"/>
    <p:sldId id="388" r:id="rId16"/>
    <p:sldId id="389" r:id="rId17"/>
    <p:sldId id="445" r:id="rId18"/>
    <p:sldId id="739" r:id="rId19"/>
    <p:sldId id="740" r:id="rId20"/>
    <p:sldId id="363" r:id="rId21"/>
    <p:sldId id="351" r:id="rId22"/>
    <p:sldId id="741" r:id="rId23"/>
    <p:sldId id="446" r:id="rId24"/>
    <p:sldId id="742" r:id="rId25"/>
    <p:sldId id="743" r:id="rId26"/>
    <p:sldId id="744" r:id="rId27"/>
    <p:sldId id="745" r:id="rId28"/>
    <p:sldId id="359" r:id="rId29"/>
    <p:sldId id="360" r:id="rId30"/>
    <p:sldId id="361" r:id="rId31"/>
    <p:sldId id="423" r:id="rId32"/>
    <p:sldId id="455" r:id="rId33"/>
    <p:sldId id="746" r:id="rId34"/>
    <p:sldId id="302" r:id="rId35"/>
    <p:sldId id="304" r:id="rId36"/>
    <p:sldId id="305" r:id="rId37"/>
    <p:sldId id="306" r:id="rId38"/>
    <p:sldId id="307" r:id="rId39"/>
    <p:sldId id="314" r:id="rId40"/>
    <p:sldId id="308" r:id="rId41"/>
    <p:sldId id="398" r:id="rId42"/>
    <p:sldId id="747" r:id="rId43"/>
    <p:sldId id="309" r:id="rId44"/>
    <p:sldId id="310" r:id="rId45"/>
    <p:sldId id="311" r:id="rId46"/>
    <p:sldId id="312" r:id="rId47"/>
    <p:sldId id="313" r:id="rId48"/>
    <p:sldId id="315" r:id="rId49"/>
    <p:sldId id="318" r:id="rId50"/>
    <p:sldId id="319" r:id="rId51"/>
    <p:sldId id="320" r:id="rId52"/>
    <p:sldId id="321" r:id="rId53"/>
    <p:sldId id="748" r:id="rId54"/>
    <p:sldId id="334" r:id="rId55"/>
    <p:sldId id="335" r:id="rId56"/>
    <p:sldId id="338" r:id="rId57"/>
    <p:sldId id="339" r:id="rId58"/>
    <p:sldId id="340" r:id="rId59"/>
    <p:sldId id="341" r:id="rId60"/>
    <p:sldId id="342" r:id="rId61"/>
    <p:sldId id="364" r:id="rId62"/>
    <p:sldId id="337" r:id="rId63"/>
    <p:sldId id="440" r:id="rId64"/>
    <p:sldId id="749" r:id="rId65"/>
    <p:sldId id="750" r:id="rId66"/>
    <p:sldId id="675" r:id="rId67"/>
    <p:sldId id="674" r:id="rId68"/>
    <p:sldId id="777" r:id="rId69"/>
    <p:sldId id="681" r:id="rId70"/>
    <p:sldId id="682" r:id="rId71"/>
    <p:sldId id="683" r:id="rId72"/>
    <p:sldId id="684" r:id="rId73"/>
    <p:sldId id="685" r:id="rId74"/>
    <p:sldId id="686" r:id="rId75"/>
    <p:sldId id="687" r:id="rId76"/>
    <p:sldId id="688" r:id="rId77"/>
    <p:sldId id="689" r:id="rId78"/>
    <p:sldId id="690" r:id="rId79"/>
    <p:sldId id="691" r:id="rId80"/>
    <p:sldId id="692" r:id="rId81"/>
    <p:sldId id="752" r:id="rId82"/>
    <p:sldId id="753" r:id="rId83"/>
    <p:sldId id="754" r:id="rId84"/>
    <p:sldId id="693" r:id="rId85"/>
    <p:sldId id="460" r:id="rId86"/>
    <p:sldId id="464" r:id="rId87"/>
    <p:sldId id="694" r:id="rId88"/>
    <p:sldId id="755" r:id="rId89"/>
    <p:sldId id="756" r:id="rId90"/>
    <p:sldId id="757" r:id="rId91"/>
    <p:sldId id="758" r:id="rId92"/>
    <p:sldId id="759" r:id="rId93"/>
    <p:sldId id="760" r:id="rId94"/>
    <p:sldId id="761" r:id="rId95"/>
    <p:sldId id="762" r:id="rId96"/>
    <p:sldId id="763" r:id="rId97"/>
    <p:sldId id="764" r:id="rId98"/>
    <p:sldId id="765" r:id="rId99"/>
    <p:sldId id="766" r:id="rId100"/>
    <p:sldId id="767" r:id="rId101"/>
    <p:sldId id="768" r:id="rId102"/>
    <p:sldId id="769" r:id="rId103"/>
    <p:sldId id="770" r:id="rId104"/>
    <p:sldId id="771" r:id="rId105"/>
    <p:sldId id="698" r:id="rId106"/>
    <p:sldId id="700" r:id="rId107"/>
    <p:sldId id="701" r:id="rId108"/>
    <p:sldId id="702" r:id="rId109"/>
    <p:sldId id="703" r:id="rId110"/>
    <p:sldId id="704" r:id="rId111"/>
    <p:sldId id="772" r:id="rId112"/>
    <p:sldId id="705" r:id="rId113"/>
    <p:sldId id="706" r:id="rId114"/>
    <p:sldId id="708" r:id="rId115"/>
    <p:sldId id="773" r:id="rId116"/>
    <p:sldId id="710" r:id="rId117"/>
    <p:sldId id="774" r:id="rId118"/>
    <p:sldId id="775" r:id="rId119"/>
    <p:sldId id="712" r:id="rId120"/>
    <p:sldId id="709" r:id="rId121"/>
    <p:sldId id="714" r:id="rId122"/>
    <p:sldId id="715" r:id="rId123"/>
    <p:sldId id="776" r:id="rId124"/>
    <p:sldId id="504" r:id="rId125"/>
    <p:sldId id="502" r:id="rId126"/>
    <p:sldId id="503" r:id="rId127"/>
    <p:sldId id="751" r:id="rId128"/>
    <p:sldId id="578" r:id="rId129"/>
    <p:sldId id="579" r:id="rId130"/>
    <p:sldId id="580" r:id="rId131"/>
    <p:sldId id="779" r:id="rId132"/>
    <p:sldId id="778" r:id="rId133"/>
    <p:sldId id="780" r:id="rId134"/>
    <p:sldId id="719" r:id="rId135"/>
    <p:sldId id="720" r:id="rId136"/>
    <p:sldId id="721" r:id="rId137"/>
    <p:sldId id="581" r:id="rId138"/>
    <p:sldId id="352" r:id="rId139"/>
  </p:sldIdLst>
  <p:sldSz cx="9144000" cy="5145088"/>
  <p:notesSz cx="6858000" cy="9144000"/>
  <p:defaultTextStyle>
    <a:defPPr>
      <a:defRPr lang="ru-RU"/>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F8F8"/>
    <a:srgbClr val="FFFFFF"/>
    <a:srgbClr val="FF66CC"/>
    <a:srgbClr val="FFCCFF"/>
    <a:srgbClr val="00FF99"/>
    <a:srgbClr val="000000"/>
    <a:srgbClr val="00499F"/>
    <a:srgbClr val="FFFFCC"/>
    <a:srgbClr val="00FF00"/>
    <a:srgbClr val="FFF5C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8FB837D-C827-4EFA-A057-4D05807E0F7C}" styleName="Style à thème 1 - Accentuation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737" autoAdjust="0"/>
    <p:restoredTop sz="93957" autoAdjust="0"/>
  </p:normalViewPr>
  <p:slideViewPr>
    <p:cSldViewPr>
      <p:cViewPr varScale="1">
        <p:scale>
          <a:sx n="99" d="100"/>
          <a:sy n="99" d="100"/>
        </p:scale>
        <p:origin x="248" y="56"/>
      </p:cViewPr>
      <p:guideLst>
        <p:guide orient="horz" pos="1620"/>
        <p:guide pos="2880"/>
      </p:guideLst>
    </p:cSldViewPr>
  </p:slideViewPr>
  <p:notesTextViewPr>
    <p:cViewPr>
      <p:scale>
        <a:sx n="100" d="100"/>
        <a:sy n="100" d="100"/>
      </p:scale>
      <p:origin x="0" y="0"/>
    </p:cViewPr>
  </p:notesTextViewPr>
  <p:sorterViewPr>
    <p:cViewPr>
      <p:scale>
        <a:sx n="100" d="100"/>
        <a:sy n="100" d="100"/>
      </p:scale>
      <p:origin x="0" y="-29496"/>
    </p:cViewPr>
  </p:sorterViewPr>
  <p:notesViewPr>
    <p:cSldViewPr>
      <p:cViewPr varScale="1">
        <p:scale>
          <a:sx n="66" d="100"/>
          <a:sy n="66" d="100"/>
        </p:scale>
        <p:origin x="3330" y="66"/>
      </p:cViewPr>
      <p:guideLst/>
    </p:cSldViewPr>
  </p:notes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5.xml"/><Relationship Id="rId21" Type="http://schemas.openxmlformats.org/officeDocument/2006/relationships/slide" Target="slides/slide19.xml"/><Relationship Id="rId42" Type="http://schemas.openxmlformats.org/officeDocument/2006/relationships/slide" Target="slides/slide40.xml"/><Relationship Id="rId63" Type="http://schemas.openxmlformats.org/officeDocument/2006/relationships/slide" Target="slides/slide61.xml"/><Relationship Id="rId84" Type="http://schemas.openxmlformats.org/officeDocument/2006/relationships/slide" Target="slides/slide82.xml"/><Relationship Id="rId138" Type="http://schemas.openxmlformats.org/officeDocument/2006/relationships/slide" Target="slides/slide136.xml"/><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53" Type="http://schemas.openxmlformats.org/officeDocument/2006/relationships/slide" Target="slides/slide51.xml"/><Relationship Id="rId74" Type="http://schemas.openxmlformats.org/officeDocument/2006/relationships/slide" Target="slides/slide72.xml"/><Relationship Id="rId128" Type="http://schemas.openxmlformats.org/officeDocument/2006/relationships/slide" Target="slides/slide126.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113" Type="http://schemas.openxmlformats.org/officeDocument/2006/relationships/slide" Target="slides/slide111.xml"/><Relationship Id="rId118" Type="http://schemas.openxmlformats.org/officeDocument/2006/relationships/slide" Target="slides/slide116.xml"/><Relationship Id="rId134" Type="http://schemas.openxmlformats.org/officeDocument/2006/relationships/slide" Target="slides/slide132.xml"/><Relationship Id="rId139" Type="http://schemas.openxmlformats.org/officeDocument/2006/relationships/slide" Target="slides/slide137.xml"/><Relationship Id="rId80" Type="http://schemas.openxmlformats.org/officeDocument/2006/relationships/slide" Target="slides/slide78.xml"/><Relationship Id="rId85" Type="http://schemas.openxmlformats.org/officeDocument/2006/relationships/slide" Target="slides/slide83.xml"/><Relationship Id="rId12" Type="http://schemas.openxmlformats.org/officeDocument/2006/relationships/slide" Target="slides/slide10.xml"/><Relationship Id="rId17" Type="http://schemas.openxmlformats.org/officeDocument/2006/relationships/slide" Target="slides/slide15.xml"/><Relationship Id="rId33" Type="http://schemas.openxmlformats.org/officeDocument/2006/relationships/slide" Target="slides/slide31.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slide" Target="slides/slide101.xml"/><Relationship Id="rId108" Type="http://schemas.openxmlformats.org/officeDocument/2006/relationships/slide" Target="slides/slide106.xml"/><Relationship Id="rId124" Type="http://schemas.openxmlformats.org/officeDocument/2006/relationships/slide" Target="slides/slide122.xml"/><Relationship Id="rId129" Type="http://schemas.openxmlformats.org/officeDocument/2006/relationships/slide" Target="slides/slide127.xml"/><Relationship Id="rId54" Type="http://schemas.openxmlformats.org/officeDocument/2006/relationships/slide" Target="slides/slide52.xml"/><Relationship Id="rId70" Type="http://schemas.openxmlformats.org/officeDocument/2006/relationships/slide" Target="slides/slide68.xml"/><Relationship Id="rId75" Type="http://schemas.openxmlformats.org/officeDocument/2006/relationships/slide" Target="slides/slide73.xml"/><Relationship Id="rId91" Type="http://schemas.openxmlformats.org/officeDocument/2006/relationships/slide" Target="slides/slide89.xml"/><Relationship Id="rId96" Type="http://schemas.openxmlformats.org/officeDocument/2006/relationships/slide" Target="slides/slide94.xml"/><Relationship Id="rId140" Type="http://schemas.openxmlformats.org/officeDocument/2006/relationships/notesMaster" Target="notesMasters/notesMaster1.xml"/><Relationship Id="rId14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23" Type="http://schemas.openxmlformats.org/officeDocument/2006/relationships/slide" Target="slides/slide21.xml"/><Relationship Id="rId28" Type="http://schemas.openxmlformats.org/officeDocument/2006/relationships/slide" Target="slides/slide26.xml"/><Relationship Id="rId49" Type="http://schemas.openxmlformats.org/officeDocument/2006/relationships/slide" Target="slides/slide47.xml"/><Relationship Id="rId114" Type="http://schemas.openxmlformats.org/officeDocument/2006/relationships/slide" Target="slides/slide112.xml"/><Relationship Id="rId119" Type="http://schemas.openxmlformats.org/officeDocument/2006/relationships/slide" Target="slides/slide117.xml"/><Relationship Id="rId44" Type="http://schemas.openxmlformats.org/officeDocument/2006/relationships/slide" Target="slides/slide42.xml"/><Relationship Id="rId60" Type="http://schemas.openxmlformats.org/officeDocument/2006/relationships/slide" Target="slides/slide58.xml"/><Relationship Id="rId65" Type="http://schemas.openxmlformats.org/officeDocument/2006/relationships/slide" Target="slides/slide63.xml"/><Relationship Id="rId81" Type="http://schemas.openxmlformats.org/officeDocument/2006/relationships/slide" Target="slides/slide79.xml"/><Relationship Id="rId86" Type="http://schemas.openxmlformats.org/officeDocument/2006/relationships/slide" Target="slides/slide84.xml"/><Relationship Id="rId130" Type="http://schemas.openxmlformats.org/officeDocument/2006/relationships/slide" Target="slides/slide128.xml"/><Relationship Id="rId135" Type="http://schemas.openxmlformats.org/officeDocument/2006/relationships/slide" Target="slides/slide133.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120" Type="http://schemas.openxmlformats.org/officeDocument/2006/relationships/slide" Target="slides/slide118.xml"/><Relationship Id="rId125" Type="http://schemas.openxmlformats.org/officeDocument/2006/relationships/slide" Target="slides/slide123.xml"/><Relationship Id="rId141" Type="http://schemas.openxmlformats.org/officeDocument/2006/relationships/handoutMaster" Target="handoutMasters/handoutMaster1.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15" Type="http://schemas.openxmlformats.org/officeDocument/2006/relationships/slide" Target="slides/slide113.xml"/><Relationship Id="rId131" Type="http://schemas.openxmlformats.org/officeDocument/2006/relationships/slide" Target="slides/slide129.xml"/><Relationship Id="rId136" Type="http://schemas.openxmlformats.org/officeDocument/2006/relationships/slide" Target="slides/slide134.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126" Type="http://schemas.openxmlformats.org/officeDocument/2006/relationships/slide" Target="slides/slide124.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121" Type="http://schemas.openxmlformats.org/officeDocument/2006/relationships/slide" Target="slides/slide119.xml"/><Relationship Id="rId142" Type="http://schemas.openxmlformats.org/officeDocument/2006/relationships/presProps" Target="presProps.xml"/><Relationship Id="rId3" Type="http://schemas.openxmlformats.org/officeDocument/2006/relationships/slide" Target="slides/slide1.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 Id="rId116" Type="http://schemas.openxmlformats.org/officeDocument/2006/relationships/slide" Target="slides/slide114.xml"/><Relationship Id="rId137" Type="http://schemas.openxmlformats.org/officeDocument/2006/relationships/slide" Target="slides/slide135.xml"/><Relationship Id="rId20" Type="http://schemas.openxmlformats.org/officeDocument/2006/relationships/slide" Target="slides/slide18.xml"/><Relationship Id="rId41" Type="http://schemas.openxmlformats.org/officeDocument/2006/relationships/slide" Target="slides/slide39.xml"/><Relationship Id="rId62" Type="http://schemas.openxmlformats.org/officeDocument/2006/relationships/slide" Target="slides/slide60.xml"/><Relationship Id="rId83" Type="http://schemas.openxmlformats.org/officeDocument/2006/relationships/slide" Target="slides/slide81.xml"/><Relationship Id="rId88" Type="http://schemas.openxmlformats.org/officeDocument/2006/relationships/slide" Target="slides/slide86.xml"/><Relationship Id="rId111" Type="http://schemas.openxmlformats.org/officeDocument/2006/relationships/slide" Target="slides/slide109.xml"/><Relationship Id="rId132" Type="http://schemas.openxmlformats.org/officeDocument/2006/relationships/slide" Target="slides/slide130.xml"/><Relationship Id="rId15" Type="http://schemas.openxmlformats.org/officeDocument/2006/relationships/slide" Target="slides/slide13.xml"/><Relationship Id="rId36" Type="http://schemas.openxmlformats.org/officeDocument/2006/relationships/slide" Target="slides/slide34.xml"/><Relationship Id="rId57" Type="http://schemas.openxmlformats.org/officeDocument/2006/relationships/slide" Target="slides/slide55.xml"/><Relationship Id="rId106" Type="http://schemas.openxmlformats.org/officeDocument/2006/relationships/slide" Target="slides/slide104.xml"/><Relationship Id="rId127" Type="http://schemas.openxmlformats.org/officeDocument/2006/relationships/slide" Target="slides/slide125.xml"/><Relationship Id="rId10" Type="http://schemas.openxmlformats.org/officeDocument/2006/relationships/slide" Target="slides/slide8.xml"/><Relationship Id="rId31" Type="http://schemas.openxmlformats.org/officeDocument/2006/relationships/slide" Target="slides/slide29.xml"/><Relationship Id="rId52" Type="http://schemas.openxmlformats.org/officeDocument/2006/relationships/slide" Target="slides/slide50.xml"/><Relationship Id="rId73" Type="http://schemas.openxmlformats.org/officeDocument/2006/relationships/slide" Target="slides/slide71.xml"/><Relationship Id="rId78" Type="http://schemas.openxmlformats.org/officeDocument/2006/relationships/slide" Target="slides/slide76.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122" Type="http://schemas.openxmlformats.org/officeDocument/2006/relationships/slide" Target="slides/slide120.xml"/><Relationship Id="rId143"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26" Type="http://schemas.openxmlformats.org/officeDocument/2006/relationships/slide" Target="slides/slide24.xml"/><Relationship Id="rId47" Type="http://schemas.openxmlformats.org/officeDocument/2006/relationships/slide" Target="slides/slide45.xml"/><Relationship Id="rId68" Type="http://schemas.openxmlformats.org/officeDocument/2006/relationships/slide" Target="slides/slide66.xml"/><Relationship Id="rId89" Type="http://schemas.openxmlformats.org/officeDocument/2006/relationships/slide" Target="slides/slide87.xml"/><Relationship Id="rId112" Type="http://schemas.openxmlformats.org/officeDocument/2006/relationships/slide" Target="slides/slide110.xml"/><Relationship Id="rId133" Type="http://schemas.openxmlformats.org/officeDocument/2006/relationships/slide" Target="slides/slide131.xml"/><Relationship Id="rId16" Type="http://schemas.openxmlformats.org/officeDocument/2006/relationships/slide" Target="slides/slide14.xml"/><Relationship Id="rId37" Type="http://schemas.openxmlformats.org/officeDocument/2006/relationships/slide" Target="slides/slide35.xml"/><Relationship Id="rId58" Type="http://schemas.openxmlformats.org/officeDocument/2006/relationships/slide" Target="slides/slide56.xml"/><Relationship Id="rId79" Type="http://schemas.openxmlformats.org/officeDocument/2006/relationships/slide" Target="slides/slide77.xml"/><Relationship Id="rId102" Type="http://schemas.openxmlformats.org/officeDocument/2006/relationships/slide" Target="slides/slide100.xml"/><Relationship Id="rId123" Type="http://schemas.openxmlformats.org/officeDocument/2006/relationships/slide" Target="slides/slide121.xml"/><Relationship Id="rId144" Type="http://schemas.openxmlformats.org/officeDocument/2006/relationships/theme" Target="theme/theme1.xml"/></Relationships>
</file>

<file path=ppt/diagrams/_rels/data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image" Target="../media/image6.jpeg"/></Relationships>
</file>

<file path=ppt/diagrams/_rels/drawing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image" Target="../media/image6.jpeg"/></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4424E2F-98E6-4C0A-8209-373AB75B6DAF}" type="doc">
      <dgm:prSet loTypeId="urn:microsoft.com/office/officeart/2005/8/layout/radial5" loCatId="cycle" qsTypeId="urn:microsoft.com/office/officeart/2005/8/quickstyle/3d2" qsCatId="3D" csTypeId="urn:microsoft.com/office/officeart/2005/8/colors/colorful3" csCatId="colorful" phldr="1"/>
      <dgm:spPr/>
      <dgm:t>
        <a:bodyPr/>
        <a:lstStyle/>
        <a:p>
          <a:endParaRPr lang="fr-FR"/>
        </a:p>
      </dgm:t>
    </dgm:pt>
    <dgm:pt modelId="{C6549E92-5660-4872-9E19-F9A525EAF01D}">
      <dgm:prSet phldrT="[Texte]"/>
      <dgm:spPr/>
      <dgm:t>
        <a:bodyPr/>
        <a:lstStyle/>
        <a:p>
          <a:r>
            <a:rPr lang="fr-FR">
              <a:solidFill>
                <a:schemeClr val="tx1"/>
              </a:solidFill>
            </a:rPr>
            <a:t>MSP</a:t>
          </a:r>
          <a:endParaRPr lang="fr-FR" dirty="0">
            <a:solidFill>
              <a:schemeClr val="tx1"/>
            </a:solidFill>
          </a:endParaRPr>
        </a:p>
      </dgm:t>
    </dgm:pt>
    <dgm:pt modelId="{B24F32D4-2C0D-4154-A203-5350EFC17204}" type="parTrans" cxnId="{F9D02478-FDD9-48E7-9E22-44867FEB26AC}">
      <dgm:prSet/>
      <dgm:spPr/>
      <dgm:t>
        <a:bodyPr/>
        <a:lstStyle/>
        <a:p>
          <a:endParaRPr lang="fr-FR">
            <a:solidFill>
              <a:schemeClr val="tx1"/>
            </a:solidFill>
          </a:endParaRPr>
        </a:p>
      </dgm:t>
    </dgm:pt>
    <dgm:pt modelId="{773F8D4B-2A64-4C32-9274-5506F2EBFF6A}" type="sibTrans" cxnId="{F9D02478-FDD9-48E7-9E22-44867FEB26AC}">
      <dgm:prSet/>
      <dgm:spPr/>
      <dgm:t>
        <a:bodyPr/>
        <a:lstStyle/>
        <a:p>
          <a:endParaRPr lang="fr-FR">
            <a:solidFill>
              <a:schemeClr val="tx1"/>
            </a:solidFill>
          </a:endParaRPr>
        </a:p>
      </dgm:t>
    </dgm:pt>
    <dgm:pt modelId="{96260F48-6E71-4F34-9DC2-24BE2C58B2F9}">
      <dgm:prSet phldrT="[Texte]" custT="1"/>
      <dgm:spPr/>
      <dgm:t>
        <a:bodyPr/>
        <a:lstStyle/>
        <a:p>
          <a:r>
            <a:rPr lang="fr-FR" sz="2400" b="1">
              <a:solidFill>
                <a:schemeClr val="tx1"/>
              </a:solidFill>
            </a:rPr>
            <a:t>Suivi et le pilotage par « carte de contrôle » </a:t>
          </a:r>
          <a:endParaRPr lang="fr-FR" sz="2400" dirty="0">
            <a:solidFill>
              <a:schemeClr val="tx1"/>
            </a:solidFill>
          </a:endParaRPr>
        </a:p>
      </dgm:t>
    </dgm:pt>
    <dgm:pt modelId="{F051E91F-3473-4DD2-B03C-4F1D388A46A8}" type="parTrans" cxnId="{C0097C8A-ABDE-4A3A-AFA5-4E02A2B8AE86}">
      <dgm:prSet/>
      <dgm:spPr/>
      <dgm:t>
        <a:bodyPr/>
        <a:lstStyle/>
        <a:p>
          <a:endParaRPr lang="fr-FR">
            <a:solidFill>
              <a:schemeClr val="tx1"/>
            </a:solidFill>
          </a:endParaRPr>
        </a:p>
      </dgm:t>
    </dgm:pt>
    <dgm:pt modelId="{4CB5C92D-73A5-4059-8C25-047F061BFFE4}" type="sibTrans" cxnId="{C0097C8A-ABDE-4A3A-AFA5-4E02A2B8AE86}">
      <dgm:prSet/>
      <dgm:spPr/>
      <dgm:t>
        <a:bodyPr/>
        <a:lstStyle/>
        <a:p>
          <a:endParaRPr lang="fr-FR">
            <a:solidFill>
              <a:schemeClr val="tx1"/>
            </a:solidFill>
          </a:endParaRPr>
        </a:p>
      </dgm:t>
    </dgm:pt>
    <dgm:pt modelId="{0DF845F0-2AA8-43E2-95F8-2197B50FE051}">
      <dgm:prSet phldrT="[Texte]" custT="1"/>
      <dgm:spPr/>
      <dgm:t>
        <a:bodyPr/>
        <a:lstStyle/>
        <a:p>
          <a:r>
            <a:rPr lang="fr-FR" sz="2400" b="1">
              <a:solidFill>
                <a:schemeClr val="tx1"/>
              </a:solidFill>
            </a:rPr>
            <a:t>Mesure de capabilité</a:t>
          </a:r>
          <a:endParaRPr lang="fr-FR" sz="2400" dirty="0">
            <a:solidFill>
              <a:schemeClr val="tx1"/>
            </a:solidFill>
          </a:endParaRPr>
        </a:p>
      </dgm:t>
    </dgm:pt>
    <dgm:pt modelId="{467002EB-AFE5-44AE-A45C-EB44AEDD6B9D}" type="sibTrans" cxnId="{F2248085-196E-416B-A3F8-DD9A753A56B3}">
      <dgm:prSet/>
      <dgm:spPr/>
      <dgm:t>
        <a:bodyPr/>
        <a:lstStyle/>
        <a:p>
          <a:endParaRPr lang="fr-FR">
            <a:solidFill>
              <a:schemeClr val="tx1"/>
            </a:solidFill>
          </a:endParaRPr>
        </a:p>
      </dgm:t>
    </dgm:pt>
    <dgm:pt modelId="{3EB1BE2D-652B-4F71-817A-A1D62E309B70}" type="parTrans" cxnId="{F2248085-196E-416B-A3F8-DD9A753A56B3}">
      <dgm:prSet/>
      <dgm:spPr/>
      <dgm:t>
        <a:bodyPr/>
        <a:lstStyle/>
        <a:p>
          <a:endParaRPr lang="fr-FR">
            <a:solidFill>
              <a:schemeClr val="tx1"/>
            </a:solidFill>
          </a:endParaRPr>
        </a:p>
      </dgm:t>
    </dgm:pt>
    <dgm:pt modelId="{28F89E23-88B6-4C07-A12B-23D21F1E8303}" type="pres">
      <dgm:prSet presAssocID="{84424E2F-98E6-4C0A-8209-373AB75B6DAF}" presName="Name0" presStyleCnt="0">
        <dgm:presLayoutVars>
          <dgm:chMax val="1"/>
          <dgm:dir/>
          <dgm:animLvl val="ctr"/>
          <dgm:resizeHandles val="exact"/>
        </dgm:presLayoutVars>
      </dgm:prSet>
      <dgm:spPr/>
    </dgm:pt>
    <dgm:pt modelId="{9F3BE0C9-982B-43FE-9BF6-2F3E23BE248A}" type="pres">
      <dgm:prSet presAssocID="{C6549E92-5660-4872-9E19-F9A525EAF01D}" presName="centerShape" presStyleLbl="node0" presStyleIdx="0" presStyleCnt="1" custScaleX="155120" custScaleY="137532" custLinFactNeighborX="-2463" custLinFactNeighborY="-42373"/>
      <dgm:spPr/>
    </dgm:pt>
    <dgm:pt modelId="{C571BEC7-A30E-4BE3-8EA6-7DC91A667DB2}" type="pres">
      <dgm:prSet presAssocID="{F051E91F-3473-4DD2-B03C-4F1D388A46A8}" presName="parTrans" presStyleLbl="sibTrans2D1" presStyleIdx="0" presStyleCnt="2"/>
      <dgm:spPr/>
    </dgm:pt>
    <dgm:pt modelId="{E024F45F-ABFE-4F87-9F23-D991682C18E0}" type="pres">
      <dgm:prSet presAssocID="{F051E91F-3473-4DD2-B03C-4F1D388A46A8}" presName="connectorText" presStyleLbl="sibTrans2D1" presStyleIdx="0" presStyleCnt="2"/>
      <dgm:spPr/>
    </dgm:pt>
    <dgm:pt modelId="{F2941911-F12E-4069-B8BE-4BF45D6760DB}" type="pres">
      <dgm:prSet presAssocID="{96260F48-6E71-4F34-9DC2-24BE2C58B2F9}" presName="node" presStyleLbl="node1" presStyleIdx="0" presStyleCnt="2" custScaleX="214256" custScaleY="175854" custRadScaleRad="153751" custRadScaleInc="-139574">
        <dgm:presLayoutVars>
          <dgm:bulletEnabled val="1"/>
        </dgm:presLayoutVars>
      </dgm:prSet>
      <dgm:spPr/>
    </dgm:pt>
    <dgm:pt modelId="{5E8151A3-9673-436D-B523-B745AEB69A15}" type="pres">
      <dgm:prSet presAssocID="{3EB1BE2D-652B-4F71-817A-A1D62E309B70}" presName="parTrans" presStyleLbl="sibTrans2D1" presStyleIdx="1" presStyleCnt="2"/>
      <dgm:spPr/>
    </dgm:pt>
    <dgm:pt modelId="{5DD02165-F245-4198-9271-DABD97D202F1}" type="pres">
      <dgm:prSet presAssocID="{3EB1BE2D-652B-4F71-817A-A1D62E309B70}" presName="connectorText" presStyleLbl="sibTrans2D1" presStyleIdx="1" presStyleCnt="2"/>
      <dgm:spPr/>
    </dgm:pt>
    <dgm:pt modelId="{3FEABACD-1D16-4DDB-B5D7-C061294A61C6}" type="pres">
      <dgm:prSet presAssocID="{0DF845F0-2AA8-43E2-95F8-2197B50FE051}" presName="node" presStyleLbl="node1" presStyleIdx="1" presStyleCnt="2" custScaleX="192583" custScaleY="165018" custRadScaleRad="126158" custRadScaleInc="-61266">
        <dgm:presLayoutVars>
          <dgm:bulletEnabled val="1"/>
        </dgm:presLayoutVars>
      </dgm:prSet>
      <dgm:spPr/>
    </dgm:pt>
  </dgm:ptLst>
  <dgm:cxnLst>
    <dgm:cxn modelId="{BC370A09-5E3A-4FB6-9878-3FBEB54D45E8}" type="presOf" srcId="{0DF845F0-2AA8-43E2-95F8-2197B50FE051}" destId="{3FEABACD-1D16-4DDB-B5D7-C061294A61C6}" srcOrd="0" destOrd="0" presId="urn:microsoft.com/office/officeart/2005/8/layout/radial5"/>
    <dgm:cxn modelId="{034D7E22-88B8-43D9-A38F-C48B66C4BD1E}" type="presOf" srcId="{C6549E92-5660-4872-9E19-F9A525EAF01D}" destId="{9F3BE0C9-982B-43FE-9BF6-2F3E23BE248A}" srcOrd="0" destOrd="0" presId="urn:microsoft.com/office/officeart/2005/8/layout/radial5"/>
    <dgm:cxn modelId="{E8B4872D-E1CF-4E7E-9AE0-0997F777CD58}" type="presOf" srcId="{F051E91F-3473-4DD2-B03C-4F1D388A46A8}" destId="{E024F45F-ABFE-4F87-9F23-D991682C18E0}" srcOrd="1" destOrd="0" presId="urn:microsoft.com/office/officeart/2005/8/layout/radial5"/>
    <dgm:cxn modelId="{F9D02478-FDD9-48E7-9E22-44867FEB26AC}" srcId="{84424E2F-98E6-4C0A-8209-373AB75B6DAF}" destId="{C6549E92-5660-4872-9E19-F9A525EAF01D}" srcOrd="0" destOrd="0" parTransId="{B24F32D4-2C0D-4154-A203-5350EFC17204}" sibTransId="{773F8D4B-2A64-4C32-9274-5506F2EBFF6A}"/>
    <dgm:cxn modelId="{F2248085-196E-416B-A3F8-DD9A753A56B3}" srcId="{C6549E92-5660-4872-9E19-F9A525EAF01D}" destId="{0DF845F0-2AA8-43E2-95F8-2197B50FE051}" srcOrd="1" destOrd="0" parTransId="{3EB1BE2D-652B-4F71-817A-A1D62E309B70}" sibTransId="{467002EB-AFE5-44AE-A45C-EB44AEDD6B9D}"/>
    <dgm:cxn modelId="{EC7AB585-9C06-4E69-BCE2-99034700D647}" type="presOf" srcId="{96260F48-6E71-4F34-9DC2-24BE2C58B2F9}" destId="{F2941911-F12E-4069-B8BE-4BF45D6760DB}" srcOrd="0" destOrd="0" presId="urn:microsoft.com/office/officeart/2005/8/layout/radial5"/>
    <dgm:cxn modelId="{C0097C8A-ABDE-4A3A-AFA5-4E02A2B8AE86}" srcId="{C6549E92-5660-4872-9E19-F9A525EAF01D}" destId="{96260F48-6E71-4F34-9DC2-24BE2C58B2F9}" srcOrd="0" destOrd="0" parTransId="{F051E91F-3473-4DD2-B03C-4F1D388A46A8}" sibTransId="{4CB5C92D-73A5-4059-8C25-047F061BFFE4}"/>
    <dgm:cxn modelId="{E5ED779C-04EC-41D4-8501-86DF2C21F44C}" type="presOf" srcId="{3EB1BE2D-652B-4F71-817A-A1D62E309B70}" destId="{5DD02165-F245-4198-9271-DABD97D202F1}" srcOrd="1" destOrd="0" presId="urn:microsoft.com/office/officeart/2005/8/layout/radial5"/>
    <dgm:cxn modelId="{556B5CA5-6C86-451E-A83D-12560128A995}" type="presOf" srcId="{84424E2F-98E6-4C0A-8209-373AB75B6DAF}" destId="{28F89E23-88B6-4C07-A12B-23D21F1E8303}" srcOrd="0" destOrd="0" presId="urn:microsoft.com/office/officeart/2005/8/layout/radial5"/>
    <dgm:cxn modelId="{7DEE36AD-7A43-4307-93B6-67DDF853EA5F}" type="presOf" srcId="{F051E91F-3473-4DD2-B03C-4F1D388A46A8}" destId="{C571BEC7-A30E-4BE3-8EA6-7DC91A667DB2}" srcOrd="0" destOrd="0" presId="urn:microsoft.com/office/officeart/2005/8/layout/radial5"/>
    <dgm:cxn modelId="{2AE14BFE-A65B-4282-BC8A-5A1BEE8546B5}" type="presOf" srcId="{3EB1BE2D-652B-4F71-817A-A1D62E309B70}" destId="{5E8151A3-9673-436D-B523-B745AEB69A15}" srcOrd="0" destOrd="0" presId="urn:microsoft.com/office/officeart/2005/8/layout/radial5"/>
    <dgm:cxn modelId="{BF65E066-40F8-43E9-A900-EE7D72B4D59B}" type="presParOf" srcId="{28F89E23-88B6-4C07-A12B-23D21F1E8303}" destId="{9F3BE0C9-982B-43FE-9BF6-2F3E23BE248A}" srcOrd="0" destOrd="0" presId="urn:microsoft.com/office/officeart/2005/8/layout/radial5"/>
    <dgm:cxn modelId="{F376FC89-D89A-4980-96AB-1DDA1243A77A}" type="presParOf" srcId="{28F89E23-88B6-4C07-A12B-23D21F1E8303}" destId="{C571BEC7-A30E-4BE3-8EA6-7DC91A667DB2}" srcOrd="1" destOrd="0" presId="urn:microsoft.com/office/officeart/2005/8/layout/radial5"/>
    <dgm:cxn modelId="{557FACBF-0E97-4D44-8F30-27AE17833F42}" type="presParOf" srcId="{C571BEC7-A30E-4BE3-8EA6-7DC91A667DB2}" destId="{E024F45F-ABFE-4F87-9F23-D991682C18E0}" srcOrd="0" destOrd="0" presId="urn:microsoft.com/office/officeart/2005/8/layout/radial5"/>
    <dgm:cxn modelId="{FF1758AD-2A21-4BED-A344-A58F0851B8E7}" type="presParOf" srcId="{28F89E23-88B6-4C07-A12B-23D21F1E8303}" destId="{F2941911-F12E-4069-B8BE-4BF45D6760DB}" srcOrd="2" destOrd="0" presId="urn:microsoft.com/office/officeart/2005/8/layout/radial5"/>
    <dgm:cxn modelId="{3D55D933-A816-4296-89BC-16AE03AFA6A9}" type="presParOf" srcId="{28F89E23-88B6-4C07-A12B-23D21F1E8303}" destId="{5E8151A3-9673-436D-B523-B745AEB69A15}" srcOrd="3" destOrd="0" presId="urn:microsoft.com/office/officeart/2005/8/layout/radial5"/>
    <dgm:cxn modelId="{668144DC-E0F7-4012-8769-18FAF2526F82}" type="presParOf" srcId="{5E8151A3-9673-436D-B523-B745AEB69A15}" destId="{5DD02165-F245-4198-9271-DABD97D202F1}" srcOrd="0" destOrd="0" presId="urn:microsoft.com/office/officeart/2005/8/layout/radial5"/>
    <dgm:cxn modelId="{BBB44F86-582E-407D-8CAD-FCDD3517B114}" type="presParOf" srcId="{28F89E23-88B6-4C07-A12B-23D21F1E8303}" destId="{3FEABACD-1D16-4DDB-B5D7-C061294A61C6}" srcOrd="4" destOrd="0" presId="urn:microsoft.com/office/officeart/2005/8/layout/radial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B515ECD-3414-4EA7-BCC2-76214732BD46}" type="doc">
      <dgm:prSet loTypeId="urn:microsoft.com/office/officeart/2009/layout/CirclePictureHierarchy" loCatId="hierarchy" qsTypeId="urn:microsoft.com/office/officeart/2005/8/quickstyle/simple1" qsCatId="simple" csTypeId="urn:microsoft.com/office/officeart/2005/8/colors/accent1_2" csCatId="accent1" phldr="1"/>
      <dgm:spPr/>
      <dgm:t>
        <a:bodyPr/>
        <a:lstStyle/>
        <a:p>
          <a:endParaRPr lang="fr-FR"/>
        </a:p>
      </dgm:t>
    </dgm:pt>
    <dgm:pt modelId="{F5C18050-BF9F-43A2-AF26-6A634BAA478B}">
      <dgm:prSet phldrT="[Texte]" custT="1"/>
      <dgm:spPr/>
      <dgm:t>
        <a:bodyPr/>
        <a:lstStyle/>
        <a:p>
          <a:r>
            <a:rPr lang="fr-FR" sz="1800" b="0" dirty="0"/>
            <a:t>Types de variabilité</a:t>
          </a:r>
        </a:p>
      </dgm:t>
    </dgm:pt>
    <dgm:pt modelId="{A5E70316-5E3E-4686-BC36-9242921CAF40}" type="parTrans" cxnId="{9902B5B5-BDED-4EFF-95ED-FBA6417CE91E}">
      <dgm:prSet/>
      <dgm:spPr/>
      <dgm:t>
        <a:bodyPr/>
        <a:lstStyle/>
        <a:p>
          <a:endParaRPr lang="fr-FR"/>
        </a:p>
      </dgm:t>
    </dgm:pt>
    <dgm:pt modelId="{CC5B52BE-9534-4439-97CD-4C0C0A536115}" type="sibTrans" cxnId="{9902B5B5-BDED-4EFF-95ED-FBA6417CE91E}">
      <dgm:prSet/>
      <dgm:spPr/>
      <dgm:t>
        <a:bodyPr/>
        <a:lstStyle/>
        <a:p>
          <a:endParaRPr lang="fr-FR"/>
        </a:p>
      </dgm:t>
    </dgm:pt>
    <dgm:pt modelId="{7F0A5C08-EF6D-443E-9FF2-DA453E9DAC4B}">
      <dgm:prSet phldrT="[Texte]"/>
      <dgm:spPr/>
      <dgm:t>
        <a:bodyPr/>
        <a:lstStyle/>
        <a:p>
          <a:r>
            <a:rPr lang="fr-FR" b="1" dirty="0"/>
            <a:t>ASSIGNABLE</a:t>
          </a:r>
        </a:p>
      </dgm:t>
    </dgm:pt>
    <dgm:pt modelId="{41775A0E-478A-43C6-BA08-9D3A3EA44DF1}" type="parTrans" cxnId="{3AFAC98E-3BF2-4588-9D0C-780AA1AE6D56}">
      <dgm:prSet/>
      <dgm:spPr/>
      <dgm:t>
        <a:bodyPr/>
        <a:lstStyle/>
        <a:p>
          <a:endParaRPr lang="fr-FR"/>
        </a:p>
      </dgm:t>
    </dgm:pt>
    <dgm:pt modelId="{633B8A17-383B-4471-B55B-46876A145010}" type="sibTrans" cxnId="{3AFAC98E-3BF2-4588-9D0C-780AA1AE6D56}">
      <dgm:prSet/>
      <dgm:spPr/>
      <dgm:t>
        <a:bodyPr/>
        <a:lstStyle/>
        <a:p>
          <a:endParaRPr lang="fr-FR"/>
        </a:p>
      </dgm:t>
    </dgm:pt>
    <dgm:pt modelId="{7A6CFAC6-F964-4275-B56E-C71CA6781C0E}">
      <dgm:prSet phldrT="[Texte]"/>
      <dgm:spPr/>
      <dgm:t>
        <a:bodyPr/>
        <a:lstStyle/>
        <a:p>
          <a:r>
            <a:rPr lang="fr-FR" b="1" dirty="0">
              <a:solidFill>
                <a:schemeClr val="tx1"/>
              </a:solidFill>
            </a:rPr>
            <a:t>NON ASSIGNABLE</a:t>
          </a:r>
        </a:p>
      </dgm:t>
    </dgm:pt>
    <dgm:pt modelId="{5FA07889-3E43-4779-93B8-2137010A2826}" type="parTrans" cxnId="{99970C9F-B25B-4559-AACC-1119E842EDF1}">
      <dgm:prSet/>
      <dgm:spPr/>
      <dgm:t>
        <a:bodyPr/>
        <a:lstStyle/>
        <a:p>
          <a:endParaRPr lang="fr-FR"/>
        </a:p>
      </dgm:t>
    </dgm:pt>
    <dgm:pt modelId="{12059019-0617-453D-AF20-74B3404F02CC}" type="sibTrans" cxnId="{99970C9F-B25B-4559-AACC-1119E842EDF1}">
      <dgm:prSet/>
      <dgm:spPr/>
      <dgm:t>
        <a:bodyPr/>
        <a:lstStyle/>
        <a:p>
          <a:endParaRPr lang="fr-FR"/>
        </a:p>
      </dgm:t>
    </dgm:pt>
    <dgm:pt modelId="{5E94D195-22BA-477A-B93B-9E0CEEFB6456}" type="pres">
      <dgm:prSet presAssocID="{AB515ECD-3414-4EA7-BCC2-76214732BD46}" presName="hierChild1" presStyleCnt="0">
        <dgm:presLayoutVars>
          <dgm:chPref val="1"/>
          <dgm:dir/>
          <dgm:animOne val="branch"/>
          <dgm:animLvl val="lvl"/>
          <dgm:resizeHandles/>
        </dgm:presLayoutVars>
      </dgm:prSet>
      <dgm:spPr/>
    </dgm:pt>
    <dgm:pt modelId="{99D27841-7399-4F7D-8640-447D29AFFC4E}" type="pres">
      <dgm:prSet presAssocID="{F5C18050-BF9F-43A2-AF26-6A634BAA478B}" presName="hierRoot1" presStyleCnt="0"/>
      <dgm:spPr/>
    </dgm:pt>
    <dgm:pt modelId="{B77A5079-AE31-4475-B4D8-6D10766F1D74}" type="pres">
      <dgm:prSet presAssocID="{F5C18050-BF9F-43A2-AF26-6A634BAA478B}" presName="composite" presStyleCnt="0"/>
      <dgm:spPr/>
    </dgm:pt>
    <dgm:pt modelId="{E26C1519-7114-4578-AB13-26E7B6F2C942}" type="pres">
      <dgm:prSet presAssocID="{F5C18050-BF9F-43A2-AF26-6A634BAA478B}" presName="image" presStyleLbl="node0" presStyleIdx="0" presStyleCnt="1"/>
      <dgm:spPr>
        <a:blipFill>
          <a:blip xmlns:r="http://schemas.openxmlformats.org/officeDocument/2006/relationships" r:embed="rId1">
            <a:extLst>
              <a:ext uri="{28A0092B-C50C-407E-A947-70E740481C1C}">
                <a14:useLocalDpi xmlns:a14="http://schemas.microsoft.com/office/drawing/2010/main" val="0"/>
              </a:ext>
            </a:extLst>
          </a:blip>
          <a:srcRect/>
          <a:stretch>
            <a:fillRect l="-17000" r="-17000"/>
          </a:stretch>
        </a:blipFill>
      </dgm:spPr>
    </dgm:pt>
    <dgm:pt modelId="{41FCB1C4-5798-4F35-A378-3B302E5C35F5}" type="pres">
      <dgm:prSet presAssocID="{F5C18050-BF9F-43A2-AF26-6A634BAA478B}" presName="text" presStyleLbl="revTx" presStyleIdx="0" presStyleCnt="3" custScaleX="68187" custScaleY="58234">
        <dgm:presLayoutVars>
          <dgm:chPref val="3"/>
        </dgm:presLayoutVars>
      </dgm:prSet>
      <dgm:spPr/>
    </dgm:pt>
    <dgm:pt modelId="{70447FB5-0B1D-4D9E-9514-C0D974E5FEAB}" type="pres">
      <dgm:prSet presAssocID="{F5C18050-BF9F-43A2-AF26-6A634BAA478B}" presName="hierChild2" presStyleCnt="0"/>
      <dgm:spPr/>
    </dgm:pt>
    <dgm:pt modelId="{2E49E521-20B5-4C3C-850B-C02D924AA236}" type="pres">
      <dgm:prSet presAssocID="{41775A0E-478A-43C6-BA08-9D3A3EA44DF1}" presName="Name10" presStyleLbl="parChTrans1D2" presStyleIdx="0" presStyleCnt="2"/>
      <dgm:spPr/>
    </dgm:pt>
    <dgm:pt modelId="{5021CBEA-8A30-4912-9633-0517D08307A1}" type="pres">
      <dgm:prSet presAssocID="{7F0A5C08-EF6D-443E-9FF2-DA453E9DAC4B}" presName="hierRoot2" presStyleCnt="0"/>
      <dgm:spPr/>
    </dgm:pt>
    <dgm:pt modelId="{15D3417F-6CBB-4DF3-B5DA-4BF64F1A5D77}" type="pres">
      <dgm:prSet presAssocID="{7F0A5C08-EF6D-443E-9FF2-DA453E9DAC4B}" presName="composite2" presStyleCnt="0"/>
      <dgm:spPr/>
    </dgm:pt>
    <dgm:pt modelId="{9033E475-478E-40E8-A91B-261B2A7F82B1}" type="pres">
      <dgm:prSet presAssocID="{7F0A5C08-EF6D-443E-9FF2-DA453E9DAC4B}" presName="image2" presStyleLbl="node2" presStyleIdx="0" presStyleCnt="2"/>
      <dgm:spPr>
        <a:blipFill>
          <a:blip xmlns:r="http://schemas.openxmlformats.org/officeDocument/2006/relationships" r:embed="rId2">
            <a:extLst>
              <a:ext uri="{28A0092B-C50C-407E-A947-70E740481C1C}">
                <a14:useLocalDpi xmlns:a14="http://schemas.microsoft.com/office/drawing/2010/main" val="0"/>
              </a:ext>
            </a:extLst>
          </a:blip>
          <a:srcRect/>
          <a:stretch>
            <a:fillRect t="-21000" b="-21000"/>
          </a:stretch>
        </a:blipFill>
      </dgm:spPr>
    </dgm:pt>
    <dgm:pt modelId="{FC8E23D0-03E4-471E-A14F-525BB793D6C3}" type="pres">
      <dgm:prSet presAssocID="{7F0A5C08-EF6D-443E-9FF2-DA453E9DAC4B}" presName="text2" presStyleLbl="revTx" presStyleIdx="1" presStyleCnt="3" custScaleX="50711" custScaleY="62196" custLinFactNeighborX="-31467" custLinFactNeighborY="11222">
        <dgm:presLayoutVars>
          <dgm:chPref val="3"/>
        </dgm:presLayoutVars>
      </dgm:prSet>
      <dgm:spPr/>
    </dgm:pt>
    <dgm:pt modelId="{F0F66A9A-9A04-4962-9B2E-8379F8952113}" type="pres">
      <dgm:prSet presAssocID="{7F0A5C08-EF6D-443E-9FF2-DA453E9DAC4B}" presName="hierChild3" presStyleCnt="0"/>
      <dgm:spPr/>
    </dgm:pt>
    <dgm:pt modelId="{D16D4A6A-0F95-4B16-96E1-56F38B9BD47A}" type="pres">
      <dgm:prSet presAssocID="{5FA07889-3E43-4779-93B8-2137010A2826}" presName="Name10" presStyleLbl="parChTrans1D2" presStyleIdx="1" presStyleCnt="2"/>
      <dgm:spPr/>
    </dgm:pt>
    <dgm:pt modelId="{3AC14FB9-3E00-4B29-95DA-0E2F8E2AF11B}" type="pres">
      <dgm:prSet presAssocID="{7A6CFAC6-F964-4275-B56E-C71CA6781C0E}" presName="hierRoot2" presStyleCnt="0"/>
      <dgm:spPr/>
    </dgm:pt>
    <dgm:pt modelId="{F0821E27-A86F-4910-B3B3-8D4551233F65}" type="pres">
      <dgm:prSet presAssocID="{7A6CFAC6-F964-4275-B56E-C71CA6781C0E}" presName="composite2" presStyleCnt="0"/>
      <dgm:spPr/>
    </dgm:pt>
    <dgm:pt modelId="{9810B631-4303-4915-808E-6EC1D05DC159}" type="pres">
      <dgm:prSet presAssocID="{7A6CFAC6-F964-4275-B56E-C71CA6781C0E}" presName="image2" presStyleLbl="node2" presStyleIdx="1" presStyleCnt="2"/>
      <dgm:spPr>
        <a:blipFill>
          <a:blip xmlns:r="http://schemas.openxmlformats.org/officeDocument/2006/relationships" r:embed="rId3">
            <a:extLst>
              <a:ext uri="{28A0092B-C50C-407E-A947-70E740481C1C}">
                <a14:useLocalDpi xmlns:a14="http://schemas.microsoft.com/office/drawing/2010/main" val="0"/>
              </a:ext>
            </a:extLst>
          </a:blip>
          <a:srcRect/>
          <a:stretch>
            <a:fillRect t="-2000" b="-2000"/>
          </a:stretch>
        </a:blipFill>
      </dgm:spPr>
    </dgm:pt>
    <dgm:pt modelId="{64F7431A-35D1-4F99-8FC3-14CBCFA90EC1}" type="pres">
      <dgm:prSet presAssocID="{7A6CFAC6-F964-4275-B56E-C71CA6781C0E}" presName="text2" presStyleLbl="revTx" presStyleIdx="2" presStyleCnt="3" custScaleX="56552" custScaleY="43656" custLinFactNeighborX="-20014" custLinFactNeighborY="11985">
        <dgm:presLayoutVars>
          <dgm:chPref val="3"/>
        </dgm:presLayoutVars>
      </dgm:prSet>
      <dgm:spPr/>
    </dgm:pt>
    <dgm:pt modelId="{C8761195-2122-4F7F-B6B8-1965C6FE3215}" type="pres">
      <dgm:prSet presAssocID="{7A6CFAC6-F964-4275-B56E-C71CA6781C0E}" presName="hierChild3" presStyleCnt="0"/>
      <dgm:spPr/>
    </dgm:pt>
  </dgm:ptLst>
  <dgm:cxnLst>
    <dgm:cxn modelId="{C7256E0A-EC22-421B-ACB2-53CD7435F30E}" type="presOf" srcId="{7F0A5C08-EF6D-443E-9FF2-DA453E9DAC4B}" destId="{FC8E23D0-03E4-471E-A14F-525BB793D6C3}" srcOrd="0" destOrd="0" presId="urn:microsoft.com/office/officeart/2009/layout/CirclePictureHierarchy"/>
    <dgm:cxn modelId="{B6623546-97D8-4E06-AF8A-D36DC057795F}" type="presOf" srcId="{7A6CFAC6-F964-4275-B56E-C71CA6781C0E}" destId="{64F7431A-35D1-4F99-8FC3-14CBCFA90EC1}" srcOrd="0" destOrd="0" presId="urn:microsoft.com/office/officeart/2009/layout/CirclePictureHierarchy"/>
    <dgm:cxn modelId="{CFF6D64C-52CD-4A5F-8916-132BB472F660}" type="presOf" srcId="{F5C18050-BF9F-43A2-AF26-6A634BAA478B}" destId="{41FCB1C4-5798-4F35-A378-3B302E5C35F5}" srcOrd="0" destOrd="0" presId="urn:microsoft.com/office/officeart/2009/layout/CirclePictureHierarchy"/>
    <dgm:cxn modelId="{3AFAC98E-3BF2-4588-9D0C-780AA1AE6D56}" srcId="{F5C18050-BF9F-43A2-AF26-6A634BAA478B}" destId="{7F0A5C08-EF6D-443E-9FF2-DA453E9DAC4B}" srcOrd="0" destOrd="0" parTransId="{41775A0E-478A-43C6-BA08-9D3A3EA44DF1}" sibTransId="{633B8A17-383B-4471-B55B-46876A145010}"/>
    <dgm:cxn modelId="{5C1D0792-DCA6-4950-B78D-D907CA28C589}" type="presOf" srcId="{AB515ECD-3414-4EA7-BCC2-76214732BD46}" destId="{5E94D195-22BA-477A-B93B-9E0CEEFB6456}" srcOrd="0" destOrd="0" presId="urn:microsoft.com/office/officeart/2009/layout/CirclePictureHierarchy"/>
    <dgm:cxn modelId="{99970C9F-B25B-4559-AACC-1119E842EDF1}" srcId="{F5C18050-BF9F-43A2-AF26-6A634BAA478B}" destId="{7A6CFAC6-F964-4275-B56E-C71CA6781C0E}" srcOrd="1" destOrd="0" parTransId="{5FA07889-3E43-4779-93B8-2137010A2826}" sibTransId="{12059019-0617-453D-AF20-74B3404F02CC}"/>
    <dgm:cxn modelId="{9902B5B5-BDED-4EFF-95ED-FBA6417CE91E}" srcId="{AB515ECD-3414-4EA7-BCC2-76214732BD46}" destId="{F5C18050-BF9F-43A2-AF26-6A634BAA478B}" srcOrd="0" destOrd="0" parTransId="{A5E70316-5E3E-4686-BC36-9242921CAF40}" sibTransId="{CC5B52BE-9534-4439-97CD-4C0C0A536115}"/>
    <dgm:cxn modelId="{5A4B8BC2-DC8E-4A2E-AA5E-C5C93F666D66}" type="presOf" srcId="{41775A0E-478A-43C6-BA08-9D3A3EA44DF1}" destId="{2E49E521-20B5-4C3C-850B-C02D924AA236}" srcOrd="0" destOrd="0" presId="urn:microsoft.com/office/officeart/2009/layout/CirclePictureHierarchy"/>
    <dgm:cxn modelId="{EAE13AE8-50A8-46BE-862D-B4328688CB8D}" type="presOf" srcId="{5FA07889-3E43-4779-93B8-2137010A2826}" destId="{D16D4A6A-0F95-4B16-96E1-56F38B9BD47A}" srcOrd="0" destOrd="0" presId="urn:microsoft.com/office/officeart/2009/layout/CirclePictureHierarchy"/>
    <dgm:cxn modelId="{6CB8EEBA-9D4F-4676-B9C3-63AE9345ED93}" type="presParOf" srcId="{5E94D195-22BA-477A-B93B-9E0CEEFB6456}" destId="{99D27841-7399-4F7D-8640-447D29AFFC4E}" srcOrd="0" destOrd="0" presId="urn:microsoft.com/office/officeart/2009/layout/CirclePictureHierarchy"/>
    <dgm:cxn modelId="{5D7973D6-348F-415A-8AEE-B11C44DA02A9}" type="presParOf" srcId="{99D27841-7399-4F7D-8640-447D29AFFC4E}" destId="{B77A5079-AE31-4475-B4D8-6D10766F1D74}" srcOrd="0" destOrd="0" presId="urn:microsoft.com/office/officeart/2009/layout/CirclePictureHierarchy"/>
    <dgm:cxn modelId="{49180835-CBEF-45C5-9599-B43CA1B93D69}" type="presParOf" srcId="{B77A5079-AE31-4475-B4D8-6D10766F1D74}" destId="{E26C1519-7114-4578-AB13-26E7B6F2C942}" srcOrd="0" destOrd="0" presId="urn:microsoft.com/office/officeart/2009/layout/CirclePictureHierarchy"/>
    <dgm:cxn modelId="{C9182840-7BC4-43C2-B699-6AE9AA57B216}" type="presParOf" srcId="{B77A5079-AE31-4475-B4D8-6D10766F1D74}" destId="{41FCB1C4-5798-4F35-A378-3B302E5C35F5}" srcOrd="1" destOrd="0" presId="urn:microsoft.com/office/officeart/2009/layout/CirclePictureHierarchy"/>
    <dgm:cxn modelId="{A7A6D3D8-456E-4A16-9F54-0A069DA79A15}" type="presParOf" srcId="{99D27841-7399-4F7D-8640-447D29AFFC4E}" destId="{70447FB5-0B1D-4D9E-9514-C0D974E5FEAB}" srcOrd="1" destOrd="0" presId="urn:microsoft.com/office/officeart/2009/layout/CirclePictureHierarchy"/>
    <dgm:cxn modelId="{D7060598-6F4F-43B2-8A59-227CFD5F98E6}" type="presParOf" srcId="{70447FB5-0B1D-4D9E-9514-C0D974E5FEAB}" destId="{2E49E521-20B5-4C3C-850B-C02D924AA236}" srcOrd="0" destOrd="0" presId="urn:microsoft.com/office/officeart/2009/layout/CirclePictureHierarchy"/>
    <dgm:cxn modelId="{2EC2CFF3-0EA5-4A95-8513-7D735A7F3F93}" type="presParOf" srcId="{70447FB5-0B1D-4D9E-9514-C0D974E5FEAB}" destId="{5021CBEA-8A30-4912-9633-0517D08307A1}" srcOrd="1" destOrd="0" presId="urn:microsoft.com/office/officeart/2009/layout/CirclePictureHierarchy"/>
    <dgm:cxn modelId="{55917595-BBA7-4137-8BF7-D8FD23E179FC}" type="presParOf" srcId="{5021CBEA-8A30-4912-9633-0517D08307A1}" destId="{15D3417F-6CBB-4DF3-B5DA-4BF64F1A5D77}" srcOrd="0" destOrd="0" presId="urn:microsoft.com/office/officeart/2009/layout/CirclePictureHierarchy"/>
    <dgm:cxn modelId="{9D9BAE9D-B54B-4677-8867-E8CCDA05A13C}" type="presParOf" srcId="{15D3417F-6CBB-4DF3-B5DA-4BF64F1A5D77}" destId="{9033E475-478E-40E8-A91B-261B2A7F82B1}" srcOrd="0" destOrd="0" presId="urn:microsoft.com/office/officeart/2009/layout/CirclePictureHierarchy"/>
    <dgm:cxn modelId="{D2657BA5-7455-42AC-9212-A8C76DBDCE32}" type="presParOf" srcId="{15D3417F-6CBB-4DF3-B5DA-4BF64F1A5D77}" destId="{FC8E23D0-03E4-471E-A14F-525BB793D6C3}" srcOrd="1" destOrd="0" presId="urn:microsoft.com/office/officeart/2009/layout/CirclePictureHierarchy"/>
    <dgm:cxn modelId="{94A92729-4FBF-49FC-A3EF-B265407BC500}" type="presParOf" srcId="{5021CBEA-8A30-4912-9633-0517D08307A1}" destId="{F0F66A9A-9A04-4962-9B2E-8379F8952113}" srcOrd="1" destOrd="0" presId="urn:microsoft.com/office/officeart/2009/layout/CirclePictureHierarchy"/>
    <dgm:cxn modelId="{8F047931-2CA7-4515-BA43-CE1D3461CD48}" type="presParOf" srcId="{70447FB5-0B1D-4D9E-9514-C0D974E5FEAB}" destId="{D16D4A6A-0F95-4B16-96E1-56F38B9BD47A}" srcOrd="2" destOrd="0" presId="urn:microsoft.com/office/officeart/2009/layout/CirclePictureHierarchy"/>
    <dgm:cxn modelId="{6415127D-6C34-46CE-97C2-18A73A09C65B}" type="presParOf" srcId="{70447FB5-0B1D-4D9E-9514-C0D974E5FEAB}" destId="{3AC14FB9-3E00-4B29-95DA-0E2F8E2AF11B}" srcOrd="3" destOrd="0" presId="urn:microsoft.com/office/officeart/2009/layout/CirclePictureHierarchy"/>
    <dgm:cxn modelId="{F3709BD1-A092-4E4E-BDC0-264F4AD4F971}" type="presParOf" srcId="{3AC14FB9-3E00-4B29-95DA-0E2F8E2AF11B}" destId="{F0821E27-A86F-4910-B3B3-8D4551233F65}" srcOrd="0" destOrd="0" presId="urn:microsoft.com/office/officeart/2009/layout/CirclePictureHierarchy"/>
    <dgm:cxn modelId="{5208FC8C-FE6B-4A17-8B92-6EA645BADB20}" type="presParOf" srcId="{F0821E27-A86F-4910-B3B3-8D4551233F65}" destId="{9810B631-4303-4915-808E-6EC1D05DC159}" srcOrd="0" destOrd="0" presId="urn:microsoft.com/office/officeart/2009/layout/CirclePictureHierarchy"/>
    <dgm:cxn modelId="{58028B5C-F779-4DC7-8CBC-84028B4E520C}" type="presParOf" srcId="{F0821E27-A86F-4910-B3B3-8D4551233F65}" destId="{64F7431A-35D1-4F99-8FC3-14CBCFA90EC1}" srcOrd="1" destOrd="0" presId="urn:microsoft.com/office/officeart/2009/layout/CirclePictureHierarchy"/>
    <dgm:cxn modelId="{4D76B53F-5279-45F8-8C50-8801CD0A1F05}" type="presParOf" srcId="{3AC14FB9-3E00-4B29-95DA-0E2F8E2AF11B}" destId="{C8761195-2122-4F7F-B6B8-1965C6FE3215}" srcOrd="1" destOrd="0" presId="urn:microsoft.com/office/officeart/2009/layout/CirclePicture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5E8DE68-7EBE-4F13-80A2-8CF34ADF33C8}" type="doc">
      <dgm:prSet loTypeId="urn:microsoft.com/office/officeart/2008/layout/RadialCluster" loCatId="cycle" qsTypeId="urn:microsoft.com/office/officeart/2005/8/quickstyle/simple1" qsCatId="simple" csTypeId="urn:microsoft.com/office/officeart/2005/8/colors/colorful5" csCatId="colorful" phldr="1"/>
      <dgm:spPr/>
      <dgm:t>
        <a:bodyPr/>
        <a:lstStyle/>
        <a:p>
          <a:endParaRPr lang="fr-FR"/>
        </a:p>
      </dgm:t>
    </dgm:pt>
    <dgm:pt modelId="{25155A09-60AF-470A-9E97-B899724479FF}">
      <dgm:prSet phldrT="[Texte]"/>
      <dgm:spPr/>
      <dgm:t>
        <a:bodyPr/>
        <a:lstStyle/>
        <a:p>
          <a:r>
            <a:rPr lang="fr-CA" dirty="0">
              <a:solidFill>
                <a:schemeClr val="tx1"/>
              </a:solidFill>
              <a:latin typeface="Arial" pitchFamily="34" charset="0"/>
            </a:rPr>
            <a:t>Types de cartes de contrôle</a:t>
          </a:r>
          <a:endParaRPr lang="fr-FR" dirty="0">
            <a:solidFill>
              <a:schemeClr val="tx1"/>
            </a:solidFill>
          </a:endParaRPr>
        </a:p>
      </dgm:t>
    </dgm:pt>
    <dgm:pt modelId="{23BBFEC8-0BBF-4B71-92F7-775A9F36920E}" type="parTrans" cxnId="{877119B4-6037-4298-995E-1A1A517CC49A}">
      <dgm:prSet/>
      <dgm:spPr/>
      <dgm:t>
        <a:bodyPr/>
        <a:lstStyle/>
        <a:p>
          <a:endParaRPr lang="fr-FR">
            <a:solidFill>
              <a:schemeClr val="tx1"/>
            </a:solidFill>
          </a:endParaRPr>
        </a:p>
      </dgm:t>
    </dgm:pt>
    <dgm:pt modelId="{80E82E51-C75B-463B-813F-9F25ABBB045F}" type="sibTrans" cxnId="{877119B4-6037-4298-995E-1A1A517CC49A}">
      <dgm:prSet/>
      <dgm:spPr/>
      <dgm:t>
        <a:bodyPr/>
        <a:lstStyle/>
        <a:p>
          <a:endParaRPr lang="fr-FR">
            <a:solidFill>
              <a:schemeClr val="tx1"/>
            </a:solidFill>
          </a:endParaRPr>
        </a:p>
      </dgm:t>
    </dgm:pt>
    <dgm:pt modelId="{013DEEB2-5A4E-4847-8B08-5131427651C6}">
      <dgm:prSet phldrT="[Texte]" custT="1"/>
      <dgm:spPr/>
      <dgm:t>
        <a:bodyPr/>
        <a:lstStyle/>
        <a:p>
          <a:r>
            <a:rPr lang="fr-CA" sz="2000" dirty="0">
              <a:solidFill>
                <a:schemeClr val="tx1"/>
              </a:solidFill>
              <a:latin typeface="Arial" pitchFamily="34" charset="0"/>
            </a:rPr>
            <a:t>Aux mesures</a:t>
          </a:r>
          <a:endParaRPr lang="fr-FR" sz="2000" dirty="0">
            <a:solidFill>
              <a:schemeClr val="tx1"/>
            </a:solidFill>
          </a:endParaRPr>
        </a:p>
      </dgm:t>
    </dgm:pt>
    <dgm:pt modelId="{F903B695-326C-4D1D-9015-5FA498123C95}" type="parTrans" cxnId="{5C8D131C-D93B-4962-B352-DA14128B47F3}">
      <dgm:prSet/>
      <dgm:spPr/>
      <dgm:t>
        <a:bodyPr/>
        <a:lstStyle/>
        <a:p>
          <a:endParaRPr lang="fr-FR">
            <a:solidFill>
              <a:schemeClr val="tx1"/>
            </a:solidFill>
          </a:endParaRPr>
        </a:p>
      </dgm:t>
    </dgm:pt>
    <dgm:pt modelId="{5F448A86-BD45-4F55-95E7-E6CD9DD0A015}" type="sibTrans" cxnId="{5C8D131C-D93B-4962-B352-DA14128B47F3}">
      <dgm:prSet/>
      <dgm:spPr/>
      <dgm:t>
        <a:bodyPr/>
        <a:lstStyle/>
        <a:p>
          <a:endParaRPr lang="fr-FR">
            <a:solidFill>
              <a:schemeClr val="tx1"/>
            </a:solidFill>
          </a:endParaRPr>
        </a:p>
      </dgm:t>
    </dgm:pt>
    <dgm:pt modelId="{B3CE01B5-10F7-424A-86D6-2423992C1B20}">
      <dgm:prSet phldrT="[Texte]" custT="1"/>
      <dgm:spPr/>
      <dgm:t>
        <a:bodyPr/>
        <a:lstStyle/>
        <a:p>
          <a:r>
            <a:rPr lang="fr-CA" sz="2000" dirty="0">
              <a:solidFill>
                <a:schemeClr val="tx1"/>
              </a:solidFill>
              <a:latin typeface="Arial" pitchFamily="34" charset="0"/>
            </a:rPr>
            <a:t>Pour attributs </a:t>
          </a:r>
          <a:endParaRPr lang="fr-FR" sz="2000" dirty="0">
            <a:solidFill>
              <a:schemeClr val="tx1"/>
            </a:solidFill>
          </a:endParaRPr>
        </a:p>
      </dgm:t>
    </dgm:pt>
    <dgm:pt modelId="{C031CB83-8077-4E0F-9452-057F3CF8EFBC}" type="parTrans" cxnId="{F1DCA77D-D835-49A0-BA46-D834BDF0011A}">
      <dgm:prSet/>
      <dgm:spPr/>
      <dgm:t>
        <a:bodyPr/>
        <a:lstStyle/>
        <a:p>
          <a:endParaRPr lang="fr-FR">
            <a:solidFill>
              <a:schemeClr val="tx1"/>
            </a:solidFill>
          </a:endParaRPr>
        </a:p>
      </dgm:t>
    </dgm:pt>
    <dgm:pt modelId="{B6A04F25-EA6A-41FC-9234-62ED244FB349}" type="sibTrans" cxnId="{F1DCA77D-D835-49A0-BA46-D834BDF0011A}">
      <dgm:prSet/>
      <dgm:spPr/>
      <dgm:t>
        <a:bodyPr/>
        <a:lstStyle/>
        <a:p>
          <a:endParaRPr lang="fr-FR">
            <a:solidFill>
              <a:schemeClr val="tx1"/>
            </a:solidFill>
          </a:endParaRPr>
        </a:p>
      </dgm:t>
    </dgm:pt>
    <dgm:pt modelId="{F2BC6A47-8D02-4AAB-8882-CA97EDDEECF4}" type="pres">
      <dgm:prSet presAssocID="{85E8DE68-7EBE-4F13-80A2-8CF34ADF33C8}" presName="Name0" presStyleCnt="0">
        <dgm:presLayoutVars>
          <dgm:chMax val="1"/>
          <dgm:chPref val="1"/>
          <dgm:dir/>
          <dgm:animOne val="branch"/>
          <dgm:animLvl val="lvl"/>
        </dgm:presLayoutVars>
      </dgm:prSet>
      <dgm:spPr/>
    </dgm:pt>
    <dgm:pt modelId="{CD1559FB-9CBF-450C-BD65-32F75035EA5A}" type="pres">
      <dgm:prSet presAssocID="{25155A09-60AF-470A-9E97-B899724479FF}" presName="singleCycle" presStyleCnt="0"/>
      <dgm:spPr/>
    </dgm:pt>
    <dgm:pt modelId="{A8C45484-3FD8-4CEA-AB3A-6F4D84C14B02}" type="pres">
      <dgm:prSet presAssocID="{25155A09-60AF-470A-9E97-B899724479FF}" presName="singleCenter" presStyleLbl="node1" presStyleIdx="0" presStyleCnt="3" custScaleX="159872" custLinFactNeighborX="-1914" custLinFactNeighborY="-30506">
        <dgm:presLayoutVars>
          <dgm:chMax val="7"/>
          <dgm:chPref val="7"/>
        </dgm:presLayoutVars>
      </dgm:prSet>
      <dgm:spPr/>
    </dgm:pt>
    <dgm:pt modelId="{87BB4E70-93D9-468E-A0AF-D3F373677A51}" type="pres">
      <dgm:prSet presAssocID="{F903B695-326C-4D1D-9015-5FA498123C95}" presName="Name56" presStyleLbl="parChTrans1D2" presStyleIdx="0" presStyleCnt="2"/>
      <dgm:spPr/>
    </dgm:pt>
    <dgm:pt modelId="{C211C34A-864A-462B-8E70-CF6400B285CE}" type="pres">
      <dgm:prSet presAssocID="{013DEEB2-5A4E-4847-8B08-5131427651C6}" presName="text0" presStyleLbl="node1" presStyleIdx="1" presStyleCnt="3" custScaleX="234975" custRadScaleRad="147775" custRadScaleInc="-149725">
        <dgm:presLayoutVars>
          <dgm:bulletEnabled val="1"/>
        </dgm:presLayoutVars>
      </dgm:prSet>
      <dgm:spPr/>
    </dgm:pt>
    <dgm:pt modelId="{51902FD0-B7E6-4DEC-B547-E347D1211496}" type="pres">
      <dgm:prSet presAssocID="{C031CB83-8077-4E0F-9452-057F3CF8EFBC}" presName="Name56" presStyleLbl="parChTrans1D2" presStyleIdx="1" presStyleCnt="2"/>
      <dgm:spPr/>
    </dgm:pt>
    <dgm:pt modelId="{216D9B49-10AB-4C9E-8AEC-E64BD766BFB8}" type="pres">
      <dgm:prSet presAssocID="{B3CE01B5-10F7-424A-86D6-2423992C1B20}" presName="text0" presStyleLbl="node1" presStyleIdx="2" presStyleCnt="3" custScaleX="217345" custRadScaleRad="144471" custRadScaleInc="-56773">
        <dgm:presLayoutVars>
          <dgm:bulletEnabled val="1"/>
        </dgm:presLayoutVars>
      </dgm:prSet>
      <dgm:spPr/>
    </dgm:pt>
  </dgm:ptLst>
  <dgm:cxnLst>
    <dgm:cxn modelId="{5C8D131C-D93B-4962-B352-DA14128B47F3}" srcId="{25155A09-60AF-470A-9E97-B899724479FF}" destId="{013DEEB2-5A4E-4847-8B08-5131427651C6}" srcOrd="0" destOrd="0" parTransId="{F903B695-326C-4D1D-9015-5FA498123C95}" sibTransId="{5F448A86-BD45-4F55-95E7-E6CD9DD0A015}"/>
    <dgm:cxn modelId="{12DFE31E-E26A-4601-B9FC-D27BD83FB52A}" type="presOf" srcId="{85E8DE68-7EBE-4F13-80A2-8CF34ADF33C8}" destId="{F2BC6A47-8D02-4AAB-8882-CA97EDDEECF4}" srcOrd="0" destOrd="0" presId="urn:microsoft.com/office/officeart/2008/layout/RadialCluster"/>
    <dgm:cxn modelId="{08BE453A-2270-4ABB-9D15-868382A6403F}" type="presOf" srcId="{C031CB83-8077-4E0F-9452-057F3CF8EFBC}" destId="{51902FD0-B7E6-4DEC-B547-E347D1211496}" srcOrd="0" destOrd="0" presId="urn:microsoft.com/office/officeart/2008/layout/RadialCluster"/>
    <dgm:cxn modelId="{B8B9DB69-E9C9-486D-9604-B28588D251F8}" type="presOf" srcId="{F903B695-326C-4D1D-9015-5FA498123C95}" destId="{87BB4E70-93D9-468E-A0AF-D3F373677A51}" srcOrd="0" destOrd="0" presId="urn:microsoft.com/office/officeart/2008/layout/RadialCluster"/>
    <dgm:cxn modelId="{AD424A6B-CC61-4F40-850D-E2187C357B4B}" type="presOf" srcId="{B3CE01B5-10F7-424A-86D6-2423992C1B20}" destId="{216D9B49-10AB-4C9E-8AEC-E64BD766BFB8}" srcOrd="0" destOrd="0" presId="urn:microsoft.com/office/officeart/2008/layout/RadialCluster"/>
    <dgm:cxn modelId="{F1DCA77D-D835-49A0-BA46-D834BDF0011A}" srcId="{25155A09-60AF-470A-9E97-B899724479FF}" destId="{B3CE01B5-10F7-424A-86D6-2423992C1B20}" srcOrd="1" destOrd="0" parTransId="{C031CB83-8077-4E0F-9452-057F3CF8EFBC}" sibTransId="{B6A04F25-EA6A-41FC-9234-62ED244FB349}"/>
    <dgm:cxn modelId="{F664F292-6C9E-45F3-BF8E-C4D6BB2E3DF4}" type="presOf" srcId="{25155A09-60AF-470A-9E97-B899724479FF}" destId="{A8C45484-3FD8-4CEA-AB3A-6F4D84C14B02}" srcOrd="0" destOrd="0" presId="urn:microsoft.com/office/officeart/2008/layout/RadialCluster"/>
    <dgm:cxn modelId="{877119B4-6037-4298-995E-1A1A517CC49A}" srcId="{85E8DE68-7EBE-4F13-80A2-8CF34ADF33C8}" destId="{25155A09-60AF-470A-9E97-B899724479FF}" srcOrd="0" destOrd="0" parTransId="{23BBFEC8-0BBF-4B71-92F7-775A9F36920E}" sibTransId="{80E82E51-C75B-463B-813F-9F25ABBB045F}"/>
    <dgm:cxn modelId="{DDF529CA-F6C2-4923-896C-66D01B92C4F4}" type="presOf" srcId="{013DEEB2-5A4E-4847-8B08-5131427651C6}" destId="{C211C34A-864A-462B-8E70-CF6400B285CE}" srcOrd="0" destOrd="0" presId="urn:microsoft.com/office/officeart/2008/layout/RadialCluster"/>
    <dgm:cxn modelId="{415FA365-154B-4A49-AF45-E05F943AD19C}" type="presParOf" srcId="{F2BC6A47-8D02-4AAB-8882-CA97EDDEECF4}" destId="{CD1559FB-9CBF-450C-BD65-32F75035EA5A}" srcOrd="0" destOrd="0" presId="urn:microsoft.com/office/officeart/2008/layout/RadialCluster"/>
    <dgm:cxn modelId="{A830746F-4C0A-416D-B998-D4863FB807E2}" type="presParOf" srcId="{CD1559FB-9CBF-450C-BD65-32F75035EA5A}" destId="{A8C45484-3FD8-4CEA-AB3A-6F4D84C14B02}" srcOrd="0" destOrd="0" presId="urn:microsoft.com/office/officeart/2008/layout/RadialCluster"/>
    <dgm:cxn modelId="{C8DD2045-D770-4A35-8142-7773A8F3A054}" type="presParOf" srcId="{CD1559FB-9CBF-450C-BD65-32F75035EA5A}" destId="{87BB4E70-93D9-468E-A0AF-D3F373677A51}" srcOrd="1" destOrd="0" presId="urn:microsoft.com/office/officeart/2008/layout/RadialCluster"/>
    <dgm:cxn modelId="{6213E2C3-BFC4-449B-86E9-F04DEB799F66}" type="presParOf" srcId="{CD1559FB-9CBF-450C-BD65-32F75035EA5A}" destId="{C211C34A-864A-462B-8E70-CF6400B285CE}" srcOrd="2" destOrd="0" presId="urn:microsoft.com/office/officeart/2008/layout/RadialCluster"/>
    <dgm:cxn modelId="{4D799660-EA60-46EA-93E7-E5D32EEA50C7}" type="presParOf" srcId="{CD1559FB-9CBF-450C-BD65-32F75035EA5A}" destId="{51902FD0-B7E6-4DEC-B547-E347D1211496}" srcOrd="3" destOrd="0" presId="urn:microsoft.com/office/officeart/2008/layout/RadialCluster"/>
    <dgm:cxn modelId="{D459635A-E0C5-4AED-86FE-88F2B2556B09}" type="presParOf" srcId="{CD1559FB-9CBF-450C-BD65-32F75035EA5A}" destId="{216D9B49-10AB-4C9E-8AEC-E64BD766BFB8}" srcOrd="4" destOrd="0" presId="urn:microsoft.com/office/officeart/2008/layout/Radial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A0CD2C8-E993-48B3-8CE3-6F6C405EB607}" type="doc">
      <dgm:prSet loTypeId="urn:microsoft.com/office/officeart/2005/8/layout/list1" loCatId="list" qsTypeId="urn:microsoft.com/office/officeart/2005/8/quickstyle/simple1" qsCatId="simple" csTypeId="urn:microsoft.com/office/officeart/2005/8/colors/colorful4" csCatId="colorful" phldr="1"/>
      <dgm:spPr/>
    </dgm:pt>
    <dgm:pt modelId="{5341ED90-74F4-47CC-992B-90192F887D04}">
      <dgm:prSet phldrT="[Texte]" custT="1"/>
      <dgm:spPr/>
      <dgm:t>
        <a:bodyPr/>
        <a:lstStyle/>
        <a:p>
          <a:r>
            <a:rPr lang="fr-FR" sz="1800" dirty="0">
              <a:solidFill>
                <a:schemeClr val="tx1"/>
              </a:solidFill>
            </a:rPr>
            <a:t>Pas de points hors limites</a:t>
          </a:r>
        </a:p>
      </dgm:t>
    </dgm:pt>
    <dgm:pt modelId="{C054675D-5231-4971-A98D-C2F07AE696CD}" type="parTrans" cxnId="{7A897377-7D87-4F2B-AC2B-B56E7770A782}">
      <dgm:prSet/>
      <dgm:spPr/>
      <dgm:t>
        <a:bodyPr/>
        <a:lstStyle/>
        <a:p>
          <a:endParaRPr lang="fr-FR" sz="2800">
            <a:solidFill>
              <a:schemeClr val="tx1"/>
            </a:solidFill>
          </a:endParaRPr>
        </a:p>
      </dgm:t>
    </dgm:pt>
    <dgm:pt modelId="{20A1A8E8-D7C8-48C9-B8D9-9EAB0FE6B712}" type="sibTrans" cxnId="{7A897377-7D87-4F2B-AC2B-B56E7770A782}">
      <dgm:prSet custT="1"/>
      <dgm:spPr/>
      <dgm:t>
        <a:bodyPr/>
        <a:lstStyle/>
        <a:p>
          <a:endParaRPr lang="fr-FR" sz="1600">
            <a:solidFill>
              <a:schemeClr val="tx1"/>
            </a:solidFill>
          </a:endParaRPr>
        </a:p>
      </dgm:t>
    </dgm:pt>
    <dgm:pt modelId="{263BA527-371A-415A-9499-2C0B13827293}">
      <dgm:prSet phldrT="[Texte]" custT="1"/>
      <dgm:spPr/>
      <dgm:t>
        <a:bodyPr/>
        <a:lstStyle/>
        <a:p>
          <a:r>
            <a:rPr lang="fr-FR" sz="1800" dirty="0">
              <a:solidFill>
                <a:schemeClr val="tx1"/>
              </a:solidFill>
            </a:rPr>
            <a:t>2/3 des points doivent se trouver dans le tiers central de la carte</a:t>
          </a:r>
        </a:p>
      </dgm:t>
    </dgm:pt>
    <dgm:pt modelId="{EE446387-9AC1-45F6-8B6F-922BCD310576}" type="parTrans" cxnId="{24F52594-761E-4B00-8D93-9C381C400511}">
      <dgm:prSet/>
      <dgm:spPr/>
      <dgm:t>
        <a:bodyPr/>
        <a:lstStyle/>
        <a:p>
          <a:endParaRPr lang="fr-FR" sz="2800">
            <a:solidFill>
              <a:schemeClr val="tx1"/>
            </a:solidFill>
          </a:endParaRPr>
        </a:p>
      </dgm:t>
    </dgm:pt>
    <dgm:pt modelId="{5921BD7F-2271-4EC8-ABA4-1BD2D5EE4173}" type="sibTrans" cxnId="{24F52594-761E-4B00-8D93-9C381C400511}">
      <dgm:prSet custT="1"/>
      <dgm:spPr/>
      <dgm:t>
        <a:bodyPr/>
        <a:lstStyle/>
        <a:p>
          <a:endParaRPr lang="fr-FR" sz="1600">
            <a:solidFill>
              <a:schemeClr val="tx1"/>
            </a:solidFill>
          </a:endParaRPr>
        </a:p>
      </dgm:t>
    </dgm:pt>
    <dgm:pt modelId="{E0C0EC95-31F5-4C8D-B16F-2E3FD240E474}">
      <dgm:prSet custT="1"/>
      <dgm:spPr/>
      <dgm:t>
        <a:bodyPr/>
        <a:lstStyle/>
        <a:p>
          <a:r>
            <a:rPr lang="fr-FR" sz="1800" dirty="0">
              <a:solidFill>
                <a:schemeClr val="tx1"/>
              </a:solidFill>
            </a:rPr>
            <a:t>Peu de points situés prés des limites de contrôle</a:t>
          </a:r>
          <a:endParaRPr lang="en-US" sz="1800" dirty="0">
            <a:solidFill>
              <a:schemeClr val="tx1"/>
            </a:solidFill>
          </a:endParaRPr>
        </a:p>
      </dgm:t>
    </dgm:pt>
    <dgm:pt modelId="{B200B911-475C-45ED-91BE-96B43248C192}" type="parTrans" cxnId="{3099E5BF-F513-47E5-ADD0-52443A17B70C}">
      <dgm:prSet/>
      <dgm:spPr/>
      <dgm:t>
        <a:bodyPr/>
        <a:lstStyle/>
        <a:p>
          <a:endParaRPr lang="fr-FR" sz="2800">
            <a:solidFill>
              <a:schemeClr val="tx1"/>
            </a:solidFill>
          </a:endParaRPr>
        </a:p>
      </dgm:t>
    </dgm:pt>
    <dgm:pt modelId="{091C1909-1E9C-4CED-86CD-41170B9961B5}" type="sibTrans" cxnId="{3099E5BF-F513-47E5-ADD0-52443A17B70C}">
      <dgm:prSet custT="1"/>
      <dgm:spPr/>
      <dgm:t>
        <a:bodyPr/>
        <a:lstStyle/>
        <a:p>
          <a:endParaRPr lang="fr-FR" sz="1600">
            <a:solidFill>
              <a:schemeClr val="tx1"/>
            </a:solidFill>
          </a:endParaRPr>
        </a:p>
      </dgm:t>
    </dgm:pt>
    <dgm:pt modelId="{5F156CB7-BE31-4C64-960C-3E2F0EC3F4E7}">
      <dgm:prSet custT="1"/>
      <dgm:spPr/>
      <dgm:t>
        <a:bodyPr/>
        <a:lstStyle/>
        <a:p>
          <a:r>
            <a:rPr lang="en-US" sz="1800" dirty="0">
              <a:solidFill>
                <a:schemeClr val="tx1"/>
              </a:solidFill>
            </a:rPr>
            <a:t>Les points </a:t>
          </a:r>
          <a:r>
            <a:rPr lang="fr-FR" sz="1800" noProof="0" dirty="0">
              <a:solidFill>
                <a:schemeClr val="tx1"/>
              </a:solidFill>
            </a:rPr>
            <a:t>sont</a:t>
          </a:r>
          <a:r>
            <a:rPr lang="en-US" sz="1800" dirty="0">
              <a:solidFill>
                <a:schemeClr val="tx1"/>
              </a:solidFill>
            </a:rPr>
            <a:t> </a:t>
          </a:r>
          <a:r>
            <a:rPr lang="fr-FR" sz="1800" noProof="0" dirty="0">
              <a:solidFill>
                <a:schemeClr val="tx1"/>
              </a:solidFill>
            </a:rPr>
            <a:t>situés</a:t>
          </a:r>
          <a:r>
            <a:rPr lang="en-US" sz="1800" dirty="0">
              <a:solidFill>
                <a:schemeClr val="tx1"/>
              </a:solidFill>
            </a:rPr>
            <a:t> </a:t>
          </a:r>
          <a:r>
            <a:rPr lang="fr-FR" sz="1800" noProof="0" dirty="0">
              <a:solidFill>
                <a:schemeClr val="tx1"/>
              </a:solidFill>
            </a:rPr>
            <a:t>tantôt</a:t>
          </a:r>
          <a:r>
            <a:rPr lang="en-US" sz="1800" dirty="0">
              <a:solidFill>
                <a:schemeClr val="tx1"/>
              </a:solidFill>
            </a:rPr>
            <a:t> au-dessus de la </a:t>
          </a:r>
          <a:r>
            <a:rPr lang="en-US" sz="1800" dirty="0" err="1">
              <a:solidFill>
                <a:schemeClr val="tx1"/>
              </a:solidFill>
            </a:rPr>
            <a:t>ligne</a:t>
          </a:r>
          <a:r>
            <a:rPr lang="en-US" sz="1800" dirty="0">
              <a:solidFill>
                <a:schemeClr val="tx1"/>
              </a:solidFill>
            </a:rPr>
            <a:t> centrale, </a:t>
          </a:r>
          <a:r>
            <a:rPr lang="fr-FR" sz="1800" noProof="0" dirty="0">
              <a:solidFill>
                <a:schemeClr val="tx1"/>
              </a:solidFill>
            </a:rPr>
            <a:t>tantôt </a:t>
          </a:r>
          <a:r>
            <a:rPr lang="en-US" sz="1800" dirty="0" err="1">
              <a:solidFill>
                <a:schemeClr val="tx1"/>
              </a:solidFill>
            </a:rPr>
            <a:t>en</a:t>
          </a:r>
          <a:r>
            <a:rPr lang="en-US" sz="1800" dirty="0">
              <a:solidFill>
                <a:schemeClr val="tx1"/>
              </a:solidFill>
            </a:rPr>
            <a:t> dessous</a:t>
          </a:r>
        </a:p>
      </dgm:t>
    </dgm:pt>
    <dgm:pt modelId="{53A71E7D-CB20-4652-8806-12ECFC8433EB}" type="parTrans" cxnId="{28D1688B-67D4-4446-9C99-D5EC4CE428CE}">
      <dgm:prSet/>
      <dgm:spPr/>
      <dgm:t>
        <a:bodyPr/>
        <a:lstStyle/>
        <a:p>
          <a:endParaRPr lang="fr-FR"/>
        </a:p>
      </dgm:t>
    </dgm:pt>
    <dgm:pt modelId="{DF2B6F95-98D1-4879-BFF4-03B850FAF7D3}" type="sibTrans" cxnId="{28D1688B-67D4-4446-9C99-D5EC4CE428CE}">
      <dgm:prSet/>
      <dgm:spPr/>
      <dgm:t>
        <a:bodyPr/>
        <a:lstStyle/>
        <a:p>
          <a:endParaRPr lang="fr-FR"/>
        </a:p>
      </dgm:t>
    </dgm:pt>
    <dgm:pt modelId="{6268E34D-1883-4812-BB6C-1BA9EA9FA00E}">
      <dgm:prSet custT="1"/>
      <dgm:spPr/>
      <dgm:t>
        <a:bodyPr/>
        <a:lstStyle/>
        <a:p>
          <a:r>
            <a:rPr lang="fr-FR" sz="1800" noProof="0" dirty="0">
              <a:solidFill>
                <a:schemeClr val="tx1"/>
              </a:solidFill>
            </a:rPr>
            <a:t>Les points sont répartis par moitiés des deux cotés de la ligne centrale</a:t>
          </a:r>
        </a:p>
      </dgm:t>
    </dgm:pt>
    <dgm:pt modelId="{B56E2926-D56E-4A11-B453-88C672C7B0F0}" type="parTrans" cxnId="{EA4FE2AE-855E-4AC2-A8AB-070166E53067}">
      <dgm:prSet/>
      <dgm:spPr/>
      <dgm:t>
        <a:bodyPr/>
        <a:lstStyle/>
        <a:p>
          <a:endParaRPr lang="fr-FR"/>
        </a:p>
      </dgm:t>
    </dgm:pt>
    <dgm:pt modelId="{B852FAFD-3705-4CD3-B5CC-AB8996193C42}" type="sibTrans" cxnId="{EA4FE2AE-855E-4AC2-A8AB-070166E53067}">
      <dgm:prSet/>
      <dgm:spPr/>
      <dgm:t>
        <a:bodyPr/>
        <a:lstStyle/>
        <a:p>
          <a:endParaRPr lang="fr-FR"/>
        </a:p>
      </dgm:t>
    </dgm:pt>
    <dgm:pt modelId="{19DB88FE-703D-4228-9C51-1ADFC7C9201A}" type="pres">
      <dgm:prSet presAssocID="{6A0CD2C8-E993-48B3-8CE3-6F6C405EB607}" presName="linear" presStyleCnt="0">
        <dgm:presLayoutVars>
          <dgm:dir/>
          <dgm:animLvl val="lvl"/>
          <dgm:resizeHandles val="exact"/>
        </dgm:presLayoutVars>
      </dgm:prSet>
      <dgm:spPr/>
    </dgm:pt>
    <dgm:pt modelId="{A1342193-D447-4BBB-9581-C1536A5FD4C0}" type="pres">
      <dgm:prSet presAssocID="{5341ED90-74F4-47CC-992B-90192F887D04}" presName="parentLin" presStyleCnt="0"/>
      <dgm:spPr/>
    </dgm:pt>
    <dgm:pt modelId="{E6054B81-A18C-4F11-B794-CCF59A4DA675}" type="pres">
      <dgm:prSet presAssocID="{5341ED90-74F4-47CC-992B-90192F887D04}" presName="parentLeftMargin" presStyleLbl="node1" presStyleIdx="0" presStyleCnt="5"/>
      <dgm:spPr/>
    </dgm:pt>
    <dgm:pt modelId="{1F277C05-F11A-4730-8183-7B200112A862}" type="pres">
      <dgm:prSet presAssocID="{5341ED90-74F4-47CC-992B-90192F887D04}" presName="parentText" presStyleLbl="node1" presStyleIdx="0" presStyleCnt="5" custScaleX="142857" custLinFactNeighborX="-30565">
        <dgm:presLayoutVars>
          <dgm:chMax val="0"/>
          <dgm:bulletEnabled val="1"/>
        </dgm:presLayoutVars>
      </dgm:prSet>
      <dgm:spPr/>
    </dgm:pt>
    <dgm:pt modelId="{164CF811-32B1-4575-A6A6-AFD5386F0F87}" type="pres">
      <dgm:prSet presAssocID="{5341ED90-74F4-47CC-992B-90192F887D04}" presName="negativeSpace" presStyleCnt="0"/>
      <dgm:spPr/>
    </dgm:pt>
    <dgm:pt modelId="{EDEB9141-3E53-4141-8C1C-C48E670A1C6A}" type="pres">
      <dgm:prSet presAssocID="{5341ED90-74F4-47CC-992B-90192F887D04}" presName="childText" presStyleLbl="conFgAcc1" presStyleIdx="0" presStyleCnt="5">
        <dgm:presLayoutVars>
          <dgm:bulletEnabled val="1"/>
        </dgm:presLayoutVars>
      </dgm:prSet>
      <dgm:spPr/>
    </dgm:pt>
    <dgm:pt modelId="{3EEB2C60-27F8-4279-B0F0-13FFD0416A02}" type="pres">
      <dgm:prSet presAssocID="{20A1A8E8-D7C8-48C9-B8D9-9EAB0FE6B712}" presName="spaceBetweenRectangles" presStyleCnt="0"/>
      <dgm:spPr/>
    </dgm:pt>
    <dgm:pt modelId="{01562446-0F3F-4B5C-9D98-5299902ABEFC}" type="pres">
      <dgm:prSet presAssocID="{263BA527-371A-415A-9499-2C0B13827293}" presName="parentLin" presStyleCnt="0"/>
      <dgm:spPr/>
    </dgm:pt>
    <dgm:pt modelId="{5A8D8C23-7031-41CC-963E-E35AB5CDE8EA}" type="pres">
      <dgm:prSet presAssocID="{263BA527-371A-415A-9499-2C0B13827293}" presName="parentLeftMargin" presStyleLbl="node1" presStyleIdx="0" presStyleCnt="5"/>
      <dgm:spPr/>
    </dgm:pt>
    <dgm:pt modelId="{AF6816AE-807F-49FA-BA15-784109A4215D}" type="pres">
      <dgm:prSet presAssocID="{263BA527-371A-415A-9499-2C0B13827293}" presName="parentText" presStyleLbl="node1" presStyleIdx="1" presStyleCnt="5" custScaleX="142857" custLinFactNeighborX="-30565">
        <dgm:presLayoutVars>
          <dgm:chMax val="0"/>
          <dgm:bulletEnabled val="1"/>
        </dgm:presLayoutVars>
      </dgm:prSet>
      <dgm:spPr/>
    </dgm:pt>
    <dgm:pt modelId="{624820E1-A885-4053-A171-C023BC1EB41E}" type="pres">
      <dgm:prSet presAssocID="{263BA527-371A-415A-9499-2C0B13827293}" presName="negativeSpace" presStyleCnt="0"/>
      <dgm:spPr/>
    </dgm:pt>
    <dgm:pt modelId="{10759E61-1F39-43BA-8BA0-DC7140583ABF}" type="pres">
      <dgm:prSet presAssocID="{263BA527-371A-415A-9499-2C0B13827293}" presName="childText" presStyleLbl="conFgAcc1" presStyleIdx="1" presStyleCnt="5">
        <dgm:presLayoutVars>
          <dgm:bulletEnabled val="1"/>
        </dgm:presLayoutVars>
      </dgm:prSet>
      <dgm:spPr/>
    </dgm:pt>
    <dgm:pt modelId="{9E7E2248-78C4-40AE-81C2-10DAFC791058}" type="pres">
      <dgm:prSet presAssocID="{5921BD7F-2271-4EC8-ABA4-1BD2D5EE4173}" presName="spaceBetweenRectangles" presStyleCnt="0"/>
      <dgm:spPr/>
    </dgm:pt>
    <dgm:pt modelId="{770EB231-95D7-4B38-A846-5E7B406221AB}" type="pres">
      <dgm:prSet presAssocID="{E0C0EC95-31F5-4C8D-B16F-2E3FD240E474}" presName="parentLin" presStyleCnt="0"/>
      <dgm:spPr/>
    </dgm:pt>
    <dgm:pt modelId="{431E7D32-3FF6-4637-958A-65251AB10CE4}" type="pres">
      <dgm:prSet presAssocID="{E0C0EC95-31F5-4C8D-B16F-2E3FD240E474}" presName="parentLeftMargin" presStyleLbl="node1" presStyleIdx="1" presStyleCnt="5"/>
      <dgm:spPr/>
    </dgm:pt>
    <dgm:pt modelId="{B901E4DB-9033-4068-9BD9-A958CD5C49FF}" type="pres">
      <dgm:prSet presAssocID="{E0C0EC95-31F5-4C8D-B16F-2E3FD240E474}" presName="parentText" presStyleLbl="node1" presStyleIdx="2" presStyleCnt="5" custScaleX="142857" custLinFactNeighborX="-30565">
        <dgm:presLayoutVars>
          <dgm:chMax val="0"/>
          <dgm:bulletEnabled val="1"/>
        </dgm:presLayoutVars>
      </dgm:prSet>
      <dgm:spPr/>
    </dgm:pt>
    <dgm:pt modelId="{5392E5D0-4D0C-4566-82F5-D3573AB10642}" type="pres">
      <dgm:prSet presAssocID="{E0C0EC95-31F5-4C8D-B16F-2E3FD240E474}" presName="negativeSpace" presStyleCnt="0"/>
      <dgm:spPr/>
    </dgm:pt>
    <dgm:pt modelId="{90B09E40-35C6-4F2E-A74B-7D3F1EAF76CC}" type="pres">
      <dgm:prSet presAssocID="{E0C0EC95-31F5-4C8D-B16F-2E3FD240E474}" presName="childText" presStyleLbl="conFgAcc1" presStyleIdx="2" presStyleCnt="5">
        <dgm:presLayoutVars>
          <dgm:bulletEnabled val="1"/>
        </dgm:presLayoutVars>
      </dgm:prSet>
      <dgm:spPr/>
    </dgm:pt>
    <dgm:pt modelId="{EF25FDE7-9126-4CF9-8F2F-4F3632351983}" type="pres">
      <dgm:prSet presAssocID="{091C1909-1E9C-4CED-86CD-41170B9961B5}" presName="spaceBetweenRectangles" presStyleCnt="0"/>
      <dgm:spPr/>
    </dgm:pt>
    <dgm:pt modelId="{5CB03F37-9FB5-4998-BD45-0F595035C2FC}" type="pres">
      <dgm:prSet presAssocID="{5F156CB7-BE31-4C64-960C-3E2F0EC3F4E7}" presName="parentLin" presStyleCnt="0"/>
      <dgm:spPr/>
    </dgm:pt>
    <dgm:pt modelId="{6E235170-7D47-41CE-84D9-64A69A71A4CD}" type="pres">
      <dgm:prSet presAssocID="{5F156CB7-BE31-4C64-960C-3E2F0EC3F4E7}" presName="parentLeftMargin" presStyleLbl="node1" presStyleIdx="2" presStyleCnt="5"/>
      <dgm:spPr/>
    </dgm:pt>
    <dgm:pt modelId="{34165F15-C4B8-4D65-A37A-DDFAB9DEF913}" type="pres">
      <dgm:prSet presAssocID="{5F156CB7-BE31-4C64-960C-3E2F0EC3F4E7}" presName="parentText" presStyleLbl="node1" presStyleIdx="3" presStyleCnt="5" custScaleX="142857" custLinFactNeighborX="-30565">
        <dgm:presLayoutVars>
          <dgm:chMax val="0"/>
          <dgm:bulletEnabled val="1"/>
        </dgm:presLayoutVars>
      </dgm:prSet>
      <dgm:spPr/>
    </dgm:pt>
    <dgm:pt modelId="{D0910B46-52B7-4E97-ABB5-4FDAB098DA6F}" type="pres">
      <dgm:prSet presAssocID="{5F156CB7-BE31-4C64-960C-3E2F0EC3F4E7}" presName="negativeSpace" presStyleCnt="0"/>
      <dgm:spPr/>
    </dgm:pt>
    <dgm:pt modelId="{B40C49DD-E7C8-480D-A7D1-64D138988627}" type="pres">
      <dgm:prSet presAssocID="{5F156CB7-BE31-4C64-960C-3E2F0EC3F4E7}" presName="childText" presStyleLbl="conFgAcc1" presStyleIdx="3" presStyleCnt="5">
        <dgm:presLayoutVars>
          <dgm:bulletEnabled val="1"/>
        </dgm:presLayoutVars>
      </dgm:prSet>
      <dgm:spPr/>
    </dgm:pt>
    <dgm:pt modelId="{30EB6C79-6941-4339-B84B-655D019CFC99}" type="pres">
      <dgm:prSet presAssocID="{DF2B6F95-98D1-4879-BFF4-03B850FAF7D3}" presName="spaceBetweenRectangles" presStyleCnt="0"/>
      <dgm:spPr/>
    </dgm:pt>
    <dgm:pt modelId="{D23C1151-F7D0-465C-94A1-46B8370BC7CF}" type="pres">
      <dgm:prSet presAssocID="{6268E34D-1883-4812-BB6C-1BA9EA9FA00E}" presName="parentLin" presStyleCnt="0"/>
      <dgm:spPr/>
    </dgm:pt>
    <dgm:pt modelId="{0ECEAF0D-463C-4290-B840-F55563DE5A75}" type="pres">
      <dgm:prSet presAssocID="{6268E34D-1883-4812-BB6C-1BA9EA9FA00E}" presName="parentLeftMargin" presStyleLbl="node1" presStyleIdx="3" presStyleCnt="5"/>
      <dgm:spPr/>
    </dgm:pt>
    <dgm:pt modelId="{0D4D5E26-C0B2-4EC0-B826-9631F64AE29B}" type="pres">
      <dgm:prSet presAssocID="{6268E34D-1883-4812-BB6C-1BA9EA9FA00E}" presName="parentText" presStyleLbl="node1" presStyleIdx="4" presStyleCnt="5" custScaleX="142857" custLinFactNeighborX="-30565">
        <dgm:presLayoutVars>
          <dgm:chMax val="0"/>
          <dgm:bulletEnabled val="1"/>
        </dgm:presLayoutVars>
      </dgm:prSet>
      <dgm:spPr/>
    </dgm:pt>
    <dgm:pt modelId="{2F14E4D4-4CA3-4790-89D5-412E1C84B479}" type="pres">
      <dgm:prSet presAssocID="{6268E34D-1883-4812-BB6C-1BA9EA9FA00E}" presName="negativeSpace" presStyleCnt="0"/>
      <dgm:spPr/>
    </dgm:pt>
    <dgm:pt modelId="{69D9439E-B16B-4C34-8B94-037B9C61684B}" type="pres">
      <dgm:prSet presAssocID="{6268E34D-1883-4812-BB6C-1BA9EA9FA00E}" presName="childText" presStyleLbl="conFgAcc1" presStyleIdx="4" presStyleCnt="5">
        <dgm:presLayoutVars>
          <dgm:bulletEnabled val="1"/>
        </dgm:presLayoutVars>
      </dgm:prSet>
      <dgm:spPr/>
    </dgm:pt>
  </dgm:ptLst>
  <dgm:cxnLst>
    <dgm:cxn modelId="{3CE79828-5E2E-49C0-A36E-D27CEAC5D32B}" type="presOf" srcId="{E0C0EC95-31F5-4C8D-B16F-2E3FD240E474}" destId="{B901E4DB-9033-4068-9BD9-A958CD5C49FF}" srcOrd="1" destOrd="0" presId="urn:microsoft.com/office/officeart/2005/8/layout/list1"/>
    <dgm:cxn modelId="{68ABA22C-CCEA-4EE9-A4E3-0F4626569228}" type="presOf" srcId="{263BA527-371A-415A-9499-2C0B13827293}" destId="{5A8D8C23-7031-41CC-963E-E35AB5CDE8EA}" srcOrd="0" destOrd="0" presId="urn:microsoft.com/office/officeart/2005/8/layout/list1"/>
    <dgm:cxn modelId="{5A3DF55B-E3E3-4FE1-8961-F97FEC4704B5}" type="presOf" srcId="{6A0CD2C8-E993-48B3-8CE3-6F6C405EB607}" destId="{19DB88FE-703D-4228-9C51-1ADFC7C9201A}" srcOrd="0" destOrd="0" presId="urn:microsoft.com/office/officeart/2005/8/layout/list1"/>
    <dgm:cxn modelId="{3F8CA363-F5A0-4729-BAD5-225F3714442B}" type="presOf" srcId="{5341ED90-74F4-47CC-992B-90192F887D04}" destId="{E6054B81-A18C-4F11-B794-CCF59A4DA675}" srcOrd="0" destOrd="0" presId="urn:microsoft.com/office/officeart/2005/8/layout/list1"/>
    <dgm:cxn modelId="{EC1A2B4D-B5B5-46C5-AE31-F9450EDEAF2E}" type="presOf" srcId="{5F156CB7-BE31-4C64-960C-3E2F0EC3F4E7}" destId="{6E235170-7D47-41CE-84D9-64A69A71A4CD}" srcOrd="0" destOrd="0" presId="urn:microsoft.com/office/officeart/2005/8/layout/list1"/>
    <dgm:cxn modelId="{7A897377-7D87-4F2B-AC2B-B56E7770A782}" srcId="{6A0CD2C8-E993-48B3-8CE3-6F6C405EB607}" destId="{5341ED90-74F4-47CC-992B-90192F887D04}" srcOrd="0" destOrd="0" parTransId="{C054675D-5231-4971-A98D-C2F07AE696CD}" sibTransId="{20A1A8E8-D7C8-48C9-B8D9-9EAB0FE6B712}"/>
    <dgm:cxn modelId="{6375D17A-F2F7-45DC-85C1-DA3DE52B4D5E}" type="presOf" srcId="{6268E34D-1883-4812-BB6C-1BA9EA9FA00E}" destId="{0ECEAF0D-463C-4290-B840-F55563DE5A75}" srcOrd="0" destOrd="0" presId="urn:microsoft.com/office/officeart/2005/8/layout/list1"/>
    <dgm:cxn modelId="{28D1688B-67D4-4446-9C99-D5EC4CE428CE}" srcId="{6A0CD2C8-E993-48B3-8CE3-6F6C405EB607}" destId="{5F156CB7-BE31-4C64-960C-3E2F0EC3F4E7}" srcOrd="3" destOrd="0" parTransId="{53A71E7D-CB20-4652-8806-12ECFC8433EB}" sibTransId="{DF2B6F95-98D1-4879-BFF4-03B850FAF7D3}"/>
    <dgm:cxn modelId="{24F52594-761E-4B00-8D93-9C381C400511}" srcId="{6A0CD2C8-E993-48B3-8CE3-6F6C405EB607}" destId="{263BA527-371A-415A-9499-2C0B13827293}" srcOrd="1" destOrd="0" parTransId="{EE446387-9AC1-45F6-8B6F-922BCD310576}" sibTransId="{5921BD7F-2271-4EC8-ABA4-1BD2D5EE4173}"/>
    <dgm:cxn modelId="{B7970DAB-144D-44D0-8DD3-9DCFF6BB7B27}" type="presOf" srcId="{5341ED90-74F4-47CC-992B-90192F887D04}" destId="{1F277C05-F11A-4730-8183-7B200112A862}" srcOrd="1" destOrd="0" presId="urn:microsoft.com/office/officeart/2005/8/layout/list1"/>
    <dgm:cxn modelId="{EA4FE2AE-855E-4AC2-A8AB-070166E53067}" srcId="{6A0CD2C8-E993-48B3-8CE3-6F6C405EB607}" destId="{6268E34D-1883-4812-BB6C-1BA9EA9FA00E}" srcOrd="4" destOrd="0" parTransId="{B56E2926-D56E-4A11-B453-88C672C7B0F0}" sibTransId="{B852FAFD-3705-4CD3-B5CC-AB8996193C42}"/>
    <dgm:cxn modelId="{3099E5BF-F513-47E5-ADD0-52443A17B70C}" srcId="{6A0CD2C8-E993-48B3-8CE3-6F6C405EB607}" destId="{E0C0EC95-31F5-4C8D-B16F-2E3FD240E474}" srcOrd="2" destOrd="0" parTransId="{B200B911-475C-45ED-91BE-96B43248C192}" sibTransId="{091C1909-1E9C-4CED-86CD-41170B9961B5}"/>
    <dgm:cxn modelId="{BF07D4D3-C9BA-42A3-8971-59976A7DE0C3}" type="presOf" srcId="{E0C0EC95-31F5-4C8D-B16F-2E3FD240E474}" destId="{431E7D32-3FF6-4637-958A-65251AB10CE4}" srcOrd="0" destOrd="0" presId="urn:microsoft.com/office/officeart/2005/8/layout/list1"/>
    <dgm:cxn modelId="{6926FCD4-64CB-4B96-8DA7-5C7B7650FD80}" type="presOf" srcId="{263BA527-371A-415A-9499-2C0B13827293}" destId="{AF6816AE-807F-49FA-BA15-784109A4215D}" srcOrd="1" destOrd="0" presId="urn:microsoft.com/office/officeart/2005/8/layout/list1"/>
    <dgm:cxn modelId="{742CCCE6-2F48-49F8-B54A-C1D5534030E9}" type="presOf" srcId="{6268E34D-1883-4812-BB6C-1BA9EA9FA00E}" destId="{0D4D5E26-C0B2-4EC0-B826-9631F64AE29B}" srcOrd="1" destOrd="0" presId="urn:microsoft.com/office/officeart/2005/8/layout/list1"/>
    <dgm:cxn modelId="{42138AF8-36B9-4DA5-A4E0-3043FB92A902}" type="presOf" srcId="{5F156CB7-BE31-4C64-960C-3E2F0EC3F4E7}" destId="{34165F15-C4B8-4D65-A37A-DDFAB9DEF913}" srcOrd="1" destOrd="0" presId="urn:microsoft.com/office/officeart/2005/8/layout/list1"/>
    <dgm:cxn modelId="{39B68D9F-9172-4CED-B58C-35322BEFDA03}" type="presParOf" srcId="{19DB88FE-703D-4228-9C51-1ADFC7C9201A}" destId="{A1342193-D447-4BBB-9581-C1536A5FD4C0}" srcOrd="0" destOrd="0" presId="urn:microsoft.com/office/officeart/2005/8/layout/list1"/>
    <dgm:cxn modelId="{E1A2FC0E-5D29-48E7-89BD-7729B806EC99}" type="presParOf" srcId="{A1342193-D447-4BBB-9581-C1536A5FD4C0}" destId="{E6054B81-A18C-4F11-B794-CCF59A4DA675}" srcOrd="0" destOrd="0" presId="urn:microsoft.com/office/officeart/2005/8/layout/list1"/>
    <dgm:cxn modelId="{73CD5B70-8336-46D0-BAC6-CD0F46969C0B}" type="presParOf" srcId="{A1342193-D447-4BBB-9581-C1536A5FD4C0}" destId="{1F277C05-F11A-4730-8183-7B200112A862}" srcOrd="1" destOrd="0" presId="urn:microsoft.com/office/officeart/2005/8/layout/list1"/>
    <dgm:cxn modelId="{1AF672D3-9E96-452A-A476-8F6D8AFE445E}" type="presParOf" srcId="{19DB88FE-703D-4228-9C51-1ADFC7C9201A}" destId="{164CF811-32B1-4575-A6A6-AFD5386F0F87}" srcOrd="1" destOrd="0" presId="urn:microsoft.com/office/officeart/2005/8/layout/list1"/>
    <dgm:cxn modelId="{76B70FF4-AB40-4AFB-8176-7B3FEBF981D3}" type="presParOf" srcId="{19DB88FE-703D-4228-9C51-1ADFC7C9201A}" destId="{EDEB9141-3E53-4141-8C1C-C48E670A1C6A}" srcOrd="2" destOrd="0" presId="urn:microsoft.com/office/officeart/2005/8/layout/list1"/>
    <dgm:cxn modelId="{1BA69F90-4C6B-40C5-957B-38BC9F49BAC3}" type="presParOf" srcId="{19DB88FE-703D-4228-9C51-1ADFC7C9201A}" destId="{3EEB2C60-27F8-4279-B0F0-13FFD0416A02}" srcOrd="3" destOrd="0" presId="urn:microsoft.com/office/officeart/2005/8/layout/list1"/>
    <dgm:cxn modelId="{1E185ABD-E5DE-41BC-ADBF-70F3E2DEFA26}" type="presParOf" srcId="{19DB88FE-703D-4228-9C51-1ADFC7C9201A}" destId="{01562446-0F3F-4B5C-9D98-5299902ABEFC}" srcOrd="4" destOrd="0" presId="urn:microsoft.com/office/officeart/2005/8/layout/list1"/>
    <dgm:cxn modelId="{909C2BD3-4DD3-4E87-B36F-006CA1F0BE54}" type="presParOf" srcId="{01562446-0F3F-4B5C-9D98-5299902ABEFC}" destId="{5A8D8C23-7031-41CC-963E-E35AB5CDE8EA}" srcOrd="0" destOrd="0" presId="urn:microsoft.com/office/officeart/2005/8/layout/list1"/>
    <dgm:cxn modelId="{4CA2BAD2-5473-4C8C-ABF5-CE6A9CCF10EC}" type="presParOf" srcId="{01562446-0F3F-4B5C-9D98-5299902ABEFC}" destId="{AF6816AE-807F-49FA-BA15-784109A4215D}" srcOrd="1" destOrd="0" presId="urn:microsoft.com/office/officeart/2005/8/layout/list1"/>
    <dgm:cxn modelId="{16813AA7-DD65-4CD6-B6EE-B9E211941A66}" type="presParOf" srcId="{19DB88FE-703D-4228-9C51-1ADFC7C9201A}" destId="{624820E1-A885-4053-A171-C023BC1EB41E}" srcOrd="5" destOrd="0" presId="urn:microsoft.com/office/officeart/2005/8/layout/list1"/>
    <dgm:cxn modelId="{38CDA323-EEAB-4654-95E5-F5B428A36F59}" type="presParOf" srcId="{19DB88FE-703D-4228-9C51-1ADFC7C9201A}" destId="{10759E61-1F39-43BA-8BA0-DC7140583ABF}" srcOrd="6" destOrd="0" presId="urn:microsoft.com/office/officeart/2005/8/layout/list1"/>
    <dgm:cxn modelId="{2B479398-22C4-488B-969A-A23FC613B2A0}" type="presParOf" srcId="{19DB88FE-703D-4228-9C51-1ADFC7C9201A}" destId="{9E7E2248-78C4-40AE-81C2-10DAFC791058}" srcOrd="7" destOrd="0" presId="urn:microsoft.com/office/officeart/2005/8/layout/list1"/>
    <dgm:cxn modelId="{21DD7FA5-CD52-4B56-86D8-8A223D04EEA0}" type="presParOf" srcId="{19DB88FE-703D-4228-9C51-1ADFC7C9201A}" destId="{770EB231-95D7-4B38-A846-5E7B406221AB}" srcOrd="8" destOrd="0" presId="urn:microsoft.com/office/officeart/2005/8/layout/list1"/>
    <dgm:cxn modelId="{59AF80F0-30F5-41C3-A3FD-872E4F14E4DF}" type="presParOf" srcId="{770EB231-95D7-4B38-A846-5E7B406221AB}" destId="{431E7D32-3FF6-4637-958A-65251AB10CE4}" srcOrd="0" destOrd="0" presId="urn:microsoft.com/office/officeart/2005/8/layout/list1"/>
    <dgm:cxn modelId="{951D2D90-8788-41D1-85BC-1626C1596953}" type="presParOf" srcId="{770EB231-95D7-4B38-A846-5E7B406221AB}" destId="{B901E4DB-9033-4068-9BD9-A958CD5C49FF}" srcOrd="1" destOrd="0" presId="urn:microsoft.com/office/officeart/2005/8/layout/list1"/>
    <dgm:cxn modelId="{0EBAB24F-1477-4558-9D7C-EE612A5A075A}" type="presParOf" srcId="{19DB88FE-703D-4228-9C51-1ADFC7C9201A}" destId="{5392E5D0-4D0C-4566-82F5-D3573AB10642}" srcOrd="9" destOrd="0" presId="urn:microsoft.com/office/officeart/2005/8/layout/list1"/>
    <dgm:cxn modelId="{539D1A5E-1E01-46E6-BD6E-AB3C81CF6F15}" type="presParOf" srcId="{19DB88FE-703D-4228-9C51-1ADFC7C9201A}" destId="{90B09E40-35C6-4F2E-A74B-7D3F1EAF76CC}" srcOrd="10" destOrd="0" presId="urn:microsoft.com/office/officeart/2005/8/layout/list1"/>
    <dgm:cxn modelId="{E0609202-A5E2-4093-918E-525197C52877}" type="presParOf" srcId="{19DB88FE-703D-4228-9C51-1ADFC7C9201A}" destId="{EF25FDE7-9126-4CF9-8F2F-4F3632351983}" srcOrd="11" destOrd="0" presId="urn:microsoft.com/office/officeart/2005/8/layout/list1"/>
    <dgm:cxn modelId="{C754D419-27EA-48B1-98AF-EEF7FAB716A9}" type="presParOf" srcId="{19DB88FE-703D-4228-9C51-1ADFC7C9201A}" destId="{5CB03F37-9FB5-4998-BD45-0F595035C2FC}" srcOrd="12" destOrd="0" presId="urn:microsoft.com/office/officeart/2005/8/layout/list1"/>
    <dgm:cxn modelId="{E7C39724-5047-4EAB-8692-C5B834316700}" type="presParOf" srcId="{5CB03F37-9FB5-4998-BD45-0F595035C2FC}" destId="{6E235170-7D47-41CE-84D9-64A69A71A4CD}" srcOrd="0" destOrd="0" presId="urn:microsoft.com/office/officeart/2005/8/layout/list1"/>
    <dgm:cxn modelId="{DA8BABA2-F931-414B-9CEA-3A06C381F74F}" type="presParOf" srcId="{5CB03F37-9FB5-4998-BD45-0F595035C2FC}" destId="{34165F15-C4B8-4D65-A37A-DDFAB9DEF913}" srcOrd="1" destOrd="0" presId="urn:microsoft.com/office/officeart/2005/8/layout/list1"/>
    <dgm:cxn modelId="{D178CA29-3202-44A0-ADD2-93F83C8481AE}" type="presParOf" srcId="{19DB88FE-703D-4228-9C51-1ADFC7C9201A}" destId="{D0910B46-52B7-4E97-ABB5-4FDAB098DA6F}" srcOrd="13" destOrd="0" presId="urn:microsoft.com/office/officeart/2005/8/layout/list1"/>
    <dgm:cxn modelId="{0B8F3C69-4D94-4CA0-BC9E-E9B674730FDF}" type="presParOf" srcId="{19DB88FE-703D-4228-9C51-1ADFC7C9201A}" destId="{B40C49DD-E7C8-480D-A7D1-64D138988627}" srcOrd="14" destOrd="0" presId="urn:microsoft.com/office/officeart/2005/8/layout/list1"/>
    <dgm:cxn modelId="{F047647D-9127-4DA7-B8C9-45EA9DC26BD4}" type="presParOf" srcId="{19DB88FE-703D-4228-9C51-1ADFC7C9201A}" destId="{30EB6C79-6941-4339-B84B-655D019CFC99}" srcOrd="15" destOrd="0" presId="urn:microsoft.com/office/officeart/2005/8/layout/list1"/>
    <dgm:cxn modelId="{3D94F627-EF49-42F4-BF62-99D548D9C84C}" type="presParOf" srcId="{19DB88FE-703D-4228-9C51-1ADFC7C9201A}" destId="{D23C1151-F7D0-465C-94A1-46B8370BC7CF}" srcOrd="16" destOrd="0" presId="urn:microsoft.com/office/officeart/2005/8/layout/list1"/>
    <dgm:cxn modelId="{31113BDD-0C6A-48E9-9675-6E25157D986B}" type="presParOf" srcId="{D23C1151-F7D0-465C-94A1-46B8370BC7CF}" destId="{0ECEAF0D-463C-4290-B840-F55563DE5A75}" srcOrd="0" destOrd="0" presId="urn:microsoft.com/office/officeart/2005/8/layout/list1"/>
    <dgm:cxn modelId="{004665A3-F142-404D-9DD6-B77371AB6CFD}" type="presParOf" srcId="{D23C1151-F7D0-465C-94A1-46B8370BC7CF}" destId="{0D4D5E26-C0B2-4EC0-B826-9631F64AE29B}" srcOrd="1" destOrd="0" presId="urn:microsoft.com/office/officeart/2005/8/layout/list1"/>
    <dgm:cxn modelId="{6EA7AFEC-6AC4-42CF-9E89-119CBC10A353}" type="presParOf" srcId="{19DB88FE-703D-4228-9C51-1ADFC7C9201A}" destId="{2F14E4D4-4CA3-4790-89D5-412E1C84B479}" srcOrd="17" destOrd="0" presId="urn:microsoft.com/office/officeart/2005/8/layout/list1"/>
    <dgm:cxn modelId="{5896326E-5818-4B81-B7ED-722E85578C8C}" type="presParOf" srcId="{19DB88FE-703D-4228-9C51-1ADFC7C9201A}" destId="{69D9439E-B16B-4C34-8B94-037B9C61684B}" srcOrd="18"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8685A74-E0E3-4689-A8B2-BE9E19346B9C}" type="doc">
      <dgm:prSet loTypeId="urn:microsoft.com/office/officeart/2005/8/layout/vList2" loCatId="list" qsTypeId="urn:microsoft.com/office/officeart/2005/8/quickstyle/simple1" qsCatId="simple" csTypeId="urn:microsoft.com/office/officeart/2005/8/colors/accent6_5" csCatId="accent6" phldr="1"/>
      <dgm:spPr/>
      <dgm:t>
        <a:bodyPr/>
        <a:lstStyle/>
        <a:p>
          <a:endParaRPr lang="fr-FR"/>
        </a:p>
      </dgm:t>
    </dgm:pt>
    <dgm:pt modelId="{899C2E1B-ECB8-4476-922A-4900D180DCFF}">
      <dgm:prSet phldrT="[Texte]"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fr-FR" sz="1600" b="1">
              <a:solidFill>
                <a:schemeClr val="tx1"/>
              </a:solidFill>
              <a:cs typeface="Times New Roman" pitchFamily="18" charset="0"/>
            </a:rPr>
            <a:t>1 point entre les limites de surveillance et de contrôle</a:t>
          </a:r>
          <a:r>
            <a:rPr lang="en-US" sz="1600" b="1">
              <a:solidFill>
                <a:schemeClr val="tx1"/>
              </a:solidFill>
            </a:rPr>
            <a:t> </a:t>
          </a:r>
          <a:endParaRPr lang="en-US" sz="1600" b="1" dirty="0">
            <a:solidFill>
              <a:schemeClr val="tx1"/>
            </a:solidFill>
          </a:endParaRPr>
        </a:p>
      </dgm:t>
    </dgm:pt>
    <dgm:pt modelId="{E2834341-C5FB-4336-8027-F66351386A90}" type="parTrans" cxnId="{992D1BA7-04E2-41BF-9153-8B08ED366F82}">
      <dgm:prSet/>
      <dgm:spPr/>
      <dgm:t>
        <a:bodyPr/>
        <a:lstStyle/>
        <a:p>
          <a:endParaRPr lang="fr-FR" sz="1600">
            <a:solidFill>
              <a:schemeClr val="tx1"/>
            </a:solidFill>
          </a:endParaRPr>
        </a:p>
      </dgm:t>
    </dgm:pt>
    <dgm:pt modelId="{0D04DF44-0BBE-4061-BDDC-92E027F83E6E}" type="sibTrans" cxnId="{992D1BA7-04E2-41BF-9153-8B08ED366F82}">
      <dgm:prSet/>
      <dgm:spPr/>
      <dgm:t>
        <a:bodyPr/>
        <a:lstStyle/>
        <a:p>
          <a:endParaRPr lang="fr-FR" sz="1600">
            <a:solidFill>
              <a:schemeClr val="tx1"/>
            </a:solidFill>
          </a:endParaRPr>
        </a:p>
      </dgm:t>
    </dgm:pt>
    <dgm:pt modelId="{4FD67844-4A95-422D-BDF1-E8F28085BDC9}">
      <dgm:prSet phldrT="[Texte]" custT="1"/>
      <dgm:spPr/>
      <dgm:t>
        <a:bodyPr/>
        <a:lstStyle/>
        <a:p>
          <a:r>
            <a:rPr lang="fr-FR" sz="1600" b="1">
              <a:solidFill>
                <a:schemeClr val="tx1"/>
              </a:solidFill>
              <a:cs typeface="Times New Roman" pitchFamily="18" charset="0"/>
            </a:rPr>
            <a:t>7 points consécutifs sont supérieurs ou inférieurs à la moyenne</a:t>
          </a:r>
          <a:r>
            <a:rPr lang="en-US" sz="1600" b="1">
              <a:solidFill>
                <a:schemeClr val="tx1"/>
              </a:solidFill>
            </a:rPr>
            <a:t> </a:t>
          </a:r>
          <a:endParaRPr lang="fr-FR" sz="1600" dirty="0">
            <a:solidFill>
              <a:schemeClr val="tx1"/>
            </a:solidFill>
          </a:endParaRPr>
        </a:p>
      </dgm:t>
    </dgm:pt>
    <dgm:pt modelId="{95C33E49-76C1-4A7C-A411-7C8E33F0325F}" type="parTrans" cxnId="{1071C193-AD41-4039-AF19-896F6D815DCD}">
      <dgm:prSet/>
      <dgm:spPr/>
      <dgm:t>
        <a:bodyPr/>
        <a:lstStyle/>
        <a:p>
          <a:endParaRPr lang="fr-FR" sz="1600">
            <a:solidFill>
              <a:schemeClr val="tx1"/>
            </a:solidFill>
          </a:endParaRPr>
        </a:p>
      </dgm:t>
    </dgm:pt>
    <dgm:pt modelId="{904D2420-A5B7-4FFF-846A-053B963C4492}" type="sibTrans" cxnId="{1071C193-AD41-4039-AF19-896F6D815DCD}">
      <dgm:prSet/>
      <dgm:spPr/>
      <dgm:t>
        <a:bodyPr/>
        <a:lstStyle/>
        <a:p>
          <a:endParaRPr lang="fr-FR" sz="1600">
            <a:solidFill>
              <a:schemeClr val="tx1"/>
            </a:solidFill>
          </a:endParaRPr>
        </a:p>
      </dgm:t>
    </dgm:pt>
    <dgm:pt modelId="{6876D6D3-4789-4E25-A282-3819FA90CD81}">
      <dgm:prSet phldrT="[Texte]" custT="1"/>
      <dgm:spPr/>
      <dgm:t>
        <a:bodyPr/>
        <a:lstStyle/>
        <a:p>
          <a:r>
            <a:rPr lang="fr-FR" sz="1600" b="1">
              <a:solidFill>
                <a:schemeClr val="tx1"/>
              </a:solidFill>
              <a:cs typeface="Times New Roman" pitchFamily="18" charset="0"/>
            </a:rPr>
            <a:t>6 points consécutifs sont en augmentation régulière ( dérive ) ou en diminution régulière</a:t>
          </a:r>
          <a:r>
            <a:rPr lang="en-US" sz="1600" b="1">
              <a:solidFill>
                <a:schemeClr val="tx1"/>
              </a:solidFill>
            </a:rPr>
            <a:t> </a:t>
          </a:r>
          <a:endParaRPr lang="fr-FR" sz="1600" dirty="0">
            <a:solidFill>
              <a:schemeClr val="tx1"/>
            </a:solidFill>
          </a:endParaRPr>
        </a:p>
      </dgm:t>
    </dgm:pt>
    <dgm:pt modelId="{920F2680-28D9-4DB6-BDD5-80894B55BFF4}" type="parTrans" cxnId="{E14995CD-8CED-49C0-8488-D40B95858A87}">
      <dgm:prSet/>
      <dgm:spPr/>
      <dgm:t>
        <a:bodyPr/>
        <a:lstStyle/>
        <a:p>
          <a:endParaRPr lang="fr-FR" sz="1600">
            <a:solidFill>
              <a:schemeClr val="tx1"/>
            </a:solidFill>
          </a:endParaRPr>
        </a:p>
      </dgm:t>
    </dgm:pt>
    <dgm:pt modelId="{864281F2-DB5F-4E35-9F3B-CDC5226C7933}" type="sibTrans" cxnId="{E14995CD-8CED-49C0-8488-D40B95858A87}">
      <dgm:prSet/>
      <dgm:spPr/>
      <dgm:t>
        <a:bodyPr/>
        <a:lstStyle/>
        <a:p>
          <a:endParaRPr lang="fr-FR" sz="1600">
            <a:solidFill>
              <a:schemeClr val="tx1"/>
            </a:solidFill>
          </a:endParaRPr>
        </a:p>
      </dgm:t>
    </dgm:pt>
    <dgm:pt modelId="{7340EFCB-3525-445B-A559-FB2A3A00DD77}">
      <dgm:prSet custT="1"/>
      <dgm:spPr/>
      <dgm:t>
        <a:bodyPr/>
        <a:lstStyle/>
        <a:p>
          <a:r>
            <a:rPr lang="en-US" sz="1600" b="1">
              <a:solidFill>
                <a:schemeClr val="tx1"/>
              </a:solidFill>
            </a:rPr>
            <a:t>9 points de suite proches d’une limite</a:t>
          </a:r>
          <a:endParaRPr lang="en-US" sz="1600" b="1" dirty="0">
            <a:solidFill>
              <a:schemeClr val="tx1"/>
            </a:solidFill>
          </a:endParaRPr>
        </a:p>
      </dgm:t>
    </dgm:pt>
    <dgm:pt modelId="{C94D16D8-702A-49C4-B3D8-6B8CBFE855D8}" type="parTrans" cxnId="{99E750D0-82F9-46A9-A765-387F0385FD1D}">
      <dgm:prSet/>
      <dgm:spPr/>
      <dgm:t>
        <a:bodyPr/>
        <a:lstStyle/>
        <a:p>
          <a:endParaRPr lang="fr-FR" sz="1600">
            <a:solidFill>
              <a:schemeClr val="tx1"/>
            </a:solidFill>
          </a:endParaRPr>
        </a:p>
      </dgm:t>
    </dgm:pt>
    <dgm:pt modelId="{ADA43F54-2C18-43C3-A6F5-F23379FA2134}" type="sibTrans" cxnId="{99E750D0-82F9-46A9-A765-387F0385FD1D}">
      <dgm:prSet/>
      <dgm:spPr/>
      <dgm:t>
        <a:bodyPr/>
        <a:lstStyle/>
        <a:p>
          <a:endParaRPr lang="fr-FR" sz="1600">
            <a:solidFill>
              <a:schemeClr val="tx1"/>
            </a:solidFill>
          </a:endParaRPr>
        </a:p>
      </dgm:t>
    </dgm:pt>
    <dgm:pt modelId="{58EF8370-CAF8-45C4-9AC2-F1CADB9F0D53}">
      <dgm:prSet custT="1"/>
      <dgm:spPr/>
      <dgm:t>
        <a:bodyPr/>
        <a:lstStyle/>
        <a:p>
          <a:r>
            <a:rPr lang="en-US" sz="1600" b="1">
              <a:solidFill>
                <a:schemeClr val="tx1"/>
              </a:solidFill>
            </a:rPr>
            <a:t>Parmis 3 points d’afilé, 2 se retrouvent en limite ou hors limite</a:t>
          </a:r>
          <a:endParaRPr lang="en-US" sz="1600" b="1" dirty="0">
            <a:solidFill>
              <a:schemeClr val="tx1"/>
            </a:solidFill>
          </a:endParaRPr>
        </a:p>
      </dgm:t>
    </dgm:pt>
    <dgm:pt modelId="{76328A44-711C-48CB-A341-1227F81EC3F3}" type="parTrans" cxnId="{D6C00864-1B32-4B1F-B9A4-A45DC9AD813A}">
      <dgm:prSet/>
      <dgm:spPr/>
      <dgm:t>
        <a:bodyPr/>
        <a:lstStyle/>
        <a:p>
          <a:endParaRPr lang="fr-FR" sz="1600">
            <a:solidFill>
              <a:schemeClr val="tx1"/>
            </a:solidFill>
          </a:endParaRPr>
        </a:p>
      </dgm:t>
    </dgm:pt>
    <dgm:pt modelId="{F361AEDF-4001-460C-B264-020261A882AF}" type="sibTrans" cxnId="{D6C00864-1B32-4B1F-B9A4-A45DC9AD813A}">
      <dgm:prSet/>
      <dgm:spPr/>
      <dgm:t>
        <a:bodyPr/>
        <a:lstStyle/>
        <a:p>
          <a:endParaRPr lang="fr-FR" sz="1600">
            <a:solidFill>
              <a:schemeClr val="tx1"/>
            </a:solidFill>
          </a:endParaRPr>
        </a:p>
      </dgm:t>
    </dgm:pt>
    <dgm:pt modelId="{6D4EEA67-66C2-419B-A4CA-AB3D1405A7F9}">
      <dgm:prSet custT="1"/>
      <dgm:spPr/>
      <dgm:t>
        <a:bodyPr/>
        <a:lstStyle/>
        <a:p>
          <a:r>
            <a:rPr lang="en-US" sz="1600" b="1">
              <a:solidFill>
                <a:schemeClr val="tx1"/>
              </a:solidFill>
            </a:rPr>
            <a:t>14 points de suite qui passent tours a tours de bas en haut</a:t>
          </a:r>
          <a:endParaRPr lang="en-US" sz="1600" b="1" dirty="0">
            <a:solidFill>
              <a:schemeClr val="tx1"/>
            </a:solidFill>
          </a:endParaRPr>
        </a:p>
      </dgm:t>
    </dgm:pt>
    <dgm:pt modelId="{003862A2-44D9-49F0-B6CE-509D043E4C6B}" type="parTrans" cxnId="{6C167792-31C8-46EF-AA9A-1D4AD391EF43}">
      <dgm:prSet/>
      <dgm:spPr/>
      <dgm:t>
        <a:bodyPr/>
        <a:lstStyle/>
        <a:p>
          <a:endParaRPr lang="fr-FR" sz="1600">
            <a:solidFill>
              <a:schemeClr val="tx1"/>
            </a:solidFill>
          </a:endParaRPr>
        </a:p>
      </dgm:t>
    </dgm:pt>
    <dgm:pt modelId="{77C1C4C3-EA10-4908-B907-372CC71901F0}" type="sibTrans" cxnId="{6C167792-31C8-46EF-AA9A-1D4AD391EF43}">
      <dgm:prSet/>
      <dgm:spPr/>
      <dgm:t>
        <a:bodyPr/>
        <a:lstStyle/>
        <a:p>
          <a:endParaRPr lang="fr-FR" sz="1600">
            <a:solidFill>
              <a:schemeClr val="tx1"/>
            </a:solidFill>
          </a:endParaRPr>
        </a:p>
      </dgm:t>
    </dgm:pt>
    <dgm:pt modelId="{7F3B56BF-3BBD-441F-A077-6B463827AEAC}">
      <dgm:prSet custT="1"/>
      <dgm:spPr/>
      <dgm:t>
        <a:bodyPr/>
        <a:lstStyle/>
        <a:p>
          <a:r>
            <a:rPr lang="en-US" sz="1600" b="1">
              <a:solidFill>
                <a:schemeClr val="tx1"/>
              </a:solidFill>
            </a:rPr>
            <a:t>15 points d’aflilés à l’interieur de la zone AB (des 2 cotés de la ligne centrale)</a:t>
          </a:r>
          <a:endParaRPr lang="en-US" sz="1600" b="1" dirty="0">
            <a:solidFill>
              <a:schemeClr val="tx1"/>
            </a:solidFill>
          </a:endParaRPr>
        </a:p>
      </dgm:t>
    </dgm:pt>
    <dgm:pt modelId="{40A64CA8-ED3B-44C4-9A9C-3AA42FEAB270}" type="parTrans" cxnId="{D3E101A6-2B27-41D6-97F6-493D619D116E}">
      <dgm:prSet/>
      <dgm:spPr/>
      <dgm:t>
        <a:bodyPr/>
        <a:lstStyle/>
        <a:p>
          <a:endParaRPr lang="fr-FR" sz="1600">
            <a:solidFill>
              <a:schemeClr val="tx1"/>
            </a:solidFill>
          </a:endParaRPr>
        </a:p>
      </dgm:t>
    </dgm:pt>
    <dgm:pt modelId="{5A73FB12-9356-43FA-BA30-246EF99A76B1}" type="sibTrans" cxnId="{D3E101A6-2B27-41D6-97F6-493D619D116E}">
      <dgm:prSet/>
      <dgm:spPr/>
      <dgm:t>
        <a:bodyPr/>
        <a:lstStyle/>
        <a:p>
          <a:endParaRPr lang="fr-FR" sz="1600">
            <a:solidFill>
              <a:schemeClr val="tx1"/>
            </a:solidFill>
          </a:endParaRPr>
        </a:p>
      </dgm:t>
    </dgm:pt>
    <dgm:pt modelId="{EF066C0A-E5D4-4CB9-B944-3DB6F2CB453D}">
      <dgm:prSet custT="1"/>
      <dgm:spPr/>
      <dgm:t>
        <a:bodyPr/>
        <a:lstStyle/>
        <a:p>
          <a:r>
            <a:rPr lang="en-US" sz="1600" b="1" dirty="0">
              <a:solidFill>
                <a:schemeClr val="tx1"/>
              </a:solidFill>
            </a:rPr>
            <a:t>8 points de suite </a:t>
          </a:r>
          <a:r>
            <a:rPr lang="en-US" sz="1600" b="1" dirty="0" err="1">
              <a:solidFill>
                <a:schemeClr val="tx1"/>
              </a:solidFill>
            </a:rPr>
            <a:t>citués</a:t>
          </a:r>
          <a:r>
            <a:rPr lang="en-US" sz="1600" b="1" dirty="0">
              <a:solidFill>
                <a:schemeClr val="tx1"/>
              </a:solidFill>
            </a:rPr>
            <a:t> des 2 </a:t>
          </a:r>
          <a:r>
            <a:rPr lang="en-US" sz="1600" b="1" dirty="0" err="1">
              <a:solidFill>
                <a:schemeClr val="tx1"/>
              </a:solidFill>
            </a:rPr>
            <a:t>cotés</a:t>
          </a:r>
          <a:r>
            <a:rPr lang="en-US" sz="1600" b="1" dirty="0">
              <a:solidFill>
                <a:schemeClr val="tx1"/>
              </a:solidFill>
            </a:rPr>
            <a:t> de la </a:t>
          </a:r>
          <a:r>
            <a:rPr lang="en-US" sz="1600" b="1" dirty="0" err="1">
              <a:solidFill>
                <a:schemeClr val="tx1"/>
              </a:solidFill>
            </a:rPr>
            <a:t>ligne</a:t>
          </a:r>
          <a:r>
            <a:rPr lang="en-US" sz="1600" b="1" dirty="0">
              <a:solidFill>
                <a:schemeClr val="tx1"/>
              </a:solidFill>
            </a:rPr>
            <a:t> </a:t>
          </a:r>
          <a:r>
            <a:rPr lang="en-US" sz="1600" b="1" dirty="0" err="1">
              <a:solidFill>
                <a:schemeClr val="tx1"/>
              </a:solidFill>
            </a:rPr>
            <a:t>centrale</a:t>
          </a:r>
          <a:r>
            <a:rPr lang="en-US" sz="1600" b="1" dirty="0">
              <a:solidFill>
                <a:schemeClr val="tx1"/>
              </a:solidFill>
            </a:rPr>
            <a:t> </a:t>
          </a:r>
          <a:r>
            <a:rPr lang="en-US" sz="1600" b="1" dirty="0" err="1">
              <a:solidFill>
                <a:schemeClr val="tx1"/>
              </a:solidFill>
            </a:rPr>
            <a:t>mais</a:t>
          </a:r>
          <a:r>
            <a:rPr lang="en-US" sz="1600" b="1" dirty="0">
              <a:solidFill>
                <a:schemeClr val="tx1"/>
              </a:solidFill>
            </a:rPr>
            <a:t> </a:t>
          </a:r>
          <a:r>
            <a:rPr lang="en-US" sz="1600" b="1" dirty="0" err="1">
              <a:solidFill>
                <a:schemeClr val="tx1"/>
              </a:solidFill>
            </a:rPr>
            <a:t>aucun</a:t>
          </a:r>
          <a:r>
            <a:rPr lang="en-US" sz="1600" b="1" dirty="0">
              <a:solidFill>
                <a:schemeClr val="tx1"/>
              </a:solidFill>
            </a:rPr>
            <a:t> </a:t>
          </a:r>
          <a:r>
            <a:rPr lang="en-US" sz="1600" b="1" dirty="0" err="1">
              <a:solidFill>
                <a:schemeClr val="tx1"/>
              </a:solidFill>
            </a:rPr>
            <a:t>en</a:t>
          </a:r>
          <a:r>
            <a:rPr lang="en-US" sz="1600" b="1" dirty="0">
              <a:solidFill>
                <a:schemeClr val="tx1"/>
              </a:solidFill>
            </a:rPr>
            <a:t> zone AB</a:t>
          </a:r>
        </a:p>
      </dgm:t>
    </dgm:pt>
    <dgm:pt modelId="{51DC539C-CB2E-42DF-BC3C-C7CDFFD3A8AC}" type="parTrans" cxnId="{BFEDAE5E-B4A6-4355-96E4-FC874BF6DA68}">
      <dgm:prSet/>
      <dgm:spPr/>
      <dgm:t>
        <a:bodyPr/>
        <a:lstStyle/>
        <a:p>
          <a:endParaRPr lang="fr-FR" sz="1600">
            <a:solidFill>
              <a:schemeClr val="tx1"/>
            </a:solidFill>
          </a:endParaRPr>
        </a:p>
      </dgm:t>
    </dgm:pt>
    <dgm:pt modelId="{A0C04227-4C66-4604-8C6D-8D7DD05A8F17}" type="sibTrans" cxnId="{BFEDAE5E-B4A6-4355-96E4-FC874BF6DA68}">
      <dgm:prSet/>
      <dgm:spPr/>
      <dgm:t>
        <a:bodyPr/>
        <a:lstStyle/>
        <a:p>
          <a:endParaRPr lang="fr-FR" sz="1600">
            <a:solidFill>
              <a:schemeClr val="tx1"/>
            </a:solidFill>
          </a:endParaRPr>
        </a:p>
      </dgm:t>
    </dgm:pt>
    <dgm:pt modelId="{00F65DE9-AB44-4232-AE3D-8FF07691E6D8}" type="pres">
      <dgm:prSet presAssocID="{B8685A74-E0E3-4689-A8B2-BE9E19346B9C}" presName="linear" presStyleCnt="0">
        <dgm:presLayoutVars>
          <dgm:animLvl val="lvl"/>
          <dgm:resizeHandles val="exact"/>
        </dgm:presLayoutVars>
      </dgm:prSet>
      <dgm:spPr/>
    </dgm:pt>
    <dgm:pt modelId="{1EA2EA2B-9B98-4EF9-861C-E3A914F96655}" type="pres">
      <dgm:prSet presAssocID="{899C2E1B-ECB8-4476-922A-4900D180DCFF}" presName="parentText" presStyleLbl="node1" presStyleIdx="0" presStyleCnt="8">
        <dgm:presLayoutVars>
          <dgm:chMax val="0"/>
          <dgm:bulletEnabled val="1"/>
        </dgm:presLayoutVars>
      </dgm:prSet>
      <dgm:spPr/>
    </dgm:pt>
    <dgm:pt modelId="{A3716814-00F6-4A62-8085-288EC3BFFD4D}" type="pres">
      <dgm:prSet presAssocID="{0D04DF44-0BBE-4061-BDDC-92E027F83E6E}" presName="spacer" presStyleCnt="0"/>
      <dgm:spPr/>
    </dgm:pt>
    <dgm:pt modelId="{D233925E-7070-46AD-A09C-3908186ECA77}" type="pres">
      <dgm:prSet presAssocID="{4FD67844-4A95-422D-BDF1-E8F28085BDC9}" presName="parentText" presStyleLbl="node1" presStyleIdx="1" presStyleCnt="8">
        <dgm:presLayoutVars>
          <dgm:chMax val="0"/>
          <dgm:bulletEnabled val="1"/>
        </dgm:presLayoutVars>
      </dgm:prSet>
      <dgm:spPr/>
    </dgm:pt>
    <dgm:pt modelId="{2A2CFD1F-53AF-411E-9C48-D0F4C7490334}" type="pres">
      <dgm:prSet presAssocID="{904D2420-A5B7-4FFF-846A-053B963C4492}" presName="spacer" presStyleCnt="0"/>
      <dgm:spPr/>
    </dgm:pt>
    <dgm:pt modelId="{487EBAF4-A7D3-4970-B80B-E40BB658CC5A}" type="pres">
      <dgm:prSet presAssocID="{6876D6D3-4789-4E25-A282-3819FA90CD81}" presName="parentText" presStyleLbl="node1" presStyleIdx="2" presStyleCnt="8">
        <dgm:presLayoutVars>
          <dgm:chMax val="0"/>
          <dgm:bulletEnabled val="1"/>
        </dgm:presLayoutVars>
      </dgm:prSet>
      <dgm:spPr/>
    </dgm:pt>
    <dgm:pt modelId="{BE51E60C-8574-4A6B-9C49-6B68C12569D4}" type="pres">
      <dgm:prSet presAssocID="{864281F2-DB5F-4E35-9F3B-CDC5226C7933}" presName="spacer" presStyleCnt="0"/>
      <dgm:spPr/>
    </dgm:pt>
    <dgm:pt modelId="{703A0F27-2E00-46D1-B6C5-6E8B23C2C024}" type="pres">
      <dgm:prSet presAssocID="{7340EFCB-3525-445B-A559-FB2A3A00DD77}" presName="parentText" presStyleLbl="node1" presStyleIdx="3" presStyleCnt="8">
        <dgm:presLayoutVars>
          <dgm:chMax val="0"/>
          <dgm:bulletEnabled val="1"/>
        </dgm:presLayoutVars>
      </dgm:prSet>
      <dgm:spPr/>
    </dgm:pt>
    <dgm:pt modelId="{F590C10D-B61C-4F7A-A4F2-906B8AC2CF05}" type="pres">
      <dgm:prSet presAssocID="{ADA43F54-2C18-43C3-A6F5-F23379FA2134}" presName="spacer" presStyleCnt="0"/>
      <dgm:spPr/>
    </dgm:pt>
    <dgm:pt modelId="{1992C348-166D-44EA-9880-B874F00F4C11}" type="pres">
      <dgm:prSet presAssocID="{6D4EEA67-66C2-419B-A4CA-AB3D1405A7F9}" presName="parentText" presStyleLbl="node1" presStyleIdx="4" presStyleCnt="8">
        <dgm:presLayoutVars>
          <dgm:chMax val="0"/>
          <dgm:bulletEnabled val="1"/>
        </dgm:presLayoutVars>
      </dgm:prSet>
      <dgm:spPr/>
    </dgm:pt>
    <dgm:pt modelId="{AFAEEFF8-71F9-4922-ADEB-62508F735269}" type="pres">
      <dgm:prSet presAssocID="{77C1C4C3-EA10-4908-B907-372CC71901F0}" presName="spacer" presStyleCnt="0"/>
      <dgm:spPr/>
    </dgm:pt>
    <dgm:pt modelId="{25C78B45-ABE1-454B-8CEB-8A465328B9AD}" type="pres">
      <dgm:prSet presAssocID="{58EF8370-CAF8-45C4-9AC2-F1CADB9F0D53}" presName="parentText" presStyleLbl="node1" presStyleIdx="5" presStyleCnt="8">
        <dgm:presLayoutVars>
          <dgm:chMax val="0"/>
          <dgm:bulletEnabled val="1"/>
        </dgm:presLayoutVars>
      </dgm:prSet>
      <dgm:spPr/>
    </dgm:pt>
    <dgm:pt modelId="{F3665B87-36F0-4B5A-85AA-D4BE7E343437}" type="pres">
      <dgm:prSet presAssocID="{F361AEDF-4001-460C-B264-020261A882AF}" presName="spacer" presStyleCnt="0"/>
      <dgm:spPr/>
    </dgm:pt>
    <dgm:pt modelId="{39B78E77-BF2B-482A-AAB4-F02C12CB4CCA}" type="pres">
      <dgm:prSet presAssocID="{7F3B56BF-3BBD-441F-A077-6B463827AEAC}" presName="parentText" presStyleLbl="node1" presStyleIdx="6" presStyleCnt="8">
        <dgm:presLayoutVars>
          <dgm:chMax val="0"/>
          <dgm:bulletEnabled val="1"/>
        </dgm:presLayoutVars>
      </dgm:prSet>
      <dgm:spPr/>
    </dgm:pt>
    <dgm:pt modelId="{233FB84D-A716-4E5B-9F29-340A1E40355A}" type="pres">
      <dgm:prSet presAssocID="{5A73FB12-9356-43FA-BA30-246EF99A76B1}" presName="spacer" presStyleCnt="0"/>
      <dgm:spPr/>
    </dgm:pt>
    <dgm:pt modelId="{F698CDDD-73BB-4B72-8812-3C0E13135AD8}" type="pres">
      <dgm:prSet presAssocID="{EF066C0A-E5D4-4CB9-B944-3DB6F2CB453D}" presName="parentText" presStyleLbl="node1" presStyleIdx="7" presStyleCnt="8">
        <dgm:presLayoutVars>
          <dgm:chMax val="0"/>
          <dgm:bulletEnabled val="1"/>
        </dgm:presLayoutVars>
      </dgm:prSet>
      <dgm:spPr/>
    </dgm:pt>
  </dgm:ptLst>
  <dgm:cxnLst>
    <dgm:cxn modelId="{A766EA05-D865-4AF5-A3AC-2215C8C14F37}" type="presOf" srcId="{7340EFCB-3525-445B-A559-FB2A3A00DD77}" destId="{703A0F27-2E00-46D1-B6C5-6E8B23C2C024}" srcOrd="0" destOrd="0" presId="urn:microsoft.com/office/officeart/2005/8/layout/vList2"/>
    <dgm:cxn modelId="{941E6F1B-0D63-498E-8170-291043A60C16}" type="presOf" srcId="{6876D6D3-4789-4E25-A282-3819FA90CD81}" destId="{487EBAF4-A7D3-4970-B80B-E40BB658CC5A}" srcOrd="0" destOrd="0" presId="urn:microsoft.com/office/officeart/2005/8/layout/vList2"/>
    <dgm:cxn modelId="{BFEDAE5E-B4A6-4355-96E4-FC874BF6DA68}" srcId="{B8685A74-E0E3-4689-A8B2-BE9E19346B9C}" destId="{EF066C0A-E5D4-4CB9-B944-3DB6F2CB453D}" srcOrd="7" destOrd="0" parTransId="{51DC539C-CB2E-42DF-BC3C-C7CDFFD3A8AC}" sibTransId="{A0C04227-4C66-4604-8C6D-8D7DD05A8F17}"/>
    <dgm:cxn modelId="{B00ADA42-7D76-4BDC-BDF7-B64E31CF0316}" type="presOf" srcId="{7F3B56BF-3BBD-441F-A077-6B463827AEAC}" destId="{39B78E77-BF2B-482A-AAB4-F02C12CB4CCA}" srcOrd="0" destOrd="0" presId="urn:microsoft.com/office/officeart/2005/8/layout/vList2"/>
    <dgm:cxn modelId="{D6C00864-1B32-4B1F-B9A4-A45DC9AD813A}" srcId="{B8685A74-E0E3-4689-A8B2-BE9E19346B9C}" destId="{58EF8370-CAF8-45C4-9AC2-F1CADB9F0D53}" srcOrd="5" destOrd="0" parTransId="{76328A44-711C-48CB-A341-1227F81EC3F3}" sibTransId="{F361AEDF-4001-460C-B264-020261A882AF}"/>
    <dgm:cxn modelId="{C4BBE345-2211-4E19-8B09-08C543587924}" type="presOf" srcId="{6D4EEA67-66C2-419B-A4CA-AB3D1405A7F9}" destId="{1992C348-166D-44EA-9880-B874F00F4C11}" srcOrd="0" destOrd="0" presId="urn:microsoft.com/office/officeart/2005/8/layout/vList2"/>
    <dgm:cxn modelId="{2C57827D-7A67-44D2-A561-20C9DDF91938}" type="presOf" srcId="{4FD67844-4A95-422D-BDF1-E8F28085BDC9}" destId="{D233925E-7070-46AD-A09C-3908186ECA77}" srcOrd="0" destOrd="0" presId="urn:microsoft.com/office/officeart/2005/8/layout/vList2"/>
    <dgm:cxn modelId="{9275ED7F-3E44-4E80-ABA1-A17B3E0E50A5}" type="presOf" srcId="{899C2E1B-ECB8-4476-922A-4900D180DCFF}" destId="{1EA2EA2B-9B98-4EF9-861C-E3A914F96655}" srcOrd="0" destOrd="0" presId="urn:microsoft.com/office/officeart/2005/8/layout/vList2"/>
    <dgm:cxn modelId="{6C167792-31C8-46EF-AA9A-1D4AD391EF43}" srcId="{B8685A74-E0E3-4689-A8B2-BE9E19346B9C}" destId="{6D4EEA67-66C2-419B-A4CA-AB3D1405A7F9}" srcOrd="4" destOrd="0" parTransId="{003862A2-44D9-49F0-B6CE-509D043E4C6B}" sibTransId="{77C1C4C3-EA10-4908-B907-372CC71901F0}"/>
    <dgm:cxn modelId="{1071C193-AD41-4039-AF19-896F6D815DCD}" srcId="{B8685A74-E0E3-4689-A8B2-BE9E19346B9C}" destId="{4FD67844-4A95-422D-BDF1-E8F28085BDC9}" srcOrd="1" destOrd="0" parTransId="{95C33E49-76C1-4A7C-A411-7C8E33F0325F}" sibTransId="{904D2420-A5B7-4FFF-846A-053B963C4492}"/>
    <dgm:cxn modelId="{9CFFA39C-18AB-46A6-A07B-5A45290F4602}" type="presOf" srcId="{EF066C0A-E5D4-4CB9-B944-3DB6F2CB453D}" destId="{F698CDDD-73BB-4B72-8812-3C0E13135AD8}" srcOrd="0" destOrd="0" presId="urn:microsoft.com/office/officeart/2005/8/layout/vList2"/>
    <dgm:cxn modelId="{4158A1A1-B942-4609-9203-A6A38D61FBEB}" type="presOf" srcId="{58EF8370-CAF8-45C4-9AC2-F1CADB9F0D53}" destId="{25C78B45-ABE1-454B-8CEB-8A465328B9AD}" srcOrd="0" destOrd="0" presId="urn:microsoft.com/office/officeart/2005/8/layout/vList2"/>
    <dgm:cxn modelId="{D3E101A6-2B27-41D6-97F6-493D619D116E}" srcId="{B8685A74-E0E3-4689-A8B2-BE9E19346B9C}" destId="{7F3B56BF-3BBD-441F-A077-6B463827AEAC}" srcOrd="6" destOrd="0" parTransId="{40A64CA8-ED3B-44C4-9A9C-3AA42FEAB270}" sibTransId="{5A73FB12-9356-43FA-BA30-246EF99A76B1}"/>
    <dgm:cxn modelId="{992D1BA7-04E2-41BF-9153-8B08ED366F82}" srcId="{B8685A74-E0E3-4689-A8B2-BE9E19346B9C}" destId="{899C2E1B-ECB8-4476-922A-4900D180DCFF}" srcOrd="0" destOrd="0" parTransId="{E2834341-C5FB-4336-8027-F66351386A90}" sibTransId="{0D04DF44-0BBE-4061-BDDC-92E027F83E6E}"/>
    <dgm:cxn modelId="{E14995CD-8CED-49C0-8488-D40B95858A87}" srcId="{B8685A74-E0E3-4689-A8B2-BE9E19346B9C}" destId="{6876D6D3-4789-4E25-A282-3819FA90CD81}" srcOrd="2" destOrd="0" parTransId="{920F2680-28D9-4DB6-BDD5-80894B55BFF4}" sibTransId="{864281F2-DB5F-4E35-9F3B-CDC5226C7933}"/>
    <dgm:cxn modelId="{99E750D0-82F9-46A9-A765-387F0385FD1D}" srcId="{B8685A74-E0E3-4689-A8B2-BE9E19346B9C}" destId="{7340EFCB-3525-445B-A559-FB2A3A00DD77}" srcOrd="3" destOrd="0" parTransId="{C94D16D8-702A-49C4-B3D8-6B8CBFE855D8}" sibTransId="{ADA43F54-2C18-43C3-A6F5-F23379FA2134}"/>
    <dgm:cxn modelId="{7EC366DD-5DE7-4FA1-A6C7-07499A2E8836}" type="presOf" srcId="{B8685A74-E0E3-4689-A8B2-BE9E19346B9C}" destId="{00F65DE9-AB44-4232-AE3D-8FF07691E6D8}" srcOrd="0" destOrd="0" presId="urn:microsoft.com/office/officeart/2005/8/layout/vList2"/>
    <dgm:cxn modelId="{DBC0DB5E-8E5B-480C-A4BD-64D74F9CB50F}" type="presParOf" srcId="{00F65DE9-AB44-4232-AE3D-8FF07691E6D8}" destId="{1EA2EA2B-9B98-4EF9-861C-E3A914F96655}" srcOrd="0" destOrd="0" presId="urn:microsoft.com/office/officeart/2005/8/layout/vList2"/>
    <dgm:cxn modelId="{0ADE321B-8307-43D1-862A-7CB4E068A6A5}" type="presParOf" srcId="{00F65DE9-AB44-4232-AE3D-8FF07691E6D8}" destId="{A3716814-00F6-4A62-8085-288EC3BFFD4D}" srcOrd="1" destOrd="0" presId="urn:microsoft.com/office/officeart/2005/8/layout/vList2"/>
    <dgm:cxn modelId="{FBA33358-C741-4F66-8B68-6A654357A0E7}" type="presParOf" srcId="{00F65DE9-AB44-4232-AE3D-8FF07691E6D8}" destId="{D233925E-7070-46AD-A09C-3908186ECA77}" srcOrd="2" destOrd="0" presId="urn:microsoft.com/office/officeart/2005/8/layout/vList2"/>
    <dgm:cxn modelId="{F9284064-607E-4253-B41C-5BEA2AB935A0}" type="presParOf" srcId="{00F65DE9-AB44-4232-AE3D-8FF07691E6D8}" destId="{2A2CFD1F-53AF-411E-9C48-D0F4C7490334}" srcOrd="3" destOrd="0" presId="urn:microsoft.com/office/officeart/2005/8/layout/vList2"/>
    <dgm:cxn modelId="{8920F997-356C-42F3-ABF3-671E98A3C161}" type="presParOf" srcId="{00F65DE9-AB44-4232-AE3D-8FF07691E6D8}" destId="{487EBAF4-A7D3-4970-B80B-E40BB658CC5A}" srcOrd="4" destOrd="0" presId="urn:microsoft.com/office/officeart/2005/8/layout/vList2"/>
    <dgm:cxn modelId="{EBD31082-1CDE-4690-AD8D-07A073A9805C}" type="presParOf" srcId="{00F65DE9-AB44-4232-AE3D-8FF07691E6D8}" destId="{BE51E60C-8574-4A6B-9C49-6B68C12569D4}" srcOrd="5" destOrd="0" presId="urn:microsoft.com/office/officeart/2005/8/layout/vList2"/>
    <dgm:cxn modelId="{022941AA-CF73-4580-99B2-217A2E9DFECD}" type="presParOf" srcId="{00F65DE9-AB44-4232-AE3D-8FF07691E6D8}" destId="{703A0F27-2E00-46D1-B6C5-6E8B23C2C024}" srcOrd="6" destOrd="0" presId="urn:microsoft.com/office/officeart/2005/8/layout/vList2"/>
    <dgm:cxn modelId="{08D13357-2B01-436E-8115-32BAFD3E8660}" type="presParOf" srcId="{00F65DE9-AB44-4232-AE3D-8FF07691E6D8}" destId="{F590C10D-B61C-4F7A-A4F2-906B8AC2CF05}" srcOrd="7" destOrd="0" presId="urn:microsoft.com/office/officeart/2005/8/layout/vList2"/>
    <dgm:cxn modelId="{CD7408E0-8229-40F5-BFF3-14A1D91A3E0A}" type="presParOf" srcId="{00F65DE9-AB44-4232-AE3D-8FF07691E6D8}" destId="{1992C348-166D-44EA-9880-B874F00F4C11}" srcOrd="8" destOrd="0" presId="urn:microsoft.com/office/officeart/2005/8/layout/vList2"/>
    <dgm:cxn modelId="{9A545F23-55F7-4010-B147-224FECCDD3E7}" type="presParOf" srcId="{00F65DE9-AB44-4232-AE3D-8FF07691E6D8}" destId="{AFAEEFF8-71F9-4922-ADEB-62508F735269}" srcOrd="9" destOrd="0" presId="urn:microsoft.com/office/officeart/2005/8/layout/vList2"/>
    <dgm:cxn modelId="{391B734F-A636-406F-BC9E-8A3F80803423}" type="presParOf" srcId="{00F65DE9-AB44-4232-AE3D-8FF07691E6D8}" destId="{25C78B45-ABE1-454B-8CEB-8A465328B9AD}" srcOrd="10" destOrd="0" presId="urn:microsoft.com/office/officeart/2005/8/layout/vList2"/>
    <dgm:cxn modelId="{ADD3D3AA-2F7F-42CE-B597-F20B0C6BB91F}" type="presParOf" srcId="{00F65DE9-AB44-4232-AE3D-8FF07691E6D8}" destId="{F3665B87-36F0-4B5A-85AA-D4BE7E343437}" srcOrd="11" destOrd="0" presId="urn:microsoft.com/office/officeart/2005/8/layout/vList2"/>
    <dgm:cxn modelId="{8AC157EC-F144-4BF6-8D54-AC5715F24408}" type="presParOf" srcId="{00F65DE9-AB44-4232-AE3D-8FF07691E6D8}" destId="{39B78E77-BF2B-482A-AAB4-F02C12CB4CCA}" srcOrd="12" destOrd="0" presId="urn:microsoft.com/office/officeart/2005/8/layout/vList2"/>
    <dgm:cxn modelId="{6E2194B0-43BB-4C88-9B4E-B0CB72D521E9}" type="presParOf" srcId="{00F65DE9-AB44-4232-AE3D-8FF07691E6D8}" destId="{233FB84D-A716-4E5B-9F29-340A1E40355A}" srcOrd="13" destOrd="0" presId="urn:microsoft.com/office/officeart/2005/8/layout/vList2"/>
    <dgm:cxn modelId="{BBE39451-A996-42E5-B254-70BECEE8D754}" type="presParOf" srcId="{00F65DE9-AB44-4232-AE3D-8FF07691E6D8}" destId="{F698CDDD-73BB-4B72-8812-3C0E13135AD8}" srcOrd="1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2DD6107-61A5-4FEB-9D8C-59032CF6B68A}" type="doc">
      <dgm:prSet loTypeId="urn:microsoft.com/office/officeart/2005/8/layout/equation2" loCatId="process" qsTypeId="urn:microsoft.com/office/officeart/2005/8/quickstyle/simple5" qsCatId="simple" csTypeId="urn:microsoft.com/office/officeart/2005/8/colors/colorful5" csCatId="colorful" phldr="1"/>
      <dgm:spPr/>
    </dgm:pt>
    <dgm:pt modelId="{D0AE5327-BEE5-4397-8E24-89B7022DA866}">
      <dgm:prSet phldrT="[Texte]" custT="1"/>
      <dgm:spPr/>
      <dgm:t>
        <a:bodyPr/>
        <a:lstStyle/>
        <a:p>
          <a:r>
            <a:rPr lang="fr-FR" sz="1800" b="1">
              <a:solidFill>
                <a:schemeClr val="tx1"/>
              </a:solidFill>
            </a:rPr>
            <a:t>Valeur vraie </a:t>
          </a:r>
          <a:endParaRPr lang="fr-FR" sz="1800" dirty="0">
            <a:solidFill>
              <a:schemeClr val="tx1"/>
            </a:solidFill>
          </a:endParaRPr>
        </a:p>
      </dgm:t>
    </dgm:pt>
    <dgm:pt modelId="{324A957F-6648-4756-BE34-2DA21E929EFE}" type="parTrans" cxnId="{8EF0CDE5-5795-4BC0-8A8A-C0D7BD96E048}">
      <dgm:prSet/>
      <dgm:spPr/>
      <dgm:t>
        <a:bodyPr/>
        <a:lstStyle/>
        <a:p>
          <a:endParaRPr lang="fr-FR" sz="1400">
            <a:solidFill>
              <a:schemeClr val="tx1"/>
            </a:solidFill>
          </a:endParaRPr>
        </a:p>
      </dgm:t>
    </dgm:pt>
    <dgm:pt modelId="{B0F471CE-6FB5-4857-B314-CC63ADFD11DE}" type="sibTrans" cxnId="{8EF0CDE5-5795-4BC0-8A8A-C0D7BD96E048}">
      <dgm:prSet custT="1"/>
      <dgm:spPr/>
      <dgm:t>
        <a:bodyPr/>
        <a:lstStyle/>
        <a:p>
          <a:endParaRPr lang="fr-FR" sz="1400">
            <a:solidFill>
              <a:schemeClr val="tx1"/>
            </a:solidFill>
          </a:endParaRPr>
        </a:p>
      </dgm:t>
    </dgm:pt>
    <dgm:pt modelId="{EA4F9900-1E0E-44CA-84BC-01C4244C5AAB}">
      <dgm:prSet phldrT="[Texte]" custT="1"/>
      <dgm:spPr/>
      <dgm:t>
        <a:bodyPr/>
        <a:lstStyle/>
        <a:p>
          <a:r>
            <a:rPr lang="fr-FR" sz="1600" b="1" dirty="0">
              <a:solidFill>
                <a:schemeClr val="tx1"/>
              </a:solidFill>
            </a:rPr>
            <a:t>Erreur(s) systématique(s) </a:t>
          </a:r>
          <a:endParaRPr lang="fr-FR" sz="1600" dirty="0">
            <a:solidFill>
              <a:schemeClr val="tx1"/>
            </a:solidFill>
          </a:endParaRPr>
        </a:p>
      </dgm:t>
    </dgm:pt>
    <dgm:pt modelId="{E199DD35-A9F2-4491-AB36-0136DDD11ADB}" type="parTrans" cxnId="{91FD268A-1DC8-485D-BBAC-6C1562C87912}">
      <dgm:prSet/>
      <dgm:spPr/>
      <dgm:t>
        <a:bodyPr/>
        <a:lstStyle/>
        <a:p>
          <a:endParaRPr lang="fr-FR" sz="1400">
            <a:solidFill>
              <a:schemeClr val="tx1"/>
            </a:solidFill>
          </a:endParaRPr>
        </a:p>
      </dgm:t>
    </dgm:pt>
    <dgm:pt modelId="{A95A4045-70B3-4AE0-9EA2-080F5433DA73}" type="sibTrans" cxnId="{91FD268A-1DC8-485D-BBAC-6C1562C87912}">
      <dgm:prSet custT="1"/>
      <dgm:spPr/>
      <dgm:t>
        <a:bodyPr/>
        <a:lstStyle/>
        <a:p>
          <a:endParaRPr lang="fr-FR" sz="1400">
            <a:solidFill>
              <a:schemeClr val="tx1"/>
            </a:solidFill>
          </a:endParaRPr>
        </a:p>
      </dgm:t>
    </dgm:pt>
    <dgm:pt modelId="{9299A121-7F6B-49F8-9E4B-40E6679DF463}">
      <dgm:prSet phldrT="[Texte]" custT="1"/>
      <dgm:spPr/>
      <dgm:t>
        <a:bodyPr/>
        <a:lstStyle/>
        <a:p>
          <a:r>
            <a:rPr lang="fr-FR" sz="1800" b="1" dirty="0">
              <a:solidFill>
                <a:schemeClr val="tx1"/>
              </a:solidFill>
            </a:rPr>
            <a:t>Erreur(s) aléatoire(s)</a:t>
          </a:r>
          <a:endParaRPr lang="fr-FR" sz="1800" dirty="0">
            <a:solidFill>
              <a:schemeClr val="tx1"/>
            </a:solidFill>
          </a:endParaRPr>
        </a:p>
      </dgm:t>
    </dgm:pt>
    <dgm:pt modelId="{D8B428A5-4D39-4BE1-83AA-F9719CF86AFC}" type="parTrans" cxnId="{C84F128F-7516-430F-A4B0-A95879CEE3E5}">
      <dgm:prSet/>
      <dgm:spPr/>
      <dgm:t>
        <a:bodyPr/>
        <a:lstStyle/>
        <a:p>
          <a:endParaRPr lang="fr-FR" sz="1400">
            <a:solidFill>
              <a:schemeClr val="tx1"/>
            </a:solidFill>
          </a:endParaRPr>
        </a:p>
      </dgm:t>
    </dgm:pt>
    <dgm:pt modelId="{0CA7F41A-039B-46AE-8D38-C37A0991E1D4}" type="sibTrans" cxnId="{C84F128F-7516-430F-A4B0-A95879CEE3E5}">
      <dgm:prSet custT="1"/>
      <dgm:spPr/>
      <dgm:t>
        <a:bodyPr/>
        <a:lstStyle/>
        <a:p>
          <a:endParaRPr lang="fr-FR" sz="1400">
            <a:solidFill>
              <a:schemeClr val="tx1"/>
            </a:solidFill>
          </a:endParaRPr>
        </a:p>
      </dgm:t>
    </dgm:pt>
    <dgm:pt modelId="{14F3321A-F321-46D1-9BED-4F8EDDD35B47}">
      <dgm:prSet phldrT="[Texte]" custT="1"/>
      <dgm:spPr/>
      <dgm:t>
        <a:bodyPr/>
        <a:lstStyle/>
        <a:p>
          <a:r>
            <a:rPr lang="en-US" sz="3200" b="1" noProof="1">
              <a:solidFill>
                <a:schemeClr val="tx1"/>
              </a:solidFill>
            </a:rPr>
            <a:t>Resultat de la mesure</a:t>
          </a:r>
          <a:endParaRPr lang="fr-FR" sz="3200" dirty="0">
            <a:solidFill>
              <a:schemeClr val="tx1"/>
            </a:solidFill>
          </a:endParaRPr>
        </a:p>
      </dgm:t>
    </dgm:pt>
    <dgm:pt modelId="{0E8D7CFD-1203-4278-BD31-B7D67EF25472}" type="parTrans" cxnId="{C166CF2D-B41B-43FB-87FC-5918263F9D54}">
      <dgm:prSet/>
      <dgm:spPr/>
      <dgm:t>
        <a:bodyPr/>
        <a:lstStyle/>
        <a:p>
          <a:endParaRPr lang="fr-FR" sz="1400">
            <a:solidFill>
              <a:schemeClr val="tx1"/>
            </a:solidFill>
          </a:endParaRPr>
        </a:p>
      </dgm:t>
    </dgm:pt>
    <dgm:pt modelId="{96928395-3B70-4B66-9EDA-238D26930514}" type="sibTrans" cxnId="{C166CF2D-B41B-43FB-87FC-5918263F9D54}">
      <dgm:prSet/>
      <dgm:spPr/>
      <dgm:t>
        <a:bodyPr/>
        <a:lstStyle/>
        <a:p>
          <a:endParaRPr lang="fr-FR" sz="1400">
            <a:solidFill>
              <a:schemeClr val="tx1"/>
            </a:solidFill>
          </a:endParaRPr>
        </a:p>
      </dgm:t>
    </dgm:pt>
    <dgm:pt modelId="{3601B8F6-9D72-4F4A-8DF6-48839B563F5C}" type="pres">
      <dgm:prSet presAssocID="{02DD6107-61A5-4FEB-9D8C-59032CF6B68A}" presName="Name0" presStyleCnt="0">
        <dgm:presLayoutVars>
          <dgm:dir/>
          <dgm:resizeHandles val="exact"/>
        </dgm:presLayoutVars>
      </dgm:prSet>
      <dgm:spPr/>
    </dgm:pt>
    <dgm:pt modelId="{3D075902-10FC-42A6-9E80-1E24E1EC0322}" type="pres">
      <dgm:prSet presAssocID="{02DD6107-61A5-4FEB-9D8C-59032CF6B68A}" presName="vNodes" presStyleCnt="0"/>
      <dgm:spPr/>
    </dgm:pt>
    <dgm:pt modelId="{BB31DAB6-0312-46E0-B2AD-A50E8B28A43A}" type="pres">
      <dgm:prSet presAssocID="{D0AE5327-BEE5-4397-8E24-89B7022DA866}" presName="node" presStyleLbl="node1" presStyleIdx="0" presStyleCnt="4" custScaleX="152718">
        <dgm:presLayoutVars>
          <dgm:bulletEnabled val="1"/>
        </dgm:presLayoutVars>
      </dgm:prSet>
      <dgm:spPr/>
    </dgm:pt>
    <dgm:pt modelId="{82327693-72BF-4DE2-8279-95ECE74EA7E1}" type="pres">
      <dgm:prSet presAssocID="{B0F471CE-6FB5-4857-B314-CC63ADFD11DE}" presName="spacerT" presStyleCnt="0"/>
      <dgm:spPr/>
    </dgm:pt>
    <dgm:pt modelId="{6D680EB0-A864-4E73-8956-9289560F1120}" type="pres">
      <dgm:prSet presAssocID="{B0F471CE-6FB5-4857-B314-CC63ADFD11DE}" presName="sibTrans" presStyleLbl="sibTrans2D1" presStyleIdx="0" presStyleCnt="3"/>
      <dgm:spPr/>
    </dgm:pt>
    <dgm:pt modelId="{5F4718B9-7B07-46E3-9FA1-BE3CB0A82B93}" type="pres">
      <dgm:prSet presAssocID="{B0F471CE-6FB5-4857-B314-CC63ADFD11DE}" presName="spacerB" presStyleCnt="0"/>
      <dgm:spPr/>
    </dgm:pt>
    <dgm:pt modelId="{C0B3B953-F034-4465-9BA8-2E4335E86D46}" type="pres">
      <dgm:prSet presAssocID="{EA4F9900-1E0E-44CA-84BC-01C4244C5AAB}" presName="node" presStyleLbl="node1" presStyleIdx="1" presStyleCnt="4" custScaleX="212853">
        <dgm:presLayoutVars>
          <dgm:bulletEnabled val="1"/>
        </dgm:presLayoutVars>
      </dgm:prSet>
      <dgm:spPr/>
    </dgm:pt>
    <dgm:pt modelId="{83F5A471-94FF-4F7F-8565-64B904BCD7DB}" type="pres">
      <dgm:prSet presAssocID="{A95A4045-70B3-4AE0-9EA2-080F5433DA73}" presName="spacerT" presStyleCnt="0"/>
      <dgm:spPr/>
    </dgm:pt>
    <dgm:pt modelId="{2912FE1A-5C9D-4DA6-9176-1A6FD2C294FF}" type="pres">
      <dgm:prSet presAssocID="{A95A4045-70B3-4AE0-9EA2-080F5433DA73}" presName="sibTrans" presStyleLbl="sibTrans2D1" presStyleIdx="1" presStyleCnt="3"/>
      <dgm:spPr/>
    </dgm:pt>
    <dgm:pt modelId="{B5FA9030-9657-41A3-ADCF-3AA4C91BF863}" type="pres">
      <dgm:prSet presAssocID="{A95A4045-70B3-4AE0-9EA2-080F5433DA73}" presName="spacerB" presStyleCnt="0"/>
      <dgm:spPr/>
    </dgm:pt>
    <dgm:pt modelId="{19029E3B-AAB9-46C1-9D4D-CF28C7E6A103}" type="pres">
      <dgm:prSet presAssocID="{9299A121-7F6B-49F8-9E4B-40E6679DF463}" presName="node" presStyleLbl="node1" presStyleIdx="2" presStyleCnt="4" custScaleX="212853">
        <dgm:presLayoutVars>
          <dgm:bulletEnabled val="1"/>
        </dgm:presLayoutVars>
      </dgm:prSet>
      <dgm:spPr/>
    </dgm:pt>
    <dgm:pt modelId="{FFDE357A-C6CD-4279-BE80-FD8C05204A78}" type="pres">
      <dgm:prSet presAssocID="{02DD6107-61A5-4FEB-9D8C-59032CF6B68A}" presName="sibTransLast" presStyleLbl="sibTrans2D1" presStyleIdx="2" presStyleCnt="3" custScaleX="140365" custScaleY="118501"/>
      <dgm:spPr/>
    </dgm:pt>
    <dgm:pt modelId="{89B661AC-4160-4072-81FD-78A9C5172116}" type="pres">
      <dgm:prSet presAssocID="{02DD6107-61A5-4FEB-9D8C-59032CF6B68A}" presName="connectorText" presStyleLbl="sibTrans2D1" presStyleIdx="2" presStyleCnt="3"/>
      <dgm:spPr/>
    </dgm:pt>
    <dgm:pt modelId="{2194D8A1-A573-445E-B4D0-E5137CDD31D8}" type="pres">
      <dgm:prSet presAssocID="{02DD6107-61A5-4FEB-9D8C-59032CF6B68A}" presName="lastNode" presStyleLbl="node1" presStyleIdx="3" presStyleCnt="4" custScaleX="132195" custLinFactNeighborX="92404">
        <dgm:presLayoutVars>
          <dgm:bulletEnabled val="1"/>
        </dgm:presLayoutVars>
      </dgm:prSet>
      <dgm:spPr/>
    </dgm:pt>
  </dgm:ptLst>
  <dgm:cxnLst>
    <dgm:cxn modelId="{908F602D-A886-4007-BA96-C57C0EBF0384}" type="presOf" srcId="{EA4F9900-1E0E-44CA-84BC-01C4244C5AAB}" destId="{C0B3B953-F034-4465-9BA8-2E4335E86D46}" srcOrd="0" destOrd="0" presId="urn:microsoft.com/office/officeart/2005/8/layout/equation2"/>
    <dgm:cxn modelId="{C166CF2D-B41B-43FB-87FC-5918263F9D54}" srcId="{02DD6107-61A5-4FEB-9D8C-59032CF6B68A}" destId="{14F3321A-F321-46D1-9BED-4F8EDDD35B47}" srcOrd="3" destOrd="0" parTransId="{0E8D7CFD-1203-4278-BD31-B7D67EF25472}" sibTransId="{96928395-3B70-4B66-9EDA-238D26930514}"/>
    <dgm:cxn modelId="{E557C737-98B5-4DD0-8511-77EF42B97AD0}" type="presOf" srcId="{0CA7F41A-039B-46AE-8D38-C37A0991E1D4}" destId="{FFDE357A-C6CD-4279-BE80-FD8C05204A78}" srcOrd="0" destOrd="0" presId="urn:microsoft.com/office/officeart/2005/8/layout/equation2"/>
    <dgm:cxn modelId="{991BA660-B875-4EDA-81AF-40FCCC0F2BE5}" type="presOf" srcId="{B0F471CE-6FB5-4857-B314-CC63ADFD11DE}" destId="{6D680EB0-A864-4E73-8956-9289560F1120}" srcOrd="0" destOrd="0" presId="urn:microsoft.com/office/officeart/2005/8/layout/equation2"/>
    <dgm:cxn modelId="{ECD71385-12C1-4786-B549-2642370BA573}" type="presOf" srcId="{14F3321A-F321-46D1-9BED-4F8EDDD35B47}" destId="{2194D8A1-A573-445E-B4D0-E5137CDD31D8}" srcOrd="0" destOrd="0" presId="urn:microsoft.com/office/officeart/2005/8/layout/equation2"/>
    <dgm:cxn modelId="{91FD268A-1DC8-485D-BBAC-6C1562C87912}" srcId="{02DD6107-61A5-4FEB-9D8C-59032CF6B68A}" destId="{EA4F9900-1E0E-44CA-84BC-01C4244C5AAB}" srcOrd="1" destOrd="0" parTransId="{E199DD35-A9F2-4491-AB36-0136DDD11ADB}" sibTransId="{A95A4045-70B3-4AE0-9EA2-080F5433DA73}"/>
    <dgm:cxn modelId="{C84F128F-7516-430F-A4B0-A95879CEE3E5}" srcId="{02DD6107-61A5-4FEB-9D8C-59032CF6B68A}" destId="{9299A121-7F6B-49F8-9E4B-40E6679DF463}" srcOrd="2" destOrd="0" parTransId="{D8B428A5-4D39-4BE1-83AA-F9719CF86AFC}" sibTransId="{0CA7F41A-039B-46AE-8D38-C37A0991E1D4}"/>
    <dgm:cxn modelId="{7DBB8294-5A27-4891-B1EB-BCC3FB8BDA17}" type="presOf" srcId="{9299A121-7F6B-49F8-9E4B-40E6679DF463}" destId="{19029E3B-AAB9-46C1-9D4D-CF28C7E6A103}" srcOrd="0" destOrd="0" presId="urn:microsoft.com/office/officeart/2005/8/layout/equation2"/>
    <dgm:cxn modelId="{F217DEA9-6797-4C97-92DB-CF2017256126}" type="presOf" srcId="{0CA7F41A-039B-46AE-8D38-C37A0991E1D4}" destId="{89B661AC-4160-4072-81FD-78A9C5172116}" srcOrd="1" destOrd="0" presId="urn:microsoft.com/office/officeart/2005/8/layout/equation2"/>
    <dgm:cxn modelId="{D023E8BD-AD5B-4DD5-8EEA-A6B08ED6C45A}" type="presOf" srcId="{A95A4045-70B3-4AE0-9EA2-080F5433DA73}" destId="{2912FE1A-5C9D-4DA6-9176-1A6FD2C294FF}" srcOrd="0" destOrd="0" presId="urn:microsoft.com/office/officeart/2005/8/layout/equation2"/>
    <dgm:cxn modelId="{19EBCBE2-5064-4568-BF30-E6E913344292}" type="presOf" srcId="{02DD6107-61A5-4FEB-9D8C-59032CF6B68A}" destId="{3601B8F6-9D72-4F4A-8DF6-48839B563F5C}" srcOrd="0" destOrd="0" presId="urn:microsoft.com/office/officeart/2005/8/layout/equation2"/>
    <dgm:cxn modelId="{8EF0CDE5-5795-4BC0-8A8A-C0D7BD96E048}" srcId="{02DD6107-61A5-4FEB-9D8C-59032CF6B68A}" destId="{D0AE5327-BEE5-4397-8E24-89B7022DA866}" srcOrd="0" destOrd="0" parTransId="{324A957F-6648-4756-BE34-2DA21E929EFE}" sibTransId="{B0F471CE-6FB5-4857-B314-CC63ADFD11DE}"/>
    <dgm:cxn modelId="{3097D3FD-BB7C-4F31-8553-9206E0786266}" type="presOf" srcId="{D0AE5327-BEE5-4397-8E24-89B7022DA866}" destId="{BB31DAB6-0312-46E0-B2AD-A50E8B28A43A}" srcOrd="0" destOrd="0" presId="urn:microsoft.com/office/officeart/2005/8/layout/equation2"/>
    <dgm:cxn modelId="{3389ECCA-6E43-47A8-AD87-5D9E7188BA46}" type="presParOf" srcId="{3601B8F6-9D72-4F4A-8DF6-48839B563F5C}" destId="{3D075902-10FC-42A6-9E80-1E24E1EC0322}" srcOrd="0" destOrd="0" presId="urn:microsoft.com/office/officeart/2005/8/layout/equation2"/>
    <dgm:cxn modelId="{4C3304AC-E23C-4DB5-BDC0-FA9C4641DB17}" type="presParOf" srcId="{3D075902-10FC-42A6-9E80-1E24E1EC0322}" destId="{BB31DAB6-0312-46E0-B2AD-A50E8B28A43A}" srcOrd="0" destOrd="0" presId="urn:microsoft.com/office/officeart/2005/8/layout/equation2"/>
    <dgm:cxn modelId="{D88B9E80-3511-4982-BCD2-F8E8525A7595}" type="presParOf" srcId="{3D075902-10FC-42A6-9E80-1E24E1EC0322}" destId="{82327693-72BF-4DE2-8279-95ECE74EA7E1}" srcOrd="1" destOrd="0" presId="urn:microsoft.com/office/officeart/2005/8/layout/equation2"/>
    <dgm:cxn modelId="{43D6EF2A-8262-4CD3-9F9E-AF6A93163189}" type="presParOf" srcId="{3D075902-10FC-42A6-9E80-1E24E1EC0322}" destId="{6D680EB0-A864-4E73-8956-9289560F1120}" srcOrd="2" destOrd="0" presId="urn:microsoft.com/office/officeart/2005/8/layout/equation2"/>
    <dgm:cxn modelId="{1665AB9C-958E-46F3-8C8A-11581C7A1758}" type="presParOf" srcId="{3D075902-10FC-42A6-9E80-1E24E1EC0322}" destId="{5F4718B9-7B07-46E3-9FA1-BE3CB0A82B93}" srcOrd="3" destOrd="0" presId="urn:microsoft.com/office/officeart/2005/8/layout/equation2"/>
    <dgm:cxn modelId="{00FF1526-747B-47D9-8438-39111E6FB574}" type="presParOf" srcId="{3D075902-10FC-42A6-9E80-1E24E1EC0322}" destId="{C0B3B953-F034-4465-9BA8-2E4335E86D46}" srcOrd="4" destOrd="0" presId="urn:microsoft.com/office/officeart/2005/8/layout/equation2"/>
    <dgm:cxn modelId="{03C450FA-A21E-49F8-AB4F-79127FF6C431}" type="presParOf" srcId="{3D075902-10FC-42A6-9E80-1E24E1EC0322}" destId="{83F5A471-94FF-4F7F-8565-64B904BCD7DB}" srcOrd="5" destOrd="0" presId="urn:microsoft.com/office/officeart/2005/8/layout/equation2"/>
    <dgm:cxn modelId="{1D751110-40A1-4B51-BB64-C163D43E1B93}" type="presParOf" srcId="{3D075902-10FC-42A6-9E80-1E24E1EC0322}" destId="{2912FE1A-5C9D-4DA6-9176-1A6FD2C294FF}" srcOrd="6" destOrd="0" presId="urn:microsoft.com/office/officeart/2005/8/layout/equation2"/>
    <dgm:cxn modelId="{9B437102-D753-4EE8-8744-7CE2EFC3A21E}" type="presParOf" srcId="{3D075902-10FC-42A6-9E80-1E24E1EC0322}" destId="{B5FA9030-9657-41A3-ADCF-3AA4C91BF863}" srcOrd="7" destOrd="0" presId="urn:microsoft.com/office/officeart/2005/8/layout/equation2"/>
    <dgm:cxn modelId="{F32D5B58-9EDD-4F16-AA3B-E195E16EFD46}" type="presParOf" srcId="{3D075902-10FC-42A6-9E80-1E24E1EC0322}" destId="{19029E3B-AAB9-46C1-9D4D-CF28C7E6A103}" srcOrd="8" destOrd="0" presId="urn:microsoft.com/office/officeart/2005/8/layout/equation2"/>
    <dgm:cxn modelId="{464BD2EE-4EB2-4974-8E67-2A7651696DC2}" type="presParOf" srcId="{3601B8F6-9D72-4F4A-8DF6-48839B563F5C}" destId="{FFDE357A-C6CD-4279-BE80-FD8C05204A78}" srcOrd="1" destOrd="0" presId="urn:microsoft.com/office/officeart/2005/8/layout/equation2"/>
    <dgm:cxn modelId="{7E72C469-9E51-4A9A-8405-DE32944102D6}" type="presParOf" srcId="{FFDE357A-C6CD-4279-BE80-FD8C05204A78}" destId="{89B661AC-4160-4072-81FD-78A9C5172116}" srcOrd="0" destOrd="0" presId="urn:microsoft.com/office/officeart/2005/8/layout/equation2"/>
    <dgm:cxn modelId="{6BCFA6E7-74B5-4D0A-8CB5-43F73EF81E3B}" type="presParOf" srcId="{3601B8F6-9D72-4F4A-8DF6-48839B563F5C}" destId="{2194D8A1-A573-445E-B4D0-E5137CDD31D8}" srcOrd="2" destOrd="0" presId="urn:microsoft.com/office/officeart/2005/8/layout/equati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3BE0C9-982B-43FE-9BF6-2F3E23BE248A}">
      <dsp:nvSpPr>
        <dsp:cNvPr id="0" name=""/>
        <dsp:cNvSpPr/>
      </dsp:nvSpPr>
      <dsp:spPr>
        <a:xfrm>
          <a:off x="2210251" y="56003"/>
          <a:ext cx="1546637" cy="1371274"/>
        </a:xfrm>
        <a:prstGeom prst="ellips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2070" tIns="52070" rIns="52070" bIns="52070" numCol="1" spcCol="1270" anchor="ctr" anchorCtr="0">
          <a:noAutofit/>
        </a:bodyPr>
        <a:lstStyle/>
        <a:p>
          <a:pPr marL="0" lvl="0" indent="0" algn="ctr" defTabSz="1822450">
            <a:lnSpc>
              <a:spcPct val="90000"/>
            </a:lnSpc>
            <a:spcBef>
              <a:spcPct val="0"/>
            </a:spcBef>
            <a:spcAft>
              <a:spcPct val="35000"/>
            </a:spcAft>
            <a:buNone/>
          </a:pPr>
          <a:r>
            <a:rPr lang="fr-FR" sz="4100" kern="1200">
              <a:solidFill>
                <a:schemeClr val="tx1"/>
              </a:solidFill>
            </a:rPr>
            <a:t>MSP</a:t>
          </a:r>
          <a:endParaRPr lang="fr-FR" sz="4100" kern="1200" dirty="0">
            <a:solidFill>
              <a:schemeClr val="tx1"/>
            </a:solidFill>
          </a:endParaRPr>
        </a:p>
      </dsp:txBody>
      <dsp:txXfrm>
        <a:off x="2436751" y="256821"/>
        <a:ext cx="1093637" cy="969638"/>
      </dsp:txXfrm>
    </dsp:sp>
    <dsp:sp modelId="{C571BEC7-A30E-4BE3-8EA6-7DC91A667DB2}">
      <dsp:nvSpPr>
        <dsp:cNvPr id="0" name=""/>
        <dsp:cNvSpPr/>
      </dsp:nvSpPr>
      <dsp:spPr>
        <a:xfrm rot="7655654">
          <a:off x="1933338" y="1559258"/>
          <a:ext cx="580413" cy="338999"/>
        </a:xfrm>
        <a:prstGeom prst="rightArrow">
          <a:avLst>
            <a:gd name="adj1" fmla="val 60000"/>
            <a:gd name="adj2" fmla="val 50000"/>
          </a:avLst>
        </a:prstGeom>
        <a:solidFill>
          <a:schemeClr val="accent3">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fr-FR" sz="1400" kern="1200">
            <a:solidFill>
              <a:schemeClr val="tx1"/>
            </a:solidFill>
          </a:endParaRPr>
        </a:p>
      </dsp:txBody>
      <dsp:txXfrm rot="10800000">
        <a:off x="2015210" y="1586767"/>
        <a:ext cx="478713" cy="203399"/>
      </dsp:txXfrm>
    </dsp:sp>
    <dsp:sp modelId="{F2941911-F12E-4069-B8BE-4BF45D6760DB}">
      <dsp:nvSpPr>
        <dsp:cNvPr id="0" name=""/>
        <dsp:cNvSpPr/>
      </dsp:nvSpPr>
      <dsp:spPr>
        <a:xfrm>
          <a:off x="240739" y="2040054"/>
          <a:ext cx="2136257" cy="1753367"/>
        </a:xfrm>
        <a:prstGeom prst="ellipse">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fr-FR" sz="2400" b="1" kern="1200">
              <a:solidFill>
                <a:schemeClr val="tx1"/>
              </a:solidFill>
            </a:rPr>
            <a:t>Suivi et le pilotage par « carte de contrôle » </a:t>
          </a:r>
          <a:endParaRPr lang="fr-FR" sz="2400" kern="1200" dirty="0">
            <a:solidFill>
              <a:schemeClr val="tx1"/>
            </a:solidFill>
          </a:endParaRPr>
        </a:p>
      </dsp:txBody>
      <dsp:txXfrm>
        <a:off x="553587" y="2296829"/>
        <a:ext cx="1510561" cy="1239817"/>
      </dsp:txXfrm>
    </dsp:sp>
    <dsp:sp modelId="{5E8151A3-9673-436D-B523-B745AEB69A15}">
      <dsp:nvSpPr>
        <dsp:cNvPr id="0" name=""/>
        <dsp:cNvSpPr/>
      </dsp:nvSpPr>
      <dsp:spPr>
        <a:xfrm rot="3320485">
          <a:off x="3399483" y="1591042"/>
          <a:ext cx="577038" cy="338999"/>
        </a:xfrm>
        <a:prstGeom prst="rightArrow">
          <a:avLst>
            <a:gd name="adj1" fmla="val 60000"/>
            <a:gd name="adj2" fmla="val 50000"/>
          </a:avLst>
        </a:prstGeom>
        <a:solidFill>
          <a:schemeClr val="accent3">
            <a:hueOff val="3682471"/>
            <a:satOff val="12363"/>
            <a:lumOff val="-6664"/>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fr-FR" sz="1400" kern="1200">
            <a:solidFill>
              <a:schemeClr val="tx1"/>
            </a:solidFill>
          </a:endParaRPr>
        </a:p>
      </dsp:txBody>
      <dsp:txXfrm>
        <a:off x="3421415" y="1617015"/>
        <a:ext cx="475338" cy="203399"/>
      </dsp:txXfrm>
    </dsp:sp>
    <dsp:sp modelId="{3FEABACD-1D16-4DDB-B5D7-C061294A61C6}">
      <dsp:nvSpPr>
        <dsp:cNvPr id="0" name=""/>
        <dsp:cNvSpPr/>
      </dsp:nvSpPr>
      <dsp:spPr>
        <a:xfrm>
          <a:off x="3536125" y="2106880"/>
          <a:ext cx="1920165" cy="1645326"/>
        </a:xfrm>
        <a:prstGeom prst="ellipse">
          <a:avLst/>
        </a:prstGeom>
        <a:gradFill rotWithShape="0">
          <a:gsLst>
            <a:gs pos="0">
              <a:schemeClr val="accent3">
                <a:hueOff val="3682471"/>
                <a:satOff val="12363"/>
                <a:lumOff val="-6664"/>
                <a:alphaOff val="0"/>
                <a:shade val="51000"/>
                <a:satMod val="130000"/>
              </a:schemeClr>
            </a:gs>
            <a:gs pos="80000">
              <a:schemeClr val="accent3">
                <a:hueOff val="3682471"/>
                <a:satOff val="12363"/>
                <a:lumOff val="-6664"/>
                <a:alphaOff val="0"/>
                <a:shade val="93000"/>
                <a:satMod val="130000"/>
              </a:schemeClr>
            </a:gs>
            <a:gs pos="100000">
              <a:schemeClr val="accent3">
                <a:hueOff val="3682471"/>
                <a:satOff val="12363"/>
                <a:lumOff val="-666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fr-FR" sz="2400" b="1" kern="1200">
              <a:solidFill>
                <a:schemeClr val="tx1"/>
              </a:solidFill>
            </a:rPr>
            <a:t>Mesure de capabilité</a:t>
          </a:r>
          <a:endParaRPr lang="fr-FR" sz="2400" kern="1200" dirty="0">
            <a:solidFill>
              <a:schemeClr val="tx1"/>
            </a:solidFill>
          </a:endParaRPr>
        </a:p>
      </dsp:txBody>
      <dsp:txXfrm>
        <a:off x="3817327" y="2347832"/>
        <a:ext cx="1357761" cy="116342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6D4A6A-0F95-4B16-96E1-56F38B9BD47A}">
      <dsp:nvSpPr>
        <dsp:cNvPr id="0" name=""/>
        <dsp:cNvSpPr/>
      </dsp:nvSpPr>
      <dsp:spPr>
        <a:xfrm>
          <a:off x="2589740" y="797562"/>
          <a:ext cx="983722" cy="249160"/>
        </a:xfrm>
        <a:custGeom>
          <a:avLst/>
          <a:gdLst/>
          <a:ahLst/>
          <a:cxnLst/>
          <a:rect l="0" t="0" r="0" b="0"/>
          <a:pathLst>
            <a:path>
              <a:moveTo>
                <a:pt x="0" y="0"/>
              </a:moveTo>
              <a:lnTo>
                <a:pt x="0" y="124580"/>
              </a:lnTo>
              <a:lnTo>
                <a:pt x="983722" y="124580"/>
              </a:lnTo>
              <a:lnTo>
                <a:pt x="983722" y="24916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E49E521-20B5-4C3C-850B-C02D924AA236}">
      <dsp:nvSpPr>
        <dsp:cNvPr id="0" name=""/>
        <dsp:cNvSpPr/>
      </dsp:nvSpPr>
      <dsp:spPr>
        <a:xfrm>
          <a:off x="1675593" y="797562"/>
          <a:ext cx="914146" cy="249160"/>
        </a:xfrm>
        <a:custGeom>
          <a:avLst/>
          <a:gdLst/>
          <a:ahLst/>
          <a:cxnLst/>
          <a:rect l="0" t="0" r="0" b="0"/>
          <a:pathLst>
            <a:path>
              <a:moveTo>
                <a:pt x="914146" y="0"/>
              </a:moveTo>
              <a:lnTo>
                <a:pt x="914146" y="124580"/>
              </a:lnTo>
              <a:lnTo>
                <a:pt x="0" y="124580"/>
              </a:lnTo>
              <a:lnTo>
                <a:pt x="0" y="24916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26C1519-7114-4578-AB13-26E7B6F2C942}">
      <dsp:nvSpPr>
        <dsp:cNvPr id="0" name=""/>
        <dsp:cNvSpPr/>
      </dsp:nvSpPr>
      <dsp:spPr>
        <a:xfrm>
          <a:off x="2191084" y="250"/>
          <a:ext cx="797312" cy="797312"/>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17000" r="-17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1FCB1C4-5798-4F35-A378-3B302E5C35F5}">
      <dsp:nvSpPr>
        <dsp:cNvPr id="0" name=""/>
        <dsp:cNvSpPr/>
      </dsp:nvSpPr>
      <dsp:spPr>
        <a:xfrm>
          <a:off x="3178634" y="164759"/>
          <a:ext cx="815495" cy="4643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fr-FR" sz="1800" b="0" kern="1200" dirty="0"/>
            <a:t>Types de variabilité</a:t>
          </a:r>
        </a:p>
      </dsp:txBody>
      <dsp:txXfrm>
        <a:off x="3178634" y="164759"/>
        <a:ext cx="815495" cy="464307"/>
      </dsp:txXfrm>
    </dsp:sp>
    <dsp:sp modelId="{9033E475-478E-40E8-A91B-261B2A7F82B1}">
      <dsp:nvSpPr>
        <dsp:cNvPr id="0" name=""/>
        <dsp:cNvSpPr/>
      </dsp:nvSpPr>
      <dsp:spPr>
        <a:xfrm>
          <a:off x="1276937" y="1046723"/>
          <a:ext cx="797312" cy="797312"/>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21000" b="-21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C8E23D0-03E4-471E-A14F-525BB793D6C3}">
      <dsp:nvSpPr>
        <dsp:cNvPr id="0" name=""/>
        <dsp:cNvSpPr/>
      </dsp:nvSpPr>
      <dsp:spPr>
        <a:xfrm>
          <a:off x="1992655" y="1284912"/>
          <a:ext cx="606487" cy="4958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l" defTabSz="355600">
            <a:lnSpc>
              <a:spcPct val="90000"/>
            </a:lnSpc>
            <a:spcBef>
              <a:spcPct val="0"/>
            </a:spcBef>
            <a:spcAft>
              <a:spcPct val="35000"/>
            </a:spcAft>
            <a:buNone/>
          </a:pPr>
          <a:r>
            <a:rPr lang="fr-FR" sz="800" b="1" kern="1200" dirty="0"/>
            <a:t>ASSIGNABLE</a:t>
          </a:r>
        </a:p>
      </dsp:txBody>
      <dsp:txXfrm>
        <a:off x="1992655" y="1284912"/>
        <a:ext cx="606487" cy="495896"/>
      </dsp:txXfrm>
    </dsp:sp>
    <dsp:sp modelId="{9810B631-4303-4915-808E-6EC1D05DC159}">
      <dsp:nvSpPr>
        <dsp:cNvPr id="0" name=""/>
        <dsp:cNvSpPr/>
      </dsp:nvSpPr>
      <dsp:spPr>
        <a:xfrm>
          <a:off x="3174806" y="1046723"/>
          <a:ext cx="797312" cy="797312"/>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t="-2000" b="-2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4F7431A-35D1-4F99-8FC3-14CBCFA90EC1}">
      <dsp:nvSpPr>
        <dsp:cNvPr id="0" name=""/>
        <dsp:cNvSpPr/>
      </dsp:nvSpPr>
      <dsp:spPr>
        <a:xfrm>
          <a:off x="3992570" y="1364906"/>
          <a:ext cx="676344" cy="3480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l" defTabSz="355600">
            <a:lnSpc>
              <a:spcPct val="90000"/>
            </a:lnSpc>
            <a:spcBef>
              <a:spcPct val="0"/>
            </a:spcBef>
            <a:spcAft>
              <a:spcPct val="35000"/>
            </a:spcAft>
            <a:buNone/>
          </a:pPr>
          <a:r>
            <a:rPr lang="fr-FR" sz="800" b="1" kern="1200" dirty="0">
              <a:solidFill>
                <a:schemeClr val="tx1"/>
              </a:solidFill>
            </a:rPr>
            <a:t>NON ASSIGNABLE</a:t>
          </a:r>
        </a:p>
      </dsp:txBody>
      <dsp:txXfrm>
        <a:off x="3992570" y="1364906"/>
        <a:ext cx="676344" cy="34807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C45484-3FD8-4CEA-AB3A-6F4D84C14B02}">
      <dsp:nvSpPr>
        <dsp:cNvPr id="0" name=""/>
        <dsp:cNvSpPr/>
      </dsp:nvSpPr>
      <dsp:spPr>
        <a:xfrm>
          <a:off x="1508928" y="324131"/>
          <a:ext cx="1462320" cy="914682"/>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43180" rIns="43180" bIns="43180" numCol="1" spcCol="1270" anchor="ctr" anchorCtr="0">
          <a:noAutofit/>
        </a:bodyPr>
        <a:lstStyle/>
        <a:p>
          <a:pPr marL="0" lvl="0" indent="0" algn="ctr" defTabSz="755650">
            <a:lnSpc>
              <a:spcPct val="90000"/>
            </a:lnSpc>
            <a:spcBef>
              <a:spcPct val="0"/>
            </a:spcBef>
            <a:spcAft>
              <a:spcPct val="35000"/>
            </a:spcAft>
            <a:buNone/>
          </a:pPr>
          <a:r>
            <a:rPr lang="fr-CA" sz="1700" kern="1200" dirty="0">
              <a:solidFill>
                <a:schemeClr val="tx1"/>
              </a:solidFill>
              <a:latin typeface="Arial" pitchFamily="34" charset="0"/>
            </a:rPr>
            <a:t>Types de cartes de contrôle</a:t>
          </a:r>
          <a:endParaRPr lang="fr-FR" sz="1700" kern="1200" dirty="0">
            <a:solidFill>
              <a:schemeClr val="tx1"/>
            </a:solidFill>
          </a:endParaRPr>
        </a:p>
      </dsp:txBody>
      <dsp:txXfrm>
        <a:off x="1553579" y="368782"/>
        <a:ext cx="1373018" cy="825380"/>
      </dsp:txXfrm>
    </dsp:sp>
    <dsp:sp modelId="{87BB4E70-93D9-468E-A0AF-D3F373677A51}">
      <dsp:nvSpPr>
        <dsp:cNvPr id="0" name=""/>
        <dsp:cNvSpPr/>
      </dsp:nvSpPr>
      <dsp:spPr>
        <a:xfrm rot="7327516">
          <a:off x="870143" y="1837458"/>
          <a:ext cx="1413753" cy="0"/>
        </a:xfrm>
        <a:custGeom>
          <a:avLst/>
          <a:gdLst/>
          <a:ahLst/>
          <a:cxnLst/>
          <a:rect l="0" t="0" r="0" b="0"/>
          <a:pathLst>
            <a:path>
              <a:moveTo>
                <a:pt x="0" y="0"/>
              </a:moveTo>
              <a:lnTo>
                <a:pt x="1413753" y="0"/>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211C34A-864A-462B-8E70-CF6400B285CE}">
      <dsp:nvSpPr>
        <dsp:cNvPr id="0" name=""/>
        <dsp:cNvSpPr/>
      </dsp:nvSpPr>
      <dsp:spPr>
        <a:xfrm>
          <a:off x="288711" y="2436103"/>
          <a:ext cx="1440014" cy="612837"/>
        </a:xfrm>
        <a:prstGeom prst="roundRect">
          <a:avLst/>
        </a:prstGeom>
        <a:solidFill>
          <a:schemeClr val="accent5">
            <a:hueOff val="4828724"/>
            <a:satOff val="1619"/>
            <a:lumOff val="-245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marL="0" lvl="0" indent="0" algn="ctr" defTabSz="889000">
            <a:lnSpc>
              <a:spcPct val="90000"/>
            </a:lnSpc>
            <a:spcBef>
              <a:spcPct val="0"/>
            </a:spcBef>
            <a:spcAft>
              <a:spcPct val="35000"/>
            </a:spcAft>
            <a:buNone/>
          </a:pPr>
          <a:r>
            <a:rPr lang="fr-CA" sz="2000" kern="1200" dirty="0">
              <a:solidFill>
                <a:schemeClr val="tx1"/>
              </a:solidFill>
              <a:latin typeface="Arial" pitchFamily="34" charset="0"/>
            </a:rPr>
            <a:t>Aux mesures</a:t>
          </a:r>
          <a:endParaRPr lang="fr-FR" sz="2000" kern="1200" dirty="0">
            <a:solidFill>
              <a:schemeClr val="tx1"/>
            </a:solidFill>
          </a:endParaRPr>
        </a:p>
      </dsp:txBody>
      <dsp:txXfrm>
        <a:off x="318627" y="2466019"/>
        <a:ext cx="1380182" cy="553005"/>
      </dsp:txXfrm>
    </dsp:sp>
    <dsp:sp modelId="{51902FD0-B7E6-4DEC-B547-E347D1211496}">
      <dsp:nvSpPr>
        <dsp:cNvPr id="0" name=""/>
        <dsp:cNvSpPr/>
      </dsp:nvSpPr>
      <dsp:spPr>
        <a:xfrm rot="3152592">
          <a:off x="2322895" y="1780888"/>
          <a:ext cx="1365751" cy="0"/>
        </a:xfrm>
        <a:custGeom>
          <a:avLst/>
          <a:gdLst/>
          <a:ahLst/>
          <a:cxnLst/>
          <a:rect l="0" t="0" r="0" b="0"/>
          <a:pathLst>
            <a:path>
              <a:moveTo>
                <a:pt x="0" y="0"/>
              </a:moveTo>
              <a:lnTo>
                <a:pt x="1365751" y="0"/>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16D9B49-10AB-4C9E-8AEC-E64BD766BFB8}">
      <dsp:nvSpPr>
        <dsp:cNvPr id="0" name=""/>
        <dsp:cNvSpPr/>
      </dsp:nvSpPr>
      <dsp:spPr>
        <a:xfrm>
          <a:off x="2989841" y="2322963"/>
          <a:ext cx="1331970" cy="612837"/>
        </a:xfrm>
        <a:prstGeom prst="roundRect">
          <a:avLst/>
        </a:prstGeom>
        <a:solidFill>
          <a:schemeClr val="accent5">
            <a:hueOff val="9657448"/>
            <a:satOff val="3239"/>
            <a:lumOff val="-490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marL="0" lvl="0" indent="0" algn="ctr" defTabSz="889000">
            <a:lnSpc>
              <a:spcPct val="90000"/>
            </a:lnSpc>
            <a:spcBef>
              <a:spcPct val="0"/>
            </a:spcBef>
            <a:spcAft>
              <a:spcPct val="35000"/>
            </a:spcAft>
            <a:buNone/>
          </a:pPr>
          <a:r>
            <a:rPr lang="fr-CA" sz="2000" kern="1200" dirty="0">
              <a:solidFill>
                <a:schemeClr val="tx1"/>
              </a:solidFill>
              <a:latin typeface="Arial" pitchFamily="34" charset="0"/>
            </a:rPr>
            <a:t>Pour attributs </a:t>
          </a:r>
          <a:endParaRPr lang="fr-FR" sz="2000" kern="1200" dirty="0">
            <a:solidFill>
              <a:schemeClr val="tx1"/>
            </a:solidFill>
          </a:endParaRPr>
        </a:p>
      </dsp:txBody>
      <dsp:txXfrm>
        <a:off x="3019757" y="2352879"/>
        <a:ext cx="1272138" cy="55300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EB9141-3E53-4141-8C1C-C48E670A1C6A}">
      <dsp:nvSpPr>
        <dsp:cNvPr id="0" name=""/>
        <dsp:cNvSpPr/>
      </dsp:nvSpPr>
      <dsp:spPr>
        <a:xfrm>
          <a:off x="0" y="156029"/>
          <a:ext cx="6860117" cy="226800"/>
        </a:xfrm>
        <a:prstGeom prst="rect">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F277C05-F11A-4730-8183-7B200112A862}">
      <dsp:nvSpPr>
        <dsp:cNvPr id="0" name=""/>
        <dsp:cNvSpPr/>
      </dsp:nvSpPr>
      <dsp:spPr>
        <a:xfrm>
          <a:off x="226769" y="23189"/>
          <a:ext cx="6531843" cy="265680"/>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1507" tIns="0" rIns="181507" bIns="0" numCol="1" spcCol="1270" anchor="ctr" anchorCtr="0">
          <a:noAutofit/>
        </a:bodyPr>
        <a:lstStyle/>
        <a:p>
          <a:pPr marL="0" lvl="0" indent="0" algn="l" defTabSz="800100">
            <a:lnSpc>
              <a:spcPct val="90000"/>
            </a:lnSpc>
            <a:spcBef>
              <a:spcPct val="0"/>
            </a:spcBef>
            <a:spcAft>
              <a:spcPct val="35000"/>
            </a:spcAft>
            <a:buNone/>
          </a:pPr>
          <a:r>
            <a:rPr lang="fr-FR" sz="1800" kern="1200" dirty="0">
              <a:solidFill>
                <a:schemeClr val="tx1"/>
              </a:solidFill>
            </a:rPr>
            <a:t>Pas de points hors limites</a:t>
          </a:r>
        </a:p>
      </dsp:txBody>
      <dsp:txXfrm>
        <a:off x="239738" y="36158"/>
        <a:ext cx="6505905" cy="239742"/>
      </dsp:txXfrm>
    </dsp:sp>
    <dsp:sp modelId="{10759E61-1F39-43BA-8BA0-DC7140583ABF}">
      <dsp:nvSpPr>
        <dsp:cNvPr id="0" name=""/>
        <dsp:cNvSpPr/>
      </dsp:nvSpPr>
      <dsp:spPr>
        <a:xfrm>
          <a:off x="0" y="564269"/>
          <a:ext cx="6860117" cy="226800"/>
        </a:xfrm>
        <a:prstGeom prst="rect">
          <a:avLst/>
        </a:prstGeom>
        <a:solidFill>
          <a:schemeClr val="lt1">
            <a:alpha val="90000"/>
            <a:hueOff val="0"/>
            <a:satOff val="0"/>
            <a:lumOff val="0"/>
            <a:alphaOff val="0"/>
          </a:schemeClr>
        </a:solidFill>
        <a:ln w="25400" cap="flat" cmpd="sng" algn="ctr">
          <a:solidFill>
            <a:schemeClr val="accent4">
              <a:hueOff val="-634422"/>
              <a:satOff val="-357"/>
              <a:lumOff val="2010"/>
              <a:alphaOff val="0"/>
            </a:schemeClr>
          </a:solidFill>
          <a:prstDash val="solid"/>
        </a:ln>
        <a:effectLst/>
      </dsp:spPr>
      <dsp:style>
        <a:lnRef idx="2">
          <a:scrgbClr r="0" g="0" b="0"/>
        </a:lnRef>
        <a:fillRef idx="1">
          <a:scrgbClr r="0" g="0" b="0"/>
        </a:fillRef>
        <a:effectRef idx="0">
          <a:scrgbClr r="0" g="0" b="0"/>
        </a:effectRef>
        <a:fontRef idx="minor"/>
      </dsp:style>
    </dsp:sp>
    <dsp:sp modelId="{AF6816AE-807F-49FA-BA15-784109A4215D}">
      <dsp:nvSpPr>
        <dsp:cNvPr id="0" name=""/>
        <dsp:cNvSpPr/>
      </dsp:nvSpPr>
      <dsp:spPr>
        <a:xfrm>
          <a:off x="226769" y="431429"/>
          <a:ext cx="6531843" cy="265680"/>
        </a:xfrm>
        <a:prstGeom prst="roundRect">
          <a:avLst/>
        </a:prstGeom>
        <a:solidFill>
          <a:schemeClr val="accent4">
            <a:hueOff val="-634422"/>
            <a:satOff val="-357"/>
            <a:lumOff val="201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1507" tIns="0" rIns="181507" bIns="0" numCol="1" spcCol="1270" anchor="ctr" anchorCtr="0">
          <a:noAutofit/>
        </a:bodyPr>
        <a:lstStyle/>
        <a:p>
          <a:pPr marL="0" lvl="0" indent="0" algn="l" defTabSz="800100">
            <a:lnSpc>
              <a:spcPct val="90000"/>
            </a:lnSpc>
            <a:spcBef>
              <a:spcPct val="0"/>
            </a:spcBef>
            <a:spcAft>
              <a:spcPct val="35000"/>
            </a:spcAft>
            <a:buNone/>
          </a:pPr>
          <a:r>
            <a:rPr lang="fr-FR" sz="1800" kern="1200" dirty="0">
              <a:solidFill>
                <a:schemeClr val="tx1"/>
              </a:solidFill>
            </a:rPr>
            <a:t>2/3 des points doivent se trouver dans le tiers central de la carte</a:t>
          </a:r>
        </a:p>
      </dsp:txBody>
      <dsp:txXfrm>
        <a:off x="239738" y="444398"/>
        <a:ext cx="6505905" cy="239742"/>
      </dsp:txXfrm>
    </dsp:sp>
    <dsp:sp modelId="{90B09E40-35C6-4F2E-A74B-7D3F1EAF76CC}">
      <dsp:nvSpPr>
        <dsp:cNvPr id="0" name=""/>
        <dsp:cNvSpPr/>
      </dsp:nvSpPr>
      <dsp:spPr>
        <a:xfrm>
          <a:off x="0" y="972509"/>
          <a:ext cx="6860117" cy="226800"/>
        </a:xfrm>
        <a:prstGeom prst="rect">
          <a:avLst/>
        </a:prstGeom>
        <a:solidFill>
          <a:schemeClr val="lt1">
            <a:alpha val="90000"/>
            <a:hueOff val="0"/>
            <a:satOff val="0"/>
            <a:lumOff val="0"/>
            <a:alphaOff val="0"/>
          </a:schemeClr>
        </a:solidFill>
        <a:ln w="25400" cap="flat" cmpd="sng" algn="ctr">
          <a:solidFill>
            <a:schemeClr val="accent4">
              <a:hueOff val="-1268844"/>
              <a:satOff val="-714"/>
              <a:lumOff val="4020"/>
              <a:alphaOff val="0"/>
            </a:schemeClr>
          </a:solidFill>
          <a:prstDash val="solid"/>
        </a:ln>
        <a:effectLst/>
      </dsp:spPr>
      <dsp:style>
        <a:lnRef idx="2">
          <a:scrgbClr r="0" g="0" b="0"/>
        </a:lnRef>
        <a:fillRef idx="1">
          <a:scrgbClr r="0" g="0" b="0"/>
        </a:fillRef>
        <a:effectRef idx="0">
          <a:scrgbClr r="0" g="0" b="0"/>
        </a:effectRef>
        <a:fontRef idx="minor"/>
      </dsp:style>
    </dsp:sp>
    <dsp:sp modelId="{B901E4DB-9033-4068-9BD9-A958CD5C49FF}">
      <dsp:nvSpPr>
        <dsp:cNvPr id="0" name=""/>
        <dsp:cNvSpPr/>
      </dsp:nvSpPr>
      <dsp:spPr>
        <a:xfrm>
          <a:off x="226769" y="839669"/>
          <a:ext cx="6531843" cy="265680"/>
        </a:xfrm>
        <a:prstGeom prst="roundRect">
          <a:avLst/>
        </a:prstGeom>
        <a:solidFill>
          <a:schemeClr val="accent4">
            <a:hueOff val="-1268844"/>
            <a:satOff val="-714"/>
            <a:lumOff val="402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1507" tIns="0" rIns="181507" bIns="0" numCol="1" spcCol="1270" anchor="ctr" anchorCtr="0">
          <a:noAutofit/>
        </a:bodyPr>
        <a:lstStyle/>
        <a:p>
          <a:pPr marL="0" lvl="0" indent="0" algn="l" defTabSz="800100">
            <a:lnSpc>
              <a:spcPct val="90000"/>
            </a:lnSpc>
            <a:spcBef>
              <a:spcPct val="0"/>
            </a:spcBef>
            <a:spcAft>
              <a:spcPct val="35000"/>
            </a:spcAft>
            <a:buNone/>
          </a:pPr>
          <a:r>
            <a:rPr lang="fr-FR" sz="1800" kern="1200" dirty="0">
              <a:solidFill>
                <a:schemeClr val="tx1"/>
              </a:solidFill>
            </a:rPr>
            <a:t>Peu de points situés prés des limites de contrôle</a:t>
          </a:r>
          <a:endParaRPr lang="en-US" sz="1800" kern="1200" dirty="0">
            <a:solidFill>
              <a:schemeClr val="tx1"/>
            </a:solidFill>
          </a:endParaRPr>
        </a:p>
      </dsp:txBody>
      <dsp:txXfrm>
        <a:off x="239738" y="852638"/>
        <a:ext cx="6505905" cy="239742"/>
      </dsp:txXfrm>
    </dsp:sp>
    <dsp:sp modelId="{B40C49DD-E7C8-480D-A7D1-64D138988627}">
      <dsp:nvSpPr>
        <dsp:cNvPr id="0" name=""/>
        <dsp:cNvSpPr/>
      </dsp:nvSpPr>
      <dsp:spPr>
        <a:xfrm>
          <a:off x="0" y="1380749"/>
          <a:ext cx="6860117" cy="226800"/>
        </a:xfrm>
        <a:prstGeom prst="rect">
          <a:avLst/>
        </a:prstGeom>
        <a:solidFill>
          <a:schemeClr val="lt1">
            <a:alpha val="90000"/>
            <a:hueOff val="0"/>
            <a:satOff val="0"/>
            <a:lumOff val="0"/>
            <a:alphaOff val="0"/>
          </a:schemeClr>
        </a:solidFill>
        <a:ln w="25400" cap="flat" cmpd="sng" algn="ctr">
          <a:solidFill>
            <a:schemeClr val="accent4">
              <a:hueOff val="-1903267"/>
              <a:satOff val="-1072"/>
              <a:lumOff val="6030"/>
              <a:alphaOff val="0"/>
            </a:schemeClr>
          </a:solidFill>
          <a:prstDash val="solid"/>
        </a:ln>
        <a:effectLst/>
      </dsp:spPr>
      <dsp:style>
        <a:lnRef idx="2">
          <a:scrgbClr r="0" g="0" b="0"/>
        </a:lnRef>
        <a:fillRef idx="1">
          <a:scrgbClr r="0" g="0" b="0"/>
        </a:fillRef>
        <a:effectRef idx="0">
          <a:scrgbClr r="0" g="0" b="0"/>
        </a:effectRef>
        <a:fontRef idx="minor"/>
      </dsp:style>
    </dsp:sp>
    <dsp:sp modelId="{34165F15-C4B8-4D65-A37A-DDFAB9DEF913}">
      <dsp:nvSpPr>
        <dsp:cNvPr id="0" name=""/>
        <dsp:cNvSpPr/>
      </dsp:nvSpPr>
      <dsp:spPr>
        <a:xfrm>
          <a:off x="226769" y="1247909"/>
          <a:ext cx="6531843" cy="265680"/>
        </a:xfrm>
        <a:prstGeom prst="roundRect">
          <a:avLst/>
        </a:prstGeom>
        <a:solidFill>
          <a:schemeClr val="accent4">
            <a:hueOff val="-1903267"/>
            <a:satOff val="-1072"/>
            <a:lumOff val="603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1507" tIns="0" rIns="181507" bIns="0" numCol="1" spcCol="1270" anchor="ctr" anchorCtr="0">
          <a:noAutofit/>
        </a:bodyPr>
        <a:lstStyle/>
        <a:p>
          <a:pPr marL="0" lvl="0" indent="0" algn="l" defTabSz="800100">
            <a:lnSpc>
              <a:spcPct val="90000"/>
            </a:lnSpc>
            <a:spcBef>
              <a:spcPct val="0"/>
            </a:spcBef>
            <a:spcAft>
              <a:spcPct val="35000"/>
            </a:spcAft>
            <a:buNone/>
          </a:pPr>
          <a:r>
            <a:rPr lang="en-US" sz="1800" kern="1200" dirty="0">
              <a:solidFill>
                <a:schemeClr val="tx1"/>
              </a:solidFill>
            </a:rPr>
            <a:t>Les points </a:t>
          </a:r>
          <a:r>
            <a:rPr lang="fr-FR" sz="1800" kern="1200" noProof="0" dirty="0">
              <a:solidFill>
                <a:schemeClr val="tx1"/>
              </a:solidFill>
            </a:rPr>
            <a:t>sont</a:t>
          </a:r>
          <a:r>
            <a:rPr lang="en-US" sz="1800" kern="1200" dirty="0">
              <a:solidFill>
                <a:schemeClr val="tx1"/>
              </a:solidFill>
            </a:rPr>
            <a:t> </a:t>
          </a:r>
          <a:r>
            <a:rPr lang="fr-FR" sz="1800" kern="1200" noProof="0" dirty="0">
              <a:solidFill>
                <a:schemeClr val="tx1"/>
              </a:solidFill>
            </a:rPr>
            <a:t>situés</a:t>
          </a:r>
          <a:r>
            <a:rPr lang="en-US" sz="1800" kern="1200" dirty="0">
              <a:solidFill>
                <a:schemeClr val="tx1"/>
              </a:solidFill>
            </a:rPr>
            <a:t> </a:t>
          </a:r>
          <a:r>
            <a:rPr lang="fr-FR" sz="1800" kern="1200" noProof="0" dirty="0">
              <a:solidFill>
                <a:schemeClr val="tx1"/>
              </a:solidFill>
            </a:rPr>
            <a:t>tantôt</a:t>
          </a:r>
          <a:r>
            <a:rPr lang="en-US" sz="1800" kern="1200" dirty="0">
              <a:solidFill>
                <a:schemeClr val="tx1"/>
              </a:solidFill>
            </a:rPr>
            <a:t> au-dessus de la </a:t>
          </a:r>
          <a:r>
            <a:rPr lang="en-US" sz="1800" kern="1200" dirty="0" err="1">
              <a:solidFill>
                <a:schemeClr val="tx1"/>
              </a:solidFill>
            </a:rPr>
            <a:t>ligne</a:t>
          </a:r>
          <a:r>
            <a:rPr lang="en-US" sz="1800" kern="1200" dirty="0">
              <a:solidFill>
                <a:schemeClr val="tx1"/>
              </a:solidFill>
            </a:rPr>
            <a:t> centrale, </a:t>
          </a:r>
          <a:r>
            <a:rPr lang="fr-FR" sz="1800" kern="1200" noProof="0" dirty="0">
              <a:solidFill>
                <a:schemeClr val="tx1"/>
              </a:solidFill>
            </a:rPr>
            <a:t>tantôt </a:t>
          </a:r>
          <a:r>
            <a:rPr lang="en-US" sz="1800" kern="1200" dirty="0" err="1">
              <a:solidFill>
                <a:schemeClr val="tx1"/>
              </a:solidFill>
            </a:rPr>
            <a:t>en</a:t>
          </a:r>
          <a:r>
            <a:rPr lang="en-US" sz="1800" kern="1200" dirty="0">
              <a:solidFill>
                <a:schemeClr val="tx1"/>
              </a:solidFill>
            </a:rPr>
            <a:t> dessous</a:t>
          </a:r>
        </a:p>
      </dsp:txBody>
      <dsp:txXfrm>
        <a:off x="239738" y="1260878"/>
        <a:ext cx="6505905" cy="239742"/>
      </dsp:txXfrm>
    </dsp:sp>
    <dsp:sp modelId="{69D9439E-B16B-4C34-8B94-037B9C61684B}">
      <dsp:nvSpPr>
        <dsp:cNvPr id="0" name=""/>
        <dsp:cNvSpPr/>
      </dsp:nvSpPr>
      <dsp:spPr>
        <a:xfrm>
          <a:off x="0" y="1788989"/>
          <a:ext cx="6860117" cy="226800"/>
        </a:xfrm>
        <a:prstGeom prst="rect">
          <a:avLst/>
        </a:prstGeom>
        <a:solidFill>
          <a:schemeClr val="lt1">
            <a:alpha val="90000"/>
            <a:hueOff val="0"/>
            <a:satOff val="0"/>
            <a:lumOff val="0"/>
            <a:alphaOff val="0"/>
          </a:schemeClr>
        </a:solidFill>
        <a:ln w="25400" cap="flat" cmpd="sng" algn="ctr">
          <a:solidFill>
            <a:schemeClr val="accent4">
              <a:hueOff val="-2537689"/>
              <a:satOff val="-1429"/>
              <a:lumOff val="8040"/>
              <a:alphaOff val="0"/>
            </a:schemeClr>
          </a:solidFill>
          <a:prstDash val="solid"/>
        </a:ln>
        <a:effectLst/>
      </dsp:spPr>
      <dsp:style>
        <a:lnRef idx="2">
          <a:scrgbClr r="0" g="0" b="0"/>
        </a:lnRef>
        <a:fillRef idx="1">
          <a:scrgbClr r="0" g="0" b="0"/>
        </a:fillRef>
        <a:effectRef idx="0">
          <a:scrgbClr r="0" g="0" b="0"/>
        </a:effectRef>
        <a:fontRef idx="minor"/>
      </dsp:style>
    </dsp:sp>
    <dsp:sp modelId="{0D4D5E26-C0B2-4EC0-B826-9631F64AE29B}">
      <dsp:nvSpPr>
        <dsp:cNvPr id="0" name=""/>
        <dsp:cNvSpPr/>
      </dsp:nvSpPr>
      <dsp:spPr>
        <a:xfrm>
          <a:off x="226769" y="1656149"/>
          <a:ext cx="6531843" cy="265680"/>
        </a:xfrm>
        <a:prstGeom prst="roundRect">
          <a:avLst/>
        </a:prstGeom>
        <a:solidFill>
          <a:schemeClr val="accent4">
            <a:hueOff val="-2537689"/>
            <a:satOff val="-1429"/>
            <a:lumOff val="804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1507" tIns="0" rIns="181507" bIns="0" numCol="1" spcCol="1270" anchor="ctr" anchorCtr="0">
          <a:noAutofit/>
        </a:bodyPr>
        <a:lstStyle/>
        <a:p>
          <a:pPr marL="0" lvl="0" indent="0" algn="l" defTabSz="800100">
            <a:lnSpc>
              <a:spcPct val="90000"/>
            </a:lnSpc>
            <a:spcBef>
              <a:spcPct val="0"/>
            </a:spcBef>
            <a:spcAft>
              <a:spcPct val="35000"/>
            </a:spcAft>
            <a:buNone/>
          </a:pPr>
          <a:r>
            <a:rPr lang="fr-FR" sz="1800" kern="1200" noProof="0" dirty="0">
              <a:solidFill>
                <a:schemeClr val="tx1"/>
              </a:solidFill>
            </a:rPr>
            <a:t>Les points sont répartis par moitiés des deux cotés de la ligne centrale</a:t>
          </a:r>
        </a:p>
      </dsp:txBody>
      <dsp:txXfrm>
        <a:off x="239738" y="1669118"/>
        <a:ext cx="6505905" cy="23974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A2EA2B-9B98-4EF9-861C-E3A914F96655}">
      <dsp:nvSpPr>
        <dsp:cNvPr id="0" name=""/>
        <dsp:cNvSpPr/>
      </dsp:nvSpPr>
      <dsp:spPr>
        <a:xfrm>
          <a:off x="0" y="1572"/>
          <a:ext cx="6860117" cy="373280"/>
        </a:xfrm>
        <a:prstGeom prst="roundRect">
          <a:avLst/>
        </a:prstGeom>
        <a:solidFill>
          <a:schemeClr val="accent6">
            <a:alpha val="9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fr-FR" sz="1600" b="1" kern="1200">
              <a:solidFill>
                <a:schemeClr val="tx1"/>
              </a:solidFill>
              <a:cs typeface="Times New Roman" pitchFamily="18" charset="0"/>
            </a:rPr>
            <a:t>1 point entre les limites de surveillance et de contrôle</a:t>
          </a:r>
          <a:r>
            <a:rPr lang="en-US" sz="1600" b="1" kern="1200">
              <a:solidFill>
                <a:schemeClr val="tx1"/>
              </a:solidFill>
            </a:rPr>
            <a:t> </a:t>
          </a:r>
          <a:endParaRPr lang="en-US" sz="1600" b="1" kern="1200" dirty="0">
            <a:solidFill>
              <a:schemeClr val="tx1"/>
            </a:solidFill>
          </a:endParaRPr>
        </a:p>
      </dsp:txBody>
      <dsp:txXfrm>
        <a:off x="18222" y="19794"/>
        <a:ext cx="6823673" cy="336836"/>
      </dsp:txXfrm>
    </dsp:sp>
    <dsp:sp modelId="{D233925E-7070-46AD-A09C-3908186ECA77}">
      <dsp:nvSpPr>
        <dsp:cNvPr id="0" name=""/>
        <dsp:cNvSpPr/>
      </dsp:nvSpPr>
      <dsp:spPr>
        <a:xfrm>
          <a:off x="0" y="383360"/>
          <a:ext cx="6860117" cy="373280"/>
        </a:xfrm>
        <a:prstGeom prst="roundRect">
          <a:avLst/>
        </a:prstGeom>
        <a:solidFill>
          <a:schemeClr val="accent6">
            <a:alpha val="90000"/>
            <a:hueOff val="0"/>
            <a:satOff val="0"/>
            <a:lumOff val="0"/>
            <a:alphaOff val="-5714"/>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fr-FR" sz="1600" b="1" kern="1200">
              <a:solidFill>
                <a:schemeClr val="tx1"/>
              </a:solidFill>
              <a:cs typeface="Times New Roman" pitchFamily="18" charset="0"/>
            </a:rPr>
            <a:t>7 points consécutifs sont supérieurs ou inférieurs à la moyenne</a:t>
          </a:r>
          <a:r>
            <a:rPr lang="en-US" sz="1600" b="1" kern="1200">
              <a:solidFill>
                <a:schemeClr val="tx1"/>
              </a:solidFill>
            </a:rPr>
            <a:t> </a:t>
          </a:r>
          <a:endParaRPr lang="fr-FR" sz="1600" kern="1200" dirty="0">
            <a:solidFill>
              <a:schemeClr val="tx1"/>
            </a:solidFill>
          </a:endParaRPr>
        </a:p>
      </dsp:txBody>
      <dsp:txXfrm>
        <a:off x="18222" y="401582"/>
        <a:ext cx="6823673" cy="336836"/>
      </dsp:txXfrm>
    </dsp:sp>
    <dsp:sp modelId="{487EBAF4-A7D3-4970-B80B-E40BB658CC5A}">
      <dsp:nvSpPr>
        <dsp:cNvPr id="0" name=""/>
        <dsp:cNvSpPr/>
      </dsp:nvSpPr>
      <dsp:spPr>
        <a:xfrm>
          <a:off x="0" y="765148"/>
          <a:ext cx="6860117" cy="373280"/>
        </a:xfrm>
        <a:prstGeom prst="roundRect">
          <a:avLst/>
        </a:prstGeom>
        <a:solidFill>
          <a:schemeClr val="accent6">
            <a:alpha val="90000"/>
            <a:hueOff val="0"/>
            <a:satOff val="0"/>
            <a:lumOff val="0"/>
            <a:alphaOff val="-11429"/>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fr-FR" sz="1600" b="1" kern="1200">
              <a:solidFill>
                <a:schemeClr val="tx1"/>
              </a:solidFill>
              <a:cs typeface="Times New Roman" pitchFamily="18" charset="0"/>
            </a:rPr>
            <a:t>6 points consécutifs sont en augmentation régulière ( dérive ) ou en diminution régulière</a:t>
          </a:r>
          <a:r>
            <a:rPr lang="en-US" sz="1600" b="1" kern="1200">
              <a:solidFill>
                <a:schemeClr val="tx1"/>
              </a:solidFill>
            </a:rPr>
            <a:t> </a:t>
          </a:r>
          <a:endParaRPr lang="fr-FR" sz="1600" kern="1200" dirty="0">
            <a:solidFill>
              <a:schemeClr val="tx1"/>
            </a:solidFill>
          </a:endParaRPr>
        </a:p>
      </dsp:txBody>
      <dsp:txXfrm>
        <a:off x="18222" y="783370"/>
        <a:ext cx="6823673" cy="336836"/>
      </dsp:txXfrm>
    </dsp:sp>
    <dsp:sp modelId="{703A0F27-2E00-46D1-B6C5-6E8B23C2C024}">
      <dsp:nvSpPr>
        <dsp:cNvPr id="0" name=""/>
        <dsp:cNvSpPr/>
      </dsp:nvSpPr>
      <dsp:spPr>
        <a:xfrm>
          <a:off x="0" y="1146936"/>
          <a:ext cx="6860117" cy="373280"/>
        </a:xfrm>
        <a:prstGeom prst="roundRect">
          <a:avLst/>
        </a:prstGeom>
        <a:solidFill>
          <a:schemeClr val="accent6">
            <a:alpha val="90000"/>
            <a:hueOff val="0"/>
            <a:satOff val="0"/>
            <a:lumOff val="0"/>
            <a:alphaOff val="-17143"/>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1" kern="1200">
              <a:solidFill>
                <a:schemeClr val="tx1"/>
              </a:solidFill>
            </a:rPr>
            <a:t>9 points de suite proches d’une limite</a:t>
          </a:r>
          <a:endParaRPr lang="en-US" sz="1600" b="1" kern="1200" dirty="0">
            <a:solidFill>
              <a:schemeClr val="tx1"/>
            </a:solidFill>
          </a:endParaRPr>
        </a:p>
      </dsp:txBody>
      <dsp:txXfrm>
        <a:off x="18222" y="1165158"/>
        <a:ext cx="6823673" cy="336836"/>
      </dsp:txXfrm>
    </dsp:sp>
    <dsp:sp modelId="{1992C348-166D-44EA-9880-B874F00F4C11}">
      <dsp:nvSpPr>
        <dsp:cNvPr id="0" name=""/>
        <dsp:cNvSpPr/>
      </dsp:nvSpPr>
      <dsp:spPr>
        <a:xfrm>
          <a:off x="0" y="1528724"/>
          <a:ext cx="6860117" cy="373280"/>
        </a:xfrm>
        <a:prstGeom prst="roundRect">
          <a:avLst/>
        </a:prstGeom>
        <a:solidFill>
          <a:schemeClr val="accent6">
            <a:alpha val="90000"/>
            <a:hueOff val="0"/>
            <a:satOff val="0"/>
            <a:lumOff val="0"/>
            <a:alphaOff val="-22857"/>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1" kern="1200">
              <a:solidFill>
                <a:schemeClr val="tx1"/>
              </a:solidFill>
            </a:rPr>
            <a:t>14 points de suite qui passent tours a tours de bas en haut</a:t>
          </a:r>
          <a:endParaRPr lang="en-US" sz="1600" b="1" kern="1200" dirty="0">
            <a:solidFill>
              <a:schemeClr val="tx1"/>
            </a:solidFill>
          </a:endParaRPr>
        </a:p>
      </dsp:txBody>
      <dsp:txXfrm>
        <a:off x="18222" y="1546946"/>
        <a:ext cx="6823673" cy="336836"/>
      </dsp:txXfrm>
    </dsp:sp>
    <dsp:sp modelId="{25C78B45-ABE1-454B-8CEB-8A465328B9AD}">
      <dsp:nvSpPr>
        <dsp:cNvPr id="0" name=""/>
        <dsp:cNvSpPr/>
      </dsp:nvSpPr>
      <dsp:spPr>
        <a:xfrm>
          <a:off x="0" y="1910512"/>
          <a:ext cx="6860117" cy="373280"/>
        </a:xfrm>
        <a:prstGeom prst="roundRect">
          <a:avLst/>
        </a:prstGeom>
        <a:solidFill>
          <a:schemeClr val="accent6">
            <a:alpha val="90000"/>
            <a:hueOff val="0"/>
            <a:satOff val="0"/>
            <a:lumOff val="0"/>
            <a:alphaOff val="-28571"/>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1" kern="1200">
              <a:solidFill>
                <a:schemeClr val="tx1"/>
              </a:solidFill>
            </a:rPr>
            <a:t>Parmis 3 points d’afilé, 2 se retrouvent en limite ou hors limite</a:t>
          </a:r>
          <a:endParaRPr lang="en-US" sz="1600" b="1" kern="1200" dirty="0">
            <a:solidFill>
              <a:schemeClr val="tx1"/>
            </a:solidFill>
          </a:endParaRPr>
        </a:p>
      </dsp:txBody>
      <dsp:txXfrm>
        <a:off x="18222" y="1928734"/>
        <a:ext cx="6823673" cy="336836"/>
      </dsp:txXfrm>
    </dsp:sp>
    <dsp:sp modelId="{39B78E77-BF2B-482A-AAB4-F02C12CB4CCA}">
      <dsp:nvSpPr>
        <dsp:cNvPr id="0" name=""/>
        <dsp:cNvSpPr/>
      </dsp:nvSpPr>
      <dsp:spPr>
        <a:xfrm>
          <a:off x="0" y="2292300"/>
          <a:ext cx="6860117" cy="373280"/>
        </a:xfrm>
        <a:prstGeom prst="roundRect">
          <a:avLst/>
        </a:prstGeom>
        <a:solidFill>
          <a:schemeClr val="accent6">
            <a:alpha val="90000"/>
            <a:hueOff val="0"/>
            <a:satOff val="0"/>
            <a:lumOff val="0"/>
            <a:alphaOff val="-34286"/>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1" kern="1200">
              <a:solidFill>
                <a:schemeClr val="tx1"/>
              </a:solidFill>
            </a:rPr>
            <a:t>15 points d’aflilés à l’interieur de la zone AB (des 2 cotés de la ligne centrale)</a:t>
          </a:r>
          <a:endParaRPr lang="en-US" sz="1600" b="1" kern="1200" dirty="0">
            <a:solidFill>
              <a:schemeClr val="tx1"/>
            </a:solidFill>
          </a:endParaRPr>
        </a:p>
      </dsp:txBody>
      <dsp:txXfrm>
        <a:off x="18222" y="2310522"/>
        <a:ext cx="6823673" cy="336836"/>
      </dsp:txXfrm>
    </dsp:sp>
    <dsp:sp modelId="{F698CDDD-73BB-4B72-8812-3C0E13135AD8}">
      <dsp:nvSpPr>
        <dsp:cNvPr id="0" name=""/>
        <dsp:cNvSpPr/>
      </dsp:nvSpPr>
      <dsp:spPr>
        <a:xfrm>
          <a:off x="0" y="2674088"/>
          <a:ext cx="6860117" cy="373280"/>
        </a:xfrm>
        <a:prstGeom prst="roundRect">
          <a:avLst/>
        </a:prstGeom>
        <a:solidFill>
          <a:schemeClr val="accent6">
            <a:alpha val="90000"/>
            <a:hueOff val="0"/>
            <a:satOff val="0"/>
            <a:lumOff val="0"/>
            <a:alpha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1" kern="1200" dirty="0">
              <a:solidFill>
                <a:schemeClr val="tx1"/>
              </a:solidFill>
            </a:rPr>
            <a:t>8 points de suite </a:t>
          </a:r>
          <a:r>
            <a:rPr lang="en-US" sz="1600" b="1" kern="1200" dirty="0" err="1">
              <a:solidFill>
                <a:schemeClr val="tx1"/>
              </a:solidFill>
            </a:rPr>
            <a:t>citués</a:t>
          </a:r>
          <a:r>
            <a:rPr lang="en-US" sz="1600" b="1" kern="1200" dirty="0">
              <a:solidFill>
                <a:schemeClr val="tx1"/>
              </a:solidFill>
            </a:rPr>
            <a:t> des 2 </a:t>
          </a:r>
          <a:r>
            <a:rPr lang="en-US" sz="1600" b="1" kern="1200" dirty="0" err="1">
              <a:solidFill>
                <a:schemeClr val="tx1"/>
              </a:solidFill>
            </a:rPr>
            <a:t>cotés</a:t>
          </a:r>
          <a:r>
            <a:rPr lang="en-US" sz="1600" b="1" kern="1200" dirty="0">
              <a:solidFill>
                <a:schemeClr val="tx1"/>
              </a:solidFill>
            </a:rPr>
            <a:t> de la </a:t>
          </a:r>
          <a:r>
            <a:rPr lang="en-US" sz="1600" b="1" kern="1200" dirty="0" err="1">
              <a:solidFill>
                <a:schemeClr val="tx1"/>
              </a:solidFill>
            </a:rPr>
            <a:t>ligne</a:t>
          </a:r>
          <a:r>
            <a:rPr lang="en-US" sz="1600" b="1" kern="1200" dirty="0">
              <a:solidFill>
                <a:schemeClr val="tx1"/>
              </a:solidFill>
            </a:rPr>
            <a:t> </a:t>
          </a:r>
          <a:r>
            <a:rPr lang="en-US" sz="1600" b="1" kern="1200" dirty="0" err="1">
              <a:solidFill>
                <a:schemeClr val="tx1"/>
              </a:solidFill>
            </a:rPr>
            <a:t>centrale</a:t>
          </a:r>
          <a:r>
            <a:rPr lang="en-US" sz="1600" b="1" kern="1200" dirty="0">
              <a:solidFill>
                <a:schemeClr val="tx1"/>
              </a:solidFill>
            </a:rPr>
            <a:t> </a:t>
          </a:r>
          <a:r>
            <a:rPr lang="en-US" sz="1600" b="1" kern="1200" dirty="0" err="1">
              <a:solidFill>
                <a:schemeClr val="tx1"/>
              </a:solidFill>
            </a:rPr>
            <a:t>mais</a:t>
          </a:r>
          <a:r>
            <a:rPr lang="en-US" sz="1600" b="1" kern="1200" dirty="0">
              <a:solidFill>
                <a:schemeClr val="tx1"/>
              </a:solidFill>
            </a:rPr>
            <a:t> </a:t>
          </a:r>
          <a:r>
            <a:rPr lang="en-US" sz="1600" b="1" kern="1200" dirty="0" err="1">
              <a:solidFill>
                <a:schemeClr val="tx1"/>
              </a:solidFill>
            </a:rPr>
            <a:t>aucun</a:t>
          </a:r>
          <a:r>
            <a:rPr lang="en-US" sz="1600" b="1" kern="1200" dirty="0">
              <a:solidFill>
                <a:schemeClr val="tx1"/>
              </a:solidFill>
            </a:rPr>
            <a:t> </a:t>
          </a:r>
          <a:r>
            <a:rPr lang="en-US" sz="1600" b="1" kern="1200" dirty="0" err="1">
              <a:solidFill>
                <a:schemeClr val="tx1"/>
              </a:solidFill>
            </a:rPr>
            <a:t>en</a:t>
          </a:r>
          <a:r>
            <a:rPr lang="en-US" sz="1600" b="1" kern="1200" dirty="0">
              <a:solidFill>
                <a:schemeClr val="tx1"/>
              </a:solidFill>
            </a:rPr>
            <a:t> zone AB</a:t>
          </a:r>
        </a:p>
      </dsp:txBody>
      <dsp:txXfrm>
        <a:off x="18222" y="2692310"/>
        <a:ext cx="6823673" cy="33683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31DAB6-0312-46E0-B2AD-A50E8B28A43A}">
      <dsp:nvSpPr>
        <dsp:cNvPr id="0" name=""/>
        <dsp:cNvSpPr/>
      </dsp:nvSpPr>
      <dsp:spPr>
        <a:xfrm>
          <a:off x="1040621" y="407"/>
          <a:ext cx="1440306" cy="943115"/>
        </a:xfrm>
        <a:prstGeom prst="ellipse">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fr-FR" sz="1800" b="1" kern="1200">
              <a:solidFill>
                <a:schemeClr val="tx1"/>
              </a:solidFill>
            </a:rPr>
            <a:t>Valeur vraie </a:t>
          </a:r>
          <a:endParaRPr lang="fr-FR" sz="1800" kern="1200" dirty="0">
            <a:solidFill>
              <a:schemeClr val="tx1"/>
            </a:solidFill>
          </a:endParaRPr>
        </a:p>
      </dsp:txBody>
      <dsp:txXfrm>
        <a:off x="1251549" y="138523"/>
        <a:ext cx="1018450" cy="666883"/>
      </dsp:txXfrm>
    </dsp:sp>
    <dsp:sp modelId="{6D680EB0-A864-4E73-8956-9289560F1120}">
      <dsp:nvSpPr>
        <dsp:cNvPr id="0" name=""/>
        <dsp:cNvSpPr/>
      </dsp:nvSpPr>
      <dsp:spPr>
        <a:xfrm>
          <a:off x="1487271" y="1020103"/>
          <a:ext cx="547006" cy="547006"/>
        </a:xfrm>
        <a:prstGeom prst="mathPlus">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fr-FR" sz="1400" kern="1200">
            <a:solidFill>
              <a:schemeClr val="tx1"/>
            </a:solidFill>
          </a:endParaRPr>
        </a:p>
      </dsp:txBody>
      <dsp:txXfrm>
        <a:off x="1559777" y="1229278"/>
        <a:ext cx="401994" cy="128656"/>
      </dsp:txXfrm>
    </dsp:sp>
    <dsp:sp modelId="{C0B3B953-F034-4465-9BA8-2E4335E86D46}">
      <dsp:nvSpPr>
        <dsp:cNvPr id="0" name=""/>
        <dsp:cNvSpPr/>
      </dsp:nvSpPr>
      <dsp:spPr>
        <a:xfrm>
          <a:off x="757049" y="1643691"/>
          <a:ext cx="2007449" cy="943115"/>
        </a:xfrm>
        <a:prstGeom prst="ellipse">
          <a:avLst/>
        </a:prstGeom>
        <a:gradFill rotWithShape="0">
          <a:gsLst>
            <a:gs pos="0">
              <a:schemeClr val="accent5">
                <a:hueOff val="3219149"/>
                <a:satOff val="1080"/>
                <a:lumOff val="-1635"/>
                <a:alphaOff val="0"/>
                <a:shade val="51000"/>
                <a:satMod val="130000"/>
              </a:schemeClr>
            </a:gs>
            <a:gs pos="80000">
              <a:schemeClr val="accent5">
                <a:hueOff val="3219149"/>
                <a:satOff val="1080"/>
                <a:lumOff val="-1635"/>
                <a:alphaOff val="0"/>
                <a:shade val="93000"/>
                <a:satMod val="130000"/>
              </a:schemeClr>
            </a:gs>
            <a:gs pos="100000">
              <a:schemeClr val="accent5">
                <a:hueOff val="3219149"/>
                <a:satOff val="1080"/>
                <a:lumOff val="-163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fr-FR" sz="1600" b="1" kern="1200" dirty="0">
              <a:solidFill>
                <a:schemeClr val="tx1"/>
              </a:solidFill>
            </a:rPr>
            <a:t>Erreur(s) systématique(s) </a:t>
          </a:r>
          <a:endParaRPr lang="fr-FR" sz="1600" kern="1200" dirty="0">
            <a:solidFill>
              <a:schemeClr val="tx1"/>
            </a:solidFill>
          </a:endParaRPr>
        </a:p>
      </dsp:txBody>
      <dsp:txXfrm>
        <a:off x="1051033" y="1781807"/>
        <a:ext cx="1419481" cy="666883"/>
      </dsp:txXfrm>
    </dsp:sp>
    <dsp:sp modelId="{2912FE1A-5C9D-4DA6-9176-1A6FD2C294FF}">
      <dsp:nvSpPr>
        <dsp:cNvPr id="0" name=""/>
        <dsp:cNvSpPr/>
      </dsp:nvSpPr>
      <dsp:spPr>
        <a:xfrm>
          <a:off x="1487271" y="2663387"/>
          <a:ext cx="547006" cy="547006"/>
        </a:xfrm>
        <a:prstGeom prst="mathPlus">
          <a:avLst/>
        </a:prstGeom>
        <a:gradFill rotWithShape="0">
          <a:gsLst>
            <a:gs pos="0">
              <a:schemeClr val="accent5">
                <a:hueOff val="4828724"/>
                <a:satOff val="1619"/>
                <a:lumOff val="-2452"/>
                <a:alphaOff val="0"/>
                <a:shade val="51000"/>
                <a:satMod val="130000"/>
              </a:schemeClr>
            </a:gs>
            <a:gs pos="80000">
              <a:schemeClr val="accent5">
                <a:hueOff val="4828724"/>
                <a:satOff val="1619"/>
                <a:lumOff val="-2452"/>
                <a:alphaOff val="0"/>
                <a:shade val="93000"/>
                <a:satMod val="130000"/>
              </a:schemeClr>
            </a:gs>
            <a:gs pos="100000">
              <a:schemeClr val="accent5">
                <a:hueOff val="4828724"/>
                <a:satOff val="1619"/>
                <a:lumOff val="-2452"/>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fr-FR" sz="1400" kern="1200">
            <a:solidFill>
              <a:schemeClr val="tx1"/>
            </a:solidFill>
          </a:endParaRPr>
        </a:p>
      </dsp:txBody>
      <dsp:txXfrm>
        <a:off x="1559777" y="2872562"/>
        <a:ext cx="401994" cy="128656"/>
      </dsp:txXfrm>
    </dsp:sp>
    <dsp:sp modelId="{19029E3B-AAB9-46C1-9D4D-CF28C7E6A103}">
      <dsp:nvSpPr>
        <dsp:cNvPr id="0" name=""/>
        <dsp:cNvSpPr/>
      </dsp:nvSpPr>
      <dsp:spPr>
        <a:xfrm>
          <a:off x="757049" y="3286975"/>
          <a:ext cx="2007449" cy="943115"/>
        </a:xfrm>
        <a:prstGeom prst="ellipse">
          <a:avLst/>
        </a:prstGeom>
        <a:gradFill rotWithShape="0">
          <a:gsLst>
            <a:gs pos="0">
              <a:schemeClr val="accent5">
                <a:hueOff val="6438299"/>
                <a:satOff val="2159"/>
                <a:lumOff val="-3269"/>
                <a:alphaOff val="0"/>
                <a:shade val="51000"/>
                <a:satMod val="130000"/>
              </a:schemeClr>
            </a:gs>
            <a:gs pos="80000">
              <a:schemeClr val="accent5">
                <a:hueOff val="6438299"/>
                <a:satOff val="2159"/>
                <a:lumOff val="-3269"/>
                <a:alphaOff val="0"/>
                <a:shade val="93000"/>
                <a:satMod val="130000"/>
              </a:schemeClr>
            </a:gs>
            <a:gs pos="100000">
              <a:schemeClr val="accent5">
                <a:hueOff val="6438299"/>
                <a:satOff val="2159"/>
                <a:lumOff val="-326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fr-FR" sz="1800" b="1" kern="1200" dirty="0">
              <a:solidFill>
                <a:schemeClr val="tx1"/>
              </a:solidFill>
            </a:rPr>
            <a:t>Erreur(s) aléatoire(s)</a:t>
          </a:r>
          <a:endParaRPr lang="fr-FR" sz="1800" kern="1200" dirty="0">
            <a:solidFill>
              <a:schemeClr val="tx1"/>
            </a:solidFill>
          </a:endParaRPr>
        </a:p>
      </dsp:txBody>
      <dsp:txXfrm>
        <a:off x="1051033" y="3425091"/>
        <a:ext cx="1419481" cy="666883"/>
      </dsp:txXfrm>
    </dsp:sp>
    <dsp:sp modelId="{FFDE357A-C6CD-4279-BE80-FD8C05204A78}">
      <dsp:nvSpPr>
        <dsp:cNvPr id="0" name=""/>
        <dsp:cNvSpPr/>
      </dsp:nvSpPr>
      <dsp:spPr>
        <a:xfrm>
          <a:off x="2898719" y="1907375"/>
          <a:ext cx="698099" cy="415747"/>
        </a:xfrm>
        <a:prstGeom prst="rightArrow">
          <a:avLst>
            <a:gd name="adj1" fmla="val 60000"/>
            <a:gd name="adj2" fmla="val 50000"/>
          </a:avLst>
        </a:prstGeom>
        <a:gradFill rotWithShape="0">
          <a:gsLst>
            <a:gs pos="0">
              <a:schemeClr val="accent5">
                <a:hueOff val="9657448"/>
                <a:satOff val="3239"/>
                <a:lumOff val="-4904"/>
                <a:alphaOff val="0"/>
                <a:shade val="51000"/>
                <a:satMod val="130000"/>
              </a:schemeClr>
            </a:gs>
            <a:gs pos="80000">
              <a:schemeClr val="accent5">
                <a:hueOff val="9657448"/>
                <a:satOff val="3239"/>
                <a:lumOff val="-4904"/>
                <a:alphaOff val="0"/>
                <a:shade val="93000"/>
                <a:satMod val="130000"/>
              </a:schemeClr>
            </a:gs>
            <a:gs pos="100000">
              <a:schemeClr val="accent5">
                <a:hueOff val="9657448"/>
                <a:satOff val="3239"/>
                <a:lumOff val="-490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fr-FR" sz="1400" kern="1200">
            <a:solidFill>
              <a:schemeClr val="tx1"/>
            </a:solidFill>
          </a:endParaRPr>
        </a:p>
      </dsp:txBody>
      <dsp:txXfrm>
        <a:off x="2898719" y="1990524"/>
        <a:ext cx="573375" cy="249449"/>
      </dsp:txXfrm>
    </dsp:sp>
    <dsp:sp modelId="{2194D8A1-A573-445E-B4D0-E5137CDD31D8}">
      <dsp:nvSpPr>
        <dsp:cNvPr id="0" name=""/>
        <dsp:cNvSpPr/>
      </dsp:nvSpPr>
      <dsp:spPr>
        <a:xfrm>
          <a:off x="3702887" y="1172133"/>
          <a:ext cx="2493502" cy="1886230"/>
        </a:xfrm>
        <a:prstGeom prst="ellipse">
          <a:avLst/>
        </a:prstGeom>
        <a:gradFill rotWithShape="0">
          <a:gsLst>
            <a:gs pos="0">
              <a:schemeClr val="accent5">
                <a:hueOff val="9657448"/>
                <a:satOff val="3239"/>
                <a:lumOff val="-4904"/>
                <a:alphaOff val="0"/>
                <a:shade val="51000"/>
                <a:satMod val="130000"/>
              </a:schemeClr>
            </a:gs>
            <a:gs pos="80000">
              <a:schemeClr val="accent5">
                <a:hueOff val="9657448"/>
                <a:satOff val="3239"/>
                <a:lumOff val="-4904"/>
                <a:alphaOff val="0"/>
                <a:shade val="93000"/>
                <a:satMod val="130000"/>
              </a:schemeClr>
            </a:gs>
            <a:gs pos="100000">
              <a:schemeClr val="accent5">
                <a:hueOff val="9657448"/>
                <a:satOff val="3239"/>
                <a:lumOff val="-490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r>
            <a:rPr lang="en-US" sz="3200" b="1" kern="1200" noProof="1">
              <a:solidFill>
                <a:schemeClr val="tx1"/>
              </a:solidFill>
            </a:rPr>
            <a:t>Resultat de la mesure</a:t>
          </a:r>
          <a:endParaRPr lang="fr-FR" sz="3200" kern="1200" dirty="0">
            <a:solidFill>
              <a:schemeClr val="tx1"/>
            </a:solidFill>
          </a:endParaRPr>
        </a:p>
      </dsp:txBody>
      <dsp:txXfrm>
        <a:off x="4068052" y="1448365"/>
        <a:ext cx="1763172" cy="1333766"/>
      </dsp:txXfrm>
    </dsp:sp>
  </dsp:spTree>
</dsp:drawing>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9/layout/CirclePictureHierarchy">
  <dgm:title val=""/>
  <dgm:desc val=""/>
  <dgm:catLst>
    <dgm:cat type="hierarchy" pri="1750"/>
    <dgm:cat type="picture" pri="23000"/>
    <dgm:cat type="pictureconvert" pri="2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5"/>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h" for="ch" forName="image" refType="h" fact="0.8"/>
              <dgm:constr type="w" for="ch" forName="image" refType="h" refFor="ch" refForName="image"/>
              <dgm:constr type="t" for="ch" forName="image" refType="h" fact="0.1"/>
              <dgm:constr type="l" for="ch" forName="image"/>
              <dgm:constr type="w" for="ch" forName="text" refType="w" fact="0.6"/>
              <dgm:constr type="h" for="ch" forName="text" refType="h" fact="0.8"/>
              <dgm:constr type="t" for="ch" forName="text" refType="w" fact="0.04"/>
              <dgm:constr type="l" for="ch" forName="text" refType="w" fact="0.4"/>
            </dgm:constrLst>
            <dgm:ruleLst/>
            <dgm:layoutNode name="image" styleLbl="node0">
              <dgm:alg type="sp"/>
              <dgm:shape xmlns:r="http://schemas.openxmlformats.org/officeDocument/2006/relationships" type="ellipse" r:blip="" blipPhldr="1">
                <dgm:adjLst/>
              </dgm:shape>
              <dgm:presOf/>
              <dgm:constrLst/>
              <dgm:ruleLst/>
            </dgm:layoutNode>
            <dgm:layoutNode name="text"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image"/>
                    <dgm:param type="dstNode" val="image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h" for="ch" forName="image2" refType="h" fact="0.8"/>
                      <dgm:constr type="w" for="ch" forName="image2" refType="h" refFor="ch" refForName="image2"/>
                      <dgm:constr type="t" for="ch" forName="image2" refType="h" fact="0.1"/>
                      <dgm:constr type="l" for="ch" forName="image2"/>
                      <dgm:constr type="w" for="ch" forName="text2" refType="w" fact="0.6"/>
                      <dgm:constr type="h" for="ch" forName="text2" refType="h" fact="0.8"/>
                      <dgm:constr type="t" for="ch" forName="text2" refType="w" fact="0.04"/>
                      <dgm:constr type="l" for="ch" forName="text2" refType="w" fact="0.4"/>
                    </dgm:constrLst>
                    <dgm:ruleLst/>
                    <dgm:layoutNode name="image2">
                      <dgm:alg type="sp"/>
                      <dgm:shape xmlns:r="http://schemas.openxmlformats.org/officeDocument/2006/relationships" type="ellipse" r:blip="" blipPhldr="1">
                        <dgm:adjLst/>
                      </dgm:shape>
                      <dgm:presOf/>
                      <dgm:constrLst/>
                      <dgm:ruleLst/>
                    </dgm:layoutNode>
                    <dgm:layoutNode name="text2"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image2"/>
                            <dgm:param type="dstNode" val="image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h" for="ch" forName="image3" refType="h" fact="0.8"/>
                              <dgm:constr type="w" for="ch" forName="image3" refType="h" refFor="ch" refForName="image3"/>
                              <dgm:constr type="t" for="ch" forName="image3" refType="h" fact="0.1"/>
                              <dgm:constr type="l" for="ch" forName="image3"/>
                              <dgm:constr type="w" for="ch" forName="text3" refType="w" fact="0.6"/>
                              <dgm:constr type="h" for="ch" forName="text3" refType="h" fact="0.8"/>
                              <dgm:constr type="t" for="ch" forName="text3" refType="w" fact="0.04"/>
                              <dgm:constr type="l" for="ch" forName="text3" refType="w" fact="0.4"/>
                            </dgm:constrLst>
                            <dgm:ruleLst/>
                            <dgm:layoutNode name="image3">
                              <dgm:alg type="sp"/>
                              <dgm:shape xmlns:r="http://schemas.openxmlformats.org/officeDocument/2006/relationships" type="ellipse" r:blip="" blipPhldr="1">
                                <dgm:adjLst/>
                              </dgm:shape>
                              <dgm:presOf/>
                              <dgm:constrLst/>
                              <dgm:ruleLst/>
                            </dgm:layoutNode>
                            <dgm:layoutNode name="text3"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image3"/>
                                        <dgm:param type="dstNode" val="image4"/>
                                      </dgm:alg>
                                    </dgm:if>
                                    <dgm:else name="Name26">
                                      <dgm:alg type="conn">
                                        <dgm:param type="dim" val="1D"/>
                                        <dgm:param type="endSty" val="noArr"/>
                                        <dgm:param type="connRout" val="bend"/>
                                        <dgm:param type="bendPt" val="end"/>
                                        <dgm:param type="begPts" val="bCtr"/>
                                        <dgm:param type="endPts" val="tCtr"/>
                                        <dgm:param type="srcNode" val="image4"/>
                                        <dgm:param type="dstNode" val="image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h" for="ch" forName="image4" refType="h" fact="0.8"/>
                                      <dgm:constr type="w" for="ch" forName="image4" refType="h" refFor="ch" refForName="image4"/>
                                      <dgm:constr type="t" for="ch" forName="image4" refType="h" fact="0.1"/>
                                      <dgm:constr type="l" for="ch" forName="image4"/>
                                      <dgm:constr type="w" for="ch" forName="text4" refType="w" fact="0.6"/>
                                      <dgm:constr type="h" for="ch" forName="text4" refType="h" fact="0.8"/>
                                      <dgm:constr type="t" for="ch" forName="text4" refType="w" fact="0.04"/>
                                      <dgm:constr type="l" for="ch" forName="text4" refType="w" fact="0.4"/>
                                    </dgm:constrLst>
                                    <dgm:ruleLst/>
                                    <dgm:layoutNode name="image4">
                                      <dgm:alg type="sp"/>
                                      <dgm:shape xmlns:r="http://schemas.openxmlformats.org/officeDocument/2006/relationships" type="ellipse" r:blip="" blipPhldr="1">
                                        <dgm:adjLst/>
                                      </dgm:shape>
                                      <dgm:presOf/>
                                      <dgm:constrLst/>
                                      <dgm:ruleLst/>
                                    </dgm:layoutNode>
                                    <dgm:layoutNode name="text4"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824496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963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b="0"/>
            </a:lvl1pPr>
          </a:lstStyle>
          <a:p>
            <a:endParaRPr lang="ru-RU" altLang="ru-RU"/>
          </a:p>
        </p:txBody>
      </p:sp>
      <p:sp>
        <p:nvSpPr>
          <p:cNvPr id="6963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b="0"/>
            </a:lvl1pPr>
          </a:lstStyle>
          <a:p>
            <a:endParaRPr lang="ru-RU" altLang="ru-RU"/>
          </a:p>
        </p:txBody>
      </p:sp>
      <p:sp>
        <p:nvSpPr>
          <p:cNvPr id="69636" name="Rectangle 4"/>
          <p:cNvSpPr>
            <a:spLocks noGrp="1" noRot="1" noChangeAspect="1" noChangeArrowheads="1" noTextEdit="1"/>
          </p:cNvSpPr>
          <p:nvPr>
            <p:ph type="sldImg" idx="2"/>
          </p:nvPr>
        </p:nvSpPr>
        <p:spPr bwMode="auto">
          <a:xfrm>
            <a:off x="382588" y="685800"/>
            <a:ext cx="6092825"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963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ru-RU" altLang="ru-RU"/>
              <a:t>Click to edit Master text styles</a:t>
            </a:r>
          </a:p>
          <a:p>
            <a:pPr lvl="1"/>
            <a:r>
              <a:rPr lang="ru-RU" altLang="ru-RU"/>
              <a:t>Second level</a:t>
            </a:r>
          </a:p>
          <a:p>
            <a:pPr lvl="2"/>
            <a:r>
              <a:rPr lang="ru-RU" altLang="ru-RU"/>
              <a:t>Third level</a:t>
            </a:r>
          </a:p>
          <a:p>
            <a:pPr lvl="3"/>
            <a:r>
              <a:rPr lang="ru-RU" altLang="ru-RU"/>
              <a:t>Fourth level</a:t>
            </a:r>
          </a:p>
          <a:p>
            <a:pPr lvl="4"/>
            <a:r>
              <a:rPr lang="ru-RU" altLang="ru-RU"/>
              <a:t>Fifth level</a:t>
            </a:r>
          </a:p>
        </p:txBody>
      </p:sp>
      <p:sp>
        <p:nvSpPr>
          <p:cNvPr id="6963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b="0"/>
            </a:lvl1pPr>
          </a:lstStyle>
          <a:p>
            <a:endParaRPr lang="ru-RU" altLang="ru-RU"/>
          </a:p>
        </p:txBody>
      </p:sp>
      <p:sp>
        <p:nvSpPr>
          <p:cNvPr id="6963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b="0"/>
            </a:lvl1pPr>
          </a:lstStyle>
          <a:p>
            <a:fld id="{E8A56E47-2E6A-4370-BFD2-60CC4C37914A}" type="slidenum">
              <a:rPr lang="ru-RU" altLang="ru-RU"/>
              <a:pPr/>
              <a:t>‹N°›</a:t>
            </a:fld>
            <a:endParaRPr lang="ru-RU" altLang="ru-RU"/>
          </a:p>
        </p:txBody>
      </p:sp>
    </p:spTree>
    <p:extLst>
      <p:ext uri="{BB962C8B-B14F-4D97-AF65-F5344CB8AC3E}">
        <p14:creationId xmlns:p14="http://schemas.microsoft.com/office/powerpoint/2010/main" val="222675507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noProof="0" dirty="0"/>
          </a:p>
        </p:txBody>
      </p:sp>
      <p:sp>
        <p:nvSpPr>
          <p:cNvPr id="4" name="Espace réservé du numéro de diapositive 3"/>
          <p:cNvSpPr>
            <a:spLocks noGrp="1"/>
          </p:cNvSpPr>
          <p:nvPr>
            <p:ph type="sldNum" sz="quarter" idx="10"/>
          </p:nvPr>
        </p:nvSpPr>
        <p:spPr/>
        <p:txBody>
          <a:bodyPr/>
          <a:lstStyle/>
          <a:p>
            <a:fld id="{E8A56E47-2E6A-4370-BFD2-60CC4C37914A}" type="slidenum">
              <a:rPr lang="ru-RU" altLang="ru-RU" smtClean="0"/>
              <a:pPr/>
              <a:t>1</a:t>
            </a:fld>
            <a:endParaRPr lang="ru-RU" altLang="ru-RU"/>
          </a:p>
        </p:txBody>
      </p:sp>
    </p:spTree>
    <p:extLst>
      <p:ext uri="{BB962C8B-B14F-4D97-AF65-F5344CB8AC3E}">
        <p14:creationId xmlns:p14="http://schemas.microsoft.com/office/powerpoint/2010/main" val="24461763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28529644-27C0-4655-9503-40E917BF2C41}" type="slidenum">
              <a:rPr/>
              <a:pPr/>
              <a:t>12</a:t>
            </a:fld>
            <a:endParaRPr lang="de-DE" dirty="0"/>
          </a:p>
        </p:txBody>
      </p:sp>
      <p:sp>
        <p:nvSpPr>
          <p:cNvPr id="97283" name="Rectangle 7"/>
          <p:cNvSpPr txBox="1">
            <a:spLocks noGrp="1" noChangeArrowheads="1"/>
          </p:cNvSpPr>
          <p:nvPr/>
        </p:nvSpPr>
        <p:spPr bwMode="auto">
          <a:xfrm>
            <a:off x="3887788" y="8689976"/>
            <a:ext cx="2970212" cy="454025"/>
          </a:xfrm>
          <a:prstGeom prst="rect">
            <a:avLst/>
          </a:prstGeom>
          <a:noFill/>
          <a:ln w="9525">
            <a:noFill/>
            <a:miter lim="800000"/>
            <a:headEnd/>
            <a:tailEnd/>
          </a:ln>
        </p:spPr>
        <p:txBody>
          <a:bodyPr lIns="94824" tIns="47416" rIns="94824" bIns="47416" anchor="b"/>
          <a:lstStyle/>
          <a:p>
            <a:pPr algn="r" defTabSz="947738"/>
            <a:fld id="{0C7B8A1B-A169-42ED-96E3-CF5B68CF2C7A}" type="slidenum">
              <a:rPr lang="en-GB" sz="1300"/>
              <a:pPr algn="r" defTabSz="947738"/>
              <a:t>12</a:t>
            </a:fld>
            <a:endParaRPr lang="en-GB" sz="1300" dirty="0"/>
          </a:p>
        </p:txBody>
      </p:sp>
      <p:sp>
        <p:nvSpPr>
          <p:cNvPr id="97284" name="Rectangle 2"/>
          <p:cNvSpPr>
            <a:spLocks noGrp="1" noRot="1" noChangeAspect="1" noChangeArrowheads="1" noTextEdit="1"/>
          </p:cNvSpPr>
          <p:nvPr>
            <p:ph type="sldImg"/>
          </p:nvPr>
        </p:nvSpPr>
        <p:spPr>
          <a:xfrm>
            <a:off x="382588" y="685800"/>
            <a:ext cx="6094412" cy="3430588"/>
          </a:xfrm>
          <a:ln/>
        </p:spPr>
      </p:sp>
      <p:sp>
        <p:nvSpPr>
          <p:cNvPr id="97285" name="Rectangle 3"/>
          <p:cNvSpPr>
            <a:spLocks noGrp="1" noChangeArrowheads="1"/>
          </p:cNvSpPr>
          <p:nvPr>
            <p:ph type="body" idx="1"/>
          </p:nvPr>
        </p:nvSpPr>
        <p:spPr>
          <a:xfrm>
            <a:off x="914401" y="4343400"/>
            <a:ext cx="5029200" cy="4114800"/>
          </a:xfrm>
          <a:noFill/>
          <a:ln/>
        </p:spPr>
        <p:txBody>
          <a:bodyPr lIns="94824" tIns="47416" rIns="94824" bIns="47416"/>
          <a:lstStyle/>
          <a:p>
            <a:pPr eaLnBrk="1" hangingPunct="1"/>
            <a:endParaRPr lang="de-DE" noProof="1">
              <a:cs typeface="Arial" pitchFamily="34" charset="0"/>
            </a:endParaRPr>
          </a:p>
        </p:txBody>
      </p:sp>
    </p:spTree>
    <p:extLst>
      <p:ext uri="{BB962C8B-B14F-4D97-AF65-F5344CB8AC3E}">
        <p14:creationId xmlns:p14="http://schemas.microsoft.com/office/powerpoint/2010/main" val="34960958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28529644-27C0-4655-9503-40E917BF2C41}" type="slidenum">
              <a:rPr/>
              <a:pPr/>
              <a:t>14</a:t>
            </a:fld>
            <a:endParaRPr lang="de-DE" dirty="0"/>
          </a:p>
        </p:txBody>
      </p:sp>
      <p:sp>
        <p:nvSpPr>
          <p:cNvPr id="97283" name="Rectangle 7"/>
          <p:cNvSpPr txBox="1">
            <a:spLocks noGrp="1" noChangeArrowheads="1"/>
          </p:cNvSpPr>
          <p:nvPr/>
        </p:nvSpPr>
        <p:spPr bwMode="auto">
          <a:xfrm>
            <a:off x="3887788" y="8689976"/>
            <a:ext cx="2970212" cy="454025"/>
          </a:xfrm>
          <a:prstGeom prst="rect">
            <a:avLst/>
          </a:prstGeom>
          <a:noFill/>
          <a:ln w="9525">
            <a:noFill/>
            <a:miter lim="800000"/>
            <a:headEnd/>
            <a:tailEnd/>
          </a:ln>
        </p:spPr>
        <p:txBody>
          <a:bodyPr lIns="94824" tIns="47416" rIns="94824" bIns="47416" anchor="b"/>
          <a:lstStyle/>
          <a:p>
            <a:pPr algn="r" defTabSz="947738"/>
            <a:fld id="{0C7B8A1B-A169-42ED-96E3-CF5B68CF2C7A}" type="slidenum">
              <a:rPr lang="en-GB" sz="1300"/>
              <a:pPr algn="r" defTabSz="947738"/>
              <a:t>14</a:t>
            </a:fld>
            <a:endParaRPr lang="en-GB" sz="1300" dirty="0"/>
          </a:p>
        </p:txBody>
      </p:sp>
      <p:sp>
        <p:nvSpPr>
          <p:cNvPr id="97284" name="Rectangle 2"/>
          <p:cNvSpPr>
            <a:spLocks noGrp="1" noRot="1" noChangeAspect="1" noChangeArrowheads="1" noTextEdit="1"/>
          </p:cNvSpPr>
          <p:nvPr>
            <p:ph type="sldImg"/>
          </p:nvPr>
        </p:nvSpPr>
        <p:spPr>
          <a:xfrm>
            <a:off x="382588" y="685800"/>
            <a:ext cx="6094412" cy="3430588"/>
          </a:xfrm>
          <a:ln/>
        </p:spPr>
      </p:sp>
      <p:sp>
        <p:nvSpPr>
          <p:cNvPr id="97285" name="Rectangle 3"/>
          <p:cNvSpPr>
            <a:spLocks noGrp="1" noChangeArrowheads="1"/>
          </p:cNvSpPr>
          <p:nvPr>
            <p:ph type="body" idx="1"/>
          </p:nvPr>
        </p:nvSpPr>
        <p:spPr>
          <a:xfrm>
            <a:off x="914401" y="4343400"/>
            <a:ext cx="5029200" cy="4114800"/>
          </a:xfrm>
          <a:noFill/>
          <a:ln/>
        </p:spPr>
        <p:txBody>
          <a:bodyPr lIns="94824" tIns="47416" rIns="94824" bIns="47416"/>
          <a:lstStyle/>
          <a:p>
            <a:pPr eaLnBrk="1" hangingPunct="1"/>
            <a:endParaRPr lang="de-DE" noProof="1">
              <a:cs typeface="Arial" pitchFamily="34" charset="0"/>
            </a:endParaRPr>
          </a:p>
        </p:txBody>
      </p:sp>
    </p:spTree>
    <p:extLst>
      <p:ext uri="{BB962C8B-B14F-4D97-AF65-F5344CB8AC3E}">
        <p14:creationId xmlns:p14="http://schemas.microsoft.com/office/powerpoint/2010/main" val="6932954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28529644-27C0-4655-9503-40E917BF2C41}" type="slidenum">
              <a:rPr/>
              <a:pPr/>
              <a:t>15</a:t>
            </a:fld>
            <a:endParaRPr lang="de-DE" dirty="0"/>
          </a:p>
        </p:txBody>
      </p:sp>
      <p:sp>
        <p:nvSpPr>
          <p:cNvPr id="97283" name="Rectangle 7"/>
          <p:cNvSpPr txBox="1">
            <a:spLocks noGrp="1" noChangeArrowheads="1"/>
          </p:cNvSpPr>
          <p:nvPr/>
        </p:nvSpPr>
        <p:spPr bwMode="auto">
          <a:xfrm>
            <a:off x="3887788" y="8689976"/>
            <a:ext cx="2970212" cy="454025"/>
          </a:xfrm>
          <a:prstGeom prst="rect">
            <a:avLst/>
          </a:prstGeom>
          <a:noFill/>
          <a:ln w="9525">
            <a:noFill/>
            <a:miter lim="800000"/>
            <a:headEnd/>
            <a:tailEnd/>
          </a:ln>
        </p:spPr>
        <p:txBody>
          <a:bodyPr lIns="94824" tIns="47416" rIns="94824" bIns="47416" anchor="b"/>
          <a:lstStyle/>
          <a:p>
            <a:pPr algn="r" defTabSz="947738"/>
            <a:fld id="{0C7B8A1B-A169-42ED-96E3-CF5B68CF2C7A}" type="slidenum">
              <a:rPr lang="en-GB" sz="1300"/>
              <a:pPr algn="r" defTabSz="947738"/>
              <a:t>15</a:t>
            </a:fld>
            <a:endParaRPr lang="en-GB" sz="1300" dirty="0"/>
          </a:p>
        </p:txBody>
      </p:sp>
      <p:sp>
        <p:nvSpPr>
          <p:cNvPr id="97284" name="Rectangle 2"/>
          <p:cNvSpPr>
            <a:spLocks noGrp="1" noRot="1" noChangeAspect="1" noChangeArrowheads="1" noTextEdit="1"/>
          </p:cNvSpPr>
          <p:nvPr>
            <p:ph type="sldImg"/>
          </p:nvPr>
        </p:nvSpPr>
        <p:spPr>
          <a:xfrm>
            <a:off x="382588" y="685800"/>
            <a:ext cx="6094412" cy="3430588"/>
          </a:xfrm>
          <a:ln/>
        </p:spPr>
      </p:sp>
      <p:sp>
        <p:nvSpPr>
          <p:cNvPr id="97285" name="Rectangle 3"/>
          <p:cNvSpPr>
            <a:spLocks noGrp="1" noChangeArrowheads="1"/>
          </p:cNvSpPr>
          <p:nvPr>
            <p:ph type="body" idx="1"/>
          </p:nvPr>
        </p:nvSpPr>
        <p:spPr>
          <a:xfrm>
            <a:off x="914401" y="4343400"/>
            <a:ext cx="5029200" cy="4114800"/>
          </a:xfrm>
          <a:noFill/>
          <a:ln/>
        </p:spPr>
        <p:txBody>
          <a:bodyPr lIns="94824" tIns="47416" rIns="94824" bIns="47416"/>
          <a:lstStyle/>
          <a:p>
            <a:pPr eaLnBrk="1" hangingPunct="1"/>
            <a:endParaRPr lang="de-DE" noProof="1">
              <a:cs typeface="Arial" pitchFamily="34" charset="0"/>
            </a:endParaRPr>
          </a:p>
        </p:txBody>
      </p:sp>
    </p:spTree>
    <p:extLst>
      <p:ext uri="{BB962C8B-B14F-4D97-AF65-F5344CB8AC3E}">
        <p14:creationId xmlns:p14="http://schemas.microsoft.com/office/powerpoint/2010/main" val="6719381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28529644-27C0-4655-9503-40E917BF2C41}" type="slidenum">
              <a:rPr/>
              <a:pPr/>
              <a:t>17</a:t>
            </a:fld>
            <a:endParaRPr lang="de-DE" dirty="0"/>
          </a:p>
        </p:txBody>
      </p:sp>
      <p:sp>
        <p:nvSpPr>
          <p:cNvPr id="97283" name="Rectangle 7"/>
          <p:cNvSpPr txBox="1">
            <a:spLocks noGrp="1" noChangeArrowheads="1"/>
          </p:cNvSpPr>
          <p:nvPr/>
        </p:nvSpPr>
        <p:spPr bwMode="auto">
          <a:xfrm>
            <a:off x="3887788" y="8689976"/>
            <a:ext cx="2970212" cy="454025"/>
          </a:xfrm>
          <a:prstGeom prst="rect">
            <a:avLst/>
          </a:prstGeom>
          <a:noFill/>
          <a:ln w="9525">
            <a:noFill/>
            <a:miter lim="800000"/>
            <a:headEnd/>
            <a:tailEnd/>
          </a:ln>
        </p:spPr>
        <p:txBody>
          <a:bodyPr lIns="94824" tIns="47416" rIns="94824" bIns="47416" anchor="b"/>
          <a:lstStyle/>
          <a:p>
            <a:pPr algn="r" defTabSz="947738"/>
            <a:fld id="{0C7B8A1B-A169-42ED-96E3-CF5B68CF2C7A}" type="slidenum">
              <a:rPr lang="en-GB" sz="1300"/>
              <a:pPr algn="r" defTabSz="947738"/>
              <a:t>17</a:t>
            </a:fld>
            <a:endParaRPr lang="en-GB" sz="1300" dirty="0"/>
          </a:p>
        </p:txBody>
      </p:sp>
      <p:sp>
        <p:nvSpPr>
          <p:cNvPr id="97284" name="Rectangle 2"/>
          <p:cNvSpPr>
            <a:spLocks noGrp="1" noRot="1" noChangeAspect="1" noChangeArrowheads="1" noTextEdit="1"/>
          </p:cNvSpPr>
          <p:nvPr>
            <p:ph type="sldImg"/>
          </p:nvPr>
        </p:nvSpPr>
        <p:spPr>
          <a:xfrm>
            <a:off x="382588" y="685800"/>
            <a:ext cx="6094412" cy="3430588"/>
          </a:xfrm>
          <a:ln/>
        </p:spPr>
      </p:sp>
      <p:sp>
        <p:nvSpPr>
          <p:cNvPr id="97285" name="Rectangle 3"/>
          <p:cNvSpPr>
            <a:spLocks noGrp="1" noChangeArrowheads="1"/>
          </p:cNvSpPr>
          <p:nvPr>
            <p:ph type="body" idx="1"/>
          </p:nvPr>
        </p:nvSpPr>
        <p:spPr>
          <a:xfrm>
            <a:off x="914401" y="4343400"/>
            <a:ext cx="5029200" cy="4114800"/>
          </a:xfrm>
          <a:noFill/>
          <a:ln/>
        </p:spPr>
        <p:txBody>
          <a:bodyPr lIns="94824" tIns="47416" rIns="94824" bIns="47416"/>
          <a:lstStyle/>
          <a:p>
            <a:pPr eaLnBrk="1" hangingPunct="1"/>
            <a:endParaRPr lang="de-DE" noProof="1">
              <a:cs typeface="Arial" pitchFamily="34" charset="0"/>
            </a:endParaRPr>
          </a:p>
        </p:txBody>
      </p:sp>
    </p:spTree>
    <p:extLst>
      <p:ext uri="{BB962C8B-B14F-4D97-AF65-F5344CB8AC3E}">
        <p14:creationId xmlns:p14="http://schemas.microsoft.com/office/powerpoint/2010/main" val="36923258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A2F0C3E-3266-4776-841D-D43208E38C88}" type="slidenum">
              <a:rPr lang="fr-FR" smtClean="0"/>
              <a:pPr/>
              <a:t>19</a:t>
            </a:fld>
            <a:endParaRPr lang="fr-FR"/>
          </a:p>
        </p:txBody>
      </p:sp>
    </p:spTree>
    <p:extLst>
      <p:ext uri="{BB962C8B-B14F-4D97-AF65-F5344CB8AC3E}">
        <p14:creationId xmlns:p14="http://schemas.microsoft.com/office/powerpoint/2010/main" val="6179308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A2F0C3E-3266-4776-841D-D43208E38C88}" type="slidenum">
              <a:rPr lang="fr-FR" smtClean="0"/>
              <a:pPr/>
              <a:t>20</a:t>
            </a:fld>
            <a:endParaRPr lang="fr-FR"/>
          </a:p>
        </p:txBody>
      </p:sp>
    </p:spTree>
    <p:extLst>
      <p:ext uri="{BB962C8B-B14F-4D97-AF65-F5344CB8AC3E}">
        <p14:creationId xmlns:p14="http://schemas.microsoft.com/office/powerpoint/2010/main" val="24286283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A2F0C3E-3266-4776-841D-D43208E38C88}" type="slidenum">
              <a:rPr lang="fr-FR" smtClean="0"/>
              <a:pPr/>
              <a:t>23</a:t>
            </a:fld>
            <a:endParaRPr lang="fr-FR"/>
          </a:p>
        </p:txBody>
      </p:sp>
    </p:spTree>
    <p:extLst>
      <p:ext uri="{BB962C8B-B14F-4D97-AF65-F5344CB8AC3E}">
        <p14:creationId xmlns:p14="http://schemas.microsoft.com/office/powerpoint/2010/main" val="33956591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28529644-27C0-4655-9503-40E917BF2C41}" type="slidenum">
              <a:rPr/>
              <a:pPr/>
              <a:t>32</a:t>
            </a:fld>
            <a:endParaRPr lang="de-DE" dirty="0"/>
          </a:p>
        </p:txBody>
      </p:sp>
      <p:sp>
        <p:nvSpPr>
          <p:cNvPr id="97283" name="Rectangle 7"/>
          <p:cNvSpPr txBox="1">
            <a:spLocks noGrp="1" noChangeArrowheads="1"/>
          </p:cNvSpPr>
          <p:nvPr/>
        </p:nvSpPr>
        <p:spPr bwMode="auto">
          <a:xfrm>
            <a:off x="3887788" y="8689976"/>
            <a:ext cx="2970212" cy="454025"/>
          </a:xfrm>
          <a:prstGeom prst="rect">
            <a:avLst/>
          </a:prstGeom>
          <a:noFill/>
          <a:ln w="9525">
            <a:noFill/>
            <a:miter lim="800000"/>
            <a:headEnd/>
            <a:tailEnd/>
          </a:ln>
        </p:spPr>
        <p:txBody>
          <a:bodyPr lIns="94824" tIns="47416" rIns="94824" bIns="47416" anchor="b"/>
          <a:lstStyle/>
          <a:p>
            <a:pPr algn="r" defTabSz="947738"/>
            <a:fld id="{0C7B8A1B-A169-42ED-96E3-CF5B68CF2C7A}" type="slidenum">
              <a:rPr lang="en-GB" sz="1300"/>
              <a:pPr algn="r" defTabSz="947738"/>
              <a:t>32</a:t>
            </a:fld>
            <a:endParaRPr lang="en-GB" sz="1300" dirty="0"/>
          </a:p>
        </p:txBody>
      </p:sp>
      <p:sp>
        <p:nvSpPr>
          <p:cNvPr id="97284" name="Rectangle 2"/>
          <p:cNvSpPr>
            <a:spLocks noGrp="1" noRot="1" noChangeAspect="1" noChangeArrowheads="1" noTextEdit="1"/>
          </p:cNvSpPr>
          <p:nvPr>
            <p:ph type="sldImg"/>
          </p:nvPr>
        </p:nvSpPr>
        <p:spPr>
          <a:xfrm>
            <a:off x="382588" y="685800"/>
            <a:ext cx="6094412" cy="3430588"/>
          </a:xfrm>
          <a:ln/>
        </p:spPr>
      </p:sp>
      <p:sp>
        <p:nvSpPr>
          <p:cNvPr id="97285" name="Rectangle 3"/>
          <p:cNvSpPr>
            <a:spLocks noGrp="1" noChangeArrowheads="1"/>
          </p:cNvSpPr>
          <p:nvPr>
            <p:ph type="body" idx="1"/>
          </p:nvPr>
        </p:nvSpPr>
        <p:spPr>
          <a:xfrm>
            <a:off x="914401" y="4343400"/>
            <a:ext cx="5029200" cy="4114800"/>
          </a:xfrm>
          <a:noFill/>
          <a:ln/>
        </p:spPr>
        <p:txBody>
          <a:bodyPr lIns="94824" tIns="47416" rIns="94824" bIns="47416"/>
          <a:lstStyle/>
          <a:p>
            <a:pPr eaLnBrk="1" hangingPunct="1"/>
            <a:endParaRPr lang="de-DE" noProof="1">
              <a:cs typeface="Arial" pitchFamily="34" charset="0"/>
            </a:endParaRPr>
          </a:p>
        </p:txBody>
      </p:sp>
    </p:spTree>
    <p:extLst>
      <p:ext uri="{BB962C8B-B14F-4D97-AF65-F5344CB8AC3E}">
        <p14:creationId xmlns:p14="http://schemas.microsoft.com/office/powerpoint/2010/main" val="35305427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84B96D9F-0619-4553-B713-0FF3934DFF8A}" type="slidenum">
              <a:rPr lang="fr-FR" smtClean="0"/>
              <a:pPr/>
              <a:t>35</a:t>
            </a:fld>
            <a:endParaRPr lang="fr-FR"/>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pPr eaLnBrk="1" hangingPunct="1"/>
            <a:endParaRPr lang="fr-CA" dirty="0"/>
          </a:p>
        </p:txBody>
      </p:sp>
    </p:spTree>
    <p:extLst>
      <p:ext uri="{BB962C8B-B14F-4D97-AF65-F5344CB8AC3E}">
        <p14:creationId xmlns:p14="http://schemas.microsoft.com/office/powerpoint/2010/main" val="42423911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A2F0C3E-3266-4776-841D-D43208E38C88}" type="slidenum">
              <a:rPr lang="fr-FR" smtClean="0"/>
              <a:pPr/>
              <a:t>36</a:t>
            </a:fld>
            <a:endParaRPr lang="fr-FR"/>
          </a:p>
        </p:txBody>
      </p:sp>
    </p:spTree>
    <p:extLst>
      <p:ext uri="{BB962C8B-B14F-4D97-AF65-F5344CB8AC3E}">
        <p14:creationId xmlns:p14="http://schemas.microsoft.com/office/powerpoint/2010/main" val="40159957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28529644-27C0-4655-9503-40E917BF2C41}" type="slidenum">
              <a:rPr/>
              <a:pPr/>
              <a:t>2</a:t>
            </a:fld>
            <a:endParaRPr lang="de-DE" dirty="0"/>
          </a:p>
        </p:txBody>
      </p:sp>
      <p:sp>
        <p:nvSpPr>
          <p:cNvPr id="97283" name="Rectangle 7"/>
          <p:cNvSpPr txBox="1">
            <a:spLocks noGrp="1" noChangeArrowheads="1"/>
          </p:cNvSpPr>
          <p:nvPr/>
        </p:nvSpPr>
        <p:spPr bwMode="auto">
          <a:xfrm>
            <a:off x="3887788" y="8689976"/>
            <a:ext cx="2970212" cy="454025"/>
          </a:xfrm>
          <a:prstGeom prst="rect">
            <a:avLst/>
          </a:prstGeom>
          <a:noFill/>
          <a:ln w="9525">
            <a:noFill/>
            <a:miter lim="800000"/>
            <a:headEnd/>
            <a:tailEnd/>
          </a:ln>
        </p:spPr>
        <p:txBody>
          <a:bodyPr lIns="94824" tIns="47416" rIns="94824" bIns="47416" anchor="b"/>
          <a:lstStyle/>
          <a:p>
            <a:pPr algn="r" defTabSz="947738"/>
            <a:fld id="{0C7B8A1B-A169-42ED-96E3-CF5B68CF2C7A}" type="slidenum">
              <a:rPr lang="en-GB" sz="1300"/>
              <a:pPr algn="r" defTabSz="947738"/>
              <a:t>2</a:t>
            </a:fld>
            <a:endParaRPr lang="en-GB" sz="1300" dirty="0"/>
          </a:p>
        </p:txBody>
      </p:sp>
      <p:sp>
        <p:nvSpPr>
          <p:cNvPr id="97284" name="Rectangle 2"/>
          <p:cNvSpPr>
            <a:spLocks noGrp="1" noRot="1" noChangeAspect="1" noChangeArrowheads="1" noTextEdit="1"/>
          </p:cNvSpPr>
          <p:nvPr>
            <p:ph type="sldImg"/>
          </p:nvPr>
        </p:nvSpPr>
        <p:spPr>
          <a:xfrm>
            <a:off x="382588" y="685800"/>
            <a:ext cx="6094412" cy="3430588"/>
          </a:xfrm>
          <a:ln/>
        </p:spPr>
      </p:sp>
      <p:sp>
        <p:nvSpPr>
          <p:cNvPr id="97285" name="Rectangle 3"/>
          <p:cNvSpPr>
            <a:spLocks noGrp="1" noChangeArrowheads="1"/>
          </p:cNvSpPr>
          <p:nvPr>
            <p:ph type="body" idx="1"/>
          </p:nvPr>
        </p:nvSpPr>
        <p:spPr>
          <a:xfrm>
            <a:off x="914401" y="4343400"/>
            <a:ext cx="5029200" cy="4114800"/>
          </a:xfrm>
          <a:noFill/>
          <a:ln/>
        </p:spPr>
        <p:txBody>
          <a:bodyPr lIns="94824" tIns="47416" rIns="94824" bIns="47416"/>
          <a:lstStyle/>
          <a:p>
            <a:pPr eaLnBrk="1" hangingPunct="1"/>
            <a:endParaRPr lang="de-DE" noProof="1">
              <a:cs typeface="Arial" pitchFamily="34" charset="0"/>
            </a:endParaRPr>
          </a:p>
        </p:txBody>
      </p:sp>
    </p:spTree>
    <p:extLst>
      <p:ext uri="{BB962C8B-B14F-4D97-AF65-F5344CB8AC3E}">
        <p14:creationId xmlns:p14="http://schemas.microsoft.com/office/powerpoint/2010/main" val="25632853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9FDC65F3-42BF-43F6-A873-CD1E8E1B3F64}" type="slidenum">
              <a:rPr lang="fr-FR" smtClean="0"/>
              <a:pPr/>
              <a:t>37</a:t>
            </a:fld>
            <a:endParaRPr lang="fr-FR"/>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pPr eaLnBrk="1" hangingPunct="1"/>
            <a:endParaRPr lang="fr-CA" dirty="0"/>
          </a:p>
        </p:txBody>
      </p:sp>
    </p:spTree>
    <p:extLst>
      <p:ext uri="{BB962C8B-B14F-4D97-AF65-F5344CB8AC3E}">
        <p14:creationId xmlns:p14="http://schemas.microsoft.com/office/powerpoint/2010/main" val="22234814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DA24CBBE-2F9B-4662-BD11-447737BC6E06}" type="slidenum">
              <a:rPr lang="fr-FR" smtClean="0"/>
              <a:pPr/>
              <a:t>39</a:t>
            </a:fld>
            <a:endParaRPr lang="fr-FR"/>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pPr eaLnBrk="1" hangingPunct="1"/>
            <a:endParaRPr lang="fr-CA" dirty="0"/>
          </a:p>
        </p:txBody>
      </p:sp>
    </p:spTree>
    <p:extLst>
      <p:ext uri="{BB962C8B-B14F-4D97-AF65-F5344CB8AC3E}">
        <p14:creationId xmlns:p14="http://schemas.microsoft.com/office/powerpoint/2010/main" val="109731740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28529644-27C0-4655-9503-40E917BF2C41}" type="slidenum">
              <a:rPr/>
              <a:pPr/>
              <a:t>40</a:t>
            </a:fld>
            <a:endParaRPr lang="de-DE" dirty="0"/>
          </a:p>
        </p:txBody>
      </p:sp>
      <p:sp>
        <p:nvSpPr>
          <p:cNvPr id="97283" name="Rectangle 7"/>
          <p:cNvSpPr txBox="1">
            <a:spLocks noGrp="1" noChangeArrowheads="1"/>
          </p:cNvSpPr>
          <p:nvPr/>
        </p:nvSpPr>
        <p:spPr bwMode="auto">
          <a:xfrm>
            <a:off x="3887788" y="8689976"/>
            <a:ext cx="2970212" cy="454025"/>
          </a:xfrm>
          <a:prstGeom prst="rect">
            <a:avLst/>
          </a:prstGeom>
          <a:noFill/>
          <a:ln w="9525">
            <a:noFill/>
            <a:miter lim="800000"/>
            <a:headEnd/>
            <a:tailEnd/>
          </a:ln>
        </p:spPr>
        <p:txBody>
          <a:bodyPr lIns="94824" tIns="47416" rIns="94824" bIns="47416" anchor="b"/>
          <a:lstStyle/>
          <a:p>
            <a:pPr algn="r" defTabSz="947738"/>
            <a:fld id="{0C7B8A1B-A169-42ED-96E3-CF5B68CF2C7A}" type="slidenum">
              <a:rPr lang="en-GB" sz="1300"/>
              <a:pPr algn="r" defTabSz="947738"/>
              <a:t>40</a:t>
            </a:fld>
            <a:endParaRPr lang="en-GB" sz="1300" dirty="0"/>
          </a:p>
        </p:txBody>
      </p:sp>
      <p:sp>
        <p:nvSpPr>
          <p:cNvPr id="97284" name="Rectangle 2"/>
          <p:cNvSpPr>
            <a:spLocks noGrp="1" noRot="1" noChangeAspect="1" noChangeArrowheads="1" noTextEdit="1"/>
          </p:cNvSpPr>
          <p:nvPr>
            <p:ph type="sldImg"/>
          </p:nvPr>
        </p:nvSpPr>
        <p:spPr>
          <a:xfrm>
            <a:off x="382588" y="685800"/>
            <a:ext cx="6094412" cy="3430588"/>
          </a:xfrm>
          <a:ln/>
        </p:spPr>
      </p:sp>
      <p:sp>
        <p:nvSpPr>
          <p:cNvPr id="97285" name="Rectangle 3"/>
          <p:cNvSpPr>
            <a:spLocks noGrp="1" noChangeArrowheads="1"/>
          </p:cNvSpPr>
          <p:nvPr>
            <p:ph type="body" idx="1"/>
          </p:nvPr>
        </p:nvSpPr>
        <p:spPr>
          <a:xfrm>
            <a:off x="914401" y="4343400"/>
            <a:ext cx="5029200" cy="4114800"/>
          </a:xfrm>
          <a:noFill/>
          <a:ln/>
        </p:spPr>
        <p:txBody>
          <a:bodyPr lIns="94824" tIns="47416" rIns="94824" bIns="47416"/>
          <a:lstStyle/>
          <a:p>
            <a:pPr eaLnBrk="1" hangingPunct="1"/>
            <a:endParaRPr lang="de-DE" noProof="1">
              <a:cs typeface="Arial" pitchFamily="34" charset="0"/>
            </a:endParaRPr>
          </a:p>
        </p:txBody>
      </p:sp>
    </p:spTree>
    <p:extLst>
      <p:ext uri="{BB962C8B-B14F-4D97-AF65-F5344CB8AC3E}">
        <p14:creationId xmlns:p14="http://schemas.microsoft.com/office/powerpoint/2010/main" val="21661098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A2F0C3E-3266-4776-841D-D43208E38C88}" type="slidenum">
              <a:rPr lang="fr-FR" smtClean="0"/>
              <a:pPr/>
              <a:t>42</a:t>
            </a:fld>
            <a:endParaRPr lang="fr-FR"/>
          </a:p>
        </p:txBody>
      </p:sp>
    </p:spTree>
    <p:extLst>
      <p:ext uri="{BB962C8B-B14F-4D97-AF65-F5344CB8AC3E}">
        <p14:creationId xmlns:p14="http://schemas.microsoft.com/office/powerpoint/2010/main" val="3571914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A2F0C3E-3266-4776-841D-D43208E38C88}" type="slidenum">
              <a:rPr lang="fr-FR" smtClean="0"/>
              <a:pPr/>
              <a:t>46</a:t>
            </a:fld>
            <a:endParaRPr lang="fr-FR"/>
          </a:p>
        </p:txBody>
      </p:sp>
    </p:spTree>
    <p:extLst>
      <p:ext uri="{BB962C8B-B14F-4D97-AF65-F5344CB8AC3E}">
        <p14:creationId xmlns:p14="http://schemas.microsoft.com/office/powerpoint/2010/main" val="189624898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28529644-27C0-4655-9503-40E917BF2C41}" type="slidenum">
              <a:rPr/>
              <a:pPr/>
              <a:t>52</a:t>
            </a:fld>
            <a:endParaRPr lang="de-DE" dirty="0"/>
          </a:p>
        </p:txBody>
      </p:sp>
      <p:sp>
        <p:nvSpPr>
          <p:cNvPr id="97283" name="Rectangle 7"/>
          <p:cNvSpPr txBox="1">
            <a:spLocks noGrp="1" noChangeArrowheads="1"/>
          </p:cNvSpPr>
          <p:nvPr/>
        </p:nvSpPr>
        <p:spPr bwMode="auto">
          <a:xfrm>
            <a:off x="3887788" y="8689976"/>
            <a:ext cx="2970212" cy="454025"/>
          </a:xfrm>
          <a:prstGeom prst="rect">
            <a:avLst/>
          </a:prstGeom>
          <a:noFill/>
          <a:ln w="9525">
            <a:noFill/>
            <a:miter lim="800000"/>
            <a:headEnd/>
            <a:tailEnd/>
          </a:ln>
        </p:spPr>
        <p:txBody>
          <a:bodyPr lIns="94824" tIns="47416" rIns="94824" bIns="47416" anchor="b"/>
          <a:lstStyle/>
          <a:p>
            <a:pPr algn="r" defTabSz="947738"/>
            <a:fld id="{0C7B8A1B-A169-42ED-96E3-CF5B68CF2C7A}" type="slidenum">
              <a:rPr lang="en-GB" sz="1300"/>
              <a:pPr algn="r" defTabSz="947738"/>
              <a:t>52</a:t>
            </a:fld>
            <a:endParaRPr lang="en-GB" sz="1300" dirty="0"/>
          </a:p>
        </p:txBody>
      </p:sp>
      <p:sp>
        <p:nvSpPr>
          <p:cNvPr id="97284" name="Rectangle 2"/>
          <p:cNvSpPr>
            <a:spLocks noGrp="1" noRot="1" noChangeAspect="1" noChangeArrowheads="1" noTextEdit="1"/>
          </p:cNvSpPr>
          <p:nvPr>
            <p:ph type="sldImg"/>
          </p:nvPr>
        </p:nvSpPr>
        <p:spPr>
          <a:xfrm>
            <a:off x="382588" y="685800"/>
            <a:ext cx="6094412" cy="3430588"/>
          </a:xfrm>
          <a:ln/>
        </p:spPr>
      </p:sp>
      <p:sp>
        <p:nvSpPr>
          <p:cNvPr id="97285" name="Rectangle 3"/>
          <p:cNvSpPr>
            <a:spLocks noGrp="1" noChangeArrowheads="1"/>
          </p:cNvSpPr>
          <p:nvPr>
            <p:ph type="body" idx="1"/>
          </p:nvPr>
        </p:nvSpPr>
        <p:spPr>
          <a:xfrm>
            <a:off x="914401" y="4343400"/>
            <a:ext cx="5029200" cy="4114800"/>
          </a:xfrm>
          <a:noFill/>
          <a:ln/>
        </p:spPr>
        <p:txBody>
          <a:bodyPr lIns="94824" tIns="47416" rIns="94824" bIns="47416"/>
          <a:lstStyle/>
          <a:p>
            <a:pPr eaLnBrk="1" hangingPunct="1"/>
            <a:endParaRPr lang="de-DE" noProof="1">
              <a:cs typeface="Arial" pitchFamily="34" charset="0"/>
            </a:endParaRPr>
          </a:p>
        </p:txBody>
      </p:sp>
    </p:spTree>
    <p:extLst>
      <p:ext uri="{BB962C8B-B14F-4D97-AF65-F5344CB8AC3E}">
        <p14:creationId xmlns:p14="http://schemas.microsoft.com/office/powerpoint/2010/main" val="401702297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28529644-27C0-4655-9503-40E917BF2C41}" type="slidenum">
              <a:rPr/>
              <a:pPr/>
              <a:t>65</a:t>
            </a:fld>
            <a:endParaRPr lang="de-DE" dirty="0"/>
          </a:p>
        </p:txBody>
      </p:sp>
      <p:sp>
        <p:nvSpPr>
          <p:cNvPr id="97283" name="Rectangle 7"/>
          <p:cNvSpPr txBox="1">
            <a:spLocks noGrp="1" noChangeArrowheads="1"/>
          </p:cNvSpPr>
          <p:nvPr/>
        </p:nvSpPr>
        <p:spPr bwMode="auto">
          <a:xfrm>
            <a:off x="3887788" y="8689976"/>
            <a:ext cx="2970212" cy="454025"/>
          </a:xfrm>
          <a:prstGeom prst="rect">
            <a:avLst/>
          </a:prstGeom>
          <a:noFill/>
          <a:ln w="9525">
            <a:noFill/>
            <a:miter lim="800000"/>
            <a:headEnd/>
            <a:tailEnd/>
          </a:ln>
        </p:spPr>
        <p:txBody>
          <a:bodyPr lIns="94824" tIns="47416" rIns="94824" bIns="47416" anchor="b"/>
          <a:lstStyle/>
          <a:p>
            <a:pPr algn="r" defTabSz="947738"/>
            <a:fld id="{0C7B8A1B-A169-42ED-96E3-CF5B68CF2C7A}" type="slidenum">
              <a:rPr lang="en-GB" sz="1300"/>
              <a:pPr algn="r" defTabSz="947738"/>
              <a:t>65</a:t>
            </a:fld>
            <a:endParaRPr lang="en-GB" sz="1300" dirty="0"/>
          </a:p>
        </p:txBody>
      </p:sp>
      <p:sp>
        <p:nvSpPr>
          <p:cNvPr id="97284" name="Rectangle 2"/>
          <p:cNvSpPr>
            <a:spLocks noGrp="1" noRot="1" noChangeAspect="1" noChangeArrowheads="1" noTextEdit="1"/>
          </p:cNvSpPr>
          <p:nvPr>
            <p:ph type="sldImg"/>
          </p:nvPr>
        </p:nvSpPr>
        <p:spPr>
          <a:xfrm>
            <a:off x="382588" y="685800"/>
            <a:ext cx="6094412" cy="3430588"/>
          </a:xfrm>
          <a:ln/>
        </p:spPr>
      </p:sp>
      <p:sp>
        <p:nvSpPr>
          <p:cNvPr id="97285" name="Rectangle 3"/>
          <p:cNvSpPr>
            <a:spLocks noGrp="1" noChangeArrowheads="1"/>
          </p:cNvSpPr>
          <p:nvPr>
            <p:ph type="body" idx="1"/>
          </p:nvPr>
        </p:nvSpPr>
        <p:spPr>
          <a:xfrm>
            <a:off x="914401" y="4343400"/>
            <a:ext cx="5029200" cy="4114800"/>
          </a:xfrm>
          <a:noFill/>
          <a:ln/>
        </p:spPr>
        <p:txBody>
          <a:bodyPr lIns="94824" tIns="47416" rIns="94824" bIns="47416"/>
          <a:lstStyle/>
          <a:p>
            <a:pPr eaLnBrk="1" hangingPunct="1"/>
            <a:endParaRPr lang="de-DE" noProof="1">
              <a:cs typeface="Arial" pitchFamily="34" charset="0"/>
            </a:endParaRPr>
          </a:p>
        </p:txBody>
      </p:sp>
    </p:spTree>
    <p:extLst>
      <p:ext uri="{BB962C8B-B14F-4D97-AF65-F5344CB8AC3E}">
        <p14:creationId xmlns:p14="http://schemas.microsoft.com/office/powerpoint/2010/main" val="170129754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28529644-27C0-4655-9503-40E917BF2C41}" type="slidenum">
              <a:rPr/>
              <a:pPr/>
              <a:t>66</a:t>
            </a:fld>
            <a:endParaRPr lang="de-DE" dirty="0"/>
          </a:p>
        </p:txBody>
      </p:sp>
      <p:sp>
        <p:nvSpPr>
          <p:cNvPr id="97283" name="Rectangle 7"/>
          <p:cNvSpPr txBox="1">
            <a:spLocks noGrp="1" noChangeArrowheads="1"/>
          </p:cNvSpPr>
          <p:nvPr/>
        </p:nvSpPr>
        <p:spPr bwMode="auto">
          <a:xfrm>
            <a:off x="3887788" y="8689976"/>
            <a:ext cx="2970212" cy="454025"/>
          </a:xfrm>
          <a:prstGeom prst="rect">
            <a:avLst/>
          </a:prstGeom>
          <a:noFill/>
          <a:ln w="9525">
            <a:noFill/>
            <a:miter lim="800000"/>
            <a:headEnd/>
            <a:tailEnd/>
          </a:ln>
        </p:spPr>
        <p:txBody>
          <a:bodyPr lIns="94824" tIns="47416" rIns="94824" bIns="47416" anchor="b"/>
          <a:lstStyle/>
          <a:p>
            <a:pPr algn="r" defTabSz="947738"/>
            <a:fld id="{0C7B8A1B-A169-42ED-96E3-CF5B68CF2C7A}" type="slidenum">
              <a:rPr lang="en-GB" sz="1300"/>
              <a:pPr algn="r" defTabSz="947738"/>
              <a:t>66</a:t>
            </a:fld>
            <a:endParaRPr lang="en-GB" sz="1300" dirty="0"/>
          </a:p>
        </p:txBody>
      </p:sp>
      <p:sp>
        <p:nvSpPr>
          <p:cNvPr id="97284" name="Rectangle 2"/>
          <p:cNvSpPr>
            <a:spLocks noGrp="1" noRot="1" noChangeAspect="1" noChangeArrowheads="1" noTextEdit="1"/>
          </p:cNvSpPr>
          <p:nvPr>
            <p:ph type="sldImg"/>
          </p:nvPr>
        </p:nvSpPr>
        <p:spPr>
          <a:xfrm>
            <a:off x="382588" y="685800"/>
            <a:ext cx="6094412" cy="3430588"/>
          </a:xfrm>
          <a:ln/>
        </p:spPr>
      </p:sp>
      <p:sp>
        <p:nvSpPr>
          <p:cNvPr id="97285" name="Rectangle 3"/>
          <p:cNvSpPr>
            <a:spLocks noGrp="1" noChangeArrowheads="1"/>
          </p:cNvSpPr>
          <p:nvPr>
            <p:ph type="body" idx="1"/>
          </p:nvPr>
        </p:nvSpPr>
        <p:spPr>
          <a:xfrm>
            <a:off x="914401" y="4343400"/>
            <a:ext cx="5029200" cy="4114800"/>
          </a:xfrm>
          <a:noFill/>
          <a:ln/>
        </p:spPr>
        <p:txBody>
          <a:bodyPr lIns="94824" tIns="47416" rIns="94824" bIns="47416"/>
          <a:lstStyle/>
          <a:p>
            <a:pPr eaLnBrk="1" hangingPunct="1"/>
            <a:endParaRPr lang="de-DE" noProof="1">
              <a:cs typeface="Arial" pitchFamily="34" charset="0"/>
            </a:endParaRPr>
          </a:p>
        </p:txBody>
      </p:sp>
    </p:spTree>
    <p:extLst>
      <p:ext uri="{BB962C8B-B14F-4D97-AF65-F5344CB8AC3E}">
        <p14:creationId xmlns:p14="http://schemas.microsoft.com/office/powerpoint/2010/main" val="282864107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28529644-27C0-4655-9503-40E917BF2C41}" type="slidenum">
              <a:rPr/>
              <a:pPr/>
              <a:t>67</a:t>
            </a:fld>
            <a:endParaRPr lang="de-DE" dirty="0"/>
          </a:p>
        </p:txBody>
      </p:sp>
      <p:sp>
        <p:nvSpPr>
          <p:cNvPr id="97283" name="Rectangle 7"/>
          <p:cNvSpPr txBox="1">
            <a:spLocks noGrp="1" noChangeArrowheads="1"/>
          </p:cNvSpPr>
          <p:nvPr/>
        </p:nvSpPr>
        <p:spPr bwMode="auto">
          <a:xfrm>
            <a:off x="3887788" y="8689976"/>
            <a:ext cx="2970212" cy="454025"/>
          </a:xfrm>
          <a:prstGeom prst="rect">
            <a:avLst/>
          </a:prstGeom>
          <a:noFill/>
          <a:ln w="9525">
            <a:noFill/>
            <a:miter lim="800000"/>
            <a:headEnd/>
            <a:tailEnd/>
          </a:ln>
        </p:spPr>
        <p:txBody>
          <a:bodyPr lIns="94824" tIns="47416" rIns="94824" bIns="47416" anchor="b"/>
          <a:lstStyle/>
          <a:p>
            <a:pPr algn="r" defTabSz="947738"/>
            <a:fld id="{0C7B8A1B-A169-42ED-96E3-CF5B68CF2C7A}" type="slidenum">
              <a:rPr lang="en-GB" sz="1300"/>
              <a:pPr algn="r" defTabSz="947738"/>
              <a:t>67</a:t>
            </a:fld>
            <a:endParaRPr lang="en-GB" sz="1300" dirty="0"/>
          </a:p>
        </p:txBody>
      </p:sp>
      <p:sp>
        <p:nvSpPr>
          <p:cNvPr id="97284" name="Rectangle 2"/>
          <p:cNvSpPr>
            <a:spLocks noGrp="1" noRot="1" noChangeAspect="1" noChangeArrowheads="1" noTextEdit="1"/>
          </p:cNvSpPr>
          <p:nvPr>
            <p:ph type="sldImg"/>
          </p:nvPr>
        </p:nvSpPr>
        <p:spPr>
          <a:xfrm>
            <a:off x="382588" y="685800"/>
            <a:ext cx="6094412" cy="3430588"/>
          </a:xfrm>
          <a:ln/>
        </p:spPr>
      </p:sp>
      <p:sp>
        <p:nvSpPr>
          <p:cNvPr id="97285" name="Rectangle 3"/>
          <p:cNvSpPr>
            <a:spLocks noGrp="1" noChangeArrowheads="1"/>
          </p:cNvSpPr>
          <p:nvPr>
            <p:ph type="body" idx="1"/>
          </p:nvPr>
        </p:nvSpPr>
        <p:spPr>
          <a:xfrm>
            <a:off x="914401" y="4343400"/>
            <a:ext cx="5029200" cy="4114800"/>
          </a:xfrm>
          <a:noFill/>
          <a:ln/>
        </p:spPr>
        <p:txBody>
          <a:bodyPr lIns="94824" tIns="47416" rIns="94824" bIns="47416"/>
          <a:lstStyle/>
          <a:p>
            <a:pPr eaLnBrk="1" hangingPunct="1"/>
            <a:endParaRPr lang="de-DE" noProof="1">
              <a:cs typeface="Arial" pitchFamily="34" charset="0"/>
            </a:endParaRPr>
          </a:p>
        </p:txBody>
      </p:sp>
    </p:spTree>
    <p:extLst>
      <p:ext uri="{BB962C8B-B14F-4D97-AF65-F5344CB8AC3E}">
        <p14:creationId xmlns:p14="http://schemas.microsoft.com/office/powerpoint/2010/main" val="133404843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28529644-27C0-4655-9503-40E917BF2C41}" type="slidenum">
              <a:rPr/>
              <a:pPr/>
              <a:t>68</a:t>
            </a:fld>
            <a:endParaRPr lang="de-DE" dirty="0"/>
          </a:p>
        </p:txBody>
      </p:sp>
      <p:sp>
        <p:nvSpPr>
          <p:cNvPr id="97283" name="Rectangle 7"/>
          <p:cNvSpPr txBox="1">
            <a:spLocks noGrp="1" noChangeArrowheads="1"/>
          </p:cNvSpPr>
          <p:nvPr/>
        </p:nvSpPr>
        <p:spPr bwMode="auto">
          <a:xfrm>
            <a:off x="3887788" y="8689976"/>
            <a:ext cx="2970212" cy="454025"/>
          </a:xfrm>
          <a:prstGeom prst="rect">
            <a:avLst/>
          </a:prstGeom>
          <a:noFill/>
          <a:ln w="9525">
            <a:noFill/>
            <a:miter lim="800000"/>
            <a:headEnd/>
            <a:tailEnd/>
          </a:ln>
        </p:spPr>
        <p:txBody>
          <a:bodyPr lIns="94824" tIns="47416" rIns="94824" bIns="47416" anchor="b"/>
          <a:lstStyle/>
          <a:p>
            <a:pPr algn="r" defTabSz="947738"/>
            <a:fld id="{0C7B8A1B-A169-42ED-96E3-CF5B68CF2C7A}" type="slidenum">
              <a:rPr lang="en-GB" sz="1300"/>
              <a:pPr algn="r" defTabSz="947738"/>
              <a:t>68</a:t>
            </a:fld>
            <a:endParaRPr lang="en-GB" sz="1300" dirty="0"/>
          </a:p>
        </p:txBody>
      </p:sp>
      <p:sp>
        <p:nvSpPr>
          <p:cNvPr id="97284" name="Rectangle 2"/>
          <p:cNvSpPr>
            <a:spLocks noGrp="1" noRot="1" noChangeAspect="1" noChangeArrowheads="1" noTextEdit="1"/>
          </p:cNvSpPr>
          <p:nvPr>
            <p:ph type="sldImg"/>
          </p:nvPr>
        </p:nvSpPr>
        <p:spPr>
          <a:xfrm>
            <a:off x="382588" y="685800"/>
            <a:ext cx="6094412" cy="3430588"/>
          </a:xfrm>
          <a:ln/>
        </p:spPr>
      </p:sp>
      <p:sp>
        <p:nvSpPr>
          <p:cNvPr id="97285" name="Rectangle 3"/>
          <p:cNvSpPr>
            <a:spLocks noGrp="1" noChangeArrowheads="1"/>
          </p:cNvSpPr>
          <p:nvPr>
            <p:ph type="body" idx="1"/>
          </p:nvPr>
        </p:nvSpPr>
        <p:spPr>
          <a:xfrm>
            <a:off x="914401" y="4343400"/>
            <a:ext cx="5029200" cy="4114800"/>
          </a:xfrm>
          <a:noFill/>
          <a:ln/>
        </p:spPr>
        <p:txBody>
          <a:bodyPr lIns="94824" tIns="47416" rIns="94824" bIns="47416"/>
          <a:lstStyle/>
          <a:p>
            <a:pPr eaLnBrk="1" hangingPunct="1"/>
            <a:endParaRPr lang="de-DE" noProof="1">
              <a:cs typeface="Arial" pitchFamily="34" charset="0"/>
            </a:endParaRPr>
          </a:p>
        </p:txBody>
      </p:sp>
    </p:spTree>
    <p:extLst>
      <p:ext uri="{BB962C8B-B14F-4D97-AF65-F5344CB8AC3E}">
        <p14:creationId xmlns:p14="http://schemas.microsoft.com/office/powerpoint/2010/main" val="7880315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28529644-27C0-4655-9503-40E917BF2C41}" type="slidenum">
              <a:rPr/>
              <a:pPr/>
              <a:t>3</a:t>
            </a:fld>
            <a:endParaRPr lang="de-DE" dirty="0"/>
          </a:p>
        </p:txBody>
      </p:sp>
      <p:sp>
        <p:nvSpPr>
          <p:cNvPr id="97283" name="Rectangle 7"/>
          <p:cNvSpPr txBox="1">
            <a:spLocks noGrp="1" noChangeArrowheads="1"/>
          </p:cNvSpPr>
          <p:nvPr/>
        </p:nvSpPr>
        <p:spPr bwMode="auto">
          <a:xfrm>
            <a:off x="3887788" y="8689976"/>
            <a:ext cx="2970212" cy="454025"/>
          </a:xfrm>
          <a:prstGeom prst="rect">
            <a:avLst/>
          </a:prstGeom>
          <a:noFill/>
          <a:ln w="9525">
            <a:noFill/>
            <a:miter lim="800000"/>
            <a:headEnd/>
            <a:tailEnd/>
          </a:ln>
        </p:spPr>
        <p:txBody>
          <a:bodyPr lIns="94824" tIns="47416" rIns="94824" bIns="47416" anchor="b"/>
          <a:lstStyle/>
          <a:p>
            <a:pPr algn="r" defTabSz="947738"/>
            <a:fld id="{0C7B8A1B-A169-42ED-96E3-CF5B68CF2C7A}" type="slidenum">
              <a:rPr lang="en-GB" sz="1300"/>
              <a:pPr algn="r" defTabSz="947738"/>
              <a:t>3</a:t>
            </a:fld>
            <a:endParaRPr lang="en-GB" sz="1300" dirty="0"/>
          </a:p>
        </p:txBody>
      </p:sp>
      <p:sp>
        <p:nvSpPr>
          <p:cNvPr id="97284" name="Rectangle 2"/>
          <p:cNvSpPr>
            <a:spLocks noGrp="1" noRot="1" noChangeAspect="1" noChangeArrowheads="1" noTextEdit="1"/>
          </p:cNvSpPr>
          <p:nvPr>
            <p:ph type="sldImg"/>
          </p:nvPr>
        </p:nvSpPr>
        <p:spPr>
          <a:xfrm>
            <a:off x="382588" y="685800"/>
            <a:ext cx="6094412" cy="3430588"/>
          </a:xfrm>
          <a:ln/>
        </p:spPr>
      </p:sp>
      <p:sp>
        <p:nvSpPr>
          <p:cNvPr id="97285" name="Rectangle 3"/>
          <p:cNvSpPr>
            <a:spLocks noGrp="1" noChangeArrowheads="1"/>
          </p:cNvSpPr>
          <p:nvPr>
            <p:ph type="body" idx="1"/>
          </p:nvPr>
        </p:nvSpPr>
        <p:spPr>
          <a:xfrm>
            <a:off x="914401" y="4343400"/>
            <a:ext cx="5029200" cy="4114800"/>
          </a:xfrm>
          <a:noFill/>
          <a:ln/>
        </p:spPr>
        <p:txBody>
          <a:bodyPr lIns="94824" tIns="47416" rIns="94824" bIns="47416"/>
          <a:lstStyle/>
          <a:p>
            <a:pPr eaLnBrk="1" hangingPunct="1"/>
            <a:endParaRPr lang="de-DE" noProof="1">
              <a:cs typeface="Arial" pitchFamily="34" charset="0"/>
            </a:endParaRPr>
          </a:p>
        </p:txBody>
      </p:sp>
    </p:spTree>
    <p:extLst>
      <p:ext uri="{BB962C8B-B14F-4D97-AF65-F5344CB8AC3E}">
        <p14:creationId xmlns:p14="http://schemas.microsoft.com/office/powerpoint/2010/main" val="281788170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28529644-27C0-4655-9503-40E917BF2C41}" type="slidenum">
              <a:rPr/>
              <a:pPr/>
              <a:t>69</a:t>
            </a:fld>
            <a:endParaRPr lang="de-DE" dirty="0"/>
          </a:p>
        </p:txBody>
      </p:sp>
      <p:sp>
        <p:nvSpPr>
          <p:cNvPr id="97283" name="Rectangle 7"/>
          <p:cNvSpPr txBox="1">
            <a:spLocks noGrp="1" noChangeArrowheads="1"/>
          </p:cNvSpPr>
          <p:nvPr/>
        </p:nvSpPr>
        <p:spPr bwMode="auto">
          <a:xfrm>
            <a:off x="3887788" y="8689976"/>
            <a:ext cx="2970212" cy="454025"/>
          </a:xfrm>
          <a:prstGeom prst="rect">
            <a:avLst/>
          </a:prstGeom>
          <a:noFill/>
          <a:ln w="9525">
            <a:noFill/>
            <a:miter lim="800000"/>
            <a:headEnd/>
            <a:tailEnd/>
          </a:ln>
        </p:spPr>
        <p:txBody>
          <a:bodyPr lIns="94824" tIns="47416" rIns="94824" bIns="47416" anchor="b"/>
          <a:lstStyle/>
          <a:p>
            <a:pPr algn="r" defTabSz="947738"/>
            <a:fld id="{0C7B8A1B-A169-42ED-96E3-CF5B68CF2C7A}" type="slidenum">
              <a:rPr lang="en-GB" sz="1300"/>
              <a:pPr algn="r" defTabSz="947738"/>
              <a:t>69</a:t>
            </a:fld>
            <a:endParaRPr lang="en-GB" sz="1300" dirty="0"/>
          </a:p>
        </p:txBody>
      </p:sp>
      <p:sp>
        <p:nvSpPr>
          <p:cNvPr id="97284" name="Rectangle 2"/>
          <p:cNvSpPr>
            <a:spLocks noGrp="1" noRot="1" noChangeAspect="1" noChangeArrowheads="1" noTextEdit="1"/>
          </p:cNvSpPr>
          <p:nvPr>
            <p:ph type="sldImg"/>
          </p:nvPr>
        </p:nvSpPr>
        <p:spPr>
          <a:xfrm>
            <a:off x="382588" y="685800"/>
            <a:ext cx="6094412" cy="3430588"/>
          </a:xfrm>
          <a:ln/>
        </p:spPr>
      </p:sp>
      <p:sp>
        <p:nvSpPr>
          <p:cNvPr id="97285" name="Rectangle 3"/>
          <p:cNvSpPr>
            <a:spLocks noGrp="1" noChangeArrowheads="1"/>
          </p:cNvSpPr>
          <p:nvPr>
            <p:ph type="body" idx="1"/>
          </p:nvPr>
        </p:nvSpPr>
        <p:spPr>
          <a:xfrm>
            <a:off x="914401" y="4343400"/>
            <a:ext cx="5029200" cy="4114800"/>
          </a:xfrm>
          <a:noFill/>
          <a:ln/>
        </p:spPr>
        <p:txBody>
          <a:bodyPr lIns="94824" tIns="47416" rIns="94824" bIns="47416"/>
          <a:lstStyle/>
          <a:p>
            <a:pPr eaLnBrk="1" hangingPunct="1"/>
            <a:endParaRPr lang="de-DE" noProof="1">
              <a:cs typeface="Arial" pitchFamily="34" charset="0"/>
            </a:endParaRPr>
          </a:p>
        </p:txBody>
      </p:sp>
    </p:spTree>
    <p:extLst>
      <p:ext uri="{BB962C8B-B14F-4D97-AF65-F5344CB8AC3E}">
        <p14:creationId xmlns:p14="http://schemas.microsoft.com/office/powerpoint/2010/main" val="17659913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28529644-27C0-4655-9503-40E917BF2C41}" type="slidenum">
              <a:rPr/>
              <a:pPr/>
              <a:t>70</a:t>
            </a:fld>
            <a:endParaRPr lang="de-DE" dirty="0"/>
          </a:p>
        </p:txBody>
      </p:sp>
      <p:sp>
        <p:nvSpPr>
          <p:cNvPr id="97283" name="Rectangle 7"/>
          <p:cNvSpPr txBox="1">
            <a:spLocks noGrp="1" noChangeArrowheads="1"/>
          </p:cNvSpPr>
          <p:nvPr/>
        </p:nvSpPr>
        <p:spPr bwMode="auto">
          <a:xfrm>
            <a:off x="3887788" y="8689976"/>
            <a:ext cx="2970212" cy="454025"/>
          </a:xfrm>
          <a:prstGeom prst="rect">
            <a:avLst/>
          </a:prstGeom>
          <a:noFill/>
          <a:ln w="9525">
            <a:noFill/>
            <a:miter lim="800000"/>
            <a:headEnd/>
            <a:tailEnd/>
          </a:ln>
        </p:spPr>
        <p:txBody>
          <a:bodyPr lIns="94824" tIns="47416" rIns="94824" bIns="47416" anchor="b"/>
          <a:lstStyle/>
          <a:p>
            <a:pPr algn="r" defTabSz="947738"/>
            <a:fld id="{0C7B8A1B-A169-42ED-96E3-CF5B68CF2C7A}" type="slidenum">
              <a:rPr lang="en-GB" sz="1300"/>
              <a:pPr algn="r" defTabSz="947738"/>
              <a:t>70</a:t>
            </a:fld>
            <a:endParaRPr lang="en-GB" sz="1300" dirty="0"/>
          </a:p>
        </p:txBody>
      </p:sp>
      <p:sp>
        <p:nvSpPr>
          <p:cNvPr id="97284" name="Rectangle 2"/>
          <p:cNvSpPr>
            <a:spLocks noGrp="1" noRot="1" noChangeAspect="1" noChangeArrowheads="1" noTextEdit="1"/>
          </p:cNvSpPr>
          <p:nvPr>
            <p:ph type="sldImg"/>
          </p:nvPr>
        </p:nvSpPr>
        <p:spPr>
          <a:xfrm>
            <a:off x="382588" y="685800"/>
            <a:ext cx="6094412" cy="3430588"/>
          </a:xfrm>
          <a:ln/>
        </p:spPr>
      </p:sp>
      <p:sp>
        <p:nvSpPr>
          <p:cNvPr id="97285" name="Rectangle 3"/>
          <p:cNvSpPr>
            <a:spLocks noGrp="1" noChangeArrowheads="1"/>
          </p:cNvSpPr>
          <p:nvPr>
            <p:ph type="body" idx="1"/>
          </p:nvPr>
        </p:nvSpPr>
        <p:spPr>
          <a:xfrm>
            <a:off x="914401" y="4343400"/>
            <a:ext cx="5029200" cy="4114800"/>
          </a:xfrm>
          <a:noFill/>
          <a:ln/>
        </p:spPr>
        <p:txBody>
          <a:bodyPr lIns="94824" tIns="47416" rIns="94824" bIns="47416"/>
          <a:lstStyle/>
          <a:p>
            <a:pPr eaLnBrk="1" hangingPunct="1"/>
            <a:endParaRPr lang="de-DE" noProof="1">
              <a:cs typeface="Arial" pitchFamily="34" charset="0"/>
            </a:endParaRPr>
          </a:p>
        </p:txBody>
      </p:sp>
    </p:spTree>
    <p:extLst>
      <p:ext uri="{BB962C8B-B14F-4D97-AF65-F5344CB8AC3E}">
        <p14:creationId xmlns:p14="http://schemas.microsoft.com/office/powerpoint/2010/main" val="382173744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28529644-27C0-4655-9503-40E917BF2C41}" type="slidenum">
              <a:rPr/>
              <a:pPr/>
              <a:t>71</a:t>
            </a:fld>
            <a:endParaRPr lang="de-DE" dirty="0"/>
          </a:p>
        </p:txBody>
      </p:sp>
      <p:sp>
        <p:nvSpPr>
          <p:cNvPr id="97283" name="Rectangle 7"/>
          <p:cNvSpPr txBox="1">
            <a:spLocks noGrp="1" noChangeArrowheads="1"/>
          </p:cNvSpPr>
          <p:nvPr/>
        </p:nvSpPr>
        <p:spPr bwMode="auto">
          <a:xfrm>
            <a:off x="3887788" y="8689976"/>
            <a:ext cx="2970212" cy="454025"/>
          </a:xfrm>
          <a:prstGeom prst="rect">
            <a:avLst/>
          </a:prstGeom>
          <a:noFill/>
          <a:ln w="9525">
            <a:noFill/>
            <a:miter lim="800000"/>
            <a:headEnd/>
            <a:tailEnd/>
          </a:ln>
        </p:spPr>
        <p:txBody>
          <a:bodyPr lIns="94824" tIns="47416" rIns="94824" bIns="47416" anchor="b"/>
          <a:lstStyle/>
          <a:p>
            <a:pPr algn="r" defTabSz="947738"/>
            <a:fld id="{0C7B8A1B-A169-42ED-96E3-CF5B68CF2C7A}" type="slidenum">
              <a:rPr lang="en-GB" sz="1300"/>
              <a:pPr algn="r" defTabSz="947738"/>
              <a:t>71</a:t>
            </a:fld>
            <a:endParaRPr lang="en-GB" sz="1300" dirty="0"/>
          </a:p>
        </p:txBody>
      </p:sp>
      <p:sp>
        <p:nvSpPr>
          <p:cNvPr id="97284" name="Rectangle 2"/>
          <p:cNvSpPr>
            <a:spLocks noGrp="1" noRot="1" noChangeAspect="1" noChangeArrowheads="1" noTextEdit="1"/>
          </p:cNvSpPr>
          <p:nvPr>
            <p:ph type="sldImg"/>
          </p:nvPr>
        </p:nvSpPr>
        <p:spPr>
          <a:xfrm>
            <a:off x="382588" y="685800"/>
            <a:ext cx="6094412" cy="3430588"/>
          </a:xfrm>
          <a:ln/>
        </p:spPr>
      </p:sp>
      <p:sp>
        <p:nvSpPr>
          <p:cNvPr id="97285" name="Rectangle 3"/>
          <p:cNvSpPr>
            <a:spLocks noGrp="1" noChangeArrowheads="1"/>
          </p:cNvSpPr>
          <p:nvPr>
            <p:ph type="body" idx="1"/>
          </p:nvPr>
        </p:nvSpPr>
        <p:spPr>
          <a:xfrm>
            <a:off x="914401" y="4343400"/>
            <a:ext cx="5029200" cy="4114800"/>
          </a:xfrm>
          <a:noFill/>
          <a:ln/>
        </p:spPr>
        <p:txBody>
          <a:bodyPr lIns="94824" tIns="47416" rIns="94824" bIns="47416"/>
          <a:lstStyle/>
          <a:p>
            <a:pPr eaLnBrk="1" hangingPunct="1"/>
            <a:endParaRPr lang="de-DE" noProof="1">
              <a:cs typeface="Arial" pitchFamily="34" charset="0"/>
            </a:endParaRPr>
          </a:p>
        </p:txBody>
      </p:sp>
    </p:spTree>
    <p:extLst>
      <p:ext uri="{BB962C8B-B14F-4D97-AF65-F5344CB8AC3E}">
        <p14:creationId xmlns:p14="http://schemas.microsoft.com/office/powerpoint/2010/main" val="400981276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28529644-27C0-4655-9503-40E917BF2C41}" type="slidenum">
              <a:rPr/>
              <a:pPr/>
              <a:t>72</a:t>
            </a:fld>
            <a:endParaRPr lang="de-DE" dirty="0"/>
          </a:p>
        </p:txBody>
      </p:sp>
      <p:sp>
        <p:nvSpPr>
          <p:cNvPr id="97283" name="Rectangle 7"/>
          <p:cNvSpPr txBox="1">
            <a:spLocks noGrp="1" noChangeArrowheads="1"/>
          </p:cNvSpPr>
          <p:nvPr/>
        </p:nvSpPr>
        <p:spPr bwMode="auto">
          <a:xfrm>
            <a:off x="3887788" y="8689976"/>
            <a:ext cx="2970212" cy="454025"/>
          </a:xfrm>
          <a:prstGeom prst="rect">
            <a:avLst/>
          </a:prstGeom>
          <a:noFill/>
          <a:ln w="9525">
            <a:noFill/>
            <a:miter lim="800000"/>
            <a:headEnd/>
            <a:tailEnd/>
          </a:ln>
        </p:spPr>
        <p:txBody>
          <a:bodyPr lIns="94824" tIns="47416" rIns="94824" bIns="47416" anchor="b"/>
          <a:lstStyle/>
          <a:p>
            <a:pPr algn="r" defTabSz="947738"/>
            <a:fld id="{0C7B8A1B-A169-42ED-96E3-CF5B68CF2C7A}" type="slidenum">
              <a:rPr lang="en-GB" sz="1300"/>
              <a:pPr algn="r" defTabSz="947738"/>
              <a:t>72</a:t>
            </a:fld>
            <a:endParaRPr lang="en-GB" sz="1300" dirty="0"/>
          </a:p>
        </p:txBody>
      </p:sp>
      <p:sp>
        <p:nvSpPr>
          <p:cNvPr id="97284" name="Rectangle 2"/>
          <p:cNvSpPr>
            <a:spLocks noGrp="1" noRot="1" noChangeAspect="1" noChangeArrowheads="1" noTextEdit="1"/>
          </p:cNvSpPr>
          <p:nvPr>
            <p:ph type="sldImg"/>
          </p:nvPr>
        </p:nvSpPr>
        <p:spPr>
          <a:xfrm>
            <a:off x="382588" y="685800"/>
            <a:ext cx="6094412" cy="3430588"/>
          </a:xfrm>
          <a:ln/>
        </p:spPr>
      </p:sp>
      <p:sp>
        <p:nvSpPr>
          <p:cNvPr id="97285" name="Rectangle 3"/>
          <p:cNvSpPr>
            <a:spLocks noGrp="1" noChangeArrowheads="1"/>
          </p:cNvSpPr>
          <p:nvPr>
            <p:ph type="body" idx="1"/>
          </p:nvPr>
        </p:nvSpPr>
        <p:spPr>
          <a:xfrm>
            <a:off x="914401" y="4343400"/>
            <a:ext cx="5029200" cy="4114800"/>
          </a:xfrm>
          <a:noFill/>
          <a:ln/>
        </p:spPr>
        <p:txBody>
          <a:bodyPr lIns="94824" tIns="47416" rIns="94824" bIns="47416"/>
          <a:lstStyle/>
          <a:p>
            <a:pPr eaLnBrk="1" hangingPunct="1"/>
            <a:endParaRPr lang="de-DE" noProof="1">
              <a:cs typeface="Arial" pitchFamily="34" charset="0"/>
            </a:endParaRPr>
          </a:p>
        </p:txBody>
      </p:sp>
    </p:spTree>
    <p:extLst>
      <p:ext uri="{BB962C8B-B14F-4D97-AF65-F5344CB8AC3E}">
        <p14:creationId xmlns:p14="http://schemas.microsoft.com/office/powerpoint/2010/main" val="308123452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28529644-27C0-4655-9503-40E917BF2C41}" type="slidenum">
              <a:rPr/>
              <a:pPr/>
              <a:t>73</a:t>
            </a:fld>
            <a:endParaRPr lang="de-DE" dirty="0"/>
          </a:p>
        </p:txBody>
      </p:sp>
      <p:sp>
        <p:nvSpPr>
          <p:cNvPr id="97283" name="Rectangle 7"/>
          <p:cNvSpPr txBox="1">
            <a:spLocks noGrp="1" noChangeArrowheads="1"/>
          </p:cNvSpPr>
          <p:nvPr/>
        </p:nvSpPr>
        <p:spPr bwMode="auto">
          <a:xfrm>
            <a:off x="3887788" y="8689976"/>
            <a:ext cx="2970212" cy="454025"/>
          </a:xfrm>
          <a:prstGeom prst="rect">
            <a:avLst/>
          </a:prstGeom>
          <a:noFill/>
          <a:ln w="9525">
            <a:noFill/>
            <a:miter lim="800000"/>
            <a:headEnd/>
            <a:tailEnd/>
          </a:ln>
        </p:spPr>
        <p:txBody>
          <a:bodyPr lIns="94824" tIns="47416" rIns="94824" bIns="47416" anchor="b"/>
          <a:lstStyle/>
          <a:p>
            <a:pPr algn="r" defTabSz="947738"/>
            <a:fld id="{0C7B8A1B-A169-42ED-96E3-CF5B68CF2C7A}" type="slidenum">
              <a:rPr lang="en-GB" sz="1300"/>
              <a:pPr algn="r" defTabSz="947738"/>
              <a:t>73</a:t>
            </a:fld>
            <a:endParaRPr lang="en-GB" sz="1300" dirty="0"/>
          </a:p>
        </p:txBody>
      </p:sp>
      <p:sp>
        <p:nvSpPr>
          <p:cNvPr id="97284" name="Rectangle 2"/>
          <p:cNvSpPr>
            <a:spLocks noGrp="1" noRot="1" noChangeAspect="1" noChangeArrowheads="1" noTextEdit="1"/>
          </p:cNvSpPr>
          <p:nvPr>
            <p:ph type="sldImg"/>
          </p:nvPr>
        </p:nvSpPr>
        <p:spPr>
          <a:xfrm>
            <a:off x="382588" y="685800"/>
            <a:ext cx="6094412" cy="3430588"/>
          </a:xfrm>
          <a:ln/>
        </p:spPr>
      </p:sp>
      <p:sp>
        <p:nvSpPr>
          <p:cNvPr id="97285" name="Rectangle 3"/>
          <p:cNvSpPr>
            <a:spLocks noGrp="1" noChangeArrowheads="1"/>
          </p:cNvSpPr>
          <p:nvPr>
            <p:ph type="body" idx="1"/>
          </p:nvPr>
        </p:nvSpPr>
        <p:spPr>
          <a:xfrm>
            <a:off x="914401" y="4343400"/>
            <a:ext cx="5029200" cy="4114800"/>
          </a:xfrm>
          <a:noFill/>
          <a:ln/>
        </p:spPr>
        <p:txBody>
          <a:bodyPr lIns="94824" tIns="47416" rIns="94824" bIns="47416"/>
          <a:lstStyle/>
          <a:p>
            <a:pPr eaLnBrk="1" hangingPunct="1"/>
            <a:endParaRPr lang="de-DE" noProof="1">
              <a:cs typeface="Arial" pitchFamily="34" charset="0"/>
            </a:endParaRPr>
          </a:p>
        </p:txBody>
      </p:sp>
    </p:spTree>
    <p:extLst>
      <p:ext uri="{BB962C8B-B14F-4D97-AF65-F5344CB8AC3E}">
        <p14:creationId xmlns:p14="http://schemas.microsoft.com/office/powerpoint/2010/main" val="66950542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28529644-27C0-4655-9503-40E917BF2C41}" type="slidenum">
              <a:rPr/>
              <a:pPr/>
              <a:t>74</a:t>
            </a:fld>
            <a:endParaRPr lang="de-DE" dirty="0"/>
          </a:p>
        </p:txBody>
      </p:sp>
      <p:sp>
        <p:nvSpPr>
          <p:cNvPr id="97283" name="Rectangle 7"/>
          <p:cNvSpPr txBox="1">
            <a:spLocks noGrp="1" noChangeArrowheads="1"/>
          </p:cNvSpPr>
          <p:nvPr/>
        </p:nvSpPr>
        <p:spPr bwMode="auto">
          <a:xfrm>
            <a:off x="3887788" y="8689976"/>
            <a:ext cx="2970212" cy="454025"/>
          </a:xfrm>
          <a:prstGeom prst="rect">
            <a:avLst/>
          </a:prstGeom>
          <a:noFill/>
          <a:ln w="9525">
            <a:noFill/>
            <a:miter lim="800000"/>
            <a:headEnd/>
            <a:tailEnd/>
          </a:ln>
        </p:spPr>
        <p:txBody>
          <a:bodyPr lIns="94824" tIns="47416" rIns="94824" bIns="47416" anchor="b"/>
          <a:lstStyle/>
          <a:p>
            <a:pPr algn="r" defTabSz="947738"/>
            <a:fld id="{0C7B8A1B-A169-42ED-96E3-CF5B68CF2C7A}" type="slidenum">
              <a:rPr lang="en-GB" sz="1300"/>
              <a:pPr algn="r" defTabSz="947738"/>
              <a:t>74</a:t>
            </a:fld>
            <a:endParaRPr lang="en-GB" sz="1300" dirty="0"/>
          </a:p>
        </p:txBody>
      </p:sp>
      <p:sp>
        <p:nvSpPr>
          <p:cNvPr id="97284" name="Rectangle 2"/>
          <p:cNvSpPr>
            <a:spLocks noGrp="1" noRot="1" noChangeAspect="1" noChangeArrowheads="1" noTextEdit="1"/>
          </p:cNvSpPr>
          <p:nvPr>
            <p:ph type="sldImg"/>
          </p:nvPr>
        </p:nvSpPr>
        <p:spPr>
          <a:xfrm>
            <a:off x="382588" y="685800"/>
            <a:ext cx="6094412" cy="3430588"/>
          </a:xfrm>
          <a:ln/>
        </p:spPr>
      </p:sp>
      <p:sp>
        <p:nvSpPr>
          <p:cNvPr id="97285" name="Rectangle 3"/>
          <p:cNvSpPr>
            <a:spLocks noGrp="1" noChangeArrowheads="1"/>
          </p:cNvSpPr>
          <p:nvPr>
            <p:ph type="body" idx="1"/>
          </p:nvPr>
        </p:nvSpPr>
        <p:spPr>
          <a:xfrm>
            <a:off x="914401" y="4343400"/>
            <a:ext cx="5029200" cy="4114800"/>
          </a:xfrm>
          <a:noFill/>
          <a:ln/>
        </p:spPr>
        <p:txBody>
          <a:bodyPr lIns="94824" tIns="47416" rIns="94824" bIns="47416"/>
          <a:lstStyle/>
          <a:p>
            <a:pPr eaLnBrk="1" hangingPunct="1"/>
            <a:endParaRPr lang="de-DE" noProof="1">
              <a:cs typeface="Arial" pitchFamily="34" charset="0"/>
            </a:endParaRPr>
          </a:p>
        </p:txBody>
      </p:sp>
    </p:spTree>
    <p:extLst>
      <p:ext uri="{BB962C8B-B14F-4D97-AF65-F5344CB8AC3E}">
        <p14:creationId xmlns:p14="http://schemas.microsoft.com/office/powerpoint/2010/main" val="21659093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28529644-27C0-4655-9503-40E917BF2C41}" type="slidenum">
              <a:rPr/>
              <a:pPr/>
              <a:t>75</a:t>
            </a:fld>
            <a:endParaRPr lang="de-DE" dirty="0"/>
          </a:p>
        </p:txBody>
      </p:sp>
      <p:sp>
        <p:nvSpPr>
          <p:cNvPr id="97283" name="Rectangle 7"/>
          <p:cNvSpPr txBox="1">
            <a:spLocks noGrp="1" noChangeArrowheads="1"/>
          </p:cNvSpPr>
          <p:nvPr/>
        </p:nvSpPr>
        <p:spPr bwMode="auto">
          <a:xfrm>
            <a:off x="3887788" y="8689976"/>
            <a:ext cx="2970212" cy="454025"/>
          </a:xfrm>
          <a:prstGeom prst="rect">
            <a:avLst/>
          </a:prstGeom>
          <a:noFill/>
          <a:ln w="9525">
            <a:noFill/>
            <a:miter lim="800000"/>
            <a:headEnd/>
            <a:tailEnd/>
          </a:ln>
        </p:spPr>
        <p:txBody>
          <a:bodyPr lIns="94824" tIns="47416" rIns="94824" bIns="47416" anchor="b"/>
          <a:lstStyle/>
          <a:p>
            <a:pPr algn="r" defTabSz="947738"/>
            <a:fld id="{0C7B8A1B-A169-42ED-96E3-CF5B68CF2C7A}" type="slidenum">
              <a:rPr lang="en-GB" sz="1300"/>
              <a:pPr algn="r" defTabSz="947738"/>
              <a:t>75</a:t>
            </a:fld>
            <a:endParaRPr lang="en-GB" sz="1300" dirty="0"/>
          </a:p>
        </p:txBody>
      </p:sp>
      <p:sp>
        <p:nvSpPr>
          <p:cNvPr id="97284" name="Rectangle 2"/>
          <p:cNvSpPr>
            <a:spLocks noGrp="1" noRot="1" noChangeAspect="1" noChangeArrowheads="1" noTextEdit="1"/>
          </p:cNvSpPr>
          <p:nvPr>
            <p:ph type="sldImg"/>
          </p:nvPr>
        </p:nvSpPr>
        <p:spPr>
          <a:xfrm>
            <a:off x="382588" y="685800"/>
            <a:ext cx="6094412" cy="3430588"/>
          </a:xfrm>
          <a:ln/>
        </p:spPr>
      </p:sp>
      <p:sp>
        <p:nvSpPr>
          <p:cNvPr id="97285" name="Rectangle 3"/>
          <p:cNvSpPr>
            <a:spLocks noGrp="1" noChangeArrowheads="1"/>
          </p:cNvSpPr>
          <p:nvPr>
            <p:ph type="body" idx="1"/>
          </p:nvPr>
        </p:nvSpPr>
        <p:spPr>
          <a:xfrm>
            <a:off x="914401" y="4343400"/>
            <a:ext cx="5029200" cy="4114800"/>
          </a:xfrm>
          <a:noFill/>
          <a:ln/>
        </p:spPr>
        <p:txBody>
          <a:bodyPr lIns="94824" tIns="47416" rIns="94824" bIns="47416"/>
          <a:lstStyle/>
          <a:p>
            <a:pPr eaLnBrk="1" hangingPunct="1"/>
            <a:endParaRPr lang="de-DE" noProof="1">
              <a:cs typeface="Arial" pitchFamily="34" charset="0"/>
            </a:endParaRPr>
          </a:p>
        </p:txBody>
      </p:sp>
    </p:spTree>
    <p:extLst>
      <p:ext uri="{BB962C8B-B14F-4D97-AF65-F5344CB8AC3E}">
        <p14:creationId xmlns:p14="http://schemas.microsoft.com/office/powerpoint/2010/main" val="125428808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28529644-27C0-4655-9503-40E917BF2C41}" type="slidenum">
              <a:rPr/>
              <a:pPr/>
              <a:t>76</a:t>
            </a:fld>
            <a:endParaRPr lang="de-DE" dirty="0"/>
          </a:p>
        </p:txBody>
      </p:sp>
      <p:sp>
        <p:nvSpPr>
          <p:cNvPr id="97283" name="Rectangle 7"/>
          <p:cNvSpPr txBox="1">
            <a:spLocks noGrp="1" noChangeArrowheads="1"/>
          </p:cNvSpPr>
          <p:nvPr/>
        </p:nvSpPr>
        <p:spPr bwMode="auto">
          <a:xfrm>
            <a:off x="3887788" y="8689976"/>
            <a:ext cx="2970212" cy="454025"/>
          </a:xfrm>
          <a:prstGeom prst="rect">
            <a:avLst/>
          </a:prstGeom>
          <a:noFill/>
          <a:ln w="9525">
            <a:noFill/>
            <a:miter lim="800000"/>
            <a:headEnd/>
            <a:tailEnd/>
          </a:ln>
        </p:spPr>
        <p:txBody>
          <a:bodyPr lIns="94824" tIns="47416" rIns="94824" bIns="47416" anchor="b"/>
          <a:lstStyle/>
          <a:p>
            <a:pPr algn="r" defTabSz="947738"/>
            <a:fld id="{0C7B8A1B-A169-42ED-96E3-CF5B68CF2C7A}" type="slidenum">
              <a:rPr lang="en-GB" sz="1300"/>
              <a:pPr algn="r" defTabSz="947738"/>
              <a:t>76</a:t>
            </a:fld>
            <a:endParaRPr lang="en-GB" sz="1300" dirty="0"/>
          </a:p>
        </p:txBody>
      </p:sp>
      <p:sp>
        <p:nvSpPr>
          <p:cNvPr id="97284" name="Rectangle 2"/>
          <p:cNvSpPr>
            <a:spLocks noGrp="1" noRot="1" noChangeAspect="1" noChangeArrowheads="1" noTextEdit="1"/>
          </p:cNvSpPr>
          <p:nvPr>
            <p:ph type="sldImg"/>
          </p:nvPr>
        </p:nvSpPr>
        <p:spPr>
          <a:xfrm>
            <a:off x="382588" y="685800"/>
            <a:ext cx="6094412" cy="3430588"/>
          </a:xfrm>
          <a:ln/>
        </p:spPr>
      </p:sp>
      <p:sp>
        <p:nvSpPr>
          <p:cNvPr id="97285" name="Rectangle 3"/>
          <p:cNvSpPr>
            <a:spLocks noGrp="1" noChangeArrowheads="1"/>
          </p:cNvSpPr>
          <p:nvPr>
            <p:ph type="body" idx="1"/>
          </p:nvPr>
        </p:nvSpPr>
        <p:spPr>
          <a:xfrm>
            <a:off x="914401" y="4343400"/>
            <a:ext cx="5029200" cy="4114800"/>
          </a:xfrm>
          <a:noFill/>
          <a:ln/>
        </p:spPr>
        <p:txBody>
          <a:bodyPr lIns="94824" tIns="47416" rIns="94824" bIns="47416"/>
          <a:lstStyle/>
          <a:p>
            <a:pPr eaLnBrk="1" hangingPunct="1"/>
            <a:endParaRPr lang="de-DE" noProof="1">
              <a:cs typeface="Arial" pitchFamily="34" charset="0"/>
            </a:endParaRPr>
          </a:p>
        </p:txBody>
      </p:sp>
    </p:spTree>
    <p:extLst>
      <p:ext uri="{BB962C8B-B14F-4D97-AF65-F5344CB8AC3E}">
        <p14:creationId xmlns:p14="http://schemas.microsoft.com/office/powerpoint/2010/main" val="18470733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28529644-27C0-4655-9503-40E917BF2C41}" type="slidenum">
              <a:rPr/>
              <a:pPr/>
              <a:t>77</a:t>
            </a:fld>
            <a:endParaRPr lang="de-DE" dirty="0"/>
          </a:p>
        </p:txBody>
      </p:sp>
      <p:sp>
        <p:nvSpPr>
          <p:cNvPr id="97283" name="Rectangle 7"/>
          <p:cNvSpPr txBox="1">
            <a:spLocks noGrp="1" noChangeArrowheads="1"/>
          </p:cNvSpPr>
          <p:nvPr/>
        </p:nvSpPr>
        <p:spPr bwMode="auto">
          <a:xfrm>
            <a:off x="3887788" y="8689976"/>
            <a:ext cx="2970212" cy="454025"/>
          </a:xfrm>
          <a:prstGeom prst="rect">
            <a:avLst/>
          </a:prstGeom>
          <a:noFill/>
          <a:ln w="9525">
            <a:noFill/>
            <a:miter lim="800000"/>
            <a:headEnd/>
            <a:tailEnd/>
          </a:ln>
        </p:spPr>
        <p:txBody>
          <a:bodyPr lIns="94824" tIns="47416" rIns="94824" bIns="47416" anchor="b"/>
          <a:lstStyle/>
          <a:p>
            <a:pPr algn="r" defTabSz="947738"/>
            <a:fld id="{0C7B8A1B-A169-42ED-96E3-CF5B68CF2C7A}" type="slidenum">
              <a:rPr lang="en-GB" sz="1300"/>
              <a:pPr algn="r" defTabSz="947738"/>
              <a:t>77</a:t>
            </a:fld>
            <a:endParaRPr lang="en-GB" sz="1300" dirty="0"/>
          </a:p>
        </p:txBody>
      </p:sp>
      <p:sp>
        <p:nvSpPr>
          <p:cNvPr id="97284" name="Rectangle 2"/>
          <p:cNvSpPr>
            <a:spLocks noGrp="1" noRot="1" noChangeAspect="1" noChangeArrowheads="1" noTextEdit="1"/>
          </p:cNvSpPr>
          <p:nvPr>
            <p:ph type="sldImg"/>
          </p:nvPr>
        </p:nvSpPr>
        <p:spPr>
          <a:xfrm>
            <a:off x="382588" y="685800"/>
            <a:ext cx="6094412" cy="3430588"/>
          </a:xfrm>
          <a:ln/>
        </p:spPr>
      </p:sp>
      <p:sp>
        <p:nvSpPr>
          <p:cNvPr id="97285" name="Rectangle 3"/>
          <p:cNvSpPr>
            <a:spLocks noGrp="1" noChangeArrowheads="1"/>
          </p:cNvSpPr>
          <p:nvPr>
            <p:ph type="body" idx="1"/>
          </p:nvPr>
        </p:nvSpPr>
        <p:spPr>
          <a:xfrm>
            <a:off x="914401" y="4343400"/>
            <a:ext cx="5029200" cy="4114800"/>
          </a:xfrm>
          <a:noFill/>
          <a:ln/>
        </p:spPr>
        <p:txBody>
          <a:bodyPr lIns="94824" tIns="47416" rIns="94824" bIns="47416"/>
          <a:lstStyle/>
          <a:p>
            <a:pPr eaLnBrk="1" hangingPunct="1"/>
            <a:endParaRPr lang="de-DE" noProof="1">
              <a:cs typeface="Arial" pitchFamily="34" charset="0"/>
            </a:endParaRPr>
          </a:p>
        </p:txBody>
      </p:sp>
    </p:spTree>
    <p:extLst>
      <p:ext uri="{BB962C8B-B14F-4D97-AF65-F5344CB8AC3E}">
        <p14:creationId xmlns:p14="http://schemas.microsoft.com/office/powerpoint/2010/main" val="66420120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28529644-27C0-4655-9503-40E917BF2C41}" type="slidenum">
              <a:rPr/>
              <a:pPr/>
              <a:t>78</a:t>
            </a:fld>
            <a:endParaRPr lang="de-DE" dirty="0"/>
          </a:p>
        </p:txBody>
      </p:sp>
      <p:sp>
        <p:nvSpPr>
          <p:cNvPr id="97283" name="Rectangle 7"/>
          <p:cNvSpPr txBox="1">
            <a:spLocks noGrp="1" noChangeArrowheads="1"/>
          </p:cNvSpPr>
          <p:nvPr/>
        </p:nvSpPr>
        <p:spPr bwMode="auto">
          <a:xfrm>
            <a:off x="3887788" y="8689976"/>
            <a:ext cx="2970212" cy="454025"/>
          </a:xfrm>
          <a:prstGeom prst="rect">
            <a:avLst/>
          </a:prstGeom>
          <a:noFill/>
          <a:ln w="9525">
            <a:noFill/>
            <a:miter lim="800000"/>
            <a:headEnd/>
            <a:tailEnd/>
          </a:ln>
        </p:spPr>
        <p:txBody>
          <a:bodyPr lIns="94824" tIns="47416" rIns="94824" bIns="47416" anchor="b"/>
          <a:lstStyle/>
          <a:p>
            <a:pPr algn="r" defTabSz="947738"/>
            <a:fld id="{0C7B8A1B-A169-42ED-96E3-CF5B68CF2C7A}" type="slidenum">
              <a:rPr lang="en-GB" sz="1300"/>
              <a:pPr algn="r" defTabSz="947738"/>
              <a:t>78</a:t>
            </a:fld>
            <a:endParaRPr lang="en-GB" sz="1300" dirty="0"/>
          </a:p>
        </p:txBody>
      </p:sp>
      <p:sp>
        <p:nvSpPr>
          <p:cNvPr id="97284" name="Rectangle 2"/>
          <p:cNvSpPr>
            <a:spLocks noGrp="1" noRot="1" noChangeAspect="1" noChangeArrowheads="1" noTextEdit="1"/>
          </p:cNvSpPr>
          <p:nvPr>
            <p:ph type="sldImg"/>
          </p:nvPr>
        </p:nvSpPr>
        <p:spPr>
          <a:xfrm>
            <a:off x="382588" y="685800"/>
            <a:ext cx="6094412" cy="3430588"/>
          </a:xfrm>
          <a:ln/>
        </p:spPr>
      </p:sp>
      <p:sp>
        <p:nvSpPr>
          <p:cNvPr id="97285" name="Rectangle 3"/>
          <p:cNvSpPr>
            <a:spLocks noGrp="1" noChangeArrowheads="1"/>
          </p:cNvSpPr>
          <p:nvPr>
            <p:ph type="body" idx="1"/>
          </p:nvPr>
        </p:nvSpPr>
        <p:spPr>
          <a:xfrm>
            <a:off x="914401" y="4343400"/>
            <a:ext cx="5029200" cy="4114800"/>
          </a:xfrm>
          <a:noFill/>
          <a:ln/>
        </p:spPr>
        <p:txBody>
          <a:bodyPr lIns="94824" tIns="47416" rIns="94824" bIns="47416"/>
          <a:lstStyle/>
          <a:p>
            <a:pPr eaLnBrk="1" hangingPunct="1"/>
            <a:endParaRPr lang="de-DE" noProof="1">
              <a:cs typeface="Arial" pitchFamily="34" charset="0"/>
            </a:endParaRPr>
          </a:p>
        </p:txBody>
      </p:sp>
    </p:spTree>
    <p:extLst>
      <p:ext uri="{BB962C8B-B14F-4D97-AF65-F5344CB8AC3E}">
        <p14:creationId xmlns:p14="http://schemas.microsoft.com/office/powerpoint/2010/main" val="255800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28529644-27C0-4655-9503-40E917BF2C41}" type="slidenum">
              <a:rPr/>
              <a:pPr/>
              <a:t>5</a:t>
            </a:fld>
            <a:endParaRPr lang="de-DE" dirty="0"/>
          </a:p>
        </p:txBody>
      </p:sp>
      <p:sp>
        <p:nvSpPr>
          <p:cNvPr id="97283" name="Rectangle 7"/>
          <p:cNvSpPr txBox="1">
            <a:spLocks noGrp="1" noChangeArrowheads="1"/>
          </p:cNvSpPr>
          <p:nvPr/>
        </p:nvSpPr>
        <p:spPr bwMode="auto">
          <a:xfrm>
            <a:off x="3887788" y="8689976"/>
            <a:ext cx="2970212" cy="454025"/>
          </a:xfrm>
          <a:prstGeom prst="rect">
            <a:avLst/>
          </a:prstGeom>
          <a:noFill/>
          <a:ln w="9525">
            <a:noFill/>
            <a:miter lim="800000"/>
            <a:headEnd/>
            <a:tailEnd/>
          </a:ln>
        </p:spPr>
        <p:txBody>
          <a:bodyPr lIns="94824" tIns="47416" rIns="94824" bIns="47416" anchor="b"/>
          <a:lstStyle/>
          <a:p>
            <a:pPr algn="r" defTabSz="947738"/>
            <a:fld id="{0C7B8A1B-A169-42ED-96E3-CF5B68CF2C7A}" type="slidenum">
              <a:rPr lang="en-GB" sz="1300"/>
              <a:pPr algn="r" defTabSz="947738"/>
              <a:t>5</a:t>
            </a:fld>
            <a:endParaRPr lang="en-GB" sz="1300" dirty="0"/>
          </a:p>
        </p:txBody>
      </p:sp>
      <p:sp>
        <p:nvSpPr>
          <p:cNvPr id="97284" name="Rectangle 2"/>
          <p:cNvSpPr>
            <a:spLocks noGrp="1" noRot="1" noChangeAspect="1" noChangeArrowheads="1" noTextEdit="1"/>
          </p:cNvSpPr>
          <p:nvPr>
            <p:ph type="sldImg"/>
          </p:nvPr>
        </p:nvSpPr>
        <p:spPr>
          <a:xfrm>
            <a:off x="382588" y="685800"/>
            <a:ext cx="6094412" cy="3430588"/>
          </a:xfrm>
          <a:ln/>
        </p:spPr>
      </p:sp>
      <p:sp>
        <p:nvSpPr>
          <p:cNvPr id="97285" name="Rectangle 3"/>
          <p:cNvSpPr>
            <a:spLocks noGrp="1" noChangeArrowheads="1"/>
          </p:cNvSpPr>
          <p:nvPr>
            <p:ph type="body" idx="1"/>
          </p:nvPr>
        </p:nvSpPr>
        <p:spPr>
          <a:xfrm>
            <a:off x="914401" y="4343400"/>
            <a:ext cx="5029200" cy="4114800"/>
          </a:xfrm>
          <a:noFill/>
          <a:ln/>
        </p:spPr>
        <p:txBody>
          <a:bodyPr lIns="94824" tIns="47416" rIns="94824" bIns="47416"/>
          <a:lstStyle/>
          <a:p>
            <a:pPr eaLnBrk="1" hangingPunct="1"/>
            <a:endParaRPr lang="de-DE" noProof="1">
              <a:cs typeface="Arial" pitchFamily="34" charset="0"/>
            </a:endParaRPr>
          </a:p>
        </p:txBody>
      </p:sp>
    </p:spTree>
    <p:extLst>
      <p:ext uri="{BB962C8B-B14F-4D97-AF65-F5344CB8AC3E}">
        <p14:creationId xmlns:p14="http://schemas.microsoft.com/office/powerpoint/2010/main" val="294737747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28529644-27C0-4655-9503-40E917BF2C41}" type="slidenum">
              <a:rPr/>
              <a:pPr/>
              <a:t>79</a:t>
            </a:fld>
            <a:endParaRPr lang="de-DE" dirty="0"/>
          </a:p>
        </p:txBody>
      </p:sp>
      <p:sp>
        <p:nvSpPr>
          <p:cNvPr id="97283" name="Rectangle 7"/>
          <p:cNvSpPr txBox="1">
            <a:spLocks noGrp="1" noChangeArrowheads="1"/>
          </p:cNvSpPr>
          <p:nvPr/>
        </p:nvSpPr>
        <p:spPr bwMode="auto">
          <a:xfrm>
            <a:off x="3887788" y="8689976"/>
            <a:ext cx="2970212" cy="454025"/>
          </a:xfrm>
          <a:prstGeom prst="rect">
            <a:avLst/>
          </a:prstGeom>
          <a:noFill/>
          <a:ln w="9525">
            <a:noFill/>
            <a:miter lim="800000"/>
            <a:headEnd/>
            <a:tailEnd/>
          </a:ln>
        </p:spPr>
        <p:txBody>
          <a:bodyPr lIns="94824" tIns="47416" rIns="94824" bIns="47416" anchor="b"/>
          <a:lstStyle/>
          <a:p>
            <a:pPr algn="r" defTabSz="947738"/>
            <a:fld id="{0C7B8A1B-A169-42ED-96E3-CF5B68CF2C7A}" type="slidenum">
              <a:rPr lang="en-GB" sz="1300"/>
              <a:pPr algn="r" defTabSz="947738"/>
              <a:t>79</a:t>
            </a:fld>
            <a:endParaRPr lang="en-GB" sz="1300" dirty="0"/>
          </a:p>
        </p:txBody>
      </p:sp>
      <p:sp>
        <p:nvSpPr>
          <p:cNvPr id="97284" name="Rectangle 2"/>
          <p:cNvSpPr>
            <a:spLocks noGrp="1" noRot="1" noChangeAspect="1" noChangeArrowheads="1" noTextEdit="1"/>
          </p:cNvSpPr>
          <p:nvPr>
            <p:ph type="sldImg"/>
          </p:nvPr>
        </p:nvSpPr>
        <p:spPr>
          <a:xfrm>
            <a:off x="382588" y="685800"/>
            <a:ext cx="6094412" cy="3430588"/>
          </a:xfrm>
          <a:ln/>
        </p:spPr>
      </p:sp>
      <p:sp>
        <p:nvSpPr>
          <p:cNvPr id="97285" name="Rectangle 3"/>
          <p:cNvSpPr>
            <a:spLocks noGrp="1" noChangeArrowheads="1"/>
          </p:cNvSpPr>
          <p:nvPr>
            <p:ph type="body" idx="1"/>
          </p:nvPr>
        </p:nvSpPr>
        <p:spPr>
          <a:xfrm>
            <a:off x="914401" y="4343400"/>
            <a:ext cx="5029200" cy="4114800"/>
          </a:xfrm>
          <a:noFill/>
          <a:ln/>
        </p:spPr>
        <p:txBody>
          <a:bodyPr lIns="94824" tIns="47416" rIns="94824" bIns="47416"/>
          <a:lstStyle/>
          <a:p>
            <a:pPr eaLnBrk="1" hangingPunct="1"/>
            <a:endParaRPr lang="de-DE" noProof="1">
              <a:cs typeface="Arial" pitchFamily="34" charset="0"/>
            </a:endParaRPr>
          </a:p>
        </p:txBody>
      </p:sp>
    </p:spTree>
    <p:extLst>
      <p:ext uri="{BB962C8B-B14F-4D97-AF65-F5344CB8AC3E}">
        <p14:creationId xmlns:p14="http://schemas.microsoft.com/office/powerpoint/2010/main" val="295539572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28529644-27C0-4655-9503-40E917BF2C41}" type="slidenum">
              <a:rPr/>
              <a:pPr/>
              <a:t>83</a:t>
            </a:fld>
            <a:endParaRPr lang="de-DE" dirty="0"/>
          </a:p>
        </p:txBody>
      </p:sp>
      <p:sp>
        <p:nvSpPr>
          <p:cNvPr id="97283" name="Rectangle 7"/>
          <p:cNvSpPr txBox="1">
            <a:spLocks noGrp="1" noChangeArrowheads="1"/>
          </p:cNvSpPr>
          <p:nvPr/>
        </p:nvSpPr>
        <p:spPr bwMode="auto">
          <a:xfrm>
            <a:off x="3887788" y="8689976"/>
            <a:ext cx="2970212" cy="454025"/>
          </a:xfrm>
          <a:prstGeom prst="rect">
            <a:avLst/>
          </a:prstGeom>
          <a:noFill/>
          <a:ln w="9525">
            <a:noFill/>
            <a:miter lim="800000"/>
            <a:headEnd/>
            <a:tailEnd/>
          </a:ln>
        </p:spPr>
        <p:txBody>
          <a:bodyPr lIns="94824" tIns="47416" rIns="94824" bIns="47416" anchor="b"/>
          <a:lstStyle/>
          <a:p>
            <a:pPr algn="r" defTabSz="947738"/>
            <a:fld id="{0C7B8A1B-A169-42ED-96E3-CF5B68CF2C7A}" type="slidenum">
              <a:rPr lang="en-GB" sz="1300"/>
              <a:pPr algn="r" defTabSz="947738"/>
              <a:t>83</a:t>
            </a:fld>
            <a:endParaRPr lang="en-GB" sz="1300" dirty="0"/>
          </a:p>
        </p:txBody>
      </p:sp>
      <p:sp>
        <p:nvSpPr>
          <p:cNvPr id="97284" name="Rectangle 2"/>
          <p:cNvSpPr>
            <a:spLocks noGrp="1" noRot="1" noChangeAspect="1" noChangeArrowheads="1" noTextEdit="1"/>
          </p:cNvSpPr>
          <p:nvPr>
            <p:ph type="sldImg"/>
          </p:nvPr>
        </p:nvSpPr>
        <p:spPr>
          <a:xfrm>
            <a:off x="382588" y="685800"/>
            <a:ext cx="6094412" cy="3430588"/>
          </a:xfrm>
          <a:ln/>
        </p:spPr>
      </p:sp>
      <p:sp>
        <p:nvSpPr>
          <p:cNvPr id="97285" name="Rectangle 3"/>
          <p:cNvSpPr>
            <a:spLocks noGrp="1" noChangeArrowheads="1"/>
          </p:cNvSpPr>
          <p:nvPr>
            <p:ph type="body" idx="1"/>
          </p:nvPr>
        </p:nvSpPr>
        <p:spPr>
          <a:xfrm>
            <a:off x="914401" y="4343400"/>
            <a:ext cx="5029200" cy="4114800"/>
          </a:xfrm>
          <a:noFill/>
          <a:ln/>
        </p:spPr>
        <p:txBody>
          <a:bodyPr lIns="94824" tIns="47416" rIns="94824" bIns="47416"/>
          <a:lstStyle/>
          <a:p>
            <a:pPr eaLnBrk="1" hangingPunct="1"/>
            <a:endParaRPr lang="de-DE" noProof="1">
              <a:cs typeface="Arial" pitchFamily="34" charset="0"/>
            </a:endParaRPr>
          </a:p>
        </p:txBody>
      </p:sp>
    </p:spTree>
    <p:extLst>
      <p:ext uri="{BB962C8B-B14F-4D97-AF65-F5344CB8AC3E}">
        <p14:creationId xmlns:p14="http://schemas.microsoft.com/office/powerpoint/2010/main" val="58715147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28529644-27C0-4655-9503-40E917BF2C41}" type="slidenum">
              <a:rPr/>
              <a:pPr/>
              <a:t>84</a:t>
            </a:fld>
            <a:endParaRPr lang="de-DE" dirty="0"/>
          </a:p>
        </p:txBody>
      </p:sp>
      <p:sp>
        <p:nvSpPr>
          <p:cNvPr id="97283" name="Rectangle 7"/>
          <p:cNvSpPr txBox="1">
            <a:spLocks noGrp="1" noChangeArrowheads="1"/>
          </p:cNvSpPr>
          <p:nvPr/>
        </p:nvSpPr>
        <p:spPr bwMode="auto">
          <a:xfrm>
            <a:off x="3887788" y="8689976"/>
            <a:ext cx="2970212" cy="454025"/>
          </a:xfrm>
          <a:prstGeom prst="rect">
            <a:avLst/>
          </a:prstGeom>
          <a:noFill/>
          <a:ln w="9525">
            <a:noFill/>
            <a:miter lim="800000"/>
            <a:headEnd/>
            <a:tailEnd/>
          </a:ln>
        </p:spPr>
        <p:txBody>
          <a:bodyPr lIns="94824" tIns="47416" rIns="94824" bIns="47416" anchor="b"/>
          <a:lstStyle/>
          <a:p>
            <a:pPr algn="r" defTabSz="947738"/>
            <a:fld id="{0C7B8A1B-A169-42ED-96E3-CF5B68CF2C7A}" type="slidenum">
              <a:rPr lang="en-GB" sz="1300"/>
              <a:pPr algn="r" defTabSz="947738"/>
              <a:t>84</a:t>
            </a:fld>
            <a:endParaRPr lang="en-GB" sz="1300" dirty="0"/>
          </a:p>
        </p:txBody>
      </p:sp>
      <p:sp>
        <p:nvSpPr>
          <p:cNvPr id="97284" name="Rectangle 2"/>
          <p:cNvSpPr>
            <a:spLocks noGrp="1" noRot="1" noChangeAspect="1" noChangeArrowheads="1" noTextEdit="1"/>
          </p:cNvSpPr>
          <p:nvPr>
            <p:ph type="sldImg"/>
          </p:nvPr>
        </p:nvSpPr>
        <p:spPr>
          <a:xfrm>
            <a:off x="382588" y="685800"/>
            <a:ext cx="6094412" cy="3430588"/>
          </a:xfrm>
          <a:ln/>
        </p:spPr>
      </p:sp>
      <p:sp>
        <p:nvSpPr>
          <p:cNvPr id="97285" name="Rectangle 3"/>
          <p:cNvSpPr>
            <a:spLocks noGrp="1" noChangeArrowheads="1"/>
          </p:cNvSpPr>
          <p:nvPr>
            <p:ph type="body" idx="1"/>
          </p:nvPr>
        </p:nvSpPr>
        <p:spPr>
          <a:xfrm>
            <a:off x="914401" y="4343400"/>
            <a:ext cx="5029200" cy="4114800"/>
          </a:xfrm>
          <a:noFill/>
          <a:ln/>
        </p:spPr>
        <p:txBody>
          <a:bodyPr lIns="94824" tIns="47416" rIns="94824" bIns="47416"/>
          <a:lstStyle/>
          <a:p>
            <a:pPr eaLnBrk="1" hangingPunct="1"/>
            <a:r>
              <a:rPr lang="de-DE" noProof="1">
                <a:cs typeface="Arial" pitchFamily="34" charset="0"/>
              </a:rPr>
              <a:t>C un exemple qui ient du GUM</a:t>
            </a:r>
          </a:p>
          <a:p>
            <a:pPr eaLnBrk="1" hangingPunct="1"/>
            <a:r>
              <a:rPr lang="de-DE" noProof="1">
                <a:cs typeface="Arial" pitchFamily="34" charset="0"/>
              </a:rPr>
              <a:t>La matrice dans la methode c‘est un ensemble d‘echantillons acceptables </a:t>
            </a:r>
          </a:p>
        </p:txBody>
      </p:sp>
    </p:spTree>
    <p:extLst>
      <p:ext uri="{BB962C8B-B14F-4D97-AF65-F5344CB8AC3E}">
        <p14:creationId xmlns:p14="http://schemas.microsoft.com/office/powerpoint/2010/main" val="366982673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28529644-27C0-4655-9503-40E917BF2C41}" type="slidenum">
              <a:rPr/>
              <a:pPr/>
              <a:t>85</a:t>
            </a:fld>
            <a:endParaRPr lang="de-DE" dirty="0"/>
          </a:p>
        </p:txBody>
      </p:sp>
      <p:sp>
        <p:nvSpPr>
          <p:cNvPr id="97283" name="Rectangle 7"/>
          <p:cNvSpPr txBox="1">
            <a:spLocks noGrp="1" noChangeArrowheads="1"/>
          </p:cNvSpPr>
          <p:nvPr/>
        </p:nvSpPr>
        <p:spPr bwMode="auto">
          <a:xfrm>
            <a:off x="3887788" y="8689976"/>
            <a:ext cx="2970212" cy="454025"/>
          </a:xfrm>
          <a:prstGeom prst="rect">
            <a:avLst/>
          </a:prstGeom>
          <a:noFill/>
          <a:ln w="9525">
            <a:noFill/>
            <a:miter lim="800000"/>
            <a:headEnd/>
            <a:tailEnd/>
          </a:ln>
        </p:spPr>
        <p:txBody>
          <a:bodyPr lIns="94824" tIns="47416" rIns="94824" bIns="47416" anchor="b"/>
          <a:lstStyle/>
          <a:p>
            <a:pPr algn="r" defTabSz="947738"/>
            <a:fld id="{0C7B8A1B-A169-42ED-96E3-CF5B68CF2C7A}" type="slidenum">
              <a:rPr lang="en-GB" sz="1300"/>
              <a:pPr algn="r" defTabSz="947738"/>
              <a:t>85</a:t>
            </a:fld>
            <a:endParaRPr lang="en-GB" sz="1300" dirty="0"/>
          </a:p>
        </p:txBody>
      </p:sp>
      <p:sp>
        <p:nvSpPr>
          <p:cNvPr id="97284" name="Rectangle 2"/>
          <p:cNvSpPr>
            <a:spLocks noGrp="1" noRot="1" noChangeAspect="1" noChangeArrowheads="1" noTextEdit="1"/>
          </p:cNvSpPr>
          <p:nvPr>
            <p:ph type="sldImg"/>
          </p:nvPr>
        </p:nvSpPr>
        <p:spPr>
          <a:xfrm>
            <a:off x="382588" y="685800"/>
            <a:ext cx="6094412" cy="3430588"/>
          </a:xfrm>
          <a:ln/>
        </p:spPr>
      </p:sp>
      <p:sp>
        <p:nvSpPr>
          <p:cNvPr id="97285" name="Rectangle 3"/>
          <p:cNvSpPr>
            <a:spLocks noGrp="1" noChangeArrowheads="1"/>
          </p:cNvSpPr>
          <p:nvPr>
            <p:ph type="body" idx="1"/>
          </p:nvPr>
        </p:nvSpPr>
        <p:spPr>
          <a:xfrm>
            <a:off x="914401" y="4343400"/>
            <a:ext cx="5029200" cy="4114800"/>
          </a:xfrm>
          <a:noFill/>
          <a:ln/>
        </p:spPr>
        <p:txBody>
          <a:bodyPr lIns="94824" tIns="47416" rIns="94824" bIns="47416"/>
          <a:lstStyle/>
          <a:p>
            <a:pPr eaLnBrk="1" hangingPunct="1"/>
            <a:endParaRPr lang="de-DE" noProof="1">
              <a:cs typeface="Arial" pitchFamily="34" charset="0"/>
            </a:endParaRPr>
          </a:p>
        </p:txBody>
      </p:sp>
    </p:spTree>
    <p:extLst>
      <p:ext uri="{BB962C8B-B14F-4D97-AF65-F5344CB8AC3E}">
        <p14:creationId xmlns:p14="http://schemas.microsoft.com/office/powerpoint/2010/main" val="311585956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28529644-27C0-4655-9503-40E917BF2C41}" type="slidenum">
              <a:rPr/>
              <a:pPr/>
              <a:t>86</a:t>
            </a:fld>
            <a:endParaRPr lang="de-DE" dirty="0"/>
          </a:p>
        </p:txBody>
      </p:sp>
      <p:sp>
        <p:nvSpPr>
          <p:cNvPr id="97283" name="Rectangle 7"/>
          <p:cNvSpPr txBox="1">
            <a:spLocks noGrp="1" noChangeArrowheads="1"/>
          </p:cNvSpPr>
          <p:nvPr/>
        </p:nvSpPr>
        <p:spPr bwMode="auto">
          <a:xfrm>
            <a:off x="3887788" y="8689976"/>
            <a:ext cx="2970212" cy="454025"/>
          </a:xfrm>
          <a:prstGeom prst="rect">
            <a:avLst/>
          </a:prstGeom>
          <a:noFill/>
          <a:ln w="9525">
            <a:noFill/>
            <a:miter lim="800000"/>
            <a:headEnd/>
            <a:tailEnd/>
          </a:ln>
        </p:spPr>
        <p:txBody>
          <a:bodyPr lIns="94824" tIns="47416" rIns="94824" bIns="47416" anchor="b"/>
          <a:lstStyle/>
          <a:p>
            <a:pPr algn="r" defTabSz="947738"/>
            <a:fld id="{0C7B8A1B-A169-42ED-96E3-CF5B68CF2C7A}" type="slidenum">
              <a:rPr lang="en-GB" sz="1300"/>
              <a:pPr algn="r" defTabSz="947738"/>
              <a:t>86</a:t>
            </a:fld>
            <a:endParaRPr lang="en-GB" sz="1300" dirty="0"/>
          </a:p>
        </p:txBody>
      </p:sp>
      <p:sp>
        <p:nvSpPr>
          <p:cNvPr id="97284" name="Rectangle 2"/>
          <p:cNvSpPr>
            <a:spLocks noGrp="1" noRot="1" noChangeAspect="1" noChangeArrowheads="1" noTextEdit="1"/>
          </p:cNvSpPr>
          <p:nvPr>
            <p:ph type="sldImg"/>
          </p:nvPr>
        </p:nvSpPr>
        <p:spPr>
          <a:xfrm>
            <a:off x="382588" y="685800"/>
            <a:ext cx="6094412" cy="3430588"/>
          </a:xfrm>
          <a:ln/>
        </p:spPr>
      </p:sp>
      <p:sp>
        <p:nvSpPr>
          <p:cNvPr id="97285" name="Rectangle 3"/>
          <p:cNvSpPr>
            <a:spLocks noGrp="1" noChangeArrowheads="1"/>
          </p:cNvSpPr>
          <p:nvPr>
            <p:ph type="body" idx="1"/>
          </p:nvPr>
        </p:nvSpPr>
        <p:spPr>
          <a:xfrm>
            <a:off x="914401" y="4343400"/>
            <a:ext cx="5029200" cy="4114800"/>
          </a:xfrm>
          <a:noFill/>
          <a:ln/>
        </p:spPr>
        <p:txBody>
          <a:bodyPr lIns="94824" tIns="47416" rIns="94824" bIns="47416"/>
          <a:lstStyle/>
          <a:p>
            <a:pPr eaLnBrk="1" hangingPunct="1"/>
            <a:endParaRPr lang="de-DE" noProof="1">
              <a:cs typeface="Arial" pitchFamily="34" charset="0"/>
            </a:endParaRPr>
          </a:p>
        </p:txBody>
      </p:sp>
    </p:spTree>
    <p:extLst>
      <p:ext uri="{BB962C8B-B14F-4D97-AF65-F5344CB8AC3E}">
        <p14:creationId xmlns:p14="http://schemas.microsoft.com/office/powerpoint/2010/main" val="354724952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28529644-27C0-4655-9503-40E917BF2C41}" type="slidenum">
              <a:rPr/>
              <a:pPr/>
              <a:t>87</a:t>
            </a:fld>
            <a:endParaRPr lang="de-DE" dirty="0"/>
          </a:p>
        </p:txBody>
      </p:sp>
      <p:sp>
        <p:nvSpPr>
          <p:cNvPr id="97283" name="Rectangle 7"/>
          <p:cNvSpPr txBox="1">
            <a:spLocks noGrp="1" noChangeArrowheads="1"/>
          </p:cNvSpPr>
          <p:nvPr/>
        </p:nvSpPr>
        <p:spPr bwMode="auto">
          <a:xfrm>
            <a:off x="3887788" y="8689976"/>
            <a:ext cx="2970212" cy="454025"/>
          </a:xfrm>
          <a:prstGeom prst="rect">
            <a:avLst/>
          </a:prstGeom>
          <a:noFill/>
          <a:ln w="9525">
            <a:noFill/>
            <a:miter lim="800000"/>
            <a:headEnd/>
            <a:tailEnd/>
          </a:ln>
        </p:spPr>
        <p:txBody>
          <a:bodyPr lIns="94824" tIns="47416" rIns="94824" bIns="47416" anchor="b"/>
          <a:lstStyle/>
          <a:p>
            <a:pPr algn="r" defTabSz="947738"/>
            <a:fld id="{0C7B8A1B-A169-42ED-96E3-CF5B68CF2C7A}" type="slidenum">
              <a:rPr lang="en-GB" sz="1300"/>
              <a:pPr algn="r" defTabSz="947738"/>
              <a:t>87</a:t>
            </a:fld>
            <a:endParaRPr lang="en-GB" sz="1300" dirty="0"/>
          </a:p>
        </p:txBody>
      </p:sp>
      <p:sp>
        <p:nvSpPr>
          <p:cNvPr id="97284" name="Rectangle 2"/>
          <p:cNvSpPr>
            <a:spLocks noGrp="1" noRot="1" noChangeAspect="1" noChangeArrowheads="1" noTextEdit="1"/>
          </p:cNvSpPr>
          <p:nvPr>
            <p:ph type="sldImg"/>
          </p:nvPr>
        </p:nvSpPr>
        <p:spPr>
          <a:xfrm>
            <a:off x="382588" y="685800"/>
            <a:ext cx="6094412" cy="3430588"/>
          </a:xfrm>
          <a:ln/>
        </p:spPr>
      </p:sp>
      <p:sp>
        <p:nvSpPr>
          <p:cNvPr id="97285" name="Rectangle 3"/>
          <p:cNvSpPr>
            <a:spLocks noGrp="1" noChangeArrowheads="1"/>
          </p:cNvSpPr>
          <p:nvPr>
            <p:ph type="body" idx="1"/>
          </p:nvPr>
        </p:nvSpPr>
        <p:spPr>
          <a:xfrm>
            <a:off x="914401" y="4343400"/>
            <a:ext cx="5029200" cy="4114800"/>
          </a:xfrm>
          <a:noFill/>
          <a:ln/>
        </p:spPr>
        <p:txBody>
          <a:bodyPr lIns="94824" tIns="47416" rIns="94824" bIns="47416"/>
          <a:lstStyle/>
          <a:p>
            <a:pPr eaLnBrk="1" hangingPunct="1"/>
            <a:endParaRPr lang="de-DE" noProof="1">
              <a:cs typeface="Arial" pitchFamily="34" charset="0"/>
            </a:endParaRPr>
          </a:p>
        </p:txBody>
      </p:sp>
    </p:spTree>
    <p:extLst>
      <p:ext uri="{BB962C8B-B14F-4D97-AF65-F5344CB8AC3E}">
        <p14:creationId xmlns:p14="http://schemas.microsoft.com/office/powerpoint/2010/main" val="263829416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28529644-27C0-4655-9503-40E917BF2C41}" type="slidenum">
              <a:rPr/>
              <a:pPr/>
              <a:t>89</a:t>
            </a:fld>
            <a:endParaRPr lang="de-DE" dirty="0"/>
          </a:p>
        </p:txBody>
      </p:sp>
      <p:sp>
        <p:nvSpPr>
          <p:cNvPr id="97283" name="Rectangle 7"/>
          <p:cNvSpPr txBox="1">
            <a:spLocks noGrp="1" noChangeArrowheads="1"/>
          </p:cNvSpPr>
          <p:nvPr/>
        </p:nvSpPr>
        <p:spPr bwMode="auto">
          <a:xfrm>
            <a:off x="3887788" y="8689976"/>
            <a:ext cx="2970212" cy="454025"/>
          </a:xfrm>
          <a:prstGeom prst="rect">
            <a:avLst/>
          </a:prstGeom>
          <a:noFill/>
          <a:ln w="9525">
            <a:noFill/>
            <a:miter lim="800000"/>
            <a:headEnd/>
            <a:tailEnd/>
          </a:ln>
        </p:spPr>
        <p:txBody>
          <a:bodyPr lIns="94824" tIns="47416" rIns="94824" bIns="47416" anchor="b"/>
          <a:lstStyle/>
          <a:p>
            <a:pPr algn="r" defTabSz="947738"/>
            <a:fld id="{0C7B8A1B-A169-42ED-96E3-CF5B68CF2C7A}" type="slidenum">
              <a:rPr lang="en-GB" sz="1300"/>
              <a:pPr algn="r" defTabSz="947738"/>
              <a:t>89</a:t>
            </a:fld>
            <a:endParaRPr lang="en-GB" sz="1300" dirty="0"/>
          </a:p>
        </p:txBody>
      </p:sp>
      <p:sp>
        <p:nvSpPr>
          <p:cNvPr id="97284" name="Rectangle 2"/>
          <p:cNvSpPr>
            <a:spLocks noGrp="1" noRot="1" noChangeAspect="1" noChangeArrowheads="1" noTextEdit="1"/>
          </p:cNvSpPr>
          <p:nvPr>
            <p:ph type="sldImg"/>
          </p:nvPr>
        </p:nvSpPr>
        <p:spPr>
          <a:xfrm>
            <a:off x="382588" y="685800"/>
            <a:ext cx="6094412" cy="3430588"/>
          </a:xfrm>
          <a:ln/>
        </p:spPr>
      </p:sp>
      <p:sp>
        <p:nvSpPr>
          <p:cNvPr id="97285" name="Rectangle 3"/>
          <p:cNvSpPr>
            <a:spLocks noGrp="1" noChangeArrowheads="1"/>
          </p:cNvSpPr>
          <p:nvPr>
            <p:ph type="body" idx="1"/>
          </p:nvPr>
        </p:nvSpPr>
        <p:spPr>
          <a:xfrm>
            <a:off x="914401" y="4343400"/>
            <a:ext cx="5029200" cy="4114800"/>
          </a:xfrm>
          <a:noFill/>
          <a:ln/>
        </p:spPr>
        <p:txBody>
          <a:bodyPr lIns="94824" tIns="47416" rIns="94824" bIns="47416"/>
          <a:lstStyle/>
          <a:p>
            <a:pPr eaLnBrk="1" hangingPunct="1"/>
            <a:endParaRPr lang="de-DE" noProof="1">
              <a:cs typeface="Arial" pitchFamily="34" charset="0"/>
            </a:endParaRPr>
          </a:p>
        </p:txBody>
      </p:sp>
    </p:spTree>
    <p:extLst>
      <p:ext uri="{BB962C8B-B14F-4D97-AF65-F5344CB8AC3E}">
        <p14:creationId xmlns:p14="http://schemas.microsoft.com/office/powerpoint/2010/main" val="199791879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28529644-27C0-4655-9503-40E917BF2C41}" type="slidenum">
              <a:rPr/>
              <a:pPr/>
              <a:t>91</a:t>
            </a:fld>
            <a:endParaRPr lang="de-DE" dirty="0"/>
          </a:p>
        </p:txBody>
      </p:sp>
      <p:sp>
        <p:nvSpPr>
          <p:cNvPr id="97283" name="Rectangle 7"/>
          <p:cNvSpPr txBox="1">
            <a:spLocks noGrp="1" noChangeArrowheads="1"/>
          </p:cNvSpPr>
          <p:nvPr/>
        </p:nvSpPr>
        <p:spPr bwMode="auto">
          <a:xfrm>
            <a:off x="3887788" y="8689976"/>
            <a:ext cx="2970212" cy="454025"/>
          </a:xfrm>
          <a:prstGeom prst="rect">
            <a:avLst/>
          </a:prstGeom>
          <a:noFill/>
          <a:ln w="9525">
            <a:noFill/>
            <a:miter lim="800000"/>
            <a:headEnd/>
            <a:tailEnd/>
          </a:ln>
        </p:spPr>
        <p:txBody>
          <a:bodyPr lIns="94824" tIns="47416" rIns="94824" bIns="47416" anchor="b"/>
          <a:lstStyle/>
          <a:p>
            <a:pPr algn="r" defTabSz="947738"/>
            <a:fld id="{0C7B8A1B-A169-42ED-96E3-CF5B68CF2C7A}" type="slidenum">
              <a:rPr lang="en-GB" sz="1300"/>
              <a:pPr algn="r" defTabSz="947738"/>
              <a:t>91</a:t>
            </a:fld>
            <a:endParaRPr lang="en-GB" sz="1300" dirty="0"/>
          </a:p>
        </p:txBody>
      </p:sp>
      <p:sp>
        <p:nvSpPr>
          <p:cNvPr id="97284" name="Rectangle 2"/>
          <p:cNvSpPr>
            <a:spLocks noGrp="1" noRot="1" noChangeAspect="1" noChangeArrowheads="1" noTextEdit="1"/>
          </p:cNvSpPr>
          <p:nvPr>
            <p:ph type="sldImg"/>
          </p:nvPr>
        </p:nvSpPr>
        <p:spPr>
          <a:xfrm>
            <a:off x="382588" y="685800"/>
            <a:ext cx="6094412" cy="3430588"/>
          </a:xfrm>
          <a:ln/>
        </p:spPr>
      </p:sp>
      <p:sp>
        <p:nvSpPr>
          <p:cNvPr id="97285" name="Rectangle 3"/>
          <p:cNvSpPr>
            <a:spLocks noGrp="1" noChangeArrowheads="1"/>
          </p:cNvSpPr>
          <p:nvPr>
            <p:ph type="body" idx="1"/>
          </p:nvPr>
        </p:nvSpPr>
        <p:spPr>
          <a:xfrm>
            <a:off x="914401" y="4343400"/>
            <a:ext cx="5029200" cy="4114800"/>
          </a:xfrm>
          <a:noFill/>
          <a:ln/>
        </p:spPr>
        <p:txBody>
          <a:bodyPr lIns="94824" tIns="47416" rIns="94824" bIns="47416"/>
          <a:lstStyle/>
          <a:p>
            <a:pPr eaLnBrk="1" hangingPunct="1"/>
            <a:endParaRPr lang="de-DE" noProof="1">
              <a:cs typeface="Arial" pitchFamily="34" charset="0"/>
            </a:endParaRPr>
          </a:p>
        </p:txBody>
      </p:sp>
    </p:spTree>
    <p:extLst>
      <p:ext uri="{BB962C8B-B14F-4D97-AF65-F5344CB8AC3E}">
        <p14:creationId xmlns:p14="http://schemas.microsoft.com/office/powerpoint/2010/main" val="42049232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28529644-27C0-4655-9503-40E917BF2C41}" type="slidenum">
              <a:rPr/>
              <a:pPr/>
              <a:t>92</a:t>
            </a:fld>
            <a:endParaRPr lang="de-DE" dirty="0"/>
          </a:p>
        </p:txBody>
      </p:sp>
      <p:sp>
        <p:nvSpPr>
          <p:cNvPr id="97283" name="Rectangle 7"/>
          <p:cNvSpPr txBox="1">
            <a:spLocks noGrp="1" noChangeArrowheads="1"/>
          </p:cNvSpPr>
          <p:nvPr/>
        </p:nvSpPr>
        <p:spPr bwMode="auto">
          <a:xfrm>
            <a:off x="3887788" y="8689976"/>
            <a:ext cx="2970212" cy="454025"/>
          </a:xfrm>
          <a:prstGeom prst="rect">
            <a:avLst/>
          </a:prstGeom>
          <a:noFill/>
          <a:ln w="9525">
            <a:noFill/>
            <a:miter lim="800000"/>
            <a:headEnd/>
            <a:tailEnd/>
          </a:ln>
        </p:spPr>
        <p:txBody>
          <a:bodyPr lIns="94824" tIns="47416" rIns="94824" bIns="47416" anchor="b"/>
          <a:lstStyle/>
          <a:p>
            <a:pPr algn="r" defTabSz="947738"/>
            <a:fld id="{0C7B8A1B-A169-42ED-96E3-CF5B68CF2C7A}" type="slidenum">
              <a:rPr lang="en-GB" sz="1300"/>
              <a:pPr algn="r" defTabSz="947738"/>
              <a:t>92</a:t>
            </a:fld>
            <a:endParaRPr lang="en-GB" sz="1300" dirty="0"/>
          </a:p>
        </p:txBody>
      </p:sp>
      <p:sp>
        <p:nvSpPr>
          <p:cNvPr id="97284" name="Rectangle 2"/>
          <p:cNvSpPr>
            <a:spLocks noGrp="1" noRot="1" noChangeAspect="1" noChangeArrowheads="1" noTextEdit="1"/>
          </p:cNvSpPr>
          <p:nvPr>
            <p:ph type="sldImg"/>
          </p:nvPr>
        </p:nvSpPr>
        <p:spPr>
          <a:xfrm>
            <a:off x="382588" y="685800"/>
            <a:ext cx="6094412" cy="3430588"/>
          </a:xfrm>
          <a:ln/>
        </p:spPr>
      </p:sp>
      <p:sp>
        <p:nvSpPr>
          <p:cNvPr id="97285" name="Rectangle 3"/>
          <p:cNvSpPr>
            <a:spLocks noGrp="1" noChangeArrowheads="1"/>
          </p:cNvSpPr>
          <p:nvPr>
            <p:ph type="body" idx="1"/>
          </p:nvPr>
        </p:nvSpPr>
        <p:spPr>
          <a:xfrm>
            <a:off x="914401" y="4343400"/>
            <a:ext cx="5029200" cy="4114800"/>
          </a:xfrm>
          <a:noFill/>
          <a:ln/>
        </p:spPr>
        <p:txBody>
          <a:bodyPr lIns="94824" tIns="47416" rIns="94824" bIns="47416"/>
          <a:lstStyle/>
          <a:p>
            <a:pPr eaLnBrk="1" hangingPunct="1"/>
            <a:endParaRPr lang="de-DE" noProof="1">
              <a:cs typeface="Arial" pitchFamily="34" charset="0"/>
            </a:endParaRPr>
          </a:p>
        </p:txBody>
      </p:sp>
    </p:spTree>
    <p:extLst>
      <p:ext uri="{BB962C8B-B14F-4D97-AF65-F5344CB8AC3E}">
        <p14:creationId xmlns:p14="http://schemas.microsoft.com/office/powerpoint/2010/main" val="36060787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28529644-27C0-4655-9503-40E917BF2C41}" type="slidenum">
              <a:rPr/>
              <a:pPr/>
              <a:t>93</a:t>
            </a:fld>
            <a:endParaRPr lang="de-DE" dirty="0"/>
          </a:p>
        </p:txBody>
      </p:sp>
      <p:sp>
        <p:nvSpPr>
          <p:cNvPr id="97283" name="Rectangle 7"/>
          <p:cNvSpPr txBox="1">
            <a:spLocks noGrp="1" noChangeArrowheads="1"/>
          </p:cNvSpPr>
          <p:nvPr/>
        </p:nvSpPr>
        <p:spPr bwMode="auto">
          <a:xfrm>
            <a:off x="3887788" y="8689976"/>
            <a:ext cx="2970212" cy="454025"/>
          </a:xfrm>
          <a:prstGeom prst="rect">
            <a:avLst/>
          </a:prstGeom>
          <a:noFill/>
          <a:ln w="9525">
            <a:noFill/>
            <a:miter lim="800000"/>
            <a:headEnd/>
            <a:tailEnd/>
          </a:ln>
        </p:spPr>
        <p:txBody>
          <a:bodyPr lIns="94824" tIns="47416" rIns="94824" bIns="47416" anchor="b"/>
          <a:lstStyle/>
          <a:p>
            <a:pPr algn="r" defTabSz="947738"/>
            <a:fld id="{0C7B8A1B-A169-42ED-96E3-CF5B68CF2C7A}" type="slidenum">
              <a:rPr lang="en-GB" sz="1300"/>
              <a:pPr algn="r" defTabSz="947738"/>
              <a:t>93</a:t>
            </a:fld>
            <a:endParaRPr lang="en-GB" sz="1300" dirty="0"/>
          </a:p>
        </p:txBody>
      </p:sp>
      <p:sp>
        <p:nvSpPr>
          <p:cNvPr id="97284" name="Rectangle 2"/>
          <p:cNvSpPr>
            <a:spLocks noGrp="1" noRot="1" noChangeAspect="1" noChangeArrowheads="1" noTextEdit="1"/>
          </p:cNvSpPr>
          <p:nvPr>
            <p:ph type="sldImg"/>
          </p:nvPr>
        </p:nvSpPr>
        <p:spPr>
          <a:xfrm>
            <a:off x="382588" y="685800"/>
            <a:ext cx="6094412" cy="3430588"/>
          </a:xfrm>
          <a:ln/>
        </p:spPr>
      </p:sp>
      <p:sp>
        <p:nvSpPr>
          <p:cNvPr id="97285" name="Rectangle 3"/>
          <p:cNvSpPr>
            <a:spLocks noGrp="1" noChangeArrowheads="1"/>
          </p:cNvSpPr>
          <p:nvPr>
            <p:ph type="body" idx="1"/>
          </p:nvPr>
        </p:nvSpPr>
        <p:spPr>
          <a:xfrm>
            <a:off x="914401" y="4343400"/>
            <a:ext cx="5029200" cy="4114800"/>
          </a:xfrm>
          <a:noFill/>
          <a:ln/>
        </p:spPr>
        <p:txBody>
          <a:bodyPr lIns="94824" tIns="47416" rIns="94824" bIns="47416"/>
          <a:lstStyle/>
          <a:p>
            <a:pPr eaLnBrk="1" hangingPunct="1"/>
            <a:endParaRPr lang="de-DE" noProof="1">
              <a:cs typeface="Arial" pitchFamily="34" charset="0"/>
            </a:endParaRPr>
          </a:p>
        </p:txBody>
      </p:sp>
    </p:spTree>
    <p:extLst>
      <p:ext uri="{BB962C8B-B14F-4D97-AF65-F5344CB8AC3E}">
        <p14:creationId xmlns:p14="http://schemas.microsoft.com/office/powerpoint/2010/main" val="13459551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28529644-27C0-4655-9503-40E917BF2C41}" type="slidenum">
              <a:rPr/>
              <a:pPr/>
              <a:t>6</a:t>
            </a:fld>
            <a:endParaRPr lang="de-DE" dirty="0"/>
          </a:p>
        </p:txBody>
      </p:sp>
      <p:sp>
        <p:nvSpPr>
          <p:cNvPr id="97283" name="Rectangle 7"/>
          <p:cNvSpPr txBox="1">
            <a:spLocks noGrp="1" noChangeArrowheads="1"/>
          </p:cNvSpPr>
          <p:nvPr/>
        </p:nvSpPr>
        <p:spPr bwMode="auto">
          <a:xfrm>
            <a:off x="3887788" y="8689976"/>
            <a:ext cx="2970212" cy="454025"/>
          </a:xfrm>
          <a:prstGeom prst="rect">
            <a:avLst/>
          </a:prstGeom>
          <a:noFill/>
          <a:ln w="9525">
            <a:noFill/>
            <a:miter lim="800000"/>
            <a:headEnd/>
            <a:tailEnd/>
          </a:ln>
        </p:spPr>
        <p:txBody>
          <a:bodyPr lIns="94824" tIns="47416" rIns="94824" bIns="47416" anchor="b"/>
          <a:lstStyle/>
          <a:p>
            <a:pPr algn="r" defTabSz="947738"/>
            <a:fld id="{0C7B8A1B-A169-42ED-96E3-CF5B68CF2C7A}" type="slidenum">
              <a:rPr lang="en-GB" sz="1300"/>
              <a:pPr algn="r" defTabSz="947738"/>
              <a:t>6</a:t>
            </a:fld>
            <a:endParaRPr lang="en-GB" sz="1300" dirty="0"/>
          </a:p>
        </p:txBody>
      </p:sp>
      <p:sp>
        <p:nvSpPr>
          <p:cNvPr id="97284" name="Rectangle 2"/>
          <p:cNvSpPr>
            <a:spLocks noGrp="1" noRot="1" noChangeAspect="1" noChangeArrowheads="1" noTextEdit="1"/>
          </p:cNvSpPr>
          <p:nvPr>
            <p:ph type="sldImg"/>
          </p:nvPr>
        </p:nvSpPr>
        <p:spPr>
          <a:xfrm>
            <a:off x="382588" y="685800"/>
            <a:ext cx="6094412" cy="3430588"/>
          </a:xfrm>
          <a:ln/>
        </p:spPr>
      </p:sp>
      <p:sp>
        <p:nvSpPr>
          <p:cNvPr id="97285" name="Rectangle 3"/>
          <p:cNvSpPr>
            <a:spLocks noGrp="1" noChangeArrowheads="1"/>
          </p:cNvSpPr>
          <p:nvPr>
            <p:ph type="body" idx="1"/>
          </p:nvPr>
        </p:nvSpPr>
        <p:spPr>
          <a:xfrm>
            <a:off x="914401" y="4343400"/>
            <a:ext cx="5029200" cy="4114800"/>
          </a:xfrm>
          <a:noFill/>
          <a:ln/>
        </p:spPr>
        <p:txBody>
          <a:bodyPr lIns="94824" tIns="47416" rIns="94824" bIns="47416"/>
          <a:lstStyle/>
          <a:p>
            <a:pPr eaLnBrk="1" hangingPunct="1"/>
            <a:endParaRPr lang="de-DE" noProof="1">
              <a:cs typeface="Arial" pitchFamily="34" charset="0"/>
            </a:endParaRPr>
          </a:p>
        </p:txBody>
      </p:sp>
    </p:spTree>
    <p:extLst>
      <p:ext uri="{BB962C8B-B14F-4D97-AF65-F5344CB8AC3E}">
        <p14:creationId xmlns:p14="http://schemas.microsoft.com/office/powerpoint/2010/main" val="204396632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28529644-27C0-4655-9503-40E917BF2C41}" type="slidenum">
              <a:rPr/>
              <a:pPr/>
              <a:t>95</a:t>
            </a:fld>
            <a:endParaRPr lang="de-DE" dirty="0"/>
          </a:p>
        </p:txBody>
      </p:sp>
      <p:sp>
        <p:nvSpPr>
          <p:cNvPr id="97283" name="Rectangle 7"/>
          <p:cNvSpPr txBox="1">
            <a:spLocks noGrp="1" noChangeArrowheads="1"/>
          </p:cNvSpPr>
          <p:nvPr/>
        </p:nvSpPr>
        <p:spPr bwMode="auto">
          <a:xfrm>
            <a:off x="3887788" y="8689976"/>
            <a:ext cx="2970212" cy="454025"/>
          </a:xfrm>
          <a:prstGeom prst="rect">
            <a:avLst/>
          </a:prstGeom>
          <a:noFill/>
          <a:ln w="9525">
            <a:noFill/>
            <a:miter lim="800000"/>
            <a:headEnd/>
            <a:tailEnd/>
          </a:ln>
        </p:spPr>
        <p:txBody>
          <a:bodyPr lIns="94824" tIns="47416" rIns="94824" bIns="47416" anchor="b"/>
          <a:lstStyle/>
          <a:p>
            <a:pPr algn="r" defTabSz="947738"/>
            <a:fld id="{0C7B8A1B-A169-42ED-96E3-CF5B68CF2C7A}" type="slidenum">
              <a:rPr lang="en-GB" sz="1300"/>
              <a:pPr algn="r" defTabSz="947738"/>
              <a:t>95</a:t>
            </a:fld>
            <a:endParaRPr lang="en-GB" sz="1300" dirty="0"/>
          </a:p>
        </p:txBody>
      </p:sp>
      <p:sp>
        <p:nvSpPr>
          <p:cNvPr id="97284" name="Rectangle 2"/>
          <p:cNvSpPr>
            <a:spLocks noGrp="1" noRot="1" noChangeAspect="1" noChangeArrowheads="1" noTextEdit="1"/>
          </p:cNvSpPr>
          <p:nvPr>
            <p:ph type="sldImg"/>
          </p:nvPr>
        </p:nvSpPr>
        <p:spPr>
          <a:xfrm>
            <a:off x="382588" y="685800"/>
            <a:ext cx="6094412" cy="3430588"/>
          </a:xfrm>
          <a:ln/>
        </p:spPr>
      </p:sp>
      <p:sp>
        <p:nvSpPr>
          <p:cNvPr id="97285" name="Rectangle 3"/>
          <p:cNvSpPr>
            <a:spLocks noGrp="1" noChangeArrowheads="1"/>
          </p:cNvSpPr>
          <p:nvPr>
            <p:ph type="body" idx="1"/>
          </p:nvPr>
        </p:nvSpPr>
        <p:spPr>
          <a:xfrm>
            <a:off x="914401" y="4343400"/>
            <a:ext cx="5029200" cy="4114800"/>
          </a:xfrm>
          <a:noFill/>
          <a:ln/>
        </p:spPr>
        <p:txBody>
          <a:bodyPr lIns="94824" tIns="47416" rIns="94824" bIns="47416"/>
          <a:lstStyle/>
          <a:p>
            <a:pPr eaLnBrk="1" hangingPunct="1"/>
            <a:endParaRPr lang="de-DE" noProof="1">
              <a:cs typeface="Arial" pitchFamily="34" charset="0"/>
            </a:endParaRPr>
          </a:p>
        </p:txBody>
      </p:sp>
    </p:spTree>
    <p:extLst>
      <p:ext uri="{BB962C8B-B14F-4D97-AF65-F5344CB8AC3E}">
        <p14:creationId xmlns:p14="http://schemas.microsoft.com/office/powerpoint/2010/main" val="59652691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28529644-27C0-4655-9503-40E917BF2C41}" type="slidenum">
              <a:rPr/>
              <a:pPr/>
              <a:t>96</a:t>
            </a:fld>
            <a:endParaRPr lang="de-DE" dirty="0"/>
          </a:p>
        </p:txBody>
      </p:sp>
      <p:sp>
        <p:nvSpPr>
          <p:cNvPr id="97283" name="Rectangle 7"/>
          <p:cNvSpPr txBox="1">
            <a:spLocks noGrp="1" noChangeArrowheads="1"/>
          </p:cNvSpPr>
          <p:nvPr/>
        </p:nvSpPr>
        <p:spPr bwMode="auto">
          <a:xfrm>
            <a:off x="3887788" y="8689976"/>
            <a:ext cx="2970212" cy="454025"/>
          </a:xfrm>
          <a:prstGeom prst="rect">
            <a:avLst/>
          </a:prstGeom>
          <a:noFill/>
          <a:ln w="9525">
            <a:noFill/>
            <a:miter lim="800000"/>
            <a:headEnd/>
            <a:tailEnd/>
          </a:ln>
        </p:spPr>
        <p:txBody>
          <a:bodyPr lIns="94824" tIns="47416" rIns="94824" bIns="47416" anchor="b"/>
          <a:lstStyle/>
          <a:p>
            <a:pPr algn="r" defTabSz="947738"/>
            <a:fld id="{0C7B8A1B-A169-42ED-96E3-CF5B68CF2C7A}" type="slidenum">
              <a:rPr lang="en-GB" sz="1300"/>
              <a:pPr algn="r" defTabSz="947738"/>
              <a:t>96</a:t>
            </a:fld>
            <a:endParaRPr lang="en-GB" sz="1300" dirty="0"/>
          </a:p>
        </p:txBody>
      </p:sp>
      <p:sp>
        <p:nvSpPr>
          <p:cNvPr id="97284" name="Rectangle 2"/>
          <p:cNvSpPr>
            <a:spLocks noGrp="1" noRot="1" noChangeAspect="1" noChangeArrowheads="1" noTextEdit="1"/>
          </p:cNvSpPr>
          <p:nvPr>
            <p:ph type="sldImg"/>
          </p:nvPr>
        </p:nvSpPr>
        <p:spPr>
          <a:xfrm>
            <a:off x="382588" y="685800"/>
            <a:ext cx="6094412" cy="3430588"/>
          </a:xfrm>
          <a:ln/>
        </p:spPr>
      </p:sp>
      <p:sp>
        <p:nvSpPr>
          <p:cNvPr id="97285" name="Rectangle 3"/>
          <p:cNvSpPr>
            <a:spLocks noGrp="1" noChangeArrowheads="1"/>
          </p:cNvSpPr>
          <p:nvPr>
            <p:ph type="body" idx="1"/>
          </p:nvPr>
        </p:nvSpPr>
        <p:spPr>
          <a:xfrm>
            <a:off x="914401" y="4343400"/>
            <a:ext cx="5029200" cy="4114800"/>
          </a:xfrm>
          <a:noFill/>
          <a:ln/>
        </p:spPr>
        <p:txBody>
          <a:bodyPr lIns="94824" tIns="47416" rIns="94824" bIns="47416"/>
          <a:lstStyle/>
          <a:p>
            <a:pPr eaLnBrk="1" hangingPunct="1"/>
            <a:endParaRPr lang="de-DE" noProof="1">
              <a:cs typeface="Arial" pitchFamily="34" charset="0"/>
            </a:endParaRPr>
          </a:p>
        </p:txBody>
      </p:sp>
    </p:spTree>
    <p:extLst>
      <p:ext uri="{BB962C8B-B14F-4D97-AF65-F5344CB8AC3E}">
        <p14:creationId xmlns:p14="http://schemas.microsoft.com/office/powerpoint/2010/main" val="304834758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28529644-27C0-4655-9503-40E917BF2C41}" type="slidenum">
              <a:rPr/>
              <a:pPr/>
              <a:t>97</a:t>
            </a:fld>
            <a:endParaRPr lang="de-DE" dirty="0"/>
          </a:p>
        </p:txBody>
      </p:sp>
      <p:sp>
        <p:nvSpPr>
          <p:cNvPr id="97283" name="Rectangle 7"/>
          <p:cNvSpPr txBox="1">
            <a:spLocks noGrp="1" noChangeArrowheads="1"/>
          </p:cNvSpPr>
          <p:nvPr/>
        </p:nvSpPr>
        <p:spPr bwMode="auto">
          <a:xfrm>
            <a:off x="3887788" y="8689976"/>
            <a:ext cx="2970212" cy="454025"/>
          </a:xfrm>
          <a:prstGeom prst="rect">
            <a:avLst/>
          </a:prstGeom>
          <a:noFill/>
          <a:ln w="9525">
            <a:noFill/>
            <a:miter lim="800000"/>
            <a:headEnd/>
            <a:tailEnd/>
          </a:ln>
        </p:spPr>
        <p:txBody>
          <a:bodyPr lIns="94824" tIns="47416" rIns="94824" bIns="47416" anchor="b"/>
          <a:lstStyle/>
          <a:p>
            <a:pPr algn="r" defTabSz="947738"/>
            <a:fld id="{0C7B8A1B-A169-42ED-96E3-CF5B68CF2C7A}" type="slidenum">
              <a:rPr lang="en-GB" sz="1300"/>
              <a:pPr algn="r" defTabSz="947738"/>
              <a:t>97</a:t>
            </a:fld>
            <a:endParaRPr lang="en-GB" sz="1300" dirty="0"/>
          </a:p>
        </p:txBody>
      </p:sp>
      <p:sp>
        <p:nvSpPr>
          <p:cNvPr id="97284" name="Rectangle 2"/>
          <p:cNvSpPr>
            <a:spLocks noGrp="1" noRot="1" noChangeAspect="1" noChangeArrowheads="1" noTextEdit="1"/>
          </p:cNvSpPr>
          <p:nvPr>
            <p:ph type="sldImg"/>
          </p:nvPr>
        </p:nvSpPr>
        <p:spPr>
          <a:xfrm>
            <a:off x="382588" y="685800"/>
            <a:ext cx="6094412" cy="3430588"/>
          </a:xfrm>
          <a:ln/>
        </p:spPr>
      </p:sp>
      <p:sp>
        <p:nvSpPr>
          <p:cNvPr id="97285" name="Rectangle 3"/>
          <p:cNvSpPr>
            <a:spLocks noGrp="1" noChangeArrowheads="1"/>
          </p:cNvSpPr>
          <p:nvPr>
            <p:ph type="body" idx="1"/>
          </p:nvPr>
        </p:nvSpPr>
        <p:spPr>
          <a:xfrm>
            <a:off x="914401" y="4343400"/>
            <a:ext cx="5029200" cy="4114800"/>
          </a:xfrm>
          <a:noFill/>
          <a:ln/>
        </p:spPr>
        <p:txBody>
          <a:bodyPr lIns="94824" tIns="47416" rIns="94824" bIns="47416"/>
          <a:lstStyle/>
          <a:p>
            <a:pPr eaLnBrk="1" hangingPunct="1"/>
            <a:endParaRPr lang="de-DE" noProof="1">
              <a:cs typeface="Arial" pitchFamily="34" charset="0"/>
            </a:endParaRPr>
          </a:p>
        </p:txBody>
      </p:sp>
    </p:spTree>
    <p:extLst>
      <p:ext uri="{BB962C8B-B14F-4D97-AF65-F5344CB8AC3E}">
        <p14:creationId xmlns:p14="http://schemas.microsoft.com/office/powerpoint/2010/main" val="340663477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28529644-27C0-4655-9503-40E917BF2C41}" type="slidenum">
              <a:rPr/>
              <a:pPr/>
              <a:t>98</a:t>
            </a:fld>
            <a:endParaRPr lang="de-DE" dirty="0"/>
          </a:p>
        </p:txBody>
      </p:sp>
      <p:sp>
        <p:nvSpPr>
          <p:cNvPr id="97283" name="Rectangle 7"/>
          <p:cNvSpPr txBox="1">
            <a:spLocks noGrp="1" noChangeArrowheads="1"/>
          </p:cNvSpPr>
          <p:nvPr/>
        </p:nvSpPr>
        <p:spPr bwMode="auto">
          <a:xfrm>
            <a:off x="3887788" y="8689976"/>
            <a:ext cx="2970212" cy="454025"/>
          </a:xfrm>
          <a:prstGeom prst="rect">
            <a:avLst/>
          </a:prstGeom>
          <a:noFill/>
          <a:ln w="9525">
            <a:noFill/>
            <a:miter lim="800000"/>
            <a:headEnd/>
            <a:tailEnd/>
          </a:ln>
        </p:spPr>
        <p:txBody>
          <a:bodyPr lIns="94824" tIns="47416" rIns="94824" bIns="47416" anchor="b"/>
          <a:lstStyle/>
          <a:p>
            <a:pPr algn="r" defTabSz="947738"/>
            <a:fld id="{0C7B8A1B-A169-42ED-96E3-CF5B68CF2C7A}" type="slidenum">
              <a:rPr lang="en-GB" sz="1300"/>
              <a:pPr algn="r" defTabSz="947738"/>
              <a:t>98</a:t>
            </a:fld>
            <a:endParaRPr lang="en-GB" sz="1300" dirty="0"/>
          </a:p>
        </p:txBody>
      </p:sp>
      <p:sp>
        <p:nvSpPr>
          <p:cNvPr id="97284" name="Rectangle 2"/>
          <p:cNvSpPr>
            <a:spLocks noGrp="1" noRot="1" noChangeAspect="1" noChangeArrowheads="1" noTextEdit="1"/>
          </p:cNvSpPr>
          <p:nvPr>
            <p:ph type="sldImg"/>
          </p:nvPr>
        </p:nvSpPr>
        <p:spPr>
          <a:xfrm>
            <a:off x="382588" y="685800"/>
            <a:ext cx="6094412" cy="3430588"/>
          </a:xfrm>
          <a:ln/>
        </p:spPr>
      </p:sp>
      <p:sp>
        <p:nvSpPr>
          <p:cNvPr id="97285" name="Rectangle 3"/>
          <p:cNvSpPr>
            <a:spLocks noGrp="1" noChangeArrowheads="1"/>
          </p:cNvSpPr>
          <p:nvPr>
            <p:ph type="body" idx="1"/>
          </p:nvPr>
        </p:nvSpPr>
        <p:spPr>
          <a:xfrm>
            <a:off x="914401" y="4343400"/>
            <a:ext cx="5029200" cy="4114800"/>
          </a:xfrm>
          <a:noFill/>
          <a:ln/>
        </p:spPr>
        <p:txBody>
          <a:bodyPr lIns="94824" tIns="47416" rIns="94824" bIns="47416"/>
          <a:lstStyle/>
          <a:p>
            <a:pPr eaLnBrk="1" hangingPunct="1"/>
            <a:endParaRPr lang="de-DE" noProof="1">
              <a:cs typeface="Arial" pitchFamily="34" charset="0"/>
            </a:endParaRPr>
          </a:p>
        </p:txBody>
      </p:sp>
    </p:spTree>
    <p:extLst>
      <p:ext uri="{BB962C8B-B14F-4D97-AF65-F5344CB8AC3E}">
        <p14:creationId xmlns:p14="http://schemas.microsoft.com/office/powerpoint/2010/main" val="412570532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28529644-27C0-4655-9503-40E917BF2C41}" type="slidenum">
              <a:rPr/>
              <a:pPr/>
              <a:t>99</a:t>
            </a:fld>
            <a:endParaRPr lang="de-DE" dirty="0"/>
          </a:p>
        </p:txBody>
      </p:sp>
      <p:sp>
        <p:nvSpPr>
          <p:cNvPr id="97283" name="Rectangle 7"/>
          <p:cNvSpPr txBox="1">
            <a:spLocks noGrp="1" noChangeArrowheads="1"/>
          </p:cNvSpPr>
          <p:nvPr/>
        </p:nvSpPr>
        <p:spPr bwMode="auto">
          <a:xfrm>
            <a:off x="3887788" y="8689976"/>
            <a:ext cx="2970212" cy="454025"/>
          </a:xfrm>
          <a:prstGeom prst="rect">
            <a:avLst/>
          </a:prstGeom>
          <a:noFill/>
          <a:ln w="9525">
            <a:noFill/>
            <a:miter lim="800000"/>
            <a:headEnd/>
            <a:tailEnd/>
          </a:ln>
        </p:spPr>
        <p:txBody>
          <a:bodyPr lIns="94824" tIns="47416" rIns="94824" bIns="47416" anchor="b"/>
          <a:lstStyle/>
          <a:p>
            <a:pPr algn="r" defTabSz="947738"/>
            <a:fld id="{0C7B8A1B-A169-42ED-96E3-CF5B68CF2C7A}" type="slidenum">
              <a:rPr lang="en-GB" sz="1300"/>
              <a:pPr algn="r" defTabSz="947738"/>
              <a:t>99</a:t>
            </a:fld>
            <a:endParaRPr lang="en-GB" sz="1300" dirty="0"/>
          </a:p>
        </p:txBody>
      </p:sp>
      <p:sp>
        <p:nvSpPr>
          <p:cNvPr id="97284" name="Rectangle 2"/>
          <p:cNvSpPr>
            <a:spLocks noGrp="1" noRot="1" noChangeAspect="1" noChangeArrowheads="1" noTextEdit="1"/>
          </p:cNvSpPr>
          <p:nvPr>
            <p:ph type="sldImg"/>
          </p:nvPr>
        </p:nvSpPr>
        <p:spPr>
          <a:xfrm>
            <a:off x="382588" y="685800"/>
            <a:ext cx="6094412" cy="3430588"/>
          </a:xfrm>
          <a:ln/>
        </p:spPr>
      </p:sp>
      <p:sp>
        <p:nvSpPr>
          <p:cNvPr id="97285" name="Rectangle 3"/>
          <p:cNvSpPr>
            <a:spLocks noGrp="1" noChangeArrowheads="1"/>
          </p:cNvSpPr>
          <p:nvPr>
            <p:ph type="body" idx="1"/>
          </p:nvPr>
        </p:nvSpPr>
        <p:spPr>
          <a:xfrm>
            <a:off x="914401" y="4343400"/>
            <a:ext cx="5029200" cy="4114800"/>
          </a:xfrm>
          <a:noFill/>
          <a:ln/>
        </p:spPr>
        <p:txBody>
          <a:bodyPr lIns="94824" tIns="47416" rIns="94824" bIns="47416"/>
          <a:lstStyle/>
          <a:p>
            <a:pPr eaLnBrk="1" hangingPunct="1"/>
            <a:endParaRPr lang="de-DE" noProof="1">
              <a:cs typeface="Arial" pitchFamily="34" charset="0"/>
            </a:endParaRPr>
          </a:p>
        </p:txBody>
      </p:sp>
    </p:spTree>
    <p:extLst>
      <p:ext uri="{BB962C8B-B14F-4D97-AF65-F5344CB8AC3E}">
        <p14:creationId xmlns:p14="http://schemas.microsoft.com/office/powerpoint/2010/main" val="309795538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28529644-27C0-4655-9503-40E917BF2C41}" type="slidenum">
              <a:rPr/>
              <a:pPr/>
              <a:t>100</a:t>
            </a:fld>
            <a:endParaRPr lang="de-DE" dirty="0"/>
          </a:p>
        </p:txBody>
      </p:sp>
      <p:sp>
        <p:nvSpPr>
          <p:cNvPr id="97283" name="Rectangle 7"/>
          <p:cNvSpPr txBox="1">
            <a:spLocks noGrp="1" noChangeArrowheads="1"/>
          </p:cNvSpPr>
          <p:nvPr/>
        </p:nvSpPr>
        <p:spPr bwMode="auto">
          <a:xfrm>
            <a:off x="3887788" y="8689976"/>
            <a:ext cx="2970212" cy="454025"/>
          </a:xfrm>
          <a:prstGeom prst="rect">
            <a:avLst/>
          </a:prstGeom>
          <a:noFill/>
          <a:ln w="9525">
            <a:noFill/>
            <a:miter lim="800000"/>
            <a:headEnd/>
            <a:tailEnd/>
          </a:ln>
        </p:spPr>
        <p:txBody>
          <a:bodyPr lIns="94824" tIns="47416" rIns="94824" bIns="47416" anchor="b"/>
          <a:lstStyle/>
          <a:p>
            <a:pPr algn="r" defTabSz="947738"/>
            <a:fld id="{0C7B8A1B-A169-42ED-96E3-CF5B68CF2C7A}" type="slidenum">
              <a:rPr lang="en-GB" sz="1300"/>
              <a:pPr algn="r" defTabSz="947738"/>
              <a:t>100</a:t>
            </a:fld>
            <a:endParaRPr lang="en-GB" sz="1300" dirty="0"/>
          </a:p>
        </p:txBody>
      </p:sp>
      <p:sp>
        <p:nvSpPr>
          <p:cNvPr id="97284" name="Rectangle 2"/>
          <p:cNvSpPr>
            <a:spLocks noGrp="1" noRot="1" noChangeAspect="1" noChangeArrowheads="1" noTextEdit="1"/>
          </p:cNvSpPr>
          <p:nvPr>
            <p:ph type="sldImg"/>
          </p:nvPr>
        </p:nvSpPr>
        <p:spPr>
          <a:xfrm>
            <a:off x="382588" y="685800"/>
            <a:ext cx="6094412" cy="3430588"/>
          </a:xfrm>
          <a:ln/>
        </p:spPr>
      </p:sp>
      <p:sp>
        <p:nvSpPr>
          <p:cNvPr id="97285" name="Rectangle 3"/>
          <p:cNvSpPr>
            <a:spLocks noGrp="1" noChangeArrowheads="1"/>
          </p:cNvSpPr>
          <p:nvPr>
            <p:ph type="body" idx="1"/>
          </p:nvPr>
        </p:nvSpPr>
        <p:spPr>
          <a:xfrm>
            <a:off x="914401" y="4343400"/>
            <a:ext cx="5029200" cy="4114800"/>
          </a:xfrm>
          <a:noFill/>
          <a:ln/>
        </p:spPr>
        <p:txBody>
          <a:bodyPr lIns="94824" tIns="47416" rIns="94824" bIns="47416"/>
          <a:lstStyle/>
          <a:p>
            <a:pPr eaLnBrk="1" hangingPunct="1"/>
            <a:endParaRPr lang="de-DE" noProof="1">
              <a:cs typeface="Arial" pitchFamily="34" charset="0"/>
            </a:endParaRPr>
          </a:p>
        </p:txBody>
      </p:sp>
    </p:spTree>
    <p:extLst>
      <p:ext uri="{BB962C8B-B14F-4D97-AF65-F5344CB8AC3E}">
        <p14:creationId xmlns:p14="http://schemas.microsoft.com/office/powerpoint/2010/main" val="324819860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28529644-27C0-4655-9503-40E917BF2C41}" type="slidenum">
              <a:rPr/>
              <a:pPr/>
              <a:t>102</a:t>
            </a:fld>
            <a:endParaRPr lang="de-DE" dirty="0"/>
          </a:p>
        </p:txBody>
      </p:sp>
      <p:sp>
        <p:nvSpPr>
          <p:cNvPr id="97283" name="Rectangle 7"/>
          <p:cNvSpPr txBox="1">
            <a:spLocks noGrp="1" noChangeArrowheads="1"/>
          </p:cNvSpPr>
          <p:nvPr/>
        </p:nvSpPr>
        <p:spPr bwMode="auto">
          <a:xfrm>
            <a:off x="3887788" y="8689976"/>
            <a:ext cx="2970212" cy="454025"/>
          </a:xfrm>
          <a:prstGeom prst="rect">
            <a:avLst/>
          </a:prstGeom>
          <a:noFill/>
          <a:ln w="9525">
            <a:noFill/>
            <a:miter lim="800000"/>
            <a:headEnd/>
            <a:tailEnd/>
          </a:ln>
        </p:spPr>
        <p:txBody>
          <a:bodyPr lIns="94824" tIns="47416" rIns="94824" bIns="47416" anchor="b"/>
          <a:lstStyle/>
          <a:p>
            <a:pPr algn="r" defTabSz="947738"/>
            <a:fld id="{0C7B8A1B-A169-42ED-96E3-CF5B68CF2C7A}" type="slidenum">
              <a:rPr lang="en-GB" sz="1300"/>
              <a:pPr algn="r" defTabSz="947738"/>
              <a:t>102</a:t>
            </a:fld>
            <a:endParaRPr lang="en-GB" sz="1300" dirty="0"/>
          </a:p>
        </p:txBody>
      </p:sp>
      <p:sp>
        <p:nvSpPr>
          <p:cNvPr id="97284" name="Rectangle 2"/>
          <p:cNvSpPr>
            <a:spLocks noGrp="1" noRot="1" noChangeAspect="1" noChangeArrowheads="1" noTextEdit="1"/>
          </p:cNvSpPr>
          <p:nvPr>
            <p:ph type="sldImg"/>
          </p:nvPr>
        </p:nvSpPr>
        <p:spPr>
          <a:xfrm>
            <a:off x="382588" y="685800"/>
            <a:ext cx="6094412" cy="3430588"/>
          </a:xfrm>
          <a:ln/>
        </p:spPr>
      </p:sp>
      <p:sp>
        <p:nvSpPr>
          <p:cNvPr id="97285" name="Rectangle 3"/>
          <p:cNvSpPr>
            <a:spLocks noGrp="1" noChangeArrowheads="1"/>
          </p:cNvSpPr>
          <p:nvPr>
            <p:ph type="body" idx="1"/>
          </p:nvPr>
        </p:nvSpPr>
        <p:spPr>
          <a:xfrm>
            <a:off x="914401" y="4343400"/>
            <a:ext cx="5029200" cy="4114800"/>
          </a:xfrm>
          <a:noFill/>
          <a:ln/>
        </p:spPr>
        <p:txBody>
          <a:bodyPr lIns="94824" tIns="47416" rIns="94824" bIns="47416"/>
          <a:lstStyle/>
          <a:p>
            <a:pPr eaLnBrk="1" hangingPunct="1"/>
            <a:endParaRPr lang="de-DE" noProof="1">
              <a:cs typeface="Arial" pitchFamily="34" charset="0"/>
            </a:endParaRPr>
          </a:p>
        </p:txBody>
      </p:sp>
    </p:spTree>
    <p:extLst>
      <p:ext uri="{BB962C8B-B14F-4D97-AF65-F5344CB8AC3E}">
        <p14:creationId xmlns:p14="http://schemas.microsoft.com/office/powerpoint/2010/main" val="69920199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28529644-27C0-4655-9503-40E917BF2C41}" type="slidenum">
              <a:rPr/>
              <a:pPr/>
              <a:t>104</a:t>
            </a:fld>
            <a:endParaRPr lang="de-DE" dirty="0"/>
          </a:p>
        </p:txBody>
      </p:sp>
      <p:sp>
        <p:nvSpPr>
          <p:cNvPr id="97283" name="Rectangle 7"/>
          <p:cNvSpPr txBox="1">
            <a:spLocks noGrp="1" noChangeArrowheads="1"/>
          </p:cNvSpPr>
          <p:nvPr/>
        </p:nvSpPr>
        <p:spPr bwMode="auto">
          <a:xfrm>
            <a:off x="3887788" y="8689976"/>
            <a:ext cx="2970212" cy="454025"/>
          </a:xfrm>
          <a:prstGeom prst="rect">
            <a:avLst/>
          </a:prstGeom>
          <a:noFill/>
          <a:ln w="9525">
            <a:noFill/>
            <a:miter lim="800000"/>
            <a:headEnd/>
            <a:tailEnd/>
          </a:ln>
        </p:spPr>
        <p:txBody>
          <a:bodyPr lIns="94824" tIns="47416" rIns="94824" bIns="47416" anchor="b"/>
          <a:lstStyle/>
          <a:p>
            <a:pPr algn="r" defTabSz="947738"/>
            <a:fld id="{0C7B8A1B-A169-42ED-96E3-CF5B68CF2C7A}" type="slidenum">
              <a:rPr lang="en-GB" sz="1300"/>
              <a:pPr algn="r" defTabSz="947738"/>
              <a:t>104</a:t>
            </a:fld>
            <a:endParaRPr lang="en-GB" sz="1300" dirty="0"/>
          </a:p>
        </p:txBody>
      </p:sp>
      <p:sp>
        <p:nvSpPr>
          <p:cNvPr id="97284" name="Rectangle 2"/>
          <p:cNvSpPr>
            <a:spLocks noGrp="1" noRot="1" noChangeAspect="1" noChangeArrowheads="1" noTextEdit="1"/>
          </p:cNvSpPr>
          <p:nvPr>
            <p:ph type="sldImg"/>
          </p:nvPr>
        </p:nvSpPr>
        <p:spPr>
          <a:xfrm>
            <a:off x="382588" y="685800"/>
            <a:ext cx="6094412" cy="3430588"/>
          </a:xfrm>
          <a:ln/>
        </p:spPr>
      </p:sp>
      <p:sp>
        <p:nvSpPr>
          <p:cNvPr id="97285" name="Rectangle 3"/>
          <p:cNvSpPr>
            <a:spLocks noGrp="1" noChangeArrowheads="1"/>
          </p:cNvSpPr>
          <p:nvPr>
            <p:ph type="body" idx="1"/>
          </p:nvPr>
        </p:nvSpPr>
        <p:spPr>
          <a:xfrm>
            <a:off x="914401" y="4343400"/>
            <a:ext cx="5029200" cy="4114800"/>
          </a:xfrm>
          <a:noFill/>
          <a:ln/>
        </p:spPr>
        <p:txBody>
          <a:bodyPr lIns="94824" tIns="47416" rIns="94824" bIns="47416"/>
          <a:lstStyle/>
          <a:p>
            <a:pPr eaLnBrk="1" hangingPunct="1"/>
            <a:endParaRPr lang="de-DE" noProof="1">
              <a:cs typeface="Arial" pitchFamily="34" charset="0"/>
            </a:endParaRPr>
          </a:p>
        </p:txBody>
      </p:sp>
    </p:spTree>
    <p:extLst>
      <p:ext uri="{BB962C8B-B14F-4D97-AF65-F5344CB8AC3E}">
        <p14:creationId xmlns:p14="http://schemas.microsoft.com/office/powerpoint/2010/main" val="248740456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28529644-27C0-4655-9503-40E917BF2C41}" type="slidenum">
              <a:rPr/>
              <a:pPr/>
              <a:t>105</a:t>
            </a:fld>
            <a:endParaRPr lang="de-DE" dirty="0"/>
          </a:p>
        </p:txBody>
      </p:sp>
      <p:sp>
        <p:nvSpPr>
          <p:cNvPr id="97283" name="Rectangle 7"/>
          <p:cNvSpPr txBox="1">
            <a:spLocks noGrp="1" noChangeArrowheads="1"/>
          </p:cNvSpPr>
          <p:nvPr/>
        </p:nvSpPr>
        <p:spPr bwMode="auto">
          <a:xfrm>
            <a:off x="3887788" y="8689976"/>
            <a:ext cx="2970212" cy="454025"/>
          </a:xfrm>
          <a:prstGeom prst="rect">
            <a:avLst/>
          </a:prstGeom>
          <a:noFill/>
          <a:ln w="9525">
            <a:noFill/>
            <a:miter lim="800000"/>
            <a:headEnd/>
            <a:tailEnd/>
          </a:ln>
        </p:spPr>
        <p:txBody>
          <a:bodyPr lIns="94824" tIns="47416" rIns="94824" bIns="47416" anchor="b"/>
          <a:lstStyle/>
          <a:p>
            <a:pPr algn="r" defTabSz="947738"/>
            <a:fld id="{0C7B8A1B-A169-42ED-96E3-CF5B68CF2C7A}" type="slidenum">
              <a:rPr lang="en-GB" sz="1300"/>
              <a:pPr algn="r" defTabSz="947738"/>
              <a:t>105</a:t>
            </a:fld>
            <a:endParaRPr lang="en-GB" sz="1300" dirty="0"/>
          </a:p>
        </p:txBody>
      </p:sp>
      <p:sp>
        <p:nvSpPr>
          <p:cNvPr id="97284" name="Rectangle 2"/>
          <p:cNvSpPr>
            <a:spLocks noGrp="1" noRot="1" noChangeAspect="1" noChangeArrowheads="1" noTextEdit="1"/>
          </p:cNvSpPr>
          <p:nvPr>
            <p:ph type="sldImg"/>
          </p:nvPr>
        </p:nvSpPr>
        <p:spPr>
          <a:xfrm>
            <a:off x="382588" y="685800"/>
            <a:ext cx="6094412" cy="3430588"/>
          </a:xfrm>
          <a:ln/>
        </p:spPr>
      </p:sp>
      <p:sp>
        <p:nvSpPr>
          <p:cNvPr id="97285" name="Rectangle 3"/>
          <p:cNvSpPr>
            <a:spLocks noGrp="1" noChangeArrowheads="1"/>
          </p:cNvSpPr>
          <p:nvPr>
            <p:ph type="body" idx="1"/>
          </p:nvPr>
        </p:nvSpPr>
        <p:spPr>
          <a:xfrm>
            <a:off x="914401" y="4343400"/>
            <a:ext cx="5029200" cy="4114800"/>
          </a:xfrm>
          <a:noFill/>
          <a:ln/>
        </p:spPr>
        <p:txBody>
          <a:bodyPr lIns="94824" tIns="47416" rIns="94824" bIns="47416"/>
          <a:lstStyle/>
          <a:p>
            <a:pPr eaLnBrk="1" hangingPunct="1"/>
            <a:endParaRPr lang="de-DE" noProof="1">
              <a:cs typeface="Arial" pitchFamily="34" charset="0"/>
            </a:endParaRPr>
          </a:p>
        </p:txBody>
      </p:sp>
    </p:spTree>
    <p:extLst>
      <p:ext uri="{BB962C8B-B14F-4D97-AF65-F5344CB8AC3E}">
        <p14:creationId xmlns:p14="http://schemas.microsoft.com/office/powerpoint/2010/main" val="306618213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28529644-27C0-4655-9503-40E917BF2C41}" type="slidenum">
              <a:rPr/>
              <a:pPr/>
              <a:t>106</a:t>
            </a:fld>
            <a:endParaRPr lang="de-DE" dirty="0"/>
          </a:p>
        </p:txBody>
      </p:sp>
      <p:sp>
        <p:nvSpPr>
          <p:cNvPr id="97283" name="Rectangle 7"/>
          <p:cNvSpPr txBox="1">
            <a:spLocks noGrp="1" noChangeArrowheads="1"/>
          </p:cNvSpPr>
          <p:nvPr/>
        </p:nvSpPr>
        <p:spPr bwMode="auto">
          <a:xfrm>
            <a:off x="3887788" y="8689976"/>
            <a:ext cx="2970212" cy="454025"/>
          </a:xfrm>
          <a:prstGeom prst="rect">
            <a:avLst/>
          </a:prstGeom>
          <a:noFill/>
          <a:ln w="9525">
            <a:noFill/>
            <a:miter lim="800000"/>
            <a:headEnd/>
            <a:tailEnd/>
          </a:ln>
        </p:spPr>
        <p:txBody>
          <a:bodyPr lIns="94824" tIns="47416" rIns="94824" bIns="47416" anchor="b"/>
          <a:lstStyle/>
          <a:p>
            <a:pPr algn="r" defTabSz="947738"/>
            <a:fld id="{0C7B8A1B-A169-42ED-96E3-CF5B68CF2C7A}" type="slidenum">
              <a:rPr lang="en-GB" sz="1300"/>
              <a:pPr algn="r" defTabSz="947738"/>
              <a:t>106</a:t>
            </a:fld>
            <a:endParaRPr lang="en-GB" sz="1300" dirty="0"/>
          </a:p>
        </p:txBody>
      </p:sp>
      <p:sp>
        <p:nvSpPr>
          <p:cNvPr id="97284" name="Rectangle 2"/>
          <p:cNvSpPr>
            <a:spLocks noGrp="1" noRot="1" noChangeAspect="1" noChangeArrowheads="1" noTextEdit="1"/>
          </p:cNvSpPr>
          <p:nvPr>
            <p:ph type="sldImg"/>
          </p:nvPr>
        </p:nvSpPr>
        <p:spPr>
          <a:xfrm>
            <a:off x="382588" y="685800"/>
            <a:ext cx="6094412" cy="3430588"/>
          </a:xfrm>
          <a:ln/>
        </p:spPr>
      </p:sp>
      <p:sp>
        <p:nvSpPr>
          <p:cNvPr id="97285" name="Rectangle 3"/>
          <p:cNvSpPr>
            <a:spLocks noGrp="1" noChangeArrowheads="1"/>
          </p:cNvSpPr>
          <p:nvPr>
            <p:ph type="body" idx="1"/>
          </p:nvPr>
        </p:nvSpPr>
        <p:spPr>
          <a:xfrm>
            <a:off x="914401" y="4343400"/>
            <a:ext cx="5029200" cy="4114800"/>
          </a:xfrm>
          <a:noFill/>
          <a:ln/>
        </p:spPr>
        <p:txBody>
          <a:bodyPr lIns="94824" tIns="47416" rIns="94824" bIns="47416"/>
          <a:lstStyle/>
          <a:p>
            <a:pPr eaLnBrk="1" hangingPunct="1"/>
            <a:endParaRPr lang="de-DE" noProof="1">
              <a:cs typeface="Arial" pitchFamily="34" charset="0"/>
            </a:endParaRPr>
          </a:p>
        </p:txBody>
      </p:sp>
    </p:spTree>
    <p:extLst>
      <p:ext uri="{BB962C8B-B14F-4D97-AF65-F5344CB8AC3E}">
        <p14:creationId xmlns:p14="http://schemas.microsoft.com/office/powerpoint/2010/main" val="18988051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3E9F3967-EABE-4DB7-B4DD-3B132593D8CA}" type="slidenum">
              <a:rPr lang="fr-FR" smtClean="0"/>
              <a:pPr/>
              <a:t>7</a:t>
            </a:fld>
            <a:endParaRPr lang="fr-FR"/>
          </a:p>
        </p:txBody>
      </p:sp>
    </p:spTree>
    <p:extLst>
      <p:ext uri="{BB962C8B-B14F-4D97-AF65-F5344CB8AC3E}">
        <p14:creationId xmlns:p14="http://schemas.microsoft.com/office/powerpoint/2010/main" val="420668971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28529644-27C0-4655-9503-40E917BF2C41}" type="slidenum">
              <a:rPr/>
              <a:pPr/>
              <a:t>107</a:t>
            </a:fld>
            <a:endParaRPr lang="de-DE" dirty="0"/>
          </a:p>
        </p:txBody>
      </p:sp>
      <p:sp>
        <p:nvSpPr>
          <p:cNvPr id="97283" name="Rectangle 7"/>
          <p:cNvSpPr txBox="1">
            <a:spLocks noGrp="1" noChangeArrowheads="1"/>
          </p:cNvSpPr>
          <p:nvPr/>
        </p:nvSpPr>
        <p:spPr bwMode="auto">
          <a:xfrm>
            <a:off x="3887788" y="8689976"/>
            <a:ext cx="2970212" cy="454025"/>
          </a:xfrm>
          <a:prstGeom prst="rect">
            <a:avLst/>
          </a:prstGeom>
          <a:noFill/>
          <a:ln w="9525">
            <a:noFill/>
            <a:miter lim="800000"/>
            <a:headEnd/>
            <a:tailEnd/>
          </a:ln>
        </p:spPr>
        <p:txBody>
          <a:bodyPr lIns="94824" tIns="47416" rIns="94824" bIns="47416" anchor="b"/>
          <a:lstStyle/>
          <a:p>
            <a:pPr algn="r" defTabSz="947738"/>
            <a:fld id="{0C7B8A1B-A169-42ED-96E3-CF5B68CF2C7A}" type="slidenum">
              <a:rPr lang="en-GB" sz="1300"/>
              <a:pPr algn="r" defTabSz="947738"/>
              <a:t>107</a:t>
            </a:fld>
            <a:endParaRPr lang="en-GB" sz="1300" dirty="0"/>
          </a:p>
        </p:txBody>
      </p:sp>
      <p:sp>
        <p:nvSpPr>
          <p:cNvPr id="97284" name="Rectangle 2"/>
          <p:cNvSpPr>
            <a:spLocks noGrp="1" noRot="1" noChangeAspect="1" noChangeArrowheads="1" noTextEdit="1"/>
          </p:cNvSpPr>
          <p:nvPr>
            <p:ph type="sldImg"/>
          </p:nvPr>
        </p:nvSpPr>
        <p:spPr>
          <a:xfrm>
            <a:off x="382588" y="685800"/>
            <a:ext cx="6094412" cy="3430588"/>
          </a:xfrm>
          <a:ln/>
        </p:spPr>
      </p:sp>
      <p:sp>
        <p:nvSpPr>
          <p:cNvPr id="97285" name="Rectangle 3"/>
          <p:cNvSpPr>
            <a:spLocks noGrp="1" noChangeArrowheads="1"/>
          </p:cNvSpPr>
          <p:nvPr>
            <p:ph type="body" idx="1"/>
          </p:nvPr>
        </p:nvSpPr>
        <p:spPr>
          <a:xfrm>
            <a:off x="914401" y="4343400"/>
            <a:ext cx="5029200" cy="4114800"/>
          </a:xfrm>
          <a:noFill/>
          <a:ln/>
        </p:spPr>
        <p:txBody>
          <a:bodyPr lIns="94824" tIns="47416" rIns="94824" bIns="47416"/>
          <a:lstStyle/>
          <a:p>
            <a:pPr eaLnBrk="1" hangingPunct="1"/>
            <a:endParaRPr lang="de-DE" noProof="1">
              <a:cs typeface="Arial" pitchFamily="34" charset="0"/>
            </a:endParaRPr>
          </a:p>
        </p:txBody>
      </p:sp>
    </p:spTree>
    <p:extLst>
      <p:ext uri="{BB962C8B-B14F-4D97-AF65-F5344CB8AC3E}">
        <p14:creationId xmlns:p14="http://schemas.microsoft.com/office/powerpoint/2010/main" val="159346094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28529644-27C0-4655-9503-40E917BF2C41}" type="slidenum">
              <a:rPr/>
              <a:pPr/>
              <a:t>108</a:t>
            </a:fld>
            <a:endParaRPr lang="de-DE" dirty="0"/>
          </a:p>
        </p:txBody>
      </p:sp>
      <p:sp>
        <p:nvSpPr>
          <p:cNvPr id="97283" name="Rectangle 7"/>
          <p:cNvSpPr txBox="1">
            <a:spLocks noGrp="1" noChangeArrowheads="1"/>
          </p:cNvSpPr>
          <p:nvPr/>
        </p:nvSpPr>
        <p:spPr bwMode="auto">
          <a:xfrm>
            <a:off x="3887788" y="8689976"/>
            <a:ext cx="2970212" cy="454025"/>
          </a:xfrm>
          <a:prstGeom prst="rect">
            <a:avLst/>
          </a:prstGeom>
          <a:noFill/>
          <a:ln w="9525">
            <a:noFill/>
            <a:miter lim="800000"/>
            <a:headEnd/>
            <a:tailEnd/>
          </a:ln>
        </p:spPr>
        <p:txBody>
          <a:bodyPr lIns="94824" tIns="47416" rIns="94824" bIns="47416" anchor="b"/>
          <a:lstStyle/>
          <a:p>
            <a:pPr algn="r" defTabSz="947738"/>
            <a:fld id="{0C7B8A1B-A169-42ED-96E3-CF5B68CF2C7A}" type="slidenum">
              <a:rPr lang="en-GB" sz="1300"/>
              <a:pPr algn="r" defTabSz="947738"/>
              <a:t>108</a:t>
            </a:fld>
            <a:endParaRPr lang="en-GB" sz="1300" dirty="0"/>
          </a:p>
        </p:txBody>
      </p:sp>
      <p:sp>
        <p:nvSpPr>
          <p:cNvPr id="97284" name="Rectangle 2"/>
          <p:cNvSpPr>
            <a:spLocks noGrp="1" noRot="1" noChangeAspect="1" noChangeArrowheads="1" noTextEdit="1"/>
          </p:cNvSpPr>
          <p:nvPr>
            <p:ph type="sldImg"/>
          </p:nvPr>
        </p:nvSpPr>
        <p:spPr>
          <a:xfrm>
            <a:off x="382588" y="685800"/>
            <a:ext cx="6094412" cy="3430588"/>
          </a:xfrm>
          <a:ln/>
        </p:spPr>
      </p:sp>
      <p:sp>
        <p:nvSpPr>
          <p:cNvPr id="97285" name="Rectangle 3"/>
          <p:cNvSpPr>
            <a:spLocks noGrp="1" noChangeArrowheads="1"/>
          </p:cNvSpPr>
          <p:nvPr>
            <p:ph type="body" idx="1"/>
          </p:nvPr>
        </p:nvSpPr>
        <p:spPr>
          <a:xfrm>
            <a:off x="914401" y="4343400"/>
            <a:ext cx="5029200" cy="4114800"/>
          </a:xfrm>
          <a:noFill/>
          <a:ln/>
        </p:spPr>
        <p:txBody>
          <a:bodyPr lIns="94824" tIns="47416" rIns="94824" bIns="47416"/>
          <a:lstStyle/>
          <a:p>
            <a:pPr eaLnBrk="1" hangingPunct="1"/>
            <a:endParaRPr lang="de-DE" noProof="1">
              <a:cs typeface="Arial" pitchFamily="34" charset="0"/>
            </a:endParaRPr>
          </a:p>
        </p:txBody>
      </p:sp>
    </p:spTree>
    <p:extLst>
      <p:ext uri="{BB962C8B-B14F-4D97-AF65-F5344CB8AC3E}">
        <p14:creationId xmlns:p14="http://schemas.microsoft.com/office/powerpoint/2010/main" val="306722900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28529644-27C0-4655-9503-40E917BF2C41}" type="slidenum">
              <a:rPr/>
              <a:pPr/>
              <a:t>109</a:t>
            </a:fld>
            <a:endParaRPr lang="de-DE" dirty="0"/>
          </a:p>
        </p:txBody>
      </p:sp>
      <p:sp>
        <p:nvSpPr>
          <p:cNvPr id="97283" name="Rectangle 7"/>
          <p:cNvSpPr txBox="1">
            <a:spLocks noGrp="1" noChangeArrowheads="1"/>
          </p:cNvSpPr>
          <p:nvPr/>
        </p:nvSpPr>
        <p:spPr bwMode="auto">
          <a:xfrm>
            <a:off x="3887788" y="8689976"/>
            <a:ext cx="2970212" cy="454025"/>
          </a:xfrm>
          <a:prstGeom prst="rect">
            <a:avLst/>
          </a:prstGeom>
          <a:noFill/>
          <a:ln w="9525">
            <a:noFill/>
            <a:miter lim="800000"/>
            <a:headEnd/>
            <a:tailEnd/>
          </a:ln>
        </p:spPr>
        <p:txBody>
          <a:bodyPr lIns="94824" tIns="47416" rIns="94824" bIns="47416" anchor="b"/>
          <a:lstStyle/>
          <a:p>
            <a:pPr algn="r" defTabSz="947738"/>
            <a:fld id="{0C7B8A1B-A169-42ED-96E3-CF5B68CF2C7A}" type="slidenum">
              <a:rPr lang="en-GB" sz="1300"/>
              <a:pPr algn="r" defTabSz="947738"/>
              <a:t>109</a:t>
            </a:fld>
            <a:endParaRPr lang="en-GB" sz="1300" dirty="0"/>
          </a:p>
        </p:txBody>
      </p:sp>
      <p:sp>
        <p:nvSpPr>
          <p:cNvPr id="97284" name="Rectangle 2"/>
          <p:cNvSpPr>
            <a:spLocks noGrp="1" noRot="1" noChangeAspect="1" noChangeArrowheads="1" noTextEdit="1"/>
          </p:cNvSpPr>
          <p:nvPr>
            <p:ph type="sldImg"/>
          </p:nvPr>
        </p:nvSpPr>
        <p:spPr>
          <a:xfrm>
            <a:off x="382588" y="685800"/>
            <a:ext cx="6094412" cy="3430588"/>
          </a:xfrm>
          <a:ln/>
        </p:spPr>
      </p:sp>
      <p:sp>
        <p:nvSpPr>
          <p:cNvPr id="97285" name="Rectangle 3"/>
          <p:cNvSpPr>
            <a:spLocks noGrp="1" noChangeArrowheads="1"/>
          </p:cNvSpPr>
          <p:nvPr>
            <p:ph type="body" idx="1"/>
          </p:nvPr>
        </p:nvSpPr>
        <p:spPr>
          <a:xfrm>
            <a:off x="914401" y="4343400"/>
            <a:ext cx="5029200" cy="4114800"/>
          </a:xfrm>
          <a:noFill/>
          <a:ln/>
        </p:spPr>
        <p:txBody>
          <a:bodyPr lIns="94824" tIns="47416" rIns="94824" bIns="47416"/>
          <a:lstStyle/>
          <a:p>
            <a:pPr eaLnBrk="1" hangingPunct="1"/>
            <a:endParaRPr lang="de-DE" noProof="1">
              <a:cs typeface="Arial" pitchFamily="34" charset="0"/>
            </a:endParaRPr>
          </a:p>
        </p:txBody>
      </p:sp>
    </p:spTree>
    <p:extLst>
      <p:ext uri="{BB962C8B-B14F-4D97-AF65-F5344CB8AC3E}">
        <p14:creationId xmlns:p14="http://schemas.microsoft.com/office/powerpoint/2010/main" val="307677080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28529644-27C0-4655-9503-40E917BF2C41}" type="slidenum">
              <a:rPr/>
              <a:pPr/>
              <a:t>110</a:t>
            </a:fld>
            <a:endParaRPr lang="de-DE" dirty="0"/>
          </a:p>
        </p:txBody>
      </p:sp>
      <p:sp>
        <p:nvSpPr>
          <p:cNvPr id="97283" name="Rectangle 7"/>
          <p:cNvSpPr txBox="1">
            <a:spLocks noGrp="1" noChangeArrowheads="1"/>
          </p:cNvSpPr>
          <p:nvPr/>
        </p:nvSpPr>
        <p:spPr bwMode="auto">
          <a:xfrm>
            <a:off x="3887788" y="8689976"/>
            <a:ext cx="2970212" cy="454025"/>
          </a:xfrm>
          <a:prstGeom prst="rect">
            <a:avLst/>
          </a:prstGeom>
          <a:noFill/>
          <a:ln w="9525">
            <a:noFill/>
            <a:miter lim="800000"/>
            <a:headEnd/>
            <a:tailEnd/>
          </a:ln>
        </p:spPr>
        <p:txBody>
          <a:bodyPr lIns="94824" tIns="47416" rIns="94824" bIns="47416" anchor="b"/>
          <a:lstStyle/>
          <a:p>
            <a:pPr algn="r" defTabSz="947738"/>
            <a:fld id="{0C7B8A1B-A169-42ED-96E3-CF5B68CF2C7A}" type="slidenum">
              <a:rPr lang="en-GB" sz="1300"/>
              <a:pPr algn="r" defTabSz="947738"/>
              <a:t>110</a:t>
            </a:fld>
            <a:endParaRPr lang="en-GB" sz="1300" dirty="0"/>
          </a:p>
        </p:txBody>
      </p:sp>
      <p:sp>
        <p:nvSpPr>
          <p:cNvPr id="97284" name="Rectangle 2"/>
          <p:cNvSpPr>
            <a:spLocks noGrp="1" noRot="1" noChangeAspect="1" noChangeArrowheads="1" noTextEdit="1"/>
          </p:cNvSpPr>
          <p:nvPr>
            <p:ph type="sldImg"/>
          </p:nvPr>
        </p:nvSpPr>
        <p:spPr>
          <a:xfrm>
            <a:off x="382588" y="685800"/>
            <a:ext cx="6094412" cy="3430588"/>
          </a:xfrm>
          <a:ln/>
        </p:spPr>
      </p:sp>
      <p:sp>
        <p:nvSpPr>
          <p:cNvPr id="97285" name="Rectangle 3"/>
          <p:cNvSpPr>
            <a:spLocks noGrp="1" noChangeArrowheads="1"/>
          </p:cNvSpPr>
          <p:nvPr>
            <p:ph type="body" idx="1"/>
          </p:nvPr>
        </p:nvSpPr>
        <p:spPr>
          <a:xfrm>
            <a:off x="914401" y="4343400"/>
            <a:ext cx="5029200" cy="4114800"/>
          </a:xfrm>
          <a:noFill/>
          <a:ln/>
        </p:spPr>
        <p:txBody>
          <a:bodyPr lIns="94824" tIns="47416" rIns="94824" bIns="47416"/>
          <a:lstStyle/>
          <a:p>
            <a:pPr eaLnBrk="1" hangingPunct="1"/>
            <a:endParaRPr lang="de-DE" noProof="1">
              <a:cs typeface="Arial" pitchFamily="34" charset="0"/>
            </a:endParaRPr>
          </a:p>
        </p:txBody>
      </p:sp>
    </p:spTree>
    <p:extLst>
      <p:ext uri="{BB962C8B-B14F-4D97-AF65-F5344CB8AC3E}">
        <p14:creationId xmlns:p14="http://schemas.microsoft.com/office/powerpoint/2010/main" val="804714699"/>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28529644-27C0-4655-9503-40E917BF2C41}" type="slidenum">
              <a:rPr/>
              <a:pPr/>
              <a:t>111</a:t>
            </a:fld>
            <a:endParaRPr lang="de-DE" dirty="0"/>
          </a:p>
        </p:txBody>
      </p:sp>
      <p:sp>
        <p:nvSpPr>
          <p:cNvPr id="97283" name="Rectangle 7"/>
          <p:cNvSpPr txBox="1">
            <a:spLocks noGrp="1" noChangeArrowheads="1"/>
          </p:cNvSpPr>
          <p:nvPr/>
        </p:nvSpPr>
        <p:spPr bwMode="auto">
          <a:xfrm>
            <a:off x="3887788" y="8689976"/>
            <a:ext cx="2970212" cy="454025"/>
          </a:xfrm>
          <a:prstGeom prst="rect">
            <a:avLst/>
          </a:prstGeom>
          <a:noFill/>
          <a:ln w="9525">
            <a:noFill/>
            <a:miter lim="800000"/>
            <a:headEnd/>
            <a:tailEnd/>
          </a:ln>
        </p:spPr>
        <p:txBody>
          <a:bodyPr lIns="94824" tIns="47416" rIns="94824" bIns="47416" anchor="b"/>
          <a:lstStyle/>
          <a:p>
            <a:pPr algn="r" defTabSz="947738"/>
            <a:fld id="{0C7B8A1B-A169-42ED-96E3-CF5B68CF2C7A}" type="slidenum">
              <a:rPr lang="en-GB" sz="1300"/>
              <a:pPr algn="r" defTabSz="947738"/>
              <a:t>111</a:t>
            </a:fld>
            <a:endParaRPr lang="en-GB" sz="1300" dirty="0"/>
          </a:p>
        </p:txBody>
      </p:sp>
      <p:sp>
        <p:nvSpPr>
          <p:cNvPr id="97284" name="Rectangle 2"/>
          <p:cNvSpPr>
            <a:spLocks noGrp="1" noRot="1" noChangeAspect="1" noChangeArrowheads="1" noTextEdit="1"/>
          </p:cNvSpPr>
          <p:nvPr>
            <p:ph type="sldImg"/>
          </p:nvPr>
        </p:nvSpPr>
        <p:spPr>
          <a:xfrm>
            <a:off x="382588" y="685800"/>
            <a:ext cx="6094412" cy="3430588"/>
          </a:xfrm>
          <a:ln/>
        </p:spPr>
      </p:sp>
      <p:sp>
        <p:nvSpPr>
          <p:cNvPr id="97285" name="Rectangle 3"/>
          <p:cNvSpPr>
            <a:spLocks noGrp="1" noChangeArrowheads="1"/>
          </p:cNvSpPr>
          <p:nvPr>
            <p:ph type="body" idx="1"/>
          </p:nvPr>
        </p:nvSpPr>
        <p:spPr>
          <a:xfrm>
            <a:off x="914401" y="4343400"/>
            <a:ext cx="5029200" cy="4114800"/>
          </a:xfrm>
          <a:noFill/>
          <a:ln/>
        </p:spPr>
        <p:txBody>
          <a:bodyPr lIns="94824" tIns="47416" rIns="94824" bIns="47416"/>
          <a:lstStyle/>
          <a:p>
            <a:pPr eaLnBrk="1" hangingPunct="1"/>
            <a:endParaRPr lang="de-DE" noProof="1">
              <a:cs typeface="Arial" pitchFamily="34" charset="0"/>
            </a:endParaRPr>
          </a:p>
        </p:txBody>
      </p:sp>
    </p:spTree>
    <p:extLst>
      <p:ext uri="{BB962C8B-B14F-4D97-AF65-F5344CB8AC3E}">
        <p14:creationId xmlns:p14="http://schemas.microsoft.com/office/powerpoint/2010/main" val="136124363"/>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28529644-27C0-4655-9503-40E917BF2C41}" type="slidenum">
              <a:rPr/>
              <a:pPr/>
              <a:t>112</a:t>
            </a:fld>
            <a:endParaRPr lang="de-DE" dirty="0"/>
          </a:p>
        </p:txBody>
      </p:sp>
      <p:sp>
        <p:nvSpPr>
          <p:cNvPr id="97283" name="Rectangle 7"/>
          <p:cNvSpPr txBox="1">
            <a:spLocks noGrp="1" noChangeArrowheads="1"/>
          </p:cNvSpPr>
          <p:nvPr/>
        </p:nvSpPr>
        <p:spPr bwMode="auto">
          <a:xfrm>
            <a:off x="3887788" y="8689976"/>
            <a:ext cx="2970212" cy="454025"/>
          </a:xfrm>
          <a:prstGeom prst="rect">
            <a:avLst/>
          </a:prstGeom>
          <a:noFill/>
          <a:ln w="9525">
            <a:noFill/>
            <a:miter lim="800000"/>
            <a:headEnd/>
            <a:tailEnd/>
          </a:ln>
        </p:spPr>
        <p:txBody>
          <a:bodyPr lIns="94824" tIns="47416" rIns="94824" bIns="47416" anchor="b"/>
          <a:lstStyle/>
          <a:p>
            <a:pPr algn="r" defTabSz="947738"/>
            <a:fld id="{0C7B8A1B-A169-42ED-96E3-CF5B68CF2C7A}" type="slidenum">
              <a:rPr lang="en-GB" sz="1300"/>
              <a:pPr algn="r" defTabSz="947738"/>
              <a:t>112</a:t>
            </a:fld>
            <a:endParaRPr lang="en-GB" sz="1300" dirty="0"/>
          </a:p>
        </p:txBody>
      </p:sp>
      <p:sp>
        <p:nvSpPr>
          <p:cNvPr id="97284" name="Rectangle 2"/>
          <p:cNvSpPr>
            <a:spLocks noGrp="1" noRot="1" noChangeAspect="1" noChangeArrowheads="1" noTextEdit="1"/>
          </p:cNvSpPr>
          <p:nvPr>
            <p:ph type="sldImg"/>
          </p:nvPr>
        </p:nvSpPr>
        <p:spPr>
          <a:xfrm>
            <a:off x="382588" y="685800"/>
            <a:ext cx="6094412" cy="3430588"/>
          </a:xfrm>
          <a:ln/>
        </p:spPr>
      </p:sp>
      <p:sp>
        <p:nvSpPr>
          <p:cNvPr id="97285" name="Rectangle 3"/>
          <p:cNvSpPr>
            <a:spLocks noGrp="1" noChangeArrowheads="1"/>
          </p:cNvSpPr>
          <p:nvPr>
            <p:ph type="body" idx="1"/>
          </p:nvPr>
        </p:nvSpPr>
        <p:spPr>
          <a:xfrm>
            <a:off x="914401" y="4343400"/>
            <a:ext cx="5029200" cy="4114800"/>
          </a:xfrm>
          <a:noFill/>
          <a:ln/>
        </p:spPr>
        <p:txBody>
          <a:bodyPr lIns="94824" tIns="47416" rIns="94824" bIns="47416"/>
          <a:lstStyle/>
          <a:p>
            <a:pPr eaLnBrk="1" hangingPunct="1"/>
            <a:endParaRPr lang="de-DE" noProof="1">
              <a:cs typeface="Arial" pitchFamily="34" charset="0"/>
            </a:endParaRPr>
          </a:p>
        </p:txBody>
      </p:sp>
    </p:spTree>
    <p:extLst>
      <p:ext uri="{BB962C8B-B14F-4D97-AF65-F5344CB8AC3E}">
        <p14:creationId xmlns:p14="http://schemas.microsoft.com/office/powerpoint/2010/main" val="309715097"/>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28529644-27C0-4655-9503-40E917BF2C41}" type="slidenum">
              <a:rPr/>
              <a:pPr/>
              <a:t>113</a:t>
            </a:fld>
            <a:endParaRPr lang="de-DE" dirty="0"/>
          </a:p>
        </p:txBody>
      </p:sp>
      <p:sp>
        <p:nvSpPr>
          <p:cNvPr id="97283" name="Rectangle 7"/>
          <p:cNvSpPr txBox="1">
            <a:spLocks noGrp="1" noChangeArrowheads="1"/>
          </p:cNvSpPr>
          <p:nvPr/>
        </p:nvSpPr>
        <p:spPr bwMode="auto">
          <a:xfrm>
            <a:off x="3887788" y="8689976"/>
            <a:ext cx="2970212" cy="454025"/>
          </a:xfrm>
          <a:prstGeom prst="rect">
            <a:avLst/>
          </a:prstGeom>
          <a:noFill/>
          <a:ln w="9525">
            <a:noFill/>
            <a:miter lim="800000"/>
            <a:headEnd/>
            <a:tailEnd/>
          </a:ln>
        </p:spPr>
        <p:txBody>
          <a:bodyPr lIns="94824" tIns="47416" rIns="94824" bIns="47416" anchor="b"/>
          <a:lstStyle/>
          <a:p>
            <a:pPr algn="r" defTabSz="947738"/>
            <a:fld id="{0C7B8A1B-A169-42ED-96E3-CF5B68CF2C7A}" type="slidenum">
              <a:rPr lang="en-GB" sz="1300"/>
              <a:pPr algn="r" defTabSz="947738"/>
              <a:t>113</a:t>
            </a:fld>
            <a:endParaRPr lang="en-GB" sz="1300" dirty="0"/>
          </a:p>
        </p:txBody>
      </p:sp>
      <p:sp>
        <p:nvSpPr>
          <p:cNvPr id="97284" name="Rectangle 2"/>
          <p:cNvSpPr>
            <a:spLocks noGrp="1" noRot="1" noChangeAspect="1" noChangeArrowheads="1" noTextEdit="1"/>
          </p:cNvSpPr>
          <p:nvPr>
            <p:ph type="sldImg"/>
          </p:nvPr>
        </p:nvSpPr>
        <p:spPr>
          <a:xfrm>
            <a:off x="382588" y="685800"/>
            <a:ext cx="6094412" cy="3430588"/>
          </a:xfrm>
          <a:ln/>
        </p:spPr>
      </p:sp>
      <p:sp>
        <p:nvSpPr>
          <p:cNvPr id="97285" name="Rectangle 3"/>
          <p:cNvSpPr>
            <a:spLocks noGrp="1" noChangeArrowheads="1"/>
          </p:cNvSpPr>
          <p:nvPr>
            <p:ph type="body" idx="1"/>
          </p:nvPr>
        </p:nvSpPr>
        <p:spPr>
          <a:xfrm>
            <a:off x="914401" y="4343400"/>
            <a:ext cx="5029200" cy="4114800"/>
          </a:xfrm>
          <a:noFill/>
          <a:ln/>
        </p:spPr>
        <p:txBody>
          <a:bodyPr lIns="94824" tIns="47416" rIns="94824" bIns="47416"/>
          <a:lstStyle/>
          <a:p>
            <a:pPr eaLnBrk="1" hangingPunct="1"/>
            <a:endParaRPr lang="de-DE" noProof="1">
              <a:cs typeface="Arial" pitchFamily="34" charset="0"/>
            </a:endParaRPr>
          </a:p>
        </p:txBody>
      </p:sp>
    </p:spTree>
    <p:extLst>
      <p:ext uri="{BB962C8B-B14F-4D97-AF65-F5344CB8AC3E}">
        <p14:creationId xmlns:p14="http://schemas.microsoft.com/office/powerpoint/2010/main" val="3122779699"/>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28529644-27C0-4655-9503-40E917BF2C41}" type="slidenum">
              <a:rPr/>
              <a:pPr/>
              <a:t>114</a:t>
            </a:fld>
            <a:endParaRPr lang="de-DE" dirty="0"/>
          </a:p>
        </p:txBody>
      </p:sp>
      <p:sp>
        <p:nvSpPr>
          <p:cNvPr id="97283" name="Rectangle 7"/>
          <p:cNvSpPr txBox="1">
            <a:spLocks noGrp="1" noChangeArrowheads="1"/>
          </p:cNvSpPr>
          <p:nvPr/>
        </p:nvSpPr>
        <p:spPr bwMode="auto">
          <a:xfrm>
            <a:off x="3887788" y="8689976"/>
            <a:ext cx="2970212" cy="454025"/>
          </a:xfrm>
          <a:prstGeom prst="rect">
            <a:avLst/>
          </a:prstGeom>
          <a:noFill/>
          <a:ln w="9525">
            <a:noFill/>
            <a:miter lim="800000"/>
            <a:headEnd/>
            <a:tailEnd/>
          </a:ln>
        </p:spPr>
        <p:txBody>
          <a:bodyPr lIns="94824" tIns="47416" rIns="94824" bIns="47416" anchor="b"/>
          <a:lstStyle/>
          <a:p>
            <a:pPr algn="r" defTabSz="947738"/>
            <a:fld id="{0C7B8A1B-A169-42ED-96E3-CF5B68CF2C7A}" type="slidenum">
              <a:rPr lang="en-GB" sz="1300"/>
              <a:pPr algn="r" defTabSz="947738"/>
              <a:t>114</a:t>
            </a:fld>
            <a:endParaRPr lang="en-GB" sz="1300" dirty="0"/>
          </a:p>
        </p:txBody>
      </p:sp>
      <p:sp>
        <p:nvSpPr>
          <p:cNvPr id="97284" name="Rectangle 2"/>
          <p:cNvSpPr>
            <a:spLocks noGrp="1" noRot="1" noChangeAspect="1" noChangeArrowheads="1" noTextEdit="1"/>
          </p:cNvSpPr>
          <p:nvPr>
            <p:ph type="sldImg"/>
          </p:nvPr>
        </p:nvSpPr>
        <p:spPr>
          <a:xfrm>
            <a:off x="382588" y="685800"/>
            <a:ext cx="6094412" cy="3430588"/>
          </a:xfrm>
          <a:ln/>
        </p:spPr>
      </p:sp>
      <p:sp>
        <p:nvSpPr>
          <p:cNvPr id="97285" name="Rectangle 3"/>
          <p:cNvSpPr>
            <a:spLocks noGrp="1" noChangeArrowheads="1"/>
          </p:cNvSpPr>
          <p:nvPr>
            <p:ph type="body" idx="1"/>
          </p:nvPr>
        </p:nvSpPr>
        <p:spPr>
          <a:xfrm>
            <a:off x="914401" y="4343400"/>
            <a:ext cx="5029200" cy="4114800"/>
          </a:xfrm>
          <a:noFill/>
          <a:ln/>
        </p:spPr>
        <p:txBody>
          <a:bodyPr lIns="94824" tIns="47416" rIns="94824" bIns="47416"/>
          <a:lstStyle/>
          <a:p>
            <a:pPr eaLnBrk="1" hangingPunct="1"/>
            <a:endParaRPr lang="de-DE" noProof="1">
              <a:cs typeface="Arial" pitchFamily="34" charset="0"/>
            </a:endParaRPr>
          </a:p>
        </p:txBody>
      </p:sp>
    </p:spTree>
    <p:extLst>
      <p:ext uri="{BB962C8B-B14F-4D97-AF65-F5344CB8AC3E}">
        <p14:creationId xmlns:p14="http://schemas.microsoft.com/office/powerpoint/2010/main" val="1816278017"/>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28529644-27C0-4655-9503-40E917BF2C41}" type="slidenum">
              <a:rPr/>
              <a:pPr/>
              <a:t>115</a:t>
            </a:fld>
            <a:endParaRPr lang="de-DE" dirty="0"/>
          </a:p>
        </p:txBody>
      </p:sp>
      <p:sp>
        <p:nvSpPr>
          <p:cNvPr id="97283" name="Rectangle 7"/>
          <p:cNvSpPr txBox="1">
            <a:spLocks noGrp="1" noChangeArrowheads="1"/>
          </p:cNvSpPr>
          <p:nvPr/>
        </p:nvSpPr>
        <p:spPr bwMode="auto">
          <a:xfrm>
            <a:off x="3887788" y="8689976"/>
            <a:ext cx="2970212" cy="454025"/>
          </a:xfrm>
          <a:prstGeom prst="rect">
            <a:avLst/>
          </a:prstGeom>
          <a:noFill/>
          <a:ln w="9525">
            <a:noFill/>
            <a:miter lim="800000"/>
            <a:headEnd/>
            <a:tailEnd/>
          </a:ln>
        </p:spPr>
        <p:txBody>
          <a:bodyPr lIns="94824" tIns="47416" rIns="94824" bIns="47416" anchor="b"/>
          <a:lstStyle/>
          <a:p>
            <a:pPr algn="r" defTabSz="947738"/>
            <a:fld id="{0C7B8A1B-A169-42ED-96E3-CF5B68CF2C7A}" type="slidenum">
              <a:rPr lang="en-GB" sz="1300"/>
              <a:pPr algn="r" defTabSz="947738"/>
              <a:t>115</a:t>
            </a:fld>
            <a:endParaRPr lang="en-GB" sz="1300" dirty="0"/>
          </a:p>
        </p:txBody>
      </p:sp>
      <p:sp>
        <p:nvSpPr>
          <p:cNvPr id="97284" name="Rectangle 2"/>
          <p:cNvSpPr>
            <a:spLocks noGrp="1" noRot="1" noChangeAspect="1" noChangeArrowheads="1" noTextEdit="1"/>
          </p:cNvSpPr>
          <p:nvPr>
            <p:ph type="sldImg"/>
          </p:nvPr>
        </p:nvSpPr>
        <p:spPr>
          <a:xfrm>
            <a:off x="382588" y="685800"/>
            <a:ext cx="6094412" cy="3430588"/>
          </a:xfrm>
          <a:ln/>
        </p:spPr>
      </p:sp>
      <p:sp>
        <p:nvSpPr>
          <p:cNvPr id="97285" name="Rectangle 3"/>
          <p:cNvSpPr>
            <a:spLocks noGrp="1" noChangeArrowheads="1"/>
          </p:cNvSpPr>
          <p:nvPr>
            <p:ph type="body" idx="1"/>
          </p:nvPr>
        </p:nvSpPr>
        <p:spPr>
          <a:xfrm>
            <a:off x="914401" y="4343400"/>
            <a:ext cx="5029200" cy="4114800"/>
          </a:xfrm>
          <a:noFill/>
          <a:ln/>
        </p:spPr>
        <p:txBody>
          <a:bodyPr lIns="94824" tIns="47416" rIns="94824" bIns="47416"/>
          <a:lstStyle/>
          <a:p>
            <a:pPr eaLnBrk="1" hangingPunct="1"/>
            <a:endParaRPr lang="de-DE" noProof="1">
              <a:cs typeface="Arial" pitchFamily="34" charset="0"/>
            </a:endParaRPr>
          </a:p>
        </p:txBody>
      </p:sp>
    </p:spTree>
    <p:extLst>
      <p:ext uri="{BB962C8B-B14F-4D97-AF65-F5344CB8AC3E}">
        <p14:creationId xmlns:p14="http://schemas.microsoft.com/office/powerpoint/2010/main" val="1499099022"/>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28529644-27C0-4655-9503-40E917BF2C41}" type="slidenum">
              <a:rPr/>
              <a:pPr/>
              <a:t>116</a:t>
            </a:fld>
            <a:endParaRPr lang="de-DE" dirty="0"/>
          </a:p>
        </p:txBody>
      </p:sp>
      <p:sp>
        <p:nvSpPr>
          <p:cNvPr id="97283" name="Rectangle 7"/>
          <p:cNvSpPr txBox="1">
            <a:spLocks noGrp="1" noChangeArrowheads="1"/>
          </p:cNvSpPr>
          <p:nvPr/>
        </p:nvSpPr>
        <p:spPr bwMode="auto">
          <a:xfrm>
            <a:off x="3887788" y="8689976"/>
            <a:ext cx="2970212" cy="454025"/>
          </a:xfrm>
          <a:prstGeom prst="rect">
            <a:avLst/>
          </a:prstGeom>
          <a:noFill/>
          <a:ln w="9525">
            <a:noFill/>
            <a:miter lim="800000"/>
            <a:headEnd/>
            <a:tailEnd/>
          </a:ln>
        </p:spPr>
        <p:txBody>
          <a:bodyPr lIns="94824" tIns="47416" rIns="94824" bIns="47416" anchor="b"/>
          <a:lstStyle/>
          <a:p>
            <a:pPr algn="r" defTabSz="947738"/>
            <a:fld id="{0C7B8A1B-A169-42ED-96E3-CF5B68CF2C7A}" type="slidenum">
              <a:rPr lang="en-GB" sz="1300"/>
              <a:pPr algn="r" defTabSz="947738"/>
              <a:t>116</a:t>
            </a:fld>
            <a:endParaRPr lang="en-GB" sz="1300" dirty="0"/>
          </a:p>
        </p:txBody>
      </p:sp>
      <p:sp>
        <p:nvSpPr>
          <p:cNvPr id="97284" name="Rectangle 2"/>
          <p:cNvSpPr>
            <a:spLocks noGrp="1" noRot="1" noChangeAspect="1" noChangeArrowheads="1" noTextEdit="1"/>
          </p:cNvSpPr>
          <p:nvPr>
            <p:ph type="sldImg"/>
          </p:nvPr>
        </p:nvSpPr>
        <p:spPr>
          <a:xfrm>
            <a:off x="382588" y="685800"/>
            <a:ext cx="6094412" cy="3430588"/>
          </a:xfrm>
          <a:ln/>
        </p:spPr>
      </p:sp>
      <p:sp>
        <p:nvSpPr>
          <p:cNvPr id="97285" name="Rectangle 3"/>
          <p:cNvSpPr>
            <a:spLocks noGrp="1" noChangeArrowheads="1"/>
          </p:cNvSpPr>
          <p:nvPr>
            <p:ph type="body" idx="1"/>
          </p:nvPr>
        </p:nvSpPr>
        <p:spPr>
          <a:xfrm>
            <a:off x="914401" y="4343400"/>
            <a:ext cx="5029200" cy="4114800"/>
          </a:xfrm>
          <a:noFill/>
          <a:ln/>
        </p:spPr>
        <p:txBody>
          <a:bodyPr lIns="94824" tIns="47416" rIns="94824" bIns="47416"/>
          <a:lstStyle/>
          <a:p>
            <a:pPr eaLnBrk="1" hangingPunct="1"/>
            <a:endParaRPr lang="de-DE" noProof="1">
              <a:cs typeface="Arial" pitchFamily="34" charset="0"/>
            </a:endParaRPr>
          </a:p>
        </p:txBody>
      </p:sp>
    </p:spTree>
    <p:extLst>
      <p:ext uri="{BB962C8B-B14F-4D97-AF65-F5344CB8AC3E}">
        <p14:creationId xmlns:p14="http://schemas.microsoft.com/office/powerpoint/2010/main" val="37629881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28529644-27C0-4655-9503-40E917BF2C41}" type="slidenum">
              <a:rPr/>
              <a:pPr/>
              <a:t>8</a:t>
            </a:fld>
            <a:endParaRPr lang="de-DE" dirty="0"/>
          </a:p>
        </p:txBody>
      </p:sp>
      <p:sp>
        <p:nvSpPr>
          <p:cNvPr id="97283" name="Rectangle 7"/>
          <p:cNvSpPr txBox="1">
            <a:spLocks noGrp="1" noChangeArrowheads="1"/>
          </p:cNvSpPr>
          <p:nvPr/>
        </p:nvSpPr>
        <p:spPr bwMode="auto">
          <a:xfrm>
            <a:off x="3887788" y="8689976"/>
            <a:ext cx="2970212" cy="454025"/>
          </a:xfrm>
          <a:prstGeom prst="rect">
            <a:avLst/>
          </a:prstGeom>
          <a:noFill/>
          <a:ln w="9525">
            <a:noFill/>
            <a:miter lim="800000"/>
            <a:headEnd/>
            <a:tailEnd/>
          </a:ln>
        </p:spPr>
        <p:txBody>
          <a:bodyPr lIns="94824" tIns="47416" rIns="94824" bIns="47416" anchor="b"/>
          <a:lstStyle/>
          <a:p>
            <a:pPr algn="r" defTabSz="947738"/>
            <a:fld id="{0C7B8A1B-A169-42ED-96E3-CF5B68CF2C7A}" type="slidenum">
              <a:rPr lang="en-GB" sz="1300"/>
              <a:pPr algn="r" defTabSz="947738"/>
              <a:t>8</a:t>
            </a:fld>
            <a:endParaRPr lang="en-GB" sz="1300" dirty="0"/>
          </a:p>
        </p:txBody>
      </p:sp>
      <p:sp>
        <p:nvSpPr>
          <p:cNvPr id="97284" name="Rectangle 2"/>
          <p:cNvSpPr>
            <a:spLocks noGrp="1" noRot="1" noChangeAspect="1" noChangeArrowheads="1" noTextEdit="1"/>
          </p:cNvSpPr>
          <p:nvPr>
            <p:ph type="sldImg"/>
          </p:nvPr>
        </p:nvSpPr>
        <p:spPr>
          <a:xfrm>
            <a:off x="382588" y="685800"/>
            <a:ext cx="6094412" cy="3430588"/>
          </a:xfrm>
          <a:ln/>
        </p:spPr>
      </p:sp>
      <p:sp>
        <p:nvSpPr>
          <p:cNvPr id="97285" name="Rectangle 3"/>
          <p:cNvSpPr>
            <a:spLocks noGrp="1" noChangeArrowheads="1"/>
          </p:cNvSpPr>
          <p:nvPr>
            <p:ph type="body" idx="1"/>
          </p:nvPr>
        </p:nvSpPr>
        <p:spPr>
          <a:xfrm>
            <a:off x="914401" y="4343400"/>
            <a:ext cx="5029200" cy="4114800"/>
          </a:xfrm>
          <a:noFill/>
          <a:ln/>
        </p:spPr>
        <p:txBody>
          <a:bodyPr lIns="94824" tIns="47416" rIns="94824" bIns="47416"/>
          <a:lstStyle/>
          <a:p>
            <a:pPr eaLnBrk="1" hangingPunct="1"/>
            <a:endParaRPr lang="de-DE" noProof="1">
              <a:cs typeface="Arial" pitchFamily="34" charset="0"/>
            </a:endParaRPr>
          </a:p>
        </p:txBody>
      </p:sp>
    </p:spTree>
    <p:extLst>
      <p:ext uri="{BB962C8B-B14F-4D97-AF65-F5344CB8AC3E}">
        <p14:creationId xmlns:p14="http://schemas.microsoft.com/office/powerpoint/2010/main" val="161854241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28529644-27C0-4655-9503-40E917BF2C41}" type="slidenum">
              <a:rPr/>
              <a:pPr/>
              <a:t>117</a:t>
            </a:fld>
            <a:endParaRPr lang="de-DE" dirty="0"/>
          </a:p>
        </p:txBody>
      </p:sp>
      <p:sp>
        <p:nvSpPr>
          <p:cNvPr id="97283" name="Rectangle 7"/>
          <p:cNvSpPr txBox="1">
            <a:spLocks noGrp="1" noChangeArrowheads="1"/>
          </p:cNvSpPr>
          <p:nvPr/>
        </p:nvSpPr>
        <p:spPr bwMode="auto">
          <a:xfrm>
            <a:off x="3887788" y="8689976"/>
            <a:ext cx="2970212" cy="454025"/>
          </a:xfrm>
          <a:prstGeom prst="rect">
            <a:avLst/>
          </a:prstGeom>
          <a:noFill/>
          <a:ln w="9525">
            <a:noFill/>
            <a:miter lim="800000"/>
            <a:headEnd/>
            <a:tailEnd/>
          </a:ln>
        </p:spPr>
        <p:txBody>
          <a:bodyPr lIns="94824" tIns="47416" rIns="94824" bIns="47416" anchor="b"/>
          <a:lstStyle/>
          <a:p>
            <a:pPr algn="r" defTabSz="947738"/>
            <a:fld id="{0C7B8A1B-A169-42ED-96E3-CF5B68CF2C7A}" type="slidenum">
              <a:rPr lang="en-GB" sz="1300"/>
              <a:pPr algn="r" defTabSz="947738"/>
              <a:t>117</a:t>
            </a:fld>
            <a:endParaRPr lang="en-GB" sz="1300" dirty="0"/>
          </a:p>
        </p:txBody>
      </p:sp>
      <p:sp>
        <p:nvSpPr>
          <p:cNvPr id="97284" name="Rectangle 2"/>
          <p:cNvSpPr>
            <a:spLocks noGrp="1" noRot="1" noChangeAspect="1" noChangeArrowheads="1" noTextEdit="1"/>
          </p:cNvSpPr>
          <p:nvPr>
            <p:ph type="sldImg"/>
          </p:nvPr>
        </p:nvSpPr>
        <p:spPr>
          <a:xfrm>
            <a:off x="382588" y="685800"/>
            <a:ext cx="6094412" cy="3430588"/>
          </a:xfrm>
          <a:ln/>
        </p:spPr>
      </p:sp>
      <p:sp>
        <p:nvSpPr>
          <p:cNvPr id="97285" name="Rectangle 3"/>
          <p:cNvSpPr>
            <a:spLocks noGrp="1" noChangeArrowheads="1"/>
          </p:cNvSpPr>
          <p:nvPr>
            <p:ph type="body" idx="1"/>
          </p:nvPr>
        </p:nvSpPr>
        <p:spPr>
          <a:xfrm>
            <a:off x="914401" y="4343400"/>
            <a:ext cx="5029200" cy="4114800"/>
          </a:xfrm>
          <a:noFill/>
          <a:ln/>
        </p:spPr>
        <p:txBody>
          <a:bodyPr lIns="94824" tIns="47416" rIns="94824" bIns="47416"/>
          <a:lstStyle/>
          <a:p>
            <a:pPr eaLnBrk="1" hangingPunct="1"/>
            <a:endParaRPr lang="de-DE" noProof="1">
              <a:cs typeface="Arial" pitchFamily="34" charset="0"/>
            </a:endParaRPr>
          </a:p>
        </p:txBody>
      </p:sp>
    </p:spTree>
    <p:extLst>
      <p:ext uri="{BB962C8B-B14F-4D97-AF65-F5344CB8AC3E}">
        <p14:creationId xmlns:p14="http://schemas.microsoft.com/office/powerpoint/2010/main" val="2217354712"/>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28529644-27C0-4655-9503-40E917BF2C41}" type="slidenum">
              <a:rPr/>
              <a:pPr/>
              <a:t>118</a:t>
            </a:fld>
            <a:endParaRPr lang="de-DE" dirty="0"/>
          </a:p>
        </p:txBody>
      </p:sp>
      <p:sp>
        <p:nvSpPr>
          <p:cNvPr id="97283" name="Rectangle 7"/>
          <p:cNvSpPr txBox="1">
            <a:spLocks noGrp="1" noChangeArrowheads="1"/>
          </p:cNvSpPr>
          <p:nvPr/>
        </p:nvSpPr>
        <p:spPr bwMode="auto">
          <a:xfrm>
            <a:off x="3887788" y="8689976"/>
            <a:ext cx="2970212" cy="454025"/>
          </a:xfrm>
          <a:prstGeom prst="rect">
            <a:avLst/>
          </a:prstGeom>
          <a:noFill/>
          <a:ln w="9525">
            <a:noFill/>
            <a:miter lim="800000"/>
            <a:headEnd/>
            <a:tailEnd/>
          </a:ln>
        </p:spPr>
        <p:txBody>
          <a:bodyPr lIns="94824" tIns="47416" rIns="94824" bIns="47416" anchor="b"/>
          <a:lstStyle/>
          <a:p>
            <a:pPr algn="r" defTabSz="947738"/>
            <a:fld id="{0C7B8A1B-A169-42ED-96E3-CF5B68CF2C7A}" type="slidenum">
              <a:rPr lang="en-GB" sz="1300"/>
              <a:pPr algn="r" defTabSz="947738"/>
              <a:t>118</a:t>
            </a:fld>
            <a:endParaRPr lang="en-GB" sz="1300" dirty="0"/>
          </a:p>
        </p:txBody>
      </p:sp>
      <p:sp>
        <p:nvSpPr>
          <p:cNvPr id="97284" name="Rectangle 2"/>
          <p:cNvSpPr>
            <a:spLocks noGrp="1" noRot="1" noChangeAspect="1" noChangeArrowheads="1" noTextEdit="1"/>
          </p:cNvSpPr>
          <p:nvPr>
            <p:ph type="sldImg"/>
          </p:nvPr>
        </p:nvSpPr>
        <p:spPr>
          <a:xfrm>
            <a:off x="382588" y="685800"/>
            <a:ext cx="6094412" cy="3430588"/>
          </a:xfrm>
          <a:ln/>
        </p:spPr>
      </p:sp>
      <p:sp>
        <p:nvSpPr>
          <p:cNvPr id="97285" name="Rectangle 3"/>
          <p:cNvSpPr>
            <a:spLocks noGrp="1" noChangeArrowheads="1"/>
          </p:cNvSpPr>
          <p:nvPr>
            <p:ph type="body" idx="1"/>
          </p:nvPr>
        </p:nvSpPr>
        <p:spPr>
          <a:xfrm>
            <a:off x="914401" y="4343400"/>
            <a:ext cx="5029200" cy="4114800"/>
          </a:xfrm>
          <a:noFill/>
          <a:ln/>
        </p:spPr>
        <p:txBody>
          <a:bodyPr lIns="94824" tIns="47416" rIns="94824" bIns="47416"/>
          <a:lstStyle/>
          <a:p>
            <a:pPr eaLnBrk="1" hangingPunct="1"/>
            <a:endParaRPr lang="de-DE" noProof="1">
              <a:cs typeface="Arial" pitchFamily="34" charset="0"/>
            </a:endParaRPr>
          </a:p>
        </p:txBody>
      </p:sp>
    </p:spTree>
    <p:extLst>
      <p:ext uri="{BB962C8B-B14F-4D97-AF65-F5344CB8AC3E}">
        <p14:creationId xmlns:p14="http://schemas.microsoft.com/office/powerpoint/2010/main" val="2699453708"/>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28529644-27C0-4655-9503-40E917BF2C41}" type="slidenum">
              <a:rPr/>
              <a:pPr/>
              <a:t>120</a:t>
            </a:fld>
            <a:endParaRPr lang="de-DE" dirty="0"/>
          </a:p>
        </p:txBody>
      </p:sp>
      <p:sp>
        <p:nvSpPr>
          <p:cNvPr id="97283" name="Rectangle 7"/>
          <p:cNvSpPr txBox="1">
            <a:spLocks noGrp="1" noChangeArrowheads="1"/>
          </p:cNvSpPr>
          <p:nvPr/>
        </p:nvSpPr>
        <p:spPr bwMode="auto">
          <a:xfrm>
            <a:off x="3887788" y="8689976"/>
            <a:ext cx="2970212" cy="454025"/>
          </a:xfrm>
          <a:prstGeom prst="rect">
            <a:avLst/>
          </a:prstGeom>
          <a:noFill/>
          <a:ln w="9525">
            <a:noFill/>
            <a:miter lim="800000"/>
            <a:headEnd/>
            <a:tailEnd/>
          </a:ln>
        </p:spPr>
        <p:txBody>
          <a:bodyPr lIns="94824" tIns="47416" rIns="94824" bIns="47416" anchor="b"/>
          <a:lstStyle/>
          <a:p>
            <a:pPr algn="r" defTabSz="947738"/>
            <a:fld id="{0C7B8A1B-A169-42ED-96E3-CF5B68CF2C7A}" type="slidenum">
              <a:rPr lang="en-GB" sz="1300"/>
              <a:pPr algn="r" defTabSz="947738"/>
              <a:t>120</a:t>
            </a:fld>
            <a:endParaRPr lang="en-GB" sz="1300" dirty="0"/>
          </a:p>
        </p:txBody>
      </p:sp>
      <p:sp>
        <p:nvSpPr>
          <p:cNvPr id="97284" name="Rectangle 2"/>
          <p:cNvSpPr>
            <a:spLocks noGrp="1" noRot="1" noChangeAspect="1" noChangeArrowheads="1" noTextEdit="1"/>
          </p:cNvSpPr>
          <p:nvPr>
            <p:ph type="sldImg"/>
          </p:nvPr>
        </p:nvSpPr>
        <p:spPr>
          <a:xfrm>
            <a:off x="382588" y="685800"/>
            <a:ext cx="6094412" cy="3430588"/>
          </a:xfrm>
          <a:ln/>
        </p:spPr>
      </p:sp>
      <p:sp>
        <p:nvSpPr>
          <p:cNvPr id="97285" name="Rectangle 3"/>
          <p:cNvSpPr>
            <a:spLocks noGrp="1" noChangeArrowheads="1"/>
          </p:cNvSpPr>
          <p:nvPr>
            <p:ph type="body" idx="1"/>
          </p:nvPr>
        </p:nvSpPr>
        <p:spPr>
          <a:xfrm>
            <a:off x="914401" y="4343400"/>
            <a:ext cx="5029200" cy="4114800"/>
          </a:xfrm>
          <a:noFill/>
          <a:ln/>
        </p:spPr>
        <p:txBody>
          <a:bodyPr lIns="94824" tIns="47416" rIns="94824" bIns="47416"/>
          <a:lstStyle/>
          <a:p>
            <a:pPr eaLnBrk="1" hangingPunct="1"/>
            <a:endParaRPr lang="de-DE" noProof="1">
              <a:cs typeface="Arial" pitchFamily="34" charset="0"/>
            </a:endParaRPr>
          </a:p>
        </p:txBody>
      </p:sp>
    </p:spTree>
    <p:extLst>
      <p:ext uri="{BB962C8B-B14F-4D97-AF65-F5344CB8AC3E}">
        <p14:creationId xmlns:p14="http://schemas.microsoft.com/office/powerpoint/2010/main" val="4178600988"/>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28529644-27C0-4655-9503-40E917BF2C41}" type="slidenum">
              <a:rPr/>
              <a:pPr/>
              <a:t>121</a:t>
            </a:fld>
            <a:endParaRPr lang="de-DE" dirty="0"/>
          </a:p>
        </p:txBody>
      </p:sp>
      <p:sp>
        <p:nvSpPr>
          <p:cNvPr id="97283" name="Rectangle 7"/>
          <p:cNvSpPr txBox="1">
            <a:spLocks noGrp="1" noChangeArrowheads="1"/>
          </p:cNvSpPr>
          <p:nvPr/>
        </p:nvSpPr>
        <p:spPr bwMode="auto">
          <a:xfrm>
            <a:off x="3887788" y="8689976"/>
            <a:ext cx="2970212" cy="454025"/>
          </a:xfrm>
          <a:prstGeom prst="rect">
            <a:avLst/>
          </a:prstGeom>
          <a:noFill/>
          <a:ln w="9525">
            <a:noFill/>
            <a:miter lim="800000"/>
            <a:headEnd/>
            <a:tailEnd/>
          </a:ln>
        </p:spPr>
        <p:txBody>
          <a:bodyPr lIns="94824" tIns="47416" rIns="94824" bIns="47416" anchor="b"/>
          <a:lstStyle/>
          <a:p>
            <a:pPr algn="r" defTabSz="947738"/>
            <a:fld id="{0C7B8A1B-A169-42ED-96E3-CF5B68CF2C7A}" type="slidenum">
              <a:rPr lang="en-GB" sz="1300"/>
              <a:pPr algn="r" defTabSz="947738"/>
              <a:t>121</a:t>
            </a:fld>
            <a:endParaRPr lang="en-GB" sz="1300" dirty="0"/>
          </a:p>
        </p:txBody>
      </p:sp>
      <p:sp>
        <p:nvSpPr>
          <p:cNvPr id="97284" name="Rectangle 2"/>
          <p:cNvSpPr>
            <a:spLocks noGrp="1" noRot="1" noChangeAspect="1" noChangeArrowheads="1" noTextEdit="1"/>
          </p:cNvSpPr>
          <p:nvPr>
            <p:ph type="sldImg"/>
          </p:nvPr>
        </p:nvSpPr>
        <p:spPr>
          <a:xfrm>
            <a:off x="382588" y="685800"/>
            <a:ext cx="6094412" cy="3430588"/>
          </a:xfrm>
          <a:ln/>
        </p:spPr>
      </p:sp>
      <p:sp>
        <p:nvSpPr>
          <p:cNvPr id="97285" name="Rectangle 3"/>
          <p:cNvSpPr>
            <a:spLocks noGrp="1" noChangeArrowheads="1"/>
          </p:cNvSpPr>
          <p:nvPr>
            <p:ph type="body" idx="1"/>
          </p:nvPr>
        </p:nvSpPr>
        <p:spPr>
          <a:xfrm>
            <a:off x="914401" y="4343400"/>
            <a:ext cx="5029200" cy="4114800"/>
          </a:xfrm>
          <a:noFill/>
          <a:ln/>
        </p:spPr>
        <p:txBody>
          <a:bodyPr lIns="94824" tIns="47416" rIns="94824" bIns="47416"/>
          <a:lstStyle/>
          <a:p>
            <a:pPr eaLnBrk="1" hangingPunct="1"/>
            <a:endParaRPr lang="de-DE" noProof="1">
              <a:cs typeface="Arial" pitchFamily="34" charset="0"/>
            </a:endParaRPr>
          </a:p>
        </p:txBody>
      </p:sp>
    </p:spTree>
    <p:extLst>
      <p:ext uri="{BB962C8B-B14F-4D97-AF65-F5344CB8AC3E}">
        <p14:creationId xmlns:p14="http://schemas.microsoft.com/office/powerpoint/2010/main" val="1613099173"/>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28529644-27C0-4655-9503-40E917BF2C41}" type="slidenum">
              <a:rPr/>
              <a:pPr/>
              <a:t>127</a:t>
            </a:fld>
            <a:endParaRPr lang="de-DE" dirty="0"/>
          </a:p>
        </p:txBody>
      </p:sp>
      <p:sp>
        <p:nvSpPr>
          <p:cNvPr id="97283" name="Rectangle 7"/>
          <p:cNvSpPr txBox="1">
            <a:spLocks noGrp="1" noChangeArrowheads="1"/>
          </p:cNvSpPr>
          <p:nvPr/>
        </p:nvSpPr>
        <p:spPr bwMode="auto">
          <a:xfrm>
            <a:off x="3887788" y="8689976"/>
            <a:ext cx="2970212" cy="454025"/>
          </a:xfrm>
          <a:prstGeom prst="rect">
            <a:avLst/>
          </a:prstGeom>
          <a:noFill/>
          <a:ln w="9525">
            <a:noFill/>
            <a:miter lim="800000"/>
            <a:headEnd/>
            <a:tailEnd/>
          </a:ln>
        </p:spPr>
        <p:txBody>
          <a:bodyPr lIns="94824" tIns="47416" rIns="94824" bIns="47416" anchor="b"/>
          <a:lstStyle/>
          <a:p>
            <a:pPr algn="r" defTabSz="947738"/>
            <a:fld id="{0C7B8A1B-A169-42ED-96E3-CF5B68CF2C7A}" type="slidenum">
              <a:rPr lang="en-GB" sz="1300"/>
              <a:pPr algn="r" defTabSz="947738"/>
              <a:t>127</a:t>
            </a:fld>
            <a:endParaRPr lang="en-GB" sz="1300" dirty="0"/>
          </a:p>
        </p:txBody>
      </p:sp>
      <p:sp>
        <p:nvSpPr>
          <p:cNvPr id="97284" name="Rectangle 2"/>
          <p:cNvSpPr>
            <a:spLocks noGrp="1" noRot="1" noChangeAspect="1" noChangeArrowheads="1" noTextEdit="1"/>
          </p:cNvSpPr>
          <p:nvPr>
            <p:ph type="sldImg"/>
          </p:nvPr>
        </p:nvSpPr>
        <p:spPr>
          <a:xfrm>
            <a:off x="382588" y="685800"/>
            <a:ext cx="6094412" cy="3430588"/>
          </a:xfrm>
          <a:ln/>
        </p:spPr>
      </p:sp>
      <p:sp>
        <p:nvSpPr>
          <p:cNvPr id="97285" name="Rectangle 3"/>
          <p:cNvSpPr>
            <a:spLocks noGrp="1" noChangeArrowheads="1"/>
          </p:cNvSpPr>
          <p:nvPr>
            <p:ph type="body" idx="1"/>
          </p:nvPr>
        </p:nvSpPr>
        <p:spPr>
          <a:xfrm>
            <a:off x="914401" y="4343400"/>
            <a:ext cx="5029200" cy="4114800"/>
          </a:xfrm>
          <a:noFill/>
          <a:ln/>
        </p:spPr>
        <p:txBody>
          <a:bodyPr lIns="94824" tIns="47416" rIns="94824" bIns="47416"/>
          <a:lstStyle/>
          <a:p>
            <a:pPr eaLnBrk="1" hangingPunct="1"/>
            <a:endParaRPr lang="de-DE" noProof="1">
              <a:cs typeface="Arial" pitchFamily="34" charset="0"/>
            </a:endParaRPr>
          </a:p>
        </p:txBody>
      </p:sp>
    </p:spTree>
    <p:extLst>
      <p:ext uri="{BB962C8B-B14F-4D97-AF65-F5344CB8AC3E}">
        <p14:creationId xmlns:p14="http://schemas.microsoft.com/office/powerpoint/2010/main" val="3629081268"/>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28529644-27C0-4655-9503-40E917BF2C41}" type="slidenum">
              <a:rPr/>
              <a:pPr/>
              <a:t>129</a:t>
            </a:fld>
            <a:endParaRPr lang="de-DE" dirty="0"/>
          </a:p>
        </p:txBody>
      </p:sp>
      <p:sp>
        <p:nvSpPr>
          <p:cNvPr id="97283" name="Rectangle 7"/>
          <p:cNvSpPr txBox="1">
            <a:spLocks noGrp="1" noChangeArrowheads="1"/>
          </p:cNvSpPr>
          <p:nvPr/>
        </p:nvSpPr>
        <p:spPr bwMode="auto">
          <a:xfrm>
            <a:off x="3887788" y="8689976"/>
            <a:ext cx="2970212" cy="454025"/>
          </a:xfrm>
          <a:prstGeom prst="rect">
            <a:avLst/>
          </a:prstGeom>
          <a:noFill/>
          <a:ln w="9525">
            <a:noFill/>
            <a:miter lim="800000"/>
            <a:headEnd/>
            <a:tailEnd/>
          </a:ln>
        </p:spPr>
        <p:txBody>
          <a:bodyPr lIns="94824" tIns="47416" rIns="94824" bIns="47416" anchor="b"/>
          <a:lstStyle/>
          <a:p>
            <a:pPr algn="r" defTabSz="947738"/>
            <a:fld id="{0C7B8A1B-A169-42ED-96E3-CF5B68CF2C7A}" type="slidenum">
              <a:rPr lang="en-GB" sz="1300"/>
              <a:pPr algn="r" defTabSz="947738"/>
              <a:t>129</a:t>
            </a:fld>
            <a:endParaRPr lang="en-GB" sz="1300" dirty="0"/>
          </a:p>
        </p:txBody>
      </p:sp>
      <p:sp>
        <p:nvSpPr>
          <p:cNvPr id="97284" name="Rectangle 2"/>
          <p:cNvSpPr>
            <a:spLocks noGrp="1" noRot="1" noChangeAspect="1" noChangeArrowheads="1" noTextEdit="1"/>
          </p:cNvSpPr>
          <p:nvPr>
            <p:ph type="sldImg"/>
          </p:nvPr>
        </p:nvSpPr>
        <p:spPr>
          <a:xfrm>
            <a:off x="382588" y="685800"/>
            <a:ext cx="6094412" cy="3430588"/>
          </a:xfrm>
          <a:ln/>
        </p:spPr>
      </p:sp>
      <p:sp>
        <p:nvSpPr>
          <p:cNvPr id="97285" name="Rectangle 3"/>
          <p:cNvSpPr>
            <a:spLocks noGrp="1" noChangeArrowheads="1"/>
          </p:cNvSpPr>
          <p:nvPr>
            <p:ph type="body" idx="1"/>
          </p:nvPr>
        </p:nvSpPr>
        <p:spPr>
          <a:xfrm>
            <a:off x="914401" y="4343400"/>
            <a:ext cx="5029200" cy="4114800"/>
          </a:xfrm>
          <a:noFill/>
          <a:ln/>
        </p:spPr>
        <p:txBody>
          <a:bodyPr lIns="94824" tIns="47416" rIns="94824" bIns="47416"/>
          <a:lstStyle/>
          <a:p>
            <a:pPr eaLnBrk="1" hangingPunct="1"/>
            <a:endParaRPr lang="de-DE" noProof="1">
              <a:cs typeface="Arial" pitchFamily="34" charset="0"/>
            </a:endParaRPr>
          </a:p>
        </p:txBody>
      </p:sp>
    </p:spTree>
    <p:extLst>
      <p:ext uri="{BB962C8B-B14F-4D97-AF65-F5344CB8AC3E}">
        <p14:creationId xmlns:p14="http://schemas.microsoft.com/office/powerpoint/2010/main" val="3076947073"/>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28529644-27C0-4655-9503-40E917BF2C41}" type="slidenum">
              <a:rPr/>
              <a:pPr/>
              <a:t>130</a:t>
            </a:fld>
            <a:endParaRPr lang="de-DE" dirty="0"/>
          </a:p>
        </p:txBody>
      </p:sp>
      <p:sp>
        <p:nvSpPr>
          <p:cNvPr id="97283" name="Rectangle 7"/>
          <p:cNvSpPr txBox="1">
            <a:spLocks noGrp="1" noChangeArrowheads="1"/>
          </p:cNvSpPr>
          <p:nvPr/>
        </p:nvSpPr>
        <p:spPr bwMode="auto">
          <a:xfrm>
            <a:off x="3887788" y="8689976"/>
            <a:ext cx="2970212" cy="454025"/>
          </a:xfrm>
          <a:prstGeom prst="rect">
            <a:avLst/>
          </a:prstGeom>
          <a:noFill/>
          <a:ln w="9525">
            <a:noFill/>
            <a:miter lim="800000"/>
            <a:headEnd/>
            <a:tailEnd/>
          </a:ln>
        </p:spPr>
        <p:txBody>
          <a:bodyPr lIns="94824" tIns="47416" rIns="94824" bIns="47416" anchor="b"/>
          <a:lstStyle/>
          <a:p>
            <a:pPr algn="r" defTabSz="947738"/>
            <a:fld id="{0C7B8A1B-A169-42ED-96E3-CF5B68CF2C7A}" type="slidenum">
              <a:rPr lang="en-GB" sz="1300"/>
              <a:pPr algn="r" defTabSz="947738"/>
              <a:t>130</a:t>
            </a:fld>
            <a:endParaRPr lang="en-GB" sz="1300" dirty="0"/>
          </a:p>
        </p:txBody>
      </p:sp>
      <p:sp>
        <p:nvSpPr>
          <p:cNvPr id="97284" name="Rectangle 2"/>
          <p:cNvSpPr>
            <a:spLocks noGrp="1" noRot="1" noChangeAspect="1" noChangeArrowheads="1" noTextEdit="1"/>
          </p:cNvSpPr>
          <p:nvPr>
            <p:ph type="sldImg"/>
          </p:nvPr>
        </p:nvSpPr>
        <p:spPr>
          <a:xfrm>
            <a:off x="382588" y="685800"/>
            <a:ext cx="6094412" cy="3430588"/>
          </a:xfrm>
          <a:ln/>
        </p:spPr>
      </p:sp>
      <p:sp>
        <p:nvSpPr>
          <p:cNvPr id="97285" name="Rectangle 3"/>
          <p:cNvSpPr>
            <a:spLocks noGrp="1" noChangeArrowheads="1"/>
          </p:cNvSpPr>
          <p:nvPr>
            <p:ph type="body" idx="1"/>
          </p:nvPr>
        </p:nvSpPr>
        <p:spPr>
          <a:xfrm>
            <a:off x="914401" y="4343400"/>
            <a:ext cx="5029200" cy="4114800"/>
          </a:xfrm>
          <a:noFill/>
          <a:ln/>
        </p:spPr>
        <p:txBody>
          <a:bodyPr lIns="94824" tIns="47416" rIns="94824" bIns="47416"/>
          <a:lstStyle/>
          <a:p>
            <a:pPr eaLnBrk="1" hangingPunct="1"/>
            <a:endParaRPr lang="de-DE" noProof="1">
              <a:cs typeface="Arial" pitchFamily="34" charset="0"/>
            </a:endParaRPr>
          </a:p>
        </p:txBody>
      </p:sp>
    </p:spTree>
    <p:extLst>
      <p:ext uri="{BB962C8B-B14F-4D97-AF65-F5344CB8AC3E}">
        <p14:creationId xmlns:p14="http://schemas.microsoft.com/office/powerpoint/2010/main" val="477845517"/>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28529644-27C0-4655-9503-40E917BF2C41}" type="slidenum">
              <a:rPr/>
              <a:pPr/>
              <a:t>131</a:t>
            </a:fld>
            <a:endParaRPr lang="de-DE" dirty="0"/>
          </a:p>
        </p:txBody>
      </p:sp>
      <p:sp>
        <p:nvSpPr>
          <p:cNvPr id="97283" name="Rectangle 7"/>
          <p:cNvSpPr txBox="1">
            <a:spLocks noGrp="1" noChangeArrowheads="1"/>
          </p:cNvSpPr>
          <p:nvPr/>
        </p:nvSpPr>
        <p:spPr bwMode="auto">
          <a:xfrm>
            <a:off x="3887788" y="8689976"/>
            <a:ext cx="2970212" cy="454025"/>
          </a:xfrm>
          <a:prstGeom prst="rect">
            <a:avLst/>
          </a:prstGeom>
          <a:noFill/>
          <a:ln w="9525">
            <a:noFill/>
            <a:miter lim="800000"/>
            <a:headEnd/>
            <a:tailEnd/>
          </a:ln>
        </p:spPr>
        <p:txBody>
          <a:bodyPr lIns="94824" tIns="47416" rIns="94824" bIns="47416" anchor="b"/>
          <a:lstStyle/>
          <a:p>
            <a:pPr algn="r" defTabSz="947738"/>
            <a:fld id="{0C7B8A1B-A169-42ED-96E3-CF5B68CF2C7A}" type="slidenum">
              <a:rPr lang="en-GB" sz="1300"/>
              <a:pPr algn="r" defTabSz="947738"/>
              <a:t>131</a:t>
            </a:fld>
            <a:endParaRPr lang="en-GB" sz="1300" dirty="0"/>
          </a:p>
        </p:txBody>
      </p:sp>
      <p:sp>
        <p:nvSpPr>
          <p:cNvPr id="97284" name="Rectangle 2"/>
          <p:cNvSpPr>
            <a:spLocks noGrp="1" noRot="1" noChangeAspect="1" noChangeArrowheads="1" noTextEdit="1"/>
          </p:cNvSpPr>
          <p:nvPr>
            <p:ph type="sldImg"/>
          </p:nvPr>
        </p:nvSpPr>
        <p:spPr>
          <a:xfrm>
            <a:off x="382588" y="685800"/>
            <a:ext cx="6094412" cy="3430588"/>
          </a:xfrm>
          <a:ln/>
        </p:spPr>
      </p:sp>
      <p:sp>
        <p:nvSpPr>
          <p:cNvPr id="97285" name="Rectangle 3"/>
          <p:cNvSpPr>
            <a:spLocks noGrp="1" noChangeArrowheads="1"/>
          </p:cNvSpPr>
          <p:nvPr>
            <p:ph type="body" idx="1"/>
          </p:nvPr>
        </p:nvSpPr>
        <p:spPr>
          <a:xfrm>
            <a:off x="914401" y="4343400"/>
            <a:ext cx="5029200" cy="4114800"/>
          </a:xfrm>
          <a:noFill/>
          <a:ln/>
        </p:spPr>
        <p:txBody>
          <a:bodyPr lIns="94824" tIns="47416" rIns="94824" bIns="47416"/>
          <a:lstStyle/>
          <a:p>
            <a:pPr eaLnBrk="1" hangingPunct="1"/>
            <a:endParaRPr lang="de-DE" noProof="1">
              <a:cs typeface="Arial" pitchFamily="34" charset="0"/>
            </a:endParaRPr>
          </a:p>
        </p:txBody>
      </p:sp>
    </p:spTree>
    <p:extLst>
      <p:ext uri="{BB962C8B-B14F-4D97-AF65-F5344CB8AC3E}">
        <p14:creationId xmlns:p14="http://schemas.microsoft.com/office/powerpoint/2010/main" val="1361886762"/>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28529644-27C0-4655-9503-40E917BF2C41}" type="slidenum">
              <a:rPr/>
              <a:pPr/>
              <a:t>132</a:t>
            </a:fld>
            <a:endParaRPr lang="de-DE" dirty="0"/>
          </a:p>
        </p:txBody>
      </p:sp>
      <p:sp>
        <p:nvSpPr>
          <p:cNvPr id="97283" name="Rectangle 7"/>
          <p:cNvSpPr txBox="1">
            <a:spLocks noGrp="1" noChangeArrowheads="1"/>
          </p:cNvSpPr>
          <p:nvPr/>
        </p:nvSpPr>
        <p:spPr bwMode="auto">
          <a:xfrm>
            <a:off x="3887788" y="8689976"/>
            <a:ext cx="2970212" cy="454025"/>
          </a:xfrm>
          <a:prstGeom prst="rect">
            <a:avLst/>
          </a:prstGeom>
          <a:noFill/>
          <a:ln w="9525">
            <a:noFill/>
            <a:miter lim="800000"/>
            <a:headEnd/>
            <a:tailEnd/>
          </a:ln>
        </p:spPr>
        <p:txBody>
          <a:bodyPr lIns="94824" tIns="47416" rIns="94824" bIns="47416" anchor="b"/>
          <a:lstStyle/>
          <a:p>
            <a:pPr algn="r" defTabSz="947738"/>
            <a:fld id="{0C7B8A1B-A169-42ED-96E3-CF5B68CF2C7A}" type="slidenum">
              <a:rPr lang="en-GB" sz="1300"/>
              <a:pPr algn="r" defTabSz="947738"/>
              <a:t>132</a:t>
            </a:fld>
            <a:endParaRPr lang="en-GB" sz="1300" dirty="0"/>
          </a:p>
        </p:txBody>
      </p:sp>
      <p:sp>
        <p:nvSpPr>
          <p:cNvPr id="97284" name="Rectangle 2"/>
          <p:cNvSpPr>
            <a:spLocks noGrp="1" noRot="1" noChangeAspect="1" noChangeArrowheads="1" noTextEdit="1"/>
          </p:cNvSpPr>
          <p:nvPr>
            <p:ph type="sldImg"/>
          </p:nvPr>
        </p:nvSpPr>
        <p:spPr>
          <a:xfrm>
            <a:off x="382588" y="685800"/>
            <a:ext cx="6094412" cy="3430588"/>
          </a:xfrm>
          <a:ln/>
        </p:spPr>
      </p:sp>
      <p:sp>
        <p:nvSpPr>
          <p:cNvPr id="97285" name="Rectangle 3"/>
          <p:cNvSpPr>
            <a:spLocks noGrp="1" noChangeArrowheads="1"/>
          </p:cNvSpPr>
          <p:nvPr>
            <p:ph type="body" idx="1"/>
          </p:nvPr>
        </p:nvSpPr>
        <p:spPr>
          <a:xfrm>
            <a:off x="914401" y="4343400"/>
            <a:ext cx="5029200" cy="4114800"/>
          </a:xfrm>
          <a:noFill/>
          <a:ln/>
        </p:spPr>
        <p:txBody>
          <a:bodyPr lIns="94824" tIns="47416" rIns="94824" bIns="47416"/>
          <a:lstStyle/>
          <a:p>
            <a:pPr eaLnBrk="1" hangingPunct="1"/>
            <a:endParaRPr lang="de-DE" noProof="1">
              <a:cs typeface="Arial" pitchFamily="34" charset="0"/>
            </a:endParaRPr>
          </a:p>
        </p:txBody>
      </p:sp>
    </p:spTree>
    <p:extLst>
      <p:ext uri="{BB962C8B-B14F-4D97-AF65-F5344CB8AC3E}">
        <p14:creationId xmlns:p14="http://schemas.microsoft.com/office/powerpoint/2010/main" val="501939593"/>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28529644-27C0-4655-9503-40E917BF2C41}" type="slidenum">
              <a:rPr/>
              <a:pPr/>
              <a:t>133</a:t>
            </a:fld>
            <a:endParaRPr lang="de-DE" dirty="0"/>
          </a:p>
        </p:txBody>
      </p:sp>
      <p:sp>
        <p:nvSpPr>
          <p:cNvPr id="97283" name="Rectangle 7"/>
          <p:cNvSpPr txBox="1">
            <a:spLocks noGrp="1" noChangeArrowheads="1"/>
          </p:cNvSpPr>
          <p:nvPr/>
        </p:nvSpPr>
        <p:spPr bwMode="auto">
          <a:xfrm>
            <a:off x="3887788" y="8689976"/>
            <a:ext cx="2970212" cy="454025"/>
          </a:xfrm>
          <a:prstGeom prst="rect">
            <a:avLst/>
          </a:prstGeom>
          <a:noFill/>
          <a:ln w="9525">
            <a:noFill/>
            <a:miter lim="800000"/>
            <a:headEnd/>
            <a:tailEnd/>
          </a:ln>
        </p:spPr>
        <p:txBody>
          <a:bodyPr lIns="94824" tIns="47416" rIns="94824" bIns="47416" anchor="b"/>
          <a:lstStyle/>
          <a:p>
            <a:pPr algn="r" defTabSz="947738"/>
            <a:fld id="{0C7B8A1B-A169-42ED-96E3-CF5B68CF2C7A}" type="slidenum">
              <a:rPr lang="en-GB" sz="1300"/>
              <a:pPr algn="r" defTabSz="947738"/>
              <a:t>133</a:t>
            </a:fld>
            <a:endParaRPr lang="en-GB" sz="1300" dirty="0"/>
          </a:p>
        </p:txBody>
      </p:sp>
      <p:sp>
        <p:nvSpPr>
          <p:cNvPr id="97284" name="Rectangle 2"/>
          <p:cNvSpPr>
            <a:spLocks noGrp="1" noRot="1" noChangeAspect="1" noChangeArrowheads="1" noTextEdit="1"/>
          </p:cNvSpPr>
          <p:nvPr>
            <p:ph type="sldImg"/>
          </p:nvPr>
        </p:nvSpPr>
        <p:spPr>
          <a:xfrm>
            <a:off x="382588" y="685800"/>
            <a:ext cx="6094412" cy="3430588"/>
          </a:xfrm>
          <a:ln/>
        </p:spPr>
      </p:sp>
      <p:sp>
        <p:nvSpPr>
          <p:cNvPr id="97285" name="Rectangle 3"/>
          <p:cNvSpPr>
            <a:spLocks noGrp="1" noChangeArrowheads="1"/>
          </p:cNvSpPr>
          <p:nvPr>
            <p:ph type="body" idx="1"/>
          </p:nvPr>
        </p:nvSpPr>
        <p:spPr>
          <a:xfrm>
            <a:off x="914401" y="4343400"/>
            <a:ext cx="5029200" cy="4114800"/>
          </a:xfrm>
          <a:noFill/>
          <a:ln/>
        </p:spPr>
        <p:txBody>
          <a:bodyPr lIns="94824" tIns="47416" rIns="94824" bIns="47416"/>
          <a:lstStyle/>
          <a:p>
            <a:pPr eaLnBrk="1" hangingPunct="1"/>
            <a:endParaRPr lang="de-DE" noProof="1">
              <a:cs typeface="Arial" pitchFamily="34" charset="0"/>
            </a:endParaRPr>
          </a:p>
        </p:txBody>
      </p:sp>
    </p:spTree>
    <p:extLst>
      <p:ext uri="{BB962C8B-B14F-4D97-AF65-F5344CB8AC3E}">
        <p14:creationId xmlns:p14="http://schemas.microsoft.com/office/powerpoint/2010/main" val="12077918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A2F0C3E-3266-4776-841D-D43208E38C88}" type="slidenum">
              <a:rPr lang="fr-FR" smtClean="0"/>
              <a:pPr/>
              <a:t>9</a:t>
            </a:fld>
            <a:endParaRPr lang="fr-FR"/>
          </a:p>
        </p:txBody>
      </p:sp>
    </p:spTree>
    <p:extLst>
      <p:ext uri="{BB962C8B-B14F-4D97-AF65-F5344CB8AC3E}">
        <p14:creationId xmlns:p14="http://schemas.microsoft.com/office/powerpoint/2010/main" val="2600430157"/>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28529644-27C0-4655-9503-40E917BF2C41}" type="slidenum">
              <a:rPr/>
              <a:pPr/>
              <a:t>134</a:t>
            </a:fld>
            <a:endParaRPr lang="de-DE" dirty="0"/>
          </a:p>
        </p:txBody>
      </p:sp>
      <p:sp>
        <p:nvSpPr>
          <p:cNvPr id="97283" name="Rectangle 7"/>
          <p:cNvSpPr txBox="1">
            <a:spLocks noGrp="1" noChangeArrowheads="1"/>
          </p:cNvSpPr>
          <p:nvPr/>
        </p:nvSpPr>
        <p:spPr bwMode="auto">
          <a:xfrm>
            <a:off x="3887788" y="8689976"/>
            <a:ext cx="2970212" cy="454025"/>
          </a:xfrm>
          <a:prstGeom prst="rect">
            <a:avLst/>
          </a:prstGeom>
          <a:noFill/>
          <a:ln w="9525">
            <a:noFill/>
            <a:miter lim="800000"/>
            <a:headEnd/>
            <a:tailEnd/>
          </a:ln>
        </p:spPr>
        <p:txBody>
          <a:bodyPr lIns="94824" tIns="47416" rIns="94824" bIns="47416" anchor="b"/>
          <a:lstStyle/>
          <a:p>
            <a:pPr algn="r" defTabSz="947738"/>
            <a:fld id="{0C7B8A1B-A169-42ED-96E3-CF5B68CF2C7A}" type="slidenum">
              <a:rPr lang="en-GB" sz="1300"/>
              <a:pPr algn="r" defTabSz="947738"/>
              <a:t>134</a:t>
            </a:fld>
            <a:endParaRPr lang="en-GB" sz="1300" dirty="0"/>
          </a:p>
        </p:txBody>
      </p:sp>
      <p:sp>
        <p:nvSpPr>
          <p:cNvPr id="97284" name="Rectangle 2"/>
          <p:cNvSpPr>
            <a:spLocks noGrp="1" noRot="1" noChangeAspect="1" noChangeArrowheads="1" noTextEdit="1"/>
          </p:cNvSpPr>
          <p:nvPr>
            <p:ph type="sldImg"/>
          </p:nvPr>
        </p:nvSpPr>
        <p:spPr>
          <a:xfrm>
            <a:off x="382588" y="685800"/>
            <a:ext cx="6094412" cy="3430588"/>
          </a:xfrm>
          <a:ln/>
        </p:spPr>
      </p:sp>
      <p:sp>
        <p:nvSpPr>
          <p:cNvPr id="97285" name="Rectangle 3"/>
          <p:cNvSpPr>
            <a:spLocks noGrp="1" noChangeArrowheads="1"/>
          </p:cNvSpPr>
          <p:nvPr>
            <p:ph type="body" idx="1"/>
          </p:nvPr>
        </p:nvSpPr>
        <p:spPr>
          <a:xfrm>
            <a:off x="914401" y="4343400"/>
            <a:ext cx="5029200" cy="4114800"/>
          </a:xfrm>
          <a:noFill/>
          <a:ln/>
        </p:spPr>
        <p:txBody>
          <a:bodyPr lIns="94824" tIns="47416" rIns="94824" bIns="47416"/>
          <a:lstStyle/>
          <a:p>
            <a:pPr eaLnBrk="1" hangingPunct="1"/>
            <a:endParaRPr lang="de-DE" noProof="1">
              <a:cs typeface="Arial" pitchFamily="34" charset="0"/>
            </a:endParaRPr>
          </a:p>
        </p:txBody>
      </p:sp>
    </p:spTree>
    <p:extLst>
      <p:ext uri="{BB962C8B-B14F-4D97-AF65-F5344CB8AC3E}">
        <p14:creationId xmlns:p14="http://schemas.microsoft.com/office/powerpoint/2010/main" val="1643780756"/>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28529644-27C0-4655-9503-40E917BF2C41}" type="slidenum">
              <a:rPr/>
              <a:pPr/>
              <a:t>135</a:t>
            </a:fld>
            <a:endParaRPr lang="de-DE" dirty="0"/>
          </a:p>
        </p:txBody>
      </p:sp>
      <p:sp>
        <p:nvSpPr>
          <p:cNvPr id="97283" name="Rectangle 7"/>
          <p:cNvSpPr txBox="1">
            <a:spLocks noGrp="1" noChangeArrowheads="1"/>
          </p:cNvSpPr>
          <p:nvPr/>
        </p:nvSpPr>
        <p:spPr bwMode="auto">
          <a:xfrm>
            <a:off x="3887788" y="8689976"/>
            <a:ext cx="2970212" cy="454025"/>
          </a:xfrm>
          <a:prstGeom prst="rect">
            <a:avLst/>
          </a:prstGeom>
          <a:noFill/>
          <a:ln w="9525">
            <a:noFill/>
            <a:miter lim="800000"/>
            <a:headEnd/>
            <a:tailEnd/>
          </a:ln>
        </p:spPr>
        <p:txBody>
          <a:bodyPr lIns="94824" tIns="47416" rIns="94824" bIns="47416" anchor="b"/>
          <a:lstStyle/>
          <a:p>
            <a:pPr algn="r" defTabSz="947738"/>
            <a:fld id="{0C7B8A1B-A169-42ED-96E3-CF5B68CF2C7A}" type="slidenum">
              <a:rPr lang="en-GB" sz="1300"/>
              <a:pPr algn="r" defTabSz="947738"/>
              <a:t>135</a:t>
            </a:fld>
            <a:endParaRPr lang="en-GB" sz="1300" dirty="0"/>
          </a:p>
        </p:txBody>
      </p:sp>
      <p:sp>
        <p:nvSpPr>
          <p:cNvPr id="97284" name="Rectangle 2"/>
          <p:cNvSpPr>
            <a:spLocks noGrp="1" noRot="1" noChangeAspect="1" noChangeArrowheads="1" noTextEdit="1"/>
          </p:cNvSpPr>
          <p:nvPr>
            <p:ph type="sldImg"/>
          </p:nvPr>
        </p:nvSpPr>
        <p:spPr>
          <a:xfrm>
            <a:off x="382588" y="685800"/>
            <a:ext cx="6094412" cy="3430588"/>
          </a:xfrm>
          <a:ln/>
        </p:spPr>
      </p:sp>
      <p:sp>
        <p:nvSpPr>
          <p:cNvPr id="97285" name="Rectangle 3"/>
          <p:cNvSpPr>
            <a:spLocks noGrp="1" noChangeArrowheads="1"/>
          </p:cNvSpPr>
          <p:nvPr>
            <p:ph type="body" idx="1"/>
          </p:nvPr>
        </p:nvSpPr>
        <p:spPr>
          <a:xfrm>
            <a:off x="914401" y="4343400"/>
            <a:ext cx="5029200" cy="4114800"/>
          </a:xfrm>
          <a:noFill/>
          <a:ln/>
        </p:spPr>
        <p:txBody>
          <a:bodyPr lIns="94824" tIns="47416" rIns="94824" bIns="47416"/>
          <a:lstStyle/>
          <a:p>
            <a:pPr eaLnBrk="1" hangingPunct="1"/>
            <a:endParaRPr lang="de-DE" noProof="1">
              <a:cs typeface="Arial" pitchFamily="34" charset="0"/>
            </a:endParaRPr>
          </a:p>
        </p:txBody>
      </p:sp>
    </p:spTree>
    <p:extLst>
      <p:ext uri="{BB962C8B-B14F-4D97-AF65-F5344CB8AC3E}">
        <p14:creationId xmlns:p14="http://schemas.microsoft.com/office/powerpoint/2010/main" val="4267078768"/>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28529644-27C0-4655-9503-40E917BF2C41}" type="slidenum">
              <a:rPr/>
              <a:pPr/>
              <a:t>137</a:t>
            </a:fld>
            <a:endParaRPr lang="de-DE" dirty="0"/>
          </a:p>
        </p:txBody>
      </p:sp>
      <p:sp>
        <p:nvSpPr>
          <p:cNvPr id="97283" name="Rectangle 7"/>
          <p:cNvSpPr txBox="1">
            <a:spLocks noGrp="1" noChangeArrowheads="1"/>
          </p:cNvSpPr>
          <p:nvPr/>
        </p:nvSpPr>
        <p:spPr bwMode="auto">
          <a:xfrm>
            <a:off x="3887788" y="8689976"/>
            <a:ext cx="2970212" cy="454025"/>
          </a:xfrm>
          <a:prstGeom prst="rect">
            <a:avLst/>
          </a:prstGeom>
          <a:noFill/>
          <a:ln w="9525">
            <a:noFill/>
            <a:miter lim="800000"/>
            <a:headEnd/>
            <a:tailEnd/>
          </a:ln>
        </p:spPr>
        <p:txBody>
          <a:bodyPr lIns="94824" tIns="47416" rIns="94824" bIns="47416" anchor="b"/>
          <a:lstStyle/>
          <a:p>
            <a:pPr algn="r" defTabSz="947738"/>
            <a:fld id="{0C7B8A1B-A169-42ED-96E3-CF5B68CF2C7A}" type="slidenum">
              <a:rPr lang="en-GB" sz="1300"/>
              <a:pPr algn="r" defTabSz="947738"/>
              <a:t>137</a:t>
            </a:fld>
            <a:endParaRPr lang="en-GB" sz="1300" dirty="0"/>
          </a:p>
        </p:txBody>
      </p:sp>
      <p:sp>
        <p:nvSpPr>
          <p:cNvPr id="97284" name="Rectangle 2"/>
          <p:cNvSpPr>
            <a:spLocks noGrp="1" noRot="1" noChangeAspect="1" noChangeArrowheads="1" noTextEdit="1"/>
          </p:cNvSpPr>
          <p:nvPr>
            <p:ph type="sldImg"/>
          </p:nvPr>
        </p:nvSpPr>
        <p:spPr>
          <a:xfrm>
            <a:off x="382588" y="685800"/>
            <a:ext cx="6094412" cy="3430588"/>
          </a:xfrm>
          <a:ln/>
        </p:spPr>
      </p:sp>
      <p:sp>
        <p:nvSpPr>
          <p:cNvPr id="97285" name="Rectangle 3"/>
          <p:cNvSpPr>
            <a:spLocks noGrp="1" noChangeArrowheads="1"/>
          </p:cNvSpPr>
          <p:nvPr>
            <p:ph type="body" idx="1"/>
          </p:nvPr>
        </p:nvSpPr>
        <p:spPr>
          <a:xfrm>
            <a:off x="914401" y="4343400"/>
            <a:ext cx="5029200" cy="4114800"/>
          </a:xfrm>
          <a:noFill/>
          <a:ln/>
        </p:spPr>
        <p:txBody>
          <a:bodyPr lIns="94824" tIns="47416" rIns="94824" bIns="47416"/>
          <a:lstStyle/>
          <a:p>
            <a:pPr eaLnBrk="1" hangingPunct="1"/>
            <a:endParaRPr lang="de-DE" noProof="1">
              <a:cs typeface="Arial" pitchFamily="34" charset="0"/>
            </a:endParaRPr>
          </a:p>
        </p:txBody>
      </p:sp>
    </p:spTree>
    <p:extLst>
      <p:ext uri="{BB962C8B-B14F-4D97-AF65-F5344CB8AC3E}">
        <p14:creationId xmlns:p14="http://schemas.microsoft.com/office/powerpoint/2010/main" val="33936079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28529644-27C0-4655-9503-40E917BF2C41}" type="slidenum">
              <a:rPr/>
              <a:pPr/>
              <a:t>11</a:t>
            </a:fld>
            <a:endParaRPr lang="de-DE" dirty="0"/>
          </a:p>
        </p:txBody>
      </p:sp>
      <p:sp>
        <p:nvSpPr>
          <p:cNvPr id="97283" name="Rectangle 7"/>
          <p:cNvSpPr txBox="1">
            <a:spLocks noGrp="1" noChangeArrowheads="1"/>
          </p:cNvSpPr>
          <p:nvPr/>
        </p:nvSpPr>
        <p:spPr bwMode="auto">
          <a:xfrm>
            <a:off x="3887788" y="8689976"/>
            <a:ext cx="2970212" cy="454025"/>
          </a:xfrm>
          <a:prstGeom prst="rect">
            <a:avLst/>
          </a:prstGeom>
          <a:noFill/>
          <a:ln w="9525">
            <a:noFill/>
            <a:miter lim="800000"/>
            <a:headEnd/>
            <a:tailEnd/>
          </a:ln>
        </p:spPr>
        <p:txBody>
          <a:bodyPr lIns="94824" tIns="47416" rIns="94824" bIns="47416" anchor="b"/>
          <a:lstStyle/>
          <a:p>
            <a:pPr algn="r" defTabSz="947738"/>
            <a:fld id="{0C7B8A1B-A169-42ED-96E3-CF5B68CF2C7A}" type="slidenum">
              <a:rPr lang="en-GB" sz="1300"/>
              <a:pPr algn="r" defTabSz="947738"/>
              <a:t>11</a:t>
            </a:fld>
            <a:endParaRPr lang="en-GB" sz="1300" dirty="0"/>
          </a:p>
        </p:txBody>
      </p:sp>
      <p:sp>
        <p:nvSpPr>
          <p:cNvPr id="97284" name="Rectangle 2"/>
          <p:cNvSpPr>
            <a:spLocks noGrp="1" noRot="1" noChangeAspect="1" noChangeArrowheads="1" noTextEdit="1"/>
          </p:cNvSpPr>
          <p:nvPr>
            <p:ph type="sldImg"/>
          </p:nvPr>
        </p:nvSpPr>
        <p:spPr>
          <a:xfrm>
            <a:off x="382588" y="685800"/>
            <a:ext cx="6094412" cy="3430588"/>
          </a:xfrm>
          <a:ln/>
        </p:spPr>
      </p:sp>
      <p:sp>
        <p:nvSpPr>
          <p:cNvPr id="97285" name="Rectangle 3"/>
          <p:cNvSpPr>
            <a:spLocks noGrp="1" noChangeArrowheads="1"/>
          </p:cNvSpPr>
          <p:nvPr>
            <p:ph type="body" idx="1"/>
          </p:nvPr>
        </p:nvSpPr>
        <p:spPr>
          <a:xfrm>
            <a:off x="914401" y="4343400"/>
            <a:ext cx="5029200" cy="4114800"/>
          </a:xfrm>
          <a:noFill/>
          <a:ln/>
        </p:spPr>
        <p:txBody>
          <a:bodyPr lIns="94824" tIns="47416" rIns="94824" bIns="47416"/>
          <a:lstStyle/>
          <a:p>
            <a:pPr eaLnBrk="1" hangingPunct="1"/>
            <a:endParaRPr lang="de-DE" noProof="1">
              <a:cs typeface="Arial" pitchFamily="34" charset="0"/>
            </a:endParaRPr>
          </a:p>
        </p:txBody>
      </p:sp>
    </p:spTree>
    <p:extLst>
      <p:ext uri="{BB962C8B-B14F-4D97-AF65-F5344CB8AC3E}">
        <p14:creationId xmlns:p14="http://schemas.microsoft.com/office/powerpoint/2010/main" val="204110003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1547813" y="2357438"/>
            <a:ext cx="6048375" cy="1135062"/>
          </a:xfrm>
          <a:ln>
            <a:noFill/>
          </a:ln>
          <a:effectLst/>
        </p:spPr>
        <p:txBody>
          <a:bodyPr/>
          <a:lstStyle>
            <a:lvl1pPr algn="ctr">
              <a:defRPr>
                <a:solidFill>
                  <a:schemeClr val="tx2"/>
                </a:solidFill>
              </a:defRPr>
            </a:lvl1pPr>
          </a:lstStyle>
          <a:p>
            <a:pPr lvl="0"/>
            <a:r>
              <a:rPr lang="ru-RU" altLang="ru-RU" noProof="0"/>
              <a:t>Click to edit Master title style</a:t>
            </a:r>
          </a:p>
        </p:txBody>
      </p:sp>
      <p:sp>
        <p:nvSpPr>
          <p:cNvPr id="5123" name="Rectangle 3"/>
          <p:cNvSpPr>
            <a:spLocks noGrp="1" noChangeArrowheads="1"/>
          </p:cNvSpPr>
          <p:nvPr>
            <p:ph type="subTitle" idx="1"/>
          </p:nvPr>
        </p:nvSpPr>
        <p:spPr>
          <a:xfrm>
            <a:off x="1547813" y="3851275"/>
            <a:ext cx="6048375" cy="377825"/>
          </a:xfrm>
          <a:ln>
            <a:noFill/>
          </a:ln>
          <a:effectLst/>
        </p:spPr>
        <p:txBody>
          <a:bodyPr/>
          <a:lstStyle>
            <a:lvl1pPr marL="0" indent="0" algn="ctr">
              <a:buFontTx/>
              <a:buNone/>
              <a:defRPr>
                <a:solidFill>
                  <a:schemeClr val="tx2"/>
                </a:solidFill>
              </a:defRPr>
            </a:lvl1pPr>
          </a:lstStyle>
          <a:p>
            <a:pPr lvl="0"/>
            <a:r>
              <a:rPr lang="ru-RU" altLang="ru-RU" noProof="0" dirty="0" err="1"/>
              <a:t>Click</a:t>
            </a:r>
            <a:r>
              <a:rPr lang="ru-RU" altLang="ru-RU" noProof="0" dirty="0"/>
              <a:t> </a:t>
            </a:r>
            <a:r>
              <a:rPr lang="ru-RU" altLang="ru-RU" noProof="0" dirty="0" err="1"/>
              <a:t>to</a:t>
            </a:r>
            <a:r>
              <a:rPr lang="ru-RU" altLang="ru-RU" noProof="0" dirty="0"/>
              <a:t> </a:t>
            </a:r>
            <a:r>
              <a:rPr lang="ru-RU" altLang="ru-RU" noProof="0" dirty="0" err="1"/>
              <a:t>edit</a:t>
            </a:r>
            <a:r>
              <a:rPr lang="ru-RU" altLang="ru-RU" noProof="0" dirty="0"/>
              <a:t> </a:t>
            </a:r>
            <a:r>
              <a:rPr lang="ru-RU" altLang="ru-RU" noProof="0" dirty="0" err="1"/>
              <a:t>Master</a:t>
            </a:r>
            <a:r>
              <a:rPr lang="ru-RU" altLang="ru-RU" noProof="0" dirty="0"/>
              <a:t> </a:t>
            </a:r>
            <a:r>
              <a:rPr lang="ru-RU" altLang="ru-RU" noProof="0" dirty="0" err="1"/>
              <a:t>subtitle</a:t>
            </a:r>
            <a:r>
              <a:rPr lang="ru-RU" altLang="ru-RU" noProof="0" dirty="0"/>
              <a:t> </a:t>
            </a:r>
            <a:r>
              <a:rPr lang="ru-RU" altLang="ru-RU" noProof="0" dirty="0" err="1"/>
              <a:t>style</a:t>
            </a:r>
            <a:endParaRPr lang="ru-RU" altLang="ru-RU" noProof="0"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Date Placeholder 3"/>
          <p:cNvSpPr>
            <a:spLocks noGrp="1"/>
          </p:cNvSpPr>
          <p:nvPr>
            <p:ph type="dt" sz="half" idx="10"/>
          </p:nvPr>
        </p:nvSpPr>
        <p:spPr/>
        <p:txBody>
          <a:bodyPr/>
          <a:lstStyle>
            <a:lvl1pPr>
              <a:defRPr/>
            </a:lvl1pPr>
          </a:lstStyle>
          <a:p>
            <a:fld id="{8A7F3533-20D2-410C-93FD-A7C82EF03021}" type="datetime1">
              <a:rPr lang="en-US" altLang="ru-RU" smtClean="0"/>
              <a:pPr/>
              <a:t>12/10/2024</a:t>
            </a:fld>
            <a:endParaRPr lang="en-GB" altLang="ru-RU" dirty="0"/>
          </a:p>
        </p:txBody>
      </p:sp>
      <p:sp>
        <p:nvSpPr>
          <p:cNvPr id="5" name="Footer Placeholder 4"/>
          <p:cNvSpPr>
            <a:spLocks noGrp="1"/>
          </p:cNvSpPr>
          <p:nvPr>
            <p:ph type="ftr" sz="quarter" idx="11"/>
          </p:nvPr>
        </p:nvSpPr>
        <p:spPr/>
        <p:txBody>
          <a:bodyPr/>
          <a:lstStyle>
            <a:lvl1pPr>
              <a:defRPr/>
            </a:lvl1pPr>
          </a:lstStyle>
          <a:p>
            <a:r>
              <a:rPr lang="en-GB" altLang="ru-RU" dirty="0"/>
              <a:t>Designed by PoweredTemplate.com</a:t>
            </a:r>
          </a:p>
        </p:txBody>
      </p:sp>
      <p:sp>
        <p:nvSpPr>
          <p:cNvPr id="6" name="Slide Number Placeholder 5"/>
          <p:cNvSpPr>
            <a:spLocks noGrp="1"/>
          </p:cNvSpPr>
          <p:nvPr>
            <p:ph type="sldNum" sz="quarter" idx="12"/>
          </p:nvPr>
        </p:nvSpPr>
        <p:spPr/>
        <p:txBody>
          <a:bodyPr/>
          <a:lstStyle>
            <a:lvl1pPr>
              <a:defRPr/>
            </a:lvl1pPr>
          </a:lstStyle>
          <a:p>
            <a:fld id="{5D78A19A-B1B5-4872-BD61-D75A36576772}" type="slidenum">
              <a:rPr lang="en-GB" altLang="ru-RU"/>
              <a:pPr/>
              <a:t>‹N°›</a:t>
            </a:fld>
            <a:endParaRPr lang="en-GB" altLang="ru-RU" dirty="0"/>
          </a:p>
        </p:txBody>
      </p:sp>
    </p:spTree>
    <p:extLst>
      <p:ext uri="{BB962C8B-B14F-4D97-AF65-F5344CB8AC3E}">
        <p14:creationId xmlns:p14="http://schemas.microsoft.com/office/powerpoint/2010/main" val="18263747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4638" y="268288"/>
            <a:ext cx="2051050" cy="3997325"/>
          </a:xfrm>
        </p:spPr>
        <p:txBody>
          <a:bodyPr vert="eaVert"/>
          <a:lstStyle/>
          <a:p>
            <a:r>
              <a:rPr lang="en-US"/>
              <a:t>Click to edit Master title style</a:t>
            </a:r>
            <a:endParaRPr lang="ru-RU"/>
          </a:p>
        </p:txBody>
      </p:sp>
      <p:sp>
        <p:nvSpPr>
          <p:cNvPr id="3" name="Vertical Text Placeholder 2"/>
          <p:cNvSpPr>
            <a:spLocks noGrp="1"/>
          </p:cNvSpPr>
          <p:nvPr>
            <p:ph type="body" orient="vert" idx="1"/>
          </p:nvPr>
        </p:nvSpPr>
        <p:spPr>
          <a:xfrm>
            <a:off x="468313" y="268288"/>
            <a:ext cx="6003925" cy="39973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Date Placeholder 3"/>
          <p:cNvSpPr>
            <a:spLocks noGrp="1"/>
          </p:cNvSpPr>
          <p:nvPr>
            <p:ph type="dt" sz="half" idx="10"/>
          </p:nvPr>
        </p:nvSpPr>
        <p:spPr/>
        <p:txBody>
          <a:bodyPr/>
          <a:lstStyle>
            <a:lvl1pPr>
              <a:defRPr/>
            </a:lvl1pPr>
          </a:lstStyle>
          <a:p>
            <a:fld id="{CD012D5B-DFE9-401E-B8FE-221C8C4CBE2A}" type="datetime1">
              <a:rPr lang="en-US" altLang="ru-RU" smtClean="0"/>
              <a:pPr/>
              <a:t>12/10/2024</a:t>
            </a:fld>
            <a:endParaRPr lang="en-GB" altLang="ru-RU" dirty="0"/>
          </a:p>
        </p:txBody>
      </p:sp>
      <p:sp>
        <p:nvSpPr>
          <p:cNvPr id="5" name="Footer Placeholder 4"/>
          <p:cNvSpPr>
            <a:spLocks noGrp="1"/>
          </p:cNvSpPr>
          <p:nvPr>
            <p:ph type="ftr" sz="quarter" idx="11"/>
          </p:nvPr>
        </p:nvSpPr>
        <p:spPr/>
        <p:txBody>
          <a:bodyPr/>
          <a:lstStyle>
            <a:lvl1pPr>
              <a:defRPr/>
            </a:lvl1pPr>
          </a:lstStyle>
          <a:p>
            <a:r>
              <a:rPr lang="en-GB" altLang="ru-RU" dirty="0"/>
              <a:t>Designed by PoweredTemplate.com</a:t>
            </a:r>
          </a:p>
        </p:txBody>
      </p:sp>
      <p:sp>
        <p:nvSpPr>
          <p:cNvPr id="6" name="Slide Number Placeholder 5"/>
          <p:cNvSpPr>
            <a:spLocks noGrp="1"/>
          </p:cNvSpPr>
          <p:nvPr>
            <p:ph type="sldNum" sz="quarter" idx="12"/>
          </p:nvPr>
        </p:nvSpPr>
        <p:spPr/>
        <p:txBody>
          <a:bodyPr/>
          <a:lstStyle>
            <a:lvl1pPr>
              <a:defRPr/>
            </a:lvl1pPr>
          </a:lstStyle>
          <a:p>
            <a:fld id="{909D0320-11DD-4ED4-AD13-2C84CFAA9A87}" type="slidenum">
              <a:rPr lang="en-GB" altLang="ru-RU"/>
              <a:pPr/>
              <a:t>‹N°›</a:t>
            </a:fld>
            <a:endParaRPr lang="en-GB" altLang="ru-RU" dirty="0"/>
          </a:p>
        </p:txBody>
      </p:sp>
    </p:spTree>
    <p:extLst>
      <p:ext uri="{BB962C8B-B14F-4D97-AF65-F5344CB8AC3E}">
        <p14:creationId xmlns:p14="http://schemas.microsoft.com/office/powerpoint/2010/main" val="2170612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8613"/>
            <a:ext cx="7772400" cy="1103312"/>
          </a:xfrm>
        </p:spPr>
        <p:txBody>
          <a:bodyPr/>
          <a:lstStyle/>
          <a:p>
            <a:r>
              <a:rPr lang="en-US"/>
              <a:t>Click to edit Master title style</a:t>
            </a:r>
            <a:endParaRPr lang="ru-RU"/>
          </a:p>
        </p:txBody>
      </p:sp>
      <p:sp>
        <p:nvSpPr>
          <p:cNvPr id="3" name="Subtitle 2"/>
          <p:cNvSpPr>
            <a:spLocks noGrp="1"/>
          </p:cNvSpPr>
          <p:nvPr>
            <p:ph type="subTitle" idx="1"/>
          </p:nvPr>
        </p:nvSpPr>
        <p:spPr>
          <a:xfrm>
            <a:off x="1371600" y="2916238"/>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ru-RU"/>
          </a:p>
        </p:txBody>
      </p:sp>
      <p:sp>
        <p:nvSpPr>
          <p:cNvPr id="4" name="Date Placeholder 3"/>
          <p:cNvSpPr>
            <a:spLocks noGrp="1"/>
          </p:cNvSpPr>
          <p:nvPr>
            <p:ph type="dt" sz="half" idx="10"/>
          </p:nvPr>
        </p:nvSpPr>
        <p:spPr/>
        <p:txBody>
          <a:bodyPr/>
          <a:lstStyle>
            <a:lvl1pPr>
              <a:defRPr/>
            </a:lvl1pPr>
          </a:lstStyle>
          <a:p>
            <a:fld id="{718FFD4C-7C56-41BE-B693-9F9CE9820561}" type="datetime1">
              <a:rPr lang="en-US" altLang="ru-RU" smtClean="0"/>
              <a:pPr/>
              <a:t>12/10/2024</a:t>
            </a:fld>
            <a:endParaRPr lang="ru-RU" altLang="ru-RU"/>
          </a:p>
        </p:txBody>
      </p:sp>
      <p:sp>
        <p:nvSpPr>
          <p:cNvPr id="5" name="Footer Placeholder 4"/>
          <p:cNvSpPr>
            <a:spLocks noGrp="1"/>
          </p:cNvSpPr>
          <p:nvPr>
            <p:ph type="ftr" sz="quarter" idx="11"/>
          </p:nvPr>
        </p:nvSpPr>
        <p:spPr/>
        <p:txBody>
          <a:bodyPr/>
          <a:lstStyle>
            <a:lvl1pPr>
              <a:defRPr/>
            </a:lvl1pPr>
          </a:lstStyle>
          <a:p>
            <a:r>
              <a:rPr lang="en-US" altLang="ru-RU" dirty="0"/>
              <a:t>Designed by PoweredTemplate.com</a:t>
            </a:r>
            <a:endParaRPr lang="ru-RU" altLang="ru-RU"/>
          </a:p>
        </p:txBody>
      </p:sp>
      <p:sp>
        <p:nvSpPr>
          <p:cNvPr id="6" name="Slide Number Placeholder 5"/>
          <p:cNvSpPr>
            <a:spLocks noGrp="1"/>
          </p:cNvSpPr>
          <p:nvPr>
            <p:ph type="sldNum" sz="quarter" idx="12"/>
          </p:nvPr>
        </p:nvSpPr>
        <p:spPr/>
        <p:txBody>
          <a:bodyPr/>
          <a:lstStyle>
            <a:lvl1pPr>
              <a:defRPr/>
            </a:lvl1pPr>
          </a:lstStyle>
          <a:p>
            <a:fld id="{9B15E9FA-52B1-43D7-9A0A-3DC8C9C9212C}" type="slidenum">
              <a:rPr lang="ru-RU" altLang="ru-RU"/>
              <a:pPr/>
              <a:t>‹N°›</a:t>
            </a:fld>
            <a:endParaRPr lang="ru-RU" altLang="ru-RU"/>
          </a:p>
        </p:txBody>
      </p:sp>
    </p:spTree>
    <p:extLst>
      <p:ext uri="{BB962C8B-B14F-4D97-AF65-F5344CB8AC3E}">
        <p14:creationId xmlns:p14="http://schemas.microsoft.com/office/powerpoint/2010/main" val="11272094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ru-R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Date Placeholder 3"/>
          <p:cNvSpPr>
            <a:spLocks noGrp="1"/>
          </p:cNvSpPr>
          <p:nvPr>
            <p:ph type="dt" sz="half" idx="10"/>
          </p:nvPr>
        </p:nvSpPr>
        <p:spPr/>
        <p:txBody>
          <a:bodyPr/>
          <a:lstStyle>
            <a:lvl1pPr>
              <a:defRPr/>
            </a:lvl1pPr>
          </a:lstStyle>
          <a:p>
            <a:fld id="{99829D80-F4CF-4580-BF5C-3DB5B3AFC968}" type="datetime1">
              <a:rPr lang="en-US" altLang="ru-RU" smtClean="0"/>
              <a:pPr/>
              <a:t>12/10/2024</a:t>
            </a:fld>
            <a:endParaRPr lang="ru-RU" altLang="ru-RU"/>
          </a:p>
        </p:txBody>
      </p:sp>
      <p:sp>
        <p:nvSpPr>
          <p:cNvPr id="5" name="Footer Placeholder 4"/>
          <p:cNvSpPr>
            <a:spLocks noGrp="1"/>
          </p:cNvSpPr>
          <p:nvPr>
            <p:ph type="ftr" sz="quarter" idx="11"/>
          </p:nvPr>
        </p:nvSpPr>
        <p:spPr/>
        <p:txBody>
          <a:bodyPr/>
          <a:lstStyle>
            <a:lvl1pPr>
              <a:defRPr/>
            </a:lvl1pPr>
          </a:lstStyle>
          <a:p>
            <a:r>
              <a:rPr lang="en-US" altLang="ru-RU" dirty="0"/>
              <a:t>Designed by PoweredTemplate.com</a:t>
            </a:r>
            <a:endParaRPr lang="ru-RU" altLang="ru-RU"/>
          </a:p>
        </p:txBody>
      </p:sp>
      <p:sp>
        <p:nvSpPr>
          <p:cNvPr id="6" name="Slide Number Placeholder 5"/>
          <p:cNvSpPr>
            <a:spLocks noGrp="1"/>
          </p:cNvSpPr>
          <p:nvPr>
            <p:ph type="sldNum" sz="quarter" idx="12"/>
          </p:nvPr>
        </p:nvSpPr>
        <p:spPr/>
        <p:txBody>
          <a:bodyPr/>
          <a:lstStyle>
            <a:lvl1pPr>
              <a:defRPr/>
            </a:lvl1pPr>
          </a:lstStyle>
          <a:p>
            <a:fld id="{1BCA16E2-EEEA-4C65-930C-B260DDA053E7}" type="slidenum">
              <a:rPr lang="ru-RU" altLang="ru-RU"/>
              <a:pPr/>
              <a:t>‹N°›</a:t>
            </a:fld>
            <a:endParaRPr lang="ru-RU" altLang="ru-RU"/>
          </a:p>
        </p:txBody>
      </p:sp>
    </p:spTree>
    <p:extLst>
      <p:ext uri="{BB962C8B-B14F-4D97-AF65-F5344CB8AC3E}">
        <p14:creationId xmlns:p14="http://schemas.microsoft.com/office/powerpoint/2010/main" val="13301485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6763"/>
            <a:ext cx="7772400" cy="1020762"/>
          </a:xfrm>
        </p:spPr>
        <p:txBody>
          <a:bodyPr anchor="t"/>
          <a:lstStyle>
            <a:lvl1pPr algn="l">
              <a:defRPr sz="4000" b="1" cap="all"/>
            </a:lvl1pPr>
          </a:lstStyle>
          <a:p>
            <a:r>
              <a:rPr lang="en-US"/>
              <a:t>Click to edit Master title style</a:t>
            </a:r>
            <a:endParaRPr lang="ru-RU"/>
          </a:p>
        </p:txBody>
      </p:sp>
      <p:sp>
        <p:nvSpPr>
          <p:cNvPr id="3" name="Text Placeholder 2"/>
          <p:cNvSpPr>
            <a:spLocks noGrp="1"/>
          </p:cNvSpPr>
          <p:nvPr>
            <p:ph type="body" idx="1"/>
          </p:nvPr>
        </p:nvSpPr>
        <p:spPr>
          <a:xfrm>
            <a:off x="722313" y="2181225"/>
            <a:ext cx="7772400" cy="1125538"/>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fld id="{859EFA55-C42F-4647-85FF-D583DF54F250}" type="datetime1">
              <a:rPr lang="en-US" altLang="ru-RU" smtClean="0"/>
              <a:pPr/>
              <a:t>12/10/2024</a:t>
            </a:fld>
            <a:endParaRPr lang="ru-RU" altLang="ru-RU"/>
          </a:p>
        </p:txBody>
      </p:sp>
      <p:sp>
        <p:nvSpPr>
          <p:cNvPr id="5" name="Footer Placeholder 4"/>
          <p:cNvSpPr>
            <a:spLocks noGrp="1"/>
          </p:cNvSpPr>
          <p:nvPr>
            <p:ph type="ftr" sz="quarter" idx="11"/>
          </p:nvPr>
        </p:nvSpPr>
        <p:spPr/>
        <p:txBody>
          <a:bodyPr/>
          <a:lstStyle>
            <a:lvl1pPr>
              <a:defRPr/>
            </a:lvl1pPr>
          </a:lstStyle>
          <a:p>
            <a:r>
              <a:rPr lang="en-US" altLang="ru-RU" dirty="0"/>
              <a:t>Designed by PoweredTemplate.com</a:t>
            </a:r>
            <a:endParaRPr lang="ru-RU" altLang="ru-RU"/>
          </a:p>
        </p:txBody>
      </p:sp>
      <p:sp>
        <p:nvSpPr>
          <p:cNvPr id="6" name="Slide Number Placeholder 5"/>
          <p:cNvSpPr>
            <a:spLocks noGrp="1"/>
          </p:cNvSpPr>
          <p:nvPr>
            <p:ph type="sldNum" sz="quarter" idx="12"/>
          </p:nvPr>
        </p:nvSpPr>
        <p:spPr/>
        <p:txBody>
          <a:bodyPr/>
          <a:lstStyle>
            <a:lvl1pPr>
              <a:defRPr/>
            </a:lvl1pPr>
          </a:lstStyle>
          <a:p>
            <a:fld id="{66ADBDB9-708D-42F9-A5E0-796353826169}" type="slidenum">
              <a:rPr lang="ru-RU" altLang="ru-RU"/>
              <a:pPr/>
              <a:t>‹N°›</a:t>
            </a:fld>
            <a:endParaRPr lang="ru-RU" altLang="ru-RU"/>
          </a:p>
        </p:txBody>
      </p:sp>
    </p:spTree>
    <p:extLst>
      <p:ext uri="{BB962C8B-B14F-4D97-AF65-F5344CB8AC3E}">
        <p14:creationId xmlns:p14="http://schemas.microsoft.com/office/powerpoint/2010/main" val="24992530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Content Placeholder 2"/>
          <p:cNvSpPr>
            <a:spLocks noGrp="1"/>
          </p:cNvSpPr>
          <p:nvPr>
            <p:ph sz="half" idx="1"/>
          </p:nvPr>
        </p:nvSpPr>
        <p:spPr>
          <a:xfrm>
            <a:off x="1331913" y="1204913"/>
            <a:ext cx="3600450" cy="3395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Content Placeholder 3"/>
          <p:cNvSpPr>
            <a:spLocks noGrp="1"/>
          </p:cNvSpPr>
          <p:nvPr>
            <p:ph sz="half" idx="2"/>
          </p:nvPr>
        </p:nvSpPr>
        <p:spPr>
          <a:xfrm>
            <a:off x="5084763" y="1204913"/>
            <a:ext cx="3602037" cy="3395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5" name="Date Placeholder 4"/>
          <p:cNvSpPr>
            <a:spLocks noGrp="1"/>
          </p:cNvSpPr>
          <p:nvPr>
            <p:ph type="dt" sz="half" idx="10"/>
          </p:nvPr>
        </p:nvSpPr>
        <p:spPr/>
        <p:txBody>
          <a:bodyPr/>
          <a:lstStyle>
            <a:lvl1pPr>
              <a:defRPr/>
            </a:lvl1pPr>
          </a:lstStyle>
          <a:p>
            <a:fld id="{C091AD0A-C18E-4515-9B00-B54E30120750}" type="datetime1">
              <a:rPr lang="en-US" altLang="ru-RU" smtClean="0"/>
              <a:pPr/>
              <a:t>12/10/2024</a:t>
            </a:fld>
            <a:endParaRPr lang="ru-RU" altLang="ru-RU"/>
          </a:p>
        </p:txBody>
      </p:sp>
      <p:sp>
        <p:nvSpPr>
          <p:cNvPr id="6" name="Footer Placeholder 5"/>
          <p:cNvSpPr>
            <a:spLocks noGrp="1"/>
          </p:cNvSpPr>
          <p:nvPr>
            <p:ph type="ftr" sz="quarter" idx="11"/>
          </p:nvPr>
        </p:nvSpPr>
        <p:spPr/>
        <p:txBody>
          <a:bodyPr/>
          <a:lstStyle>
            <a:lvl1pPr>
              <a:defRPr/>
            </a:lvl1pPr>
          </a:lstStyle>
          <a:p>
            <a:r>
              <a:rPr lang="en-US" altLang="ru-RU" dirty="0"/>
              <a:t>Designed by PoweredTemplate.com</a:t>
            </a:r>
            <a:endParaRPr lang="ru-RU" altLang="ru-RU"/>
          </a:p>
        </p:txBody>
      </p:sp>
      <p:sp>
        <p:nvSpPr>
          <p:cNvPr id="7" name="Slide Number Placeholder 6"/>
          <p:cNvSpPr>
            <a:spLocks noGrp="1"/>
          </p:cNvSpPr>
          <p:nvPr>
            <p:ph type="sldNum" sz="quarter" idx="12"/>
          </p:nvPr>
        </p:nvSpPr>
        <p:spPr/>
        <p:txBody>
          <a:bodyPr/>
          <a:lstStyle>
            <a:lvl1pPr>
              <a:defRPr/>
            </a:lvl1pPr>
          </a:lstStyle>
          <a:p>
            <a:fld id="{30AD7816-22C3-41E1-BE37-7D1C66BA528E}" type="slidenum">
              <a:rPr lang="ru-RU" altLang="ru-RU"/>
              <a:pPr/>
              <a:t>‹N°›</a:t>
            </a:fld>
            <a:endParaRPr lang="ru-RU" altLang="ru-RU"/>
          </a:p>
        </p:txBody>
      </p:sp>
    </p:spTree>
    <p:extLst>
      <p:ext uri="{BB962C8B-B14F-4D97-AF65-F5344CB8AC3E}">
        <p14:creationId xmlns:p14="http://schemas.microsoft.com/office/powerpoint/2010/main" val="11807574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6375"/>
            <a:ext cx="8229600" cy="857250"/>
          </a:xfrm>
        </p:spPr>
        <p:txBody>
          <a:bodyPr/>
          <a:lstStyle>
            <a:lvl1pPr>
              <a:defRPr/>
            </a:lvl1pPr>
          </a:lstStyle>
          <a:p>
            <a:r>
              <a:rPr lang="en-US"/>
              <a:t>Click to edit Master title style</a:t>
            </a:r>
            <a:endParaRPr lang="ru-RU"/>
          </a:p>
        </p:txBody>
      </p:sp>
      <p:sp>
        <p:nvSpPr>
          <p:cNvPr id="3" name="Text Placeholder 2"/>
          <p:cNvSpPr>
            <a:spLocks noGrp="1"/>
          </p:cNvSpPr>
          <p:nvPr>
            <p:ph type="body" idx="1"/>
          </p:nvPr>
        </p:nvSpPr>
        <p:spPr>
          <a:xfrm>
            <a:off x="457200" y="1150938"/>
            <a:ext cx="4040188"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950"/>
            <a:ext cx="4040188" cy="2963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5" name="Text Placeholder 4"/>
          <p:cNvSpPr>
            <a:spLocks noGrp="1"/>
          </p:cNvSpPr>
          <p:nvPr>
            <p:ph type="body" sz="quarter" idx="3"/>
          </p:nvPr>
        </p:nvSpPr>
        <p:spPr>
          <a:xfrm>
            <a:off x="4645025" y="1150938"/>
            <a:ext cx="4041775"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1631950"/>
            <a:ext cx="4041775" cy="2963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7" name="Date Placeholder 6"/>
          <p:cNvSpPr>
            <a:spLocks noGrp="1"/>
          </p:cNvSpPr>
          <p:nvPr>
            <p:ph type="dt" sz="half" idx="10"/>
          </p:nvPr>
        </p:nvSpPr>
        <p:spPr/>
        <p:txBody>
          <a:bodyPr/>
          <a:lstStyle>
            <a:lvl1pPr>
              <a:defRPr/>
            </a:lvl1pPr>
          </a:lstStyle>
          <a:p>
            <a:fld id="{B2C3980C-59D6-4494-BB77-4E078A86FC10}" type="datetime1">
              <a:rPr lang="en-US" altLang="ru-RU" smtClean="0"/>
              <a:pPr/>
              <a:t>12/10/2024</a:t>
            </a:fld>
            <a:endParaRPr lang="ru-RU" altLang="ru-RU"/>
          </a:p>
        </p:txBody>
      </p:sp>
      <p:sp>
        <p:nvSpPr>
          <p:cNvPr id="8" name="Footer Placeholder 7"/>
          <p:cNvSpPr>
            <a:spLocks noGrp="1"/>
          </p:cNvSpPr>
          <p:nvPr>
            <p:ph type="ftr" sz="quarter" idx="11"/>
          </p:nvPr>
        </p:nvSpPr>
        <p:spPr/>
        <p:txBody>
          <a:bodyPr/>
          <a:lstStyle>
            <a:lvl1pPr>
              <a:defRPr/>
            </a:lvl1pPr>
          </a:lstStyle>
          <a:p>
            <a:r>
              <a:rPr lang="en-US" altLang="ru-RU" dirty="0"/>
              <a:t>Designed by PoweredTemplate.com</a:t>
            </a:r>
            <a:endParaRPr lang="ru-RU" altLang="ru-RU"/>
          </a:p>
        </p:txBody>
      </p:sp>
      <p:sp>
        <p:nvSpPr>
          <p:cNvPr id="9" name="Slide Number Placeholder 8"/>
          <p:cNvSpPr>
            <a:spLocks noGrp="1"/>
          </p:cNvSpPr>
          <p:nvPr>
            <p:ph type="sldNum" sz="quarter" idx="12"/>
          </p:nvPr>
        </p:nvSpPr>
        <p:spPr/>
        <p:txBody>
          <a:bodyPr/>
          <a:lstStyle>
            <a:lvl1pPr>
              <a:defRPr/>
            </a:lvl1pPr>
          </a:lstStyle>
          <a:p>
            <a:fld id="{1F3102D1-4F79-401E-977B-797508E88625}" type="slidenum">
              <a:rPr lang="ru-RU" altLang="ru-RU"/>
              <a:pPr/>
              <a:t>‹N°›</a:t>
            </a:fld>
            <a:endParaRPr lang="ru-RU" altLang="ru-RU"/>
          </a:p>
        </p:txBody>
      </p:sp>
    </p:spTree>
    <p:extLst>
      <p:ext uri="{BB962C8B-B14F-4D97-AF65-F5344CB8AC3E}">
        <p14:creationId xmlns:p14="http://schemas.microsoft.com/office/powerpoint/2010/main" val="23455593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Date Placeholder 2"/>
          <p:cNvSpPr>
            <a:spLocks noGrp="1"/>
          </p:cNvSpPr>
          <p:nvPr>
            <p:ph type="dt" sz="half" idx="10"/>
          </p:nvPr>
        </p:nvSpPr>
        <p:spPr/>
        <p:txBody>
          <a:bodyPr/>
          <a:lstStyle>
            <a:lvl1pPr>
              <a:defRPr/>
            </a:lvl1pPr>
          </a:lstStyle>
          <a:p>
            <a:fld id="{5A9C1762-824C-447A-9F72-965EF4E61C6A}" type="datetime1">
              <a:rPr lang="en-US" altLang="ru-RU" smtClean="0"/>
              <a:pPr/>
              <a:t>12/10/2024</a:t>
            </a:fld>
            <a:endParaRPr lang="ru-RU" altLang="ru-RU"/>
          </a:p>
        </p:txBody>
      </p:sp>
      <p:sp>
        <p:nvSpPr>
          <p:cNvPr id="4" name="Footer Placeholder 3"/>
          <p:cNvSpPr>
            <a:spLocks noGrp="1"/>
          </p:cNvSpPr>
          <p:nvPr>
            <p:ph type="ftr" sz="quarter" idx="11"/>
          </p:nvPr>
        </p:nvSpPr>
        <p:spPr/>
        <p:txBody>
          <a:bodyPr/>
          <a:lstStyle>
            <a:lvl1pPr>
              <a:defRPr/>
            </a:lvl1pPr>
          </a:lstStyle>
          <a:p>
            <a:r>
              <a:rPr lang="en-US" altLang="ru-RU" dirty="0"/>
              <a:t>Designed by PoweredTemplate.com</a:t>
            </a:r>
            <a:endParaRPr lang="ru-RU" altLang="ru-RU"/>
          </a:p>
        </p:txBody>
      </p:sp>
      <p:sp>
        <p:nvSpPr>
          <p:cNvPr id="5" name="Slide Number Placeholder 4"/>
          <p:cNvSpPr>
            <a:spLocks noGrp="1"/>
          </p:cNvSpPr>
          <p:nvPr>
            <p:ph type="sldNum" sz="quarter" idx="12"/>
          </p:nvPr>
        </p:nvSpPr>
        <p:spPr/>
        <p:txBody>
          <a:bodyPr/>
          <a:lstStyle>
            <a:lvl1pPr>
              <a:defRPr/>
            </a:lvl1pPr>
          </a:lstStyle>
          <a:p>
            <a:fld id="{7BFB1EA2-279D-4457-A779-132FB621DCFA}" type="slidenum">
              <a:rPr lang="ru-RU" altLang="ru-RU"/>
              <a:pPr/>
              <a:t>‹N°›</a:t>
            </a:fld>
            <a:endParaRPr lang="ru-RU" altLang="ru-RU"/>
          </a:p>
        </p:txBody>
      </p:sp>
    </p:spTree>
    <p:extLst>
      <p:ext uri="{BB962C8B-B14F-4D97-AF65-F5344CB8AC3E}">
        <p14:creationId xmlns:p14="http://schemas.microsoft.com/office/powerpoint/2010/main" val="33925722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F322563B-29E4-4156-8520-0B4B78497913}" type="datetime1">
              <a:rPr lang="en-US" altLang="ru-RU" smtClean="0"/>
              <a:pPr/>
              <a:t>12/10/2024</a:t>
            </a:fld>
            <a:endParaRPr lang="ru-RU" altLang="ru-RU"/>
          </a:p>
        </p:txBody>
      </p:sp>
      <p:sp>
        <p:nvSpPr>
          <p:cNvPr id="3" name="Footer Placeholder 2"/>
          <p:cNvSpPr>
            <a:spLocks noGrp="1"/>
          </p:cNvSpPr>
          <p:nvPr>
            <p:ph type="ftr" sz="quarter" idx="11"/>
          </p:nvPr>
        </p:nvSpPr>
        <p:spPr/>
        <p:txBody>
          <a:bodyPr/>
          <a:lstStyle>
            <a:lvl1pPr>
              <a:defRPr/>
            </a:lvl1pPr>
          </a:lstStyle>
          <a:p>
            <a:r>
              <a:rPr lang="en-US" altLang="ru-RU" dirty="0"/>
              <a:t>Designed by PoweredTemplate.com</a:t>
            </a:r>
            <a:endParaRPr lang="ru-RU" altLang="ru-RU"/>
          </a:p>
        </p:txBody>
      </p:sp>
      <p:sp>
        <p:nvSpPr>
          <p:cNvPr id="4" name="Slide Number Placeholder 3"/>
          <p:cNvSpPr>
            <a:spLocks noGrp="1"/>
          </p:cNvSpPr>
          <p:nvPr>
            <p:ph type="sldNum" sz="quarter" idx="12"/>
          </p:nvPr>
        </p:nvSpPr>
        <p:spPr/>
        <p:txBody>
          <a:bodyPr/>
          <a:lstStyle>
            <a:lvl1pPr>
              <a:defRPr/>
            </a:lvl1pPr>
          </a:lstStyle>
          <a:p>
            <a:fld id="{CBB0CCE9-18A6-456F-B0A3-98B08B68E5D3}" type="slidenum">
              <a:rPr lang="ru-RU" altLang="ru-RU"/>
              <a:pPr/>
              <a:t>‹N°›</a:t>
            </a:fld>
            <a:endParaRPr lang="ru-RU" altLang="ru-RU"/>
          </a:p>
        </p:txBody>
      </p:sp>
    </p:spTree>
    <p:extLst>
      <p:ext uri="{BB962C8B-B14F-4D97-AF65-F5344CB8AC3E}">
        <p14:creationId xmlns:p14="http://schemas.microsoft.com/office/powerpoint/2010/main" val="34610047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4788"/>
            <a:ext cx="3008313" cy="871537"/>
          </a:xfrm>
        </p:spPr>
        <p:txBody>
          <a:bodyPr anchor="b"/>
          <a:lstStyle>
            <a:lvl1pPr algn="l">
              <a:defRPr sz="2000" b="1"/>
            </a:lvl1pPr>
          </a:lstStyle>
          <a:p>
            <a:r>
              <a:rPr lang="en-US"/>
              <a:t>Click to edit Master title style</a:t>
            </a:r>
            <a:endParaRPr lang="ru-RU"/>
          </a:p>
        </p:txBody>
      </p:sp>
      <p:sp>
        <p:nvSpPr>
          <p:cNvPr id="3" name="Content Placeholder 2"/>
          <p:cNvSpPr>
            <a:spLocks noGrp="1"/>
          </p:cNvSpPr>
          <p:nvPr>
            <p:ph idx="1"/>
          </p:nvPr>
        </p:nvSpPr>
        <p:spPr>
          <a:xfrm>
            <a:off x="3575050" y="204788"/>
            <a:ext cx="5111750" cy="43910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Text Placeholder 3"/>
          <p:cNvSpPr>
            <a:spLocks noGrp="1"/>
          </p:cNvSpPr>
          <p:nvPr>
            <p:ph type="body" sz="half" idx="2"/>
          </p:nvPr>
        </p:nvSpPr>
        <p:spPr>
          <a:xfrm>
            <a:off x="457200" y="1076325"/>
            <a:ext cx="3008313" cy="35194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387188A2-EA52-4E4A-B3B8-2DBB7910808E}" type="datetime1">
              <a:rPr lang="en-US" altLang="ru-RU" smtClean="0"/>
              <a:pPr/>
              <a:t>12/10/2024</a:t>
            </a:fld>
            <a:endParaRPr lang="ru-RU" altLang="ru-RU"/>
          </a:p>
        </p:txBody>
      </p:sp>
      <p:sp>
        <p:nvSpPr>
          <p:cNvPr id="6" name="Footer Placeholder 5"/>
          <p:cNvSpPr>
            <a:spLocks noGrp="1"/>
          </p:cNvSpPr>
          <p:nvPr>
            <p:ph type="ftr" sz="quarter" idx="11"/>
          </p:nvPr>
        </p:nvSpPr>
        <p:spPr/>
        <p:txBody>
          <a:bodyPr/>
          <a:lstStyle>
            <a:lvl1pPr>
              <a:defRPr/>
            </a:lvl1pPr>
          </a:lstStyle>
          <a:p>
            <a:r>
              <a:rPr lang="en-US" altLang="ru-RU" dirty="0"/>
              <a:t>Designed by PoweredTemplate.com</a:t>
            </a:r>
            <a:endParaRPr lang="ru-RU" altLang="ru-RU"/>
          </a:p>
        </p:txBody>
      </p:sp>
      <p:sp>
        <p:nvSpPr>
          <p:cNvPr id="7" name="Slide Number Placeholder 6"/>
          <p:cNvSpPr>
            <a:spLocks noGrp="1"/>
          </p:cNvSpPr>
          <p:nvPr>
            <p:ph type="sldNum" sz="quarter" idx="12"/>
          </p:nvPr>
        </p:nvSpPr>
        <p:spPr/>
        <p:txBody>
          <a:bodyPr/>
          <a:lstStyle>
            <a:lvl1pPr>
              <a:defRPr/>
            </a:lvl1pPr>
          </a:lstStyle>
          <a:p>
            <a:fld id="{812C9EAB-D4F2-4CCC-95B7-D09553F846AA}" type="slidenum">
              <a:rPr lang="ru-RU" altLang="ru-RU"/>
              <a:pPr/>
              <a:t>‹N°›</a:t>
            </a:fld>
            <a:endParaRPr lang="ru-RU" altLang="ru-RU"/>
          </a:p>
        </p:txBody>
      </p:sp>
    </p:spTree>
    <p:extLst>
      <p:ext uri="{BB962C8B-B14F-4D97-AF65-F5344CB8AC3E}">
        <p14:creationId xmlns:p14="http://schemas.microsoft.com/office/powerpoint/2010/main" val="11634023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ru-RU" dirty="0"/>
          </a:p>
        </p:txBody>
      </p:sp>
      <p:sp>
        <p:nvSpPr>
          <p:cNvPr id="4" name="Date Placeholder 3"/>
          <p:cNvSpPr>
            <a:spLocks noGrp="1"/>
          </p:cNvSpPr>
          <p:nvPr>
            <p:ph type="dt" sz="half" idx="10"/>
          </p:nvPr>
        </p:nvSpPr>
        <p:spPr/>
        <p:txBody>
          <a:bodyPr/>
          <a:lstStyle>
            <a:lvl1pPr>
              <a:defRPr/>
            </a:lvl1pPr>
          </a:lstStyle>
          <a:p>
            <a:fld id="{A055A952-1E05-4517-A1CA-5009BFFACC78}" type="datetime1">
              <a:rPr lang="en-US" altLang="ru-RU" smtClean="0"/>
              <a:pPr/>
              <a:t>12/10/2024</a:t>
            </a:fld>
            <a:endParaRPr lang="en-GB" altLang="ru-RU" dirty="0"/>
          </a:p>
        </p:txBody>
      </p:sp>
      <p:sp>
        <p:nvSpPr>
          <p:cNvPr id="5" name="Footer Placeholder 4"/>
          <p:cNvSpPr>
            <a:spLocks noGrp="1"/>
          </p:cNvSpPr>
          <p:nvPr>
            <p:ph type="ftr" sz="quarter" idx="11"/>
          </p:nvPr>
        </p:nvSpPr>
        <p:spPr/>
        <p:txBody>
          <a:bodyPr/>
          <a:lstStyle>
            <a:lvl1pPr>
              <a:defRPr/>
            </a:lvl1pPr>
          </a:lstStyle>
          <a:p>
            <a:r>
              <a:rPr lang="en-GB" altLang="ru-RU" dirty="0"/>
              <a:t>Designed by PoweredTemplate.com</a:t>
            </a:r>
          </a:p>
        </p:txBody>
      </p:sp>
      <p:sp>
        <p:nvSpPr>
          <p:cNvPr id="6" name="Slide Number Placeholder 5"/>
          <p:cNvSpPr>
            <a:spLocks noGrp="1"/>
          </p:cNvSpPr>
          <p:nvPr>
            <p:ph type="sldNum" sz="quarter" idx="12"/>
          </p:nvPr>
        </p:nvSpPr>
        <p:spPr/>
        <p:txBody>
          <a:bodyPr/>
          <a:lstStyle>
            <a:lvl1pPr>
              <a:defRPr/>
            </a:lvl1pPr>
          </a:lstStyle>
          <a:p>
            <a:fld id="{AA1FAFE3-35D7-49A6-B048-714EDBCA669A}" type="slidenum">
              <a:rPr lang="en-GB" altLang="ru-RU"/>
              <a:pPr/>
              <a:t>‹N°›</a:t>
            </a:fld>
            <a:endParaRPr lang="en-GB" altLang="ru-RU" dirty="0"/>
          </a:p>
        </p:txBody>
      </p:sp>
    </p:spTree>
    <p:extLst>
      <p:ext uri="{BB962C8B-B14F-4D97-AF65-F5344CB8AC3E}">
        <p14:creationId xmlns:p14="http://schemas.microsoft.com/office/powerpoint/2010/main" val="37245515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2038"/>
            <a:ext cx="5486400" cy="425450"/>
          </a:xfrm>
        </p:spPr>
        <p:txBody>
          <a:bodyPr anchor="b"/>
          <a:lstStyle>
            <a:lvl1pPr algn="l">
              <a:defRPr sz="2000" b="1"/>
            </a:lvl1pPr>
          </a:lstStyle>
          <a:p>
            <a:r>
              <a:rPr lang="en-US"/>
              <a:t>Click to edit Master title style</a:t>
            </a:r>
            <a:endParaRPr lang="ru-RU"/>
          </a:p>
        </p:txBody>
      </p:sp>
      <p:sp>
        <p:nvSpPr>
          <p:cNvPr id="3" name="Picture Placeholder 2"/>
          <p:cNvSpPr>
            <a:spLocks noGrp="1"/>
          </p:cNvSpPr>
          <p:nvPr>
            <p:ph type="pic" idx="1"/>
          </p:nvPr>
        </p:nvSpPr>
        <p:spPr>
          <a:xfrm>
            <a:off x="1792288" y="460375"/>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Text Placeholder 3"/>
          <p:cNvSpPr>
            <a:spLocks noGrp="1"/>
          </p:cNvSpPr>
          <p:nvPr>
            <p:ph type="body" sz="half" idx="2"/>
          </p:nvPr>
        </p:nvSpPr>
        <p:spPr>
          <a:xfrm>
            <a:off x="1792288" y="4027488"/>
            <a:ext cx="5486400" cy="6032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2AFA9252-C2E7-4FDB-A8C2-EF8C207724C8}" type="datetime1">
              <a:rPr lang="en-US" altLang="ru-RU" smtClean="0"/>
              <a:pPr/>
              <a:t>12/10/2024</a:t>
            </a:fld>
            <a:endParaRPr lang="ru-RU" altLang="ru-RU"/>
          </a:p>
        </p:txBody>
      </p:sp>
      <p:sp>
        <p:nvSpPr>
          <p:cNvPr id="6" name="Footer Placeholder 5"/>
          <p:cNvSpPr>
            <a:spLocks noGrp="1"/>
          </p:cNvSpPr>
          <p:nvPr>
            <p:ph type="ftr" sz="quarter" idx="11"/>
          </p:nvPr>
        </p:nvSpPr>
        <p:spPr/>
        <p:txBody>
          <a:bodyPr/>
          <a:lstStyle>
            <a:lvl1pPr>
              <a:defRPr/>
            </a:lvl1pPr>
          </a:lstStyle>
          <a:p>
            <a:r>
              <a:rPr lang="en-US" altLang="ru-RU" dirty="0"/>
              <a:t>Designed by PoweredTemplate.com</a:t>
            </a:r>
            <a:endParaRPr lang="ru-RU" altLang="ru-RU"/>
          </a:p>
        </p:txBody>
      </p:sp>
      <p:sp>
        <p:nvSpPr>
          <p:cNvPr id="7" name="Slide Number Placeholder 6"/>
          <p:cNvSpPr>
            <a:spLocks noGrp="1"/>
          </p:cNvSpPr>
          <p:nvPr>
            <p:ph type="sldNum" sz="quarter" idx="12"/>
          </p:nvPr>
        </p:nvSpPr>
        <p:spPr/>
        <p:txBody>
          <a:bodyPr/>
          <a:lstStyle>
            <a:lvl1pPr>
              <a:defRPr/>
            </a:lvl1pPr>
          </a:lstStyle>
          <a:p>
            <a:fld id="{CE5428D2-3CCD-4CE4-921C-0D0F596FD8B4}" type="slidenum">
              <a:rPr lang="ru-RU" altLang="ru-RU"/>
              <a:pPr/>
              <a:t>‹N°›</a:t>
            </a:fld>
            <a:endParaRPr lang="ru-RU" altLang="ru-RU"/>
          </a:p>
        </p:txBody>
      </p:sp>
    </p:spTree>
    <p:extLst>
      <p:ext uri="{BB962C8B-B14F-4D97-AF65-F5344CB8AC3E}">
        <p14:creationId xmlns:p14="http://schemas.microsoft.com/office/powerpoint/2010/main" val="30878030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Date Placeholder 3"/>
          <p:cNvSpPr>
            <a:spLocks noGrp="1"/>
          </p:cNvSpPr>
          <p:nvPr>
            <p:ph type="dt" sz="half" idx="10"/>
          </p:nvPr>
        </p:nvSpPr>
        <p:spPr/>
        <p:txBody>
          <a:bodyPr/>
          <a:lstStyle>
            <a:lvl1pPr>
              <a:defRPr/>
            </a:lvl1pPr>
          </a:lstStyle>
          <a:p>
            <a:fld id="{05402630-9A67-4A7C-B169-22C8D4310E1D}" type="datetime1">
              <a:rPr lang="en-US" altLang="ru-RU" smtClean="0"/>
              <a:pPr/>
              <a:t>12/10/2024</a:t>
            </a:fld>
            <a:endParaRPr lang="ru-RU" altLang="ru-RU"/>
          </a:p>
        </p:txBody>
      </p:sp>
      <p:sp>
        <p:nvSpPr>
          <p:cNvPr id="5" name="Footer Placeholder 4"/>
          <p:cNvSpPr>
            <a:spLocks noGrp="1"/>
          </p:cNvSpPr>
          <p:nvPr>
            <p:ph type="ftr" sz="quarter" idx="11"/>
          </p:nvPr>
        </p:nvSpPr>
        <p:spPr/>
        <p:txBody>
          <a:bodyPr/>
          <a:lstStyle>
            <a:lvl1pPr>
              <a:defRPr/>
            </a:lvl1pPr>
          </a:lstStyle>
          <a:p>
            <a:r>
              <a:rPr lang="en-US" altLang="ru-RU" dirty="0"/>
              <a:t>Designed by PoweredTemplate.com</a:t>
            </a:r>
            <a:endParaRPr lang="ru-RU" altLang="ru-RU"/>
          </a:p>
        </p:txBody>
      </p:sp>
      <p:sp>
        <p:nvSpPr>
          <p:cNvPr id="6" name="Slide Number Placeholder 5"/>
          <p:cNvSpPr>
            <a:spLocks noGrp="1"/>
          </p:cNvSpPr>
          <p:nvPr>
            <p:ph type="sldNum" sz="quarter" idx="12"/>
          </p:nvPr>
        </p:nvSpPr>
        <p:spPr/>
        <p:txBody>
          <a:bodyPr/>
          <a:lstStyle>
            <a:lvl1pPr>
              <a:defRPr/>
            </a:lvl1pPr>
          </a:lstStyle>
          <a:p>
            <a:fld id="{20B754F3-2D2A-427C-9D5B-4F5C99E6D440}" type="slidenum">
              <a:rPr lang="ru-RU" altLang="ru-RU"/>
              <a:pPr/>
              <a:t>‹N°›</a:t>
            </a:fld>
            <a:endParaRPr lang="ru-RU" altLang="ru-RU"/>
          </a:p>
        </p:txBody>
      </p:sp>
    </p:spTree>
    <p:extLst>
      <p:ext uri="{BB962C8B-B14F-4D97-AF65-F5344CB8AC3E}">
        <p14:creationId xmlns:p14="http://schemas.microsoft.com/office/powerpoint/2010/main" val="36426242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8475" y="196850"/>
            <a:ext cx="1838325" cy="4403725"/>
          </a:xfrm>
        </p:spPr>
        <p:txBody>
          <a:bodyPr vert="eaVert"/>
          <a:lstStyle/>
          <a:p>
            <a:r>
              <a:rPr lang="en-US"/>
              <a:t>Click to edit Master title style</a:t>
            </a:r>
            <a:endParaRPr lang="ru-RU"/>
          </a:p>
        </p:txBody>
      </p:sp>
      <p:sp>
        <p:nvSpPr>
          <p:cNvPr id="3" name="Vertical Text Placeholder 2"/>
          <p:cNvSpPr>
            <a:spLocks noGrp="1"/>
          </p:cNvSpPr>
          <p:nvPr>
            <p:ph type="body" orient="vert" idx="1"/>
          </p:nvPr>
        </p:nvSpPr>
        <p:spPr>
          <a:xfrm>
            <a:off x="1331913" y="196850"/>
            <a:ext cx="5364162" cy="44037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Date Placeholder 3"/>
          <p:cNvSpPr>
            <a:spLocks noGrp="1"/>
          </p:cNvSpPr>
          <p:nvPr>
            <p:ph type="dt" sz="half" idx="10"/>
          </p:nvPr>
        </p:nvSpPr>
        <p:spPr/>
        <p:txBody>
          <a:bodyPr/>
          <a:lstStyle>
            <a:lvl1pPr>
              <a:defRPr/>
            </a:lvl1pPr>
          </a:lstStyle>
          <a:p>
            <a:fld id="{2CDE9E10-13E6-442B-8811-946EB2C61485}" type="datetime1">
              <a:rPr lang="en-US" altLang="ru-RU" smtClean="0"/>
              <a:pPr/>
              <a:t>12/10/2024</a:t>
            </a:fld>
            <a:endParaRPr lang="ru-RU" altLang="ru-RU"/>
          </a:p>
        </p:txBody>
      </p:sp>
      <p:sp>
        <p:nvSpPr>
          <p:cNvPr id="5" name="Footer Placeholder 4"/>
          <p:cNvSpPr>
            <a:spLocks noGrp="1"/>
          </p:cNvSpPr>
          <p:nvPr>
            <p:ph type="ftr" sz="quarter" idx="11"/>
          </p:nvPr>
        </p:nvSpPr>
        <p:spPr/>
        <p:txBody>
          <a:bodyPr/>
          <a:lstStyle>
            <a:lvl1pPr>
              <a:defRPr/>
            </a:lvl1pPr>
          </a:lstStyle>
          <a:p>
            <a:r>
              <a:rPr lang="en-US" altLang="ru-RU" dirty="0"/>
              <a:t>Designed by PoweredTemplate.com</a:t>
            </a:r>
            <a:endParaRPr lang="ru-RU" altLang="ru-RU"/>
          </a:p>
        </p:txBody>
      </p:sp>
      <p:sp>
        <p:nvSpPr>
          <p:cNvPr id="6" name="Slide Number Placeholder 5"/>
          <p:cNvSpPr>
            <a:spLocks noGrp="1"/>
          </p:cNvSpPr>
          <p:nvPr>
            <p:ph type="sldNum" sz="quarter" idx="12"/>
          </p:nvPr>
        </p:nvSpPr>
        <p:spPr/>
        <p:txBody>
          <a:bodyPr/>
          <a:lstStyle>
            <a:lvl1pPr>
              <a:defRPr/>
            </a:lvl1pPr>
          </a:lstStyle>
          <a:p>
            <a:fld id="{626076C8-A096-4B12-8194-E8B31EB8ACE5}" type="slidenum">
              <a:rPr lang="ru-RU" altLang="ru-RU"/>
              <a:pPr/>
              <a:t>‹N°›</a:t>
            </a:fld>
            <a:endParaRPr lang="ru-RU" altLang="ru-RU"/>
          </a:p>
        </p:txBody>
      </p:sp>
    </p:spTree>
    <p:extLst>
      <p:ext uri="{BB962C8B-B14F-4D97-AF65-F5344CB8AC3E}">
        <p14:creationId xmlns:p14="http://schemas.microsoft.com/office/powerpoint/2010/main" val="354055099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Nur Titel">
    <p:spTree>
      <p:nvGrpSpPr>
        <p:cNvPr id="1" name=""/>
        <p:cNvGrpSpPr/>
        <p:nvPr/>
      </p:nvGrpSpPr>
      <p:grpSpPr>
        <a:xfrm>
          <a:off x="0" y="0"/>
          <a:ext cx="0" cy="0"/>
          <a:chOff x="0" y="0"/>
          <a:chExt cx="0" cy="0"/>
        </a:xfrm>
      </p:grpSpPr>
      <p:sp>
        <p:nvSpPr>
          <p:cNvPr id="2" name="Titel 1"/>
          <p:cNvSpPr>
            <a:spLocks noGrp="1"/>
          </p:cNvSpPr>
          <p:nvPr>
            <p:ph type="title"/>
          </p:nvPr>
        </p:nvSpPr>
        <p:spPr>
          <a:xfrm>
            <a:off x="323850" y="178960"/>
            <a:ext cx="8497092" cy="462484"/>
          </a:xfrm>
        </p:spPr>
        <p:txBody>
          <a:bodyPr anchor="ctr" anchorCtr="0">
            <a:noAutofit/>
          </a:bodyPr>
          <a:lstStyle>
            <a:lvl1pPr>
              <a:lnSpc>
                <a:spcPct val="100000"/>
              </a:lnSpc>
              <a:defRPr/>
            </a:lvl1pPr>
          </a:lstStyle>
          <a:p>
            <a:r>
              <a:rPr lang="de-DE" dirty="0"/>
              <a:t>Titelmasterformat durch Klicken bearbeiten</a:t>
            </a:r>
          </a:p>
        </p:txBody>
      </p:sp>
      <p:sp>
        <p:nvSpPr>
          <p:cNvPr id="3" name="Datumsplatzhalter 2"/>
          <p:cNvSpPr>
            <a:spLocks noGrp="1"/>
          </p:cNvSpPr>
          <p:nvPr>
            <p:ph type="dt" sz="half" idx="10"/>
          </p:nvPr>
        </p:nvSpPr>
        <p:spPr/>
        <p:txBody>
          <a:bodyPr/>
          <a:lstStyle/>
          <a:p>
            <a:fld id="{E373F149-83C4-4179-9681-702531CCFDAC}" type="datetimeFigureOut">
              <a:rPr lang="de-DE" smtClean="0"/>
              <a:pPr/>
              <a:t>10.12.2024</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9DC1E638-3F78-4E0D-883A-B278700C48C0}" type="slidenum">
              <a:rPr lang="de-DE" smtClean="0"/>
              <a:pPr/>
              <a:t>‹N°›</a:t>
            </a:fld>
            <a:endParaRPr lang="de-DE"/>
          </a:p>
        </p:txBody>
      </p:sp>
      <p:sp>
        <p:nvSpPr>
          <p:cNvPr id="9" name="Textplatzhalter 7"/>
          <p:cNvSpPr>
            <a:spLocks noGrp="1"/>
          </p:cNvSpPr>
          <p:nvPr>
            <p:ph type="body" sz="quarter" idx="13"/>
          </p:nvPr>
        </p:nvSpPr>
        <p:spPr>
          <a:xfrm>
            <a:off x="323850" y="641443"/>
            <a:ext cx="8496300" cy="252261"/>
          </a:xfrm>
        </p:spPr>
        <p:txBody>
          <a:bodyPr lIns="0" tIns="0" rIns="0" bIns="0" anchor="t" anchorCtr="0">
            <a:noAutofit/>
          </a:bodyPr>
          <a:lstStyle>
            <a:lvl1pPr>
              <a:buNone/>
              <a:defRPr sz="1500"/>
            </a:lvl1pPr>
          </a:lstStyle>
          <a:p>
            <a:pPr lvl="0"/>
            <a:r>
              <a:rPr lang="de-DE" dirty="0"/>
              <a:t>Textmasterformate durch Klicken bearbeiten</a:t>
            </a:r>
          </a:p>
        </p:txBody>
      </p:sp>
    </p:spTree>
    <p:extLst>
      <p:ext uri="{BB962C8B-B14F-4D97-AF65-F5344CB8AC3E}">
        <p14:creationId xmlns:p14="http://schemas.microsoft.com/office/powerpoint/2010/main" val="149258245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Obj">
  <p:cSld name="Titre. Text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406400" y="171503"/>
            <a:ext cx="7772400" cy="857515"/>
          </a:xfrm>
        </p:spPr>
        <p:txBody>
          <a:bodyPr/>
          <a:lstStyle/>
          <a:p>
            <a:r>
              <a:rPr lang="fr-FR"/>
              <a:t>Cliquez pour modifier le style du titre</a:t>
            </a:r>
            <a:endParaRPr lang="fr-CA"/>
          </a:p>
        </p:txBody>
      </p:sp>
      <p:sp>
        <p:nvSpPr>
          <p:cNvPr id="3" name="Espace réservé du texte 2"/>
          <p:cNvSpPr>
            <a:spLocks noGrp="1"/>
          </p:cNvSpPr>
          <p:nvPr>
            <p:ph type="body" sz="half" idx="1"/>
          </p:nvPr>
        </p:nvSpPr>
        <p:spPr>
          <a:xfrm>
            <a:off x="457200" y="1414899"/>
            <a:ext cx="4013200" cy="3129929"/>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u contenu 3"/>
          <p:cNvSpPr>
            <a:spLocks noGrp="1"/>
          </p:cNvSpPr>
          <p:nvPr>
            <p:ph sz="half" idx="2"/>
          </p:nvPr>
        </p:nvSpPr>
        <p:spPr>
          <a:xfrm>
            <a:off x="4622800" y="1414899"/>
            <a:ext cx="4013200" cy="3129929"/>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C54FB0BE-65CB-40FD-94C6-596263D18248}" type="slidenum">
              <a:rPr lang="fr-FR"/>
              <a:pPr>
                <a:defRPr/>
              </a:pPr>
              <a:t>‹N°›</a:t>
            </a:fld>
            <a:endParaRPr lang="fr-FR"/>
          </a:p>
        </p:txBody>
      </p:sp>
    </p:spTree>
    <p:extLst>
      <p:ext uri="{BB962C8B-B14F-4D97-AF65-F5344CB8AC3E}">
        <p14:creationId xmlns:p14="http://schemas.microsoft.com/office/powerpoint/2010/main" val="173561225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AndTwoObj">
  <p:cSld name="Titre. Contenu et 2 contenus">
    <p:spTree>
      <p:nvGrpSpPr>
        <p:cNvPr id="1" name=""/>
        <p:cNvGrpSpPr/>
        <p:nvPr/>
      </p:nvGrpSpPr>
      <p:grpSpPr>
        <a:xfrm>
          <a:off x="0" y="0"/>
          <a:ext cx="0" cy="0"/>
          <a:chOff x="0" y="0"/>
          <a:chExt cx="0" cy="0"/>
        </a:xfrm>
      </p:grpSpPr>
      <p:sp>
        <p:nvSpPr>
          <p:cNvPr id="2" name="Titre 1"/>
          <p:cNvSpPr>
            <a:spLocks noGrp="1"/>
          </p:cNvSpPr>
          <p:nvPr>
            <p:ph type="title"/>
          </p:nvPr>
        </p:nvSpPr>
        <p:spPr>
          <a:xfrm>
            <a:off x="406400" y="171503"/>
            <a:ext cx="7772400" cy="857515"/>
          </a:xfrm>
        </p:spPr>
        <p:txBody>
          <a:bodyPr/>
          <a:lstStyle/>
          <a:p>
            <a:r>
              <a:rPr lang="fr-FR"/>
              <a:t>Cliquez pour modifier le style du titre</a:t>
            </a:r>
            <a:endParaRPr lang="fr-CA"/>
          </a:p>
        </p:txBody>
      </p:sp>
      <p:sp>
        <p:nvSpPr>
          <p:cNvPr id="3" name="Espace réservé du contenu 2"/>
          <p:cNvSpPr>
            <a:spLocks noGrp="1"/>
          </p:cNvSpPr>
          <p:nvPr>
            <p:ph sz="half" idx="1"/>
          </p:nvPr>
        </p:nvSpPr>
        <p:spPr>
          <a:xfrm>
            <a:off x="457200" y="1414899"/>
            <a:ext cx="4013200" cy="3129929"/>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u contenu 3"/>
          <p:cNvSpPr>
            <a:spLocks noGrp="1"/>
          </p:cNvSpPr>
          <p:nvPr>
            <p:ph sz="quarter" idx="2"/>
          </p:nvPr>
        </p:nvSpPr>
        <p:spPr>
          <a:xfrm>
            <a:off x="4622800" y="1414899"/>
            <a:ext cx="4013200" cy="1507797"/>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5" name="Espace réservé du contenu 4"/>
          <p:cNvSpPr>
            <a:spLocks noGrp="1"/>
          </p:cNvSpPr>
          <p:nvPr>
            <p:ph sz="quarter" idx="3"/>
          </p:nvPr>
        </p:nvSpPr>
        <p:spPr>
          <a:xfrm>
            <a:off x="4622800" y="3037031"/>
            <a:ext cx="4013200" cy="1507797"/>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6" name="Rectangle 4"/>
          <p:cNvSpPr>
            <a:spLocks noGrp="1" noChangeArrowheads="1"/>
          </p:cNvSpPr>
          <p:nvPr>
            <p:ph type="dt" sz="half" idx="10"/>
          </p:nvPr>
        </p:nvSpPr>
        <p:spPr>
          <a:ln/>
        </p:spPr>
        <p:txBody>
          <a:bodyPr/>
          <a:lstStyle>
            <a:lvl1pPr>
              <a:defRPr/>
            </a:lvl1pPr>
          </a:lstStyle>
          <a:p>
            <a:pPr>
              <a:defRPr/>
            </a:pPr>
            <a:endParaRPr lang="fr-FR"/>
          </a:p>
        </p:txBody>
      </p:sp>
      <p:sp>
        <p:nvSpPr>
          <p:cNvPr id="7" name="Rectangle 5"/>
          <p:cNvSpPr>
            <a:spLocks noGrp="1" noChangeArrowheads="1"/>
          </p:cNvSpPr>
          <p:nvPr>
            <p:ph type="ftr" sz="quarter" idx="11"/>
          </p:nvPr>
        </p:nvSpPr>
        <p:spPr>
          <a:ln/>
        </p:spPr>
        <p:txBody>
          <a:bodyPr/>
          <a:lstStyle>
            <a:lvl1pPr>
              <a:defRPr/>
            </a:lvl1pPr>
          </a:lstStyle>
          <a:p>
            <a:pPr>
              <a:defRPr/>
            </a:pPr>
            <a:endParaRPr lang="fr-FR"/>
          </a:p>
        </p:txBody>
      </p:sp>
      <p:sp>
        <p:nvSpPr>
          <p:cNvPr id="8" name="Rectangle 6"/>
          <p:cNvSpPr>
            <a:spLocks noGrp="1" noChangeArrowheads="1"/>
          </p:cNvSpPr>
          <p:nvPr>
            <p:ph type="sldNum" sz="quarter" idx="12"/>
          </p:nvPr>
        </p:nvSpPr>
        <p:spPr>
          <a:ln/>
        </p:spPr>
        <p:txBody>
          <a:bodyPr/>
          <a:lstStyle>
            <a:lvl1pPr>
              <a:defRPr/>
            </a:lvl1pPr>
          </a:lstStyle>
          <a:p>
            <a:pPr>
              <a:defRPr/>
            </a:pPr>
            <a:fld id="{079C4EBF-C908-4151-9581-F5B524C390FD}" type="slidenum">
              <a:rPr lang="fr-FR"/>
              <a:pPr>
                <a:defRPr/>
              </a:pPr>
              <a:t>‹N°›</a:t>
            </a:fld>
            <a:endParaRPr lang="fr-FR"/>
          </a:p>
        </p:txBody>
      </p:sp>
    </p:spTree>
    <p:extLst>
      <p:ext uri="{BB962C8B-B14F-4D97-AF65-F5344CB8AC3E}">
        <p14:creationId xmlns:p14="http://schemas.microsoft.com/office/powerpoint/2010/main" val="25928251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6763"/>
            <a:ext cx="7772400" cy="1020762"/>
          </a:xfrm>
        </p:spPr>
        <p:txBody>
          <a:bodyPr anchor="t"/>
          <a:lstStyle>
            <a:lvl1pPr algn="l">
              <a:defRPr sz="4000" b="1" cap="all"/>
            </a:lvl1pPr>
          </a:lstStyle>
          <a:p>
            <a:r>
              <a:rPr lang="en-US"/>
              <a:t>Click to edit Master title style</a:t>
            </a:r>
            <a:endParaRPr lang="ru-RU"/>
          </a:p>
        </p:txBody>
      </p:sp>
      <p:sp>
        <p:nvSpPr>
          <p:cNvPr id="3" name="Text Placeholder 2"/>
          <p:cNvSpPr>
            <a:spLocks noGrp="1"/>
          </p:cNvSpPr>
          <p:nvPr>
            <p:ph type="body" idx="1"/>
          </p:nvPr>
        </p:nvSpPr>
        <p:spPr>
          <a:xfrm>
            <a:off x="722313" y="2181225"/>
            <a:ext cx="7772400" cy="1125538"/>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fld id="{2BEA1B52-7A5E-45DE-8B87-2D389FE25116}" type="datetime1">
              <a:rPr lang="en-US" altLang="ru-RU" smtClean="0"/>
              <a:pPr/>
              <a:t>12/10/2024</a:t>
            </a:fld>
            <a:endParaRPr lang="en-GB" altLang="ru-RU" dirty="0"/>
          </a:p>
        </p:txBody>
      </p:sp>
      <p:sp>
        <p:nvSpPr>
          <p:cNvPr id="5" name="Footer Placeholder 4"/>
          <p:cNvSpPr>
            <a:spLocks noGrp="1"/>
          </p:cNvSpPr>
          <p:nvPr>
            <p:ph type="ftr" sz="quarter" idx="11"/>
          </p:nvPr>
        </p:nvSpPr>
        <p:spPr/>
        <p:txBody>
          <a:bodyPr/>
          <a:lstStyle>
            <a:lvl1pPr>
              <a:defRPr/>
            </a:lvl1pPr>
          </a:lstStyle>
          <a:p>
            <a:r>
              <a:rPr lang="en-GB" altLang="ru-RU" dirty="0"/>
              <a:t>Designed by PoweredTemplate.com</a:t>
            </a:r>
          </a:p>
        </p:txBody>
      </p:sp>
      <p:sp>
        <p:nvSpPr>
          <p:cNvPr id="6" name="Slide Number Placeholder 5"/>
          <p:cNvSpPr>
            <a:spLocks noGrp="1"/>
          </p:cNvSpPr>
          <p:nvPr>
            <p:ph type="sldNum" sz="quarter" idx="12"/>
          </p:nvPr>
        </p:nvSpPr>
        <p:spPr/>
        <p:txBody>
          <a:bodyPr/>
          <a:lstStyle>
            <a:lvl1pPr>
              <a:defRPr/>
            </a:lvl1pPr>
          </a:lstStyle>
          <a:p>
            <a:fld id="{1686BC35-6093-41AE-A84C-AB6DB173F06C}" type="slidenum">
              <a:rPr lang="en-GB" altLang="ru-RU"/>
              <a:pPr/>
              <a:t>‹N°›</a:t>
            </a:fld>
            <a:endParaRPr lang="en-GB" altLang="ru-RU" dirty="0"/>
          </a:p>
        </p:txBody>
      </p:sp>
    </p:spTree>
    <p:extLst>
      <p:ext uri="{BB962C8B-B14F-4D97-AF65-F5344CB8AC3E}">
        <p14:creationId xmlns:p14="http://schemas.microsoft.com/office/powerpoint/2010/main" val="16047710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Content Placeholder 2"/>
          <p:cNvSpPr>
            <a:spLocks noGrp="1"/>
          </p:cNvSpPr>
          <p:nvPr>
            <p:ph sz="half" idx="1"/>
          </p:nvPr>
        </p:nvSpPr>
        <p:spPr>
          <a:xfrm>
            <a:off x="468313" y="1347788"/>
            <a:ext cx="4027487" cy="29178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Content Placeholder 3"/>
          <p:cNvSpPr>
            <a:spLocks noGrp="1"/>
          </p:cNvSpPr>
          <p:nvPr>
            <p:ph sz="half" idx="2"/>
          </p:nvPr>
        </p:nvSpPr>
        <p:spPr>
          <a:xfrm>
            <a:off x="4648200" y="1347788"/>
            <a:ext cx="4027488" cy="29178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5" name="Date Placeholder 4"/>
          <p:cNvSpPr>
            <a:spLocks noGrp="1"/>
          </p:cNvSpPr>
          <p:nvPr>
            <p:ph type="dt" sz="half" idx="10"/>
          </p:nvPr>
        </p:nvSpPr>
        <p:spPr/>
        <p:txBody>
          <a:bodyPr/>
          <a:lstStyle>
            <a:lvl1pPr>
              <a:defRPr/>
            </a:lvl1pPr>
          </a:lstStyle>
          <a:p>
            <a:fld id="{B5526754-6242-40DE-A97B-37A0B6FDAB44}" type="datetime1">
              <a:rPr lang="en-US" altLang="ru-RU" smtClean="0"/>
              <a:pPr/>
              <a:t>12/10/2024</a:t>
            </a:fld>
            <a:endParaRPr lang="en-GB" altLang="ru-RU" dirty="0"/>
          </a:p>
        </p:txBody>
      </p:sp>
      <p:sp>
        <p:nvSpPr>
          <p:cNvPr id="6" name="Footer Placeholder 5"/>
          <p:cNvSpPr>
            <a:spLocks noGrp="1"/>
          </p:cNvSpPr>
          <p:nvPr>
            <p:ph type="ftr" sz="quarter" idx="11"/>
          </p:nvPr>
        </p:nvSpPr>
        <p:spPr/>
        <p:txBody>
          <a:bodyPr/>
          <a:lstStyle>
            <a:lvl1pPr>
              <a:defRPr/>
            </a:lvl1pPr>
          </a:lstStyle>
          <a:p>
            <a:r>
              <a:rPr lang="en-GB" altLang="ru-RU" dirty="0"/>
              <a:t>Designed by PoweredTemplate.com</a:t>
            </a:r>
          </a:p>
        </p:txBody>
      </p:sp>
      <p:sp>
        <p:nvSpPr>
          <p:cNvPr id="7" name="Slide Number Placeholder 6"/>
          <p:cNvSpPr>
            <a:spLocks noGrp="1"/>
          </p:cNvSpPr>
          <p:nvPr>
            <p:ph type="sldNum" sz="quarter" idx="12"/>
          </p:nvPr>
        </p:nvSpPr>
        <p:spPr/>
        <p:txBody>
          <a:bodyPr/>
          <a:lstStyle>
            <a:lvl1pPr>
              <a:defRPr/>
            </a:lvl1pPr>
          </a:lstStyle>
          <a:p>
            <a:fld id="{94466538-1AAD-47AA-AE8D-69198B7FBC9A}" type="slidenum">
              <a:rPr lang="en-GB" altLang="ru-RU"/>
              <a:pPr/>
              <a:t>‹N°›</a:t>
            </a:fld>
            <a:endParaRPr lang="en-GB" altLang="ru-RU" dirty="0"/>
          </a:p>
        </p:txBody>
      </p:sp>
    </p:spTree>
    <p:extLst>
      <p:ext uri="{BB962C8B-B14F-4D97-AF65-F5344CB8AC3E}">
        <p14:creationId xmlns:p14="http://schemas.microsoft.com/office/powerpoint/2010/main" val="1404735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6375"/>
            <a:ext cx="8229600" cy="857250"/>
          </a:xfrm>
        </p:spPr>
        <p:txBody>
          <a:bodyPr/>
          <a:lstStyle>
            <a:lvl1pPr>
              <a:defRPr/>
            </a:lvl1pPr>
          </a:lstStyle>
          <a:p>
            <a:r>
              <a:rPr lang="en-US"/>
              <a:t>Click to edit Master title style</a:t>
            </a:r>
            <a:endParaRPr lang="ru-RU"/>
          </a:p>
        </p:txBody>
      </p:sp>
      <p:sp>
        <p:nvSpPr>
          <p:cNvPr id="3" name="Text Placeholder 2"/>
          <p:cNvSpPr>
            <a:spLocks noGrp="1"/>
          </p:cNvSpPr>
          <p:nvPr>
            <p:ph type="body" idx="1"/>
          </p:nvPr>
        </p:nvSpPr>
        <p:spPr>
          <a:xfrm>
            <a:off x="457200" y="1150938"/>
            <a:ext cx="4040188"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950"/>
            <a:ext cx="4040188" cy="2963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5" name="Text Placeholder 4"/>
          <p:cNvSpPr>
            <a:spLocks noGrp="1"/>
          </p:cNvSpPr>
          <p:nvPr>
            <p:ph type="body" sz="quarter" idx="3"/>
          </p:nvPr>
        </p:nvSpPr>
        <p:spPr>
          <a:xfrm>
            <a:off x="4645025" y="1150938"/>
            <a:ext cx="4041775"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1631950"/>
            <a:ext cx="4041775" cy="2963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7" name="Date Placeholder 6"/>
          <p:cNvSpPr>
            <a:spLocks noGrp="1"/>
          </p:cNvSpPr>
          <p:nvPr>
            <p:ph type="dt" sz="half" idx="10"/>
          </p:nvPr>
        </p:nvSpPr>
        <p:spPr/>
        <p:txBody>
          <a:bodyPr/>
          <a:lstStyle>
            <a:lvl1pPr>
              <a:defRPr/>
            </a:lvl1pPr>
          </a:lstStyle>
          <a:p>
            <a:fld id="{2351DAE0-E100-4097-B816-5DFBB86B3C0D}" type="datetime1">
              <a:rPr lang="en-US" altLang="ru-RU" smtClean="0"/>
              <a:pPr/>
              <a:t>12/10/2024</a:t>
            </a:fld>
            <a:endParaRPr lang="en-GB" altLang="ru-RU" dirty="0"/>
          </a:p>
        </p:txBody>
      </p:sp>
      <p:sp>
        <p:nvSpPr>
          <p:cNvPr id="8" name="Footer Placeholder 7"/>
          <p:cNvSpPr>
            <a:spLocks noGrp="1"/>
          </p:cNvSpPr>
          <p:nvPr>
            <p:ph type="ftr" sz="quarter" idx="11"/>
          </p:nvPr>
        </p:nvSpPr>
        <p:spPr/>
        <p:txBody>
          <a:bodyPr/>
          <a:lstStyle>
            <a:lvl1pPr>
              <a:defRPr/>
            </a:lvl1pPr>
          </a:lstStyle>
          <a:p>
            <a:r>
              <a:rPr lang="en-GB" altLang="ru-RU" dirty="0"/>
              <a:t>Designed by PoweredTemplate.com</a:t>
            </a:r>
          </a:p>
        </p:txBody>
      </p:sp>
      <p:sp>
        <p:nvSpPr>
          <p:cNvPr id="9" name="Slide Number Placeholder 8"/>
          <p:cNvSpPr>
            <a:spLocks noGrp="1"/>
          </p:cNvSpPr>
          <p:nvPr>
            <p:ph type="sldNum" sz="quarter" idx="12"/>
          </p:nvPr>
        </p:nvSpPr>
        <p:spPr/>
        <p:txBody>
          <a:bodyPr/>
          <a:lstStyle>
            <a:lvl1pPr>
              <a:defRPr/>
            </a:lvl1pPr>
          </a:lstStyle>
          <a:p>
            <a:fld id="{81AE654B-5119-4878-AEF8-AC4C1E1EE5B2}" type="slidenum">
              <a:rPr lang="en-GB" altLang="ru-RU"/>
              <a:pPr/>
              <a:t>‹N°›</a:t>
            </a:fld>
            <a:endParaRPr lang="en-GB" altLang="ru-RU" dirty="0"/>
          </a:p>
        </p:txBody>
      </p:sp>
    </p:spTree>
    <p:extLst>
      <p:ext uri="{BB962C8B-B14F-4D97-AF65-F5344CB8AC3E}">
        <p14:creationId xmlns:p14="http://schemas.microsoft.com/office/powerpoint/2010/main" val="2846036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Date Placeholder 2"/>
          <p:cNvSpPr>
            <a:spLocks noGrp="1"/>
          </p:cNvSpPr>
          <p:nvPr>
            <p:ph type="dt" sz="half" idx="10"/>
          </p:nvPr>
        </p:nvSpPr>
        <p:spPr/>
        <p:txBody>
          <a:bodyPr/>
          <a:lstStyle>
            <a:lvl1pPr>
              <a:defRPr/>
            </a:lvl1pPr>
          </a:lstStyle>
          <a:p>
            <a:fld id="{7D7E15F8-BA4B-4CC4-8C7C-71106F09459E}" type="datetime1">
              <a:rPr lang="en-US" altLang="ru-RU" smtClean="0"/>
              <a:pPr/>
              <a:t>12/10/2024</a:t>
            </a:fld>
            <a:endParaRPr lang="en-GB" altLang="ru-RU" dirty="0"/>
          </a:p>
        </p:txBody>
      </p:sp>
      <p:sp>
        <p:nvSpPr>
          <p:cNvPr id="4" name="Footer Placeholder 3"/>
          <p:cNvSpPr>
            <a:spLocks noGrp="1"/>
          </p:cNvSpPr>
          <p:nvPr>
            <p:ph type="ftr" sz="quarter" idx="11"/>
          </p:nvPr>
        </p:nvSpPr>
        <p:spPr/>
        <p:txBody>
          <a:bodyPr/>
          <a:lstStyle>
            <a:lvl1pPr>
              <a:defRPr/>
            </a:lvl1pPr>
          </a:lstStyle>
          <a:p>
            <a:r>
              <a:rPr lang="en-GB" altLang="ru-RU" dirty="0"/>
              <a:t>Designed by PoweredTemplate.com</a:t>
            </a:r>
          </a:p>
        </p:txBody>
      </p:sp>
      <p:sp>
        <p:nvSpPr>
          <p:cNvPr id="5" name="Slide Number Placeholder 4"/>
          <p:cNvSpPr>
            <a:spLocks noGrp="1"/>
          </p:cNvSpPr>
          <p:nvPr>
            <p:ph type="sldNum" sz="quarter" idx="12"/>
          </p:nvPr>
        </p:nvSpPr>
        <p:spPr/>
        <p:txBody>
          <a:bodyPr/>
          <a:lstStyle>
            <a:lvl1pPr>
              <a:defRPr/>
            </a:lvl1pPr>
          </a:lstStyle>
          <a:p>
            <a:fld id="{2AAE075F-927D-4F9C-82E8-2B930B4B5C22}" type="slidenum">
              <a:rPr lang="en-GB" altLang="ru-RU"/>
              <a:pPr/>
              <a:t>‹N°›</a:t>
            </a:fld>
            <a:endParaRPr lang="en-GB" altLang="ru-RU" dirty="0"/>
          </a:p>
        </p:txBody>
      </p:sp>
    </p:spTree>
    <p:extLst>
      <p:ext uri="{BB962C8B-B14F-4D97-AF65-F5344CB8AC3E}">
        <p14:creationId xmlns:p14="http://schemas.microsoft.com/office/powerpoint/2010/main" val="21231927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7D04282A-5DD0-482F-88B9-55BB5CDECD7D}" type="datetime1">
              <a:rPr lang="en-US" altLang="ru-RU" smtClean="0"/>
              <a:pPr/>
              <a:t>12/10/2024</a:t>
            </a:fld>
            <a:endParaRPr lang="en-GB" altLang="ru-RU" dirty="0"/>
          </a:p>
        </p:txBody>
      </p:sp>
      <p:sp>
        <p:nvSpPr>
          <p:cNvPr id="3" name="Footer Placeholder 2"/>
          <p:cNvSpPr>
            <a:spLocks noGrp="1"/>
          </p:cNvSpPr>
          <p:nvPr>
            <p:ph type="ftr" sz="quarter" idx="11"/>
          </p:nvPr>
        </p:nvSpPr>
        <p:spPr/>
        <p:txBody>
          <a:bodyPr/>
          <a:lstStyle>
            <a:lvl1pPr>
              <a:defRPr/>
            </a:lvl1pPr>
          </a:lstStyle>
          <a:p>
            <a:r>
              <a:rPr lang="en-GB" altLang="ru-RU" dirty="0"/>
              <a:t>Designed by PoweredTemplate.com</a:t>
            </a:r>
          </a:p>
        </p:txBody>
      </p:sp>
      <p:sp>
        <p:nvSpPr>
          <p:cNvPr id="4" name="Slide Number Placeholder 3"/>
          <p:cNvSpPr>
            <a:spLocks noGrp="1"/>
          </p:cNvSpPr>
          <p:nvPr>
            <p:ph type="sldNum" sz="quarter" idx="12"/>
          </p:nvPr>
        </p:nvSpPr>
        <p:spPr/>
        <p:txBody>
          <a:bodyPr/>
          <a:lstStyle>
            <a:lvl1pPr>
              <a:defRPr/>
            </a:lvl1pPr>
          </a:lstStyle>
          <a:p>
            <a:fld id="{13D72007-23D8-4FD1-AF19-1FF3D2BA4796}" type="slidenum">
              <a:rPr lang="en-GB" altLang="ru-RU"/>
              <a:pPr/>
              <a:t>‹N°›</a:t>
            </a:fld>
            <a:endParaRPr lang="en-GB" altLang="ru-RU" dirty="0"/>
          </a:p>
        </p:txBody>
      </p:sp>
    </p:spTree>
    <p:extLst>
      <p:ext uri="{BB962C8B-B14F-4D97-AF65-F5344CB8AC3E}">
        <p14:creationId xmlns:p14="http://schemas.microsoft.com/office/powerpoint/2010/main" val="38189970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4788"/>
            <a:ext cx="3008313" cy="871537"/>
          </a:xfrm>
        </p:spPr>
        <p:txBody>
          <a:bodyPr anchor="b"/>
          <a:lstStyle>
            <a:lvl1pPr algn="l">
              <a:defRPr sz="2000" b="1"/>
            </a:lvl1pPr>
          </a:lstStyle>
          <a:p>
            <a:r>
              <a:rPr lang="en-US"/>
              <a:t>Click to edit Master title style</a:t>
            </a:r>
            <a:endParaRPr lang="ru-RU"/>
          </a:p>
        </p:txBody>
      </p:sp>
      <p:sp>
        <p:nvSpPr>
          <p:cNvPr id="3" name="Content Placeholder 2"/>
          <p:cNvSpPr>
            <a:spLocks noGrp="1"/>
          </p:cNvSpPr>
          <p:nvPr>
            <p:ph idx="1"/>
          </p:nvPr>
        </p:nvSpPr>
        <p:spPr>
          <a:xfrm>
            <a:off x="3575050" y="204788"/>
            <a:ext cx="5111750" cy="43910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Text Placeholder 3"/>
          <p:cNvSpPr>
            <a:spLocks noGrp="1"/>
          </p:cNvSpPr>
          <p:nvPr>
            <p:ph type="body" sz="half" idx="2"/>
          </p:nvPr>
        </p:nvSpPr>
        <p:spPr>
          <a:xfrm>
            <a:off x="457200" y="1076325"/>
            <a:ext cx="3008313" cy="35194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31EEC511-AA69-4B55-8790-97D4FE795232}" type="datetime1">
              <a:rPr lang="en-US" altLang="ru-RU" smtClean="0"/>
              <a:pPr/>
              <a:t>12/10/2024</a:t>
            </a:fld>
            <a:endParaRPr lang="en-GB" altLang="ru-RU" dirty="0"/>
          </a:p>
        </p:txBody>
      </p:sp>
      <p:sp>
        <p:nvSpPr>
          <p:cNvPr id="6" name="Footer Placeholder 5"/>
          <p:cNvSpPr>
            <a:spLocks noGrp="1"/>
          </p:cNvSpPr>
          <p:nvPr>
            <p:ph type="ftr" sz="quarter" idx="11"/>
          </p:nvPr>
        </p:nvSpPr>
        <p:spPr/>
        <p:txBody>
          <a:bodyPr/>
          <a:lstStyle>
            <a:lvl1pPr>
              <a:defRPr/>
            </a:lvl1pPr>
          </a:lstStyle>
          <a:p>
            <a:r>
              <a:rPr lang="en-GB" altLang="ru-RU" dirty="0"/>
              <a:t>Designed by PoweredTemplate.com</a:t>
            </a:r>
          </a:p>
        </p:txBody>
      </p:sp>
      <p:sp>
        <p:nvSpPr>
          <p:cNvPr id="7" name="Slide Number Placeholder 6"/>
          <p:cNvSpPr>
            <a:spLocks noGrp="1"/>
          </p:cNvSpPr>
          <p:nvPr>
            <p:ph type="sldNum" sz="quarter" idx="12"/>
          </p:nvPr>
        </p:nvSpPr>
        <p:spPr/>
        <p:txBody>
          <a:bodyPr/>
          <a:lstStyle>
            <a:lvl1pPr>
              <a:defRPr/>
            </a:lvl1pPr>
          </a:lstStyle>
          <a:p>
            <a:fld id="{9DF210A2-15E0-4736-8255-94735683A2D5}" type="slidenum">
              <a:rPr lang="en-GB" altLang="ru-RU"/>
              <a:pPr/>
              <a:t>‹N°›</a:t>
            </a:fld>
            <a:endParaRPr lang="en-GB" altLang="ru-RU" dirty="0"/>
          </a:p>
        </p:txBody>
      </p:sp>
    </p:spTree>
    <p:extLst>
      <p:ext uri="{BB962C8B-B14F-4D97-AF65-F5344CB8AC3E}">
        <p14:creationId xmlns:p14="http://schemas.microsoft.com/office/powerpoint/2010/main" val="33091774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2038"/>
            <a:ext cx="5486400" cy="425450"/>
          </a:xfrm>
        </p:spPr>
        <p:txBody>
          <a:bodyPr anchor="b"/>
          <a:lstStyle>
            <a:lvl1pPr algn="l">
              <a:defRPr sz="2000" b="1"/>
            </a:lvl1pPr>
          </a:lstStyle>
          <a:p>
            <a:r>
              <a:rPr lang="en-US"/>
              <a:t>Click to edit Master title style</a:t>
            </a:r>
            <a:endParaRPr lang="ru-RU"/>
          </a:p>
        </p:txBody>
      </p:sp>
      <p:sp>
        <p:nvSpPr>
          <p:cNvPr id="3" name="Picture Placeholder 2"/>
          <p:cNvSpPr>
            <a:spLocks noGrp="1"/>
          </p:cNvSpPr>
          <p:nvPr>
            <p:ph type="pic" idx="1"/>
          </p:nvPr>
        </p:nvSpPr>
        <p:spPr>
          <a:xfrm>
            <a:off x="1792288" y="460375"/>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Text Placeholder 3"/>
          <p:cNvSpPr>
            <a:spLocks noGrp="1"/>
          </p:cNvSpPr>
          <p:nvPr>
            <p:ph type="body" sz="half" idx="2"/>
          </p:nvPr>
        </p:nvSpPr>
        <p:spPr>
          <a:xfrm>
            <a:off x="1792288" y="4027488"/>
            <a:ext cx="5486400" cy="6032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1BB919E8-4A5A-472B-A852-74F96C82C95E}" type="datetime1">
              <a:rPr lang="en-US" altLang="ru-RU" smtClean="0"/>
              <a:pPr/>
              <a:t>12/10/2024</a:t>
            </a:fld>
            <a:endParaRPr lang="en-GB" altLang="ru-RU" dirty="0"/>
          </a:p>
        </p:txBody>
      </p:sp>
      <p:sp>
        <p:nvSpPr>
          <p:cNvPr id="6" name="Footer Placeholder 5"/>
          <p:cNvSpPr>
            <a:spLocks noGrp="1"/>
          </p:cNvSpPr>
          <p:nvPr>
            <p:ph type="ftr" sz="quarter" idx="11"/>
          </p:nvPr>
        </p:nvSpPr>
        <p:spPr/>
        <p:txBody>
          <a:bodyPr/>
          <a:lstStyle>
            <a:lvl1pPr>
              <a:defRPr/>
            </a:lvl1pPr>
          </a:lstStyle>
          <a:p>
            <a:r>
              <a:rPr lang="en-GB" altLang="ru-RU" dirty="0"/>
              <a:t>Designed by PoweredTemplate.com</a:t>
            </a:r>
          </a:p>
        </p:txBody>
      </p:sp>
      <p:sp>
        <p:nvSpPr>
          <p:cNvPr id="7" name="Slide Number Placeholder 6"/>
          <p:cNvSpPr>
            <a:spLocks noGrp="1"/>
          </p:cNvSpPr>
          <p:nvPr>
            <p:ph type="sldNum" sz="quarter" idx="12"/>
          </p:nvPr>
        </p:nvSpPr>
        <p:spPr/>
        <p:txBody>
          <a:bodyPr/>
          <a:lstStyle>
            <a:lvl1pPr>
              <a:defRPr/>
            </a:lvl1pPr>
          </a:lstStyle>
          <a:p>
            <a:fld id="{BF54645C-7C3A-44A4-A311-9FC3247ABA17}" type="slidenum">
              <a:rPr lang="en-GB" altLang="ru-RU"/>
              <a:pPr/>
              <a:t>‹N°›</a:t>
            </a:fld>
            <a:endParaRPr lang="en-GB" altLang="ru-RU" dirty="0"/>
          </a:p>
        </p:txBody>
      </p:sp>
    </p:spTree>
    <p:extLst>
      <p:ext uri="{BB962C8B-B14F-4D97-AF65-F5344CB8AC3E}">
        <p14:creationId xmlns:p14="http://schemas.microsoft.com/office/powerpoint/2010/main" val="8223874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image" Target="../media/image3.jpe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68313" y="268288"/>
            <a:ext cx="8207375" cy="866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ru-RU" altLang="ru-RU"/>
              <a:t>Click to edit Master title style</a:t>
            </a:r>
          </a:p>
        </p:txBody>
      </p:sp>
      <p:sp>
        <p:nvSpPr>
          <p:cNvPr id="1027" name="Rectangle 3"/>
          <p:cNvSpPr>
            <a:spLocks noGrp="1" noChangeArrowheads="1"/>
          </p:cNvSpPr>
          <p:nvPr>
            <p:ph type="body" idx="1"/>
          </p:nvPr>
        </p:nvSpPr>
        <p:spPr bwMode="auto">
          <a:xfrm>
            <a:off x="468313" y="1347788"/>
            <a:ext cx="8207375" cy="2917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ru-RU" altLang="ru-RU"/>
              <a:t>Click to edit Master text styles</a:t>
            </a:r>
          </a:p>
          <a:p>
            <a:pPr lvl="1"/>
            <a:r>
              <a:rPr lang="ru-RU" altLang="ru-RU"/>
              <a:t>Second level</a:t>
            </a:r>
          </a:p>
          <a:p>
            <a:pPr lvl="2"/>
            <a:r>
              <a:rPr lang="ru-RU" altLang="ru-RU"/>
              <a:t>Third level</a:t>
            </a:r>
          </a:p>
          <a:p>
            <a:pPr lvl="3"/>
            <a:r>
              <a:rPr lang="ru-RU" altLang="ru-RU"/>
              <a:t>Fourth level</a:t>
            </a:r>
          </a:p>
          <a:p>
            <a:pPr lvl="4"/>
            <a:r>
              <a:rPr lang="ru-RU" altLang="ru-RU"/>
              <a:t>Fifth level</a:t>
            </a:r>
          </a:p>
        </p:txBody>
      </p:sp>
      <p:sp>
        <p:nvSpPr>
          <p:cNvPr id="1035" name="Rectangle 11"/>
          <p:cNvSpPr>
            <a:spLocks noGrp="1" noChangeArrowheads="1"/>
          </p:cNvSpPr>
          <p:nvPr>
            <p:ph type="dt" sz="half" idx="2"/>
          </p:nvPr>
        </p:nvSpPr>
        <p:spPr bwMode="auto">
          <a:xfrm>
            <a:off x="457200" y="4838700"/>
            <a:ext cx="2133600" cy="25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900" b="0">
                <a:solidFill>
                  <a:schemeClr val="tx1"/>
                </a:solidFill>
                <a:latin typeface="+mn-lt"/>
              </a:defRPr>
            </a:lvl1pPr>
          </a:lstStyle>
          <a:p>
            <a:fld id="{8CA22D57-8CF9-417E-A9FB-F35F9576EFC8}" type="datetime1">
              <a:rPr lang="en-US" altLang="ru-RU" smtClean="0"/>
              <a:pPr/>
              <a:t>12/10/2024</a:t>
            </a:fld>
            <a:endParaRPr lang="en-GB" altLang="ru-RU" dirty="0"/>
          </a:p>
        </p:txBody>
      </p:sp>
      <p:sp>
        <p:nvSpPr>
          <p:cNvPr id="1036" name="Rectangle 12"/>
          <p:cNvSpPr>
            <a:spLocks noGrp="1" noChangeArrowheads="1"/>
          </p:cNvSpPr>
          <p:nvPr>
            <p:ph type="ftr" sz="quarter" idx="3"/>
          </p:nvPr>
        </p:nvSpPr>
        <p:spPr bwMode="auto">
          <a:xfrm>
            <a:off x="3124200" y="4838700"/>
            <a:ext cx="2895600" cy="25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900" b="0">
                <a:solidFill>
                  <a:schemeClr val="tx1"/>
                </a:solidFill>
                <a:latin typeface="+mn-lt"/>
              </a:defRPr>
            </a:lvl1pPr>
          </a:lstStyle>
          <a:p>
            <a:r>
              <a:rPr lang="en-GB" altLang="ru-RU" dirty="0"/>
              <a:t>Designed by PoweredTemplate.com</a:t>
            </a:r>
          </a:p>
        </p:txBody>
      </p:sp>
      <p:sp>
        <p:nvSpPr>
          <p:cNvPr id="1037" name="Rectangle 13"/>
          <p:cNvSpPr>
            <a:spLocks noGrp="1" noChangeArrowheads="1"/>
          </p:cNvSpPr>
          <p:nvPr>
            <p:ph type="sldNum" sz="quarter" idx="4"/>
          </p:nvPr>
        </p:nvSpPr>
        <p:spPr bwMode="auto">
          <a:xfrm>
            <a:off x="6553200" y="4838700"/>
            <a:ext cx="2122488" cy="25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900" b="0">
                <a:solidFill>
                  <a:schemeClr val="tx1"/>
                </a:solidFill>
                <a:latin typeface="+mn-lt"/>
              </a:defRPr>
            </a:lvl1pPr>
          </a:lstStyle>
          <a:p>
            <a:fld id="{D2BD5148-E8F3-47AB-9897-5D068E0BE35A}" type="slidenum">
              <a:rPr lang="en-GB" altLang="ru-RU" smtClean="0"/>
              <a:pPr/>
              <a:t>‹N°›</a:t>
            </a:fld>
            <a:endParaRPr lang="en-GB" altLang="ru-RU" dirty="0"/>
          </a:p>
        </p:txBody>
      </p:sp>
    </p:spTree>
  </p:cSld>
  <p:clrMap bg1="lt1" tx1="dk1" bg2="lt2" tx2="dk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hf hdr="0"/>
  <p:txStyles>
    <p:titleStyle>
      <a:lvl1pPr algn="l" rtl="0" fontAlgn="base">
        <a:spcBef>
          <a:spcPct val="0"/>
        </a:spcBef>
        <a:spcAft>
          <a:spcPct val="0"/>
        </a:spcAft>
        <a:defRPr sz="3200">
          <a:solidFill>
            <a:schemeClr val="tx2"/>
          </a:solidFill>
          <a:latin typeface="+mj-lt"/>
          <a:ea typeface="+mj-ea"/>
          <a:cs typeface="+mj-cs"/>
        </a:defRPr>
      </a:lvl1pPr>
      <a:lvl2pPr algn="l" rtl="0" fontAlgn="base">
        <a:spcBef>
          <a:spcPct val="0"/>
        </a:spcBef>
        <a:spcAft>
          <a:spcPct val="0"/>
        </a:spcAft>
        <a:defRPr sz="3200">
          <a:solidFill>
            <a:srgbClr val="601010"/>
          </a:solidFill>
          <a:latin typeface="Georgia" pitchFamily="18" charset="0"/>
        </a:defRPr>
      </a:lvl2pPr>
      <a:lvl3pPr algn="l" rtl="0" fontAlgn="base">
        <a:spcBef>
          <a:spcPct val="0"/>
        </a:spcBef>
        <a:spcAft>
          <a:spcPct val="0"/>
        </a:spcAft>
        <a:defRPr sz="3200">
          <a:solidFill>
            <a:srgbClr val="601010"/>
          </a:solidFill>
          <a:latin typeface="Georgia" pitchFamily="18" charset="0"/>
        </a:defRPr>
      </a:lvl3pPr>
      <a:lvl4pPr algn="l" rtl="0" fontAlgn="base">
        <a:spcBef>
          <a:spcPct val="0"/>
        </a:spcBef>
        <a:spcAft>
          <a:spcPct val="0"/>
        </a:spcAft>
        <a:defRPr sz="3200">
          <a:solidFill>
            <a:srgbClr val="601010"/>
          </a:solidFill>
          <a:latin typeface="Georgia" pitchFamily="18" charset="0"/>
        </a:defRPr>
      </a:lvl4pPr>
      <a:lvl5pPr algn="l" rtl="0" fontAlgn="base">
        <a:spcBef>
          <a:spcPct val="0"/>
        </a:spcBef>
        <a:spcAft>
          <a:spcPct val="0"/>
        </a:spcAft>
        <a:defRPr sz="3200">
          <a:solidFill>
            <a:srgbClr val="601010"/>
          </a:solidFill>
          <a:latin typeface="Georgia" pitchFamily="18" charset="0"/>
        </a:defRPr>
      </a:lvl5pPr>
      <a:lvl6pPr marL="457200" algn="l" rtl="0" fontAlgn="base">
        <a:spcBef>
          <a:spcPct val="0"/>
        </a:spcBef>
        <a:spcAft>
          <a:spcPct val="0"/>
        </a:spcAft>
        <a:defRPr sz="3200">
          <a:solidFill>
            <a:srgbClr val="601010"/>
          </a:solidFill>
          <a:latin typeface="Georgia" pitchFamily="18" charset="0"/>
        </a:defRPr>
      </a:lvl6pPr>
      <a:lvl7pPr marL="914400" algn="l" rtl="0" fontAlgn="base">
        <a:spcBef>
          <a:spcPct val="0"/>
        </a:spcBef>
        <a:spcAft>
          <a:spcPct val="0"/>
        </a:spcAft>
        <a:defRPr sz="3200">
          <a:solidFill>
            <a:srgbClr val="601010"/>
          </a:solidFill>
          <a:latin typeface="Georgia" pitchFamily="18" charset="0"/>
        </a:defRPr>
      </a:lvl7pPr>
      <a:lvl8pPr marL="1371600" algn="l" rtl="0" fontAlgn="base">
        <a:spcBef>
          <a:spcPct val="0"/>
        </a:spcBef>
        <a:spcAft>
          <a:spcPct val="0"/>
        </a:spcAft>
        <a:defRPr sz="3200">
          <a:solidFill>
            <a:srgbClr val="601010"/>
          </a:solidFill>
          <a:latin typeface="Georgia" pitchFamily="18" charset="0"/>
        </a:defRPr>
      </a:lvl8pPr>
      <a:lvl9pPr marL="1828800" algn="l" rtl="0" fontAlgn="base">
        <a:spcBef>
          <a:spcPct val="0"/>
        </a:spcBef>
        <a:spcAft>
          <a:spcPct val="0"/>
        </a:spcAft>
        <a:defRPr sz="3200">
          <a:solidFill>
            <a:srgbClr val="601010"/>
          </a:solidFill>
          <a:latin typeface="Georgia" pitchFamily="18" charset="0"/>
        </a:defRPr>
      </a:lvl9pPr>
    </p:titleStyle>
    <p:bodyStyle>
      <a:lvl1pPr marL="342900" indent="-342900" algn="l" rtl="0" fontAlgn="base">
        <a:spcBef>
          <a:spcPct val="20000"/>
        </a:spcBef>
        <a:spcAft>
          <a:spcPct val="0"/>
        </a:spcAft>
        <a:buChar char="•"/>
        <a:defRPr sz="2000">
          <a:solidFill>
            <a:schemeClr val="tx1"/>
          </a:solidFill>
          <a:latin typeface="+mn-lt"/>
          <a:ea typeface="+mn-ea"/>
          <a:cs typeface="+mn-cs"/>
        </a:defRPr>
      </a:lvl1pPr>
      <a:lvl2pPr marL="742950" indent="-285750" algn="l" rtl="0" fontAlgn="base">
        <a:spcBef>
          <a:spcPct val="20000"/>
        </a:spcBef>
        <a:spcAft>
          <a:spcPct val="0"/>
        </a:spcAft>
        <a:buChar char="–"/>
        <a:defRPr sz="20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rgbClr val="1C1C1C"/>
          </a:solidFill>
          <a:latin typeface="+mn-lt"/>
        </a:defRPr>
      </a:lvl6pPr>
      <a:lvl7pPr marL="2971800" indent="-228600" algn="l" rtl="0" fontAlgn="base">
        <a:spcBef>
          <a:spcPct val="20000"/>
        </a:spcBef>
        <a:spcAft>
          <a:spcPct val="0"/>
        </a:spcAft>
        <a:buChar char="»"/>
        <a:defRPr sz="2000">
          <a:solidFill>
            <a:srgbClr val="1C1C1C"/>
          </a:solidFill>
          <a:latin typeface="+mn-lt"/>
        </a:defRPr>
      </a:lvl7pPr>
      <a:lvl8pPr marL="3429000" indent="-228600" algn="l" rtl="0" fontAlgn="base">
        <a:spcBef>
          <a:spcPct val="20000"/>
        </a:spcBef>
        <a:spcAft>
          <a:spcPct val="0"/>
        </a:spcAft>
        <a:buChar char="»"/>
        <a:defRPr sz="2000">
          <a:solidFill>
            <a:srgbClr val="1C1C1C"/>
          </a:solidFill>
          <a:latin typeface="+mn-lt"/>
        </a:defRPr>
      </a:lvl8pPr>
      <a:lvl9pPr marL="3886200" indent="-228600" algn="l" rtl="0" fontAlgn="base">
        <a:spcBef>
          <a:spcPct val="20000"/>
        </a:spcBef>
        <a:spcAft>
          <a:spcPct val="0"/>
        </a:spcAft>
        <a:buChar char="»"/>
        <a:defRPr sz="2000">
          <a:solidFill>
            <a:srgbClr val="1C1C1C"/>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6">
            <a:lum/>
          </a:blip>
          <a:srcRect/>
          <a:stretch>
            <a:fillRect/>
          </a:stretch>
        </a:blipFill>
        <a:effectLst/>
      </p:bgPr>
    </p:bg>
    <p:spTree>
      <p:nvGrpSpPr>
        <p:cNvPr id="1" name=""/>
        <p:cNvGrpSpPr/>
        <p:nvPr/>
      </p:nvGrpSpPr>
      <p:grpSpPr>
        <a:xfrm>
          <a:off x="0" y="0"/>
          <a:ext cx="0" cy="0"/>
          <a:chOff x="0" y="0"/>
          <a:chExt cx="0" cy="0"/>
        </a:xfrm>
      </p:grpSpPr>
      <p:sp>
        <p:nvSpPr>
          <p:cNvPr id="190466" name="Rectangle 2"/>
          <p:cNvSpPr>
            <a:spLocks noGrp="1" noChangeArrowheads="1"/>
          </p:cNvSpPr>
          <p:nvPr>
            <p:ph type="title"/>
          </p:nvPr>
        </p:nvSpPr>
        <p:spPr bwMode="auto">
          <a:xfrm>
            <a:off x="1331913" y="196850"/>
            <a:ext cx="7342187"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ru-RU" altLang="ru-RU"/>
              <a:t>Click to edit Master title style</a:t>
            </a:r>
          </a:p>
        </p:txBody>
      </p:sp>
      <p:sp>
        <p:nvSpPr>
          <p:cNvPr id="190467" name="Rectangle 3"/>
          <p:cNvSpPr>
            <a:spLocks noGrp="1" noChangeArrowheads="1"/>
          </p:cNvSpPr>
          <p:nvPr>
            <p:ph type="body" idx="1"/>
          </p:nvPr>
        </p:nvSpPr>
        <p:spPr bwMode="auto">
          <a:xfrm>
            <a:off x="1331913" y="1204913"/>
            <a:ext cx="7354887" cy="3395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ru-RU" altLang="ru-RU"/>
              <a:t>Click to edit Master text styles</a:t>
            </a:r>
          </a:p>
          <a:p>
            <a:pPr lvl="1"/>
            <a:r>
              <a:rPr lang="ru-RU" altLang="ru-RU"/>
              <a:t>Second level</a:t>
            </a:r>
          </a:p>
          <a:p>
            <a:pPr lvl="2"/>
            <a:r>
              <a:rPr lang="ru-RU" altLang="ru-RU"/>
              <a:t>Third level</a:t>
            </a:r>
          </a:p>
          <a:p>
            <a:pPr lvl="3"/>
            <a:r>
              <a:rPr lang="ru-RU" altLang="ru-RU"/>
              <a:t>Fourth level</a:t>
            </a:r>
          </a:p>
          <a:p>
            <a:pPr lvl="4"/>
            <a:r>
              <a:rPr lang="ru-RU" altLang="ru-RU"/>
              <a:t>Fifth level</a:t>
            </a:r>
          </a:p>
        </p:txBody>
      </p:sp>
      <p:sp>
        <p:nvSpPr>
          <p:cNvPr id="190468" name="Rectangle 4"/>
          <p:cNvSpPr>
            <a:spLocks noGrp="1" noChangeArrowheads="1"/>
          </p:cNvSpPr>
          <p:nvPr>
            <p:ph type="dt" sz="half" idx="2"/>
          </p:nvPr>
        </p:nvSpPr>
        <p:spPr bwMode="auto">
          <a:xfrm>
            <a:off x="457200" y="4841875"/>
            <a:ext cx="2133600" cy="200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900" b="0">
                <a:solidFill>
                  <a:srgbClr val="000000"/>
                </a:solidFill>
                <a:latin typeface="+mn-lt"/>
              </a:defRPr>
            </a:lvl1pPr>
          </a:lstStyle>
          <a:p>
            <a:fld id="{25FE6526-86E3-4E89-AD69-D82BF7DAC809}" type="datetime1">
              <a:rPr lang="en-US" altLang="ru-RU" smtClean="0"/>
              <a:pPr/>
              <a:t>12/10/2024</a:t>
            </a:fld>
            <a:endParaRPr lang="ru-RU" altLang="ru-RU"/>
          </a:p>
        </p:txBody>
      </p:sp>
      <p:sp>
        <p:nvSpPr>
          <p:cNvPr id="190469" name="Rectangle 5"/>
          <p:cNvSpPr>
            <a:spLocks noGrp="1" noChangeArrowheads="1"/>
          </p:cNvSpPr>
          <p:nvPr>
            <p:ph type="ftr" sz="quarter" idx="3"/>
          </p:nvPr>
        </p:nvSpPr>
        <p:spPr bwMode="auto">
          <a:xfrm>
            <a:off x="3124200" y="4841875"/>
            <a:ext cx="2895600" cy="200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900" b="0">
                <a:solidFill>
                  <a:srgbClr val="1C1C1C"/>
                </a:solidFill>
                <a:latin typeface="+mn-lt"/>
              </a:defRPr>
            </a:lvl1pPr>
          </a:lstStyle>
          <a:p>
            <a:r>
              <a:rPr lang="en-US" altLang="ru-RU" dirty="0"/>
              <a:t>Designed by PoweredTemplate.com</a:t>
            </a:r>
            <a:endParaRPr lang="ru-RU" altLang="ru-RU"/>
          </a:p>
        </p:txBody>
      </p:sp>
      <p:sp>
        <p:nvSpPr>
          <p:cNvPr id="190470" name="Rectangle 6"/>
          <p:cNvSpPr>
            <a:spLocks noGrp="1" noChangeArrowheads="1"/>
          </p:cNvSpPr>
          <p:nvPr>
            <p:ph type="sldNum" sz="quarter" idx="4"/>
          </p:nvPr>
        </p:nvSpPr>
        <p:spPr bwMode="auto">
          <a:xfrm>
            <a:off x="6553200" y="4841875"/>
            <a:ext cx="2133600" cy="200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900" b="0">
                <a:solidFill>
                  <a:srgbClr val="1C1C1C"/>
                </a:solidFill>
                <a:latin typeface="+mn-lt"/>
              </a:defRPr>
            </a:lvl1pPr>
          </a:lstStyle>
          <a:p>
            <a:fld id="{3C731832-5850-4A36-B0B2-3A8EFF48616B}" type="slidenum">
              <a:rPr lang="ru-RU" altLang="ru-RU"/>
              <a:pPr/>
              <a:t>‹N°›</a:t>
            </a:fld>
            <a:endParaRPr lang="ru-RU" alt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hf hdr="0"/>
  <p:txStyles>
    <p:titleStyle>
      <a:lvl1pPr algn="l" rtl="0" fontAlgn="base">
        <a:spcBef>
          <a:spcPct val="0"/>
        </a:spcBef>
        <a:spcAft>
          <a:spcPct val="0"/>
        </a:spcAft>
        <a:defRPr sz="3200">
          <a:solidFill>
            <a:sysClr val="windowText" lastClr="000000"/>
          </a:solidFill>
          <a:latin typeface="+mj-lt"/>
          <a:ea typeface="+mj-ea"/>
          <a:cs typeface="+mj-cs"/>
        </a:defRPr>
      </a:lvl1pPr>
      <a:lvl2pPr algn="l" rtl="0" fontAlgn="base">
        <a:spcBef>
          <a:spcPct val="0"/>
        </a:spcBef>
        <a:spcAft>
          <a:spcPct val="0"/>
        </a:spcAft>
        <a:defRPr sz="3200">
          <a:solidFill>
            <a:srgbClr val="601010"/>
          </a:solidFill>
          <a:latin typeface="Georgia" pitchFamily="18" charset="0"/>
        </a:defRPr>
      </a:lvl2pPr>
      <a:lvl3pPr algn="l" rtl="0" fontAlgn="base">
        <a:spcBef>
          <a:spcPct val="0"/>
        </a:spcBef>
        <a:spcAft>
          <a:spcPct val="0"/>
        </a:spcAft>
        <a:defRPr sz="3200">
          <a:solidFill>
            <a:srgbClr val="601010"/>
          </a:solidFill>
          <a:latin typeface="Georgia" pitchFamily="18" charset="0"/>
        </a:defRPr>
      </a:lvl3pPr>
      <a:lvl4pPr algn="l" rtl="0" fontAlgn="base">
        <a:spcBef>
          <a:spcPct val="0"/>
        </a:spcBef>
        <a:spcAft>
          <a:spcPct val="0"/>
        </a:spcAft>
        <a:defRPr sz="3200">
          <a:solidFill>
            <a:srgbClr val="601010"/>
          </a:solidFill>
          <a:latin typeface="Georgia" pitchFamily="18" charset="0"/>
        </a:defRPr>
      </a:lvl4pPr>
      <a:lvl5pPr algn="l" rtl="0" fontAlgn="base">
        <a:spcBef>
          <a:spcPct val="0"/>
        </a:spcBef>
        <a:spcAft>
          <a:spcPct val="0"/>
        </a:spcAft>
        <a:defRPr sz="3200">
          <a:solidFill>
            <a:srgbClr val="601010"/>
          </a:solidFill>
          <a:latin typeface="Georgia" pitchFamily="18" charset="0"/>
        </a:defRPr>
      </a:lvl5pPr>
      <a:lvl6pPr marL="457200" algn="l" rtl="0" fontAlgn="base">
        <a:spcBef>
          <a:spcPct val="0"/>
        </a:spcBef>
        <a:spcAft>
          <a:spcPct val="0"/>
        </a:spcAft>
        <a:defRPr sz="3200">
          <a:solidFill>
            <a:srgbClr val="601010"/>
          </a:solidFill>
          <a:latin typeface="Georgia" pitchFamily="18" charset="0"/>
        </a:defRPr>
      </a:lvl6pPr>
      <a:lvl7pPr marL="914400" algn="l" rtl="0" fontAlgn="base">
        <a:spcBef>
          <a:spcPct val="0"/>
        </a:spcBef>
        <a:spcAft>
          <a:spcPct val="0"/>
        </a:spcAft>
        <a:defRPr sz="3200">
          <a:solidFill>
            <a:srgbClr val="601010"/>
          </a:solidFill>
          <a:latin typeface="Georgia" pitchFamily="18" charset="0"/>
        </a:defRPr>
      </a:lvl7pPr>
      <a:lvl8pPr marL="1371600" algn="l" rtl="0" fontAlgn="base">
        <a:spcBef>
          <a:spcPct val="0"/>
        </a:spcBef>
        <a:spcAft>
          <a:spcPct val="0"/>
        </a:spcAft>
        <a:defRPr sz="3200">
          <a:solidFill>
            <a:srgbClr val="601010"/>
          </a:solidFill>
          <a:latin typeface="Georgia" pitchFamily="18" charset="0"/>
        </a:defRPr>
      </a:lvl8pPr>
      <a:lvl9pPr marL="1828800" algn="l" rtl="0" fontAlgn="base">
        <a:spcBef>
          <a:spcPct val="0"/>
        </a:spcBef>
        <a:spcAft>
          <a:spcPct val="0"/>
        </a:spcAft>
        <a:defRPr sz="3200">
          <a:solidFill>
            <a:srgbClr val="601010"/>
          </a:solidFill>
          <a:latin typeface="Georgia" pitchFamily="18" charset="0"/>
        </a:defRPr>
      </a:lvl9pPr>
    </p:titleStyle>
    <p:bodyStyle>
      <a:lvl1pPr marL="342900" indent="-342900" algn="l" rtl="0" fontAlgn="base">
        <a:spcBef>
          <a:spcPct val="20000"/>
        </a:spcBef>
        <a:spcAft>
          <a:spcPct val="0"/>
        </a:spcAft>
        <a:buChar char="•"/>
        <a:defRPr sz="2000">
          <a:solidFill>
            <a:srgbClr val="000000"/>
          </a:solidFill>
          <a:latin typeface="+mn-lt"/>
          <a:ea typeface="+mn-ea"/>
          <a:cs typeface="+mn-cs"/>
        </a:defRPr>
      </a:lvl1pPr>
      <a:lvl2pPr marL="742950" indent="-285750" algn="l" rtl="0" fontAlgn="base">
        <a:spcBef>
          <a:spcPct val="20000"/>
        </a:spcBef>
        <a:spcAft>
          <a:spcPct val="0"/>
        </a:spcAft>
        <a:buChar char="–"/>
        <a:defRPr sz="2000">
          <a:solidFill>
            <a:srgbClr val="000000"/>
          </a:solidFill>
          <a:latin typeface="+mn-lt"/>
        </a:defRPr>
      </a:lvl2pPr>
      <a:lvl3pPr marL="1143000" indent="-228600" algn="l" rtl="0" fontAlgn="base">
        <a:spcBef>
          <a:spcPct val="20000"/>
        </a:spcBef>
        <a:spcAft>
          <a:spcPct val="0"/>
        </a:spcAft>
        <a:buChar char="•"/>
        <a:defRPr sz="2000">
          <a:solidFill>
            <a:srgbClr val="000000"/>
          </a:solidFill>
          <a:latin typeface="+mn-lt"/>
        </a:defRPr>
      </a:lvl3pPr>
      <a:lvl4pPr marL="1600200" indent="-228600" algn="l" rtl="0" fontAlgn="base">
        <a:spcBef>
          <a:spcPct val="20000"/>
        </a:spcBef>
        <a:spcAft>
          <a:spcPct val="0"/>
        </a:spcAft>
        <a:buChar char="–"/>
        <a:defRPr sz="2000">
          <a:solidFill>
            <a:srgbClr val="000000"/>
          </a:solidFill>
          <a:latin typeface="+mn-lt"/>
        </a:defRPr>
      </a:lvl4pPr>
      <a:lvl5pPr marL="2057400" indent="-228600" algn="l" rtl="0" fontAlgn="base">
        <a:spcBef>
          <a:spcPct val="20000"/>
        </a:spcBef>
        <a:spcAft>
          <a:spcPct val="0"/>
        </a:spcAft>
        <a:buChar char="»"/>
        <a:defRPr sz="2000">
          <a:solidFill>
            <a:srgbClr val="000000"/>
          </a:solidFill>
          <a:latin typeface="+mn-lt"/>
        </a:defRPr>
      </a:lvl5pPr>
      <a:lvl6pPr marL="2514600" indent="-228600" algn="l" rtl="0" fontAlgn="base">
        <a:spcBef>
          <a:spcPct val="20000"/>
        </a:spcBef>
        <a:spcAft>
          <a:spcPct val="0"/>
        </a:spcAft>
        <a:buChar char="»"/>
        <a:defRPr sz="2000">
          <a:solidFill>
            <a:srgbClr val="1C1C1C"/>
          </a:solidFill>
          <a:latin typeface="+mn-lt"/>
        </a:defRPr>
      </a:lvl6pPr>
      <a:lvl7pPr marL="2971800" indent="-228600" algn="l" rtl="0" fontAlgn="base">
        <a:spcBef>
          <a:spcPct val="20000"/>
        </a:spcBef>
        <a:spcAft>
          <a:spcPct val="0"/>
        </a:spcAft>
        <a:buChar char="»"/>
        <a:defRPr sz="2000">
          <a:solidFill>
            <a:srgbClr val="1C1C1C"/>
          </a:solidFill>
          <a:latin typeface="+mn-lt"/>
        </a:defRPr>
      </a:lvl7pPr>
      <a:lvl8pPr marL="3429000" indent="-228600" algn="l" rtl="0" fontAlgn="base">
        <a:spcBef>
          <a:spcPct val="20000"/>
        </a:spcBef>
        <a:spcAft>
          <a:spcPct val="0"/>
        </a:spcAft>
        <a:buChar char="»"/>
        <a:defRPr sz="2000">
          <a:solidFill>
            <a:srgbClr val="1C1C1C"/>
          </a:solidFill>
          <a:latin typeface="+mn-lt"/>
        </a:defRPr>
      </a:lvl8pPr>
      <a:lvl9pPr marL="3886200" indent="-228600" algn="l" rtl="0" fontAlgn="base">
        <a:spcBef>
          <a:spcPct val="20000"/>
        </a:spcBef>
        <a:spcAft>
          <a:spcPct val="0"/>
        </a:spcAft>
        <a:buChar char="»"/>
        <a:defRPr sz="2000">
          <a:solidFill>
            <a:srgbClr val="1C1C1C"/>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00.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55.xml"/><Relationship Id="rId1" Type="http://schemas.openxmlformats.org/officeDocument/2006/relationships/slideLayout" Target="../slideLayouts/slideLayout23.xml"/></Relationships>
</file>

<file path=ppt/slides/_rels/slide10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3.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3.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3.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3.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3.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3.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3.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23.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3.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3.xml"/></Relationships>
</file>

<file path=ppt/slides/_rels/slide11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65.xml"/><Relationship Id="rId1" Type="http://schemas.openxmlformats.org/officeDocument/2006/relationships/slideLayout" Target="../slideLayouts/slideLayout23.xml"/></Relationships>
</file>

<file path=ppt/slides/_rels/slide11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66.xml"/><Relationship Id="rId1" Type="http://schemas.openxmlformats.org/officeDocument/2006/relationships/slideLayout" Target="../slideLayouts/slideLayout23.xml"/><Relationship Id="rId4" Type="http://schemas.openxmlformats.org/officeDocument/2006/relationships/image" Target="../media/image46.png"/></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3.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3.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3.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3.xml"/></Relationships>
</file>

<file path=ppt/slides/_rels/slide11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71.xml"/><Relationship Id="rId1" Type="http://schemas.openxmlformats.org/officeDocument/2006/relationships/slideLayout" Target="../slideLayouts/slideLayout23.xml"/></Relationships>
</file>

<file path=ppt/slides/_rels/slide119.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3.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3.xml"/></Relationships>
</file>

<file path=ppt/slides/_rels/slide121.xml.rels><?xml version="1.0" encoding="UTF-8" standalone="yes"?>
<Relationships xmlns="http://schemas.openxmlformats.org/package/2006/relationships"><Relationship Id="rId3" Type="http://schemas.openxmlformats.org/officeDocument/2006/relationships/image" Target="../media/image630.png"/><Relationship Id="rId2" Type="http://schemas.openxmlformats.org/officeDocument/2006/relationships/notesSlide" Target="../notesSlides/notesSlide73.xml"/><Relationship Id="rId1" Type="http://schemas.openxmlformats.org/officeDocument/2006/relationships/slideLayout" Target="../slideLayouts/slideLayout23.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24.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3.xml"/></Relationships>
</file>

<file path=ppt/slides/_rels/slide125.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3.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7.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74.xml"/><Relationship Id="rId1" Type="http://schemas.openxmlformats.org/officeDocument/2006/relationships/slideLayout" Target="../slideLayouts/slideLayout23.xml"/></Relationships>
</file>

<file path=ppt/slides/_rels/slide12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9.png"/><Relationship Id="rId1" Type="http://schemas.openxmlformats.org/officeDocument/2006/relationships/slideLayout" Target="../slideLayouts/slideLayout23.xml"/></Relationships>
</file>

<file path=ppt/slides/_rels/slide129.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notesSlide" Target="../notesSlides/notesSlide75.xml"/><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30.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76.xml"/><Relationship Id="rId1" Type="http://schemas.openxmlformats.org/officeDocument/2006/relationships/slideLayout" Target="../slideLayouts/slideLayout23.xml"/><Relationship Id="rId4" Type="http://schemas.openxmlformats.org/officeDocument/2006/relationships/image" Target="../media/image90.png"/></Relationships>
</file>

<file path=ppt/slides/_rels/slide131.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77.xml"/><Relationship Id="rId1" Type="http://schemas.openxmlformats.org/officeDocument/2006/relationships/slideLayout" Target="../slideLayouts/slideLayout23.xml"/></Relationships>
</file>

<file path=ppt/slides/_rels/slide132.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notesSlide" Target="../notesSlides/notesSlide78.xml"/><Relationship Id="rId1" Type="http://schemas.openxmlformats.org/officeDocument/2006/relationships/slideLayout" Target="../slideLayouts/slideLayout23.xml"/></Relationships>
</file>

<file path=ppt/slides/_rels/slide133.xml.rels><?xml version="1.0" encoding="UTF-8" standalone="yes"?>
<Relationships xmlns="http://schemas.openxmlformats.org/package/2006/relationships"><Relationship Id="rId3" Type="http://schemas.openxmlformats.org/officeDocument/2006/relationships/image" Target="../media/image180.png"/><Relationship Id="rId2" Type="http://schemas.openxmlformats.org/officeDocument/2006/relationships/notesSlide" Target="../notesSlides/notesSlide79.xml"/><Relationship Id="rId1" Type="http://schemas.openxmlformats.org/officeDocument/2006/relationships/slideLayout" Target="../slideLayouts/slideLayout23.xml"/></Relationships>
</file>

<file path=ppt/slides/_rels/slide134.xml.rels><?xml version="1.0" encoding="UTF-8" standalone="yes"?>
<Relationships xmlns="http://schemas.openxmlformats.org/package/2006/relationships"><Relationship Id="rId3" Type="http://schemas.openxmlformats.org/officeDocument/2006/relationships/image" Target="../media/image190.png"/><Relationship Id="rId2" Type="http://schemas.openxmlformats.org/officeDocument/2006/relationships/notesSlide" Target="../notesSlides/notesSlide80.xml"/><Relationship Id="rId1" Type="http://schemas.openxmlformats.org/officeDocument/2006/relationships/slideLayout" Target="../slideLayouts/slideLayout23.xml"/><Relationship Id="rId4" Type="http://schemas.openxmlformats.org/officeDocument/2006/relationships/image" Target="../media/image200.png"/></Relationships>
</file>

<file path=ppt/slides/_rels/slide135.xml.rels><?xml version="1.0" encoding="UTF-8" standalone="yes"?>
<Relationships xmlns="http://schemas.openxmlformats.org/package/2006/relationships"><Relationship Id="rId3" Type="http://schemas.openxmlformats.org/officeDocument/2006/relationships/image" Target="../media/image190.png"/><Relationship Id="rId2" Type="http://schemas.openxmlformats.org/officeDocument/2006/relationships/notesSlide" Target="../notesSlides/notesSlide81.xml"/><Relationship Id="rId1" Type="http://schemas.openxmlformats.org/officeDocument/2006/relationships/slideLayout" Target="../slideLayouts/slideLayout23.xml"/><Relationship Id="rId4" Type="http://schemas.openxmlformats.org/officeDocument/2006/relationships/image" Target="../media/image210.png"/></Relationships>
</file>

<file path=ppt/slides/_rels/slide13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1.png"/><Relationship Id="rId1" Type="http://schemas.openxmlformats.org/officeDocument/2006/relationships/slideLayout" Target="../slideLayouts/slideLayout23.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3.xml"/></Relationships>
</file>

<file path=ppt/slides/_rels/slide30.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9.xml"/><Relationship Id="rId1" Type="http://schemas.openxmlformats.org/officeDocument/2006/relationships/slideLayout" Target="../slideLayouts/slideLayout1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2.xml"/><Relationship Id="rId1" Type="http://schemas.openxmlformats.org/officeDocument/2006/relationships/slideLayout" Target="../slideLayouts/slideLayout23.xml"/></Relationships>
</file>

<file path=ppt/slides/_rels/slide4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23.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51.png"/></Relationships>
</file>

<file path=ppt/slides/_rels/slide42.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3.xml"/><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4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3" Type="http://schemas.openxmlformats.org/officeDocument/2006/relationships/hyperlink" Target="tableau%201.xls" TargetMode="External"/><Relationship Id="rId2" Type="http://schemas.openxmlformats.org/officeDocument/2006/relationships/notesSlide" Target="../notesSlides/notesSlide24.xml"/><Relationship Id="rId1" Type="http://schemas.openxmlformats.org/officeDocument/2006/relationships/slideLayout" Target="../slideLayouts/slideLayout25.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Exemple%20carte%20C.xls" TargetMode="External"/><Relationship Id="rId1" Type="http://schemas.openxmlformats.org/officeDocument/2006/relationships/slideLayout" Target="../slideLayouts/slideLayout24.xml"/><Relationship Id="rId5" Type="http://schemas.openxmlformats.org/officeDocument/2006/relationships/image" Target="../media/image24.png"/><Relationship Id="rId4" Type="http://schemas.openxmlformats.org/officeDocument/2006/relationships/image" Target="../media/image23.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Exemple%20carte%20P.xls" TargetMode="External"/><Relationship Id="rId1" Type="http://schemas.openxmlformats.org/officeDocument/2006/relationships/slideLayout" Target="../slideLayouts/slideLayout24.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3.xml"/></Relationships>
</file>

<file path=ppt/slides/_rels/slide5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27.jpeg"/><Relationship Id="rId1" Type="http://schemas.openxmlformats.org/officeDocument/2006/relationships/slideLayout" Target="../slideLayouts/slideLayout18.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55.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3.xml"/></Relationships>
</file>

<file path=ppt/slides/_rels/slide60.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3.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6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8.xml"/></Relationships>
</file>

<file path=ppt/slides/_rels/slide6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8.xml"/></Relationships>
</file>

<file path=ppt/slides/_rels/slide6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8.xml"/></Relationships>
</file>

<file path=ppt/slides/_rels/slide6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8.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3.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3.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3.xml"/></Relationships>
</file>

<file path=ppt/slides/_rels/slide6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9.xml"/><Relationship Id="rId1" Type="http://schemas.openxmlformats.org/officeDocument/2006/relationships/slideLayout" Target="../slideLayouts/slideLayout23.xml"/></Relationships>
</file>

<file path=ppt/slides/_rels/slide69.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30.xml"/><Relationship Id="rId1" Type="http://schemas.openxmlformats.org/officeDocument/2006/relationships/slideLayout" Target="../slideLayouts/slideLayout23.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2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3.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3.xml"/></Relationships>
</file>

<file path=ppt/slides/_rels/slide7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3.xml"/><Relationship Id="rId1" Type="http://schemas.openxmlformats.org/officeDocument/2006/relationships/slideLayout" Target="../slideLayouts/slideLayout23.xml"/></Relationships>
</file>

<file path=ppt/slides/_rels/slide7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4.xml"/><Relationship Id="rId1" Type="http://schemas.openxmlformats.org/officeDocument/2006/relationships/slideLayout" Target="../slideLayouts/slideLayout23.xml"/></Relationships>
</file>

<file path=ppt/slides/_rels/slide7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5.xml"/><Relationship Id="rId1" Type="http://schemas.openxmlformats.org/officeDocument/2006/relationships/slideLayout" Target="../slideLayouts/slideLayout23.xml"/></Relationships>
</file>

<file path=ppt/slides/_rels/slide7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6.xml"/><Relationship Id="rId1" Type="http://schemas.openxmlformats.org/officeDocument/2006/relationships/slideLayout" Target="../slideLayouts/slideLayout23.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3.xml"/></Relationships>
</file>

<file path=ppt/slides/_rels/slide7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8.xml"/><Relationship Id="rId1" Type="http://schemas.openxmlformats.org/officeDocument/2006/relationships/slideLayout" Target="../slideLayouts/slideLayout23.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3.xml"/></Relationships>
</file>

<file path=ppt/slides/_rels/slide7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0.xml"/><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3.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3.xml"/></Relationships>
</file>

<file path=ppt/slides/_rels/slide8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2.xml"/><Relationship Id="rId1" Type="http://schemas.openxmlformats.org/officeDocument/2006/relationships/slideLayout" Target="../slideLayouts/slideLayout23.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3.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3.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3.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3.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3.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3.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3.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3.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3.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3.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8" name="Rectangle 12"/>
          <p:cNvSpPr>
            <a:spLocks noGrp="1" noChangeArrowheads="1"/>
          </p:cNvSpPr>
          <p:nvPr>
            <p:ph type="ctrTitle"/>
          </p:nvPr>
        </p:nvSpPr>
        <p:spPr>
          <a:xfrm>
            <a:off x="0" y="2212504"/>
            <a:ext cx="5976664" cy="612973"/>
          </a:xfrm>
          <a:noFill/>
          <a:ln>
            <a:noFill/>
          </a:ln>
          <a:effectLst/>
        </p:spPr>
        <p:txBody>
          <a:bodyPr anchor="b"/>
          <a:lstStyle/>
          <a:p>
            <a:pPr lvl="0" fontAlgn="auto">
              <a:lnSpc>
                <a:spcPct val="90000"/>
              </a:lnSpc>
              <a:spcAft>
                <a:spcPts val="0"/>
              </a:spcAft>
              <a:defRPr/>
            </a:pPr>
            <a:r>
              <a:rPr lang="de-DE" sz="3600" b="1" kern="1200" noProof="1">
                <a:solidFill>
                  <a:srgbClr val="000000"/>
                </a:solidFill>
              </a:rPr>
              <a:t>VALIDATION DES METHODES</a:t>
            </a:r>
            <a:endParaRPr lang="de-DE" sz="3600" b="1" kern="1200" dirty="0">
              <a:solidFill>
                <a:srgbClr val="00000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llipse 4"/>
          <p:cNvSpPr/>
          <p:nvPr/>
        </p:nvSpPr>
        <p:spPr>
          <a:xfrm>
            <a:off x="2195002" y="2095923"/>
            <a:ext cx="1512635" cy="81034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fr-FR" sz="1050" dirty="0"/>
              <a:t>Demande d’essai ou d’étalonnage</a:t>
            </a:r>
          </a:p>
        </p:txBody>
      </p:sp>
      <p:sp>
        <p:nvSpPr>
          <p:cNvPr id="6" name="Chevron 5"/>
          <p:cNvSpPr/>
          <p:nvPr/>
        </p:nvSpPr>
        <p:spPr>
          <a:xfrm>
            <a:off x="3383501" y="1987878"/>
            <a:ext cx="1944816" cy="1026431"/>
          </a:xfrm>
          <a:prstGeom prst="chevron">
            <a:avLst>
              <a:gd name="adj" fmla="val 48525"/>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50" dirty="0">
                <a:solidFill>
                  <a:schemeClr val="tx1"/>
                </a:solidFill>
              </a:rPr>
              <a:t>Réalisation d’un essai ou d’un étalonnage</a:t>
            </a:r>
          </a:p>
        </p:txBody>
      </p:sp>
      <p:sp>
        <p:nvSpPr>
          <p:cNvPr id="7" name="Ellipse 6"/>
          <p:cNvSpPr/>
          <p:nvPr/>
        </p:nvSpPr>
        <p:spPr>
          <a:xfrm>
            <a:off x="5436363" y="2095923"/>
            <a:ext cx="1512635" cy="81034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fr-FR" sz="1050" dirty="0"/>
              <a:t>Rapport  d’essai ou d’étalonnage</a:t>
            </a:r>
          </a:p>
        </p:txBody>
      </p:sp>
      <p:sp>
        <p:nvSpPr>
          <p:cNvPr id="8" name="ZoneTexte 7"/>
          <p:cNvSpPr txBox="1"/>
          <p:nvPr/>
        </p:nvSpPr>
        <p:spPr>
          <a:xfrm>
            <a:off x="1168572" y="2213552"/>
            <a:ext cx="912095" cy="577081"/>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fr-FR" sz="1050" dirty="0"/>
              <a:t>Client interne  </a:t>
            </a:r>
          </a:p>
          <a:p>
            <a:pPr algn="ctr"/>
            <a:r>
              <a:rPr lang="fr-FR" sz="1050" dirty="0"/>
              <a:t>ou externe</a:t>
            </a:r>
          </a:p>
        </p:txBody>
      </p:sp>
      <p:sp>
        <p:nvSpPr>
          <p:cNvPr id="9" name="ZoneTexte 8"/>
          <p:cNvSpPr txBox="1"/>
          <p:nvPr/>
        </p:nvSpPr>
        <p:spPr>
          <a:xfrm>
            <a:off x="7063333" y="2159529"/>
            <a:ext cx="912095" cy="577081"/>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fr-FR" sz="1050" dirty="0"/>
              <a:t>Client interne  </a:t>
            </a:r>
          </a:p>
          <a:p>
            <a:pPr algn="ctr"/>
            <a:r>
              <a:rPr lang="fr-FR" sz="1050" dirty="0"/>
              <a:t>ou externe</a:t>
            </a:r>
          </a:p>
        </p:txBody>
      </p:sp>
      <p:sp>
        <p:nvSpPr>
          <p:cNvPr id="10" name="ZoneTexte 9"/>
          <p:cNvSpPr txBox="1"/>
          <p:nvPr/>
        </p:nvSpPr>
        <p:spPr>
          <a:xfrm>
            <a:off x="3329479" y="3986717"/>
            <a:ext cx="2214929" cy="577081"/>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fr-FR" sz="1050" dirty="0"/>
              <a:t>Maitrise possible et points de contrôle pour surveiller et améliorer les performances </a:t>
            </a:r>
          </a:p>
        </p:txBody>
      </p:sp>
      <p:sp>
        <p:nvSpPr>
          <p:cNvPr id="11" name="ZoneTexte 10"/>
          <p:cNvSpPr txBox="1"/>
          <p:nvPr/>
        </p:nvSpPr>
        <p:spPr>
          <a:xfrm>
            <a:off x="3443814" y="1447651"/>
            <a:ext cx="912095" cy="253916"/>
          </a:xfrm>
          <a:prstGeom prst="rect">
            <a:avLst/>
          </a:prstGeom>
          <a:solidFill>
            <a:srgbClr val="92D050"/>
          </a:solidFill>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fr-FR" sz="1050" dirty="0"/>
              <a:t>Début </a:t>
            </a:r>
          </a:p>
        </p:txBody>
      </p:sp>
      <p:sp>
        <p:nvSpPr>
          <p:cNvPr id="12" name="ZoneTexte 11"/>
          <p:cNvSpPr txBox="1"/>
          <p:nvPr/>
        </p:nvSpPr>
        <p:spPr>
          <a:xfrm>
            <a:off x="4902426" y="1447651"/>
            <a:ext cx="912095" cy="253916"/>
          </a:xfrm>
          <a:prstGeom prst="rect">
            <a:avLst/>
          </a:prstGeom>
          <a:solidFill>
            <a:schemeClr val="accent1">
              <a:lumMod val="20000"/>
              <a:lumOff val="80000"/>
            </a:schemeClr>
          </a:solidFill>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fr-FR" sz="1050" dirty="0"/>
              <a:t>Fin</a:t>
            </a:r>
          </a:p>
        </p:txBody>
      </p:sp>
      <p:cxnSp>
        <p:nvCxnSpPr>
          <p:cNvPr id="16" name="Connecteur droit 15"/>
          <p:cNvCxnSpPr>
            <a:stCxn id="11" idx="2"/>
            <a:endCxn id="6" idx="1"/>
          </p:cNvCxnSpPr>
          <p:nvPr/>
        </p:nvCxnSpPr>
        <p:spPr>
          <a:xfrm flipH="1">
            <a:off x="3881577" y="1701567"/>
            <a:ext cx="18285" cy="799527"/>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Connecteur droit 18"/>
          <p:cNvCxnSpPr>
            <a:endCxn id="6" idx="3"/>
          </p:cNvCxnSpPr>
          <p:nvPr/>
        </p:nvCxnSpPr>
        <p:spPr>
          <a:xfrm>
            <a:off x="5328317" y="1771787"/>
            <a:ext cx="0" cy="729306"/>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Connecteur droit avec flèche 20"/>
          <p:cNvCxnSpPr>
            <a:stCxn id="10" idx="0"/>
          </p:cNvCxnSpPr>
          <p:nvPr/>
        </p:nvCxnSpPr>
        <p:spPr>
          <a:xfrm flipH="1" flipV="1">
            <a:off x="4409932" y="3014309"/>
            <a:ext cx="27012" cy="97240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 name="Connecteur droit 22"/>
          <p:cNvCxnSpPr>
            <a:cxnSpLocks/>
          </p:cNvCxnSpPr>
          <p:nvPr/>
        </p:nvCxnSpPr>
        <p:spPr>
          <a:xfrm flipH="1">
            <a:off x="1762821" y="4364876"/>
            <a:ext cx="1566657" cy="1"/>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Connecteur droit avec flèche 24"/>
          <p:cNvCxnSpPr/>
          <p:nvPr/>
        </p:nvCxnSpPr>
        <p:spPr>
          <a:xfrm flipV="1">
            <a:off x="1762821" y="2906263"/>
            <a:ext cx="0" cy="145861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7" name="Connecteur droit avec flèche 26"/>
          <p:cNvCxnSpPr/>
          <p:nvPr/>
        </p:nvCxnSpPr>
        <p:spPr>
          <a:xfrm flipV="1">
            <a:off x="2951320" y="2906263"/>
            <a:ext cx="0" cy="145861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9" name="Connecteur droit 28"/>
          <p:cNvCxnSpPr>
            <a:cxnSpLocks/>
            <a:stCxn id="10" idx="3"/>
          </p:cNvCxnSpPr>
          <p:nvPr/>
        </p:nvCxnSpPr>
        <p:spPr>
          <a:xfrm flipV="1">
            <a:off x="5544408" y="4247247"/>
            <a:ext cx="2052861" cy="28011"/>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Connecteur droit avec flèche 30"/>
          <p:cNvCxnSpPr/>
          <p:nvPr/>
        </p:nvCxnSpPr>
        <p:spPr>
          <a:xfrm flipH="1" flipV="1">
            <a:off x="6300725" y="2842658"/>
            <a:ext cx="54023" cy="140458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3" name="Connecteur droit avec flèche 32"/>
          <p:cNvCxnSpPr>
            <a:cxnSpLocks/>
          </p:cNvCxnSpPr>
          <p:nvPr/>
        </p:nvCxnSpPr>
        <p:spPr>
          <a:xfrm flipH="1" flipV="1">
            <a:off x="7573403" y="2680589"/>
            <a:ext cx="23866" cy="154313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5" name="ZoneTexte 34"/>
          <p:cNvSpPr txBox="1"/>
          <p:nvPr/>
        </p:nvSpPr>
        <p:spPr>
          <a:xfrm>
            <a:off x="2438105" y="124749"/>
            <a:ext cx="6212607" cy="507960"/>
          </a:xfrm>
          <a:prstGeom prst="rect">
            <a:avLst/>
          </a:prstGeom>
          <a:noFill/>
        </p:spPr>
        <p:txBody>
          <a:bodyPr wrap="square" rtlCol="0">
            <a:spAutoFit/>
          </a:bodyPr>
          <a:lstStyle/>
          <a:p>
            <a:pPr algn="ctr"/>
            <a:r>
              <a:rPr lang="fr-FR" sz="2701" dirty="0"/>
              <a:t>PROCESSUS DE MESURE</a:t>
            </a:r>
          </a:p>
        </p:txBody>
      </p:sp>
      <p:sp>
        <p:nvSpPr>
          <p:cNvPr id="36" name="ZoneTexte 35"/>
          <p:cNvSpPr txBox="1"/>
          <p:nvPr/>
        </p:nvSpPr>
        <p:spPr>
          <a:xfrm>
            <a:off x="4572000" y="843819"/>
            <a:ext cx="3079292" cy="369332"/>
          </a:xfrm>
          <a:prstGeom prst="rect">
            <a:avLst/>
          </a:prstGeom>
          <a:solidFill>
            <a:srgbClr val="FFFF00"/>
          </a:solidFill>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fr-FR" dirty="0"/>
              <a:t>PROCESSUS : 5M</a:t>
            </a:r>
          </a:p>
        </p:txBody>
      </p:sp>
      <p:cxnSp>
        <p:nvCxnSpPr>
          <p:cNvPr id="38" name="Connecteur droit avec flèche 37"/>
          <p:cNvCxnSpPr/>
          <p:nvPr/>
        </p:nvCxnSpPr>
        <p:spPr>
          <a:xfrm flipH="1">
            <a:off x="4301887" y="1167955"/>
            <a:ext cx="945397" cy="78812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1000"/>
                                        <p:tgtEl>
                                          <p:spTgt spid="5"/>
                                        </p:tgtEl>
                                      </p:cBhvr>
                                    </p:animEffect>
                                    <p:anim calcmode="lin" valueType="num">
                                      <p:cBhvr>
                                        <p:cTn id="27" dur="1000" fill="hold"/>
                                        <p:tgtEl>
                                          <p:spTgt spid="5"/>
                                        </p:tgtEl>
                                        <p:attrNameLst>
                                          <p:attrName>ppt_x</p:attrName>
                                        </p:attrNameLst>
                                      </p:cBhvr>
                                      <p:tavLst>
                                        <p:tav tm="0">
                                          <p:val>
                                            <p:strVal val="#ppt_x"/>
                                          </p:val>
                                        </p:tav>
                                        <p:tav tm="100000">
                                          <p:val>
                                            <p:strVal val="#ppt_x"/>
                                          </p:val>
                                        </p:tav>
                                      </p:tavLst>
                                    </p:anim>
                                    <p:anim calcmode="lin" valueType="num">
                                      <p:cBhvr>
                                        <p:cTn id="28"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fade">
                                      <p:cBhvr>
                                        <p:cTn id="33" dur="1000"/>
                                        <p:tgtEl>
                                          <p:spTgt spid="7"/>
                                        </p:tgtEl>
                                      </p:cBhvr>
                                    </p:animEffect>
                                    <p:anim calcmode="lin" valueType="num">
                                      <p:cBhvr>
                                        <p:cTn id="34" dur="1000" fill="hold"/>
                                        <p:tgtEl>
                                          <p:spTgt spid="7"/>
                                        </p:tgtEl>
                                        <p:attrNameLst>
                                          <p:attrName>ppt_x</p:attrName>
                                        </p:attrNameLst>
                                      </p:cBhvr>
                                      <p:tavLst>
                                        <p:tav tm="0">
                                          <p:val>
                                            <p:strVal val="#ppt_x"/>
                                          </p:val>
                                        </p:tav>
                                        <p:tav tm="100000">
                                          <p:val>
                                            <p:strVal val="#ppt_x"/>
                                          </p:val>
                                        </p:tav>
                                      </p:tavLst>
                                    </p:anim>
                                    <p:anim calcmode="lin" valueType="num">
                                      <p:cBhvr>
                                        <p:cTn id="3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fade">
                                      <p:cBhvr>
                                        <p:cTn id="40" dur="1000"/>
                                        <p:tgtEl>
                                          <p:spTgt spid="8"/>
                                        </p:tgtEl>
                                      </p:cBhvr>
                                    </p:animEffect>
                                    <p:anim calcmode="lin" valueType="num">
                                      <p:cBhvr>
                                        <p:cTn id="41" dur="1000" fill="hold"/>
                                        <p:tgtEl>
                                          <p:spTgt spid="8"/>
                                        </p:tgtEl>
                                        <p:attrNameLst>
                                          <p:attrName>ppt_x</p:attrName>
                                        </p:attrNameLst>
                                      </p:cBhvr>
                                      <p:tavLst>
                                        <p:tav tm="0">
                                          <p:val>
                                            <p:strVal val="#ppt_x"/>
                                          </p:val>
                                        </p:tav>
                                        <p:tav tm="100000">
                                          <p:val>
                                            <p:strVal val="#ppt_x"/>
                                          </p:val>
                                        </p:tav>
                                      </p:tavLst>
                                    </p:anim>
                                    <p:anim calcmode="lin" valueType="num">
                                      <p:cBhvr>
                                        <p:cTn id="42" dur="1000" fill="hold"/>
                                        <p:tgtEl>
                                          <p:spTgt spid="8"/>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fade">
                                      <p:cBhvr>
                                        <p:cTn id="45" dur="1000"/>
                                        <p:tgtEl>
                                          <p:spTgt spid="9"/>
                                        </p:tgtEl>
                                      </p:cBhvr>
                                    </p:animEffect>
                                    <p:anim calcmode="lin" valueType="num">
                                      <p:cBhvr>
                                        <p:cTn id="46" dur="1000" fill="hold"/>
                                        <p:tgtEl>
                                          <p:spTgt spid="9"/>
                                        </p:tgtEl>
                                        <p:attrNameLst>
                                          <p:attrName>ppt_x</p:attrName>
                                        </p:attrNameLst>
                                      </p:cBhvr>
                                      <p:tavLst>
                                        <p:tav tm="0">
                                          <p:val>
                                            <p:strVal val="#ppt_x"/>
                                          </p:val>
                                        </p:tav>
                                        <p:tav tm="100000">
                                          <p:val>
                                            <p:strVal val="#ppt_x"/>
                                          </p:val>
                                        </p:tav>
                                      </p:tavLst>
                                    </p:anim>
                                    <p:anim calcmode="lin" valueType="num">
                                      <p:cBhvr>
                                        <p:cTn id="47"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grpId="0" nodeType="click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fade">
                                      <p:cBhvr>
                                        <p:cTn id="52" dur="1000"/>
                                        <p:tgtEl>
                                          <p:spTgt spid="10"/>
                                        </p:tgtEl>
                                      </p:cBhvr>
                                    </p:animEffect>
                                    <p:anim calcmode="lin" valueType="num">
                                      <p:cBhvr>
                                        <p:cTn id="53" dur="1000" fill="hold"/>
                                        <p:tgtEl>
                                          <p:spTgt spid="10"/>
                                        </p:tgtEl>
                                        <p:attrNameLst>
                                          <p:attrName>ppt_x</p:attrName>
                                        </p:attrNameLst>
                                      </p:cBhvr>
                                      <p:tavLst>
                                        <p:tav tm="0">
                                          <p:val>
                                            <p:strVal val="#ppt_x"/>
                                          </p:val>
                                        </p:tav>
                                        <p:tav tm="100000">
                                          <p:val>
                                            <p:strVal val="#ppt_x"/>
                                          </p:val>
                                        </p:tav>
                                      </p:tavLst>
                                    </p:anim>
                                    <p:anim calcmode="lin" valueType="num">
                                      <p:cBhvr>
                                        <p:cTn id="5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42" presetClass="entr" presetSubtype="0" fill="hold" nodeType="clickEffect">
                                  <p:stCondLst>
                                    <p:cond delay="0"/>
                                  </p:stCondLst>
                                  <p:childTnLst>
                                    <p:set>
                                      <p:cBhvr>
                                        <p:cTn id="58" dur="1" fill="hold">
                                          <p:stCondLst>
                                            <p:cond delay="0"/>
                                          </p:stCondLst>
                                        </p:cTn>
                                        <p:tgtEl>
                                          <p:spTgt spid="25"/>
                                        </p:tgtEl>
                                        <p:attrNameLst>
                                          <p:attrName>style.visibility</p:attrName>
                                        </p:attrNameLst>
                                      </p:cBhvr>
                                      <p:to>
                                        <p:strVal val="visible"/>
                                      </p:to>
                                    </p:set>
                                    <p:animEffect transition="in" filter="fade">
                                      <p:cBhvr>
                                        <p:cTn id="59" dur="1000"/>
                                        <p:tgtEl>
                                          <p:spTgt spid="25"/>
                                        </p:tgtEl>
                                      </p:cBhvr>
                                    </p:animEffect>
                                    <p:anim calcmode="lin" valueType="num">
                                      <p:cBhvr>
                                        <p:cTn id="60" dur="1000" fill="hold"/>
                                        <p:tgtEl>
                                          <p:spTgt spid="25"/>
                                        </p:tgtEl>
                                        <p:attrNameLst>
                                          <p:attrName>ppt_x</p:attrName>
                                        </p:attrNameLst>
                                      </p:cBhvr>
                                      <p:tavLst>
                                        <p:tav tm="0">
                                          <p:val>
                                            <p:strVal val="#ppt_x"/>
                                          </p:val>
                                        </p:tav>
                                        <p:tav tm="100000">
                                          <p:val>
                                            <p:strVal val="#ppt_x"/>
                                          </p:val>
                                        </p:tav>
                                      </p:tavLst>
                                    </p:anim>
                                    <p:anim calcmode="lin" valueType="num">
                                      <p:cBhvr>
                                        <p:cTn id="61" dur="1000" fill="hold"/>
                                        <p:tgtEl>
                                          <p:spTgt spid="25"/>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1000" fill="hold"/>
                                        <p:tgtEl>
                                          <p:spTgt spid="27"/>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21"/>
                                        </p:tgtEl>
                                        <p:attrNameLst>
                                          <p:attrName>style.visibility</p:attrName>
                                        </p:attrNameLst>
                                      </p:cBhvr>
                                      <p:to>
                                        <p:strVal val="visible"/>
                                      </p:to>
                                    </p:set>
                                    <p:animEffect transition="in" filter="fade">
                                      <p:cBhvr>
                                        <p:cTn id="69" dur="1000"/>
                                        <p:tgtEl>
                                          <p:spTgt spid="21"/>
                                        </p:tgtEl>
                                      </p:cBhvr>
                                    </p:animEffect>
                                    <p:anim calcmode="lin" valueType="num">
                                      <p:cBhvr>
                                        <p:cTn id="70" dur="1000" fill="hold"/>
                                        <p:tgtEl>
                                          <p:spTgt spid="21"/>
                                        </p:tgtEl>
                                        <p:attrNameLst>
                                          <p:attrName>ppt_x</p:attrName>
                                        </p:attrNameLst>
                                      </p:cBhvr>
                                      <p:tavLst>
                                        <p:tav tm="0">
                                          <p:val>
                                            <p:strVal val="#ppt_x"/>
                                          </p:val>
                                        </p:tav>
                                        <p:tav tm="100000">
                                          <p:val>
                                            <p:strVal val="#ppt_x"/>
                                          </p:val>
                                        </p:tav>
                                      </p:tavLst>
                                    </p:anim>
                                    <p:anim calcmode="lin" valueType="num">
                                      <p:cBhvr>
                                        <p:cTn id="71" dur="1000" fill="hold"/>
                                        <p:tgtEl>
                                          <p:spTgt spid="21"/>
                                        </p:tgtEl>
                                        <p:attrNameLst>
                                          <p:attrName>ppt_y</p:attrName>
                                        </p:attrNameLst>
                                      </p:cBhvr>
                                      <p:tavLst>
                                        <p:tav tm="0">
                                          <p:val>
                                            <p:strVal val="#ppt_y+.1"/>
                                          </p:val>
                                        </p:tav>
                                        <p:tav tm="100000">
                                          <p:val>
                                            <p:strVal val="#ppt_y"/>
                                          </p:val>
                                        </p:tav>
                                      </p:tavLst>
                                    </p:anim>
                                  </p:childTnLst>
                                </p:cTn>
                              </p:par>
                              <p:par>
                                <p:cTn id="72" presetID="42" presetClass="entr" presetSubtype="0" fill="hold" nodeType="withEffect">
                                  <p:stCondLst>
                                    <p:cond delay="0"/>
                                  </p:stCondLst>
                                  <p:childTnLst>
                                    <p:set>
                                      <p:cBhvr>
                                        <p:cTn id="73" dur="1" fill="hold">
                                          <p:stCondLst>
                                            <p:cond delay="0"/>
                                          </p:stCondLst>
                                        </p:cTn>
                                        <p:tgtEl>
                                          <p:spTgt spid="31"/>
                                        </p:tgtEl>
                                        <p:attrNameLst>
                                          <p:attrName>style.visibility</p:attrName>
                                        </p:attrNameLst>
                                      </p:cBhvr>
                                      <p:to>
                                        <p:strVal val="visible"/>
                                      </p:to>
                                    </p:set>
                                    <p:animEffect transition="in" filter="fade">
                                      <p:cBhvr>
                                        <p:cTn id="74" dur="1000"/>
                                        <p:tgtEl>
                                          <p:spTgt spid="31"/>
                                        </p:tgtEl>
                                      </p:cBhvr>
                                    </p:animEffect>
                                    <p:anim calcmode="lin" valueType="num">
                                      <p:cBhvr>
                                        <p:cTn id="75" dur="1000" fill="hold"/>
                                        <p:tgtEl>
                                          <p:spTgt spid="31"/>
                                        </p:tgtEl>
                                        <p:attrNameLst>
                                          <p:attrName>ppt_x</p:attrName>
                                        </p:attrNameLst>
                                      </p:cBhvr>
                                      <p:tavLst>
                                        <p:tav tm="0">
                                          <p:val>
                                            <p:strVal val="#ppt_x"/>
                                          </p:val>
                                        </p:tav>
                                        <p:tav tm="100000">
                                          <p:val>
                                            <p:strVal val="#ppt_x"/>
                                          </p:val>
                                        </p:tav>
                                      </p:tavLst>
                                    </p:anim>
                                    <p:anim calcmode="lin" valueType="num">
                                      <p:cBhvr>
                                        <p:cTn id="76" dur="1000" fill="hold"/>
                                        <p:tgtEl>
                                          <p:spTgt spid="31"/>
                                        </p:tgtEl>
                                        <p:attrNameLst>
                                          <p:attrName>ppt_y</p:attrName>
                                        </p:attrNameLst>
                                      </p:cBhvr>
                                      <p:tavLst>
                                        <p:tav tm="0">
                                          <p:val>
                                            <p:strVal val="#ppt_y+.1"/>
                                          </p:val>
                                        </p:tav>
                                        <p:tav tm="100000">
                                          <p:val>
                                            <p:strVal val="#ppt_y"/>
                                          </p:val>
                                        </p:tav>
                                      </p:tavLst>
                                    </p:anim>
                                  </p:childTnLst>
                                </p:cTn>
                              </p:par>
                              <p:par>
                                <p:cTn id="77" presetID="42" presetClass="entr" presetSubtype="0" fill="hold" nodeType="withEffect">
                                  <p:stCondLst>
                                    <p:cond delay="0"/>
                                  </p:stCondLst>
                                  <p:childTnLst>
                                    <p:set>
                                      <p:cBhvr>
                                        <p:cTn id="78" dur="1" fill="hold">
                                          <p:stCondLst>
                                            <p:cond delay="0"/>
                                          </p:stCondLst>
                                        </p:cTn>
                                        <p:tgtEl>
                                          <p:spTgt spid="33"/>
                                        </p:tgtEl>
                                        <p:attrNameLst>
                                          <p:attrName>style.visibility</p:attrName>
                                        </p:attrNameLst>
                                      </p:cBhvr>
                                      <p:to>
                                        <p:strVal val="visible"/>
                                      </p:to>
                                    </p:set>
                                    <p:animEffect transition="in" filter="fade">
                                      <p:cBhvr>
                                        <p:cTn id="79" dur="1000"/>
                                        <p:tgtEl>
                                          <p:spTgt spid="33"/>
                                        </p:tgtEl>
                                      </p:cBhvr>
                                    </p:animEffect>
                                    <p:anim calcmode="lin" valueType="num">
                                      <p:cBhvr>
                                        <p:cTn id="80" dur="1000" fill="hold"/>
                                        <p:tgtEl>
                                          <p:spTgt spid="33"/>
                                        </p:tgtEl>
                                        <p:attrNameLst>
                                          <p:attrName>ppt_x</p:attrName>
                                        </p:attrNameLst>
                                      </p:cBhvr>
                                      <p:tavLst>
                                        <p:tav tm="0">
                                          <p:val>
                                            <p:strVal val="#ppt_x"/>
                                          </p:val>
                                        </p:tav>
                                        <p:tav tm="100000">
                                          <p:val>
                                            <p:strVal val="#ppt_x"/>
                                          </p:val>
                                        </p:tav>
                                      </p:tavLst>
                                    </p:anim>
                                    <p:anim calcmode="lin" valueType="num">
                                      <p:cBhvr>
                                        <p:cTn id="81" dur="1000" fill="hold"/>
                                        <p:tgtEl>
                                          <p:spTgt spid="33"/>
                                        </p:tgtEl>
                                        <p:attrNameLst>
                                          <p:attrName>ppt_y</p:attrName>
                                        </p:attrNameLst>
                                      </p:cBhvr>
                                      <p:tavLst>
                                        <p:tav tm="0">
                                          <p:val>
                                            <p:strVal val="#ppt_y+.1"/>
                                          </p:val>
                                        </p:tav>
                                        <p:tav tm="100000">
                                          <p:val>
                                            <p:strVal val="#ppt_y"/>
                                          </p:val>
                                        </p:tav>
                                      </p:tavLst>
                                    </p:anim>
                                  </p:childTnLst>
                                </p:cTn>
                              </p:par>
                              <p:par>
                                <p:cTn id="82" presetID="42" presetClass="entr" presetSubtype="0" fill="hold" nodeType="withEffect">
                                  <p:stCondLst>
                                    <p:cond delay="0"/>
                                  </p:stCondLst>
                                  <p:childTnLst>
                                    <p:set>
                                      <p:cBhvr>
                                        <p:cTn id="83" dur="1" fill="hold">
                                          <p:stCondLst>
                                            <p:cond delay="0"/>
                                          </p:stCondLst>
                                        </p:cTn>
                                        <p:tgtEl>
                                          <p:spTgt spid="29"/>
                                        </p:tgtEl>
                                        <p:attrNameLst>
                                          <p:attrName>style.visibility</p:attrName>
                                        </p:attrNameLst>
                                      </p:cBhvr>
                                      <p:to>
                                        <p:strVal val="visible"/>
                                      </p:to>
                                    </p:set>
                                    <p:animEffect transition="in" filter="fade">
                                      <p:cBhvr>
                                        <p:cTn id="84" dur="1000"/>
                                        <p:tgtEl>
                                          <p:spTgt spid="29"/>
                                        </p:tgtEl>
                                      </p:cBhvr>
                                    </p:animEffect>
                                    <p:anim calcmode="lin" valueType="num">
                                      <p:cBhvr>
                                        <p:cTn id="85" dur="1000" fill="hold"/>
                                        <p:tgtEl>
                                          <p:spTgt spid="29"/>
                                        </p:tgtEl>
                                        <p:attrNameLst>
                                          <p:attrName>ppt_x</p:attrName>
                                        </p:attrNameLst>
                                      </p:cBhvr>
                                      <p:tavLst>
                                        <p:tav tm="0">
                                          <p:val>
                                            <p:strVal val="#ppt_x"/>
                                          </p:val>
                                        </p:tav>
                                        <p:tav tm="100000">
                                          <p:val>
                                            <p:strVal val="#ppt_x"/>
                                          </p:val>
                                        </p:tav>
                                      </p:tavLst>
                                    </p:anim>
                                    <p:anim calcmode="lin" valueType="num">
                                      <p:cBhvr>
                                        <p:cTn id="86" dur="1000" fill="hold"/>
                                        <p:tgtEl>
                                          <p:spTgt spid="29"/>
                                        </p:tgtEl>
                                        <p:attrNameLst>
                                          <p:attrName>ppt_y</p:attrName>
                                        </p:attrNameLst>
                                      </p:cBhvr>
                                      <p:tavLst>
                                        <p:tav tm="0">
                                          <p:val>
                                            <p:strVal val="#ppt_y+.1"/>
                                          </p:val>
                                        </p:tav>
                                        <p:tav tm="100000">
                                          <p:val>
                                            <p:strVal val="#ppt_y"/>
                                          </p:val>
                                        </p:tav>
                                      </p:tavLst>
                                    </p:anim>
                                  </p:childTnLst>
                                </p:cTn>
                              </p:par>
                              <p:par>
                                <p:cTn id="87" presetID="42" presetClass="entr" presetSubtype="0" fill="hold" nodeType="with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92" fill="hold">
                      <p:stCondLst>
                        <p:cond delay="indefinite"/>
                      </p:stCondLst>
                      <p:childTnLst>
                        <p:par>
                          <p:cTn id="93" fill="hold">
                            <p:stCondLst>
                              <p:cond delay="0"/>
                            </p:stCondLst>
                            <p:childTnLst>
                              <p:par>
                                <p:cTn id="94" presetID="42" presetClass="entr" presetSubtype="0" fill="hold" nodeType="clickEffect">
                                  <p:stCondLst>
                                    <p:cond delay="0"/>
                                  </p:stCondLst>
                                  <p:childTnLst>
                                    <p:set>
                                      <p:cBhvr>
                                        <p:cTn id="95" dur="1" fill="hold">
                                          <p:stCondLst>
                                            <p:cond delay="0"/>
                                          </p:stCondLst>
                                        </p:cTn>
                                        <p:tgtEl>
                                          <p:spTgt spid="38"/>
                                        </p:tgtEl>
                                        <p:attrNameLst>
                                          <p:attrName>style.visibility</p:attrName>
                                        </p:attrNameLst>
                                      </p:cBhvr>
                                      <p:to>
                                        <p:strVal val="visible"/>
                                      </p:to>
                                    </p:set>
                                    <p:animEffect transition="in" filter="fade">
                                      <p:cBhvr>
                                        <p:cTn id="96" dur="1000"/>
                                        <p:tgtEl>
                                          <p:spTgt spid="38"/>
                                        </p:tgtEl>
                                      </p:cBhvr>
                                    </p:animEffect>
                                    <p:anim calcmode="lin" valueType="num">
                                      <p:cBhvr>
                                        <p:cTn id="97" dur="1000" fill="hold"/>
                                        <p:tgtEl>
                                          <p:spTgt spid="38"/>
                                        </p:tgtEl>
                                        <p:attrNameLst>
                                          <p:attrName>ppt_x</p:attrName>
                                        </p:attrNameLst>
                                      </p:cBhvr>
                                      <p:tavLst>
                                        <p:tav tm="0">
                                          <p:val>
                                            <p:strVal val="#ppt_x"/>
                                          </p:val>
                                        </p:tav>
                                        <p:tav tm="100000">
                                          <p:val>
                                            <p:strVal val="#ppt_x"/>
                                          </p:val>
                                        </p:tav>
                                      </p:tavLst>
                                    </p:anim>
                                    <p:anim calcmode="lin" valueType="num">
                                      <p:cBhvr>
                                        <p:cTn id="98" dur="1000" fill="hold"/>
                                        <p:tgtEl>
                                          <p:spTgt spid="38"/>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36"/>
                                        </p:tgtEl>
                                        <p:attrNameLst>
                                          <p:attrName>style.visibility</p:attrName>
                                        </p:attrNameLst>
                                      </p:cBhvr>
                                      <p:to>
                                        <p:strVal val="visible"/>
                                      </p:to>
                                    </p:set>
                                    <p:animEffect transition="in" filter="fade">
                                      <p:cBhvr>
                                        <p:cTn id="101" dur="1000"/>
                                        <p:tgtEl>
                                          <p:spTgt spid="36"/>
                                        </p:tgtEl>
                                      </p:cBhvr>
                                    </p:animEffect>
                                    <p:anim calcmode="lin" valueType="num">
                                      <p:cBhvr>
                                        <p:cTn id="102" dur="1000" fill="hold"/>
                                        <p:tgtEl>
                                          <p:spTgt spid="36"/>
                                        </p:tgtEl>
                                        <p:attrNameLst>
                                          <p:attrName>ppt_x</p:attrName>
                                        </p:attrNameLst>
                                      </p:cBhvr>
                                      <p:tavLst>
                                        <p:tav tm="0">
                                          <p:val>
                                            <p:strVal val="#ppt_x"/>
                                          </p:val>
                                        </p:tav>
                                        <p:tav tm="100000">
                                          <p:val>
                                            <p:strVal val="#ppt_x"/>
                                          </p:val>
                                        </p:tav>
                                      </p:tavLst>
                                    </p:anim>
                                    <p:anim calcmode="lin" valueType="num">
                                      <p:cBhvr>
                                        <p:cTn id="103"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36" grpId="0" animBg="1"/>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_h1"/>
          <p:cNvSpPr>
            <a:spLocks noGrp="1" noChangeArrowheads="1"/>
          </p:cNvSpPr>
          <p:nvPr>
            <p:ph type="title"/>
          </p:nvPr>
        </p:nvSpPr>
        <p:spPr bwMode="gray">
          <a:xfrm>
            <a:off x="1115616" y="7314"/>
            <a:ext cx="8028384" cy="909179"/>
          </a:xfrm>
        </p:spPr>
        <p:txBody>
          <a:bodyPr/>
          <a:lstStyle/>
          <a:p>
            <a:r>
              <a:rPr lang="fr-FR" dirty="0">
                <a:solidFill>
                  <a:schemeClr val="tx1"/>
                </a:solidFill>
              </a:rPr>
              <a:t>Justesse</a:t>
            </a:r>
            <a:endParaRPr lang="en-US" noProof="1">
              <a:solidFill>
                <a:schemeClr val="tx1"/>
              </a:solidFill>
            </a:endParaRPr>
          </a:p>
        </p:txBody>
      </p:sp>
      <mc:AlternateContent xmlns:mc="http://schemas.openxmlformats.org/markup-compatibility/2006" xmlns:a14="http://schemas.microsoft.com/office/drawing/2010/main">
        <mc:Choice Requires="a14">
          <p:sp>
            <p:nvSpPr>
              <p:cNvPr id="9" name="ZoneTexte 8"/>
              <p:cNvSpPr txBox="1"/>
              <p:nvPr/>
            </p:nvSpPr>
            <p:spPr>
              <a:xfrm>
                <a:off x="1169368" y="1060376"/>
                <a:ext cx="7920880" cy="2147767"/>
              </a:xfrm>
              <a:prstGeom prst="rect">
                <a:avLst/>
              </a:prstGeom>
              <a:noFill/>
            </p:spPr>
            <p:txBody>
              <a:bodyPr wrap="square" rtlCol="0">
                <a:spAutoFit/>
              </a:bodyPr>
              <a:lstStyle/>
              <a:p>
                <a:endParaRPr lang="fr-FR" b="0" dirty="0"/>
              </a:p>
              <a:p>
                <a:r>
                  <a:rPr lang="fr-FR" b="0" dirty="0"/>
                  <a:t>Biais de justesse relative(%) = </a:t>
                </a:r>
                <a14:m>
                  <m:oMath xmlns:m="http://schemas.openxmlformats.org/officeDocument/2006/math">
                    <m:f>
                      <m:fPr>
                        <m:ctrlPr>
                          <a:rPr lang="fr-FR" b="0" i="1" smtClean="0">
                            <a:latin typeface="Cambria Math" panose="02040503050406030204" pitchFamily="18" charset="0"/>
                          </a:rPr>
                        </m:ctrlPr>
                      </m:fPr>
                      <m:num>
                        <m:r>
                          <a:rPr lang="fr-FR" b="0" i="1" smtClean="0">
                            <a:latin typeface="Cambria Math" panose="02040503050406030204" pitchFamily="18" charset="0"/>
                          </a:rPr>
                          <m:t>𝑉</m:t>
                        </m:r>
                        <m:r>
                          <a:rPr lang="fr-FR" b="0" i="1" smtClean="0">
                            <a:latin typeface="Cambria Math" panose="02040503050406030204" pitchFamily="18" charset="0"/>
                          </a:rPr>
                          <m:t>0 −</m:t>
                        </m:r>
                        <m:r>
                          <a:rPr lang="fr-FR" b="0" i="1" smtClean="0">
                            <a:latin typeface="Cambria Math" panose="02040503050406030204" pitchFamily="18" charset="0"/>
                          </a:rPr>
                          <m:t>𝑉𝑠</m:t>
                        </m:r>
                      </m:num>
                      <m:den>
                        <m:r>
                          <a:rPr lang="fr-FR" b="0" i="1" smtClean="0">
                            <a:latin typeface="Cambria Math" panose="02040503050406030204" pitchFamily="18" charset="0"/>
                          </a:rPr>
                          <m:t>𝑉𝑠</m:t>
                        </m:r>
                      </m:den>
                    </m:f>
                  </m:oMath>
                </a14:m>
                <a:r>
                  <a:rPr lang="fr-FR" b="0" dirty="0"/>
                  <a:t> X 100</a:t>
                </a:r>
              </a:p>
              <a:p>
                <a:endParaRPr lang="fr-FR" b="0" dirty="0"/>
              </a:p>
              <a:p>
                <a:endParaRPr lang="fr-FR" b="0" dirty="0"/>
              </a:p>
              <a:p>
                <a:r>
                  <a:rPr lang="fr-FR" b="0" dirty="0"/>
                  <a:t>Vo : moyenne des valeurs observées; </a:t>
                </a:r>
              </a:p>
              <a:p>
                <a:endParaRPr lang="fr-FR" b="0" dirty="0"/>
              </a:p>
              <a:p>
                <a:r>
                  <a:rPr lang="fr-FR" b="0" dirty="0"/>
                  <a:t>Vs : valeur suggérée.  </a:t>
                </a:r>
              </a:p>
            </p:txBody>
          </p:sp>
        </mc:Choice>
        <mc:Fallback xmlns="">
          <p:sp>
            <p:nvSpPr>
              <p:cNvPr id="9" name="ZoneTexte 8"/>
              <p:cNvSpPr txBox="1">
                <a:spLocks noRot="1" noChangeAspect="1" noMove="1" noResize="1" noEditPoints="1" noAdjustHandles="1" noChangeArrowheads="1" noChangeShapeType="1" noTextEdit="1"/>
              </p:cNvSpPr>
              <p:nvPr/>
            </p:nvSpPr>
            <p:spPr>
              <a:xfrm>
                <a:off x="1169368" y="1060376"/>
                <a:ext cx="7920880" cy="2147767"/>
              </a:xfrm>
              <a:prstGeom prst="rect">
                <a:avLst/>
              </a:prstGeom>
              <a:blipFill>
                <a:blip r:embed="rId3"/>
                <a:stretch>
                  <a:fillRect l="-693" b="-3693"/>
                </a:stretch>
              </a:blipFill>
            </p:spPr>
            <p:txBody>
              <a:bodyPr/>
              <a:lstStyle/>
              <a:p>
                <a:r>
                  <a:rPr lang="fr-FR">
                    <a:noFill/>
                  </a:rPr>
                  <a:t> </a:t>
                </a:r>
              </a:p>
            </p:txBody>
          </p:sp>
        </mc:Fallback>
      </mc:AlternateContent>
      <p:sp>
        <p:nvSpPr>
          <p:cNvPr id="4" name="_h1"/>
          <p:cNvSpPr txBox="1">
            <a:spLocks noChangeArrowheads="1"/>
          </p:cNvSpPr>
          <p:nvPr/>
        </p:nvSpPr>
        <p:spPr bwMode="gray">
          <a:xfrm rot="16200000">
            <a:off x="-1111511" y="1602101"/>
            <a:ext cx="3240360" cy="9091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noAutofit/>
          </a:bodyPr>
          <a:lstStyle>
            <a:lvl1pPr algn="l" rtl="0" fontAlgn="base">
              <a:lnSpc>
                <a:spcPct val="100000"/>
              </a:lnSpc>
              <a:spcBef>
                <a:spcPct val="0"/>
              </a:spcBef>
              <a:spcAft>
                <a:spcPct val="0"/>
              </a:spcAft>
              <a:defRPr sz="3200">
                <a:solidFill>
                  <a:sysClr val="windowText" lastClr="000000"/>
                </a:solidFill>
                <a:latin typeface="+mj-lt"/>
                <a:ea typeface="+mj-ea"/>
                <a:cs typeface="+mj-cs"/>
              </a:defRPr>
            </a:lvl1pPr>
            <a:lvl2pPr algn="l" rtl="0" fontAlgn="base">
              <a:spcBef>
                <a:spcPct val="0"/>
              </a:spcBef>
              <a:spcAft>
                <a:spcPct val="0"/>
              </a:spcAft>
              <a:defRPr sz="3200">
                <a:solidFill>
                  <a:srgbClr val="601010"/>
                </a:solidFill>
                <a:latin typeface="Georgia" pitchFamily="18" charset="0"/>
              </a:defRPr>
            </a:lvl2pPr>
            <a:lvl3pPr algn="l" rtl="0" fontAlgn="base">
              <a:spcBef>
                <a:spcPct val="0"/>
              </a:spcBef>
              <a:spcAft>
                <a:spcPct val="0"/>
              </a:spcAft>
              <a:defRPr sz="3200">
                <a:solidFill>
                  <a:srgbClr val="601010"/>
                </a:solidFill>
                <a:latin typeface="Georgia" pitchFamily="18" charset="0"/>
              </a:defRPr>
            </a:lvl3pPr>
            <a:lvl4pPr algn="l" rtl="0" fontAlgn="base">
              <a:spcBef>
                <a:spcPct val="0"/>
              </a:spcBef>
              <a:spcAft>
                <a:spcPct val="0"/>
              </a:spcAft>
              <a:defRPr sz="3200">
                <a:solidFill>
                  <a:srgbClr val="601010"/>
                </a:solidFill>
                <a:latin typeface="Georgia" pitchFamily="18" charset="0"/>
              </a:defRPr>
            </a:lvl4pPr>
            <a:lvl5pPr algn="l" rtl="0" fontAlgn="base">
              <a:spcBef>
                <a:spcPct val="0"/>
              </a:spcBef>
              <a:spcAft>
                <a:spcPct val="0"/>
              </a:spcAft>
              <a:defRPr sz="3200">
                <a:solidFill>
                  <a:srgbClr val="601010"/>
                </a:solidFill>
                <a:latin typeface="Georgia" pitchFamily="18" charset="0"/>
              </a:defRPr>
            </a:lvl5pPr>
            <a:lvl6pPr marL="457200" algn="l" rtl="0" fontAlgn="base">
              <a:spcBef>
                <a:spcPct val="0"/>
              </a:spcBef>
              <a:spcAft>
                <a:spcPct val="0"/>
              </a:spcAft>
              <a:defRPr sz="3200">
                <a:solidFill>
                  <a:srgbClr val="601010"/>
                </a:solidFill>
                <a:latin typeface="Georgia" pitchFamily="18" charset="0"/>
              </a:defRPr>
            </a:lvl6pPr>
            <a:lvl7pPr marL="914400" algn="l" rtl="0" fontAlgn="base">
              <a:spcBef>
                <a:spcPct val="0"/>
              </a:spcBef>
              <a:spcAft>
                <a:spcPct val="0"/>
              </a:spcAft>
              <a:defRPr sz="3200">
                <a:solidFill>
                  <a:srgbClr val="601010"/>
                </a:solidFill>
                <a:latin typeface="Georgia" pitchFamily="18" charset="0"/>
              </a:defRPr>
            </a:lvl7pPr>
            <a:lvl8pPr marL="1371600" algn="l" rtl="0" fontAlgn="base">
              <a:spcBef>
                <a:spcPct val="0"/>
              </a:spcBef>
              <a:spcAft>
                <a:spcPct val="0"/>
              </a:spcAft>
              <a:defRPr sz="3200">
                <a:solidFill>
                  <a:srgbClr val="601010"/>
                </a:solidFill>
                <a:latin typeface="Georgia" pitchFamily="18" charset="0"/>
              </a:defRPr>
            </a:lvl8pPr>
            <a:lvl9pPr marL="1828800" algn="l" rtl="0" fontAlgn="base">
              <a:spcBef>
                <a:spcPct val="0"/>
              </a:spcBef>
              <a:spcAft>
                <a:spcPct val="0"/>
              </a:spcAft>
              <a:defRPr sz="3200">
                <a:solidFill>
                  <a:srgbClr val="601010"/>
                </a:solidFill>
                <a:latin typeface="Georgia" pitchFamily="18" charset="0"/>
              </a:defRPr>
            </a:lvl9pPr>
          </a:lstStyle>
          <a:p>
            <a:pPr algn="ctr"/>
            <a:r>
              <a:rPr lang="fr-FR" b="0" kern="0" dirty="0">
                <a:solidFill>
                  <a:schemeClr val="tx1"/>
                </a:solidFill>
              </a:rPr>
              <a:t>Justesse</a:t>
            </a:r>
            <a:endParaRPr lang="en-US" b="0" kern="0" noProof="1">
              <a:solidFill>
                <a:srgbClr val="FF0000"/>
              </a:solidFill>
            </a:endParaRPr>
          </a:p>
        </p:txBody>
      </p:sp>
    </p:spTree>
    <p:extLst>
      <p:ext uri="{BB962C8B-B14F-4D97-AF65-F5344CB8AC3E}">
        <p14:creationId xmlns:p14="http://schemas.microsoft.com/office/powerpoint/2010/main" val="4175103139"/>
      </p:ext>
    </p:extLst>
  </p:cSld>
  <p:clrMapOvr>
    <a:masterClrMapping/>
  </p:clrMapOvr>
  <p:transition/>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_h1"/>
          <p:cNvSpPr>
            <a:spLocks noGrp="1" noChangeArrowheads="1"/>
          </p:cNvSpPr>
          <p:nvPr>
            <p:ph type="title"/>
          </p:nvPr>
        </p:nvSpPr>
        <p:spPr bwMode="gray">
          <a:xfrm>
            <a:off x="1115616" y="7314"/>
            <a:ext cx="8028384" cy="909179"/>
          </a:xfrm>
        </p:spPr>
        <p:txBody>
          <a:bodyPr/>
          <a:lstStyle/>
          <a:p>
            <a:r>
              <a:rPr lang="fr-FR" dirty="0">
                <a:solidFill>
                  <a:schemeClr val="tx1"/>
                </a:solidFill>
              </a:rPr>
              <a:t>Fidélité / justesse</a:t>
            </a:r>
            <a:endParaRPr lang="en-US" noProof="1">
              <a:solidFill>
                <a:schemeClr val="tx1"/>
              </a:solidFill>
            </a:endParaRPr>
          </a:p>
        </p:txBody>
      </p:sp>
      <p:pic>
        <p:nvPicPr>
          <p:cNvPr id="8" name="Image 7"/>
          <p:cNvPicPr>
            <a:picLocks noChangeAspect="1"/>
          </p:cNvPicPr>
          <p:nvPr/>
        </p:nvPicPr>
        <p:blipFill rotWithShape="1">
          <a:blip r:embed="rId2"/>
          <a:srcRect l="51660" t="29329" r="8492" b="22438"/>
          <a:stretch/>
        </p:blipFill>
        <p:spPr>
          <a:xfrm>
            <a:off x="2267744" y="916493"/>
            <a:ext cx="5184576" cy="3528392"/>
          </a:xfrm>
          <a:prstGeom prst="rect">
            <a:avLst/>
          </a:prstGeom>
        </p:spPr>
      </p:pic>
    </p:spTree>
    <p:extLst>
      <p:ext uri="{BB962C8B-B14F-4D97-AF65-F5344CB8AC3E}">
        <p14:creationId xmlns:p14="http://schemas.microsoft.com/office/powerpoint/2010/main" val="3818266244"/>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_h1"/>
          <p:cNvSpPr>
            <a:spLocks noGrp="1" noChangeArrowheads="1"/>
          </p:cNvSpPr>
          <p:nvPr>
            <p:ph type="title"/>
          </p:nvPr>
        </p:nvSpPr>
        <p:spPr bwMode="gray">
          <a:xfrm>
            <a:off x="1249987" y="141524"/>
            <a:ext cx="6671418" cy="909179"/>
          </a:xfrm>
        </p:spPr>
        <p:txBody>
          <a:bodyPr/>
          <a:lstStyle/>
          <a:p>
            <a:r>
              <a:rPr lang="fr-FR" dirty="0">
                <a:solidFill>
                  <a:schemeClr val="tx1"/>
                </a:solidFill>
              </a:rPr>
              <a:t>Exactitude, exactitude relative</a:t>
            </a:r>
          </a:p>
        </p:txBody>
      </p:sp>
      <p:sp>
        <p:nvSpPr>
          <p:cNvPr id="18" name="Espace réservé du contenu 2"/>
          <p:cNvSpPr txBox="1">
            <a:spLocks/>
          </p:cNvSpPr>
          <p:nvPr/>
        </p:nvSpPr>
        <p:spPr>
          <a:xfrm>
            <a:off x="1243241" y="1257555"/>
            <a:ext cx="7793255" cy="3395520"/>
          </a:xfrm>
          <a:prstGeom prst="rect">
            <a:avLst/>
          </a:prstGeom>
        </p:spPr>
        <p:txBody>
          <a:bodyPr>
            <a:normAutofit/>
          </a:bodyPr>
          <a:lstStyle/>
          <a:p>
            <a:pPr marL="257244" indent="-257244" defTabSz="685983" fontAlgn="auto">
              <a:spcBef>
                <a:spcPct val="20000"/>
              </a:spcBef>
              <a:spcAft>
                <a:spcPts val="0"/>
              </a:spcAft>
              <a:buFont typeface="Arial" pitchFamily="34" charset="0"/>
              <a:buChar char="•"/>
              <a:defRPr/>
            </a:pPr>
            <a:r>
              <a:rPr lang="fr-FR" sz="2401" b="0" dirty="0">
                <a:latin typeface="+mn-lt"/>
              </a:rPr>
              <a:t>Exactitude : Étroitesse de l'accord entre le résultat d’essai et la valeur de référence acceptée.</a:t>
            </a:r>
          </a:p>
          <a:p>
            <a:pPr marL="257244" indent="-257244" defTabSz="685983" fontAlgn="auto">
              <a:spcBef>
                <a:spcPct val="20000"/>
              </a:spcBef>
              <a:spcAft>
                <a:spcPts val="0"/>
              </a:spcAft>
              <a:buFont typeface="Arial" pitchFamily="34" charset="0"/>
              <a:buChar char="•"/>
              <a:defRPr/>
            </a:pPr>
            <a:endParaRPr lang="fr-FR" sz="2401" b="0" dirty="0">
              <a:latin typeface="+mn-lt"/>
            </a:endParaRPr>
          </a:p>
          <a:p>
            <a:pPr marL="257244" indent="-257244" defTabSz="685983" fontAlgn="auto">
              <a:spcBef>
                <a:spcPct val="20000"/>
              </a:spcBef>
              <a:spcAft>
                <a:spcPts val="0"/>
              </a:spcAft>
              <a:buFont typeface="Arial" pitchFamily="34" charset="0"/>
              <a:buChar char="•"/>
              <a:defRPr/>
            </a:pPr>
            <a:r>
              <a:rPr lang="fr-FR" sz="2401" b="0" dirty="0">
                <a:latin typeface="+mn-lt"/>
              </a:rPr>
              <a:t>Exactitude relative : Niveau de correspondance entre la réponse obtenue avec la méthode de référence et la réponse obtenue avec la méthode alternative sur les mêmes échantillons.</a:t>
            </a:r>
          </a:p>
          <a:p>
            <a:pPr marL="257244" indent="-257244" defTabSz="685983" fontAlgn="auto">
              <a:spcBef>
                <a:spcPct val="20000"/>
              </a:spcBef>
              <a:spcAft>
                <a:spcPts val="0"/>
              </a:spcAft>
              <a:buFont typeface="Arial" pitchFamily="34" charset="0"/>
              <a:buChar char="•"/>
              <a:defRPr/>
            </a:pPr>
            <a:endParaRPr lang="fr-FR" sz="2401" b="0" dirty="0">
              <a:latin typeface="+mn-lt"/>
            </a:endParaRPr>
          </a:p>
        </p:txBody>
      </p:sp>
      <p:sp>
        <p:nvSpPr>
          <p:cNvPr id="2" name="Rectangle 1"/>
          <p:cNvSpPr/>
          <p:nvPr/>
        </p:nvSpPr>
        <p:spPr>
          <a:xfrm>
            <a:off x="2051720" y="4168059"/>
            <a:ext cx="6624736" cy="646331"/>
          </a:xfrm>
          <a:prstGeom prst="rect">
            <a:avLst/>
          </a:prstGeom>
        </p:spPr>
        <p:txBody>
          <a:bodyPr wrap="square">
            <a:spAutoFit/>
          </a:bodyPr>
          <a:lstStyle/>
          <a:p>
            <a:pPr algn="ctr"/>
            <a:r>
              <a:rPr lang="fr-FR" dirty="0">
                <a:solidFill>
                  <a:srgbClr val="FF66CC"/>
                </a:solidFill>
              </a:rPr>
              <a:t>si un biais significatif est mis en évidence, la méthode ne peut pas être validée</a:t>
            </a:r>
          </a:p>
        </p:txBody>
      </p:sp>
      <p:sp>
        <p:nvSpPr>
          <p:cNvPr id="5" name="_h1"/>
          <p:cNvSpPr txBox="1">
            <a:spLocks noChangeArrowheads="1"/>
          </p:cNvSpPr>
          <p:nvPr/>
        </p:nvSpPr>
        <p:spPr bwMode="gray">
          <a:xfrm rot="16200000">
            <a:off x="-1111511" y="1602101"/>
            <a:ext cx="3240360" cy="9091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noAutofit/>
          </a:bodyPr>
          <a:lstStyle>
            <a:lvl1pPr algn="l" rtl="0" fontAlgn="base">
              <a:lnSpc>
                <a:spcPct val="100000"/>
              </a:lnSpc>
              <a:spcBef>
                <a:spcPct val="0"/>
              </a:spcBef>
              <a:spcAft>
                <a:spcPct val="0"/>
              </a:spcAft>
              <a:defRPr sz="3200">
                <a:solidFill>
                  <a:sysClr val="windowText" lastClr="000000"/>
                </a:solidFill>
                <a:latin typeface="+mj-lt"/>
                <a:ea typeface="+mj-ea"/>
                <a:cs typeface="+mj-cs"/>
              </a:defRPr>
            </a:lvl1pPr>
            <a:lvl2pPr algn="l" rtl="0" fontAlgn="base">
              <a:spcBef>
                <a:spcPct val="0"/>
              </a:spcBef>
              <a:spcAft>
                <a:spcPct val="0"/>
              </a:spcAft>
              <a:defRPr sz="3200">
                <a:solidFill>
                  <a:srgbClr val="601010"/>
                </a:solidFill>
                <a:latin typeface="Georgia" pitchFamily="18" charset="0"/>
              </a:defRPr>
            </a:lvl2pPr>
            <a:lvl3pPr algn="l" rtl="0" fontAlgn="base">
              <a:spcBef>
                <a:spcPct val="0"/>
              </a:spcBef>
              <a:spcAft>
                <a:spcPct val="0"/>
              </a:spcAft>
              <a:defRPr sz="3200">
                <a:solidFill>
                  <a:srgbClr val="601010"/>
                </a:solidFill>
                <a:latin typeface="Georgia" pitchFamily="18" charset="0"/>
              </a:defRPr>
            </a:lvl3pPr>
            <a:lvl4pPr algn="l" rtl="0" fontAlgn="base">
              <a:spcBef>
                <a:spcPct val="0"/>
              </a:spcBef>
              <a:spcAft>
                <a:spcPct val="0"/>
              </a:spcAft>
              <a:defRPr sz="3200">
                <a:solidFill>
                  <a:srgbClr val="601010"/>
                </a:solidFill>
                <a:latin typeface="Georgia" pitchFamily="18" charset="0"/>
              </a:defRPr>
            </a:lvl4pPr>
            <a:lvl5pPr algn="l" rtl="0" fontAlgn="base">
              <a:spcBef>
                <a:spcPct val="0"/>
              </a:spcBef>
              <a:spcAft>
                <a:spcPct val="0"/>
              </a:spcAft>
              <a:defRPr sz="3200">
                <a:solidFill>
                  <a:srgbClr val="601010"/>
                </a:solidFill>
                <a:latin typeface="Georgia" pitchFamily="18" charset="0"/>
              </a:defRPr>
            </a:lvl5pPr>
            <a:lvl6pPr marL="457200" algn="l" rtl="0" fontAlgn="base">
              <a:spcBef>
                <a:spcPct val="0"/>
              </a:spcBef>
              <a:spcAft>
                <a:spcPct val="0"/>
              </a:spcAft>
              <a:defRPr sz="3200">
                <a:solidFill>
                  <a:srgbClr val="601010"/>
                </a:solidFill>
                <a:latin typeface="Georgia" pitchFamily="18" charset="0"/>
              </a:defRPr>
            </a:lvl6pPr>
            <a:lvl7pPr marL="914400" algn="l" rtl="0" fontAlgn="base">
              <a:spcBef>
                <a:spcPct val="0"/>
              </a:spcBef>
              <a:spcAft>
                <a:spcPct val="0"/>
              </a:spcAft>
              <a:defRPr sz="3200">
                <a:solidFill>
                  <a:srgbClr val="601010"/>
                </a:solidFill>
                <a:latin typeface="Georgia" pitchFamily="18" charset="0"/>
              </a:defRPr>
            </a:lvl7pPr>
            <a:lvl8pPr marL="1371600" algn="l" rtl="0" fontAlgn="base">
              <a:spcBef>
                <a:spcPct val="0"/>
              </a:spcBef>
              <a:spcAft>
                <a:spcPct val="0"/>
              </a:spcAft>
              <a:defRPr sz="3200">
                <a:solidFill>
                  <a:srgbClr val="601010"/>
                </a:solidFill>
                <a:latin typeface="Georgia" pitchFamily="18" charset="0"/>
              </a:defRPr>
            </a:lvl8pPr>
            <a:lvl9pPr marL="1828800" algn="l" rtl="0" fontAlgn="base">
              <a:spcBef>
                <a:spcPct val="0"/>
              </a:spcBef>
              <a:spcAft>
                <a:spcPct val="0"/>
              </a:spcAft>
              <a:defRPr sz="3200">
                <a:solidFill>
                  <a:srgbClr val="601010"/>
                </a:solidFill>
                <a:latin typeface="Georgia" pitchFamily="18" charset="0"/>
              </a:defRPr>
            </a:lvl9pPr>
          </a:lstStyle>
          <a:p>
            <a:pPr algn="ctr"/>
            <a:r>
              <a:rPr lang="fr-FR" b="0" kern="0" dirty="0">
                <a:solidFill>
                  <a:schemeClr val="tx1"/>
                </a:solidFill>
              </a:rPr>
              <a:t>Exactitude</a:t>
            </a:r>
            <a:endParaRPr lang="en-US" b="0" kern="0" noProof="1">
              <a:solidFill>
                <a:srgbClr val="FF0000"/>
              </a:solidFill>
            </a:endParaRPr>
          </a:p>
        </p:txBody>
      </p:sp>
    </p:spTree>
    <p:extLst>
      <p:ext uri="{BB962C8B-B14F-4D97-AF65-F5344CB8AC3E}">
        <p14:creationId xmlns:p14="http://schemas.microsoft.com/office/powerpoint/2010/main" val="3549196101"/>
      </p:ext>
    </p:extLst>
  </p:cSld>
  <p:clrMapOvr>
    <a:masterClrMapping/>
  </p:clrMapOvr>
  <p:transition/>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15616" y="8674"/>
            <a:ext cx="6696422" cy="462484"/>
          </a:xfrm>
        </p:spPr>
        <p:txBody>
          <a:bodyPr/>
          <a:lstStyle/>
          <a:p>
            <a:r>
              <a:rPr lang="fr-FR" dirty="0"/>
              <a:t>Calcul de l’exactitude</a:t>
            </a:r>
          </a:p>
        </p:txBody>
      </p:sp>
      <p:sp>
        <p:nvSpPr>
          <p:cNvPr id="7" name="ZoneTexte 6"/>
          <p:cNvSpPr txBox="1"/>
          <p:nvPr/>
        </p:nvSpPr>
        <p:spPr>
          <a:xfrm>
            <a:off x="1259632" y="1420416"/>
            <a:ext cx="7560840" cy="1477328"/>
          </a:xfrm>
          <a:prstGeom prst="rect">
            <a:avLst/>
          </a:prstGeom>
          <a:noFill/>
        </p:spPr>
        <p:txBody>
          <a:bodyPr wrap="square" rtlCol="0">
            <a:spAutoFit/>
          </a:bodyPr>
          <a:lstStyle/>
          <a:p>
            <a:r>
              <a:rPr lang="fr-FR" b="0" dirty="0"/>
              <a:t>Vérifier l’exactitude d’une mesure à partir:</a:t>
            </a:r>
          </a:p>
          <a:p>
            <a:endParaRPr lang="fr-FR" b="0" dirty="0"/>
          </a:p>
          <a:p>
            <a:pPr marL="1200150" lvl="2" indent="-285750">
              <a:buFont typeface="Arial" panose="020B0604020202020204" pitchFamily="34" charset="0"/>
              <a:buChar char="•"/>
            </a:pPr>
            <a:r>
              <a:rPr lang="fr-FR" b="0" dirty="0"/>
              <a:t>L’objet d’essai (une mesure)</a:t>
            </a:r>
          </a:p>
          <a:p>
            <a:pPr marL="1200150" lvl="2" indent="-285750">
              <a:buFont typeface="Arial" panose="020B0604020202020204" pitchFamily="34" charset="0"/>
              <a:buChar char="•"/>
            </a:pPr>
            <a:endParaRPr lang="fr-FR" b="0" dirty="0"/>
          </a:p>
          <a:p>
            <a:pPr marL="1200150" lvl="2" indent="-285750">
              <a:buFont typeface="Arial" panose="020B0604020202020204" pitchFamily="34" charset="0"/>
              <a:buChar char="•"/>
            </a:pPr>
            <a:r>
              <a:rPr lang="fr-FR" b="0" dirty="0"/>
              <a:t>En réalisant 2 essais en répétabilité</a:t>
            </a:r>
          </a:p>
        </p:txBody>
      </p:sp>
      <p:sp>
        <p:nvSpPr>
          <p:cNvPr id="8" name="_h1"/>
          <p:cNvSpPr txBox="1">
            <a:spLocks noChangeArrowheads="1"/>
          </p:cNvSpPr>
          <p:nvPr/>
        </p:nvSpPr>
        <p:spPr bwMode="gray">
          <a:xfrm rot="16200000">
            <a:off x="-1111511" y="1602101"/>
            <a:ext cx="3240360" cy="9091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noAutofit/>
          </a:bodyPr>
          <a:lstStyle>
            <a:lvl1pPr algn="l" rtl="0" fontAlgn="base">
              <a:lnSpc>
                <a:spcPct val="100000"/>
              </a:lnSpc>
              <a:spcBef>
                <a:spcPct val="0"/>
              </a:spcBef>
              <a:spcAft>
                <a:spcPct val="0"/>
              </a:spcAft>
              <a:defRPr sz="3200">
                <a:solidFill>
                  <a:sysClr val="windowText" lastClr="000000"/>
                </a:solidFill>
                <a:latin typeface="+mj-lt"/>
                <a:ea typeface="+mj-ea"/>
                <a:cs typeface="+mj-cs"/>
              </a:defRPr>
            </a:lvl1pPr>
            <a:lvl2pPr algn="l" rtl="0" fontAlgn="base">
              <a:spcBef>
                <a:spcPct val="0"/>
              </a:spcBef>
              <a:spcAft>
                <a:spcPct val="0"/>
              </a:spcAft>
              <a:defRPr sz="3200">
                <a:solidFill>
                  <a:srgbClr val="601010"/>
                </a:solidFill>
                <a:latin typeface="Georgia" pitchFamily="18" charset="0"/>
              </a:defRPr>
            </a:lvl2pPr>
            <a:lvl3pPr algn="l" rtl="0" fontAlgn="base">
              <a:spcBef>
                <a:spcPct val="0"/>
              </a:spcBef>
              <a:spcAft>
                <a:spcPct val="0"/>
              </a:spcAft>
              <a:defRPr sz="3200">
                <a:solidFill>
                  <a:srgbClr val="601010"/>
                </a:solidFill>
                <a:latin typeface="Georgia" pitchFamily="18" charset="0"/>
              </a:defRPr>
            </a:lvl3pPr>
            <a:lvl4pPr algn="l" rtl="0" fontAlgn="base">
              <a:spcBef>
                <a:spcPct val="0"/>
              </a:spcBef>
              <a:spcAft>
                <a:spcPct val="0"/>
              </a:spcAft>
              <a:defRPr sz="3200">
                <a:solidFill>
                  <a:srgbClr val="601010"/>
                </a:solidFill>
                <a:latin typeface="Georgia" pitchFamily="18" charset="0"/>
              </a:defRPr>
            </a:lvl4pPr>
            <a:lvl5pPr algn="l" rtl="0" fontAlgn="base">
              <a:spcBef>
                <a:spcPct val="0"/>
              </a:spcBef>
              <a:spcAft>
                <a:spcPct val="0"/>
              </a:spcAft>
              <a:defRPr sz="3200">
                <a:solidFill>
                  <a:srgbClr val="601010"/>
                </a:solidFill>
                <a:latin typeface="Georgia" pitchFamily="18" charset="0"/>
              </a:defRPr>
            </a:lvl5pPr>
            <a:lvl6pPr marL="457200" algn="l" rtl="0" fontAlgn="base">
              <a:spcBef>
                <a:spcPct val="0"/>
              </a:spcBef>
              <a:spcAft>
                <a:spcPct val="0"/>
              </a:spcAft>
              <a:defRPr sz="3200">
                <a:solidFill>
                  <a:srgbClr val="601010"/>
                </a:solidFill>
                <a:latin typeface="Georgia" pitchFamily="18" charset="0"/>
              </a:defRPr>
            </a:lvl6pPr>
            <a:lvl7pPr marL="914400" algn="l" rtl="0" fontAlgn="base">
              <a:spcBef>
                <a:spcPct val="0"/>
              </a:spcBef>
              <a:spcAft>
                <a:spcPct val="0"/>
              </a:spcAft>
              <a:defRPr sz="3200">
                <a:solidFill>
                  <a:srgbClr val="601010"/>
                </a:solidFill>
                <a:latin typeface="Georgia" pitchFamily="18" charset="0"/>
              </a:defRPr>
            </a:lvl7pPr>
            <a:lvl8pPr marL="1371600" algn="l" rtl="0" fontAlgn="base">
              <a:spcBef>
                <a:spcPct val="0"/>
              </a:spcBef>
              <a:spcAft>
                <a:spcPct val="0"/>
              </a:spcAft>
              <a:defRPr sz="3200">
                <a:solidFill>
                  <a:srgbClr val="601010"/>
                </a:solidFill>
                <a:latin typeface="Georgia" pitchFamily="18" charset="0"/>
              </a:defRPr>
            </a:lvl8pPr>
            <a:lvl9pPr marL="1828800" algn="l" rtl="0" fontAlgn="base">
              <a:spcBef>
                <a:spcPct val="0"/>
              </a:spcBef>
              <a:spcAft>
                <a:spcPct val="0"/>
              </a:spcAft>
              <a:defRPr sz="3200">
                <a:solidFill>
                  <a:srgbClr val="601010"/>
                </a:solidFill>
                <a:latin typeface="Georgia" pitchFamily="18" charset="0"/>
              </a:defRPr>
            </a:lvl9pPr>
          </a:lstStyle>
          <a:p>
            <a:pPr algn="ctr"/>
            <a:r>
              <a:rPr lang="fr-FR" b="0" kern="0" dirty="0">
                <a:solidFill>
                  <a:schemeClr val="tx1"/>
                </a:solidFill>
              </a:rPr>
              <a:t>Exactitude</a:t>
            </a:r>
            <a:endParaRPr lang="en-US" b="0" kern="0" noProof="1">
              <a:solidFill>
                <a:srgbClr val="FF0000"/>
              </a:solidFill>
            </a:endParaRPr>
          </a:p>
        </p:txBody>
      </p:sp>
    </p:spTree>
    <p:extLst>
      <p:ext uri="{BB962C8B-B14F-4D97-AF65-F5344CB8AC3E}">
        <p14:creationId xmlns:p14="http://schemas.microsoft.com/office/powerpoint/2010/main" val="1055677584"/>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_h1"/>
          <p:cNvSpPr>
            <a:spLocks noGrp="1" noChangeArrowheads="1"/>
          </p:cNvSpPr>
          <p:nvPr>
            <p:ph type="title"/>
          </p:nvPr>
        </p:nvSpPr>
        <p:spPr bwMode="gray">
          <a:xfrm>
            <a:off x="1266900" y="0"/>
            <a:ext cx="6671418" cy="909179"/>
          </a:xfrm>
        </p:spPr>
        <p:txBody>
          <a:bodyPr/>
          <a:lstStyle/>
          <a:p>
            <a:r>
              <a:rPr lang="en-US" noProof="1">
                <a:solidFill>
                  <a:schemeClr val="tx1"/>
                </a:solidFill>
              </a:rPr>
              <a:t>Estimation du résultat d’une grandeur</a:t>
            </a:r>
          </a:p>
        </p:txBody>
      </p:sp>
      <p:sp>
        <p:nvSpPr>
          <p:cNvPr id="23" name="_text"/>
          <p:cNvSpPr txBox="1">
            <a:spLocks/>
          </p:cNvSpPr>
          <p:nvPr/>
        </p:nvSpPr>
        <p:spPr bwMode="gray">
          <a:xfrm>
            <a:off x="1384905" y="1165982"/>
            <a:ext cx="3132310" cy="3187096"/>
          </a:xfrm>
          <a:prstGeom prst="rect">
            <a:avLst/>
          </a:prstGeom>
        </p:spPr>
        <p:txBody>
          <a:bodyPr vert="horz" lIns="0" tIns="0" rIns="0" bIns="0" rtlCol="0">
            <a:noAutofit/>
          </a:bodyPr>
          <a:lstStyle/>
          <a:p>
            <a:pPr marL="135036" indent="-135036">
              <a:lnSpc>
                <a:spcPct val="95000"/>
              </a:lnSpc>
              <a:spcAft>
                <a:spcPts val="600"/>
              </a:spcAft>
              <a:buFont typeface="Wingdings" pitchFamily="2" charset="2"/>
              <a:buChar char="§"/>
              <a:defRPr/>
            </a:pPr>
            <a:endParaRPr lang="fr-FR" b="1" noProof="1"/>
          </a:p>
        </p:txBody>
      </p:sp>
      <p:sp>
        <p:nvSpPr>
          <p:cNvPr id="9" name="ZoneTexte 8"/>
          <p:cNvSpPr txBox="1"/>
          <p:nvPr/>
        </p:nvSpPr>
        <p:spPr>
          <a:xfrm>
            <a:off x="1546731" y="1005887"/>
            <a:ext cx="6050539" cy="1200329"/>
          </a:xfrm>
          <a:prstGeom prst="rect">
            <a:avLst/>
          </a:prstGeom>
          <a:noFill/>
        </p:spPr>
        <p:txBody>
          <a:bodyPr wrap="square" rtlCol="0">
            <a:spAutoFit/>
          </a:bodyPr>
          <a:lstStyle/>
          <a:p>
            <a:pPr marL="342991" indent="-342991">
              <a:buFont typeface="+mj-lt"/>
              <a:buAutoNum type="arabicPeriod"/>
            </a:pPr>
            <a:endParaRPr lang="fr-FR" dirty="0">
              <a:solidFill>
                <a:srgbClr val="FF0000"/>
              </a:solidFill>
            </a:endParaRPr>
          </a:p>
          <a:p>
            <a:pPr marL="342991" indent="-342991">
              <a:buFont typeface="+mj-lt"/>
              <a:buAutoNum type="arabicPeriod"/>
            </a:pPr>
            <a:endParaRPr lang="fr-FR" dirty="0"/>
          </a:p>
          <a:p>
            <a:pPr marL="342991" indent="-342991">
              <a:buFont typeface="+mj-lt"/>
              <a:buAutoNum type="arabicPeriod"/>
            </a:pPr>
            <a:endParaRPr lang="fr-FR" dirty="0"/>
          </a:p>
          <a:p>
            <a:pPr marL="257244" indent="-257244">
              <a:buFont typeface="+mj-lt"/>
              <a:buAutoNum type="arabicPeriod"/>
            </a:pPr>
            <a:endParaRPr lang="fr-FR" b="1" dirty="0"/>
          </a:p>
        </p:txBody>
      </p:sp>
      <p:sp>
        <p:nvSpPr>
          <p:cNvPr id="159746" name="Rectangle 2"/>
          <p:cNvSpPr>
            <a:spLocks noChangeArrowheads="1"/>
          </p:cNvSpPr>
          <p:nvPr/>
        </p:nvSpPr>
        <p:spPr bwMode="auto">
          <a:xfrm>
            <a:off x="1141942" y="-173135"/>
            <a:ext cx="138606" cy="346271"/>
          </a:xfrm>
          <a:prstGeom prst="rect">
            <a:avLst/>
          </a:prstGeom>
          <a:noFill/>
          <a:ln w="9525">
            <a:noFill/>
            <a:miter lim="800000"/>
            <a:headEnd/>
            <a:tailEnd/>
          </a:ln>
          <a:effectLst/>
        </p:spPr>
        <p:txBody>
          <a:bodyPr vert="horz" wrap="none" lIns="68601" tIns="34301" rIns="68601" bIns="34301" numCol="1" anchor="ctr" anchorCtr="0" compatLnSpc="1">
            <a:prstTxWarp prst="textNoShape">
              <a:avLst/>
            </a:prstTxWarp>
            <a:spAutoFit/>
          </a:bodyPr>
          <a:lstStyle/>
          <a:p>
            <a:endParaRPr lang="fr-FR"/>
          </a:p>
        </p:txBody>
      </p:sp>
      <p:sp>
        <p:nvSpPr>
          <p:cNvPr id="159748" name="Rectangle 4"/>
          <p:cNvSpPr>
            <a:spLocks noChangeArrowheads="1"/>
          </p:cNvSpPr>
          <p:nvPr/>
        </p:nvSpPr>
        <p:spPr bwMode="auto">
          <a:xfrm>
            <a:off x="1141942" y="-173135"/>
            <a:ext cx="138606" cy="346271"/>
          </a:xfrm>
          <a:prstGeom prst="rect">
            <a:avLst/>
          </a:prstGeom>
          <a:noFill/>
          <a:ln w="9525">
            <a:noFill/>
            <a:miter lim="800000"/>
            <a:headEnd/>
            <a:tailEnd/>
          </a:ln>
          <a:effectLst/>
        </p:spPr>
        <p:txBody>
          <a:bodyPr vert="horz" wrap="none" lIns="68601" tIns="34301" rIns="68601" bIns="34301" numCol="1" anchor="ctr" anchorCtr="0" compatLnSpc="1">
            <a:prstTxWarp prst="textNoShape">
              <a:avLst/>
            </a:prstTxWarp>
            <a:spAutoFit/>
          </a:bodyPr>
          <a:lstStyle/>
          <a:p>
            <a:endParaRPr lang="fr-FR"/>
          </a:p>
        </p:txBody>
      </p:sp>
      <p:sp>
        <p:nvSpPr>
          <p:cNvPr id="159750" name="Rectangle 6"/>
          <p:cNvSpPr>
            <a:spLocks noChangeArrowheads="1"/>
          </p:cNvSpPr>
          <p:nvPr/>
        </p:nvSpPr>
        <p:spPr bwMode="auto">
          <a:xfrm>
            <a:off x="1141942" y="-1632"/>
            <a:ext cx="138606" cy="346271"/>
          </a:xfrm>
          <a:prstGeom prst="rect">
            <a:avLst/>
          </a:prstGeom>
          <a:noFill/>
          <a:ln w="9525">
            <a:noFill/>
            <a:miter lim="800000"/>
            <a:headEnd/>
            <a:tailEnd/>
          </a:ln>
          <a:effectLst/>
        </p:spPr>
        <p:txBody>
          <a:bodyPr vert="horz" wrap="none" lIns="68601" tIns="34301" rIns="68601" bIns="34301" numCol="1" anchor="ctr" anchorCtr="0" compatLnSpc="1">
            <a:prstTxWarp prst="textNoShape">
              <a:avLst/>
            </a:prstTxWarp>
            <a:spAutoFit/>
          </a:bodyPr>
          <a:lstStyle/>
          <a:p>
            <a:endParaRPr lang="fr-FR"/>
          </a:p>
        </p:txBody>
      </p:sp>
      <p:sp>
        <p:nvSpPr>
          <p:cNvPr id="159752" name="Rectangle 8"/>
          <p:cNvSpPr>
            <a:spLocks noChangeArrowheads="1"/>
          </p:cNvSpPr>
          <p:nvPr/>
        </p:nvSpPr>
        <p:spPr bwMode="auto">
          <a:xfrm>
            <a:off x="1141942" y="-173135"/>
            <a:ext cx="138606" cy="346271"/>
          </a:xfrm>
          <a:prstGeom prst="rect">
            <a:avLst/>
          </a:prstGeom>
          <a:noFill/>
          <a:ln w="9525">
            <a:noFill/>
            <a:miter lim="800000"/>
            <a:headEnd/>
            <a:tailEnd/>
          </a:ln>
          <a:effectLst/>
        </p:spPr>
        <p:txBody>
          <a:bodyPr vert="horz" wrap="none" lIns="68601" tIns="34301" rIns="68601" bIns="34301" numCol="1" anchor="ctr" anchorCtr="0" compatLnSpc="1">
            <a:prstTxWarp prst="textNoShape">
              <a:avLst/>
            </a:prstTxWarp>
            <a:spAutoFit/>
          </a:bodyPr>
          <a:lstStyle/>
          <a:p>
            <a:endParaRPr lang="fr-FR"/>
          </a:p>
        </p:txBody>
      </p:sp>
      <p:sp>
        <p:nvSpPr>
          <p:cNvPr id="159754" name="Rectangle 10"/>
          <p:cNvSpPr>
            <a:spLocks noChangeArrowheads="1"/>
          </p:cNvSpPr>
          <p:nvPr/>
        </p:nvSpPr>
        <p:spPr bwMode="auto">
          <a:xfrm>
            <a:off x="1141942" y="-173135"/>
            <a:ext cx="138606" cy="346271"/>
          </a:xfrm>
          <a:prstGeom prst="rect">
            <a:avLst/>
          </a:prstGeom>
          <a:noFill/>
          <a:ln w="9525">
            <a:noFill/>
            <a:miter lim="800000"/>
            <a:headEnd/>
            <a:tailEnd/>
          </a:ln>
          <a:effectLst/>
        </p:spPr>
        <p:txBody>
          <a:bodyPr vert="horz" wrap="none" lIns="68601" tIns="34301" rIns="68601" bIns="34301" numCol="1" anchor="ctr" anchorCtr="0" compatLnSpc="1">
            <a:prstTxWarp prst="textNoShape">
              <a:avLst/>
            </a:prstTxWarp>
            <a:spAutoFit/>
          </a:bodyPr>
          <a:lstStyle/>
          <a:p>
            <a:endParaRPr lang="fr-FR"/>
          </a:p>
        </p:txBody>
      </p:sp>
      <p:sp>
        <p:nvSpPr>
          <p:cNvPr id="159756" name="Rectangle 12"/>
          <p:cNvSpPr>
            <a:spLocks noChangeArrowheads="1"/>
          </p:cNvSpPr>
          <p:nvPr/>
        </p:nvSpPr>
        <p:spPr bwMode="auto">
          <a:xfrm>
            <a:off x="1141942" y="-1632"/>
            <a:ext cx="138606" cy="346271"/>
          </a:xfrm>
          <a:prstGeom prst="rect">
            <a:avLst/>
          </a:prstGeom>
          <a:noFill/>
          <a:ln w="9525">
            <a:noFill/>
            <a:miter lim="800000"/>
            <a:headEnd/>
            <a:tailEnd/>
          </a:ln>
          <a:effectLst/>
        </p:spPr>
        <p:txBody>
          <a:bodyPr vert="horz" wrap="none" lIns="68601" tIns="34301" rIns="68601" bIns="34301" numCol="1" anchor="ctr" anchorCtr="0" compatLnSpc="1">
            <a:prstTxWarp prst="textNoShape">
              <a:avLst/>
            </a:prstTxWarp>
            <a:spAutoFit/>
          </a:bodyPr>
          <a:lstStyle/>
          <a:p>
            <a:endParaRPr lang="fr-FR"/>
          </a:p>
        </p:txBody>
      </p:sp>
      <p:sp>
        <p:nvSpPr>
          <p:cNvPr id="159758" name="Rectangle 14"/>
          <p:cNvSpPr>
            <a:spLocks noChangeArrowheads="1"/>
          </p:cNvSpPr>
          <p:nvPr/>
        </p:nvSpPr>
        <p:spPr bwMode="auto">
          <a:xfrm>
            <a:off x="1141942" y="-173135"/>
            <a:ext cx="138606" cy="346271"/>
          </a:xfrm>
          <a:prstGeom prst="rect">
            <a:avLst/>
          </a:prstGeom>
          <a:noFill/>
          <a:ln w="9525">
            <a:noFill/>
            <a:miter lim="800000"/>
            <a:headEnd/>
            <a:tailEnd/>
          </a:ln>
          <a:effectLst/>
        </p:spPr>
        <p:txBody>
          <a:bodyPr vert="horz" wrap="none" lIns="68601" tIns="34301" rIns="68601" bIns="34301" numCol="1" anchor="ctr" anchorCtr="0" compatLnSpc="1">
            <a:prstTxWarp prst="textNoShape">
              <a:avLst/>
            </a:prstTxWarp>
            <a:spAutoFit/>
          </a:bodyPr>
          <a:lstStyle/>
          <a:p>
            <a:endParaRPr lang="fr-FR"/>
          </a:p>
        </p:txBody>
      </p:sp>
      <p:sp>
        <p:nvSpPr>
          <p:cNvPr id="159760" name="Rectangle 16"/>
          <p:cNvSpPr>
            <a:spLocks noChangeArrowheads="1"/>
          </p:cNvSpPr>
          <p:nvPr/>
        </p:nvSpPr>
        <p:spPr bwMode="auto">
          <a:xfrm>
            <a:off x="1141942" y="-173135"/>
            <a:ext cx="138606" cy="346271"/>
          </a:xfrm>
          <a:prstGeom prst="rect">
            <a:avLst/>
          </a:prstGeom>
          <a:noFill/>
          <a:ln w="9525">
            <a:noFill/>
            <a:miter lim="800000"/>
            <a:headEnd/>
            <a:tailEnd/>
          </a:ln>
          <a:effectLst/>
        </p:spPr>
        <p:txBody>
          <a:bodyPr vert="horz" wrap="none" lIns="68601" tIns="34301" rIns="68601" bIns="34301" numCol="1" anchor="ctr" anchorCtr="0" compatLnSpc="1">
            <a:prstTxWarp prst="textNoShape">
              <a:avLst/>
            </a:prstTxWarp>
            <a:spAutoFit/>
          </a:bodyPr>
          <a:lstStyle/>
          <a:p>
            <a:endParaRPr lang="fr-FR"/>
          </a:p>
        </p:txBody>
      </p:sp>
      <p:sp>
        <p:nvSpPr>
          <p:cNvPr id="159762" name="Rectangle 18"/>
          <p:cNvSpPr>
            <a:spLocks noChangeArrowheads="1"/>
          </p:cNvSpPr>
          <p:nvPr/>
        </p:nvSpPr>
        <p:spPr bwMode="auto">
          <a:xfrm>
            <a:off x="1141942" y="-173135"/>
            <a:ext cx="138606" cy="346271"/>
          </a:xfrm>
          <a:prstGeom prst="rect">
            <a:avLst/>
          </a:prstGeom>
          <a:noFill/>
          <a:ln w="9525">
            <a:noFill/>
            <a:miter lim="800000"/>
            <a:headEnd/>
            <a:tailEnd/>
          </a:ln>
          <a:effectLst/>
        </p:spPr>
        <p:txBody>
          <a:bodyPr vert="horz" wrap="none" lIns="68601" tIns="34301" rIns="68601" bIns="34301" numCol="1" anchor="ctr" anchorCtr="0" compatLnSpc="1">
            <a:prstTxWarp prst="textNoShape">
              <a:avLst/>
            </a:prstTxWarp>
            <a:spAutoFit/>
          </a:bodyPr>
          <a:lstStyle/>
          <a:p>
            <a:endParaRPr lang="fr-FR"/>
          </a:p>
        </p:txBody>
      </p:sp>
      <p:sp>
        <p:nvSpPr>
          <p:cNvPr id="159764" name="Rectangle 20"/>
          <p:cNvSpPr>
            <a:spLocks noChangeArrowheads="1"/>
          </p:cNvSpPr>
          <p:nvPr/>
        </p:nvSpPr>
        <p:spPr bwMode="auto">
          <a:xfrm>
            <a:off x="1141942" y="-173135"/>
            <a:ext cx="138606" cy="346271"/>
          </a:xfrm>
          <a:prstGeom prst="rect">
            <a:avLst/>
          </a:prstGeom>
          <a:noFill/>
          <a:ln w="9525">
            <a:noFill/>
            <a:miter lim="800000"/>
            <a:headEnd/>
            <a:tailEnd/>
          </a:ln>
          <a:effectLst/>
        </p:spPr>
        <p:txBody>
          <a:bodyPr vert="horz" wrap="none" lIns="68601" tIns="34301" rIns="68601" bIns="34301" numCol="1" anchor="ctr" anchorCtr="0" compatLnSpc="1">
            <a:prstTxWarp prst="textNoShape">
              <a:avLst/>
            </a:prstTxWarp>
            <a:spAutoFit/>
          </a:bodyPr>
          <a:lstStyle/>
          <a:p>
            <a:endParaRPr lang="fr-FR"/>
          </a:p>
        </p:txBody>
      </p:sp>
      <p:sp>
        <p:nvSpPr>
          <p:cNvPr id="159766" name="Rectangle 22"/>
          <p:cNvSpPr>
            <a:spLocks noChangeArrowheads="1"/>
          </p:cNvSpPr>
          <p:nvPr/>
        </p:nvSpPr>
        <p:spPr bwMode="auto">
          <a:xfrm>
            <a:off x="1141942" y="-173135"/>
            <a:ext cx="138606" cy="346271"/>
          </a:xfrm>
          <a:prstGeom prst="rect">
            <a:avLst/>
          </a:prstGeom>
          <a:noFill/>
          <a:ln w="9525">
            <a:noFill/>
            <a:miter lim="800000"/>
            <a:headEnd/>
            <a:tailEnd/>
          </a:ln>
          <a:effectLst/>
        </p:spPr>
        <p:txBody>
          <a:bodyPr vert="horz" wrap="none" lIns="68601" tIns="34301" rIns="68601" bIns="34301" numCol="1" anchor="ctr" anchorCtr="0" compatLnSpc="1">
            <a:prstTxWarp prst="textNoShape">
              <a:avLst/>
            </a:prstTxWarp>
            <a:spAutoFit/>
          </a:bodyPr>
          <a:lstStyle/>
          <a:p>
            <a:endParaRPr lang="fr-FR"/>
          </a:p>
        </p:txBody>
      </p:sp>
      <p:sp>
        <p:nvSpPr>
          <p:cNvPr id="32" name="Rectangle 31"/>
          <p:cNvSpPr/>
          <p:nvPr/>
        </p:nvSpPr>
        <p:spPr>
          <a:xfrm>
            <a:off x="2032935" y="1276000"/>
            <a:ext cx="5186176" cy="369332"/>
          </a:xfrm>
          <a:prstGeom prst="rect">
            <a:avLst/>
          </a:prstGeom>
        </p:spPr>
        <p:txBody>
          <a:bodyPr wrap="square">
            <a:spAutoFit/>
          </a:bodyPr>
          <a:lstStyle/>
          <a:p>
            <a:endParaRPr lang="fr-FR" dirty="0"/>
          </a:p>
        </p:txBody>
      </p:sp>
      <p:sp>
        <p:nvSpPr>
          <p:cNvPr id="29" name="ZoneTexte 28"/>
          <p:cNvSpPr txBox="1"/>
          <p:nvPr/>
        </p:nvSpPr>
        <p:spPr>
          <a:xfrm>
            <a:off x="1276616" y="1384045"/>
            <a:ext cx="7615863" cy="2308324"/>
          </a:xfrm>
          <a:prstGeom prst="rect">
            <a:avLst/>
          </a:prstGeom>
          <a:noFill/>
        </p:spPr>
        <p:txBody>
          <a:bodyPr wrap="square" rtlCol="0">
            <a:spAutoFit/>
          </a:bodyPr>
          <a:lstStyle/>
          <a:p>
            <a:r>
              <a:rPr lang="fr-FR" b="0" dirty="0"/>
              <a:t>La bonne estimation des erreurs doit conduire à exprimer le résultat  de la mesure x d’une grandeur X sous la forme  x =  </a:t>
            </a:r>
            <a:r>
              <a:rPr lang="fr-FR" b="0" dirty="0">
                <a:sym typeface="Symbol"/>
              </a:rPr>
              <a:t></a:t>
            </a:r>
            <a:r>
              <a:rPr lang="fr-FR" b="0" dirty="0"/>
              <a:t> </a:t>
            </a:r>
            <a:r>
              <a:rPr lang="fr-FR" b="0" dirty="0">
                <a:sym typeface="Symbol"/>
              </a:rPr>
              <a:t></a:t>
            </a:r>
            <a:r>
              <a:rPr lang="fr-FR" b="0" dirty="0"/>
              <a:t>x</a:t>
            </a:r>
            <a:r>
              <a:rPr lang="fr-FR" b="0" dirty="0">
                <a:sym typeface="Symbol"/>
              </a:rPr>
              <a:t></a:t>
            </a:r>
            <a:r>
              <a:rPr lang="fr-FR" b="0" dirty="0"/>
              <a:t> , écrit sous la forme allégée : x =   </a:t>
            </a:r>
            <a:r>
              <a:rPr lang="fr-FR" b="0" dirty="0">
                <a:sym typeface="Symbol"/>
              </a:rPr>
              <a:t></a:t>
            </a:r>
            <a:r>
              <a:rPr lang="fr-FR" b="0" dirty="0"/>
              <a:t> </a:t>
            </a:r>
            <a:r>
              <a:rPr lang="fr-FR" b="0" dirty="0">
                <a:sym typeface="Symbol"/>
              </a:rPr>
              <a:t></a:t>
            </a:r>
            <a:r>
              <a:rPr lang="fr-FR" b="0" dirty="0"/>
              <a:t>x , avec </a:t>
            </a:r>
            <a:r>
              <a:rPr lang="fr-FR" b="0" dirty="0">
                <a:sym typeface="Symbol"/>
              </a:rPr>
              <a:t></a:t>
            </a:r>
            <a:r>
              <a:rPr lang="fr-FR" b="0" dirty="0"/>
              <a:t>x &gt; 0.</a:t>
            </a:r>
          </a:p>
          <a:p>
            <a:r>
              <a:rPr lang="fr-FR" b="0" dirty="0"/>
              <a:t> </a:t>
            </a:r>
          </a:p>
          <a:p>
            <a:r>
              <a:rPr lang="fr-FR" b="0" dirty="0">
                <a:sym typeface="Symbol"/>
              </a:rPr>
              <a:t></a:t>
            </a:r>
            <a:r>
              <a:rPr lang="fr-FR" b="0" dirty="0"/>
              <a:t>x représente l’incertitude sur la valeur de x, </a:t>
            </a:r>
          </a:p>
          <a:p>
            <a:r>
              <a:rPr lang="fr-FR" b="0" dirty="0"/>
              <a:t>avec un niveau de confiance qui doit être précisé : sa valeur par défaut  est </a:t>
            </a:r>
            <a:r>
              <a:rPr lang="fr-FR" b="0" dirty="0">
                <a:solidFill>
                  <a:srgbClr val="FF0000"/>
                </a:solidFill>
              </a:rPr>
              <a:t>95% </a:t>
            </a:r>
            <a:r>
              <a:rPr lang="fr-FR" b="0" dirty="0"/>
              <a:t>.</a:t>
            </a:r>
          </a:p>
          <a:p>
            <a:endParaRPr lang="fr-FR" b="0" dirty="0"/>
          </a:p>
        </p:txBody>
      </p:sp>
      <p:sp>
        <p:nvSpPr>
          <p:cNvPr id="18" name="ZoneTexte 17"/>
          <p:cNvSpPr txBox="1"/>
          <p:nvPr/>
        </p:nvSpPr>
        <p:spPr>
          <a:xfrm rot="16200000">
            <a:off x="-1109758" y="1969680"/>
            <a:ext cx="3456384" cy="341632"/>
          </a:xfrm>
          <a:prstGeom prst="rect">
            <a:avLst/>
          </a:prstGeom>
          <a:noFill/>
        </p:spPr>
        <p:txBody>
          <a:bodyPr wrap="square" rtlCol="0">
            <a:spAutoFit/>
          </a:bodyPr>
          <a:lstStyle/>
          <a:p>
            <a:pPr lvl="0" algn="ctr" fontAlgn="auto">
              <a:lnSpc>
                <a:spcPct val="90000"/>
              </a:lnSpc>
              <a:spcAft>
                <a:spcPts val="0"/>
              </a:spcAft>
              <a:defRPr/>
            </a:pPr>
            <a:r>
              <a:rPr lang="de-DE" noProof="1">
                <a:solidFill>
                  <a:srgbClr val="000000"/>
                </a:solidFill>
              </a:rPr>
              <a:t>CALCUL DES INCERTITUDES</a:t>
            </a:r>
            <a:endParaRPr lang="de-DE" dirty="0">
              <a:solidFill>
                <a:srgbClr val="000000"/>
              </a:solidFill>
            </a:endParaRPr>
          </a:p>
        </p:txBody>
      </p:sp>
    </p:spTree>
    <p:extLst>
      <p:ext uri="{BB962C8B-B14F-4D97-AF65-F5344CB8AC3E}">
        <p14:creationId xmlns:p14="http://schemas.microsoft.com/office/powerpoint/2010/main" val="2972103958"/>
      </p:ext>
    </p:extLst>
  </p:cSld>
  <p:clrMapOvr>
    <a:masterClrMapping/>
  </p:clrMapOvr>
  <p:transition/>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_h1"/>
          <p:cNvSpPr>
            <a:spLocks noGrp="1" noChangeArrowheads="1"/>
          </p:cNvSpPr>
          <p:nvPr>
            <p:ph type="title"/>
          </p:nvPr>
        </p:nvSpPr>
        <p:spPr bwMode="gray">
          <a:xfrm>
            <a:off x="1236291" y="0"/>
            <a:ext cx="6671418" cy="909179"/>
          </a:xfrm>
        </p:spPr>
        <p:txBody>
          <a:bodyPr/>
          <a:lstStyle/>
          <a:p>
            <a:pPr algn="ctr"/>
            <a:r>
              <a:rPr lang="en-US" noProof="1"/>
              <a:t>Incertitude de mesure</a:t>
            </a:r>
          </a:p>
        </p:txBody>
      </p:sp>
      <p:sp>
        <p:nvSpPr>
          <p:cNvPr id="23" name="_text"/>
          <p:cNvSpPr txBox="1">
            <a:spLocks/>
          </p:cNvSpPr>
          <p:nvPr/>
        </p:nvSpPr>
        <p:spPr bwMode="gray">
          <a:xfrm>
            <a:off x="1384905" y="1165982"/>
            <a:ext cx="3132310" cy="3187096"/>
          </a:xfrm>
          <a:prstGeom prst="rect">
            <a:avLst/>
          </a:prstGeom>
        </p:spPr>
        <p:txBody>
          <a:bodyPr vert="horz" lIns="0" tIns="0" rIns="0" bIns="0" rtlCol="0">
            <a:noAutofit/>
          </a:bodyPr>
          <a:lstStyle/>
          <a:p>
            <a:pPr marL="135036" indent="-135036">
              <a:lnSpc>
                <a:spcPct val="95000"/>
              </a:lnSpc>
              <a:spcAft>
                <a:spcPts val="600"/>
              </a:spcAft>
              <a:buFont typeface="Wingdings" pitchFamily="2" charset="2"/>
              <a:buChar char="§"/>
              <a:defRPr/>
            </a:pPr>
            <a:endParaRPr lang="fr-FR" b="1" noProof="1"/>
          </a:p>
        </p:txBody>
      </p:sp>
      <p:sp>
        <p:nvSpPr>
          <p:cNvPr id="18" name="Espace réservé du contenu 2"/>
          <p:cNvSpPr txBox="1">
            <a:spLocks/>
          </p:cNvSpPr>
          <p:nvPr/>
        </p:nvSpPr>
        <p:spPr>
          <a:xfrm>
            <a:off x="1484948" y="1200521"/>
            <a:ext cx="6174105" cy="3395520"/>
          </a:xfrm>
          <a:prstGeom prst="rect">
            <a:avLst/>
          </a:prstGeom>
        </p:spPr>
        <p:txBody>
          <a:bodyPr>
            <a:normAutofit/>
          </a:bodyPr>
          <a:lstStyle/>
          <a:p>
            <a:pPr marL="257244" indent="-257244" defTabSz="685983" fontAlgn="auto">
              <a:spcBef>
                <a:spcPct val="20000"/>
              </a:spcBef>
              <a:spcAft>
                <a:spcPts val="0"/>
              </a:spcAft>
              <a:buFont typeface="Arial" pitchFamily="34" charset="0"/>
              <a:buChar char="•"/>
              <a:defRPr/>
            </a:pPr>
            <a:endParaRPr lang="fr-FR" sz="2401" dirty="0">
              <a:latin typeface="+mn-lt"/>
            </a:endParaRPr>
          </a:p>
        </p:txBody>
      </p:sp>
      <p:sp>
        <p:nvSpPr>
          <p:cNvPr id="9" name="ZoneTexte 8"/>
          <p:cNvSpPr txBox="1"/>
          <p:nvPr/>
        </p:nvSpPr>
        <p:spPr>
          <a:xfrm>
            <a:off x="1546731" y="1005887"/>
            <a:ext cx="6050539" cy="1200329"/>
          </a:xfrm>
          <a:prstGeom prst="rect">
            <a:avLst/>
          </a:prstGeom>
          <a:noFill/>
        </p:spPr>
        <p:txBody>
          <a:bodyPr wrap="square" rtlCol="0">
            <a:spAutoFit/>
          </a:bodyPr>
          <a:lstStyle/>
          <a:p>
            <a:pPr marL="342991" indent="-342991">
              <a:buFont typeface="+mj-lt"/>
              <a:buAutoNum type="arabicPeriod"/>
            </a:pPr>
            <a:endParaRPr lang="fr-FR" dirty="0">
              <a:solidFill>
                <a:srgbClr val="FF0000"/>
              </a:solidFill>
            </a:endParaRPr>
          </a:p>
          <a:p>
            <a:pPr marL="342991" indent="-342991">
              <a:buFont typeface="+mj-lt"/>
              <a:buAutoNum type="arabicPeriod"/>
            </a:pPr>
            <a:endParaRPr lang="fr-FR" dirty="0"/>
          </a:p>
          <a:p>
            <a:pPr marL="342991" indent="-342991">
              <a:buFont typeface="+mj-lt"/>
              <a:buAutoNum type="arabicPeriod"/>
            </a:pPr>
            <a:endParaRPr lang="fr-FR" dirty="0"/>
          </a:p>
          <a:p>
            <a:pPr marL="257244" indent="-257244">
              <a:buFont typeface="+mj-lt"/>
              <a:buAutoNum type="arabicPeriod"/>
            </a:pPr>
            <a:endParaRPr lang="fr-FR" b="1" dirty="0"/>
          </a:p>
        </p:txBody>
      </p:sp>
      <p:sp>
        <p:nvSpPr>
          <p:cNvPr id="159746" name="Rectangle 2"/>
          <p:cNvSpPr>
            <a:spLocks noChangeArrowheads="1"/>
          </p:cNvSpPr>
          <p:nvPr/>
        </p:nvSpPr>
        <p:spPr bwMode="auto">
          <a:xfrm>
            <a:off x="1141942" y="-173135"/>
            <a:ext cx="138606" cy="346271"/>
          </a:xfrm>
          <a:prstGeom prst="rect">
            <a:avLst/>
          </a:prstGeom>
          <a:noFill/>
          <a:ln w="9525">
            <a:noFill/>
            <a:miter lim="800000"/>
            <a:headEnd/>
            <a:tailEnd/>
          </a:ln>
          <a:effectLst/>
        </p:spPr>
        <p:txBody>
          <a:bodyPr vert="horz" wrap="none" lIns="68601" tIns="34301" rIns="68601" bIns="34301" numCol="1" anchor="ctr" anchorCtr="0" compatLnSpc="1">
            <a:prstTxWarp prst="textNoShape">
              <a:avLst/>
            </a:prstTxWarp>
            <a:spAutoFit/>
          </a:bodyPr>
          <a:lstStyle/>
          <a:p>
            <a:endParaRPr lang="fr-FR"/>
          </a:p>
        </p:txBody>
      </p:sp>
      <p:sp>
        <p:nvSpPr>
          <p:cNvPr id="159748" name="Rectangle 4"/>
          <p:cNvSpPr>
            <a:spLocks noChangeArrowheads="1"/>
          </p:cNvSpPr>
          <p:nvPr/>
        </p:nvSpPr>
        <p:spPr bwMode="auto">
          <a:xfrm>
            <a:off x="1141942" y="-173135"/>
            <a:ext cx="138606" cy="346271"/>
          </a:xfrm>
          <a:prstGeom prst="rect">
            <a:avLst/>
          </a:prstGeom>
          <a:noFill/>
          <a:ln w="9525">
            <a:noFill/>
            <a:miter lim="800000"/>
            <a:headEnd/>
            <a:tailEnd/>
          </a:ln>
          <a:effectLst/>
        </p:spPr>
        <p:txBody>
          <a:bodyPr vert="horz" wrap="none" lIns="68601" tIns="34301" rIns="68601" bIns="34301" numCol="1" anchor="ctr" anchorCtr="0" compatLnSpc="1">
            <a:prstTxWarp prst="textNoShape">
              <a:avLst/>
            </a:prstTxWarp>
            <a:spAutoFit/>
          </a:bodyPr>
          <a:lstStyle/>
          <a:p>
            <a:endParaRPr lang="fr-FR"/>
          </a:p>
        </p:txBody>
      </p:sp>
      <p:sp>
        <p:nvSpPr>
          <p:cNvPr id="159750" name="Rectangle 6"/>
          <p:cNvSpPr>
            <a:spLocks noChangeArrowheads="1"/>
          </p:cNvSpPr>
          <p:nvPr/>
        </p:nvSpPr>
        <p:spPr bwMode="auto">
          <a:xfrm>
            <a:off x="1141942" y="-1632"/>
            <a:ext cx="138606" cy="346271"/>
          </a:xfrm>
          <a:prstGeom prst="rect">
            <a:avLst/>
          </a:prstGeom>
          <a:noFill/>
          <a:ln w="9525">
            <a:noFill/>
            <a:miter lim="800000"/>
            <a:headEnd/>
            <a:tailEnd/>
          </a:ln>
          <a:effectLst/>
        </p:spPr>
        <p:txBody>
          <a:bodyPr vert="horz" wrap="none" lIns="68601" tIns="34301" rIns="68601" bIns="34301" numCol="1" anchor="ctr" anchorCtr="0" compatLnSpc="1">
            <a:prstTxWarp prst="textNoShape">
              <a:avLst/>
            </a:prstTxWarp>
            <a:spAutoFit/>
          </a:bodyPr>
          <a:lstStyle/>
          <a:p>
            <a:endParaRPr lang="fr-FR"/>
          </a:p>
        </p:txBody>
      </p:sp>
      <p:sp>
        <p:nvSpPr>
          <p:cNvPr id="159752" name="Rectangle 8"/>
          <p:cNvSpPr>
            <a:spLocks noChangeArrowheads="1"/>
          </p:cNvSpPr>
          <p:nvPr/>
        </p:nvSpPr>
        <p:spPr bwMode="auto">
          <a:xfrm>
            <a:off x="1141942" y="-173135"/>
            <a:ext cx="138606" cy="346271"/>
          </a:xfrm>
          <a:prstGeom prst="rect">
            <a:avLst/>
          </a:prstGeom>
          <a:noFill/>
          <a:ln w="9525">
            <a:noFill/>
            <a:miter lim="800000"/>
            <a:headEnd/>
            <a:tailEnd/>
          </a:ln>
          <a:effectLst/>
        </p:spPr>
        <p:txBody>
          <a:bodyPr vert="horz" wrap="none" lIns="68601" tIns="34301" rIns="68601" bIns="34301" numCol="1" anchor="ctr" anchorCtr="0" compatLnSpc="1">
            <a:prstTxWarp prst="textNoShape">
              <a:avLst/>
            </a:prstTxWarp>
            <a:spAutoFit/>
          </a:bodyPr>
          <a:lstStyle/>
          <a:p>
            <a:endParaRPr lang="fr-FR"/>
          </a:p>
        </p:txBody>
      </p:sp>
      <p:sp>
        <p:nvSpPr>
          <p:cNvPr id="159754" name="Rectangle 10"/>
          <p:cNvSpPr>
            <a:spLocks noChangeArrowheads="1"/>
          </p:cNvSpPr>
          <p:nvPr/>
        </p:nvSpPr>
        <p:spPr bwMode="auto">
          <a:xfrm>
            <a:off x="1141942" y="-173135"/>
            <a:ext cx="138606" cy="346271"/>
          </a:xfrm>
          <a:prstGeom prst="rect">
            <a:avLst/>
          </a:prstGeom>
          <a:noFill/>
          <a:ln w="9525">
            <a:noFill/>
            <a:miter lim="800000"/>
            <a:headEnd/>
            <a:tailEnd/>
          </a:ln>
          <a:effectLst/>
        </p:spPr>
        <p:txBody>
          <a:bodyPr vert="horz" wrap="none" lIns="68601" tIns="34301" rIns="68601" bIns="34301" numCol="1" anchor="ctr" anchorCtr="0" compatLnSpc="1">
            <a:prstTxWarp prst="textNoShape">
              <a:avLst/>
            </a:prstTxWarp>
            <a:spAutoFit/>
          </a:bodyPr>
          <a:lstStyle/>
          <a:p>
            <a:endParaRPr lang="fr-FR"/>
          </a:p>
        </p:txBody>
      </p:sp>
      <p:sp>
        <p:nvSpPr>
          <p:cNvPr id="159756" name="Rectangle 12"/>
          <p:cNvSpPr>
            <a:spLocks noChangeArrowheads="1"/>
          </p:cNvSpPr>
          <p:nvPr/>
        </p:nvSpPr>
        <p:spPr bwMode="auto">
          <a:xfrm>
            <a:off x="1141942" y="-1632"/>
            <a:ext cx="138606" cy="346271"/>
          </a:xfrm>
          <a:prstGeom prst="rect">
            <a:avLst/>
          </a:prstGeom>
          <a:noFill/>
          <a:ln w="9525">
            <a:noFill/>
            <a:miter lim="800000"/>
            <a:headEnd/>
            <a:tailEnd/>
          </a:ln>
          <a:effectLst/>
        </p:spPr>
        <p:txBody>
          <a:bodyPr vert="horz" wrap="none" lIns="68601" tIns="34301" rIns="68601" bIns="34301" numCol="1" anchor="ctr" anchorCtr="0" compatLnSpc="1">
            <a:prstTxWarp prst="textNoShape">
              <a:avLst/>
            </a:prstTxWarp>
            <a:spAutoFit/>
          </a:bodyPr>
          <a:lstStyle/>
          <a:p>
            <a:endParaRPr lang="fr-FR"/>
          </a:p>
        </p:txBody>
      </p:sp>
      <p:sp>
        <p:nvSpPr>
          <p:cNvPr id="159758" name="Rectangle 14"/>
          <p:cNvSpPr>
            <a:spLocks noChangeArrowheads="1"/>
          </p:cNvSpPr>
          <p:nvPr/>
        </p:nvSpPr>
        <p:spPr bwMode="auto">
          <a:xfrm>
            <a:off x="1141942" y="-173135"/>
            <a:ext cx="138606" cy="346271"/>
          </a:xfrm>
          <a:prstGeom prst="rect">
            <a:avLst/>
          </a:prstGeom>
          <a:noFill/>
          <a:ln w="9525">
            <a:noFill/>
            <a:miter lim="800000"/>
            <a:headEnd/>
            <a:tailEnd/>
          </a:ln>
          <a:effectLst/>
        </p:spPr>
        <p:txBody>
          <a:bodyPr vert="horz" wrap="none" lIns="68601" tIns="34301" rIns="68601" bIns="34301" numCol="1" anchor="ctr" anchorCtr="0" compatLnSpc="1">
            <a:prstTxWarp prst="textNoShape">
              <a:avLst/>
            </a:prstTxWarp>
            <a:spAutoFit/>
          </a:bodyPr>
          <a:lstStyle/>
          <a:p>
            <a:endParaRPr lang="fr-FR"/>
          </a:p>
        </p:txBody>
      </p:sp>
      <p:sp>
        <p:nvSpPr>
          <p:cNvPr id="159760" name="Rectangle 16"/>
          <p:cNvSpPr>
            <a:spLocks noChangeArrowheads="1"/>
          </p:cNvSpPr>
          <p:nvPr/>
        </p:nvSpPr>
        <p:spPr bwMode="auto">
          <a:xfrm>
            <a:off x="1141942" y="-173135"/>
            <a:ext cx="138606" cy="346271"/>
          </a:xfrm>
          <a:prstGeom prst="rect">
            <a:avLst/>
          </a:prstGeom>
          <a:noFill/>
          <a:ln w="9525">
            <a:noFill/>
            <a:miter lim="800000"/>
            <a:headEnd/>
            <a:tailEnd/>
          </a:ln>
          <a:effectLst/>
        </p:spPr>
        <p:txBody>
          <a:bodyPr vert="horz" wrap="none" lIns="68601" tIns="34301" rIns="68601" bIns="34301" numCol="1" anchor="ctr" anchorCtr="0" compatLnSpc="1">
            <a:prstTxWarp prst="textNoShape">
              <a:avLst/>
            </a:prstTxWarp>
            <a:spAutoFit/>
          </a:bodyPr>
          <a:lstStyle/>
          <a:p>
            <a:endParaRPr lang="fr-FR"/>
          </a:p>
        </p:txBody>
      </p:sp>
      <p:sp>
        <p:nvSpPr>
          <p:cNvPr id="159762" name="Rectangle 18"/>
          <p:cNvSpPr>
            <a:spLocks noChangeArrowheads="1"/>
          </p:cNvSpPr>
          <p:nvPr/>
        </p:nvSpPr>
        <p:spPr bwMode="auto">
          <a:xfrm>
            <a:off x="1141942" y="-173135"/>
            <a:ext cx="138606" cy="346271"/>
          </a:xfrm>
          <a:prstGeom prst="rect">
            <a:avLst/>
          </a:prstGeom>
          <a:noFill/>
          <a:ln w="9525">
            <a:noFill/>
            <a:miter lim="800000"/>
            <a:headEnd/>
            <a:tailEnd/>
          </a:ln>
          <a:effectLst/>
        </p:spPr>
        <p:txBody>
          <a:bodyPr vert="horz" wrap="none" lIns="68601" tIns="34301" rIns="68601" bIns="34301" numCol="1" anchor="ctr" anchorCtr="0" compatLnSpc="1">
            <a:prstTxWarp prst="textNoShape">
              <a:avLst/>
            </a:prstTxWarp>
            <a:spAutoFit/>
          </a:bodyPr>
          <a:lstStyle/>
          <a:p>
            <a:endParaRPr lang="fr-FR"/>
          </a:p>
        </p:txBody>
      </p:sp>
      <p:sp>
        <p:nvSpPr>
          <p:cNvPr id="159764" name="Rectangle 20"/>
          <p:cNvSpPr>
            <a:spLocks noChangeArrowheads="1"/>
          </p:cNvSpPr>
          <p:nvPr/>
        </p:nvSpPr>
        <p:spPr bwMode="auto">
          <a:xfrm>
            <a:off x="1141942" y="-173135"/>
            <a:ext cx="138606" cy="346271"/>
          </a:xfrm>
          <a:prstGeom prst="rect">
            <a:avLst/>
          </a:prstGeom>
          <a:noFill/>
          <a:ln w="9525">
            <a:noFill/>
            <a:miter lim="800000"/>
            <a:headEnd/>
            <a:tailEnd/>
          </a:ln>
          <a:effectLst/>
        </p:spPr>
        <p:txBody>
          <a:bodyPr vert="horz" wrap="none" lIns="68601" tIns="34301" rIns="68601" bIns="34301" numCol="1" anchor="ctr" anchorCtr="0" compatLnSpc="1">
            <a:prstTxWarp prst="textNoShape">
              <a:avLst/>
            </a:prstTxWarp>
            <a:spAutoFit/>
          </a:bodyPr>
          <a:lstStyle/>
          <a:p>
            <a:endParaRPr lang="fr-FR"/>
          </a:p>
        </p:txBody>
      </p:sp>
      <p:sp>
        <p:nvSpPr>
          <p:cNvPr id="159766" name="Rectangle 22"/>
          <p:cNvSpPr>
            <a:spLocks noChangeArrowheads="1"/>
          </p:cNvSpPr>
          <p:nvPr/>
        </p:nvSpPr>
        <p:spPr bwMode="auto">
          <a:xfrm>
            <a:off x="1141942" y="-173135"/>
            <a:ext cx="138606" cy="346271"/>
          </a:xfrm>
          <a:prstGeom prst="rect">
            <a:avLst/>
          </a:prstGeom>
          <a:noFill/>
          <a:ln w="9525">
            <a:noFill/>
            <a:miter lim="800000"/>
            <a:headEnd/>
            <a:tailEnd/>
          </a:ln>
          <a:effectLst/>
        </p:spPr>
        <p:txBody>
          <a:bodyPr vert="horz" wrap="none" lIns="68601" tIns="34301" rIns="68601" bIns="34301" numCol="1" anchor="ctr" anchorCtr="0" compatLnSpc="1">
            <a:prstTxWarp prst="textNoShape">
              <a:avLst/>
            </a:prstTxWarp>
            <a:spAutoFit/>
          </a:bodyPr>
          <a:lstStyle/>
          <a:p>
            <a:endParaRPr lang="fr-FR"/>
          </a:p>
        </p:txBody>
      </p:sp>
      <p:sp>
        <p:nvSpPr>
          <p:cNvPr id="25" name="Rectangle 24"/>
          <p:cNvSpPr/>
          <p:nvPr/>
        </p:nvSpPr>
        <p:spPr>
          <a:xfrm>
            <a:off x="1276617" y="1075158"/>
            <a:ext cx="7471846" cy="1062214"/>
          </a:xfrm>
          <a:prstGeom prst="rect">
            <a:avLst/>
          </a:prstGeom>
        </p:spPr>
        <p:txBody>
          <a:bodyPr wrap="square">
            <a:spAutoFit/>
          </a:bodyPr>
          <a:lstStyle/>
          <a:p>
            <a:pPr algn="just"/>
            <a:r>
              <a:rPr lang="fr-FR" sz="2101" b="0" dirty="0"/>
              <a:t>Paramètre, associé au résultat d'un mesurage, qui caractérise la </a:t>
            </a:r>
            <a:r>
              <a:rPr lang="fr-FR" sz="2101" b="0" dirty="0">
                <a:solidFill>
                  <a:srgbClr val="FF0000"/>
                </a:solidFill>
              </a:rPr>
              <a:t>dispersion</a:t>
            </a:r>
            <a:r>
              <a:rPr lang="fr-FR" sz="2101" b="0" dirty="0"/>
              <a:t> des valeurs qui pourraient raisonnablement être attribuées au </a:t>
            </a:r>
            <a:r>
              <a:rPr lang="fr-FR" sz="2101" b="0" dirty="0" err="1">
                <a:solidFill>
                  <a:srgbClr val="FF0000"/>
                </a:solidFill>
              </a:rPr>
              <a:t>mesurande</a:t>
            </a:r>
            <a:endParaRPr lang="fr-FR" sz="2101" b="0" dirty="0">
              <a:solidFill>
                <a:srgbClr val="FF0000"/>
              </a:solidFill>
            </a:endParaRPr>
          </a:p>
        </p:txBody>
      </p:sp>
      <p:sp>
        <p:nvSpPr>
          <p:cNvPr id="26" name="ZoneTexte 25"/>
          <p:cNvSpPr txBox="1"/>
          <p:nvPr/>
        </p:nvSpPr>
        <p:spPr>
          <a:xfrm>
            <a:off x="1276616" y="2344216"/>
            <a:ext cx="7471847" cy="1477328"/>
          </a:xfrm>
          <a:prstGeom prst="rect">
            <a:avLst/>
          </a:prstGeom>
          <a:noFill/>
        </p:spPr>
        <p:txBody>
          <a:bodyPr wrap="square" rtlCol="0">
            <a:spAutoFit/>
          </a:bodyPr>
          <a:lstStyle/>
          <a:p>
            <a:pPr marL="342991" indent="-342991" algn="just">
              <a:buFont typeface="+mj-lt"/>
              <a:buAutoNum type="arabicPeriod"/>
            </a:pPr>
            <a:r>
              <a:rPr lang="fr-FR" b="0" dirty="0"/>
              <a:t>Mesure de l'erreur possible sur la valeur estimée du </a:t>
            </a:r>
            <a:r>
              <a:rPr lang="fr-FR" b="0" dirty="0" err="1"/>
              <a:t>mesurande</a:t>
            </a:r>
            <a:r>
              <a:rPr lang="fr-FR" b="0" dirty="0"/>
              <a:t> telle que fournie par le résultat d'un mesurage;</a:t>
            </a:r>
          </a:p>
          <a:p>
            <a:pPr marL="342991" indent="-342991" algn="just">
              <a:buFont typeface="+mj-lt"/>
              <a:buAutoNum type="arabicPeriod"/>
            </a:pPr>
            <a:r>
              <a:rPr lang="fr-FR" b="0" dirty="0"/>
              <a:t>Estimation caractérisant l'étendue des valeurs dans laquelle se situe la valeur vraie d'une grandeur mesurée (VIM:1984, définition 3.09).</a:t>
            </a:r>
          </a:p>
          <a:p>
            <a:pPr marL="342991" indent="-342991" algn="just">
              <a:buFont typeface="+mj-lt"/>
              <a:buAutoNum type="arabicPeriod"/>
            </a:pPr>
            <a:endParaRPr lang="fr-FR" b="0" dirty="0"/>
          </a:p>
        </p:txBody>
      </p:sp>
      <p:sp>
        <p:nvSpPr>
          <p:cNvPr id="19" name="ZoneTexte 18"/>
          <p:cNvSpPr txBox="1"/>
          <p:nvPr/>
        </p:nvSpPr>
        <p:spPr>
          <a:xfrm rot="16200000">
            <a:off x="-1109758" y="1935714"/>
            <a:ext cx="3456384" cy="341632"/>
          </a:xfrm>
          <a:prstGeom prst="rect">
            <a:avLst/>
          </a:prstGeom>
          <a:noFill/>
        </p:spPr>
        <p:txBody>
          <a:bodyPr wrap="square" rtlCol="0">
            <a:spAutoFit/>
          </a:bodyPr>
          <a:lstStyle/>
          <a:p>
            <a:pPr lvl="0" algn="ctr" fontAlgn="auto">
              <a:lnSpc>
                <a:spcPct val="90000"/>
              </a:lnSpc>
              <a:spcAft>
                <a:spcPts val="0"/>
              </a:spcAft>
              <a:defRPr/>
            </a:pPr>
            <a:r>
              <a:rPr lang="de-DE" noProof="1">
                <a:solidFill>
                  <a:srgbClr val="000000"/>
                </a:solidFill>
              </a:rPr>
              <a:t>CALCUL DES INCERTITUDES</a:t>
            </a:r>
            <a:endParaRPr lang="de-DE" dirty="0">
              <a:solidFill>
                <a:srgbClr val="000000"/>
              </a:solidFill>
            </a:endParaRPr>
          </a:p>
        </p:txBody>
      </p:sp>
    </p:spTree>
    <p:extLst>
      <p:ext uri="{BB962C8B-B14F-4D97-AF65-F5344CB8AC3E}">
        <p14:creationId xmlns:p14="http://schemas.microsoft.com/office/powerpoint/2010/main" val="3735550983"/>
      </p:ext>
    </p:extLst>
  </p:cSld>
  <p:clrMapOvr>
    <a:masterClrMapping/>
  </p:clrMapOvr>
  <p:transition/>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_h1"/>
          <p:cNvSpPr>
            <a:spLocks noGrp="1" noChangeArrowheads="1"/>
          </p:cNvSpPr>
          <p:nvPr>
            <p:ph type="title"/>
          </p:nvPr>
        </p:nvSpPr>
        <p:spPr bwMode="gray">
          <a:xfrm>
            <a:off x="1236291" y="0"/>
            <a:ext cx="6671418" cy="909179"/>
          </a:xfrm>
        </p:spPr>
        <p:txBody>
          <a:bodyPr/>
          <a:lstStyle/>
          <a:p>
            <a:r>
              <a:rPr lang="en-US" noProof="1"/>
              <a:t>Incertitude sur la mesure, pourquoi?</a:t>
            </a:r>
          </a:p>
        </p:txBody>
      </p:sp>
      <p:sp>
        <p:nvSpPr>
          <p:cNvPr id="23" name="_text"/>
          <p:cNvSpPr txBox="1">
            <a:spLocks/>
          </p:cNvSpPr>
          <p:nvPr/>
        </p:nvSpPr>
        <p:spPr bwMode="gray">
          <a:xfrm>
            <a:off x="1384905" y="1165982"/>
            <a:ext cx="3132310" cy="3187096"/>
          </a:xfrm>
          <a:prstGeom prst="rect">
            <a:avLst/>
          </a:prstGeom>
        </p:spPr>
        <p:txBody>
          <a:bodyPr vert="horz" lIns="0" tIns="0" rIns="0" bIns="0" rtlCol="0">
            <a:noAutofit/>
          </a:bodyPr>
          <a:lstStyle/>
          <a:p>
            <a:pPr marL="135036" indent="-135036">
              <a:lnSpc>
                <a:spcPct val="95000"/>
              </a:lnSpc>
              <a:spcAft>
                <a:spcPts val="600"/>
              </a:spcAft>
              <a:buFont typeface="Wingdings" pitchFamily="2" charset="2"/>
              <a:buChar char="§"/>
              <a:defRPr/>
            </a:pPr>
            <a:endParaRPr lang="fr-FR" b="1" noProof="1"/>
          </a:p>
        </p:txBody>
      </p:sp>
      <p:sp>
        <p:nvSpPr>
          <p:cNvPr id="18" name="Espace réservé du contenu 2"/>
          <p:cNvSpPr txBox="1">
            <a:spLocks/>
          </p:cNvSpPr>
          <p:nvPr/>
        </p:nvSpPr>
        <p:spPr>
          <a:xfrm>
            <a:off x="1484948" y="1200521"/>
            <a:ext cx="6174105" cy="3395520"/>
          </a:xfrm>
          <a:prstGeom prst="rect">
            <a:avLst/>
          </a:prstGeom>
        </p:spPr>
        <p:txBody>
          <a:bodyPr>
            <a:normAutofit/>
          </a:bodyPr>
          <a:lstStyle/>
          <a:p>
            <a:pPr marL="257244" indent="-257244" defTabSz="685983" fontAlgn="auto">
              <a:spcBef>
                <a:spcPct val="20000"/>
              </a:spcBef>
              <a:spcAft>
                <a:spcPts val="0"/>
              </a:spcAft>
              <a:buFont typeface="Arial" pitchFamily="34" charset="0"/>
              <a:buChar char="•"/>
              <a:defRPr/>
            </a:pPr>
            <a:endParaRPr lang="fr-FR" sz="2401" dirty="0">
              <a:latin typeface="+mn-lt"/>
            </a:endParaRPr>
          </a:p>
        </p:txBody>
      </p:sp>
      <p:sp>
        <p:nvSpPr>
          <p:cNvPr id="159746" name="Rectangle 2"/>
          <p:cNvSpPr>
            <a:spLocks noChangeArrowheads="1"/>
          </p:cNvSpPr>
          <p:nvPr/>
        </p:nvSpPr>
        <p:spPr bwMode="auto">
          <a:xfrm>
            <a:off x="1141942" y="-173135"/>
            <a:ext cx="138606" cy="346271"/>
          </a:xfrm>
          <a:prstGeom prst="rect">
            <a:avLst/>
          </a:prstGeom>
          <a:noFill/>
          <a:ln w="9525">
            <a:noFill/>
            <a:miter lim="800000"/>
            <a:headEnd/>
            <a:tailEnd/>
          </a:ln>
          <a:effectLst/>
        </p:spPr>
        <p:txBody>
          <a:bodyPr vert="horz" wrap="none" lIns="68601" tIns="34301" rIns="68601" bIns="34301" numCol="1" anchor="ctr" anchorCtr="0" compatLnSpc="1">
            <a:prstTxWarp prst="textNoShape">
              <a:avLst/>
            </a:prstTxWarp>
            <a:spAutoFit/>
          </a:bodyPr>
          <a:lstStyle/>
          <a:p>
            <a:endParaRPr lang="fr-FR"/>
          </a:p>
        </p:txBody>
      </p:sp>
      <p:sp>
        <p:nvSpPr>
          <p:cNvPr id="159748" name="Rectangle 4"/>
          <p:cNvSpPr>
            <a:spLocks noChangeArrowheads="1"/>
          </p:cNvSpPr>
          <p:nvPr/>
        </p:nvSpPr>
        <p:spPr bwMode="auto">
          <a:xfrm>
            <a:off x="1141942" y="-173135"/>
            <a:ext cx="138606" cy="346271"/>
          </a:xfrm>
          <a:prstGeom prst="rect">
            <a:avLst/>
          </a:prstGeom>
          <a:noFill/>
          <a:ln w="9525">
            <a:noFill/>
            <a:miter lim="800000"/>
            <a:headEnd/>
            <a:tailEnd/>
          </a:ln>
          <a:effectLst/>
        </p:spPr>
        <p:txBody>
          <a:bodyPr vert="horz" wrap="none" lIns="68601" tIns="34301" rIns="68601" bIns="34301" numCol="1" anchor="ctr" anchorCtr="0" compatLnSpc="1">
            <a:prstTxWarp prst="textNoShape">
              <a:avLst/>
            </a:prstTxWarp>
            <a:spAutoFit/>
          </a:bodyPr>
          <a:lstStyle/>
          <a:p>
            <a:endParaRPr lang="fr-FR"/>
          </a:p>
        </p:txBody>
      </p:sp>
      <p:sp>
        <p:nvSpPr>
          <p:cNvPr id="159750" name="Rectangle 6"/>
          <p:cNvSpPr>
            <a:spLocks noChangeArrowheads="1"/>
          </p:cNvSpPr>
          <p:nvPr/>
        </p:nvSpPr>
        <p:spPr bwMode="auto">
          <a:xfrm>
            <a:off x="1141942" y="-1632"/>
            <a:ext cx="138606" cy="346271"/>
          </a:xfrm>
          <a:prstGeom prst="rect">
            <a:avLst/>
          </a:prstGeom>
          <a:noFill/>
          <a:ln w="9525">
            <a:noFill/>
            <a:miter lim="800000"/>
            <a:headEnd/>
            <a:tailEnd/>
          </a:ln>
          <a:effectLst/>
        </p:spPr>
        <p:txBody>
          <a:bodyPr vert="horz" wrap="none" lIns="68601" tIns="34301" rIns="68601" bIns="34301" numCol="1" anchor="ctr" anchorCtr="0" compatLnSpc="1">
            <a:prstTxWarp prst="textNoShape">
              <a:avLst/>
            </a:prstTxWarp>
            <a:spAutoFit/>
          </a:bodyPr>
          <a:lstStyle/>
          <a:p>
            <a:endParaRPr lang="fr-FR"/>
          </a:p>
        </p:txBody>
      </p:sp>
      <p:sp>
        <p:nvSpPr>
          <p:cNvPr id="159752" name="Rectangle 8"/>
          <p:cNvSpPr>
            <a:spLocks noChangeArrowheads="1"/>
          </p:cNvSpPr>
          <p:nvPr/>
        </p:nvSpPr>
        <p:spPr bwMode="auto">
          <a:xfrm>
            <a:off x="1141942" y="-173135"/>
            <a:ext cx="138606" cy="346271"/>
          </a:xfrm>
          <a:prstGeom prst="rect">
            <a:avLst/>
          </a:prstGeom>
          <a:noFill/>
          <a:ln w="9525">
            <a:noFill/>
            <a:miter lim="800000"/>
            <a:headEnd/>
            <a:tailEnd/>
          </a:ln>
          <a:effectLst/>
        </p:spPr>
        <p:txBody>
          <a:bodyPr vert="horz" wrap="none" lIns="68601" tIns="34301" rIns="68601" bIns="34301" numCol="1" anchor="ctr" anchorCtr="0" compatLnSpc="1">
            <a:prstTxWarp prst="textNoShape">
              <a:avLst/>
            </a:prstTxWarp>
            <a:spAutoFit/>
          </a:bodyPr>
          <a:lstStyle/>
          <a:p>
            <a:endParaRPr lang="fr-FR"/>
          </a:p>
        </p:txBody>
      </p:sp>
      <p:sp>
        <p:nvSpPr>
          <p:cNvPr id="159754" name="Rectangle 10"/>
          <p:cNvSpPr>
            <a:spLocks noChangeArrowheads="1"/>
          </p:cNvSpPr>
          <p:nvPr/>
        </p:nvSpPr>
        <p:spPr bwMode="auto">
          <a:xfrm>
            <a:off x="1141942" y="-173135"/>
            <a:ext cx="138606" cy="346271"/>
          </a:xfrm>
          <a:prstGeom prst="rect">
            <a:avLst/>
          </a:prstGeom>
          <a:noFill/>
          <a:ln w="9525">
            <a:noFill/>
            <a:miter lim="800000"/>
            <a:headEnd/>
            <a:tailEnd/>
          </a:ln>
          <a:effectLst/>
        </p:spPr>
        <p:txBody>
          <a:bodyPr vert="horz" wrap="none" lIns="68601" tIns="34301" rIns="68601" bIns="34301" numCol="1" anchor="ctr" anchorCtr="0" compatLnSpc="1">
            <a:prstTxWarp prst="textNoShape">
              <a:avLst/>
            </a:prstTxWarp>
            <a:spAutoFit/>
          </a:bodyPr>
          <a:lstStyle/>
          <a:p>
            <a:endParaRPr lang="fr-FR"/>
          </a:p>
        </p:txBody>
      </p:sp>
      <p:sp>
        <p:nvSpPr>
          <p:cNvPr id="159756" name="Rectangle 12"/>
          <p:cNvSpPr>
            <a:spLocks noChangeArrowheads="1"/>
          </p:cNvSpPr>
          <p:nvPr/>
        </p:nvSpPr>
        <p:spPr bwMode="auto">
          <a:xfrm>
            <a:off x="1141942" y="-1632"/>
            <a:ext cx="138606" cy="346271"/>
          </a:xfrm>
          <a:prstGeom prst="rect">
            <a:avLst/>
          </a:prstGeom>
          <a:noFill/>
          <a:ln w="9525">
            <a:noFill/>
            <a:miter lim="800000"/>
            <a:headEnd/>
            <a:tailEnd/>
          </a:ln>
          <a:effectLst/>
        </p:spPr>
        <p:txBody>
          <a:bodyPr vert="horz" wrap="none" lIns="68601" tIns="34301" rIns="68601" bIns="34301" numCol="1" anchor="ctr" anchorCtr="0" compatLnSpc="1">
            <a:prstTxWarp prst="textNoShape">
              <a:avLst/>
            </a:prstTxWarp>
            <a:spAutoFit/>
          </a:bodyPr>
          <a:lstStyle/>
          <a:p>
            <a:endParaRPr lang="fr-FR"/>
          </a:p>
        </p:txBody>
      </p:sp>
      <p:sp>
        <p:nvSpPr>
          <p:cNvPr id="159758" name="Rectangle 14"/>
          <p:cNvSpPr>
            <a:spLocks noChangeArrowheads="1"/>
          </p:cNvSpPr>
          <p:nvPr/>
        </p:nvSpPr>
        <p:spPr bwMode="auto">
          <a:xfrm>
            <a:off x="1141942" y="-173135"/>
            <a:ext cx="138606" cy="346271"/>
          </a:xfrm>
          <a:prstGeom prst="rect">
            <a:avLst/>
          </a:prstGeom>
          <a:noFill/>
          <a:ln w="9525">
            <a:noFill/>
            <a:miter lim="800000"/>
            <a:headEnd/>
            <a:tailEnd/>
          </a:ln>
          <a:effectLst/>
        </p:spPr>
        <p:txBody>
          <a:bodyPr vert="horz" wrap="none" lIns="68601" tIns="34301" rIns="68601" bIns="34301" numCol="1" anchor="ctr" anchorCtr="0" compatLnSpc="1">
            <a:prstTxWarp prst="textNoShape">
              <a:avLst/>
            </a:prstTxWarp>
            <a:spAutoFit/>
          </a:bodyPr>
          <a:lstStyle/>
          <a:p>
            <a:endParaRPr lang="fr-FR"/>
          </a:p>
        </p:txBody>
      </p:sp>
      <p:sp>
        <p:nvSpPr>
          <p:cNvPr id="159760" name="Rectangle 16"/>
          <p:cNvSpPr>
            <a:spLocks noChangeArrowheads="1"/>
          </p:cNvSpPr>
          <p:nvPr/>
        </p:nvSpPr>
        <p:spPr bwMode="auto">
          <a:xfrm>
            <a:off x="1141942" y="-173135"/>
            <a:ext cx="138606" cy="346271"/>
          </a:xfrm>
          <a:prstGeom prst="rect">
            <a:avLst/>
          </a:prstGeom>
          <a:noFill/>
          <a:ln w="9525">
            <a:noFill/>
            <a:miter lim="800000"/>
            <a:headEnd/>
            <a:tailEnd/>
          </a:ln>
          <a:effectLst/>
        </p:spPr>
        <p:txBody>
          <a:bodyPr vert="horz" wrap="none" lIns="68601" tIns="34301" rIns="68601" bIns="34301" numCol="1" anchor="ctr" anchorCtr="0" compatLnSpc="1">
            <a:prstTxWarp prst="textNoShape">
              <a:avLst/>
            </a:prstTxWarp>
            <a:spAutoFit/>
          </a:bodyPr>
          <a:lstStyle/>
          <a:p>
            <a:endParaRPr lang="fr-FR"/>
          </a:p>
        </p:txBody>
      </p:sp>
      <p:sp>
        <p:nvSpPr>
          <p:cNvPr id="159762" name="Rectangle 18"/>
          <p:cNvSpPr>
            <a:spLocks noChangeArrowheads="1"/>
          </p:cNvSpPr>
          <p:nvPr/>
        </p:nvSpPr>
        <p:spPr bwMode="auto">
          <a:xfrm>
            <a:off x="1141942" y="-173135"/>
            <a:ext cx="138606" cy="346271"/>
          </a:xfrm>
          <a:prstGeom prst="rect">
            <a:avLst/>
          </a:prstGeom>
          <a:noFill/>
          <a:ln w="9525">
            <a:noFill/>
            <a:miter lim="800000"/>
            <a:headEnd/>
            <a:tailEnd/>
          </a:ln>
          <a:effectLst/>
        </p:spPr>
        <p:txBody>
          <a:bodyPr vert="horz" wrap="none" lIns="68601" tIns="34301" rIns="68601" bIns="34301" numCol="1" anchor="ctr" anchorCtr="0" compatLnSpc="1">
            <a:prstTxWarp prst="textNoShape">
              <a:avLst/>
            </a:prstTxWarp>
            <a:spAutoFit/>
          </a:bodyPr>
          <a:lstStyle/>
          <a:p>
            <a:endParaRPr lang="fr-FR"/>
          </a:p>
        </p:txBody>
      </p:sp>
      <p:sp>
        <p:nvSpPr>
          <p:cNvPr id="159764" name="Rectangle 20"/>
          <p:cNvSpPr>
            <a:spLocks noChangeArrowheads="1"/>
          </p:cNvSpPr>
          <p:nvPr/>
        </p:nvSpPr>
        <p:spPr bwMode="auto">
          <a:xfrm>
            <a:off x="1141942" y="-173135"/>
            <a:ext cx="138606" cy="346271"/>
          </a:xfrm>
          <a:prstGeom prst="rect">
            <a:avLst/>
          </a:prstGeom>
          <a:noFill/>
          <a:ln w="9525">
            <a:noFill/>
            <a:miter lim="800000"/>
            <a:headEnd/>
            <a:tailEnd/>
          </a:ln>
          <a:effectLst/>
        </p:spPr>
        <p:txBody>
          <a:bodyPr vert="horz" wrap="none" lIns="68601" tIns="34301" rIns="68601" bIns="34301" numCol="1" anchor="ctr" anchorCtr="0" compatLnSpc="1">
            <a:prstTxWarp prst="textNoShape">
              <a:avLst/>
            </a:prstTxWarp>
            <a:spAutoFit/>
          </a:bodyPr>
          <a:lstStyle/>
          <a:p>
            <a:endParaRPr lang="fr-FR"/>
          </a:p>
        </p:txBody>
      </p:sp>
      <p:sp>
        <p:nvSpPr>
          <p:cNvPr id="159766" name="Rectangle 22"/>
          <p:cNvSpPr>
            <a:spLocks noChangeArrowheads="1"/>
          </p:cNvSpPr>
          <p:nvPr/>
        </p:nvSpPr>
        <p:spPr bwMode="auto">
          <a:xfrm>
            <a:off x="1141942" y="-173135"/>
            <a:ext cx="138606" cy="346271"/>
          </a:xfrm>
          <a:prstGeom prst="rect">
            <a:avLst/>
          </a:prstGeom>
          <a:noFill/>
          <a:ln w="9525">
            <a:noFill/>
            <a:miter lim="800000"/>
            <a:headEnd/>
            <a:tailEnd/>
          </a:ln>
          <a:effectLst/>
        </p:spPr>
        <p:txBody>
          <a:bodyPr vert="horz" wrap="none" lIns="68601" tIns="34301" rIns="68601" bIns="34301" numCol="1" anchor="ctr" anchorCtr="0" compatLnSpc="1">
            <a:prstTxWarp prst="textNoShape">
              <a:avLst/>
            </a:prstTxWarp>
            <a:spAutoFit/>
          </a:bodyPr>
          <a:lstStyle/>
          <a:p>
            <a:endParaRPr lang="fr-FR"/>
          </a:p>
        </p:txBody>
      </p:sp>
      <p:sp>
        <p:nvSpPr>
          <p:cNvPr id="32" name="Rectangle 31"/>
          <p:cNvSpPr/>
          <p:nvPr/>
        </p:nvSpPr>
        <p:spPr>
          <a:xfrm>
            <a:off x="2032935" y="1276000"/>
            <a:ext cx="5186176" cy="369332"/>
          </a:xfrm>
          <a:prstGeom prst="rect">
            <a:avLst/>
          </a:prstGeom>
        </p:spPr>
        <p:txBody>
          <a:bodyPr wrap="square">
            <a:spAutoFit/>
          </a:bodyPr>
          <a:lstStyle/>
          <a:p>
            <a:endParaRPr lang="fr-FR" dirty="0"/>
          </a:p>
        </p:txBody>
      </p:sp>
      <p:sp>
        <p:nvSpPr>
          <p:cNvPr id="25" name="Rectangle 24"/>
          <p:cNvSpPr/>
          <p:nvPr/>
        </p:nvSpPr>
        <p:spPr>
          <a:xfrm>
            <a:off x="1211245" y="1165982"/>
            <a:ext cx="7753243" cy="2585323"/>
          </a:xfrm>
          <a:prstGeom prst="rect">
            <a:avLst/>
          </a:prstGeom>
        </p:spPr>
        <p:txBody>
          <a:bodyPr wrap="square">
            <a:spAutoFit/>
          </a:bodyPr>
          <a:lstStyle/>
          <a:p>
            <a:pPr marL="257244" indent="-257244" algn="just">
              <a:lnSpc>
                <a:spcPct val="150000"/>
              </a:lnSpc>
              <a:buFont typeface="+mj-lt"/>
              <a:buAutoNum type="arabicPeriod"/>
            </a:pPr>
            <a:r>
              <a:rPr lang="fr-FR" b="0" dirty="0">
                <a:solidFill>
                  <a:srgbClr val="FF0000"/>
                </a:solidFill>
              </a:rPr>
              <a:t>situer </a:t>
            </a:r>
            <a:r>
              <a:rPr lang="fr-FR" b="0" dirty="0"/>
              <a:t>la valeur vraie d'une grandeur, donc de pouvoir annoncer que le couple :  " valeur mesurée + incertitude de mesure "  </a:t>
            </a:r>
            <a:r>
              <a:rPr lang="fr-FR" b="0" u="sng" dirty="0"/>
              <a:t>est compatible avec le besoin défini</a:t>
            </a:r>
            <a:r>
              <a:rPr lang="fr-FR" b="0" dirty="0"/>
              <a:t>.</a:t>
            </a:r>
          </a:p>
          <a:p>
            <a:pPr marL="257244" indent="-257244" algn="just">
              <a:lnSpc>
                <a:spcPct val="150000"/>
              </a:lnSpc>
              <a:buFont typeface="+mj-lt"/>
              <a:buAutoNum type="arabicPeriod"/>
            </a:pPr>
            <a:r>
              <a:rPr lang="fr-FR" b="0" dirty="0">
                <a:solidFill>
                  <a:srgbClr val="FF0000"/>
                </a:solidFill>
              </a:rPr>
              <a:t>comparer</a:t>
            </a:r>
            <a:r>
              <a:rPr lang="fr-FR" b="0" dirty="0"/>
              <a:t> des résultats entre eux,</a:t>
            </a:r>
          </a:p>
          <a:p>
            <a:pPr marL="257244" indent="-257244" algn="just">
              <a:lnSpc>
                <a:spcPct val="150000"/>
              </a:lnSpc>
              <a:buFont typeface="+mj-lt"/>
              <a:buAutoNum type="arabicPeriod"/>
            </a:pPr>
            <a:r>
              <a:rPr lang="fr-FR" b="0" dirty="0">
                <a:solidFill>
                  <a:srgbClr val="FF0000"/>
                </a:solidFill>
              </a:rPr>
              <a:t>comparer </a:t>
            </a:r>
            <a:r>
              <a:rPr lang="fr-FR" b="0" dirty="0"/>
              <a:t>les résultats à des valeurs de référence (norme, spécification, réglementation</a:t>
            </a:r>
          </a:p>
        </p:txBody>
      </p:sp>
      <p:sp>
        <p:nvSpPr>
          <p:cNvPr id="19" name="ZoneTexte 18"/>
          <p:cNvSpPr txBox="1"/>
          <p:nvPr/>
        </p:nvSpPr>
        <p:spPr>
          <a:xfrm rot="16200000">
            <a:off x="-1109758" y="1935714"/>
            <a:ext cx="3456384" cy="341632"/>
          </a:xfrm>
          <a:prstGeom prst="rect">
            <a:avLst/>
          </a:prstGeom>
          <a:noFill/>
        </p:spPr>
        <p:txBody>
          <a:bodyPr wrap="square" rtlCol="0">
            <a:spAutoFit/>
          </a:bodyPr>
          <a:lstStyle/>
          <a:p>
            <a:pPr lvl="0" algn="ctr" fontAlgn="auto">
              <a:lnSpc>
                <a:spcPct val="90000"/>
              </a:lnSpc>
              <a:spcAft>
                <a:spcPts val="0"/>
              </a:spcAft>
              <a:defRPr/>
            </a:pPr>
            <a:r>
              <a:rPr lang="de-DE" noProof="1">
                <a:solidFill>
                  <a:srgbClr val="000000"/>
                </a:solidFill>
              </a:rPr>
              <a:t>CALCUL DES INCERTITUDES</a:t>
            </a:r>
            <a:endParaRPr lang="de-DE" dirty="0">
              <a:solidFill>
                <a:srgbClr val="000000"/>
              </a:solidFill>
            </a:endParaRPr>
          </a:p>
        </p:txBody>
      </p:sp>
    </p:spTree>
    <p:extLst>
      <p:ext uri="{BB962C8B-B14F-4D97-AF65-F5344CB8AC3E}">
        <p14:creationId xmlns:p14="http://schemas.microsoft.com/office/powerpoint/2010/main" val="2411734291"/>
      </p:ext>
    </p:extLst>
  </p:cSld>
  <p:clrMapOvr>
    <a:masterClrMapping/>
  </p:clrMapOvr>
  <p:transition/>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_h1"/>
          <p:cNvSpPr>
            <a:spLocks noGrp="1" noChangeArrowheads="1"/>
          </p:cNvSpPr>
          <p:nvPr>
            <p:ph type="title"/>
          </p:nvPr>
        </p:nvSpPr>
        <p:spPr bwMode="gray">
          <a:xfrm>
            <a:off x="1236291" y="0"/>
            <a:ext cx="6671418" cy="909179"/>
          </a:xfrm>
        </p:spPr>
        <p:txBody>
          <a:bodyPr/>
          <a:lstStyle/>
          <a:p>
            <a:pPr algn="ctr"/>
            <a:r>
              <a:rPr lang="en-US" noProof="1"/>
              <a:t>Incertitude sur la mesure, pourquoi?</a:t>
            </a:r>
          </a:p>
        </p:txBody>
      </p:sp>
      <p:sp>
        <p:nvSpPr>
          <p:cNvPr id="23" name="_text"/>
          <p:cNvSpPr txBox="1">
            <a:spLocks/>
          </p:cNvSpPr>
          <p:nvPr/>
        </p:nvSpPr>
        <p:spPr bwMode="gray">
          <a:xfrm>
            <a:off x="1384905" y="1165982"/>
            <a:ext cx="3132310" cy="3187096"/>
          </a:xfrm>
          <a:prstGeom prst="rect">
            <a:avLst/>
          </a:prstGeom>
        </p:spPr>
        <p:txBody>
          <a:bodyPr vert="horz" lIns="0" tIns="0" rIns="0" bIns="0" rtlCol="0">
            <a:noAutofit/>
          </a:bodyPr>
          <a:lstStyle/>
          <a:p>
            <a:pPr marL="135036" indent="-135036">
              <a:lnSpc>
                <a:spcPct val="95000"/>
              </a:lnSpc>
              <a:spcAft>
                <a:spcPts val="600"/>
              </a:spcAft>
              <a:buFont typeface="Wingdings" pitchFamily="2" charset="2"/>
              <a:buChar char="§"/>
              <a:defRPr/>
            </a:pPr>
            <a:endParaRPr lang="fr-FR" b="1" noProof="1"/>
          </a:p>
        </p:txBody>
      </p:sp>
      <p:sp>
        <p:nvSpPr>
          <p:cNvPr id="18" name="Espace réservé du contenu 2"/>
          <p:cNvSpPr txBox="1">
            <a:spLocks/>
          </p:cNvSpPr>
          <p:nvPr/>
        </p:nvSpPr>
        <p:spPr>
          <a:xfrm>
            <a:off x="1484948" y="1200521"/>
            <a:ext cx="6174105" cy="3395520"/>
          </a:xfrm>
          <a:prstGeom prst="rect">
            <a:avLst/>
          </a:prstGeom>
        </p:spPr>
        <p:txBody>
          <a:bodyPr>
            <a:normAutofit/>
          </a:bodyPr>
          <a:lstStyle/>
          <a:p>
            <a:pPr marL="257244" indent="-257244" defTabSz="685983" fontAlgn="auto">
              <a:spcBef>
                <a:spcPct val="20000"/>
              </a:spcBef>
              <a:spcAft>
                <a:spcPts val="0"/>
              </a:spcAft>
              <a:buFont typeface="Arial" pitchFamily="34" charset="0"/>
              <a:buChar char="•"/>
              <a:defRPr/>
            </a:pPr>
            <a:endParaRPr lang="fr-FR" sz="2401" dirty="0">
              <a:latin typeface="+mn-lt"/>
            </a:endParaRPr>
          </a:p>
        </p:txBody>
      </p:sp>
      <p:sp>
        <p:nvSpPr>
          <p:cNvPr id="9" name="ZoneTexte 8"/>
          <p:cNvSpPr txBox="1"/>
          <p:nvPr/>
        </p:nvSpPr>
        <p:spPr>
          <a:xfrm>
            <a:off x="1546731" y="1005887"/>
            <a:ext cx="6050539" cy="1200329"/>
          </a:xfrm>
          <a:prstGeom prst="rect">
            <a:avLst/>
          </a:prstGeom>
          <a:noFill/>
        </p:spPr>
        <p:txBody>
          <a:bodyPr wrap="square" rtlCol="0">
            <a:spAutoFit/>
          </a:bodyPr>
          <a:lstStyle/>
          <a:p>
            <a:pPr marL="342991" indent="-342991">
              <a:buFont typeface="+mj-lt"/>
              <a:buAutoNum type="arabicPeriod"/>
            </a:pPr>
            <a:endParaRPr lang="fr-FR" dirty="0">
              <a:solidFill>
                <a:srgbClr val="FF0000"/>
              </a:solidFill>
            </a:endParaRPr>
          </a:p>
          <a:p>
            <a:pPr marL="342991" indent="-342991">
              <a:buFont typeface="+mj-lt"/>
              <a:buAutoNum type="arabicPeriod"/>
            </a:pPr>
            <a:endParaRPr lang="fr-FR" dirty="0"/>
          </a:p>
          <a:p>
            <a:pPr marL="342991" indent="-342991">
              <a:buFont typeface="+mj-lt"/>
              <a:buAutoNum type="arabicPeriod"/>
            </a:pPr>
            <a:endParaRPr lang="fr-FR" dirty="0"/>
          </a:p>
          <a:p>
            <a:pPr marL="257244" indent="-257244">
              <a:buFont typeface="+mj-lt"/>
              <a:buAutoNum type="arabicPeriod"/>
            </a:pPr>
            <a:endParaRPr lang="fr-FR" b="1" dirty="0"/>
          </a:p>
        </p:txBody>
      </p:sp>
      <p:sp>
        <p:nvSpPr>
          <p:cNvPr id="159746" name="Rectangle 2"/>
          <p:cNvSpPr>
            <a:spLocks noChangeArrowheads="1"/>
          </p:cNvSpPr>
          <p:nvPr/>
        </p:nvSpPr>
        <p:spPr bwMode="auto">
          <a:xfrm>
            <a:off x="1141942" y="-173135"/>
            <a:ext cx="138606" cy="346271"/>
          </a:xfrm>
          <a:prstGeom prst="rect">
            <a:avLst/>
          </a:prstGeom>
          <a:noFill/>
          <a:ln w="9525">
            <a:noFill/>
            <a:miter lim="800000"/>
            <a:headEnd/>
            <a:tailEnd/>
          </a:ln>
          <a:effectLst/>
        </p:spPr>
        <p:txBody>
          <a:bodyPr vert="horz" wrap="none" lIns="68601" tIns="34301" rIns="68601" bIns="34301" numCol="1" anchor="ctr" anchorCtr="0" compatLnSpc="1">
            <a:prstTxWarp prst="textNoShape">
              <a:avLst/>
            </a:prstTxWarp>
            <a:spAutoFit/>
          </a:bodyPr>
          <a:lstStyle/>
          <a:p>
            <a:endParaRPr lang="fr-FR"/>
          </a:p>
        </p:txBody>
      </p:sp>
      <p:sp>
        <p:nvSpPr>
          <p:cNvPr id="159748" name="Rectangle 4"/>
          <p:cNvSpPr>
            <a:spLocks noChangeArrowheads="1"/>
          </p:cNvSpPr>
          <p:nvPr/>
        </p:nvSpPr>
        <p:spPr bwMode="auto">
          <a:xfrm>
            <a:off x="1141942" y="-173135"/>
            <a:ext cx="138606" cy="346271"/>
          </a:xfrm>
          <a:prstGeom prst="rect">
            <a:avLst/>
          </a:prstGeom>
          <a:noFill/>
          <a:ln w="9525">
            <a:noFill/>
            <a:miter lim="800000"/>
            <a:headEnd/>
            <a:tailEnd/>
          </a:ln>
          <a:effectLst/>
        </p:spPr>
        <p:txBody>
          <a:bodyPr vert="horz" wrap="none" lIns="68601" tIns="34301" rIns="68601" bIns="34301" numCol="1" anchor="ctr" anchorCtr="0" compatLnSpc="1">
            <a:prstTxWarp prst="textNoShape">
              <a:avLst/>
            </a:prstTxWarp>
            <a:spAutoFit/>
          </a:bodyPr>
          <a:lstStyle/>
          <a:p>
            <a:endParaRPr lang="fr-FR"/>
          </a:p>
        </p:txBody>
      </p:sp>
      <p:sp>
        <p:nvSpPr>
          <p:cNvPr id="159750" name="Rectangle 6"/>
          <p:cNvSpPr>
            <a:spLocks noChangeArrowheads="1"/>
          </p:cNvSpPr>
          <p:nvPr/>
        </p:nvSpPr>
        <p:spPr bwMode="auto">
          <a:xfrm>
            <a:off x="1141942" y="-1632"/>
            <a:ext cx="138606" cy="346271"/>
          </a:xfrm>
          <a:prstGeom prst="rect">
            <a:avLst/>
          </a:prstGeom>
          <a:noFill/>
          <a:ln w="9525">
            <a:noFill/>
            <a:miter lim="800000"/>
            <a:headEnd/>
            <a:tailEnd/>
          </a:ln>
          <a:effectLst/>
        </p:spPr>
        <p:txBody>
          <a:bodyPr vert="horz" wrap="none" lIns="68601" tIns="34301" rIns="68601" bIns="34301" numCol="1" anchor="ctr" anchorCtr="0" compatLnSpc="1">
            <a:prstTxWarp prst="textNoShape">
              <a:avLst/>
            </a:prstTxWarp>
            <a:spAutoFit/>
          </a:bodyPr>
          <a:lstStyle/>
          <a:p>
            <a:endParaRPr lang="fr-FR"/>
          </a:p>
        </p:txBody>
      </p:sp>
      <p:sp>
        <p:nvSpPr>
          <p:cNvPr id="159752" name="Rectangle 8"/>
          <p:cNvSpPr>
            <a:spLocks noChangeArrowheads="1"/>
          </p:cNvSpPr>
          <p:nvPr/>
        </p:nvSpPr>
        <p:spPr bwMode="auto">
          <a:xfrm>
            <a:off x="1141942" y="-173135"/>
            <a:ext cx="138606" cy="346271"/>
          </a:xfrm>
          <a:prstGeom prst="rect">
            <a:avLst/>
          </a:prstGeom>
          <a:noFill/>
          <a:ln w="9525">
            <a:noFill/>
            <a:miter lim="800000"/>
            <a:headEnd/>
            <a:tailEnd/>
          </a:ln>
          <a:effectLst/>
        </p:spPr>
        <p:txBody>
          <a:bodyPr vert="horz" wrap="none" lIns="68601" tIns="34301" rIns="68601" bIns="34301" numCol="1" anchor="ctr" anchorCtr="0" compatLnSpc="1">
            <a:prstTxWarp prst="textNoShape">
              <a:avLst/>
            </a:prstTxWarp>
            <a:spAutoFit/>
          </a:bodyPr>
          <a:lstStyle/>
          <a:p>
            <a:endParaRPr lang="fr-FR"/>
          </a:p>
        </p:txBody>
      </p:sp>
      <p:sp>
        <p:nvSpPr>
          <p:cNvPr id="159754" name="Rectangle 10"/>
          <p:cNvSpPr>
            <a:spLocks noChangeArrowheads="1"/>
          </p:cNvSpPr>
          <p:nvPr/>
        </p:nvSpPr>
        <p:spPr bwMode="auto">
          <a:xfrm>
            <a:off x="1141942" y="-173135"/>
            <a:ext cx="138606" cy="346271"/>
          </a:xfrm>
          <a:prstGeom prst="rect">
            <a:avLst/>
          </a:prstGeom>
          <a:noFill/>
          <a:ln w="9525">
            <a:noFill/>
            <a:miter lim="800000"/>
            <a:headEnd/>
            <a:tailEnd/>
          </a:ln>
          <a:effectLst/>
        </p:spPr>
        <p:txBody>
          <a:bodyPr vert="horz" wrap="none" lIns="68601" tIns="34301" rIns="68601" bIns="34301" numCol="1" anchor="ctr" anchorCtr="0" compatLnSpc="1">
            <a:prstTxWarp prst="textNoShape">
              <a:avLst/>
            </a:prstTxWarp>
            <a:spAutoFit/>
          </a:bodyPr>
          <a:lstStyle/>
          <a:p>
            <a:endParaRPr lang="fr-FR"/>
          </a:p>
        </p:txBody>
      </p:sp>
      <p:sp>
        <p:nvSpPr>
          <p:cNvPr id="159756" name="Rectangle 12"/>
          <p:cNvSpPr>
            <a:spLocks noChangeArrowheads="1"/>
          </p:cNvSpPr>
          <p:nvPr/>
        </p:nvSpPr>
        <p:spPr bwMode="auto">
          <a:xfrm>
            <a:off x="1141942" y="-1632"/>
            <a:ext cx="138606" cy="346271"/>
          </a:xfrm>
          <a:prstGeom prst="rect">
            <a:avLst/>
          </a:prstGeom>
          <a:noFill/>
          <a:ln w="9525">
            <a:noFill/>
            <a:miter lim="800000"/>
            <a:headEnd/>
            <a:tailEnd/>
          </a:ln>
          <a:effectLst/>
        </p:spPr>
        <p:txBody>
          <a:bodyPr vert="horz" wrap="none" lIns="68601" tIns="34301" rIns="68601" bIns="34301" numCol="1" anchor="ctr" anchorCtr="0" compatLnSpc="1">
            <a:prstTxWarp prst="textNoShape">
              <a:avLst/>
            </a:prstTxWarp>
            <a:spAutoFit/>
          </a:bodyPr>
          <a:lstStyle/>
          <a:p>
            <a:endParaRPr lang="fr-FR"/>
          </a:p>
        </p:txBody>
      </p:sp>
      <p:sp>
        <p:nvSpPr>
          <p:cNvPr id="159758" name="Rectangle 14"/>
          <p:cNvSpPr>
            <a:spLocks noChangeArrowheads="1"/>
          </p:cNvSpPr>
          <p:nvPr/>
        </p:nvSpPr>
        <p:spPr bwMode="auto">
          <a:xfrm>
            <a:off x="1141942" y="-173135"/>
            <a:ext cx="138606" cy="346271"/>
          </a:xfrm>
          <a:prstGeom prst="rect">
            <a:avLst/>
          </a:prstGeom>
          <a:noFill/>
          <a:ln w="9525">
            <a:noFill/>
            <a:miter lim="800000"/>
            <a:headEnd/>
            <a:tailEnd/>
          </a:ln>
          <a:effectLst/>
        </p:spPr>
        <p:txBody>
          <a:bodyPr vert="horz" wrap="none" lIns="68601" tIns="34301" rIns="68601" bIns="34301" numCol="1" anchor="ctr" anchorCtr="0" compatLnSpc="1">
            <a:prstTxWarp prst="textNoShape">
              <a:avLst/>
            </a:prstTxWarp>
            <a:spAutoFit/>
          </a:bodyPr>
          <a:lstStyle/>
          <a:p>
            <a:endParaRPr lang="fr-FR"/>
          </a:p>
        </p:txBody>
      </p:sp>
      <p:sp>
        <p:nvSpPr>
          <p:cNvPr id="159760" name="Rectangle 16"/>
          <p:cNvSpPr>
            <a:spLocks noChangeArrowheads="1"/>
          </p:cNvSpPr>
          <p:nvPr/>
        </p:nvSpPr>
        <p:spPr bwMode="auto">
          <a:xfrm>
            <a:off x="1141942" y="-173135"/>
            <a:ext cx="138606" cy="346271"/>
          </a:xfrm>
          <a:prstGeom prst="rect">
            <a:avLst/>
          </a:prstGeom>
          <a:noFill/>
          <a:ln w="9525">
            <a:noFill/>
            <a:miter lim="800000"/>
            <a:headEnd/>
            <a:tailEnd/>
          </a:ln>
          <a:effectLst/>
        </p:spPr>
        <p:txBody>
          <a:bodyPr vert="horz" wrap="none" lIns="68601" tIns="34301" rIns="68601" bIns="34301" numCol="1" anchor="ctr" anchorCtr="0" compatLnSpc="1">
            <a:prstTxWarp prst="textNoShape">
              <a:avLst/>
            </a:prstTxWarp>
            <a:spAutoFit/>
          </a:bodyPr>
          <a:lstStyle/>
          <a:p>
            <a:endParaRPr lang="fr-FR"/>
          </a:p>
        </p:txBody>
      </p:sp>
      <p:sp>
        <p:nvSpPr>
          <p:cNvPr id="159762" name="Rectangle 18"/>
          <p:cNvSpPr>
            <a:spLocks noChangeArrowheads="1"/>
          </p:cNvSpPr>
          <p:nvPr/>
        </p:nvSpPr>
        <p:spPr bwMode="auto">
          <a:xfrm>
            <a:off x="1141942" y="-173135"/>
            <a:ext cx="138606" cy="346271"/>
          </a:xfrm>
          <a:prstGeom prst="rect">
            <a:avLst/>
          </a:prstGeom>
          <a:noFill/>
          <a:ln w="9525">
            <a:noFill/>
            <a:miter lim="800000"/>
            <a:headEnd/>
            <a:tailEnd/>
          </a:ln>
          <a:effectLst/>
        </p:spPr>
        <p:txBody>
          <a:bodyPr vert="horz" wrap="none" lIns="68601" tIns="34301" rIns="68601" bIns="34301" numCol="1" anchor="ctr" anchorCtr="0" compatLnSpc="1">
            <a:prstTxWarp prst="textNoShape">
              <a:avLst/>
            </a:prstTxWarp>
            <a:spAutoFit/>
          </a:bodyPr>
          <a:lstStyle/>
          <a:p>
            <a:endParaRPr lang="fr-FR"/>
          </a:p>
        </p:txBody>
      </p:sp>
      <p:sp>
        <p:nvSpPr>
          <p:cNvPr id="159764" name="Rectangle 20"/>
          <p:cNvSpPr>
            <a:spLocks noChangeArrowheads="1"/>
          </p:cNvSpPr>
          <p:nvPr/>
        </p:nvSpPr>
        <p:spPr bwMode="auto">
          <a:xfrm>
            <a:off x="1141942" y="-173135"/>
            <a:ext cx="138606" cy="346271"/>
          </a:xfrm>
          <a:prstGeom prst="rect">
            <a:avLst/>
          </a:prstGeom>
          <a:noFill/>
          <a:ln w="9525">
            <a:noFill/>
            <a:miter lim="800000"/>
            <a:headEnd/>
            <a:tailEnd/>
          </a:ln>
          <a:effectLst/>
        </p:spPr>
        <p:txBody>
          <a:bodyPr vert="horz" wrap="none" lIns="68601" tIns="34301" rIns="68601" bIns="34301" numCol="1" anchor="ctr" anchorCtr="0" compatLnSpc="1">
            <a:prstTxWarp prst="textNoShape">
              <a:avLst/>
            </a:prstTxWarp>
            <a:spAutoFit/>
          </a:bodyPr>
          <a:lstStyle/>
          <a:p>
            <a:endParaRPr lang="fr-FR"/>
          </a:p>
        </p:txBody>
      </p:sp>
      <p:sp>
        <p:nvSpPr>
          <p:cNvPr id="159766" name="Rectangle 22"/>
          <p:cNvSpPr>
            <a:spLocks noChangeArrowheads="1"/>
          </p:cNvSpPr>
          <p:nvPr/>
        </p:nvSpPr>
        <p:spPr bwMode="auto">
          <a:xfrm>
            <a:off x="1141942" y="-173135"/>
            <a:ext cx="138606" cy="346271"/>
          </a:xfrm>
          <a:prstGeom prst="rect">
            <a:avLst/>
          </a:prstGeom>
          <a:noFill/>
          <a:ln w="9525">
            <a:noFill/>
            <a:miter lim="800000"/>
            <a:headEnd/>
            <a:tailEnd/>
          </a:ln>
          <a:effectLst/>
        </p:spPr>
        <p:txBody>
          <a:bodyPr vert="horz" wrap="none" lIns="68601" tIns="34301" rIns="68601" bIns="34301" numCol="1" anchor="ctr" anchorCtr="0" compatLnSpc="1">
            <a:prstTxWarp prst="textNoShape">
              <a:avLst/>
            </a:prstTxWarp>
            <a:spAutoFit/>
          </a:bodyPr>
          <a:lstStyle/>
          <a:p>
            <a:endParaRPr lang="fr-FR"/>
          </a:p>
        </p:txBody>
      </p:sp>
      <p:sp>
        <p:nvSpPr>
          <p:cNvPr id="32" name="Rectangle 31"/>
          <p:cNvSpPr/>
          <p:nvPr/>
        </p:nvSpPr>
        <p:spPr>
          <a:xfrm>
            <a:off x="2032935" y="1276000"/>
            <a:ext cx="5186176" cy="369332"/>
          </a:xfrm>
          <a:prstGeom prst="rect">
            <a:avLst/>
          </a:prstGeom>
        </p:spPr>
        <p:txBody>
          <a:bodyPr wrap="square">
            <a:spAutoFit/>
          </a:bodyPr>
          <a:lstStyle/>
          <a:p>
            <a:endParaRPr lang="fr-FR" dirty="0"/>
          </a:p>
        </p:txBody>
      </p:sp>
      <p:sp>
        <p:nvSpPr>
          <p:cNvPr id="25" name="Rectangle 24"/>
          <p:cNvSpPr/>
          <p:nvPr/>
        </p:nvSpPr>
        <p:spPr>
          <a:xfrm>
            <a:off x="1276616" y="977564"/>
            <a:ext cx="7543855" cy="3416320"/>
          </a:xfrm>
          <a:prstGeom prst="rect">
            <a:avLst/>
          </a:prstGeom>
        </p:spPr>
        <p:txBody>
          <a:bodyPr wrap="square">
            <a:spAutoFit/>
          </a:bodyPr>
          <a:lstStyle/>
          <a:p>
            <a:pPr marL="643109" indent="-571652" algn="just">
              <a:lnSpc>
                <a:spcPct val="150000"/>
              </a:lnSpc>
            </a:pPr>
            <a:r>
              <a:rPr lang="fr-FR" b="0" dirty="0"/>
              <a:t>Prendre des décisions :</a:t>
            </a:r>
          </a:p>
          <a:p>
            <a:pPr marL="643109" indent="-571652" algn="just">
              <a:lnSpc>
                <a:spcPct val="150000"/>
              </a:lnSpc>
              <a:buFont typeface="Arial" charset="0"/>
              <a:buChar char="•"/>
            </a:pPr>
            <a:r>
              <a:rPr lang="fr-FR" b="0" dirty="0"/>
              <a:t>Acceptation ou rejet d'un produit</a:t>
            </a:r>
          </a:p>
          <a:p>
            <a:pPr marL="643109" indent="-571652" algn="just">
              <a:lnSpc>
                <a:spcPct val="150000"/>
              </a:lnSpc>
              <a:buFont typeface="Arial" charset="0"/>
              <a:buChar char="•"/>
            </a:pPr>
            <a:r>
              <a:rPr lang="fr-FR" b="0" dirty="0"/>
              <a:t>Déclaration relative à la sécurité d'un produit,</a:t>
            </a:r>
          </a:p>
          <a:p>
            <a:pPr marL="643109" indent="-571652" algn="just">
              <a:lnSpc>
                <a:spcPct val="150000"/>
              </a:lnSpc>
              <a:buFont typeface="Arial" pitchFamily="34" charset="0"/>
              <a:buChar char="•"/>
            </a:pPr>
            <a:r>
              <a:rPr lang="fr-FR" b="0" dirty="0"/>
              <a:t>Etablissement d'une prescription, par le médecin, au vue de résultats d'analyse.</a:t>
            </a:r>
            <a:endParaRPr lang="fr-FR" b="0" dirty="0">
              <a:solidFill>
                <a:srgbClr val="FF0000"/>
              </a:solidFill>
            </a:endParaRPr>
          </a:p>
          <a:p>
            <a:pPr marL="643109" indent="-571652" algn="just">
              <a:lnSpc>
                <a:spcPct val="150000"/>
              </a:lnSpc>
            </a:pPr>
            <a:endParaRPr lang="fr-FR" b="0" dirty="0">
              <a:solidFill>
                <a:srgbClr val="FF0000"/>
              </a:solidFill>
            </a:endParaRPr>
          </a:p>
          <a:p>
            <a:pPr marL="643109" indent="-571652" algn="ctr">
              <a:lnSpc>
                <a:spcPct val="150000"/>
              </a:lnSpc>
            </a:pPr>
            <a:r>
              <a:rPr lang="fr-FR" b="0" dirty="0"/>
              <a:t>L'INCERTITUDE DE MESURE EST DONC D'UN INTÉRÊT POUR TOUS</a:t>
            </a:r>
          </a:p>
        </p:txBody>
      </p:sp>
      <p:sp>
        <p:nvSpPr>
          <p:cNvPr id="19" name="ZoneTexte 18"/>
          <p:cNvSpPr txBox="1"/>
          <p:nvPr/>
        </p:nvSpPr>
        <p:spPr>
          <a:xfrm rot="16200000">
            <a:off x="-1109758" y="1935714"/>
            <a:ext cx="3456384" cy="341632"/>
          </a:xfrm>
          <a:prstGeom prst="rect">
            <a:avLst/>
          </a:prstGeom>
          <a:noFill/>
        </p:spPr>
        <p:txBody>
          <a:bodyPr wrap="square" rtlCol="0">
            <a:spAutoFit/>
          </a:bodyPr>
          <a:lstStyle/>
          <a:p>
            <a:pPr lvl="0" algn="ctr" fontAlgn="auto">
              <a:lnSpc>
                <a:spcPct val="90000"/>
              </a:lnSpc>
              <a:spcAft>
                <a:spcPts val="0"/>
              </a:spcAft>
              <a:defRPr/>
            </a:pPr>
            <a:r>
              <a:rPr lang="de-DE" noProof="1">
                <a:solidFill>
                  <a:srgbClr val="000000"/>
                </a:solidFill>
              </a:rPr>
              <a:t>CALCUL DES INCERTITUDES</a:t>
            </a:r>
            <a:endParaRPr lang="de-DE" dirty="0">
              <a:solidFill>
                <a:srgbClr val="000000"/>
              </a:solidFill>
            </a:endParaRPr>
          </a:p>
        </p:txBody>
      </p:sp>
    </p:spTree>
    <p:extLst>
      <p:ext uri="{BB962C8B-B14F-4D97-AF65-F5344CB8AC3E}">
        <p14:creationId xmlns:p14="http://schemas.microsoft.com/office/powerpoint/2010/main" val="1063368540"/>
      </p:ext>
    </p:extLst>
  </p:cSld>
  <p:clrMapOvr>
    <a:masterClrMapping/>
  </p:clrMapOvr>
  <p:transition/>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_h1"/>
          <p:cNvSpPr>
            <a:spLocks noGrp="1" noChangeArrowheads="1"/>
          </p:cNvSpPr>
          <p:nvPr>
            <p:ph type="title"/>
          </p:nvPr>
        </p:nvSpPr>
        <p:spPr bwMode="gray">
          <a:xfrm>
            <a:off x="1236291" y="0"/>
            <a:ext cx="6671418" cy="909179"/>
          </a:xfrm>
        </p:spPr>
        <p:txBody>
          <a:bodyPr/>
          <a:lstStyle/>
          <a:p>
            <a:pPr algn="ctr"/>
            <a:r>
              <a:rPr lang="en-US" noProof="1"/>
              <a:t>Erreurs - incertitudes</a:t>
            </a:r>
          </a:p>
        </p:txBody>
      </p:sp>
      <p:sp>
        <p:nvSpPr>
          <p:cNvPr id="23" name="_text"/>
          <p:cNvSpPr txBox="1">
            <a:spLocks/>
          </p:cNvSpPr>
          <p:nvPr/>
        </p:nvSpPr>
        <p:spPr bwMode="gray">
          <a:xfrm>
            <a:off x="1384905" y="1165982"/>
            <a:ext cx="3132310" cy="3187096"/>
          </a:xfrm>
          <a:prstGeom prst="rect">
            <a:avLst/>
          </a:prstGeom>
        </p:spPr>
        <p:txBody>
          <a:bodyPr vert="horz" lIns="0" tIns="0" rIns="0" bIns="0" rtlCol="0">
            <a:noAutofit/>
          </a:bodyPr>
          <a:lstStyle/>
          <a:p>
            <a:pPr marL="135036" indent="-135036">
              <a:lnSpc>
                <a:spcPct val="95000"/>
              </a:lnSpc>
              <a:spcAft>
                <a:spcPts val="600"/>
              </a:spcAft>
              <a:buFont typeface="Wingdings" pitchFamily="2" charset="2"/>
              <a:buChar char="§"/>
              <a:defRPr/>
            </a:pPr>
            <a:endParaRPr lang="fr-FR" b="1" noProof="1"/>
          </a:p>
        </p:txBody>
      </p:sp>
      <p:sp>
        <p:nvSpPr>
          <p:cNvPr id="18" name="Espace réservé du contenu 2"/>
          <p:cNvSpPr txBox="1">
            <a:spLocks/>
          </p:cNvSpPr>
          <p:nvPr/>
        </p:nvSpPr>
        <p:spPr>
          <a:xfrm>
            <a:off x="1484948" y="1200521"/>
            <a:ext cx="6174105" cy="3395520"/>
          </a:xfrm>
          <a:prstGeom prst="rect">
            <a:avLst/>
          </a:prstGeom>
        </p:spPr>
        <p:txBody>
          <a:bodyPr>
            <a:normAutofit/>
          </a:bodyPr>
          <a:lstStyle/>
          <a:p>
            <a:pPr marL="257244" indent="-257244" defTabSz="685983" fontAlgn="auto">
              <a:spcBef>
                <a:spcPct val="20000"/>
              </a:spcBef>
              <a:spcAft>
                <a:spcPts val="0"/>
              </a:spcAft>
              <a:buFont typeface="Arial" pitchFamily="34" charset="0"/>
              <a:buChar char="•"/>
              <a:defRPr/>
            </a:pPr>
            <a:endParaRPr lang="fr-FR" sz="2401" dirty="0">
              <a:latin typeface="+mn-lt"/>
            </a:endParaRPr>
          </a:p>
        </p:txBody>
      </p:sp>
      <p:sp>
        <p:nvSpPr>
          <p:cNvPr id="9" name="ZoneTexte 8"/>
          <p:cNvSpPr txBox="1"/>
          <p:nvPr/>
        </p:nvSpPr>
        <p:spPr>
          <a:xfrm>
            <a:off x="1546731" y="1005887"/>
            <a:ext cx="6050539" cy="1200329"/>
          </a:xfrm>
          <a:prstGeom prst="rect">
            <a:avLst/>
          </a:prstGeom>
          <a:noFill/>
        </p:spPr>
        <p:txBody>
          <a:bodyPr wrap="square" rtlCol="0">
            <a:spAutoFit/>
          </a:bodyPr>
          <a:lstStyle/>
          <a:p>
            <a:pPr marL="342991" indent="-342991">
              <a:buFont typeface="+mj-lt"/>
              <a:buAutoNum type="arabicPeriod"/>
            </a:pPr>
            <a:endParaRPr lang="fr-FR" dirty="0">
              <a:solidFill>
                <a:srgbClr val="FF0000"/>
              </a:solidFill>
            </a:endParaRPr>
          </a:p>
          <a:p>
            <a:pPr marL="342991" indent="-342991">
              <a:buFont typeface="+mj-lt"/>
              <a:buAutoNum type="arabicPeriod"/>
            </a:pPr>
            <a:endParaRPr lang="fr-FR" dirty="0"/>
          </a:p>
          <a:p>
            <a:pPr marL="342991" indent="-342991">
              <a:buFont typeface="+mj-lt"/>
              <a:buAutoNum type="arabicPeriod"/>
            </a:pPr>
            <a:endParaRPr lang="fr-FR" dirty="0"/>
          </a:p>
          <a:p>
            <a:pPr marL="257244" indent="-257244">
              <a:buFont typeface="+mj-lt"/>
              <a:buAutoNum type="arabicPeriod"/>
            </a:pPr>
            <a:endParaRPr lang="fr-FR" b="1" dirty="0"/>
          </a:p>
        </p:txBody>
      </p:sp>
      <p:sp>
        <p:nvSpPr>
          <p:cNvPr id="159746" name="Rectangle 2"/>
          <p:cNvSpPr>
            <a:spLocks noChangeArrowheads="1"/>
          </p:cNvSpPr>
          <p:nvPr/>
        </p:nvSpPr>
        <p:spPr bwMode="auto">
          <a:xfrm>
            <a:off x="1141942" y="-173135"/>
            <a:ext cx="138606" cy="346271"/>
          </a:xfrm>
          <a:prstGeom prst="rect">
            <a:avLst/>
          </a:prstGeom>
          <a:noFill/>
          <a:ln w="9525">
            <a:noFill/>
            <a:miter lim="800000"/>
            <a:headEnd/>
            <a:tailEnd/>
          </a:ln>
          <a:effectLst/>
        </p:spPr>
        <p:txBody>
          <a:bodyPr vert="horz" wrap="none" lIns="68601" tIns="34301" rIns="68601" bIns="34301" numCol="1" anchor="ctr" anchorCtr="0" compatLnSpc="1">
            <a:prstTxWarp prst="textNoShape">
              <a:avLst/>
            </a:prstTxWarp>
            <a:spAutoFit/>
          </a:bodyPr>
          <a:lstStyle/>
          <a:p>
            <a:endParaRPr lang="fr-FR"/>
          </a:p>
        </p:txBody>
      </p:sp>
      <p:sp>
        <p:nvSpPr>
          <p:cNvPr id="159748" name="Rectangle 4"/>
          <p:cNvSpPr>
            <a:spLocks noChangeArrowheads="1"/>
          </p:cNvSpPr>
          <p:nvPr/>
        </p:nvSpPr>
        <p:spPr bwMode="auto">
          <a:xfrm>
            <a:off x="1141942" y="-173135"/>
            <a:ext cx="138606" cy="346271"/>
          </a:xfrm>
          <a:prstGeom prst="rect">
            <a:avLst/>
          </a:prstGeom>
          <a:noFill/>
          <a:ln w="9525">
            <a:noFill/>
            <a:miter lim="800000"/>
            <a:headEnd/>
            <a:tailEnd/>
          </a:ln>
          <a:effectLst/>
        </p:spPr>
        <p:txBody>
          <a:bodyPr vert="horz" wrap="none" lIns="68601" tIns="34301" rIns="68601" bIns="34301" numCol="1" anchor="ctr" anchorCtr="0" compatLnSpc="1">
            <a:prstTxWarp prst="textNoShape">
              <a:avLst/>
            </a:prstTxWarp>
            <a:spAutoFit/>
          </a:bodyPr>
          <a:lstStyle/>
          <a:p>
            <a:endParaRPr lang="fr-FR"/>
          </a:p>
        </p:txBody>
      </p:sp>
      <p:sp>
        <p:nvSpPr>
          <p:cNvPr id="159750" name="Rectangle 6"/>
          <p:cNvSpPr>
            <a:spLocks noChangeArrowheads="1"/>
          </p:cNvSpPr>
          <p:nvPr/>
        </p:nvSpPr>
        <p:spPr bwMode="auto">
          <a:xfrm>
            <a:off x="1141942" y="-1632"/>
            <a:ext cx="138606" cy="346271"/>
          </a:xfrm>
          <a:prstGeom prst="rect">
            <a:avLst/>
          </a:prstGeom>
          <a:noFill/>
          <a:ln w="9525">
            <a:noFill/>
            <a:miter lim="800000"/>
            <a:headEnd/>
            <a:tailEnd/>
          </a:ln>
          <a:effectLst/>
        </p:spPr>
        <p:txBody>
          <a:bodyPr vert="horz" wrap="none" lIns="68601" tIns="34301" rIns="68601" bIns="34301" numCol="1" anchor="ctr" anchorCtr="0" compatLnSpc="1">
            <a:prstTxWarp prst="textNoShape">
              <a:avLst/>
            </a:prstTxWarp>
            <a:spAutoFit/>
          </a:bodyPr>
          <a:lstStyle/>
          <a:p>
            <a:endParaRPr lang="fr-FR"/>
          </a:p>
        </p:txBody>
      </p:sp>
      <p:sp>
        <p:nvSpPr>
          <p:cNvPr id="159752" name="Rectangle 8"/>
          <p:cNvSpPr>
            <a:spLocks noChangeArrowheads="1"/>
          </p:cNvSpPr>
          <p:nvPr/>
        </p:nvSpPr>
        <p:spPr bwMode="auto">
          <a:xfrm>
            <a:off x="1141942" y="-173135"/>
            <a:ext cx="138606" cy="346271"/>
          </a:xfrm>
          <a:prstGeom prst="rect">
            <a:avLst/>
          </a:prstGeom>
          <a:noFill/>
          <a:ln w="9525">
            <a:noFill/>
            <a:miter lim="800000"/>
            <a:headEnd/>
            <a:tailEnd/>
          </a:ln>
          <a:effectLst/>
        </p:spPr>
        <p:txBody>
          <a:bodyPr vert="horz" wrap="none" lIns="68601" tIns="34301" rIns="68601" bIns="34301" numCol="1" anchor="ctr" anchorCtr="0" compatLnSpc="1">
            <a:prstTxWarp prst="textNoShape">
              <a:avLst/>
            </a:prstTxWarp>
            <a:spAutoFit/>
          </a:bodyPr>
          <a:lstStyle/>
          <a:p>
            <a:endParaRPr lang="fr-FR"/>
          </a:p>
        </p:txBody>
      </p:sp>
      <p:sp>
        <p:nvSpPr>
          <p:cNvPr id="159754" name="Rectangle 10"/>
          <p:cNvSpPr>
            <a:spLocks noChangeArrowheads="1"/>
          </p:cNvSpPr>
          <p:nvPr/>
        </p:nvSpPr>
        <p:spPr bwMode="auto">
          <a:xfrm>
            <a:off x="1141942" y="-173135"/>
            <a:ext cx="138606" cy="346271"/>
          </a:xfrm>
          <a:prstGeom prst="rect">
            <a:avLst/>
          </a:prstGeom>
          <a:noFill/>
          <a:ln w="9525">
            <a:noFill/>
            <a:miter lim="800000"/>
            <a:headEnd/>
            <a:tailEnd/>
          </a:ln>
          <a:effectLst/>
        </p:spPr>
        <p:txBody>
          <a:bodyPr vert="horz" wrap="none" lIns="68601" tIns="34301" rIns="68601" bIns="34301" numCol="1" anchor="ctr" anchorCtr="0" compatLnSpc="1">
            <a:prstTxWarp prst="textNoShape">
              <a:avLst/>
            </a:prstTxWarp>
            <a:spAutoFit/>
          </a:bodyPr>
          <a:lstStyle/>
          <a:p>
            <a:endParaRPr lang="fr-FR"/>
          </a:p>
        </p:txBody>
      </p:sp>
      <p:sp>
        <p:nvSpPr>
          <p:cNvPr id="159758" name="Rectangle 14"/>
          <p:cNvSpPr>
            <a:spLocks noChangeArrowheads="1"/>
          </p:cNvSpPr>
          <p:nvPr/>
        </p:nvSpPr>
        <p:spPr bwMode="auto">
          <a:xfrm>
            <a:off x="1141942" y="-173135"/>
            <a:ext cx="138606" cy="346271"/>
          </a:xfrm>
          <a:prstGeom prst="rect">
            <a:avLst/>
          </a:prstGeom>
          <a:noFill/>
          <a:ln w="9525">
            <a:noFill/>
            <a:miter lim="800000"/>
            <a:headEnd/>
            <a:tailEnd/>
          </a:ln>
          <a:effectLst/>
        </p:spPr>
        <p:txBody>
          <a:bodyPr vert="horz" wrap="none" lIns="68601" tIns="34301" rIns="68601" bIns="34301" numCol="1" anchor="ctr" anchorCtr="0" compatLnSpc="1">
            <a:prstTxWarp prst="textNoShape">
              <a:avLst/>
            </a:prstTxWarp>
            <a:spAutoFit/>
          </a:bodyPr>
          <a:lstStyle/>
          <a:p>
            <a:endParaRPr lang="fr-FR"/>
          </a:p>
        </p:txBody>
      </p:sp>
      <p:sp>
        <p:nvSpPr>
          <p:cNvPr id="159760" name="Rectangle 16"/>
          <p:cNvSpPr>
            <a:spLocks noChangeArrowheads="1"/>
          </p:cNvSpPr>
          <p:nvPr/>
        </p:nvSpPr>
        <p:spPr bwMode="auto">
          <a:xfrm>
            <a:off x="1141942" y="-173135"/>
            <a:ext cx="138606" cy="346271"/>
          </a:xfrm>
          <a:prstGeom prst="rect">
            <a:avLst/>
          </a:prstGeom>
          <a:noFill/>
          <a:ln w="9525">
            <a:noFill/>
            <a:miter lim="800000"/>
            <a:headEnd/>
            <a:tailEnd/>
          </a:ln>
          <a:effectLst/>
        </p:spPr>
        <p:txBody>
          <a:bodyPr vert="horz" wrap="none" lIns="68601" tIns="34301" rIns="68601" bIns="34301" numCol="1" anchor="ctr" anchorCtr="0" compatLnSpc="1">
            <a:prstTxWarp prst="textNoShape">
              <a:avLst/>
            </a:prstTxWarp>
            <a:spAutoFit/>
          </a:bodyPr>
          <a:lstStyle/>
          <a:p>
            <a:endParaRPr lang="fr-FR"/>
          </a:p>
        </p:txBody>
      </p:sp>
      <p:sp>
        <p:nvSpPr>
          <p:cNvPr id="159762" name="Rectangle 18"/>
          <p:cNvSpPr>
            <a:spLocks noChangeArrowheads="1"/>
          </p:cNvSpPr>
          <p:nvPr/>
        </p:nvSpPr>
        <p:spPr bwMode="auto">
          <a:xfrm>
            <a:off x="1141942" y="-173135"/>
            <a:ext cx="138606" cy="346271"/>
          </a:xfrm>
          <a:prstGeom prst="rect">
            <a:avLst/>
          </a:prstGeom>
          <a:noFill/>
          <a:ln w="9525">
            <a:noFill/>
            <a:miter lim="800000"/>
            <a:headEnd/>
            <a:tailEnd/>
          </a:ln>
          <a:effectLst/>
        </p:spPr>
        <p:txBody>
          <a:bodyPr vert="horz" wrap="none" lIns="68601" tIns="34301" rIns="68601" bIns="34301" numCol="1" anchor="ctr" anchorCtr="0" compatLnSpc="1">
            <a:prstTxWarp prst="textNoShape">
              <a:avLst/>
            </a:prstTxWarp>
            <a:spAutoFit/>
          </a:bodyPr>
          <a:lstStyle/>
          <a:p>
            <a:endParaRPr lang="fr-FR"/>
          </a:p>
        </p:txBody>
      </p:sp>
      <p:sp>
        <p:nvSpPr>
          <p:cNvPr id="159764" name="Rectangle 20"/>
          <p:cNvSpPr>
            <a:spLocks noChangeArrowheads="1"/>
          </p:cNvSpPr>
          <p:nvPr/>
        </p:nvSpPr>
        <p:spPr bwMode="auto">
          <a:xfrm>
            <a:off x="1141942" y="-173135"/>
            <a:ext cx="138606" cy="346271"/>
          </a:xfrm>
          <a:prstGeom prst="rect">
            <a:avLst/>
          </a:prstGeom>
          <a:noFill/>
          <a:ln w="9525">
            <a:noFill/>
            <a:miter lim="800000"/>
            <a:headEnd/>
            <a:tailEnd/>
          </a:ln>
          <a:effectLst/>
        </p:spPr>
        <p:txBody>
          <a:bodyPr vert="horz" wrap="none" lIns="68601" tIns="34301" rIns="68601" bIns="34301" numCol="1" anchor="ctr" anchorCtr="0" compatLnSpc="1">
            <a:prstTxWarp prst="textNoShape">
              <a:avLst/>
            </a:prstTxWarp>
            <a:spAutoFit/>
          </a:bodyPr>
          <a:lstStyle/>
          <a:p>
            <a:endParaRPr lang="fr-FR"/>
          </a:p>
        </p:txBody>
      </p:sp>
      <p:sp>
        <p:nvSpPr>
          <p:cNvPr id="159766" name="Rectangle 22"/>
          <p:cNvSpPr>
            <a:spLocks noChangeArrowheads="1"/>
          </p:cNvSpPr>
          <p:nvPr/>
        </p:nvSpPr>
        <p:spPr bwMode="auto">
          <a:xfrm>
            <a:off x="1141942" y="-173135"/>
            <a:ext cx="138606" cy="346271"/>
          </a:xfrm>
          <a:prstGeom prst="rect">
            <a:avLst/>
          </a:prstGeom>
          <a:noFill/>
          <a:ln w="9525">
            <a:noFill/>
            <a:miter lim="800000"/>
            <a:headEnd/>
            <a:tailEnd/>
          </a:ln>
          <a:effectLst/>
        </p:spPr>
        <p:txBody>
          <a:bodyPr vert="horz" wrap="none" lIns="68601" tIns="34301" rIns="68601" bIns="34301" numCol="1" anchor="ctr" anchorCtr="0" compatLnSpc="1">
            <a:prstTxWarp prst="textNoShape">
              <a:avLst/>
            </a:prstTxWarp>
            <a:spAutoFit/>
          </a:bodyPr>
          <a:lstStyle/>
          <a:p>
            <a:endParaRPr lang="fr-FR"/>
          </a:p>
        </p:txBody>
      </p:sp>
      <p:sp>
        <p:nvSpPr>
          <p:cNvPr id="32" name="Rectangle 31"/>
          <p:cNvSpPr/>
          <p:nvPr/>
        </p:nvSpPr>
        <p:spPr>
          <a:xfrm>
            <a:off x="2032935" y="1276000"/>
            <a:ext cx="5186176" cy="369332"/>
          </a:xfrm>
          <a:prstGeom prst="rect">
            <a:avLst/>
          </a:prstGeom>
        </p:spPr>
        <p:txBody>
          <a:bodyPr wrap="square">
            <a:spAutoFit/>
          </a:bodyPr>
          <a:lstStyle/>
          <a:p>
            <a:endParaRPr lang="fr-FR" dirty="0"/>
          </a:p>
        </p:txBody>
      </p:sp>
      <p:grpSp>
        <p:nvGrpSpPr>
          <p:cNvPr id="2" name="Group 38"/>
          <p:cNvGrpSpPr>
            <a:grpSpLocks/>
          </p:cNvGrpSpPr>
          <p:nvPr/>
        </p:nvGrpSpPr>
        <p:grpSpPr bwMode="auto">
          <a:xfrm>
            <a:off x="1484948" y="1123107"/>
            <a:ext cx="6052819" cy="3536057"/>
            <a:chOff x="143" y="143"/>
            <a:chExt cx="4263" cy="2969"/>
          </a:xfrm>
        </p:grpSpPr>
        <p:sp>
          <p:nvSpPr>
            <p:cNvPr id="26" name="Line 14"/>
            <p:cNvSpPr>
              <a:spLocks noChangeAspect="1" noChangeShapeType="1"/>
            </p:cNvSpPr>
            <p:nvPr/>
          </p:nvSpPr>
          <p:spPr bwMode="auto">
            <a:xfrm>
              <a:off x="3932" y="1180"/>
              <a:ext cx="0" cy="1146"/>
            </a:xfrm>
            <a:prstGeom prst="line">
              <a:avLst/>
            </a:prstGeom>
            <a:noFill/>
            <a:ln w="28575">
              <a:solidFill>
                <a:schemeClr val="tx1"/>
              </a:solidFill>
              <a:round/>
              <a:headEnd/>
              <a:tailEnd/>
            </a:ln>
          </p:spPr>
          <p:txBody>
            <a:bodyPr wrap="none" anchor="ctr"/>
            <a:lstStyle/>
            <a:p>
              <a:endParaRPr lang="fr-FR"/>
            </a:p>
          </p:txBody>
        </p:sp>
        <p:sp>
          <p:nvSpPr>
            <p:cNvPr id="27" name="Line 33"/>
            <p:cNvSpPr>
              <a:spLocks noChangeAspect="1" noChangeShapeType="1"/>
            </p:cNvSpPr>
            <p:nvPr/>
          </p:nvSpPr>
          <p:spPr bwMode="auto">
            <a:xfrm>
              <a:off x="892" y="281"/>
              <a:ext cx="2601" cy="0"/>
            </a:xfrm>
            <a:prstGeom prst="line">
              <a:avLst/>
            </a:prstGeom>
            <a:noFill/>
            <a:ln w="28575">
              <a:solidFill>
                <a:schemeClr val="tx1"/>
              </a:solidFill>
              <a:round/>
              <a:headEnd/>
              <a:tailEnd/>
            </a:ln>
          </p:spPr>
          <p:txBody>
            <a:bodyPr wrap="none" anchor="ctr"/>
            <a:lstStyle/>
            <a:p>
              <a:endParaRPr lang="fr-FR"/>
            </a:p>
          </p:txBody>
        </p:sp>
        <p:sp>
          <p:nvSpPr>
            <p:cNvPr id="28" name="Rectangle 3"/>
            <p:cNvSpPr>
              <a:spLocks noChangeAspect="1" noChangeArrowheads="1"/>
            </p:cNvSpPr>
            <p:nvPr/>
          </p:nvSpPr>
          <p:spPr bwMode="auto">
            <a:xfrm>
              <a:off x="1736" y="143"/>
              <a:ext cx="928" cy="303"/>
            </a:xfrm>
            <a:prstGeom prst="rect">
              <a:avLst/>
            </a:prstGeom>
            <a:solidFill>
              <a:srgbClr val="FFCC00"/>
            </a:solidFill>
            <a:ln w="9525">
              <a:solidFill>
                <a:schemeClr val="tx1"/>
              </a:solidFill>
              <a:miter lim="800000"/>
              <a:headEnd/>
              <a:tailEnd/>
            </a:ln>
          </p:spPr>
          <p:txBody>
            <a:bodyPr wrap="none" anchor="ctr"/>
            <a:lstStyle/>
            <a:p>
              <a:pPr algn="ctr"/>
              <a:r>
                <a:rPr lang="fr-FR" sz="900"/>
                <a:t>NATURE DE </a:t>
              </a:r>
            </a:p>
            <a:p>
              <a:pPr algn="ctr"/>
              <a:r>
                <a:rPr lang="fr-FR" sz="900"/>
                <a:t>L ’ERREUR</a:t>
              </a:r>
            </a:p>
          </p:txBody>
        </p:sp>
        <p:sp>
          <p:nvSpPr>
            <p:cNvPr id="29" name="Rectangle 4"/>
            <p:cNvSpPr>
              <a:spLocks noChangeAspect="1" noChangeArrowheads="1"/>
            </p:cNvSpPr>
            <p:nvPr/>
          </p:nvSpPr>
          <p:spPr bwMode="auto">
            <a:xfrm>
              <a:off x="475" y="445"/>
              <a:ext cx="929" cy="303"/>
            </a:xfrm>
            <a:prstGeom prst="rect">
              <a:avLst/>
            </a:prstGeom>
            <a:solidFill>
              <a:srgbClr val="66FF33"/>
            </a:solidFill>
            <a:ln w="9525">
              <a:solidFill>
                <a:schemeClr val="tx1"/>
              </a:solidFill>
              <a:miter lim="800000"/>
              <a:headEnd/>
              <a:tailEnd/>
            </a:ln>
          </p:spPr>
          <p:txBody>
            <a:bodyPr wrap="none" anchor="ctr"/>
            <a:lstStyle/>
            <a:p>
              <a:pPr algn="ctr"/>
              <a:r>
                <a:rPr lang="fr-FR" sz="900" dirty="0"/>
                <a:t>SYSTEMATIQUE</a:t>
              </a:r>
            </a:p>
          </p:txBody>
        </p:sp>
        <p:sp>
          <p:nvSpPr>
            <p:cNvPr id="30" name="Rectangle 5"/>
            <p:cNvSpPr>
              <a:spLocks noChangeAspect="1" noChangeArrowheads="1"/>
            </p:cNvSpPr>
            <p:nvPr/>
          </p:nvSpPr>
          <p:spPr bwMode="auto">
            <a:xfrm>
              <a:off x="3010" y="447"/>
              <a:ext cx="929" cy="303"/>
            </a:xfrm>
            <a:prstGeom prst="rect">
              <a:avLst/>
            </a:prstGeom>
            <a:solidFill>
              <a:srgbClr val="99FFCC"/>
            </a:solidFill>
            <a:ln w="9525">
              <a:solidFill>
                <a:schemeClr val="tx1"/>
              </a:solidFill>
              <a:miter lim="800000"/>
              <a:headEnd/>
              <a:tailEnd/>
            </a:ln>
          </p:spPr>
          <p:txBody>
            <a:bodyPr wrap="none" anchor="ctr"/>
            <a:lstStyle/>
            <a:p>
              <a:pPr algn="ctr"/>
              <a:r>
                <a:rPr lang="fr-FR" sz="900"/>
                <a:t>ALEATOIRE</a:t>
              </a:r>
            </a:p>
          </p:txBody>
        </p:sp>
        <p:sp>
          <p:nvSpPr>
            <p:cNvPr id="31" name="AutoShape 6"/>
            <p:cNvSpPr>
              <a:spLocks noChangeAspect="1" noChangeArrowheads="1"/>
            </p:cNvSpPr>
            <p:nvPr/>
          </p:nvSpPr>
          <p:spPr bwMode="auto">
            <a:xfrm>
              <a:off x="468" y="835"/>
              <a:ext cx="900" cy="640"/>
            </a:xfrm>
            <a:prstGeom prst="diamond">
              <a:avLst/>
            </a:prstGeom>
            <a:solidFill>
              <a:schemeClr val="accent1"/>
            </a:solidFill>
            <a:ln w="9525">
              <a:solidFill>
                <a:schemeClr val="tx1"/>
              </a:solidFill>
              <a:miter lim="800000"/>
              <a:headEnd/>
              <a:tailEnd/>
            </a:ln>
          </p:spPr>
          <p:txBody>
            <a:bodyPr wrap="none" anchor="ctr"/>
            <a:lstStyle/>
            <a:p>
              <a:pPr algn="ctr"/>
              <a:r>
                <a:rPr lang="fr-FR" sz="900"/>
                <a:t>CORRECTION</a:t>
              </a:r>
            </a:p>
          </p:txBody>
        </p:sp>
        <p:sp>
          <p:nvSpPr>
            <p:cNvPr id="33" name="AutoShape 7"/>
            <p:cNvSpPr>
              <a:spLocks noChangeAspect="1" noChangeArrowheads="1"/>
            </p:cNvSpPr>
            <p:nvPr/>
          </p:nvSpPr>
          <p:spPr bwMode="auto">
            <a:xfrm>
              <a:off x="3033" y="863"/>
              <a:ext cx="900" cy="641"/>
            </a:xfrm>
            <a:prstGeom prst="diamond">
              <a:avLst/>
            </a:prstGeom>
            <a:solidFill>
              <a:schemeClr val="accent1"/>
            </a:solidFill>
            <a:ln w="9525">
              <a:solidFill>
                <a:schemeClr val="tx1"/>
              </a:solidFill>
              <a:miter lim="800000"/>
              <a:headEnd/>
              <a:tailEnd/>
            </a:ln>
          </p:spPr>
          <p:txBody>
            <a:bodyPr wrap="none" anchor="ctr"/>
            <a:lstStyle/>
            <a:p>
              <a:pPr algn="ctr"/>
              <a:r>
                <a:rPr lang="fr-FR" sz="900"/>
                <a:t>Série de mesures</a:t>
              </a:r>
            </a:p>
          </p:txBody>
        </p:sp>
        <p:sp>
          <p:nvSpPr>
            <p:cNvPr id="34" name="Rectangle 9"/>
            <p:cNvSpPr>
              <a:spLocks noChangeAspect="1" noChangeArrowheads="1"/>
            </p:cNvSpPr>
            <p:nvPr/>
          </p:nvSpPr>
          <p:spPr bwMode="auto">
            <a:xfrm>
              <a:off x="143" y="2117"/>
              <a:ext cx="649" cy="597"/>
            </a:xfrm>
            <a:prstGeom prst="rect">
              <a:avLst/>
            </a:prstGeom>
            <a:solidFill>
              <a:srgbClr val="FFFF66"/>
            </a:solidFill>
            <a:ln w="9525">
              <a:solidFill>
                <a:schemeClr val="tx1"/>
              </a:solidFill>
              <a:miter lim="800000"/>
              <a:headEnd/>
              <a:tailEnd/>
            </a:ln>
          </p:spPr>
          <p:txBody>
            <a:bodyPr wrap="none" anchor="ctr"/>
            <a:lstStyle/>
            <a:p>
              <a:pPr algn="ctr"/>
              <a:r>
                <a:rPr lang="fr-FR" sz="900"/>
                <a:t>Evaluer la </a:t>
              </a:r>
            </a:p>
            <a:p>
              <a:pPr algn="ctr"/>
              <a:r>
                <a:rPr lang="fr-FR" sz="900"/>
                <a:t>valeur</a:t>
              </a:r>
            </a:p>
            <a:p>
              <a:pPr algn="ctr"/>
              <a:r>
                <a:rPr lang="fr-FR" sz="900"/>
                <a:t> maximale</a:t>
              </a:r>
            </a:p>
            <a:p>
              <a:pPr algn="ctr"/>
              <a:r>
                <a:rPr lang="fr-FR" sz="900"/>
                <a:t> de l’erreur</a:t>
              </a:r>
            </a:p>
            <a:p>
              <a:pPr algn="ctr"/>
              <a:r>
                <a:rPr lang="fr-FR" sz="900"/>
                <a:t>résiduelle</a:t>
              </a:r>
            </a:p>
          </p:txBody>
        </p:sp>
        <p:sp>
          <p:nvSpPr>
            <p:cNvPr id="35" name="Rectangle 10"/>
            <p:cNvSpPr>
              <a:spLocks noChangeAspect="1" noChangeArrowheads="1"/>
            </p:cNvSpPr>
            <p:nvPr/>
          </p:nvSpPr>
          <p:spPr bwMode="auto">
            <a:xfrm>
              <a:off x="1181" y="2219"/>
              <a:ext cx="684" cy="496"/>
            </a:xfrm>
            <a:prstGeom prst="rect">
              <a:avLst/>
            </a:prstGeom>
            <a:solidFill>
              <a:schemeClr val="accent6">
                <a:lumMod val="60000"/>
                <a:lumOff val="40000"/>
              </a:schemeClr>
            </a:solidFill>
            <a:ln w="9525">
              <a:solidFill>
                <a:schemeClr val="tx1"/>
              </a:solidFill>
              <a:miter lim="800000"/>
              <a:headEnd/>
              <a:tailEnd/>
            </a:ln>
          </p:spPr>
          <p:txBody>
            <a:bodyPr wrap="none" anchor="ctr"/>
            <a:lstStyle/>
            <a:p>
              <a:pPr algn="ctr"/>
              <a:r>
                <a:rPr lang="fr-FR" sz="900" dirty="0"/>
                <a:t>Quantifier </a:t>
              </a:r>
            </a:p>
            <a:p>
              <a:pPr algn="ctr"/>
              <a:r>
                <a:rPr lang="fr-FR" sz="900" dirty="0"/>
                <a:t>l’erreur</a:t>
              </a:r>
            </a:p>
            <a:p>
              <a:pPr algn="ctr"/>
              <a:r>
                <a:rPr lang="fr-FR" sz="900" dirty="0"/>
                <a:t>maximale</a:t>
              </a:r>
            </a:p>
          </p:txBody>
        </p:sp>
        <p:sp>
          <p:nvSpPr>
            <p:cNvPr id="36" name="Rectangle 12"/>
            <p:cNvSpPr>
              <a:spLocks noChangeAspect="1" noChangeArrowheads="1"/>
            </p:cNvSpPr>
            <p:nvPr/>
          </p:nvSpPr>
          <p:spPr bwMode="auto">
            <a:xfrm>
              <a:off x="2614" y="2190"/>
              <a:ext cx="505" cy="525"/>
            </a:xfrm>
            <a:prstGeom prst="rect">
              <a:avLst/>
            </a:prstGeom>
            <a:solidFill>
              <a:schemeClr val="accent6">
                <a:lumMod val="60000"/>
                <a:lumOff val="40000"/>
              </a:schemeClr>
            </a:solidFill>
            <a:ln w="9525">
              <a:solidFill>
                <a:schemeClr val="tx1"/>
              </a:solidFill>
              <a:miter lim="800000"/>
              <a:headEnd/>
              <a:tailEnd/>
            </a:ln>
          </p:spPr>
          <p:txBody>
            <a:bodyPr wrap="none" anchor="ctr"/>
            <a:lstStyle/>
            <a:p>
              <a:pPr algn="ctr"/>
              <a:r>
                <a:rPr lang="fr-FR" sz="900" dirty="0"/>
                <a:t>Evaluer </a:t>
              </a:r>
            </a:p>
            <a:p>
              <a:pPr algn="ctr"/>
              <a:r>
                <a:rPr lang="fr-FR" sz="900" dirty="0"/>
                <a:t>l’erreur</a:t>
              </a:r>
            </a:p>
            <a:p>
              <a:pPr algn="ctr"/>
              <a:r>
                <a:rPr lang="fr-FR" sz="900" dirty="0"/>
                <a:t>maximale</a:t>
              </a:r>
            </a:p>
          </p:txBody>
        </p:sp>
        <p:sp>
          <p:nvSpPr>
            <p:cNvPr id="37" name="Rectangle 13"/>
            <p:cNvSpPr>
              <a:spLocks noChangeAspect="1" noChangeArrowheads="1"/>
            </p:cNvSpPr>
            <p:nvPr/>
          </p:nvSpPr>
          <p:spPr bwMode="auto">
            <a:xfrm>
              <a:off x="3572" y="2283"/>
              <a:ext cx="677" cy="432"/>
            </a:xfrm>
            <a:prstGeom prst="rect">
              <a:avLst/>
            </a:prstGeom>
            <a:solidFill>
              <a:schemeClr val="accent6">
                <a:lumMod val="60000"/>
                <a:lumOff val="40000"/>
              </a:schemeClr>
            </a:solidFill>
            <a:ln w="9525">
              <a:solidFill>
                <a:schemeClr val="tx1"/>
              </a:solidFill>
              <a:miter lim="800000"/>
              <a:headEnd/>
              <a:tailEnd/>
            </a:ln>
          </p:spPr>
          <p:txBody>
            <a:bodyPr wrap="none" anchor="ctr"/>
            <a:lstStyle/>
            <a:p>
              <a:pPr algn="ctr"/>
              <a:r>
                <a:rPr lang="fr-FR" sz="900" dirty="0"/>
                <a:t>Estimer</a:t>
              </a:r>
            </a:p>
            <a:p>
              <a:pPr algn="ctr"/>
              <a:r>
                <a:rPr lang="fr-FR" sz="900" dirty="0"/>
                <a:t>statistiquement</a:t>
              </a:r>
            </a:p>
          </p:txBody>
        </p:sp>
        <p:sp>
          <p:nvSpPr>
            <p:cNvPr id="38" name="Line 16"/>
            <p:cNvSpPr>
              <a:spLocks noChangeAspect="1" noChangeShapeType="1"/>
            </p:cNvSpPr>
            <p:nvPr/>
          </p:nvSpPr>
          <p:spPr bwMode="auto">
            <a:xfrm flipH="1">
              <a:off x="2859" y="1180"/>
              <a:ext cx="173" cy="0"/>
            </a:xfrm>
            <a:prstGeom prst="line">
              <a:avLst/>
            </a:prstGeom>
            <a:noFill/>
            <a:ln w="28575">
              <a:solidFill>
                <a:schemeClr val="tx1"/>
              </a:solidFill>
              <a:round/>
              <a:headEnd/>
              <a:tailEnd/>
            </a:ln>
          </p:spPr>
          <p:txBody>
            <a:bodyPr wrap="none" anchor="ctr"/>
            <a:lstStyle/>
            <a:p>
              <a:endParaRPr lang="fr-FR"/>
            </a:p>
          </p:txBody>
        </p:sp>
        <p:sp>
          <p:nvSpPr>
            <p:cNvPr id="39" name="Line 17"/>
            <p:cNvSpPr>
              <a:spLocks noChangeAspect="1" noChangeShapeType="1"/>
            </p:cNvSpPr>
            <p:nvPr/>
          </p:nvSpPr>
          <p:spPr bwMode="auto">
            <a:xfrm>
              <a:off x="2859" y="1180"/>
              <a:ext cx="0" cy="1015"/>
            </a:xfrm>
            <a:prstGeom prst="line">
              <a:avLst/>
            </a:prstGeom>
            <a:noFill/>
            <a:ln w="28575">
              <a:solidFill>
                <a:schemeClr val="tx1"/>
              </a:solidFill>
              <a:round/>
              <a:headEnd/>
              <a:tailEnd/>
            </a:ln>
          </p:spPr>
          <p:txBody>
            <a:bodyPr wrap="none" anchor="ctr"/>
            <a:lstStyle/>
            <a:p>
              <a:endParaRPr lang="fr-FR"/>
            </a:p>
          </p:txBody>
        </p:sp>
        <p:sp>
          <p:nvSpPr>
            <p:cNvPr id="40" name="Line 18"/>
            <p:cNvSpPr>
              <a:spLocks noChangeAspect="1" noChangeShapeType="1"/>
            </p:cNvSpPr>
            <p:nvPr/>
          </p:nvSpPr>
          <p:spPr bwMode="auto">
            <a:xfrm>
              <a:off x="1353" y="1152"/>
              <a:ext cx="188" cy="0"/>
            </a:xfrm>
            <a:prstGeom prst="line">
              <a:avLst/>
            </a:prstGeom>
            <a:noFill/>
            <a:ln w="28575">
              <a:solidFill>
                <a:schemeClr val="tx1"/>
              </a:solidFill>
              <a:round/>
              <a:headEnd/>
              <a:tailEnd/>
            </a:ln>
          </p:spPr>
          <p:txBody>
            <a:bodyPr wrap="none" anchor="ctr"/>
            <a:lstStyle/>
            <a:p>
              <a:endParaRPr lang="fr-FR"/>
            </a:p>
          </p:txBody>
        </p:sp>
        <p:sp>
          <p:nvSpPr>
            <p:cNvPr id="41" name="Line 19"/>
            <p:cNvSpPr>
              <a:spLocks noChangeAspect="1" noChangeShapeType="1"/>
            </p:cNvSpPr>
            <p:nvPr/>
          </p:nvSpPr>
          <p:spPr bwMode="auto">
            <a:xfrm>
              <a:off x="1541" y="1152"/>
              <a:ext cx="0" cy="1073"/>
            </a:xfrm>
            <a:prstGeom prst="line">
              <a:avLst/>
            </a:prstGeom>
            <a:noFill/>
            <a:ln w="28575">
              <a:solidFill>
                <a:schemeClr val="tx1"/>
              </a:solidFill>
              <a:round/>
              <a:headEnd/>
              <a:tailEnd/>
            </a:ln>
          </p:spPr>
          <p:txBody>
            <a:bodyPr wrap="none" anchor="ctr"/>
            <a:lstStyle/>
            <a:p>
              <a:endParaRPr lang="fr-FR"/>
            </a:p>
          </p:txBody>
        </p:sp>
        <p:sp>
          <p:nvSpPr>
            <p:cNvPr id="42" name="Line 20"/>
            <p:cNvSpPr>
              <a:spLocks noChangeAspect="1" noChangeShapeType="1"/>
            </p:cNvSpPr>
            <p:nvPr/>
          </p:nvSpPr>
          <p:spPr bwMode="auto">
            <a:xfrm>
              <a:off x="468" y="1144"/>
              <a:ext cx="0" cy="987"/>
            </a:xfrm>
            <a:prstGeom prst="line">
              <a:avLst/>
            </a:prstGeom>
            <a:noFill/>
            <a:ln w="28575">
              <a:solidFill>
                <a:schemeClr val="tx1"/>
              </a:solidFill>
              <a:round/>
              <a:headEnd/>
              <a:tailEnd/>
            </a:ln>
          </p:spPr>
          <p:txBody>
            <a:bodyPr wrap="none" anchor="ctr"/>
            <a:lstStyle/>
            <a:p>
              <a:endParaRPr lang="fr-FR"/>
            </a:p>
          </p:txBody>
        </p:sp>
        <p:sp>
          <p:nvSpPr>
            <p:cNvPr id="43" name="Rectangle 8"/>
            <p:cNvSpPr>
              <a:spLocks noChangeAspect="1" noChangeArrowheads="1"/>
            </p:cNvSpPr>
            <p:nvPr/>
          </p:nvSpPr>
          <p:spPr bwMode="auto">
            <a:xfrm>
              <a:off x="223" y="1447"/>
              <a:ext cx="483" cy="454"/>
            </a:xfrm>
            <a:prstGeom prst="rect">
              <a:avLst/>
            </a:prstGeom>
            <a:solidFill>
              <a:schemeClr val="bg2">
                <a:lumMod val="20000"/>
                <a:lumOff val="80000"/>
              </a:schemeClr>
            </a:solidFill>
            <a:ln w="9525">
              <a:solidFill>
                <a:srgbClr val="FF0000"/>
              </a:solidFill>
              <a:miter lim="800000"/>
              <a:headEnd/>
              <a:tailEnd/>
            </a:ln>
          </p:spPr>
          <p:txBody>
            <a:bodyPr wrap="none" anchor="ctr"/>
            <a:lstStyle/>
            <a:p>
              <a:pPr algn="ctr"/>
              <a:r>
                <a:rPr lang="fr-FR" sz="900" dirty="0"/>
                <a:t>Après</a:t>
              </a:r>
            </a:p>
            <a:p>
              <a:pPr algn="ctr"/>
              <a:r>
                <a:rPr lang="fr-FR" sz="900" dirty="0"/>
                <a:t> correction</a:t>
              </a:r>
            </a:p>
          </p:txBody>
        </p:sp>
        <p:sp>
          <p:nvSpPr>
            <p:cNvPr id="44" name="Line 21"/>
            <p:cNvSpPr>
              <a:spLocks noChangeAspect="1" noChangeShapeType="1"/>
            </p:cNvSpPr>
            <p:nvPr/>
          </p:nvSpPr>
          <p:spPr bwMode="auto">
            <a:xfrm flipV="1">
              <a:off x="914" y="748"/>
              <a:ext cx="0" cy="102"/>
            </a:xfrm>
            <a:prstGeom prst="line">
              <a:avLst/>
            </a:prstGeom>
            <a:noFill/>
            <a:ln w="28575">
              <a:solidFill>
                <a:schemeClr val="tx1"/>
              </a:solidFill>
              <a:round/>
              <a:headEnd type="triangle" w="med" len="med"/>
              <a:tailEnd/>
            </a:ln>
          </p:spPr>
          <p:txBody>
            <a:bodyPr wrap="none" anchor="ctr"/>
            <a:lstStyle/>
            <a:p>
              <a:endParaRPr lang="fr-FR"/>
            </a:p>
          </p:txBody>
        </p:sp>
        <p:sp>
          <p:nvSpPr>
            <p:cNvPr id="45" name="Line 24"/>
            <p:cNvSpPr>
              <a:spLocks noChangeAspect="1" noChangeShapeType="1"/>
            </p:cNvSpPr>
            <p:nvPr/>
          </p:nvSpPr>
          <p:spPr bwMode="auto">
            <a:xfrm flipV="1">
              <a:off x="3485" y="748"/>
              <a:ext cx="0" cy="123"/>
            </a:xfrm>
            <a:prstGeom prst="line">
              <a:avLst/>
            </a:prstGeom>
            <a:noFill/>
            <a:ln w="28575">
              <a:solidFill>
                <a:schemeClr val="tx1"/>
              </a:solidFill>
              <a:round/>
              <a:headEnd type="triangle" w="med" len="med"/>
              <a:tailEnd/>
            </a:ln>
          </p:spPr>
          <p:txBody>
            <a:bodyPr wrap="none" anchor="ctr"/>
            <a:lstStyle/>
            <a:p>
              <a:endParaRPr lang="fr-FR"/>
            </a:p>
          </p:txBody>
        </p:sp>
        <p:sp>
          <p:nvSpPr>
            <p:cNvPr id="46" name="Text Box 25"/>
            <p:cNvSpPr txBox="1">
              <a:spLocks noChangeAspect="1" noChangeArrowheads="1"/>
            </p:cNvSpPr>
            <p:nvPr/>
          </p:nvSpPr>
          <p:spPr bwMode="auto">
            <a:xfrm>
              <a:off x="223" y="979"/>
              <a:ext cx="275" cy="194"/>
            </a:xfrm>
            <a:prstGeom prst="rect">
              <a:avLst/>
            </a:prstGeom>
            <a:noFill/>
            <a:ln w="9525">
              <a:noFill/>
              <a:miter lim="800000"/>
              <a:headEnd/>
              <a:tailEnd/>
            </a:ln>
          </p:spPr>
          <p:txBody>
            <a:bodyPr wrap="none">
              <a:spAutoFit/>
            </a:bodyPr>
            <a:lstStyle/>
            <a:p>
              <a:r>
                <a:rPr lang="fr-FR" sz="900"/>
                <a:t>OUI</a:t>
              </a:r>
            </a:p>
          </p:txBody>
        </p:sp>
        <p:sp>
          <p:nvSpPr>
            <p:cNvPr id="47" name="Text Box 26"/>
            <p:cNvSpPr txBox="1">
              <a:spLocks noChangeAspect="1" noChangeArrowheads="1"/>
            </p:cNvSpPr>
            <p:nvPr/>
          </p:nvSpPr>
          <p:spPr bwMode="auto">
            <a:xfrm>
              <a:off x="1353" y="971"/>
              <a:ext cx="311" cy="194"/>
            </a:xfrm>
            <a:prstGeom prst="rect">
              <a:avLst/>
            </a:prstGeom>
            <a:noFill/>
            <a:ln w="9525">
              <a:noFill/>
              <a:miter lim="800000"/>
              <a:headEnd/>
              <a:tailEnd/>
            </a:ln>
          </p:spPr>
          <p:txBody>
            <a:bodyPr wrap="none">
              <a:spAutoFit/>
            </a:bodyPr>
            <a:lstStyle/>
            <a:p>
              <a:r>
                <a:rPr lang="fr-FR" sz="900"/>
                <a:t>NON</a:t>
              </a:r>
            </a:p>
          </p:txBody>
        </p:sp>
        <p:sp>
          <p:nvSpPr>
            <p:cNvPr id="48" name="Text Box 27"/>
            <p:cNvSpPr txBox="1">
              <a:spLocks noChangeAspect="1" noChangeArrowheads="1"/>
            </p:cNvSpPr>
            <p:nvPr/>
          </p:nvSpPr>
          <p:spPr bwMode="auto">
            <a:xfrm>
              <a:off x="3881" y="971"/>
              <a:ext cx="275" cy="194"/>
            </a:xfrm>
            <a:prstGeom prst="rect">
              <a:avLst/>
            </a:prstGeom>
            <a:noFill/>
            <a:ln w="9525">
              <a:noFill/>
              <a:miter lim="800000"/>
              <a:headEnd/>
              <a:tailEnd/>
            </a:ln>
          </p:spPr>
          <p:txBody>
            <a:bodyPr wrap="none">
              <a:spAutoFit/>
            </a:bodyPr>
            <a:lstStyle/>
            <a:p>
              <a:r>
                <a:rPr lang="fr-FR" sz="900"/>
                <a:t>OUI</a:t>
              </a:r>
            </a:p>
          </p:txBody>
        </p:sp>
        <p:sp>
          <p:nvSpPr>
            <p:cNvPr id="49" name="Text Box 28"/>
            <p:cNvSpPr txBox="1">
              <a:spLocks noChangeAspect="1" noChangeArrowheads="1"/>
            </p:cNvSpPr>
            <p:nvPr/>
          </p:nvSpPr>
          <p:spPr bwMode="auto">
            <a:xfrm>
              <a:off x="2704" y="971"/>
              <a:ext cx="311" cy="194"/>
            </a:xfrm>
            <a:prstGeom prst="rect">
              <a:avLst/>
            </a:prstGeom>
            <a:noFill/>
            <a:ln w="9525">
              <a:noFill/>
              <a:miter lim="800000"/>
              <a:headEnd/>
              <a:tailEnd/>
            </a:ln>
          </p:spPr>
          <p:txBody>
            <a:bodyPr wrap="none">
              <a:spAutoFit/>
            </a:bodyPr>
            <a:lstStyle/>
            <a:p>
              <a:r>
                <a:rPr lang="fr-FR" sz="900"/>
                <a:t>NON</a:t>
              </a:r>
            </a:p>
          </p:txBody>
        </p:sp>
        <p:sp>
          <p:nvSpPr>
            <p:cNvPr id="50" name="AutoShape 29"/>
            <p:cNvSpPr>
              <a:spLocks noChangeAspect="1"/>
            </p:cNvSpPr>
            <p:nvPr/>
          </p:nvSpPr>
          <p:spPr bwMode="auto">
            <a:xfrm rot="-5400000">
              <a:off x="1580" y="1285"/>
              <a:ext cx="223" cy="3068"/>
            </a:xfrm>
            <a:prstGeom prst="leftBrace">
              <a:avLst>
                <a:gd name="adj1" fmla="val 114649"/>
                <a:gd name="adj2" fmla="val 50000"/>
              </a:avLst>
            </a:prstGeom>
            <a:noFill/>
            <a:ln w="28575">
              <a:solidFill>
                <a:schemeClr val="tx1"/>
              </a:solidFill>
              <a:round/>
              <a:headEnd/>
              <a:tailEnd/>
            </a:ln>
          </p:spPr>
          <p:txBody>
            <a:bodyPr wrap="none" anchor="ctr"/>
            <a:lstStyle/>
            <a:p>
              <a:endParaRPr lang="fr-FR"/>
            </a:p>
          </p:txBody>
        </p:sp>
        <p:sp>
          <p:nvSpPr>
            <p:cNvPr id="51" name="AutoShape 30"/>
            <p:cNvSpPr>
              <a:spLocks noChangeAspect="1"/>
            </p:cNvSpPr>
            <p:nvPr/>
          </p:nvSpPr>
          <p:spPr bwMode="auto">
            <a:xfrm rot="-5400000">
              <a:off x="3896" y="2477"/>
              <a:ext cx="43" cy="598"/>
            </a:xfrm>
            <a:prstGeom prst="leftBrace">
              <a:avLst>
                <a:gd name="adj1" fmla="val 115891"/>
                <a:gd name="adj2" fmla="val 50000"/>
              </a:avLst>
            </a:prstGeom>
            <a:noFill/>
            <a:ln w="28575">
              <a:solidFill>
                <a:schemeClr val="tx1"/>
              </a:solidFill>
              <a:round/>
              <a:headEnd/>
              <a:tailEnd/>
            </a:ln>
          </p:spPr>
          <p:txBody>
            <a:bodyPr wrap="none" anchor="ctr"/>
            <a:lstStyle/>
            <a:p>
              <a:endParaRPr lang="fr-FR"/>
            </a:p>
          </p:txBody>
        </p:sp>
        <p:sp>
          <p:nvSpPr>
            <p:cNvPr id="52" name="Text Box 31"/>
            <p:cNvSpPr txBox="1">
              <a:spLocks noChangeAspect="1" noChangeArrowheads="1"/>
            </p:cNvSpPr>
            <p:nvPr/>
          </p:nvSpPr>
          <p:spPr bwMode="auto">
            <a:xfrm>
              <a:off x="1100" y="2918"/>
              <a:ext cx="1128" cy="194"/>
            </a:xfrm>
            <a:prstGeom prst="rect">
              <a:avLst/>
            </a:prstGeom>
            <a:noFill/>
            <a:ln w="9525">
              <a:noFill/>
              <a:miter lim="800000"/>
              <a:headEnd/>
              <a:tailEnd/>
            </a:ln>
          </p:spPr>
          <p:txBody>
            <a:bodyPr wrap="none">
              <a:spAutoFit/>
            </a:bodyPr>
            <a:lstStyle/>
            <a:p>
              <a:r>
                <a:rPr lang="fr-FR" sz="900" dirty="0"/>
                <a:t>INCERTITUDE DE TYPE B</a:t>
              </a:r>
            </a:p>
          </p:txBody>
        </p:sp>
        <p:sp>
          <p:nvSpPr>
            <p:cNvPr id="53" name="Text Box 32"/>
            <p:cNvSpPr txBox="1">
              <a:spLocks noChangeAspect="1" noChangeArrowheads="1"/>
            </p:cNvSpPr>
            <p:nvPr/>
          </p:nvSpPr>
          <p:spPr bwMode="auto">
            <a:xfrm>
              <a:off x="3278" y="2911"/>
              <a:ext cx="1128" cy="194"/>
            </a:xfrm>
            <a:prstGeom prst="rect">
              <a:avLst/>
            </a:prstGeom>
            <a:noFill/>
            <a:ln w="9525">
              <a:noFill/>
              <a:miter lim="800000"/>
              <a:headEnd/>
              <a:tailEnd/>
            </a:ln>
          </p:spPr>
          <p:txBody>
            <a:bodyPr wrap="none">
              <a:spAutoFit/>
            </a:bodyPr>
            <a:lstStyle/>
            <a:p>
              <a:r>
                <a:rPr lang="fr-FR" sz="900" dirty="0"/>
                <a:t>INCERTITUDE DE TYPE A</a:t>
              </a:r>
            </a:p>
          </p:txBody>
        </p:sp>
        <p:sp>
          <p:nvSpPr>
            <p:cNvPr id="54" name="Line 34"/>
            <p:cNvSpPr>
              <a:spLocks noChangeAspect="1" noChangeShapeType="1"/>
            </p:cNvSpPr>
            <p:nvPr/>
          </p:nvSpPr>
          <p:spPr bwMode="auto">
            <a:xfrm>
              <a:off x="901" y="287"/>
              <a:ext cx="0" cy="160"/>
            </a:xfrm>
            <a:prstGeom prst="line">
              <a:avLst/>
            </a:prstGeom>
            <a:noFill/>
            <a:ln w="28575">
              <a:solidFill>
                <a:schemeClr val="tx1"/>
              </a:solidFill>
              <a:round/>
              <a:headEnd/>
              <a:tailEnd type="triangle" w="med" len="med"/>
            </a:ln>
          </p:spPr>
          <p:txBody>
            <a:bodyPr wrap="none" anchor="ctr"/>
            <a:lstStyle/>
            <a:p>
              <a:endParaRPr lang="fr-FR"/>
            </a:p>
          </p:txBody>
        </p:sp>
        <p:sp>
          <p:nvSpPr>
            <p:cNvPr id="55" name="Line 35"/>
            <p:cNvSpPr>
              <a:spLocks noChangeAspect="1" noChangeShapeType="1"/>
            </p:cNvSpPr>
            <p:nvPr/>
          </p:nvSpPr>
          <p:spPr bwMode="auto">
            <a:xfrm>
              <a:off x="3493" y="280"/>
              <a:ext cx="0" cy="167"/>
            </a:xfrm>
            <a:prstGeom prst="line">
              <a:avLst/>
            </a:prstGeom>
            <a:noFill/>
            <a:ln w="28575">
              <a:solidFill>
                <a:schemeClr val="tx1"/>
              </a:solidFill>
              <a:round/>
              <a:headEnd/>
              <a:tailEnd type="triangle" w="med" len="med"/>
            </a:ln>
          </p:spPr>
          <p:txBody>
            <a:bodyPr wrap="none" anchor="ctr"/>
            <a:lstStyle/>
            <a:p>
              <a:endParaRPr lang="fr-FR"/>
            </a:p>
          </p:txBody>
        </p:sp>
      </p:grpSp>
      <p:sp>
        <p:nvSpPr>
          <p:cNvPr id="56" name="ZoneTexte 55"/>
          <p:cNvSpPr txBox="1"/>
          <p:nvPr/>
        </p:nvSpPr>
        <p:spPr>
          <a:xfrm rot="16200000">
            <a:off x="-1109758" y="1935714"/>
            <a:ext cx="3456384" cy="341632"/>
          </a:xfrm>
          <a:prstGeom prst="rect">
            <a:avLst/>
          </a:prstGeom>
          <a:noFill/>
        </p:spPr>
        <p:txBody>
          <a:bodyPr wrap="square" rtlCol="0">
            <a:spAutoFit/>
          </a:bodyPr>
          <a:lstStyle/>
          <a:p>
            <a:pPr lvl="0" algn="ctr" fontAlgn="auto">
              <a:lnSpc>
                <a:spcPct val="90000"/>
              </a:lnSpc>
              <a:spcAft>
                <a:spcPts val="0"/>
              </a:spcAft>
              <a:defRPr/>
            </a:pPr>
            <a:r>
              <a:rPr lang="de-DE" noProof="1">
                <a:solidFill>
                  <a:srgbClr val="000000"/>
                </a:solidFill>
              </a:rPr>
              <a:t>CALCUL DES INCERTITUDES</a:t>
            </a:r>
            <a:endParaRPr lang="de-DE" dirty="0">
              <a:solidFill>
                <a:srgbClr val="000000"/>
              </a:solidFill>
            </a:endParaRPr>
          </a:p>
        </p:txBody>
      </p:sp>
    </p:spTree>
    <p:extLst>
      <p:ext uri="{BB962C8B-B14F-4D97-AF65-F5344CB8AC3E}">
        <p14:creationId xmlns:p14="http://schemas.microsoft.com/office/powerpoint/2010/main" val="2052918431"/>
      </p:ext>
    </p:extLst>
  </p:cSld>
  <p:clrMapOvr>
    <a:masterClrMapping/>
  </p:clrMapOvr>
  <p:transition/>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_h1"/>
          <p:cNvSpPr>
            <a:spLocks noGrp="1" noChangeArrowheads="1"/>
          </p:cNvSpPr>
          <p:nvPr>
            <p:ph type="title"/>
          </p:nvPr>
        </p:nvSpPr>
        <p:spPr bwMode="gray">
          <a:xfrm>
            <a:off x="1236291" y="36233"/>
            <a:ext cx="6671418" cy="909179"/>
          </a:xfrm>
        </p:spPr>
        <p:txBody>
          <a:bodyPr/>
          <a:lstStyle/>
          <a:p>
            <a:pPr algn="ctr"/>
            <a:r>
              <a:rPr lang="en-US" noProof="1"/>
              <a:t>Evaluation des composantes de l’incertitude</a:t>
            </a:r>
          </a:p>
        </p:txBody>
      </p:sp>
      <p:sp>
        <p:nvSpPr>
          <p:cNvPr id="23" name="_text"/>
          <p:cNvSpPr txBox="1">
            <a:spLocks/>
          </p:cNvSpPr>
          <p:nvPr/>
        </p:nvSpPr>
        <p:spPr bwMode="gray">
          <a:xfrm>
            <a:off x="1384905" y="1165982"/>
            <a:ext cx="3132310" cy="3187096"/>
          </a:xfrm>
          <a:prstGeom prst="rect">
            <a:avLst/>
          </a:prstGeom>
        </p:spPr>
        <p:txBody>
          <a:bodyPr vert="horz" lIns="0" tIns="0" rIns="0" bIns="0" rtlCol="0">
            <a:noAutofit/>
          </a:bodyPr>
          <a:lstStyle/>
          <a:p>
            <a:pPr marL="135036" indent="-135036">
              <a:lnSpc>
                <a:spcPct val="95000"/>
              </a:lnSpc>
              <a:spcAft>
                <a:spcPts val="600"/>
              </a:spcAft>
              <a:buFont typeface="Wingdings" pitchFamily="2" charset="2"/>
              <a:buChar char="§"/>
              <a:defRPr/>
            </a:pPr>
            <a:endParaRPr lang="fr-FR" b="1" noProof="1"/>
          </a:p>
        </p:txBody>
      </p:sp>
      <p:sp>
        <p:nvSpPr>
          <p:cNvPr id="18" name="Espace réservé du contenu 2"/>
          <p:cNvSpPr txBox="1">
            <a:spLocks/>
          </p:cNvSpPr>
          <p:nvPr/>
        </p:nvSpPr>
        <p:spPr>
          <a:xfrm>
            <a:off x="1484948" y="1200521"/>
            <a:ext cx="6174105" cy="3395520"/>
          </a:xfrm>
          <a:prstGeom prst="rect">
            <a:avLst/>
          </a:prstGeom>
        </p:spPr>
        <p:txBody>
          <a:bodyPr>
            <a:normAutofit/>
          </a:bodyPr>
          <a:lstStyle/>
          <a:p>
            <a:pPr marL="257244" indent="-257244" defTabSz="685983" fontAlgn="auto">
              <a:spcBef>
                <a:spcPct val="20000"/>
              </a:spcBef>
              <a:spcAft>
                <a:spcPts val="0"/>
              </a:spcAft>
              <a:buFont typeface="Arial" pitchFamily="34" charset="0"/>
              <a:buChar char="•"/>
              <a:defRPr/>
            </a:pPr>
            <a:endParaRPr lang="fr-FR" sz="2401" dirty="0">
              <a:latin typeface="+mn-lt"/>
            </a:endParaRPr>
          </a:p>
        </p:txBody>
      </p:sp>
      <p:sp>
        <p:nvSpPr>
          <p:cNvPr id="9" name="ZoneTexte 8"/>
          <p:cNvSpPr txBox="1"/>
          <p:nvPr/>
        </p:nvSpPr>
        <p:spPr>
          <a:xfrm>
            <a:off x="1546731" y="1005887"/>
            <a:ext cx="6050539" cy="1200329"/>
          </a:xfrm>
          <a:prstGeom prst="rect">
            <a:avLst/>
          </a:prstGeom>
          <a:noFill/>
        </p:spPr>
        <p:txBody>
          <a:bodyPr wrap="square" rtlCol="0">
            <a:spAutoFit/>
          </a:bodyPr>
          <a:lstStyle/>
          <a:p>
            <a:pPr marL="342991" indent="-342991">
              <a:buFont typeface="+mj-lt"/>
              <a:buAutoNum type="arabicPeriod"/>
            </a:pPr>
            <a:endParaRPr lang="fr-FR" dirty="0">
              <a:solidFill>
                <a:srgbClr val="FF0000"/>
              </a:solidFill>
            </a:endParaRPr>
          </a:p>
          <a:p>
            <a:pPr marL="342991" indent="-342991">
              <a:buFont typeface="+mj-lt"/>
              <a:buAutoNum type="arabicPeriod"/>
            </a:pPr>
            <a:endParaRPr lang="fr-FR" dirty="0"/>
          </a:p>
          <a:p>
            <a:pPr marL="342991" indent="-342991">
              <a:buFont typeface="+mj-lt"/>
              <a:buAutoNum type="arabicPeriod"/>
            </a:pPr>
            <a:endParaRPr lang="fr-FR" dirty="0"/>
          </a:p>
          <a:p>
            <a:pPr marL="257244" indent="-257244">
              <a:buFont typeface="+mj-lt"/>
              <a:buAutoNum type="arabicPeriod"/>
            </a:pPr>
            <a:endParaRPr lang="fr-FR" b="1" dirty="0"/>
          </a:p>
        </p:txBody>
      </p:sp>
      <p:sp>
        <p:nvSpPr>
          <p:cNvPr id="159746" name="Rectangle 2"/>
          <p:cNvSpPr>
            <a:spLocks noChangeArrowheads="1"/>
          </p:cNvSpPr>
          <p:nvPr/>
        </p:nvSpPr>
        <p:spPr bwMode="auto">
          <a:xfrm>
            <a:off x="1141942" y="-173135"/>
            <a:ext cx="138606" cy="346271"/>
          </a:xfrm>
          <a:prstGeom prst="rect">
            <a:avLst/>
          </a:prstGeom>
          <a:noFill/>
          <a:ln w="9525">
            <a:noFill/>
            <a:miter lim="800000"/>
            <a:headEnd/>
            <a:tailEnd/>
          </a:ln>
          <a:effectLst/>
        </p:spPr>
        <p:txBody>
          <a:bodyPr vert="horz" wrap="none" lIns="68601" tIns="34301" rIns="68601" bIns="34301" numCol="1" anchor="ctr" anchorCtr="0" compatLnSpc="1">
            <a:prstTxWarp prst="textNoShape">
              <a:avLst/>
            </a:prstTxWarp>
            <a:spAutoFit/>
          </a:bodyPr>
          <a:lstStyle/>
          <a:p>
            <a:endParaRPr lang="fr-FR"/>
          </a:p>
        </p:txBody>
      </p:sp>
      <p:sp>
        <p:nvSpPr>
          <p:cNvPr id="159748" name="Rectangle 4"/>
          <p:cNvSpPr>
            <a:spLocks noChangeArrowheads="1"/>
          </p:cNvSpPr>
          <p:nvPr/>
        </p:nvSpPr>
        <p:spPr bwMode="auto">
          <a:xfrm>
            <a:off x="1141942" y="-173135"/>
            <a:ext cx="138606" cy="346271"/>
          </a:xfrm>
          <a:prstGeom prst="rect">
            <a:avLst/>
          </a:prstGeom>
          <a:noFill/>
          <a:ln w="9525">
            <a:noFill/>
            <a:miter lim="800000"/>
            <a:headEnd/>
            <a:tailEnd/>
          </a:ln>
          <a:effectLst/>
        </p:spPr>
        <p:txBody>
          <a:bodyPr vert="horz" wrap="none" lIns="68601" tIns="34301" rIns="68601" bIns="34301" numCol="1" anchor="ctr" anchorCtr="0" compatLnSpc="1">
            <a:prstTxWarp prst="textNoShape">
              <a:avLst/>
            </a:prstTxWarp>
            <a:spAutoFit/>
          </a:bodyPr>
          <a:lstStyle/>
          <a:p>
            <a:endParaRPr lang="fr-FR"/>
          </a:p>
        </p:txBody>
      </p:sp>
      <p:sp>
        <p:nvSpPr>
          <p:cNvPr id="159750" name="Rectangle 6"/>
          <p:cNvSpPr>
            <a:spLocks noChangeArrowheads="1"/>
          </p:cNvSpPr>
          <p:nvPr/>
        </p:nvSpPr>
        <p:spPr bwMode="auto">
          <a:xfrm>
            <a:off x="1141942" y="-1632"/>
            <a:ext cx="138606" cy="346271"/>
          </a:xfrm>
          <a:prstGeom prst="rect">
            <a:avLst/>
          </a:prstGeom>
          <a:noFill/>
          <a:ln w="9525">
            <a:noFill/>
            <a:miter lim="800000"/>
            <a:headEnd/>
            <a:tailEnd/>
          </a:ln>
          <a:effectLst/>
        </p:spPr>
        <p:txBody>
          <a:bodyPr vert="horz" wrap="none" lIns="68601" tIns="34301" rIns="68601" bIns="34301" numCol="1" anchor="ctr" anchorCtr="0" compatLnSpc="1">
            <a:prstTxWarp prst="textNoShape">
              <a:avLst/>
            </a:prstTxWarp>
            <a:spAutoFit/>
          </a:bodyPr>
          <a:lstStyle/>
          <a:p>
            <a:endParaRPr lang="fr-FR"/>
          </a:p>
        </p:txBody>
      </p:sp>
      <p:sp>
        <p:nvSpPr>
          <p:cNvPr id="159752" name="Rectangle 8"/>
          <p:cNvSpPr>
            <a:spLocks noChangeArrowheads="1"/>
          </p:cNvSpPr>
          <p:nvPr/>
        </p:nvSpPr>
        <p:spPr bwMode="auto">
          <a:xfrm>
            <a:off x="1141942" y="-173135"/>
            <a:ext cx="138606" cy="346271"/>
          </a:xfrm>
          <a:prstGeom prst="rect">
            <a:avLst/>
          </a:prstGeom>
          <a:noFill/>
          <a:ln w="9525">
            <a:noFill/>
            <a:miter lim="800000"/>
            <a:headEnd/>
            <a:tailEnd/>
          </a:ln>
          <a:effectLst/>
        </p:spPr>
        <p:txBody>
          <a:bodyPr vert="horz" wrap="none" lIns="68601" tIns="34301" rIns="68601" bIns="34301" numCol="1" anchor="ctr" anchorCtr="0" compatLnSpc="1">
            <a:prstTxWarp prst="textNoShape">
              <a:avLst/>
            </a:prstTxWarp>
            <a:spAutoFit/>
          </a:bodyPr>
          <a:lstStyle/>
          <a:p>
            <a:endParaRPr lang="fr-FR"/>
          </a:p>
        </p:txBody>
      </p:sp>
      <p:sp>
        <p:nvSpPr>
          <p:cNvPr id="159754" name="Rectangle 10"/>
          <p:cNvSpPr>
            <a:spLocks noChangeArrowheads="1"/>
          </p:cNvSpPr>
          <p:nvPr/>
        </p:nvSpPr>
        <p:spPr bwMode="auto">
          <a:xfrm>
            <a:off x="1141942" y="-173135"/>
            <a:ext cx="138606" cy="346271"/>
          </a:xfrm>
          <a:prstGeom prst="rect">
            <a:avLst/>
          </a:prstGeom>
          <a:noFill/>
          <a:ln w="9525">
            <a:noFill/>
            <a:miter lim="800000"/>
            <a:headEnd/>
            <a:tailEnd/>
          </a:ln>
          <a:effectLst/>
        </p:spPr>
        <p:txBody>
          <a:bodyPr vert="horz" wrap="none" lIns="68601" tIns="34301" rIns="68601" bIns="34301" numCol="1" anchor="ctr" anchorCtr="0" compatLnSpc="1">
            <a:prstTxWarp prst="textNoShape">
              <a:avLst/>
            </a:prstTxWarp>
            <a:spAutoFit/>
          </a:bodyPr>
          <a:lstStyle/>
          <a:p>
            <a:endParaRPr lang="fr-FR"/>
          </a:p>
        </p:txBody>
      </p:sp>
      <p:sp>
        <p:nvSpPr>
          <p:cNvPr id="159756" name="Rectangle 12"/>
          <p:cNvSpPr>
            <a:spLocks noChangeArrowheads="1"/>
          </p:cNvSpPr>
          <p:nvPr/>
        </p:nvSpPr>
        <p:spPr bwMode="auto">
          <a:xfrm>
            <a:off x="1141942" y="-1632"/>
            <a:ext cx="138606" cy="346271"/>
          </a:xfrm>
          <a:prstGeom prst="rect">
            <a:avLst/>
          </a:prstGeom>
          <a:noFill/>
          <a:ln w="9525">
            <a:noFill/>
            <a:miter lim="800000"/>
            <a:headEnd/>
            <a:tailEnd/>
          </a:ln>
          <a:effectLst/>
        </p:spPr>
        <p:txBody>
          <a:bodyPr vert="horz" wrap="none" lIns="68601" tIns="34301" rIns="68601" bIns="34301" numCol="1" anchor="ctr" anchorCtr="0" compatLnSpc="1">
            <a:prstTxWarp prst="textNoShape">
              <a:avLst/>
            </a:prstTxWarp>
            <a:spAutoFit/>
          </a:bodyPr>
          <a:lstStyle/>
          <a:p>
            <a:endParaRPr lang="fr-FR"/>
          </a:p>
        </p:txBody>
      </p:sp>
      <p:sp>
        <p:nvSpPr>
          <p:cNvPr id="159758" name="Rectangle 14"/>
          <p:cNvSpPr>
            <a:spLocks noChangeArrowheads="1"/>
          </p:cNvSpPr>
          <p:nvPr/>
        </p:nvSpPr>
        <p:spPr bwMode="auto">
          <a:xfrm>
            <a:off x="1141942" y="-173135"/>
            <a:ext cx="138606" cy="346271"/>
          </a:xfrm>
          <a:prstGeom prst="rect">
            <a:avLst/>
          </a:prstGeom>
          <a:noFill/>
          <a:ln w="9525">
            <a:noFill/>
            <a:miter lim="800000"/>
            <a:headEnd/>
            <a:tailEnd/>
          </a:ln>
          <a:effectLst/>
        </p:spPr>
        <p:txBody>
          <a:bodyPr vert="horz" wrap="none" lIns="68601" tIns="34301" rIns="68601" bIns="34301" numCol="1" anchor="ctr" anchorCtr="0" compatLnSpc="1">
            <a:prstTxWarp prst="textNoShape">
              <a:avLst/>
            </a:prstTxWarp>
            <a:spAutoFit/>
          </a:bodyPr>
          <a:lstStyle/>
          <a:p>
            <a:endParaRPr lang="fr-FR"/>
          </a:p>
        </p:txBody>
      </p:sp>
      <p:sp>
        <p:nvSpPr>
          <p:cNvPr id="159760" name="Rectangle 16"/>
          <p:cNvSpPr>
            <a:spLocks noChangeArrowheads="1"/>
          </p:cNvSpPr>
          <p:nvPr/>
        </p:nvSpPr>
        <p:spPr bwMode="auto">
          <a:xfrm>
            <a:off x="1141942" y="-173135"/>
            <a:ext cx="138606" cy="346271"/>
          </a:xfrm>
          <a:prstGeom prst="rect">
            <a:avLst/>
          </a:prstGeom>
          <a:noFill/>
          <a:ln w="9525">
            <a:noFill/>
            <a:miter lim="800000"/>
            <a:headEnd/>
            <a:tailEnd/>
          </a:ln>
          <a:effectLst/>
        </p:spPr>
        <p:txBody>
          <a:bodyPr vert="horz" wrap="none" lIns="68601" tIns="34301" rIns="68601" bIns="34301" numCol="1" anchor="ctr" anchorCtr="0" compatLnSpc="1">
            <a:prstTxWarp prst="textNoShape">
              <a:avLst/>
            </a:prstTxWarp>
            <a:spAutoFit/>
          </a:bodyPr>
          <a:lstStyle/>
          <a:p>
            <a:endParaRPr lang="fr-FR"/>
          </a:p>
        </p:txBody>
      </p:sp>
      <p:sp>
        <p:nvSpPr>
          <p:cNvPr id="159762" name="Rectangle 18"/>
          <p:cNvSpPr>
            <a:spLocks noChangeArrowheads="1"/>
          </p:cNvSpPr>
          <p:nvPr/>
        </p:nvSpPr>
        <p:spPr bwMode="auto">
          <a:xfrm>
            <a:off x="1141942" y="-173135"/>
            <a:ext cx="138606" cy="346271"/>
          </a:xfrm>
          <a:prstGeom prst="rect">
            <a:avLst/>
          </a:prstGeom>
          <a:noFill/>
          <a:ln w="9525">
            <a:noFill/>
            <a:miter lim="800000"/>
            <a:headEnd/>
            <a:tailEnd/>
          </a:ln>
          <a:effectLst/>
        </p:spPr>
        <p:txBody>
          <a:bodyPr vert="horz" wrap="none" lIns="68601" tIns="34301" rIns="68601" bIns="34301" numCol="1" anchor="ctr" anchorCtr="0" compatLnSpc="1">
            <a:prstTxWarp prst="textNoShape">
              <a:avLst/>
            </a:prstTxWarp>
            <a:spAutoFit/>
          </a:bodyPr>
          <a:lstStyle/>
          <a:p>
            <a:endParaRPr lang="fr-FR"/>
          </a:p>
        </p:txBody>
      </p:sp>
      <p:sp>
        <p:nvSpPr>
          <p:cNvPr id="159764" name="Rectangle 20"/>
          <p:cNvSpPr>
            <a:spLocks noChangeArrowheads="1"/>
          </p:cNvSpPr>
          <p:nvPr/>
        </p:nvSpPr>
        <p:spPr bwMode="auto">
          <a:xfrm>
            <a:off x="1141942" y="-173135"/>
            <a:ext cx="138606" cy="346271"/>
          </a:xfrm>
          <a:prstGeom prst="rect">
            <a:avLst/>
          </a:prstGeom>
          <a:noFill/>
          <a:ln w="9525">
            <a:noFill/>
            <a:miter lim="800000"/>
            <a:headEnd/>
            <a:tailEnd/>
          </a:ln>
          <a:effectLst/>
        </p:spPr>
        <p:txBody>
          <a:bodyPr vert="horz" wrap="none" lIns="68601" tIns="34301" rIns="68601" bIns="34301" numCol="1" anchor="ctr" anchorCtr="0" compatLnSpc="1">
            <a:prstTxWarp prst="textNoShape">
              <a:avLst/>
            </a:prstTxWarp>
            <a:spAutoFit/>
          </a:bodyPr>
          <a:lstStyle/>
          <a:p>
            <a:endParaRPr lang="fr-FR"/>
          </a:p>
        </p:txBody>
      </p:sp>
      <p:sp>
        <p:nvSpPr>
          <p:cNvPr id="159766" name="Rectangle 22"/>
          <p:cNvSpPr>
            <a:spLocks noChangeArrowheads="1"/>
          </p:cNvSpPr>
          <p:nvPr/>
        </p:nvSpPr>
        <p:spPr bwMode="auto">
          <a:xfrm>
            <a:off x="1141942" y="-173135"/>
            <a:ext cx="138606" cy="346271"/>
          </a:xfrm>
          <a:prstGeom prst="rect">
            <a:avLst/>
          </a:prstGeom>
          <a:noFill/>
          <a:ln w="9525">
            <a:noFill/>
            <a:miter lim="800000"/>
            <a:headEnd/>
            <a:tailEnd/>
          </a:ln>
          <a:effectLst/>
        </p:spPr>
        <p:txBody>
          <a:bodyPr vert="horz" wrap="none" lIns="68601" tIns="34301" rIns="68601" bIns="34301" numCol="1" anchor="ctr" anchorCtr="0" compatLnSpc="1">
            <a:prstTxWarp prst="textNoShape">
              <a:avLst/>
            </a:prstTxWarp>
            <a:spAutoFit/>
          </a:bodyPr>
          <a:lstStyle/>
          <a:p>
            <a:endParaRPr lang="fr-FR"/>
          </a:p>
        </p:txBody>
      </p:sp>
      <p:sp>
        <p:nvSpPr>
          <p:cNvPr id="32" name="Rectangle 31"/>
          <p:cNvSpPr/>
          <p:nvPr/>
        </p:nvSpPr>
        <p:spPr>
          <a:xfrm>
            <a:off x="2032935" y="1276000"/>
            <a:ext cx="5186176" cy="369332"/>
          </a:xfrm>
          <a:prstGeom prst="rect">
            <a:avLst/>
          </a:prstGeom>
        </p:spPr>
        <p:txBody>
          <a:bodyPr wrap="square">
            <a:spAutoFit/>
          </a:bodyPr>
          <a:lstStyle/>
          <a:p>
            <a:endParaRPr lang="fr-FR" dirty="0"/>
          </a:p>
        </p:txBody>
      </p:sp>
      <p:graphicFrame>
        <p:nvGraphicFramePr>
          <p:cNvPr id="26" name="Tableau 25"/>
          <p:cNvGraphicFramePr>
            <a:graphicFrameLocks noGrp="1"/>
          </p:cNvGraphicFramePr>
          <p:nvPr/>
        </p:nvGraphicFramePr>
        <p:xfrm>
          <a:off x="1961157" y="1384045"/>
          <a:ext cx="6355258" cy="2766914"/>
        </p:xfrm>
        <a:graphic>
          <a:graphicData uri="http://schemas.openxmlformats.org/drawingml/2006/table">
            <a:tbl>
              <a:tblPr firstRow="1" bandRow="1">
                <a:tableStyleId>{5C22544A-7EE6-4342-B048-85BDC9FD1C3A}</a:tableStyleId>
              </a:tblPr>
              <a:tblGrid>
                <a:gridCol w="3177629">
                  <a:extLst>
                    <a:ext uri="{9D8B030D-6E8A-4147-A177-3AD203B41FA5}">
                      <a16:colId xmlns:a16="http://schemas.microsoft.com/office/drawing/2014/main" val="20000"/>
                    </a:ext>
                  </a:extLst>
                </a:gridCol>
                <a:gridCol w="3177629">
                  <a:extLst>
                    <a:ext uri="{9D8B030D-6E8A-4147-A177-3AD203B41FA5}">
                      <a16:colId xmlns:a16="http://schemas.microsoft.com/office/drawing/2014/main" val="20001"/>
                    </a:ext>
                  </a:extLst>
                </a:gridCol>
              </a:tblGrid>
              <a:tr h="388740">
                <a:tc>
                  <a:txBody>
                    <a:bodyPr/>
                    <a:lstStyle/>
                    <a:p>
                      <a:pPr algn="ctr"/>
                      <a:r>
                        <a:rPr lang="fr-FR" sz="2100" dirty="0"/>
                        <a:t>Type d’Incertitude</a:t>
                      </a:r>
                    </a:p>
                  </a:txBody>
                  <a:tcPr marL="68601" marR="68601" marT="34301" marB="34301"/>
                </a:tc>
                <a:tc>
                  <a:txBody>
                    <a:bodyPr/>
                    <a:lstStyle/>
                    <a:p>
                      <a:pPr algn="ctr"/>
                      <a:r>
                        <a:rPr lang="fr-FR" sz="2100" dirty="0"/>
                        <a:t>Méthode</a:t>
                      </a:r>
                    </a:p>
                  </a:txBody>
                  <a:tcPr marL="68601" marR="68601" marT="34301" marB="34301"/>
                </a:tc>
                <a:extLst>
                  <a:ext uri="{0D108BD9-81ED-4DB2-BD59-A6C34878D82A}">
                    <a16:rowId xmlns:a16="http://schemas.microsoft.com/office/drawing/2014/main" val="10000"/>
                  </a:ext>
                </a:extLst>
              </a:tr>
              <a:tr h="388740">
                <a:tc>
                  <a:txBody>
                    <a:bodyPr/>
                    <a:lstStyle/>
                    <a:p>
                      <a:pPr algn="ctr"/>
                      <a:r>
                        <a:rPr lang="fr-FR" sz="2100" b="0" dirty="0"/>
                        <a:t>A</a:t>
                      </a:r>
                    </a:p>
                  </a:txBody>
                  <a:tcPr marL="68601" marR="68601" marT="34301" marB="34301"/>
                </a:tc>
                <a:tc>
                  <a:txBody>
                    <a:bodyPr/>
                    <a:lstStyle/>
                    <a:p>
                      <a:r>
                        <a:rPr lang="fr-FR" sz="2100" b="0" dirty="0"/>
                        <a:t>Statistiques</a:t>
                      </a:r>
                    </a:p>
                  </a:txBody>
                  <a:tcPr marL="68601" marR="68601" marT="34301" marB="34301"/>
                </a:tc>
                <a:extLst>
                  <a:ext uri="{0D108BD9-81ED-4DB2-BD59-A6C34878D82A}">
                    <a16:rowId xmlns:a16="http://schemas.microsoft.com/office/drawing/2014/main" val="10001"/>
                  </a:ext>
                </a:extLst>
              </a:tr>
              <a:tr h="1989434">
                <a:tc>
                  <a:txBody>
                    <a:bodyPr/>
                    <a:lstStyle/>
                    <a:p>
                      <a:pPr algn="ctr"/>
                      <a:endParaRPr lang="fr-FR" sz="2100" b="0" dirty="0"/>
                    </a:p>
                    <a:p>
                      <a:pPr algn="ctr"/>
                      <a:endParaRPr lang="fr-FR" sz="2100" b="0" dirty="0"/>
                    </a:p>
                    <a:p>
                      <a:pPr algn="ctr"/>
                      <a:r>
                        <a:rPr lang="fr-FR" sz="2100" b="0" dirty="0"/>
                        <a:t>B</a:t>
                      </a:r>
                    </a:p>
                  </a:txBody>
                  <a:tcPr marL="68601" marR="68601" marT="34301" marB="34301"/>
                </a:tc>
                <a:tc>
                  <a:txBody>
                    <a:bodyPr/>
                    <a:lstStyle/>
                    <a:p>
                      <a:r>
                        <a:rPr lang="fr-FR" sz="2100" b="0" dirty="0"/>
                        <a:t>Autres moyens ou méthodes (probabilités) nécessitant une expérience  professionnelle </a:t>
                      </a:r>
                    </a:p>
                  </a:txBody>
                  <a:tcPr marL="68601" marR="68601" marT="34301" marB="34301"/>
                </a:tc>
                <a:extLst>
                  <a:ext uri="{0D108BD9-81ED-4DB2-BD59-A6C34878D82A}">
                    <a16:rowId xmlns:a16="http://schemas.microsoft.com/office/drawing/2014/main" val="10002"/>
                  </a:ext>
                </a:extLst>
              </a:tr>
            </a:tbl>
          </a:graphicData>
        </a:graphic>
      </p:graphicFrame>
      <p:sp>
        <p:nvSpPr>
          <p:cNvPr id="19" name="ZoneTexte 18"/>
          <p:cNvSpPr txBox="1"/>
          <p:nvPr/>
        </p:nvSpPr>
        <p:spPr>
          <a:xfrm rot="16200000">
            <a:off x="-1109758" y="1935714"/>
            <a:ext cx="3456384" cy="341632"/>
          </a:xfrm>
          <a:prstGeom prst="rect">
            <a:avLst/>
          </a:prstGeom>
          <a:noFill/>
        </p:spPr>
        <p:txBody>
          <a:bodyPr wrap="square" rtlCol="0">
            <a:spAutoFit/>
          </a:bodyPr>
          <a:lstStyle/>
          <a:p>
            <a:pPr lvl="0" algn="ctr" fontAlgn="auto">
              <a:lnSpc>
                <a:spcPct val="90000"/>
              </a:lnSpc>
              <a:spcAft>
                <a:spcPts val="0"/>
              </a:spcAft>
              <a:defRPr/>
            </a:pPr>
            <a:r>
              <a:rPr lang="de-DE" noProof="1">
                <a:solidFill>
                  <a:srgbClr val="000000"/>
                </a:solidFill>
              </a:rPr>
              <a:t>CALCUL DES INCERTITUDES</a:t>
            </a:r>
            <a:endParaRPr lang="de-DE" dirty="0">
              <a:solidFill>
                <a:srgbClr val="000000"/>
              </a:solidFill>
            </a:endParaRPr>
          </a:p>
        </p:txBody>
      </p:sp>
    </p:spTree>
    <p:extLst>
      <p:ext uri="{BB962C8B-B14F-4D97-AF65-F5344CB8AC3E}">
        <p14:creationId xmlns:p14="http://schemas.microsoft.com/office/powerpoint/2010/main" val="1914885331"/>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_h1"/>
          <p:cNvSpPr>
            <a:spLocks noGrp="1" noChangeArrowheads="1"/>
          </p:cNvSpPr>
          <p:nvPr>
            <p:ph type="title"/>
          </p:nvPr>
        </p:nvSpPr>
        <p:spPr bwMode="gray">
          <a:xfrm>
            <a:off x="1317278" y="0"/>
            <a:ext cx="6671418" cy="909179"/>
          </a:xfrm>
        </p:spPr>
        <p:txBody>
          <a:bodyPr/>
          <a:lstStyle/>
          <a:p>
            <a:r>
              <a:rPr lang="en-US" sz="2701" noProof="1"/>
              <a:t>Elément d’un processus</a:t>
            </a:r>
          </a:p>
        </p:txBody>
      </p:sp>
      <p:sp>
        <p:nvSpPr>
          <p:cNvPr id="25" name="Rectangle 3"/>
          <p:cNvSpPr>
            <a:spLocks noGrp="1" noChangeArrowheads="1"/>
          </p:cNvSpPr>
          <p:nvPr>
            <p:ph type="body" sz="quarter" idx="13"/>
          </p:nvPr>
        </p:nvSpPr>
        <p:spPr>
          <a:xfrm>
            <a:off x="1216019" y="931299"/>
            <a:ext cx="6786039" cy="1262510"/>
          </a:xfrm>
          <a:prstGeom prst="rect">
            <a:avLst/>
          </a:prstGeom>
        </p:spPr>
        <p:txBody>
          <a:bodyPr/>
          <a:lstStyle/>
          <a:p>
            <a:pPr marL="0" indent="0" algn="just"/>
            <a:r>
              <a:rPr lang="fr-FR" dirty="0"/>
              <a:t>L’analyse des processus permet de dissocier 5 éléments sources des variations. On les désigne généralement par les 5 M : Machine, Main-d’œuvre, Matière, Méthodes et Milieu.</a:t>
            </a:r>
          </a:p>
          <a:p>
            <a:pPr marL="0" indent="0" algn="just"/>
            <a:r>
              <a:rPr lang="fr-FR" dirty="0"/>
              <a:t> </a:t>
            </a:r>
          </a:p>
        </p:txBody>
      </p:sp>
      <p:sp>
        <p:nvSpPr>
          <p:cNvPr id="23" name="_text"/>
          <p:cNvSpPr txBox="1">
            <a:spLocks/>
          </p:cNvSpPr>
          <p:nvPr/>
        </p:nvSpPr>
        <p:spPr bwMode="gray">
          <a:xfrm>
            <a:off x="1384905" y="1165982"/>
            <a:ext cx="3132310" cy="3187096"/>
          </a:xfrm>
          <a:prstGeom prst="rect">
            <a:avLst/>
          </a:prstGeom>
        </p:spPr>
        <p:txBody>
          <a:bodyPr vert="horz" lIns="0" tIns="0" rIns="0" bIns="0" rtlCol="0">
            <a:noAutofit/>
          </a:bodyPr>
          <a:lstStyle/>
          <a:p>
            <a:pPr marL="135036" indent="-135036">
              <a:lnSpc>
                <a:spcPct val="95000"/>
              </a:lnSpc>
              <a:spcAft>
                <a:spcPts val="600"/>
              </a:spcAft>
              <a:buFont typeface="Wingdings" pitchFamily="2" charset="2"/>
              <a:buChar char="§"/>
              <a:defRPr/>
            </a:pPr>
            <a:endParaRPr lang="fr-FR" b="1" noProof="1"/>
          </a:p>
        </p:txBody>
      </p:sp>
      <p:sp>
        <p:nvSpPr>
          <p:cNvPr id="18" name="Espace réservé du contenu 2"/>
          <p:cNvSpPr txBox="1">
            <a:spLocks/>
          </p:cNvSpPr>
          <p:nvPr/>
        </p:nvSpPr>
        <p:spPr>
          <a:xfrm>
            <a:off x="1484948" y="1200521"/>
            <a:ext cx="6174105" cy="3395520"/>
          </a:xfrm>
          <a:prstGeom prst="rect">
            <a:avLst/>
          </a:prstGeom>
        </p:spPr>
        <p:txBody>
          <a:bodyPr>
            <a:normAutofit/>
          </a:bodyPr>
          <a:lstStyle/>
          <a:p>
            <a:pPr marL="257244" indent="-257244" defTabSz="685983" fontAlgn="auto">
              <a:spcBef>
                <a:spcPct val="20000"/>
              </a:spcBef>
              <a:spcAft>
                <a:spcPts val="0"/>
              </a:spcAft>
              <a:buFont typeface="Arial" pitchFamily="34" charset="0"/>
              <a:buChar char="•"/>
              <a:defRPr/>
            </a:pPr>
            <a:endParaRPr lang="fr-FR" sz="2401" dirty="0">
              <a:latin typeface="+mn-lt"/>
            </a:endParaRPr>
          </a:p>
        </p:txBody>
      </p:sp>
      <p:sp>
        <p:nvSpPr>
          <p:cNvPr id="9" name="ZoneTexte 8"/>
          <p:cNvSpPr txBox="1"/>
          <p:nvPr/>
        </p:nvSpPr>
        <p:spPr>
          <a:xfrm>
            <a:off x="1546731" y="1005887"/>
            <a:ext cx="6050539" cy="1200329"/>
          </a:xfrm>
          <a:prstGeom prst="rect">
            <a:avLst/>
          </a:prstGeom>
          <a:noFill/>
        </p:spPr>
        <p:txBody>
          <a:bodyPr wrap="square" rtlCol="0">
            <a:spAutoFit/>
          </a:bodyPr>
          <a:lstStyle/>
          <a:p>
            <a:pPr marL="342991" indent="-342991">
              <a:buFont typeface="+mj-lt"/>
              <a:buAutoNum type="arabicPeriod"/>
            </a:pPr>
            <a:endParaRPr lang="fr-FR" dirty="0">
              <a:solidFill>
                <a:srgbClr val="FF0000"/>
              </a:solidFill>
            </a:endParaRPr>
          </a:p>
          <a:p>
            <a:pPr marL="342991" indent="-342991">
              <a:buFont typeface="+mj-lt"/>
              <a:buAutoNum type="arabicPeriod"/>
            </a:pPr>
            <a:endParaRPr lang="fr-FR" dirty="0"/>
          </a:p>
          <a:p>
            <a:pPr marL="342991" indent="-342991">
              <a:buFont typeface="+mj-lt"/>
              <a:buAutoNum type="arabicPeriod"/>
            </a:pPr>
            <a:endParaRPr lang="fr-FR" dirty="0"/>
          </a:p>
          <a:p>
            <a:pPr marL="257244" indent="-257244">
              <a:buFont typeface="+mj-lt"/>
              <a:buAutoNum type="arabicPeriod"/>
            </a:pPr>
            <a:endParaRPr lang="fr-FR" b="1" dirty="0"/>
          </a:p>
        </p:txBody>
      </p:sp>
      <p:sp>
        <p:nvSpPr>
          <p:cNvPr id="159746" name="Rectangle 2"/>
          <p:cNvSpPr>
            <a:spLocks noChangeArrowheads="1"/>
          </p:cNvSpPr>
          <p:nvPr/>
        </p:nvSpPr>
        <p:spPr bwMode="auto">
          <a:xfrm>
            <a:off x="1141942" y="-173135"/>
            <a:ext cx="138606" cy="346271"/>
          </a:xfrm>
          <a:prstGeom prst="rect">
            <a:avLst/>
          </a:prstGeom>
          <a:noFill/>
          <a:ln w="9525">
            <a:noFill/>
            <a:miter lim="800000"/>
            <a:headEnd/>
            <a:tailEnd/>
          </a:ln>
          <a:effectLst/>
        </p:spPr>
        <p:txBody>
          <a:bodyPr vert="horz" wrap="none" lIns="68601" tIns="34301" rIns="68601" bIns="34301" numCol="1" anchor="ctr" anchorCtr="0" compatLnSpc="1">
            <a:prstTxWarp prst="textNoShape">
              <a:avLst/>
            </a:prstTxWarp>
            <a:spAutoFit/>
          </a:bodyPr>
          <a:lstStyle/>
          <a:p>
            <a:endParaRPr lang="fr-FR"/>
          </a:p>
        </p:txBody>
      </p:sp>
      <p:sp>
        <p:nvSpPr>
          <p:cNvPr id="159748" name="Rectangle 4"/>
          <p:cNvSpPr>
            <a:spLocks noChangeArrowheads="1"/>
          </p:cNvSpPr>
          <p:nvPr/>
        </p:nvSpPr>
        <p:spPr bwMode="auto">
          <a:xfrm>
            <a:off x="1141942" y="-173135"/>
            <a:ext cx="138606" cy="346271"/>
          </a:xfrm>
          <a:prstGeom prst="rect">
            <a:avLst/>
          </a:prstGeom>
          <a:noFill/>
          <a:ln w="9525">
            <a:noFill/>
            <a:miter lim="800000"/>
            <a:headEnd/>
            <a:tailEnd/>
          </a:ln>
          <a:effectLst/>
        </p:spPr>
        <p:txBody>
          <a:bodyPr vert="horz" wrap="none" lIns="68601" tIns="34301" rIns="68601" bIns="34301" numCol="1" anchor="ctr" anchorCtr="0" compatLnSpc="1">
            <a:prstTxWarp prst="textNoShape">
              <a:avLst/>
            </a:prstTxWarp>
            <a:spAutoFit/>
          </a:bodyPr>
          <a:lstStyle/>
          <a:p>
            <a:endParaRPr lang="fr-FR"/>
          </a:p>
        </p:txBody>
      </p:sp>
      <p:sp>
        <p:nvSpPr>
          <p:cNvPr id="159750" name="Rectangle 6"/>
          <p:cNvSpPr>
            <a:spLocks noChangeArrowheads="1"/>
          </p:cNvSpPr>
          <p:nvPr/>
        </p:nvSpPr>
        <p:spPr bwMode="auto">
          <a:xfrm>
            <a:off x="1141942" y="-1632"/>
            <a:ext cx="138606" cy="346271"/>
          </a:xfrm>
          <a:prstGeom prst="rect">
            <a:avLst/>
          </a:prstGeom>
          <a:noFill/>
          <a:ln w="9525">
            <a:noFill/>
            <a:miter lim="800000"/>
            <a:headEnd/>
            <a:tailEnd/>
          </a:ln>
          <a:effectLst/>
        </p:spPr>
        <p:txBody>
          <a:bodyPr vert="horz" wrap="none" lIns="68601" tIns="34301" rIns="68601" bIns="34301" numCol="1" anchor="ctr" anchorCtr="0" compatLnSpc="1">
            <a:prstTxWarp prst="textNoShape">
              <a:avLst/>
            </a:prstTxWarp>
            <a:spAutoFit/>
          </a:bodyPr>
          <a:lstStyle/>
          <a:p>
            <a:endParaRPr lang="fr-FR"/>
          </a:p>
        </p:txBody>
      </p:sp>
      <p:sp>
        <p:nvSpPr>
          <p:cNvPr id="159752" name="Rectangle 8"/>
          <p:cNvSpPr>
            <a:spLocks noChangeArrowheads="1"/>
          </p:cNvSpPr>
          <p:nvPr/>
        </p:nvSpPr>
        <p:spPr bwMode="auto">
          <a:xfrm>
            <a:off x="1141942" y="-173135"/>
            <a:ext cx="138606" cy="346271"/>
          </a:xfrm>
          <a:prstGeom prst="rect">
            <a:avLst/>
          </a:prstGeom>
          <a:noFill/>
          <a:ln w="9525">
            <a:noFill/>
            <a:miter lim="800000"/>
            <a:headEnd/>
            <a:tailEnd/>
          </a:ln>
          <a:effectLst/>
        </p:spPr>
        <p:txBody>
          <a:bodyPr vert="horz" wrap="none" lIns="68601" tIns="34301" rIns="68601" bIns="34301" numCol="1" anchor="ctr" anchorCtr="0" compatLnSpc="1">
            <a:prstTxWarp prst="textNoShape">
              <a:avLst/>
            </a:prstTxWarp>
            <a:spAutoFit/>
          </a:bodyPr>
          <a:lstStyle/>
          <a:p>
            <a:endParaRPr lang="fr-FR"/>
          </a:p>
        </p:txBody>
      </p:sp>
      <p:sp>
        <p:nvSpPr>
          <p:cNvPr id="159754" name="Rectangle 10"/>
          <p:cNvSpPr>
            <a:spLocks noChangeArrowheads="1"/>
          </p:cNvSpPr>
          <p:nvPr/>
        </p:nvSpPr>
        <p:spPr bwMode="auto">
          <a:xfrm>
            <a:off x="1141942" y="-173135"/>
            <a:ext cx="138606" cy="346271"/>
          </a:xfrm>
          <a:prstGeom prst="rect">
            <a:avLst/>
          </a:prstGeom>
          <a:noFill/>
          <a:ln w="9525">
            <a:noFill/>
            <a:miter lim="800000"/>
            <a:headEnd/>
            <a:tailEnd/>
          </a:ln>
          <a:effectLst/>
        </p:spPr>
        <p:txBody>
          <a:bodyPr vert="horz" wrap="none" lIns="68601" tIns="34301" rIns="68601" bIns="34301" numCol="1" anchor="ctr" anchorCtr="0" compatLnSpc="1">
            <a:prstTxWarp prst="textNoShape">
              <a:avLst/>
            </a:prstTxWarp>
            <a:spAutoFit/>
          </a:bodyPr>
          <a:lstStyle/>
          <a:p>
            <a:endParaRPr lang="fr-FR"/>
          </a:p>
        </p:txBody>
      </p:sp>
      <p:sp>
        <p:nvSpPr>
          <p:cNvPr id="159756" name="Rectangle 12"/>
          <p:cNvSpPr>
            <a:spLocks noChangeArrowheads="1"/>
          </p:cNvSpPr>
          <p:nvPr/>
        </p:nvSpPr>
        <p:spPr bwMode="auto">
          <a:xfrm>
            <a:off x="1141942" y="-1632"/>
            <a:ext cx="138606" cy="346271"/>
          </a:xfrm>
          <a:prstGeom prst="rect">
            <a:avLst/>
          </a:prstGeom>
          <a:noFill/>
          <a:ln w="9525">
            <a:noFill/>
            <a:miter lim="800000"/>
            <a:headEnd/>
            <a:tailEnd/>
          </a:ln>
          <a:effectLst/>
        </p:spPr>
        <p:txBody>
          <a:bodyPr vert="horz" wrap="none" lIns="68601" tIns="34301" rIns="68601" bIns="34301" numCol="1" anchor="ctr" anchorCtr="0" compatLnSpc="1">
            <a:prstTxWarp prst="textNoShape">
              <a:avLst/>
            </a:prstTxWarp>
            <a:spAutoFit/>
          </a:bodyPr>
          <a:lstStyle/>
          <a:p>
            <a:endParaRPr lang="fr-FR"/>
          </a:p>
        </p:txBody>
      </p:sp>
      <p:sp>
        <p:nvSpPr>
          <p:cNvPr id="159758" name="Rectangle 14"/>
          <p:cNvSpPr>
            <a:spLocks noChangeArrowheads="1"/>
          </p:cNvSpPr>
          <p:nvPr/>
        </p:nvSpPr>
        <p:spPr bwMode="auto">
          <a:xfrm>
            <a:off x="1141942" y="-173135"/>
            <a:ext cx="138606" cy="346271"/>
          </a:xfrm>
          <a:prstGeom prst="rect">
            <a:avLst/>
          </a:prstGeom>
          <a:noFill/>
          <a:ln w="9525">
            <a:noFill/>
            <a:miter lim="800000"/>
            <a:headEnd/>
            <a:tailEnd/>
          </a:ln>
          <a:effectLst/>
        </p:spPr>
        <p:txBody>
          <a:bodyPr vert="horz" wrap="none" lIns="68601" tIns="34301" rIns="68601" bIns="34301" numCol="1" anchor="ctr" anchorCtr="0" compatLnSpc="1">
            <a:prstTxWarp prst="textNoShape">
              <a:avLst/>
            </a:prstTxWarp>
            <a:spAutoFit/>
          </a:bodyPr>
          <a:lstStyle/>
          <a:p>
            <a:endParaRPr lang="fr-FR"/>
          </a:p>
        </p:txBody>
      </p:sp>
      <p:sp>
        <p:nvSpPr>
          <p:cNvPr id="159760" name="Rectangle 16"/>
          <p:cNvSpPr>
            <a:spLocks noChangeArrowheads="1"/>
          </p:cNvSpPr>
          <p:nvPr/>
        </p:nvSpPr>
        <p:spPr bwMode="auto">
          <a:xfrm>
            <a:off x="1141942" y="-173135"/>
            <a:ext cx="138606" cy="346271"/>
          </a:xfrm>
          <a:prstGeom prst="rect">
            <a:avLst/>
          </a:prstGeom>
          <a:noFill/>
          <a:ln w="9525">
            <a:noFill/>
            <a:miter lim="800000"/>
            <a:headEnd/>
            <a:tailEnd/>
          </a:ln>
          <a:effectLst/>
        </p:spPr>
        <p:txBody>
          <a:bodyPr vert="horz" wrap="none" lIns="68601" tIns="34301" rIns="68601" bIns="34301" numCol="1" anchor="ctr" anchorCtr="0" compatLnSpc="1">
            <a:prstTxWarp prst="textNoShape">
              <a:avLst/>
            </a:prstTxWarp>
            <a:spAutoFit/>
          </a:bodyPr>
          <a:lstStyle/>
          <a:p>
            <a:endParaRPr lang="fr-FR"/>
          </a:p>
        </p:txBody>
      </p:sp>
      <p:sp>
        <p:nvSpPr>
          <p:cNvPr id="159762" name="Rectangle 18"/>
          <p:cNvSpPr>
            <a:spLocks noChangeArrowheads="1"/>
          </p:cNvSpPr>
          <p:nvPr/>
        </p:nvSpPr>
        <p:spPr bwMode="auto">
          <a:xfrm>
            <a:off x="1141942" y="-173135"/>
            <a:ext cx="138606" cy="346271"/>
          </a:xfrm>
          <a:prstGeom prst="rect">
            <a:avLst/>
          </a:prstGeom>
          <a:noFill/>
          <a:ln w="9525">
            <a:noFill/>
            <a:miter lim="800000"/>
            <a:headEnd/>
            <a:tailEnd/>
          </a:ln>
          <a:effectLst/>
        </p:spPr>
        <p:txBody>
          <a:bodyPr vert="horz" wrap="none" lIns="68601" tIns="34301" rIns="68601" bIns="34301" numCol="1" anchor="ctr" anchorCtr="0" compatLnSpc="1">
            <a:prstTxWarp prst="textNoShape">
              <a:avLst/>
            </a:prstTxWarp>
            <a:spAutoFit/>
          </a:bodyPr>
          <a:lstStyle/>
          <a:p>
            <a:endParaRPr lang="fr-FR"/>
          </a:p>
        </p:txBody>
      </p:sp>
      <p:sp>
        <p:nvSpPr>
          <p:cNvPr id="159764" name="Rectangle 20"/>
          <p:cNvSpPr>
            <a:spLocks noChangeArrowheads="1"/>
          </p:cNvSpPr>
          <p:nvPr/>
        </p:nvSpPr>
        <p:spPr bwMode="auto">
          <a:xfrm>
            <a:off x="1141942" y="-173135"/>
            <a:ext cx="138606" cy="346271"/>
          </a:xfrm>
          <a:prstGeom prst="rect">
            <a:avLst/>
          </a:prstGeom>
          <a:noFill/>
          <a:ln w="9525">
            <a:noFill/>
            <a:miter lim="800000"/>
            <a:headEnd/>
            <a:tailEnd/>
          </a:ln>
          <a:effectLst/>
        </p:spPr>
        <p:txBody>
          <a:bodyPr vert="horz" wrap="none" lIns="68601" tIns="34301" rIns="68601" bIns="34301" numCol="1" anchor="ctr" anchorCtr="0" compatLnSpc="1">
            <a:prstTxWarp prst="textNoShape">
              <a:avLst/>
            </a:prstTxWarp>
            <a:spAutoFit/>
          </a:bodyPr>
          <a:lstStyle/>
          <a:p>
            <a:endParaRPr lang="fr-FR"/>
          </a:p>
        </p:txBody>
      </p:sp>
      <p:sp>
        <p:nvSpPr>
          <p:cNvPr id="159766" name="Rectangle 22"/>
          <p:cNvSpPr>
            <a:spLocks noChangeArrowheads="1"/>
          </p:cNvSpPr>
          <p:nvPr/>
        </p:nvSpPr>
        <p:spPr bwMode="auto">
          <a:xfrm>
            <a:off x="1141942" y="-173135"/>
            <a:ext cx="138606" cy="346271"/>
          </a:xfrm>
          <a:prstGeom prst="rect">
            <a:avLst/>
          </a:prstGeom>
          <a:noFill/>
          <a:ln w="9525">
            <a:noFill/>
            <a:miter lim="800000"/>
            <a:headEnd/>
            <a:tailEnd/>
          </a:ln>
          <a:effectLst/>
        </p:spPr>
        <p:txBody>
          <a:bodyPr vert="horz" wrap="none" lIns="68601" tIns="34301" rIns="68601" bIns="34301" numCol="1" anchor="ctr" anchorCtr="0" compatLnSpc="1">
            <a:prstTxWarp prst="textNoShape">
              <a:avLst/>
            </a:prstTxWarp>
            <a:spAutoFit/>
          </a:bodyPr>
          <a:lstStyle/>
          <a:p>
            <a:endParaRPr lang="fr-FR"/>
          </a:p>
        </p:txBody>
      </p:sp>
      <p:pic>
        <p:nvPicPr>
          <p:cNvPr id="26" name="Picture 4" descr="Photo 168"/>
          <p:cNvPicPr>
            <a:picLocks noChangeAspect="1" noChangeArrowheads="1"/>
          </p:cNvPicPr>
          <p:nvPr/>
        </p:nvPicPr>
        <p:blipFill>
          <a:blip r:embed="rId3" cstate="print"/>
          <a:srcRect/>
          <a:stretch>
            <a:fillRect/>
          </a:stretch>
        </p:blipFill>
        <p:spPr bwMode="auto">
          <a:xfrm>
            <a:off x="1222595" y="1953368"/>
            <a:ext cx="6723049" cy="2996173"/>
          </a:xfrm>
          <a:prstGeom prst="rect">
            <a:avLst/>
          </a:prstGeom>
          <a:noFill/>
          <a:ln w="9525">
            <a:noFill/>
            <a:miter lim="800000"/>
            <a:headEnd/>
            <a:tailEnd/>
          </a:ln>
        </p:spPr>
      </p:pic>
    </p:spTree>
    <p:extLst>
      <p:ext uri="{BB962C8B-B14F-4D97-AF65-F5344CB8AC3E}">
        <p14:creationId xmlns:p14="http://schemas.microsoft.com/office/powerpoint/2010/main" val="22235793"/>
      </p:ext>
    </p:extLst>
  </p:cSld>
  <p:clrMapOvr>
    <a:masterClrMapping/>
  </p:clrMapOvr>
  <p:transition/>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_h1"/>
          <p:cNvSpPr>
            <a:spLocks noGrp="1" noChangeArrowheads="1"/>
          </p:cNvSpPr>
          <p:nvPr>
            <p:ph type="title"/>
          </p:nvPr>
        </p:nvSpPr>
        <p:spPr bwMode="gray">
          <a:xfrm>
            <a:off x="1249987" y="141524"/>
            <a:ext cx="6671418" cy="909179"/>
          </a:xfrm>
        </p:spPr>
        <p:txBody>
          <a:bodyPr/>
          <a:lstStyle/>
          <a:p>
            <a:r>
              <a:rPr lang="fr-FR" dirty="0"/>
              <a:t>COMMENT DIMINUER LES ERREURS </a:t>
            </a:r>
            <a:r>
              <a:rPr lang="fr-FR" b="1" dirty="0"/>
              <a:t>?</a:t>
            </a:r>
          </a:p>
        </p:txBody>
      </p:sp>
      <p:sp>
        <p:nvSpPr>
          <p:cNvPr id="18" name="Espace réservé du contenu 2"/>
          <p:cNvSpPr txBox="1">
            <a:spLocks/>
          </p:cNvSpPr>
          <p:nvPr/>
        </p:nvSpPr>
        <p:spPr>
          <a:xfrm>
            <a:off x="1484948" y="1200521"/>
            <a:ext cx="6174105" cy="3395520"/>
          </a:xfrm>
          <a:prstGeom prst="rect">
            <a:avLst/>
          </a:prstGeom>
        </p:spPr>
        <p:txBody>
          <a:bodyPr>
            <a:normAutofit/>
          </a:bodyPr>
          <a:lstStyle/>
          <a:p>
            <a:pPr marL="257244" indent="-257244" defTabSz="685983" fontAlgn="auto">
              <a:spcBef>
                <a:spcPct val="20000"/>
              </a:spcBef>
              <a:spcAft>
                <a:spcPts val="0"/>
              </a:spcAft>
              <a:buFont typeface="Arial" pitchFamily="34" charset="0"/>
              <a:buChar char="•"/>
              <a:defRPr/>
            </a:pPr>
            <a:endParaRPr lang="fr-FR" sz="2401" dirty="0">
              <a:latin typeface="+mn-lt"/>
            </a:endParaRPr>
          </a:p>
        </p:txBody>
      </p:sp>
      <p:sp>
        <p:nvSpPr>
          <p:cNvPr id="159746" name="Rectangle 2"/>
          <p:cNvSpPr>
            <a:spLocks noChangeArrowheads="1"/>
          </p:cNvSpPr>
          <p:nvPr/>
        </p:nvSpPr>
        <p:spPr bwMode="auto">
          <a:xfrm>
            <a:off x="1141942" y="-173135"/>
            <a:ext cx="138606" cy="346271"/>
          </a:xfrm>
          <a:prstGeom prst="rect">
            <a:avLst/>
          </a:prstGeom>
          <a:noFill/>
          <a:ln w="9525">
            <a:noFill/>
            <a:miter lim="800000"/>
            <a:headEnd/>
            <a:tailEnd/>
          </a:ln>
          <a:effectLst/>
        </p:spPr>
        <p:txBody>
          <a:bodyPr vert="horz" wrap="none" lIns="68601" tIns="34301" rIns="68601" bIns="34301" numCol="1" anchor="ctr" anchorCtr="0" compatLnSpc="1">
            <a:prstTxWarp prst="textNoShape">
              <a:avLst/>
            </a:prstTxWarp>
            <a:spAutoFit/>
          </a:bodyPr>
          <a:lstStyle/>
          <a:p>
            <a:endParaRPr lang="fr-FR"/>
          </a:p>
        </p:txBody>
      </p:sp>
      <p:sp>
        <p:nvSpPr>
          <p:cNvPr id="159748" name="Rectangle 4"/>
          <p:cNvSpPr>
            <a:spLocks noChangeArrowheads="1"/>
          </p:cNvSpPr>
          <p:nvPr/>
        </p:nvSpPr>
        <p:spPr bwMode="auto">
          <a:xfrm>
            <a:off x="1141942" y="-173135"/>
            <a:ext cx="138606" cy="346271"/>
          </a:xfrm>
          <a:prstGeom prst="rect">
            <a:avLst/>
          </a:prstGeom>
          <a:noFill/>
          <a:ln w="9525">
            <a:noFill/>
            <a:miter lim="800000"/>
            <a:headEnd/>
            <a:tailEnd/>
          </a:ln>
          <a:effectLst/>
        </p:spPr>
        <p:txBody>
          <a:bodyPr vert="horz" wrap="none" lIns="68601" tIns="34301" rIns="68601" bIns="34301" numCol="1" anchor="ctr" anchorCtr="0" compatLnSpc="1">
            <a:prstTxWarp prst="textNoShape">
              <a:avLst/>
            </a:prstTxWarp>
            <a:spAutoFit/>
          </a:bodyPr>
          <a:lstStyle/>
          <a:p>
            <a:endParaRPr lang="fr-FR"/>
          </a:p>
        </p:txBody>
      </p:sp>
      <p:sp>
        <p:nvSpPr>
          <p:cNvPr id="159750" name="Rectangle 6"/>
          <p:cNvSpPr>
            <a:spLocks noChangeArrowheads="1"/>
          </p:cNvSpPr>
          <p:nvPr/>
        </p:nvSpPr>
        <p:spPr bwMode="auto">
          <a:xfrm>
            <a:off x="1141942" y="-1632"/>
            <a:ext cx="138606" cy="346271"/>
          </a:xfrm>
          <a:prstGeom prst="rect">
            <a:avLst/>
          </a:prstGeom>
          <a:noFill/>
          <a:ln w="9525">
            <a:noFill/>
            <a:miter lim="800000"/>
            <a:headEnd/>
            <a:tailEnd/>
          </a:ln>
          <a:effectLst/>
        </p:spPr>
        <p:txBody>
          <a:bodyPr vert="horz" wrap="none" lIns="68601" tIns="34301" rIns="68601" bIns="34301" numCol="1" anchor="ctr" anchorCtr="0" compatLnSpc="1">
            <a:prstTxWarp prst="textNoShape">
              <a:avLst/>
            </a:prstTxWarp>
            <a:spAutoFit/>
          </a:bodyPr>
          <a:lstStyle/>
          <a:p>
            <a:endParaRPr lang="fr-FR"/>
          </a:p>
        </p:txBody>
      </p:sp>
      <p:sp>
        <p:nvSpPr>
          <p:cNvPr id="159752" name="Rectangle 8"/>
          <p:cNvSpPr>
            <a:spLocks noChangeArrowheads="1"/>
          </p:cNvSpPr>
          <p:nvPr/>
        </p:nvSpPr>
        <p:spPr bwMode="auto">
          <a:xfrm>
            <a:off x="1141942" y="-173135"/>
            <a:ext cx="138606" cy="346271"/>
          </a:xfrm>
          <a:prstGeom prst="rect">
            <a:avLst/>
          </a:prstGeom>
          <a:noFill/>
          <a:ln w="9525">
            <a:noFill/>
            <a:miter lim="800000"/>
            <a:headEnd/>
            <a:tailEnd/>
          </a:ln>
          <a:effectLst/>
        </p:spPr>
        <p:txBody>
          <a:bodyPr vert="horz" wrap="none" lIns="68601" tIns="34301" rIns="68601" bIns="34301" numCol="1" anchor="ctr" anchorCtr="0" compatLnSpc="1">
            <a:prstTxWarp prst="textNoShape">
              <a:avLst/>
            </a:prstTxWarp>
            <a:spAutoFit/>
          </a:bodyPr>
          <a:lstStyle/>
          <a:p>
            <a:endParaRPr lang="fr-FR"/>
          </a:p>
        </p:txBody>
      </p:sp>
      <p:sp>
        <p:nvSpPr>
          <p:cNvPr id="159754" name="Rectangle 10"/>
          <p:cNvSpPr>
            <a:spLocks noChangeArrowheads="1"/>
          </p:cNvSpPr>
          <p:nvPr/>
        </p:nvSpPr>
        <p:spPr bwMode="auto">
          <a:xfrm>
            <a:off x="1141942" y="-173135"/>
            <a:ext cx="138606" cy="346271"/>
          </a:xfrm>
          <a:prstGeom prst="rect">
            <a:avLst/>
          </a:prstGeom>
          <a:noFill/>
          <a:ln w="9525">
            <a:noFill/>
            <a:miter lim="800000"/>
            <a:headEnd/>
            <a:tailEnd/>
          </a:ln>
          <a:effectLst/>
        </p:spPr>
        <p:txBody>
          <a:bodyPr vert="horz" wrap="none" lIns="68601" tIns="34301" rIns="68601" bIns="34301" numCol="1" anchor="ctr" anchorCtr="0" compatLnSpc="1">
            <a:prstTxWarp prst="textNoShape">
              <a:avLst/>
            </a:prstTxWarp>
            <a:spAutoFit/>
          </a:bodyPr>
          <a:lstStyle/>
          <a:p>
            <a:endParaRPr lang="fr-FR"/>
          </a:p>
        </p:txBody>
      </p:sp>
      <p:sp>
        <p:nvSpPr>
          <p:cNvPr id="159756" name="Rectangle 12"/>
          <p:cNvSpPr>
            <a:spLocks noChangeArrowheads="1"/>
          </p:cNvSpPr>
          <p:nvPr/>
        </p:nvSpPr>
        <p:spPr bwMode="auto">
          <a:xfrm>
            <a:off x="1141942" y="-1632"/>
            <a:ext cx="138606" cy="346271"/>
          </a:xfrm>
          <a:prstGeom prst="rect">
            <a:avLst/>
          </a:prstGeom>
          <a:noFill/>
          <a:ln w="9525">
            <a:noFill/>
            <a:miter lim="800000"/>
            <a:headEnd/>
            <a:tailEnd/>
          </a:ln>
          <a:effectLst/>
        </p:spPr>
        <p:txBody>
          <a:bodyPr vert="horz" wrap="none" lIns="68601" tIns="34301" rIns="68601" bIns="34301" numCol="1" anchor="ctr" anchorCtr="0" compatLnSpc="1">
            <a:prstTxWarp prst="textNoShape">
              <a:avLst/>
            </a:prstTxWarp>
            <a:spAutoFit/>
          </a:bodyPr>
          <a:lstStyle/>
          <a:p>
            <a:endParaRPr lang="fr-FR"/>
          </a:p>
        </p:txBody>
      </p:sp>
      <p:sp>
        <p:nvSpPr>
          <p:cNvPr id="159758" name="Rectangle 14"/>
          <p:cNvSpPr>
            <a:spLocks noChangeArrowheads="1"/>
          </p:cNvSpPr>
          <p:nvPr/>
        </p:nvSpPr>
        <p:spPr bwMode="auto">
          <a:xfrm>
            <a:off x="1141942" y="-173135"/>
            <a:ext cx="138606" cy="346271"/>
          </a:xfrm>
          <a:prstGeom prst="rect">
            <a:avLst/>
          </a:prstGeom>
          <a:noFill/>
          <a:ln w="9525">
            <a:noFill/>
            <a:miter lim="800000"/>
            <a:headEnd/>
            <a:tailEnd/>
          </a:ln>
          <a:effectLst/>
        </p:spPr>
        <p:txBody>
          <a:bodyPr vert="horz" wrap="none" lIns="68601" tIns="34301" rIns="68601" bIns="34301" numCol="1" anchor="ctr" anchorCtr="0" compatLnSpc="1">
            <a:prstTxWarp prst="textNoShape">
              <a:avLst/>
            </a:prstTxWarp>
            <a:spAutoFit/>
          </a:bodyPr>
          <a:lstStyle/>
          <a:p>
            <a:endParaRPr lang="fr-FR"/>
          </a:p>
        </p:txBody>
      </p:sp>
      <p:sp>
        <p:nvSpPr>
          <p:cNvPr id="159760" name="Rectangle 16"/>
          <p:cNvSpPr>
            <a:spLocks noChangeArrowheads="1"/>
          </p:cNvSpPr>
          <p:nvPr/>
        </p:nvSpPr>
        <p:spPr bwMode="auto">
          <a:xfrm>
            <a:off x="1141942" y="-173135"/>
            <a:ext cx="138606" cy="346271"/>
          </a:xfrm>
          <a:prstGeom prst="rect">
            <a:avLst/>
          </a:prstGeom>
          <a:noFill/>
          <a:ln w="9525">
            <a:noFill/>
            <a:miter lim="800000"/>
            <a:headEnd/>
            <a:tailEnd/>
          </a:ln>
          <a:effectLst/>
        </p:spPr>
        <p:txBody>
          <a:bodyPr vert="horz" wrap="none" lIns="68601" tIns="34301" rIns="68601" bIns="34301" numCol="1" anchor="ctr" anchorCtr="0" compatLnSpc="1">
            <a:prstTxWarp prst="textNoShape">
              <a:avLst/>
            </a:prstTxWarp>
            <a:spAutoFit/>
          </a:bodyPr>
          <a:lstStyle/>
          <a:p>
            <a:endParaRPr lang="fr-FR"/>
          </a:p>
        </p:txBody>
      </p:sp>
      <p:sp>
        <p:nvSpPr>
          <p:cNvPr id="159762" name="Rectangle 18"/>
          <p:cNvSpPr>
            <a:spLocks noChangeArrowheads="1"/>
          </p:cNvSpPr>
          <p:nvPr/>
        </p:nvSpPr>
        <p:spPr bwMode="auto">
          <a:xfrm>
            <a:off x="1141942" y="-173135"/>
            <a:ext cx="138606" cy="346271"/>
          </a:xfrm>
          <a:prstGeom prst="rect">
            <a:avLst/>
          </a:prstGeom>
          <a:noFill/>
          <a:ln w="9525">
            <a:noFill/>
            <a:miter lim="800000"/>
            <a:headEnd/>
            <a:tailEnd/>
          </a:ln>
          <a:effectLst/>
        </p:spPr>
        <p:txBody>
          <a:bodyPr vert="horz" wrap="none" lIns="68601" tIns="34301" rIns="68601" bIns="34301" numCol="1" anchor="ctr" anchorCtr="0" compatLnSpc="1">
            <a:prstTxWarp prst="textNoShape">
              <a:avLst/>
            </a:prstTxWarp>
            <a:spAutoFit/>
          </a:bodyPr>
          <a:lstStyle/>
          <a:p>
            <a:endParaRPr lang="fr-FR"/>
          </a:p>
        </p:txBody>
      </p:sp>
      <p:sp>
        <p:nvSpPr>
          <p:cNvPr id="159764" name="Rectangle 20"/>
          <p:cNvSpPr>
            <a:spLocks noChangeArrowheads="1"/>
          </p:cNvSpPr>
          <p:nvPr/>
        </p:nvSpPr>
        <p:spPr bwMode="auto">
          <a:xfrm>
            <a:off x="1141942" y="-173135"/>
            <a:ext cx="138606" cy="346271"/>
          </a:xfrm>
          <a:prstGeom prst="rect">
            <a:avLst/>
          </a:prstGeom>
          <a:noFill/>
          <a:ln w="9525">
            <a:noFill/>
            <a:miter lim="800000"/>
            <a:headEnd/>
            <a:tailEnd/>
          </a:ln>
          <a:effectLst/>
        </p:spPr>
        <p:txBody>
          <a:bodyPr vert="horz" wrap="none" lIns="68601" tIns="34301" rIns="68601" bIns="34301" numCol="1" anchor="ctr" anchorCtr="0" compatLnSpc="1">
            <a:prstTxWarp prst="textNoShape">
              <a:avLst/>
            </a:prstTxWarp>
            <a:spAutoFit/>
          </a:bodyPr>
          <a:lstStyle/>
          <a:p>
            <a:endParaRPr lang="fr-FR"/>
          </a:p>
        </p:txBody>
      </p:sp>
      <p:sp>
        <p:nvSpPr>
          <p:cNvPr id="159766" name="Rectangle 22"/>
          <p:cNvSpPr>
            <a:spLocks noChangeArrowheads="1"/>
          </p:cNvSpPr>
          <p:nvPr/>
        </p:nvSpPr>
        <p:spPr bwMode="auto">
          <a:xfrm>
            <a:off x="1141942" y="-173135"/>
            <a:ext cx="138606" cy="346271"/>
          </a:xfrm>
          <a:prstGeom prst="rect">
            <a:avLst/>
          </a:prstGeom>
          <a:noFill/>
          <a:ln w="9525">
            <a:noFill/>
            <a:miter lim="800000"/>
            <a:headEnd/>
            <a:tailEnd/>
          </a:ln>
          <a:effectLst/>
        </p:spPr>
        <p:txBody>
          <a:bodyPr vert="horz" wrap="none" lIns="68601" tIns="34301" rIns="68601" bIns="34301" numCol="1" anchor="ctr" anchorCtr="0" compatLnSpc="1">
            <a:prstTxWarp prst="textNoShape">
              <a:avLst/>
            </a:prstTxWarp>
            <a:spAutoFit/>
          </a:bodyPr>
          <a:lstStyle/>
          <a:p>
            <a:endParaRPr lang="fr-FR"/>
          </a:p>
        </p:txBody>
      </p:sp>
      <p:sp>
        <p:nvSpPr>
          <p:cNvPr id="32" name="Rectangle 31"/>
          <p:cNvSpPr/>
          <p:nvPr/>
        </p:nvSpPr>
        <p:spPr>
          <a:xfrm>
            <a:off x="2032935" y="1276000"/>
            <a:ext cx="5186176" cy="369332"/>
          </a:xfrm>
          <a:prstGeom prst="rect">
            <a:avLst/>
          </a:prstGeom>
        </p:spPr>
        <p:txBody>
          <a:bodyPr wrap="square">
            <a:spAutoFit/>
          </a:bodyPr>
          <a:lstStyle/>
          <a:p>
            <a:endParaRPr lang="fr-FR" dirty="0"/>
          </a:p>
        </p:txBody>
      </p:sp>
      <p:sp>
        <p:nvSpPr>
          <p:cNvPr id="25" name="Rectangle 24"/>
          <p:cNvSpPr/>
          <p:nvPr/>
        </p:nvSpPr>
        <p:spPr>
          <a:xfrm>
            <a:off x="1762820" y="1113932"/>
            <a:ext cx="6049539" cy="1114408"/>
          </a:xfrm>
          <a:prstGeom prst="rect">
            <a:avLst/>
          </a:prstGeom>
        </p:spPr>
        <p:txBody>
          <a:bodyPr wrap="square">
            <a:spAutoFit/>
          </a:bodyPr>
          <a:lstStyle/>
          <a:p>
            <a:pPr>
              <a:lnSpc>
                <a:spcPct val="200000"/>
              </a:lnSpc>
            </a:pPr>
            <a:r>
              <a:rPr lang="fr-FR" b="1" dirty="0"/>
              <a:t>Diminuer les erreurs systématiques,</a:t>
            </a:r>
          </a:p>
          <a:p>
            <a:pPr>
              <a:lnSpc>
                <a:spcPct val="200000"/>
              </a:lnSpc>
            </a:pPr>
            <a:r>
              <a:rPr lang="fr-FR" b="1" dirty="0"/>
              <a:t>Diminuer les erreurs aléatoires</a:t>
            </a:r>
            <a:endParaRPr lang="fr-FR" dirty="0"/>
          </a:p>
        </p:txBody>
      </p:sp>
      <p:sp>
        <p:nvSpPr>
          <p:cNvPr id="26" name="Rectangle 1027"/>
          <p:cNvSpPr>
            <a:spLocks noGrp="1" noChangeArrowheads="1"/>
          </p:cNvSpPr>
          <p:nvPr>
            <p:ph type="body" idx="4294967295"/>
          </p:nvPr>
        </p:nvSpPr>
        <p:spPr>
          <a:xfrm>
            <a:off x="1911377" y="2714585"/>
            <a:ext cx="6771445" cy="1641044"/>
          </a:xfrm>
          <a:prstGeom prst="rect">
            <a:avLst/>
          </a:prstGeom>
          <a:noFill/>
          <a:ln/>
        </p:spPr>
        <p:txBody>
          <a:bodyPr/>
          <a:lstStyle/>
          <a:p>
            <a:pPr algn="ctr">
              <a:buFontTx/>
              <a:buNone/>
            </a:pPr>
            <a:endParaRPr lang="fr-FR" sz="1800" dirty="0"/>
          </a:p>
          <a:p>
            <a:r>
              <a:rPr lang="fr-FR" sz="1800" dirty="0"/>
              <a:t>On diminue les </a:t>
            </a:r>
            <a:r>
              <a:rPr lang="fr-FR" sz="1800" dirty="0">
                <a:solidFill>
                  <a:srgbClr val="FC0128"/>
                </a:solidFill>
              </a:rPr>
              <a:t>erreurs aléatoires </a:t>
            </a:r>
            <a:r>
              <a:rPr lang="fr-FR" sz="1800" dirty="0"/>
              <a:t>en </a:t>
            </a:r>
            <a:r>
              <a:rPr lang="fr-FR" sz="1800" dirty="0">
                <a:solidFill>
                  <a:srgbClr val="FC0128"/>
                </a:solidFill>
              </a:rPr>
              <a:t>répétant</a:t>
            </a:r>
            <a:r>
              <a:rPr lang="fr-FR" sz="1800" dirty="0"/>
              <a:t> les mesures,</a:t>
            </a:r>
          </a:p>
          <a:p>
            <a:pPr>
              <a:buFontTx/>
              <a:buNone/>
            </a:pPr>
            <a:endParaRPr lang="fr-FR" sz="1800" dirty="0"/>
          </a:p>
          <a:p>
            <a:r>
              <a:rPr lang="fr-FR" sz="1800" dirty="0"/>
              <a:t>On diminue les </a:t>
            </a:r>
            <a:r>
              <a:rPr lang="fr-FR" sz="1800" dirty="0">
                <a:solidFill>
                  <a:srgbClr val="114FFB"/>
                </a:solidFill>
              </a:rPr>
              <a:t>erreurs systématiques </a:t>
            </a:r>
            <a:r>
              <a:rPr lang="fr-FR" sz="1800" dirty="0"/>
              <a:t>en </a:t>
            </a:r>
            <a:r>
              <a:rPr lang="fr-FR" sz="1800" dirty="0">
                <a:solidFill>
                  <a:srgbClr val="114FFB"/>
                </a:solidFill>
              </a:rPr>
              <a:t>appliquant </a:t>
            </a:r>
            <a:r>
              <a:rPr lang="fr-FR" sz="1800" dirty="0"/>
              <a:t>des corrections.</a:t>
            </a:r>
          </a:p>
          <a:p>
            <a:pPr>
              <a:buFontTx/>
              <a:buNone/>
            </a:pPr>
            <a:endParaRPr lang="fr-FR" sz="1800" dirty="0"/>
          </a:p>
          <a:p>
            <a:pPr>
              <a:buFontTx/>
              <a:buNone/>
            </a:pPr>
            <a:endParaRPr lang="fr-FR" sz="1800" dirty="0"/>
          </a:p>
          <a:p>
            <a:pPr>
              <a:buFontTx/>
              <a:buNone/>
            </a:pPr>
            <a:endParaRPr lang="fr-FR" sz="1800" dirty="0"/>
          </a:p>
        </p:txBody>
      </p:sp>
    </p:spTree>
  </p:cSld>
  <p:clrMapOvr>
    <a:masterClrMapping/>
  </p:clrMapOvr>
  <p:transition/>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_text"/>
          <p:cNvSpPr txBox="1">
            <a:spLocks/>
          </p:cNvSpPr>
          <p:nvPr/>
        </p:nvSpPr>
        <p:spPr bwMode="gray">
          <a:xfrm>
            <a:off x="1384905" y="1165982"/>
            <a:ext cx="3132310" cy="3187096"/>
          </a:xfrm>
          <a:prstGeom prst="rect">
            <a:avLst/>
          </a:prstGeom>
        </p:spPr>
        <p:txBody>
          <a:bodyPr vert="horz" lIns="0" tIns="0" rIns="0" bIns="0" rtlCol="0">
            <a:noAutofit/>
          </a:bodyPr>
          <a:lstStyle/>
          <a:p>
            <a:pPr marL="135036" indent="-135036">
              <a:lnSpc>
                <a:spcPct val="95000"/>
              </a:lnSpc>
              <a:spcAft>
                <a:spcPts val="600"/>
              </a:spcAft>
              <a:buFont typeface="Wingdings" pitchFamily="2" charset="2"/>
              <a:buChar char="§"/>
              <a:defRPr/>
            </a:pPr>
            <a:endParaRPr lang="fr-FR" b="1" noProof="1"/>
          </a:p>
        </p:txBody>
      </p:sp>
      <p:sp>
        <p:nvSpPr>
          <p:cNvPr id="25" name="Titre 24"/>
          <p:cNvSpPr>
            <a:spLocks noGrp="1"/>
          </p:cNvSpPr>
          <p:nvPr>
            <p:ph type="title"/>
          </p:nvPr>
        </p:nvSpPr>
        <p:spPr>
          <a:xfrm>
            <a:off x="2032935" y="1492091"/>
            <a:ext cx="5240199" cy="1782748"/>
          </a:xfrm>
        </p:spPr>
        <p:txBody>
          <a:bodyPr/>
          <a:lstStyle/>
          <a:p>
            <a:r>
              <a:rPr lang="fr-FR" b="1" dirty="0"/>
              <a:t>RAPPEL PROBABILITE  ET STATISTIQUE</a:t>
            </a:r>
          </a:p>
        </p:txBody>
      </p:sp>
      <p:sp>
        <p:nvSpPr>
          <p:cNvPr id="4" name="ZoneTexte 3"/>
          <p:cNvSpPr txBox="1"/>
          <p:nvPr/>
        </p:nvSpPr>
        <p:spPr>
          <a:xfrm rot="16200000">
            <a:off x="-1109758" y="1935714"/>
            <a:ext cx="3456384" cy="341632"/>
          </a:xfrm>
          <a:prstGeom prst="rect">
            <a:avLst/>
          </a:prstGeom>
          <a:noFill/>
        </p:spPr>
        <p:txBody>
          <a:bodyPr wrap="square" rtlCol="0">
            <a:spAutoFit/>
          </a:bodyPr>
          <a:lstStyle/>
          <a:p>
            <a:pPr lvl="0" algn="ctr" fontAlgn="auto">
              <a:lnSpc>
                <a:spcPct val="90000"/>
              </a:lnSpc>
              <a:spcAft>
                <a:spcPts val="0"/>
              </a:spcAft>
              <a:defRPr/>
            </a:pPr>
            <a:r>
              <a:rPr lang="de-DE" noProof="1">
                <a:solidFill>
                  <a:srgbClr val="000000"/>
                </a:solidFill>
              </a:rPr>
              <a:t>CALCUL DES INCERTITUDES</a:t>
            </a:r>
            <a:endParaRPr lang="de-DE" dirty="0">
              <a:solidFill>
                <a:srgbClr val="000000"/>
              </a:solidFill>
            </a:endParaRPr>
          </a:p>
        </p:txBody>
      </p:sp>
    </p:spTree>
    <p:extLst>
      <p:ext uri="{BB962C8B-B14F-4D97-AF65-F5344CB8AC3E}">
        <p14:creationId xmlns:p14="http://schemas.microsoft.com/office/powerpoint/2010/main" val="3042591683"/>
      </p:ext>
    </p:extLst>
  </p:cSld>
  <p:clrMapOvr>
    <a:masterClrMapping/>
  </p:clrMapOvr>
  <p:transition/>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5"/>
          <p:cNvSpPr>
            <a:spLocks noChangeArrowheads="1"/>
          </p:cNvSpPr>
          <p:nvPr/>
        </p:nvSpPr>
        <p:spPr bwMode="gray">
          <a:xfrm>
            <a:off x="1141942" y="1513753"/>
            <a:ext cx="6860116" cy="3631335"/>
          </a:xfrm>
          <a:prstGeom prst="rect">
            <a:avLst/>
          </a:prstGeom>
          <a:gradFill flip="none" rotWithShape="1">
            <a:gsLst>
              <a:gs pos="0">
                <a:srgbClr val="000000">
                  <a:alpha val="10000"/>
                </a:srgbClr>
              </a:gs>
              <a:gs pos="100000">
                <a:srgbClr val="FFFFFF">
                  <a:alpha val="0"/>
                </a:srgbClr>
              </a:gs>
            </a:gsLst>
            <a:lin ang="16200000" scaled="1"/>
            <a:tileRect/>
          </a:gradFill>
          <a:ln w="12700">
            <a:noFill/>
            <a:miter lim="800000"/>
            <a:headEnd/>
            <a:tailEnd/>
          </a:ln>
          <a:effectLst/>
        </p:spPr>
        <p:txBody>
          <a:bodyPr lIns="81025" tIns="81025" rIns="108033" bIns="54017"/>
          <a:lstStyle/>
          <a:p>
            <a:pPr marL="142913" indent="-142913">
              <a:lnSpc>
                <a:spcPct val="95000"/>
              </a:lnSpc>
              <a:spcAft>
                <a:spcPts val="600"/>
              </a:spcAft>
              <a:buClr>
                <a:srgbClr val="969696"/>
              </a:buClr>
              <a:buFont typeface="Wingdings" pitchFamily="2" charset="2"/>
              <a:buChar char="§"/>
              <a:defRPr/>
            </a:pPr>
            <a:endParaRPr lang="de-DE" noProof="1">
              <a:solidFill>
                <a:srgbClr val="000000"/>
              </a:solidFill>
              <a:cs typeface="Arial" charset="0"/>
            </a:endParaRPr>
          </a:p>
        </p:txBody>
      </p:sp>
      <p:sp>
        <p:nvSpPr>
          <p:cNvPr id="40963" name="_h1"/>
          <p:cNvSpPr>
            <a:spLocks noGrp="1" noChangeArrowheads="1"/>
          </p:cNvSpPr>
          <p:nvPr>
            <p:ph type="title"/>
          </p:nvPr>
        </p:nvSpPr>
        <p:spPr bwMode="gray">
          <a:xfrm>
            <a:off x="1168572" y="18870"/>
            <a:ext cx="6671418" cy="324136"/>
          </a:xfrm>
        </p:spPr>
        <p:txBody>
          <a:bodyPr/>
          <a:lstStyle/>
          <a:p>
            <a:pPr algn="ctr"/>
            <a:r>
              <a:rPr lang="en-US" sz="2101" b="1" noProof="1"/>
              <a:t>Lois de probalité : Courbe de Gauss</a:t>
            </a:r>
          </a:p>
        </p:txBody>
      </p:sp>
      <p:sp>
        <p:nvSpPr>
          <p:cNvPr id="23" name="_text"/>
          <p:cNvSpPr txBox="1">
            <a:spLocks/>
          </p:cNvSpPr>
          <p:nvPr/>
        </p:nvSpPr>
        <p:spPr bwMode="gray">
          <a:xfrm>
            <a:off x="1384905" y="1165982"/>
            <a:ext cx="3132310" cy="3187096"/>
          </a:xfrm>
          <a:prstGeom prst="rect">
            <a:avLst/>
          </a:prstGeom>
        </p:spPr>
        <p:txBody>
          <a:bodyPr vert="horz" lIns="0" tIns="0" rIns="0" bIns="0" rtlCol="0">
            <a:noAutofit/>
          </a:bodyPr>
          <a:lstStyle/>
          <a:p>
            <a:pPr marL="135036" indent="-135036">
              <a:lnSpc>
                <a:spcPct val="95000"/>
              </a:lnSpc>
              <a:spcAft>
                <a:spcPts val="600"/>
              </a:spcAft>
              <a:buFont typeface="Wingdings" pitchFamily="2" charset="2"/>
              <a:buChar char="§"/>
              <a:defRPr/>
            </a:pPr>
            <a:endParaRPr lang="fr-FR" b="1" noProof="1"/>
          </a:p>
        </p:txBody>
      </p:sp>
      <p:sp>
        <p:nvSpPr>
          <p:cNvPr id="18" name="Espace réservé du contenu 2"/>
          <p:cNvSpPr txBox="1">
            <a:spLocks/>
          </p:cNvSpPr>
          <p:nvPr/>
        </p:nvSpPr>
        <p:spPr>
          <a:xfrm>
            <a:off x="1484948" y="1200521"/>
            <a:ext cx="6174105" cy="3395520"/>
          </a:xfrm>
          <a:prstGeom prst="rect">
            <a:avLst/>
          </a:prstGeom>
        </p:spPr>
        <p:txBody>
          <a:bodyPr>
            <a:normAutofit/>
          </a:bodyPr>
          <a:lstStyle/>
          <a:p>
            <a:pPr marL="257244" indent="-257244" defTabSz="685983" fontAlgn="auto">
              <a:spcBef>
                <a:spcPct val="20000"/>
              </a:spcBef>
              <a:spcAft>
                <a:spcPts val="0"/>
              </a:spcAft>
              <a:buFont typeface="Arial" pitchFamily="34" charset="0"/>
              <a:buChar char="•"/>
              <a:defRPr/>
            </a:pPr>
            <a:endParaRPr lang="fr-FR" sz="2401" dirty="0">
              <a:latin typeface="+mn-lt"/>
            </a:endParaRPr>
          </a:p>
        </p:txBody>
      </p:sp>
      <p:sp>
        <p:nvSpPr>
          <p:cNvPr id="9" name="ZoneTexte 8"/>
          <p:cNvSpPr txBox="1"/>
          <p:nvPr/>
        </p:nvSpPr>
        <p:spPr>
          <a:xfrm>
            <a:off x="1546731" y="1005887"/>
            <a:ext cx="6050539" cy="1200329"/>
          </a:xfrm>
          <a:prstGeom prst="rect">
            <a:avLst/>
          </a:prstGeom>
          <a:noFill/>
        </p:spPr>
        <p:txBody>
          <a:bodyPr wrap="square" rtlCol="0">
            <a:spAutoFit/>
          </a:bodyPr>
          <a:lstStyle/>
          <a:p>
            <a:pPr marL="342991" indent="-342991">
              <a:buFont typeface="+mj-lt"/>
              <a:buAutoNum type="arabicPeriod"/>
            </a:pPr>
            <a:endParaRPr lang="fr-FR" dirty="0">
              <a:solidFill>
                <a:srgbClr val="FF0000"/>
              </a:solidFill>
            </a:endParaRPr>
          </a:p>
          <a:p>
            <a:pPr marL="342991" indent="-342991">
              <a:buFont typeface="+mj-lt"/>
              <a:buAutoNum type="arabicPeriod"/>
            </a:pPr>
            <a:endParaRPr lang="fr-FR" dirty="0"/>
          </a:p>
          <a:p>
            <a:pPr marL="342991" indent="-342991">
              <a:buFont typeface="+mj-lt"/>
              <a:buAutoNum type="arabicPeriod"/>
            </a:pPr>
            <a:endParaRPr lang="fr-FR" dirty="0"/>
          </a:p>
          <a:p>
            <a:pPr marL="257244" indent="-257244">
              <a:buFont typeface="+mj-lt"/>
              <a:buAutoNum type="arabicPeriod"/>
            </a:pPr>
            <a:endParaRPr lang="fr-FR" b="1" dirty="0"/>
          </a:p>
        </p:txBody>
      </p:sp>
      <p:sp>
        <p:nvSpPr>
          <p:cNvPr id="159746" name="Rectangle 2"/>
          <p:cNvSpPr>
            <a:spLocks noChangeArrowheads="1"/>
          </p:cNvSpPr>
          <p:nvPr/>
        </p:nvSpPr>
        <p:spPr bwMode="auto">
          <a:xfrm>
            <a:off x="1141942" y="-173135"/>
            <a:ext cx="138606" cy="346271"/>
          </a:xfrm>
          <a:prstGeom prst="rect">
            <a:avLst/>
          </a:prstGeom>
          <a:noFill/>
          <a:ln w="9525">
            <a:noFill/>
            <a:miter lim="800000"/>
            <a:headEnd/>
            <a:tailEnd/>
          </a:ln>
          <a:effectLst/>
        </p:spPr>
        <p:txBody>
          <a:bodyPr vert="horz" wrap="none" lIns="68601" tIns="34301" rIns="68601" bIns="34301" numCol="1" anchor="ctr" anchorCtr="0" compatLnSpc="1">
            <a:prstTxWarp prst="textNoShape">
              <a:avLst/>
            </a:prstTxWarp>
            <a:spAutoFit/>
          </a:bodyPr>
          <a:lstStyle/>
          <a:p>
            <a:endParaRPr lang="fr-FR"/>
          </a:p>
        </p:txBody>
      </p:sp>
      <p:sp>
        <p:nvSpPr>
          <p:cNvPr id="159748" name="Rectangle 4"/>
          <p:cNvSpPr>
            <a:spLocks noChangeArrowheads="1"/>
          </p:cNvSpPr>
          <p:nvPr/>
        </p:nvSpPr>
        <p:spPr bwMode="auto">
          <a:xfrm>
            <a:off x="1141942" y="-173135"/>
            <a:ext cx="138606" cy="346271"/>
          </a:xfrm>
          <a:prstGeom prst="rect">
            <a:avLst/>
          </a:prstGeom>
          <a:noFill/>
          <a:ln w="9525">
            <a:noFill/>
            <a:miter lim="800000"/>
            <a:headEnd/>
            <a:tailEnd/>
          </a:ln>
          <a:effectLst/>
        </p:spPr>
        <p:txBody>
          <a:bodyPr vert="horz" wrap="none" lIns="68601" tIns="34301" rIns="68601" bIns="34301" numCol="1" anchor="ctr" anchorCtr="0" compatLnSpc="1">
            <a:prstTxWarp prst="textNoShape">
              <a:avLst/>
            </a:prstTxWarp>
            <a:spAutoFit/>
          </a:bodyPr>
          <a:lstStyle/>
          <a:p>
            <a:endParaRPr lang="fr-FR"/>
          </a:p>
        </p:txBody>
      </p:sp>
      <p:sp>
        <p:nvSpPr>
          <p:cNvPr id="159750" name="Rectangle 6"/>
          <p:cNvSpPr>
            <a:spLocks noChangeArrowheads="1"/>
          </p:cNvSpPr>
          <p:nvPr/>
        </p:nvSpPr>
        <p:spPr bwMode="auto">
          <a:xfrm>
            <a:off x="1141942" y="-1632"/>
            <a:ext cx="138606" cy="346271"/>
          </a:xfrm>
          <a:prstGeom prst="rect">
            <a:avLst/>
          </a:prstGeom>
          <a:noFill/>
          <a:ln w="9525">
            <a:noFill/>
            <a:miter lim="800000"/>
            <a:headEnd/>
            <a:tailEnd/>
          </a:ln>
          <a:effectLst/>
        </p:spPr>
        <p:txBody>
          <a:bodyPr vert="horz" wrap="none" lIns="68601" tIns="34301" rIns="68601" bIns="34301" numCol="1" anchor="ctr" anchorCtr="0" compatLnSpc="1">
            <a:prstTxWarp prst="textNoShape">
              <a:avLst/>
            </a:prstTxWarp>
            <a:spAutoFit/>
          </a:bodyPr>
          <a:lstStyle/>
          <a:p>
            <a:endParaRPr lang="fr-FR"/>
          </a:p>
        </p:txBody>
      </p:sp>
      <p:sp>
        <p:nvSpPr>
          <p:cNvPr id="159752" name="Rectangle 8"/>
          <p:cNvSpPr>
            <a:spLocks noChangeArrowheads="1"/>
          </p:cNvSpPr>
          <p:nvPr/>
        </p:nvSpPr>
        <p:spPr bwMode="auto">
          <a:xfrm>
            <a:off x="1141942" y="-173135"/>
            <a:ext cx="138606" cy="346271"/>
          </a:xfrm>
          <a:prstGeom prst="rect">
            <a:avLst/>
          </a:prstGeom>
          <a:noFill/>
          <a:ln w="9525">
            <a:noFill/>
            <a:miter lim="800000"/>
            <a:headEnd/>
            <a:tailEnd/>
          </a:ln>
          <a:effectLst/>
        </p:spPr>
        <p:txBody>
          <a:bodyPr vert="horz" wrap="none" lIns="68601" tIns="34301" rIns="68601" bIns="34301" numCol="1" anchor="ctr" anchorCtr="0" compatLnSpc="1">
            <a:prstTxWarp prst="textNoShape">
              <a:avLst/>
            </a:prstTxWarp>
            <a:spAutoFit/>
          </a:bodyPr>
          <a:lstStyle/>
          <a:p>
            <a:endParaRPr lang="fr-FR"/>
          </a:p>
        </p:txBody>
      </p:sp>
      <p:sp>
        <p:nvSpPr>
          <p:cNvPr id="159754" name="Rectangle 10"/>
          <p:cNvSpPr>
            <a:spLocks noChangeArrowheads="1"/>
          </p:cNvSpPr>
          <p:nvPr/>
        </p:nvSpPr>
        <p:spPr bwMode="auto">
          <a:xfrm>
            <a:off x="1141942" y="-173135"/>
            <a:ext cx="138606" cy="346271"/>
          </a:xfrm>
          <a:prstGeom prst="rect">
            <a:avLst/>
          </a:prstGeom>
          <a:noFill/>
          <a:ln w="9525">
            <a:noFill/>
            <a:miter lim="800000"/>
            <a:headEnd/>
            <a:tailEnd/>
          </a:ln>
          <a:effectLst/>
        </p:spPr>
        <p:txBody>
          <a:bodyPr vert="horz" wrap="none" lIns="68601" tIns="34301" rIns="68601" bIns="34301" numCol="1" anchor="ctr" anchorCtr="0" compatLnSpc="1">
            <a:prstTxWarp prst="textNoShape">
              <a:avLst/>
            </a:prstTxWarp>
            <a:spAutoFit/>
          </a:bodyPr>
          <a:lstStyle/>
          <a:p>
            <a:endParaRPr lang="fr-FR"/>
          </a:p>
        </p:txBody>
      </p:sp>
      <p:sp>
        <p:nvSpPr>
          <p:cNvPr id="159756" name="Rectangle 12"/>
          <p:cNvSpPr>
            <a:spLocks noChangeArrowheads="1"/>
          </p:cNvSpPr>
          <p:nvPr/>
        </p:nvSpPr>
        <p:spPr bwMode="auto">
          <a:xfrm>
            <a:off x="1141942" y="-1632"/>
            <a:ext cx="138606" cy="346271"/>
          </a:xfrm>
          <a:prstGeom prst="rect">
            <a:avLst/>
          </a:prstGeom>
          <a:noFill/>
          <a:ln w="9525">
            <a:noFill/>
            <a:miter lim="800000"/>
            <a:headEnd/>
            <a:tailEnd/>
          </a:ln>
          <a:effectLst/>
        </p:spPr>
        <p:txBody>
          <a:bodyPr vert="horz" wrap="none" lIns="68601" tIns="34301" rIns="68601" bIns="34301" numCol="1" anchor="ctr" anchorCtr="0" compatLnSpc="1">
            <a:prstTxWarp prst="textNoShape">
              <a:avLst/>
            </a:prstTxWarp>
            <a:spAutoFit/>
          </a:bodyPr>
          <a:lstStyle/>
          <a:p>
            <a:endParaRPr lang="fr-FR"/>
          </a:p>
        </p:txBody>
      </p:sp>
      <p:sp>
        <p:nvSpPr>
          <p:cNvPr id="159758" name="Rectangle 14"/>
          <p:cNvSpPr>
            <a:spLocks noChangeArrowheads="1"/>
          </p:cNvSpPr>
          <p:nvPr/>
        </p:nvSpPr>
        <p:spPr bwMode="auto">
          <a:xfrm>
            <a:off x="1141942" y="-173135"/>
            <a:ext cx="138606" cy="346271"/>
          </a:xfrm>
          <a:prstGeom prst="rect">
            <a:avLst/>
          </a:prstGeom>
          <a:noFill/>
          <a:ln w="9525">
            <a:noFill/>
            <a:miter lim="800000"/>
            <a:headEnd/>
            <a:tailEnd/>
          </a:ln>
          <a:effectLst/>
        </p:spPr>
        <p:txBody>
          <a:bodyPr vert="horz" wrap="none" lIns="68601" tIns="34301" rIns="68601" bIns="34301" numCol="1" anchor="ctr" anchorCtr="0" compatLnSpc="1">
            <a:prstTxWarp prst="textNoShape">
              <a:avLst/>
            </a:prstTxWarp>
            <a:spAutoFit/>
          </a:bodyPr>
          <a:lstStyle/>
          <a:p>
            <a:endParaRPr lang="fr-FR"/>
          </a:p>
        </p:txBody>
      </p:sp>
      <p:sp>
        <p:nvSpPr>
          <p:cNvPr id="159760" name="Rectangle 16"/>
          <p:cNvSpPr>
            <a:spLocks noChangeArrowheads="1"/>
          </p:cNvSpPr>
          <p:nvPr/>
        </p:nvSpPr>
        <p:spPr bwMode="auto">
          <a:xfrm>
            <a:off x="1141942" y="-173135"/>
            <a:ext cx="138606" cy="346271"/>
          </a:xfrm>
          <a:prstGeom prst="rect">
            <a:avLst/>
          </a:prstGeom>
          <a:noFill/>
          <a:ln w="9525">
            <a:noFill/>
            <a:miter lim="800000"/>
            <a:headEnd/>
            <a:tailEnd/>
          </a:ln>
          <a:effectLst/>
        </p:spPr>
        <p:txBody>
          <a:bodyPr vert="horz" wrap="none" lIns="68601" tIns="34301" rIns="68601" bIns="34301" numCol="1" anchor="ctr" anchorCtr="0" compatLnSpc="1">
            <a:prstTxWarp prst="textNoShape">
              <a:avLst/>
            </a:prstTxWarp>
            <a:spAutoFit/>
          </a:bodyPr>
          <a:lstStyle/>
          <a:p>
            <a:endParaRPr lang="fr-FR"/>
          </a:p>
        </p:txBody>
      </p:sp>
      <p:sp>
        <p:nvSpPr>
          <p:cNvPr id="159762" name="Rectangle 18"/>
          <p:cNvSpPr>
            <a:spLocks noChangeArrowheads="1"/>
          </p:cNvSpPr>
          <p:nvPr/>
        </p:nvSpPr>
        <p:spPr bwMode="auto">
          <a:xfrm>
            <a:off x="1141942" y="-173135"/>
            <a:ext cx="138606" cy="346271"/>
          </a:xfrm>
          <a:prstGeom prst="rect">
            <a:avLst/>
          </a:prstGeom>
          <a:noFill/>
          <a:ln w="9525">
            <a:noFill/>
            <a:miter lim="800000"/>
            <a:headEnd/>
            <a:tailEnd/>
          </a:ln>
          <a:effectLst/>
        </p:spPr>
        <p:txBody>
          <a:bodyPr vert="horz" wrap="none" lIns="68601" tIns="34301" rIns="68601" bIns="34301" numCol="1" anchor="ctr" anchorCtr="0" compatLnSpc="1">
            <a:prstTxWarp prst="textNoShape">
              <a:avLst/>
            </a:prstTxWarp>
            <a:spAutoFit/>
          </a:bodyPr>
          <a:lstStyle/>
          <a:p>
            <a:endParaRPr lang="fr-FR"/>
          </a:p>
        </p:txBody>
      </p:sp>
      <p:sp>
        <p:nvSpPr>
          <p:cNvPr id="159764" name="Rectangle 20"/>
          <p:cNvSpPr>
            <a:spLocks noChangeArrowheads="1"/>
          </p:cNvSpPr>
          <p:nvPr/>
        </p:nvSpPr>
        <p:spPr bwMode="auto">
          <a:xfrm>
            <a:off x="1141942" y="-173135"/>
            <a:ext cx="138606" cy="346271"/>
          </a:xfrm>
          <a:prstGeom prst="rect">
            <a:avLst/>
          </a:prstGeom>
          <a:noFill/>
          <a:ln w="9525">
            <a:noFill/>
            <a:miter lim="800000"/>
            <a:headEnd/>
            <a:tailEnd/>
          </a:ln>
          <a:effectLst/>
        </p:spPr>
        <p:txBody>
          <a:bodyPr vert="horz" wrap="none" lIns="68601" tIns="34301" rIns="68601" bIns="34301" numCol="1" anchor="ctr" anchorCtr="0" compatLnSpc="1">
            <a:prstTxWarp prst="textNoShape">
              <a:avLst/>
            </a:prstTxWarp>
            <a:spAutoFit/>
          </a:bodyPr>
          <a:lstStyle/>
          <a:p>
            <a:endParaRPr lang="fr-FR"/>
          </a:p>
        </p:txBody>
      </p:sp>
      <p:sp>
        <p:nvSpPr>
          <p:cNvPr id="159766" name="Rectangle 22"/>
          <p:cNvSpPr>
            <a:spLocks noChangeArrowheads="1"/>
          </p:cNvSpPr>
          <p:nvPr/>
        </p:nvSpPr>
        <p:spPr bwMode="auto">
          <a:xfrm>
            <a:off x="1141942" y="-173135"/>
            <a:ext cx="138606" cy="346271"/>
          </a:xfrm>
          <a:prstGeom prst="rect">
            <a:avLst/>
          </a:prstGeom>
          <a:noFill/>
          <a:ln w="9525">
            <a:noFill/>
            <a:miter lim="800000"/>
            <a:headEnd/>
            <a:tailEnd/>
          </a:ln>
          <a:effectLst/>
        </p:spPr>
        <p:txBody>
          <a:bodyPr vert="horz" wrap="none" lIns="68601" tIns="34301" rIns="68601" bIns="34301" numCol="1" anchor="ctr" anchorCtr="0" compatLnSpc="1">
            <a:prstTxWarp prst="textNoShape">
              <a:avLst/>
            </a:prstTxWarp>
            <a:spAutoFit/>
          </a:bodyPr>
          <a:lstStyle/>
          <a:p>
            <a:endParaRPr lang="fr-FR"/>
          </a:p>
        </p:txBody>
      </p:sp>
      <p:sp>
        <p:nvSpPr>
          <p:cNvPr id="32" name="Rectangle 31"/>
          <p:cNvSpPr/>
          <p:nvPr/>
        </p:nvSpPr>
        <p:spPr>
          <a:xfrm>
            <a:off x="2032935" y="1276000"/>
            <a:ext cx="5186176" cy="369332"/>
          </a:xfrm>
          <a:prstGeom prst="rect">
            <a:avLst/>
          </a:prstGeom>
        </p:spPr>
        <p:txBody>
          <a:bodyPr wrap="square">
            <a:spAutoFit/>
          </a:bodyPr>
          <a:lstStyle/>
          <a:p>
            <a:endParaRPr lang="fr-FR" dirty="0"/>
          </a:p>
        </p:txBody>
      </p:sp>
      <p:pic>
        <p:nvPicPr>
          <p:cNvPr id="159745" name="Picture 1"/>
          <p:cNvPicPr>
            <a:picLocks noChangeAspect="1" noChangeArrowheads="1"/>
          </p:cNvPicPr>
          <p:nvPr/>
        </p:nvPicPr>
        <p:blipFill>
          <a:blip r:embed="rId3" cstate="print"/>
          <a:srcRect/>
          <a:stretch>
            <a:fillRect/>
          </a:stretch>
        </p:blipFill>
        <p:spPr bwMode="auto">
          <a:xfrm>
            <a:off x="1141942" y="456912"/>
            <a:ext cx="7723910" cy="4645949"/>
          </a:xfrm>
          <a:prstGeom prst="rect">
            <a:avLst/>
          </a:prstGeom>
          <a:noFill/>
          <a:ln w="9525">
            <a:noFill/>
            <a:miter lim="800000"/>
            <a:headEnd/>
            <a:tailEnd/>
          </a:ln>
        </p:spPr>
      </p:pic>
      <p:sp>
        <p:nvSpPr>
          <p:cNvPr id="24" name="ZoneTexte 23"/>
          <p:cNvSpPr txBox="1"/>
          <p:nvPr/>
        </p:nvSpPr>
        <p:spPr>
          <a:xfrm rot="16200000">
            <a:off x="-1109758" y="1935714"/>
            <a:ext cx="3456384" cy="341632"/>
          </a:xfrm>
          <a:prstGeom prst="rect">
            <a:avLst/>
          </a:prstGeom>
          <a:noFill/>
        </p:spPr>
        <p:txBody>
          <a:bodyPr wrap="square" rtlCol="0">
            <a:spAutoFit/>
          </a:bodyPr>
          <a:lstStyle/>
          <a:p>
            <a:pPr lvl="0" algn="ctr" fontAlgn="auto">
              <a:lnSpc>
                <a:spcPct val="90000"/>
              </a:lnSpc>
              <a:spcAft>
                <a:spcPts val="0"/>
              </a:spcAft>
              <a:defRPr/>
            </a:pPr>
            <a:r>
              <a:rPr lang="de-DE" noProof="1">
                <a:solidFill>
                  <a:srgbClr val="000000"/>
                </a:solidFill>
              </a:rPr>
              <a:t>CALCUL DES INCERTITUDES</a:t>
            </a:r>
            <a:endParaRPr lang="de-DE" dirty="0">
              <a:solidFill>
                <a:srgbClr val="000000"/>
              </a:solidFill>
            </a:endParaRPr>
          </a:p>
        </p:txBody>
      </p:sp>
    </p:spTree>
    <p:extLst>
      <p:ext uri="{BB962C8B-B14F-4D97-AF65-F5344CB8AC3E}">
        <p14:creationId xmlns:p14="http://schemas.microsoft.com/office/powerpoint/2010/main" val="3496046578"/>
      </p:ext>
    </p:extLst>
  </p:cSld>
  <p:clrMapOvr>
    <a:masterClrMapping/>
  </p:clrMapOvr>
  <p:transition/>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_h1"/>
          <p:cNvSpPr>
            <a:spLocks noGrp="1" noChangeArrowheads="1"/>
          </p:cNvSpPr>
          <p:nvPr>
            <p:ph type="title"/>
          </p:nvPr>
        </p:nvSpPr>
        <p:spPr bwMode="gray">
          <a:xfrm>
            <a:off x="1182268" y="0"/>
            <a:ext cx="6671418" cy="909179"/>
          </a:xfrm>
        </p:spPr>
        <p:txBody>
          <a:bodyPr/>
          <a:lstStyle/>
          <a:p>
            <a:r>
              <a:rPr lang="en-US" noProof="1"/>
              <a:t>Evaluation de l’incertitude type A</a:t>
            </a:r>
          </a:p>
        </p:txBody>
      </p:sp>
      <p:sp>
        <p:nvSpPr>
          <p:cNvPr id="23" name="_text"/>
          <p:cNvSpPr txBox="1">
            <a:spLocks/>
          </p:cNvSpPr>
          <p:nvPr/>
        </p:nvSpPr>
        <p:spPr bwMode="gray">
          <a:xfrm>
            <a:off x="1384905" y="1165982"/>
            <a:ext cx="3132310" cy="3187096"/>
          </a:xfrm>
          <a:prstGeom prst="rect">
            <a:avLst/>
          </a:prstGeom>
        </p:spPr>
        <p:txBody>
          <a:bodyPr vert="horz" lIns="0" tIns="0" rIns="0" bIns="0" rtlCol="0">
            <a:noAutofit/>
          </a:bodyPr>
          <a:lstStyle/>
          <a:p>
            <a:pPr marL="135036" indent="-135036">
              <a:lnSpc>
                <a:spcPct val="95000"/>
              </a:lnSpc>
              <a:spcAft>
                <a:spcPts val="600"/>
              </a:spcAft>
              <a:buFont typeface="Wingdings" pitchFamily="2" charset="2"/>
              <a:buChar char="§"/>
              <a:defRPr/>
            </a:pPr>
            <a:endParaRPr lang="fr-FR" b="1" noProof="1"/>
          </a:p>
        </p:txBody>
      </p:sp>
      <p:sp>
        <p:nvSpPr>
          <p:cNvPr id="18" name="Espace réservé du contenu 2"/>
          <p:cNvSpPr txBox="1">
            <a:spLocks/>
          </p:cNvSpPr>
          <p:nvPr/>
        </p:nvSpPr>
        <p:spPr>
          <a:xfrm>
            <a:off x="1484948" y="1200521"/>
            <a:ext cx="6174105" cy="3395520"/>
          </a:xfrm>
          <a:prstGeom prst="rect">
            <a:avLst/>
          </a:prstGeom>
        </p:spPr>
        <p:txBody>
          <a:bodyPr>
            <a:normAutofit/>
          </a:bodyPr>
          <a:lstStyle/>
          <a:p>
            <a:pPr marL="257244" indent="-257244" defTabSz="685983" fontAlgn="auto">
              <a:spcBef>
                <a:spcPct val="20000"/>
              </a:spcBef>
              <a:spcAft>
                <a:spcPts val="0"/>
              </a:spcAft>
              <a:buFont typeface="Arial" pitchFamily="34" charset="0"/>
              <a:buChar char="•"/>
              <a:defRPr/>
            </a:pPr>
            <a:endParaRPr lang="fr-FR" sz="2401" dirty="0">
              <a:latin typeface="+mn-lt"/>
            </a:endParaRPr>
          </a:p>
        </p:txBody>
      </p:sp>
      <p:sp>
        <p:nvSpPr>
          <p:cNvPr id="9" name="ZoneTexte 8"/>
          <p:cNvSpPr txBox="1"/>
          <p:nvPr/>
        </p:nvSpPr>
        <p:spPr>
          <a:xfrm>
            <a:off x="1205424" y="774622"/>
            <a:ext cx="7759879" cy="4247317"/>
          </a:xfrm>
          <a:prstGeom prst="rect">
            <a:avLst/>
          </a:prstGeom>
          <a:noFill/>
        </p:spPr>
        <p:txBody>
          <a:bodyPr wrap="square" rtlCol="0">
            <a:spAutoFit/>
          </a:bodyPr>
          <a:lstStyle/>
          <a:p>
            <a:pPr marL="342991" indent="-342991">
              <a:buFont typeface="+mj-lt"/>
              <a:buAutoNum type="arabicPeriod"/>
            </a:pPr>
            <a:r>
              <a:rPr lang="fr-FR" b="0" dirty="0"/>
              <a:t>Dans la plupart des cas, la meilleure estimation disponible de l'espérance mathématique µq d'une grandeur q qui varie au hasard [c'est-à-dire d'une variable aléatoire ( et pour laquelle on a obtenu n observations indépendantes </a:t>
            </a:r>
            <a:r>
              <a:rPr lang="fr-FR" b="0" dirty="0" err="1"/>
              <a:t>qk</a:t>
            </a:r>
            <a:r>
              <a:rPr lang="fr-FR" b="0" dirty="0"/>
              <a:t> dans les mêmes conditions de mesure, est la moyenne  arithmétique des n observations</a:t>
            </a:r>
          </a:p>
          <a:p>
            <a:pPr marL="342991" indent="-342991">
              <a:buFont typeface="+mj-lt"/>
              <a:buAutoNum type="arabicPeriod"/>
            </a:pPr>
            <a:endParaRPr lang="fr-FR" b="0" dirty="0"/>
          </a:p>
          <a:p>
            <a:pPr marL="342991" indent="-342991">
              <a:buFont typeface="+mj-lt"/>
              <a:buAutoNum type="arabicPeriod"/>
            </a:pPr>
            <a:r>
              <a:rPr lang="fr-FR" b="0" dirty="0"/>
              <a:t>Les valeurs des observations individuelles </a:t>
            </a:r>
            <a:r>
              <a:rPr lang="fr-FR" b="0" dirty="0" err="1"/>
              <a:t>qk</a:t>
            </a:r>
            <a:r>
              <a:rPr lang="fr-FR" b="0" dirty="0"/>
              <a:t> diffèrent en raison des variations aléatoires des grandeurs d'influence ou des effets aléatoires. La variance expérimentale des observations, qui estime la variance σ2 de la loi de probabilité de q, est donnée par</a:t>
            </a:r>
          </a:p>
          <a:p>
            <a:pPr marL="342991" indent="-342991">
              <a:buFont typeface="+mj-lt"/>
              <a:buAutoNum type="arabicPeriod"/>
            </a:pPr>
            <a:endParaRPr lang="fr-FR" b="0" dirty="0"/>
          </a:p>
          <a:p>
            <a:pPr marL="342991" indent="-342991">
              <a:buFont typeface="+mj-lt"/>
              <a:buAutoNum type="arabicPeriod"/>
            </a:pPr>
            <a:r>
              <a:rPr lang="fr-FR" b="0" dirty="0"/>
              <a:t>Cette estimation de la </a:t>
            </a:r>
            <a:r>
              <a:rPr lang="fr-FR" b="0" dirty="0">
                <a:solidFill>
                  <a:srgbClr val="FF0000"/>
                </a:solidFill>
              </a:rPr>
              <a:t>variance </a:t>
            </a:r>
            <a:r>
              <a:rPr lang="fr-FR" b="0" dirty="0"/>
              <a:t>et sa racine carrée s(</a:t>
            </a:r>
            <a:r>
              <a:rPr lang="fr-FR" b="0" dirty="0" err="1"/>
              <a:t>qk</a:t>
            </a:r>
            <a:r>
              <a:rPr lang="fr-FR" b="0" dirty="0"/>
              <a:t>), </a:t>
            </a:r>
            <a:r>
              <a:rPr lang="fr-FR" b="0" dirty="0">
                <a:solidFill>
                  <a:srgbClr val="FF0000"/>
                </a:solidFill>
              </a:rPr>
              <a:t>appelée écart-type </a:t>
            </a:r>
            <a:r>
              <a:rPr lang="fr-FR" b="0" dirty="0"/>
              <a:t>expérimental caractérisent la variabilité des valeurs observées </a:t>
            </a:r>
            <a:r>
              <a:rPr lang="fr-FR" b="0" dirty="0" err="1"/>
              <a:t>qk</a:t>
            </a:r>
            <a:r>
              <a:rPr lang="fr-FR" b="0" dirty="0"/>
              <a:t>, ou, plus spécifiquement, leur dispersion autour de leur moyenne q</a:t>
            </a:r>
          </a:p>
        </p:txBody>
      </p:sp>
      <p:sp>
        <p:nvSpPr>
          <p:cNvPr id="159746" name="Rectangle 2"/>
          <p:cNvSpPr>
            <a:spLocks noChangeArrowheads="1"/>
          </p:cNvSpPr>
          <p:nvPr/>
        </p:nvSpPr>
        <p:spPr bwMode="auto">
          <a:xfrm>
            <a:off x="1141942" y="-173135"/>
            <a:ext cx="138606" cy="346271"/>
          </a:xfrm>
          <a:prstGeom prst="rect">
            <a:avLst/>
          </a:prstGeom>
          <a:noFill/>
          <a:ln w="9525">
            <a:noFill/>
            <a:miter lim="800000"/>
            <a:headEnd/>
            <a:tailEnd/>
          </a:ln>
          <a:effectLst/>
        </p:spPr>
        <p:txBody>
          <a:bodyPr vert="horz" wrap="none" lIns="68601" tIns="34301" rIns="68601" bIns="34301" numCol="1" anchor="ctr" anchorCtr="0" compatLnSpc="1">
            <a:prstTxWarp prst="textNoShape">
              <a:avLst/>
            </a:prstTxWarp>
            <a:spAutoFit/>
          </a:bodyPr>
          <a:lstStyle/>
          <a:p>
            <a:endParaRPr lang="fr-FR"/>
          </a:p>
        </p:txBody>
      </p:sp>
      <p:sp>
        <p:nvSpPr>
          <p:cNvPr id="159748" name="Rectangle 4"/>
          <p:cNvSpPr>
            <a:spLocks noChangeArrowheads="1"/>
          </p:cNvSpPr>
          <p:nvPr/>
        </p:nvSpPr>
        <p:spPr bwMode="auto">
          <a:xfrm>
            <a:off x="1141942" y="-173135"/>
            <a:ext cx="138606" cy="346271"/>
          </a:xfrm>
          <a:prstGeom prst="rect">
            <a:avLst/>
          </a:prstGeom>
          <a:noFill/>
          <a:ln w="9525">
            <a:noFill/>
            <a:miter lim="800000"/>
            <a:headEnd/>
            <a:tailEnd/>
          </a:ln>
          <a:effectLst/>
        </p:spPr>
        <p:txBody>
          <a:bodyPr vert="horz" wrap="none" lIns="68601" tIns="34301" rIns="68601" bIns="34301" numCol="1" anchor="ctr" anchorCtr="0" compatLnSpc="1">
            <a:prstTxWarp prst="textNoShape">
              <a:avLst/>
            </a:prstTxWarp>
            <a:spAutoFit/>
          </a:bodyPr>
          <a:lstStyle/>
          <a:p>
            <a:endParaRPr lang="fr-FR"/>
          </a:p>
        </p:txBody>
      </p:sp>
      <p:sp>
        <p:nvSpPr>
          <p:cNvPr id="159750" name="Rectangle 6"/>
          <p:cNvSpPr>
            <a:spLocks noChangeArrowheads="1"/>
          </p:cNvSpPr>
          <p:nvPr/>
        </p:nvSpPr>
        <p:spPr bwMode="auto">
          <a:xfrm>
            <a:off x="1141942" y="-1632"/>
            <a:ext cx="138606" cy="346271"/>
          </a:xfrm>
          <a:prstGeom prst="rect">
            <a:avLst/>
          </a:prstGeom>
          <a:noFill/>
          <a:ln w="9525">
            <a:noFill/>
            <a:miter lim="800000"/>
            <a:headEnd/>
            <a:tailEnd/>
          </a:ln>
          <a:effectLst/>
        </p:spPr>
        <p:txBody>
          <a:bodyPr vert="horz" wrap="none" lIns="68601" tIns="34301" rIns="68601" bIns="34301" numCol="1" anchor="ctr" anchorCtr="0" compatLnSpc="1">
            <a:prstTxWarp prst="textNoShape">
              <a:avLst/>
            </a:prstTxWarp>
            <a:spAutoFit/>
          </a:bodyPr>
          <a:lstStyle/>
          <a:p>
            <a:endParaRPr lang="fr-FR"/>
          </a:p>
        </p:txBody>
      </p:sp>
      <p:sp>
        <p:nvSpPr>
          <p:cNvPr id="159752" name="Rectangle 8"/>
          <p:cNvSpPr>
            <a:spLocks noChangeArrowheads="1"/>
          </p:cNvSpPr>
          <p:nvPr/>
        </p:nvSpPr>
        <p:spPr bwMode="auto">
          <a:xfrm>
            <a:off x="1141942" y="-173135"/>
            <a:ext cx="138606" cy="346271"/>
          </a:xfrm>
          <a:prstGeom prst="rect">
            <a:avLst/>
          </a:prstGeom>
          <a:noFill/>
          <a:ln w="9525">
            <a:noFill/>
            <a:miter lim="800000"/>
            <a:headEnd/>
            <a:tailEnd/>
          </a:ln>
          <a:effectLst/>
        </p:spPr>
        <p:txBody>
          <a:bodyPr vert="horz" wrap="none" lIns="68601" tIns="34301" rIns="68601" bIns="34301" numCol="1" anchor="ctr" anchorCtr="0" compatLnSpc="1">
            <a:prstTxWarp prst="textNoShape">
              <a:avLst/>
            </a:prstTxWarp>
            <a:spAutoFit/>
          </a:bodyPr>
          <a:lstStyle/>
          <a:p>
            <a:endParaRPr lang="fr-FR"/>
          </a:p>
        </p:txBody>
      </p:sp>
      <p:sp>
        <p:nvSpPr>
          <p:cNvPr id="159754" name="Rectangle 10"/>
          <p:cNvSpPr>
            <a:spLocks noChangeArrowheads="1"/>
          </p:cNvSpPr>
          <p:nvPr/>
        </p:nvSpPr>
        <p:spPr bwMode="auto">
          <a:xfrm>
            <a:off x="1141942" y="-173135"/>
            <a:ext cx="138606" cy="346271"/>
          </a:xfrm>
          <a:prstGeom prst="rect">
            <a:avLst/>
          </a:prstGeom>
          <a:noFill/>
          <a:ln w="9525">
            <a:noFill/>
            <a:miter lim="800000"/>
            <a:headEnd/>
            <a:tailEnd/>
          </a:ln>
          <a:effectLst/>
        </p:spPr>
        <p:txBody>
          <a:bodyPr vert="horz" wrap="none" lIns="68601" tIns="34301" rIns="68601" bIns="34301" numCol="1" anchor="ctr" anchorCtr="0" compatLnSpc="1">
            <a:prstTxWarp prst="textNoShape">
              <a:avLst/>
            </a:prstTxWarp>
            <a:spAutoFit/>
          </a:bodyPr>
          <a:lstStyle/>
          <a:p>
            <a:endParaRPr lang="fr-FR"/>
          </a:p>
        </p:txBody>
      </p:sp>
      <p:sp>
        <p:nvSpPr>
          <p:cNvPr id="159756" name="Rectangle 12"/>
          <p:cNvSpPr>
            <a:spLocks noChangeArrowheads="1"/>
          </p:cNvSpPr>
          <p:nvPr/>
        </p:nvSpPr>
        <p:spPr bwMode="auto">
          <a:xfrm>
            <a:off x="1141942" y="-1632"/>
            <a:ext cx="138606" cy="346271"/>
          </a:xfrm>
          <a:prstGeom prst="rect">
            <a:avLst/>
          </a:prstGeom>
          <a:noFill/>
          <a:ln w="9525">
            <a:noFill/>
            <a:miter lim="800000"/>
            <a:headEnd/>
            <a:tailEnd/>
          </a:ln>
          <a:effectLst/>
        </p:spPr>
        <p:txBody>
          <a:bodyPr vert="horz" wrap="none" lIns="68601" tIns="34301" rIns="68601" bIns="34301" numCol="1" anchor="ctr" anchorCtr="0" compatLnSpc="1">
            <a:prstTxWarp prst="textNoShape">
              <a:avLst/>
            </a:prstTxWarp>
            <a:spAutoFit/>
          </a:bodyPr>
          <a:lstStyle/>
          <a:p>
            <a:endParaRPr lang="fr-FR"/>
          </a:p>
        </p:txBody>
      </p:sp>
      <p:sp>
        <p:nvSpPr>
          <p:cNvPr id="159758" name="Rectangle 14"/>
          <p:cNvSpPr>
            <a:spLocks noChangeArrowheads="1"/>
          </p:cNvSpPr>
          <p:nvPr/>
        </p:nvSpPr>
        <p:spPr bwMode="auto">
          <a:xfrm>
            <a:off x="1141942" y="-173135"/>
            <a:ext cx="138606" cy="346271"/>
          </a:xfrm>
          <a:prstGeom prst="rect">
            <a:avLst/>
          </a:prstGeom>
          <a:noFill/>
          <a:ln w="9525">
            <a:noFill/>
            <a:miter lim="800000"/>
            <a:headEnd/>
            <a:tailEnd/>
          </a:ln>
          <a:effectLst/>
        </p:spPr>
        <p:txBody>
          <a:bodyPr vert="horz" wrap="none" lIns="68601" tIns="34301" rIns="68601" bIns="34301" numCol="1" anchor="ctr" anchorCtr="0" compatLnSpc="1">
            <a:prstTxWarp prst="textNoShape">
              <a:avLst/>
            </a:prstTxWarp>
            <a:spAutoFit/>
          </a:bodyPr>
          <a:lstStyle/>
          <a:p>
            <a:endParaRPr lang="fr-FR"/>
          </a:p>
        </p:txBody>
      </p:sp>
      <p:sp>
        <p:nvSpPr>
          <p:cNvPr id="159760" name="Rectangle 16"/>
          <p:cNvSpPr>
            <a:spLocks noChangeArrowheads="1"/>
          </p:cNvSpPr>
          <p:nvPr/>
        </p:nvSpPr>
        <p:spPr bwMode="auto">
          <a:xfrm>
            <a:off x="1141942" y="-173135"/>
            <a:ext cx="138606" cy="346271"/>
          </a:xfrm>
          <a:prstGeom prst="rect">
            <a:avLst/>
          </a:prstGeom>
          <a:noFill/>
          <a:ln w="9525">
            <a:noFill/>
            <a:miter lim="800000"/>
            <a:headEnd/>
            <a:tailEnd/>
          </a:ln>
          <a:effectLst/>
        </p:spPr>
        <p:txBody>
          <a:bodyPr vert="horz" wrap="none" lIns="68601" tIns="34301" rIns="68601" bIns="34301" numCol="1" anchor="ctr" anchorCtr="0" compatLnSpc="1">
            <a:prstTxWarp prst="textNoShape">
              <a:avLst/>
            </a:prstTxWarp>
            <a:spAutoFit/>
          </a:bodyPr>
          <a:lstStyle/>
          <a:p>
            <a:endParaRPr lang="fr-FR"/>
          </a:p>
        </p:txBody>
      </p:sp>
      <p:sp>
        <p:nvSpPr>
          <p:cNvPr id="159762" name="Rectangle 18"/>
          <p:cNvSpPr>
            <a:spLocks noChangeArrowheads="1"/>
          </p:cNvSpPr>
          <p:nvPr/>
        </p:nvSpPr>
        <p:spPr bwMode="auto">
          <a:xfrm>
            <a:off x="1141942" y="-173135"/>
            <a:ext cx="138606" cy="346271"/>
          </a:xfrm>
          <a:prstGeom prst="rect">
            <a:avLst/>
          </a:prstGeom>
          <a:noFill/>
          <a:ln w="9525">
            <a:noFill/>
            <a:miter lim="800000"/>
            <a:headEnd/>
            <a:tailEnd/>
          </a:ln>
          <a:effectLst/>
        </p:spPr>
        <p:txBody>
          <a:bodyPr vert="horz" wrap="none" lIns="68601" tIns="34301" rIns="68601" bIns="34301" numCol="1" anchor="ctr" anchorCtr="0" compatLnSpc="1">
            <a:prstTxWarp prst="textNoShape">
              <a:avLst/>
            </a:prstTxWarp>
            <a:spAutoFit/>
          </a:bodyPr>
          <a:lstStyle/>
          <a:p>
            <a:endParaRPr lang="fr-FR"/>
          </a:p>
        </p:txBody>
      </p:sp>
      <p:sp>
        <p:nvSpPr>
          <p:cNvPr id="159764" name="Rectangle 20"/>
          <p:cNvSpPr>
            <a:spLocks noChangeArrowheads="1"/>
          </p:cNvSpPr>
          <p:nvPr/>
        </p:nvSpPr>
        <p:spPr bwMode="auto">
          <a:xfrm>
            <a:off x="1141942" y="-173135"/>
            <a:ext cx="138606" cy="346271"/>
          </a:xfrm>
          <a:prstGeom prst="rect">
            <a:avLst/>
          </a:prstGeom>
          <a:noFill/>
          <a:ln w="9525">
            <a:noFill/>
            <a:miter lim="800000"/>
            <a:headEnd/>
            <a:tailEnd/>
          </a:ln>
          <a:effectLst/>
        </p:spPr>
        <p:txBody>
          <a:bodyPr vert="horz" wrap="none" lIns="68601" tIns="34301" rIns="68601" bIns="34301" numCol="1" anchor="ctr" anchorCtr="0" compatLnSpc="1">
            <a:prstTxWarp prst="textNoShape">
              <a:avLst/>
            </a:prstTxWarp>
            <a:spAutoFit/>
          </a:bodyPr>
          <a:lstStyle/>
          <a:p>
            <a:endParaRPr lang="fr-FR"/>
          </a:p>
        </p:txBody>
      </p:sp>
      <p:sp>
        <p:nvSpPr>
          <p:cNvPr id="159766" name="Rectangle 22"/>
          <p:cNvSpPr>
            <a:spLocks noChangeArrowheads="1"/>
          </p:cNvSpPr>
          <p:nvPr/>
        </p:nvSpPr>
        <p:spPr bwMode="auto">
          <a:xfrm>
            <a:off x="1141942" y="-173135"/>
            <a:ext cx="138606" cy="346271"/>
          </a:xfrm>
          <a:prstGeom prst="rect">
            <a:avLst/>
          </a:prstGeom>
          <a:noFill/>
          <a:ln w="9525">
            <a:noFill/>
            <a:miter lim="800000"/>
            <a:headEnd/>
            <a:tailEnd/>
          </a:ln>
          <a:effectLst/>
        </p:spPr>
        <p:txBody>
          <a:bodyPr vert="horz" wrap="none" lIns="68601" tIns="34301" rIns="68601" bIns="34301" numCol="1" anchor="ctr" anchorCtr="0" compatLnSpc="1">
            <a:prstTxWarp prst="textNoShape">
              <a:avLst/>
            </a:prstTxWarp>
            <a:spAutoFit/>
          </a:bodyPr>
          <a:lstStyle/>
          <a:p>
            <a:endParaRPr lang="fr-FR"/>
          </a:p>
        </p:txBody>
      </p:sp>
      <p:sp>
        <p:nvSpPr>
          <p:cNvPr id="32" name="Rectangle 31"/>
          <p:cNvSpPr/>
          <p:nvPr/>
        </p:nvSpPr>
        <p:spPr>
          <a:xfrm>
            <a:off x="2032935" y="1276000"/>
            <a:ext cx="5186176" cy="369332"/>
          </a:xfrm>
          <a:prstGeom prst="rect">
            <a:avLst/>
          </a:prstGeom>
        </p:spPr>
        <p:txBody>
          <a:bodyPr wrap="square">
            <a:spAutoFit/>
          </a:bodyPr>
          <a:lstStyle/>
          <a:p>
            <a:endParaRPr lang="fr-FR" dirty="0"/>
          </a:p>
        </p:txBody>
      </p:sp>
      <p:pic>
        <p:nvPicPr>
          <p:cNvPr id="2050" name="Picture 2"/>
          <p:cNvPicPr>
            <a:picLocks noChangeAspect="1" noChangeArrowheads="1"/>
          </p:cNvPicPr>
          <p:nvPr/>
        </p:nvPicPr>
        <p:blipFill>
          <a:blip r:embed="rId3" cstate="print"/>
          <a:srcRect/>
          <a:stretch>
            <a:fillRect/>
          </a:stretch>
        </p:blipFill>
        <p:spPr bwMode="auto">
          <a:xfrm>
            <a:off x="8065636" y="329232"/>
            <a:ext cx="957558" cy="578822"/>
          </a:xfrm>
          <a:prstGeom prst="rect">
            <a:avLst/>
          </a:prstGeom>
          <a:noFill/>
          <a:ln w="9525">
            <a:noFill/>
            <a:miter lim="800000"/>
            <a:headEnd/>
            <a:tailEnd/>
          </a:ln>
        </p:spPr>
      </p:pic>
      <p:pic>
        <p:nvPicPr>
          <p:cNvPr id="2051" name="Picture 3"/>
          <p:cNvPicPr>
            <a:picLocks noChangeAspect="1" noChangeArrowheads="1"/>
          </p:cNvPicPr>
          <p:nvPr/>
        </p:nvPicPr>
        <p:blipFill>
          <a:blip r:embed="rId4" cstate="print"/>
          <a:srcRect/>
          <a:stretch>
            <a:fillRect/>
          </a:stretch>
        </p:blipFill>
        <p:spPr bwMode="auto">
          <a:xfrm>
            <a:off x="6906847" y="3263220"/>
            <a:ext cx="1769609" cy="607677"/>
          </a:xfrm>
          <a:prstGeom prst="rect">
            <a:avLst/>
          </a:prstGeom>
          <a:noFill/>
          <a:ln w="9525">
            <a:noFill/>
            <a:miter lim="800000"/>
            <a:headEnd/>
            <a:tailEnd/>
          </a:ln>
        </p:spPr>
      </p:pic>
      <p:sp>
        <p:nvSpPr>
          <p:cNvPr id="20" name="ZoneTexte 19"/>
          <p:cNvSpPr txBox="1"/>
          <p:nvPr/>
        </p:nvSpPr>
        <p:spPr>
          <a:xfrm rot="16200000">
            <a:off x="-1109758" y="1935714"/>
            <a:ext cx="3456384" cy="341632"/>
          </a:xfrm>
          <a:prstGeom prst="rect">
            <a:avLst/>
          </a:prstGeom>
          <a:noFill/>
        </p:spPr>
        <p:txBody>
          <a:bodyPr wrap="square" rtlCol="0">
            <a:spAutoFit/>
          </a:bodyPr>
          <a:lstStyle/>
          <a:p>
            <a:pPr lvl="0" algn="ctr" fontAlgn="auto">
              <a:lnSpc>
                <a:spcPct val="90000"/>
              </a:lnSpc>
              <a:spcAft>
                <a:spcPts val="0"/>
              </a:spcAft>
              <a:defRPr/>
            </a:pPr>
            <a:r>
              <a:rPr lang="de-DE" noProof="1">
                <a:solidFill>
                  <a:srgbClr val="000000"/>
                </a:solidFill>
              </a:rPr>
              <a:t>CALCUL DES INCERTITUDES</a:t>
            </a:r>
            <a:endParaRPr lang="de-DE" dirty="0">
              <a:solidFill>
                <a:srgbClr val="000000"/>
              </a:solidFill>
            </a:endParaRPr>
          </a:p>
        </p:txBody>
      </p:sp>
    </p:spTree>
    <p:extLst>
      <p:ext uri="{BB962C8B-B14F-4D97-AF65-F5344CB8AC3E}">
        <p14:creationId xmlns:p14="http://schemas.microsoft.com/office/powerpoint/2010/main" val="1880435325"/>
      </p:ext>
    </p:extLst>
  </p:cSld>
  <p:clrMapOvr>
    <a:masterClrMapping/>
  </p:clrMapOvr>
  <p:transition/>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_h1"/>
          <p:cNvSpPr>
            <a:spLocks noGrp="1" noChangeArrowheads="1"/>
          </p:cNvSpPr>
          <p:nvPr>
            <p:ph type="title"/>
          </p:nvPr>
        </p:nvSpPr>
        <p:spPr bwMode="gray">
          <a:xfrm>
            <a:off x="1182268" y="0"/>
            <a:ext cx="6671418" cy="909179"/>
          </a:xfrm>
        </p:spPr>
        <p:txBody>
          <a:bodyPr/>
          <a:lstStyle/>
          <a:p>
            <a:r>
              <a:rPr lang="en-US" noProof="1"/>
              <a:t>Evaluation de l’incertitude type A</a:t>
            </a:r>
          </a:p>
        </p:txBody>
      </p:sp>
      <p:sp>
        <p:nvSpPr>
          <p:cNvPr id="159746" name="Rectangle 2"/>
          <p:cNvSpPr>
            <a:spLocks noChangeArrowheads="1"/>
          </p:cNvSpPr>
          <p:nvPr/>
        </p:nvSpPr>
        <p:spPr bwMode="auto">
          <a:xfrm>
            <a:off x="1141942" y="-173135"/>
            <a:ext cx="138606" cy="346271"/>
          </a:xfrm>
          <a:prstGeom prst="rect">
            <a:avLst/>
          </a:prstGeom>
          <a:noFill/>
          <a:ln w="9525">
            <a:noFill/>
            <a:miter lim="800000"/>
            <a:headEnd/>
            <a:tailEnd/>
          </a:ln>
          <a:effectLst/>
        </p:spPr>
        <p:txBody>
          <a:bodyPr vert="horz" wrap="none" lIns="68601" tIns="34301" rIns="68601" bIns="34301" numCol="1" anchor="ctr" anchorCtr="0" compatLnSpc="1">
            <a:prstTxWarp prst="textNoShape">
              <a:avLst/>
            </a:prstTxWarp>
            <a:spAutoFit/>
          </a:bodyPr>
          <a:lstStyle/>
          <a:p>
            <a:endParaRPr lang="fr-FR"/>
          </a:p>
        </p:txBody>
      </p:sp>
      <p:sp>
        <p:nvSpPr>
          <p:cNvPr id="159748" name="Rectangle 4"/>
          <p:cNvSpPr>
            <a:spLocks noChangeArrowheads="1"/>
          </p:cNvSpPr>
          <p:nvPr/>
        </p:nvSpPr>
        <p:spPr bwMode="auto">
          <a:xfrm>
            <a:off x="1141942" y="-173135"/>
            <a:ext cx="138606" cy="346271"/>
          </a:xfrm>
          <a:prstGeom prst="rect">
            <a:avLst/>
          </a:prstGeom>
          <a:noFill/>
          <a:ln w="9525">
            <a:noFill/>
            <a:miter lim="800000"/>
            <a:headEnd/>
            <a:tailEnd/>
          </a:ln>
          <a:effectLst/>
        </p:spPr>
        <p:txBody>
          <a:bodyPr vert="horz" wrap="none" lIns="68601" tIns="34301" rIns="68601" bIns="34301" numCol="1" anchor="ctr" anchorCtr="0" compatLnSpc="1">
            <a:prstTxWarp prst="textNoShape">
              <a:avLst/>
            </a:prstTxWarp>
            <a:spAutoFit/>
          </a:bodyPr>
          <a:lstStyle/>
          <a:p>
            <a:endParaRPr lang="fr-FR"/>
          </a:p>
        </p:txBody>
      </p:sp>
      <p:sp>
        <p:nvSpPr>
          <p:cNvPr id="159750" name="Rectangle 6"/>
          <p:cNvSpPr>
            <a:spLocks noChangeArrowheads="1"/>
          </p:cNvSpPr>
          <p:nvPr/>
        </p:nvSpPr>
        <p:spPr bwMode="auto">
          <a:xfrm>
            <a:off x="1141942" y="-1632"/>
            <a:ext cx="138606" cy="346271"/>
          </a:xfrm>
          <a:prstGeom prst="rect">
            <a:avLst/>
          </a:prstGeom>
          <a:noFill/>
          <a:ln w="9525">
            <a:noFill/>
            <a:miter lim="800000"/>
            <a:headEnd/>
            <a:tailEnd/>
          </a:ln>
          <a:effectLst/>
        </p:spPr>
        <p:txBody>
          <a:bodyPr vert="horz" wrap="none" lIns="68601" tIns="34301" rIns="68601" bIns="34301" numCol="1" anchor="ctr" anchorCtr="0" compatLnSpc="1">
            <a:prstTxWarp prst="textNoShape">
              <a:avLst/>
            </a:prstTxWarp>
            <a:spAutoFit/>
          </a:bodyPr>
          <a:lstStyle/>
          <a:p>
            <a:endParaRPr lang="fr-FR"/>
          </a:p>
        </p:txBody>
      </p:sp>
      <p:sp>
        <p:nvSpPr>
          <p:cNvPr id="159752" name="Rectangle 8"/>
          <p:cNvSpPr>
            <a:spLocks noChangeArrowheads="1"/>
          </p:cNvSpPr>
          <p:nvPr/>
        </p:nvSpPr>
        <p:spPr bwMode="auto">
          <a:xfrm>
            <a:off x="1141942" y="-173135"/>
            <a:ext cx="138606" cy="346271"/>
          </a:xfrm>
          <a:prstGeom prst="rect">
            <a:avLst/>
          </a:prstGeom>
          <a:noFill/>
          <a:ln w="9525">
            <a:noFill/>
            <a:miter lim="800000"/>
            <a:headEnd/>
            <a:tailEnd/>
          </a:ln>
          <a:effectLst/>
        </p:spPr>
        <p:txBody>
          <a:bodyPr vert="horz" wrap="none" lIns="68601" tIns="34301" rIns="68601" bIns="34301" numCol="1" anchor="ctr" anchorCtr="0" compatLnSpc="1">
            <a:prstTxWarp prst="textNoShape">
              <a:avLst/>
            </a:prstTxWarp>
            <a:spAutoFit/>
          </a:bodyPr>
          <a:lstStyle/>
          <a:p>
            <a:endParaRPr lang="fr-FR"/>
          </a:p>
        </p:txBody>
      </p:sp>
      <p:sp>
        <p:nvSpPr>
          <p:cNvPr id="159754" name="Rectangle 10"/>
          <p:cNvSpPr>
            <a:spLocks noChangeArrowheads="1"/>
          </p:cNvSpPr>
          <p:nvPr/>
        </p:nvSpPr>
        <p:spPr bwMode="auto">
          <a:xfrm>
            <a:off x="1141942" y="-173135"/>
            <a:ext cx="138606" cy="346271"/>
          </a:xfrm>
          <a:prstGeom prst="rect">
            <a:avLst/>
          </a:prstGeom>
          <a:noFill/>
          <a:ln w="9525">
            <a:noFill/>
            <a:miter lim="800000"/>
            <a:headEnd/>
            <a:tailEnd/>
          </a:ln>
          <a:effectLst/>
        </p:spPr>
        <p:txBody>
          <a:bodyPr vert="horz" wrap="none" lIns="68601" tIns="34301" rIns="68601" bIns="34301" numCol="1" anchor="ctr" anchorCtr="0" compatLnSpc="1">
            <a:prstTxWarp prst="textNoShape">
              <a:avLst/>
            </a:prstTxWarp>
            <a:spAutoFit/>
          </a:bodyPr>
          <a:lstStyle/>
          <a:p>
            <a:endParaRPr lang="fr-FR"/>
          </a:p>
        </p:txBody>
      </p:sp>
      <p:sp>
        <p:nvSpPr>
          <p:cNvPr id="159756" name="Rectangle 12"/>
          <p:cNvSpPr>
            <a:spLocks noChangeArrowheads="1"/>
          </p:cNvSpPr>
          <p:nvPr/>
        </p:nvSpPr>
        <p:spPr bwMode="auto">
          <a:xfrm>
            <a:off x="1141942" y="-1632"/>
            <a:ext cx="138606" cy="346271"/>
          </a:xfrm>
          <a:prstGeom prst="rect">
            <a:avLst/>
          </a:prstGeom>
          <a:noFill/>
          <a:ln w="9525">
            <a:noFill/>
            <a:miter lim="800000"/>
            <a:headEnd/>
            <a:tailEnd/>
          </a:ln>
          <a:effectLst/>
        </p:spPr>
        <p:txBody>
          <a:bodyPr vert="horz" wrap="none" lIns="68601" tIns="34301" rIns="68601" bIns="34301" numCol="1" anchor="ctr" anchorCtr="0" compatLnSpc="1">
            <a:prstTxWarp prst="textNoShape">
              <a:avLst/>
            </a:prstTxWarp>
            <a:spAutoFit/>
          </a:bodyPr>
          <a:lstStyle/>
          <a:p>
            <a:endParaRPr lang="fr-FR"/>
          </a:p>
        </p:txBody>
      </p:sp>
      <p:sp>
        <p:nvSpPr>
          <p:cNvPr id="159758" name="Rectangle 14"/>
          <p:cNvSpPr>
            <a:spLocks noChangeArrowheads="1"/>
          </p:cNvSpPr>
          <p:nvPr/>
        </p:nvSpPr>
        <p:spPr bwMode="auto">
          <a:xfrm>
            <a:off x="1141942" y="-173135"/>
            <a:ext cx="138606" cy="346271"/>
          </a:xfrm>
          <a:prstGeom prst="rect">
            <a:avLst/>
          </a:prstGeom>
          <a:noFill/>
          <a:ln w="9525">
            <a:noFill/>
            <a:miter lim="800000"/>
            <a:headEnd/>
            <a:tailEnd/>
          </a:ln>
          <a:effectLst/>
        </p:spPr>
        <p:txBody>
          <a:bodyPr vert="horz" wrap="none" lIns="68601" tIns="34301" rIns="68601" bIns="34301" numCol="1" anchor="ctr" anchorCtr="0" compatLnSpc="1">
            <a:prstTxWarp prst="textNoShape">
              <a:avLst/>
            </a:prstTxWarp>
            <a:spAutoFit/>
          </a:bodyPr>
          <a:lstStyle/>
          <a:p>
            <a:endParaRPr lang="fr-FR"/>
          </a:p>
        </p:txBody>
      </p:sp>
      <p:sp>
        <p:nvSpPr>
          <p:cNvPr id="159760" name="Rectangle 16"/>
          <p:cNvSpPr>
            <a:spLocks noChangeArrowheads="1"/>
          </p:cNvSpPr>
          <p:nvPr/>
        </p:nvSpPr>
        <p:spPr bwMode="auto">
          <a:xfrm>
            <a:off x="1141942" y="-173135"/>
            <a:ext cx="138606" cy="346271"/>
          </a:xfrm>
          <a:prstGeom prst="rect">
            <a:avLst/>
          </a:prstGeom>
          <a:noFill/>
          <a:ln w="9525">
            <a:noFill/>
            <a:miter lim="800000"/>
            <a:headEnd/>
            <a:tailEnd/>
          </a:ln>
          <a:effectLst/>
        </p:spPr>
        <p:txBody>
          <a:bodyPr vert="horz" wrap="none" lIns="68601" tIns="34301" rIns="68601" bIns="34301" numCol="1" anchor="ctr" anchorCtr="0" compatLnSpc="1">
            <a:prstTxWarp prst="textNoShape">
              <a:avLst/>
            </a:prstTxWarp>
            <a:spAutoFit/>
          </a:bodyPr>
          <a:lstStyle/>
          <a:p>
            <a:endParaRPr lang="fr-FR"/>
          </a:p>
        </p:txBody>
      </p:sp>
      <p:sp>
        <p:nvSpPr>
          <p:cNvPr id="159762" name="Rectangle 18"/>
          <p:cNvSpPr>
            <a:spLocks noChangeArrowheads="1"/>
          </p:cNvSpPr>
          <p:nvPr/>
        </p:nvSpPr>
        <p:spPr bwMode="auto">
          <a:xfrm>
            <a:off x="1141942" y="-173135"/>
            <a:ext cx="138606" cy="346271"/>
          </a:xfrm>
          <a:prstGeom prst="rect">
            <a:avLst/>
          </a:prstGeom>
          <a:noFill/>
          <a:ln w="9525">
            <a:noFill/>
            <a:miter lim="800000"/>
            <a:headEnd/>
            <a:tailEnd/>
          </a:ln>
          <a:effectLst/>
        </p:spPr>
        <p:txBody>
          <a:bodyPr vert="horz" wrap="none" lIns="68601" tIns="34301" rIns="68601" bIns="34301" numCol="1" anchor="ctr" anchorCtr="0" compatLnSpc="1">
            <a:prstTxWarp prst="textNoShape">
              <a:avLst/>
            </a:prstTxWarp>
            <a:spAutoFit/>
          </a:bodyPr>
          <a:lstStyle/>
          <a:p>
            <a:endParaRPr lang="fr-FR"/>
          </a:p>
        </p:txBody>
      </p:sp>
      <p:sp>
        <p:nvSpPr>
          <p:cNvPr id="159764" name="Rectangle 20"/>
          <p:cNvSpPr>
            <a:spLocks noChangeArrowheads="1"/>
          </p:cNvSpPr>
          <p:nvPr/>
        </p:nvSpPr>
        <p:spPr bwMode="auto">
          <a:xfrm>
            <a:off x="1141942" y="-173135"/>
            <a:ext cx="138606" cy="346271"/>
          </a:xfrm>
          <a:prstGeom prst="rect">
            <a:avLst/>
          </a:prstGeom>
          <a:noFill/>
          <a:ln w="9525">
            <a:noFill/>
            <a:miter lim="800000"/>
            <a:headEnd/>
            <a:tailEnd/>
          </a:ln>
          <a:effectLst/>
        </p:spPr>
        <p:txBody>
          <a:bodyPr vert="horz" wrap="none" lIns="68601" tIns="34301" rIns="68601" bIns="34301" numCol="1" anchor="ctr" anchorCtr="0" compatLnSpc="1">
            <a:prstTxWarp prst="textNoShape">
              <a:avLst/>
            </a:prstTxWarp>
            <a:spAutoFit/>
          </a:bodyPr>
          <a:lstStyle/>
          <a:p>
            <a:endParaRPr lang="fr-FR"/>
          </a:p>
        </p:txBody>
      </p:sp>
      <p:sp>
        <p:nvSpPr>
          <p:cNvPr id="159766" name="Rectangle 22"/>
          <p:cNvSpPr>
            <a:spLocks noChangeArrowheads="1"/>
          </p:cNvSpPr>
          <p:nvPr/>
        </p:nvSpPr>
        <p:spPr bwMode="auto">
          <a:xfrm>
            <a:off x="1141942" y="-173135"/>
            <a:ext cx="138606" cy="346271"/>
          </a:xfrm>
          <a:prstGeom prst="rect">
            <a:avLst/>
          </a:prstGeom>
          <a:noFill/>
          <a:ln w="9525">
            <a:noFill/>
            <a:miter lim="800000"/>
            <a:headEnd/>
            <a:tailEnd/>
          </a:ln>
          <a:effectLst/>
        </p:spPr>
        <p:txBody>
          <a:bodyPr vert="horz" wrap="none" lIns="68601" tIns="34301" rIns="68601" bIns="34301" numCol="1" anchor="ctr" anchorCtr="0" compatLnSpc="1">
            <a:prstTxWarp prst="textNoShape">
              <a:avLst/>
            </a:prstTxWarp>
            <a:spAutoFit/>
          </a:bodyPr>
          <a:lstStyle/>
          <a:p>
            <a:endParaRPr lang="fr-FR"/>
          </a:p>
        </p:txBody>
      </p:sp>
      <p:sp>
        <p:nvSpPr>
          <p:cNvPr id="32" name="Rectangle 31"/>
          <p:cNvSpPr/>
          <p:nvPr/>
        </p:nvSpPr>
        <p:spPr>
          <a:xfrm>
            <a:off x="1371156" y="1165982"/>
            <a:ext cx="7521323" cy="2585323"/>
          </a:xfrm>
          <a:prstGeom prst="rect">
            <a:avLst/>
          </a:prstGeom>
        </p:spPr>
        <p:txBody>
          <a:bodyPr wrap="square">
            <a:spAutoFit/>
          </a:bodyPr>
          <a:lstStyle/>
          <a:p>
            <a:r>
              <a:rPr lang="fr-FR" b="0" dirty="0"/>
              <a:t>Incertitude dite de répétabilité</a:t>
            </a:r>
          </a:p>
          <a:p>
            <a:endParaRPr lang="fr-FR" b="0" dirty="0"/>
          </a:p>
          <a:p>
            <a:r>
              <a:rPr lang="fr-FR" b="0" dirty="0"/>
              <a:t>L’incertitude est déterminée à partir du calcul de l’écart type d’un ensemble de valeurs. </a:t>
            </a:r>
          </a:p>
          <a:p>
            <a:endParaRPr lang="fr-FR" b="0" dirty="0"/>
          </a:p>
          <a:p>
            <a:r>
              <a:rPr lang="fr-FR" b="0" dirty="0"/>
              <a:t>A utiliser lorsque l’on dispose d’une série de valeurs répétées. </a:t>
            </a:r>
          </a:p>
          <a:p>
            <a:endParaRPr lang="fr-FR" b="0" dirty="0"/>
          </a:p>
          <a:p>
            <a:r>
              <a:rPr lang="fr-FR" b="0" dirty="0"/>
              <a:t>Elle est particulièrement utilisée pour exprimer l’incertitude de répétabilité du process de mesure</a:t>
            </a:r>
          </a:p>
        </p:txBody>
      </p:sp>
      <p:sp>
        <p:nvSpPr>
          <p:cNvPr id="20" name="ZoneTexte 19"/>
          <p:cNvSpPr txBox="1"/>
          <p:nvPr/>
        </p:nvSpPr>
        <p:spPr>
          <a:xfrm rot="16200000">
            <a:off x="-1109758" y="1935714"/>
            <a:ext cx="3456384" cy="341632"/>
          </a:xfrm>
          <a:prstGeom prst="rect">
            <a:avLst/>
          </a:prstGeom>
          <a:noFill/>
        </p:spPr>
        <p:txBody>
          <a:bodyPr wrap="square" rtlCol="0">
            <a:spAutoFit/>
          </a:bodyPr>
          <a:lstStyle/>
          <a:p>
            <a:pPr lvl="0" algn="ctr" fontAlgn="auto">
              <a:lnSpc>
                <a:spcPct val="90000"/>
              </a:lnSpc>
              <a:spcAft>
                <a:spcPts val="0"/>
              </a:spcAft>
              <a:defRPr/>
            </a:pPr>
            <a:r>
              <a:rPr lang="de-DE" noProof="1">
                <a:solidFill>
                  <a:srgbClr val="000000"/>
                </a:solidFill>
              </a:rPr>
              <a:t>CALCUL DES INCERTITUDES</a:t>
            </a:r>
            <a:endParaRPr lang="de-DE" dirty="0">
              <a:solidFill>
                <a:srgbClr val="000000"/>
              </a:solidFill>
            </a:endParaRPr>
          </a:p>
        </p:txBody>
      </p:sp>
    </p:spTree>
    <p:extLst>
      <p:ext uri="{BB962C8B-B14F-4D97-AF65-F5344CB8AC3E}">
        <p14:creationId xmlns:p14="http://schemas.microsoft.com/office/powerpoint/2010/main" val="1340745246"/>
      </p:ext>
    </p:extLst>
  </p:cSld>
  <p:clrMapOvr>
    <a:masterClrMapping/>
  </p:clrMapOvr>
  <p:transition/>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_h1"/>
          <p:cNvSpPr>
            <a:spLocks noGrp="1" noChangeArrowheads="1"/>
          </p:cNvSpPr>
          <p:nvPr>
            <p:ph type="title"/>
          </p:nvPr>
        </p:nvSpPr>
        <p:spPr bwMode="gray">
          <a:xfrm>
            <a:off x="1236291" y="0"/>
            <a:ext cx="6671418" cy="909179"/>
          </a:xfrm>
        </p:spPr>
        <p:txBody>
          <a:bodyPr/>
          <a:lstStyle/>
          <a:p>
            <a:r>
              <a:rPr lang="en-US" noProof="1"/>
              <a:t>Evaluation de l’incertitude de type B</a:t>
            </a:r>
          </a:p>
        </p:txBody>
      </p:sp>
      <p:sp>
        <p:nvSpPr>
          <p:cNvPr id="18" name="Espace réservé du contenu 2"/>
          <p:cNvSpPr txBox="1">
            <a:spLocks/>
          </p:cNvSpPr>
          <p:nvPr/>
        </p:nvSpPr>
        <p:spPr>
          <a:xfrm>
            <a:off x="1484948" y="1200521"/>
            <a:ext cx="6174105" cy="3395520"/>
          </a:xfrm>
          <a:prstGeom prst="rect">
            <a:avLst/>
          </a:prstGeom>
        </p:spPr>
        <p:txBody>
          <a:bodyPr>
            <a:normAutofit/>
          </a:bodyPr>
          <a:lstStyle/>
          <a:p>
            <a:pPr marL="257244" indent="-257244" defTabSz="685983" fontAlgn="auto">
              <a:spcBef>
                <a:spcPct val="20000"/>
              </a:spcBef>
              <a:spcAft>
                <a:spcPts val="0"/>
              </a:spcAft>
              <a:buFont typeface="Arial" pitchFamily="34" charset="0"/>
              <a:buChar char="•"/>
              <a:defRPr/>
            </a:pPr>
            <a:endParaRPr lang="fr-FR" sz="2401" dirty="0">
              <a:latin typeface="+mn-lt"/>
            </a:endParaRPr>
          </a:p>
        </p:txBody>
      </p:sp>
      <p:sp>
        <p:nvSpPr>
          <p:cNvPr id="9" name="ZoneTexte 8"/>
          <p:cNvSpPr txBox="1"/>
          <p:nvPr/>
        </p:nvSpPr>
        <p:spPr>
          <a:xfrm>
            <a:off x="1546731" y="1005887"/>
            <a:ext cx="6050539" cy="1200329"/>
          </a:xfrm>
          <a:prstGeom prst="rect">
            <a:avLst/>
          </a:prstGeom>
          <a:noFill/>
        </p:spPr>
        <p:txBody>
          <a:bodyPr wrap="square" rtlCol="0">
            <a:spAutoFit/>
          </a:bodyPr>
          <a:lstStyle/>
          <a:p>
            <a:pPr marL="342991" indent="-342991">
              <a:buFont typeface="+mj-lt"/>
              <a:buAutoNum type="arabicPeriod"/>
            </a:pPr>
            <a:endParaRPr lang="fr-FR" dirty="0">
              <a:solidFill>
                <a:srgbClr val="FF0000"/>
              </a:solidFill>
            </a:endParaRPr>
          </a:p>
          <a:p>
            <a:pPr marL="342991" indent="-342991">
              <a:buFont typeface="+mj-lt"/>
              <a:buAutoNum type="arabicPeriod"/>
            </a:pPr>
            <a:endParaRPr lang="fr-FR" dirty="0"/>
          </a:p>
          <a:p>
            <a:pPr marL="342991" indent="-342991">
              <a:buFont typeface="+mj-lt"/>
              <a:buAutoNum type="arabicPeriod"/>
            </a:pPr>
            <a:endParaRPr lang="fr-FR" dirty="0"/>
          </a:p>
          <a:p>
            <a:pPr marL="257244" indent="-257244">
              <a:buFont typeface="+mj-lt"/>
              <a:buAutoNum type="arabicPeriod"/>
            </a:pPr>
            <a:endParaRPr lang="fr-FR" b="1" dirty="0"/>
          </a:p>
        </p:txBody>
      </p:sp>
      <p:sp>
        <p:nvSpPr>
          <p:cNvPr id="159746" name="Rectangle 2"/>
          <p:cNvSpPr>
            <a:spLocks noChangeArrowheads="1"/>
          </p:cNvSpPr>
          <p:nvPr/>
        </p:nvSpPr>
        <p:spPr bwMode="auto">
          <a:xfrm>
            <a:off x="1141942" y="-173135"/>
            <a:ext cx="138606" cy="346271"/>
          </a:xfrm>
          <a:prstGeom prst="rect">
            <a:avLst/>
          </a:prstGeom>
          <a:noFill/>
          <a:ln w="9525">
            <a:noFill/>
            <a:miter lim="800000"/>
            <a:headEnd/>
            <a:tailEnd/>
          </a:ln>
          <a:effectLst/>
        </p:spPr>
        <p:txBody>
          <a:bodyPr vert="horz" wrap="none" lIns="68601" tIns="34301" rIns="68601" bIns="34301" numCol="1" anchor="ctr" anchorCtr="0" compatLnSpc="1">
            <a:prstTxWarp prst="textNoShape">
              <a:avLst/>
            </a:prstTxWarp>
            <a:spAutoFit/>
          </a:bodyPr>
          <a:lstStyle/>
          <a:p>
            <a:endParaRPr lang="fr-FR"/>
          </a:p>
        </p:txBody>
      </p:sp>
      <p:sp>
        <p:nvSpPr>
          <p:cNvPr id="159748" name="Rectangle 4"/>
          <p:cNvSpPr>
            <a:spLocks noChangeArrowheads="1"/>
          </p:cNvSpPr>
          <p:nvPr/>
        </p:nvSpPr>
        <p:spPr bwMode="auto">
          <a:xfrm>
            <a:off x="1141942" y="-173135"/>
            <a:ext cx="138606" cy="346271"/>
          </a:xfrm>
          <a:prstGeom prst="rect">
            <a:avLst/>
          </a:prstGeom>
          <a:noFill/>
          <a:ln w="9525">
            <a:noFill/>
            <a:miter lim="800000"/>
            <a:headEnd/>
            <a:tailEnd/>
          </a:ln>
          <a:effectLst/>
        </p:spPr>
        <p:txBody>
          <a:bodyPr vert="horz" wrap="none" lIns="68601" tIns="34301" rIns="68601" bIns="34301" numCol="1" anchor="ctr" anchorCtr="0" compatLnSpc="1">
            <a:prstTxWarp prst="textNoShape">
              <a:avLst/>
            </a:prstTxWarp>
            <a:spAutoFit/>
          </a:bodyPr>
          <a:lstStyle/>
          <a:p>
            <a:endParaRPr lang="fr-FR"/>
          </a:p>
        </p:txBody>
      </p:sp>
      <p:sp>
        <p:nvSpPr>
          <p:cNvPr id="159750" name="Rectangle 6"/>
          <p:cNvSpPr>
            <a:spLocks noChangeArrowheads="1"/>
          </p:cNvSpPr>
          <p:nvPr/>
        </p:nvSpPr>
        <p:spPr bwMode="auto">
          <a:xfrm>
            <a:off x="1141942" y="-1632"/>
            <a:ext cx="138606" cy="346271"/>
          </a:xfrm>
          <a:prstGeom prst="rect">
            <a:avLst/>
          </a:prstGeom>
          <a:noFill/>
          <a:ln w="9525">
            <a:noFill/>
            <a:miter lim="800000"/>
            <a:headEnd/>
            <a:tailEnd/>
          </a:ln>
          <a:effectLst/>
        </p:spPr>
        <p:txBody>
          <a:bodyPr vert="horz" wrap="none" lIns="68601" tIns="34301" rIns="68601" bIns="34301" numCol="1" anchor="ctr" anchorCtr="0" compatLnSpc="1">
            <a:prstTxWarp prst="textNoShape">
              <a:avLst/>
            </a:prstTxWarp>
            <a:spAutoFit/>
          </a:bodyPr>
          <a:lstStyle/>
          <a:p>
            <a:endParaRPr lang="fr-FR"/>
          </a:p>
        </p:txBody>
      </p:sp>
      <p:sp>
        <p:nvSpPr>
          <p:cNvPr id="159752" name="Rectangle 8"/>
          <p:cNvSpPr>
            <a:spLocks noChangeArrowheads="1"/>
          </p:cNvSpPr>
          <p:nvPr/>
        </p:nvSpPr>
        <p:spPr bwMode="auto">
          <a:xfrm>
            <a:off x="1141942" y="-173135"/>
            <a:ext cx="138606" cy="346271"/>
          </a:xfrm>
          <a:prstGeom prst="rect">
            <a:avLst/>
          </a:prstGeom>
          <a:noFill/>
          <a:ln w="9525">
            <a:noFill/>
            <a:miter lim="800000"/>
            <a:headEnd/>
            <a:tailEnd/>
          </a:ln>
          <a:effectLst/>
        </p:spPr>
        <p:txBody>
          <a:bodyPr vert="horz" wrap="none" lIns="68601" tIns="34301" rIns="68601" bIns="34301" numCol="1" anchor="ctr" anchorCtr="0" compatLnSpc="1">
            <a:prstTxWarp prst="textNoShape">
              <a:avLst/>
            </a:prstTxWarp>
            <a:spAutoFit/>
          </a:bodyPr>
          <a:lstStyle/>
          <a:p>
            <a:endParaRPr lang="fr-FR"/>
          </a:p>
        </p:txBody>
      </p:sp>
      <p:sp>
        <p:nvSpPr>
          <p:cNvPr id="159754" name="Rectangle 10"/>
          <p:cNvSpPr>
            <a:spLocks noChangeArrowheads="1"/>
          </p:cNvSpPr>
          <p:nvPr/>
        </p:nvSpPr>
        <p:spPr bwMode="auto">
          <a:xfrm>
            <a:off x="1141942" y="-173135"/>
            <a:ext cx="138606" cy="346271"/>
          </a:xfrm>
          <a:prstGeom prst="rect">
            <a:avLst/>
          </a:prstGeom>
          <a:noFill/>
          <a:ln w="9525">
            <a:noFill/>
            <a:miter lim="800000"/>
            <a:headEnd/>
            <a:tailEnd/>
          </a:ln>
          <a:effectLst/>
        </p:spPr>
        <p:txBody>
          <a:bodyPr vert="horz" wrap="none" lIns="68601" tIns="34301" rIns="68601" bIns="34301" numCol="1" anchor="ctr" anchorCtr="0" compatLnSpc="1">
            <a:prstTxWarp prst="textNoShape">
              <a:avLst/>
            </a:prstTxWarp>
            <a:spAutoFit/>
          </a:bodyPr>
          <a:lstStyle/>
          <a:p>
            <a:endParaRPr lang="fr-FR"/>
          </a:p>
        </p:txBody>
      </p:sp>
      <p:sp>
        <p:nvSpPr>
          <p:cNvPr id="159756" name="Rectangle 12"/>
          <p:cNvSpPr>
            <a:spLocks noChangeArrowheads="1"/>
          </p:cNvSpPr>
          <p:nvPr/>
        </p:nvSpPr>
        <p:spPr bwMode="auto">
          <a:xfrm>
            <a:off x="1141942" y="-1632"/>
            <a:ext cx="138606" cy="346271"/>
          </a:xfrm>
          <a:prstGeom prst="rect">
            <a:avLst/>
          </a:prstGeom>
          <a:noFill/>
          <a:ln w="9525">
            <a:noFill/>
            <a:miter lim="800000"/>
            <a:headEnd/>
            <a:tailEnd/>
          </a:ln>
          <a:effectLst/>
        </p:spPr>
        <p:txBody>
          <a:bodyPr vert="horz" wrap="none" lIns="68601" tIns="34301" rIns="68601" bIns="34301" numCol="1" anchor="ctr" anchorCtr="0" compatLnSpc="1">
            <a:prstTxWarp prst="textNoShape">
              <a:avLst/>
            </a:prstTxWarp>
            <a:spAutoFit/>
          </a:bodyPr>
          <a:lstStyle/>
          <a:p>
            <a:endParaRPr lang="fr-FR"/>
          </a:p>
        </p:txBody>
      </p:sp>
      <p:sp>
        <p:nvSpPr>
          <p:cNvPr id="159758" name="Rectangle 14"/>
          <p:cNvSpPr>
            <a:spLocks noChangeArrowheads="1"/>
          </p:cNvSpPr>
          <p:nvPr/>
        </p:nvSpPr>
        <p:spPr bwMode="auto">
          <a:xfrm>
            <a:off x="1141942" y="-173135"/>
            <a:ext cx="138606" cy="346271"/>
          </a:xfrm>
          <a:prstGeom prst="rect">
            <a:avLst/>
          </a:prstGeom>
          <a:noFill/>
          <a:ln w="9525">
            <a:noFill/>
            <a:miter lim="800000"/>
            <a:headEnd/>
            <a:tailEnd/>
          </a:ln>
          <a:effectLst/>
        </p:spPr>
        <p:txBody>
          <a:bodyPr vert="horz" wrap="none" lIns="68601" tIns="34301" rIns="68601" bIns="34301" numCol="1" anchor="ctr" anchorCtr="0" compatLnSpc="1">
            <a:prstTxWarp prst="textNoShape">
              <a:avLst/>
            </a:prstTxWarp>
            <a:spAutoFit/>
          </a:bodyPr>
          <a:lstStyle/>
          <a:p>
            <a:endParaRPr lang="fr-FR"/>
          </a:p>
        </p:txBody>
      </p:sp>
      <p:sp>
        <p:nvSpPr>
          <p:cNvPr id="159760" name="Rectangle 16"/>
          <p:cNvSpPr>
            <a:spLocks noChangeArrowheads="1"/>
          </p:cNvSpPr>
          <p:nvPr/>
        </p:nvSpPr>
        <p:spPr bwMode="auto">
          <a:xfrm>
            <a:off x="1141942" y="-173135"/>
            <a:ext cx="138606" cy="346271"/>
          </a:xfrm>
          <a:prstGeom prst="rect">
            <a:avLst/>
          </a:prstGeom>
          <a:noFill/>
          <a:ln w="9525">
            <a:noFill/>
            <a:miter lim="800000"/>
            <a:headEnd/>
            <a:tailEnd/>
          </a:ln>
          <a:effectLst/>
        </p:spPr>
        <p:txBody>
          <a:bodyPr vert="horz" wrap="none" lIns="68601" tIns="34301" rIns="68601" bIns="34301" numCol="1" anchor="ctr" anchorCtr="0" compatLnSpc="1">
            <a:prstTxWarp prst="textNoShape">
              <a:avLst/>
            </a:prstTxWarp>
            <a:spAutoFit/>
          </a:bodyPr>
          <a:lstStyle/>
          <a:p>
            <a:endParaRPr lang="fr-FR"/>
          </a:p>
        </p:txBody>
      </p:sp>
      <p:sp>
        <p:nvSpPr>
          <p:cNvPr id="159762" name="Rectangle 18"/>
          <p:cNvSpPr>
            <a:spLocks noChangeArrowheads="1"/>
          </p:cNvSpPr>
          <p:nvPr/>
        </p:nvSpPr>
        <p:spPr bwMode="auto">
          <a:xfrm>
            <a:off x="1141942" y="-173135"/>
            <a:ext cx="138606" cy="346271"/>
          </a:xfrm>
          <a:prstGeom prst="rect">
            <a:avLst/>
          </a:prstGeom>
          <a:noFill/>
          <a:ln w="9525">
            <a:noFill/>
            <a:miter lim="800000"/>
            <a:headEnd/>
            <a:tailEnd/>
          </a:ln>
          <a:effectLst/>
        </p:spPr>
        <p:txBody>
          <a:bodyPr vert="horz" wrap="none" lIns="68601" tIns="34301" rIns="68601" bIns="34301" numCol="1" anchor="ctr" anchorCtr="0" compatLnSpc="1">
            <a:prstTxWarp prst="textNoShape">
              <a:avLst/>
            </a:prstTxWarp>
            <a:spAutoFit/>
          </a:bodyPr>
          <a:lstStyle/>
          <a:p>
            <a:endParaRPr lang="fr-FR"/>
          </a:p>
        </p:txBody>
      </p:sp>
      <p:sp>
        <p:nvSpPr>
          <p:cNvPr id="159764" name="Rectangle 20"/>
          <p:cNvSpPr>
            <a:spLocks noChangeArrowheads="1"/>
          </p:cNvSpPr>
          <p:nvPr/>
        </p:nvSpPr>
        <p:spPr bwMode="auto">
          <a:xfrm>
            <a:off x="1141942" y="-173135"/>
            <a:ext cx="138606" cy="346271"/>
          </a:xfrm>
          <a:prstGeom prst="rect">
            <a:avLst/>
          </a:prstGeom>
          <a:noFill/>
          <a:ln w="9525">
            <a:noFill/>
            <a:miter lim="800000"/>
            <a:headEnd/>
            <a:tailEnd/>
          </a:ln>
          <a:effectLst/>
        </p:spPr>
        <p:txBody>
          <a:bodyPr vert="horz" wrap="none" lIns="68601" tIns="34301" rIns="68601" bIns="34301" numCol="1" anchor="ctr" anchorCtr="0" compatLnSpc="1">
            <a:prstTxWarp prst="textNoShape">
              <a:avLst/>
            </a:prstTxWarp>
            <a:spAutoFit/>
          </a:bodyPr>
          <a:lstStyle/>
          <a:p>
            <a:endParaRPr lang="fr-FR"/>
          </a:p>
        </p:txBody>
      </p:sp>
      <p:sp>
        <p:nvSpPr>
          <p:cNvPr id="159766" name="Rectangle 22"/>
          <p:cNvSpPr>
            <a:spLocks noChangeArrowheads="1"/>
          </p:cNvSpPr>
          <p:nvPr/>
        </p:nvSpPr>
        <p:spPr bwMode="auto">
          <a:xfrm>
            <a:off x="1141942" y="-173135"/>
            <a:ext cx="138606" cy="346271"/>
          </a:xfrm>
          <a:prstGeom prst="rect">
            <a:avLst/>
          </a:prstGeom>
          <a:noFill/>
          <a:ln w="9525">
            <a:noFill/>
            <a:miter lim="800000"/>
            <a:headEnd/>
            <a:tailEnd/>
          </a:ln>
          <a:effectLst/>
        </p:spPr>
        <p:txBody>
          <a:bodyPr vert="horz" wrap="none" lIns="68601" tIns="34301" rIns="68601" bIns="34301" numCol="1" anchor="ctr" anchorCtr="0" compatLnSpc="1">
            <a:prstTxWarp prst="textNoShape">
              <a:avLst/>
            </a:prstTxWarp>
            <a:spAutoFit/>
          </a:bodyPr>
          <a:lstStyle/>
          <a:p>
            <a:endParaRPr lang="fr-FR"/>
          </a:p>
        </p:txBody>
      </p:sp>
      <p:sp>
        <p:nvSpPr>
          <p:cNvPr id="32" name="Rectangle 31"/>
          <p:cNvSpPr/>
          <p:nvPr/>
        </p:nvSpPr>
        <p:spPr>
          <a:xfrm>
            <a:off x="2032935" y="1276000"/>
            <a:ext cx="5186176" cy="369332"/>
          </a:xfrm>
          <a:prstGeom prst="rect">
            <a:avLst/>
          </a:prstGeom>
        </p:spPr>
        <p:txBody>
          <a:bodyPr wrap="square">
            <a:spAutoFit/>
          </a:bodyPr>
          <a:lstStyle/>
          <a:p>
            <a:endParaRPr lang="fr-FR" dirty="0"/>
          </a:p>
        </p:txBody>
      </p:sp>
      <p:sp>
        <p:nvSpPr>
          <p:cNvPr id="25" name="Rectangle 24"/>
          <p:cNvSpPr/>
          <p:nvPr/>
        </p:nvSpPr>
        <p:spPr>
          <a:xfrm>
            <a:off x="1141942" y="909179"/>
            <a:ext cx="8002058" cy="3693319"/>
          </a:xfrm>
          <a:prstGeom prst="rect">
            <a:avLst/>
          </a:prstGeom>
        </p:spPr>
        <p:txBody>
          <a:bodyPr wrap="square">
            <a:spAutoFit/>
          </a:bodyPr>
          <a:lstStyle/>
          <a:p>
            <a:r>
              <a:rPr lang="fr-FR" b="0" dirty="0"/>
              <a:t>Pour une estimation xi d'une grandeur d'entrée Xi qui n'a pas été obtenue à partir d'observations répétées, la variance estimée associée u2(xi) ou l'incertitude-type u(xi) est évaluée par un jugement scientifique fondé sur toutes les informations disponibles au sujet de la variabilité possible de Xi. L'ensemble d'informations accumulées peut comprendre:</a:t>
            </a:r>
          </a:p>
          <a:p>
            <a:endParaRPr lang="fr-FR" b="0" dirty="0"/>
          </a:p>
          <a:p>
            <a:pPr marL="257244" indent="-257244">
              <a:buFont typeface="+mj-lt"/>
              <a:buAutoNum type="arabicPeriod"/>
            </a:pPr>
            <a:r>
              <a:rPr lang="fr-FR" b="0" dirty="0"/>
              <a:t>des résultats de mesures antérieures;</a:t>
            </a:r>
          </a:p>
          <a:p>
            <a:pPr marL="257244" indent="-257244">
              <a:buFont typeface="+mj-lt"/>
              <a:buAutoNum type="arabicPeriod"/>
            </a:pPr>
            <a:r>
              <a:rPr lang="fr-FR" b="0" dirty="0"/>
              <a:t>l'expérience ou la connaissance générale du comportement et des propriétés des matériaux et instruments utilisés;</a:t>
            </a:r>
          </a:p>
          <a:p>
            <a:pPr marL="257244" indent="-257244">
              <a:buFont typeface="+mj-lt"/>
              <a:buAutoNum type="arabicPeriod"/>
            </a:pPr>
            <a:r>
              <a:rPr lang="fr-FR" b="0" dirty="0"/>
              <a:t>les spécifications du fabricant;</a:t>
            </a:r>
          </a:p>
          <a:p>
            <a:pPr marL="257244" indent="-257244">
              <a:buFont typeface="+mj-lt"/>
              <a:buAutoNum type="arabicPeriod"/>
            </a:pPr>
            <a:r>
              <a:rPr lang="fr-FR" b="0" dirty="0"/>
              <a:t>les données fournies par des certificats d'étalonnage ou autres certificats;</a:t>
            </a:r>
          </a:p>
          <a:p>
            <a:pPr marL="257244" indent="-257244">
              <a:buFont typeface="+mj-lt"/>
              <a:buAutoNum type="arabicPeriod"/>
            </a:pPr>
            <a:r>
              <a:rPr lang="fr-FR" b="0" dirty="0"/>
              <a:t> l'incertitude assignée à des valeurs de référence provenant d'ouvrages et manuels.</a:t>
            </a:r>
          </a:p>
        </p:txBody>
      </p:sp>
      <p:sp>
        <p:nvSpPr>
          <p:cNvPr id="19" name="ZoneTexte 18"/>
          <p:cNvSpPr txBox="1"/>
          <p:nvPr/>
        </p:nvSpPr>
        <p:spPr>
          <a:xfrm rot="16200000">
            <a:off x="-1109758" y="1935714"/>
            <a:ext cx="3456384" cy="341632"/>
          </a:xfrm>
          <a:prstGeom prst="rect">
            <a:avLst/>
          </a:prstGeom>
          <a:noFill/>
        </p:spPr>
        <p:txBody>
          <a:bodyPr wrap="square" rtlCol="0">
            <a:spAutoFit/>
          </a:bodyPr>
          <a:lstStyle/>
          <a:p>
            <a:pPr lvl="0" algn="ctr" fontAlgn="auto">
              <a:lnSpc>
                <a:spcPct val="90000"/>
              </a:lnSpc>
              <a:spcAft>
                <a:spcPts val="0"/>
              </a:spcAft>
              <a:defRPr/>
            </a:pPr>
            <a:r>
              <a:rPr lang="de-DE" noProof="1">
                <a:solidFill>
                  <a:srgbClr val="000000"/>
                </a:solidFill>
              </a:rPr>
              <a:t>CALCUL DES INCERTITUDES</a:t>
            </a:r>
            <a:endParaRPr lang="de-DE" dirty="0">
              <a:solidFill>
                <a:srgbClr val="000000"/>
              </a:solidFill>
            </a:endParaRPr>
          </a:p>
        </p:txBody>
      </p:sp>
    </p:spTree>
    <p:extLst>
      <p:ext uri="{BB962C8B-B14F-4D97-AF65-F5344CB8AC3E}">
        <p14:creationId xmlns:p14="http://schemas.microsoft.com/office/powerpoint/2010/main" val="1650053742"/>
      </p:ext>
    </p:extLst>
  </p:cSld>
  <p:clrMapOvr>
    <a:masterClrMapping/>
  </p:clrMapOvr>
  <p:transition/>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_h1"/>
          <p:cNvSpPr>
            <a:spLocks noGrp="1" noChangeArrowheads="1"/>
          </p:cNvSpPr>
          <p:nvPr>
            <p:ph type="title"/>
          </p:nvPr>
        </p:nvSpPr>
        <p:spPr bwMode="gray">
          <a:xfrm>
            <a:off x="1236291" y="0"/>
            <a:ext cx="6671418" cy="909179"/>
          </a:xfrm>
        </p:spPr>
        <p:txBody>
          <a:bodyPr/>
          <a:lstStyle/>
          <a:p>
            <a:r>
              <a:rPr lang="en-US" noProof="1"/>
              <a:t>Evaluation de l’incertitude de type B</a:t>
            </a:r>
          </a:p>
        </p:txBody>
      </p:sp>
      <p:sp>
        <p:nvSpPr>
          <p:cNvPr id="18" name="Espace réservé du contenu 2"/>
          <p:cNvSpPr txBox="1">
            <a:spLocks/>
          </p:cNvSpPr>
          <p:nvPr/>
        </p:nvSpPr>
        <p:spPr>
          <a:xfrm>
            <a:off x="1484948" y="1200521"/>
            <a:ext cx="6174105" cy="3395520"/>
          </a:xfrm>
          <a:prstGeom prst="rect">
            <a:avLst/>
          </a:prstGeom>
        </p:spPr>
        <p:txBody>
          <a:bodyPr>
            <a:normAutofit/>
          </a:bodyPr>
          <a:lstStyle/>
          <a:p>
            <a:pPr marL="257244" indent="-257244" defTabSz="685983" fontAlgn="auto">
              <a:spcBef>
                <a:spcPct val="20000"/>
              </a:spcBef>
              <a:spcAft>
                <a:spcPts val="0"/>
              </a:spcAft>
              <a:buFont typeface="Arial" pitchFamily="34" charset="0"/>
              <a:buChar char="•"/>
              <a:defRPr/>
            </a:pPr>
            <a:endParaRPr lang="fr-FR" sz="2401" dirty="0">
              <a:latin typeface="+mn-lt"/>
            </a:endParaRPr>
          </a:p>
        </p:txBody>
      </p:sp>
      <p:sp>
        <p:nvSpPr>
          <p:cNvPr id="9" name="ZoneTexte 8"/>
          <p:cNvSpPr txBox="1"/>
          <p:nvPr/>
        </p:nvSpPr>
        <p:spPr>
          <a:xfrm>
            <a:off x="1546731" y="1005887"/>
            <a:ext cx="6050539" cy="1200329"/>
          </a:xfrm>
          <a:prstGeom prst="rect">
            <a:avLst/>
          </a:prstGeom>
          <a:noFill/>
        </p:spPr>
        <p:txBody>
          <a:bodyPr wrap="square" rtlCol="0">
            <a:spAutoFit/>
          </a:bodyPr>
          <a:lstStyle/>
          <a:p>
            <a:pPr marL="342991" indent="-342991">
              <a:buFont typeface="+mj-lt"/>
              <a:buAutoNum type="arabicPeriod"/>
            </a:pPr>
            <a:endParaRPr lang="fr-FR" dirty="0">
              <a:solidFill>
                <a:srgbClr val="FF0000"/>
              </a:solidFill>
            </a:endParaRPr>
          </a:p>
          <a:p>
            <a:pPr marL="342991" indent="-342991">
              <a:buFont typeface="+mj-lt"/>
              <a:buAutoNum type="arabicPeriod"/>
            </a:pPr>
            <a:endParaRPr lang="fr-FR" dirty="0"/>
          </a:p>
          <a:p>
            <a:pPr marL="342991" indent="-342991">
              <a:buFont typeface="+mj-lt"/>
              <a:buAutoNum type="arabicPeriod"/>
            </a:pPr>
            <a:endParaRPr lang="fr-FR" dirty="0"/>
          </a:p>
          <a:p>
            <a:pPr marL="257244" indent="-257244">
              <a:buFont typeface="+mj-lt"/>
              <a:buAutoNum type="arabicPeriod"/>
            </a:pPr>
            <a:endParaRPr lang="fr-FR" b="1" dirty="0"/>
          </a:p>
        </p:txBody>
      </p:sp>
      <p:sp>
        <p:nvSpPr>
          <p:cNvPr id="159746" name="Rectangle 2"/>
          <p:cNvSpPr>
            <a:spLocks noChangeArrowheads="1"/>
          </p:cNvSpPr>
          <p:nvPr/>
        </p:nvSpPr>
        <p:spPr bwMode="auto">
          <a:xfrm>
            <a:off x="1141942" y="-173135"/>
            <a:ext cx="138606" cy="346271"/>
          </a:xfrm>
          <a:prstGeom prst="rect">
            <a:avLst/>
          </a:prstGeom>
          <a:noFill/>
          <a:ln w="9525">
            <a:noFill/>
            <a:miter lim="800000"/>
            <a:headEnd/>
            <a:tailEnd/>
          </a:ln>
          <a:effectLst/>
        </p:spPr>
        <p:txBody>
          <a:bodyPr vert="horz" wrap="none" lIns="68601" tIns="34301" rIns="68601" bIns="34301" numCol="1" anchor="ctr" anchorCtr="0" compatLnSpc="1">
            <a:prstTxWarp prst="textNoShape">
              <a:avLst/>
            </a:prstTxWarp>
            <a:spAutoFit/>
          </a:bodyPr>
          <a:lstStyle/>
          <a:p>
            <a:endParaRPr lang="fr-FR"/>
          </a:p>
        </p:txBody>
      </p:sp>
      <p:sp>
        <p:nvSpPr>
          <p:cNvPr id="159748" name="Rectangle 4"/>
          <p:cNvSpPr>
            <a:spLocks noChangeArrowheads="1"/>
          </p:cNvSpPr>
          <p:nvPr/>
        </p:nvSpPr>
        <p:spPr bwMode="auto">
          <a:xfrm>
            <a:off x="1141942" y="-173135"/>
            <a:ext cx="138606" cy="346271"/>
          </a:xfrm>
          <a:prstGeom prst="rect">
            <a:avLst/>
          </a:prstGeom>
          <a:noFill/>
          <a:ln w="9525">
            <a:noFill/>
            <a:miter lim="800000"/>
            <a:headEnd/>
            <a:tailEnd/>
          </a:ln>
          <a:effectLst/>
        </p:spPr>
        <p:txBody>
          <a:bodyPr vert="horz" wrap="none" lIns="68601" tIns="34301" rIns="68601" bIns="34301" numCol="1" anchor="ctr" anchorCtr="0" compatLnSpc="1">
            <a:prstTxWarp prst="textNoShape">
              <a:avLst/>
            </a:prstTxWarp>
            <a:spAutoFit/>
          </a:bodyPr>
          <a:lstStyle/>
          <a:p>
            <a:endParaRPr lang="fr-FR"/>
          </a:p>
        </p:txBody>
      </p:sp>
      <p:sp>
        <p:nvSpPr>
          <p:cNvPr id="159750" name="Rectangle 6"/>
          <p:cNvSpPr>
            <a:spLocks noChangeArrowheads="1"/>
          </p:cNvSpPr>
          <p:nvPr/>
        </p:nvSpPr>
        <p:spPr bwMode="auto">
          <a:xfrm>
            <a:off x="1141942" y="-1632"/>
            <a:ext cx="138606" cy="346271"/>
          </a:xfrm>
          <a:prstGeom prst="rect">
            <a:avLst/>
          </a:prstGeom>
          <a:noFill/>
          <a:ln w="9525">
            <a:noFill/>
            <a:miter lim="800000"/>
            <a:headEnd/>
            <a:tailEnd/>
          </a:ln>
          <a:effectLst/>
        </p:spPr>
        <p:txBody>
          <a:bodyPr vert="horz" wrap="none" lIns="68601" tIns="34301" rIns="68601" bIns="34301" numCol="1" anchor="ctr" anchorCtr="0" compatLnSpc="1">
            <a:prstTxWarp prst="textNoShape">
              <a:avLst/>
            </a:prstTxWarp>
            <a:spAutoFit/>
          </a:bodyPr>
          <a:lstStyle/>
          <a:p>
            <a:endParaRPr lang="fr-FR"/>
          </a:p>
        </p:txBody>
      </p:sp>
      <p:sp>
        <p:nvSpPr>
          <p:cNvPr id="159752" name="Rectangle 8"/>
          <p:cNvSpPr>
            <a:spLocks noChangeArrowheads="1"/>
          </p:cNvSpPr>
          <p:nvPr/>
        </p:nvSpPr>
        <p:spPr bwMode="auto">
          <a:xfrm>
            <a:off x="1141942" y="-173135"/>
            <a:ext cx="138606" cy="346271"/>
          </a:xfrm>
          <a:prstGeom prst="rect">
            <a:avLst/>
          </a:prstGeom>
          <a:noFill/>
          <a:ln w="9525">
            <a:noFill/>
            <a:miter lim="800000"/>
            <a:headEnd/>
            <a:tailEnd/>
          </a:ln>
          <a:effectLst/>
        </p:spPr>
        <p:txBody>
          <a:bodyPr vert="horz" wrap="none" lIns="68601" tIns="34301" rIns="68601" bIns="34301" numCol="1" anchor="ctr" anchorCtr="0" compatLnSpc="1">
            <a:prstTxWarp prst="textNoShape">
              <a:avLst/>
            </a:prstTxWarp>
            <a:spAutoFit/>
          </a:bodyPr>
          <a:lstStyle/>
          <a:p>
            <a:endParaRPr lang="fr-FR"/>
          </a:p>
        </p:txBody>
      </p:sp>
      <p:sp>
        <p:nvSpPr>
          <p:cNvPr id="159754" name="Rectangle 10"/>
          <p:cNvSpPr>
            <a:spLocks noChangeArrowheads="1"/>
          </p:cNvSpPr>
          <p:nvPr/>
        </p:nvSpPr>
        <p:spPr bwMode="auto">
          <a:xfrm>
            <a:off x="1141942" y="-173135"/>
            <a:ext cx="138606" cy="346271"/>
          </a:xfrm>
          <a:prstGeom prst="rect">
            <a:avLst/>
          </a:prstGeom>
          <a:noFill/>
          <a:ln w="9525">
            <a:noFill/>
            <a:miter lim="800000"/>
            <a:headEnd/>
            <a:tailEnd/>
          </a:ln>
          <a:effectLst/>
        </p:spPr>
        <p:txBody>
          <a:bodyPr vert="horz" wrap="none" lIns="68601" tIns="34301" rIns="68601" bIns="34301" numCol="1" anchor="ctr" anchorCtr="0" compatLnSpc="1">
            <a:prstTxWarp prst="textNoShape">
              <a:avLst/>
            </a:prstTxWarp>
            <a:spAutoFit/>
          </a:bodyPr>
          <a:lstStyle/>
          <a:p>
            <a:endParaRPr lang="fr-FR"/>
          </a:p>
        </p:txBody>
      </p:sp>
      <p:sp>
        <p:nvSpPr>
          <p:cNvPr id="159756" name="Rectangle 12"/>
          <p:cNvSpPr>
            <a:spLocks noChangeArrowheads="1"/>
          </p:cNvSpPr>
          <p:nvPr/>
        </p:nvSpPr>
        <p:spPr bwMode="auto">
          <a:xfrm>
            <a:off x="1141942" y="-1632"/>
            <a:ext cx="138606" cy="346271"/>
          </a:xfrm>
          <a:prstGeom prst="rect">
            <a:avLst/>
          </a:prstGeom>
          <a:noFill/>
          <a:ln w="9525">
            <a:noFill/>
            <a:miter lim="800000"/>
            <a:headEnd/>
            <a:tailEnd/>
          </a:ln>
          <a:effectLst/>
        </p:spPr>
        <p:txBody>
          <a:bodyPr vert="horz" wrap="none" lIns="68601" tIns="34301" rIns="68601" bIns="34301" numCol="1" anchor="ctr" anchorCtr="0" compatLnSpc="1">
            <a:prstTxWarp prst="textNoShape">
              <a:avLst/>
            </a:prstTxWarp>
            <a:spAutoFit/>
          </a:bodyPr>
          <a:lstStyle/>
          <a:p>
            <a:endParaRPr lang="fr-FR"/>
          </a:p>
        </p:txBody>
      </p:sp>
      <p:sp>
        <p:nvSpPr>
          <p:cNvPr id="159758" name="Rectangle 14"/>
          <p:cNvSpPr>
            <a:spLocks noChangeArrowheads="1"/>
          </p:cNvSpPr>
          <p:nvPr/>
        </p:nvSpPr>
        <p:spPr bwMode="auto">
          <a:xfrm>
            <a:off x="1141942" y="-173135"/>
            <a:ext cx="138606" cy="346271"/>
          </a:xfrm>
          <a:prstGeom prst="rect">
            <a:avLst/>
          </a:prstGeom>
          <a:noFill/>
          <a:ln w="9525">
            <a:noFill/>
            <a:miter lim="800000"/>
            <a:headEnd/>
            <a:tailEnd/>
          </a:ln>
          <a:effectLst/>
        </p:spPr>
        <p:txBody>
          <a:bodyPr vert="horz" wrap="none" lIns="68601" tIns="34301" rIns="68601" bIns="34301" numCol="1" anchor="ctr" anchorCtr="0" compatLnSpc="1">
            <a:prstTxWarp prst="textNoShape">
              <a:avLst/>
            </a:prstTxWarp>
            <a:spAutoFit/>
          </a:bodyPr>
          <a:lstStyle/>
          <a:p>
            <a:endParaRPr lang="fr-FR"/>
          </a:p>
        </p:txBody>
      </p:sp>
      <p:sp>
        <p:nvSpPr>
          <p:cNvPr id="159760" name="Rectangle 16"/>
          <p:cNvSpPr>
            <a:spLocks noChangeArrowheads="1"/>
          </p:cNvSpPr>
          <p:nvPr/>
        </p:nvSpPr>
        <p:spPr bwMode="auto">
          <a:xfrm>
            <a:off x="1141942" y="-173135"/>
            <a:ext cx="138606" cy="346271"/>
          </a:xfrm>
          <a:prstGeom prst="rect">
            <a:avLst/>
          </a:prstGeom>
          <a:noFill/>
          <a:ln w="9525">
            <a:noFill/>
            <a:miter lim="800000"/>
            <a:headEnd/>
            <a:tailEnd/>
          </a:ln>
          <a:effectLst/>
        </p:spPr>
        <p:txBody>
          <a:bodyPr vert="horz" wrap="none" lIns="68601" tIns="34301" rIns="68601" bIns="34301" numCol="1" anchor="ctr" anchorCtr="0" compatLnSpc="1">
            <a:prstTxWarp prst="textNoShape">
              <a:avLst/>
            </a:prstTxWarp>
            <a:spAutoFit/>
          </a:bodyPr>
          <a:lstStyle/>
          <a:p>
            <a:endParaRPr lang="fr-FR"/>
          </a:p>
        </p:txBody>
      </p:sp>
      <p:sp>
        <p:nvSpPr>
          <p:cNvPr id="159762" name="Rectangle 18"/>
          <p:cNvSpPr>
            <a:spLocks noChangeArrowheads="1"/>
          </p:cNvSpPr>
          <p:nvPr/>
        </p:nvSpPr>
        <p:spPr bwMode="auto">
          <a:xfrm>
            <a:off x="1141942" y="-173135"/>
            <a:ext cx="138606" cy="346271"/>
          </a:xfrm>
          <a:prstGeom prst="rect">
            <a:avLst/>
          </a:prstGeom>
          <a:noFill/>
          <a:ln w="9525">
            <a:noFill/>
            <a:miter lim="800000"/>
            <a:headEnd/>
            <a:tailEnd/>
          </a:ln>
          <a:effectLst/>
        </p:spPr>
        <p:txBody>
          <a:bodyPr vert="horz" wrap="none" lIns="68601" tIns="34301" rIns="68601" bIns="34301" numCol="1" anchor="ctr" anchorCtr="0" compatLnSpc="1">
            <a:prstTxWarp prst="textNoShape">
              <a:avLst/>
            </a:prstTxWarp>
            <a:spAutoFit/>
          </a:bodyPr>
          <a:lstStyle/>
          <a:p>
            <a:endParaRPr lang="fr-FR"/>
          </a:p>
        </p:txBody>
      </p:sp>
      <p:sp>
        <p:nvSpPr>
          <p:cNvPr id="159764" name="Rectangle 20"/>
          <p:cNvSpPr>
            <a:spLocks noChangeArrowheads="1"/>
          </p:cNvSpPr>
          <p:nvPr/>
        </p:nvSpPr>
        <p:spPr bwMode="auto">
          <a:xfrm>
            <a:off x="1141942" y="-173135"/>
            <a:ext cx="138606" cy="346271"/>
          </a:xfrm>
          <a:prstGeom prst="rect">
            <a:avLst/>
          </a:prstGeom>
          <a:noFill/>
          <a:ln w="9525">
            <a:noFill/>
            <a:miter lim="800000"/>
            <a:headEnd/>
            <a:tailEnd/>
          </a:ln>
          <a:effectLst/>
        </p:spPr>
        <p:txBody>
          <a:bodyPr vert="horz" wrap="none" lIns="68601" tIns="34301" rIns="68601" bIns="34301" numCol="1" anchor="ctr" anchorCtr="0" compatLnSpc="1">
            <a:prstTxWarp prst="textNoShape">
              <a:avLst/>
            </a:prstTxWarp>
            <a:spAutoFit/>
          </a:bodyPr>
          <a:lstStyle/>
          <a:p>
            <a:endParaRPr lang="fr-FR"/>
          </a:p>
        </p:txBody>
      </p:sp>
      <p:sp>
        <p:nvSpPr>
          <p:cNvPr id="159766" name="Rectangle 22"/>
          <p:cNvSpPr>
            <a:spLocks noChangeArrowheads="1"/>
          </p:cNvSpPr>
          <p:nvPr/>
        </p:nvSpPr>
        <p:spPr bwMode="auto">
          <a:xfrm>
            <a:off x="1141942" y="-173135"/>
            <a:ext cx="138606" cy="346271"/>
          </a:xfrm>
          <a:prstGeom prst="rect">
            <a:avLst/>
          </a:prstGeom>
          <a:noFill/>
          <a:ln w="9525">
            <a:noFill/>
            <a:miter lim="800000"/>
            <a:headEnd/>
            <a:tailEnd/>
          </a:ln>
          <a:effectLst/>
        </p:spPr>
        <p:txBody>
          <a:bodyPr vert="horz" wrap="none" lIns="68601" tIns="34301" rIns="68601" bIns="34301" numCol="1" anchor="ctr" anchorCtr="0" compatLnSpc="1">
            <a:prstTxWarp prst="textNoShape">
              <a:avLst/>
            </a:prstTxWarp>
            <a:spAutoFit/>
          </a:bodyPr>
          <a:lstStyle/>
          <a:p>
            <a:endParaRPr lang="fr-FR"/>
          </a:p>
        </p:txBody>
      </p:sp>
      <p:sp>
        <p:nvSpPr>
          <p:cNvPr id="32" name="Rectangle 31"/>
          <p:cNvSpPr/>
          <p:nvPr/>
        </p:nvSpPr>
        <p:spPr>
          <a:xfrm>
            <a:off x="2032935" y="1276000"/>
            <a:ext cx="5186176" cy="369332"/>
          </a:xfrm>
          <a:prstGeom prst="rect">
            <a:avLst/>
          </a:prstGeom>
        </p:spPr>
        <p:txBody>
          <a:bodyPr wrap="square">
            <a:spAutoFit/>
          </a:bodyPr>
          <a:lstStyle/>
          <a:p>
            <a:endParaRPr lang="fr-FR" dirty="0"/>
          </a:p>
        </p:txBody>
      </p:sp>
      <p:sp>
        <p:nvSpPr>
          <p:cNvPr id="25" name="Rectangle 24"/>
          <p:cNvSpPr/>
          <p:nvPr/>
        </p:nvSpPr>
        <p:spPr>
          <a:xfrm>
            <a:off x="1161526" y="1329053"/>
            <a:ext cx="8002058" cy="1754326"/>
          </a:xfrm>
          <a:prstGeom prst="rect">
            <a:avLst/>
          </a:prstGeom>
        </p:spPr>
        <p:txBody>
          <a:bodyPr wrap="square">
            <a:spAutoFit/>
          </a:bodyPr>
          <a:lstStyle/>
          <a:p>
            <a:r>
              <a:rPr lang="fr-FR" b="0" dirty="0"/>
              <a:t>L’incertitude est aussi déterminée à partir du calcul d’un écart type mais celui-ci n’est pas calculé sur une série de valeurs, Il est « estimé » par une estimation qui s’appuie sur des informations de type : </a:t>
            </a:r>
          </a:p>
          <a:p>
            <a:r>
              <a:rPr lang="fr-FR" b="0" dirty="0"/>
              <a:t>Expérience, </a:t>
            </a:r>
          </a:p>
          <a:p>
            <a:r>
              <a:rPr lang="fr-FR" b="0" dirty="0"/>
              <a:t>Certificat d’étalonnage, </a:t>
            </a:r>
          </a:p>
          <a:p>
            <a:r>
              <a:rPr lang="fr-FR" b="0" dirty="0"/>
              <a:t>Documentation (constructeur…) </a:t>
            </a:r>
          </a:p>
        </p:txBody>
      </p:sp>
      <p:sp>
        <p:nvSpPr>
          <p:cNvPr id="19" name="ZoneTexte 18"/>
          <p:cNvSpPr txBox="1"/>
          <p:nvPr/>
        </p:nvSpPr>
        <p:spPr>
          <a:xfrm rot="16200000">
            <a:off x="-1109758" y="1935714"/>
            <a:ext cx="3456384" cy="341632"/>
          </a:xfrm>
          <a:prstGeom prst="rect">
            <a:avLst/>
          </a:prstGeom>
          <a:noFill/>
        </p:spPr>
        <p:txBody>
          <a:bodyPr wrap="square" rtlCol="0">
            <a:spAutoFit/>
          </a:bodyPr>
          <a:lstStyle/>
          <a:p>
            <a:pPr lvl="0" algn="ctr" fontAlgn="auto">
              <a:lnSpc>
                <a:spcPct val="90000"/>
              </a:lnSpc>
              <a:spcAft>
                <a:spcPts val="0"/>
              </a:spcAft>
              <a:defRPr/>
            </a:pPr>
            <a:r>
              <a:rPr lang="de-DE" noProof="1">
                <a:solidFill>
                  <a:srgbClr val="000000"/>
                </a:solidFill>
              </a:rPr>
              <a:t>CALCUL DES INCERTITUDES</a:t>
            </a:r>
            <a:endParaRPr lang="de-DE" dirty="0">
              <a:solidFill>
                <a:srgbClr val="000000"/>
              </a:solidFill>
            </a:endParaRPr>
          </a:p>
        </p:txBody>
      </p:sp>
    </p:spTree>
    <p:extLst>
      <p:ext uri="{BB962C8B-B14F-4D97-AF65-F5344CB8AC3E}">
        <p14:creationId xmlns:p14="http://schemas.microsoft.com/office/powerpoint/2010/main" val="983930175"/>
      </p:ext>
    </p:extLst>
  </p:cSld>
  <p:clrMapOvr>
    <a:masterClrMapping/>
  </p:clrMapOvr>
  <p:transition/>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_h1"/>
          <p:cNvSpPr>
            <a:spLocks noGrp="1" noChangeArrowheads="1"/>
          </p:cNvSpPr>
          <p:nvPr>
            <p:ph type="title"/>
          </p:nvPr>
        </p:nvSpPr>
        <p:spPr bwMode="gray">
          <a:xfrm>
            <a:off x="1249987" y="141524"/>
            <a:ext cx="6671418" cy="594249"/>
          </a:xfrm>
        </p:spPr>
        <p:txBody>
          <a:bodyPr/>
          <a:lstStyle/>
          <a:p>
            <a:r>
              <a:rPr lang="en-US" noProof="1"/>
              <a:t>Evaluation de l’incertitude de type B</a:t>
            </a:r>
          </a:p>
        </p:txBody>
      </p:sp>
      <p:sp>
        <p:nvSpPr>
          <p:cNvPr id="23" name="_text"/>
          <p:cNvSpPr txBox="1">
            <a:spLocks/>
          </p:cNvSpPr>
          <p:nvPr/>
        </p:nvSpPr>
        <p:spPr bwMode="gray">
          <a:xfrm>
            <a:off x="1384905" y="1165982"/>
            <a:ext cx="3132310" cy="3187096"/>
          </a:xfrm>
          <a:prstGeom prst="rect">
            <a:avLst/>
          </a:prstGeom>
        </p:spPr>
        <p:txBody>
          <a:bodyPr vert="horz" lIns="0" tIns="0" rIns="0" bIns="0" rtlCol="0">
            <a:noAutofit/>
          </a:bodyPr>
          <a:lstStyle/>
          <a:p>
            <a:pPr marL="135036" indent="-135036">
              <a:lnSpc>
                <a:spcPct val="95000"/>
              </a:lnSpc>
              <a:spcAft>
                <a:spcPts val="600"/>
              </a:spcAft>
              <a:buFont typeface="Wingdings" pitchFamily="2" charset="2"/>
              <a:buChar char="§"/>
              <a:defRPr/>
            </a:pPr>
            <a:endParaRPr lang="fr-FR" b="1" noProof="1"/>
          </a:p>
        </p:txBody>
      </p:sp>
      <p:sp>
        <p:nvSpPr>
          <p:cNvPr id="18" name="Espace réservé du contenu 2"/>
          <p:cNvSpPr txBox="1">
            <a:spLocks/>
          </p:cNvSpPr>
          <p:nvPr/>
        </p:nvSpPr>
        <p:spPr>
          <a:xfrm>
            <a:off x="1484948" y="1200521"/>
            <a:ext cx="6174105" cy="3395520"/>
          </a:xfrm>
          <a:prstGeom prst="rect">
            <a:avLst/>
          </a:prstGeom>
        </p:spPr>
        <p:txBody>
          <a:bodyPr>
            <a:normAutofit/>
          </a:bodyPr>
          <a:lstStyle/>
          <a:p>
            <a:pPr marL="257244" indent="-257244" defTabSz="685983" fontAlgn="auto">
              <a:spcBef>
                <a:spcPct val="20000"/>
              </a:spcBef>
              <a:spcAft>
                <a:spcPts val="0"/>
              </a:spcAft>
              <a:buFont typeface="Arial" pitchFamily="34" charset="0"/>
              <a:buChar char="•"/>
              <a:defRPr/>
            </a:pPr>
            <a:endParaRPr lang="fr-FR" sz="2401" dirty="0">
              <a:latin typeface="+mn-lt"/>
            </a:endParaRPr>
          </a:p>
        </p:txBody>
      </p:sp>
      <p:sp>
        <p:nvSpPr>
          <p:cNvPr id="9" name="ZoneTexte 8"/>
          <p:cNvSpPr txBox="1"/>
          <p:nvPr/>
        </p:nvSpPr>
        <p:spPr>
          <a:xfrm>
            <a:off x="1546731" y="1005887"/>
            <a:ext cx="6050539" cy="1200329"/>
          </a:xfrm>
          <a:prstGeom prst="rect">
            <a:avLst/>
          </a:prstGeom>
          <a:noFill/>
        </p:spPr>
        <p:txBody>
          <a:bodyPr wrap="square" rtlCol="0">
            <a:spAutoFit/>
          </a:bodyPr>
          <a:lstStyle/>
          <a:p>
            <a:pPr marL="342991" indent="-342991">
              <a:buFont typeface="+mj-lt"/>
              <a:buAutoNum type="arabicPeriod"/>
            </a:pPr>
            <a:endParaRPr lang="fr-FR" dirty="0">
              <a:solidFill>
                <a:srgbClr val="FF0000"/>
              </a:solidFill>
            </a:endParaRPr>
          </a:p>
          <a:p>
            <a:pPr marL="342991" indent="-342991">
              <a:buFont typeface="+mj-lt"/>
              <a:buAutoNum type="arabicPeriod"/>
            </a:pPr>
            <a:endParaRPr lang="fr-FR" dirty="0"/>
          </a:p>
          <a:p>
            <a:pPr marL="342991" indent="-342991">
              <a:buFont typeface="+mj-lt"/>
              <a:buAutoNum type="arabicPeriod"/>
            </a:pPr>
            <a:endParaRPr lang="fr-FR" dirty="0"/>
          </a:p>
          <a:p>
            <a:pPr marL="257244" indent="-257244">
              <a:buFont typeface="+mj-lt"/>
              <a:buAutoNum type="arabicPeriod"/>
            </a:pPr>
            <a:endParaRPr lang="fr-FR" b="1" dirty="0"/>
          </a:p>
        </p:txBody>
      </p:sp>
      <p:sp>
        <p:nvSpPr>
          <p:cNvPr id="159746" name="Rectangle 2"/>
          <p:cNvSpPr>
            <a:spLocks noChangeArrowheads="1"/>
          </p:cNvSpPr>
          <p:nvPr/>
        </p:nvSpPr>
        <p:spPr bwMode="auto">
          <a:xfrm>
            <a:off x="1141942" y="-173135"/>
            <a:ext cx="138606" cy="346271"/>
          </a:xfrm>
          <a:prstGeom prst="rect">
            <a:avLst/>
          </a:prstGeom>
          <a:noFill/>
          <a:ln w="9525">
            <a:noFill/>
            <a:miter lim="800000"/>
            <a:headEnd/>
            <a:tailEnd/>
          </a:ln>
          <a:effectLst/>
        </p:spPr>
        <p:txBody>
          <a:bodyPr vert="horz" wrap="none" lIns="68601" tIns="34301" rIns="68601" bIns="34301" numCol="1" anchor="ctr" anchorCtr="0" compatLnSpc="1">
            <a:prstTxWarp prst="textNoShape">
              <a:avLst/>
            </a:prstTxWarp>
            <a:spAutoFit/>
          </a:bodyPr>
          <a:lstStyle/>
          <a:p>
            <a:endParaRPr lang="fr-FR"/>
          </a:p>
        </p:txBody>
      </p:sp>
      <p:sp>
        <p:nvSpPr>
          <p:cNvPr id="159748" name="Rectangle 4"/>
          <p:cNvSpPr>
            <a:spLocks noChangeArrowheads="1"/>
          </p:cNvSpPr>
          <p:nvPr/>
        </p:nvSpPr>
        <p:spPr bwMode="auto">
          <a:xfrm>
            <a:off x="1141942" y="-173135"/>
            <a:ext cx="138606" cy="346271"/>
          </a:xfrm>
          <a:prstGeom prst="rect">
            <a:avLst/>
          </a:prstGeom>
          <a:noFill/>
          <a:ln w="9525">
            <a:noFill/>
            <a:miter lim="800000"/>
            <a:headEnd/>
            <a:tailEnd/>
          </a:ln>
          <a:effectLst/>
        </p:spPr>
        <p:txBody>
          <a:bodyPr vert="horz" wrap="none" lIns="68601" tIns="34301" rIns="68601" bIns="34301" numCol="1" anchor="ctr" anchorCtr="0" compatLnSpc="1">
            <a:prstTxWarp prst="textNoShape">
              <a:avLst/>
            </a:prstTxWarp>
            <a:spAutoFit/>
          </a:bodyPr>
          <a:lstStyle/>
          <a:p>
            <a:endParaRPr lang="fr-FR"/>
          </a:p>
        </p:txBody>
      </p:sp>
      <p:sp>
        <p:nvSpPr>
          <p:cNvPr id="159750" name="Rectangle 6"/>
          <p:cNvSpPr>
            <a:spLocks noChangeArrowheads="1"/>
          </p:cNvSpPr>
          <p:nvPr/>
        </p:nvSpPr>
        <p:spPr bwMode="auto">
          <a:xfrm>
            <a:off x="1141942" y="-1632"/>
            <a:ext cx="138606" cy="346271"/>
          </a:xfrm>
          <a:prstGeom prst="rect">
            <a:avLst/>
          </a:prstGeom>
          <a:noFill/>
          <a:ln w="9525">
            <a:noFill/>
            <a:miter lim="800000"/>
            <a:headEnd/>
            <a:tailEnd/>
          </a:ln>
          <a:effectLst/>
        </p:spPr>
        <p:txBody>
          <a:bodyPr vert="horz" wrap="none" lIns="68601" tIns="34301" rIns="68601" bIns="34301" numCol="1" anchor="ctr" anchorCtr="0" compatLnSpc="1">
            <a:prstTxWarp prst="textNoShape">
              <a:avLst/>
            </a:prstTxWarp>
            <a:spAutoFit/>
          </a:bodyPr>
          <a:lstStyle/>
          <a:p>
            <a:endParaRPr lang="fr-FR"/>
          </a:p>
        </p:txBody>
      </p:sp>
      <p:sp>
        <p:nvSpPr>
          <p:cNvPr id="159752" name="Rectangle 8"/>
          <p:cNvSpPr>
            <a:spLocks noChangeArrowheads="1"/>
          </p:cNvSpPr>
          <p:nvPr/>
        </p:nvSpPr>
        <p:spPr bwMode="auto">
          <a:xfrm>
            <a:off x="1141942" y="-173135"/>
            <a:ext cx="138606" cy="346271"/>
          </a:xfrm>
          <a:prstGeom prst="rect">
            <a:avLst/>
          </a:prstGeom>
          <a:noFill/>
          <a:ln w="9525">
            <a:noFill/>
            <a:miter lim="800000"/>
            <a:headEnd/>
            <a:tailEnd/>
          </a:ln>
          <a:effectLst/>
        </p:spPr>
        <p:txBody>
          <a:bodyPr vert="horz" wrap="none" lIns="68601" tIns="34301" rIns="68601" bIns="34301" numCol="1" anchor="ctr" anchorCtr="0" compatLnSpc="1">
            <a:prstTxWarp prst="textNoShape">
              <a:avLst/>
            </a:prstTxWarp>
            <a:spAutoFit/>
          </a:bodyPr>
          <a:lstStyle/>
          <a:p>
            <a:endParaRPr lang="fr-FR"/>
          </a:p>
        </p:txBody>
      </p:sp>
      <p:sp>
        <p:nvSpPr>
          <p:cNvPr id="159754" name="Rectangle 10"/>
          <p:cNvSpPr>
            <a:spLocks noChangeArrowheads="1"/>
          </p:cNvSpPr>
          <p:nvPr/>
        </p:nvSpPr>
        <p:spPr bwMode="auto">
          <a:xfrm>
            <a:off x="1141942" y="-173135"/>
            <a:ext cx="138606" cy="346271"/>
          </a:xfrm>
          <a:prstGeom prst="rect">
            <a:avLst/>
          </a:prstGeom>
          <a:noFill/>
          <a:ln w="9525">
            <a:noFill/>
            <a:miter lim="800000"/>
            <a:headEnd/>
            <a:tailEnd/>
          </a:ln>
          <a:effectLst/>
        </p:spPr>
        <p:txBody>
          <a:bodyPr vert="horz" wrap="none" lIns="68601" tIns="34301" rIns="68601" bIns="34301" numCol="1" anchor="ctr" anchorCtr="0" compatLnSpc="1">
            <a:prstTxWarp prst="textNoShape">
              <a:avLst/>
            </a:prstTxWarp>
            <a:spAutoFit/>
          </a:bodyPr>
          <a:lstStyle/>
          <a:p>
            <a:endParaRPr lang="fr-FR"/>
          </a:p>
        </p:txBody>
      </p:sp>
      <p:sp>
        <p:nvSpPr>
          <p:cNvPr id="159756" name="Rectangle 12"/>
          <p:cNvSpPr>
            <a:spLocks noChangeArrowheads="1"/>
          </p:cNvSpPr>
          <p:nvPr/>
        </p:nvSpPr>
        <p:spPr bwMode="auto">
          <a:xfrm>
            <a:off x="1141942" y="-1632"/>
            <a:ext cx="138606" cy="346271"/>
          </a:xfrm>
          <a:prstGeom prst="rect">
            <a:avLst/>
          </a:prstGeom>
          <a:noFill/>
          <a:ln w="9525">
            <a:noFill/>
            <a:miter lim="800000"/>
            <a:headEnd/>
            <a:tailEnd/>
          </a:ln>
          <a:effectLst/>
        </p:spPr>
        <p:txBody>
          <a:bodyPr vert="horz" wrap="none" lIns="68601" tIns="34301" rIns="68601" bIns="34301" numCol="1" anchor="ctr" anchorCtr="0" compatLnSpc="1">
            <a:prstTxWarp prst="textNoShape">
              <a:avLst/>
            </a:prstTxWarp>
            <a:spAutoFit/>
          </a:bodyPr>
          <a:lstStyle/>
          <a:p>
            <a:endParaRPr lang="fr-FR"/>
          </a:p>
        </p:txBody>
      </p:sp>
      <p:sp>
        <p:nvSpPr>
          <p:cNvPr id="159758" name="Rectangle 14"/>
          <p:cNvSpPr>
            <a:spLocks noChangeArrowheads="1"/>
          </p:cNvSpPr>
          <p:nvPr/>
        </p:nvSpPr>
        <p:spPr bwMode="auto">
          <a:xfrm>
            <a:off x="1141942" y="-173135"/>
            <a:ext cx="138606" cy="346271"/>
          </a:xfrm>
          <a:prstGeom prst="rect">
            <a:avLst/>
          </a:prstGeom>
          <a:noFill/>
          <a:ln w="9525">
            <a:noFill/>
            <a:miter lim="800000"/>
            <a:headEnd/>
            <a:tailEnd/>
          </a:ln>
          <a:effectLst/>
        </p:spPr>
        <p:txBody>
          <a:bodyPr vert="horz" wrap="none" lIns="68601" tIns="34301" rIns="68601" bIns="34301" numCol="1" anchor="ctr" anchorCtr="0" compatLnSpc="1">
            <a:prstTxWarp prst="textNoShape">
              <a:avLst/>
            </a:prstTxWarp>
            <a:spAutoFit/>
          </a:bodyPr>
          <a:lstStyle/>
          <a:p>
            <a:endParaRPr lang="fr-FR"/>
          </a:p>
        </p:txBody>
      </p:sp>
      <p:sp>
        <p:nvSpPr>
          <p:cNvPr id="159760" name="Rectangle 16"/>
          <p:cNvSpPr>
            <a:spLocks noChangeArrowheads="1"/>
          </p:cNvSpPr>
          <p:nvPr/>
        </p:nvSpPr>
        <p:spPr bwMode="auto">
          <a:xfrm>
            <a:off x="1141942" y="-173135"/>
            <a:ext cx="138606" cy="346271"/>
          </a:xfrm>
          <a:prstGeom prst="rect">
            <a:avLst/>
          </a:prstGeom>
          <a:noFill/>
          <a:ln w="9525">
            <a:noFill/>
            <a:miter lim="800000"/>
            <a:headEnd/>
            <a:tailEnd/>
          </a:ln>
          <a:effectLst/>
        </p:spPr>
        <p:txBody>
          <a:bodyPr vert="horz" wrap="none" lIns="68601" tIns="34301" rIns="68601" bIns="34301" numCol="1" anchor="ctr" anchorCtr="0" compatLnSpc="1">
            <a:prstTxWarp prst="textNoShape">
              <a:avLst/>
            </a:prstTxWarp>
            <a:spAutoFit/>
          </a:bodyPr>
          <a:lstStyle/>
          <a:p>
            <a:endParaRPr lang="fr-FR"/>
          </a:p>
        </p:txBody>
      </p:sp>
      <p:sp>
        <p:nvSpPr>
          <p:cNvPr id="159762" name="Rectangle 18"/>
          <p:cNvSpPr>
            <a:spLocks noChangeArrowheads="1"/>
          </p:cNvSpPr>
          <p:nvPr/>
        </p:nvSpPr>
        <p:spPr bwMode="auto">
          <a:xfrm>
            <a:off x="1141942" y="-173135"/>
            <a:ext cx="138606" cy="346271"/>
          </a:xfrm>
          <a:prstGeom prst="rect">
            <a:avLst/>
          </a:prstGeom>
          <a:noFill/>
          <a:ln w="9525">
            <a:noFill/>
            <a:miter lim="800000"/>
            <a:headEnd/>
            <a:tailEnd/>
          </a:ln>
          <a:effectLst/>
        </p:spPr>
        <p:txBody>
          <a:bodyPr vert="horz" wrap="none" lIns="68601" tIns="34301" rIns="68601" bIns="34301" numCol="1" anchor="ctr" anchorCtr="0" compatLnSpc="1">
            <a:prstTxWarp prst="textNoShape">
              <a:avLst/>
            </a:prstTxWarp>
            <a:spAutoFit/>
          </a:bodyPr>
          <a:lstStyle/>
          <a:p>
            <a:endParaRPr lang="fr-FR"/>
          </a:p>
        </p:txBody>
      </p:sp>
      <p:sp>
        <p:nvSpPr>
          <p:cNvPr id="159764" name="Rectangle 20"/>
          <p:cNvSpPr>
            <a:spLocks noChangeArrowheads="1"/>
          </p:cNvSpPr>
          <p:nvPr/>
        </p:nvSpPr>
        <p:spPr bwMode="auto">
          <a:xfrm>
            <a:off x="1141942" y="-173135"/>
            <a:ext cx="138606" cy="346271"/>
          </a:xfrm>
          <a:prstGeom prst="rect">
            <a:avLst/>
          </a:prstGeom>
          <a:noFill/>
          <a:ln w="9525">
            <a:noFill/>
            <a:miter lim="800000"/>
            <a:headEnd/>
            <a:tailEnd/>
          </a:ln>
          <a:effectLst/>
        </p:spPr>
        <p:txBody>
          <a:bodyPr vert="horz" wrap="none" lIns="68601" tIns="34301" rIns="68601" bIns="34301" numCol="1" anchor="ctr" anchorCtr="0" compatLnSpc="1">
            <a:prstTxWarp prst="textNoShape">
              <a:avLst/>
            </a:prstTxWarp>
            <a:spAutoFit/>
          </a:bodyPr>
          <a:lstStyle/>
          <a:p>
            <a:endParaRPr lang="fr-FR"/>
          </a:p>
        </p:txBody>
      </p:sp>
      <p:sp>
        <p:nvSpPr>
          <p:cNvPr id="159766" name="Rectangle 22"/>
          <p:cNvSpPr>
            <a:spLocks noChangeArrowheads="1"/>
          </p:cNvSpPr>
          <p:nvPr/>
        </p:nvSpPr>
        <p:spPr bwMode="auto">
          <a:xfrm>
            <a:off x="1141942" y="-173135"/>
            <a:ext cx="138606" cy="346271"/>
          </a:xfrm>
          <a:prstGeom prst="rect">
            <a:avLst/>
          </a:prstGeom>
          <a:noFill/>
          <a:ln w="9525">
            <a:noFill/>
            <a:miter lim="800000"/>
            <a:headEnd/>
            <a:tailEnd/>
          </a:ln>
          <a:effectLst/>
        </p:spPr>
        <p:txBody>
          <a:bodyPr vert="horz" wrap="none" lIns="68601" tIns="34301" rIns="68601" bIns="34301" numCol="1" anchor="ctr" anchorCtr="0" compatLnSpc="1">
            <a:prstTxWarp prst="textNoShape">
              <a:avLst/>
            </a:prstTxWarp>
            <a:spAutoFit/>
          </a:bodyPr>
          <a:lstStyle/>
          <a:p>
            <a:endParaRPr lang="fr-FR"/>
          </a:p>
        </p:txBody>
      </p:sp>
      <p:sp>
        <p:nvSpPr>
          <p:cNvPr id="32" name="Rectangle 31"/>
          <p:cNvSpPr/>
          <p:nvPr/>
        </p:nvSpPr>
        <p:spPr>
          <a:xfrm>
            <a:off x="2032935" y="1276000"/>
            <a:ext cx="5186176" cy="369332"/>
          </a:xfrm>
          <a:prstGeom prst="rect">
            <a:avLst/>
          </a:prstGeom>
        </p:spPr>
        <p:txBody>
          <a:bodyPr wrap="square">
            <a:spAutoFit/>
          </a:bodyPr>
          <a:lstStyle/>
          <a:p>
            <a:endParaRPr lang="fr-FR" dirty="0"/>
          </a:p>
        </p:txBody>
      </p:sp>
      <p:sp>
        <p:nvSpPr>
          <p:cNvPr id="25" name="ZoneTexte 24"/>
          <p:cNvSpPr txBox="1"/>
          <p:nvPr/>
        </p:nvSpPr>
        <p:spPr>
          <a:xfrm>
            <a:off x="1292078" y="789796"/>
            <a:ext cx="6374675" cy="323165"/>
          </a:xfrm>
          <a:prstGeom prst="rect">
            <a:avLst/>
          </a:prstGeom>
          <a:noFill/>
        </p:spPr>
        <p:txBody>
          <a:bodyPr wrap="square" rtlCol="0">
            <a:spAutoFit/>
          </a:bodyPr>
          <a:lstStyle/>
          <a:p>
            <a:r>
              <a:rPr lang="fr-FR" sz="1500" dirty="0"/>
              <a:t>On dispose d’une seule mesure </a:t>
            </a:r>
            <a:r>
              <a:rPr lang="fr-FR" sz="1500" dirty="0">
                <a:sym typeface="Symbol"/>
              </a:rPr>
              <a:t></a:t>
            </a:r>
            <a:r>
              <a:rPr lang="fr-FR" sz="1500" dirty="0"/>
              <a:t> étude statistique impossible</a:t>
            </a:r>
          </a:p>
        </p:txBody>
      </p:sp>
      <p:sp>
        <p:nvSpPr>
          <p:cNvPr id="26" name="ZoneTexte 25"/>
          <p:cNvSpPr txBox="1"/>
          <p:nvPr/>
        </p:nvSpPr>
        <p:spPr>
          <a:xfrm>
            <a:off x="1222976" y="1162004"/>
            <a:ext cx="7813520" cy="3139321"/>
          </a:xfrm>
          <a:prstGeom prst="rect">
            <a:avLst/>
          </a:prstGeom>
          <a:noFill/>
        </p:spPr>
        <p:txBody>
          <a:bodyPr wrap="square" rtlCol="0">
            <a:spAutoFit/>
          </a:bodyPr>
          <a:lstStyle/>
          <a:p>
            <a:r>
              <a:rPr lang="fr-FR" b="0" dirty="0"/>
              <a:t>On détermine une incertitude-type u résultant généralement de la composition des incertitudes-type suivantes : </a:t>
            </a:r>
          </a:p>
          <a:p>
            <a:r>
              <a:rPr lang="fr-FR" dirty="0" err="1"/>
              <a:t>u</a:t>
            </a:r>
            <a:r>
              <a:rPr lang="fr-FR" baseline="-25000" dirty="0" err="1"/>
              <a:t>lecture</a:t>
            </a:r>
            <a:r>
              <a:rPr lang="fr-FR" dirty="0"/>
              <a:t> = incertitude-type due à la lecture sur l’instrument</a:t>
            </a:r>
          </a:p>
          <a:p>
            <a:r>
              <a:rPr lang="fr-FR" dirty="0" err="1"/>
              <a:t>u</a:t>
            </a:r>
            <a:r>
              <a:rPr lang="fr-FR" baseline="-25000" dirty="0" err="1"/>
              <a:t>construct</a:t>
            </a:r>
            <a:r>
              <a:rPr lang="fr-FR" baseline="-25000" dirty="0"/>
              <a:t> = </a:t>
            </a:r>
            <a:r>
              <a:rPr lang="fr-FR" dirty="0"/>
              <a:t>incertitude-type liée au caractéristiques l’appareil, donnée par le constructeur.</a:t>
            </a:r>
          </a:p>
          <a:p>
            <a:r>
              <a:rPr lang="fr-FR" dirty="0" err="1"/>
              <a:t>u</a:t>
            </a:r>
            <a:r>
              <a:rPr lang="fr-FR" baseline="-25000" dirty="0" err="1"/>
              <a:t>autre</a:t>
            </a:r>
            <a:r>
              <a:rPr lang="fr-FR" baseline="-25000" dirty="0"/>
              <a:t>	= </a:t>
            </a:r>
            <a:r>
              <a:rPr lang="fr-FR" dirty="0"/>
              <a:t> autres incertitudes-types éventuellement disponibles</a:t>
            </a:r>
            <a:r>
              <a:rPr lang="fr-FR" b="0" dirty="0"/>
              <a:t>. </a:t>
            </a:r>
          </a:p>
          <a:p>
            <a:endParaRPr lang="fr-FR" b="0" dirty="0"/>
          </a:p>
          <a:p>
            <a:r>
              <a:rPr lang="fr-FR" b="0" dirty="0"/>
              <a:t>Calcul de u à partir de : </a:t>
            </a:r>
            <a:r>
              <a:rPr lang="fr-FR" i="1" dirty="0"/>
              <a:t>u = racine(u</a:t>
            </a:r>
            <a:r>
              <a:rPr lang="fr-FR" i="1" baseline="-25000" dirty="0"/>
              <a:t>c</a:t>
            </a:r>
            <a:r>
              <a:rPr lang="fr-FR" i="1" dirty="0"/>
              <a:t>² + </a:t>
            </a:r>
            <a:r>
              <a:rPr lang="fr-FR" i="1" dirty="0" err="1"/>
              <a:t>u</a:t>
            </a:r>
            <a:r>
              <a:rPr lang="fr-FR" i="1" baseline="-25000" dirty="0" err="1"/>
              <a:t>l</a:t>
            </a:r>
            <a:r>
              <a:rPr lang="fr-FR" i="1" baseline="-25000" dirty="0"/>
              <a:t> </a:t>
            </a:r>
            <a:r>
              <a:rPr lang="fr-FR" i="1" dirty="0"/>
              <a:t>²+ ..)  </a:t>
            </a:r>
            <a:r>
              <a:rPr lang="fr-FR" b="0" dirty="0"/>
              <a:t>(propriété des variances) </a:t>
            </a:r>
          </a:p>
          <a:p>
            <a:r>
              <a:rPr lang="fr-FR" b="0" dirty="0"/>
              <a:t> </a:t>
            </a:r>
          </a:p>
          <a:p>
            <a:r>
              <a:rPr lang="fr-FR" b="0" dirty="0"/>
              <a:t>On peut ensuite calculer l’incertitude élargie : U = k</a:t>
            </a:r>
            <a:r>
              <a:rPr lang="fr-FR" b="0" baseline="-25000" dirty="0"/>
              <a:t>0</a:t>
            </a:r>
            <a:r>
              <a:rPr lang="fr-FR" b="0" dirty="0"/>
              <a:t>,</a:t>
            </a:r>
            <a:r>
              <a:rPr lang="fr-FR" b="0" baseline="-25000" dirty="0"/>
              <a:t>95</a:t>
            </a:r>
            <a:r>
              <a:rPr lang="fr-FR" b="0" dirty="0">
                <a:sym typeface="Symbol"/>
              </a:rPr>
              <a:t></a:t>
            </a:r>
            <a:r>
              <a:rPr lang="fr-FR" b="0" dirty="0"/>
              <a:t> u = 2.u  au niveau de confiance 95%. </a:t>
            </a:r>
          </a:p>
        </p:txBody>
      </p:sp>
      <p:sp>
        <p:nvSpPr>
          <p:cNvPr id="21" name="ZoneTexte 20"/>
          <p:cNvSpPr txBox="1"/>
          <p:nvPr/>
        </p:nvSpPr>
        <p:spPr>
          <a:xfrm rot="16200000">
            <a:off x="-1109758" y="1935714"/>
            <a:ext cx="3456384" cy="341632"/>
          </a:xfrm>
          <a:prstGeom prst="rect">
            <a:avLst/>
          </a:prstGeom>
          <a:noFill/>
        </p:spPr>
        <p:txBody>
          <a:bodyPr wrap="square" rtlCol="0">
            <a:spAutoFit/>
          </a:bodyPr>
          <a:lstStyle/>
          <a:p>
            <a:pPr lvl="0" algn="ctr" fontAlgn="auto">
              <a:lnSpc>
                <a:spcPct val="90000"/>
              </a:lnSpc>
              <a:spcAft>
                <a:spcPts val="0"/>
              </a:spcAft>
              <a:defRPr/>
            </a:pPr>
            <a:r>
              <a:rPr lang="de-DE" noProof="1">
                <a:solidFill>
                  <a:srgbClr val="000000"/>
                </a:solidFill>
              </a:rPr>
              <a:t>CALCUL DES INCERTITUDES</a:t>
            </a:r>
            <a:endParaRPr lang="de-DE" dirty="0">
              <a:solidFill>
                <a:srgbClr val="000000"/>
              </a:solidFill>
            </a:endParaRPr>
          </a:p>
        </p:txBody>
      </p:sp>
    </p:spTree>
    <p:extLst>
      <p:ext uri="{BB962C8B-B14F-4D97-AF65-F5344CB8AC3E}">
        <p14:creationId xmlns:p14="http://schemas.microsoft.com/office/powerpoint/2010/main" val="4122613689"/>
      </p:ext>
    </p:extLst>
  </p:cSld>
  <p:clrMapOvr>
    <a:masterClrMapping/>
  </p:clrMapOvr>
  <p:transition/>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_h1"/>
          <p:cNvSpPr>
            <a:spLocks noGrp="1" noChangeArrowheads="1"/>
          </p:cNvSpPr>
          <p:nvPr>
            <p:ph type="title"/>
          </p:nvPr>
        </p:nvSpPr>
        <p:spPr bwMode="gray">
          <a:xfrm>
            <a:off x="1260995" y="56982"/>
            <a:ext cx="6671418" cy="324136"/>
          </a:xfrm>
        </p:spPr>
        <p:txBody>
          <a:bodyPr/>
          <a:lstStyle/>
          <a:p>
            <a:r>
              <a:rPr lang="en-US" sz="2401" b="1" noProof="1"/>
              <a:t>Incertitude d’un instrument</a:t>
            </a:r>
          </a:p>
        </p:txBody>
      </p:sp>
      <p:sp>
        <p:nvSpPr>
          <p:cNvPr id="23" name="_text"/>
          <p:cNvSpPr txBox="1">
            <a:spLocks/>
          </p:cNvSpPr>
          <p:nvPr/>
        </p:nvSpPr>
        <p:spPr bwMode="gray">
          <a:xfrm>
            <a:off x="1384905" y="1165982"/>
            <a:ext cx="3132310" cy="3187096"/>
          </a:xfrm>
          <a:prstGeom prst="rect">
            <a:avLst/>
          </a:prstGeom>
        </p:spPr>
        <p:txBody>
          <a:bodyPr vert="horz" lIns="0" tIns="0" rIns="0" bIns="0" rtlCol="0">
            <a:noAutofit/>
          </a:bodyPr>
          <a:lstStyle/>
          <a:p>
            <a:pPr marL="135036" indent="-135036">
              <a:lnSpc>
                <a:spcPct val="95000"/>
              </a:lnSpc>
              <a:spcAft>
                <a:spcPts val="600"/>
              </a:spcAft>
              <a:buFont typeface="Wingdings" pitchFamily="2" charset="2"/>
              <a:buChar char="§"/>
              <a:defRPr/>
            </a:pPr>
            <a:endParaRPr lang="fr-FR" b="1" noProof="1"/>
          </a:p>
        </p:txBody>
      </p:sp>
      <p:sp>
        <p:nvSpPr>
          <p:cNvPr id="18" name="Espace réservé du contenu 2"/>
          <p:cNvSpPr txBox="1">
            <a:spLocks/>
          </p:cNvSpPr>
          <p:nvPr/>
        </p:nvSpPr>
        <p:spPr>
          <a:xfrm>
            <a:off x="1484948" y="1200521"/>
            <a:ext cx="6174105" cy="3395520"/>
          </a:xfrm>
          <a:prstGeom prst="rect">
            <a:avLst/>
          </a:prstGeom>
        </p:spPr>
        <p:txBody>
          <a:bodyPr>
            <a:normAutofit/>
          </a:bodyPr>
          <a:lstStyle/>
          <a:p>
            <a:pPr marL="257244" indent="-257244" defTabSz="685983" fontAlgn="auto">
              <a:spcBef>
                <a:spcPct val="20000"/>
              </a:spcBef>
              <a:spcAft>
                <a:spcPts val="0"/>
              </a:spcAft>
              <a:buFont typeface="Arial" pitchFamily="34" charset="0"/>
              <a:buChar char="•"/>
              <a:defRPr/>
            </a:pPr>
            <a:endParaRPr lang="fr-FR" sz="2401" dirty="0">
              <a:latin typeface="+mn-lt"/>
            </a:endParaRPr>
          </a:p>
        </p:txBody>
      </p:sp>
      <p:sp>
        <p:nvSpPr>
          <p:cNvPr id="9" name="ZoneTexte 8"/>
          <p:cNvSpPr txBox="1"/>
          <p:nvPr/>
        </p:nvSpPr>
        <p:spPr>
          <a:xfrm>
            <a:off x="1546731" y="1005887"/>
            <a:ext cx="6050539" cy="1200329"/>
          </a:xfrm>
          <a:prstGeom prst="rect">
            <a:avLst/>
          </a:prstGeom>
          <a:noFill/>
        </p:spPr>
        <p:txBody>
          <a:bodyPr wrap="square" rtlCol="0">
            <a:spAutoFit/>
          </a:bodyPr>
          <a:lstStyle/>
          <a:p>
            <a:pPr marL="342991" indent="-342991">
              <a:buFont typeface="+mj-lt"/>
              <a:buAutoNum type="arabicPeriod"/>
            </a:pPr>
            <a:endParaRPr lang="fr-FR" dirty="0">
              <a:solidFill>
                <a:srgbClr val="FF0000"/>
              </a:solidFill>
            </a:endParaRPr>
          </a:p>
          <a:p>
            <a:pPr marL="342991" indent="-342991">
              <a:buFont typeface="+mj-lt"/>
              <a:buAutoNum type="arabicPeriod"/>
            </a:pPr>
            <a:endParaRPr lang="fr-FR" dirty="0"/>
          </a:p>
          <a:p>
            <a:pPr marL="342991" indent="-342991">
              <a:buFont typeface="+mj-lt"/>
              <a:buAutoNum type="arabicPeriod"/>
            </a:pPr>
            <a:endParaRPr lang="fr-FR" dirty="0"/>
          </a:p>
          <a:p>
            <a:pPr marL="257244" indent="-257244">
              <a:buFont typeface="+mj-lt"/>
              <a:buAutoNum type="arabicPeriod"/>
            </a:pPr>
            <a:endParaRPr lang="fr-FR" b="1" dirty="0"/>
          </a:p>
        </p:txBody>
      </p:sp>
      <p:sp>
        <p:nvSpPr>
          <p:cNvPr id="159746" name="Rectangle 2"/>
          <p:cNvSpPr>
            <a:spLocks noChangeArrowheads="1"/>
          </p:cNvSpPr>
          <p:nvPr/>
        </p:nvSpPr>
        <p:spPr bwMode="auto">
          <a:xfrm>
            <a:off x="1141942" y="-173135"/>
            <a:ext cx="138606" cy="346271"/>
          </a:xfrm>
          <a:prstGeom prst="rect">
            <a:avLst/>
          </a:prstGeom>
          <a:noFill/>
          <a:ln w="9525">
            <a:noFill/>
            <a:miter lim="800000"/>
            <a:headEnd/>
            <a:tailEnd/>
          </a:ln>
          <a:effectLst/>
        </p:spPr>
        <p:txBody>
          <a:bodyPr vert="horz" wrap="none" lIns="68601" tIns="34301" rIns="68601" bIns="34301" numCol="1" anchor="ctr" anchorCtr="0" compatLnSpc="1">
            <a:prstTxWarp prst="textNoShape">
              <a:avLst/>
            </a:prstTxWarp>
            <a:spAutoFit/>
          </a:bodyPr>
          <a:lstStyle/>
          <a:p>
            <a:endParaRPr lang="fr-FR"/>
          </a:p>
        </p:txBody>
      </p:sp>
      <p:sp>
        <p:nvSpPr>
          <p:cNvPr id="159748" name="Rectangle 4"/>
          <p:cNvSpPr>
            <a:spLocks noChangeArrowheads="1"/>
          </p:cNvSpPr>
          <p:nvPr/>
        </p:nvSpPr>
        <p:spPr bwMode="auto">
          <a:xfrm>
            <a:off x="1141942" y="-173135"/>
            <a:ext cx="138606" cy="346271"/>
          </a:xfrm>
          <a:prstGeom prst="rect">
            <a:avLst/>
          </a:prstGeom>
          <a:noFill/>
          <a:ln w="9525">
            <a:noFill/>
            <a:miter lim="800000"/>
            <a:headEnd/>
            <a:tailEnd/>
          </a:ln>
          <a:effectLst/>
        </p:spPr>
        <p:txBody>
          <a:bodyPr vert="horz" wrap="none" lIns="68601" tIns="34301" rIns="68601" bIns="34301" numCol="1" anchor="ctr" anchorCtr="0" compatLnSpc="1">
            <a:prstTxWarp prst="textNoShape">
              <a:avLst/>
            </a:prstTxWarp>
            <a:spAutoFit/>
          </a:bodyPr>
          <a:lstStyle/>
          <a:p>
            <a:endParaRPr lang="fr-FR"/>
          </a:p>
        </p:txBody>
      </p:sp>
      <p:sp>
        <p:nvSpPr>
          <p:cNvPr id="159750" name="Rectangle 6"/>
          <p:cNvSpPr>
            <a:spLocks noChangeArrowheads="1"/>
          </p:cNvSpPr>
          <p:nvPr/>
        </p:nvSpPr>
        <p:spPr bwMode="auto">
          <a:xfrm>
            <a:off x="1141942" y="-1632"/>
            <a:ext cx="138606" cy="346271"/>
          </a:xfrm>
          <a:prstGeom prst="rect">
            <a:avLst/>
          </a:prstGeom>
          <a:noFill/>
          <a:ln w="9525">
            <a:noFill/>
            <a:miter lim="800000"/>
            <a:headEnd/>
            <a:tailEnd/>
          </a:ln>
          <a:effectLst/>
        </p:spPr>
        <p:txBody>
          <a:bodyPr vert="horz" wrap="none" lIns="68601" tIns="34301" rIns="68601" bIns="34301" numCol="1" anchor="ctr" anchorCtr="0" compatLnSpc="1">
            <a:prstTxWarp prst="textNoShape">
              <a:avLst/>
            </a:prstTxWarp>
            <a:spAutoFit/>
          </a:bodyPr>
          <a:lstStyle/>
          <a:p>
            <a:endParaRPr lang="fr-FR"/>
          </a:p>
        </p:txBody>
      </p:sp>
      <p:sp>
        <p:nvSpPr>
          <p:cNvPr id="159752" name="Rectangle 8"/>
          <p:cNvSpPr>
            <a:spLocks noChangeArrowheads="1"/>
          </p:cNvSpPr>
          <p:nvPr/>
        </p:nvSpPr>
        <p:spPr bwMode="auto">
          <a:xfrm>
            <a:off x="1141942" y="-173135"/>
            <a:ext cx="138606" cy="346271"/>
          </a:xfrm>
          <a:prstGeom prst="rect">
            <a:avLst/>
          </a:prstGeom>
          <a:noFill/>
          <a:ln w="9525">
            <a:noFill/>
            <a:miter lim="800000"/>
            <a:headEnd/>
            <a:tailEnd/>
          </a:ln>
          <a:effectLst/>
        </p:spPr>
        <p:txBody>
          <a:bodyPr vert="horz" wrap="none" lIns="68601" tIns="34301" rIns="68601" bIns="34301" numCol="1" anchor="ctr" anchorCtr="0" compatLnSpc="1">
            <a:prstTxWarp prst="textNoShape">
              <a:avLst/>
            </a:prstTxWarp>
            <a:spAutoFit/>
          </a:bodyPr>
          <a:lstStyle/>
          <a:p>
            <a:endParaRPr lang="fr-FR"/>
          </a:p>
        </p:txBody>
      </p:sp>
      <p:sp>
        <p:nvSpPr>
          <p:cNvPr id="159754" name="Rectangle 10"/>
          <p:cNvSpPr>
            <a:spLocks noChangeArrowheads="1"/>
          </p:cNvSpPr>
          <p:nvPr/>
        </p:nvSpPr>
        <p:spPr bwMode="auto">
          <a:xfrm>
            <a:off x="1141942" y="-173135"/>
            <a:ext cx="138606" cy="346271"/>
          </a:xfrm>
          <a:prstGeom prst="rect">
            <a:avLst/>
          </a:prstGeom>
          <a:noFill/>
          <a:ln w="9525">
            <a:noFill/>
            <a:miter lim="800000"/>
            <a:headEnd/>
            <a:tailEnd/>
          </a:ln>
          <a:effectLst/>
        </p:spPr>
        <p:txBody>
          <a:bodyPr vert="horz" wrap="none" lIns="68601" tIns="34301" rIns="68601" bIns="34301" numCol="1" anchor="ctr" anchorCtr="0" compatLnSpc="1">
            <a:prstTxWarp prst="textNoShape">
              <a:avLst/>
            </a:prstTxWarp>
            <a:spAutoFit/>
          </a:bodyPr>
          <a:lstStyle/>
          <a:p>
            <a:endParaRPr lang="fr-FR"/>
          </a:p>
        </p:txBody>
      </p:sp>
      <p:sp>
        <p:nvSpPr>
          <p:cNvPr id="159758" name="Rectangle 14"/>
          <p:cNvSpPr>
            <a:spLocks noChangeArrowheads="1"/>
          </p:cNvSpPr>
          <p:nvPr/>
        </p:nvSpPr>
        <p:spPr bwMode="auto">
          <a:xfrm>
            <a:off x="1141942" y="-173135"/>
            <a:ext cx="138606" cy="346271"/>
          </a:xfrm>
          <a:prstGeom prst="rect">
            <a:avLst/>
          </a:prstGeom>
          <a:noFill/>
          <a:ln w="9525">
            <a:noFill/>
            <a:miter lim="800000"/>
            <a:headEnd/>
            <a:tailEnd/>
          </a:ln>
          <a:effectLst/>
        </p:spPr>
        <p:txBody>
          <a:bodyPr vert="horz" wrap="none" lIns="68601" tIns="34301" rIns="68601" bIns="34301" numCol="1" anchor="ctr" anchorCtr="0" compatLnSpc="1">
            <a:prstTxWarp prst="textNoShape">
              <a:avLst/>
            </a:prstTxWarp>
            <a:spAutoFit/>
          </a:bodyPr>
          <a:lstStyle/>
          <a:p>
            <a:endParaRPr lang="fr-FR"/>
          </a:p>
        </p:txBody>
      </p:sp>
      <p:sp>
        <p:nvSpPr>
          <p:cNvPr id="159760" name="Rectangle 16"/>
          <p:cNvSpPr>
            <a:spLocks noChangeArrowheads="1"/>
          </p:cNvSpPr>
          <p:nvPr/>
        </p:nvSpPr>
        <p:spPr bwMode="auto">
          <a:xfrm>
            <a:off x="1141942" y="-173135"/>
            <a:ext cx="138606" cy="346271"/>
          </a:xfrm>
          <a:prstGeom prst="rect">
            <a:avLst/>
          </a:prstGeom>
          <a:noFill/>
          <a:ln w="9525">
            <a:noFill/>
            <a:miter lim="800000"/>
            <a:headEnd/>
            <a:tailEnd/>
          </a:ln>
          <a:effectLst/>
        </p:spPr>
        <p:txBody>
          <a:bodyPr vert="horz" wrap="none" lIns="68601" tIns="34301" rIns="68601" bIns="34301" numCol="1" anchor="ctr" anchorCtr="0" compatLnSpc="1">
            <a:prstTxWarp prst="textNoShape">
              <a:avLst/>
            </a:prstTxWarp>
            <a:spAutoFit/>
          </a:bodyPr>
          <a:lstStyle/>
          <a:p>
            <a:endParaRPr lang="fr-FR"/>
          </a:p>
        </p:txBody>
      </p:sp>
      <p:sp>
        <p:nvSpPr>
          <p:cNvPr id="159762" name="Rectangle 18"/>
          <p:cNvSpPr>
            <a:spLocks noChangeArrowheads="1"/>
          </p:cNvSpPr>
          <p:nvPr/>
        </p:nvSpPr>
        <p:spPr bwMode="auto">
          <a:xfrm>
            <a:off x="1141942" y="-173135"/>
            <a:ext cx="138606" cy="346271"/>
          </a:xfrm>
          <a:prstGeom prst="rect">
            <a:avLst/>
          </a:prstGeom>
          <a:noFill/>
          <a:ln w="9525">
            <a:noFill/>
            <a:miter lim="800000"/>
            <a:headEnd/>
            <a:tailEnd/>
          </a:ln>
          <a:effectLst/>
        </p:spPr>
        <p:txBody>
          <a:bodyPr vert="horz" wrap="none" lIns="68601" tIns="34301" rIns="68601" bIns="34301" numCol="1" anchor="ctr" anchorCtr="0" compatLnSpc="1">
            <a:prstTxWarp prst="textNoShape">
              <a:avLst/>
            </a:prstTxWarp>
            <a:spAutoFit/>
          </a:bodyPr>
          <a:lstStyle/>
          <a:p>
            <a:endParaRPr lang="fr-FR"/>
          </a:p>
        </p:txBody>
      </p:sp>
      <p:sp>
        <p:nvSpPr>
          <p:cNvPr id="159764" name="Rectangle 20"/>
          <p:cNvSpPr>
            <a:spLocks noChangeArrowheads="1"/>
          </p:cNvSpPr>
          <p:nvPr/>
        </p:nvSpPr>
        <p:spPr bwMode="auto">
          <a:xfrm>
            <a:off x="1141942" y="-173135"/>
            <a:ext cx="138606" cy="346271"/>
          </a:xfrm>
          <a:prstGeom prst="rect">
            <a:avLst/>
          </a:prstGeom>
          <a:noFill/>
          <a:ln w="9525">
            <a:noFill/>
            <a:miter lim="800000"/>
            <a:headEnd/>
            <a:tailEnd/>
          </a:ln>
          <a:effectLst/>
        </p:spPr>
        <p:txBody>
          <a:bodyPr vert="horz" wrap="none" lIns="68601" tIns="34301" rIns="68601" bIns="34301" numCol="1" anchor="ctr" anchorCtr="0" compatLnSpc="1">
            <a:prstTxWarp prst="textNoShape">
              <a:avLst/>
            </a:prstTxWarp>
            <a:spAutoFit/>
          </a:bodyPr>
          <a:lstStyle/>
          <a:p>
            <a:endParaRPr lang="fr-FR"/>
          </a:p>
        </p:txBody>
      </p:sp>
      <p:sp>
        <p:nvSpPr>
          <p:cNvPr id="159766" name="Rectangle 22"/>
          <p:cNvSpPr>
            <a:spLocks noChangeArrowheads="1"/>
          </p:cNvSpPr>
          <p:nvPr/>
        </p:nvSpPr>
        <p:spPr bwMode="auto">
          <a:xfrm>
            <a:off x="1141942" y="-173135"/>
            <a:ext cx="138606" cy="346271"/>
          </a:xfrm>
          <a:prstGeom prst="rect">
            <a:avLst/>
          </a:prstGeom>
          <a:noFill/>
          <a:ln w="9525">
            <a:noFill/>
            <a:miter lim="800000"/>
            <a:headEnd/>
            <a:tailEnd/>
          </a:ln>
          <a:effectLst/>
        </p:spPr>
        <p:txBody>
          <a:bodyPr vert="horz" wrap="none" lIns="68601" tIns="34301" rIns="68601" bIns="34301" numCol="1" anchor="ctr" anchorCtr="0" compatLnSpc="1">
            <a:prstTxWarp prst="textNoShape">
              <a:avLst/>
            </a:prstTxWarp>
            <a:spAutoFit/>
          </a:bodyPr>
          <a:lstStyle/>
          <a:p>
            <a:endParaRPr lang="fr-FR"/>
          </a:p>
        </p:txBody>
      </p:sp>
      <p:sp>
        <p:nvSpPr>
          <p:cNvPr id="32" name="Rectangle 31"/>
          <p:cNvSpPr/>
          <p:nvPr/>
        </p:nvSpPr>
        <p:spPr>
          <a:xfrm>
            <a:off x="2032935" y="1276000"/>
            <a:ext cx="5186176" cy="369332"/>
          </a:xfrm>
          <a:prstGeom prst="rect">
            <a:avLst/>
          </a:prstGeom>
        </p:spPr>
        <p:txBody>
          <a:bodyPr wrap="square">
            <a:spAutoFit/>
          </a:bodyPr>
          <a:lstStyle/>
          <a:p>
            <a:endParaRPr lang="fr-FR" dirty="0"/>
          </a:p>
        </p:txBody>
      </p:sp>
      <p:pic>
        <p:nvPicPr>
          <p:cNvPr id="1026" name="Picture 2"/>
          <p:cNvPicPr>
            <a:picLocks noChangeAspect="1" noChangeArrowheads="1"/>
          </p:cNvPicPr>
          <p:nvPr/>
        </p:nvPicPr>
        <p:blipFill>
          <a:blip r:embed="rId3" cstate="print"/>
          <a:srcRect/>
          <a:stretch>
            <a:fillRect/>
          </a:stretch>
        </p:blipFill>
        <p:spPr bwMode="auto">
          <a:xfrm>
            <a:off x="1191350" y="411637"/>
            <a:ext cx="6810709" cy="3440461"/>
          </a:xfrm>
          <a:prstGeom prst="rect">
            <a:avLst/>
          </a:prstGeom>
          <a:noFill/>
          <a:ln w="9525">
            <a:noFill/>
            <a:miter lim="800000"/>
            <a:headEnd/>
            <a:tailEnd/>
          </a:ln>
        </p:spPr>
      </p:pic>
      <p:sp>
        <p:nvSpPr>
          <p:cNvPr id="25" name="ZoneTexte 24"/>
          <p:cNvSpPr txBox="1"/>
          <p:nvPr/>
        </p:nvSpPr>
        <p:spPr>
          <a:xfrm>
            <a:off x="1213966" y="3636513"/>
            <a:ext cx="7930033" cy="1600438"/>
          </a:xfrm>
          <a:prstGeom prst="rect">
            <a:avLst/>
          </a:prstGeom>
          <a:noFill/>
        </p:spPr>
        <p:txBody>
          <a:bodyPr wrap="square" rtlCol="0">
            <a:spAutoFit/>
          </a:bodyPr>
          <a:lstStyle/>
          <a:p>
            <a:r>
              <a:rPr lang="fr-FR" sz="1600" b="0" u="sng" dirty="0"/>
              <a:t>Remarques</a:t>
            </a:r>
            <a:r>
              <a:rPr lang="fr-FR" sz="1600" b="0" dirty="0"/>
              <a:t>: Si on dispose d’un certificat d’étalonnage en cours de validité indiquant une incertitude élargie </a:t>
            </a:r>
            <a:r>
              <a:rPr lang="fr-FR" sz="1600" b="0" dirty="0" err="1"/>
              <a:t>U</a:t>
            </a:r>
            <a:r>
              <a:rPr lang="fr-FR" sz="1600" b="0" baseline="-25000" dirty="0" err="1"/>
              <a:t>construct</a:t>
            </a:r>
            <a:r>
              <a:rPr lang="fr-FR" sz="1600" b="0" dirty="0"/>
              <a:t> et son niveau de confiance 95% pour une loi normale on peut écrire :  </a:t>
            </a:r>
            <a:r>
              <a:rPr lang="fr-FR" sz="1600" b="0" dirty="0" err="1"/>
              <a:t>u</a:t>
            </a:r>
            <a:r>
              <a:rPr lang="fr-FR" sz="1600" b="0" baseline="-25000" dirty="0" err="1"/>
              <a:t>construct</a:t>
            </a:r>
            <a:r>
              <a:rPr lang="fr-FR" sz="1600" b="0" dirty="0"/>
              <a:t> = </a:t>
            </a:r>
            <a:r>
              <a:rPr lang="fr-FR" sz="1600" b="0" dirty="0" err="1"/>
              <a:t>U</a:t>
            </a:r>
            <a:r>
              <a:rPr lang="fr-FR" sz="1600" b="0" baseline="-25000" dirty="0" err="1"/>
              <a:t>construct</a:t>
            </a:r>
            <a:r>
              <a:rPr lang="fr-FR" sz="1600" b="0" dirty="0"/>
              <a:t>/2. </a:t>
            </a:r>
          </a:p>
          <a:p>
            <a:r>
              <a:rPr lang="fr-FR" sz="1600" b="0" dirty="0"/>
              <a:t> Si le certificat donne une erreur maximale tolérée (EMT), c’est-à-dire une incertitude élargie </a:t>
            </a:r>
            <a:r>
              <a:rPr lang="fr-FR" sz="1600" b="0" dirty="0" err="1"/>
              <a:t>U</a:t>
            </a:r>
            <a:r>
              <a:rPr lang="fr-FR" sz="1600" b="0" baseline="-25000" dirty="0" err="1"/>
              <a:t>construct</a:t>
            </a:r>
            <a:r>
              <a:rPr lang="fr-FR" sz="1600" b="0" dirty="0"/>
              <a:t>  à un niveau de confiance 100%, on utilise </a:t>
            </a:r>
            <a:r>
              <a:rPr lang="fr-FR" sz="1600" b="0" dirty="0" err="1"/>
              <a:t>u</a:t>
            </a:r>
            <a:r>
              <a:rPr lang="fr-FR" sz="1600" b="0" baseline="-25000" dirty="0" err="1"/>
              <a:t>construct</a:t>
            </a:r>
            <a:r>
              <a:rPr lang="fr-FR" sz="1600" b="0" dirty="0"/>
              <a:t> = </a:t>
            </a:r>
            <a:r>
              <a:rPr lang="fr-FR" sz="1600" b="0" dirty="0" err="1"/>
              <a:t>U</a:t>
            </a:r>
            <a:r>
              <a:rPr lang="fr-FR" sz="1600" b="0" baseline="-25000" dirty="0" err="1"/>
              <a:t>construct</a:t>
            </a:r>
            <a:r>
              <a:rPr lang="fr-FR" sz="1600" b="0" dirty="0"/>
              <a:t>/3. </a:t>
            </a:r>
          </a:p>
          <a:p>
            <a:r>
              <a:rPr lang="fr-FR" sz="1600" b="0" dirty="0"/>
              <a:t> </a:t>
            </a:r>
          </a:p>
        </p:txBody>
      </p:sp>
      <p:sp>
        <p:nvSpPr>
          <p:cNvPr id="19" name="ZoneTexte 18"/>
          <p:cNvSpPr txBox="1"/>
          <p:nvPr/>
        </p:nvSpPr>
        <p:spPr>
          <a:xfrm rot="16200000">
            <a:off x="-1109758" y="1935714"/>
            <a:ext cx="3456384" cy="341632"/>
          </a:xfrm>
          <a:prstGeom prst="rect">
            <a:avLst/>
          </a:prstGeom>
          <a:noFill/>
        </p:spPr>
        <p:txBody>
          <a:bodyPr wrap="square" rtlCol="0">
            <a:spAutoFit/>
          </a:bodyPr>
          <a:lstStyle/>
          <a:p>
            <a:pPr lvl="0" algn="ctr" fontAlgn="auto">
              <a:lnSpc>
                <a:spcPct val="90000"/>
              </a:lnSpc>
              <a:spcAft>
                <a:spcPts val="0"/>
              </a:spcAft>
              <a:defRPr/>
            </a:pPr>
            <a:r>
              <a:rPr lang="de-DE" noProof="1">
                <a:solidFill>
                  <a:srgbClr val="000000"/>
                </a:solidFill>
              </a:rPr>
              <a:t>CALCUL DES INCERTITUDES</a:t>
            </a:r>
            <a:endParaRPr lang="de-DE" dirty="0">
              <a:solidFill>
                <a:srgbClr val="000000"/>
              </a:solidFill>
            </a:endParaRPr>
          </a:p>
        </p:txBody>
      </p:sp>
    </p:spTree>
    <p:extLst>
      <p:ext uri="{BB962C8B-B14F-4D97-AF65-F5344CB8AC3E}">
        <p14:creationId xmlns:p14="http://schemas.microsoft.com/office/powerpoint/2010/main" val="2980610260"/>
      </p:ext>
    </p:extLst>
  </p:cSld>
  <p:clrMapOvr>
    <a:masterClrMapping/>
  </p:clrMapOvr>
  <p:transition/>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330584" y="411638"/>
            <a:ext cx="6374786" cy="462484"/>
          </a:xfrm>
        </p:spPr>
        <p:txBody>
          <a:bodyPr/>
          <a:lstStyle/>
          <a:p>
            <a:r>
              <a:rPr lang="fr-FR" dirty="0">
                <a:solidFill>
                  <a:schemeClr val="tx1"/>
                </a:solidFill>
              </a:rPr>
              <a:t>CALCUL DE L’INCERTITUDE TYPE ET L’INCERTITUDE ELARGIE </a:t>
            </a:r>
          </a:p>
        </p:txBody>
      </p:sp>
      <p:pic>
        <p:nvPicPr>
          <p:cNvPr id="14336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2548" t="41667" r="38726" b="42013"/>
          <a:stretch/>
        </p:blipFill>
        <p:spPr bwMode="auto">
          <a:xfrm>
            <a:off x="1763688" y="1852464"/>
            <a:ext cx="6480720" cy="24676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ZoneTexte 3"/>
          <p:cNvSpPr txBox="1"/>
          <p:nvPr/>
        </p:nvSpPr>
        <p:spPr>
          <a:xfrm rot="16200000">
            <a:off x="-1109758" y="1935714"/>
            <a:ext cx="3456384" cy="341632"/>
          </a:xfrm>
          <a:prstGeom prst="rect">
            <a:avLst/>
          </a:prstGeom>
          <a:noFill/>
        </p:spPr>
        <p:txBody>
          <a:bodyPr wrap="square" rtlCol="0">
            <a:spAutoFit/>
          </a:bodyPr>
          <a:lstStyle/>
          <a:p>
            <a:pPr lvl="0" algn="ctr" fontAlgn="auto">
              <a:lnSpc>
                <a:spcPct val="90000"/>
              </a:lnSpc>
              <a:spcAft>
                <a:spcPts val="0"/>
              </a:spcAft>
              <a:defRPr/>
            </a:pPr>
            <a:r>
              <a:rPr lang="de-DE" noProof="1">
                <a:solidFill>
                  <a:srgbClr val="000000"/>
                </a:solidFill>
              </a:rPr>
              <a:t>CALCUL DES INCERTITUDES</a:t>
            </a:r>
            <a:endParaRPr lang="de-DE" dirty="0">
              <a:solidFill>
                <a:srgbClr val="000000"/>
              </a:solidFill>
            </a:endParaRPr>
          </a:p>
        </p:txBody>
      </p:sp>
    </p:spTree>
    <p:extLst>
      <p:ext uri="{BB962C8B-B14F-4D97-AF65-F5344CB8AC3E}">
        <p14:creationId xmlns:p14="http://schemas.microsoft.com/office/powerpoint/2010/main" val="10100020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_h1"/>
          <p:cNvSpPr>
            <a:spLocks noGrp="1" noChangeArrowheads="1"/>
          </p:cNvSpPr>
          <p:nvPr>
            <p:ph type="title"/>
          </p:nvPr>
        </p:nvSpPr>
        <p:spPr bwMode="gray">
          <a:xfrm>
            <a:off x="1330640" y="0"/>
            <a:ext cx="6671418" cy="909179"/>
          </a:xfrm>
        </p:spPr>
        <p:txBody>
          <a:bodyPr/>
          <a:lstStyle/>
          <a:p>
            <a:r>
              <a:rPr lang="en-US" sz="2701" noProof="1"/>
              <a:t>Type de variabilité</a:t>
            </a:r>
          </a:p>
        </p:txBody>
      </p:sp>
      <p:sp>
        <p:nvSpPr>
          <p:cNvPr id="23" name="_text"/>
          <p:cNvSpPr txBox="1">
            <a:spLocks/>
          </p:cNvSpPr>
          <p:nvPr/>
        </p:nvSpPr>
        <p:spPr bwMode="gray">
          <a:xfrm>
            <a:off x="1384905" y="1165982"/>
            <a:ext cx="3132310" cy="3187096"/>
          </a:xfrm>
          <a:prstGeom prst="rect">
            <a:avLst/>
          </a:prstGeom>
        </p:spPr>
        <p:txBody>
          <a:bodyPr vert="horz" lIns="0" tIns="0" rIns="0" bIns="0" rtlCol="0">
            <a:noAutofit/>
          </a:bodyPr>
          <a:lstStyle/>
          <a:p>
            <a:pPr marL="135036" indent="-135036">
              <a:lnSpc>
                <a:spcPct val="95000"/>
              </a:lnSpc>
              <a:spcAft>
                <a:spcPts val="600"/>
              </a:spcAft>
              <a:buFont typeface="Wingdings" pitchFamily="2" charset="2"/>
              <a:buChar char="§"/>
              <a:defRPr/>
            </a:pPr>
            <a:endParaRPr lang="fr-FR" b="1" noProof="1"/>
          </a:p>
        </p:txBody>
      </p:sp>
      <p:sp>
        <p:nvSpPr>
          <p:cNvPr id="18" name="Espace réservé du contenu 2"/>
          <p:cNvSpPr txBox="1">
            <a:spLocks/>
          </p:cNvSpPr>
          <p:nvPr/>
        </p:nvSpPr>
        <p:spPr>
          <a:xfrm>
            <a:off x="1484948" y="1200521"/>
            <a:ext cx="6174105" cy="3395520"/>
          </a:xfrm>
          <a:prstGeom prst="rect">
            <a:avLst/>
          </a:prstGeom>
        </p:spPr>
        <p:txBody>
          <a:bodyPr>
            <a:normAutofit/>
          </a:bodyPr>
          <a:lstStyle/>
          <a:p>
            <a:pPr marL="257244" indent="-257244" defTabSz="685983" fontAlgn="auto">
              <a:spcBef>
                <a:spcPct val="20000"/>
              </a:spcBef>
              <a:spcAft>
                <a:spcPts val="0"/>
              </a:spcAft>
              <a:buFont typeface="Arial" pitchFamily="34" charset="0"/>
              <a:buChar char="•"/>
              <a:defRPr/>
            </a:pPr>
            <a:endParaRPr lang="fr-FR" sz="2401" dirty="0">
              <a:latin typeface="+mn-lt"/>
            </a:endParaRPr>
          </a:p>
        </p:txBody>
      </p:sp>
      <p:sp>
        <p:nvSpPr>
          <p:cNvPr id="9" name="ZoneTexte 8"/>
          <p:cNvSpPr txBox="1"/>
          <p:nvPr/>
        </p:nvSpPr>
        <p:spPr>
          <a:xfrm>
            <a:off x="1546731" y="1005887"/>
            <a:ext cx="6050539" cy="1200329"/>
          </a:xfrm>
          <a:prstGeom prst="rect">
            <a:avLst/>
          </a:prstGeom>
          <a:noFill/>
        </p:spPr>
        <p:txBody>
          <a:bodyPr wrap="square" rtlCol="0">
            <a:spAutoFit/>
          </a:bodyPr>
          <a:lstStyle/>
          <a:p>
            <a:pPr marL="342991" indent="-342991">
              <a:buFont typeface="+mj-lt"/>
              <a:buAutoNum type="arabicPeriod"/>
            </a:pPr>
            <a:endParaRPr lang="fr-FR" dirty="0">
              <a:solidFill>
                <a:srgbClr val="FF0000"/>
              </a:solidFill>
            </a:endParaRPr>
          </a:p>
          <a:p>
            <a:pPr marL="342991" indent="-342991">
              <a:buFont typeface="+mj-lt"/>
              <a:buAutoNum type="arabicPeriod"/>
            </a:pPr>
            <a:endParaRPr lang="fr-FR" dirty="0"/>
          </a:p>
          <a:p>
            <a:pPr marL="342991" indent="-342991">
              <a:buFont typeface="+mj-lt"/>
              <a:buAutoNum type="arabicPeriod"/>
            </a:pPr>
            <a:endParaRPr lang="fr-FR" dirty="0"/>
          </a:p>
          <a:p>
            <a:pPr marL="257244" indent="-257244">
              <a:buFont typeface="+mj-lt"/>
              <a:buAutoNum type="arabicPeriod"/>
            </a:pPr>
            <a:endParaRPr lang="fr-FR" b="1" dirty="0"/>
          </a:p>
        </p:txBody>
      </p:sp>
      <p:sp>
        <p:nvSpPr>
          <p:cNvPr id="159746" name="Rectangle 2"/>
          <p:cNvSpPr>
            <a:spLocks noChangeArrowheads="1"/>
          </p:cNvSpPr>
          <p:nvPr/>
        </p:nvSpPr>
        <p:spPr bwMode="auto">
          <a:xfrm>
            <a:off x="1141942" y="-173135"/>
            <a:ext cx="138606" cy="346271"/>
          </a:xfrm>
          <a:prstGeom prst="rect">
            <a:avLst/>
          </a:prstGeom>
          <a:noFill/>
          <a:ln w="9525">
            <a:noFill/>
            <a:miter lim="800000"/>
            <a:headEnd/>
            <a:tailEnd/>
          </a:ln>
          <a:effectLst/>
        </p:spPr>
        <p:txBody>
          <a:bodyPr vert="horz" wrap="none" lIns="68601" tIns="34301" rIns="68601" bIns="34301" numCol="1" anchor="ctr" anchorCtr="0" compatLnSpc="1">
            <a:prstTxWarp prst="textNoShape">
              <a:avLst/>
            </a:prstTxWarp>
            <a:spAutoFit/>
          </a:bodyPr>
          <a:lstStyle/>
          <a:p>
            <a:endParaRPr lang="fr-FR"/>
          </a:p>
        </p:txBody>
      </p:sp>
      <p:sp>
        <p:nvSpPr>
          <p:cNvPr id="159748" name="Rectangle 4"/>
          <p:cNvSpPr>
            <a:spLocks noChangeArrowheads="1"/>
          </p:cNvSpPr>
          <p:nvPr/>
        </p:nvSpPr>
        <p:spPr bwMode="auto">
          <a:xfrm>
            <a:off x="1141942" y="-173135"/>
            <a:ext cx="138606" cy="346271"/>
          </a:xfrm>
          <a:prstGeom prst="rect">
            <a:avLst/>
          </a:prstGeom>
          <a:noFill/>
          <a:ln w="9525">
            <a:noFill/>
            <a:miter lim="800000"/>
            <a:headEnd/>
            <a:tailEnd/>
          </a:ln>
          <a:effectLst/>
        </p:spPr>
        <p:txBody>
          <a:bodyPr vert="horz" wrap="none" lIns="68601" tIns="34301" rIns="68601" bIns="34301" numCol="1" anchor="ctr" anchorCtr="0" compatLnSpc="1">
            <a:prstTxWarp prst="textNoShape">
              <a:avLst/>
            </a:prstTxWarp>
            <a:spAutoFit/>
          </a:bodyPr>
          <a:lstStyle/>
          <a:p>
            <a:endParaRPr lang="fr-FR"/>
          </a:p>
        </p:txBody>
      </p:sp>
      <p:sp>
        <p:nvSpPr>
          <p:cNvPr id="159752" name="Rectangle 8"/>
          <p:cNvSpPr>
            <a:spLocks noChangeArrowheads="1"/>
          </p:cNvSpPr>
          <p:nvPr/>
        </p:nvSpPr>
        <p:spPr bwMode="auto">
          <a:xfrm>
            <a:off x="1141942" y="-173135"/>
            <a:ext cx="138606" cy="346271"/>
          </a:xfrm>
          <a:prstGeom prst="rect">
            <a:avLst/>
          </a:prstGeom>
          <a:noFill/>
          <a:ln w="9525">
            <a:noFill/>
            <a:miter lim="800000"/>
            <a:headEnd/>
            <a:tailEnd/>
          </a:ln>
          <a:effectLst/>
        </p:spPr>
        <p:txBody>
          <a:bodyPr vert="horz" wrap="none" lIns="68601" tIns="34301" rIns="68601" bIns="34301" numCol="1" anchor="ctr" anchorCtr="0" compatLnSpc="1">
            <a:prstTxWarp prst="textNoShape">
              <a:avLst/>
            </a:prstTxWarp>
            <a:spAutoFit/>
          </a:bodyPr>
          <a:lstStyle/>
          <a:p>
            <a:endParaRPr lang="fr-FR"/>
          </a:p>
        </p:txBody>
      </p:sp>
      <p:sp>
        <p:nvSpPr>
          <p:cNvPr id="159754" name="Rectangle 10"/>
          <p:cNvSpPr>
            <a:spLocks noChangeArrowheads="1"/>
          </p:cNvSpPr>
          <p:nvPr/>
        </p:nvSpPr>
        <p:spPr bwMode="auto">
          <a:xfrm>
            <a:off x="1141942" y="-173135"/>
            <a:ext cx="138606" cy="346271"/>
          </a:xfrm>
          <a:prstGeom prst="rect">
            <a:avLst/>
          </a:prstGeom>
          <a:noFill/>
          <a:ln w="9525">
            <a:noFill/>
            <a:miter lim="800000"/>
            <a:headEnd/>
            <a:tailEnd/>
          </a:ln>
          <a:effectLst/>
        </p:spPr>
        <p:txBody>
          <a:bodyPr vert="horz" wrap="none" lIns="68601" tIns="34301" rIns="68601" bIns="34301" numCol="1" anchor="ctr" anchorCtr="0" compatLnSpc="1">
            <a:prstTxWarp prst="textNoShape">
              <a:avLst/>
            </a:prstTxWarp>
            <a:spAutoFit/>
          </a:bodyPr>
          <a:lstStyle/>
          <a:p>
            <a:endParaRPr lang="fr-FR"/>
          </a:p>
        </p:txBody>
      </p:sp>
      <p:sp>
        <p:nvSpPr>
          <p:cNvPr id="159756" name="Rectangle 12"/>
          <p:cNvSpPr>
            <a:spLocks noChangeArrowheads="1"/>
          </p:cNvSpPr>
          <p:nvPr/>
        </p:nvSpPr>
        <p:spPr bwMode="auto">
          <a:xfrm>
            <a:off x="1141942" y="-1632"/>
            <a:ext cx="138606" cy="346271"/>
          </a:xfrm>
          <a:prstGeom prst="rect">
            <a:avLst/>
          </a:prstGeom>
          <a:noFill/>
          <a:ln w="9525">
            <a:noFill/>
            <a:miter lim="800000"/>
            <a:headEnd/>
            <a:tailEnd/>
          </a:ln>
          <a:effectLst/>
        </p:spPr>
        <p:txBody>
          <a:bodyPr vert="horz" wrap="none" lIns="68601" tIns="34301" rIns="68601" bIns="34301" numCol="1" anchor="ctr" anchorCtr="0" compatLnSpc="1">
            <a:prstTxWarp prst="textNoShape">
              <a:avLst/>
            </a:prstTxWarp>
            <a:spAutoFit/>
          </a:bodyPr>
          <a:lstStyle/>
          <a:p>
            <a:endParaRPr lang="fr-FR"/>
          </a:p>
        </p:txBody>
      </p:sp>
      <p:sp>
        <p:nvSpPr>
          <p:cNvPr id="159758" name="Rectangle 14"/>
          <p:cNvSpPr>
            <a:spLocks noChangeArrowheads="1"/>
          </p:cNvSpPr>
          <p:nvPr/>
        </p:nvSpPr>
        <p:spPr bwMode="auto">
          <a:xfrm>
            <a:off x="1141942" y="-173135"/>
            <a:ext cx="138606" cy="346271"/>
          </a:xfrm>
          <a:prstGeom prst="rect">
            <a:avLst/>
          </a:prstGeom>
          <a:noFill/>
          <a:ln w="9525">
            <a:noFill/>
            <a:miter lim="800000"/>
            <a:headEnd/>
            <a:tailEnd/>
          </a:ln>
          <a:effectLst/>
        </p:spPr>
        <p:txBody>
          <a:bodyPr vert="horz" wrap="none" lIns="68601" tIns="34301" rIns="68601" bIns="34301" numCol="1" anchor="ctr" anchorCtr="0" compatLnSpc="1">
            <a:prstTxWarp prst="textNoShape">
              <a:avLst/>
            </a:prstTxWarp>
            <a:spAutoFit/>
          </a:bodyPr>
          <a:lstStyle/>
          <a:p>
            <a:endParaRPr lang="fr-FR"/>
          </a:p>
        </p:txBody>
      </p:sp>
      <p:sp>
        <p:nvSpPr>
          <p:cNvPr id="159760" name="Rectangle 16"/>
          <p:cNvSpPr>
            <a:spLocks noChangeArrowheads="1"/>
          </p:cNvSpPr>
          <p:nvPr/>
        </p:nvSpPr>
        <p:spPr bwMode="auto">
          <a:xfrm>
            <a:off x="1141942" y="-173135"/>
            <a:ext cx="138606" cy="346271"/>
          </a:xfrm>
          <a:prstGeom prst="rect">
            <a:avLst/>
          </a:prstGeom>
          <a:noFill/>
          <a:ln w="9525">
            <a:noFill/>
            <a:miter lim="800000"/>
            <a:headEnd/>
            <a:tailEnd/>
          </a:ln>
          <a:effectLst/>
        </p:spPr>
        <p:txBody>
          <a:bodyPr vert="horz" wrap="none" lIns="68601" tIns="34301" rIns="68601" bIns="34301" numCol="1" anchor="ctr" anchorCtr="0" compatLnSpc="1">
            <a:prstTxWarp prst="textNoShape">
              <a:avLst/>
            </a:prstTxWarp>
            <a:spAutoFit/>
          </a:bodyPr>
          <a:lstStyle/>
          <a:p>
            <a:endParaRPr lang="fr-FR"/>
          </a:p>
        </p:txBody>
      </p:sp>
      <p:sp>
        <p:nvSpPr>
          <p:cNvPr id="159762" name="Rectangle 18"/>
          <p:cNvSpPr>
            <a:spLocks noChangeArrowheads="1"/>
          </p:cNvSpPr>
          <p:nvPr/>
        </p:nvSpPr>
        <p:spPr bwMode="auto">
          <a:xfrm>
            <a:off x="1141942" y="-173135"/>
            <a:ext cx="138606" cy="346271"/>
          </a:xfrm>
          <a:prstGeom prst="rect">
            <a:avLst/>
          </a:prstGeom>
          <a:noFill/>
          <a:ln w="9525">
            <a:noFill/>
            <a:miter lim="800000"/>
            <a:headEnd/>
            <a:tailEnd/>
          </a:ln>
          <a:effectLst/>
        </p:spPr>
        <p:txBody>
          <a:bodyPr vert="horz" wrap="none" lIns="68601" tIns="34301" rIns="68601" bIns="34301" numCol="1" anchor="ctr" anchorCtr="0" compatLnSpc="1">
            <a:prstTxWarp prst="textNoShape">
              <a:avLst/>
            </a:prstTxWarp>
            <a:spAutoFit/>
          </a:bodyPr>
          <a:lstStyle/>
          <a:p>
            <a:endParaRPr lang="fr-FR"/>
          </a:p>
        </p:txBody>
      </p:sp>
      <p:sp>
        <p:nvSpPr>
          <p:cNvPr id="159764" name="Rectangle 20"/>
          <p:cNvSpPr>
            <a:spLocks noChangeArrowheads="1"/>
          </p:cNvSpPr>
          <p:nvPr/>
        </p:nvSpPr>
        <p:spPr bwMode="auto">
          <a:xfrm>
            <a:off x="1141942" y="-173135"/>
            <a:ext cx="138606" cy="346271"/>
          </a:xfrm>
          <a:prstGeom prst="rect">
            <a:avLst/>
          </a:prstGeom>
          <a:noFill/>
          <a:ln w="9525">
            <a:noFill/>
            <a:miter lim="800000"/>
            <a:headEnd/>
            <a:tailEnd/>
          </a:ln>
          <a:effectLst/>
        </p:spPr>
        <p:txBody>
          <a:bodyPr vert="horz" wrap="none" lIns="68601" tIns="34301" rIns="68601" bIns="34301" numCol="1" anchor="ctr" anchorCtr="0" compatLnSpc="1">
            <a:prstTxWarp prst="textNoShape">
              <a:avLst/>
            </a:prstTxWarp>
            <a:spAutoFit/>
          </a:bodyPr>
          <a:lstStyle/>
          <a:p>
            <a:endParaRPr lang="fr-FR"/>
          </a:p>
        </p:txBody>
      </p:sp>
      <p:sp>
        <p:nvSpPr>
          <p:cNvPr id="159766" name="Rectangle 22"/>
          <p:cNvSpPr>
            <a:spLocks noChangeArrowheads="1"/>
          </p:cNvSpPr>
          <p:nvPr/>
        </p:nvSpPr>
        <p:spPr bwMode="auto">
          <a:xfrm>
            <a:off x="1141942" y="-173135"/>
            <a:ext cx="138606" cy="346271"/>
          </a:xfrm>
          <a:prstGeom prst="rect">
            <a:avLst/>
          </a:prstGeom>
          <a:noFill/>
          <a:ln w="9525">
            <a:noFill/>
            <a:miter lim="800000"/>
            <a:headEnd/>
            <a:tailEnd/>
          </a:ln>
          <a:effectLst/>
        </p:spPr>
        <p:txBody>
          <a:bodyPr vert="horz" wrap="none" lIns="68601" tIns="34301" rIns="68601" bIns="34301" numCol="1" anchor="ctr" anchorCtr="0" compatLnSpc="1">
            <a:prstTxWarp prst="textNoShape">
              <a:avLst/>
            </a:prstTxWarp>
            <a:spAutoFit/>
          </a:bodyPr>
          <a:lstStyle/>
          <a:p>
            <a:endParaRPr lang="fr-FR"/>
          </a:p>
        </p:txBody>
      </p:sp>
      <p:sp>
        <p:nvSpPr>
          <p:cNvPr id="25" name="Rectangle 24"/>
          <p:cNvSpPr/>
          <p:nvPr/>
        </p:nvSpPr>
        <p:spPr>
          <a:xfrm>
            <a:off x="1190066" y="1017796"/>
            <a:ext cx="6482720" cy="3416320"/>
          </a:xfrm>
          <a:prstGeom prst="rect">
            <a:avLst/>
          </a:prstGeom>
        </p:spPr>
        <p:txBody>
          <a:bodyPr wrap="square">
            <a:spAutoFit/>
          </a:bodyPr>
          <a:lstStyle/>
          <a:p>
            <a:pPr marL="342991" indent="-342991" algn="just">
              <a:lnSpc>
                <a:spcPct val="90000"/>
              </a:lnSpc>
              <a:buFont typeface="Arial" pitchFamily="34" charset="0"/>
              <a:buChar char="•"/>
            </a:pPr>
            <a:r>
              <a:rPr lang="fr-FR" sz="1500" dirty="0"/>
              <a:t>Tous les processus, quels qu’ils soient, sont incapables de produire toujours exactement le même produit. </a:t>
            </a:r>
          </a:p>
          <a:p>
            <a:pPr marL="342991" indent="-342991" algn="just">
              <a:lnSpc>
                <a:spcPct val="90000"/>
              </a:lnSpc>
              <a:buFont typeface="Arial" pitchFamily="34" charset="0"/>
              <a:buChar char="•"/>
            </a:pPr>
            <a:r>
              <a:rPr lang="fr-FR" sz="1500" dirty="0"/>
              <a:t>Lorsqu’on contrôle une des caractéristiques d’un produit, on observe une dispersion des valeurs mesurées autour de la valeur cible. </a:t>
            </a:r>
          </a:p>
          <a:p>
            <a:pPr marL="342991" indent="-342991" algn="just">
              <a:lnSpc>
                <a:spcPct val="90000"/>
              </a:lnSpc>
              <a:buFont typeface="Arial" pitchFamily="34" charset="0"/>
              <a:buChar char="•"/>
            </a:pPr>
            <a:r>
              <a:rPr lang="fr-FR" sz="1500" dirty="0"/>
              <a:t>Cette variabilité (dispersion) est incontournable et parfois il faut vivre avec.</a:t>
            </a:r>
          </a:p>
          <a:p>
            <a:pPr marL="342991" indent="-342991" algn="just">
              <a:lnSpc>
                <a:spcPct val="90000"/>
              </a:lnSpc>
            </a:pPr>
            <a:endParaRPr lang="fr-FR" sz="1500" dirty="0"/>
          </a:p>
          <a:p>
            <a:pPr marL="342991" indent="-342991" algn="just">
              <a:lnSpc>
                <a:spcPct val="90000"/>
              </a:lnSpc>
            </a:pPr>
            <a:r>
              <a:rPr lang="fr-FR" sz="1500" dirty="0"/>
              <a:t>On distingue deux classes de variabilité :</a:t>
            </a:r>
          </a:p>
          <a:p>
            <a:pPr marL="949182" lvl="1" indent="-257244" algn="just">
              <a:lnSpc>
                <a:spcPct val="90000"/>
              </a:lnSpc>
              <a:buFont typeface="Arial" pitchFamily="34" charset="0"/>
              <a:buChar char="•"/>
            </a:pPr>
            <a:r>
              <a:rPr lang="fr-FR" sz="1500" dirty="0"/>
              <a:t>La variabilité </a:t>
            </a:r>
            <a:r>
              <a:rPr lang="fr-FR" sz="1500" u="sng" dirty="0"/>
              <a:t>inhérente au processus</a:t>
            </a:r>
            <a:r>
              <a:rPr lang="fr-FR" sz="1500" dirty="0"/>
              <a:t> (et peu ou difficilement modifiable ) : elle est due à la variation normale du processus.  Exemple: usure d’une machine, jeux mécanique d’une machine, …</a:t>
            </a:r>
          </a:p>
          <a:p>
            <a:pPr marL="949182" lvl="1" indent="-257244" algn="just">
              <a:lnSpc>
                <a:spcPct val="90000"/>
              </a:lnSpc>
              <a:buFont typeface="Arial" pitchFamily="34" charset="0"/>
              <a:buChar char="•"/>
            </a:pPr>
            <a:r>
              <a:rPr lang="fr-FR" sz="1500" dirty="0"/>
              <a:t>La variabilité </a:t>
            </a:r>
            <a:r>
              <a:rPr lang="fr-FR" sz="1500" u="sng" dirty="0"/>
              <a:t>externe au processus</a:t>
            </a:r>
            <a:r>
              <a:rPr lang="fr-FR" sz="1500" dirty="0"/>
              <a:t> qui résulte des causes spéciales ou particulières et qui doit être corrigée. Exemple : mauvais étalonnage, changement d’opérateur, </a:t>
            </a:r>
          </a:p>
        </p:txBody>
      </p:sp>
    </p:spTree>
    <p:extLst>
      <p:ext uri="{BB962C8B-B14F-4D97-AF65-F5344CB8AC3E}">
        <p14:creationId xmlns:p14="http://schemas.microsoft.com/office/powerpoint/2010/main" val="3817194343"/>
      </p:ext>
    </p:extLst>
  </p:cSld>
  <p:clrMapOvr>
    <a:masterClrMapping/>
  </p:clrMapOvr>
  <p:transition/>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_h1"/>
          <p:cNvSpPr>
            <a:spLocks noGrp="1" noChangeArrowheads="1"/>
          </p:cNvSpPr>
          <p:nvPr>
            <p:ph type="title"/>
          </p:nvPr>
        </p:nvSpPr>
        <p:spPr bwMode="gray">
          <a:xfrm>
            <a:off x="1249987" y="141524"/>
            <a:ext cx="6671418" cy="909179"/>
          </a:xfrm>
        </p:spPr>
        <p:txBody>
          <a:bodyPr/>
          <a:lstStyle/>
          <a:p>
            <a:r>
              <a:rPr lang="en-US" noProof="1"/>
              <a:t>Exercice 3</a:t>
            </a:r>
          </a:p>
        </p:txBody>
      </p:sp>
      <p:sp>
        <p:nvSpPr>
          <p:cNvPr id="18" name="Espace réservé du contenu 2"/>
          <p:cNvSpPr txBox="1">
            <a:spLocks/>
          </p:cNvSpPr>
          <p:nvPr/>
        </p:nvSpPr>
        <p:spPr>
          <a:xfrm>
            <a:off x="1484948" y="1200521"/>
            <a:ext cx="6174105" cy="3395520"/>
          </a:xfrm>
          <a:prstGeom prst="rect">
            <a:avLst/>
          </a:prstGeom>
        </p:spPr>
        <p:txBody>
          <a:bodyPr>
            <a:normAutofit/>
          </a:bodyPr>
          <a:lstStyle/>
          <a:p>
            <a:pPr marL="257244" indent="-257244" defTabSz="685983" fontAlgn="auto">
              <a:spcBef>
                <a:spcPct val="20000"/>
              </a:spcBef>
              <a:spcAft>
                <a:spcPts val="0"/>
              </a:spcAft>
              <a:buFont typeface="Arial" pitchFamily="34" charset="0"/>
              <a:buChar char="•"/>
              <a:defRPr/>
            </a:pPr>
            <a:endParaRPr lang="fr-FR" sz="2401" dirty="0">
              <a:latin typeface="+mn-lt"/>
            </a:endParaRPr>
          </a:p>
        </p:txBody>
      </p:sp>
      <p:sp>
        <p:nvSpPr>
          <p:cNvPr id="9" name="ZoneTexte 8"/>
          <p:cNvSpPr txBox="1"/>
          <p:nvPr/>
        </p:nvSpPr>
        <p:spPr>
          <a:xfrm>
            <a:off x="1546731" y="1005887"/>
            <a:ext cx="6050539" cy="1200329"/>
          </a:xfrm>
          <a:prstGeom prst="rect">
            <a:avLst/>
          </a:prstGeom>
          <a:noFill/>
        </p:spPr>
        <p:txBody>
          <a:bodyPr wrap="square" rtlCol="0">
            <a:spAutoFit/>
          </a:bodyPr>
          <a:lstStyle/>
          <a:p>
            <a:pPr marL="342991" indent="-342991">
              <a:buFont typeface="+mj-lt"/>
              <a:buAutoNum type="arabicPeriod"/>
            </a:pPr>
            <a:endParaRPr lang="fr-FR" dirty="0">
              <a:solidFill>
                <a:srgbClr val="FF0000"/>
              </a:solidFill>
            </a:endParaRPr>
          </a:p>
          <a:p>
            <a:pPr marL="342991" indent="-342991">
              <a:buFont typeface="+mj-lt"/>
              <a:buAutoNum type="arabicPeriod"/>
            </a:pPr>
            <a:endParaRPr lang="fr-FR" dirty="0"/>
          </a:p>
          <a:p>
            <a:pPr marL="342991" indent="-342991">
              <a:buFont typeface="+mj-lt"/>
              <a:buAutoNum type="arabicPeriod"/>
            </a:pPr>
            <a:endParaRPr lang="fr-FR" dirty="0"/>
          </a:p>
          <a:p>
            <a:pPr marL="257244" indent="-257244">
              <a:buFont typeface="+mj-lt"/>
              <a:buAutoNum type="arabicPeriod"/>
            </a:pPr>
            <a:endParaRPr lang="fr-FR" b="1" dirty="0"/>
          </a:p>
        </p:txBody>
      </p:sp>
      <p:sp>
        <p:nvSpPr>
          <p:cNvPr id="159746" name="Rectangle 2"/>
          <p:cNvSpPr>
            <a:spLocks noChangeArrowheads="1"/>
          </p:cNvSpPr>
          <p:nvPr/>
        </p:nvSpPr>
        <p:spPr bwMode="auto">
          <a:xfrm>
            <a:off x="1141942" y="-173135"/>
            <a:ext cx="138606" cy="346271"/>
          </a:xfrm>
          <a:prstGeom prst="rect">
            <a:avLst/>
          </a:prstGeom>
          <a:noFill/>
          <a:ln w="9525">
            <a:noFill/>
            <a:miter lim="800000"/>
            <a:headEnd/>
            <a:tailEnd/>
          </a:ln>
          <a:effectLst/>
        </p:spPr>
        <p:txBody>
          <a:bodyPr vert="horz" wrap="none" lIns="68601" tIns="34301" rIns="68601" bIns="34301" numCol="1" anchor="ctr" anchorCtr="0" compatLnSpc="1">
            <a:prstTxWarp prst="textNoShape">
              <a:avLst/>
            </a:prstTxWarp>
            <a:spAutoFit/>
          </a:bodyPr>
          <a:lstStyle/>
          <a:p>
            <a:endParaRPr lang="fr-FR"/>
          </a:p>
        </p:txBody>
      </p:sp>
      <p:sp>
        <p:nvSpPr>
          <p:cNvPr id="159748" name="Rectangle 4"/>
          <p:cNvSpPr>
            <a:spLocks noChangeArrowheads="1"/>
          </p:cNvSpPr>
          <p:nvPr/>
        </p:nvSpPr>
        <p:spPr bwMode="auto">
          <a:xfrm>
            <a:off x="1141942" y="-173135"/>
            <a:ext cx="138606" cy="346271"/>
          </a:xfrm>
          <a:prstGeom prst="rect">
            <a:avLst/>
          </a:prstGeom>
          <a:noFill/>
          <a:ln w="9525">
            <a:noFill/>
            <a:miter lim="800000"/>
            <a:headEnd/>
            <a:tailEnd/>
          </a:ln>
          <a:effectLst/>
        </p:spPr>
        <p:txBody>
          <a:bodyPr vert="horz" wrap="none" lIns="68601" tIns="34301" rIns="68601" bIns="34301" numCol="1" anchor="ctr" anchorCtr="0" compatLnSpc="1">
            <a:prstTxWarp prst="textNoShape">
              <a:avLst/>
            </a:prstTxWarp>
            <a:spAutoFit/>
          </a:bodyPr>
          <a:lstStyle/>
          <a:p>
            <a:endParaRPr lang="fr-FR"/>
          </a:p>
        </p:txBody>
      </p:sp>
      <p:sp>
        <p:nvSpPr>
          <p:cNvPr id="159750" name="Rectangle 6"/>
          <p:cNvSpPr>
            <a:spLocks noChangeArrowheads="1"/>
          </p:cNvSpPr>
          <p:nvPr/>
        </p:nvSpPr>
        <p:spPr bwMode="auto">
          <a:xfrm>
            <a:off x="1141942" y="-1632"/>
            <a:ext cx="138606" cy="346271"/>
          </a:xfrm>
          <a:prstGeom prst="rect">
            <a:avLst/>
          </a:prstGeom>
          <a:noFill/>
          <a:ln w="9525">
            <a:noFill/>
            <a:miter lim="800000"/>
            <a:headEnd/>
            <a:tailEnd/>
          </a:ln>
          <a:effectLst/>
        </p:spPr>
        <p:txBody>
          <a:bodyPr vert="horz" wrap="none" lIns="68601" tIns="34301" rIns="68601" bIns="34301" numCol="1" anchor="ctr" anchorCtr="0" compatLnSpc="1">
            <a:prstTxWarp prst="textNoShape">
              <a:avLst/>
            </a:prstTxWarp>
            <a:spAutoFit/>
          </a:bodyPr>
          <a:lstStyle/>
          <a:p>
            <a:endParaRPr lang="fr-FR"/>
          </a:p>
        </p:txBody>
      </p:sp>
      <p:sp>
        <p:nvSpPr>
          <p:cNvPr id="159752" name="Rectangle 8"/>
          <p:cNvSpPr>
            <a:spLocks noChangeArrowheads="1"/>
          </p:cNvSpPr>
          <p:nvPr/>
        </p:nvSpPr>
        <p:spPr bwMode="auto">
          <a:xfrm>
            <a:off x="1141942" y="-173135"/>
            <a:ext cx="138606" cy="346271"/>
          </a:xfrm>
          <a:prstGeom prst="rect">
            <a:avLst/>
          </a:prstGeom>
          <a:noFill/>
          <a:ln w="9525">
            <a:noFill/>
            <a:miter lim="800000"/>
            <a:headEnd/>
            <a:tailEnd/>
          </a:ln>
          <a:effectLst/>
        </p:spPr>
        <p:txBody>
          <a:bodyPr vert="horz" wrap="none" lIns="68601" tIns="34301" rIns="68601" bIns="34301" numCol="1" anchor="ctr" anchorCtr="0" compatLnSpc="1">
            <a:prstTxWarp prst="textNoShape">
              <a:avLst/>
            </a:prstTxWarp>
            <a:spAutoFit/>
          </a:bodyPr>
          <a:lstStyle/>
          <a:p>
            <a:endParaRPr lang="fr-FR"/>
          </a:p>
        </p:txBody>
      </p:sp>
      <p:sp>
        <p:nvSpPr>
          <p:cNvPr id="159754" name="Rectangle 10"/>
          <p:cNvSpPr>
            <a:spLocks noChangeArrowheads="1"/>
          </p:cNvSpPr>
          <p:nvPr/>
        </p:nvSpPr>
        <p:spPr bwMode="auto">
          <a:xfrm>
            <a:off x="1141942" y="-173135"/>
            <a:ext cx="138606" cy="346271"/>
          </a:xfrm>
          <a:prstGeom prst="rect">
            <a:avLst/>
          </a:prstGeom>
          <a:noFill/>
          <a:ln w="9525">
            <a:noFill/>
            <a:miter lim="800000"/>
            <a:headEnd/>
            <a:tailEnd/>
          </a:ln>
          <a:effectLst/>
        </p:spPr>
        <p:txBody>
          <a:bodyPr vert="horz" wrap="none" lIns="68601" tIns="34301" rIns="68601" bIns="34301" numCol="1" anchor="ctr" anchorCtr="0" compatLnSpc="1">
            <a:prstTxWarp prst="textNoShape">
              <a:avLst/>
            </a:prstTxWarp>
            <a:spAutoFit/>
          </a:bodyPr>
          <a:lstStyle/>
          <a:p>
            <a:endParaRPr lang="fr-FR"/>
          </a:p>
        </p:txBody>
      </p:sp>
      <p:sp>
        <p:nvSpPr>
          <p:cNvPr id="159756" name="Rectangle 12"/>
          <p:cNvSpPr>
            <a:spLocks noChangeArrowheads="1"/>
          </p:cNvSpPr>
          <p:nvPr/>
        </p:nvSpPr>
        <p:spPr bwMode="auto">
          <a:xfrm>
            <a:off x="1141942" y="-1632"/>
            <a:ext cx="138606" cy="346271"/>
          </a:xfrm>
          <a:prstGeom prst="rect">
            <a:avLst/>
          </a:prstGeom>
          <a:noFill/>
          <a:ln w="9525">
            <a:noFill/>
            <a:miter lim="800000"/>
            <a:headEnd/>
            <a:tailEnd/>
          </a:ln>
          <a:effectLst/>
        </p:spPr>
        <p:txBody>
          <a:bodyPr vert="horz" wrap="none" lIns="68601" tIns="34301" rIns="68601" bIns="34301" numCol="1" anchor="ctr" anchorCtr="0" compatLnSpc="1">
            <a:prstTxWarp prst="textNoShape">
              <a:avLst/>
            </a:prstTxWarp>
            <a:spAutoFit/>
          </a:bodyPr>
          <a:lstStyle/>
          <a:p>
            <a:endParaRPr lang="fr-FR"/>
          </a:p>
        </p:txBody>
      </p:sp>
      <p:sp>
        <p:nvSpPr>
          <p:cNvPr id="159758" name="Rectangle 14"/>
          <p:cNvSpPr>
            <a:spLocks noChangeArrowheads="1"/>
          </p:cNvSpPr>
          <p:nvPr/>
        </p:nvSpPr>
        <p:spPr bwMode="auto">
          <a:xfrm>
            <a:off x="1141942" y="-173135"/>
            <a:ext cx="138606" cy="346271"/>
          </a:xfrm>
          <a:prstGeom prst="rect">
            <a:avLst/>
          </a:prstGeom>
          <a:noFill/>
          <a:ln w="9525">
            <a:noFill/>
            <a:miter lim="800000"/>
            <a:headEnd/>
            <a:tailEnd/>
          </a:ln>
          <a:effectLst/>
        </p:spPr>
        <p:txBody>
          <a:bodyPr vert="horz" wrap="none" lIns="68601" tIns="34301" rIns="68601" bIns="34301" numCol="1" anchor="ctr" anchorCtr="0" compatLnSpc="1">
            <a:prstTxWarp prst="textNoShape">
              <a:avLst/>
            </a:prstTxWarp>
            <a:spAutoFit/>
          </a:bodyPr>
          <a:lstStyle/>
          <a:p>
            <a:endParaRPr lang="fr-FR"/>
          </a:p>
        </p:txBody>
      </p:sp>
      <p:sp>
        <p:nvSpPr>
          <p:cNvPr id="159760" name="Rectangle 16"/>
          <p:cNvSpPr>
            <a:spLocks noChangeArrowheads="1"/>
          </p:cNvSpPr>
          <p:nvPr/>
        </p:nvSpPr>
        <p:spPr bwMode="auto">
          <a:xfrm>
            <a:off x="1141942" y="-173135"/>
            <a:ext cx="138606" cy="346271"/>
          </a:xfrm>
          <a:prstGeom prst="rect">
            <a:avLst/>
          </a:prstGeom>
          <a:noFill/>
          <a:ln w="9525">
            <a:noFill/>
            <a:miter lim="800000"/>
            <a:headEnd/>
            <a:tailEnd/>
          </a:ln>
          <a:effectLst/>
        </p:spPr>
        <p:txBody>
          <a:bodyPr vert="horz" wrap="none" lIns="68601" tIns="34301" rIns="68601" bIns="34301" numCol="1" anchor="ctr" anchorCtr="0" compatLnSpc="1">
            <a:prstTxWarp prst="textNoShape">
              <a:avLst/>
            </a:prstTxWarp>
            <a:spAutoFit/>
          </a:bodyPr>
          <a:lstStyle/>
          <a:p>
            <a:endParaRPr lang="fr-FR"/>
          </a:p>
        </p:txBody>
      </p:sp>
      <p:sp>
        <p:nvSpPr>
          <p:cNvPr id="159762" name="Rectangle 18"/>
          <p:cNvSpPr>
            <a:spLocks noChangeArrowheads="1"/>
          </p:cNvSpPr>
          <p:nvPr/>
        </p:nvSpPr>
        <p:spPr bwMode="auto">
          <a:xfrm>
            <a:off x="1141942" y="-173135"/>
            <a:ext cx="138606" cy="346271"/>
          </a:xfrm>
          <a:prstGeom prst="rect">
            <a:avLst/>
          </a:prstGeom>
          <a:noFill/>
          <a:ln w="9525">
            <a:noFill/>
            <a:miter lim="800000"/>
            <a:headEnd/>
            <a:tailEnd/>
          </a:ln>
          <a:effectLst/>
        </p:spPr>
        <p:txBody>
          <a:bodyPr vert="horz" wrap="none" lIns="68601" tIns="34301" rIns="68601" bIns="34301" numCol="1" anchor="ctr" anchorCtr="0" compatLnSpc="1">
            <a:prstTxWarp prst="textNoShape">
              <a:avLst/>
            </a:prstTxWarp>
            <a:spAutoFit/>
          </a:bodyPr>
          <a:lstStyle/>
          <a:p>
            <a:endParaRPr lang="fr-FR"/>
          </a:p>
        </p:txBody>
      </p:sp>
      <p:sp>
        <p:nvSpPr>
          <p:cNvPr id="159764" name="Rectangle 20"/>
          <p:cNvSpPr>
            <a:spLocks noChangeArrowheads="1"/>
          </p:cNvSpPr>
          <p:nvPr/>
        </p:nvSpPr>
        <p:spPr bwMode="auto">
          <a:xfrm>
            <a:off x="1141942" y="-173135"/>
            <a:ext cx="138606" cy="346271"/>
          </a:xfrm>
          <a:prstGeom prst="rect">
            <a:avLst/>
          </a:prstGeom>
          <a:noFill/>
          <a:ln w="9525">
            <a:noFill/>
            <a:miter lim="800000"/>
            <a:headEnd/>
            <a:tailEnd/>
          </a:ln>
          <a:effectLst/>
        </p:spPr>
        <p:txBody>
          <a:bodyPr vert="horz" wrap="none" lIns="68601" tIns="34301" rIns="68601" bIns="34301" numCol="1" anchor="ctr" anchorCtr="0" compatLnSpc="1">
            <a:prstTxWarp prst="textNoShape">
              <a:avLst/>
            </a:prstTxWarp>
            <a:spAutoFit/>
          </a:bodyPr>
          <a:lstStyle/>
          <a:p>
            <a:endParaRPr lang="fr-FR"/>
          </a:p>
        </p:txBody>
      </p:sp>
      <p:sp>
        <p:nvSpPr>
          <p:cNvPr id="159766" name="Rectangle 22"/>
          <p:cNvSpPr>
            <a:spLocks noChangeArrowheads="1"/>
          </p:cNvSpPr>
          <p:nvPr/>
        </p:nvSpPr>
        <p:spPr bwMode="auto">
          <a:xfrm>
            <a:off x="1141942" y="-173135"/>
            <a:ext cx="138606" cy="346271"/>
          </a:xfrm>
          <a:prstGeom prst="rect">
            <a:avLst/>
          </a:prstGeom>
          <a:noFill/>
          <a:ln w="9525">
            <a:noFill/>
            <a:miter lim="800000"/>
            <a:headEnd/>
            <a:tailEnd/>
          </a:ln>
          <a:effectLst/>
        </p:spPr>
        <p:txBody>
          <a:bodyPr vert="horz" wrap="none" lIns="68601" tIns="34301" rIns="68601" bIns="34301" numCol="1" anchor="ctr" anchorCtr="0" compatLnSpc="1">
            <a:prstTxWarp prst="textNoShape">
              <a:avLst/>
            </a:prstTxWarp>
            <a:spAutoFit/>
          </a:bodyPr>
          <a:lstStyle/>
          <a:p>
            <a:endParaRPr lang="fr-FR"/>
          </a:p>
        </p:txBody>
      </p:sp>
      <p:sp>
        <p:nvSpPr>
          <p:cNvPr id="32" name="Rectangle 31"/>
          <p:cNvSpPr/>
          <p:nvPr/>
        </p:nvSpPr>
        <p:spPr>
          <a:xfrm>
            <a:off x="2032935" y="1276000"/>
            <a:ext cx="5186176" cy="369332"/>
          </a:xfrm>
          <a:prstGeom prst="rect">
            <a:avLst/>
          </a:prstGeom>
        </p:spPr>
        <p:txBody>
          <a:bodyPr wrap="square">
            <a:spAutoFit/>
          </a:bodyPr>
          <a:lstStyle/>
          <a:p>
            <a:endParaRPr lang="fr-FR" dirty="0"/>
          </a:p>
        </p:txBody>
      </p:sp>
      <p:sp>
        <p:nvSpPr>
          <p:cNvPr id="25" name="ZoneTexte 24"/>
          <p:cNvSpPr txBox="1"/>
          <p:nvPr/>
        </p:nvSpPr>
        <p:spPr>
          <a:xfrm>
            <a:off x="1167094" y="829662"/>
            <a:ext cx="7976906" cy="3693319"/>
          </a:xfrm>
          <a:prstGeom prst="rect">
            <a:avLst/>
          </a:prstGeom>
          <a:noFill/>
        </p:spPr>
        <p:txBody>
          <a:bodyPr wrap="square" rtlCol="0">
            <a:spAutoFit/>
          </a:bodyPr>
          <a:lstStyle/>
          <a:p>
            <a:endParaRPr lang="fr-FR" b="0" dirty="0"/>
          </a:p>
          <a:p>
            <a:r>
              <a:rPr lang="fr-FR" b="0" u="sng" dirty="0"/>
              <a:t>Mesure d’un volume de liquide</a:t>
            </a:r>
            <a:r>
              <a:rPr lang="fr-FR" b="0" dirty="0"/>
              <a:t>. On mesure le volume d’une solution aqueuse versée avec une burette graduée au 1/10</a:t>
            </a:r>
            <a:r>
              <a:rPr lang="fr-FR" b="0" baseline="30000" dirty="0"/>
              <a:t>ème</a:t>
            </a:r>
            <a:r>
              <a:rPr lang="fr-FR" b="0" dirty="0"/>
              <a:t> de </a:t>
            </a:r>
            <a:r>
              <a:rPr lang="fr-FR" b="0" dirty="0" err="1"/>
              <a:t>mL</a:t>
            </a:r>
            <a:r>
              <a:rPr lang="fr-FR" b="0" dirty="0"/>
              <a:t>, selon la procédure suivante : </a:t>
            </a:r>
          </a:p>
          <a:p>
            <a:pPr marL="257244" indent="-257244">
              <a:buFont typeface="+mj-lt"/>
              <a:buAutoNum type="arabicPeriod"/>
            </a:pPr>
            <a:r>
              <a:rPr lang="fr-FR" b="0" dirty="0"/>
              <a:t> remplissage de la burette et ajustage du zéro.</a:t>
            </a:r>
          </a:p>
          <a:p>
            <a:pPr marL="257244" indent="-257244">
              <a:buFont typeface="+mj-lt"/>
              <a:buAutoNum type="arabicPeriod"/>
            </a:pPr>
            <a:r>
              <a:rPr lang="fr-FR" b="0" dirty="0"/>
              <a:t> ouverture du robinet et fermeture lorsque le volume versé correspond à la graduation V = 12,6 </a:t>
            </a:r>
            <a:r>
              <a:rPr lang="fr-FR" b="0" dirty="0" err="1"/>
              <a:t>mL</a:t>
            </a:r>
            <a:r>
              <a:rPr lang="fr-FR" b="0" dirty="0"/>
              <a:t> </a:t>
            </a:r>
          </a:p>
          <a:p>
            <a:r>
              <a:rPr lang="fr-FR" b="0" dirty="0"/>
              <a:t>Donnée du constructeur: précision = </a:t>
            </a:r>
            <a:r>
              <a:rPr lang="fr-FR" b="0" dirty="0">
                <a:sym typeface="Symbol"/>
              </a:rPr>
              <a:t></a:t>
            </a:r>
            <a:r>
              <a:rPr lang="fr-FR" b="0" dirty="0"/>
              <a:t> 0,05 </a:t>
            </a:r>
            <a:r>
              <a:rPr lang="fr-FR" b="0" dirty="0" err="1"/>
              <a:t>mL</a:t>
            </a:r>
            <a:endParaRPr lang="fr-FR" b="0" dirty="0"/>
          </a:p>
          <a:p>
            <a:r>
              <a:rPr lang="fr-FR" b="0" dirty="0"/>
              <a:t>Niveau de confiance inconnu.</a:t>
            </a:r>
          </a:p>
          <a:p>
            <a:r>
              <a:rPr lang="fr-FR" b="0" dirty="0"/>
              <a:t> </a:t>
            </a:r>
          </a:p>
          <a:p>
            <a:r>
              <a:rPr lang="fr-FR" b="0" dirty="0"/>
              <a:t> Calculer</a:t>
            </a:r>
          </a:p>
          <a:p>
            <a:pPr marL="257244" indent="-257244">
              <a:buFont typeface="+mj-lt"/>
              <a:buAutoNum type="arabicPeriod"/>
            </a:pPr>
            <a:r>
              <a:rPr lang="fr-FR" b="0" i="1" dirty="0"/>
              <a:t> incertitude-type</a:t>
            </a:r>
          </a:p>
          <a:p>
            <a:pPr marL="257244" indent="-257244">
              <a:buFont typeface="+mj-lt"/>
              <a:buAutoNum type="arabicPeriod"/>
            </a:pPr>
            <a:r>
              <a:rPr lang="fr-FR" b="0" i="1" dirty="0"/>
              <a:t>incertitude élargie</a:t>
            </a:r>
            <a:endParaRPr lang="fr-FR" b="0" dirty="0"/>
          </a:p>
        </p:txBody>
      </p:sp>
      <p:grpSp>
        <p:nvGrpSpPr>
          <p:cNvPr id="148481" name="Group 1"/>
          <p:cNvGrpSpPr>
            <a:grpSpLocks/>
          </p:cNvGrpSpPr>
          <p:nvPr/>
        </p:nvGrpSpPr>
        <p:grpSpPr bwMode="auto">
          <a:xfrm>
            <a:off x="6840952" y="2693041"/>
            <a:ext cx="362062" cy="1949654"/>
            <a:chOff x="6526" y="7457"/>
            <a:chExt cx="640" cy="4091"/>
          </a:xfrm>
        </p:grpSpPr>
        <p:grpSp>
          <p:nvGrpSpPr>
            <p:cNvPr id="148482" name="Group 2"/>
            <p:cNvGrpSpPr>
              <a:grpSpLocks/>
            </p:cNvGrpSpPr>
            <p:nvPr/>
          </p:nvGrpSpPr>
          <p:grpSpPr bwMode="auto">
            <a:xfrm>
              <a:off x="6659" y="7457"/>
              <a:ext cx="349" cy="3410"/>
              <a:chOff x="9749" y="560"/>
              <a:chExt cx="349" cy="3410"/>
            </a:xfrm>
          </p:grpSpPr>
          <p:sp>
            <p:nvSpPr>
              <p:cNvPr id="148483" name="Freeform 3"/>
              <p:cNvSpPr>
                <a:spLocks/>
              </p:cNvSpPr>
              <p:nvPr/>
            </p:nvSpPr>
            <p:spPr bwMode="auto">
              <a:xfrm>
                <a:off x="9840" y="3436"/>
                <a:ext cx="174" cy="528"/>
              </a:xfrm>
              <a:custGeom>
                <a:avLst/>
                <a:gdLst/>
                <a:ahLst/>
                <a:cxnLst>
                  <a:cxn ang="0">
                    <a:pos x="0" y="0"/>
                  </a:cxn>
                  <a:cxn ang="0">
                    <a:pos x="57" y="108"/>
                  </a:cxn>
                  <a:cxn ang="0">
                    <a:pos x="66" y="528"/>
                  </a:cxn>
                  <a:cxn ang="0">
                    <a:pos x="96" y="525"/>
                  </a:cxn>
                  <a:cxn ang="0">
                    <a:pos x="120" y="96"/>
                  </a:cxn>
                  <a:cxn ang="0">
                    <a:pos x="174" y="6"/>
                  </a:cxn>
                </a:cxnLst>
                <a:rect l="0" t="0" r="r" b="b"/>
                <a:pathLst>
                  <a:path w="174" h="528">
                    <a:moveTo>
                      <a:pt x="0" y="0"/>
                    </a:moveTo>
                    <a:lnTo>
                      <a:pt x="57" y="108"/>
                    </a:lnTo>
                    <a:lnTo>
                      <a:pt x="66" y="528"/>
                    </a:lnTo>
                    <a:lnTo>
                      <a:pt x="96" y="525"/>
                    </a:lnTo>
                    <a:lnTo>
                      <a:pt x="120" y="96"/>
                    </a:lnTo>
                    <a:lnTo>
                      <a:pt x="174" y="6"/>
                    </a:lnTo>
                  </a:path>
                </a:pathLst>
              </a:custGeom>
              <a:solidFill>
                <a:srgbClr val="DDDDDD"/>
              </a:solidFill>
              <a:ln w="9525">
                <a:noFill/>
                <a:round/>
                <a:headEnd/>
                <a:tailEnd/>
              </a:ln>
            </p:spPr>
            <p:txBody>
              <a:bodyPr vert="horz" wrap="square" lIns="68601" tIns="34301" rIns="68601" bIns="34301" numCol="1" anchor="t" anchorCtr="0" compatLnSpc="1">
                <a:prstTxWarp prst="textNoShape">
                  <a:avLst/>
                </a:prstTxWarp>
              </a:bodyPr>
              <a:lstStyle/>
              <a:p>
                <a:endParaRPr lang="fr-FR"/>
              </a:p>
            </p:txBody>
          </p:sp>
          <p:sp>
            <p:nvSpPr>
              <p:cNvPr id="148484" name="Rectangle 4"/>
              <p:cNvSpPr>
                <a:spLocks noChangeArrowheads="1"/>
              </p:cNvSpPr>
              <p:nvPr/>
            </p:nvSpPr>
            <p:spPr bwMode="auto">
              <a:xfrm>
                <a:off x="9837" y="889"/>
                <a:ext cx="177" cy="2553"/>
              </a:xfrm>
              <a:prstGeom prst="rect">
                <a:avLst/>
              </a:prstGeom>
              <a:solidFill>
                <a:srgbClr val="DDDDDD"/>
              </a:solidFill>
              <a:ln w="9525">
                <a:noFill/>
                <a:miter lim="800000"/>
                <a:headEnd/>
                <a:tailEnd/>
              </a:ln>
            </p:spPr>
            <p:txBody>
              <a:bodyPr vert="horz" wrap="square" lIns="68601" tIns="34301" rIns="68601" bIns="34301" numCol="1" anchor="t" anchorCtr="0" compatLnSpc="1">
                <a:prstTxWarp prst="textNoShape">
                  <a:avLst/>
                </a:prstTxWarp>
              </a:bodyPr>
              <a:lstStyle/>
              <a:p>
                <a:endParaRPr lang="fr-FR"/>
              </a:p>
            </p:txBody>
          </p:sp>
          <p:grpSp>
            <p:nvGrpSpPr>
              <p:cNvPr id="148485" name="Group 5"/>
              <p:cNvGrpSpPr>
                <a:grpSpLocks/>
              </p:cNvGrpSpPr>
              <p:nvPr/>
            </p:nvGrpSpPr>
            <p:grpSpPr bwMode="auto">
              <a:xfrm>
                <a:off x="9927" y="903"/>
                <a:ext cx="81" cy="2368"/>
                <a:chOff x="9927" y="903"/>
                <a:chExt cx="81" cy="2368"/>
              </a:xfrm>
            </p:grpSpPr>
            <p:sp>
              <p:nvSpPr>
                <p:cNvPr id="148486" name="Line 6"/>
                <p:cNvSpPr>
                  <a:spLocks noChangeShapeType="1"/>
                </p:cNvSpPr>
                <p:nvPr/>
              </p:nvSpPr>
              <p:spPr bwMode="auto">
                <a:xfrm flipH="1">
                  <a:off x="9927" y="903"/>
                  <a:ext cx="81" cy="0"/>
                </a:xfrm>
                <a:prstGeom prst="line">
                  <a:avLst/>
                </a:prstGeom>
                <a:noFill/>
                <a:ln w="9525">
                  <a:solidFill>
                    <a:srgbClr val="000000"/>
                  </a:solidFill>
                  <a:round/>
                  <a:headEnd/>
                  <a:tailEnd/>
                </a:ln>
              </p:spPr>
              <p:txBody>
                <a:bodyPr vert="horz" wrap="square" lIns="68601" tIns="34301" rIns="68601" bIns="34301" numCol="1" anchor="t" anchorCtr="0" compatLnSpc="1">
                  <a:prstTxWarp prst="textNoShape">
                    <a:avLst/>
                  </a:prstTxWarp>
                </a:bodyPr>
                <a:lstStyle/>
                <a:p>
                  <a:endParaRPr lang="fr-FR"/>
                </a:p>
              </p:txBody>
            </p:sp>
            <p:sp>
              <p:nvSpPr>
                <p:cNvPr id="148487" name="Line 7"/>
                <p:cNvSpPr>
                  <a:spLocks noChangeShapeType="1"/>
                </p:cNvSpPr>
                <p:nvPr/>
              </p:nvSpPr>
              <p:spPr bwMode="auto">
                <a:xfrm flipH="1">
                  <a:off x="9927" y="975"/>
                  <a:ext cx="81" cy="0"/>
                </a:xfrm>
                <a:prstGeom prst="line">
                  <a:avLst/>
                </a:prstGeom>
                <a:noFill/>
                <a:ln w="9525">
                  <a:solidFill>
                    <a:srgbClr val="000000"/>
                  </a:solidFill>
                  <a:round/>
                  <a:headEnd/>
                  <a:tailEnd/>
                </a:ln>
              </p:spPr>
              <p:txBody>
                <a:bodyPr vert="horz" wrap="square" lIns="68601" tIns="34301" rIns="68601" bIns="34301" numCol="1" anchor="t" anchorCtr="0" compatLnSpc="1">
                  <a:prstTxWarp prst="textNoShape">
                    <a:avLst/>
                  </a:prstTxWarp>
                </a:bodyPr>
                <a:lstStyle/>
                <a:p>
                  <a:endParaRPr lang="fr-FR"/>
                </a:p>
              </p:txBody>
            </p:sp>
            <p:sp>
              <p:nvSpPr>
                <p:cNvPr id="148488" name="Line 8"/>
                <p:cNvSpPr>
                  <a:spLocks noChangeShapeType="1"/>
                </p:cNvSpPr>
                <p:nvPr/>
              </p:nvSpPr>
              <p:spPr bwMode="auto">
                <a:xfrm flipH="1">
                  <a:off x="9927" y="1047"/>
                  <a:ext cx="81" cy="0"/>
                </a:xfrm>
                <a:prstGeom prst="line">
                  <a:avLst/>
                </a:prstGeom>
                <a:noFill/>
                <a:ln w="9525">
                  <a:solidFill>
                    <a:srgbClr val="000000"/>
                  </a:solidFill>
                  <a:round/>
                  <a:headEnd/>
                  <a:tailEnd/>
                </a:ln>
              </p:spPr>
              <p:txBody>
                <a:bodyPr vert="horz" wrap="square" lIns="68601" tIns="34301" rIns="68601" bIns="34301" numCol="1" anchor="t" anchorCtr="0" compatLnSpc="1">
                  <a:prstTxWarp prst="textNoShape">
                    <a:avLst/>
                  </a:prstTxWarp>
                </a:bodyPr>
                <a:lstStyle/>
                <a:p>
                  <a:endParaRPr lang="fr-FR"/>
                </a:p>
              </p:txBody>
            </p:sp>
            <p:sp>
              <p:nvSpPr>
                <p:cNvPr id="148489" name="Line 9"/>
                <p:cNvSpPr>
                  <a:spLocks noChangeShapeType="1"/>
                </p:cNvSpPr>
                <p:nvPr/>
              </p:nvSpPr>
              <p:spPr bwMode="auto">
                <a:xfrm flipH="1">
                  <a:off x="9927" y="1118"/>
                  <a:ext cx="81" cy="0"/>
                </a:xfrm>
                <a:prstGeom prst="line">
                  <a:avLst/>
                </a:prstGeom>
                <a:noFill/>
                <a:ln w="9525">
                  <a:solidFill>
                    <a:srgbClr val="000000"/>
                  </a:solidFill>
                  <a:round/>
                  <a:headEnd/>
                  <a:tailEnd/>
                </a:ln>
              </p:spPr>
              <p:txBody>
                <a:bodyPr vert="horz" wrap="square" lIns="68601" tIns="34301" rIns="68601" bIns="34301" numCol="1" anchor="t" anchorCtr="0" compatLnSpc="1">
                  <a:prstTxWarp prst="textNoShape">
                    <a:avLst/>
                  </a:prstTxWarp>
                </a:bodyPr>
                <a:lstStyle/>
                <a:p>
                  <a:endParaRPr lang="fr-FR"/>
                </a:p>
              </p:txBody>
            </p:sp>
            <p:sp>
              <p:nvSpPr>
                <p:cNvPr id="148490" name="Line 10"/>
                <p:cNvSpPr>
                  <a:spLocks noChangeShapeType="1"/>
                </p:cNvSpPr>
                <p:nvPr/>
              </p:nvSpPr>
              <p:spPr bwMode="auto">
                <a:xfrm flipH="1">
                  <a:off x="9927" y="1190"/>
                  <a:ext cx="81" cy="0"/>
                </a:xfrm>
                <a:prstGeom prst="line">
                  <a:avLst/>
                </a:prstGeom>
                <a:noFill/>
                <a:ln w="9525">
                  <a:solidFill>
                    <a:srgbClr val="000000"/>
                  </a:solidFill>
                  <a:round/>
                  <a:headEnd/>
                  <a:tailEnd/>
                </a:ln>
              </p:spPr>
              <p:txBody>
                <a:bodyPr vert="horz" wrap="square" lIns="68601" tIns="34301" rIns="68601" bIns="34301" numCol="1" anchor="t" anchorCtr="0" compatLnSpc="1">
                  <a:prstTxWarp prst="textNoShape">
                    <a:avLst/>
                  </a:prstTxWarp>
                </a:bodyPr>
                <a:lstStyle/>
                <a:p>
                  <a:endParaRPr lang="fr-FR"/>
                </a:p>
              </p:txBody>
            </p:sp>
            <p:sp>
              <p:nvSpPr>
                <p:cNvPr id="148491" name="Line 11"/>
                <p:cNvSpPr>
                  <a:spLocks noChangeShapeType="1"/>
                </p:cNvSpPr>
                <p:nvPr/>
              </p:nvSpPr>
              <p:spPr bwMode="auto">
                <a:xfrm flipH="1">
                  <a:off x="9927" y="1262"/>
                  <a:ext cx="81" cy="0"/>
                </a:xfrm>
                <a:prstGeom prst="line">
                  <a:avLst/>
                </a:prstGeom>
                <a:noFill/>
                <a:ln w="9525">
                  <a:solidFill>
                    <a:srgbClr val="000000"/>
                  </a:solidFill>
                  <a:round/>
                  <a:headEnd/>
                  <a:tailEnd/>
                </a:ln>
              </p:spPr>
              <p:txBody>
                <a:bodyPr vert="horz" wrap="square" lIns="68601" tIns="34301" rIns="68601" bIns="34301" numCol="1" anchor="t" anchorCtr="0" compatLnSpc="1">
                  <a:prstTxWarp prst="textNoShape">
                    <a:avLst/>
                  </a:prstTxWarp>
                </a:bodyPr>
                <a:lstStyle/>
                <a:p>
                  <a:endParaRPr lang="fr-FR"/>
                </a:p>
              </p:txBody>
            </p:sp>
            <p:sp>
              <p:nvSpPr>
                <p:cNvPr id="148492" name="Line 12"/>
                <p:cNvSpPr>
                  <a:spLocks noChangeShapeType="1"/>
                </p:cNvSpPr>
                <p:nvPr/>
              </p:nvSpPr>
              <p:spPr bwMode="auto">
                <a:xfrm flipH="1">
                  <a:off x="9927" y="1334"/>
                  <a:ext cx="81" cy="0"/>
                </a:xfrm>
                <a:prstGeom prst="line">
                  <a:avLst/>
                </a:prstGeom>
                <a:noFill/>
                <a:ln w="9525">
                  <a:solidFill>
                    <a:srgbClr val="000000"/>
                  </a:solidFill>
                  <a:round/>
                  <a:headEnd/>
                  <a:tailEnd/>
                </a:ln>
              </p:spPr>
              <p:txBody>
                <a:bodyPr vert="horz" wrap="square" lIns="68601" tIns="34301" rIns="68601" bIns="34301" numCol="1" anchor="t" anchorCtr="0" compatLnSpc="1">
                  <a:prstTxWarp prst="textNoShape">
                    <a:avLst/>
                  </a:prstTxWarp>
                </a:bodyPr>
                <a:lstStyle/>
                <a:p>
                  <a:endParaRPr lang="fr-FR"/>
                </a:p>
              </p:txBody>
            </p:sp>
            <p:sp>
              <p:nvSpPr>
                <p:cNvPr id="148493" name="Line 13"/>
                <p:cNvSpPr>
                  <a:spLocks noChangeShapeType="1"/>
                </p:cNvSpPr>
                <p:nvPr/>
              </p:nvSpPr>
              <p:spPr bwMode="auto">
                <a:xfrm flipH="1">
                  <a:off x="9927" y="1405"/>
                  <a:ext cx="81" cy="0"/>
                </a:xfrm>
                <a:prstGeom prst="line">
                  <a:avLst/>
                </a:prstGeom>
                <a:noFill/>
                <a:ln w="9525">
                  <a:solidFill>
                    <a:srgbClr val="000000"/>
                  </a:solidFill>
                  <a:round/>
                  <a:headEnd/>
                  <a:tailEnd/>
                </a:ln>
              </p:spPr>
              <p:txBody>
                <a:bodyPr vert="horz" wrap="square" lIns="68601" tIns="34301" rIns="68601" bIns="34301" numCol="1" anchor="t" anchorCtr="0" compatLnSpc="1">
                  <a:prstTxWarp prst="textNoShape">
                    <a:avLst/>
                  </a:prstTxWarp>
                </a:bodyPr>
                <a:lstStyle/>
                <a:p>
                  <a:endParaRPr lang="fr-FR"/>
                </a:p>
              </p:txBody>
            </p:sp>
            <p:sp>
              <p:nvSpPr>
                <p:cNvPr id="148494" name="Line 14"/>
                <p:cNvSpPr>
                  <a:spLocks noChangeShapeType="1"/>
                </p:cNvSpPr>
                <p:nvPr/>
              </p:nvSpPr>
              <p:spPr bwMode="auto">
                <a:xfrm flipH="1">
                  <a:off x="9927" y="1477"/>
                  <a:ext cx="81" cy="0"/>
                </a:xfrm>
                <a:prstGeom prst="line">
                  <a:avLst/>
                </a:prstGeom>
                <a:noFill/>
                <a:ln w="9525">
                  <a:solidFill>
                    <a:srgbClr val="000000"/>
                  </a:solidFill>
                  <a:round/>
                  <a:headEnd/>
                  <a:tailEnd/>
                </a:ln>
              </p:spPr>
              <p:txBody>
                <a:bodyPr vert="horz" wrap="square" lIns="68601" tIns="34301" rIns="68601" bIns="34301" numCol="1" anchor="t" anchorCtr="0" compatLnSpc="1">
                  <a:prstTxWarp prst="textNoShape">
                    <a:avLst/>
                  </a:prstTxWarp>
                </a:bodyPr>
                <a:lstStyle/>
                <a:p>
                  <a:endParaRPr lang="fr-FR"/>
                </a:p>
              </p:txBody>
            </p:sp>
            <p:sp>
              <p:nvSpPr>
                <p:cNvPr id="148495" name="Line 15"/>
                <p:cNvSpPr>
                  <a:spLocks noChangeShapeType="1"/>
                </p:cNvSpPr>
                <p:nvPr/>
              </p:nvSpPr>
              <p:spPr bwMode="auto">
                <a:xfrm flipH="1">
                  <a:off x="9927" y="1549"/>
                  <a:ext cx="81" cy="0"/>
                </a:xfrm>
                <a:prstGeom prst="line">
                  <a:avLst/>
                </a:prstGeom>
                <a:noFill/>
                <a:ln w="9525">
                  <a:solidFill>
                    <a:srgbClr val="000000"/>
                  </a:solidFill>
                  <a:round/>
                  <a:headEnd/>
                  <a:tailEnd/>
                </a:ln>
              </p:spPr>
              <p:txBody>
                <a:bodyPr vert="horz" wrap="square" lIns="68601" tIns="34301" rIns="68601" bIns="34301" numCol="1" anchor="t" anchorCtr="0" compatLnSpc="1">
                  <a:prstTxWarp prst="textNoShape">
                    <a:avLst/>
                  </a:prstTxWarp>
                </a:bodyPr>
                <a:lstStyle/>
                <a:p>
                  <a:endParaRPr lang="fr-FR"/>
                </a:p>
              </p:txBody>
            </p:sp>
            <p:sp>
              <p:nvSpPr>
                <p:cNvPr id="148496" name="Line 16"/>
                <p:cNvSpPr>
                  <a:spLocks noChangeShapeType="1"/>
                </p:cNvSpPr>
                <p:nvPr/>
              </p:nvSpPr>
              <p:spPr bwMode="auto">
                <a:xfrm flipH="1">
                  <a:off x="9927" y="1621"/>
                  <a:ext cx="81" cy="0"/>
                </a:xfrm>
                <a:prstGeom prst="line">
                  <a:avLst/>
                </a:prstGeom>
                <a:noFill/>
                <a:ln w="9525">
                  <a:solidFill>
                    <a:srgbClr val="000000"/>
                  </a:solidFill>
                  <a:round/>
                  <a:headEnd/>
                  <a:tailEnd/>
                </a:ln>
              </p:spPr>
              <p:txBody>
                <a:bodyPr vert="horz" wrap="square" lIns="68601" tIns="34301" rIns="68601" bIns="34301" numCol="1" anchor="t" anchorCtr="0" compatLnSpc="1">
                  <a:prstTxWarp prst="textNoShape">
                    <a:avLst/>
                  </a:prstTxWarp>
                </a:bodyPr>
                <a:lstStyle/>
                <a:p>
                  <a:endParaRPr lang="fr-FR"/>
                </a:p>
              </p:txBody>
            </p:sp>
            <p:sp>
              <p:nvSpPr>
                <p:cNvPr id="148497" name="Line 17"/>
                <p:cNvSpPr>
                  <a:spLocks noChangeShapeType="1"/>
                </p:cNvSpPr>
                <p:nvPr/>
              </p:nvSpPr>
              <p:spPr bwMode="auto">
                <a:xfrm flipH="1">
                  <a:off x="9927" y="1692"/>
                  <a:ext cx="81" cy="0"/>
                </a:xfrm>
                <a:prstGeom prst="line">
                  <a:avLst/>
                </a:prstGeom>
                <a:noFill/>
                <a:ln w="9525">
                  <a:solidFill>
                    <a:srgbClr val="000000"/>
                  </a:solidFill>
                  <a:round/>
                  <a:headEnd/>
                  <a:tailEnd/>
                </a:ln>
              </p:spPr>
              <p:txBody>
                <a:bodyPr vert="horz" wrap="square" lIns="68601" tIns="34301" rIns="68601" bIns="34301" numCol="1" anchor="t" anchorCtr="0" compatLnSpc="1">
                  <a:prstTxWarp prst="textNoShape">
                    <a:avLst/>
                  </a:prstTxWarp>
                </a:bodyPr>
                <a:lstStyle/>
                <a:p>
                  <a:endParaRPr lang="fr-FR"/>
                </a:p>
              </p:txBody>
            </p:sp>
            <p:sp>
              <p:nvSpPr>
                <p:cNvPr id="148498" name="Line 18"/>
                <p:cNvSpPr>
                  <a:spLocks noChangeShapeType="1"/>
                </p:cNvSpPr>
                <p:nvPr/>
              </p:nvSpPr>
              <p:spPr bwMode="auto">
                <a:xfrm flipH="1">
                  <a:off x="9927" y="1764"/>
                  <a:ext cx="81" cy="0"/>
                </a:xfrm>
                <a:prstGeom prst="line">
                  <a:avLst/>
                </a:prstGeom>
                <a:noFill/>
                <a:ln w="9525">
                  <a:solidFill>
                    <a:srgbClr val="000000"/>
                  </a:solidFill>
                  <a:round/>
                  <a:headEnd/>
                  <a:tailEnd/>
                </a:ln>
              </p:spPr>
              <p:txBody>
                <a:bodyPr vert="horz" wrap="square" lIns="68601" tIns="34301" rIns="68601" bIns="34301" numCol="1" anchor="t" anchorCtr="0" compatLnSpc="1">
                  <a:prstTxWarp prst="textNoShape">
                    <a:avLst/>
                  </a:prstTxWarp>
                </a:bodyPr>
                <a:lstStyle/>
                <a:p>
                  <a:endParaRPr lang="fr-FR"/>
                </a:p>
              </p:txBody>
            </p:sp>
            <p:sp>
              <p:nvSpPr>
                <p:cNvPr id="148499" name="Line 19"/>
                <p:cNvSpPr>
                  <a:spLocks noChangeShapeType="1"/>
                </p:cNvSpPr>
                <p:nvPr/>
              </p:nvSpPr>
              <p:spPr bwMode="auto">
                <a:xfrm flipH="1">
                  <a:off x="9927" y="1836"/>
                  <a:ext cx="81" cy="0"/>
                </a:xfrm>
                <a:prstGeom prst="line">
                  <a:avLst/>
                </a:prstGeom>
                <a:noFill/>
                <a:ln w="9525">
                  <a:solidFill>
                    <a:srgbClr val="000000"/>
                  </a:solidFill>
                  <a:round/>
                  <a:headEnd/>
                  <a:tailEnd/>
                </a:ln>
              </p:spPr>
              <p:txBody>
                <a:bodyPr vert="horz" wrap="square" lIns="68601" tIns="34301" rIns="68601" bIns="34301" numCol="1" anchor="t" anchorCtr="0" compatLnSpc="1">
                  <a:prstTxWarp prst="textNoShape">
                    <a:avLst/>
                  </a:prstTxWarp>
                </a:bodyPr>
                <a:lstStyle/>
                <a:p>
                  <a:endParaRPr lang="fr-FR"/>
                </a:p>
              </p:txBody>
            </p:sp>
            <p:sp>
              <p:nvSpPr>
                <p:cNvPr id="148500" name="Line 20"/>
                <p:cNvSpPr>
                  <a:spLocks noChangeShapeType="1"/>
                </p:cNvSpPr>
                <p:nvPr/>
              </p:nvSpPr>
              <p:spPr bwMode="auto">
                <a:xfrm flipH="1">
                  <a:off x="9927" y="1908"/>
                  <a:ext cx="81" cy="0"/>
                </a:xfrm>
                <a:prstGeom prst="line">
                  <a:avLst/>
                </a:prstGeom>
                <a:noFill/>
                <a:ln w="9525">
                  <a:solidFill>
                    <a:srgbClr val="000000"/>
                  </a:solidFill>
                  <a:round/>
                  <a:headEnd/>
                  <a:tailEnd/>
                </a:ln>
              </p:spPr>
              <p:txBody>
                <a:bodyPr vert="horz" wrap="square" lIns="68601" tIns="34301" rIns="68601" bIns="34301" numCol="1" anchor="t" anchorCtr="0" compatLnSpc="1">
                  <a:prstTxWarp prst="textNoShape">
                    <a:avLst/>
                  </a:prstTxWarp>
                </a:bodyPr>
                <a:lstStyle/>
                <a:p>
                  <a:endParaRPr lang="fr-FR"/>
                </a:p>
              </p:txBody>
            </p:sp>
            <p:sp>
              <p:nvSpPr>
                <p:cNvPr id="148501" name="Line 21"/>
                <p:cNvSpPr>
                  <a:spLocks noChangeShapeType="1"/>
                </p:cNvSpPr>
                <p:nvPr/>
              </p:nvSpPr>
              <p:spPr bwMode="auto">
                <a:xfrm flipH="1">
                  <a:off x="9927" y="1979"/>
                  <a:ext cx="81" cy="0"/>
                </a:xfrm>
                <a:prstGeom prst="line">
                  <a:avLst/>
                </a:prstGeom>
                <a:noFill/>
                <a:ln w="9525">
                  <a:solidFill>
                    <a:srgbClr val="000000"/>
                  </a:solidFill>
                  <a:round/>
                  <a:headEnd/>
                  <a:tailEnd/>
                </a:ln>
              </p:spPr>
              <p:txBody>
                <a:bodyPr vert="horz" wrap="square" lIns="68601" tIns="34301" rIns="68601" bIns="34301" numCol="1" anchor="t" anchorCtr="0" compatLnSpc="1">
                  <a:prstTxWarp prst="textNoShape">
                    <a:avLst/>
                  </a:prstTxWarp>
                </a:bodyPr>
                <a:lstStyle/>
                <a:p>
                  <a:endParaRPr lang="fr-FR"/>
                </a:p>
              </p:txBody>
            </p:sp>
            <p:sp>
              <p:nvSpPr>
                <p:cNvPr id="148502" name="Line 22"/>
                <p:cNvSpPr>
                  <a:spLocks noChangeShapeType="1"/>
                </p:cNvSpPr>
                <p:nvPr/>
              </p:nvSpPr>
              <p:spPr bwMode="auto">
                <a:xfrm flipH="1">
                  <a:off x="9927" y="2051"/>
                  <a:ext cx="81" cy="0"/>
                </a:xfrm>
                <a:prstGeom prst="line">
                  <a:avLst/>
                </a:prstGeom>
                <a:noFill/>
                <a:ln w="9525">
                  <a:solidFill>
                    <a:srgbClr val="000000"/>
                  </a:solidFill>
                  <a:round/>
                  <a:headEnd/>
                  <a:tailEnd/>
                </a:ln>
              </p:spPr>
              <p:txBody>
                <a:bodyPr vert="horz" wrap="square" lIns="68601" tIns="34301" rIns="68601" bIns="34301" numCol="1" anchor="t" anchorCtr="0" compatLnSpc="1">
                  <a:prstTxWarp prst="textNoShape">
                    <a:avLst/>
                  </a:prstTxWarp>
                </a:bodyPr>
                <a:lstStyle/>
                <a:p>
                  <a:endParaRPr lang="fr-FR"/>
                </a:p>
              </p:txBody>
            </p:sp>
            <p:sp>
              <p:nvSpPr>
                <p:cNvPr id="148503" name="Line 23"/>
                <p:cNvSpPr>
                  <a:spLocks noChangeShapeType="1"/>
                </p:cNvSpPr>
                <p:nvPr/>
              </p:nvSpPr>
              <p:spPr bwMode="auto">
                <a:xfrm flipH="1">
                  <a:off x="9927" y="2123"/>
                  <a:ext cx="81" cy="0"/>
                </a:xfrm>
                <a:prstGeom prst="line">
                  <a:avLst/>
                </a:prstGeom>
                <a:noFill/>
                <a:ln w="9525">
                  <a:solidFill>
                    <a:srgbClr val="000000"/>
                  </a:solidFill>
                  <a:round/>
                  <a:headEnd/>
                  <a:tailEnd/>
                </a:ln>
              </p:spPr>
              <p:txBody>
                <a:bodyPr vert="horz" wrap="square" lIns="68601" tIns="34301" rIns="68601" bIns="34301" numCol="1" anchor="t" anchorCtr="0" compatLnSpc="1">
                  <a:prstTxWarp prst="textNoShape">
                    <a:avLst/>
                  </a:prstTxWarp>
                </a:bodyPr>
                <a:lstStyle/>
                <a:p>
                  <a:endParaRPr lang="fr-FR"/>
                </a:p>
              </p:txBody>
            </p:sp>
            <p:sp>
              <p:nvSpPr>
                <p:cNvPr id="148504" name="Line 24"/>
                <p:cNvSpPr>
                  <a:spLocks noChangeShapeType="1"/>
                </p:cNvSpPr>
                <p:nvPr/>
              </p:nvSpPr>
              <p:spPr bwMode="auto">
                <a:xfrm flipH="1">
                  <a:off x="9927" y="2194"/>
                  <a:ext cx="81" cy="0"/>
                </a:xfrm>
                <a:prstGeom prst="line">
                  <a:avLst/>
                </a:prstGeom>
                <a:noFill/>
                <a:ln w="9525">
                  <a:solidFill>
                    <a:srgbClr val="000000"/>
                  </a:solidFill>
                  <a:round/>
                  <a:headEnd/>
                  <a:tailEnd/>
                </a:ln>
              </p:spPr>
              <p:txBody>
                <a:bodyPr vert="horz" wrap="square" lIns="68601" tIns="34301" rIns="68601" bIns="34301" numCol="1" anchor="t" anchorCtr="0" compatLnSpc="1">
                  <a:prstTxWarp prst="textNoShape">
                    <a:avLst/>
                  </a:prstTxWarp>
                </a:bodyPr>
                <a:lstStyle/>
                <a:p>
                  <a:endParaRPr lang="fr-FR"/>
                </a:p>
              </p:txBody>
            </p:sp>
            <p:sp>
              <p:nvSpPr>
                <p:cNvPr id="148505" name="Line 25"/>
                <p:cNvSpPr>
                  <a:spLocks noChangeShapeType="1"/>
                </p:cNvSpPr>
                <p:nvPr/>
              </p:nvSpPr>
              <p:spPr bwMode="auto">
                <a:xfrm flipH="1">
                  <a:off x="9927" y="2266"/>
                  <a:ext cx="81" cy="0"/>
                </a:xfrm>
                <a:prstGeom prst="line">
                  <a:avLst/>
                </a:prstGeom>
                <a:noFill/>
                <a:ln w="9525">
                  <a:solidFill>
                    <a:srgbClr val="000000"/>
                  </a:solidFill>
                  <a:round/>
                  <a:headEnd/>
                  <a:tailEnd/>
                </a:ln>
              </p:spPr>
              <p:txBody>
                <a:bodyPr vert="horz" wrap="square" lIns="68601" tIns="34301" rIns="68601" bIns="34301" numCol="1" anchor="t" anchorCtr="0" compatLnSpc="1">
                  <a:prstTxWarp prst="textNoShape">
                    <a:avLst/>
                  </a:prstTxWarp>
                </a:bodyPr>
                <a:lstStyle/>
                <a:p>
                  <a:endParaRPr lang="fr-FR"/>
                </a:p>
              </p:txBody>
            </p:sp>
            <p:sp>
              <p:nvSpPr>
                <p:cNvPr id="148506" name="Line 26"/>
                <p:cNvSpPr>
                  <a:spLocks noChangeShapeType="1"/>
                </p:cNvSpPr>
                <p:nvPr/>
              </p:nvSpPr>
              <p:spPr bwMode="auto">
                <a:xfrm flipH="1">
                  <a:off x="9927" y="2338"/>
                  <a:ext cx="81" cy="0"/>
                </a:xfrm>
                <a:prstGeom prst="line">
                  <a:avLst/>
                </a:prstGeom>
                <a:noFill/>
                <a:ln w="9525">
                  <a:solidFill>
                    <a:srgbClr val="000000"/>
                  </a:solidFill>
                  <a:round/>
                  <a:headEnd/>
                  <a:tailEnd/>
                </a:ln>
              </p:spPr>
              <p:txBody>
                <a:bodyPr vert="horz" wrap="square" lIns="68601" tIns="34301" rIns="68601" bIns="34301" numCol="1" anchor="t" anchorCtr="0" compatLnSpc="1">
                  <a:prstTxWarp prst="textNoShape">
                    <a:avLst/>
                  </a:prstTxWarp>
                </a:bodyPr>
                <a:lstStyle/>
                <a:p>
                  <a:endParaRPr lang="fr-FR"/>
                </a:p>
              </p:txBody>
            </p:sp>
            <p:sp>
              <p:nvSpPr>
                <p:cNvPr id="148507" name="Line 27"/>
                <p:cNvSpPr>
                  <a:spLocks noChangeShapeType="1"/>
                </p:cNvSpPr>
                <p:nvPr/>
              </p:nvSpPr>
              <p:spPr bwMode="auto">
                <a:xfrm flipH="1">
                  <a:off x="9927" y="2410"/>
                  <a:ext cx="81" cy="0"/>
                </a:xfrm>
                <a:prstGeom prst="line">
                  <a:avLst/>
                </a:prstGeom>
                <a:noFill/>
                <a:ln w="9525">
                  <a:solidFill>
                    <a:srgbClr val="000000"/>
                  </a:solidFill>
                  <a:round/>
                  <a:headEnd/>
                  <a:tailEnd/>
                </a:ln>
              </p:spPr>
              <p:txBody>
                <a:bodyPr vert="horz" wrap="square" lIns="68601" tIns="34301" rIns="68601" bIns="34301" numCol="1" anchor="t" anchorCtr="0" compatLnSpc="1">
                  <a:prstTxWarp prst="textNoShape">
                    <a:avLst/>
                  </a:prstTxWarp>
                </a:bodyPr>
                <a:lstStyle/>
                <a:p>
                  <a:endParaRPr lang="fr-FR"/>
                </a:p>
              </p:txBody>
            </p:sp>
            <p:sp>
              <p:nvSpPr>
                <p:cNvPr id="148508" name="Line 28"/>
                <p:cNvSpPr>
                  <a:spLocks noChangeShapeType="1"/>
                </p:cNvSpPr>
                <p:nvPr/>
              </p:nvSpPr>
              <p:spPr bwMode="auto">
                <a:xfrm flipH="1">
                  <a:off x="9927" y="2481"/>
                  <a:ext cx="81" cy="0"/>
                </a:xfrm>
                <a:prstGeom prst="line">
                  <a:avLst/>
                </a:prstGeom>
                <a:noFill/>
                <a:ln w="9525">
                  <a:solidFill>
                    <a:srgbClr val="000000"/>
                  </a:solidFill>
                  <a:round/>
                  <a:headEnd/>
                  <a:tailEnd/>
                </a:ln>
              </p:spPr>
              <p:txBody>
                <a:bodyPr vert="horz" wrap="square" lIns="68601" tIns="34301" rIns="68601" bIns="34301" numCol="1" anchor="t" anchorCtr="0" compatLnSpc="1">
                  <a:prstTxWarp prst="textNoShape">
                    <a:avLst/>
                  </a:prstTxWarp>
                </a:bodyPr>
                <a:lstStyle/>
                <a:p>
                  <a:endParaRPr lang="fr-FR"/>
                </a:p>
              </p:txBody>
            </p:sp>
            <p:sp>
              <p:nvSpPr>
                <p:cNvPr id="148509" name="Line 29"/>
                <p:cNvSpPr>
                  <a:spLocks noChangeShapeType="1"/>
                </p:cNvSpPr>
                <p:nvPr/>
              </p:nvSpPr>
              <p:spPr bwMode="auto">
                <a:xfrm flipH="1">
                  <a:off x="9927" y="2553"/>
                  <a:ext cx="81" cy="0"/>
                </a:xfrm>
                <a:prstGeom prst="line">
                  <a:avLst/>
                </a:prstGeom>
                <a:noFill/>
                <a:ln w="9525">
                  <a:solidFill>
                    <a:srgbClr val="000000"/>
                  </a:solidFill>
                  <a:round/>
                  <a:headEnd/>
                  <a:tailEnd/>
                </a:ln>
              </p:spPr>
              <p:txBody>
                <a:bodyPr vert="horz" wrap="square" lIns="68601" tIns="34301" rIns="68601" bIns="34301" numCol="1" anchor="t" anchorCtr="0" compatLnSpc="1">
                  <a:prstTxWarp prst="textNoShape">
                    <a:avLst/>
                  </a:prstTxWarp>
                </a:bodyPr>
                <a:lstStyle/>
                <a:p>
                  <a:endParaRPr lang="fr-FR"/>
                </a:p>
              </p:txBody>
            </p:sp>
            <p:sp>
              <p:nvSpPr>
                <p:cNvPr id="148510" name="Line 30"/>
                <p:cNvSpPr>
                  <a:spLocks noChangeShapeType="1"/>
                </p:cNvSpPr>
                <p:nvPr/>
              </p:nvSpPr>
              <p:spPr bwMode="auto">
                <a:xfrm flipH="1">
                  <a:off x="9927" y="2625"/>
                  <a:ext cx="81" cy="0"/>
                </a:xfrm>
                <a:prstGeom prst="line">
                  <a:avLst/>
                </a:prstGeom>
                <a:noFill/>
                <a:ln w="9525">
                  <a:solidFill>
                    <a:srgbClr val="000000"/>
                  </a:solidFill>
                  <a:round/>
                  <a:headEnd/>
                  <a:tailEnd/>
                </a:ln>
              </p:spPr>
              <p:txBody>
                <a:bodyPr vert="horz" wrap="square" lIns="68601" tIns="34301" rIns="68601" bIns="34301" numCol="1" anchor="t" anchorCtr="0" compatLnSpc="1">
                  <a:prstTxWarp prst="textNoShape">
                    <a:avLst/>
                  </a:prstTxWarp>
                </a:bodyPr>
                <a:lstStyle/>
                <a:p>
                  <a:endParaRPr lang="fr-FR"/>
                </a:p>
              </p:txBody>
            </p:sp>
            <p:sp>
              <p:nvSpPr>
                <p:cNvPr id="148511" name="Line 31"/>
                <p:cNvSpPr>
                  <a:spLocks noChangeShapeType="1"/>
                </p:cNvSpPr>
                <p:nvPr/>
              </p:nvSpPr>
              <p:spPr bwMode="auto">
                <a:xfrm flipH="1">
                  <a:off x="9927" y="2697"/>
                  <a:ext cx="81" cy="0"/>
                </a:xfrm>
                <a:prstGeom prst="line">
                  <a:avLst/>
                </a:prstGeom>
                <a:noFill/>
                <a:ln w="9525">
                  <a:solidFill>
                    <a:srgbClr val="000000"/>
                  </a:solidFill>
                  <a:round/>
                  <a:headEnd/>
                  <a:tailEnd/>
                </a:ln>
              </p:spPr>
              <p:txBody>
                <a:bodyPr vert="horz" wrap="square" lIns="68601" tIns="34301" rIns="68601" bIns="34301" numCol="1" anchor="t" anchorCtr="0" compatLnSpc="1">
                  <a:prstTxWarp prst="textNoShape">
                    <a:avLst/>
                  </a:prstTxWarp>
                </a:bodyPr>
                <a:lstStyle/>
                <a:p>
                  <a:endParaRPr lang="fr-FR"/>
                </a:p>
              </p:txBody>
            </p:sp>
            <p:sp>
              <p:nvSpPr>
                <p:cNvPr id="148512" name="Line 32"/>
                <p:cNvSpPr>
                  <a:spLocks noChangeShapeType="1"/>
                </p:cNvSpPr>
                <p:nvPr/>
              </p:nvSpPr>
              <p:spPr bwMode="auto">
                <a:xfrm flipH="1">
                  <a:off x="9927" y="2768"/>
                  <a:ext cx="81" cy="0"/>
                </a:xfrm>
                <a:prstGeom prst="line">
                  <a:avLst/>
                </a:prstGeom>
                <a:noFill/>
                <a:ln w="9525">
                  <a:solidFill>
                    <a:srgbClr val="000000"/>
                  </a:solidFill>
                  <a:round/>
                  <a:headEnd/>
                  <a:tailEnd/>
                </a:ln>
              </p:spPr>
              <p:txBody>
                <a:bodyPr vert="horz" wrap="square" lIns="68601" tIns="34301" rIns="68601" bIns="34301" numCol="1" anchor="t" anchorCtr="0" compatLnSpc="1">
                  <a:prstTxWarp prst="textNoShape">
                    <a:avLst/>
                  </a:prstTxWarp>
                </a:bodyPr>
                <a:lstStyle/>
                <a:p>
                  <a:endParaRPr lang="fr-FR"/>
                </a:p>
              </p:txBody>
            </p:sp>
            <p:sp>
              <p:nvSpPr>
                <p:cNvPr id="148513" name="Line 33"/>
                <p:cNvSpPr>
                  <a:spLocks noChangeShapeType="1"/>
                </p:cNvSpPr>
                <p:nvPr/>
              </p:nvSpPr>
              <p:spPr bwMode="auto">
                <a:xfrm flipH="1">
                  <a:off x="9927" y="2840"/>
                  <a:ext cx="81" cy="0"/>
                </a:xfrm>
                <a:prstGeom prst="line">
                  <a:avLst/>
                </a:prstGeom>
                <a:noFill/>
                <a:ln w="9525">
                  <a:solidFill>
                    <a:srgbClr val="000000"/>
                  </a:solidFill>
                  <a:round/>
                  <a:headEnd/>
                  <a:tailEnd/>
                </a:ln>
              </p:spPr>
              <p:txBody>
                <a:bodyPr vert="horz" wrap="square" lIns="68601" tIns="34301" rIns="68601" bIns="34301" numCol="1" anchor="t" anchorCtr="0" compatLnSpc="1">
                  <a:prstTxWarp prst="textNoShape">
                    <a:avLst/>
                  </a:prstTxWarp>
                </a:bodyPr>
                <a:lstStyle/>
                <a:p>
                  <a:endParaRPr lang="fr-FR"/>
                </a:p>
              </p:txBody>
            </p:sp>
            <p:sp>
              <p:nvSpPr>
                <p:cNvPr id="148514" name="Line 34"/>
                <p:cNvSpPr>
                  <a:spLocks noChangeShapeType="1"/>
                </p:cNvSpPr>
                <p:nvPr/>
              </p:nvSpPr>
              <p:spPr bwMode="auto">
                <a:xfrm flipH="1">
                  <a:off x="9927" y="2912"/>
                  <a:ext cx="81" cy="0"/>
                </a:xfrm>
                <a:prstGeom prst="line">
                  <a:avLst/>
                </a:prstGeom>
                <a:noFill/>
                <a:ln w="9525">
                  <a:solidFill>
                    <a:srgbClr val="000000"/>
                  </a:solidFill>
                  <a:round/>
                  <a:headEnd/>
                  <a:tailEnd/>
                </a:ln>
              </p:spPr>
              <p:txBody>
                <a:bodyPr vert="horz" wrap="square" lIns="68601" tIns="34301" rIns="68601" bIns="34301" numCol="1" anchor="t" anchorCtr="0" compatLnSpc="1">
                  <a:prstTxWarp prst="textNoShape">
                    <a:avLst/>
                  </a:prstTxWarp>
                </a:bodyPr>
                <a:lstStyle/>
                <a:p>
                  <a:endParaRPr lang="fr-FR"/>
                </a:p>
              </p:txBody>
            </p:sp>
            <p:sp>
              <p:nvSpPr>
                <p:cNvPr id="148515" name="Line 35"/>
                <p:cNvSpPr>
                  <a:spLocks noChangeShapeType="1"/>
                </p:cNvSpPr>
                <p:nvPr/>
              </p:nvSpPr>
              <p:spPr bwMode="auto">
                <a:xfrm flipH="1">
                  <a:off x="9927" y="2984"/>
                  <a:ext cx="81" cy="0"/>
                </a:xfrm>
                <a:prstGeom prst="line">
                  <a:avLst/>
                </a:prstGeom>
                <a:noFill/>
                <a:ln w="9525">
                  <a:solidFill>
                    <a:srgbClr val="000000"/>
                  </a:solidFill>
                  <a:round/>
                  <a:headEnd/>
                  <a:tailEnd/>
                </a:ln>
              </p:spPr>
              <p:txBody>
                <a:bodyPr vert="horz" wrap="square" lIns="68601" tIns="34301" rIns="68601" bIns="34301" numCol="1" anchor="t" anchorCtr="0" compatLnSpc="1">
                  <a:prstTxWarp prst="textNoShape">
                    <a:avLst/>
                  </a:prstTxWarp>
                </a:bodyPr>
                <a:lstStyle/>
                <a:p>
                  <a:endParaRPr lang="fr-FR"/>
                </a:p>
              </p:txBody>
            </p:sp>
            <p:sp>
              <p:nvSpPr>
                <p:cNvPr id="148516" name="Line 36"/>
                <p:cNvSpPr>
                  <a:spLocks noChangeShapeType="1"/>
                </p:cNvSpPr>
                <p:nvPr/>
              </p:nvSpPr>
              <p:spPr bwMode="auto">
                <a:xfrm flipH="1">
                  <a:off x="9927" y="3055"/>
                  <a:ext cx="81" cy="0"/>
                </a:xfrm>
                <a:prstGeom prst="line">
                  <a:avLst/>
                </a:prstGeom>
                <a:noFill/>
                <a:ln w="9525">
                  <a:solidFill>
                    <a:srgbClr val="000000"/>
                  </a:solidFill>
                  <a:round/>
                  <a:headEnd/>
                  <a:tailEnd/>
                </a:ln>
              </p:spPr>
              <p:txBody>
                <a:bodyPr vert="horz" wrap="square" lIns="68601" tIns="34301" rIns="68601" bIns="34301" numCol="1" anchor="t" anchorCtr="0" compatLnSpc="1">
                  <a:prstTxWarp prst="textNoShape">
                    <a:avLst/>
                  </a:prstTxWarp>
                </a:bodyPr>
                <a:lstStyle/>
                <a:p>
                  <a:endParaRPr lang="fr-FR"/>
                </a:p>
              </p:txBody>
            </p:sp>
            <p:sp>
              <p:nvSpPr>
                <p:cNvPr id="148517" name="Line 37"/>
                <p:cNvSpPr>
                  <a:spLocks noChangeShapeType="1"/>
                </p:cNvSpPr>
                <p:nvPr/>
              </p:nvSpPr>
              <p:spPr bwMode="auto">
                <a:xfrm flipH="1">
                  <a:off x="9927" y="3127"/>
                  <a:ext cx="81" cy="0"/>
                </a:xfrm>
                <a:prstGeom prst="line">
                  <a:avLst/>
                </a:prstGeom>
                <a:noFill/>
                <a:ln w="9525">
                  <a:solidFill>
                    <a:srgbClr val="000000"/>
                  </a:solidFill>
                  <a:round/>
                  <a:headEnd/>
                  <a:tailEnd/>
                </a:ln>
              </p:spPr>
              <p:txBody>
                <a:bodyPr vert="horz" wrap="square" lIns="68601" tIns="34301" rIns="68601" bIns="34301" numCol="1" anchor="t" anchorCtr="0" compatLnSpc="1">
                  <a:prstTxWarp prst="textNoShape">
                    <a:avLst/>
                  </a:prstTxWarp>
                </a:bodyPr>
                <a:lstStyle/>
                <a:p>
                  <a:endParaRPr lang="fr-FR"/>
                </a:p>
              </p:txBody>
            </p:sp>
            <p:sp>
              <p:nvSpPr>
                <p:cNvPr id="148518" name="Line 38"/>
                <p:cNvSpPr>
                  <a:spLocks noChangeShapeType="1"/>
                </p:cNvSpPr>
                <p:nvPr/>
              </p:nvSpPr>
              <p:spPr bwMode="auto">
                <a:xfrm flipH="1">
                  <a:off x="9927" y="3199"/>
                  <a:ext cx="81" cy="0"/>
                </a:xfrm>
                <a:prstGeom prst="line">
                  <a:avLst/>
                </a:prstGeom>
                <a:noFill/>
                <a:ln w="9525">
                  <a:solidFill>
                    <a:srgbClr val="000000"/>
                  </a:solidFill>
                  <a:round/>
                  <a:headEnd/>
                  <a:tailEnd/>
                </a:ln>
              </p:spPr>
              <p:txBody>
                <a:bodyPr vert="horz" wrap="square" lIns="68601" tIns="34301" rIns="68601" bIns="34301" numCol="1" anchor="t" anchorCtr="0" compatLnSpc="1">
                  <a:prstTxWarp prst="textNoShape">
                    <a:avLst/>
                  </a:prstTxWarp>
                </a:bodyPr>
                <a:lstStyle/>
                <a:p>
                  <a:endParaRPr lang="fr-FR"/>
                </a:p>
              </p:txBody>
            </p:sp>
            <p:sp>
              <p:nvSpPr>
                <p:cNvPr id="148519" name="Line 39"/>
                <p:cNvSpPr>
                  <a:spLocks noChangeShapeType="1"/>
                </p:cNvSpPr>
                <p:nvPr/>
              </p:nvSpPr>
              <p:spPr bwMode="auto">
                <a:xfrm flipH="1">
                  <a:off x="9927" y="3271"/>
                  <a:ext cx="81" cy="0"/>
                </a:xfrm>
                <a:prstGeom prst="line">
                  <a:avLst/>
                </a:prstGeom>
                <a:noFill/>
                <a:ln w="9525">
                  <a:solidFill>
                    <a:srgbClr val="000000"/>
                  </a:solidFill>
                  <a:round/>
                  <a:headEnd/>
                  <a:tailEnd/>
                </a:ln>
              </p:spPr>
              <p:txBody>
                <a:bodyPr vert="horz" wrap="square" lIns="68601" tIns="34301" rIns="68601" bIns="34301" numCol="1" anchor="t" anchorCtr="0" compatLnSpc="1">
                  <a:prstTxWarp prst="textNoShape">
                    <a:avLst/>
                  </a:prstTxWarp>
                </a:bodyPr>
                <a:lstStyle/>
                <a:p>
                  <a:endParaRPr lang="fr-FR"/>
                </a:p>
              </p:txBody>
            </p:sp>
          </p:grpSp>
          <p:sp>
            <p:nvSpPr>
              <p:cNvPr id="148520" name="Arc 40"/>
              <p:cNvSpPr>
                <a:spLocks/>
              </p:cNvSpPr>
              <p:nvPr/>
            </p:nvSpPr>
            <p:spPr bwMode="auto">
              <a:xfrm flipV="1">
                <a:off x="9832" y="833"/>
                <a:ext cx="180" cy="62"/>
              </a:xfrm>
              <a:custGeom>
                <a:avLst/>
                <a:gdLst>
                  <a:gd name="G0" fmla="+- 21600 0 0"/>
                  <a:gd name="G1" fmla="+- 21600 0 0"/>
                  <a:gd name="G2" fmla="+- 21600 0 0"/>
                  <a:gd name="T0" fmla="*/ 125 w 43200"/>
                  <a:gd name="T1" fmla="*/ 23921 h 23921"/>
                  <a:gd name="T2" fmla="*/ 43200 w 43200"/>
                  <a:gd name="T3" fmla="*/ 21600 h 23921"/>
                  <a:gd name="T4" fmla="*/ 21600 w 43200"/>
                  <a:gd name="T5" fmla="*/ 21600 h 23921"/>
                </a:gdLst>
                <a:ahLst/>
                <a:cxnLst>
                  <a:cxn ang="0">
                    <a:pos x="T0" y="T1"/>
                  </a:cxn>
                  <a:cxn ang="0">
                    <a:pos x="T2" y="T3"/>
                  </a:cxn>
                  <a:cxn ang="0">
                    <a:pos x="T4" y="T5"/>
                  </a:cxn>
                </a:cxnLst>
                <a:rect l="0" t="0" r="r" b="b"/>
                <a:pathLst>
                  <a:path w="43200" h="23921" fill="none" extrusionOk="0">
                    <a:moveTo>
                      <a:pt x="125" y="23920"/>
                    </a:moveTo>
                    <a:cubicBezTo>
                      <a:pt x="41" y="23150"/>
                      <a:pt x="0" y="22375"/>
                      <a:pt x="0" y="21600"/>
                    </a:cubicBezTo>
                    <a:cubicBezTo>
                      <a:pt x="0" y="9670"/>
                      <a:pt x="9670" y="0"/>
                      <a:pt x="21600" y="0"/>
                    </a:cubicBezTo>
                    <a:cubicBezTo>
                      <a:pt x="33529" y="-1"/>
                      <a:pt x="43199" y="9670"/>
                      <a:pt x="43200" y="21599"/>
                    </a:cubicBezTo>
                  </a:path>
                  <a:path w="43200" h="23921" stroke="0" extrusionOk="0">
                    <a:moveTo>
                      <a:pt x="125" y="23920"/>
                    </a:moveTo>
                    <a:cubicBezTo>
                      <a:pt x="41" y="23150"/>
                      <a:pt x="0" y="22375"/>
                      <a:pt x="0" y="21600"/>
                    </a:cubicBezTo>
                    <a:cubicBezTo>
                      <a:pt x="0" y="9670"/>
                      <a:pt x="9670" y="0"/>
                      <a:pt x="21600" y="0"/>
                    </a:cubicBezTo>
                    <a:cubicBezTo>
                      <a:pt x="33529" y="-1"/>
                      <a:pt x="43199" y="9670"/>
                      <a:pt x="43200" y="21599"/>
                    </a:cubicBezTo>
                    <a:lnTo>
                      <a:pt x="21600" y="21600"/>
                    </a:lnTo>
                    <a:close/>
                  </a:path>
                </a:pathLst>
              </a:custGeom>
              <a:noFill/>
              <a:ln w="12700">
                <a:solidFill>
                  <a:srgbClr val="000000"/>
                </a:solidFill>
                <a:round/>
                <a:headEnd/>
                <a:tailEnd/>
              </a:ln>
            </p:spPr>
            <p:txBody>
              <a:bodyPr vert="horz" wrap="square" lIns="68601" tIns="34301" rIns="68601" bIns="34301" numCol="1" anchor="t" anchorCtr="0" compatLnSpc="1">
                <a:prstTxWarp prst="textNoShape">
                  <a:avLst/>
                </a:prstTxWarp>
              </a:bodyPr>
              <a:lstStyle/>
              <a:p>
                <a:endParaRPr lang="fr-FR"/>
              </a:p>
            </p:txBody>
          </p:sp>
          <p:sp>
            <p:nvSpPr>
              <p:cNvPr id="148521" name="Freeform 41"/>
              <p:cNvSpPr>
                <a:spLocks/>
              </p:cNvSpPr>
              <p:nvPr/>
            </p:nvSpPr>
            <p:spPr bwMode="auto">
              <a:xfrm flipH="1">
                <a:off x="9938" y="560"/>
                <a:ext cx="160" cy="3410"/>
              </a:xfrm>
              <a:custGeom>
                <a:avLst/>
                <a:gdLst/>
                <a:ahLst/>
                <a:cxnLst>
                  <a:cxn ang="0">
                    <a:pos x="0" y="0"/>
                  </a:cxn>
                  <a:cxn ang="0">
                    <a:pos x="81" y="140"/>
                  </a:cxn>
                  <a:cxn ang="0">
                    <a:pos x="81" y="2880"/>
                  </a:cxn>
                  <a:cxn ang="0">
                    <a:pos x="140" y="2982"/>
                  </a:cxn>
                  <a:cxn ang="0">
                    <a:pos x="160" y="3410"/>
                  </a:cxn>
                </a:cxnLst>
                <a:rect l="0" t="0" r="r" b="b"/>
                <a:pathLst>
                  <a:path w="160" h="3410">
                    <a:moveTo>
                      <a:pt x="0" y="0"/>
                    </a:moveTo>
                    <a:lnTo>
                      <a:pt x="81" y="140"/>
                    </a:lnTo>
                    <a:lnTo>
                      <a:pt x="81" y="2880"/>
                    </a:lnTo>
                    <a:lnTo>
                      <a:pt x="140" y="2982"/>
                    </a:lnTo>
                    <a:lnTo>
                      <a:pt x="160" y="3410"/>
                    </a:lnTo>
                  </a:path>
                </a:pathLst>
              </a:custGeom>
              <a:noFill/>
              <a:ln w="12700" cmpd="sng">
                <a:solidFill>
                  <a:srgbClr val="000000"/>
                </a:solidFill>
                <a:round/>
                <a:headEnd/>
                <a:tailEnd/>
              </a:ln>
            </p:spPr>
            <p:txBody>
              <a:bodyPr vert="horz" wrap="square" lIns="68601" tIns="34301" rIns="68601" bIns="34301" numCol="1" anchor="t" anchorCtr="0" compatLnSpc="1">
                <a:prstTxWarp prst="textNoShape">
                  <a:avLst/>
                </a:prstTxWarp>
              </a:bodyPr>
              <a:lstStyle/>
              <a:p>
                <a:endParaRPr lang="fr-FR"/>
              </a:p>
            </p:txBody>
          </p:sp>
          <p:sp>
            <p:nvSpPr>
              <p:cNvPr id="148522" name="Freeform 42"/>
              <p:cNvSpPr>
                <a:spLocks/>
              </p:cNvSpPr>
              <p:nvPr/>
            </p:nvSpPr>
            <p:spPr bwMode="auto">
              <a:xfrm>
                <a:off x="9749" y="560"/>
                <a:ext cx="160" cy="3410"/>
              </a:xfrm>
              <a:custGeom>
                <a:avLst/>
                <a:gdLst/>
                <a:ahLst/>
                <a:cxnLst>
                  <a:cxn ang="0">
                    <a:pos x="0" y="0"/>
                  </a:cxn>
                  <a:cxn ang="0">
                    <a:pos x="81" y="140"/>
                  </a:cxn>
                  <a:cxn ang="0">
                    <a:pos x="81" y="2880"/>
                  </a:cxn>
                  <a:cxn ang="0">
                    <a:pos x="140" y="2982"/>
                  </a:cxn>
                  <a:cxn ang="0">
                    <a:pos x="160" y="3410"/>
                  </a:cxn>
                </a:cxnLst>
                <a:rect l="0" t="0" r="r" b="b"/>
                <a:pathLst>
                  <a:path w="160" h="3410">
                    <a:moveTo>
                      <a:pt x="0" y="0"/>
                    </a:moveTo>
                    <a:lnTo>
                      <a:pt x="81" y="140"/>
                    </a:lnTo>
                    <a:lnTo>
                      <a:pt x="81" y="2880"/>
                    </a:lnTo>
                    <a:lnTo>
                      <a:pt x="140" y="2982"/>
                    </a:lnTo>
                    <a:lnTo>
                      <a:pt x="160" y="3410"/>
                    </a:lnTo>
                  </a:path>
                </a:pathLst>
              </a:custGeom>
              <a:noFill/>
              <a:ln w="12700" cmpd="sng">
                <a:solidFill>
                  <a:srgbClr val="000000"/>
                </a:solidFill>
                <a:round/>
                <a:headEnd/>
                <a:tailEnd/>
              </a:ln>
            </p:spPr>
            <p:txBody>
              <a:bodyPr vert="horz" wrap="square" lIns="68601" tIns="34301" rIns="68601" bIns="34301" numCol="1" anchor="t" anchorCtr="0" compatLnSpc="1">
                <a:prstTxWarp prst="textNoShape">
                  <a:avLst/>
                </a:prstTxWarp>
              </a:bodyPr>
              <a:lstStyle/>
              <a:p>
                <a:endParaRPr lang="fr-FR"/>
              </a:p>
            </p:txBody>
          </p:sp>
          <p:grpSp>
            <p:nvGrpSpPr>
              <p:cNvPr id="148523" name="Group 43"/>
              <p:cNvGrpSpPr>
                <a:grpSpLocks/>
              </p:cNvGrpSpPr>
              <p:nvPr/>
            </p:nvGrpSpPr>
            <p:grpSpPr bwMode="auto">
              <a:xfrm>
                <a:off x="9817" y="3621"/>
                <a:ext cx="275" cy="234"/>
                <a:chOff x="9817" y="3621"/>
                <a:chExt cx="275" cy="234"/>
              </a:xfrm>
            </p:grpSpPr>
            <p:sp>
              <p:nvSpPr>
                <p:cNvPr id="148524" name="Oval 44"/>
                <p:cNvSpPr>
                  <a:spLocks noChangeArrowheads="1"/>
                </p:cNvSpPr>
                <p:nvPr/>
              </p:nvSpPr>
              <p:spPr bwMode="auto">
                <a:xfrm>
                  <a:off x="10031" y="3621"/>
                  <a:ext cx="61" cy="234"/>
                </a:xfrm>
                <a:prstGeom prst="ellipse">
                  <a:avLst/>
                </a:prstGeom>
                <a:solidFill>
                  <a:srgbClr val="FFFFFF"/>
                </a:solidFill>
                <a:ln w="12700">
                  <a:solidFill>
                    <a:srgbClr val="000000"/>
                  </a:solidFill>
                  <a:round/>
                  <a:headEnd/>
                  <a:tailEnd/>
                </a:ln>
                <a:effectLst/>
              </p:spPr>
              <p:txBody>
                <a:bodyPr vert="horz" wrap="square" lIns="68601" tIns="34301" rIns="68601" bIns="34301" numCol="1" anchor="t" anchorCtr="0" compatLnSpc="1">
                  <a:prstTxWarp prst="textNoShape">
                    <a:avLst/>
                  </a:prstTxWarp>
                </a:bodyPr>
                <a:lstStyle/>
                <a:p>
                  <a:endParaRPr lang="fr-FR"/>
                </a:p>
              </p:txBody>
            </p:sp>
            <p:sp>
              <p:nvSpPr>
                <p:cNvPr id="148525" name="AutoShape 45"/>
                <p:cNvSpPr>
                  <a:spLocks noChangeArrowheads="1"/>
                </p:cNvSpPr>
                <p:nvPr/>
              </p:nvSpPr>
              <p:spPr bwMode="auto">
                <a:xfrm rot="5400000" flipH="1">
                  <a:off x="9874" y="3642"/>
                  <a:ext cx="96" cy="209"/>
                </a:xfrm>
                <a:custGeom>
                  <a:avLst/>
                  <a:gdLst>
                    <a:gd name="G0" fmla="+- 4050 0 0"/>
                    <a:gd name="G1" fmla="+- 21600 0 4050"/>
                    <a:gd name="G2" fmla="*/ 4050 1 2"/>
                    <a:gd name="G3" fmla="+- 21600 0 G2"/>
                    <a:gd name="G4" fmla="+/ 4050 21600 2"/>
                    <a:gd name="G5" fmla="+/ G1 0 2"/>
                    <a:gd name="G6" fmla="*/ 21600 21600 4050"/>
                    <a:gd name="G7" fmla="*/ G6 1 2"/>
                    <a:gd name="G8" fmla="+- 21600 0 G7"/>
                    <a:gd name="G9" fmla="*/ 21600 1 2"/>
                    <a:gd name="G10" fmla="+- 4050 0 G9"/>
                    <a:gd name="G11" fmla="?: G10 G8 0"/>
                    <a:gd name="G12" fmla="?: G10 G7 21600"/>
                    <a:gd name="T0" fmla="*/ 19575 w 21600"/>
                    <a:gd name="T1" fmla="*/ 10800 h 21600"/>
                    <a:gd name="T2" fmla="*/ 10800 w 21600"/>
                    <a:gd name="T3" fmla="*/ 21600 h 21600"/>
                    <a:gd name="T4" fmla="*/ 2025 w 21600"/>
                    <a:gd name="T5" fmla="*/ 10800 h 21600"/>
                    <a:gd name="T6" fmla="*/ 10800 w 21600"/>
                    <a:gd name="T7" fmla="*/ 0 h 21600"/>
                    <a:gd name="T8" fmla="*/ 3825 w 21600"/>
                    <a:gd name="T9" fmla="*/ 3825 h 21600"/>
                    <a:gd name="T10" fmla="*/ 17775 w 21600"/>
                    <a:gd name="T11" fmla="*/ 17775 h 21600"/>
                  </a:gdLst>
                  <a:ahLst/>
                  <a:cxnLst>
                    <a:cxn ang="0">
                      <a:pos x="T0" y="T1"/>
                    </a:cxn>
                    <a:cxn ang="0">
                      <a:pos x="T2" y="T3"/>
                    </a:cxn>
                    <a:cxn ang="0">
                      <a:pos x="T4" y="T5"/>
                    </a:cxn>
                    <a:cxn ang="0">
                      <a:pos x="T6" y="T7"/>
                    </a:cxn>
                  </a:cxnLst>
                  <a:rect l="T8" t="T9" r="T10" b="T11"/>
                  <a:pathLst>
                    <a:path w="21600" h="21600">
                      <a:moveTo>
                        <a:pt x="0" y="0"/>
                      </a:moveTo>
                      <a:lnTo>
                        <a:pt x="4050" y="21600"/>
                      </a:lnTo>
                      <a:lnTo>
                        <a:pt x="17550" y="21600"/>
                      </a:lnTo>
                      <a:lnTo>
                        <a:pt x="21600" y="0"/>
                      </a:lnTo>
                      <a:close/>
                    </a:path>
                  </a:pathLst>
                </a:custGeom>
                <a:solidFill>
                  <a:srgbClr val="FFFFFF"/>
                </a:solidFill>
                <a:ln w="9525">
                  <a:solidFill>
                    <a:srgbClr val="000000"/>
                  </a:solidFill>
                  <a:miter lim="800000"/>
                  <a:headEnd/>
                  <a:tailEnd/>
                </a:ln>
              </p:spPr>
              <p:txBody>
                <a:bodyPr vert="horz" wrap="square" lIns="68601" tIns="34301" rIns="68601" bIns="34301" numCol="1" anchor="t" anchorCtr="0" compatLnSpc="1">
                  <a:prstTxWarp prst="textNoShape">
                    <a:avLst/>
                  </a:prstTxWarp>
                </a:bodyPr>
                <a:lstStyle/>
                <a:p>
                  <a:endParaRPr lang="fr-FR"/>
                </a:p>
              </p:txBody>
            </p:sp>
          </p:grpSp>
        </p:grpSp>
        <p:grpSp>
          <p:nvGrpSpPr>
            <p:cNvPr id="148526" name="Group 46"/>
            <p:cNvGrpSpPr>
              <a:grpSpLocks/>
            </p:cNvGrpSpPr>
            <p:nvPr/>
          </p:nvGrpSpPr>
          <p:grpSpPr bwMode="auto">
            <a:xfrm>
              <a:off x="6526" y="10943"/>
              <a:ext cx="640" cy="605"/>
              <a:chOff x="1291" y="611"/>
              <a:chExt cx="1120" cy="1190"/>
            </a:xfrm>
          </p:grpSpPr>
          <p:sp>
            <p:nvSpPr>
              <p:cNvPr id="148527" name="Line 47"/>
              <p:cNvSpPr>
                <a:spLocks noChangeShapeType="1"/>
              </p:cNvSpPr>
              <p:nvPr/>
            </p:nvSpPr>
            <p:spPr bwMode="auto">
              <a:xfrm>
                <a:off x="2300" y="727"/>
                <a:ext cx="1" cy="963"/>
              </a:xfrm>
              <a:prstGeom prst="line">
                <a:avLst/>
              </a:prstGeom>
              <a:noFill/>
              <a:ln w="12700">
                <a:solidFill>
                  <a:srgbClr val="000000"/>
                </a:solidFill>
                <a:round/>
                <a:headEnd type="none" w="sm" len="sm"/>
                <a:tailEnd type="none" w="sm" len="sm"/>
              </a:ln>
              <a:effectLst/>
            </p:spPr>
            <p:txBody>
              <a:bodyPr vert="horz" wrap="square" lIns="68601" tIns="34301" rIns="68601" bIns="34301" numCol="1" anchor="t" anchorCtr="0" compatLnSpc="1">
                <a:prstTxWarp prst="textNoShape">
                  <a:avLst/>
                </a:prstTxWarp>
              </a:bodyPr>
              <a:lstStyle/>
              <a:p>
                <a:endParaRPr lang="fr-FR"/>
              </a:p>
            </p:txBody>
          </p:sp>
          <p:sp>
            <p:nvSpPr>
              <p:cNvPr id="148528" name="Arc 48"/>
              <p:cNvSpPr>
                <a:spLocks/>
              </p:cNvSpPr>
              <p:nvPr/>
            </p:nvSpPr>
            <p:spPr bwMode="auto">
              <a:xfrm flipH="1">
                <a:off x="2302" y="623"/>
                <a:ext cx="109" cy="127"/>
              </a:xfrm>
              <a:custGeom>
                <a:avLst/>
                <a:gdLst>
                  <a:gd name="G0" fmla="+- 0 0 0"/>
                  <a:gd name="G1" fmla="+- 21600 0 0"/>
                  <a:gd name="G2" fmla="+- 21600 0 0"/>
                  <a:gd name="T0" fmla="*/ 0 w 21600"/>
                  <a:gd name="T1" fmla="*/ 0 h 23064"/>
                  <a:gd name="T2" fmla="*/ 21550 w 21600"/>
                  <a:gd name="T3" fmla="*/ 23064 h 23064"/>
                  <a:gd name="T4" fmla="*/ 0 w 21600"/>
                  <a:gd name="T5" fmla="*/ 21600 h 23064"/>
                </a:gdLst>
                <a:ahLst/>
                <a:cxnLst>
                  <a:cxn ang="0">
                    <a:pos x="T0" y="T1"/>
                  </a:cxn>
                  <a:cxn ang="0">
                    <a:pos x="T2" y="T3"/>
                  </a:cxn>
                  <a:cxn ang="0">
                    <a:pos x="T4" y="T5"/>
                  </a:cxn>
                </a:cxnLst>
                <a:rect l="0" t="0" r="r" b="b"/>
                <a:pathLst>
                  <a:path w="21600" h="23064" fill="none" extrusionOk="0">
                    <a:moveTo>
                      <a:pt x="-1" y="0"/>
                    </a:moveTo>
                    <a:cubicBezTo>
                      <a:pt x="11929" y="0"/>
                      <a:pt x="21600" y="9670"/>
                      <a:pt x="21600" y="21600"/>
                    </a:cubicBezTo>
                    <a:cubicBezTo>
                      <a:pt x="21600" y="22088"/>
                      <a:pt x="21583" y="22576"/>
                      <a:pt x="21550" y="23064"/>
                    </a:cubicBezTo>
                  </a:path>
                  <a:path w="21600" h="23064" stroke="0" extrusionOk="0">
                    <a:moveTo>
                      <a:pt x="-1" y="0"/>
                    </a:moveTo>
                    <a:cubicBezTo>
                      <a:pt x="11929" y="0"/>
                      <a:pt x="21600" y="9670"/>
                      <a:pt x="21600" y="21600"/>
                    </a:cubicBezTo>
                    <a:cubicBezTo>
                      <a:pt x="21600" y="22088"/>
                      <a:pt x="21583" y="22576"/>
                      <a:pt x="21550" y="23064"/>
                    </a:cubicBezTo>
                    <a:lnTo>
                      <a:pt x="0" y="21600"/>
                    </a:lnTo>
                    <a:close/>
                  </a:path>
                </a:pathLst>
              </a:custGeom>
              <a:solidFill>
                <a:srgbClr val="FFFFFF"/>
              </a:solidFill>
              <a:ln w="12700">
                <a:solidFill>
                  <a:srgbClr val="000000"/>
                </a:solidFill>
                <a:round/>
                <a:headEnd/>
                <a:tailEnd/>
              </a:ln>
              <a:effectLst/>
            </p:spPr>
            <p:txBody>
              <a:bodyPr vert="horz" wrap="square" lIns="68601" tIns="34301" rIns="68601" bIns="34301" numCol="1" anchor="t" anchorCtr="0" compatLnSpc="1">
                <a:prstTxWarp prst="textNoShape">
                  <a:avLst/>
                </a:prstTxWarp>
              </a:bodyPr>
              <a:lstStyle/>
              <a:p>
                <a:endParaRPr lang="fr-FR"/>
              </a:p>
            </p:txBody>
          </p:sp>
          <p:sp>
            <p:nvSpPr>
              <p:cNvPr id="148529" name="Line 49"/>
              <p:cNvSpPr>
                <a:spLocks noChangeShapeType="1"/>
              </p:cNvSpPr>
              <p:nvPr/>
            </p:nvSpPr>
            <p:spPr bwMode="auto">
              <a:xfrm>
                <a:off x="1400" y="727"/>
                <a:ext cx="1" cy="963"/>
              </a:xfrm>
              <a:prstGeom prst="line">
                <a:avLst/>
              </a:prstGeom>
              <a:noFill/>
              <a:ln w="12700">
                <a:solidFill>
                  <a:srgbClr val="000000"/>
                </a:solidFill>
                <a:round/>
                <a:headEnd type="none" w="sm" len="sm"/>
                <a:tailEnd type="none" w="sm" len="sm"/>
              </a:ln>
              <a:effectLst/>
            </p:spPr>
            <p:txBody>
              <a:bodyPr vert="horz" wrap="square" lIns="68601" tIns="34301" rIns="68601" bIns="34301" numCol="1" anchor="t" anchorCtr="0" compatLnSpc="1">
                <a:prstTxWarp prst="textNoShape">
                  <a:avLst/>
                </a:prstTxWarp>
              </a:bodyPr>
              <a:lstStyle/>
              <a:p>
                <a:endParaRPr lang="fr-FR"/>
              </a:p>
            </p:txBody>
          </p:sp>
          <p:sp>
            <p:nvSpPr>
              <p:cNvPr id="148530" name="Arc 50"/>
              <p:cNvSpPr>
                <a:spLocks/>
              </p:cNvSpPr>
              <p:nvPr/>
            </p:nvSpPr>
            <p:spPr bwMode="auto">
              <a:xfrm>
                <a:off x="1291" y="623"/>
                <a:ext cx="109" cy="127"/>
              </a:xfrm>
              <a:custGeom>
                <a:avLst/>
                <a:gdLst>
                  <a:gd name="G0" fmla="+- 0 0 0"/>
                  <a:gd name="G1" fmla="+- 21600 0 0"/>
                  <a:gd name="G2" fmla="+- 21600 0 0"/>
                  <a:gd name="T0" fmla="*/ 0 w 21600"/>
                  <a:gd name="T1" fmla="*/ 0 h 23051"/>
                  <a:gd name="T2" fmla="*/ 21551 w 21600"/>
                  <a:gd name="T3" fmla="*/ 23051 h 23051"/>
                  <a:gd name="T4" fmla="*/ 0 w 21600"/>
                  <a:gd name="T5" fmla="*/ 21600 h 23051"/>
                </a:gdLst>
                <a:ahLst/>
                <a:cxnLst>
                  <a:cxn ang="0">
                    <a:pos x="T0" y="T1"/>
                  </a:cxn>
                  <a:cxn ang="0">
                    <a:pos x="T2" y="T3"/>
                  </a:cxn>
                  <a:cxn ang="0">
                    <a:pos x="T4" y="T5"/>
                  </a:cxn>
                </a:cxnLst>
                <a:rect l="0" t="0" r="r" b="b"/>
                <a:pathLst>
                  <a:path w="21600" h="23051" fill="none" extrusionOk="0">
                    <a:moveTo>
                      <a:pt x="-1" y="0"/>
                    </a:moveTo>
                    <a:cubicBezTo>
                      <a:pt x="11929" y="0"/>
                      <a:pt x="21600" y="9670"/>
                      <a:pt x="21600" y="21600"/>
                    </a:cubicBezTo>
                    <a:cubicBezTo>
                      <a:pt x="21600" y="22084"/>
                      <a:pt x="21583" y="22568"/>
                      <a:pt x="21551" y="23051"/>
                    </a:cubicBezTo>
                  </a:path>
                  <a:path w="21600" h="23051" stroke="0" extrusionOk="0">
                    <a:moveTo>
                      <a:pt x="-1" y="0"/>
                    </a:moveTo>
                    <a:cubicBezTo>
                      <a:pt x="11929" y="0"/>
                      <a:pt x="21600" y="9670"/>
                      <a:pt x="21600" y="21600"/>
                    </a:cubicBezTo>
                    <a:cubicBezTo>
                      <a:pt x="21600" y="22084"/>
                      <a:pt x="21583" y="22568"/>
                      <a:pt x="21551" y="23051"/>
                    </a:cubicBezTo>
                    <a:lnTo>
                      <a:pt x="0" y="21600"/>
                    </a:lnTo>
                    <a:close/>
                  </a:path>
                </a:pathLst>
              </a:custGeom>
              <a:solidFill>
                <a:srgbClr val="FFFFFF"/>
              </a:solidFill>
              <a:ln w="12700">
                <a:solidFill>
                  <a:srgbClr val="000000"/>
                </a:solidFill>
                <a:round/>
                <a:headEnd/>
                <a:tailEnd/>
              </a:ln>
              <a:effectLst/>
            </p:spPr>
            <p:txBody>
              <a:bodyPr vert="horz" wrap="square" lIns="68601" tIns="34301" rIns="68601" bIns="34301" numCol="1" anchor="t" anchorCtr="0" compatLnSpc="1">
                <a:prstTxWarp prst="textNoShape">
                  <a:avLst/>
                </a:prstTxWarp>
              </a:bodyPr>
              <a:lstStyle/>
              <a:p>
                <a:endParaRPr lang="fr-FR"/>
              </a:p>
            </p:txBody>
          </p:sp>
          <p:sp>
            <p:nvSpPr>
              <p:cNvPr id="148531" name="Line 51"/>
              <p:cNvSpPr>
                <a:spLocks noChangeShapeType="1"/>
              </p:cNvSpPr>
              <p:nvPr/>
            </p:nvSpPr>
            <p:spPr bwMode="auto">
              <a:xfrm>
                <a:off x="1296" y="611"/>
                <a:ext cx="1112" cy="0"/>
              </a:xfrm>
              <a:prstGeom prst="line">
                <a:avLst/>
              </a:prstGeom>
              <a:noFill/>
              <a:ln w="3175">
                <a:solidFill>
                  <a:srgbClr val="000000"/>
                </a:solidFill>
                <a:round/>
                <a:headEnd/>
                <a:tailEnd/>
              </a:ln>
            </p:spPr>
            <p:txBody>
              <a:bodyPr vert="horz" wrap="square" lIns="68601" tIns="34301" rIns="68601" bIns="34301" numCol="1" anchor="t" anchorCtr="0" compatLnSpc="1">
                <a:prstTxWarp prst="textNoShape">
                  <a:avLst/>
                </a:prstTxWarp>
              </a:bodyPr>
              <a:lstStyle/>
              <a:p>
                <a:endParaRPr lang="fr-FR"/>
              </a:p>
            </p:txBody>
          </p:sp>
          <p:sp>
            <p:nvSpPr>
              <p:cNvPr id="148532" name="AutoShape 52"/>
              <p:cNvSpPr>
                <a:spLocks/>
              </p:cNvSpPr>
              <p:nvPr/>
            </p:nvSpPr>
            <p:spPr bwMode="auto">
              <a:xfrm rot="-5400000">
                <a:off x="1793" y="1295"/>
                <a:ext cx="113" cy="900"/>
              </a:xfrm>
              <a:prstGeom prst="leftBracket">
                <a:avLst>
                  <a:gd name="adj" fmla="val 77839"/>
                </a:avLst>
              </a:prstGeom>
              <a:noFill/>
              <a:ln w="12700">
                <a:solidFill>
                  <a:srgbClr val="000000"/>
                </a:solidFill>
                <a:round/>
                <a:headEnd/>
                <a:tailEnd/>
              </a:ln>
            </p:spPr>
            <p:txBody>
              <a:bodyPr vert="horz" wrap="square" lIns="68601" tIns="34301" rIns="68601" bIns="34301" numCol="1" anchor="t" anchorCtr="0" compatLnSpc="1">
                <a:prstTxWarp prst="textNoShape">
                  <a:avLst/>
                </a:prstTxWarp>
              </a:bodyPr>
              <a:lstStyle/>
              <a:p>
                <a:endParaRPr lang="fr-FR"/>
              </a:p>
            </p:txBody>
          </p:sp>
        </p:grpSp>
      </p:grpSp>
      <p:grpSp>
        <p:nvGrpSpPr>
          <p:cNvPr id="148533" name="Group 53"/>
          <p:cNvGrpSpPr>
            <a:grpSpLocks/>
          </p:cNvGrpSpPr>
          <p:nvPr/>
        </p:nvGrpSpPr>
        <p:grpSpPr bwMode="auto">
          <a:xfrm>
            <a:off x="7219111" y="2963154"/>
            <a:ext cx="1548290" cy="938502"/>
            <a:chOff x="7304" y="7956"/>
            <a:chExt cx="3250" cy="1970"/>
          </a:xfrm>
        </p:grpSpPr>
        <p:grpSp>
          <p:nvGrpSpPr>
            <p:cNvPr id="148534" name="Group 54"/>
            <p:cNvGrpSpPr>
              <a:grpSpLocks/>
            </p:cNvGrpSpPr>
            <p:nvPr/>
          </p:nvGrpSpPr>
          <p:grpSpPr bwMode="auto">
            <a:xfrm>
              <a:off x="7304" y="7956"/>
              <a:ext cx="1182" cy="1970"/>
              <a:chOff x="3674" y="3465"/>
              <a:chExt cx="1182" cy="1970"/>
            </a:xfrm>
          </p:grpSpPr>
          <p:grpSp>
            <p:nvGrpSpPr>
              <p:cNvPr id="148535" name="Group 55"/>
              <p:cNvGrpSpPr>
                <a:grpSpLocks/>
              </p:cNvGrpSpPr>
              <p:nvPr/>
            </p:nvGrpSpPr>
            <p:grpSpPr bwMode="auto">
              <a:xfrm>
                <a:off x="4164" y="3984"/>
                <a:ext cx="692" cy="415"/>
                <a:chOff x="0" y="97"/>
                <a:chExt cx="20000" cy="19903"/>
              </a:xfrm>
            </p:grpSpPr>
            <p:sp>
              <p:nvSpPr>
                <p:cNvPr id="148536" name="Line 56"/>
                <p:cNvSpPr>
                  <a:spLocks noChangeShapeType="1"/>
                </p:cNvSpPr>
                <p:nvPr/>
              </p:nvSpPr>
              <p:spPr bwMode="auto">
                <a:xfrm>
                  <a:off x="0" y="19917"/>
                  <a:ext cx="20000" cy="83"/>
                </a:xfrm>
                <a:prstGeom prst="line">
                  <a:avLst/>
                </a:prstGeom>
                <a:noFill/>
                <a:ln w="12700">
                  <a:solidFill>
                    <a:srgbClr val="000000"/>
                  </a:solidFill>
                  <a:round/>
                  <a:headEnd type="none" w="sm" len="sm"/>
                  <a:tailEnd type="none" w="sm" len="sm"/>
                </a:ln>
                <a:effectLst/>
              </p:spPr>
              <p:txBody>
                <a:bodyPr vert="horz" wrap="square" lIns="68601" tIns="34301" rIns="68601" bIns="34301" numCol="1" anchor="t" anchorCtr="0" compatLnSpc="1">
                  <a:prstTxWarp prst="textNoShape">
                    <a:avLst/>
                  </a:prstTxWarp>
                </a:bodyPr>
                <a:lstStyle/>
                <a:p>
                  <a:endParaRPr lang="fr-FR"/>
                </a:p>
              </p:txBody>
            </p:sp>
            <p:sp>
              <p:nvSpPr>
                <p:cNvPr id="148537" name="Line 57"/>
                <p:cNvSpPr>
                  <a:spLocks noChangeShapeType="1"/>
                </p:cNvSpPr>
                <p:nvPr/>
              </p:nvSpPr>
              <p:spPr bwMode="auto">
                <a:xfrm>
                  <a:off x="9971" y="97"/>
                  <a:ext cx="10029" cy="83"/>
                </a:xfrm>
                <a:prstGeom prst="line">
                  <a:avLst/>
                </a:prstGeom>
                <a:noFill/>
                <a:ln w="3175">
                  <a:solidFill>
                    <a:srgbClr val="000000"/>
                  </a:solidFill>
                  <a:round/>
                  <a:headEnd type="none" w="sm" len="sm"/>
                  <a:tailEnd type="none" w="sm" len="sm"/>
                </a:ln>
                <a:effectLst/>
              </p:spPr>
              <p:txBody>
                <a:bodyPr vert="horz" wrap="square" lIns="68601" tIns="34301" rIns="68601" bIns="34301" numCol="1" anchor="t" anchorCtr="0" compatLnSpc="1">
                  <a:prstTxWarp prst="textNoShape">
                    <a:avLst/>
                  </a:prstTxWarp>
                </a:bodyPr>
                <a:lstStyle/>
                <a:p>
                  <a:endParaRPr lang="fr-FR"/>
                </a:p>
              </p:txBody>
            </p:sp>
            <p:sp>
              <p:nvSpPr>
                <p:cNvPr id="148538" name="Line 58"/>
                <p:cNvSpPr>
                  <a:spLocks noChangeShapeType="1"/>
                </p:cNvSpPr>
                <p:nvPr/>
              </p:nvSpPr>
              <p:spPr bwMode="auto">
                <a:xfrm>
                  <a:off x="9971" y="5044"/>
                  <a:ext cx="10029" cy="99"/>
                </a:xfrm>
                <a:prstGeom prst="line">
                  <a:avLst/>
                </a:prstGeom>
                <a:noFill/>
                <a:ln w="3175">
                  <a:solidFill>
                    <a:srgbClr val="000000"/>
                  </a:solidFill>
                  <a:round/>
                  <a:headEnd type="none" w="sm" len="sm"/>
                  <a:tailEnd type="none" w="sm" len="sm"/>
                </a:ln>
                <a:effectLst/>
              </p:spPr>
              <p:txBody>
                <a:bodyPr vert="horz" wrap="square" lIns="68601" tIns="34301" rIns="68601" bIns="34301" numCol="1" anchor="t" anchorCtr="0" compatLnSpc="1">
                  <a:prstTxWarp prst="textNoShape">
                    <a:avLst/>
                  </a:prstTxWarp>
                </a:bodyPr>
                <a:lstStyle/>
                <a:p>
                  <a:endParaRPr lang="fr-FR"/>
                </a:p>
              </p:txBody>
            </p:sp>
            <p:sp>
              <p:nvSpPr>
                <p:cNvPr id="148539" name="Line 59"/>
                <p:cNvSpPr>
                  <a:spLocks noChangeShapeType="1"/>
                </p:cNvSpPr>
                <p:nvPr/>
              </p:nvSpPr>
              <p:spPr bwMode="auto">
                <a:xfrm>
                  <a:off x="9971" y="10007"/>
                  <a:ext cx="10029" cy="83"/>
                </a:xfrm>
                <a:prstGeom prst="line">
                  <a:avLst/>
                </a:prstGeom>
                <a:noFill/>
                <a:ln w="3175">
                  <a:solidFill>
                    <a:srgbClr val="000000"/>
                  </a:solidFill>
                  <a:round/>
                  <a:headEnd type="none" w="sm" len="sm"/>
                  <a:tailEnd type="none" w="sm" len="sm"/>
                </a:ln>
                <a:effectLst/>
              </p:spPr>
              <p:txBody>
                <a:bodyPr vert="horz" wrap="square" lIns="68601" tIns="34301" rIns="68601" bIns="34301" numCol="1" anchor="t" anchorCtr="0" compatLnSpc="1">
                  <a:prstTxWarp prst="textNoShape">
                    <a:avLst/>
                  </a:prstTxWarp>
                </a:bodyPr>
                <a:lstStyle/>
                <a:p>
                  <a:endParaRPr lang="fr-FR"/>
                </a:p>
              </p:txBody>
            </p:sp>
            <p:sp>
              <p:nvSpPr>
                <p:cNvPr id="148540" name="Line 60"/>
                <p:cNvSpPr>
                  <a:spLocks noChangeShapeType="1"/>
                </p:cNvSpPr>
                <p:nvPr/>
              </p:nvSpPr>
              <p:spPr bwMode="auto">
                <a:xfrm>
                  <a:off x="9971" y="14954"/>
                  <a:ext cx="10029" cy="99"/>
                </a:xfrm>
                <a:prstGeom prst="line">
                  <a:avLst/>
                </a:prstGeom>
                <a:noFill/>
                <a:ln w="3175">
                  <a:solidFill>
                    <a:srgbClr val="000000"/>
                  </a:solidFill>
                  <a:round/>
                  <a:headEnd type="none" w="sm" len="sm"/>
                  <a:tailEnd type="none" w="sm" len="sm"/>
                </a:ln>
                <a:effectLst/>
              </p:spPr>
              <p:txBody>
                <a:bodyPr vert="horz" wrap="square" lIns="68601" tIns="34301" rIns="68601" bIns="34301" numCol="1" anchor="t" anchorCtr="0" compatLnSpc="1">
                  <a:prstTxWarp prst="textNoShape">
                    <a:avLst/>
                  </a:prstTxWarp>
                </a:bodyPr>
                <a:lstStyle/>
                <a:p>
                  <a:endParaRPr lang="fr-FR"/>
                </a:p>
              </p:txBody>
            </p:sp>
          </p:grpSp>
          <p:grpSp>
            <p:nvGrpSpPr>
              <p:cNvPr id="148541" name="Group 61"/>
              <p:cNvGrpSpPr>
                <a:grpSpLocks/>
              </p:cNvGrpSpPr>
              <p:nvPr/>
            </p:nvGrpSpPr>
            <p:grpSpPr bwMode="auto">
              <a:xfrm>
                <a:off x="4164" y="4500"/>
                <a:ext cx="692" cy="418"/>
                <a:chOff x="0" y="97"/>
                <a:chExt cx="20000" cy="19903"/>
              </a:xfrm>
            </p:grpSpPr>
            <p:sp>
              <p:nvSpPr>
                <p:cNvPr id="148542" name="Line 62"/>
                <p:cNvSpPr>
                  <a:spLocks noChangeShapeType="1"/>
                </p:cNvSpPr>
                <p:nvPr/>
              </p:nvSpPr>
              <p:spPr bwMode="auto">
                <a:xfrm>
                  <a:off x="0" y="19917"/>
                  <a:ext cx="20000" cy="83"/>
                </a:xfrm>
                <a:prstGeom prst="line">
                  <a:avLst/>
                </a:prstGeom>
                <a:noFill/>
                <a:ln w="12700">
                  <a:solidFill>
                    <a:srgbClr val="000000"/>
                  </a:solidFill>
                  <a:round/>
                  <a:headEnd type="none" w="sm" len="sm"/>
                  <a:tailEnd type="none" w="sm" len="sm"/>
                </a:ln>
                <a:effectLst/>
              </p:spPr>
              <p:txBody>
                <a:bodyPr vert="horz" wrap="square" lIns="68601" tIns="34301" rIns="68601" bIns="34301" numCol="1" anchor="t" anchorCtr="0" compatLnSpc="1">
                  <a:prstTxWarp prst="textNoShape">
                    <a:avLst/>
                  </a:prstTxWarp>
                </a:bodyPr>
                <a:lstStyle/>
                <a:p>
                  <a:endParaRPr lang="fr-FR"/>
                </a:p>
              </p:txBody>
            </p:sp>
            <p:sp>
              <p:nvSpPr>
                <p:cNvPr id="148543" name="Line 63"/>
                <p:cNvSpPr>
                  <a:spLocks noChangeShapeType="1"/>
                </p:cNvSpPr>
                <p:nvPr/>
              </p:nvSpPr>
              <p:spPr bwMode="auto">
                <a:xfrm>
                  <a:off x="9971" y="97"/>
                  <a:ext cx="10029" cy="83"/>
                </a:xfrm>
                <a:prstGeom prst="line">
                  <a:avLst/>
                </a:prstGeom>
                <a:noFill/>
                <a:ln w="3175">
                  <a:solidFill>
                    <a:srgbClr val="000000"/>
                  </a:solidFill>
                  <a:round/>
                  <a:headEnd type="none" w="sm" len="sm"/>
                  <a:tailEnd type="none" w="sm" len="sm"/>
                </a:ln>
                <a:effectLst/>
              </p:spPr>
              <p:txBody>
                <a:bodyPr vert="horz" wrap="square" lIns="68601" tIns="34301" rIns="68601" bIns="34301" numCol="1" anchor="t" anchorCtr="0" compatLnSpc="1">
                  <a:prstTxWarp prst="textNoShape">
                    <a:avLst/>
                  </a:prstTxWarp>
                </a:bodyPr>
                <a:lstStyle/>
                <a:p>
                  <a:endParaRPr lang="fr-FR"/>
                </a:p>
              </p:txBody>
            </p:sp>
            <p:sp>
              <p:nvSpPr>
                <p:cNvPr id="148544" name="Line 64"/>
                <p:cNvSpPr>
                  <a:spLocks noChangeShapeType="1"/>
                </p:cNvSpPr>
                <p:nvPr/>
              </p:nvSpPr>
              <p:spPr bwMode="auto">
                <a:xfrm>
                  <a:off x="9971" y="5060"/>
                  <a:ext cx="10029" cy="83"/>
                </a:xfrm>
                <a:prstGeom prst="line">
                  <a:avLst/>
                </a:prstGeom>
                <a:noFill/>
                <a:ln w="3175">
                  <a:solidFill>
                    <a:srgbClr val="000000"/>
                  </a:solidFill>
                  <a:round/>
                  <a:headEnd type="none" w="sm" len="sm"/>
                  <a:tailEnd type="none" w="sm" len="sm"/>
                </a:ln>
                <a:effectLst/>
              </p:spPr>
              <p:txBody>
                <a:bodyPr vert="horz" wrap="square" lIns="68601" tIns="34301" rIns="68601" bIns="34301" numCol="1" anchor="t" anchorCtr="0" compatLnSpc="1">
                  <a:prstTxWarp prst="textNoShape">
                    <a:avLst/>
                  </a:prstTxWarp>
                </a:bodyPr>
                <a:lstStyle/>
                <a:p>
                  <a:endParaRPr lang="fr-FR"/>
                </a:p>
              </p:txBody>
            </p:sp>
            <p:sp>
              <p:nvSpPr>
                <p:cNvPr id="148545" name="Line 65"/>
                <p:cNvSpPr>
                  <a:spLocks noChangeShapeType="1"/>
                </p:cNvSpPr>
                <p:nvPr/>
              </p:nvSpPr>
              <p:spPr bwMode="auto">
                <a:xfrm>
                  <a:off x="9971" y="10007"/>
                  <a:ext cx="10029" cy="83"/>
                </a:xfrm>
                <a:prstGeom prst="line">
                  <a:avLst/>
                </a:prstGeom>
                <a:noFill/>
                <a:ln w="3175">
                  <a:solidFill>
                    <a:srgbClr val="000000"/>
                  </a:solidFill>
                  <a:round/>
                  <a:headEnd type="none" w="sm" len="sm"/>
                  <a:tailEnd type="none" w="sm" len="sm"/>
                </a:ln>
                <a:effectLst/>
              </p:spPr>
              <p:txBody>
                <a:bodyPr vert="horz" wrap="square" lIns="68601" tIns="34301" rIns="68601" bIns="34301" numCol="1" anchor="t" anchorCtr="0" compatLnSpc="1">
                  <a:prstTxWarp prst="textNoShape">
                    <a:avLst/>
                  </a:prstTxWarp>
                </a:bodyPr>
                <a:lstStyle/>
                <a:p>
                  <a:endParaRPr lang="fr-FR"/>
                </a:p>
              </p:txBody>
            </p:sp>
            <p:sp>
              <p:nvSpPr>
                <p:cNvPr id="148546" name="Line 66"/>
                <p:cNvSpPr>
                  <a:spLocks noChangeShapeType="1"/>
                </p:cNvSpPr>
                <p:nvPr/>
              </p:nvSpPr>
              <p:spPr bwMode="auto">
                <a:xfrm>
                  <a:off x="9971" y="14954"/>
                  <a:ext cx="10029" cy="99"/>
                </a:xfrm>
                <a:prstGeom prst="line">
                  <a:avLst/>
                </a:prstGeom>
                <a:noFill/>
                <a:ln w="3175">
                  <a:solidFill>
                    <a:srgbClr val="000000"/>
                  </a:solidFill>
                  <a:round/>
                  <a:headEnd type="none" w="sm" len="sm"/>
                  <a:tailEnd type="none" w="sm" len="sm"/>
                </a:ln>
                <a:effectLst/>
              </p:spPr>
              <p:txBody>
                <a:bodyPr vert="horz" wrap="square" lIns="68601" tIns="34301" rIns="68601" bIns="34301" numCol="1" anchor="t" anchorCtr="0" compatLnSpc="1">
                  <a:prstTxWarp prst="textNoShape">
                    <a:avLst/>
                  </a:prstTxWarp>
                </a:bodyPr>
                <a:lstStyle/>
                <a:p>
                  <a:endParaRPr lang="fr-FR"/>
                </a:p>
              </p:txBody>
            </p:sp>
          </p:grpSp>
          <p:grpSp>
            <p:nvGrpSpPr>
              <p:cNvPr id="148547" name="Group 67"/>
              <p:cNvGrpSpPr>
                <a:grpSpLocks/>
              </p:cNvGrpSpPr>
              <p:nvPr/>
            </p:nvGrpSpPr>
            <p:grpSpPr bwMode="auto">
              <a:xfrm>
                <a:off x="4164" y="5019"/>
                <a:ext cx="692" cy="416"/>
                <a:chOff x="0" y="97"/>
                <a:chExt cx="20000" cy="19903"/>
              </a:xfrm>
            </p:grpSpPr>
            <p:sp>
              <p:nvSpPr>
                <p:cNvPr id="148548" name="Line 68"/>
                <p:cNvSpPr>
                  <a:spLocks noChangeShapeType="1"/>
                </p:cNvSpPr>
                <p:nvPr/>
              </p:nvSpPr>
              <p:spPr bwMode="auto">
                <a:xfrm>
                  <a:off x="0" y="19917"/>
                  <a:ext cx="20000" cy="83"/>
                </a:xfrm>
                <a:prstGeom prst="line">
                  <a:avLst/>
                </a:prstGeom>
                <a:noFill/>
                <a:ln w="12700">
                  <a:solidFill>
                    <a:srgbClr val="000000"/>
                  </a:solidFill>
                  <a:round/>
                  <a:headEnd type="none" w="sm" len="sm"/>
                  <a:tailEnd type="none" w="sm" len="sm"/>
                </a:ln>
                <a:effectLst/>
              </p:spPr>
              <p:txBody>
                <a:bodyPr vert="horz" wrap="square" lIns="68601" tIns="34301" rIns="68601" bIns="34301" numCol="1" anchor="t" anchorCtr="0" compatLnSpc="1">
                  <a:prstTxWarp prst="textNoShape">
                    <a:avLst/>
                  </a:prstTxWarp>
                </a:bodyPr>
                <a:lstStyle/>
                <a:p>
                  <a:endParaRPr lang="fr-FR"/>
                </a:p>
              </p:txBody>
            </p:sp>
            <p:sp>
              <p:nvSpPr>
                <p:cNvPr id="148549" name="Line 69"/>
                <p:cNvSpPr>
                  <a:spLocks noChangeShapeType="1"/>
                </p:cNvSpPr>
                <p:nvPr/>
              </p:nvSpPr>
              <p:spPr bwMode="auto">
                <a:xfrm>
                  <a:off x="9971" y="97"/>
                  <a:ext cx="10029" cy="99"/>
                </a:xfrm>
                <a:prstGeom prst="line">
                  <a:avLst/>
                </a:prstGeom>
                <a:noFill/>
                <a:ln w="3175">
                  <a:solidFill>
                    <a:srgbClr val="000000"/>
                  </a:solidFill>
                  <a:round/>
                  <a:headEnd type="none" w="sm" len="sm"/>
                  <a:tailEnd type="none" w="sm" len="sm"/>
                </a:ln>
                <a:effectLst/>
              </p:spPr>
              <p:txBody>
                <a:bodyPr vert="horz" wrap="square" lIns="68601" tIns="34301" rIns="68601" bIns="34301" numCol="1" anchor="t" anchorCtr="0" compatLnSpc="1">
                  <a:prstTxWarp prst="textNoShape">
                    <a:avLst/>
                  </a:prstTxWarp>
                </a:bodyPr>
                <a:lstStyle/>
                <a:p>
                  <a:endParaRPr lang="fr-FR"/>
                </a:p>
              </p:txBody>
            </p:sp>
            <p:sp>
              <p:nvSpPr>
                <p:cNvPr id="148550" name="Line 70"/>
                <p:cNvSpPr>
                  <a:spLocks noChangeShapeType="1"/>
                </p:cNvSpPr>
                <p:nvPr/>
              </p:nvSpPr>
              <p:spPr bwMode="auto">
                <a:xfrm>
                  <a:off x="9971" y="5060"/>
                  <a:ext cx="10029" cy="83"/>
                </a:xfrm>
                <a:prstGeom prst="line">
                  <a:avLst/>
                </a:prstGeom>
                <a:noFill/>
                <a:ln w="3175">
                  <a:solidFill>
                    <a:srgbClr val="000000"/>
                  </a:solidFill>
                  <a:round/>
                  <a:headEnd type="none" w="sm" len="sm"/>
                  <a:tailEnd type="none" w="sm" len="sm"/>
                </a:ln>
                <a:effectLst/>
              </p:spPr>
              <p:txBody>
                <a:bodyPr vert="horz" wrap="square" lIns="68601" tIns="34301" rIns="68601" bIns="34301" numCol="1" anchor="t" anchorCtr="0" compatLnSpc="1">
                  <a:prstTxWarp prst="textNoShape">
                    <a:avLst/>
                  </a:prstTxWarp>
                </a:bodyPr>
                <a:lstStyle/>
                <a:p>
                  <a:endParaRPr lang="fr-FR"/>
                </a:p>
              </p:txBody>
            </p:sp>
            <p:sp>
              <p:nvSpPr>
                <p:cNvPr id="148551" name="Line 71"/>
                <p:cNvSpPr>
                  <a:spLocks noChangeShapeType="1"/>
                </p:cNvSpPr>
                <p:nvPr/>
              </p:nvSpPr>
              <p:spPr bwMode="auto">
                <a:xfrm>
                  <a:off x="9971" y="10007"/>
                  <a:ext cx="10029" cy="83"/>
                </a:xfrm>
                <a:prstGeom prst="line">
                  <a:avLst/>
                </a:prstGeom>
                <a:noFill/>
                <a:ln w="3175">
                  <a:solidFill>
                    <a:srgbClr val="000000"/>
                  </a:solidFill>
                  <a:round/>
                  <a:headEnd type="none" w="sm" len="sm"/>
                  <a:tailEnd type="none" w="sm" len="sm"/>
                </a:ln>
                <a:effectLst/>
              </p:spPr>
              <p:txBody>
                <a:bodyPr vert="horz" wrap="square" lIns="68601" tIns="34301" rIns="68601" bIns="34301" numCol="1" anchor="t" anchorCtr="0" compatLnSpc="1">
                  <a:prstTxWarp prst="textNoShape">
                    <a:avLst/>
                  </a:prstTxWarp>
                </a:bodyPr>
                <a:lstStyle/>
                <a:p>
                  <a:endParaRPr lang="fr-FR"/>
                </a:p>
              </p:txBody>
            </p:sp>
            <p:sp>
              <p:nvSpPr>
                <p:cNvPr id="148552" name="Line 72"/>
                <p:cNvSpPr>
                  <a:spLocks noChangeShapeType="1"/>
                </p:cNvSpPr>
                <p:nvPr/>
              </p:nvSpPr>
              <p:spPr bwMode="auto">
                <a:xfrm>
                  <a:off x="9971" y="14970"/>
                  <a:ext cx="10029" cy="83"/>
                </a:xfrm>
                <a:prstGeom prst="line">
                  <a:avLst/>
                </a:prstGeom>
                <a:noFill/>
                <a:ln w="3175">
                  <a:solidFill>
                    <a:srgbClr val="000000"/>
                  </a:solidFill>
                  <a:round/>
                  <a:headEnd type="none" w="sm" len="sm"/>
                  <a:tailEnd type="none" w="sm" len="sm"/>
                </a:ln>
                <a:effectLst/>
              </p:spPr>
              <p:txBody>
                <a:bodyPr vert="horz" wrap="square" lIns="68601" tIns="34301" rIns="68601" bIns="34301" numCol="1" anchor="t" anchorCtr="0" compatLnSpc="1">
                  <a:prstTxWarp prst="textNoShape">
                    <a:avLst/>
                  </a:prstTxWarp>
                </a:bodyPr>
                <a:lstStyle/>
                <a:p>
                  <a:endParaRPr lang="fr-FR"/>
                </a:p>
              </p:txBody>
            </p:sp>
          </p:grpSp>
          <p:grpSp>
            <p:nvGrpSpPr>
              <p:cNvPr id="148553" name="Group 73"/>
              <p:cNvGrpSpPr>
                <a:grpSpLocks/>
              </p:cNvGrpSpPr>
              <p:nvPr/>
            </p:nvGrpSpPr>
            <p:grpSpPr bwMode="auto">
              <a:xfrm>
                <a:off x="4164" y="3465"/>
                <a:ext cx="692" cy="415"/>
                <a:chOff x="0" y="97"/>
                <a:chExt cx="20000" cy="19903"/>
              </a:xfrm>
            </p:grpSpPr>
            <p:sp>
              <p:nvSpPr>
                <p:cNvPr id="148554" name="Line 74"/>
                <p:cNvSpPr>
                  <a:spLocks noChangeShapeType="1"/>
                </p:cNvSpPr>
                <p:nvPr/>
              </p:nvSpPr>
              <p:spPr bwMode="auto">
                <a:xfrm>
                  <a:off x="0" y="19917"/>
                  <a:ext cx="20000" cy="83"/>
                </a:xfrm>
                <a:prstGeom prst="line">
                  <a:avLst/>
                </a:prstGeom>
                <a:noFill/>
                <a:ln w="12700">
                  <a:solidFill>
                    <a:srgbClr val="000000"/>
                  </a:solidFill>
                  <a:round/>
                  <a:headEnd type="none" w="sm" len="sm"/>
                  <a:tailEnd type="none" w="sm" len="sm"/>
                </a:ln>
                <a:effectLst/>
              </p:spPr>
              <p:txBody>
                <a:bodyPr vert="horz" wrap="square" lIns="68601" tIns="34301" rIns="68601" bIns="34301" numCol="1" anchor="t" anchorCtr="0" compatLnSpc="1">
                  <a:prstTxWarp prst="textNoShape">
                    <a:avLst/>
                  </a:prstTxWarp>
                </a:bodyPr>
                <a:lstStyle/>
                <a:p>
                  <a:endParaRPr lang="fr-FR"/>
                </a:p>
              </p:txBody>
            </p:sp>
            <p:sp>
              <p:nvSpPr>
                <p:cNvPr id="148555" name="Line 75"/>
                <p:cNvSpPr>
                  <a:spLocks noChangeShapeType="1"/>
                </p:cNvSpPr>
                <p:nvPr/>
              </p:nvSpPr>
              <p:spPr bwMode="auto">
                <a:xfrm>
                  <a:off x="9971" y="97"/>
                  <a:ext cx="10029" cy="83"/>
                </a:xfrm>
                <a:prstGeom prst="line">
                  <a:avLst/>
                </a:prstGeom>
                <a:noFill/>
                <a:ln w="3175">
                  <a:solidFill>
                    <a:srgbClr val="000000"/>
                  </a:solidFill>
                  <a:round/>
                  <a:headEnd type="none" w="sm" len="sm"/>
                  <a:tailEnd type="none" w="sm" len="sm"/>
                </a:ln>
                <a:effectLst/>
              </p:spPr>
              <p:txBody>
                <a:bodyPr vert="horz" wrap="square" lIns="68601" tIns="34301" rIns="68601" bIns="34301" numCol="1" anchor="t" anchorCtr="0" compatLnSpc="1">
                  <a:prstTxWarp prst="textNoShape">
                    <a:avLst/>
                  </a:prstTxWarp>
                </a:bodyPr>
                <a:lstStyle/>
                <a:p>
                  <a:endParaRPr lang="fr-FR"/>
                </a:p>
              </p:txBody>
            </p:sp>
            <p:sp>
              <p:nvSpPr>
                <p:cNvPr id="148556" name="Line 76"/>
                <p:cNvSpPr>
                  <a:spLocks noChangeShapeType="1"/>
                </p:cNvSpPr>
                <p:nvPr/>
              </p:nvSpPr>
              <p:spPr bwMode="auto">
                <a:xfrm>
                  <a:off x="9971" y="5044"/>
                  <a:ext cx="10029" cy="99"/>
                </a:xfrm>
                <a:prstGeom prst="line">
                  <a:avLst/>
                </a:prstGeom>
                <a:noFill/>
                <a:ln w="3175">
                  <a:solidFill>
                    <a:srgbClr val="000000"/>
                  </a:solidFill>
                  <a:round/>
                  <a:headEnd type="none" w="sm" len="sm"/>
                  <a:tailEnd type="none" w="sm" len="sm"/>
                </a:ln>
                <a:effectLst/>
              </p:spPr>
              <p:txBody>
                <a:bodyPr vert="horz" wrap="square" lIns="68601" tIns="34301" rIns="68601" bIns="34301" numCol="1" anchor="t" anchorCtr="0" compatLnSpc="1">
                  <a:prstTxWarp prst="textNoShape">
                    <a:avLst/>
                  </a:prstTxWarp>
                </a:bodyPr>
                <a:lstStyle/>
                <a:p>
                  <a:endParaRPr lang="fr-FR"/>
                </a:p>
              </p:txBody>
            </p:sp>
            <p:sp>
              <p:nvSpPr>
                <p:cNvPr id="148557" name="Line 77"/>
                <p:cNvSpPr>
                  <a:spLocks noChangeShapeType="1"/>
                </p:cNvSpPr>
                <p:nvPr/>
              </p:nvSpPr>
              <p:spPr bwMode="auto">
                <a:xfrm>
                  <a:off x="9971" y="10007"/>
                  <a:ext cx="10029" cy="83"/>
                </a:xfrm>
                <a:prstGeom prst="line">
                  <a:avLst/>
                </a:prstGeom>
                <a:noFill/>
                <a:ln w="3175">
                  <a:solidFill>
                    <a:srgbClr val="000000"/>
                  </a:solidFill>
                  <a:round/>
                  <a:headEnd type="none" w="sm" len="sm"/>
                  <a:tailEnd type="none" w="sm" len="sm"/>
                </a:ln>
                <a:effectLst/>
              </p:spPr>
              <p:txBody>
                <a:bodyPr vert="horz" wrap="square" lIns="68601" tIns="34301" rIns="68601" bIns="34301" numCol="1" anchor="t" anchorCtr="0" compatLnSpc="1">
                  <a:prstTxWarp prst="textNoShape">
                    <a:avLst/>
                  </a:prstTxWarp>
                </a:bodyPr>
                <a:lstStyle/>
                <a:p>
                  <a:endParaRPr lang="fr-FR"/>
                </a:p>
              </p:txBody>
            </p:sp>
            <p:sp>
              <p:nvSpPr>
                <p:cNvPr id="148558" name="Line 78"/>
                <p:cNvSpPr>
                  <a:spLocks noChangeShapeType="1"/>
                </p:cNvSpPr>
                <p:nvPr/>
              </p:nvSpPr>
              <p:spPr bwMode="auto">
                <a:xfrm>
                  <a:off x="9971" y="14954"/>
                  <a:ext cx="10029" cy="83"/>
                </a:xfrm>
                <a:prstGeom prst="line">
                  <a:avLst/>
                </a:prstGeom>
                <a:noFill/>
                <a:ln w="3175">
                  <a:solidFill>
                    <a:srgbClr val="000000"/>
                  </a:solidFill>
                  <a:round/>
                  <a:headEnd type="none" w="sm" len="sm"/>
                  <a:tailEnd type="none" w="sm" len="sm"/>
                </a:ln>
                <a:effectLst/>
              </p:spPr>
              <p:txBody>
                <a:bodyPr vert="horz" wrap="square" lIns="68601" tIns="34301" rIns="68601" bIns="34301" numCol="1" anchor="t" anchorCtr="0" compatLnSpc="1">
                  <a:prstTxWarp prst="textNoShape">
                    <a:avLst/>
                  </a:prstTxWarp>
                </a:bodyPr>
                <a:lstStyle/>
                <a:p>
                  <a:endParaRPr lang="fr-FR"/>
                </a:p>
              </p:txBody>
            </p:sp>
          </p:grpSp>
          <p:sp>
            <p:nvSpPr>
              <p:cNvPr id="148559" name="Rectangle 79"/>
              <p:cNvSpPr>
                <a:spLocks noChangeArrowheads="1"/>
              </p:cNvSpPr>
              <p:nvPr/>
            </p:nvSpPr>
            <p:spPr bwMode="auto">
              <a:xfrm>
                <a:off x="3674" y="4746"/>
                <a:ext cx="447" cy="329"/>
              </a:xfrm>
              <a:prstGeom prst="rect">
                <a:avLst/>
              </a:prstGeom>
              <a:solidFill>
                <a:srgbClr val="FFFFFF"/>
              </a:solidFill>
              <a:ln w="12700">
                <a:solidFill>
                  <a:srgbClr val="FFFFFF"/>
                </a:solidFill>
                <a:miter lim="800000"/>
                <a:headEnd/>
                <a:tailEnd/>
              </a:ln>
              <a:effectLst/>
            </p:spPr>
            <p:txBody>
              <a:bodyPr vert="horz" wrap="square" lIns="0" tIns="0" rIns="0" bIns="0" numCol="1" anchor="t" anchorCtr="0" compatLnSpc="1">
                <a:prstTxWarp prst="textNoShape">
                  <a:avLst/>
                </a:prstTxWarp>
              </a:bodyPr>
              <a:lstStyle/>
              <a:p>
                <a:pPr algn="r" defTabSz="685983">
                  <a:spcAft>
                    <a:spcPts val="750"/>
                  </a:spcAft>
                </a:pPr>
                <a:r>
                  <a:rPr lang="fr-FR" sz="750" b="0">
                    <a:latin typeface="Arial" pitchFamily="34" charset="0"/>
                    <a:ea typeface="Arial" pitchFamily="34" charset="0"/>
                    <a:cs typeface="Arial" pitchFamily="34" charset="0"/>
                  </a:rPr>
                  <a:t>13</a:t>
                </a:r>
                <a:endParaRPr lang="fr-FR" sz="1350" b="0">
                  <a:latin typeface="Arial" pitchFamily="34" charset="0"/>
                  <a:cs typeface="Arial" pitchFamily="34" charset="0"/>
                </a:endParaRPr>
              </a:p>
            </p:txBody>
          </p:sp>
          <p:sp>
            <p:nvSpPr>
              <p:cNvPr id="148560" name="Rectangle 80"/>
              <p:cNvSpPr>
                <a:spLocks noChangeArrowheads="1"/>
              </p:cNvSpPr>
              <p:nvPr/>
            </p:nvSpPr>
            <p:spPr bwMode="auto">
              <a:xfrm>
                <a:off x="3734" y="3741"/>
                <a:ext cx="387" cy="261"/>
              </a:xfrm>
              <a:prstGeom prst="rect">
                <a:avLst/>
              </a:prstGeom>
              <a:solidFill>
                <a:srgbClr val="FFFFFF"/>
              </a:solidFill>
              <a:ln w="12700">
                <a:solidFill>
                  <a:srgbClr val="FFFFFF"/>
                </a:solidFill>
                <a:miter lim="800000"/>
                <a:headEnd/>
                <a:tailEnd/>
              </a:ln>
              <a:effectLst/>
            </p:spPr>
            <p:txBody>
              <a:bodyPr vert="horz" wrap="square" lIns="0" tIns="0" rIns="0" bIns="0" numCol="1" anchor="t" anchorCtr="0" compatLnSpc="1">
                <a:prstTxWarp prst="textNoShape">
                  <a:avLst/>
                </a:prstTxWarp>
              </a:bodyPr>
              <a:lstStyle/>
              <a:p>
                <a:pPr algn="r" defTabSz="685983">
                  <a:spcAft>
                    <a:spcPts val="750"/>
                  </a:spcAft>
                </a:pPr>
                <a:r>
                  <a:rPr lang="fr-FR" sz="750" b="0">
                    <a:latin typeface="Arial" pitchFamily="34" charset="0"/>
                    <a:ea typeface="Arial" pitchFamily="34" charset="0"/>
                    <a:cs typeface="Arial" pitchFamily="34" charset="0"/>
                  </a:rPr>
                  <a:t>12</a:t>
                </a:r>
                <a:endParaRPr lang="fr-FR" sz="1350" b="0">
                  <a:latin typeface="Arial" pitchFamily="34" charset="0"/>
                  <a:cs typeface="Arial" pitchFamily="34" charset="0"/>
                </a:endParaRPr>
              </a:p>
            </p:txBody>
          </p:sp>
        </p:grpSp>
        <p:sp>
          <p:nvSpPr>
            <p:cNvPr id="148561" name="Line 81"/>
            <p:cNvSpPr>
              <a:spLocks noChangeShapeType="1"/>
            </p:cNvSpPr>
            <p:nvPr/>
          </p:nvSpPr>
          <p:spPr bwMode="auto">
            <a:xfrm>
              <a:off x="8545" y="7984"/>
              <a:ext cx="2" cy="1772"/>
            </a:xfrm>
            <a:prstGeom prst="line">
              <a:avLst/>
            </a:prstGeom>
            <a:noFill/>
            <a:ln w="12700">
              <a:solidFill>
                <a:srgbClr val="000000"/>
              </a:solidFill>
              <a:round/>
              <a:headEnd type="none" w="sm" len="sm"/>
              <a:tailEnd type="none" w="sm" len="sm"/>
            </a:ln>
            <a:effectLst/>
          </p:spPr>
          <p:txBody>
            <a:bodyPr vert="horz" wrap="square" lIns="68601" tIns="34301" rIns="68601" bIns="34301" numCol="1" anchor="t" anchorCtr="0" compatLnSpc="1">
              <a:prstTxWarp prst="textNoShape">
                <a:avLst/>
              </a:prstTxWarp>
            </a:bodyPr>
            <a:lstStyle/>
            <a:p>
              <a:endParaRPr lang="fr-FR"/>
            </a:p>
          </p:txBody>
        </p:sp>
        <p:grpSp>
          <p:nvGrpSpPr>
            <p:cNvPr id="148562" name="Group 82"/>
            <p:cNvGrpSpPr>
              <a:grpSpLocks/>
            </p:cNvGrpSpPr>
            <p:nvPr/>
          </p:nvGrpSpPr>
          <p:grpSpPr bwMode="auto">
            <a:xfrm>
              <a:off x="9478" y="8506"/>
              <a:ext cx="1076" cy="925"/>
              <a:chOff x="0" y="0"/>
              <a:chExt cx="20000" cy="20000"/>
            </a:xfrm>
          </p:grpSpPr>
          <p:sp>
            <p:nvSpPr>
              <p:cNvPr id="148563" name="Oval 83"/>
              <p:cNvSpPr>
                <a:spLocks noChangeArrowheads="1"/>
              </p:cNvSpPr>
              <p:nvPr/>
            </p:nvSpPr>
            <p:spPr bwMode="auto">
              <a:xfrm>
                <a:off x="0" y="2064"/>
                <a:ext cx="17606" cy="14496"/>
              </a:xfrm>
              <a:prstGeom prst="ellipse">
                <a:avLst/>
              </a:prstGeom>
              <a:solidFill>
                <a:srgbClr val="FFFFFF"/>
              </a:solidFill>
              <a:ln w="9525">
                <a:solidFill>
                  <a:srgbClr val="000000"/>
                </a:solidFill>
                <a:round/>
                <a:headEnd/>
                <a:tailEnd/>
              </a:ln>
              <a:effectLst/>
            </p:spPr>
            <p:txBody>
              <a:bodyPr vert="horz" wrap="square" lIns="68601" tIns="34301" rIns="68601" bIns="34301" numCol="1" anchor="t" anchorCtr="0" compatLnSpc="1">
                <a:prstTxWarp prst="textNoShape">
                  <a:avLst/>
                </a:prstTxWarp>
              </a:bodyPr>
              <a:lstStyle/>
              <a:p>
                <a:endParaRPr lang="fr-FR"/>
              </a:p>
            </p:txBody>
          </p:sp>
          <p:sp>
            <p:nvSpPr>
              <p:cNvPr id="148564" name="Arc 84"/>
              <p:cNvSpPr>
                <a:spLocks/>
              </p:cNvSpPr>
              <p:nvPr/>
            </p:nvSpPr>
            <p:spPr bwMode="auto">
              <a:xfrm flipH="1" flipV="1">
                <a:off x="0" y="0"/>
                <a:ext cx="20000" cy="968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solidFill>
                <a:srgbClr val="FFFFFF"/>
              </a:solidFill>
              <a:ln w="9525">
                <a:solidFill>
                  <a:srgbClr val="000000"/>
                </a:solidFill>
                <a:round/>
                <a:headEnd/>
                <a:tailEnd/>
              </a:ln>
              <a:effectLst/>
            </p:spPr>
            <p:txBody>
              <a:bodyPr vert="horz" wrap="square" lIns="68601" tIns="34301" rIns="68601" bIns="34301" numCol="1" anchor="t" anchorCtr="0" compatLnSpc="1">
                <a:prstTxWarp prst="textNoShape">
                  <a:avLst/>
                </a:prstTxWarp>
              </a:bodyPr>
              <a:lstStyle/>
              <a:p>
                <a:endParaRPr lang="fr-FR"/>
              </a:p>
            </p:txBody>
          </p:sp>
          <p:sp>
            <p:nvSpPr>
              <p:cNvPr id="148565" name="Arc 85"/>
              <p:cNvSpPr>
                <a:spLocks/>
              </p:cNvSpPr>
              <p:nvPr/>
            </p:nvSpPr>
            <p:spPr bwMode="auto">
              <a:xfrm flipH="1">
                <a:off x="0" y="10321"/>
                <a:ext cx="20000" cy="9679"/>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solidFill>
                <a:srgbClr val="FFFFFF"/>
              </a:solidFill>
              <a:ln w="9525">
                <a:solidFill>
                  <a:srgbClr val="000000"/>
                </a:solidFill>
                <a:round/>
                <a:headEnd/>
                <a:tailEnd/>
              </a:ln>
              <a:effectLst/>
            </p:spPr>
            <p:txBody>
              <a:bodyPr vert="horz" wrap="square" lIns="68601" tIns="34301" rIns="68601" bIns="34301" numCol="1" anchor="t" anchorCtr="0" compatLnSpc="1">
                <a:prstTxWarp prst="textNoShape">
                  <a:avLst/>
                </a:prstTxWarp>
              </a:bodyPr>
              <a:lstStyle/>
              <a:p>
                <a:endParaRPr lang="fr-FR"/>
              </a:p>
            </p:txBody>
          </p:sp>
          <p:sp>
            <p:nvSpPr>
              <p:cNvPr id="148566" name="Oval 86"/>
              <p:cNvSpPr>
                <a:spLocks noChangeArrowheads="1"/>
              </p:cNvSpPr>
              <p:nvPr/>
            </p:nvSpPr>
            <p:spPr bwMode="auto">
              <a:xfrm>
                <a:off x="0" y="6193"/>
                <a:ext cx="4840" cy="6927"/>
              </a:xfrm>
              <a:prstGeom prst="ellipse">
                <a:avLst/>
              </a:prstGeom>
              <a:solidFill>
                <a:srgbClr val="000000"/>
              </a:solidFill>
              <a:ln w="9525">
                <a:solidFill>
                  <a:srgbClr val="000000"/>
                </a:solidFill>
                <a:round/>
                <a:headEnd/>
                <a:tailEnd/>
              </a:ln>
              <a:effectLst/>
            </p:spPr>
            <p:txBody>
              <a:bodyPr vert="horz" wrap="square" lIns="68601" tIns="34301" rIns="68601" bIns="34301" numCol="1" anchor="t" anchorCtr="0" compatLnSpc="1">
                <a:prstTxWarp prst="textNoShape">
                  <a:avLst/>
                </a:prstTxWarp>
              </a:bodyPr>
              <a:lstStyle/>
              <a:p>
                <a:endParaRPr lang="fr-FR"/>
              </a:p>
            </p:txBody>
          </p:sp>
        </p:grpSp>
        <p:sp>
          <p:nvSpPr>
            <p:cNvPr id="148567" name="Line 87"/>
            <p:cNvSpPr>
              <a:spLocks noChangeShapeType="1"/>
            </p:cNvSpPr>
            <p:nvPr/>
          </p:nvSpPr>
          <p:spPr bwMode="auto">
            <a:xfrm flipH="1">
              <a:off x="8622" y="8971"/>
              <a:ext cx="777" cy="0"/>
            </a:xfrm>
            <a:prstGeom prst="line">
              <a:avLst/>
            </a:prstGeom>
            <a:noFill/>
            <a:ln w="9525">
              <a:solidFill>
                <a:srgbClr val="000000"/>
              </a:solidFill>
              <a:round/>
              <a:headEnd type="none" w="sm" len="sm"/>
              <a:tailEnd type="stealth" w="sm" len="sm"/>
            </a:ln>
            <a:effectLst/>
          </p:spPr>
          <p:txBody>
            <a:bodyPr vert="horz" wrap="square" lIns="68601" tIns="34301" rIns="68601" bIns="34301" numCol="1" anchor="t" anchorCtr="0" compatLnSpc="1">
              <a:prstTxWarp prst="textNoShape">
                <a:avLst/>
              </a:prstTxWarp>
            </a:bodyPr>
            <a:lstStyle/>
            <a:p>
              <a:endParaRPr lang="fr-FR"/>
            </a:p>
          </p:txBody>
        </p:sp>
        <p:sp>
          <p:nvSpPr>
            <p:cNvPr id="148568" name="Arc 88"/>
            <p:cNvSpPr>
              <a:spLocks/>
            </p:cNvSpPr>
            <p:nvPr/>
          </p:nvSpPr>
          <p:spPr bwMode="auto">
            <a:xfrm flipV="1">
              <a:off x="7528" y="8663"/>
              <a:ext cx="1013" cy="295"/>
            </a:xfrm>
            <a:custGeom>
              <a:avLst/>
              <a:gdLst>
                <a:gd name="G0" fmla="+- 21600 0 0"/>
                <a:gd name="G1" fmla="+- 21600 0 0"/>
                <a:gd name="G2" fmla="+- 21600 0 0"/>
                <a:gd name="T0" fmla="*/ 11 w 43200"/>
                <a:gd name="T1" fmla="*/ 22299 h 22299"/>
                <a:gd name="T2" fmla="*/ 43200 w 43200"/>
                <a:gd name="T3" fmla="*/ 21600 h 22299"/>
                <a:gd name="T4" fmla="*/ 21600 w 43200"/>
                <a:gd name="T5" fmla="*/ 21600 h 22299"/>
              </a:gdLst>
              <a:ahLst/>
              <a:cxnLst>
                <a:cxn ang="0">
                  <a:pos x="T0" y="T1"/>
                </a:cxn>
                <a:cxn ang="0">
                  <a:pos x="T2" y="T3"/>
                </a:cxn>
                <a:cxn ang="0">
                  <a:pos x="T4" y="T5"/>
                </a:cxn>
              </a:cxnLst>
              <a:rect l="0" t="0" r="r" b="b"/>
              <a:pathLst>
                <a:path w="43200" h="22299" fill="none" extrusionOk="0">
                  <a:moveTo>
                    <a:pt x="11" y="22298"/>
                  </a:moveTo>
                  <a:cubicBezTo>
                    <a:pt x="3" y="22066"/>
                    <a:pt x="0" y="21833"/>
                    <a:pt x="0" y="21600"/>
                  </a:cubicBezTo>
                  <a:cubicBezTo>
                    <a:pt x="0" y="9670"/>
                    <a:pt x="9670" y="0"/>
                    <a:pt x="21600" y="0"/>
                  </a:cubicBezTo>
                  <a:cubicBezTo>
                    <a:pt x="33529" y="-1"/>
                    <a:pt x="43199" y="9670"/>
                    <a:pt x="43200" y="21599"/>
                  </a:cubicBezTo>
                </a:path>
                <a:path w="43200" h="22299" stroke="0" extrusionOk="0">
                  <a:moveTo>
                    <a:pt x="11" y="22298"/>
                  </a:moveTo>
                  <a:cubicBezTo>
                    <a:pt x="3" y="22066"/>
                    <a:pt x="0" y="21833"/>
                    <a:pt x="0" y="21600"/>
                  </a:cubicBezTo>
                  <a:cubicBezTo>
                    <a:pt x="0" y="9670"/>
                    <a:pt x="9670" y="0"/>
                    <a:pt x="21600" y="0"/>
                  </a:cubicBezTo>
                  <a:cubicBezTo>
                    <a:pt x="33529" y="-1"/>
                    <a:pt x="43199" y="9670"/>
                    <a:pt x="43200" y="21599"/>
                  </a:cubicBezTo>
                  <a:lnTo>
                    <a:pt x="21600" y="21600"/>
                  </a:lnTo>
                  <a:close/>
                </a:path>
              </a:pathLst>
            </a:custGeom>
            <a:noFill/>
            <a:ln w="9525">
              <a:solidFill>
                <a:srgbClr val="000000"/>
              </a:solidFill>
              <a:round/>
              <a:headEnd/>
              <a:tailEnd/>
            </a:ln>
          </p:spPr>
          <p:txBody>
            <a:bodyPr vert="horz" wrap="square" lIns="68601" tIns="34301" rIns="68601" bIns="34301" numCol="1" anchor="t" anchorCtr="0" compatLnSpc="1">
              <a:prstTxWarp prst="textNoShape">
                <a:avLst/>
              </a:prstTxWarp>
            </a:bodyPr>
            <a:lstStyle/>
            <a:p>
              <a:endParaRPr lang="fr-FR"/>
            </a:p>
          </p:txBody>
        </p:sp>
        <p:sp>
          <p:nvSpPr>
            <p:cNvPr id="148569" name="Line 89"/>
            <p:cNvSpPr>
              <a:spLocks noChangeShapeType="1"/>
            </p:cNvSpPr>
            <p:nvPr/>
          </p:nvSpPr>
          <p:spPr bwMode="auto">
            <a:xfrm>
              <a:off x="7514" y="7984"/>
              <a:ext cx="2" cy="1772"/>
            </a:xfrm>
            <a:prstGeom prst="line">
              <a:avLst/>
            </a:prstGeom>
            <a:noFill/>
            <a:ln w="12700">
              <a:solidFill>
                <a:srgbClr val="000000"/>
              </a:solidFill>
              <a:round/>
              <a:headEnd type="none" w="sm" len="sm"/>
              <a:tailEnd type="none" w="sm" len="sm"/>
            </a:ln>
            <a:effectLst/>
          </p:spPr>
          <p:txBody>
            <a:bodyPr vert="horz" wrap="square" lIns="68601" tIns="34301" rIns="68601" bIns="34301" numCol="1" anchor="t" anchorCtr="0" compatLnSpc="1">
              <a:prstTxWarp prst="textNoShape">
                <a:avLst/>
              </a:prstTxWarp>
            </a:bodyPr>
            <a:lstStyle/>
            <a:p>
              <a:endParaRPr lang="fr-FR"/>
            </a:p>
          </p:txBody>
        </p:sp>
      </p:grpSp>
      <p:sp>
        <p:nvSpPr>
          <p:cNvPr id="107" name="ZoneTexte 106"/>
          <p:cNvSpPr txBox="1"/>
          <p:nvPr/>
        </p:nvSpPr>
        <p:spPr>
          <a:xfrm rot="16200000">
            <a:off x="-1109758" y="1935714"/>
            <a:ext cx="3456384" cy="341632"/>
          </a:xfrm>
          <a:prstGeom prst="rect">
            <a:avLst/>
          </a:prstGeom>
          <a:noFill/>
        </p:spPr>
        <p:txBody>
          <a:bodyPr wrap="square" rtlCol="0">
            <a:spAutoFit/>
          </a:bodyPr>
          <a:lstStyle/>
          <a:p>
            <a:pPr lvl="0" algn="ctr" fontAlgn="auto">
              <a:lnSpc>
                <a:spcPct val="90000"/>
              </a:lnSpc>
              <a:spcAft>
                <a:spcPts val="0"/>
              </a:spcAft>
              <a:defRPr/>
            </a:pPr>
            <a:r>
              <a:rPr lang="de-DE" noProof="1">
                <a:solidFill>
                  <a:srgbClr val="000000"/>
                </a:solidFill>
              </a:rPr>
              <a:t>CALCUL DES INCERTITUDES</a:t>
            </a:r>
            <a:endParaRPr lang="de-DE" dirty="0">
              <a:solidFill>
                <a:srgbClr val="000000"/>
              </a:solidFill>
            </a:endParaRPr>
          </a:p>
        </p:txBody>
      </p:sp>
    </p:spTree>
    <p:extLst>
      <p:ext uri="{BB962C8B-B14F-4D97-AF65-F5344CB8AC3E}">
        <p14:creationId xmlns:p14="http://schemas.microsoft.com/office/powerpoint/2010/main" val="3329290628"/>
      </p:ext>
    </p:extLst>
  </p:cSld>
  <p:clrMapOvr>
    <a:masterClrMapping/>
  </p:clrMapOvr>
  <p:transition/>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_h1"/>
          <p:cNvSpPr>
            <a:spLocks noGrp="1" noChangeArrowheads="1"/>
          </p:cNvSpPr>
          <p:nvPr>
            <p:ph type="title"/>
          </p:nvPr>
        </p:nvSpPr>
        <p:spPr bwMode="gray">
          <a:xfrm>
            <a:off x="1249987" y="141524"/>
            <a:ext cx="6671418" cy="909179"/>
          </a:xfrm>
        </p:spPr>
        <p:txBody>
          <a:bodyPr/>
          <a:lstStyle/>
          <a:p>
            <a:r>
              <a:rPr lang="en-US" noProof="1"/>
              <a:t>SOLUTION</a:t>
            </a:r>
          </a:p>
        </p:txBody>
      </p:sp>
      <p:sp>
        <p:nvSpPr>
          <p:cNvPr id="23" name="_text"/>
          <p:cNvSpPr txBox="1">
            <a:spLocks/>
          </p:cNvSpPr>
          <p:nvPr/>
        </p:nvSpPr>
        <p:spPr bwMode="gray">
          <a:xfrm>
            <a:off x="1384905" y="1165982"/>
            <a:ext cx="3132310" cy="3187096"/>
          </a:xfrm>
          <a:prstGeom prst="rect">
            <a:avLst/>
          </a:prstGeom>
        </p:spPr>
        <p:txBody>
          <a:bodyPr vert="horz" lIns="0" tIns="0" rIns="0" bIns="0" rtlCol="0">
            <a:noAutofit/>
          </a:bodyPr>
          <a:lstStyle/>
          <a:p>
            <a:pPr marL="135036" indent="-135036">
              <a:lnSpc>
                <a:spcPct val="95000"/>
              </a:lnSpc>
              <a:spcAft>
                <a:spcPts val="600"/>
              </a:spcAft>
              <a:buFont typeface="Wingdings" pitchFamily="2" charset="2"/>
              <a:buChar char="§"/>
              <a:defRPr/>
            </a:pPr>
            <a:endParaRPr lang="fr-FR" b="1" noProof="1"/>
          </a:p>
        </p:txBody>
      </p:sp>
      <p:sp>
        <p:nvSpPr>
          <p:cNvPr id="18" name="Espace réservé du contenu 2"/>
          <p:cNvSpPr txBox="1">
            <a:spLocks/>
          </p:cNvSpPr>
          <p:nvPr/>
        </p:nvSpPr>
        <p:spPr>
          <a:xfrm>
            <a:off x="1484948" y="1200521"/>
            <a:ext cx="6174105" cy="3395520"/>
          </a:xfrm>
          <a:prstGeom prst="rect">
            <a:avLst/>
          </a:prstGeom>
        </p:spPr>
        <p:txBody>
          <a:bodyPr>
            <a:normAutofit/>
          </a:bodyPr>
          <a:lstStyle/>
          <a:p>
            <a:pPr marL="257244" indent="-257244" defTabSz="685983" fontAlgn="auto">
              <a:spcBef>
                <a:spcPct val="20000"/>
              </a:spcBef>
              <a:spcAft>
                <a:spcPts val="0"/>
              </a:spcAft>
              <a:buFont typeface="Arial" pitchFamily="34" charset="0"/>
              <a:buChar char="•"/>
              <a:defRPr/>
            </a:pPr>
            <a:endParaRPr lang="fr-FR" sz="2401" dirty="0">
              <a:latin typeface="+mn-lt"/>
            </a:endParaRPr>
          </a:p>
        </p:txBody>
      </p:sp>
      <p:sp>
        <p:nvSpPr>
          <p:cNvPr id="159746" name="Rectangle 2"/>
          <p:cNvSpPr>
            <a:spLocks noChangeArrowheads="1"/>
          </p:cNvSpPr>
          <p:nvPr/>
        </p:nvSpPr>
        <p:spPr bwMode="auto">
          <a:xfrm>
            <a:off x="1141942" y="-173135"/>
            <a:ext cx="138606" cy="346271"/>
          </a:xfrm>
          <a:prstGeom prst="rect">
            <a:avLst/>
          </a:prstGeom>
          <a:noFill/>
          <a:ln w="9525">
            <a:noFill/>
            <a:miter lim="800000"/>
            <a:headEnd/>
            <a:tailEnd/>
          </a:ln>
          <a:effectLst/>
        </p:spPr>
        <p:txBody>
          <a:bodyPr vert="horz" wrap="none" lIns="68601" tIns="34301" rIns="68601" bIns="34301" numCol="1" anchor="ctr" anchorCtr="0" compatLnSpc="1">
            <a:prstTxWarp prst="textNoShape">
              <a:avLst/>
            </a:prstTxWarp>
            <a:spAutoFit/>
          </a:bodyPr>
          <a:lstStyle/>
          <a:p>
            <a:endParaRPr lang="fr-FR"/>
          </a:p>
        </p:txBody>
      </p:sp>
      <p:sp>
        <p:nvSpPr>
          <p:cNvPr id="159748" name="Rectangle 4"/>
          <p:cNvSpPr>
            <a:spLocks noChangeArrowheads="1"/>
          </p:cNvSpPr>
          <p:nvPr/>
        </p:nvSpPr>
        <p:spPr bwMode="auto">
          <a:xfrm>
            <a:off x="1141942" y="-173135"/>
            <a:ext cx="138606" cy="346271"/>
          </a:xfrm>
          <a:prstGeom prst="rect">
            <a:avLst/>
          </a:prstGeom>
          <a:noFill/>
          <a:ln w="9525">
            <a:noFill/>
            <a:miter lim="800000"/>
            <a:headEnd/>
            <a:tailEnd/>
          </a:ln>
          <a:effectLst/>
        </p:spPr>
        <p:txBody>
          <a:bodyPr vert="horz" wrap="none" lIns="68601" tIns="34301" rIns="68601" bIns="34301" numCol="1" anchor="ctr" anchorCtr="0" compatLnSpc="1">
            <a:prstTxWarp prst="textNoShape">
              <a:avLst/>
            </a:prstTxWarp>
            <a:spAutoFit/>
          </a:bodyPr>
          <a:lstStyle/>
          <a:p>
            <a:endParaRPr lang="fr-FR"/>
          </a:p>
        </p:txBody>
      </p:sp>
      <p:sp>
        <p:nvSpPr>
          <p:cNvPr id="159750" name="Rectangle 6"/>
          <p:cNvSpPr>
            <a:spLocks noChangeArrowheads="1"/>
          </p:cNvSpPr>
          <p:nvPr/>
        </p:nvSpPr>
        <p:spPr bwMode="auto">
          <a:xfrm>
            <a:off x="1141942" y="-1632"/>
            <a:ext cx="138606" cy="346271"/>
          </a:xfrm>
          <a:prstGeom prst="rect">
            <a:avLst/>
          </a:prstGeom>
          <a:noFill/>
          <a:ln w="9525">
            <a:noFill/>
            <a:miter lim="800000"/>
            <a:headEnd/>
            <a:tailEnd/>
          </a:ln>
          <a:effectLst/>
        </p:spPr>
        <p:txBody>
          <a:bodyPr vert="horz" wrap="none" lIns="68601" tIns="34301" rIns="68601" bIns="34301" numCol="1" anchor="ctr" anchorCtr="0" compatLnSpc="1">
            <a:prstTxWarp prst="textNoShape">
              <a:avLst/>
            </a:prstTxWarp>
            <a:spAutoFit/>
          </a:bodyPr>
          <a:lstStyle/>
          <a:p>
            <a:endParaRPr lang="fr-FR"/>
          </a:p>
        </p:txBody>
      </p:sp>
      <p:sp>
        <p:nvSpPr>
          <p:cNvPr id="159752" name="Rectangle 8"/>
          <p:cNvSpPr>
            <a:spLocks noChangeArrowheads="1"/>
          </p:cNvSpPr>
          <p:nvPr/>
        </p:nvSpPr>
        <p:spPr bwMode="auto">
          <a:xfrm>
            <a:off x="1141942" y="-173135"/>
            <a:ext cx="138606" cy="346271"/>
          </a:xfrm>
          <a:prstGeom prst="rect">
            <a:avLst/>
          </a:prstGeom>
          <a:noFill/>
          <a:ln w="9525">
            <a:noFill/>
            <a:miter lim="800000"/>
            <a:headEnd/>
            <a:tailEnd/>
          </a:ln>
          <a:effectLst/>
        </p:spPr>
        <p:txBody>
          <a:bodyPr vert="horz" wrap="none" lIns="68601" tIns="34301" rIns="68601" bIns="34301" numCol="1" anchor="ctr" anchorCtr="0" compatLnSpc="1">
            <a:prstTxWarp prst="textNoShape">
              <a:avLst/>
            </a:prstTxWarp>
            <a:spAutoFit/>
          </a:bodyPr>
          <a:lstStyle/>
          <a:p>
            <a:endParaRPr lang="fr-FR"/>
          </a:p>
        </p:txBody>
      </p:sp>
      <p:sp>
        <p:nvSpPr>
          <p:cNvPr id="159754" name="Rectangle 10"/>
          <p:cNvSpPr>
            <a:spLocks noChangeArrowheads="1"/>
          </p:cNvSpPr>
          <p:nvPr/>
        </p:nvSpPr>
        <p:spPr bwMode="auto">
          <a:xfrm>
            <a:off x="1141942" y="-173135"/>
            <a:ext cx="138606" cy="346271"/>
          </a:xfrm>
          <a:prstGeom prst="rect">
            <a:avLst/>
          </a:prstGeom>
          <a:noFill/>
          <a:ln w="9525">
            <a:noFill/>
            <a:miter lim="800000"/>
            <a:headEnd/>
            <a:tailEnd/>
          </a:ln>
          <a:effectLst/>
        </p:spPr>
        <p:txBody>
          <a:bodyPr vert="horz" wrap="none" lIns="68601" tIns="34301" rIns="68601" bIns="34301" numCol="1" anchor="ctr" anchorCtr="0" compatLnSpc="1">
            <a:prstTxWarp prst="textNoShape">
              <a:avLst/>
            </a:prstTxWarp>
            <a:spAutoFit/>
          </a:bodyPr>
          <a:lstStyle/>
          <a:p>
            <a:endParaRPr lang="fr-FR"/>
          </a:p>
        </p:txBody>
      </p:sp>
      <p:sp>
        <p:nvSpPr>
          <p:cNvPr id="159756" name="Rectangle 12"/>
          <p:cNvSpPr>
            <a:spLocks noChangeArrowheads="1"/>
          </p:cNvSpPr>
          <p:nvPr/>
        </p:nvSpPr>
        <p:spPr bwMode="auto">
          <a:xfrm>
            <a:off x="1141942" y="-1632"/>
            <a:ext cx="138606" cy="346271"/>
          </a:xfrm>
          <a:prstGeom prst="rect">
            <a:avLst/>
          </a:prstGeom>
          <a:noFill/>
          <a:ln w="9525">
            <a:noFill/>
            <a:miter lim="800000"/>
            <a:headEnd/>
            <a:tailEnd/>
          </a:ln>
          <a:effectLst/>
        </p:spPr>
        <p:txBody>
          <a:bodyPr vert="horz" wrap="none" lIns="68601" tIns="34301" rIns="68601" bIns="34301" numCol="1" anchor="ctr" anchorCtr="0" compatLnSpc="1">
            <a:prstTxWarp prst="textNoShape">
              <a:avLst/>
            </a:prstTxWarp>
            <a:spAutoFit/>
          </a:bodyPr>
          <a:lstStyle/>
          <a:p>
            <a:endParaRPr lang="fr-FR"/>
          </a:p>
        </p:txBody>
      </p:sp>
      <p:sp>
        <p:nvSpPr>
          <p:cNvPr id="159758" name="Rectangle 14"/>
          <p:cNvSpPr>
            <a:spLocks noChangeArrowheads="1"/>
          </p:cNvSpPr>
          <p:nvPr/>
        </p:nvSpPr>
        <p:spPr bwMode="auto">
          <a:xfrm>
            <a:off x="1141942" y="-173135"/>
            <a:ext cx="138606" cy="346271"/>
          </a:xfrm>
          <a:prstGeom prst="rect">
            <a:avLst/>
          </a:prstGeom>
          <a:noFill/>
          <a:ln w="9525">
            <a:noFill/>
            <a:miter lim="800000"/>
            <a:headEnd/>
            <a:tailEnd/>
          </a:ln>
          <a:effectLst/>
        </p:spPr>
        <p:txBody>
          <a:bodyPr vert="horz" wrap="none" lIns="68601" tIns="34301" rIns="68601" bIns="34301" numCol="1" anchor="ctr" anchorCtr="0" compatLnSpc="1">
            <a:prstTxWarp prst="textNoShape">
              <a:avLst/>
            </a:prstTxWarp>
            <a:spAutoFit/>
          </a:bodyPr>
          <a:lstStyle/>
          <a:p>
            <a:endParaRPr lang="fr-FR"/>
          </a:p>
        </p:txBody>
      </p:sp>
      <p:sp>
        <p:nvSpPr>
          <p:cNvPr id="159760" name="Rectangle 16"/>
          <p:cNvSpPr>
            <a:spLocks noChangeArrowheads="1"/>
          </p:cNvSpPr>
          <p:nvPr/>
        </p:nvSpPr>
        <p:spPr bwMode="auto">
          <a:xfrm>
            <a:off x="1141942" y="-173135"/>
            <a:ext cx="138606" cy="346271"/>
          </a:xfrm>
          <a:prstGeom prst="rect">
            <a:avLst/>
          </a:prstGeom>
          <a:noFill/>
          <a:ln w="9525">
            <a:noFill/>
            <a:miter lim="800000"/>
            <a:headEnd/>
            <a:tailEnd/>
          </a:ln>
          <a:effectLst/>
        </p:spPr>
        <p:txBody>
          <a:bodyPr vert="horz" wrap="none" lIns="68601" tIns="34301" rIns="68601" bIns="34301" numCol="1" anchor="ctr" anchorCtr="0" compatLnSpc="1">
            <a:prstTxWarp prst="textNoShape">
              <a:avLst/>
            </a:prstTxWarp>
            <a:spAutoFit/>
          </a:bodyPr>
          <a:lstStyle/>
          <a:p>
            <a:endParaRPr lang="fr-FR"/>
          </a:p>
        </p:txBody>
      </p:sp>
      <p:sp>
        <p:nvSpPr>
          <p:cNvPr id="159762" name="Rectangle 18"/>
          <p:cNvSpPr>
            <a:spLocks noChangeArrowheads="1"/>
          </p:cNvSpPr>
          <p:nvPr/>
        </p:nvSpPr>
        <p:spPr bwMode="auto">
          <a:xfrm>
            <a:off x="1141942" y="-173135"/>
            <a:ext cx="138606" cy="346271"/>
          </a:xfrm>
          <a:prstGeom prst="rect">
            <a:avLst/>
          </a:prstGeom>
          <a:noFill/>
          <a:ln w="9525">
            <a:noFill/>
            <a:miter lim="800000"/>
            <a:headEnd/>
            <a:tailEnd/>
          </a:ln>
          <a:effectLst/>
        </p:spPr>
        <p:txBody>
          <a:bodyPr vert="horz" wrap="none" lIns="68601" tIns="34301" rIns="68601" bIns="34301" numCol="1" anchor="ctr" anchorCtr="0" compatLnSpc="1">
            <a:prstTxWarp prst="textNoShape">
              <a:avLst/>
            </a:prstTxWarp>
            <a:spAutoFit/>
          </a:bodyPr>
          <a:lstStyle/>
          <a:p>
            <a:endParaRPr lang="fr-FR"/>
          </a:p>
        </p:txBody>
      </p:sp>
      <p:sp>
        <p:nvSpPr>
          <p:cNvPr id="159764" name="Rectangle 20"/>
          <p:cNvSpPr>
            <a:spLocks noChangeArrowheads="1"/>
          </p:cNvSpPr>
          <p:nvPr/>
        </p:nvSpPr>
        <p:spPr bwMode="auto">
          <a:xfrm>
            <a:off x="1141942" y="-173135"/>
            <a:ext cx="138606" cy="346271"/>
          </a:xfrm>
          <a:prstGeom prst="rect">
            <a:avLst/>
          </a:prstGeom>
          <a:noFill/>
          <a:ln w="9525">
            <a:noFill/>
            <a:miter lim="800000"/>
            <a:headEnd/>
            <a:tailEnd/>
          </a:ln>
          <a:effectLst/>
        </p:spPr>
        <p:txBody>
          <a:bodyPr vert="horz" wrap="none" lIns="68601" tIns="34301" rIns="68601" bIns="34301" numCol="1" anchor="ctr" anchorCtr="0" compatLnSpc="1">
            <a:prstTxWarp prst="textNoShape">
              <a:avLst/>
            </a:prstTxWarp>
            <a:spAutoFit/>
          </a:bodyPr>
          <a:lstStyle/>
          <a:p>
            <a:endParaRPr lang="fr-FR"/>
          </a:p>
        </p:txBody>
      </p:sp>
      <p:sp>
        <p:nvSpPr>
          <p:cNvPr id="159766" name="Rectangle 22"/>
          <p:cNvSpPr>
            <a:spLocks noChangeArrowheads="1"/>
          </p:cNvSpPr>
          <p:nvPr/>
        </p:nvSpPr>
        <p:spPr bwMode="auto">
          <a:xfrm>
            <a:off x="1141942" y="-173135"/>
            <a:ext cx="138606" cy="346271"/>
          </a:xfrm>
          <a:prstGeom prst="rect">
            <a:avLst/>
          </a:prstGeom>
          <a:noFill/>
          <a:ln w="9525">
            <a:noFill/>
            <a:miter lim="800000"/>
            <a:headEnd/>
            <a:tailEnd/>
          </a:ln>
          <a:effectLst/>
        </p:spPr>
        <p:txBody>
          <a:bodyPr vert="horz" wrap="none" lIns="68601" tIns="34301" rIns="68601" bIns="34301" numCol="1" anchor="ctr" anchorCtr="0" compatLnSpc="1">
            <a:prstTxWarp prst="textNoShape">
              <a:avLst/>
            </a:prstTxWarp>
            <a:spAutoFit/>
          </a:bodyPr>
          <a:lstStyle/>
          <a:p>
            <a:endParaRPr lang="fr-FR"/>
          </a:p>
        </p:txBody>
      </p:sp>
      <p:sp>
        <p:nvSpPr>
          <p:cNvPr id="32" name="Rectangle 31"/>
          <p:cNvSpPr/>
          <p:nvPr/>
        </p:nvSpPr>
        <p:spPr>
          <a:xfrm>
            <a:off x="2032935" y="1276000"/>
            <a:ext cx="5186176" cy="369332"/>
          </a:xfrm>
          <a:prstGeom prst="rect">
            <a:avLst/>
          </a:prstGeom>
        </p:spPr>
        <p:txBody>
          <a:bodyPr wrap="square">
            <a:spAutoFit/>
          </a:bodyPr>
          <a:lstStyle/>
          <a:p>
            <a:endParaRPr lang="fr-FR" dirty="0"/>
          </a:p>
        </p:txBody>
      </p:sp>
      <mc:AlternateContent xmlns:mc="http://schemas.openxmlformats.org/markup-compatibility/2006" xmlns:a14="http://schemas.microsoft.com/office/drawing/2010/main">
        <mc:Choice Requires="a14">
          <p:sp>
            <p:nvSpPr>
              <p:cNvPr id="112" name="ZoneTexte 111"/>
              <p:cNvSpPr txBox="1"/>
              <p:nvPr/>
            </p:nvSpPr>
            <p:spPr>
              <a:xfrm>
                <a:off x="1211245" y="883915"/>
                <a:ext cx="8002058" cy="3751733"/>
              </a:xfrm>
              <a:prstGeom prst="rect">
                <a:avLst/>
              </a:prstGeom>
              <a:noFill/>
            </p:spPr>
            <p:txBody>
              <a:bodyPr wrap="square" rtlCol="0">
                <a:spAutoFit/>
              </a:bodyPr>
              <a:lstStyle/>
              <a:p>
                <a:r>
                  <a:rPr lang="fr-FR" b="0" i="1" dirty="0"/>
                  <a:t>incertitude-type construction : </a:t>
                </a:r>
                <a:r>
                  <a:rPr lang="fr-FR" b="0" i="1" dirty="0" err="1"/>
                  <a:t>u</a:t>
                </a:r>
                <a:r>
                  <a:rPr lang="fr-FR" b="0" i="1" baseline="-25000" dirty="0" err="1"/>
                  <a:t>c</a:t>
                </a:r>
                <a:r>
                  <a:rPr lang="fr-FR" b="0" i="1" dirty="0"/>
                  <a:t> = 0.05/racine(3) = 0.0289 </a:t>
                </a:r>
                <a:r>
                  <a:rPr lang="fr-FR" b="0" i="1" dirty="0" err="1"/>
                  <a:t>mL</a:t>
                </a:r>
                <a:r>
                  <a:rPr lang="fr-FR" b="0" i="1" dirty="0"/>
                  <a:t>  ( distribution rectangulaire)</a:t>
                </a:r>
                <a:endParaRPr lang="fr-FR" b="0" dirty="0"/>
              </a:p>
              <a:p>
                <a:endParaRPr lang="fr-FR" b="0" i="1" dirty="0"/>
              </a:p>
              <a:p>
                <a:r>
                  <a:rPr lang="fr-FR" b="0" i="1" dirty="0"/>
                  <a:t>incertitude-type lecture: a = 0,05 </a:t>
                </a:r>
                <a:r>
                  <a:rPr lang="fr-FR" b="0" i="1" dirty="0" err="1"/>
                  <a:t>mL</a:t>
                </a:r>
                <a:endParaRPr lang="fr-FR" b="0" dirty="0"/>
              </a:p>
              <a:p>
                <a:r>
                  <a:rPr lang="fr-FR" b="0" i="1" dirty="0"/>
                  <a:t> </a:t>
                </a:r>
                <a:r>
                  <a:rPr lang="fr-FR" b="0" i="1" dirty="0" err="1"/>
                  <a:t>u</a:t>
                </a:r>
                <a:r>
                  <a:rPr lang="fr-FR" b="0" i="1" baseline="-25000" dirty="0" err="1"/>
                  <a:t>l</a:t>
                </a:r>
                <a:r>
                  <a:rPr lang="fr-FR" b="0" i="1" baseline="-25000" dirty="0"/>
                  <a:t> </a:t>
                </a:r>
                <a:r>
                  <a:rPr lang="fr-FR" b="0" i="1" dirty="0"/>
                  <a:t> = 0.05/racine(6) = 0.0204 </a:t>
                </a:r>
                <a:r>
                  <a:rPr lang="fr-FR" b="0" i="1" dirty="0" err="1"/>
                  <a:t>mL</a:t>
                </a:r>
                <a:r>
                  <a:rPr lang="fr-FR" b="0" i="1" dirty="0"/>
                  <a:t>  ( distribution triangulaire)</a:t>
                </a:r>
                <a:endParaRPr lang="fr-FR" b="0" dirty="0"/>
              </a:p>
              <a:p>
                <a:r>
                  <a:rPr lang="fr-FR" b="0" i="1" dirty="0"/>
                  <a:t>	intervient 2 fois : pour le zéro et pour la mesure</a:t>
                </a:r>
                <a:endParaRPr lang="fr-FR" b="0" dirty="0"/>
              </a:p>
              <a:p>
                <a:r>
                  <a:rPr lang="fr-FR" b="0" i="1" dirty="0"/>
                  <a:t> </a:t>
                </a:r>
                <a:endParaRPr lang="fr-FR" b="0" dirty="0"/>
              </a:p>
              <a:p>
                <a:r>
                  <a:rPr lang="fr-FR" b="0" i="1" dirty="0"/>
                  <a:t>incertitude-type : u = </a:t>
                </a:r>
                <a14:m>
                  <m:oMath xmlns:m="http://schemas.openxmlformats.org/officeDocument/2006/math">
                    <m:rad>
                      <m:radPr>
                        <m:degHide m:val="on"/>
                        <m:ctrlPr>
                          <a:rPr lang="fr-FR" b="0" i="1" smtClean="0">
                            <a:latin typeface="Cambria Math" panose="02040503050406030204" pitchFamily="18" charset="0"/>
                          </a:rPr>
                        </m:ctrlPr>
                      </m:radPr>
                      <m:deg/>
                      <m:e>
                        <m:r>
                          <m:rPr>
                            <m:nor/>
                          </m:rPr>
                          <a:rPr lang="fr-FR" b="0" i="1" dirty="0"/>
                          <m:t>(</m:t>
                        </m:r>
                        <m:r>
                          <m:rPr>
                            <m:nor/>
                          </m:rPr>
                          <a:rPr lang="fr-FR" b="0" i="1" dirty="0"/>
                          <m:t>uc</m:t>
                        </m:r>
                        <m:r>
                          <m:rPr>
                            <m:nor/>
                          </m:rPr>
                          <a:rPr lang="fr-FR" b="0" i="1" dirty="0"/>
                          <m:t>² + </m:t>
                        </m:r>
                        <m:r>
                          <m:rPr>
                            <m:nor/>
                          </m:rPr>
                          <a:rPr lang="fr-FR" b="0" i="1" dirty="0"/>
                          <m:t>ul</m:t>
                        </m:r>
                        <m:r>
                          <m:rPr>
                            <m:nor/>
                          </m:rPr>
                          <a:rPr lang="fr-FR" b="0" i="1" baseline="-25000" dirty="0"/>
                          <m:t> ²+</m:t>
                        </m:r>
                        <m:r>
                          <m:rPr>
                            <m:nor/>
                          </m:rPr>
                          <a:rPr lang="fr-FR" b="0" i="1" dirty="0"/>
                          <m:t> </m:t>
                        </m:r>
                        <m:r>
                          <m:rPr>
                            <m:nor/>
                          </m:rPr>
                          <a:rPr lang="fr-FR" b="0" i="1" dirty="0"/>
                          <m:t>ul</m:t>
                        </m:r>
                        <m:r>
                          <m:rPr>
                            <m:nor/>
                          </m:rPr>
                          <a:rPr lang="fr-FR" b="0" i="1" dirty="0"/>
                          <m:t>²)</m:t>
                        </m:r>
                      </m:e>
                    </m:rad>
                  </m:oMath>
                </a14:m>
                <a:r>
                  <a:rPr lang="fr-FR" b="0" i="1" dirty="0"/>
                  <a:t> = 0,0408 mL</a:t>
                </a:r>
                <a:endParaRPr lang="fr-FR" b="0" dirty="0"/>
              </a:p>
              <a:p>
                <a:endParaRPr lang="fr-FR" b="0" i="1" dirty="0"/>
              </a:p>
              <a:p>
                <a:r>
                  <a:rPr lang="fr-FR" b="0" i="1" dirty="0"/>
                  <a:t>incertitude élargie : </a:t>
                </a:r>
                <a:r>
                  <a:rPr lang="fr-FR" b="0" i="1" dirty="0">
                    <a:sym typeface="Symbol"/>
                  </a:rPr>
                  <a:t></a:t>
                </a:r>
                <a:r>
                  <a:rPr lang="fr-FR" b="0" i="1" dirty="0"/>
                  <a:t>L = U = 2. u = 0,082 </a:t>
                </a:r>
                <a:r>
                  <a:rPr lang="fr-FR" b="0" i="1" dirty="0">
                    <a:sym typeface="Symbol"/>
                  </a:rPr>
                  <a:t></a:t>
                </a:r>
                <a:r>
                  <a:rPr lang="fr-FR" b="0" i="1" dirty="0"/>
                  <a:t> 0,08 </a:t>
                </a:r>
                <a:r>
                  <a:rPr lang="fr-FR" b="0" i="1" dirty="0" err="1"/>
                  <a:t>mL</a:t>
                </a:r>
                <a:r>
                  <a:rPr lang="fr-FR" b="0" i="1" dirty="0"/>
                  <a:t>     (k = 2 , confiance = 95 %)</a:t>
                </a:r>
                <a:endParaRPr lang="fr-FR" b="0" dirty="0"/>
              </a:p>
              <a:p>
                <a:r>
                  <a:rPr lang="fr-FR" b="0" i="1" dirty="0"/>
                  <a:t> </a:t>
                </a:r>
                <a:endParaRPr lang="fr-FR" b="0" dirty="0"/>
              </a:p>
              <a:p>
                <a:r>
                  <a:rPr lang="fr-FR" b="0" i="1" dirty="0"/>
                  <a:t>finalement :  V = 12,6 </a:t>
                </a:r>
                <a:r>
                  <a:rPr lang="fr-FR" b="0" i="1" dirty="0" err="1"/>
                  <a:t>mL</a:t>
                </a:r>
                <a:r>
                  <a:rPr lang="fr-FR" b="0" i="1" dirty="0"/>
                  <a:t> </a:t>
                </a:r>
                <a:r>
                  <a:rPr lang="fr-FR" b="0" i="1" dirty="0">
                    <a:sym typeface="Symbol"/>
                  </a:rPr>
                  <a:t></a:t>
                </a:r>
                <a:r>
                  <a:rPr lang="fr-FR" b="0" i="1" dirty="0"/>
                  <a:t>0,08 </a:t>
                </a:r>
                <a:r>
                  <a:rPr lang="fr-FR" b="0" i="1" dirty="0" err="1"/>
                  <a:t>mL</a:t>
                </a:r>
                <a:r>
                  <a:rPr lang="fr-FR" b="0" i="1" dirty="0"/>
                  <a:t>  (niveau de confiance = 95 %)</a:t>
                </a:r>
                <a:endParaRPr lang="fr-FR" b="0" dirty="0"/>
              </a:p>
            </p:txBody>
          </p:sp>
        </mc:Choice>
        <mc:Fallback xmlns="">
          <p:sp>
            <p:nvSpPr>
              <p:cNvPr id="112" name="ZoneTexte 111"/>
              <p:cNvSpPr txBox="1">
                <a:spLocks noRot="1" noChangeAspect="1" noMove="1" noResize="1" noEditPoints="1" noAdjustHandles="1" noChangeArrowheads="1" noChangeShapeType="1" noTextEdit="1"/>
              </p:cNvSpPr>
              <p:nvPr/>
            </p:nvSpPr>
            <p:spPr>
              <a:xfrm>
                <a:off x="1211245" y="883915"/>
                <a:ext cx="8002058" cy="3751733"/>
              </a:xfrm>
              <a:prstGeom prst="rect">
                <a:avLst/>
              </a:prstGeom>
              <a:blipFill>
                <a:blip r:embed="rId3"/>
                <a:stretch>
                  <a:fillRect l="-686" t="-813" r="-1296" b="-1789"/>
                </a:stretch>
              </a:blipFill>
            </p:spPr>
            <p:txBody>
              <a:bodyPr/>
              <a:lstStyle/>
              <a:p>
                <a:r>
                  <a:rPr lang="fr-FR">
                    <a:noFill/>
                  </a:rPr>
                  <a:t> </a:t>
                </a:r>
              </a:p>
            </p:txBody>
          </p:sp>
        </mc:Fallback>
      </mc:AlternateContent>
      <p:sp>
        <p:nvSpPr>
          <p:cNvPr id="107" name="ZoneTexte 106"/>
          <p:cNvSpPr txBox="1"/>
          <p:nvPr/>
        </p:nvSpPr>
        <p:spPr>
          <a:xfrm rot="16200000">
            <a:off x="-1109758" y="1935714"/>
            <a:ext cx="3456384" cy="341632"/>
          </a:xfrm>
          <a:prstGeom prst="rect">
            <a:avLst/>
          </a:prstGeom>
          <a:noFill/>
        </p:spPr>
        <p:txBody>
          <a:bodyPr wrap="square" rtlCol="0">
            <a:spAutoFit/>
          </a:bodyPr>
          <a:lstStyle/>
          <a:p>
            <a:pPr lvl="0" algn="ctr" fontAlgn="auto">
              <a:lnSpc>
                <a:spcPct val="90000"/>
              </a:lnSpc>
              <a:spcAft>
                <a:spcPts val="0"/>
              </a:spcAft>
              <a:defRPr/>
            </a:pPr>
            <a:r>
              <a:rPr lang="de-DE" noProof="1">
                <a:solidFill>
                  <a:srgbClr val="000000"/>
                </a:solidFill>
              </a:rPr>
              <a:t>CALCUL DES INCERTITUDES</a:t>
            </a:r>
            <a:endParaRPr lang="de-DE" dirty="0">
              <a:solidFill>
                <a:srgbClr val="000000"/>
              </a:solidFill>
            </a:endParaRPr>
          </a:p>
        </p:txBody>
      </p:sp>
    </p:spTree>
    <p:extLst>
      <p:ext uri="{BB962C8B-B14F-4D97-AF65-F5344CB8AC3E}">
        <p14:creationId xmlns:p14="http://schemas.microsoft.com/office/powerpoint/2010/main" val="224047475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2">
                                            <p:txEl>
                                              <p:pRg st="0" end="0"/>
                                            </p:txEl>
                                          </p:spTgt>
                                        </p:tgtEl>
                                        <p:attrNameLst>
                                          <p:attrName>style.visibility</p:attrName>
                                        </p:attrNameLst>
                                      </p:cBhvr>
                                      <p:to>
                                        <p:strVal val="visible"/>
                                      </p:to>
                                    </p:set>
                                    <p:animEffect transition="in" filter="fade">
                                      <p:cBhvr>
                                        <p:cTn id="7" dur="1000"/>
                                        <p:tgtEl>
                                          <p:spTgt spid="112">
                                            <p:txEl>
                                              <p:pRg st="0" end="0"/>
                                            </p:txEl>
                                          </p:spTgt>
                                        </p:tgtEl>
                                      </p:cBhvr>
                                    </p:animEffect>
                                    <p:anim calcmode="lin" valueType="num">
                                      <p:cBhvr>
                                        <p:cTn id="8" dur="1000" fill="hold"/>
                                        <p:tgtEl>
                                          <p:spTgt spid="11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1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12">
                                            <p:txEl>
                                              <p:pRg st="2" end="2"/>
                                            </p:txEl>
                                          </p:spTgt>
                                        </p:tgtEl>
                                        <p:attrNameLst>
                                          <p:attrName>style.visibility</p:attrName>
                                        </p:attrNameLst>
                                      </p:cBhvr>
                                      <p:to>
                                        <p:strVal val="visible"/>
                                      </p:to>
                                    </p:set>
                                    <p:animEffect transition="in" filter="fade">
                                      <p:cBhvr>
                                        <p:cTn id="14" dur="1000"/>
                                        <p:tgtEl>
                                          <p:spTgt spid="112">
                                            <p:txEl>
                                              <p:pRg st="2" end="2"/>
                                            </p:txEl>
                                          </p:spTgt>
                                        </p:tgtEl>
                                      </p:cBhvr>
                                    </p:animEffect>
                                    <p:anim calcmode="lin" valueType="num">
                                      <p:cBhvr>
                                        <p:cTn id="15" dur="1000" fill="hold"/>
                                        <p:tgtEl>
                                          <p:spTgt spid="112">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112">
                                            <p:txEl>
                                              <p:pRg st="2" end="2"/>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112">
                                            <p:txEl>
                                              <p:pRg st="3" end="3"/>
                                            </p:txEl>
                                          </p:spTgt>
                                        </p:tgtEl>
                                        <p:attrNameLst>
                                          <p:attrName>style.visibility</p:attrName>
                                        </p:attrNameLst>
                                      </p:cBhvr>
                                      <p:to>
                                        <p:strVal val="visible"/>
                                      </p:to>
                                    </p:set>
                                    <p:animEffect transition="in" filter="fade">
                                      <p:cBhvr>
                                        <p:cTn id="19" dur="1000"/>
                                        <p:tgtEl>
                                          <p:spTgt spid="112">
                                            <p:txEl>
                                              <p:pRg st="3" end="3"/>
                                            </p:txEl>
                                          </p:spTgt>
                                        </p:tgtEl>
                                      </p:cBhvr>
                                    </p:animEffect>
                                    <p:anim calcmode="lin" valueType="num">
                                      <p:cBhvr>
                                        <p:cTn id="20" dur="1000" fill="hold"/>
                                        <p:tgtEl>
                                          <p:spTgt spid="112">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11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112">
                                            <p:txEl>
                                              <p:pRg st="4" end="4"/>
                                            </p:txEl>
                                          </p:spTgt>
                                        </p:tgtEl>
                                        <p:attrNameLst>
                                          <p:attrName>style.visibility</p:attrName>
                                        </p:attrNameLst>
                                      </p:cBhvr>
                                      <p:to>
                                        <p:strVal val="visible"/>
                                      </p:to>
                                    </p:set>
                                    <p:animEffect transition="in" filter="fade">
                                      <p:cBhvr>
                                        <p:cTn id="26" dur="1000"/>
                                        <p:tgtEl>
                                          <p:spTgt spid="112">
                                            <p:txEl>
                                              <p:pRg st="4" end="4"/>
                                            </p:txEl>
                                          </p:spTgt>
                                        </p:tgtEl>
                                      </p:cBhvr>
                                    </p:animEffect>
                                    <p:anim calcmode="lin" valueType="num">
                                      <p:cBhvr>
                                        <p:cTn id="27" dur="1000" fill="hold"/>
                                        <p:tgtEl>
                                          <p:spTgt spid="112">
                                            <p:txEl>
                                              <p:pRg st="4" end="4"/>
                                            </p:txEl>
                                          </p:spTgt>
                                        </p:tgtEl>
                                        <p:attrNameLst>
                                          <p:attrName>ppt_x</p:attrName>
                                        </p:attrNameLst>
                                      </p:cBhvr>
                                      <p:tavLst>
                                        <p:tav tm="0">
                                          <p:val>
                                            <p:strVal val="#ppt_x"/>
                                          </p:val>
                                        </p:tav>
                                        <p:tav tm="100000">
                                          <p:val>
                                            <p:strVal val="#ppt_x"/>
                                          </p:val>
                                        </p:tav>
                                      </p:tavLst>
                                    </p:anim>
                                    <p:anim calcmode="lin" valueType="num">
                                      <p:cBhvr>
                                        <p:cTn id="28" dur="1000" fill="hold"/>
                                        <p:tgtEl>
                                          <p:spTgt spid="11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112">
                                            <p:txEl>
                                              <p:pRg st="6" end="6"/>
                                            </p:txEl>
                                          </p:spTgt>
                                        </p:tgtEl>
                                        <p:attrNameLst>
                                          <p:attrName>style.visibility</p:attrName>
                                        </p:attrNameLst>
                                      </p:cBhvr>
                                      <p:to>
                                        <p:strVal val="visible"/>
                                      </p:to>
                                    </p:set>
                                    <p:animEffect transition="in" filter="barn(inVertical)">
                                      <p:cBhvr>
                                        <p:cTn id="33" dur="500"/>
                                        <p:tgtEl>
                                          <p:spTgt spid="112">
                                            <p:txEl>
                                              <p:pRg st="6" end="6"/>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nodeType="clickEffect">
                                  <p:stCondLst>
                                    <p:cond delay="0"/>
                                  </p:stCondLst>
                                  <p:childTnLst>
                                    <p:set>
                                      <p:cBhvr>
                                        <p:cTn id="37" dur="1" fill="hold">
                                          <p:stCondLst>
                                            <p:cond delay="0"/>
                                          </p:stCondLst>
                                        </p:cTn>
                                        <p:tgtEl>
                                          <p:spTgt spid="112">
                                            <p:txEl>
                                              <p:pRg st="8" end="8"/>
                                            </p:txEl>
                                          </p:spTgt>
                                        </p:tgtEl>
                                        <p:attrNameLst>
                                          <p:attrName>style.visibility</p:attrName>
                                        </p:attrNameLst>
                                      </p:cBhvr>
                                      <p:to>
                                        <p:strVal val="visible"/>
                                      </p:to>
                                    </p:set>
                                    <p:animEffect transition="in" filter="barn(inVertical)">
                                      <p:cBhvr>
                                        <p:cTn id="38" dur="500"/>
                                        <p:tgtEl>
                                          <p:spTgt spid="112">
                                            <p:txEl>
                                              <p:pRg st="8" end="8"/>
                                            </p:txEl>
                                          </p:spTgt>
                                        </p:tgtEl>
                                      </p:cBhvr>
                                    </p:animEffect>
                                  </p:childTnLst>
                                </p:cTn>
                              </p:par>
                              <p:par>
                                <p:cTn id="39" presetID="16" presetClass="entr" presetSubtype="21" fill="hold" nodeType="withEffect">
                                  <p:stCondLst>
                                    <p:cond delay="0"/>
                                  </p:stCondLst>
                                  <p:childTnLst>
                                    <p:set>
                                      <p:cBhvr>
                                        <p:cTn id="40" dur="1" fill="hold">
                                          <p:stCondLst>
                                            <p:cond delay="0"/>
                                          </p:stCondLst>
                                        </p:cTn>
                                        <p:tgtEl>
                                          <p:spTgt spid="112">
                                            <p:txEl>
                                              <p:pRg st="9" end="9"/>
                                            </p:txEl>
                                          </p:spTgt>
                                        </p:tgtEl>
                                        <p:attrNameLst>
                                          <p:attrName>style.visibility</p:attrName>
                                        </p:attrNameLst>
                                      </p:cBhvr>
                                      <p:to>
                                        <p:strVal val="visible"/>
                                      </p:to>
                                    </p:set>
                                    <p:animEffect transition="in" filter="barn(inVertical)">
                                      <p:cBhvr>
                                        <p:cTn id="41" dur="500"/>
                                        <p:tgtEl>
                                          <p:spTgt spid="112">
                                            <p:txEl>
                                              <p:pRg st="9" end="9"/>
                                            </p:txEl>
                                          </p:spTgt>
                                        </p:tgtEl>
                                      </p:cBhvr>
                                    </p:animEffect>
                                  </p:childTnLst>
                                </p:cTn>
                              </p:par>
                              <p:par>
                                <p:cTn id="42" presetID="16" presetClass="entr" presetSubtype="21" fill="hold" nodeType="withEffect">
                                  <p:stCondLst>
                                    <p:cond delay="0"/>
                                  </p:stCondLst>
                                  <p:childTnLst>
                                    <p:set>
                                      <p:cBhvr>
                                        <p:cTn id="43" dur="1" fill="hold">
                                          <p:stCondLst>
                                            <p:cond delay="0"/>
                                          </p:stCondLst>
                                        </p:cTn>
                                        <p:tgtEl>
                                          <p:spTgt spid="112">
                                            <p:txEl>
                                              <p:pRg st="10" end="10"/>
                                            </p:txEl>
                                          </p:spTgt>
                                        </p:tgtEl>
                                        <p:attrNameLst>
                                          <p:attrName>style.visibility</p:attrName>
                                        </p:attrNameLst>
                                      </p:cBhvr>
                                      <p:to>
                                        <p:strVal val="visible"/>
                                      </p:to>
                                    </p:set>
                                    <p:animEffect transition="in" filter="barn(inVertical)">
                                      <p:cBhvr>
                                        <p:cTn id="44" dur="500"/>
                                        <p:tgtEl>
                                          <p:spTgt spid="112">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6DA6EF8-73B8-64CE-E071-E83EE685A742}"/>
              </a:ext>
            </a:extLst>
          </p:cNvPr>
          <p:cNvSpPr>
            <a:spLocks noGrp="1"/>
          </p:cNvSpPr>
          <p:nvPr>
            <p:ph type="title"/>
          </p:nvPr>
        </p:nvSpPr>
        <p:spPr>
          <a:xfrm>
            <a:off x="1259635" y="268288"/>
            <a:ext cx="7956376" cy="3545712"/>
          </a:xfrm>
        </p:spPr>
        <p:txBody>
          <a:bodyPr/>
          <a:lstStyle/>
          <a:p>
            <a:r>
              <a:rPr lang="fr-FR" sz="1800" b="1" dirty="0"/>
              <a:t>Exemple </a:t>
            </a:r>
            <a:br>
              <a:rPr lang="fr-FR" sz="1800" dirty="0"/>
            </a:br>
            <a:br>
              <a:rPr lang="fr-FR" sz="1800" dirty="0"/>
            </a:br>
            <a:r>
              <a:rPr lang="fr-FR" sz="1800" dirty="0"/>
              <a:t>On effectue 9 fois une même mesure de courant à l'aide d'un ampèremètre dont l'incertitude-type est de 2,9mA. </a:t>
            </a:r>
            <a:br>
              <a:rPr lang="fr-FR" sz="1800" dirty="0"/>
            </a:br>
            <a:r>
              <a:rPr lang="nn-NO" sz="1100" dirty="0"/>
              <a:t> </a:t>
            </a:r>
            <a:br>
              <a:rPr lang="fr-FR" sz="1800" dirty="0"/>
            </a:br>
            <a:r>
              <a:rPr lang="fr-FR" sz="1800" dirty="0"/>
              <a:t>Aucune autre information n'est donnée ni disponible</a:t>
            </a:r>
            <a:br>
              <a:rPr lang="fr-FR" sz="1800" dirty="0"/>
            </a:br>
            <a:br>
              <a:rPr lang="fr-FR" sz="1800" dirty="0"/>
            </a:br>
            <a:br>
              <a:rPr lang="fr-FR" sz="1800" dirty="0"/>
            </a:br>
            <a:br>
              <a:rPr lang="fr-FR" sz="1800" dirty="0"/>
            </a:br>
            <a:br>
              <a:rPr lang="fr-FR" sz="1800" dirty="0"/>
            </a:br>
            <a:br>
              <a:rPr lang="fr-FR" sz="1800" dirty="0"/>
            </a:br>
            <a:br>
              <a:rPr lang="fr-FR" sz="1800" dirty="0"/>
            </a:br>
            <a:endParaRPr lang="fr-FR" sz="1800" dirty="0"/>
          </a:p>
        </p:txBody>
      </p:sp>
      <p:graphicFrame>
        <p:nvGraphicFramePr>
          <p:cNvPr id="7" name="Tableau 7">
            <a:extLst>
              <a:ext uri="{FF2B5EF4-FFF2-40B4-BE49-F238E27FC236}">
                <a16:creationId xmlns:a16="http://schemas.microsoft.com/office/drawing/2014/main" id="{90628002-8881-4548-0399-D276E975EDBC}"/>
              </a:ext>
            </a:extLst>
          </p:cNvPr>
          <p:cNvGraphicFramePr>
            <a:graphicFrameLocks noGrp="1"/>
          </p:cNvGraphicFramePr>
          <p:nvPr/>
        </p:nvGraphicFramePr>
        <p:xfrm>
          <a:off x="1691680" y="2044352"/>
          <a:ext cx="6264693" cy="736600"/>
        </p:xfrm>
        <a:graphic>
          <a:graphicData uri="http://schemas.openxmlformats.org/drawingml/2006/table">
            <a:tbl>
              <a:tblPr firstRow="1" bandRow="1">
                <a:tableStyleId>{5C22544A-7EE6-4342-B048-85BDC9FD1C3A}</a:tableStyleId>
              </a:tblPr>
              <a:tblGrid>
                <a:gridCol w="696077">
                  <a:extLst>
                    <a:ext uri="{9D8B030D-6E8A-4147-A177-3AD203B41FA5}">
                      <a16:colId xmlns:a16="http://schemas.microsoft.com/office/drawing/2014/main" val="604192471"/>
                    </a:ext>
                  </a:extLst>
                </a:gridCol>
                <a:gridCol w="696077">
                  <a:extLst>
                    <a:ext uri="{9D8B030D-6E8A-4147-A177-3AD203B41FA5}">
                      <a16:colId xmlns:a16="http://schemas.microsoft.com/office/drawing/2014/main" val="3779987444"/>
                    </a:ext>
                  </a:extLst>
                </a:gridCol>
                <a:gridCol w="696077">
                  <a:extLst>
                    <a:ext uri="{9D8B030D-6E8A-4147-A177-3AD203B41FA5}">
                      <a16:colId xmlns:a16="http://schemas.microsoft.com/office/drawing/2014/main" val="2159326199"/>
                    </a:ext>
                  </a:extLst>
                </a:gridCol>
                <a:gridCol w="696077">
                  <a:extLst>
                    <a:ext uri="{9D8B030D-6E8A-4147-A177-3AD203B41FA5}">
                      <a16:colId xmlns:a16="http://schemas.microsoft.com/office/drawing/2014/main" val="2849687734"/>
                    </a:ext>
                  </a:extLst>
                </a:gridCol>
                <a:gridCol w="696077">
                  <a:extLst>
                    <a:ext uri="{9D8B030D-6E8A-4147-A177-3AD203B41FA5}">
                      <a16:colId xmlns:a16="http://schemas.microsoft.com/office/drawing/2014/main" val="2048944557"/>
                    </a:ext>
                  </a:extLst>
                </a:gridCol>
                <a:gridCol w="696077">
                  <a:extLst>
                    <a:ext uri="{9D8B030D-6E8A-4147-A177-3AD203B41FA5}">
                      <a16:colId xmlns:a16="http://schemas.microsoft.com/office/drawing/2014/main" val="263030212"/>
                    </a:ext>
                  </a:extLst>
                </a:gridCol>
                <a:gridCol w="696077">
                  <a:extLst>
                    <a:ext uri="{9D8B030D-6E8A-4147-A177-3AD203B41FA5}">
                      <a16:colId xmlns:a16="http://schemas.microsoft.com/office/drawing/2014/main" val="3713220092"/>
                    </a:ext>
                  </a:extLst>
                </a:gridCol>
                <a:gridCol w="696077">
                  <a:extLst>
                    <a:ext uri="{9D8B030D-6E8A-4147-A177-3AD203B41FA5}">
                      <a16:colId xmlns:a16="http://schemas.microsoft.com/office/drawing/2014/main" val="3269503822"/>
                    </a:ext>
                  </a:extLst>
                </a:gridCol>
                <a:gridCol w="696077">
                  <a:extLst>
                    <a:ext uri="{9D8B030D-6E8A-4147-A177-3AD203B41FA5}">
                      <a16:colId xmlns:a16="http://schemas.microsoft.com/office/drawing/2014/main" val="2491757856"/>
                    </a:ext>
                  </a:extLst>
                </a:gridCol>
              </a:tblGrid>
              <a:tr h="298832">
                <a:tc>
                  <a:txBody>
                    <a:bodyPr/>
                    <a:lstStyle/>
                    <a:p>
                      <a:r>
                        <a:rPr lang="fr-FR" dirty="0"/>
                        <a:t>1</a:t>
                      </a:r>
                    </a:p>
                  </a:txBody>
                  <a:tcPr/>
                </a:tc>
                <a:tc>
                  <a:txBody>
                    <a:bodyPr/>
                    <a:lstStyle/>
                    <a:p>
                      <a:r>
                        <a:rPr lang="fr-FR" dirty="0"/>
                        <a:t>2</a:t>
                      </a:r>
                    </a:p>
                  </a:txBody>
                  <a:tcPr/>
                </a:tc>
                <a:tc>
                  <a:txBody>
                    <a:bodyPr/>
                    <a:lstStyle/>
                    <a:p>
                      <a:r>
                        <a:rPr lang="fr-FR" dirty="0"/>
                        <a:t>3</a:t>
                      </a:r>
                    </a:p>
                  </a:txBody>
                  <a:tcPr/>
                </a:tc>
                <a:tc>
                  <a:txBody>
                    <a:bodyPr/>
                    <a:lstStyle/>
                    <a:p>
                      <a:r>
                        <a:rPr lang="fr-FR" dirty="0"/>
                        <a:t>4</a:t>
                      </a:r>
                    </a:p>
                  </a:txBody>
                  <a:tcPr/>
                </a:tc>
                <a:tc>
                  <a:txBody>
                    <a:bodyPr/>
                    <a:lstStyle/>
                    <a:p>
                      <a:r>
                        <a:rPr lang="fr-FR" dirty="0"/>
                        <a:t>5</a:t>
                      </a:r>
                    </a:p>
                  </a:txBody>
                  <a:tcPr/>
                </a:tc>
                <a:tc>
                  <a:txBody>
                    <a:bodyPr/>
                    <a:lstStyle/>
                    <a:p>
                      <a:r>
                        <a:rPr lang="fr-FR" dirty="0"/>
                        <a:t>6</a:t>
                      </a:r>
                    </a:p>
                  </a:txBody>
                  <a:tcPr/>
                </a:tc>
                <a:tc>
                  <a:txBody>
                    <a:bodyPr/>
                    <a:lstStyle/>
                    <a:p>
                      <a:r>
                        <a:rPr lang="fr-FR" dirty="0"/>
                        <a:t>7</a:t>
                      </a:r>
                    </a:p>
                  </a:txBody>
                  <a:tcPr/>
                </a:tc>
                <a:tc>
                  <a:txBody>
                    <a:bodyPr/>
                    <a:lstStyle/>
                    <a:p>
                      <a:r>
                        <a:rPr lang="fr-FR" dirty="0"/>
                        <a:t>8</a:t>
                      </a:r>
                    </a:p>
                  </a:txBody>
                  <a:tcPr/>
                </a:tc>
                <a:tc>
                  <a:txBody>
                    <a:bodyPr/>
                    <a:lstStyle/>
                    <a:p>
                      <a:r>
                        <a:rPr lang="fr-FR" dirty="0"/>
                        <a:t>9</a:t>
                      </a:r>
                    </a:p>
                  </a:txBody>
                  <a:tcPr/>
                </a:tc>
                <a:extLst>
                  <a:ext uri="{0D108BD9-81ED-4DB2-BD59-A6C34878D82A}">
                    <a16:rowId xmlns:a16="http://schemas.microsoft.com/office/drawing/2014/main" val="2791118304"/>
                  </a:ext>
                </a:extLst>
              </a:tr>
              <a:tr h="370840">
                <a:tc>
                  <a:txBody>
                    <a:bodyPr/>
                    <a:lstStyle/>
                    <a:p>
                      <a:r>
                        <a:rPr lang="nn-NO" sz="1800" dirty="0"/>
                        <a:t>2,16</a:t>
                      </a:r>
                      <a:endParaRPr lang="fr-FR" dirty="0"/>
                    </a:p>
                  </a:txBody>
                  <a:tcPr/>
                </a:tc>
                <a:tc>
                  <a:txBody>
                    <a:bodyPr/>
                    <a:lstStyle/>
                    <a:p>
                      <a:r>
                        <a:rPr lang="nn-NO" sz="1800" dirty="0"/>
                        <a:t>2,12</a:t>
                      </a:r>
                      <a:endParaRPr lang="fr-FR" dirty="0"/>
                    </a:p>
                  </a:txBody>
                  <a:tcPr/>
                </a:tc>
                <a:tc>
                  <a:txBody>
                    <a:bodyPr/>
                    <a:lstStyle/>
                    <a:p>
                      <a:r>
                        <a:rPr lang="nn-NO" sz="1800" dirty="0"/>
                        <a:t>2,15</a:t>
                      </a:r>
                      <a:endParaRPr lang="fr-FR" dirty="0"/>
                    </a:p>
                  </a:txBody>
                  <a:tcPr/>
                </a:tc>
                <a:tc>
                  <a:txBody>
                    <a:bodyPr/>
                    <a:lstStyle/>
                    <a:p>
                      <a:r>
                        <a:rPr lang="nn-NO" sz="1800" dirty="0"/>
                        <a:t>2,15</a:t>
                      </a:r>
                      <a:endParaRPr lang="fr-FR" dirty="0"/>
                    </a:p>
                  </a:txBody>
                  <a:tcPr/>
                </a:tc>
                <a:tc>
                  <a:txBody>
                    <a:bodyPr/>
                    <a:lstStyle/>
                    <a:p>
                      <a:r>
                        <a:rPr lang="nn-NO" sz="1800" dirty="0"/>
                        <a:t>2,17</a:t>
                      </a:r>
                      <a:endParaRPr lang="fr-FR" dirty="0"/>
                    </a:p>
                  </a:txBody>
                  <a:tcPr/>
                </a:tc>
                <a:tc>
                  <a:txBody>
                    <a:bodyPr/>
                    <a:lstStyle/>
                    <a:p>
                      <a:r>
                        <a:rPr lang="nn-NO" sz="1800" dirty="0"/>
                        <a:t>2,18</a:t>
                      </a:r>
                      <a:endParaRPr lang="fr-FR" dirty="0"/>
                    </a:p>
                  </a:txBody>
                  <a:tcPr/>
                </a:tc>
                <a:tc>
                  <a:txBody>
                    <a:bodyPr/>
                    <a:lstStyle/>
                    <a:p>
                      <a:r>
                        <a:rPr lang="nn-NO" sz="1800" dirty="0"/>
                        <a:t>2,16</a:t>
                      </a:r>
                      <a:endParaRPr lang="fr-FR" dirty="0"/>
                    </a:p>
                  </a:txBody>
                  <a:tcPr/>
                </a:tc>
                <a:tc>
                  <a:txBody>
                    <a:bodyPr/>
                    <a:lstStyle/>
                    <a:p>
                      <a:r>
                        <a:rPr lang="nn-NO" sz="1800" dirty="0"/>
                        <a:t>2,15</a:t>
                      </a:r>
                      <a:endParaRPr lang="fr-FR" dirty="0"/>
                    </a:p>
                  </a:txBody>
                  <a:tcPr/>
                </a:tc>
                <a:tc>
                  <a:txBody>
                    <a:bodyPr/>
                    <a:lstStyle/>
                    <a:p>
                      <a:r>
                        <a:rPr lang="nn-NO" sz="1800" dirty="0"/>
                        <a:t>2,14</a:t>
                      </a:r>
                      <a:endParaRPr lang="fr-FR" dirty="0"/>
                    </a:p>
                  </a:txBody>
                  <a:tcPr/>
                </a:tc>
                <a:extLst>
                  <a:ext uri="{0D108BD9-81ED-4DB2-BD59-A6C34878D82A}">
                    <a16:rowId xmlns:a16="http://schemas.microsoft.com/office/drawing/2014/main" val="3272723162"/>
                  </a:ext>
                </a:extLst>
              </a:tr>
            </a:tbl>
          </a:graphicData>
        </a:graphic>
      </p:graphicFrame>
      <p:sp>
        <p:nvSpPr>
          <p:cNvPr id="8" name="ZoneTexte 7">
            <a:extLst>
              <a:ext uri="{FF2B5EF4-FFF2-40B4-BE49-F238E27FC236}">
                <a16:creationId xmlns:a16="http://schemas.microsoft.com/office/drawing/2014/main" id="{FF6FD574-CBF5-F1E8-CDCA-9B2508239B66}"/>
              </a:ext>
            </a:extLst>
          </p:cNvPr>
          <p:cNvSpPr txBox="1"/>
          <p:nvPr/>
        </p:nvSpPr>
        <p:spPr>
          <a:xfrm>
            <a:off x="1475656" y="3508648"/>
            <a:ext cx="7344816" cy="1477328"/>
          </a:xfrm>
          <a:prstGeom prst="rect">
            <a:avLst/>
          </a:prstGeom>
          <a:noFill/>
        </p:spPr>
        <p:txBody>
          <a:bodyPr wrap="square" rtlCol="0">
            <a:spAutoFit/>
          </a:bodyPr>
          <a:lstStyle/>
          <a:p>
            <a:r>
              <a:rPr lang="fr-FR" b="0" dirty="0"/>
              <a:t>L'incertitude-type sur la valeur de l'intensité I mesurée est :</a:t>
            </a:r>
          </a:p>
          <a:p>
            <a:endParaRPr lang="fr-FR" b="0" dirty="0"/>
          </a:p>
          <a:p>
            <a:r>
              <a:rPr lang="fr-FR" b="0" dirty="0" err="1">
                <a:latin typeface="Arial" panose="020B0604020202020204" pitchFamily="34" charset="0"/>
                <a:cs typeface="Arial" panose="020B0604020202020204" pitchFamily="34" charset="0"/>
              </a:rPr>
              <a:t>ui</a:t>
            </a:r>
            <a:r>
              <a:rPr lang="fr-FR" b="0" dirty="0">
                <a:latin typeface="Arial" panose="020B0604020202020204" pitchFamily="34" charset="0"/>
                <a:cs typeface="Arial" panose="020B0604020202020204" pitchFamily="34" charset="0"/>
              </a:rPr>
              <a:t> = √ </a:t>
            </a:r>
            <a:r>
              <a:rPr lang="fr-FR" b="0" dirty="0">
                <a:effectLst/>
                <a:latin typeface="Arial" panose="020B0604020202020204" pitchFamily="34" charset="0"/>
                <a:ea typeface="Calibri" panose="020F0502020204030204" pitchFamily="34" charset="0"/>
                <a:cs typeface="Arial" panose="020B0604020202020204" pitchFamily="34" charset="0"/>
              </a:rPr>
              <a:t>u</a:t>
            </a:r>
            <a:r>
              <a:rPr lang="fr-FR" b="0" baseline="30000" dirty="0">
                <a:effectLst/>
                <a:latin typeface="Arial" panose="020B0604020202020204" pitchFamily="34" charset="0"/>
                <a:ea typeface="Calibri" panose="020F0502020204030204" pitchFamily="34" charset="0"/>
                <a:cs typeface="Arial" panose="020B0604020202020204" pitchFamily="34" charset="0"/>
              </a:rPr>
              <a:t>2</a:t>
            </a:r>
            <a:r>
              <a:rPr lang="fr-FR" b="0" dirty="0">
                <a:latin typeface="Arial" panose="020B0604020202020204" pitchFamily="34" charset="0"/>
                <a:cs typeface="Arial" panose="020B0604020202020204" pitchFamily="34" charset="0"/>
              </a:rPr>
              <a:t>rep + </a:t>
            </a:r>
            <a:r>
              <a:rPr lang="fr-FR" b="0" dirty="0">
                <a:effectLst/>
                <a:latin typeface="Arial" panose="020B0604020202020204" pitchFamily="34" charset="0"/>
                <a:ea typeface="Calibri" panose="020F0502020204030204" pitchFamily="34" charset="0"/>
                <a:cs typeface="Arial" panose="020B0604020202020204" pitchFamily="34" charset="0"/>
              </a:rPr>
              <a:t>u</a:t>
            </a:r>
            <a:r>
              <a:rPr lang="fr-FR" b="0" baseline="30000" dirty="0">
                <a:effectLst/>
                <a:latin typeface="Arial" panose="020B0604020202020204" pitchFamily="34" charset="0"/>
                <a:ea typeface="Calibri" panose="020F0502020204030204" pitchFamily="34" charset="0"/>
                <a:cs typeface="Arial" panose="020B0604020202020204" pitchFamily="34" charset="0"/>
              </a:rPr>
              <a:t>2</a:t>
            </a:r>
            <a:r>
              <a:rPr lang="fr-FR" b="0" baseline="30000" dirty="0">
                <a:latin typeface="Arial" panose="020B0604020202020204" pitchFamily="34" charset="0"/>
                <a:ea typeface="Calibri" panose="020F0502020204030204" pitchFamily="34" charset="0"/>
                <a:cs typeface="Arial" panose="020B0604020202020204" pitchFamily="34" charset="0"/>
              </a:rPr>
              <a:t>   </a:t>
            </a:r>
            <a:r>
              <a:rPr lang="fr-FR" b="0" dirty="0">
                <a:latin typeface="Arial" panose="020B0604020202020204" pitchFamily="34" charset="0"/>
                <a:cs typeface="Arial" panose="020B0604020202020204" pitchFamily="34" charset="0"/>
              </a:rPr>
              <a:t>ampèremètre = = √ [(5,77)</a:t>
            </a:r>
            <a:r>
              <a:rPr lang="fr-FR" b="0" baseline="30000" dirty="0">
                <a:effectLst/>
                <a:latin typeface="Arial" panose="020B0604020202020204" pitchFamily="34" charset="0"/>
                <a:ea typeface="Calibri" panose="020F0502020204030204" pitchFamily="34" charset="0"/>
                <a:cs typeface="Arial" panose="020B0604020202020204" pitchFamily="34" charset="0"/>
              </a:rPr>
              <a:t>2</a:t>
            </a:r>
            <a:r>
              <a:rPr lang="fr-FR" b="0" dirty="0">
                <a:latin typeface="Arial" panose="020B0604020202020204" pitchFamily="34" charset="0"/>
                <a:cs typeface="Arial" panose="020B0604020202020204" pitchFamily="34" charset="0"/>
              </a:rPr>
              <a:t> +(2,9)</a:t>
            </a:r>
            <a:r>
              <a:rPr lang="fr-FR" b="0" baseline="30000" dirty="0">
                <a:effectLst/>
                <a:latin typeface="Arial" panose="020B0604020202020204" pitchFamily="34" charset="0"/>
                <a:ea typeface="Calibri" panose="020F0502020204030204" pitchFamily="34" charset="0"/>
                <a:cs typeface="Arial" panose="020B0604020202020204" pitchFamily="34" charset="0"/>
              </a:rPr>
              <a:t> 2</a:t>
            </a:r>
            <a:r>
              <a:rPr lang="fr-FR" b="0" dirty="0">
                <a:latin typeface="Arial" panose="020B0604020202020204" pitchFamily="34" charset="0"/>
                <a:cs typeface="Arial" panose="020B0604020202020204" pitchFamily="34" charset="0"/>
              </a:rPr>
              <a:t>] = 6,46</a:t>
            </a:r>
          </a:p>
          <a:p>
            <a:endParaRPr lang="fr-FR" b="0" dirty="0">
              <a:latin typeface="Arial" panose="020B0604020202020204" pitchFamily="34" charset="0"/>
              <a:cs typeface="Arial" panose="020B0604020202020204" pitchFamily="34" charset="0"/>
            </a:endParaRPr>
          </a:p>
          <a:p>
            <a:r>
              <a:rPr lang="fr-FR" b="0" dirty="0" err="1">
                <a:latin typeface="Arial" panose="020B0604020202020204" pitchFamily="34" charset="0"/>
                <a:cs typeface="Arial" panose="020B0604020202020204" pitchFamily="34" charset="0"/>
              </a:rPr>
              <a:t>ui</a:t>
            </a:r>
            <a:r>
              <a:rPr lang="fr-FR" b="0" dirty="0">
                <a:latin typeface="Arial" panose="020B0604020202020204" pitchFamily="34" charset="0"/>
                <a:cs typeface="Arial" panose="020B0604020202020204" pitchFamily="34" charset="0"/>
              </a:rPr>
              <a:t>=6,5mA</a:t>
            </a:r>
            <a:endParaRPr lang="fr-FR" b="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81803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331640" y="2140496"/>
            <a:ext cx="7056784" cy="462484"/>
          </a:xfrm>
        </p:spPr>
        <p:txBody>
          <a:bodyPr/>
          <a:lstStyle/>
          <a:p>
            <a:r>
              <a:rPr lang="fr-FR" dirty="0"/>
              <a:t>Quelques formules de calcul</a:t>
            </a:r>
          </a:p>
        </p:txBody>
      </p:sp>
    </p:spTree>
    <p:extLst>
      <p:ext uri="{BB962C8B-B14F-4D97-AF65-F5344CB8AC3E}">
        <p14:creationId xmlns:p14="http://schemas.microsoft.com/office/powerpoint/2010/main" val="715583419"/>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p:cNvPicPr>
            <a:picLocks noChangeAspect="1"/>
          </p:cNvPicPr>
          <p:nvPr/>
        </p:nvPicPr>
        <p:blipFill rotWithShape="1">
          <a:blip r:embed="rId2"/>
          <a:srcRect l="38288" t="18197" r="16296" b="7157"/>
          <a:stretch/>
        </p:blipFill>
        <p:spPr>
          <a:xfrm>
            <a:off x="1187624" y="124272"/>
            <a:ext cx="7956376" cy="4876800"/>
          </a:xfrm>
          <a:prstGeom prst="rect">
            <a:avLst/>
          </a:prstGeom>
        </p:spPr>
      </p:pic>
    </p:spTree>
    <p:extLst>
      <p:ext uri="{BB962C8B-B14F-4D97-AF65-F5344CB8AC3E}">
        <p14:creationId xmlns:p14="http://schemas.microsoft.com/office/powerpoint/2010/main" val="393807289"/>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p:cNvPicPr>
            <a:picLocks noChangeAspect="1"/>
          </p:cNvPicPr>
          <p:nvPr/>
        </p:nvPicPr>
        <p:blipFill rotWithShape="1">
          <a:blip r:embed="rId2"/>
          <a:srcRect l="43912" t="25391" r="22882" b="51969"/>
          <a:stretch/>
        </p:blipFill>
        <p:spPr>
          <a:xfrm>
            <a:off x="1115616" y="268288"/>
            <a:ext cx="7344816" cy="2376264"/>
          </a:xfrm>
          <a:prstGeom prst="rect">
            <a:avLst/>
          </a:prstGeom>
        </p:spPr>
      </p:pic>
      <p:pic>
        <p:nvPicPr>
          <p:cNvPr id="9" name="Image 8"/>
          <p:cNvPicPr>
            <a:picLocks noChangeAspect="1"/>
          </p:cNvPicPr>
          <p:nvPr/>
        </p:nvPicPr>
        <p:blipFill rotWithShape="1">
          <a:blip r:embed="rId2"/>
          <a:srcRect l="43912" t="66734" r="17902" b="11609"/>
          <a:stretch/>
        </p:blipFill>
        <p:spPr>
          <a:xfrm>
            <a:off x="1259632" y="2629322"/>
            <a:ext cx="7344816" cy="1584176"/>
          </a:xfrm>
          <a:prstGeom prst="rect">
            <a:avLst/>
          </a:prstGeom>
        </p:spPr>
      </p:pic>
      <p:sp>
        <p:nvSpPr>
          <p:cNvPr id="2" name="Rectangle 1"/>
          <p:cNvSpPr/>
          <p:nvPr/>
        </p:nvSpPr>
        <p:spPr>
          <a:xfrm>
            <a:off x="1853952" y="4516760"/>
            <a:ext cx="6750496" cy="261610"/>
          </a:xfrm>
          <a:prstGeom prst="rect">
            <a:avLst/>
          </a:prstGeom>
        </p:spPr>
        <p:txBody>
          <a:bodyPr wrap="square">
            <a:spAutoFit/>
          </a:bodyPr>
          <a:lstStyle/>
          <a:p>
            <a:r>
              <a:rPr lang="fr-FR" sz="1100"/>
              <a:t>https://www.ceaeq.gouv.qc.ca/accreditation/pala/DR12VMC_protocole_val_chimie.pdf</a:t>
            </a:r>
          </a:p>
        </p:txBody>
      </p:sp>
    </p:spTree>
    <p:extLst>
      <p:ext uri="{BB962C8B-B14F-4D97-AF65-F5344CB8AC3E}">
        <p14:creationId xmlns:p14="http://schemas.microsoft.com/office/powerpoint/2010/main" val="1755612442"/>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5FF490DF-04DA-6539-1E3F-DF03A81C3C56}"/>
              </a:ext>
            </a:extLst>
          </p:cNvPr>
          <p:cNvSpPr txBox="1"/>
          <p:nvPr/>
        </p:nvSpPr>
        <p:spPr>
          <a:xfrm>
            <a:off x="2519772" y="1852464"/>
            <a:ext cx="5148572" cy="1077218"/>
          </a:xfrm>
          <a:prstGeom prst="rect">
            <a:avLst/>
          </a:prstGeom>
          <a:noFill/>
        </p:spPr>
        <p:txBody>
          <a:bodyPr wrap="square" rtlCol="0">
            <a:spAutoFit/>
          </a:bodyPr>
          <a:lstStyle/>
          <a:p>
            <a:pPr algn="ctr"/>
            <a:r>
              <a:rPr lang="fr-FR" sz="3200" dirty="0"/>
              <a:t>Tests de comparaison des données</a:t>
            </a:r>
          </a:p>
        </p:txBody>
      </p:sp>
    </p:spTree>
    <p:extLst>
      <p:ext uri="{BB962C8B-B14F-4D97-AF65-F5344CB8AC3E}">
        <p14:creationId xmlns:p14="http://schemas.microsoft.com/office/powerpoint/2010/main" val="919672292"/>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_h1"/>
          <p:cNvSpPr>
            <a:spLocks noGrp="1" noChangeArrowheads="1"/>
          </p:cNvSpPr>
          <p:nvPr>
            <p:ph type="title"/>
          </p:nvPr>
        </p:nvSpPr>
        <p:spPr bwMode="gray">
          <a:xfrm>
            <a:off x="1141942" y="36634"/>
            <a:ext cx="6671418" cy="909179"/>
          </a:xfrm>
        </p:spPr>
        <p:txBody>
          <a:bodyPr/>
          <a:lstStyle/>
          <a:p>
            <a:r>
              <a:rPr lang="en-US" noProof="1"/>
              <a:t>Test de Fischer</a:t>
            </a:r>
          </a:p>
        </p:txBody>
      </p:sp>
      <p:sp>
        <p:nvSpPr>
          <p:cNvPr id="18" name="Espace réservé du contenu 2"/>
          <p:cNvSpPr txBox="1">
            <a:spLocks/>
          </p:cNvSpPr>
          <p:nvPr/>
        </p:nvSpPr>
        <p:spPr>
          <a:xfrm>
            <a:off x="1484948" y="1200521"/>
            <a:ext cx="6174105" cy="3395520"/>
          </a:xfrm>
          <a:prstGeom prst="rect">
            <a:avLst/>
          </a:prstGeom>
        </p:spPr>
        <p:txBody>
          <a:bodyPr>
            <a:normAutofit/>
          </a:bodyPr>
          <a:lstStyle/>
          <a:p>
            <a:pPr marL="257244" indent="-257244" defTabSz="685983" fontAlgn="auto">
              <a:spcBef>
                <a:spcPct val="20000"/>
              </a:spcBef>
              <a:spcAft>
                <a:spcPts val="0"/>
              </a:spcAft>
              <a:buFont typeface="Arial" pitchFamily="34" charset="0"/>
              <a:buChar char="•"/>
              <a:defRPr/>
            </a:pPr>
            <a:endParaRPr lang="fr-FR" sz="2401" dirty="0">
              <a:latin typeface="+mn-lt"/>
            </a:endParaRPr>
          </a:p>
        </p:txBody>
      </p:sp>
      <p:sp>
        <p:nvSpPr>
          <p:cNvPr id="159746" name="Rectangle 2"/>
          <p:cNvSpPr>
            <a:spLocks noChangeArrowheads="1"/>
          </p:cNvSpPr>
          <p:nvPr/>
        </p:nvSpPr>
        <p:spPr bwMode="auto">
          <a:xfrm>
            <a:off x="1141942" y="-173135"/>
            <a:ext cx="138606" cy="346271"/>
          </a:xfrm>
          <a:prstGeom prst="rect">
            <a:avLst/>
          </a:prstGeom>
          <a:noFill/>
          <a:ln w="9525">
            <a:noFill/>
            <a:miter lim="800000"/>
            <a:headEnd/>
            <a:tailEnd/>
          </a:ln>
          <a:effectLst/>
        </p:spPr>
        <p:txBody>
          <a:bodyPr vert="horz" wrap="none" lIns="68601" tIns="34301" rIns="68601" bIns="34301" numCol="1" anchor="ctr" anchorCtr="0" compatLnSpc="1">
            <a:prstTxWarp prst="textNoShape">
              <a:avLst/>
            </a:prstTxWarp>
            <a:spAutoFit/>
          </a:bodyPr>
          <a:lstStyle/>
          <a:p>
            <a:endParaRPr lang="fr-FR"/>
          </a:p>
        </p:txBody>
      </p:sp>
      <p:sp>
        <p:nvSpPr>
          <p:cNvPr id="159748" name="Rectangle 4"/>
          <p:cNvSpPr>
            <a:spLocks noChangeArrowheads="1"/>
          </p:cNvSpPr>
          <p:nvPr/>
        </p:nvSpPr>
        <p:spPr bwMode="auto">
          <a:xfrm>
            <a:off x="1141942" y="-173135"/>
            <a:ext cx="138606" cy="346271"/>
          </a:xfrm>
          <a:prstGeom prst="rect">
            <a:avLst/>
          </a:prstGeom>
          <a:noFill/>
          <a:ln w="9525">
            <a:noFill/>
            <a:miter lim="800000"/>
            <a:headEnd/>
            <a:tailEnd/>
          </a:ln>
          <a:effectLst/>
        </p:spPr>
        <p:txBody>
          <a:bodyPr vert="horz" wrap="none" lIns="68601" tIns="34301" rIns="68601" bIns="34301" numCol="1" anchor="ctr" anchorCtr="0" compatLnSpc="1">
            <a:prstTxWarp prst="textNoShape">
              <a:avLst/>
            </a:prstTxWarp>
            <a:spAutoFit/>
          </a:bodyPr>
          <a:lstStyle/>
          <a:p>
            <a:endParaRPr lang="fr-FR"/>
          </a:p>
        </p:txBody>
      </p:sp>
      <p:sp>
        <p:nvSpPr>
          <p:cNvPr id="159750" name="Rectangle 6"/>
          <p:cNvSpPr>
            <a:spLocks noChangeArrowheads="1"/>
          </p:cNvSpPr>
          <p:nvPr/>
        </p:nvSpPr>
        <p:spPr bwMode="auto">
          <a:xfrm>
            <a:off x="1141942" y="-1632"/>
            <a:ext cx="138606" cy="346271"/>
          </a:xfrm>
          <a:prstGeom prst="rect">
            <a:avLst/>
          </a:prstGeom>
          <a:noFill/>
          <a:ln w="9525">
            <a:noFill/>
            <a:miter lim="800000"/>
            <a:headEnd/>
            <a:tailEnd/>
          </a:ln>
          <a:effectLst/>
        </p:spPr>
        <p:txBody>
          <a:bodyPr vert="horz" wrap="none" lIns="68601" tIns="34301" rIns="68601" bIns="34301" numCol="1" anchor="ctr" anchorCtr="0" compatLnSpc="1">
            <a:prstTxWarp prst="textNoShape">
              <a:avLst/>
            </a:prstTxWarp>
            <a:spAutoFit/>
          </a:bodyPr>
          <a:lstStyle/>
          <a:p>
            <a:endParaRPr lang="fr-FR"/>
          </a:p>
        </p:txBody>
      </p:sp>
      <p:sp>
        <p:nvSpPr>
          <p:cNvPr id="159752" name="Rectangle 8"/>
          <p:cNvSpPr>
            <a:spLocks noChangeArrowheads="1"/>
          </p:cNvSpPr>
          <p:nvPr/>
        </p:nvSpPr>
        <p:spPr bwMode="auto">
          <a:xfrm>
            <a:off x="1141942" y="-173135"/>
            <a:ext cx="138606" cy="346271"/>
          </a:xfrm>
          <a:prstGeom prst="rect">
            <a:avLst/>
          </a:prstGeom>
          <a:noFill/>
          <a:ln w="9525">
            <a:noFill/>
            <a:miter lim="800000"/>
            <a:headEnd/>
            <a:tailEnd/>
          </a:ln>
          <a:effectLst/>
        </p:spPr>
        <p:txBody>
          <a:bodyPr vert="horz" wrap="none" lIns="68601" tIns="34301" rIns="68601" bIns="34301" numCol="1" anchor="ctr" anchorCtr="0" compatLnSpc="1">
            <a:prstTxWarp prst="textNoShape">
              <a:avLst/>
            </a:prstTxWarp>
            <a:spAutoFit/>
          </a:bodyPr>
          <a:lstStyle/>
          <a:p>
            <a:endParaRPr lang="fr-FR"/>
          </a:p>
        </p:txBody>
      </p:sp>
      <p:sp>
        <p:nvSpPr>
          <p:cNvPr id="159754" name="Rectangle 10"/>
          <p:cNvSpPr>
            <a:spLocks noChangeArrowheads="1"/>
          </p:cNvSpPr>
          <p:nvPr/>
        </p:nvSpPr>
        <p:spPr bwMode="auto">
          <a:xfrm>
            <a:off x="1141942" y="-173135"/>
            <a:ext cx="138606" cy="346271"/>
          </a:xfrm>
          <a:prstGeom prst="rect">
            <a:avLst/>
          </a:prstGeom>
          <a:noFill/>
          <a:ln w="9525">
            <a:noFill/>
            <a:miter lim="800000"/>
            <a:headEnd/>
            <a:tailEnd/>
          </a:ln>
          <a:effectLst/>
        </p:spPr>
        <p:txBody>
          <a:bodyPr vert="horz" wrap="none" lIns="68601" tIns="34301" rIns="68601" bIns="34301" numCol="1" anchor="ctr" anchorCtr="0" compatLnSpc="1">
            <a:prstTxWarp prst="textNoShape">
              <a:avLst/>
            </a:prstTxWarp>
            <a:spAutoFit/>
          </a:bodyPr>
          <a:lstStyle/>
          <a:p>
            <a:endParaRPr lang="fr-FR"/>
          </a:p>
        </p:txBody>
      </p:sp>
      <p:sp>
        <p:nvSpPr>
          <p:cNvPr id="159756" name="Rectangle 12"/>
          <p:cNvSpPr>
            <a:spLocks noChangeArrowheads="1"/>
          </p:cNvSpPr>
          <p:nvPr/>
        </p:nvSpPr>
        <p:spPr bwMode="auto">
          <a:xfrm>
            <a:off x="1141942" y="-1632"/>
            <a:ext cx="138606" cy="346271"/>
          </a:xfrm>
          <a:prstGeom prst="rect">
            <a:avLst/>
          </a:prstGeom>
          <a:noFill/>
          <a:ln w="9525">
            <a:noFill/>
            <a:miter lim="800000"/>
            <a:headEnd/>
            <a:tailEnd/>
          </a:ln>
          <a:effectLst/>
        </p:spPr>
        <p:txBody>
          <a:bodyPr vert="horz" wrap="none" lIns="68601" tIns="34301" rIns="68601" bIns="34301" numCol="1" anchor="ctr" anchorCtr="0" compatLnSpc="1">
            <a:prstTxWarp prst="textNoShape">
              <a:avLst/>
            </a:prstTxWarp>
            <a:spAutoFit/>
          </a:bodyPr>
          <a:lstStyle/>
          <a:p>
            <a:endParaRPr lang="fr-FR"/>
          </a:p>
        </p:txBody>
      </p:sp>
      <p:sp>
        <p:nvSpPr>
          <p:cNvPr id="159758" name="Rectangle 14"/>
          <p:cNvSpPr>
            <a:spLocks noChangeArrowheads="1"/>
          </p:cNvSpPr>
          <p:nvPr/>
        </p:nvSpPr>
        <p:spPr bwMode="auto">
          <a:xfrm>
            <a:off x="1141942" y="-173135"/>
            <a:ext cx="138606" cy="346271"/>
          </a:xfrm>
          <a:prstGeom prst="rect">
            <a:avLst/>
          </a:prstGeom>
          <a:noFill/>
          <a:ln w="9525">
            <a:noFill/>
            <a:miter lim="800000"/>
            <a:headEnd/>
            <a:tailEnd/>
          </a:ln>
          <a:effectLst/>
        </p:spPr>
        <p:txBody>
          <a:bodyPr vert="horz" wrap="none" lIns="68601" tIns="34301" rIns="68601" bIns="34301" numCol="1" anchor="ctr" anchorCtr="0" compatLnSpc="1">
            <a:prstTxWarp prst="textNoShape">
              <a:avLst/>
            </a:prstTxWarp>
            <a:spAutoFit/>
          </a:bodyPr>
          <a:lstStyle/>
          <a:p>
            <a:endParaRPr lang="fr-FR"/>
          </a:p>
        </p:txBody>
      </p:sp>
      <p:sp>
        <p:nvSpPr>
          <p:cNvPr id="159760" name="Rectangle 16"/>
          <p:cNvSpPr>
            <a:spLocks noChangeArrowheads="1"/>
          </p:cNvSpPr>
          <p:nvPr/>
        </p:nvSpPr>
        <p:spPr bwMode="auto">
          <a:xfrm>
            <a:off x="1141942" y="-173135"/>
            <a:ext cx="138606" cy="346271"/>
          </a:xfrm>
          <a:prstGeom prst="rect">
            <a:avLst/>
          </a:prstGeom>
          <a:noFill/>
          <a:ln w="9525">
            <a:noFill/>
            <a:miter lim="800000"/>
            <a:headEnd/>
            <a:tailEnd/>
          </a:ln>
          <a:effectLst/>
        </p:spPr>
        <p:txBody>
          <a:bodyPr vert="horz" wrap="none" lIns="68601" tIns="34301" rIns="68601" bIns="34301" numCol="1" anchor="ctr" anchorCtr="0" compatLnSpc="1">
            <a:prstTxWarp prst="textNoShape">
              <a:avLst/>
            </a:prstTxWarp>
            <a:spAutoFit/>
          </a:bodyPr>
          <a:lstStyle/>
          <a:p>
            <a:endParaRPr lang="fr-FR"/>
          </a:p>
        </p:txBody>
      </p:sp>
      <p:sp>
        <p:nvSpPr>
          <p:cNvPr id="159762" name="Rectangle 18"/>
          <p:cNvSpPr>
            <a:spLocks noChangeArrowheads="1"/>
          </p:cNvSpPr>
          <p:nvPr/>
        </p:nvSpPr>
        <p:spPr bwMode="auto">
          <a:xfrm>
            <a:off x="1141942" y="-173135"/>
            <a:ext cx="138606" cy="346271"/>
          </a:xfrm>
          <a:prstGeom prst="rect">
            <a:avLst/>
          </a:prstGeom>
          <a:noFill/>
          <a:ln w="9525">
            <a:noFill/>
            <a:miter lim="800000"/>
            <a:headEnd/>
            <a:tailEnd/>
          </a:ln>
          <a:effectLst/>
        </p:spPr>
        <p:txBody>
          <a:bodyPr vert="horz" wrap="none" lIns="68601" tIns="34301" rIns="68601" bIns="34301" numCol="1" anchor="ctr" anchorCtr="0" compatLnSpc="1">
            <a:prstTxWarp prst="textNoShape">
              <a:avLst/>
            </a:prstTxWarp>
            <a:spAutoFit/>
          </a:bodyPr>
          <a:lstStyle/>
          <a:p>
            <a:endParaRPr lang="fr-FR"/>
          </a:p>
        </p:txBody>
      </p:sp>
      <p:sp>
        <p:nvSpPr>
          <p:cNvPr id="159764" name="Rectangle 20"/>
          <p:cNvSpPr>
            <a:spLocks noChangeArrowheads="1"/>
          </p:cNvSpPr>
          <p:nvPr/>
        </p:nvSpPr>
        <p:spPr bwMode="auto">
          <a:xfrm>
            <a:off x="1141942" y="-173135"/>
            <a:ext cx="138606" cy="346271"/>
          </a:xfrm>
          <a:prstGeom prst="rect">
            <a:avLst/>
          </a:prstGeom>
          <a:noFill/>
          <a:ln w="9525">
            <a:noFill/>
            <a:miter lim="800000"/>
            <a:headEnd/>
            <a:tailEnd/>
          </a:ln>
          <a:effectLst/>
        </p:spPr>
        <p:txBody>
          <a:bodyPr vert="horz" wrap="none" lIns="68601" tIns="34301" rIns="68601" bIns="34301" numCol="1" anchor="ctr" anchorCtr="0" compatLnSpc="1">
            <a:prstTxWarp prst="textNoShape">
              <a:avLst/>
            </a:prstTxWarp>
            <a:spAutoFit/>
          </a:bodyPr>
          <a:lstStyle/>
          <a:p>
            <a:endParaRPr lang="fr-FR"/>
          </a:p>
        </p:txBody>
      </p:sp>
      <p:sp>
        <p:nvSpPr>
          <p:cNvPr id="159766" name="Rectangle 22"/>
          <p:cNvSpPr>
            <a:spLocks noChangeArrowheads="1"/>
          </p:cNvSpPr>
          <p:nvPr/>
        </p:nvSpPr>
        <p:spPr bwMode="auto">
          <a:xfrm>
            <a:off x="1141942" y="-173135"/>
            <a:ext cx="138606" cy="346271"/>
          </a:xfrm>
          <a:prstGeom prst="rect">
            <a:avLst/>
          </a:prstGeom>
          <a:noFill/>
          <a:ln w="9525">
            <a:noFill/>
            <a:miter lim="800000"/>
            <a:headEnd/>
            <a:tailEnd/>
          </a:ln>
          <a:effectLst/>
        </p:spPr>
        <p:txBody>
          <a:bodyPr vert="horz" wrap="none" lIns="68601" tIns="34301" rIns="68601" bIns="34301" numCol="1" anchor="ctr" anchorCtr="0" compatLnSpc="1">
            <a:prstTxWarp prst="textNoShape">
              <a:avLst/>
            </a:prstTxWarp>
            <a:spAutoFit/>
          </a:bodyPr>
          <a:lstStyle/>
          <a:p>
            <a:endParaRPr lang="fr-FR"/>
          </a:p>
        </p:txBody>
      </p:sp>
      <p:sp>
        <p:nvSpPr>
          <p:cNvPr id="25" name="Rectangle 24"/>
          <p:cNvSpPr/>
          <p:nvPr/>
        </p:nvSpPr>
        <p:spPr>
          <a:xfrm>
            <a:off x="1615320" y="1616765"/>
            <a:ext cx="6105515" cy="2585323"/>
          </a:xfrm>
          <a:prstGeom prst="rect">
            <a:avLst/>
          </a:prstGeom>
        </p:spPr>
        <p:txBody>
          <a:bodyPr wrap="square">
            <a:spAutoFit/>
          </a:bodyPr>
          <a:lstStyle/>
          <a:p>
            <a:r>
              <a:rPr lang="fr-FR" b="0" dirty="0"/>
              <a:t>Utilisé pour évaluer si les écart-types (s1 et s2) provenant de deux séries d’analyses diffèrent significativement :</a:t>
            </a:r>
          </a:p>
          <a:p>
            <a:endParaRPr lang="fr-FR" b="0" dirty="0"/>
          </a:p>
          <a:p>
            <a:endParaRPr lang="fr-FR" b="0" dirty="0"/>
          </a:p>
          <a:p>
            <a:endParaRPr lang="fr-FR" b="0" dirty="0"/>
          </a:p>
          <a:p>
            <a:endParaRPr lang="fr-FR" b="0" dirty="0"/>
          </a:p>
          <a:p>
            <a:r>
              <a:rPr lang="fr-FR" b="0" dirty="0"/>
              <a:t>Lorsque la valeur calculée de F est supérieure à la valeur de F critique,  les deux écart-types diffèrent significativement.</a:t>
            </a:r>
          </a:p>
        </p:txBody>
      </p:sp>
      <p:pic>
        <p:nvPicPr>
          <p:cNvPr id="239618" name="Picture 2"/>
          <p:cNvPicPr>
            <a:picLocks noChangeAspect="1" noChangeArrowheads="1"/>
          </p:cNvPicPr>
          <p:nvPr/>
        </p:nvPicPr>
        <p:blipFill>
          <a:blip r:embed="rId3" cstate="print"/>
          <a:srcRect/>
          <a:stretch>
            <a:fillRect/>
          </a:stretch>
        </p:blipFill>
        <p:spPr bwMode="auto">
          <a:xfrm>
            <a:off x="3559731" y="2680287"/>
            <a:ext cx="2807172" cy="457822"/>
          </a:xfrm>
          <a:prstGeom prst="rect">
            <a:avLst/>
          </a:prstGeom>
          <a:noFill/>
          <a:ln w="9525">
            <a:noFill/>
            <a:miter lim="800000"/>
            <a:headEnd/>
            <a:tailEnd/>
          </a:ln>
        </p:spPr>
      </p:pic>
    </p:spTree>
    <p:extLst>
      <p:ext uri="{BB962C8B-B14F-4D97-AF65-F5344CB8AC3E}">
        <p14:creationId xmlns:p14="http://schemas.microsoft.com/office/powerpoint/2010/main" val="2965422343"/>
      </p:ext>
    </p:extLst>
  </p:cSld>
  <p:clrMapOvr>
    <a:masterClrMapping/>
  </p:clrMapOvr>
  <p:transition/>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87624" y="26159"/>
            <a:ext cx="4968230" cy="462484"/>
          </a:xfrm>
        </p:spPr>
        <p:txBody>
          <a:bodyPr/>
          <a:lstStyle/>
          <a:p>
            <a:r>
              <a:rPr lang="en-US" noProof="1"/>
              <a:t>Test de Fischer</a:t>
            </a:r>
            <a:endParaRPr lang="fr-FR" dirty="0"/>
          </a:p>
        </p:txBody>
      </p:sp>
      <p:pic>
        <p:nvPicPr>
          <p:cNvPr id="4" name="Image 3"/>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20000" contrast="-40000"/>
                    </a14:imgEffect>
                  </a14:imgLayer>
                </a14:imgProps>
              </a:ext>
            </a:extLst>
          </a:blip>
          <a:srcRect l="29885" t="18703" r="35802" b="38970"/>
          <a:stretch/>
        </p:blipFill>
        <p:spPr>
          <a:xfrm>
            <a:off x="1768144" y="789796"/>
            <a:ext cx="5608307" cy="3889632"/>
          </a:xfrm>
          <a:prstGeom prst="rect">
            <a:avLst/>
          </a:prstGeom>
        </p:spPr>
      </p:pic>
      <p:sp>
        <p:nvSpPr>
          <p:cNvPr id="5" name="ZoneTexte 4"/>
          <p:cNvSpPr txBox="1"/>
          <p:nvPr/>
        </p:nvSpPr>
        <p:spPr>
          <a:xfrm>
            <a:off x="1654776" y="4679428"/>
            <a:ext cx="5721674" cy="369332"/>
          </a:xfrm>
          <a:prstGeom prst="rect">
            <a:avLst/>
          </a:prstGeom>
          <a:noFill/>
        </p:spPr>
        <p:txBody>
          <a:bodyPr wrap="square" rtlCol="0">
            <a:spAutoFit/>
          </a:bodyPr>
          <a:lstStyle/>
          <a:p>
            <a:r>
              <a:rPr lang="fr-FR" b="0" dirty="0"/>
              <a:t>F doit être comparé a cette table avec  le </a:t>
            </a:r>
            <a:r>
              <a:rPr lang="fr-FR" b="0" dirty="0" err="1"/>
              <a:t>ddl</a:t>
            </a:r>
            <a:r>
              <a:rPr lang="fr-FR" b="0" dirty="0"/>
              <a:t> (v-1) </a:t>
            </a:r>
          </a:p>
        </p:txBody>
      </p:sp>
    </p:spTree>
    <p:extLst>
      <p:ext uri="{BB962C8B-B14F-4D97-AF65-F5344CB8AC3E}">
        <p14:creationId xmlns:p14="http://schemas.microsoft.com/office/powerpoint/2010/main" val="4032877401"/>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_h1"/>
          <p:cNvSpPr>
            <a:spLocks noGrp="1" noChangeArrowheads="1"/>
          </p:cNvSpPr>
          <p:nvPr>
            <p:ph type="title"/>
          </p:nvPr>
        </p:nvSpPr>
        <p:spPr bwMode="gray">
          <a:xfrm>
            <a:off x="1330640" y="0"/>
            <a:ext cx="7705856" cy="735773"/>
          </a:xfrm>
        </p:spPr>
        <p:txBody>
          <a:bodyPr/>
          <a:lstStyle/>
          <a:p>
            <a:r>
              <a:rPr lang="fr-FR" dirty="0"/>
              <a:t>Test t (Test de </a:t>
            </a:r>
            <a:r>
              <a:rPr lang="fr-FR" dirty="0" err="1"/>
              <a:t>student</a:t>
            </a:r>
            <a:r>
              <a:rPr lang="fr-FR" dirty="0"/>
              <a:t>) (un seul échantillon)</a:t>
            </a:r>
            <a:endParaRPr lang="en-US" noProof="1"/>
          </a:p>
        </p:txBody>
      </p:sp>
      <p:sp>
        <p:nvSpPr>
          <p:cNvPr id="23" name="_text"/>
          <p:cNvSpPr txBox="1">
            <a:spLocks/>
          </p:cNvSpPr>
          <p:nvPr/>
        </p:nvSpPr>
        <p:spPr bwMode="gray">
          <a:xfrm>
            <a:off x="1384905" y="1165982"/>
            <a:ext cx="3132310" cy="3187096"/>
          </a:xfrm>
          <a:prstGeom prst="rect">
            <a:avLst/>
          </a:prstGeom>
        </p:spPr>
        <p:txBody>
          <a:bodyPr vert="horz" lIns="0" tIns="0" rIns="0" bIns="0" rtlCol="0">
            <a:noAutofit/>
          </a:bodyPr>
          <a:lstStyle/>
          <a:p>
            <a:pPr marL="135036" indent="-135036">
              <a:lnSpc>
                <a:spcPct val="95000"/>
              </a:lnSpc>
              <a:spcAft>
                <a:spcPts val="600"/>
              </a:spcAft>
              <a:buFont typeface="Wingdings" pitchFamily="2" charset="2"/>
              <a:buChar char="§"/>
              <a:defRPr/>
            </a:pPr>
            <a:endParaRPr lang="fr-FR" b="1" noProof="1"/>
          </a:p>
        </p:txBody>
      </p:sp>
      <p:sp>
        <p:nvSpPr>
          <p:cNvPr id="18" name="Espace réservé du contenu 2"/>
          <p:cNvSpPr txBox="1">
            <a:spLocks/>
          </p:cNvSpPr>
          <p:nvPr/>
        </p:nvSpPr>
        <p:spPr>
          <a:xfrm>
            <a:off x="1484948" y="1200521"/>
            <a:ext cx="6174105" cy="3395520"/>
          </a:xfrm>
          <a:prstGeom prst="rect">
            <a:avLst/>
          </a:prstGeom>
        </p:spPr>
        <p:txBody>
          <a:bodyPr>
            <a:normAutofit/>
          </a:bodyPr>
          <a:lstStyle/>
          <a:p>
            <a:pPr marL="257244" indent="-257244" defTabSz="685983" fontAlgn="auto">
              <a:spcBef>
                <a:spcPct val="20000"/>
              </a:spcBef>
              <a:spcAft>
                <a:spcPts val="0"/>
              </a:spcAft>
              <a:buFont typeface="Arial" pitchFamily="34" charset="0"/>
              <a:buChar char="•"/>
              <a:defRPr/>
            </a:pPr>
            <a:endParaRPr lang="fr-FR" sz="2401" dirty="0">
              <a:latin typeface="+mn-lt"/>
            </a:endParaRPr>
          </a:p>
        </p:txBody>
      </p:sp>
      <p:sp>
        <p:nvSpPr>
          <p:cNvPr id="159746" name="Rectangle 2"/>
          <p:cNvSpPr>
            <a:spLocks noChangeArrowheads="1"/>
          </p:cNvSpPr>
          <p:nvPr/>
        </p:nvSpPr>
        <p:spPr bwMode="auto">
          <a:xfrm>
            <a:off x="1141942" y="-173135"/>
            <a:ext cx="138606" cy="346271"/>
          </a:xfrm>
          <a:prstGeom prst="rect">
            <a:avLst/>
          </a:prstGeom>
          <a:noFill/>
          <a:ln w="9525">
            <a:noFill/>
            <a:miter lim="800000"/>
            <a:headEnd/>
            <a:tailEnd/>
          </a:ln>
          <a:effectLst/>
        </p:spPr>
        <p:txBody>
          <a:bodyPr vert="horz" wrap="none" lIns="68601" tIns="34301" rIns="68601" bIns="34301" numCol="1" anchor="ctr" anchorCtr="0" compatLnSpc="1">
            <a:prstTxWarp prst="textNoShape">
              <a:avLst/>
            </a:prstTxWarp>
            <a:spAutoFit/>
          </a:bodyPr>
          <a:lstStyle/>
          <a:p>
            <a:endParaRPr lang="fr-FR"/>
          </a:p>
        </p:txBody>
      </p:sp>
      <p:sp>
        <p:nvSpPr>
          <p:cNvPr id="159748" name="Rectangle 4"/>
          <p:cNvSpPr>
            <a:spLocks noChangeArrowheads="1"/>
          </p:cNvSpPr>
          <p:nvPr/>
        </p:nvSpPr>
        <p:spPr bwMode="auto">
          <a:xfrm>
            <a:off x="1141942" y="-173135"/>
            <a:ext cx="138606" cy="346271"/>
          </a:xfrm>
          <a:prstGeom prst="rect">
            <a:avLst/>
          </a:prstGeom>
          <a:noFill/>
          <a:ln w="9525">
            <a:noFill/>
            <a:miter lim="800000"/>
            <a:headEnd/>
            <a:tailEnd/>
          </a:ln>
          <a:effectLst/>
        </p:spPr>
        <p:txBody>
          <a:bodyPr vert="horz" wrap="none" lIns="68601" tIns="34301" rIns="68601" bIns="34301" numCol="1" anchor="ctr" anchorCtr="0" compatLnSpc="1">
            <a:prstTxWarp prst="textNoShape">
              <a:avLst/>
            </a:prstTxWarp>
            <a:spAutoFit/>
          </a:bodyPr>
          <a:lstStyle/>
          <a:p>
            <a:endParaRPr lang="fr-FR"/>
          </a:p>
        </p:txBody>
      </p:sp>
      <p:sp>
        <p:nvSpPr>
          <p:cNvPr id="159750" name="Rectangle 6"/>
          <p:cNvSpPr>
            <a:spLocks noChangeArrowheads="1"/>
          </p:cNvSpPr>
          <p:nvPr/>
        </p:nvSpPr>
        <p:spPr bwMode="auto">
          <a:xfrm>
            <a:off x="1141942" y="-1632"/>
            <a:ext cx="138606" cy="346271"/>
          </a:xfrm>
          <a:prstGeom prst="rect">
            <a:avLst/>
          </a:prstGeom>
          <a:noFill/>
          <a:ln w="9525">
            <a:noFill/>
            <a:miter lim="800000"/>
            <a:headEnd/>
            <a:tailEnd/>
          </a:ln>
          <a:effectLst/>
        </p:spPr>
        <p:txBody>
          <a:bodyPr vert="horz" wrap="none" lIns="68601" tIns="34301" rIns="68601" bIns="34301" numCol="1" anchor="ctr" anchorCtr="0" compatLnSpc="1">
            <a:prstTxWarp prst="textNoShape">
              <a:avLst/>
            </a:prstTxWarp>
            <a:spAutoFit/>
          </a:bodyPr>
          <a:lstStyle/>
          <a:p>
            <a:endParaRPr lang="fr-FR"/>
          </a:p>
        </p:txBody>
      </p:sp>
      <p:sp>
        <p:nvSpPr>
          <p:cNvPr id="159752" name="Rectangle 8"/>
          <p:cNvSpPr>
            <a:spLocks noChangeArrowheads="1"/>
          </p:cNvSpPr>
          <p:nvPr/>
        </p:nvSpPr>
        <p:spPr bwMode="auto">
          <a:xfrm>
            <a:off x="1141942" y="-173135"/>
            <a:ext cx="138606" cy="346271"/>
          </a:xfrm>
          <a:prstGeom prst="rect">
            <a:avLst/>
          </a:prstGeom>
          <a:noFill/>
          <a:ln w="9525">
            <a:noFill/>
            <a:miter lim="800000"/>
            <a:headEnd/>
            <a:tailEnd/>
          </a:ln>
          <a:effectLst/>
        </p:spPr>
        <p:txBody>
          <a:bodyPr vert="horz" wrap="none" lIns="68601" tIns="34301" rIns="68601" bIns="34301" numCol="1" anchor="ctr" anchorCtr="0" compatLnSpc="1">
            <a:prstTxWarp prst="textNoShape">
              <a:avLst/>
            </a:prstTxWarp>
            <a:spAutoFit/>
          </a:bodyPr>
          <a:lstStyle/>
          <a:p>
            <a:endParaRPr lang="fr-FR"/>
          </a:p>
        </p:txBody>
      </p:sp>
      <p:sp>
        <p:nvSpPr>
          <p:cNvPr id="159754" name="Rectangle 10"/>
          <p:cNvSpPr>
            <a:spLocks noChangeArrowheads="1"/>
          </p:cNvSpPr>
          <p:nvPr/>
        </p:nvSpPr>
        <p:spPr bwMode="auto">
          <a:xfrm>
            <a:off x="1141942" y="-173135"/>
            <a:ext cx="138606" cy="346271"/>
          </a:xfrm>
          <a:prstGeom prst="rect">
            <a:avLst/>
          </a:prstGeom>
          <a:noFill/>
          <a:ln w="9525">
            <a:noFill/>
            <a:miter lim="800000"/>
            <a:headEnd/>
            <a:tailEnd/>
          </a:ln>
          <a:effectLst/>
        </p:spPr>
        <p:txBody>
          <a:bodyPr vert="horz" wrap="none" lIns="68601" tIns="34301" rIns="68601" bIns="34301" numCol="1" anchor="ctr" anchorCtr="0" compatLnSpc="1">
            <a:prstTxWarp prst="textNoShape">
              <a:avLst/>
            </a:prstTxWarp>
            <a:spAutoFit/>
          </a:bodyPr>
          <a:lstStyle/>
          <a:p>
            <a:endParaRPr lang="fr-FR"/>
          </a:p>
        </p:txBody>
      </p:sp>
      <p:sp>
        <p:nvSpPr>
          <p:cNvPr id="159756" name="Rectangle 12"/>
          <p:cNvSpPr>
            <a:spLocks noChangeArrowheads="1"/>
          </p:cNvSpPr>
          <p:nvPr/>
        </p:nvSpPr>
        <p:spPr bwMode="auto">
          <a:xfrm>
            <a:off x="1141942" y="-1632"/>
            <a:ext cx="138606" cy="346271"/>
          </a:xfrm>
          <a:prstGeom prst="rect">
            <a:avLst/>
          </a:prstGeom>
          <a:noFill/>
          <a:ln w="9525">
            <a:noFill/>
            <a:miter lim="800000"/>
            <a:headEnd/>
            <a:tailEnd/>
          </a:ln>
          <a:effectLst/>
        </p:spPr>
        <p:txBody>
          <a:bodyPr vert="horz" wrap="none" lIns="68601" tIns="34301" rIns="68601" bIns="34301" numCol="1" anchor="ctr" anchorCtr="0" compatLnSpc="1">
            <a:prstTxWarp prst="textNoShape">
              <a:avLst/>
            </a:prstTxWarp>
            <a:spAutoFit/>
          </a:bodyPr>
          <a:lstStyle/>
          <a:p>
            <a:endParaRPr lang="fr-FR"/>
          </a:p>
        </p:txBody>
      </p:sp>
      <p:sp>
        <p:nvSpPr>
          <p:cNvPr id="159758" name="Rectangle 14"/>
          <p:cNvSpPr>
            <a:spLocks noChangeArrowheads="1"/>
          </p:cNvSpPr>
          <p:nvPr/>
        </p:nvSpPr>
        <p:spPr bwMode="auto">
          <a:xfrm>
            <a:off x="1141942" y="-173135"/>
            <a:ext cx="138606" cy="346271"/>
          </a:xfrm>
          <a:prstGeom prst="rect">
            <a:avLst/>
          </a:prstGeom>
          <a:noFill/>
          <a:ln w="9525">
            <a:noFill/>
            <a:miter lim="800000"/>
            <a:headEnd/>
            <a:tailEnd/>
          </a:ln>
          <a:effectLst/>
        </p:spPr>
        <p:txBody>
          <a:bodyPr vert="horz" wrap="none" lIns="68601" tIns="34301" rIns="68601" bIns="34301" numCol="1" anchor="ctr" anchorCtr="0" compatLnSpc="1">
            <a:prstTxWarp prst="textNoShape">
              <a:avLst/>
            </a:prstTxWarp>
            <a:spAutoFit/>
          </a:bodyPr>
          <a:lstStyle/>
          <a:p>
            <a:endParaRPr lang="fr-FR"/>
          </a:p>
        </p:txBody>
      </p:sp>
      <p:sp>
        <p:nvSpPr>
          <p:cNvPr id="159760" name="Rectangle 16"/>
          <p:cNvSpPr>
            <a:spLocks noChangeArrowheads="1"/>
          </p:cNvSpPr>
          <p:nvPr/>
        </p:nvSpPr>
        <p:spPr bwMode="auto">
          <a:xfrm>
            <a:off x="1141942" y="-173135"/>
            <a:ext cx="138606" cy="346271"/>
          </a:xfrm>
          <a:prstGeom prst="rect">
            <a:avLst/>
          </a:prstGeom>
          <a:noFill/>
          <a:ln w="9525">
            <a:noFill/>
            <a:miter lim="800000"/>
            <a:headEnd/>
            <a:tailEnd/>
          </a:ln>
          <a:effectLst/>
        </p:spPr>
        <p:txBody>
          <a:bodyPr vert="horz" wrap="none" lIns="68601" tIns="34301" rIns="68601" bIns="34301" numCol="1" anchor="ctr" anchorCtr="0" compatLnSpc="1">
            <a:prstTxWarp prst="textNoShape">
              <a:avLst/>
            </a:prstTxWarp>
            <a:spAutoFit/>
          </a:bodyPr>
          <a:lstStyle/>
          <a:p>
            <a:endParaRPr lang="fr-FR"/>
          </a:p>
        </p:txBody>
      </p:sp>
      <p:sp>
        <p:nvSpPr>
          <p:cNvPr id="159762" name="Rectangle 18"/>
          <p:cNvSpPr>
            <a:spLocks noChangeArrowheads="1"/>
          </p:cNvSpPr>
          <p:nvPr/>
        </p:nvSpPr>
        <p:spPr bwMode="auto">
          <a:xfrm>
            <a:off x="1141942" y="-173135"/>
            <a:ext cx="138606" cy="346271"/>
          </a:xfrm>
          <a:prstGeom prst="rect">
            <a:avLst/>
          </a:prstGeom>
          <a:noFill/>
          <a:ln w="9525">
            <a:noFill/>
            <a:miter lim="800000"/>
            <a:headEnd/>
            <a:tailEnd/>
          </a:ln>
          <a:effectLst/>
        </p:spPr>
        <p:txBody>
          <a:bodyPr vert="horz" wrap="none" lIns="68601" tIns="34301" rIns="68601" bIns="34301" numCol="1" anchor="ctr" anchorCtr="0" compatLnSpc="1">
            <a:prstTxWarp prst="textNoShape">
              <a:avLst/>
            </a:prstTxWarp>
            <a:spAutoFit/>
          </a:bodyPr>
          <a:lstStyle/>
          <a:p>
            <a:endParaRPr lang="fr-FR"/>
          </a:p>
        </p:txBody>
      </p:sp>
      <p:sp>
        <p:nvSpPr>
          <p:cNvPr id="159764" name="Rectangle 20"/>
          <p:cNvSpPr>
            <a:spLocks noChangeArrowheads="1"/>
          </p:cNvSpPr>
          <p:nvPr/>
        </p:nvSpPr>
        <p:spPr bwMode="auto">
          <a:xfrm>
            <a:off x="1141942" y="-173135"/>
            <a:ext cx="138606" cy="346271"/>
          </a:xfrm>
          <a:prstGeom prst="rect">
            <a:avLst/>
          </a:prstGeom>
          <a:noFill/>
          <a:ln w="9525">
            <a:noFill/>
            <a:miter lim="800000"/>
            <a:headEnd/>
            <a:tailEnd/>
          </a:ln>
          <a:effectLst/>
        </p:spPr>
        <p:txBody>
          <a:bodyPr vert="horz" wrap="none" lIns="68601" tIns="34301" rIns="68601" bIns="34301" numCol="1" anchor="ctr" anchorCtr="0" compatLnSpc="1">
            <a:prstTxWarp prst="textNoShape">
              <a:avLst/>
            </a:prstTxWarp>
            <a:spAutoFit/>
          </a:bodyPr>
          <a:lstStyle/>
          <a:p>
            <a:endParaRPr lang="fr-FR"/>
          </a:p>
        </p:txBody>
      </p:sp>
      <p:sp>
        <p:nvSpPr>
          <p:cNvPr id="159766" name="Rectangle 22"/>
          <p:cNvSpPr>
            <a:spLocks noChangeArrowheads="1"/>
          </p:cNvSpPr>
          <p:nvPr/>
        </p:nvSpPr>
        <p:spPr bwMode="auto">
          <a:xfrm>
            <a:off x="1141942" y="-173135"/>
            <a:ext cx="138606" cy="346271"/>
          </a:xfrm>
          <a:prstGeom prst="rect">
            <a:avLst/>
          </a:prstGeom>
          <a:noFill/>
          <a:ln w="9525">
            <a:noFill/>
            <a:miter lim="800000"/>
            <a:headEnd/>
            <a:tailEnd/>
          </a:ln>
          <a:effectLst/>
        </p:spPr>
        <p:txBody>
          <a:bodyPr vert="horz" wrap="none" lIns="68601" tIns="34301" rIns="68601" bIns="34301" numCol="1" anchor="ctr" anchorCtr="0" compatLnSpc="1">
            <a:prstTxWarp prst="textNoShape">
              <a:avLst/>
            </a:prstTxWarp>
            <a:spAutoFit/>
          </a:bodyPr>
          <a:lstStyle/>
          <a:p>
            <a:endParaRPr lang="fr-FR"/>
          </a:p>
        </p:txBody>
      </p:sp>
      <mc:AlternateContent xmlns:mc="http://schemas.openxmlformats.org/markup-compatibility/2006" xmlns:a14="http://schemas.microsoft.com/office/drawing/2010/main">
        <mc:Choice Requires="a14">
          <p:sp>
            <p:nvSpPr>
              <p:cNvPr id="25" name="Rectangle 24"/>
              <p:cNvSpPr/>
              <p:nvPr/>
            </p:nvSpPr>
            <p:spPr>
              <a:xfrm>
                <a:off x="1259630" y="767897"/>
                <a:ext cx="7702408" cy="2877006"/>
              </a:xfrm>
              <a:prstGeom prst="rect">
                <a:avLst/>
              </a:prstGeom>
            </p:spPr>
            <p:txBody>
              <a:bodyPr wrap="square">
                <a:spAutoFit/>
              </a:bodyPr>
              <a:lstStyle/>
              <a:p>
                <a:endParaRPr lang="fr-FR" sz="3001" b="0" dirty="0"/>
              </a:p>
              <a:p>
                <a:pPr algn="ctr"/>
                <a:r>
                  <a:rPr lang="fr-FR" sz="3001" b="0" dirty="0"/>
                  <a:t>t = </a:t>
                </a:r>
                <a14:m>
                  <m:oMath xmlns:m="http://schemas.openxmlformats.org/officeDocument/2006/math">
                    <m:f>
                      <m:fPr>
                        <m:ctrlPr>
                          <a:rPr lang="fr-FR" sz="3001" b="0" i="1">
                            <a:latin typeface="Cambria Math" panose="02040503050406030204" pitchFamily="18" charset="0"/>
                          </a:rPr>
                        </m:ctrlPr>
                      </m:fPr>
                      <m:num>
                        <m:sSub>
                          <m:sSubPr>
                            <m:ctrlPr>
                              <a:rPr lang="fr-FR" sz="3001" b="0" i="1">
                                <a:latin typeface="Cambria Math" panose="02040503050406030204" pitchFamily="18" charset="0"/>
                              </a:rPr>
                            </m:ctrlPr>
                          </m:sSubPr>
                          <m:e>
                            <m:acc>
                              <m:accPr>
                                <m:chr m:val="̅"/>
                                <m:ctrlPr>
                                  <a:rPr lang="fr-FR" sz="3001" b="0" i="1">
                                    <a:latin typeface="Cambria Math" panose="02040503050406030204" pitchFamily="18" charset="0"/>
                                  </a:rPr>
                                </m:ctrlPr>
                              </m:accPr>
                              <m:e>
                                <m:r>
                                  <a:rPr lang="fr-FR" sz="3001" b="0" i="1">
                                    <a:latin typeface="Cambria Math" panose="02040503050406030204" pitchFamily="18" charset="0"/>
                                  </a:rPr>
                                  <m:t>𝑋</m:t>
                                </m:r>
                              </m:e>
                            </m:acc>
                          </m:e>
                          <m:sub>
                            <m:r>
                              <a:rPr lang="fr-FR" sz="3001" b="0" i="1">
                                <a:latin typeface="Cambria Math" panose="02040503050406030204" pitchFamily="18" charset="0"/>
                              </a:rPr>
                              <m:t>1</m:t>
                            </m:r>
                          </m:sub>
                        </m:sSub>
                        <m:r>
                          <a:rPr lang="fr-FR" sz="3001" b="0" i="1">
                            <a:latin typeface="Cambria Math" panose="02040503050406030204" pitchFamily="18" charset="0"/>
                          </a:rPr>
                          <m:t>−</m:t>
                        </m:r>
                        <m:sSub>
                          <m:sSubPr>
                            <m:ctrlPr>
                              <a:rPr lang="fr-FR" sz="3001" b="0" i="1">
                                <a:latin typeface="Cambria Math" panose="02040503050406030204" pitchFamily="18" charset="0"/>
                              </a:rPr>
                            </m:ctrlPr>
                          </m:sSubPr>
                          <m:e>
                            <m:acc>
                              <m:accPr>
                                <m:chr m:val="̅"/>
                                <m:ctrlPr>
                                  <a:rPr lang="fr-FR" sz="3001" b="0" i="1">
                                    <a:latin typeface="Cambria Math" panose="02040503050406030204" pitchFamily="18" charset="0"/>
                                  </a:rPr>
                                </m:ctrlPr>
                              </m:accPr>
                              <m:e>
                                <m:r>
                                  <a:rPr lang="fr-FR" sz="3001" b="0" i="1">
                                    <a:latin typeface="Cambria Math" panose="02040503050406030204" pitchFamily="18" charset="0"/>
                                  </a:rPr>
                                  <m:t>𝑋</m:t>
                                </m:r>
                              </m:e>
                            </m:acc>
                          </m:e>
                          <m:sub>
                            <m:r>
                              <a:rPr lang="fr-FR" sz="3001" b="0" i="1">
                                <a:latin typeface="Cambria Math" panose="02040503050406030204" pitchFamily="18" charset="0"/>
                              </a:rPr>
                              <m:t>2</m:t>
                            </m:r>
                          </m:sub>
                        </m:sSub>
                      </m:num>
                      <m:den>
                        <m:f>
                          <m:fPr>
                            <m:ctrlPr>
                              <a:rPr lang="fr-FR" sz="3001" b="0" i="1">
                                <a:latin typeface="Cambria Math" panose="02040503050406030204" pitchFamily="18" charset="0"/>
                              </a:rPr>
                            </m:ctrlPr>
                          </m:fPr>
                          <m:num>
                            <m:r>
                              <a:rPr lang="fr-FR" sz="3001" b="0" i="1">
                                <a:latin typeface="Cambria Math" panose="02040503050406030204" pitchFamily="18" charset="0"/>
                              </a:rPr>
                              <m:t>𝑆</m:t>
                            </m:r>
                          </m:num>
                          <m:den>
                            <m:rad>
                              <m:radPr>
                                <m:degHide m:val="on"/>
                                <m:ctrlPr>
                                  <a:rPr lang="fr-FR" sz="3001" b="0" i="1">
                                    <a:latin typeface="Cambria Math" panose="02040503050406030204" pitchFamily="18" charset="0"/>
                                  </a:rPr>
                                </m:ctrlPr>
                              </m:radPr>
                              <m:deg/>
                              <m:e>
                                <m:r>
                                  <a:rPr lang="fr-FR" sz="3001" b="0" i="1">
                                    <a:latin typeface="Cambria Math" panose="02040503050406030204" pitchFamily="18" charset="0"/>
                                  </a:rPr>
                                  <m:t>𝑛</m:t>
                                </m:r>
                              </m:e>
                            </m:rad>
                          </m:den>
                        </m:f>
                      </m:den>
                    </m:f>
                  </m:oMath>
                </a14:m>
                <a:r>
                  <a:rPr lang="fr-FR" sz="3001" b="0" dirty="0"/>
                  <a:t> </a:t>
                </a:r>
              </a:p>
              <a:p>
                <a:endParaRPr lang="fr-FR" b="0" dirty="0"/>
              </a:p>
              <a:p>
                <a14:m>
                  <m:oMath xmlns:m="http://schemas.openxmlformats.org/officeDocument/2006/math">
                    <m:sSub>
                      <m:sSubPr>
                        <m:ctrlPr>
                          <a:rPr lang="fr-FR" b="0" i="1">
                            <a:latin typeface="Cambria Math" panose="02040503050406030204" pitchFamily="18" charset="0"/>
                          </a:rPr>
                        </m:ctrlPr>
                      </m:sSubPr>
                      <m:e>
                        <m:acc>
                          <m:accPr>
                            <m:chr m:val="̅"/>
                            <m:ctrlPr>
                              <a:rPr lang="fr-FR" b="0" i="1">
                                <a:latin typeface="Cambria Math" panose="02040503050406030204" pitchFamily="18" charset="0"/>
                              </a:rPr>
                            </m:ctrlPr>
                          </m:accPr>
                          <m:e>
                            <m:r>
                              <a:rPr lang="fr-FR" b="0" i="1">
                                <a:latin typeface="Cambria Math" panose="02040503050406030204" pitchFamily="18" charset="0"/>
                              </a:rPr>
                              <m:t>𝑋</m:t>
                            </m:r>
                          </m:e>
                        </m:acc>
                      </m:e>
                      <m:sub>
                        <m:r>
                          <a:rPr lang="fr-FR" b="0" i="1" smtClean="0">
                            <a:latin typeface="Cambria Math" panose="02040503050406030204" pitchFamily="18" charset="0"/>
                          </a:rPr>
                          <m:t>2</m:t>
                        </m:r>
                      </m:sub>
                    </m:sSub>
                  </m:oMath>
                </a14:m>
                <a:r>
                  <a:rPr lang="fr-FR" b="0" dirty="0"/>
                  <a:t> = valeur de référence </a:t>
                </a:r>
              </a:p>
              <a:p>
                <a:r>
                  <a:rPr lang="fr-FR" b="0" dirty="0"/>
                  <a:t>Lorsque la valeur t calculée est supérieure à la valeur t critique figurant au Tableau 2, la différence entre les deux valeurs est significative statistiquement.</a:t>
                </a:r>
              </a:p>
            </p:txBody>
          </p:sp>
        </mc:Choice>
        <mc:Fallback xmlns="">
          <p:sp>
            <p:nvSpPr>
              <p:cNvPr id="25" name="Rectangle 24"/>
              <p:cNvSpPr>
                <a:spLocks noRot="1" noChangeAspect="1" noMove="1" noResize="1" noEditPoints="1" noAdjustHandles="1" noChangeArrowheads="1" noChangeShapeType="1" noTextEdit="1"/>
              </p:cNvSpPr>
              <p:nvPr/>
            </p:nvSpPr>
            <p:spPr>
              <a:xfrm>
                <a:off x="1259630" y="767897"/>
                <a:ext cx="7702408" cy="2877006"/>
              </a:xfrm>
              <a:prstGeom prst="rect">
                <a:avLst/>
              </a:prstGeom>
              <a:blipFill>
                <a:blip r:embed="rId3"/>
                <a:stretch>
                  <a:fillRect l="-713" r="-1029" b="-2542"/>
                </a:stretch>
              </a:blipFill>
            </p:spPr>
            <p:txBody>
              <a:bodyPr/>
              <a:lstStyle/>
              <a:p>
                <a:r>
                  <a:rPr lang="fr-FR">
                    <a:noFill/>
                  </a:rPr>
                  <a:t> </a:t>
                </a:r>
              </a:p>
            </p:txBody>
          </p:sp>
        </mc:Fallback>
      </mc:AlternateContent>
    </p:spTree>
    <p:extLst>
      <p:ext uri="{BB962C8B-B14F-4D97-AF65-F5344CB8AC3E}">
        <p14:creationId xmlns:p14="http://schemas.microsoft.com/office/powerpoint/2010/main" val="823537389"/>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me 4"/>
          <p:cNvGraphicFramePr/>
          <p:nvPr/>
        </p:nvGraphicFramePr>
        <p:xfrm>
          <a:off x="1805418" y="-48443"/>
          <a:ext cx="6185214" cy="18442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Tableau 6"/>
          <p:cNvGraphicFramePr>
            <a:graphicFrameLocks noGrp="1"/>
          </p:cNvGraphicFramePr>
          <p:nvPr/>
        </p:nvGraphicFramePr>
        <p:xfrm>
          <a:off x="1276617" y="1870250"/>
          <a:ext cx="5811362" cy="3255532"/>
        </p:xfrm>
        <a:graphic>
          <a:graphicData uri="http://schemas.openxmlformats.org/drawingml/2006/table">
            <a:tbl>
              <a:tblPr firstRow="1" bandRow="1">
                <a:tableStyleId>{5DA37D80-6434-44D0-A028-1B22A696006F}</a:tableStyleId>
              </a:tblPr>
              <a:tblGrid>
                <a:gridCol w="1196138">
                  <a:extLst>
                    <a:ext uri="{9D8B030D-6E8A-4147-A177-3AD203B41FA5}">
                      <a16:colId xmlns:a16="http://schemas.microsoft.com/office/drawing/2014/main" val="20000"/>
                    </a:ext>
                  </a:extLst>
                </a:gridCol>
                <a:gridCol w="2670408">
                  <a:extLst>
                    <a:ext uri="{9D8B030D-6E8A-4147-A177-3AD203B41FA5}">
                      <a16:colId xmlns:a16="http://schemas.microsoft.com/office/drawing/2014/main" val="20001"/>
                    </a:ext>
                  </a:extLst>
                </a:gridCol>
                <a:gridCol w="1944816">
                  <a:extLst>
                    <a:ext uri="{9D8B030D-6E8A-4147-A177-3AD203B41FA5}">
                      <a16:colId xmlns:a16="http://schemas.microsoft.com/office/drawing/2014/main" val="20002"/>
                    </a:ext>
                  </a:extLst>
                </a:gridCol>
              </a:tblGrid>
              <a:tr h="263176">
                <a:tc>
                  <a:txBody>
                    <a:bodyPr/>
                    <a:lstStyle/>
                    <a:p>
                      <a:pPr algn="ctr"/>
                      <a:r>
                        <a:rPr lang="fr-FR" sz="1100" dirty="0"/>
                        <a:t>Elément </a:t>
                      </a:r>
                    </a:p>
                  </a:txBody>
                  <a:tcPr marL="68601" marR="68601" marT="34301" marB="34301"/>
                </a:tc>
                <a:tc>
                  <a:txBody>
                    <a:bodyPr/>
                    <a:lstStyle/>
                    <a:p>
                      <a:pPr algn="ctr"/>
                      <a:r>
                        <a:rPr lang="fr-FR" sz="1100" dirty="0"/>
                        <a:t>Type 1 </a:t>
                      </a:r>
                    </a:p>
                  </a:txBody>
                  <a:tcPr marL="68601" marR="68601" marT="34301" marB="34301"/>
                </a:tc>
                <a:tc>
                  <a:txBody>
                    <a:bodyPr/>
                    <a:lstStyle/>
                    <a:p>
                      <a:pPr algn="ctr"/>
                      <a:r>
                        <a:rPr lang="fr-FR" sz="1100" dirty="0"/>
                        <a:t>Type 2</a:t>
                      </a:r>
                    </a:p>
                  </a:txBody>
                  <a:tcPr marL="68601" marR="68601" marT="34301" marB="34301"/>
                </a:tc>
                <a:extLst>
                  <a:ext uri="{0D108BD9-81ED-4DB2-BD59-A6C34878D82A}">
                    <a16:rowId xmlns:a16="http://schemas.microsoft.com/office/drawing/2014/main" val="10000"/>
                  </a:ext>
                </a:extLst>
              </a:tr>
              <a:tr h="481966">
                <a:tc>
                  <a:txBody>
                    <a:bodyPr/>
                    <a:lstStyle/>
                    <a:p>
                      <a:r>
                        <a:rPr lang="fr-FR" sz="1100" b="1" dirty="0" err="1"/>
                        <a:t>Shewhart</a:t>
                      </a:r>
                      <a:r>
                        <a:rPr lang="fr-FR" sz="1100" b="1" dirty="0"/>
                        <a:t> </a:t>
                      </a:r>
                    </a:p>
                  </a:txBody>
                  <a:tcPr marL="68601" marR="68601" marT="34301" marB="34301"/>
                </a:tc>
                <a:tc>
                  <a:txBody>
                    <a:bodyPr/>
                    <a:lstStyle/>
                    <a:p>
                      <a:r>
                        <a:rPr lang="fr-FR" sz="1100" dirty="0"/>
                        <a:t>Cause assignable</a:t>
                      </a:r>
                    </a:p>
                  </a:txBody>
                  <a:tcPr marL="68601" marR="68601" marT="34301" marB="34301"/>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100" dirty="0"/>
                        <a:t>Cause  non assignable (aléatoire)</a:t>
                      </a:r>
                    </a:p>
                    <a:p>
                      <a:endParaRPr lang="fr-FR" sz="1100" dirty="0"/>
                    </a:p>
                  </a:txBody>
                  <a:tcPr marL="68601" marR="68601" marT="34301" marB="34301"/>
                </a:tc>
                <a:extLst>
                  <a:ext uri="{0D108BD9-81ED-4DB2-BD59-A6C34878D82A}">
                    <a16:rowId xmlns:a16="http://schemas.microsoft.com/office/drawing/2014/main" val="10001"/>
                  </a:ext>
                </a:extLst>
              </a:tr>
              <a:tr h="447400">
                <a:tc>
                  <a:txBody>
                    <a:bodyPr/>
                    <a:lstStyle/>
                    <a:p>
                      <a:r>
                        <a:rPr lang="fr-FR" sz="1100" b="1" dirty="0"/>
                        <a:t>Deming</a:t>
                      </a:r>
                    </a:p>
                  </a:txBody>
                  <a:tcPr marL="68601" marR="68601" marT="34301" marB="34301"/>
                </a:tc>
                <a:tc>
                  <a:txBody>
                    <a:bodyPr/>
                    <a:lstStyle/>
                    <a:p>
                      <a:r>
                        <a:rPr lang="fr-FR" sz="1100" dirty="0"/>
                        <a:t>Cause spéciale</a:t>
                      </a:r>
                    </a:p>
                  </a:txBody>
                  <a:tcPr marL="68601" marR="68601" marT="34301" marB="34301"/>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100" dirty="0"/>
                        <a:t>Cause commune</a:t>
                      </a:r>
                    </a:p>
                    <a:p>
                      <a:endParaRPr lang="fr-FR" sz="1100" dirty="0"/>
                    </a:p>
                  </a:txBody>
                  <a:tcPr marL="68601" marR="68601" marT="34301" marB="34301"/>
                </a:tc>
                <a:extLst>
                  <a:ext uri="{0D108BD9-81ED-4DB2-BD59-A6C34878D82A}">
                    <a16:rowId xmlns:a16="http://schemas.microsoft.com/office/drawing/2014/main" val="10002"/>
                  </a:ext>
                </a:extLst>
              </a:tr>
              <a:tr h="447400">
                <a:tc>
                  <a:txBody>
                    <a:bodyPr/>
                    <a:lstStyle/>
                    <a:p>
                      <a:r>
                        <a:rPr lang="fr-FR" sz="1100" b="1" dirty="0"/>
                        <a:t>Source / cause</a:t>
                      </a:r>
                    </a:p>
                  </a:txBody>
                  <a:tcPr marL="68601" marR="68601" marT="34301" marB="34301"/>
                </a:tc>
                <a:tc>
                  <a:txBody>
                    <a:bodyPr/>
                    <a:lstStyle/>
                    <a:p>
                      <a:r>
                        <a:rPr lang="fr-FR" sz="1100" dirty="0"/>
                        <a:t>Externe processus </a:t>
                      </a:r>
                    </a:p>
                  </a:txBody>
                  <a:tcPr marL="68601" marR="68601" marT="34301" marB="34301"/>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100" dirty="0"/>
                        <a:t>Interne processus</a:t>
                      </a:r>
                    </a:p>
                    <a:p>
                      <a:endParaRPr lang="fr-FR" sz="1100" dirty="0"/>
                    </a:p>
                  </a:txBody>
                  <a:tcPr marL="68601" marR="68601" marT="34301" marB="34301"/>
                </a:tc>
                <a:extLst>
                  <a:ext uri="{0D108BD9-81ED-4DB2-BD59-A6C34878D82A}">
                    <a16:rowId xmlns:a16="http://schemas.microsoft.com/office/drawing/2014/main" val="10003"/>
                  </a:ext>
                </a:extLst>
              </a:tr>
              <a:tr h="263176">
                <a:tc>
                  <a:txBody>
                    <a:bodyPr/>
                    <a:lstStyle/>
                    <a:p>
                      <a:r>
                        <a:rPr lang="fr-FR" sz="1100" b="1" dirty="0"/>
                        <a:t>Nombre de causes </a:t>
                      </a:r>
                    </a:p>
                  </a:txBody>
                  <a:tcPr marL="68601" marR="68601" marT="34301" marB="34301"/>
                </a:tc>
                <a:tc>
                  <a:txBody>
                    <a:bodyPr/>
                    <a:lstStyle/>
                    <a:p>
                      <a:r>
                        <a:rPr lang="fr-FR" sz="1100" dirty="0"/>
                        <a:t>Petit </a:t>
                      </a:r>
                    </a:p>
                  </a:txBody>
                  <a:tcPr marL="68601" marR="68601" marT="34301" marB="34301"/>
                </a:tc>
                <a:tc>
                  <a:txBody>
                    <a:bodyPr/>
                    <a:lstStyle/>
                    <a:p>
                      <a:r>
                        <a:rPr lang="fr-FR" sz="1100" dirty="0"/>
                        <a:t>Grand</a:t>
                      </a:r>
                    </a:p>
                  </a:txBody>
                  <a:tcPr marL="68601" marR="68601" marT="34301" marB="34301"/>
                </a:tc>
                <a:extLst>
                  <a:ext uri="{0D108BD9-81ED-4DB2-BD59-A6C34878D82A}">
                    <a16:rowId xmlns:a16="http://schemas.microsoft.com/office/drawing/2014/main" val="10004"/>
                  </a:ext>
                </a:extLst>
              </a:tr>
              <a:tr h="447400">
                <a:tc>
                  <a:txBody>
                    <a:bodyPr/>
                    <a:lstStyle/>
                    <a:p>
                      <a:r>
                        <a:rPr lang="fr-FR" sz="1100" b="1" dirty="0"/>
                        <a:t>Effet cause</a:t>
                      </a:r>
                    </a:p>
                  </a:txBody>
                  <a:tcPr marL="68601" marR="68601" marT="34301" marB="34301"/>
                </a:tc>
                <a:tc>
                  <a:txBody>
                    <a:bodyPr/>
                    <a:lstStyle/>
                    <a:p>
                      <a:r>
                        <a:rPr lang="fr-FR" sz="1100" dirty="0"/>
                        <a:t>Fort</a:t>
                      </a:r>
                    </a:p>
                  </a:txBody>
                  <a:tcPr marL="68601" marR="68601" marT="34301" marB="34301"/>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100" dirty="0"/>
                        <a:t>Faible</a:t>
                      </a:r>
                    </a:p>
                    <a:p>
                      <a:endParaRPr lang="fr-FR" sz="1100" dirty="0"/>
                    </a:p>
                  </a:txBody>
                  <a:tcPr marL="68601" marR="68601" marT="34301" marB="34301"/>
                </a:tc>
                <a:extLst>
                  <a:ext uri="{0D108BD9-81ED-4DB2-BD59-A6C34878D82A}">
                    <a16:rowId xmlns:a16="http://schemas.microsoft.com/office/drawing/2014/main" val="10005"/>
                  </a:ext>
                </a:extLst>
              </a:tr>
              <a:tr h="337376">
                <a:tc>
                  <a:txBody>
                    <a:bodyPr/>
                    <a:lstStyle/>
                    <a:p>
                      <a:r>
                        <a:rPr lang="fr-FR" sz="1100" b="1" dirty="0"/>
                        <a:t>Élimination</a:t>
                      </a:r>
                    </a:p>
                  </a:txBody>
                  <a:tcPr marL="68601" marR="68601" marT="34301" marB="34301"/>
                </a:tc>
                <a:tc>
                  <a:txBody>
                    <a:bodyPr/>
                    <a:lstStyle/>
                    <a:p>
                      <a:r>
                        <a:rPr lang="fr-FR" sz="1100" dirty="0"/>
                        <a:t>Au fur et à mesure</a:t>
                      </a:r>
                    </a:p>
                  </a:txBody>
                  <a:tcPr marL="68601" marR="68601" marT="34301" marB="34301"/>
                </a:tc>
                <a:tc>
                  <a:txBody>
                    <a:bodyPr/>
                    <a:lstStyle/>
                    <a:p>
                      <a:r>
                        <a:rPr lang="fr-FR" sz="1100" dirty="0"/>
                        <a:t>Modification  du processus</a:t>
                      </a:r>
                    </a:p>
                  </a:txBody>
                  <a:tcPr marL="68601" marR="68601" marT="34301" marB="34301"/>
                </a:tc>
                <a:extLst>
                  <a:ext uri="{0D108BD9-81ED-4DB2-BD59-A6C34878D82A}">
                    <a16:rowId xmlns:a16="http://schemas.microsoft.com/office/drawing/2014/main" val="10006"/>
                  </a:ext>
                </a:extLst>
              </a:tr>
              <a:tr h="337376">
                <a:tc>
                  <a:txBody>
                    <a:bodyPr/>
                    <a:lstStyle/>
                    <a:p>
                      <a:r>
                        <a:rPr lang="fr-FR" sz="1100" b="1" dirty="0"/>
                        <a:t>Exemples</a:t>
                      </a:r>
                    </a:p>
                  </a:txBody>
                  <a:tcPr marL="68601" marR="68601" marT="34301" marB="34301"/>
                </a:tc>
                <a:tc>
                  <a:txBody>
                    <a:bodyPr/>
                    <a:lstStyle/>
                    <a:p>
                      <a:r>
                        <a:rPr lang="fr-FR" sz="1100" dirty="0"/>
                        <a:t>Matière première défectueuse</a:t>
                      </a:r>
                    </a:p>
                  </a:txBody>
                  <a:tcPr marL="68601" marR="68601" marT="34301" marB="34301"/>
                </a:tc>
                <a:tc>
                  <a:txBody>
                    <a:bodyPr/>
                    <a:lstStyle/>
                    <a:p>
                      <a:r>
                        <a:rPr lang="fr-FR" sz="1100" dirty="0"/>
                        <a:t>Usure d’une machine</a:t>
                      </a:r>
                    </a:p>
                  </a:txBody>
                  <a:tcPr marL="68601" marR="68601" marT="34301" marB="34301"/>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1178717202"/>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_h1"/>
          <p:cNvSpPr>
            <a:spLocks noGrp="1" noChangeArrowheads="1"/>
          </p:cNvSpPr>
          <p:nvPr>
            <p:ph type="title"/>
          </p:nvPr>
        </p:nvSpPr>
        <p:spPr bwMode="gray">
          <a:xfrm>
            <a:off x="1330640" y="0"/>
            <a:ext cx="7705856" cy="735773"/>
          </a:xfrm>
        </p:spPr>
        <p:txBody>
          <a:bodyPr/>
          <a:lstStyle/>
          <a:p>
            <a:r>
              <a:rPr lang="fr-FR" dirty="0"/>
              <a:t>Test t (Test de </a:t>
            </a:r>
            <a:r>
              <a:rPr lang="fr-FR" dirty="0" err="1"/>
              <a:t>student</a:t>
            </a:r>
            <a:r>
              <a:rPr lang="fr-FR" dirty="0"/>
              <a:t>) (</a:t>
            </a:r>
            <a:r>
              <a:rPr lang="fr-FR" sz="3200" dirty="0"/>
              <a:t>Données appariés )</a:t>
            </a:r>
            <a:endParaRPr lang="en-US" noProof="1"/>
          </a:p>
        </p:txBody>
      </p:sp>
      <p:sp>
        <p:nvSpPr>
          <p:cNvPr id="23" name="_text"/>
          <p:cNvSpPr txBox="1">
            <a:spLocks/>
          </p:cNvSpPr>
          <p:nvPr/>
        </p:nvSpPr>
        <p:spPr bwMode="gray">
          <a:xfrm>
            <a:off x="1384905" y="1165982"/>
            <a:ext cx="3132310" cy="3187096"/>
          </a:xfrm>
          <a:prstGeom prst="rect">
            <a:avLst/>
          </a:prstGeom>
        </p:spPr>
        <p:txBody>
          <a:bodyPr vert="horz" lIns="0" tIns="0" rIns="0" bIns="0" rtlCol="0">
            <a:noAutofit/>
          </a:bodyPr>
          <a:lstStyle/>
          <a:p>
            <a:pPr marL="135036" indent="-135036">
              <a:lnSpc>
                <a:spcPct val="95000"/>
              </a:lnSpc>
              <a:spcAft>
                <a:spcPts val="600"/>
              </a:spcAft>
              <a:buFont typeface="Wingdings" pitchFamily="2" charset="2"/>
              <a:buChar char="§"/>
              <a:defRPr/>
            </a:pPr>
            <a:endParaRPr lang="fr-FR" b="1" noProof="1"/>
          </a:p>
        </p:txBody>
      </p:sp>
      <p:sp>
        <p:nvSpPr>
          <p:cNvPr id="159746" name="Rectangle 2"/>
          <p:cNvSpPr>
            <a:spLocks noChangeArrowheads="1"/>
          </p:cNvSpPr>
          <p:nvPr/>
        </p:nvSpPr>
        <p:spPr bwMode="auto">
          <a:xfrm>
            <a:off x="1141942" y="-173135"/>
            <a:ext cx="138606" cy="346271"/>
          </a:xfrm>
          <a:prstGeom prst="rect">
            <a:avLst/>
          </a:prstGeom>
          <a:noFill/>
          <a:ln w="9525">
            <a:noFill/>
            <a:miter lim="800000"/>
            <a:headEnd/>
            <a:tailEnd/>
          </a:ln>
          <a:effectLst/>
        </p:spPr>
        <p:txBody>
          <a:bodyPr vert="horz" wrap="none" lIns="68601" tIns="34301" rIns="68601" bIns="34301" numCol="1" anchor="ctr" anchorCtr="0" compatLnSpc="1">
            <a:prstTxWarp prst="textNoShape">
              <a:avLst/>
            </a:prstTxWarp>
            <a:spAutoFit/>
          </a:bodyPr>
          <a:lstStyle/>
          <a:p>
            <a:endParaRPr lang="fr-FR"/>
          </a:p>
        </p:txBody>
      </p:sp>
      <p:sp>
        <p:nvSpPr>
          <p:cNvPr id="159748" name="Rectangle 4"/>
          <p:cNvSpPr>
            <a:spLocks noChangeArrowheads="1"/>
          </p:cNvSpPr>
          <p:nvPr/>
        </p:nvSpPr>
        <p:spPr bwMode="auto">
          <a:xfrm>
            <a:off x="1141942" y="-173135"/>
            <a:ext cx="138606" cy="346271"/>
          </a:xfrm>
          <a:prstGeom prst="rect">
            <a:avLst/>
          </a:prstGeom>
          <a:noFill/>
          <a:ln w="9525">
            <a:noFill/>
            <a:miter lim="800000"/>
            <a:headEnd/>
            <a:tailEnd/>
          </a:ln>
          <a:effectLst/>
        </p:spPr>
        <p:txBody>
          <a:bodyPr vert="horz" wrap="none" lIns="68601" tIns="34301" rIns="68601" bIns="34301" numCol="1" anchor="ctr" anchorCtr="0" compatLnSpc="1">
            <a:prstTxWarp prst="textNoShape">
              <a:avLst/>
            </a:prstTxWarp>
            <a:spAutoFit/>
          </a:bodyPr>
          <a:lstStyle/>
          <a:p>
            <a:endParaRPr lang="fr-FR"/>
          </a:p>
        </p:txBody>
      </p:sp>
      <p:sp>
        <p:nvSpPr>
          <p:cNvPr id="159750" name="Rectangle 6"/>
          <p:cNvSpPr>
            <a:spLocks noChangeArrowheads="1"/>
          </p:cNvSpPr>
          <p:nvPr/>
        </p:nvSpPr>
        <p:spPr bwMode="auto">
          <a:xfrm>
            <a:off x="1141942" y="-1632"/>
            <a:ext cx="138606" cy="346271"/>
          </a:xfrm>
          <a:prstGeom prst="rect">
            <a:avLst/>
          </a:prstGeom>
          <a:noFill/>
          <a:ln w="9525">
            <a:noFill/>
            <a:miter lim="800000"/>
            <a:headEnd/>
            <a:tailEnd/>
          </a:ln>
          <a:effectLst/>
        </p:spPr>
        <p:txBody>
          <a:bodyPr vert="horz" wrap="none" lIns="68601" tIns="34301" rIns="68601" bIns="34301" numCol="1" anchor="ctr" anchorCtr="0" compatLnSpc="1">
            <a:prstTxWarp prst="textNoShape">
              <a:avLst/>
            </a:prstTxWarp>
            <a:spAutoFit/>
          </a:bodyPr>
          <a:lstStyle/>
          <a:p>
            <a:endParaRPr lang="fr-FR"/>
          </a:p>
        </p:txBody>
      </p:sp>
      <p:sp>
        <p:nvSpPr>
          <p:cNvPr id="159752" name="Rectangle 8"/>
          <p:cNvSpPr>
            <a:spLocks noChangeArrowheads="1"/>
          </p:cNvSpPr>
          <p:nvPr/>
        </p:nvSpPr>
        <p:spPr bwMode="auto">
          <a:xfrm>
            <a:off x="1141942" y="-173135"/>
            <a:ext cx="138606" cy="346271"/>
          </a:xfrm>
          <a:prstGeom prst="rect">
            <a:avLst/>
          </a:prstGeom>
          <a:noFill/>
          <a:ln w="9525">
            <a:noFill/>
            <a:miter lim="800000"/>
            <a:headEnd/>
            <a:tailEnd/>
          </a:ln>
          <a:effectLst/>
        </p:spPr>
        <p:txBody>
          <a:bodyPr vert="horz" wrap="none" lIns="68601" tIns="34301" rIns="68601" bIns="34301" numCol="1" anchor="ctr" anchorCtr="0" compatLnSpc="1">
            <a:prstTxWarp prst="textNoShape">
              <a:avLst/>
            </a:prstTxWarp>
            <a:spAutoFit/>
          </a:bodyPr>
          <a:lstStyle/>
          <a:p>
            <a:endParaRPr lang="fr-FR"/>
          </a:p>
        </p:txBody>
      </p:sp>
      <p:sp>
        <p:nvSpPr>
          <p:cNvPr id="159754" name="Rectangle 10"/>
          <p:cNvSpPr>
            <a:spLocks noChangeArrowheads="1"/>
          </p:cNvSpPr>
          <p:nvPr/>
        </p:nvSpPr>
        <p:spPr bwMode="auto">
          <a:xfrm>
            <a:off x="1141942" y="-173135"/>
            <a:ext cx="138606" cy="346271"/>
          </a:xfrm>
          <a:prstGeom prst="rect">
            <a:avLst/>
          </a:prstGeom>
          <a:noFill/>
          <a:ln w="9525">
            <a:noFill/>
            <a:miter lim="800000"/>
            <a:headEnd/>
            <a:tailEnd/>
          </a:ln>
          <a:effectLst/>
        </p:spPr>
        <p:txBody>
          <a:bodyPr vert="horz" wrap="none" lIns="68601" tIns="34301" rIns="68601" bIns="34301" numCol="1" anchor="ctr" anchorCtr="0" compatLnSpc="1">
            <a:prstTxWarp prst="textNoShape">
              <a:avLst/>
            </a:prstTxWarp>
            <a:spAutoFit/>
          </a:bodyPr>
          <a:lstStyle/>
          <a:p>
            <a:endParaRPr lang="fr-FR"/>
          </a:p>
        </p:txBody>
      </p:sp>
      <p:sp>
        <p:nvSpPr>
          <p:cNvPr id="159756" name="Rectangle 12"/>
          <p:cNvSpPr>
            <a:spLocks noChangeArrowheads="1"/>
          </p:cNvSpPr>
          <p:nvPr/>
        </p:nvSpPr>
        <p:spPr bwMode="auto">
          <a:xfrm>
            <a:off x="1141942" y="-1632"/>
            <a:ext cx="138606" cy="346271"/>
          </a:xfrm>
          <a:prstGeom prst="rect">
            <a:avLst/>
          </a:prstGeom>
          <a:noFill/>
          <a:ln w="9525">
            <a:noFill/>
            <a:miter lim="800000"/>
            <a:headEnd/>
            <a:tailEnd/>
          </a:ln>
          <a:effectLst/>
        </p:spPr>
        <p:txBody>
          <a:bodyPr vert="horz" wrap="none" lIns="68601" tIns="34301" rIns="68601" bIns="34301" numCol="1" anchor="ctr" anchorCtr="0" compatLnSpc="1">
            <a:prstTxWarp prst="textNoShape">
              <a:avLst/>
            </a:prstTxWarp>
            <a:spAutoFit/>
          </a:bodyPr>
          <a:lstStyle/>
          <a:p>
            <a:endParaRPr lang="fr-FR"/>
          </a:p>
        </p:txBody>
      </p:sp>
      <p:sp>
        <p:nvSpPr>
          <p:cNvPr id="159758" name="Rectangle 14"/>
          <p:cNvSpPr>
            <a:spLocks noChangeArrowheads="1"/>
          </p:cNvSpPr>
          <p:nvPr/>
        </p:nvSpPr>
        <p:spPr bwMode="auto">
          <a:xfrm>
            <a:off x="1141942" y="-173135"/>
            <a:ext cx="138606" cy="346271"/>
          </a:xfrm>
          <a:prstGeom prst="rect">
            <a:avLst/>
          </a:prstGeom>
          <a:noFill/>
          <a:ln w="9525">
            <a:noFill/>
            <a:miter lim="800000"/>
            <a:headEnd/>
            <a:tailEnd/>
          </a:ln>
          <a:effectLst/>
        </p:spPr>
        <p:txBody>
          <a:bodyPr vert="horz" wrap="none" lIns="68601" tIns="34301" rIns="68601" bIns="34301" numCol="1" anchor="ctr" anchorCtr="0" compatLnSpc="1">
            <a:prstTxWarp prst="textNoShape">
              <a:avLst/>
            </a:prstTxWarp>
            <a:spAutoFit/>
          </a:bodyPr>
          <a:lstStyle/>
          <a:p>
            <a:endParaRPr lang="fr-FR"/>
          </a:p>
        </p:txBody>
      </p:sp>
      <p:sp>
        <p:nvSpPr>
          <p:cNvPr id="159760" name="Rectangle 16"/>
          <p:cNvSpPr>
            <a:spLocks noChangeArrowheads="1"/>
          </p:cNvSpPr>
          <p:nvPr/>
        </p:nvSpPr>
        <p:spPr bwMode="auto">
          <a:xfrm>
            <a:off x="1141942" y="-173135"/>
            <a:ext cx="138606" cy="346271"/>
          </a:xfrm>
          <a:prstGeom prst="rect">
            <a:avLst/>
          </a:prstGeom>
          <a:noFill/>
          <a:ln w="9525">
            <a:noFill/>
            <a:miter lim="800000"/>
            <a:headEnd/>
            <a:tailEnd/>
          </a:ln>
          <a:effectLst/>
        </p:spPr>
        <p:txBody>
          <a:bodyPr vert="horz" wrap="none" lIns="68601" tIns="34301" rIns="68601" bIns="34301" numCol="1" anchor="ctr" anchorCtr="0" compatLnSpc="1">
            <a:prstTxWarp prst="textNoShape">
              <a:avLst/>
            </a:prstTxWarp>
            <a:spAutoFit/>
          </a:bodyPr>
          <a:lstStyle/>
          <a:p>
            <a:endParaRPr lang="fr-FR"/>
          </a:p>
        </p:txBody>
      </p:sp>
      <p:sp>
        <p:nvSpPr>
          <p:cNvPr id="159762" name="Rectangle 18"/>
          <p:cNvSpPr>
            <a:spLocks noChangeArrowheads="1"/>
          </p:cNvSpPr>
          <p:nvPr/>
        </p:nvSpPr>
        <p:spPr bwMode="auto">
          <a:xfrm>
            <a:off x="1141942" y="-173135"/>
            <a:ext cx="138606" cy="346271"/>
          </a:xfrm>
          <a:prstGeom prst="rect">
            <a:avLst/>
          </a:prstGeom>
          <a:noFill/>
          <a:ln w="9525">
            <a:noFill/>
            <a:miter lim="800000"/>
            <a:headEnd/>
            <a:tailEnd/>
          </a:ln>
          <a:effectLst/>
        </p:spPr>
        <p:txBody>
          <a:bodyPr vert="horz" wrap="none" lIns="68601" tIns="34301" rIns="68601" bIns="34301" numCol="1" anchor="ctr" anchorCtr="0" compatLnSpc="1">
            <a:prstTxWarp prst="textNoShape">
              <a:avLst/>
            </a:prstTxWarp>
            <a:spAutoFit/>
          </a:bodyPr>
          <a:lstStyle/>
          <a:p>
            <a:endParaRPr lang="fr-FR"/>
          </a:p>
        </p:txBody>
      </p:sp>
      <p:sp>
        <p:nvSpPr>
          <p:cNvPr id="159764" name="Rectangle 20"/>
          <p:cNvSpPr>
            <a:spLocks noChangeArrowheads="1"/>
          </p:cNvSpPr>
          <p:nvPr/>
        </p:nvSpPr>
        <p:spPr bwMode="auto">
          <a:xfrm>
            <a:off x="1141942" y="-173135"/>
            <a:ext cx="138606" cy="346271"/>
          </a:xfrm>
          <a:prstGeom prst="rect">
            <a:avLst/>
          </a:prstGeom>
          <a:noFill/>
          <a:ln w="9525">
            <a:noFill/>
            <a:miter lim="800000"/>
            <a:headEnd/>
            <a:tailEnd/>
          </a:ln>
          <a:effectLst/>
        </p:spPr>
        <p:txBody>
          <a:bodyPr vert="horz" wrap="none" lIns="68601" tIns="34301" rIns="68601" bIns="34301" numCol="1" anchor="ctr" anchorCtr="0" compatLnSpc="1">
            <a:prstTxWarp prst="textNoShape">
              <a:avLst/>
            </a:prstTxWarp>
            <a:spAutoFit/>
          </a:bodyPr>
          <a:lstStyle/>
          <a:p>
            <a:endParaRPr lang="fr-FR"/>
          </a:p>
        </p:txBody>
      </p:sp>
      <p:sp>
        <p:nvSpPr>
          <p:cNvPr id="159766" name="Rectangle 22"/>
          <p:cNvSpPr>
            <a:spLocks noChangeArrowheads="1"/>
          </p:cNvSpPr>
          <p:nvPr/>
        </p:nvSpPr>
        <p:spPr bwMode="auto">
          <a:xfrm>
            <a:off x="1141942" y="-173135"/>
            <a:ext cx="138606" cy="346271"/>
          </a:xfrm>
          <a:prstGeom prst="rect">
            <a:avLst/>
          </a:prstGeom>
          <a:noFill/>
          <a:ln w="9525">
            <a:noFill/>
            <a:miter lim="800000"/>
            <a:headEnd/>
            <a:tailEnd/>
          </a:ln>
          <a:effectLst/>
        </p:spPr>
        <p:txBody>
          <a:bodyPr vert="horz" wrap="none" lIns="68601" tIns="34301" rIns="68601" bIns="34301" numCol="1" anchor="ctr" anchorCtr="0" compatLnSpc="1">
            <a:prstTxWarp prst="textNoShape">
              <a:avLst/>
            </a:prstTxWarp>
            <a:spAutoFit/>
          </a:bodyPr>
          <a:lstStyle/>
          <a:p>
            <a:endParaRPr lang="fr-FR"/>
          </a:p>
        </p:txBody>
      </p:sp>
      <p:pic>
        <p:nvPicPr>
          <p:cNvPr id="3" name="Image 2">
            <a:extLst>
              <a:ext uri="{FF2B5EF4-FFF2-40B4-BE49-F238E27FC236}">
                <a16:creationId xmlns:a16="http://schemas.microsoft.com/office/drawing/2014/main" id="{8BA1B2B8-0955-0820-5AA8-A3D06EB7326B}"/>
              </a:ext>
            </a:extLst>
          </p:cNvPr>
          <p:cNvPicPr>
            <a:picLocks noChangeAspect="1"/>
          </p:cNvPicPr>
          <p:nvPr/>
        </p:nvPicPr>
        <p:blipFill rotWithShape="1">
          <a:blip r:embed="rId3"/>
          <a:srcRect l="41337" t="18233" r="42913" b="64007"/>
          <a:stretch/>
        </p:blipFill>
        <p:spPr>
          <a:xfrm>
            <a:off x="3329910" y="1880566"/>
            <a:ext cx="2374610" cy="1505509"/>
          </a:xfrm>
          <a:prstGeom prst="rect">
            <a:avLst/>
          </a:prstGeom>
        </p:spPr>
      </p:pic>
      <mc:AlternateContent xmlns:mc="http://schemas.openxmlformats.org/markup-compatibility/2006" xmlns:a14="http://schemas.microsoft.com/office/drawing/2010/main">
        <mc:Choice Requires="a14">
          <p:sp>
            <p:nvSpPr>
              <p:cNvPr id="5" name="ZoneTexte 4">
                <a:extLst>
                  <a:ext uri="{FF2B5EF4-FFF2-40B4-BE49-F238E27FC236}">
                    <a16:creationId xmlns:a16="http://schemas.microsoft.com/office/drawing/2014/main" id="{644E8E11-A5BF-4448-090C-7F2462B07213}"/>
                  </a:ext>
                </a:extLst>
              </p:cNvPr>
              <p:cNvSpPr txBox="1"/>
              <p:nvPr/>
            </p:nvSpPr>
            <p:spPr>
              <a:xfrm>
                <a:off x="1308936" y="3386075"/>
                <a:ext cx="8208912" cy="1778757"/>
              </a:xfrm>
              <a:prstGeom prst="rect">
                <a:avLst/>
              </a:prstGeom>
              <a:noFill/>
            </p:spPr>
            <p:txBody>
              <a:bodyPr wrap="square">
                <a:spAutoFit/>
              </a:bodyPr>
              <a:lstStyle/>
              <a:p>
                <a:r>
                  <a:rPr lang="fr-FR" b="0" dirty="0"/>
                  <a:t>d : différence individuelle entre les deux valeurs d’une paire </a:t>
                </a:r>
              </a:p>
              <a:p>
                <a:r>
                  <a:rPr lang="fr-FR" b="0" dirty="0"/>
                  <a:t>µd : valeur moyenne des différence </a:t>
                </a:r>
              </a:p>
              <a:p>
                <a14:m>
                  <m:oMath xmlns:m="http://schemas.openxmlformats.org/officeDocument/2006/math">
                    <m:acc>
                      <m:accPr>
                        <m:chr m:val="̅"/>
                        <m:ctrlPr>
                          <a:rPr lang="fr-FR" b="0" i="1" smtClean="0">
                            <a:latin typeface="Cambria Math" panose="02040503050406030204" pitchFamily="18" charset="0"/>
                          </a:rPr>
                        </m:ctrlPr>
                      </m:accPr>
                      <m:e>
                        <m:r>
                          <a:rPr lang="fr-FR" b="0" i="1" smtClean="0">
                            <a:latin typeface="Cambria Math" panose="02040503050406030204" pitchFamily="18" charset="0"/>
                          </a:rPr>
                          <m:t>𝑑</m:t>
                        </m:r>
                      </m:e>
                    </m:acc>
                  </m:oMath>
                </a14:m>
                <a:r>
                  <a:rPr lang="fr-FR" b="0" dirty="0"/>
                  <a:t>: pour la population de toutes les paires </a:t>
                </a:r>
              </a:p>
              <a:p>
                <a14:m>
                  <m:oMath xmlns:m="http://schemas.openxmlformats.org/officeDocument/2006/math">
                    <m:sSub>
                      <m:sSubPr>
                        <m:ctrlPr>
                          <a:rPr lang="fr-FR" b="0" i="1" dirty="0" smtClean="0">
                            <a:latin typeface="Cambria Math" panose="02040503050406030204" pitchFamily="18" charset="0"/>
                          </a:rPr>
                        </m:ctrlPr>
                      </m:sSubPr>
                      <m:e>
                        <m:r>
                          <a:rPr lang="fr-FR" b="0" i="1" dirty="0" smtClean="0">
                            <a:latin typeface="Cambria Math" panose="02040503050406030204" pitchFamily="18" charset="0"/>
                          </a:rPr>
                          <m:t>𝑆</m:t>
                        </m:r>
                      </m:e>
                      <m:sub>
                        <m:r>
                          <a:rPr lang="fr-FR" b="0" i="1" dirty="0" smtClean="0">
                            <a:latin typeface="Cambria Math" panose="02040503050406030204" pitchFamily="18" charset="0"/>
                          </a:rPr>
                          <m:t>𝑑</m:t>
                        </m:r>
                      </m:sub>
                    </m:sSub>
                  </m:oMath>
                </a14:m>
                <a:r>
                  <a:rPr lang="fr-FR" b="0" dirty="0"/>
                  <a:t>: valeur moyenne des différences</a:t>
                </a:r>
              </a:p>
              <a:p>
                <a:r>
                  <a:rPr lang="fr-FR" b="0" dirty="0" err="1"/>
                  <a:t>ecart</a:t>
                </a:r>
                <a:r>
                  <a:rPr lang="fr-FR" b="0" dirty="0"/>
                  <a:t> type des différences d pour les données appariées de l’échantillon</a:t>
                </a:r>
              </a:p>
              <a:p>
                <a:r>
                  <a:rPr lang="fr-FR" b="0" dirty="0"/>
                  <a:t>n:nombre de paires.</a:t>
                </a:r>
              </a:p>
            </p:txBody>
          </p:sp>
        </mc:Choice>
        <mc:Fallback xmlns="">
          <p:sp>
            <p:nvSpPr>
              <p:cNvPr id="5" name="ZoneTexte 4">
                <a:extLst>
                  <a:ext uri="{FF2B5EF4-FFF2-40B4-BE49-F238E27FC236}">
                    <a16:creationId xmlns:a16="http://schemas.microsoft.com/office/drawing/2014/main" id="{644E8E11-A5BF-4448-090C-7F2462B07213}"/>
                  </a:ext>
                </a:extLst>
              </p:cNvPr>
              <p:cNvSpPr txBox="1">
                <a:spLocks noRot="1" noChangeAspect="1" noMove="1" noResize="1" noEditPoints="1" noAdjustHandles="1" noChangeArrowheads="1" noChangeShapeType="1" noTextEdit="1"/>
              </p:cNvSpPr>
              <p:nvPr/>
            </p:nvSpPr>
            <p:spPr>
              <a:xfrm>
                <a:off x="1308936" y="3386075"/>
                <a:ext cx="8208912" cy="1778757"/>
              </a:xfrm>
              <a:prstGeom prst="rect">
                <a:avLst/>
              </a:prstGeom>
              <a:blipFill>
                <a:blip r:embed="rId4"/>
                <a:stretch>
                  <a:fillRect l="-669" t="-1712" b="-3425"/>
                </a:stretch>
              </a:blipFill>
            </p:spPr>
            <p:txBody>
              <a:bodyPr/>
              <a:lstStyle/>
              <a:p>
                <a:r>
                  <a:rPr lang="fr-FR">
                    <a:noFill/>
                  </a:rPr>
                  <a:t> </a:t>
                </a:r>
              </a:p>
            </p:txBody>
          </p:sp>
        </mc:Fallback>
      </mc:AlternateContent>
      <p:sp>
        <p:nvSpPr>
          <p:cNvPr id="2" name="Rectangle 1">
            <a:extLst>
              <a:ext uri="{FF2B5EF4-FFF2-40B4-BE49-F238E27FC236}">
                <a16:creationId xmlns:a16="http://schemas.microsoft.com/office/drawing/2014/main" id="{22491817-59D3-ADEC-45D4-A42EC958176B}"/>
              </a:ext>
            </a:extLst>
          </p:cNvPr>
          <p:cNvSpPr/>
          <p:nvPr/>
        </p:nvSpPr>
        <p:spPr>
          <a:xfrm>
            <a:off x="1248429" y="1003823"/>
            <a:ext cx="7702408" cy="1539011"/>
          </a:xfrm>
          <a:prstGeom prst="rect">
            <a:avLst/>
          </a:prstGeom>
        </p:spPr>
        <p:txBody>
          <a:bodyPr wrap="square">
            <a:spAutoFit/>
          </a:bodyPr>
          <a:lstStyle/>
          <a:p>
            <a:r>
              <a:rPr lang="fr-FR" sz="1600" b="0" dirty="0"/>
              <a:t>Avec les données appariées, il existe une relation telle que chaque valeur d’un échantillon correspond à une valeur de l’autre échantillon. Exemples: lors d’une expérience de test d’efficacité d’un régime pauvre en matière grasse, le poids de chaque sujet est mesuré avant et après le régime</a:t>
            </a:r>
          </a:p>
          <a:p>
            <a:r>
              <a:rPr lang="fr-FR" sz="3001" b="0" dirty="0"/>
              <a:t> </a:t>
            </a:r>
          </a:p>
        </p:txBody>
      </p:sp>
    </p:spTree>
    <p:extLst>
      <p:ext uri="{BB962C8B-B14F-4D97-AF65-F5344CB8AC3E}">
        <p14:creationId xmlns:p14="http://schemas.microsoft.com/office/powerpoint/2010/main" val="75511530"/>
      </p:ext>
    </p:extLst>
  </p:cSld>
  <p:clrMapOvr>
    <a:masterClrMapping/>
  </p:clrMapOvr>
  <p:transition/>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_h1"/>
          <p:cNvSpPr>
            <a:spLocks noGrp="1" noChangeArrowheads="1"/>
          </p:cNvSpPr>
          <p:nvPr>
            <p:ph type="title"/>
          </p:nvPr>
        </p:nvSpPr>
        <p:spPr bwMode="gray">
          <a:xfrm>
            <a:off x="1330640" y="0"/>
            <a:ext cx="7705856" cy="735773"/>
          </a:xfrm>
        </p:spPr>
        <p:txBody>
          <a:bodyPr/>
          <a:lstStyle/>
          <a:p>
            <a:r>
              <a:rPr lang="fr-FR" dirty="0"/>
              <a:t>Test t (Test de </a:t>
            </a:r>
            <a:r>
              <a:rPr lang="fr-FR" dirty="0" err="1"/>
              <a:t>student</a:t>
            </a:r>
            <a:r>
              <a:rPr lang="fr-FR" dirty="0"/>
              <a:t>) (</a:t>
            </a:r>
            <a:r>
              <a:rPr lang="fr-FR" sz="3200" dirty="0"/>
              <a:t>Données appariés </a:t>
            </a:r>
            <a:r>
              <a:rPr lang="fr-FR" dirty="0"/>
              <a:t>)</a:t>
            </a:r>
            <a:endParaRPr lang="en-US" noProof="1"/>
          </a:p>
        </p:txBody>
      </p:sp>
      <p:sp>
        <p:nvSpPr>
          <p:cNvPr id="23" name="_text"/>
          <p:cNvSpPr txBox="1">
            <a:spLocks/>
          </p:cNvSpPr>
          <p:nvPr/>
        </p:nvSpPr>
        <p:spPr bwMode="gray">
          <a:xfrm>
            <a:off x="1384905" y="1165982"/>
            <a:ext cx="3132310" cy="3187096"/>
          </a:xfrm>
          <a:prstGeom prst="rect">
            <a:avLst/>
          </a:prstGeom>
        </p:spPr>
        <p:txBody>
          <a:bodyPr vert="horz" lIns="0" tIns="0" rIns="0" bIns="0" rtlCol="0">
            <a:noAutofit/>
          </a:bodyPr>
          <a:lstStyle/>
          <a:p>
            <a:pPr marL="135036" indent="-135036">
              <a:lnSpc>
                <a:spcPct val="95000"/>
              </a:lnSpc>
              <a:spcAft>
                <a:spcPts val="600"/>
              </a:spcAft>
              <a:buFont typeface="Wingdings" pitchFamily="2" charset="2"/>
              <a:buChar char="§"/>
              <a:defRPr/>
            </a:pPr>
            <a:endParaRPr lang="fr-FR" b="1" noProof="1"/>
          </a:p>
        </p:txBody>
      </p:sp>
      <p:sp>
        <p:nvSpPr>
          <p:cNvPr id="18" name="Espace réservé du contenu 2"/>
          <p:cNvSpPr txBox="1">
            <a:spLocks/>
          </p:cNvSpPr>
          <p:nvPr/>
        </p:nvSpPr>
        <p:spPr>
          <a:xfrm>
            <a:off x="1484948" y="1200521"/>
            <a:ext cx="6174105" cy="3395520"/>
          </a:xfrm>
          <a:prstGeom prst="rect">
            <a:avLst/>
          </a:prstGeom>
        </p:spPr>
        <p:txBody>
          <a:bodyPr>
            <a:normAutofit/>
          </a:bodyPr>
          <a:lstStyle/>
          <a:p>
            <a:pPr marL="257244" indent="-257244" defTabSz="685983" fontAlgn="auto">
              <a:spcBef>
                <a:spcPct val="20000"/>
              </a:spcBef>
              <a:spcAft>
                <a:spcPts val="0"/>
              </a:spcAft>
              <a:buFont typeface="Arial" pitchFamily="34" charset="0"/>
              <a:buChar char="•"/>
              <a:defRPr/>
            </a:pPr>
            <a:endParaRPr lang="fr-FR" sz="2401" dirty="0">
              <a:latin typeface="+mn-lt"/>
            </a:endParaRPr>
          </a:p>
        </p:txBody>
      </p:sp>
      <p:sp>
        <p:nvSpPr>
          <p:cNvPr id="159746" name="Rectangle 2"/>
          <p:cNvSpPr>
            <a:spLocks noChangeArrowheads="1"/>
          </p:cNvSpPr>
          <p:nvPr/>
        </p:nvSpPr>
        <p:spPr bwMode="auto">
          <a:xfrm>
            <a:off x="1141942" y="-173135"/>
            <a:ext cx="138606" cy="346271"/>
          </a:xfrm>
          <a:prstGeom prst="rect">
            <a:avLst/>
          </a:prstGeom>
          <a:noFill/>
          <a:ln w="9525">
            <a:noFill/>
            <a:miter lim="800000"/>
            <a:headEnd/>
            <a:tailEnd/>
          </a:ln>
          <a:effectLst/>
        </p:spPr>
        <p:txBody>
          <a:bodyPr vert="horz" wrap="none" lIns="68601" tIns="34301" rIns="68601" bIns="34301" numCol="1" anchor="ctr" anchorCtr="0" compatLnSpc="1">
            <a:prstTxWarp prst="textNoShape">
              <a:avLst/>
            </a:prstTxWarp>
            <a:spAutoFit/>
          </a:bodyPr>
          <a:lstStyle/>
          <a:p>
            <a:endParaRPr lang="fr-FR"/>
          </a:p>
        </p:txBody>
      </p:sp>
      <p:sp>
        <p:nvSpPr>
          <p:cNvPr id="159748" name="Rectangle 4"/>
          <p:cNvSpPr>
            <a:spLocks noChangeArrowheads="1"/>
          </p:cNvSpPr>
          <p:nvPr/>
        </p:nvSpPr>
        <p:spPr bwMode="auto">
          <a:xfrm>
            <a:off x="1141942" y="-173135"/>
            <a:ext cx="138606" cy="346271"/>
          </a:xfrm>
          <a:prstGeom prst="rect">
            <a:avLst/>
          </a:prstGeom>
          <a:noFill/>
          <a:ln w="9525">
            <a:noFill/>
            <a:miter lim="800000"/>
            <a:headEnd/>
            <a:tailEnd/>
          </a:ln>
          <a:effectLst/>
        </p:spPr>
        <p:txBody>
          <a:bodyPr vert="horz" wrap="none" lIns="68601" tIns="34301" rIns="68601" bIns="34301" numCol="1" anchor="ctr" anchorCtr="0" compatLnSpc="1">
            <a:prstTxWarp prst="textNoShape">
              <a:avLst/>
            </a:prstTxWarp>
            <a:spAutoFit/>
          </a:bodyPr>
          <a:lstStyle/>
          <a:p>
            <a:endParaRPr lang="fr-FR"/>
          </a:p>
        </p:txBody>
      </p:sp>
      <p:sp>
        <p:nvSpPr>
          <p:cNvPr id="159750" name="Rectangle 6"/>
          <p:cNvSpPr>
            <a:spLocks noChangeArrowheads="1"/>
          </p:cNvSpPr>
          <p:nvPr/>
        </p:nvSpPr>
        <p:spPr bwMode="auto">
          <a:xfrm>
            <a:off x="1141942" y="-1632"/>
            <a:ext cx="138606" cy="346271"/>
          </a:xfrm>
          <a:prstGeom prst="rect">
            <a:avLst/>
          </a:prstGeom>
          <a:noFill/>
          <a:ln w="9525">
            <a:noFill/>
            <a:miter lim="800000"/>
            <a:headEnd/>
            <a:tailEnd/>
          </a:ln>
          <a:effectLst/>
        </p:spPr>
        <p:txBody>
          <a:bodyPr vert="horz" wrap="none" lIns="68601" tIns="34301" rIns="68601" bIns="34301" numCol="1" anchor="ctr" anchorCtr="0" compatLnSpc="1">
            <a:prstTxWarp prst="textNoShape">
              <a:avLst/>
            </a:prstTxWarp>
            <a:spAutoFit/>
          </a:bodyPr>
          <a:lstStyle/>
          <a:p>
            <a:endParaRPr lang="fr-FR"/>
          </a:p>
        </p:txBody>
      </p:sp>
      <p:sp>
        <p:nvSpPr>
          <p:cNvPr id="159752" name="Rectangle 8"/>
          <p:cNvSpPr>
            <a:spLocks noChangeArrowheads="1"/>
          </p:cNvSpPr>
          <p:nvPr/>
        </p:nvSpPr>
        <p:spPr bwMode="auto">
          <a:xfrm>
            <a:off x="1141942" y="-173135"/>
            <a:ext cx="138606" cy="346271"/>
          </a:xfrm>
          <a:prstGeom prst="rect">
            <a:avLst/>
          </a:prstGeom>
          <a:noFill/>
          <a:ln w="9525">
            <a:noFill/>
            <a:miter lim="800000"/>
            <a:headEnd/>
            <a:tailEnd/>
          </a:ln>
          <a:effectLst/>
        </p:spPr>
        <p:txBody>
          <a:bodyPr vert="horz" wrap="none" lIns="68601" tIns="34301" rIns="68601" bIns="34301" numCol="1" anchor="ctr" anchorCtr="0" compatLnSpc="1">
            <a:prstTxWarp prst="textNoShape">
              <a:avLst/>
            </a:prstTxWarp>
            <a:spAutoFit/>
          </a:bodyPr>
          <a:lstStyle/>
          <a:p>
            <a:endParaRPr lang="fr-FR"/>
          </a:p>
        </p:txBody>
      </p:sp>
      <p:sp>
        <p:nvSpPr>
          <p:cNvPr id="159754" name="Rectangle 10"/>
          <p:cNvSpPr>
            <a:spLocks noChangeArrowheads="1"/>
          </p:cNvSpPr>
          <p:nvPr/>
        </p:nvSpPr>
        <p:spPr bwMode="auto">
          <a:xfrm>
            <a:off x="1141942" y="-173135"/>
            <a:ext cx="138606" cy="346271"/>
          </a:xfrm>
          <a:prstGeom prst="rect">
            <a:avLst/>
          </a:prstGeom>
          <a:noFill/>
          <a:ln w="9525">
            <a:noFill/>
            <a:miter lim="800000"/>
            <a:headEnd/>
            <a:tailEnd/>
          </a:ln>
          <a:effectLst/>
        </p:spPr>
        <p:txBody>
          <a:bodyPr vert="horz" wrap="none" lIns="68601" tIns="34301" rIns="68601" bIns="34301" numCol="1" anchor="ctr" anchorCtr="0" compatLnSpc="1">
            <a:prstTxWarp prst="textNoShape">
              <a:avLst/>
            </a:prstTxWarp>
            <a:spAutoFit/>
          </a:bodyPr>
          <a:lstStyle/>
          <a:p>
            <a:endParaRPr lang="fr-FR"/>
          </a:p>
        </p:txBody>
      </p:sp>
      <p:sp>
        <p:nvSpPr>
          <p:cNvPr id="159756" name="Rectangle 12"/>
          <p:cNvSpPr>
            <a:spLocks noChangeArrowheads="1"/>
          </p:cNvSpPr>
          <p:nvPr/>
        </p:nvSpPr>
        <p:spPr bwMode="auto">
          <a:xfrm>
            <a:off x="1141942" y="-1632"/>
            <a:ext cx="138606" cy="346271"/>
          </a:xfrm>
          <a:prstGeom prst="rect">
            <a:avLst/>
          </a:prstGeom>
          <a:noFill/>
          <a:ln w="9525">
            <a:noFill/>
            <a:miter lim="800000"/>
            <a:headEnd/>
            <a:tailEnd/>
          </a:ln>
          <a:effectLst/>
        </p:spPr>
        <p:txBody>
          <a:bodyPr vert="horz" wrap="none" lIns="68601" tIns="34301" rIns="68601" bIns="34301" numCol="1" anchor="ctr" anchorCtr="0" compatLnSpc="1">
            <a:prstTxWarp prst="textNoShape">
              <a:avLst/>
            </a:prstTxWarp>
            <a:spAutoFit/>
          </a:bodyPr>
          <a:lstStyle/>
          <a:p>
            <a:endParaRPr lang="fr-FR"/>
          </a:p>
        </p:txBody>
      </p:sp>
      <p:sp>
        <p:nvSpPr>
          <p:cNvPr id="159758" name="Rectangle 14"/>
          <p:cNvSpPr>
            <a:spLocks noChangeArrowheads="1"/>
          </p:cNvSpPr>
          <p:nvPr/>
        </p:nvSpPr>
        <p:spPr bwMode="auto">
          <a:xfrm>
            <a:off x="1141942" y="-173135"/>
            <a:ext cx="138606" cy="346271"/>
          </a:xfrm>
          <a:prstGeom prst="rect">
            <a:avLst/>
          </a:prstGeom>
          <a:noFill/>
          <a:ln w="9525">
            <a:noFill/>
            <a:miter lim="800000"/>
            <a:headEnd/>
            <a:tailEnd/>
          </a:ln>
          <a:effectLst/>
        </p:spPr>
        <p:txBody>
          <a:bodyPr vert="horz" wrap="none" lIns="68601" tIns="34301" rIns="68601" bIns="34301" numCol="1" anchor="ctr" anchorCtr="0" compatLnSpc="1">
            <a:prstTxWarp prst="textNoShape">
              <a:avLst/>
            </a:prstTxWarp>
            <a:spAutoFit/>
          </a:bodyPr>
          <a:lstStyle/>
          <a:p>
            <a:endParaRPr lang="fr-FR"/>
          </a:p>
        </p:txBody>
      </p:sp>
      <p:sp>
        <p:nvSpPr>
          <p:cNvPr id="159760" name="Rectangle 16"/>
          <p:cNvSpPr>
            <a:spLocks noChangeArrowheads="1"/>
          </p:cNvSpPr>
          <p:nvPr/>
        </p:nvSpPr>
        <p:spPr bwMode="auto">
          <a:xfrm>
            <a:off x="1141942" y="-173135"/>
            <a:ext cx="138606" cy="346271"/>
          </a:xfrm>
          <a:prstGeom prst="rect">
            <a:avLst/>
          </a:prstGeom>
          <a:noFill/>
          <a:ln w="9525">
            <a:noFill/>
            <a:miter lim="800000"/>
            <a:headEnd/>
            <a:tailEnd/>
          </a:ln>
          <a:effectLst/>
        </p:spPr>
        <p:txBody>
          <a:bodyPr vert="horz" wrap="none" lIns="68601" tIns="34301" rIns="68601" bIns="34301" numCol="1" anchor="ctr" anchorCtr="0" compatLnSpc="1">
            <a:prstTxWarp prst="textNoShape">
              <a:avLst/>
            </a:prstTxWarp>
            <a:spAutoFit/>
          </a:bodyPr>
          <a:lstStyle/>
          <a:p>
            <a:endParaRPr lang="fr-FR"/>
          </a:p>
        </p:txBody>
      </p:sp>
      <p:sp>
        <p:nvSpPr>
          <p:cNvPr id="159762" name="Rectangle 18"/>
          <p:cNvSpPr>
            <a:spLocks noChangeArrowheads="1"/>
          </p:cNvSpPr>
          <p:nvPr/>
        </p:nvSpPr>
        <p:spPr bwMode="auto">
          <a:xfrm>
            <a:off x="1141942" y="-173135"/>
            <a:ext cx="138606" cy="346271"/>
          </a:xfrm>
          <a:prstGeom prst="rect">
            <a:avLst/>
          </a:prstGeom>
          <a:noFill/>
          <a:ln w="9525">
            <a:noFill/>
            <a:miter lim="800000"/>
            <a:headEnd/>
            <a:tailEnd/>
          </a:ln>
          <a:effectLst/>
        </p:spPr>
        <p:txBody>
          <a:bodyPr vert="horz" wrap="none" lIns="68601" tIns="34301" rIns="68601" bIns="34301" numCol="1" anchor="ctr" anchorCtr="0" compatLnSpc="1">
            <a:prstTxWarp prst="textNoShape">
              <a:avLst/>
            </a:prstTxWarp>
            <a:spAutoFit/>
          </a:bodyPr>
          <a:lstStyle/>
          <a:p>
            <a:endParaRPr lang="fr-FR"/>
          </a:p>
        </p:txBody>
      </p:sp>
      <p:sp>
        <p:nvSpPr>
          <p:cNvPr id="159764" name="Rectangle 20"/>
          <p:cNvSpPr>
            <a:spLocks noChangeArrowheads="1"/>
          </p:cNvSpPr>
          <p:nvPr/>
        </p:nvSpPr>
        <p:spPr bwMode="auto">
          <a:xfrm>
            <a:off x="1141942" y="-173135"/>
            <a:ext cx="138606" cy="346271"/>
          </a:xfrm>
          <a:prstGeom prst="rect">
            <a:avLst/>
          </a:prstGeom>
          <a:noFill/>
          <a:ln w="9525">
            <a:noFill/>
            <a:miter lim="800000"/>
            <a:headEnd/>
            <a:tailEnd/>
          </a:ln>
          <a:effectLst/>
        </p:spPr>
        <p:txBody>
          <a:bodyPr vert="horz" wrap="none" lIns="68601" tIns="34301" rIns="68601" bIns="34301" numCol="1" anchor="ctr" anchorCtr="0" compatLnSpc="1">
            <a:prstTxWarp prst="textNoShape">
              <a:avLst/>
            </a:prstTxWarp>
            <a:spAutoFit/>
          </a:bodyPr>
          <a:lstStyle/>
          <a:p>
            <a:endParaRPr lang="fr-FR"/>
          </a:p>
        </p:txBody>
      </p:sp>
      <p:sp>
        <p:nvSpPr>
          <p:cNvPr id="159766" name="Rectangle 22"/>
          <p:cNvSpPr>
            <a:spLocks noChangeArrowheads="1"/>
          </p:cNvSpPr>
          <p:nvPr/>
        </p:nvSpPr>
        <p:spPr bwMode="auto">
          <a:xfrm>
            <a:off x="1141942" y="-173135"/>
            <a:ext cx="138606" cy="346271"/>
          </a:xfrm>
          <a:prstGeom prst="rect">
            <a:avLst/>
          </a:prstGeom>
          <a:noFill/>
          <a:ln w="9525">
            <a:noFill/>
            <a:miter lim="800000"/>
            <a:headEnd/>
            <a:tailEnd/>
          </a:ln>
          <a:effectLst/>
        </p:spPr>
        <p:txBody>
          <a:bodyPr vert="horz" wrap="none" lIns="68601" tIns="34301" rIns="68601" bIns="34301" numCol="1" anchor="ctr" anchorCtr="0" compatLnSpc="1">
            <a:prstTxWarp prst="textNoShape">
              <a:avLst/>
            </a:prstTxWarp>
            <a:spAutoFit/>
          </a:bodyPr>
          <a:lstStyle/>
          <a:p>
            <a:endParaRPr lang="fr-FR"/>
          </a:p>
        </p:txBody>
      </p:sp>
      <p:sp>
        <p:nvSpPr>
          <p:cNvPr id="25" name="Rectangle 24"/>
          <p:cNvSpPr/>
          <p:nvPr/>
        </p:nvSpPr>
        <p:spPr>
          <a:xfrm>
            <a:off x="1259630" y="767897"/>
            <a:ext cx="7702408" cy="3601114"/>
          </a:xfrm>
          <a:prstGeom prst="rect">
            <a:avLst/>
          </a:prstGeom>
        </p:spPr>
        <p:txBody>
          <a:bodyPr wrap="square">
            <a:spAutoFit/>
          </a:bodyPr>
          <a:lstStyle/>
          <a:p>
            <a:endParaRPr lang="fr-FR" sz="3001" b="0" dirty="0"/>
          </a:p>
          <a:p>
            <a:endParaRPr lang="fr-FR" b="0" dirty="0"/>
          </a:p>
          <a:p>
            <a:endParaRPr lang="fr-FR" b="0" dirty="0"/>
          </a:p>
          <a:p>
            <a:endParaRPr lang="fr-FR" b="0" dirty="0"/>
          </a:p>
          <a:p>
            <a:endParaRPr lang="fr-FR" b="0" dirty="0"/>
          </a:p>
          <a:p>
            <a:endParaRPr lang="fr-FR" b="0" dirty="0"/>
          </a:p>
          <a:p>
            <a:r>
              <a:rPr lang="fr-FR" b="0" dirty="0"/>
              <a:t>Conditions d’application :</a:t>
            </a:r>
          </a:p>
          <a:p>
            <a:pPr marL="285750" indent="-285750">
              <a:buFont typeface="Arial" panose="020B0604020202020204" pitchFamily="34" charset="0"/>
              <a:buChar char="•"/>
            </a:pPr>
            <a:r>
              <a:rPr lang="fr-FR" b="0" dirty="0"/>
              <a:t>les données sont des données appariées </a:t>
            </a:r>
          </a:p>
          <a:p>
            <a:pPr marL="285750" indent="-285750">
              <a:buFont typeface="Arial" panose="020B0604020202020204" pitchFamily="34" charset="0"/>
              <a:buChar char="•"/>
            </a:pPr>
            <a:r>
              <a:rPr lang="fr-FR" b="0" dirty="0"/>
              <a:t>les échantillons sont aléatoires simples. </a:t>
            </a:r>
          </a:p>
          <a:p>
            <a:pPr marL="285750" indent="-285750">
              <a:buFont typeface="Arial" panose="020B0604020202020204" pitchFamily="34" charset="0"/>
              <a:buChar char="•"/>
            </a:pPr>
            <a:r>
              <a:rPr lang="fr-FR" b="0" dirty="0"/>
              <a:t>Une ou les deux conditions sont satisfaites ; le nombre de paires est grand ou les paires de valeurs proviennent de populations dont la distribution est approximativement normale </a:t>
            </a:r>
          </a:p>
        </p:txBody>
      </p:sp>
      <p:pic>
        <p:nvPicPr>
          <p:cNvPr id="2" name="Image 1">
            <a:extLst>
              <a:ext uri="{FF2B5EF4-FFF2-40B4-BE49-F238E27FC236}">
                <a16:creationId xmlns:a16="http://schemas.microsoft.com/office/drawing/2014/main" id="{2C6B3A9B-1073-7571-B660-8A81C51832FE}"/>
              </a:ext>
            </a:extLst>
          </p:cNvPr>
          <p:cNvPicPr>
            <a:picLocks noChangeAspect="1"/>
          </p:cNvPicPr>
          <p:nvPr/>
        </p:nvPicPr>
        <p:blipFill rotWithShape="1">
          <a:blip r:embed="rId3"/>
          <a:srcRect l="41337" t="18233" r="42913" b="64007"/>
          <a:stretch/>
        </p:blipFill>
        <p:spPr>
          <a:xfrm>
            <a:off x="2230980" y="923019"/>
            <a:ext cx="2374610" cy="1505509"/>
          </a:xfrm>
          <a:prstGeom prst="rect">
            <a:avLst/>
          </a:prstGeom>
        </p:spPr>
      </p:pic>
    </p:spTree>
    <p:extLst>
      <p:ext uri="{BB962C8B-B14F-4D97-AF65-F5344CB8AC3E}">
        <p14:creationId xmlns:p14="http://schemas.microsoft.com/office/powerpoint/2010/main" val="3122812585"/>
      </p:ext>
    </p:extLst>
  </p:cSld>
  <p:clrMapOvr>
    <a:masterClrMapping/>
  </p:clrMapOvr>
  <p:transition/>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_h1"/>
          <p:cNvSpPr>
            <a:spLocks noGrp="1" noChangeArrowheads="1"/>
          </p:cNvSpPr>
          <p:nvPr>
            <p:ph type="title"/>
          </p:nvPr>
        </p:nvSpPr>
        <p:spPr bwMode="gray">
          <a:xfrm>
            <a:off x="1330640" y="0"/>
            <a:ext cx="7705856" cy="735773"/>
          </a:xfrm>
        </p:spPr>
        <p:txBody>
          <a:bodyPr/>
          <a:lstStyle/>
          <a:p>
            <a:r>
              <a:rPr lang="fr-FR" dirty="0"/>
              <a:t>Test t (Test de </a:t>
            </a:r>
            <a:r>
              <a:rPr lang="fr-FR" dirty="0" err="1"/>
              <a:t>student</a:t>
            </a:r>
            <a:r>
              <a:rPr lang="fr-FR" dirty="0"/>
              <a:t>) (</a:t>
            </a:r>
            <a:r>
              <a:rPr lang="fr-FR" sz="3200" dirty="0"/>
              <a:t>Données appariés </a:t>
            </a:r>
            <a:r>
              <a:rPr lang="fr-FR" dirty="0"/>
              <a:t>)</a:t>
            </a:r>
            <a:endParaRPr lang="en-US" noProof="1"/>
          </a:p>
        </p:txBody>
      </p:sp>
      <p:sp>
        <p:nvSpPr>
          <p:cNvPr id="23" name="_text"/>
          <p:cNvSpPr txBox="1">
            <a:spLocks/>
          </p:cNvSpPr>
          <p:nvPr/>
        </p:nvSpPr>
        <p:spPr bwMode="gray">
          <a:xfrm>
            <a:off x="1384905" y="1165982"/>
            <a:ext cx="3132310" cy="3187096"/>
          </a:xfrm>
          <a:prstGeom prst="rect">
            <a:avLst/>
          </a:prstGeom>
        </p:spPr>
        <p:txBody>
          <a:bodyPr vert="horz" lIns="0" tIns="0" rIns="0" bIns="0" rtlCol="0">
            <a:noAutofit/>
          </a:bodyPr>
          <a:lstStyle/>
          <a:p>
            <a:pPr marL="135036" indent="-135036">
              <a:lnSpc>
                <a:spcPct val="95000"/>
              </a:lnSpc>
              <a:spcAft>
                <a:spcPts val="600"/>
              </a:spcAft>
              <a:buFont typeface="Wingdings" pitchFamily="2" charset="2"/>
              <a:buChar char="§"/>
              <a:defRPr/>
            </a:pPr>
            <a:endParaRPr lang="fr-FR" b="1" noProof="1"/>
          </a:p>
        </p:txBody>
      </p:sp>
      <p:sp>
        <p:nvSpPr>
          <p:cNvPr id="18" name="Espace réservé du contenu 2"/>
          <p:cNvSpPr txBox="1">
            <a:spLocks/>
          </p:cNvSpPr>
          <p:nvPr/>
        </p:nvSpPr>
        <p:spPr>
          <a:xfrm>
            <a:off x="1484948" y="1200521"/>
            <a:ext cx="6174105" cy="3395520"/>
          </a:xfrm>
          <a:prstGeom prst="rect">
            <a:avLst/>
          </a:prstGeom>
        </p:spPr>
        <p:txBody>
          <a:bodyPr>
            <a:normAutofit/>
          </a:bodyPr>
          <a:lstStyle/>
          <a:p>
            <a:pPr marL="257244" indent="-257244" defTabSz="685983" fontAlgn="auto">
              <a:spcBef>
                <a:spcPct val="20000"/>
              </a:spcBef>
              <a:spcAft>
                <a:spcPts val="0"/>
              </a:spcAft>
              <a:buFont typeface="Arial" pitchFamily="34" charset="0"/>
              <a:buChar char="•"/>
              <a:defRPr/>
            </a:pPr>
            <a:endParaRPr lang="fr-FR" sz="2401" dirty="0">
              <a:latin typeface="+mn-lt"/>
            </a:endParaRPr>
          </a:p>
        </p:txBody>
      </p:sp>
      <p:sp>
        <p:nvSpPr>
          <p:cNvPr id="159746" name="Rectangle 2"/>
          <p:cNvSpPr>
            <a:spLocks noChangeArrowheads="1"/>
          </p:cNvSpPr>
          <p:nvPr/>
        </p:nvSpPr>
        <p:spPr bwMode="auto">
          <a:xfrm>
            <a:off x="1141942" y="-173135"/>
            <a:ext cx="138606" cy="346271"/>
          </a:xfrm>
          <a:prstGeom prst="rect">
            <a:avLst/>
          </a:prstGeom>
          <a:noFill/>
          <a:ln w="9525">
            <a:noFill/>
            <a:miter lim="800000"/>
            <a:headEnd/>
            <a:tailEnd/>
          </a:ln>
          <a:effectLst/>
        </p:spPr>
        <p:txBody>
          <a:bodyPr vert="horz" wrap="none" lIns="68601" tIns="34301" rIns="68601" bIns="34301" numCol="1" anchor="ctr" anchorCtr="0" compatLnSpc="1">
            <a:prstTxWarp prst="textNoShape">
              <a:avLst/>
            </a:prstTxWarp>
            <a:spAutoFit/>
          </a:bodyPr>
          <a:lstStyle/>
          <a:p>
            <a:endParaRPr lang="fr-FR"/>
          </a:p>
        </p:txBody>
      </p:sp>
      <p:sp>
        <p:nvSpPr>
          <p:cNvPr id="159748" name="Rectangle 4"/>
          <p:cNvSpPr>
            <a:spLocks noChangeArrowheads="1"/>
          </p:cNvSpPr>
          <p:nvPr/>
        </p:nvSpPr>
        <p:spPr bwMode="auto">
          <a:xfrm>
            <a:off x="1141942" y="-173135"/>
            <a:ext cx="138606" cy="346271"/>
          </a:xfrm>
          <a:prstGeom prst="rect">
            <a:avLst/>
          </a:prstGeom>
          <a:noFill/>
          <a:ln w="9525">
            <a:noFill/>
            <a:miter lim="800000"/>
            <a:headEnd/>
            <a:tailEnd/>
          </a:ln>
          <a:effectLst/>
        </p:spPr>
        <p:txBody>
          <a:bodyPr vert="horz" wrap="none" lIns="68601" tIns="34301" rIns="68601" bIns="34301" numCol="1" anchor="ctr" anchorCtr="0" compatLnSpc="1">
            <a:prstTxWarp prst="textNoShape">
              <a:avLst/>
            </a:prstTxWarp>
            <a:spAutoFit/>
          </a:bodyPr>
          <a:lstStyle/>
          <a:p>
            <a:endParaRPr lang="fr-FR"/>
          </a:p>
        </p:txBody>
      </p:sp>
      <p:sp>
        <p:nvSpPr>
          <p:cNvPr id="159750" name="Rectangle 6"/>
          <p:cNvSpPr>
            <a:spLocks noChangeArrowheads="1"/>
          </p:cNvSpPr>
          <p:nvPr/>
        </p:nvSpPr>
        <p:spPr bwMode="auto">
          <a:xfrm>
            <a:off x="1141942" y="-1632"/>
            <a:ext cx="138606" cy="346271"/>
          </a:xfrm>
          <a:prstGeom prst="rect">
            <a:avLst/>
          </a:prstGeom>
          <a:noFill/>
          <a:ln w="9525">
            <a:noFill/>
            <a:miter lim="800000"/>
            <a:headEnd/>
            <a:tailEnd/>
          </a:ln>
          <a:effectLst/>
        </p:spPr>
        <p:txBody>
          <a:bodyPr vert="horz" wrap="none" lIns="68601" tIns="34301" rIns="68601" bIns="34301" numCol="1" anchor="ctr" anchorCtr="0" compatLnSpc="1">
            <a:prstTxWarp prst="textNoShape">
              <a:avLst/>
            </a:prstTxWarp>
            <a:spAutoFit/>
          </a:bodyPr>
          <a:lstStyle/>
          <a:p>
            <a:endParaRPr lang="fr-FR"/>
          </a:p>
        </p:txBody>
      </p:sp>
      <p:sp>
        <p:nvSpPr>
          <p:cNvPr id="159752" name="Rectangle 8"/>
          <p:cNvSpPr>
            <a:spLocks noChangeArrowheads="1"/>
          </p:cNvSpPr>
          <p:nvPr/>
        </p:nvSpPr>
        <p:spPr bwMode="auto">
          <a:xfrm>
            <a:off x="1141942" y="-173135"/>
            <a:ext cx="138606" cy="346271"/>
          </a:xfrm>
          <a:prstGeom prst="rect">
            <a:avLst/>
          </a:prstGeom>
          <a:noFill/>
          <a:ln w="9525">
            <a:noFill/>
            <a:miter lim="800000"/>
            <a:headEnd/>
            <a:tailEnd/>
          </a:ln>
          <a:effectLst/>
        </p:spPr>
        <p:txBody>
          <a:bodyPr vert="horz" wrap="none" lIns="68601" tIns="34301" rIns="68601" bIns="34301" numCol="1" anchor="ctr" anchorCtr="0" compatLnSpc="1">
            <a:prstTxWarp prst="textNoShape">
              <a:avLst/>
            </a:prstTxWarp>
            <a:spAutoFit/>
          </a:bodyPr>
          <a:lstStyle/>
          <a:p>
            <a:endParaRPr lang="fr-FR"/>
          </a:p>
        </p:txBody>
      </p:sp>
      <p:sp>
        <p:nvSpPr>
          <p:cNvPr id="159754" name="Rectangle 10"/>
          <p:cNvSpPr>
            <a:spLocks noChangeArrowheads="1"/>
          </p:cNvSpPr>
          <p:nvPr/>
        </p:nvSpPr>
        <p:spPr bwMode="auto">
          <a:xfrm>
            <a:off x="1141942" y="-173135"/>
            <a:ext cx="138606" cy="346271"/>
          </a:xfrm>
          <a:prstGeom prst="rect">
            <a:avLst/>
          </a:prstGeom>
          <a:noFill/>
          <a:ln w="9525">
            <a:noFill/>
            <a:miter lim="800000"/>
            <a:headEnd/>
            <a:tailEnd/>
          </a:ln>
          <a:effectLst/>
        </p:spPr>
        <p:txBody>
          <a:bodyPr vert="horz" wrap="none" lIns="68601" tIns="34301" rIns="68601" bIns="34301" numCol="1" anchor="ctr" anchorCtr="0" compatLnSpc="1">
            <a:prstTxWarp prst="textNoShape">
              <a:avLst/>
            </a:prstTxWarp>
            <a:spAutoFit/>
          </a:bodyPr>
          <a:lstStyle/>
          <a:p>
            <a:endParaRPr lang="fr-FR"/>
          </a:p>
        </p:txBody>
      </p:sp>
      <p:sp>
        <p:nvSpPr>
          <p:cNvPr id="159756" name="Rectangle 12"/>
          <p:cNvSpPr>
            <a:spLocks noChangeArrowheads="1"/>
          </p:cNvSpPr>
          <p:nvPr/>
        </p:nvSpPr>
        <p:spPr bwMode="auto">
          <a:xfrm>
            <a:off x="1141942" y="-1632"/>
            <a:ext cx="138606" cy="346271"/>
          </a:xfrm>
          <a:prstGeom prst="rect">
            <a:avLst/>
          </a:prstGeom>
          <a:noFill/>
          <a:ln w="9525">
            <a:noFill/>
            <a:miter lim="800000"/>
            <a:headEnd/>
            <a:tailEnd/>
          </a:ln>
          <a:effectLst/>
        </p:spPr>
        <p:txBody>
          <a:bodyPr vert="horz" wrap="none" lIns="68601" tIns="34301" rIns="68601" bIns="34301" numCol="1" anchor="ctr" anchorCtr="0" compatLnSpc="1">
            <a:prstTxWarp prst="textNoShape">
              <a:avLst/>
            </a:prstTxWarp>
            <a:spAutoFit/>
          </a:bodyPr>
          <a:lstStyle/>
          <a:p>
            <a:endParaRPr lang="fr-FR"/>
          </a:p>
        </p:txBody>
      </p:sp>
      <p:sp>
        <p:nvSpPr>
          <p:cNvPr id="159758" name="Rectangle 14"/>
          <p:cNvSpPr>
            <a:spLocks noChangeArrowheads="1"/>
          </p:cNvSpPr>
          <p:nvPr/>
        </p:nvSpPr>
        <p:spPr bwMode="auto">
          <a:xfrm>
            <a:off x="1141942" y="-173135"/>
            <a:ext cx="138606" cy="346271"/>
          </a:xfrm>
          <a:prstGeom prst="rect">
            <a:avLst/>
          </a:prstGeom>
          <a:noFill/>
          <a:ln w="9525">
            <a:noFill/>
            <a:miter lim="800000"/>
            <a:headEnd/>
            <a:tailEnd/>
          </a:ln>
          <a:effectLst/>
        </p:spPr>
        <p:txBody>
          <a:bodyPr vert="horz" wrap="none" lIns="68601" tIns="34301" rIns="68601" bIns="34301" numCol="1" anchor="ctr" anchorCtr="0" compatLnSpc="1">
            <a:prstTxWarp prst="textNoShape">
              <a:avLst/>
            </a:prstTxWarp>
            <a:spAutoFit/>
          </a:bodyPr>
          <a:lstStyle/>
          <a:p>
            <a:endParaRPr lang="fr-FR"/>
          </a:p>
        </p:txBody>
      </p:sp>
      <p:sp>
        <p:nvSpPr>
          <p:cNvPr id="159760" name="Rectangle 16"/>
          <p:cNvSpPr>
            <a:spLocks noChangeArrowheads="1"/>
          </p:cNvSpPr>
          <p:nvPr/>
        </p:nvSpPr>
        <p:spPr bwMode="auto">
          <a:xfrm>
            <a:off x="1141942" y="-173135"/>
            <a:ext cx="138606" cy="346271"/>
          </a:xfrm>
          <a:prstGeom prst="rect">
            <a:avLst/>
          </a:prstGeom>
          <a:noFill/>
          <a:ln w="9525">
            <a:noFill/>
            <a:miter lim="800000"/>
            <a:headEnd/>
            <a:tailEnd/>
          </a:ln>
          <a:effectLst/>
        </p:spPr>
        <p:txBody>
          <a:bodyPr vert="horz" wrap="none" lIns="68601" tIns="34301" rIns="68601" bIns="34301" numCol="1" anchor="ctr" anchorCtr="0" compatLnSpc="1">
            <a:prstTxWarp prst="textNoShape">
              <a:avLst/>
            </a:prstTxWarp>
            <a:spAutoFit/>
          </a:bodyPr>
          <a:lstStyle/>
          <a:p>
            <a:endParaRPr lang="fr-FR"/>
          </a:p>
        </p:txBody>
      </p:sp>
      <p:sp>
        <p:nvSpPr>
          <p:cNvPr id="159762" name="Rectangle 18"/>
          <p:cNvSpPr>
            <a:spLocks noChangeArrowheads="1"/>
          </p:cNvSpPr>
          <p:nvPr/>
        </p:nvSpPr>
        <p:spPr bwMode="auto">
          <a:xfrm>
            <a:off x="1141942" y="-173135"/>
            <a:ext cx="138606" cy="346271"/>
          </a:xfrm>
          <a:prstGeom prst="rect">
            <a:avLst/>
          </a:prstGeom>
          <a:noFill/>
          <a:ln w="9525">
            <a:noFill/>
            <a:miter lim="800000"/>
            <a:headEnd/>
            <a:tailEnd/>
          </a:ln>
          <a:effectLst/>
        </p:spPr>
        <p:txBody>
          <a:bodyPr vert="horz" wrap="none" lIns="68601" tIns="34301" rIns="68601" bIns="34301" numCol="1" anchor="ctr" anchorCtr="0" compatLnSpc="1">
            <a:prstTxWarp prst="textNoShape">
              <a:avLst/>
            </a:prstTxWarp>
            <a:spAutoFit/>
          </a:bodyPr>
          <a:lstStyle/>
          <a:p>
            <a:endParaRPr lang="fr-FR"/>
          </a:p>
        </p:txBody>
      </p:sp>
      <p:sp>
        <p:nvSpPr>
          <p:cNvPr id="159764" name="Rectangle 20"/>
          <p:cNvSpPr>
            <a:spLocks noChangeArrowheads="1"/>
          </p:cNvSpPr>
          <p:nvPr/>
        </p:nvSpPr>
        <p:spPr bwMode="auto">
          <a:xfrm>
            <a:off x="1141942" y="-173135"/>
            <a:ext cx="138606" cy="346271"/>
          </a:xfrm>
          <a:prstGeom prst="rect">
            <a:avLst/>
          </a:prstGeom>
          <a:noFill/>
          <a:ln w="9525">
            <a:noFill/>
            <a:miter lim="800000"/>
            <a:headEnd/>
            <a:tailEnd/>
          </a:ln>
          <a:effectLst/>
        </p:spPr>
        <p:txBody>
          <a:bodyPr vert="horz" wrap="none" lIns="68601" tIns="34301" rIns="68601" bIns="34301" numCol="1" anchor="ctr" anchorCtr="0" compatLnSpc="1">
            <a:prstTxWarp prst="textNoShape">
              <a:avLst/>
            </a:prstTxWarp>
            <a:spAutoFit/>
          </a:bodyPr>
          <a:lstStyle/>
          <a:p>
            <a:endParaRPr lang="fr-FR"/>
          </a:p>
        </p:txBody>
      </p:sp>
      <p:sp>
        <p:nvSpPr>
          <p:cNvPr id="159766" name="Rectangle 22"/>
          <p:cNvSpPr>
            <a:spLocks noChangeArrowheads="1"/>
          </p:cNvSpPr>
          <p:nvPr/>
        </p:nvSpPr>
        <p:spPr bwMode="auto">
          <a:xfrm>
            <a:off x="1141942" y="-173135"/>
            <a:ext cx="138606" cy="346271"/>
          </a:xfrm>
          <a:prstGeom prst="rect">
            <a:avLst/>
          </a:prstGeom>
          <a:noFill/>
          <a:ln w="9525">
            <a:noFill/>
            <a:miter lim="800000"/>
            <a:headEnd/>
            <a:tailEnd/>
          </a:ln>
          <a:effectLst/>
        </p:spPr>
        <p:txBody>
          <a:bodyPr vert="horz" wrap="none" lIns="68601" tIns="34301" rIns="68601" bIns="34301" numCol="1" anchor="ctr" anchorCtr="0" compatLnSpc="1">
            <a:prstTxWarp prst="textNoShape">
              <a:avLst/>
            </a:prstTxWarp>
            <a:spAutoFit/>
          </a:bodyPr>
          <a:lstStyle/>
          <a:p>
            <a:endParaRPr lang="fr-FR"/>
          </a:p>
        </p:txBody>
      </p:sp>
      <p:sp>
        <p:nvSpPr>
          <p:cNvPr id="25" name="Rectangle 24"/>
          <p:cNvSpPr/>
          <p:nvPr/>
        </p:nvSpPr>
        <p:spPr>
          <a:xfrm>
            <a:off x="1259630" y="767897"/>
            <a:ext cx="7702408" cy="2431691"/>
          </a:xfrm>
          <a:prstGeom prst="rect">
            <a:avLst/>
          </a:prstGeom>
        </p:spPr>
        <p:txBody>
          <a:bodyPr wrap="square">
            <a:spAutoFit/>
          </a:bodyPr>
          <a:lstStyle/>
          <a:p>
            <a:r>
              <a:rPr lang="fr-FR" b="0" dirty="0"/>
              <a:t>Exemple:</a:t>
            </a:r>
          </a:p>
          <a:p>
            <a:endParaRPr lang="fr-FR" sz="3001" b="0" dirty="0"/>
          </a:p>
          <a:p>
            <a:endParaRPr lang="fr-FR" sz="3001" b="0" dirty="0"/>
          </a:p>
          <a:p>
            <a:endParaRPr lang="fr-FR" b="0" dirty="0"/>
          </a:p>
          <a:p>
            <a:endParaRPr lang="fr-FR" b="0" dirty="0"/>
          </a:p>
          <a:p>
            <a:endParaRPr lang="fr-FR" b="0" dirty="0"/>
          </a:p>
          <a:p>
            <a:endParaRPr lang="fr-FR" b="0" dirty="0"/>
          </a:p>
        </p:txBody>
      </p:sp>
      <p:graphicFrame>
        <p:nvGraphicFramePr>
          <p:cNvPr id="3" name="Tableau 3">
            <a:extLst>
              <a:ext uri="{FF2B5EF4-FFF2-40B4-BE49-F238E27FC236}">
                <a16:creationId xmlns:a16="http://schemas.microsoft.com/office/drawing/2014/main" id="{21BF84B5-F8A1-0665-8832-1EC79B57B750}"/>
              </a:ext>
            </a:extLst>
          </p:cNvPr>
          <p:cNvGraphicFramePr>
            <a:graphicFrameLocks noGrp="1"/>
          </p:cNvGraphicFramePr>
          <p:nvPr>
            <p:extLst>
              <p:ext uri="{D42A27DB-BD31-4B8C-83A1-F6EECF244321}">
                <p14:modId xmlns:p14="http://schemas.microsoft.com/office/powerpoint/2010/main" val="1957901719"/>
              </p:ext>
            </p:extLst>
          </p:nvPr>
        </p:nvGraphicFramePr>
        <p:xfrm>
          <a:off x="1639815" y="1255452"/>
          <a:ext cx="6119280" cy="853440"/>
        </p:xfrm>
        <a:graphic>
          <a:graphicData uri="http://schemas.openxmlformats.org/drawingml/2006/table">
            <a:tbl>
              <a:tblPr firstRow="1" bandRow="1">
                <a:tableStyleId>{5940675A-B579-460E-94D1-54222C63F5DA}</a:tableStyleId>
              </a:tblPr>
              <a:tblGrid>
                <a:gridCol w="679920">
                  <a:extLst>
                    <a:ext uri="{9D8B030D-6E8A-4147-A177-3AD203B41FA5}">
                      <a16:colId xmlns:a16="http://schemas.microsoft.com/office/drawing/2014/main" val="76000014"/>
                    </a:ext>
                  </a:extLst>
                </a:gridCol>
                <a:gridCol w="679920">
                  <a:extLst>
                    <a:ext uri="{9D8B030D-6E8A-4147-A177-3AD203B41FA5}">
                      <a16:colId xmlns:a16="http://schemas.microsoft.com/office/drawing/2014/main" val="3170179958"/>
                    </a:ext>
                  </a:extLst>
                </a:gridCol>
                <a:gridCol w="679920">
                  <a:extLst>
                    <a:ext uri="{9D8B030D-6E8A-4147-A177-3AD203B41FA5}">
                      <a16:colId xmlns:a16="http://schemas.microsoft.com/office/drawing/2014/main" val="3339112618"/>
                    </a:ext>
                  </a:extLst>
                </a:gridCol>
                <a:gridCol w="679920">
                  <a:extLst>
                    <a:ext uri="{9D8B030D-6E8A-4147-A177-3AD203B41FA5}">
                      <a16:colId xmlns:a16="http://schemas.microsoft.com/office/drawing/2014/main" val="3094428152"/>
                    </a:ext>
                  </a:extLst>
                </a:gridCol>
                <a:gridCol w="679920">
                  <a:extLst>
                    <a:ext uri="{9D8B030D-6E8A-4147-A177-3AD203B41FA5}">
                      <a16:colId xmlns:a16="http://schemas.microsoft.com/office/drawing/2014/main" val="3964511986"/>
                    </a:ext>
                  </a:extLst>
                </a:gridCol>
                <a:gridCol w="679920">
                  <a:extLst>
                    <a:ext uri="{9D8B030D-6E8A-4147-A177-3AD203B41FA5}">
                      <a16:colId xmlns:a16="http://schemas.microsoft.com/office/drawing/2014/main" val="1837687130"/>
                    </a:ext>
                  </a:extLst>
                </a:gridCol>
                <a:gridCol w="679920">
                  <a:extLst>
                    <a:ext uri="{9D8B030D-6E8A-4147-A177-3AD203B41FA5}">
                      <a16:colId xmlns:a16="http://schemas.microsoft.com/office/drawing/2014/main" val="95444544"/>
                    </a:ext>
                  </a:extLst>
                </a:gridCol>
                <a:gridCol w="679920">
                  <a:extLst>
                    <a:ext uri="{9D8B030D-6E8A-4147-A177-3AD203B41FA5}">
                      <a16:colId xmlns:a16="http://schemas.microsoft.com/office/drawing/2014/main" val="3683482255"/>
                    </a:ext>
                  </a:extLst>
                </a:gridCol>
                <a:gridCol w="679920">
                  <a:extLst>
                    <a:ext uri="{9D8B030D-6E8A-4147-A177-3AD203B41FA5}">
                      <a16:colId xmlns:a16="http://schemas.microsoft.com/office/drawing/2014/main" val="3650069731"/>
                    </a:ext>
                  </a:extLst>
                </a:gridCol>
              </a:tblGrid>
              <a:tr h="370840">
                <a:tc>
                  <a:txBody>
                    <a:bodyPr/>
                    <a:lstStyle/>
                    <a:p>
                      <a:r>
                        <a:rPr lang="fr-FR" sz="1100" dirty="0">
                          <a:solidFill>
                            <a:schemeClr val="tx1"/>
                          </a:solidFill>
                        </a:rPr>
                        <a:t>Groupe1</a:t>
                      </a:r>
                    </a:p>
                  </a:txBody>
                  <a:tcPr>
                    <a:solidFill>
                      <a:schemeClr val="accent2"/>
                    </a:solidFill>
                  </a:tcPr>
                </a:tc>
                <a:tc>
                  <a:txBody>
                    <a:bodyPr/>
                    <a:lstStyle/>
                    <a:p>
                      <a:r>
                        <a:rPr lang="fr-FR" dirty="0"/>
                        <a:t>6,6</a:t>
                      </a:r>
                    </a:p>
                  </a:txBody>
                  <a:tcPr/>
                </a:tc>
                <a:tc>
                  <a:txBody>
                    <a:bodyPr/>
                    <a:lstStyle/>
                    <a:p>
                      <a:r>
                        <a:rPr lang="fr-FR" dirty="0"/>
                        <a:t>6,5</a:t>
                      </a:r>
                    </a:p>
                  </a:txBody>
                  <a:tcPr/>
                </a:tc>
                <a:tc>
                  <a:txBody>
                    <a:bodyPr/>
                    <a:lstStyle/>
                    <a:p>
                      <a:r>
                        <a:rPr lang="fr-FR" dirty="0"/>
                        <a:t>9</a:t>
                      </a:r>
                    </a:p>
                  </a:txBody>
                  <a:tcPr/>
                </a:tc>
                <a:tc>
                  <a:txBody>
                    <a:bodyPr/>
                    <a:lstStyle/>
                    <a:p>
                      <a:r>
                        <a:rPr lang="fr-FR" dirty="0"/>
                        <a:t>10,3</a:t>
                      </a:r>
                    </a:p>
                  </a:txBody>
                  <a:tcPr/>
                </a:tc>
                <a:tc>
                  <a:txBody>
                    <a:bodyPr/>
                    <a:lstStyle/>
                    <a:p>
                      <a:r>
                        <a:rPr lang="fr-FR" dirty="0"/>
                        <a:t>11,3</a:t>
                      </a:r>
                    </a:p>
                  </a:txBody>
                  <a:tcPr/>
                </a:tc>
                <a:tc>
                  <a:txBody>
                    <a:bodyPr/>
                    <a:lstStyle/>
                    <a:p>
                      <a:r>
                        <a:rPr lang="fr-FR" dirty="0"/>
                        <a:t>8,1</a:t>
                      </a:r>
                    </a:p>
                  </a:txBody>
                  <a:tcPr/>
                </a:tc>
                <a:tc>
                  <a:txBody>
                    <a:bodyPr/>
                    <a:lstStyle/>
                    <a:p>
                      <a:r>
                        <a:rPr lang="fr-FR" dirty="0"/>
                        <a:t>6,3</a:t>
                      </a:r>
                    </a:p>
                  </a:txBody>
                  <a:tcPr/>
                </a:tc>
                <a:tc>
                  <a:txBody>
                    <a:bodyPr/>
                    <a:lstStyle/>
                    <a:p>
                      <a:r>
                        <a:rPr lang="fr-FR" dirty="0"/>
                        <a:t>11,6</a:t>
                      </a:r>
                    </a:p>
                  </a:txBody>
                  <a:tcPr/>
                </a:tc>
                <a:extLst>
                  <a:ext uri="{0D108BD9-81ED-4DB2-BD59-A6C34878D82A}">
                    <a16:rowId xmlns:a16="http://schemas.microsoft.com/office/drawing/2014/main" val="65404069"/>
                  </a:ext>
                </a:extLst>
              </a:tr>
              <a:tr h="370840">
                <a:tc>
                  <a:txBody>
                    <a:bodyPr/>
                    <a:lstStyle/>
                    <a:p>
                      <a:r>
                        <a:rPr lang="fr-FR" sz="1100" dirty="0">
                          <a:solidFill>
                            <a:schemeClr val="tx1"/>
                          </a:solidFill>
                        </a:rPr>
                        <a:t>Groupe 2</a:t>
                      </a:r>
                    </a:p>
                  </a:txBody>
                  <a:tcPr>
                    <a:solidFill>
                      <a:schemeClr val="accent2"/>
                    </a:solidFill>
                  </a:tcPr>
                </a:tc>
                <a:tc>
                  <a:txBody>
                    <a:bodyPr/>
                    <a:lstStyle/>
                    <a:p>
                      <a:r>
                        <a:rPr lang="fr-FR" dirty="0"/>
                        <a:t>6,8</a:t>
                      </a:r>
                    </a:p>
                  </a:txBody>
                  <a:tcPr/>
                </a:tc>
                <a:tc>
                  <a:txBody>
                    <a:bodyPr/>
                    <a:lstStyle/>
                    <a:p>
                      <a:r>
                        <a:rPr lang="fr-FR" dirty="0"/>
                        <a:t>2,4</a:t>
                      </a:r>
                    </a:p>
                  </a:txBody>
                  <a:tcPr/>
                </a:tc>
                <a:tc>
                  <a:txBody>
                    <a:bodyPr/>
                    <a:lstStyle/>
                    <a:p>
                      <a:r>
                        <a:rPr lang="fr-FR" dirty="0"/>
                        <a:t>7,4</a:t>
                      </a:r>
                    </a:p>
                  </a:txBody>
                  <a:tcPr/>
                </a:tc>
                <a:tc>
                  <a:txBody>
                    <a:bodyPr/>
                    <a:lstStyle/>
                    <a:p>
                      <a:r>
                        <a:rPr lang="fr-FR" dirty="0"/>
                        <a:t>8,5</a:t>
                      </a:r>
                    </a:p>
                  </a:txBody>
                  <a:tcPr/>
                </a:tc>
                <a:tc>
                  <a:txBody>
                    <a:bodyPr/>
                    <a:lstStyle/>
                    <a:p>
                      <a:r>
                        <a:rPr lang="fr-FR" dirty="0"/>
                        <a:t>8,1</a:t>
                      </a:r>
                    </a:p>
                  </a:txBody>
                  <a:tcPr/>
                </a:tc>
                <a:tc>
                  <a:txBody>
                    <a:bodyPr/>
                    <a:lstStyle/>
                    <a:p>
                      <a:r>
                        <a:rPr lang="fr-FR" dirty="0"/>
                        <a:t>6,1</a:t>
                      </a:r>
                    </a:p>
                  </a:txBody>
                  <a:tcPr/>
                </a:tc>
                <a:tc>
                  <a:txBody>
                    <a:bodyPr/>
                    <a:lstStyle/>
                    <a:p>
                      <a:r>
                        <a:rPr lang="fr-FR" dirty="0"/>
                        <a:t>3,4</a:t>
                      </a:r>
                    </a:p>
                  </a:txBody>
                  <a:tcPr/>
                </a:tc>
                <a:tc>
                  <a:txBody>
                    <a:bodyPr/>
                    <a:lstStyle/>
                    <a:p>
                      <a:r>
                        <a:rPr lang="fr-FR" dirty="0"/>
                        <a:t>2,0</a:t>
                      </a:r>
                    </a:p>
                  </a:txBody>
                  <a:tcPr/>
                </a:tc>
                <a:extLst>
                  <a:ext uri="{0D108BD9-81ED-4DB2-BD59-A6C34878D82A}">
                    <a16:rowId xmlns:a16="http://schemas.microsoft.com/office/drawing/2014/main" val="806758747"/>
                  </a:ext>
                </a:extLst>
              </a:tr>
            </a:tbl>
          </a:graphicData>
        </a:graphic>
      </p:graphicFrame>
      <mc:AlternateContent xmlns:mc="http://schemas.openxmlformats.org/markup-compatibility/2006" xmlns:a14="http://schemas.microsoft.com/office/drawing/2010/main">
        <mc:Choice Requires="a14">
          <p:sp>
            <p:nvSpPr>
              <p:cNvPr id="4" name="ZoneTexte 3">
                <a:extLst>
                  <a:ext uri="{FF2B5EF4-FFF2-40B4-BE49-F238E27FC236}">
                    <a16:creationId xmlns:a16="http://schemas.microsoft.com/office/drawing/2014/main" id="{8AEBE04F-4FA1-D1F1-43C9-E2C3B32EC09A}"/>
                  </a:ext>
                </a:extLst>
              </p:cNvPr>
              <p:cNvSpPr txBox="1"/>
              <p:nvPr/>
            </p:nvSpPr>
            <p:spPr>
              <a:xfrm>
                <a:off x="1351021" y="2360142"/>
                <a:ext cx="7270359" cy="2868414"/>
              </a:xfrm>
              <a:prstGeom prst="rect">
                <a:avLst/>
              </a:prstGeom>
              <a:noFill/>
            </p:spPr>
            <p:txBody>
              <a:bodyPr wrap="square" rtlCol="0">
                <a:spAutoFit/>
              </a:bodyPr>
              <a:lstStyle/>
              <a:p>
                <a:r>
                  <a:rPr lang="fr-FR" b="0" dirty="0"/>
                  <a:t>Hypothèses:</a:t>
                </a:r>
              </a:p>
              <a:p>
                <a:endParaRPr lang="fr-FR" b="0" dirty="0"/>
              </a:p>
              <a:p>
                <a:r>
                  <a:rPr lang="fr-FR" b="0" dirty="0"/>
                  <a:t>H0: La différence entre les deux groupes n’est pas significative</a:t>
                </a:r>
              </a:p>
              <a:p>
                <a:r>
                  <a:rPr lang="fr-FR" b="0" dirty="0"/>
                  <a:t>H1: La différence entre les deux groupes est significative</a:t>
                </a:r>
              </a:p>
              <a:p>
                <a14:m>
                  <m:oMath xmlns:m="http://schemas.openxmlformats.org/officeDocument/2006/math">
                    <m:acc>
                      <m:accPr>
                        <m:chr m:val="̅"/>
                        <m:ctrlPr>
                          <a:rPr lang="fr-FR" b="0" i="1">
                            <a:latin typeface="Cambria Math" panose="02040503050406030204" pitchFamily="18" charset="0"/>
                          </a:rPr>
                        </m:ctrlPr>
                      </m:accPr>
                      <m:e>
                        <m:r>
                          <a:rPr lang="fr-FR" b="0" i="1">
                            <a:latin typeface="Cambria Math" panose="02040503050406030204" pitchFamily="18" charset="0"/>
                          </a:rPr>
                          <m:t>𝑑</m:t>
                        </m:r>
                      </m:e>
                    </m:acc>
                  </m:oMath>
                </a14:m>
                <a:r>
                  <a:rPr lang="fr-FR" b="0" dirty="0"/>
                  <a:t> </a:t>
                </a:r>
                <a:r>
                  <a:rPr lang="fr-FR" dirty="0"/>
                  <a:t>= 3.875</a:t>
                </a:r>
              </a:p>
              <a:p>
                <a14:m>
                  <m:oMath xmlns:m="http://schemas.openxmlformats.org/officeDocument/2006/math">
                    <m:sSub>
                      <m:sSubPr>
                        <m:ctrlPr>
                          <a:rPr lang="fr-FR" i="1" smtClean="0">
                            <a:latin typeface="Cambria Math" panose="02040503050406030204" pitchFamily="18" charset="0"/>
                          </a:rPr>
                        </m:ctrlPr>
                      </m:sSubPr>
                      <m:e>
                        <m:r>
                          <a:rPr lang="fr-FR" b="1" i="1" smtClean="0">
                            <a:latin typeface="Cambria Math" panose="02040503050406030204" pitchFamily="18" charset="0"/>
                          </a:rPr>
                          <m:t>𝑺</m:t>
                        </m:r>
                      </m:e>
                      <m:sub>
                        <m:r>
                          <a:rPr lang="fr-FR" b="1" i="1" smtClean="0">
                            <a:latin typeface="Cambria Math" panose="02040503050406030204" pitchFamily="18" charset="0"/>
                          </a:rPr>
                          <m:t>𝒅</m:t>
                        </m:r>
                      </m:sub>
                    </m:sSub>
                  </m:oMath>
                </a14:m>
                <a:r>
                  <a:rPr lang="fr-FR" dirty="0"/>
                  <a:t>= 3.324</a:t>
                </a:r>
              </a:p>
              <a:p>
                <a:r>
                  <a:rPr lang="fr-FR" b="0" dirty="0"/>
                  <a:t>t = </a:t>
                </a:r>
                <a:r>
                  <a:rPr lang="fr-FR" dirty="0"/>
                  <a:t>3.297</a:t>
                </a:r>
              </a:p>
              <a:p>
                <a:r>
                  <a:rPr lang="fr-FR" b="0" dirty="0"/>
                  <a:t>valeurs critique à partir de la table de </a:t>
                </a:r>
                <a:r>
                  <a:rPr lang="fr-FR" b="0" dirty="0" err="1"/>
                  <a:t>student</a:t>
                </a:r>
                <a:r>
                  <a:rPr lang="fr-FR" b="0" dirty="0"/>
                  <a:t> ddl=8-1=7  c’est 1,895</a:t>
                </a:r>
              </a:p>
              <a:p>
                <a:r>
                  <a:rPr lang="fr-FR" b="0" dirty="0"/>
                  <a:t>t&gt;1,895 donc l’</a:t>
                </a:r>
                <a:r>
                  <a:rPr lang="fr-FR" b="0" dirty="0" err="1"/>
                  <a:t>hypothése</a:t>
                </a:r>
                <a:r>
                  <a:rPr lang="fr-FR" b="0" dirty="0"/>
                  <a:t> H0 est rejetée </a:t>
                </a:r>
              </a:p>
              <a:p>
                <a:endParaRPr lang="fr-FR" b="0" dirty="0"/>
              </a:p>
            </p:txBody>
          </p:sp>
        </mc:Choice>
        <mc:Fallback xmlns="">
          <p:sp>
            <p:nvSpPr>
              <p:cNvPr id="4" name="ZoneTexte 3">
                <a:extLst>
                  <a:ext uri="{FF2B5EF4-FFF2-40B4-BE49-F238E27FC236}">
                    <a16:creationId xmlns:a16="http://schemas.microsoft.com/office/drawing/2014/main" id="{8AEBE04F-4FA1-D1F1-43C9-E2C3B32EC09A}"/>
                  </a:ext>
                </a:extLst>
              </p:cNvPr>
              <p:cNvSpPr txBox="1">
                <a:spLocks noRot="1" noChangeAspect="1" noMove="1" noResize="1" noEditPoints="1" noAdjustHandles="1" noChangeArrowheads="1" noChangeShapeType="1" noTextEdit="1"/>
              </p:cNvSpPr>
              <p:nvPr/>
            </p:nvSpPr>
            <p:spPr>
              <a:xfrm>
                <a:off x="1351021" y="2360142"/>
                <a:ext cx="7270359" cy="2868414"/>
              </a:xfrm>
              <a:prstGeom prst="rect">
                <a:avLst/>
              </a:prstGeom>
              <a:blipFill>
                <a:blip r:embed="rId3"/>
                <a:stretch>
                  <a:fillRect l="-755" t="-1062"/>
                </a:stretch>
              </a:blipFill>
            </p:spPr>
            <p:txBody>
              <a:bodyPr/>
              <a:lstStyle/>
              <a:p>
                <a:r>
                  <a:rPr lang="fr-FR">
                    <a:noFill/>
                  </a:rPr>
                  <a:t> </a:t>
                </a:r>
              </a:p>
            </p:txBody>
          </p:sp>
        </mc:Fallback>
      </mc:AlternateContent>
    </p:spTree>
    <p:extLst>
      <p:ext uri="{BB962C8B-B14F-4D97-AF65-F5344CB8AC3E}">
        <p14:creationId xmlns:p14="http://schemas.microsoft.com/office/powerpoint/2010/main" val="427096346"/>
      </p:ext>
    </p:extLst>
  </p:cSld>
  <p:clrMapOvr>
    <a:masterClrMapping/>
  </p:clrMapOvr>
  <p:transition/>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_h1"/>
          <p:cNvSpPr>
            <a:spLocks noGrp="1" noChangeArrowheads="1"/>
          </p:cNvSpPr>
          <p:nvPr>
            <p:ph type="title"/>
          </p:nvPr>
        </p:nvSpPr>
        <p:spPr bwMode="gray">
          <a:xfrm>
            <a:off x="1330640" y="0"/>
            <a:ext cx="7705856" cy="735773"/>
          </a:xfrm>
        </p:spPr>
        <p:txBody>
          <a:bodyPr/>
          <a:lstStyle/>
          <a:p>
            <a:r>
              <a:rPr lang="fr-FR" dirty="0"/>
              <a:t>Test t (Test de </a:t>
            </a:r>
            <a:r>
              <a:rPr lang="fr-FR" dirty="0" err="1"/>
              <a:t>student</a:t>
            </a:r>
            <a:r>
              <a:rPr lang="fr-FR" dirty="0"/>
              <a:t>) (2 groupes)</a:t>
            </a:r>
            <a:endParaRPr lang="en-US" noProof="1"/>
          </a:p>
        </p:txBody>
      </p:sp>
      <p:sp>
        <p:nvSpPr>
          <p:cNvPr id="159746" name="Rectangle 2"/>
          <p:cNvSpPr>
            <a:spLocks noChangeArrowheads="1"/>
          </p:cNvSpPr>
          <p:nvPr/>
        </p:nvSpPr>
        <p:spPr bwMode="auto">
          <a:xfrm>
            <a:off x="1141942" y="-173135"/>
            <a:ext cx="138606" cy="346271"/>
          </a:xfrm>
          <a:prstGeom prst="rect">
            <a:avLst/>
          </a:prstGeom>
          <a:noFill/>
          <a:ln w="9525">
            <a:noFill/>
            <a:miter lim="800000"/>
            <a:headEnd/>
            <a:tailEnd/>
          </a:ln>
          <a:effectLst/>
        </p:spPr>
        <p:txBody>
          <a:bodyPr vert="horz" wrap="none" lIns="68601" tIns="34301" rIns="68601" bIns="34301" numCol="1" anchor="ctr" anchorCtr="0" compatLnSpc="1">
            <a:prstTxWarp prst="textNoShape">
              <a:avLst/>
            </a:prstTxWarp>
            <a:spAutoFit/>
          </a:bodyPr>
          <a:lstStyle/>
          <a:p>
            <a:endParaRPr lang="fr-FR"/>
          </a:p>
        </p:txBody>
      </p:sp>
      <p:sp>
        <p:nvSpPr>
          <p:cNvPr id="159748" name="Rectangle 4"/>
          <p:cNvSpPr>
            <a:spLocks noChangeArrowheads="1"/>
          </p:cNvSpPr>
          <p:nvPr/>
        </p:nvSpPr>
        <p:spPr bwMode="auto">
          <a:xfrm>
            <a:off x="1141942" y="-173135"/>
            <a:ext cx="138606" cy="346271"/>
          </a:xfrm>
          <a:prstGeom prst="rect">
            <a:avLst/>
          </a:prstGeom>
          <a:noFill/>
          <a:ln w="9525">
            <a:noFill/>
            <a:miter lim="800000"/>
            <a:headEnd/>
            <a:tailEnd/>
          </a:ln>
          <a:effectLst/>
        </p:spPr>
        <p:txBody>
          <a:bodyPr vert="horz" wrap="none" lIns="68601" tIns="34301" rIns="68601" bIns="34301" numCol="1" anchor="ctr" anchorCtr="0" compatLnSpc="1">
            <a:prstTxWarp prst="textNoShape">
              <a:avLst/>
            </a:prstTxWarp>
            <a:spAutoFit/>
          </a:bodyPr>
          <a:lstStyle/>
          <a:p>
            <a:endParaRPr lang="fr-FR"/>
          </a:p>
        </p:txBody>
      </p:sp>
      <p:sp>
        <p:nvSpPr>
          <p:cNvPr id="159750" name="Rectangle 6"/>
          <p:cNvSpPr>
            <a:spLocks noChangeArrowheads="1"/>
          </p:cNvSpPr>
          <p:nvPr/>
        </p:nvSpPr>
        <p:spPr bwMode="auto">
          <a:xfrm>
            <a:off x="1141942" y="-1632"/>
            <a:ext cx="138606" cy="346271"/>
          </a:xfrm>
          <a:prstGeom prst="rect">
            <a:avLst/>
          </a:prstGeom>
          <a:noFill/>
          <a:ln w="9525">
            <a:noFill/>
            <a:miter lim="800000"/>
            <a:headEnd/>
            <a:tailEnd/>
          </a:ln>
          <a:effectLst/>
        </p:spPr>
        <p:txBody>
          <a:bodyPr vert="horz" wrap="none" lIns="68601" tIns="34301" rIns="68601" bIns="34301" numCol="1" anchor="ctr" anchorCtr="0" compatLnSpc="1">
            <a:prstTxWarp prst="textNoShape">
              <a:avLst/>
            </a:prstTxWarp>
            <a:spAutoFit/>
          </a:bodyPr>
          <a:lstStyle/>
          <a:p>
            <a:endParaRPr lang="fr-FR"/>
          </a:p>
        </p:txBody>
      </p:sp>
      <p:sp>
        <p:nvSpPr>
          <p:cNvPr id="159752" name="Rectangle 8"/>
          <p:cNvSpPr>
            <a:spLocks noChangeArrowheads="1"/>
          </p:cNvSpPr>
          <p:nvPr/>
        </p:nvSpPr>
        <p:spPr bwMode="auto">
          <a:xfrm>
            <a:off x="1141942" y="-173135"/>
            <a:ext cx="138606" cy="346271"/>
          </a:xfrm>
          <a:prstGeom prst="rect">
            <a:avLst/>
          </a:prstGeom>
          <a:noFill/>
          <a:ln w="9525">
            <a:noFill/>
            <a:miter lim="800000"/>
            <a:headEnd/>
            <a:tailEnd/>
          </a:ln>
          <a:effectLst/>
        </p:spPr>
        <p:txBody>
          <a:bodyPr vert="horz" wrap="none" lIns="68601" tIns="34301" rIns="68601" bIns="34301" numCol="1" anchor="ctr" anchorCtr="0" compatLnSpc="1">
            <a:prstTxWarp prst="textNoShape">
              <a:avLst/>
            </a:prstTxWarp>
            <a:spAutoFit/>
          </a:bodyPr>
          <a:lstStyle/>
          <a:p>
            <a:endParaRPr lang="fr-FR"/>
          </a:p>
        </p:txBody>
      </p:sp>
      <p:sp>
        <p:nvSpPr>
          <p:cNvPr id="159754" name="Rectangle 10"/>
          <p:cNvSpPr>
            <a:spLocks noChangeArrowheads="1"/>
          </p:cNvSpPr>
          <p:nvPr/>
        </p:nvSpPr>
        <p:spPr bwMode="auto">
          <a:xfrm>
            <a:off x="1141942" y="-173135"/>
            <a:ext cx="138606" cy="346271"/>
          </a:xfrm>
          <a:prstGeom prst="rect">
            <a:avLst/>
          </a:prstGeom>
          <a:noFill/>
          <a:ln w="9525">
            <a:noFill/>
            <a:miter lim="800000"/>
            <a:headEnd/>
            <a:tailEnd/>
          </a:ln>
          <a:effectLst/>
        </p:spPr>
        <p:txBody>
          <a:bodyPr vert="horz" wrap="none" lIns="68601" tIns="34301" rIns="68601" bIns="34301" numCol="1" anchor="ctr" anchorCtr="0" compatLnSpc="1">
            <a:prstTxWarp prst="textNoShape">
              <a:avLst/>
            </a:prstTxWarp>
            <a:spAutoFit/>
          </a:bodyPr>
          <a:lstStyle/>
          <a:p>
            <a:endParaRPr lang="fr-FR"/>
          </a:p>
        </p:txBody>
      </p:sp>
      <p:sp>
        <p:nvSpPr>
          <p:cNvPr id="159756" name="Rectangle 12"/>
          <p:cNvSpPr>
            <a:spLocks noChangeArrowheads="1"/>
          </p:cNvSpPr>
          <p:nvPr/>
        </p:nvSpPr>
        <p:spPr bwMode="auto">
          <a:xfrm>
            <a:off x="1141942" y="-1632"/>
            <a:ext cx="138606" cy="346271"/>
          </a:xfrm>
          <a:prstGeom prst="rect">
            <a:avLst/>
          </a:prstGeom>
          <a:noFill/>
          <a:ln w="9525">
            <a:noFill/>
            <a:miter lim="800000"/>
            <a:headEnd/>
            <a:tailEnd/>
          </a:ln>
          <a:effectLst/>
        </p:spPr>
        <p:txBody>
          <a:bodyPr vert="horz" wrap="none" lIns="68601" tIns="34301" rIns="68601" bIns="34301" numCol="1" anchor="ctr" anchorCtr="0" compatLnSpc="1">
            <a:prstTxWarp prst="textNoShape">
              <a:avLst/>
            </a:prstTxWarp>
            <a:spAutoFit/>
          </a:bodyPr>
          <a:lstStyle/>
          <a:p>
            <a:endParaRPr lang="fr-FR"/>
          </a:p>
        </p:txBody>
      </p:sp>
      <p:sp>
        <p:nvSpPr>
          <p:cNvPr id="159758" name="Rectangle 14"/>
          <p:cNvSpPr>
            <a:spLocks noChangeArrowheads="1"/>
          </p:cNvSpPr>
          <p:nvPr/>
        </p:nvSpPr>
        <p:spPr bwMode="auto">
          <a:xfrm>
            <a:off x="1141942" y="-173135"/>
            <a:ext cx="138606" cy="346271"/>
          </a:xfrm>
          <a:prstGeom prst="rect">
            <a:avLst/>
          </a:prstGeom>
          <a:noFill/>
          <a:ln w="9525">
            <a:noFill/>
            <a:miter lim="800000"/>
            <a:headEnd/>
            <a:tailEnd/>
          </a:ln>
          <a:effectLst/>
        </p:spPr>
        <p:txBody>
          <a:bodyPr vert="horz" wrap="none" lIns="68601" tIns="34301" rIns="68601" bIns="34301" numCol="1" anchor="ctr" anchorCtr="0" compatLnSpc="1">
            <a:prstTxWarp prst="textNoShape">
              <a:avLst/>
            </a:prstTxWarp>
            <a:spAutoFit/>
          </a:bodyPr>
          <a:lstStyle/>
          <a:p>
            <a:endParaRPr lang="fr-FR"/>
          </a:p>
        </p:txBody>
      </p:sp>
      <p:sp>
        <p:nvSpPr>
          <p:cNvPr id="159760" name="Rectangle 16"/>
          <p:cNvSpPr>
            <a:spLocks noChangeArrowheads="1"/>
          </p:cNvSpPr>
          <p:nvPr/>
        </p:nvSpPr>
        <p:spPr bwMode="auto">
          <a:xfrm>
            <a:off x="1141942" y="-173135"/>
            <a:ext cx="138606" cy="346271"/>
          </a:xfrm>
          <a:prstGeom prst="rect">
            <a:avLst/>
          </a:prstGeom>
          <a:noFill/>
          <a:ln w="9525">
            <a:noFill/>
            <a:miter lim="800000"/>
            <a:headEnd/>
            <a:tailEnd/>
          </a:ln>
          <a:effectLst/>
        </p:spPr>
        <p:txBody>
          <a:bodyPr vert="horz" wrap="none" lIns="68601" tIns="34301" rIns="68601" bIns="34301" numCol="1" anchor="ctr" anchorCtr="0" compatLnSpc="1">
            <a:prstTxWarp prst="textNoShape">
              <a:avLst/>
            </a:prstTxWarp>
            <a:spAutoFit/>
          </a:bodyPr>
          <a:lstStyle/>
          <a:p>
            <a:endParaRPr lang="fr-FR"/>
          </a:p>
        </p:txBody>
      </p:sp>
      <p:sp>
        <p:nvSpPr>
          <p:cNvPr id="159762" name="Rectangle 18"/>
          <p:cNvSpPr>
            <a:spLocks noChangeArrowheads="1"/>
          </p:cNvSpPr>
          <p:nvPr/>
        </p:nvSpPr>
        <p:spPr bwMode="auto">
          <a:xfrm>
            <a:off x="1141942" y="-173135"/>
            <a:ext cx="138606" cy="346271"/>
          </a:xfrm>
          <a:prstGeom prst="rect">
            <a:avLst/>
          </a:prstGeom>
          <a:noFill/>
          <a:ln w="9525">
            <a:noFill/>
            <a:miter lim="800000"/>
            <a:headEnd/>
            <a:tailEnd/>
          </a:ln>
          <a:effectLst/>
        </p:spPr>
        <p:txBody>
          <a:bodyPr vert="horz" wrap="none" lIns="68601" tIns="34301" rIns="68601" bIns="34301" numCol="1" anchor="ctr" anchorCtr="0" compatLnSpc="1">
            <a:prstTxWarp prst="textNoShape">
              <a:avLst/>
            </a:prstTxWarp>
            <a:spAutoFit/>
          </a:bodyPr>
          <a:lstStyle/>
          <a:p>
            <a:endParaRPr lang="fr-FR"/>
          </a:p>
        </p:txBody>
      </p:sp>
      <p:sp>
        <p:nvSpPr>
          <p:cNvPr id="159764" name="Rectangle 20"/>
          <p:cNvSpPr>
            <a:spLocks noChangeArrowheads="1"/>
          </p:cNvSpPr>
          <p:nvPr/>
        </p:nvSpPr>
        <p:spPr bwMode="auto">
          <a:xfrm>
            <a:off x="1141942" y="-173135"/>
            <a:ext cx="138606" cy="346271"/>
          </a:xfrm>
          <a:prstGeom prst="rect">
            <a:avLst/>
          </a:prstGeom>
          <a:noFill/>
          <a:ln w="9525">
            <a:noFill/>
            <a:miter lim="800000"/>
            <a:headEnd/>
            <a:tailEnd/>
          </a:ln>
          <a:effectLst/>
        </p:spPr>
        <p:txBody>
          <a:bodyPr vert="horz" wrap="none" lIns="68601" tIns="34301" rIns="68601" bIns="34301" numCol="1" anchor="ctr" anchorCtr="0" compatLnSpc="1">
            <a:prstTxWarp prst="textNoShape">
              <a:avLst/>
            </a:prstTxWarp>
            <a:spAutoFit/>
          </a:bodyPr>
          <a:lstStyle/>
          <a:p>
            <a:endParaRPr lang="fr-FR"/>
          </a:p>
        </p:txBody>
      </p:sp>
      <p:sp>
        <p:nvSpPr>
          <p:cNvPr id="159766" name="Rectangle 22"/>
          <p:cNvSpPr>
            <a:spLocks noChangeArrowheads="1"/>
          </p:cNvSpPr>
          <p:nvPr/>
        </p:nvSpPr>
        <p:spPr bwMode="auto">
          <a:xfrm>
            <a:off x="1141942" y="-173135"/>
            <a:ext cx="138606" cy="346271"/>
          </a:xfrm>
          <a:prstGeom prst="rect">
            <a:avLst/>
          </a:prstGeom>
          <a:noFill/>
          <a:ln w="9525">
            <a:noFill/>
            <a:miter lim="800000"/>
            <a:headEnd/>
            <a:tailEnd/>
          </a:ln>
          <a:effectLst/>
        </p:spPr>
        <p:txBody>
          <a:bodyPr vert="horz" wrap="none" lIns="68601" tIns="34301" rIns="68601" bIns="34301" numCol="1" anchor="ctr" anchorCtr="0" compatLnSpc="1">
            <a:prstTxWarp prst="textNoShape">
              <a:avLst/>
            </a:prstTxWarp>
            <a:spAutoFit/>
          </a:bodyPr>
          <a:lstStyle/>
          <a:p>
            <a:endParaRPr lang="fr-FR"/>
          </a:p>
        </p:txBody>
      </p:sp>
      <mc:AlternateContent xmlns:mc="http://schemas.openxmlformats.org/markup-compatibility/2006" xmlns:a14="http://schemas.microsoft.com/office/drawing/2010/main">
        <mc:Choice Requires="a14">
          <p:sp>
            <p:nvSpPr>
              <p:cNvPr id="25" name="Rectangle 24"/>
              <p:cNvSpPr/>
              <p:nvPr/>
            </p:nvSpPr>
            <p:spPr>
              <a:xfrm>
                <a:off x="1334088" y="883087"/>
                <a:ext cx="7486384" cy="3759042"/>
              </a:xfrm>
              <a:prstGeom prst="rect">
                <a:avLst/>
              </a:prstGeom>
            </p:spPr>
            <p:txBody>
              <a:bodyPr wrap="square">
                <a:spAutoFit/>
              </a:bodyPr>
              <a:lstStyle/>
              <a:p>
                <a:r>
                  <a:rPr lang="fr-FR" b="0" dirty="0"/>
                  <a:t>Utilisé pour évaluer s’il y a une différence significative entre la valeur moyenne (x1 ) de deux séries d’analyses</a:t>
                </a:r>
              </a:p>
              <a:p>
                <a:endParaRPr lang="fr-FR" b="0" dirty="0"/>
              </a:p>
              <a:p>
                <a:pPr algn="ctr"/>
                <a:r>
                  <a:rPr lang="fr-FR" sz="3001" b="0" dirty="0"/>
                  <a:t>t = </a:t>
                </a:r>
                <a14:m>
                  <m:oMath xmlns:m="http://schemas.openxmlformats.org/officeDocument/2006/math">
                    <m:f>
                      <m:fPr>
                        <m:ctrlPr>
                          <a:rPr lang="fr-FR" sz="3001" b="0" i="1">
                            <a:latin typeface="Cambria Math" panose="02040503050406030204" pitchFamily="18" charset="0"/>
                          </a:rPr>
                        </m:ctrlPr>
                      </m:fPr>
                      <m:num>
                        <m:sSub>
                          <m:sSubPr>
                            <m:ctrlPr>
                              <a:rPr lang="fr-FR" sz="3001" b="0" i="1">
                                <a:latin typeface="Cambria Math" panose="02040503050406030204" pitchFamily="18" charset="0"/>
                              </a:rPr>
                            </m:ctrlPr>
                          </m:sSubPr>
                          <m:e>
                            <m:acc>
                              <m:accPr>
                                <m:chr m:val="̅"/>
                                <m:ctrlPr>
                                  <a:rPr lang="fr-FR" sz="3001" b="0" i="1">
                                    <a:latin typeface="Cambria Math" panose="02040503050406030204" pitchFamily="18" charset="0"/>
                                  </a:rPr>
                                </m:ctrlPr>
                              </m:accPr>
                              <m:e>
                                <m:r>
                                  <a:rPr lang="fr-FR" sz="3001" b="0" i="1">
                                    <a:latin typeface="Cambria Math" panose="02040503050406030204" pitchFamily="18" charset="0"/>
                                  </a:rPr>
                                  <m:t>𝑋</m:t>
                                </m:r>
                              </m:e>
                            </m:acc>
                          </m:e>
                          <m:sub>
                            <m:r>
                              <a:rPr lang="fr-FR" sz="3001" b="0" i="1">
                                <a:latin typeface="Cambria Math" panose="02040503050406030204" pitchFamily="18" charset="0"/>
                              </a:rPr>
                              <m:t>1</m:t>
                            </m:r>
                          </m:sub>
                        </m:sSub>
                        <m:r>
                          <a:rPr lang="fr-FR" sz="3001" b="0" i="1">
                            <a:latin typeface="Cambria Math" panose="02040503050406030204" pitchFamily="18" charset="0"/>
                          </a:rPr>
                          <m:t>−</m:t>
                        </m:r>
                        <m:sSub>
                          <m:sSubPr>
                            <m:ctrlPr>
                              <a:rPr lang="fr-FR" sz="3001" b="0" i="1">
                                <a:latin typeface="Cambria Math" panose="02040503050406030204" pitchFamily="18" charset="0"/>
                              </a:rPr>
                            </m:ctrlPr>
                          </m:sSubPr>
                          <m:e>
                            <m:acc>
                              <m:accPr>
                                <m:chr m:val="̅"/>
                                <m:ctrlPr>
                                  <a:rPr lang="fr-FR" sz="3001" b="0" i="1">
                                    <a:latin typeface="Cambria Math" panose="02040503050406030204" pitchFamily="18" charset="0"/>
                                  </a:rPr>
                                </m:ctrlPr>
                              </m:accPr>
                              <m:e>
                                <m:r>
                                  <a:rPr lang="fr-FR" sz="3001" b="0" i="1">
                                    <a:latin typeface="Cambria Math" panose="02040503050406030204" pitchFamily="18" charset="0"/>
                                  </a:rPr>
                                  <m:t>𝑋</m:t>
                                </m:r>
                              </m:e>
                            </m:acc>
                          </m:e>
                          <m:sub>
                            <m:r>
                              <a:rPr lang="fr-FR" sz="3001" b="0" i="1">
                                <a:latin typeface="Cambria Math" panose="02040503050406030204" pitchFamily="18" charset="0"/>
                              </a:rPr>
                              <m:t>2</m:t>
                            </m:r>
                          </m:sub>
                        </m:sSub>
                      </m:num>
                      <m:den>
                        <m:rad>
                          <m:radPr>
                            <m:degHide m:val="on"/>
                            <m:ctrlPr>
                              <a:rPr lang="fr-FR" sz="3001" b="0" i="1" smtClean="0">
                                <a:latin typeface="Cambria Math" panose="02040503050406030204" pitchFamily="18" charset="0"/>
                              </a:rPr>
                            </m:ctrlPr>
                          </m:radPr>
                          <m:deg/>
                          <m:e>
                            <m:d>
                              <m:dPr>
                                <m:ctrlPr>
                                  <a:rPr lang="fr-FR" sz="3001" b="0" i="1" smtClean="0">
                                    <a:latin typeface="Cambria Math" panose="02040503050406030204" pitchFamily="18" charset="0"/>
                                  </a:rPr>
                                </m:ctrlPr>
                              </m:dPr>
                              <m:e>
                                <m:f>
                                  <m:fPr>
                                    <m:ctrlPr>
                                      <a:rPr lang="fr-FR" sz="3001" b="0" i="1" smtClean="0">
                                        <a:latin typeface="Cambria Math" panose="02040503050406030204" pitchFamily="18" charset="0"/>
                                      </a:rPr>
                                    </m:ctrlPr>
                                  </m:fPr>
                                  <m:num>
                                    <m:r>
                                      <a:rPr lang="fr-FR" sz="3001" b="0" i="1" smtClean="0">
                                        <a:latin typeface="Cambria Math" panose="02040503050406030204" pitchFamily="18" charset="0"/>
                                      </a:rPr>
                                      <m:t>1</m:t>
                                    </m:r>
                                  </m:num>
                                  <m:den>
                                    <m:sSub>
                                      <m:sSubPr>
                                        <m:ctrlPr>
                                          <a:rPr lang="fr-FR" sz="3001" b="0" i="1" smtClean="0">
                                            <a:latin typeface="Cambria Math" panose="02040503050406030204" pitchFamily="18" charset="0"/>
                                          </a:rPr>
                                        </m:ctrlPr>
                                      </m:sSubPr>
                                      <m:e>
                                        <m:r>
                                          <a:rPr lang="fr-FR" sz="3001" b="0" i="1" smtClean="0">
                                            <a:latin typeface="Cambria Math" panose="02040503050406030204" pitchFamily="18" charset="0"/>
                                          </a:rPr>
                                          <m:t>𝑛</m:t>
                                        </m:r>
                                      </m:e>
                                      <m:sub>
                                        <m:r>
                                          <a:rPr lang="fr-FR" sz="3001" b="0" i="1" smtClean="0">
                                            <a:latin typeface="Cambria Math" panose="02040503050406030204" pitchFamily="18" charset="0"/>
                                          </a:rPr>
                                          <m:t>1</m:t>
                                        </m:r>
                                      </m:sub>
                                    </m:sSub>
                                  </m:den>
                                </m:f>
                                <m:r>
                                  <a:rPr lang="fr-FR" sz="3001" b="0" i="1" smtClean="0">
                                    <a:latin typeface="Cambria Math" panose="02040503050406030204" pitchFamily="18" charset="0"/>
                                  </a:rPr>
                                  <m:t>+</m:t>
                                </m:r>
                                <m:f>
                                  <m:fPr>
                                    <m:ctrlPr>
                                      <a:rPr lang="fr-FR" sz="3001" b="0" i="1" smtClean="0">
                                        <a:latin typeface="Cambria Math" panose="02040503050406030204" pitchFamily="18" charset="0"/>
                                      </a:rPr>
                                    </m:ctrlPr>
                                  </m:fPr>
                                  <m:num>
                                    <m:r>
                                      <a:rPr lang="fr-FR" sz="3001" b="0" i="1" smtClean="0">
                                        <a:latin typeface="Cambria Math" panose="02040503050406030204" pitchFamily="18" charset="0"/>
                                      </a:rPr>
                                      <m:t>1</m:t>
                                    </m:r>
                                  </m:num>
                                  <m:den>
                                    <m:sSub>
                                      <m:sSubPr>
                                        <m:ctrlPr>
                                          <a:rPr lang="fr-FR" sz="3001" b="0" i="1" smtClean="0">
                                            <a:latin typeface="Cambria Math" panose="02040503050406030204" pitchFamily="18" charset="0"/>
                                          </a:rPr>
                                        </m:ctrlPr>
                                      </m:sSubPr>
                                      <m:e>
                                        <m:r>
                                          <a:rPr lang="fr-FR" sz="3001" b="0" i="1" smtClean="0">
                                            <a:latin typeface="Cambria Math" panose="02040503050406030204" pitchFamily="18" charset="0"/>
                                          </a:rPr>
                                          <m:t>𝑛</m:t>
                                        </m:r>
                                      </m:e>
                                      <m:sub>
                                        <m:r>
                                          <a:rPr lang="fr-FR" sz="3001" b="0" i="1" smtClean="0">
                                            <a:latin typeface="Cambria Math" panose="02040503050406030204" pitchFamily="18" charset="0"/>
                                          </a:rPr>
                                          <m:t>2</m:t>
                                        </m:r>
                                      </m:sub>
                                    </m:sSub>
                                  </m:den>
                                </m:f>
                              </m:e>
                            </m:d>
                            <m:r>
                              <a:rPr lang="fr-FR" sz="3001" b="0" i="1" smtClean="0">
                                <a:latin typeface="Cambria Math" panose="02040503050406030204" pitchFamily="18" charset="0"/>
                              </a:rPr>
                              <m:t>+</m:t>
                            </m:r>
                            <m:sSub>
                              <m:sSubPr>
                                <m:ctrlPr>
                                  <a:rPr lang="fr-FR" sz="3001" b="0" i="1" smtClean="0">
                                    <a:latin typeface="Cambria Math" panose="02040503050406030204" pitchFamily="18" charset="0"/>
                                  </a:rPr>
                                </m:ctrlPr>
                              </m:sSubPr>
                              <m:e>
                                <m:r>
                                  <a:rPr lang="fr-FR" sz="3001" b="0" i="1" smtClean="0">
                                    <a:latin typeface="Cambria Math" panose="02040503050406030204" pitchFamily="18" charset="0"/>
                                  </a:rPr>
                                  <m:t>𝑣𝑎𝑟</m:t>
                                </m:r>
                              </m:e>
                              <m:sub>
                                <m:r>
                                  <a:rPr lang="fr-FR" sz="3001" b="0" i="1" smtClean="0">
                                    <a:latin typeface="Cambria Math" panose="02040503050406030204" pitchFamily="18" charset="0"/>
                                  </a:rPr>
                                  <m:t>1,2</m:t>
                                </m:r>
                              </m:sub>
                            </m:sSub>
                          </m:e>
                        </m:rad>
                      </m:den>
                    </m:f>
                  </m:oMath>
                </a14:m>
                <a:r>
                  <a:rPr lang="fr-FR" sz="3001" b="0" dirty="0"/>
                  <a:t>    </a:t>
                </a:r>
              </a:p>
              <a:p>
                <a:pPr algn="ctr"/>
                <a:endParaRPr lang="fr-FR" sz="3001" b="0" dirty="0"/>
              </a:p>
              <a:p>
                <a:pPr algn="ctr"/>
                <a14:m>
                  <m:oMath xmlns:m="http://schemas.openxmlformats.org/officeDocument/2006/math">
                    <m:sSub>
                      <m:sSubPr>
                        <m:ctrlPr>
                          <a:rPr lang="fr-FR" sz="3001" b="0" i="1" smtClean="0">
                            <a:latin typeface="Cambria Math" panose="02040503050406030204" pitchFamily="18" charset="0"/>
                          </a:rPr>
                        </m:ctrlPr>
                      </m:sSubPr>
                      <m:e>
                        <m:r>
                          <a:rPr lang="fr-FR" sz="3001" b="0" i="1" smtClean="0">
                            <a:latin typeface="Cambria Math" panose="02040503050406030204" pitchFamily="18" charset="0"/>
                          </a:rPr>
                          <m:t>𝑣𝑎𝑟</m:t>
                        </m:r>
                      </m:e>
                      <m:sub>
                        <m:r>
                          <a:rPr lang="fr-FR" sz="3001" b="0" i="1" smtClean="0">
                            <a:latin typeface="Cambria Math" panose="02040503050406030204" pitchFamily="18" charset="0"/>
                          </a:rPr>
                          <m:t>1,2</m:t>
                        </m:r>
                      </m:sub>
                    </m:sSub>
                  </m:oMath>
                </a14:m>
                <a:r>
                  <a:rPr lang="fr-FR" sz="3001" b="0" dirty="0"/>
                  <a:t>=</a:t>
                </a:r>
                <a14:m>
                  <m:oMath xmlns:m="http://schemas.openxmlformats.org/officeDocument/2006/math">
                    <m:f>
                      <m:fPr>
                        <m:ctrlPr>
                          <a:rPr lang="fr-FR" sz="3001" b="0" i="1" dirty="0" smtClean="0">
                            <a:latin typeface="Cambria Math" panose="02040503050406030204" pitchFamily="18" charset="0"/>
                          </a:rPr>
                        </m:ctrlPr>
                      </m:fPr>
                      <m:num>
                        <m:d>
                          <m:dPr>
                            <m:ctrlPr>
                              <a:rPr lang="fr-FR" sz="3001" b="0" i="1" dirty="0" smtClean="0">
                                <a:latin typeface="Cambria Math" panose="02040503050406030204" pitchFamily="18" charset="0"/>
                              </a:rPr>
                            </m:ctrlPr>
                          </m:dPr>
                          <m:e>
                            <m:sSub>
                              <m:sSubPr>
                                <m:ctrlPr>
                                  <a:rPr lang="fr-FR" sz="3001" b="0" i="1" dirty="0" smtClean="0">
                                    <a:latin typeface="Cambria Math" panose="02040503050406030204" pitchFamily="18" charset="0"/>
                                  </a:rPr>
                                </m:ctrlPr>
                              </m:sSubPr>
                              <m:e>
                                <m:r>
                                  <a:rPr lang="fr-FR" sz="3001" b="0" i="1" dirty="0" smtClean="0">
                                    <a:latin typeface="Cambria Math" panose="02040503050406030204" pitchFamily="18" charset="0"/>
                                  </a:rPr>
                                  <m:t>𝑛</m:t>
                                </m:r>
                              </m:e>
                              <m:sub>
                                <m:r>
                                  <a:rPr lang="fr-FR" sz="3001" b="0" i="1" dirty="0" smtClean="0">
                                    <a:latin typeface="Cambria Math" panose="02040503050406030204" pitchFamily="18" charset="0"/>
                                  </a:rPr>
                                  <m:t>1</m:t>
                                </m:r>
                              </m:sub>
                            </m:sSub>
                            <m:r>
                              <a:rPr lang="fr-FR" sz="3001" b="0" i="1" dirty="0" smtClean="0">
                                <a:latin typeface="Cambria Math" panose="02040503050406030204" pitchFamily="18" charset="0"/>
                              </a:rPr>
                              <m:t>−1</m:t>
                            </m:r>
                          </m:e>
                        </m:d>
                        <m:sSub>
                          <m:sSubPr>
                            <m:ctrlPr>
                              <a:rPr lang="fr-FR" sz="3001" b="0" i="1" dirty="0" smtClean="0">
                                <a:latin typeface="Cambria Math" panose="02040503050406030204" pitchFamily="18" charset="0"/>
                              </a:rPr>
                            </m:ctrlPr>
                          </m:sSubPr>
                          <m:e>
                            <m:r>
                              <a:rPr lang="fr-FR" sz="3001" b="0" i="1" dirty="0" smtClean="0">
                                <a:latin typeface="Cambria Math" panose="02040503050406030204" pitchFamily="18" charset="0"/>
                              </a:rPr>
                              <m:t>𝑣𝑎𝑟</m:t>
                            </m:r>
                          </m:e>
                          <m:sub>
                            <m:r>
                              <a:rPr lang="fr-FR" sz="3001" b="0" i="1" dirty="0" smtClean="0">
                                <a:latin typeface="Cambria Math" panose="02040503050406030204" pitchFamily="18" charset="0"/>
                              </a:rPr>
                              <m:t>1</m:t>
                            </m:r>
                          </m:sub>
                        </m:sSub>
                        <m:r>
                          <a:rPr lang="fr-FR" sz="3001" b="0" i="1" dirty="0" smtClean="0">
                            <a:latin typeface="Cambria Math" panose="02040503050406030204" pitchFamily="18" charset="0"/>
                          </a:rPr>
                          <m:t>+</m:t>
                        </m:r>
                        <m:d>
                          <m:dPr>
                            <m:ctrlPr>
                              <a:rPr lang="fr-FR" sz="3001" b="0" i="1" dirty="0">
                                <a:latin typeface="Cambria Math" panose="02040503050406030204" pitchFamily="18" charset="0"/>
                              </a:rPr>
                            </m:ctrlPr>
                          </m:dPr>
                          <m:e>
                            <m:sSub>
                              <m:sSubPr>
                                <m:ctrlPr>
                                  <a:rPr lang="fr-FR" sz="3001" b="0" i="1" dirty="0">
                                    <a:latin typeface="Cambria Math" panose="02040503050406030204" pitchFamily="18" charset="0"/>
                                  </a:rPr>
                                </m:ctrlPr>
                              </m:sSubPr>
                              <m:e>
                                <m:r>
                                  <a:rPr lang="fr-FR" sz="3001" b="0" i="1" dirty="0">
                                    <a:latin typeface="Cambria Math" panose="02040503050406030204" pitchFamily="18" charset="0"/>
                                  </a:rPr>
                                  <m:t>𝑛</m:t>
                                </m:r>
                              </m:e>
                              <m:sub>
                                <m:r>
                                  <a:rPr lang="fr-FR" sz="3001" b="0" i="1" dirty="0" smtClean="0">
                                    <a:latin typeface="Cambria Math" panose="02040503050406030204" pitchFamily="18" charset="0"/>
                                  </a:rPr>
                                  <m:t>2</m:t>
                                </m:r>
                              </m:sub>
                            </m:sSub>
                            <m:r>
                              <a:rPr lang="fr-FR" sz="3001" b="0" i="1" dirty="0">
                                <a:latin typeface="Cambria Math" panose="02040503050406030204" pitchFamily="18" charset="0"/>
                              </a:rPr>
                              <m:t>−1</m:t>
                            </m:r>
                          </m:e>
                        </m:d>
                        <m:sSub>
                          <m:sSubPr>
                            <m:ctrlPr>
                              <a:rPr lang="fr-FR" sz="3001" b="0" i="1" dirty="0">
                                <a:latin typeface="Cambria Math" panose="02040503050406030204" pitchFamily="18" charset="0"/>
                              </a:rPr>
                            </m:ctrlPr>
                          </m:sSubPr>
                          <m:e>
                            <m:r>
                              <a:rPr lang="fr-FR" sz="3001" b="0" i="1" dirty="0">
                                <a:latin typeface="Cambria Math" panose="02040503050406030204" pitchFamily="18" charset="0"/>
                              </a:rPr>
                              <m:t>𝑣𝑎𝑟</m:t>
                            </m:r>
                          </m:e>
                          <m:sub>
                            <m:r>
                              <a:rPr lang="fr-FR" sz="3001" b="0" i="1" dirty="0" smtClean="0">
                                <a:latin typeface="Cambria Math" panose="02040503050406030204" pitchFamily="18" charset="0"/>
                              </a:rPr>
                              <m:t>2</m:t>
                            </m:r>
                          </m:sub>
                        </m:sSub>
                      </m:num>
                      <m:den>
                        <m:sSub>
                          <m:sSubPr>
                            <m:ctrlPr>
                              <a:rPr lang="fr-FR" sz="3001" b="0" i="1" dirty="0">
                                <a:latin typeface="Cambria Math" panose="02040503050406030204" pitchFamily="18" charset="0"/>
                              </a:rPr>
                            </m:ctrlPr>
                          </m:sSubPr>
                          <m:e>
                            <m:r>
                              <a:rPr lang="fr-FR" sz="3001" b="0" i="1" dirty="0">
                                <a:latin typeface="Cambria Math" panose="02040503050406030204" pitchFamily="18" charset="0"/>
                              </a:rPr>
                              <m:t>𝑛</m:t>
                            </m:r>
                          </m:e>
                          <m:sub>
                            <m:r>
                              <a:rPr lang="fr-FR" sz="3001" b="0" i="1" dirty="0" smtClean="0">
                                <a:latin typeface="Cambria Math" panose="02040503050406030204" pitchFamily="18" charset="0"/>
                              </a:rPr>
                              <m:t>1</m:t>
                            </m:r>
                          </m:sub>
                        </m:sSub>
                        <m:r>
                          <a:rPr lang="fr-FR" sz="3001" b="0" i="1" dirty="0" smtClean="0">
                            <a:latin typeface="Cambria Math" panose="02040503050406030204" pitchFamily="18" charset="0"/>
                          </a:rPr>
                          <m:t>+</m:t>
                        </m:r>
                        <m:sSub>
                          <m:sSubPr>
                            <m:ctrlPr>
                              <a:rPr lang="fr-FR" sz="3001" b="0" i="1" dirty="0">
                                <a:latin typeface="Cambria Math" panose="02040503050406030204" pitchFamily="18" charset="0"/>
                              </a:rPr>
                            </m:ctrlPr>
                          </m:sSubPr>
                          <m:e>
                            <m:r>
                              <a:rPr lang="fr-FR" sz="3001" b="0" i="1" dirty="0">
                                <a:latin typeface="Cambria Math" panose="02040503050406030204" pitchFamily="18" charset="0"/>
                              </a:rPr>
                              <m:t>𝑛</m:t>
                            </m:r>
                          </m:e>
                          <m:sub>
                            <m:r>
                              <a:rPr lang="fr-FR" sz="3001" b="0" i="1" dirty="0">
                                <a:latin typeface="Cambria Math" panose="02040503050406030204" pitchFamily="18" charset="0"/>
                              </a:rPr>
                              <m:t>2</m:t>
                            </m:r>
                          </m:sub>
                        </m:sSub>
                        <m:r>
                          <a:rPr lang="fr-FR" sz="3001" b="0" i="1" dirty="0" smtClean="0">
                            <a:latin typeface="Cambria Math" panose="02040503050406030204" pitchFamily="18" charset="0"/>
                          </a:rPr>
                          <m:t>−2</m:t>
                        </m:r>
                      </m:den>
                    </m:f>
                  </m:oMath>
                </a14:m>
                <a:r>
                  <a:rPr lang="fr-FR" sz="3001" b="0" dirty="0"/>
                  <a:t> </a:t>
                </a:r>
              </a:p>
              <a:p>
                <a:endParaRPr lang="fr-FR" b="0" dirty="0"/>
              </a:p>
              <a:p>
                <a:r>
                  <a:rPr lang="fr-FR" b="0" dirty="0"/>
                  <a:t>Conditions: les variances des 2 séries doivent être égales</a:t>
                </a:r>
              </a:p>
            </p:txBody>
          </p:sp>
        </mc:Choice>
        <mc:Fallback xmlns="">
          <p:sp>
            <p:nvSpPr>
              <p:cNvPr id="25" name="Rectangle 24"/>
              <p:cNvSpPr>
                <a:spLocks noRot="1" noChangeAspect="1" noMove="1" noResize="1" noEditPoints="1" noAdjustHandles="1" noChangeArrowheads="1" noChangeShapeType="1" noTextEdit="1"/>
              </p:cNvSpPr>
              <p:nvPr/>
            </p:nvSpPr>
            <p:spPr>
              <a:xfrm>
                <a:off x="1334088" y="883087"/>
                <a:ext cx="7486384" cy="3759042"/>
              </a:xfrm>
              <a:prstGeom prst="rect">
                <a:avLst/>
              </a:prstGeom>
              <a:blipFill>
                <a:blip r:embed="rId3"/>
                <a:stretch>
                  <a:fillRect l="-733" t="-972" b="-1621"/>
                </a:stretch>
              </a:blipFill>
            </p:spPr>
            <p:txBody>
              <a:bodyPr/>
              <a:lstStyle/>
              <a:p>
                <a:r>
                  <a:rPr lang="fr-FR">
                    <a:noFill/>
                  </a:rPr>
                  <a:t> </a:t>
                </a:r>
              </a:p>
            </p:txBody>
          </p:sp>
        </mc:Fallback>
      </mc:AlternateContent>
    </p:spTree>
    <p:extLst>
      <p:ext uri="{BB962C8B-B14F-4D97-AF65-F5344CB8AC3E}">
        <p14:creationId xmlns:p14="http://schemas.microsoft.com/office/powerpoint/2010/main" val="2796688585"/>
      </p:ext>
    </p:extLst>
  </p:cSld>
  <p:clrMapOvr>
    <a:masterClrMapping/>
  </p:clrMapOvr>
  <p:transition/>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_h1"/>
          <p:cNvSpPr>
            <a:spLocks noGrp="1" noChangeArrowheads="1"/>
          </p:cNvSpPr>
          <p:nvPr>
            <p:ph type="title"/>
          </p:nvPr>
        </p:nvSpPr>
        <p:spPr bwMode="gray">
          <a:xfrm>
            <a:off x="1330640" y="0"/>
            <a:ext cx="7705856" cy="735773"/>
          </a:xfrm>
        </p:spPr>
        <p:txBody>
          <a:bodyPr/>
          <a:lstStyle/>
          <a:p>
            <a:r>
              <a:rPr lang="fr-FR" dirty="0"/>
              <a:t>Test t (Test de </a:t>
            </a:r>
            <a:r>
              <a:rPr lang="fr-FR" dirty="0" err="1"/>
              <a:t>student</a:t>
            </a:r>
            <a:r>
              <a:rPr lang="fr-FR" dirty="0"/>
              <a:t>) (2 groupes)</a:t>
            </a:r>
            <a:endParaRPr lang="en-US" noProof="1"/>
          </a:p>
        </p:txBody>
      </p:sp>
      <p:sp>
        <p:nvSpPr>
          <p:cNvPr id="159746" name="Rectangle 2"/>
          <p:cNvSpPr>
            <a:spLocks noChangeArrowheads="1"/>
          </p:cNvSpPr>
          <p:nvPr/>
        </p:nvSpPr>
        <p:spPr bwMode="auto">
          <a:xfrm>
            <a:off x="1141942" y="-173135"/>
            <a:ext cx="138606" cy="346271"/>
          </a:xfrm>
          <a:prstGeom prst="rect">
            <a:avLst/>
          </a:prstGeom>
          <a:noFill/>
          <a:ln w="9525">
            <a:noFill/>
            <a:miter lim="800000"/>
            <a:headEnd/>
            <a:tailEnd/>
          </a:ln>
          <a:effectLst/>
        </p:spPr>
        <p:txBody>
          <a:bodyPr vert="horz" wrap="none" lIns="68601" tIns="34301" rIns="68601" bIns="34301" numCol="1" anchor="ctr" anchorCtr="0" compatLnSpc="1">
            <a:prstTxWarp prst="textNoShape">
              <a:avLst/>
            </a:prstTxWarp>
            <a:spAutoFit/>
          </a:bodyPr>
          <a:lstStyle/>
          <a:p>
            <a:endParaRPr lang="fr-FR"/>
          </a:p>
        </p:txBody>
      </p:sp>
      <p:sp>
        <p:nvSpPr>
          <p:cNvPr id="159748" name="Rectangle 4"/>
          <p:cNvSpPr>
            <a:spLocks noChangeArrowheads="1"/>
          </p:cNvSpPr>
          <p:nvPr/>
        </p:nvSpPr>
        <p:spPr bwMode="auto">
          <a:xfrm>
            <a:off x="1141942" y="-173135"/>
            <a:ext cx="138606" cy="346271"/>
          </a:xfrm>
          <a:prstGeom prst="rect">
            <a:avLst/>
          </a:prstGeom>
          <a:noFill/>
          <a:ln w="9525">
            <a:noFill/>
            <a:miter lim="800000"/>
            <a:headEnd/>
            <a:tailEnd/>
          </a:ln>
          <a:effectLst/>
        </p:spPr>
        <p:txBody>
          <a:bodyPr vert="horz" wrap="none" lIns="68601" tIns="34301" rIns="68601" bIns="34301" numCol="1" anchor="ctr" anchorCtr="0" compatLnSpc="1">
            <a:prstTxWarp prst="textNoShape">
              <a:avLst/>
            </a:prstTxWarp>
            <a:spAutoFit/>
          </a:bodyPr>
          <a:lstStyle/>
          <a:p>
            <a:endParaRPr lang="fr-FR"/>
          </a:p>
        </p:txBody>
      </p:sp>
      <p:sp>
        <p:nvSpPr>
          <p:cNvPr id="159750" name="Rectangle 6"/>
          <p:cNvSpPr>
            <a:spLocks noChangeArrowheads="1"/>
          </p:cNvSpPr>
          <p:nvPr/>
        </p:nvSpPr>
        <p:spPr bwMode="auto">
          <a:xfrm>
            <a:off x="1141942" y="-1632"/>
            <a:ext cx="138606" cy="346271"/>
          </a:xfrm>
          <a:prstGeom prst="rect">
            <a:avLst/>
          </a:prstGeom>
          <a:noFill/>
          <a:ln w="9525">
            <a:noFill/>
            <a:miter lim="800000"/>
            <a:headEnd/>
            <a:tailEnd/>
          </a:ln>
          <a:effectLst/>
        </p:spPr>
        <p:txBody>
          <a:bodyPr vert="horz" wrap="none" lIns="68601" tIns="34301" rIns="68601" bIns="34301" numCol="1" anchor="ctr" anchorCtr="0" compatLnSpc="1">
            <a:prstTxWarp prst="textNoShape">
              <a:avLst/>
            </a:prstTxWarp>
            <a:spAutoFit/>
          </a:bodyPr>
          <a:lstStyle/>
          <a:p>
            <a:endParaRPr lang="fr-FR"/>
          </a:p>
        </p:txBody>
      </p:sp>
      <p:sp>
        <p:nvSpPr>
          <p:cNvPr id="159752" name="Rectangle 8"/>
          <p:cNvSpPr>
            <a:spLocks noChangeArrowheads="1"/>
          </p:cNvSpPr>
          <p:nvPr/>
        </p:nvSpPr>
        <p:spPr bwMode="auto">
          <a:xfrm>
            <a:off x="1141942" y="-173135"/>
            <a:ext cx="138606" cy="346271"/>
          </a:xfrm>
          <a:prstGeom prst="rect">
            <a:avLst/>
          </a:prstGeom>
          <a:noFill/>
          <a:ln w="9525">
            <a:noFill/>
            <a:miter lim="800000"/>
            <a:headEnd/>
            <a:tailEnd/>
          </a:ln>
          <a:effectLst/>
        </p:spPr>
        <p:txBody>
          <a:bodyPr vert="horz" wrap="none" lIns="68601" tIns="34301" rIns="68601" bIns="34301" numCol="1" anchor="ctr" anchorCtr="0" compatLnSpc="1">
            <a:prstTxWarp prst="textNoShape">
              <a:avLst/>
            </a:prstTxWarp>
            <a:spAutoFit/>
          </a:bodyPr>
          <a:lstStyle/>
          <a:p>
            <a:endParaRPr lang="fr-FR"/>
          </a:p>
        </p:txBody>
      </p:sp>
      <p:sp>
        <p:nvSpPr>
          <p:cNvPr id="159754" name="Rectangle 10"/>
          <p:cNvSpPr>
            <a:spLocks noChangeArrowheads="1"/>
          </p:cNvSpPr>
          <p:nvPr/>
        </p:nvSpPr>
        <p:spPr bwMode="auto">
          <a:xfrm>
            <a:off x="1141942" y="-173135"/>
            <a:ext cx="138606" cy="346271"/>
          </a:xfrm>
          <a:prstGeom prst="rect">
            <a:avLst/>
          </a:prstGeom>
          <a:noFill/>
          <a:ln w="9525">
            <a:noFill/>
            <a:miter lim="800000"/>
            <a:headEnd/>
            <a:tailEnd/>
          </a:ln>
          <a:effectLst/>
        </p:spPr>
        <p:txBody>
          <a:bodyPr vert="horz" wrap="none" lIns="68601" tIns="34301" rIns="68601" bIns="34301" numCol="1" anchor="ctr" anchorCtr="0" compatLnSpc="1">
            <a:prstTxWarp prst="textNoShape">
              <a:avLst/>
            </a:prstTxWarp>
            <a:spAutoFit/>
          </a:bodyPr>
          <a:lstStyle/>
          <a:p>
            <a:endParaRPr lang="fr-FR"/>
          </a:p>
        </p:txBody>
      </p:sp>
      <p:sp>
        <p:nvSpPr>
          <p:cNvPr id="159756" name="Rectangle 12"/>
          <p:cNvSpPr>
            <a:spLocks noChangeArrowheads="1"/>
          </p:cNvSpPr>
          <p:nvPr/>
        </p:nvSpPr>
        <p:spPr bwMode="auto">
          <a:xfrm>
            <a:off x="1141942" y="-1632"/>
            <a:ext cx="138606" cy="346271"/>
          </a:xfrm>
          <a:prstGeom prst="rect">
            <a:avLst/>
          </a:prstGeom>
          <a:noFill/>
          <a:ln w="9525">
            <a:noFill/>
            <a:miter lim="800000"/>
            <a:headEnd/>
            <a:tailEnd/>
          </a:ln>
          <a:effectLst/>
        </p:spPr>
        <p:txBody>
          <a:bodyPr vert="horz" wrap="none" lIns="68601" tIns="34301" rIns="68601" bIns="34301" numCol="1" anchor="ctr" anchorCtr="0" compatLnSpc="1">
            <a:prstTxWarp prst="textNoShape">
              <a:avLst/>
            </a:prstTxWarp>
            <a:spAutoFit/>
          </a:bodyPr>
          <a:lstStyle/>
          <a:p>
            <a:endParaRPr lang="fr-FR"/>
          </a:p>
        </p:txBody>
      </p:sp>
      <p:sp>
        <p:nvSpPr>
          <p:cNvPr id="159758" name="Rectangle 14"/>
          <p:cNvSpPr>
            <a:spLocks noChangeArrowheads="1"/>
          </p:cNvSpPr>
          <p:nvPr/>
        </p:nvSpPr>
        <p:spPr bwMode="auto">
          <a:xfrm>
            <a:off x="1141942" y="-173135"/>
            <a:ext cx="138606" cy="346271"/>
          </a:xfrm>
          <a:prstGeom prst="rect">
            <a:avLst/>
          </a:prstGeom>
          <a:noFill/>
          <a:ln w="9525">
            <a:noFill/>
            <a:miter lim="800000"/>
            <a:headEnd/>
            <a:tailEnd/>
          </a:ln>
          <a:effectLst/>
        </p:spPr>
        <p:txBody>
          <a:bodyPr vert="horz" wrap="none" lIns="68601" tIns="34301" rIns="68601" bIns="34301" numCol="1" anchor="ctr" anchorCtr="0" compatLnSpc="1">
            <a:prstTxWarp prst="textNoShape">
              <a:avLst/>
            </a:prstTxWarp>
            <a:spAutoFit/>
          </a:bodyPr>
          <a:lstStyle/>
          <a:p>
            <a:endParaRPr lang="fr-FR"/>
          </a:p>
        </p:txBody>
      </p:sp>
      <p:sp>
        <p:nvSpPr>
          <p:cNvPr id="159760" name="Rectangle 16"/>
          <p:cNvSpPr>
            <a:spLocks noChangeArrowheads="1"/>
          </p:cNvSpPr>
          <p:nvPr/>
        </p:nvSpPr>
        <p:spPr bwMode="auto">
          <a:xfrm>
            <a:off x="1141942" y="-173135"/>
            <a:ext cx="138606" cy="346271"/>
          </a:xfrm>
          <a:prstGeom prst="rect">
            <a:avLst/>
          </a:prstGeom>
          <a:noFill/>
          <a:ln w="9525">
            <a:noFill/>
            <a:miter lim="800000"/>
            <a:headEnd/>
            <a:tailEnd/>
          </a:ln>
          <a:effectLst/>
        </p:spPr>
        <p:txBody>
          <a:bodyPr vert="horz" wrap="none" lIns="68601" tIns="34301" rIns="68601" bIns="34301" numCol="1" anchor="ctr" anchorCtr="0" compatLnSpc="1">
            <a:prstTxWarp prst="textNoShape">
              <a:avLst/>
            </a:prstTxWarp>
            <a:spAutoFit/>
          </a:bodyPr>
          <a:lstStyle/>
          <a:p>
            <a:endParaRPr lang="fr-FR"/>
          </a:p>
        </p:txBody>
      </p:sp>
      <p:sp>
        <p:nvSpPr>
          <p:cNvPr id="159762" name="Rectangle 18"/>
          <p:cNvSpPr>
            <a:spLocks noChangeArrowheads="1"/>
          </p:cNvSpPr>
          <p:nvPr/>
        </p:nvSpPr>
        <p:spPr bwMode="auto">
          <a:xfrm>
            <a:off x="1141942" y="-173135"/>
            <a:ext cx="138606" cy="346271"/>
          </a:xfrm>
          <a:prstGeom prst="rect">
            <a:avLst/>
          </a:prstGeom>
          <a:noFill/>
          <a:ln w="9525">
            <a:noFill/>
            <a:miter lim="800000"/>
            <a:headEnd/>
            <a:tailEnd/>
          </a:ln>
          <a:effectLst/>
        </p:spPr>
        <p:txBody>
          <a:bodyPr vert="horz" wrap="none" lIns="68601" tIns="34301" rIns="68601" bIns="34301" numCol="1" anchor="ctr" anchorCtr="0" compatLnSpc="1">
            <a:prstTxWarp prst="textNoShape">
              <a:avLst/>
            </a:prstTxWarp>
            <a:spAutoFit/>
          </a:bodyPr>
          <a:lstStyle/>
          <a:p>
            <a:endParaRPr lang="fr-FR"/>
          </a:p>
        </p:txBody>
      </p:sp>
      <p:sp>
        <p:nvSpPr>
          <p:cNvPr id="159764" name="Rectangle 20"/>
          <p:cNvSpPr>
            <a:spLocks noChangeArrowheads="1"/>
          </p:cNvSpPr>
          <p:nvPr/>
        </p:nvSpPr>
        <p:spPr bwMode="auto">
          <a:xfrm>
            <a:off x="1141942" y="-173135"/>
            <a:ext cx="138606" cy="346271"/>
          </a:xfrm>
          <a:prstGeom prst="rect">
            <a:avLst/>
          </a:prstGeom>
          <a:noFill/>
          <a:ln w="9525">
            <a:noFill/>
            <a:miter lim="800000"/>
            <a:headEnd/>
            <a:tailEnd/>
          </a:ln>
          <a:effectLst/>
        </p:spPr>
        <p:txBody>
          <a:bodyPr vert="horz" wrap="none" lIns="68601" tIns="34301" rIns="68601" bIns="34301" numCol="1" anchor="ctr" anchorCtr="0" compatLnSpc="1">
            <a:prstTxWarp prst="textNoShape">
              <a:avLst/>
            </a:prstTxWarp>
            <a:spAutoFit/>
          </a:bodyPr>
          <a:lstStyle/>
          <a:p>
            <a:endParaRPr lang="fr-FR"/>
          </a:p>
        </p:txBody>
      </p:sp>
      <p:sp>
        <p:nvSpPr>
          <p:cNvPr id="159766" name="Rectangle 22"/>
          <p:cNvSpPr>
            <a:spLocks noChangeArrowheads="1"/>
          </p:cNvSpPr>
          <p:nvPr/>
        </p:nvSpPr>
        <p:spPr bwMode="auto">
          <a:xfrm>
            <a:off x="1141942" y="-173135"/>
            <a:ext cx="138606" cy="346271"/>
          </a:xfrm>
          <a:prstGeom prst="rect">
            <a:avLst/>
          </a:prstGeom>
          <a:noFill/>
          <a:ln w="9525">
            <a:noFill/>
            <a:miter lim="800000"/>
            <a:headEnd/>
            <a:tailEnd/>
          </a:ln>
          <a:effectLst/>
        </p:spPr>
        <p:txBody>
          <a:bodyPr vert="horz" wrap="none" lIns="68601" tIns="34301" rIns="68601" bIns="34301" numCol="1" anchor="ctr" anchorCtr="0" compatLnSpc="1">
            <a:prstTxWarp prst="textNoShape">
              <a:avLst/>
            </a:prstTxWarp>
            <a:spAutoFit/>
          </a:bodyPr>
          <a:lstStyle/>
          <a:p>
            <a:endParaRPr lang="fr-FR"/>
          </a:p>
        </p:txBody>
      </p:sp>
      <mc:AlternateContent xmlns:mc="http://schemas.openxmlformats.org/markup-compatibility/2006" xmlns:a14="http://schemas.microsoft.com/office/drawing/2010/main">
        <mc:Choice Requires="a14">
          <p:graphicFrame>
            <p:nvGraphicFramePr>
              <p:cNvPr id="2" name="Tableau 2">
                <a:extLst>
                  <a:ext uri="{FF2B5EF4-FFF2-40B4-BE49-F238E27FC236}">
                    <a16:creationId xmlns:a16="http://schemas.microsoft.com/office/drawing/2014/main" id="{82EEB30D-EAE4-9F82-3C82-3CB4E118E620}"/>
                  </a:ext>
                </a:extLst>
              </p:cNvPr>
              <p:cNvGraphicFramePr>
                <a:graphicFrameLocks noGrp="1"/>
              </p:cNvGraphicFramePr>
              <p:nvPr>
                <p:extLst>
                  <p:ext uri="{D42A27DB-BD31-4B8C-83A1-F6EECF244321}">
                    <p14:modId xmlns:p14="http://schemas.microsoft.com/office/powerpoint/2010/main" val="1084577124"/>
                  </p:ext>
                </p:extLst>
              </p:nvPr>
            </p:nvGraphicFramePr>
            <p:xfrm>
              <a:off x="2699792" y="844352"/>
              <a:ext cx="4400977" cy="1483107"/>
            </p:xfrm>
            <a:graphic>
              <a:graphicData uri="http://schemas.openxmlformats.org/drawingml/2006/table">
                <a:tbl>
                  <a:tblPr firstRow="1" bandRow="1">
                    <a:tableStyleId>{5C22544A-7EE6-4342-B048-85BDC9FD1C3A}</a:tableStyleId>
                  </a:tblPr>
                  <a:tblGrid>
                    <a:gridCol w="1080120">
                      <a:extLst>
                        <a:ext uri="{9D8B030D-6E8A-4147-A177-3AD203B41FA5}">
                          <a16:colId xmlns:a16="http://schemas.microsoft.com/office/drawing/2014/main" val="1090230057"/>
                        </a:ext>
                      </a:extLst>
                    </a:gridCol>
                    <a:gridCol w="1728192">
                      <a:extLst>
                        <a:ext uri="{9D8B030D-6E8A-4147-A177-3AD203B41FA5}">
                          <a16:colId xmlns:a16="http://schemas.microsoft.com/office/drawing/2014/main" val="1172714758"/>
                        </a:ext>
                      </a:extLst>
                    </a:gridCol>
                    <a:gridCol w="1592665">
                      <a:extLst>
                        <a:ext uri="{9D8B030D-6E8A-4147-A177-3AD203B41FA5}">
                          <a16:colId xmlns:a16="http://schemas.microsoft.com/office/drawing/2014/main" val="2284459305"/>
                        </a:ext>
                      </a:extLst>
                    </a:gridCol>
                  </a:tblGrid>
                  <a:tr h="370587">
                    <a:tc>
                      <a:txBody>
                        <a:bodyPr/>
                        <a:lstStyle/>
                        <a:p>
                          <a:endParaRPr lang="fr-FR"/>
                        </a:p>
                      </a:txBody>
                      <a:tcPr/>
                    </a:tc>
                    <a:tc>
                      <a:txBody>
                        <a:bodyPr/>
                        <a:lstStyle/>
                        <a:p>
                          <a:r>
                            <a:rPr lang="fr-FR" dirty="0"/>
                            <a:t>1</a:t>
                          </a:r>
                          <a:r>
                            <a:rPr lang="fr-FR" baseline="30000" dirty="0"/>
                            <a:t>er</a:t>
                          </a:r>
                          <a:r>
                            <a:rPr lang="fr-FR" dirty="0"/>
                            <a:t> groupe</a:t>
                          </a:r>
                        </a:p>
                      </a:txBody>
                      <a:tcPr/>
                    </a:tc>
                    <a:tc>
                      <a:txBody>
                        <a:bodyPr/>
                        <a:lstStyle/>
                        <a:p>
                          <a:r>
                            <a:rPr lang="fr-FR" dirty="0"/>
                            <a:t>2eme groupe</a:t>
                          </a:r>
                        </a:p>
                      </a:txBody>
                      <a:tcPr/>
                    </a:tc>
                    <a:extLst>
                      <a:ext uri="{0D108BD9-81ED-4DB2-BD59-A6C34878D82A}">
                        <a16:rowId xmlns:a16="http://schemas.microsoft.com/office/drawing/2014/main" val="1267094781"/>
                      </a:ext>
                    </a:extLst>
                  </a:tr>
                  <a:tr h="370840">
                    <a:tc>
                      <a:txBody>
                        <a:bodyPr/>
                        <a:lstStyle/>
                        <a:p>
                          <a:pPr/>
                          <a14:m>
                            <m:oMathPara xmlns:m="http://schemas.openxmlformats.org/officeDocument/2006/math">
                              <m:oMathParaPr>
                                <m:jc m:val="centerGroup"/>
                              </m:oMathParaPr>
                              <m:oMath xmlns:m="http://schemas.openxmlformats.org/officeDocument/2006/math">
                                <m:acc>
                                  <m:accPr>
                                    <m:chr m:val="̅"/>
                                    <m:ctrlPr>
                                      <a:rPr lang="fr-FR" sz="1800" b="0" i="1" smtClean="0">
                                        <a:latin typeface="Cambria Math" panose="02040503050406030204" pitchFamily="18" charset="0"/>
                                      </a:rPr>
                                    </m:ctrlPr>
                                  </m:accPr>
                                  <m:e>
                                    <m:r>
                                      <a:rPr lang="fr-FR" sz="1800" b="0" i="1">
                                        <a:latin typeface="Cambria Math" panose="02040503050406030204" pitchFamily="18" charset="0"/>
                                      </a:rPr>
                                      <m:t>𝑋</m:t>
                                    </m:r>
                                  </m:e>
                                </m:acc>
                              </m:oMath>
                            </m:oMathPara>
                          </a14:m>
                          <a:endParaRPr lang="fr-FR" dirty="0"/>
                        </a:p>
                      </a:txBody>
                      <a:tcPr/>
                    </a:tc>
                    <a:tc>
                      <a:txBody>
                        <a:bodyPr/>
                        <a:lstStyle/>
                        <a:p>
                          <a:pPr algn="ctr"/>
                          <a:r>
                            <a:rPr lang="fr-FR" dirty="0"/>
                            <a:t>18,69</a:t>
                          </a:r>
                        </a:p>
                      </a:txBody>
                      <a:tcPr/>
                    </a:tc>
                    <a:tc>
                      <a:txBody>
                        <a:bodyPr/>
                        <a:lstStyle/>
                        <a:p>
                          <a:pPr algn="ctr"/>
                          <a:r>
                            <a:rPr lang="fr-FR" dirty="0"/>
                            <a:t>21,06</a:t>
                          </a:r>
                        </a:p>
                      </a:txBody>
                      <a:tcPr/>
                    </a:tc>
                    <a:extLst>
                      <a:ext uri="{0D108BD9-81ED-4DB2-BD59-A6C34878D82A}">
                        <a16:rowId xmlns:a16="http://schemas.microsoft.com/office/drawing/2014/main" val="1518408154"/>
                      </a:ext>
                    </a:extLst>
                  </a:tr>
                  <a:tr h="370840">
                    <a:tc>
                      <a:txBody>
                        <a:bodyPr/>
                        <a:lstStyle/>
                        <a:p>
                          <a:pPr/>
                          <a14:m>
                            <m:oMathPara xmlns:m="http://schemas.openxmlformats.org/officeDocument/2006/math">
                              <m:oMathParaPr>
                                <m:jc m:val="centerGroup"/>
                              </m:oMathParaPr>
                              <m:oMath xmlns:m="http://schemas.openxmlformats.org/officeDocument/2006/math">
                                <m:r>
                                  <a:rPr lang="fr-FR" sz="1800" b="0" i="1" smtClean="0">
                                    <a:latin typeface="Cambria Math" panose="02040503050406030204" pitchFamily="18" charset="0"/>
                                  </a:rPr>
                                  <m:t>𝑆</m:t>
                                </m:r>
                              </m:oMath>
                            </m:oMathPara>
                          </a14:m>
                          <a:endParaRPr lang="fr-FR" dirty="0"/>
                        </a:p>
                      </a:txBody>
                      <a:tcPr/>
                    </a:tc>
                    <a:tc>
                      <a:txBody>
                        <a:bodyPr/>
                        <a:lstStyle/>
                        <a:p>
                          <a:pPr algn="ctr"/>
                          <a:r>
                            <a:rPr lang="fr-FR" dirty="0"/>
                            <a:t>8,23</a:t>
                          </a:r>
                        </a:p>
                      </a:txBody>
                      <a:tcPr/>
                    </a:tc>
                    <a:tc>
                      <a:txBody>
                        <a:bodyPr/>
                        <a:lstStyle/>
                        <a:p>
                          <a:pPr algn="ctr"/>
                          <a:r>
                            <a:rPr lang="fr-FR" dirty="0"/>
                            <a:t>8,19</a:t>
                          </a:r>
                        </a:p>
                      </a:txBody>
                      <a:tcPr/>
                    </a:tc>
                    <a:extLst>
                      <a:ext uri="{0D108BD9-81ED-4DB2-BD59-A6C34878D82A}">
                        <a16:rowId xmlns:a16="http://schemas.microsoft.com/office/drawing/2014/main" val="872383412"/>
                      </a:ext>
                    </a:extLst>
                  </a:tr>
                  <a:tr h="370840">
                    <a:tc>
                      <a:txBody>
                        <a:bodyPr/>
                        <a:lstStyle/>
                        <a:p>
                          <a:pPr algn="ctr"/>
                          <a:r>
                            <a:rPr lang="fr-FR" dirty="0"/>
                            <a:t>n</a:t>
                          </a:r>
                        </a:p>
                      </a:txBody>
                      <a:tcPr/>
                    </a:tc>
                    <a:tc>
                      <a:txBody>
                        <a:bodyPr/>
                        <a:lstStyle/>
                        <a:p>
                          <a:pPr algn="ctr"/>
                          <a:r>
                            <a:rPr lang="fr-FR" dirty="0"/>
                            <a:t>44</a:t>
                          </a:r>
                        </a:p>
                      </a:txBody>
                      <a:tcPr/>
                    </a:tc>
                    <a:tc>
                      <a:txBody>
                        <a:bodyPr/>
                        <a:lstStyle/>
                        <a:p>
                          <a:pPr algn="ctr"/>
                          <a:r>
                            <a:rPr lang="fr-FR" dirty="0"/>
                            <a:t>47</a:t>
                          </a:r>
                        </a:p>
                      </a:txBody>
                      <a:tcPr/>
                    </a:tc>
                    <a:extLst>
                      <a:ext uri="{0D108BD9-81ED-4DB2-BD59-A6C34878D82A}">
                        <a16:rowId xmlns:a16="http://schemas.microsoft.com/office/drawing/2014/main" val="2997226756"/>
                      </a:ext>
                    </a:extLst>
                  </a:tr>
                </a:tbl>
              </a:graphicData>
            </a:graphic>
          </p:graphicFrame>
        </mc:Choice>
        <mc:Fallback xmlns="">
          <p:graphicFrame>
            <p:nvGraphicFramePr>
              <p:cNvPr id="2" name="Tableau 2">
                <a:extLst>
                  <a:ext uri="{FF2B5EF4-FFF2-40B4-BE49-F238E27FC236}">
                    <a16:creationId xmlns:a16="http://schemas.microsoft.com/office/drawing/2014/main" id="{82EEB30D-EAE4-9F82-3C82-3CB4E118E620}"/>
                  </a:ext>
                </a:extLst>
              </p:cNvPr>
              <p:cNvGraphicFramePr>
                <a:graphicFrameLocks noGrp="1"/>
              </p:cNvGraphicFramePr>
              <p:nvPr>
                <p:extLst>
                  <p:ext uri="{D42A27DB-BD31-4B8C-83A1-F6EECF244321}">
                    <p14:modId xmlns:p14="http://schemas.microsoft.com/office/powerpoint/2010/main" val="1084577124"/>
                  </p:ext>
                </p:extLst>
              </p:nvPr>
            </p:nvGraphicFramePr>
            <p:xfrm>
              <a:off x="2699792" y="844352"/>
              <a:ext cx="4400977" cy="1483107"/>
            </p:xfrm>
            <a:graphic>
              <a:graphicData uri="http://schemas.openxmlformats.org/drawingml/2006/table">
                <a:tbl>
                  <a:tblPr firstRow="1" bandRow="1">
                    <a:tableStyleId>{5C22544A-7EE6-4342-B048-85BDC9FD1C3A}</a:tableStyleId>
                  </a:tblPr>
                  <a:tblGrid>
                    <a:gridCol w="1080120">
                      <a:extLst>
                        <a:ext uri="{9D8B030D-6E8A-4147-A177-3AD203B41FA5}">
                          <a16:colId xmlns:a16="http://schemas.microsoft.com/office/drawing/2014/main" val="1090230057"/>
                        </a:ext>
                      </a:extLst>
                    </a:gridCol>
                    <a:gridCol w="1728192">
                      <a:extLst>
                        <a:ext uri="{9D8B030D-6E8A-4147-A177-3AD203B41FA5}">
                          <a16:colId xmlns:a16="http://schemas.microsoft.com/office/drawing/2014/main" val="1172714758"/>
                        </a:ext>
                      </a:extLst>
                    </a:gridCol>
                    <a:gridCol w="1592665">
                      <a:extLst>
                        <a:ext uri="{9D8B030D-6E8A-4147-A177-3AD203B41FA5}">
                          <a16:colId xmlns:a16="http://schemas.microsoft.com/office/drawing/2014/main" val="2284459305"/>
                        </a:ext>
                      </a:extLst>
                    </a:gridCol>
                  </a:tblGrid>
                  <a:tr h="370587">
                    <a:tc>
                      <a:txBody>
                        <a:bodyPr/>
                        <a:lstStyle/>
                        <a:p>
                          <a:endParaRPr lang="fr-FR"/>
                        </a:p>
                      </a:txBody>
                      <a:tcPr/>
                    </a:tc>
                    <a:tc>
                      <a:txBody>
                        <a:bodyPr/>
                        <a:lstStyle/>
                        <a:p>
                          <a:r>
                            <a:rPr lang="fr-FR" dirty="0"/>
                            <a:t>1</a:t>
                          </a:r>
                          <a:r>
                            <a:rPr lang="fr-FR" baseline="30000" dirty="0"/>
                            <a:t>er</a:t>
                          </a:r>
                          <a:r>
                            <a:rPr lang="fr-FR" dirty="0"/>
                            <a:t> groupe</a:t>
                          </a:r>
                        </a:p>
                      </a:txBody>
                      <a:tcPr/>
                    </a:tc>
                    <a:tc>
                      <a:txBody>
                        <a:bodyPr/>
                        <a:lstStyle/>
                        <a:p>
                          <a:r>
                            <a:rPr lang="fr-FR" dirty="0"/>
                            <a:t>2eme groupe</a:t>
                          </a:r>
                        </a:p>
                      </a:txBody>
                      <a:tcPr/>
                    </a:tc>
                    <a:extLst>
                      <a:ext uri="{0D108BD9-81ED-4DB2-BD59-A6C34878D82A}">
                        <a16:rowId xmlns:a16="http://schemas.microsoft.com/office/drawing/2014/main" val="1267094781"/>
                      </a:ext>
                    </a:extLst>
                  </a:tr>
                  <a:tr h="370840">
                    <a:tc>
                      <a:txBody>
                        <a:bodyPr/>
                        <a:lstStyle/>
                        <a:p>
                          <a:endParaRPr lang="fr-FR"/>
                        </a:p>
                      </a:txBody>
                      <a:tcPr>
                        <a:blipFill>
                          <a:blip r:embed="rId3"/>
                          <a:stretch>
                            <a:fillRect l="-565" t="-108197" r="-310734" b="-224590"/>
                          </a:stretch>
                        </a:blipFill>
                      </a:tcPr>
                    </a:tc>
                    <a:tc>
                      <a:txBody>
                        <a:bodyPr/>
                        <a:lstStyle/>
                        <a:p>
                          <a:pPr algn="ctr"/>
                          <a:r>
                            <a:rPr lang="fr-FR" dirty="0"/>
                            <a:t>18,69</a:t>
                          </a:r>
                        </a:p>
                      </a:txBody>
                      <a:tcPr/>
                    </a:tc>
                    <a:tc>
                      <a:txBody>
                        <a:bodyPr/>
                        <a:lstStyle/>
                        <a:p>
                          <a:pPr algn="ctr"/>
                          <a:r>
                            <a:rPr lang="fr-FR" dirty="0"/>
                            <a:t>21,06</a:t>
                          </a:r>
                        </a:p>
                      </a:txBody>
                      <a:tcPr/>
                    </a:tc>
                    <a:extLst>
                      <a:ext uri="{0D108BD9-81ED-4DB2-BD59-A6C34878D82A}">
                        <a16:rowId xmlns:a16="http://schemas.microsoft.com/office/drawing/2014/main" val="1518408154"/>
                      </a:ext>
                    </a:extLst>
                  </a:tr>
                  <a:tr h="370840">
                    <a:tc>
                      <a:txBody>
                        <a:bodyPr/>
                        <a:lstStyle/>
                        <a:p>
                          <a:endParaRPr lang="fr-FR"/>
                        </a:p>
                      </a:txBody>
                      <a:tcPr>
                        <a:blipFill>
                          <a:blip r:embed="rId3"/>
                          <a:stretch>
                            <a:fillRect l="-565" t="-208197" r="-310734" b="-124590"/>
                          </a:stretch>
                        </a:blipFill>
                      </a:tcPr>
                    </a:tc>
                    <a:tc>
                      <a:txBody>
                        <a:bodyPr/>
                        <a:lstStyle/>
                        <a:p>
                          <a:pPr algn="ctr"/>
                          <a:r>
                            <a:rPr lang="fr-FR" dirty="0"/>
                            <a:t>8,23</a:t>
                          </a:r>
                        </a:p>
                      </a:txBody>
                      <a:tcPr/>
                    </a:tc>
                    <a:tc>
                      <a:txBody>
                        <a:bodyPr/>
                        <a:lstStyle/>
                        <a:p>
                          <a:pPr algn="ctr"/>
                          <a:r>
                            <a:rPr lang="fr-FR" dirty="0"/>
                            <a:t>8,19</a:t>
                          </a:r>
                        </a:p>
                      </a:txBody>
                      <a:tcPr/>
                    </a:tc>
                    <a:extLst>
                      <a:ext uri="{0D108BD9-81ED-4DB2-BD59-A6C34878D82A}">
                        <a16:rowId xmlns:a16="http://schemas.microsoft.com/office/drawing/2014/main" val="872383412"/>
                      </a:ext>
                    </a:extLst>
                  </a:tr>
                  <a:tr h="370840">
                    <a:tc>
                      <a:txBody>
                        <a:bodyPr/>
                        <a:lstStyle/>
                        <a:p>
                          <a:pPr algn="ctr"/>
                          <a:r>
                            <a:rPr lang="fr-FR" dirty="0"/>
                            <a:t>n</a:t>
                          </a:r>
                        </a:p>
                      </a:txBody>
                      <a:tcPr/>
                    </a:tc>
                    <a:tc>
                      <a:txBody>
                        <a:bodyPr/>
                        <a:lstStyle/>
                        <a:p>
                          <a:pPr algn="ctr"/>
                          <a:r>
                            <a:rPr lang="fr-FR" dirty="0"/>
                            <a:t>44</a:t>
                          </a:r>
                        </a:p>
                      </a:txBody>
                      <a:tcPr/>
                    </a:tc>
                    <a:tc>
                      <a:txBody>
                        <a:bodyPr/>
                        <a:lstStyle/>
                        <a:p>
                          <a:pPr algn="ctr"/>
                          <a:r>
                            <a:rPr lang="fr-FR" dirty="0"/>
                            <a:t>47</a:t>
                          </a:r>
                        </a:p>
                      </a:txBody>
                      <a:tcPr/>
                    </a:tc>
                    <a:extLst>
                      <a:ext uri="{0D108BD9-81ED-4DB2-BD59-A6C34878D82A}">
                        <a16:rowId xmlns:a16="http://schemas.microsoft.com/office/drawing/2014/main" val="2997226756"/>
                      </a:ext>
                    </a:extLst>
                  </a:tr>
                </a:tbl>
              </a:graphicData>
            </a:graphic>
          </p:graphicFrame>
        </mc:Fallback>
      </mc:AlternateContent>
      <mc:AlternateContent xmlns:mc="http://schemas.openxmlformats.org/markup-compatibility/2006" xmlns:a14="http://schemas.microsoft.com/office/drawing/2010/main">
        <mc:Choice Requires="a14">
          <p:sp>
            <p:nvSpPr>
              <p:cNvPr id="4" name="ZoneTexte 3">
                <a:extLst>
                  <a:ext uri="{FF2B5EF4-FFF2-40B4-BE49-F238E27FC236}">
                    <a16:creationId xmlns:a16="http://schemas.microsoft.com/office/drawing/2014/main" id="{7AB97BF5-CF87-2ED9-6EB9-BB568482E0C7}"/>
                  </a:ext>
                </a:extLst>
              </p:cNvPr>
              <p:cNvSpPr txBox="1"/>
              <p:nvPr/>
            </p:nvSpPr>
            <p:spPr>
              <a:xfrm>
                <a:off x="2614280" y="2562760"/>
                <a:ext cx="5270088" cy="1920975"/>
              </a:xfrm>
              <a:prstGeom prst="rect">
                <a:avLst/>
              </a:prstGeom>
              <a:noFill/>
            </p:spPr>
            <p:txBody>
              <a:bodyPr wrap="square">
                <a:spAutoFit/>
              </a:bodyPr>
              <a:lstStyle/>
              <a:p>
                <a:endParaRPr lang="fr-FR" sz="2000" b="0" dirty="0"/>
              </a:p>
              <a:p>
                <a:pPr algn="ctr"/>
                <a:r>
                  <a:rPr lang="fr-FR" sz="2000" b="0" dirty="0"/>
                  <a:t>t = </a:t>
                </a:r>
                <a14:m>
                  <m:oMath xmlns:m="http://schemas.openxmlformats.org/officeDocument/2006/math">
                    <m:f>
                      <m:fPr>
                        <m:ctrlPr>
                          <a:rPr lang="fr-FR" sz="2000" b="0" i="1">
                            <a:latin typeface="Cambria Math" panose="02040503050406030204" pitchFamily="18" charset="0"/>
                          </a:rPr>
                        </m:ctrlPr>
                      </m:fPr>
                      <m:num>
                        <m:sSub>
                          <m:sSubPr>
                            <m:ctrlPr>
                              <a:rPr lang="fr-FR" sz="2000" b="0" i="1">
                                <a:latin typeface="Cambria Math" panose="02040503050406030204" pitchFamily="18" charset="0"/>
                              </a:rPr>
                            </m:ctrlPr>
                          </m:sSubPr>
                          <m:e>
                            <m:acc>
                              <m:accPr>
                                <m:chr m:val="̅"/>
                                <m:ctrlPr>
                                  <a:rPr lang="fr-FR" sz="2000" b="0" i="1">
                                    <a:latin typeface="Cambria Math" panose="02040503050406030204" pitchFamily="18" charset="0"/>
                                  </a:rPr>
                                </m:ctrlPr>
                              </m:accPr>
                              <m:e>
                                <m:r>
                                  <a:rPr lang="fr-FR" sz="2000" b="0" i="1">
                                    <a:latin typeface="Cambria Math" panose="02040503050406030204" pitchFamily="18" charset="0"/>
                                  </a:rPr>
                                  <m:t>𝑋</m:t>
                                </m:r>
                              </m:e>
                            </m:acc>
                          </m:e>
                          <m:sub>
                            <m:r>
                              <a:rPr lang="fr-FR" sz="2000" b="0" i="1">
                                <a:latin typeface="Cambria Math" panose="02040503050406030204" pitchFamily="18" charset="0"/>
                              </a:rPr>
                              <m:t>1</m:t>
                            </m:r>
                          </m:sub>
                        </m:sSub>
                        <m:r>
                          <a:rPr lang="fr-FR" sz="2000" b="0" i="1">
                            <a:latin typeface="Cambria Math" panose="02040503050406030204" pitchFamily="18" charset="0"/>
                          </a:rPr>
                          <m:t>−</m:t>
                        </m:r>
                        <m:sSub>
                          <m:sSubPr>
                            <m:ctrlPr>
                              <a:rPr lang="fr-FR" sz="2000" b="0" i="1">
                                <a:latin typeface="Cambria Math" panose="02040503050406030204" pitchFamily="18" charset="0"/>
                              </a:rPr>
                            </m:ctrlPr>
                          </m:sSubPr>
                          <m:e>
                            <m:acc>
                              <m:accPr>
                                <m:chr m:val="̅"/>
                                <m:ctrlPr>
                                  <a:rPr lang="fr-FR" sz="2000" b="0" i="1">
                                    <a:latin typeface="Cambria Math" panose="02040503050406030204" pitchFamily="18" charset="0"/>
                                  </a:rPr>
                                </m:ctrlPr>
                              </m:accPr>
                              <m:e>
                                <m:r>
                                  <a:rPr lang="fr-FR" sz="2000" b="0" i="1">
                                    <a:latin typeface="Cambria Math" panose="02040503050406030204" pitchFamily="18" charset="0"/>
                                  </a:rPr>
                                  <m:t>𝑋</m:t>
                                </m:r>
                              </m:e>
                            </m:acc>
                          </m:e>
                          <m:sub>
                            <m:r>
                              <a:rPr lang="fr-FR" sz="2000" b="0" i="1">
                                <a:latin typeface="Cambria Math" panose="02040503050406030204" pitchFamily="18" charset="0"/>
                              </a:rPr>
                              <m:t>2</m:t>
                            </m:r>
                          </m:sub>
                        </m:sSub>
                      </m:num>
                      <m:den>
                        <m:rad>
                          <m:radPr>
                            <m:degHide m:val="on"/>
                            <m:ctrlPr>
                              <a:rPr lang="fr-FR" sz="2000" b="0" i="1" smtClean="0">
                                <a:latin typeface="Cambria Math" panose="02040503050406030204" pitchFamily="18" charset="0"/>
                              </a:rPr>
                            </m:ctrlPr>
                          </m:radPr>
                          <m:deg/>
                          <m:e>
                            <m:d>
                              <m:dPr>
                                <m:ctrlPr>
                                  <a:rPr lang="fr-FR" sz="2000" b="0" i="1" smtClean="0">
                                    <a:latin typeface="Cambria Math" panose="02040503050406030204" pitchFamily="18" charset="0"/>
                                  </a:rPr>
                                </m:ctrlPr>
                              </m:dPr>
                              <m:e>
                                <m:f>
                                  <m:fPr>
                                    <m:ctrlPr>
                                      <a:rPr lang="fr-FR" sz="2000" b="0" i="1" smtClean="0">
                                        <a:latin typeface="Cambria Math" panose="02040503050406030204" pitchFamily="18" charset="0"/>
                                      </a:rPr>
                                    </m:ctrlPr>
                                  </m:fPr>
                                  <m:num>
                                    <m:r>
                                      <a:rPr lang="fr-FR" sz="2000" b="0" i="1" smtClean="0">
                                        <a:latin typeface="Cambria Math" panose="02040503050406030204" pitchFamily="18" charset="0"/>
                                      </a:rPr>
                                      <m:t>1</m:t>
                                    </m:r>
                                  </m:num>
                                  <m:den>
                                    <m:sSub>
                                      <m:sSubPr>
                                        <m:ctrlPr>
                                          <a:rPr lang="fr-FR" sz="2000" b="0" i="1" smtClean="0">
                                            <a:latin typeface="Cambria Math" panose="02040503050406030204" pitchFamily="18" charset="0"/>
                                          </a:rPr>
                                        </m:ctrlPr>
                                      </m:sSubPr>
                                      <m:e>
                                        <m:r>
                                          <a:rPr lang="fr-FR" sz="2000" b="0" i="1" smtClean="0">
                                            <a:latin typeface="Cambria Math" panose="02040503050406030204" pitchFamily="18" charset="0"/>
                                          </a:rPr>
                                          <m:t>𝑛</m:t>
                                        </m:r>
                                      </m:e>
                                      <m:sub>
                                        <m:r>
                                          <a:rPr lang="fr-FR" sz="2000" b="0" i="1" smtClean="0">
                                            <a:latin typeface="Cambria Math" panose="02040503050406030204" pitchFamily="18" charset="0"/>
                                          </a:rPr>
                                          <m:t>1</m:t>
                                        </m:r>
                                      </m:sub>
                                    </m:sSub>
                                  </m:den>
                                </m:f>
                                <m:r>
                                  <a:rPr lang="fr-FR" sz="2000" b="0" i="1" smtClean="0">
                                    <a:latin typeface="Cambria Math" panose="02040503050406030204" pitchFamily="18" charset="0"/>
                                  </a:rPr>
                                  <m:t>+</m:t>
                                </m:r>
                                <m:f>
                                  <m:fPr>
                                    <m:ctrlPr>
                                      <a:rPr lang="fr-FR" sz="2000" b="0" i="1" smtClean="0">
                                        <a:latin typeface="Cambria Math" panose="02040503050406030204" pitchFamily="18" charset="0"/>
                                      </a:rPr>
                                    </m:ctrlPr>
                                  </m:fPr>
                                  <m:num>
                                    <m:r>
                                      <a:rPr lang="fr-FR" sz="2000" b="0" i="1" smtClean="0">
                                        <a:latin typeface="Cambria Math" panose="02040503050406030204" pitchFamily="18" charset="0"/>
                                      </a:rPr>
                                      <m:t>1</m:t>
                                    </m:r>
                                  </m:num>
                                  <m:den>
                                    <m:sSub>
                                      <m:sSubPr>
                                        <m:ctrlPr>
                                          <a:rPr lang="fr-FR" sz="2000" b="0" i="1" smtClean="0">
                                            <a:latin typeface="Cambria Math" panose="02040503050406030204" pitchFamily="18" charset="0"/>
                                          </a:rPr>
                                        </m:ctrlPr>
                                      </m:sSubPr>
                                      <m:e>
                                        <m:r>
                                          <a:rPr lang="fr-FR" sz="2000" b="0" i="1" smtClean="0">
                                            <a:latin typeface="Cambria Math" panose="02040503050406030204" pitchFamily="18" charset="0"/>
                                          </a:rPr>
                                          <m:t>𝑛</m:t>
                                        </m:r>
                                      </m:e>
                                      <m:sub>
                                        <m:r>
                                          <a:rPr lang="fr-FR" sz="2000" b="0" i="1" smtClean="0">
                                            <a:latin typeface="Cambria Math" panose="02040503050406030204" pitchFamily="18" charset="0"/>
                                          </a:rPr>
                                          <m:t>2</m:t>
                                        </m:r>
                                      </m:sub>
                                    </m:sSub>
                                  </m:den>
                                </m:f>
                              </m:e>
                            </m:d>
                            <m:r>
                              <a:rPr lang="fr-FR" sz="2000" b="0" i="1" smtClean="0">
                                <a:latin typeface="Cambria Math" panose="02040503050406030204" pitchFamily="18" charset="0"/>
                              </a:rPr>
                              <m:t>+</m:t>
                            </m:r>
                            <m:sSub>
                              <m:sSubPr>
                                <m:ctrlPr>
                                  <a:rPr lang="fr-FR" sz="2000" b="0" i="1" smtClean="0">
                                    <a:latin typeface="Cambria Math" panose="02040503050406030204" pitchFamily="18" charset="0"/>
                                  </a:rPr>
                                </m:ctrlPr>
                              </m:sSubPr>
                              <m:e>
                                <m:r>
                                  <a:rPr lang="fr-FR" sz="2000" b="0" i="1" smtClean="0">
                                    <a:latin typeface="Cambria Math" panose="02040503050406030204" pitchFamily="18" charset="0"/>
                                  </a:rPr>
                                  <m:t>𝑣𝑎𝑟</m:t>
                                </m:r>
                              </m:e>
                              <m:sub>
                                <m:r>
                                  <a:rPr lang="fr-FR" sz="2000" b="0" i="1" smtClean="0">
                                    <a:latin typeface="Cambria Math" panose="02040503050406030204" pitchFamily="18" charset="0"/>
                                  </a:rPr>
                                  <m:t>1,2</m:t>
                                </m:r>
                              </m:sub>
                            </m:sSub>
                          </m:e>
                        </m:rad>
                      </m:den>
                    </m:f>
                  </m:oMath>
                </a14:m>
                <a:r>
                  <a:rPr lang="fr-FR" sz="2000" b="0" dirty="0"/>
                  <a:t>    </a:t>
                </a:r>
              </a:p>
              <a:p>
                <a:pPr algn="ctr"/>
                <a:endParaRPr lang="fr-FR" sz="2000" b="0" dirty="0"/>
              </a:p>
              <a:p>
                <a:pPr algn="ctr"/>
                <a14:m>
                  <m:oMath xmlns:m="http://schemas.openxmlformats.org/officeDocument/2006/math">
                    <m:sSub>
                      <m:sSubPr>
                        <m:ctrlPr>
                          <a:rPr lang="fr-FR" sz="2000" b="0" i="1" smtClean="0">
                            <a:latin typeface="Cambria Math" panose="02040503050406030204" pitchFamily="18" charset="0"/>
                          </a:rPr>
                        </m:ctrlPr>
                      </m:sSubPr>
                      <m:e>
                        <m:r>
                          <a:rPr lang="fr-FR" sz="2000" b="0" i="1" smtClean="0">
                            <a:latin typeface="Cambria Math" panose="02040503050406030204" pitchFamily="18" charset="0"/>
                          </a:rPr>
                          <m:t>𝑣𝑎𝑟</m:t>
                        </m:r>
                      </m:e>
                      <m:sub>
                        <m:r>
                          <a:rPr lang="fr-FR" sz="2000" b="0" i="1" smtClean="0">
                            <a:latin typeface="Cambria Math" panose="02040503050406030204" pitchFamily="18" charset="0"/>
                          </a:rPr>
                          <m:t>1,2</m:t>
                        </m:r>
                      </m:sub>
                    </m:sSub>
                  </m:oMath>
                </a14:m>
                <a:r>
                  <a:rPr lang="fr-FR" sz="2000" b="0" dirty="0"/>
                  <a:t>=</a:t>
                </a:r>
                <a14:m>
                  <m:oMath xmlns:m="http://schemas.openxmlformats.org/officeDocument/2006/math">
                    <m:f>
                      <m:fPr>
                        <m:ctrlPr>
                          <a:rPr lang="fr-FR" sz="2000" b="0" i="1" dirty="0" smtClean="0">
                            <a:latin typeface="Cambria Math" panose="02040503050406030204" pitchFamily="18" charset="0"/>
                          </a:rPr>
                        </m:ctrlPr>
                      </m:fPr>
                      <m:num>
                        <m:d>
                          <m:dPr>
                            <m:ctrlPr>
                              <a:rPr lang="fr-FR" sz="2000" b="0" i="1" dirty="0" smtClean="0">
                                <a:latin typeface="Cambria Math" panose="02040503050406030204" pitchFamily="18" charset="0"/>
                              </a:rPr>
                            </m:ctrlPr>
                          </m:dPr>
                          <m:e>
                            <m:sSub>
                              <m:sSubPr>
                                <m:ctrlPr>
                                  <a:rPr lang="fr-FR" sz="2000" b="0" i="1" dirty="0" smtClean="0">
                                    <a:latin typeface="Cambria Math" panose="02040503050406030204" pitchFamily="18" charset="0"/>
                                  </a:rPr>
                                </m:ctrlPr>
                              </m:sSubPr>
                              <m:e>
                                <m:r>
                                  <a:rPr lang="fr-FR" sz="2000" b="0" i="1" dirty="0" smtClean="0">
                                    <a:latin typeface="Cambria Math" panose="02040503050406030204" pitchFamily="18" charset="0"/>
                                  </a:rPr>
                                  <m:t>𝑛</m:t>
                                </m:r>
                              </m:e>
                              <m:sub>
                                <m:r>
                                  <a:rPr lang="fr-FR" sz="2000" b="0" i="1" dirty="0" smtClean="0">
                                    <a:latin typeface="Cambria Math" panose="02040503050406030204" pitchFamily="18" charset="0"/>
                                  </a:rPr>
                                  <m:t>1</m:t>
                                </m:r>
                              </m:sub>
                            </m:sSub>
                            <m:r>
                              <a:rPr lang="fr-FR" sz="2000" b="0" i="1" dirty="0" smtClean="0">
                                <a:latin typeface="Cambria Math" panose="02040503050406030204" pitchFamily="18" charset="0"/>
                              </a:rPr>
                              <m:t>−1</m:t>
                            </m:r>
                          </m:e>
                        </m:d>
                        <m:sSub>
                          <m:sSubPr>
                            <m:ctrlPr>
                              <a:rPr lang="fr-FR" sz="2000" b="0" i="1" dirty="0" smtClean="0">
                                <a:latin typeface="Cambria Math" panose="02040503050406030204" pitchFamily="18" charset="0"/>
                              </a:rPr>
                            </m:ctrlPr>
                          </m:sSubPr>
                          <m:e>
                            <m:r>
                              <a:rPr lang="fr-FR" sz="2000" b="0" i="1" dirty="0" smtClean="0">
                                <a:latin typeface="Cambria Math" panose="02040503050406030204" pitchFamily="18" charset="0"/>
                              </a:rPr>
                              <m:t>𝑣𝑎𝑟</m:t>
                            </m:r>
                          </m:e>
                          <m:sub>
                            <m:r>
                              <a:rPr lang="fr-FR" sz="2000" b="0" i="1" dirty="0" smtClean="0">
                                <a:latin typeface="Cambria Math" panose="02040503050406030204" pitchFamily="18" charset="0"/>
                              </a:rPr>
                              <m:t>1</m:t>
                            </m:r>
                          </m:sub>
                        </m:sSub>
                        <m:r>
                          <a:rPr lang="fr-FR" sz="2000" b="0" i="1" dirty="0" smtClean="0">
                            <a:latin typeface="Cambria Math" panose="02040503050406030204" pitchFamily="18" charset="0"/>
                          </a:rPr>
                          <m:t>+</m:t>
                        </m:r>
                        <m:d>
                          <m:dPr>
                            <m:ctrlPr>
                              <a:rPr lang="fr-FR" sz="2000" b="0" i="1" dirty="0">
                                <a:latin typeface="Cambria Math" panose="02040503050406030204" pitchFamily="18" charset="0"/>
                              </a:rPr>
                            </m:ctrlPr>
                          </m:dPr>
                          <m:e>
                            <m:sSub>
                              <m:sSubPr>
                                <m:ctrlPr>
                                  <a:rPr lang="fr-FR" sz="2000" b="0" i="1" dirty="0">
                                    <a:latin typeface="Cambria Math" panose="02040503050406030204" pitchFamily="18" charset="0"/>
                                  </a:rPr>
                                </m:ctrlPr>
                              </m:sSubPr>
                              <m:e>
                                <m:r>
                                  <a:rPr lang="fr-FR" sz="2000" b="0" i="1" dirty="0">
                                    <a:latin typeface="Cambria Math" panose="02040503050406030204" pitchFamily="18" charset="0"/>
                                  </a:rPr>
                                  <m:t>𝑛</m:t>
                                </m:r>
                              </m:e>
                              <m:sub>
                                <m:r>
                                  <a:rPr lang="fr-FR" sz="2000" b="0" i="1" dirty="0" smtClean="0">
                                    <a:latin typeface="Cambria Math" panose="02040503050406030204" pitchFamily="18" charset="0"/>
                                  </a:rPr>
                                  <m:t>2</m:t>
                                </m:r>
                              </m:sub>
                            </m:sSub>
                            <m:r>
                              <a:rPr lang="fr-FR" sz="2000" b="0" i="1" dirty="0">
                                <a:latin typeface="Cambria Math" panose="02040503050406030204" pitchFamily="18" charset="0"/>
                              </a:rPr>
                              <m:t>−1</m:t>
                            </m:r>
                          </m:e>
                        </m:d>
                        <m:sSub>
                          <m:sSubPr>
                            <m:ctrlPr>
                              <a:rPr lang="fr-FR" sz="2000" b="0" i="1" dirty="0">
                                <a:latin typeface="Cambria Math" panose="02040503050406030204" pitchFamily="18" charset="0"/>
                              </a:rPr>
                            </m:ctrlPr>
                          </m:sSubPr>
                          <m:e>
                            <m:r>
                              <a:rPr lang="fr-FR" sz="2000" b="0" i="1" dirty="0">
                                <a:latin typeface="Cambria Math" panose="02040503050406030204" pitchFamily="18" charset="0"/>
                              </a:rPr>
                              <m:t>𝑣𝑎𝑟</m:t>
                            </m:r>
                          </m:e>
                          <m:sub>
                            <m:r>
                              <a:rPr lang="fr-FR" sz="2000" b="0" i="1" dirty="0" smtClean="0">
                                <a:latin typeface="Cambria Math" panose="02040503050406030204" pitchFamily="18" charset="0"/>
                              </a:rPr>
                              <m:t>2</m:t>
                            </m:r>
                          </m:sub>
                        </m:sSub>
                      </m:num>
                      <m:den>
                        <m:sSub>
                          <m:sSubPr>
                            <m:ctrlPr>
                              <a:rPr lang="fr-FR" sz="2000" b="0" i="1" dirty="0">
                                <a:latin typeface="Cambria Math" panose="02040503050406030204" pitchFamily="18" charset="0"/>
                              </a:rPr>
                            </m:ctrlPr>
                          </m:sSubPr>
                          <m:e>
                            <m:r>
                              <a:rPr lang="fr-FR" sz="2000" b="0" i="1" dirty="0">
                                <a:latin typeface="Cambria Math" panose="02040503050406030204" pitchFamily="18" charset="0"/>
                              </a:rPr>
                              <m:t>𝑛</m:t>
                            </m:r>
                          </m:e>
                          <m:sub>
                            <m:r>
                              <a:rPr lang="fr-FR" sz="2000" b="0" i="1" dirty="0" smtClean="0">
                                <a:latin typeface="Cambria Math" panose="02040503050406030204" pitchFamily="18" charset="0"/>
                              </a:rPr>
                              <m:t>1</m:t>
                            </m:r>
                          </m:sub>
                        </m:sSub>
                        <m:r>
                          <a:rPr lang="fr-FR" sz="2000" b="0" i="1" dirty="0" smtClean="0">
                            <a:latin typeface="Cambria Math" panose="02040503050406030204" pitchFamily="18" charset="0"/>
                          </a:rPr>
                          <m:t>+</m:t>
                        </m:r>
                        <m:sSub>
                          <m:sSubPr>
                            <m:ctrlPr>
                              <a:rPr lang="fr-FR" sz="2000" b="0" i="1" dirty="0">
                                <a:latin typeface="Cambria Math" panose="02040503050406030204" pitchFamily="18" charset="0"/>
                              </a:rPr>
                            </m:ctrlPr>
                          </m:sSubPr>
                          <m:e>
                            <m:r>
                              <a:rPr lang="fr-FR" sz="2000" b="0" i="1" dirty="0">
                                <a:latin typeface="Cambria Math" panose="02040503050406030204" pitchFamily="18" charset="0"/>
                              </a:rPr>
                              <m:t>𝑛</m:t>
                            </m:r>
                          </m:e>
                          <m:sub>
                            <m:r>
                              <a:rPr lang="fr-FR" sz="2000" b="0" i="1" dirty="0">
                                <a:latin typeface="Cambria Math" panose="02040503050406030204" pitchFamily="18" charset="0"/>
                              </a:rPr>
                              <m:t>2</m:t>
                            </m:r>
                          </m:sub>
                        </m:sSub>
                        <m:r>
                          <a:rPr lang="fr-FR" sz="2000" b="0" i="1" dirty="0" smtClean="0">
                            <a:latin typeface="Cambria Math" panose="02040503050406030204" pitchFamily="18" charset="0"/>
                          </a:rPr>
                          <m:t>−2</m:t>
                        </m:r>
                      </m:den>
                    </m:f>
                  </m:oMath>
                </a14:m>
                <a:endParaRPr lang="fr-FR" sz="2000" dirty="0"/>
              </a:p>
            </p:txBody>
          </p:sp>
        </mc:Choice>
        <mc:Fallback xmlns="">
          <p:sp>
            <p:nvSpPr>
              <p:cNvPr id="4" name="ZoneTexte 3">
                <a:extLst>
                  <a:ext uri="{FF2B5EF4-FFF2-40B4-BE49-F238E27FC236}">
                    <a16:creationId xmlns:a16="http://schemas.microsoft.com/office/drawing/2014/main" id="{7AB97BF5-CF87-2ED9-6EB9-BB568482E0C7}"/>
                  </a:ext>
                </a:extLst>
              </p:cNvPr>
              <p:cNvSpPr txBox="1">
                <a:spLocks noRot="1" noChangeAspect="1" noMove="1" noResize="1" noEditPoints="1" noAdjustHandles="1" noChangeArrowheads="1" noChangeShapeType="1" noTextEdit="1"/>
              </p:cNvSpPr>
              <p:nvPr/>
            </p:nvSpPr>
            <p:spPr>
              <a:xfrm>
                <a:off x="2614280" y="2562760"/>
                <a:ext cx="5270088" cy="1920975"/>
              </a:xfrm>
              <a:prstGeom prst="rect">
                <a:avLst/>
              </a:prstGeom>
              <a:blipFill>
                <a:blip r:embed="rId4"/>
                <a:stretch>
                  <a:fillRect/>
                </a:stretch>
              </a:blipFill>
            </p:spPr>
            <p:txBody>
              <a:bodyPr/>
              <a:lstStyle/>
              <a:p>
                <a:r>
                  <a:rPr lang="fr-FR">
                    <a:noFill/>
                  </a:rPr>
                  <a:t> </a:t>
                </a:r>
              </a:p>
            </p:txBody>
          </p:sp>
        </mc:Fallback>
      </mc:AlternateContent>
    </p:spTree>
    <p:extLst>
      <p:ext uri="{BB962C8B-B14F-4D97-AF65-F5344CB8AC3E}">
        <p14:creationId xmlns:p14="http://schemas.microsoft.com/office/powerpoint/2010/main" val="3215852487"/>
      </p:ext>
    </p:extLst>
  </p:cSld>
  <p:clrMapOvr>
    <a:masterClrMapping/>
  </p:clrMapOvr>
  <p:transition/>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_h1"/>
          <p:cNvSpPr>
            <a:spLocks noGrp="1" noChangeArrowheads="1"/>
          </p:cNvSpPr>
          <p:nvPr>
            <p:ph type="title"/>
          </p:nvPr>
        </p:nvSpPr>
        <p:spPr bwMode="gray">
          <a:xfrm>
            <a:off x="1330640" y="0"/>
            <a:ext cx="7705856" cy="735773"/>
          </a:xfrm>
        </p:spPr>
        <p:txBody>
          <a:bodyPr/>
          <a:lstStyle/>
          <a:p>
            <a:r>
              <a:rPr lang="fr-FR" dirty="0"/>
              <a:t>Test t (Test de </a:t>
            </a:r>
            <a:r>
              <a:rPr lang="fr-FR" dirty="0" err="1"/>
              <a:t>student</a:t>
            </a:r>
            <a:r>
              <a:rPr lang="fr-FR" dirty="0"/>
              <a:t>) (2 groupes)</a:t>
            </a:r>
            <a:endParaRPr lang="en-US" noProof="1"/>
          </a:p>
        </p:txBody>
      </p:sp>
      <p:sp>
        <p:nvSpPr>
          <p:cNvPr id="159746" name="Rectangle 2"/>
          <p:cNvSpPr>
            <a:spLocks noChangeArrowheads="1"/>
          </p:cNvSpPr>
          <p:nvPr/>
        </p:nvSpPr>
        <p:spPr bwMode="auto">
          <a:xfrm>
            <a:off x="1141942" y="-173135"/>
            <a:ext cx="138606" cy="346271"/>
          </a:xfrm>
          <a:prstGeom prst="rect">
            <a:avLst/>
          </a:prstGeom>
          <a:noFill/>
          <a:ln w="9525">
            <a:noFill/>
            <a:miter lim="800000"/>
            <a:headEnd/>
            <a:tailEnd/>
          </a:ln>
          <a:effectLst/>
        </p:spPr>
        <p:txBody>
          <a:bodyPr vert="horz" wrap="none" lIns="68601" tIns="34301" rIns="68601" bIns="34301" numCol="1" anchor="ctr" anchorCtr="0" compatLnSpc="1">
            <a:prstTxWarp prst="textNoShape">
              <a:avLst/>
            </a:prstTxWarp>
            <a:spAutoFit/>
          </a:bodyPr>
          <a:lstStyle/>
          <a:p>
            <a:endParaRPr lang="fr-FR"/>
          </a:p>
        </p:txBody>
      </p:sp>
      <p:sp>
        <p:nvSpPr>
          <p:cNvPr id="159748" name="Rectangle 4"/>
          <p:cNvSpPr>
            <a:spLocks noChangeArrowheads="1"/>
          </p:cNvSpPr>
          <p:nvPr/>
        </p:nvSpPr>
        <p:spPr bwMode="auto">
          <a:xfrm>
            <a:off x="1141942" y="-173135"/>
            <a:ext cx="138606" cy="346271"/>
          </a:xfrm>
          <a:prstGeom prst="rect">
            <a:avLst/>
          </a:prstGeom>
          <a:noFill/>
          <a:ln w="9525">
            <a:noFill/>
            <a:miter lim="800000"/>
            <a:headEnd/>
            <a:tailEnd/>
          </a:ln>
          <a:effectLst/>
        </p:spPr>
        <p:txBody>
          <a:bodyPr vert="horz" wrap="none" lIns="68601" tIns="34301" rIns="68601" bIns="34301" numCol="1" anchor="ctr" anchorCtr="0" compatLnSpc="1">
            <a:prstTxWarp prst="textNoShape">
              <a:avLst/>
            </a:prstTxWarp>
            <a:spAutoFit/>
          </a:bodyPr>
          <a:lstStyle/>
          <a:p>
            <a:endParaRPr lang="fr-FR"/>
          </a:p>
        </p:txBody>
      </p:sp>
      <p:sp>
        <p:nvSpPr>
          <p:cNvPr id="159750" name="Rectangle 6"/>
          <p:cNvSpPr>
            <a:spLocks noChangeArrowheads="1"/>
          </p:cNvSpPr>
          <p:nvPr/>
        </p:nvSpPr>
        <p:spPr bwMode="auto">
          <a:xfrm>
            <a:off x="1141942" y="-1632"/>
            <a:ext cx="138606" cy="346271"/>
          </a:xfrm>
          <a:prstGeom prst="rect">
            <a:avLst/>
          </a:prstGeom>
          <a:noFill/>
          <a:ln w="9525">
            <a:noFill/>
            <a:miter lim="800000"/>
            <a:headEnd/>
            <a:tailEnd/>
          </a:ln>
          <a:effectLst/>
        </p:spPr>
        <p:txBody>
          <a:bodyPr vert="horz" wrap="none" lIns="68601" tIns="34301" rIns="68601" bIns="34301" numCol="1" anchor="ctr" anchorCtr="0" compatLnSpc="1">
            <a:prstTxWarp prst="textNoShape">
              <a:avLst/>
            </a:prstTxWarp>
            <a:spAutoFit/>
          </a:bodyPr>
          <a:lstStyle/>
          <a:p>
            <a:endParaRPr lang="fr-FR"/>
          </a:p>
        </p:txBody>
      </p:sp>
      <p:sp>
        <p:nvSpPr>
          <p:cNvPr id="159752" name="Rectangle 8"/>
          <p:cNvSpPr>
            <a:spLocks noChangeArrowheads="1"/>
          </p:cNvSpPr>
          <p:nvPr/>
        </p:nvSpPr>
        <p:spPr bwMode="auto">
          <a:xfrm>
            <a:off x="1141942" y="-173135"/>
            <a:ext cx="138606" cy="346271"/>
          </a:xfrm>
          <a:prstGeom prst="rect">
            <a:avLst/>
          </a:prstGeom>
          <a:noFill/>
          <a:ln w="9525">
            <a:noFill/>
            <a:miter lim="800000"/>
            <a:headEnd/>
            <a:tailEnd/>
          </a:ln>
          <a:effectLst/>
        </p:spPr>
        <p:txBody>
          <a:bodyPr vert="horz" wrap="none" lIns="68601" tIns="34301" rIns="68601" bIns="34301" numCol="1" anchor="ctr" anchorCtr="0" compatLnSpc="1">
            <a:prstTxWarp prst="textNoShape">
              <a:avLst/>
            </a:prstTxWarp>
            <a:spAutoFit/>
          </a:bodyPr>
          <a:lstStyle/>
          <a:p>
            <a:endParaRPr lang="fr-FR"/>
          </a:p>
        </p:txBody>
      </p:sp>
      <p:sp>
        <p:nvSpPr>
          <p:cNvPr id="159754" name="Rectangle 10"/>
          <p:cNvSpPr>
            <a:spLocks noChangeArrowheads="1"/>
          </p:cNvSpPr>
          <p:nvPr/>
        </p:nvSpPr>
        <p:spPr bwMode="auto">
          <a:xfrm>
            <a:off x="1141942" y="-173135"/>
            <a:ext cx="138606" cy="346271"/>
          </a:xfrm>
          <a:prstGeom prst="rect">
            <a:avLst/>
          </a:prstGeom>
          <a:noFill/>
          <a:ln w="9525">
            <a:noFill/>
            <a:miter lim="800000"/>
            <a:headEnd/>
            <a:tailEnd/>
          </a:ln>
          <a:effectLst/>
        </p:spPr>
        <p:txBody>
          <a:bodyPr vert="horz" wrap="none" lIns="68601" tIns="34301" rIns="68601" bIns="34301" numCol="1" anchor="ctr" anchorCtr="0" compatLnSpc="1">
            <a:prstTxWarp prst="textNoShape">
              <a:avLst/>
            </a:prstTxWarp>
            <a:spAutoFit/>
          </a:bodyPr>
          <a:lstStyle/>
          <a:p>
            <a:endParaRPr lang="fr-FR"/>
          </a:p>
        </p:txBody>
      </p:sp>
      <p:sp>
        <p:nvSpPr>
          <p:cNvPr id="159756" name="Rectangle 12"/>
          <p:cNvSpPr>
            <a:spLocks noChangeArrowheads="1"/>
          </p:cNvSpPr>
          <p:nvPr/>
        </p:nvSpPr>
        <p:spPr bwMode="auto">
          <a:xfrm>
            <a:off x="1141942" y="-1632"/>
            <a:ext cx="138606" cy="346271"/>
          </a:xfrm>
          <a:prstGeom prst="rect">
            <a:avLst/>
          </a:prstGeom>
          <a:noFill/>
          <a:ln w="9525">
            <a:noFill/>
            <a:miter lim="800000"/>
            <a:headEnd/>
            <a:tailEnd/>
          </a:ln>
          <a:effectLst/>
        </p:spPr>
        <p:txBody>
          <a:bodyPr vert="horz" wrap="none" lIns="68601" tIns="34301" rIns="68601" bIns="34301" numCol="1" anchor="ctr" anchorCtr="0" compatLnSpc="1">
            <a:prstTxWarp prst="textNoShape">
              <a:avLst/>
            </a:prstTxWarp>
            <a:spAutoFit/>
          </a:bodyPr>
          <a:lstStyle/>
          <a:p>
            <a:endParaRPr lang="fr-FR"/>
          </a:p>
        </p:txBody>
      </p:sp>
      <p:sp>
        <p:nvSpPr>
          <p:cNvPr id="159758" name="Rectangle 14"/>
          <p:cNvSpPr>
            <a:spLocks noChangeArrowheads="1"/>
          </p:cNvSpPr>
          <p:nvPr/>
        </p:nvSpPr>
        <p:spPr bwMode="auto">
          <a:xfrm>
            <a:off x="1141942" y="-173135"/>
            <a:ext cx="138606" cy="346271"/>
          </a:xfrm>
          <a:prstGeom prst="rect">
            <a:avLst/>
          </a:prstGeom>
          <a:noFill/>
          <a:ln w="9525">
            <a:noFill/>
            <a:miter lim="800000"/>
            <a:headEnd/>
            <a:tailEnd/>
          </a:ln>
          <a:effectLst/>
        </p:spPr>
        <p:txBody>
          <a:bodyPr vert="horz" wrap="none" lIns="68601" tIns="34301" rIns="68601" bIns="34301" numCol="1" anchor="ctr" anchorCtr="0" compatLnSpc="1">
            <a:prstTxWarp prst="textNoShape">
              <a:avLst/>
            </a:prstTxWarp>
            <a:spAutoFit/>
          </a:bodyPr>
          <a:lstStyle/>
          <a:p>
            <a:endParaRPr lang="fr-FR"/>
          </a:p>
        </p:txBody>
      </p:sp>
      <p:sp>
        <p:nvSpPr>
          <p:cNvPr id="159760" name="Rectangle 16"/>
          <p:cNvSpPr>
            <a:spLocks noChangeArrowheads="1"/>
          </p:cNvSpPr>
          <p:nvPr/>
        </p:nvSpPr>
        <p:spPr bwMode="auto">
          <a:xfrm>
            <a:off x="1141942" y="-173135"/>
            <a:ext cx="138606" cy="346271"/>
          </a:xfrm>
          <a:prstGeom prst="rect">
            <a:avLst/>
          </a:prstGeom>
          <a:noFill/>
          <a:ln w="9525">
            <a:noFill/>
            <a:miter lim="800000"/>
            <a:headEnd/>
            <a:tailEnd/>
          </a:ln>
          <a:effectLst/>
        </p:spPr>
        <p:txBody>
          <a:bodyPr vert="horz" wrap="none" lIns="68601" tIns="34301" rIns="68601" bIns="34301" numCol="1" anchor="ctr" anchorCtr="0" compatLnSpc="1">
            <a:prstTxWarp prst="textNoShape">
              <a:avLst/>
            </a:prstTxWarp>
            <a:spAutoFit/>
          </a:bodyPr>
          <a:lstStyle/>
          <a:p>
            <a:endParaRPr lang="fr-FR"/>
          </a:p>
        </p:txBody>
      </p:sp>
      <p:sp>
        <p:nvSpPr>
          <p:cNvPr id="159762" name="Rectangle 18"/>
          <p:cNvSpPr>
            <a:spLocks noChangeArrowheads="1"/>
          </p:cNvSpPr>
          <p:nvPr/>
        </p:nvSpPr>
        <p:spPr bwMode="auto">
          <a:xfrm>
            <a:off x="1141942" y="-173135"/>
            <a:ext cx="138606" cy="346271"/>
          </a:xfrm>
          <a:prstGeom prst="rect">
            <a:avLst/>
          </a:prstGeom>
          <a:noFill/>
          <a:ln w="9525">
            <a:noFill/>
            <a:miter lim="800000"/>
            <a:headEnd/>
            <a:tailEnd/>
          </a:ln>
          <a:effectLst/>
        </p:spPr>
        <p:txBody>
          <a:bodyPr vert="horz" wrap="none" lIns="68601" tIns="34301" rIns="68601" bIns="34301" numCol="1" anchor="ctr" anchorCtr="0" compatLnSpc="1">
            <a:prstTxWarp prst="textNoShape">
              <a:avLst/>
            </a:prstTxWarp>
            <a:spAutoFit/>
          </a:bodyPr>
          <a:lstStyle/>
          <a:p>
            <a:endParaRPr lang="fr-FR"/>
          </a:p>
        </p:txBody>
      </p:sp>
      <p:sp>
        <p:nvSpPr>
          <p:cNvPr id="159764" name="Rectangle 20"/>
          <p:cNvSpPr>
            <a:spLocks noChangeArrowheads="1"/>
          </p:cNvSpPr>
          <p:nvPr/>
        </p:nvSpPr>
        <p:spPr bwMode="auto">
          <a:xfrm>
            <a:off x="1141942" y="-173135"/>
            <a:ext cx="138606" cy="346271"/>
          </a:xfrm>
          <a:prstGeom prst="rect">
            <a:avLst/>
          </a:prstGeom>
          <a:noFill/>
          <a:ln w="9525">
            <a:noFill/>
            <a:miter lim="800000"/>
            <a:headEnd/>
            <a:tailEnd/>
          </a:ln>
          <a:effectLst/>
        </p:spPr>
        <p:txBody>
          <a:bodyPr vert="horz" wrap="none" lIns="68601" tIns="34301" rIns="68601" bIns="34301" numCol="1" anchor="ctr" anchorCtr="0" compatLnSpc="1">
            <a:prstTxWarp prst="textNoShape">
              <a:avLst/>
            </a:prstTxWarp>
            <a:spAutoFit/>
          </a:bodyPr>
          <a:lstStyle/>
          <a:p>
            <a:endParaRPr lang="fr-FR"/>
          </a:p>
        </p:txBody>
      </p:sp>
      <p:sp>
        <p:nvSpPr>
          <p:cNvPr id="159766" name="Rectangle 22"/>
          <p:cNvSpPr>
            <a:spLocks noChangeArrowheads="1"/>
          </p:cNvSpPr>
          <p:nvPr/>
        </p:nvSpPr>
        <p:spPr bwMode="auto">
          <a:xfrm>
            <a:off x="1141942" y="-173135"/>
            <a:ext cx="138606" cy="346271"/>
          </a:xfrm>
          <a:prstGeom prst="rect">
            <a:avLst/>
          </a:prstGeom>
          <a:noFill/>
          <a:ln w="9525">
            <a:noFill/>
            <a:miter lim="800000"/>
            <a:headEnd/>
            <a:tailEnd/>
          </a:ln>
          <a:effectLst/>
        </p:spPr>
        <p:txBody>
          <a:bodyPr vert="horz" wrap="none" lIns="68601" tIns="34301" rIns="68601" bIns="34301" numCol="1" anchor="ctr" anchorCtr="0" compatLnSpc="1">
            <a:prstTxWarp prst="textNoShape">
              <a:avLst/>
            </a:prstTxWarp>
            <a:spAutoFit/>
          </a:bodyPr>
          <a:lstStyle/>
          <a:p>
            <a:endParaRPr lang="fr-FR"/>
          </a:p>
        </p:txBody>
      </p:sp>
      <mc:AlternateContent xmlns:mc="http://schemas.openxmlformats.org/markup-compatibility/2006" xmlns:a14="http://schemas.microsoft.com/office/drawing/2010/main">
        <mc:Choice Requires="a14">
          <p:graphicFrame>
            <p:nvGraphicFramePr>
              <p:cNvPr id="2" name="Tableau 2">
                <a:extLst>
                  <a:ext uri="{FF2B5EF4-FFF2-40B4-BE49-F238E27FC236}">
                    <a16:creationId xmlns:a16="http://schemas.microsoft.com/office/drawing/2014/main" id="{82EEB30D-EAE4-9F82-3C82-3CB4E118E620}"/>
                  </a:ext>
                </a:extLst>
              </p:cNvPr>
              <p:cNvGraphicFramePr>
                <a:graphicFrameLocks noGrp="1"/>
              </p:cNvGraphicFramePr>
              <p:nvPr/>
            </p:nvGraphicFramePr>
            <p:xfrm>
              <a:off x="2699792" y="844352"/>
              <a:ext cx="4400977" cy="1483107"/>
            </p:xfrm>
            <a:graphic>
              <a:graphicData uri="http://schemas.openxmlformats.org/drawingml/2006/table">
                <a:tbl>
                  <a:tblPr firstRow="1" bandRow="1">
                    <a:tableStyleId>{5C22544A-7EE6-4342-B048-85BDC9FD1C3A}</a:tableStyleId>
                  </a:tblPr>
                  <a:tblGrid>
                    <a:gridCol w="1080120">
                      <a:extLst>
                        <a:ext uri="{9D8B030D-6E8A-4147-A177-3AD203B41FA5}">
                          <a16:colId xmlns:a16="http://schemas.microsoft.com/office/drawing/2014/main" val="1090230057"/>
                        </a:ext>
                      </a:extLst>
                    </a:gridCol>
                    <a:gridCol w="1728192">
                      <a:extLst>
                        <a:ext uri="{9D8B030D-6E8A-4147-A177-3AD203B41FA5}">
                          <a16:colId xmlns:a16="http://schemas.microsoft.com/office/drawing/2014/main" val="1172714758"/>
                        </a:ext>
                      </a:extLst>
                    </a:gridCol>
                    <a:gridCol w="1592665">
                      <a:extLst>
                        <a:ext uri="{9D8B030D-6E8A-4147-A177-3AD203B41FA5}">
                          <a16:colId xmlns:a16="http://schemas.microsoft.com/office/drawing/2014/main" val="2284459305"/>
                        </a:ext>
                      </a:extLst>
                    </a:gridCol>
                  </a:tblGrid>
                  <a:tr h="370587">
                    <a:tc>
                      <a:txBody>
                        <a:bodyPr/>
                        <a:lstStyle/>
                        <a:p>
                          <a:endParaRPr lang="fr-FR"/>
                        </a:p>
                      </a:txBody>
                      <a:tcPr/>
                    </a:tc>
                    <a:tc>
                      <a:txBody>
                        <a:bodyPr/>
                        <a:lstStyle/>
                        <a:p>
                          <a:r>
                            <a:rPr lang="fr-FR" dirty="0"/>
                            <a:t>1</a:t>
                          </a:r>
                          <a:r>
                            <a:rPr lang="fr-FR" baseline="30000" dirty="0"/>
                            <a:t>er</a:t>
                          </a:r>
                          <a:r>
                            <a:rPr lang="fr-FR" dirty="0"/>
                            <a:t> groupe</a:t>
                          </a:r>
                        </a:p>
                      </a:txBody>
                      <a:tcPr/>
                    </a:tc>
                    <a:tc>
                      <a:txBody>
                        <a:bodyPr/>
                        <a:lstStyle/>
                        <a:p>
                          <a:r>
                            <a:rPr lang="fr-FR" dirty="0"/>
                            <a:t>2eme groupe</a:t>
                          </a:r>
                        </a:p>
                      </a:txBody>
                      <a:tcPr/>
                    </a:tc>
                    <a:extLst>
                      <a:ext uri="{0D108BD9-81ED-4DB2-BD59-A6C34878D82A}">
                        <a16:rowId xmlns:a16="http://schemas.microsoft.com/office/drawing/2014/main" val="1267094781"/>
                      </a:ext>
                    </a:extLst>
                  </a:tr>
                  <a:tr h="370840">
                    <a:tc>
                      <a:txBody>
                        <a:bodyPr/>
                        <a:lstStyle/>
                        <a:p>
                          <a:pPr/>
                          <a14:m>
                            <m:oMathPara xmlns:m="http://schemas.openxmlformats.org/officeDocument/2006/math">
                              <m:oMathParaPr>
                                <m:jc m:val="centerGroup"/>
                              </m:oMathParaPr>
                              <m:oMath xmlns:m="http://schemas.openxmlformats.org/officeDocument/2006/math">
                                <m:acc>
                                  <m:accPr>
                                    <m:chr m:val="̅"/>
                                    <m:ctrlPr>
                                      <a:rPr lang="fr-FR" sz="1800" b="0" i="1" smtClean="0">
                                        <a:latin typeface="Cambria Math" panose="02040503050406030204" pitchFamily="18" charset="0"/>
                                      </a:rPr>
                                    </m:ctrlPr>
                                  </m:accPr>
                                  <m:e>
                                    <m:r>
                                      <a:rPr lang="fr-FR" sz="1800" b="0" i="1">
                                        <a:latin typeface="Cambria Math" panose="02040503050406030204" pitchFamily="18" charset="0"/>
                                      </a:rPr>
                                      <m:t>𝑋</m:t>
                                    </m:r>
                                  </m:e>
                                </m:acc>
                              </m:oMath>
                            </m:oMathPara>
                          </a14:m>
                          <a:endParaRPr lang="fr-FR" dirty="0"/>
                        </a:p>
                      </a:txBody>
                      <a:tcPr/>
                    </a:tc>
                    <a:tc>
                      <a:txBody>
                        <a:bodyPr/>
                        <a:lstStyle/>
                        <a:p>
                          <a:pPr algn="ctr"/>
                          <a:r>
                            <a:rPr lang="fr-FR" dirty="0"/>
                            <a:t>18,69</a:t>
                          </a:r>
                        </a:p>
                      </a:txBody>
                      <a:tcPr/>
                    </a:tc>
                    <a:tc>
                      <a:txBody>
                        <a:bodyPr/>
                        <a:lstStyle/>
                        <a:p>
                          <a:pPr algn="ctr"/>
                          <a:r>
                            <a:rPr lang="fr-FR" dirty="0"/>
                            <a:t>21,06</a:t>
                          </a:r>
                        </a:p>
                      </a:txBody>
                      <a:tcPr/>
                    </a:tc>
                    <a:extLst>
                      <a:ext uri="{0D108BD9-81ED-4DB2-BD59-A6C34878D82A}">
                        <a16:rowId xmlns:a16="http://schemas.microsoft.com/office/drawing/2014/main" val="1518408154"/>
                      </a:ext>
                    </a:extLst>
                  </a:tr>
                  <a:tr h="370840">
                    <a:tc>
                      <a:txBody>
                        <a:bodyPr/>
                        <a:lstStyle/>
                        <a:p>
                          <a:pPr/>
                          <a14:m>
                            <m:oMathPara xmlns:m="http://schemas.openxmlformats.org/officeDocument/2006/math">
                              <m:oMathParaPr>
                                <m:jc m:val="centerGroup"/>
                              </m:oMathParaPr>
                              <m:oMath xmlns:m="http://schemas.openxmlformats.org/officeDocument/2006/math">
                                <m:r>
                                  <a:rPr lang="fr-FR" sz="1800" b="0" i="1" smtClean="0">
                                    <a:latin typeface="Cambria Math" panose="02040503050406030204" pitchFamily="18" charset="0"/>
                                  </a:rPr>
                                  <m:t>𝑆</m:t>
                                </m:r>
                              </m:oMath>
                            </m:oMathPara>
                          </a14:m>
                          <a:endParaRPr lang="fr-FR" dirty="0"/>
                        </a:p>
                      </a:txBody>
                      <a:tcPr/>
                    </a:tc>
                    <a:tc>
                      <a:txBody>
                        <a:bodyPr/>
                        <a:lstStyle/>
                        <a:p>
                          <a:pPr algn="ctr"/>
                          <a:r>
                            <a:rPr lang="fr-FR" dirty="0"/>
                            <a:t>8,23</a:t>
                          </a:r>
                        </a:p>
                      </a:txBody>
                      <a:tcPr/>
                    </a:tc>
                    <a:tc>
                      <a:txBody>
                        <a:bodyPr/>
                        <a:lstStyle/>
                        <a:p>
                          <a:pPr algn="ctr"/>
                          <a:r>
                            <a:rPr lang="fr-FR" dirty="0"/>
                            <a:t>8,19</a:t>
                          </a:r>
                        </a:p>
                      </a:txBody>
                      <a:tcPr/>
                    </a:tc>
                    <a:extLst>
                      <a:ext uri="{0D108BD9-81ED-4DB2-BD59-A6C34878D82A}">
                        <a16:rowId xmlns:a16="http://schemas.microsoft.com/office/drawing/2014/main" val="872383412"/>
                      </a:ext>
                    </a:extLst>
                  </a:tr>
                  <a:tr h="370840">
                    <a:tc>
                      <a:txBody>
                        <a:bodyPr/>
                        <a:lstStyle/>
                        <a:p>
                          <a:pPr algn="ctr"/>
                          <a:r>
                            <a:rPr lang="fr-FR" dirty="0"/>
                            <a:t>n</a:t>
                          </a:r>
                        </a:p>
                      </a:txBody>
                      <a:tcPr/>
                    </a:tc>
                    <a:tc>
                      <a:txBody>
                        <a:bodyPr/>
                        <a:lstStyle/>
                        <a:p>
                          <a:pPr algn="ctr"/>
                          <a:r>
                            <a:rPr lang="fr-FR" dirty="0"/>
                            <a:t>44</a:t>
                          </a:r>
                        </a:p>
                      </a:txBody>
                      <a:tcPr/>
                    </a:tc>
                    <a:tc>
                      <a:txBody>
                        <a:bodyPr/>
                        <a:lstStyle/>
                        <a:p>
                          <a:pPr algn="ctr"/>
                          <a:r>
                            <a:rPr lang="fr-FR" dirty="0"/>
                            <a:t>47</a:t>
                          </a:r>
                        </a:p>
                      </a:txBody>
                      <a:tcPr/>
                    </a:tc>
                    <a:extLst>
                      <a:ext uri="{0D108BD9-81ED-4DB2-BD59-A6C34878D82A}">
                        <a16:rowId xmlns:a16="http://schemas.microsoft.com/office/drawing/2014/main" val="2997226756"/>
                      </a:ext>
                    </a:extLst>
                  </a:tr>
                </a:tbl>
              </a:graphicData>
            </a:graphic>
          </p:graphicFrame>
        </mc:Choice>
        <mc:Fallback xmlns="">
          <p:graphicFrame>
            <p:nvGraphicFramePr>
              <p:cNvPr id="2" name="Tableau 2">
                <a:extLst>
                  <a:ext uri="{FF2B5EF4-FFF2-40B4-BE49-F238E27FC236}">
                    <a16:creationId xmlns:a16="http://schemas.microsoft.com/office/drawing/2014/main" id="{82EEB30D-EAE4-9F82-3C82-3CB4E118E620}"/>
                  </a:ext>
                </a:extLst>
              </p:cNvPr>
              <p:cNvGraphicFramePr>
                <a:graphicFrameLocks noGrp="1"/>
              </p:cNvGraphicFramePr>
              <p:nvPr/>
            </p:nvGraphicFramePr>
            <p:xfrm>
              <a:off x="2699792" y="844352"/>
              <a:ext cx="4400977" cy="1483107"/>
            </p:xfrm>
            <a:graphic>
              <a:graphicData uri="http://schemas.openxmlformats.org/drawingml/2006/table">
                <a:tbl>
                  <a:tblPr firstRow="1" bandRow="1">
                    <a:tableStyleId>{5C22544A-7EE6-4342-B048-85BDC9FD1C3A}</a:tableStyleId>
                  </a:tblPr>
                  <a:tblGrid>
                    <a:gridCol w="1080120">
                      <a:extLst>
                        <a:ext uri="{9D8B030D-6E8A-4147-A177-3AD203B41FA5}">
                          <a16:colId xmlns:a16="http://schemas.microsoft.com/office/drawing/2014/main" val="1090230057"/>
                        </a:ext>
                      </a:extLst>
                    </a:gridCol>
                    <a:gridCol w="1728192">
                      <a:extLst>
                        <a:ext uri="{9D8B030D-6E8A-4147-A177-3AD203B41FA5}">
                          <a16:colId xmlns:a16="http://schemas.microsoft.com/office/drawing/2014/main" val="1172714758"/>
                        </a:ext>
                      </a:extLst>
                    </a:gridCol>
                    <a:gridCol w="1592665">
                      <a:extLst>
                        <a:ext uri="{9D8B030D-6E8A-4147-A177-3AD203B41FA5}">
                          <a16:colId xmlns:a16="http://schemas.microsoft.com/office/drawing/2014/main" val="2284459305"/>
                        </a:ext>
                      </a:extLst>
                    </a:gridCol>
                  </a:tblGrid>
                  <a:tr h="370587">
                    <a:tc>
                      <a:txBody>
                        <a:bodyPr/>
                        <a:lstStyle/>
                        <a:p>
                          <a:endParaRPr lang="fr-FR"/>
                        </a:p>
                      </a:txBody>
                      <a:tcPr/>
                    </a:tc>
                    <a:tc>
                      <a:txBody>
                        <a:bodyPr/>
                        <a:lstStyle/>
                        <a:p>
                          <a:r>
                            <a:rPr lang="fr-FR" dirty="0"/>
                            <a:t>1</a:t>
                          </a:r>
                          <a:r>
                            <a:rPr lang="fr-FR" baseline="30000" dirty="0"/>
                            <a:t>er</a:t>
                          </a:r>
                          <a:r>
                            <a:rPr lang="fr-FR" dirty="0"/>
                            <a:t> groupe</a:t>
                          </a:r>
                        </a:p>
                      </a:txBody>
                      <a:tcPr/>
                    </a:tc>
                    <a:tc>
                      <a:txBody>
                        <a:bodyPr/>
                        <a:lstStyle/>
                        <a:p>
                          <a:r>
                            <a:rPr lang="fr-FR" dirty="0"/>
                            <a:t>2eme groupe</a:t>
                          </a:r>
                        </a:p>
                      </a:txBody>
                      <a:tcPr/>
                    </a:tc>
                    <a:extLst>
                      <a:ext uri="{0D108BD9-81ED-4DB2-BD59-A6C34878D82A}">
                        <a16:rowId xmlns:a16="http://schemas.microsoft.com/office/drawing/2014/main" val="1267094781"/>
                      </a:ext>
                    </a:extLst>
                  </a:tr>
                  <a:tr h="370840">
                    <a:tc>
                      <a:txBody>
                        <a:bodyPr/>
                        <a:lstStyle/>
                        <a:p>
                          <a:endParaRPr lang="fr-FR"/>
                        </a:p>
                      </a:txBody>
                      <a:tcPr>
                        <a:blipFill>
                          <a:blip r:embed="rId3"/>
                          <a:stretch>
                            <a:fillRect l="-565" t="-108197" r="-310734" b="-224590"/>
                          </a:stretch>
                        </a:blipFill>
                      </a:tcPr>
                    </a:tc>
                    <a:tc>
                      <a:txBody>
                        <a:bodyPr/>
                        <a:lstStyle/>
                        <a:p>
                          <a:pPr algn="ctr"/>
                          <a:r>
                            <a:rPr lang="fr-FR" dirty="0"/>
                            <a:t>18,69</a:t>
                          </a:r>
                        </a:p>
                      </a:txBody>
                      <a:tcPr/>
                    </a:tc>
                    <a:tc>
                      <a:txBody>
                        <a:bodyPr/>
                        <a:lstStyle/>
                        <a:p>
                          <a:pPr algn="ctr"/>
                          <a:r>
                            <a:rPr lang="fr-FR" dirty="0"/>
                            <a:t>21,06</a:t>
                          </a:r>
                        </a:p>
                      </a:txBody>
                      <a:tcPr/>
                    </a:tc>
                    <a:extLst>
                      <a:ext uri="{0D108BD9-81ED-4DB2-BD59-A6C34878D82A}">
                        <a16:rowId xmlns:a16="http://schemas.microsoft.com/office/drawing/2014/main" val="1518408154"/>
                      </a:ext>
                    </a:extLst>
                  </a:tr>
                  <a:tr h="370840">
                    <a:tc>
                      <a:txBody>
                        <a:bodyPr/>
                        <a:lstStyle/>
                        <a:p>
                          <a:endParaRPr lang="fr-FR"/>
                        </a:p>
                      </a:txBody>
                      <a:tcPr>
                        <a:blipFill>
                          <a:blip r:embed="rId3"/>
                          <a:stretch>
                            <a:fillRect l="-565" t="-208197" r="-310734" b="-124590"/>
                          </a:stretch>
                        </a:blipFill>
                      </a:tcPr>
                    </a:tc>
                    <a:tc>
                      <a:txBody>
                        <a:bodyPr/>
                        <a:lstStyle/>
                        <a:p>
                          <a:pPr algn="ctr"/>
                          <a:r>
                            <a:rPr lang="fr-FR" dirty="0"/>
                            <a:t>8,23</a:t>
                          </a:r>
                        </a:p>
                      </a:txBody>
                      <a:tcPr/>
                    </a:tc>
                    <a:tc>
                      <a:txBody>
                        <a:bodyPr/>
                        <a:lstStyle/>
                        <a:p>
                          <a:pPr algn="ctr"/>
                          <a:r>
                            <a:rPr lang="fr-FR" dirty="0"/>
                            <a:t>8,19</a:t>
                          </a:r>
                        </a:p>
                      </a:txBody>
                      <a:tcPr/>
                    </a:tc>
                    <a:extLst>
                      <a:ext uri="{0D108BD9-81ED-4DB2-BD59-A6C34878D82A}">
                        <a16:rowId xmlns:a16="http://schemas.microsoft.com/office/drawing/2014/main" val="872383412"/>
                      </a:ext>
                    </a:extLst>
                  </a:tr>
                  <a:tr h="370840">
                    <a:tc>
                      <a:txBody>
                        <a:bodyPr/>
                        <a:lstStyle/>
                        <a:p>
                          <a:pPr algn="ctr"/>
                          <a:r>
                            <a:rPr lang="fr-FR" dirty="0"/>
                            <a:t>n</a:t>
                          </a:r>
                        </a:p>
                      </a:txBody>
                      <a:tcPr/>
                    </a:tc>
                    <a:tc>
                      <a:txBody>
                        <a:bodyPr/>
                        <a:lstStyle/>
                        <a:p>
                          <a:pPr algn="ctr"/>
                          <a:r>
                            <a:rPr lang="fr-FR" dirty="0"/>
                            <a:t>44</a:t>
                          </a:r>
                        </a:p>
                      </a:txBody>
                      <a:tcPr/>
                    </a:tc>
                    <a:tc>
                      <a:txBody>
                        <a:bodyPr/>
                        <a:lstStyle/>
                        <a:p>
                          <a:pPr algn="ctr"/>
                          <a:r>
                            <a:rPr lang="fr-FR" dirty="0"/>
                            <a:t>47</a:t>
                          </a:r>
                        </a:p>
                      </a:txBody>
                      <a:tcPr/>
                    </a:tc>
                    <a:extLst>
                      <a:ext uri="{0D108BD9-81ED-4DB2-BD59-A6C34878D82A}">
                        <a16:rowId xmlns:a16="http://schemas.microsoft.com/office/drawing/2014/main" val="2997226756"/>
                      </a:ext>
                    </a:extLst>
                  </a:tr>
                </a:tbl>
              </a:graphicData>
            </a:graphic>
          </p:graphicFrame>
        </mc:Fallback>
      </mc:AlternateContent>
      <mc:AlternateContent xmlns:mc="http://schemas.openxmlformats.org/markup-compatibility/2006" xmlns:a14="http://schemas.microsoft.com/office/drawing/2010/main">
        <mc:Choice Requires="a14">
          <p:sp>
            <p:nvSpPr>
              <p:cNvPr id="4" name="ZoneTexte 3">
                <a:extLst>
                  <a:ext uri="{FF2B5EF4-FFF2-40B4-BE49-F238E27FC236}">
                    <a16:creationId xmlns:a16="http://schemas.microsoft.com/office/drawing/2014/main" id="{7AB97BF5-CF87-2ED9-6EB9-BB568482E0C7}"/>
                  </a:ext>
                </a:extLst>
              </p:cNvPr>
              <p:cNvSpPr txBox="1"/>
              <p:nvPr/>
            </p:nvSpPr>
            <p:spPr>
              <a:xfrm>
                <a:off x="2548524" y="2572544"/>
                <a:ext cx="5270088" cy="1920975"/>
              </a:xfrm>
              <a:prstGeom prst="rect">
                <a:avLst/>
              </a:prstGeom>
              <a:noFill/>
            </p:spPr>
            <p:txBody>
              <a:bodyPr wrap="square">
                <a:spAutoFit/>
              </a:bodyPr>
              <a:lstStyle/>
              <a:p>
                <a14:m>
                  <m:oMath xmlns:m="http://schemas.openxmlformats.org/officeDocument/2006/math">
                    <m:sSub>
                      <m:sSubPr>
                        <m:ctrlPr>
                          <a:rPr lang="fr-FR" sz="2000" b="0" i="1">
                            <a:latin typeface="Cambria Math" panose="02040503050406030204" pitchFamily="18" charset="0"/>
                          </a:rPr>
                        </m:ctrlPr>
                      </m:sSubPr>
                      <m:e>
                        <m:r>
                          <a:rPr lang="fr-FR" sz="2000" b="0" i="1">
                            <a:latin typeface="Cambria Math" panose="02040503050406030204" pitchFamily="18" charset="0"/>
                          </a:rPr>
                          <m:t>𝑣𝑎𝑟</m:t>
                        </m:r>
                      </m:e>
                      <m:sub>
                        <m:r>
                          <a:rPr lang="fr-FR" sz="2000" b="0" i="1">
                            <a:latin typeface="Cambria Math" panose="02040503050406030204" pitchFamily="18" charset="0"/>
                          </a:rPr>
                          <m:t>1,2</m:t>
                        </m:r>
                      </m:sub>
                    </m:sSub>
                  </m:oMath>
                </a14:m>
                <a:r>
                  <a:rPr lang="fr-FR" sz="2000" b="0" dirty="0"/>
                  <a:t>=</a:t>
                </a:r>
                <a14:m>
                  <m:oMath xmlns:m="http://schemas.openxmlformats.org/officeDocument/2006/math">
                    <m:f>
                      <m:fPr>
                        <m:ctrlPr>
                          <a:rPr lang="fr-FR" sz="2000" b="0" i="1" dirty="0">
                            <a:latin typeface="Cambria Math" panose="02040503050406030204" pitchFamily="18" charset="0"/>
                          </a:rPr>
                        </m:ctrlPr>
                      </m:fPr>
                      <m:num>
                        <m:d>
                          <m:dPr>
                            <m:ctrlPr>
                              <a:rPr lang="fr-FR" sz="2000" b="0" i="1" dirty="0">
                                <a:latin typeface="Cambria Math" panose="02040503050406030204" pitchFamily="18" charset="0"/>
                              </a:rPr>
                            </m:ctrlPr>
                          </m:dPr>
                          <m:e>
                            <m:sSub>
                              <m:sSubPr>
                                <m:ctrlPr>
                                  <a:rPr lang="fr-FR" sz="2000" b="0" i="1" dirty="0">
                                    <a:latin typeface="Cambria Math" panose="02040503050406030204" pitchFamily="18" charset="0"/>
                                  </a:rPr>
                                </m:ctrlPr>
                              </m:sSubPr>
                              <m:e>
                                <m:r>
                                  <a:rPr lang="fr-FR" sz="2000" b="0" i="1" dirty="0">
                                    <a:latin typeface="Cambria Math" panose="02040503050406030204" pitchFamily="18" charset="0"/>
                                  </a:rPr>
                                  <m:t>𝑛</m:t>
                                </m:r>
                              </m:e>
                              <m:sub>
                                <m:r>
                                  <a:rPr lang="fr-FR" sz="2000" b="0" i="1" dirty="0">
                                    <a:latin typeface="Cambria Math" panose="02040503050406030204" pitchFamily="18" charset="0"/>
                                  </a:rPr>
                                  <m:t>1</m:t>
                                </m:r>
                              </m:sub>
                            </m:sSub>
                            <m:r>
                              <a:rPr lang="fr-FR" sz="2000" b="0" i="1" dirty="0">
                                <a:latin typeface="Cambria Math" panose="02040503050406030204" pitchFamily="18" charset="0"/>
                              </a:rPr>
                              <m:t>−1</m:t>
                            </m:r>
                          </m:e>
                        </m:d>
                        <m:sSub>
                          <m:sSubPr>
                            <m:ctrlPr>
                              <a:rPr lang="fr-FR" sz="2000" b="0" i="1" dirty="0">
                                <a:latin typeface="Cambria Math" panose="02040503050406030204" pitchFamily="18" charset="0"/>
                              </a:rPr>
                            </m:ctrlPr>
                          </m:sSubPr>
                          <m:e>
                            <m:r>
                              <a:rPr lang="fr-FR" sz="2000" b="0" i="1" dirty="0">
                                <a:latin typeface="Cambria Math" panose="02040503050406030204" pitchFamily="18" charset="0"/>
                              </a:rPr>
                              <m:t>𝑣𝑎𝑟</m:t>
                            </m:r>
                          </m:e>
                          <m:sub>
                            <m:r>
                              <a:rPr lang="fr-FR" sz="2000" b="0" i="1" dirty="0">
                                <a:latin typeface="Cambria Math" panose="02040503050406030204" pitchFamily="18" charset="0"/>
                              </a:rPr>
                              <m:t>1</m:t>
                            </m:r>
                          </m:sub>
                        </m:sSub>
                        <m:r>
                          <a:rPr lang="fr-FR" sz="2000" b="0" i="1" dirty="0">
                            <a:latin typeface="Cambria Math" panose="02040503050406030204" pitchFamily="18" charset="0"/>
                          </a:rPr>
                          <m:t>+</m:t>
                        </m:r>
                        <m:d>
                          <m:dPr>
                            <m:ctrlPr>
                              <a:rPr lang="fr-FR" sz="2000" b="0" i="1" dirty="0">
                                <a:latin typeface="Cambria Math" panose="02040503050406030204" pitchFamily="18" charset="0"/>
                              </a:rPr>
                            </m:ctrlPr>
                          </m:dPr>
                          <m:e>
                            <m:sSub>
                              <m:sSubPr>
                                <m:ctrlPr>
                                  <a:rPr lang="fr-FR" sz="2000" b="0" i="1" dirty="0">
                                    <a:latin typeface="Cambria Math" panose="02040503050406030204" pitchFamily="18" charset="0"/>
                                  </a:rPr>
                                </m:ctrlPr>
                              </m:sSubPr>
                              <m:e>
                                <m:r>
                                  <a:rPr lang="fr-FR" sz="2000" b="0" i="1" dirty="0">
                                    <a:latin typeface="Cambria Math" panose="02040503050406030204" pitchFamily="18" charset="0"/>
                                  </a:rPr>
                                  <m:t>𝑛</m:t>
                                </m:r>
                              </m:e>
                              <m:sub>
                                <m:r>
                                  <a:rPr lang="fr-FR" sz="2000" b="0" i="1" dirty="0">
                                    <a:latin typeface="Cambria Math" panose="02040503050406030204" pitchFamily="18" charset="0"/>
                                  </a:rPr>
                                  <m:t>2</m:t>
                                </m:r>
                              </m:sub>
                            </m:sSub>
                            <m:r>
                              <a:rPr lang="fr-FR" sz="2000" b="0" i="1" dirty="0">
                                <a:latin typeface="Cambria Math" panose="02040503050406030204" pitchFamily="18" charset="0"/>
                              </a:rPr>
                              <m:t>−1</m:t>
                            </m:r>
                          </m:e>
                        </m:d>
                        <m:sSub>
                          <m:sSubPr>
                            <m:ctrlPr>
                              <a:rPr lang="fr-FR" sz="2000" b="0" i="1" dirty="0">
                                <a:latin typeface="Cambria Math" panose="02040503050406030204" pitchFamily="18" charset="0"/>
                              </a:rPr>
                            </m:ctrlPr>
                          </m:sSubPr>
                          <m:e>
                            <m:r>
                              <a:rPr lang="fr-FR" sz="2000" b="0" i="1" dirty="0">
                                <a:latin typeface="Cambria Math" panose="02040503050406030204" pitchFamily="18" charset="0"/>
                              </a:rPr>
                              <m:t>𝑣𝑎𝑟</m:t>
                            </m:r>
                          </m:e>
                          <m:sub>
                            <m:r>
                              <a:rPr lang="fr-FR" sz="2000" b="0" i="1" dirty="0">
                                <a:latin typeface="Cambria Math" panose="02040503050406030204" pitchFamily="18" charset="0"/>
                              </a:rPr>
                              <m:t>2</m:t>
                            </m:r>
                          </m:sub>
                        </m:sSub>
                      </m:num>
                      <m:den>
                        <m:sSub>
                          <m:sSubPr>
                            <m:ctrlPr>
                              <a:rPr lang="fr-FR" sz="2000" b="0" i="1" dirty="0">
                                <a:latin typeface="Cambria Math" panose="02040503050406030204" pitchFamily="18" charset="0"/>
                              </a:rPr>
                            </m:ctrlPr>
                          </m:sSubPr>
                          <m:e>
                            <m:r>
                              <a:rPr lang="fr-FR" sz="2000" b="0" i="1" dirty="0">
                                <a:latin typeface="Cambria Math" panose="02040503050406030204" pitchFamily="18" charset="0"/>
                              </a:rPr>
                              <m:t>𝑛</m:t>
                            </m:r>
                          </m:e>
                          <m:sub>
                            <m:r>
                              <a:rPr lang="fr-FR" sz="2000" b="0" i="1" dirty="0">
                                <a:latin typeface="Cambria Math" panose="02040503050406030204" pitchFamily="18" charset="0"/>
                              </a:rPr>
                              <m:t>1</m:t>
                            </m:r>
                          </m:sub>
                        </m:sSub>
                        <m:r>
                          <a:rPr lang="fr-FR" sz="2000" b="0" i="1" dirty="0">
                            <a:latin typeface="Cambria Math" panose="02040503050406030204" pitchFamily="18" charset="0"/>
                          </a:rPr>
                          <m:t>+</m:t>
                        </m:r>
                        <m:sSub>
                          <m:sSubPr>
                            <m:ctrlPr>
                              <a:rPr lang="fr-FR" sz="2000" b="0" i="1" dirty="0">
                                <a:latin typeface="Cambria Math" panose="02040503050406030204" pitchFamily="18" charset="0"/>
                              </a:rPr>
                            </m:ctrlPr>
                          </m:sSubPr>
                          <m:e>
                            <m:r>
                              <a:rPr lang="fr-FR" sz="2000" b="0" i="1" dirty="0">
                                <a:latin typeface="Cambria Math" panose="02040503050406030204" pitchFamily="18" charset="0"/>
                              </a:rPr>
                              <m:t>𝑛</m:t>
                            </m:r>
                          </m:e>
                          <m:sub>
                            <m:r>
                              <a:rPr lang="fr-FR" sz="2000" b="0" i="1" dirty="0">
                                <a:latin typeface="Cambria Math" panose="02040503050406030204" pitchFamily="18" charset="0"/>
                              </a:rPr>
                              <m:t>2</m:t>
                            </m:r>
                          </m:sub>
                        </m:sSub>
                        <m:r>
                          <a:rPr lang="fr-FR" sz="2000" b="0" i="1" dirty="0">
                            <a:latin typeface="Cambria Math" panose="02040503050406030204" pitchFamily="18" charset="0"/>
                          </a:rPr>
                          <m:t>−2</m:t>
                        </m:r>
                      </m:den>
                    </m:f>
                  </m:oMath>
                </a14:m>
                <a:r>
                  <a:rPr lang="fr-FR" sz="2000" dirty="0"/>
                  <a:t> </a:t>
                </a:r>
                <a:r>
                  <a:rPr lang="fr-FR" sz="2000" b="0" dirty="0"/>
                  <a:t>= 67,39</a:t>
                </a:r>
              </a:p>
              <a:p>
                <a:endParaRPr lang="fr-FR" sz="2000" b="0" dirty="0"/>
              </a:p>
              <a:p>
                <a:pPr algn="ctr"/>
                <a:r>
                  <a:rPr lang="fr-FR" sz="2000" b="0" dirty="0"/>
                  <a:t>t = </a:t>
                </a:r>
                <a14:m>
                  <m:oMath xmlns:m="http://schemas.openxmlformats.org/officeDocument/2006/math">
                    <m:f>
                      <m:fPr>
                        <m:ctrlPr>
                          <a:rPr lang="fr-FR" sz="2000" b="0" i="1">
                            <a:latin typeface="Cambria Math" panose="02040503050406030204" pitchFamily="18" charset="0"/>
                          </a:rPr>
                        </m:ctrlPr>
                      </m:fPr>
                      <m:num>
                        <m:sSub>
                          <m:sSubPr>
                            <m:ctrlPr>
                              <a:rPr lang="fr-FR" sz="2000" b="0" i="1">
                                <a:latin typeface="Cambria Math" panose="02040503050406030204" pitchFamily="18" charset="0"/>
                              </a:rPr>
                            </m:ctrlPr>
                          </m:sSubPr>
                          <m:e>
                            <m:acc>
                              <m:accPr>
                                <m:chr m:val="̅"/>
                                <m:ctrlPr>
                                  <a:rPr lang="fr-FR" sz="2000" b="0" i="1">
                                    <a:latin typeface="Cambria Math" panose="02040503050406030204" pitchFamily="18" charset="0"/>
                                  </a:rPr>
                                </m:ctrlPr>
                              </m:accPr>
                              <m:e>
                                <m:r>
                                  <a:rPr lang="fr-FR" sz="2000" b="0" i="1">
                                    <a:latin typeface="Cambria Math" panose="02040503050406030204" pitchFamily="18" charset="0"/>
                                  </a:rPr>
                                  <m:t>𝑋</m:t>
                                </m:r>
                              </m:e>
                            </m:acc>
                          </m:e>
                          <m:sub>
                            <m:r>
                              <a:rPr lang="fr-FR" sz="2000" b="0" i="1">
                                <a:latin typeface="Cambria Math" panose="02040503050406030204" pitchFamily="18" charset="0"/>
                              </a:rPr>
                              <m:t>1</m:t>
                            </m:r>
                          </m:sub>
                        </m:sSub>
                        <m:r>
                          <a:rPr lang="fr-FR" sz="2000" b="0" i="1">
                            <a:latin typeface="Cambria Math" panose="02040503050406030204" pitchFamily="18" charset="0"/>
                          </a:rPr>
                          <m:t>−</m:t>
                        </m:r>
                        <m:sSub>
                          <m:sSubPr>
                            <m:ctrlPr>
                              <a:rPr lang="fr-FR" sz="2000" b="0" i="1">
                                <a:latin typeface="Cambria Math" panose="02040503050406030204" pitchFamily="18" charset="0"/>
                              </a:rPr>
                            </m:ctrlPr>
                          </m:sSubPr>
                          <m:e>
                            <m:acc>
                              <m:accPr>
                                <m:chr m:val="̅"/>
                                <m:ctrlPr>
                                  <a:rPr lang="fr-FR" sz="2000" b="0" i="1">
                                    <a:latin typeface="Cambria Math" panose="02040503050406030204" pitchFamily="18" charset="0"/>
                                  </a:rPr>
                                </m:ctrlPr>
                              </m:accPr>
                              <m:e>
                                <m:r>
                                  <a:rPr lang="fr-FR" sz="2000" b="0" i="1">
                                    <a:latin typeface="Cambria Math" panose="02040503050406030204" pitchFamily="18" charset="0"/>
                                  </a:rPr>
                                  <m:t>𝑋</m:t>
                                </m:r>
                              </m:e>
                            </m:acc>
                          </m:e>
                          <m:sub>
                            <m:r>
                              <a:rPr lang="fr-FR" sz="2000" b="0" i="1">
                                <a:latin typeface="Cambria Math" panose="02040503050406030204" pitchFamily="18" charset="0"/>
                              </a:rPr>
                              <m:t>2</m:t>
                            </m:r>
                          </m:sub>
                        </m:sSub>
                      </m:num>
                      <m:den>
                        <m:rad>
                          <m:radPr>
                            <m:degHide m:val="on"/>
                            <m:ctrlPr>
                              <a:rPr lang="fr-FR" sz="2000" b="0" i="1" smtClean="0">
                                <a:latin typeface="Cambria Math" panose="02040503050406030204" pitchFamily="18" charset="0"/>
                              </a:rPr>
                            </m:ctrlPr>
                          </m:radPr>
                          <m:deg/>
                          <m:e>
                            <m:d>
                              <m:dPr>
                                <m:ctrlPr>
                                  <a:rPr lang="fr-FR" sz="2000" b="0" i="1" smtClean="0">
                                    <a:latin typeface="Cambria Math" panose="02040503050406030204" pitchFamily="18" charset="0"/>
                                  </a:rPr>
                                </m:ctrlPr>
                              </m:dPr>
                              <m:e>
                                <m:f>
                                  <m:fPr>
                                    <m:ctrlPr>
                                      <a:rPr lang="fr-FR" sz="2000" b="0" i="1" smtClean="0">
                                        <a:latin typeface="Cambria Math" panose="02040503050406030204" pitchFamily="18" charset="0"/>
                                      </a:rPr>
                                    </m:ctrlPr>
                                  </m:fPr>
                                  <m:num>
                                    <m:r>
                                      <a:rPr lang="fr-FR" sz="2000" b="0" i="1" smtClean="0">
                                        <a:latin typeface="Cambria Math" panose="02040503050406030204" pitchFamily="18" charset="0"/>
                                      </a:rPr>
                                      <m:t>1</m:t>
                                    </m:r>
                                  </m:num>
                                  <m:den>
                                    <m:sSub>
                                      <m:sSubPr>
                                        <m:ctrlPr>
                                          <a:rPr lang="fr-FR" sz="2000" b="0" i="1" smtClean="0">
                                            <a:latin typeface="Cambria Math" panose="02040503050406030204" pitchFamily="18" charset="0"/>
                                          </a:rPr>
                                        </m:ctrlPr>
                                      </m:sSubPr>
                                      <m:e>
                                        <m:r>
                                          <a:rPr lang="fr-FR" sz="2000" b="0" i="1" smtClean="0">
                                            <a:latin typeface="Cambria Math" panose="02040503050406030204" pitchFamily="18" charset="0"/>
                                          </a:rPr>
                                          <m:t>𝑛</m:t>
                                        </m:r>
                                      </m:e>
                                      <m:sub>
                                        <m:r>
                                          <a:rPr lang="fr-FR" sz="2000" b="0" i="1" smtClean="0">
                                            <a:latin typeface="Cambria Math" panose="02040503050406030204" pitchFamily="18" charset="0"/>
                                          </a:rPr>
                                          <m:t>1</m:t>
                                        </m:r>
                                      </m:sub>
                                    </m:sSub>
                                  </m:den>
                                </m:f>
                                <m:r>
                                  <a:rPr lang="fr-FR" sz="2000" b="0" i="1" smtClean="0">
                                    <a:latin typeface="Cambria Math" panose="02040503050406030204" pitchFamily="18" charset="0"/>
                                  </a:rPr>
                                  <m:t>+</m:t>
                                </m:r>
                                <m:f>
                                  <m:fPr>
                                    <m:ctrlPr>
                                      <a:rPr lang="fr-FR" sz="2000" b="0" i="1" smtClean="0">
                                        <a:latin typeface="Cambria Math" panose="02040503050406030204" pitchFamily="18" charset="0"/>
                                      </a:rPr>
                                    </m:ctrlPr>
                                  </m:fPr>
                                  <m:num>
                                    <m:r>
                                      <a:rPr lang="fr-FR" sz="2000" b="0" i="1" smtClean="0">
                                        <a:latin typeface="Cambria Math" panose="02040503050406030204" pitchFamily="18" charset="0"/>
                                      </a:rPr>
                                      <m:t>1</m:t>
                                    </m:r>
                                  </m:num>
                                  <m:den>
                                    <m:sSub>
                                      <m:sSubPr>
                                        <m:ctrlPr>
                                          <a:rPr lang="fr-FR" sz="2000" b="0" i="1" smtClean="0">
                                            <a:latin typeface="Cambria Math" panose="02040503050406030204" pitchFamily="18" charset="0"/>
                                          </a:rPr>
                                        </m:ctrlPr>
                                      </m:sSubPr>
                                      <m:e>
                                        <m:r>
                                          <a:rPr lang="fr-FR" sz="2000" b="0" i="1" smtClean="0">
                                            <a:latin typeface="Cambria Math" panose="02040503050406030204" pitchFamily="18" charset="0"/>
                                          </a:rPr>
                                          <m:t>𝑛</m:t>
                                        </m:r>
                                      </m:e>
                                      <m:sub>
                                        <m:r>
                                          <a:rPr lang="fr-FR" sz="2000" b="0" i="1" smtClean="0">
                                            <a:latin typeface="Cambria Math" panose="02040503050406030204" pitchFamily="18" charset="0"/>
                                          </a:rPr>
                                          <m:t>2</m:t>
                                        </m:r>
                                      </m:sub>
                                    </m:sSub>
                                  </m:den>
                                </m:f>
                              </m:e>
                            </m:d>
                            <m:r>
                              <a:rPr lang="fr-FR" sz="2000" b="0" i="1" smtClean="0">
                                <a:latin typeface="Cambria Math" panose="02040503050406030204" pitchFamily="18" charset="0"/>
                              </a:rPr>
                              <m:t>+</m:t>
                            </m:r>
                            <m:sSub>
                              <m:sSubPr>
                                <m:ctrlPr>
                                  <a:rPr lang="fr-FR" sz="2000" b="0" i="1" smtClean="0">
                                    <a:latin typeface="Cambria Math" panose="02040503050406030204" pitchFamily="18" charset="0"/>
                                  </a:rPr>
                                </m:ctrlPr>
                              </m:sSubPr>
                              <m:e>
                                <m:r>
                                  <a:rPr lang="fr-FR" sz="2000" b="0" i="1" smtClean="0">
                                    <a:latin typeface="Cambria Math" panose="02040503050406030204" pitchFamily="18" charset="0"/>
                                  </a:rPr>
                                  <m:t>𝑣𝑎𝑟</m:t>
                                </m:r>
                              </m:e>
                              <m:sub>
                                <m:r>
                                  <a:rPr lang="fr-FR" sz="2000" b="0" i="1" smtClean="0">
                                    <a:latin typeface="Cambria Math" panose="02040503050406030204" pitchFamily="18" charset="0"/>
                                  </a:rPr>
                                  <m:t>1,2</m:t>
                                </m:r>
                              </m:sub>
                            </m:sSub>
                          </m:e>
                        </m:rad>
                      </m:den>
                    </m:f>
                  </m:oMath>
                </a14:m>
                <a:r>
                  <a:rPr lang="fr-FR" sz="2000" b="0" dirty="0"/>
                  <a:t> =  -1,376 </a:t>
                </a:r>
              </a:p>
              <a:p>
                <a:pPr algn="ctr"/>
                <a:endParaRPr lang="fr-FR" sz="2000" b="0" dirty="0"/>
              </a:p>
            </p:txBody>
          </p:sp>
        </mc:Choice>
        <mc:Fallback xmlns="">
          <p:sp>
            <p:nvSpPr>
              <p:cNvPr id="4" name="ZoneTexte 3">
                <a:extLst>
                  <a:ext uri="{FF2B5EF4-FFF2-40B4-BE49-F238E27FC236}">
                    <a16:creationId xmlns:a16="http://schemas.microsoft.com/office/drawing/2014/main" id="{7AB97BF5-CF87-2ED9-6EB9-BB568482E0C7}"/>
                  </a:ext>
                </a:extLst>
              </p:cNvPr>
              <p:cNvSpPr txBox="1">
                <a:spLocks noRot="1" noChangeAspect="1" noMove="1" noResize="1" noEditPoints="1" noAdjustHandles="1" noChangeArrowheads="1" noChangeShapeType="1" noTextEdit="1"/>
              </p:cNvSpPr>
              <p:nvPr/>
            </p:nvSpPr>
            <p:spPr>
              <a:xfrm>
                <a:off x="2548524" y="2572544"/>
                <a:ext cx="5270088" cy="1920975"/>
              </a:xfrm>
              <a:prstGeom prst="rect">
                <a:avLst/>
              </a:prstGeom>
              <a:blipFill>
                <a:blip r:embed="rId4"/>
                <a:stretch>
                  <a:fillRect/>
                </a:stretch>
              </a:blipFill>
            </p:spPr>
            <p:txBody>
              <a:bodyPr/>
              <a:lstStyle/>
              <a:p>
                <a:r>
                  <a:rPr lang="fr-FR">
                    <a:noFill/>
                  </a:rPr>
                  <a:t> </a:t>
                </a:r>
              </a:p>
            </p:txBody>
          </p:sp>
        </mc:Fallback>
      </mc:AlternateContent>
    </p:spTree>
    <p:extLst>
      <p:ext uri="{BB962C8B-B14F-4D97-AF65-F5344CB8AC3E}">
        <p14:creationId xmlns:p14="http://schemas.microsoft.com/office/powerpoint/2010/main" val="209061186"/>
      </p:ext>
    </p:extLst>
  </p:cSld>
  <p:clrMapOvr>
    <a:masterClrMapping/>
  </p:clrMapOvr>
  <p:transition/>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87624" y="0"/>
            <a:ext cx="5760318" cy="462484"/>
          </a:xfrm>
        </p:spPr>
        <p:txBody>
          <a:bodyPr/>
          <a:lstStyle/>
          <a:p>
            <a:r>
              <a:rPr lang="en-US" noProof="1"/>
              <a:t>Test de STUDENT</a:t>
            </a:r>
            <a:endParaRPr lang="fr-FR" dirty="0"/>
          </a:p>
        </p:txBody>
      </p:sp>
      <p:grpSp>
        <p:nvGrpSpPr>
          <p:cNvPr id="7" name="Groupe 6"/>
          <p:cNvGrpSpPr/>
          <p:nvPr/>
        </p:nvGrpSpPr>
        <p:grpSpPr>
          <a:xfrm>
            <a:off x="2384379" y="658366"/>
            <a:ext cx="4375836" cy="4345198"/>
            <a:chOff x="1656072" y="877550"/>
            <a:chExt cx="5832648" cy="5791810"/>
          </a:xfrm>
        </p:grpSpPr>
        <p:pic>
          <p:nvPicPr>
            <p:cNvPr id="3" name="Image 2"/>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20000" contrast="-40000"/>
                      </a14:imgEffect>
                    </a14:imgLayer>
                  </a14:imgProps>
                </a:ext>
              </a:extLst>
            </a:blip>
            <a:srcRect l="33950" t="13579" r="35057" b="9642"/>
            <a:stretch/>
          </p:blipFill>
          <p:spPr>
            <a:xfrm>
              <a:off x="1656072" y="877550"/>
              <a:ext cx="5832648" cy="5791810"/>
            </a:xfrm>
            <a:prstGeom prst="rect">
              <a:avLst/>
            </a:prstGeom>
          </p:spPr>
        </p:pic>
        <p:sp>
          <p:nvSpPr>
            <p:cNvPr id="6" name="Ellipse 5"/>
            <p:cNvSpPr/>
            <p:nvPr/>
          </p:nvSpPr>
          <p:spPr>
            <a:xfrm>
              <a:off x="6228184" y="3429000"/>
              <a:ext cx="864096" cy="936104"/>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601" tIns="34301" rIns="68601" bIns="34301" numCol="1" spcCol="0" rtlCol="0" fromWordArt="0" anchor="ctr" anchorCtr="0" forceAA="0" compatLnSpc="1">
              <a:prstTxWarp prst="textNoShape">
                <a:avLst/>
              </a:prstTxWarp>
              <a:noAutofit/>
            </a:bodyPr>
            <a:lstStyle/>
            <a:p>
              <a:pPr algn="ctr"/>
              <a:endParaRPr lang="fr-FR"/>
            </a:p>
          </p:txBody>
        </p:sp>
      </p:grpSp>
      <p:sp>
        <p:nvSpPr>
          <p:cNvPr id="8" name="ZoneTexte 7"/>
          <p:cNvSpPr txBox="1"/>
          <p:nvPr/>
        </p:nvSpPr>
        <p:spPr>
          <a:xfrm>
            <a:off x="1383081" y="4156720"/>
            <a:ext cx="1244703" cy="369332"/>
          </a:xfrm>
          <a:prstGeom prst="rect">
            <a:avLst/>
          </a:prstGeom>
          <a:noFill/>
        </p:spPr>
        <p:txBody>
          <a:bodyPr wrap="square" rtlCol="0">
            <a:spAutoFit/>
          </a:bodyPr>
          <a:lstStyle/>
          <a:p>
            <a:r>
              <a:rPr lang="fr-FR" b="0" dirty="0" err="1"/>
              <a:t>ddl</a:t>
            </a:r>
            <a:r>
              <a:rPr lang="fr-FR" b="0" dirty="0"/>
              <a:t> (n-1) </a:t>
            </a:r>
          </a:p>
        </p:txBody>
      </p:sp>
    </p:spTree>
    <p:extLst>
      <p:ext uri="{BB962C8B-B14F-4D97-AF65-F5344CB8AC3E}">
        <p14:creationId xmlns:p14="http://schemas.microsoft.com/office/powerpoint/2010/main" val="258807311"/>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_h1"/>
          <p:cNvSpPr>
            <a:spLocks noGrp="1" noChangeArrowheads="1"/>
          </p:cNvSpPr>
          <p:nvPr>
            <p:ph type="title"/>
          </p:nvPr>
        </p:nvSpPr>
        <p:spPr bwMode="gray">
          <a:xfrm>
            <a:off x="2843808" y="1924472"/>
            <a:ext cx="3978460" cy="909179"/>
          </a:xfrm>
        </p:spPr>
        <p:txBody>
          <a:bodyPr/>
          <a:lstStyle/>
          <a:p>
            <a:pPr eaLnBrk="0" hangingPunct="0">
              <a:tabLst>
                <a:tab pos="0" algn="l"/>
                <a:tab pos="335846" algn="l"/>
                <a:tab pos="672883" algn="l"/>
                <a:tab pos="1009919" algn="l"/>
                <a:tab pos="1346956" algn="l"/>
                <a:tab pos="1683993" algn="l"/>
                <a:tab pos="2021030" algn="l"/>
                <a:tab pos="2358066" algn="l"/>
                <a:tab pos="2695103" algn="l"/>
                <a:tab pos="3032140" algn="l"/>
                <a:tab pos="3369177" algn="l"/>
                <a:tab pos="3706213" algn="l"/>
                <a:tab pos="4043250" algn="l"/>
                <a:tab pos="4380287" algn="l"/>
                <a:tab pos="4717324" algn="l"/>
                <a:tab pos="5054360" algn="l"/>
                <a:tab pos="5391397" algn="l"/>
                <a:tab pos="5728433" algn="l"/>
                <a:tab pos="6065471" algn="l"/>
                <a:tab pos="6402507" algn="l"/>
                <a:tab pos="6739544" algn="l"/>
              </a:tabLst>
            </a:pPr>
            <a:r>
              <a:rPr lang="fr-FR" b="1" dirty="0">
                <a:solidFill>
                  <a:schemeClr val="tx1"/>
                </a:solidFill>
              </a:rPr>
              <a:t>MERCI POUR VOTRE AIMABLE ATTENTION</a:t>
            </a:r>
            <a:r>
              <a:rPr lang="en-GB" b="1" dirty="0">
                <a:solidFill>
                  <a:schemeClr val="tx1"/>
                </a:solidFill>
              </a:rPr>
              <a:t> </a:t>
            </a:r>
          </a:p>
        </p:txBody>
      </p:sp>
    </p:spTree>
    <p:extLst>
      <p:ext uri="{BB962C8B-B14F-4D97-AF65-F5344CB8AC3E}">
        <p14:creationId xmlns:p14="http://schemas.microsoft.com/office/powerpoint/2010/main" val="1222719071"/>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_h1"/>
          <p:cNvSpPr>
            <a:spLocks noGrp="1" noChangeArrowheads="1"/>
          </p:cNvSpPr>
          <p:nvPr>
            <p:ph type="title"/>
          </p:nvPr>
        </p:nvSpPr>
        <p:spPr bwMode="gray">
          <a:xfrm>
            <a:off x="1236291" y="0"/>
            <a:ext cx="6671418" cy="702295"/>
          </a:xfrm>
        </p:spPr>
        <p:txBody>
          <a:bodyPr/>
          <a:lstStyle/>
          <a:p>
            <a:r>
              <a:rPr lang="en-US" sz="2701" noProof="1"/>
              <a:t>Causes communes et causes spéciales  </a:t>
            </a:r>
          </a:p>
        </p:txBody>
      </p:sp>
      <p:sp>
        <p:nvSpPr>
          <p:cNvPr id="25" name="Rectangle 3"/>
          <p:cNvSpPr>
            <a:spLocks noGrp="1" noChangeArrowheads="1"/>
          </p:cNvSpPr>
          <p:nvPr>
            <p:ph type="body" sz="quarter" idx="13"/>
          </p:nvPr>
        </p:nvSpPr>
        <p:spPr>
          <a:xfrm>
            <a:off x="1317613" y="828931"/>
            <a:ext cx="6508774" cy="4138698"/>
          </a:xfrm>
          <a:prstGeom prst="rect">
            <a:avLst/>
          </a:prstGeom>
        </p:spPr>
        <p:txBody>
          <a:bodyPr/>
          <a:lstStyle/>
          <a:p>
            <a:pPr marL="0" indent="0" algn="just">
              <a:lnSpc>
                <a:spcPct val="80000"/>
              </a:lnSpc>
            </a:pPr>
            <a:r>
              <a:rPr lang="fr-FR" sz="1350" dirty="0"/>
              <a:t>La variabilité du processus peuvent être rattachées à plusieurs causes </a:t>
            </a:r>
          </a:p>
          <a:p>
            <a:pPr marL="0" indent="0" algn="just">
              <a:lnSpc>
                <a:spcPct val="80000"/>
              </a:lnSpc>
            </a:pPr>
            <a:endParaRPr lang="fr-FR" sz="1350" dirty="0"/>
          </a:p>
          <a:p>
            <a:pPr marL="0" indent="0" algn="just">
              <a:lnSpc>
                <a:spcPct val="80000"/>
              </a:lnSpc>
            </a:pPr>
            <a:r>
              <a:rPr lang="fr-FR" sz="1350" dirty="0"/>
              <a:t>  </a:t>
            </a:r>
            <a:r>
              <a:rPr lang="fr-FR" sz="1350" b="1" u="sng" dirty="0"/>
              <a:t>Les causes communes(ou naturelles ou aléatoire ou non assignable) : </a:t>
            </a:r>
          </a:p>
          <a:p>
            <a:pPr lvl="1" algn="just" eaLnBrk="1" hangingPunct="1">
              <a:lnSpc>
                <a:spcPct val="80000"/>
              </a:lnSpc>
            </a:pPr>
            <a:r>
              <a:rPr lang="fr-FR" sz="1350" dirty="0"/>
              <a:t>ce sont les nombreuses sources de variations difficilement maîtrisables qui sont toujours présentes à des degrés divers dans différents procédés. </a:t>
            </a:r>
          </a:p>
          <a:p>
            <a:pPr lvl="1" algn="just" eaLnBrk="1" hangingPunct="1">
              <a:lnSpc>
                <a:spcPct val="80000"/>
              </a:lnSpc>
            </a:pPr>
            <a:r>
              <a:rPr lang="fr-FR" sz="1350" dirty="0"/>
              <a:t>Ces causes étant toujours présentes et de plus en grand nombre, il faudra «vivre avec ».</a:t>
            </a:r>
          </a:p>
          <a:p>
            <a:pPr lvl="1" algn="just" eaLnBrk="1" hangingPunct="1">
              <a:lnSpc>
                <a:spcPct val="80000"/>
              </a:lnSpc>
            </a:pPr>
            <a:r>
              <a:rPr lang="fr-FR" sz="1350" dirty="0"/>
              <a:t>L’ensemble de ces causes communes forme la variabilité intrinsèque du procédé.</a:t>
            </a:r>
          </a:p>
          <a:p>
            <a:pPr lvl="1" algn="just" eaLnBrk="1" hangingPunct="1">
              <a:lnSpc>
                <a:spcPct val="80000"/>
              </a:lnSpc>
            </a:pPr>
            <a:r>
              <a:rPr lang="fr-FR" sz="1350" dirty="0"/>
              <a:t>Cette variabilité suit généralement une loi de gauss.</a:t>
            </a:r>
          </a:p>
          <a:p>
            <a:pPr lvl="1" algn="just" eaLnBrk="1" hangingPunct="1">
              <a:lnSpc>
                <a:spcPct val="80000"/>
              </a:lnSpc>
            </a:pPr>
            <a:r>
              <a:rPr lang="fr-FR" sz="1350" dirty="0"/>
              <a:t>Le but de la MSP sera de ne laisser subsister que les dispersions dues aux causes communes.</a:t>
            </a:r>
          </a:p>
          <a:p>
            <a:pPr marL="0" indent="0" algn="just">
              <a:lnSpc>
                <a:spcPct val="80000"/>
              </a:lnSpc>
            </a:pPr>
            <a:r>
              <a:rPr lang="fr-FR" sz="1350" dirty="0"/>
              <a:t>  </a:t>
            </a:r>
            <a:r>
              <a:rPr lang="fr-FR" sz="1350" b="1" u="sng" dirty="0"/>
              <a:t>Les causes spéciales (assignables ou accidentelles ou spéciales) :</a:t>
            </a:r>
            <a:r>
              <a:rPr lang="fr-FR" sz="1350" b="1" dirty="0"/>
              <a:t> </a:t>
            </a:r>
          </a:p>
          <a:p>
            <a:pPr lvl="1" algn="just" eaLnBrk="1" hangingPunct="1">
              <a:lnSpc>
                <a:spcPct val="80000"/>
              </a:lnSpc>
            </a:pPr>
            <a:r>
              <a:rPr lang="fr-FR" sz="1350" dirty="0"/>
              <a:t>ce sont les causes de dispersion identifiable, souvent irrégulières et instables et par conséquent difficiles à prévoir. L’apparition d’une cause spéciale nécessite une intervention sur le procédé.</a:t>
            </a:r>
          </a:p>
          <a:p>
            <a:pPr marL="0" indent="0" algn="just">
              <a:lnSpc>
                <a:spcPct val="80000"/>
              </a:lnSpc>
            </a:pPr>
            <a:endParaRPr lang="fr-FR" sz="1350" dirty="0"/>
          </a:p>
          <a:p>
            <a:pPr marL="0" indent="0" algn="ctr">
              <a:lnSpc>
                <a:spcPct val="80000"/>
              </a:lnSpc>
              <a:buSzPct val="140000"/>
              <a:buFont typeface="Wingdings" pitchFamily="2" charset="2"/>
              <a:buChar char="F"/>
            </a:pPr>
            <a:r>
              <a:rPr lang="fr-FR" b="1" dirty="0">
                <a:solidFill>
                  <a:srgbClr val="FF0000"/>
                </a:solidFill>
              </a:rPr>
              <a:t>L’objectif est de se débarrasser des causes assignables et de réduire les causes aléatoires. </a:t>
            </a:r>
          </a:p>
          <a:p>
            <a:pPr lvl="1" algn="just" eaLnBrk="1" hangingPunct="1">
              <a:lnSpc>
                <a:spcPct val="80000"/>
              </a:lnSpc>
              <a:buFontTx/>
              <a:buNone/>
            </a:pPr>
            <a:endParaRPr lang="fr-FR" sz="1350" b="1" dirty="0"/>
          </a:p>
          <a:p>
            <a:pPr marL="0" indent="0" algn="just">
              <a:lnSpc>
                <a:spcPct val="80000"/>
              </a:lnSpc>
            </a:pPr>
            <a:endParaRPr lang="fr-FR" sz="1350" dirty="0"/>
          </a:p>
        </p:txBody>
      </p:sp>
      <p:sp>
        <p:nvSpPr>
          <p:cNvPr id="18" name="Espace réservé du contenu 2"/>
          <p:cNvSpPr txBox="1">
            <a:spLocks/>
          </p:cNvSpPr>
          <p:nvPr/>
        </p:nvSpPr>
        <p:spPr>
          <a:xfrm>
            <a:off x="1484948" y="1200521"/>
            <a:ext cx="6174105" cy="3395520"/>
          </a:xfrm>
          <a:prstGeom prst="rect">
            <a:avLst/>
          </a:prstGeom>
        </p:spPr>
        <p:txBody>
          <a:bodyPr>
            <a:normAutofit/>
          </a:bodyPr>
          <a:lstStyle/>
          <a:p>
            <a:pPr marL="257244" indent="-257244" defTabSz="685983" fontAlgn="auto">
              <a:spcBef>
                <a:spcPct val="20000"/>
              </a:spcBef>
              <a:spcAft>
                <a:spcPts val="0"/>
              </a:spcAft>
              <a:buFont typeface="Arial" pitchFamily="34" charset="0"/>
              <a:buChar char="•"/>
              <a:defRPr/>
            </a:pPr>
            <a:endParaRPr lang="fr-FR" sz="2401" dirty="0">
              <a:latin typeface="+mn-lt"/>
            </a:endParaRPr>
          </a:p>
        </p:txBody>
      </p:sp>
      <p:sp>
        <p:nvSpPr>
          <p:cNvPr id="9" name="ZoneTexte 8"/>
          <p:cNvSpPr txBox="1"/>
          <p:nvPr/>
        </p:nvSpPr>
        <p:spPr>
          <a:xfrm>
            <a:off x="1546731" y="1005887"/>
            <a:ext cx="6050539" cy="1200329"/>
          </a:xfrm>
          <a:prstGeom prst="rect">
            <a:avLst/>
          </a:prstGeom>
          <a:noFill/>
        </p:spPr>
        <p:txBody>
          <a:bodyPr wrap="square" rtlCol="0">
            <a:spAutoFit/>
          </a:bodyPr>
          <a:lstStyle/>
          <a:p>
            <a:pPr marL="342991" indent="-342991">
              <a:buFont typeface="+mj-lt"/>
              <a:buAutoNum type="arabicPeriod"/>
            </a:pPr>
            <a:endParaRPr lang="fr-FR" dirty="0">
              <a:solidFill>
                <a:srgbClr val="FF0000"/>
              </a:solidFill>
            </a:endParaRPr>
          </a:p>
          <a:p>
            <a:pPr marL="342991" indent="-342991">
              <a:buFont typeface="+mj-lt"/>
              <a:buAutoNum type="arabicPeriod"/>
            </a:pPr>
            <a:endParaRPr lang="fr-FR" dirty="0"/>
          </a:p>
          <a:p>
            <a:pPr marL="342991" indent="-342991">
              <a:buFont typeface="+mj-lt"/>
              <a:buAutoNum type="arabicPeriod"/>
            </a:pPr>
            <a:endParaRPr lang="fr-FR" dirty="0"/>
          </a:p>
          <a:p>
            <a:pPr marL="257244" indent="-257244">
              <a:buFont typeface="+mj-lt"/>
              <a:buAutoNum type="arabicPeriod"/>
            </a:pPr>
            <a:endParaRPr lang="fr-FR" b="1" dirty="0"/>
          </a:p>
        </p:txBody>
      </p:sp>
      <p:sp>
        <p:nvSpPr>
          <p:cNvPr id="159746" name="Rectangle 2"/>
          <p:cNvSpPr>
            <a:spLocks noChangeArrowheads="1"/>
          </p:cNvSpPr>
          <p:nvPr/>
        </p:nvSpPr>
        <p:spPr bwMode="auto">
          <a:xfrm>
            <a:off x="1141942" y="-173135"/>
            <a:ext cx="138606" cy="346271"/>
          </a:xfrm>
          <a:prstGeom prst="rect">
            <a:avLst/>
          </a:prstGeom>
          <a:noFill/>
          <a:ln w="9525">
            <a:noFill/>
            <a:miter lim="800000"/>
            <a:headEnd/>
            <a:tailEnd/>
          </a:ln>
          <a:effectLst/>
        </p:spPr>
        <p:txBody>
          <a:bodyPr vert="horz" wrap="none" lIns="68601" tIns="34301" rIns="68601" bIns="34301" numCol="1" anchor="ctr" anchorCtr="0" compatLnSpc="1">
            <a:prstTxWarp prst="textNoShape">
              <a:avLst/>
            </a:prstTxWarp>
            <a:spAutoFit/>
          </a:bodyPr>
          <a:lstStyle/>
          <a:p>
            <a:endParaRPr lang="fr-FR"/>
          </a:p>
        </p:txBody>
      </p:sp>
      <p:sp>
        <p:nvSpPr>
          <p:cNvPr id="159748" name="Rectangle 4"/>
          <p:cNvSpPr>
            <a:spLocks noChangeArrowheads="1"/>
          </p:cNvSpPr>
          <p:nvPr/>
        </p:nvSpPr>
        <p:spPr bwMode="auto">
          <a:xfrm>
            <a:off x="1141942" y="-173135"/>
            <a:ext cx="138606" cy="346271"/>
          </a:xfrm>
          <a:prstGeom prst="rect">
            <a:avLst/>
          </a:prstGeom>
          <a:noFill/>
          <a:ln w="9525">
            <a:noFill/>
            <a:miter lim="800000"/>
            <a:headEnd/>
            <a:tailEnd/>
          </a:ln>
          <a:effectLst/>
        </p:spPr>
        <p:txBody>
          <a:bodyPr vert="horz" wrap="none" lIns="68601" tIns="34301" rIns="68601" bIns="34301" numCol="1" anchor="ctr" anchorCtr="0" compatLnSpc="1">
            <a:prstTxWarp prst="textNoShape">
              <a:avLst/>
            </a:prstTxWarp>
            <a:spAutoFit/>
          </a:bodyPr>
          <a:lstStyle/>
          <a:p>
            <a:endParaRPr lang="fr-FR"/>
          </a:p>
        </p:txBody>
      </p:sp>
      <p:sp>
        <p:nvSpPr>
          <p:cNvPr id="159750" name="Rectangle 6"/>
          <p:cNvSpPr>
            <a:spLocks noChangeArrowheads="1"/>
          </p:cNvSpPr>
          <p:nvPr/>
        </p:nvSpPr>
        <p:spPr bwMode="auto">
          <a:xfrm>
            <a:off x="1141942" y="-1632"/>
            <a:ext cx="138606" cy="346271"/>
          </a:xfrm>
          <a:prstGeom prst="rect">
            <a:avLst/>
          </a:prstGeom>
          <a:noFill/>
          <a:ln w="9525">
            <a:noFill/>
            <a:miter lim="800000"/>
            <a:headEnd/>
            <a:tailEnd/>
          </a:ln>
          <a:effectLst/>
        </p:spPr>
        <p:txBody>
          <a:bodyPr vert="horz" wrap="none" lIns="68601" tIns="34301" rIns="68601" bIns="34301" numCol="1" anchor="ctr" anchorCtr="0" compatLnSpc="1">
            <a:prstTxWarp prst="textNoShape">
              <a:avLst/>
            </a:prstTxWarp>
            <a:spAutoFit/>
          </a:bodyPr>
          <a:lstStyle/>
          <a:p>
            <a:endParaRPr lang="fr-FR"/>
          </a:p>
        </p:txBody>
      </p:sp>
      <p:sp>
        <p:nvSpPr>
          <p:cNvPr id="159752" name="Rectangle 8"/>
          <p:cNvSpPr>
            <a:spLocks noChangeArrowheads="1"/>
          </p:cNvSpPr>
          <p:nvPr/>
        </p:nvSpPr>
        <p:spPr bwMode="auto">
          <a:xfrm>
            <a:off x="1141942" y="-173135"/>
            <a:ext cx="138606" cy="346271"/>
          </a:xfrm>
          <a:prstGeom prst="rect">
            <a:avLst/>
          </a:prstGeom>
          <a:noFill/>
          <a:ln w="9525">
            <a:noFill/>
            <a:miter lim="800000"/>
            <a:headEnd/>
            <a:tailEnd/>
          </a:ln>
          <a:effectLst/>
        </p:spPr>
        <p:txBody>
          <a:bodyPr vert="horz" wrap="none" lIns="68601" tIns="34301" rIns="68601" bIns="34301" numCol="1" anchor="ctr" anchorCtr="0" compatLnSpc="1">
            <a:prstTxWarp prst="textNoShape">
              <a:avLst/>
            </a:prstTxWarp>
            <a:spAutoFit/>
          </a:bodyPr>
          <a:lstStyle/>
          <a:p>
            <a:endParaRPr lang="fr-FR"/>
          </a:p>
        </p:txBody>
      </p:sp>
      <p:sp>
        <p:nvSpPr>
          <p:cNvPr id="159754" name="Rectangle 10"/>
          <p:cNvSpPr>
            <a:spLocks noChangeArrowheads="1"/>
          </p:cNvSpPr>
          <p:nvPr/>
        </p:nvSpPr>
        <p:spPr bwMode="auto">
          <a:xfrm>
            <a:off x="1141942" y="-173135"/>
            <a:ext cx="138606" cy="346271"/>
          </a:xfrm>
          <a:prstGeom prst="rect">
            <a:avLst/>
          </a:prstGeom>
          <a:noFill/>
          <a:ln w="9525">
            <a:noFill/>
            <a:miter lim="800000"/>
            <a:headEnd/>
            <a:tailEnd/>
          </a:ln>
          <a:effectLst/>
        </p:spPr>
        <p:txBody>
          <a:bodyPr vert="horz" wrap="none" lIns="68601" tIns="34301" rIns="68601" bIns="34301" numCol="1" anchor="ctr" anchorCtr="0" compatLnSpc="1">
            <a:prstTxWarp prst="textNoShape">
              <a:avLst/>
            </a:prstTxWarp>
            <a:spAutoFit/>
          </a:bodyPr>
          <a:lstStyle/>
          <a:p>
            <a:endParaRPr lang="fr-FR"/>
          </a:p>
        </p:txBody>
      </p:sp>
      <p:sp>
        <p:nvSpPr>
          <p:cNvPr id="159756" name="Rectangle 12"/>
          <p:cNvSpPr>
            <a:spLocks noChangeArrowheads="1"/>
          </p:cNvSpPr>
          <p:nvPr/>
        </p:nvSpPr>
        <p:spPr bwMode="auto">
          <a:xfrm>
            <a:off x="1141942" y="-1632"/>
            <a:ext cx="138606" cy="346271"/>
          </a:xfrm>
          <a:prstGeom prst="rect">
            <a:avLst/>
          </a:prstGeom>
          <a:noFill/>
          <a:ln w="9525">
            <a:noFill/>
            <a:miter lim="800000"/>
            <a:headEnd/>
            <a:tailEnd/>
          </a:ln>
          <a:effectLst/>
        </p:spPr>
        <p:txBody>
          <a:bodyPr vert="horz" wrap="none" lIns="68601" tIns="34301" rIns="68601" bIns="34301" numCol="1" anchor="ctr" anchorCtr="0" compatLnSpc="1">
            <a:prstTxWarp prst="textNoShape">
              <a:avLst/>
            </a:prstTxWarp>
            <a:spAutoFit/>
          </a:bodyPr>
          <a:lstStyle/>
          <a:p>
            <a:endParaRPr lang="fr-FR"/>
          </a:p>
        </p:txBody>
      </p:sp>
      <p:sp>
        <p:nvSpPr>
          <p:cNvPr id="159758" name="Rectangle 14"/>
          <p:cNvSpPr>
            <a:spLocks noChangeArrowheads="1"/>
          </p:cNvSpPr>
          <p:nvPr/>
        </p:nvSpPr>
        <p:spPr bwMode="auto">
          <a:xfrm>
            <a:off x="1141942" y="-173135"/>
            <a:ext cx="138606" cy="346271"/>
          </a:xfrm>
          <a:prstGeom prst="rect">
            <a:avLst/>
          </a:prstGeom>
          <a:noFill/>
          <a:ln w="9525">
            <a:noFill/>
            <a:miter lim="800000"/>
            <a:headEnd/>
            <a:tailEnd/>
          </a:ln>
          <a:effectLst/>
        </p:spPr>
        <p:txBody>
          <a:bodyPr vert="horz" wrap="none" lIns="68601" tIns="34301" rIns="68601" bIns="34301" numCol="1" anchor="ctr" anchorCtr="0" compatLnSpc="1">
            <a:prstTxWarp prst="textNoShape">
              <a:avLst/>
            </a:prstTxWarp>
            <a:spAutoFit/>
          </a:bodyPr>
          <a:lstStyle/>
          <a:p>
            <a:endParaRPr lang="fr-FR"/>
          </a:p>
        </p:txBody>
      </p:sp>
      <p:sp>
        <p:nvSpPr>
          <p:cNvPr id="159760" name="Rectangle 16"/>
          <p:cNvSpPr>
            <a:spLocks noChangeArrowheads="1"/>
          </p:cNvSpPr>
          <p:nvPr/>
        </p:nvSpPr>
        <p:spPr bwMode="auto">
          <a:xfrm>
            <a:off x="1141942" y="-173135"/>
            <a:ext cx="138606" cy="346271"/>
          </a:xfrm>
          <a:prstGeom prst="rect">
            <a:avLst/>
          </a:prstGeom>
          <a:noFill/>
          <a:ln w="9525">
            <a:noFill/>
            <a:miter lim="800000"/>
            <a:headEnd/>
            <a:tailEnd/>
          </a:ln>
          <a:effectLst/>
        </p:spPr>
        <p:txBody>
          <a:bodyPr vert="horz" wrap="none" lIns="68601" tIns="34301" rIns="68601" bIns="34301" numCol="1" anchor="ctr" anchorCtr="0" compatLnSpc="1">
            <a:prstTxWarp prst="textNoShape">
              <a:avLst/>
            </a:prstTxWarp>
            <a:spAutoFit/>
          </a:bodyPr>
          <a:lstStyle/>
          <a:p>
            <a:endParaRPr lang="fr-FR"/>
          </a:p>
        </p:txBody>
      </p:sp>
      <p:sp>
        <p:nvSpPr>
          <p:cNvPr id="159762" name="Rectangle 18"/>
          <p:cNvSpPr>
            <a:spLocks noChangeArrowheads="1"/>
          </p:cNvSpPr>
          <p:nvPr/>
        </p:nvSpPr>
        <p:spPr bwMode="auto">
          <a:xfrm>
            <a:off x="1141942" y="-173135"/>
            <a:ext cx="138606" cy="346271"/>
          </a:xfrm>
          <a:prstGeom prst="rect">
            <a:avLst/>
          </a:prstGeom>
          <a:noFill/>
          <a:ln w="9525">
            <a:noFill/>
            <a:miter lim="800000"/>
            <a:headEnd/>
            <a:tailEnd/>
          </a:ln>
          <a:effectLst/>
        </p:spPr>
        <p:txBody>
          <a:bodyPr vert="horz" wrap="none" lIns="68601" tIns="34301" rIns="68601" bIns="34301" numCol="1" anchor="ctr" anchorCtr="0" compatLnSpc="1">
            <a:prstTxWarp prst="textNoShape">
              <a:avLst/>
            </a:prstTxWarp>
            <a:spAutoFit/>
          </a:bodyPr>
          <a:lstStyle/>
          <a:p>
            <a:endParaRPr lang="fr-FR"/>
          </a:p>
        </p:txBody>
      </p:sp>
      <p:sp>
        <p:nvSpPr>
          <p:cNvPr id="159764" name="Rectangle 20"/>
          <p:cNvSpPr>
            <a:spLocks noChangeArrowheads="1"/>
          </p:cNvSpPr>
          <p:nvPr/>
        </p:nvSpPr>
        <p:spPr bwMode="auto">
          <a:xfrm>
            <a:off x="1141942" y="-173135"/>
            <a:ext cx="138606" cy="346271"/>
          </a:xfrm>
          <a:prstGeom prst="rect">
            <a:avLst/>
          </a:prstGeom>
          <a:noFill/>
          <a:ln w="9525">
            <a:noFill/>
            <a:miter lim="800000"/>
            <a:headEnd/>
            <a:tailEnd/>
          </a:ln>
          <a:effectLst/>
        </p:spPr>
        <p:txBody>
          <a:bodyPr vert="horz" wrap="none" lIns="68601" tIns="34301" rIns="68601" bIns="34301" numCol="1" anchor="ctr" anchorCtr="0" compatLnSpc="1">
            <a:prstTxWarp prst="textNoShape">
              <a:avLst/>
            </a:prstTxWarp>
            <a:spAutoFit/>
          </a:bodyPr>
          <a:lstStyle/>
          <a:p>
            <a:endParaRPr lang="fr-FR"/>
          </a:p>
        </p:txBody>
      </p:sp>
      <p:sp>
        <p:nvSpPr>
          <p:cNvPr id="159766" name="Rectangle 22"/>
          <p:cNvSpPr>
            <a:spLocks noChangeArrowheads="1"/>
          </p:cNvSpPr>
          <p:nvPr/>
        </p:nvSpPr>
        <p:spPr bwMode="auto">
          <a:xfrm>
            <a:off x="1141942" y="-173135"/>
            <a:ext cx="138606" cy="346271"/>
          </a:xfrm>
          <a:prstGeom prst="rect">
            <a:avLst/>
          </a:prstGeom>
          <a:noFill/>
          <a:ln w="9525">
            <a:noFill/>
            <a:miter lim="800000"/>
            <a:headEnd/>
            <a:tailEnd/>
          </a:ln>
          <a:effectLst/>
        </p:spPr>
        <p:txBody>
          <a:bodyPr vert="horz" wrap="none" lIns="68601" tIns="34301" rIns="68601" bIns="34301" numCol="1" anchor="ctr" anchorCtr="0" compatLnSpc="1">
            <a:prstTxWarp prst="textNoShape">
              <a:avLst/>
            </a:prstTxWarp>
            <a:spAutoFit/>
          </a:bodyPr>
          <a:lstStyle/>
          <a:p>
            <a:endParaRPr lang="fr-FR"/>
          </a:p>
        </p:txBody>
      </p:sp>
    </p:spTree>
    <p:extLst>
      <p:ext uri="{BB962C8B-B14F-4D97-AF65-F5344CB8AC3E}">
        <p14:creationId xmlns:p14="http://schemas.microsoft.com/office/powerpoint/2010/main" val="1463403901"/>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_h1"/>
          <p:cNvSpPr>
            <a:spLocks noGrp="1" noChangeArrowheads="1"/>
          </p:cNvSpPr>
          <p:nvPr>
            <p:ph type="title"/>
          </p:nvPr>
        </p:nvSpPr>
        <p:spPr bwMode="gray">
          <a:xfrm>
            <a:off x="1290314" y="1996"/>
            <a:ext cx="6671418" cy="702295"/>
          </a:xfrm>
        </p:spPr>
        <p:txBody>
          <a:bodyPr/>
          <a:lstStyle/>
          <a:p>
            <a:r>
              <a:rPr lang="en-US" sz="2701" noProof="1"/>
              <a:t>Les limites naturelles d’un processus</a:t>
            </a:r>
          </a:p>
        </p:txBody>
      </p:sp>
      <p:sp>
        <p:nvSpPr>
          <p:cNvPr id="25" name="Rectangle 3"/>
          <p:cNvSpPr>
            <a:spLocks noGrp="1" noChangeArrowheads="1"/>
          </p:cNvSpPr>
          <p:nvPr>
            <p:ph type="body" sz="quarter" idx="13"/>
          </p:nvPr>
        </p:nvSpPr>
        <p:spPr>
          <a:xfrm>
            <a:off x="1238427" y="1090710"/>
            <a:ext cx="6667147" cy="3185487"/>
          </a:xfrm>
          <a:prstGeom prst="rect">
            <a:avLst/>
          </a:prstGeom>
          <a:noFill/>
          <a:ln w="9525">
            <a:noFill/>
            <a:miter lim="800000"/>
            <a:headEnd/>
            <a:tailEnd/>
          </a:ln>
        </p:spPr>
        <p:txBody>
          <a:bodyPr wrap="square">
            <a:spAutoFit/>
          </a:bodyPr>
          <a:lstStyle/>
          <a:p>
            <a:pPr marL="196506" indent="-196506">
              <a:spcBef>
                <a:spcPct val="50000"/>
              </a:spcBef>
            </a:pPr>
            <a:r>
              <a:rPr lang="fr-FR" sz="1800" dirty="0"/>
              <a:t>Lorsque les causes de variation d’une caractéristique sont nombreuses et indépendantes et qu’aucune d’entre elles n’est prépondérante, cette caractéristique suit généralement une loi dite « normale » ou loi de « Gauss-Laplace ». </a:t>
            </a:r>
          </a:p>
          <a:p>
            <a:pPr marL="196506" indent="-196506">
              <a:spcBef>
                <a:spcPct val="50000"/>
              </a:spcBef>
            </a:pPr>
            <a:r>
              <a:rPr lang="fr-FR" sz="1800" dirty="0"/>
              <a:t>Ces variations ont pour origine de très nombreuses causes que nous avons appelées les causes communes.</a:t>
            </a:r>
          </a:p>
          <a:p>
            <a:pPr marL="196506" indent="-196506">
              <a:spcBef>
                <a:spcPct val="50000"/>
              </a:spcBef>
            </a:pPr>
            <a:r>
              <a:rPr lang="fr-FR" sz="1800" dirty="0"/>
              <a:t>Ces causes communes agissent généralement de manière aléatoire sur le processus de fabrication. </a:t>
            </a:r>
          </a:p>
          <a:p>
            <a:pPr marL="196506" indent="-196506">
              <a:spcBef>
                <a:spcPct val="50000"/>
              </a:spcBef>
            </a:pPr>
            <a:r>
              <a:rPr lang="fr-FR" sz="1800" dirty="0"/>
              <a:t>Ainsi, les caractéristiques de production ne sont pas toujours identiques et suivent une loi de gauss.</a:t>
            </a:r>
          </a:p>
        </p:txBody>
      </p:sp>
      <p:sp>
        <p:nvSpPr>
          <p:cNvPr id="23" name="_text"/>
          <p:cNvSpPr txBox="1">
            <a:spLocks/>
          </p:cNvSpPr>
          <p:nvPr/>
        </p:nvSpPr>
        <p:spPr bwMode="gray">
          <a:xfrm>
            <a:off x="1384905" y="1165982"/>
            <a:ext cx="3132310" cy="3187096"/>
          </a:xfrm>
          <a:prstGeom prst="rect">
            <a:avLst/>
          </a:prstGeom>
        </p:spPr>
        <p:txBody>
          <a:bodyPr vert="horz" lIns="0" tIns="0" rIns="0" bIns="0" rtlCol="0">
            <a:noAutofit/>
          </a:bodyPr>
          <a:lstStyle/>
          <a:p>
            <a:pPr marL="135036" indent="-135036">
              <a:lnSpc>
                <a:spcPct val="95000"/>
              </a:lnSpc>
              <a:spcAft>
                <a:spcPts val="600"/>
              </a:spcAft>
              <a:buFont typeface="Wingdings" pitchFamily="2" charset="2"/>
              <a:buChar char="§"/>
              <a:defRPr/>
            </a:pPr>
            <a:endParaRPr lang="fr-FR" b="1" noProof="1"/>
          </a:p>
        </p:txBody>
      </p:sp>
      <p:sp>
        <p:nvSpPr>
          <p:cNvPr id="18" name="Espace réservé du contenu 2"/>
          <p:cNvSpPr txBox="1">
            <a:spLocks/>
          </p:cNvSpPr>
          <p:nvPr/>
        </p:nvSpPr>
        <p:spPr>
          <a:xfrm>
            <a:off x="1484948" y="1200521"/>
            <a:ext cx="6174105" cy="3395520"/>
          </a:xfrm>
          <a:prstGeom prst="rect">
            <a:avLst/>
          </a:prstGeom>
        </p:spPr>
        <p:txBody>
          <a:bodyPr>
            <a:normAutofit/>
          </a:bodyPr>
          <a:lstStyle/>
          <a:p>
            <a:pPr marL="257244" indent="-257244" defTabSz="685983" fontAlgn="auto">
              <a:spcBef>
                <a:spcPct val="20000"/>
              </a:spcBef>
              <a:spcAft>
                <a:spcPts val="0"/>
              </a:spcAft>
              <a:buFont typeface="Arial" pitchFamily="34" charset="0"/>
              <a:buChar char="•"/>
              <a:defRPr/>
            </a:pPr>
            <a:endParaRPr lang="fr-FR" sz="2401" dirty="0">
              <a:latin typeface="+mn-lt"/>
            </a:endParaRPr>
          </a:p>
        </p:txBody>
      </p:sp>
      <p:sp>
        <p:nvSpPr>
          <p:cNvPr id="159746" name="Rectangle 2"/>
          <p:cNvSpPr>
            <a:spLocks noChangeArrowheads="1"/>
          </p:cNvSpPr>
          <p:nvPr/>
        </p:nvSpPr>
        <p:spPr bwMode="auto">
          <a:xfrm>
            <a:off x="1141942" y="-173135"/>
            <a:ext cx="138606" cy="346271"/>
          </a:xfrm>
          <a:prstGeom prst="rect">
            <a:avLst/>
          </a:prstGeom>
          <a:noFill/>
          <a:ln w="9525">
            <a:noFill/>
            <a:miter lim="800000"/>
            <a:headEnd/>
            <a:tailEnd/>
          </a:ln>
          <a:effectLst/>
        </p:spPr>
        <p:txBody>
          <a:bodyPr vert="horz" wrap="none" lIns="68601" tIns="34301" rIns="68601" bIns="34301" numCol="1" anchor="ctr" anchorCtr="0" compatLnSpc="1">
            <a:prstTxWarp prst="textNoShape">
              <a:avLst/>
            </a:prstTxWarp>
            <a:spAutoFit/>
          </a:bodyPr>
          <a:lstStyle/>
          <a:p>
            <a:endParaRPr lang="fr-FR"/>
          </a:p>
        </p:txBody>
      </p:sp>
      <p:sp>
        <p:nvSpPr>
          <p:cNvPr id="159748" name="Rectangle 4"/>
          <p:cNvSpPr>
            <a:spLocks noChangeArrowheads="1"/>
          </p:cNvSpPr>
          <p:nvPr/>
        </p:nvSpPr>
        <p:spPr bwMode="auto">
          <a:xfrm>
            <a:off x="1141942" y="-173135"/>
            <a:ext cx="138606" cy="346271"/>
          </a:xfrm>
          <a:prstGeom prst="rect">
            <a:avLst/>
          </a:prstGeom>
          <a:noFill/>
          <a:ln w="9525">
            <a:noFill/>
            <a:miter lim="800000"/>
            <a:headEnd/>
            <a:tailEnd/>
          </a:ln>
          <a:effectLst/>
        </p:spPr>
        <p:txBody>
          <a:bodyPr vert="horz" wrap="none" lIns="68601" tIns="34301" rIns="68601" bIns="34301" numCol="1" anchor="ctr" anchorCtr="0" compatLnSpc="1">
            <a:prstTxWarp prst="textNoShape">
              <a:avLst/>
            </a:prstTxWarp>
            <a:spAutoFit/>
          </a:bodyPr>
          <a:lstStyle/>
          <a:p>
            <a:endParaRPr lang="fr-FR"/>
          </a:p>
        </p:txBody>
      </p:sp>
      <p:sp>
        <p:nvSpPr>
          <p:cNvPr id="159752" name="Rectangle 8"/>
          <p:cNvSpPr>
            <a:spLocks noChangeArrowheads="1"/>
          </p:cNvSpPr>
          <p:nvPr/>
        </p:nvSpPr>
        <p:spPr bwMode="auto">
          <a:xfrm>
            <a:off x="1141942" y="-173135"/>
            <a:ext cx="138606" cy="346271"/>
          </a:xfrm>
          <a:prstGeom prst="rect">
            <a:avLst/>
          </a:prstGeom>
          <a:noFill/>
          <a:ln w="9525">
            <a:noFill/>
            <a:miter lim="800000"/>
            <a:headEnd/>
            <a:tailEnd/>
          </a:ln>
          <a:effectLst/>
        </p:spPr>
        <p:txBody>
          <a:bodyPr vert="horz" wrap="none" lIns="68601" tIns="34301" rIns="68601" bIns="34301" numCol="1" anchor="ctr" anchorCtr="0" compatLnSpc="1">
            <a:prstTxWarp prst="textNoShape">
              <a:avLst/>
            </a:prstTxWarp>
            <a:spAutoFit/>
          </a:bodyPr>
          <a:lstStyle/>
          <a:p>
            <a:endParaRPr lang="fr-FR"/>
          </a:p>
        </p:txBody>
      </p:sp>
      <p:sp>
        <p:nvSpPr>
          <p:cNvPr id="159754" name="Rectangle 10"/>
          <p:cNvSpPr>
            <a:spLocks noChangeArrowheads="1"/>
          </p:cNvSpPr>
          <p:nvPr/>
        </p:nvSpPr>
        <p:spPr bwMode="auto">
          <a:xfrm>
            <a:off x="1141942" y="-173135"/>
            <a:ext cx="138606" cy="346271"/>
          </a:xfrm>
          <a:prstGeom prst="rect">
            <a:avLst/>
          </a:prstGeom>
          <a:noFill/>
          <a:ln w="9525">
            <a:noFill/>
            <a:miter lim="800000"/>
            <a:headEnd/>
            <a:tailEnd/>
          </a:ln>
          <a:effectLst/>
        </p:spPr>
        <p:txBody>
          <a:bodyPr vert="horz" wrap="none" lIns="68601" tIns="34301" rIns="68601" bIns="34301" numCol="1" anchor="ctr" anchorCtr="0" compatLnSpc="1">
            <a:prstTxWarp prst="textNoShape">
              <a:avLst/>
            </a:prstTxWarp>
            <a:spAutoFit/>
          </a:bodyPr>
          <a:lstStyle/>
          <a:p>
            <a:endParaRPr lang="fr-FR"/>
          </a:p>
        </p:txBody>
      </p:sp>
      <p:sp>
        <p:nvSpPr>
          <p:cNvPr id="159756" name="Rectangle 12"/>
          <p:cNvSpPr>
            <a:spLocks noChangeArrowheads="1"/>
          </p:cNvSpPr>
          <p:nvPr/>
        </p:nvSpPr>
        <p:spPr bwMode="auto">
          <a:xfrm>
            <a:off x="1141942" y="139892"/>
            <a:ext cx="138606" cy="346271"/>
          </a:xfrm>
          <a:prstGeom prst="rect">
            <a:avLst/>
          </a:prstGeom>
          <a:noFill/>
          <a:ln w="9525">
            <a:noFill/>
            <a:miter lim="800000"/>
            <a:headEnd/>
            <a:tailEnd/>
          </a:ln>
          <a:effectLst/>
        </p:spPr>
        <p:txBody>
          <a:bodyPr vert="horz" wrap="none" lIns="68601" tIns="34301" rIns="68601" bIns="34301" numCol="1" anchor="ctr" anchorCtr="0" compatLnSpc="1">
            <a:prstTxWarp prst="textNoShape">
              <a:avLst/>
            </a:prstTxWarp>
            <a:spAutoFit/>
          </a:bodyPr>
          <a:lstStyle/>
          <a:p>
            <a:endParaRPr lang="fr-FR"/>
          </a:p>
        </p:txBody>
      </p:sp>
      <p:sp>
        <p:nvSpPr>
          <p:cNvPr id="159758" name="Rectangle 14"/>
          <p:cNvSpPr>
            <a:spLocks noChangeArrowheads="1"/>
          </p:cNvSpPr>
          <p:nvPr/>
        </p:nvSpPr>
        <p:spPr bwMode="auto">
          <a:xfrm>
            <a:off x="1141942" y="-173135"/>
            <a:ext cx="138606" cy="346271"/>
          </a:xfrm>
          <a:prstGeom prst="rect">
            <a:avLst/>
          </a:prstGeom>
          <a:noFill/>
          <a:ln w="9525">
            <a:noFill/>
            <a:miter lim="800000"/>
            <a:headEnd/>
            <a:tailEnd/>
          </a:ln>
          <a:effectLst/>
        </p:spPr>
        <p:txBody>
          <a:bodyPr vert="horz" wrap="none" lIns="68601" tIns="34301" rIns="68601" bIns="34301" numCol="1" anchor="ctr" anchorCtr="0" compatLnSpc="1">
            <a:prstTxWarp prst="textNoShape">
              <a:avLst/>
            </a:prstTxWarp>
            <a:spAutoFit/>
          </a:bodyPr>
          <a:lstStyle/>
          <a:p>
            <a:endParaRPr lang="fr-FR"/>
          </a:p>
        </p:txBody>
      </p:sp>
      <p:sp>
        <p:nvSpPr>
          <p:cNvPr id="159760" name="Rectangle 16"/>
          <p:cNvSpPr>
            <a:spLocks noChangeArrowheads="1"/>
          </p:cNvSpPr>
          <p:nvPr/>
        </p:nvSpPr>
        <p:spPr bwMode="auto">
          <a:xfrm>
            <a:off x="1141942" y="-173135"/>
            <a:ext cx="138606" cy="346271"/>
          </a:xfrm>
          <a:prstGeom prst="rect">
            <a:avLst/>
          </a:prstGeom>
          <a:noFill/>
          <a:ln w="9525">
            <a:noFill/>
            <a:miter lim="800000"/>
            <a:headEnd/>
            <a:tailEnd/>
          </a:ln>
          <a:effectLst/>
        </p:spPr>
        <p:txBody>
          <a:bodyPr vert="horz" wrap="none" lIns="68601" tIns="34301" rIns="68601" bIns="34301" numCol="1" anchor="ctr" anchorCtr="0" compatLnSpc="1">
            <a:prstTxWarp prst="textNoShape">
              <a:avLst/>
            </a:prstTxWarp>
            <a:spAutoFit/>
          </a:bodyPr>
          <a:lstStyle/>
          <a:p>
            <a:endParaRPr lang="fr-FR"/>
          </a:p>
        </p:txBody>
      </p:sp>
      <p:sp>
        <p:nvSpPr>
          <p:cNvPr id="159762" name="Rectangle 18"/>
          <p:cNvSpPr>
            <a:spLocks noChangeArrowheads="1"/>
          </p:cNvSpPr>
          <p:nvPr/>
        </p:nvSpPr>
        <p:spPr bwMode="auto">
          <a:xfrm>
            <a:off x="1141942" y="-173135"/>
            <a:ext cx="138606" cy="346271"/>
          </a:xfrm>
          <a:prstGeom prst="rect">
            <a:avLst/>
          </a:prstGeom>
          <a:noFill/>
          <a:ln w="9525">
            <a:noFill/>
            <a:miter lim="800000"/>
            <a:headEnd/>
            <a:tailEnd/>
          </a:ln>
          <a:effectLst/>
        </p:spPr>
        <p:txBody>
          <a:bodyPr vert="horz" wrap="none" lIns="68601" tIns="34301" rIns="68601" bIns="34301" numCol="1" anchor="ctr" anchorCtr="0" compatLnSpc="1">
            <a:prstTxWarp prst="textNoShape">
              <a:avLst/>
            </a:prstTxWarp>
            <a:spAutoFit/>
          </a:bodyPr>
          <a:lstStyle/>
          <a:p>
            <a:endParaRPr lang="fr-FR"/>
          </a:p>
        </p:txBody>
      </p:sp>
      <p:sp>
        <p:nvSpPr>
          <p:cNvPr id="159764" name="Rectangle 20"/>
          <p:cNvSpPr>
            <a:spLocks noChangeArrowheads="1"/>
          </p:cNvSpPr>
          <p:nvPr/>
        </p:nvSpPr>
        <p:spPr bwMode="auto">
          <a:xfrm>
            <a:off x="1141942" y="-173135"/>
            <a:ext cx="138606" cy="346271"/>
          </a:xfrm>
          <a:prstGeom prst="rect">
            <a:avLst/>
          </a:prstGeom>
          <a:noFill/>
          <a:ln w="9525">
            <a:noFill/>
            <a:miter lim="800000"/>
            <a:headEnd/>
            <a:tailEnd/>
          </a:ln>
          <a:effectLst/>
        </p:spPr>
        <p:txBody>
          <a:bodyPr vert="horz" wrap="none" lIns="68601" tIns="34301" rIns="68601" bIns="34301" numCol="1" anchor="ctr" anchorCtr="0" compatLnSpc="1">
            <a:prstTxWarp prst="textNoShape">
              <a:avLst/>
            </a:prstTxWarp>
            <a:spAutoFit/>
          </a:bodyPr>
          <a:lstStyle/>
          <a:p>
            <a:endParaRPr lang="fr-FR"/>
          </a:p>
        </p:txBody>
      </p:sp>
      <p:sp>
        <p:nvSpPr>
          <p:cNvPr id="159766" name="Rectangle 22"/>
          <p:cNvSpPr>
            <a:spLocks noChangeArrowheads="1"/>
          </p:cNvSpPr>
          <p:nvPr/>
        </p:nvSpPr>
        <p:spPr bwMode="auto">
          <a:xfrm>
            <a:off x="1141942" y="-173135"/>
            <a:ext cx="138606" cy="346271"/>
          </a:xfrm>
          <a:prstGeom prst="rect">
            <a:avLst/>
          </a:prstGeom>
          <a:noFill/>
          <a:ln w="9525">
            <a:noFill/>
            <a:miter lim="800000"/>
            <a:headEnd/>
            <a:tailEnd/>
          </a:ln>
          <a:effectLst/>
        </p:spPr>
        <p:txBody>
          <a:bodyPr vert="horz" wrap="none" lIns="68601" tIns="34301" rIns="68601" bIns="34301" numCol="1" anchor="ctr" anchorCtr="0" compatLnSpc="1">
            <a:prstTxWarp prst="textNoShape">
              <a:avLst/>
            </a:prstTxWarp>
            <a:spAutoFit/>
          </a:bodyPr>
          <a:lstStyle/>
          <a:p>
            <a:endParaRPr lang="fr-FR"/>
          </a:p>
        </p:txBody>
      </p:sp>
    </p:spTree>
    <p:extLst>
      <p:ext uri="{BB962C8B-B14F-4D97-AF65-F5344CB8AC3E}">
        <p14:creationId xmlns:p14="http://schemas.microsoft.com/office/powerpoint/2010/main" val="3252170059"/>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_h1">
            <a:extLst>
              <a:ext uri="{FF2B5EF4-FFF2-40B4-BE49-F238E27FC236}">
                <a16:creationId xmlns:a16="http://schemas.microsoft.com/office/drawing/2014/main" id="{9C5475E3-9C2D-4732-ADE1-9B2E5E5BFCA3}"/>
              </a:ext>
            </a:extLst>
          </p:cNvPr>
          <p:cNvSpPr>
            <a:spLocks noGrp="1" noChangeArrowheads="1"/>
          </p:cNvSpPr>
          <p:nvPr>
            <p:ph type="title"/>
          </p:nvPr>
        </p:nvSpPr>
        <p:spPr bwMode="gray">
          <a:xfrm>
            <a:off x="1290314" y="1996"/>
            <a:ext cx="6671418" cy="702295"/>
          </a:xfrm>
        </p:spPr>
        <p:txBody>
          <a:bodyPr/>
          <a:lstStyle/>
          <a:p>
            <a:r>
              <a:rPr lang="en-US" sz="2701" noProof="1"/>
              <a:t>Les limites naturelles d’un processus</a:t>
            </a:r>
          </a:p>
        </p:txBody>
      </p:sp>
      <p:pic>
        <p:nvPicPr>
          <p:cNvPr id="5" name="Picture 4" descr="Photo 171">
            <a:extLst>
              <a:ext uri="{FF2B5EF4-FFF2-40B4-BE49-F238E27FC236}">
                <a16:creationId xmlns:a16="http://schemas.microsoft.com/office/drawing/2014/main" id="{A87D6A28-E490-435D-B501-542B229ECA07}"/>
              </a:ext>
            </a:extLst>
          </p:cNvPr>
          <p:cNvPicPr>
            <a:picLocks noChangeAspect="1" noChangeArrowheads="1"/>
          </p:cNvPicPr>
          <p:nvPr/>
        </p:nvPicPr>
        <p:blipFill rotWithShape="1">
          <a:blip r:embed="rId2" cstate="print"/>
          <a:srcRect l="3561" t="2591" r="3936" b="2959"/>
          <a:stretch/>
        </p:blipFill>
        <p:spPr bwMode="auto">
          <a:xfrm>
            <a:off x="1384662" y="1205520"/>
            <a:ext cx="3457452" cy="2987704"/>
          </a:xfrm>
          <a:prstGeom prst="rect">
            <a:avLst/>
          </a:prstGeom>
          <a:noFill/>
          <a:ln w="9525">
            <a:solidFill>
              <a:schemeClr val="bg1"/>
            </a:solidFill>
            <a:miter lim="800000"/>
            <a:headEnd/>
            <a:tailEnd/>
          </a:ln>
        </p:spPr>
      </p:pic>
      <p:sp>
        <p:nvSpPr>
          <p:cNvPr id="6" name="Text Box 6">
            <a:extLst>
              <a:ext uri="{FF2B5EF4-FFF2-40B4-BE49-F238E27FC236}">
                <a16:creationId xmlns:a16="http://schemas.microsoft.com/office/drawing/2014/main" id="{CEE76464-D995-4A35-879F-C2E25D738896}"/>
              </a:ext>
            </a:extLst>
          </p:cNvPr>
          <p:cNvSpPr txBox="1">
            <a:spLocks noChangeArrowheads="1"/>
          </p:cNvSpPr>
          <p:nvPr/>
        </p:nvSpPr>
        <p:spPr bwMode="auto">
          <a:xfrm>
            <a:off x="4862199" y="520520"/>
            <a:ext cx="4269426" cy="4662815"/>
          </a:xfrm>
          <a:prstGeom prst="rect">
            <a:avLst/>
          </a:prstGeom>
          <a:noFill/>
          <a:ln w="9525">
            <a:noFill/>
            <a:miter lim="800000"/>
            <a:headEnd/>
            <a:tailEnd/>
          </a:ln>
        </p:spPr>
        <p:txBody>
          <a:bodyPr wrap="square">
            <a:spAutoFit/>
          </a:bodyPr>
          <a:lstStyle/>
          <a:p>
            <a:pPr marL="196506" indent="-196506">
              <a:spcBef>
                <a:spcPct val="50000"/>
              </a:spcBef>
              <a:buFontTx/>
              <a:buChar char="•"/>
            </a:pPr>
            <a:r>
              <a:rPr lang="fr-FR" dirty="0"/>
              <a:t>Si la moyenne est centrée sur la cible, il est donc naturelle de trouver des valeurs comprises entre +/- trois écarts types (</a:t>
            </a:r>
            <a:r>
              <a:rPr lang="el-GR" dirty="0">
                <a:ea typeface="Arial Unicode MS" pitchFamily="34" charset="-128"/>
                <a:cs typeface="Arial Unicode MS" pitchFamily="34" charset="-128"/>
              </a:rPr>
              <a:t>σ</a:t>
            </a:r>
            <a:r>
              <a:rPr lang="fr-FR" dirty="0">
                <a:ea typeface="Arial Unicode MS" pitchFamily="34" charset="-128"/>
                <a:cs typeface="Arial Unicode MS" pitchFamily="34" charset="-128"/>
              </a:rPr>
              <a:t>) de cette cible.</a:t>
            </a:r>
          </a:p>
          <a:p>
            <a:pPr marL="196506" indent="-196506">
              <a:spcBef>
                <a:spcPct val="50000"/>
              </a:spcBef>
              <a:buFontTx/>
              <a:buChar char="•"/>
            </a:pPr>
            <a:r>
              <a:rPr lang="fr-FR" dirty="0">
                <a:ea typeface="Arial Unicode MS" pitchFamily="34" charset="-128"/>
                <a:cs typeface="Arial Unicode MS" pitchFamily="34" charset="-128"/>
              </a:rPr>
              <a:t>Les valeurs «cible + 3 </a:t>
            </a:r>
            <a:r>
              <a:rPr lang="el-GR" dirty="0"/>
              <a:t>σ</a:t>
            </a:r>
            <a:r>
              <a:rPr lang="fr-FR" dirty="0"/>
              <a:t> » et </a:t>
            </a:r>
            <a:r>
              <a:rPr lang="fr-FR" dirty="0">
                <a:ea typeface="Arial Unicode MS" pitchFamily="34" charset="-128"/>
                <a:cs typeface="Arial Unicode MS" pitchFamily="34" charset="-128"/>
              </a:rPr>
              <a:t> «cible - 3 </a:t>
            </a:r>
            <a:r>
              <a:rPr lang="el-GR" dirty="0"/>
              <a:t>σ</a:t>
            </a:r>
            <a:r>
              <a:rPr lang="fr-FR" dirty="0"/>
              <a:t> » représentent les limites naturelles du procédé.</a:t>
            </a:r>
          </a:p>
          <a:p>
            <a:pPr marL="196506" indent="-196506">
              <a:spcBef>
                <a:spcPct val="50000"/>
              </a:spcBef>
              <a:buFontTx/>
              <a:buChar char="•"/>
            </a:pPr>
            <a:r>
              <a:rPr lang="fr-FR" b="1" dirty="0"/>
              <a:t>Tant qu’une valeur est dans ces limites, il n’y a pas de raison d’agir sur le procédé.</a:t>
            </a:r>
          </a:p>
          <a:p>
            <a:pPr marL="196506" indent="-196506">
              <a:spcBef>
                <a:spcPct val="50000"/>
              </a:spcBef>
              <a:buFontTx/>
              <a:buChar char="•"/>
            </a:pPr>
            <a:r>
              <a:rPr lang="fr-FR" b="1" dirty="0"/>
              <a:t>Si une valeur sort de ces limites, on a une forte probabilité que le procédé ne soit plus centré sur la cible, il faut alors le recentrer.</a:t>
            </a:r>
            <a:endParaRPr lang="fr-FR" b="1" dirty="0">
              <a:ea typeface="Arial Unicode MS" pitchFamily="34" charset="-128"/>
              <a:cs typeface="Arial Unicode MS" pitchFamily="34" charset="-128"/>
            </a:endParaRPr>
          </a:p>
        </p:txBody>
      </p:sp>
      <p:sp>
        <p:nvSpPr>
          <p:cNvPr id="7" name="ZoneTexte 6">
            <a:extLst>
              <a:ext uri="{FF2B5EF4-FFF2-40B4-BE49-F238E27FC236}">
                <a16:creationId xmlns:a16="http://schemas.microsoft.com/office/drawing/2014/main" id="{B6E99557-9667-464F-94AF-C306677D278E}"/>
              </a:ext>
            </a:extLst>
          </p:cNvPr>
          <p:cNvSpPr txBox="1"/>
          <p:nvPr/>
        </p:nvSpPr>
        <p:spPr>
          <a:xfrm>
            <a:off x="1698527" y="4298489"/>
            <a:ext cx="2863201" cy="276999"/>
          </a:xfrm>
          <a:prstGeom prst="rect">
            <a:avLst/>
          </a:prstGeom>
          <a:noFill/>
        </p:spPr>
        <p:txBody>
          <a:bodyPr wrap="square" rtlCol="0">
            <a:spAutoFit/>
          </a:bodyPr>
          <a:lstStyle/>
          <a:p>
            <a:pPr algn="ctr"/>
            <a:r>
              <a:rPr lang="fr-FR" sz="1200" dirty="0"/>
              <a:t>Dispersion naturelle du processus</a:t>
            </a:r>
          </a:p>
        </p:txBody>
      </p:sp>
    </p:spTree>
    <p:extLst>
      <p:ext uri="{BB962C8B-B14F-4D97-AF65-F5344CB8AC3E}">
        <p14:creationId xmlns:p14="http://schemas.microsoft.com/office/powerpoint/2010/main" val="35423787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_text"/>
          <p:cNvSpPr txBox="1">
            <a:spLocks/>
          </p:cNvSpPr>
          <p:nvPr/>
        </p:nvSpPr>
        <p:spPr bwMode="gray">
          <a:xfrm>
            <a:off x="1384905" y="1165982"/>
            <a:ext cx="3132310" cy="3187096"/>
          </a:xfrm>
          <a:prstGeom prst="rect">
            <a:avLst/>
          </a:prstGeom>
        </p:spPr>
        <p:txBody>
          <a:bodyPr vert="horz" lIns="0" tIns="0" rIns="0" bIns="0" rtlCol="0">
            <a:noAutofit/>
          </a:bodyPr>
          <a:lstStyle/>
          <a:p>
            <a:pPr marL="135036" indent="-135036">
              <a:lnSpc>
                <a:spcPct val="95000"/>
              </a:lnSpc>
              <a:spcAft>
                <a:spcPts val="600"/>
              </a:spcAft>
              <a:buFont typeface="Wingdings" pitchFamily="2" charset="2"/>
              <a:buChar char="§"/>
              <a:defRPr/>
            </a:pPr>
            <a:endParaRPr lang="fr-FR" b="1" noProof="1"/>
          </a:p>
        </p:txBody>
      </p:sp>
      <p:sp>
        <p:nvSpPr>
          <p:cNvPr id="25" name="Titre 24"/>
          <p:cNvSpPr>
            <a:spLocks noGrp="1"/>
          </p:cNvSpPr>
          <p:nvPr>
            <p:ph type="title"/>
          </p:nvPr>
        </p:nvSpPr>
        <p:spPr/>
        <p:txBody>
          <a:bodyPr/>
          <a:lstStyle/>
          <a:p>
            <a:r>
              <a:rPr lang="fr-FR" b="1" dirty="0"/>
              <a:t>PROGRAMME</a:t>
            </a:r>
          </a:p>
        </p:txBody>
      </p:sp>
      <p:sp>
        <p:nvSpPr>
          <p:cNvPr id="26" name="ZoneTexte 25"/>
          <p:cNvSpPr txBox="1"/>
          <p:nvPr/>
        </p:nvSpPr>
        <p:spPr>
          <a:xfrm>
            <a:off x="1221832" y="624986"/>
            <a:ext cx="6780227" cy="4339778"/>
          </a:xfrm>
          <a:prstGeom prst="rect">
            <a:avLst/>
          </a:prstGeom>
          <a:noFill/>
        </p:spPr>
        <p:txBody>
          <a:bodyPr wrap="square" rtlCol="0">
            <a:spAutoFit/>
          </a:bodyPr>
          <a:lstStyle/>
          <a:p>
            <a:pPr marL="428739" indent="-428739">
              <a:buFont typeface="+mj-lt"/>
              <a:buAutoNum type="romanUcPeriod"/>
            </a:pPr>
            <a:r>
              <a:rPr lang="fr-FR" dirty="0"/>
              <a:t>INTRODUCTION </a:t>
            </a:r>
          </a:p>
          <a:p>
            <a:pPr marL="1457714" lvl="3" indent="-428739">
              <a:buFont typeface="+mj-lt"/>
              <a:buAutoNum type="arabicPeriod"/>
            </a:pPr>
            <a:r>
              <a:rPr lang="fr-FR" dirty="0"/>
              <a:t>Approche SHEWHART</a:t>
            </a:r>
          </a:p>
          <a:p>
            <a:pPr marL="1457714" lvl="3" indent="-428739">
              <a:buFont typeface="+mj-lt"/>
              <a:buAutoNum type="arabicPeriod"/>
            </a:pPr>
            <a:r>
              <a:rPr lang="fr-FR" dirty="0"/>
              <a:t>La loi normale</a:t>
            </a:r>
          </a:p>
          <a:p>
            <a:pPr marL="428739" indent="-428739">
              <a:buFont typeface="+mj-lt"/>
              <a:buAutoNum type="romanUcPeriod"/>
            </a:pPr>
            <a:endParaRPr lang="fr-FR" dirty="0"/>
          </a:p>
          <a:p>
            <a:pPr marL="428739" indent="-428739">
              <a:buFont typeface="+mj-lt"/>
              <a:buAutoNum type="romanUcPeriod"/>
            </a:pPr>
            <a:r>
              <a:rPr lang="fr-FR" dirty="0"/>
              <a:t>MAITRISE STATISTIQUE DES PROCESSUS</a:t>
            </a:r>
          </a:p>
          <a:p>
            <a:pPr marL="1414840" lvl="3" indent="-385865">
              <a:buFont typeface="+mj-lt"/>
              <a:buAutoNum type="arabicPeriod"/>
            </a:pPr>
            <a:r>
              <a:rPr lang="fr-FR" dirty="0"/>
              <a:t>MSP ?</a:t>
            </a:r>
          </a:p>
          <a:p>
            <a:pPr marL="1414840" lvl="3" indent="-385865">
              <a:buFont typeface="+mj-lt"/>
              <a:buAutoNum type="arabicPeriod"/>
            </a:pPr>
            <a:r>
              <a:rPr lang="fr-FR" dirty="0"/>
              <a:t>Limites d’un processus</a:t>
            </a:r>
          </a:p>
          <a:p>
            <a:pPr marL="1414840" lvl="3" indent="-385865">
              <a:buFont typeface="+mj-lt"/>
              <a:buAutoNum type="arabicPeriod"/>
            </a:pPr>
            <a:r>
              <a:rPr lang="fr-FR" sz="2401" dirty="0"/>
              <a:t>La capabilité </a:t>
            </a:r>
          </a:p>
          <a:p>
            <a:pPr marL="428739" indent="-428739">
              <a:buFont typeface="+mj-lt"/>
              <a:buAutoNum type="romanUcPeriod"/>
            </a:pPr>
            <a:endParaRPr lang="fr-FR" dirty="0"/>
          </a:p>
          <a:p>
            <a:pPr marL="428739" indent="-428739">
              <a:buFont typeface="+mj-lt"/>
              <a:buAutoNum type="romanUcPeriod"/>
            </a:pPr>
            <a:r>
              <a:rPr lang="fr-FR" dirty="0"/>
              <a:t>CARTE DE CONTRÔLE </a:t>
            </a:r>
          </a:p>
          <a:p>
            <a:pPr marL="1414840" lvl="3" indent="-385865">
              <a:buFont typeface="+mj-lt"/>
              <a:buAutoNum type="arabicPeriod"/>
            </a:pPr>
            <a:r>
              <a:rPr lang="fr-FR" dirty="0"/>
              <a:t>moyenne / </a:t>
            </a:r>
          </a:p>
          <a:p>
            <a:pPr marL="1414840" lvl="3" indent="-385865">
              <a:buFont typeface="+mj-lt"/>
              <a:buAutoNum type="arabicPeriod"/>
            </a:pPr>
            <a:r>
              <a:rPr lang="fr-FR" dirty="0"/>
              <a:t>mesures (moyenne et étendu)  </a:t>
            </a:r>
          </a:p>
          <a:p>
            <a:pPr marL="1414840" lvl="3" indent="-385865">
              <a:buFont typeface="+mj-lt"/>
              <a:buAutoNum type="arabicPeriod"/>
            </a:pPr>
            <a:r>
              <a:rPr lang="fr-FR" dirty="0"/>
              <a:t>par attribue</a:t>
            </a:r>
          </a:p>
          <a:p>
            <a:pPr marL="1414840" lvl="3" indent="-385865">
              <a:buFont typeface="+mj-lt"/>
              <a:buAutoNum type="arabicPeriod"/>
            </a:pPr>
            <a:r>
              <a:rPr lang="fr-FR" dirty="0"/>
              <a:t>Exercices</a:t>
            </a:r>
          </a:p>
          <a:p>
            <a:pPr marL="1414840" lvl="3" indent="-385865">
              <a:buFont typeface="+mj-lt"/>
              <a:buAutoNum type="arabicPeriod"/>
            </a:pPr>
            <a:r>
              <a:rPr lang="fr-FR" dirty="0"/>
              <a:t>Interprétation de la carte de contrôle </a:t>
            </a:r>
          </a:p>
        </p:txBody>
      </p:sp>
    </p:spTree>
    <p:extLst>
      <p:ext uri="{BB962C8B-B14F-4D97-AF65-F5344CB8AC3E}">
        <p14:creationId xmlns:p14="http://schemas.microsoft.com/office/powerpoint/2010/main" val="3881793141"/>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vert="horz" wrap="square" lIns="68601" tIns="34301" rIns="68601" bIns="34301" numCol="1" rtlCol="0" anchor="ctr" anchorCtr="0" compatLnSpc="1">
            <a:prstTxWarp prst="textNoShape">
              <a:avLst/>
            </a:prstTxWarp>
            <a:normAutofit/>
          </a:bodyPr>
          <a:lstStyle/>
          <a:p>
            <a:r>
              <a:rPr lang="fr-FR" sz="3601" b="1" dirty="0"/>
              <a:t>3 - CAPABILITE</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8" name="AutoShape 110"/>
          <p:cNvSpPr>
            <a:spLocks noChangeShapeType="1"/>
          </p:cNvSpPr>
          <p:nvPr/>
        </p:nvSpPr>
        <p:spPr bwMode="auto">
          <a:xfrm>
            <a:off x="5436363" y="1005887"/>
            <a:ext cx="0" cy="190559"/>
          </a:xfrm>
          <a:prstGeom prst="straightConnector1">
            <a:avLst/>
          </a:prstGeom>
          <a:noFill/>
          <a:ln w="9525">
            <a:solidFill>
              <a:srgbClr val="000000"/>
            </a:solidFill>
            <a:round/>
            <a:headEnd/>
            <a:tailEnd type="triangle" w="med" len="med"/>
          </a:ln>
        </p:spPr>
        <p:txBody>
          <a:bodyPr vert="horz" wrap="square" lIns="68601" tIns="34301" rIns="68601" bIns="34301" numCol="1" anchor="t" anchorCtr="0" compatLnSpc="1">
            <a:prstTxWarp prst="textNoShape">
              <a:avLst/>
            </a:prstTxWarp>
          </a:bodyPr>
          <a:lstStyle/>
          <a:p>
            <a:endParaRPr lang="fr-FR"/>
          </a:p>
        </p:txBody>
      </p:sp>
      <p:sp>
        <p:nvSpPr>
          <p:cNvPr id="2156" name="AutoShape 108"/>
          <p:cNvSpPr>
            <a:spLocks noChangeShapeType="1"/>
          </p:cNvSpPr>
          <p:nvPr/>
        </p:nvSpPr>
        <p:spPr bwMode="auto">
          <a:xfrm>
            <a:off x="5436363" y="1384045"/>
            <a:ext cx="0" cy="160784"/>
          </a:xfrm>
          <a:prstGeom prst="straightConnector1">
            <a:avLst/>
          </a:prstGeom>
          <a:noFill/>
          <a:ln w="9525">
            <a:solidFill>
              <a:srgbClr val="000000"/>
            </a:solidFill>
            <a:round/>
            <a:headEnd/>
            <a:tailEnd type="triangle" w="med" len="med"/>
          </a:ln>
        </p:spPr>
        <p:txBody>
          <a:bodyPr vert="horz" wrap="square" lIns="68601" tIns="34301" rIns="68601" bIns="34301" numCol="1" anchor="t" anchorCtr="0" compatLnSpc="1">
            <a:prstTxWarp prst="textNoShape">
              <a:avLst/>
            </a:prstTxWarp>
          </a:bodyPr>
          <a:lstStyle/>
          <a:p>
            <a:endParaRPr lang="fr-FR"/>
          </a:p>
        </p:txBody>
      </p:sp>
      <p:sp>
        <p:nvSpPr>
          <p:cNvPr id="2154" name="AutoShape 106"/>
          <p:cNvSpPr>
            <a:spLocks noChangeShapeType="1"/>
          </p:cNvSpPr>
          <p:nvPr/>
        </p:nvSpPr>
        <p:spPr bwMode="auto">
          <a:xfrm>
            <a:off x="5382340" y="1816227"/>
            <a:ext cx="0" cy="160784"/>
          </a:xfrm>
          <a:prstGeom prst="straightConnector1">
            <a:avLst/>
          </a:prstGeom>
          <a:noFill/>
          <a:ln w="9525">
            <a:solidFill>
              <a:srgbClr val="000000"/>
            </a:solidFill>
            <a:round/>
            <a:headEnd/>
            <a:tailEnd type="triangle" w="med" len="med"/>
          </a:ln>
        </p:spPr>
        <p:txBody>
          <a:bodyPr vert="horz" wrap="square" lIns="68601" tIns="34301" rIns="68601" bIns="34301" numCol="1" anchor="t" anchorCtr="0" compatLnSpc="1">
            <a:prstTxWarp prst="textNoShape">
              <a:avLst/>
            </a:prstTxWarp>
          </a:bodyPr>
          <a:lstStyle/>
          <a:p>
            <a:endParaRPr lang="fr-FR"/>
          </a:p>
        </p:txBody>
      </p:sp>
      <p:sp>
        <p:nvSpPr>
          <p:cNvPr id="2152" name="AutoShape 104"/>
          <p:cNvSpPr>
            <a:spLocks noChangeShapeType="1"/>
          </p:cNvSpPr>
          <p:nvPr/>
        </p:nvSpPr>
        <p:spPr bwMode="auto">
          <a:xfrm>
            <a:off x="5382340" y="2194386"/>
            <a:ext cx="0" cy="160784"/>
          </a:xfrm>
          <a:prstGeom prst="straightConnector1">
            <a:avLst/>
          </a:prstGeom>
          <a:noFill/>
          <a:ln w="9525">
            <a:solidFill>
              <a:srgbClr val="000000"/>
            </a:solidFill>
            <a:round/>
            <a:headEnd/>
            <a:tailEnd type="triangle" w="med" len="med"/>
          </a:ln>
        </p:spPr>
        <p:txBody>
          <a:bodyPr vert="horz" wrap="square" lIns="68601" tIns="34301" rIns="68601" bIns="34301" numCol="1" anchor="t" anchorCtr="0" compatLnSpc="1">
            <a:prstTxWarp prst="textNoShape">
              <a:avLst/>
            </a:prstTxWarp>
          </a:bodyPr>
          <a:lstStyle/>
          <a:p>
            <a:endParaRPr lang="fr-FR"/>
          </a:p>
        </p:txBody>
      </p:sp>
      <p:sp>
        <p:nvSpPr>
          <p:cNvPr id="2149" name="AutoShape 101"/>
          <p:cNvSpPr>
            <a:spLocks noChangeShapeType="1"/>
          </p:cNvSpPr>
          <p:nvPr/>
        </p:nvSpPr>
        <p:spPr bwMode="auto">
          <a:xfrm>
            <a:off x="2955824" y="1879387"/>
            <a:ext cx="0" cy="160784"/>
          </a:xfrm>
          <a:prstGeom prst="straightConnector1">
            <a:avLst/>
          </a:prstGeom>
          <a:noFill/>
          <a:ln w="9525">
            <a:solidFill>
              <a:srgbClr val="000000"/>
            </a:solidFill>
            <a:round/>
            <a:headEnd/>
            <a:tailEnd type="triangle" w="med" len="med"/>
          </a:ln>
        </p:spPr>
        <p:txBody>
          <a:bodyPr vert="horz" wrap="square" lIns="68601" tIns="34301" rIns="68601" bIns="34301" numCol="1" anchor="t" anchorCtr="0" compatLnSpc="1">
            <a:prstTxWarp prst="textNoShape">
              <a:avLst/>
            </a:prstTxWarp>
          </a:bodyPr>
          <a:lstStyle/>
          <a:p>
            <a:endParaRPr lang="fr-FR"/>
          </a:p>
        </p:txBody>
      </p:sp>
      <p:sp>
        <p:nvSpPr>
          <p:cNvPr id="2148" name="AutoShape 100"/>
          <p:cNvSpPr>
            <a:spLocks noChangeShapeType="1"/>
          </p:cNvSpPr>
          <p:nvPr/>
        </p:nvSpPr>
        <p:spPr bwMode="auto">
          <a:xfrm>
            <a:off x="5382340" y="2572545"/>
            <a:ext cx="0" cy="160784"/>
          </a:xfrm>
          <a:prstGeom prst="straightConnector1">
            <a:avLst/>
          </a:prstGeom>
          <a:noFill/>
          <a:ln w="9525">
            <a:solidFill>
              <a:srgbClr val="000000"/>
            </a:solidFill>
            <a:round/>
            <a:headEnd/>
            <a:tailEnd type="triangle" w="med" len="med"/>
          </a:ln>
        </p:spPr>
        <p:txBody>
          <a:bodyPr vert="horz" wrap="square" lIns="68601" tIns="34301" rIns="68601" bIns="34301" numCol="1" anchor="t" anchorCtr="0" compatLnSpc="1">
            <a:prstTxWarp prst="textNoShape">
              <a:avLst/>
            </a:prstTxWarp>
          </a:bodyPr>
          <a:lstStyle/>
          <a:p>
            <a:endParaRPr lang="fr-FR"/>
          </a:p>
        </p:txBody>
      </p:sp>
      <p:sp>
        <p:nvSpPr>
          <p:cNvPr id="2140" name="Text Box 92"/>
          <p:cNvSpPr txBox="1">
            <a:spLocks noChangeArrowheads="1"/>
          </p:cNvSpPr>
          <p:nvPr/>
        </p:nvSpPr>
        <p:spPr bwMode="auto">
          <a:xfrm>
            <a:off x="5868544" y="3707020"/>
            <a:ext cx="423993" cy="202469"/>
          </a:xfrm>
          <a:prstGeom prst="rect">
            <a:avLst/>
          </a:prstGeom>
          <a:solidFill>
            <a:srgbClr val="FFFFFF"/>
          </a:solidFill>
          <a:ln w="9525">
            <a:noFill/>
            <a:miter lim="800000"/>
            <a:headEnd/>
            <a:tailEnd/>
          </a:ln>
        </p:spPr>
        <p:txBody>
          <a:bodyPr vert="horz" wrap="square" lIns="68601" tIns="34301" rIns="68601" bIns="34301" numCol="1" anchor="t" anchorCtr="0" compatLnSpc="1">
            <a:prstTxWarp prst="textNoShape">
              <a:avLst/>
            </a:prstTxWarp>
          </a:bodyPr>
          <a:lstStyle/>
          <a:p>
            <a:pPr defTabSz="685983"/>
            <a:r>
              <a:rPr lang="fr-FR" sz="900" b="0" dirty="0">
                <a:latin typeface="Calibri" pitchFamily="34" charset="0"/>
                <a:ea typeface="Calibri" pitchFamily="34" charset="0"/>
                <a:cs typeface="Arial" pitchFamily="34" charset="0"/>
              </a:rPr>
              <a:t>Oui</a:t>
            </a:r>
            <a:endParaRPr lang="fr-FR" sz="900" b="0" dirty="0">
              <a:latin typeface="Arial" pitchFamily="34" charset="0"/>
              <a:cs typeface="Arial" pitchFamily="34" charset="0"/>
            </a:endParaRPr>
          </a:p>
        </p:txBody>
      </p:sp>
      <p:sp>
        <p:nvSpPr>
          <p:cNvPr id="2136" name="AutoShape 88"/>
          <p:cNvSpPr>
            <a:spLocks noChangeShapeType="1"/>
          </p:cNvSpPr>
          <p:nvPr/>
        </p:nvSpPr>
        <p:spPr bwMode="auto">
          <a:xfrm flipV="1">
            <a:off x="2789252" y="2194386"/>
            <a:ext cx="0" cy="184604"/>
          </a:xfrm>
          <a:prstGeom prst="straightConnector1">
            <a:avLst/>
          </a:prstGeom>
          <a:noFill/>
          <a:ln w="9525">
            <a:solidFill>
              <a:srgbClr val="000000"/>
            </a:solidFill>
            <a:round/>
            <a:headEnd/>
            <a:tailEnd type="triangle" w="med" len="med"/>
          </a:ln>
        </p:spPr>
        <p:txBody>
          <a:bodyPr vert="horz" wrap="square" lIns="68601" tIns="34301" rIns="68601" bIns="34301" numCol="1" anchor="t" anchorCtr="0" compatLnSpc="1">
            <a:prstTxWarp prst="textNoShape">
              <a:avLst/>
            </a:prstTxWarp>
          </a:bodyPr>
          <a:lstStyle/>
          <a:p>
            <a:endParaRPr lang="fr-FR"/>
          </a:p>
        </p:txBody>
      </p:sp>
      <p:grpSp>
        <p:nvGrpSpPr>
          <p:cNvPr id="2" name="Groupe 89"/>
          <p:cNvGrpSpPr/>
          <p:nvPr/>
        </p:nvGrpSpPr>
        <p:grpSpPr>
          <a:xfrm>
            <a:off x="2195003" y="683406"/>
            <a:ext cx="4753995" cy="3030536"/>
            <a:chOff x="-509588" y="0"/>
            <a:chExt cx="4320779" cy="4039468"/>
          </a:xfrm>
        </p:grpSpPr>
        <p:sp>
          <p:nvSpPr>
            <p:cNvPr id="2159" name="Oval 111"/>
            <p:cNvSpPr>
              <a:spLocks noChangeArrowheads="1"/>
            </p:cNvSpPr>
            <p:nvPr/>
          </p:nvSpPr>
          <p:spPr bwMode="auto">
            <a:xfrm>
              <a:off x="1043608" y="0"/>
              <a:ext cx="2695575" cy="460375"/>
            </a:xfrm>
            <a:prstGeom prst="ellipse">
              <a:avLst/>
            </a:prstGeom>
            <a:solidFill>
              <a:srgbClr val="FFFFFF"/>
            </a:solidFill>
            <a:ln w="9525">
              <a:solidFill>
                <a:srgbClr val="000000"/>
              </a:solidFill>
              <a:round/>
              <a:headEnd/>
              <a:tailEnd/>
            </a:ln>
          </p:spPr>
          <p:txBody>
            <a:bodyPr vert="horz" wrap="square" lIns="68601" tIns="34301" rIns="68601" bIns="34301" numCol="1" anchor="t" anchorCtr="0" compatLnSpc="1">
              <a:prstTxWarp prst="textNoShape">
                <a:avLst/>
              </a:prstTxWarp>
            </a:bodyPr>
            <a:lstStyle/>
            <a:p>
              <a:pPr algn="ctr" defTabSz="685983"/>
              <a:r>
                <a:rPr lang="fr-FR" sz="1200" b="0" dirty="0">
                  <a:latin typeface="Calibri" pitchFamily="34" charset="0"/>
                  <a:ea typeface="Calibri" pitchFamily="34" charset="0"/>
                  <a:cs typeface="Arial" pitchFamily="34" charset="0"/>
                </a:rPr>
                <a:t>Choisir le processus à qualifier</a:t>
              </a:r>
              <a:endParaRPr lang="fr-FR" sz="1200" b="0" dirty="0">
                <a:latin typeface="Arial" pitchFamily="34" charset="0"/>
                <a:cs typeface="Arial" pitchFamily="34" charset="0"/>
              </a:endParaRPr>
            </a:p>
          </p:txBody>
        </p:sp>
        <p:sp>
          <p:nvSpPr>
            <p:cNvPr id="2157" name="Text Box 109"/>
            <p:cNvSpPr txBox="1">
              <a:spLocks noChangeArrowheads="1"/>
            </p:cNvSpPr>
            <p:nvPr/>
          </p:nvSpPr>
          <p:spPr bwMode="auto">
            <a:xfrm>
              <a:off x="1115616" y="692696"/>
              <a:ext cx="2695575" cy="268288"/>
            </a:xfrm>
            <a:prstGeom prst="rect">
              <a:avLst/>
            </a:prstGeom>
            <a:solidFill>
              <a:srgbClr val="FFFFFF"/>
            </a:solidFill>
            <a:ln w="9525">
              <a:solidFill>
                <a:srgbClr val="000000"/>
              </a:solidFill>
              <a:miter lim="800000"/>
              <a:headEnd/>
              <a:tailEnd/>
            </a:ln>
          </p:spPr>
          <p:txBody>
            <a:bodyPr vert="horz" wrap="square" lIns="68601" tIns="34301" rIns="68601" bIns="34301" numCol="1" anchor="t" anchorCtr="0" compatLnSpc="1">
              <a:prstTxWarp prst="textNoShape">
                <a:avLst/>
              </a:prstTxWarp>
            </a:bodyPr>
            <a:lstStyle/>
            <a:p>
              <a:pPr algn="ctr" defTabSz="685983"/>
              <a:r>
                <a:rPr lang="fr-FR" sz="1200" b="0" dirty="0">
                  <a:latin typeface="Calibri" pitchFamily="34" charset="0"/>
                  <a:ea typeface="Calibri" pitchFamily="34" charset="0"/>
                  <a:cs typeface="Arial" pitchFamily="34" charset="0"/>
                </a:rPr>
                <a:t>Déterminer la  grandeur  à surveiller  </a:t>
              </a:r>
              <a:endParaRPr lang="fr-FR" sz="1200" b="0" dirty="0">
                <a:latin typeface="Arial" pitchFamily="34" charset="0"/>
                <a:cs typeface="Arial" pitchFamily="34" charset="0"/>
              </a:endParaRPr>
            </a:p>
          </p:txBody>
        </p:sp>
        <p:sp>
          <p:nvSpPr>
            <p:cNvPr id="2155" name="Text Box 107"/>
            <p:cNvSpPr txBox="1">
              <a:spLocks noChangeArrowheads="1"/>
            </p:cNvSpPr>
            <p:nvPr/>
          </p:nvSpPr>
          <p:spPr bwMode="auto">
            <a:xfrm>
              <a:off x="1071563" y="1155700"/>
              <a:ext cx="2695575" cy="317500"/>
            </a:xfrm>
            <a:prstGeom prst="rect">
              <a:avLst/>
            </a:prstGeom>
            <a:solidFill>
              <a:srgbClr val="FFFFFF"/>
            </a:solidFill>
            <a:ln w="9525">
              <a:solidFill>
                <a:srgbClr val="000000"/>
              </a:solidFill>
              <a:miter lim="800000"/>
              <a:headEnd/>
              <a:tailEnd/>
            </a:ln>
          </p:spPr>
          <p:txBody>
            <a:bodyPr vert="horz" wrap="square" lIns="68601" tIns="34301" rIns="68601" bIns="34301" numCol="1" anchor="t" anchorCtr="0" compatLnSpc="1">
              <a:prstTxWarp prst="textNoShape">
                <a:avLst/>
              </a:prstTxWarp>
            </a:bodyPr>
            <a:lstStyle/>
            <a:p>
              <a:pPr algn="ctr" defTabSz="685983"/>
              <a:r>
                <a:rPr lang="fr-FR" sz="1200" b="0" dirty="0">
                  <a:latin typeface="Calibri" pitchFamily="34" charset="0"/>
                  <a:ea typeface="Calibri" pitchFamily="34" charset="0"/>
                  <a:cs typeface="Arial" pitchFamily="34" charset="0"/>
                </a:rPr>
                <a:t>Etablir un plan d’expérience</a:t>
              </a:r>
              <a:endParaRPr lang="fr-FR" sz="1200" b="0" dirty="0">
                <a:latin typeface="Arial" pitchFamily="34" charset="0"/>
                <a:cs typeface="Arial" pitchFamily="34" charset="0"/>
              </a:endParaRPr>
            </a:p>
          </p:txBody>
        </p:sp>
        <p:sp>
          <p:nvSpPr>
            <p:cNvPr id="2153" name="Text Box 105"/>
            <p:cNvSpPr txBox="1">
              <a:spLocks noChangeArrowheads="1"/>
            </p:cNvSpPr>
            <p:nvPr/>
          </p:nvSpPr>
          <p:spPr bwMode="auto">
            <a:xfrm>
              <a:off x="1071563" y="1689100"/>
              <a:ext cx="2695575" cy="301625"/>
            </a:xfrm>
            <a:prstGeom prst="rect">
              <a:avLst/>
            </a:prstGeom>
            <a:solidFill>
              <a:srgbClr val="FFFFFF"/>
            </a:solidFill>
            <a:ln w="9525">
              <a:solidFill>
                <a:srgbClr val="000000"/>
              </a:solidFill>
              <a:miter lim="800000"/>
              <a:headEnd/>
              <a:tailEnd/>
            </a:ln>
          </p:spPr>
          <p:txBody>
            <a:bodyPr vert="horz" wrap="square" lIns="68601" tIns="34301" rIns="68601" bIns="34301" numCol="1" anchor="t" anchorCtr="0" compatLnSpc="1">
              <a:prstTxWarp prst="textNoShape">
                <a:avLst/>
              </a:prstTxWarp>
            </a:bodyPr>
            <a:lstStyle/>
            <a:p>
              <a:pPr algn="ctr" defTabSz="685983"/>
              <a:r>
                <a:rPr lang="fr-FR" sz="1200" b="0" dirty="0">
                  <a:latin typeface="Calibri" pitchFamily="34" charset="0"/>
                  <a:ea typeface="Calibri" pitchFamily="34" charset="0"/>
                  <a:cs typeface="Arial" pitchFamily="34" charset="0"/>
                </a:rPr>
                <a:t>Procéder à la collecte des données</a:t>
              </a:r>
              <a:endParaRPr lang="fr-FR" sz="1200" b="0" dirty="0">
                <a:latin typeface="Arial" pitchFamily="34" charset="0"/>
                <a:cs typeface="Arial" pitchFamily="34" charset="0"/>
              </a:endParaRPr>
            </a:p>
          </p:txBody>
        </p:sp>
        <p:sp>
          <p:nvSpPr>
            <p:cNvPr id="2151" name="Text Box 103"/>
            <p:cNvSpPr txBox="1">
              <a:spLocks noChangeArrowheads="1"/>
            </p:cNvSpPr>
            <p:nvPr/>
          </p:nvSpPr>
          <p:spPr bwMode="auto">
            <a:xfrm>
              <a:off x="1071563" y="2203450"/>
              <a:ext cx="2695575" cy="301625"/>
            </a:xfrm>
            <a:prstGeom prst="rect">
              <a:avLst/>
            </a:prstGeom>
            <a:solidFill>
              <a:srgbClr val="FFFFFF"/>
            </a:solidFill>
            <a:ln w="9525">
              <a:solidFill>
                <a:srgbClr val="000000"/>
              </a:solidFill>
              <a:miter lim="800000"/>
              <a:headEnd/>
              <a:tailEnd/>
            </a:ln>
          </p:spPr>
          <p:txBody>
            <a:bodyPr vert="horz" wrap="square" lIns="68601" tIns="34301" rIns="68601" bIns="34301" numCol="1" anchor="t" anchorCtr="0" compatLnSpc="1">
              <a:prstTxWarp prst="textNoShape">
                <a:avLst/>
              </a:prstTxWarp>
            </a:bodyPr>
            <a:lstStyle/>
            <a:p>
              <a:pPr algn="ctr" defTabSz="685983"/>
              <a:r>
                <a:rPr lang="fr-FR" sz="1200" b="0" dirty="0">
                  <a:latin typeface="Calibri" pitchFamily="34" charset="0"/>
                  <a:ea typeface="Calibri" pitchFamily="34" charset="0"/>
                  <a:cs typeface="Arial" pitchFamily="34" charset="0"/>
                </a:rPr>
                <a:t>Calculer la moyenne et l’écart type</a:t>
              </a:r>
              <a:endParaRPr lang="fr-FR" sz="1200" b="0" dirty="0">
                <a:latin typeface="Arial" pitchFamily="34" charset="0"/>
                <a:cs typeface="Arial" pitchFamily="34" charset="0"/>
              </a:endParaRPr>
            </a:p>
          </p:txBody>
        </p:sp>
        <p:sp>
          <p:nvSpPr>
            <p:cNvPr id="2150" name="Text Box 102"/>
            <p:cNvSpPr txBox="1">
              <a:spLocks noChangeArrowheads="1"/>
            </p:cNvSpPr>
            <p:nvPr/>
          </p:nvSpPr>
          <p:spPr bwMode="auto">
            <a:xfrm>
              <a:off x="1071563" y="2720975"/>
              <a:ext cx="2695575" cy="301625"/>
            </a:xfrm>
            <a:prstGeom prst="rect">
              <a:avLst/>
            </a:prstGeom>
            <a:solidFill>
              <a:srgbClr val="FFFFFF"/>
            </a:solidFill>
            <a:ln w="9525">
              <a:solidFill>
                <a:srgbClr val="000000"/>
              </a:solidFill>
              <a:miter lim="800000"/>
              <a:headEnd/>
              <a:tailEnd/>
            </a:ln>
          </p:spPr>
          <p:txBody>
            <a:bodyPr vert="horz" wrap="square" lIns="68601" tIns="34301" rIns="68601" bIns="34301" numCol="1" anchor="t" anchorCtr="0" compatLnSpc="1">
              <a:prstTxWarp prst="textNoShape">
                <a:avLst/>
              </a:prstTxWarp>
            </a:bodyPr>
            <a:lstStyle/>
            <a:p>
              <a:pPr algn="ctr" fontAlgn="base">
                <a:spcBef>
                  <a:spcPct val="0"/>
                </a:spcBef>
                <a:spcAft>
                  <a:spcPct val="0"/>
                </a:spcAft>
              </a:pPr>
              <a:r>
                <a:rPr lang="fr-FR" sz="1200" b="0" dirty="0">
                  <a:latin typeface="Calibri" pitchFamily="34" charset="0"/>
                  <a:ea typeface="Calibri" pitchFamily="34" charset="0"/>
                  <a:cs typeface="Arial" pitchFamily="34" charset="0"/>
                </a:rPr>
                <a:t>Calculer la Capabilité machine et processus </a:t>
              </a:r>
              <a:endParaRPr lang="fr-FR" sz="1200" b="0" dirty="0">
                <a:latin typeface="Arial" pitchFamily="34" charset="0"/>
                <a:cs typeface="Arial" pitchFamily="34" charset="0"/>
              </a:endParaRPr>
            </a:p>
          </p:txBody>
        </p:sp>
        <p:sp>
          <p:nvSpPr>
            <p:cNvPr id="2143" name="AutoShape 95"/>
            <p:cNvSpPr>
              <a:spLocks noChangeArrowheads="1"/>
            </p:cNvSpPr>
            <p:nvPr/>
          </p:nvSpPr>
          <p:spPr bwMode="auto">
            <a:xfrm>
              <a:off x="1061604" y="3454177"/>
              <a:ext cx="2695575" cy="585291"/>
            </a:xfrm>
            <a:prstGeom prst="flowChartDecision">
              <a:avLst/>
            </a:prstGeom>
            <a:solidFill>
              <a:srgbClr val="FFFFFF"/>
            </a:solidFill>
            <a:ln w="9525">
              <a:solidFill>
                <a:srgbClr val="000000"/>
              </a:solidFill>
              <a:miter lim="800000"/>
              <a:headEnd/>
              <a:tailEnd/>
            </a:ln>
          </p:spPr>
          <p:txBody>
            <a:bodyPr vert="horz" wrap="square" lIns="68601" tIns="34301" rIns="68601" bIns="34301" numCol="1" anchor="t" anchorCtr="0" compatLnSpc="1">
              <a:prstTxWarp prst="textNoShape">
                <a:avLst/>
              </a:prstTxWarp>
            </a:bodyPr>
            <a:lstStyle/>
            <a:p>
              <a:pPr defTabSz="685983"/>
              <a:r>
                <a:rPr lang="fr-FR" sz="1200" b="0" dirty="0">
                  <a:latin typeface="Calibri" pitchFamily="34" charset="0"/>
                  <a:ea typeface="Calibri" pitchFamily="34" charset="0"/>
                  <a:cs typeface="Arial" pitchFamily="34" charset="0"/>
                </a:rPr>
                <a:t>Processus capable </a:t>
              </a:r>
              <a:endParaRPr lang="fr-FR" sz="1200" b="0" dirty="0">
                <a:latin typeface="Arial" pitchFamily="34" charset="0"/>
                <a:cs typeface="Arial" pitchFamily="34" charset="0"/>
              </a:endParaRPr>
            </a:p>
          </p:txBody>
        </p:sp>
        <p:sp>
          <p:nvSpPr>
            <p:cNvPr id="2137" name="Text Box 89"/>
            <p:cNvSpPr txBox="1">
              <a:spLocks noChangeArrowheads="1"/>
            </p:cNvSpPr>
            <p:nvPr/>
          </p:nvSpPr>
          <p:spPr bwMode="auto">
            <a:xfrm>
              <a:off x="-509588" y="2809874"/>
              <a:ext cx="1120776" cy="1150565"/>
            </a:xfrm>
            <a:prstGeom prst="rect">
              <a:avLst/>
            </a:prstGeom>
            <a:solidFill>
              <a:srgbClr val="FFFFFF"/>
            </a:solidFill>
            <a:ln w="9525">
              <a:solidFill>
                <a:srgbClr val="000000"/>
              </a:solidFill>
              <a:miter lim="800000"/>
              <a:headEnd/>
              <a:tailEnd/>
            </a:ln>
          </p:spPr>
          <p:txBody>
            <a:bodyPr vert="horz" wrap="square" lIns="68601" tIns="34301" rIns="68601" bIns="34301" numCol="1" anchor="t" anchorCtr="0" compatLnSpc="1">
              <a:prstTxWarp prst="textNoShape">
                <a:avLst/>
              </a:prstTxWarp>
            </a:bodyPr>
            <a:lstStyle/>
            <a:p>
              <a:pPr algn="ctr" defTabSz="685983"/>
              <a:r>
                <a:rPr lang="fr-FR" sz="1200" b="0">
                  <a:latin typeface="Calibri" pitchFamily="34" charset="0"/>
                  <a:ea typeface="Calibri" pitchFamily="34" charset="0"/>
                  <a:cs typeface="Arial" pitchFamily="34" charset="0"/>
                </a:rPr>
                <a:t>Identifier les corrections et les actions correctives</a:t>
              </a:r>
              <a:endParaRPr lang="fr-FR" sz="1200" b="0">
                <a:latin typeface="Arial" pitchFamily="34" charset="0"/>
                <a:cs typeface="Arial" pitchFamily="34" charset="0"/>
              </a:endParaRPr>
            </a:p>
          </p:txBody>
        </p:sp>
        <p:sp>
          <p:nvSpPr>
            <p:cNvPr id="2135" name="Text Box 87"/>
            <p:cNvSpPr txBox="1">
              <a:spLocks noChangeArrowheads="1"/>
            </p:cNvSpPr>
            <p:nvPr/>
          </p:nvSpPr>
          <p:spPr bwMode="auto">
            <a:xfrm>
              <a:off x="-509588" y="1293937"/>
              <a:ext cx="1120776" cy="1089025"/>
            </a:xfrm>
            <a:prstGeom prst="rect">
              <a:avLst/>
            </a:prstGeom>
            <a:solidFill>
              <a:srgbClr val="FFFFFF"/>
            </a:solidFill>
            <a:ln w="9525">
              <a:solidFill>
                <a:srgbClr val="000000"/>
              </a:solidFill>
              <a:miter lim="800000"/>
              <a:headEnd/>
              <a:tailEnd/>
            </a:ln>
          </p:spPr>
          <p:txBody>
            <a:bodyPr vert="horz" wrap="square" lIns="68601" tIns="34301" rIns="68601" bIns="34301" numCol="1" anchor="t" anchorCtr="0" compatLnSpc="1">
              <a:prstTxWarp prst="textNoShape">
                <a:avLst/>
              </a:prstTxWarp>
            </a:bodyPr>
            <a:lstStyle/>
            <a:p>
              <a:pPr algn="ctr" defTabSz="685983"/>
              <a:r>
                <a:rPr lang="fr-FR" sz="1200" b="0" dirty="0">
                  <a:latin typeface="Calibri" pitchFamily="34" charset="0"/>
                  <a:ea typeface="Calibri" pitchFamily="34" charset="0"/>
                  <a:cs typeface="Arial" pitchFamily="34" charset="0"/>
                </a:rPr>
                <a:t>Mettre en œuvre  les corrections et les actions correctives</a:t>
              </a:r>
              <a:endParaRPr lang="fr-FR" sz="1200" b="0" dirty="0">
                <a:latin typeface="Arial" pitchFamily="34" charset="0"/>
                <a:cs typeface="Arial" pitchFamily="34" charset="0"/>
              </a:endParaRPr>
            </a:p>
          </p:txBody>
        </p:sp>
      </p:grpSp>
      <p:sp>
        <p:nvSpPr>
          <p:cNvPr id="2133" name="Text Box 85"/>
          <p:cNvSpPr txBox="1">
            <a:spLocks noChangeArrowheads="1"/>
          </p:cNvSpPr>
          <p:nvPr/>
        </p:nvSpPr>
        <p:spPr bwMode="auto">
          <a:xfrm>
            <a:off x="3437524" y="3544952"/>
            <a:ext cx="418038" cy="190559"/>
          </a:xfrm>
          <a:prstGeom prst="rect">
            <a:avLst/>
          </a:prstGeom>
          <a:solidFill>
            <a:srgbClr val="FFFFFF"/>
          </a:solidFill>
          <a:ln w="9525">
            <a:solidFill>
              <a:schemeClr val="bg1"/>
            </a:solidFill>
            <a:miter lim="800000"/>
            <a:headEnd/>
            <a:tailEnd/>
          </a:ln>
        </p:spPr>
        <p:txBody>
          <a:bodyPr vert="horz" wrap="square" lIns="68601" tIns="34301" rIns="68601" bIns="34301" numCol="1" anchor="t" anchorCtr="0" compatLnSpc="1">
            <a:prstTxWarp prst="textNoShape">
              <a:avLst/>
            </a:prstTxWarp>
          </a:bodyPr>
          <a:lstStyle/>
          <a:p>
            <a:pPr defTabSz="685983"/>
            <a:r>
              <a:rPr lang="fr-FR" sz="825" b="0" dirty="0">
                <a:latin typeface="Calibri" pitchFamily="34" charset="0"/>
                <a:ea typeface="Calibri" pitchFamily="34" charset="0"/>
                <a:cs typeface="Arial" pitchFamily="34" charset="0"/>
              </a:rPr>
              <a:t>Non</a:t>
            </a:r>
            <a:endParaRPr lang="fr-FR" sz="1350" b="0" dirty="0">
              <a:latin typeface="Arial" pitchFamily="34" charset="0"/>
              <a:cs typeface="Arial" pitchFamily="34" charset="0"/>
            </a:endParaRPr>
          </a:p>
        </p:txBody>
      </p:sp>
      <p:sp>
        <p:nvSpPr>
          <p:cNvPr id="2160" name="Rectangle 112"/>
          <p:cNvSpPr>
            <a:spLocks noChangeArrowheads="1"/>
          </p:cNvSpPr>
          <p:nvPr/>
        </p:nvSpPr>
        <p:spPr bwMode="auto">
          <a:xfrm>
            <a:off x="358232" y="-344638"/>
            <a:ext cx="138606" cy="346271"/>
          </a:xfrm>
          <a:prstGeom prst="rect">
            <a:avLst/>
          </a:prstGeom>
          <a:noFill/>
          <a:ln w="9525">
            <a:noFill/>
            <a:miter lim="800000"/>
            <a:headEnd/>
            <a:tailEnd/>
          </a:ln>
          <a:effectLst/>
        </p:spPr>
        <p:txBody>
          <a:bodyPr vert="horz" wrap="none" lIns="68601" tIns="34301" rIns="68601" bIns="34301" numCol="1" anchor="ctr" anchorCtr="0" compatLnSpc="1">
            <a:prstTxWarp prst="textNoShape">
              <a:avLst/>
            </a:prstTxWarp>
            <a:spAutoFit/>
          </a:bodyPr>
          <a:lstStyle/>
          <a:p>
            <a:endParaRPr lang="fr-FR"/>
          </a:p>
        </p:txBody>
      </p:sp>
      <p:cxnSp>
        <p:nvCxnSpPr>
          <p:cNvPr id="99" name="Connecteur droit avec flèche 98"/>
          <p:cNvCxnSpPr>
            <a:stCxn id="2135" idx="3"/>
          </p:cNvCxnSpPr>
          <p:nvPr/>
        </p:nvCxnSpPr>
        <p:spPr>
          <a:xfrm>
            <a:off x="3428152" y="2062669"/>
            <a:ext cx="536313" cy="109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9" name="ZoneTexte 108"/>
          <p:cNvSpPr txBox="1"/>
          <p:nvPr/>
        </p:nvSpPr>
        <p:spPr>
          <a:xfrm>
            <a:off x="1384662" y="141525"/>
            <a:ext cx="6266630" cy="415627"/>
          </a:xfrm>
          <a:prstGeom prst="rect">
            <a:avLst/>
          </a:prstGeom>
          <a:noFill/>
        </p:spPr>
        <p:txBody>
          <a:bodyPr wrap="square" rtlCol="0">
            <a:spAutoFit/>
          </a:bodyPr>
          <a:lstStyle/>
          <a:p>
            <a:r>
              <a:rPr lang="fr-CA" sz="2101" dirty="0">
                <a:latin typeface="Arial" pitchFamily="34" charset="0"/>
              </a:rPr>
              <a:t>Étapes de Qualification d’un processus</a:t>
            </a:r>
            <a:endParaRPr lang="fr-FR" sz="2101" dirty="0"/>
          </a:p>
        </p:txBody>
      </p:sp>
      <p:sp>
        <p:nvSpPr>
          <p:cNvPr id="39" name="ZoneTexte 38"/>
          <p:cNvSpPr txBox="1"/>
          <p:nvPr/>
        </p:nvSpPr>
        <p:spPr>
          <a:xfrm>
            <a:off x="3815683" y="3977134"/>
            <a:ext cx="3187337" cy="369332"/>
          </a:xfrm>
          <a:prstGeom prst="rect">
            <a:avLst/>
          </a:prstGeom>
          <a:noFill/>
          <a:ln>
            <a:solidFill>
              <a:schemeClr val="tx1"/>
            </a:solidFill>
          </a:ln>
        </p:spPr>
        <p:txBody>
          <a:bodyPr wrap="square" rtlCol="0">
            <a:spAutoFit/>
          </a:bodyPr>
          <a:lstStyle/>
          <a:p>
            <a:pPr algn="ctr"/>
            <a:r>
              <a:rPr lang="fr-FR" dirty="0"/>
              <a:t>Déployer  le processus</a:t>
            </a:r>
          </a:p>
        </p:txBody>
      </p:sp>
      <p:sp>
        <p:nvSpPr>
          <p:cNvPr id="40" name="ZoneTexte 39"/>
          <p:cNvSpPr txBox="1"/>
          <p:nvPr/>
        </p:nvSpPr>
        <p:spPr>
          <a:xfrm>
            <a:off x="3815683" y="4463338"/>
            <a:ext cx="3187337" cy="369332"/>
          </a:xfrm>
          <a:prstGeom prst="rect">
            <a:avLst/>
          </a:prstGeom>
          <a:noFill/>
          <a:ln>
            <a:solidFill>
              <a:schemeClr val="tx1"/>
            </a:solidFill>
          </a:ln>
        </p:spPr>
        <p:txBody>
          <a:bodyPr wrap="square" rtlCol="0">
            <a:spAutoFit/>
          </a:bodyPr>
          <a:lstStyle/>
          <a:p>
            <a:pPr algn="ctr"/>
            <a:r>
              <a:rPr lang="fr-FR" dirty="0"/>
              <a:t>Surveiller le processus </a:t>
            </a:r>
          </a:p>
        </p:txBody>
      </p:sp>
      <p:cxnSp>
        <p:nvCxnSpPr>
          <p:cNvPr id="4" name="Connecteur droit avec flèche 3"/>
          <p:cNvCxnSpPr>
            <a:stCxn id="2143" idx="1"/>
          </p:cNvCxnSpPr>
          <p:nvPr/>
        </p:nvCxnSpPr>
        <p:spPr>
          <a:xfrm flipH="1" flipV="1">
            <a:off x="3453874" y="3494390"/>
            <a:ext cx="469853" cy="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Connecteur droit avec flèche 9"/>
          <p:cNvCxnSpPr>
            <a:stCxn id="2150" idx="2"/>
            <a:endCxn id="2143" idx="0"/>
          </p:cNvCxnSpPr>
          <p:nvPr/>
        </p:nvCxnSpPr>
        <p:spPr>
          <a:xfrm flipH="1">
            <a:off x="5406648" y="2951056"/>
            <a:ext cx="10958" cy="32378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Connecteur droit avec flèche 13"/>
          <p:cNvCxnSpPr>
            <a:cxnSpLocks/>
          </p:cNvCxnSpPr>
          <p:nvPr/>
        </p:nvCxnSpPr>
        <p:spPr>
          <a:xfrm flipV="1">
            <a:off x="2811577" y="2511841"/>
            <a:ext cx="0" cy="27679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Connecteur droit avec flèche 17"/>
          <p:cNvCxnSpPr>
            <a:stCxn id="2143" idx="2"/>
            <a:endCxn id="39" idx="0"/>
          </p:cNvCxnSpPr>
          <p:nvPr/>
        </p:nvCxnSpPr>
        <p:spPr>
          <a:xfrm>
            <a:off x="5406650" y="3713942"/>
            <a:ext cx="2702" cy="26319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 name="Connecteur droit avec flèche 19"/>
          <p:cNvCxnSpPr>
            <a:stCxn id="39" idx="2"/>
            <a:endCxn id="40" idx="0"/>
          </p:cNvCxnSpPr>
          <p:nvPr/>
        </p:nvCxnSpPr>
        <p:spPr>
          <a:xfrm>
            <a:off x="5409352" y="4346466"/>
            <a:ext cx="0" cy="11687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1" name="Slide Number Placeholder 21">
            <a:extLst>
              <a:ext uri="{FF2B5EF4-FFF2-40B4-BE49-F238E27FC236}">
                <a16:creationId xmlns:a16="http://schemas.microsoft.com/office/drawing/2014/main" id="{1CE450E7-FBDD-4A1B-8169-D167912D94F9}"/>
              </a:ext>
            </a:extLst>
          </p:cNvPr>
          <p:cNvSpPr>
            <a:spLocks noGrp="1"/>
          </p:cNvSpPr>
          <p:nvPr>
            <p:ph type="sldNum" sz="quarter" idx="12"/>
          </p:nvPr>
        </p:nvSpPr>
        <p:spPr>
          <a:xfrm>
            <a:off x="6312431" y="4888275"/>
            <a:ext cx="1543526" cy="273928"/>
          </a:xfrm>
        </p:spPr>
        <p:txBody>
          <a:bodyPr/>
          <a:lstStyle/>
          <a:p>
            <a:fld id="{9DC1E638-3F78-4E0D-883A-B278700C48C0}" type="slidenum">
              <a:rPr lang="de-DE" sz="1050">
                <a:solidFill>
                  <a:srgbClr val="FF0000"/>
                </a:solidFill>
              </a:rPr>
              <a:pPr/>
              <a:t>19</a:t>
            </a:fld>
            <a:endParaRPr lang="de-DE" sz="1050" dirty="0">
              <a:solidFill>
                <a:srgbClr val="FF0000"/>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_text"/>
          <p:cNvSpPr txBox="1">
            <a:spLocks/>
          </p:cNvSpPr>
          <p:nvPr/>
        </p:nvSpPr>
        <p:spPr bwMode="gray">
          <a:xfrm>
            <a:off x="1384905" y="1165982"/>
            <a:ext cx="3132310" cy="3187096"/>
          </a:xfrm>
          <a:prstGeom prst="rect">
            <a:avLst/>
          </a:prstGeom>
        </p:spPr>
        <p:txBody>
          <a:bodyPr vert="horz" lIns="0" tIns="0" rIns="0" bIns="0" rtlCol="0">
            <a:noAutofit/>
          </a:bodyPr>
          <a:lstStyle/>
          <a:p>
            <a:pPr marL="135036" indent="-135036">
              <a:lnSpc>
                <a:spcPct val="95000"/>
              </a:lnSpc>
              <a:spcAft>
                <a:spcPts val="600"/>
              </a:spcAft>
              <a:buFont typeface="Wingdings" pitchFamily="2" charset="2"/>
              <a:buChar char="§"/>
              <a:defRPr/>
            </a:pPr>
            <a:endParaRPr lang="fr-FR" b="1" noProof="1"/>
          </a:p>
        </p:txBody>
      </p:sp>
      <p:sp>
        <p:nvSpPr>
          <p:cNvPr id="25" name="Titre 24"/>
          <p:cNvSpPr>
            <a:spLocks noGrp="1"/>
          </p:cNvSpPr>
          <p:nvPr>
            <p:ph type="title"/>
          </p:nvPr>
        </p:nvSpPr>
        <p:spPr/>
        <p:txBody>
          <a:bodyPr/>
          <a:lstStyle/>
          <a:p>
            <a:r>
              <a:rPr lang="fr-FR" b="1" dirty="0"/>
              <a:t>PROGRAMME</a:t>
            </a:r>
          </a:p>
        </p:txBody>
      </p:sp>
      <p:sp>
        <p:nvSpPr>
          <p:cNvPr id="26" name="ZoneTexte 25"/>
          <p:cNvSpPr txBox="1"/>
          <p:nvPr/>
        </p:nvSpPr>
        <p:spPr>
          <a:xfrm>
            <a:off x="1221832" y="624986"/>
            <a:ext cx="6780227" cy="4339778"/>
          </a:xfrm>
          <a:prstGeom prst="rect">
            <a:avLst/>
          </a:prstGeom>
          <a:noFill/>
        </p:spPr>
        <p:txBody>
          <a:bodyPr wrap="square" rtlCol="0">
            <a:spAutoFit/>
          </a:bodyPr>
          <a:lstStyle/>
          <a:p>
            <a:pPr marL="428739" indent="-428739">
              <a:buFont typeface="+mj-lt"/>
              <a:buAutoNum type="romanUcPeriod"/>
            </a:pPr>
            <a:r>
              <a:rPr lang="fr-FR" dirty="0"/>
              <a:t>INTRODUCTION </a:t>
            </a:r>
          </a:p>
          <a:p>
            <a:pPr marL="1457714" lvl="3" indent="-428739">
              <a:buFont typeface="+mj-lt"/>
              <a:buAutoNum type="arabicPeriod"/>
            </a:pPr>
            <a:r>
              <a:rPr lang="fr-FR" dirty="0"/>
              <a:t>La loi normale</a:t>
            </a:r>
          </a:p>
          <a:p>
            <a:pPr marL="1457714" lvl="3" indent="-428739">
              <a:buFont typeface="+mj-lt"/>
              <a:buAutoNum type="arabicPeriod"/>
            </a:pPr>
            <a:r>
              <a:rPr lang="fr-FR" dirty="0"/>
              <a:t>Approche SHEWHART</a:t>
            </a:r>
          </a:p>
          <a:p>
            <a:pPr marL="428739" indent="-428739">
              <a:buFont typeface="+mj-lt"/>
              <a:buAutoNum type="romanUcPeriod"/>
            </a:pPr>
            <a:endParaRPr lang="fr-FR" dirty="0"/>
          </a:p>
          <a:p>
            <a:pPr marL="428739" indent="-428739">
              <a:buFont typeface="+mj-lt"/>
              <a:buAutoNum type="romanUcPeriod"/>
            </a:pPr>
            <a:r>
              <a:rPr lang="fr-FR" dirty="0"/>
              <a:t>MAITRISE STATISTIQUE DES PROCESSUS</a:t>
            </a:r>
          </a:p>
          <a:p>
            <a:pPr marL="1414840" lvl="3" indent="-385865">
              <a:buFont typeface="+mj-lt"/>
              <a:buAutoNum type="arabicPeriod"/>
            </a:pPr>
            <a:r>
              <a:rPr lang="fr-FR" sz="2401" dirty="0"/>
              <a:t>MSP ?</a:t>
            </a:r>
          </a:p>
          <a:p>
            <a:pPr marL="1414840" lvl="3" indent="-385865">
              <a:buFont typeface="+mj-lt"/>
              <a:buAutoNum type="arabicPeriod"/>
            </a:pPr>
            <a:r>
              <a:rPr lang="fr-FR" dirty="0"/>
              <a:t>Limites d’un processus</a:t>
            </a:r>
          </a:p>
          <a:p>
            <a:pPr marL="1414840" lvl="3" indent="-385865">
              <a:buFont typeface="+mj-lt"/>
              <a:buAutoNum type="arabicPeriod"/>
            </a:pPr>
            <a:r>
              <a:rPr lang="fr-FR" dirty="0"/>
              <a:t>La capabilité </a:t>
            </a:r>
          </a:p>
          <a:p>
            <a:pPr marL="428739" indent="-428739">
              <a:buFont typeface="+mj-lt"/>
              <a:buAutoNum type="romanUcPeriod"/>
            </a:pPr>
            <a:endParaRPr lang="fr-FR" dirty="0"/>
          </a:p>
          <a:p>
            <a:pPr marL="428739" indent="-428739">
              <a:buFont typeface="+mj-lt"/>
              <a:buAutoNum type="romanUcPeriod"/>
            </a:pPr>
            <a:r>
              <a:rPr lang="fr-FR" dirty="0"/>
              <a:t>CARTE DE CONTRÔLE </a:t>
            </a:r>
          </a:p>
          <a:p>
            <a:pPr marL="1414840" lvl="3" indent="-385865">
              <a:buFont typeface="+mj-lt"/>
              <a:buAutoNum type="arabicPeriod"/>
            </a:pPr>
            <a:r>
              <a:rPr lang="fr-FR" dirty="0"/>
              <a:t>moyenne / </a:t>
            </a:r>
          </a:p>
          <a:p>
            <a:pPr marL="1414840" lvl="3" indent="-385865">
              <a:buFont typeface="+mj-lt"/>
              <a:buAutoNum type="arabicPeriod"/>
            </a:pPr>
            <a:r>
              <a:rPr lang="fr-FR" dirty="0"/>
              <a:t>mesures (moyenne et étendu)  </a:t>
            </a:r>
          </a:p>
          <a:p>
            <a:pPr marL="1414840" lvl="3" indent="-385865">
              <a:buFont typeface="+mj-lt"/>
              <a:buAutoNum type="arabicPeriod"/>
            </a:pPr>
            <a:r>
              <a:rPr lang="fr-FR" dirty="0"/>
              <a:t>par attribue</a:t>
            </a:r>
          </a:p>
          <a:p>
            <a:pPr marL="1414840" lvl="3" indent="-385865">
              <a:buFont typeface="+mj-lt"/>
              <a:buAutoNum type="arabicPeriod"/>
            </a:pPr>
            <a:r>
              <a:rPr lang="fr-FR" dirty="0"/>
              <a:t>Exercices</a:t>
            </a:r>
          </a:p>
          <a:p>
            <a:pPr marL="1414840" lvl="3" indent="-385865">
              <a:buFont typeface="+mj-lt"/>
              <a:buAutoNum type="arabicPeriod"/>
            </a:pPr>
            <a:r>
              <a:rPr lang="fr-FR" dirty="0"/>
              <a:t>Interprétation de la carte de contrôle </a:t>
            </a:r>
          </a:p>
        </p:txBody>
      </p:sp>
      <p:sp>
        <p:nvSpPr>
          <p:cNvPr id="5" name="Slide Number Placeholder 21">
            <a:extLst>
              <a:ext uri="{FF2B5EF4-FFF2-40B4-BE49-F238E27FC236}">
                <a16:creationId xmlns:a16="http://schemas.microsoft.com/office/drawing/2014/main" id="{548ED9F9-FF3C-46BB-B568-3B61BFAF0973}"/>
              </a:ext>
            </a:extLst>
          </p:cNvPr>
          <p:cNvSpPr>
            <a:spLocks noGrp="1"/>
          </p:cNvSpPr>
          <p:nvPr>
            <p:ph type="sldNum" sz="quarter" idx="12"/>
          </p:nvPr>
        </p:nvSpPr>
        <p:spPr>
          <a:xfrm>
            <a:off x="6312431" y="4888275"/>
            <a:ext cx="1543526" cy="273928"/>
          </a:xfrm>
        </p:spPr>
        <p:txBody>
          <a:bodyPr/>
          <a:lstStyle/>
          <a:p>
            <a:fld id="{9DC1E638-3F78-4E0D-883A-B278700C48C0}" type="slidenum">
              <a:rPr lang="de-DE" sz="1050">
                <a:solidFill>
                  <a:srgbClr val="FF0000"/>
                </a:solidFill>
              </a:rPr>
              <a:pPr/>
              <a:t>2</a:t>
            </a:fld>
            <a:endParaRPr lang="de-DE" sz="1050" dirty="0">
              <a:solidFill>
                <a:srgbClr val="FF0000"/>
              </a:solidFill>
            </a:endParaRPr>
          </a:p>
        </p:txBody>
      </p:sp>
    </p:spTree>
    <p:extLst>
      <p:ext uri="{BB962C8B-B14F-4D97-AF65-F5344CB8AC3E}">
        <p14:creationId xmlns:p14="http://schemas.microsoft.com/office/powerpoint/2010/main" val="2891259605"/>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1438685" y="8452"/>
            <a:ext cx="6174105" cy="857515"/>
          </a:xfrm>
        </p:spPr>
        <p:txBody>
          <a:bodyPr/>
          <a:lstStyle/>
          <a:p>
            <a:pPr eaLnBrk="1" hangingPunct="1"/>
            <a:r>
              <a:rPr lang="fr-FR" sz="2401" dirty="0"/>
              <a:t>La capabilité</a:t>
            </a:r>
          </a:p>
        </p:txBody>
      </p:sp>
      <p:sp>
        <p:nvSpPr>
          <p:cNvPr id="10243" name="Rectangle 3"/>
          <p:cNvSpPr>
            <a:spLocks noGrp="1" noChangeArrowheads="1"/>
          </p:cNvSpPr>
          <p:nvPr>
            <p:ph idx="1"/>
          </p:nvPr>
        </p:nvSpPr>
        <p:spPr>
          <a:xfrm>
            <a:off x="1276617" y="1005887"/>
            <a:ext cx="6590766" cy="3395520"/>
          </a:xfrm>
        </p:spPr>
        <p:txBody>
          <a:bodyPr>
            <a:normAutofit/>
          </a:bodyPr>
          <a:lstStyle/>
          <a:p>
            <a:pPr marL="603808" indent="-539497">
              <a:lnSpc>
                <a:spcPct val="90000"/>
              </a:lnSpc>
            </a:pPr>
            <a:r>
              <a:rPr lang="fr-FR" sz="2101" dirty="0"/>
              <a:t>Qu’est ce que la capabilité ?</a:t>
            </a:r>
          </a:p>
          <a:p>
            <a:pPr marL="603808" indent="-539497">
              <a:lnSpc>
                <a:spcPct val="90000"/>
              </a:lnSpc>
            </a:pPr>
            <a:r>
              <a:rPr lang="fr-FR" sz="2101" dirty="0"/>
              <a:t>Exemple de procédé capable et de procédé incapable</a:t>
            </a:r>
          </a:p>
          <a:p>
            <a:pPr marL="603808" indent="-539497">
              <a:lnSpc>
                <a:spcPct val="90000"/>
              </a:lnSpc>
            </a:pPr>
            <a:r>
              <a:rPr lang="fr-FR" sz="2101" dirty="0"/>
              <a:t>Indices de capabilité machine Cm et </a:t>
            </a:r>
            <a:r>
              <a:rPr lang="fr-FR" sz="2101" dirty="0" err="1"/>
              <a:t>Cmk</a:t>
            </a:r>
            <a:endParaRPr lang="fr-FR" sz="2101" dirty="0"/>
          </a:p>
          <a:p>
            <a:pPr marL="603808" indent="-539497">
              <a:lnSpc>
                <a:spcPct val="90000"/>
              </a:lnSpc>
            </a:pPr>
            <a:r>
              <a:rPr lang="fr-FR" sz="2101" dirty="0"/>
              <a:t>Valeur cible pour Cm et </a:t>
            </a:r>
            <a:r>
              <a:rPr lang="fr-FR" sz="2101" dirty="0" err="1"/>
              <a:t>Cmk</a:t>
            </a:r>
            <a:endParaRPr lang="fr-FR" sz="2101" dirty="0"/>
          </a:p>
          <a:p>
            <a:pPr marL="1093285" lvl="4" indent="0">
              <a:buNone/>
            </a:pPr>
            <a:endParaRPr lang="fr-FR" sz="1500" dirty="0"/>
          </a:p>
          <a:p>
            <a:pPr marL="1093285" lvl="4" indent="0">
              <a:buNone/>
            </a:pPr>
            <a:r>
              <a:rPr lang="fr-FR" sz="1500" dirty="0"/>
              <a:t>Exemple 1 de calcul de Cm et </a:t>
            </a:r>
            <a:r>
              <a:rPr lang="fr-FR" sz="1500" dirty="0" err="1"/>
              <a:t>Cmk</a:t>
            </a:r>
            <a:endParaRPr lang="fr-FR" sz="1500" dirty="0"/>
          </a:p>
          <a:p>
            <a:pPr marL="1093285" lvl="4" indent="0">
              <a:buNone/>
            </a:pPr>
            <a:r>
              <a:rPr lang="fr-FR" sz="1500" dirty="0"/>
              <a:t>Exemple 2 de calcul de Cm et </a:t>
            </a:r>
            <a:r>
              <a:rPr lang="fr-FR" sz="1500" dirty="0" err="1"/>
              <a:t>Cmk</a:t>
            </a:r>
            <a:endParaRPr lang="fr-FR" sz="1500" dirty="0"/>
          </a:p>
          <a:p>
            <a:pPr marL="64311" indent="0">
              <a:lnSpc>
                <a:spcPct val="90000"/>
              </a:lnSpc>
              <a:buNone/>
            </a:pPr>
            <a:endParaRPr lang="fr-FR" sz="1500" dirty="0"/>
          </a:p>
          <a:p>
            <a:pPr marL="603808" indent="-539497">
              <a:lnSpc>
                <a:spcPct val="90000"/>
              </a:lnSpc>
            </a:pPr>
            <a:r>
              <a:rPr lang="fr-FR" sz="2101" dirty="0"/>
              <a:t>Indice de capabilité procédé Cp et </a:t>
            </a:r>
            <a:r>
              <a:rPr lang="fr-FR" sz="2101" dirty="0" err="1"/>
              <a:t>Cpk</a:t>
            </a:r>
            <a:r>
              <a:rPr lang="fr-FR" sz="2101" dirty="0"/>
              <a:t> </a:t>
            </a:r>
          </a:p>
          <a:p>
            <a:pPr marL="603808" indent="-539497">
              <a:lnSpc>
                <a:spcPct val="90000"/>
              </a:lnSpc>
            </a:pPr>
            <a:r>
              <a:rPr lang="fr-FR" sz="2101" dirty="0"/>
              <a:t>Valeur cible de Cp et </a:t>
            </a:r>
            <a:r>
              <a:rPr lang="fr-FR" sz="2101" dirty="0" err="1"/>
              <a:t>Cpk</a:t>
            </a:r>
            <a:endParaRPr lang="fr-FR" sz="2101"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1492708" y="0"/>
            <a:ext cx="6174105" cy="857515"/>
          </a:xfrm>
        </p:spPr>
        <p:txBody>
          <a:bodyPr/>
          <a:lstStyle/>
          <a:p>
            <a:pPr marL="628818" indent="-628818"/>
            <a:r>
              <a:rPr lang="fr-FR" sz="2101" dirty="0"/>
              <a:t>Qu’est ce que la capabilité ?</a:t>
            </a:r>
          </a:p>
        </p:txBody>
      </p:sp>
      <p:sp>
        <p:nvSpPr>
          <p:cNvPr id="11267" name="Rectangle 3"/>
          <p:cNvSpPr>
            <a:spLocks noGrp="1" noChangeArrowheads="1"/>
          </p:cNvSpPr>
          <p:nvPr>
            <p:ph idx="1"/>
          </p:nvPr>
        </p:nvSpPr>
        <p:spPr>
          <a:xfrm>
            <a:off x="1356321" y="964705"/>
            <a:ext cx="6484954" cy="3805221"/>
          </a:xfrm>
        </p:spPr>
        <p:txBody>
          <a:bodyPr>
            <a:normAutofit lnSpcReduction="10000"/>
          </a:bodyPr>
          <a:lstStyle/>
          <a:p>
            <a:pPr eaLnBrk="1" hangingPunct="1">
              <a:lnSpc>
                <a:spcPct val="90000"/>
              </a:lnSpc>
            </a:pPr>
            <a:r>
              <a:rPr lang="fr-FR" sz="1500" dirty="0"/>
              <a:t>La capabilité est la mesure établissant le rapport entre la </a:t>
            </a:r>
            <a:r>
              <a:rPr lang="fr-FR" sz="1500" b="1" dirty="0"/>
              <a:t>performance réelle </a:t>
            </a:r>
            <a:r>
              <a:rPr lang="fr-FR" sz="1500" dirty="0"/>
              <a:t>d’une machine ou d’un procédé et la </a:t>
            </a:r>
            <a:r>
              <a:rPr lang="fr-FR" sz="1500" b="1" dirty="0"/>
              <a:t>performance exigée</a:t>
            </a:r>
            <a:r>
              <a:rPr lang="fr-FR" sz="1500" dirty="0"/>
              <a:t>.</a:t>
            </a:r>
          </a:p>
          <a:p>
            <a:pPr eaLnBrk="1" hangingPunct="1">
              <a:lnSpc>
                <a:spcPct val="90000"/>
              </a:lnSpc>
              <a:buFontTx/>
              <a:buNone/>
            </a:pPr>
            <a:endParaRPr lang="fr-FR" sz="1500" dirty="0"/>
          </a:p>
          <a:p>
            <a:pPr eaLnBrk="1" hangingPunct="1">
              <a:lnSpc>
                <a:spcPct val="90000"/>
              </a:lnSpc>
            </a:pPr>
            <a:r>
              <a:rPr lang="fr-FR" sz="1500" dirty="0"/>
              <a:t>Elle permet de mesurer la capabilité à réaliser des étalonnages (ou des </a:t>
            </a:r>
            <a:r>
              <a:rPr lang="fr-FR" sz="1500" dirty="0" err="1"/>
              <a:t>piéces</a:t>
            </a:r>
            <a:r>
              <a:rPr lang="fr-FR" sz="1500" dirty="0"/>
              <a:t> comprises dans un </a:t>
            </a:r>
            <a:r>
              <a:rPr lang="fr-FR" sz="1500" b="1" dirty="0"/>
              <a:t>intervalle de tolérance</a:t>
            </a:r>
            <a:r>
              <a:rPr lang="fr-FR" sz="1500" dirty="0"/>
              <a:t> IT fixé par le cahier des charges).</a:t>
            </a:r>
          </a:p>
          <a:p>
            <a:pPr eaLnBrk="1" hangingPunct="1">
              <a:lnSpc>
                <a:spcPct val="90000"/>
              </a:lnSpc>
            </a:pPr>
            <a:endParaRPr lang="fr-FR" sz="1500" dirty="0"/>
          </a:p>
          <a:p>
            <a:pPr eaLnBrk="1" hangingPunct="1">
              <a:lnSpc>
                <a:spcPct val="90000"/>
              </a:lnSpc>
            </a:pPr>
            <a:r>
              <a:rPr lang="fr-FR" sz="1500" dirty="0"/>
              <a:t>On se place dans le cas où une certaine caractéristique mesurable des produits est soumise à deux tolérances, </a:t>
            </a:r>
            <a:r>
              <a:rPr lang="fr-FR" sz="1500" b="1" dirty="0"/>
              <a:t>Ti et </a:t>
            </a:r>
            <a:r>
              <a:rPr lang="fr-FR" sz="1500" b="1" dirty="0" err="1"/>
              <a:t>Ts</a:t>
            </a:r>
            <a:r>
              <a:rPr lang="fr-FR" sz="1500" b="1" dirty="0"/>
              <a:t> (respectivement tolérance inférieure et tolérance supérieure).</a:t>
            </a:r>
          </a:p>
          <a:p>
            <a:pPr eaLnBrk="1" hangingPunct="1">
              <a:lnSpc>
                <a:spcPct val="90000"/>
              </a:lnSpc>
            </a:pPr>
            <a:endParaRPr lang="fr-FR" sz="1500" dirty="0"/>
          </a:p>
          <a:p>
            <a:pPr eaLnBrk="1" hangingPunct="1">
              <a:lnSpc>
                <a:spcPct val="90000"/>
              </a:lnSpc>
            </a:pPr>
            <a:r>
              <a:rPr lang="fr-FR" sz="1500" dirty="0"/>
              <a:t>Un procédé capable assure une « </a:t>
            </a:r>
            <a:r>
              <a:rPr lang="fr-FR" sz="1500" b="1" dirty="0"/>
              <a:t>sécurité</a:t>
            </a:r>
            <a:r>
              <a:rPr lang="fr-FR" sz="1500" dirty="0"/>
              <a:t> ». C’est-à-dire que la qualité de la production est meilleure que les tolérances. Sa dispersion 6 </a:t>
            </a:r>
            <a:r>
              <a:rPr lang="el-GR" sz="1500" dirty="0"/>
              <a:t>σ</a:t>
            </a:r>
            <a:r>
              <a:rPr lang="fr-FR" sz="1500" dirty="0"/>
              <a:t> doit donc être inférieure à l’intervalle de tolérance (</a:t>
            </a:r>
            <a:r>
              <a:rPr lang="fr-FR" sz="1500" dirty="0" err="1"/>
              <a:t>Ts</a:t>
            </a:r>
            <a:r>
              <a:rPr lang="fr-FR" sz="1500" dirty="0"/>
              <a:t> – Ti).</a:t>
            </a:r>
          </a:p>
          <a:p>
            <a:pPr eaLnBrk="1" hangingPunct="1">
              <a:lnSpc>
                <a:spcPct val="90000"/>
              </a:lnSpc>
            </a:pPr>
            <a:endParaRPr lang="fr-FR" sz="1500" dirty="0"/>
          </a:p>
          <a:p>
            <a:pPr eaLnBrk="1" hangingPunct="1">
              <a:lnSpc>
                <a:spcPct val="90000"/>
              </a:lnSpc>
            </a:pPr>
            <a:r>
              <a:rPr lang="fr-FR" sz="1500" dirty="0"/>
              <a:t>Si la dispersion de la production est </a:t>
            </a:r>
            <a:r>
              <a:rPr lang="fr-FR" sz="1500" b="1" dirty="0"/>
              <a:t>juste limitée aux tolérances</a:t>
            </a:r>
            <a:r>
              <a:rPr lang="fr-FR" sz="1500" dirty="0"/>
              <a:t>, à la moindre dérive on </a:t>
            </a:r>
            <a:r>
              <a:rPr lang="fr-FR" sz="1500" b="1" dirty="0"/>
              <a:t>risque</a:t>
            </a:r>
            <a:r>
              <a:rPr lang="fr-FR" sz="1500" dirty="0"/>
              <a:t> d’avoir des </a:t>
            </a:r>
            <a:r>
              <a:rPr lang="fr-FR" sz="1500" b="1" dirty="0"/>
              <a:t>produits non-conforme</a:t>
            </a:r>
            <a:r>
              <a:rPr lang="fr-FR" sz="1500" dirty="0"/>
              <a:t>.</a:t>
            </a:r>
            <a:endParaRPr lang="el-GR" sz="1500" dirty="0"/>
          </a:p>
          <a:p>
            <a:pPr eaLnBrk="1" hangingPunct="1">
              <a:lnSpc>
                <a:spcPct val="90000"/>
              </a:lnSpc>
              <a:buFontTx/>
              <a:buNone/>
            </a:pPr>
            <a:endParaRPr lang="fr-FR" sz="15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1141942" y="26258"/>
            <a:ext cx="6860117" cy="638372"/>
          </a:xfrm>
        </p:spPr>
        <p:txBody>
          <a:bodyPr>
            <a:normAutofit fontScale="90000"/>
          </a:bodyPr>
          <a:lstStyle/>
          <a:p>
            <a:pPr eaLnBrk="1" hangingPunct="1"/>
            <a:r>
              <a:rPr lang="fr-FR" sz="1800" b="1" dirty="0"/>
              <a:t>Exemple de procédé capable et de procédé incapable</a:t>
            </a:r>
            <a:br>
              <a:rPr lang="fr-FR" sz="1800" b="1" dirty="0"/>
            </a:br>
            <a:endParaRPr lang="fr-FR" sz="1800" b="1" dirty="0"/>
          </a:p>
        </p:txBody>
      </p:sp>
      <p:sp>
        <p:nvSpPr>
          <p:cNvPr id="12293" name="Rectangle 8"/>
          <p:cNvSpPr>
            <a:spLocks noChangeArrowheads="1"/>
          </p:cNvSpPr>
          <p:nvPr/>
        </p:nvSpPr>
        <p:spPr bwMode="auto">
          <a:xfrm>
            <a:off x="1365159" y="3433581"/>
            <a:ext cx="6636900" cy="1754326"/>
          </a:xfrm>
          <a:prstGeom prst="rect">
            <a:avLst/>
          </a:prstGeom>
          <a:noFill/>
          <a:ln w="9525">
            <a:solidFill>
              <a:schemeClr val="bg1"/>
            </a:solidFill>
            <a:miter lim="800000"/>
            <a:headEnd/>
            <a:tailEnd/>
          </a:ln>
        </p:spPr>
        <p:txBody>
          <a:bodyPr wrap="square">
            <a:spAutoFit/>
          </a:bodyPr>
          <a:lstStyle/>
          <a:p>
            <a:pPr>
              <a:tabLst>
                <a:tab pos="207224" algn="l"/>
              </a:tabLst>
            </a:pPr>
            <a:r>
              <a:rPr lang="fr-FR" dirty="0"/>
              <a:t>IT=TS-TI</a:t>
            </a:r>
          </a:p>
          <a:p>
            <a:pPr>
              <a:tabLst>
                <a:tab pos="207224" algn="l"/>
              </a:tabLst>
            </a:pPr>
            <a:r>
              <a:rPr lang="fr-FR" dirty="0"/>
              <a:t>Pour vérifier cette capabilité On peut calculer un indice de capabilité, il en existe plusieurs :</a:t>
            </a:r>
          </a:p>
          <a:p>
            <a:pPr marL="338228" lvl="1">
              <a:buFont typeface="Wingdings" pitchFamily="2" charset="2"/>
              <a:buChar char="Ø"/>
              <a:tabLst>
                <a:tab pos="207224" algn="l"/>
              </a:tabLst>
            </a:pPr>
            <a:r>
              <a:rPr lang="fr-FR" dirty="0"/>
              <a:t>    Les indices de capabilité machine (Cm et </a:t>
            </a:r>
            <a:r>
              <a:rPr lang="fr-FR" dirty="0" err="1"/>
              <a:t>Cmk</a:t>
            </a:r>
            <a:r>
              <a:rPr lang="fr-FR" dirty="0"/>
              <a:t>).</a:t>
            </a:r>
          </a:p>
          <a:p>
            <a:pPr marL="338228" lvl="1">
              <a:buFont typeface="Wingdings" pitchFamily="2" charset="2"/>
              <a:buChar char="Ø"/>
              <a:tabLst>
                <a:tab pos="207224" algn="l"/>
              </a:tabLst>
            </a:pPr>
            <a:r>
              <a:rPr lang="fr-FR" dirty="0"/>
              <a:t>   Les indices de capabilité procédé Cp et </a:t>
            </a:r>
            <a:r>
              <a:rPr lang="fr-FR" dirty="0" err="1"/>
              <a:t>Cpk</a:t>
            </a:r>
            <a:endParaRPr lang="fr-FR" dirty="0"/>
          </a:p>
          <a:p>
            <a:pPr marL="338228" lvl="1">
              <a:tabLst>
                <a:tab pos="207224" algn="l"/>
              </a:tabLst>
            </a:pPr>
            <a:endParaRPr lang="fr-FR" dirty="0"/>
          </a:p>
        </p:txBody>
      </p:sp>
      <p:sp>
        <p:nvSpPr>
          <p:cNvPr id="10" name="ZoneTexte 9">
            <a:extLst>
              <a:ext uri="{FF2B5EF4-FFF2-40B4-BE49-F238E27FC236}">
                <a16:creationId xmlns:a16="http://schemas.microsoft.com/office/drawing/2014/main" id="{0C10B56B-1952-495B-99FF-AC71593A223E}"/>
              </a:ext>
            </a:extLst>
          </p:cNvPr>
          <p:cNvSpPr txBox="1"/>
          <p:nvPr/>
        </p:nvSpPr>
        <p:spPr>
          <a:xfrm>
            <a:off x="2060371" y="2558005"/>
            <a:ext cx="2174178" cy="830997"/>
          </a:xfrm>
          <a:prstGeom prst="rect">
            <a:avLst/>
          </a:prstGeom>
          <a:noFill/>
          <a:ln>
            <a:solidFill>
              <a:schemeClr val="tx1"/>
            </a:solidFill>
          </a:ln>
        </p:spPr>
        <p:txBody>
          <a:bodyPr wrap="square">
            <a:spAutoFit/>
          </a:bodyPr>
          <a:lstStyle/>
          <a:p>
            <a:pPr algn="ctr"/>
            <a:r>
              <a:rPr lang="fr-FR" sz="1200" dirty="0"/>
              <a:t>Le centrage est bon et la dispersion aussi. Cette distribution correspond a un procédé capable</a:t>
            </a:r>
          </a:p>
        </p:txBody>
      </p:sp>
      <p:pic>
        <p:nvPicPr>
          <p:cNvPr id="9" name="Image 8">
            <a:extLst>
              <a:ext uri="{FF2B5EF4-FFF2-40B4-BE49-F238E27FC236}">
                <a16:creationId xmlns:a16="http://schemas.microsoft.com/office/drawing/2014/main" id="{1EFDBBF7-E3B3-4314-9E8D-195304A5F2B7}"/>
              </a:ext>
            </a:extLst>
          </p:cNvPr>
          <p:cNvPicPr>
            <a:picLocks noChangeAspect="1"/>
          </p:cNvPicPr>
          <p:nvPr/>
        </p:nvPicPr>
        <p:blipFill rotWithShape="1">
          <a:blip r:embed="rId2"/>
          <a:srcRect l="20862" t="40196" r="19288" b="19185"/>
          <a:stretch/>
        </p:blipFill>
        <p:spPr>
          <a:xfrm>
            <a:off x="1611664" y="337599"/>
            <a:ext cx="5920673" cy="2078954"/>
          </a:xfrm>
          <a:prstGeom prst="rect">
            <a:avLst/>
          </a:prstGeom>
        </p:spPr>
      </p:pic>
      <p:sp>
        <p:nvSpPr>
          <p:cNvPr id="15" name="ZoneTexte 14">
            <a:extLst>
              <a:ext uri="{FF2B5EF4-FFF2-40B4-BE49-F238E27FC236}">
                <a16:creationId xmlns:a16="http://schemas.microsoft.com/office/drawing/2014/main" id="{6232FB09-7017-4427-95B8-025365CE6BEB}"/>
              </a:ext>
            </a:extLst>
          </p:cNvPr>
          <p:cNvSpPr txBox="1"/>
          <p:nvPr/>
        </p:nvSpPr>
        <p:spPr>
          <a:xfrm>
            <a:off x="4907739" y="2515022"/>
            <a:ext cx="2174178" cy="1015663"/>
          </a:xfrm>
          <a:prstGeom prst="rect">
            <a:avLst/>
          </a:prstGeom>
          <a:noFill/>
          <a:ln>
            <a:solidFill>
              <a:schemeClr val="tx1"/>
            </a:solidFill>
          </a:ln>
        </p:spPr>
        <p:txBody>
          <a:bodyPr wrap="square">
            <a:spAutoFit/>
          </a:bodyPr>
          <a:lstStyle/>
          <a:p>
            <a:pPr algn="ctr"/>
            <a:r>
              <a:rPr lang="fr-FR" sz="1200" dirty="0"/>
              <a:t>Le centrage est bon mais la dispersion est trop grande. Cette distribution correspond a un procédé Non capable</a:t>
            </a:r>
          </a:p>
        </p:txBody>
      </p:sp>
    </p:spTree>
    <p:extLst>
      <p:ext uri="{BB962C8B-B14F-4D97-AF65-F5344CB8AC3E}">
        <p14:creationId xmlns:p14="http://schemas.microsoft.com/office/powerpoint/2010/main" val="17704288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1484947" y="8452"/>
            <a:ext cx="6174105" cy="857515"/>
          </a:xfrm>
        </p:spPr>
        <p:txBody>
          <a:bodyPr/>
          <a:lstStyle/>
          <a:p>
            <a:pPr marL="628818" indent="-628818"/>
            <a:r>
              <a:rPr lang="fr-FR" sz="2101" dirty="0"/>
              <a:t>Indice de </a:t>
            </a:r>
            <a:r>
              <a:rPr lang="fr-FR" sz="2101" dirty="0" err="1"/>
              <a:t>capabilité</a:t>
            </a:r>
            <a:r>
              <a:rPr lang="fr-FR" sz="2101" dirty="0"/>
              <a:t> machine Cm et </a:t>
            </a:r>
            <a:r>
              <a:rPr lang="fr-FR" sz="2101" dirty="0" err="1"/>
              <a:t>Cmk</a:t>
            </a:r>
            <a:r>
              <a:rPr lang="fr-FR" sz="2101" dirty="0"/>
              <a:t> </a:t>
            </a:r>
          </a:p>
        </p:txBody>
      </p:sp>
      <mc:AlternateContent xmlns:mc="http://schemas.openxmlformats.org/markup-compatibility/2006" xmlns:a14="http://schemas.microsoft.com/office/drawing/2010/main">
        <mc:Choice Requires="a14">
          <p:sp>
            <p:nvSpPr>
              <p:cNvPr id="3" name="ZoneTexte 2"/>
              <p:cNvSpPr txBox="1"/>
              <p:nvPr/>
            </p:nvSpPr>
            <p:spPr>
              <a:xfrm>
                <a:off x="4220471" y="3869088"/>
                <a:ext cx="3781587" cy="116993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fr-FR" i="1" smtClean="0">
                          <a:latin typeface="Cambria Math"/>
                          <a:ea typeface="Cambria Math"/>
                        </a:rPr>
                        <m:t>𝜎</m:t>
                      </m:r>
                      <m:r>
                        <a:rPr lang="fr-FR" b="0" i="1" smtClean="0">
                          <a:latin typeface="Cambria Math"/>
                          <a:ea typeface="Cambria Math"/>
                        </a:rPr>
                        <m:t>𝑚</m:t>
                      </m:r>
                      <m:r>
                        <a:rPr lang="fr-FR" i="1">
                          <a:latin typeface="Cambria Math"/>
                          <a:ea typeface="Cambria Math"/>
                        </a:rPr>
                        <m:t>=</m:t>
                      </m:r>
                      <m:rad>
                        <m:radPr>
                          <m:degHide m:val="on"/>
                          <m:ctrlPr>
                            <a:rPr lang="fr-FR" i="1" dirty="0" smtClean="0">
                              <a:latin typeface="Cambria Math" panose="02040503050406030204" pitchFamily="18" charset="0"/>
                            </a:rPr>
                          </m:ctrlPr>
                        </m:radPr>
                        <m:deg/>
                        <m:e>
                          <m:eqArr>
                            <m:eqArrPr>
                              <m:ctrlPr>
                                <a:rPr lang="fr-FR" i="1">
                                  <a:latin typeface="Cambria Math" panose="02040503050406030204" pitchFamily="18" charset="0"/>
                                  <a:ea typeface="Cambria Math"/>
                                </a:rPr>
                              </m:ctrlPr>
                            </m:eqArrPr>
                            <m:e>
                              <m:r>
                                <a:rPr lang="fr-FR" i="1">
                                  <a:latin typeface="Cambria Math"/>
                                  <a:ea typeface="Cambria Math"/>
                                </a:rPr>
                                <m:t>∑</m:t>
                              </m:r>
                              <m:sSup>
                                <m:sSupPr>
                                  <m:ctrlPr>
                                    <a:rPr lang="fr-FR" i="1" smtClean="0">
                                      <a:latin typeface="Cambria Math" panose="02040503050406030204" pitchFamily="18" charset="0"/>
                                      <a:ea typeface="Cambria Math"/>
                                    </a:rPr>
                                  </m:ctrlPr>
                                </m:sSupPr>
                                <m:e>
                                  <m:d>
                                    <m:dPr>
                                      <m:ctrlPr>
                                        <a:rPr lang="fr-FR" i="1">
                                          <a:latin typeface="Cambria Math" panose="02040503050406030204" pitchFamily="18" charset="0"/>
                                          <a:ea typeface="Cambria Math"/>
                                        </a:rPr>
                                      </m:ctrlPr>
                                    </m:dPr>
                                    <m:e>
                                      <m:r>
                                        <a:rPr lang="fr-FR" i="1">
                                          <a:latin typeface="Cambria Math"/>
                                          <a:ea typeface="Cambria Math"/>
                                        </a:rPr>
                                        <m:t>𝑥</m:t>
                                      </m:r>
                                      <m:r>
                                        <a:rPr lang="fr-FR" i="1">
                                          <a:latin typeface="Cambria Math"/>
                                          <a:ea typeface="Cambria Math"/>
                                        </a:rPr>
                                        <m:t>−</m:t>
                                      </m:r>
                                      <m:acc>
                                        <m:accPr>
                                          <m:chr m:val="̅"/>
                                          <m:ctrlPr>
                                            <a:rPr lang="fr-FR" i="1" dirty="0">
                                              <a:latin typeface="Cambria Math" panose="02040503050406030204" pitchFamily="18" charset="0"/>
                                            </a:rPr>
                                          </m:ctrlPr>
                                        </m:accPr>
                                        <m:e>
                                          <m:r>
                                            <a:rPr lang="fr-FR" i="1" dirty="0">
                                              <a:latin typeface="Cambria Math"/>
                                            </a:rPr>
                                            <m:t>𝑥</m:t>
                                          </m:r>
                                        </m:e>
                                      </m:acc>
                                    </m:e>
                                  </m:d>
                                </m:e>
                                <m:sup>
                                  <m:r>
                                    <a:rPr lang="fr-FR" i="1" smtClean="0">
                                      <a:latin typeface="Cambria Math"/>
                                      <a:ea typeface="Cambria Math"/>
                                    </a:rPr>
                                    <m:t>2</m:t>
                                  </m:r>
                                </m:sup>
                              </m:sSup>
                            </m:e>
                            <m:e>
                              <m:r>
                                <a:rPr lang="fr-FR" b="0" i="1" dirty="0" smtClean="0">
                                  <a:latin typeface="Cambria Math"/>
                                  <a:ea typeface="Cambria Math"/>
                                </a:rPr>
                                <m:t>_____________</m:t>
                              </m:r>
                            </m:e>
                            <m:e>
                              <m:r>
                                <a:rPr lang="fr-FR" b="0" i="1" dirty="0" smtClean="0">
                                  <a:latin typeface="Cambria Math"/>
                                  <a:ea typeface="Cambria Math"/>
                                </a:rPr>
                                <m:t>𝑛</m:t>
                              </m:r>
                              <m:r>
                                <a:rPr lang="fr-FR" b="0" i="1" dirty="0" smtClean="0">
                                  <a:latin typeface="Cambria Math"/>
                                  <a:ea typeface="Cambria Math"/>
                                </a:rPr>
                                <m:t>−1</m:t>
                              </m:r>
                            </m:e>
                          </m:eqArr>
                        </m:e>
                      </m:rad>
                    </m:oMath>
                  </m:oMathPara>
                </a14:m>
                <a:endParaRPr lang="fr-FR" dirty="0"/>
              </a:p>
            </p:txBody>
          </p:sp>
        </mc:Choice>
        <mc:Fallback xmlns="">
          <p:sp>
            <p:nvSpPr>
              <p:cNvPr id="3" name="ZoneTexte 2"/>
              <p:cNvSpPr txBox="1">
                <a:spLocks noRot="1" noChangeAspect="1" noMove="1" noResize="1" noEditPoints="1" noAdjustHandles="1" noChangeArrowheads="1" noChangeShapeType="1" noTextEdit="1"/>
              </p:cNvSpPr>
              <p:nvPr/>
            </p:nvSpPr>
            <p:spPr>
              <a:xfrm>
                <a:off x="4220471" y="3869088"/>
                <a:ext cx="3781587" cy="1169936"/>
              </a:xfrm>
              <a:prstGeom prst="rect">
                <a:avLst/>
              </a:prstGeom>
              <a:blipFill>
                <a:blip r:embed="rId3"/>
                <a:stretch>
                  <a:fillRect/>
                </a:stretch>
              </a:blipFill>
            </p:spPr>
            <p:txBody>
              <a:bodyPr/>
              <a:lstStyle/>
              <a:p>
                <a:r>
                  <a:rPr lang="fr-FR">
                    <a:noFill/>
                  </a:rPr>
                  <a:t> </a:t>
                </a:r>
              </a:p>
            </p:txBody>
          </p:sp>
        </mc:Fallback>
      </mc:AlternateContent>
      <p:sp>
        <p:nvSpPr>
          <p:cNvPr id="4" name="ZoneTexte 3"/>
          <p:cNvSpPr txBox="1"/>
          <p:nvPr/>
        </p:nvSpPr>
        <p:spPr>
          <a:xfrm>
            <a:off x="1168257" y="1167955"/>
            <a:ext cx="6833801" cy="3139321"/>
          </a:xfrm>
          <a:prstGeom prst="rect">
            <a:avLst/>
          </a:prstGeom>
          <a:noFill/>
        </p:spPr>
        <p:txBody>
          <a:bodyPr wrap="square" rtlCol="0">
            <a:spAutoFit/>
          </a:bodyPr>
          <a:lstStyle>
            <a:defPPr>
              <a:defRPr lang="fr-FR"/>
            </a:defPPr>
            <a:lvl1pPr algn="just">
              <a:defRPr sz="2400"/>
            </a:lvl1pPr>
          </a:lstStyle>
          <a:p>
            <a:r>
              <a:rPr lang="fr-FR" sz="1800" dirty="0"/>
              <a:t>On va d'abord calculer la capabilité machine qui caractérise l’aptitude d’une machine à produire des produits conformes.</a:t>
            </a:r>
          </a:p>
          <a:p>
            <a:r>
              <a:rPr lang="fr-FR" sz="1800" dirty="0"/>
              <a:t>Pour la mesurer on prend 50 pièces à la sortie d’une machine dans un laps de temps court pour que n’interviennent que les paramètres de dispersion liés à la machine.  </a:t>
            </a:r>
          </a:p>
          <a:p>
            <a:r>
              <a:rPr lang="fr-FR" sz="1800" dirty="0"/>
              <a:t>L’écart type calculé à partir d’un échantillon de n pièces consécutives (n=50) produites sans intervention de réglage .</a:t>
            </a:r>
          </a:p>
          <a:p>
            <a:endParaRPr lang="fr-FR" sz="1800" dirty="0"/>
          </a:p>
          <a:p>
            <a:r>
              <a:rPr lang="fr-FR" sz="1800" dirty="0"/>
              <a:t>Ou a partir de plusieurs lots, toujours sans intervention de réglage pendant le prélèvement. </a:t>
            </a:r>
          </a:p>
        </p:txBody>
      </p:sp>
    </p:spTree>
    <p:extLst>
      <p:ext uri="{BB962C8B-B14F-4D97-AF65-F5344CB8AC3E}">
        <p14:creationId xmlns:p14="http://schemas.microsoft.com/office/powerpoint/2010/main" val="12271105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1484948" y="18847"/>
            <a:ext cx="6174105" cy="857515"/>
          </a:xfrm>
        </p:spPr>
        <p:txBody>
          <a:bodyPr/>
          <a:lstStyle/>
          <a:p>
            <a:pPr marL="628818" indent="-628818"/>
            <a:r>
              <a:rPr lang="fr-FR" sz="2101" dirty="0"/>
              <a:t>Indice de capabilité machine Cm et </a:t>
            </a:r>
            <a:r>
              <a:rPr lang="fr-FR" sz="2101" dirty="0" err="1"/>
              <a:t>Cmk</a:t>
            </a:r>
            <a:r>
              <a:rPr lang="fr-FR" sz="2101" dirty="0"/>
              <a:t> </a:t>
            </a:r>
          </a:p>
        </p:txBody>
      </p:sp>
      <p:sp>
        <p:nvSpPr>
          <p:cNvPr id="14339" name="Rectangle 3"/>
          <p:cNvSpPr>
            <a:spLocks noGrp="1" noChangeArrowheads="1"/>
          </p:cNvSpPr>
          <p:nvPr>
            <p:ph idx="1"/>
          </p:nvPr>
        </p:nvSpPr>
        <p:spPr>
          <a:xfrm>
            <a:off x="1484948" y="1200521"/>
            <a:ext cx="6174105" cy="3944567"/>
          </a:xfrm>
        </p:spPr>
        <p:txBody>
          <a:bodyPr/>
          <a:lstStyle/>
          <a:p>
            <a:pPr eaLnBrk="1" hangingPunct="1">
              <a:lnSpc>
                <a:spcPct val="90000"/>
              </a:lnSpc>
              <a:buFontTx/>
              <a:buNone/>
            </a:pPr>
            <a:endParaRPr lang="fr-FR" sz="1500"/>
          </a:p>
          <a:p>
            <a:pPr eaLnBrk="1" hangingPunct="1">
              <a:lnSpc>
                <a:spcPct val="90000"/>
              </a:lnSpc>
              <a:buFontTx/>
              <a:buNone/>
            </a:pPr>
            <a:endParaRPr lang="fr-FR" sz="1500"/>
          </a:p>
          <a:p>
            <a:pPr eaLnBrk="1" hangingPunct="1">
              <a:lnSpc>
                <a:spcPct val="90000"/>
              </a:lnSpc>
            </a:pPr>
            <a:endParaRPr lang="fr-FR" sz="1500"/>
          </a:p>
          <a:p>
            <a:pPr eaLnBrk="1" hangingPunct="1">
              <a:lnSpc>
                <a:spcPct val="90000"/>
              </a:lnSpc>
              <a:buFontTx/>
              <a:buNone/>
            </a:pPr>
            <a:endParaRPr lang="fr-FR" sz="1500"/>
          </a:p>
          <a:p>
            <a:pPr eaLnBrk="1" hangingPunct="1">
              <a:lnSpc>
                <a:spcPct val="90000"/>
              </a:lnSpc>
            </a:pPr>
            <a:endParaRPr lang="fr-FR" sz="1500"/>
          </a:p>
        </p:txBody>
      </p:sp>
      <p:pic>
        <p:nvPicPr>
          <p:cNvPr id="14340" name="Picture 5" descr="Photo 178"/>
          <p:cNvPicPr>
            <a:picLocks noChangeAspect="1" noChangeArrowheads="1"/>
          </p:cNvPicPr>
          <p:nvPr/>
        </p:nvPicPr>
        <p:blipFill>
          <a:blip r:embed="rId2" cstate="print"/>
          <a:srcRect/>
          <a:stretch>
            <a:fillRect/>
          </a:stretch>
        </p:blipFill>
        <p:spPr bwMode="auto">
          <a:xfrm>
            <a:off x="1330119" y="844414"/>
            <a:ext cx="6671940" cy="2863146"/>
          </a:xfrm>
          <a:prstGeom prst="rect">
            <a:avLst/>
          </a:prstGeom>
          <a:noFill/>
          <a:ln w="9525">
            <a:noFill/>
            <a:miter lim="800000"/>
            <a:headEnd/>
            <a:tailEnd/>
          </a:ln>
        </p:spPr>
      </p:pic>
      <p:sp>
        <p:nvSpPr>
          <p:cNvPr id="14341" name="Rectangle 6"/>
          <p:cNvSpPr>
            <a:spLocks noChangeArrowheads="1"/>
          </p:cNvSpPr>
          <p:nvPr/>
        </p:nvSpPr>
        <p:spPr bwMode="auto">
          <a:xfrm>
            <a:off x="1141942" y="4463338"/>
            <a:ext cx="6860117" cy="849463"/>
          </a:xfrm>
          <a:prstGeom prst="rect">
            <a:avLst/>
          </a:prstGeom>
          <a:noFill/>
          <a:ln w="9525">
            <a:noFill/>
            <a:miter lim="800000"/>
            <a:headEnd/>
            <a:tailEnd/>
          </a:ln>
        </p:spPr>
        <p:txBody>
          <a:bodyPr>
            <a:spAutoFit/>
          </a:bodyPr>
          <a:lstStyle/>
          <a:p>
            <a:pPr>
              <a:lnSpc>
                <a:spcPct val="90000"/>
              </a:lnSpc>
              <a:spcBef>
                <a:spcPct val="50000"/>
              </a:spcBef>
            </a:pPr>
            <a:r>
              <a:rPr lang="fr-FR" dirty="0"/>
              <a:t>Source : Florence Gillet-</a:t>
            </a:r>
            <a:r>
              <a:rPr lang="fr-FR" dirty="0" err="1"/>
              <a:t>Goinard</a:t>
            </a:r>
            <a:r>
              <a:rPr lang="fr-FR" dirty="0"/>
              <a:t>, Laurent </a:t>
            </a:r>
            <a:r>
              <a:rPr lang="fr-FR" dirty="0" err="1"/>
              <a:t>Maimi</a:t>
            </a:r>
            <a:r>
              <a:rPr lang="fr-FR" dirty="0"/>
              <a:t>, ‘Toute la fonction production’, L’usine Nouvelle, </a:t>
            </a:r>
            <a:r>
              <a:rPr lang="fr-FR" dirty="0" err="1"/>
              <a:t>Dunod</a:t>
            </a:r>
            <a:r>
              <a:rPr lang="fr-FR" dirty="0"/>
              <a:t>, 2007</a:t>
            </a:r>
          </a:p>
          <a:p>
            <a:pPr>
              <a:lnSpc>
                <a:spcPct val="90000"/>
              </a:lnSpc>
              <a:spcBef>
                <a:spcPct val="50000"/>
              </a:spcBef>
              <a:buFontTx/>
              <a:buChar char="•"/>
            </a:pPr>
            <a:endParaRPr lang="fr-FR" sz="1200" dirty="0"/>
          </a:p>
        </p:txBody>
      </p:sp>
      <p:pic>
        <p:nvPicPr>
          <p:cNvPr id="14342" name="Picture 7" descr="Photo 179"/>
          <p:cNvPicPr>
            <a:picLocks noChangeAspect="1" noChangeArrowheads="1"/>
          </p:cNvPicPr>
          <p:nvPr/>
        </p:nvPicPr>
        <p:blipFill>
          <a:blip r:embed="rId3" cstate="print"/>
          <a:srcRect/>
          <a:stretch>
            <a:fillRect/>
          </a:stretch>
        </p:blipFill>
        <p:spPr bwMode="auto">
          <a:xfrm>
            <a:off x="1546880" y="3436906"/>
            <a:ext cx="6158622" cy="961131"/>
          </a:xfrm>
          <a:prstGeom prst="rect">
            <a:avLst/>
          </a:prstGeom>
          <a:noFill/>
          <a:ln w="9525">
            <a:solidFill>
              <a:schemeClr val="tx1"/>
            </a:solid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5"/>
          <p:cNvSpPr>
            <a:spLocks noChangeArrowheads="1"/>
          </p:cNvSpPr>
          <p:nvPr/>
        </p:nvSpPr>
        <p:spPr bwMode="auto">
          <a:xfrm>
            <a:off x="1141942" y="4301270"/>
            <a:ext cx="6860117" cy="849463"/>
          </a:xfrm>
          <a:prstGeom prst="rect">
            <a:avLst/>
          </a:prstGeom>
          <a:noFill/>
          <a:ln w="9525">
            <a:noFill/>
            <a:miter lim="800000"/>
            <a:headEnd/>
            <a:tailEnd/>
          </a:ln>
        </p:spPr>
        <p:txBody>
          <a:bodyPr>
            <a:spAutoFit/>
          </a:bodyPr>
          <a:lstStyle/>
          <a:p>
            <a:pPr>
              <a:lnSpc>
                <a:spcPct val="90000"/>
              </a:lnSpc>
              <a:spcBef>
                <a:spcPct val="50000"/>
              </a:spcBef>
            </a:pPr>
            <a:r>
              <a:rPr lang="fr-FR" dirty="0"/>
              <a:t>Source : Florence Gillet-</a:t>
            </a:r>
            <a:r>
              <a:rPr lang="fr-FR" dirty="0" err="1"/>
              <a:t>Goinard</a:t>
            </a:r>
            <a:r>
              <a:rPr lang="fr-FR" dirty="0"/>
              <a:t>, Laurent </a:t>
            </a:r>
            <a:r>
              <a:rPr lang="fr-FR" dirty="0" err="1"/>
              <a:t>Maimi</a:t>
            </a:r>
            <a:r>
              <a:rPr lang="fr-FR" dirty="0"/>
              <a:t>, ‘Toute la fonction production’, L’usine Nouvelle, </a:t>
            </a:r>
            <a:r>
              <a:rPr lang="fr-FR" dirty="0" err="1"/>
              <a:t>Dunod</a:t>
            </a:r>
            <a:r>
              <a:rPr lang="fr-FR" dirty="0"/>
              <a:t>, 2007</a:t>
            </a:r>
          </a:p>
          <a:p>
            <a:pPr>
              <a:lnSpc>
                <a:spcPct val="90000"/>
              </a:lnSpc>
              <a:spcBef>
                <a:spcPct val="50000"/>
              </a:spcBef>
              <a:buFontTx/>
              <a:buChar char="•"/>
            </a:pPr>
            <a:endParaRPr lang="fr-FR" sz="1200" dirty="0"/>
          </a:p>
        </p:txBody>
      </p:sp>
      <p:sp>
        <p:nvSpPr>
          <p:cNvPr id="15364" name="Rectangle 6"/>
          <p:cNvSpPr>
            <a:spLocks noChangeArrowheads="1"/>
          </p:cNvSpPr>
          <p:nvPr/>
        </p:nvSpPr>
        <p:spPr bwMode="auto">
          <a:xfrm>
            <a:off x="2911626" y="102426"/>
            <a:ext cx="3235682" cy="392536"/>
          </a:xfrm>
          <a:prstGeom prst="rect">
            <a:avLst/>
          </a:prstGeom>
        </p:spPr>
        <p:txBody>
          <a:bodyPr vert="horz" lIns="68601" tIns="34301" rIns="68601" bIns="34301" rtlCol="0" anchor="ctr">
            <a:normAutofit/>
          </a:bodyPr>
          <a:lstStyle/>
          <a:p>
            <a:pPr marL="628818" indent="-628818" algn="ctr"/>
            <a:r>
              <a:rPr lang="fr-FR" sz="2101" dirty="0">
                <a:latin typeface="+mj-lt"/>
                <a:ea typeface="+mj-ea"/>
                <a:cs typeface="+mj-cs"/>
              </a:rPr>
              <a:t>Valeur cible pour C</a:t>
            </a:r>
            <a:r>
              <a:rPr lang="fr-FR" dirty="0">
                <a:latin typeface="+mj-lt"/>
                <a:ea typeface="+mj-ea"/>
                <a:cs typeface="+mj-cs"/>
              </a:rPr>
              <a:t>m</a:t>
            </a:r>
            <a:r>
              <a:rPr lang="fr-FR" sz="2101" dirty="0">
                <a:latin typeface="+mj-lt"/>
                <a:ea typeface="+mj-ea"/>
                <a:cs typeface="+mj-cs"/>
              </a:rPr>
              <a:t> et </a:t>
            </a:r>
            <a:r>
              <a:rPr lang="fr-FR" sz="2101" dirty="0" err="1">
                <a:latin typeface="+mj-lt"/>
                <a:ea typeface="+mj-ea"/>
                <a:cs typeface="+mj-cs"/>
              </a:rPr>
              <a:t>C</a:t>
            </a:r>
            <a:r>
              <a:rPr lang="fr-FR" dirty="0" err="1">
                <a:latin typeface="+mj-lt"/>
                <a:ea typeface="+mj-ea"/>
                <a:cs typeface="+mj-cs"/>
              </a:rPr>
              <a:t>mk</a:t>
            </a:r>
            <a:endParaRPr lang="fr-FR" sz="2101" dirty="0">
              <a:latin typeface="+mj-lt"/>
              <a:ea typeface="+mj-ea"/>
              <a:cs typeface="+mj-cs"/>
            </a:endParaRPr>
          </a:p>
        </p:txBody>
      </p:sp>
      <mc:AlternateContent xmlns:mc="http://schemas.openxmlformats.org/markup-compatibility/2006" xmlns:a14="http://schemas.microsoft.com/office/drawing/2010/main">
        <mc:Choice Requires="a14">
          <p:sp>
            <p:nvSpPr>
              <p:cNvPr id="2" name="ZoneTexte 1"/>
              <p:cNvSpPr txBox="1"/>
              <p:nvPr/>
            </p:nvSpPr>
            <p:spPr>
              <a:xfrm>
                <a:off x="1141941" y="723918"/>
                <a:ext cx="8002059" cy="3216778"/>
              </a:xfrm>
              <a:prstGeom prst="rect">
                <a:avLst/>
              </a:prstGeom>
              <a:noFill/>
            </p:spPr>
            <p:txBody>
              <a:bodyPr wrap="square" rtlCol="0">
                <a:spAutoFit/>
              </a:bodyPr>
              <a:lstStyle/>
              <a:p>
                <a:pPr algn="just"/>
                <a:r>
                  <a:rPr lang="fr-FR" dirty="0"/>
                  <a:t>Le principe est de rechercher une </a:t>
                </a:r>
                <a:r>
                  <a:rPr lang="fr-FR" dirty="0" err="1"/>
                  <a:t>capabilité</a:t>
                </a:r>
                <a:r>
                  <a:rPr lang="fr-FR" dirty="0"/>
                  <a:t> machine déjà très bonne pour pouvoir obtenir ensuite une </a:t>
                </a:r>
                <a:r>
                  <a:rPr lang="fr-FR" dirty="0" err="1"/>
                  <a:t>capabilité</a:t>
                </a:r>
                <a:r>
                  <a:rPr lang="fr-FR" dirty="0"/>
                  <a:t> procédé acceptable.</a:t>
                </a:r>
              </a:p>
              <a:p>
                <a:pPr algn="just"/>
                <a:endParaRPr lang="fr-FR" dirty="0"/>
              </a:p>
              <a:p>
                <a:pPr algn="just"/>
                <a:r>
                  <a:rPr lang="fr-FR" dirty="0"/>
                  <a:t>On fixe pour cela une marge de deux écarts types de sécurité de chaque coté de la distribution (représentée par 6 </a:t>
                </a:r>
                <a14:m>
                  <m:oMath xmlns:m="http://schemas.openxmlformats.org/officeDocument/2006/math">
                    <m:r>
                      <a:rPr lang="fr-FR" sz="2101" i="1">
                        <a:latin typeface="Cambria Math"/>
                        <a:ea typeface="Cambria Math"/>
                      </a:rPr>
                      <m:t>𝜎</m:t>
                    </m:r>
                  </m:oMath>
                </a14:m>
                <a:r>
                  <a:rPr lang="fr-FR" b="0" dirty="0">
                    <a:ea typeface="Cambria Math"/>
                  </a:rPr>
                  <a:t>m)</a:t>
                </a:r>
              </a:p>
              <a:p>
                <a:pPr algn="just"/>
                <a:endParaRPr lang="fr-FR" dirty="0"/>
              </a:p>
              <a:p>
                <a:pPr algn="just"/>
                <a:r>
                  <a:rPr lang="fr-FR" dirty="0"/>
                  <a:t>On obtient alors un Cm d’au moins 6+2+2=10</a:t>
                </a:r>
                <a14:m>
                  <m:oMath xmlns:m="http://schemas.openxmlformats.org/officeDocument/2006/math">
                    <m:r>
                      <a:rPr lang="fr-FR" i="1">
                        <a:latin typeface="Cambria Math"/>
                        <a:ea typeface="Cambria Math"/>
                      </a:rPr>
                      <m:t>𝜎</m:t>
                    </m:r>
                  </m:oMath>
                </a14:m>
                <a:r>
                  <a:rPr lang="fr-FR" dirty="0"/>
                  <a:t>m / 6</a:t>
                </a:r>
                <a:r>
                  <a:rPr lang="fr-FR" dirty="0">
                    <a:ea typeface="Cambria Math"/>
                  </a:rPr>
                  <a:t> </a:t>
                </a:r>
                <a14:m>
                  <m:oMath xmlns:m="http://schemas.openxmlformats.org/officeDocument/2006/math">
                    <m:r>
                      <a:rPr lang="fr-FR" i="1">
                        <a:latin typeface="Cambria Math"/>
                        <a:ea typeface="Cambria Math"/>
                      </a:rPr>
                      <m:t>𝜎</m:t>
                    </m:r>
                  </m:oMath>
                </a14:m>
                <a:r>
                  <a:rPr lang="fr-FR" dirty="0"/>
                  <a:t>m soit 1,67.</a:t>
                </a:r>
              </a:p>
              <a:p>
                <a:pPr algn="just"/>
                <a:endParaRPr lang="fr-FR" dirty="0"/>
              </a:p>
              <a:p>
                <a:pPr algn="just"/>
                <a:r>
                  <a:rPr lang="fr-FR" dirty="0"/>
                  <a:t>Dans le cas d’une distribution décentrée, il faut disposer aussi du coté le moins capable, d’au moins deux écarts types, ce qui donne un </a:t>
                </a:r>
                <a:r>
                  <a:rPr lang="fr-FR" dirty="0" err="1"/>
                  <a:t>Cmk</a:t>
                </a:r>
                <a:r>
                  <a:rPr lang="fr-FR" dirty="0"/>
                  <a:t> au moins égal à 3+2 = 5</a:t>
                </a:r>
                <a:r>
                  <a:rPr lang="fr-FR" dirty="0">
                    <a:ea typeface="Cambria Math"/>
                  </a:rPr>
                  <a:t> </a:t>
                </a:r>
                <a14:m>
                  <m:oMath xmlns:m="http://schemas.openxmlformats.org/officeDocument/2006/math">
                    <m:r>
                      <a:rPr lang="fr-FR" sz="2101" i="1">
                        <a:latin typeface="Cambria Math"/>
                        <a:ea typeface="Cambria Math"/>
                      </a:rPr>
                      <m:t>𝜎</m:t>
                    </m:r>
                  </m:oMath>
                </a14:m>
                <a:r>
                  <a:rPr lang="fr-FR" sz="1500" dirty="0"/>
                  <a:t>m</a:t>
                </a:r>
                <a:r>
                  <a:rPr lang="fr-FR" dirty="0"/>
                  <a:t>/3</a:t>
                </a:r>
                <a:r>
                  <a:rPr lang="fr-FR" dirty="0">
                    <a:ea typeface="Cambria Math"/>
                  </a:rPr>
                  <a:t> </a:t>
                </a:r>
                <a14:m>
                  <m:oMath xmlns:m="http://schemas.openxmlformats.org/officeDocument/2006/math">
                    <m:r>
                      <a:rPr lang="fr-FR" sz="2101" i="1">
                        <a:latin typeface="Cambria Math"/>
                        <a:ea typeface="Cambria Math"/>
                      </a:rPr>
                      <m:t>𝜎</m:t>
                    </m:r>
                  </m:oMath>
                </a14:m>
                <a:r>
                  <a:rPr lang="fr-FR" sz="1500" dirty="0"/>
                  <a:t>m</a:t>
                </a:r>
                <a:r>
                  <a:rPr lang="fr-FR" dirty="0"/>
                  <a:t>, soit 1,67.</a:t>
                </a:r>
              </a:p>
            </p:txBody>
          </p:sp>
        </mc:Choice>
        <mc:Fallback xmlns="">
          <p:sp>
            <p:nvSpPr>
              <p:cNvPr id="2" name="ZoneTexte 1"/>
              <p:cNvSpPr txBox="1">
                <a:spLocks noRot="1" noChangeAspect="1" noMove="1" noResize="1" noEditPoints="1" noAdjustHandles="1" noChangeArrowheads="1" noChangeShapeType="1" noTextEdit="1"/>
              </p:cNvSpPr>
              <p:nvPr/>
            </p:nvSpPr>
            <p:spPr>
              <a:xfrm>
                <a:off x="1141941" y="723918"/>
                <a:ext cx="8002059" cy="3216778"/>
              </a:xfrm>
              <a:prstGeom prst="rect">
                <a:avLst/>
              </a:prstGeom>
              <a:blipFill>
                <a:blip r:embed="rId2"/>
                <a:stretch>
                  <a:fillRect l="-609" t="-1139" r="-685" b="-2087"/>
                </a:stretch>
              </a:blipFill>
            </p:spPr>
            <p:txBody>
              <a:bodyPr/>
              <a:lstStyle/>
              <a:p>
                <a:r>
                  <a:rPr lang="fr-FR">
                    <a:noFill/>
                  </a:rPr>
                  <a:t> </a:t>
                </a:r>
              </a:p>
            </p:txBody>
          </p:sp>
        </mc:Fallback>
      </mc:AlternateContent>
    </p:spTree>
    <p:extLst>
      <p:ext uri="{BB962C8B-B14F-4D97-AF65-F5344CB8AC3E}">
        <p14:creationId xmlns:p14="http://schemas.microsoft.com/office/powerpoint/2010/main" val="17451776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1493285" y="0"/>
            <a:ext cx="6174105" cy="857515"/>
          </a:xfrm>
        </p:spPr>
        <p:txBody>
          <a:bodyPr/>
          <a:lstStyle/>
          <a:p>
            <a:pPr eaLnBrk="1" hangingPunct="1"/>
            <a:r>
              <a:rPr lang="fr-FR" sz="2101" b="1" dirty="0"/>
              <a:t>Exemple1 : calcul de Cm</a:t>
            </a:r>
          </a:p>
        </p:txBody>
      </p:sp>
      <p:sp>
        <p:nvSpPr>
          <p:cNvPr id="16387" name="Rectangle 3"/>
          <p:cNvSpPr>
            <a:spLocks noGrp="1" noChangeArrowheads="1"/>
          </p:cNvSpPr>
          <p:nvPr>
            <p:ph idx="1"/>
          </p:nvPr>
        </p:nvSpPr>
        <p:spPr>
          <a:xfrm>
            <a:off x="1493285" y="789629"/>
            <a:ext cx="6174105" cy="4141080"/>
          </a:xfrm>
        </p:spPr>
        <p:txBody>
          <a:bodyPr>
            <a:normAutofit/>
          </a:bodyPr>
          <a:lstStyle/>
          <a:p>
            <a:pPr marL="0" indent="0">
              <a:lnSpc>
                <a:spcPct val="80000"/>
              </a:lnSpc>
              <a:buFont typeface="Wingdings" pitchFamily="2" charset="2"/>
              <a:buChar char="ü"/>
              <a:tabLst>
                <a:tab pos="4916211" algn="l"/>
              </a:tabLst>
            </a:pPr>
            <a:r>
              <a:rPr lang="fr-FR" sz="1500" dirty="0"/>
              <a:t>Le poids à réaliser est de 150g ± 8 g</a:t>
            </a:r>
          </a:p>
          <a:p>
            <a:pPr marL="0" indent="0">
              <a:lnSpc>
                <a:spcPct val="80000"/>
              </a:lnSpc>
              <a:buFont typeface="Wingdings" pitchFamily="2" charset="2"/>
              <a:buChar char="ü"/>
              <a:tabLst>
                <a:tab pos="4916211" algn="l"/>
              </a:tabLst>
            </a:pPr>
            <a:r>
              <a:rPr lang="fr-FR" sz="1500" dirty="0"/>
              <a:t>L’écart type estimé est de 2 g</a:t>
            </a:r>
          </a:p>
          <a:p>
            <a:pPr marL="0" indent="0">
              <a:lnSpc>
                <a:spcPct val="80000"/>
              </a:lnSpc>
              <a:buFont typeface="Wingdings" pitchFamily="2" charset="2"/>
              <a:buChar char="ü"/>
              <a:tabLst>
                <a:tab pos="4916211" algn="l"/>
              </a:tabLst>
            </a:pPr>
            <a:r>
              <a:rPr lang="fr-FR" sz="1500" dirty="0"/>
              <a:t>La moyenne est de 150 g</a:t>
            </a:r>
          </a:p>
          <a:p>
            <a:pPr marL="0" indent="0">
              <a:lnSpc>
                <a:spcPct val="80000"/>
              </a:lnSpc>
              <a:buNone/>
              <a:tabLst>
                <a:tab pos="4916211" algn="l"/>
              </a:tabLst>
            </a:pPr>
            <a:r>
              <a:rPr lang="fr-FR" sz="1500" dirty="0"/>
              <a:t>Calculer Cm.</a:t>
            </a:r>
          </a:p>
          <a:p>
            <a:pPr marL="0" indent="0">
              <a:lnSpc>
                <a:spcPct val="80000"/>
              </a:lnSpc>
              <a:buNone/>
              <a:tabLst>
                <a:tab pos="4916211" algn="l"/>
              </a:tabLst>
            </a:pPr>
            <a:endParaRPr lang="fr-FR" sz="1500" dirty="0"/>
          </a:p>
          <a:p>
            <a:pPr marL="0" indent="0">
              <a:lnSpc>
                <a:spcPct val="80000"/>
              </a:lnSpc>
              <a:buNone/>
              <a:tabLst>
                <a:tab pos="4916211" algn="l"/>
              </a:tabLst>
            </a:pPr>
            <a:r>
              <a:rPr lang="fr-FR" sz="1500" b="1" u="sng" dirty="0"/>
              <a:t>Calcul de </a:t>
            </a:r>
            <a:r>
              <a:rPr lang="fr-FR" sz="1500" b="1" u="sng" dirty="0" err="1"/>
              <a:t>Ts</a:t>
            </a:r>
            <a:r>
              <a:rPr lang="fr-FR" sz="1500" b="1" u="sng" dirty="0"/>
              <a:t> et Ti :</a:t>
            </a:r>
          </a:p>
          <a:p>
            <a:pPr marL="0" indent="0">
              <a:lnSpc>
                <a:spcPct val="80000"/>
              </a:lnSpc>
              <a:buNone/>
              <a:tabLst>
                <a:tab pos="4916211" algn="l"/>
              </a:tabLst>
            </a:pPr>
            <a:endParaRPr lang="fr-FR" sz="1500" b="1" u="sng" dirty="0"/>
          </a:p>
          <a:p>
            <a:pPr marL="0" indent="0">
              <a:lnSpc>
                <a:spcPct val="80000"/>
              </a:lnSpc>
              <a:buNone/>
              <a:tabLst>
                <a:tab pos="4916211" algn="l"/>
              </a:tabLst>
            </a:pPr>
            <a:r>
              <a:rPr lang="fr-FR" sz="1500" dirty="0" err="1"/>
              <a:t>Ts</a:t>
            </a:r>
            <a:r>
              <a:rPr lang="fr-FR" sz="1500" dirty="0"/>
              <a:t> = 150 + 8 = 158 g</a:t>
            </a:r>
          </a:p>
          <a:p>
            <a:pPr marL="0" indent="0">
              <a:lnSpc>
                <a:spcPct val="80000"/>
              </a:lnSpc>
              <a:buNone/>
              <a:tabLst>
                <a:tab pos="4916211" algn="l"/>
              </a:tabLst>
            </a:pPr>
            <a:r>
              <a:rPr lang="fr-FR" sz="1500" dirty="0"/>
              <a:t>Ti = 150 – 8 = 142 g</a:t>
            </a:r>
          </a:p>
          <a:p>
            <a:pPr marL="0" indent="0">
              <a:lnSpc>
                <a:spcPct val="80000"/>
              </a:lnSpc>
              <a:buNone/>
              <a:tabLst>
                <a:tab pos="4916211" algn="l"/>
              </a:tabLst>
            </a:pPr>
            <a:endParaRPr lang="fr-FR" sz="1500" b="1" u="sng" dirty="0"/>
          </a:p>
          <a:p>
            <a:pPr marL="0" indent="0">
              <a:lnSpc>
                <a:spcPct val="80000"/>
              </a:lnSpc>
              <a:buNone/>
              <a:tabLst>
                <a:tab pos="4916211" algn="l"/>
              </a:tabLst>
            </a:pPr>
            <a:r>
              <a:rPr lang="fr-FR" sz="1500" b="1" u="sng" dirty="0"/>
              <a:t>Calcul de Cm :</a:t>
            </a:r>
          </a:p>
          <a:p>
            <a:pPr marL="0" indent="0">
              <a:lnSpc>
                <a:spcPct val="80000"/>
              </a:lnSpc>
              <a:buNone/>
              <a:tabLst>
                <a:tab pos="4916211" algn="l"/>
              </a:tabLst>
            </a:pPr>
            <a:endParaRPr lang="fr-FR" sz="1500" b="1" u="sng" dirty="0"/>
          </a:p>
          <a:p>
            <a:pPr marL="0" indent="0">
              <a:lnSpc>
                <a:spcPct val="80000"/>
              </a:lnSpc>
              <a:buNone/>
              <a:tabLst>
                <a:tab pos="4916211" algn="l"/>
              </a:tabLst>
            </a:pPr>
            <a:r>
              <a:rPr lang="fr-FR" sz="1500" dirty="0"/>
              <a:t>Cm = (</a:t>
            </a:r>
            <a:r>
              <a:rPr lang="fr-FR" sz="1500" dirty="0" err="1"/>
              <a:t>Ts</a:t>
            </a:r>
            <a:r>
              <a:rPr lang="fr-FR" sz="1500" dirty="0"/>
              <a:t> – Ti) / 6 </a:t>
            </a:r>
            <a:r>
              <a:rPr lang="el-GR" sz="1500" dirty="0">
                <a:latin typeface="Arial Unicode MS" pitchFamily="34" charset="-128"/>
                <a:ea typeface="Arial Unicode MS" pitchFamily="34" charset="-128"/>
                <a:cs typeface="Arial Unicode MS" pitchFamily="34" charset="-128"/>
              </a:rPr>
              <a:t>σ</a:t>
            </a:r>
            <a:endParaRPr lang="fr-FR" sz="1500" dirty="0"/>
          </a:p>
          <a:p>
            <a:pPr marL="0" indent="0">
              <a:lnSpc>
                <a:spcPct val="80000"/>
              </a:lnSpc>
              <a:buNone/>
              <a:tabLst>
                <a:tab pos="4916211" algn="l"/>
              </a:tabLst>
            </a:pPr>
            <a:r>
              <a:rPr lang="fr-FR" sz="1500" dirty="0"/>
              <a:t>Cm = (</a:t>
            </a:r>
            <a:r>
              <a:rPr lang="fr-FR" sz="1500" dirty="0" err="1"/>
              <a:t>Ts</a:t>
            </a:r>
            <a:r>
              <a:rPr lang="fr-FR" sz="1500" dirty="0"/>
              <a:t> – Ti) / 6 </a:t>
            </a:r>
            <a:r>
              <a:rPr lang="el-GR" sz="1500" dirty="0">
                <a:latin typeface="Arial Unicode MS" pitchFamily="34" charset="-128"/>
                <a:ea typeface="Arial Unicode MS" pitchFamily="34" charset="-128"/>
                <a:cs typeface="Arial Unicode MS" pitchFamily="34" charset="-128"/>
              </a:rPr>
              <a:t>σ</a:t>
            </a:r>
            <a:r>
              <a:rPr lang="fr-FR" sz="1500" dirty="0"/>
              <a:t> = (158-142) / (6 </a:t>
            </a:r>
            <a:r>
              <a:rPr lang="en-US" sz="1500" dirty="0">
                <a:latin typeface="Arial Unicode MS" pitchFamily="34" charset="-128"/>
                <a:ea typeface="Arial Unicode MS" pitchFamily="34" charset="-128"/>
                <a:cs typeface="Arial Unicode MS" pitchFamily="34" charset="-128"/>
              </a:rPr>
              <a:t>x</a:t>
            </a:r>
            <a:r>
              <a:rPr lang="fr-FR" sz="1500" dirty="0"/>
              <a:t> 2) = 16/ 12 = 1.33</a:t>
            </a:r>
          </a:p>
          <a:p>
            <a:pPr marL="0" indent="0">
              <a:lnSpc>
                <a:spcPct val="80000"/>
              </a:lnSpc>
              <a:buNone/>
              <a:tabLst>
                <a:tab pos="4916211" algn="l"/>
              </a:tabLst>
            </a:pPr>
            <a:r>
              <a:rPr lang="fr-FR" sz="1500" dirty="0"/>
              <a:t>Comme la distribution est centrée, on peut juger la capabilité de la machine à partir du calcul de Cm (car dans ce cas Cm = </a:t>
            </a:r>
            <a:r>
              <a:rPr lang="fr-FR" sz="1500" dirty="0" err="1"/>
              <a:t>Cmk</a:t>
            </a:r>
            <a:r>
              <a:rPr lang="fr-FR" sz="1500" dirty="0"/>
              <a:t>)</a:t>
            </a:r>
          </a:p>
          <a:p>
            <a:pPr marL="0" indent="0">
              <a:lnSpc>
                <a:spcPct val="80000"/>
              </a:lnSpc>
              <a:buNone/>
              <a:tabLst>
                <a:tab pos="4916211" algn="l"/>
              </a:tabLst>
            </a:pPr>
            <a:r>
              <a:rPr lang="fr-FR" sz="1500" dirty="0"/>
              <a:t>1.33 &lt;1.67 la machine n’est donc pas capable.</a:t>
            </a:r>
          </a:p>
          <a:p>
            <a:pPr marL="0" indent="0">
              <a:lnSpc>
                <a:spcPct val="80000"/>
              </a:lnSpc>
              <a:buNone/>
              <a:tabLst>
                <a:tab pos="4916211" algn="l"/>
              </a:tabLst>
            </a:pPr>
            <a:endParaRPr lang="fr-FR" sz="15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animEffect transition="in" filter="fade">
                                      <p:cBhvr>
                                        <p:cTn id="7" dur="1000"/>
                                        <p:tgtEl>
                                          <p:spTgt spid="16387">
                                            <p:txEl>
                                              <p:pRg st="0" end="0"/>
                                            </p:txEl>
                                          </p:spTgt>
                                        </p:tgtEl>
                                      </p:cBhvr>
                                    </p:animEffect>
                                    <p:anim calcmode="lin" valueType="num">
                                      <p:cBhvr>
                                        <p:cTn id="8" dur="1000" fill="hold"/>
                                        <p:tgtEl>
                                          <p:spTgt spid="1638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6387">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6387">
                                            <p:txEl>
                                              <p:pRg st="1" end="1"/>
                                            </p:txEl>
                                          </p:spTgt>
                                        </p:tgtEl>
                                        <p:attrNameLst>
                                          <p:attrName>style.visibility</p:attrName>
                                        </p:attrNameLst>
                                      </p:cBhvr>
                                      <p:to>
                                        <p:strVal val="visible"/>
                                      </p:to>
                                    </p:set>
                                    <p:animEffect transition="in" filter="fade">
                                      <p:cBhvr>
                                        <p:cTn id="12" dur="1000"/>
                                        <p:tgtEl>
                                          <p:spTgt spid="16387">
                                            <p:txEl>
                                              <p:pRg st="1" end="1"/>
                                            </p:txEl>
                                          </p:spTgt>
                                        </p:tgtEl>
                                      </p:cBhvr>
                                    </p:animEffect>
                                    <p:anim calcmode="lin" valueType="num">
                                      <p:cBhvr>
                                        <p:cTn id="13" dur="1000" fill="hold"/>
                                        <p:tgtEl>
                                          <p:spTgt spid="16387">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16387">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6387">
                                            <p:txEl>
                                              <p:pRg st="2" end="2"/>
                                            </p:txEl>
                                          </p:spTgt>
                                        </p:tgtEl>
                                        <p:attrNameLst>
                                          <p:attrName>style.visibility</p:attrName>
                                        </p:attrNameLst>
                                      </p:cBhvr>
                                      <p:to>
                                        <p:strVal val="visible"/>
                                      </p:to>
                                    </p:set>
                                    <p:animEffect transition="in" filter="fade">
                                      <p:cBhvr>
                                        <p:cTn id="17" dur="1000"/>
                                        <p:tgtEl>
                                          <p:spTgt spid="16387">
                                            <p:txEl>
                                              <p:pRg st="2" end="2"/>
                                            </p:txEl>
                                          </p:spTgt>
                                        </p:tgtEl>
                                      </p:cBhvr>
                                    </p:animEffect>
                                    <p:anim calcmode="lin" valueType="num">
                                      <p:cBhvr>
                                        <p:cTn id="18" dur="1000" fill="hold"/>
                                        <p:tgtEl>
                                          <p:spTgt spid="16387">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16387">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6387">
                                            <p:txEl>
                                              <p:pRg st="3" end="3"/>
                                            </p:txEl>
                                          </p:spTgt>
                                        </p:tgtEl>
                                        <p:attrNameLst>
                                          <p:attrName>style.visibility</p:attrName>
                                        </p:attrNameLst>
                                      </p:cBhvr>
                                      <p:to>
                                        <p:strVal val="visible"/>
                                      </p:to>
                                    </p:set>
                                    <p:animEffect transition="in" filter="fade">
                                      <p:cBhvr>
                                        <p:cTn id="22" dur="1000"/>
                                        <p:tgtEl>
                                          <p:spTgt spid="16387">
                                            <p:txEl>
                                              <p:pRg st="3" end="3"/>
                                            </p:txEl>
                                          </p:spTgt>
                                        </p:tgtEl>
                                      </p:cBhvr>
                                    </p:animEffect>
                                    <p:anim calcmode="lin" valueType="num">
                                      <p:cBhvr>
                                        <p:cTn id="23" dur="1000" fill="hold"/>
                                        <p:tgtEl>
                                          <p:spTgt spid="16387">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16387">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16387">
                                            <p:txEl>
                                              <p:pRg st="5" end="5"/>
                                            </p:txEl>
                                          </p:spTgt>
                                        </p:tgtEl>
                                        <p:attrNameLst>
                                          <p:attrName>style.visibility</p:attrName>
                                        </p:attrNameLst>
                                      </p:cBhvr>
                                      <p:to>
                                        <p:strVal val="visible"/>
                                      </p:to>
                                    </p:set>
                                    <p:animEffect transition="in" filter="fade">
                                      <p:cBhvr>
                                        <p:cTn id="29" dur="1000"/>
                                        <p:tgtEl>
                                          <p:spTgt spid="16387">
                                            <p:txEl>
                                              <p:pRg st="5" end="5"/>
                                            </p:txEl>
                                          </p:spTgt>
                                        </p:tgtEl>
                                      </p:cBhvr>
                                    </p:animEffect>
                                    <p:anim calcmode="lin" valueType="num">
                                      <p:cBhvr>
                                        <p:cTn id="30" dur="1000" fill="hold"/>
                                        <p:tgtEl>
                                          <p:spTgt spid="16387">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16387">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16387">
                                            <p:txEl>
                                              <p:pRg st="10" end="10"/>
                                            </p:txEl>
                                          </p:spTgt>
                                        </p:tgtEl>
                                        <p:attrNameLst>
                                          <p:attrName>style.visibility</p:attrName>
                                        </p:attrNameLst>
                                      </p:cBhvr>
                                      <p:to>
                                        <p:strVal val="visible"/>
                                      </p:to>
                                    </p:set>
                                    <p:animEffect transition="in" filter="fade">
                                      <p:cBhvr>
                                        <p:cTn id="36" dur="1000"/>
                                        <p:tgtEl>
                                          <p:spTgt spid="16387">
                                            <p:txEl>
                                              <p:pRg st="10" end="10"/>
                                            </p:txEl>
                                          </p:spTgt>
                                        </p:tgtEl>
                                      </p:cBhvr>
                                    </p:animEffect>
                                    <p:anim calcmode="lin" valueType="num">
                                      <p:cBhvr>
                                        <p:cTn id="37" dur="1000" fill="hold"/>
                                        <p:tgtEl>
                                          <p:spTgt spid="16387">
                                            <p:txEl>
                                              <p:pRg st="10" end="10"/>
                                            </p:txEl>
                                          </p:spTgt>
                                        </p:tgtEl>
                                        <p:attrNameLst>
                                          <p:attrName>ppt_x</p:attrName>
                                        </p:attrNameLst>
                                      </p:cBhvr>
                                      <p:tavLst>
                                        <p:tav tm="0">
                                          <p:val>
                                            <p:strVal val="#ppt_x"/>
                                          </p:val>
                                        </p:tav>
                                        <p:tav tm="100000">
                                          <p:val>
                                            <p:strVal val="#ppt_x"/>
                                          </p:val>
                                        </p:tav>
                                      </p:tavLst>
                                    </p:anim>
                                    <p:anim calcmode="lin" valueType="num">
                                      <p:cBhvr>
                                        <p:cTn id="38" dur="1000" fill="hold"/>
                                        <p:tgtEl>
                                          <p:spTgt spid="16387">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16387">
                                            <p:txEl>
                                              <p:pRg st="7" end="7"/>
                                            </p:txEl>
                                          </p:spTgt>
                                        </p:tgtEl>
                                        <p:attrNameLst>
                                          <p:attrName>style.visibility</p:attrName>
                                        </p:attrNameLst>
                                      </p:cBhvr>
                                      <p:to>
                                        <p:strVal val="visible"/>
                                      </p:to>
                                    </p:set>
                                    <p:animEffect transition="in" filter="fade">
                                      <p:cBhvr>
                                        <p:cTn id="43" dur="1000"/>
                                        <p:tgtEl>
                                          <p:spTgt spid="16387">
                                            <p:txEl>
                                              <p:pRg st="7" end="7"/>
                                            </p:txEl>
                                          </p:spTgt>
                                        </p:tgtEl>
                                      </p:cBhvr>
                                    </p:animEffect>
                                    <p:anim calcmode="lin" valueType="num">
                                      <p:cBhvr>
                                        <p:cTn id="44" dur="1000" fill="hold"/>
                                        <p:tgtEl>
                                          <p:spTgt spid="16387">
                                            <p:txEl>
                                              <p:pRg st="7" end="7"/>
                                            </p:txEl>
                                          </p:spTgt>
                                        </p:tgtEl>
                                        <p:attrNameLst>
                                          <p:attrName>ppt_x</p:attrName>
                                        </p:attrNameLst>
                                      </p:cBhvr>
                                      <p:tavLst>
                                        <p:tav tm="0">
                                          <p:val>
                                            <p:strVal val="#ppt_x"/>
                                          </p:val>
                                        </p:tav>
                                        <p:tav tm="100000">
                                          <p:val>
                                            <p:strVal val="#ppt_x"/>
                                          </p:val>
                                        </p:tav>
                                      </p:tavLst>
                                    </p:anim>
                                    <p:anim calcmode="lin" valueType="num">
                                      <p:cBhvr>
                                        <p:cTn id="45" dur="1000" fill="hold"/>
                                        <p:tgtEl>
                                          <p:spTgt spid="16387">
                                            <p:txEl>
                                              <p:pRg st="7" end="7"/>
                                            </p:txEl>
                                          </p:spTgt>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16387">
                                            <p:txEl>
                                              <p:pRg st="8" end="8"/>
                                            </p:txEl>
                                          </p:spTgt>
                                        </p:tgtEl>
                                        <p:attrNameLst>
                                          <p:attrName>style.visibility</p:attrName>
                                        </p:attrNameLst>
                                      </p:cBhvr>
                                      <p:to>
                                        <p:strVal val="visible"/>
                                      </p:to>
                                    </p:set>
                                    <p:animEffect transition="in" filter="fade">
                                      <p:cBhvr>
                                        <p:cTn id="48" dur="1000"/>
                                        <p:tgtEl>
                                          <p:spTgt spid="16387">
                                            <p:txEl>
                                              <p:pRg st="8" end="8"/>
                                            </p:txEl>
                                          </p:spTgt>
                                        </p:tgtEl>
                                      </p:cBhvr>
                                    </p:animEffect>
                                    <p:anim calcmode="lin" valueType="num">
                                      <p:cBhvr>
                                        <p:cTn id="49" dur="1000" fill="hold"/>
                                        <p:tgtEl>
                                          <p:spTgt spid="16387">
                                            <p:txEl>
                                              <p:pRg st="8" end="8"/>
                                            </p:txEl>
                                          </p:spTgt>
                                        </p:tgtEl>
                                        <p:attrNameLst>
                                          <p:attrName>ppt_x</p:attrName>
                                        </p:attrNameLst>
                                      </p:cBhvr>
                                      <p:tavLst>
                                        <p:tav tm="0">
                                          <p:val>
                                            <p:strVal val="#ppt_x"/>
                                          </p:val>
                                        </p:tav>
                                        <p:tav tm="100000">
                                          <p:val>
                                            <p:strVal val="#ppt_x"/>
                                          </p:val>
                                        </p:tav>
                                      </p:tavLst>
                                    </p:anim>
                                    <p:anim calcmode="lin" valueType="num">
                                      <p:cBhvr>
                                        <p:cTn id="50" dur="1000" fill="hold"/>
                                        <p:tgtEl>
                                          <p:spTgt spid="16387">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nodeType="clickEffect">
                                  <p:stCondLst>
                                    <p:cond delay="0"/>
                                  </p:stCondLst>
                                  <p:childTnLst>
                                    <p:set>
                                      <p:cBhvr>
                                        <p:cTn id="54" dur="1" fill="hold">
                                          <p:stCondLst>
                                            <p:cond delay="0"/>
                                          </p:stCondLst>
                                        </p:cTn>
                                        <p:tgtEl>
                                          <p:spTgt spid="16387">
                                            <p:txEl>
                                              <p:pRg st="12" end="12"/>
                                            </p:txEl>
                                          </p:spTgt>
                                        </p:tgtEl>
                                        <p:attrNameLst>
                                          <p:attrName>style.visibility</p:attrName>
                                        </p:attrNameLst>
                                      </p:cBhvr>
                                      <p:to>
                                        <p:strVal val="visible"/>
                                      </p:to>
                                    </p:set>
                                    <p:animEffect transition="in" filter="fade">
                                      <p:cBhvr>
                                        <p:cTn id="55" dur="1000"/>
                                        <p:tgtEl>
                                          <p:spTgt spid="16387">
                                            <p:txEl>
                                              <p:pRg st="12" end="12"/>
                                            </p:txEl>
                                          </p:spTgt>
                                        </p:tgtEl>
                                      </p:cBhvr>
                                    </p:animEffect>
                                    <p:anim calcmode="lin" valueType="num">
                                      <p:cBhvr>
                                        <p:cTn id="56" dur="1000" fill="hold"/>
                                        <p:tgtEl>
                                          <p:spTgt spid="16387">
                                            <p:txEl>
                                              <p:pRg st="12" end="12"/>
                                            </p:txEl>
                                          </p:spTgt>
                                        </p:tgtEl>
                                        <p:attrNameLst>
                                          <p:attrName>ppt_x</p:attrName>
                                        </p:attrNameLst>
                                      </p:cBhvr>
                                      <p:tavLst>
                                        <p:tav tm="0">
                                          <p:val>
                                            <p:strVal val="#ppt_x"/>
                                          </p:val>
                                        </p:tav>
                                        <p:tav tm="100000">
                                          <p:val>
                                            <p:strVal val="#ppt_x"/>
                                          </p:val>
                                        </p:tav>
                                      </p:tavLst>
                                    </p:anim>
                                    <p:anim calcmode="lin" valueType="num">
                                      <p:cBhvr>
                                        <p:cTn id="57" dur="1000" fill="hold"/>
                                        <p:tgtEl>
                                          <p:spTgt spid="16387">
                                            <p:txEl>
                                              <p:pRg st="12" end="12"/>
                                            </p:txEl>
                                          </p:spTgt>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16387">
                                            <p:txEl>
                                              <p:pRg st="13" end="13"/>
                                            </p:txEl>
                                          </p:spTgt>
                                        </p:tgtEl>
                                        <p:attrNameLst>
                                          <p:attrName>style.visibility</p:attrName>
                                        </p:attrNameLst>
                                      </p:cBhvr>
                                      <p:to>
                                        <p:strVal val="visible"/>
                                      </p:to>
                                    </p:set>
                                    <p:animEffect transition="in" filter="fade">
                                      <p:cBhvr>
                                        <p:cTn id="60" dur="1000"/>
                                        <p:tgtEl>
                                          <p:spTgt spid="16387">
                                            <p:txEl>
                                              <p:pRg st="13" end="13"/>
                                            </p:txEl>
                                          </p:spTgt>
                                        </p:tgtEl>
                                      </p:cBhvr>
                                    </p:animEffect>
                                    <p:anim calcmode="lin" valueType="num">
                                      <p:cBhvr>
                                        <p:cTn id="61" dur="1000" fill="hold"/>
                                        <p:tgtEl>
                                          <p:spTgt spid="16387">
                                            <p:txEl>
                                              <p:pRg st="13" end="13"/>
                                            </p:txEl>
                                          </p:spTgt>
                                        </p:tgtEl>
                                        <p:attrNameLst>
                                          <p:attrName>ppt_x</p:attrName>
                                        </p:attrNameLst>
                                      </p:cBhvr>
                                      <p:tavLst>
                                        <p:tav tm="0">
                                          <p:val>
                                            <p:strVal val="#ppt_x"/>
                                          </p:val>
                                        </p:tav>
                                        <p:tav tm="100000">
                                          <p:val>
                                            <p:strVal val="#ppt_x"/>
                                          </p:val>
                                        </p:tav>
                                      </p:tavLst>
                                    </p:anim>
                                    <p:anim calcmode="lin" valueType="num">
                                      <p:cBhvr>
                                        <p:cTn id="62" dur="1000" fill="hold"/>
                                        <p:tgtEl>
                                          <p:spTgt spid="16387">
                                            <p:txEl>
                                              <p:pRg st="13" end="13"/>
                                            </p:txEl>
                                          </p:spTgt>
                                        </p:tgtEl>
                                        <p:attrNameLst>
                                          <p:attrName>ppt_y</p:attrName>
                                        </p:attrNameLst>
                                      </p:cBhvr>
                                      <p:tavLst>
                                        <p:tav tm="0">
                                          <p:val>
                                            <p:strVal val="#ppt_y+.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42" presetClass="entr" presetSubtype="0" fill="hold" nodeType="clickEffect">
                                  <p:stCondLst>
                                    <p:cond delay="0"/>
                                  </p:stCondLst>
                                  <p:childTnLst>
                                    <p:set>
                                      <p:cBhvr>
                                        <p:cTn id="66" dur="1" fill="hold">
                                          <p:stCondLst>
                                            <p:cond delay="0"/>
                                          </p:stCondLst>
                                        </p:cTn>
                                        <p:tgtEl>
                                          <p:spTgt spid="16387">
                                            <p:txEl>
                                              <p:pRg st="14" end="14"/>
                                            </p:txEl>
                                          </p:spTgt>
                                        </p:tgtEl>
                                        <p:attrNameLst>
                                          <p:attrName>style.visibility</p:attrName>
                                        </p:attrNameLst>
                                      </p:cBhvr>
                                      <p:to>
                                        <p:strVal val="visible"/>
                                      </p:to>
                                    </p:set>
                                    <p:animEffect transition="in" filter="fade">
                                      <p:cBhvr>
                                        <p:cTn id="67" dur="1000"/>
                                        <p:tgtEl>
                                          <p:spTgt spid="16387">
                                            <p:txEl>
                                              <p:pRg st="14" end="14"/>
                                            </p:txEl>
                                          </p:spTgt>
                                        </p:tgtEl>
                                      </p:cBhvr>
                                    </p:animEffect>
                                    <p:anim calcmode="lin" valueType="num">
                                      <p:cBhvr>
                                        <p:cTn id="68" dur="1000" fill="hold"/>
                                        <p:tgtEl>
                                          <p:spTgt spid="16387">
                                            <p:txEl>
                                              <p:pRg st="14" end="14"/>
                                            </p:txEl>
                                          </p:spTgt>
                                        </p:tgtEl>
                                        <p:attrNameLst>
                                          <p:attrName>ppt_x</p:attrName>
                                        </p:attrNameLst>
                                      </p:cBhvr>
                                      <p:tavLst>
                                        <p:tav tm="0">
                                          <p:val>
                                            <p:strVal val="#ppt_x"/>
                                          </p:val>
                                        </p:tav>
                                        <p:tav tm="100000">
                                          <p:val>
                                            <p:strVal val="#ppt_x"/>
                                          </p:val>
                                        </p:tav>
                                      </p:tavLst>
                                    </p:anim>
                                    <p:anim calcmode="lin" valueType="num">
                                      <p:cBhvr>
                                        <p:cTn id="69" dur="1000" fill="hold"/>
                                        <p:tgtEl>
                                          <p:spTgt spid="16387">
                                            <p:txEl>
                                              <p:pRg st="14" end="14"/>
                                            </p:txEl>
                                          </p:spTgt>
                                        </p:tgtEl>
                                        <p:attrNameLst>
                                          <p:attrName>ppt_y</p:attrName>
                                        </p:attrNameLst>
                                      </p:cBhvr>
                                      <p:tavLst>
                                        <p:tav tm="0">
                                          <p:val>
                                            <p:strVal val="#ppt_y+.1"/>
                                          </p:val>
                                        </p:tav>
                                        <p:tav tm="100000">
                                          <p:val>
                                            <p:strVal val="#ppt_y"/>
                                          </p:val>
                                        </p:tav>
                                      </p:tavLst>
                                    </p:anim>
                                  </p:childTnLst>
                                </p:cTn>
                              </p:par>
                              <p:par>
                                <p:cTn id="70" presetID="42" presetClass="entr" presetSubtype="0" fill="hold" nodeType="withEffect">
                                  <p:stCondLst>
                                    <p:cond delay="0"/>
                                  </p:stCondLst>
                                  <p:childTnLst>
                                    <p:set>
                                      <p:cBhvr>
                                        <p:cTn id="71" dur="1" fill="hold">
                                          <p:stCondLst>
                                            <p:cond delay="0"/>
                                          </p:stCondLst>
                                        </p:cTn>
                                        <p:tgtEl>
                                          <p:spTgt spid="16387">
                                            <p:txEl>
                                              <p:pRg st="15" end="15"/>
                                            </p:txEl>
                                          </p:spTgt>
                                        </p:tgtEl>
                                        <p:attrNameLst>
                                          <p:attrName>style.visibility</p:attrName>
                                        </p:attrNameLst>
                                      </p:cBhvr>
                                      <p:to>
                                        <p:strVal val="visible"/>
                                      </p:to>
                                    </p:set>
                                    <p:animEffect transition="in" filter="fade">
                                      <p:cBhvr>
                                        <p:cTn id="72" dur="1000"/>
                                        <p:tgtEl>
                                          <p:spTgt spid="16387">
                                            <p:txEl>
                                              <p:pRg st="15" end="15"/>
                                            </p:txEl>
                                          </p:spTgt>
                                        </p:tgtEl>
                                      </p:cBhvr>
                                    </p:animEffect>
                                    <p:anim calcmode="lin" valueType="num">
                                      <p:cBhvr>
                                        <p:cTn id="73" dur="1000" fill="hold"/>
                                        <p:tgtEl>
                                          <p:spTgt spid="16387">
                                            <p:txEl>
                                              <p:pRg st="15" end="15"/>
                                            </p:txEl>
                                          </p:spTgt>
                                        </p:tgtEl>
                                        <p:attrNameLst>
                                          <p:attrName>ppt_x</p:attrName>
                                        </p:attrNameLst>
                                      </p:cBhvr>
                                      <p:tavLst>
                                        <p:tav tm="0">
                                          <p:val>
                                            <p:strVal val="#ppt_x"/>
                                          </p:val>
                                        </p:tav>
                                        <p:tav tm="100000">
                                          <p:val>
                                            <p:strVal val="#ppt_x"/>
                                          </p:val>
                                        </p:tav>
                                      </p:tavLst>
                                    </p:anim>
                                    <p:anim calcmode="lin" valueType="num">
                                      <p:cBhvr>
                                        <p:cTn id="74" dur="1000" fill="hold"/>
                                        <p:tgtEl>
                                          <p:spTgt spid="16387">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1493285" y="0"/>
            <a:ext cx="6174105" cy="857515"/>
          </a:xfrm>
        </p:spPr>
        <p:txBody>
          <a:bodyPr/>
          <a:lstStyle/>
          <a:p>
            <a:pPr eaLnBrk="1" hangingPunct="1"/>
            <a:r>
              <a:rPr lang="fr-FR" sz="2101" b="1" dirty="0"/>
              <a:t>Exemple 2 de calcul de Cm et </a:t>
            </a:r>
            <a:r>
              <a:rPr lang="fr-FR" sz="2101" b="1" dirty="0" err="1"/>
              <a:t>Cmk</a:t>
            </a:r>
            <a:endParaRPr lang="fr-FR" sz="2101" b="1" dirty="0"/>
          </a:p>
        </p:txBody>
      </p:sp>
      <p:sp>
        <p:nvSpPr>
          <p:cNvPr id="17411" name="Rectangle 3"/>
          <p:cNvSpPr>
            <a:spLocks noGrp="1" noChangeArrowheads="1"/>
          </p:cNvSpPr>
          <p:nvPr>
            <p:ph idx="1"/>
          </p:nvPr>
        </p:nvSpPr>
        <p:spPr>
          <a:xfrm>
            <a:off x="1493285" y="789628"/>
            <a:ext cx="6265811" cy="4105351"/>
          </a:xfrm>
        </p:spPr>
        <p:txBody>
          <a:bodyPr>
            <a:normAutofit/>
          </a:bodyPr>
          <a:lstStyle/>
          <a:p>
            <a:pPr marL="0" indent="0">
              <a:lnSpc>
                <a:spcPct val="80000"/>
              </a:lnSpc>
              <a:buFont typeface="Wingdings" pitchFamily="2" charset="2"/>
              <a:buChar char="ü"/>
              <a:tabLst>
                <a:tab pos="4916211" algn="l"/>
              </a:tabLst>
            </a:pPr>
            <a:r>
              <a:rPr lang="fr-FR" sz="1200" dirty="0"/>
              <a:t>Le poids à réaliser est de 150g ± 10 g</a:t>
            </a:r>
          </a:p>
          <a:p>
            <a:pPr marL="0" indent="0">
              <a:lnSpc>
                <a:spcPct val="80000"/>
              </a:lnSpc>
              <a:buFont typeface="Wingdings" pitchFamily="2" charset="2"/>
              <a:buChar char="ü"/>
              <a:tabLst>
                <a:tab pos="4916211" algn="l"/>
              </a:tabLst>
            </a:pPr>
            <a:r>
              <a:rPr lang="fr-FR" sz="1200" dirty="0"/>
              <a:t>L’écart type estimé est de 2 g</a:t>
            </a:r>
          </a:p>
          <a:p>
            <a:pPr marL="0" indent="0">
              <a:lnSpc>
                <a:spcPct val="80000"/>
              </a:lnSpc>
              <a:buFont typeface="Wingdings" pitchFamily="2" charset="2"/>
              <a:buChar char="ü"/>
              <a:tabLst>
                <a:tab pos="4916211" algn="l"/>
              </a:tabLst>
            </a:pPr>
            <a:r>
              <a:rPr lang="fr-FR" sz="1200" dirty="0"/>
              <a:t>La moyenne estimée est de 145 g</a:t>
            </a:r>
          </a:p>
          <a:p>
            <a:pPr marL="0" indent="0">
              <a:lnSpc>
                <a:spcPct val="80000"/>
              </a:lnSpc>
              <a:buNone/>
              <a:tabLst>
                <a:tab pos="4916211" algn="l"/>
              </a:tabLst>
            </a:pPr>
            <a:r>
              <a:rPr lang="fr-FR" sz="1200" dirty="0"/>
              <a:t>Calculer Cm et </a:t>
            </a:r>
            <a:r>
              <a:rPr lang="fr-FR" sz="1200" dirty="0" err="1"/>
              <a:t>Cmk</a:t>
            </a:r>
            <a:r>
              <a:rPr lang="fr-FR" sz="1200" dirty="0"/>
              <a:t>.</a:t>
            </a:r>
          </a:p>
          <a:p>
            <a:pPr marL="0" indent="0">
              <a:lnSpc>
                <a:spcPct val="80000"/>
              </a:lnSpc>
              <a:buNone/>
              <a:tabLst>
                <a:tab pos="4916211" algn="l"/>
              </a:tabLst>
            </a:pPr>
            <a:endParaRPr lang="fr-FR" sz="1200" dirty="0"/>
          </a:p>
          <a:p>
            <a:pPr marL="0" indent="0">
              <a:lnSpc>
                <a:spcPct val="80000"/>
              </a:lnSpc>
              <a:buNone/>
              <a:tabLst>
                <a:tab pos="4916211" algn="l"/>
              </a:tabLst>
            </a:pPr>
            <a:r>
              <a:rPr lang="fr-FR" sz="1350" u="sng" dirty="0"/>
              <a:t>Calcul de </a:t>
            </a:r>
            <a:r>
              <a:rPr lang="fr-FR" sz="1350" u="sng" dirty="0" err="1"/>
              <a:t>Ts</a:t>
            </a:r>
            <a:r>
              <a:rPr lang="fr-FR" sz="1350" u="sng" dirty="0"/>
              <a:t> et Ti :</a:t>
            </a:r>
          </a:p>
          <a:p>
            <a:pPr marL="0" indent="0">
              <a:lnSpc>
                <a:spcPct val="80000"/>
              </a:lnSpc>
              <a:buNone/>
              <a:tabLst>
                <a:tab pos="4916211" algn="l"/>
              </a:tabLst>
            </a:pPr>
            <a:r>
              <a:rPr lang="fr-FR" sz="1200" dirty="0" err="1"/>
              <a:t>Ts</a:t>
            </a:r>
            <a:r>
              <a:rPr lang="fr-FR" sz="1200" dirty="0"/>
              <a:t> = 150 + 10 = 160 g</a:t>
            </a:r>
          </a:p>
          <a:p>
            <a:pPr marL="0" indent="0">
              <a:lnSpc>
                <a:spcPct val="80000"/>
              </a:lnSpc>
              <a:buNone/>
              <a:tabLst>
                <a:tab pos="4916211" algn="l"/>
              </a:tabLst>
            </a:pPr>
            <a:r>
              <a:rPr lang="fr-FR" sz="1200" dirty="0"/>
              <a:t>Ti = 150 – 10 = 140 g</a:t>
            </a:r>
          </a:p>
          <a:p>
            <a:pPr marL="0" indent="0">
              <a:lnSpc>
                <a:spcPct val="80000"/>
              </a:lnSpc>
              <a:buNone/>
              <a:tabLst>
                <a:tab pos="4916211" algn="l"/>
              </a:tabLst>
            </a:pPr>
            <a:r>
              <a:rPr lang="fr-FR" sz="1500" dirty="0"/>
              <a:t>       </a:t>
            </a:r>
          </a:p>
          <a:p>
            <a:pPr marL="0" indent="0">
              <a:lnSpc>
                <a:spcPct val="80000"/>
              </a:lnSpc>
              <a:buNone/>
              <a:tabLst>
                <a:tab pos="4916211" algn="l"/>
              </a:tabLst>
            </a:pPr>
            <a:r>
              <a:rPr lang="fr-FR" sz="1200" dirty="0"/>
              <a:t>Calculer Cm</a:t>
            </a:r>
          </a:p>
          <a:p>
            <a:pPr marL="0" indent="0">
              <a:lnSpc>
                <a:spcPct val="80000"/>
              </a:lnSpc>
              <a:buNone/>
              <a:tabLst>
                <a:tab pos="4916211" algn="l"/>
              </a:tabLst>
            </a:pPr>
            <a:r>
              <a:rPr lang="fr-FR" sz="1200" dirty="0"/>
              <a:t>Cm = (</a:t>
            </a:r>
            <a:r>
              <a:rPr lang="fr-FR" sz="1200" dirty="0" err="1"/>
              <a:t>Ts</a:t>
            </a:r>
            <a:r>
              <a:rPr lang="fr-FR" sz="1200" dirty="0"/>
              <a:t> – Ti) / 6 </a:t>
            </a:r>
            <a:r>
              <a:rPr lang="el-GR" sz="1200" dirty="0">
                <a:latin typeface="Arial Unicode MS" pitchFamily="34" charset="-128"/>
                <a:ea typeface="Arial Unicode MS" pitchFamily="34" charset="-128"/>
                <a:cs typeface="Arial Unicode MS" pitchFamily="34" charset="-128"/>
              </a:rPr>
              <a:t>σ</a:t>
            </a:r>
            <a:r>
              <a:rPr lang="fr-FR" sz="1200" dirty="0"/>
              <a:t> = (160-140) / (6 </a:t>
            </a:r>
            <a:r>
              <a:rPr lang="en-US" sz="1200" dirty="0">
                <a:latin typeface="Arial Unicode MS" pitchFamily="34" charset="-128"/>
                <a:ea typeface="Arial Unicode MS" pitchFamily="34" charset="-128"/>
                <a:cs typeface="Arial Unicode MS" pitchFamily="34" charset="-128"/>
              </a:rPr>
              <a:t>x</a:t>
            </a:r>
            <a:r>
              <a:rPr lang="fr-FR" sz="1200" dirty="0"/>
              <a:t> 2) = 20/ 12 = 1.67 </a:t>
            </a:r>
          </a:p>
          <a:p>
            <a:pPr marL="0" indent="0">
              <a:lnSpc>
                <a:spcPct val="80000"/>
              </a:lnSpc>
              <a:buNone/>
              <a:tabLst>
                <a:tab pos="4916211" algn="l"/>
              </a:tabLst>
            </a:pPr>
            <a:r>
              <a:rPr lang="fr-FR" sz="1200" dirty="0"/>
              <a:t>Comme la distribution est décentrée il faut calculer </a:t>
            </a:r>
            <a:r>
              <a:rPr lang="fr-FR" sz="1200" dirty="0" err="1"/>
              <a:t>CmK</a:t>
            </a:r>
            <a:r>
              <a:rPr lang="fr-FR" sz="1200" dirty="0"/>
              <a:t> pour juger de la capabilité de la machine.</a:t>
            </a:r>
          </a:p>
          <a:p>
            <a:pPr marL="0" indent="0">
              <a:lnSpc>
                <a:spcPct val="80000"/>
              </a:lnSpc>
              <a:buNone/>
              <a:tabLst>
                <a:tab pos="4916211" algn="l"/>
              </a:tabLst>
            </a:pPr>
            <a:r>
              <a:rPr lang="fr-FR" sz="1500" dirty="0"/>
              <a:t>                                   - Ti        </a:t>
            </a:r>
            <a:r>
              <a:rPr lang="fr-FR" sz="1500" dirty="0" err="1"/>
              <a:t>Ts</a:t>
            </a:r>
            <a:r>
              <a:rPr lang="fr-FR" sz="1500" dirty="0"/>
              <a:t> - </a:t>
            </a:r>
            <a:endParaRPr lang="el-GR" sz="1500" dirty="0">
              <a:latin typeface="Arial Unicode MS" pitchFamily="34" charset="-128"/>
              <a:ea typeface="Arial Unicode MS" pitchFamily="34" charset="-128"/>
              <a:cs typeface="Arial Unicode MS" pitchFamily="34" charset="-128"/>
            </a:endParaRPr>
          </a:p>
          <a:p>
            <a:pPr marL="0" indent="0">
              <a:lnSpc>
                <a:spcPct val="80000"/>
              </a:lnSpc>
              <a:buFont typeface="Wingdings" pitchFamily="2" charset="2"/>
              <a:buChar char="à"/>
              <a:tabLst>
                <a:tab pos="4916211" algn="l"/>
              </a:tabLst>
            </a:pPr>
            <a:r>
              <a:rPr lang="fr-FR" sz="1500" dirty="0" err="1"/>
              <a:t>Cmk</a:t>
            </a:r>
            <a:r>
              <a:rPr lang="fr-FR" sz="1500" dirty="0"/>
              <a:t> = min [ ________  , _________ ] </a:t>
            </a:r>
          </a:p>
          <a:p>
            <a:pPr marL="0" indent="0">
              <a:lnSpc>
                <a:spcPct val="80000"/>
              </a:lnSpc>
              <a:buNone/>
              <a:tabLst>
                <a:tab pos="4916211" algn="l"/>
              </a:tabLst>
            </a:pPr>
            <a:r>
              <a:rPr lang="fr-FR" sz="1500" dirty="0"/>
              <a:t>                              3 </a:t>
            </a:r>
            <a:r>
              <a:rPr lang="en-US" sz="1200" dirty="0">
                <a:latin typeface="Arial Unicode MS" pitchFamily="34" charset="-128"/>
                <a:ea typeface="Arial Unicode MS" pitchFamily="34" charset="-128"/>
                <a:cs typeface="Arial Unicode MS" pitchFamily="34" charset="-128"/>
              </a:rPr>
              <a:t>x</a:t>
            </a:r>
            <a:r>
              <a:rPr lang="fr-FR" sz="1500" dirty="0"/>
              <a:t> </a:t>
            </a:r>
            <a:r>
              <a:rPr lang="el-GR" sz="1500" dirty="0">
                <a:latin typeface="Arial Unicode MS" pitchFamily="34" charset="-128"/>
                <a:ea typeface="Arial Unicode MS" pitchFamily="34" charset="-128"/>
                <a:cs typeface="Arial Unicode MS" pitchFamily="34" charset="-128"/>
              </a:rPr>
              <a:t>σ</a:t>
            </a:r>
            <a:r>
              <a:rPr lang="fr-FR" sz="1500" dirty="0">
                <a:latin typeface="Arial Unicode MS" pitchFamily="34" charset="-128"/>
                <a:ea typeface="Arial Unicode MS" pitchFamily="34" charset="-128"/>
                <a:cs typeface="Arial Unicode MS" pitchFamily="34" charset="-128"/>
              </a:rPr>
              <a:t>               3 </a:t>
            </a:r>
            <a:r>
              <a:rPr lang="en-US" sz="1200" dirty="0">
                <a:latin typeface="Arial Unicode MS" pitchFamily="34" charset="-128"/>
                <a:ea typeface="Arial Unicode MS" pitchFamily="34" charset="-128"/>
                <a:cs typeface="Arial Unicode MS" pitchFamily="34" charset="-128"/>
              </a:rPr>
              <a:t>x</a:t>
            </a:r>
            <a:r>
              <a:rPr lang="fr-FR" sz="1500" dirty="0">
                <a:latin typeface="Arial Unicode MS" pitchFamily="34" charset="-128"/>
                <a:ea typeface="Arial Unicode MS" pitchFamily="34" charset="-128"/>
                <a:cs typeface="Arial Unicode MS" pitchFamily="34" charset="-128"/>
              </a:rPr>
              <a:t> </a:t>
            </a:r>
            <a:r>
              <a:rPr lang="el-GR" sz="1500" dirty="0">
                <a:latin typeface="Arial Unicode MS" pitchFamily="34" charset="-128"/>
                <a:ea typeface="Arial Unicode MS" pitchFamily="34" charset="-128"/>
                <a:cs typeface="Arial Unicode MS" pitchFamily="34" charset="-128"/>
              </a:rPr>
              <a:t>σ</a:t>
            </a:r>
            <a:endParaRPr lang="fr-FR" sz="1500" dirty="0">
              <a:latin typeface="Arial Unicode MS" pitchFamily="34" charset="-128"/>
              <a:ea typeface="Arial Unicode MS" pitchFamily="34" charset="-128"/>
              <a:cs typeface="Arial Unicode MS" pitchFamily="34" charset="-128"/>
            </a:endParaRPr>
          </a:p>
          <a:p>
            <a:pPr marL="0" indent="0">
              <a:lnSpc>
                <a:spcPct val="80000"/>
              </a:lnSpc>
              <a:buNone/>
              <a:tabLst>
                <a:tab pos="4916211" algn="l"/>
              </a:tabLst>
            </a:pPr>
            <a:r>
              <a:rPr lang="fr-FR" sz="1500" dirty="0">
                <a:latin typeface="Arial Unicode MS" pitchFamily="34" charset="-128"/>
                <a:ea typeface="Arial Unicode MS" pitchFamily="34" charset="-128"/>
                <a:cs typeface="Arial Unicode MS" pitchFamily="34" charset="-128"/>
              </a:rPr>
              <a:t>            </a:t>
            </a:r>
            <a:r>
              <a:rPr lang="fr-FR" sz="1350" dirty="0">
                <a:latin typeface="Arial Unicode MS" pitchFamily="34" charset="-128"/>
                <a:ea typeface="Arial Unicode MS" pitchFamily="34" charset="-128"/>
                <a:cs typeface="Arial Unicode MS" pitchFamily="34" charset="-128"/>
              </a:rPr>
              <a:t>= min [(145-140)/3 </a:t>
            </a:r>
            <a:r>
              <a:rPr lang="en-US" sz="1200" dirty="0">
                <a:latin typeface="Arial Unicode MS" pitchFamily="34" charset="-128"/>
                <a:ea typeface="Arial Unicode MS" pitchFamily="34" charset="-128"/>
                <a:cs typeface="Arial Unicode MS" pitchFamily="34" charset="-128"/>
              </a:rPr>
              <a:t>x</a:t>
            </a:r>
            <a:r>
              <a:rPr lang="fr-FR" sz="1350" dirty="0">
                <a:latin typeface="Arial Unicode MS" pitchFamily="34" charset="-128"/>
                <a:ea typeface="Arial Unicode MS" pitchFamily="34" charset="-128"/>
                <a:cs typeface="Arial Unicode MS" pitchFamily="34" charset="-128"/>
              </a:rPr>
              <a:t> 2 ; (160-145)/3 </a:t>
            </a:r>
            <a:r>
              <a:rPr lang="en-US" sz="1200" dirty="0">
                <a:latin typeface="Arial Unicode MS" pitchFamily="34" charset="-128"/>
                <a:ea typeface="Arial Unicode MS" pitchFamily="34" charset="-128"/>
                <a:cs typeface="Arial Unicode MS" pitchFamily="34" charset="-128"/>
              </a:rPr>
              <a:t>x</a:t>
            </a:r>
            <a:r>
              <a:rPr lang="fr-FR" sz="1350" dirty="0">
                <a:latin typeface="Arial Unicode MS" pitchFamily="34" charset="-128"/>
                <a:ea typeface="Arial Unicode MS" pitchFamily="34" charset="-128"/>
                <a:cs typeface="Arial Unicode MS" pitchFamily="34" charset="-128"/>
              </a:rPr>
              <a:t> 2]</a:t>
            </a:r>
          </a:p>
          <a:p>
            <a:pPr marL="0" indent="0">
              <a:lnSpc>
                <a:spcPct val="80000"/>
              </a:lnSpc>
              <a:buNone/>
              <a:tabLst>
                <a:tab pos="4916211" algn="l"/>
              </a:tabLst>
            </a:pPr>
            <a:r>
              <a:rPr lang="fr-FR" sz="1350" dirty="0">
                <a:latin typeface="Arial Unicode MS" pitchFamily="34" charset="-128"/>
                <a:ea typeface="Arial Unicode MS" pitchFamily="34" charset="-128"/>
                <a:cs typeface="Arial Unicode MS" pitchFamily="34" charset="-128"/>
              </a:rPr>
              <a:t>            = min [0.83 ; 2.5]</a:t>
            </a:r>
          </a:p>
          <a:p>
            <a:pPr marL="0" indent="0">
              <a:lnSpc>
                <a:spcPct val="80000"/>
              </a:lnSpc>
              <a:buNone/>
              <a:tabLst>
                <a:tab pos="4916211" algn="l"/>
              </a:tabLst>
            </a:pPr>
            <a:r>
              <a:rPr lang="fr-FR" sz="1350" dirty="0">
                <a:latin typeface="Arial Unicode MS" pitchFamily="34" charset="-128"/>
                <a:ea typeface="Arial Unicode MS" pitchFamily="34" charset="-128"/>
                <a:cs typeface="Arial Unicode MS" pitchFamily="34" charset="-128"/>
              </a:rPr>
              <a:t>            = 0.83</a:t>
            </a:r>
            <a:endParaRPr lang="fr-FR" sz="1350" dirty="0"/>
          </a:p>
          <a:p>
            <a:pPr marL="0" indent="0">
              <a:lnSpc>
                <a:spcPct val="80000"/>
              </a:lnSpc>
              <a:buNone/>
              <a:tabLst>
                <a:tab pos="4916211" algn="l"/>
              </a:tabLst>
            </a:pPr>
            <a:r>
              <a:rPr lang="fr-FR" sz="1350" dirty="0"/>
              <a:t>Donc la machine n’est pas capable</a:t>
            </a:r>
          </a:p>
          <a:p>
            <a:pPr marL="0" indent="0">
              <a:lnSpc>
                <a:spcPct val="80000"/>
              </a:lnSpc>
              <a:buNone/>
              <a:tabLst>
                <a:tab pos="4916211" algn="l"/>
              </a:tabLst>
            </a:pPr>
            <a:endParaRPr lang="fr-FR" sz="900" dirty="0"/>
          </a:p>
          <a:p>
            <a:pPr marL="0" indent="0">
              <a:lnSpc>
                <a:spcPct val="80000"/>
              </a:lnSpc>
              <a:buNone/>
              <a:tabLst>
                <a:tab pos="4916211" algn="l"/>
              </a:tabLst>
            </a:pPr>
            <a:endParaRPr lang="fr-FR" sz="900" dirty="0"/>
          </a:p>
          <a:p>
            <a:pPr marL="0" indent="0">
              <a:lnSpc>
                <a:spcPct val="80000"/>
              </a:lnSpc>
              <a:buNone/>
              <a:tabLst>
                <a:tab pos="4916211" algn="l"/>
              </a:tabLst>
            </a:pPr>
            <a:endParaRPr lang="fr-FR" sz="525" dirty="0"/>
          </a:p>
        </p:txBody>
      </p:sp>
      <p:pic>
        <p:nvPicPr>
          <p:cNvPr id="17412" name="Picture 5" descr=" \overline{X}"/>
          <p:cNvPicPr>
            <a:picLocks noChangeAspect="1" noChangeArrowheads="1"/>
          </p:cNvPicPr>
          <p:nvPr/>
        </p:nvPicPr>
        <p:blipFill>
          <a:blip r:embed="rId2" cstate="print"/>
          <a:srcRect/>
          <a:stretch>
            <a:fillRect/>
          </a:stretch>
        </p:blipFill>
        <p:spPr bwMode="auto">
          <a:xfrm>
            <a:off x="2681207" y="3262129"/>
            <a:ext cx="215569" cy="203660"/>
          </a:xfrm>
          <a:prstGeom prst="rect">
            <a:avLst/>
          </a:prstGeom>
          <a:noFill/>
          <a:ln w="9525">
            <a:noFill/>
            <a:miter lim="800000"/>
            <a:headEnd/>
            <a:tailEnd/>
          </a:ln>
        </p:spPr>
      </p:pic>
      <p:pic>
        <p:nvPicPr>
          <p:cNvPr id="17413" name="Picture 6" descr=" \overline{X}"/>
          <p:cNvPicPr>
            <a:picLocks noChangeAspect="1" noChangeArrowheads="1"/>
          </p:cNvPicPr>
          <p:nvPr/>
        </p:nvPicPr>
        <p:blipFill>
          <a:blip r:embed="rId2" cstate="print"/>
          <a:srcRect/>
          <a:stretch>
            <a:fillRect/>
          </a:stretch>
        </p:blipFill>
        <p:spPr bwMode="auto">
          <a:xfrm>
            <a:off x="3923728" y="3262129"/>
            <a:ext cx="215569" cy="20366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animEffect transition="in" filter="fade">
                                      <p:cBhvr>
                                        <p:cTn id="7" dur="1000"/>
                                        <p:tgtEl>
                                          <p:spTgt spid="17411">
                                            <p:txEl>
                                              <p:pRg st="0" end="0"/>
                                            </p:txEl>
                                          </p:spTgt>
                                        </p:tgtEl>
                                      </p:cBhvr>
                                    </p:animEffect>
                                    <p:anim calcmode="lin" valueType="num">
                                      <p:cBhvr>
                                        <p:cTn id="8" dur="1000" fill="hold"/>
                                        <p:tgtEl>
                                          <p:spTgt spid="1741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7411">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7411">
                                            <p:txEl>
                                              <p:pRg st="1" end="1"/>
                                            </p:txEl>
                                          </p:spTgt>
                                        </p:tgtEl>
                                        <p:attrNameLst>
                                          <p:attrName>style.visibility</p:attrName>
                                        </p:attrNameLst>
                                      </p:cBhvr>
                                      <p:to>
                                        <p:strVal val="visible"/>
                                      </p:to>
                                    </p:set>
                                    <p:animEffect transition="in" filter="fade">
                                      <p:cBhvr>
                                        <p:cTn id="12" dur="1000"/>
                                        <p:tgtEl>
                                          <p:spTgt spid="17411">
                                            <p:txEl>
                                              <p:pRg st="1" end="1"/>
                                            </p:txEl>
                                          </p:spTgt>
                                        </p:tgtEl>
                                      </p:cBhvr>
                                    </p:animEffect>
                                    <p:anim calcmode="lin" valueType="num">
                                      <p:cBhvr>
                                        <p:cTn id="13" dur="1000" fill="hold"/>
                                        <p:tgtEl>
                                          <p:spTgt spid="17411">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17411">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7411">
                                            <p:txEl>
                                              <p:pRg st="2" end="2"/>
                                            </p:txEl>
                                          </p:spTgt>
                                        </p:tgtEl>
                                        <p:attrNameLst>
                                          <p:attrName>style.visibility</p:attrName>
                                        </p:attrNameLst>
                                      </p:cBhvr>
                                      <p:to>
                                        <p:strVal val="visible"/>
                                      </p:to>
                                    </p:set>
                                    <p:animEffect transition="in" filter="fade">
                                      <p:cBhvr>
                                        <p:cTn id="17" dur="1000"/>
                                        <p:tgtEl>
                                          <p:spTgt spid="17411">
                                            <p:txEl>
                                              <p:pRg st="2" end="2"/>
                                            </p:txEl>
                                          </p:spTgt>
                                        </p:tgtEl>
                                      </p:cBhvr>
                                    </p:animEffect>
                                    <p:anim calcmode="lin" valueType="num">
                                      <p:cBhvr>
                                        <p:cTn id="18" dur="1000" fill="hold"/>
                                        <p:tgtEl>
                                          <p:spTgt spid="17411">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17411">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7411">
                                            <p:txEl>
                                              <p:pRg st="3" end="3"/>
                                            </p:txEl>
                                          </p:spTgt>
                                        </p:tgtEl>
                                        <p:attrNameLst>
                                          <p:attrName>style.visibility</p:attrName>
                                        </p:attrNameLst>
                                      </p:cBhvr>
                                      <p:to>
                                        <p:strVal val="visible"/>
                                      </p:to>
                                    </p:set>
                                    <p:animEffect transition="in" filter="fade">
                                      <p:cBhvr>
                                        <p:cTn id="22" dur="1000"/>
                                        <p:tgtEl>
                                          <p:spTgt spid="17411">
                                            <p:txEl>
                                              <p:pRg st="3" end="3"/>
                                            </p:txEl>
                                          </p:spTgt>
                                        </p:tgtEl>
                                      </p:cBhvr>
                                    </p:animEffect>
                                    <p:anim calcmode="lin" valueType="num">
                                      <p:cBhvr>
                                        <p:cTn id="23" dur="1000" fill="hold"/>
                                        <p:tgtEl>
                                          <p:spTgt spid="17411">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17411">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17411">
                                            <p:txEl>
                                              <p:pRg st="5" end="5"/>
                                            </p:txEl>
                                          </p:spTgt>
                                        </p:tgtEl>
                                        <p:attrNameLst>
                                          <p:attrName>style.visibility</p:attrName>
                                        </p:attrNameLst>
                                      </p:cBhvr>
                                      <p:to>
                                        <p:strVal val="visible"/>
                                      </p:to>
                                    </p:set>
                                    <p:animEffect transition="in" filter="fade">
                                      <p:cBhvr>
                                        <p:cTn id="29" dur="1000"/>
                                        <p:tgtEl>
                                          <p:spTgt spid="17411">
                                            <p:txEl>
                                              <p:pRg st="5" end="5"/>
                                            </p:txEl>
                                          </p:spTgt>
                                        </p:tgtEl>
                                      </p:cBhvr>
                                    </p:animEffect>
                                    <p:anim calcmode="lin" valueType="num">
                                      <p:cBhvr>
                                        <p:cTn id="30" dur="1000" fill="hold"/>
                                        <p:tgtEl>
                                          <p:spTgt spid="17411">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17411">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17411">
                                            <p:txEl>
                                              <p:pRg st="9" end="9"/>
                                            </p:txEl>
                                          </p:spTgt>
                                        </p:tgtEl>
                                        <p:attrNameLst>
                                          <p:attrName>style.visibility</p:attrName>
                                        </p:attrNameLst>
                                      </p:cBhvr>
                                      <p:to>
                                        <p:strVal val="visible"/>
                                      </p:to>
                                    </p:set>
                                    <p:animEffect transition="in" filter="fade">
                                      <p:cBhvr>
                                        <p:cTn id="36" dur="1000"/>
                                        <p:tgtEl>
                                          <p:spTgt spid="17411">
                                            <p:txEl>
                                              <p:pRg st="9" end="9"/>
                                            </p:txEl>
                                          </p:spTgt>
                                        </p:tgtEl>
                                      </p:cBhvr>
                                    </p:animEffect>
                                    <p:anim calcmode="lin" valueType="num">
                                      <p:cBhvr>
                                        <p:cTn id="37" dur="1000" fill="hold"/>
                                        <p:tgtEl>
                                          <p:spTgt spid="17411">
                                            <p:txEl>
                                              <p:pRg st="9" end="9"/>
                                            </p:txEl>
                                          </p:spTgt>
                                        </p:tgtEl>
                                        <p:attrNameLst>
                                          <p:attrName>ppt_x</p:attrName>
                                        </p:attrNameLst>
                                      </p:cBhvr>
                                      <p:tavLst>
                                        <p:tav tm="0">
                                          <p:val>
                                            <p:strVal val="#ppt_x"/>
                                          </p:val>
                                        </p:tav>
                                        <p:tav tm="100000">
                                          <p:val>
                                            <p:strVal val="#ppt_x"/>
                                          </p:val>
                                        </p:tav>
                                      </p:tavLst>
                                    </p:anim>
                                    <p:anim calcmode="lin" valueType="num">
                                      <p:cBhvr>
                                        <p:cTn id="38" dur="1000" fill="hold"/>
                                        <p:tgtEl>
                                          <p:spTgt spid="17411">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17411">
                                            <p:txEl>
                                              <p:pRg st="6" end="6"/>
                                            </p:txEl>
                                          </p:spTgt>
                                        </p:tgtEl>
                                        <p:attrNameLst>
                                          <p:attrName>style.visibility</p:attrName>
                                        </p:attrNameLst>
                                      </p:cBhvr>
                                      <p:to>
                                        <p:strVal val="visible"/>
                                      </p:to>
                                    </p:set>
                                    <p:animEffect transition="in" filter="fade">
                                      <p:cBhvr>
                                        <p:cTn id="43" dur="1000"/>
                                        <p:tgtEl>
                                          <p:spTgt spid="17411">
                                            <p:txEl>
                                              <p:pRg st="6" end="6"/>
                                            </p:txEl>
                                          </p:spTgt>
                                        </p:tgtEl>
                                      </p:cBhvr>
                                    </p:animEffect>
                                    <p:anim calcmode="lin" valueType="num">
                                      <p:cBhvr>
                                        <p:cTn id="44" dur="1000" fill="hold"/>
                                        <p:tgtEl>
                                          <p:spTgt spid="17411">
                                            <p:txEl>
                                              <p:pRg st="6" end="6"/>
                                            </p:txEl>
                                          </p:spTgt>
                                        </p:tgtEl>
                                        <p:attrNameLst>
                                          <p:attrName>ppt_x</p:attrName>
                                        </p:attrNameLst>
                                      </p:cBhvr>
                                      <p:tavLst>
                                        <p:tav tm="0">
                                          <p:val>
                                            <p:strVal val="#ppt_x"/>
                                          </p:val>
                                        </p:tav>
                                        <p:tav tm="100000">
                                          <p:val>
                                            <p:strVal val="#ppt_x"/>
                                          </p:val>
                                        </p:tav>
                                      </p:tavLst>
                                    </p:anim>
                                    <p:anim calcmode="lin" valueType="num">
                                      <p:cBhvr>
                                        <p:cTn id="45" dur="1000" fill="hold"/>
                                        <p:tgtEl>
                                          <p:spTgt spid="17411">
                                            <p:txEl>
                                              <p:pRg st="6" end="6"/>
                                            </p:txEl>
                                          </p:spTgt>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17411">
                                            <p:txEl>
                                              <p:pRg st="7" end="7"/>
                                            </p:txEl>
                                          </p:spTgt>
                                        </p:tgtEl>
                                        <p:attrNameLst>
                                          <p:attrName>style.visibility</p:attrName>
                                        </p:attrNameLst>
                                      </p:cBhvr>
                                      <p:to>
                                        <p:strVal val="visible"/>
                                      </p:to>
                                    </p:set>
                                    <p:animEffect transition="in" filter="fade">
                                      <p:cBhvr>
                                        <p:cTn id="48" dur="1000"/>
                                        <p:tgtEl>
                                          <p:spTgt spid="17411">
                                            <p:txEl>
                                              <p:pRg st="7" end="7"/>
                                            </p:txEl>
                                          </p:spTgt>
                                        </p:tgtEl>
                                      </p:cBhvr>
                                    </p:animEffect>
                                    <p:anim calcmode="lin" valueType="num">
                                      <p:cBhvr>
                                        <p:cTn id="49" dur="1000" fill="hold"/>
                                        <p:tgtEl>
                                          <p:spTgt spid="17411">
                                            <p:txEl>
                                              <p:pRg st="7" end="7"/>
                                            </p:txEl>
                                          </p:spTgt>
                                        </p:tgtEl>
                                        <p:attrNameLst>
                                          <p:attrName>ppt_x</p:attrName>
                                        </p:attrNameLst>
                                      </p:cBhvr>
                                      <p:tavLst>
                                        <p:tav tm="0">
                                          <p:val>
                                            <p:strVal val="#ppt_x"/>
                                          </p:val>
                                        </p:tav>
                                        <p:tav tm="100000">
                                          <p:val>
                                            <p:strVal val="#ppt_x"/>
                                          </p:val>
                                        </p:tav>
                                      </p:tavLst>
                                    </p:anim>
                                    <p:anim calcmode="lin" valueType="num">
                                      <p:cBhvr>
                                        <p:cTn id="50" dur="1000" fill="hold"/>
                                        <p:tgtEl>
                                          <p:spTgt spid="17411">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nodeType="clickEffect">
                                  <p:stCondLst>
                                    <p:cond delay="0"/>
                                  </p:stCondLst>
                                  <p:childTnLst>
                                    <p:set>
                                      <p:cBhvr>
                                        <p:cTn id="54" dur="1" fill="hold">
                                          <p:stCondLst>
                                            <p:cond delay="0"/>
                                          </p:stCondLst>
                                        </p:cTn>
                                        <p:tgtEl>
                                          <p:spTgt spid="17411">
                                            <p:txEl>
                                              <p:pRg st="10" end="10"/>
                                            </p:txEl>
                                          </p:spTgt>
                                        </p:tgtEl>
                                        <p:attrNameLst>
                                          <p:attrName>style.visibility</p:attrName>
                                        </p:attrNameLst>
                                      </p:cBhvr>
                                      <p:to>
                                        <p:strVal val="visible"/>
                                      </p:to>
                                    </p:set>
                                    <p:animEffect transition="in" filter="fade">
                                      <p:cBhvr>
                                        <p:cTn id="55" dur="1000"/>
                                        <p:tgtEl>
                                          <p:spTgt spid="17411">
                                            <p:txEl>
                                              <p:pRg st="10" end="10"/>
                                            </p:txEl>
                                          </p:spTgt>
                                        </p:tgtEl>
                                      </p:cBhvr>
                                    </p:animEffect>
                                    <p:anim calcmode="lin" valueType="num">
                                      <p:cBhvr>
                                        <p:cTn id="56" dur="1000" fill="hold"/>
                                        <p:tgtEl>
                                          <p:spTgt spid="17411">
                                            <p:txEl>
                                              <p:pRg st="10" end="10"/>
                                            </p:txEl>
                                          </p:spTgt>
                                        </p:tgtEl>
                                        <p:attrNameLst>
                                          <p:attrName>ppt_x</p:attrName>
                                        </p:attrNameLst>
                                      </p:cBhvr>
                                      <p:tavLst>
                                        <p:tav tm="0">
                                          <p:val>
                                            <p:strVal val="#ppt_x"/>
                                          </p:val>
                                        </p:tav>
                                        <p:tav tm="100000">
                                          <p:val>
                                            <p:strVal val="#ppt_x"/>
                                          </p:val>
                                        </p:tav>
                                      </p:tavLst>
                                    </p:anim>
                                    <p:anim calcmode="lin" valueType="num">
                                      <p:cBhvr>
                                        <p:cTn id="57" dur="1000" fill="hold"/>
                                        <p:tgtEl>
                                          <p:spTgt spid="17411">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nodeType="clickEffect">
                                  <p:stCondLst>
                                    <p:cond delay="0"/>
                                  </p:stCondLst>
                                  <p:childTnLst>
                                    <p:set>
                                      <p:cBhvr>
                                        <p:cTn id="61" dur="1" fill="hold">
                                          <p:stCondLst>
                                            <p:cond delay="0"/>
                                          </p:stCondLst>
                                        </p:cTn>
                                        <p:tgtEl>
                                          <p:spTgt spid="17411">
                                            <p:txEl>
                                              <p:pRg st="11" end="11"/>
                                            </p:txEl>
                                          </p:spTgt>
                                        </p:tgtEl>
                                        <p:attrNameLst>
                                          <p:attrName>style.visibility</p:attrName>
                                        </p:attrNameLst>
                                      </p:cBhvr>
                                      <p:to>
                                        <p:strVal val="visible"/>
                                      </p:to>
                                    </p:set>
                                    <p:animEffect transition="in" filter="fade">
                                      <p:cBhvr>
                                        <p:cTn id="62" dur="1000"/>
                                        <p:tgtEl>
                                          <p:spTgt spid="17411">
                                            <p:txEl>
                                              <p:pRg st="11" end="11"/>
                                            </p:txEl>
                                          </p:spTgt>
                                        </p:tgtEl>
                                      </p:cBhvr>
                                    </p:animEffect>
                                    <p:anim calcmode="lin" valueType="num">
                                      <p:cBhvr>
                                        <p:cTn id="63" dur="1000" fill="hold"/>
                                        <p:tgtEl>
                                          <p:spTgt spid="17411">
                                            <p:txEl>
                                              <p:pRg st="11" end="11"/>
                                            </p:txEl>
                                          </p:spTgt>
                                        </p:tgtEl>
                                        <p:attrNameLst>
                                          <p:attrName>ppt_x</p:attrName>
                                        </p:attrNameLst>
                                      </p:cBhvr>
                                      <p:tavLst>
                                        <p:tav tm="0">
                                          <p:val>
                                            <p:strVal val="#ppt_x"/>
                                          </p:val>
                                        </p:tav>
                                        <p:tav tm="100000">
                                          <p:val>
                                            <p:strVal val="#ppt_x"/>
                                          </p:val>
                                        </p:tav>
                                      </p:tavLst>
                                    </p:anim>
                                    <p:anim calcmode="lin" valueType="num">
                                      <p:cBhvr>
                                        <p:cTn id="64" dur="1000" fill="hold"/>
                                        <p:tgtEl>
                                          <p:spTgt spid="17411">
                                            <p:txEl>
                                              <p:pRg st="11" end="11"/>
                                            </p:txEl>
                                          </p:spTgt>
                                        </p:tgtEl>
                                        <p:attrNameLst>
                                          <p:attrName>ppt_y</p:attrName>
                                        </p:attrNameLst>
                                      </p:cBhvr>
                                      <p:tavLst>
                                        <p:tav tm="0">
                                          <p:val>
                                            <p:strVal val="#ppt_y+.1"/>
                                          </p:val>
                                        </p:tav>
                                        <p:tav tm="100000">
                                          <p:val>
                                            <p:strVal val="#ppt_y"/>
                                          </p:val>
                                        </p:tav>
                                      </p:tavLst>
                                    </p:anim>
                                  </p:childTnLst>
                                </p:cTn>
                              </p:par>
                              <p:par>
                                <p:cTn id="65" presetID="42" presetClass="entr" presetSubtype="0" fill="hold" nodeType="withEffect">
                                  <p:stCondLst>
                                    <p:cond delay="0"/>
                                  </p:stCondLst>
                                  <p:childTnLst>
                                    <p:set>
                                      <p:cBhvr>
                                        <p:cTn id="66" dur="1" fill="hold">
                                          <p:stCondLst>
                                            <p:cond delay="0"/>
                                          </p:stCondLst>
                                        </p:cTn>
                                        <p:tgtEl>
                                          <p:spTgt spid="17411">
                                            <p:txEl>
                                              <p:pRg st="12" end="12"/>
                                            </p:txEl>
                                          </p:spTgt>
                                        </p:tgtEl>
                                        <p:attrNameLst>
                                          <p:attrName>style.visibility</p:attrName>
                                        </p:attrNameLst>
                                      </p:cBhvr>
                                      <p:to>
                                        <p:strVal val="visible"/>
                                      </p:to>
                                    </p:set>
                                    <p:animEffect transition="in" filter="fade">
                                      <p:cBhvr>
                                        <p:cTn id="67" dur="1000"/>
                                        <p:tgtEl>
                                          <p:spTgt spid="17411">
                                            <p:txEl>
                                              <p:pRg st="12" end="12"/>
                                            </p:txEl>
                                          </p:spTgt>
                                        </p:tgtEl>
                                      </p:cBhvr>
                                    </p:animEffect>
                                    <p:anim calcmode="lin" valueType="num">
                                      <p:cBhvr>
                                        <p:cTn id="68" dur="1000" fill="hold"/>
                                        <p:tgtEl>
                                          <p:spTgt spid="17411">
                                            <p:txEl>
                                              <p:pRg st="12" end="12"/>
                                            </p:txEl>
                                          </p:spTgt>
                                        </p:tgtEl>
                                        <p:attrNameLst>
                                          <p:attrName>ppt_x</p:attrName>
                                        </p:attrNameLst>
                                      </p:cBhvr>
                                      <p:tavLst>
                                        <p:tav tm="0">
                                          <p:val>
                                            <p:strVal val="#ppt_x"/>
                                          </p:val>
                                        </p:tav>
                                        <p:tav tm="100000">
                                          <p:val>
                                            <p:strVal val="#ppt_x"/>
                                          </p:val>
                                        </p:tav>
                                      </p:tavLst>
                                    </p:anim>
                                    <p:anim calcmode="lin" valueType="num">
                                      <p:cBhvr>
                                        <p:cTn id="69" dur="1000" fill="hold"/>
                                        <p:tgtEl>
                                          <p:spTgt spid="17411">
                                            <p:txEl>
                                              <p:pRg st="12" end="12"/>
                                            </p:txEl>
                                          </p:spTgt>
                                        </p:tgtEl>
                                        <p:attrNameLst>
                                          <p:attrName>ppt_y</p:attrName>
                                        </p:attrNameLst>
                                      </p:cBhvr>
                                      <p:tavLst>
                                        <p:tav tm="0">
                                          <p:val>
                                            <p:strVal val="#ppt_y+.1"/>
                                          </p:val>
                                        </p:tav>
                                        <p:tav tm="100000">
                                          <p:val>
                                            <p:strVal val="#ppt_y"/>
                                          </p:val>
                                        </p:tav>
                                      </p:tavLst>
                                    </p:anim>
                                  </p:childTnLst>
                                </p:cTn>
                              </p:par>
                              <p:par>
                                <p:cTn id="70" presetID="42" presetClass="entr" presetSubtype="0" fill="hold" nodeType="withEffect">
                                  <p:stCondLst>
                                    <p:cond delay="0"/>
                                  </p:stCondLst>
                                  <p:childTnLst>
                                    <p:set>
                                      <p:cBhvr>
                                        <p:cTn id="71" dur="1" fill="hold">
                                          <p:stCondLst>
                                            <p:cond delay="0"/>
                                          </p:stCondLst>
                                        </p:cTn>
                                        <p:tgtEl>
                                          <p:spTgt spid="17411">
                                            <p:txEl>
                                              <p:pRg st="13" end="13"/>
                                            </p:txEl>
                                          </p:spTgt>
                                        </p:tgtEl>
                                        <p:attrNameLst>
                                          <p:attrName>style.visibility</p:attrName>
                                        </p:attrNameLst>
                                      </p:cBhvr>
                                      <p:to>
                                        <p:strVal val="visible"/>
                                      </p:to>
                                    </p:set>
                                    <p:animEffect transition="in" filter="fade">
                                      <p:cBhvr>
                                        <p:cTn id="72" dur="1000"/>
                                        <p:tgtEl>
                                          <p:spTgt spid="17411">
                                            <p:txEl>
                                              <p:pRg st="13" end="13"/>
                                            </p:txEl>
                                          </p:spTgt>
                                        </p:tgtEl>
                                      </p:cBhvr>
                                    </p:animEffect>
                                    <p:anim calcmode="lin" valueType="num">
                                      <p:cBhvr>
                                        <p:cTn id="73" dur="1000" fill="hold"/>
                                        <p:tgtEl>
                                          <p:spTgt spid="17411">
                                            <p:txEl>
                                              <p:pRg st="13" end="13"/>
                                            </p:txEl>
                                          </p:spTgt>
                                        </p:tgtEl>
                                        <p:attrNameLst>
                                          <p:attrName>ppt_x</p:attrName>
                                        </p:attrNameLst>
                                      </p:cBhvr>
                                      <p:tavLst>
                                        <p:tav tm="0">
                                          <p:val>
                                            <p:strVal val="#ppt_x"/>
                                          </p:val>
                                        </p:tav>
                                        <p:tav tm="100000">
                                          <p:val>
                                            <p:strVal val="#ppt_x"/>
                                          </p:val>
                                        </p:tav>
                                      </p:tavLst>
                                    </p:anim>
                                    <p:anim calcmode="lin" valueType="num">
                                      <p:cBhvr>
                                        <p:cTn id="74" dur="1000" fill="hold"/>
                                        <p:tgtEl>
                                          <p:spTgt spid="17411">
                                            <p:txEl>
                                              <p:pRg st="13" end="13"/>
                                            </p:txEl>
                                          </p:spTgt>
                                        </p:tgtEl>
                                        <p:attrNameLst>
                                          <p:attrName>ppt_y</p:attrName>
                                        </p:attrNameLst>
                                      </p:cBhvr>
                                      <p:tavLst>
                                        <p:tav tm="0">
                                          <p:val>
                                            <p:strVal val="#ppt_y+.1"/>
                                          </p:val>
                                        </p:tav>
                                        <p:tav tm="100000">
                                          <p:val>
                                            <p:strVal val="#ppt_y"/>
                                          </p:val>
                                        </p:tav>
                                      </p:tavLst>
                                    </p:anim>
                                  </p:childTnLst>
                                </p:cTn>
                              </p:par>
                              <p:par>
                                <p:cTn id="75" presetID="42" presetClass="entr" presetSubtype="0" fill="hold" nodeType="withEffect">
                                  <p:stCondLst>
                                    <p:cond delay="0"/>
                                  </p:stCondLst>
                                  <p:childTnLst>
                                    <p:set>
                                      <p:cBhvr>
                                        <p:cTn id="76" dur="1" fill="hold">
                                          <p:stCondLst>
                                            <p:cond delay="0"/>
                                          </p:stCondLst>
                                        </p:cTn>
                                        <p:tgtEl>
                                          <p:spTgt spid="17411">
                                            <p:txEl>
                                              <p:pRg st="14" end="14"/>
                                            </p:txEl>
                                          </p:spTgt>
                                        </p:tgtEl>
                                        <p:attrNameLst>
                                          <p:attrName>style.visibility</p:attrName>
                                        </p:attrNameLst>
                                      </p:cBhvr>
                                      <p:to>
                                        <p:strVal val="visible"/>
                                      </p:to>
                                    </p:set>
                                    <p:animEffect transition="in" filter="fade">
                                      <p:cBhvr>
                                        <p:cTn id="77" dur="1000"/>
                                        <p:tgtEl>
                                          <p:spTgt spid="17411">
                                            <p:txEl>
                                              <p:pRg st="14" end="14"/>
                                            </p:txEl>
                                          </p:spTgt>
                                        </p:tgtEl>
                                      </p:cBhvr>
                                    </p:animEffect>
                                    <p:anim calcmode="lin" valueType="num">
                                      <p:cBhvr>
                                        <p:cTn id="78" dur="1000" fill="hold"/>
                                        <p:tgtEl>
                                          <p:spTgt spid="17411">
                                            <p:txEl>
                                              <p:pRg st="14" end="14"/>
                                            </p:txEl>
                                          </p:spTgt>
                                        </p:tgtEl>
                                        <p:attrNameLst>
                                          <p:attrName>ppt_x</p:attrName>
                                        </p:attrNameLst>
                                      </p:cBhvr>
                                      <p:tavLst>
                                        <p:tav tm="0">
                                          <p:val>
                                            <p:strVal val="#ppt_x"/>
                                          </p:val>
                                        </p:tav>
                                        <p:tav tm="100000">
                                          <p:val>
                                            <p:strVal val="#ppt_x"/>
                                          </p:val>
                                        </p:tav>
                                      </p:tavLst>
                                    </p:anim>
                                    <p:anim calcmode="lin" valueType="num">
                                      <p:cBhvr>
                                        <p:cTn id="79" dur="1000" fill="hold"/>
                                        <p:tgtEl>
                                          <p:spTgt spid="17411">
                                            <p:txEl>
                                              <p:pRg st="14" end="14"/>
                                            </p:txEl>
                                          </p:spTgt>
                                        </p:tgtEl>
                                        <p:attrNameLst>
                                          <p:attrName>ppt_y</p:attrName>
                                        </p:attrNameLst>
                                      </p:cBhvr>
                                      <p:tavLst>
                                        <p:tav tm="0">
                                          <p:val>
                                            <p:strVal val="#ppt_y+.1"/>
                                          </p:val>
                                        </p:tav>
                                        <p:tav tm="100000">
                                          <p:val>
                                            <p:strVal val="#ppt_y"/>
                                          </p:val>
                                        </p:tav>
                                      </p:tavLst>
                                    </p:anim>
                                  </p:childTnLst>
                                </p:cTn>
                              </p:par>
                              <p:par>
                                <p:cTn id="80" presetID="42" presetClass="entr" presetSubtype="0" fill="hold" nodeType="withEffect">
                                  <p:stCondLst>
                                    <p:cond delay="0"/>
                                  </p:stCondLst>
                                  <p:childTnLst>
                                    <p:set>
                                      <p:cBhvr>
                                        <p:cTn id="81" dur="1" fill="hold">
                                          <p:stCondLst>
                                            <p:cond delay="0"/>
                                          </p:stCondLst>
                                        </p:cTn>
                                        <p:tgtEl>
                                          <p:spTgt spid="17411">
                                            <p:txEl>
                                              <p:pRg st="15" end="15"/>
                                            </p:txEl>
                                          </p:spTgt>
                                        </p:tgtEl>
                                        <p:attrNameLst>
                                          <p:attrName>style.visibility</p:attrName>
                                        </p:attrNameLst>
                                      </p:cBhvr>
                                      <p:to>
                                        <p:strVal val="visible"/>
                                      </p:to>
                                    </p:set>
                                    <p:animEffect transition="in" filter="fade">
                                      <p:cBhvr>
                                        <p:cTn id="82" dur="1000"/>
                                        <p:tgtEl>
                                          <p:spTgt spid="17411">
                                            <p:txEl>
                                              <p:pRg st="15" end="15"/>
                                            </p:txEl>
                                          </p:spTgt>
                                        </p:tgtEl>
                                      </p:cBhvr>
                                    </p:animEffect>
                                    <p:anim calcmode="lin" valueType="num">
                                      <p:cBhvr>
                                        <p:cTn id="83" dur="1000" fill="hold"/>
                                        <p:tgtEl>
                                          <p:spTgt spid="17411">
                                            <p:txEl>
                                              <p:pRg st="15" end="15"/>
                                            </p:txEl>
                                          </p:spTgt>
                                        </p:tgtEl>
                                        <p:attrNameLst>
                                          <p:attrName>ppt_x</p:attrName>
                                        </p:attrNameLst>
                                      </p:cBhvr>
                                      <p:tavLst>
                                        <p:tav tm="0">
                                          <p:val>
                                            <p:strVal val="#ppt_x"/>
                                          </p:val>
                                        </p:tav>
                                        <p:tav tm="100000">
                                          <p:val>
                                            <p:strVal val="#ppt_x"/>
                                          </p:val>
                                        </p:tav>
                                      </p:tavLst>
                                    </p:anim>
                                    <p:anim calcmode="lin" valueType="num">
                                      <p:cBhvr>
                                        <p:cTn id="84" dur="1000" fill="hold"/>
                                        <p:tgtEl>
                                          <p:spTgt spid="17411">
                                            <p:txEl>
                                              <p:pRg st="15" end="15"/>
                                            </p:txEl>
                                          </p:spTgt>
                                        </p:tgtEl>
                                        <p:attrNameLst>
                                          <p:attrName>ppt_y</p:attrName>
                                        </p:attrNameLst>
                                      </p:cBhvr>
                                      <p:tavLst>
                                        <p:tav tm="0">
                                          <p:val>
                                            <p:strVal val="#ppt_y+.1"/>
                                          </p:val>
                                        </p:tav>
                                        <p:tav tm="100000">
                                          <p:val>
                                            <p:strVal val="#ppt_y"/>
                                          </p:val>
                                        </p:tav>
                                      </p:tavLst>
                                    </p:anim>
                                  </p:childTnLst>
                                </p:cTn>
                              </p:par>
                              <p:par>
                                <p:cTn id="85" presetID="42" presetClass="entr" presetSubtype="0" fill="hold" nodeType="withEffect">
                                  <p:stCondLst>
                                    <p:cond delay="0"/>
                                  </p:stCondLst>
                                  <p:childTnLst>
                                    <p:set>
                                      <p:cBhvr>
                                        <p:cTn id="86" dur="1" fill="hold">
                                          <p:stCondLst>
                                            <p:cond delay="0"/>
                                          </p:stCondLst>
                                        </p:cTn>
                                        <p:tgtEl>
                                          <p:spTgt spid="17411">
                                            <p:txEl>
                                              <p:pRg st="16" end="16"/>
                                            </p:txEl>
                                          </p:spTgt>
                                        </p:tgtEl>
                                        <p:attrNameLst>
                                          <p:attrName>style.visibility</p:attrName>
                                        </p:attrNameLst>
                                      </p:cBhvr>
                                      <p:to>
                                        <p:strVal val="visible"/>
                                      </p:to>
                                    </p:set>
                                    <p:animEffect transition="in" filter="fade">
                                      <p:cBhvr>
                                        <p:cTn id="87" dur="1000"/>
                                        <p:tgtEl>
                                          <p:spTgt spid="17411">
                                            <p:txEl>
                                              <p:pRg st="16" end="16"/>
                                            </p:txEl>
                                          </p:spTgt>
                                        </p:tgtEl>
                                      </p:cBhvr>
                                    </p:animEffect>
                                    <p:anim calcmode="lin" valueType="num">
                                      <p:cBhvr>
                                        <p:cTn id="88" dur="1000" fill="hold"/>
                                        <p:tgtEl>
                                          <p:spTgt spid="17411">
                                            <p:txEl>
                                              <p:pRg st="16" end="16"/>
                                            </p:txEl>
                                          </p:spTgt>
                                        </p:tgtEl>
                                        <p:attrNameLst>
                                          <p:attrName>ppt_x</p:attrName>
                                        </p:attrNameLst>
                                      </p:cBhvr>
                                      <p:tavLst>
                                        <p:tav tm="0">
                                          <p:val>
                                            <p:strVal val="#ppt_x"/>
                                          </p:val>
                                        </p:tav>
                                        <p:tav tm="100000">
                                          <p:val>
                                            <p:strVal val="#ppt_x"/>
                                          </p:val>
                                        </p:tav>
                                      </p:tavLst>
                                    </p:anim>
                                    <p:anim calcmode="lin" valueType="num">
                                      <p:cBhvr>
                                        <p:cTn id="89" dur="1000" fill="hold"/>
                                        <p:tgtEl>
                                          <p:spTgt spid="17411">
                                            <p:txEl>
                                              <p:pRg st="16" end="16"/>
                                            </p:txEl>
                                          </p:spTgt>
                                        </p:tgtEl>
                                        <p:attrNameLst>
                                          <p:attrName>ppt_y</p:attrName>
                                        </p:attrNameLst>
                                      </p:cBhvr>
                                      <p:tavLst>
                                        <p:tav tm="0">
                                          <p:val>
                                            <p:strVal val="#ppt_y+.1"/>
                                          </p:val>
                                        </p:tav>
                                        <p:tav tm="100000">
                                          <p:val>
                                            <p:strVal val="#ppt_y"/>
                                          </p:val>
                                        </p:tav>
                                      </p:tavLst>
                                    </p:anim>
                                  </p:childTnLst>
                                </p:cTn>
                              </p:par>
                              <p:par>
                                <p:cTn id="90" presetID="42" presetClass="entr" presetSubtype="0" fill="hold" nodeType="withEffect">
                                  <p:stCondLst>
                                    <p:cond delay="0"/>
                                  </p:stCondLst>
                                  <p:childTnLst>
                                    <p:set>
                                      <p:cBhvr>
                                        <p:cTn id="91" dur="1" fill="hold">
                                          <p:stCondLst>
                                            <p:cond delay="0"/>
                                          </p:stCondLst>
                                        </p:cTn>
                                        <p:tgtEl>
                                          <p:spTgt spid="17411">
                                            <p:txEl>
                                              <p:pRg st="17" end="17"/>
                                            </p:txEl>
                                          </p:spTgt>
                                        </p:tgtEl>
                                        <p:attrNameLst>
                                          <p:attrName>style.visibility</p:attrName>
                                        </p:attrNameLst>
                                      </p:cBhvr>
                                      <p:to>
                                        <p:strVal val="visible"/>
                                      </p:to>
                                    </p:set>
                                    <p:animEffect transition="in" filter="fade">
                                      <p:cBhvr>
                                        <p:cTn id="92" dur="1000"/>
                                        <p:tgtEl>
                                          <p:spTgt spid="17411">
                                            <p:txEl>
                                              <p:pRg st="17" end="17"/>
                                            </p:txEl>
                                          </p:spTgt>
                                        </p:tgtEl>
                                      </p:cBhvr>
                                    </p:animEffect>
                                    <p:anim calcmode="lin" valueType="num">
                                      <p:cBhvr>
                                        <p:cTn id="93" dur="1000" fill="hold"/>
                                        <p:tgtEl>
                                          <p:spTgt spid="17411">
                                            <p:txEl>
                                              <p:pRg st="17" end="17"/>
                                            </p:txEl>
                                          </p:spTgt>
                                        </p:tgtEl>
                                        <p:attrNameLst>
                                          <p:attrName>ppt_x</p:attrName>
                                        </p:attrNameLst>
                                      </p:cBhvr>
                                      <p:tavLst>
                                        <p:tav tm="0">
                                          <p:val>
                                            <p:strVal val="#ppt_x"/>
                                          </p:val>
                                        </p:tav>
                                        <p:tav tm="100000">
                                          <p:val>
                                            <p:strVal val="#ppt_x"/>
                                          </p:val>
                                        </p:tav>
                                      </p:tavLst>
                                    </p:anim>
                                    <p:anim calcmode="lin" valueType="num">
                                      <p:cBhvr>
                                        <p:cTn id="94" dur="1000" fill="hold"/>
                                        <p:tgtEl>
                                          <p:spTgt spid="17411">
                                            <p:txEl>
                                              <p:pRg st="17" end="17"/>
                                            </p:txEl>
                                          </p:spTgt>
                                        </p:tgtEl>
                                        <p:attrNameLst>
                                          <p:attrName>ppt_y</p:attrName>
                                        </p:attrNameLst>
                                      </p:cBhvr>
                                      <p:tavLst>
                                        <p:tav tm="0">
                                          <p:val>
                                            <p:strVal val="#ppt_y+.1"/>
                                          </p:val>
                                        </p:tav>
                                        <p:tav tm="100000">
                                          <p:val>
                                            <p:strVal val="#ppt_y"/>
                                          </p:val>
                                        </p:tav>
                                      </p:tavLst>
                                    </p:anim>
                                  </p:childTnLst>
                                </p:cTn>
                              </p:par>
                            </p:childTnLst>
                          </p:cTn>
                        </p:par>
                      </p:childTnLst>
                    </p:cTn>
                  </p:par>
                  <p:par>
                    <p:cTn id="95" fill="hold">
                      <p:stCondLst>
                        <p:cond delay="indefinite"/>
                      </p:stCondLst>
                      <p:childTnLst>
                        <p:par>
                          <p:cTn id="96" fill="hold">
                            <p:stCondLst>
                              <p:cond delay="0"/>
                            </p:stCondLst>
                            <p:childTnLst>
                              <p:par>
                                <p:cTn id="97" presetID="42" presetClass="entr" presetSubtype="0" fill="hold" nodeType="clickEffect">
                                  <p:stCondLst>
                                    <p:cond delay="0"/>
                                  </p:stCondLst>
                                  <p:childTnLst>
                                    <p:set>
                                      <p:cBhvr>
                                        <p:cTn id="98" dur="1" fill="hold">
                                          <p:stCondLst>
                                            <p:cond delay="0"/>
                                          </p:stCondLst>
                                        </p:cTn>
                                        <p:tgtEl>
                                          <p:spTgt spid="17411">
                                            <p:txEl>
                                              <p:pRg st="18" end="18"/>
                                            </p:txEl>
                                          </p:spTgt>
                                        </p:tgtEl>
                                        <p:attrNameLst>
                                          <p:attrName>style.visibility</p:attrName>
                                        </p:attrNameLst>
                                      </p:cBhvr>
                                      <p:to>
                                        <p:strVal val="visible"/>
                                      </p:to>
                                    </p:set>
                                    <p:animEffect transition="in" filter="fade">
                                      <p:cBhvr>
                                        <p:cTn id="99" dur="1000"/>
                                        <p:tgtEl>
                                          <p:spTgt spid="17411">
                                            <p:txEl>
                                              <p:pRg st="18" end="18"/>
                                            </p:txEl>
                                          </p:spTgt>
                                        </p:tgtEl>
                                      </p:cBhvr>
                                    </p:animEffect>
                                    <p:anim calcmode="lin" valueType="num">
                                      <p:cBhvr>
                                        <p:cTn id="100" dur="1000" fill="hold"/>
                                        <p:tgtEl>
                                          <p:spTgt spid="17411">
                                            <p:txEl>
                                              <p:pRg st="18" end="18"/>
                                            </p:txEl>
                                          </p:spTgt>
                                        </p:tgtEl>
                                        <p:attrNameLst>
                                          <p:attrName>ppt_x</p:attrName>
                                        </p:attrNameLst>
                                      </p:cBhvr>
                                      <p:tavLst>
                                        <p:tav tm="0">
                                          <p:val>
                                            <p:strVal val="#ppt_x"/>
                                          </p:val>
                                        </p:tav>
                                        <p:tav tm="100000">
                                          <p:val>
                                            <p:strVal val="#ppt_x"/>
                                          </p:val>
                                        </p:tav>
                                      </p:tavLst>
                                    </p:anim>
                                    <p:anim calcmode="lin" valueType="num">
                                      <p:cBhvr>
                                        <p:cTn id="101" dur="1000" fill="hold"/>
                                        <p:tgtEl>
                                          <p:spTgt spid="17411">
                                            <p:txEl>
                                              <p:pRg st="18" end="1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1438685" y="8452"/>
            <a:ext cx="6174105" cy="857515"/>
          </a:xfrm>
        </p:spPr>
        <p:txBody>
          <a:bodyPr/>
          <a:lstStyle/>
          <a:p>
            <a:pPr eaLnBrk="1" hangingPunct="1"/>
            <a:r>
              <a:rPr lang="fr-FR" sz="2101" dirty="0"/>
              <a:t>Indice de </a:t>
            </a:r>
            <a:r>
              <a:rPr lang="fr-FR" sz="2101" dirty="0" err="1"/>
              <a:t>capabilité</a:t>
            </a:r>
            <a:r>
              <a:rPr lang="fr-FR" sz="2101" dirty="0"/>
              <a:t> processus Cp et </a:t>
            </a:r>
            <a:r>
              <a:rPr lang="fr-FR" sz="2101" dirty="0" err="1"/>
              <a:t>Cpk</a:t>
            </a:r>
            <a:endParaRPr lang="fr-FR" sz="2101" dirty="0"/>
          </a:p>
        </p:txBody>
      </p:sp>
      <p:sp>
        <p:nvSpPr>
          <p:cNvPr id="18435" name="Rectangle 3"/>
          <p:cNvSpPr>
            <a:spLocks noGrp="1" noChangeArrowheads="1"/>
          </p:cNvSpPr>
          <p:nvPr>
            <p:ph idx="1"/>
          </p:nvPr>
        </p:nvSpPr>
        <p:spPr>
          <a:xfrm>
            <a:off x="1330640" y="1113932"/>
            <a:ext cx="6590766" cy="3673541"/>
          </a:xfrm>
        </p:spPr>
        <p:txBody>
          <a:bodyPr>
            <a:normAutofit/>
          </a:bodyPr>
          <a:lstStyle/>
          <a:p>
            <a:pPr eaLnBrk="1" hangingPunct="1">
              <a:lnSpc>
                <a:spcPct val="80000"/>
              </a:lnSpc>
            </a:pPr>
            <a:r>
              <a:rPr lang="fr-FR" sz="1800" dirty="0"/>
              <a:t>La </a:t>
            </a:r>
            <a:r>
              <a:rPr lang="fr-FR" sz="1800" dirty="0" err="1"/>
              <a:t>capabilité</a:t>
            </a:r>
            <a:r>
              <a:rPr lang="fr-FR" sz="1800" dirty="0"/>
              <a:t> processus prend en compte la variabilité liée à la machine mais aussi aux matières premières, aux méthodes, aux conditions de travail…(5 M).</a:t>
            </a:r>
          </a:p>
          <a:p>
            <a:pPr eaLnBrk="1" hangingPunct="1">
              <a:lnSpc>
                <a:spcPct val="80000"/>
              </a:lnSpc>
              <a:buFontTx/>
              <a:buNone/>
            </a:pPr>
            <a:endParaRPr lang="fr-FR" sz="1800" dirty="0"/>
          </a:p>
          <a:p>
            <a:pPr eaLnBrk="1" hangingPunct="1">
              <a:lnSpc>
                <a:spcPct val="80000"/>
              </a:lnSpc>
            </a:pPr>
            <a:r>
              <a:rPr lang="fr-FR" sz="1800" dirty="0"/>
              <a:t>Chaque composante du processus ajoute sa dispersion à celle de la machine et la dispersion du procédé représentée par </a:t>
            </a:r>
            <a:r>
              <a:rPr lang="el-GR" sz="1800" dirty="0"/>
              <a:t>σ</a:t>
            </a:r>
            <a:r>
              <a:rPr lang="fr-FR" sz="1800" dirty="0"/>
              <a:t>p sera sans doute supérieure à celle de la machine, représentée par </a:t>
            </a:r>
            <a:r>
              <a:rPr lang="el-GR" sz="1800" dirty="0"/>
              <a:t>σ</a:t>
            </a:r>
            <a:r>
              <a:rPr lang="fr-FR" sz="1800" dirty="0"/>
              <a:t>m.</a:t>
            </a:r>
          </a:p>
          <a:p>
            <a:pPr eaLnBrk="1" hangingPunct="1">
              <a:lnSpc>
                <a:spcPct val="80000"/>
              </a:lnSpc>
              <a:buFontTx/>
              <a:buNone/>
            </a:pPr>
            <a:endParaRPr lang="fr-FR" sz="1800" dirty="0"/>
          </a:p>
          <a:p>
            <a:pPr eaLnBrk="1" hangingPunct="1">
              <a:lnSpc>
                <a:spcPct val="80000"/>
              </a:lnSpc>
            </a:pPr>
            <a:r>
              <a:rPr lang="el-GR" sz="1800" dirty="0"/>
              <a:t>σ</a:t>
            </a:r>
            <a:r>
              <a:rPr lang="fr-FR" sz="1800" dirty="0"/>
              <a:t>p  est calculé à partir d’un échantillonnage important, par exemple &gt; 100, prélevé dans le temps, pour être sûr que l’influence des paramètres matières, main d’œuvre, milieu, méthode est bien prise en compte.</a:t>
            </a:r>
            <a:endParaRPr lang="el-GR" sz="1800" dirty="0"/>
          </a:p>
          <a:p>
            <a:pPr eaLnBrk="1" hangingPunct="1">
              <a:lnSpc>
                <a:spcPct val="80000"/>
              </a:lnSpc>
            </a:pPr>
            <a:endParaRPr lang="fr-FR" sz="1800"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fr-FR" sz="2101" b="1"/>
              <a:t>Calcul de Cp et Cpk</a:t>
            </a:r>
          </a:p>
        </p:txBody>
      </p:sp>
      <p:pic>
        <p:nvPicPr>
          <p:cNvPr id="19459" name="Picture 6" descr="Photo 182"/>
          <p:cNvPicPr>
            <a:picLocks noChangeAspect="1" noChangeArrowheads="1"/>
          </p:cNvPicPr>
          <p:nvPr/>
        </p:nvPicPr>
        <p:blipFill>
          <a:blip r:embed="rId2" cstate="print"/>
          <a:srcRect/>
          <a:stretch>
            <a:fillRect/>
          </a:stretch>
        </p:blipFill>
        <p:spPr bwMode="auto">
          <a:xfrm>
            <a:off x="1546879" y="1061175"/>
            <a:ext cx="6103837" cy="3726615"/>
          </a:xfrm>
          <a:prstGeom prst="rect">
            <a:avLst/>
          </a:prstGeom>
          <a:noFill/>
          <a:ln w="9525">
            <a:solidFill>
              <a:schemeClr val="tx1"/>
            </a:solid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_h1"/>
          <p:cNvSpPr>
            <a:spLocks noGrp="1" noChangeArrowheads="1"/>
          </p:cNvSpPr>
          <p:nvPr>
            <p:ph type="title"/>
          </p:nvPr>
        </p:nvSpPr>
        <p:spPr bwMode="gray">
          <a:xfrm>
            <a:off x="1384904" y="711393"/>
            <a:ext cx="6266388" cy="909179"/>
          </a:xfrm>
        </p:spPr>
        <p:txBody>
          <a:bodyPr vert="horz" wrap="square" lIns="68601" tIns="34301" rIns="68601" bIns="34301" numCol="1" rtlCol="0" anchor="ctr" anchorCtr="0" compatLnSpc="1">
            <a:prstTxWarp prst="textNoShape">
              <a:avLst/>
            </a:prstTxWarp>
            <a:normAutofit fontScale="90000"/>
          </a:bodyPr>
          <a:lstStyle/>
          <a:p>
            <a:r>
              <a:rPr lang="en-US" sz="3601" b="1" dirty="0"/>
              <a:t>II – </a:t>
            </a:r>
            <a:r>
              <a:rPr lang="fr-FR" sz="3601" b="1" dirty="0"/>
              <a:t>Maitrise</a:t>
            </a:r>
            <a:r>
              <a:rPr lang="en-US" sz="3601" b="1" dirty="0"/>
              <a:t> </a:t>
            </a:r>
            <a:r>
              <a:rPr lang="fr-FR" sz="3601" b="1" dirty="0"/>
              <a:t>statistiques</a:t>
            </a:r>
            <a:r>
              <a:rPr lang="en-US" sz="3601" b="1" dirty="0"/>
              <a:t> des </a:t>
            </a:r>
            <a:r>
              <a:rPr lang="fr-FR" sz="3601" b="1" dirty="0"/>
              <a:t>processus</a:t>
            </a:r>
            <a:r>
              <a:rPr lang="en-US" sz="3601" b="1" dirty="0"/>
              <a:t> </a:t>
            </a:r>
            <a:br>
              <a:rPr lang="en-US" sz="3601" b="1" dirty="0"/>
            </a:br>
            <a:r>
              <a:rPr lang="en-US" sz="3601" b="1" dirty="0"/>
              <a:t>MSP</a:t>
            </a:r>
            <a:endParaRPr lang="en-US" sz="3601" b="1" noProof="1"/>
          </a:p>
        </p:txBody>
      </p:sp>
      <p:sp>
        <p:nvSpPr>
          <p:cNvPr id="23" name="_text"/>
          <p:cNvSpPr txBox="1">
            <a:spLocks/>
          </p:cNvSpPr>
          <p:nvPr/>
        </p:nvSpPr>
        <p:spPr bwMode="gray">
          <a:xfrm>
            <a:off x="1384905" y="1165982"/>
            <a:ext cx="3132310" cy="3187096"/>
          </a:xfrm>
          <a:prstGeom prst="rect">
            <a:avLst/>
          </a:prstGeom>
        </p:spPr>
        <p:txBody>
          <a:bodyPr vert="horz" lIns="0" tIns="0" rIns="0" bIns="0" rtlCol="0">
            <a:noAutofit/>
          </a:bodyPr>
          <a:lstStyle/>
          <a:p>
            <a:pPr marL="135036" indent="-135036">
              <a:lnSpc>
                <a:spcPct val="95000"/>
              </a:lnSpc>
              <a:spcAft>
                <a:spcPts val="600"/>
              </a:spcAft>
              <a:buFont typeface="Wingdings" pitchFamily="2" charset="2"/>
              <a:buChar char="§"/>
              <a:defRPr/>
            </a:pPr>
            <a:endParaRPr lang="fr-FR" b="1" noProof="1"/>
          </a:p>
        </p:txBody>
      </p:sp>
      <p:pic>
        <p:nvPicPr>
          <p:cNvPr id="199682" name="Picture 2" descr="C:\Users\HP\Desktop\exceLLence\images metrologie\téléchargement (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66806" y="1723031"/>
            <a:ext cx="3900817" cy="24632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9718577"/>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5"/>
          <p:cNvSpPr>
            <a:spLocks noChangeArrowheads="1"/>
          </p:cNvSpPr>
          <p:nvPr/>
        </p:nvSpPr>
        <p:spPr bwMode="auto">
          <a:xfrm>
            <a:off x="2843870" y="303704"/>
            <a:ext cx="3185552" cy="369332"/>
          </a:xfrm>
          <a:prstGeom prst="rect">
            <a:avLst/>
          </a:prstGeom>
          <a:noFill/>
          <a:ln w="9525">
            <a:noFill/>
            <a:miter lim="800000"/>
            <a:headEnd/>
            <a:tailEnd/>
          </a:ln>
        </p:spPr>
        <p:txBody>
          <a:bodyPr wrap="none">
            <a:spAutoFit/>
          </a:bodyPr>
          <a:lstStyle/>
          <a:p>
            <a:pPr>
              <a:spcBef>
                <a:spcPct val="20000"/>
              </a:spcBef>
            </a:pPr>
            <a:r>
              <a:rPr lang="fr-FR" dirty="0"/>
              <a:t>Valeur cible pour Cp et </a:t>
            </a:r>
            <a:r>
              <a:rPr lang="fr-FR" dirty="0" err="1"/>
              <a:t>Cpk</a:t>
            </a:r>
            <a:endParaRPr lang="fr-FR" dirty="0"/>
          </a:p>
        </p:txBody>
      </p:sp>
      <mc:AlternateContent xmlns:mc="http://schemas.openxmlformats.org/markup-compatibility/2006" xmlns:a14="http://schemas.microsoft.com/office/drawing/2010/main">
        <mc:Choice Requires="a14">
          <p:sp>
            <p:nvSpPr>
              <p:cNvPr id="2" name="ZoneTexte 1"/>
              <p:cNvSpPr txBox="1"/>
              <p:nvPr/>
            </p:nvSpPr>
            <p:spPr>
              <a:xfrm>
                <a:off x="1149786" y="1438068"/>
                <a:ext cx="6852272" cy="2862322"/>
              </a:xfrm>
              <a:prstGeom prst="rect">
                <a:avLst/>
              </a:prstGeom>
              <a:noFill/>
            </p:spPr>
            <p:txBody>
              <a:bodyPr wrap="square" rtlCol="0">
                <a:spAutoFit/>
              </a:bodyPr>
              <a:lstStyle>
                <a:defPPr>
                  <a:defRPr lang="fr-FR"/>
                </a:defPPr>
                <a:lvl1pPr algn="just">
                  <a:defRPr sz="2400"/>
                </a:lvl1pPr>
              </a:lstStyle>
              <a:p>
                <a:r>
                  <a:rPr lang="fr-FR" sz="1800" dirty="0"/>
                  <a:t>Une capabilité machine supérieure à 1,67 permet d’assurer une capabilité procédé à 1,33. ce résultat est garanti par un seul écart type de sécurité de chaque coté de la distribution du procédé (représentée par </a:t>
                </a:r>
                <a14:m>
                  <m:oMath xmlns:m="http://schemas.openxmlformats.org/officeDocument/2006/math">
                    <m:r>
                      <a:rPr lang="fr-FR" sz="1800">
                        <a:latin typeface="Cambria Math"/>
                      </a:rPr>
                      <m:t>6</m:t>
                    </m:r>
                    <m:r>
                      <a:rPr lang="fr-FR" sz="1800">
                        <a:latin typeface="Cambria Math"/>
                      </a:rPr>
                      <m:t>𝜎</m:t>
                    </m:r>
                  </m:oMath>
                </a14:m>
                <a:r>
                  <a:rPr lang="fr-FR" sz="1800" dirty="0"/>
                  <a:t>p). On obtient alors un Cp d’au moins 6+1+1 = 8 </a:t>
                </a:r>
                <a14:m>
                  <m:oMath xmlns:m="http://schemas.openxmlformats.org/officeDocument/2006/math">
                    <m:r>
                      <a:rPr lang="fr-FR" sz="1800">
                        <a:latin typeface="Cambria Math"/>
                      </a:rPr>
                      <m:t>𝜎</m:t>
                    </m:r>
                  </m:oMath>
                </a14:m>
                <a:r>
                  <a:rPr lang="fr-FR" sz="1800" dirty="0"/>
                  <a:t>p/6 </a:t>
                </a:r>
                <a14:m>
                  <m:oMath xmlns:m="http://schemas.openxmlformats.org/officeDocument/2006/math">
                    <m:r>
                      <a:rPr lang="fr-FR" sz="1800">
                        <a:latin typeface="Cambria Math"/>
                      </a:rPr>
                      <m:t>𝜎</m:t>
                    </m:r>
                  </m:oMath>
                </a14:m>
                <a:r>
                  <a:rPr lang="fr-FR" sz="1800" dirty="0"/>
                  <a:t>p soit 1,33.</a:t>
                </a:r>
              </a:p>
              <a:p>
                <a:endParaRPr lang="fr-FR" sz="1800" dirty="0"/>
              </a:p>
              <a:p>
                <a:r>
                  <a:rPr lang="fr-FR" sz="1800" dirty="0"/>
                  <a:t>Dans le cas d’une distribution décentrée, il faut disposer aussi du coté le moins capable, d’au moins un écart type, ce qui donne un </a:t>
                </a:r>
                <a:r>
                  <a:rPr lang="fr-FR" sz="1800" dirty="0" err="1"/>
                  <a:t>Cpk</a:t>
                </a:r>
                <a:r>
                  <a:rPr lang="fr-FR" sz="1800" dirty="0"/>
                  <a:t> au moins égal à 3+1=4 </a:t>
                </a:r>
                <a14:m>
                  <m:oMath xmlns:m="http://schemas.openxmlformats.org/officeDocument/2006/math">
                    <m:r>
                      <a:rPr lang="fr-FR" sz="1800">
                        <a:latin typeface="Cambria Math"/>
                      </a:rPr>
                      <m:t>𝜎</m:t>
                    </m:r>
                  </m:oMath>
                </a14:m>
                <a:r>
                  <a:rPr lang="fr-FR" sz="1800" dirty="0"/>
                  <a:t>p/3 </a:t>
                </a:r>
                <a14:m>
                  <m:oMath xmlns:m="http://schemas.openxmlformats.org/officeDocument/2006/math">
                    <m:r>
                      <a:rPr lang="fr-FR" sz="1800">
                        <a:latin typeface="Cambria Math"/>
                      </a:rPr>
                      <m:t>𝜎</m:t>
                    </m:r>
                  </m:oMath>
                </a14:m>
                <a:r>
                  <a:rPr lang="fr-FR" sz="1800" dirty="0"/>
                  <a:t>p, soit 1,33 comme pour Cp.</a:t>
                </a:r>
              </a:p>
            </p:txBody>
          </p:sp>
        </mc:Choice>
        <mc:Fallback xmlns="">
          <p:sp>
            <p:nvSpPr>
              <p:cNvPr id="2" name="ZoneTexte 1"/>
              <p:cNvSpPr txBox="1">
                <a:spLocks noRot="1" noChangeAspect="1" noMove="1" noResize="1" noEditPoints="1" noAdjustHandles="1" noChangeArrowheads="1" noChangeShapeType="1" noTextEdit="1"/>
              </p:cNvSpPr>
              <p:nvPr/>
            </p:nvSpPr>
            <p:spPr>
              <a:xfrm>
                <a:off x="1149786" y="1438068"/>
                <a:ext cx="6852272" cy="2862322"/>
              </a:xfrm>
              <a:prstGeom prst="rect">
                <a:avLst/>
              </a:prstGeom>
              <a:blipFill>
                <a:blip r:embed="rId2"/>
                <a:stretch>
                  <a:fillRect l="-801" t="-1279" r="-712" b="-2559"/>
                </a:stretch>
              </a:blipFill>
            </p:spPr>
            <p:txBody>
              <a:bodyPr/>
              <a:lstStyle/>
              <a:p>
                <a:r>
                  <a:rPr lang="fr-FR">
                    <a:noFill/>
                  </a:rPr>
                  <a:t> </a:t>
                </a:r>
              </a:p>
            </p:txBody>
          </p:sp>
        </mc:Fallback>
      </mc:AlternateContent>
    </p:spTree>
    <p:extLst>
      <p:ext uri="{BB962C8B-B14F-4D97-AF65-F5344CB8AC3E}">
        <p14:creationId xmlns:p14="http://schemas.microsoft.com/office/powerpoint/2010/main" val="150247185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6D641C7E-D49F-42E2-BFA7-E6FC260C5BF9}"/>
              </a:ext>
            </a:extLst>
          </p:cNvPr>
          <p:cNvSpPr>
            <a:spLocks noGrp="1"/>
          </p:cNvSpPr>
          <p:nvPr>
            <p:ph idx="1"/>
          </p:nvPr>
        </p:nvSpPr>
        <p:spPr>
          <a:xfrm>
            <a:off x="1613575" y="1369642"/>
            <a:ext cx="5916851" cy="1527038"/>
          </a:xfrm>
        </p:spPr>
        <p:txBody>
          <a:bodyPr/>
          <a:lstStyle/>
          <a:p>
            <a:pPr marL="0" indent="0">
              <a:buNone/>
            </a:pPr>
            <a:r>
              <a:rPr lang="fr-FR" dirty="0"/>
              <a:t>La cote à réaliser et de 10+/- 1mm</a:t>
            </a:r>
          </a:p>
          <a:p>
            <a:pPr marL="0" indent="0">
              <a:buNone/>
            </a:pPr>
            <a:r>
              <a:rPr lang="fr-FR" dirty="0"/>
              <a:t>Ecart-type estimé est de 0,12 mm</a:t>
            </a:r>
          </a:p>
          <a:p>
            <a:pPr marL="0" indent="0">
              <a:buNone/>
            </a:pPr>
            <a:r>
              <a:rPr lang="fr-FR" dirty="0"/>
              <a:t>La moyenne est de 10,24mm</a:t>
            </a:r>
          </a:p>
          <a:p>
            <a:pPr marL="0" indent="0">
              <a:buNone/>
            </a:pPr>
            <a:endParaRPr lang="fr-FR" dirty="0"/>
          </a:p>
          <a:p>
            <a:pPr marL="0" indent="0">
              <a:buNone/>
            </a:pPr>
            <a:r>
              <a:rPr lang="fr-FR" dirty="0"/>
              <a:t>Calculer Cp et </a:t>
            </a:r>
            <a:r>
              <a:rPr lang="fr-FR" dirty="0" err="1"/>
              <a:t>Cpk</a:t>
            </a:r>
            <a:endParaRPr lang="fr-FR" dirty="0"/>
          </a:p>
        </p:txBody>
      </p:sp>
      <p:sp>
        <p:nvSpPr>
          <p:cNvPr id="4" name="Rectangle 5">
            <a:extLst>
              <a:ext uri="{FF2B5EF4-FFF2-40B4-BE49-F238E27FC236}">
                <a16:creationId xmlns:a16="http://schemas.microsoft.com/office/drawing/2014/main" id="{D85CD7C7-B82B-4FD8-82FF-2D9C0D9753DC}"/>
              </a:ext>
            </a:extLst>
          </p:cNvPr>
          <p:cNvSpPr>
            <a:spLocks noGrp="1" noChangeArrowheads="1"/>
          </p:cNvSpPr>
          <p:nvPr>
            <p:ph type="title"/>
          </p:nvPr>
        </p:nvSpPr>
        <p:spPr bwMode="auto">
          <a:xfrm>
            <a:off x="1613575" y="586502"/>
            <a:ext cx="2771913" cy="369332"/>
          </a:xfrm>
          <a:prstGeom prst="rect">
            <a:avLst/>
          </a:prstGeom>
          <a:noFill/>
          <a:ln w="9525">
            <a:noFill/>
            <a:miter lim="800000"/>
            <a:headEnd/>
            <a:tailEnd/>
          </a:ln>
        </p:spPr>
        <p:txBody>
          <a:bodyPr wrap="none">
            <a:spAutoFit/>
          </a:bodyPr>
          <a:lstStyle/>
          <a:p>
            <a:pPr>
              <a:spcBef>
                <a:spcPct val="20000"/>
              </a:spcBef>
            </a:pPr>
            <a:r>
              <a:rPr lang="fr-FR" sz="1800" b="1" dirty="0"/>
              <a:t>Valeur cible pour Cp et </a:t>
            </a:r>
            <a:r>
              <a:rPr lang="fr-FR" sz="1800" b="1" dirty="0" err="1"/>
              <a:t>Cpk</a:t>
            </a:r>
            <a:endParaRPr lang="fr-FR" sz="1800" b="1" dirty="0"/>
          </a:p>
        </p:txBody>
      </p:sp>
      <p:sp>
        <p:nvSpPr>
          <p:cNvPr id="5" name="ZoneTexte 4">
            <a:extLst>
              <a:ext uri="{FF2B5EF4-FFF2-40B4-BE49-F238E27FC236}">
                <a16:creationId xmlns:a16="http://schemas.microsoft.com/office/drawing/2014/main" id="{03221A5D-CE57-407F-A87C-7050995D1467}"/>
              </a:ext>
            </a:extLst>
          </p:cNvPr>
          <p:cNvSpPr txBox="1"/>
          <p:nvPr/>
        </p:nvSpPr>
        <p:spPr>
          <a:xfrm>
            <a:off x="1613575" y="3220816"/>
            <a:ext cx="4417037" cy="923330"/>
          </a:xfrm>
          <a:prstGeom prst="rect">
            <a:avLst/>
          </a:prstGeom>
          <a:noFill/>
        </p:spPr>
        <p:txBody>
          <a:bodyPr wrap="square" rtlCol="0">
            <a:spAutoFit/>
          </a:bodyPr>
          <a:lstStyle/>
          <a:p>
            <a:r>
              <a:rPr lang="fr-FR" dirty="0"/>
              <a:t>Cp = 2,77 </a:t>
            </a:r>
          </a:p>
          <a:p>
            <a:r>
              <a:rPr lang="fr-FR" dirty="0" err="1"/>
              <a:t>Cpk</a:t>
            </a:r>
            <a:r>
              <a:rPr lang="fr-FR" dirty="0"/>
              <a:t> = 2,11</a:t>
            </a:r>
          </a:p>
          <a:p>
            <a:r>
              <a:rPr lang="fr-FR" dirty="0"/>
              <a:t>Sup a 1,33 donc processus capable </a:t>
            </a:r>
          </a:p>
        </p:txBody>
      </p:sp>
    </p:spTree>
    <p:extLst>
      <p:ext uri="{BB962C8B-B14F-4D97-AF65-F5344CB8AC3E}">
        <p14:creationId xmlns:p14="http://schemas.microsoft.com/office/powerpoint/2010/main" val="2934085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_text"/>
          <p:cNvSpPr txBox="1">
            <a:spLocks/>
          </p:cNvSpPr>
          <p:nvPr/>
        </p:nvSpPr>
        <p:spPr bwMode="gray">
          <a:xfrm>
            <a:off x="1384905" y="1165982"/>
            <a:ext cx="3132310" cy="3187096"/>
          </a:xfrm>
          <a:prstGeom prst="rect">
            <a:avLst/>
          </a:prstGeom>
        </p:spPr>
        <p:txBody>
          <a:bodyPr vert="horz" lIns="0" tIns="0" rIns="0" bIns="0" rtlCol="0">
            <a:noAutofit/>
          </a:bodyPr>
          <a:lstStyle/>
          <a:p>
            <a:pPr marL="135036" indent="-135036">
              <a:lnSpc>
                <a:spcPct val="95000"/>
              </a:lnSpc>
              <a:spcAft>
                <a:spcPts val="600"/>
              </a:spcAft>
              <a:buFont typeface="Wingdings" pitchFamily="2" charset="2"/>
              <a:buChar char="§"/>
              <a:defRPr/>
            </a:pPr>
            <a:endParaRPr lang="fr-FR" b="1" noProof="1"/>
          </a:p>
        </p:txBody>
      </p:sp>
      <p:sp>
        <p:nvSpPr>
          <p:cNvPr id="25" name="Titre 24"/>
          <p:cNvSpPr>
            <a:spLocks noGrp="1"/>
          </p:cNvSpPr>
          <p:nvPr>
            <p:ph type="title"/>
          </p:nvPr>
        </p:nvSpPr>
        <p:spPr/>
        <p:txBody>
          <a:bodyPr/>
          <a:lstStyle/>
          <a:p>
            <a:r>
              <a:rPr lang="fr-FR" b="1" dirty="0"/>
              <a:t>PROGRAMME</a:t>
            </a:r>
          </a:p>
        </p:txBody>
      </p:sp>
      <p:sp>
        <p:nvSpPr>
          <p:cNvPr id="26" name="ZoneTexte 25"/>
          <p:cNvSpPr txBox="1"/>
          <p:nvPr/>
        </p:nvSpPr>
        <p:spPr>
          <a:xfrm>
            <a:off x="1221832" y="624986"/>
            <a:ext cx="6780227" cy="3970318"/>
          </a:xfrm>
          <a:prstGeom prst="rect">
            <a:avLst/>
          </a:prstGeom>
          <a:noFill/>
        </p:spPr>
        <p:txBody>
          <a:bodyPr wrap="square" rtlCol="0">
            <a:spAutoFit/>
          </a:bodyPr>
          <a:lstStyle/>
          <a:p>
            <a:pPr marL="428739" indent="-428739">
              <a:buFont typeface="+mj-lt"/>
              <a:buAutoNum type="romanUcPeriod"/>
            </a:pPr>
            <a:r>
              <a:rPr lang="fr-FR" dirty="0"/>
              <a:t>INTRODUCTION </a:t>
            </a:r>
          </a:p>
          <a:p>
            <a:pPr marL="1457714" lvl="3" indent="-428739">
              <a:buFont typeface="+mj-lt"/>
              <a:buAutoNum type="arabicPeriod"/>
            </a:pPr>
            <a:r>
              <a:rPr lang="fr-FR" dirty="0"/>
              <a:t>Approche SHEWHART</a:t>
            </a:r>
          </a:p>
          <a:p>
            <a:pPr marL="1457714" lvl="3" indent="-428739">
              <a:buFont typeface="+mj-lt"/>
              <a:buAutoNum type="arabicPeriod"/>
            </a:pPr>
            <a:r>
              <a:rPr lang="fr-FR" dirty="0"/>
              <a:t>La loi normale</a:t>
            </a:r>
          </a:p>
          <a:p>
            <a:pPr marL="428739" indent="-428739">
              <a:buFont typeface="+mj-lt"/>
              <a:buAutoNum type="romanUcPeriod"/>
            </a:pPr>
            <a:endParaRPr lang="fr-FR" dirty="0"/>
          </a:p>
          <a:p>
            <a:pPr marL="428739" indent="-428739">
              <a:buFont typeface="+mj-lt"/>
              <a:buAutoNum type="romanUcPeriod"/>
            </a:pPr>
            <a:r>
              <a:rPr lang="fr-FR" dirty="0"/>
              <a:t>MAITRISE STATISTIQUE DES PROCESSUS</a:t>
            </a:r>
          </a:p>
          <a:p>
            <a:pPr marL="1414840" lvl="3" indent="-385865">
              <a:buFont typeface="+mj-lt"/>
              <a:buAutoNum type="arabicPeriod"/>
            </a:pPr>
            <a:r>
              <a:rPr lang="fr-FR" dirty="0"/>
              <a:t>MSP ?</a:t>
            </a:r>
          </a:p>
          <a:p>
            <a:pPr marL="1414840" lvl="3" indent="-385865">
              <a:buFont typeface="+mj-lt"/>
              <a:buAutoNum type="arabicPeriod"/>
            </a:pPr>
            <a:r>
              <a:rPr lang="fr-FR" dirty="0"/>
              <a:t>Limites d’un processus</a:t>
            </a:r>
          </a:p>
          <a:p>
            <a:pPr marL="1414840" lvl="3" indent="-385865">
              <a:buFont typeface="+mj-lt"/>
              <a:buAutoNum type="arabicPeriod"/>
            </a:pPr>
            <a:r>
              <a:rPr lang="fr-FR" dirty="0"/>
              <a:t>La capabilité </a:t>
            </a:r>
          </a:p>
          <a:p>
            <a:pPr marL="428739" indent="-428739">
              <a:buFont typeface="+mj-lt"/>
              <a:buAutoNum type="romanUcPeriod"/>
            </a:pPr>
            <a:endParaRPr lang="fr-FR" dirty="0"/>
          </a:p>
          <a:p>
            <a:pPr marL="428739" indent="-428739">
              <a:buFont typeface="+mj-lt"/>
              <a:buAutoNum type="romanUcPeriod"/>
            </a:pPr>
            <a:r>
              <a:rPr lang="fr-FR" dirty="0"/>
              <a:t>CARTE DE CONTRÔLE </a:t>
            </a:r>
          </a:p>
          <a:p>
            <a:pPr marL="1414840" lvl="3" indent="-385865">
              <a:buFont typeface="+mj-lt"/>
              <a:buAutoNum type="arabicPeriod"/>
            </a:pPr>
            <a:r>
              <a:rPr lang="fr-FR" dirty="0"/>
              <a:t>Mesures</a:t>
            </a:r>
          </a:p>
          <a:p>
            <a:pPr marL="1414840" lvl="3" indent="-385865">
              <a:buFont typeface="+mj-lt"/>
              <a:buAutoNum type="arabicPeriod"/>
            </a:pPr>
            <a:r>
              <a:rPr lang="fr-FR" dirty="0"/>
              <a:t>Attribut</a:t>
            </a:r>
          </a:p>
          <a:p>
            <a:pPr marL="1414840" lvl="3" indent="-385865">
              <a:buFont typeface="+mj-lt"/>
              <a:buAutoNum type="arabicPeriod"/>
            </a:pPr>
            <a:r>
              <a:rPr lang="fr-FR" dirty="0"/>
              <a:t>Exercices</a:t>
            </a:r>
          </a:p>
          <a:p>
            <a:pPr marL="1414840" lvl="3" indent="-385865">
              <a:buFont typeface="+mj-lt"/>
              <a:buAutoNum type="arabicPeriod"/>
            </a:pPr>
            <a:r>
              <a:rPr lang="fr-FR" dirty="0"/>
              <a:t>Interprétation de la carte de contrôle </a:t>
            </a:r>
          </a:p>
        </p:txBody>
      </p:sp>
    </p:spTree>
    <p:extLst>
      <p:ext uri="{BB962C8B-B14F-4D97-AF65-F5344CB8AC3E}">
        <p14:creationId xmlns:p14="http://schemas.microsoft.com/office/powerpoint/2010/main" val="2793082123"/>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1600753" y="1978294"/>
            <a:ext cx="5831099" cy="857515"/>
          </a:xfrm>
        </p:spPr>
        <p:txBody>
          <a:bodyPr vert="horz" wrap="square" lIns="68601" tIns="34301" rIns="68601" bIns="34301" numCol="1" rtlCol="0" anchor="ctr" anchorCtr="0" compatLnSpc="1">
            <a:prstTxWarp prst="textNoShape">
              <a:avLst/>
            </a:prstTxWarp>
            <a:normAutofit/>
          </a:bodyPr>
          <a:lstStyle/>
          <a:p>
            <a:r>
              <a:rPr lang="fr-CA" sz="3601" b="1" dirty="0"/>
              <a:t>III - Cartes de contrôle </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fr-CA"/>
              <a:t>Cartes de contrôle</a:t>
            </a:r>
          </a:p>
        </p:txBody>
      </p:sp>
      <p:sp>
        <p:nvSpPr>
          <p:cNvPr id="4099" name="Rectangle 3"/>
          <p:cNvSpPr>
            <a:spLocks noGrp="1" noChangeArrowheads="1"/>
          </p:cNvSpPr>
          <p:nvPr>
            <p:ph idx="1"/>
          </p:nvPr>
        </p:nvSpPr>
        <p:spPr>
          <a:xfrm>
            <a:off x="1492708" y="1870249"/>
            <a:ext cx="6274148" cy="1589826"/>
          </a:xfrm>
        </p:spPr>
        <p:txBody>
          <a:bodyPr>
            <a:normAutofit/>
          </a:bodyPr>
          <a:lstStyle/>
          <a:p>
            <a:pPr marL="0" indent="0" algn="just">
              <a:buNone/>
            </a:pPr>
            <a:r>
              <a:rPr lang="fr-CA" sz="2101" dirty="0">
                <a:latin typeface="Arial" pitchFamily="34" charset="0"/>
              </a:rPr>
              <a:t>Un outil pour contrôler un processus de manière à identifier les causes de variations ciblées et signaler les correctifs à apporter</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fr-FR" dirty="0">
                <a:latin typeface="Arial" pitchFamily="34" charset="0"/>
              </a:rPr>
              <a:t>Cartes de contrôle</a:t>
            </a:r>
            <a:endParaRPr lang="fr-CA" dirty="0">
              <a:latin typeface="Arial" pitchFamily="34" charset="0"/>
            </a:endParaRPr>
          </a:p>
        </p:txBody>
      </p:sp>
      <p:sp>
        <p:nvSpPr>
          <p:cNvPr id="5123" name="Rectangle 3"/>
          <p:cNvSpPr>
            <a:spLocks noGrp="1" noChangeArrowheads="1"/>
          </p:cNvSpPr>
          <p:nvPr>
            <p:ph idx="1"/>
          </p:nvPr>
        </p:nvSpPr>
        <p:spPr>
          <a:xfrm>
            <a:off x="1384905" y="1275554"/>
            <a:ext cx="6482572" cy="3674211"/>
          </a:xfrm>
        </p:spPr>
        <p:txBody>
          <a:bodyPr/>
          <a:lstStyle/>
          <a:p>
            <a:pPr marL="457322" indent="-457322">
              <a:lnSpc>
                <a:spcPct val="80000"/>
              </a:lnSpc>
            </a:pPr>
            <a:r>
              <a:rPr lang="fr-FR" sz="1650" dirty="0">
                <a:latin typeface="Arial" pitchFamily="34" charset="0"/>
              </a:rPr>
              <a:t>Représentations graphiques </a:t>
            </a:r>
          </a:p>
          <a:p>
            <a:pPr marL="0" indent="0">
              <a:lnSpc>
                <a:spcPct val="80000"/>
              </a:lnSpc>
              <a:buNone/>
            </a:pPr>
            <a:endParaRPr lang="fr-FR" sz="1650" dirty="0">
              <a:latin typeface="Arial" pitchFamily="34" charset="0"/>
            </a:endParaRPr>
          </a:p>
          <a:p>
            <a:pPr marL="457322" indent="-457322">
              <a:lnSpc>
                <a:spcPct val="80000"/>
              </a:lnSpc>
            </a:pPr>
            <a:r>
              <a:rPr lang="fr-FR" sz="1650" dirty="0">
                <a:latin typeface="Arial" pitchFamily="34" charset="0"/>
              </a:rPr>
              <a:t>Permettent</a:t>
            </a:r>
          </a:p>
          <a:p>
            <a:pPr marL="743148" lvl="1" indent="-400157">
              <a:lnSpc>
                <a:spcPct val="80000"/>
              </a:lnSpc>
              <a:buFont typeface="Wingdings" pitchFamily="2" charset="2"/>
              <a:buChar char="Ø"/>
            </a:pPr>
            <a:endParaRPr lang="fr-FR" sz="1650" dirty="0">
              <a:latin typeface="Arial" pitchFamily="34" charset="0"/>
            </a:endParaRPr>
          </a:p>
          <a:p>
            <a:pPr marL="743148" lvl="1" indent="-400157">
              <a:lnSpc>
                <a:spcPct val="80000"/>
              </a:lnSpc>
              <a:buFont typeface="Wingdings" pitchFamily="2" charset="2"/>
              <a:buChar char="Ø"/>
            </a:pPr>
            <a:r>
              <a:rPr lang="fr-FR" sz="1650" dirty="0">
                <a:latin typeface="Arial" pitchFamily="34" charset="0"/>
              </a:rPr>
              <a:t>de distinguer les causes assignables de variation des causes aléatoires</a:t>
            </a:r>
          </a:p>
          <a:p>
            <a:pPr marL="743148" lvl="1" indent="-400157">
              <a:lnSpc>
                <a:spcPct val="80000"/>
              </a:lnSpc>
              <a:buFont typeface="Wingdings" pitchFamily="2" charset="2"/>
              <a:buChar char="Ø"/>
            </a:pPr>
            <a:r>
              <a:rPr lang="fr-FR" sz="1650" dirty="0">
                <a:latin typeface="Arial" pitchFamily="34" charset="0"/>
              </a:rPr>
              <a:t>de prévoir la performance du procédé lorsqu’il est sous contrôle</a:t>
            </a:r>
          </a:p>
          <a:p>
            <a:pPr marL="743148" lvl="1" indent="-400157">
              <a:lnSpc>
                <a:spcPct val="80000"/>
              </a:lnSpc>
              <a:buFont typeface="Wingdings" pitchFamily="2" charset="2"/>
              <a:buChar char="Ø"/>
            </a:pPr>
            <a:r>
              <a:rPr lang="fr-FR" sz="1650" dirty="0">
                <a:latin typeface="Arial" pitchFamily="34" charset="0"/>
              </a:rPr>
              <a:t>d’établir des indices d ’amélioration du procédé (capabilité du procédé)</a:t>
            </a:r>
          </a:p>
          <a:p>
            <a:pPr marL="743148" lvl="1" indent="-400157">
              <a:lnSpc>
                <a:spcPct val="80000"/>
              </a:lnSpc>
              <a:buFont typeface="Wingdings" pitchFamily="2" charset="2"/>
              <a:buChar char="Ø"/>
            </a:pPr>
            <a:endParaRPr lang="fr-FR" sz="1650" dirty="0">
              <a:latin typeface="Arial" pitchFamily="34" charset="0"/>
            </a:endParaRPr>
          </a:p>
          <a:p>
            <a:pPr marL="457322" indent="-457322">
              <a:lnSpc>
                <a:spcPct val="80000"/>
              </a:lnSpc>
            </a:pPr>
            <a:r>
              <a:rPr lang="fr-FR" sz="1650" dirty="0">
                <a:latin typeface="Arial" pitchFamily="34" charset="0"/>
              </a:rPr>
              <a:t>Utilisation simple et efficace, interprétation standardisée, objective </a:t>
            </a:r>
            <a:endParaRPr lang="fr-CA" sz="1650" dirty="0">
              <a:latin typeface="Arial" pitchFamily="34"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fr-CA" dirty="0"/>
              <a:t>Type de cartes de contrôle </a:t>
            </a:r>
          </a:p>
        </p:txBody>
      </p:sp>
      <p:graphicFrame>
        <p:nvGraphicFramePr>
          <p:cNvPr id="2" name="Diagramme 1"/>
          <p:cNvGraphicFramePr/>
          <p:nvPr/>
        </p:nvGraphicFramePr>
        <p:xfrm>
          <a:off x="2195003" y="1113932"/>
          <a:ext cx="4573411" cy="30489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1"/>
          <p:cNvSpPr>
            <a:spLocks noGrp="1" noChangeArrowheads="1"/>
          </p:cNvSpPr>
          <p:nvPr>
            <p:ph type="title"/>
          </p:nvPr>
        </p:nvSpPr>
        <p:spPr>
          <a:xfrm>
            <a:off x="1492708" y="0"/>
            <a:ext cx="5831099" cy="857515"/>
          </a:xfrm>
        </p:spPr>
        <p:txBody>
          <a:bodyPr>
            <a:normAutofit/>
          </a:bodyPr>
          <a:lstStyle/>
          <a:p>
            <a:r>
              <a:rPr lang="fr-FR" sz="2701" dirty="0">
                <a:latin typeface="Arial" pitchFamily="34" charset="0"/>
              </a:rPr>
              <a:t>Les cartes de contrôle aux mesures</a:t>
            </a:r>
            <a:endParaRPr lang="fr-CA" sz="2701" dirty="0">
              <a:latin typeface="Arial" pitchFamily="34" charset="0"/>
            </a:endParaRPr>
          </a:p>
        </p:txBody>
      </p:sp>
      <p:sp>
        <p:nvSpPr>
          <p:cNvPr id="7171" name="Rectangle 3"/>
          <p:cNvSpPr>
            <a:spLocks noGrp="1" noChangeArrowheads="1"/>
          </p:cNvSpPr>
          <p:nvPr>
            <p:ph type="body" sz="half" idx="1"/>
          </p:nvPr>
        </p:nvSpPr>
        <p:spPr>
          <a:xfrm>
            <a:off x="1600754" y="1167954"/>
            <a:ext cx="5103692" cy="3588461"/>
          </a:xfrm>
        </p:spPr>
        <p:txBody>
          <a:bodyPr>
            <a:normAutofit/>
          </a:bodyPr>
          <a:lstStyle/>
          <a:p>
            <a:pPr marL="0" indent="0">
              <a:buNone/>
            </a:pPr>
            <a:r>
              <a:rPr lang="fr-FR" sz="1800" dirty="0">
                <a:latin typeface="Arial" pitchFamily="34" charset="0"/>
              </a:rPr>
              <a:t>Pour les variables quantitatives:</a:t>
            </a:r>
          </a:p>
          <a:p>
            <a:r>
              <a:rPr lang="fr-FR" sz="1800" dirty="0">
                <a:latin typeface="Arial" pitchFamily="34" charset="0"/>
              </a:rPr>
              <a:t>poids, </a:t>
            </a:r>
          </a:p>
          <a:p>
            <a:r>
              <a:rPr lang="fr-FR" sz="1800" dirty="0">
                <a:latin typeface="Arial" pitchFamily="34" charset="0"/>
              </a:rPr>
              <a:t>diamètre, </a:t>
            </a:r>
          </a:p>
          <a:p>
            <a:r>
              <a:rPr lang="fr-FR" sz="1800" dirty="0">
                <a:latin typeface="Arial" pitchFamily="34" charset="0"/>
              </a:rPr>
              <a:t>épaisseur, </a:t>
            </a:r>
          </a:p>
          <a:p>
            <a:r>
              <a:rPr lang="fr-FR" sz="1800" dirty="0">
                <a:latin typeface="Arial" pitchFamily="34" charset="0"/>
              </a:rPr>
              <a:t>température, </a:t>
            </a:r>
          </a:p>
          <a:p>
            <a:r>
              <a:rPr lang="fr-FR" sz="1800" dirty="0">
                <a:latin typeface="Arial" pitchFamily="34" charset="0"/>
              </a:rPr>
              <a:t>volume, </a:t>
            </a:r>
          </a:p>
          <a:p>
            <a:r>
              <a:rPr lang="fr-FR" sz="1800" dirty="0">
                <a:latin typeface="Arial" pitchFamily="34" charset="0"/>
              </a:rPr>
              <a:t>puissance consommée, </a:t>
            </a:r>
          </a:p>
          <a:p>
            <a:r>
              <a:rPr lang="fr-FR" sz="1800" dirty="0">
                <a:latin typeface="Arial" pitchFamily="34" charset="0"/>
              </a:rPr>
              <a:t>dosage, </a:t>
            </a:r>
          </a:p>
          <a:p>
            <a:r>
              <a:rPr lang="fr-FR" sz="1800" dirty="0">
                <a:latin typeface="Arial" pitchFamily="34" charset="0"/>
              </a:rPr>
              <a:t>résistance thermique</a:t>
            </a:r>
          </a:p>
          <a:p>
            <a:r>
              <a:rPr lang="fr-FR" sz="1800" dirty="0">
                <a:latin typeface="Arial" pitchFamily="34" charset="0"/>
              </a:rPr>
              <a:t>…</a:t>
            </a:r>
            <a:r>
              <a:rPr lang="fr-FR" sz="1800" dirty="0" err="1">
                <a:latin typeface="Arial" pitchFamily="34" charset="0"/>
              </a:rPr>
              <a:t>etc</a:t>
            </a:r>
            <a:endParaRPr lang="fr-FR" sz="1800" dirty="0">
              <a:latin typeface="Arial" pitchFamily="34" charset="0"/>
            </a:endParaRPr>
          </a:p>
          <a:p>
            <a:pPr marL="400157" indent="-400157"/>
            <a:endParaRPr lang="fr-FR" sz="1800" dirty="0">
              <a:solidFill>
                <a:srgbClr val="FF0000"/>
              </a:solidFill>
              <a:latin typeface="Arial" pitchFamily="34"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1446836" y="171504"/>
            <a:ext cx="6367046" cy="888480"/>
          </a:xfrm>
        </p:spPr>
        <p:txBody>
          <a:bodyPr>
            <a:normAutofit/>
          </a:bodyPr>
          <a:lstStyle/>
          <a:p>
            <a:r>
              <a:rPr lang="fr-CA" sz="2701" dirty="0">
                <a:latin typeface="Arial" pitchFamily="34" charset="0"/>
              </a:rPr>
              <a:t>Les cartes de contrôle pour attributs</a:t>
            </a:r>
          </a:p>
        </p:txBody>
      </p:sp>
      <p:sp>
        <p:nvSpPr>
          <p:cNvPr id="9219" name="Rectangle 3"/>
          <p:cNvSpPr>
            <a:spLocks noGrp="1" noChangeArrowheads="1"/>
          </p:cNvSpPr>
          <p:nvPr>
            <p:ph idx="1"/>
          </p:nvPr>
        </p:nvSpPr>
        <p:spPr/>
        <p:txBody>
          <a:bodyPr>
            <a:normAutofit/>
          </a:bodyPr>
          <a:lstStyle/>
          <a:p>
            <a:pPr marL="400157" indent="-400157"/>
            <a:r>
              <a:rPr lang="fr-CA" sz="1800">
                <a:latin typeface="Arial" pitchFamily="34" charset="0"/>
              </a:rPr>
              <a:t>Défectueux</a:t>
            </a:r>
          </a:p>
          <a:p>
            <a:pPr marL="685983" lvl="1" indent="-342991">
              <a:buNone/>
            </a:pPr>
            <a:r>
              <a:rPr lang="fr-CA" sz="1800">
                <a:latin typeface="Arial" pitchFamily="34" charset="0"/>
              </a:rPr>
              <a:t>p: 	utilisée pour contrôler le pourcentage de défectueux dans un processus</a:t>
            </a:r>
          </a:p>
          <a:p>
            <a:pPr marL="685983" lvl="1" indent="-342991">
              <a:buNone/>
            </a:pPr>
            <a:r>
              <a:rPr lang="fr-CA" sz="1800">
                <a:latin typeface="Arial" pitchFamily="34" charset="0"/>
              </a:rPr>
              <a:t>np: utilisée pour contrôler le nombre de défectueux dans un processus</a:t>
            </a:r>
          </a:p>
          <a:p>
            <a:pPr marL="400157" indent="-400157"/>
            <a:r>
              <a:rPr lang="fr-CA" sz="1800">
                <a:latin typeface="Arial" pitchFamily="34" charset="0"/>
              </a:rPr>
              <a:t>Défauts</a:t>
            </a:r>
          </a:p>
          <a:p>
            <a:pPr marL="685983" lvl="1" indent="-342991">
              <a:buNone/>
            </a:pPr>
            <a:r>
              <a:rPr lang="fr-CA" sz="1800">
                <a:latin typeface="Arial" pitchFamily="34" charset="0"/>
              </a:rPr>
              <a:t>c: 	utilisée pour contrôler le nombre de défauts produits par un processus</a:t>
            </a:r>
          </a:p>
          <a:p>
            <a:pPr marL="685983" lvl="1" indent="-342991">
              <a:buNone/>
            </a:pPr>
            <a:r>
              <a:rPr lang="fr-CA" sz="1800">
                <a:latin typeface="Arial" pitchFamily="34" charset="0"/>
              </a:rPr>
              <a:t>u: 	utilisée pour contrôler le nombre de défauts dans une unité</a:t>
            </a:r>
            <a:endParaRPr lang="en-US" sz="1800">
              <a:latin typeface="Arial" pitchFamily="34" charset="0"/>
            </a:endParaRPr>
          </a:p>
          <a:p>
            <a:pPr marL="400157" indent="-400157"/>
            <a:endParaRPr lang="fr-CA" sz="1800">
              <a:latin typeface="Arial" pitchFamily="34"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1492708" y="0"/>
            <a:ext cx="6174105" cy="857515"/>
          </a:xfrm>
        </p:spPr>
        <p:txBody>
          <a:bodyPr>
            <a:normAutofit/>
          </a:bodyPr>
          <a:lstStyle/>
          <a:p>
            <a:r>
              <a:rPr lang="fr-FR" sz="2701" dirty="0">
                <a:latin typeface="Arial" pitchFamily="34" charset="0"/>
              </a:rPr>
              <a:t>Les cartes de contrôle aux mesures</a:t>
            </a:r>
            <a:endParaRPr lang="fr-CA" sz="2701" dirty="0"/>
          </a:p>
        </p:txBody>
      </p:sp>
      <p:sp>
        <p:nvSpPr>
          <p:cNvPr id="8195" name="Rectangle 3"/>
          <p:cNvSpPr>
            <a:spLocks noGrp="1" noChangeArrowheads="1"/>
          </p:cNvSpPr>
          <p:nvPr>
            <p:ph idx="1"/>
          </p:nvPr>
        </p:nvSpPr>
        <p:spPr>
          <a:xfrm>
            <a:off x="1384662" y="951864"/>
            <a:ext cx="6428698" cy="4105723"/>
          </a:xfrm>
        </p:spPr>
        <p:txBody>
          <a:bodyPr>
            <a:normAutofit/>
          </a:bodyPr>
          <a:lstStyle/>
          <a:p>
            <a:pPr marL="342991" indent="-342991"/>
            <a:r>
              <a:rPr lang="fr-FR" sz="1800" dirty="0">
                <a:latin typeface="Arial" pitchFamily="34" charset="0"/>
              </a:rPr>
              <a:t>Les cartes de contrôle aux mesures: </a:t>
            </a:r>
            <a:r>
              <a:rPr lang="fr-FR" sz="1800" b="1" dirty="0">
                <a:latin typeface="Arial" pitchFamily="34" charset="0"/>
              </a:rPr>
              <a:t>On compare des résultats obtenus à différents instants.</a:t>
            </a:r>
          </a:p>
          <a:p>
            <a:pPr marL="342991" indent="-342991"/>
            <a:endParaRPr lang="fr-CA" sz="1800" dirty="0">
              <a:latin typeface="Arial" pitchFamily="34" charset="0"/>
            </a:endParaRPr>
          </a:p>
          <a:p>
            <a:pPr marL="342991" indent="-342991"/>
            <a:r>
              <a:rPr lang="fr-CA" sz="1800" dirty="0">
                <a:latin typeface="Arial" pitchFamily="34" charset="0"/>
              </a:rPr>
              <a:t>La plus ou moins bonne variabilité du processus sera appréciée si les points se situent dans le voisinage de la tendance centrale</a:t>
            </a:r>
          </a:p>
          <a:p>
            <a:pPr marL="342991" indent="-342991"/>
            <a:endParaRPr lang="fr-CA" sz="1800" dirty="0">
              <a:latin typeface="Arial" pitchFamily="34" charset="0"/>
            </a:endParaRPr>
          </a:p>
          <a:p>
            <a:pPr marL="342991" indent="-342991"/>
            <a:r>
              <a:rPr lang="fr-CA" sz="1800" b="1" dirty="0">
                <a:latin typeface="Arial" pitchFamily="34" charset="0"/>
              </a:rPr>
              <a:t>Plus les points s’éloignent, plus forte sera la probabilité de voir apparaître des causes assignables</a:t>
            </a:r>
            <a:endParaRPr lang="fr-FR" sz="1800" b="1" dirty="0">
              <a:latin typeface="Arial" pitchFamily="34" charset="0"/>
            </a:endParaRPr>
          </a:p>
          <a:p>
            <a:pPr marL="342991" indent="-342991"/>
            <a:endParaRPr lang="fr-CA" sz="1800" dirty="0">
              <a:latin typeface="Arial"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_h1"/>
          <p:cNvSpPr>
            <a:spLocks noGrp="1" noChangeArrowheads="1"/>
          </p:cNvSpPr>
          <p:nvPr>
            <p:ph type="title"/>
          </p:nvPr>
        </p:nvSpPr>
        <p:spPr bwMode="gray">
          <a:xfrm>
            <a:off x="1236291" y="0"/>
            <a:ext cx="6671418" cy="909179"/>
          </a:xfrm>
        </p:spPr>
        <p:txBody>
          <a:bodyPr/>
          <a:lstStyle/>
          <a:p>
            <a:r>
              <a:rPr lang="en-US" b="1" noProof="1"/>
              <a:t>QU’est ce que la MSP?</a:t>
            </a:r>
          </a:p>
        </p:txBody>
      </p:sp>
      <p:sp>
        <p:nvSpPr>
          <p:cNvPr id="5" name="Rectangle 4"/>
          <p:cNvSpPr/>
          <p:nvPr/>
        </p:nvSpPr>
        <p:spPr>
          <a:xfrm>
            <a:off x="1262921" y="880193"/>
            <a:ext cx="6644788" cy="4016484"/>
          </a:xfrm>
          <a:prstGeom prst="rect">
            <a:avLst/>
          </a:prstGeom>
        </p:spPr>
        <p:txBody>
          <a:bodyPr wrap="square">
            <a:spAutoFit/>
          </a:bodyPr>
          <a:lstStyle/>
          <a:p>
            <a:pPr algn="just"/>
            <a:r>
              <a:rPr lang="fr-FR" sz="1500" dirty="0"/>
              <a:t>Le "processus" que nous choisirons d’étudier dans le contrôle statistique de la qualité pourra être : </a:t>
            </a:r>
          </a:p>
          <a:p>
            <a:pPr algn="just"/>
            <a:r>
              <a:rPr lang="fr-FR" sz="1500" dirty="0"/>
              <a:t>• une machine ou un organe ; </a:t>
            </a:r>
          </a:p>
          <a:p>
            <a:pPr algn="just"/>
            <a:r>
              <a:rPr lang="fr-FR" sz="1500" dirty="0"/>
              <a:t>• une personne, ou un simple geste fait par une personne ; </a:t>
            </a:r>
          </a:p>
          <a:p>
            <a:pPr algn="just"/>
            <a:r>
              <a:rPr lang="fr-FR" sz="1500" dirty="0"/>
              <a:t>• un équipement de test ; </a:t>
            </a:r>
          </a:p>
          <a:p>
            <a:pPr algn="just"/>
            <a:r>
              <a:rPr lang="fr-FR" sz="1500" dirty="0"/>
              <a:t>• une méthode de mesure ; </a:t>
            </a:r>
          </a:p>
          <a:p>
            <a:pPr algn="just"/>
            <a:r>
              <a:rPr lang="fr-FR" sz="1500" dirty="0"/>
              <a:t>• une méthode d’assemblage ; </a:t>
            </a:r>
          </a:p>
          <a:p>
            <a:pPr algn="just"/>
            <a:r>
              <a:rPr lang="fr-FR" sz="1500" dirty="0"/>
              <a:t>• une tâche administrative ; </a:t>
            </a:r>
          </a:p>
          <a:p>
            <a:pPr algn="just"/>
            <a:r>
              <a:rPr lang="fr-FR" sz="1500" dirty="0"/>
              <a:t>• un groupe de machines ; </a:t>
            </a:r>
          </a:p>
          <a:p>
            <a:pPr algn="just"/>
            <a:r>
              <a:rPr lang="fr-FR" sz="1500" dirty="0"/>
              <a:t>• un groupe de personnes (par exemple le personnel d’un atelier) ; </a:t>
            </a:r>
          </a:p>
          <a:p>
            <a:pPr algn="just"/>
            <a:r>
              <a:rPr lang="fr-FR" sz="1500" dirty="0"/>
              <a:t>• une combinaison de personnes, de machines, de matériaux, de méthodes, etc. ; </a:t>
            </a:r>
          </a:p>
          <a:p>
            <a:pPr algn="just"/>
            <a:r>
              <a:rPr lang="fr-FR" sz="1500" dirty="0"/>
              <a:t>• une méthode de fabrication, par exemple traitement chimique ;  </a:t>
            </a:r>
          </a:p>
          <a:p>
            <a:pPr algn="just"/>
            <a:r>
              <a:rPr lang="fr-FR" sz="1500" dirty="0"/>
              <a:t>• une activité mentale ; </a:t>
            </a:r>
          </a:p>
          <a:p>
            <a:pPr algn="just"/>
            <a:r>
              <a:rPr lang="fr-FR" sz="1500" dirty="0"/>
              <a:t>• des éléments humains immatériels, par exemple attitudes, motivations et aptitudes ; </a:t>
            </a:r>
          </a:p>
          <a:p>
            <a:pPr algn="just"/>
            <a:r>
              <a:rPr lang="fr-FR" sz="1500" dirty="0"/>
              <a:t>• </a:t>
            </a:r>
            <a:r>
              <a:rPr lang="fr-FR" sz="1500" dirty="0" err="1"/>
              <a:t>etc</a:t>
            </a:r>
            <a:endParaRPr lang="fr-FR" sz="1500" dirty="0"/>
          </a:p>
        </p:txBody>
      </p:sp>
    </p:spTree>
    <p:extLst>
      <p:ext uri="{BB962C8B-B14F-4D97-AF65-F5344CB8AC3E}">
        <p14:creationId xmlns:p14="http://schemas.microsoft.com/office/powerpoint/2010/main" val="257078574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_h1"/>
          <p:cNvSpPr>
            <a:spLocks noGrp="1" noChangeArrowheads="1"/>
          </p:cNvSpPr>
          <p:nvPr>
            <p:ph type="title"/>
          </p:nvPr>
        </p:nvSpPr>
        <p:spPr bwMode="gray">
          <a:xfrm>
            <a:off x="1236291" y="326916"/>
            <a:ext cx="6671418" cy="540227"/>
          </a:xfrm>
        </p:spPr>
        <p:txBody>
          <a:bodyPr/>
          <a:lstStyle/>
          <a:p>
            <a:r>
              <a:rPr lang="en-US" noProof="1"/>
              <a:t>Etapes de construction de la carte de controle de la moyenne</a:t>
            </a:r>
          </a:p>
        </p:txBody>
      </p:sp>
      <p:sp>
        <p:nvSpPr>
          <p:cNvPr id="25" name="Rectangle 3"/>
          <p:cNvSpPr>
            <a:spLocks noGrp="1" noChangeArrowheads="1"/>
          </p:cNvSpPr>
          <p:nvPr>
            <p:ph type="body" sz="quarter" idx="13"/>
          </p:nvPr>
        </p:nvSpPr>
        <p:spPr>
          <a:xfrm>
            <a:off x="1181244" y="1149186"/>
            <a:ext cx="6671940" cy="3723341"/>
          </a:xfrm>
          <a:prstGeom prst="rect">
            <a:avLst/>
          </a:prstGeom>
        </p:spPr>
        <p:txBody>
          <a:bodyPr>
            <a:normAutofit/>
          </a:bodyPr>
          <a:lstStyle/>
          <a:p>
            <a:pPr algn="just" eaLnBrk="1" hangingPunct="1">
              <a:lnSpc>
                <a:spcPct val="80000"/>
              </a:lnSpc>
              <a:buFontTx/>
              <a:buNone/>
            </a:pPr>
            <a:endParaRPr lang="fr-FR" sz="1800" dirty="0">
              <a:latin typeface="Times New Roman" pitchFamily="18" charset="0"/>
              <a:cs typeface="Times New Roman" pitchFamily="18" charset="0"/>
            </a:endParaRPr>
          </a:p>
          <a:p>
            <a:pPr marL="385865" indent="-385865" algn="just">
              <a:lnSpc>
                <a:spcPct val="80000"/>
              </a:lnSpc>
              <a:buFont typeface="+mj-lt"/>
              <a:buAutoNum type="arabicPeriod"/>
            </a:pPr>
            <a:r>
              <a:rPr lang="fr-FR" sz="2101" dirty="0"/>
              <a:t>Collecter les informations. (plan d’ expérience)  </a:t>
            </a:r>
          </a:p>
          <a:p>
            <a:pPr marL="385865" indent="-385865" algn="just">
              <a:lnSpc>
                <a:spcPct val="80000"/>
              </a:lnSpc>
              <a:buFont typeface="+mj-lt"/>
              <a:buAutoNum type="arabicPeriod"/>
            </a:pPr>
            <a:r>
              <a:rPr lang="fr-FR" sz="2101" dirty="0"/>
              <a:t>Déterminer la moyenne , l’écart type et les limites.</a:t>
            </a:r>
          </a:p>
          <a:p>
            <a:pPr marL="385865" indent="-385865" algn="just">
              <a:lnSpc>
                <a:spcPct val="80000"/>
              </a:lnSpc>
              <a:buFont typeface="+mj-lt"/>
              <a:buAutoNum type="arabicPeriod"/>
            </a:pPr>
            <a:endParaRPr lang="fr-FR" sz="2101" dirty="0"/>
          </a:p>
          <a:p>
            <a:pPr marL="385865" indent="-385865" algn="just">
              <a:lnSpc>
                <a:spcPct val="80000"/>
              </a:lnSpc>
              <a:buFont typeface="+mj-lt"/>
              <a:buAutoNum type="arabicPeriod"/>
            </a:pPr>
            <a:endParaRPr lang="fr-FR" sz="2101" dirty="0"/>
          </a:p>
          <a:p>
            <a:pPr marL="385865" indent="-385865" algn="just">
              <a:lnSpc>
                <a:spcPct val="80000"/>
              </a:lnSpc>
              <a:buFont typeface="+mj-lt"/>
              <a:buAutoNum type="arabicPeriod"/>
            </a:pPr>
            <a:r>
              <a:rPr lang="fr-FR" sz="2101" dirty="0"/>
              <a:t>Reporter ces valeurs sur des cartes prédéfinies (cartes de contrôle) où l'on examine la proximité des points par rapport à des cibles. </a:t>
            </a:r>
          </a:p>
          <a:p>
            <a:pPr marL="385865" indent="-385865" algn="just">
              <a:lnSpc>
                <a:spcPct val="80000"/>
              </a:lnSpc>
              <a:buFont typeface="+mj-lt"/>
              <a:buAutoNum type="arabicPeriod"/>
            </a:pPr>
            <a:r>
              <a:rPr lang="fr-FR" sz="2101" dirty="0"/>
              <a:t>Interpréter la carte de contrôle </a:t>
            </a:r>
          </a:p>
          <a:p>
            <a:pPr marL="385865" indent="-385865" algn="just">
              <a:lnSpc>
                <a:spcPct val="80000"/>
              </a:lnSpc>
              <a:buFont typeface="+mj-lt"/>
              <a:buAutoNum type="arabicPeriod"/>
            </a:pPr>
            <a:r>
              <a:rPr lang="fr-FR" sz="2101" dirty="0"/>
              <a:t>Procéder à des correction (réglages), des  action corrective, s’il y a lieu.</a:t>
            </a:r>
            <a:endParaRPr lang="fr-FR" sz="2101" dirty="0">
              <a:latin typeface="Times New Roman" pitchFamily="18" charset="0"/>
              <a:cs typeface="Times New Roman" pitchFamily="18" charset="0"/>
            </a:endParaRPr>
          </a:p>
        </p:txBody>
      </p:sp>
      <p:sp>
        <p:nvSpPr>
          <p:cNvPr id="23" name="_text"/>
          <p:cNvSpPr txBox="1">
            <a:spLocks/>
          </p:cNvSpPr>
          <p:nvPr/>
        </p:nvSpPr>
        <p:spPr bwMode="gray">
          <a:xfrm>
            <a:off x="1384905" y="1165982"/>
            <a:ext cx="3132310" cy="3187096"/>
          </a:xfrm>
          <a:prstGeom prst="rect">
            <a:avLst/>
          </a:prstGeom>
        </p:spPr>
        <p:txBody>
          <a:bodyPr vert="horz" lIns="0" tIns="0" rIns="0" bIns="0" rtlCol="0">
            <a:noAutofit/>
          </a:bodyPr>
          <a:lstStyle/>
          <a:p>
            <a:pPr marL="135036" indent="-135036">
              <a:lnSpc>
                <a:spcPct val="95000"/>
              </a:lnSpc>
              <a:spcAft>
                <a:spcPts val="600"/>
              </a:spcAft>
              <a:buFont typeface="Wingdings" pitchFamily="2" charset="2"/>
              <a:buChar char="§"/>
              <a:defRPr/>
            </a:pPr>
            <a:endParaRPr lang="fr-FR" b="1" noProof="1"/>
          </a:p>
        </p:txBody>
      </p:sp>
      <p:sp>
        <p:nvSpPr>
          <p:cNvPr id="18" name="Espace réservé du contenu 2"/>
          <p:cNvSpPr txBox="1">
            <a:spLocks/>
          </p:cNvSpPr>
          <p:nvPr/>
        </p:nvSpPr>
        <p:spPr>
          <a:xfrm>
            <a:off x="1484948" y="1200521"/>
            <a:ext cx="6174105" cy="3395520"/>
          </a:xfrm>
          <a:prstGeom prst="rect">
            <a:avLst/>
          </a:prstGeom>
        </p:spPr>
        <p:txBody>
          <a:bodyPr>
            <a:normAutofit/>
          </a:bodyPr>
          <a:lstStyle/>
          <a:p>
            <a:pPr marL="257244" indent="-257244" defTabSz="685983" fontAlgn="auto">
              <a:spcBef>
                <a:spcPct val="20000"/>
              </a:spcBef>
              <a:spcAft>
                <a:spcPts val="0"/>
              </a:spcAft>
              <a:buFont typeface="Arial" pitchFamily="34" charset="0"/>
              <a:buChar char="•"/>
              <a:defRPr/>
            </a:pPr>
            <a:endParaRPr lang="fr-FR" sz="2401" dirty="0">
              <a:latin typeface="+mn-lt"/>
            </a:endParaRPr>
          </a:p>
        </p:txBody>
      </p:sp>
      <p:sp>
        <p:nvSpPr>
          <p:cNvPr id="159746" name="Rectangle 2"/>
          <p:cNvSpPr>
            <a:spLocks noChangeArrowheads="1"/>
          </p:cNvSpPr>
          <p:nvPr/>
        </p:nvSpPr>
        <p:spPr bwMode="auto">
          <a:xfrm>
            <a:off x="1141942" y="-173135"/>
            <a:ext cx="138606" cy="346271"/>
          </a:xfrm>
          <a:prstGeom prst="rect">
            <a:avLst/>
          </a:prstGeom>
          <a:noFill/>
          <a:ln w="9525">
            <a:noFill/>
            <a:miter lim="800000"/>
            <a:headEnd/>
            <a:tailEnd/>
          </a:ln>
          <a:effectLst/>
        </p:spPr>
        <p:txBody>
          <a:bodyPr vert="horz" wrap="none" lIns="68601" tIns="34301" rIns="68601" bIns="34301" numCol="1" anchor="ctr" anchorCtr="0" compatLnSpc="1">
            <a:prstTxWarp prst="textNoShape">
              <a:avLst/>
            </a:prstTxWarp>
            <a:spAutoFit/>
          </a:bodyPr>
          <a:lstStyle/>
          <a:p>
            <a:endParaRPr lang="fr-FR"/>
          </a:p>
        </p:txBody>
      </p:sp>
      <p:sp>
        <p:nvSpPr>
          <p:cNvPr id="159748" name="Rectangle 4"/>
          <p:cNvSpPr>
            <a:spLocks noChangeArrowheads="1"/>
          </p:cNvSpPr>
          <p:nvPr/>
        </p:nvSpPr>
        <p:spPr bwMode="auto">
          <a:xfrm>
            <a:off x="1141942" y="-173135"/>
            <a:ext cx="138606" cy="346271"/>
          </a:xfrm>
          <a:prstGeom prst="rect">
            <a:avLst/>
          </a:prstGeom>
          <a:noFill/>
          <a:ln w="9525">
            <a:noFill/>
            <a:miter lim="800000"/>
            <a:headEnd/>
            <a:tailEnd/>
          </a:ln>
          <a:effectLst/>
        </p:spPr>
        <p:txBody>
          <a:bodyPr vert="horz" wrap="none" lIns="68601" tIns="34301" rIns="68601" bIns="34301" numCol="1" anchor="ctr" anchorCtr="0" compatLnSpc="1">
            <a:prstTxWarp prst="textNoShape">
              <a:avLst/>
            </a:prstTxWarp>
            <a:spAutoFit/>
          </a:bodyPr>
          <a:lstStyle/>
          <a:p>
            <a:endParaRPr lang="fr-FR"/>
          </a:p>
        </p:txBody>
      </p:sp>
      <p:sp>
        <p:nvSpPr>
          <p:cNvPr id="159750" name="Rectangle 6"/>
          <p:cNvSpPr>
            <a:spLocks noChangeArrowheads="1"/>
          </p:cNvSpPr>
          <p:nvPr/>
        </p:nvSpPr>
        <p:spPr bwMode="auto">
          <a:xfrm>
            <a:off x="1141942" y="-1632"/>
            <a:ext cx="138606" cy="346271"/>
          </a:xfrm>
          <a:prstGeom prst="rect">
            <a:avLst/>
          </a:prstGeom>
          <a:noFill/>
          <a:ln w="9525">
            <a:noFill/>
            <a:miter lim="800000"/>
            <a:headEnd/>
            <a:tailEnd/>
          </a:ln>
          <a:effectLst/>
        </p:spPr>
        <p:txBody>
          <a:bodyPr vert="horz" wrap="none" lIns="68601" tIns="34301" rIns="68601" bIns="34301" numCol="1" anchor="ctr" anchorCtr="0" compatLnSpc="1">
            <a:prstTxWarp prst="textNoShape">
              <a:avLst/>
            </a:prstTxWarp>
            <a:spAutoFit/>
          </a:bodyPr>
          <a:lstStyle/>
          <a:p>
            <a:endParaRPr lang="fr-FR"/>
          </a:p>
        </p:txBody>
      </p:sp>
      <p:sp>
        <p:nvSpPr>
          <p:cNvPr id="159752" name="Rectangle 8"/>
          <p:cNvSpPr>
            <a:spLocks noChangeArrowheads="1"/>
          </p:cNvSpPr>
          <p:nvPr/>
        </p:nvSpPr>
        <p:spPr bwMode="auto">
          <a:xfrm>
            <a:off x="1141942" y="-173135"/>
            <a:ext cx="138606" cy="346271"/>
          </a:xfrm>
          <a:prstGeom prst="rect">
            <a:avLst/>
          </a:prstGeom>
          <a:noFill/>
          <a:ln w="9525">
            <a:noFill/>
            <a:miter lim="800000"/>
            <a:headEnd/>
            <a:tailEnd/>
          </a:ln>
          <a:effectLst/>
        </p:spPr>
        <p:txBody>
          <a:bodyPr vert="horz" wrap="none" lIns="68601" tIns="34301" rIns="68601" bIns="34301" numCol="1" anchor="ctr" anchorCtr="0" compatLnSpc="1">
            <a:prstTxWarp prst="textNoShape">
              <a:avLst/>
            </a:prstTxWarp>
            <a:spAutoFit/>
          </a:bodyPr>
          <a:lstStyle/>
          <a:p>
            <a:endParaRPr lang="fr-FR"/>
          </a:p>
        </p:txBody>
      </p:sp>
      <p:sp>
        <p:nvSpPr>
          <p:cNvPr id="159754" name="Rectangle 10"/>
          <p:cNvSpPr>
            <a:spLocks noChangeArrowheads="1"/>
          </p:cNvSpPr>
          <p:nvPr/>
        </p:nvSpPr>
        <p:spPr bwMode="auto">
          <a:xfrm>
            <a:off x="1141942" y="-173135"/>
            <a:ext cx="138606" cy="346271"/>
          </a:xfrm>
          <a:prstGeom prst="rect">
            <a:avLst/>
          </a:prstGeom>
          <a:noFill/>
          <a:ln w="9525">
            <a:noFill/>
            <a:miter lim="800000"/>
            <a:headEnd/>
            <a:tailEnd/>
          </a:ln>
          <a:effectLst/>
        </p:spPr>
        <p:txBody>
          <a:bodyPr vert="horz" wrap="none" lIns="68601" tIns="34301" rIns="68601" bIns="34301" numCol="1" anchor="ctr" anchorCtr="0" compatLnSpc="1">
            <a:prstTxWarp prst="textNoShape">
              <a:avLst/>
            </a:prstTxWarp>
            <a:spAutoFit/>
          </a:bodyPr>
          <a:lstStyle/>
          <a:p>
            <a:endParaRPr lang="fr-FR"/>
          </a:p>
        </p:txBody>
      </p:sp>
      <p:sp>
        <p:nvSpPr>
          <p:cNvPr id="159756" name="Rectangle 12"/>
          <p:cNvSpPr>
            <a:spLocks noChangeArrowheads="1"/>
          </p:cNvSpPr>
          <p:nvPr/>
        </p:nvSpPr>
        <p:spPr bwMode="auto">
          <a:xfrm>
            <a:off x="1141942" y="-1632"/>
            <a:ext cx="138606" cy="346271"/>
          </a:xfrm>
          <a:prstGeom prst="rect">
            <a:avLst/>
          </a:prstGeom>
          <a:noFill/>
          <a:ln w="9525">
            <a:noFill/>
            <a:miter lim="800000"/>
            <a:headEnd/>
            <a:tailEnd/>
          </a:ln>
          <a:effectLst/>
        </p:spPr>
        <p:txBody>
          <a:bodyPr vert="horz" wrap="none" lIns="68601" tIns="34301" rIns="68601" bIns="34301" numCol="1" anchor="ctr" anchorCtr="0" compatLnSpc="1">
            <a:prstTxWarp prst="textNoShape">
              <a:avLst/>
            </a:prstTxWarp>
            <a:spAutoFit/>
          </a:bodyPr>
          <a:lstStyle/>
          <a:p>
            <a:endParaRPr lang="fr-FR"/>
          </a:p>
        </p:txBody>
      </p:sp>
      <p:sp>
        <p:nvSpPr>
          <p:cNvPr id="159758" name="Rectangle 14"/>
          <p:cNvSpPr>
            <a:spLocks noChangeArrowheads="1"/>
          </p:cNvSpPr>
          <p:nvPr/>
        </p:nvSpPr>
        <p:spPr bwMode="auto">
          <a:xfrm>
            <a:off x="1141942" y="-173135"/>
            <a:ext cx="138606" cy="346271"/>
          </a:xfrm>
          <a:prstGeom prst="rect">
            <a:avLst/>
          </a:prstGeom>
          <a:noFill/>
          <a:ln w="9525">
            <a:noFill/>
            <a:miter lim="800000"/>
            <a:headEnd/>
            <a:tailEnd/>
          </a:ln>
          <a:effectLst/>
        </p:spPr>
        <p:txBody>
          <a:bodyPr vert="horz" wrap="none" lIns="68601" tIns="34301" rIns="68601" bIns="34301" numCol="1" anchor="ctr" anchorCtr="0" compatLnSpc="1">
            <a:prstTxWarp prst="textNoShape">
              <a:avLst/>
            </a:prstTxWarp>
            <a:spAutoFit/>
          </a:bodyPr>
          <a:lstStyle/>
          <a:p>
            <a:endParaRPr lang="fr-FR"/>
          </a:p>
        </p:txBody>
      </p:sp>
      <p:sp>
        <p:nvSpPr>
          <p:cNvPr id="159760" name="Rectangle 16"/>
          <p:cNvSpPr>
            <a:spLocks noChangeArrowheads="1"/>
          </p:cNvSpPr>
          <p:nvPr/>
        </p:nvSpPr>
        <p:spPr bwMode="auto">
          <a:xfrm>
            <a:off x="1141942" y="-173135"/>
            <a:ext cx="138606" cy="346271"/>
          </a:xfrm>
          <a:prstGeom prst="rect">
            <a:avLst/>
          </a:prstGeom>
          <a:noFill/>
          <a:ln w="9525">
            <a:noFill/>
            <a:miter lim="800000"/>
            <a:headEnd/>
            <a:tailEnd/>
          </a:ln>
          <a:effectLst/>
        </p:spPr>
        <p:txBody>
          <a:bodyPr vert="horz" wrap="none" lIns="68601" tIns="34301" rIns="68601" bIns="34301" numCol="1" anchor="ctr" anchorCtr="0" compatLnSpc="1">
            <a:prstTxWarp prst="textNoShape">
              <a:avLst/>
            </a:prstTxWarp>
            <a:spAutoFit/>
          </a:bodyPr>
          <a:lstStyle/>
          <a:p>
            <a:endParaRPr lang="fr-FR"/>
          </a:p>
        </p:txBody>
      </p:sp>
      <p:sp>
        <p:nvSpPr>
          <p:cNvPr id="159762" name="Rectangle 18"/>
          <p:cNvSpPr>
            <a:spLocks noChangeArrowheads="1"/>
          </p:cNvSpPr>
          <p:nvPr/>
        </p:nvSpPr>
        <p:spPr bwMode="auto">
          <a:xfrm>
            <a:off x="1141942" y="-173135"/>
            <a:ext cx="138606" cy="346271"/>
          </a:xfrm>
          <a:prstGeom prst="rect">
            <a:avLst/>
          </a:prstGeom>
          <a:noFill/>
          <a:ln w="9525">
            <a:noFill/>
            <a:miter lim="800000"/>
            <a:headEnd/>
            <a:tailEnd/>
          </a:ln>
          <a:effectLst/>
        </p:spPr>
        <p:txBody>
          <a:bodyPr vert="horz" wrap="none" lIns="68601" tIns="34301" rIns="68601" bIns="34301" numCol="1" anchor="ctr" anchorCtr="0" compatLnSpc="1">
            <a:prstTxWarp prst="textNoShape">
              <a:avLst/>
            </a:prstTxWarp>
            <a:spAutoFit/>
          </a:bodyPr>
          <a:lstStyle/>
          <a:p>
            <a:endParaRPr lang="fr-FR"/>
          </a:p>
        </p:txBody>
      </p:sp>
      <p:sp>
        <p:nvSpPr>
          <p:cNvPr id="159764" name="Rectangle 20"/>
          <p:cNvSpPr>
            <a:spLocks noChangeArrowheads="1"/>
          </p:cNvSpPr>
          <p:nvPr/>
        </p:nvSpPr>
        <p:spPr bwMode="auto">
          <a:xfrm>
            <a:off x="1141942" y="-173135"/>
            <a:ext cx="138606" cy="346271"/>
          </a:xfrm>
          <a:prstGeom prst="rect">
            <a:avLst/>
          </a:prstGeom>
          <a:noFill/>
          <a:ln w="9525">
            <a:noFill/>
            <a:miter lim="800000"/>
            <a:headEnd/>
            <a:tailEnd/>
          </a:ln>
          <a:effectLst/>
        </p:spPr>
        <p:txBody>
          <a:bodyPr vert="horz" wrap="none" lIns="68601" tIns="34301" rIns="68601" bIns="34301" numCol="1" anchor="ctr" anchorCtr="0" compatLnSpc="1">
            <a:prstTxWarp prst="textNoShape">
              <a:avLst/>
            </a:prstTxWarp>
            <a:spAutoFit/>
          </a:bodyPr>
          <a:lstStyle/>
          <a:p>
            <a:endParaRPr lang="fr-FR"/>
          </a:p>
        </p:txBody>
      </p:sp>
      <p:sp>
        <p:nvSpPr>
          <p:cNvPr id="159766" name="Rectangle 22"/>
          <p:cNvSpPr>
            <a:spLocks noChangeArrowheads="1"/>
          </p:cNvSpPr>
          <p:nvPr/>
        </p:nvSpPr>
        <p:spPr bwMode="auto">
          <a:xfrm>
            <a:off x="1141942" y="-173135"/>
            <a:ext cx="138606" cy="346271"/>
          </a:xfrm>
          <a:prstGeom prst="rect">
            <a:avLst/>
          </a:prstGeom>
          <a:noFill/>
          <a:ln w="9525">
            <a:noFill/>
            <a:miter lim="800000"/>
            <a:headEnd/>
            <a:tailEnd/>
          </a:ln>
          <a:effectLst/>
        </p:spPr>
        <p:txBody>
          <a:bodyPr vert="horz" wrap="none" lIns="68601" tIns="34301" rIns="68601" bIns="34301" numCol="1" anchor="ctr" anchorCtr="0" compatLnSpc="1">
            <a:prstTxWarp prst="textNoShape">
              <a:avLst/>
            </a:prstTxWarp>
            <a:spAutoFit/>
          </a:bodyPr>
          <a:lstStyle/>
          <a:p>
            <a:endParaRPr lang="fr-FR"/>
          </a:p>
        </p:txBody>
      </p:sp>
      <mc:AlternateContent xmlns:mc="http://schemas.openxmlformats.org/markup-compatibility/2006" xmlns:a14="http://schemas.microsoft.com/office/drawing/2010/main">
        <mc:Choice Requires="a14">
          <p:graphicFrame>
            <p:nvGraphicFramePr>
              <p:cNvPr id="19" name="Tableau 18"/>
              <p:cNvGraphicFramePr>
                <a:graphicFrameLocks noGrp="1"/>
              </p:cNvGraphicFramePr>
              <p:nvPr/>
            </p:nvGraphicFramePr>
            <p:xfrm>
              <a:off x="2267305" y="2130176"/>
              <a:ext cx="4808017" cy="508554"/>
            </p:xfrm>
            <a:graphic>
              <a:graphicData uri="http://schemas.openxmlformats.org/drawingml/2006/table">
                <a:tbl>
                  <a:tblPr/>
                  <a:tblGrid>
                    <a:gridCol w="4808017">
                      <a:extLst>
                        <a:ext uri="{9D8B030D-6E8A-4147-A177-3AD203B41FA5}">
                          <a16:colId xmlns:a16="http://schemas.microsoft.com/office/drawing/2014/main" val="20000"/>
                        </a:ext>
                      </a:extLst>
                    </a:gridCol>
                  </a:tblGrid>
                  <a:tr h="508554">
                    <a:tc>
                      <a:txBody>
                        <a:bodyPr/>
                        <a:lstStyle/>
                        <a:p>
                          <a:pPr>
                            <a:lnSpc>
                              <a:spcPct val="115000"/>
                            </a:lnSpc>
                            <a:spcAft>
                              <a:spcPts val="0"/>
                            </a:spcAft>
                          </a:pPr>
                          <a:r>
                            <a:rPr lang="fr-FR" sz="900" dirty="0">
                              <a:latin typeface="Times New Roman"/>
                              <a:ea typeface="Times New Roman"/>
                              <a:cs typeface="Arial"/>
                            </a:rPr>
                            <a:t> </a:t>
                          </a:r>
                          <a:r>
                            <a:rPr lang="fr-FR" sz="1500" b="1" dirty="0">
                              <a:solidFill>
                                <a:srgbClr val="000000"/>
                              </a:solidFill>
                              <a:latin typeface="Times New Roman"/>
                              <a:ea typeface="Times New Roman"/>
                              <a:cs typeface="Arial"/>
                            </a:rPr>
                            <a:t>Limites de contrôle:              LC = </a:t>
                          </a:r>
                          <a14:m>
                            <m:oMath xmlns:m="http://schemas.openxmlformats.org/officeDocument/2006/math">
                              <m:acc>
                                <m:accPr>
                                  <m:chr m:val="̅"/>
                                  <m:ctrlPr>
                                    <a:rPr lang="fr-FR" sz="1500" b="1" i="1" smtClean="0">
                                      <a:solidFill>
                                        <a:srgbClr val="000000"/>
                                      </a:solidFill>
                                      <a:latin typeface="Cambria Math" panose="02040503050406030204" pitchFamily="18" charset="0"/>
                                      <a:cs typeface="Arial"/>
                                    </a:rPr>
                                  </m:ctrlPr>
                                </m:accPr>
                                <m:e>
                                  <m:r>
                                    <a:rPr lang="fr-FR" sz="1500" b="1" i="1" smtClean="0">
                                      <a:solidFill>
                                        <a:srgbClr val="000000"/>
                                      </a:solidFill>
                                      <a:latin typeface="Cambria Math"/>
                                      <a:cs typeface="Arial"/>
                                    </a:rPr>
                                    <m:t>𝒙</m:t>
                                  </m:r>
                                </m:e>
                              </m:acc>
                            </m:oMath>
                          </a14:m>
                          <a:r>
                            <a:rPr lang="fr-FR" sz="1500" b="1" dirty="0">
                              <a:solidFill>
                                <a:srgbClr val="000000"/>
                              </a:solidFill>
                              <a:latin typeface="Times New Roman"/>
                              <a:ea typeface="Times New Roman"/>
                              <a:cs typeface="Arial"/>
                            </a:rPr>
                            <a:t> ± 3</a:t>
                          </a:r>
                          <a:r>
                            <a:rPr lang="fr-FR" sz="1500" b="1" dirty="0">
                              <a:solidFill>
                                <a:srgbClr val="000000"/>
                              </a:solidFill>
                              <a:latin typeface="Symbol"/>
                              <a:ea typeface="Times New Roman"/>
                              <a:cs typeface="Times New Roman"/>
                            </a:rPr>
                            <a:t>s</a:t>
                          </a:r>
                          <a:br>
                            <a:rPr lang="fr-FR" sz="1500" b="1" dirty="0">
                              <a:solidFill>
                                <a:srgbClr val="000000"/>
                              </a:solidFill>
                              <a:latin typeface="Times New Roman"/>
                              <a:ea typeface="Times New Roman"/>
                              <a:cs typeface="Arial"/>
                            </a:rPr>
                          </a:br>
                          <a:r>
                            <a:rPr lang="fr-FR" sz="1500" b="1" dirty="0">
                              <a:solidFill>
                                <a:srgbClr val="000000"/>
                              </a:solidFill>
                              <a:latin typeface="Times New Roman"/>
                              <a:ea typeface="Times New Roman"/>
                              <a:cs typeface="Arial"/>
                            </a:rPr>
                            <a:t>Limites de surveillance:         LS = </a:t>
                          </a:r>
                          <a14:m>
                            <m:oMath xmlns:m="http://schemas.openxmlformats.org/officeDocument/2006/math">
                              <m:acc>
                                <m:accPr>
                                  <m:chr m:val="̅"/>
                                  <m:ctrlPr>
                                    <a:rPr lang="fr-FR" sz="1500" b="1" i="1" smtClean="0">
                                      <a:solidFill>
                                        <a:srgbClr val="000000"/>
                                      </a:solidFill>
                                      <a:latin typeface="Cambria Math" panose="02040503050406030204" pitchFamily="18" charset="0"/>
                                      <a:cs typeface="Arial"/>
                                    </a:rPr>
                                  </m:ctrlPr>
                                </m:accPr>
                                <m:e>
                                  <m:r>
                                    <a:rPr lang="fr-FR" sz="1500" b="1" i="1" smtClean="0">
                                      <a:solidFill>
                                        <a:srgbClr val="000000"/>
                                      </a:solidFill>
                                      <a:latin typeface="Cambria Math"/>
                                      <a:cs typeface="Arial"/>
                                    </a:rPr>
                                    <m:t>𝒙</m:t>
                                  </m:r>
                                </m:e>
                              </m:acc>
                            </m:oMath>
                          </a14:m>
                          <a:r>
                            <a:rPr lang="fr-FR" sz="1500" b="1" dirty="0">
                              <a:solidFill>
                                <a:srgbClr val="000000"/>
                              </a:solidFill>
                              <a:latin typeface="Times New Roman"/>
                              <a:ea typeface="Times New Roman"/>
                              <a:cs typeface="Arial"/>
                            </a:rPr>
                            <a:t> ± 2</a:t>
                          </a:r>
                          <a:r>
                            <a:rPr lang="fr-FR" sz="1500" b="1" dirty="0">
                              <a:solidFill>
                                <a:srgbClr val="000000"/>
                              </a:solidFill>
                              <a:latin typeface="Symbol"/>
                              <a:ea typeface="Times New Roman"/>
                              <a:cs typeface="Times New Roman"/>
                            </a:rPr>
                            <a:t>s</a:t>
                          </a:r>
                          <a:endParaRPr lang="fr-FR" sz="1500" b="1" dirty="0">
                            <a:latin typeface="Calibri"/>
                            <a:ea typeface="Calibri"/>
                            <a:cs typeface="Arial"/>
                          </a:endParaRPr>
                        </a:p>
                      </a:txBody>
                      <a:tcPr marL="0" marR="0" marT="0" marB="0" anchor="ctr">
                        <a:lnL>
                          <a:noFill/>
                        </a:lnL>
                        <a:lnR>
                          <a:noFill/>
                        </a:lnR>
                        <a:lnT>
                          <a:noFill/>
                        </a:lnT>
                        <a:lnB>
                          <a:noFill/>
                        </a:lnB>
                        <a:solidFill>
                          <a:srgbClr val="00FF00"/>
                        </a:solidFill>
                      </a:tcPr>
                    </a:tc>
                    <a:extLst>
                      <a:ext uri="{0D108BD9-81ED-4DB2-BD59-A6C34878D82A}">
                        <a16:rowId xmlns:a16="http://schemas.microsoft.com/office/drawing/2014/main" val="10000"/>
                      </a:ext>
                    </a:extLst>
                  </a:tr>
                </a:tbl>
              </a:graphicData>
            </a:graphic>
          </p:graphicFrame>
        </mc:Choice>
        <mc:Fallback xmlns="">
          <p:graphicFrame>
            <p:nvGraphicFramePr>
              <p:cNvPr id="19" name="Tableau 18"/>
              <p:cNvGraphicFramePr>
                <a:graphicFrameLocks noGrp="1"/>
              </p:cNvGraphicFramePr>
              <p:nvPr/>
            </p:nvGraphicFramePr>
            <p:xfrm>
              <a:off x="2267305" y="2130176"/>
              <a:ext cx="4808017" cy="508554"/>
            </p:xfrm>
            <a:graphic>
              <a:graphicData uri="http://schemas.openxmlformats.org/drawingml/2006/table">
                <a:tbl>
                  <a:tblPr/>
                  <a:tblGrid>
                    <a:gridCol w="4808017">
                      <a:extLst>
                        <a:ext uri="{9D8B030D-6E8A-4147-A177-3AD203B41FA5}">
                          <a16:colId xmlns:a16="http://schemas.microsoft.com/office/drawing/2014/main" val="20000"/>
                        </a:ext>
                      </a:extLst>
                    </a:gridCol>
                  </a:tblGrid>
                  <a:tr h="508554">
                    <a:tc>
                      <a:txBody>
                        <a:bodyPr/>
                        <a:lstStyle/>
                        <a:p>
                          <a:endParaRPr lang="fr-FR"/>
                        </a:p>
                      </a:txBody>
                      <a:tcPr marL="0" marR="0" marT="0" marB="0" anchor="ctr">
                        <a:lnL>
                          <a:noFill/>
                        </a:lnL>
                        <a:lnR>
                          <a:noFill/>
                        </a:lnR>
                        <a:lnT>
                          <a:noFill/>
                        </a:lnT>
                        <a:lnB>
                          <a:noFill/>
                        </a:lnB>
                        <a:blipFill>
                          <a:blip r:embed="rId3"/>
                          <a:stretch>
                            <a:fillRect t="-8333" b="-20238"/>
                          </a:stretch>
                        </a:blipFill>
                      </a:tcPr>
                    </a:tc>
                    <a:extLst>
                      <a:ext uri="{0D108BD9-81ED-4DB2-BD59-A6C34878D82A}">
                        <a16:rowId xmlns:a16="http://schemas.microsoft.com/office/drawing/2014/main" val="10000"/>
                      </a:ext>
                    </a:extLst>
                  </a:tr>
                </a:tbl>
              </a:graphicData>
            </a:graphic>
          </p:graphicFrame>
        </mc:Fallback>
      </mc:AlternateContent>
    </p:spTree>
    <p:extLst>
      <p:ext uri="{BB962C8B-B14F-4D97-AF65-F5344CB8AC3E}">
        <p14:creationId xmlns:p14="http://schemas.microsoft.com/office/powerpoint/2010/main" val="3046185132"/>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384663" y="18130"/>
            <a:ext cx="6374786" cy="462484"/>
          </a:xfrm>
        </p:spPr>
        <p:txBody>
          <a:bodyPr/>
          <a:lstStyle/>
          <a:p>
            <a:r>
              <a:rPr lang="fr-FR" dirty="0"/>
              <a:t>Exercice </a:t>
            </a:r>
          </a:p>
        </p:txBody>
      </p:sp>
      <p:graphicFrame>
        <p:nvGraphicFramePr>
          <p:cNvPr id="4" name="Tableau 3"/>
          <p:cNvGraphicFramePr>
            <a:graphicFrameLocks noGrp="1"/>
          </p:cNvGraphicFramePr>
          <p:nvPr>
            <p:extLst>
              <p:ext uri="{D42A27DB-BD31-4B8C-83A1-F6EECF244321}">
                <p14:modId xmlns:p14="http://schemas.microsoft.com/office/powerpoint/2010/main" val="4148887450"/>
              </p:ext>
            </p:extLst>
          </p:nvPr>
        </p:nvGraphicFramePr>
        <p:xfrm>
          <a:off x="1550343" y="1984345"/>
          <a:ext cx="2232683" cy="3060376"/>
        </p:xfrm>
        <a:graphic>
          <a:graphicData uri="http://schemas.openxmlformats.org/drawingml/2006/table">
            <a:tbl>
              <a:tblPr firstRow="1" bandRow="1">
                <a:tableStyleId>{5C22544A-7EE6-4342-B048-85BDC9FD1C3A}</a:tableStyleId>
              </a:tblPr>
              <a:tblGrid>
                <a:gridCol w="314673">
                  <a:extLst>
                    <a:ext uri="{9D8B030D-6E8A-4147-A177-3AD203B41FA5}">
                      <a16:colId xmlns:a16="http://schemas.microsoft.com/office/drawing/2014/main" val="20000"/>
                    </a:ext>
                  </a:extLst>
                </a:gridCol>
                <a:gridCol w="1918010">
                  <a:extLst>
                    <a:ext uri="{9D8B030D-6E8A-4147-A177-3AD203B41FA5}">
                      <a16:colId xmlns:a16="http://schemas.microsoft.com/office/drawing/2014/main" val="20001"/>
                    </a:ext>
                  </a:extLst>
                </a:gridCol>
              </a:tblGrid>
              <a:tr h="278216">
                <a:tc>
                  <a:txBody>
                    <a:bodyPr/>
                    <a:lstStyle/>
                    <a:p>
                      <a:pPr algn="ctr"/>
                      <a:r>
                        <a:rPr lang="fr-FR" sz="1500" dirty="0">
                          <a:latin typeface="+mj-lt"/>
                        </a:rPr>
                        <a:t>N°</a:t>
                      </a:r>
                    </a:p>
                  </a:txBody>
                  <a:tcPr marL="7146" marR="7146" marT="7146" marB="0" anchor="b"/>
                </a:tc>
                <a:tc>
                  <a:txBody>
                    <a:bodyPr/>
                    <a:lstStyle/>
                    <a:p>
                      <a:pPr algn="ctr" fontAlgn="b"/>
                      <a:r>
                        <a:rPr lang="fr-FR" sz="1500" b="0" i="0" u="none" strike="noStrike" dirty="0">
                          <a:solidFill>
                            <a:schemeClr val="bg1"/>
                          </a:solidFill>
                          <a:effectLst/>
                          <a:latin typeface="+mj-lt"/>
                        </a:rPr>
                        <a:t>Valeur Mesurée</a:t>
                      </a:r>
                    </a:p>
                  </a:txBody>
                  <a:tcPr marL="7146" marR="7146" marT="7146" marB="0" anchor="b"/>
                </a:tc>
                <a:extLst>
                  <a:ext uri="{0D108BD9-81ED-4DB2-BD59-A6C34878D82A}">
                    <a16:rowId xmlns:a16="http://schemas.microsoft.com/office/drawing/2014/main" val="10000"/>
                  </a:ext>
                </a:extLst>
              </a:tr>
              <a:tr h="278216">
                <a:tc>
                  <a:txBody>
                    <a:bodyPr/>
                    <a:lstStyle/>
                    <a:p>
                      <a:pPr algn="ctr"/>
                      <a:r>
                        <a:rPr lang="fr-FR" sz="1500" dirty="0">
                          <a:latin typeface="+mj-lt"/>
                        </a:rPr>
                        <a:t>1</a:t>
                      </a:r>
                    </a:p>
                  </a:txBody>
                  <a:tcPr marL="7146" marR="7146" marT="7146" marB="0" anchor="b"/>
                </a:tc>
                <a:tc>
                  <a:txBody>
                    <a:bodyPr/>
                    <a:lstStyle/>
                    <a:p>
                      <a:pPr algn="ctr" fontAlgn="b"/>
                      <a:r>
                        <a:rPr lang="fr-FR" sz="1500" b="0" i="0" u="none" strike="noStrike" dirty="0">
                          <a:solidFill>
                            <a:srgbClr val="000000"/>
                          </a:solidFill>
                          <a:effectLst/>
                          <a:latin typeface="+mj-lt"/>
                        </a:rPr>
                        <a:t>252</a:t>
                      </a:r>
                    </a:p>
                  </a:txBody>
                  <a:tcPr marL="7146" marR="7146" marT="7146" marB="0" anchor="b"/>
                </a:tc>
                <a:extLst>
                  <a:ext uri="{0D108BD9-81ED-4DB2-BD59-A6C34878D82A}">
                    <a16:rowId xmlns:a16="http://schemas.microsoft.com/office/drawing/2014/main" val="10001"/>
                  </a:ext>
                </a:extLst>
              </a:tr>
              <a:tr h="278216">
                <a:tc>
                  <a:txBody>
                    <a:bodyPr/>
                    <a:lstStyle/>
                    <a:p>
                      <a:pPr algn="ctr"/>
                      <a:r>
                        <a:rPr lang="fr-FR" sz="1500" dirty="0">
                          <a:latin typeface="+mj-lt"/>
                        </a:rPr>
                        <a:t>2</a:t>
                      </a:r>
                    </a:p>
                  </a:txBody>
                  <a:tcPr marL="7146" marR="7146" marT="7146" marB="0" anchor="b"/>
                </a:tc>
                <a:tc>
                  <a:txBody>
                    <a:bodyPr/>
                    <a:lstStyle/>
                    <a:p>
                      <a:pPr algn="ctr" fontAlgn="b"/>
                      <a:r>
                        <a:rPr lang="fr-FR" sz="1500" b="0" i="0" u="none" strike="noStrike" dirty="0">
                          <a:solidFill>
                            <a:srgbClr val="000000"/>
                          </a:solidFill>
                          <a:effectLst/>
                          <a:latin typeface="+mj-lt"/>
                        </a:rPr>
                        <a:t>249</a:t>
                      </a:r>
                    </a:p>
                  </a:txBody>
                  <a:tcPr marL="7146" marR="7146" marT="7146" marB="0" anchor="b"/>
                </a:tc>
                <a:extLst>
                  <a:ext uri="{0D108BD9-81ED-4DB2-BD59-A6C34878D82A}">
                    <a16:rowId xmlns:a16="http://schemas.microsoft.com/office/drawing/2014/main" val="10002"/>
                  </a:ext>
                </a:extLst>
              </a:tr>
              <a:tr h="278216">
                <a:tc>
                  <a:txBody>
                    <a:bodyPr/>
                    <a:lstStyle/>
                    <a:p>
                      <a:pPr algn="ctr"/>
                      <a:r>
                        <a:rPr lang="fr-FR" sz="1500" dirty="0">
                          <a:latin typeface="+mj-lt"/>
                        </a:rPr>
                        <a:t>3</a:t>
                      </a:r>
                    </a:p>
                  </a:txBody>
                  <a:tcPr marL="7146" marR="7146" marT="7146" marB="0" anchor="b"/>
                </a:tc>
                <a:tc>
                  <a:txBody>
                    <a:bodyPr/>
                    <a:lstStyle/>
                    <a:p>
                      <a:pPr algn="ctr" fontAlgn="b"/>
                      <a:r>
                        <a:rPr lang="fr-FR" sz="1500" b="0" i="0" u="none" strike="noStrike" dirty="0">
                          <a:solidFill>
                            <a:srgbClr val="000000"/>
                          </a:solidFill>
                          <a:effectLst/>
                          <a:latin typeface="+mj-lt"/>
                        </a:rPr>
                        <a:t>253</a:t>
                      </a:r>
                    </a:p>
                  </a:txBody>
                  <a:tcPr marL="7146" marR="7146" marT="7146" marB="0" anchor="b"/>
                </a:tc>
                <a:extLst>
                  <a:ext uri="{0D108BD9-81ED-4DB2-BD59-A6C34878D82A}">
                    <a16:rowId xmlns:a16="http://schemas.microsoft.com/office/drawing/2014/main" val="10003"/>
                  </a:ext>
                </a:extLst>
              </a:tr>
              <a:tr h="278216">
                <a:tc>
                  <a:txBody>
                    <a:bodyPr/>
                    <a:lstStyle/>
                    <a:p>
                      <a:pPr algn="ctr"/>
                      <a:r>
                        <a:rPr lang="fr-FR" sz="1500" dirty="0">
                          <a:latin typeface="+mj-lt"/>
                        </a:rPr>
                        <a:t>4</a:t>
                      </a:r>
                    </a:p>
                  </a:txBody>
                  <a:tcPr marL="7146" marR="7146" marT="7146" marB="0" anchor="b"/>
                </a:tc>
                <a:tc>
                  <a:txBody>
                    <a:bodyPr/>
                    <a:lstStyle/>
                    <a:p>
                      <a:pPr algn="ctr" fontAlgn="b"/>
                      <a:r>
                        <a:rPr lang="fr-FR" sz="1500" b="0" i="0" u="none" strike="noStrike" dirty="0">
                          <a:solidFill>
                            <a:srgbClr val="000000"/>
                          </a:solidFill>
                          <a:effectLst/>
                          <a:latin typeface="+mj-lt"/>
                        </a:rPr>
                        <a:t>247</a:t>
                      </a:r>
                    </a:p>
                  </a:txBody>
                  <a:tcPr marL="7146" marR="7146" marT="7146" marB="0" anchor="b"/>
                </a:tc>
                <a:extLst>
                  <a:ext uri="{0D108BD9-81ED-4DB2-BD59-A6C34878D82A}">
                    <a16:rowId xmlns:a16="http://schemas.microsoft.com/office/drawing/2014/main" val="10004"/>
                  </a:ext>
                </a:extLst>
              </a:tr>
              <a:tr h="278216">
                <a:tc>
                  <a:txBody>
                    <a:bodyPr/>
                    <a:lstStyle/>
                    <a:p>
                      <a:pPr algn="ctr"/>
                      <a:r>
                        <a:rPr lang="fr-FR" sz="1500" dirty="0">
                          <a:latin typeface="+mj-lt"/>
                        </a:rPr>
                        <a:t>5</a:t>
                      </a:r>
                    </a:p>
                  </a:txBody>
                  <a:tcPr marL="7146" marR="7146" marT="7146" marB="0" anchor="b"/>
                </a:tc>
                <a:tc>
                  <a:txBody>
                    <a:bodyPr/>
                    <a:lstStyle/>
                    <a:p>
                      <a:pPr algn="ctr" fontAlgn="b"/>
                      <a:r>
                        <a:rPr lang="fr-FR" sz="1500" b="0" i="0" u="none" strike="noStrike" dirty="0">
                          <a:solidFill>
                            <a:srgbClr val="000000"/>
                          </a:solidFill>
                          <a:effectLst/>
                          <a:latin typeface="+mj-lt"/>
                        </a:rPr>
                        <a:t>249</a:t>
                      </a:r>
                    </a:p>
                  </a:txBody>
                  <a:tcPr marL="7146" marR="7146" marT="7146" marB="0" anchor="b"/>
                </a:tc>
                <a:extLst>
                  <a:ext uri="{0D108BD9-81ED-4DB2-BD59-A6C34878D82A}">
                    <a16:rowId xmlns:a16="http://schemas.microsoft.com/office/drawing/2014/main" val="10005"/>
                  </a:ext>
                </a:extLst>
              </a:tr>
              <a:tr h="278216">
                <a:tc>
                  <a:txBody>
                    <a:bodyPr/>
                    <a:lstStyle/>
                    <a:p>
                      <a:pPr algn="ctr"/>
                      <a:r>
                        <a:rPr lang="fr-FR" sz="1500" dirty="0">
                          <a:latin typeface="+mj-lt"/>
                        </a:rPr>
                        <a:t>6</a:t>
                      </a:r>
                    </a:p>
                  </a:txBody>
                  <a:tcPr marL="7146" marR="7146" marT="7146" marB="0" anchor="b"/>
                </a:tc>
                <a:tc>
                  <a:txBody>
                    <a:bodyPr/>
                    <a:lstStyle/>
                    <a:p>
                      <a:pPr algn="ctr" fontAlgn="b"/>
                      <a:r>
                        <a:rPr lang="fr-FR" sz="1500" b="0" i="0" u="none" strike="noStrike" dirty="0">
                          <a:solidFill>
                            <a:srgbClr val="000000"/>
                          </a:solidFill>
                          <a:effectLst/>
                          <a:latin typeface="+mj-lt"/>
                        </a:rPr>
                        <a:t>246</a:t>
                      </a:r>
                    </a:p>
                  </a:txBody>
                  <a:tcPr marL="7146" marR="7146" marT="7146" marB="0" anchor="b"/>
                </a:tc>
                <a:extLst>
                  <a:ext uri="{0D108BD9-81ED-4DB2-BD59-A6C34878D82A}">
                    <a16:rowId xmlns:a16="http://schemas.microsoft.com/office/drawing/2014/main" val="10006"/>
                  </a:ext>
                </a:extLst>
              </a:tr>
              <a:tr h="278216">
                <a:tc>
                  <a:txBody>
                    <a:bodyPr/>
                    <a:lstStyle/>
                    <a:p>
                      <a:pPr algn="ctr"/>
                      <a:r>
                        <a:rPr lang="fr-FR" sz="1500" dirty="0">
                          <a:latin typeface="+mj-lt"/>
                        </a:rPr>
                        <a:t>7</a:t>
                      </a:r>
                    </a:p>
                  </a:txBody>
                  <a:tcPr marL="7146" marR="7146" marT="7146" marB="0" anchor="b"/>
                </a:tc>
                <a:tc>
                  <a:txBody>
                    <a:bodyPr/>
                    <a:lstStyle/>
                    <a:p>
                      <a:pPr algn="ctr" fontAlgn="b"/>
                      <a:r>
                        <a:rPr lang="fr-FR" sz="1500" b="0" i="0" u="none" strike="noStrike" dirty="0">
                          <a:solidFill>
                            <a:srgbClr val="000000"/>
                          </a:solidFill>
                          <a:effectLst/>
                          <a:latin typeface="+mj-lt"/>
                        </a:rPr>
                        <a:t>253</a:t>
                      </a:r>
                    </a:p>
                  </a:txBody>
                  <a:tcPr marL="7146" marR="7146" marT="7146" marB="0" anchor="b"/>
                </a:tc>
                <a:extLst>
                  <a:ext uri="{0D108BD9-81ED-4DB2-BD59-A6C34878D82A}">
                    <a16:rowId xmlns:a16="http://schemas.microsoft.com/office/drawing/2014/main" val="10007"/>
                  </a:ext>
                </a:extLst>
              </a:tr>
              <a:tr h="278216">
                <a:tc>
                  <a:txBody>
                    <a:bodyPr/>
                    <a:lstStyle/>
                    <a:p>
                      <a:pPr algn="ctr"/>
                      <a:r>
                        <a:rPr lang="fr-FR" sz="1500" dirty="0">
                          <a:latin typeface="+mj-lt"/>
                        </a:rPr>
                        <a:t>8</a:t>
                      </a:r>
                    </a:p>
                  </a:txBody>
                  <a:tcPr marL="7146" marR="7146" marT="7146" marB="0" anchor="b"/>
                </a:tc>
                <a:tc>
                  <a:txBody>
                    <a:bodyPr/>
                    <a:lstStyle/>
                    <a:p>
                      <a:pPr algn="ctr" fontAlgn="b"/>
                      <a:r>
                        <a:rPr lang="fr-FR" sz="1500" b="0" i="0" u="none" strike="noStrike" dirty="0">
                          <a:solidFill>
                            <a:srgbClr val="000000"/>
                          </a:solidFill>
                          <a:effectLst/>
                          <a:latin typeface="+mj-lt"/>
                        </a:rPr>
                        <a:t>255</a:t>
                      </a:r>
                    </a:p>
                  </a:txBody>
                  <a:tcPr marL="7146" marR="7146" marT="7146" marB="0" anchor="b"/>
                </a:tc>
                <a:extLst>
                  <a:ext uri="{0D108BD9-81ED-4DB2-BD59-A6C34878D82A}">
                    <a16:rowId xmlns:a16="http://schemas.microsoft.com/office/drawing/2014/main" val="10008"/>
                  </a:ext>
                </a:extLst>
              </a:tr>
              <a:tr h="278216">
                <a:tc>
                  <a:txBody>
                    <a:bodyPr/>
                    <a:lstStyle/>
                    <a:p>
                      <a:pPr algn="ctr"/>
                      <a:r>
                        <a:rPr lang="fr-FR" sz="1500" dirty="0">
                          <a:latin typeface="+mj-lt"/>
                        </a:rPr>
                        <a:t>9</a:t>
                      </a:r>
                    </a:p>
                  </a:txBody>
                  <a:tcPr marL="7146" marR="7146" marT="7146" marB="0" anchor="b"/>
                </a:tc>
                <a:tc>
                  <a:txBody>
                    <a:bodyPr/>
                    <a:lstStyle/>
                    <a:p>
                      <a:pPr algn="ctr" fontAlgn="b"/>
                      <a:r>
                        <a:rPr lang="fr-FR" sz="1500" b="0" i="0" u="none" strike="noStrike" dirty="0">
                          <a:solidFill>
                            <a:srgbClr val="000000"/>
                          </a:solidFill>
                          <a:effectLst/>
                          <a:latin typeface="+mj-lt"/>
                        </a:rPr>
                        <a:t>254</a:t>
                      </a:r>
                    </a:p>
                  </a:txBody>
                  <a:tcPr marL="7146" marR="7146" marT="7146" marB="0" anchor="b"/>
                </a:tc>
                <a:extLst>
                  <a:ext uri="{0D108BD9-81ED-4DB2-BD59-A6C34878D82A}">
                    <a16:rowId xmlns:a16="http://schemas.microsoft.com/office/drawing/2014/main" val="10009"/>
                  </a:ext>
                </a:extLst>
              </a:tr>
              <a:tr h="278216">
                <a:tc>
                  <a:txBody>
                    <a:bodyPr/>
                    <a:lstStyle/>
                    <a:p>
                      <a:pPr algn="ctr"/>
                      <a:r>
                        <a:rPr lang="fr-FR" sz="1500" dirty="0">
                          <a:latin typeface="+mj-lt"/>
                        </a:rPr>
                        <a:t>10</a:t>
                      </a:r>
                    </a:p>
                  </a:txBody>
                  <a:tcPr marL="7146" marR="7146" marT="7146" marB="0" anchor="b"/>
                </a:tc>
                <a:tc>
                  <a:txBody>
                    <a:bodyPr/>
                    <a:lstStyle/>
                    <a:p>
                      <a:pPr algn="ctr" fontAlgn="b"/>
                      <a:r>
                        <a:rPr lang="fr-FR" sz="1500" b="0" i="0" u="none" strike="noStrike" dirty="0">
                          <a:solidFill>
                            <a:srgbClr val="000000"/>
                          </a:solidFill>
                          <a:effectLst/>
                          <a:latin typeface="+mj-lt"/>
                        </a:rPr>
                        <a:t>249</a:t>
                      </a:r>
                    </a:p>
                  </a:txBody>
                  <a:tcPr marL="7146" marR="7146" marT="7146" marB="0" anchor="b"/>
                </a:tc>
                <a:extLst>
                  <a:ext uri="{0D108BD9-81ED-4DB2-BD59-A6C34878D82A}">
                    <a16:rowId xmlns:a16="http://schemas.microsoft.com/office/drawing/2014/main" val="10010"/>
                  </a:ext>
                </a:extLst>
              </a:tr>
            </a:tbl>
          </a:graphicData>
        </a:graphic>
      </p:graphicFrame>
      <p:sp>
        <p:nvSpPr>
          <p:cNvPr id="5" name="ZoneTexte 4"/>
          <p:cNvSpPr txBox="1"/>
          <p:nvPr/>
        </p:nvSpPr>
        <p:spPr>
          <a:xfrm>
            <a:off x="1289106" y="340296"/>
            <a:ext cx="7854894" cy="1754326"/>
          </a:xfrm>
          <a:prstGeom prst="rect">
            <a:avLst/>
          </a:prstGeom>
          <a:noFill/>
        </p:spPr>
        <p:txBody>
          <a:bodyPr wrap="square" rtlCol="0">
            <a:spAutoFit/>
          </a:bodyPr>
          <a:lstStyle/>
          <a:p>
            <a:r>
              <a:rPr lang="fr-FR" dirty="0"/>
              <a:t>Dans un laboratoire , on effectue 10 pesés  d’une masse de 250 g avec une balance de précision. </a:t>
            </a:r>
          </a:p>
          <a:p>
            <a:r>
              <a:rPr lang="fr-FR" dirty="0"/>
              <a:t>Le traitement statistique des mesures est effectué à l’aide d’un tableur.</a:t>
            </a:r>
          </a:p>
          <a:p>
            <a:r>
              <a:rPr lang="fr-FR" dirty="0"/>
              <a:t>Etablir la carte de contrôle </a:t>
            </a:r>
          </a:p>
          <a:p>
            <a:endParaRPr lang="fr-FR" dirty="0"/>
          </a:p>
        </p:txBody>
      </p:sp>
      <mc:AlternateContent xmlns:mc="http://schemas.openxmlformats.org/markup-compatibility/2006" xmlns:a14="http://schemas.microsoft.com/office/drawing/2010/main">
        <mc:Choice Requires="a14">
          <p:graphicFrame>
            <p:nvGraphicFramePr>
              <p:cNvPr id="6" name="Tableau 5"/>
              <p:cNvGraphicFramePr>
                <a:graphicFrameLocks noGrp="1"/>
              </p:cNvGraphicFramePr>
              <p:nvPr>
                <p:extLst>
                  <p:ext uri="{D42A27DB-BD31-4B8C-83A1-F6EECF244321}">
                    <p14:modId xmlns:p14="http://schemas.microsoft.com/office/powerpoint/2010/main" val="1185827252"/>
                  </p:ext>
                </p:extLst>
              </p:nvPr>
            </p:nvGraphicFramePr>
            <p:xfrm>
              <a:off x="4328898" y="4519526"/>
              <a:ext cx="3187337" cy="645306"/>
            </p:xfrm>
            <a:graphic>
              <a:graphicData uri="http://schemas.openxmlformats.org/drawingml/2006/table">
                <a:tbl>
                  <a:tblPr/>
                  <a:tblGrid>
                    <a:gridCol w="3187337">
                      <a:extLst>
                        <a:ext uri="{9D8B030D-6E8A-4147-A177-3AD203B41FA5}">
                          <a16:colId xmlns:a16="http://schemas.microsoft.com/office/drawing/2014/main" val="20000"/>
                        </a:ext>
                      </a:extLst>
                    </a:gridCol>
                  </a:tblGrid>
                  <a:tr h="645306">
                    <a:tc>
                      <a:txBody>
                        <a:bodyPr/>
                        <a:lstStyle/>
                        <a:p>
                          <a:pPr>
                            <a:lnSpc>
                              <a:spcPct val="115000"/>
                            </a:lnSpc>
                            <a:spcAft>
                              <a:spcPts val="0"/>
                            </a:spcAft>
                          </a:pPr>
                          <a:r>
                            <a:rPr lang="fr-FR" sz="800" dirty="0">
                              <a:latin typeface="Times New Roman"/>
                              <a:ea typeface="Times New Roman"/>
                              <a:cs typeface="Arial"/>
                            </a:rPr>
                            <a:t> </a:t>
                          </a:r>
                          <a:r>
                            <a:rPr lang="fr-FR" sz="1400" b="1" dirty="0">
                              <a:solidFill>
                                <a:srgbClr val="000000"/>
                              </a:solidFill>
                              <a:latin typeface="Times New Roman"/>
                              <a:ea typeface="Times New Roman"/>
                              <a:cs typeface="Arial"/>
                            </a:rPr>
                            <a:t>Limites de contrôle:              LC = </a:t>
                          </a:r>
                          <a14:m>
                            <m:oMath xmlns:m="http://schemas.openxmlformats.org/officeDocument/2006/math">
                              <m:acc>
                                <m:accPr>
                                  <m:chr m:val="̅"/>
                                  <m:ctrlPr>
                                    <a:rPr lang="fr-FR" sz="1400" b="1" i="1" smtClean="0">
                                      <a:solidFill>
                                        <a:srgbClr val="000000"/>
                                      </a:solidFill>
                                      <a:latin typeface="Cambria Math" panose="02040503050406030204" pitchFamily="18" charset="0"/>
                                      <a:cs typeface="Arial"/>
                                    </a:rPr>
                                  </m:ctrlPr>
                                </m:accPr>
                                <m:e>
                                  <m:r>
                                    <a:rPr lang="fr-FR" sz="1400" b="1" i="1" smtClean="0">
                                      <a:solidFill>
                                        <a:srgbClr val="000000"/>
                                      </a:solidFill>
                                      <a:latin typeface="Cambria Math"/>
                                      <a:cs typeface="Arial"/>
                                    </a:rPr>
                                    <m:t>𝒙</m:t>
                                  </m:r>
                                </m:e>
                              </m:acc>
                            </m:oMath>
                          </a14:m>
                          <a:r>
                            <a:rPr lang="fr-FR" sz="1400" b="1" dirty="0">
                              <a:solidFill>
                                <a:srgbClr val="000000"/>
                              </a:solidFill>
                              <a:latin typeface="Times New Roman"/>
                              <a:ea typeface="Times New Roman"/>
                              <a:cs typeface="Arial"/>
                            </a:rPr>
                            <a:t> ± 3</a:t>
                          </a:r>
                          <a:r>
                            <a:rPr lang="fr-FR" sz="1400" b="1" dirty="0">
                              <a:solidFill>
                                <a:srgbClr val="000000"/>
                              </a:solidFill>
                              <a:latin typeface="Symbol"/>
                              <a:ea typeface="Times New Roman"/>
                              <a:cs typeface="Times New Roman"/>
                            </a:rPr>
                            <a:t>s</a:t>
                          </a:r>
                          <a:br>
                            <a:rPr lang="fr-FR" sz="1400" b="1" dirty="0">
                              <a:solidFill>
                                <a:srgbClr val="000000"/>
                              </a:solidFill>
                              <a:latin typeface="Times New Roman"/>
                              <a:ea typeface="Times New Roman"/>
                              <a:cs typeface="Arial"/>
                            </a:rPr>
                          </a:br>
                          <a:r>
                            <a:rPr lang="fr-FR" sz="1400" b="1" dirty="0">
                              <a:solidFill>
                                <a:srgbClr val="000000"/>
                              </a:solidFill>
                              <a:latin typeface="Times New Roman"/>
                              <a:ea typeface="Times New Roman"/>
                              <a:cs typeface="Arial"/>
                            </a:rPr>
                            <a:t>Limites de surveillance:         LS = </a:t>
                          </a:r>
                          <a14:m>
                            <m:oMath xmlns:m="http://schemas.openxmlformats.org/officeDocument/2006/math">
                              <m:acc>
                                <m:accPr>
                                  <m:chr m:val="̅"/>
                                  <m:ctrlPr>
                                    <a:rPr lang="fr-FR" sz="1400" b="1" i="1" smtClean="0">
                                      <a:solidFill>
                                        <a:srgbClr val="000000"/>
                                      </a:solidFill>
                                      <a:latin typeface="Cambria Math" panose="02040503050406030204" pitchFamily="18" charset="0"/>
                                      <a:cs typeface="Arial"/>
                                    </a:rPr>
                                  </m:ctrlPr>
                                </m:accPr>
                                <m:e>
                                  <m:r>
                                    <a:rPr lang="fr-FR" sz="1400" b="1" i="1" smtClean="0">
                                      <a:solidFill>
                                        <a:srgbClr val="000000"/>
                                      </a:solidFill>
                                      <a:latin typeface="Cambria Math"/>
                                      <a:cs typeface="Arial"/>
                                    </a:rPr>
                                    <m:t>𝒙</m:t>
                                  </m:r>
                                </m:e>
                              </m:acc>
                            </m:oMath>
                          </a14:m>
                          <a:r>
                            <a:rPr lang="fr-FR" sz="1400" b="1" dirty="0">
                              <a:solidFill>
                                <a:srgbClr val="000000"/>
                              </a:solidFill>
                              <a:latin typeface="Times New Roman"/>
                              <a:ea typeface="Times New Roman"/>
                              <a:cs typeface="Arial"/>
                            </a:rPr>
                            <a:t> ± 2</a:t>
                          </a:r>
                          <a:r>
                            <a:rPr lang="fr-FR" sz="1400" b="1" dirty="0">
                              <a:solidFill>
                                <a:srgbClr val="000000"/>
                              </a:solidFill>
                              <a:latin typeface="Symbol"/>
                              <a:ea typeface="Times New Roman"/>
                              <a:cs typeface="Times New Roman"/>
                            </a:rPr>
                            <a:t>s</a:t>
                          </a:r>
                          <a:endParaRPr lang="fr-FR" sz="1400" b="1" dirty="0">
                            <a:latin typeface="Calibri"/>
                            <a:ea typeface="Calibri"/>
                            <a:cs typeface="Arial"/>
                          </a:endParaRPr>
                        </a:p>
                      </a:txBody>
                      <a:tcPr marL="0" marR="0" marT="0" marB="0" anchor="ctr">
                        <a:lnL>
                          <a:noFill/>
                        </a:lnL>
                        <a:lnR>
                          <a:noFill/>
                        </a:lnR>
                        <a:lnT>
                          <a:noFill/>
                        </a:lnT>
                        <a:lnB>
                          <a:noFill/>
                        </a:lnB>
                        <a:solidFill>
                          <a:srgbClr val="00FF00"/>
                        </a:solidFill>
                      </a:tcPr>
                    </a:tc>
                    <a:extLst>
                      <a:ext uri="{0D108BD9-81ED-4DB2-BD59-A6C34878D82A}">
                        <a16:rowId xmlns:a16="http://schemas.microsoft.com/office/drawing/2014/main" val="10000"/>
                      </a:ext>
                    </a:extLst>
                  </a:tr>
                </a:tbl>
              </a:graphicData>
            </a:graphic>
          </p:graphicFrame>
        </mc:Choice>
        <mc:Fallback xmlns="">
          <p:graphicFrame>
            <p:nvGraphicFramePr>
              <p:cNvPr id="6" name="Tableau 5"/>
              <p:cNvGraphicFramePr>
                <a:graphicFrameLocks noGrp="1"/>
              </p:cNvGraphicFramePr>
              <p:nvPr>
                <p:extLst>
                  <p:ext uri="{D42A27DB-BD31-4B8C-83A1-F6EECF244321}">
                    <p14:modId xmlns:p14="http://schemas.microsoft.com/office/powerpoint/2010/main" val="1185827252"/>
                  </p:ext>
                </p:extLst>
              </p:nvPr>
            </p:nvGraphicFramePr>
            <p:xfrm>
              <a:off x="4328898" y="4519526"/>
              <a:ext cx="3187337" cy="645306"/>
            </p:xfrm>
            <a:graphic>
              <a:graphicData uri="http://schemas.openxmlformats.org/drawingml/2006/table">
                <a:tbl>
                  <a:tblPr/>
                  <a:tblGrid>
                    <a:gridCol w="3187337">
                      <a:extLst>
                        <a:ext uri="{9D8B030D-6E8A-4147-A177-3AD203B41FA5}">
                          <a16:colId xmlns:a16="http://schemas.microsoft.com/office/drawing/2014/main" val="20000"/>
                        </a:ext>
                      </a:extLst>
                    </a:gridCol>
                  </a:tblGrid>
                  <a:tr h="645306">
                    <a:tc>
                      <a:txBody>
                        <a:bodyPr/>
                        <a:lstStyle/>
                        <a:p>
                          <a:endParaRPr lang="fr-FR"/>
                        </a:p>
                      </a:txBody>
                      <a:tcPr marL="0" marR="0" marT="0" marB="0" anchor="ctr">
                        <a:lnL>
                          <a:noFill/>
                        </a:lnL>
                        <a:lnR>
                          <a:noFill/>
                        </a:lnR>
                        <a:lnT>
                          <a:noFill/>
                        </a:lnT>
                        <a:lnB>
                          <a:noFill/>
                        </a:lnB>
                        <a:blipFill>
                          <a:blip r:embed="rId2"/>
                          <a:stretch>
                            <a:fillRect b="-1869"/>
                          </a:stretch>
                        </a:blipFill>
                      </a:tcPr>
                    </a:tc>
                    <a:extLst>
                      <a:ext uri="{0D108BD9-81ED-4DB2-BD59-A6C34878D82A}">
                        <a16:rowId xmlns:a16="http://schemas.microsoft.com/office/drawing/2014/main" val="10000"/>
                      </a:ext>
                    </a:extLst>
                  </a:tr>
                </a:tbl>
              </a:graphicData>
            </a:graphic>
          </p:graphicFrame>
        </mc:Fallback>
      </mc:AlternateContent>
      <p:graphicFrame>
        <p:nvGraphicFramePr>
          <p:cNvPr id="7" name="Tableau 6"/>
          <p:cNvGraphicFramePr>
            <a:graphicFrameLocks noGrp="1"/>
          </p:cNvGraphicFramePr>
          <p:nvPr/>
        </p:nvGraphicFramePr>
        <p:xfrm>
          <a:off x="4328898" y="2842657"/>
          <a:ext cx="3187337" cy="1134476"/>
        </p:xfrm>
        <a:graphic>
          <a:graphicData uri="http://schemas.openxmlformats.org/drawingml/2006/table">
            <a:tbl>
              <a:tblPr/>
              <a:tblGrid>
                <a:gridCol w="3187337">
                  <a:extLst>
                    <a:ext uri="{9D8B030D-6E8A-4147-A177-3AD203B41FA5}">
                      <a16:colId xmlns:a16="http://schemas.microsoft.com/office/drawing/2014/main" val="20000"/>
                    </a:ext>
                  </a:extLst>
                </a:gridCol>
              </a:tblGrid>
              <a:tr h="1134476">
                <a:tc>
                  <a:txBody>
                    <a:bodyPr/>
                    <a:lstStyle/>
                    <a:p>
                      <a:pPr>
                        <a:lnSpc>
                          <a:spcPct val="115000"/>
                        </a:lnSpc>
                        <a:spcAft>
                          <a:spcPts val="0"/>
                        </a:spcAft>
                      </a:pPr>
                      <a:r>
                        <a:rPr lang="fr-FR" sz="1400" b="1" kern="1200" dirty="0">
                          <a:solidFill>
                            <a:srgbClr val="000000"/>
                          </a:solidFill>
                          <a:latin typeface="Times New Roman"/>
                          <a:ea typeface="Times New Roman"/>
                          <a:cs typeface="Arial"/>
                        </a:rPr>
                        <a:t>Ecart type = </a:t>
                      </a:r>
                    </a:p>
                  </a:txBody>
                  <a:tcPr marL="0" marR="0" marT="0" marB="0" anchor="ctr">
                    <a:lnL>
                      <a:noFill/>
                    </a:lnL>
                    <a:lnR>
                      <a:noFill/>
                    </a:lnR>
                    <a:lnT>
                      <a:noFill/>
                    </a:lnT>
                    <a:lnB>
                      <a:noFill/>
                    </a:lnB>
                    <a:solidFill>
                      <a:srgbClr val="00FF00"/>
                    </a:solidFill>
                  </a:tcPr>
                </a:tc>
                <a:extLst>
                  <a:ext uri="{0D108BD9-81ED-4DB2-BD59-A6C34878D82A}">
                    <a16:rowId xmlns:a16="http://schemas.microsoft.com/office/drawing/2014/main" val="10000"/>
                  </a:ext>
                </a:extLst>
              </a:tr>
            </a:tbl>
          </a:graphicData>
        </a:graphic>
      </p:graphicFrame>
      <mc:AlternateContent xmlns:mc="http://schemas.openxmlformats.org/markup-compatibility/2006" xmlns:a14="http://schemas.microsoft.com/office/drawing/2010/main">
        <mc:Choice Requires="a14">
          <p:sp>
            <p:nvSpPr>
              <p:cNvPr id="8" name="ZoneTexte 7"/>
              <p:cNvSpPr txBox="1"/>
              <p:nvPr/>
            </p:nvSpPr>
            <p:spPr>
              <a:xfrm>
                <a:off x="4247864" y="3222982"/>
                <a:ext cx="3781587" cy="116993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fr-FR">
                          <a:latin typeface="Cambria Math"/>
                          <a:ea typeface="Cambria Math"/>
                        </a:rPr>
                        <m:t>𝛔</m:t>
                      </m:r>
                      <m:r>
                        <a:rPr lang="fr-FR">
                          <a:latin typeface="Cambria Math"/>
                          <a:ea typeface="Cambria Math"/>
                        </a:rPr>
                        <m:t>=</m:t>
                      </m:r>
                      <m:rad>
                        <m:radPr>
                          <m:degHide m:val="on"/>
                          <m:ctrlPr>
                            <a:rPr lang="fr-FR" i="1" dirty="0">
                              <a:latin typeface="Cambria Math" panose="02040503050406030204" pitchFamily="18" charset="0"/>
                            </a:rPr>
                          </m:ctrlPr>
                        </m:radPr>
                        <m:deg/>
                        <m:e>
                          <m:eqArr>
                            <m:eqArrPr>
                              <m:ctrlPr>
                                <a:rPr lang="fr-FR" i="1">
                                  <a:latin typeface="Cambria Math" panose="02040503050406030204" pitchFamily="18" charset="0"/>
                                  <a:ea typeface="Cambria Math"/>
                                </a:rPr>
                              </m:ctrlPr>
                            </m:eqArrPr>
                            <m:e>
                              <m:r>
                                <a:rPr lang="fr-FR">
                                  <a:latin typeface="Cambria Math"/>
                                  <a:ea typeface="Cambria Math"/>
                                </a:rPr>
                                <m:t>∑</m:t>
                              </m:r>
                              <m:sSup>
                                <m:sSupPr>
                                  <m:ctrlPr>
                                    <a:rPr lang="fr-FR" i="1">
                                      <a:latin typeface="Cambria Math" panose="02040503050406030204" pitchFamily="18" charset="0"/>
                                      <a:ea typeface="Cambria Math"/>
                                    </a:rPr>
                                  </m:ctrlPr>
                                </m:sSupPr>
                                <m:e>
                                  <m:d>
                                    <m:dPr>
                                      <m:ctrlPr>
                                        <a:rPr lang="fr-FR" i="1">
                                          <a:latin typeface="Cambria Math" panose="02040503050406030204" pitchFamily="18" charset="0"/>
                                          <a:ea typeface="Cambria Math"/>
                                        </a:rPr>
                                      </m:ctrlPr>
                                    </m:dPr>
                                    <m:e>
                                      <m:r>
                                        <a:rPr lang="fr-FR">
                                          <a:latin typeface="Cambria Math"/>
                                          <a:ea typeface="Cambria Math"/>
                                        </a:rPr>
                                        <m:t>𝐱</m:t>
                                      </m:r>
                                      <m:r>
                                        <a:rPr lang="fr-FR">
                                          <a:latin typeface="Cambria Math"/>
                                          <a:ea typeface="Cambria Math"/>
                                        </a:rPr>
                                        <m:t>−</m:t>
                                      </m:r>
                                      <m:acc>
                                        <m:accPr>
                                          <m:chr m:val="̅"/>
                                          <m:ctrlPr>
                                            <a:rPr lang="fr-FR" i="1" dirty="0">
                                              <a:latin typeface="Cambria Math" panose="02040503050406030204" pitchFamily="18" charset="0"/>
                                            </a:rPr>
                                          </m:ctrlPr>
                                        </m:accPr>
                                        <m:e>
                                          <m:r>
                                            <a:rPr lang="fr-FR" dirty="0">
                                              <a:latin typeface="Cambria Math"/>
                                            </a:rPr>
                                            <m:t>𝐱</m:t>
                                          </m:r>
                                        </m:e>
                                      </m:acc>
                                    </m:e>
                                  </m:d>
                                </m:e>
                                <m:sup>
                                  <m:r>
                                    <a:rPr lang="fr-FR">
                                      <a:latin typeface="Cambria Math"/>
                                      <a:ea typeface="Cambria Math"/>
                                    </a:rPr>
                                    <m:t>𝟐</m:t>
                                  </m:r>
                                </m:sup>
                              </m:sSup>
                            </m:e>
                            <m:e>
                              <m:r>
                                <a:rPr lang="fr-FR" dirty="0">
                                  <a:latin typeface="Cambria Math"/>
                                  <a:ea typeface="Cambria Math"/>
                                </a:rPr>
                                <m:t>_____________</m:t>
                              </m:r>
                            </m:e>
                            <m:e>
                              <m:r>
                                <a:rPr lang="fr-FR" dirty="0">
                                  <a:latin typeface="Cambria Math"/>
                                  <a:ea typeface="Cambria Math"/>
                                </a:rPr>
                                <m:t>𝐧</m:t>
                              </m:r>
                              <m:r>
                                <a:rPr lang="fr-FR" dirty="0">
                                  <a:latin typeface="Cambria Math"/>
                                  <a:ea typeface="Cambria Math"/>
                                </a:rPr>
                                <m:t>−</m:t>
                              </m:r>
                              <m:r>
                                <a:rPr lang="fr-FR" dirty="0">
                                  <a:latin typeface="Cambria Math"/>
                                  <a:ea typeface="Cambria Math"/>
                                </a:rPr>
                                <m:t>𝟏</m:t>
                              </m:r>
                            </m:e>
                          </m:eqArr>
                        </m:e>
                      </m:rad>
                    </m:oMath>
                  </m:oMathPara>
                </a14:m>
                <a:endParaRPr lang="fr-FR" dirty="0"/>
              </a:p>
            </p:txBody>
          </p:sp>
        </mc:Choice>
        <mc:Fallback xmlns="">
          <p:sp>
            <p:nvSpPr>
              <p:cNvPr id="8" name="ZoneTexte 7"/>
              <p:cNvSpPr txBox="1">
                <a:spLocks noRot="1" noChangeAspect="1" noMove="1" noResize="1" noEditPoints="1" noAdjustHandles="1" noChangeArrowheads="1" noChangeShapeType="1" noTextEdit="1"/>
              </p:cNvSpPr>
              <p:nvPr/>
            </p:nvSpPr>
            <p:spPr>
              <a:xfrm>
                <a:off x="4247864" y="3222982"/>
                <a:ext cx="3781587" cy="1169936"/>
              </a:xfrm>
              <a:prstGeom prst="rect">
                <a:avLst/>
              </a:prstGeom>
              <a:blipFill>
                <a:blip r:embed="rId3"/>
                <a:stretch>
                  <a:fillRect/>
                </a:stretch>
              </a:blipFill>
            </p:spPr>
            <p:txBody>
              <a:bodyPr/>
              <a:lstStyle/>
              <a:p>
                <a:r>
                  <a:rPr lang="fr-FR">
                    <a:noFill/>
                  </a:rPr>
                  <a:t> </a:t>
                </a:r>
              </a:p>
            </p:txBody>
          </p:sp>
        </mc:Fallback>
      </mc:AlternateContent>
      <p:graphicFrame>
        <p:nvGraphicFramePr>
          <p:cNvPr id="9" name="Tableau 8"/>
          <p:cNvGraphicFramePr>
            <a:graphicFrameLocks noGrp="1"/>
          </p:cNvGraphicFramePr>
          <p:nvPr>
            <p:extLst>
              <p:ext uri="{D42A27DB-BD31-4B8C-83A1-F6EECF244321}">
                <p14:modId xmlns:p14="http://schemas.microsoft.com/office/powerpoint/2010/main" val="2353272984"/>
              </p:ext>
            </p:extLst>
          </p:nvPr>
        </p:nvGraphicFramePr>
        <p:xfrm>
          <a:off x="4499992" y="1290003"/>
          <a:ext cx="2695508" cy="1484630"/>
        </p:xfrm>
        <a:graphic>
          <a:graphicData uri="http://schemas.openxmlformats.org/drawingml/2006/table">
            <a:tbl>
              <a:tblPr>
                <a:tableStyleId>{5940675A-B579-460E-94D1-54222C63F5DA}</a:tableStyleId>
              </a:tblPr>
              <a:tblGrid>
                <a:gridCol w="1782748">
                  <a:extLst>
                    <a:ext uri="{9D8B030D-6E8A-4147-A177-3AD203B41FA5}">
                      <a16:colId xmlns:a16="http://schemas.microsoft.com/office/drawing/2014/main" val="20000"/>
                    </a:ext>
                  </a:extLst>
                </a:gridCol>
                <a:gridCol w="912760">
                  <a:extLst>
                    <a:ext uri="{9D8B030D-6E8A-4147-A177-3AD203B41FA5}">
                      <a16:colId xmlns:a16="http://schemas.microsoft.com/office/drawing/2014/main" val="20001"/>
                    </a:ext>
                  </a:extLst>
                </a:gridCol>
              </a:tblGrid>
              <a:tr h="341275">
                <a:tc>
                  <a:txBody>
                    <a:bodyPr/>
                    <a:lstStyle/>
                    <a:p>
                      <a:pPr algn="l" fontAlgn="b"/>
                      <a:r>
                        <a:rPr lang="fr-FR" sz="1500" b="1" u="none" strike="noStrike" dirty="0">
                          <a:effectLst/>
                        </a:rPr>
                        <a:t>LC (  )</a:t>
                      </a:r>
                      <a:endParaRPr lang="fr-FR" sz="1400" b="1" i="0" u="none" strike="noStrike" dirty="0">
                        <a:solidFill>
                          <a:srgbClr val="000000"/>
                        </a:solidFill>
                        <a:effectLst/>
                        <a:latin typeface="Calibri"/>
                      </a:endParaRPr>
                    </a:p>
                  </a:txBody>
                  <a:tcPr marL="0" marR="0" marT="0" marB="0"/>
                </a:tc>
                <a:tc>
                  <a:txBody>
                    <a:bodyPr/>
                    <a:lstStyle/>
                    <a:p>
                      <a:pPr algn="r" fontAlgn="b"/>
                      <a:endParaRPr lang="fr-FR" sz="1500" b="1" i="0" u="none" strike="noStrike" dirty="0">
                        <a:solidFill>
                          <a:srgbClr val="000000"/>
                        </a:solidFill>
                        <a:effectLst/>
                        <a:latin typeface="Calibri"/>
                      </a:endParaRPr>
                    </a:p>
                  </a:txBody>
                  <a:tcPr marL="0" marR="0" marT="0" marB="0" anchor="b"/>
                </a:tc>
                <a:extLst>
                  <a:ext uri="{0D108BD9-81ED-4DB2-BD59-A6C34878D82A}">
                    <a16:rowId xmlns:a16="http://schemas.microsoft.com/office/drawing/2014/main" val="10000"/>
                  </a:ext>
                </a:extLst>
              </a:tr>
              <a:tr h="228671">
                <a:tc>
                  <a:txBody>
                    <a:bodyPr/>
                    <a:lstStyle/>
                    <a:p>
                      <a:pPr algn="l" fontAlgn="b"/>
                      <a:r>
                        <a:rPr lang="fr-FR" sz="1500" b="1" u="none" strike="noStrike" dirty="0">
                          <a:effectLst/>
                        </a:rPr>
                        <a:t>Ecart type </a:t>
                      </a:r>
                      <a:r>
                        <a:rPr lang="el-GR" sz="1500" b="1" u="none" strike="noStrike" dirty="0">
                          <a:effectLst/>
                        </a:rPr>
                        <a:t>σ</a:t>
                      </a:r>
                      <a:endParaRPr lang="el-GR" sz="1400" b="1" i="0" u="none" strike="noStrike" dirty="0">
                        <a:solidFill>
                          <a:srgbClr val="000000"/>
                        </a:solidFill>
                        <a:effectLst/>
                        <a:latin typeface="Calibri"/>
                      </a:endParaRPr>
                    </a:p>
                  </a:txBody>
                  <a:tcPr marL="0" marR="0" marT="0" marB="0"/>
                </a:tc>
                <a:tc>
                  <a:txBody>
                    <a:bodyPr/>
                    <a:lstStyle/>
                    <a:p>
                      <a:pPr algn="r" fontAlgn="b"/>
                      <a:endParaRPr lang="fr-FR" sz="1500" b="1" i="0" u="none" strike="noStrike" dirty="0">
                        <a:solidFill>
                          <a:srgbClr val="000000"/>
                        </a:solidFill>
                        <a:effectLst/>
                        <a:latin typeface="Calibri"/>
                      </a:endParaRPr>
                    </a:p>
                  </a:txBody>
                  <a:tcPr marL="0" marR="0" marT="0" marB="0" anchor="b"/>
                </a:tc>
                <a:extLst>
                  <a:ext uri="{0D108BD9-81ED-4DB2-BD59-A6C34878D82A}">
                    <a16:rowId xmlns:a16="http://schemas.microsoft.com/office/drawing/2014/main" val="10001"/>
                  </a:ext>
                </a:extLst>
              </a:tr>
              <a:tr h="228671">
                <a:tc>
                  <a:txBody>
                    <a:bodyPr/>
                    <a:lstStyle/>
                    <a:p>
                      <a:pPr algn="l" fontAlgn="b"/>
                      <a:r>
                        <a:rPr lang="fr-FR" sz="1500" b="1" u="none" strike="noStrike" dirty="0">
                          <a:effectLst/>
                        </a:rPr>
                        <a:t>LSI (  −2</a:t>
                      </a:r>
                      <a:r>
                        <a:rPr lang="el-GR" sz="1500" b="1" u="none" strike="noStrike" dirty="0">
                          <a:effectLst/>
                        </a:rPr>
                        <a:t>σ)</a:t>
                      </a:r>
                      <a:endParaRPr lang="el-GR" sz="1500" b="1" i="0" u="none" strike="noStrike" dirty="0">
                        <a:solidFill>
                          <a:srgbClr val="000000"/>
                        </a:solidFill>
                        <a:effectLst/>
                        <a:latin typeface="Calibri"/>
                      </a:endParaRPr>
                    </a:p>
                  </a:txBody>
                  <a:tcPr marL="0" marR="0" marT="0" marB="0" anchor="b"/>
                </a:tc>
                <a:tc>
                  <a:txBody>
                    <a:bodyPr/>
                    <a:lstStyle/>
                    <a:p>
                      <a:pPr algn="r" fontAlgn="b"/>
                      <a:endParaRPr lang="fr-FR" sz="1500" b="1" i="0" u="none" strike="noStrike" dirty="0">
                        <a:solidFill>
                          <a:srgbClr val="000000"/>
                        </a:solidFill>
                        <a:effectLst/>
                        <a:latin typeface="Calibri"/>
                      </a:endParaRPr>
                    </a:p>
                  </a:txBody>
                  <a:tcPr marL="0" marR="0" marT="0" marB="0" anchor="b"/>
                </a:tc>
                <a:extLst>
                  <a:ext uri="{0D108BD9-81ED-4DB2-BD59-A6C34878D82A}">
                    <a16:rowId xmlns:a16="http://schemas.microsoft.com/office/drawing/2014/main" val="10002"/>
                  </a:ext>
                </a:extLst>
              </a:tr>
              <a:tr h="228671">
                <a:tc>
                  <a:txBody>
                    <a:bodyPr/>
                    <a:lstStyle/>
                    <a:p>
                      <a:pPr algn="l" fontAlgn="b"/>
                      <a:r>
                        <a:rPr lang="fr-FR" sz="1500" b="1" u="none" strike="noStrike">
                          <a:effectLst/>
                        </a:rPr>
                        <a:t>LSS (  +2</a:t>
                      </a:r>
                      <a:r>
                        <a:rPr lang="el-GR" sz="1500" b="1" u="none" strike="noStrike">
                          <a:effectLst/>
                        </a:rPr>
                        <a:t>σ)</a:t>
                      </a:r>
                      <a:endParaRPr lang="el-GR" sz="1500" b="1" i="0" u="none" strike="noStrike">
                        <a:solidFill>
                          <a:srgbClr val="000000"/>
                        </a:solidFill>
                        <a:effectLst/>
                        <a:latin typeface="Calibri"/>
                      </a:endParaRPr>
                    </a:p>
                  </a:txBody>
                  <a:tcPr marL="0" marR="0" marT="0" marB="0" anchor="b"/>
                </a:tc>
                <a:tc>
                  <a:txBody>
                    <a:bodyPr/>
                    <a:lstStyle/>
                    <a:p>
                      <a:pPr algn="r" fontAlgn="b"/>
                      <a:endParaRPr lang="fr-FR" sz="1500" b="1" i="0" u="none" strike="noStrike" dirty="0">
                        <a:solidFill>
                          <a:srgbClr val="000000"/>
                        </a:solidFill>
                        <a:effectLst/>
                        <a:latin typeface="Calibri"/>
                      </a:endParaRPr>
                    </a:p>
                  </a:txBody>
                  <a:tcPr marL="0" marR="0" marT="0" marB="0" anchor="b"/>
                </a:tc>
                <a:extLst>
                  <a:ext uri="{0D108BD9-81ED-4DB2-BD59-A6C34878D82A}">
                    <a16:rowId xmlns:a16="http://schemas.microsoft.com/office/drawing/2014/main" val="10003"/>
                  </a:ext>
                </a:extLst>
              </a:tr>
              <a:tr h="228671">
                <a:tc>
                  <a:txBody>
                    <a:bodyPr/>
                    <a:lstStyle/>
                    <a:p>
                      <a:pPr algn="l" fontAlgn="b"/>
                      <a:r>
                        <a:rPr lang="fr-FR" sz="1500" b="1" u="none" strike="noStrike">
                          <a:effectLst/>
                        </a:rPr>
                        <a:t>LCI (  −3</a:t>
                      </a:r>
                      <a:r>
                        <a:rPr lang="el-GR" sz="1500" b="1" u="none" strike="noStrike">
                          <a:effectLst/>
                        </a:rPr>
                        <a:t>σ)</a:t>
                      </a:r>
                      <a:endParaRPr lang="el-GR" sz="1500" b="1" i="0" u="none" strike="noStrike">
                        <a:solidFill>
                          <a:srgbClr val="000000"/>
                        </a:solidFill>
                        <a:effectLst/>
                        <a:latin typeface="Calibri"/>
                      </a:endParaRPr>
                    </a:p>
                  </a:txBody>
                  <a:tcPr marL="0" marR="0" marT="0" marB="0" anchor="b"/>
                </a:tc>
                <a:tc>
                  <a:txBody>
                    <a:bodyPr/>
                    <a:lstStyle/>
                    <a:p>
                      <a:pPr algn="r" fontAlgn="b"/>
                      <a:endParaRPr lang="fr-FR" sz="1500" b="1" i="0" u="none" strike="noStrike" dirty="0">
                        <a:solidFill>
                          <a:srgbClr val="000000"/>
                        </a:solidFill>
                        <a:effectLst/>
                        <a:latin typeface="Calibri"/>
                      </a:endParaRPr>
                    </a:p>
                  </a:txBody>
                  <a:tcPr marL="0" marR="0" marT="0" marB="0" anchor="b"/>
                </a:tc>
                <a:extLst>
                  <a:ext uri="{0D108BD9-81ED-4DB2-BD59-A6C34878D82A}">
                    <a16:rowId xmlns:a16="http://schemas.microsoft.com/office/drawing/2014/main" val="10004"/>
                  </a:ext>
                </a:extLst>
              </a:tr>
              <a:tr h="228671">
                <a:tc>
                  <a:txBody>
                    <a:bodyPr/>
                    <a:lstStyle/>
                    <a:p>
                      <a:pPr algn="l" fontAlgn="b"/>
                      <a:r>
                        <a:rPr lang="fr-FR" sz="1500" b="1" u="none" strike="noStrike">
                          <a:effectLst/>
                        </a:rPr>
                        <a:t>LCS (  +3</a:t>
                      </a:r>
                      <a:r>
                        <a:rPr lang="el-GR" sz="1500" b="1" u="none" strike="noStrike">
                          <a:effectLst/>
                        </a:rPr>
                        <a:t>σ)</a:t>
                      </a:r>
                      <a:endParaRPr lang="el-GR" sz="1500" b="1" i="0" u="none" strike="noStrike">
                        <a:solidFill>
                          <a:srgbClr val="000000"/>
                        </a:solidFill>
                        <a:effectLst/>
                        <a:latin typeface="Calibri"/>
                      </a:endParaRPr>
                    </a:p>
                  </a:txBody>
                  <a:tcPr marL="0" marR="0" marT="0" marB="0" anchor="b"/>
                </a:tc>
                <a:tc>
                  <a:txBody>
                    <a:bodyPr/>
                    <a:lstStyle/>
                    <a:p>
                      <a:pPr algn="r" fontAlgn="b"/>
                      <a:endParaRPr lang="fr-FR" sz="1500" b="1" i="0" u="none" strike="noStrike" dirty="0">
                        <a:solidFill>
                          <a:srgbClr val="000000"/>
                        </a:solidFill>
                        <a:effectLst/>
                        <a:latin typeface="Calibri"/>
                      </a:endParaRPr>
                    </a:p>
                  </a:txBody>
                  <a:tcPr marL="0" marR="0" marT="0" marB="0" anchor="b"/>
                </a:tc>
                <a:extLst>
                  <a:ext uri="{0D108BD9-81ED-4DB2-BD59-A6C34878D82A}">
                    <a16:rowId xmlns:a16="http://schemas.microsoft.com/office/drawing/2014/main" val="10005"/>
                  </a:ext>
                </a:extLst>
              </a:tr>
            </a:tbl>
          </a:graphicData>
        </a:graphic>
      </p:graphicFrame>
      <mc:AlternateContent xmlns:mc="http://schemas.openxmlformats.org/markup-compatibility/2006" xmlns:a14="http://schemas.microsoft.com/office/drawing/2010/main">
        <mc:Choice Requires="a14">
          <p:sp>
            <p:nvSpPr>
              <p:cNvPr id="10" name="ZoneTexte 7"/>
              <p:cNvSpPr txBox="1"/>
              <p:nvPr/>
            </p:nvSpPr>
            <p:spPr>
              <a:xfrm>
                <a:off x="4692904" y="1276001"/>
                <a:ext cx="257254" cy="276999"/>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acc>
                        <m:accPr>
                          <m:chr m:val="̅"/>
                          <m:ctrlPr>
                            <a:rPr lang="fr-FR" sz="1200" i="1">
                              <a:latin typeface="Cambria Math" panose="02040503050406030204" pitchFamily="18" charset="0"/>
                            </a:rPr>
                          </m:ctrlPr>
                        </m:accPr>
                        <m:e>
                          <m:r>
                            <a:rPr lang="fr-FR" sz="1200" b="0" i="1">
                              <a:latin typeface="Cambria Math"/>
                            </a:rPr>
                            <m:t>𝑥</m:t>
                          </m:r>
                        </m:e>
                      </m:acc>
                    </m:oMath>
                  </m:oMathPara>
                </a14:m>
                <a:endParaRPr lang="fr-FR" sz="1200" dirty="0"/>
              </a:p>
            </p:txBody>
          </p:sp>
        </mc:Choice>
        <mc:Fallback xmlns="">
          <p:sp>
            <p:nvSpPr>
              <p:cNvPr id="10" name="ZoneTexte 7"/>
              <p:cNvSpPr txBox="1">
                <a:spLocks noRot="1" noChangeAspect="1" noMove="1" noResize="1" noEditPoints="1" noAdjustHandles="1" noChangeArrowheads="1" noChangeShapeType="1" noTextEdit="1"/>
              </p:cNvSpPr>
              <p:nvPr/>
            </p:nvSpPr>
            <p:spPr>
              <a:xfrm>
                <a:off x="4692904" y="1276001"/>
                <a:ext cx="257254" cy="276999"/>
              </a:xfrm>
              <a:prstGeom prst="rect">
                <a:avLst/>
              </a:prstGeom>
              <a:blipFill>
                <a:blip r:embed="rId4"/>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5" name="ZoneTexte 7"/>
              <p:cNvSpPr txBox="1"/>
              <p:nvPr/>
            </p:nvSpPr>
            <p:spPr>
              <a:xfrm>
                <a:off x="4746927" y="1816227"/>
                <a:ext cx="257254" cy="276999"/>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acc>
                        <m:accPr>
                          <m:chr m:val="̅"/>
                          <m:ctrlPr>
                            <a:rPr lang="fr-FR" sz="1200" i="1">
                              <a:latin typeface="Cambria Math" panose="02040503050406030204" pitchFamily="18" charset="0"/>
                            </a:rPr>
                          </m:ctrlPr>
                        </m:accPr>
                        <m:e>
                          <m:r>
                            <a:rPr lang="fr-FR" sz="1200" b="0" i="1">
                              <a:latin typeface="Cambria Math"/>
                            </a:rPr>
                            <m:t>𝑥</m:t>
                          </m:r>
                        </m:e>
                      </m:acc>
                    </m:oMath>
                  </m:oMathPara>
                </a14:m>
                <a:endParaRPr lang="fr-FR" sz="1200" dirty="0"/>
              </a:p>
            </p:txBody>
          </p:sp>
        </mc:Choice>
        <mc:Fallback xmlns="">
          <p:sp>
            <p:nvSpPr>
              <p:cNvPr id="15" name="ZoneTexte 7"/>
              <p:cNvSpPr txBox="1">
                <a:spLocks noRot="1" noChangeAspect="1" noMove="1" noResize="1" noEditPoints="1" noAdjustHandles="1" noChangeArrowheads="1" noChangeShapeType="1" noTextEdit="1"/>
              </p:cNvSpPr>
              <p:nvPr/>
            </p:nvSpPr>
            <p:spPr>
              <a:xfrm>
                <a:off x="4746927" y="1816227"/>
                <a:ext cx="257254" cy="276999"/>
              </a:xfrm>
              <a:prstGeom prst="rect">
                <a:avLst/>
              </a:prstGeom>
              <a:blipFill>
                <a:blip r:embed="rId5"/>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6" name="ZoneTexte 7"/>
              <p:cNvSpPr txBox="1"/>
              <p:nvPr/>
            </p:nvSpPr>
            <p:spPr>
              <a:xfrm>
                <a:off x="4800950" y="2032318"/>
                <a:ext cx="257254" cy="276999"/>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acc>
                        <m:accPr>
                          <m:chr m:val="̅"/>
                          <m:ctrlPr>
                            <a:rPr lang="fr-FR" sz="1200" i="1">
                              <a:latin typeface="Cambria Math" panose="02040503050406030204" pitchFamily="18" charset="0"/>
                            </a:rPr>
                          </m:ctrlPr>
                        </m:accPr>
                        <m:e>
                          <m:r>
                            <a:rPr lang="fr-FR" sz="1200" b="0" i="1">
                              <a:latin typeface="Cambria Math"/>
                            </a:rPr>
                            <m:t>𝑥</m:t>
                          </m:r>
                        </m:e>
                      </m:acc>
                    </m:oMath>
                  </m:oMathPara>
                </a14:m>
                <a:endParaRPr lang="fr-FR" sz="1200" dirty="0"/>
              </a:p>
            </p:txBody>
          </p:sp>
        </mc:Choice>
        <mc:Fallback xmlns="">
          <p:sp>
            <p:nvSpPr>
              <p:cNvPr id="16" name="ZoneTexte 7"/>
              <p:cNvSpPr txBox="1">
                <a:spLocks noRot="1" noChangeAspect="1" noMove="1" noResize="1" noEditPoints="1" noAdjustHandles="1" noChangeArrowheads="1" noChangeShapeType="1" noTextEdit="1"/>
              </p:cNvSpPr>
              <p:nvPr/>
            </p:nvSpPr>
            <p:spPr>
              <a:xfrm>
                <a:off x="4800950" y="2032318"/>
                <a:ext cx="257254" cy="276999"/>
              </a:xfrm>
              <a:prstGeom prst="rect">
                <a:avLst/>
              </a:prstGeom>
              <a:blipFill>
                <a:blip r:embed="rId4"/>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7" name="ZoneTexte 7"/>
              <p:cNvSpPr txBox="1"/>
              <p:nvPr/>
            </p:nvSpPr>
            <p:spPr>
              <a:xfrm>
                <a:off x="4734068" y="2286312"/>
                <a:ext cx="257254" cy="276999"/>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acc>
                        <m:accPr>
                          <m:chr m:val="̅"/>
                          <m:ctrlPr>
                            <a:rPr lang="fr-FR" sz="1200" i="1">
                              <a:latin typeface="Cambria Math" panose="02040503050406030204" pitchFamily="18" charset="0"/>
                            </a:rPr>
                          </m:ctrlPr>
                        </m:accPr>
                        <m:e>
                          <m:r>
                            <a:rPr lang="fr-FR" sz="1200" b="0" i="1">
                              <a:latin typeface="Cambria Math"/>
                            </a:rPr>
                            <m:t>𝑥</m:t>
                          </m:r>
                        </m:e>
                      </m:acc>
                    </m:oMath>
                  </m:oMathPara>
                </a14:m>
                <a:endParaRPr lang="fr-FR" sz="1200" dirty="0"/>
              </a:p>
            </p:txBody>
          </p:sp>
        </mc:Choice>
        <mc:Fallback xmlns="">
          <p:sp>
            <p:nvSpPr>
              <p:cNvPr id="17" name="ZoneTexte 7"/>
              <p:cNvSpPr txBox="1">
                <a:spLocks noRot="1" noChangeAspect="1" noMove="1" noResize="1" noEditPoints="1" noAdjustHandles="1" noChangeArrowheads="1" noChangeShapeType="1" noTextEdit="1"/>
              </p:cNvSpPr>
              <p:nvPr/>
            </p:nvSpPr>
            <p:spPr>
              <a:xfrm>
                <a:off x="4734068" y="2286312"/>
                <a:ext cx="257254" cy="276999"/>
              </a:xfrm>
              <a:prstGeom prst="rect">
                <a:avLst/>
              </a:prstGeom>
              <a:blipFill>
                <a:blip r:embed="rId6"/>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8" name="ZoneTexte 7"/>
              <p:cNvSpPr txBox="1"/>
              <p:nvPr/>
            </p:nvSpPr>
            <p:spPr>
              <a:xfrm>
                <a:off x="4800950" y="2518522"/>
                <a:ext cx="257254" cy="276999"/>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acc>
                        <m:accPr>
                          <m:chr m:val="̅"/>
                          <m:ctrlPr>
                            <a:rPr lang="fr-FR" sz="1200" i="1">
                              <a:latin typeface="Cambria Math" panose="02040503050406030204" pitchFamily="18" charset="0"/>
                            </a:rPr>
                          </m:ctrlPr>
                        </m:accPr>
                        <m:e>
                          <m:r>
                            <a:rPr lang="fr-FR" sz="1200" b="0" i="1">
                              <a:latin typeface="Cambria Math"/>
                            </a:rPr>
                            <m:t>𝑥</m:t>
                          </m:r>
                        </m:e>
                      </m:acc>
                    </m:oMath>
                  </m:oMathPara>
                </a14:m>
                <a:endParaRPr lang="fr-FR" sz="1200" dirty="0"/>
              </a:p>
            </p:txBody>
          </p:sp>
        </mc:Choice>
        <mc:Fallback xmlns="">
          <p:sp>
            <p:nvSpPr>
              <p:cNvPr id="18" name="ZoneTexte 7"/>
              <p:cNvSpPr txBox="1">
                <a:spLocks noRot="1" noChangeAspect="1" noMove="1" noResize="1" noEditPoints="1" noAdjustHandles="1" noChangeArrowheads="1" noChangeShapeType="1" noTextEdit="1"/>
              </p:cNvSpPr>
              <p:nvPr/>
            </p:nvSpPr>
            <p:spPr>
              <a:xfrm>
                <a:off x="4800950" y="2518522"/>
                <a:ext cx="257254" cy="276999"/>
              </a:xfrm>
              <a:prstGeom prst="rect">
                <a:avLst/>
              </a:prstGeom>
              <a:blipFill>
                <a:blip r:embed="rId4"/>
                <a:stretch>
                  <a:fillRect/>
                </a:stretch>
              </a:blipFill>
            </p:spPr>
            <p:txBody>
              <a:bodyPr/>
              <a:lstStyle/>
              <a:p>
                <a:r>
                  <a:rPr lang="fr-FR">
                    <a:noFill/>
                  </a:rPr>
                  <a:t> </a:t>
                </a:r>
              </a:p>
            </p:txBody>
          </p:sp>
        </mc:Fallback>
      </mc:AlternateContent>
    </p:spTree>
    <p:extLst>
      <p:ext uri="{BB962C8B-B14F-4D97-AF65-F5344CB8AC3E}">
        <p14:creationId xmlns:p14="http://schemas.microsoft.com/office/powerpoint/2010/main" val="1989077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par>
                                <p:cTn id="14" presetID="10" presetClass="entr" presetSubtype="0"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500"/>
                                        <p:tgtEl>
                                          <p:spTgt spid="16"/>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500"/>
                                        <p:tgtEl>
                                          <p:spTgt spid="17"/>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fade">
                                      <p:cBhvr>
                                        <p:cTn id="3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5" grpId="0"/>
      <p:bldP spid="16" grpId="0"/>
      <p:bldP spid="17" grpId="0"/>
      <p:bldP spid="18"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1446836" y="171503"/>
            <a:ext cx="6258666" cy="857515"/>
          </a:xfrm>
        </p:spPr>
        <p:txBody>
          <a:bodyPr>
            <a:normAutofit/>
          </a:bodyPr>
          <a:lstStyle/>
          <a:p>
            <a:r>
              <a:rPr lang="fr-CA">
                <a:latin typeface="Arial" pitchFamily="34" charset="0"/>
              </a:rPr>
              <a:t>Limites pour les cartes X et R</a:t>
            </a:r>
          </a:p>
        </p:txBody>
      </p:sp>
      <mc:AlternateContent xmlns:mc="http://schemas.openxmlformats.org/markup-compatibility/2006" xmlns:a14="http://schemas.microsoft.com/office/drawing/2010/main">
        <mc:Choice Requires="a14">
          <p:sp>
            <p:nvSpPr>
              <p:cNvPr id="12291" name="Rectangle 3"/>
              <p:cNvSpPr>
                <a:spLocks noGrp="1" noChangeArrowheads="1"/>
              </p:cNvSpPr>
              <p:nvPr>
                <p:ph idx="1"/>
              </p:nvPr>
            </p:nvSpPr>
            <p:spPr>
              <a:xfrm>
                <a:off x="1326211" y="1259612"/>
                <a:ext cx="6174105" cy="3395520"/>
              </a:xfrm>
            </p:spPr>
            <p:txBody>
              <a:bodyPr/>
              <a:lstStyle/>
              <a:p>
                <a:r>
                  <a:rPr lang="fr-CA" dirty="0"/>
                  <a:t>LCS</a:t>
                </a:r>
                <a:r>
                  <a:rPr lang="en-US" baseline="-25000" dirty="0"/>
                  <a:t>x</a:t>
                </a:r>
                <a:r>
                  <a:rPr lang="en-US" dirty="0"/>
                  <a:t>= </a:t>
                </a:r>
                <a14:m>
                  <m:oMath xmlns:m="http://schemas.openxmlformats.org/officeDocument/2006/math">
                    <m:acc>
                      <m:accPr>
                        <m:chr m:val="̿"/>
                        <m:ctrlPr>
                          <a:rPr lang="en-US" i="1" dirty="0" smtClean="0">
                            <a:latin typeface="Cambria Math" panose="02040503050406030204" pitchFamily="18" charset="0"/>
                          </a:rPr>
                        </m:ctrlPr>
                      </m:accPr>
                      <m:e>
                        <m:r>
                          <a:rPr lang="fr-FR" b="0" i="1" dirty="0" smtClean="0">
                            <a:latin typeface="Cambria Math"/>
                          </a:rPr>
                          <m:t>𝑥</m:t>
                        </m:r>
                      </m:e>
                    </m:acc>
                  </m:oMath>
                </a14:m>
                <a:r>
                  <a:rPr lang="en-US" dirty="0"/>
                  <a:t>+ A</a:t>
                </a:r>
                <a:r>
                  <a:rPr lang="en-US" baseline="-25000" dirty="0"/>
                  <a:t>2</a:t>
                </a:r>
                <a14:m>
                  <m:oMath xmlns:m="http://schemas.openxmlformats.org/officeDocument/2006/math">
                    <m:acc>
                      <m:accPr>
                        <m:chr m:val="̅"/>
                        <m:ctrlPr>
                          <a:rPr lang="en-US" i="1">
                            <a:latin typeface="Cambria Math" panose="02040503050406030204" pitchFamily="18" charset="0"/>
                          </a:rPr>
                        </m:ctrlPr>
                      </m:accPr>
                      <m:e>
                        <m:r>
                          <a:rPr lang="fr-FR" i="1">
                            <a:latin typeface="Cambria Math"/>
                          </a:rPr>
                          <m:t>𝑅</m:t>
                        </m:r>
                      </m:e>
                    </m:acc>
                    <m:r>
                      <a:rPr lang="fr-FR" b="0" i="0" smtClean="0">
                        <a:latin typeface="Cambria Math"/>
                      </a:rPr>
                      <m:t> </m:t>
                    </m:r>
                  </m:oMath>
                </a14:m>
                <a:r>
                  <a:rPr lang="fr-CA" dirty="0"/>
                  <a:t>et</a:t>
                </a:r>
                <a:r>
                  <a:rPr lang="en-US" dirty="0"/>
                  <a:t> </a:t>
                </a:r>
                <a:r>
                  <a:rPr lang="fr-CA" dirty="0"/>
                  <a:t>LCI</a:t>
                </a:r>
                <a:r>
                  <a:rPr lang="en-US" baseline="-25000" dirty="0"/>
                  <a:t>x</a:t>
                </a:r>
                <a:r>
                  <a:rPr lang="en-US" dirty="0"/>
                  <a:t>= </a:t>
                </a:r>
                <a14:m>
                  <m:oMath xmlns:m="http://schemas.openxmlformats.org/officeDocument/2006/math">
                    <m:acc>
                      <m:accPr>
                        <m:chr m:val="̿"/>
                        <m:ctrlPr>
                          <a:rPr lang="en-US" i="1" dirty="0">
                            <a:latin typeface="Cambria Math" panose="02040503050406030204" pitchFamily="18" charset="0"/>
                          </a:rPr>
                        </m:ctrlPr>
                      </m:accPr>
                      <m:e>
                        <m:r>
                          <a:rPr lang="fr-FR" i="1" dirty="0">
                            <a:latin typeface="Cambria Math"/>
                          </a:rPr>
                          <m:t>𝑥</m:t>
                        </m:r>
                      </m:e>
                    </m:acc>
                  </m:oMath>
                </a14:m>
                <a:r>
                  <a:rPr lang="en-US" dirty="0"/>
                  <a:t> - A</a:t>
                </a:r>
                <a:r>
                  <a:rPr lang="en-US" baseline="-25000" dirty="0"/>
                  <a:t>2</a:t>
                </a:r>
                <a14:m>
                  <m:oMath xmlns:m="http://schemas.openxmlformats.org/officeDocument/2006/math">
                    <m:acc>
                      <m:accPr>
                        <m:chr m:val="̅"/>
                        <m:ctrlPr>
                          <a:rPr lang="en-US" i="1">
                            <a:latin typeface="Cambria Math" panose="02040503050406030204" pitchFamily="18" charset="0"/>
                          </a:rPr>
                        </m:ctrlPr>
                      </m:accPr>
                      <m:e>
                        <m:r>
                          <a:rPr lang="fr-FR" i="1">
                            <a:latin typeface="Cambria Math"/>
                          </a:rPr>
                          <m:t>𝑅</m:t>
                        </m:r>
                      </m:e>
                    </m:acc>
                  </m:oMath>
                </a14:m>
                <a:endParaRPr lang="en-US" dirty="0"/>
              </a:p>
              <a:p>
                <a:pPr marL="0" indent="0">
                  <a:buNone/>
                </a:pPr>
                <a:r>
                  <a:rPr lang="en-US" dirty="0"/>
                  <a:t> </a:t>
                </a:r>
                <a:endParaRPr lang="fr-CA" dirty="0"/>
              </a:p>
              <a:p>
                <a:r>
                  <a:rPr lang="fr-CA" dirty="0"/>
                  <a:t>LCS</a:t>
                </a:r>
                <a:r>
                  <a:rPr lang="en-US" baseline="-25000" dirty="0"/>
                  <a:t>R</a:t>
                </a:r>
                <a:r>
                  <a:rPr lang="en-US" dirty="0"/>
                  <a:t> = D</a:t>
                </a:r>
                <a:r>
                  <a:rPr lang="en-US" baseline="-25000" dirty="0"/>
                  <a:t>4</a:t>
                </a:r>
                <a14:m>
                  <m:oMath xmlns:m="http://schemas.openxmlformats.org/officeDocument/2006/math">
                    <m:acc>
                      <m:accPr>
                        <m:chr m:val="̅"/>
                        <m:ctrlPr>
                          <a:rPr lang="en-US" i="1">
                            <a:latin typeface="Cambria Math" panose="02040503050406030204" pitchFamily="18" charset="0"/>
                          </a:rPr>
                        </m:ctrlPr>
                      </m:accPr>
                      <m:e>
                        <m:r>
                          <a:rPr lang="fr-FR" i="1">
                            <a:latin typeface="Cambria Math"/>
                          </a:rPr>
                          <m:t>𝑅</m:t>
                        </m:r>
                      </m:e>
                    </m:acc>
                  </m:oMath>
                </a14:m>
                <a:r>
                  <a:rPr lang="en-US" dirty="0"/>
                  <a:t>  </a:t>
                </a:r>
                <a:r>
                  <a:rPr lang="fr-CA" dirty="0"/>
                  <a:t>et</a:t>
                </a:r>
                <a:r>
                  <a:rPr lang="en-US" dirty="0"/>
                  <a:t>  </a:t>
                </a:r>
                <a:r>
                  <a:rPr lang="fr-CA" dirty="0"/>
                  <a:t>LCI</a:t>
                </a:r>
                <a:r>
                  <a:rPr lang="en-US" baseline="-25000" dirty="0"/>
                  <a:t>R</a:t>
                </a:r>
                <a:r>
                  <a:rPr lang="en-US" dirty="0"/>
                  <a:t> = D</a:t>
                </a:r>
                <a:r>
                  <a:rPr lang="en-US" baseline="-25000" dirty="0"/>
                  <a:t>3</a:t>
                </a:r>
                <a14:m>
                  <m:oMath xmlns:m="http://schemas.openxmlformats.org/officeDocument/2006/math">
                    <m:acc>
                      <m:accPr>
                        <m:chr m:val="̅"/>
                        <m:ctrlPr>
                          <a:rPr lang="en-US" i="1" smtClean="0">
                            <a:latin typeface="Cambria Math" panose="02040503050406030204" pitchFamily="18" charset="0"/>
                          </a:rPr>
                        </m:ctrlPr>
                      </m:accPr>
                      <m:e>
                        <m:r>
                          <a:rPr lang="fr-FR" b="0" i="1" smtClean="0">
                            <a:latin typeface="Cambria Math"/>
                          </a:rPr>
                          <m:t>𝑅</m:t>
                        </m:r>
                      </m:e>
                    </m:acc>
                  </m:oMath>
                </a14:m>
                <a:endParaRPr lang="en-US" dirty="0"/>
              </a:p>
              <a:p>
                <a:pPr marL="0" indent="0">
                  <a:buNone/>
                </a:pPr>
                <a:endParaRPr lang="fr-CA" dirty="0"/>
              </a:p>
              <a:p>
                <a:pPr marL="0" indent="0">
                  <a:buNone/>
                </a:pPr>
                <a:r>
                  <a:rPr lang="fr-CA" dirty="0"/>
                  <a:t>Où</a:t>
                </a:r>
                <a:r>
                  <a:rPr lang="en-US" dirty="0"/>
                  <a:t>:</a:t>
                </a:r>
              </a:p>
              <a:p>
                <a:endParaRPr lang="en-US" dirty="0"/>
              </a:p>
              <a:p>
                <a:pPr lvl="1">
                  <a:buFont typeface="Monotype Sorts" pitchFamily="2" charset="2"/>
                  <a:buNone/>
                </a:pPr>
                <a14:m>
                  <m:oMath xmlns:m="http://schemas.openxmlformats.org/officeDocument/2006/math">
                    <m:acc>
                      <m:accPr>
                        <m:chr m:val="̅"/>
                        <m:ctrlPr>
                          <a:rPr lang="en-US" i="1">
                            <a:latin typeface="Cambria Math" panose="02040503050406030204" pitchFamily="18" charset="0"/>
                          </a:rPr>
                        </m:ctrlPr>
                      </m:accPr>
                      <m:e>
                        <m:r>
                          <a:rPr lang="fr-FR" i="1">
                            <a:latin typeface="Cambria Math"/>
                          </a:rPr>
                          <m:t>𝑅</m:t>
                        </m:r>
                      </m:e>
                    </m:acc>
                  </m:oMath>
                </a14:m>
                <a:r>
                  <a:rPr lang="en-US" dirty="0"/>
                  <a:t> = </a:t>
                </a:r>
                <a:r>
                  <a:rPr lang="fr-CA" dirty="0"/>
                  <a:t>écart moyen des échantillons</a:t>
                </a:r>
                <a:endParaRPr lang="en-US" dirty="0"/>
              </a:p>
              <a:p>
                <a:pPr lvl="1">
                  <a:buFont typeface="Monotype Sorts" pitchFamily="2" charset="2"/>
                  <a:buNone/>
                </a:pPr>
                <a14:m>
                  <m:oMath xmlns:m="http://schemas.openxmlformats.org/officeDocument/2006/math">
                    <m:acc>
                      <m:accPr>
                        <m:chr m:val="̿"/>
                        <m:ctrlPr>
                          <a:rPr lang="en-US" i="1" dirty="0">
                            <a:latin typeface="Cambria Math" panose="02040503050406030204" pitchFamily="18" charset="0"/>
                          </a:rPr>
                        </m:ctrlPr>
                      </m:accPr>
                      <m:e>
                        <m:r>
                          <a:rPr lang="fr-FR" i="1" dirty="0">
                            <a:latin typeface="Cambria Math"/>
                          </a:rPr>
                          <m:t>𝑥</m:t>
                        </m:r>
                      </m:e>
                    </m:acc>
                  </m:oMath>
                </a14:m>
                <a:r>
                  <a:rPr lang="en-US" dirty="0"/>
                  <a:t> </a:t>
                </a:r>
                <a:r>
                  <a:rPr lang="fr-CA" dirty="0"/>
                  <a:t>= moyenne de la moyenne des échantillons</a:t>
                </a:r>
                <a:endParaRPr lang="en-US" dirty="0"/>
              </a:p>
              <a:p>
                <a:pPr lvl="1">
                  <a:buFont typeface="Monotype Sorts" pitchFamily="2" charset="2"/>
                  <a:buNone/>
                </a:pPr>
                <a:r>
                  <a:rPr lang="en-US" dirty="0"/>
                  <a:t>A</a:t>
                </a:r>
                <a:r>
                  <a:rPr lang="en-US" baseline="-25000" dirty="0"/>
                  <a:t>2</a:t>
                </a:r>
                <a:r>
                  <a:rPr lang="en-US" dirty="0"/>
                  <a:t> D</a:t>
                </a:r>
                <a:r>
                  <a:rPr lang="en-US" baseline="-25000" dirty="0"/>
                  <a:t>3</a:t>
                </a:r>
                <a:r>
                  <a:rPr lang="en-US" dirty="0"/>
                  <a:t> </a:t>
                </a:r>
                <a:r>
                  <a:rPr lang="fr-CA" dirty="0"/>
                  <a:t>et</a:t>
                </a:r>
                <a:r>
                  <a:rPr lang="en-US" dirty="0"/>
                  <a:t> D</a:t>
                </a:r>
                <a:r>
                  <a:rPr lang="en-US" baseline="-25000" dirty="0"/>
                  <a:t>4</a:t>
                </a:r>
                <a:r>
                  <a:rPr lang="en-US" dirty="0"/>
                  <a:t> </a:t>
                </a:r>
                <a:r>
                  <a:rPr lang="fr-CA" dirty="0"/>
                  <a:t>sont donnés par une table de facteurs  basée sur un calcul à</a:t>
                </a:r>
                <a:r>
                  <a:rPr lang="en-US" dirty="0"/>
                  <a:t> 3 </a:t>
                </a:r>
                <a:r>
                  <a:rPr lang="en-US" dirty="0">
                    <a:sym typeface="Symbol" pitchFamily="18" charset="2"/>
                  </a:rPr>
                  <a:t></a:t>
                </a:r>
                <a:endParaRPr lang="fr-CA" dirty="0"/>
              </a:p>
            </p:txBody>
          </p:sp>
        </mc:Choice>
        <mc:Fallback xmlns="">
          <p:sp>
            <p:nvSpPr>
              <p:cNvPr id="12291" name="Rectangle 3"/>
              <p:cNvSpPr>
                <a:spLocks noGrp="1" noRot="1" noChangeAspect="1" noMove="1" noResize="1" noEditPoints="1" noAdjustHandles="1" noChangeArrowheads="1" noChangeShapeType="1" noTextEdit="1"/>
              </p:cNvSpPr>
              <p:nvPr>
                <p:ph idx="1"/>
              </p:nvPr>
            </p:nvSpPr>
            <p:spPr>
              <a:xfrm>
                <a:off x="1326211" y="1259612"/>
                <a:ext cx="6174105" cy="3395520"/>
              </a:xfrm>
              <a:blipFill>
                <a:blip r:embed="rId3"/>
                <a:stretch>
                  <a:fillRect l="-1087" t="-1257" b="-10054"/>
                </a:stretch>
              </a:blipFill>
            </p:spPr>
            <p:txBody>
              <a:bodyPr/>
              <a:lstStyle/>
              <a:p>
                <a:r>
                  <a:rPr lang="fr-FR">
                    <a:noFill/>
                  </a:rPr>
                  <a:t> </a:t>
                </a:r>
              </a:p>
            </p:txBody>
          </p:sp>
        </mc:Fallback>
      </mc:AlternateContent>
      <p:sp>
        <p:nvSpPr>
          <p:cNvPr id="12296" name="Line 8"/>
          <p:cNvSpPr>
            <a:spLocks noChangeShapeType="1"/>
          </p:cNvSpPr>
          <p:nvPr/>
        </p:nvSpPr>
        <p:spPr bwMode="auto">
          <a:xfrm>
            <a:off x="5381875" y="1924644"/>
            <a:ext cx="171503" cy="0"/>
          </a:xfrm>
          <a:prstGeom prst="line">
            <a:avLst/>
          </a:prstGeom>
          <a:noFill/>
          <a:ln w="9525">
            <a:solidFill>
              <a:schemeClr val="tx1"/>
            </a:solidFill>
            <a:round/>
            <a:headEnd/>
            <a:tailEnd/>
          </a:ln>
        </p:spPr>
        <p:txBody>
          <a:bodyPr/>
          <a:lstStyle/>
          <a:p>
            <a:endParaRPr lang="fr-FR"/>
          </a:p>
        </p:txBody>
      </p:sp>
      <p:pic>
        <p:nvPicPr>
          <p:cNvPr id="13" name="Picture 2"/>
          <p:cNvPicPr>
            <a:picLocks noChangeAspect="1" noChangeArrowheads="1"/>
          </p:cNvPicPr>
          <p:nvPr/>
        </p:nvPicPr>
        <p:blipFill>
          <a:blip r:embed="rId4" cstate="print"/>
          <a:srcRect/>
          <a:stretch>
            <a:fillRect/>
          </a:stretch>
        </p:blipFill>
        <p:spPr bwMode="auto">
          <a:xfrm>
            <a:off x="5328317" y="1597252"/>
            <a:ext cx="2673741" cy="1839655"/>
          </a:xfrm>
          <a:prstGeom prst="rect">
            <a:avLst/>
          </a:prstGeom>
          <a:noFill/>
          <a:ln w="9525">
            <a:noFill/>
            <a:miter lim="800000"/>
            <a:headEnd/>
            <a:tailEnd/>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5"/>
          <p:cNvSpPr>
            <a:spLocks noGrp="1" noChangeArrowheads="1"/>
          </p:cNvSpPr>
          <p:nvPr>
            <p:ph type="title"/>
          </p:nvPr>
        </p:nvSpPr>
        <p:spPr>
          <a:xfrm>
            <a:off x="1492708" y="0"/>
            <a:ext cx="6174105" cy="857515"/>
          </a:xfrm>
        </p:spPr>
        <p:txBody>
          <a:bodyPr>
            <a:normAutofit/>
          </a:bodyPr>
          <a:lstStyle/>
          <a:p>
            <a:r>
              <a:rPr lang="fr-CA" sz="2401" dirty="0">
                <a:latin typeface="Arial" pitchFamily="34" charset="0"/>
              </a:rPr>
              <a:t>Identification des limites de contrôle sur les cartes X et R</a:t>
            </a:r>
          </a:p>
        </p:txBody>
      </p:sp>
      <p:pic>
        <p:nvPicPr>
          <p:cNvPr id="13315" name="Picture 4"/>
          <p:cNvPicPr>
            <a:picLocks noGrp="1" noChangeAspect="1" noChangeArrowheads="1"/>
          </p:cNvPicPr>
          <p:nvPr>
            <p:ph idx="1"/>
          </p:nvPr>
        </p:nvPicPr>
        <p:blipFill>
          <a:blip r:embed="rId2" cstate="print"/>
          <a:stretch>
            <a:fillRect/>
          </a:stretch>
        </p:blipFill>
        <p:spPr>
          <a:xfrm>
            <a:off x="1330640" y="883299"/>
            <a:ext cx="6336173" cy="3816358"/>
          </a:xfrm>
          <a:noFill/>
        </p:spPr>
      </p:pic>
      <p:sp>
        <p:nvSpPr>
          <p:cNvPr id="13316" name="Line 8"/>
          <p:cNvSpPr>
            <a:spLocks noChangeShapeType="1"/>
          </p:cNvSpPr>
          <p:nvPr/>
        </p:nvSpPr>
        <p:spPr bwMode="auto">
          <a:xfrm>
            <a:off x="6408511" y="4138699"/>
            <a:ext cx="216761" cy="0"/>
          </a:xfrm>
          <a:prstGeom prst="line">
            <a:avLst/>
          </a:prstGeom>
          <a:noFill/>
          <a:ln w="9525">
            <a:solidFill>
              <a:srgbClr val="FF0000"/>
            </a:solidFill>
            <a:round/>
            <a:headEnd/>
            <a:tailEnd/>
          </a:ln>
        </p:spPr>
        <p:txBody>
          <a:bodyPr wrap="none" anchor="ctr"/>
          <a:lstStyle/>
          <a:p>
            <a:endParaRPr lang="fr-FR"/>
          </a:p>
        </p:txBody>
      </p:sp>
      <p:sp>
        <p:nvSpPr>
          <p:cNvPr id="13317" name="Line 9"/>
          <p:cNvSpPr>
            <a:spLocks noChangeShapeType="1"/>
          </p:cNvSpPr>
          <p:nvPr/>
        </p:nvSpPr>
        <p:spPr bwMode="auto">
          <a:xfrm>
            <a:off x="4842356" y="4085104"/>
            <a:ext cx="108380" cy="0"/>
          </a:xfrm>
          <a:prstGeom prst="line">
            <a:avLst/>
          </a:prstGeom>
          <a:noFill/>
          <a:ln w="9525">
            <a:solidFill>
              <a:srgbClr val="FF0000"/>
            </a:solidFill>
            <a:round/>
            <a:headEnd/>
            <a:tailEnd/>
          </a:ln>
        </p:spPr>
        <p:txBody>
          <a:bodyPr wrap="none" anchor="ctr"/>
          <a:lstStyle/>
          <a:p>
            <a:endParaRPr lang="fr-F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8"/>
          <p:cNvSpPr>
            <a:spLocks noGrp="1" noChangeArrowheads="1"/>
          </p:cNvSpPr>
          <p:nvPr>
            <p:ph type="title"/>
          </p:nvPr>
        </p:nvSpPr>
        <p:spPr>
          <a:xfrm>
            <a:off x="1438685" y="11245"/>
            <a:ext cx="6174105" cy="857515"/>
          </a:xfrm>
        </p:spPr>
        <p:txBody>
          <a:bodyPr/>
          <a:lstStyle/>
          <a:p>
            <a:r>
              <a:rPr lang="fr-CA" sz="2701" dirty="0">
                <a:latin typeface="Arial" pitchFamily="34" charset="0"/>
              </a:rPr>
              <a:t>Modèle de carte X et R</a:t>
            </a:r>
          </a:p>
        </p:txBody>
      </p:sp>
      <p:pic>
        <p:nvPicPr>
          <p:cNvPr id="14339" name="Picture 10"/>
          <p:cNvPicPr>
            <a:picLocks noGrp="1" noChangeAspect="1" noChangeArrowheads="1"/>
          </p:cNvPicPr>
          <p:nvPr>
            <p:ph idx="1"/>
          </p:nvPr>
        </p:nvPicPr>
        <p:blipFill>
          <a:blip r:embed="rId2" cstate="print"/>
          <a:stretch>
            <a:fillRect/>
          </a:stretch>
        </p:blipFill>
        <p:spPr>
          <a:xfrm>
            <a:off x="1330640" y="963147"/>
            <a:ext cx="6212607" cy="3736510"/>
          </a:xfrm>
          <a:noFill/>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5"/>
          <p:cNvSpPr>
            <a:spLocks noGrp="1" noChangeArrowheads="1"/>
          </p:cNvSpPr>
          <p:nvPr>
            <p:ph type="title"/>
          </p:nvPr>
        </p:nvSpPr>
        <p:spPr>
          <a:xfrm>
            <a:off x="1484948" y="33478"/>
            <a:ext cx="6174105" cy="857515"/>
          </a:xfrm>
        </p:spPr>
        <p:txBody>
          <a:bodyPr/>
          <a:lstStyle/>
          <a:p>
            <a:r>
              <a:rPr lang="fr-CA" sz="2701" dirty="0">
                <a:latin typeface="Arial" pitchFamily="34" charset="0"/>
              </a:rPr>
              <a:t>Exemple de carte X et R</a:t>
            </a:r>
          </a:p>
        </p:txBody>
      </p:sp>
      <p:pic>
        <p:nvPicPr>
          <p:cNvPr id="15363" name="Picture 4"/>
          <p:cNvPicPr>
            <a:picLocks noGrp="1" noChangeAspect="1" noChangeArrowheads="1"/>
          </p:cNvPicPr>
          <p:nvPr>
            <p:ph idx="1"/>
          </p:nvPr>
        </p:nvPicPr>
        <p:blipFill>
          <a:blip r:embed="rId2" cstate="print"/>
          <a:stretch>
            <a:fillRect/>
          </a:stretch>
        </p:blipFill>
        <p:spPr>
          <a:xfrm>
            <a:off x="1600753" y="672439"/>
            <a:ext cx="6058299" cy="3961713"/>
          </a:xfrm>
          <a:noFill/>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5"/>
          <p:cNvSpPr>
            <a:spLocks noGrp="1" noChangeArrowheads="1"/>
          </p:cNvSpPr>
          <p:nvPr>
            <p:ph type="title"/>
          </p:nvPr>
        </p:nvSpPr>
        <p:spPr>
          <a:xfrm>
            <a:off x="1157406" y="9849"/>
            <a:ext cx="5831099" cy="857515"/>
          </a:xfrm>
        </p:spPr>
        <p:txBody>
          <a:bodyPr/>
          <a:lstStyle/>
          <a:p>
            <a:r>
              <a:rPr lang="fr-CA" sz="2701" dirty="0">
                <a:latin typeface="Arial" pitchFamily="34" charset="0"/>
                <a:hlinkClick r:id="rId3" action="ppaction://hlinkfile"/>
              </a:rPr>
              <a:t>Calcul</a:t>
            </a:r>
            <a:endParaRPr lang="fr-CA" sz="2701" dirty="0">
              <a:latin typeface="Arial" pitchFamily="34" charset="0"/>
            </a:endParaRPr>
          </a:p>
        </p:txBody>
      </p:sp>
      <p:pic>
        <p:nvPicPr>
          <p:cNvPr id="16387" name="Picture 4"/>
          <p:cNvPicPr>
            <a:picLocks noGrp="1" noChangeAspect="1" noChangeArrowheads="1"/>
          </p:cNvPicPr>
          <p:nvPr>
            <p:ph sz="half" idx="1"/>
          </p:nvPr>
        </p:nvPicPr>
        <p:blipFill>
          <a:blip r:embed="rId4" cstate="print"/>
          <a:srcRect/>
          <a:stretch>
            <a:fillRect/>
          </a:stretch>
        </p:blipFill>
        <p:spPr>
          <a:xfrm>
            <a:off x="1221703" y="711195"/>
            <a:ext cx="6644297" cy="2559399"/>
          </a:xfrm>
          <a:noFill/>
        </p:spPr>
      </p:pic>
      <p:pic>
        <p:nvPicPr>
          <p:cNvPr id="16388" name="Picture 17"/>
          <p:cNvPicPr>
            <a:picLocks noGrp="1" noChangeAspect="1" noChangeArrowheads="1"/>
          </p:cNvPicPr>
          <p:nvPr>
            <p:ph sz="quarter" idx="2"/>
          </p:nvPr>
        </p:nvPicPr>
        <p:blipFill>
          <a:blip r:embed="rId5" cstate="print"/>
          <a:srcRect/>
          <a:stretch>
            <a:fillRect/>
          </a:stretch>
        </p:blipFill>
        <p:spPr>
          <a:xfrm>
            <a:off x="1816844" y="3307405"/>
            <a:ext cx="2647577" cy="1624514"/>
          </a:xfrm>
          <a:noFill/>
        </p:spPr>
      </p:pic>
      <p:pic>
        <p:nvPicPr>
          <p:cNvPr id="16389" name="Picture 19"/>
          <p:cNvPicPr>
            <a:picLocks noGrp="1" noChangeAspect="1" noChangeArrowheads="1"/>
          </p:cNvPicPr>
          <p:nvPr>
            <p:ph sz="quarter" idx="3"/>
          </p:nvPr>
        </p:nvPicPr>
        <p:blipFill>
          <a:blip r:embed="rId6" cstate="print"/>
          <a:stretch>
            <a:fillRect/>
          </a:stretch>
        </p:blipFill>
        <p:spPr>
          <a:xfrm>
            <a:off x="5249880" y="3307405"/>
            <a:ext cx="2578573" cy="1624514"/>
          </a:xfrm>
          <a:noFill/>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1619672" y="1852464"/>
            <a:ext cx="7342187" cy="857250"/>
          </a:xfrm>
        </p:spPr>
        <p:txBody>
          <a:bodyPr>
            <a:normAutofit/>
          </a:bodyPr>
          <a:lstStyle/>
          <a:p>
            <a:r>
              <a:rPr lang="fr-CA" sz="2701" dirty="0">
                <a:latin typeface="Arial" pitchFamily="34" charset="0"/>
              </a:rPr>
              <a:t>Les cartes de contrôle pour attributs</a:t>
            </a:r>
            <a:endParaRPr lang="fr-CA" sz="2701"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fr-CA" sz="2701" dirty="0">
                <a:latin typeface="Arial" pitchFamily="34" charset="0"/>
              </a:rPr>
              <a:t>Exemple de carte C</a:t>
            </a:r>
          </a:p>
        </p:txBody>
      </p:sp>
      <p:sp>
        <p:nvSpPr>
          <p:cNvPr id="19460" name="Rectangle 7"/>
          <p:cNvSpPr>
            <a:spLocks noGrp="1" noChangeArrowheads="1"/>
          </p:cNvSpPr>
          <p:nvPr>
            <p:ph idx="1"/>
          </p:nvPr>
        </p:nvSpPr>
        <p:spPr>
          <a:xfrm>
            <a:off x="1656450" y="1486359"/>
            <a:ext cx="2591600" cy="3087053"/>
          </a:xfrm>
          <a:solidFill>
            <a:schemeClr val="bg1"/>
          </a:solidFill>
          <a:ln>
            <a:solidFill>
              <a:schemeClr val="accent1"/>
            </a:solidFill>
          </a:ln>
        </p:spPr>
        <p:txBody>
          <a:bodyPr>
            <a:normAutofit/>
          </a:bodyPr>
          <a:lstStyle/>
          <a:p>
            <a:pPr>
              <a:buFont typeface="Monotype Sorts" pitchFamily="2" charset="2"/>
              <a:buNone/>
            </a:pPr>
            <a:r>
              <a:rPr lang="fr-CA" sz="1500" dirty="0"/>
              <a:t>Échantillon	# défauts</a:t>
            </a:r>
          </a:p>
          <a:p>
            <a:pPr>
              <a:buFont typeface="Monotype Sorts" pitchFamily="2" charset="2"/>
              <a:buNone/>
            </a:pPr>
            <a:r>
              <a:rPr lang="fr-CA" sz="1500" dirty="0"/>
              <a:t>	1		3</a:t>
            </a:r>
          </a:p>
          <a:p>
            <a:pPr>
              <a:buFont typeface="Monotype Sorts" pitchFamily="2" charset="2"/>
              <a:buNone/>
            </a:pPr>
            <a:r>
              <a:rPr lang="fr-CA" sz="1500" dirty="0"/>
              <a:t>	2		2</a:t>
            </a:r>
          </a:p>
          <a:p>
            <a:pPr>
              <a:buFont typeface="Monotype Sorts" pitchFamily="2" charset="2"/>
              <a:buNone/>
            </a:pPr>
            <a:r>
              <a:rPr lang="fr-CA" sz="1500" dirty="0"/>
              <a:t>	3		4</a:t>
            </a:r>
          </a:p>
          <a:p>
            <a:pPr>
              <a:buFont typeface="Monotype Sorts" pitchFamily="2" charset="2"/>
              <a:buNone/>
            </a:pPr>
            <a:r>
              <a:rPr lang="fr-CA" sz="1500" dirty="0"/>
              <a:t>	4		5</a:t>
            </a:r>
          </a:p>
          <a:p>
            <a:pPr>
              <a:buFont typeface="Monotype Sorts" pitchFamily="2" charset="2"/>
              <a:buNone/>
            </a:pPr>
            <a:r>
              <a:rPr lang="fr-CA" sz="1500" dirty="0"/>
              <a:t>	5		1</a:t>
            </a:r>
          </a:p>
          <a:p>
            <a:pPr>
              <a:buFont typeface="Monotype Sorts" pitchFamily="2" charset="2"/>
              <a:buNone/>
            </a:pPr>
            <a:r>
              <a:rPr lang="fr-CA" sz="1500" dirty="0"/>
              <a:t>	6		2</a:t>
            </a:r>
          </a:p>
          <a:p>
            <a:pPr>
              <a:buFont typeface="Monotype Sorts" pitchFamily="2" charset="2"/>
              <a:buNone/>
            </a:pPr>
            <a:r>
              <a:rPr lang="fr-CA" sz="1500" dirty="0"/>
              <a:t>	7		4</a:t>
            </a:r>
          </a:p>
          <a:p>
            <a:pPr>
              <a:buFont typeface="Monotype Sorts" pitchFamily="2" charset="2"/>
              <a:buNone/>
            </a:pPr>
            <a:r>
              <a:rPr lang="fr-CA" sz="1500" dirty="0"/>
              <a:t>	8		1</a:t>
            </a:r>
          </a:p>
          <a:p>
            <a:pPr>
              <a:buFont typeface="Monotype Sorts" pitchFamily="2" charset="2"/>
              <a:buNone/>
            </a:pPr>
            <a:r>
              <a:rPr lang="fr-CA" sz="1500" dirty="0"/>
              <a:t>	9		2</a:t>
            </a:r>
          </a:p>
          <a:p>
            <a:pPr>
              <a:buFont typeface="Monotype Sorts" pitchFamily="2" charset="2"/>
              <a:buNone/>
            </a:pPr>
            <a:endParaRPr lang="en-US" sz="1500" dirty="0"/>
          </a:p>
        </p:txBody>
      </p:sp>
      <p:sp>
        <p:nvSpPr>
          <p:cNvPr id="19459" name="Rectangle 5"/>
          <p:cNvSpPr>
            <a:spLocks noChangeArrowheads="1"/>
          </p:cNvSpPr>
          <p:nvPr/>
        </p:nvSpPr>
        <p:spPr bwMode="auto">
          <a:xfrm>
            <a:off x="4584612" y="1420416"/>
            <a:ext cx="4235860" cy="3084671"/>
          </a:xfrm>
          <a:prstGeom prst="rect">
            <a:avLst/>
          </a:prstGeom>
          <a:solidFill>
            <a:schemeClr val="bg1"/>
          </a:solidFill>
          <a:ln w="9525">
            <a:solidFill>
              <a:schemeClr val="accent1"/>
            </a:solidFill>
            <a:miter lim="800000"/>
            <a:headEnd/>
            <a:tailEnd/>
          </a:ln>
        </p:spPr>
        <p:txBody>
          <a:bodyPr/>
          <a:lstStyle/>
          <a:p>
            <a:pPr marL="257244" indent="-257244" eaLnBrk="0" hangingPunct="0">
              <a:spcBef>
                <a:spcPct val="20000"/>
              </a:spcBef>
              <a:buClr>
                <a:schemeClr val="accent2"/>
              </a:buClr>
            </a:pPr>
            <a:r>
              <a:rPr kumimoji="1" lang="fr-CA" sz="1500" dirty="0">
                <a:latin typeface="Tahoma" pitchFamily="34" charset="0"/>
              </a:rPr>
              <a:t>Échantillon	# défauts</a:t>
            </a:r>
          </a:p>
          <a:p>
            <a:pPr marL="257244" indent="-257244" eaLnBrk="0" hangingPunct="0">
              <a:spcBef>
                <a:spcPct val="20000"/>
              </a:spcBef>
              <a:buClr>
                <a:schemeClr val="accent2"/>
              </a:buClr>
            </a:pPr>
            <a:r>
              <a:rPr kumimoji="1" lang="fr-CA" sz="1500" dirty="0">
                <a:latin typeface="Tahoma" pitchFamily="34" charset="0"/>
              </a:rPr>
              <a:t>	10			1</a:t>
            </a:r>
          </a:p>
          <a:p>
            <a:pPr marL="257244" indent="-257244" eaLnBrk="0" hangingPunct="0">
              <a:spcBef>
                <a:spcPct val="20000"/>
              </a:spcBef>
              <a:buClr>
                <a:schemeClr val="accent2"/>
              </a:buClr>
            </a:pPr>
            <a:r>
              <a:rPr kumimoji="1" lang="fr-CA" sz="1500" dirty="0">
                <a:latin typeface="Tahoma" pitchFamily="34" charset="0"/>
              </a:rPr>
              <a:t>	11			3</a:t>
            </a:r>
          </a:p>
          <a:p>
            <a:pPr marL="257244" indent="-257244" eaLnBrk="0" hangingPunct="0">
              <a:spcBef>
                <a:spcPct val="20000"/>
              </a:spcBef>
              <a:buClr>
                <a:schemeClr val="accent2"/>
              </a:buClr>
            </a:pPr>
            <a:r>
              <a:rPr kumimoji="1" lang="fr-CA" sz="1500" dirty="0">
                <a:latin typeface="Tahoma" pitchFamily="34" charset="0"/>
              </a:rPr>
              <a:t>	12			4</a:t>
            </a:r>
          </a:p>
          <a:p>
            <a:pPr marL="257244" indent="-257244" eaLnBrk="0" hangingPunct="0">
              <a:spcBef>
                <a:spcPct val="20000"/>
              </a:spcBef>
              <a:buClr>
                <a:schemeClr val="accent2"/>
              </a:buClr>
            </a:pPr>
            <a:r>
              <a:rPr kumimoji="1" lang="fr-CA" sz="1500" dirty="0">
                <a:latin typeface="Tahoma" pitchFamily="34" charset="0"/>
              </a:rPr>
              <a:t>	13			2</a:t>
            </a:r>
          </a:p>
          <a:p>
            <a:pPr marL="257244" indent="-257244" eaLnBrk="0" hangingPunct="0">
              <a:spcBef>
                <a:spcPct val="20000"/>
              </a:spcBef>
              <a:buClr>
                <a:schemeClr val="accent2"/>
              </a:buClr>
            </a:pPr>
            <a:r>
              <a:rPr kumimoji="1" lang="fr-CA" sz="1500" dirty="0">
                <a:latin typeface="Tahoma" pitchFamily="34" charset="0"/>
              </a:rPr>
              <a:t>	14			4</a:t>
            </a:r>
          </a:p>
          <a:p>
            <a:pPr marL="257244" indent="-257244" eaLnBrk="0" hangingPunct="0">
              <a:spcBef>
                <a:spcPct val="20000"/>
              </a:spcBef>
              <a:buClr>
                <a:schemeClr val="accent2"/>
              </a:buClr>
            </a:pPr>
            <a:r>
              <a:rPr kumimoji="1" lang="fr-CA" sz="1500" dirty="0">
                <a:latin typeface="Tahoma" pitchFamily="34" charset="0"/>
              </a:rPr>
              <a:t>	15			2</a:t>
            </a:r>
          </a:p>
          <a:p>
            <a:pPr marL="257244" indent="-257244" eaLnBrk="0" hangingPunct="0">
              <a:spcBef>
                <a:spcPct val="20000"/>
              </a:spcBef>
              <a:buClr>
                <a:schemeClr val="accent2"/>
              </a:buClr>
            </a:pPr>
            <a:r>
              <a:rPr kumimoji="1" lang="fr-CA" sz="1500" dirty="0">
                <a:latin typeface="Tahoma" pitchFamily="34" charset="0"/>
              </a:rPr>
              <a:t>	16			1</a:t>
            </a:r>
          </a:p>
          <a:p>
            <a:pPr marL="257244" indent="-257244" eaLnBrk="0" hangingPunct="0">
              <a:spcBef>
                <a:spcPct val="20000"/>
              </a:spcBef>
              <a:buClr>
                <a:schemeClr val="accent2"/>
              </a:buClr>
            </a:pPr>
            <a:r>
              <a:rPr kumimoji="1" lang="fr-CA" sz="1500" dirty="0">
                <a:latin typeface="Tahoma" pitchFamily="34" charset="0"/>
              </a:rPr>
              <a:t>	17			3</a:t>
            </a:r>
          </a:p>
          <a:p>
            <a:pPr marL="257244" indent="-257244" eaLnBrk="0" hangingPunct="0">
              <a:spcBef>
                <a:spcPct val="20000"/>
              </a:spcBef>
              <a:buClr>
                <a:schemeClr val="accent2"/>
              </a:buClr>
            </a:pPr>
            <a:r>
              <a:rPr kumimoji="1" lang="fr-CA" sz="1500" dirty="0">
                <a:latin typeface="Tahoma" pitchFamily="34" charset="0"/>
              </a:rPr>
              <a:t>	18			1</a:t>
            </a:r>
          </a:p>
          <a:p>
            <a:pPr marL="257244" indent="-257244" eaLnBrk="0" hangingPunct="0">
              <a:spcBef>
                <a:spcPct val="20000"/>
              </a:spcBef>
              <a:buClr>
                <a:schemeClr val="accent2"/>
              </a:buClr>
            </a:pPr>
            <a:r>
              <a:rPr kumimoji="1" lang="fr-CA" sz="1500" dirty="0">
                <a:latin typeface="Tahoma" pitchFamily="34" charset="0"/>
              </a:rPr>
              <a:t>	Total			45</a:t>
            </a:r>
            <a:endParaRPr kumimoji="1" lang="en-US" sz="1500" dirty="0">
              <a:latin typeface="Tahoma" pitchFamily="34" charset="0"/>
            </a:endParaRPr>
          </a:p>
        </p:txBody>
      </p:sp>
      <p:sp>
        <p:nvSpPr>
          <p:cNvPr id="19461" name="Line 8"/>
          <p:cNvSpPr>
            <a:spLocks noChangeShapeType="1"/>
          </p:cNvSpPr>
          <p:nvPr/>
        </p:nvSpPr>
        <p:spPr bwMode="auto">
          <a:xfrm>
            <a:off x="6516891" y="4247079"/>
            <a:ext cx="649091" cy="0"/>
          </a:xfrm>
          <a:prstGeom prst="line">
            <a:avLst/>
          </a:prstGeom>
          <a:noFill/>
          <a:ln w="9525">
            <a:solidFill>
              <a:schemeClr val="tx1"/>
            </a:solidFill>
            <a:round/>
            <a:headEnd/>
            <a:tailEnd/>
          </a:ln>
        </p:spPr>
        <p:txBody>
          <a:bodyPr wrap="none" anchor="ctr"/>
          <a:lstStyle/>
          <a:p>
            <a:endParaRPr lang="fr-F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1446836" y="171503"/>
            <a:ext cx="1882643" cy="857515"/>
          </a:xfrm>
        </p:spPr>
        <p:txBody>
          <a:bodyPr/>
          <a:lstStyle/>
          <a:p>
            <a:r>
              <a:rPr lang="fr-CA">
                <a:latin typeface="Arial" pitchFamily="34" charset="0"/>
                <a:hlinkClick r:id="rId2" action="ppaction://hlinkfile"/>
              </a:rPr>
              <a:t>Calcul</a:t>
            </a:r>
            <a:endParaRPr lang="fr-CA">
              <a:latin typeface="Arial" pitchFamily="34" charset="0"/>
            </a:endParaRPr>
          </a:p>
        </p:txBody>
      </p:sp>
      <p:sp>
        <p:nvSpPr>
          <p:cNvPr id="20483" name="Rectangle 3"/>
          <p:cNvSpPr>
            <a:spLocks noGrp="1" noChangeArrowheads="1"/>
          </p:cNvSpPr>
          <p:nvPr>
            <p:ph type="body" sz="half" idx="1"/>
          </p:nvPr>
        </p:nvSpPr>
        <p:spPr>
          <a:xfrm>
            <a:off x="1330119" y="1275553"/>
            <a:ext cx="3165658" cy="1319620"/>
          </a:xfrm>
        </p:spPr>
        <p:txBody>
          <a:bodyPr>
            <a:normAutofit fontScale="92500" lnSpcReduction="20000"/>
          </a:bodyPr>
          <a:lstStyle/>
          <a:p>
            <a:pPr>
              <a:lnSpc>
                <a:spcPct val="90000"/>
              </a:lnSpc>
              <a:buFont typeface="Monotype Sorts" pitchFamily="2" charset="2"/>
              <a:buNone/>
            </a:pPr>
            <a:r>
              <a:rPr lang="fr-CA" sz="1800" dirty="0"/>
              <a:t>c = 45 / 18  = 2,5</a:t>
            </a:r>
          </a:p>
          <a:p>
            <a:pPr>
              <a:lnSpc>
                <a:spcPct val="90000"/>
              </a:lnSpc>
              <a:buFont typeface="Monotype Sorts" pitchFamily="2" charset="2"/>
              <a:buNone/>
            </a:pPr>
            <a:endParaRPr lang="fr-CA" sz="1800" dirty="0"/>
          </a:p>
          <a:p>
            <a:pPr>
              <a:lnSpc>
                <a:spcPct val="90000"/>
              </a:lnSpc>
              <a:buFont typeface="Monotype Sorts" pitchFamily="2" charset="2"/>
              <a:buNone/>
            </a:pPr>
            <a:endParaRPr lang="fr-CA" sz="1800" dirty="0"/>
          </a:p>
          <a:p>
            <a:pPr>
              <a:lnSpc>
                <a:spcPct val="90000"/>
              </a:lnSpc>
              <a:buFont typeface="Monotype Sorts" pitchFamily="2" charset="2"/>
              <a:buNone/>
            </a:pPr>
            <a:r>
              <a:rPr lang="fr-CA" sz="1800" dirty="0"/>
              <a:t>		</a:t>
            </a:r>
            <a:r>
              <a:rPr lang="en-US" sz="1800" dirty="0"/>
              <a:t>= </a:t>
            </a:r>
            <a:r>
              <a:rPr lang="fr-CA" sz="1800" dirty="0"/>
              <a:t>2,5 + 3</a:t>
            </a:r>
            <a:r>
              <a:rPr lang="fr-CA" sz="1800" dirty="0">
                <a:sym typeface="Symbol" pitchFamily="18" charset="2"/>
              </a:rPr>
              <a:t>2,5</a:t>
            </a:r>
          </a:p>
          <a:p>
            <a:pPr>
              <a:lnSpc>
                <a:spcPct val="90000"/>
              </a:lnSpc>
              <a:buFont typeface="Monotype Sorts" pitchFamily="2" charset="2"/>
              <a:buNone/>
            </a:pPr>
            <a:r>
              <a:rPr lang="fr-CA" sz="1800" dirty="0">
                <a:sym typeface="Symbol" pitchFamily="18" charset="2"/>
              </a:rPr>
              <a:t>		</a:t>
            </a:r>
            <a:r>
              <a:rPr lang="en-US" sz="1800" dirty="0"/>
              <a:t>= </a:t>
            </a:r>
            <a:r>
              <a:rPr lang="fr-CA" sz="1800" dirty="0">
                <a:sym typeface="Symbol" pitchFamily="18" charset="2"/>
              </a:rPr>
              <a:t>7,24</a:t>
            </a:r>
            <a:endParaRPr lang="fr-CA" sz="1800" dirty="0"/>
          </a:p>
        </p:txBody>
      </p:sp>
      <p:pic>
        <p:nvPicPr>
          <p:cNvPr id="20489" name="Picture 17"/>
          <p:cNvPicPr>
            <a:picLocks noGrp="1" noChangeAspect="1" noChangeArrowheads="1"/>
          </p:cNvPicPr>
          <p:nvPr>
            <p:ph sz="half" idx="2"/>
          </p:nvPr>
        </p:nvPicPr>
        <p:blipFill>
          <a:blip r:embed="rId3" cstate="print"/>
          <a:srcRect/>
          <a:stretch>
            <a:fillRect/>
          </a:stretch>
        </p:blipFill>
        <p:spPr>
          <a:xfrm>
            <a:off x="2581312" y="2216474"/>
            <a:ext cx="4970012" cy="2695216"/>
          </a:xfrm>
          <a:noFill/>
        </p:spPr>
      </p:pic>
      <p:sp>
        <p:nvSpPr>
          <p:cNvPr id="20484" name="Line 4"/>
          <p:cNvSpPr>
            <a:spLocks noChangeShapeType="1"/>
          </p:cNvSpPr>
          <p:nvPr/>
        </p:nvSpPr>
        <p:spPr bwMode="auto">
          <a:xfrm>
            <a:off x="1384904" y="1330339"/>
            <a:ext cx="171503" cy="0"/>
          </a:xfrm>
          <a:prstGeom prst="line">
            <a:avLst/>
          </a:prstGeom>
          <a:noFill/>
          <a:ln w="9525">
            <a:solidFill>
              <a:schemeClr val="tx1"/>
            </a:solidFill>
            <a:round/>
            <a:headEnd/>
            <a:tailEnd/>
          </a:ln>
        </p:spPr>
        <p:txBody>
          <a:bodyPr/>
          <a:lstStyle/>
          <a:p>
            <a:endParaRPr lang="fr-FR"/>
          </a:p>
        </p:txBody>
      </p:sp>
      <p:sp>
        <p:nvSpPr>
          <p:cNvPr id="20490" name="Text Box 19"/>
          <p:cNvSpPr txBox="1">
            <a:spLocks noChangeArrowheads="1"/>
          </p:cNvSpPr>
          <p:nvPr/>
        </p:nvSpPr>
        <p:spPr bwMode="auto">
          <a:xfrm>
            <a:off x="4717497" y="1598808"/>
            <a:ext cx="2646385" cy="646331"/>
          </a:xfrm>
          <a:prstGeom prst="rect">
            <a:avLst/>
          </a:prstGeom>
          <a:noFill/>
          <a:ln w="9525">
            <a:noFill/>
            <a:miter lim="800000"/>
            <a:headEnd/>
            <a:tailEnd/>
          </a:ln>
        </p:spPr>
        <p:txBody>
          <a:bodyPr>
            <a:spAutoFit/>
          </a:bodyPr>
          <a:lstStyle/>
          <a:p>
            <a:r>
              <a:rPr kumimoji="1" lang="fr-CA" dirty="0">
                <a:latin typeface="Tahoma" pitchFamily="34" charset="0"/>
              </a:rPr>
              <a:t>       </a:t>
            </a:r>
            <a:r>
              <a:rPr kumimoji="1" lang="en-US" dirty="0">
                <a:latin typeface="Tahoma" pitchFamily="34" charset="0"/>
              </a:rPr>
              <a:t>= </a:t>
            </a:r>
            <a:r>
              <a:rPr kumimoji="1" lang="fr-CA" dirty="0">
                <a:latin typeface="Tahoma" pitchFamily="34" charset="0"/>
              </a:rPr>
              <a:t>2,5 - 3</a:t>
            </a:r>
            <a:r>
              <a:rPr kumimoji="1" lang="fr-CA" dirty="0">
                <a:latin typeface="Tahoma" pitchFamily="34" charset="0"/>
                <a:sym typeface="Symbol" pitchFamily="18" charset="2"/>
              </a:rPr>
              <a:t>2,5</a:t>
            </a:r>
          </a:p>
          <a:p>
            <a:r>
              <a:rPr kumimoji="1" lang="fr-CA" dirty="0">
                <a:latin typeface="Tahoma" pitchFamily="34" charset="0"/>
                <a:sym typeface="Symbol" pitchFamily="18" charset="2"/>
              </a:rPr>
              <a:t>       </a:t>
            </a:r>
            <a:r>
              <a:rPr kumimoji="1" lang="en-US" dirty="0">
                <a:latin typeface="Tahoma" pitchFamily="34" charset="0"/>
              </a:rPr>
              <a:t>= </a:t>
            </a:r>
            <a:r>
              <a:rPr kumimoji="1" lang="fr-CA" dirty="0">
                <a:latin typeface="Tahoma" pitchFamily="34" charset="0"/>
                <a:sym typeface="Symbol" pitchFamily="18" charset="2"/>
              </a:rPr>
              <a:t>- 2,24 ou 0</a:t>
            </a:r>
            <a:endParaRPr lang="fr-CA" dirty="0">
              <a:latin typeface="Tahoma" pitchFamily="34" charset="0"/>
            </a:endParaRPr>
          </a:p>
        </p:txBody>
      </p:sp>
      <p:pic>
        <p:nvPicPr>
          <p:cNvPr id="14" name="Picture 5" descr="LIC = \overline{c} - 3\sqrt{\overline{c}}">
            <a:extLst>
              <a:ext uri="{FF2B5EF4-FFF2-40B4-BE49-F238E27FC236}">
                <a16:creationId xmlns:a16="http://schemas.microsoft.com/office/drawing/2014/main" id="{F1AE5828-88F4-4280-9A56-128858D1616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53293" y="1620245"/>
            <a:ext cx="1519325" cy="253222"/>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 descr="LSC = \overline{c} + 3\sqrt{\overline{c}}">
            <a:extLst>
              <a:ext uri="{FF2B5EF4-FFF2-40B4-BE49-F238E27FC236}">
                <a16:creationId xmlns:a16="http://schemas.microsoft.com/office/drawing/2014/main" id="{F182110C-81E9-4E75-A67E-BBE29AA00F0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20272" y="1243396"/>
            <a:ext cx="1479764" cy="22849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_h1"/>
          <p:cNvSpPr>
            <a:spLocks noGrp="1" noChangeArrowheads="1"/>
          </p:cNvSpPr>
          <p:nvPr>
            <p:ph type="title"/>
          </p:nvPr>
        </p:nvSpPr>
        <p:spPr bwMode="gray">
          <a:xfrm>
            <a:off x="1236291" y="0"/>
            <a:ext cx="6671418" cy="909179"/>
          </a:xfrm>
        </p:spPr>
        <p:txBody>
          <a:bodyPr/>
          <a:lstStyle/>
          <a:p>
            <a:r>
              <a:rPr lang="en-US" b="1" noProof="1"/>
              <a:t>QU’est ce que la MSP?</a:t>
            </a:r>
          </a:p>
        </p:txBody>
      </p:sp>
      <p:sp>
        <p:nvSpPr>
          <p:cNvPr id="23" name="_text"/>
          <p:cNvSpPr txBox="1">
            <a:spLocks/>
          </p:cNvSpPr>
          <p:nvPr/>
        </p:nvSpPr>
        <p:spPr bwMode="gray">
          <a:xfrm>
            <a:off x="1384905" y="1165982"/>
            <a:ext cx="3132310" cy="3187096"/>
          </a:xfrm>
          <a:prstGeom prst="rect">
            <a:avLst/>
          </a:prstGeom>
        </p:spPr>
        <p:txBody>
          <a:bodyPr vert="horz" lIns="0" tIns="0" rIns="0" bIns="0" rtlCol="0">
            <a:noAutofit/>
          </a:bodyPr>
          <a:lstStyle/>
          <a:p>
            <a:pPr marL="135036" indent="-135036">
              <a:lnSpc>
                <a:spcPct val="95000"/>
              </a:lnSpc>
              <a:spcAft>
                <a:spcPts val="600"/>
              </a:spcAft>
              <a:buFont typeface="Wingdings" pitchFamily="2" charset="2"/>
              <a:buChar char="§"/>
              <a:defRPr/>
            </a:pPr>
            <a:endParaRPr lang="fr-FR" b="1" noProof="1"/>
          </a:p>
        </p:txBody>
      </p:sp>
      <p:sp>
        <p:nvSpPr>
          <p:cNvPr id="18" name="Espace réservé du contenu 2"/>
          <p:cNvSpPr txBox="1">
            <a:spLocks/>
          </p:cNvSpPr>
          <p:nvPr/>
        </p:nvSpPr>
        <p:spPr>
          <a:xfrm>
            <a:off x="1484948" y="1200521"/>
            <a:ext cx="6174105" cy="3395520"/>
          </a:xfrm>
          <a:prstGeom prst="rect">
            <a:avLst/>
          </a:prstGeom>
        </p:spPr>
        <p:txBody>
          <a:bodyPr>
            <a:normAutofit/>
          </a:bodyPr>
          <a:lstStyle/>
          <a:p>
            <a:pPr marL="257244" indent="-257244" defTabSz="685983" fontAlgn="auto">
              <a:spcBef>
                <a:spcPct val="20000"/>
              </a:spcBef>
              <a:spcAft>
                <a:spcPts val="0"/>
              </a:spcAft>
              <a:buFont typeface="Arial" pitchFamily="34" charset="0"/>
              <a:buChar char="•"/>
              <a:defRPr/>
            </a:pPr>
            <a:endParaRPr lang="fr-FR" sz="2401" dirty="0">
              <a:latin typeface="+mn-lt"/>
            </a:endParaRPr>
          </a:p>
        </p:txBody>
      </p:sp>
      <p:sp>
        <p:nvSpPr>
          <p:cNvPr id="9" name="ZoneTexte 8"/>
          <p:cNvSpPr txBox="1"/>
          <p:nvPr/>
        </p:nvSpPr>
        <p:spPr>
          <a:xfrm>
            <a:off x="1546731" y="1005887"/>
            <a:ext cx="6050539" cy="1200329"/>
          </a:xfrm>
          <a:prstGeom prst="rect">
            <a:avLst/>
          </a:prstGeom>
          <a:noFill/>
        </p:spPr>
        <p:txBody>
          <a:bodyPr wrap="square" rtlCol="0">
            <a:spAutoFit/>
          </a:bodyPr>
          <a:lstStyle/>
          <a:p>
            <a:pPr marL="342991" indent="-342991">
              <a:buFont typeface="+mj-lt"/>
              <a:buAutoNum type="arabicPeriod"/>
            </a:pPr>
            <a:endParaRPr lang="fr-FR" dirty="0">
              <a:solidFill>
                <a:srgbClr val="FF0000"/>
              </a:solidFill>
            </a:endParaRPr>
          </a:p>
          <a:p>
            <a:pPr marL="342991" indent="-342991">
              <a:buFont typeface="+mj-lt"/>
              <a:buAutoNum type="arabicPeriod"/>
            </a:pPr>
            <a:endParaRPr lang="fr-FR" dirty="0"/>
          </a:p>
          <a:p>
            <a:pPr marL="342991" indent="-342991">
              <a:buFont typeface="+mj-lt"/>
              <a:buAutoNum type="arabicPeriod"/>
            </a:pPr>
            <a:endParaRPr lang="fr-FR" dirty="0"/>
          </a:p>
          <a:p>
            <a:pPr marL="257244" indent="-257244">
              <a:buFont typeface="+mj-lt"/>
              <a:buAutoNum type="arabicPeriod"/>
            </a:pPr>
            <a:endParaRPr lang="fr-FR" b="1" dirty="0"/>
          </a:p>
        </p:txBody>
      </p:sp>
      <p:sp>
        <p:nvSpPr>
          <p:cNvPr id="159746" name="Rectangle 2"/>
          <p:cNvSpPr>
            <a:spLocks noChangeArrowheads="1"/>
          </p:cNvSpPr>
          <p:nvPr/>
        </p:nvSpPr>
        <p:spPr bwMode="auto">
          <a:xfrm>
            <a:off x="1141942" y="-173135"/>
            <a:ext cx="138606" cy="346271"/>
          </a:xfrm>
          <a:prstGeom prst="rect">
            <a:avLst/>
          </a:prstGeom>
          <a:noFill/>
          <a:ln w="9525">
            <a:noFill/>
            <a:miter lim="800000"/>
            <a:headEnd/>
            <a:tailEnd/>
          </a:ln>
          <a:effectLst/>
        </p:spPr>
        <p:txBody>
          <a:bodyPr vert="horz" wrap="none" lIns="68601" tIns="34301" rIns="68601" bIns="34301" numCol="1" anchor="ctr" anchorCtr="0" compatLnSpc="1">
            <a:prstTxWarp prst="textNoShape">
              <a:avLst/>
            </a:prstTxWarp>
            <a:spAutoFit/>
          </a:bodyPr>
          <a:lstStyle/>
          <a:p>
            <a:endParaRPr lang="fr-FR"/>
          </a:p>
        </p:txBody>
      </p:sp>
      <p:sp>
        <p:nvSpPr>
          <p:cNvPr id="159748" name="Rectangle 4"/>
          <p:cNvSpPr>
            <a:spLocks noChangeArrowheads="1"/>
          </p:cNvSpPr>
          <p:nvPr/>
        </p:nvSpPr>
        <p:spPr bwMode="auto">
          <a:xfrm>
            <a:off x="1141942" y="-173135"/>
            <a:ext cx="138606" cy="346271"/>
          </a:xfrm>
          <a:prstGeom prst="rect">
            <a:avLst/>
          </a:prstGeom>
          <a:noFill/>
          <a:ln w="9525">
            <a:noFill/>
            <a:miter lim="800000"/>
            <a:headEnd/>
            <a:tailEnd/>
          </a:ln>
          <a:effectLst/>
        </p:spPr>
        <p:txBody>
          <a:bodyPr vert="horz" wrap="none" lIns="68601" tIns="34301" rIns="68601" bIns="34301" numCol="1" anchor="ctr" anchorCtr="0" compatLnSpc="1">
            <a:prstTxWarp prst="textNoShape">
              <a:avLst/>
            </a:prstTxWarp>
            <a:spAutoFit/>
          </a:bodyPr>
          <a:lstStyle/>
          <a:p>
            <a:endParaRPr lang="fr-FR"/>
          </a:p>
        </p:txBody>
      </p:sp>
      <p:sp>
        <p:nvSpPr>
          <p:cNvPr id="159750" name="Rectangle 6"/>
          <p:cNvSpPr>
            <a:spLocks noChangeArrowheads="1"/>
          </p:cNvSpPr>
          <p:nvPr/>
        </p:nvSpPr>
        <p:spPr bwMode="auto">
          <a:xfrm>
            <a:off x="1141942" y="-1632"/>
            <a:ext cx="138606" cy="346271"/>
          </a:xfrm>
          <a:prstGeom prst="rect">
            <a:avLst/>
          </a:prstGeom>
          <a:noFill/>
          <a:ln w="9525">
            <a:noFill/>
            <a:miter lim="800000"/>
            <a:headEnd/>
            <a:tailEnd/>
          </a:ln>
          <a:effectLst/>
        </p:spPr>
        <p:txBody>
          <a:bodyPr vert="horz" wrap="none" lIns="68601" tIns="34301" rIns="68601" bIns="34301" numCol="1" anchor="ctr" anchorCtr="0" compatLnSpc="1">
            <a:prstTxWarp prst="textNoShape">
              <a:avLst/>
            </a:prstTxWarp>
            <a:spAutoFit/>
          </a:bodyPr>
          <a:lstStyle/>
          <a:p>
            <a:endParaRPr lang="fr-FR"/>
          </a:p>
        </p:txBody>
      </p:sp>
      <p:sp>
        <p:nvSpPr>
          <p:cNvPr id="159752" name="Rectangle 8"/>
          <p:cNvSpPr>
            <a:spLocks noChangeArrowheads="1"/>
          </p:cNvSpPr>
          <p:nvPr/>
        </p:nvSpPr>
        <p:spPr bwMode="auto">
          <a:xfrm>
            <a:off x="1141942" y="-173135"/>
            <a:ext cx="138606" cy="346271"/>
          </a:xfrm>
          <a:prstGeom prst="rect">
            <a:avLst/>
          </a:prstGeom>
          <a:noFill/>
          <a:ln w="9525">
            <a:noFill/>
            <a:miter lim="800000"/>
            <a:headEnd/>
            <a:tailEnd/>
          </a:ln>
          <a:effectLst/>
        </p:spPr>
        <p:txBody>
          <a:bodyPr vert="horz" wrap="none" lIns="68601" tIns="34301" rIns="68601" bIns="34301" numCol="1" anchor="ctr" anchorCtr="0" compatLnSpc="1">
            <a:prstTxWarp prst="textNoShape">
              <a:avLst/>
            </a:prstTxWarp>
            <a:spAutoFit/>
          </a:bodyPr>
          <a:lstStyle/>
          <a:p>
            <a:endParaRPr lang="fr-FR"/>
          </a:p>
        </p:txBody>
      </p:sp>
      <p:sp>
        <p:nvSpPr>
          <p:cNvPr id="159754" name="Rectangle 10"/>
          <p:cNvSpPr>
            <a:spLocks noChangeArrowheads="1"/>
          </p:cNvSpPr>
          <p:nvPr/>
        </p:nvSpPr>
        <p:spPr bwMode="auto">
          <a:xfrm>
            <a:off x="1141942" y="-173135"/>
            <a:ext cx="138606" cy="346271"/>
          </a:xfrm>
          <a:prstGeom prst="rect">
            <a:avLst/>
          </a:prstGeom>
          <a:noFill/>
          <a:ln w="9525">
            <a:noFill/>
            <a:miter lim="800000"/>
            <a:headEnd/>
            <a:tailEnd/>
          </a:ln>
          <a:effectLst/>
        </p:spPr>
        <p:txBody>
          <a:bodyPr vert="horz" wrap="none" lIns="68601" tIns="34301" rIns="68601" bIns="34301" numCol="1" anchor="ctr" anchorCtr="0" compatLnSpc="1">
            <a:prstTxWarp prst="textNoShape">
              <a:avLst/>
            </a:prstTxWarp>
            <a:spAutoFit/>
          </a:bodyPr>
          <a:lstStyle/>
          <a:p>
            <a:endParaRPr lang="fr-FR"/>
          </a:p>
        </p:txBody>
      </p:sp>
      <p:sp>
        <p:nvSpPr>
          <p:cNvPr id="159756" name="Rectangle 12"/>
          <p:cNvSpPr>
            <a:spLocks noChangeArrowheads="1"/>
          </p:cNvSpPr>
          <p:nvPr/>
        </p:nvSpPr>
        <p:spPr bwMode="auto">
          <a:xfrm>
            <a:off x="1141942" y="-1632"/>
            <a:ext cx="138606" cy="346271"/>
          </a:xfrm>
          <a:prstGeom prst="rect">
            <a:avLst/>
          </a:prstGeom>
          <a:noFill/>
          <a:ln w="9525">
            <a:noFill/>
            <a:miter lim="800000"/>
            <a:headEnd/>
            <a:tailEnd/>
          </a:ln>
          <a:effectLst/>
        </p:spPr>
        <p:txBody>
          <a:bodyPr vert="horz" wrap="none" lIns="68601" tIns="34301" rIns="68601" bIns="34301" numCol="1" anchor="ctr" anchorCtr="0" compatLnSpc="1">
            <a:prstTxWarp prst="textNoShape">
              <a:avLst/>
            </a:prstTxWarp>
            <a:spAutoFit/>
          </a:bodyPr>
          <a:lstStyle/>
          <a:p>
            <a:endParaRPr lang="fr-FR"/>
          </a:p>
        </p:txBody>
      </p:sp>
      <p:sp>
        <p:nvSpPr>
          <p:cNvPr id="159758" name="Rectangle 14"/>
          <p:cNvSpPr>
            <a:spLocks noChangeArrowheads="1"/>
          </p:cNvSpPr>
          <p:nvPr/>
        </p:nvSpPr>
        <p:spPr bwMode="auto">
          <a:xfrm>
            <a:off x="1141942" y="-173135"/>
            <a:ext cx="138606" cy="346271"/>
          </a:xfrm>
          <a:prstGeom prst="rect">
            <a:avLst/>
          </a:prstGeom>
          <a:noFill/>
          <a:ln w="9525">
            <a:noFill/>
            <a:miter lim="800000"/>
            <a:headEnd/>
            <a:tailEnd/>
          </a:ln>
          <a:effectLst/>
        </p:spPr>
        <p:txBody>
          <a:bodyPr vert="horz" wrap="none" lIns="68601" tIns="34301" rIns="68601" bIns="34301" numCol="1" anchor="ctr" anchorCtr="0" compatLnSpc="1">
            <a:prstTxWarp prst="textNoShape">
              <a:avLst/>
            </a:prstTxWarp>
            <a:spAutoFit/>
          </a:bodyPr>
          <a:lstStyle/>
          <a:p>
            <a:endParaRPr lang="fr-FR"/>
          </a:p>
        </p:txBody>
      </p:sp>
      <p:sp>
        <p:nvSpPr>
          <p:cNvPr id="159760" name="Rectangle 16"/>
          <p:cNvSpPr>
            <a:spLocks noChangeArrowheads="1"/>
          </p:cNvSpPr>
          <p:nvPr/>
        </p:nvSpPr>
        <p:spPr bwMode="auto">
          <a:xfrm>
            <a:off x="1141942" y="-173135"/>
            <a:ext cx="138606" cy="346271"/>
          </a:xfrm>
          <a:prstGeom prst="rect">
            <a:avLst/>
          </a:prstGeom>
          <a:noFill/>
          <a:ln w="9525">
            <a:noFill/>
            <a:miter lim="800000"/>
            <a:headEnd/>
            <a:tailEnd/>
          </a:ln>
          <a:effectLst/>
        </p:spPr>
        <p:txBody>
          <a:bodyPr vert="horz" wrap="none" lIns="68601" tIns="34301" rIns="68601" bIns="34301" numCol="1" anchor="ctr" anchorCtr="0" compatLnSpc="1">
            <a:prstTxWarp prst="textNoShape">
              <a:avLst/>
            </a:prstTxWarp>
            <a:spAutoFit/>
          </a:bodyPr>
          <a:lstStyle/>
          <a:p>
            <a:endParaRPr lang="fr-FR"/>
          </a:p>
        </p:txBody>
      </p:sp>
      <p:sp>
        <p:nvSpPr>
          <p:cNvPr id="159762" name="Rectangle 18"/>
          <p:cNvSpPr>
            <a:spLocks noChangeArrowheads="1"/>
          </p:cNvSpPr>
          <p:nvPr/>
        </p:nvSpPr>
        <p:spPr bwMode="auto">
          <a:xfrm>
            <a:off x="1141942" y="-173135"/>
            <a:ext cx="138606" cy="346271"/>
          </a:xfrm>
          <a:prstGeom prst="rect">
            <a:avLst/>
          </a:prstGeom>
          <a:noFill/>
          <a:ln w="9525">
            <a:noFill/>
            <a:miter lim="800000"/>
            <a:headEnd/>
            <a:tailEnd/>
          </a:ln>
          <a:effectLst/>
        </p:spPr>
        <p:txBody>
          <a:bodyPr vert="horz" wrap="none" lIns="68601" tIns="34301" rIns="68601" bIns="34301" numCol="1" anchor="ctr" anchorCtr="0" compatLnSpc="1">
            <a:prstTxWarp prst="textNoShape">
              <a:avLst/>
            </a:prstTxWarp>
            <a:spAutoFit/>
          </a:bodyPr>
          <a:lstStyle/>
          <a:p>
            <a:endParaRPr lang="fr-FR"/>
          </a:p>
        </p:txBody>
      </p:sp>
      <p:sp>
        <p:nvSpPr>
          <p:cNvPr id="159764" name="Rectangle 20"/>
          <p:cNvSpPr>
            <a:spLocks noChangeArrowheads="1"/>
          </p:cNvSpPr>
          <p:nvPr/>
        </p:nvSpPr>
        <p:spPr bwMode="auto">
          <a:xfrm>
            <a:off x="1141942" y="-173135"/>
            <a:ext cx="138606" cy="346271"/>
          </a:xfrm>
          <a:prstGeom prst="rect">
            <a:avLst/>
          </a:prstGeom>
          <a:noFill/>
          <a:ln w="9525">
            <a:noFill/>
            <a:miter lim="800000"/>
            <a:headEnd/>
            <a:tailEnd/>
          </a:ln>
          <a:effectLst/>
        </p:spPr>
        <p:txBody>
          <a:bodyPr vert="horz" wrap="none" lIns="68601" tIns="34301" rIns="68601" bIns="34301" numCol="1" anchor="ctr" anchorCtr="0" compatLnSpc="1">
            <a:prstTxWarp prst="textNoShape">
              <a:avLst/>
            </a:prstTxWarp>
            <a:spAutoFit/>
          </a:bodyPr>
          <a:lstStyle/>
          <a:p>
            <a:endParaRPr lang="fr-FR"/>
          </a:p>
        </p:txBody>
      </p:sp>
      <p:sp>
        <p:nvSpPr>
          <p:cNvPr id="159766" name="Rectangle 22"/>
          <p:cNvSpPr>
            <a:spLocks noChangeArrowheads="1"/>
          </p:cNvSpPr>
          <p:nvPr/>
        </p:nvSpPr>
        <p:spPr bwMode="auto">
          <a:xfrm>
            <a:off x="1141942" y="-173135"/>
            <a:ext cx="138606" cy="346271"/>
          </a:xfrm>
          <a:prstGeom prst="rect">
            <a:avLst/>
          </a:prstGeom>
          <a:noFill/>
          <a:ln w="9525">
            <a:noFill/>
            <a:miter lim="800000"/>
            <a:headEnd/>
            <a:tailEnd/>
          </a:ln>
          <a:effectLst/>
        </p:spPr>
        <p:txBody>
          <a:bodyPr vert="horz" wrap="none" lIns="68601" tIns="34301" rIns="68601" bIns="34301" numCol="1" anchor="ctr" anchorCtr="0" compatLnSpc="1">
            <a:prstTxWarp prst="textNoShape">
              <a:avLst/>
            </a:prstTxWarp>
            <a:spAutoFit/>
          </a:bodyPr>
          <a:lstStyle/>
          <a:p>
            <a:endParaRPr lang="fr-FR"/>
          </a:p>
        </p:txBody>
      </p:sp>
      <p:sp>
        <p:nvSpPr>
          <p:cNvPr id="25" name="Rectangle 24"/>
          <p:cNvSpPr/>
          <p:nvPr/>
        </p:nvSpPr>
        <p:spPr>
          <a:xfrm>
            <a:off x="1154494" y="1215028"/>
            <a:ext cx="6725441" cy="3970318"/>
          </a:xfrm>
          <a:prstGeom prst="rect">
            <a:avLst/>
          </a:prstGeom>
        </p:spPr>
        <p:txBody>
          <a:bodyPr wrap="square">
            <a:spAutoFit/>
          </a:bodyPr>
          <a:lstStyle/>
          <a:p>
            <a:pPr algn="just"/>
            <a:r>
              <a:rPr lang="fr-FR" dirty="0"/>
              <a:t>Avec l’ouverture des marchés internationaux, la concurrence entre les industriels se sont considérablement accrues. De nombreuses études, menées dans le but de trouver les facteurs décisifs pour le gain de parts de marché, ont montré que l’atout gagnant de cette lutte est la qualité.</a:t>
            </a:r>
          </a:p>
          <a:p>
            <a:pPr algn="just"/>
            <a:endParaRPr lang="fr-FR" dirty="0"/>
          </a:p>
          <a:p>
            <a:pPr algn="just"/>
            <a:r>
              <a:rPr lang="fr-FR" dirty="0"/>
              <a:t>La (MSP) est l’outil qui permet de maximiser la qualité d’un produit</a:t>
            </a:r>
            <a:r>
              <a:rPr lang="fr-FR" dirty="0">
                <a:solidFill>
                  <a:srgbClr val="FF0000"/>
                </a:solidFill>
              </a:rPr>
              <a:t>. </a:t>
            </a:r>
          </a:p>
          <a:p>
            <a:pPr algn="just"/>
            <a:endParaRPr lang="fr-FR" dirty="0"/>
          </a:p>
          <a:p>
            <a:pPr algn="just"/>
            <a:r>
              <a:rPr lang="fr-FR" dirty="0"/>
              <a:t>Le but de toute chaîne de production, Maîtrise Statistique des Procédés de production est d’obtenir des pièces conformes au cahier des charges, c’est-à-dire comprise entre les limites des tolérances préétablies. </a:t>
            </a:r>
          </a:p>
        </p:txBody>
      </p:sp>
    </p:spTree>
    <p:extLst>
      <p:ext uri="{BB962C8B-B14F-4D97-AF65-F5344CB8AC3E}">
        <p14:creationId xmlns:p14="http://schemas.microsoft.com/office/powerpoint/2010/main" val="3068407130"/>
      </p:ext>
    </p:extLst>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546878" y="1437529"/>
            <a:ext cx="3241145" cy="3241882"/>
          </a:xfrm>
          <a:prstGeom prst="rect">
            <a:avLst/>
          </a:prstGeom>
          <a:solidFill>
            <a:schemeClr val="bg1"/>
          </a:solidFill>
          <a:ln w="9525">
            <a:solidFill>
              <a:schemeClr val="tx1"/>
            </a:solidFill>
            <a:miter lim="800000"/>
            <a:headEnd/>
            <a:tailEnd/>
          </a:ln>
        </p:spPr>
        <p:txBody>
          <a:bodyPr/>
          <a:lstStyle/>
          <a:p>
            <a:pPr marL="257244" indent="-257244" eaLnBrk="0" hangingPunct="0">
              <a:spcBef>
                <a:spcPct val="20000"/>
              </a:spcBef>
              <a:buClr>
                <a:schemeClr val="accent2"/>
              </a:buClr>
            </a:pPr>
            <a:r>
              <a:rPr kumimoji="1" lang="fr-CA" sz="1500" dirty="0">
                <a:latin typeface="Tahoma" pitchFamily="34" charset="0"/>
              </a:rPr>
              <a:t>Échantillon      # défectueux</a:t>
            </a:r>
          </a:p>
          <a:p>
            <a:pPr marL="257244" indent="-257244" eaLnBrk="0" hangingPunct="0">
              <a:spcBef>
                <a:spcPct val="20000"/>
              </a:spcBef>
              <a:buClr>
                <a:schemeClr val="accent2"/>
              </a:buClr>
            </a:pPr>
            <a:r>
              <a:rPr kumimoji="1" lang="fr-CA" sz="1500" dirty="0">
                <a:latin typeface="Tahoma" pitchFamily="34" charset="0"/>
              </a:rPr>
              <a:t>	1			14</a:t>
            </a:r>
          </a:p>
          <a:p>
            <a:pPr marL="257244" indent="-257244" eaLnBrk="0" hangingPunct="0">
              <a:spcBef>
                <a:spcPct val="20000"/>
              </a:spcBef>
              <a:buClr>
                <a:schemeClr val="accent2"/>
              </a:buClr>
            </a:pPr>
            <a:r>
              <a:rPr kumimoji="1" lang="fr-CA" sz="1500" dirty="0">
                <a:latin typeface="Tahoma" pitchFamily="34" charset="0"/>
              </a:rPr>
              <a:t>	2			10</a:t>
            </a:r>
          </a:p>
          <a:p>
            <a:pPr marL="257244" indent="-257244" eaLnBrk="0" hangingPunct="0">
              <a:spcBef>
                <a:spcPct val="20000"/>
              </a:spcBef>
              <a:buClr>
                <a:schemeClr val="accent2"/>
              </a:buClr>
            </a:pPr>
            <a:r>
              <a:rPr kumimoji="1" lang="fr-CA" sz="1500" dirty="0">
                <a:latin typeface="Tahoma" pitchFamily="34" charset="0"/>
              </a:rPr>
              <a:t>	3			12</a:t>
            </a:r>
          </a:p>
          <a:p>
            <a:pPr marL="257244" indent="-257244" eaLnBrk="0" hangingPunct="0">
              <a:spcBef>
                <a:spcPct val="20000"/>
              </a:spcBef>
              <a:buClr>
                <a:schemeClr val="accent2"/>
              </a:buClr>
            </a:pPr>
            <a:r>
              <a:rPr kumimoji="1" lang="fr-CA" sz="1500" dirty="0">
                <a:latin typeface="Tahoma" pitchFamily="34" charset="0"/>
              </a:rPr>
              <a:t>	4			13</a:t>
            </a:r>
          </a:p>
          <a:p>
            <a:pPr marL="257244" indent="-257244" eaLnBrk="0" hangingPunct="0">
              <a:spcBef>
                <a:spcPct val="20000"/>
              </a:spcBef>
              <a:buClr>
                <a:schemeClr val="accent2"/>
              </a:buClr>
            </a:pPr>
            <a:r>
              <a:rPr kumimoji="1" lang="fr-CA" sz="1500" dirty="0">
                <a:latin typeface="Tahoma" pitchFamily="34" charset="0"/>
              </a:rPr>
              <a:t>	5			 9</a:t>
            </a:r>
          </a:p>
          <a:p>
            <a:pPr marL="257244" indent="-257244" eaLnBrk="0" hangingPunct="0">
              <a:spcBef>
                <a:spcPct val="20000"/>
              </a:spcBef>
              <a:buClr>
                <a:schemeClr val="accent2"/>
              </a:buClr>
            </a:pPr>
            <a:r>
              <a:rPr kumimoji="1" lang="fr-CA" sz="1500" dirty="0">
                <a:latin typeface="Tahoma" pitchFamily="34" charset="0"/>
              </a:rPr>
              <a:t>	6			11</a:t>
            </a:r>
          </a:p>
          <a:p>
            <a:pPr marL="257244" indent="-257244" eaLnBrk="0" hangingPunct="0">
              <a:spcBef>
                <a:spcPct val="20000"/>
              </a:spcBef>
              <a:buClr>
                <a:schemeClr val="accent2"/>
              </a:buClr>
            </a:pPr>
            <a:r>
              <a:rPr kumimoji="1" lang="fr-CA" sz="1500" dirty="0">
                <a:latin typeface="Tahoma" pitchFamily="34" charset="0"/>
              </a:rPr>
              <a:t>	7			10</a:t>
            </a:r>
          </a:p>
          <a:p>
            <a:pPr marL="257244" indent="-257244" eaLnBrk="0" hangingPunct="0">
              <a:spcBef>
                <a:spcPct val="20000"/>
              </a:spcBef>
              <a:buClr>
                <a:schemeClr val="accent2"/>
              </a:buClr>
            </a:pPr>
            <a:r>
              <a:rPr kumimoji="1" lang="fr-CA" sz="1500" dirty="0">
                <a:latin typeface="Tahoma" pitchFamily="34" charset="0"/>
              </a:rPr>
              <a:t>	8			12</a:t>
            </a:r>
          </a:p>
          <a:p>
            <a:pPr marL="257244" indent="-257244" eaLnBrk="0" hangingPunct="0">
              <a:spcBef>
                <a:spcPct val="20000"/>
              </a:spcBef>
              <a:buClr>
                <a:schemeClr val="accent2"/>
              </a:buClr>
            </a:pPr>
            <a:r>
              <a:rPr kumimoji="1" lang="fr-CA" sz="1500" dirty="0">
                <a:latin typeface="Tahoma" pitchFamily="34" charset="0"/>
              </a:rPr>
              <a:t>	9			13</a:t>
            </a:r>
          </a:p>
          <a:p>
            <a:pPr marL="257244" indent="-257244" eaLnBrk="0" hangingPunct="0">
              <a:spcBef>
                <a:spcPct val="20000"/>
              </a:spcBef>
              <a:buClr>
                <a:schemeClr val="accent2"/>
              </a:buClr>
            </a:pPr>
            <a:r>
              <a:rPr kumimoji="1" lang="fr-CA" sz="1500" dirty="0">
                <a:latin typeface="Tahoma" pitchFamily="34" charset="0"/>
              </a:rPr>
              <a:t>	10			</a:t>
            </a:r>
            <a:r>
              <a:rPr kumimoji="1" lang="fr-CA" sz="1500" dirty="0" err="1">
                <a:latin typeface="Tahoma" pitchFamily="34" charset="0"/>
              </a:rPr>
              <a:t>10</a:t>
            </a:r>
            <a:endParaRPr kumimoji="1" lang="en-US" sz="1500" dirty="0">
              <a:latin typeface="Tahoma" pitchFamily="34" charset="0"/>
            </a:endParaRPr>
          </a:p>
        </p:txBody>
      </p:sp>
      <p:sp>
        <p:nvSpPr>
          <p:cNvPr id="21507" name="Rectangle 5"/>
          <p:cNvSpPr>
            <a:spLocks noChangeArrowheads="1"/>
          </p:cNvSpPr>
          <p:nvPr/>
        </p:nvSpPr>
        <p:spPr bwMode="auto">
          <a:xfrm>
            <a:off x="4932040" y="1414899"/>
            <a:ext cx="3816424" cy="3264511"/>
          </a:xfrm>
          <a:prstGeom prst="rect">
            <a:avLst/>
          </a:prstGeom>
          <a:solidFill>
            <a:schemeClr val="bg1"/>
          </a:solidFill>
          <a:ln w="9525">
            <a:solidFill>
              <a:schemeClr val="tx1"/>
            </a:solidFill>
            <a:miter lim="800000"/>
            <a:headEnd/>
            <a:tailEnd/>
          </a:ln>
        </p:spPr>
        <p:txBody>
          <a:bodyPr/>
          <a:lstStyle/>
          <a:p>
            <a:pPr marL="257244" indent="-257244" eaLnBrk="0" hangingPunct="0">
              <a:spcBef>
                <a:spcPct val="20000"/>
              </a:spcBef>
              <a:buClr>
                <a:schemeClr val="accent2"/>
              </a:buClr>
            </a:pPr>
            <a:r>
              <a:rPr kumimoji="1" lang="fr-CA" sz="1500" dirty="0">
                <a:latin typeface="Tahoma" pitchFamily="34" charset="0"/>
              </a:rPr>
              <a:t>Échantillon	     # défectueux</a:t>
            </a:r>
          </a:p>
          <a:p>
            <a:pPr marL="257244" indent="-257244" eaLnBrk="0" hangingPunct="0">
              <a:spcBef>
                <a:spcPct val="20000"/>
              </a:spcBef>
              <a:buClr>
                <a:schemeClr val="accent2"/>
              </a:buClr>
            </a:pPr>
            <a:r>
              <a:rPr kumimoji="1" lang="fr-CA" sz="1500" dirty="0">
                <a:latin typeface="Tahoma" pitchFamily="34" charset="0"/>
              </a:rPr>
              <a:t>	11			 8</a:t>
            </a:r>
          </a:p>
          <a:p>
            <a:pPr marL="257244" indent="-257244" eaLnBrk="0" hangingPunct="0">
              <a:spcBef>
                <a:spcPct val="20000"/>
              </a:spcBef>
              <a:buClr>
                <a:schemeClr val="accent2"/>
              </a:buClr>
            </a:pPr>
            <a:r>
              <a:rPr kumimoji="1" lang="fr-CA" sz="1500" dirty="0">
                <a:latin typeface="Tahoma" pitchFamily="34" charset="0"/>
              </a:rPr>
              <a:t>	12			</a:t>
            </a:r>
            <a:r>
              <a:rPr kumimoji="1" lang="fr-CA" sz="1500" dirty="0" err="1">
                <a:latin typeface="Tahoma" pitchFamily="34" charset="0"/>
              </a:rPr>
              <a:t>12</a:t>
            </a:r>
            <a:endParaRPr kumimoji="1" lang="fr-CA" sz="1500" dirty="0">
              <a:latin typeface="Tahoma" pitchFamily="34" charset="0"/>
            </a:endParaRPr>
          </a:p>
          <a:p>
            <a:pPr marL="257244" indent="-257244" eaLnBrk="0" hangingPunct="0">
              <a:spcBef>
                <a:spcPct val="20000"/>
              </a:spcBef>
              <a:buClr>
                <a:schemeClr val="accent2"/>
              </a:buClr>
            </a:pPr>
            <a:r>
              <a:rPr kumimoji="1" lang="fr-CA" sz="1500" dirty="0">
                <a:latin typeface="Tahoma" pitchFamily="34" charset="0"/>
              </a:rPr>
              <a:t>	13			 9</a:t>
            </a:r>
          </a:p>
          <a:p>
            <a:pPr marL="257244" indent="-257244" eaLnBrk="0" hangingPunct="0">
              <a:spcBef>
                <a:spcPct val="20000"/>
              </a:spcBef>
              <a:buClr>
                <a:schemeClr val="accent2"/>
              </a:buClr>
            </a:pPr>
            <a:r>
              <a:rPr kumimoji="1" lang="fr-CA" sz="1500" dirty="0">
                <a:latin typeface="Tahoma" pitchFamily="34" charset="0"/>
              </a:rPr>
              <a:t>	14			10</a:t>
            </a:r>
          </a:p>
          <a:p>
            <a:pPr marL="257244" indent="-257244" eaLnBrk="0" hangingPunct="0">
              <a:spcBef>
                <a:spcPct val="20000"/>
              </a:spcBef>
              <a:buClr>
                <a:schemeClr val="accent2"/>
              </a:buClr>
            </a:pPr>
            <a:r>
              <a:rPr kumimoji="1" lang="fr-CA" sz="1500" dirty="0">
                <a:latin typeface="Tahoma" pitchFamily="34" charset="0"/>
              </a:rPr>
              <a:t>	15			11</a:t>
            </a:r>
          </a:p>
          <a:p>
            <a:pPr marL="257244" indent="-257244" eaLnBrk="0" hangingPunct="0">
              <a:spcBef>
                <a:spcPct val="20000"/>
              </a:spcBef>
              <a:buClr>
                <a:schemeClr val="accent2"/>
              </a:buClr>
            </a:pPr>
            <a:r>
              <a:rPr kumimoji="1" lang="fr-CA" sz="1500" dirty="0">
                <a:latin typeface="Tahoma" pitchFamily="34" charset="0"/>
              </a:rPr>
              <a:t>	16			10</a:t>
            </a:r>
          </a:p>
          <a:p>
            <a:pPr marL="257244" indent="-257244" eaLnBrk="0" hangingPunct="0">
              <a:spcBef>
                <a:spcPct val="20000"/>
              </a:spcBef>
              <a:buClr>
                <a:schemeClr val="accent2"/>
              </a:buClr>
            </a:pPr>
            <a:r>
              <a:rPr kumimoji="1" lang="fr-CA" sz="1500" dirty="0">
                <a:latin typeface="Tahoma" pitchFamily="34" charset="0"/>
              </a:rPr>
              <a:t>	17			 8</a:t>
            </a:r>
          </a:p>
          <a:p>
            <a:pPr marL="257244" indent="-257244" eaLnBrk="0" hangingPunct="0">
              <a:spcBef>
                <a:spcPct val="20000"/>
              </a:spcBef>
              <a:buClr>
                <a:schemeClr val="accent2"/>
              </a:buClr>
            </a:pPr>
            <a:r>
              <a:rPr kumimoji="1" lang="fr-CA" sz="1500" dirty="0">
                <a:latin typeface="Tahoma" pitchFamily="34" charset="0"/>
              </a:rPr>
              <a:t>	18			12</a:t>
            </a:r>
          </a:p>
          <a:p>
            <a:pPr marL="257244" indent="-257244" eaLnBrk="0" hangingPunct="0">
              <a:spcBef>
                <a:spcPct val="20000"/>
              </a:spcBef>
              <a:buClr>
                <a:schemeClr val="accent2"/>
              </a:buClr>
            </a:pPr>
            <a:r>
              <a:rPr kumimoji="1" lang="fr-CA" sz="1500" dirty="0">
                <a:latin typeface="Tahoma" pitchFamily="34" charset="0"/>
              </a:rPr>
              <a:t>	19			10</a:t>
            </a:r>
          </a:p>
          <a:p>
            <a:pPr marL="257244" indent="-257244" eaLnBrk="0" hangingPunct="0">
              <a:spcBef>
                <a:spcPct val="20000"/>
              </a:spcBef>
              <a:buClr>
                <a:schemeClr val="accent2"/>
              </a:buClr>
            </a:pPr>
            <a:r>
              <a:rPr kumimoji="1" lang="fr-CA" sz="1500" dirty="0">
                <a:latin typeface="Tahoma" pitchFamily="34" charset="0"/>
              </a:rPr>
              <a:t>	20			16</a:t>
            </a:r>
          </a:p>
          <a:p>
            <a:pPr marL="257244" indent="-257244" eaLnBrk="0" hangingPunct="0">
              <a:spcBef>
                <a:spcPct val="20000"/>
              </a:spcBef>
              <a:buClr>
                <a:schemeClr val="accent2"/>
              </a:buClr>
            </a:pPr>
            <a:r>
              <a:rPr kumimoji="1" lang="fr-CA" sz="1500" dirty="0">
                <a:latin typeface="Tahoma" pitchFamily="34" charset="0"/>
              </a:rPr>
              <a:t>	Total			220</a:t>
            </a:r>
            <a:endParaRPr kumimoji="1" lang="en-US" sz="1500" dirty="0">
              <a:latin typeface="Tahoma" pitchFamily="34" charset="0"/>
            </a:endParaRPr>
          </a:p>
        </p:txBody>
      </p:sp>
      <p:sp>
        <p:nvSpPr>
          <p:cNvPr id="21508" name="Line 6"/>
          <p:cNvSpPr>
            <a:spLocks noChangeShapeType="1"/>
          </p:cNvSpPr>
          <p:nvPr/>
        </p:nvSpPr>
        <p:spPr bwMode="auto">
          <a:xfrm>
            <a:off x="6516891" y="4463840"/>
            <a:ext cx="647900" cy="0"/>
          </a:xfrm>
          <a:prstGeom prst="line">
            <a:avLst/>
          </a:prstGeom>
          <a:noFill/>
          <a:ln w="9525">
            <a:solidFill>
              <a:schemeClr val="tx1"/>
            </a:solidFill>
            <a:round/>
            <a:headEnd/>
            <a:tailEnd/>
          </a:ln>
        </p:spPr>
        <p:txBody>
          <a:bodyPr wrap="none" anchor="ctr"/>
          <a:lstStyle/>
          <a:p>
            <a:endParaRPr lang="fr-FR"/>
          </a:p>
        </p:txBody>
      </p:sp>
      <p:sp>
        <p:nvSpPr>
          <p:cNvPr id="21509" name="Rectangle 7"/>
          <p:cNvSpPr>
            <a:spLocks noGrp="1" noChangeArrowheads="1"/>
          </p:cNvSpPr>
          <p:nvPr>
            <p:ph type="title"/>
          </p:nvPr>
        </p:nvSpPr>
        <p:spPr>
          <a:xfrm>
            <a:off x="1446836" y="87501"/>
            <a:ext cx="6174105" cy="857515"/>
          </a:xfrm>
        </p:spPr>
        <p:txBody>
          <a:bodyPr/>
          <a:lstStyle/>
          <a:p>
            <a:r>
              <a:rPr lang="fr-CA" sz="2701" dirty="0">
                <a:latin typeface="Arial" pitchFamily="34" charset="0"/>
              </a:rPr>
              <a:t>Exemple de carte </a:t>
            </a:r>
            <a:r>
              <a:rPr lang="fr-CA" sz="2701" dirty="0" err="1">
                <a:latin typeface="Arial" pitchFamily="34" charset="0"/>
              </a:rPr>
              <a:t>nP</a:t>
            </a:r>
            <a:r>
              <a:rPr lang="fr-CA" sz="2701" dirty="0">
                <a:latin typeface="Arial" pitchFamily="34" charset="0"/>
              </a:rPr>
              <a:t> </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8"/>
          <p:cNvSpPr>
            <a:spLocks noGrp="1" noChangeArrowheads="1"/>
          </p:cNvSpPr>
          <p:nvPr>
            <p:ph type="title"/>
          </p:nvPr>
        </p:nvSpPr>
        <p:spPr>
          <a:xfrm>
            <a:off x="1520202" y="0"/>
            <a:ext cx="5831099" cy="857515"/>
          </a:xfrm>
        </p:spPr>
        <p:txBody>
          <a:bodyPr/>
          <a:lstStyle/>
          <a:p>
            <a:r>
              <a:rPr lang="fr-CA" dirty="0">
                <a:latin typeface="Arial" pitchFamily="34" charset="0"/>
                <a:hlinkClick r:id="rId2" action="ppaction://hlinkfile"/>
              </a:rPr>
              <a:t>Calcul</a:t>
            </a:r>
            <a:endParaRPr lang="fr-CA" dirty="0">
              <a:latin typeface="Arial" pitchFamily="34" charset="0"/>
            </a:endParaRPr>
          </a:p>
        </p:txBody>
      </p:sp>
      <p:sp>
        <p:nvSpPr>
          <p:cNvPr id="22531" name="Rectangle 3"/>
          <p:cNvSpPr>
            <a:spLocks noGrp="1" noChangeArrowheads="1"/>
          </p:cNvSpPr>
          <p:nvPr>
            <p:ph type="body" sz="half" idx="1"/>
          </p:nvPr>
        </p:nvSpPr>
        <p:spPr>
          <a:xfrm>
            <a:off x="1489116" y="789796"/>
            <a:ext cx="6165768" cy="546944"/>
          </a:xfrm>
        </p:spPr>
        <p:txBody>
          <a:bodyPr>
            <a:normAutofit fontScale="85000" lnSpcReduction="20000"/>
          </a:bodyPr>
          <a:lstStyle/>
          <a:p>
            <a:pPr>
              <a:buFont typeface="Monotype Sorts" pitchFamily="2" charset="2"/>
              <a:buNone/>
            </a:pPr>
            <a:r>
              <a:rPr lang="fr-CA" sz="1800" dirty="0"/>
              <a:t>p = (220 / 20) / 100  = 0,11</a:t>
            </a:r>
          </a:p>
          <a:p>
            <a:pPr>
              <a:buFont typeface="Monotype Sorts" pitchFamily="2" charset="2"/>
              <a:buNone/>
            </a:pPr>
            <a:r>
              <a:rPr lang="fr-CA" sz="1800" dirty="0"/>
              <a:t> 		</a:t>
            </a:r>
          </a:p>
        </p:txBody>
      </p:sp>
      <p:pic>
        <p:nvPicPr>
          <p:cNvPr id="22535" name="Picture 7"/>
          <p:cNvPicPr>
            <a:picLocks noGrp="1" noChangeAspect="1" noChangeArrowheads="1"/>
          </p:cNvPicPr>
          <p:nvPr>
            <p:ph sz="half" idx="2"/>
          </p:nvPr>
        </p:nvPicPr>
        <p:blipFill>
          <a:blip r:embed="rId3" cstate="print"/>
          <a:srcRect/>
          <a:stretch>
            <a:fillRect/>
          </a:stretch>
        </p:blipFill>
        <p:spPr>
          <a:xfrm>
            <a:off x="2490861" y="2903845"/>
            <a:ext cx="3889781" cy="2099719"/>
          </a:xfrm>
          <a:noFill/>
        </p:spPr>
      </p:pic>
      <p:sp>
        <p:nvSpPr>
          <p:cNvPr id="22532" name="Line 4"/>
          <p:cNvSpPr>
            <a:spLocks noChangeShapeType="1"/>
          </p:cNvSpPr>
          <p:nvPr/>
        </p:nvSpPr>
        <p:spPr bwMode="auto">
          <a:xfrm>
            <a:off x="1520202" y="754569"/>
            <a:ext cx="171503" cy="0"/>
          </a:xfrm>
          <a:prstGeom prst="line">
            <a:avLst/>
          </a:prstGeom>
          <a:noFill/>
          <a:ln w="9525">
            <a:solidFill>
              <a:schemeClr val="tx1"/>
            </a:solidFill>
            <a:round/>
            <a:headEnd/>
            <a:tailEnd/>
          </a:ln>
        </p:spPr>
        <p:txBody>
          <a:bodyPr/>
          <a:lstStyle/>
          <a:p>
            <a:endParaRPr lang="fr-FR"/>
          </a:p>
        </p:txBody>
      </p:sp>
      <p:sp>
        <p:nvSpPr>
          <p:cNvPr id="22533" name="Rectangle 5"/>
          <p:cNvSpPr>
            <a:spLocks noChangeArrowheads="1"/>
          </p:cNvSpPr>
          <p:nvPr/>
        </p:nvSpPr>
        <p:spPr bwMode="auto">
          <a:xfrm>
            <a:off x="4950159" y="1707623"/>
            <a:ext cx="2970912" cy="1200329"/>
          </a:xfrm>
          <a:prstGeom prst="rect">
            <a:avLst/>
          </a:prstGeom>
          <a:noFill/>
          <a:ln w="9525">
            <a:noFill/>
            <a:miter lim="800000"/>
            <a:headEnd/>
            <a:tailEnd/>
          </a:ln>
        </p:spPr>
        <p:txBody>
          <a:bodyPr wrap="square">
            <a:spAutoFit/>
          </a:bodyPr>
          <a:lstStyle/>
          <a:p>
            <a:r>
              <a:rPr kumimoji="1" lang="fr-CA" dirty="0">
                <a:latin typeface="Tahoma" pitchFamily="34" charset="0"/>
              </a:rPr>
              <a:t>LCI</a:t>
            </a:r>
            <a:r>
              <a:rPr kumimoji="1" lang="en-US" dirty="0">
                <a:latin typeface="Tahoma" pitchFamily="34" charset="0"/>
              </a:rPr>
              <a:t>p = p – 3 </a:t>
            </a:r>
            <a:r>
              <a:rPr lang="fr-CA" dirty="0"/>
              <a:t> </a:t>
            </a:r>
            <a:r>
              <a:rPr lang="fr-CA" dirty="0">
                <a:sym typeface="Symbol" pitchFamily="18" charset="2"/>
              </a:rPr>
              <a:t> p ( 1 – p)</a:t>
            </a:r>
            <a:endParaRPr kumimoji="1" lang="fr-CA" dirty="0">
              <a:latin typeface="Tahoma" pitchFamily="34" charset="0"/>
            </a:endParaRPr>
          </a:p>
          <a:p>
            <a:r>
              <a:rPr kumimoji="1" lang="fr-CA" dirty="0">
                <a:latin typeface="Tahoma" pitchFamily="34" charset="0"/>
              </a:rPr>
              <a:t>       </a:t>
            </a:r>
          </a:p>
          <a:p>
            <a:r>
              <a:rPr kumimoji="1" lang="fr-CA" dirty="0">
                <a:latin typeface="Tahoma" pitchFamily="34" charset="0"/>
              </a:rPr>
              <a:t>       = 0,11 – 3 (0,03) </a:t>
            </a:r>
          </a:p>
          <a:p>
            <a:r>
              <a:rPr kumimoji="1" lang="fr-CA" dirty="0">
                <a:latin typeface="Tahoma" pitchFamily="34" charset="0"/>
              </a:rPr>
              <a:t>       = 0,02</a:t>
            </a:r>
          </a:p>
        </p:txBody>
      </p:sp>
      <p:sp>
        <p:nvSpPr>
          <p:cNvPr id="22534" name="Rectangle 6"/>
          <p:cNvSpPr>
            <a:spLocks noChangeArrowheads="1"/>
          </p:cNvSpPr>
          <p:nvPr/>
        </p:nvSpPr>
        <p:spPr bwMode="auto">
          <a:xfrm>
            <a:off x="1397172" y="1654159"/>
            <a:ext cx="3174828" cy="1200329"/>
          </a:xfrm>
          <a:prstGeom prst="rect">
            <a:avLst/>
          </a:prstGeom>
          <a:noFill/>
          <a:ln w="9525">
            <a:noFill/>
            <a:miter lim="800000"/>
            <a:headEnd/>
            <a:tailEnd/>
          </a:ln>
        </p:spPr>
        <p:txBody>
          <a:bodyPr wrap="square">
            <a:spAutoFit/>
          </a:bodyPr>
          <a:lstStyle/>
          <a:p>
            <a:r>
              <a:rPr kumimoji="1" lang="fr-CA" dirty="0">
                <a:latin typeface="Tahoma" pitchFamily="34" charset="0"/>
              </a:rPr>
              <a:t>LCS</a:t>
            </a:r>
            <a:r>
              <a:rPr kumimoji="1" lang="en-US" dirty="0">
                <a:latin typeface="Tahoma" pitchFamily="34" charset="0"/>
              </a:rPr>
              <a:t>p = p + 3</a:t>
            </a:r>
            <a:r>
              <a:rPr lang="fr-CA" dirty="0"/>
              <a:t> </a:t>
            </a:r>
            <a:r>
              <a:rPr lang="fr-CA" dirty="0">
                <a:sym typeface="Symbol" pitchFamily="18" charset="2"/>
              </a:rPr>
              <a:t> p ( 1 – p)</a:t>
            </a:r>
            <a:r>
              <a:rPr kumimoji="1" lang="en-US" dirty="0">
                <a:latin typeface="Tahoma" pitchFamily="34" charset="0"/>
              </a:rPr>
              <a:t>  </a:t>
            </a:r>
            <a:endParaRPr kumimoji="1" lang="fr-CA" dirty="0">
              <a:latin typeface="Tahoma" pitchFamily="34" charset="0"/>
            </a:endParaRPr>
          </a:p>
          <a:p>
            <a:r>
              <a:rPr kumimoji="1" lang="fr-CA" dirty="0">
                <a:latin typeface="Tahoma" pitchFamily="34" charset="0"/>
              </a:rPr>
              <a:t>        </a:t>
            </a:r>
          </a:p>
          <a:p>
            <a:r>
              <a:rPr kumimoji="1" lang="fr-CA" dirty="0">
                <a:latin typeface="Tahoma" pitchFamily="34" charset="0"/>
              </a:rPr>
              <a:t>        = 0,11 + 3 (0,03) </a:t>
            </a:r>
          </a:p>
          <a:p>
            <a:r>
              <a:rPr kumimoji="1" lang="fr-CA" dirty="0">
                <a:latin typeface="Tahoma" pitchFamily="34" charset="0"/>
              </a:rPr>
              <a:t>        = 0,20</a:t>
            </a:r>
          </a:p>
        </p:txBody>
      </p:sp>
      <p:sp>
        <p:nvSpPr>
          <p:cNvPr id="11" name="Line 4">
            <a:extLst>
              <a:ext uri="{FF2B5EF4-FFF2-40B4-BE49-F238E27FC236}">
                <a16:creationId xmlns:a16="http://schemas.microsoft.com/office/drawing/2014/main" id="{29F38B36-CF89-43C9-9A0D-6C47A3310B87}"/>
              </a:ext>
            </a:extLst>
          </p:cNvPr>
          <p:cNvSpPr>
            <a:spLocks noChangeShapeType="1"/>
          </p:cNvSpPr>
          <p:nvPr/>
        </p:nvSpPr>
        <p:spPr bwMode="auto">
          <a:xfrm>
            <a:off x="3059365" y="1738756"/>
            <a:ext cx="171503" cy="0"/>
          </a:xfrm>
          <a:prstGeom prst="line">
            <a:avLst/>
          </a:prstGeom>
          <a:noFill/>
          <a:ln w="9525">
            <a:solidFill>
              <a:schemeClr val="tx1"/>
            </a:solidFill>
            <a:round/>
            <a:headEnd/>
            <a:tailEnd/>
          </a:ln>
        </p:spPr>
        <p:txBody>
          <a:bodyPr/>
          <a:lstStyle/>
          <a:p>
            <a:endParaRPr lang="fr-FR"/>
          </a:p>
        </p:txBody>
      </p:sp>
      <p:sp>
        <p:nvSpPr>
          <p:cNvPr id="12" name="Line 4">
            <a:extLst>
              <a:ext uri="{FF2B5EF4-FFF2-40B4-BE49-F238E27FC236}">
                <a16:creationId xmlns:a16="http://schemas.microsoft.com/office/drawing/2014/main" id="{B2547927-20BE-4868-896F-5C9BDF015171}"/>
              </a:ext>
            </a:extLst>
          </p:cNvPr>
          <p:cNvSpPr>
            <a:spLocks noChangeShapeType="1"/>
          </p:cNvSpPr>
          <p:nvPr/>
        </p:nvSpPr>
        <p:spPr bwMode="auto">
          <a:xfrm>
            <a:off x="3653615" y="1729731"/>
            <a:ext cx="171503" cy="0"/>
          </a:xfrm>
          <a:prstGeom prst="line">
            <a:avLst/>
          </a:prstGeom>
          <a:noFill/>
          <a:ln w="9525">
            <a:solidFill>
              <a:schemeClr val="tx1"/>
            </a:solidFill>
            <a:round/>
            <a:headEnd/>
            <a:tailEnd/>
          </a:ln>
        </p:spPr>
        <p:txBody>
          <a:bodyPr/>
          <a:lstStyle/>
          <a:p>
            <a:endParaRPr lang="fr-FR"/>
          </a:p>
        </p:txBody>
      </p:sp>
      <p:sp>
        <p:nvSpPr>
          <p:cNvPr id="13" name="Line 4">
            <a:extLst>
              <a:ext uri="{FF2B5EF4-FFF2-40B4-BE49-F238E27FC236}">
                <a16:creationId xmlns:a16="http://schemas.microsoft.com/office/drawing/2014/main" id="{9CB0A166-CC66-4FC6-9B24-BCF647DF2914}"/>
              </a:ext>
            </a:extLst>
          </p:cNvPr>
          <p:cNvSpPr>
            <a:spLocks noChangeShapeType="1"/>
          </p:cNvSpPr>
          <p:nvPr/>
        </p:nvSpPr>
        <p:spPr bwMode="auto">
          <a:xfrm>
            <a:off x="2319357" y="1729731"/>
            <a:ext cx="171503" cy="0"/>
          </a:xfrm>
          <a:prstGeom prst="line">
            <a:avLst/>
          </a:prstGeom>
          <a:noFill/>
          <a:ln w="9525">
            <a:solidFill>
              <a:schemeClr val="tx1"/>
            </a:solidFill>
            <a:round/>
            <a:headEnd/>
            <a:tailEnd/>
          </a:ln>
        </p:spPr>
        <p:txBody>
          <a:bodyPr/>
          <a:lstStyle/>
          <a:p>
            <a:endParaRPr lang="fr-FR"/>
          </a:p>
        </p:txBody>
      </p:sp>
      <p:sp>
        <p:nvSpPr>
          <p:cNvPr id="14" name="Line 4">
            <a:extLst>
              <a:ext uri="{FF2B5EF4-FFF2-40B4-BE49-F238E27FC236}">
                <a16:creationId xmlns:a16="http://schemas.microsoft.com/office/drawing/2014/main" id="{22766C18-AC0C-40EF-B596-95BE5231D8A7}"/>
              </a:ext>
            </a:extLst>
          </p:cNvPr>
          <p:cNvSpPr>
            <a:spLocks noChangeShapeType="1"/>
          </p:cNvSpPr>
          <p:nvPr/>
        </p:nvSpPr>
        <p:spPr bwMode="auto">
          <a:xfrm>
            <a:off x="6570839" y="1764846"/>
            <a:ext cx="171503" cy="0"/>
          </a:xfrm>
          <a:prstGeom prst="line">
            <a:avLst/>
          </a:prstGeom>
          <a:noFill/>
          <a:ln w="9525">
            <a:solidFill>
              <a:schemeClr val="tx1"/>
            </a:solidFill>
            <a:round/>
            <a:headEnd/>
            <a:tailEnd/>
          </a:ln>
        </p:spPr>
        <p:txBody>
          <a:bodyPr/>
          <a:lstStyle/>
          <a:p>
            <a:endParaRPr lang="fr-FR"/>
          </a:p>
        </p:txBody>
      </p:sp>
      <p:sp>
        <p:nvSpPr>
          <p:cNvPr id="15" name="Line 4">
            <a:extLst>
              <a:ext uri="{FF2B5EF4-FFF2-40B4-BE49-F238E27FC236}">
                <a16:creationId xmlns:a16="http://schemas.microsoft.com/office/drawing/2014/main" id="{3046C627-1543-4ED7-9CBC-F684782E9FF0}"/>
              </a:ext>
            </a:extLst>
          </p:cNvPr>
          <p:cNvSpPr>
            <a:spLocks noChangeShapeType="1"/>
          </p:cNvSpPr>
          <p:nvPr/>
        </p:nvSpPr>
        <p:spPr bwMode="auto">
          <a:xfrm>
            <a:off x="7179798" y="1764846"/>
            <a:ext cx="171503" cy="0"/>
          </a:xfrm>
          <a:prstGeom prst="line">
            <a:avLst/>
          </a:prstGeom>
          <a:noFill/>
          <a:ln w="9525">
            <a:solidFill>
              <a:schemeClr val="tx1"/>
            </a:solidFill>
            <a:round/>
            <a:headEnd/>
            <a:tailEnd/>
          </a:ln>
        </p:spPr>
        <p:txBody>
          <a:bodyPr/>
          <a:lstStyle/>
          <a:p>
            <a:endParaRPr lang="fr-FR"/>
          </a:p>
        </p:txBody>
      </p:sp>
      <p:sp>
        <p:nvSpPr>
          <p:cNvPr id="2" name="Line 4">
            <a:extLst>
              <a:ext uri="{FF2B5EF4-FFF2-40B4-BE49-F238E27FC236}">
                <a16:creationId xmlns:a16="http://schemas.microsoft.com/office/drawing/2014/main" id="{D9E69509-254B-5D62-B9C1-0EB9BB5FE775}"/>
              </a:ext>
            </a:extLst>
          </p:cNvPr>
          <p:cNvSpPr>
            <a:spLocks noChangeShapeType="1"/>
          </p:cNvSpPr>
          <p:nvPr/>
        </p:nvSpPr>
        <p:spPr bwMode="auto">
          <a:xfrm>
            <a:off x="5760499" y="1764846"/>
            <a:ext cx="171503" cy="0"/>
          </a:xfrm>
          <a:prstGeom prst="line">
            <a:avLst/>
          </a:prstGeom>
          <a:noFill/>
          <a:ln w="9525">
            <a:solidFill>
              <a:schemeClr val="tx1"/>
            </a:solidFill>
            <a:round/>
            <a:headEnd/>
            <a:tailEnd/>
          </a:ln>
        </p:spPr>
        <p:txBody>
          <a:bodyPr/>
          <a:lstStyle/>
          <a:p>
            <a:endParaRPr lang="fr-F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_text"/>
          <p:cNvSpPr txBox="1">
            <a:spLocks/>
          </p:cNvSpPr>
          <p:nvPr/>
        </p:nvSpPr>
        <p:spPr bwMode="gray">
          <a:xfrm>
            <a:off x="1384905" y="1165982"/>
            <a:ext cx="3132310" cy="3187096"/>
          </a:xfrm>
          <a:prstGeom prst="rect">
            <a:avLst/>
          </a:prstGeom>
        </p:spPr>
        <p:txBody>
          <a:bodyPr vert="horz" lIns="0" tIns="0" rIns="0" bIns="0" rtlCol="0">
            <a:noAutofit/>
          </a:bodyPr>
          <a:lstStyle/>
          <a:p>
            <a:pPr marL="135036" indent="-135036">
              <a:lnSpc>
                <a:spcPct val="95000"/>
              </a:lnSpc>
              <a:spcAft>
                <a:spcPts val="600"/>
              </a:spcAft>
              <a:buFont typeface="Wingdings" pitchFamily="2" charset="2"/>
              <a:buChar char="§"/>
              <a:defRPr/>
            </a:pPr>
            <a:endParaRPr lang="fr-FR" b="1" noProof="1"/>
          </a:p>
        </p:txBody>
      </p:sp>
      <p:sp>
        <p:nvSpPr>
          <p:cNvPr id="25" name="Titre 24"/>
          <p:cNvSpPr>
            <a:spLocks noGrp="1"/>
          </p:cNvSpPr>
          <p:nvPr>
            <p:ph type="title"/>
          </p:nvPr>
        </p:nvSpPr>
        <p:spPr>
          <a:xfrm>
            <a:off x="539552" y="89474"/>
            <a:ext cx="8497092" cy="462484"/>
          </a:xfrm>
        </p:spPr>
        <p:txBody>
          <a:bodyPr/>
          <a:lstStyle/>
          <a:p>
            <a:r>
              <a:rPr lang="fr-FR" b="1" dirty="0"/>
              <a:t>PROGRAMME</a:t>
            </a:r>
          </a:p>
        </p:txBody>
      </p:sp>
      <p:sp>
        <p:nvSpPr>
          <p:cNvPr id="26" name="ZoneTexte 25"/>
          <p:cNvSpPr txBox="1"/>
          <p:nvPr/>
        </p:nvSpPr>
        <p:spPr>
          <a:xfrm>
            <a:off x="1221832" y="624986"/>
            <a:ext cx="6780227" cy="4709238"/>
          </a:xfrm>
          <a:prstGeom prst="rect">
            <a:avLst/>
          </a:prstGeom>
          <a:noFill/>
        </p:spPr>
        <p:txBody>
          <a:bodyPr wrap="square" rtlCol="0">
            <a:spAutoFit/>
          </a:bodyPr>
          <a:lstStyle/>
          <a:p>
            <a:pPr marL="428739" indent="-428739">
              <a:buFont typeface="+mj-lt"/>
              <a:buAutoNum type="romanUcPeriod"/>
            </a:pPr>
            <a:r>
              <a:rPr lang="fr-FR" dirty="0"/>
              <a:t>INTRODUCTION </a:t>
            </a:r>
          </a:p>
          <a:p>
            <a:pPr marL="1457714" lvl="3" indent="-428739">
              <a:buFont typeface="+mj-lt"/>
              <a:buAutoNum type="arabicPeriod"/>
            </a:pPr>
            <a:r>
              <a:rPr lang="fr-FR" dirty="0"/>
              <a:t>Approche SHEWHART</a:t>
            </a:r>
          </a:p>
          <a:p>
            <a:pPr marL="1457714" lvl="3" indent="-428739">
              <a:buFont typeface="+mj-lt"/>
              <a:buAutoNum type="arabicPeriod"/>
            </a:pPr>
            <a:r>
              <a:rPr lang="fr-FR" dirty="0"/>
              <a:t>La loi normale</a:t>
            </a:r>
          </a:p>
          <a:p>
            <a:pPr marL="428739" indent="-428739">
              <a:buFont typeface="+mj-lt"/>
              <a:buAutoNum type="romanUcPeriod"/>
            </a:pPr>
            <a:endParaRPr lang="fr-FR" dirty="0"/>
          </a:p>
          <a:p>
            <a:pPr marL="428739" indent="-428739">
              <a:buFont typeface="+mj-lt"/>
              <a:buAutoNum type="romanUcPeriod"/>
            </a:pPr>
            <a:r>
              <a:rPr lang="fr-FR" dirty="0"/>
              <a:t>MAITRISE STATISTIQUE DES PROCESSUS</a:t>
            </a:r>
          </a:p>
          <a:p>
            <a:pPr marL="1414840" lvl="3" indent="-385865">
              <a:buFont typeface="+mj-lt"/>
              <a:buAutoNum type="arabicPeriod"/>
            </a:pPr>
            <a:r>
              <a:rPr lang="fr-FR" dirty="0"/>
              <a:t>MSP ?</a:t>
            </a:r>
          </a:p>
          <a:p>
            <a:pPr marL="1414840" lvl="3" indent="-385865">
              <a:buFont typeface="+mj-lt"/>
              <a:buAutoNum type="arabicPeriod"/>
            </a:pPr>
            <a:r>
              <a:rPr lang="fr-FR" dirty="0"/>
              <a:t>Limites d’un processus</a:t>
            </a:r>
          </a:p>
          <a:p>
            <a:pPr marL="1414840" lvl="3" indent="-385865">
              <a:buFont typeface="+mj-lt"/>
              <a:buAutoNum type="arabicPeriod"/>
            </a:pPr>
            <a:r>
              <a:rPr lang="fr-FR" dirty="0"/>
              <a:t>La capabilité </a:t>
            </a:r>
          </a:p>
          <a:p>
            <a:pPr marL="428739" indent="-428739">
              <a:buFont typeface="+mj-lt"/>
              <a:buAutoNum type="romanUcPeriod"/>
            </a:pPr>
            <a:endParaRPr lang="fr-FR" dirty="0"/>
          </a:p>
          <a:p>
            <a:pPr marL="428739" indent="-428739">
              <a:buFont typeface="+mj-lt"/>
              <a:buAutoNum type="romanUcPeriod"/>
            </a:pPr>
            <a:r>
              <a:rPr lang="fr-FR" dirty="0"/>
              <a:t>CARTE DE CONTRÔLE </a:t>
            </a:r>
          </a:p>
          <a:p>
            <a:pPr marL="1414840" lvl="3" indent="-385865">
              <a:buFont typeface="+mj-lt"/>
              <a:buAutoNum type="arabicPeriod"/>
            </a:pPr>
            <a:r>
              <a:rPr lang="fr-FR" dirty="0"/>
              <a:t>moyenne </a:t>
            </a:r>
          </a:p>
          <a:p>
            <a:pPr marL="1414840" lvl="3" indent="-385865">
              <a:buFont typeface="+mj-lt"/>
              <a:buAutoNum type="arabicPeriod"/>
            </a:pPr>
            <a:r>
              <a:rPr lang="fr-FR" dirty="0"/>
              <a:t>mesures (moyenne et étendu)  </a:t>
            </a:r>
          </a:p>
          <a:p>
            <a:pPr marL="1414840" lvl="3" indent="-385865">
              <a:buFont typeface="+mj-lt"/>
              <a:buAutoNum type="arabicPeriod"/>
            </a:pPr>
            <a:r>
              <a:rPr lang="fr-FR" dirty="0"/>
              <a:t>par attribue</a:t>
            </a:r>
          </a:p>
          <a:p>
            <a:pPr marL="1414840" lvl="3" indent="-385865">
              <a:buFont typeface="+mj-lt"/>
              <a:buAutoNum type="arabicPeriod"/>
            </a:pPr>
            <a:r>
              <a:rPr lang="fr-FR" dirty="0"/>
              <a:t>Exercices</a:t>
            </a:r>
          </a:p>
          <a:p>
            <a:pPr marL="1414840" lvl="3" indent="-385865">
              <a:buFont typeface="+mj-lt"/>
              <a:buAutoNum type="arabicPeriod"/>
            </a:pPr>
            <a:r>
              <a:rPr lang="fr-FR" sz="2401" dirty="0"/>
              <a:t>Interprétation de la carte de contrôle </a:t>
            </a:r>
          </a:p>
        </p:txBody>
      </p:sp>
    </p:spTree>
    <p:extLst>
      <p:ext uri="{BB962C8B-B14F-4D97-AF65-F5344CB8AC3E}">
        <p14:creationId xmlns:p14="http://schemas.microsoft.com/office/powerpoint/2010/main" val="2152697943"/>
      </p:ext>
    </p:extLst>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1655260" y="2410569"/>
            <a:ext cx="5831099" cy="857515"/>
          </a:xfrm>
        </p:spPr>
        <p:txBody>
          <a:bodyPr vert="horz" wrap="square" lIns="68601" tIns="34301" rIns="68601" bIns="34301" numCol="1" rtlCol="0" anchor="ctr" anchorCtr="0" compatLnSpc="1">
            <a:prstTxWarp prst="textNoShape">
              <a:avLst/>
            </a:prstTxWarp>
            <a:normAutofit fontScale="90000"/>
          </a:bodyPr>
          <a:lstStyle/>
          <a:p>
            <a:r>
              <a:rPr lang="fr-CA" sz="3601" b="1" dirty="0"/>
              <a:t>5 – Interprétation de la cartes de contrôle</a:t>
            </a:r>
          </a:p>
        </p:txBody>
      </p:sp>
      <p:pic>
        <p:nvPicPr>
          <p:cNvPr id="3" name="Picture 3"/>
          <p:cNvPicPr>
            <a:picLocks noChangeAspect="1" noChangeArrowheads="1"/>
          </p:cNvPicPr>
          <p:nvPr/>
        </p:nvPicPr>
        <p:blipFill>
          <a:blip r:embed="rId2" cstate="print"/>
          <a:srcRect/>
          <a:stretch>
            <a:fillRect/>
          </a:stretch>
        </p:blipFill>
        <p:spPr bwMode="auto">
          <a:xfrm>
            <a:off x="1141942" y="0"/>
            <a:ext cx="2480480" cy="833138"/>
          </a:xfrm>
          <a:prstGeom prst="rect">
            <a:avLst/>
          </a:prstGeom>
          <a:noFill/>
          <a:ln w="9525">
            <a:noFill/>
            <a:miter lim="800000"/>
            <a:headEnd/>
            <a:tailEnd/>
          </a:ln>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014" name="Text Box 30"/>
          <p:cNvSpPr txBox="1">
            <a:spLocks noChangeArrowheads="1"/>
          </p:cNvSpPr>
          <p:nvPr/>
        </p:nvSpPr>
        <p:spPr bwMode="auto">
          <a:xfrm>
            <a:off x="1130032" y="141524"/>
            <a:ext cx="6860117" cy="900525"/>
          </a:xfrm>
          <a:prstGeom prst="rect">
            <a:avLst/>
          </a:prstGeom>
        </p:spPr>
        <p:txBody>
          <a:bodyPr vert="horz" lIns="68601" tIns="34301" rIns="68601" bIns="34301" rtlCol="0" anchor="ctr">
            <a:normAutofit/>
          </a:bodyPr>
          <a:lstStyle>
            <a:lvl1pPr algn="ctr">
              <a:spcBef>
                <a:spcPct val="0"/>
              </a:spcBef>
              <a:buNone/>
              <a:defRPr sz="3600">
                <a:latin typeface="Arial" pitchFamily="34" charset="0"/>
                <a:ea typeface="+mj-ea"/>
                <a:cs typeface="+mj-cs"/>
              </a:defRPr>
            </a:lvl1pPr>
          </a:lstStyle>
          <a:p>
            <a:r>
              <a:rPr lang="fr-FR" sz="2401" dirty="0"/>
              <a:t>INTERPRETATION DES CARTES DE CONTRÔLE </a:t>
            </a:r>
            <a:endParaRPr lang="en-US" sz="2401" dirty="0"/>
          </a:p>
        </p:txBody>
      </p:sp>
      <p:grpSp>
        <p:nvGrpSpPr>
          <p:cNvPr id="2" name="Group 63"/>
          <p:cNvGrpSpPr>
            <a:grpSpLocks/>
          </p:cNvGrpSpPr>
          <p:nvPr/>
        </p:nvGrpSpPr>
        <p:grpSpPr bwMode="auto">
          <a:xfrm>
            <a:off x="1363466" y="2995481"/>
            <a:ext cx="6393248" cy="1924272"/>
            <a:chOff x="128" y="2091"/>
            <a:chExt cx="5368" cy="1965"/>
          </a:xfrm>
        </p:grpSpPr>
        <p:pic>
          <p:nvPicPr>
            <p:cNvPr id="29721" name="Picture 40" descr="I:\Documents and Settings\mahut\Mes documents\Mes numérisations\2005-11 (nov.)\Numériser.jpg"/>
            <p:cNvPicPr>
              <a:picLocks noChangeAspect="1" noChangeArrowheads="1"/>
            </p:cNvPicPr>
            <p:nvPr/>
          </p:nvPicPr>
          <p:blipFill>
            <a:blip r:embed="rId2" cstate="print"/>
            <a:srcRect/>
            <a:stretch>
              <a:fillRect/>
            </a:stretch>
          </p:blipFill>
          <p:spPr bwMode="auto">
            <a:xfrm>
              <a:off x="414" y="2091"/>
              <a:ext cx="4912" cy="1965"/>
            </a:xfrm>
            <a:prstGeom prst="rect">
              <a:avLst/>
            </a:prstGeom>
            <a:noFill/>
            <a:ln w="9525">
              <a:noFill/>
              <a:miter lim="800000"/>
              <a:headEnd/>
              <a:tailEnd/>
            </a:ln>
          </p:spPr>
        </p:pic>
        <p:sp>
          <p:nvSpPr>
            <p:cNvPr id="29708" name="Line 49"/>
            <p:cNvSpPr>
              <a:spLocks noChangeShapeType="1"/>
            </p:cNvSpPr>
            <p:nvPr/>
          </p:nvSpPr>
          <p:spPr bwMode="auto">
            <a:xfrm flipH="1">
              <a:off x="192" y="3616"/>
              <a:ext cx="928" cy="0"/>
            </a:xfrm>
            <a:prstGeom prst="line">
              <a:avLst/>
            </a:prstGeom>
            <a:noFill/>
            <a:ln w="9525">
              <a:solidFill>
                <a:schemeClr val="tx1"/>
              </a:solidFill>
              <a:round/>
              <a:headEnd/>
              <a:tailEnd/>
            </a:ln>
          </p:spPr>
          <p:txBody>
            <a:bodyPr/>
            <a:lstStyle/>
            <a:p>
              <a:endParaRPr lang="fr-FR"/>
            </a:p>
          </p:txBody>
        </p:sp>
        <p:sp>
          <p:nvSpPr>
            <p:cNvPr id="29709" name="Line 50"/>
            <p:cNvSpPr>
              <a:spLocks noChangeShapeType="1"/>
            </p:cNvSpPr>
            <p:nvPr/>
          </p:nvSpPr>
          <p:spPr bwMode="auto">
            <a:xfrm flipH="1">
              <a:off x="176" y="2360"/>
              <a:ext cx="944" cy="0"/>
            </a:xfrm>
            <a:prstGeom prst="line">
              <a:avLst/>
            </a:prstGeom>
            <a:noFill/>
            <a:ln w="9525">
              <a:solidFill>
                <a:schemeClr val="tx1"/>
              </a:solidFill>
              <a:round/>
              <a:headEnd/>
              <a:tailEnd/>
            </a:ln>
          </p:spPr>
          <p:txBody>
            <a:bodyPr/>
            <a:lstStyle/>
            <a:p>
              <a:endParaRPr lang="fr-FR"/>
            </a:p>
          </p:txBody>
        </p:sp>
        <p:sp>
          <p:nvSpPr>
            <p:cNvPr id="29710" name="Line 51"/>
            <p:cNvSpPr>
              <a:spLocks noChangeShapeType="1"/>
            </p:cNvSpPr>
            <p:nvPr/>
          </p:nvSpPr>
          <p:spPr bwMode="auto">
            <a:xfrm flipH="1">
              <a:off x="172" y="2820"/>
              <a:ext cx="5032" cy="0"/>
            </a:xfrm>
            <a:prstGeom prst="line">
              <a:avLst/>
            </a:prstGeom>
            <a:noFill/>
            <a:ln w="28575">
              <a:solidFill>
                <a:srgbClr val="FF3300"/>
              </a:solidFill>
              <a:round/>
              <a:headEnd/>
              <a:tailEnd/>
            </a:ln>
          </p:spPr>
          <p:txBody>
            <a:bodyPr/>
            <a:lstStyle/>
            <a:p>
              <a:endParaRPr lang="fr-FR"/>
            </a:p>
          </p:txBody>
        </p:sp>
        <p:sp>
          <p:nvSpPr>
            <p:cNvPr id="29711" name="Line 52"/>
            <p:cNvSpPr>
              <a:spLocks noChangeShapeType="1"/>
            </p:cNvSpPr>
            <p:nvPr/>
          </p:nvSpPr>
          <p:spPr bwMode="auto">
            <a:xfrm flipH="1">
              <a:off x="184" y="2584"/>
              <a:ext cx="5136" cy="0"/>
            </a:xfrm>
            <a:prstGeom prst="line">
              <a:avLst/>
            </a:prstGeom>
            <a:noFill/>
            <a:ln w="28575">
              <a:solidFill>
                <a:srgbClr val="000099"/>
              </a:solidFill>
              <a:round/>
              <a:headEnd/>
              <a:tailEnd/>
            </a:ln>
          </p:spPr>
          <p:txBody>
            <a:bodyPr/>
            <a:lstStyle/>
            <a:p>
              <a:endParaRPr lang="fr-FR"/>
            </a:p>
          </p:txBody>
        </p:sp>
        <p:sp>
          <p:nvSpPr>
            <p:cNvPr id="29712" name="Line 53"/>
            <p:cNvSpPr>
              <a:spLocks noChangeShapeType="1"/>
            </p:cNvSpPr>
            <p:nvPr/>
          </p:nvSpPr>
          <p:spPr bwMode="auto">
            <a:xfrm flipH="1">
              <a:off x="152" y="3416"/>
              <a:ext cx="5192" cy="0"/>
            </a:xfrm>
            <a:prstGeom prst="line">
              <a:avLst/>
            </a:prstGeom>
            <a:noFill/>
            <a:ln w="28575">
              <a:solidFill>
                <a:srgbClr val="000099"/>
              </a:solidFill>
              <a:round/>
              <a:headEnd/>
              <a:tailEnd/>
            </a:ln>
          </p:spPr>
          <p:txBody>
            <a:bodyPr/>
            <a:lstStyle/>
            <a:p>
              <a:endParaRPr lang="fr-FR"/>
            </a:p>
          </p:txBody>
        </p:sp>
        <p:sp>
          <p:nvSpPr>
            <p:cNvPr id="29713" name="Line 54"/>
            <p:cNvSpPr>
              <a:spLocks noChangeShapeType="1"/>
            </p:cNvSpPr>
            <p:nvPr/>
          </p:nvSpPr>
          <p:spPr bwMode="auto">
            <a:xfrm flipH="1">
              <a:off x="556" y="2816"/>
              <a:ext cx="4" cy="368"/>
            </a:xfrm>
            <a:prstGeom prst="line">
              <a:avLst/>
            </a:prstGeom>
            <a:noFill/>
            <a:ln w="9525">
              <a:solidFill>
                <a:schemeClr val="tx1"/>
              </a:solidFill>
              <a:round/>
              <a:headEnd type="triangle" w="med" len="med"/>
              <a:tailEnd type="triangle" w="med" len="med"/>
            </a:ln>
          </p:spPr>
          <p:txBody>
            <a:bodyPr/>
            <a:lstStyle/>
            <a:p>
              <a:endParaRPr lang="fr-FR"/>
            </a:p>
          </p:txBody>
        </p:sp>
        <p:sp>
          <p:nvSpPr>
            <p:cNvPr id="29714" name="Text Box 55"/>
            <p:cNvSpPr txBox="1">
              <a:spLocks noChangeArrowheads="1"/>
            </p:cNvSpPr>
            <p:nvPr/>
          </p:nvSpPr>
          <p:spPr bwMode="auto">
            <a:xfrm>
              <a:off x="128" y="2896"/>
              <a:ext cx="240" cy="283"/>
            </a:xfrm>
            <a:prstGeom prst="rect">
              <a:avLst/>
            </a:prstGeom>
            <a:solidFill>
              <a:schemeClr val="bg1"/>
            </a:solidFill>
            <a:ln w="9525">
              <a:noFill/>
              <a:miter lim="800000"/>
              <a:headEnd/>
              <a:tailEnd/>
            </a:ln>
          </p:spPr>
          <p:txBody>
            <a:bodyPr lIns="0" tIns="0" rIns="0" bIns="0">
              <a:spAutoFit/>
            </a:bodyPr>
            <a:lstStyle/>
            <a:p>
              <a:pPr>
                <a:spcBef>
                  <a:spcPct val="50000"/>
                </a:spcBef>
              </a:pPr>
              <a:r>
                <a:rPr lang="fr-FR" b="1">
                  <a:solidFill>
                    <a:srgbClr val="FF3300"/>
                  </a:solidFill>
                </a:rPr>
                <a:t>A</a:t>
              </a:r>
              <a:endParaRPr lang="en-US" b="1">
                <a:solidFill>
                  <a:srgbClr val="FF3300"/>
                </a:solidFill>
              </a:endParaRPr>
            </a:p>
          </p:txBody>
        </p:sp>
        <p:sp>
          <p:nvSpPr>
            <p:cNvPr id="29715" name="Text Box 56"/>
            <p:cNvSpPr txBox="1">
              <a:spLocks noChangeArrowheads="1"/>
            </p:cNvSpPr>
            <p:nvPr/>
          </p:nvSpPr>
          <p:spPr bwMode="auto">
            <a:xfrm>
              <a:off x="136" y="2600"/>
              <a:ext cx="240" cy="283"/>
            </a:xfrm>
            <a:prstGeom prst="rect">
              <a:avLst/>
            </a:prstGeom>
            <a:solidFill>
              <a:schemeClr val="bg1"/>
            </a:solidFill>
            <a:ln w="9525">
              <a:noFill/>
              <a:miter lim="800000"/>
              <a:headEnd/>
              <a:tailEnd/>
            </a:ln>
          </p:spPr>
          <p:txBody>
            <a:bodyPr lIns="0" tIns="0" rIns="0" bIns="0">
              <a:spAutoFit/>
            </a:bodyPr>
            <a:lstStyle/>
            <a:p>
              <a:pPr>
                <a:spcBef>
                  <a:spcPct val="50000"/>
                </a:spcBef>
              </a:pPr>
              <a:r>
                <a:rPr lang="fr-FR" b="1">
                  <a:solidFill>
                    <a:srgbClr val="000099"/>
                  </a:solidFill>
                </a:rPr>
                <a:t>B</a:t>
              </a:r>
              <a:endParaRPr lang="en-US" b="1">
                <a:solidFill>
                  <a:srgbClr val="000099"/>
                </a:solidFill>
              </a:endParaRPr>
            </a:p>
          </p:txBody>
        </p:sp>
        <p:sp>
          <p:nvSpPr>
            <p:cNvPr id="29716" name="Text Box 57"/>
            <p:cNvSpPr txBox="1">
              <a:spLocks noChangeArrowheads="1"/>
            </p:cNvSpPr>
            <p:nvPr/>
          </p:nvSpPr>
          <p:spPr bwMode="auto">
            <a:xfrm>
              <a:off x="136" y="2376"/>
              <a:ext cx="240" cy="283"/>
            </a:xfrm>
            <a:prstGeom prst="rect">
              <a:avLst/>
            </a:prstGeom>
            <a:solidFill>
              <a:schemeClr val="bg1"/>
            </a:solidFill>
            <a:ln w="9525">
              <a:noFill/>
              <a:miter lim="800000"/>
              <a:headEnd/>
              <a:tailEnd/>
            </a:ln>
          </p:spPr>
          <p:txBody>
            <a:bodyPr lIns="0" tIns="0" rIns="0" bIns="0">
              <a:spAutoFit/>
            </a:bodyPr>
            <a:lstStyle/>
            <a:p>
              <a:pPr>
                <a:spcBef>
                  <a:spcPct val="50000"/>
                </a:spcBef>
              </a:pPr>
              <a:r>
                <a:rPr lang="fr-FR" b="1"/>
                <a:t>C</a:t>
              </a:r>
              <a:endParaRPr lang="en-US" b="1"/>
            </a:p>
          </p:txBody>
        </p:sp>
        <p:sp>
          <p:nvSpPr>
            <p:cNvPr id="29717" name="Text Box 58"/>
            <p:cNvSpPr txBox="1">
              <a:spLocks noChangeArrowheads="1"/>
            </p:cNvSpPr>
            <p:nvPr/>
          </p:nvSpPr>
          <p:spPr bwMode="auto">
            <a:xfrm>
              <a:off x="136" y="3240"/>
              <a:ext cx="240" cy="283"/>
            </a:xfrm>
            <a:prstGeom prst="rect">
              <a:avLst/>
            </a:prstGeom>
            <a:solidFill>
              <a:schemeClr val="bg1"/>
            </a:solidFill>
            <a:ln w="9525">
              <a:noFill/>
              <a:miter lim="800000"/>
              <a:headEnd/>
              <a:tailEnd/>
            </a:ln>
          </p:spPr>
          <p:txBody>
            <a:bodyPr lIns="0" tIns="0" rIns="0" bIns="0">
              <a:spAutoFit/>
            </a:bodyPr>
            <a:lstStyle/>
            <a:p>
              <a:pPr>
                <a:spcBef>
                  <a:spcPct val="50000"/>
                </a:spcBef>
              </a:pPr>
              <a:r>
                <a:rPr lang="fr-FR" b="1">
                  <a:solidFill>
                    <a:srgbClr val="000099"/>
                  </a:solidFill>
                </a:rPr>
                <a:t>B</a:t>
              </a:r>
              <a:endParaRPr lang="en-US" b="1">
                <a:solidFill>
                  <a:srgbClr val="000099"/>
                </a:solidFill>
              </a:endParaRPr>
            </a:p>
          </p:txBody>
        </p:sp>
        <p:sp>
          <p:nvSpPr>
            <p:cNvPr id="29718" name="Text Box 59"/>
            <p:cNvSpPr txBox="1">
              <a:spLocks noChangeArrowheads="1"/>
            </p:cNvSpPr>
            <p:nvPr/>
          </p:nvSpPr>
          <p:spPr bwMode="auto">
            <a:xfrm>
              <a:off x="136" y="3448"/>
              <a:ext cx="240" cy="283"/>
            </a:xfrm>
            <a:prstGeom prst="rect">
              <a:avLst/>
            </a:prstGeom>
            <a:solidFill>
              <a:schemeClr val="bg1"/>
            </a:solidFill>
            <a:ln w="9525">
              <a:noFill/>
              <a:miter lim="800000"/>
              <a:headEnd/>
              <a:tailEnd/>
            </a:ln>
          </p:spPr>
          <p:txBody>
            <a:bodyPr lIns="0" tIns="0" rIns="0" bIns="0">
              <a:spAutoFit/>
            </a:bodyPr>
            <a:lstStyle/>
            <a:p>
              <a:pPr>
                <a:spcBef>
                  <a:spcPct val="50000"/>
                </a:spcBef>
              </a:pPr>
              <a:r>
                <a:rPr lang="fr-FR" b="1"/>
                <a:t>C</a:t>
              </a:r>
              <a:endParaRPr lang="en-US" b="1"/>
            </a:p>
          </p:txBody>
        </p:sp>
        <p:sp>
          <p:nvSpPr>
            <p:cNvPr id="29719" name="Line 60"/>
            <p:cNvSpPr>
              <a:spLocks noChangeShapeType="1"/>
            </p:cNvSpPr>
            <p:nvPr/>
          </p:nvSpPr>
          <p:spPr bwMode="auto">
            <a:xfrm flipH="1">
              <a:off x="240" y="3000"/>
              <a:ext cx="5256" cy="0"/>
            </a:xfrm>
            <a:prstGeom prst="line">
              <a:avLst/>
            </a:prstGeom>
            <a:noFill/>
            <a:ln w="28575">
              <a:solidFill>
                <a:schemeClr val="tx1"/>
              </a:solidFill>
              <a:prstDash val="dash"/>
              <a:round/>
              <a:headEnd/>
              <a:tailEnd/>
            </a:ln>
          </p:spPr>
          <p:txBody>
            <a:bodyPr/>
            <a:lstStyle/>
            <a:p>
              <a:endParaRPr lang="fr-FR"/>
            </a:p>
          </p:txBody>
        </p:sp>
        <p:sp>
          <p:nvSpPr>
            <p:cNvPr id="29720" name="Line 61"/>
            <p:cNvSpPr>
              <a:spLocks noChangeShapeType="1"/>
            </p:cNvSpPr>
            <p:nvPr/>
          </p:nvSpPr>
          <p:spPr bwMode="auto">
            <a:xfrm flipH="1">
              <a:off x="176" y="3176"/>
              <a:ext cx="5072" cy="0"/>
            </a:xfrm>
            <a:prstGeom prst="line">
              <a:avLst/>
            </a:prstGeom>
            <a:noFill/>
            <a:ln w="28575">
              <a:solidFill>
                <a:srgbClr val="FF3300"/>
              </a:solidFill>
              <a:round/>
              <a:headEnd/>
              <a:tailEnd/>
            </a:ln>
          </p:spPr>
          <p:txBody>
            <a:bodyPr/>
            <a:lstStyle/>
            <a:p>
              <a:endParaRPr lang="fr-FR"/>
            </a:p>
          </p:txBody>
        </p:sp>
      </p:grpSp>
      <p:graphicFrame>
        <p:nvGraphicFramePr>
          <p:cNvPr id="4" name="Diagramme 3"/>
          <p:cNvGraphicFramePr/>
          <p:nvPr/>
        </p:nvGraphicFramePr>
        <p:xfrm>
          <a:off x="1157894" y="965746"/>
          <a:ext cx="6860117" cy="203897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2014"/>
                                        </p:tgtEl>
                                        <p:attrNameLst>
                                          <p:attrName>style.visibility</p:attrName>
                                        </p:attrNameLst>
                                      </p:cBhvr>
                                      <p:to>
                                        <p:strVal val="visible"/>
                                      </p:to>
                                    </p:set>
                                    <p:animEffect transition="in" filter="wipe(left)">
                                      <p:cBhvr>
                                        <p:cTn id="7" dur="500"/>
                                        <p:tgtEl>
                                          <p:spTgt spid="4201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dissolv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014" grpId="0" autoUpdateAnimBg="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Rectangle 4"/>
          <p:cNvSpPr>
            <a:spLocks noChangeArrowheads="1"/>
          </p:cNvSpPr>
          <p:nvPr/>
        </p:nvSpPr>
        <p:spPr bwMode="auto">
          <a:xfrm>
            <a:off x="1125386" y="20528"/>
            <a:ext cx="6671940" cy="415627"/>
          </a:xfrm>
          <a:prstGeom prst="rect">
            <a:avLst/>
          </a:prstGeom>
          <a:noFill/>
          <a:ln w="9525">
            <a:noFill/>
            <a:miter lim="800000"/>
            <a:headEnd/>
            <a:tailEnd/>
          </a:ln>
        </p:spPr>
        <p:txBody>
          <a:bodyPr anchor="ctr">
            <a:spAutoFit/>
          </a:bodyPr>
          <a:lstStyle/>
          <a:p>
            <a:pPr algn="just"/>
            <a:r>
              <a:rPr lang="fr-FR" sz="2101" dirty="0">
                <a:latin typeface="+mj-lt"/>
              </a:rPr>
              <a:t>PROCESSUS SOUS CONTRÔLE .</a:t>
            </a:r>
          </a:p>
        </p:txBody>
      </p:sp>
      <p:sp>
        <p:nvSpPr>
          <p:cNvPr id="8195" name="Rectangle 6"/>
          <p:cNvSpPr>
            <a:spLocks noChangeArrowheads="1"/>
          </p:cNvSpPr>
          <p:nvPr/>
        </p:nvSpPr>
        <p:spPr bwMode="auto">
          <a:xfrm>
            <a:off x="675072" y="1670901"/>
            <a:ext cx="184731" cy="369332"/>
          </a:xfrm>
          <a:prstGeom prst="rect">
            <a:avLst/>
          </a:prstGeom>
          <a:noFill/>
          <a:ln w="9525">
            <a:noFill/>
            <a:miter lim="800000"/>
            <a:headEnd/>
            <a:tailEnd/>
          </a:ln>
        </p:spPr>
        <p:txBody>
          <a:bodyPr wrap="none" anchor="ctr">
            <a:spAutoFit/>
          </a:bodyPr>
          <a:lstStyle/>
          <a:p>
            <a:endParaRPr lang="fr-FR"/>
          </a:p>
        </p:txBody>
      </p:sp>
      <p:sp>
        <p:nvSpPr>
          <p:cNvPr id="10247" name="Rectangle 7"/>
          <p:cNvSpPr>
            <a:spLocks noChangeArrowheads="1"/>
          </p:cNvSpPr>
          <p:nvPr/>
        </p:nvSpPr>
        <p:spPr bwMode="auto">
          <a:xfrm>
            <a:off x="1206255" y="836518"/>
            <a:ext cx="6165768" cy="923330"/>
          </a:xfrm>
          <a:prstGeom prst="rect">
            <a:avLst/>
          </a:prstGeom>
          <a:noFill/>
          <a:ln w="9525">
            <a:noFill/>
            <a:miter lim="800000"/>
            <a:headEnd/>
            <a:tailEnd/>
          </a:ln>
        </p:spPr>
        <p:txBody>
          <a:bodyPr anchor="ctr">
            <a:spAutoFit/>
          </a:bodyPr>
          <a:lstStyle/>
          <a:p>
            <a:pPr algn="just"/>
            <a:r>
              <a:rPr lang="fr-FR" dirty="0">
                <a:cs typeface="Times New Roman" pitchFamily="18" charset="0"/>
              </a:rPr>
              <a:t>Nous allons voir ci-dessous des exemples de cas de </a:t>
            </a:r>
            <a:r>
              <a:rPr lang="fr-FR" dirty="0">
                <a:solidFill>
                  <a:srgbClr val="FF0000"/>
                </a:solidFill>
                <a:cs typeface="Times New Roman" pitchFamily="18" charset="0"/>
              </a:rPr>
              <a:t>carte de contrôle de la moyenne</a:t>
            </a:r>
            <a:r>
              <a:rPr lang="fr-FR" dirty="0">
                <a:cs typeface="Times New Roman" pitchFamily="18" charset="0"/>
              </a:rPr>
              <a:t>, afin d’en déduire une interprétation pour chaque cas.</a:t>
            </a:r>
          </a:p>
        </p:txBody>
      </p:sp>
      <p:pic>
        <p:nvPicPr>
          <p:cNvPr id="10248" name="Picture 8"/>
          <p:cNvPicPr>
            <a:picLocks noChangeAspect="1" noChangeArrowheads="1"/>
          </p:cNvPicPr>
          <p:nvPr/>
        </p:nvPicPr>
        <p:blipFill>
          <a:blip r:embed="rId2" cstate="print"/>
          <a:srcRect t="23857"/>
          <a:stretch>
            <a:fillRect/>
          </a:stretch>
        </p:blipFill>
        <p:spPr bwMode="auto">
          <a:xfrm>
            <a:off x="1166953" y="1871050"/>
            <a:ext cx="6782702" cy="1892487"/>
          </a:xfrm>
          <a:prstGeom prst="rect">
            <a:avLst/>
          </a:prstGeom>
          <a:noFill/>
          <a:ln w="9525">
            <a:noFill/>
            <a:miter lim="800000"/>
            <a:headEnd/>
            <a:tailEnd/>
          </a:ln>
        </p:spPr>
      </p:pic>
      <p:sp>
        <p:nvSpPr>
          <p:cNvPr id="10249" name="Text Box 9"/>
          <p:cNvSpPr txBox="1">
            <a:spLocks noChangeArrowheads="1"/>
          </p:cNvSpPr>
          <p:nvPr/>
        </p:nvSpPr>
        <p:spPr bwMode="auto">
          <a:xfrm>
            <a:off x="1209829" y="3951713"/>
            <a:ext cx="6725534" cy="918256"/>
          </a:xfrm>
          <a:prstGeom prst="rect">
            <a:avLst/>
          </a:prstGeom>
          <a:noFill/>
          <a:ln w="9525">
            <a:noFill/>
            <a:miter lim="800000"/>
            <a:headEnd/>
            <a:tailEnd/>
          </a:ln>
        </p:spPr>
        <p:txBody>
          <a:bodyPr/>
          <a:lstStyle/>
          <a:p>
            <a:r>
              <a:rPr lang="fr-FR" noProof="1">
                <a:latin typeface="+mj-lt"/>
              </a:rPr>
              <a:t>Le processus est sous</a:t>
            </a:r>
          </a:p>
          <a:p>
            <a:r>
              <a:rPr lang="fr-FR" dirty="0">
                <a:latin typeface="+mj-lt"/>
              </a:rPr>
              <a:t>Règle : </a:t>
            </a:r>
            <a:r>
              <a:rPr lang="fr-FR" dirty="0">
                <a:solidFill>
                  <a:srgbClr val="FF0000"/>
                </a:solidFill>
                <a:latin typeface="+mj-lt"/>
              </a:rPr>
              <a:t>2/3 </a:t>
            </a:r>
            <a:r>
              <a:rPr lang="fr-FR" dirty="0">
                <a:latin typeface="+mj-lt"/>
              </a:rPr>
              <a:t>des points sont dans le tiers central et 1/3 des points sont situés dans les </a:t>
            </a:r>
            <a:r>
              <a:rPr lang="fr-FR" dirty="0">
                <a:solidFill>
                  <a:srgbClr val="FF0000"/>
                </a:solidFill>
                <a:latin typeface="+mj-lt"/>
              </a:rPr>
              <a:t>2/3 </a:t>
            </a:r>
            <a:r>
              <a:rPr lang="fr-FR" dirty="0">
                <a:latin typeface="+mj-lt"/>
              </a:rPr>
              <a:t>extérieurs.</a:t>
            </a:r>
          </a:p>
        </p:txBody>
      </p:sp>
      <p:sp>
        <p:nvSpPr>
          <p:cNvPr id="10250" name="Rectangle 10"/>
          <p:cNvSpPr>
            <a:spLocks noChangeArrowheads="1"/>
          </p:cNvSpPr>
          <p:nvPr/>
        </p:nvSpPr>
        <p:spPr bwMode="auto">
          <a:xfrm>
            <a:off x="3580647" y="3951714"/>
            <a:ext cx="2356735" cy="369332"/>
          </a:xfrm>
          <a:prstGeom prst="rect">
            <a:avLst/>
          </a:prstGeom>
          <a:noFill/>
          <a:ln w="9525">
            <a:noFill/>
            <a:miter lim="800000"/>
            <a:headEnd/>
            <a:tailEnd/>
          </a:ln>
        </p:spPr>
        <p:txBody>
          <a:bodyPr wrap="none">
            <a:spAutoFit/>
          </a:bodyPr>
          <a:lstStyle/>
          <a:p>
            <a:r>
              <a:rPr lang="fr-FR" noProof="1">
                <a:latin typeface="Comic Sans MS" pitchFamily="66" charset="0"/>
              </a:rPr>
              <a:t>contrôle statistique</a:t>
            </a:r>
            <a:endParaRPr lang="fr-FR" dirty="0">
              <a:latin typeface="Comic Sans MS" pitchFamily="66" charset="0"/>
            </a:endParaRPr>
          </a:p>
        </p:txBody>
      </p:sp>
      <p:sp>
        <p:nvSpPr>
          <p:cNvPr id="8" name="Slide Number Placeholder 21">
            <a:extLst>
              <a:ext uri="{FF2B5EF4-FFF2-40B4-BE49-F238E27FC236}">
                <a16:creationId xmlns:a16="http://schemas.microsoft.com/office/drawing/2014/main" id="{82A25C3C-EE4F-4626-BE89-A47F073241D0}"/>
              </a:ext>
            </a:extLst>
          </p:cNvPr>
          <p:cNvSpPr>
            <a:spLocks noGrp="1"/>
          </p:cNvSpPr>
          <p:nvPr>
            <p:ph type="sldNum" sz="quarter" idx="12"/>
          </p:nvPr>
        </p:nvSpPr>
        <p:spPr>
          <a:xfrm>
            <a:off x="6312431" y="4888275"/>
            <a:ext cx="1543526" cy="273928"/>
          </a:xfrm>
        </p:spPr>
        <p:txBody>
          <a:bodyPr/>
          <a:lstStyle/>
          <a:p>
            <a:fld id="{9DC1E638-3F78-4E0D-883A-B278700C48C0}" type="slidenum">
              <a:rPr lang="de-DE" sz="1050">
                <a:solidFill>
                  <a:srgbClr val="FF0000"/>
                </a:solidFill>
              </a:rPr>
              <a:pPr/>
              <a:t>55</a:t>
            </a:fld>
            <a:endParaRPr lang="de-DE" sz="105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024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4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24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8" fill="hold" grpId="0" nodeType="clickEffect">
                                  <p:stCondLst>
                                    <p:cond delay="0"/>
                                  </p:stCondLst>
                                  <p:childTnLst>
                                    <p:set>
                                      <p:cBhvr>
                                        <p:cTn id="14" dur="1" fill="hold">
                                          <p:stCondLst>
                                            <p:cond delay="0"/>
                                          </p:stCondLst>
                                        </p:cTn>
                                        <p:tgtEl>
                                          <p:spTgt spid="10247"/>
                                        </p:tgtEl>
                                        <p:attrNameLst>
                                          <p:attrName>style.visibility</p:attrName>
                                        </p:attrNameLst>
                                      </p:cBhvr>
                                      <p:to>
                                        <p:strVal val="visible"/>
                                      </p:to>
                                    </p:set>
                                    <p:anim calcmode="lin" valueType="num">
                                      <p:cBhvr additive="base">
                                        <p:cTn id="15" dur="1000" fill="hold"/>
                                        <p:tgtEl>
                                          <p:spTgt spid="10247"/>
                                        </p:tgtEl>
                                        <p:attrNameLst>
                                          <p:attrName>ppt_x</p:attrName>
                                        </p:attrNameLst>
                                      </p:cBhvr>
                                      <p:tavLst>
                                        <p:tav tm="0">
                                          <p:val>
                                            <p:strVal val="0-#ppt_w/2"/>
                                          </p:val>
                                        </p:tav>
                                        <p:tav tm="100000">
                                          <p:val>
                                            <p:strVal val="#ppt_x"/>
                                          </p:val>
                                        </p:tav>
                                      </p:tavLst>
                                    </p:anim>
                                    <p:anim calcmode="lin" valueType="num">
                                      <p:cBhvr additive="base">
                                        <p:cTn id="16" dur="1000" fill="hold"/>
                                        <p:tgtEl>
                                          <p:spTgt spid="10247"/>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0250"/>
                                        </p:tgtEl>
                                        <p:attrNameLst>
                                          <p:attrName>style.visibility</p:attrName>
                                        </p:attrNameLst>
                                      </p:cBhvr>
                                      <p:to>
                                        <p:strVal val="visible"/>
                                      </p:to>
                                    </p:set>
                                    <p:animEffect transition="in" filter="fade">
                                      <p:cBhvr>
                                        <p:cTn id="21" dur="2000"/>
                                        <p:tgtEl>
                                          <p:spTgt spid="10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4" grpId="0"/>
      <p:bldP spid="10247" grpId="0"/>
      <p:bldP spid="10249" grpId="0"/>
      <p:bldP spid="10250"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8" name="Picture 4"/>
          <p:cNvPicPr>
            <a:picLocks noChangeAspect="1" noChangeArrowheads="1"/>
          </p:cNvPicPr>
          <p:nvPr/>
        </p:nvPicPr>
        <p:blipFill>
          <a:blip r:embed="rId2" cstate="print"/>
          <a:srcRect t="22137" r="6123"/>
          <a:stretch>
            <a:fillRect/>
          </a:stretch>
        </p:blipFill>
        <p:spPr bwMode="auto">
          <a:xfrm>
            <a:off x="1384904" y="736033"/>
            <a:ext cx="6241992" cy="1938936"/>
          </a:xfrm>
          <a:prstGeom prst="rect">
            <a:avLst/>
          </a:prstGeom>
          <a:noFill/>
          <a:ln w="9525">
            <a:noFill/>
            <a:miter lim="800000"/>
            <a:headEnd/>
            <a:tailEnd/>
          </a:ln>
        </p:spPr>
      </p:pic>
      <p:sp>
        <p:nvSpPr>
          <p:cNvPr id="11269" name="Text Box 5"/>
          <p:cNvSpPr txBox="1">
            <a:spLocks noChangeArrowheads="1"/>
          </p:cNvSpPr>
          <p:nvPr/>
        </p:nvSpPr>
        <p:spPr bwMode="auto">
          <a:xfrm>
            <a:off x="1218166" y="3172805"/>
            <a:ext cx="6725535" cy="1146926"/>
          </a:xfrm>
          <a:prstGeom prst="rect">
            <a:avLst/>
          </a:prstGeom>
          <a:noFill/>
          <a:ln w="9525">
            <a:noFill/>
            <a:miter lim="800000"/>
            <a:headEnd/>
            <a:tailEnd/>
          </a:ln>
        </p:spPr>
        <p:txBody>
          <a:bodyPr/>
          <a:lstStyle/>
          <a:p>
            <a:r>
              <a:rPr lang="fr-FR" noProof="1">
                <a:latin typeface="+mj-lt"/>
              </a:rPr>
              <a:t>Le procédé n’est pas</a:t>
            </a:r>
            <a:r>
              <a:rPr lang="fr-FR" dirty="0">
                <a:latin typeface="+mj-lt"/>
              </a:rPr>
              <a:t> </a:t>
            </a:r>
            <a:r>
              <a:rPr lang="fr-FR" noProof="1">
                <a:latin typeface="+mj-lt"/>
              </a:rPr>
              <a:t>sous contrôle.</a:t>
            </a:r>
          </a:p>
          <a:p>
            <a:r>
              <a:rPr lang="fr-FR" dirty="0">
                <a:latin typeface="+mj-lt"/>
              </a:rPr>
              <a:t>Présence d’un ou plusieurs points au delà des limites de contrôle.</a:t>
            </a:r>
          </a:p>
          <a:p>
            <a:r>
              <a:rPr lang="fr-FR" dirty="0">
                <a:latin typeface="+mj-lt"/>
              </a:rPr>
              <a:t>Production fausse. </a:t>
            </a:r>
          </a:p>
        </p:txBody>
      </p:sp>
      <p:sp>
        <p:nvSpPr>
          <p:cNvPr id="5" name="Rectangle 4"/>
          <p:cNvSpPr>
            <a:spLocks noChangeArrowheads="1"/>
          </p:cNvSpPr>
          <p:nvPr/>
        </p:nvSpPr>
        <p:spPr bwMode="auto">
          <a:xfrm>
            <a:off x="1208638" y="214990"/>
            <a:ext cx="6671940" cy="415627"/>
          </a:xfrm>
          <a:prstGeom prst="rect">
            <a:avLst/>
          </a:prstGeom>
          <a:noFill/>
          <a:ln w="9525">
            <a:noFill/>
            <a:miter lim="800000"/>
            <a:headEnd/>
            <a:tailEnd/>
          </a:ln>
        </p:spPr>
        <p:txBody>
          <a:bodyPr anchor="ctr">
            <a:spAutoFit/>
          </a:bodyPr>
          <a:lstStyle/>
          <a:p>
            <a:pPr algn="just"/>
            <a:r>
              <a:rPr lang="fr-FR" sz="2101" dirty="0">
                <a:latin typeface="+mj-lt"/>
              </a:rPr>
              <a:t>PROCESSUS HORS CONTRÔLE  1.</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126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11269"/>
                                        </p:tgtEl>
                                        <p:attrNameLst>
                                          <p:attrName>style.visibility</p:attrName>
                                        </p:attrNameLst>
                                      </p:cBhvr>
                                      <p:to>
                                        <p:strVal val="visible"/>
                                      </p:to>
                                    </p:set>
                                    <p:animEffect transition="in" filter="fade">
                                      <p:cBhvr>
                                        <p:cTn id="11" dur="1000"/>
                                        <p:tgtEl>
                                          <p:spTgt spid="11269"/>
                                        </p:tgtEl>
                                      </p:cBhvr>
                                    </p:animEffect>
                                    <p:anim calcmode="lin" valueType="num">
                                      <p:cBhvr>
                                        <p:cTn id="12" dur="1000" fill="hold"/>
                                        <p:tgtEl>
                                          <p:spTgt spid="11269"/>
                                        </p:tgtEl>
                                        <p:attrNameLst>
                                          <p:attrName>ppt_x</p:attrName>
                                        </p:attrNameLst>
                                      </p:cBhvr>
                                      <p:tavLst>
                                        <p:tav tm="0">
                                          <p:val>
                                            <p:strVal val="#ppt_x"/>
                                          </p:val>
                                        </p:tav>
                                        <p:tav tm="100000">
                                          <p:val>
                                            <p:strVal val="#ppt_x"/>
                                          </p:val>
                                        </p:tav>
                                      </p:tavLst>
                                    </p:anim>
                                    <p:anim calcmode="lin" valueType="num">
                                      <p:cBhvr>
                                        <p:cTn id="13" dur="1000" fill="hold"/>
                                        <p:tgtEl>
                                          <p:spTgt spid="11269"/>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1000"/>
                                        <p:tgtEl>
                                          <p:spTgt spid="5"/>
                                        </p:tgtEl>
                                      </p:cBhvr>
                                    </p:animEffect>
                                    <p:anim calcmode="lin" valueType="num">
                                      <p:cBhvr>
                                        <p:cTn id="17" dur="1000" fill="hold"/>
                                        <p:tgtEl>
                                          <p:spTgt spid="5"/>
                                        </p:tgtEl>
                                        <p:attrNameLst>
                                          <p:attrName>ppt_x</p:attrName>
                                        </p:attrNameLst>
                                      </p:cBhvr>
                                      <p:tavLst>
                                        <p:tav tm="0">
                                          <p:val>
                                            <p:strVal val="#ppt_x"/>
                                          </p:val>
                                        </p:tav>
                                        <p:tav tm="100000">
                                          <p:val>
                                            <p:strVal val="#ppt_x"/>
                                          </p:val>
                                        </p:tav>
                                      </p:tavLst>
                                    </p:anim>
                                    <p:anim calcmode="lin" valueType="num">
                                      <p:cBhvr>
                                        <p:cTn id="18"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9" grpId="0"/>
      <p:bldP spid="5"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3" name="Picture 5"/>
          <p:cNvPicPr>
            <a:picLocks noChangeAspect="1" noChangeArrowheads="1"/>
          </p:cNvPicPr>
          <p:nvPr/>
        </p:nvPicPr>
        <p:blipFill>
          <a:blip r:embed="rId2" cstate="print"/>
          <a:srcRect t="22137" r="5331"/>
          <a:stretch>
            <a:fillRect/>
          </a:stretch>
        </p:blipFill>
        <p:spPr bwMode="auto">
          <a:xfrm>
            <a:off x="1208638" y="897842"/>
            <a:ext cx="6280103" cy="1932981"/>
          </a:xfrm>
          <a:prstGeom prst="rect">
            <a:avLst/>
          </a:prstGeom>
          <a:noFill/>
          <a:ln w="9525">
            <a:noFill/>
            <a:miter lim="800000"/>
            <a:headEnd/>
            <a:tailEnd/>
          </a:ln>
        </p:spPr>
      </p:pic>
      <p:sp>
        <p:nvSpPr>
          <p:cNvPr id="12294" name="Text Box 6"/>
          <p:cNvSpPr txBox="1">
            <a:spLocks noChangeArrowheads="1"/>
          </p:cNvSpPr>
          <p:nvPr/>
        </p:nvSpPr>
        <p:spPr bwMode="auto">
          <a:xfrm>
            <a:off x="1200301" y="3075143"/>
            <a:ext cx="6667176" cy="1280317"/>
          </a:xfrm>
          <a:prstGeom prst="rect">
            <a:avLst/>
          </a:prstGeom>
          <a:noFill/>
          <a:ln w="9525">
            <a:noFill/>
            <a:miter lim="800000"/>
            <a:headEnd/>
            <a:tailEnd/>
          </a:ln>
        </p:spPr>
        <p:txBody>
          <a:bodyPr/>
          <a:lstStyle/>
          <a:p>
            <a:r>
              <a:rPr lang="fr-FR" noProof="1">
                <a:latin typeface="+mj-lt"/>
              </a:rPr>
              <a:t>Le procédé </a:t>
            </a:r>
            <a:r>
              <a:rPr lang="fr-FR" dirty="0">
                <a:latin typeface="+mj-lt"/>
              </a:rPr>
              <a:t> n’est pas </a:t>
            </a:r>
            <a:r>
              <a:rPr lang="fr-FR" noProof="1">
                <a:latin typeface="+mj-lt"/>
              </a:rPr>
              <a:t>sous contrôle statistique.</a:t>
            </a:r>
          </a:p>
          <a:p>
            <a:r>
              <a:rPr lang="fr-FR" dirty="0">
                <a:latin typeface="+mj-lt"/>
              </a:rPr>
              <a:t>Moins de 2/3 des points sont dans le tiers central.</a:t>
            </a:r>
          </a:p>
          <a:p>
            <a:r>
              <a:rPr lang="fr-FR" dirty="0">
                <a:latin typeface="+mj-lt"/>
              </a:rPr>
              <a:t>Points trop rapprochés des limites de contrôle.</a:t>
            </a:r>
          </a:p>
          <a:p>
            <a:r>
              <a:rPr lang="fr-FR" dirty="0">
                <a:latin typeface="+mj-lt"/>
              </a:rPr>
              <a:t>Mais production bonne.</a:t>
            </a:r>
          </a:p>
        </p:txBody>
      </p:sp>
      <p:sp>
        <p:nvSpPr>
          <p:cNvPr id="5" name="Rectangle 4"/>
          <p:cNvSpPr>
            <a:spLocks noChangeArrowheads="1"/>
          </p:cNvSpPr>
          <p:nvPr/>
        </p:nvSpPr>
        <p:spPr bwMode="auto">
          <a:xfrm>
            <a:off x="1208638" y="214990"/>
            <a:ext cx="6671940" cy="415627"/>
          </a:xfrm>
          <a:prstGeom prst="rect">
            <a:avLst/>
          </a:prstGeom>
          <a:noFill/>
          <a:ln w="9525">
            <a:noFill/>
            <a:miter lim="800000"/>
            <a:headEnd/>
            <a:tailEnd/>
          </a:ln>
        </p:spPr>
        <p:txBody>
          <a:bodyPr anchor="ctr">
            <a:spAutoFit/>
          </a:bodyPr>
          <a:lstStyle/>
          <a:p>
            <a:pPr algn="just"/>
            <a:r>
              <a:rPr lang="fr-FR" sz="2101" dirty="0">
                <a:latin typeface="+mj-lt"/>
              </a:rPr>
              <a:t>PROCESSUS HORS CONTRÔLE  2.</a:t>
            </a:r>
          </a:p>
        </p:txBody>
      </p:sp>
      <p:sp>
        <p:nvSpPr>
          <p:cNvPr id="6" name="Slide Number Placeholder 21">
            <a:extLst>
              <a:ext uri="{FF2B5EF4-FFF2-40B4-BE49-F238E27FC236}">
                <a16:creationId xmlns:a16="http://schemas.microsoft.com/office/drawing/2014/main" id="{59FEC8EC-A625-4E21-8D94-6BED97F195D8}"/>
              </a:ext>
            </a:extLst>
          </p:cNvPr>
          <p:cNvSpPr>
            <a:spLocks noGrp="1"/>
          </p:cNvSpPr>
          <p:nvPr>
            <p:ph type="sldNum" sz="quarter" idx="12"/>
          </p:nvPr>
        </p:nvSpPr>
        <p:spPr>
          <a:xfrm>
            <a:off x="6312431" y="4888275"/>
            <a:ext cx="1543526" cy="273928"/>
          </a:xfrm>
        </p:spPr>
        <p:txBody>
          <a:bodyPr/>
          <a:lstStyle/>
          <a:p>
            <a:fld id="{9DC1E638-3F78-4E0D-883A-B278700C48C0}" type="slidenum">
              <a:rPr lang="de-DE" sz="1050">
                <a:solidFill>
                  <a:srgbClr val="FF0000"/>
                </a:solidFill>
              </a:rPr>
              <a:pPr/>
              <a:t>57</a:t>
            </a:fld>
            <a:endParaRPr lang="de-DE" sz="105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229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12294"/>
                                        </p:tgtEl>
                                        <p:attrNameLst>
                                          <p:attrName>style.visibility</p:attrName>
                                        </p:attrNameLst>
                                      </p:cBhvr>
                                      <p:to>
                                        <p:strVal val="visible"/>
                                      </p:to>
                                    </p:set>
                                    <p:animEffect transition="in" filter="fade">
                                      <p:cBhvr>
                                        <p:cTn id="11" dur="1000"/>
                                        <p:tgtEl>
                                          <p:spTgt spid="12294"/>
                                        </p:tgtEl>
                                      </p:cBhvr>
                                    </p:animEffect>
                                    <p:anim calcmode="lin" valueType="num">
                                      <p:cBhvr>
                                        <p:cTn id="12" dur="1000" fill="hold"/>
                                        <p:tgtEl>
                                          <p:spTgt spid="12294"/>
                                        </p:tgtEl>
                                        <p:attrNameLst>
                                          <p:attrName>ppt_x</p:attrName>
                                        </p:attrNameLst>
                                      </p:cBhvr>
                                      <p:tavLst>
                                        <p:tav tm="0">
                                          <p:val>
                                            <p:strVal val="#ppt_x"/>
                                          </p:val>
                                        </p:tav>
                                        <p:tav tm="100000">
                                          <p:val>
                                            <p:strVal val="#ppt_x"/>
                                          </p:val>
                                        </p:tav>
                                      </p:tavLst>
                                    </p:anim>
                                    <p:anim calcmode="lin" valueType="num">
                                      <p:cBhvr>
                                        <p:cTn id="13" dur="1000" fill="hold"/>
                                        <p:tgtEl>
                                          <p:spTgt spid="1229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1000"/>
                                        <p:tgtEl>
                                          <p:spTgt spid="5"/>
                                        </p:tgtEl>
                                      </p:cBhvr>
                                    </p:animEffect>
                                    <p:anim calcmode="lin" valueType="num">
                                      <p:cBhvr>
                                        <p:cTn id="17" dur="1000" fill="hold"/>
                                        <p:tgtEl>
                                          <p:spTgt spid="5"/>
                                        </p:tgtEl>
                                        <p:attrNameLst>
                                          <p:attrName>ppt_x</p:attrName>
                                        </p:attrNameLst>
                                      </p:cBhvr>
                                      <p:tavLst>
                                        <p:tav tm="0">
                                          <p:val>
                                            <p:strVal val="#ppt_x"/>
                                          </p:val>
                                        </p:tav>
                                        <p:tav tm="100000">
                                          <p:val>
                                            <p:strVal val="#ppt_x"/>
                                          </p:val>
                                        </p:tav>
                                      </p:tavLst>
                                    </p:anim>
                                    <p:anim calcmode="lin" valueType="num">
                                      <p:cBhvr>
                                        <p:cTn id="18"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4" grpId="0"/>
      <p:bldP spid="5"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7" name="Picture 5"/>
          <p:cNvPicPr>
            <a:picLocks noChangeAspect="1" noChangeArrowheads="1"/>
          </p:cNvPicPr>
          <p:nvPr/>
        </p:nvPicPr>
        <p:blipFill>
          <a:blip r:embed="rId2" cstate="print"/>
          <a:srcRect t="20587" r="4117"/>
          <a:stretch>
            <a:fillRect/>
          </a:stretch>
        </p:blipFill>
        <p:spPr bwMode="auto">
          <a:xfrm>
            <a:off x="1518296" y="688394"/>
            <a:ext cx="6367046" cy="1973475"/>
          </a:xfrm>
          <a:prstGeom prst="rect">
            <a:avLst/>
          </a:prstGeom>
          <a:noFill/>
          <a:ln w="9525">
            <a:noFill/>
            <a:miter lim="800000"/>
            <a:headEnd/>
            <a:tailEnd/>
          </a:ln>
        </p:spPr>
      </p:pic>
      <p:sp>
        <p:nvSpPr>
          <p:cNvPr id="13318" name="Text Box 6"/>
          <p:cNvSpPr txBox="1">
            <a:spLocks noChangeArrowheads="1"/>
          </p:cNvSpPr>
          <p:nvPr/>
        </p:nvSpPr>
        <p:spPr bwMode="auto">
          <a:xfrm>
            <a:off x="1209829" y="3058469"/>
            <a:ext cx="6105027" cy="1080231"/>
          </a:xfrm>
          <a:prstGeom prst="rect">
            <a:avLst/>
          </a:prstGeom>
          <a:noFill/>
          <a:ln w="9525">
            <a:noFill/>
            <a:miter lim="800000"/>
            <a:headEnd/>
            <a:tailEnd/>
          </a:ln>
        </p:spPr>
        <p:txBody>
          <a:bodyPr/>
          <a:lstStyle/>
          <a:p>
            <a:r>
              <a:rPr lang="fr-FR" noProof="1">
                <a:latin typeface="+mj-lt"/>
              </a:rPr>
              <a:t>Le procédé </a:t>
            </a:r>
            <a:r>
              <a:rPr lang="fr-FR" dirty="0">
                <a:latin typeface="+mj-lt"/>
              </a:rPr>
              <a:t>n’est pas </a:t>
            </a:r>
            <a:r>
              <a:rPr lang="fr-FR" noProof="1">
                <a:latin typeface="+mj-lt"/>
              </a:rPr>
              <a:t>sous contrôle.</a:t>
            </a:r>
          </a:p>
          <a:p>
            <a:r>
              <a:rPr lang="fr-FR" dirty="0">
                <a:latin typeface="+mj-lt"/>
              </a:rPr>
              <a:t>Présence d’une dérive.</a:t>
            </a:r>
          </a:p>
          <a:p>
            <a:r>
              <a:rPr lang="fr-FR" dirty="0">
                <a:latin typeface="+mj-lt"/>
              </a:rPr>
              <a:t>Production fausse.</a:t>
            </a:r>
          </a:p>
        </p:txBody>
      </p:sp>
      <p:sp>
        <p:nvSpPr>
          <p:cNvPr id="5" name="Rectangle 4"/>
          <p:cNvSpPr>
            <a:spLocks noChangeArrowheads="1"/>
          </p:cNvSpPr>
          <p:nvPr/>
        </p:nvSpPr>
        <p:spPr bwMode="auto">
          <a:xfrm>
            <a:off x="1208638" y="214990"/>
            <a:ext cx="6671940" cy="415627"/>
          </a:xfrm>
          <a:prstGeom prst="rect">
            <a:avLst/>
          </a:prstGeom>
          <a:noFill/>
          <a:ln w="9525">
            <a:noFill/>
            <a:miter lim="800000"/>
            <a:headEnd/>
            <a:tailEnd/>
          </a:ln>
        </p:spPr>
        <p:txBody>
          <a:bodyPr anchor="ctr">
            <a:spAutoFit/>
          </a:bodyPr>
          <a:lstStyle/>
          <a:p>
            <a:pPr algn="just"/>
            <a:r>
              <a:rPr lang="fr-FR" sz="2101" dirty="0">
                <a:latin typeface="+mj-lt"/>
              </a:rPr>
              <a:t>PROCESSUS HORS  CONTRÔLE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33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13318"/>
                                        </p:tgtEl>
                                        <p:attrNameLst>
                                          <p:attrName>style.visibility</p:attrName>
                                        </p:attrNameLst>
                                      </p:cBhvr>
                                      <p:to>
                                        <p:strVal val="visible"/>
                                      </p:to>
                                    </p:set>
                                    <p:animEffect transition="in" filter="fade">
                                      <p:cBhvr>
                                        <p:cTn id="11" dur="1000"/>
                                        <p:tgtEl>
                                          <p:spTgt spid="13318"/>
                                        </p:tgtEl>
                                      </p:cBhvr>
                                    </p:animEffect>
                                    <p:anim calcmode="lin" valueType="num">
                                      <p:cBhvr>
                                        <p:cTn id="12" dur="1000" fill="hold"/>
                                        <p:tgtEl>
                                          <p:spTgt spid="13318"/>
                                        </p:tgtEl>
                                        <p:attrNameLst>
                                          <p:attrName>ppt_x</p:attrName>
                                        </p:attrNameLst>
                                      </p:cBhvr>
                                      <p:tavLst>
                                        <p:tav tm="0">
                                          <p:val>
                                            <p:strVal val="#ppt_x"/>
                                          </p:val>
                                        </p:tav>
                                        <p:tav tm="100000">
                                          <p:val>
                                            <p:strVal val="#ppt_x"/>
                                          </p:val>
                                        </p:tav>
                                      </p:tavLst>
                                    </p:anim>
                                    <p:anim calcmode="lin" valueType="num">
                                      <p:cBhvr>
                                        <p:cTn id="13" dur="1000" fill="hold"/>
                                        <p:tgtEl>
                                          <p:spTgt spid="133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1000"/>
                                        <p:tgtEl>
                                          <p:spTgt spid="5"/>
                                        </p:tgtEl>
                                      </p:cBhvr>
                                    </p:animEffect>
                                    <p:anim calcmode="lin" valueType="num">
                                      <p:cBhvr>
                                        <p:cTn id="17" dur="1000" fill="hold"/>
                                        <p:tgtEl>
                                          <p:spTgt spid="5"/>
                                        </p:tgtEl>
                                        <p:attrNameLst>
                                          <p:attrName>ppt_x</p:attrName>
                                        </p:attrNameLst>
                                      </p:cBhvr>
                                      <p:tavLst>
                                        <p:tav tm="0">
                                          <p:val>
                                            <p:strVal val="#ppt_x"/>
                                          </p:val>
                                        </p:tav>
                                        <p:tav tm="100000">
                                          <p:val>
                                            <p:strVal val="#ppt_x"/>
                                          </p:val>
                                        </p:tav>
                                      </p:tavLst>
                                    </p:anim>
                                    <p:anim calcmode="lin" valueType="num">
                                      <p:cBhvr>
                                        <p:cTn id="18"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8" grpId="0"/>
      <p:bldP spid="5"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1" name="Rectangle 5"/>
          <p:cNvSpPr>
            <a:spLocks noChangeArrowheads="1"/>
          </p:cNvSpPr>
          <p:nvPr/>
        </p:nvSpPr>
        <p:spPr bwMode="auto">
          <a:xfrm>
            <a:off x="1215784" y="1360886"/>
            <a:ext cx="6671940" cy="1477328"/>
          </a:xfrm>
          <a:prstGeom prst="rect">
            <a:avLst/>
          </a:prstGeom>
          <a:noFill/>
          <a:ln w="9525">
            <a:noFill/>
            <a:miter lim="800000"/>
            <a:headEnd/>
            <a:tailEnd/>
          </a:ln>
        </p:spPr>
        <p:txBody>
          <a:bodyPr wrap="square" anchor="ctr">
            <a:spAutoFit/>
          </a:bodyPr>
          <a:lstStyle/>
          <a:p>
            <a:pPr algn="just">
              <a:buFont typeface="Arial" pitchFamily="34" charset="0"/>
              <a:buChar char="•"/>
            </a:pPr>
            <a:r>
              <a:rPr lang="fr-FR" dirty="0">
                <a:latin typeface="+mj-lt"/>
              </a:rPr>
              <a:t>   Arrêt immédiat</a:t>
            </a:r>
          </a:p>
          <a:p>
            <a:pPr algn="just">
              <a:buFont typeface="Arial" pitchFamily="34" charset="0"/>
              <a:buChar char="•"/>
            </a:pPr>
            <a:r>
              <a:rPr lang="fr-FR" dirty="0">
                <a:latin typeface="+mj-lt"/>
              </a:rPr>
              <a:t>   Correction </a:t>
            </a:r>
          </a:p>
          <a:p>
            <a:pPr algn="just">
              <a:buFont typeface="Arial" pitchFamily="34" charset="0"/>
              <a:buChar char="•"/>
            </a:pPr>
            <a:r>
              <a:rPr lang="fr-FR" dirty="0">
                <a:latin typeface="+mj-lt"/>
              </a:rPr>
              <a:t>  Analyse des causes  (Utilisation des 5M et du diagramme    d’HISHIKAWA)</a:t>
            </a:r>
          </a:p>
          <a:p>
            <a:pPr algn="just">
              <a:buFont typeface="Arial" pitchFamily="34" charset="0"/>
              <a:buChar char="•"/>
            </a:pPr>
            <a:r>
              <a:rPr lang="fr-FR" dirty="0">
                <a:latin typeface="+mj-lt"/>
              </a:rPr>
              <a:t>  Actions correctives</a:t>
            </a:r>
          </a:p>
        </p:txBody>
      </p:sp>
      <p:sp>
        <p:nvSpPr>
          <p:cNvPr id="6" name="Rectangle 4"/>
          <p:cNvSpPr>
            <a:spLocks noChangeArrowheads="1"/>
          </p:cNvSpPr>
          <p:nvPr/>
        </p:nvSpPr>
        <p:spPr bwMode="auto">
          <a:xfrm>
            <a:off x="1208638" y="214990"/>
            <a:ext cx="6671940" cy="415627"/>
          </a:xfrm>
          <a:prstGeom prst="rect">
            <a:avLst/>
          </a:prstGeom>
          <a:noFill/>
          <a:ln w="9525">
            <a:noFill/>
            <a:miter lim="800000"/>
            <a:headEnd/>
            <a:tailEnd/>
          </a:ln>
        </p:spPr>
        <p:txBody>
          <a:bodyPr anchor="ctr">
            <a:spAutoFit/>
          </a:bodyPr>
          <a:lstStyle/>
          <a:p>
            <a:pPr algn="just"/>
            <a:r>
              <a:rPr lang="fr-FR" sz="2101" dirty="0">
                <a:latin typeface="+mj-lt"/>
              </a:rPr>
              <a:t>PROCESSUS HORS  CONTRÔLE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434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1"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_h1"/>
          <p:cNvSpPr>
            <a:spLocks noGrp="1" noChangeArrowheads="1"/>
          </p:cNvSpPr>
          <p:nvPr>
            <p:ph type="title"/>
          </p:nvPr>
        </p:nvSpPr>
        <p:spPr bwMode="gray">
          <a:xfrm>
            <a:off x="1138345" y="-15174"/>
            <a:ext cx="2731360" cy="519682"/>
          </a:xfrm>
        </p:spPr>
        <p:txBody>
          <a:bodyPr/>
          <a:lstStyle/>
          <a:p>
            <a:pPr algn="l"/>
            <a:r>
              <a:rPr lang="en-US" sz="1500" b="1" noProof="1"/>
              <a:t>Qu’est-ce que le MSP? </a:t>
            </a:r>
          </a:p>
        </p:txBody>
      </p:sp>
      <p:sp>
        <p:nvSpPr>
          <p:cNvPr id="23" name="_text"/>
          <p:cNvSpPr txBox="1">
            <a:spLocks/>
          </p:cNvSpPr>
          <p:nvPr/>
        </p:nvSpPr>
        <p:spPr bwMode="gray">
          <a:xfrm>
            <a:off x="1384905" y="1165982"/>
            <a:ext cx="3132310" cy="3187096"/>
          </a:xfrm>
          <a:prstGeom prst="rect">
            <a:avLst/>
          </a:prstGeom>
        </p:spPr>
        <p:txBody>
          <a:bodyPr vert="horz" lIns="0" tIns="0" rIns="0" bIns="0" rtlCol="0">
            <a:noAutofit/>
          </a:bodyPr>
          <a:lstStyle/>
          <a:p>
            <a:pPr marL="135036" indent="-135036">
              <a:lnSpc>
                <a:spcPct val="95000"/>
              </a:lnSpc>
              <a:spcAft>
                <a:spcPts val="600"/>
              </a:spcAft>
              <a:buFont typeface="Wingdings" pitchFamily="2" charset="2"/>
              <a:buChar char="§"/>
              <a:defRPr/>
            </a:pPr>
            <a:endParaRPr lang="fr-FR" b="1" noProof="1"/>
          </a:p>
        </p:txBody>
      </p:sp>
      <p:sp>
        <p:nvSpPr>
          <p:cNvPr id="18" name="Espace réservé du contenu 2"/>
          <p:cNvSpPr txBox="1">
            <a:spLocks/>
          </p:cNvSpPr>
          <p:nvPr/>
        </p:nvSpPr>
        <p:spPr>
          <a:xfrm>
            <a:off x="1484948" y="1200521"/>
            <a:ext cx="6174105" cy="3395520"/>
          </a:xfrm>
          <a:prstGeom prst="rect">
            <a:avLst/>
          </a:prstGeom>
        </p:spPr>
        <p:txBody>
          <a:bodyPr>
            <a:normAutofit/>
          </a:bodyPr>
          <a:lstStyle/>
          <a:p>
            <a:pPr marL="257244" indent="-257244" defTabSz="685983" fontAlgn="auto">
              <a:spcBef>
                <a:spcPct val="20000"/>
              </a:spcBef>
              <a:spcAft>
                <a:spcPts val="0"/>
              </a:spcAft>
              <a:buFont typeface="Arial" pitchFamily="34" charset="0"/>
              <a:buChar char="•"/>
              <a:defRPr/>
            </a:pPr>
            <a:endParaRPr lang="fr-FR" sz="2401" dirty="0">
              <a:latin typeface="+mn-lt"/>
            </a:endParaRPr>
          </a:p>
        </p:txBody>
      </p:sp>
      <p:sp>
        <p:nvSpPr>
          <p:cNvPr id="9" name="ZoneTexte 8"/>
          <p:cNvSpPr txBox="1"/>
          <p:nvPr/>
        </p:nvSpPr>
        <p:spPr>
          <a:xfrm>
            <a:off x="1546731" y="1005887"/>
            <a:ext cx="6050539" cy="1200329"/>
          </a:xfrm>
          <a:prstGeom prst="rect">
            <a:avLst/>
          </a:prstGeom>
          <a:noFill/>
        </p:spPr>
        <p:txBody>
          <a:bodyPr wrap="square" rtlCol="0">
            <a:spAutoFit/>
          </a:bodyPr>
          <a:lstStyle/>
          <a:p>
            <a:pPr marL="342991" indent="-342991">
              <a:buFont typeface="+mj-lt"/>
              <a:buAutoNum type="arabicPeriod"/>
            </a:pPr>
            <a:endParaRPr lang="fr-FR" dirty="0">
              <a:solidFill>
                <a:srgbClr val="FF0000"/>
              </a:solidFill>
            </a:endParaRPr>
          </a:p>
          <a:p>
            <a:pPr marL="342991" indent="-342991">
              <a:buFont typeface="+mj-lt"/>
              <a:buAutoNum type="arabicPeriod"/>
            </a:pPr>
            <a:endParaRPr lang="fr-FR" dirty="0"/>
          </a:p>
          <a:p>
            <a:pPr marL="342991" indent="-342991">
              <a:buFont typeface="+mj-lt"/>
              <a:buAutoNum type="arabicPeriod"/>
            </a:pPr>
            <a:endParaRPr lang="fr-FR" dirty="0"/>
          </a:p>
          <a:p>
            <a:pPr marL="257244" indent="-257244">
              <a:buFont typeface="+mj-lt"/>
              <a:buAutoNum type="arabicPeriod"/>
            </a:pPr>
            <a:endParaRPr lang="fr-FR" b="1" dirty="0"/>
          </a:p>
        </p:txBody>
      </p:sp>
      <p:sp>
        <p:nvSpPr>
          <p:cNvPr id="159746" name="Rectangle 2"/>
          <p:cNvSpPr>
            <a:spLocks noChangeArrowheads="1"/>
          </p:cNvSpPr>
          <p:nvPr/>
        </p:nvSpPr>
        <p:spPr bwMode="auto">
          <a:xfrm>
            <a:off x="1141942" y="-173135"/>
            <a:ext cx="138606" cy="346271"/>
          </a:xfrm>
          <a:prstGeom prst="rect">
            <a:avLst/>
          </a:prstGeom>
          <a:noFill/>
          <a:ln w="9525">
            <a:noFill/>
            <a:miter lim="800000"/>
            <a:headEnd/>
            <a:tailEnd/>
          </a:ln>
          <a:effectLst/>
        </p:spPr>
        <p:txBody>
          <a:bodyPr vert="horz" wrap="none" lIns="68601" tIns="34301" rIns="68601" bIns="34301" numCol="1" anchor="ctr" anchorCtr="0" compatLnSpc="1">
            <a:prstTxWarp prst="textNoShape">
              <a:avLst/>
            </a:prstTxWarp>
            <a:spAutoFit/>
          </a:bodyPr>
          <a:lstStyle/>
          <a:p>
            <a:endParaRPr lang="fr-FR"/>
          </a:p>
        </p:txBody>
      </p:sp>
      <p:sp>
        <p:nvSpPr>
          <p:cNvPr id="159748" name="Rectangle 4"/>
          <p:cNvSpPr>
            <a:spLocks noChangeArrowheads="1"/>
          </p:cNvSpPr>
          <p:nvPr/>
        </p:nvSpPr>
        <p:spPr bwMode="auto">
          <a:xfrm>
            <a:off x="1141942" y="-173135"/>
            <a:ext cx="138606" cy="346271"/>
          </a:xfrm>
          <a:prstGeom prst="rect">
            <a:avLst/>
          </a:prstGeom>
          <a:noFill/>
          <a:ln w="9525">
            <a:noFill/>
            <a:miter lim="800000"/>
            <a:headEnd/>
            <a:tailEnd/>
          </a:ln>
          <a:effectLst/>
        </p:spPr>
        <p:txBody>
          <a:bodyPr vert="horz" wrap="none" lIns="68601" tIns="34301" rIns="68601" bIns="34301" numCol="1" anchor="ctr" anchorCtr="0" compatLnSpc="1">
            <a:prstTxWarp prst="textNoShape">
              <a:avLst/>
            </a:prstTxWarp>
            <a:spAutoFit/>
          </a:bodyPr>
          <a:lstStyle/>
          <a:p>
            <a:endParaRPr lang="fr-FR"/>
          </a:p>
        </p:txBody>
      </p:sp>
      <p:sp>
        <p:nvSpPr>
          <p:cNvPr id="159752" name="Rectangle 8"/>
          <p:cNvSpPr>
            <a:spLocks noChangeArrowheads="1"/>
          </p:cNvSpPr>
          <p:nvPr/>
        </p:nvSpPr>
        <p:spPr bwMode="auto">
          <a:xfrm>
            <a:off x="1141942" y="-173135"/>
            <a:ext cx="138606" cy="346271"/>
          </a:xfrm>
          <a:prstGeom prst="rect">
            <a:avLst/>
          </a:prstGeom>
          <a:noFill/>
          <a:ln w="9525">
            <a:noFill/>
            <a:miter lim="800000"/>
            <a:headEnd/>
            <a:tailEnd/>
          </a:ln>
          <a:effectLst/>
        </p:spPr>
        <p:txBody>
          <a:bodyPr vert="horz" wrap="none" lIns="68601" tIns="34301" rIns="68601" bIns="34301" numCol="1" anchor="ctr" anchorCtr="0" compatLnSpc="1">
            <a:prstTxWarp prst="textNoShape">
              <a:avLst/>
            </a:prstTxWarp>
            <a:spAutoFit/>
          </a:bodyPr>
          <a:lstStyle/>
          <a:p>
            <a:endParaRPr lang="fr-FR"/>
          </a:p>
        </p:txBody>
      </p:sp>
      <p:sp>
        <p:nvSpPr>
          <p:cNvPr id="159754" name="Rectangle 10"/>
          <p:cNvSpPr>
            <a:spLocks noChangeArrowheads="1"/>
          </p:cNvSpPr>
          <p:nvPr/>
        </p:nvSpPr>
        <p:spPr bwMode="auto">
          <a:xfrm>
            <a:off x="1141942" y="-173135"/>
            <a:ext cx="138606" cy="346271"/>
          </a:xfrm>
          <a:prstGeom prst="rect">
            <a:avLst/>
          </a:prstGeom>
          <a:noFill/>
          <a:ln w="9525">
            <a:noFill/>
            <a:miter lim="800000"/>
            <a:headEnd/>
            <a:tailEnd/>
          </a:ln>
          <a:effectLst/>
        </p:spPr>
        <p:txBody>
          <a:bodyPr vert="horz" wrap="none" lIns="68601" tIns="34301" rIns="68601" bIns="34301" numCol="1" anchor="ctr" anchorCtr="0" compatLnSpc="1">
            <a:prstTxWarp prst="textNoShape">
              <a:avLst/>
            </a:prstTxWarp>
            <a:spAutoFit/>
          </a:bodyPr>
          <a:lstStyle/>
          <a:p>
            <a:endParaRPr lang="fr-FR"/>
          </a:p>
        </p:txBody>
      </p:sp>
      <p:sp>
        <p:nvSpPr>
          <p:cNvPr id="159756" name="Rectangle 12"/>
          <p:cNvSpPr>
            <a:spLocks noChangeArrowheads="1"/>
          </p:cNvSpPr>
          <p:nvPr/>
        </p:nvSpPr>
        <p:spPr bwMode="auto">
          <a:xfrm>
            <a:off x="1141942" y="-1632"/>
            <a:ext cx="138606" cy="346271"/>
          </a:xfrm>
          <a:prstGeom prst="rect">
            <a:avLst/>
          </a:prstGeom>
          <a:noFill/>
          <a:ln w="9525">
            <a:noFill/>
            <a:miter lim="800000"/>
            <a:headEnd/>
            <a:tailEnd/>
          </a:ln>
          <a:effectLst/>
        </p:spPr>
        <p:txBody>
          <a:bodyPr vert="horz" wrap="none" lIns="68601" tIns="34301" rIns="68601" bIns="34301" numCol="1" anchor="ctr" anchorCtr="0" compatLnSpc="1">
            <a:prstTxWarp prst="textNoShape">
              <a:avLst/>
            </a:prstTxWarp>
            <a:spAutoFit/>
          </a:bodyPr>
          <a:lstStyle/>
          <a:p>
            <a:endParaRPr lang="fr-FR"/>
          </a:p>
        </p:txBody>
      </p:sp>
      <p:sp>
        <p:nvSpPr>
          <p:cNvPr id="159758" name="Rectangle 14"/>
          <p:cNvSpPr>
            <a:spLocks noChangeArrowheads="1"/>
          </p:cNvSpPr>
          <p:nvPr/>
        </p:nvSpPr>
        <p:spPr bwMode="auto">
          <a:xfrm>
            <a:off x="1141942" y="-173135"/>
            <a:ext cx="138606" cy="346271"/>
          </a:xfrm>
          <a:prstGeom prst="rect">
            <a:avLst/>
          </a:prstGeom>
          <a:noFill/>
          <a:ln w="9525">
            <a:noFill/>
            <a:miter lim="800000"/>
            <a:headEnd/>
            <a:tailEnd/>
          </a:ln>
          <a:effectLst/>
        </p:spPr>
        <p:txBody>
          <a:bodyPr vert="horz" wrap="none" lIns="68601" tIns="34301" rIns="68601" bIns="34301" numCol="1" anchor="ctr" anchorCtr="0" compatLnSpc="1">
            <a:prstTxWarp prst="textNoShape">
              <a:avLst/>
            </a:prstTxWarp>
            <a:spAutoFit/>
          </a:bodyPr>
          <a:lstStyle/>
          <a:p>
            <a:endParaRPr lang="fr-FR"/>
          </a:p>
        </p:txBody>
      </p:sp>
      <p:sp>
        <p:nvSpPr>
          <p:cNvPr id="159760" name="Rectangle 16"/>
          <p:cNvSpPr>
            <a:spLocks noChangeArrowheads="1"/>
          </p:cNvSpPr>
          <p:nvPr/>
        </p:nvSpPr>
        <p:spPr bwMode="auto">
          <a:xfrm>
            <a:off x="1141942" y="-173135"/>
            <a:ext cx="138606" cy="346271"/>
          </a:xfrm>
          <a:prstGeom prst="rect">
            <a:avLst/>
          </a:prstGeom>
          <a:noFill/>
          <a:ln w="9525">
            <a:noFill/>
            <a:miter lim="800000"/>
            <a:headEnd/>
            <a:tailEnd/>
          </a:ln>
          <a:effectLst/>
        </p:spPr>
        <p:txBody>
          <a:bodyPr vert="horz" wrap="none" lIns="68601" tIns="34301" rIns="68601" bIns="34301" numCol="1" anchor="ctr" anchorCtr="0" compatLnSpc="1">
            <a:prstTxWarp prst="textNoShape">
              <a:avLst/>
            </a:prstTxWarp>
            <a:spAutoFit/>
          </a:bodyPr>
          <a:lstStyle/>
          <a:p>
            <a:endParaRPr lang="fr-FR"/>
          </a:p>
        </p:txBody>
      </p:sp>
      <p:sp>
        <p:nvSpPr>
          <p:cNvPr id="159762" name="Rectangle 18"/>
          <p:cNvSpPr>
            <a:spLocks noChangeArrowheads="1"/>
          </p:cNvSpPr>
          <p:nvPr/>
        </p:nvSpPr>
        <p:spPr bwMode="auto">
          <a:xfrm>
            <a:off x="1141942" y="-173135"/>
            <a:ext cx="138606" cy="346271"/>
          </a:xfrm>
          <a:prstGeom prst="rect">
            <a:avLst/>
          </a:prstGeom>
          <a:noFill/>
          <a:ln w="9525">
            <a:noFill/>
            <a:miter lim="800000"/>
            <a:headEnd/>
            <a:tailEnd/>
          </a:ln>
          <a:effectLst/>
        </p:spPr>
        <p:txBody>
          <a:bodyPr vert="horz" wrap="none" lIns="68601" tIns="34301" rIns="68601" bIns="34301" numCol="1" anchor="ctr" anchorCtr="0" compatLnSpc="1">
            <a:prstTxWarp prst="textNoShape">
              <a:avLst/>
            </a:prstTxWarp>
            <a:spAutoFit/>
          </a:bodyPr>
          <a:lstStyle/>
          <a:p>
            <a:endParaRPr lang="fr-FR"/>
          </a:p>
        </p:txBody>
      </p:sp>
      <p:sp>
        <p:nvSpPr>
          <p:cNvPr id="159764" name="Rectangle 20"/>
          <p:cNvSpPr>
            <a:spLocks noChangeArrowheads="1"/>
          </p:cNvSpPr>
          <p:nvPr/>
        </p:nvSpPr>
        <p:spPr bwMode="auto">
          <a:xfrm>
            <a:off x="1141942" y="-173135"/>
            <a:ext cx="138606" cy="346271"/>
          </a:xfrm>
          <a:prstGeom prst="rect">
            <a:avLst/>
          </a:prstGeom>
          <a:noFill/>
          <a:ln w="9525">
            <a:noFill/>
            <a:miter lim="800000"/>
            <a:headEnd/>
            <a:tailEnd/>
          </a:ln>
          <a:effectLst/>
        </p:spPr>
        <p:txBody>
          <a:bodyPr vert="horz" wrap="none" lIns="68601" tIns="34301" rIns="68601" bIns="34301" numCol="1" anchor="ctr" anchorCtr="0" compatLnSpc="1">
            <a:prstTxWarp prst="textNoShape">
              <a:avLst/>
            </a:prstTxWarp>
            <a:spAutoFit/>
          </a:bodyPr>
          <a:lstStyle/>
          <a:p>
            <a:endParaRPr lang="fr-FR"/>
          </a:p>
        </p:txBody>
      </p:sp>
      <p:sp>
        <p:nvSpPr>
          <p:cNvPr id="159766" name="Rectangle 22"/>
          <p:cNvSpPr>
            <a:spLocks noChangeArrowheads="1"/>
          </p:cNvSpPr>
          <p:nvPr/>
        </p:nvSpPr>
        <p:spPr bwMode="auto">
          <a:xfrm>
            <a:off x="1141942" y="-173135"/>
            <a:ext cx="138606" cy="346271"/>
          </a:xfrm>
          <a:prstGeom prst="rect">
            <a:avLst/>
          </a:prstGeom>
          <a:noFill/>
          <a:ln w="9525">
            <a:noFill/>
            <a:miter lim="800000"/>
            <a:headEnd/>
            <a:tailEnd/>
          </a:ln>
          <a:effectLst/>
        </p:spPr>
        <p:txBody>
          <a:bodyPr vert="horz" wrap="none" lIns="68601" tIns="34301" rIns="68601" bIns="34301" numCol="1" anchor="ctr" anchorCtr="0" compatLnSpc="1">
            <a:prstTxWarp prst="textNoShape">
              <a:avLst/>
            </a:prstTxWarp>
            <a:spAutoFit/>
          </a:bodyPr>
          <a:lstStyle/>
          <a:p>
            <a:endParaRPr lang="fr-FR"/>
          </a:p>
        </p:txBody>
      </p:sp>
      <p:sp>
        <p:nvSpPr>
          <p:cNvPr id="25" name="Rectangle 24"/>
          <p:cNvSpPr/>
          <p:nvPr/>
        </p:nvSpPr>
        <p:spPr>
          <a:xfrm>
            <a:off x="1187781" y="888613"/>
            <a:ext cx="6658866" cy="4455066"/>
          </a:xfrm>
          <a:prstGeom prst="rect">
            <a:avLst/>
          </a:prstGeom>
        </p:spPr>
        <p:txBody>
          <a:bodyPr wrap="square">
            <a:spAutoFit/>
          </a:bodyPr>
          <a:lstStyle/>
          <a:p>
            <a:pPr algn="just"/>
            <a:r>
              <a:rPr lang="fr-FR" sz="1575" dirty="0"/>
              <a:t>La MSP s’intéresse à la façon dont ces articles se répartissent dans l’intervalle de tolérance afin d’optimiser leur production en enregistrant tout écart avant de produire des pièces non-conformes (hors intervalle de tolérance). </a:t>
            </a:r>
          </a:p>
          <a:p>
            <a:pPr algn="just"/>
            <a:endParaRPr lang="fr-FR" sz="1575" dirty="0"/>
          </a:p>
          <a:p>
            <a:pPr algn="just"/>
            <a:r>
              <a:rPr lang="fr-FR" sz="1575" dirty="0"/>
              <a:t>La MSP est une méthode préventive qui vise à amener le processus au niveau de qualité requis et à le maintenir grâce à un système de surveillance. </a:t>
            </a:r>
            <a:br>
              <a:rPr lang="fr-FR" sz="1575" dirty="0"/>
            </a:br>
            <a:endParaRPr lang="fr-FR" sz="1575" dirty="0"/>
          </a:p>
          <a:p>
            <a:pPr algn="just"/>
            <a:r>
              <a:rPr lang="fr-FR" sz="1575" dirty="0"/>
              <a:t>L’outil statistique MSP :</a:t>
            </a:r>
          </a:p>
          <a:p>
            <a:pPr algn="just"/>
            <a:endParaRPr lang="fr-FR" sz="1575" dirty="0"/>
          </a:p>
          <a:p>
            <a:pPr marL="867006" lvl="1" indent="-257244" algn="just">
              <a:buFont typeface="Wingdings" pitchFamily="2" charset="2"/>
              <a:buChar char="Ø"/>
            </a:pPr>
            <a:r>
              <a:rPr lang="fr-FR" sz="1575" dirty="0"/>
              <a:t>Donne aux opérateurs la possibilité de piloter précisément leurs machines.</a:t>
            </a:r>
          </a:p>
          <a:p>
            <a:pPr marL="867006" lvl="1" indent="-257244" algn="just">
              <a:buFont typeface="Wingdings" pitchFamily="2" charset="2"/>
              <a:buChar char="Ø"/>
            </a:pPr>
            <a:r>
              <a:rPr lang="fr-FR" sz="1575" dirty="0"/>
              <a:t>Formalise la notion de capabilité.</a:t>
            </a:r>
          </a:p>
          <a:p>
            <a:pPr marL="867006" lvl="1" indent="-257244" algn="just">
              <a:buFont typeface="Wingdings" pitchFamily="2" charset="2"/>
              <a:buChar char="Ø"/>
            </a:pPr>
            <a:r>
              <a:rPr lang="fr-FR" sz="1575" dirty="0"/>
              <a:t>Trie les situations ordinaires, qui ne nécessitent aucune action, et les situations anormales pour lesquelles l’opérateur doit intervenir.</a:t>
            </a:r>
          </a:p>
          <a:p>
            <a:pPr algn="just">
              <a:buFont typeface="Wingdings" pitchFamily="2" charset="2"/>
              <a:buChar char="µ"/>
            </a:pPr>
            <a:endParaRPr lang="fr-FR" sz="1575" dirty="0"/>
          </a:p>
        </p:txBody>
      </p:sp>
      <p:sp>
        <p:nvSpPr>
          <p:cNvPr id="17" name="Slide Number Placeholder 21">
            <a:extLst>
              <a:ext uri="{FF2B5EF4-FFF2-40B4-BE49-F238E27FC236}">
                <a16:creationId xmlns:a16="http://schemas.microsoft.com/office/drawing/2014/main" id="{E30A1505-555E-4DD1-B456-621EB2BC40E6}"/>
              </a:ext>
            </a:extLst>
          </p:cNvPr>
          <p:cNvSpPr>
            <a:spLocks noGrp="1"/>
          </p:cNvSpPr>
          <p:nvPr>
            <p:ph type="sldNum" sz="quarter" idx="12"/>
          </p:nvPr>
        </p:nvSpPr>
        <p:spPr>
          <a:xfrm>
            <a:off x="6312431" y="4888275"/>
            <a:ext cx="1543526" cy="273928"/>
          </a:xfrm>
        </p:spPr>
        <p:txBody>
          <a:bodyPr/>
          <a:lstStyle/>
          <a:p>
            <a:fld id="{9DC1E638-3F78-4E0D-883A-B278700C48C0}" type="slidenum">
              <a:rPr lang="de-DE" sz="1050">
                <a:solidFill>
                  <a:srgbClr val="FF0000"/>
                </a:solidFill>
              </a:rPr>
              <a:pPr/>
              <a:t>6</a:t>
            </a:fld>
            <a:endParaRPr lang="de-DE" sz="1050" dirty="0">
              <a:solidFill>
                <a:srgbClr val="FF0000"/>
              </a:solidFill>
            </a:endParaRPr>
          </a:p>
        </p:txBody>
      </p:sp>
    </p:spTree>
    <p:extLst>
      <p:ext uri="{BB962C8B-B14F-4D97-AF65-F5344CB8AC3E}">
        <p14:creationId xmlns:p14="http://schemas.microsoft.com/office/powerpoint/2010/main" val="2957257905"/>
      </p:ext>
    </p:extLst>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1546731" y="18129"/>
            <a:ext cx="6174105" cy="857515"/>
          </a:xfrm>
        </p:spPr>
        <p:txBody>
          <a:bodyPr/>
          <a:lstStyle/>
          <a:p>
            <a:r>
              <a:rPr lang="fr-FR" dirty="0"/>
              <a:t>CAUSE  ASSIGNABLE</a:t>
            </a:r>
          </a:p>
        </p:txBody>
      </p:sp>
      <p:sp>
        <p:nvSpPr>
          <p:cNvPr id="2" name="Espace réservé du contenu 1"/>
          <p:cNvSpPr>
            <a:spLocks noGrp="1"/>
          </p:cNvSpPr>
          <p:nvPr>
            <p:ph idx="1"/>
          </p:nvPr>
        </p:nvSpPr>
        <p:spPr>
          <a:xfrm>
            <a:off x="1384663" y="951865"/>
            <a:ext cx="6174105" cy="756317"/>
          </a:xfrm>
        </p:spPr>
        <p:txBody>
          <a:bodyPr/>
          <a:lstStyle/>
          <a:p>
            <a:pPr>
              <a:buNone/>
            </a:pPr>
            <a:r>
              <a:rPr lang="fr-FR" dirty="0"/>
              <a:t>Conséquence de la défaillance d’un des 5M </a:t>
            </a:r>
          </a:p>
        </p:txBody>
      </p:sp>
      <p:graphicFrame>
        <p:nvGraphicFramePr>
          <p:cNvPr id="4" name="Diagramme 3"/>
          <p:cNvGraphicFramePr/>
          <p:nvPr>
            <p:extLst>
              <p:ext uri="{D42A27DB-BD31-4B8C-83A1-F6EECF244321}">
                <p14:modId xmlns:p14="http://schemas.microsoft.com/office/powerpoint/2010/main" val="2347845454"/>
              </p:ext>
            </p:extLst>
          </p:nvPr>
        </p:nvGraphicFramePr>
        <p:xfrm>
          <a:off x="1141942" y="1600136"/>
          <a:ext cx="6860117" cy="30489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p:cNvPicPr>
            <a:picLocks noChangeAspect="1"/>
          </p:cNvPicPr>
          <p:nvPr/>
        </p:nvPicPr>
        <p:blipFill rotWithShape="1">
          <a:blip r:embed="rId2"/>
          <a:srcRect l="36164" t="18500" r="37271" b="7672"/>
          <a:stretch/>
        </p:blipFill>
        <p:spPr>
          <a:xfrm>
            <a:off x="2681207" y="789796"/>
            <a:ext cx="3835609" cy="4051700"/>
          </a:xfrm>
          <a:prstGeom prst="rect">
            <a:avLst/>
          </a:prstGeom>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rotWithShape="1">
          <a:blip r:embed="rId2"/>
          <a:srcRect l="35611" t="13578" r="37824" b="8657"/>
          <a:stretch/>
        </p:blipFill>
        <p:spPr>
          <a:xfrm>
            <a:off x="2789252" y="573705"/>
            <a:ext cx="3727564" cy="4267791"/>
          </a:xfrm>
          <a:prstGeom prst="rect">
            <a:avLst/>
          </a:prstGeom>
        </p:spPr>
      </p:pic>
      <p:sp>
        <p:nvSpPr>
          <p:cNvPr id="3" name="Slide Number Placeholder 21">
            <a:extLst>
              <a:ext uri="{FF2B5EF4-FFF2-40B4-BE49-F238E27FC236}">
                <a16:creationId xmlns:a16="http://schemas.microsoft.com/office/drawing/2014/main" id="{77AC14E0-06F9-4860-9DF1-B06F2AED4571}"/>
              </a:ext>
            </a:extLst>
          </p:cNvPr>
          <p:cNvSpPr>
            <a:spLocks noGrp="1"/>
          </p:cNvSpPr>
          <p:nvPr>
            <p:ph type="sldNum" sz="quarter" idx="12"/>
          </p:nvPr>
        </p:nvSpPr>
        <p:spPr>
          <a:xfrm>
            <a:off x="6312431" y="4888275"/>
            <a:ext cx="1543526" cy="273928"/>
          </a:xfrm>
        </p:spPr>
        <p:txBody>
          <a:bodyPr/>
          <a:lstStyle/>
          <a:p>
            <a:fld id="{9DC1E638-3F78-4E0D-883A-B278700C48C0}" type="slidenum">
              <a:rPr lang="de-DE" sz="1050">
                <a:solidFill>
                  <a:srgbClr val="FF0000"/>
                </a:solidFill>
              </a:rPr>
              <a:pPr/>
              <a:t>62</a:t>
            </a:fld>
            <a:endParaRPr lang="de-DE" sz="1050" dirty="0">
              <a:solidFill>
                <a:srgbClr val="FF0000"/>
              </a:solidFill>
            </a:endParaRPr>
          </a:p>
        </p:txBody>
      </p:sp>
    </p:spTree>
    <p:extLst>
      <p:ext uri="{BB962C8B-B14F-4D97-AF65-F5344CB8AC3E}">
        <p14:creationId xmlns:p14="http://schemas.microsoft.com/office/powerpoint/2010/main" val="119937645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rotWithShape="1">
          <a:blip r:embed="rId2"/>
          <a:srcRect l="36164" t="13579" r="37271" b="7673"/>
          <a:stretch/>
        </p:blipFill>
        <p:spPr>
          <a:xfrm>
            <a:off x="2735229" y="519683"/>
            <a:ext cx="3889632" cy="4321813"/>
          </a:xfrm>
          <a:prstGeom prst="rect">
            <a:avLst/>
          </a:prstGeom>
        </p:spPr>
      </p:pic>
    </p:spTree>
    <p:extLst>
      <p:ext uri="{BB962C8B-B14F-4D97-AF65-F5344CB8AC3E}">
        <p14:creationId xmlns:p14="http://schemas.microsoft.com/office/powerpoint/2010/main" val="252933890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rotWithShape="1">
          <a:blip r:embed="rId2"/>
          <a:srcRect l="34504" t="13579" r="35611" b="6688"/>
          <a:stretch/>
        </p:blipFill>
        <p:spPr>
          <a:xfrm>
            <a:off x="2789252" y="465660"/>
            <a:ext cx="4051700" cy="4375836"/>
          </a:xfrm>
          <a:prstGeom prst="rect">
            <a:avLst/>
          </a:prstGeom>
        </p:spPr>
      </p:pic>
    </p:spTree>
    <p:extLst>
      <p:ext uri="{BB962C8B-B14F-4D97-AF65-F5344CB8AC3E}">
        <p14:creationId xmlns:p14="http://schemas.microsoft.com/office/powerpoint/2010/main" val="92680371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_h1"/>
          <p:cNvSpPr>
            <a:spLocks noGrp="1" noChangeArrowheads="1"/>
          </p:cNvSpPr>
          <p:nvPr>
            <p:ph type="title"/>
          </p:nvPr>
        </p:nvSpPr>
        <p:spPr bwMode="gray">
          <a:xfrm>
            <a:off x="1475656" y="1663365"/>
            <a:ext cx="6671418" cy="909179"/>
          </a:xfrm>
        </p:spPr>
        <p:txBody>
          <a:bodyPr/>
          <a:lstStyle/>
          <a:p>
            <a:pPr algn="ctr">
              <a:lnSpc>
                <a:spcPct val="150000"/>
              </a:lnSpc>
            </a:pPr>
            <a:r>
              <a:rPr lang="fr-FR" dirty="0"/>
              <a:t>CALCUL DES INCERTITUDES </a:t>
            </a:r>
          </a:p>
        </p:txBody>
      </p:sp>
      <p:sp>
        <p:nvSpPr>
          <p:cNvPr id="23" name="_text"/>
          <p:cNvSpPr txBox="1">
            <a:spLocks/>
          </p:cNvSpPr>
          <p:nvPr/>
        </p:nvSpPr>
        <p:spPr bwMode="gray">
          <a:xfrm>
            <a:off x="1384905" y="1165982"/>
            <a:ext cx="3132310" cy="3187096"/>
          </a:xfrm>
          <a:prstGeom prst="rect">
            <a:avLst/>
          </a:prstGeom>
        </p:spPr>
        <p:txBody>
          <a:bodyPr vert="horz" lIns="0" tIns="0" rIns="0" bIns="0" rtlCol="0">
            <a:noAutofit/>
          </a:bodyPr>
          <a:lstStyle/>
          <a:p>
            <a:pPr marL="135036" indent="-135036">
              <a:lnSpc>
                <a:spcPct val="95000"/>
              </a:lnSpc>
              <a:spcAft>
                <a:spcPts val="600"/>
              </a:spcAft>
              <a:buFont typeface="Wingdings" pitchFamily="2" charset="2"/>
              <a:buChar char="§"/>
              <a:defRPr/>
            </a:pPr>
            <a:endParaRPr lang="fr-FR" b="1" noProof="1"/>
          </a:p>
        </p:txBody>
      </p:sp>
      <p:sp>
        <p:nvSpPr>
          <p:cNvPr id="159746" name="Rectangle 2"/>
          <p:cNvSpPr>
            <a:spLocks noChangeArrowheads="1"/>
          </p:cNvSpPr>
          <p:nvPr/>
        </p:nvSpPr>
        <p:spPr bwMode="auto">
          <a:xfrm>
            <a:off x="1141942" y="-173135"/>
            <a:ext cx="138606" cy="346271"/>
          </a:xfrm>
          <a:prstGeom prst="rect">
            <a:avLst/>
          </a:prstGeom>
          <a:noFill/>
          <a:ln w="9525">
            <a:noFill/>
            <a:miter lim="800000"/>
            <a:headEnd/>
            <a:tailEnd/>
          </a:ln>
          <a:effectLst/>
        </p:spPr>
        <p:txBody>
          <a:bodyPr vert="horz" wrap="none" lIns="68601" tIns="34301" rIns="68601" bIns="34301" numCol="1" anchor="ctr" anchorCtr="0" compatLnSpc="1">
            <a:prstTxWarp prst="textNoShape">
              <a:avLst/>
            </a:prstTxWarp>
            <a:spAutoFit/>
          </a:bodyPr>
          <a:lstStyle/>
          <a:p>
            <a:endParaRPr lang="fr-FR"/>
          </a:p>
        </p:txBody>
      </p:sp>
      <p:sp>
        <p:nvSpPr>
          <p:cNvPr id="159748" name="Rectangle 4"/>
          <p:cNvSpPr>
            <a:spLocks noChangeArrowheads="1"/>
          </p:cNvSpPr>
          <p:nvPr/>
        </p:nvSpPr>
        <p:spPr bwMode="auto">
          <a:xfrm>
            <a:off x="1141942" y="-173135"/>
            <a:ext cx="138606" cy="346271"/>
          </a:xfrm>
          <a:prstGeom prst="rect">
            <a:avLst/>
          </a:prstGeom>
          <a:noFill/>
          <a:ln w="9525">
            <a:noFill/>
            <a:miter lim="800000"/>
            <a:headEnd/>
            <a:tailEnd/>
          </a:ln>
          <a:effectLst/>
        </p:spPr>
        <p:txBody>
          <a:bodyPr vert="horz" wrap="none" lIns="68601" tIns="34301" rIns="68601" bIns="34301" numCol="1" anchor="ctr" anchorCtr="0" compatLnSpc="1">
            <a:prstTxWarp prst="textNoShape">
              <a:avLst/>
            </a:prstTxWarp>
            <a:spAutoFit/>
          </a:bodyPr>
          <a:lstStyle/>
          <a:p>
            <a:endParaRPr lang="fr-FR"/>
          </a:p>
        </p:txBody>
      </p:sp>
      <p:sp>
        <p:nvSpPr>
          <p:cNvPr id="159750" name="Rectangle 6"/>
          <p:cNvSpPr>
            <a:spLocks noChangeArrowheads="1"/>
          </p:cNvSpPr>
          <p:nvPr/>
        </p:nvSpPr>
        <p:spPr bwMode="auto">
          <a:xfrm>
            <a:off x="1141942" y="-1632"/>
            <a:ext cx="138606" cy="346271"/>
          </a:xfrm>
          <a:prstGeom prst="rect">
            <a:avLst/>
          </a:prstGeom>
          <a:noFill/>
          <a:ln w="9525">
            <a:noFill/>
            <a:miter lim="800000"/>
            <a:headEnd/>
            <a:tailEnd/>
          </a:ln>
          <a:effectLst/>
        </p:spPr>
        <p:txBody>
          <a:bodyPr vert="horz" wrap="none" lIns="68601" tIns="34301" rIns="68601" bIns="34301" numCol="1" anchor="ctr" anchorCtr="0" compatLnSpc="1">
            <a:prstTxWarp prst="textNoShape">
              <a:avLst/>
            </a:prstTxWarp>
            <a:spAutoFit/>
          </a:bodyPr>
          <a:lstStyle/>
          <a:p>
            <a:endParaRPr lang="fr-FR"/>
          </a:p>
        </p:txBody>
      </p:sp>
      <p:sp>
        <p:nvSpPr>
          <p:cNvPr id="159752" name="Rectangle 8"/>
          <p:cNvSpPr>
            <a:spLocks noChangeArrowheads="1"/>
          </p:cNvSpPr>
          <p:nvPr/>
        </p:nvSpPr>
        <p:spPr bwMode="auto">
          <a:xfrm>
            <a:off x="1141942" y="-173135"/>
            <a:ext cx="138606" cy="346271"/>
          </a:xfrm>
          <a:prstGeom prst="rect">
            <a:avLst/>
          </a:prstGeom>
          <a:noFill/>
          <a:ln w="9525">
            <a:noFill/>
            <a:miter lim="800000"/>
            <a:headEnd/>
            <a:tailEnd/>
          </a:ln>
          <a:effectLst/>
        </p:spPr>
        <p:txBody>
          <a:bodyPr vert="horz" wrap="none" lIns="68601" tIns="34301" rIns="68601" bIns="34301" numCol="1" anchor="ctr" anchorCtr="0" compatLnSpc="1">
            <a:prstTxWarp prst="textNoShape">
              <a:avLst/>
            </a:prstTxWarp>
            <a:spAutoFit/>
          </a:bodyPr>
          <a:lstStyle/>
          <a:p>
            <a:endParaRPr lang="fr-FR"/>
          </a:p>
        </p:txBody>
      </p:sp>
      <p:sp>
        <p:nvSpPr>
          <p:cNvPr id="159754" name="Rectangle 10"/>
          <p:cNvSpPr>
            <a:spLocks noChangeArrowheads="1"/>
          </p:cNvSpPr>
          <p:nvPr/>
        </p:nvSpPr>
        <p:spPr bwMode="auto">
          <a:xfrm>
            <a:off x="1141942" y="-173135"/>
            <a:ext cx="138606" cy="346271"/>
          </a:xfrm>
          <a:prstGeom prst="rect">
            <a:avLst/>
          </a:prstGeom>
          <a:noFill/>
          <a:ln w="9525">
            <a:noFill/>
            <a:miter lim="800000"/>
            <a:headEnd/>
            <a:tailEnd/>
          </a:ln>
          <a:effectLst/>
        </p:spPr>
        <p:txBody>
          <a:bodyPr vert="horz" wrap="none" lIns="68601" tIns="34301" rIns="68601" bIns="34301" numCol="1" anchor="ctr" anchorCtr="0" compatLnSpc="1">
            <a:prstTxWarp prst="textNoShape">
              <a:avLst/>
            </a:prstTxWarp>
            <a:spAutoFit/>
          </a:bodyPr>
          <a:lstStyle/>
          <a:p>
            <a:endParaRPr lang="fr-FR"/>
          </a:p>
        </p:txBody>
      </p:sp>
      <p:sp>
        <p:nvSpPr>
          <p:cNvPr id="159756" name="Rectangle 12"/>
          <p:cNvSpPr>
            <a:spLocks noChangeArrowheads="1"/>
          </p:cNvSpPr>
          <p:nvPr/>
        </p:nvSpPr>
        <p:spPr bwMode="auto">
          <a:xfrm>
            <a:off x="1141942" y="-1632"/>
            <a:ext cx="138606" cy="346271"/>
          </a:xfrm>
          <a:prstGeom prst="rect">
            <a:avLst/>
          </a:prstGeom>
          <a:noFill/>
          <a:ln w="9525">
            <a:noFill/>
            <a:miter lim="800000"/>
            <a:headEnd/>
            <a:tailEnd/>
          </a:ln>
          <a:effectLst/>
        </p:spPr>
        <p:txBody>
          <a:bodyPr vert="horz" wrap="none" lIns="68601" tIns="34301" rIns="68601" bIns="34301" numCol="1" anchor="ctr" anchorCtr="0" compatLnSpc="1">
            <a:prstTxWarp prst="textNoShape">
              <a:avLst/>
            </a:prstTxWarp>
            <a:spAutoFit/>
          </a:bodyPr>
          <a:lstStyle/>
          <a:p>
            <a:endParaRPr lang="fr-FR"/>
          </a:p>
        </p:txBody>
      </p:sp>
      <p:sp>
        <p:nvSpPr>
          <p:cNvPr id="159758" name="Rectangle 14"/>
          <p:cNvSpPr>
            <a:spLocks noChangeArrowheads="1"/>
          </p:cNvSpPr>
          <p:nvPr/>
        </p:nvSpPr>
        <p:spPr bwMode="auto">
          <a:xfrm>
            <a:off x="1141942" y="-173135"/>
            <a:ext cx="138606" cy="346271"/>
          </a:xfrm>
          <a:prstGeom prst="rect">
            <a:avLst/>
          </a:prstGeom>
          <a:noFill/>
          <a:ln w="9525">
            <a:noFill/>
            <a:miter lim="800000"/>
            <a:headEnd/>
            <a:tailEnd/>
          </a:ln>
          <a:effectLst/>
        </p:spPr>
        <p:txBody>
          <a:bodyPr vert="horz" wrap="none" lIns="68601" tIns="34301" rIns="68601" bIns="34301" numCol="1" anchor="ctr" anchorCtr="0" compatLnSpc="1">
            <a:prstTxWarp prst="textNoShape">
              <a:avLst/>
            </a:prstTxWarp>
            <a:spAutoFit/>
          </a:bodyPr>
          <a:lstStyle/>
          <a:p>
            <a:endParaRPr lang="fr-FR"/>
          </a:p>
        </p:txBody>
      </p:sp>
      <p:sp>
        <p:nvSpPr>
          <p:cNvPr id="159760" name="Rectangle 16"/>
          <p:cNvSpPr>
            <a:spLocks noChangeArrowheads="1"/>
          </p:cNvSpPr>
          <p:nvPr/>
        </p:nvSpPr>
        <p:spPr bwMode="auto">
          <a:xfrm>
            <a:off x="1141942" y="-173135"/>
            <a:ext cx="138606" cy="346271"/>
          </a:xfrm>
          <a:prstGeom prst="rect">
            <a:avLst/>
          </a:prstGeom>
          <a:noFill/>
          <a:ln w="9525">
            <a:noFill/>
            <a:miter lim="800000"/>
            <a:headEnd/>
            <a:tailEnd/>
          </a:ln>
          <a:effectLst/>
        </p:spPr>
        <p:txBody>
          <a:bodyPr vert="horz" wrap="none" lIns="68601" tIns="34301" rIns="68601" bIns="34301" numCol="1" anchor="ctr" anchorCtr="0" compatLnSpc="1">
            <a:prstTxWarp prst="textNoShape">
              <a:avLst/>
            </a:prstTxWarp>
            <a:spAutoFit/>
          </a:bodyPr>
          <a:lstStyle/>
          <a:p>
            <a:endParaRPr lang="fr-FR"/>
          </a:p>
        </p:txBody>
      </p:sp>
      <p:sp>
        <p:nvSpPr>
          <p:cNvPr id="159762" name="Rectangle 18"/>
          <p:cNvSpPr>
            <a:spLocks noChangeArrowheads="1"/>
          </p:cNvSpPr>
          <p:nvPr/>
        </p:nvSpPr>
        <p:spPr bwMode="auto">
          <a:xfrm>
            <a:off x="1141942" y="-173135"/>
            <a:ext cx="138606" cy="346271"/>
          </a:xfrm>
          <a:prstGeom prst="rect">
            <a:avLst/>
          </a:prstGeom>
          <a:noFill/>
          <a:ln w="9525">
            <a:noFill/>
            <a:miter lim="800000"/>
            <a:headEnd/>
            <a:tailEnd/>
          </a:ln>
          <a:effectLst/>
        </p:spPr>
        <p:txBody>
          <a:bodyPr vert="horz" wrap="none" lIns="68601" tIns="34301" rIns="68601" bIns="34301" numCol="1" anchor="ctr" anchorCtr="0" compatLnSpc="1">
            <a:prstTxWarp prst="textNoShape">
              <a:avLst/>
            </a:prstTxWarp>
            <a:spAutoFit/>
          </a:bodyPr>
          <a:lstStyle/>
          <a:p>
            <a:endParaRPr lang="fr-FR"/>
          </a:p>
        </p:txBody>
      </p:sp>
      <p:sp>
        <p:nvSpPr>
          <p:cNvPr id="159764" name="Rectangle 20"/>
          <p:cNvSpPr>
            <a:spLocks noChangeArrowheads="1"/>
          </p:cNvSpPr>
          <p:nvPr/>
        </p:nvSpPr>
        <p:spPr bwMode="auto">
          <a:xfrm>
            <a:off x="1141942" y="-173135"/>
            <a:ext cx="138606" cy="346271"/>
          </a:xfrm>
          <a:prstGeom prst="rect">
            <a:avLst/>
          </a:prstGeom>
          <a:noFill/>
          <a:ln w="9525">
            <a:noFill/>
            <a:miter lim="800000"/>
            <a:headEnd/>
            <a:tailEnd/>
          </a:ln>
          <a:effectLst/>
        </p:spPr>
        <p:txBody>
          <a:bodyPr vert="horz" wrap="none" lIns="68601" tIns="34301" rIns="68601" bIns="34301" numCol="1" anchor="ctr" anchorCtr="0" compatLnSpc="1">
            <a:prstTxWarp prst="textNoShape">
              <a:avLst/>
            </a:prstTxWarp>
            <a:spAutoFit/>
          </a:bodyPr>
          <a:lstStyle/>
          <a:p>
            <a:endParaRPr lang="fr-FR"/>
          </a:p>
        </p:txBody>
      </p:sp>
      <p:sp>
        <p:nvSpPr>
          <p:cNvPr id="159766" name="Rectangle 22"/>
          <p:cNvSpPr>
            <a:spLocks noChangeArrowheads="1"/>
          </p:cNvSpPr>
          <p:nvPr/>
        </p:nvSpPr>
        <p:spPr bwMode="auto">
          <a:xfrm>
            <a:off x="1141942" y="-173135"/>
            <a:ext cx="138606" cy="346271"/>
          </a:xfrm>
          <a:prstGeom prst="rect">
            <a:avLst/>
          </a:prstGeom>
          <a:noFill/>
          <a:ln w="9525">
            <a:noFill/>
            <a:miter lim="800000"/>
            <a:headEnd/>
            <a:tailEnd/>
          </a:ln>
          <a:effectLst/>
        </p:spPr>
        <p:txBody>
          <a:bodyPr vert="horz" wrap="none" lIns="68601" tIns="34301" rIns="68601" bIns="34301" numCol="1" anchor="ctr" anchorCtr="0" compatLnSpc="1">
            <a:prstTxWarp prst="textNoShape">
              <a:avLst/>
            </a:prstTxWarp>
            <a:spAutoFit/>
          </a:bodyPr>
          <a:lstStyle/>
          <a:p>
            <a:endParaRPr lang="fr-FR"/>
          </a:p>
        </p:txBody>
      </p:sp>
      <p:sp>
        <p:nvSpPr>
          <p:cNvPr id="32" name="Rectangle 31"/>
          <p:cNvSpPr/>
          <p:nvPr/>
        </p:nvSpPr>
        <p:spPr>
          <a:xfrm>
            <a:off x="2032935" y="1276000"/>
            <a:ext cx="5186176" cy="369332"/>
          </a:xfrm>
          <a:prstGeom prst="rect">
            <a:avLst/>
          </a:prstGeom>
        </p:spPr>
        <p:txBody>
          <a:bodyPr wrap="square">
            <a:spAutoFit/>
          </a:bodyPr>
          <a:lstStyle/>
          <a:p>
            <a:endParaRPr lang="fr-FR" dirty="0"/>
          </a:p>
        </p:txBody>
      </p:sp>
      <p:sp>
        <p:nvSpPr>
          <p:cNvPr id="19" name="ZoneTexte 18"/>
          <p:cNvSpPr txBox="1"/>
          <p:nvPr/>
        </p:nvSpPr>
        <p:spPr>
          <a:xfrm rot="16200000">
            <a:off x="-1109758" y="1935714"/>
            <a:ext cx="3456384" cy="341632"/>
          </a:xfrm>
          <a:prstGeom prst="rect">
            <a:avLst/>
          </a:prstGeom>
          <a:noFill/>
        </p:spPr>
        <p:txBody>
          <a:bodyPr wrap="square" rtlCol="0">
            <a:spAutoFit/>
          </a:bodyPr>
          <a:lstStyle/>
          <a:p>
            <a:pPr lvl="0" algn="ctr" fontAlgn="auto">
              <a:lnSpc>
                <a:spcPct val="90000"/>
              </a:lnSpc>
              <a:spcAft>
                <a:spcPts val="0"/>
              </a:spcAft>
              <a:defRPr/>
            </a:pPr>
            <a:r>
              <a:rPr lang="de-DE" noProof="1">
                <a:solidFill>
                  <a:srgbClr val="000000"/>
                </a:solidFill>
              </a:rPr>
              <a:t>CALCUL DES INCERTITUDES</a:t>
            </a:r>
            <a:endParaRPr lang="de-DE" dirty="0">
              <a:solidFill>
                <a:srgbClr val="000000"/>
              </a:solidFill>
            </a:endParaRPr>
          </a:p>
        </p:txBody>
      </p:sp>
    </p:spTree>
    <p:extLst>
      <p:ext uri="{BB962C8B-B14F-4D97-AF65-F5344CB8AC3E}">
        <p14:creationId xmlns:p14="http://schemas.microsoft.com/office/powerpoint/2010/main" val="2873300149"/>
      </p:ext>
    </p:extLst>
  </p:cSld>
  <p:clrMapOvr>
    <a:masterClrMapping/>
  </p:clrMapOvr>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_h1"/>
          <p:cNvSpPr>
            <a:spLocks noGrp="1" noChangeArrowheads="1"/>
          </p:cNvSpPr>
          <p:nvPr>
            <p:ph type="title"/>
          </p:nvPr>
        </p:nvSpPr>
        <p:spPr bwMode="gray">
          <a:xfrm>
            <a:off x="1236291" y="-7085"/>
            <a:ext cx="6671418" cy="909179"/>
          </a:xfrm>
        </p:spPr>
        <p:txBody>
          <a:bodyPr/>
          <a:lstStyle/>
          <a:p>
            <a:pPr algn="ctr"/>
            <a:r>
              <a:rPr lang="en-US" b="1" noProof="1"/>
              <a:t>Qualité d’une mesure</a:t>
            </a:r>
          </a:p>
        </p:txBody>
      </p:sp>
      <p:sp>
        <p:nvSpPr>
          <p:cNvPr id="23" name="_text"/>
          <p:cNvSpPr txBox="1">
            <a:spLocks/>
          </p:cNvSpPr>
          <p:nvPr/>
        </p:nvSpPr>
        <p:spPr bwMode="gray">
          <a:xfrm>
            <a:off x="1384905" y="1165982"/>
            <a:ext cx="3132310" cy="3187096"/>
          </a:xfrm>
          <a:prstGeom prst="rect">
            <a:avLst/>
          </a:prstGeom>
        </p:spPr>
        <p:txBody>
          <a:bodyPr vert="horz" lIns="0" tIns="0" rIns="0" bIns="0" rtlCol="0">
            <a:noAutofit/>
          </a:bodyPr>
          <a:lstStyle/>
          <a:p>
            <a:pPr marL="135036" indent="-135036">
              <a:lnSpc>
                <a:spcPct val="95000"/>
              </a:lnSpc>
              <a:spcAft>
                <a:spcPts val="600"/>
              </a:spcAft>
              <a:buFont typeface="Wingdings" pitchFamily="2" charset="2"/>
              <a:buChar char="§"/>
              <a:defRPr/>
            </a:pPr>
            <a:endParaRPr lang="fr-FR" b="1" noProof="1"/>
          </a:p>
        </p:txBody>
      </p:sp>
      <p:sp>
        <p:nvSpPr>
          <p:cNvPr id="18" name="Espace réservé du contenu 2"/>
          <p:cNvSpPr txBox="1">
            <a:spLocks/>
          </p:cNvSpPr>
          <p:nvPr/>
        </p:nvSpPr>
        <p:spPr>
          <a:xfrm>
            <a:off x="1484948" y="1200521"/>
            <a:ext cx="6174105" cy="3395520"/>
          </a:xfrm>
          <a:prstGeom prst="rect">
            <a:avLst/>
          </a:prstGeom>
        </p:spPr>
        <p:txBody>
          <a:bodyPr>
            <a:normAutofit/>
          </a:bodyPr>
          <a:lstStyle/>
          <a:p>
            <a:pPr marL="257244" indent="-257244" defTabSz="685983" fontAlgn="auto">
              <a:spcBef>
                <a:spcPct val="20000"/>
              </a:spcBef>
              <a:spcAft>
                <a:spcPts val="0"/>
              </a:spcAft>
              <a:buFont typeface="Arial" pitchFamily="34" charset="0"/>
              <a:buChar char="•"/>
              <a:defRPr/>
            </a:pPr>
            <a:endParaRPr lang="fr-FR" sz="2401" dirty="0">
              <a:latin typeface="+mn-lt"/>
            </a:endParaRPr>
          </a:p>
        </p:txBody>
      </p:sp>
      <p:sp>
        <p:nvSpPr>
          <p:cNvPr id="159746" name="Rectangle 2"/>
          <p:cNvSpPr>
            <a:spLocks noChangeArrowheads="1"/>
          </p:cNvSpPr>
          <p:nvPr/>
        </p:nvSpPr>
        <p:spPr bwMode="auto">
          <a:xfrm>
            <a:off x="1141942" y="-173135"/>
            <a:ext cx="138606" cy="346271"/>
          </a:xfrm>
          <a:prstGeom prst="rect">
            <a:avLst/>
          </a:prstGeom>
          <a:noFill/>
          <a:ln w="9525">
            <a:noFill/>
            <a:miter lim="800000"/>
            <a:headEnd/>
            <a:tailEnd/>
          </a:ln>
          <a:effectLst/>
        </p:spPr>
        <p:txBody>
          <a:bodyPr vert="horz" wrap="none" lIns="68601" tIns="34301" rIns="68601" bIns="34301" numCol="1" anchor="ctr" anchorCtr="0" compatLnSpc="1">
            <a:prstTxWarp prst="textNoShape">
              <a:avLst/>
            </a:prstTxWarp>
            <a:spAutoFit/>
          </a:bodyPr>
          <a:lstStyle/>
          <a:p>
            <a:endParaRPr lang="fr-FR"/>
          </a:p>
        </p:txBody>
      </p:sp>
      <p:sp>
        <p:nvSpPr>
          <p:cNvPr id="159748" name="Rectangle 4"/>
          <p:cNvSpPr>
            <a:spLocks noChangeArrowheads="1"/>
          </p:cNvSpPr>
          <p:nvPr/>
        </p:nvSpPr>
        <p:spPr bwMode="auto">
          <a:xfrm>
            <a:off x="1141942" y="-173135"/>
            <a:ext cx="138606" cy="346271"/>
          </a:xfrm>
          <a:prstGeom prst="rect">
            <a:avLst/>
          </a:prstGeom>
          <a:noFill/>
          <a:ln w="9525">
            <a:noFill/>
            <a:miter lim="800000"/>
            <a:headEnd/>
            <a:tailEnd/>
          </a:ln>
          <a:effectLst/>
        </p:spPr>
        <p:txBody>
          <a:bodyPr vert="horz" wrap="none" lIns="68601" tIns="34301" rIns="68601" bIns="34301" numCol="1" anchor="ctr" anchorCtr="0" compatLnSpc="1">
            <a:prstTxWarp prst="textNoShape">
              <a:avLst/>
            </a:prstTxWarp>
            <a:spAutoFit/>
          </a:bodyPr>
          <a:lstStyle/>
          <a:p>
            <a:endParaRPr lang="fr-FR"/>
          </a:p>
        </p:txBody>
      </p:sp>
      <p:sp>
        <p:nvSpPr>
          <p:cNvPr id="159750" name="Rectangle 6"/>
          <p:cNvSpPr>
            <a:spLocks noChangeArrowheads="1"/>
          </p:cNvSpPr>
          <p:nvPr/>
        </p:nvSpPr>
        <p:spPr bwMode="auto">
          <a:xfrm>
            <a:off x="1141942" y="-1632"/>
            <a:ext cx="138606" cy="346271"/>
          </a:xfrm>
          <a:prstGeom prst="rect">
            <a:avLst/>
          </a:prstGeom>
          <a:noFill/>
          <a:ln w="9525">
            <a:noFill/>
            <a:miter lim="800000"/>
            <a:headEnd/>
            <a:tailEnd/>
          </a:ln>
          <a:effectLst/>
        </p:spPr>
        <p:txBody>
          <a:bodyPr vert="horz" wrap="none" lIns="68601" tIns="34301" rIns="68601" bIns="34301" numCol="1" anchor="ctr" anchorCtr="0" compatLnSpc="1">
            <a:prstTxWarp prst="textNoShape">
              <a:avLst/>
            </a:prstTxWarp>
            <a:spAutoFit/>
          </a:bodyPr>
          <a:lstStyle/>
          <a:p>
            <a:endParaRPr lang="fr-FR"/>
          </a:p>
        </p:txBody>
      </p:sp>
      <p:sp>
        <p:nvSpPr>
          <p:cNvPr id="159752" name="Rectangle 8"/>
          <p:cNvSpPr>
            <a:spLocks noChangeArrowheads="1"/>
          </p:cNvSpPr>
          <p:nvPr/>
        </p:nvSpPr>
        <p:spPr bwMode="auto">
          <a:xfrm>
            <a:off x="1141942" y="-173135"/>
            <a:ext cx="138606" cy="346271"/>
          </a:xfrm>
          <a:prstGeom prst="rect">
            <a:avLst/>
          </a:prstGeom>
          <a:noFill/>
          <a:ln w="9525">
            <a:noFill/>
            <a:miter lim="800000"/>
            <a:headEnd/>
            <a:tailEnd/>
          </a:ln>
          <a:effectLst/>
        </p:spPr>
        <p:txBody>
          <a:bodyPr vert="horz" wrap="none" lIns="68601" tIns="34301" rIns="68601" bIns="34301" numCol="1" anchor="ctr" anchorCtr="0" compatLnSpc="1">
            <a:prstTxWarp prst="textNoShape">
              <a:avLst/>
            </a:prstTxWarp>
            <a:spAutoFit/>
          </a:bodyPr>
          <a:lstStyle/>
          <a:p>
            <a:endParaRPr lang="fr-FR"/>
          </a:p>
        </p:txBody>
      </p:sp>
      <p:sp>
        <p:nvSpPr>
          <p:cNvPr id="159754" name="Rectangle 10"/>
          <p:cNvSpPr>
            <a:spLocks noChangeArrowheads="1"/>
          </p:cNvSpPr>
          <p:nvPr/>
        </p:nvSpPr>
        <p:spPr bwMode="auto">
          <a:xfrm>
            <a:off x="1141942" y="-173135"/>
            <a:ext cx="138606" cy="346271"/>
          </a:xfrm>
          <a:prstGeom prst="rect">
            <a:avLst/>
          </a:prstGeom>
          <a:noFill/>
          <a:ln w="9525">
            <a:noFill/>
            <a:miter lim="800000"/>
            <a:headEnd/>
            <a:tailEnd/>
          </a:ln>
          <a:effectLst/>
        </p:spPr>
        <p:txBody>
          <a:bodyPr vert="horz" wrap="none" lIns="68601" tIns="34301" rIns="68601" bIns="34301" numCol="1" anchor="ctr" anchorCtr="0" compatLnSpc="1">
            <a:prstTxWarp prst="textNoShape">
              <a:avLst/>
            </a:prstTxWarp>
            <a:spAutoFit/>
          </a:bodyPr>
          <a:lstStyle/>
          <a:p>
            <a:endParaRPr lang="fr-FR"/>
          </a:p>
        </p:txBody>
      </p:sp>
      <p:sp>
        <p:nvSpPr>
          <p:cNvPr id="159756" name="Rectangle 12"/>
          <p:cNvSpPr>
            <a:spLocks noChangeArrowheads="1"/>
          </p:cNvSpPr>
          <p:nvPr/>
        </p:nvSpPr>
        <p:spPr bwMode="auto">
          <a:xfrm>
            <a:off x="1141942" y="-1632"/>
            <a:ext cx="138606" cy="346271"/>
          </a:xfrm>
          <a:prstGeom prst="rect">
            <a:avLst/>
          </a:prstGeom>
          <a:noFill/>
          <a:ln w="9525">
            <a:noFill/>
            <a:miter lim="800000"/>
            <a:headEnd/>
            <a:tailEnd/>
          </a:ln>
          <a:effectLst/>
        </p:spPr>
        <p:txBody>
          <a:bodyPr vert="horz" wrap="none" lIns="68601" tIns="34301" rIns="68601" bIns="34301" numCol="1" anchor="ctr" anchorCtr="0" compatLnSpc="1">
            <a:prstTxWarp prst="textNoShape">
              <a:avLst/>
            </a:prstTxWarp>
            <a:spAutoFit/>
          </a:bodyPr>
          <a:lstStyle/>
          <a:p>
            <a:endParaRPr lang="fr-FR"/>
          </a:p>
        </p:txBody>
      </p:sp>
      <p:sp>
        <p:nvSpPr>
          <p:cNvPr id="159758" name="Rectangle 14"/>
          <p:cNvSpPr>
            <a:spLocks noChangeArrowheads="1"/>
          </p:cNvSpPr>
          <p:nvPr/>
        </p:nvSpPr>
        <p:spPr bwMode="auto">
          <a:xfrm>
            <a:off x="1141942" y="-173135"/>
            <a:ext cx="138606" cy="346271"/>
          </a:xfrm>
          <a:prstGeom prst="rect">
            <a:avLst/>
          </a:prstGeom>
          <a:noFill/>
          <a:ln w="9525">
            <a:noFill/>
            <a:miter lim="800000"/>
            <a:headEnd/>
            <a:tailEnd/>
          </a:ln>
          <a:effectLst/>
        </p:spPr>
        <p:txBody>
          <a:bodyPr vert="horz" wrap="none" lIns="68601" tIns="34301" rIns="68601" bIns="34301" numCol="1" anchor="ctr" anchorCtr="0" compatLnSpc="1">
            <a:prstTxWarp prst="textNoShape">
              <a:avLst/>
            </a:prstTxWarp>
            <a:spAutoFit/>
          </a:bodyPr>
          <a:lstStyle/>
          <a:p>
            <a:endParaRPr lang="fr-FR"/>
          </a:p>
        </p:txBody>
      </p:sp>
      <p:sp>
        <p:nvSpPr>
          <p:cNvPr id="159760" name="Rectangle 16"/>
          <p:cNvSpPr>
            <a:spLocks noChangeArrowheads="1"/>
          </p:cNvSpPr>
          <p:nvPr/>
        </p:nvSpPr>
        <p:spPr bwMode="auto">
          <a:xfrm>
            <a:off x="1141942" y="-173135"/>
            <a:ext cx="138606" cy="346271"/>
          </a:xfrm>
          <a:prstGeom prst="rect">
            <a:avLst/>
          </a:prstGeom>
          <a:noFill/>
          <a:ln w="9525">
            <a:noFill/>
            <a:miter lim="800000"/>
            <a:headEnd/>
            <a:tailEnd/>
          </a:ln>
          <a:effectLst/>
        </p:spPr>
        <p:txBody>
          <a:bodyPr vert="horz" wrap="none" lIns="68601" tIns="34301" rIns="68601" bIns="34301" numCol="1" anchor="ctr" anchorCtr="0" compatLnSpc="1">
            <a:prstTxWarp prst="textNoShape">
              <a:avLst/>
            </a:prstTxWarp>
            <a:spAutoFit/>
          </a:bodyPr>
          <a:lstStyle/>
          <a:p>
            <a:endParaRPr lang="fr-FR"/>
          </a:p>
        </p:txBody>
      </p:sp>
      <p:sp>
        <p:nvSpPr>
          <p:cNvPr id="159762" name="Rectangle 18"/>
          <p:cNvSpPr>
            <a:spLocks noChangeArrowheads="1"/>
          </p:cNvSpPr>
          <p:nvPr/>
        </p:nvSpPr>
        <p:spPr bwMode="auto">
          <a:xfrm>
            <a:off x="1141942" y="-173135"/>
            <a:ext cx="138606" cy="346271"/>
          </a:xfrm>
          <a:prstGeom prst="rect">
            <a:avLst/>
          </a:prstGeom>
          <a:noFill/>
          <a:ln w="9525">
            <a:noFill/>
            <a:miter lim="800000"/>
            <a:headEnd/>
            <a:tailEnd/>
          </a:ln>
          <a:effectLst/>
        </p:spPr>
        <p:txBody>
          <a:bodyPr vert="horz" wrap="none" lIns="68601" tIns="34301" rIns="68601" bIns="34301" numCol="1" anchor="ctr" anchorCtr="0" compatLnSpc="1">
            <a:prstTxWarp prst="textNoShape">
              <a:avLst/>
            </a:prstTxWarp>
            <a:spAutoFit/>
          </a:bodyPr>
          <a:lstStyle/>
          <a:p>
            <a:endParaRPr lang="fr-FR"/>
          </a:p>
        </p:txBody>
      </p:sp>
      <p:sp>
        <p:nvSpPr>
          <p:cNvPr id="159764" name="Rectangle 20"/>
          <p:cNvSpPr>
            <a:spLocks noChangeArrowheads="1"/>
          </p:cNvSpPr>
          <p:nvPr/>
        </p:nvSpPr>
        <p:spPr bwMode="auto">
          <a:xfrm>
            <a:off x="1141942" y="-173135"/>
            <a:ext cx="138606" cy="346271"/>
          </a:xfrm>
          <a:prstGeom prst="rect">
            <a:avLst/>
          </a:prstGeom>
          <a:noFill/>
          <a:ln w="9525">
            <a:noFill/>
            <a:miter lim="800000"/>
            <a:headEnd/>
            <a:tailEnd/>
          </a:ln>
          <a:effectLst/>
        </p:spPr>
        <p:txBody>
          <a:bodyPr vert="horz" wrap="none" lIns="68601" tIns="34301" rIns="68601" bIns="34301" numCol="1" anchor="ctr" anchorCtr="0" compatLnSpc="1">
            <a:prstTxWarp prst="textNoShape">
              <a:avLst/>
            </a:prstTxWarp>
            <a:spAutoFit/>
          </a:bodyPr>
          <a:lstStyle/>
          <a:p>
            <a:endParaRPr lang="fr-FR"/>
          </a:p>
        </p:txBody>
      </p:sp>
      <p:sp>
        <p:nvSpPr>
          <p:cNvPr id="159766" name="Rectangle 22"/>
          <p:cNvSpPr>
            <a:spLocks noChangeArrowheads="1"/>
          </p:cNvSpPr>
          <p:nvPr/>
        </p:nvSpPr>
        <p:spPr bwMode="auto">
          <a:xfrm>
            <a:off x="1141942" y="-173135"/>
            <a:ext cx="138606" cy="346271"/>
          </a:xfrm>
          <a:prstGeom prst="rect">
            <a:avLst/>
          </a:prstGeom>
          <a:noFill/>
          <a:ln w="9525">
            <a:noFill/>
            <a:miter lim="800000"/>
            <a:headEnd/>
            <a:tailEnd/>
          </a:ln>
          <a:effectLst/>
        </p:spPr>
        <p:txBody>
          <a:bodyPr vert="horz" wrap="none" lIns="68601" tIns="34301" rIns="68601" bIns="34301" numCol="1" anchor="ctr" anchorCtr="0" compatLnSpc="1">
            <a:prstTxWarp prst="textNoShape">
              <a:avLst/>
            </a:prstTxWarp>
            <a:spAutoFit/>
          </a:bodyPr>
          <a:lstStyle/>
          <a:p>
            <a:endParaRPr lang="fr-FR"/>
          </a:p>
        </p:txBody>
      </p:sp>
      <p:sp>
        <p:nvSpPr>
          <p:cNvPr id="32" name="Rectangle 31"/>
          <p:cNvSpPr/>
          <p:nvPr/>
        </p:nvSpPr>
        <p:spPr>
          <a:xfrm>
            <a:off x="2032935" y="1276000"/>
            <a:ext cx="5186176" cy="369332"/>
          </a:xfrm>
          <a:prstGeom prst="rect">
            <a:avLst/>
          </a:prstGeom>
        </p:spPr>
        <p:txBody>
          <a:bodyPr wrap="square">
            <a:spAutoFit/>
          </a:bodyPr>
          <a:lstStyle/>
          <a:p>
            <a:endParaRPr lang="fr-FR" dirty="0"/>
          </a:p>
        </p:txBody>
      </p:sp>
      <p:sp>
        <p:nvSpPr>
          <p:cNvPr id="25" name="Rectangle 24"/>
          <p:cNvSpPr/>
          <p:nvPr/>
        </p:nvSpPr>
        <p:spPr>
          <a:xfrm>
            <a:off x="1249606" y="957724"/>
            <a:ext cx="6644788" cy="4016484"/>
          </a:xfrm>
          <a:prstGeom prst="rect">
            <a:avLst/>
          </a:prstGeom>
        </p:spPr>
        <p:txBody>
          <a:bodyPr wrap="square">
            <a:spAutoFit/>
          </a:bodyPr>
          <a:lstStyle/>
          <a:p>
            <a:pPr algn="just"/>
            <a:r>
              <a:rPr lang="fr-FR" sz="1500" b="0" dirty="0"/>
              <a:t>La qualité d'une méthode d'essai s'apprécie au moyen de son exactitude : justesse et fidélité (NF ISO 5725).</a:t>
            </a:r>
          </a:p>
          <a:p>
            <a:pPr algn="just"/>
            <a:endParaRPr lang="fr-FR" sz="1500" b="0" dirty="0"/>
          </a:p>
          <a:p>
            <a:pPr algn="just"/>
            <a:r>
              <a:rPr lang="fr-FR" sz="1500" dirty="0"/>
              <a:t>La justesse est caractérisée par l'écart entre la moyenne d'un ensemble de résultats d'essais et la valeur de référence acceptée</a:t>
            </a:r>
            <a:r>
              <a:rPr lang="fr-FR" sz="1500" b="0" dirty="0"/>
              <a:t>.</a:t>
            </a:r>
          </a:p>
          <a:p>
            <a:pPr algn="just"/>
            <a:endParaRPr lang="fr-FR" sz="1500" b="0" dirty="0"/>
          </a:p>
          <a:p>
            <a:pPr algn="just"/>
            <a:r>
              <a:rPr lang="fr-FR" sz="1500" dirty="0"/>
              <a:t>La fidélité est définie comme l'aptitude d'une méthode à fournir des résultats d'essais très voisins les uns des autres</a:t>
            </a:r>
            <a:r>
              <a:rPr lang="fr-FR" sz="1500" b="0" dirty="0"/>
              <a:t>, lorsqu'un même produit est essayé plusieurs fois dans des conditions données d'application de la méthode. La fidélité recouvre la répétabilité, la reproductibilité en passant par des fidélités intermédiaires. </a:t>
            </a:r>
          </a:p>
          <a:p>
            <a:pPr algn="just"/>
            <a:r>
              <a:rPr lang="fr-FR" sz="1500" b="0" dirty="0"/>
              <a:t> </a:t>
            </a:r>
          </a:p>
          <a:p>
            <a:pPr algn="just"/>
            <a:r>
              <a:rPr lang="fr-FR" sz="1500" dirty="0"/>
              <a:t>De nombreux facteurs différents peuvent contribuer à augmenter la variabilité des résultats d'essais tels que l'intervalle de temps entre les mesures, l'opérateur, l'appareil utilisé, l'environnement, et conduisent à l'estimation d'une valeur intermédiaire de fidélité</a:t>
            </a:r>
            <a:r>
              <a:rPr lang="fr-FR" sz="1500" b="0" dirty="0"/>
              <a:t> (voir la norme NF ISO 5725-3)</a:t>
            </a:r>
          </a:p>
        </p:txBody>
      </p:sp>
      <p:sp>
        <p:nvSpPr>
          <p:cNvPr id="19" name="ZoneTexte 18"/>
          <p:cNvSpPr txBox="1"/>
          <p:nvPr/>
        </p:nvSpPr>
        <p:spPr>
          <a:xfrm rot="16200000">
            <a:off x="-1109758" y="1935714"/>
            <a:ext cx="3456384" cy="341632"/>
          </a:xfrm>
          <a:prstGeom prst="rect">
            <a:avLst/>
          </a:prstGeom>
          <a:noFill/>
        </p:spPr>
        <p:txBody>
          <a:bodyPr wrap="square" rtlCol="0">
            <a:spAutoFit/>
          </a:bodyPr>
          <a:lstStyle/>
          <a:p>
            <a:pPr lvl="0" algn="ctr" fontAlgn="auto">
              <a:lnSpc>
                <a:spcPct val="90000"/>
              </a:lnSpc>
              <a:spcAft>
                <a:spcPts val="0"/>
              </a:spcAft>
              <a:defRPr/>
            </a:pPr>
            <a:r>
              <a:rPr lang="de-DE" noProof="1">
                <a:solidFill>
                  <a:srgbClr val="000000"/>
                </a:solidFill>
              </a:rPr>
              <a:t>CALCUL DES INCERTITUDES</a:t>
            </a:r>
            <a:endParaRPr lang="de-DE" dirty="0">
              <a:solidFill>
                <a:srgbClr val="000000"/>
              </a:solidFill>
            </a:endParaRPr>
          </a:p>
        </p:txBody>
      </p:sp>
    </p:spTree>
    <p:extLst>
      <p:ext uri="{BB962C8B-B14F-4D97-AF65-F5344CB8AC3E}">
        <p14:creationId xmlns:p14="http://schemas.microsoft.com/office/powerpoint/2010/main" val="2632784221"/>
      </p:ext>
    </p:extLst>
  </p:cSld>
  <p:clrMapOvr>
    <a:masterClrMapping/>
  </p:clrMapOvr>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_h1"/>
          <p:cNvSpPr>
            <a:spLocks noGrp="1" noChangeArrowheads="1"/>
          </p:cNvSpPr>
          <p:nvPr>
            <p:ph type="title"/>
          </p:nvPr>
        </p:nvSpPr>
        <p:spPr bwMode="gray">
          <a:xfrm>
            <a:off x="1256277" y="40543"/>
            <a:ext cx="6671418" cy="909179"/>
          </a:xfrm>
        </p:spPr>
        <p:txBody>
          <a:bodyPr/>
          <a:lstStyle/>
          <a:p>
            <a:pPr algn="ctr">
              <a:lnSpc>
                <a:spcPct val="150000"/>
              </a:lnSpc>
            </a:pPr>
            <a:r>
              <a:rPr lang="fr-FR" dirty="0"/>
              <a:t>REPETER LES MESURES : </a:t>
            </a:r>
          </a:p>
        </p:txBody>
      </p:sp>
      <p:sp>
        <p:nvSpPr>
          <p:cNvPr id="25" name="Rectangle 3"/>
          <p:cNvSpPr>
            <a:spLocks noGrp="1" noChangeArrowheads="1"/>
          </p:cNvSpPr>
          <p:nvPr>
            <p:ph type="body" sz="quarter" idx="13"/>
          </p:nvPr>
        </p:nvSpPr>
        <p:spPr>
          <a:xfrm>
            <a:off x="1256277" y="1314856"/>
            <a:ext cx="6574278" cy="3229972"/>
          </a:xfrm>
          <a:prstGeom prst="rect">
            <a:avLst/>
          </a:prstGeom>
          <a:noFill/>
          <a:ln/>
        </p:spPr>
        <p:txBody>
          <a:bodyPr/>
          <a:lstStyle/>
          <a:p>
            <a:pPr algn="ctr">
              <a:lnSpc>
                <a:spcPct val="150000"/>
              </a:lnSpc>
              <a:buFontTx/>
              <a:buNone/>
            </a:pPr>
            <a:r>
              <a:rPr lang="fr-FR" sz="1800" b="1" u="sng" dirty="0"/>
              <a:t>Pour tout domaine d'application</a:t>
            </a:r>
            <a:r>
              <a:rPr lang="fr-FR" sz="1800" b="1" dirty="0"/>
              <a:t>, il faut s'interroger sur le sens et la valeur des caractéristiques " statistiques " susceptibles de mettre en cause la crédibilité des résultats que sont :</a:t>
            </a:r>
          </a:p>
          <a:p>
            <a:pPr algn="ctr">
              <a:lnSpc>
                <a:spcPct val="150000"/>
              </a:lnSpc>
              <a:buFontTx/>
              <a:buNone/>
            </a:pPr>
            <a:r>
              <a:rPr lang="fr-FR" sz="1800" b="1" dirty="0"/>
              <a:t>- REPETABILITE</a:t>
            </a:r>
          </a:p>
          <a:p>
            <a:pPr algn="ctr">
              <a:lnSpc>
                <a:spcPct val="150000"/>
              </a:lnSpc>
              <a:buFontTx/>
              <a:buNone/>
            </a:pPr>
            <a:r>
              <a:rPr lang="fr-FR" sz="1800" b="1" dirty="0"/>
              <a:t>- REPRODUCTIBILITE</a:t>
            </a:r>
          </a:p>
        </p:txBody>
      </p:sp>
      <p:sp>
        <p:nvSpPr>
          <p:cNvPr id="23" name="_text"/>
          <p:cNvSpPr txBox="1">
            <a:spLocks/>
          </p:cNvSpPr>
          <p:nvPr/>
        </p:nvSpPr>
        <p:spPr bwMode="gray">
          <a:xfrm>
            <a:off x="1384905" y="1165982"/>
            <a:ext cx="3132310" cy="3187096"/>
          </a:xfrm>
          <a:prstGeom prst="rect">
            <a:avLst/>
          </a:prstGeom>
        </p:spPr>
        <p:txBody>
          <a:bodyPr vert="horz" lIns="0" tIns="0" rIns="0" bIns="0" rtlCol="0">
            <a:noAutofit/>
          </a:bodyPr>
          <a:lstStyle/>
          <a:p>
            <a:pPr marL="135036" indent="-135036">
              <a:lnSpc>
                <a:spcPct val="95000"/>
              </a:lnSpc>
              <a:spcAft>
                <a:spcPts val="600"/>
              </a:spcAft>
              <a:buFont typeface="Wingdings" pitchFamily="2" charset="2"/>
              <a:buChar char="§"/>
              <a:defRPr/>
            </a:pPr>
            <a:endParaRPr lang="fr-FR" b="1" noProof="1"/>
          </a:p>
        </p:txBody>
      </p:sp>
      <p:sp>
        <p:nvSpPr>
          <p:cNvPr id="9" name="ZoneTexte 8"/>
          <p:cNvSpPr txBox="1"/>
          <p:nvPr/>
        </p:nvSpPr>
        <p:spPr>
          <a:xfrm>
            <a:off x="1546731" y="1005887"/>
            <a:ext cx="6050539" cy="1200329"/>
          </a:xfrm>
          <a:prstGeom prst="rect">
            <a:avLst/>
          </a:prstGeom>
          <a:noFill/>
        </p:spPr>
        <p:txBody>
          <a:bodyPr wrap="square" rtlCol="0">
            <a:spAutoFit/>
          </a:bodyPr>
          <a:lstStyle/>
          <a:p>
            <a:pPr marL="342991" indent="-342991">
              <a:buFont typeface="+mj-lt"/>
              <a:buAutoNum type="arabicPeriod"/>
            </a:pPr>
            <a:endParaRPr lang="fr-FR" dirty="0">
              <a:solidFill>
                <a:srgbClr val="FF0000"/>
              </a:solidFill>
            </a:endParaRPr>
          </a:p>
          <a:p>
            <a:pPr marL="342991" indent="-342991">
              <a:buFont typeface="+mj-lt"/>
              <a:buAutoNum type="arabicPeriod"/>
            </a:pPr>
            <a:endParaRPr lang="fr-FR" dirty="0"/>
          </a:p>
          <a:p>
            <a:pPr marL="342991" indent="-342991">
              <a:buFont typeface="+mj-lt"/>
              <a:buAutoNum type="arabicPeriod"/>
            </a:pPr>
            <a:endParaRPr lang="fr-FR" dirty="0"/>
          </a:p>
          <a:p>
            <a:pPr marL="257244" indent="-257244">
              <a:buFont typeface="+mj-lt"/>
              <a:buAutoNum type="arabicPeriod"/>
            </a:pPr>
            <a:endParaRPr lang="fr-FR" b="1" dirty="0"/>
          </a:p>
        </p:txBody>
      </p:sp>
      <p:sp>
        <p:nvSpPr>
          <p:cNvPr id="159746" name="Rectangle 2"/>
          <p:cNvSpPr>
            <a:spLocks noChangeArrowheads="1"/>
          </p:cNvSpPr>
          <p:nvPr/>
        </p:nvSpPr>
        <p:spPr bwMode="auto">
          <a:xfrm>
            <a:off x="1141942" y="-173135"/>
            <a:ext cx="138606" cy="346271"/>
          </a:xfrm>
          <a:prstGeom prst="rect">
            <a:avLst/>
          </a:prstGeom>
          <a:noFill/>
          <a:ln w="9525">
            <a:noFill/>
            <a:miter lim="800000"/>
            <a:headEnd/>
            <a:tailEnd/>
          </a:ln>
          <a:effectLst/>
        </p:spPr>
        <p:txBody>
          <a:bodyPr vert="horz" wrap="none" lIns="68601" tIns="34301" rIns="68601" bIns="34301" numCol="1" anchor="ctr" anchorCtr="0" compatLnSpc="1">
            <a:prstTxWarp prst="textNoShape">
              <a:avLst/>
            </a:prstTxWarp>
            <a:spAutoFit/>
          </a:bodyPr>
          <a:lstStyle/>
          <a:p>
            <a:endParaRPr lang="fr-FR"/>
          </a:p>
        </p:txBody>
      </p:sp>
      <p:sp>
        <p:nvSpPr>
          <p:cNvPr id="159748" name="Rectangle 4"/>
          <p:cNvSpPr>
            <a:spLocks noChangeArrowheads="1"/>
          </p:cNvSpPr>
          <p:nvPr/>
        </p:nvSpPr>
        <p:spPr bwMode="auto">
          <a:xfrm>
            <a:off x="1141942" y="-173135"/>
            <a:ext cx="138606" cy="346271"/>
          </a:xfrm>
          <a:prstGeom prst="rect">
            <a:avLst/>
          </a:prstGeom>
          <a:noFill/>
          <a:ln w="9525">
            <a:noFill/>
            <a:miter lim="800000"/>
            <a:headEnd/>
            <a:tailEnd/>
          </a:ln>
          <a:effectLst/>
        </p:spPr>
        <p:txBody>
          <a:bodyPr vert="horz" wrap="none" lIns="68601" tIns="34301" rIns="68601" bIns="34301" numCol="1" anchor="ctr" anchorCtr="0" compatLnSpc="1">
            <a:prstTxWarp prst="textNoShape">
              <a:avLst/>
            </a:prstTxWarp>
            <a:spAutoFit/>
          </a:bodyPr>
          <a:lstStyle/>
          <a:p>
            <a:endParaRPr lang="fr-FR"/>
          </a:p>
        </p:txBody>
      </p:sp>
      <p:sp>
        <p:nvSpPr>
          <p:cNvPr id="159750" name="Rectangle 6"/>
          <p:cNvSpPr>
            <a:spLocks noChangeArrowheads="1"/>
          </p:cNvSpPr>
          <p:nvPr/>
        </p:nvSpPr>
        <p:spPr bwMode="auto">
          <a:xfrm>
            <a:off x="1141942" y="-1632"/>
            <a:ext cx="138606" cy="346271"/>
          </a:xfrm>
          <a:prstGeom prst="rect">
            <a:avLst/>
          </a:prstGeom>
          <a:noFill/>
          <a:ln w="9525">
            <a:noFill/>
            <a:miter lim="800000"/>
            <a:headEnd/>
            <a:tailEnd/>
          </a:ln>
          <a:effectLst/>
        </p:spPr>
        <p:txBody>
          <a:bodyPr vert="horz" wrap="none" lIns="68601" tIns="34301" rIns="68601" bIns="34301" numCol="1" anchor="ctr" anchorCtr="0" compatLnSpc="1">
            <a:prstTxWarp prst="textNoShape">
              <a:avLst/>
            </a:prstTxWarp>
            <a:spAutoFit/>
          </a:bodyPr>
          <a:lstStyle/>
          <a:p>
            <a:endParaRPr lang="fr-FR"/>
          </a:p>
        </p:txBody>
      </p:sp>
      <p:sp>
        <p:nvSpPr>
          <p:cNvPr id="159752" name="Rectangle 8"/>
          <p:cNvSpPr>
            <a:spLocks noChangeArrowheads="1"/>
          </p:cNvSpPr>
          <p:nvPr/>
        </p:nvSpPr>
        <p:spPr bwMode="auto">
          <a:xfrm>
            <a:off x="1141942" y="-173135"/>
            <a:ext cx="138606" cy="346271"/>
          </a:xfrm>
          <a:prstGeom prst="rect">
            <a:avLst/>
          </a:prstGeom>
          <a:noFill/>
          <a:ln w="9525">
            <a:noFill/>
            <a:miter lim="800000"/>
            <a:headEnd/>
            <a:tailEnd/>
          </a:ln>
          <a:effectLst/>
        </p:spPr>
        <p:txBody>
          <a:bodyPr vert="horz" wrap="none" lIns="68601" tIns="34301" rIns="68601" bIns="34301" numCol="1" anchor="ctr" anchorCtr="0" compatLnSpc="1">
            <a:prstTxWarp prst="textNoShape">
              <a:avLst/>
            </a:prstTxWarp>
            <a:spAutoFit/>
          </a:bodyPr>
          <a:lstStyle/>
          <a:p>
            <a:endParaRPr lang="fr-FR"/>
          </a:p>
        </p:txBody>
      </p:sp>
      <p:sp>
        <p:nvSpPr>
          <p:cNvPr id="159754" name="Rectangle 10"/>
          <p:cNvSpPr>
            <a:spLocks noChangeArrowheads="1"/>
          </p:cNvSpPr>
          <p:nvPr/>
        </p:nvSpPr>
        <p:spPr bwMode="auto">
          <a:xfrm>
            <a:off x="1141942" y="-173135"/>
            <a:ext cx="138606" cy="346271"/>
          </a:xfrm>
          <a:prstGeom prst="rect">
            <a:avLst/>
          </a:prstGeom>
          <a:noFill/>
          <a:ln w="9525">
            <a:noFill/>
            <a:miter lim="800000"/>
            <a:headEnd/>
            <a:tailEnd/>
          </a:ln>
          <a:effectLst/>
        </p:spPr>
        <p:txBody>
          <a:bodyPr vert="horz" wrap="none" lIns="68601" tIns="34301" rIns="68601" bIns="34301" numCol="1" anchor="ctr" anchorCtr="0" compatLnSpc="1">
            <a:prstTxWarp prst="textNoShape">
              <a:avLst/>
            </a:prstTxWarp>
            <a:spAutoFit/>
          </a:bodyPr>
          <a:lstStyle/>
          <a:p>
            <a:endParaRPr lang="fr-FR"/>
          </a:p>
        </p:txBody>
      </p:sp>
      <p:sp>
        <p:nvSpPr>
          <p:cNvPr id="159756" name="Rectangle 12"/>
          <p:cNvSpPr>
            <a:spLocks noChangeArrowheads="1"/>
          </p:cNvSpPr>
          <p:nvPr/>
        </p:nvSpPr>
        <p:spPr bwMode="auto">
          <a:xfrm>
            <a:off x="1141942" y="-1632"/>
            <a:ext cx="138606" cy="346271"/>
          </a:xfrm>
          <a:prstGeom prst="rect">
            <a:avLst/>
          </a:prstGeom>
          <a:noFill/>
          <a:ln w="9525">
            <a:noFill/>
            <a:miter lim="800000"/>
            <a:headEnd/>
            <a:tailEnd/>
          </a:ln>
          <a:effectLst/>
        </p:spPr>
        <p:txBody>
          <a:bodyPr vert="horz" wrap="none" lIns="68601" tIns="34301" rIns="68601" bIns="34301" numCol="1" anchor="ctr" anchorCtr="0" compatLnSpc="1">
            <a:prstTxWarp prst="textNoShape">
              <a:avLst/>
            </a:prstTxWarp>
            <a:spAutoFit/>
          </a:bodyPr>
          <a:lstStyle/>
          <a:p>
            <a:endParaRPr lang="fr-FR"/>
          </a:p>
        </p:txBody>
      </p:sp>
      <p:sp>
        <p:nvSpPr>
          <p:cNvPr id="159758" name="Rectangle 14"/>
          <p:cNvSpPr>
            <a:spLocks noChangeArrowheads="1"/>
          </p:cNvSpPr>
          <p:nvPr/>
        </p:nvSpPr>
        <p:spPr bwMode="auto">
          <a:xfrm>
            <a:off x="1141942" y="-173135"/>
            <a:ext cx="138606" cy="346271"/>
          </a:xfrm>
          <a:prstGeom prst="rect">
            <a:avLst/>
          </a:prstGeom>
          <a:noFill/>
          <a:ln w="9525">
            <a:noFill/>
            <a:miter lim="800000"/>
            <a:headEnd/>
            <a:tailEnd/>
          </a:ln>
          <a:effectLst/>
        </p:spPr>
        <p:txBody>
          <a:bodyPr vert="horz" wrap="none" lIns="68601" tIns="34301" rIns="68601" bIns="34301" numCol="1" anchor="ctr" anchorCtr="0" compatLnSpc="1">
            <a:prstTxWarp prst="textNoShape">
              <a:avLst/>
            </a:prstTxWarp>
            <a:spAutoFit/>
          </a:bodyPr>
          <a:lstStyle/>
          <a:p>
            <a:endParaRPr lang="fr-FR"/>
          </a:p>
        </p:txBody>
      </p:sp>
      <p:sp>
        <p:nvSpPr>
          <p:cNvPr id="159760" name="Rectangle 16"/>
          <p:cNvSpPr>
            <a:spLocks noChangeArrowheads="1"/>
          </p:cNvSpPr>
          <p:nvPr/>
        </p:nvSpPr>
        <p:spPr bwMode="auto">
          <a:xfrm>
            <a:off x="1141942" y="-173135"/>
            <a:ext cx="138606" cy="346271"/>
          </a:xfrm>
          <a:prstGeom prst="rect">
            <a:avLst/>
          </a:prstGeom>
          <a:noFill/>
          <a:ln w="9525">
            <a:noFill/>
            <a:miter lim="800000"/>
            <a:headEnd/>
            <a:tailEnd/>
          </a:ln>
          <a:effectLst/>
        </p:spPr>
        <p:txBody>
          <a:bodyPr vert="horz" wrap="none" lIns="68601" tIns="34301" rIns="68601" bIns="34301" numCol="1" anchor="ctr" anchorCtr="0" compatLnSpc="1">
            <a:prstTxWarp prst="textNoShape">
              <a:avLst/>
            </a:prstTxWarp>
            <a:spAutoFit/>
          </a:bodyPr>
          <a:lstStyle/>
          <a:p>
            <a:endParaRPr lang="fr-FR"/>
          </a:p>
        </p:txBody>
      </p:sp>
      <p:sp>
        <p:nvSpPr>
          <p:cNvPr id="159762" name="Rectangle 18"/>
          <p:cNvSpPr>
            <a:spLocks noChangeArrowheads="1"/>
          </p:cNvSpPr>
          <p:nvPr/>
        </p:nvSpPr>
        <p:spPr bwMode="auto">
          <a:xfrm>
            <a:off x="1141942" y="-173135"/>
            <a:ext cx="138606" cy="346271"/>
          </a:xfrm>
          <a:prstGeom prst="rect">
            <a:avLst/>
          </a:prstGeom>
          <a:noFill/>
          <a:ln w="9525">
            <a:noFill/>
            <a:miter lim="800000"/>
            <a:headEnd/>
            <a:tailEnd/>
          </a:ln>
          <a:effectLst/>
        </p:spPr>
        <p:txBody>
          <a:bodyPr vert="horz" wrap="none" lIns="68601" tIns="34301" rIns="68601" bIns="34301" numCol="1" anchor="ctr" anchorCtr="0" compatLnSpc="1">
            <a:prstTxWarp prst="textNoShape">
              <a:avLst/>
            </a:prstTxWarp>
            <a:spAutoFit/>
          </a:bodyPr>
          <a:lstStyle/>
          <a:p>
            <a:endParaRPr lang="fr-FR"/>
          </a:p>
        </p:txBody>
      </p:sp>
      <p:sp>
        <p:nvSpPr>
          <p:cNvPr id="159764" name="Rectangle 20"/>
          <p:cNvSpPr>
            <a:spLocks noChangeArrowheads="1"/>
          </p:cNvSpPr>
          <p:nvPr/>
        </p:nvSpPr>
        <p:spPr bwMode="auto">
          <a:xfrm>
            <a:off x="1141942" y="-173135"/>
            <a:ext cx="138606" cy="346271"/>
          </a:xfrm>
          <a:prstGeom prst="rect">
            <a:avLst/>
          </a:prstGeom>
          <a:noFill/>
          <a:ln w="9525">
            <a:noFill/>
            <a:miter lim="800000"/>
            <a:headEnd/>
            <a:tailEnd/>
          </a:ln>
          <a:effectLst/>
        </p:spPr>
        <p:txBody>
          <a:bodyPr vert="horz" wrap="none" lIns="68601" tIns="34301" rIns="68601" bIns="34301" numCol="1" anchor="ctr" anchorCtr="0" compatLnSpc="1">
            <a:prstTxWarp prst="textNoShape">
              <a:avLst/>
            </a:prstTxWarp>
            <a:spAutoFit/>
          </a:bodyPr>
          <a:lstStyle/>
          <a:p>
            <a:endParaRPr lang="fr-FR"/>
          </a:p>
        </p:txBody>
      </p:sp>
      <p:sp>
        <p:nvSpPr>
          <p:cNvPr id="159766" name="Rectangle 22"/>
          <p:cNvSpPr>
            <a:spLocks noChangeArrowheads="1"/>
          </p:cNvSpPr>
          <p:nvPr/>
        </p:nvSpPr>
        <p:spPr bwMode="auto">
          <a:xfrm>
            <a:off x="1141942" y="-173135"/>
            <a:ext cx="138606" cy="346271"/>
          </a:xfrm>
          <a:prstGeom prst="rect">
            <a:avLst/>
          </a:prstGeom>
          <a:noFill/>
          <a:ln w="9525">
            <a:noFill/>
            <a:miter lim="800000"/>
            <a:headEnd/>
            <a:tailEnd/>
          </a:ln>
          <a:effectLst/>
        </p:spPr>
        <p:txBody>
          <a:bodyPr vert="horz" wrap="none" lIns="68601" tIns="34301" rIns="68601" bIns="34301" numCol="1" anchor="ctr" anchorCtr="0" compatLnSpc="1">
            <a:prstTxWarp prst="textNoShape">
              <a:avLst/>
            </a:prstTxWarp>
            <a:spAutoFit/>
          </a:bodyPr>
          <a:lstStyle/>
          <a:p>
            <a:endParaRPr lang="fr-FR"/>
          </a:p>
        </p:txBody>
      </p:sp>
      <p:sp>
        <p:nvSpPr>
          <p:cNvPr id="32" name="Rectangle 31"/>
          <p:cNvSpPr/>
          <p:nvPr/>
        </p:nvSpPr>
        <p:spPr>
          <a:xfrm>
            <a:off x="2032935" y="1276000"/>
            <a:ext cx="5186176" cy="369332"/>
          </a:xfrm>
          <a:prstGeom prst="rect">
            <a:avLst/>
          </a:prstGeom>
        </p:spPr>
        <p:txBody>
          <a:bodyPr wrap="square">
            <a:spAutoFit/>
          </a:bodyPr>
          <a:lstStyle/>
          <a:p>
            <a:endParaRPr lang="fr-FR" dirty="0"/>
          </a:p>
        </p:txBody>
      </p:sp>
      <p:sp>
        <p:nvSpPr>
          <p:cNvPr id="19" name="ZoneTexte 18"/>
          <p:cNvSpPr txBox="1"/>
          <p:nvPr/>
        </p:nvSpPr>
        <p:spPr>
          <a:xfrm rot="16200000">
            <a:off x="-1109758" y="1935714"/>
            <a:ext cx="3456384" cy="341632"/>
          </a:xfrm>
          <a:prstGeom prst="rect">
            <a:avLst/>
          </a:prstGeom>
          <a:noFill/>
        </p:spPr>
        <p:txBody>
          <a:bodyPr wrap="square" rtlCol="0">
            <a:spAutoFit/>
          </a:bodyPr>
          <a:lstStyle/>
          <a:p>
            <a:pPr lvl="0" algn="ctr" fontAlgn="auto">
              <a:lnSpc>
                <a:spcPct val="90000"/>
              </a:lnSpc>
              <a:spcAft>
                <a:spcPts val="0"/>
              </a:spcAft>
              <a:defRPr/>
            </a:pPr>
            <a:r>
              <a:rPr lang="de-DE" noProof="1">
                <a:solidFill>
                  <a:srgbClr val="000000"/>
                </a:solidFill>
              </a:rPr>
              <a:t>CALCUL DES INCERTITUDES</a:t>
            </a:r>
            <a:endParaRPr lang="de-DE" dirty="0">
              <a:solidFill>
                <a:srgbClr val="000000"/>
              </a:solidFill>
            </a:endParaRPr>
          </a:p>
        </p:txBody>
      </p:sp>
    </p:spTree>
    <p:extLst>
      <p:ext uri="{BB962C8B-B14F-4D97-AF65-F5344CB8AC3E}">
        <p14:creationId xmlns:p14="http://schemas.microsoft.com/office/powerpoint/2010/main" val="1489671343"/>
      </p:ext>
    </p:extLst>
  </p:cSld>
  <p:clrMapOvr>
    <a:masterClrMapping/>
  </p:clrMapOvr>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_h1"/>
          <p:cNvSpPr>
            <a:spLocks noGrp="1" noChangeArrowheads="1"/>
          </p:cNvSpPr>
          <p:nvPr>
            <p:ph type="title"/>
          </p:nvPr>
        </p:nvSpPr>
        <p:spPr bwMode="gray">
          <a:xfrm>
            <a:off x="1222595" y="1129168"/>
            <a:ext cx="3978460" cy="1584262"/>
          </a:xfrm>
        </p:spPr>
        <p:txBody>
          <a:bodyPr/>
          <a:lstStyle/>
          <a:p>
            <a:r>
              <a:rPr lang="en-US" b="1" dirty="0"/>
              <a:t>ERREURS ET INCERTITUDES</a:t>
            </a:r>
            <a:endParaRPr lang="en-US" b="1" noProof="1"/>
          </a:p>
        </p:txBody>
      </p:sp>
      <p:sp>
        <p:nvSpPr>
          <p:cNvPr id="23" name="_text"/>
          <p:cNvSpPr txBox="1">
            <a:spLocks/>
          </p:cNvSpPr>
          <p:nvPr/>
        </p:nvSpPr>
        <p:spPr bwMode="gray">
          <a:xfrm>
            <a:off x="1384905" y="1165982"/>
            <a:ext cx="3132310" cy="3187096"/>
          </a:xfrm>
          <a:prstGeom prst="rect">
            <a:avLst/>
          </a:prstGeom>
        </p:spPr>
        <p:txBody>
          <a:bodyPr vert="horz" lIns="0" tIns="0" rIns="0" bIns="0" rtlCol="0">
            <a:noAutofit/>
          </a:bodyPr>
          <a:lstStyle/>
          <a:p>
            <a:pPr marL="135036" indent="-135036">
              <a:lnSpc>
                <a:spcPct val="95000"/>
              </a:lnSpc>
              <a:spcAft>
                <a:spcPts val="600"/>
              </a:spcAft>
              <a:buFont typeface="Wingdings" pitchFamily="2" charset="2"/>
              <a:buChar char="§"/>
              <a:defRPr/>
            </a:pPr>
            <a:endParaRPr lang="fr-FR" b="1" noProof="1"/>
          </a:p>
        </p:txBody>
      </p:sp>
      <p:pic>
        <p:nvPicPr>
          <p:cNvPr id="144386" name="Picture 2" descr="C:\Users\HP\Desktop\Galeries\metrologie\images.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28317" y="522736"/>
            <a:ext cx="2322975" cy="2211876"/>
          </a:xfrm>
          <a:prstGeom prst="rect">
            <a:avLst/>
          </a:prstGeom>
          <a:noFill/>
          <a:extLst>
            <a:ext uri="{909E8E84-426E-40DD-AFC4-6F175D3DCCD1}">
              <a14:hiddenFill xmlns:a14="http://schemas.microsoft.com/office/drawing/2010/main">
                <a:solidFill>
                  <a:srgbClr val="FFFFFF"/>
                </a:solidFill>
              </a14:hiddenFill>
            </a:ext>
          </a:extLst>
        </p:spPr>
      </p:pic>
      <p:sp>
        <p:nvSpPr>
          <p:cNvPr id="5" name="ZoneTexte 4"/>
          <p:cNvSpPr txBox="1"/>
          <p:nvPr/>
        </p:nvSpPr>
        <p:spPr>
          <a:xfrm rot="16200000">
            <a:off x="-1109758" y="1935714"/>
            <a:ext cx="3456384" cy="341632"/>
          </a:xfrm>
          <a:prstGeom prst="rect">
            <a:avLst/>
          </a:prstGeom>
          <a:noFill/>
        </p:spPr>
        <p:txBody>
          <a:bodyPr wrap="square" rtlCol="0">
            <a:spAutoFit/>
          </a:bodyPr>
          <a:lstStyle/>
          <a:p>
            <a:pPr lvl="0" algn="ctr" fontAlgn="auto">
              <a:lnSpc>
                <a:spcPct val="90000"/>
              </a:lnSpc>
              <a:spcAft>
                <a:spcPts val="0"/>
              </a:spcAft>
              <a:defRPr/>
            </a:pPr>
            <a:r>
              <a:rPr lang="de-DE" noProof="1">
                <a:solidFill>
                  <a:srgbClr val="000000"/>
                </a:solidFill>
              </a:rPr>
              <a:t>CALCUL DES INCERTITUDES</a:t>
            </a:r>
            <a:endParaRPr lang="de-DE" dirty="0">
              <a:solidFill>
                <a:srgbClr val="000000"/>
              </a:solidFill>
            </a:endParaRPr>
          </a:p>
        </p:txBody>
      </p:sp>
    </p:spTree>
    <p:extLst>
      <p:ext uri="{BB962C8B-B14F-4D97-AF65-F5344CB8AC3E}">
        <p14:creationId xmlns:p14="http://schemas.microsoft.com/office/powerpoint/2010/main" val="3883647177"/>
      </p:ext>
    </p:extLst>
  </p:cSld>
  <p:clrMapOvr>
    <a:masterClrMapping/>
  </p:clrMapOvr>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Espace réservé du contenu 2"/>
          <p:cNvSpPr txBox="1">
            <a:spLocks/>
          </p:cNvSpPr>
          <p:nvPr/>
        </p:nvSpPr>
        <p:spPr>
          <a:xfrm>
            <a:off x="1484948" y="1200521"/>
            <a:ext cx="6174105" cy="3395520"/>
          </a:xfrm>
          <a:prstGeom prst="rect">
            <a:avLst/>
          </a:prstGeom>
        </p:spPr>
        <p:txBody>
          <a:bodyPr>
            <a:normAutofit/>
          </a:bodyPr>
          <a:lstStyle/>
          <a:p>
            <a:pPr marL="257244" indent="-257244" defTabSz="685983" fontAlgn="auto">
              <a:spcBef>
                <a:spcPct val="20000"/>
              </a:spcBef>
              <a:spcAft>
                <a:spcPts val="0"/>
              </a:spcAft>
              <a:buFont typeface="Arial" pitchFamily="34" charset="0"/>
              <a:buChar char="•"/>
              <a:defRPr/>
            </a:pPr>
            <a:endParaRPr lang="fr-FR" sz="2401" dirty="0">
              <a:latin typeface="+mn-lt"/>
            </a:endParaRPr>
          </a:p>
        </p:txBody>
      </p:sp>
      <p:sp>
        <p:nvSpPr>
          <p:cNvPr id="9" name="ZoneTexte 8"/>
          <p:cNvSpPr txBox="1"/>
          <p:nvPr/>
        </p:nvSpPr>
        <p:spPr>
          <a:xfrm>
            <a:off x="1546731" y="1005887"/>
            <a:ext cx="6050539" cy="1200329"/>
          </a:xfrm>
          <a:prstGeom prst="rect">
            <a:avLst/>
          </a:prstGeom>
          <a:noFill/>
        </p:spPr>
        <p:txBody>
          <a:bodyPr wrap="square" rtlCol="0">
            <a:spAutoFit/>
          </a:bodyPr>
          <a:lstStyle/>
          <a:p>
            <a:pPr marL="342991" indent="-342991">
              <a:buFont typeface="+mj-lt"/>
              <a:buAutoNum type="arabicPeriod"/>
            </a:pPr>
            <a:endParaRPr lang="fr-FR" dirty="0">
              <a:solidFill>
                <a:srgbClr val="FF0000"/>
              </a:solidFill>
            </a:endParaRPr>
          </a:p>
          <a:p>
            <a:pPr marL="342991" indent="-342991">
              <a:buFont typeface="+mj-lt"/>
              <a:buAutoNum type="arabicPeriod"/>
            </a:pPr>
            <a:endParaRPr lang="fr-FR" dirty="0"/>
          </a:p>
          <a:p>
            <a:pPr marL="342991" indent="-342991">
              <a:buFont typeface="+mj-lt"/>
              <a:buAutoNum type="arabicPeriod"/>
            </a:pPr>
            <a:endParaRPr lang="fr-FR" dirty="0"/>
          </a:p>
          <a:p>
            <a:pPr marL="257244" indent="-257244">
              <a:buFont typeface="+mj-lt"/>
              <a:buAutoNum type="arabicPeriod"/>
            </a:pPr>
            <a:endParaRPr lang="fr-FR" b="1" dirty="0"/>
          </a:p>
        </p:txBody>
      </p:sp>
      <p:sp>
        <p:nvSpPr>
          <p:cNvPr id="159746" name="Rectangle 2"/>
          <p:cNvSpPr>
            <a:spLocks noChangeArrowheads="1"/>
          </p:cNvSpPr>
          <p:nvPr/>
        </p:nvSpPr>
        <p:spPr bwMode="auto">
          <a:xfrm>
            <a:off x="1141942" y="-173135"/>
            <a:ext cx="138606" cy="346271"/>
          </a:xfrm>
          <a:prstGeom prst="rect">
            <a:avLst/>
          </a:prstGeom>
          <a:noFill/>
          <a:ln w="9525">
            <a:noFill/>
            <a:miter lim="800000"/>
            <a:headEnd/>
            <a:tailEnd/>
          </a:ln>
          <a:effectLst/>
        </p:spPr>
        <p:txBody>
          <a:bodyPr vert="horz" wrap="none" lIns="68601" tIns="34301" rIns="68601" bIns="34301" numCol="1" anchor="ctr" anchorCtr="0" compatLnSpc="1">
            <a:prstTxWarp prst="textNoShape">
              <a:avLst/>
            </a:prstTxWarp>
            <a:spAutoFit/>
          </a:bodyPr>
          <a:lstStyle/>
          <a:p>
            <a:endParaRPr lang="fr-FR"/>
          </a:p>
        </p:txBody>
      </p:sp>
      <p:sp>
        <p:nvSpPr>
          <p:cNvPr id="159748" name="Rectangle 4"/>
          <p:cNvSpPr>
            <a:spLocks noChangeArrowheads="1"/>
          </p:cNvSpPr>
          <p:nvPr/>
        </p:nvSpPr>
        <p:spPr bwMode="auto">
          <a:xfrm>
            <a:off x="1141942" y="-173135"/>
            <a:ext cx="138606" cy="346271"/>
          </a:xfrm>
          <a:prstGeom prst="rect">
            <a:avLst/>
          </a:prstGeom>
          <a:noFill/>
          <a:ln w="9525">
            <a:noFill/>
            <a:miter lim="800000"/>
            <a:headEnd/>
            <a:tailEnd/>
          </a:ln>
          <a:effectLst/>
        </p:spPr>
        <p:txBody>
          <a:bodyPr vert="horz" wrap="none" lIns="68601" tIns="34301" rIns="68601" bIns="34301" numCol="1" anchor="ctr" anchorCtr="0" compatLnSpc="1">
            <a:prstTxWarp prst="textNoShape">
              <a:avLst/>
            </a:prstTxWarp>
            <a:spAutoFit/>
          </a:bodyPr>
          <a:lstStyle/>
          <a:p>
            <a:endParaRPr lang="fr-FR"/>
          </a:p>
        </p:txBody>
      </p:sp>
      <p:sp>
        <p:nvSpPr>
          <p:cNvPr id="159750" name="Rectangle 6"/>
          <p:cNvSpPr>
            <a:spLocks noChangeArrowheads="1"/>
          </p:cNvSpPr>
          <p:nvPr/>
        </p:nvSpPr>
        <p:spPr bwMode="auto">
          <a:xfrm>
            <a:off x="1141942" y="-1632"/>
            <a:ext cx="138606" cy="346271"/>
          </a:xfrm>
          <a:prstGeom prst="rect">
            <a:avLst/>
          </a:prstGeom>
          <a:noFill/>
          <a:ln w="9525">
            <a:noFill/>
            <a:miter lim="800000"/>
            <a:headEnd/>
            <a:tailEnd/>
          </a:ln>
          <a:effectLst/>
        </p:spPr>
        <p:txBody>
          <a:bodyPr vert="horz" wrap="none" lIns="68601" tIns="34301" rIns="68601" bIns="34301" numCol="1" anchor="ctr" anchorCtr="0" compatLnSpc="1">
            <a:prstTxWarp prst="textNoShape">
              <a:avLst/>
            </a:prstTxWarp>
            <a:spAutoFit/>
          </a:bodyPr>
          <a:lstStyle/>
          <a:p>
            <a:endParaRPr lang="fr-FR"/>
          </a:p>
        </p:txBody>
      </p:sp>
      <p:sp>
        <p:nvSpPr>
          <p:cNvPr id="159752" name="Rectangle 8"/>
          <p:cNvSpPr>
            <a:spLocks noChangeArrowheads="1"/>
          </p:cNvSpPr>
          <p:nvPr/>
        </p:nvSpPr>
        <p:spPr bwMode="auto">
          <a:xfrm>
            <a:off x="1141942" y="-173135"/>
            <a:ext cx="138606" cy="346271"/>
          </a:xfrm>
          <a:prstGeom prst="rect">
            <a:avLst/>
          </a:prstGeom>
          <a:noFill/>
          <a:ln w="9525">
            <a:noFill/>
            <a:miter lim="800000"/>
            <a:headEnd/>
            <a:tailEnd/>
          </a:ln>
          <a:effectLst/>
        </p:spPr>
        <p:txBody>
          <a:bodyPr vert="horz" wrap="none" lIns="68601" tIns="34301" rIns="68601" bIns="34301" numCol="1" anchor="ctr" anchorCtr="0" compatLnSpc="1">
            <a:prstTxWarp prst="textNoShape">
              <a:avLst/>
            </a:prstTxWarp>
            <a:spAutoFit/>
          </a:bodyPr>
          <a:lstStyle/>
          <a:p>
            <a:endParaRPr lang="fr-FR"/>
          </a:p>
        </p:txBody>
      </p:sp>
      <p:sp>
        <p:nvSpPr>
          <p:cNvPr id="159754" name="Rectangle 10"/>
          <p:cNvSpPr>
            <a:spLocks noChangeArrowheads="1"/>
          </p:cNvSpPr>
          <p:nvPr/>
        </p:nvSpPr>
        <p:spPr bwMode="auto">
          <a:xfrm>
            <a:off x="1141942" y="-173135"/>
            <a:ext cx="138606" cy="346271"/>
          </a:xfrm>
          <a:prstGeom prst="rect">
            <a:avLst/>
          </a:prstGeom>
          <a:noFill/>
          <a:ln w="9525">
            <a:noFill/>
            <a:miter lim="800000"/>
            <a:headEnd/>
            <a:tailEnd/>
          </a:ln>
          <a:effectLst/>
        </p:spPr>
        <p:txBody>
          <a:bodyPr vert="horz" wrap="none" lIns="68601" tIns="34301" rIns="68601" bIns="34301" numCol="1" anchor="ctr" anchorCtr="0" compatLnSpc="1">
            <a:prstTxWarp prst="textNoShape">
              <a:avLst/>
            </a:prstTxWarp>
            <a:spAutoFit/>
          </a:bodyPr>
          <a:lstStyle/>
          <a:p>
            <a:endParaRPr lang="fr-FR"/>
          </a:p>
        </p:txBody>
      </p:sp>
      <p:sp>
        <p:nvSpPr>
          <p:cNvPr id="159756" name="Rectangle 12"/>
          <p:cNvSpPr>
            <a:spLocks noChangeArrowheads="1"/>
          </p:cNvSpPr>
          <p:nvPr/>
        </p:nvSpPr>
        <p:spPr bwMode="auto">
          <a:xfrm>
            <a:off x="1141942" y="-1632"/>
            <a:ext cx="138606" cy="346271"/>
          </a:xfrm>
          <a:prstGeom prst="rect">
            <a:avLst/>
          </a:prstGeom>
          <a:noFill/>
          <a:ln w="9525">
            <a:noFill/>
            <a:miter lim="800000"/>
            <a:headEnd/>
            <a:tailEnd/>
          </a:ln>
          <a:effectLst/>
        </p:spPr>
        <p:txBody>
          <a:bodyPr vert="horz" wrap="none" lIns="68601" tIns="34301" rIns="68601" bIns="34301" numCol="1" anchor="ctr" anchorCtr="0" compatLnSpc="1">
            <a:prstTxWarp prst="textNoShape">
              <a:avLst/>
            </a:prstTxWarp>
            <a:spAutoFit/>
          </a:bodyPr>
          <a:lstStyle/>
          <a:p>
            <a:endParaRPr lang="fr-FR"/>
          </a:p>
        </p:txBody>
      </p:sp>
      <p:sp>
        <p:nvSpPr>
          <p:cNvPr id="159758" name="Rectangle 14"/>
          <p:cNvSpPr>
            <a:spLocks noChangeArrowheads="1"/>
          </p:cNvSpPr>
          <p:nvPr/>
        </p:nvSpPr>
        <p:spPr bwMode="auto">
          <a:xfrm>
            <a:off x="1141942" y="-173135"/>
            <a:ext cx="138606" cy="346271"/>
          </a:xfrm>
          <a:prstGeom prst="rect">
            <a:avLst/>
          </a:prstGeom>
          <a:noFill/>
          <a:ln w="9525">
            <a:noFill/>
            <a:miter lim="800000"/>
            <a:headEnd/>
            <a:tailEnd/>
          </a:ln>
          <a:effectLst/>
        </p:spPr>
        <p:txBody>
          <a:bodyPr vert="horz" wrap="none" lIns="68601" tIns="34301" rIns="68601" bIns="34301" numCol="1" anchor="ctr" anchorCtr="0" compatLnSpc="1">
            <a:prstTxWarp prst="textNoShape">
              <a:avLst/>
            </a:prstTxWarp>
            <a:spAutoFit/>
          </a:bodyPr>
          <a:lstStyle/>
          <a:p>
            <a:endParaRPr lang="fr-FR"/>
          </a:p>
        </p:txBody>
      </p:sp>
      <p:sp>
        <p:nvSpPr>
          <p:cNvPr id="159760" name="Rectangle 16"/>
          <p:cNvSpPr>
            <a:spLocks noChangeArrowheads="1"/>
          </p:cNvSpPr>
          <p:nvPr/>
        </p:nvSpPr>
        <p:spPr bwMode="auto">
          <a:xfrm>
            <a:off x="1141942" y="-173135"/>
            <a:ext cx="138606" cy="346271"/>
          </a:xfrm>
          <a:prstGeom prst="rect">
            <a:avLst/>
          </a:prstGeom>
          <a:noFill/>
          <a:ln w="9525">
            <a:noFill/>
            <a:miter lim="800000"/>
            <a:headEnd/>
            <a:tailEnd/>
          </a:ln>
          <a:effectLst/>
        </p:spPr>
        <p:txBody>
          <a:bodyPr vert="horz" wrap="none" lIns="68601" tIns="34301" rIns="68601" bIns="34301" numCol="1" anchor="ctr" anchorCtr="0" compatLnSpc="1">
            <a:prstTxWarp prst="textNoShape">
              <a:avLst/>
            </a:prstTxWarp>
            <a:spAutoFit/>
          </a:bodyPr>
          <a:lstStyle/>
          <a:p>
            <a:endParaRPr lang="fr-FR"/>
          </a:p>
        </p:txBody>
      </p:sp>
      <p:sp>
        <p:nvSpPr>
          <p:cNvPr id="159762" name="Rectangle 18"/>
          <p:cNvSpPr>
            <a:spLocks noChangeArrowheads="1"/>
          </p:cNvSpPr>
          <p:nvPr/>
        </p:nvSpPr>
        <p:spPr bwMode="auto">
          <a:xfrm>
            <a:off x="1141942" y="-173135"/>
            <a:ext cx="138606" cy="346271"/>
          </a:xfrm>
          <a:prstGeom prst="rect">
            <a:avLst/>
          </a:prstGeom>
          <a:noFill/>
          <a:ln w="9525">
            <a:noFill/>
            <a:miter lim="800000"/>
            <a:headEnd/>
            <a:tailEnd/>
          </a:ln>
          <a:effectLst/>
        </p:spPr>
        <p:txBody>
          <a:bodyPr vert="horz" wrap="none" lIns="68601" tIns="34301" rIns="68601" bIns="34301" numCol="1" anchor="ctr" anchorCtr="0" compatLnSpc="1">
            <a:prstTxWarp prst="textNoShape">
              <a:avLst/>
            </a:prstTxWarp>
            <a:spAutoFit/>
          </a:bodyPr>
          <a:lstStyle/>
          <a:p>
            <a:endParaRPr lang="fr-FR"/>
          </a:p>
        </p:txBody>
      </p:sp>
      <p:sp>
        <p:nvSpPr>
          <p:cNvPr id="159764" name="Rectangle 20"/>
          <p:cNvSpPr>
            <a:spLocks noChangeArrowheads="1"/>
          </p:cNvSpPr>
          <p:nvPr/>
        </p:nvSpPr>
        <p:spPr bwMode="auto">
          <a:xfrm>
            <a:off x="1141942" y="-173135"/>
            <a:ext cx="138606" cy="346271"/>
          </a:xfrm>
          <a:prstGeom prst="rect">
            <a:avLst/>
          </a:prstGeom>
          <a:noFill/>
          <a:ln w="9525">
            <a:noFill/>
            <a:miter lim="800000"/>
            <a:headEnd/>
            <a:tailEnd/>
          </a:ln>
          <a:effectLst/>
        </p:spPr>
        <p:txBody>
          <a:bodyPr vert="horz" wrap="none" lIns="68601" tIns="34301" rIns="68601" bIns="34301" numCol="1" anchor="ctr" anchorCtr="0" compatLnSpc="1">
            <a:prstTxWarp prst="textNoShape">
              <a:avLst/>
            </a:prstTxWarp>
            <a:spAutoFit/>
          </a:bodyPr>
          <a:lstStyle/>
          <a:p>
            <a:endParaRPr lang="fr-FR"/>
          </a:p>
        </p:txBody>
      </p:sp>
      <p:sp>
        <p:nvSpPr>
          <p:cNvPr id="159766" name="Rectangle 22"/>
          <p:cNvSpPr>
            <a:spLocks noChangeArrowheads="1"/>
          </p:cNvSpPr>
          <p:nvPr/>
        </p:nvSpPr>
        <p:spPr bwMode="auto">
          <a:xfrm>
            <a:off x="1141942" y="-173135"/>
            <a:ext cx="138606" cy="346271"/>
          </a:xfrm>
          <a:prstGeom prst="rect">
            <a:avLst/>
          </a:prstGeom>
          <a:noFill/>
          <a:ln w="9525">
            <a:noFill/>
            <a:miter lim="800000"/>
            <a:headEnd/>
            <a:tailEnd/>
          </a:ln>
          <a:effectLst/>
        </p:spPr>
        <p:txBody>
          <a:bodyPr vert="horz" wrap="none" lIns="68601" tIns="34301" rIns="68601" bIns="34301" numCol="1" anchor="ctr" anchorCtr="0" compatLnSpc="1">
            <a:prstTxWarp prst="textNoShape">
              <a:avLst/>
            </a:prstTxWarp>
            <a:spAutoFit/>
          </a:bodyPr>
          <a:lstStyle/>
          <a:p>
            <a:endParaRPr lang="fr-FR"/>
          </a:p>
        </p:txBody>
      </p:sp>
      <p:sp>
        <p:nvSpPr>
          <p:cNvPr id="32" name="Rectangle 31"/>
          <p:cNvSpPr/>
          <p:nvPr/>
        </p:nvSpPr>
        <p:spPr>
          <a:xfrm>
            <a:off x="2032935" y="1276000"/>
            <a:ext cx="5186176" cy="369332"/>
          </a:xfrm>
          <a:prstGeom prst="rect">
            <a:avLst/>
          </a:prstGeom>
        </p:spPr>
        <p:txBody>
          <a:bodyPr wrap="square">
            <a:spAutoFit/>
          </a:bodyPr>
          <a:lstStyle/>
          <a:p>
            <a:endParaRPr lang="fr-FR" dirty="0"/>
          </a:p>
        </p:txBody>
      </p:sp>
      <p:graphicFrame>
        <p:nvGraphicFramePr>
          <p:cNvPr id="2" name="Diagramme 1"/>
          <p:cNvGraphicFramePr/>
          <p:nvPr/>
        </p:nvGraphicFramePr>
        <p:xfrm>
          <a:off x="1951519" y="261344"/>
          <a:ext cx="6580921" cy="42304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ZoneTexte 4"/>
          <p:cNvSpPr txBox="1"/>
          <p:nvPr/>
        </p:nvSpPr>
        <p:spPr>
          <a:xfrm>
            <a:off x="4836809" y="1852739"/>
            <a:ext cx="810340" cy="923458"/>
          </a:xfrm>
          <a:prstGeom prst="rect">
            <a:avLst/>
          </a:prstGeom>
          <a:solidFill>
            <a:srgbClr val="FFFFFF"/>
          </a:solidFill>
        </p:spPr>
        <p:txBody>
          <a:bodyPr wrap="square" rtlCol="0">
            <a:spAutoFit/>
          </a:bodyPr>
          <a:lstStyle/>
          <a:p>
            <a:r>
              <a:rPr lang="fr-FR" sz="5401" dirty="0"/>
              <a:t>=</a:t>
            </a:r>
          </a:p>
        </p:txBody>
      </p:sp>
      <p:sp>
        <p:nvSpPr>
          <p:cNvPr id="3" name="Accolade ouvrante 2"/>
          <p:cNvSpPr/>
          <p:nvPr/>
        </p:nvSpPr>
        <p:spPr>
          <a:xfrm>
            <a:off x="2447664" y="1773044"/>
            <a:ext cx="324136" cy="2671769"/>
          </a:xfrm>
          <a:prstGeom prst="leftBrace">
            <a:avLst/>
          </a:prstGeom>
        </p:spPr>
        <p:style>
          <a:lnRef idx="3">
            <a:schemeClr val="accent1"/>
          </a:lnRef>
          <a:fillRef idx="0">
            <a:schemeClr val="accent1"/>
          </a:fillRef>
          <a:effectRef idx="2">
            <a:schemeClr val="accent1"/>
          </a:effectRef>
          <a:fontRef idx="minor">
            <a:schemeClr val="tx1"/>
          </a:fontRef>
        </p:style>
        <p:txBody>
          <a:bodyPr rtlCol="0" anchor="ctr"/>
          <a:lstStyle/>
          <a:p>
            <a:pPr algn="ctr"/>
            <a:endParaRPr lang="fr-FR" sz="1050"/>
          </a:p>
        </p:txBody>
      </p:sp>
      <p:grpSp>
        <p:nvGrpSpPr>
          <p:cNvPr id="20" name="Groupe 19"/>
          <p:cNvGrpSpPr/>
          <p:nvPr/>
        </p:nvGrpSpPr>
        <p:grpSpPr>
          <a:xfrm>
            <a:off x="1133196" y="1986328"/>
            <a:ext cx="1350572" cy="908467"/>
            <a:chOff x="2880316" y="3306"/>
            <a:chExt cx="1800207" cy="1210915"/>
          </a:xfrm>
        </p:grpSpPr>
        <p:sp>
          <p:nvSpPr>
            <p:cNvPr id="21" name="Ellipse 20"/>
            <p:cNvSpPr/>
            <p:nvPr/>
          </p:nvSpPr>
          <p:spPr>
            <a:xfrm>
              <a:off x="2880316" y="3306"/>
              <a:ext cx="1800207" cy="1210915"/>
            </a:xfrm>
            <a:prstGeom prst="ellipse">
              <a:avLst/>
            </a:prstGeom>
          </p:spPr>
          <p:style>
            <a:lnRef idx="0">
              <a:schemeClr val="lt1">
                <a:hueOff val="0"/>
                <a:satOff val="0"/>
                <a:lumOff val="0"/>
                <a:alphaOff val="0"/>
              </a:schemeClr>
            </a:lnRef>
            <a:fillRef idx="3">
              <a:schemeClr val="accent5">
                <a:hueOff val="0"/>
                <a:satOff val="0"/>
                <a:lumOff val="0"/>
                <a:alphaOff val="0"/>
              </a:schemeClr>
            </a:fillRef>
            <a:effectRef idx="3">
              <a:schemeClr val="accent5">
                <a:hueOff val="0"/>
                <a:satOff val="0"/>
                <a:lumOff val="0"/>
                <a:alphaOff val="0"/>
              </a:schemeClr>
            </a:effectRef>
            <a:fontRef idx="minor">
              <a:schemeClr val="lt1"/>
            </a:fontRef>
          </p:style>
        </p:sp>
        <p:sp>
          <p:nvSpPr>
            <p:cNvPr id="23" name="Ellipse 4"/>
            <p:cNvSpPr/>
            <p:nvPr/>
          </p:nvSpPr>
          <p:spPr>
            <a:xfrm>
              <a:off x="3143950" y="180640"/>
              <a:ext cx="1272939" cy="85624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6678" tIns="26678" rIns="26678" bIns="26678" numCol="1" spcCol="1270" anchor="ctr" anchorCtr="0">
              <a:noAutofit/>
            </a:bodyPr>
            <a:lstStyle/>
            <a:p>
              <a:pPr algn="ctr" defTabSz="933699">
                <a:lnSpc>
                  <a:spcPct val="90000"/>
                </a:lnSpc>
                <a:spcAft>
                  <a:spcPct val="35000"/>
                </a:spcAft>
              </a:pPr>
              <a:r>
                <a:rPr lang="fr-FR" sz="1500" dirty="0">
                  <a:solidFill>
                    <a:schemeClr val="tx1"/>
                  </a:solidFill>
                </a:rPr>
                <a:t>Corriger</a:t>
              </a:r>
            </a:p>
          </p:txBody>
        </p:sp>
      </p:grpSp>
      <p:grpSp>
        <p:nvGrpSpPr>
          <p:cNvPr id="24" name="Groupe 23"/>
          <p:cNvGrpSpPr/>
          <p:nvPr/>
        </p:nvGrpSpPr>
        <p:grpSpPr>
          <a:xfrm>
            <a:off x="1175182" y="3687078"/>
            <a:ext cx="1350572" cy="908467"/>
            <a:chOff x="2880316" y="3394289"/>
            <a:chExt cx="1800207" cy="1210915"/>
          </a:xfrm>
        </p:grpSpPr>
        <p:sp>
          <p:nvSpPr>
            <p:cNvPr id="25" name="Ellipse 24"/>
            <p:cNvSpPr/>
            <p:nvPr/>
          </p:nvSpPr>
          <p:spPr>
            <a:xfrm>
              <a:off x="2880316" y="3394289"/>
              <a:ext cx="1800207" cy="1210915"/>
            </a:xfrm>
            <a:prstGeom prst="ellipse">
              <a:avLst/>
            </a:prstGeom>
          </p:spPr>
          <p:style>
            <a:lnRef idx="0">
              <a:schemeClr val="lt1">
                <a:hueOff val="0"/>
                <a:satOff val="0"/>
                <a:lumOff val="0"/>
                <a:alphaOff val="0"/>
              </a:schemeClr>
            </a:lnRef>
            <a:fillRef idx="3">
              <a:schemeClr val="accent5">
                <a:hueOff val="-9933876"/>
                <a:satOff val="39811"/>
                <a:lumOff val="8628"/>
                <a:alphaOff val="0"/>
              </a:schemeClr>
            </a:fillRef>
            <a:effectRef idx="3">
              <a:schemeClr val="accent5">
                <a:hueOff val="-9933876"/>
                <a:satOff val="39811"/>
                <a:lumOff val="8628"/>
                <a:alphaOff val="0"/>
              </a:schemeClr>
            </a:effectRef>
            <a:fontRef idx="minor">
              <a:schemeClr val="lt1"/>
            </a:fontRef>
          </p:style>
        </p:sp>
        <p:sp>
          <p:nvSpPr>
            <p:cNvPr id="26" name="Ellipse 4"/>
            <p:cNvSpPr/>
            <p:nvPr/>
          </p:nvSpPr>
          <p:spPr>
            <a:xfrm>
              <a:off x="3143950" y="3571623"/>
              <a:ext cx="1272939" cy="85624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6678" tIns="26678" rIns="26678" bIns="26678" numCol="1" spcCol="1270" anchor="ctr" anchorCtr="0">
              <a:noAutofit/>
            </a:bodyPr>
            <a:lstStyle/>
            <a:p>
              <a:pPr algn="ctr" defTabSz="933699">
                <a:lnSpc>
                  <a:spcPct val="90000"/>
                </a:lnSpc>
                <a:spcAft>
                  <a:spcPct val="35000"/>
                </a:spcAft>
              </a:pPr>
              <a:r>
                <a:rPr lang="fr-FR" sz="1500" dirty="0">
                  <a:solidFill>
                    <a:schemeClr val="tx1"/>
                  </a:solidFill>
                </a:rPr>
                <a:t>Estimer</a:t>
              </a:r>
            </a:p>
          </p:txBody>
        </p:sp>
      </p:grpSp>
      <p:sp>
        <p:nvSpPr>
          <p:cNvPr id="27" name="ZoneTexte 26"/>
          <p:cNvSpPr txBox="1"/>
          <p:nvPr/>
        </p:nvSpPr>
        <p:spPr>
          <a:xfrm rot="16200000">
            <a:off x="-1109758" y="1935714"/>
            <a:ext cx="3456384" cy="341632"/>
          </a:xfrm>
          <a:prstGeom prst="rect">
            <a:avLst/>
          </a:prstGeom>
          <a:noFill/>
        </p:spPr>
        <p:txBody>
          <a:bodyPr wrap="square" rtlCol="0">
            <a:spAutoFit/>
          </a:bodyPr>
          <a:lstStyle/>
          <a:p>
            <a:pPr lvl="0" algn="ctr" fontAlgn="auto">
              <a:lnSpc>
                <a:spcPct val="90000"/>
              </a:lnSpc>
              <a:spcAft>
                <a:spcPts val="0"/>
              </a:spcAft>
              <a:defRPr/>
            </a:pPr>
            <a:r>
              <a:rPr lang="de-DE" noProof="1">
                <a:solidFill>
                  <a:srgbClr val="000000"/>
                </a:solidFill>
              </a:rPr>
              <a:t>CALCUL DES INCERTITUDES</a:t>
            </a:r>
            <a:endParaRPr lang="de-DE" dirty="0">
              <a:solidFill>
                <a:srgbClr val="000000"/>
              </a:solidFill>
            </a:endParaRPr>
          </a:p>
        </p:txBody>
      </p:sp>
    </p:spTree>
    <p:extLst>
      <p:ext uri="{BB962C8B-B14F-4D97-AF65-F5344CB8AC3E}">
        <p14:creationId xmlns:p14="http://schemas.microsoft.com/office/powerpoint/2010/main" val="132198541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wipe(down)">
                                      <p:cBhvr>
                                        <p:cTn id="18" dur="500"/>
                                        <p:tgtEl>
                                          <p:spTgt spid="20"/>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down)">
                                      <p:cBhvr>
                                        <p:cTn id="2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me 3"/>
          <p:cNvGraphicFramePr/>
          <p:nvPr/>
        </p:nvGraphicFramePr>
        <p:xfrm>
          <a:off x="1492708" y="843819"/>
          <a:ext cx="6104562" cy="37934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_h1"/>
          <p:cNvSpPr>
            <a:spLocks noGrp="1" noChangeArrowheads="1"/>
          </p:cNvSpPr>
          <p:nvPr>
            <p:ph type="title"/>
          </p:nvPr>
        </p:nvSpPr>
        <p:spPr bwMode="gray">
          <a:xfrm>
            <a:off x="1138346" y="-15174"/>
            <a:ext cx="1701453" cy="519682"/>
          </a:xfrm>
        </p:spPr>
        <p:txBody>
          <a:bodyPr/>
          <a:lstStyle/>
          <a:p>
            <a:pPr algn="l"/>
            <a:r>
              <a:rPr lang="en-US" sz="1500" b="1" noProof="1"/>
              <a:t>Qu’est que le MSP?</a:t>
            </a:r>
          </a:p>
        </p:txBody>
      </p:sp>
    </p:spTree>
    <p:extLst>
      <p:ext uri="{BB962C8B-B14F-4D97-AF65-F5344CB8AC3E}">
        <p14:creationId xmlns:p14="http://schemas.microsoft.com/office/powerpoint/2010/main" val="70256206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_h1"/>
          <p:cNvSpPr>
            <a:spLocks noGrp="1" noChangeArrowheads="1"/>
          </p:cNvSpPr>
          <p:nvPr>
            <p:ph type="title"/>
          </p:nvPr>
        </p:nvSpPr>
        <p:spPr bwMode="gray">
          <a:xfrm>
            <a:off x="1236291" y="28157"/>
            <a:ext cx="6671418" cy="909179"/>
          </a:xfrm>
        </p:spPr>
        <p:txBody>
          <a:bodyPr/>
          <a:lstStyle/>
          <a:p>
            <a:pPr algn="ctr"/>
            <a:r>
              <a:rPr lang="en-US" b="1" noProof="1"/>
              <a:t>Erreur aléatoire</a:t>
            </a:r>
          </a:p>
        </p:txBody>
      </p:sp>
      <p:sp>
        <p:nvSpPr>
          <p:cNvPr id="23" name="_text"/>
          <p:cNvSpPr txBox="1">
            <a:spLocks/>
          </p:cNvSpPr>
          <p:nvPr/>
        </p:nvSpPr>
        <p:spPr bwMode="gray">
          <a:xfrm>
            <a:off x="1384905" y="1165982"/>
            <a:ext cx="3132310" cy="3187096"/>
          </a:xfrm>
          <a:prstGeom prst="rect">
            <a:avLst/>
          </a:prstGeom>
        </p:spPr>
        <p:txBody>
          <a:bodyPr vert="horz" lIns="0" tIns="0" rIns="0" bIns="0" rtlCol="0">
            <a:noAutofit/>
          </a:bodyPr>
          <a:lstStyle/>
          <a:p>
            <a:pPr marL="135036" indent="-135036">
              <a:lnSpc>
                <a:spcPct val="95000"/>
              </a:lnSpc>
              <a:spcAft>
                <a:spcPts val="600"/>
              </a:spcAft>
              <a:buFont typeface="Wingdings" pitchFamily="2" charset="2"/>
              <a:buChar char="§"/>
              <a:defRPr/>
            </a:pPr>
            <a:endParaRPr lang="fr-FR" b="1" noProof="1"/>
          </a:p>
        </p:txBody>
      </p:sp>
      <p:sp>
        <p:nvSpPr>
          <p:cNvPr id="18" name="Espace réservé du contenu 2"/>
          <p:cNvSpPr txBox="1">
            <a:spLocks/>
          </p:cNvSpPr>
          <p:nvPr/>
        </p:nvSpPr>
        <p:spPr>
          <a:xfrm>
            <a:off x="1484948" y="1200521"/>
            <a:ext cx="6174105" cy="3395520"/>
          </a:xfrm>
          <a:prstGeom prst="rect">
            <a:avLst/>
          </a:prstGeom>
        </p:spPr>
        <p:txBody>
          <a:bodyPr>
            <a:normAutofit/>
          </a:bodyPr>
          <a:lstStyle/>
          <a:p>
            <a:pPr marL="257244" indent="-257244" defTabSz="685983" fontAlgn="auto">
              <a:spcBef>
                <a:spcPct val="20000"/>
              </a:spcBef>
              <a:spcAft>
                <a:spcPts val="0"/>
              </a:spcAft>
              <a:buFont typeface="Arial" pitchFamily="34" charset="0"/>
              <a:buChar char="•"/>
              <a:defRPr/>
            </a:pPr>
            <a:endParaRPr lang="fr-FR" sz="2401" dirty="0">
              <a:latin typeface="+mn-lt"/>
            </a:endParaRPr>
          </a:p>
        </p:txBody>
      </p:sp>
      <p:sp>
        <p:nvSpPr>
          <p:cNvPr id="9" name="ZoneTexte 8"/>
          <p:cNvSpPr txBox="1"/>
          <p:nvPr/>
        </p:nvSpPr>
        <p:spPr>
          <a:xfrm>
            <a:off x="1546731" y="1005887"/>
            <a:ext cx="6050539" cy="1200329"/>
          </a:xfrm>
          <a:prstGeom prst="rect">
            <a:avLst/>
          </a:prstGeom>
          <a:noFill/>
        </p:spPr>
        <p:txBody>
          <a:bodyPr wrap="square" rtlCol="0">
            <a:spAutoFit/>
          </a:bodyPr>
          <a:lstStyle/>
          <a:p>
            <a:pPr marL="342991" indent="-342991">
              <a:buFont typeface="+mj-lt"/>
              <a:buAutoNum type="arabicPeriod"/>
            </a:pPr>
            <a:endParaRPr lang="fr-FR" dirty="0">
              <a:solidFill>
                <a:srgbClr val="FF0000"/>
              </a:solidFill>
            </a:endParaRPr>
          </a:p>
          <a:p>
            <a:pPr marL="342991" indent="-342991">
              <a:buFont typeface="+mj-lt"/>
              <a:buAutoNum type="arabicPeriod"/>
            </a:pPr>
            <a:endParaRPr lang="fr-FR" dirty="0"/>
          </a:p>
          <a:p>
            <a:pPr marL="342991" indent="-342991">
              <a:buFont typeface="+mj-lt"/>
              <a:buAutoNum type="arabicPeriod"/>
            </a:pPr>
            <a:endParaRPr lang="fr-FR" dirty="0"/>
          </a:p>
          <a:p>
            <a:pPr marL="257244" indent="-257244">
              <a:buFont typeface="+mj-lt"/>
              <a:buAutoNum type="arabicPeriod"/>
            </a:pPr>
            <a:endParaRPr lang="fr-FR" b="1" dirty="0"/>
          </a:p>
        </p:txBody>
      </p:sp>
      <p:sp>
        <p:nvSpPr>
          <p:cNvPr id="159746" name="Rectangle 2"/>
          <p:cNvSpPr>
            <a:spLocks noChangeArrowheads="1"/>
          </p:cNvSpPr>
          <p:nvPr/>
        </p:nvSpPr>
        <p:spPr bwMode="auto">
          <a:xfrm>
            <a:off x="1141942" y="-173135"/>
            <a:ext cx="138606" cy="346271"/>
          </a:xfrm>
          <a:prstGeom prst="rect">
            <a:avLst/>
          </a:prstGeom>
          <a:noFill/>
          <a:ln w="9525">
            <a:noFill/>
            <a:miter lim="800000"/>
            <a:headEnd/>
            <a:tailEnd/>
          </a:ln>
          <a:effectLst/>
        </p:spPr>
        <p:txBody>
          <a:bodyPr vert="horz" wrap="none" lIns="68601" tIns="34301" rIns="68601" bIns="34301" numCol="1" anchor="ctr" anchorCtr="0" compatLnSpc="1">
            <a:prstTxWarp prst="textNoShape">
              <a:avLst/>
            </a:prstTxWarp>
            <a:spAutoFit/>
          </a:bodyPr>
          <a:lstStyle/>
          <a:p>
            <a:endParaRPr lang="fr-FR"/>
          </a:p>
        </p:txBody>
      </p:sp>
      <p:sp>
        <p:nvSpPr>
          <p:cNvPr id="159748" name="Rectangle 4"/>
          <p:cNvSpPr>
            <a:spLocks noChangeArrowheads="1"/>
          </p:cNvSpPr>
          <p:nvPr/>
        </p:nvSpPr>
        <p:spPr bwMode="auto">
          <a:xfrm>
            <a:off x="1141942" y="-173135"/>
            <a:ext cx="138606" cy="346271"/>
          </a:xfrm>
          <a:prstGeom prst="rect">
            <a:avLst/>
          </a:prstGeom>
          <a:noFill/>
          <a:ln w="9525">
            <a:noFill/>
            <a:miter lim="800000"/>
            <a:headEnd/>
            <a:tailEnd/>
          </a:ln>
          <a:effectLst/>
        </p:spPr>
        <p:txBody>
          <a:bodyPr vert="horz" wrap="none" lIns="68601" tIns="34301" rIns="68601" bIns="34301" numCol="1" anchor="ctr" anchorCtr="0" compatLnSpc="1">
            <a:prstTxWarp prst="textNoShape">
              <a:avLst/>
            </a:prstTxWarp>
            <a:spAutoFit/>
          </a:bodyPr>
          <a:lstStyle/>
          <a:p>
            <a:endParaRPr lang="fr-FR"/>
          </a:p>
        </p:txBody>
      </p:sp>
      <p:sp>
        <p:nvSpPr>
          <p:cNvPr id="159750" name="Rectangle 6"/>
          <p:cNvSpPr>
            <a:spLocks noChangeArrowheads="1"/>
          </p:cNvSpPr>
          <p:nvPr/>
        </p:nvSpPr>
        <p:spPr bwMode="auto">
          <a:xfrm>
            <a:off x="1141942" y="-1632"/>
            <a:ext cx="138606" cy="346271"/>
          </a:xfrm>
          <a:prstGeom prst="rect">
            <a:avLst/>
          </a:prstGeom>
          <a:noFill/>
          <a:ln w="9525">
            <a:noFill/>
            <a:miter lim="800000"/>
            <a:headEnd/>
            <a:tailEnd/>
          </a:ln>
          <a:effectLst/>
        </p:spPr>
        <p:txBody>
          <a:bodyPr vert="horz" wrap="none" lIns="68601" tIns="34301" rIns="68601" bIns="34301" numCol="1" anchor="ctr" anchorCtr="0" compatLnSpc="1">
            <a:prstTxWarp prst="textNoShape">
              <a:avLst/>
            </a:prstTxWarp>
            <a:spAutoFit/>
          </a:bodyPr>
          <a:lstStyle/>
          <a:p>
            <a:endParaRPr lang="fr-FR"/>
          </a:p>
        </p:txBody>
      </p:sp>
      <p:sp>
        <p:nvSpPr>
          <p:cNvPr id="159752" name="Rectangle 8"/>
          <p:cNvSpPr>
            <a:spLocks noChangeArrowheads="1"/>
          </p:cNvSpPr>
          <p:nvPr/>
        </p:nvSpPr>
        <p:spPr bwMode="auto">
          <a:xfrm>
            <a:off x="1141942" y="-173135"/>
            <a:ext cx="138606" cy="346271"/>
          </a:xfrm>
          <a:prstGeom prst="rect">
            <a:avLst/>
          </a:prstGeom>
          <a:noFill/>
          <a:ln w="9525">
            <a:noFill/>
            <a:miter lim="800000"/>
            <a:headEnd/>
            <a:tailEnd/>
          </a:ln>
          <a:effectLst/>
        </p:spPr>
        <p:txBody>
          <a:bodyPr vert="horz" wrap="none" lIns="68601" tIns="34301" rIns="68601" bIns="34301" numCol="1" anchor="ctr" anchorCtr="0" compatLnSpc="1">
            <a:prstTxWarp prst="textNoShape">
              <a:avLst/>
            </a:prstTxWarp>
            <a:spAutoFit/>
          </a:bodyPr>
          <a:lstStyle/>
          <a:p>
            <a:endParaRPr lang="fr-FR"/>
          </a:p>
        </p:txBody>
      </p:sp>
      <p:sp>
        <p:nvSpPr>
          <p:cNvPr id="159754" name="Rectangle 10"/>
          <p:cNvSpPr>
            <a:spLocks noChangeArrowheads="1"/>
          </p:cNvSpPr>
          <p:nvPr/>
        </p:nvSpPr>
        <p:spPr bwMode="auto">
          <a:xfrm>
            <a:off x="1141942" y="-173135"/>
            <a:ext cx="138606" cy="346271"/>
          </a:xfrm>
          <a:prstGeom prst="rect">
            <a:avLst/>
          </a:prstGeom>
          <a:noFill/>
          <a:ln w="9525">
            <a:noFill/>
            <a:miter lim="800000"/>
            <a:headEnd/>
            <a:tailEnd/>
          </a:ln>
          <a:effectLst/>
        </p:spPr>
        <p:txBody>
          <a:bodyPr vert="horz" wrap="none" lIns="68601" tIns="34301" rIns="68601" bIns="34301" numCol="1" anchor="ctr" anchorCtr="0" compatLnSpc="1">
            <a:prstTxWarp prst="textNoShape">
              <a:avLst/>
            </a:prstTxWarp>
            <a:spAutoFit/>
          </a:bodyPr>
          <a:lstStyle/>
          <a:p>
            <a:endParaRPr lang="fr-FR"/>
          </a:p>
        </p:txBody>
      </p:sp>
      <p:sp>
        <p:nvSpPr>
          <p:cNvPr id="159756" name="Rectangle 12"/>
          <p:cNvSpPr>
            <a:spLocks noChangeArrowheads="1"/>
          </p:cNvSpPr>
          <p:nvPr/>
        </p:nvSpPr>
        <p:spPr bwMode="auto">
          <a:xfrm>
            <a:off x="1141942" y="-1632"/>
            <a:ext cx="138606" cy="346271"/>
          </a:xfrm>
          <a:prstGeom prst="rect">
            <a:avLst/>
          </a:prstGeom>
          <a:noFill/>
          <a:ln w="9525">
            <a:noFill/>
            <a:miter lim="800000"/>
            <a:headEnd/>
            <a:tailEnd/>
          </a:ln>
          <a:effectLst/>
        </p:spPr>
        <p:txBody>
          <a:bodyPr vert="horz" wrap="none" lIns="68601" tIns="34301" rIns="68601" bIns="34301" numCol="1" anchor="ctr" anchorCtr="0" compatLnSpc="1">
            <a:prstTxWarp prst="textNoShape">
              <a:avLst/>
            </a:prstTxWarp>
            <a:spAutoFit/>
          </a:bodyPr>
          <a:lstStyle/>
          <a:p>
            <a:endParaRPr lang="fr-FR"/>
          </a:p>
        </p:txBody>
      </p:sp>
      <p:sp>
        <p:nvSpPr>
          <p:cNvPr id="159758" name="Rectangle 14"/>
          <p:cNvSpPr>
            <a:spLocks noChangeArrowheads="1"/>
          </p:cNvSpPr>
          <p:nvPr/>
        </p:nvSpPr>
        <p:spPr bwMode="auto">
          <a:xfrm>
            <a:off x="1141942" y="-173135"/>
            <a:ext cx="138606" cy="346271"/>
          </a:xfrm>
          <a:prstGeom prst="rect">
            <a:avLst/>
          </a:prstGeom>
          <a:noFill/>
          <a:ln w="9525">
            <a:noFill/>
            <a:miter lim="800000"/>
            <a:headEnd/>
            <a:tailEnd/>
          </a:ln>
          <a:effectLst/>
        </p:spPr>
        <p:txBody>
          <a:bodyPr vert="horz" wrap="none" lIns="68601" tIns="34301" rIns="68601" bIns="34301" numCol="1" anchor="ctr" anchorCtr="0" compatLnSpc="1">
            <a:prstTxWarp prst="textNoShape">
              <a:avLst/>
            </a:prstTxWarp>
            <a:spAutoFit/>
          </a:bodyPr>
          <a:lstStyle/>
          <a:p>
            <a:endParaRPr lang="fr-FR"/>
          </a:p>
        </p:txBody>
      </p:sp>
      <p:sp>
        <p:nvSpPr>
          <p:cNvPr id="159760" name="Rectangle 16"/>
          <p:cNvSpPr>
            <a:spLocks noChangeArrowheads="1"/>
          </p:cNvSpPr>
          <p:nvPr/>
        </p:nvSpPr>
        <p:spPr bwMode="auto">
          <a:xfrm>
            <a:off x="1141942" y="-173135"/>
            <a:ext cx="138606" cy="346271"/>
          </a:xfrm>
          <a:prstGeom prst="rect">
            <a:avLst/>
          </a:prstGeom>
          <a:noFill/>
          <a:ln w="9525">
            <a:noFill/>
            <a:miter lim="800000"/>
            <a:headEnd/>
            <a:tailEnd/>
          </a:ln>
          <a:effectLst/>
        </p:spPr>
        <p:txBody>
          <a:bodyPr vert="horz" wrap="none" lIns="68601" tIns="34301" rIns="68601" bIns="34301" numCol="1" anchor="ctr" anchorCtr="0" compatLnSpc="1">
            <a:prstTxWarp prst="textNoShape">
              <a:avLst/>
            </a:prstTxWarp>
            <a:spAutoFit/>
          </a:bodyPr>
          <a:lstStyle/>
          <a:p>
            <a:endParaRPr lang="fr-FR"/>
          </a:p>
        </p:txBody>
      </p:sp>
      <p:sp>
        <p:nvSpPr>
          <p:cNvPr id="159762" name="Rectangle 18"/>
          <p:cNvSpPr>
            <a:spLocks noChangeArrowheads="1"/>
          </p:cNvSpPr>
          <p:nvPr/>
        </p:nvSpPr>
        <p:spPr bwMode="auto">
          <a:xfrm>
            <a:off x="1141942" y="-173135"/>
            <a:ext cx="138606" cy="346271"/>
          </a:xfrm>
          <a:prstGeom prst="rect">
            <a:avLst/>
          </a:prstGeom>
          <a:noFill/>
          <a:ln w="9525">
            <a:noFill/>
            <a:miter lim="800000"/>
            <a:headEnd/>
            <a:tailEnd/>
          </a:ln>
          <a:effectLst/>
        </p:spPr>
        <p:txBody>
          <a:bodyPr vert="horz" wrap="none" lIns="68601" tIns="34301" rIns="68601" bIns="34301" numCol="1" anchor="ctr" anchorCtr="0" compatLnSpc="1">
            <a:prstTxWarp prst="textNoShape">
              <a:avLst/>
            </a:prstTxWarp>
            <a:spAutoFit/>
          </a:bodyPr>
          <a:lstStyle/>
          <a:p>
            <a:endParaRPr lang="fr-FR"/>
          </a:p>
        </p:txBody>
      </p:sp>
      <p:sp>
        <p:nvSpPr>
          <p:cNvPr id="159764" name="Rectangle 20"/>
          <p:cNvSpPr>
            <a:spLocks noChangeArrowheads="1"/>
          </p:cNvSpPr>
          <p:nvPr/>
        </p:nvSpPr>
        <p:spPr bwMode="auto">
          <a:xfrm>
            <a:off x="1141942" y="-173135"/>
            <a:ext cx="138606" cy="346271"/>
          </a:xfrm>
          <a:prstGeom prst="rect">
            <a:avLst/>
          </a:prstGeom>
          <a:noFill/>
          <a:ln w="9525">
            <a:noFill/>
            <a:miter lim="800000"/>
            <a:headEnd/>
            <a:tailEnd/>
          </a:ln>
          <a:effectLst/>
        </p:spPr>
        <p:txBody>
          <a:bodyPr vert="horz" wrap="none" lIns="68601" tIns="34301" rIns="68601" bIns="34301" numCol="1" anchor="ctr" anchorCtr="0" compatLnSpc="1">
            <a:prstTxWarp prst="textNoShape">
              <a:avLst/>
            </a:prstTxWarp>
            <a:spAutoFit/>
          </a:bodyPr>
          <a:lstStyle/>
          <a:p>
            <a:endParaRPr lang="fr-FR"/>
          </a:p>
        </p:txBody>
      </p:sp>
      <p:sp>
        <p:nvSpPr>
          <p:cNvPr id="159766" name="Rectangle 22"/>
          <p:cNvSpPr>
            <a:spLocks noChangeArrowheads="1"/>
          </p:cNvSpPr>
          <p:nvPr/>
        </p:nvSpPr>
        <p:spPr bwMode="auto">
          <a:xfrm>
            <a:off x="1141942" y="-173135"/>
            <a:ext cx="138606" cy="346271"/>
          </a:xfrm>
          <a:prstGeom prst="rect">
            <a:avLst/>
          </a:prstGeom>
          <a:noFill/>
          <a:ln w="9525">
            <a:noFill/>
            <a:miter lim="800000"/>
            <a:headEnd/>
            <a:tailEnd/>
          </a:ln>
          <a:effectLst/>
        </p:spPr>
        <p:txBody>
          <a:bodyPr vert="horz" wrap="none" lIns="68601" tIns="34301" rIns="68601" bIns="34301" numCol="1" anchor="ctr" anchorCtr="0" compatLnSpc="1">
            <a:prstTxWarp prst="textNoShape">
              <a:avLst/>
            </a:prstTxWarp>
            <a:spAutoFit/>
          </a:bodyPr>
          <a:lstStyle/>
          <a:p>
            <a:endParaRPr lang="fr-FR"/>
          </a:p>
        </p:txBody>
      </p:sp>
      <p:sp>
        <p:nvSpPr>
          <p:cNvPr id="32" name="Rectangle 31"/>
          <p:cNvSpPr/>
          <p:nvPr/>
        </p:nvSpPr>
        <p:spPr>
          <a:xfrm>
            <a:off x="2032935" y="1276000"/>
            <a:ext cx="5186176" cy="369332"/>
          </a:xfrm>
          <a:prstGeom prst="rect">
            <a:avLst/>
          </a:prstGeom>
        </p:spPr>
        <p:txBody>
          <a:bodyPr wrap="square">
            <a:spAutoFit/>
          </a:bodyPr>
          <a:lstStyle/>
          <a:p>
            <a:endParaRPr lang="fr-FR" dirty="0"/>
          </a:p>
        </p:txBody>
      </p:sp>
      <p:sp>
        <p:nvSpPr>
          <p:cNvPr id="25" name="Rectangle 24"/>
          <p:cNvSpPr/>
          <p:nvPr/>
        </p:nvSpPr>
        <p:spPr>
          <a:xfrm>
            <a:off x="1166226" y="1165983"/>
            <a:ext cx="6835832" cy="2678554"/>
          </a:xfrm>
          <a:prstGeom prst="rect">
            <a:avLst/>
          </a:prstGeom>
        </p:spPr>
        <p:txBody>
          <a:bodyPr wrap="square">
            <a:spAutoFit/>
          </a:bodyPr>
          <a:lstStyle/>
          <a:p>
            <a:pPr algn="just"/>
            <a:r>
              <a:rPr lang="fr-FR" sz="2401" b="0" dirty="0"/>
              <a:t>L'erreur aléatoire provient probablement de variations temporelles et spatiales non prévisibles ou stochastiques de grandeurs d'influence. Les effets de telles variations, appelés ci-après effets aléatoires, entraînent des variations pour les observations répétées du </a:t>
            </a:r>
            <a:r>
              <a:rPr lang="fr-FR" sz="2401" b="0" dirty="0" err="1"/>
              <a:t>mesurande</a:t>
            </a:r>
            <a:r>
              <a:rPr lang="fr-FR" sz="2401" b="0" dirty="0"/>
              <a:t>.</a:t>
            </a:r>
          </a:p>
        </p:txBody>
      </p:sp>
      <p:sp>
        <p:nvSpPr>
          <p:cNvPr id="19" name="ZoneTexte 18"/>
          <p:cNvSpPr txBox="1"/>
          <p:nvPr/>
        </p:nvSpPr>
        <p:spPr>
          <a:xfrm rot="16200000">
            <a:off x="-1109758" y="1935714"/>
            <a:ext cx="3456384" cy="341632"/>
          </a:xfrm>
          <a:prstGeom prst="rect">
            <a:avLst/>
          </a:prstGeom>
          <a:noFill/>
        </p:spPr>
        <p:txBody>
          <a:bodyPr wrap="square" rtlCol="0">
            <a:spAutoFit/>
          </a:bodyPr>
          <a:lstStyle/>
          <a:p>
            <a:pPr lvl="0" algn="ctr" fontAlgn="auto">
              <a:lnSpc>
                <a:spcPct val="90000"/>
              </a:lnSpc>
              <a:spcAft>
                <a:spcPts val="0"/>
              </a:spcAft>
              <a:defRPr/>
            </a:pPr>
            <a:r>
              <a:rPr lang="de-DE" noProof="1">
                <a:solidFill>
                  <a:srgbClr val="000000"/>
                </a:solidFill>
              </a:rPr>
              <a:t>CALCUL DES INCERTITUDES</a:t>
            </a:r>
            <a:endParaRPr lang="de-DE" dirty="0">
              <a:solidFill>
                <a:srgbClr val="000000"/>
              </a:solidFill>
            </a:endParaRPr>
          </a:p>
        </p:txBody>
      </p:sp>
    </p:spTree>
    <p:extLst>
      <p:ext uri="{BB962C8B-B14F-4D97-AF65-F5344CB8AC3E}">
        <p14:creationId xmlns:p14="http://schemas.microsoft.com/office/powerpoint/2010/main" val="2271417742"/>
      </p:ext>
    </p:extLst>
  </p:cSld>
  <p:clrMapOvr>
    <a:masterClrMapping/>
  </p:clrMapOvr>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_h1"/>
          <p:cNvSpPr>
            <a:spLocks noGrp="1" noChangeArrowheads="1"/>
          </p:cNvSpPr>
          <p:nvPr>
            <p:ph type="title"/>
          </p:nvPr>
        </p:nvSpPr>
        <p:spPr bwMode="gray">
          <a:xfrm>
            <a:off x="1236291" y="-14500"/>
            <a:ext cx="6671418" cy="556841"/>
          </a:xfrm>
        </p:spPr>
        <p:txBody>
          <a:bodyPr/>
          <a:lstStyle/>
          <a:p>
            <a:pPr algn="ctr"/>
            <a:r>
              <a:rPr lang="en-US" b="1" noProof="1"/>
              <a:t>Erreur systématique</a:t>
            </a:r>
          </a:p>
        </p:txBody>
      </p:sp>
      <p:sp>
        <p:nvSpPr>
          <p:cNvPr id="23" name="_text"/>
          <p:cNvSpPr txBox="1">
            <a:spLocks/>
          </p:cNvSpPr>
          <p:nvPr/>
        </p:nvSpPr>
        <p:spPr bwMode="gray">
          <a:xfrm>
            <a:off x="1384905" y="1165982"/>
            <a:ext cx="3132310" cy="3187096"/>
          </a:xfrm>
          <a:prstGeom prst="rect">
            <a:avLst/>
          </a:prstGeom>
        </p:spPr>
        <p:txBody>
          <a:bodyPr vert="horz" lIns="0" tIns="0" rIns="0" bIns="0" rtlCol="0">
            <a:noAutofit/>
          </a:bodyPr>
          <a:lstStyle/>
          <a:p>
            <a:pPr marL="135036" indent="-135036">
              <a:lnSpc>
                <a:spcPct val="95000"/>
              </a:lnSpc>
              <a:spcAft>
                <a:spcPts val="600"/>
              </a:spcAft>
              <a:buFont typeface="Wingdings" pitchFamily="2" charset="2"/>
              <a:buChar char="§"/>
              <a:defRPr/>
            </a:pPr>
            <a:endParaRPr lang="fr-FR" b="1" noProof="1"/>
          </a:p>
        </p:txBody>
      </p:sp>
      <p:sp>
        <p:nvSpPr>
          <p:cNvPr id="18" name="Espace réservé du contenu 2"/>
          <p:cNvSpPr txBox="1">
            <a:spLocks/>
          </p:cNvSpPr>
          <p:nvPr/>
        </p:nvSpPr>
        <p:spPr>
          <a:xfrm>
            <a:off x="1484948" y="1200521"/>
            <a:ext cx="6174105" cy="3395520"/>
          </a:xfrm>
          <a:prstGeom prst="rect">
            <a:avLst/>
          </a:prstGeom>
        </p:spPr>
        <p:txBody>
          <a:bodyPr>
            <a:normAutofit/>
          </a:bodyPr>
          <a:lstStyle/>
          <a:p>
            <a:pPr marL="257244" indent="-257244" defTabSz="685983" fontAlgn="auto">
              <a:spcBef>
                <a:spcPct val="20000"/>
              </a:spcBef>
              <a:spcAft>
                <a:spcPts val="0"/>
              </a:spcAft>
              <a:buFont typeface="Arial" pitchFamily="34" charset="0"/>
              <a:buChar char="•"/>
              <a:defRPr/>
            </a:pPr>
            <a:endParaRPr lang="fr-FR" sz="2401" dirty="0">
              <a:latin typeface="+mn-lt"/>
            </a:endParaRPr>
          </a:p>
        </p:txBody>
      </p:sp>
      <p:sp>
        <p:nvSpPr>
          <p:cNvPr id="9" name="ZoneTexte 8"/>
          <p:cNvSpPr txBox="1"/>
          <p:nvPr/>
        </p:nvSpPr>
        <p:spPr>
          <a:xfrm>
            <a:off x="1546731" y="1005887"/>
            <a:ext cx="6050539" cy="1200329"/>
          </a:xfrm>
          <a:prstGeom prst="rect">
            <a:avLst/>
          </a:prstGeom>
          <a:noFill/>
        </p:spPr>
        <p:txBody>
          <a:bodyPr wrap="square" rtlCol="0">
            <a:spAutoFit/>
          </a:bodyPr>
          <a:lstStyle/>
          <a:p>
            <a:pPr marL="342991" indent="-342991">
              <a:buFont typeface="+mj-lt"/>
              <a:buAutoNum type="arabicPeriod"/>
            </a:pPr>
            <a:endParaRPr lang="fr-FR" dirty="0">
              <a:solidFill>
                <a:srgbClr val="FF0000"/>
              </a:solidFill>
            </a:endParaRPr>
          </a:p>
          <a:p>
            <a:pPr marL="342991" indent="-342991">
              <a:buFont typeface="+mj-lt"/>
              <a:buAutoNum type="arabicPeriod"/>
            </a:pPr>
            <a:endParaRPr lang="fr-FR" dirty="0"/>
          </a:p>
          <a:p>
            <a:pPr marL="342991" indent="-342991">
              <a:buFont typeface="+mj-lt"/>
              <a:buAutoNum type="arabicPeriod"/>
            </a:pPr>
            <a:endParaRPr lang="fr-FR" dirty="0"/>
          </a:p>
          <a:p>
            <a:pPr marL="257244" indent="-257244">
              <a:buFont typeface="+mj-lt"/>
              <a:buAutoNum type="arabicPeriod"/>
            </a:pPr>
            <a:endParaRPr lang="fr-FR" b="1" dirty="0"/>
          </a:p>
        </p:txBody>
      </p:sp>
      <p:sp>
        <p:nvSpPr>
          <p:cNvPr id="159746" name="Rectangle 2"/>
          <p:cNvSpPr>
            <a:spLocks noChangeArrowheads="1"/>
          </p:cNvSpPr>
          <p:nvPr/>
        </p:nvSpPr>
        <p:spPr bwMode="auto">
          <a:xfrm>
            <a:off x="1141942" y="-173135"/>
            <a:ext cx="138606" cy="346271"/>
          </a:xfrm>
          <a:prstGeom prst="rect">
            <a:avLst/>
          </a:prstGeom>
          <a:noFill/>
          <a:ln w="9525">
            <a:noFill/>
            <a:miter lim="800000"/>
            <a:headEnd/>
            <a:tailEnd/>
          </a:ln>
          <a:effectLst/>
        </p:spPr>
        <p:txBody>
          <a:bodyPr vert="horz" wrap="none" lIns="68601" tIns="34301" rIns="68601" bIns="34301" numCol="1" anchor="ctr" anchorCtr="0" compatLnSpc="1">
            <a:prstTxWarp prst="textNoShape">
              <a:avLst/>
            </a:prstTxWarp>
            <a:spAutoFit/>
          </a:bodyPr>
          <a:lstStyle/>
          <a:p>
            <a:endParaRPr lang="fr-FR"/>
          </a:p>
        </p:txBody>
      </p:sp>
      <p:sp>
        <p:nvSpPr>
          <p:cNvPr id="159748" name="Rectangle 4"/>
          <p:cNvSpPr>
            <a:spLocks noChangeArrowheads="1"/>
          </p:cNvSpPr>
          <p:nvPr/>
        </p:nvSpPr>
        <p:spPr bwMode="auto">
          <a:xfrm>
            <a:off x="1141942" y="-173135"/>
            <a:ext cx="138606" cy="346271"/>
          </a:xfrm>
          <a:prstGeom prst="rect">
            <a:avLst/>
          </a:prstGeom>
          <a:noFill/>
          <a:ln w="9525">
            <a:noFill/>
            <a:miter lim="800000"/>
            <a:headEnd/>
            <a:tailEnd/>
          </a:ln>
          <a:effectLst/>
        </p:spPr>
        <p:txBody>
          <a:bodyPr vert="horz" wrap="none" lIns="68601" tIns="34301" rIns="68601" bIns="34301" numCol="1" anchor="ctr" anchorCtr="0" compatLnSpc="1">
            <a:prstTxWarp prst="textNoShape">
              <a:avLst/>
            </a:prstTxWarp>
            <a:spAutoFit/>
          </a:bodyPr>
          <a:lstStyle/>
          <a:p>
            <a:endParaRPr lang="fr-FR"/>
          </a:p>
        </p:txBody>
      </p:sp>
      <p:sp>
        <p:nvSpPr>
          <p:cNvPr id="159750" name="Rectangle 6"/>
          <p:cNvSpPr>
            <a:spLocks noChangeArrowheads="1"/>
          </p:cNvSpPr>
          <p:nvPr/>
        </p:nvSpPr>
        <p:spPr bwMode="auto">
          <a:xfrm>
            <a:off x="1141942" y="-1632"/>
            <a:ext cx="138606" cy="346271"/>
          </a:xfrm>
          <a:prstGeom prst="rect">
            <a:avLst/>
          </a:prstGeom>
          <a:noFill/>
          <a:ln w="9525">
            <a:noFill/>
            <a:miter lim="800000"/>
            <a:headEnd/>
            <a:tailEnd/>
          </a:ln>
          <a:effectLst/>
        </p:spPr>
        <p:txBody>
          <a:bodyPr vert="horz" wrap="none" lIns="68601" tIns="34301" rIns="68601" bIns="34301" numCol="1" anchor="ctr" anchorCtr="0" compatLnSpc="1">
            <a:prstTxWarp prst="textNoShape">
              <a:avLst/>
            </a:prstTxWarp>
            <a:spAutoFit/>
          </a:bodyPr>
          <a:lstStyle/>
          <a:p>
            <a:endParaRPr lang="fr-FR"/>
          </a:p>
        </p:txBody>
      </p:sp>
      <p:sp>
        <p:nvSpPr>
          <p:cNvPr id="159752" name="Rectangle 8"/>
          <p:cNvSpPr>
            <a:spLocks noChangeArrowheads="1"/>
          </p:cNvSpPr>
          <p:nvPr/>
        </p:nvSpPr>
        <p:spPr bwMode="auto">
          <a:xfrm>
            <a:off x="1141942" y="-173135"/>
            <a:ext cx="138606" cy="346271"/>
          </a:xfrm>
          <a:prstGeom prst="rect">
            <a:avLst/>
          </a:prstGeom>
          <a:noFill/>
          <a:ln w="9525">
            <a:noFill/>
            <a:miter lim="800000"/>
            <a:headEnd/>
            <a:tailEnd/>
          </a:ln>
          <a:effectLst/>
        </p:spPr>
        <p:txBody>
          <a:bodyPr vert="horz" wrap="none" lIns="68601" tIns="34301" rIns="68601" bIns="34301" numCol="1" anchor="ctr" anchorCtr="0" compatLnSpc="1">
            <a:prstTxWarp prst="textNoShape">
              <a:avLst/>
            </a:prstTxWarp>
            <a:spAutoFit/>
          </a:bodyPr>
          <a:lstStyle/>
          <a:p>
            <a:endParaRPr lang="fr-FR"/>
          </a:p>
        </p:txBody>
      </p:sp>
      <p:sp>
        <p:nvSpPr>
          <p:cNvPr id="159754" name="Rectangle 10"/>
          <p:cNvSpPr>
            <a:spLocks noChangeArrowheads="1"/>
          </p:cNvSpPr>
          <p:nvPr/>
        </p:nvSpPr>
        <p:spPr bwMode="auto">
          <a:xfrm>
            <a:off x="1141942" y="-173135"/>
            <a:ext cx="138606" cy="346271"/>
          </a:xfrm>
          <a:prstGeom prst="rect">
            <a:avLst/>
          </a:prstGeom>
          <a:noFill/>
          <a:ln w="9525">
            <a:noFill/>
            <a:miter lim="800000"/>
            <a:headEnd/>
            <a:tailEnd/>
          </a:ln>
          <a:effectLst/>
        </p:spPr>
        <p:txBody>
          <a:bodyPr vert="horz" wrap="none" lIns="68601" tIns="34301" rIns="68601" bIns="34301" numCol="1" anchor="ctr" anchorCtr="0" compatLnSpc="1">
            <a:prstTxWarp prst="textNoShape">
              <a:avLst/>
            </a:prstTxWarp>
            <a:spAutoFit/>
          </a:bodyPr>
          <a:lstStyle/>
          <a:p>
            <a:endParaRPr lang="fr-FR"/>
          </a:p>
        </p:txBody>
      </p:sp>
      <p:sp>
        <p:nvSpPr>
          <p:cNvPr id="159756" name="Rectangle 12"/>
          <p:cNvSpPr>
            <a:spLocks noChangeArrowheads="1"/>
          </p:cNvSpPr>
          <p:nvPr/>
        </p:nvSpPr>
        <p:spPr bwMode="auto">
          <a:xfrm>
            <a:off x="1161147" y="-16132"/>
            <a:ext cx="138606" cy="346271"/>
          </a:xfrm>
          <a:prstGeom prst="rect">
            <a:avLst/>
          </a:prstGeom>
          <a:noFill/>
          <a:ln w="9525">
            <a:noFill/>
            <a:miter lim="800000"/>
            <a:headEnd/>
            <a:tailEnd/>
          </a:ln>
          <a:effectLst/>
        </p:spPr>
        <p:txBody>
          <a:bodyPr vert="horz" wrap="none" lIns="68601" tIns="34301" rIns="68601" bIns="34301" numCol="1" anchor="ctr" anchorCtr="0" compatLnSpc="1">
            <a:prstTxWarp prst="textNoShape">
              <a:avLst/>
            </a:prstTxWarp>
            <a:spAutoFit/>
          </a:bodyPr>
          <a:lstStyle/>
          <a:p>
            <a:endParaRPr lang="fr-FR"/>
          </a:p>
        </p:txBody>
      </p:sp>
      <p:sp>
        <p:nvSpPr>
          <p:cNvPr id="159758" name="Rectangle 14"/>
          <p:cNvSpPr>
            <a:spLocks noChangeArrowheads="1"/>
          </p:cNvSpPr>
          <p:nvPr/>
        </p:nvSpPr>
        <p:spPr bwMode="auto">
          <a:xfrm>
            <a:off x="1141942" y="-173135"/>
            <a:ext cx="138606" cy="346271"/>
          </a:xfrm>
          <a:prstGeom prst="rect">
            <a:avLst/>
          </a:prstGeom>
          <a:noFill/>
          <a:ln w="9525">
            <a:noFill/>
            <a:miter lim="800000"/>
            <a:headEnd/>
            <a:tailEnd/>
          </a:ln>
          <a:effectLst/>
        </p:spPr>
        <p:txBody>
          <a:bodyPr vert="horz" wrap="none" lIns="68601" tIns="34301" rIns="68601" bIns="34301" numCol="1" anchor="ctr" anchorCtr="0" compatLnSpc="1">
            <a:prstTxWarp prst="textNoShape">
              <a:avLst/>
            </a:prstTxWarp>
            <a:spAutoFit/>
          </a:bodyPr>
          <a:lstStyle/>
          <a:p>
            <a:endParaRPr lang="fr-FR"/>
          </a:p>
        </p:txBody>
      </p:sp>
      <p:sp>
        <p:nvSpPr>
          <p:cNvPr id="159760" name="Rectangle 16"/>
          <p:cNvSpPr>
            <a:spLocks noChangeArrowheads="1"/>
          </p:cNvSpPr>
          <p:nvPr/>
        </p:nvSpPr>
        <p:spPr bwMode="auto">
          <a:xfrm>
            <a:off x="1141942" y="-173135"/>
            <a:ext cx="138606" cy="346271"/>
          </a:xfrm>
          <a:prstGeom prst="rect">
            <a:avLst/>
          </a:prstGeom>
          <a:noFill/>
          <a:ln w="9525">
            <a:noFill/>
            <a:miter lim="800000"/>
            <a:headEnd/>
            <a:tailEnd/>
          </a:ln>
          <a:effectLst/>
        </p:spPr>
        <p:txBody>
          <a:bodyPr vert="horz" wrap="none" lIns="68601" tIns="34301" rIns="68601" bIns="34301" numCol="1" anchor="ctr" anchorCtr="0" compatLnSpc="1">
            <a:prstTxWarp prst="textNoShape">
              <a:avLst/>
            </a:prstTxWarp>
            <a:spAutoFit/>
          </a:bodyPr>
          <a:lstStyle/>
          <a:p>
            <a:endParaRPr lang="fr-FR"/>
          </a:p>
        </p:txBody>
      </p:sp>
      <p:sp>
        <p:nvSpPr>
          <p:cNvPr id="159762" name="Rectangle 18"/>
          <p:cNvSpPr>
            <a:spLocks noChangeArrowheads="1"/>
          </p:cNvSpPr>
          <p:nvPr/>
        </p:nvSpPr>
        <p:spPr bwMode="auto">
          <a:xfrm>
            <a:off x="1141942" y="-173135"/>
            <a:ext cx="138606" cy="346271"/>
          </a:xfrm>
          <a:prstGeom prst="rect">
            <a:avLst/>
          </a:prstGeom>
          <a:noFill/>
          <a:ln w="9525">
            <a:noFill/>
            <a:miter lim="800000"/>
            <a:headEnd/>
            <a:tailEnd/>
          </a:ln>
          <a:effectLst/>
        </p:spPr>
        <p:txBody>
          <a:bodyPr vert="horz" wrap="none" lIns="68601" tIns="34301" rIns="68601" bIns="34301" numCol="1" anchor="ctr" anchorCtr="0" compatLnSpc="1">
            <a:prstTxWarp prst="textNoShape">
              <a:avLst/>
            </a:prstTxWarp>
            <a:spAutoFit/>
          </a:bodyPr>
          <a:lstStyle/>
          <a:p>
            <a:endParaRPr lang="fr-FR"/>
          </a:p>
        </p:txBody>
      </p:sp>
      <p:sp>
        <p:nvSpPr>
          <p:cNvPr id="159764" name="Rectangle 20"/>
          <p:cNvSpPr>
            <a:spLocks noChangeArrowheads="1"/>
          </p:cNvSpPr>
          <p:nvPr/>
        </p:nvSpPr>
        <p:spPr bwMode="auto">
          <a:xfrm>
            <a:off x="1141942" y="-173135"/>
            <a:ext cx="138606" cy="346271"/>
          </a:xfrm>
          <a:prstGeom prst="rect">
            <a:avLst/>
          </a:prstGeom>
          <a:noFill/>
          <a:ln w="9525">
            <a:noFill/>
            <a:miter lim="800000"/>
            <a:headEnd/>
            <a:tailEnd/>
          </a:ln>
          <a:effectLst/>
        </p:spPr>
        <p:txBody>
          <a:bodyPr vert="horz" wrap="none" lIns="68601" tIns="34301" rIns="68601" bIns="34301" numCol="1" anchor="ctr" anchorCtr="0" compatLnSpc="1">
            <a:prstTxWarp prst="textNoShape">
              <a:avLst/>
            </a:prstTxWarp>
            <a:spAutoFit/>
          </a:bodyPr>
          <a:lstStyle/>
          <a:p>
            <a:endParaRPr lang="fr-FR"/>
          </a:p>
        </p:txBody>
      </p:sp>
      <p:sp>
        <p:nvSpPr>
          <p:cNvPr id="159766" name="Rectangle 22"/>
          <p:cNvSpPr>
            <a:spLocks noChangeArrowheads="1"/>
          </p:cNvSpPr>
          <p:nvPr/>
        </p:nvSpPr>
        <p:spPr bwMode="auto">
          <a:xfrm>
            <a:off x="1141942" y="-173135"/>
            <a:ext cx="138606" cy="346271"/>
          </a:xfrm>
          <a:prstGeom prst="rect">
            <a:avLst/>
          </a:prstGeom>
          <a:noFill/>
          <a:ln w="9525">
            <a:noFill/>
            <a:miter lim="800000"/>
            <a:headEnd/>
            <a:tailEnd/>
          </a:ln>
          <a:effectLst/>
        </p:spPr>
        <p:txBody>
          <a:bodyPr vert="horz" wrap="none" lIns="68601" tIns="34301" rIns="68601" bIns="34301" numCol="1" anchor="ctr" anchorCtr="0" compatLnSpc="1">
            <a:prstTxWarp prst="textNoShape">
              <a:avLst/>
            </a:prstTxWarp>
            <a:spAutoFit/>
          </a:bodyPr>
          <a:lstStyle/>
          <a:p>
            <a:endParaRPr lang="fr-FR"/>
          </a:p>
        </p:txBody>
      </p:sp>
      <p:sp>
        <p:nvSpPr>
          <p:cNvPr id="32" name="Rectangle 31"/>
          <p:cNvSpPr/>
          <p:nvPr/>
        </p:nvSpPr>
        <p:spPr>
          <a:xfrm>
            <a:off x="2032935" y="1276000"/>
            <a:ext cx="5186176" cy="369332"/>
          </a:xfrm>
          <a:prstGeom prst="rect">
            <a:avLst/>
          </a:prstGeom>
        </p:spPr>
        <p:txBody>
          <a:bodyPr wrap="square">
            <a:spAutoFit/>
          </a:bodyPr>
          <a:lstStyle/>
          <a:p>
            <a:endParaRPr lang="fr-FR" dirty="0"/>
          </a:p>
        </p:txBody>
      </p:sp>
      <p:sp>
        <p:nvSpPr>
          <p:cNvPr id="25" name="Rectangle 24"/>
          <p:cNvSpPr/>
          <p:nvPr/>
        </p:nvSpPr>
        <p:spPr>
          <a:xfrm>
            <a:off x="1261620" y="736975"/>
            <a:ext cx="7608102" cy="3648563"/>
          </a:xfrm>
          <a:prstGeom prst="rect">
            <a:avLst/>
          </a:prstGeom>
        </p:spPr>
        <p:txBody>
          <a:bodyPr wrap="square">
            <a:spAutoFit/>
          </a:bodyPr>
          <a:lstStyle/>
          <a:p>
            <a:pPr marL="342991" indent="-342991" algn="just">
              <a:buFont typeface="+mj-lt"/>
              <a:buAutoNum type="arabicPeriod"/>
            </a:pPr>
            <a:r>
              <a:rPr lang="fr-FR" sz="2101" b="0" dirty="0"/>
              <a:t>Ne peut pas être éliminée </a:t>
            </a:r>
          </a:p>
          <a:p>
            <a:pPr marL="342991" indent="-342991" algn="just">
              <a:buFont typeface="+mj-lt"/>
              <a:buAutoNum type="arabicPeriod"/>
            </a:pPr>
            <a:r>
              <a:rPr lang="fr-FR" sz="2101" b="0" dirty="0"/>
              <a:t>Peut souvent être réduite.</a:t>
            </a:r>
          </a:p>
          <a:p>
            <a:pPr marL="342991" indent="-342991" algn="just">
              <a:buFont typeface="+mj-lt"/>
              <a:buAutoNum type="arabicPeriod"/>
            </a:pPr>
            <a:endParaRPr lang="fr-FR" sz="2101" b="0" dirty="0"/>
          </a:p>
          <a:p>
            <a:pPr algn="just"/>
            <a:r>
              <a:rPr lang="fr-FR" sz="2101" b="0" dirty="0"/>
              <a:t>Si une erreur systématique se produit sur un résultat de mesure à partir d'un effet reconnu d'une grandeur d'influence, effet appelé effet systématique, l'effet peut être quantifié et, s'il est significatif par rapport à l'exactitude requise du mesurage, une correction ou un facteur de correction  peut être appliqué pour compenser l'effet. On suppose qu'après correction l'espérance mathématique de l'erreur qui provient d'un effet systématique est égale à zéro</a:t>
            </a:r>
          </a:p>
        </p:txBody>
      </p:sp>
      <p:sp>
        <p:nvSpPr>
          <p:cNvPr id="19" name="ZoneTexte 18"/>
          <p:cNvSpPr txBox="1"/>
          <p:nvPr/>
        </p:nvSpPr>
        <p:spPr>
          <a:xfrm rot="16200000">
            <a:off x="-1109758" y="1935714"/>
            <a:ext cx="3456384" cy="341632"/>
          </a:xfrm>
          <a:prstGeom prst="rect">
            <a:avLst/>
          </a:prstGeom>
          <a:noFill/>
        </p:spPr>
        <p:txBody>
          <a:bodyPr wrap="square" rtlCol="0">
            <a:spAutoFit/>
          </a:bodyPr>
          <a:lstStyle/>
          <a:p>
            <a:pPr lvl="0" algn="ctr" fontAlgn="auto">
              <a:lnSpc>
                <a:spcPct val="90000"/>
              </a:lnSpc>
              <a:spcAft>
                <a:spcPts val="0"/>
              </a:spcAft>
              <a:defRPr/>
            </a:pPr>
            <a:r>
              <a:rPr lang="de-DE" noProof="1">
                <a:solidFill>
                  <a:srgbClr val="000000"/>
                </a:solidFill>
              </a:rPr>
              <a:t>CALCUL DES INCERTITUDES</a:t>
            </a:r>
            <a:endParaRPr lang="de-DE" dirty="0">
              <a:solidFill>
                <a:srgbClr val="000000"/>
              </a:solidFill>
            </a:endParaRPr>
          </a:p>
        </p:txBody>
      </p:sp>
    </p:spTree>
    <p:extLst>
      <p:ext uri="{BB962C8B-B14F-4D97-AF65-F5344CB8AC3E}">
        <p14:creationId xmlns:p14="http://schemas.microsoft.com/office/powerpoint/2010/main" val="3017190684"/>
      </p:ext>
    </p:extLst>
  </p:cSld>
  <p:clrMapOvr>
    <a:masterClrMapping/>
  </p:clrMapOvr>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_h1"/>
          <p:cNvSpPr>
            <a:spLocks noGrp="1" noChangeArrowheads="1"/>
          </p:cNvSpPr>
          <p:nvPr>
            <p:ph type="title"/>
          </p:nvPr>
        </p:nvSpPr>
        <p:spPr bwMode="gray">
          <a:xfrm>
            <a:off x="1236291" y="-31392"/>
            <a:ext cx="6671418" cy="909179"/>
          </a:xfrm>
        </p:spPr>
        <p:txBody>
          <a:bodyPr/>
          <a:lstStyle/>
          <a:p>
            <a:pPr algn="ctr"/>
            <a:r>
              <a:rPr lang="en-US" b="1" noProof="1"/>
              <a:t>D’ou  viennent les erreurs? </a:t>
            </a:r>
          </a:p>
        </p:txBody>
      </p:sp>
      <p:sp>
        <p:nvSpPr>
          <p:cNvPr id="159746" name="Rectangle 2"/>
          <p:cNvSpPr>
            <a:spLocks noChangeArrowheads="1"/>
          </p:cNvSpPr>
          <p:nvPr/>
        </p:nvSpPr>
        <p:spPr bwMode="auto">
          <a:xfrm>
            <a:off x="1141942" y="-173135"/>
            <a:ext cx="138606" cy="346271"/>
          </a:xfrm>
          <a:prstGeom prst="rect">
            <a:avLst/>
          </a:prstGeom>
          <a:noFill/>
          <a:ln w="9525">
            <a:noFill/>
            <a:miter lim="800000"/>
            <a:headEnd/>
            <a:tailEnd/>
          </a:ln>
          <a:effectLst/>
        </p:spPr>
        <p:txBody>
          <a:bodyPr vert="horz" wrap="none" lIns="68601" tIns="34301" rIns="68601" bIns="34301" numCol="1" anchor="ctr" anchorCtr="0" compatLnSpc="1">
            <a:prstTxWarp prst="textNoShape">
              <a:avLst/>
            </a:prstTxWarp>
            <a:spAutoFit/>
          </a:bodyPr>
          <a:lstStyle/>
          <a:p>
            <a:endParaRPr lang="fr-FR"/>
          </a:p>
        </p:txBody>
      </p:sp>
      <p:sp>
        <p:nvSpPr>
          <p:cNvPr id="159748" name="Rectangle 4"/>
          <p:cNvSpPr>
            <a:spLocks noChangeArrowheads="1"/>
          </p:cNvSpPr>
          <p:nvPr/>
        </p:nvSpPr>
        <p:spPr bwMode="auto">
          <a:xfrm>
            <a:off x="1141942" y="-173135"/>
            <a:ext cx="138606" cy="346271"/>
          </a:xfrm>
          <a:prstGeom prst="rect">
            <a:avLst/>
          </a:prstGeom>
          <a:noFill/>
          <a:ln w="9525">
            <a:noFill/>
            <a:miter lim="800000"/>
            <a:headEnd/>
            <a:tailEnd/>
          </a:ln>
          <a:effectLst/>
        </p:spPr>
        <p:txBody>
          <a:bodyPr vert="horz" wrap="none" lIns="68601" tIns="34301" rIns="68601" bIns="34301" numCol="1" anchor="ctr" anchorCtr="0" compatLnSpc="1">
            <a:prstTxWarp prst="textNoShape">
              <a:avLst/>
            </a:prstTxWarp>
            <a:spAutoFit/>
          </a:bodyPr>
          <a:lstStyle/>
          <a:p>
            <a:endParaRPr lang="fr-FR"/>
          </a:p>
        </p:txBody>
      </p:sp>
      <p:sp>
        <p:nvSpPr>
          <p:cNvPr id="159750" name="Rectangle 6"/>
          <p:cNvSpPr>
            <a:spLocks noChangeArrowheads="1"/>
          </p:cNvSpPr>
          <p:nvPr/>
        </p:nvSpPr>
        <p:spPr bwMode="auto">
          <a:xfrm>
            <a:off x="1141942" y="-1632"/>
            <a:ext cx="138606" cy="346271"/>
          </a:xfrm>
          <a:prstGeom prst="rect">
            <a:avLst/>
          </a:prstGeom>
          <a:noFill/>
          <a:ln w="9525">
            <a:noFill/>
            <a:miter lim="800000"/>
            <a:headEnd/>
            <a:tailEnd/>
          </a:ln>
          <a:effectLst/>
        </p:spPr>
        <p:txBody>
          <a:bodyPr vert="horz" wrap="none" lIns="68601" tIns="34301" rIns="68601" bIns="34301" numCol="1" anchor="ctr" anchorCtr="0" compatLnSpc="1">
            <a:prstTxWarp prst="textNoShape">
              <a:avLst/>
            </a:prstTxWarp>
            <a:spAutoFit/>
          </a:bodyPr>
          <a:lstStyle/>
          <a:p>
            <a:endParaRPr lang="fr-FR"/>
          </a:p>
        </p:txBody>
      </p:sp>
      <p:sp>
        <p:nvSpPr>
          <p:cNvPr id="159752" name="Rectangle 8"/>
          <p:cNvSpPr>
            <a:spLocks noChangeArrowheads="1"/>
          </p:cNvSpPr>
          <p:nvPr/>
        </p:nvSpPr>
        <p:spPr bwMode="auto">
          <a:xfrm>
            <a:off x="1141942" y="-173135"/>
            <a:ext cx="138606" cy="346271"/>
          </a:xfrm>
          <a:prstGeom prst="rect">
            <a:avLst/>
          </a:prstGeom>
          <a:noFill/>
          <a:ln w="9525">
            <a:noFill/>
            <a:miter lim="800000"/>
            <a:headEnd/>
            <a:tailEnd/>
          </a:ln>
          <a:effectLst/>
        </p:spPr>
        <p:txBody>
          <a:bodyPr vert="horz" wrap="none" lIns="68601" tIns="34301" rIns="68601" bIns="34301" numCol="1" anchor="ctr" anchorCtr="0" compatLnSpc="1">
            <a:prstTxWarp prst="textNoShape">
              <a:avLst/>
            </a:prstTxWarp>
            <a:spAutoFit/>
          </a:bodyPr>
          <a:lstStyle/>
          <a:p>
            <a:endParaRPr lang="fr-FR"/>
          </a:p>
        </p:txBody>
      </p:sp>
      <p:sp>
        <p:nvSpPr>
          <p:cNvPr id="159754" name="Rectangle 10"/>
          <p:cNvSpPr>
            <a:spLocks noChangeArrowheads="1"/>
          </p:cNvSpPr>
          <p:nvPr/>
        </p:nvSpPr>
        <p:spPr bwMode="auto">
          <a:xfrm>
            <a:off x="1141942" y="-173135"/>
            <a:ext cx="138606" cy="346271"/>
          </a:xfrm>
          <a:prstGeom prst="rect">
            <a:avLst/>
          </a:prstGeom>
          <a:noFill/>
          <a:ln w="9525">
            <a:noFill/>
            <a:miter lim="800000"/>
            <a:headEnd/>
            <a:tailEnd/>
          </a:ln>
          <a:effectLst/>
        </p:spPr>
        <p:txBody>
          <a:bodyPr vert="horz" wrap="none" lIns="68601" tIns="34301" rIns="68601" bIns="34301" numCol="1" anchor="ctr" anchorCtr="0" compatLnSpc="1">
            <a:prstTxWarp prst="textNoShape">
              <a:avLst/>
            </a:prstTxWarp>
            <a:spAutoFit/>
          </a:bodyPr>
          <a:lstStyle/>
          <a:p>
            <a:endParaRPr lang="fr-FR"/>
          </a:p>
        </p:txBody>
      </p:sp>
      <p:sp>
        <p:nvSpPr>
          <p:cNvPr id="159756" name="Rectangle 12"/>
          <p:cNvSpPr>
            <a:spLocks noChangeArrowheads="1"/>
          </p:cNvSpPr>
          <p:nvPr/>
        </p:nvSpPr>
        <p:spPr bwMode="auto">
          <a:xfrm>
            <a:off x="1141942" y="-1632"/>
            <a:ext cx="138606" cy="346271"/>
          </a:xfrm>
          <a:prstGeom prst="rect">
            <a:avLst/>
          </a:prstGeom>
          <a:noFill/>
          <a:ln w="9525">
            <a:noFill/>
            <a:miter lim="800000"/>
            <a:headEnd/>
            <a:tailEnd/>
          </a:ln>
          <a:effectLst/>
        </p:spPr>
        <p:txBody>
          <a:bodyPr vert="horz" wrap="none" lIns="68601" tIns="34301" rIns="68601" bIns="34301" numCol="1" anchor="ctr" anchorCtr="0" compatLnSpc="1">
            <a:prstTxWarp prst="textNoShape">
              <a:avLst/>
            </a:prstTxWarp>
            <a:spAutoFit/>
          </a:bodyPr>
          <a:lstStyle/>
          <a:p>
            <a:endParaRPr lang="fr-FR"/>
          </a:p>
        </p:txBody>
      </p:sp>
      <p:sp>
        <p:nvSpPr>
          <p:cNvPr id="159758" name="Rectangle 14"/>
          <p:cNvSpPr>
            <a:spLocks noChangeArrowheads="1"/>
          </p:cNvSpPr>
          <p:nvPr/>
        </p:nvSpPr>
        <p:spPr bwMode="auto">
          <a:xfrm>
            <a:off x="1141942" y="-173135"/>
            <a:ext cx="138606" cy="346271"/>
          </a:xfrm>
          <a:prstGeom prst="rect">
            <a:avLst/>
          </a:prstGeom>
          <a:noFill/>
          <a:ln w="9525">
            <a:noFill/>
            <a:miter lim="800000"/>
            <a:headEnd/>
            <a:tailEnd/>
          </a:ln>
          <a:effectLst/>
        </p:spPr>
        <p:txBody>
          <a:bodyPr vert="horz" wrap="none" lIns="68601" tIns="34301" rIns="68601" bIns="34301" numCol="1" anchor="ctr" anchorCtr="0" compatLnSpc="1">
            <a:prstTxWarp prst="textNoShape">
              <a:avLst/>
            </a:prstTxWarp>
            <a:spAutoFit/>
          </a:bodyPr>
          <a:lstStyle/>
          <a:p>
            <a:endParaRPr lang="fr-FR"/>
          </a:p>
        </p:txBody>
      </p:sp>
      <p:sp>
        <p:nvSpPr>
          <p:cNvPr id="159760" name="Rectangle 16"/>
          <p:cNvSpPr>
            <a:spLocks noChangeArrowheads="1"/>
          </p:cNvSpPr>
          <p:nvPr/>
        </p:nvSpPr>
        <p:spPr bwMode="auto">
          <a:xfrm>
            <a:off x="1141942" y="-173135"/>
            <a:ext cx="138606" cy="346271"/>
          </a:xfrm>
          <a:prstGeom prst="rect">
            <a:avLst/>
          </a:prstGeom>
          <a:noFill/>
          <a:ln w="9525">
            <a:noFill/>
            <a:miter lim="800000"/>
            <a:headEnd/>
            <a:tailEnd/>
          </a:ln>
          <a:effectLst/>
        </p:spPr>
        <p:txBody>
          <a:bodyPr vert="horz" wrap="none" lIns="68601" tIns="34301" rIns="68601" bIns="34301" numCol="1" anchor="ctr" anchorCtr="0" compatLnSpc="1">
            <a:prstTxWarp prst="textNoShape">
              <a:avLst/>
            </a:prstTxWarp>
            <a:spAutoFit/>
          </a:bodyPr>
          <a:lstStyle/>
          <a:p>
            <a:endParaRPr lang="fr-FR"/>
          </a:p>
        </p:txBody>
      </p:sp>
      <p:sp>
        <p:nvSpPr>
          <p:cNvPr id="159762" name="Rectangle 18"/>
          <p:cNvSpPr>
            <a:spLocks noChangeArrowheads="1"/>
          </p:cNvSpPr>
          <p:nvPr/>
        </p:nvSpPr>
        <p:spPr bwMode="auto">
          <a:xfrm>
            <a:off x="1141942" y="-173135"/>
            <a:ext cx="138606" cy="346271"/>
          </a:xfrm>
          <a:prstGeom prst="rect">
            <a:avLst/>
          </a:prstGeom>
          <a:noFill/>
          <a:ln w="9525">
            <a:noFill/>
            <a:miter lim="800000"/>
            <a:headEnd/>
            <a:tailEnd/>
          </a:ln>
          <a:effectLst/>
        </p:spPr>
        <p:txBody>
          <a:bodyPr vert="horz" wrap="none" lIns="68601" tIns="34301" rIns="68601" bIns="34301" numCol="1" anchor="ctr" anchorCtr="0" compatLnSpc="1">
            <a:prstTxWarp prst="textNoShape">
              <a:avLst/>
            </a:prstTxWarp>
            <a:spAutoFit/>
          </a:bodyPr>
          <a:lstStyle/>
          <a:p>
            <a:endParaRPr lang="fr-FR"/>
          </a:p>
        </p:txBody>
      </p:sp>
      <p:sp>
        <p:nvSpPr>
          <p:cNvPr id="159764" name="Rectangle 20"/>
          <p:cNvSpPr>
            <a:spLocks noChangeArrowheads="1"/>
          </p:cNvSpPr>
          <p:nvPr/>
        </p:nvSpPr>
        <p:spPr bwMode="auto">
          <a:xfrm>
            <a:off x="1141942" y="-173135"/>
            <a:ext cx="138606" cy="346271"/>
          </a:xfrm>
          <a:prstGeom prst="rect">
            <a:avLst/>
          </a:prstGeom>
          <a:noFill/>
          <a:ln w="9525">
            <a:noFill/>
            <a:miter lim="800000"/>
            <a:headEnd/>
            <a:tailEnd/>
          </a:ln>
          <a:effectLst/>
        </p:spPr>
        <p:txBody>
          <a:bodyPr vert="horz" wrap="none" lIns="68601" tIns="34301" rIns="68601" bIns="34301" numCol="1" anchor="ctr" anchorCtr="0" compatLnSpc="1">
            <a:prstTxWarp prst="textNoShape">
              <a:avLst/>
            </a:prstTxWarp>
            <a:spAutoFit/>
          </a:bodyPr>
          <a:lstStyle/>
          <a:p>
            <a:endParaRPr lang="fr-FR"/>
          </a:p>
        </p:txBody>
      </p:sp>
      <p:sp>
        <p:nvSpPr>
          <p:cNvPr id="159766" name="Rectangle 22"/>
          <p:cNvSpPr>
            <a:spLocks noChangeArrowheads="1"/>
          </p:cNvSpPr>
          <p:nvPr/>
        </p:nvSpPr>
        <p:spPr bwMode="auto">
          <a:xfrm>
            <a:off x="1141942" y="-173135"/>
            <a:ext cx="138606" cy="346271"/>
          </a:xfrm>
          <a:prstGeom prst="rect">
            <a:avLst/>
          </a:prstGeom>
          <a:noFill/>
          <a:ln w="9525">
            <a:noFill/>
            <a:miter lim="800000"/>
            <a:headEnd/>
            <a:tailEnd/>
          </a:ln>
          <a:effectLst/>
        </p:spPr>
        <p:txBody>
          <a:bodyPr vert="horz" wrap="none" lIns="68601" tIns="34301" rIns="68601" bIns="34301" numCol="1" anchor="ctr" anchorCtr="0" compatLnSpc="1">
            <a:prstTxWarp prst="textNoShape">
              <a:avLst/>
            </a:prstTxWarp>
            <a:spAutoFit/>
          </a:bodyPr>
          <a:lstStyle/>
          <a:p>
            <a:endParaRPr lang="fr-FR"/>
          </a:p>
        </p:txBody>
      </p:sp>
      <p:sp>
        <p:nvSpPr>
          <p:cNvPr id="26" name="Text Box 7"/>
          <p:cNvSpPr txBox="1">
            <a:spLocks noChangeArrowheads="1"/>
          </p:cNvSpPr>
          <p:nvPr/>
        </p:nvSpPr>
        <p:spPr bwMode="auto">
          <a:xfrm>
            <a:off x="1491550" y="943717"/>
            <a:ext cx="2648402" cy="2840329"/>
          </a:xfrm>
          <a:prstGeom prst="rect">
            <a:avLst/>
          </a:prstGeom>
          <a:noFill/>
          <a:ln w="9525">
            <a:noFill/>
            <a:miter lim="800000"/>
            <a:headEnd/>
            <a:tailEnd/>
          </a:ln>
        </p:spPr>
        <p:txBody>
          <a:bodyPr wrap="square">
            <a:spAutoFit/>
          </a:bodyPr>
          <a:lstStyle/>
          <a:p>
            <a:pPr>
              <a:spcBef>
                <a:spcPct val="50000"/>
              </a:spcBef>
            </a:pPr>
            <a:r>
              <a:rPr lang="fr-FR" sz="2101" b="0" dirty="0"/>
              <a:t>Les objets en nature ne sont jamais parfaits. </a:t>
            </a:r>
          </a:p>
          <a:p>
            <a:pPr>
              <a:spcBef>
                <a:spcPct val="50000"/>
              </a:spcBef>
            </a:pPr>
            <a:r>
              <a:rPr lang="fr-FR" sz="2101" b="0" dirty="0"/>
              <a:t>C’est même difficile de bien définir où une ligne commence et ou elle se termine.</a:t>
            </a:r>
            <a:endParaRPr lang="en-CA" sz="2101" b="0" dirty="0"/>
          </a:p>
        </p:txBody>
      </p:sp>
      <p:pic>
        <p:nvPicPr>
          <p:cNvPr id="27" name="Picture 6"/>
          <p:cNvPicPr>
            <a:picLocks noChangeAspect="1" noChangeArrowheads="1"/>
          </p:cNvPicPr>
          <p:nvPr/>
        </p:nvPicPr>
        <p:blipFill>
          <a:blip r:embed="rId3" cstate="print"/>
          <a:srcRect/>
          <a:stretch>
            <a:fillRect/>
          </a:stretch>
        </p:blipFill>
        <p:spPr bwMode="auto">
          <a:xfrm>
            <a:off x="4517977" y="1384046"/>
            <a:ext cx="3227934" cy="1054271"/>
          </a:xfrm>
          <a:prstGeom prst="rect">
            <a:avLst/>
          </a:prstGeom>
          <a:noFill/>
          <a:ln w="9525">
            <a:noFill/>
            <a:miter lim="800000"/>
            <a:headEnd/>
            <a:tailEnd/>
          </a:ln>
        </p:spPr>
      </p:pic>
      <p:sp>
        <p:nvSpPr>
          <p:cNvPr id="16" name="ZoneTexte 15"/>
          <p:cNvSpPr txBox="1"/>
          <p:nvPr/>
        </p:nvSpPr>
        <p:spPr>
          <a:xfrm rot="16200000">
            <a:off x="-1109758" y="1935714"/>
            <a:ext cx="3456384" cy="341632"/>
          </a:xfrm>
          <a:prstGeom prst="rect">
            <a:avLst/>
          </a:prstGeom>
          <a:noFill/>
        </p:spPr>
        <p:txBody>
          <a:bodyPr wrap="square" rtlCol="0">
            <a:spAutoFit/>
          </a:bodyPr>
          <a:lstStyle/>
          <a:p>
            <a:pPr lvl="0" algn="ctr" fontAlgn="auto">
              <a:lnSpc>
                <a:spcPct val="90000"/>
              </a:lnSpc>
              <a:spcAft>
                <a:spcPts val="0"/>
              </a:spcAft>
              <a:defRPr/>
            </a:pPr>
            <a:r>
              <a:rPr lang="de-DE" noProof="1">
                <a:solidFill>
                  <a:srgbClr val="000000"/>
                </a:solidFill>
              </a:rPr>
              <a:t>CALCUL DES INCERTITUDES</a:t>
            </a:r>
            <a:endParaRPr lang="de-DE" dirty="0">
              <a:solidFill>
                <a:srgbClr val="000000"/>
              </a:solidFill>
            </a:endParaRPr>
          </a:p>
        </p:txBody>
      </p:sp>
    </p:spTree>
    <p:extLst>
      <p:ext uri="{BB962C8B-B14F-4D97-AF65-F5344CB8AC3E}">
        <p14:creationId xmlns:p14="http://schemas.microsoft.com/office/powerpoint/2010/main" val="2125629301"/>
      </p:ext>
    </p:extLst>
  </p:cSld>
  <p:clrMapOvr>
    <a:masterClrMapping/>
  </p:clrMapOvr>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_h1"/>
          <p:cNvSpPr>
            <a:spLocks noGrp="1" noChangeArrowheads="1"/>
          </p:cNvSpPr>
          <p:nvPr>
            <p:ph type="title"/>
          </p:nvPr>
        </p:nvSpPr>
        <p:spPr bwMode="gray">
          <a:xfrm>
            <a:off x="1249987" y="141524"/>
            <a:ext cx="6671418" cy="909179"/>
          </a:xfrm>
        </p:spPr>
        <p:txBody>
          <a:bodyPr/>
          <a:lstStyle/>
          <a:p>
            <a:r>
              <a:rPr lang="en-US" b="1" noProof="1">
                <a:solidFill>
                  <a:srgbClr val="FF0000"/>
                </a:solidFill>
              </a:rPr>
              <a:t> </a:t>
            </a:r>
          </a:p>
        </p:txBody>
      </p:sp>
      <p:sp>
        <p:nvSpPr>
          <p:cNvPr id="23" name="_text"/>
          <p:cNvSpPr txBox="1">
            <a:spLocks/>
          </p:cNvSpPr>
          <p:nvPr/>
        </p:nvSpPr>
        <p:spPr bwMode="gray">
          <a:xfrm>
            <a:off x="1384905" y="1165982"/>
            <a:ext cx="3132310" cy="3187096"/>
          </a:xfrm>
          <a:prstGeom prst="rect">
            <a:avLst/>
          </a:prstGeom>
        </p:spPr>
        <p:txBody>
          <a:bodyPr vert="horz" lIns="0" tIns="0" rIns="0" bIns="0" rtlCol="0">
            <a:noAutofit/>
          </a:bodyPr>
          <a:lstStyle/>
          <a:p>
            <a:pPr marL="135036" indent="-135036">
              <a:lnSpc>
                <a:spcPct val="95000"/>
              </a:lnSpc>
              <a:spcAft>
                <a:spcPts val="600"/>
              </a:spcAft>
              <a:buFont typeface="Wingdings" pitchFamily="2" charset="2"/>
              <a:buChar char="§"/>
              <a:defRPr/>
            </a:pPr>
            <a:endParaRPr lang="fr-FR" b="1" noProof="1"/>
          </a:p>
        </p:txBody>
      </p:sp>
      <p:sp>
        <p:nvSpPr>
          <p:cNvPr id="18" name="Espace réservé du contenu 2"/>
          <p:cNvSpPr txBox="1">
            <a:spLocks/>
          </p:cNvSpPr>
          <p:nvPr/>
        </p:nvSpPr>
        <p:spPr>
          <a:xfrm>
            <a:off x="1484948" y="1200521"/>
            <a:ext cx="6174105" cy="3395520"/>
          </a:xfrm>
          <a:prstGeom prst="rect">
            <a:avLst/>
          </a:prstGeom>
        </p:spPr>
        <p:txBody>
          <a:bodyPr>
            <a:normAutofit/>
          </a:bodyPr>
          <a:lstStyle/>
          <a:p>
            <a:pPr marL="257244" indent="-257244" defTabSz="685983" fontAlgn="auto">
              <a:spcBef>
                <a:spcPct val="20000"/>
              </a:spcBef>
              <a:spcAft>
                <a:spcPts val="0"/>
              </a:spcAft>
              <a:buFont typeface="Arial" pitchFamily="34" charset="0"/>
              <a:buChar char="•"/>
              <a:defRPr/>
            </a:pPr>
            <a:endParaRPr lang="fr-FR" sz="2401" dirty="0">
              <a:latin typeface="+mn-lt"/>
            </a:endParaRPr>
          </a:p>
        </p:txBody>
      </p:sp>
      <p:sp>
        <p:nvSpPr>
          <p:cNvPr id="159746" name="Rectangle 2"/>
          <p:cNvSpPr>
            <a:spLocks noChangeArrowheads="1"/>
          </p:cNvSpPr>
          <p:nvPr/>
        </p:nvSpPr>
        <p:spPr bwMode="auto">
          <a:xfrm>
            <a:off x="1141942" y="-173135"/>
            <a:ext cx="138606" cy="346271"/>
          </a:xfrm>
          <a:prstGeom prst="rect">
            <a:avLst/>
          </a:prstGeom>
          <a:noFill/>
          <a:ln w="9525">
            <a:noFill/>
            <a:miter lim="800000"/>
            <a:headEnd/>
            <a:tailEnd/>
          </a:ln>
          <a:effectLst/>
        </p:spPr>
        <p:txBody>
          <a:bodyPr vert="horz" wrap="none" lIns="68601" tIns="34301" rIns="68601" bIns="34301" numCol="1" anchor="ctr" anchorCtr="0" compatLnSpc="1">
            <a:prstTxWarp prst="textNoShape">
              <a:avLst/>
            </a:prstTxWarp>
            <a:spAutoFit/>
          </a:bodyPr>
          <a:lstStyle/>
          <a:p>
            <a:endParaRPr lang="fr-FR"/>
          </a:p>
        </p:txBody>
      </p:sp>
      <p:sp>
        <p:nvSpPr>
          <p:cNvPr id="159748" name="Rectangle 4"/>
          <p:cNvSpPr>
            <a:spLocks noChangeArrowheads="1"/>
          </p:cNvSpPr>
          <p:nvPr/>
        </p:nvSpPr>
        <p:spPr bwMode="auto">
          <a:xfrm>
            <a:off x="1141942" y="-173135"/>
            <a:ext cx="138606" cy="346271"/>
          </a:xfrm>
          <a:prstGeom prst="rect">
            <a:avLst/>
          </a:prstGeom>
          <a:noFill/>
          <a:ln w="9525">
            <a:noFill/>
            <a:miter lim="800000"/>
            <a:headEnd/>
            <a:tailEnd/>
          </a:ln>
          <a:effectLst/>
        </p:spPr>
        <p:txBody>
          <a:bodyPr vert="horz" wrap="none" lIns="68601" tIns="34301" rIns="68601" bIns="34301" numCol="1" anchor="ctr" anchorCtr="0" compatLnSpc="1">
            <a:prstTxWarp prst="textNoShape">
              <a:avLst/>
            </a:prstTxWarp>
            <a:spAutoFit/>
          </a:bodyPr>
          <a:lstStyle/>
          <a:p>
            <a:endParaRPr lang="fr-FR"/>
          </a:p>
        </p:txBody>
      </p:sp>
      <p:sp>
        <p:nvSpPr>
          <p:cNvPr id="159750" name="Rectangle 6"/>
          <p:cNvSpPr>
            <a:spLocks noChangeArrowheads="1"/>
          </p:cNvSpPr>
          <p:nvPr/>
        </p:nvSpPr>
        <p:spPr bwMode="auto">
          <a:xfrm>
            <a:off x="1141942" y="-1632"/>
            <a:ext cx="138606" cy="346271"/>
          </a:xfrm>
          <a:prstGeom prst="rect">
            <a:avLst/>
          </a:prstGeom>
          <a:noFill/>
          <a:ln w="9525">
            <a:noFill/>
            <a:miter lim="800000"/>
            <a:headEnd/>
            <a:tailEnd/>
          </a:ln>
          <a:effectLst/>
        </p:spPr>
        <p:txBody>
          <a:bodyPr vert="horz" wrap="none" lIns="68601" tIns="34301" rIns="68601" bIns="34301" numCol="1" anchor="ctr" anchorCtr="0" compatLnSpc="1">
            <a:prstTxWarp prst="textNoShape">
              <a:avLst/>
            </a:prstTxWarp>
            <a:spAutoFit/>
          </a:bodyPr>
          <a:lstStyle/>
          <a:p>
            <a:endParaRPr lang="fr-FR"/>
          </a:p>
        </p:txBody>
      </p:sp>
      <p:sp>
        <p:nvSpPr>
          <p:cNvPr id="159752" name="Rectangle 8"/>
          <p:cNvSpPr>
            <a:spLocks noChangeArrowheads="1"/>
          </p:cNvSpPr>
          <p:nvPr/>
        </p:nvSpPr>
        <p:spPr bwMode="auto">
          <a:xfrm>
            <a:off x="1141942" y="-173135"/>
            <a:ext cx="138606" cy="346271"/>
          </a:xfrm>
          <a:prstGeom prst="rect">
            <a:avLst/>
          </a:prstGeom>
          <a:noFill/>
          <a:ln w="9525">
            <a:noFill/>
            <a:miter lim="800000"/>
            <a:headEnd/>
            <a:tailEnd/>
          </a:ln>
          <a:effectLst/>
        </p:spPr>
        <p:txBody>
          <a:bodyPr vert="horz" wrap="none" lIns="68601" tIns="34301" rIns="68601" bIns="34301" numCol="1" anchor="ctr" anchorCtr="0" compatLnSpc="1">
            <a:prstTxWarp prst="textNoShape">
              <a:avLst/>
            </a:prstTxWarp>
            <a:spAutoFit/>
          </a:bodyPr>
          <a:lstStyle/>
          <a:p>
            <a:endParaRPr lang="fr-FR"/>
          </a:p>
        </p:txBody>
      </p:sp>
      <p:sp>
        <p:nvSpPr>
          <p:cNvPr id="159754" name="Rectangle 10"/>
          <p:cNvSpPr>
            <a:spLocks noChangeArrowheads="1"/>
          </p:cNvSpPr>
          <p:nvPr/>
        </p:nvSpPr>
        <p:spPr bwMode="auto">
          <a:xfrm>
            <a:off x="1141942" y="-173135"/>
            <a:ext cx="138606" cy="346271"/>
          </a:xfrm>
          <a:prstGeom prst="rect">
            <a:avLst/>
          </a:prstGeom>
          <a:noFill/>
          <a:ln w="9525">
            <a:noFill/>
            <a:miter lim="800000"/>
            <a:headEnd/>
            <a:tailEnd/>
          </a:ln>
          <a:effectLst/>
        </p:spPr>
        <p:txBody>
          <a:bodyPr vert="horz" wrap="none" lIns="68601" tIns="34301" rIns="68601" bIns="34301" numCol="1" anchor="ctr" anchorCtr="0" compatLnSpc="1">
            <a:prstTxWarp prst="textNoShape">
              <a:avLst/>
            </a:prstTxWarp>
            <a:spAutoFit/>
          </a:bodyPr>
          <a:lstStyle/>
          <a:p>
            <a:endParaRPr lang="fr-FR"/>
          </a:p>
        </p:txBody>
      </p:sp>
      <p:sp>
        <p:nvSpPr>
          <p:cNvPr id="159758" name="Rectangle 14"/>
          <p:cNvSpPr>
            <a:spLocks noChangeArrowheads="1"/>
          </p:cNvSpPr>
          <p:nvPr/>
        </p:nvSpPr>
        <p:spPr bwMode="auto">
          <a:xfrm>
            <a:off x="1141942" y="-173135"/>
            <a:ext cx="138606" cy="346271"/>
          </a:xfrm>
          <a:prstGeom prst="rect">
            <a:avLst/>
          </a:prstGeom>
          <a:noFill/>
          <a:ln w="9525">
            <a:noFill/>
            <a:miter lim="800000"/>
            <a:headEnd/>
            <a:tailEnd/>
          </a:ln>
          <a:effectLst/>
        </p:spPr>
        <p:txBody>
          <a:bodyPr vert="horz" wrap="none" lIns="68601" tIns="34301" rIns="68601" bIns="34301" numCol="1" anchor="ctr" anchorCtr="0" compatLnSpc="1">
            <a:prstTxWarp prst="textNoShape">
              <a:avLst/>
            </a:prstTxWarp>
            <a:spAutoFit/>
          </a:bodyPr>
          <a:lstStyle/>
          <a:p>
            <a:endParaRPr lang="fr-FR"/>
          </a:p>
        </p:txBody>
      </p:sp>
      <p:sp>
        <p:nvSpPr>
          <p:cNvPr id="159760" name="Rectangle 16"/>
          <p:cNvSpPr>
            <a:spLocks noChangeArrowheads="1"/>
          </p:cNvSpPr>
          <p:nvPr/>
        </p:nvSpPr>
        <p:spPr bwMode="auto">
          <a:xfrm>
            <a:off x="1141942" y="-173135"/>
            <a:ext cx="138606" cy="346271"/>
          </a:xfrm>
          <a:prstGeom prst="rect">
            <a:avLst/>
          </a:prstGeom>
          <a:noFill/>
          <a:ln w="9525">
            <a:noFill/>
            <a:miter lim="800000"/>
            <a:headEnd/>
            <a:tailEnd/>
          </a:ln>
          <a:effectLst/>
        </p:spPr>
        <p:txBody>
          <a:bodyPr vert="horz" wrap="none" lIns="68601" tIns="34301" rIns="68601" bIns="34301" numCol="1" anchor="ctr" anchorCtr="0" compatLnSpc="1">
            <a:prstTxWarp prst="textNoShape">
              <a:avLst/>
            </a:prstTxWarp>
            <a:spAutoFit/>
          </a:bodyPr>
          <a:lstStyle/>
          <a:p>
            <a:endParaRPr lang="fr-FR"/>
          </a:p>
        </p:txBody>
      </p:sp>
      <p:sp>
        <p:nvSpPr>
          <p:cNvPr id="159762" name="Rectangle 18"/>
          <p:cNvSpPr>
            <a:spLocks noChangeArrowheads="1"/>
          </p:cNvSpPr>
          <p:nvPr/>
        </p:nvSpPr>
        <p:spPr bwMode="auto">
          <a:xfrm>
            <a:off x="1141942" y="-173135"/>
            <a:ext cx="138606" cy="346271"/>
          </a:xfrm>
          <a:prstGeom prst="rect">
            <a:avLst/>
          </a:prstGeom>
          <a:noFill/>
          <a:ln w="9525">
            <a:noFill/>
            <a:miter lim="800000"/>
            <a:headEnd/>
            <a:tailEnd/>
          </a:ln>
          <a:effectLst/>
        </p:spPr>
        <p:txBody>
          <a:bodyPr vert="horz" wrap="none" lIns="68601" tIns="34301" rIns="68601" bIns="34301" numCol="1" anchor="ctr" anchorCtr="0" compatLnSpc="1">
            <a:prstTxWarp prst="textNoShape">
              <a:avLst/>
            </a:prstTxWarp>
            <a:spAutoFit/>
          </a:bodyPr>
          <a:lstStyle/>
          <a:p>
            <a:endParaRPr lang="fr-FR"/>
          </a:p>
        </p:txBody>
      </p:sp>
      <p:sp>
        <p:nvSpPr>
          <p:cNvPr id="159764" name="Rectangle 20"/>
          <p:cNvSpPr>
            <a:spLocks noChangeArrowheads="1"/>
          </p:cNvSpPr>
          <p:nvPr/>
        </p:nvSpPr>
        <p:spPr bwMode="auto">
          <a:xfrm>
            <a:off x="1141942" y="-173135"/>
            <a:ext cx="138606" cy="346271"/>
          </a:xfrm>
          <a:prstGeom prst="rect">
            <a:avLst/>
          </a:prstGeom>
          <a:noFill/>
          <a:ln w="9525">
            <a:noFill/>
            <a:miter lim="800000"/>
            <a:headEnd/>
            <a:tailEnd/>
          </a:ln>
          <a:effectLst/>
        </p:spPr>
        <p:txBody>
          <a:bodyPr vert="horz" wrap="none" lIns="68601" tIns="34301" rIns="68601" bIns="34301" numCol="1" anchor="ctr" anchorCtr="0" compatLnSpc="1">
            <a:prstTxWarp prst="textNoShape">
              <a:avLst/>
            </a:prstTxWarp>
            <a:spAutoFit/>
          </a:bodyPr>
          <a:lstStyle/>
          <a:p>
            <a:endParaRPr lang="fr-FR"/>
          </a:p>
        </p:txBody>
      </p:sp>
      <p:sp>
        <p:nvSpPr>
          <p:cNvPr id="159766" name="Rectangle 22"/>
          <p:cNvSpPr>
            <a:spLocks noChangeArrowheads="1"/>
          </p:cNvSpPr>
          <p:nvPr/>
        </p:nvSpPr>
        <p:spPr bwMode="auto">
          <a:xfrm>
            <a:off x="1141942" y="-173135"/>
            <a:ext cx="138606" cy="346271"/>
          </a:xfrm>
          <a:prstGeom prst="rect">
            <a:avLst/>
          </a:prstGeom>
          <a:noFill/>
          <a:ln w="9525">
            <a:noFill/>
            <a:miter lim="800000"/>
            <a:headEnd/>
            <a:tailEnd/>
          </a:ln>
          <a:effectLst/>
        </p:spPr>
        <p:txBody>
          <a:bodyPr vert="horz" wrap="none" lIns="68601" tIns="34301" rIns="68601" bIns="34301" numCol="1" anchor="ctr" anchorCtr="0" compatLnSpc="1">
            <a:prstTxWarp prst="textNoShape">
              <a:avLst/>
            </a:prstTxWarp>
            <a:spAutoFit/>
          </a:bodyPr>
          <a:lstStyle/>
          <a:p>
            <a:endParaRPr lang="fr-FR"/>
          </a:p>
        </p:txBody>
      </p:sp>
      <p:sp>
        <p:nvSpPr>
          <p:cNvPr id="25" name="Text Box 9"/>
          <p:cNvSpPr txBox="1">
            <a:spLocks noChangeArrowheads="1"/>
          </p:cNvSpPr>
          <p:nvPr/>
        </p:nvSpPr>
        <p:spPr bwMode="auto">
          <a:xfrm>
            <a:off x="4463620" y="1129062"/>
            <a:ext cx="3430058" cy="2840329"/>
          </a:xfrm>
          <a:prstGeom prst="rect">
            <a:avLst/>
          </a:prstGeom>
          <a:noFill/>
          <a:ln w="9525">
            <a:noFill/>
            <a:miter lim="800000"/>
            <a:headEnd/>
            <a:tailEnd/>
          </a:ln>
        </p:spPr>
        <p:txBody>
          <a:bodyPr>
            <a:spAutoFit/>
          </a:bodyPr>
          <a:lstStyle/>
          <a:p>
            <a:pPr>
              <a:spcBef>
                <a:spcPct val="50000"/>
              </a:spcBef>
            </a:pPr>
            <a:r>
              <a:rPr lang="fr-FR" sz="2101" b="0" dirty="0">
                <a:latin typeface="Comic Sans MS" pitchFamily="66" charset="0"/>
              </a:rPr>
              <a:t>9.???????????? cm</a:t>
            </a:r>
          </a:p>
          <a:p>
            <a:pPr>
              <a:spcBef>
                <a:spcPct val="50000"/>
              </a:spcBef>
            </a:pPr>
            <a:r>
              <a:rPr lang="fr-FR" sz="2101" b="0" dirty="0">
                <a:latin typeface="Comic Sans MS" pitchFamily="66" charset="0"/>
              </a:rPr>
              <a:t>9.3??????????? cm</a:t>
            </a:r>
          </a:p>
          <a:p>
            <a:pPr>
              <a:spcBef>
                <a:spcPct val="50000"/>
              </a:spcBef>
            </a:pPr>
            <a:r>
              <a:rPr lang="fr-FR" sz="2101" b="0" dirty="0">
                <a:latin typeface="Comic Sans MS" pitchFamily="66" charset="0"/>
              </a:rPr>
              <a:t>9.30?????????? cm</a:t>
            </a:r>
          </a:p>
          <a:p>
            <a:pPr>
              <a:spcBef>
                <a:spcPct val="50000"/>
              </a:spcBef>
            </a:pPr>
            <a:r>
              <a:rPr lang="fr-FR" sz="2101" b="0" dirty="0">
                <a:latin typeface="Comic Sans MS" pitchFamily="66" charset="0"/>
              </a:rPr>
              <a:t>9.309????????? cm</a:t>
            </a:r>
          </a:p>
          <a:p>
            <a:pPr>
              <a:spcBef>
                <a:spcPct val="50000"/>
              </a:spcBef>
            </a:pPr>
            <a:endParaRPr lang="fr-FR" sz="2101" b="0" dirty="0">
              <a:latin typeface="Comic Sans MS" pitchFamily="66" charset="0"/>
            </a:endParaRPr>
          </a:p>
          <a:p>
            <a:pPr>
              <a:spcBef>
                <a:spcPct val="50000"/>
              </a:spcBef>
            </a:pPr>
            <a:endParaRPr lang="fr-FR" sz="2101" b="0" dirty="0"/>
          </a:p>
        </p:txBody>
      </p:sp>
      <p:sp>
        <p:nvSpPr>
          <p:cNvPr id="26" name="Rectangle 20"/>
          <p:cNvSpPr>
            <a:spLocks noChangeArrowheads="1"/>
          </p:cNvSpPr>
          <p:nvPr/>
        </p:nvSpPr>
        <p:spPr bwMode="auto">
          <a:xfrm>
            <a:off x="4842114" y="3112771"/>
            <a:ext cx="2783349" cy="1477328"/>
          </a:xfrm>
          <a:prstGeom prst="rect">
            <a:avLst/>
          </a:prstGeom>
          <a:noFill/>
          <a:ln w="9525">
            <a:noFill/>
            <a:miter lim="800000"/>
            <a:headEnd/>
            <a:tailEnd/>
          </a:ln>
        </p:spPr>
        <p:txBody>
          <a:bodyPr>
            <a:spAutoFit/>
          </a:bodyPr>
          <a:lstStyle/>
          <a:p>
            <a:pPr>
              <a:spcBef>
                <a:spcPct val="50000"/>
              </a:spcBef>
            </a:pPr>
            <a:r>
              <a:rPr lang="fr-FR" b="0" dirty="0"/>
              <a:t>On ne peut pas continuer d’ajouter les divisions sur la règle. Après un certain nombre de décimaux, le prochain est inconnu.</a:t>
            </a:r>
          </a:p>
        </p:txBody>
      </p:sp>
      <p:pic>
        <p:nvPicPr>
          <p:cNvPr id="27" name="Picture 4"/>
          <p:cNvPicPr>
            <a:picLocks noChangeAspect="1" noChangeArrowheads="1"/>
          </p:cNvPicPr>
          <p:nvPr/>
        </p:nvPicPr>
        <p:blipFill>
          <a:blip r:embed="rId3" cstate="print"/>
          <a:srcRect l="76938"/>
          <a:stretch>
            <a:fillRect/>
          </a:stretch>
        </p:blipFill>
        <p:spPr bwMode="auto">
          <a:xfrm>
            <a:off x="1141943" y="2194386"/>
            <a:ext cx="3159944" cy="2376476"/>
          </a:xfrm>
          <a:prstGeom prst="rect">
            <a:avLst/>
          </a:prstGeom>
          <a:noFill/>
          <a:ln w="9525">
            <a:noFill/>
            <a:miter lim="800000"/>
            <a:headEnd/>
            <a:tailEnd/>
          </a:ln>
        </p:spPr>
      </p:pic>
      <p:sp>
        <p:nvSpPr>
          <p:cNvPr id="28" name="Line 7"/>
          <p:cNvSpPr>
            <a:spLocks noChangeShapeType="1"/>
          </p:cNvSpPr>
          <p:nvPr/>
        </p:nvSpPr>
        <p:spPr bwMode="auto">
          <a:xfrm flipH="1">
            <a:off x="1330639" y="2031833"/>
            <a:ext cx="1458445" cy="484"/>
          </a:xfrm>
          <a:prstGeom prst="line">
            <a:avLst/>
          </a:prstGeom>
          <a:noFill/>
          <a:ln w="95250">
            <a:solidFill>
              <a:schemeClr val="tx1"/>
            </a:solidFill>
            <a:round/>
            <a:headEnd/>
            <a:tailEnd/>
          </a:ln>
        </p:spPr>
        <p:txBody>
          <a:bodyPr/>
          <a:lstStyle/>
          <a:p>
            <a:endParaRPr lang="fr-FR"/>
          </a:p>
        </p:txBody>
      </p:sp>
      <p:cxnSp>
        <p:nvCxnSpPr>
          <p:cNvPr id="35" name="Connecteur droit avec flèche 34"/>
          <p:cNvCxnSpPr/>
          <p:nvPr/>
        </p:nvCxnSpPr>
        <p:spPr>
          <a:xfrm>
            <a:off x="2789252" y="1546113"/>
            <a:ext cx="0" cy="64827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8" name="Rectangle 37"/>
          <p:cNvSpPr/>
          <p:nvPr/>
        </p:nvSpPr>
        <p:spPr>
          <a:xfrm>
            <a:off x="2854923" y="171503"/>
            <a:ext cx="4647426" cy="507960"/>
          </a:xfrm>
          <a:prstGeom prst="rect">
            <a:avLst/>
          </a:prstGeom>
        </p:spPr>
        <p:txBody>
          <a:bodyPr wrap="none">
            <a:spAutoFit/>
          </a:bodyPr>
          <a:lstStyle/>
          <a:p>
            <a:r>
              <a:rPr lang="en-US" sz="2701" noProof="1"/>
              <a:t>D’ou viennent les erreurs? </a:t>
            </a:r>
            <a:endParaRPr lang="fr-FR" sz="2701" dirty="0"/>
          </a:p>
        </p:txBody>
      </p:sp>
      <p:sp>
        <p:nvSpPr>
          <p:cNvPr id="21" name="ZoneTexte 20"/>
          <p:cNvSpPr txBox="1"/>
          <p:nvPr/>
        </p:nvSpPr>
        <p:spPr>
          <a:xfrm rot="16200000">
            <a:off x="-1109758" y="1935714"/>
            <a:ext cx="3456384" cy="341632"/>
          </a:xfrm>
          <a:prstGeom prst="rect">
            <a:avLst/>
          </a:prstGeom>
          <a:noFill/>
        </p:spPr>
        <p:txBody>
          <a:bodyPr wrap="square" rtlCol="0">
            <a:spAutoFit/>
          </a:bodyPr>
          <a:lstStyle/>
          <a:p>
            <a:pPr lvl="0" algn="ctr" fontAlgn="auto">
              <a:lnSpc>
                <a:spcPct val="90000"/>
              </a:lnSpc>
              <a:spcAft>
                <a:spcPts val="0"/>
              </a:spcAft>
              <a:defRPr/>
            </a:pPr>
            <a:r>
              <a:rPr lang="de-DE" noProof="1">
                <a:solidFill>
                  <a:srgbClr val="000000"/>
                </a:solidFill>
              </a:rPr>
              <a:t>CALCUL DES INCERTITUDES</a:t>
            </a:r>
            <a:endParaRPr lang="de-DE" dirty="0">
              <a:solidFill>
                <a:srgbClr val="000000"/>
              </a:solidFill>
            </a:endParaRPr>
          </a:p>
        </p:txBody>
      </p:sp>
    </p:spTree>
    <p:extLst>
      <p:ext uri="{BB962C8B-B14F-4D97-AF65-F5344CB8AC3E}">
        <p14:creationId xmlns:p14="http://schemas.microsoft.com/office/powerpoint/2010/main" val="260814267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fade">
                                      <p:cBhvr>
                                        <p:cTn id="23" dur="2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_h1"/>
          <p:cNvSpPr>
            <a:spLocks noGrp="1" noChangeArrowheads="1"/>
          </p:cNvSpPr>
          <p:nvPr>
            <p:ph type="title"/>
          </p:nvPr>
        </p:nvSpPr>
        <p:spPr bwMode="gray">
          <a:xfrm>
            <a:off x="1249987" y="141524"/>
            <a:ext cx="6671418" cy="909179"/>
          </a:xfrm>
        </p:spPr>
        <p:txBody>
          <a:bodyPr/>
          <a:lstStyle/>
          <a:p>
            <a:r>
              <a:rPr lang="en-US" b="1" noProof="1">
                <a:solidFill>
                  <a:srgbClr val="FF0000"/>
                </a:solidFill>
              </a:rPr>
              <a:t> </a:t>
            </a:r>
          </a:p>
        </p:txBody>
      </p:sp>
      <p:sp>
        <p:nvSpPr>
          <p:cNvPr id="23" name="_text"/>
          <p:cNvSpPr txBox="1">
            <a:spLocks/>
          </p:cNvSpPr>
          <p:nvPr/>
        </p:nvSpPr>
        <p:spPr bwMode="gray">
          <a:xfrm>
            <a:off x="1384905" y="1165982"/>
            <a:ext cx="3132310" cy="3187096"/>
          </a:xfrm>
          <a:prstGeom prst="rect">
            <a:avLst/>
          </a:prstGeom>
        </p:spPr>
        <p:txBody>
          <a:bodyPr vert="horz" lIns="0" tIns="0" rIns="0" bIns="0" rtlCol="0">
            <a:noAutofit/>
          </a:bodyPr>
          <a:lstStyle/>
          <a:p>
            <a:pPr marL="135036" indent="-135036">
              <a:lnSpc>
                <a:spcPct val="95000"/>
              </a:lnSpc>
              <a:spcAft>
                <a:spcPts val="600"/>
              </a:spcAft>
              <a:buFont typeface="Wingdings" pitchFamily="2" charset="2"/>
              <a:buChar char="§"/>
              <a:defRPr/>
            </a:pPr>
            <a:endParaRPr lang="fr-FR" b="1" noProof="1"/>
          </a:p>
        </p:txBody>
      </p:sp>
      <p:sp>
        <p:nvSpPr>
          <p:cNvPr id="18" name="Espace réservé du contenu 2"/>
          <p:cNvSpPr txBox="1">
            <a:spLocks/>
          </p:cNvSpPr>
          <p:nvPr/>
        </p:nvSpPr>
        <p:spPr>
          <a:xfrm>
            <a:off x="1484948" y="1200521"/>
            <a:ext cx="6174105" cy="3395520"/>
          </a:xfrm>
          <a:prstGeom prst="rect">
            <a:avLst/>
          </a:prstGeom>
        </p:spPr>
        <p:txBody>
          <a:bodyPr>
            <a:normAutofit/>
          </a:bodyPr>
          <a:lstStyle/>
          <a:p>
            <a:pPr marL="257244" indent="-257244" defTabSz="685983" fontAlgn="auto">
              <a:spcBef>
                <a:spcPct val="20000"/>
              </a:spcBef>
              <a:spcAft>
                <a:spcPts val="0"/>
              </a:spcAft>
              <a:buFont typeface="Arial" pitchFamily="34" charset="0"/>
              <a:buChar char="•"/>
              <a:defRPr/>
            </a:pPr>
            <a:endParaRPr lang="fr-FR" sz="2401" dirty="0">
              <a:latin typeface="+mn-lt"/>
            </a:endParaRPr>
          </a:p>
        </p:txBody>
      </p:sp>
      <p:sp>
        <p:nvSpPr>
          <p:cNvPr id="9" name="ZoneTexte 8"/>
          <p:cNvSpPr txBox="1"/>
          <p:nvPr/>
        </p:nvSpPr>
        <p:spPr>
          <a:xfrm>
            <a:off x="1546731" y="1005887"/>
            <a:ext cx="6050539" cy="1200329"/>
          </a:xfrm>
          <a:prstGeom prst="rect">
            <a:avLst/>
          </a:prstGeom>
          <a:noFill/>
        </p:spPr>
        <p:txBody>
          <a:bodyPr wrap="square" rtlCol="0">
            <a:spAutoFit/>
          </a:bodyPr>
          <a:lstStyle/>
          <a:p>
            <a:pPr marL="342991" indent="-342991">
              <a:buFont typeface="+mj-lt"/>
              <a:buAutoNum type="arabicPeriod"/>
            </a:pPr>
            <a:endParaRPr lang="fr-FR" dirty="0">
              <a:solidFill>
                <a:srgbClr val="FF0000"/>
              </a:solidFill>
            </a:endParaRPr>
          </a:p>
          <a:p>
            <a:pPr marL="342991" indent="-342991">
              <a:buFont typeface="+mj-lt"/>
              <a:buAutoNum type="arabicPeriod"/>
            </a:pPr>
            <a:endParaRPr lang="fr-FR" dirty="0"/>
          </a:p>
          <a:p>
            <a:pPr marL="342991" indent="-342991">
              <a:buFont typeface="+mj-lt"/>
              <a:buAutoNum type="arabicPeriod"/>
            </a:pPr>
            <a:endParaRPr lang="fr-FR" dirty="0"/>
          </a:p>
          <a:p>
            <a:pPr marL="257244" indent="-257244">
              <a:buFont typeface="+mj-lt"/>
              <a:buAutoNum type="arabicPeriod"/>
            </a:pPr>
            <a:endParaRPr lang="fr-FR" b="1" dirty="0"/>
          </a:p>
        </p:txBody>
      </p:sp>
      <p:sp>
        <p:nvSpPr>
          <p:cNvPr id="159746" name="Rectangle 2"/>
          <p:cNvSpPr>
            <a:spLocks noChangeArrowheads="1"/>
          </p:cNvSpPr>
          <p:nvPr/>
        </p:nvSpPr>
        <p:spPr bwMode="auto">
          <a:xfrm>
            <a:off x="1141942" y="-173135"/>
            <a:ext cx="138606" cy="346271"/>
          </a:xfrm>
          <a:prstGeom prst="rect">
            <a:avLst/>
          </a:prstGeom>
          <a:noFill/>
          <a:ln w="9525">
            <a:noFill/>
            <a:miter lim="800000"/>
            <a:headEnd/>
            <a:tailEnd/>
          </a:ln>
          <a:effectLst/>
        </p:spPr>
        <p:txBody>
          <a:bodyPr vert="horz" wrap="none" lIns="68601" tIns="34301" rIns="68601" bIns="34301" numCol="1" anchor="ctr" anchorCtr="0" compatLnSpc="1">
            <a:prstTxWarp prst="textNoShape">
              <a:avLst/>
            </a:prstTxWarp>
            <a:spAutoFit/>
          </a:bodyPr>
          <a:lstStyle/>
          <a:p>
            <a:endParaRPr lang="fr-FR"/>
          </a:p>
        </p:txBody>
      </p:sp>
      <p:sp>
        <p:nvSpPr>
          <p:cNvPr id="159748" name="Rectangle 4"/>
          <p:cNvSpPr>
            <a:spLocks noChangeArrowheads="1"/>
          </p:cNvSpPr>
          <p:nvPr/>
        </p:nvSpPr>
        <p:spPr bwMode="auto">
          <a:xfrm>
            <a:off x="1141942" y="-173135"/>
            <a:ext cx="138606" cy="346271"/>
          </a:xfrm>
          <a:prstGeom prst="rect">
            <a:avLst/>
          </a:prstGeom>
          <a:noFill/>
          <a:ln w="9525">
            <a:noFill/>
            <a:miter lim="800000"/>
            <a:headEnd/>
            <a:tailEnd/>
          </a:ln>
          <a:effectLst/>
        </p:spPr>
        <p:txBody>
          <a:bodyPr vert="horz" wrap="none" lIns="68601" tIns="34301" rIns="68601" bIns="34301" numCol="1" anchor="ctr" anchorCtr="0" compatLnSpc="1">
            <a:prstTxWarp prst="textNoShape">
              <a:avLst/>
            </a:prstTxWarp>
            <a:spAutoFit/>
          </a:bodyPr>
          <a:lstStyle/>
          <a:p>
            <a:endParaRPr lang="fr-FR"/>
          </a:p>
        </p:txBody>
      </p:sp>
      <p:sp>
        <p:nvSpPr>
          <p:cNvPr id="159750" name="Rectangle 6"/>
          <p:cNvSpPr>
            <a:spLocks noChangeArrowheads="1"/>
          </p:cNvSpPr>
          <p:nvPr/>
        </p:nvSpPr>
        <p:spPr bwMode="auto">
          <a:xfrm>
            <a:off x="1141942" y="-1632"/>
            <a:ext cx="138606" cy="346271"/>
          </a:xfrm>
          <a:prstGeom prst="rect">
            <a:avLst/>
          </a:prstGeom>
          <a:noFill/>
          <a:ln w="9525">
            <a:noFill/>
            <a:miter lim="800000"/>
            <a:headEnd/>
            <a:tailEnd/>
          </a:ln>
          <a:effectLst/>
        </p:spPr>
        <p:txBody>
          <a:bodyPr vert="horz" wrap="none" lIns="68601" tIns="34301" rIns="68601" bIns="34301" numCol="1" anchor="ctr" anchorCtr="0" compatLnSpc="1">
            <a:prstTxWarp prst="textNoShape">
              <a:avLst/>
            </a:prstTxWarp>
            <a:spAutoFit/>
          </a:bodyPr>
          <a:lstStyle/>
          <a:p>
            <a:endParaRPr lang="fr-FR"/>
          </a:p>
        </p:txBody>
      </p:sp>
      <p:sp>
        <p:nvSpPr>
          <p:cNvPr id="159752" name="Rectangle 8"/>
          <p:cNvSpPr>
            <a:spLocks noChangeArrowheads="1"/>
          </p:cNvSpPr>
          <p:nvPr/>
        </p:nvSpPr>
        <p:spPr bwMode="auto">
          <a:xfrm>
            <a:off x="1141942" y="-173135"/>
            <a:ext cx="138606" cy="346271"/>
          </a:xfrm>
          <a:prstGeom prst="rect">
            <a:avLst/>
          </a:prstGeom>
          <a:noFill/>
          <a:ln w="9525">
            <a:noFill/>
            <a:miter lim="800000"/>
            <a:headEnd/>
            <a:tailEnd/>
          </a:ln>
          <a:effectLst/>
        </p:spPr>
        <p:txBody>
          <a:bodyPr vert="horz" wrap="none" lIns="68601" tIns="34301" rIns="68601" bIns="34301" numCol="1" anchor="ctr" anchorCtr="0" compatLnSpc="1">
            <a:prstTxWarp prst="textNoShape">
              <a:avLst/>
            </a:prstTxWarp>
            <a:spAutoFit/>
          </a:bodyPr>
          <a:lstStyle/>
          <a:p>
            <a:endParaRPr lang="fr-FR"/>
          </a:p>
        </p:txBody>
      </p:sp>
      <p:sp>
        <p:nvSpPr>
          <p:cNvPr id="159754" name="Rectangle 10"/>
          <p:cNvSpPr>
            <a:spLocks noChangeArrowheads="1"/>
          </p:cNvSpPr>
          <p:nvPr/>
        </p:nvSpPr>
        <p:spPr bwMode="auto">
          <a:xfrm>
            <a:off x="1141942" y="-173135"/>
            <a:ext cx="138606" cy="346271"/>
          </a:xfrm>
          <a:prstGeom prst="rect">
            <a:avLst/>
          </a:prstGeom>
          <a:noFill/>
          <a:ln w="9525">
            <a:noFill/>
            <a:miter lim="800000"/>
            <a:headEnd/>
            <a:tailEnd/>
          </a:ln>
          <a:effectLst/>
        </p:spPr>
        <p:txBody>
          <a:bodyPr vert="horz" wrap="none" lIns="68601" tIns="34301" rIns="68601" bIns="34301" numCol="1" anchor="ctr" anchorCtr="0" compatLnSpc="1">
            <a:prstTxWarp prst="textNoShape">
              <a:avLst/>
            </a:prstTxWarp>
            <a:spAutoFit/>
          </a:bodyPr>
          <a:lstStyle/>
          <a:p>
            <a:endParaRPr lang="fr-FR"/>
          </a:p>
        </p:txBody>
      </p:sp>
      <p:sp>
        <p:nvSpPr>
          <p:cNvPr id="159756" name="Rectangle 12"/>
          <p:cNvSpPr>
            <a:spLocks noChangeArrowheads="1"/>
          </p:cNvSpPr>
          <p:nvPr/>
        </p:nvSpPr>
        <p:spPr bwMode="auto">
          <a:xfrm>
            <a:off x="1141942" y="-1632"/>
            <a:ext cx="138606" cy="346271"/>
          </a:xfrm>
          <a:prstGeom prst="rect">
            <a:avLst/>
          </a:prstGeom>
          <a:noFill/>
          <a:ln w="9525">
            <a:noFill/>
            <a:miter lim="800000"/>
            <a:headEnd/>
            <a:tailEnd/>
          </a:ln>
          <a:effectLst/>
        </p:spPr>
        <p:txBody>
          <a:bodyPr vert="horz" wrap="none" lIns="68601" tIns="34301" rIns="68601" bIns="34301" numCol="1" anchor="ctr" anchorCtr="0" compatLnSpc="1">
            <a:prstTxWarp prst="textNoShape">
              <a:avLst/>
            </a:prstTxWarp>
            <a:spAutoFit/>
          </a:bodyPr>
          <a:lstStyle/>
          <a:p>
            <a:endParaRPr lang="fr-FR"/>
          </a:p>
        </p:txBody>
      </p:sp>
      <p:sp>
        <p:nvSpPr>
          <p:cNvPr id="159758" name="Rectangle 14"/>
          <p:cNvSpPr>
            <a:spLocks noChangeArrowheads="1"/>
          </p:cNvSpPr>
          <p:nvPr/>
        </p:nvSpPr>
        <p:spPr bwMode="auto">
          <a:xfrm>
            <a:off x="1141942" y="-173135"/>
            <a:ext cx="138606" cy="346271"/>
          </a:xfrm>
          <a:prstGeom prst="rect">
            <a:avLst/>
          </a:prstGeom>
          <a:noFill/>
          <a:ln w="9525">
            <a:noFill/>
            <a:miter lim="800000"/>
            <a:headEnd/>
            <a:tailEnd/>
          </a:ln>
          <a:effectLst/>
        </p:spPr>
        <p:txBody>
          <a:bodyPr vert="horz" wrap="none" lIns="68601" tIns="34301" rIns="68601" bIns="34301" numCol="1" anchor="ctr" anchorCtr="0" compatLnSpc="1">
            <a:prstTxWarp prst="textNoShape">
              <a:avLst/>
            </a:prstTxWarp>
            <a:spAutoFit/>
          </a:bodyPr>
          <a:lstStyle/>
          <a:p>
            <a:endParaRPr lang="fr-FR"/>
          </a:p>
        </p:txBody>
      </p:sp>
      <p:sp>
        <p:nvSpPr>
          <p:cNvPr id="159760" name="Rectangle 16"/>
          <p:cNvSpPr>
            <a:spLocks noChangeArrowheads="1"/>
          </p:cNvSpPr>
          <p:nvPr/>
        </p:nvSpPr>
        <p:spPr bwMode="auto">
          <a:xfrm>
            <a:off x="1141942" y="-173135"/>
            <a:ext cx="138606" cy="346271"/>
          </a:xfrm>
          <a:prstGeom prst="rect">
            <a:avLst/>
          </a:prstGeom>
          <a:noFill/>
          <a:ln w="9525">
            <a:noFill/>
            <a:miter lim="800000"/>
            <a:headEnd/>
            <a:tailEnd/>
          </a:ln>
          <a:effectLst/>
        </p:spPr>
        <p:txBody>
          <a:bodyPr vert="horz" wrap="none" lIns="68601" tIns="34301" rIns="68601" bIns="34301" numCol="1" anchor="ctr" anchorCtr="0" compatLnSpc="1">
            <a:prstTxWarp prst="textNoShape">
              <a:avLst/>
            </a:prstTxWarp>
            <a:spAutoFit/>
          </a:bodyPr>
          <a:lstStyle/>
          <a:p>
            <a:endParaRPr lang="fr-FR"/>
          </a:p>
        </p:txBody>
      </p:sp>
      <p:sp>
        <p:nvSpPr>
          <p:cNvPr id="159762" name="Rectangle 18"/>
          <p:cNvSpPr>
            <a:spLocks noChangeArrowheads="1"/>
          </p:cNvSpPr>
          <p:nvPr/>
        </p:nvSpPr>
        <p:spPr bwMode="auto">
          <a:xfrm>
            <a:off x="1141942" y="-173135"/>
            <a:ext cx="138606" cy="346271"/>
          </a:xfrm>
          <a:prstGeom prst="rect">
            <a:avLst/>
          </a:prstGeom>
          <a:noFill/>
          <a:ln w="9525">
            <a:noFill/>
            <a:miter lim="800000"/>
            <a:headEnd/>
            <a:tailEnd/>
          </a:ln>
          <a:effectLst/>
        </p:spPr>
        <p:txBody>
          <a:bodyPr vert="horz" wrap="none" lIns="68601" tIns="34301" rIns="68601" bIns="34301" numCol="1" anchor="ctr" anchorCtr="0" compatLnSpc="1">
            <a:prstTxWarp prst="textNoShape">
              <a:avLst/>
            </a:prstTxWarp>
            <a:spAutoFit/>
          </a:bodyPr>
          <a:lstStyle/>
          <a:p>
            <a:endParaRPr lang="fr-FR"/>
          </a:p>
        </p:txBody>
      </p:sp>
      <p:sp>
        <p:nvSpPr>
          <p:cNvPr id="159764" name="Rectangle 20"/>
          <p:cNvSpPr>
            <a:spLocks noChangeArrowheads="1"/>
          </p:cNvSpPr>
          <p:nvPr/>
        </p:nvSpPr>
        <p:spPr bwMode="auto">
          <a:xfrm>
            <a:off x="1141942" y="-173135"/>
            <a:ext cx="138606" cy="346271"/>
          </a:xfrm>
          <a:prstGeom prst="rect">
            <a:avLst/>
          </a:prstGeom>
          <a:noFill/>
          <a:ln w="9525">
            <a:noFill/>
            <a:miter lim="800000"/>
            <a:headEnd/>
            <a:tailEnd/>
          </a:ln>
          <a:effectLst/>
        </p:spPr>
        <p:txBody>
          <a:bodyPr vert="horz" wrap="none" lIns="68601" tIns="34301" rIns="68601" bIns="34301" numCol="1" anchor="ctr" anchorCtr="0" compatLnSpc="1">
            <a:prstTxWarp prst="textNoShape">
              <a:avLst/>
            </a:prstTxWarp>
            <a:spAutoFit/>
          </a:bodyPr>
          <a:lstStyle/>
          <a:p>
            <a:endParaRPr lang="fr-FR"/>
          </a:p>
        </p:txBody>
      </p:sp>
      <p:sp>
        <p:nvSpPr>
          <p:cNvPr id="159766" name="Rectangle 22"/>
          <p:cNvSpPr>
            <a:spLocks noChangeArrowheads="1"/>
          </p:cNvSpPr>
          <p:nvPr/>
        </p:nvSpPr>
        <p:spPr bwMode="auto">
          <a:xfrm>
            <a:off x="1141942" y="-173135"/>
            <a:ext cx="138606" cy="346271"/>
          </a:xfrm>
          <a:prstGeom prst="rect">
            <a:avLst/>
          </a:prstGeom>
          <a:noFill/>
          <a:ln w="9525">
            <a:noFill/>
            <a:miter lim="800000"/>
            <a:headEnd/>
            <a:tailEnd/>
          </a:ln>
          <a:effectLst/>
        </p:spPr>
        <p:txBody>
          <a:bodyPr vert="horz" wrap="none" lIns="68601" tIns="34301" rIns="68601" bIns="34301" numCol="1" anchor="ctr" anchorCtr="0" compatLnSpc="1">
            <a:prstTxWarp prst="textNoShape">
              <a:avLst/>
            </a:prstTxWarp>
            <a:spAutoFit/>
          </a:bodyPr>
          <a:lstStyle/>
          <a:p>
            <a:endParaRPr lang="fr-FR"/>
          </a:p>
        </p:txBody>
      </p:sp>
      <p:sp>
        <p:nvSpPr>
          <p:cNvPr id="32" name="Rectangle 31"/>
          <p:cNvSpPr/>
          <p:nvPr/>
        </p:nvSpPr>
        <p:spPr>
          <a:xfrm>
            <a:off x="2032935" y="1276000"/>
            <a:ext cx="5186176" cy="369332"/>
          </a:xfrm>
          <a:prstGeom prst="rect">
            <a:avLst/>
          </a:prstGeom>
        </p:spPr>
        <p:txBody>
          <a:bodyPr wrap="square">
            <a:spAutoFit/>
          </a:bodyPr>
          <a:lstStyle/>
          <a:p>
            <a:endParaRPr lang="fr-FR" dirty="0"/>
          </a:p>
        </p:txBody>
      </p:sp>
      <p:pic>
        <p:nvPicPr>
          <p:cNvPr id="27" name="Picture 4"/>
          <p:cNvPicPr>
            <a:picLocks noChangeAspect="1" noChangeArrowheads="1"/>
          </p:cNvPicPr>
          <p:nvPr/>
        </p:nvPicPr>
        <p:blipFill>
          <a:blip r:embed="rId3" cstate="print"/>
          <a:srcRect l="76938"/>
          <a:stretch>
            <a:fillRect/>
          </a:stretch>
        </p:blipFill>
        <p:spPr bwMode="auto">
          <a:xfrm>
            <a:off x="1141943" y="2194386"/>
            <a:ext cx="3159944" cy="2376476"/>
          </a:xfrm>
          <a:prstGeom prst="rect">
            <a:avLst/>
          </a:prstGeom>
          <a:noFill/>
          <a:ln w="9525">
            <a:noFill/>
            <a:miter lim="800000"/>
            <a:headEnd/>
            <a:tailEnd/>
          </a:ln>
        </p:spPr>
      </p:pic>
      <p:sp>
        <p:nvSpPr>
          <p:cNvPr id="28" name="Line 7"/>
          <p:cNvSpPr>
            <a:spLocks noChangeShapeType="1"/>
          </p:cNvSpPr>
          <p:nvPr/>
        </p:nvSpPr>
        <p:spPr bwMode="auto">
          <a:xfrm flipH="1">
            <a:off x="1330639" y="2031833"/>
            <a:ext cx="1458445" cy="484"/>
          </a:xfrm>
          <a:prstGeom prst="line">
            <a:avLst/>
          </a:prstGeom>
          <a:noFill/>
          <a:ln w="95250">
            <a:solidFill>
              <a:schemeClr val="tx1"/>
            </a:solidFill>
            <a:round/>
            <a:headEnd/>
            <a:tailEnd/>
          </a:ln>
        </p:spPr>
        <p:txBody>
          <a:bodyPr/>
          <a:lstStyle/>
          <a:p>
            <a:endParaRPr lang="fr-FR"/>
          </a:p>
        </p:txBody>
      </p:sp>
      <p:cxnSp>
        <p:nvCxnSpPr>
          <p:cNvPr id="35" name="Connecteur droit avec flèche 34"/>
          <p:cNvCxnSpPr/>
          <p:nvPr/>
        </p:nvCxnSpPr>
        <p:spPr>
          <a:xfrm>
            <a:off x="2789252" y="1546113"/>
            <a:ext cx="0" cy="64827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8" name="Rectangle 37"/>
          <p:cNvSpPr/>
          <p:nvPr/>
        </p:nvSpPr>
        <p:spPr>
          <a:xfrm>
            <a:off x="3005343" y="249569"/>
            <a:ext cx="4647426" cy="507960"/>
          </a:xfrm>
          <a:prstGeom prst="rect">
            <a:avLst/>
          </a:prstGeom>
        </p:spPr>
        <p:txBody>
          <a:bodyPr wrap="none">
            <a:spAutoFit/>
          </a:bodyPr>
          <a:lstStyle/>
          <a:p>
            <a:r>
              <a:rPr lang="en-US" sz="2701" noProof="1"/>
              <a:t>D’ou viennent les erreurs? </a:t>
            </a:r>
            <a:endParaRPr lang="fr-FR" sz="2701" dirty="0"/>
          </a:p>
        </p:txBody>
      </p:sp>
      <p:sp>
        <p:nvSpPr>
          <p:cNvPr id="29" name="Text Box 6"/>
          <p:cNvSpPr txBox="1">
            <a:spLocks noChangeArrowheads="1"/>
          </p:cNvSpPr>
          <p:nvPr/>
        </p:nvSpPr>
        <p:spPr bwMode="auto">
          <a:xfrm>
            <a:off x="4657978" y="1466957"/>
            <a:ext cx="4486021" cy="2517036"/>
          </a:xfrm>
          <a:prstGeom prst="rect">
            <a:avLst/>
          </a:prstGeom>
          <a:noFill/>
          <a:ln w="9525">
            <a:noFill/>
            <a:miter lim="800000"/>
            <a:headEnd/>
            <a:tailEnd/>
          </a:ln>
        </p:spPr>
        <p:txBody>
          <a:bodyPr wrap="square">
            <a:spAutoFit/>
          </a:bodyPr>
          <a:lstStyle/>
          <a:p>
            <a:pPr>
              <a:spcBef>
                <a:spcPct val="50000"/>
              </a:spcBef>
            </a:pPr>
            <a:r>
              <a:rPr lang="fr-FR" sz="2101" b="0" dirty="0"/>
              <a:t>Même si un objet était parfaitement exact, l’acte de  mesure est limité par: </a:t>
            </a:r>
          </a:p>
          <a:p>
            <a:pPr>
              <a:spcBef>
                <a:spcPct val="50000"/>
              </a:spcBef>
            </a:pPr>
            <a:r>
              <a:rPr lang="fr-FR" sz="2101" b="0" dirty="0"/>
              <a:t>- La vision humaine</a:t>
            </a:r>
          </a:p>
          <a:p>
            <a:pPr>
              <a:spcBef>
                <a:spcPct val="50000"/>
              </a:spcBef>
              <a:buFontTx/>
              <a:buChar char="-"/>
            </a:pPr>
            <a:r>
              <a:rPr lang="fr-FR" sz="2101" b="0" dirty="0"/>
              <a:t> Les divisions de la règle </a:t>
            </a:r>
          </a:p>
          <a:p>
            <a:pPr>
              <a:spcBef>
                <a:spcPct val="50000"/>
              </a:spcBef>
              <a:buFontTx/>
              <a:buChar char="-"/>
            </a:pPr>
            <a:r>
              <a:rPr lang="fr-FR" sz="2101" b="0" dirty="0"/>
              <a:t> L’épaisseur des lignes sur la règle</a:t>
            </a:r>
            <a:r>
              <a:rPr lang="en-CA" sz="2101" b="0" dirty="0"/>
              <a:t> </a:t>
            </a:r>
            <a:endParaRPr lang="fr-FR" sz="2101" b="0" dirty="0"/>
          </a:p>
        </p:txBody>
      </p:sp>
      <p:sp>
        <p:nvSpPr>
          <p:cNvPr id="24" name="ZoneTexte 23"/>
          <p:cNvSpPr txBox="1"/>
          <p:nvPr/>
        </p:nvSpPr>
        <p:spPr>
          <a:xfrm rot="16200000">
            <a:off x="-1109758" y="1935714"/>
            <a:ext cx="3456384" cy="341632"/>
          </a:xfrm>
          <a:prstGeom prst="rect">
            <a:avLst/>
          </a:prstGeom>
          <a:noFill/>
        </p:spPr>
        <p:txBody>
          <a:bodyPr wrap="square" rtlCol="0">
            <a:spAutoFit/>
          </a:bodyPr>
          <a:lstStyle/>
          <a:p>
            <a:pPr lvl="0" algn="ctr" fontAlgn="auto">
              <a:lnSpc>
                <a:spcPct val="90000"/>
              </a:lnSpc>
              <a:spcAft>
                <a:spcPts val="0"/>
              </a:spcAft>
              <a:defRPr/>
            </a:pPr>
            <a:r>
              <a:rPr lang="de-DE" noProof="1">
                <a:solidFill>
                  <a:srgbClr val="000000"/>
                </a:solidFill>
              </a:rPr>
              <a:t>CALCUL DES INCERTITUDES</a:t>
            </a:r>
            <a:endParaRPr lang="de-DE" dirty="0">
              <a:solidFill>
                <a:srgbClr val="000000"/>
              </a:solidFill>
            </a:endParaRPr>
          </a:p>
        </p:txBody>
      </p:sp>
    </p:spTree>
    <p:extLst>
      <p:ext uri="{BB962C8B-B14F-4D97-AF65-F5344CB8AC3E}">
        <p14:creationId xmlns:p14="http://schemas.microsoft.com/office/powerpoint/2010/main" val="63956502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_h1"/>
          <p:cNvSpPr>
            <a:spLocks noGrp="1" noChangeArrowheads="1"/>
          </p:cNvSpPr>
          <p:nvPr>
            <p:ph type="title"/>
          </p:nvPr>
        </p:nvSpPr>
        <p:spPr bwMode="gray">
          <a:xfrm>
            <a:off x="1276617" y="16909"/>
            <a:ext cx="6671418" cy="909179"/>
          </a:xfrm>
        </p:spPr>
        <p:txBody>
          <a:bodyPr/>
          <a:lstStyle/>
          <a:p>
            <a:pPr algn="ctr"/>
            <a:r>
              <a:rPr lang="en-US" b="1" noProof="1"/>
              <a:t>D’ou viennent les erreurs? </a:t>
            </a:r>
          </a:p>
        </p:txBody>
      </p:sp>
      <p:sp>
        <p:nvSpPr>
          <p:cNvPr id="23" name="_text"/>
          <p:cNvSpPr txBox="1">
            <a:spLocks/>
          </p:cNvSpPr>
          <p:nvPr/>
        </p:nvSpPr>
        <p:spPr bwMode="gray">
          <a:xfrm>
            <a:off x="1384905" y="1165982"/>
            <a:ext cx="3132310" cy="3187096"/>
          </a:xfrm>
          <a:prstGeom prst="rect">
            <a:avLst/>
          </a:prstGeom>
        </p:spPr>
        <p:txBody>
          <a:bodyPr vert="horz" lIns="0" tIns="0" rIns="0" bIns="0" rtlCol="0">
            <a:noAutofit/>
          </a:bodyPr>
          <a:lstStyle/>
          <a:p>
            <a:pPr marL="135036" indent="-135036">
              <a:lnSpc>
                <a:spcPct val="95000"/>
              </a:lnSpc>
              <a:spcAft>
                <a:spcPts val="600"/>
              </a:spcAft>
              <a:buFont typeface="Wingdings" pitchFamily="2" charset="2"/>
              <a:buChar char="§"/>
              <a:defRPr/>
            </a:pPr>
            <a:endParaRPr lang="fr-FR" b="1" noProof="1"/>
          </a:p>
        </p:txBody>
      </p:sp>
      <p:sp>
        <p:nvSpPr>
          <p:cNvPr id="18" name="Espace réservé du contenu 2"/>
          <p:cNvSpPr txBox="1">
            <a:spLocks/>
          </p:cNvSpPr>
          <p:nvPr/>
        </p:nvSpPr>
        <p:spPr>
          <a:xfrm>
            <a:off x="1484948" y="1200521"/>
            <a:ext cx="6174105" cy="3395520"/>
          </a:xfrm>
          <a:prstGeom prst="rect">
            <a:avLst/>
          </a:prstGeom>
        </p:spPr>
        <p:txBody>
          <a:bodyPr>
            <a:normAutofit/>
          </a:bodyPr>
          <a:lstStyle/>
          <a:p>
            <a:pPr marL="257244" indent="-257244" defTabSz="685983" fontAlgn="auto">
              <a:spcBef>
                <a:spcPct val="20000"/>
              </a:spcBef>
              <a:spcAft>
                <a:spcPts val="0"/>
              </a:spcAft>
              <a:buFont typeface="Arial" pitchFamily="34" charset="0"/>
              <a:buChar char="•"/>
              <a:defRPr/>
            </a:pPr>
            <a:endParaRPr lang="fr-FR" sz="2401" dirty="0">
              <a:latin typeface="+mn-lt"/>
            </a:endParaRPr>
          </a:p>
        </p:txBody>
      </p:sp>
      <p:sp>
        <p:nvSpPr>
          <p:cNvPr id="9" name="ZoneTexte 8"/>
          <p:cNvSpPr txBox="1"/>
          <p:nvPr/>
        </p:nvSpPr>
        <p:spPr>
          <a:xfrm>
            <a:off x="1546731" y="1005887"/>
            <a:ext cx="6050539" cy="1200329"/>
          </a:xfrm>
          <a:prstGeom prst="rect">
            <a:avLst/>
          </a:prstGeom>
          <a:noFill/>
        </p:spPr>
        <p:txBody>
          <a:bodyPr wrap="square" rtlCol="0">
            <a:spAutoFit/>
          </a:bodyPr>
          <a:lstStyle/>
          <a:p>
            <a:pPr marL="342991" indent="-342991">
              <a:buFont typeface="+mj-lt"/>
              <a:buAutoNum type="arabicPeriod"/>
            </a:pPr>
            <a:endParaRPr lang="fr-FR" dirty="0">
              <a:solidFill>
                <a:srgbClr val="FF0000"/>
              </a:solidFill>
            </a:endParaRPr>
          </a:p>
          <a:p>
            <a:pPr marL="342991" indent="-342991">
              <a:buFont typeface="+mj-lt"/>
              <a:buAutoNum type="arabicPeriod"/>
            </a:pPr>
            <a:endParaRPr lang="fr-FR" dirty="0"/>
          </a:p>
          <a:p>
            <a:pPr marL="342991" indent="-342991">
              <a:buFont typeface="+mj-lt"/>
              <a:buAutoNum type="arabicPeriod"/>
            </a:pPr>
            <a:endParaRPr lang="fr-FR" dirty="0"/>
          </a:p>
          <a:p>
            <a:pPr marL="257244" indent="-257244">
              <a:buFont typeface="+mj-lt"/>
              <a:buAutoNum type="arabicPeriod"/>
            </a:pPr>
            <a:endParaRPr lang="fr-FR" b="1" dirty="0"/>
          </a:p>
        </p:txBody>
      </p:sp>
      <p:sp>
        <p:nvSpPr>
          <p:cNvPr id="159746" name="Rectangle 2"/>
          <p:cNvSpPr>
            <a:spLocks noChangeArrowheads="1"/>
          </p:cNvSpPr>
          <p:nvPr/>
        </p:nvSpPr>
        <p:spPr bwMode="auto">
          <a:xfrm>
            <a:off x="1141942" y="-173135"/>
            <a:ext cx="138606" cy="346271"/>
          </a:xfrm>
          <a:prstGeom prst="rect">
            <a:avLst/>
          </a:prstGeom>
          <a:noFill/>
          <a:ln w="9525">
            <a:noFill/>
            <a:miter lim="800000"/>
            <a:headEnd/>
            <a:tailEnd/>
          </a:ln>
          <a:effectLst/>
        </p:spPr>
        <p:txBody>
          <a:bodyPr vert="horz" wrap="none" lIns="68601" tIns="34301" rIns="68601" bIns="34301" numCol="1" anchor="ctr" anchorCtr="0" compatLnSpc="1">
            <a:prstTxWarp prst="textNoShape">
              <a:avLst/>
            </a:prstTxWarp>
            <a:spAutoFit/>
          </a:bodyPr>
          <a:lstStyle/>
          <a:p>
            <a:endParaRPr lang="fr-FR"/>
          </a:p>
        </p:txBody>
      </p:sp>
      <p:sp>
        <p:nvSpPr>
          <p:cNvPr id="159748" name="Rectangle 4"/>
          <p:cNvSpPr>
            <a:spLocks noChangeArrowheads="1"/>
          </p:cNvSpPr>
          <p:nvPr/>
        </p:nvSpPr>
        <p:spPr bwMode="auto">
          <a:xfrm>
            <a:off x="1141942" y="-173135"/>
            <a:ext cx="138606" cy="346271"/>
          </a:xfrm>
          <a:prstGeom prst="rect">
            <a:avLst/>
          </a:prstGeom>
          <a:noFill/>
          <a:ln w="9525">
            <a:noFill/>
            <a:miter lim="800000"/>
            <a:headEnd/>
            <a:tailEnd/>
          </a:ln>
          <a:effectLst/>
        </p:spPr>
        <p:txBody>
          <a:bodyPr vert="horz" wrap="none" lIns="68601" tIns="34301" rIns="68601" bIns="34301" numCol="1" anchor="ctr" anchorCtr="0" compatLnSpc="1">
            <a:prstTxWarp prst="textNoShape">
              <a:avLst/>
            </a:prstTxWarp>
            <a:spAutoFit/>
          </a:bodyPr>
          <a:lstStyle/>
          <a:p>
            <a:endParaRPr lang="fr-FR"/>
          </a:p>
        </p:txBody>
      </p:sp>
      <p:sp>
        <p:nvSpPr>
          <p:cNvPr id="159750" name="Rectangle 6"/>
          <p:cNvSpPr>
            <a:spLocks noChangeArrowheads="1"/>
          </p:cNvSpPr>
          <p:nvPr/>
        </p:nvSpPr>
        <p:spPr bwMode="auto">
          <a:xfrm>
            <a:off x="1141942" y="-1632"/>
            <a:ext cx="138606" cy="346271"/>
          </a:xfrm>
          <a:prstGeom prst="rect">
            <a:avLst/>
          </a:prstGeom>
          <a:noFill/>
          <a:ln w="9525">
            <a:noFill/>
            <a:miter lim="800000"/>
            <a:headEnd/>
            <a:tailEnd/>
          </a:ln>
          <a:effectLst/>
        </p:spPr>
        <p:txBody>
          <a:bodyPr vert="horz" wrap="none" lIns="68601" tIns="34301" rIns="68601" bIns="34301" numCol="1" anchor="ctr" anchorCtr="0" compatLnSpc="1">
            <a:prstTxWarp prst="textNoShape">
              <a:avLst/>
            </a:prstTxWarp>
            <a:spAutoFit/>
          </a:bodyPr>
          <a:lstStyle/>
          <a:p>
            <a:endParaRPr lang="fr-FR"/>
          </a:p>
        </p:txBody>
      </p:sp>
      <p:sp>
        <p:nvSpPr>
          <p:cNvPr id="159752" name="Rectangle 8"/>
          <p:cNvSpPr>
            <a:spLocks noChangeArrowheads="1"/>
          </p:cNvSpPr>
          <p:nvPr/>
        </p:nvSpPr>
        <p:spPr bwMode="auto">
          <a:xfrm>
            <a:off x="1141942" y="-173135"/>
            <a:ext cx="138606" cy="346271"/>
          </a:xfrm>
          <a:prstGeom prst="rect">
            <a:avLst/>
          </a:prstGeom>
          <a:noFill/>
          <a:ln w="9525">
            <a:noFill/>
            <a:miter lim="800000"/>
            <a:headEnd/>
            <a:tailEnd/>
          </a:ln>
          <a:effectLst/>
        </p:spPr>
        <p:txBody>
          <a:bodyPr vert="horz" wrap="none" lIns="68601" tIns="34301" rIns="68601" bIns="34301" numCol="1" anchor="ctr" anchorCtr="0" compatLnSpc="1">
            <a:prstTxWarp prst="textNoShape">
              <a:avLst/>
            </a:prstTxWarp>
            <a:spAutoFit/>
          </a:bodyPr>
          <a:lstStyle/>
          <a:p>
            <a:endParaRPr lang="fr-FR"/>
          </a:p>
        </p:txBody>
      </p:sp>
      <p:sp>
        <p:nvSpPr>
          <p:cNvPr id="159754" name="Rectangle 10"/>
          <p:cNvSpPr>
            <a:spLocks noChangeArrowheads="1"/>
          </p:cNvSpPr>
          <p:nvPr/>
        </p:nvSpPr>
        <p:spPr bwMode="auto">
          <a:xfrm>
            <a:off x="1141942" y="-173135"/>
            <a:ext cx="138606" cy="346271"/>
          </a:xfrm>
          <a:prstGeom prst="rect">
            <a:avLst/>
          </a:prstGeom>
          <a:noFill/>
          <a:ln w="9525">
            <a:noFill/>
            <a:miter lim="800000"/>
            <a:headEnd/>
            <a:tailEnd/>
          </a:ln>
          <a:effectLst/>
        </p:spPr>
        <p:txBody>
          <a:bodyPr vert="horz" wrap="none" lIns="68601" tIns="34301" rIns="68601" bIns="34301" numCol="1" anchor="ctr" anchorCtr="0" compatLnSpc="1">
            <a:prstTxWarp prst="textNoShape">
              <a:avLst/>
            </a:prstTxWarp>
            <a:spAutoFit/>
          </a:bodyPr>
          <a:lstStyle/>
          <a:p>
            <a:endParaRPr lang="fr-FR"/>
          </a:p>
        </p:txBody>
      </p:sp>
      <p:sp>
        <p:nvSpPr>
          <p:cNvPr id="159758" name="Rectangle 14"/>
          <p:cNvSpPr>
            <a:spLocks noChangeArrowheads="1"/>
          </p:cNvSpPr>
          <p:nvPr/>
        </p:nvSpPr>
        <p:spPr bwMode="auto">
          <a:xfrm>
            <a:off x="1141942" y="-173135"/>
            <a:ext cx="138606" cy="346271"/>
          </a:xfrm>
          <a:prstGeom prst="rect">
            <a:avLst/>
          </a:prstGeom>
          <a:noFill/>
          <a:ln w="9525">
            <a:noFill/>
            <a:miter lim="800000"/>
            <a:headEnd/>
            <a:tailEnd/>
          </a:ln>
          <a:effectLst/>
        </p:spPr>
        <p:txBody>
          <a:bodyPr vert="horz" wrap="none" lIns="68601" tIns="34301" rIns="68601" bIns="34301" numCol="1" anchor="ctr" anchorCtr="0" compatLnSpc="1">
            <a:prstTxWarp prst="textNoShape">
              <a:avLst/>
            </a:prstTxWarp>
            <a:spAutoFit/>
          </a:bodyPr>
          <a:lstStyle/>
          <a:p>
            <a:endParaRPr lang="fr-FR"/>
          </a:p>
        </p:txBody>
      </p:sp>
      <p:sp>
        <p:nvSpPr>
          <p:cNvPr id="159760" name="Rectangle 16"/>
          <p:cNvSpPr>
            <a:spLocks noChangeArrowheads="1"/>
          </p:cNvSpPr>
          <p:nvPr/>
        </p:nvSpPr>
        <p:spPr bwMode="auto">
          <a:xfrm>
            <a:off x="1141942" y="-173135"/>
            <a:ext cx="138606" cy="346271"/>
          </a:xfrm>
          <a:prstGeom prst="rect">
            <a:avLst/>
          </a:prstGeom>
          <a:noFill/>
          <a:ln w="9525">
            <a:noFill/>
            <a:miter lim="800000"/>
            <a:headEnd/>
            <a:tailEnd/>
          </a:ln>
          <a:effectLst/>
        </p:spPr>
        <p:txBody>
          <a:bodyPr vert="horz" wrap="none" lIns="68601" tIns="34301" rIns="68601" bIns="34301" numCol="1" anchor="ctr" anchorCtr="0" compatLnSpc="1">
            <a:prstTxWarp prst="textNoShape">
              <a:avLst/>
            </a:prstTxWarp>
            <a:spAutoFit/>
          </a:bodyPr>
          <a:lstStyle/>
          <a:p>
            <a:endParaRPr lang="fr-FR"/>
          </a:p>
        </p:txBody>
      </p:sp>
      <p:sp>
        <p:nvSpPr>
          <p:cNvPr id="159762" name="Rectangle 18"/>
          <p:cNvSpPr>
            <a:spLocks noChangeArrowheads="1"/>
          </p:cNvSpPr>
          <p:nvPr/>
        </p:nvSpPr>
        <p:spPr bwMode="auto">
          <a:xfrm>
            <a:off x="1141942" y="-173135"/>
            <a:ext cx="138606" cy="346271"/>
          </a:xfrm>
          <a:prstGeom prst="rect">
            <a:avLst/>
          </a:prstGeom>
          <a:noFill/>
          <a:ln w="9525">
            <a:noFill/>
            <a:miter lim="800000"/>
            <a:headEnd/>
            <a:tailEnd/>
          </a:ln>
          <a:effectLst/>
        </p:spPr>
        <p:txBody>
          <a:bodyPr vert="horz" wrap="none" lIns="68601" tIns="34301" rIns="68601" bIns="34301" numCol="1" anchor="ctr" anchorCtr="0" compatLnSpc="1">
            <a:prstTxWarp prst="textNoShape">
              <a:avLst/>
            </a:prstTxWarp>
            <a:spAutoFit/>
          </a:bodyPr>
          <a:lstStyle/>
          <a:p>
            <a:endParaRPr lang="fr-FR"/>
          </a:p>
        </p:txBody>
      </p:sp>
      <p:sp>
        <p:nvSpPr>
          <p:cNvPr id="159764" name="Rectangle 20"/>
          <p:cNvSpPr>
            <a:spLocks noChangeArrowheads="1"/>
          </p:cNvSpPr>
          <p:nvPr/>
        </p:nvSpPr>
        <p:spPr bwMode="auto">
          <a:xfrm>
            <a:off x="1141942" y="-173135"/>
            <a:ext cx="138606" cy="346271"/>
          </a:xfrm>
          <a:prstGeom prst="rect">
            <a:avLst/>
          </a:prstGeom>
          <a:noFill/>
          <a:ln w="9525">
            <a:noFill/>
            <a:miter lim="800000"/>
            <a:headEnd/>
            <a:tailEnd/>
          </a:ln>
          <a:effectLst/>
        </p:spPr>
        <p:txBody>
          <a:bodyPr vert="horz" wrap="none" lIns="68601" tIns="34301" rIns="68601" bIns="34301" numCol="1" anchor="ctr" anchorCtr="0" compatLnSpc="1">
            <a:prstTxWarp prst="textNoShape">
              <a:avLst/>
            </a:prstTxWarp>
            <a:spAutoFit/>
          </a:bodyPr>
          <a:lstStyle/>
          <a:p>
            <a:endParaRPr lang="fr-FR"/>
          </a:p>
        </p:txBody>
      </p:sp>
      <p:sp>
        <p:nvSpPr>
          <p:cNvPr id="159766" name="Rectangle 22"/>
          <p:cNvSpPr>
            <a:spLocks noChangeArrowheads="1"/>
          </p:cNvSpPr>
          <p:nvPr/>
        </p:nvSpPr>
        <p:spPr bwMode="auto">
          <a:xfrm>
            <a:off x="1141942" y="-173135"/>
            <a:ext cx="138606" cy="346271"/>
          </a:xfrm>
          <a:prstGeom prst="rect">
            <a:avLst/>
          </a:prstGeom>
          <a:noFill/>
          <a:ln w="9525">
            <a:noFill/>
            <a:miter lim="800000"/>
            <a:headEnd/>
            <a:tailEnd/>
          </a:ln>
          <a:effectLst/>
        </p:spPr>
        <p:txBody>
          <a:bodyPr vert="horz" wrap="none" lIns="68601" tIns="34301" rIns="68601" bIns="34301" numCol="1" anchor="ctr" anchorCtr="0" compatLnSpc="1">
            <a:prstTxWarp prst="textNoShape">
              <a:avLst/>
            </a:prstTxWarp>
            <a:spAutoFit/>
          </a:bodyPr>
          <a:lstStyle/>
          <a:p>
            <a:endParaRPr lang="fr-FR"/>
          </a:p>
        </p:txBody>
      </p:sp>
      <p:sp>
        <p:nvSpPr>
          <p:cNvPr id="32" name="Rectangle 31"/>
          <p:cNvSpPr/>
          <p:nvPr/>
        </p:nvSpPr>
        <p:spPr>
          <a:xfrm>
            <a:off x="2032935" y="1276000"/>
            <a:ext cx="5186176" cy="369332"/>
          </a:xfrm>
          <a:prstGeom prst="rect">
            <a:avLst/>
          </a:prstGeom>
        </p:spPr>
        <p:txBody>
          <a:bodyPr wrap="square">
            <a:spAutoFit/>
          </a:bodyPr>
          <a:lstStyle/>
          <a:p>
            <a:endParaRPr lang="fr-FR" dirty="0"/>
          </a:p>
        </p:txBody>
      </p:sp>
      <p:pic>
        <p:nvPicPr>
          <p:cNvPr id="27" name="Picture 6"/>
          <p:cNvPicPr>
            <a:picLocks noChangeAspect="1" noChangeArrowheads="1"/>
          </p:cNvPicPr>
          <p:nvPr/>
        </p:nvPicPr>
        <p:blipFill>
          <a:blip r:embed="rId3" cstate="print"/>
          <a:srcRect/>
          <a:stretch>
            <a:fillRect/>
          </a:stretch>
        </p:blipFill>
        <p:spPr bwMode="auto">
          <a:xfrm>
            <a:off x="4517977" y="1384046"/>
            <a:ext cx="3227934" cy="1054271"/>
          </a:xfrm>
          <a:prstGeom prst="rect">
            <a:avLst/>
          </a:prstGeom>
          <a:noFill/>
          <a:ln w="9525">
            <a:noFill/>
            <a:miter lim="800000"/>
            <a:headEnd/>
            <a:tailEnd/>
          </a:ln>
        </p:spPr>
      </p:pic>
      <p:sp>
        <p:nvSpPr>
          <p:cNvPr id="28" name="Text Box 6"/>
          <p:cNvSpPr txBox="1">
            <a:spLocks noChangeArrowheads="1"/>
          </p:cNvSpPr>
          <p:nvPr/>
        </p:nvSpPr>
        <p:spPr bwMode="auto">
          <a:xfrm>
            <a:off x="1276617" y="897841"/>
            <a:ext cx="3187337" cy="2517036"/>
          </a:xfrm>
          <a:prstGeom prst="rect">
            <a:avLst/>
          </a:prstGeom>
          <a:noFill/>
          <a:ln w="9525">
            <a:noFill/>
            <a:miter lim="800000"/>
            <a:headEnd/>
            <a:tailEnd/>
          </a:ln>
        </p:spPr>
        <p:txBody>
          <a:bodyPr wrap="square">
            <a:spAutoFit/>
          </a:bodyPr>
          <a:lstStyle/>
          <a:p>
            <a:pPr>
              <a:spcBef>
                <a:spcPct val="50000"/>
              </a:spcBef>
            </a:pPr>
            <a:r>
              <a:rPr lang="fr-FR" sz="2101" b="0" dirty="0"/>
              <a:t>La </a:t>
            </a:r>
            <a:r>
              <a:rPr lang="fr-FR" sz="2101" b="0" dirty="0" err="1"/>
              <a:t>longeur</a:t>
            </a:r>
            <a:r>
              <a:rPr lang="fr-FR" sz="2101" b="0" dirty="0"/>
              <a:t> d’une règle peut changer </a:t>
            </a:r>
            <a:r>
              <a:rPr lang="en-US" sz="2101" b="0" dirty="0"/>
              <a:t>à</a:t>
            </a:r>
            <a:r>
              <a:rPr lang="fr-FR" sz="2101" b="0" dirty="0"/>
              <a:t> cause de certaines facteurs:</a:t>
            </a:r>
          </a:p>
          <a:p>
            <a:pPr>
              <a:spcBef>
                <a:spcPct val="50000"/>
              </a:spcBef>
              <a:buFontTx/>
              <a:buChar char="-"/>
            </a:pPr>
            <a:r>
              <a:rPr lang="fr-FR" sz="2101" b="0" dirty="0"/>
              <a:t> L’humidité</a:t>
            </a:r>
          </a:p>
          <a:p>
            <a:pPr>
              <a:spcBef>
                <a:spcPct val="50000"/>
              </a:spcBef>
              <a:buFontTx/>
              <a:buChar char="-"/>
            </a:pPr>
            <a:r>
              <a:rPr lang="fr-FR" sz="2101" b="0" dirty="0"/>
              <a:t> La température</a:t>
            </a:r>
          </a:p>
          <a:p>
            <a:pPr>
              <a:spcBef>
                <a:spcPct val="50000"/>
              </a:spcBef>
              <a:buFontTx/>
              <a:buChar char="-"/>
            </a:pPr>
            <a:r>
              <a:rPr lang="fr-FR" sz="2101" b="0" dirty="0"/>
              <a:t> Le tension</a:t>
            </a:r>
          </a:p>
        </p:txBody>
      </p:sp>
      <p:sp>
        <p:nvSpPr>
          <p:cNvPr id="29" name="Text Box 10"/>
          <p:cNvSpPr txBox="1">
            <a:spLocks noChangeArrowheads="1"/>
          </p:cNvSpPr>
          <p:nvPr/>
        </p:nvSpPr>
        <p:spPr bwMode="auto">
          <a:xfrm>
            <a:off x="1966477" y="3797373"/>
            <a:ext cx="5226642" cy="1062214"/>
          </a:xfrm>
          <a:prstGeom prst="rect">
            <a:avLst/>
          </a:prstGeom>
          <a:noFill/>
          <a:ln w="9525">
            <a:noFill/>
            <a:miter lim="800000"/>
            <a:headEnd/>
            <a:tailEnd/>
          </a:ln>
        </p:spPr>
        <p:txBody>
          <a:bodyPr wrap="square">
            <a:spAutoFit/>
          </a:bodyPr>
          <a:lstStyle/>
          <a:p>
            <a:pPr algn="ctr">
              <a:spcBef>
                <a:spcPct val="50000"/>
              </a:spcBef>
            </a:pPr>
            <a:r>
              <a:rPr lang="fr-FR" sz="2101" dirty="0">
                <a:solidFill>
                  <a:srgbClr val="0070C0"/>
                </a:solidFill>
              </a:rPr>
              <a:t>Tous les instruments de mesure sont affectés par les facteurs environnementaux.</a:t>
            </a:r>
          </a:p>
        </p:txBody>
      </p:sp>
      <p:sp>
        <p:nvSpPr>
          <p:cNvPr id="20" name="ZoneTexte 19"/>
          <p:cNvSpPr txBox="1"/>
          <p:nvPr/>
        </p:nvSpPr>
        <p:spPr>
          <a:xfrm rot="16200000">
            <a:off x="-1109758" y="1935714"/>
            <a:ext cx="3456384" cy="341632"/>
          </a:xfrm>
          <a:prstGeom prst="rect">
            <a:avLst/>
          </a:prstGeom>
          <a:noFill/>
        </p:spPr>
        <p:txBody>
          <a:bodyPr wrap="square" rtlCol="0">
            <a:spAutoFit/>
          </a:bodyPr>
          <a:lstStyle/>
          <a:p>
            <a:pPr lvl="0" algn="ctr" fontAlgn="auto">
              <a:lnSpc>
                <a:spcPct val="90000"/>
              </a:lnSpc>
              <a:spcAft>
                <a:spcPts val="0"/>
              </a:spcAft>
              <a:defRPr/>
            </a:pPr>
            <a:r>
              <a:rPr lang="de-DE" noProof="1">
                <a:solidFill>
                  <a:srgbClr val="000000"/>
                </a:solidFill>
              </a:rPr>
              <a:t>CALCUL DES INCERTITUDES</a:t>
            </a:r>
            <a:endParaRPr lang="de-DE" dirty="0">
              <a:solidFill>
                <a:srgbClr val="000000"/>
              </a:solidFill>
            </a:endParaRPr>
          </a:p>
        </p:txBody>
      </p:sp>
    </p:spTree>
    <p:extLst>
      <p:ext uri="{BB962C8B-B14F-4D97-AF65-F5344CB8AC3E}">
        <p14:creationId xmlns:p14="http://schemas.microsoft.com/office/powerpoint/2010/main" val="256024857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8">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_h1"/>
          <p:cNvSpPr>
            <a:spLocks noGrp="1" noChangeArrowheads="1"/>
          </p:cNvSpPr>
          <p:nvPr>
            <p:ph type="title"/>
          </p:nvPr>
        </p:nvSpPr>
        <p:spPr bwMode="gray">
          <a:xfrm>
            <a:off x="1290314" y="16909"/>
            <a:ext cx="6671418" cy="909179"/>
          </a:xfrm>
        </p:spPr>
        <p:txBody>
          <a:bodyPr/>
          <a:lstStyle/>
          <a:p>
            <a:pPr algn="ctr"/>
            <a:r>
              <a:rPr lang="en-US" b="1" noProof="1"/>
              <a:t>D’ou viennent les erreurs?</a:t>
            </a:r>
          </a:p>
        </p:txBody>
      </p:sp>
      <p:sp>
        <p:nvSpPr>
          <p:cNvPr id="23" name="_text"/>
          <p:cNvSpPr txBox="1">
            <a:spLocks/>
          </p:cNvSpPr>
          <p:nvPr/>
        </p:nvSpPr>
        <p:spPr bwMode="gray">
          <a:xfrm>
            <a:off x="1384905" y="1165982"/>
            <a:ext cx="3132310" cy="3187096"/>
          </a:xfrm>
          <a:prstGeom prst="rect">
            <a:avLst/>
          </a:prstGeom>
        </p:spPr>
        <p:txBody>
          <a:bodyPr vert="horz" lIns="0" tIns="0" rIns="0" bIns="0" rtlCol="0">
            <a:noAutofit/>
          </a:bodyPr>
          <a:lstStyle/>
          <a:p>
            <a:pPr marL="135036" indent="-135036">
              <a:lnSpc>
                <a:spcPct val="95000"/>
              </a:lnSpc>
              <a:spcAft>
                <a:spcPts val="600"/>
              </a:spcAft>
              <a:buFont typeface="Wingdings" pitchFamily="2" charset="2"/>
              <a:buChar char="§"/>
              <a:defRPr/>
            </a:pPr>
            <a:endParaRPr lang="fr-FR" b="1" noProof="1"/>
          </a:p>
        </p:txBody>
      </p:sp>
      <p:sp>
        <p:nvSpPr>
          <p:cNvPr id="18" name="Espace réservé du contenu 2"/>
          <p:cNvSpPr txBox="1">
            <a:spLocks/>
          </p:cNvSpPr>
          <p:nvPr/>
        </p:nvSpPr>
        <p:spPr>
          <a:xfrm>
            <a:off x="1484948" y="1200521"/>
            <a:ext cx="6174105" cy="3395520"/>
          </a:xfrm>
          <a:prstGeom prst="rect">
            <a:avLst/>
          </a:prstGeom>
        </p:spPr>
        <p:txBody>
          <a:bodyPr>
            <a:normAutofit/>
          </a:bodyPr>
          <a:lstStyle/>
          <a:p>
            <a:pPr marL="257244" indent="-257244" defTabSz="685983" fontAlgn="auto">
              <a:spcBef>
                <a:spcPct val="20000"/>
              </a:spcBef>
              <a:spcAft>
                <a:spcPts val="0"/>
              </a:spcAft>
              <a:buFont typeface="Arial" pitchFamily="34" charset="0"/>
              <a:buChar char="•"/>
              <a:defRPr/>
            </a:pPr>
            <a:endParaRPr lang="fr-FR" sz="2401" dirty="0">
              <a:latin typeface="+mn-lt"/>
            </a:endParaRPr>
          </a:p>
        </p:txBody>
      </p:sp>
      <p:sp>
        <p:nvSpPr>
          <p:cNvPr id="9" name="ZoneTexte 8"/>
          <p:cNvSpPr txBox="1"/>
          <p:nvPr/>
        </p:nvSpPr>
        <p:spPr>
          <a:xfrm>
            <a:off x="1546731" y="1005887"/>
            <a:ext cx="6050539" cy="1200329"/>
          </a:xfrm>
          <a:prstGeom prst="rect">
            <a:avLst/>
          </a:prstGeom>
          <a:noFill/>
        </p:spPr>
        <p:txBody>
          <a:bodyPr wrap="square" rtlCol="0">
            <a:spAutoFit/>
          </a:bodyPr>
          <a:lstStyle/>
          <a:p>
            <a:pPr marL="342991" indent="-342991">
              <a:buFont typeface="+mj-lt"/>
              <a:buAutoNum type="arabicPeriod"/>
            </a:pPr>
            <a:endParaRPr lang="fr-FR" dirty="0">
              <a:solidFill>
                <a:srgbClr val="FF0000"/>
              </a:solidFill>
            </a:endParaRPr>
          </a:p>
          <a:p>
            <a:pPr marL="342991" indent="-342991">
              <a:buFont typeface="+mj-lt"/>
              <a:buAutoNum type="arabicPeriod"/>
            </a:pPr>
            <a:endParaRPr lang="fr-FR" dirty="0"/>
          </a:p>
          <a:p>
            <a:pPr marL="342991" indent="-342991">
              <a:buFont typeface="+mj-lt"/>
              <a:buAutoNum type="arabicPeriod"/>
            </a:pPr>
            <a:endParaRPr lang="fr-FR" dirty="0"/>
          </a:p>
          <a:p>
            <a:pPr marL="257244" indent="-257244">
              <a:buFont typeface="+mj-lt"/>
              <a:buAutoNum type="arabicPeriod"/>
            </a:pPr>
            <a:endParaRPr lang="fr-FR" b="1" dirty="0"/>
          </a:p>
        </p:txBody>
      </p:sp>
      <p:sp>
        <p:nvSpPr>
          <p:cNvPr id="159746" name="Rectangle 2"/>
          <p:cNvSpPr>
            <a:spLocks noChangeArrowheads="1"/>
          </p:cNvSpPr>
          <p:nvPr/>
        </p:nvSpPr>
        <p:spPr bwMode="auto">
          <a:xfrm>
            <a:off x="1141942" y="-173135"/>
            <a:ext cx="138606" cy="346271"/>
          </a:xfrm>
          <a:prstGeom prst="rect">
            <a:avLst/>
          </a:prstGeom>
          <a:noFill/>
          <a:ln w="9525">
            <a:noFill/>
            <a:miter lim="800000"/>
            <a:headEnd/>
            <a:tailEnd/>
          </a:ln>
          <a:effectLst/>
        </p:spPr>
        <p:txBody>
          <a:bodyPr vert="horz" wrap="none" lIns="68601" tIns="34301" rIns="68601" bIns="34301" numCol="1" anchor="ctr" anchorCtr="0" compatLnSpc="1">
            <a:prstTxWarp prst="textNoShape">
              <a:avLst/>
            </a:prstTxWarp>
            <a:spAutoFit/>
          </a:bodyPr>
          <a:lstStyle/>
          <a:p>
            <a:endParaRPr lang="fr-FR"/>
          </a:p>
        </p:txBody>
      </p:sp>
      <p:sp>
        <p:nvSpPr>
          <p:cNvPr id="159748" name="Rectangle 4"/>
          <p:cNvSpPr>
            <a:spLocks noChangeArrowheads="1"/>
          </p:cNvSpPr>
          <p:nvPr/>
        </p:nvSpPr>
        <p:spPr bwMode="auto">
          <a:xfrm>
            <a:off x="1141942" y="-173135"/>
            <a:ext cx="138606" cy="346271"/>
          </a:xfrm>
          <a:prstGeom prst="rect">
            <a:avLst/>
          </a:prstGeom>
          <a:noFill/>
          <a:ln w="9525">
            <a:noFill/>
            <a:miter lim="800000"/>
            <a:headEnd/>
            <a:tailEnd/>
          </a:ln>
          <a:effectLst/>
        </p:spPr>
        <p:txBody>
          <a:bodyPr vert="horz" wrap="none" lIns="68601" tIns="34301" rIns="68601" bIns="34301" numCol="1" anchor="ctr" anchorCtr="0" compatLnSpc="1">
            <a:prstTxWarp prst="textNoShape">
              <a:avLst/>
            </a:prstTxWarp>
            <a:spAutoFit/>
          </a:bodyPr>
          <a:lstStyle/>
          <a:p>
            <a:endParaRPr lang="fr-FR"/>
          </a:p>
        </p:txBody>
      </p:sp>
      <p:sp>
        <p:nvSpPr>
          <p:cNvPr id="159750" name="Rectangle 6"/>
          <p:cNvSpPr>
            <a:spLocks noChangeArrowheads="1"/>
          </p:cNvSpPr>
          <p:nvPr/>
        </p:nvSpPr>
        <p:spPr bwMode="auto">
          <a:xfrm>
            <a:off x="1141942" y="-1632"/>
            <a:ext cx="138606" cy="346271"/>
          </a:xfrm>
          <a:prstGeom prst="rect">
            <a:avLst/>
          </a:prstGeom>
          <a:noFill/>
          <a:ln w="9525">
            <a:noFill/>
            <a:miter lim="800000"/>
            <a:headEnd/>
            <a:tailEnd/>
          </a:ln>
          <a:effectLst/>
        </p:spPr>
        <p:txBody>
          <a:bodyPr vert="horz" wrap="none" lIns="68601" tIns="34301" rIns="68601" bIns="34301" numCol="1" anchor="ctr" anchorCtr="0" compatLnSpc="1">
            <a:prstTxWarp prst="textNoShape">
              <a:avLst/>
            </a:prstTxWarp>
            <a:spAutoFit/>
          </a:bodyPr>
          <a:lstStyle/>
          <a:p>
            <a:endParaRPr lang="fr-FR"/>
          </a:p>
        </p:txBody>
      </p:sp>
      <p:sp>
        <p:nvSpPr>
          <p:cNvPr id="159752" name="Rectangle 8"/>
          <p:cNvSpPr>
            <a:spLocks noChangeArrowheads="1"/>
          </p:cNvSpPr>
          <p:nvPr/>
        </p:nvSpPr>
        <p:spPr bwMode="auto">
          <a:xfrm>
            <a:off x="1141942" y="-173135"/>
            <a:ext cx="138606" cy="346271"/>
          </a:xfrm>
          <a:prstGeom prst="rect">
            <a:avLst/>
          </a:prstGeom>
          <a:noFill/>
          <a:ln w="9525">
            <a:noFill/>
            <a:miter lim="800000"/>
            <a:headEnd/>
            <a:tailEnd/>
          </a:ln>
          <a:effectLst/>
        </p:spPr>
        <p:txBody>
          <a:bodyPr vert="horz" wrap="none" lIns="68601" tIns="34301" rIns="68601" bIns="34301" numCol="1" anchor="ctr" anchorCtr="0" compatLnSpc="1">
            <a:prstTxWarp prst="textNoShape">
              <a:avLst/>
            </a:prstTxWarp>
            <a:spAutoFit/>
          </a:bodyPr>
          <a:lstStyle/>
          <a:p>
            <a:endParaRPr lang="fr-FR"/>
          </a:p>
        </p:txBody>
      </p:sp>
      <p:sp>
        <p:nvSpPr>
          <p:cNvPr id="159754" name="Rectangle 10"/>
          <p:cNvSpPr>
            <a:spLocks noChangeArrowheads="1"/>
          </p:cNvSpPr>
          <p:nvPr/>
        </p:nvSpPr>
        <p:spPr bwMode="auto">
          <a:xfrm>
            <a:off x="1141942" y="-173135"/>
            <a:ext cx="138606" cy="346271"/>
          </a:xfrm>
          <a:prstGeom prst="rect">
            <a:avLst/>
          </a:prstGeom>
          <a:noFill/>
          <a:ln w="9525">
            <a:noFill/>
            <a:miter lim="800000"/>
            <a:headEnd/>
            <a:tailEnd/>
          </a:ln>
          <a:effectLst/>
        </p:spPr>
        <p:txBody>
          <a:bodyPr vert="horz" wrap="none" lIns="68601" tIns="34301" rIns="68601" bIns="34301" numCol="1" anchor="ctr" anchorCtr="0" compatLnSpc="1">
            <a:prstTxWarp prst="textNoShape">
              <a:avLst/>
            </a:prstTxWarp>
            <a:spAutoFit/>
          </a:bodyPr>
          <a:lstStyle/>
          <a:p>
            <a:endParaRPr lang="fr-FR"/>
          </a:p>
        </p:txBody>
      </p:sp>
      <p:sp>
        <p:nvSpPr>
          <p:cNvPr id="159756" name="Rectangle 12"/>
          <p:cNvSpPr>
            <a:spLocks noChangeArrowheads="1"/>
          </p:cNvSpPr>
          <p:nvPr/>
        </p:nvSpPr>
        <p:spPr bwMode="auto">
          <a:xfrm>
            <a:off x="1141942" y="-1632"/>
            <a:ext cx="138606" cy="346271"/>
          </a:xfrm>
          <a:prstGeom prst="rect">
            <a:avLst/>
          </a:prstGeom>
          <a:noFill/>
          <a:ln w="9525">
            <a:noFill/>
            <a:miter lim="800000"/>
            <a:headEnd/>
            <a:tailEnd/>
          </a:ln>
          <a:effectLst/>
        </p:spPr>
        <p:txBody>
          <a:bodyPr vert="horz" wrap="none" lIns="68601" tIns="34301" rIns="68601" bIns="34301" numCol="1" anchor="ctr" anchorCtr="0" compatLnSpc="1">
            <a:prstTxWarp prst="textNoShape">
              <a:avLst/>
            </a:prstTxWarp>
            <a:spAutoFit/>
          </a:bodyPr>
          <a:lstStyle/>
          <a:p>
            <a:endParaRPr lang="fr-FR"/>
          </a:p>
        </p:txBody>
      </p:sp>
      <p:sp>
        <p:nvSpPr>
          <p:cNvPr id="159758" name="Rectangle 14"/>
          <p:cNvSpPr>
            <a:spLocks noChangeArrowheads="1"/>
          </p:cNvSpPr>
          <p:nvPr/>
        </p:nvSpPr>
        <p:spPr bwMode="auto">
          <a:xfrm>
            <a:off x="1141942" y="-173135"/>
            <a:ext cx="138606" cy="346271"/>
          </a:xfrm>
          <a:prstGeom prst="rect">
            <a:avLst/>
          </a:prstGeom>
          <a:noFill/>
          <a:ln w="9525">
            <a:noFill/>
            <a:miter lim="800000"/>
            <a:headEnd/>
            <a:tailEnd/>
          </a:ln>
          <a:effectLst/>
        </p:spPr>
        <p:txBody>
          <a:bodyPr vert="horz" wrap="none" lIns="68601" tIns="34301" rIns="68601" bIns="34301" numCol="1" anchor="ctr" anchorCtr="0" compatLnSpc="1">
            <a:prstTxWarp prst="textNoShape">
              <a:avLst/>
            </a:prstTxWarp>
            <a:spAutoFit/>
          </a:bodyPr>
          <a:lstStyle/>
          <a:p>
            <a:endParaRPr lang="fr-FR"/>
          </a:p>
        </p:txBody>
      </p:sp>
      <p:sp>
        <p:nvSpPr>
          <p:cNvPr id="159760" name="Rectangle 16"/>
          <p:cNvSpPr>
            <a:spLocks noChangeArrowheads="1"/>
          </p:cNvSpPr>
          <p:nvPr/>
        </p:nvSpPr>
        <p:spPr bwMode="auto">
          <a:xfrm>
            <a:off x="1141942" y="-173135"/>
            <a:ext cx="138606" cy="346271"/>
          </a:xfrm>
          <a:prstGeom prst="rect">
            <a:avLst/>
          </a:prstGeom>
          <a:noFill/>
          <a:ln w="9525">
            <a:noFill/>
            <a:miter lim="800000"/>
            <a:headEnd/>
            <a:tailEnd/>
          </a:ln>
          <a:effectLst/>
        </p:spPr>
        <p:txBody>
          <a:bodyPr vert="horz" wrap="none" lIns="68601" tIns="34301" rIns="68601" bIns="34301" numCol="1" anchor="ctr" anchorCtr="0" compatLnSpc="1">
            <a:prstTxWarp prst="textNoShape">
              <a:avLst/>
            </a:prstTxWarp>
            <a:spAutoFit/>
          </a:bodyPr>
          <a:lstStyle/>
          <a:p>
            <a:endParaRPr lang="fr-FR"/>
          </a:p>
        </p:txBody>
      </p:sp>
      <p:sp>
        <p:nvSpPr>
          <p:cNvPr id="159762" name="Rectangle 18"/>
          <p:cNvSpPr>
            <a:spLocks noChangeArrowheads="1"/>
          </p:cNvSpPr>
          <p:nvPr/>
        </p:nvSpPr>
        <p:spPr bwMode="auto">
          <a:xfrm>
            <a:off x="1141942" y="-173135"/>
            <a:ext cx="138606" cy="346271"/>
          </a:xfrm>
          <a:prstGeom prst="rect">
            <a:avLst/>
          </a:prstGeom>
          <a:noFill/>
          <a:ln w="9525">
            <a:noFill/>
            <a:miter lim="800000"/>
            <a:headEnd/>
            <a:tailEnd/>
          </a:ln>
          <a:effectLst/>
        </p:spPr>
        <p:txBody>
          <a:bodyPr vert="horz" wrap="none" lIns="68601" tIns="34301" rIns="68601" bIns="34301" numCol="1" anchor="ctr" anchorCtr="0" compatLnSpc="1">
            <a:prstTxWarp prst="textNoShape">
              <a:avLst/>
            </a:prstTxWarp>
            <a:spAutoFit/>
          </a:bodyPr>
          <a:lstStyle/>
          <a:p>
            <a:endParaRPr lang="fr-FR"/>
          </a:p>
        </p:txBody>
      </p:sp>
      <p:sp>
        <p:nvSpPr>
          <p:cNvPr id="159764" name="Rectangle 20"/>
          <p:cNvSpPr>
            <a:spLocks noChangeArrowheads="1"/>
          </p:cNvSpPr>
          <p:nvPr/>
        </p:nvSpPr>
        <p:spPr bwMode="auto">
          <a:xfrm>
            <a:off x="1141942" y="-173135"/>
            <a:ext cx="138606" cy="346271"/>
          </a:xfrm>
          <a:prstGeom prst="rect">
            <a:avLst/>
          </a:prstGeom>
          <a:noFill/>
          <a:ln w="9525">
            <a:noFill/>
            <a:miter lim="800000"/>
            <a:headEnd/>
            <a:tailEnd/>
          </a:ln>
          <a:effectLst/>
        </p:spPr>
        <p:txBody>
          <a:bodyPr vert="horz" wrap="none" lIns="68601" tIns="34301" rIns="68601" bIns="34301" numCol="1" anchor="ctr" anchorCtr="0" compatLnSpc="1">
            <a:prstTxWarp prst="textNoShape">
              <a:avLst/>
            </a:prstTxWarp>
            <a:spAutoFit/>
          </a:bodyPr>
          <a:lstStyle/>
          <a:p>
            <a:endParaRPr lang="fr-FR"/>
          </a:p>
        </p:txBody>
      </p:sp>
      <p:sp>
        <p:nvSpPr>
          <p:cNvPr id="159766" name="Rectangle 22"/>
          <p:cNvSpPr>
            <a:spLocks noChangeArrowheads="1"/>
          </p:cNvSpPr>
          <p:nvPr/>
        </p:nvSpPr>
        <p:spPr bwMode="auto">
          <a:xfrm>
            <a:off x="1141942" y="-173135"/>
            <a:ext cx="138606" cy="346271"/>
          </a:xfrm>
          <a:prstGeom prst="rect">
            <a:avLst/>
          </a:prstGeom>
          <a:noFill/>
          <a:ln w="9525">
            <a:noFill/>
            <a:miter lim="800000"/>
            <a:headEnd/>
            <a:tailEnd/>
          </a:ln>
          <a:effectLst/>
        </p:spPr>
        <p:txBody>
          <a:bodyPr vert="horz" wrap="none" lIns="68601" tIns="34301" rIns="68601" bIns="34301" numCol="1" anchor="ctr" anchorCtr="0" compatLnSpc="1">
            <a:prstTxWarp prst="textNoShape">
              <a:avLst/>
            </a:prstTxWarp>
            <a:spAutoFit/>
          </a:bodyPr>
          <a:lstStyle/>
          <a:p>
            <a:endParaRPr lang="fr-FR"/>
          </a:p>
        </p:txBody>
      </p:sp>
      <p:sp>
        <p:nvSpPr>
          <p:cNvPr id="32" name="Rectangle 31"/>
          <p:cNvSpPr/>
          <p:nvPr/>
        </p:nvSpPr>
        <p:spPr>
          <a:xfrm>
            <a:off x="2032935" y="1276000"/>
            <a:ext cx="5186176" cy="369332"/>
          </a:xfrm>
          <a:prstGeom prst="rect">
            <a:avLst/>
          </a:prstGeom>
        </p:spPr>
        <p:txBody>
          <a:bodyPr wrap="square">
            <a:spAutoFit/>
          </a:bodyPr>
          <a:lstStyle/>
          <a:p>
            <a:endParaRPr lang="fr-FR" dirty="0"/>
          </a:p>
        </p:txBody>
      </p:sp>
      <p:sp>
        <p:nvSpPr>
          <p:cNvPr id="26" name="Text Box 5"/>
          <p:cNvSpPr txBox="1">
            <a:spLocks noChangeArrowheads="1"/>
          </p:cNvSpPr>
          <p:nvPr/>
        </p:nvSpPr>
        <p:spPr bwMode="auto">
          <a:xfrm>
            <a:off x="1546880" y="1330340"/>
            <a:ext cx="6913552" cy="3810210"/>
          </a:xfrm>
          <a:prstGeom prst="rect">
            <a:avLst/>
          </a:prstGeom>
          <a:noFill/>
          <a:ln w="9525">
            <a:noFill/>
            <a:miter lim="800000"/>
            <a:headEnd/>
            <a:tailEnd/>
          </a:ln>
        </p:spPr>
        <p:txBody>
          <a:bodyPr wrap="square">
            <a:spAutoFit/>
          </a:bodyPr>
          <a:lstStyle/>
          <a:p>
            <a:pPr>
              <a:spcBef>
                <a:spcPct val="50000"/>
              </a:spcBef>
            </a:pPr>
            <a:r>
              <a:rPr lang="fr-FR" sz="2101" b="0" dirty="0"/>
              <a:t>L’erreur humain est aussi possible:</a:t>
            </a:r>
          </a:p>
          <a:p>
            <a:pPr>
              <a:spcBef>
                <a:spcPct val="50000"/>
              </a:spcBef>
            </a:pPr>
            <a:endParaRPr lang="fr-FR" sz="2101" b="0" dirty="0"/>
          </a:p>
          <a:p>
            <a:pPr marL="342991" indent="-342991">
              <a:spcBef>
                <a:spcPct val="50000"/>
              </a:spcBef>
              <a:buFont typeface="Wingdings" pitchFamily="2" charset="2"/>
              <a:buChar char="ü"/>
            </a:pPr>
            <a:r>
              <a:rPr lang="fr-FR" sz="2101" b="0" dirty="0"/>
              <a:t>Écrire </a:t>
            </a:r>
            <a:r>
              <a:rPr lang="fr-FR" sz="2101" b="0" dirty="0">
                <a:solidFill>
                  <a:srgbClr val="33CCCC"/>
                </a:solidFill>
              </a:rPr>
              <a:t>9.</a:t>
            </a:r>
            <a:r>
              <a:rPr lang="fr-FR" sz="2101" b="0" dirty="0">
                <a:solidFill>
                  <a:srgbClr val="FF0000"/>
                </a:solidFill>
              </a:rPr>
              <a:t>25</a:t>
            </a:r>
            <a:r>
              <a:rPr lang="fr-FR" sz="2101" b="0" dirty="0">
                <a:solidFill>
                  <a:schemeClr val="bg1"/>
                </a:solidFill>
              </a:rPr>
              <a:t> </a:t>
            </a:r>
            <a:r>
              <a:rPr lang="fr-FR" sz="2101" b="0" dirty="0">
                <a:solidFill>
                  <a:srgbClr val="33CCCC"/>
                </a:solidFill>
              </a:rPr>
              <a:t>cm</a:t>
            </a:r>
            <a:r>
              <a:rPr lang="fr-FR" sz="2101" b="0" dirty="0">
                <a:solidFill>
                  <a:schemeClr val="bg1"/>
                </a:solidFill>
              </a:rPr>
              <a:t> </a:t>
            </a:r>
            <a:r>
              <a:rPr lang="fr-FR" sz="2101" b="0" dirty="0"/>
              <a:t>au lieu de 9.52 cm</a:t>
            </a:r>
          </a:p>
          <a:p>
            <a:pPr marL="342991" indent="-342991">
              <a:spcBef>
                <a:spcPct val="50000"/>
              </a:spcBef>
              <a:buFont typeface="Wingdings" pitchFamily="2" charset="2"/>
              <a:buChar char="ü"/>
            </a:pPr>
            <a:r>
              <a:rPr lang="fr-FR" sz="2101" b="0" dirty="0"/>
              <a:t>Écrire </a:t>
            </a:r>
            <a:r>
              <a:rPr lang="fr-FR" sz="2101" b="0" dirty="0">
                <a:solidFill>
                  <a:srgbClr val="33CCCC"/>
                </a:solidFill>
              </a:rPr>
              <a:t>9.52</a:t>
            </a:r>
            <a:r>
              <a:rPr lang="fr-FR" sz="2101" b="0" dirty="0">
                <a:solidFill>
                  <a:schemeClr val="bg1"/>
                </a:solidFill>
              </a:rPr>
              <a:t> </a:t>
            </a:r>
            <a:r>
              <a:rPr lang="fr-FR" sz="2101" b="0" dirty="0">
                <a:solidFill>
                  <a:srgbClr val="FF0000"/>
                </a:solidFill>
              </a:rPr>
              <a:t>mm</a:t>
            </a:r>
            <a:r>
              <a:rPr lang="fr-FR" sz="2101" b="0" dirty="0">
                <a:solidFill>
                  <a:schemeClr val="bg1"/>
                </a:solidFill>
              </a:rPr>
              <a:t> </a:t>
            </a:r>
            <a:r>
              <a:rPr lang="fr-FR" sz="2101" b="0" dirty="0"/>
              <a:t>au lieu de 9.52 cm</a:t>
            </a:r>
          </a:p>
          <a:p>
            <a:pPr marL="342991" indent="-342991">
              <a:spcBef>
                <a:spcPct val="50000"/>
              </a:spcBef>
              <a:buFont typeface="Wingdings" pitchFamily="2" charset="2"/>
              <a:buChar char="ü"/>
            </a:pPr>
            <a:r>
              <a:rPr lang="fr-FR" sz="2101" b="0" dirty="0"/>
              <a:t>Temps de réaction</a:t>
            </a:r>
          </a:p>
          <a:p>
            <a:pPr marL="342991" indent="-342991">
              <a:spcBef>
                <a:spcPct val="50000"/>
              </a:spcBef>
              <a:buFont typeface="Wingdings" pitchFamily="2" charset="2"/>
              <a:buChar char="ü"/>
            </a:pPr>
            <a:r>
              <a:rPr lang="fr-FR" sz="2101" b="0" dirty="0"/>
              <a:t>Erreurs de calibration</a:t>
            </a:r>
          </a:p>
          <a:p>
            <a:pPr>
              <a:spcBef>
                <a:spcPct val="50000"/>
              </a:spcBef>
            </a:pPr>
            <a:endParaRPr lang="fr-FR" sz="2101" b="0" dirty="0">
              <a:solidFill>
                <a:schemeClr val="bg1"/>
              </a:solidFill>
            </a:endParaRPr>
          </a:p>
          <a:p>
            <a:pPr>
              <a:spcBef>
                <a:spcPct val="50000"/>
              </a:spcBef>
            </a:pPr>
            <a:endParaRPr lang="fr-FR" sz="2101" b="0" dirty="0">
              <a:solidFill>
                <a:schemeClr val="bg1"/>
              </a:solidFill>
            </a:endParaRPr>
          </a:p>
        </p:txBody>
      </p:sp>
      <p:sp>
        <p:nvSpPr>
          <p:cNvPr id="19" name="ZoneTexte 18"/>
          <p:cNvSpPr txBox="1"/>
          <p:nvPr/>
        </p:nvSpPr>
        <p:spPr>
          <a:xfrm rot="16200000">
            <a:off x="-1109758" y="1935714"/>
            <a:ext cx="3456384" cy="341632"/>
          </a:xfrm>
          <a:prstGeom prst="rect">
            <a:avLst/>
          </a:prstGeom>
          <a:noFill/>
        </p:spPr>
        <p:txBody>
          <a:bodyPr wrap="square" rtlCol="0">
            <a:spAutoFit/>
          </a:bodyPr>
          <a:lstStyle/>
          <a:p>
            <a:pPr lvl="0" algn="ctr" fontAlgn="auto">
              <a:lnSpc>
                <a:spcPct val="90000"/>
              </a:lnSpc>
              <a:spcAft>
                <a:spcPts val="0"/>
              </a:spcAft>
              <a:defRPr/>
            </a:pPr>
            <a:r>
              <a:rPr lang="de-DE" noProof="1">
                <a:solidFill>
                  <a:srgbClr val="000000"/>
                </a:solidFill>
              </a:rPr>
              <a:t>CALCUL DES INCERTITUDES</a:t>
            </a:r>
            <a:endParaRPr lang="de-DE" dirty="0">
              <a:solidFill>
                <a:srgbClr val="000000"/>
              </a:solidFill>
            </a:endParaRPr>
          </a:p>
        </p:txBody>
      </p:sp>
    </p:spTree>
    <p:extLst>
      <p:ext uri="{BB962C8B-B14F-4D97-AF65-F5344CB8AC3E}">
        <p14:creationId xmlns:p14="http://schemas.microsoft.com/office/powerpoint/2010/main" val="231334040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6">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_h1"/>
          <p:cNvSpPr>
            <a:spLocks noGrp="1" noChangeArrowheads="1"/>
          </p:cNvSpPr>
          <p:nvPr>
            <p:ph type="title"/>
          </p:nvPr>
        </p:nvSpPr>
        <p:spPr bwMode="gray">
          <a:xfrm>
            <a:off x="995973" y="622681"/>
            <a:ext cx="6671418" cy="702295"/>
          </a:xfrm>
        </p:spPr>
        <p:txBody>
          <a:bodyPr/>
          <a:lstStyle/>
          <a:p>
            <a:pPr algn="ctr"/>
            <a:r>
              <a:rPr lang="fr-FR" dirty="0"/>
              <a:t>Mais on sait qu’il y a une erreur sur chaque mesure:</a:t>
            </a:r>
            <a:br>
              <a:rPr lang="fr-FR" dirty="0"/>
            </a:br>
            <a:endParaRPr lang="fr-FR" dirty="0">
              <a:solidFill>
                <a:srgbClr val="FF0000"/>
              </a:solidFill>
            </a:endParaRPr>
          </a:p>
        </p:txBody>
      </p:sp>
      <p:sp>
        <p:nvSpPr>
          <p:cNvPr id="23" name="_text"/>
          <p:cNvSpPr txBox="1">
            <a:spLocks/>
          </p:cNvSpPr>
          <p:nvPr/>
        </p:nvSpPr>
        <p:spPr bwMode="gray">
          <a:xfrm>
            <a:off x="1384905" y="1165982"/>
            <a:ext cx="3132310" cy="3187096"/>
          </a:xfrm>
          <a:prstGeom prst="rect">
            <a:avLst/>
          </a:prstGeom>
        </p:spPr>
        <p:txBody>
          <a:bodyPr vert="horz" lIns="0" tIns="0" rIns="0" bIns="0" rtlCol="0">
            <a:noAutofit/>
          </a:bodyPr>
          <a:lstStyle/>
          <a:p>
            <a:pPr marL="135036" indent="-135036">
              <a:lnSpc>
                <a:spcPct val="95000"/>
              </a:lnSpc>
              <a:spcAft>
                <a:spcPts val="600"/>
              </a:spcAft>
              <a:buFont typeface="Wingdings" pitchFamily="2" charset="2"/>
              <a:buChar char="§"/>
              <a:defRPr/>
            </a:pPr>
            <a:endParaRPr lang="fr-FR" b="1" noProof="1"/>
          </a:p>
        </p:txBody>
      </p:sp>
      <p:sp>
        <p:nvSpPr>
          <p:cNvPr id="159746" name="Rectangle 2"/>
          <p:cNvSpPr>
            <a:spLocks noChangeArrowheads="1"/>
          </p:cNvSpPr>
          <p:nvPr/>
        </p:nvSpPr>
        <p:spPr bwMode="auto">
          <a:xfrm>
            <a:off x="1141942" y="-173135"/>
            <a:ext cx="138606" cy="346271"/>
          </a:xfrm>
          <a:prstGeom prst="rect">
            <a:avLst/>
          </a:prstGeom>
          <a:noFill/>
          <a:ln w="9525">
            <a:noFill/>
            <a:miter lim="800000"/>
            <a:headEnd/>
            <a:tailEnd/>
          </a:ln>
          <a:effectLst/>
        </p:spPr>
        <p:txBody>
          <a:bodyPr vert="horz" wrap="none" lIns="68601" tIns="34301" rIns="68601" bIns="34301" numCol="1" anchor="ctr" anchorCtr="0" compatLnSpc="1">
            <a:prstTxWarp prst="textNoShape">
              <a:avLst/>
            </a:prstTxWarp>
            <a:spAutoFit/>
          </a:bodyPr>
          <a:lstStyle/>
          <a:p>
            <a:endParaRPr lang="fr-FR"/>
          </a:p>
        </p:txBody>
      </p:sp>
      <p:sp>
        <p:nvSpPr>
          <p:cNvPr id="159748" name="Rectangle 4"/>
          <p:cNvSpPr>
            <a:spLocks noChangeArrowheads="1"/>
          </p:cNvSpPr>
          <p:nvPr/>
        </p:nvSpPr>
        <p:spPr bwMode="auto">
          <a:xfrm>
            <a:off x="1141942" y="-173135"/>
            <a:ext cx="138606" cy="346271"/>
          </a:xfrm>
          <a:prstGeom prst="rect">
            <a:avLst/>
          </a:prstGeom>
          <a:noFill/>
          <a:ln w="9525">
            <a:noFill/>
            <a:miter lim="800000"/>
            <a:headEnd/>
            <a:tailEnd/>
          </a:ln>
          <a:effectLst/>
        </p:spPr>
        <p:txBody>
          <a:bodyPr vert="horz" wrap="none" lIns="68601" tIns="34301" rIns="68601" bIns="34301" numCol="1" anchor="ctr" anchorCtr="0" compatLnSpc="1">
            <a:prstTxWarp prst="textNoShape">
              <a:avLst/>
            </a:prstTxWarp>
            <a:spAutoFit/>
          </a:bodyPr>
          <a:lstStyle/>
          <a:p>
            <a:endParaRPr lang="fr-FR"/>
          </a:p>
        </p:txBody>
      </p:sp>
      <p:sp>
        <p:nvSpPr>
          <p:cNvPr id="159750" name="Rectangle 6"/>
          <p:cNvSpPr>
            <a:spLocks noChangeArrowheads="1"/>
          </p:cNvSpPr>
          <p:nvPr/>
        </p:nvSpPr>
        <p:spPr bwMode="auto">
          <a:xfrm>
            <a:off x="1141942" y="-1632"/>
            <a:ext cx="138606" cy="346271"/>
          </a:xfrm>
          <a:prstGeom prst="rect">
            <a:avLst/>
          </a:prstGeom>
          <a:noFill/>
          <a:ln w="9525">
            <a:noFill/>
            <a:miter lim="800000"/>
            <a:headEnd/>
            <a:tailEnd/>
          </a:ln>
          <a:effectLst/>
        </p:spPr>
        <p:txBody>
          <a:bodyPr vert="horz" wrap="none" lIns="68601" tIns="34301" rIns="68601" bIns="34301" numCol="1" anchor="ctr" anchorCtr="0" compatLnSpc="1">
            <a:prstTxWarp prst="textNoShape">
              <a:avLst/>
            </a:prstTxWarp>
            <a:spAutoFit/>
          </a:bodyPr>
          <a:lstStyle/>
          <a:p>
            <a:endParaRPr lang="fr-FR"/>
          </a:p>
        </p:txBody>
      </p:sp>
      <p:sp>
        <p:nvSpPr>
          <p:cNvPr id="159752" name="Rectangle 8"/>
          <p:cNvSpPr>
            <a:spLocks noChangeArrowheads="1"/>
          </p:cNvSpPr>
          <p:nvPr/>
        </p:nvSpPr>
        <p:spPr bwMode="auto">
          <a:xfrm>
            <a:off x="1141942" y="-173135"/>
            <a:ext cx="138606" cy="346271"/>
          </a:xfrm>
          <a:prstGeom prst="rect">
            <a:avLst/>
          </a:prstGeom>
          <a:noFill/>
          <a:ln w="9525">
            <a:noFill/>
            <a:miter lim="800000"/>
            <a:headEnd/>
            <a:tailEnd/>
          </a:ln>
          <a:effectLst/>
        </p:spPr>
        <p:txBody>
          <a:bodyPr vert="horz" wrap="none" lIns="68601" tIns="34301" rIns="68601" bIns="34301" numCol="1" anchor="ctr" anchorCtr="0" compatLnSpc="1">
            <a:prstTxWarp prst="textNoShape">
              <a:avLst/>
            </a:prstTxWarp>
            <a:spAutoFit/>
          </a:bodyPr>
          <a:lstStyle/>
          <a:p>
            <a:endParaRPr lang="fr-FR"/>
          </a:p>
        </p:txBody>
      </p:sp>
      <p:sp>
        <p:nvSpPr>
          <p:cNvPr id="159754" name="Rectangle 10"/>
          <p:cNvSpPr>
            <a:spLocks noChangeArrowheads="1"/>
          </p:cNvSpPr>
          <p:nvPr/>
        </p:nvSpPr>
        <p:spPr bwMode="auto">
          <a:xfrm>
            <a:off x="1141942" y="-173135"/>
            <a:ext cx="138606" cy="346271"/>
          </a:xfrm>
          <a:prstGeom prst="rect">
            <a:avLst/>
          </a:prstGeom>
          <a:noFill/>
          <a:ln w="9525">
            <a:noFill/>
            <a:miter lim="800000"/>
            <a:headEnd/>
            <a:tailEnd/>
          </a:ln>
          <a:effectLst/>
        </p:spPr>
        <p:txBody>
          <a:bodyPr vert="horz" wrap="none" lIns="68601" tIns="34301" rIns="68601" bIns="34301" numCol="1" anchor="ctr" anchorCtr="0" compatLnSpc="1">
            <a:prstTxWarp prst="textNoShape">
              <a:avLst/>
            </a:prstTxWarp>
            <a:spAutoFit/>
          </a:bodyPr>
          <a:lstStyle/>
          <a:p>
            <a:endParaRPr lang="fr-FR"/>
          </a:p>
        </p:txBody>
      </p:sp>
      <p:sp>
        <p:nvSpPr>
          <p:cNvPr id="159756" name="Rectangle 12"/>
          <p:cNvSpPr>
            <a:spLocks noChangeArrowheads="1"/>
          </p:cNvSpPr>
          <p:nvPr/>
        </p:nvSpPr>
        <p:spPr bwMode="auto">
          <a:xfrm>
            <a:off x="1141942" y="-1632"/>
            <a:ext cx="138606" cy="346271"/>
          </a:xfrm>
          <a:prstGeom prst="rect">
            <a:avLst/>
          </a:prstGeom>
          <a:noFill/>
          <a:ln w="9525">
            <a:noFill/>
            <a:miter lim="800000"/>
            <a:headEnd/>
            <a:tailEnd/>
          </a:ln>
          <a:effectLst/>
        </p:spPr>
        <p:txBody>
          <a:bodyPr vert="horz" wrap="none" lIns="68601" tIns="34301" rIns="68601" bIns="34301" numCol="1" anchor="ctr" anchorCtr="0" compatLnSpc="1">
            <a:prstTxWarp prst="textNoShape">
              <a:avLst/>
            </a:prstTxWarp>
            <a:spAutoFit/>
          </a:bodyPr>
          <a:lstStyle/>
          <a:p>
            <a:endParaRPr lang="fr-FR"/>
          </a:p>
        </p:txBody>
      </p:sp>
      <p:sp>
        <p:nvSpPr>
          <p:cNvPr id="159758" name="Rectangle 14"/>
          <p:cNvSpPr>
            <a:spLocks noChangeArrowheads="1"/>
          </p:cNvSpPr>
          <p:nvPr/>
        </p:nvSpPr>
        <p:spPr bwMode="auto">
          <a:xfrm>
            <a:off x="1141942" y="-173135"/>
            <a:ext cx="138606" cy="346271"/>
          </a:xfrm>
          <a:prstGeom prst="rect">
            <a:avLst/>
          </a:prstGeom>
          <a:noFill/>
          <a:ln w="9525">
            <a:noFill/>
            <a:miter lim="800000"/>
            <a:headEnd/>
            <a:tailEnd/>
          </a:ln>
          <a:effectLst/>
        </p:spPr>
        <p:txBody>
          <a:bodyPr vert="horz" wrap="none" lIns="68601" tIns="34301" rIns="68601" bIns="34301" numCol="1" anchor="ctr" anchorCtr="0" compatLnSpc="1">
            <a:prstTxWarp prst="textNoShape">
              <a:avLst/>
            </a:prstTxWarp>
            <a:spAutoFit/>
          </a:bodyPr>
          <a:lstStyle/>
          <a:p>
            <a:endParaRPr lang="fr-FR"/>
          </a:p>
        </p:txBody>
      </p:sp>
      <p:sp>
        <p:nvSpPr>
          <p:cNvPr id="159760" name="Rectangle 16"/>
          <p:cNvSpPr>
            <a:spLocks noChangeArrowheads="1"/>
          </p:cNvSpPr>
          <p:nvPr/>
        </p:nvSpPr>
        <p:spPr bwMode="auto">
          <a:xfrm>
            <a:off x="1141942" y="-173135"/>
            <a:ext cx="138606" cy="346271"/>
          </a:xfrm>
          <a:prstGeom prst="rect">
            <a:avLst/>
          </a:prstGeom>
          <a:noFill/>
          <a:ln w="9525">
            <a:noFill/>
            <a:miter lim="800000"/>
            <a:headEnd/>
            <a:tailEnd/>
          </a:ln>
          <a:effectLst/>
        </p:spPr>
        <p:txBody>
          <a:bodyPr vert="horz" wrap="none" lIns="68601" tIns="34301" rIns="68601" bIns="34301" numCol="1" anchor="ctr" anchorCtr="0" compatLnSpc="1">
            <a:prstTxWarp prst="textNoShape">
              <a:avLst/>
            </a:prstTxWarp>
            <a:spAutoFit/>
          </a:bodyPr>
          <a:lstStyle/>
          <a:p>
            <a:endParaRPr lang="fr-FR"/>
          </a:p>
        </p:txBody>
      </p:sp>
      <p:sp>
        <p:nvSpPr>
          <p:cNvPr id="159762" name="Rectangle 18"/>
          <p:cNvSpPr>
            <a:spLocks noChangeArrowheads="1"/>
          </p:cNvSpPr>
          <p:nvPr/>
        </p:nvSpPr>
        <p:spPr bwMode="auto">
          <a:xfrm>
            <a:off x="1141942" y="-173135"/>
            <a:ext cx="138606" cy="346271"/>
          </a:xfrm>
          <a:prstGeom prst="rect">
            <a:avLst/>
          </a:prstGeom>
          <a:noFill/>
          <a:ln w="9525">
            <a:noFill/>
            <a:miter lim="800000"/>
            <a:headEnd/>
            <a:tailEnd/>
          </a:ln>
          <a:effectLst/>
        </p:spPr>
        <p:txBody>
          <a:bodyPr vert="horz" wrap="none" lIns="68601" tIns="34301" rIns="68601" bIns="34301" numCol="1" anchor="ctr" anchorCtr="0" compatLnSpc="1">
            <a:prstTxWarp prst="textNoShape">
              <a:avLst/>
            </a:prstTxWarp>
            <a:spAutoFit/>
          </a:bodyPr>
          <a:lstStyle/>
          <a:p>
            <a:endParaRPr lang="fr-FR"/>
          </a:p>
        </p:txBody>
      </p:sp>
      <p:sp>
        <p:nvSpPr>
          <p:cNvPr id="159764" name="Rectangle 20"/>
          <p:cNvSpPr>
            <a:spLocks noChangeArrowheads="1"/>
          </p:cNvSpPr>
          <p:nvPr/>
        </p:nvSpPr>
        <p:spPr bwMode="auto">
          <a:xfrm>
            <a:off x="1141942" y="-173135"/>
            <a:ext cx="138606" cy="346271"/>
          </a:xfrm>
          <a:prstGeom prst="rect">
            <a:avLst/>
          </a:prstGeom>
          <a:noFill/>
          <a:ln w="9525">
            <a:noFill/>
            <a:miter lim="800000"/>
            <a:headEnd/>
            <a:tailEnd/>
          </a:ln>
          <a:effectLst/>
        </p:spPr>
        <p:txBody>
          <a:bodyPr vert="horz" wrap="none" lIns="68601" tIns="34301" rIns="68601" bIns="34301" numCol="1" anchor="ctr" anchorCtr="0" compatLnSpc="1">
            <a:prstTxWarp prst="textNoShape">
              <a:avLst/>
            </a:prstTxWarp>
            <a:spAutoFit/>
          </a:bodyPr>
          <a:lstStyle/>
          <a:p>
            <a:endParaRPr lang="fr-FR"/>
          </a:p>
        </p:txBody>
      </p:sp>
      <p:sp>
        <p:nvSpPr>
          <p:cNvPr id="159766" name="Rectangle 22"/>
          <p:cNvSpPr>
            <a:spLocks noChangeArrowheads="1"/>
          </p:cNvSpPr>
          <p:nvPr/>
        </p:nvSpPr>
        <p:spPr bwMode="auto">
          <a:xfrm>
            <a:off x="1141942" y="-173135"/>
            <a:ext cx="138606" cy="346271"/>
          </a:xfrm>
          <a:prstGeom prst="rect">
            <a:avLst/>
          </a:prstGeom>
          <a:noFill/>
          <a:ln w="9525">
            <a:noFill/>
            <a:miter lim="800000"/>
            <a:headEnd/>
            <a:tailEnd/>
          </a:ln>
          <a:effectLst/>
        </p:spPr>
        <p:txBody>
          <a:bodyPr vert="horz" wrap="none" lIns="68601" tIns="34301" rIns="68601" bIns="34301" numCol="1" anchor="ctr" anchorCtr="0" compatLnSpc="1">
            <a:prstTxWarp prst="textNoShape">
              <a:avLst/>
            </a:prstTxWarp>
            <a:spAutoFit/>
          </a:bodyPr>
          <a:lstStyle/>
          <a:p>
            <a:endParaRPr lang="fr-FR"/>
          </a:p>
        </p:txBody>
      </p:sp>
      <p:sp>
        <p:nvSpPr>
          <p:cNvPr id="32" name="Rectangle 31"/>
          <p:cNvSpPr/>
          <p:nvPr/>
        </p:nvSpPr>
        <p:spPr>
          <a:xfrm>
            <a:off x="2032935" y="1276000"/>
            <a:ext cx="5186176" cy="369332"/>
          </a:xfrm>
          <a:prstGeom prst="rect">
            <a:avLst/>
          </a:prstGeom>
        </p:spPr>
        <p:txBody>
          <a:bodyPr wrap="square">
            <a:spAutoFit/>
          </a:bodyPr>
          <a:lstStyle/>
          <a:p>
            <a:endParaRPr lang="fr-FR" dirty="0"/>
          </a:p>
        </p:txBody>
      </p:sp>
      <p:sp>
        <p:nvSpPr>
          <p:cNvPr id="26" name="Text Box 5"/>
          <p:cNvSpPr txBox="1">
            <a:spLocks noChangeArrowheads="1"/>
          </p:cNvSpPr>
          <p:nvPr/>
        </p:nvSpPr>
        <p:spPr bwMode="auto">
          <a:xfrm>
            <a:off x="1546879" y="1437529"/>
            <a:ext cx="3430058" cy="900568"/>
          </a:xfrm>
          <a:prstGeom prst="rect">
            <a:avLst/>
          </a:prstGeom>
          <a:noFill/>
          <a:ln w="9525">
            <a:noFill/>
            <a:miter lim="800000"/>
            <a:headEnd/>
            <a:tailEnd/>
          </a:ln>
        </p:spPr>
        <p:txBody>
          <a:bodyPr>
            <a:spAutoFit/>
          </a:bodyPr>
          <a:lstStyle/>
          <a:p>
            <a:pPr>
              <a:spcBef>
                <a:spcPct val="50000"/>
              </a:spcBef>
            </a:pPr>
            <a:r>
              <a:rPr lang="fr-FR" sz="2101" b="0" dirty="0"/>
              <a:t>- Mesure du volume</a:t>
            </a:r>
          </a:p>
          <a:p>
            <a:pPr>
              <a:spcBef>
                <a:spcPct val="50000"/>
              </a:spcBef>
              <a:buFontTx/>
              <a:buChar char="-"/>
            </a:pPr>
            <a:r>
              <a:rPr lang="fr-FR" sz="2101" b="0" dirty="0"/>
              <a:t> Mesure de la masse,……. </a:t>
            </a:r>
          </a:p>
        </p:txBody>
      </p:sp>
      <p:sp>
        <p:nvSpPr>
          <p:cNvPr id="27" name="Rectangle 26"/>
          <p:cNvSpPr/>
          <p:nvPr/>
        </p:nvSpPr>
        <p:spPr>
          <a:xfrm>
            <a:off x="1106408" y="2695074"/>
            <a:ext cx="3736087" cy="1385507"/>
          </a:xfrm>
          <a:prstGeom prst="rect">
            <a:avLst/>
          </a:prstGeom>
        </p:spPr>
        <p:txBody>
          <a:bodyPr wrap="square">
            <a:spAutoFit/>
          </a:bodyPr>
          <a:lstStyle/>
          <a:p>
            <a:pPr>
              <a:spcBef>
                <a:spcPct val="50000"/>
              </a:spcBef>
            </a:pPr>
            <a:r>
              <a:rPr lang="en-CA" sz="2101" b="0" dirty="0"/>
              <a:t>Comment </a:t>
            </a:r>
            <a:r>
              <a:rPr lang="fr-FR" sz="2101" b="0" dirty="0"/>
              <a:t>peut-on</a:t>
            </a:r>
            <a:r>
              <a:rPr lang="en-CA" sz="2101" b="0" dirty="0"/>
              <a:t> </a:t>
            </a:r>
            <a:r>
              <a:rPr lang="fr-FR" sz="2101" b="0" dirty="0"/>
              <a:t>être certain que l‘analyste</a:t>
            </a:r>
            <a:r>
              <a:rPr lang="en-CA" sz="2101" b="0" dirty="0"/>
              <a:t> </a:t>
            </a:r>
            <a:r>
              <a:rPr lang="en-CA" sz="2101" b="0" dirty="0" err="1"/>
              <a:t>est</a:t>
            </a:r>
            <a:r>
              <a:rPr lang="en-CA" sz="2101" b="0" dirty="0"/>
              <a:t> </a:t>
            </a:r>
            <a:r>
              <a:rPr lang="en-CA" sz="2101" b="0" dirty="0" err="1"/>
              <a:t>coupable</a:t>
            </a:r>
            <a:r>
              <a:rPr lang="en-CA" sz="2101" b="0" dirty="0"/>
              <a:t> </a:t>
            </a:r>
            <a:r>
              <a:rPr lang="en-CA" sz="2101" b="0" dirty="0" err="1"/>
              <a:t>quand</a:t>
            </a:r>
            <a:r>
              <a:rPr lang="en-CA" sz="2101" b="0" dirty="0"/>
              <a:t> les </a:t>
            </a:r>
            <a:r>
              <a:rPr lang="en-CA" sz="2101" b="0" dirty="0" err="1"/>
              <a:t>mesures</a:t>
            </a:r>
            <a:r>
              <a:rPr lang="en-CA" sz="2101" b="0" dirty="0"/>
              <a:t> </a:t>
            </a:r>
            <a:r>
              <a:rPr lang="en-CA" sz="2101" b="0" dirty="0" err="1"/>
              <a:t>sont</a:t>
            </a:r>
            <a:r>
              <a:rPr lang="en-CA" sz="2101" b="0" dirty="0"/>
              <a:t> </a:t>
            </a:r>
            <a:r>
              <a:rPr lang="en-CA" sz="2101" b="0" dirty="0" err="1"/>
              <a:t>incertaines</a:t>
            </a:r>
            <a:r>
              <a:rPr lang="en-CA" sz="2101" b="0" dirty="0"/>
              <a:t>?</a:t>
            </a:r>
          </a:p>
        </p:txBody>
      </p:sp>
      <p:pic>
        <p:nvPicPr>
          <p:cNvPr id="28" name="Picture 3"/>
          <p:cNvPicPr>
            <a:picLocks noChangeAspect="1" noChangeArrowheads="1"/>
          </p:cNvPicPr>
          <p:nvPr/>
        </p:nvPicPr>
        <p:blipFill>
          <a:blip r:embed="rId3" cstate="print"/>
          <a:srcRect/>
          <a:stretch>
            <a:fillRect/>
          </a:stretch>
        </p:blipFill>
        <p:spPr bwMode="auto">
          <a:xfrm>
            <a:off x="5051156" y="3592089"/>
            <a:ext cx="2950902" cy="1573543"/>
          </a:xfrm>
          <a:prstGeom prst="rect">
            <a:avLst/>
          </a:prstGeom>
          <a:noFill/>
          <a:ln w="9525">
            <a:noFill/>
            <a:miter lim="800000"/>
            <a:headEnd/>
            <a:tailEnd/>
          </a:ln>
        </p:spPr>
      </p:pic>
      <p:sp>
        <p:nvSpPr>
          <p:cNvPr id="29" name="Text Box 6"/>
          <p:cNvSpPr txBox="1">
            <a:spLocks noChangeArrowheads="1"/>
          </p:cNvSpPr>
          <p:nvPr/>
        </p:nvSpPr>
        <p:spPr bwMode="auto">
          <a:xfrm>
            <a:off x="6007481" y="2791601"/>
            <a:ext cx="2924985" cy="461793"/>
          </a:xfrm>
          <a:prstGeom prst="rect">
            <a:avLst/>
          </a:prstGeom>
          <a:noFill/>
          <a:ln w="9525">
            <a:noFill/>
            <a:miter lim="800000"/>
            <a:headEnd/>
            <a:tailEnd/>
          </a:ln>
        </p:spPr>
        <p:txBody>
          <a:bodyPr wrap="square">
            <a:spAutoFit/>
          </a:bodyPr>
          <a:lstStyle/>
          <a:p>
            <a:pPr>
              <a:spcBef>
                <a:spcPct val="50000"/>
              </a:spcBef>
            </a:pPr>
            <a:r>
              <a:rPr lang="fr-FR" sz="2401" b="0" dirty="0"/>
              <a:t>Le calcul d’erreur</a:t>
            </a:r>
            <a:endParaRPr lang="en-CA" sz="2401" b="0" dirty="0"/>
          </a:p>
        </p:txBody>
      </p:sp>
      <p:sp>
        <p:nvSpPr>
          <p:cNvPr id="30" name="Flèche droite 29"/>
          <p:cNvSpPr/>
          <p:nvPr/>
        </p:nvSpPr>
        <p:spPr>
          <a:xfrm>
            <a:off x="5100957" y="2949428"/>
            <a:ext cx="648272" cy="32413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ZoneTexte 23"/>
          <p:cNvSpPr txBox="1"/>
          <p:nvPr/>
        </p:nvSpPr>
        <p:spPr>
          <a:xfrm rot="16200000">
            <a:off x="-1109758" y="1935714"/>
            <a:ext cx="3456384" cy="341632"/>
          </a:xfrm>
          <a:prstGeom prst="rect">
            <a:avLst/>
          </a:prstGeom>
          <a:noFill/>
        </p:spPr>
        <p:txBody>
          <a:bodyPr wrap="square" rtlCol="0">
            <a:spAutoFit/>
          </a:bodyPr>
          <a:lstStyle/>
          <a:p>
            <a:pPr lvl="0" algn="ctr" fontAlgn="auto">
              <a:lnSpc>
                <a:spcPct val="90000"/>
              </a:lnSpc>
              <a:spcAft>
                <a:spcPts val="0"/>
              </a:spcAft>
              <a:defRPr/>
            </a:pPr>
            <a:r>
              <a:rPr lang="de-DE" noProof="1">
                <a:solidFill>
                  <a:srgbClr val="000000"/>
                </a:solidFill>
              </a:rPr>
              <a:t>CALCUL DES INCERTITUDES</a:t>
            </a:r>
            <a:endParaRPr lang="de-DE" dirty="0">
              <a:solidFill>
                <a:srgbClr val="000000"/>
              </a:solidFill>
            </a:endParaRPr>
          </a:p>
        </p:txBody>
      </p:sp>
    </p:spTree>
    <p:extLst>
      <p:ext uri="{BB962C8B-B14F-4D97-AF65-F5344CB8AC3E}">
        <p14:creationId xmlns:p14="http://schemas.microsoft.com/office/powerpoint/2010/main" val="96020670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0"/>
                                  </p:stCondLst>
                                  <p:childTnLst>
                                    <p:animEffect transition="out" filter="fade">
                                      <p:cBhvr>
                                        <p:cTn id="14" dur="2000"/>
                                        <p:tgtEl>
                                          <p:spTgt spid="28"/>
                                        </p:tgtEl>
                                      </p:cBhvr>
                                    </p:animEffect>
                                    <p:set>
                                      <p:cBhvr>
                                        <p:cTn id="15" dur="1" fill="hold">
                                          <p:stCondLst>
                                            <p:cond delay="1999"/>
                                          </p:stCondLst>
                                        </p:cTn>
                                        <p:tgtEl>
                                          <p:spTgt spid="28"/>
                                        </p:tgtEl>
                                        <p:attrNameLst>
                                          <p:attrName>style.visibility</p:attrName>
                                        </p:attrNameLst>
                                      </p:cBhvr>
                                      <p:to>
                                        <p:strVal val="hidden"/>
                                      </p:to>
                                    </p:set>
                                  </p:childTnLst>
                                </p:cTn>
                              </p:par>
                              <p:par>
                                <p:cTn id="16" presetID="54" presetClass="entr" presetSubtype="0" accel="100000"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strVal val="#ppt_w*0.05"/>
                                          </p:val>
                                        </p:tav>
                                        <p:tav tm="100000">
                                          <p:val>
                                            <p:strVal val="#ppt_w"/>
                                          </p:val>
                                        </p:tav>
                                      </p:tavLst>
                                    </p:anim>
                                    <p:anim calcmode="lin" valueType="num">
                                      <p:cBhvr>
                                        <p:cTn id="19" dur="500" fill="hold"/>
                                        <p:tgtEl>
                                          <p:spTgt spid="29"/>
                                        </p:tgtEl>
                                        <p:attrNameLst>
                                          <p:attrName>ppt_h</p:attrName>
                                        </p:attrNameLst>
                                      </p:cBhvr>
                                      <p:tavLst>
                                        <p:tav tm="0">
                                          <p:val>
                                            <p:strVal val="#ppt_h"/>
                                          </p:val>
                                        </p:tav>
                                        <p:tav tm="100000">
                                          <p:val>
                                            <p:strVal val="#ppt_h"/>
                                          </p:val>
                                        </p:tav>
                                      </p:tavLst>
                                    </p:anim>
                                    <p:anim calcmode="lin" valueType="num">
                                      <p:cBhvr>
                                        <p:cTn id="20" dur="500" fill="hold"/>
                                        <p:tgtEl>
                                          <p:spTgt spid="29"/>
                                        </p:tgtEl>
                                        <p:attrNameLst>
                                          <p:attrName>ppt_x</p:attrName>
                                        </p:attrNameLst>
                                      </p:cBhvr>
                                      <p:tavLst>
                                        <p:tav tm="0">
                                          <p:val>
                                            <p:strVal val="#ppt_x-.2"/>
                                          </p:val>
                                        </p:tav>
                                        <p:tav tm="100000">
                                          <p:val>
                                            <p:strVal val="#ppt_x"/>
                                          </p:val>
                                        </p:tav>
                                      </p:tavLst>
                                    </p:anim>
                                    <p:anim calcmode="lin" valueType="num">
                                      <p:cBhvr>
                                        <p:cTn id="21" dur="500" fill="hold"/>
                                        <p:tgtEl>
                                          <p:spTgt spid="29"/>
                                        </p:tgtEl>
                                        <p:attrNameLst>
                                          <p:attrName>ppt_y</p:attrName>
                                        </p:attrNameLst>
                                      </p:cBhvr>
                                      <p:tavLst>
                                        <p:tav tm="0">
                                          <p:val>
                                            <p:strVal val="#ppt_y"/>
                                          </p:val>
                                        </p:tav>
                                        <p:tav tm="100000">
                                          <p:val>
                                            <p:strVal val="#ppt_y"/>
                                          </p:val>
                                        </p:tav>
                                      </p:tavLst>
                                    </p:anim>
                                    <p:animEffect transition="in" filter="fade">
                                      <p:cBhvr>
                                        <p:cTn id="2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_h1"/>
          <p:cNvSpPr>
            <a:spLocks noGrp="1" noChangeArrowheads="1"/>
          </p:cNvSpPr>
          <p:nvPr>
            <p:ph type="title"/>
          </p:nvPr>
        </p:nvSpPr>
        <p:spPr bwMode="gray">
          <a:xfrm>
            <a:off x="1249987" y="141524"/>
            <a:ext cx="6671418" cy="909179"/>
          </a:xfrm>
        </p:spPr>
        <p:txBody>
          <a:bodyPr/>
          <a:lstStyle/>
          <a:p>
            <a:pPr algn="ctr"/>
            <a:r>
              <a:rPr lang="fr-FR" dirty="0"/>
              <a:t>COMMENT DIMINUER LES ERREURS </a:t>
            </a:r>
            <a:r>
              <a:rPr lang="fr-FR" b="1" dirty="0"/>
              <a:t>?</a:t>
            </a:r>
          </a:p>
        </p:txBody>
      </p:sp>
      <p:sp>
        <p:nvSpPr>
          <p:cNvPr id="26" name="Rectangle 1027"/>
          <p:cNvSpPr>
            <a:spLocks noGrp="1" noChangeArrowheads="1"/>
          </p:cNvSpPr>
          <p:nvPr>
            <p:ph type="body" sz="quarter" idx="13"/>
          </p:nvPr>
        </p:nvSpPr>
        <p:spPr>
          <a:xfrm>
            <a:off x="1403648" y="1780456"/>
            <a:ext cx="7479541" cy="1857595"/>
          </a:xfrm>
          <a:prstGeom prst="rect">
            <a:avLst/>
          </a:prstGeom>
          <a:noFill/>
          <a:ln/>
        </p:spPr>
        <p:txBody>
          <a:bodyPr/>
          <a:lstStyle/>
          <a:p>
            <a:pPr algn="ctr">
              <a:buFontTx/>
              <a:buNone/>
            </a:pPr>
            <a:endParaRPr lang="fr-FR" sz="1800" dirty="0"/>
          </a:p>
          <a:p>
            <a:r>
              <a:rPr lang="fr-FR" sz="1800" dirty="0"/>
              <a:t>On diminue les </a:t>
            </a:r>
            <a:r>
              <a:rPr lang="fr-FR" sz="1800" dirty="0">
                <a:solidFill>
                  <a:srgbClr val="0070C0"/>
                </a:solidFill>
              </a:rPr>
              <a:t>erreurs aléatoires </a:t>
            </a:r>
            <a:r>
              <a:rPr lang="fr-FR" sz="1800" dirty="0"/>
              <a:t>en </a:t>
            </a:r>
            <a:r>
              <a:rPr lang="fr-FR" sz="2101" b="1" dirty="0"/>
              <a:t>répétant</a:t>
            </a:r>
            <a:r>
              <a:rPr lang="fr-FR" sz="1800" dirty="0"/>
              <a:t> les mesures,</a:t>
            </a:r>
          </a:p>
          <a:p>
            <a:pPr>
              <a:buFontTx/>
              <a:buNone/>
            </a:pPr>
            <a:endParaRPr lang="fr-FR" sz="1800" dirty="0"/>
          </a:p>
          <a:p>
            <a:r>
              <a:rPr lang="fr-FR" sz="1800" dirty="0"/>
              <a:t>On diminue les </a:t>
            </a:r>
            <a:r>
              <a:rPr lang="fr-FR" sz="1800" dirty="0">
                <a:solidFill>
                  <a:srgbClr val="0070C0"/>
                </a:solidFill>
              </a:rPr>
              <a:t>erreurs systématiques </a:t>
            </a:r>
            <a:r>
              <a:rPr lang="fr-FR" sz="1800" dirty="0"/>
              <a:t>en </a:t>
            </a:r>
            <a:r>
              <a:rPr lang="fr-FR" sz="2101" b="1" dirty="0"/>
              <a:t>appliquant des corrections</a:t>
            </a:r>
            <a:r>
              <a:rPr lang="fr-FR" sz="1800" dirty="0"/>
              <a:t>.</a:t>
            </a:r>
          </a:p>
          <a:p>
            <a:pPr>
              <a:buFontTx/>
              <a:buNone/>
            </a:pPr>
            <a:endParaRPr lang="fr-FR" sz="1800" dirty="0"/>
          </a:p>
          <a:p>
            <a:pPr>
              <a:buFontTx/>
              <a:buNone/>
            </a:pPr>
            <a:endParaRPr lang="fr-FR" sz="1800" dirty="0"/>
          </a:p>
          <a:p>
            <a:pPr>
              <a:buFontTx/>
              <a:buNone/>
            </a:pPr>
            <a:endParaRPr lang="fr-FR" sz="1800" dirty="0"/>
          </a:p>
        </p:txBody>
      </p:sp>
      <p:sp>
        <p:nvSpPr>
          <p:cNvPr id="159746" name="Rectangle 2"/>
          <p:cNvSpPr>
            <a:spLocks noChangeArrowheads="1"/>
          </p:cNvSpPr>
          <p:nvPr/>
        </p:nvSpPr>
        <p:spPr bwMode="auto">
          <a:xfrm>
            <a:off x="1141942" y="-173135"/>
            <a:ext cx="138606" cy="346271"/>
          </a:xfrm>
          <a:prstGeom prst="rect">
            <a:avLst/>
          </a:prstGeom>
          <a:noFill/>
          <a:ln w="9525">
            <a:noFill/>
            <a:miter lim="800000"/>
            <a:headEnd/>
            <a:tailEnd/>
          </a:ln>
          <a:effectLst/>
        </p:spPr>
        <p:txBody>
          <a:bodyPr vert="horz" wrap="none" lIns="68601" tIns="34301" rIns="68601" bIns="34301" numCol="1" anchor="ctr" anchorCtr="0" compatLnSpc="1">
            <a:prstTxWarp prst="textNoShape">
              <a:avLst/>
            </a:prstTxWarp>
            <a:spAutoFit/>
          </a:bodyPr>
          <a:lstStyle/>
          <a:p>
            <a:endParaRPr lang="fr-FR"/>
          </a:p>
        </p:txBody>
      </p:sp>
      <p:sp>
        <p:nvSpPr>
          <p:cNvPr id="159748" name="Rectangle 4"/>
          <p:cNvSpPr>
            <a:spLocks noChangeArrowheads="1"/>
          </p:cNvSpPr>
          <p:nvPr/>
        </p:nvSpPr>
        <p:spPr bwMode="auto">
          <a:xfrm>
            <a:off x="1141942" y="-173135"/>
            <a:ext cx="138606" cy="346271"/>
          </a:xfrm>
          <a:prstGeom prst="rect">
            <a:avLst/>
          </a:prstGeom>
          <a:noFill/>
          <a:ln w="9525">
            <a:noFill/>
            <a:miter lim="800000"/>
            <a:headEnd/>
            <a:tailEnd/>
          </a:ln>
          <a:effectLst/>
        </p:spPr>
        <p:txBody>
          <a:bodyPr vert="horz" wrap="none" lIns="68601" tIns="34301" rIns="68601" bIns="34301" numCol="1" anchor="ctr" anchorCtr="0" compatLnSpc="1">
            <a:prstTxWarp prst="textNoShape">
              <a:avLst/>
            </a:prstTxWarp>
            <a:spAutoFit/>
          </a:bodyPr>
          <a:lstStyle/>
          <a:p>
            <a:endParaRPr lang="fr-FR"/>
          </a:p>
        </p:txBody>
      </p:sp>
      <p:sp>
        <p:nvSpPr>
          <p:cNvPr id="159750" name="Rectangle 6"/>
          <p:cNvSpPr>
            <a:spLocks noChangeArrowheads="1"/>
          </p:cNvSpPr>
          <p:nvPr/>
        </p:nvSpPr>
        <p:spPr bwMode="auto">
          <a:xfrm>
            <a:off x="1141942" y="-1632"/>
            <a:ext cx="138606" cy="346271"/>
          </a:xfrm>
          <a:prstGeom prst="rect">
            <a:avLst/>
          </a:prstGeom>
          <a:noFill/>
          <a:ln w="9525">
            <a:noFill/>
            <a:miter lim="800000"/>
            <a:headEnd/>
            <a:tailEnd/>
          </a:ln>
          <a:effectLst/>
        </p:spPr>
        <p:txBody>
          <a:bodyPr vert="horz" wrap="none" lIns="68601" tIns="34301" rIns="68601" bIns="34301" numCol="1" anchor="ctr" anchorCtr="0" compatLnSpc="1">
            <a:prstTxWarp prst="textNoShape">
              <a:avLst/>
            </a:prstTxWarp>
            <a:spAutoFit/>
          </a:bodyPr>
          <a:lstStyle/>
          <a:p>
            <a:endParaRPr lang="fr-FR"/>
          </a:p>
        </p:txBody>
      </p:sp>
      <p:sp>
        <p:nvSpPr>
          <p:cNvPr id="159752" name="Rectangle 8"/>
          <p:cNvSpPr>
            <a:spLocks noChangeArrowheads="1"/>
          </p:cNvSpPr>
          <p:nvPr/>
        </p:nvSpPr>
        <p:spPr bwMode="auto">
          <a:xfrm>
            <a:off x="1141942" y="-173135"/>
            <a:ext cx="138606" cy="346271"/>
          </a:xfrm>
          <a:prstGeom prst="rect">
            <a:avLst/>
          </a:prstGeom>
          <a:noFill/>
          <a:ln w="9525">
            <a:noFill/>
            <a:miter lim="800000"/>
            <a:headEnd/>
            <a:tailEnd/>
          </a:ln>
          <a:effectLst/>
        </p:spPr>
        <p:txBody>
          <a:bodyPr vert="horz" wrap="none" lIns="68601" tIns="34301" rIns="68601" bIns="34301" numCol="1" anchor="ctr" anchorCtr="0" compatLnSpc="1">
            <a:prstTxWarp prst="textNoShape">
              <a:avLst/>
            </a:prstTxWarp>
            <a:spAutoFit/>
          </a:bodyPr>
          <a:lstStyle/>
          <a:p>
            <a:endParaRPr lang="fr-FR"/>
          </a:p>
        </p:txBody>
      </p:sp>
      <p:sp>
        <p:nvSpPr>
          <p:cNvPr id="159754" name="Rectangle 10"/>
          <p:cNvSpPr>
            <a:spLocks noChangeArrowheads="1"/>
          </p:cNvSpPr>
          <p:nvPr/>
        </p:nvSpPr>
        <p:spPr bwMode="auto">
          <a:xfrm>
            <a:off x="1141942" y="-173135"/>
            <a:ext cx="138606" cy="346271"/>
          </a:xfrm>
          <a:prstGeom prst="rect">
            <a:avLst/>
          </a:prstGeom>
          <a:noFill/>
          <a:ln w="9525">
            <a:noFill/>
            <a:miter lim="800000"/>
            <a:headEnd/>
            <a:tailEnd/>
          </a:ln>
          <a:effectLst/>
        </p:spPr>
        <p:txBody>
          <a:bodyPr vert="horz" wrap="none" lIns="68601" tIns="34301" rIns="68601" bIns="34301" numCol="1" anchor="ctr" anchorCtr="0" compatLnSpc="1">
            <a:prstTxWarp prst="textNoShape">
              <a:avLst/>
            </a:prstTxWarp>
            <a:spAutoFit/>
          </a:bodyPr>
          <a:lstStyle/>
          <a:p>
            <a:endParaRPr lang="fr-FR"/>
          </a:p>
        </p:txBody>
      </p:sp>
      <p:sp>
        <p:nvSpPr>
          <p:cNvPr id="159756" name="Rectangle 12"/>
          <p:cNvSpPr>
            <a:spLocks noChangeArrowheads="1"/>
          </p:cNvSpPr>
          <p:nvPr/>
        </p:nvSpPr>
        <p:spPr bwMode="auto">
          <a:xfrm>
            <a:off x="1141942" y="-1632"/>
            <a:ext cx="138606" cy="346271"/>
          </a:xfrm>
          <a:prstGeom prst="rect">
            <a:avLst/>
          </a:prstGeom>
          <a:noFill/>
          <a:ln w="9525">
            <a:noFill/>
            <a:miter lim="800000"/>
            <a:headEnd/>
            <a:tailEnd/>
          </a:ln>
          <a:effectLst/>
        </p:spPr>
        <p:txBody>
          <a:bodyPr vert="horz" wrap="none" lIns="68601" tIns="34301" rIns="68601" bIns="34301" numCol="1" anchor="ctr" anchorCtr="0" compatLnSpc="1">
            <a:prstTxWarp prst="textNoShape">
              <a:avLst/>
            </a:prstTxWarp>
            <a:spAutoFit/>
          </a:bodyPr>
          <a:lstStyle/>
          <a:p>
            <a:endParaRPr lang="fr-FR"/>
          </a:p>
        </p:txBody>
      </p:sp>
      <p:sp>
        <p:nvSpPr>
          <p:cNvPr id="159758" name="Rectangle 14"/>
          <p:cNvSpPr>
            <a:spLocks noChangeArrowheads="1"/>
          </p:cNvSpPr>
          <p:nvPr/>
        </p:nvSpPr>
        <p:spPr bwMode="auto">
          <a:xfrm>
            <a:off x="1141942" y="-173135"/>
            <a:ext cx="138606" cy="346271"/>
          </a:xfrm>
          <a:prstGeom prst="rect">
            <a:avLst/>
          </a:prstGeom>
          <a:noFill/>
          <a:ln w="9525">
            <a:noFill/>
            <a:miter lim="800000"/>
            <a:headEnd/>
            <a:tailEnd/>
          </a:ln>
          <a:effectLst/>
        </p:spPr>
        <p:txBody>
          <a:bodyPr vert="horz" wrap="none" lIns="68601" tIns="34301" rIns="68601" bIns="34301" numCol="1" anchor="ctr" anchorCtr="0" compatLnSpc="1">
            <a:prstTxWarp prst="textNoShape">
              <a:avLst/>
            </a:prstTxWarp>
            <a:spAutoFit/>
          </a:bodyPr>
          <a:lstStyle/>
          <a:p>
            <a:endParaRPr lang="fr-FR"/>
          </a:p>
        </p:txBody>
      </p:sp>
      <p:sp>
        <p:nvSpPr>
          <p:cNvPr id="159760" name="Rectangle 16"/>
          <p:cNvSpPr>
            <a:spLocks noChangeArrowheads="1"/>
          </p:cNvSpPr>
          <p:nvPr/>
        </p:nvSpPr>
        <p:spPr bwMode="auto">
          <a:xfrm>
            <a:off x="1141942" y="-173135"/>
            <a:ext cx="138606" cy="346271"/>
          </a:xfrm>
          <a:prstGeom prst="rect">
            <a:avLst/>
          </a:prstGeom>
          <a:noFill/>
          <a:ln w="9525">
            <a:noFill/>
            <a:miter lim="800000"/>
            <a:headEnd/>
            <a:tailEnd/>
          </a:ln>
          <a:effectLst/>
        </p:spPr>
        <p:txBody>
          <a:bodyPr vert="horz" wrap="none" lIns="68601" tIns="34301" rIns="68601" bIns="34301" numCol="1" anchor="ctr" anchorCtr="0" compatLnSpc="1">
            <a:prstTxWarp prst="textNoShape">
              <a:avLst/>
            </a:prstTxWarp>
            <a:spAutoFit/>
          </a:bodyPr>
          <a:lstStyle/>
          <a:p>
            <a:endParaRPr lang="fr-FR"/>
          </a:p>
        </p:txBody>
      </p:sp>
      <p:sp>
        <p:nvSpPr>
          <p:cNvPr id="159762" name="Rectangle 18"/>
          <p:cNvSpPr>
            <a:spLocks noChangeArrowheads="1"/>
          </p:cNvSpPr>
          <p:nvPr/>
        </p:nvSpPr>
        <p:spPr bwMode="auto">
          <a:xfrm>
            <a:off x="1141942" y="-173135"/>
            <a:ext cx="138606" cy="346271"/>
          </a:xfrm>
          <a:prstGeom prst="rect">
            <a:avLst/>
          </a:prstGeom>
          <a:noFill/>
          <a:ln w="9525">
            <a:noFill/>
            <a:miter lim="800000"/>
            <a:headEnd/>
            <a:tailEnd/>
          </a:ln>
          <a:effectLst/>
        </p:spPr>
        <p:txBody>
          <a:bodyPr vert="horz" wrap="none" lIns="68601" tIns="34301" rIns="68601" bIns="34301" numCol="1" anchor="ctr" anchorCtr="0" compatLnSpc="1">
            <a:prstTxWarp prst="textNoShape">
              <a:avLst/>
            </a:prstTxWarp>
            <a:spAutoFit/>
          </a:bodyPr>
          <a:lstStyle/>
          <a:p>
            <a:endParaRPr lang="fr-FR"/>
          </a:p>
        </p:txBody>
      </p:sp>
      <p:sp>
        <p:nvSpPr>
          <p:cNvPr id="159764" name="Rectangle 20"/>
          <p:cNvSpPr>
            <a:spLocks noChangeArrowheads="1"/>
          </p:cNvSpPr>
          <p:nvPr/>
        </p:nvSpPr>
        <p:spPr bwMode="auto">
          <a:xfrm>
            <a:off x="1141942" y="-173135"/>
            <a:ext cx="138606" cy="346271"/>
          </a:xfrm>
          <a:prstGeom prst="rect">
            <a:avLst/>
          </a:prstGeom>
          <a:noFill/>
          <a:ln w="9525">
            <a:noFill/>
            <a:miter lim="800000"/>
            <a:headEnd/>
            <a:tailEnd/>
          </a:ln>
          <a:effectLst/>
        </p:spPr>
        <p:txBody>
          <a:bodyPr vert="horz" wrap="none" lIns="68601" tIns="34301" rIns="68601" bIns="34301" numCol="1" anchor="ctr" anchorCtr="0" compatLnSpc="1">
            <a:prstTxWarp prst="textNoShape">
              <a:avLst/>
            </a:prstTxWarp>
            <a:spAutoFit/>
          </a:bodyPr>
          <a:lstStyle/>
          <a:p>
            <a:endParaRPr lang="fr-FR"/>
          </a:p>
        </p:txBody>
      </p:sp>
      <p:sp>
        <p:nvSpPr>
          <p:cNvPr id="159766" name="Rectangle 22"/>
          <p:cNvSpPr>
            <a:spLocks noChangeArrowheads="1"/>
          </p:cNvSpPr>
          <p:nvPr/>
        </p:nvSpPr>
        <p:spPr bwMode="auto">
          <a:xfrm>
            <a:off x="1141942" y="-173135"/>
            <a:ext cx="138606" cy="346271"/>
          </a:xfrm>
          <a:prstGeom prst="rect">
            <a:avLst/>
          </a:prstGeom>
          <a:noFill/>
          <a:ln w="9525">
            <a:noFill/>
            <a:miter lim="800000"/>
            <a:headEnd/>
            <a:tailEnd/>
          </a:ln>
          <a:effectLst/>
        </p:spPr>
        <p:txBody>
          <a:bodyPr vert="horz" wrap="none" lIns="68601" tIns="34301" rIns="68601" bIns="34301" numCol="1" anchor="ctr" anchorCtr="0" compatLnSpc="1">
            <a:prstTxWarp prst="textNoShape">
              <a:avLst/>
            </a:prstTxWarp>
            <a:spAutoFit/>
          </a:bodyPr>
          <a:lstStyle/>
          <a:p>
            <a:endParaRPr lang="fr-FR"/>
          </a:p>
        </p:txBody>
      </p:sp>
      <p:sp>
        <p:nvSpPr>
          <p:cNvPr id="15" name="ZoneTexte 14"/>
          <p:cNvSpPr txBox="1"/>
          <p:nvPr/>
        </p:nvSpPr>
        <p:spPr>
          <a:xfrm rot="16200000">
            <a:off x="-1109758" y="1935714"/>
            <a:ext cx="3456384" cy="341632"/>
          </a:xfrm>
          <a:prstGeom prst="rect">
            <a:avLst/>
          </a:prstGeom>
          <a:noFill/>
        </p:spPr>
        <p:txBody>
          <a:bodyPr wrap="square" rtlCol="0">
            <a:spAutoFit/>
          </a:bodyPr>
          <a:lstStyle/>
          <a:p>
            <a:pPr lvl="0" algn="ctr" fontAlgn="auto">
              <a:lnSpc>
                <a:spcPct val="90000"/>
              </a:lnSpc>
              <a:spcAft>
                <a:spcPts val="0"/>
              </a:spcAft>
              <a:defRPr/>
            </a:pPr>
            <a:r>
              <a:rPr lang="de-DE" noProof="1">
                <a:solidFill>
                  <a:srgbClr val="000000"/>
                </a:solidFill>
              </a:rPr>
              <a:t>CALCUL DES INCERTITUDES</a:t>
            </a:r>
            <a:endParaRPr lang="de-DE" dirty="0">
              <a:solidFill>
                <a:srgbClr val="000000"/>
              </a:solidFill>
            </a:endParaRPr>
          </a:p>
        </p:txBody>
      </p:sp>
    </p:spTree>
    <p:extLst>
      <p:ext uri="{BB962C8B-B14F-4D97-AF65-F5344CB8AC3E}">
        <p14:creationId xmlns:p14="http://schemas.microsoft.com/office/powerpoint/2010/main" val="3414463409"/>
      </p:ext>
    </p:extLst>
  </p:cSld>
  <p:clrMapOvr>
    <a:masterClrMapping/>
  </p:clrMapOvr>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_h1"/>
          <p:cNvSpPr>
            <a:spLocks noGrp="1" noChangeArrowheads="1"/>
          </p:cNvSpPr>
          <p:nvPr>
            <p:ph type="title"/>
          </p:nvPr>
        </p:nvSpPr>
        <p:spPr bwMode="gray">
          <a:xfrm>
            <a:off x="1236291" y="44101"/>
            <a:ext cx="6671418" cy="909179"/>
          </a:xfrm>
        </p:spPr>
        <p:txBody>
          <a:bodyPr/>
          <a:lstStyle/>
          <a:p>
            <a:pPr algn="ctr"/>
            <a:r>
              <a:rPr lang="en-US" sz="2401" b="1" noProof="1"/>
              <a:t>Représentation symbolique de l’erreur</a:t>
            </a:r>
          </a:p>
        </p:txBody>
      </p:sp>
      <p:sp>
        <p:nvSpPr>
          <p:cNvPr id="23" name="_text"/>
          <p:cNvSpPr txBox="1">
            <a:spLocks/>
          </p:cNvSpPr>
          <p:nvPr/>
        </p:nvSpPr>
        <p:spPr bwMode="gray">
          <a:xfrm>
            <a:off x="1384905" y="1165982"/>
            <a:ext cx="3132310" cy="3187096"/>
          </a:xfrm>
          <a:prstGeom prst="rect">
            <a:avLst/>
          </a:prstGeom>
        </p:spPr>
        <p:txBody>
          <a:bodyPr vert="horz" lIns="0" tIns="0" rIns="0" bIns="0" rtlCol="0">
            <a:noAutofit/>
          </a:bodyPr>
          <a:lstStyle/>
          <a:p>
            <a:pPr marL="135036" indent="-135036">
              <a:lnSpc>
                <a:spcPct val="95000"/>
              </a:lnSpc>
              <a:spcAft>
                <a:spcPts val="600"/>
              </a:spcAft>
              <a:buFont typeface="Wingdings" pitchFamily="2" charset="2"/>
              <a:buChar char="§"/>
              <a:defRPr/>
            </a:pPr>
            <a:endParaRPr lang="fr-FR" b="1" noProof="1"/>
          </a:p>
        </p:txBody>
      </p:sp>
      <p:sp>
        <p:nvSpPr>
          <p:cNvPr id="18" name="Espace réservé du contenu 2"/>
          <p:cNvSpPr txBox="1">
            <a:spLocks/>
          </p:cNvSpPr>
          <p:nvPr/>
        </p:nvSpPr>
        <p:spPr>
          <a:xfrm>
            <a:off x="1484948" y="1200521"/>
            <a:ext cx="6174105" cy="3395520"/>
          </a:xfrm>
          <a:prstGeom prst="rect">
            <a:avLst/>
          </a:prstGeom>
        </p:spPr>
        <p:txBody>
          <a:bodyPr>
            <a:normAutofit/>
          </a:bodyPr>
          <a:lstStyle/>
          <a:p>
            <a:pPr marL="257244" indent="-257244" defTabSz="685983" fontAlgn="auto">
              <a:spcBef>
                <a:spcPct val="20000"/>
              </a:spcBef>
              <a:spcAft>
                <a:spcPts val="0"/>
              </a:spcAft>
              <a:buFont typeface="Arial" pitchFamily="34" charset="0"/>
              <a:buChar char="•"/>
              <a:defRPr/>
            </a:pPr>
            <a:endParaRPr lang="fr-FR" sz="2401" dirty="0">
              <a:latin typeface="+mn-lt"/>
            </a:endParaRPr>
          </a:p>
        </p:txBody>
      </p:sp>
      <p:sp>
        <p:nvSpPr>
          <p:cNvPr id="9" name="ZoneTexte 8"/>
          <p:cNvSpPr txBox="1"/>
          <p:nvPr/>
        </p:nvSpPr>
        <p:spPr>
          <a:xfrm>
            <a:off x="1546731" y="1005887"/>
            <a:ext cx="6050539" cy="1200329"/>
          </a:xfrm>
          <a:prstGeom prst="rect">
            <a:avLst/>
          </a:prstGeom>
          <a:noFill/>
        </p:spPr>
        <p:txBody>
          <a:bodyPr wrap="square" rtlCol="0">
            <a:spAutoFit/>
          </a:bodyPr>
          <a:lstStyle/>
          <a:p>
            <a:pPr marL="342991" indent="-342991">
              <a:buFont typeface="+mj-lt"/>
              <a:buAutoNum type="arabicPeriod"/>
            </a:pPr>
            <a:endParaRPr lang="fr-FR" dirty="0">
              <a:solidFill>
                <a:srgbClr val="FF0000"/>
              </a:solidFill>
            </a:endParaRPr>
          </a:p>
          <a:p>
            <a:pPr marL="342991" indent="-342991">
              <a:buFont typeface="+mj-lt"/>
              <a:buAutoNum type="arabicPeriod"/>
            </a:pPr>
            <a:endParaRPr lang="fr-FR" dirty="0"/>
          </a:p>
          <a:p>
            <a:pPr marL="342991" indent="-342991">
              <a:buFont typeface="+mj-lt"/>
              <a:buAutoNum type="arabicPeriod"/>
            </a:pPr>
            <a:endParaRPr lang="fr-FR" dirty="0"/>
          </a:p>
          <a:p>
            <a:pPr marL="257244" indent="-257244">
              <a:buFont typeface="+mj-lt"/>
              <a:buAutoNum type="arabicPeriod"/>
            </a:pPr>
            <a:endParaRPr lang="fr-FR" b="1" dirty="0"/>
          </a:p>
        </p:txBody>
      </p:sp>
      <p:sp>
        <p:nvSpPr>
          <p:cNvPr id="159746" name="Rectangle 2"/>
          <p:cNvSpPr>
            <a:spLocks noChangeArrowheads="1"/>
          </p:cNvSpPr>
          <p:nvPr/>
        </p:nvSpPr>
        <p:spPr bwMode="auto">
          <a:xfrm>
            <a:off x="1141942" y="-173135"/>
            <a:ext cx="138606" cy="346271"/>
          </a:xfrm>
          <a:prstGeom prst="rect">
            <a:avLst/>
          </a:prstGeom>
          <a:noFill/>
          <a:ln w="9525">
            <a:noFill/>
            <a:miter lim="800000"/>
            <a:headEnd/>
            <a:tailEnd/>
          </a:ln>
          <a:effectLst/>
        </p:spPr>
        <p:txBody>
          <a:bodyPr vert="horz" wrap="none" lIns="68601" tIns="34301" rIns="68601" bIns="34301" numCol="1" anchor="ctr" anchorCtr="0" compatLnSpc="1">
            <a:prstTxWarp prst="textNoShape">
              <a:avLst/>
            </a:prstTxWarp>
            <a:spAutoFit/>
          </a:bodyPr>
          <a:lstStyle/>
          <a:p>
            <a:endParaRPr lang="fr-FR"/>
          </a:p>
        </p:txBody>
      </p:sp>
      <p:sp>
        <p:nvSpPr>
          <p:cNvPr id="159748" name="Rectangle 4"/>
          <p:cNvSpPr>
            <a:spLocks noChangeArrowheads="1"/>
          </p:cNvSpPr>
          <p:nvPr/>
        </p:nvSpPr>
        <p:spPr bwMode="auto">
          <a:xfrm>
            <a:off x="1141942" y="-173135"/>
            <a:ext cx="138606" cy="346271"/>
          </a:xfrm>
          <a:prstGeom prst="rect">
            <a:avLst/>
          </a:prstGeom>
          <a:noFill/>
          <a:ln w="9525">
            <a:noFill/>
            <a:miter lim="800000"/>
            <a:headEnd/>
            <a:tailEnd/>
          </a:ln>
          <a:effectLst/>
        </p:spPr>
        <p:txBody>
          <a:bodyPr vert="horz" wrap="none" lIns="68601" tIns="34301" rIns="68601" bIns="34301" numCol="1" anchor="ctr" anchorCtr="0" compatLnSpc="1">
            <a:prstTxWarp prst="textNoShape">
              <a:avLst/>
            </a:prstTxWarp>
            <a:spAutoFit/>
          </a:bodyPr>
          <a:lstStyle/>
          <a:p>
            <a:endParaRPr lang="fr-FR"/>
          </a:p>
        </p:txBody>
      </p:sp>
      <p:sp>
        <p:nvSpPr>
          <p:cNvPr id="159750" name="Rectangle 6"/>
          <p:cNvSpPr>
            <a:spLocks noChangeArrowheads="1"/>
          </p:cNvSpPr>
          <p:nvPr/>
        </p:nvSpPr>
        <p:spPr bwMode="auto">
          <a:xfrm>
            <a:off x="1141942" y="-1632"/>
            <a:ext cx="138606" cy="346271"/>
          </a:xfrm>
          <a:prstGeom prst="rect">
            <a:avLst/>
          </a:prstGeom>
          <a:noFill/>
          <a:ln w="9525">
            <a:noFill/>
            <a:miter lim="800000"/>
            <a:headEnd/>
            <a:tailEnd/>
          </a:ln>
          <a:effectLst/>
        </p:spPr>
        <p:txBody>
          <a:bodyPr vert="horz" wrap="none" lIns="68601" tIns="34301" rIns="68601" bIns="34301" numCol="1" anchor="ctr" anchorCtr="0" compatLnSpc="1">
            <a:prstTxWarp prst="textNoShape">
              <a:avLst/>
            </a:prstTxWarp>
            <a:spAutoFit/>
          </a:bodyPr>
          <a:lstStyle/>
          <a:p>
            <a:endParaRPr lang="fr-FR"/>
          </a:p>
        </p:txBody>
      </p:sp>
      <p:sp>
        <p:nvSpPr>
          <p:cNvPr id="159752" name="Rectangle 8"/>
          <p:cNvSpPr>
            <a:spLocks noChangeArrowheads="1"/>
          </p:cNvSpPr>
          <p:nvPr/>
        </p:nvSpPr>
        <p:spPr bwMode="auto">
          <a:xfrm>
            <a:off x="1141942" y="-173135"/>
            <a:ext cx="138606" cy="346271"/>
          </a:xfrm>
          <a:prstGeom prst="rect">
            <a:avLst/>
          </a:prstGeom>
          <a:noFill/>
          <a:ln w="9525">
            <a:noFill/>
            <a:miter lim="800000"/>
            <a:headEnd/>
            <a:tailEnd/>
          </a:ln>
          <a:effectLst/>
        </p:spPr>
        <p:txBody>
          <a:bodyPr vert="horz" wrap="none" lIns="68601" tIns="34301" rIns="68601" bIns="34301" numCol="1" anchor="ctr" anchorCtr="0" compatLnSpc="1">
            <a:prstTxWarp prst="textNoShape">
              <a:avLst/>
            </a:prstTxWarp>
            <a:spAutoFit/>
          </a:bodyPr>
          <a:lstStyle/>
          <a:p>
            <a:endParaRPr lang="fr-FR"/>
          </a:p>
        </p:txBody>
      </p:sp>
      <p:sp>
        <p:nvSpPr>
          <p:cNvPr id="159754" name="Rectangle 10"/>
          <p:cNvSpPr>
            <a:spLocks noChangeArrowheads="1"/>
          </p:cNvSpPr>
          <p:nvPr/>
        </p:nvSpPr>
        <p:spPr bwMode="auto">
          <a:xfrm>
            <a:off x="1141942" y="-173135"/>
            <a:ext cx="138606" cy="346271"/>
          </a:xfrm>
          <a:prstGeom prst="rect">
            <a:avLst/>
          </a:prstGeom>
          <a:noFill/>
          <a:ln w="9525">
            <a:noFill/>
            <a:miter lim="800000"/>
            <a:headEnd/>
            <a:tailEnd/>
          </a:ln>
          <a:effectLst/>
        </p:spPr>
        <p:txBody>
          <a:bodyPr vert="horz" wrap="none" lIns="68601" tIns="34301" rIns="68601" bIns="34301" numCol="1" anchor="ctr" anchorCtr="0" compatLnSpc="1">
            <a:prstTxWarp prst="textNoShape">
              <a:avLst/>
            </a:prstTxWarp>
            <a:spAutoFit/>
          </a:bodyPr>
          <a:lstStyle/>
          <a:p>
            <a:endParaRPr lang="fr-FR"/>
          </a:p>
        </p:txBody>
      </p:sp>
      <p:sp>
        <p:nvSpPr>
          <p:cNvPr id="159756" name="Rectangle 12"/>
          <p:cNvSpPr>
            <a:spLocks noChangeArrowheads="1"/>
          </p:cNvSpPr>
          <p:nvPr/>
        </p:nvSpPr>
        <p:spPr bwMode="auto">
          <a:xfrm>
            <a:off x="1141942" y="-1632"/>
            <a:ext cx="138606" cy="346271"/>
          </a:xfrm>
          <a:prstGeom prst="rect">
            <a:avLst/>
          </a:prstGeom>
          <a:noFill/>
          <a:ln w="9525">
            <a:noFill/>
            <a:miter lim="800000"/>
            <a:headEnd/>
            <a:tailEnd/>
          </a:ln>
          <a:effectLst/>
        </p:spPr>
        <p:txBody>
          <a:bodyPr vert="horz" wrap="none" lIns="68601" tIns="34301" rIns="68601" bIns="34301" numCol="1" anchor="ctr" anchorCtr="0" compatLnSpc="1">
            <a:prstTxWarp prst="textNoShape">
              <a:avLst/>
            </a:prstTxWarp>
            <a:spAutoFit/>
          </a:bodyPr>
          <a:lstStyle/>
          <a:p>
            <a:endParaRPr lang="fr-FR"/>
          </a:p>
        </p:txBody>
      </p:sp>
      <p:sp>
        <p:nvSpPr>
          <p:cNvPr id="159758" name="Rectangle 14"/>
          <p:cNvSpPr>
            <a:spLocks noChangeArrowheads="1"/>
          </p:cNvSpPr>
          <p:nvPr/>
        </p:nvSpPr>
        <p:spPr bwMode="auto">
          <a:xfrm>
            <a:off x="1141942" y="-173135"/>
            <a:ext cx="138606" cy="346271"/>
          </a:xfrm>
          <a:prstGeom prst="rect">
            <a:avLst/>
          </a:prstGeom>
          <a:noFill/>
          <a:ln w="9525">
            <a:noFill/>
            <a:miter lim="800000"/>
            <a:headEnd/>
            <a:tailEnd/>
          </a:ln>
          <a:effectLst/>
        </p:spPr>
        <p:txBody>
          <a:bodyPr vert="horz" wrap="none" lIns="68601" tIns="34301" rIns="68601" bIns="34301" numCol="1" anchor="ctr" anchorCtr="0" compatLnSpc="1">
            <a:prstTxWarp prst="textNoShape">
              <a:avLst/>
            </a:prstTxWarp>
            <a:spAutoFit/>
          </a:bodyPr>
          <a:lstStyle/>
          <a:p>
            <a:endParaRPr lang="fr-FR"/>
          </a:p>
        </p:txBody>
      </p:sp>
      <p:sp>
        <p:nvSpPr>
          <p:cNvPr id="159760" name="Rectangle 16"/>
          <p:cNvSpPr>
            <a:spLocks noChangeArrowheads="1"/>
          </p:cNvSpPr>
          <p:nvPr/>
        </p:nvSpPr>
        <p:spPr bwMode="auto">
          <a:xfrm>
            <a:off x="1141942" y="-173135"/>
            <a:ext cx="138606" cy="346271"/>
          </a:xfrm>
          <a:prstGeom prst="rect">
            <a:avLst/>
          </a:prstGeom>
          <a:noFill/>
          <a:ln w="9525">
            <a:noFill/>
            <a:miter lim="800000"/>
            <a:headEnd/>
            <a:tailEnd/>
          </a:ln>
          <a:effectLst/>
        </p:spPr>
        <p:txBody>
          <a:bodyPr vert="horz" wrap="none" lIns="68601" tIns="34301" rIns="68601" bIns="34301" numCol="1" anchor="ctr" anchorCtr="0" compatLnSpc="1">
            <a:prstTxWarp prst="textNoShape">
              <a:avLst/>
            </a:prstTxWarp>
            <a:spAutoFit/>
          </a:bodyPr>
          <a:lstStyle/>
          <a:p>
            <a:endParaRPr lang="fr-FR"/>
          </a:p>
        </p:txBody>
      </p:sp>
      <p:sp>
        <p:nvSpPr>
          <p:cNvPr id="159762" name="Rectangle 18"/>
          <p:cNvSpPr>
            <a:spLocks noChangeArrowheads="1"/>
          </p:cNvSpPr>
          <p:nvPr/>
        </p:nvSpPr>
        <p:spPr bwMode="auto">
          <a:xfrm>
            <a:off x="1141942" y="-173135"/>
            <a:ext cx="138606" cy="346271"/>
          </a:xfrm>
          <a:prstGeom prst="rect">
            <a:avLst/>
          </a:prstGeom>
          <a:noFill/>
          <a:ln w="9525">
            <a:noFill/>
            <a:miter lim="800000"/>
            <a:headEnd/>
            <a:tailEnd/>
          </a:ln>
          <a:effectLst/>
        </p:spPr>
        <p:txBody>
          <a:bodyPr vert="horz" wrap="none" lIns="68601" tIns="34301" rIns="68601" bIns="34301" numCol="1" anchor="ctr" anchorCtr="0" compatLnSpc="1">
            <a:prstTxWarp prst="textNoShape">
              <a:avLst/>
            </a:prstTxWarp>
            <a:spAutoFit/>
          </a:bodyPr>
          <a:lstStyle/>
          <a:p>
            <a:endParaRPr lang="fr-FR"/>
          </a:p>
        </p:txBody>
      </p:sp>
      <p:sp>
        <p:nvSpPr>
          <p:cNvPr id="159764" name="Rectangle 20"/>
          <p:cNvSpPr>
            <a:spLocks noChangeArrowheads="1"/>
          </p:cNvSpPr>
          <p:nvPr/>
        </p:nvSpPr>
        <p:spPr bwMode="auto">
          <a:xfrm>
            <a:off x="1141942" y="-173135"/>
            <a:ext cx="138606" cy="346271"/>
          </a:xfrm>
          <a:prstGeom prst="rect">
            <a:avLst/>
          </a:prstGeom>
          <a:noFill/>
          <a:ln w="9525">
            <a:noFill/>
            <a:miter lim="800000"/>
            <a:headEnd/>
            <a:tailEnd/>
          </a:ln>
          <a:effectLst/>
        </p:spPr>
        <p:txBody>
          <a:bodyPr vert="horz" wrap="none" lIns="68601" tIns="34301" rIns="68601" bIns="34301" numCol="1" anchor="ctr" anchorCtr="0" compatLnSpc="1">
            <a:prstTxWarp prst="textNoShape">
              <a:avLst/>
            </a:prstTxWarp>
            <a:spAutoFit/>
          </a:bodyPr>
          <a:lstStyle/>
          <a:p>
            <a:endParaRPr lang="fr-FR"/>
          </a:p>
        </p:txBody>
      </p:sp>
      <p:sp>
        <p:nvSpPr>
          <p:cNvPr id="159766" name="Rectangle 22"/>
          <p:cNvSpPr>
            <a:spLocks noChangeArrowheads="1"/>
          </p:cNvSpPr>
          <p:nvPr/>
        </p:nvSpPr>
        <p:spPr bwMode="auto">
          <a:xfrm>
            <a:off x="1141942" y="-173135"/>
            <a:ext cx="138606" cy="346271"/>
          </a:xfrm>
          <a:prstGeom prst="rect">
            <a:avLst/>
          </a:prstGeom>
          <a:noFill/>
          <a:ln w="9525">
            <a:noFill/>
            <a:miter lim="800000"/>
            <a:headEnd/>
            <a:tailEnd/>
          </a:ln>
          <a:effectLst/>
        </p:spPr>
        <p:txBody>
          <a:bodyPr vert="horz" wrap="none" lIns="68601" tIns="34301" rIns="68601" bIns="34301" numCol="1" anchor="ctr" anchorCtr="0" compatLnSpc="1">
            <a:prstTxWarp prst="textNoShape">
              <a:avLst/>
            </a:prstTxWarp>
            <a:spAutoFit/>
          </a:bodyPr>
          <a:lstStyle/>
          <a:p>
            <a:endParaRPr lang="fr-FR"/>
          </a:p>
        </p:txBody>
      </p:sp>
      <p:sp>
        <p:nvSpPr>
          <p:cNvPr id="32" name="Rectangle 31"/>
          <p:cNvSpPr/>
          <p:nvPr/>
        </p:nvSpPr>
        <p:spPr>
          <a:xfrm>
            <a:off x="2032935" y="1276000"/>
            <a:ext cx="5186176" cy="369332"/>
          </a:xfrm>
          <a:prstGeom prst="rect">
            <a:avLst/>
          </a:prstGeom>
        </p:spPr>
        <p:txBody>
          <a:bodyPr wrap="square">
            <a:spAutoFit/>
          </a:bodyPr>
          <a:lstStyle/>
          <a:p>
            <a:endParaRPr lang="fr-FR" dirty="0"/>
          </a:p>
        </p:txBody>
      </p:sp>
      <p:pic>
        <p:nvPicPr>
          <p:cNvPr id="25" name="Picture 4"/>
          <p:cNvPicPr>
            <a:picLocks noChangeAspect="1" noChangeArrowheads="1"/>
          </p:cNvPicPr>
          <p:nvPr/>
        </p:nvPicPr>
        <p:blipFill>
          <a:blip r:embed="rId3" cstate="print"/>
          <a:srcRect/>
          <a:stretch>
            <a:fillRect/>
          </a:stretch>
        </p:blipFill>
        <p:spPr bwMode="auto">
          <a:xfrm>
            <a:off x="1762821" y="1005887"/>
            <a:ext cx="4819946" cy="1574492"/>
          </a:xfrm>
          <a:prstGeom prst="rect">
            <a:avLst/>
          </a:prstGeom>
          <a:noFill/>
          <a:ln w="9525">
            <a:noFill/>
            <a:miter lim="800000"/>
            <a:headEnd/>
            <a:tailEnd/>
          </a:ln>
        </p:spPr>
      </p:pic>
      <p:sp>
        <p:nvSpPr>
          <p:cNvPr id="26" name="Text Box 8"/>
          <p:cNvSpPr txBox="1">
            <a:spLocks noChangeArrowheads="1"/>
          </p:cNvSpPr>
          <p:nvPr/>
        </p:nvSpPr>
        <p:spPr bwMode="auto">
          <a:xfrm>
            <a:off x="1484948" y="2653021"/>
            <a:ext cx="6769991" cy="646331"/>
          </a:xfrm>
          <a:prstGeom prst="rect">
            <a:avLst/>
          </a:prstGeom>
          <a:noFill/>
          <a:ln w="9525">
            <a:noFill/>
            <a:miter lim="800000"/>
            <a:headEnd/>
            <a:tailEnd/>
          </a:ln>
        </p:spPr>
        <p:txBody>
          <a:bodyPr wrap="square">
            <a:spAutoFit/>
          </a:bodyPr>
          <a:lstStyle/>
          <a:p>
            <a:pPr>
              <a:spcBef>
                <a:spcPct val="50000"/>
              </a:spcBef>
            </a:pPr>
            <a:r>
              <a:rPr lang="fr-FR" b="0" dirty="0"/>
              <a:t>Plusieurs estimations d’erreur sont acceptables. Ce qui est important c’est d’expliquer comment l’erreur a été estimée.</a:t>
            </a:r>
            <a:endParaRPr lang="en-CA" b="0" dirty="0"/>
          </a:p>
        </p:txBody>
      </p:sp>
      <p:sp>
        <p:nvSpPr>
          <p:cNvPr id="27" name="Text Box 6"/>
          <p:cNvSpPr txBox="1">
            <a:spLocks noChangeArrowheads="1"/>
          </p:cNvSpPr>
          <p:nvPr/>
        </p:nvSpPr>
        <p:spPr bwMode="auto">
          <a:xfrm>
            <a:off x="1870866" y="3490930"/>
            <a:ext cx="3133501" cy="415627"/>
          </a:xfrm>
          <a:prstGeom prst="rect">
            <a:avLst/>
          </a:prstGeom>
          <a:noFill/>
          <a:ln w="9525">
            <a:noFill/>
            <a:miter lim="800000"/>
            <a:headEnd/>
            <a:tailEnd/>
          </a:ln>
        </p:spPr>
        <p:txBody>
          <a:bodyPr>
            <a:spAutoFit/>
          </a:bodyPr>
          <a:lstStyle/>
          <a:p>
            <a:pPr>
              <a:spcBef>
                <a:spcPct val="50000"/>
              </a:spcBef>
            </a:pPr>
            <a:r>
              <a:rPr lang="fr-FR" sz="2101" dirty="0"/>
              <a:t>9.51 </a:t>
            </a:r>
            <a:r>
              <a:rPr lang="en-US" sz="2101" dirty="0"/>
              <a:t>± 0.01 cm</a:t>
            </a:r>
          </a:p>
        </p:txBody>
      </p:sp>
      <p:sp>
        <p:nvSpPr>
          <p:cNvPr id="29" name="Text Box 9"/>
          <p:cNvSpPr txBox="1">
            <a:spLocks noChangeArrowheads="1"/>
          </p:cNvSpPr>
          <p:nvPr/>
        </p:nvSpPr>
        <p:spPr bwMode="auto">
          <a:xfrm>
            <a:off x="1762449" y="4193486"/>
            <a:ext cx="3133501" cy="415627"/>
          </a:xfrm>
          <a:prstGeom prst="rect">
            <a:avLst/>
          </a:prstGeom>
          <a:noFill/>
          <a:ln w="9525">
            <a:noFill/>
            <a:miter lim="800000"/>
            <a:headEnd/>
            <a:tailEnd/>
          </a:ln>
        </p:spPr>
        <p:txBody>
          <a:bodyPr>
            <a:spAutoFit/>
          </a:bodyPr>
          <a:lstStyle/>
          <a:p>
            <a:pPr>
              <a:spcBef>
                <a:spcPct val="50000"/>
              </a:spcBef>
            </a:pPr>
            <a:r>
              <a:rPr lang="fr-FR" sz="2101" dirty="0"/>
              <a:t>L      </a:t>
            </a:r>
            <a:r>
              <a:rPr lang="en-US" sz="2101" dirty="0"/>
              <a:t>± </a:t>
            </a:r>
            <a:r>
              <a:rPr lang="el-GR" sz="2101" dirty="0"/>
              <a:t>Δ</a:t>
            </a:r>
            <a:r>
              <a:rPr lang="en-CA" sz="2101" dirty="0"/>
              <a:t>L</a:t>
            </a:r>
            <a:r>
              <a:rPr lang="en-US" sz="2101" dirty="0"/>
              <a:t> cm</a:t>
            </a:r>
          </a:p>
        </p:txBody>
      </p:sp>
      <p:sp>
        <p:nvSpPr>
          <p:cNvPr id="30" name="Text Box 11"/>
          <p:cNvSpPr txBox="1">
            <a:spLocks noChangeArrowheads="1"/>
          </p:cNvSpPr>
          <p:nvPr/>
        </p:nvSpPr>
        <p:spPr bwMode="auto">
          <a:xfrm>
            <a:off x="4733975" y="4139202"/>
            <a:ext cx="3133502" cy="415627"/>
          </a:xfrm>
          <a:prstGeom prst="rect">
            <a:avLst/>
          </a:prstGeom>
          <a:noFill/>
          <a:ln w="9525">
            <a:noFill/>
            <a:miter lim="800000"/>
            <a:headEnd/>
            <a:tailEnd/>
          </a:ln>
        </p:spPr>
        <p:txBody>
          <a:bodyPr>
            <a:spAutoFit/>
          </a:bodyPr>
          <a:lstStyle/>
          <a:p>
            <a:pPr>
              <a:spcBef>
                <a:spcPct val="50000"/>
              </a:spcBef>
            </a:pPr>
            <a:r>
              <a:rPr lang="fr-FR" sz="2101" i="1" dirty="0"/>
              <a:t>L      </a:t>
            </a:r>
            <a:r>
              <a:rPr lang="en-US" sz="2101" i="1" dirty="0"/>
              <a:t>± </a:t>
            </a:r>
            <a:r>
              <a:rPr lang="el-GR" sz="2101" i="1" dirty="0"/>
              <a:t>δ</a:t>
            </a:r>
            <a:r>
              <a:rPr lang="en-CA" sz="2101" i="1" dirty="0"/>
              <a:t>L</a:t>
            </a:r>
            <a:r>
              <a:rPr lang="en-US" sz="2101" i="1" dirty="0"/>
              <a:t> cm</a:t>
            </a:r>
          </a:p>
        </p:txBody>
      </p:sp>
      <p:sp>
        <p:nvSpPr>
          <p:cNvPr id="24" name="ZoneTexte 23"/>
          <p:cNvSpPr txBox="1"/>
          <p:nvPr/>
        </p:nvSpPr>
        <p:spPr>
          <a:xfrm rot="16200000">
            <a:off x="-1109758" y="1935714"/>
            <a:ext cx="3456384" cy="341632"/>
          </a:xfrm>
          <a:prstGeom prst="rect">
            <a:avLst/>
          </a:prstGeom>
          <a:noFill/>
        </p:spPr>
        <p:txBody>
          <a:bodyPr wrap="square" rtlCol="0">
            <a:spAutoFit/>
          </a:bodyPr>
          <a:lstStyle/>
          <a:p>
            <a:pPr lvl="0" algn="ctr" fontAlgn="auto">
              <a:lnSpc>
                <a:spcPct val="90000"/>
              </a:lnSpc>
              <a:spcAft>
                <a:spcPts val="0"/>
              </a:spcAft>
              <a:defRPr/>
            </a:pPr>
            <a:r>
              <a:rPr lang="de-DE" noProof="1">
                <a:solidFill>
                  <a:srgbClr val="000000"/>
                </a:solidFill>
              </a:rPr>
              <a:t>CALCUL DES INCERTITUDES</a:t>
            </a:r>
            <a:endParaRPr lang="de-DE" dirty="0">
              <a:solidFill>
                <a:srgbClr val="000000"/>
              </a:solidFill>
            </a:endParaRPr>
          </a:p>
        </p:txBody>
      </p:sp>
    </p:spTree>
    <p:extLst>
      <p:ext uri="{BB962C8B-B14F-4D97-AF65-F5344CB8AC3E}">
        <p14:creationId xmlns:p14="http://schemas.microsoft.com/office/powerpoint/2010/main" val="2439647002"/>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_text"/>
          <p:cNvSpPr txBox="1">
            <a:spLocks/>
          </p:cNvSpPr>
          <p:nvPr/>
        </p:nvSpPr>
        <p:spPr bwMode="gray">
          <a:xfrm>
            <a:off x="1384905" y="1165982"/>
            <a:ext cx="3132310" cy="3187096"/>
          </a:xfrm>
          <a:prstGeom prst="rect">
            <a:avLst/>
          </a:prstGeom>
        </p:spPr>
        <p:txBody>
          <a:bodyPr vert="horz" lIns="0" tIns="0" rIns="0" bIns="0" rtlCol="0">
            <a:noAutofit/>
          </a:bodyPr>
          <a:lstStyle/>
          <a:p>
            <a:pPr marL="135036" indent="-135036">
              <a:lnSpc>
                <a:spcPct val="95000"/>
              </a:lnSpc>
              <a:spcAft>
                <a:spcPts val="600"/>
              </a:spcAft>
              <a:buFont typeface="Wingdings" pitchFamily="2" charset="2"/>
              <a:buChar char="§"/>
              <a:defRPr/>
            </a:pPr>
            <a:endParaRPr lang="fr-FR" b="1" noProof="1"/>
          </a:p>
        </p:txBody>
      </p:sp>
      <p:sp>
        <p:nvSpPr>
          <p:cNvPr id="25" name="Titre 24"/>
          <p:cNvSpPr>
            <a:spLocks noGrp="1"/>
          </p:cNvSpPr>
          <p:nvPr>
            <p:ph type="title"/>
          </p:nvPr>
        </p:nvSpPr>
        <p:spPr>
          <a:xfrm>
            <a:off x="1384904" y="-20544"/>
            <a:ext cx="6374786" cy="462484"/>
          </a:xfrm>
        </p:spPr>
        <p:txBody>
          <a:bodyPr/>
          <a:lstStyle/>
          <a:p>
            <a:r>
              <a:rPr lang="fr-FR" b="1" dirty="0"/>
              <a:t>PROGRAMME</a:t>
            </a:r>
          </a:p>
        </p:txBody>
      </p:sp>
      <p:sp>
        <p:nvSpPr>
          <p:cNvPr id="26" name="ZoneTexte 25"/>
          <p:cNvSpPr txBox="1"/>
          <p:nvPr/>
        </p:nvSpPr>
        <p:spPr>
          <a:xfrm>
            <a:off x="1221832" y="357615"/>
            <a:ext cx="6780227" cy="4616777"/>
          </a:xfrm>
          <a:prstGeom prst="rect">
            <a:avLst/>
          </a:prstGeom>
          <a:noFill/>
        </p:spPr>
        <p:txBody>
          <a:bodyPr wrap="square" rtlCol="0">
            <a:spAutoFit/>
          </a:bodyPr>
          <a:lstStyle/>
          <a:p>
            <a:pPr marL="428739" indent="-428739">
              <a:buFont typeface="+mj-lt"/>
              <a:buAutoNum type="romanUcPeriod"/>
            </a:pPr>
            <a:r>
              <a:rPr lang="fr-FR" dirty="0"/>
              <a:t>INTRODUCTION </a:t>
            </a:r>
          </a:p>
          <a:p>
            <a:pPr marL="1457714" lvl="3" indent="-428739">
              <a:buFont typeface="+mj-lt"/>
              <a:buAutoNum type="arabicPeriod"/>
            </a:pPr>
            <a:r>
              <a:rPr lang="fr-FR" dirty="0"/>
              <a:t>Approche SHEWHART</a:t>
            </a:r>
          </a:p>
          <a:p>
            <a:pPr marL="1457714" lvl="3" indent="-428739">
              <a:buFont typeface="+mj-lt"/>
              <a:buAutoNum type="arabicPeriod"/>
            </a:pPr>
            <a:r>
              <a:rPr lang="fr-FR" dirty="0"/>
              <a:t>La loi normale</a:t>
            </a:r>
          </a:p>
          <a:p>
            <a:pPr marL="1457714" lvl="3" indent="-428739">
              <a:buFont typeface="+mj-lt"/>
              <a:buAutoNum type="arabicPeriod"/>
            </a:pPr>
            <a:r>
              <a:rPr lang="fr-FR" dirty="0"/>
              <a:t>Comment vérifier la normalité d’un échantillon</a:t>
            </a:r>
          </a:p>
          <a:p>
            <a:pPr marL="428739" indent="-428739">
              <a:buFont typeface="+mj-lt"/>
              <a:buAutoNum type="romanUcPeriod"/>
            </a:pPr>
            <a:endParaRPr lang="fr-FR" dirty="0"/>
          </a:p>
          <a:p>
            <a:pPr marL="428739" indent="-428739">
              <a:buFont typeface="+mj-lt"/>
              <a:buAutoNum type="romanUcPeriod"/>
            </a:pPr>
            <a:r>
              <a:rPr lang="fr-FR" dirty="0"/>
              <a:t>MAITRISE STATISTIQUE DES PROCESSUS</a:t>
            </a:r>
          </a:p>
          <a:p>
            <a:pPr marL="1414840" lvl="3" indent="-385865">
              <a:buFont typeface="+mj-lt"/>
              <a:buAutoNum type="arabicPeriod"/>
            </a:pPr>
            <a:r>
              <a:rPr lang="fr-FR" dirty="0"/>
              <a:t>MSP ?</a:t>
            </a:r>
          </a:p>
          <a:p>
            <a:pPr marL="1414840" lvl="3" indent="-385865">
              <a:buFont typeface="+mj-lt"/>
              <a:buAutoNum type="arabicPeriod"/>
            </a:pPr>
            <a:r>
              <a:rPr lang="fr-FR" sz="2401" dirty="0"/>
              <a:t>Limites d’un processus</a:t>
            </a:r>
          </a:p>
          <a:p>
            <a:pPr marL="1414840" lvl="3" indent="-385865">
              <a:buFont typeface="+mj-lt"/>
              <a:buAutoNum type="arabicPeriod"/>
            </a:pPr>
            <a:r>
              <a:rPr lang="fr-FR" dirty="0"/>
              <a:t>La capabilité </a:t>
            </a:r>
          </a:p>
          <a:p>
            <a:pPr marL="428739" indent="-428739">
              <a:buFont typeface="+mj-lt"/>
              <a:buAutoNum type="romanUcPeriod"/>
            </a:pPr>
            <a:endParaRPr lang="fr-FR" dirty="0"/>
          </a:p>
          <a:p>
            <a:pPr marL="428739" indent="-428739">
              <a:buFont typeface="+mj-lt"/>
              <a:buAutoNum type="romanUcPeriod"/>
            </a:pPr>
            <a:r>
              <a:rPr lang="fr-FR" dirty="0"/>
              <a:t>CARTE DE CONTRÔLE </a:t>
            </a:r>
          </a:p>
          <a:p>
            <a:pPr marL="1414840" lvl="3" indent="-385865">
              <a:buFont typeface="+mj-lt"/>
              <a:buAutoNum type="arabicPeriod"/>
            </a:pPr>
            <a:r>
              <a:rPr lang="fr-FR" dirty="0"/>
              <a:t>moyenne / </a:t>
            </a:r>
          </a:p>
          <a:p>
            <a:pPr marL="1414840" lvl="3" indent="-385865">
              <a:buFont typeface="+mj-lt"/>
              <a:buAutoNum type="arabicPeriod"/>
            </a:pPr>
            <a:r>
              <a:rPr lang="fr-FR" dirty="0"/>
              <a:t>mesures (moyenne et étendu)  </a:t>
            </a:r>
          </a:p>
          <a:p>
            <a:pPr marL="1414840" lvl="3" indent="-385865">
              <a:buFont typeface="+mj-lt"/>
              <a:buAutoNum type="arabicPeriod"/>
            </a:pPr>
            <a:r>
              <a:rPr lang="fr-FR" dirty="0"/>
              <a:t>par attribue</a:t>
            </a:r>
          </a:p>
          <a:p>
            <a:pPr marL="1414840" lvl="3" indent="-385865">
              <a:buFont typeface="+mj-lt"/>
              <a:buAutoNum type="arabicPeriod"/>
            </a:pPr>
            <a:r>
              <a:rPr lang="fr-FR" dirty="0"/>
              <a:t>Exercices</a:t>
            </a:r>
          </a:p>
          <a:p>
            <a:pPr marL="1414840" lvl="3" indent="-385865">
              <a:buFont typeface="+mj-lt"/>
              <a:buAutoNum type="arabicPeriod"/>
            </a:pPr>
            <a:r>
              <a:rPr lang="fr-FR" dirty="0"/>
              <a:t>Interprétation de la carte de contrôle </a:t>
            </a:r>
          </a:p>
        </p:txBody>
      </p:sp>
    </p:spTree>
    <p:extLst>
      <p:ext uri="{BB962C8B-B14F-4D97-AF65-F5344CB8AC3E}">
        <p14:creationId xmlns:p14="http://schemas.microsoft.com/office/powerpoint/2010/main" val="1297244592"/>
      </p:ext>
    </p:extLst>
  </p:cSld>
  <p:clrMapOvr>
    <a:masterClrMapping/>
  </p:clrMapOvr>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6D270BA-F946-D7B9-8924-E28687970712}"/>
              </a:ext>
            </a:extLst>
          </p:cNvPr>
          <p:cNvSpPr>
            <a:spLocks noGrp="1"/>
          </p:cNvSpPr>
          <p:nvPr>
            <p:ph type="title"/>
          </p:nvPr>
        </p:nvSpPr>
        <p:spPr/>
        <p:txBody>
          <a:bodyPr/>
          <a:lstStyle/>
          <a:p>
            <a:r>
              <a:rPr lang="fr-FR" dirty="0"/>
              <a:t>Opérations mathématiques sur les mesures</a:t>
            </a:r>
          </a:p>
        </p:txBody>
      </p:sp>
      <p:sp>
        <p:nvSpPr>
          <p:cNvPr id="8" name="ZoneTexte 7">
            <a:extLst>
              <a:ext uri="{FF2B5EF4-FFF2-40B4-BE49-F238E27FC236}">
                <a16:creationId xmlns:a16="http://schemas.microsoft.com/office/drawing/2014/main" id="{7770A85E-D83E-89DA-63DB-472CF5126D5B}"/>
              </a:ext>
            </a:extLst>
          </p:cNvPr>
          <p:cNvSpPr txBox="1"/>
          <p:nvPr/>
        </p:nvSpPr>
        <p:spPr>
          <a:xfrm>
            <a:off x="1115616" y="988368"/>
            <a:ext cx="8028384" cy="2585323"/>
          </a:xfrm>
          <a:prstGeom prst="rect">
            <a:avLst/>
          </a:prstGeom>
          <a:noFill/>
        </p:spPr>
        <p:txBody>
          <a:bodyPr wrap="square">
            <a:spAutoFit/>
          </a:bodyPr>
          <a:lstStyle/>
          <a:p>
            <a:r>
              <a:rPr lang="fr-FR" b="0" dirty="0"/>
              <a:t>L’incertitude sur les opérations les plus courantes :</a:t>
            </a:r>
          </a:p>
          <a:p>
            <a:endParaRPr lang="fr-FR" b="0" dirty="0"/>
          </a:p>
          <a:p>
            <a:pPr marL="342900" indent="-342900">
              <a:buAutoNum type="arabicPeriod"/>
            </a:pPr>
            <a:r>
              <a:rPr lang="fr-FR" b="0" dirty="0"/>
              <a:t>Soit z = x + y, l’incertitude absolue sur z est : </a:t>
            </a:r>
            <a:r>
              <a:rPr lang="el-GR" b="0" dirty="0"/>
              <a:t>Δ</a:t>
            </a:r>
            <a:r>
              <a:rPr lang="fr-FR" b="0" dirty="0"/>
              <a:t>z = </a:t>
            </a:r>
            <a:r>
              <a:rPr lang="el-GR" b="0" dirty="0"/>
              <a:t>Δ</a:t>
            </a:r>
            <a:r>
              <a:rPr lang="fr-FR" b="0" dirty="0"/>
              <a:t>x + </a:t>
            </a:r>
            <a:r>
              <a:rPr lang="el-GR" b="0" dirty="0"/>
              <a:t>Δ</a:t>
            </a:r>
            <a:r>
              <a:rPr lang="fr-FR" b="0" dirty="0"/>
              <a:t>y </a:t>
            </a:r>
          </a:p>
          <a:p>
            <a:pPr marL="342900" indent="-342900">
              <a:buAutoNum type="arabicPeriod"/>
            </a:pPr>
            <a:endParaRPr lang="fr-FR" b="0" dirty="0"/>
          </a:p>
          <a:p>
            <a:pPr marL="342900" indent="-342900">
              <a:buAutoNum type="arabicPeriod"/>
            </a:pPr>
            <a:r>
              <a:rPr lang="fr-FR" b="0" dirty="0"/>
              <a:t>Soit z = x - y, l’incertitude absolue sur z est : </a:t>
            </a:r>
            <a:r>
              <a:rPr lang="el-GR" b="0" dirty="0"/>
              <a:t>Δ</a:t>
            </a:r>
            <a:r>
              <a:rPr lang="fr-FR" b="0" dirty="0"/>
              <a:t>z = </a:t>
            </a:r>
            <a:r>
              <a:rPr lang="el-GR" b="0" dirty="0"/>
              <a:t>Δ</a:t>
            </a:r>
            <a:r>
              <a:rPr lang="fr-FR" b="0" dirty="0"/>
              <a:t>x + </a:t>
            </a:r>
            <a:r>
              <a:rPr lang="el-GR" b="0" dirty="0"/>
              <a:t>Δ</a:t>
            </a:r>
            <a:r>
              <a:rPr lang="fr-FR" b="0" dirty="0"/>
              <a:t>y </a:t>
            </a:r>
          </a:p>
          <a:p>
            <a:pPr marL="342900" indent="-342900">
              <a:buAutoNum type="arabicPeriod"/>
            </a:pPr>
            <a:endParaRPr lang="fr-FR" b="0" dirty="0"/>
          </a:p>
          <a:p>
            <a:pPr marL="342900" indent="-342900">
              <a:buAutoNum type="arabicPeriod"/>
            </a:pPr>
            <a:r>
              <a:rPr lang="fr-FR" b="0" dirty="0"/>
              <a:t>Soit z = </a:t>
            </a:r>
            <a:r>
              <a:rPr lang="fr-FR" b="0" dirty="0" err="1"/>
              <a:t>xy</a:t>
            </a:r>
            <a:r>
              <a:rPr lang="fr-FR" b="0" dirty="0"/>
              <a:t>, l’incertitude absolue sur z est : </a:t>
            </a:r>
            <a:r>
              <a:rPr lang="el-GR" b="0" dirty="0"/>
              <a:t>Δ</a:t>
            </a:r>
            <a:r>
              <a:rPr lang="fr-FR" b="0" dirty="0"/>
              <a:t>z = </a:t>
            </a:r>
            <a:r>
              <a:rPr lang="fr-FR" b="0" dirty="0" err="1"/>
              <a:t>xy</a:t>
            </a:r>
            <a:r>
              <a:rPr lang="fr-FR" b="0" dirty="0"/>
              <a:t> [ (</a:t>
            </a:r>
            <a:r>
              <a:rPr lang="el-GR" b="0" dirty="0"/>
              <a:t>Δ</a:t>
            </a:r>
            <a:r>
              <a:rPr lang="fr-FR" b="0" dirty="0"/>
              <a:t>x/x) + (</a:t>
            </a:r>
            <a:r>
              <a:rPr lang="el-GR" b="0" dirty="0"/>
              <a:t>Δ</a:t>
            </a:r>
            <a:r>
              <a:rPr lang="fr-FR" b="0" dirty="0"/>
              <a:t>y/y) ] </a:t>
            </a:r>
          </a:p>
          <a:p>
            <a:pPr marL="342900" indent="-342900">
              <a:buAutoNum type="arabicPeriod"/>
            </a:pPr>
            <a:endParaRPr lang="fr-FR" b="0" dirty="0"/>
          </a:p>
          <a:p>
            <a:r>
              <a:rPr lang="fr-FR" b="0" dirty="0"/>
              <a:t>4. Soit z = x/y, l’incertitude absolue sur z est : </a:t>
            </a:r>
            <a:r>
              <a:rPr lang="el-GR" b="0" dirty="0"/>
              <a:t>Δ</a:t>
            </a:r>
            <a:r>
              <a:rPr lang="fr-FR" b="0" dirty="0"/>
              <a:t>z = x/y [ (</a:t>
            </a:r>
            <a:r>
              <a:rPr lang="el-GR" b="0" dirty="0"/>
              <a:t>Δ</a:t>
            </a:r>
            <a:r>
              <a:rPr lang="fr-FR" b="0" dirty="0"/>
              <a:t>x/x) + (</a:t>
            </a:r>
            <a:r>
              <a:rPr lang="el-GR" b="0" dirty="0"/>
              <a:t>Δ</a:t>
            </a:r>
            <a:r>
              <a:rPr lang="fr-FR" b="0" dirty="0"/>
              <a:t>y/y) ] </a:t>
            </a:r>
          </a:p>
        </p:txBody>
      </p:sp>
    </p:spTree>
    <p:extLst>
      <p:ext uri="{BB962C8B-B14F-4D97-AF65-F5344CB8AC3E}">
        <p14:creationId xmlns:p14="http://schemas.microsoft.com/office/powerpoint/2010/main" val="168169355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6D270BA-F946-D7B9-8924-E28687970712}"/>
              </a:ext>
            </a:extLst>
          </p:cNvPr>
          <p:cNvSpPr>
            <a:spLocks noGrp="1"/>
          </p:cNvSpPr>
          <p:nvPr>
            <p:ph type="title"/>
          </p:nvPr>
        </p:nvSpPr>
        <p:spPr/>
        <p:txBody>
          <a:bodyPr/>
          <a:lstStyle/>
          <a:p>
            <a:r>
              <a:rPr lang="fr-FR" dirty="0"/>
              <a:t>Opérations mathématiques sur les mesures</a:t>
            </a:r>
          </a:p>
        </p:txBody>
      </p:sp>
      <p:sp>
        <p:nvSpPr>
          <p:cNvPr id="8" name="ZoneTexte 7">
            <a:extLst>
              <a:ext uri="{FF2B5EF4-FFF2-40B4-BE49-F238E27FC236}">
                <a16:creationId xmlns:a16="http://schemas.microsoft.com/office/drawing/2014/main" id="{7770A85E-D83E-89DA-63DB-472CF5126D5B}"/>
              </a:ext>
            </a:extLst>
          </p:cNvPr>
          <p:cNvSpPr txBox="1"/>
          <p:nvPr/>
        </p:nvSpPr>
        <p:spPr>
          <a:xfrm>
            <a:off x="1115616" y="988368"/>
            <a:ext cx="8028384" cy="3416320"/>
          </a:xfrm>
          <a:prstGeom prst="rect">
            <a:avLst/>
          </a:prstGeom>
          <a:noFill/>
        </p:spPr>
        <p:txBody>
          <a:bodyPr wrap="square">
            <a:spAutoFit/>
          </a:bodyPr>
          <a:lstStyle/>
          <a:p>
            <a:r>
              <a:rPr lang="fr-FR" b="0" dirty="0"/>
              <a:t>Soit x ± </a:t>
            </a:r>
            <a:r>
              <a:rPr lang="el-GR" b="0" dirty="0"/>
              <a:t>Δ</a:t>
            </a:r>
            <a:r>
              <a:rPr lang="fr-FR" b="0" dirty="0"/>
              <a:t>x = 2,1 ± 0,3 et y ± </a:t>
            </a:r>
            <a:r>
              <a:rPr lang="el-GR" b="0" dirty="0"/>
              <a:t>Δ</a:t>
            </a:r>
            <a:r>
              <a:rPr lang="fr-FR" b="0" dirty="0"/>
              <a:t>y = 0,75 ± 0,05, on a : </a:t>
            </a:r>
          </a:p>
          <a:p>
            <a:endParaRPr lang="fr-FR" b="0" dirty="0"/>
          </a:p>
          <a:p>
            <a:pPr marL="342900" indent="-342900">
              <a:buAutoNum type="arabicPeriod"/>
            </a:pPr>
            <a:r>
              <a:rPr lang="fr-FR" b="0" dirty="0"/>
              <a:t>z = x + y = 2,85, </a:t>
            </a:r>
          </a:p>
          <a:p>
            <a:r>
              <a:rPr lang="fr-FR" b="0" dirty="0"/>
              <a:t>l’incertitude est </a:t>
            </a:r>
            <a:r>
              <a:rPr lang="el-GR" b="0" dirty="0"/>
              <a:t>Δ</a:t>
            </a:r>
            <a:r>
              <a:rPr lang="fr-FR" b="0" dirty="0"/>
              <a:t>z = 0,3 + 0,05 = 0,35. </a:t>
            </a:r>
          </a:p>
          <a:p>
            <a:r>
              <a:rPr lang="fr-FR" b="0" dirty="0"/>
              <a:t>En arrondissant cette valeur pour ne conserver qu’un seul chiffre significatif, on obtient : </a:t>
            </a:r>
          </a:p>
          <a:p>
            <a:pPr algn="ctr"/>
            <a:r>
              <a:rPr lang="fr-FR" b="0" dirty="0"/>
              <a:t>z ± </a:t>
            </a:r>
            <a:r>
              <a:rPr lang="el-GR" b="0" dirty="0"/>
              <a:t>Δ</a:t>
            </a:r>
            <a:r>
              <a:rPr lang="fr-FR" b="0" dirty="0"/>
              <a:t>z = 2,9 ± 0,4 </a:t>
            </a:r>
          </a:p>
          <a:p>
            <a:endParaRPr lang="fr-FR" b="0" dirty="0"/>
          </a:p>
          <a:p>
            <a:r>
              <a:rPr lang="fr-FR" b="0" dirty="0"/>
              <a:t>2. z = x - y = 1,35, </a:t>
            </a:r>
          </a:p>
          <a:p>
            <a:r>
              <a:rPr lang="fr-FR" b="0" dirty="0"/>
              <a:t>l’incertitude est </a:t>
            </a:r>
            <a:r>
              <a:rPr lang="el-GR" b="0" dirty="0"/>
              <a:t>Δ</a:t>
            </a:r>
            <a:r>
              <a:rPr lang="fr-FR" b="0" dirty="0"/>
              <a:t>z = 0,3 + 0,05 = 0,35. </a:t>
            </a:r>
          </a:p>
          <a:p>
            <a:r>
              <a:rPr lang="fr-FR" b="0" dirty="0"/>
              <a:t>En arrondissant on obtient : </a:t>
            </a:r>
          </a:p>
          <a:p>
            <a:pPr algn="ctr"/>
            <a:r>
              <a:rPr lang="fr-FR" b="0" dirty="0"/>
              <a:t>z ± </a:t>
            </a:r>
            <a:r>
              <a:rPr lang="el-GR" b="0" dirty="0"/>
              <a:t>Δ</a:t>
            </a:r>
            <a:r>
              <a:rPr lang="fr-FR" b="0" dirty="0"/>
              <a:t>z = 1,4 ± 0,4</a:t>
            </a:r>
          </a:p>
        </p:txBody>
      </p:sp>
    </p:spTree>
    <p:extLst>
      <p:ext uri="{BB962C8B-B14F-4D97-AF65-F5344CB8AC3E}">
        <p14:creationId xmlns:p14="http://schemas.microsoft.com/office/powerpoint/2010/main" val="188149618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6D270BA-F946-D7B9-8924-E28687970712}"/>
              </a:ext>
            </a:extLst>
          </p:cNvPr>
          <p:cNvSpPr>
            <a:spLocks noGrp="1"/>
          </p:cNvSpPr>
          <p:nvPr>
            <p:ph type="title"/>
          </p:nvPr>
        </p:nvSpPr>
        <p:spPr/>
        <p:txBody>
          <a:bodyPr/>
          <a:lstStyle/>
          <a:p>
            <a:r>
              <a:rPr lang="fr-FR" dirty="0"/>
              <a:t>Opérations mathématiques sur les mesures</a:t>
            </a:r>
          </a:p>
        </p:txBody>
      </p:sp>
      <p:sp>
        <p:nvSpPr>
          <p:cNvPr id="8" name="ZoneTexte 7">
            <a:extLst>
              <a:ext uri="{FF2B5EF4-FFF2-40B4-BE49-F238E27FC236}">
                <a16:creationId xmlns:a16="http://schemas.microsoft.com/office/drawing/2014/main" id="{7770A85E-D83E-89DA-63DB-472CF5126D5B}"/>
              </a:ext>
            </a:extLst>
          </p:cNvPr>
          <p:cNvSpPr txBox="1"/>
          <p:nvPr/>
        </p:nvSpPr>
        <p:spPr>
          <a:xfrm>
            <a:off x="1115616" y="988368"/>
            <a:ext cx="8028384" cy="3139321"/>
          </a:xfrm>
          <a:prstGeom prst="rect">
            <a:avLst/>
          </a:prstGeom>
          <a:noFill/>
        </p:spPr>
        <p:txBody>
          <a:bodyPr wrap="square">
            <a:spAutoFit/>
          </a:bodyPr>
          <a:lstStyle/>
          <a:p>
            <a:r>
              <a:rPr lang="fr-FR" b="0" dirty="0"/>
              <a:t>Soit x ± </a:t>
            </a:r>
            <a:r>
              <a:rPr lang="el-GR" b="0" dirty="0"/>
              <a:t>Δ</a:t>
            </a:r>
            <a:r>
              <a:rPr lang="fr-FR" b="0" dirty="0"/>
              <a:t>x = 2,1 ± 0,3 et y ± </a:t>
            </a:r>
            <a:r>
              <a:rPr lang="el-GR" b="0" dirty="0"/>
              <a:t>Δ</a:t>
            </a:r>
            <a:r>
              <a:rPr lang="fr-FR" b="0" dirty="0"/>
              <a:t>y = 0,75 ± 0,05, on a : </a:t>
            </a:r>
          </a:p>
          <a:p>
            <a:endParaRPr lang="fr-FR" b="0" dirty="0"/>
          </a:p>
          <a:p>
            <a:r>
              <a:rPr lang="fr-FR" b="0" dirty="0"/>
              <a:t>3. z = </a:t>
            </a:r>
            <a:r>
              <a:rPr lang="fr-FR" b="0" dirty="0" err="1"/>
              <a:t>xy</a:t>
            </a:r>
            <a:r>
              <a:rPr lang="fr-FR" b="0" dirty="0"/>
              <a:t> = 1,575, </a:t>
            </a:r>
          </a:p>
          <a:p>
            <a:r>
              <a:rPr lang="fr-FR" b="0" dirty="0"/>
              <a:t>l’incertitude est : </a:t>
            </a:r>
            <a:r>
              <a:rPr lang="el-GR" b="0" dirty="0"/>
              <a:t>Δ</a:t>
            </a:r>
            <a:r>
              <a:rPr lang="fr-FR" b="0" dirty="0"/>
              <a:t>z = </a:t>
            </a:r>
            <a:r>
              <a:rPr lang="fr-FR" b="0" dirty="0" err="1"/>
              <a:t>xy</a:t>
            </a:r>
            <a:r>
              <a:rPr lang="fr-FR" b="0" dirty="0"/>
              <a:t> [ (</a:t>
            </a:r>
            <a:r>
              <a:rPr lang="el-GR" b="0" dirty="0"/>
              <a:t>Δ</a:t>
            </a:r>
            <a:r>
              <a:rPr lang="fr-FR" b="0" dirty="0"/>
              <a:t>x/x) + (</a:t>
            </a:r>
            <a:r>
              <a:rPr lang="el-GR" b="0" dirty="0"/>
              <a:t>Δ</a:t>
            </a:r>
            <a:r>
              <a:rPr lang="fr-FR" b="0" dirty="0"/>
              <a:t>y/y) ] = 1,575 [ (0,3/2,1) + (0,05/0,75) ] = 0,33 </a:t>
            </a:r>
          </a:p>
          <a:p>
            <a:pPr algn="ctr"/>
            <a:r>
              <a:rPr lang="fr-FR" b="0" dirty="0"/>
              <a:t>z ± </a:t>
            </a:r>
            <a:r>
              <a:rPr lang="el-GR" b="0" dirty="0"/>
              <a:t>Δ</a:t>
            </a:r>
            <a:r>
              <a:rPr lang="fr-FR" b="0" dirty="0"/>
              <a:t>z = 1,6 ± 0,3 </a:t>
            </a:r>
          </a:p>
          <a:p>
            <a:endParaRPr lang="fr-FR" b="0" dirty="0"/>
          </a:p>
          <a:p>
            <a:r>
              <a:rPr lang="fr-FR" b="0" dirty="0"/>
              <a:t>4. z = x/y = 2,8, </a:t>
            </a:r>
          </a:p>
          <a:p>
            <a:r>
              <a:rPr lang="fr-FR" b="0" dirty="0"/>
              <a:t>l’incertitude est : </a:t>
            </a:r>
            <a:r>
              <a:rPr lang="el-GR" b="0" dirty="0"/>
              <a:t>Δ</a:t>
            </a:r>
            <a:r>
              <a:rPr lang="fr-FR" b="0" dirty="0"/>
              <a:t>z = x/y [ (</a:t>
            </a:r>
            <a:r>
              <a:rPr lang="el-GR" b="0" dirty="0"/>
              <a:t>Δ</a:t>
            </a:r>
            <a:r>
              <a:rPr lang="fr-FR" b="0" dirty="0"/>
              <a:t>x/x) + (</a:t>
            </a:r>
            <a:r>
              <a:rPr lang="el-GR" b="0" dirty="0"/>
              <a:t>Δ</a:t>
            </a:r>
            <a:r>
              <a:rPr lang="fr-FR" b="0" dirty="0"/>
              <a:t>y/y) ] = 2,8 [ (0,3/2,1) + (0,05/0,75) ] = 0,5866 </a:t>
            </a:r>
          </a:p>
          <a:p>
            <a:pPr algn="ctr"/>
            <a:r>
              <a:rPr lang="fr-FR" b="0" dirty="0"/>
              <a:t>z ± </a:t>
            </a:r>
            <a:r>
              <a:rPr lang="el-GR" b="0" dirty="0"/>
              <a:t>Δ</a:t>
            </a:r>
            <a:r>
              <a:rPr lang="fr-FR" b="0" dirty="0"/>
              <a:t>z = 2,8 ± 0,6 </a:t>
            </a:r>
          </a:p>
        </p:txBody>
      </p:sp>
    </p:spTree>
    <p:extLst>
      <p:ext uri="{BB962C8B-B14F-4D97-AF65-F5344CB8AC3E}">
        <p14:creationId xmlns:p14="http://schemas.microsoft.com/office/powerpoint/2010/main" val="328907214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_h1"/>
          <p:cNvSpPr>
            <a:spLocks noGrp="1" noChangeArrowheads="1"/>
          </p:cNvSpPr>
          <p:nvPr>
            <p:ph type="title"/>
          </p:nvPr>
        </p:nvSpPr>
        <p:spPr bwMode="gray">
          <a:xfrm>
            <a:off x="1245353" y="13841"/>
            <a:ext cx="6671418" cy="909179"/>
          </a:xfrm>
        </p:spPr>
        <p:txBody>
          <a:bodyPr/>
          <a:lstStyle/>
          <a:p>
            <a:pPr algn="ctr"/>
            <a:r>
              <a:rPr lang="en-US" b="1" noProof="1"/>
              <a:t>Processus de mesure : Facteur d’influence</a:t>
            </a:r>
          </a:p>
        </p:txBody>
      </p:sp>
      <p:sp>
        <p:nvSpPr>
          <p:cNvPr id="23" name="_text"/>
          <p:cNvSpPr txBox="1">
            <a:spLocks/>
          </p:cNvSpPr>
          <p:nvPr/>
        </p:nvSpPr>
        <p:spPr bwMode="gray">
          <a:xfrm>
            <a:off x="1384905" y="1165982"/>
            <a:ext cx="3132310" cy="3187096"/>
          </a:xfrm>
          <a:prstGeom prst="rect">
            <a:avLst/>
          </a:prstGeom>
        </p:spPr>
        <p:txBody>
          <a:bodyPr vert="horz" lIns="0" tIns="0" rIns="0" bIns="0" rtlCol="0">
            <a:noAutofit/>
          </a:bodyPr>
          <a:lstStyle/>
          <a:p>
            <a:pPr marL="135036" indent="-135036">
              <a:lnSpc>
                <a:spcPct val="95000"/>
              </a:lnSpc>
              <a:spcAft>
                <a:spcPts val="600"/>
              </a:spcAft>
              <a:buFont typeface="Wingdings" pitchFamily="2" charset="2"/>
              <a:buChar char="§"/>
              <a:defRPr/>
            </a:pPr>
            <a:endParaRPr lang="fr-FR" b="1" noProof="1"/>
          </a:p>
        </p:txBody>
      </p:sp>
      <p:sp>
        <p:nvSpPr>
          <p:cNvPr id="18" name="Espace réservé du contenu 2"/>
          <p:cNvSpPr txBox="1">
            <a:spLocks/>
          </p:cNvSpPr>
          <p:nvPr/>
        </p:nvSpPr>
        <p:spPr>
          <a:xfrm>
            <a:off x="1484948" y="1200521"/>
            <a:ext cx="6174105" cy="3395520"/>
          </a:xfrm>
          <a:prstGeom prst="rect">
            <a:avLst/>
          </a:prstGeom>
        </p:spPr>
        <p:txBody>
          <a:bodyPr>
            <a:normAutofit/>
          </a:bodyPr>
          <a:lstStyle/>
          <a:p>
            <a:pPr marL="257244" indent="-257244" defTabSz="685983" fontAlgn="auto">
              <a:spcBef>
                <a:spcPct val="20000"/>
              </a:spcBef>
              <a:spcAft>
                <a:spcPts val="0"/>
              </a:spcAft>
              <a:buFont typeface="Arial" pitchFamily="34" charset="0"/>
              <a:buChar char="•"/>
              <a:defRPr/>
            </a:pPr>
            <a:endParaRPr lang="fr-FR" sz="2401" dirty="0">
              <a:latin typeface="+mn-lt"/>
            </a:endParaRPr>
          </a:p>
        </p:txBody>
      </p:sp>
      <p:sp>
        <p:nvSpPr>
          <p:cNvPr id="9" name="ZoneTexte 8"/>
          <p:cNvSpPr txBox="1"/>
          <p:nvPr/>
        </p:nvSpPr>
        <p:spPr>
          <a:xfrm>
            <a:off x="1546731" y="1005887"/>
            <a:ext cx="6050539" cy="1200329"/>
          </a:xfrm>
          <a:prstGeom prst="rect">
            <a:avLst/>
          </a:prstGeom>
          <a:noFill/>
        </p:spPr>
        <p:txBody>
          <a:bodyPr wrap="square" rtlCol="0">
            <a:spAutoFit/>
          </a:bodyPr>
          <a:lstStyle/>
          <a:p>
            <a:pPr marL="342991" indent="-342991">
              <a:buFont typeface="+mj-lt"/>
              <a:buAutoNum type="arabicPeriod"/>
            </a:pPr>
            <a:endParaRPr lang="fr-FR" dirty="0">
              <a:solidFill>
                <a:srgbClr val="FF0000"/>
              </a:solidFill>
            </a:endParaRPr>
          </a:p>
          <a:p>
            <a:pPr marL="342991" indent="-342991">
              <a:buFont typeface="+mj-lt"/>
              <a:buAutoNum type="arabicPeriod"/>
            </a:pPr>
            <a:endParaRPr lang="fr-FR" dirty="0"/>
          </a:p>
          <a:p>
            <a:pPr marL="342991" indent="-342991">
              <a:buFont typeface="+mj-lt"/>
              <a:buAutoNum type="arabicPeriod"/>
            </a:pPr>
            <a:endParaRPr lang="fr-FR" dirty="0"/>
          </a:p>
          <a:p>
            <a:pPr marL="257244" indent="-257244">
              <a:buFont typeface="+mj-lt"/>
              <a:buAutoNum type="arabicPeriod"/>
            </a:pPr>
            <a:endParaRPr lang="fr-FR" b="1" dirty="0"/>
          </a:p>
        </p:txBody>
      </p:sp>
      <p:sp>
        <p:nvSpPr>
          <p:cNvPr id="159746" name="Rectangle 2"/>
          <p:cNvSpPr>
            <a:spLocks noChangeArrowheads="1"/>
          </p:cNvSpPr>
          <p:nvPr/>
        </p:nvSpPr>
        <p:spPr bwMode="auto">
          <a:xfrm>
            <a:off x="1141942" y="-173135"/>
            <a:ext cx="138606" cy="346271"/>
          </a:xfrm>
          <a:prstGeom prst="rect">
            <a:avLst/>
          </a:prstGeom>
          <a:noFill/>
          <a:ln w="9525">
            <a:noFill/>
            <a:miter lim="800000"/>
            <a:headEnd/>
            <a:tailEnd/>
          </a:ln>
          <a:effectLst/>
        </p:spPr>
        <p:txBody>
          <a:bodyPr vert="horz" wrap="none" lIns="68601" tIns="34301" rIns="68601" bIns="34301" numCol="1" anchor="ctr" anchorCtr="0" compatLnSpc="1">
            <a:prstTxWarp prst="textNoShape">
              <a:avLst/>
            </a:prstTxWarp>
            <a:spAutoFit/>
          </a:bodyPr>
          <a:lstStyle/>
          <a:p>
            <a:endParaRPr lang="fr-FR"/>
          </a:p>
        </p:txBody>
      </p:sp>
      <p:sp>
        <p:nvSpPr>
          <p:cNvPr id="159748" name="Rectangle 4"/>
          <p:cNvSpPr>
            <a:spLocks noChangeArrowheads="1"/>
          </p:cNvSpPr>
          <p:nvPr/>
        </p:nvSpPr>
        <p:spPr bwMode="auto">
          <a:xfrm>
            <a:off x="1141942" y="-173135"/>
            <a:ext cx="138606" cy="346271"/>
          </a:xfrm>
          <a:prstGeom prst="rect">
            <a:avLst/>
          </a:prstGeom>
          <a:noFill/>
          <a:ln w="9525">
            <a:noFill/>
            <a:miter lim="800000"/>
            <a:headEnd/>
            <a:tailEnd/>
          </a:ln>
          <a:effectLst/>
        </p:spPr>
        <p:txBody>
          <a:bodyPr vert="horz" wrap="none" lIns="68601" tIns="34301" rIns="68601" bIns="34301" numCol="1" anchor="ctr" anchorCtr="0" compatLnSpc="1">
            <a:prstTxWarp prst="textNoShape">
              <a:avLst/>
            </a:prstTxWarp>
            <a:spAutoFit/>
          </a:bodyPr>
          <a:lstStyle/>
          <a:p>
            <a:endParaRPr lang="fr-FR"/>
          </a:p>
        </p:txBody>
      </p:sp>
      <p:sp>
        <p:nvSpPr>
          <p:cNvPr id="159750" name="Rectangle 6"/>
          <p:cNvSpPr>
            <a:spLocks noChangeArrowheads="1"/>
          </p:cNvSpPr>
          <p:nvPr/>
        </p:nvSpPr>
        <p:spPr bwMode="auto">
          <a:xfrm>
            <a:off x="1141942" y="-1632"/>
            <a:ext cx="138606" cy="346271"/>
          </a:xfrm>
          <a:prstGeom prst="rect">
            <a:avLst/>
          </a:prstGeom>
          <a:noFill/>
          <a:ln w="9525">
            <a:noFill/>
            <a:miter lim="800000"/>
            <a:headEnd/>
            <a:tailEnd/>
          </a:ln>
          <a:effectLst/>
        </p:spPr>
        <p:txBody>
          <a:bodyPr vert="horz" wrap="none" lIns="68601" tIns="34301" rIns="68601" bIns="34301" numCol="1" anchor="ctr" anchorCtr="0" compatLnSpc="1">
            <a:prstTxWarp prst="textNoShape">
              <a:avLst/>
            </a:prstTxWarp>
            <a:spAutoFit/>
          </a:bodyPr>
          <a:lstStyle/>
          <a:p>
            <a:endParaRPr lang="fr-FR"/>
          </a:p>
        </p:txBody>
      </p:sp>
      <p:sp>
        <p:nvSpPr>
          <p:cNvPr id="159752" name="Rectangle 8"/>
          <p:cNvSpPr>
            <a:spLocks noChangeArrowheads="1"/>
          </p:cNvSpPr>
          <p:nvPr/>
        </p:nvSpPr>
        <p:spPr bwMode="auto">
          <a:xfrm>
            <a:off x="1141942" y="-173135"/>
            <a:ext cx="138606" cy="346271"/>
          </a:xfrm>
          <a:prstGeom prst="rect">
            <a:avLst/>
          </a:prstGeom>
          <a:noFill/>
          <a:ln w="9525">
            <a:noFill/>
            <a:miter lim="800000"/>
            <a:headEnd/>
            <a:tailEnd/>
          </a:ln>
          <a:effectLst/>
        </p:spPr>
        <p:txBody>
          <a:bodyPr vert="horz" wrap="none" lIns="68601" tIns="34301" rIns="68601" bIns="34301" numCol="1" anchor="ctr" anchorCtr="0" compatLnSpc="1">
            <a:prstTxWarp prst="textNoShape">
              <a:avLst/>
            </a:prstTxWarp>
            <a:spAutoFit/>
          </a:bodyPr>
          <a:lstStyle/>
          <a:p>
            <a:endParaRPr lang="fr-FR"/>
          </a:p>
        </p:txBody>
      </p:sp>
      <p:sp>
        <p:nvSpPr>
          <p:cNvPr id="159754" name="Rectangle 10"/>
          <p:cNvSpPr>
            <a:spLocks noChangeArrowheads="1"/>
          </p:cNvSpPr>
          <p:nvPr/>
        </p:nvSpPr>
        <p:spPr bwMode="auto">
          <a:xfrm>
            <a:off x="1141942" y="-173135"/>
            <a:ext cx="138606" cy="346271"/>
          </a:xfrm>
          <a:prstGeom prst="rect">
            <a:avLst/>
          </a:prstGeom>
          <a:noFill/>
          <a:ln w="9525">
            <a:noFill/>
            <a:miter lim="800000"/>
            <a:headEnd/>
            <a:tailEnd/>
          </a:ln>
          <a:effectLst/>
        </p:spPr>
        <p:txBody>
          <a:bodyPr vert="horz" wrap="none" lIns="68601" tIns="34301" rIns="68601" bIns="34301" numCol="1" anchor="ctr" anchorCtr="0" compatLnSpc="1">
            <a:prstTxWarp prst="textNoShape">
              <a:avLst/>
            </a:prstTxWarp>
            <a:spAutoFit/>
          </a:bodyPr>
          <a:lstStyle/>
          <a:p>
            <a:endParaRPr lang="fr-FR"/>
          </a:p>
        </p:txBody>
      </p:sp>
      <p:sp>
        <p:nvSpPr>
          <p:cNvPr id="159756" name="Rectangle 12"/>
          <p:cNvSpPr>
            <a:spLocks noChangeArrowheads="1"/>
          </p:cNvSpPr>
          <p:nvPr/>
        </p:nvSpPr>
        <p:spPr bwMode="auto">
          <a:xfrm>
            <a:off x="1141942" y="-1632"/>
            <a:ext cx="138606" cy="346271"/>
          </a:xfrm>
          <a:prstGeom prst="rect">
            <a:avLst/>
          </a:prstGeom>
          <a:noFill/>
          <a:ln w="9525">
            <a:noFill/>
            <a:miter lim="800000"/>
            <a:headEnd/>
            <a:tailEnd/>
          </a:ln>
          <a:effectLst/>
        </p:spPr>
        <p:txBody>
          <a:bodyPr vert="horz" wrap="none" lIns="68601" tIns="34301" rIns="68601" bIns="34301" numCol="1" anchor="ctr" anchorCtr="0" compatLnSpc="1">
            <a:prstTxWarp prst="textNoShape">
              <a:avLst/>
            </a:prstTxWarp>
            <a:spAutoFit/>
          </a:bodyPr>
          <a:lstStyle/>
          <a:p>
            <a:endParaRPr lang="fr-FR"/>
          </a:p>
        </p:txBody>
      </p:sp>
      <p:sp>
        <p:nvSpPr>
          <p:cNvPr id="159758" name="Rectangle 14"/>
          <p:cNvSpPr>
            <a:spLocks noChangeArrowheads="1"/>
          </p:cNvSpPr>
          <p:nvPr/>
        </p:nvSpPr>
        <p:spPr bwMode="auto">
          <a:xfrm>
            <a:off x="1141942" y="-173135"/>
            <a:ext cx="138606" cy="346271"/>
          </a:xfrm>
          <a:prstGeom prst="rect">
            <a:avLst/>
          </a:prstGeom>
          <a:noFill/>
          <a:ln w="9525">
            <a:noFill/>
            <a:miter lim="800000"/>
            <a:headEnd/>
            <a:tailEnd/>
          </a:ln>
          <a:effectLst/>
        </p:spPr>
        <p:txBody>
          <a:bodyPr vert="horz" wrap="none" lIns="68601" tIns="34301" rIns="68601" bIns="34301" numCol="1" anchor="ctr" anchorCtr="0" compatLnSpc="1">
            <a:prstTxWarp prst="textNoShape">
              <a:avLst/>
            </a:prstTxWarp>
            <a:spAutoFit/>
          </a:bodyPr>
          <a:lstStyle/>
          <a:p>
            <a:endParaRPr lang="fr-FR"/>
          </a:p>
        </p:txBody>
      </p:sp>
      <p:sp>
        <p:nvSpPr>
          <p:cNvPr id="159760" name="Rectangle 16"/>
          <p:cNvSpPr>
            <a:spLocks noChangeArrowheads="1"/>
          </p:cNvSpPr>
          <p:nvPr/>
        </p:nvSpPr>
        <p:spPr bwMode="auto">
          <a:xfrm>
            <a:off x="1141942" y="-173135"/>
            <a:ext cx="138606" cy="346271"/>
          </a:xfrm>
          <a:prstGeom prst="rect">
            <a:avLst/>
          </a:prstGeom>
          <a:noFill/>
          <a:ln w="9525">
            <a:noFill/>
            <a:miter lim="800000"/>
            <a:headEnd/>
            <a:tailEnd/>
          </a:ln>
          <a:effectLst/>
        </p:spPr>
        <p:txBody>
          <a:bodyPr vert="horz" wrap="none" lIns="68601" tIns="34301" rIns="68601" bIns="34301" numCol="1" anchor="ctr" anchorCtr="0" compatLnSpc="1">
            <a:prstTxWarp prst="textNoShape">
              <a:avLst/>
            </a:prstTxWarp>
            <a:spAutoFit/>
          </a:bodyPr>
          <a:lstStyle/>
          <a:p>
            <a:endParaRPr lang="fr-FR"/>
          </a:p>
        </p:txBody>
      </p:sp>
      <p:sp>
        <p:nvSpPr>
          <p:cNvPr id="159762" name="Rectangle 18"/>
          <p:cNvSpPr>
            <a:spLocks noChangeArrowheads="1"/>
          </p:cNvSpPr>
          <p:nvPr/>
        </p:nvSpPr>
        <p:spPr bwMode="auto">
          <a:xfrm>
            <a:off x="1141942" y="-173135"/>
            <a:ext cx="138606" cy="346271"/>
          </a:xfrm>
          <a:prstGeom prst="rect">
            <a:avLst/>
          </a:prstGeom>
          <a:noFill/>
          <a:ln w="9525">
            <a:noFill/>
            <a:miter lim="800000"/>
            <a:headEnd/>
            <a:tailEnd/>
          </a:ln>
          <a:effectLst/>
        </p:spPr>
        <p:txBody>
          <a:bodyPr vert="horz" wrap="none" lIns="68601" tIns="34301" rIns="68601" bIns="34301" numCol="1" anchor="ctr" anchorCtr="0" compatLnSpc="1">
            <a:prstTxWarp prst="textNoShape">
              <a:avLst/>
            </a:prstTxWarp>
            <a:spAutoFit/>
          </a:bodyPr>
          <a:lstStyle/>
          <a:p>
            <a:endParaRPr lang="fr-FR"/>
          </a:p>
        </p:txBody>
      </p:sp>
      <p:sp>
        <p:nvSpPr>
          <p:cNvPr id="159764" name="Rectangle 20"/>
          <p:cNvSpPr>
            <a:spLocks noChangeArrowheads="1"/>
          </p:cNvSpPr>
          <p:nvPr/>
        </p:nvSpPr>
        <p:spPr bwMode="auto">
          <a:xfrm>
            <a:off x="1141942" y="-173135"/>
            <a:ext cx="138606" cy="346271"/>
          </a:xfrm>
          <a:prstGeom prst="rect">
            <a:avLst/>
          </a:prstGeom>
          <a:noFill/>
          <a:ln w="9525">
            <a:noFill/>
            <a:miter lim="800000"/>
            <a:headEnd/>
            <a:tailEnd/>
          </a:ln>
          <a:effectLst/>
        </p:spPr>
        <p:txBody>
          <a:bodyPr vert="horz" wrap="none" lIns="68601" tIns="34301" rIns="68601" bIns="34301" numCol="1" anchor="ctr" anchorCtr="0" compatLnSpc="1">
            <a:prstTxWarp prst="textNoShape">
              <a:avLst/>
            </a:prstTxWarp>
            <a:spAutoFit/>
          </a:bodyPr>
          <a:lstStyle/>
          <a:p>
            <a:endParaRPr lang="fr-FR"/>
          </a:p>
        </p:txBody>
      </p:sp>
      <p:sp>
        <p:nvSpPr>
          <p:cNvPr id="159766" name="Rectangle 22"/>
          <p:cNvSpPr>
            <a:spLocks noChangeArrowheads="1"/>
          </p:cNvSpPr>
          <p:nvPr/>
        </p:nvSpPr>
        <p:spPr bwMode="auto">
          <a:xfrm>
            <a:off x="1141942" y="-173135"/>
            <a:ext cx="138606" cy="346271"/>
          </a:xfrm>
          <a:prstGeom prst="rect">
            <a:avLst/>
          </a:prstGeom>
          <a:noFill/>
          <a:ln w="9525">
            <a:noFill/>
            <a:miter lim="800000"/>
            <a:headEnd/>
            <a:tailEnd/>
          </a:ln>
          <a:effectLst/>
        </p:spPr>
        <p:txBody>
          <a:bodyPr vert="horz" wrap="none" lIns="68601" tIns="34301" rIns="68601" bIns="34301" numCol="1" anchor="ctr" anchorCtr="0" compatLnSpc="1">
            <a:prstTxWarp prst="textNoShape">
              <a:avLst/>
            </a:prstTxWarp>
            <a:spAutoFit/>
          </a:bodyPr>
          <a:lstStyle/>
          <a:p>
            <a:endParaRPr lang="fr-FR"/>
          </a:p>
        </p:txBody>
      </p:sp>
      <p:sp>
        <p:nvSpPr>
          <p:cNvPr id="32" name="Rectangle 31"/>
          <p:cNvSpPr/>
          <p:nvPr/>
        </p:nvSpPr>
        <p:spPr>
          <a:xfrm>
            <a:off x="2032935" y="1276000"/>
            <a:ext cx="5186176" cy="369332"/>
          </a:xfrm>
          <a:prstGeom prst="rect">
            <a:avLst/>
          </a:prstGeom>
        </p:spPr>
        <p:txBody>
          <a:bodyPr wrap="square">
            <a:spAutoFit/>
          </a:bodyPr>
          <a:lstStyle/>
          <a:p>
            <a:endParaRPr lang="fr-FR" dirty="0"/>
          </a:p>
        </p:txBody>
      </p:sp>
      <p:grpSp>
        <p:nvGrpSpPr>
          <p:cNvPr id="2" name="Group 4"/>
          <p:cNvGrpSpPr>
            <a:grpSpLocks/>
          </p:cNvGrpSpPr>
          <p:nvPr/>
        </p:nvGrpSpPr>
        <p:grpSpPr bwMode="auto">
          <a:xfrm>
            <a:off x="1677423" y="1593694"/>
            <a:ext cx="5541688" cy="2267966"/>
            <a:chOff x="442" y="1877"/>
            <a:chExt cx="4653" cy="1144"/>
          </a:xfrm>
        </p:grpSpPr>
        <p:sp>
          <p:nvSpPr>
            <p:cNvPr id="26" name="Rectangle 5"/>
            <p:cNvSpPr>
              <a:spLocks noChangeArrowheads="1"/>
            </p:cNvSpPr>
            <p:nvPr/>
          </p:nvSpPr>
          <p:spPr bwMode="auto">
            <a:xfrm>
              <a:off x="1688" y="1877"/>
              <a:ext cx="1038" cy="327"/>
            </a:xfrm>
            <a:prstGeom prst="rect">
              <a:avLst/>
            </a:prstGeom>
            <a:noFill/>
            <a:ln w="12700">
              <a:solidFill>
                <a:schemeClr val="tx1"/>
              </a:solidFill>
              <a:miter lim="800000"/>
              <a:headEnd/>
              <a:tailEnd/>
            </a:ln>
            <a:effectLst/>
          </p:spPr>
          <p:txBody>
            <a:bodyPr wrap="none" anchor="ctr"/>
            <a:lstStyle/>
            <a:p>
              <a:endParaRPr lang="fr-FR"/>
            </a:p>
          </p:txBody>
        </p:sp>
        <p:sp>
          <p:nvSpPr>
            <p:cNvPr id="27" name="Rectangle 6"/>
            <p:cNvSpPr>
              <a:spLocks noChangeArrowheads="1"/>
            </p:cNvSpPr>
            <p:nvPr/>
          </p:nvSpPr>
          <p:spPr bwMode="auto">
            <a:xfrm>
              <a:off x="1914" y="1930"/>
              <a:ext cx="647" cy="127"/>
            </a:xfrm>
            <a:prstGeom prst="rect">
              <a:avLst/>
            </a:prstGeom>
            <a:noFill/>
            <a:ln w="12700">
              <a:solidFill>
                <a:schemeClr val="tx1"/>
              </a:solidFill>
              <a:miter lim="800000"/>
              <a:headEnd/>
              <a:tailEnd/>
            </a:ln>
            <a:effectLst/>
          </p:spPr>
          <p:txBody>
            <a:bodyPr wrap="none" lIns="67887" tIns="33348" rIns="67887" bIns="33348">
              <a:spAutoFit/>
            </a:bodyPr>
            <a:lstStyle/>
            <a:p>
              <a:r>
                <a:rPr lang="fr-FR" sz="1200" dirty="0">
                  <a:solidFill>
                    <a:srgbClr val="0000CC"/>
                  </a:solidFill>
                </a:rPr>
                <a:t>Méthode</a:t>
              </a:r>
            </a:p>
          </p:txBody>
        </p:sp>
        <p:sp>
          <p:nvSpPr>
            <p:cNvPr id="28" name="Rectangle 7"/>
            <p:cNvSpPr>
              <a:spLocks noChangeArrowheads="1"/>
            </p:cNvSpPr>
            <p:nvPr/>
          </p:nvSpPr>
          <p:spPr bwMode="auto">
            <a:xfrm>
              <a:off x="3034" y="1877"/>
              <a:ext cx="1038" cy="327"/>
            </a:xfrm>
            <a:prstGeom prst="rect">
              <a:avLst/>
            </a:prstGeom>
            <a:noFill/>
            <a:ln w="12700">
              <a:solidFill>
                <a:schemeClr val="tx1"/>
              </a:solidFill>
              <a:miter lim="800000"/>
              <a:headEnd/>
              <a:tailEnd/>
            </a:ln>
            <a:effectLst/>
          </p:spPr>
          <p:txBody>
            <a:bodyPr wrap="none" anchor="ctr"/>
            <a:lstStyle/>
            <a:p>
              <a:endParaRPr lang="fr-FR"/>
            </a:p>
          </p:txBody>
        </p:sp>
        <p:sp>
          <p:nvSpPr>
            <p:cNvPr id="29" name="Rectangle 8"/>
            <p:cNvSpPr>
              <a:spLocks noChangeArrowheads="1"/>
            </p:cNvSpPr>
            <p:nvPr/>
          </p:nvSpPr>
          <p:spPr bwMode="auto">
            <a:xfrm>
              <a:off x="3329" y="1925"/>
              <a:ext cx="594" cy="127"/>
            </a:xfrm>
            <a:prstGeom prst="rect">
              <a:avLst/>
            </a:prstGeom>
            <a:noFill/>
            <a:ln w="12700">
              <a:solidFill>
                <a:schemeClr val="tx1"/>
              </a:solidFill>
              <a:miter lim="800000"/>
              <a:headEnd/>
              <a:tailEnd/>
            </a:ln>
            <a:effectLst/>
          </p:spPr>
          <p:txBody>
            <a:bodyPr lIns="67887" tIns="33348" rIns="67887" bIns="33348">
              <a:spAutoFit/>
            </a:bodyPr>
            <a:lstStyle/>
            <a:p>
              <a:r>
                <a:rPr lang="fr-FR" sz="1200">
                  <a:solidFill>
                    <a:srgbClr val="FC0128"/>
                  </a:solidFill>
                </a:rPr>
                <a:t>Milieu</a:t>
              </a:r>
            </a:p>
          </p:txBody>
        </p:sp>
        <p:sp>
          <p:nvSpPr>
            <p:cNvPr id="30" name="Rectangle 9"/>
            <p:cNvSpPr>
              <a:spLocks noChangeArrowheads="1"/>
            </p:cNvSpPr>
            <p:nvPr/>
          </p:nvSpPr>
          <p:spPr bwMode="auto">
            <a:xfrm>
              <a:off x="3058" y="2691"/>
              <a:ext cx="1039" cy="330"/>
            </a:xfrm>
            <a:prstGeom prst="rect">
              <a:avLst/>
            </a:prstGeom>
            <a:noFill/>
            <a:ln w="12700">
              <a:solidFill>
                <a:schemeClr val="tx1"/>
              </a:solidFill>
              <a:miter lim="800000"/>
              <a:headEnd/>
              <a:tailEnd/>
            </a:ln>
            <a:effectLst/>
          </p:spPr>
          <p:txBody>
            <a:bodyPr wrap="none" anchor="ctr"/>
            <a:lstStyle/>
            <a:p>
              <a:endParaRPr lang="fr-FR"/>
            </a:p>
          </p:txBody>
        </p:sp>
        <p:sp>
          <p:nvSpPr>
            <p:cNvPr id="31" name="Rectangle 10"/>
            <p:cNvSpPr>
              <a:spLocks noChangeArrowheads="1"/>
            </p:cNvSpPr>
            <p:nvPr/>
          </p:nvSpPr>
          <p:spPr bwMode="auto">
            <a:xfrm>
              <a:off x="3331" y="2747"/>
              <a:ext cx="596" cy="127"/>
            </a:xfrm>
            <a:prstGeom prst="rect">
              <a:avLst/>
            </a:prstGeom>
            <a:noFill/>
            <a:ln w="12700">
              <a:solidFill>
                <a:schemeClr val="tx1"/>
              </a:solidFill>
              <a:miter lim="800000"/>
              <a:headEnd/>
              <a:tailEnd/>
            </a:ln>
            <a:effectLst/>
          </p:spPr>
          <p:txBody>
            <a:bodyPr wrap="none" lIns="67887" tIns="33348" rIns="67887" bIns="33348">
              <a:spAutoFit/>
            </a:bodyPr>
            <a:lstStyle/>
            <a:p>
              <a:r>
                <a:rPr lang="fr-FR" sz="1200">
                  <a:solidFill>
                    <a:srgbClr val="0000CC"/>
                  </a:solidFill>
                </a:rPr>
                <a:t>Moyens</a:t>
              </a:r>
            </a:p>
          </p:txBody>
        </p:sp>
        <p:sp>
          <p:nvSpPr>
            <p:cNvPr id="33" name="Rectangle 11"/>
            <p:cNvSpPr>
              <a:spLocks noChangeArrowheads="1"/>
            </p:cNvSpPr>
            <p:nvPr/>
          </p:nvSpPr>
          <p:spPr bwMode="auto">
            <a:xfrm>
              <a:off x="1663" y="2691"/>
              <a:ext cx="1213" cy="330"/>
            </a:xfrm>
            <a:prstGeom prst="rect">
              <a:avLst/>
            </a:prstGeom>
            <a:noFill/>
            <a:ln w="12700">
              <a:solidFill>
                <a:schemeClr val="tx1"/>
              </a:solidFill>
              <a:miter lim="800000"/>
              <a:headEnd/>
              <a:tailEnd/>
            </a:ln>
            <a:effectLst/>
          </p:spPr>
          <p:txBody>
            <a:bodyPr wrap="none" anchor="ctr"/>
            <a:lstStyle/>
            <a:p>
              <a:endParaRPr lang="fr-FR"/>
            </a:p>
          </p:txBody>
        </p:sp>
        <p:sp>
          <p:nvSpPr>
            <p:cNvPr id="34" name="Rectangle 12"/>
            <p:cNvSpPr>
              <a:spLocks noChangeArrowheads="1"/>
            </p:cNvSpPr>
            <p:nvPr/>
          </p:nvSpPr>
          <p:spPr bwMode="auto">
            <a:xfrm>
              <a:off x="1753" y="2741"/>
              <a:ext cx="985" cy="127"/>
            </a:xfrm>
            <a:prstGeom prst="rect">
              <a:avLst/>
            </a:prstGeom>
            <a:noFill/>
            <a:ln w="12700">
              <a:solidFill>
                <a:schemeClr val="tx1"/>
              </a:solidFill>
              <a:miter lim="800000"/>
              <a:headEnd/>
              <a:tailEnd/>
            </a:ln>
            <a:effectLst/>
          </p:spPr>
          <p:txBody>
            <a:bodyPr wrap="none" lIns="67887" tIns="33348" rIns="67887" bIns="33348">
              <a:spAutoFit/>
            </a:bodyPr>
            <a:lstStyle/>
            <a:p>
              <a:r>
                <a:rPr lang="fr-FR" sz="1200">
                  <a:solidFill>
                    <a:srgbClr val="B50069"/>
                  </a:solidFill>
                </a:rPr>
                <a:t>Main d’oeuvre</a:t>
              </a:r>
            </a:p>
          </p:txBody>
        </p:sp>
        <p:sp>
          <p:nvSpPr>
            <p:cNvPr id="35" name="Rectangle 13"/>
            <p:cNvSpPr>
              <a:spLocks noChangeArrowheads="1"/>
            </p:cNvSpPr>
            <p:nvPr/>
          </p:nvSpPr>
          <p:spPr bwMode="auto">
            <a:xfrm>
              <a:off x="442" y="2259"/>
              <a:ext cx="1038" cy="330"/>
            </a:xfrm>
            <a:prstGeom prst="rect">
              <a:avLst/>
            </a:prstGeom>
            <a:noFill/>
            <a:ln w="12700">
              <a:solidFill>
                <a:schemeClr val="tx1"/>
              </a:solidFill>
              <a:miter lim="800000"/>
              <a:headEnd/>
              <a:tailEnd/>
            </a:ln>
            <a:effectLst/>
          </p:spPr>
          <p:txBody>
            <a:bodyPr wrap="none" anchor="ctr"/>
            <a:lstStyle/>
            <a:p>
              <a:endParaRPr lang="fr-FR"/>
            </a:p>
          </p:txBody>
        </p:sp>
        <p:sp>
          <p:nvSpPr>
            <p:cNvPr id="36" name="Rectangle 14"/>
            <p:cNvSpPr>
              <a:spLocks noChangeArrowheads="1"/>
            </p:cNvSpPr>
            <p:nvPr/>
          </p:nvSpPr>
          <p:spPr bwMode="auto">
            <a:xfrm>
              <a:off x="623" y="2315"/>
              <a:ext cx="796" cy="127"/>
            </a:xfrm>
            <a:prstGeom prst="rect">
              <a:avLst/>
            </a:prstGeom>
            <a:noFill/>
            <a:ln w="12700">
              <a:solidFill>
                <a:schemeClr val="tx1"/>
              </a:solidFill>
              <a:miter lim="800000"/>
              <a:headEnd/>
              <a:tailEnd/>
            </a:ln>
            <a:effectLst/>
          </p:spPr>
          <p:txBody>
            <a:bodyPr wrap="none" lIns="67887" tIns="33348" rIns="67887" bIns="33348">
              <a:spAutoFit/>
            </a:bodyPr>
            <a:lstStyle/>
            <a:p>
              <a:r>
                <a:rPr lang="fr-FR" sz="1200" dirty="0">
                  <a:solidFill>
                    <a:srgbClr val="00AE00"/>
                  </a:solidFill>
                </a:rPr>
                <a:t>Mesurande</a:t>
              </a:r>
            </a:p>
          </p:txBody>
        </p:sp>
        <p:sp>
          <p:nvSpPr>
            <p:cNvPr id="37" name="Line 15"/>
            <p:cNvSpPr>
              <a:spLocks noChangeShapeType="1"/>
            </p:cNvSpPr>
            <p:nvPr/>
          </p:nvSpPr>
          <p:spPr bwMode="auto">
            <a:xfrm>
              <a:off x="1488" y="2399"/>
              <a:ext cx="2784" cy="0"/>
            </a:xfrm>
            <a:prstGeom prst="line">
              <a:avLst/>
            </a:prstGeom>
            <a:noFill/>
            <a:ln w="12700">
              <a:solidFill>
                <a:schemeClr val="tx1"/>
              </a:solidFill>
              <a:round/>
              <a:headEnd/>
              <a:tailEnd type="triangle" w="med" len="med"/>
            </a:ln>
            <a:effectLst/>
          </p:spPr>
          <p:txBody>
            <a:bodyPr wrap="none" anchor="ctr"/>
            <a:lstStyle/>
            <a:p>
              <a:endParaRPr lang="fr-FR"/>
            </a:p>
          </p:txBody>
        </p:sp>
        <p:sp>
          <p:nvSpPr>
            <p:cNvPr id="38" name="Line 16"/>
            <p:cNvSpPr>
              <a:spLocks noChangeShapeType="1"/>
            </p:cNvSpPr>
            <p:nvPr/>
          </p:nvSpPr>
          <p:spPr bwMode="auto">
            <a:xfrm flipV="1">
              <a:off x="1738" y="2408"/>
              <a:ext cx="256" cy="283"/>
            </a:xfrm>
            <a:prstGeom prst="line">
              <a:avLst/>
            </a:prstGeom>
            <a:noFill/>
            <a:ln w="12700">
              <a:solidFill>
                <a:schemeClr val="tx1"/>
              </a:solidFill>
              <a:round/>
              <a:headEnd/>
              <a:tailEnd type="triangle" w="med" len="med"/>
            </a:ln>
            <a:effectLst/>
          </p:spPr>
          <p:txBody>
            <a:bodyPr wrap="none" anchor="ctr"/>
            <a:lstStyle/>
            <a:p>
              <a:endParaRPr lang="fr-FR"/>
            </a:p>
          </p:txBody>
        </p:sp>
        <p:sp>
          <p:nvSpPr>
            <p:cNvPr id="39" name="Line 17"/>
            <p:cNvSpPr>
              <a:spLocks noChangeShapeType="1"/>
            </p:cNvSpPr>
            <p:nvPr/>
          </p:nvSpPr>
          <p:spPr bwMode="auto">
            <a:xfrm flipV="1">
              <a:off x="3133" y="2395"/>
              <a:ext cx="291" cy="296"/>
            </a:xfrm>
            <a:prstGeom prst="line">
              <a:avLst/>
            </a:prstGeom>
            <a:noFill/>
            <a:ln w="12700">
              <a:solidFill>
                <a:schemeClr val="tx1"/>
              </a:solidFill>
              <a:round/>
              <a:headEnd/>
              <a:tailEnd type="triangle" w="med" len="med"/>
            </a:ln>
            <a:effectLst/>
          </p:spPr>
          <p:txBody>
            <a:bodyPr wrap="none" anchor="ctr"/>
            <a:lstStyle/>
            <a:p>
              <a:endParaRPr lang="fr-FR"/>
            </a:p>
          </p:txBody>
        </p:sp>
        <p:sp>
          <p:nvSpPr>
            <p:cNvPr id="40" name="Line 18"/>
            <p:cNvSpPr>
              <a:spLocks noChangeShapeType="1"/>
            </p:cNvSpPr>
            <p:nvPr/>
          </p:nvSpPr>
          <p:spPr bwMode="auto">
            <a:xfrm>
              <a:off x="2236" y="2212"/>
              <a:ext cx="341" cy="183"/>
            </a:xfrm>
            <a:prstGeom prst="line">
              <a:avLst/>
            </a:prstGeom>
            <a:noFill/>
            <a:ln w="12700">
              <a:solidFill>
                <a:schemeClr val="tx1"/>
              </a:solidFill>
              <a:round/>
              <a:headEnd/>
              <a:tailEnd type="triangle" w="med" len="med"/>
            </a:ln>
            <a:effectLst/>
          </p:spPr>
          <p:txBody>
            <a:bodyPr wrap="none" anchor="ctr"/>
            <a:lstStyle/>
            <a:p>
              <a:endParaRPr lang="fr-FR"/>
            </a:p>
          </p:txBody>
        </p:sp>
        <p:sp>
          <p:nvSpPr>
            <p:cNvPr id="41" name="Line 19"/>
            <p:cNvSpPr>
              <a:spLocks noChangeShapeType="1"/>
            </p:cNvSpPr>
            <p:nvPr/>
          </p:nvSpPr>
          <p:spPr bwMode="auto">
            <a:xfrm>
              <a:off x="3582" y="2212"/>
              <a:ext cx="341" cy="183"/>
            </a:xfrm>
            <a:prstGeom prst="line">
              <a:avLst/>
            </a:prstGeom>
            <a:noFill/>
            <a:ln w="12700">
              <a:solidFill>
                <a:schemeClr val="tx1"/>
              </a:solidFill>
              <a:round/>
              <a:headEnd/>
              <a:tailEnd type="triangle" w="med" len="med"/>
            </a:ln>
            <a:effectLst/>
          </p:spPr>
          <p:txBody>
            <a:bodyPr wrap="none" anchor="ctr"/>
            <a:lstStyle/>
            <a:p>
              <a:endParaRPr lang="fr-FR"/>
            </a:p>
          </p:txBody>
        </p:sp>
        <p:sp>
          <p:nvSpPr>
            <p:cNvPr id="42" name="Rectangle 20"/>
            <p:cNvSpPr>
              <a:spLocks noChangeArrowheads="1"/>
            </p:cNvSpPr>
            <p:nvPr/>
          </p:nvSpPr>
          <p:spPr bwMode="auto">
            <a:xfrm>
              <a:off x="4283" y="2232"/>
              <a:ext cx="812" cy="348"/>
            </a:xfrm>
            <a:prstGeom prst="rect">
              <a:avLst/>
            </a:prstGeom>
            <a:noFill/>
            <a:ln w="12700">
              <a:solidFill>
                <a:schemeClr val="tx1"/>
              </a:solidFill>
              <a:miter lim="800000"/>
              <a:headEnd/>
              <a:tailEnd/>
            </a:ln>
            <a:effectLst/>
          </p:spPr>
          <p:txBody>
            <a:bodyPr lIns="67887" tIns="33348" rIns="67887" bIns="33348" anchor="ctr">
              <a:spAutoFit/>
            </a:bodyPr>
            <a:lstStyle/>
            <a:p>
              <a:pPr algn="ctr"/>
              <a:r>
                <a:rPr lang="fr-FR" sz="1350">
                  <a:solidFill>
                    <a:srgbClr val="FC0128"/>
                  </a:solidFill>
                </a:rPr>
                <a:t>Résu</a:t>
              </a:r>
              <a:r>
                <a:rPr lang="fr-FR" sz="1350">
                  <a:solidFill>
                    <a:srgbClr val="00AE00"/>
                  </a:solidFill>
                </a:rPr>
                <a:t>ltat </a:t>
              </a:r>
              <a:r>
                <a:rPr lang="fr-FR" sz="1350">
                  <a:solidFill>
                    <a:srgbClr val="114FFB"/>
                  </a:solidFill>
                </a:rPr>
                <a:t>de</a:t>
              </a:r>
              <a:endParaRPr lang="fr-FR" sz="1350">
                <a:solidFill>
                  <a:srgbClr val="FC0128"/>
                </a:solidFill>
              </a:endParaRPr>
            </a:p>
            <a:p>
              <a:pPr algn="ctr"/>
              <a:r>
                <a:rPr lang="fr-FR" sz="1350">
                  <a:solidFill>
                    <a:srgbClr val="FC0128"/>
                  </a:solidFill>
                </a:rPr>
                <a:t> </a:t>
              </a:r>
              <a:r>
                <a:rPr lang="fr-FR" sz="1350">
                  <a:solidFill>
                    <a:srgbClr val="B50069"/>
                  </a:solidFill>
                </a:rPr>
                <a:t>mes</a:t>
              </a:r>
              <a:r>
                <a:rPr lang="fr-FR" sz="1350">
                  <a:solidFill>
                    <a:srgbClr val="000000"/>
                  </a:solidFill>
                </a:rPr>
                <a:t>ure</a:t>
              </a:r>
            </a:p>
          </p:txBody>
        </p:sp>
      </p:grpSp>
      <p:sp>
        <p:nvSpPr>
          <p:cNvPr id="43" name="ZoneTexte 42"/>
          <p:cNvSpPr txBox="1"/>
          <p:nvPr/>
        </p:nvSpPr>
        <p:spPr>
          <a:xfrm rot="16200000">
            <a:off x="-1109758" y="1935714"/>
            <a:ext cx="3456384" cy="341632"/>
          </a:xfrm>
          <a:prstGeom prst="rect">
            <a:avLst/>
          </a:prstGeom>
          <a:noFill/>
        </p:spPr>
        <p:txBody>
          <a:bodyPr wrap="square" rtlCol="0">
            <a:spAutoFit/>
          </a:bodyPr>
          <a:lstStyle/>
          <a:p>
            <a:pPr lvl="0" algn="ctr" fontAlgn="auto">
              <a:lnSpc>
                <a:spcPct val="90000"/>
              </a:lnSpc>
              <a:spcAft>
                <a:spcPts val="0"/>
              </a:spcAft>
              <a:defRPr/>
            </a:pPr>
            <a:r>
              <a:rPr lang="de-DE" noProof="1">
                <a:solidFill>
                  <a:srgbClr val="000000"/>
                </a:solidFill>
              </a:rPr>
              <a:t>CALCUL DES INCERTITUDES</a:t>
            </a:r>
            <a:endParaRPr lang="de-DE" dirty="0">
              <a:solidFill>
                <a:srgbClr val="000000"/>
              </a:solidFill>
            </a:endParaRPr>
          </a:p>
        </p:txBody>
      </p:sp>
    </p:spTree>
    <p:extLst>
      <p:ext uri="{BB962C8B-B14F-4D97-AF65-F5344CB8AC3E}">
        <p14:creationId xmlns:p14="http://schemas.microsoft.com/office/powerpoint/2010/main" val="4027665363"/>
      </p:ext>
    </p:extLst>
  </p:cSld>
  <p:clrMapOvr>
    <a:masterClrMapping/>
  </p:clrMapOvr>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_h1"/>
          <p:cNvSpPr>
            <a:spLocks noGrp="1" noChangeArrowheads="1"/>
          </p:cNvSpPr>
          <p:nvPr>
            <p:ph type="title"/>
          </p:nvPr>
        </p:nvSpPr>
        <p:spPr bwMode="gray">
          <a:xfrm>
            <a:off x="1247577" y="34301"/>
            <a:ext cx="6671418" cy="909179"/>
          </a:xfrm>
        </p:spPr>
        <p:txBody>
          <a:bodyPr/>
          <a:lstStyle/>
          <a:p>
            <a:r>
              <a:rPr lang="en-US" b="1" noProof="1"/>
              <a:t>Cause d’erreur (facteur d’influence)</a:t>
            </a:r>
          </a:p>
        </p:txBody>
      </p:sp>
      <p:sp>
        <p:nvSpPr>
          <p:cNvPr id="23" name="_text"/>
          <p:cNvSpPr txBox="1">
            <a:spLocks/>
          </p:cNvSpPr>
          <p:nvPr/>
        </p:nvSpPr>
        <p:spPr bwMode="gray">
          <a:xfrm>
            <a:off x="1384905" y="1165982"/>
            <a:ext cx="3132310" cy="3187096"/>
          </a:xfrm>
          <a:prstGeom prst="rect">
            <a:avLst/>
          </a:prstGeom>
        </p:spPr>
        <p:txBody>
          <a:bodyPr vert="horz" lIns="0" tIns="0" rIns="0" bIns="0" rtlCol="0">
            <a:noAutofit/>
          </a:bodyPr>
          <a:lstStyle/>
          <a:p>
            <a:pPr marL="135036" indent="-135036">
              <a:lnSpc>
                <a:spcPct val="95000"/>
              </a:lnSpc>
              <a:spcAft>
                <a:spcPts val="600"/>
              </a:spcAft>
              <a:buFont typeface="Wingdings" pitchFamily="2" charset="2"/>
              <a:buChar char="§"/>
              <a:defRPr/>
            </a:pPr>
            <a:endParaRPr lang="fr-FR" b="1" noProof="1"/>
          </a:p>
        </p:txBody>
      </p:sp>
      <p:sp>
        <p:nvSpPr>
          <p:cNvPr id="18" name="Espace réservé du contenu 2"/>
          <p:cNvSpPr txBox="1">
            <a:spLocks/>
          </p:cNvSpPr>
          <p:nvPr/>
        </p:nvSpPr>
        <p:spPr>
          <a:xfrm>
            <a:off x="1484948" y="1200521"/>
            <a:ext cx="6174105" cy="3395520"/>
          </a:xfrm>
          <a:prstGeom prst="rect">
            <a:avLst/>
          </a:prstGeom>
        </p:spPr>
        <p:txBody>
          <a:bodyPr>
            <a:normAutofit/>
          </a:bodyPr>
          <a:lstStyle/>
          <a:p>
            <a:pPr marL="257244" indent="-257244" defTabSz="685983" fontAlgn="auto">
              <a:spcBef>
                <a:spcPct val="20000"/>
              </a:spcBef>
              <a:spcAft>
                <a:spcPts val="0"/>
              </a:spcAft>
              <a:buFont typeface="Arial" pitchFamily="34" charset="0"/>
              <a:buChar char="•"/>
              <a:defRPr/>
            </a:pPr>
            <a:endParaRPr lang="fr-FR" sz="2401" dirty="0">
              <a:latin typeface="+mn-lt"/>
            </a:endParaRPr>
          </a:p>
        </p:txBody>
      </p:sp>
      <p:sp>
        <p:nvSpPr>
          <p:cNvPr id="9" name="ZoneTexte 8"/>
          <p:cNvSpPr txBox="1"/>
          <p:nvPr/>
        </p:nvSpPr>
        <p:spPr>
          <a:xfrm>
            <a:off x="1546731" y="1005887"/>
            <a:ext cx="6050539" cy="1200329"/>
          </a:xfrm>
          <a:prstGeom prst="rect">
            <a:avLst/>
          </a:prstGeom>
          <a:noFill/>
        </p:spPr>
        <p:txBody>
          <a:bodyPr wrap="square" rtlCol="0">
            <a:spAutoFit/>
          </a:bodyPr>
          <a:lstStyle/>
          <a:p>
            <a:pPr marL="342991" indent="-342991">
              <a:buFont typeface="+mj-lt"/>
              <a:buAutoNum type="arabicPeriod"/>
            </a:pPr>
            <a:endParaRPr lang="fr-FR" dirty="0">
              <a:solidFill>
                <a:srgbClr val="FF0000"/>
              </a:solidFill>
            </a:endParaRPr>
          </a:p>
          <a:p>
            <a:pPr marL="342991" indent="-342991">
              <a:buFont typeface="+mj-lt"/>
              <a:buAutoNum type="arabicPeriod"/>
            </a:pPr>
            <a:endParaRPr lang="fr-FR" dirty="0"/>
          </a:p>
          <a:p>
            <a:pPr marL="342991" indent="-342991">
              <a:buFont typeface="+mj-lt"/>
              <a:buAutoNum type="arabicPeriod"/>
            </a:pPr>
            <a:endParaRPr lang="fr-FR" dirty="0"/>
          </a:p>
          <a:p>
            <a:pPr marL="257244" indent="-257244">
              <a:buFont typeface="+mj-lt"/>
              <a:buAutoNum type="arabicPeriod"/>
            </a:pPr>
            <a:endParaRPr lang="fr-FR" b="1" dirty="0"/>
          </a:p>
        </p:txBody>
      </p:sp>
      <p:sp>
        <p:nvSpPr>
          <p:cNvPr id="159746" name="Rectangle 2"/>
          <p:cNvSpPr>
            <a:spLocks noChangeArrowheads="1"/>
          </p:cNvSpPr>
          <p:nvPr/>
        </p:nvSpPr>
        <p:spPr bwMode="auto">
          <a:xfrm>
            <a:off x="1141942" y="-173135"/>
            <a:ext cx="138606" cy="346271"/>
          </a:xfrm>
          <a:prstGeom prst="rect">
            <a:avLst/>
          </a:prstGeom>
          <a:noFill/>
          <a:ln w="9525">
            <a:noFill/>
            <a:miter lim="800000"/>
            <a:headEnd/>
            <a:tailEnd/>
          </a:ln>
          <a:effectLst/>
        </p:spPr>
        <p:txBody>
          <a:bodyPr vert="horz" wrap="none" lIns="68601" tIns="34301" rIns="68601" bIns="34301" numCol="1" anchor="ctr" anchorCtr="0" compatLnSpc="1">
            <a:prstTxWarp prst="textNoShape">
              <a:avLst/>
            </a:prstTxWarp>
            <a:spAutoFit/>
          </a:bodyPr>
          <a:lstStyle/>
          <a:p>
            <a:endParaRPr lang="fr-FR"/>
          </a:p>
        </p:txBody>
      </p:sp>
      <p:sp>
        <p:nvSpPr>
          <p:cNvPr id="159748" name="Rectangle 4"/>
          <p:cNvSpPr>
            <a:spLocks noChangeArrowheads="1"/>
          </p:cNvSpPr>
          <p:nvPr/>
        </p:nvSpPr>
        <p:spPr bwMode="auto">
          <a:xfrm>
            <a:off x="1141942" y="-173135"/>
            <a:ext cx="138606" cy="346271"/>
          </a:xfrm>
          <a:prstGeom prst="rect">
            <a:avLst/>
          </a:prstGeom>
          <a:noFill/>
          <a:ln w="9525">
            <a:noFill/>
            <a:miter lim="800000"/>
            <a:headEnd/>
            <a:tailEnd/>
          </a:ln>
          <a:effectLst/>
        </p:spPr>
        <p:txBody>
          <a:bodyPr vert="horz" wrap="none" lIns="68601" tIns="34301" rIns="68601" bIns="34301" numCol="1" anchor="ctr" anchorCtr="0" compatLnSpc="1">
            <a:prstTxWarp prst="textNoShape">
              <a:avLst/>
            </a:prstTxWarp>
            <a:spAutoFit/>
          </a:bodyPr>
          <a:lstStyle/>
          <a:p>
            <a:endParaRPr lang="fr-FR"/>
          </a:p>
        </p:txBody>
      </p:sp>
      <p:sp>
        <p:nvSpPr>
          <p:cNvPr id="159750" name="Rectangle 6"/>
          <p:cNvSpPr>
            <a:spLocks noChangeArrowheads="1"/>
          </p:cNvSpPr>
          <p:nvPr/>
        </p:nvSpPr>
        <p:spPr bwMode="auto">
          <a:xfrm>
            <a:off x="1141942" y="-1632"/>
            <a:ext cx="138606" cy="346271"/>
          </a:xfrm>
          <a:prstGeom prst="rect">
            <a:avLst/>
          </a:prstGeom>
          <a:noFill/>
          <a:ln w="9525">
            <a:noFill/>
            <a:miter lim="800000"/>
            <a:headEnd/>
            <a:tailEnd/>
          </a:ln>
          <a:effectLst/>
        </p:spPr>
        <p:txBody>
          <a:bodyPr vert="horz" wrap="none" lIns="68601" tIns="34301" rIns="68601" bIns="34301" numCol="1" anchor="ctr" anchorCtr="0" compatLnSpc="1">
            <a:prstTxWarp prst="textNoShape">
              <a:avLst/>
            </a:prstTxWarp>
            <a:spAutoFit/>
          </a:bodyPr>
          <a:lstStyle/>
          <a:p>
            <a:endParaRPr lang="fr-FR"/>
          </a:p>
        </p:txBody>
      </p:sp>
      <p:sp>
        <p:nvSpPr>
          <p:cNvPr id="159752" name="Rectangle 8"/>
          <p:cNvSpPr>
            <a:spLocks noChangeArrowheads="1"/>
          </p:cNvSpPr>
          <p:nvPr/>
        </p:nvSpPr>
        <p:spPr bwMode="auto">
          <a:xfrm>
            <a:off x="1141942" y="-173135"/>
            <a:ext cx="138606" cy="346271"/>
          </a:xfrm>
          <a:prstGeom prst="rect">
            <a:avLst/>
          </a:prstGeom>
          <a:noFill/>
          <a:ln w="9525">
            <a:noFill/>
            <a:miter lim="800000"/>
            <a:headEnd/>
            <a:tailEnd/>
          </a:ln>
          <a:effectLst/>
        </p:spPr>
        <p:txBody>
          <a:bodyPr vert="horz" wrap="none" lIns="68601" tIns="34301" rIns="68601" bIns="34301" numCol="1" anchor="ctr" anchorCtr="0" compatLnSpc="1">
            <a:prstTxWarp prst="textNoShape">
              <a:avLst/>
            </a:prstTxWarp>
            <a:spAutoFit/>
          </a:bodyPr>
          <a:lstStyle/>
          <a:p>
            <a:endParaRPr lang="fr-FR"/>
          </a:p>
        </p:txBody>
      </p:sp>
      <p:sp>
        <p:nvSpPr>
          <p:cNvPr id="159754" name="Rectangle 10"/>
          <p:cNvSpPr>
            <a:spLocks noChangeArrowheads="1"/>
          </p:cNvSpPr>
          <p:nvPr/>
        </p:nvSpPr>
        <p:spPr bwMode="auto">
          <a:xfrm>
            <a:off x="1141942" y="-173135"/>
            <a:ext cx="138606" cy="346271"/>
          </a:xfrm>
          <a:prstGeom prst="rect">
            <a:avLst/>
          </a:prstGeom>
          <a:noFill/>
          <a:ln w="9525">
            <a:noFill/>
            <a:miter lim="800000"/>
            <a:headEnd/>
            <a:tailEnd/>
          </a:ln>
          <a:effectLst/>
        </p:spPr>
        <p:txBody>
          <a:bodyPr vert="horz" wrap="none" lIns="68601" tIns="34301" rIns="68601" bIns="34301" numCol="1" anchor="ctr" anchorCtr="0" compatLnSpc="1">
            <a:prstTxWarp prst="textNoShape">
              <a:avLst/>
            </a:prstTxWarp>
            <a:spAutoFit/>
          </a:bodyPr>
          <a:lstStyle/>
          <a:p>
            <a:endParaRPr lang="fr-FR"/>
          </a:p>
        </p:txBody>
      </p:sp>
      <p:sp>
        <p:nvSpPr>
          <p:cNvPr id="159756" name="Rectangle 12"/>
          <p:cNvSpPr>
            <a:spLocks noChangeArrowheads="1"/>
          </p:cNvSpPr>
          <p:nvPr/>
        </p:nvSpPr>
        <p:spPr bwMode="auto">
          <a:xfrm>
            <a:off x="1141942" y="-1632"/>
            <a:ext cx="138606" cy="346271"/>
          </a:xfrm>
          <a:prstGeom prst="rect">
            <a:avLst/>
          </a:prstGeom>
          <a:noFill/>
          <a:ln w="9525">
            <a:noFill/>
            <a:miter lim="800000"/>
            <a:headEnd/>
            <a:tailEnd/>
          </a:ln>
          <a:effectLst/>
        </p:spPr>
        <p:txBody>
          <a:bodyPr vert="horz" wrap="none" lIns="68601" tIns="34301" rIns="68601" bIns="34301" numCol="1" anchor="ctr" anchorCtr="0" compatLnSpc="1">
            <a:prstTxWarp prst="textNoShape">
              <a:avLst/>
            </a:prstTxWarp>
            <a:spAutoFit/>
          </a:bodyPr>
          <a:lstStyle/>
          <a:p>
            <a:endParaRPr lang="fr-FR"/>
          </a:p>
        </p:txBody>
      </p:sp>
      <p:sp>
        <p:nvSpPr>
          <p:cNvPr id="159758" name="Rectangle 14"/>
          <p:cNvSpPr>
            <a:spLocks noChangeArrowheads="1"/>
          </p:cNvSpPr>
          <p:nvPr/>
        </p:nvSpPr>
        <p:spPr bwMode="auto">
          <a:xfrm>
            <a:off x="1141942" y="-173135"/>
            <a:ext cx="138606" cy="346271"/>
          </a:xfrm>
          <a:prstGeom prst="rect">
            <a:avLst/>
          </a:prstGeom>
          <a:noFill/>
          <a:ln w="9525">
            <a:noFill/>
            <a:miter lim="800000"/>
            <a:headEnd/>
            <a:tailEnd/>
          </a:ln>
          <a:effectLst/>
        </p:spPr>
        <p:txBody>
          <a:bodyPr vert="horz" wrap="none" lIns="68601" tIns="34301" rIns="68601" bIns="34301" numCol="1" anchor="ctr" anchorCtr="0" compatLnSpc="1">
            <a:prstTxWarp prst="textNoShape">
              <a:avLst/>
            </a:prstTxWarp>
            <a:spAutoFit/>
          </a:bodyPr>
          <a:lstStyle/>
          <a:p>
            <a:endParaRPr lang="fr-FR"/>
          </a:p>
        </p:txBody>
      </p:sp>
      <p:sp>
        <p:nvSpPr>
          <p:cNvPr id="159760" name="Rectangle 16"/>
          <p:cNvSpPr>
            <a:spLocks noChangeArrowheads="1"/>
          </p:cNvSpPr>
          <p:nvPr/>
        </p:nvSpPr>
        <p:spPr bwMode="auto">
          <a:xfrm>
            <a:off x="1141942" y="-173135"/>
            <a:ext cx="138606" cy="346271"/>
          </a:xfrm>
          <a:prstGeom prst="rect">
            <a:avLst/>
          </a:prstGeom>
          <a:noFill/>
          <a:ln w="9525">
            <a:noFill/>
            <a:miter lim="800000"/>
            <a:headEnd/>
            <a:tailEnd/>
          </a:ln>
          <a:effectLst/>
        </p:spPr>
        <p:txBody>
          <a:bodyPr vert="horz" wrap="none" lIns="68601" tIns="34301" rIns="68601" bIns="34301" numCol="1" anchor="ctr" anchorCtr="0" compatLnSpc="1">
            <a:prstTxWarp prst="textNoShape">
              <a:avLst/>
            </a:prstTxWarp>
            <a:spAutoFit/>
          </a:bodyPr>
          <a:lstStyle/>
          <a:p>
            <a:endParaRPr lang="fr-FR"/>
          </a:p>
        </p:txBody>
      </p:sp>
      <p:sp>
        <p:nvSpPr>
          <p:cNvPr id="159762" name="Rectangle 18"/>
          <p:cNvSpPr>
            <a:spLocks noChangeArrowheads="1"/>
          </p:cNvSpPr>
          <p:nvPr/>
        </p:nvSpPr>
        <p:spPr bwMode="auto">
          <a:xfrm>
            <a:off x="1141942" y="-173135"/>
            <a:ext cx="138606" cy="346271"/>
          </a:xfrm>
          <a:prstGeom prst="rect">
            <a:avLst/>
          </a:prstGeom>
          <a:noFill/>
          <a:ln w="9525">
            <a:noFill/>
            <a:miter lim="800000"/>
            <a:headEnd/>
            <a:tailEnd/>
          </a:ln>
          <a:effectLst/>
        </p:spPr>
        <p:txBody>
          <a:bodyPr vert="horz" wrap="none" lIns="68601" tIns="34301" rIns="68601" bIns="34301" numCol="1" anchor="ctr" anchorCtr="0" compatLnSpc="1">
            <a:prstTxWarp prst="textNoShape">
              <a:avLst/>
            </a:prstTxWarp>
            <a:spAutoFit/>
          </a:bodyPr>
          <a:lstStyle/>
          <a:p>
            <a:endParaRPr lang="fr-FR"/>
          </a:p>
        </p:txBody>
      </p:sp>
      <p:sp>
        <p:nvSpPr>
          <p:cNvPr id="159764" name="Rectangle 20"/>
          <p:cNvSpPr>
            <a:spLocks noChangeArrowheads="1"/>
          </p:cNvSpPr>
          <p:nvPr/>
        </p:nvSpPr>
        <p:spPr bwMode="auto">
          <a:xfrm>
            <a:off x="1141942" y="-173135"/>
            <a:ext cx="138606" cy="346271"/>
          </a:xfrm>
          <a:prstGeom prst="rect">
            <a:avLst/>
          </a:prstGeom>
          <a:noFill/>
          <a:ln w="9525">
            <a:noFill/>
            <a:miter lim="800000"/>
            <a:headEnd/>
            <a:tailEnd/>
          </a:ln>
          <a:effectLst/>
        </p:spPr>
        <p:txBody>
          <a:bodyPr vert="horz" wrap="none" lIns="68601" tIns="34301" rIns="68601" bIns="34301" numCol="1" anchor="ctr" anchorCtr="0" compatLnSpc="1">
            <a:prstTxWarp prst="textNoShape">
              <a:avLst/>
            </a:prstTxWarp>
            <a:spAutoFit/>
          </a:bodyPr>
          <a:lstStyle/>
          <a:p>
            <a:endParaRPr lang="fr-FR"/>
          </a:p>
        </p:txBody>
      </p:sp>
      <p:sp>
        <p:nvSpPr>
          <p:cNvPr id="159766" name="Rectangle 22"/>
          <p:cNvSpPr>
            <a:spLocks noChangeArrowheads="1"/>
          </p:cNvSpPr>
          <p:nvPr/>
        </p:nvSpPr>
        <p:spPr bwMode="auto">
          <a:xfrm>
            <a:off x="1141942" y="-173135"/>
            <a:ext cx="138606" cy="346271"/>
          </a:xfrm>
          <a:prstGeom prst="rect">
            <a:avLst/>
          </a:prstGeom>
          <a:noFill/>
          <a:ln w="9525">
            <a:noFill/>
            <a:miter lim="800000"/>
            <a:headEnd/>
            <a:tailEnd/>
          </a:ln>
          <a:effectLst/>
        </p:spPr>
        <p:txBody>
          <a:bodyPr vert="horz" wrap="none" lIns="68601" tIns="34301" rIns="68601" bIns="34301" numCol="1" anchor="ctr" anchorCtr="0" compatLnSpc="1">
            <a:prstTxWarp prst="textNoShape">
              <a:avLst/>
            </a:prstTxWarp>
            <a:spAutoFit/>
          </a:bodyPr>
          <a:lstStyle/>
          <a:p>
            <a:endParaRPr lang="fr-FR"/>
          </a:p>
        </p:txBody>
      </p:sp>
      <p:sp>
        <p:nvSpPr>
          <p:cNvPr id="32" name="Rectangle 31"/>
          <p:cNvSpPr/>
          <p:nvPr/>
        </p:nvSpPr>
        <p:spPr>
          <a:xfrm>
            <a:off x="2032935" y="1276000"/>
            <a:ext cx="5186176" cy="369332"/>
          </a:xfrm>
          <a:prstGeom prst="rect">
            <a:avLst/>
          </a:prstGeom>
        </p:spPr>
        <p:txBody>
          <a:bodyPr wrap="square">
            <a:spAutoFit/>
          </a:bodyPr>
          <a:lstStyle/>
          <a:p>
            <a:endParaRPr lang="fr-FR" dirty="0"/>
          </a:p>
        </p:txBody>
      </p:sp>
      <p:pic>
        <p:nvPicPr>
          <p:cNvPr id="1026" name="Picture 2"/>
          <p:cNvPicPr>
            <a:picLocks noChangeAspect="1" noChangeArrowheads="1"/>
          </p:cNvPicPr>
          <p:nvPr/>
        </p:nvPicPr>
        <p:blipFill>
          <a:blip r:embed="rId3" cstate="print"/>
          <a:srcRect/>
          <a:stretch>
            <a:fillRect/>
          </a:stretch>
        </p:blipFill>
        <p:spPr bwMode="auto">
          <a:xfrm>
            <a:off x="1191143" y="1000285"/>
            <a:ext cx="7773345" cy="3658428"/>
          </a:xfrm>
          <a:prstGeom prst="rect">
            <a:avLst/>
          </a:prstGeom>
          <a:noFill/>
          <a:ln w="9525">
            <a:noFill/>
            <a:miter lim="800000"/>
            <a:headEnd/>
            <a:tailEnd/>
          </a:ln>
        </p:spPr>
      </p:pic>
    </p:spTree>
  </p:cSld>
  <p:clrMapOvr>
    <a:masterClrMapping/>
  </p:clrMapOvr>
  <p:transition/>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_h1"/>
          <p:cNvSpPr>
            <a:spLocks noGrp="1" noChangeArrowheads="1"/>
          </p:cNvSpPr>
          <p:nvPr>
            <p:ph type="title"/>
          </p:nvPr>
        </p:nvSpPr>
        <p:spPr bwMode="gray">
          <a:xfrm>
            <a:off x="1249987" y="141524"/>
            <a:ext cx="6671418" cy="909179"/>
          </a:xfrm>
        </p:spPr>
        <p:txBody>
          <a:bodyPr/>
          <a:lstStyle/>
          <a:p>
            <a:r>
              <a:rPr lang="en-US" b="1" noProof="1">
                <a:solidFill>
                  <a:schemeClr val="tx1"/>
                </a:solidFill>
              </a:rPr>
              <a:t>Exercice </a:t>
            </a:r>
          </a:p>
        </p:txBody>
      </p:sp>
      <p:sp>
        <p:nvSpPr>
          <p:cNvPr id="23" name="_text"/>
          <p:cNvSpPr txBox="1">
            <a:spLocks/>
          </p:cNvSpPr>
          <p:nvPr/>
        </p:nvSpPr>
        <p:spPr bwMode="gray">
          <a:xfrm>
            <a:off x="1384905" y="1165982"/>
            <a:ext cx="3132310" cy="3187096"/>
          </a:xfrm>
          <a:prstGeom prst="rect">
            <a:avLst/>
          </a:prstGeom>
        </p:spPr>
        <p:txBody>
          <a:bodyPr vert="horz" lIns="0" tIns="0" rIns="0" bIns="0" rtlCol="0">
            <a:noAutofit/>
          </a:bodyPr>
          <a:lstStyle/>
          <a:p>
            <a:pPr marL="135036" indent="-135036">
              <a:lnSpc>
                <a:spcPct val="95000"/>
              </a:lnSpc>
              <a:spcAft>
                <a:spcPts val="600"/>
              </a:spcAft>
              <a:buFont typeface="Wingdings" pitchFamily="2" charset="2"/>
              <a:buChar char="§"/>
              <a:defRPr/>
            </a:pPr>
            <a:endParaRPr lang="fr-FR" b="1" noProof="1"/>
          </a:p>
        </p:txBody>
      </p:sp>
      <p:sp>
        <p:nvSpPr>
          <p:cNvPr id="22" name="Slide Number Placeholder 21"/>
          <p:cNvSpPr>
            <a:spLocks noGrp="1"/>
          </p:cNvSpPr>
          <p:nvPr>
            <p:ph type="sldNum" sz="quarter" idx="12"/>
          </p:nvPr>
        </p:nvSpPr>
        <p:spPr/>
        <p:txBody>
          <a:bodyPr/>
          <a:lstStyle/>
          <a:p>
            <a:fld id="{9DC1E638-3F78-4E0D-883A-B278700C48C0}" type="slidenum">
              <a:rPr lang="de-DE" sz="1050">
                <a:solidFill>
                  <a:srgbClr val="FF0000"/>
                </a:solidFill>
              </a:rPr>
              <a:pPr/>
              <a:t>85</a:t>
            </a:fld>
            <a:endParaRPr lang="de-DE" sz="1050">
              <a:solidFill>
                <a:srgbClr val="FF0000"/>
              </a:solidFill>
            </a:endParaRPr>
          </a:p>
        </p:txBody>
      </p:sp>
      <p:sp>
        <p:nvSpPr>
          <p:cNvPr id="18" name="Espace réservé du contenu 2"/>
          <p:cNvSpPr txBox="1">
            <a:spLocks/>
          </p:cNvSpPr>
          <p:nvPr/>
        </p:nvSpPr>
        <p:spPr>
          <a:xfrm>
            <a:off x="1484948" y="1200521"/>
            <a:ext cx="6174105" cy="3395520"/>
          </a:xfrm>
          <a:prstGeom prst="rect">
            <a:avLst/>
          </a:prstGeom>
        </p:spPr>
        <p:txBody>
          <a:bodyPr>
            <a:normAutofit/>
          </a:bodyPr>
          <a:lstStyle/>
          <a:p>
            <a:pPr marL="257244" indent="-257244" defTabSz="685983" fontAlgn="auto">
              <a:spcBef>
                <a:spcPct val="20000"/>
              </a:spcBef>
              <a:spcAft>
                <a:spcPts val="0"/>
              </a:spcAft>
              <a:buFont typeface="Arial" pitchFamily="34" charset="0"/>
              <a:buChar char="•"/>
              <a:defRPr/>
            </a:pPr>
            <a:endParaRPr lang="fr-FR" sz="2401" dirty="0">
              <a:latin typeface="+mn-lt"/>
            </a:endParaRPr>
          </a:p>
        </p:txBody>
      </p:sp>
      <p:sp>
        <p:nvSpPr>
          <p:cNvPr id="9" name="ZoneTexte 8"/>
          <p:cNvSpPr txBox="1"/>
          <p:nvPr/>
        </p:nvSpPr>
        <p:spPr>
          <a:xfrm>
            <a:off x="1546731" y="1005887"/>
            <a:ext cx="6671418" cy="1200329"/>
          </a:xfrm>
          <a:prstGeom prst="rect">
            <a:avLst/>
          </a:prstGeom>
          <a:noFill/>
        </p:spPr>
        <p:txBody>
          <a:bodyPr wrap="square" rtlCol="0">
            <a:spAutoFit/>
          </a:bodyPr>
          <a:lstStyle/>
          <a:p>
            <a:pPr marL="342991" indent="-342991">
              <a:buFont typeface="+mj-lt"/>
              <a:buAutoNum type="arabicPeriod"/>
            </a:pPr>
            <a:endParaRPr lang="fr-FR" dirty="0">
              <a:solidFill>
                <a:srgbClr val="FF0000"/>
              </a:solidFill>
            </a:endParaRPr>
          </a:p>
          <a:p>
            <a:pPr marL="342991" indent="-342991">
              <a:buFont typeface="+mj-lt"/>
              <a:buAutoNum type="arabicPeriod"/>
            </a:pPr>
            <a:endParaRPr lang="fr-FR" dirty="0"/>
          </a:p>
          <a:p>
            <a:pPr marL="342991" indent="-342991">
              <a:buFont typeface="+mj-lt"/>
              <a:buAutoNum type="arabicPeriod"/>
            </a:pPr>
            <a:endParaRPr lang="fr-FR" dirty="0"/>
          </a:p>
          <a:p>
            <a:pPr marL="257244" indent="-257244">
              <a:buFont typeface="+mj-lt"/>
              <a:buAutoNum type="arabicPeriod"/>
            </a:pPr>
            <a:endParaRPr lang="fr-FR" dirty="0"/>
          </a:p>
        </p:txBody>
      </p:sp>
      <p:sp>
        <p:nvSpPr>
          <p:cNvPr id="159746" name="Rectangle 2"/>
          <p:cNvSpPr>
            <a:spLocks noChangeArrowheads="1"/>
          </p:cNvSpPr>
          <p:nvPr/>
        </p:nvSpPr>
        <p:spPr bwMode="auto">
          <a:xfrm>
            <a:off x="1141942" y="-173135"/>
            <a:ext cx="138606" cy="346271"/>
          </a:xfrm>
          <a:prstGeom prst="rect">
            <a:avLst/>
          </a:prstGeom>
          <a:noFill/>
          <a:ln w="9525">
            <a:noFill/>
            <a:miter lim="800000"/>
            <a:headEnd/>
            <a:tailEnd/>
          </a:ln>
          <a:effectLst/>
        </p:spPr>
        <p:txBody>
          <a:bodyPr vert="horz" wrap="none" lIns="68601" tIns="34301" rIns="68601" bIns="34301" numCol="1" anchor="ctr" anchorCtr="0" compatLnSpc="1">
            <a:prstTxWarp prst="textNoShape">
              <a:avLst/>
            </a:prstTxWarp>
            <a:spAutoFit/>
          </a:bodyPr>
          <a:lstStyle/>
          <a:p>
            <a:endParaRPr lang="fr-FR"/>
          </a:p>
        </p:txBody>
      </p:sp>
      <p:sp>
        <p:nvSpPr>
          <p:cNvPr id="159748" name="Rectangle 4"/>
          <p:cNvSpPr>
            <a:spLocks noChangeArrowheads="1"/>
          </p:cNvSpPr>
          <p:nvPr/>
        </p:nvSpPr>
        <p:spPr bwMode="auto">
          <a:xfrm>
            <a:off x="1141942" y="-173135"/>
            <a:ext cx="138606" cy="346271"/>
          </a:xfrm>
          <a:prstGeom prst="rect">
            <a:avLst/>
          </a:prstGeom>
          <a:noFill/>
          <a:ln w="9525">
            <a:noFill/>
            <a:miter lim="800000"/>
            <a:headEnd/>
            <a:tailEnd/>
          </a:ln>
          <a:effectLst/>
        </p:spPr>
        <p:txBody>
          <a:bodyPr vert="horz" wrap="none" lIns="68601" tIns="34301" rIns="68601" bIns="34301" numCol="1" anchor="ctr" anchorCtr="0" compatLnSpc="1">
            <a:prstTxWarp prst="textNoShape">
              <a:avLst/>
            </a:prstTxWarp>
            <a:spAutoFit/>
          </a:bodyPr>
          <a:lstStyle/>
          <a:p>
            <a:endParaRPr lang="fr-FR"/>
          </a:p>
        </p:txBody>
      </p:sp>
      <p:sp>
        <p:nvSpPr>
          <p:cNvPr id="159750" name="Rectangle 6"/>
          <p:cNvSpPr>
            <a:spLocks noChangeArrowheads="1"/>
          </p:cNvSpPr>
          <p:nvPr/>
        </p:nvSpPr>
        <p:spPr bwMode="auto">
          <a:xfrm>
            <a:off x="1141942" y="-1632"/>
            <a:ext cx="138606" cy="346271"/>
          </a:xfrm>
          <a:prstGeom prst="rect">
            <a:avLst/>
          </a:prstGeom>
          <a:noFill/>
          <a:ln w="9525">
            <a:noFill/>
            <a:miter lim="800000"/>
            <a:headEnd/>
            <a:tailEnd/>
          </a:ln>
          <a:effectLst/>
        </p:spPr>
        <p:txBody>
          <a:bodyPr vert="horz" wrap="none" lIns="68601" tIns="34301" rIns="68601" bIns="34301" numCol="1" anchor="ctr" anchorCtr="0" compatLnSpc="1">
            <a:prstTxWarp prst="textNoShape">
              <a:avLst/>
            </a:prstTxWarp>
            <a:spAutoFit/>
          </a:bodyPr>
          <a:lstStyle/>
          <a:p>
            <a:endParaRPr lang="fr-FR"/>
          </a:p>
        </p:txBody>
      </p:sp>
      <p:sp>
        <p:nvSpPr>
          <p:cNvPr id="159752" name="Rectangle 8"/>
          <p:cNvSpPr>
            <a:spLocks noChangeArrowheads="1"/>
          </p:cNvSpPr>
          <p:nvPr/>
        </p:nvSpPr>
        <p:spPr bwMode="auto">
          <a:xfrm>
            <a:off x="1141942" y="-173135"/>
            <a:ext cx="138606" cy="346271"/>
          </a:xfrm>
          <a:prstGeom prst="rect">
            <a:avLst/>
          </a:prstGeom>
          <a:noFill/>
          <a:ln w="9525">
            <a:noFill/>
            <a:miter lim="800000"/>
            <a:headEnd/>
            <a:tailEnd/>
          </a:ln>
          <a:effectLst/>
        </p:spPr>
        <p:txBody>
          <a:bodyPr vert="horz" wrap="none" lIns="68601" tIns="34301" rIns="68601" bIns="34301" numCol="1" anchor="ctr" anchorCtr="0" compatLnSpc="1">
            <a:prstTxWarp prst="textNoShape">
              <a:avLst/>
            </a:prstTxWarp>
            <a:spAutoFit/>
          </a:bodyPr>
          <a:lstStyle/>
          <a:p>
            <a:endParaRPr lang="fr-FR"/>
          </a:p>
        </p:txBody>
      </p:sp>
      <p:sp>
        <p:nvSpPr>
          <p:cNvPr id="159754" name="Rectangle 10"/>
          <p:cNvSpPr>
            <a:spLocks noChangeArrowheads="1"/>
          </p:cNvSpPr>
          <p:nvPr/>
        </p:nvSpPr>
        <p:spPr bwMode="auto">
          <a:xfrm>
            <a:off x="1141942" y="-173135"/>
            <a:ext cx="138606" cy="346271"/>
          </a:xfrm>
          <a:prstGeom prst="rect">
            <a:avLst/>
          </a:prstGeom>
          <a:noFill/>
          <a:ln w="9525">
            <a:noFill/>
            <a:miter lim="800000"/>
            <a:headEnd/>
            <a:tailEnd/>
          </a:ln>
          <a:effectLst/>
        </p:spPr>
        <p:txBody>
          <a:bodyPr vert="horz" wrap="none" lIns="68601" tIns="34301" rIns="68601" bIns="34301" numCol="1" anchor="ctr" anchorCtr="0" compatLnSpc="1">
            <a:prstTxWarp prst="textNoShape">
              <a:avLst/>
            </a:prstTxWarp>
            <a:spAutoFit/>
          </a:bodyPr>
          <a:lstStyle/>
          <a:p>
            <a:endParaRPr lang="fr-FR"/>
          </a:p>
        </p:txBody>
      </p:sp>
      <p:sp>
        <p:nvSpPr>
          <p:cNvPr id="159756" name="Rectangle 12"/>
          <p:cNvSpPr>
            <a:spLocks noChangeArrowheads="1"/>
          </p:cNvSpPr>
          <p:nvPr/>
        </p:nvSpPr>
        <p:spPr bwMode="auto">
          <a:xfrm>
            <a:off x="1141942" y="-1632"/>
            <a:ext cx="138606" cy="346271"/>
          </a:xfrm>
          <a:prstGeom prst="rect">
            <a:avLst/>
          </a:prstGeom>
          <a:noFill/>
          <a:ln w="9525">
            <a:noFill/>
            <a:miter lim="800000"/>
            <a:headEnd/>
            <a:tailEnd/>
          </a:ln>
          <a:effectLst/>
        </p:spPr>
        <p:txBody>
          <a:bodyPr vert="horz" wrap="none" lIns="68601" tIns="34301" rIns="68601" bIns="34301" numCol="1" anchor="ctr" anchorCtr="0" compatLnSpc="1">
            <a:prstTxWarp prst="textNoShape">
              <a:avLst/>
            </a:prstTxWarp>
            <a:spAutoFit/>
          </a:bodyPr>
          <a:lstStyle/>
          <a:p>
            <a:endParaRPr lang="fr-FR"/>
          </a:p>
        </p:txBody>
      </p:sp>
      <p:sp>
        <p:nvSpPr>
          <p:cNvPr id="159758" name="Rectangle 14"/>
          <p:cNvSpPr>
            <a:spLocks noChangeArrowheads="1"/>
          </p:cNvSpPr>
          <p:nvPr/>
        </p:nvSpPr>
        <p:spPr bwMode="auto">
          <a:xfrm>
            <a:off x="1141942" y="-173135"/>
            <a:ext cx="138606" cy="346271"/>
          </a:xfrm>
          <a:prstGeom prst="rect">
            <a:avLst/>
          </a:prstGeom>
          <a:noFill/>
          <a:ln w="9525">
            <a:noFill/>
            <a:miter lim="800000"/>
            <a:headEnd/>
            <a:tailEnd/>
          </a:ln>
          <a:effectLst/>
        </p:spPr>
        <p:txBody>
          <a:bodyPr vert="horz" wrap="none" lIns="68601" tIns="34301" rIns="68601" bIns="34301" numCol="1" anchor="ctr" anchorCtr="0" compatLnSpc="1">
            <a:prstTxWarp prst="textNoShape">
              <a:avLst/>
            </a:prstTxWarp>
            <a:spAutoFit/>
          </a:bodyPr>
          <a:lstStyle/>
          <a:p>
            <a:endParaRPr lang="fr-FR"/>
          </a:p>
        </p:txBody>
      </p:sp>
      <p:sp>
        <p:nvSpPr>
          <p:cNvPr id="159760" name="Rectangle 16"/>
          <p:cNvSpPr>
            <a:spLocks noChangeArrowheads="1"/>
          </p:cNvSpPr>
          <p:nvPr/>
        </p:nvSpPr>
        <p:spPr bwMode="auto">
          <a:xfrm>
            <a:off x="1141942" y="-173135"/>
            <a:ext cx="138606" cy="346271"/>
          </a:xfrm>
          <a:prstGeom prst="rect">
            <a:avLst/>
          </a:prstGeom>
          <a:noFill/>
          <a:ln w="9525">
            <a:noFill/>
            <a:miter lim="800000"/>
            <a:headEnd/>
            <a:tailEnd/>
          </a:ln>
          <a:effectLst/>
        </p:spPr>
        <p:txBody>
          <a:bodyPr vert="horz" wrap="none" lIns="68601" tIns="34301" rIns="68601" bIns="34301" numCol="1" anchor="ctr" anchorCtr="0" compatLnSpc="1">
            <a:prstTxWarp prst="textNoShape">
              <a:avLst/>
            </a:prstTxWarp>
            <a:spAutoFit/>
          </a:bodyPr>
          <a:lstStyle/>
          <a:p>
            <a:endParaRPr lang="fr-FR"/>
          </a:p>
        </p:txBody>
      </p:sp>
      <p:sp>
        <p:nvSpPr>
          <p:cNvPr id="159762" name="Rectangle 18"/>
          <p:cNvSpPr>
            <a:spLocks noChangeArrowheads="1"/>
          </p:cNvSpPr>
          <p:nvPr/>
        </p:nvSpPr>
        <p:spPr bwMode="auto">
          <a:xfrm>
            <a:off x="1141942" y="-173135"/>
            <a:ext cx="138606" cy="346271"/>
          </a:xfrm>
          <a:prstGeom prst="rect">
            <a:avLst/>
          </a:prstGeom>
          <a:noFill/>
          <a:ln w="9525">
            <a:noFill/>
            <a:miter lim="800000"/>
            <a:headEnd/>
            <a:tailEnd/>
          </a:ln>
          <a:effectLst/>
        </p:spPr>
        <p:txBody>
          <a:bodyPr vert="horz" wrap="none" lIns="68601" tIns="34301" rIns="68601" bIns="34301" numCol="1" anchor="ctr" anchorCtr="0" compatLnSpc="1">
            <a:prstTxWarp prst="textNoShape">
              <a:avLst/>
            </a:prstTxWarp>
            <a:spAutoFit/>
          </a:bodyPr>
          <a:lstStyle/>
          <a:p>
            <a:endParaRPr lang="fr-FR"/>
          </a:p>
        </p:txBody>
      </p:sp>
      <p:sp>
        <p:nvSpPr>
          <p:cNvPr id="159764" name="Rectangle 20"/>
          <p:cNvSpPr>
            <a:spLocks noChangeArrowheads="1"/>
          </p:cNvSpPr>
          <p:nvPr/>
        </p:nvSpPr>
        <p:spPr bwMode="auto">
          <a:xfrm>
            <a:off x="1141942" y="-173135"/>
            <a:ext cx="138606" cy="346271"/>
          </a:xfrm>
          <a:prstGeom prst="rect">
            <a:avLst/>
          </a:prstGeom>
          <a:noFill/>
          <a:ln w="9525">
            <a:noFill/>
            <a:miter lim="800000"/>
            <a:headEnd/>
            <a:tailEnd/>
          </a:ln>
          <a:effectLst/>
        </p:spPr>
        <p:txBody>
          <a:bodyPr vert="horz" wrap="none" lIns="68601" tIns="34301" rIns="68601" bIns="34301" numCol="1" anchor="ctr" anchorCtr="0" compatLnSpc="1">
            <a:prstTxWarp prst="textNoShape">
              <a:avLst/>
            </a:prstTxWarp>
            <a:spAutoFit/>
          </a:bodyPr>
          <a:lstStyle/>
          <a:p>
            <a:endParaRPr lang="fr-FR"/>
          </a:p>
        </p:txBody>
      </p:sp>
      <p:sp>
        <p:nvSpPr>
          <p:cNvPr id="159766" name="Rectangle 22"/>
          <p:cNvSpPr>
            <a:spLocks noChangeArrowheads="1"/>
          </p:cNvSpPr>
          <p:nvPr/>
        </p:nvSpPr>
        <p:spPr bwMode="auto">
          <a:xfrm>
            <a:off x="1141942" y="-173135"/>
            <a:ext cx="138606" cy="346271"/>
          </a:xfrm>
          <a:prstGeom prst="rect">
            <a:avLst/>
          </a:prstGeom>
          <a:noFill/>
          <a:ln w="9525">
            <a:noFill/>
            <a:miter lim="800000"/>
            <a:headEnd/>
            <a:tailEnd/>
          </a:ln>
          <a:effectLst/>
        </p:spPr>
        <p:txBody>
          <a:bodyPr vert="horz" wrap="none" lIns="68601" tIns="34301" rIns="68601" bIns="34301" numCol="1" anchor="ctr" anchorCtr="0" compatLnSpc="1">
            <a:prstTxWarp prst="textNoShape">
              <a:avLst/>
            </a:prstTxWarp>
            <a:spAutoFit/>
          </a:bodyPr>
          <a:lstStyle/>
          <a:p>
            <a:endParaRPr lang="fr-FR"/>
          </a:p>
        </p:txBody>
      </p:sp>
      <p:sp>
        <p:nvSpPr>
          <p:cNvPr id="32" name="Rectangle 31"/>
          <p:cNvSpPr/>
          <p:nvPr/>
        </p:nvSpPr>
        <p:spPr>
          <a:xfrm>
            <a:off x="2032935" y="1276000"/>
            <a:ext cx="5186176" cy="369332"/>
          </a:xfrm>
          <a:prstGeom prst="rect">
            <a:avLst/>
          </a:prstGeom>
        </p:spPr>
        <p:txBody>
          <a:bodyPr wrap="square">
            <a:spAutoFit/>
          </a:bodyPr>
          <a:lstStyle/>
          <a:p>
            <a:endParaRPr lang="fr-FR" dirty="0"/>
          </a:p>
        </p:txBody>
      </p:sp>
      <p:sp>
        <p:nvSpPr>
          <p:cNvPr id="25" name="ZoneTexte 24"/>
          <p:cNvSpPr txBox="1"/>
          <p:nvPr/>
        </p:nvSpPr>
        <p:spPr>
          <a:xfrm>
            <a:off x="1546730" y="1221978"/>
            <a:ext cx="6104562" cy="646331"/>
          </a:xfrm>
          <a:prstGeom prst="rect">
            <a:avLst/>
          </a:prstGeom>
          <a:noFill/>
        </p:spPr>
        <p:txBody>
          <a:bodyPr wrap="square" rtlCol="0">
            <a:spAutoFit/>
          </a:bodyPr>
          <a:lstStyle/>
          <a:p>
            <a:r>
              <a:rPr lang="fr-FR" b="1" dirty="0"/>
              <a:t>Déterminer les facteurs d’influence   sur le résultat lors d’une analyse </a:t>
            </a:r>
          </a:p>
        </p:txBody>
      </p:sp>
    </p:spTree>
  </p:cSld>
  <p:clrMapOvr>
    <a:masterClrMapping/>
  </p:clrMapOvr>
  <p:transition/>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_h1"/>
          <p:cNvSpPr>
            <a:spLocks noGrp="1" noChangeArrowheads="1"/>
          </p:cNvSpPr>
          <p:nvPr>
            <p:ph type="title"/>
          </p:nvPr>
        </p:nvSpPr>
        <p:spPr bwMode="gray">
          <a:xfrm>
            <a:off x="1249987" y="141524"/>
            <a:ext cx="6671418" cy="648272"/>
          </a:xfrm>
        </p:spPr>
        <p:txBody>
          <a:bodyPr/>
          <a:lstStyle/>
          <a:p>
            <a:pPr algn="ctr"/>
            <a:r>
              <a:rPr lang="en-US" b="1" noProof="1"/>
              <a:t>Sources d’erreurs</a:t>
            </a:r>
          </a:p>
        </p:txBody>
      </p:sp>
      <p:sp>
        <p:nvSpPr>
          <p:cNvPr id="23" name="_text"/>
          <p:cNvSpPr txBox="1">
            <a:spLocks/>
          </p:cNvSpPr>
          <p:nvPr/>
        </p:nvSpPr>
        <p:spPr bwMode="gray">
          <a:xfrm>
            <a:off x="1384905" y="1165982"/>
            <a:ext cx="3132310" cy="3187096"/>
          </a:xfrm>
          <a:prstGeom prst="rect">
            <a:avLst/>
          </a:prstGeom>
        </p:spPr>
        <p:txBody>
          <a:bodyPr vert="horz" lIns="0" tIns="0" rIns="0" bIns="0" rtlCol="0">
            <a:noAutofit/>
          </a:bodyPr>
          <a:lstStyle/>
          <a:p>
            <a:pPr marL="135036" indent="-135036">
              <a:lnSpc>
                <a:spcPct val="95000"/>
              </a:lnSpc>
              <a:spcAft>
                <a:spcPts val="600"/>
              </a:spcAft>
              <a:buFont typeface="Wingdings" pitchFamily="2" charset="2"/>
              <a:buChar char="§"/>
              <a:defRPr/>
            </a:pPr>
            <a:endParaRPr lang="fr-FR" b="1" noProof="1"/>
          </a:p>
        </p:txBody>
      </p:sp>
      <p:sp>
        <p:nvSpPr>
          <p:cNvPr id="18" name="Espace réservé du contenu 2"/>
          <p:cNvSpPr txBox="1">
            <a:spLocks/>
          </p:cNvSpPr>
          <p:nvPr/>
        </p:nvSpPr>
        <p:spPr>
          <a:xfrm>
            <a:off x="1484948" y="1200521"/>
            <a:ext cx="6174105" cy="3395520"/>
          </a:xfrm>
          <a:prstGeom prst="rect">
            <a:avLst/>
          </a:prstGeom>
        </p:spPr>
        <p:txBody>
          <a:bodyPr>
            <a:normAutofit/>
          </a:bodyPr>
          <a:lstStyle/>
          <a:p>
            <a:pPr marL="257244" indent="-257244" defTabSz="685983" fontAlgn="auto">
              <a:spcBef>
                <a:spcPct val="20000"/>
              </a:spcBef>
              <a:spcAft>
                <a:spcPts val="0"/>
              </a:spcAft>
              <a:buFont typeface="Arial" pitchFamily="34" charset="0"/>
              <a:buChar char="•"/>
              <a:defRPr/>
            </a:pPr>
            <a:endParaRPr lang="fr-FR" sz="2401" dirty="0">
              <a:latin typeface="+mn-lt"/>
            </a:endParaRPr>
          </a:p>
        </p:txBody>
      </p:sp>
      <p:sp>
        <p:nvSpPr>
          <p:cNvPr id="9" name="ZoneTexte 8"/>
          <p:cNvSpPr txBox="1"/>
          <p:nvPr/>
        </p:nvSpPr>
        <p:spPr>
          <a:xfrm>
            <a:off x="1546731" y="1005887"/>
            <a:ext cx="6050539" cy="1200329"/>
          </a:xfrm>
          <a:prstGeom prst="rect">
            <a:avLst/>
          </a:prstGeom>
          <a:noFill/>
        </p:spPr>
        <p:txBody>
          <a:bodyPr wrap="square" rtlCol="0">
            <a:spAutoFit/>
          </a:bodyPr>
          <a:lstStyle/>
          <a:p>
            <a:pPr marL="342991" indent="-342991">
              <a:buFont typeface="+mj-lt"/>
              <a:buAutoNum type="arabicPeriod"/>
            </a:pPr>
            <a:endParaRPr lang="fr-FR" dirty="0">
              <a:solidFill>
                <a:srgbClr val="FF0000"/>
              </a:solidFill>
            </a:endParaRPr>
          </a:p>
          <a:p>
            <a:pPr marL="342991" indent="-342991">
              <a:buFont typeface="+mj-lt"/>
              <a:buAutoNum type="arabicPeriod"/>
            </a:pPr>
            <a:endParaRPr lang="fr-FR" dirty="0"/>
          </a:p>
          <a:p>
            <a:pPr marL="342991" indent="-342991">
              <a:buFont typeface="+mj-lt"/>
              <a:buAutoNum type="arabicPeriod"/>
            </a:pPr>
            <a:endParaRPr lang="fr-FR" dirty="0"/>
          </a:p>
          <a:p>
            <a:pPr marL="257244" indent="-257244">
              <a:buFont typeface="+mj-lt"/>
              <a:buAutoNum type="arabicPeriod"/>
            </a:pPr>
            <a:endParaRPr lang="fr-FR" b="1" dirty="0"/>
          </a:p>
        </p:txBody>
      </p:sp>
      <p:sp>
        <p:nvSpPr>
          <p:cNvPr id="159746" name="Rectangle 2"/>
          <p:cNvSpPr>
            <a:spLocks noChangeArrowheads="1"/>
          </p:cNvSpPr>
          <p:nvPr/>
        </p:nvSpPr>
        <p:spPr bwMode="auto">
          <a:xfrm>
            <a:off x="1141942" y="-173135"/>
            <a:ext cx="138606" cy="346271"/>
          </a:xfrm>
          <a:prstGeom prst="rect">
            <a:avLst/>
          </a:prstGeom>
          <a:noFill/>
          <a:ln w="9525">
            <a:noFill/>
            <a:miter lim="800000"/>
            <a:headEnd/>
            <a:tailEnd/>
          </a:ln>
          <a:effectLst/>
        </p:spPr>
        <p:txBody>
          <a:bodyPr vert="horz" wrap="none" lIns="68601" tIns="34301" rIns="68601" bIns="34301" numCol="1" anchor="ctr" anchorCtr="0" compatLnSpc="1">
            <a:prstTxWarp prst="textNoShape">
              <a:avLst/>
            </a:prstTxWarp>
            <a:spAutoFit/>
          </a:bodyPr>
          <a:lstStyle/>
          <a:p>
            <a:endParaRPr lang="fr-FR"/>
          </a:p>
        </p:txBody>
      </p:sp>
      <p:sp>
        <p:nvSpPr>
          <p:cNvPr id="159748" name="Rectangle 4"/>
          <p:cNvSpPr>
            <a:spLocks noChangeArrowheads="1"/>
          </p:cNvSpPr>
          <p:nvPr/>
        </p:nvSpPr>
        <p:spPr bwMode="auto">
          <a:xfrm>
            <a:off x="1141942" y="-173135"/>
            <a:ext cx="138606" cy="346271"/>
          </a:xfrm>
          <a:prstGeom prst="rect">
            <a:avLst/>
          </a:prstGeom>
          <a:noFill/>
          <a:ln w="9525">
            <a:noFill/>
            <a:miter lim="800000"/>
            <a:headEnd/>
            <a:tailEnd/>
          </a:ln>
          <a:effectLst/>
        </p:spPr>
        <p:txBody>
          <a:bodyPr vert="horz" wrap="none" lIns="68601" tIns="34301" rIns="68601" bIns="34301" numCol="1" anchor="ctr" anchorCtr="0" compatLnSpc="1">
            <a:prstTxWarp prst="textNoShape">
              <a:avLst/>
            </a:prstTxWarp>
            <a:spAutoFit/>
          </a:bodyPr>
          <a:lstStyle/>
          <a:p>
            <a:endParaRPr lang="fr-FR"/>
          </a:p>
        </p:txBody>
      </p:sp>
      <p:sp>
        <p:nvSpPr>
          <p:cNvPr id="159750" name="Rectangle 6"/>
          <p:cNvSpPr>
            <a:spLocks noChangeArrowheads="1"/>
          </p:cNvSpPr>
          <p:nvPr/>
        </p:nvSpPr>
        <p:spPr bwMode="auto">
          <a:xfrm>
            <a:off x="1141942" y="-1632"/>
            <a:ext cx="138606" cy="346271"/>
          </a:xfrm>
          <a:prstGeom prst="rect">
            <a:avLst/>
          </a:prstGeom>
          <a:noFill/>
          <a:ln w="9525">
            <a:noFill/>
            <a:miter lim="800000"/>
            <a:headEnd/>
            <a:tailEnd/>
          </a:ln>
          <a:effectLst/>
        </p:spPr>
        <p:txBody>
          <a:bodyPr vert="horz" wrap="none" lIns="68601" tIns="34301" rIns="68601" bIns="34301" numCol="1" anchor="ctr" anchorCtr="0" compatLnSpc="1">
            <a:prstTxWarp prst="textNoShape">
              <a:avLst/>
            </a:prstTxWarp>
            <a:spAutoFit/>
          </a:bodyPr>
          <a:lstStyle/>
          <a:p>
            <a:endParaRPr lang="fr-FR"/>
          </a:p>
        </p:txBody>
      </p:sp>
      <p:sp>
        <p:nvSpPr>
          <p:cNvPr id="159752" name="Rectangle 8"/>
          <p:cNvSpPr>
            <a:spLocks noChangeArrowheads="1"/>
          </p:cNvSpPr>
          <p:nvPr/>
        </p:nvSpPr>
        <p:spPr bwMode="auto">
          <a:xfrm>
            <a:off x="1141942" y="-173135"/>
            <a:ext cx="138606" cy="346271"/>
          </a:xfrm>
          <a:prstGeom prst="rect">
            <a:avLst/>
          </a:prstGeom>
          <a:noFill/>
          <a:ln w="9525">
            <a:noFill/>
            <a:miter lim="800000"/>
            <a:headEnd/>
            <a:tailEnd/>
          </a:ln>
          <a:effectLst/>
        </p:spPr>
        <p:txBody>
          <a:bodyPr vert="horz" wrap="none" lIns="68601" tIns="34301" rIns="68601" bIns="34301" numCol="1" anchor="ctr" anchorCtr="0" compatLnSpc="1">
            <a:prstTxWarp prst="textNoShape">
              <a:avLst/>
            </a:prstTxWarp>
            <a:spAutoFit/>
          </a:bodyPr>
          <a:lstStyle/>
          <a:p>
            <a:endParaRPr lang="fr-FR"/>
          </a:p>
        </p:txBody>
      </p:sp>
      <p:sp>
        <p:nvSpPr>
          <p:cNvPr id="159754" name="Rectangle 10"/>
          <p:cNvSpPr>
            <a:spLocks noChangeArrowheads="1"/>
          </p:cNvSpPr>
          <p:nvPr/>
        </p:nvSpPr>
        <p:spPr bwMode="auto">
          <a:xfrm>
            <a:off x="1141942" y="-173135"/>
            <a:ext cx="138606" cy="346271"/>
          </a:xfrm>
          <a:prstGeom prst="rect">
            <a:avLst/>
          </a:prstGeom>
          <a:noFill/>
          <a:ln w="9525">
            <a:noFill/>
            <a:miter lim="800000"/>
            <a:headEnd/>
            <a:tailEnd/>
          </a:ln>
          <a:effectLst/>
        </p:spPr>
        <p:txBody>
          <a:bodyPr vert="horz" wrap="none" lIns="68601" tIns="34301" rIns="68601" bIns="34301" numCol="1" anchor="ctr" anchorCtr="0" compatLnSpc="1">
            <a:prstTxWarp prst="textNoShape">
              <a:avLst/>
            </a:prstTxWarp>
            <a:spAutoFit/>
          </a:bodyPr>
          <a:lstStyle/>
          <a:p>
            <a:endParaRPr lang="fr-FR"/>
          </a:p>
        </p:txBody>
      </p:sp>
      <p:sp>
        <p:nvSpPr>
          <p:cNvPr id="159756" name="Rectangle 12"/>
          <p:cNvSpPr>
            <a:spLocks noChangeArrowheads="1"/>
          </p:cNvSpPr>
          <p:nvPr/>
        </p:nvSpPr>
        <p:spPr bwMode="auto">
          <a:xfrm>
            <a:off x="1141942" y="-1632"/>
            <a:ext cx="138606" cy="346271"/>
          </a:xfrm>
          <a:prstGeom prst="rect">
            <a:avLst/>
          </a:prstGeom>
          <a:noFill/>
          <a:ln w="9525">
            <a:noFill/>
            <a:miter lim="800000"/>
            <a:headEnd/>
            <a:tailEnd/>
          </a:ln>
          <a:effectLst/>
        </p:spPr>
        <p:txBody>
          <a:bodyPr vert="horz" wrap="none" lIns="68601" tIns="34301" rIns="68601" bIns="34301" numCol="1" anchor="ctr" anchorCtr="0" compatLnSpc="1">
            <a:prstTxWarp prst="textNoShape">
              <a:avLst/>
            </a:prstTxWarp>
            <a:spAutoFit/>
          </a:bodyPr>
          <a:lstStyle/>
          <a:p>
            <a:endParaRPr lang="fr-FR"/>
          </a:p>
        </p:txBody>
      </p:sp>
      <p:sp>
        <p:nvSpPr>
          <p:cNvPr id="159758" name="Rectangle 14"/>
          <p:cNvSpPr>
            <a:spLocks noChangeArrowheads="1"/>
          </p:cNvSpPr>
          <p:nvPr/>
        </p:nvSpPr>
        <p:spPr bwMode="auto">
          <a:xfrm>
            <a:off x="1141942" y="-173135"/>
            <a:ext cx="138606" cy="346271"/>
          </a:xfrm>
          <a:prstGeom prst="rect">
            <a:avLst/>
          </a:prstGeom>
          <a:noFill/>
          <a:ln w="9525">
            <a:noFill/>
            <a:miter lim="800000"/>
            <a:headEnd/>
            <a:tailEnd/>
          </a:ln>
          <a:effectLst/>
        </p:spPr>
        <p:txBody>
          <a:bodyPr vert="horz" wrap="none" lIns="68601" tIns="34301" rIns="68601" bIns="34301" numCol="1" anchor="ctr" anchorCtr="0" compatLnSpc="1">
            <a:prstTxWarp prst="textNoShape">
              <a:avLst/>
            </a:prstTxWarp>
            <a:spAutoFit/>
          </a:bodyPr>
          <a:lstStyle/>
          <a:p>
            <a:endParaRPr lang="fr-FR"/>
          </a:p>
        </p:txBody>
      </p:sp>
      <p:sp>
        <p:nvSpPr>
          <p:cNvPr id="159760" name="Rectangle 16"/>
          <p:cNvSpPr>
            <a:spLocks noChangeArrowheads="1"/>
          </p:cNvSpPr>
          <p:nvPr/>
        </p:nvSpPr>
        <p:spPr bwMode="auto">
          <a:xfrm>
            <a:off x="1141942" y="-173135"/>
            <a:ext cx="138606" cy="346271"/>
          </a:xfrm>
          <a:prstGeom prst="rect">
            <a:avLst/>
          </a:prstGeom>
          <a:noFill/>
          <a:ln w="9525">
            <a:noFill/>
            <a:miter lim="800000"/>
            <a:headEnd/>
            <a:tailEnd/>
          </a:ln>
          <a:effectLst/>
        </p:spPr>
        <p:txBody>
          <a:bodyPr vert="horz" wrap="none" lIns="68601" tIns="34301" rIns="68601" bIns="34301" numCol="1" anchor="ctr" anchorCtr="0" compatLnSpc="1">
            <a:prstTxWarp prst="textNoShape">
              <a:avLst/>
            </a:prstTxWarp>
            <a:spAutoFit/>
          </a:bodyPr>
          <a:lstStyle/>
          <a:p>
            <a:endParaRPr lang="fr-FR"/>
          </a:p>
        </p:txBody>
      </p:sp>
      <p:sp>
        <p:nvSpPr>
          <p:cNvPr id="159762" name="Rectangle 18"/>
          <p:cNvSpPr>
            <a:spLocks noChangeArrowheads="1"/>
          </p:cNvSpPr>
          <p:nvPr/>
        </p:nvSpPr>
        <p:spPr bwMode="auto">
          <a:xfrm>
            <a:off x="1141942" y="-173135"/>
            <a:ext cx="138606" cy="346271"/>
          </a:xfrm>
          <a:prstGeom prst="rect">
            <a:avLst/>
          </a:prstGeom>
          <a:noFill/>
          <a:ln w="9525">
            <a:noFill/>
            <a:miter lim="800000"/>
            <a:headEnd/>
            <a:tailEnd/>
          </a:ln>
          <a:effectLst/>
        </p:spPr>
        <p:txBody>
          <a:bodyPr vert="horz" wrap="none" lIns="68601" tIns="34301" rIns="68601" bIns="34301" numCol="1" anchor="ctr" anchorCtr="0" compatLnSpc="1">
            <a:prstTxWarp prst="textNoShape">
              <a:avLst/>
            </a:prstTxWarp>
            <a:spAutoFit/>
          </a:bodyPr>
          <a:lstStyle/>
          <a:p>
            <a:endParaRPr lang="fr-FR"/>
          </a:p>
        </p:txBody>
      </p:sp>
      <p:sp>
        <p:nvSpPr>
          <p:cNvPr id="159764" name="Rectangle 20"/>
          <p:cNvSpPr>
            <a:spLocks noChangeArrowheads="1"/>
          </p:cNvSpPr>
          <p:nvPr/>
        </p:nvSpPr>
        <p:spPr bwMode="auto">
          <a:xfrm>
            <a:off x="1141942" y="-173135"/>
            <a:ext cx="138606" cy="346271"/>
          </a:xfrm>
          <a:prstGeom prst="rect">
            <a:avLst/>
          </a:prstGeom>
          <a:noFill/>
          <a:ln w="9525">
            <a:noFill/>
            <a:miter lim="800000"/>
            <a:headEnd/>
            <a:tailEnd/>
          </a:ln>
          <a:effectLst/>
        </p:spPr>
        <p:txBody>
          <a:bodyPr vert="horz" wrap="none" lIns="68601" tIns="34301" rIns="68601" bIns="34301" numCol="1" anchor="ctr" anchorCtr="0" compatLnSpc="1">
            <a:prstTxWarp prst="textNoShape">
              <a:avLst/>
            </a:prstTxWarp>
            <a:spAutoFit/>
          </a:bodyPr>
          <a:lstStyle/>
          <a:p>
            <a:endParaRPr lang="fr-FR"/>
          </a:p>
        </p:txBody>
      </p:sp>
      <p:sp>
        <p:nvSpPr>
          <p:cNvPr id="159766" name="Rectangle 22"/>
          <p:cNvSpPr>
            <a:spLocks noChangeArrowheads="1"/>
          </p:cNvSpPr>
          <p:nvPr/>
        </p:nvSpPr>
        <p:spPr bwMode="auto">
          <a:xfrm>
            <a:off x="1141942" y="-173135"/>
            <a:ext cx="138606" cy="346271"/>
          </a:xfrm>
          <a:prstGeom prst="rect">
            <a:avLst/>
          </a:prstGeom>
          <a:noFill/>
          <a:ln w="9525">
            <a:noFill/>
            <a:miter lim="800000"/>
            <a:headEnd/>
            <a:tailEnd/>
          </a:ln>
          <a:effectLst/>
        </p:spPr>
        <p:txBody>
          <a:bodyPr vert="horz" wrap="none" lIns="68601" tIns="34301" rIns="68601" bIns="34301" numCol="1" anchor="ctr" anchorCtr="0" compatLnSpc="1">
            <a:prstTxWarp prst="textNoShape">
              <a:avLst/>
            </a:prstTxWarp>
            <a:spAutoFit/>
          </a:bodyPr>
          <a:lstStyle/>
          <a:p>
            <a:endParaRPr lang="fr-FR"/>
          </a:p>
        </p:txBody>
      </p:sp>
      <p:sp>
        <p:nvSpPr>
          <p:cNvPr id="32" name="Rectangle 31"/>
          <p:cNvSpPr/>
          <p:nvPr/>
        </p:nvSpPr>
        <p:spPr>
          <a:xfrm>
            <a:off x="2032935" y="1276000"/>
            <a:ext cx="5186176" cy="369332"/>
          </a:xfrm>
          <a:prstGeom prst="rect">
            <a:avLst/>
          </a:prstGeom>
        </p:spPr>
        <p:txBody>
          <a:bodyPr wrap="square">
            <a:spAutoFit/>
          </a:bodyPr>
          <a:lstStyle/>
          <a:p>
            <a:endParaRPr lang="fr-FR" dirty="0"/>
          </a:p>
        </p:txBody>
      </p:sp>
      <p:sp>
        <p:nvSpPr>
          <p:cNvPr id="26" name="Rectangle 25"/>
          <p:cNvSpPr/>
          <p:nvPr/>
        </p:nvSpPr>
        <p:spPr>
          <a:xfrm>
            <a:off x="1188634" y="1402185"/>
            <a:ext cx="7795398" cy="3139321"/>
          </a:xfrm>
          <a:prstGeom prst="rect">
            <a:avLst/>
          </a:prstGeom>
        </p:spPr>
        <p:txBody>
          <a:bodyPr wrap="square">
            <a:spAutoFit/>
          </a:bodyPr>
          <a:lstStyle/>
          <a:p>
            <a:pPr marL="257244" indent="-257244">
              <a:buFont typeface="+mj-lt"/>
              <a:buAutoNum type="arabicPeriod"/>
            </a:pPr>
            <a:r>
              <a:rPr lang="fr-FR" b="0" dirty="0"/>
              <a:t>Définition incomplète du </a:t>
            </a:r>
            <a:r>
              <a:rPr lang="fr-FR" b="0" dirty="0" err="1"/>
              <a:t>mesurande</a:t>
            </a:r>
            <a:r>
              <a:rPr lang="fr-FR" b="0" dirty="0"/>
              <a:t>;</a:t>
            </a:r>
          </a:p>
          <a:p>
            <a:pPr marL="257244" indent="-257244">
              <a:buAutoNum type="arabicPeriod"/>
            </a:pPr>
            <a:r>
              <a:rPr lang="fr-FR" b="0" dirty="0"/>
              <a:t>Echantillonnage non représentatif — l'échantillon mesuré peut ne pas représenter le </a:t>
            </a:r>
            <a:r>
              <a:rPr lang="fr-FR" b="0" dirty="0" err="1"/>
              <a:t>mesurande</a:t>
            </a:r>
            <a:r>
              <a:rPr lang="fr-FR" b="0" dirty="0"/>
              <a:t> défini;</a:t>
            </a:r>
          </a:p>
          <a:p>
            <a:pPr marL="257244" indent="-257244">
              <a:buFont typeface="+mj-lt"/>
              <a:buAutoNum type="arabicPeriod"/>
            </a:pPr>
            <a:r>
              <a:rPr lang="fr-FR" b="0" dirty="0"/>
              <a:t>Connaissance insuffisante des effets des conditions d'environnement sur le mesurage ou mesurage imparfait des conditions d'environnement;</a:t>
            </a:r>
          </a:p>
          <a:p>
            <a:pPr marL="257244" indent="-257244">
              <a:buFont typeface="+mj-lt"/>
              <a:buAutoNum type="arabicPeriod"/>
            </a:pPr>
            <a:r>
              <a:rPr lang="fr-FR" b="0" dirty="0"/>
              <a:t>Biais dû à l'observateur pour la lecture des instruments analogiques;</a:t>
            </a:r>
          </a:p>
          <a:p>
            <a:pPr marL="257244" indent="-257244">
              <a:buFont typeface="+mj-lt"/>
              <a:buAutoNum type="arabicPeriod"/>
            </a:pPr>
            <a:r>
              <a:rPr lang="fr-FR" b="0" dirty="0"/>
              <a:t>Valeurs inexactes des étalons et matériaux de référence;</a:t>
            </a:r>
          </a:p>
          <a:p>
            <a:pPr marL="257244" indent="-257244">
              <a:buFont typeface="+mj-lt"/>
              <a:buAutoNum type="arabicPeriod"/>
            </a:pPr>
            <a:r>
              <a:rPr lang="fr-FR" b="0" dirty="0"/>
              <a:t>Approximations et hypothèses introduites dans la méthode et dans la procédure de mesure;</a:t>
            </a:r>
          </a:p>
          <a:p>
            <a:pPr marL="257244" indent="-257244">
              <a:buFont typeface="+mj-lt"/>
              <a:buAutoNum type="arabicPeriod"/>
            </a:pPr>
            <a:r>
              <a:rPr lang="fr-FR" b="0" dirty="0"/>
              <a:t>Variations entre les observations répétées du </a:t>
            </a:r>
            <a:r>
              <a:rPr lang="fr-FR" b="0" dirty="0" err="1"/>
              <a:t>mesurande</a:t>
            </a:r>
            <a:r>
              <a:rPr lang="fr-FR" b="0" dirty="0"/>
              <a:t> dans des conditions apparemment identiques.</a:t>
            </a:r>
          </a:p>
        </p:txBody>
      </p:sp>
      <p:sp>
        <p:nvSpPr>
          <p:cNvPr id="19" name="ZoneTexte 18"/>
          <p:cNvSpPr txBox="1"/>
          <p:nvPr/>
        </p:nvSpPr>
        <p:spPr>
          <a:xfrm rot="16200000">
            <a:off x="-1109758" y="1935714"/>
            <a:ext cx="3456384" cy="341632"/>
          </a:xfrm>
          <a:prstGeom prst="rect">
            <a:avLst/>
          </a:prstGeom>
          <a:noFill/>
        </p:spPr>
        <p:txBody>
          <a:bodyPr wrap="square" rtlCol="0">
            <a:spAutoFit/>
          </a:bodyPr>
          <a:lstStyle/>
          <a:p>
            <a:pPr lvl="0" algn="ctr" fontAlgn="auto">
              <a:lnSpc>
                <a:spcPct val="90000"/>
              </a:lnSpc>
              <a:spcAft>
                <a:spcPts val="0"/>
              </a:spcAft>
              <a:defRPr/>
            </a:pPr>
            <a:r>
              <a:rPr lang="de-DE" noProof="1">
                <a:solidFill>
                  <a:srgbClr val="000000"/>
                </a:solidFill>
              </a:rPr>
              <a:t>CALCUL DES INCERTITUDES</a:t>
            </a:r>
            <a:endParaRPr lang="de-DE" dirty="0">
              <a:solidFill>
                <a:srgbClr val="000000"/>
              </a:solidFill>
            </a:endParaRPr>
          </a:p>
        </p:txBody>
      </p:sp>
    </p:spTree>
    <p:extLst>
      <p:ext uri="{BB962C8B-B14F-4D97-AF65-F5344CB8AC3E}">
        <p14:creationId xmlns:p14="http://schemas.microsoft.com/office/powerpoint/2010/main" val="777046486"/>
      </p:ext>
    </p:extLst>
  </p:cSld>
  <p:clrMapOvr>
    <a:masterClrMapping/>
  </p:clrMapOvr>
  <p:transition/>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_h1"/>
          <p:cNvSpPr>
            <a:spLocks noGrp="1" noChangeArrowheads="1"/>
          </p:cNvSpPr>
          <p:nvPr>
            <p:ph type="title"/>
          </p:nvPr>
        </p:nvSpPr>
        <p:spPr bwMode="gray">
          <a:xfrm>
            <a:off x="1249987" y="141524"/>
            <a:ext cx="6671418" cy="909179"/>
          </a:xfrm>
        </p:spPr>
        <p:txBody>
          <a:bodyPr/>
          <a:lstStyle/>
          <a:p>
            <a:pPr>
              <a:lnSpc>
                <a:spcPct val="150000"/>
              </a:lnSpc>
            </a:pPr>
            <a:r>
              <a:rPr lang="fr-FR" dirty="0">
                <a:solidFill>
                  <a:schemeClr val="tx1"/>
                </a:solidFill>
              </a:rPr>
              <a:t>REPETER LES MESURES : </a:t>
            </a:r>
          </a:p>
        </p:txBody>
      </p:sp>
      <p:sp>
        <p:nvSpPr>
          <p:cNvPr id="23" name="_text"/>
          <p:cNvSpPr txBox="1">
            <a:spLocks/>
          </p:cNvSpPr>
          <p:nvPr/>
        </p:nvSpPr>
        <p:spPr bwMode="gray">
          <a:xfrm>
            <a:off x="1384905" y="1165982"/>
            <a:ext cx="3132310" cy="3187096"/>
          </a:xfrm>
          <a:prstGeom prst="rect">
            <a:avLst/>
          </a:prstGeom>
        </p:spPr>
        <p:txBody>
          <a:bodyPr vert="horz" lIns="0" tIns="0" rIns="0" bIns="0" rtlCol="0">
            <a:noAutofit/>
          </a:bodyPr>
          <a:lstStyle/>
          <a:p>
            <a:pPr marL="135036" indent="-135036">
              <a:lnSpc>
                <a:spcPct val="95000"/>
              </a:lnSpc>
              <a:spcAft>
                <a:spcPts val="600"/>
              </a:spcAft>
              <a:buFont typeface="Wingdings" pitchFamily="2" charset="2"/>
              <a:buChar char="§"/>
              <a:defRPr/>
            </a:pPr>
            <a:endParaRPr lang="fr-FR" b="1" noProof="1"/>
          </a:p>
        </p:txBody>
      </p:sp>
      <p:sp>
        <p:nvSpPr>
          <p:cNvPr id="22" name="Slide Number Placeholder 21"/>
          <p:cNvSpPr>
            <a:spLocks noGrp="1"/>
          </p:cNvSpPr>
          <p:nvPr>
            <p:ph type="sldNum" sz="quarter" idx="12"/>
          </p:nvPr>
        </p:nvSpPr>
        <p:spPr/>
        <p:txBody>
          <a:bodyPr/>
          <a:lstStyle/>
          <a:p>
            <a:fld id="{9DC1E638-3F78-4E0D-883A-B278700C48C0}" type="slidenum">
              <a:rPr lang="de-DE" sz="1050">
                <a:solidFill>
                  <a:srgbClr val="FF0000"/>
                </a:solidFill>
              </a:rPr>
              <a:pPr/>
              <a:t>87</a:t>
            </a:fld>
            <a:endParaRPr lang="de-DE" sz="1050">
              <a:solidFill>
                <a:srgbClr val="FF0000"/>
              </a:solidFill>
            </a:endParaRPr>
          </a:p>
        </p:txBody>
      </p:sp>
      <p:sp>
        <p:nvSpPr>
          <p:cNvPr id="18" name="Espace réservé du contenu 2"/>
          <p:cNvSpPr txBox="1">
            <a:spLocks/>
          </p:cNvSpPr>
          <p:nvPr/>
        </p:nvSpPr>
        <p:spPr>
          <a:xfrm>
            <a:off x="1484948" y="1200521"/>
            <a:ext cx="6174105" cy="3395520"/>
          </a:xfrm>
          <a:prstGeom prst="rect">
            <a:avLst/>
          </a:prstGeom>
        </p:spPr>
        <p:txBody>
          <a:bodyPr>
            <a:normAutofit/>
          </a:bodyPr>
          <a:lstStyle/>
          <a:p>
            <a:pPr marL="257244" indent="-257244" defTabSz="685983" fontAlgn="auto">
              <a:spcBef>
                <a:spcPct val="20000"/>
              </a:spcBef>
              <a:spcAft>
                <a:spcPts val="0"/>
              </a:spcAft>
              <a:buFont typeface="Arial" pitchFamily="34" charset="0"/>
              <a:buChar char="•"/>
              <a:defRPr/>
            </a:pPr>
            <a:endParaRPr lang="fr-FR" sz="2401" dirty="0">
              <a:latin typeface="+mn-lt"/>
            </a:endParaRPr>
          </a:p>
        </p:txBody>
      </p:sp>
      <p:sp>
        <p:nvSpPr>
          <p:cNvPr id="9" name="ZoneTexte 8"/>
          <p:cNvSpPr txBox="1"/>
          <p:nvPr/>
        </p:nvSpPr>
        <p:spPr>
          <a:xfrm>
            <a:off x="1546731" y="1005887"/>
            <a:ext cx="6050539" cy="1200329"/>
          </a:xfrm>
          <a:prstGeom prst="rect">
            <a:avLst/>
          </a:prstGeom>
          <a:noFill/>
        </p:spPr>
        <p:txBody>
          <a:bodyPr wrap="square" rtlCol="0">
            <a:spAutoFit/>
          </a:bodyPr>
          <a:lstStyle/>
          <a:p>
            <a:pPr marL="342991" indent="-342991">
              <a:buFont typeface="+mj-lt"/>
              <a:buAutoNum type="arabicPeriod"/>
            </a:pPr>
            <a:endParaRPr lang="fr-FR" dirty="0">
              <a:solidFill>
                <a:srgbClr val="FF0000"/>
              </a:solidFill>
            </a:endParaRPr>
          </a:p>
          <a:p>
            <a:pPr marL="342991" indent="-342991">
              <a:buFont typeface="+mj-lt"/>
              <a:buAutoNum type="arabicPeriod"/>
            </a:pPr>
            <a:endParaRPr lang="fr-FR" dirty="0"/>
          </a:p>
          <a:p>
            <a:pPr marL="342991" indent="-342991">
              <a:buFont typeface="+mj-lt"/>
              <a:buAutoNum type="arabicPeriod"/>
            </a:pPr>
            <a:endParaRPr lang="fr-FR" dirty="0"/>
          </a:p>
          <a:p>
            <a:pPr marL="257244" indent="-257244">
              <a:buFont typeface="+mj-lt"/>
              <a:buAutoNum type="arabicPeriod"/>
            </a:pPr>
            <a:endParaRPr lang="fr-FR" b="1" dirty="0"/>
          </a:p>
        </p:txBody>
      </p:sp>
      <p:sp>
        <p:nvSpPr>
          <p:cNvPr id="159746" name="Rectangle 2"/>
          <p:cNvSpPr>
            <a:spLocks noChangeArrowheads="1"/>
          </p:cNvSpPr>
          <p:nvPr/>
        </p:nvSpPr>
        <p:spPr bwMode="auto">
          <a:xfrm>
            <a:off x="1141942" y="-173135"/>
            <a:ext cx="138606" cy="346271"/>
          </a:xfrm>
          <a:prstGeom prst="rect">
            <a:avLst/>
          </a:prstGeom>
          <a:noFill/>
          <a:ln w="9525">
            <a:noFill/>
            <a:miter lim="800000"/>
            <a:headEnd/>
            <a:tailEnd/>
          </a:ln>
          <a:effectLst/>
        </p:spPr>
        <p:txBody>
          <a:bodyPr vert="horz" wrap="none" lIns="68601" tIns="34301" rIns="68601" bIns="34301" numCol="1" anchor="ctr" anchorCtr="0" compatLnSpc="1">
            <a:prstTxWarp prst="textNoShape">
              <a:avLst/>
            </a:prstTxWarp>
            <a:spAutoFit/>
          </a:bodyPr>
          <a:lstStyle/>
          <a:p>
            <a:endParaRPr lang="fr-FR"/>
          </a:p>
        </p:txBody>
      </p:sp>
      <p:sp>
        <p:nvSpPr>
          <p:cNvPr id="159748" name="Rectangle 4"/>
          <p:cNvSpPr>
            <a:spLocks noChangeArrowheads="1"/>
          </p:cNvSpPr>
          <p:nvPr/>
        </p:nvSpPr>
        <p:spPr bwMode="auto">
          <a:xfrm>
            <a:off x="1141942" y="-173135"/>
            <a:ext cx="138606" cy="346271"/>
          </a:xfrm>
          <a:prstGeom prst="rect">
            <a:avLst/>
          </a:prstGeom>
          <a:noFill/>
          <a:ln w="9525">
            <a:noFill/>
            <a:miter lim="800000"/>
            <a:headEnd/>
            <a:tailEnd/>
          </a:ln>
          <a:effectLst/>
        </p:spPr>
        <p:txBody>
          <a:bodyPr vert="horz" wrap="none" lIns="68601" tIns="34301" rIns="68601" bIns="34301" numCol="1" anchor="ctr" anchorCtr="0" compatLnSpc="1">
            <a:prstTxWarp prst="textNoShape">
              <a:avLst/>
            </a:prstTxWarp>
            <a:spAutoFit/>
          </a:bodyPr>
          <a:lstStyle/>
          <a:p>
            <a:endParaRPr lang="fr-FR"/>
          </a:p>
        </p:txBody>
      </p:sp>
      <p:sp>
        <p:nvSpPr>
          <p:cNvPr id="159750" name="Rectangle 6"/>
          <p:cNvSpPr>
            <a:spLocks noChangeArrowheads="1"/>
          </p:cNvSpPr>
          <p:nvPr/>
        </p:nvSpPr>
        <p:spPr bwMode="auto">
          <a:xfrm>
            <a:off x="1141942" y="-1632"/>
            <a:ext cx="138606" cy="346271"/>
          </a:xfrm>
          <a:prstGeom prst="rect">
            <a:avLst/>
          </a:prstGeom>
          <a:noFill/>
          <a:ln w="9525">
            <a:noFill/>
            <a:miter lim="800000"/>
            <a:headEnd/>
            <a:tailEnd/>
          </a:ln>
          <a:effectLst/>
        </p:spPr>
        <p:txBody>
          <a:bodyPr vert="horz" wrap="none" lIns="68601" tIns="34301" rIns="68601" bIns="34301" numCol="1" anchor="ctr" anchorCtr="0" compatLnSpc="1">
            <a:prstTxWarp prst="textNoShape">
              <a:avLst/>
            </a:prstTxWarp>
            <a:spAutoFit/>
          </a:bodyPr>
          <a:lstStyle/>
          <a:p>
            <a:endParaRPr lang="fr-FR"/>
          </a:p>
        </p:txBody>
      </p:sp>
      <p:sp>
        <p:nvSpPr>
          <p:cNvPr id="159752" name="Rectangle 8"/>
          <p:cNvSpPr>
            <a:spLocks noChangeArrowheads="1"/>
          </p:cNvSpPr>
          <p:nvPr/>
        </p:nvSpPr>
        <p:spPr bwMode="auto">
          <a:xfrm>
            <a:off x="1141942" y="-173135"/>
            <a:ext cx="138606" cy="346271"/>
          </a:xfrm>
          <a:prstGeom prst="rect">
            <a:avLst/>
          </a:prstGeom>
          <a:noFill/>
          <a:ln w="9525">
            <a:noFill/>
            <a:miter lim="800000"/>
            <a:headEnd/>
            <a:tailEnd/>
          </a:ln>
          <a:effectLst/>
        </p:spPr>
        <p:txBody>
          <a:bodyPr vert="horz" wrap="none" lIns="68601" tIns="34301" rIns="68601" bIns="34301" numCol="1" anchor="ctr" anchorCtr="0" compatLnSpc="1">
            <a:prstTxWarp prst="textNoShape">
              <a:avLst/>
            </a:prstTxWarp>
            <a:spAutoFit/>
          </a:bodyPr>
          <a:lstStyle/>
          <a:p>
            <a:endParaRPr lang="fr-FR"/>
          </a:p>
        </p:txBody>
      </p:sp>
      <p:sp>
        <p:nvSpPr>
          <p:cNvPr id="159754" name="Rectangle 10"/>
          <p:cNvSpPr>
            <a:spLocks noChangeArrowheads="1"/>
          </p:cNvSpPr>
          <p:nvPr/>
        </p:nvSpPr>
        <p:spPr bwMode="auto">
          <a:xfrm>
            <a:off x="1141942" y="-173135"/>
            <a:ext cx="138606" cy="346271"/>
          </a:xfrm>
          <a:prstGeom prst="rect">
            <a:avLst/>
          </a:prstGeom>
          <a:noFill/>
          <a:ln w="9525">
            <a:noFill/>
            <a:miter lim="800000"/>
            <a:headEnd/>
            <a:tailEnd/>
          </a:ln>
          <a:effectLst/>
        </p:spPr>
        <p:txBody>
          <a:bodyPr vert="horz" wrap="none" lIns="68601" tIns="34301" rIns="68601" bIns="34301" numCol="1" anchor="ctr" anchorCtr="0" compatLnSpc="1">
            <a:prstTxWarp prst="textNoShape">
              <a:avLst/>
            </a:prstTxWarp>
            <a:spAutoFit/>
          </a:bodyPr>
          <a:lstStyle/>
          <a:p>
            <a:endParaRPr lang="fr-FR"/>
          </a:p>
        </p:txBody>
      </p:sp>
      <p:sp>
        <p:nvSpPr>
          <p:cNvPr id="159756" name="Rectangle 12"/>
          <p:cNvSpPr>
            <a:spLocks noChangeArrowheads="1"/>
          </p:cNvSpPr>
          <p:nvPr/>
        </p:nvSpPr>
        <p:spPr bwMode="auto">
          <a:xfrm>
            <a:off x="1141942" y="-1632"/>
            <a:ext cx="138606" cy="346271"/>
          </a:xfrm>
          <a:prstGeom prst="rect">
            <a:avLst/>
          </a:prstGeom>
          <a:noFill/>
          <a:ln w="9525">
            <a:noFill/>
            <a:miter lim="800000"/>
            <a:headEnd/>
            <a:tailEnd/>
          </a:ln>
          <a:effectLst/>
        </p:spPr>
        <p:txBody>
          <a:bodyPr vert="horz" wrap="none" lIns="68601" tIns="34301" rIns="68601" bIns="34301" numCol="1" anchor="ctr" anchorCtr="0" compatLnSpc="1">
            <a:prstTxWarp prst="textNoShape">
              <a:avLst/>
            </a:prstTxWarp>
            <a:spAutoFit/>
          </a:bodyPr>
          <a:lstStyle/>
          <a:p>
            <a:endParaRPr lang="fr-FR"/>
          </a:p>
        </p:txBody>
      </p:sp>
      <p:sp>
        <p:nvSpPr>
          <p:cNvPr id="159758" name="Rectangle 14"/>
          <p:cNvSpPr>
            <a:spLocks noChangeArrowheads="1"/>
          </p:cNvSpPr>
          <p:nvPr/>
        </p:nvSpPr>
        <p:spPr bwMode="auto">
          <a:xfrm>
            <a:off x="1141942" y="-173135"/>
            <a:ext cx="138606" cy="346271"/>
          </a:xfrm>
          <a:prstGeom prst="rect">
            <a:avLst/>
          </a:prstGeom>
          <a:noFill/>
          <a:ln w="9525">
            <a:noFill/>
            <a:miter lim="800000"/>
            <a:headEnd/>
            <a:tailEnd/>
          </a:ln>
          <a:effectLst/>
        </p:spPr>
        <p:txBody>
          <a:bodyPr vert="horz" wrap="none" lIns="68601" tIns="34301" rIns="68601" bIns="34301" numCol="1" anchor="ctr" anchorCtr="0" compatLnSpc="1">
            <a:prstTxWarp prst="textNoShape">
              <a:avLst/>
            </a:prstTxWarp>
            <a:spAutoFit/>
          </a:bodyPr>
          <a:lstStyle/>
          <a:p>
            <a:endParaRPr lang="fr-FR"/>
          </a:p>
        </p:txBody>
      </p:sp>
      <p:sp>
        <p:nvSpPr>
          <p:cNvPr id="159760" name="Rectangle 16"/>
          <p:cNvSpPr>
            <a:spLocks noChangeArrowheads="1"/>
          </p:cNvSpPr>
          <p:nvPr/>
        </p:nvSpPr>
        <p:spPr bwMode="auto">
          <a:xfrm>
            <a:off x="1141942" y="-173135"/>
            <a:ext cx="138606" cy="346271"/>
          </a:xfrm>
          <a:prstGeom prst="rect">
            <a:avLst/>
          </a:prstGeom>
          <a:noFill/>
          <a:ln w="9525">
            <a:noFill/>
            <a:miter lim="800000"/>
            <a:headEnd/>
            <a:tailEnd/>
          </a:ln>
          <a:effectLst/>
        </p:spPr>
        <p:txBody>
          <a:bodyPr vert="horz" wrap="none" lIns="68601" tIns="34301" rIns="68601" bIns="34301" numCol="1" anchor="ctr" anchorCtr="0" compatLnSpc="1">
            <a:prstTxWarp prst="textNoShape">
              <a:avLst/>
            </a:prstTxWarp>
            <a:spAutoFit/>
          </a:bodyPr>
          <a:lstStyle/>
          <a:p>
            <a:endParaRPr lang="fr-FR"/>
          </a:p>
        </p:txBody>
      </p:sp>
      <p:sp>
        <p:nvSpPr>
          <p:cNvPr id="159762" name="Rectangle 18"/>
          <p:cNvSpPr>
            <a:spLocks noChangeArrowheads="1"/>
          </p:cNvSpPr>
          <p:nvPr/>
        </p:nvSpPr>
        <p:spPr bwMode="auto">
          <a:xfrm>
            <a:off x="1141942" y="-173135"/>
            <a:ext cx="138606" cy="346271"/>
          </a:xfrm>
          <a:prstGeom prst="rect">
            <a:avLst/>
          </a:prstGeom>
          <a:noFill/>
          <a:ln w="9525">
            <a:noFill/>
            <a:miter lim="800000"/>
            <a:headEnd/>
            <a:tailEnd/>
          </a:ln>
          <a:effectLst/>
        </p:spPr>
        <p:txBody>
          <a:bodyPr vert="horz" wrap="none" lIns="68601" tIns="34301" rIns="68601" bIns="34301" numCol="1" anchor="ctr" anchorCtr="0" compatLnSpc="1">
            <a:prstTxWarp prst="textNoShape">
              <a:avLst/>
            </a:prstTxWarp>
            <a:spAutoFit/>
          </a:bodyPr>
          <a:lstStyle/>
          <a:p>
            <a:endParaRPr lang="fr-FR"/>
          </a:p>
        </p:txBody>
      </p:sp>
      <p:sp>
        <p:nvSpPr>
          <p:cNvPr id="159764" name="Rectangle 20"/>
          <p:cNvSpPr>
            <a:spLocks noChangeArrowheads="1"/>
          </p:cNvSpPr>
          <p:nvPr/>
        </p:nvSpPr>
        <p:spPr bwMode="auto">
          <a:xfrm>
            <a:off x="1141942" y="-173135"/>
            <a:ext cx="138606" cy="346271"/>
          </a:xfrm>
          <a:prstGeom prst="rect">
            <a:avLst/>
          </a:prstGeom>
          <a:noFill/>
          <a:ln w="9525">
            <a:noFill/>
            <a:miter lim="800000"/>
            <a:headEnd/>
            <a:tailEnd/>
          </a:ln>
          <a:effectLst/>
        </p:spPr>
        <p:txBody>
          <a:bodyPr vert="horz" wrap="none" lIns="68601" tIns="34301" rIns="68601" bIns="34301" numCol="1" anchor="ctr" anchorCtr="0" compatLnSpc="1">
            <a:prstTxWarp prst="textNoShape">
              <a:avLst/>
            </a:prstTxWarp>
            <a:spAutoFit/>
          </a:bodyPr>
          <a:lstStyle/>
          <a:p>
            <a:endParaRPr lang="fr-FR"/>
          </a:p>
        </p:txBody>
      </p:sp>
      <p:sp>
        <p:nvSpPr>
          <p:cNvPr id="159766" name="Rectangle 22"/>
          <p:cNvSpPr>
            <a:spLocks noChangeArrowheads="1"/>
          </p:cNvSpPr>
          <p:nvPr/>
        </p:nvSpPr>
        <p:spPr bwMode="auto">
          <a:xfrm>
            <a:off x="1141942" y="-173135"/>
            <a:ext cx="138606" cy="346271"/>
          </a:xfrm>
          <a:prstGeom prst="rect">
            <a:avLst/>
          </a:prstGeom>
          <a:noFill/>
          <a:ln w="9525">
            <a:noFill/>
            <a:miter lim="800000"/>
            <a:headEnd/>
            <a:tailEnd/>
          </a:ln>
          <a:effectLst/>
        </p:spPr>
        <p:txBody>
          <a:bodyPr vert="horz" wrap="none" lIns="68601" tIns="34301" rIns="68601" bIns="34301" numCol="1" anchor="ctr" anchorCtr="0" compatLnSpc="1">
            <a:prstTxWarp prst="textNoShape">
              <a:avLst/>
            </a:prstTxWarp>
            <a:spAutoFit/>
          </a:bodyPr>
          <a:lstStyle/>
          <a:p>
            <a:endParaRPr lang="fr-FR"/>
          </a:p>
        </p:txBody>
      </p:sp>
      <p:sp>
        <p:nvSpPr>
          <p:cNvPr id="32" name="Rectangle 31"/>
          <p:cNvSpPr/>
          <p:nvPr/>
        </p:nvSpPr>
        <p:spPr>
          <a:xfrm>
            <a:off x="2032935" y="1276000"/>
            <a:ext cx="5186176" cy="369332"/>
          </a:xfrm>
          <a:prstGeom prst="rect">
            <a:avLst/>
          </a:prstGeom>
        </p:spPr>
        <p:txBody>
          <a:bodyPr wrap="square">
            <a:spAutoFit/>
          </a:bodyPr>
          <a:lstStyle/>
          <a:p>
            <a:endParaRPr lang="fr-FR" dirty="0"/>
          </a:p>
        </p:txBody>
      </p:sp>
      <p:sp>
        <p:nvSpPr>
          <p:cNvPr id="25" name="Rectangle 3"/>
          <p:cNvSpPr>
            <a:spLocks noGrp="1" noChangeArrowheads="1"/>
          </p:cNvSpPr>
          <p:nvPr>
            <p:ph type="body" idx="4294967295"/>
          </p:nvPr>
        </p:nvSpPr>
        <p:spPr>
          <a:xfrm>
            <a:off x="1256276" y="1314856"/>
            <a:ext cx="7564195" cy="3229972"/>
          </a:xfrm>
          <a:prstGeom prst="rect">
            <a:avLst/>
          </a:prstGeom>
          <a:noFill/>
          <a:ln/>
        </p:spPr>
        <p:txBody>
          <a:bodyPr/>
          <a:lstStyle/>
          <a:p>
            <a:pPr algn="ctr">
              <a:lnSpc>
                <a:spcPct val="150000"/>
              </a:lnSpc>
              <a:buFontTx/>
              <a:buNone/>
            </a:pPr>
            <a:r>
              <a:rPr lang="fr-FR" sz="1800" b="1" u="sng" dirty="0"/>
              <a:t>Pour tout domaine d'application</a:t>
            </a:r>
            <a:r>
              <a:rPr lang="fr-FR" sz="1800" b="1" dirty="0"/>
              <a:t>, il faut s'interroger sur le sens et la valeur des caractéristiques " statistiques " susceptibles de mettre en cause la crédibilité des résultats que sont :</a:t>
            </a:r>
          </a:p>
          <a:p>
            <a:pPr algn="ctr">
              <a:lnSpc>
                <a:spcPct val="150000"/>
              </a:lnSpc>
              <a:buFontTx/>
              <a:buNone/>
            </a:pPr>
            <a:r>
              <a:rPr lang="fr-FR" sz="1800" b="1" dirty="0"/>
              <a:t>- REPETABILITE</a:t>
            </a:r>
          </a:p>
          <a:p>
            <a:pPr algn="ctr">
              <a:lnSpc>
                <a:spcPct val="150000"/>
              </a:lnSpc>
              <a:buFontTx/>
              <a:buNone/>
            </a:pPr>
            <a:r>
              <a:rPr lang="fr-FR" sz="1800" b="1" dirty="0"/>
              <a:t>- REPRODUCTIBILITE</a:t>
            </a:r>
          </a:p>
        </p:txBody>
      </p:sp>
    </p:spTree>
  </p:cSld>
  <p:clrMapOvr>
    <a:masterClrMapping/>
  </p:clrMapOvr>
  <p:transition/>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87624" y="0"/>
            <a:ext cx="7344494" cy="462484"/>
          </a:xfrm>
        </p:spPr>
        <p:txBody>
          <a:bodyPr/>
          <a:lstStyle/>
          <a:p>
            <a:r>
              <a:rPr lang="fr-FR" dirty="0"/>
              <a:t>DEFINITIONS</a:t>
            </a:r>
          </a:p>
        </p:txBody>
      </p:sp>
      <p:sp>
        <p:nvSpPr>
          <p:cNvPr id="6" name="Espace réservé du texte 5"/>
          <p:cNvSpPr>
            <a:spLocks noGrp="1"/>
          </p:cNvSpPr>
          <p:nvPr>
            <p:ph type="body" sz="quarter" idx="13"/>
          </p:nvPr>
        </p:nvSpPr>
        <p:spPr>
          <a:xfrm>
            <a:off x="2375756" y="556320"/>
            <a:ext cx="4968230" cy="562949"/>
          </a:xfrm>
        </p:spPr>
        <p:txBody>
          <a:bodyPr/>
          <a:lstStyle/>
          <a:p>
            <a:pPr algn="ctr"/>
            <a:r>
              <a:rPr lang="fr-FR" sz="3000" dirty="0"/>
              <a:t>Fidélité</a:t>
            </a:r>
          </a:p>
        </p:txBody>
      </p:sp>
      <p:sp>
        <p:nvSpPr>
          <p:cNvPr id="7" name="ZoneTexte 6"/>
          <p:cNvSpPr txBox="1"/>
          <p:nvPr/>
        </p:nvSpPr>
        <p:spPr>
          <a:xfrm>
            <a:off x="7668344" y="4588768"/>
            <a:ext cx="1152128" cy="288032"/>
          </a:xfrm>
          <a:prstGeom prst="rect">
            <a:avLst/>
          </a:prstGeom>
          <a:noFill/>
        </p:spPr>
        <p:txBody>
          <a:bodyPr wrap="square" rtlCol="0">
            <a:spAutoFit/>
          </a:bodyPr>
          <a:lstStyle/>
          <a:p>
            <a:r>
              <a:rPr lang="fr-FR" sz="1200" b="0" dirty="0"/>
              <a:t>ISO 5725 - 1</a:t>
            </a:r>
          </a:p>
        </p:txBody>
      </p:sp>
      <p:sp>
        <p:nvSpPr>
          <p:cNvPr id="3" name="Rectangle 2"/>
          <p:cNvSpPr/>
          <p:nvPr/>
        </p:nvSpPr>
        <p:spPr>
          <a:xfrm>
            <a:off x="1187624" y="1119269"/>
            <a:ext cx="7848872" cy="3970318"/>
          </a:xfrm>
          <a:prstGeom prst="rect">
            <a:avLst/>
          </a:prstGeom>
        </p:spPr>
        <p:txBody>
          <a:bodyPr wrap="square">
            <a:spAutoFit/>
          </a:bodyPr>
          <a:lstStyle/>
          <a:p>
            <a:r>
              <a:rPr lang="fr-FR" b="0" dirty="0"/>
              <a:t>Étroitesse d’accord entre des résultats d’essai indépendants obtenus sous des conditions stipulées. </a:t>
            </a:r>
          </a:p>
          <a:p>
            <a:endParaRPr lang="fr-FR" b="0" dirty="0"/>
          </a:p>
          <a:p>
            <a:r>
              <a:rPr lang="fr-FR" b="0" dirty="0"/>
              <a:t>NOTES: La fidélité dépend uniquement de la distribution des erreurs aléatoires et n’a aucune relation avec la valeur vraie ou spécifiée.</a:t>
            </a:r>
          </a:p>
          <a:p>
            <a:endParaRPr lang="fr-FR" b="0" dirty="0"/>
          </a:p>
          <a:p>
            <a:r>
              <a:rPr lang="fr-FR" dirty="0"/>
              <a:t>La mesure de fidélité est exprimée en termes d’infidélité et est calculée à partir de l’écart-type des résultats d’essais</a:t>
            </a:r>
            <a:r>
              <a:rPr lang="fr-FR" b="0" dirty="0"/>
              <a:t>. Une fidélité moindre est reflétée par un plus grand écart-type.</a:t>
            </a:r>
          </a:p>
          <a:p>
            <a:r>
              <a:rPr lang="fr-FR" b="0" dirty="0"/>
              <a:t>Le terme «résultats d’essai indépendants» signifie des résultats obtenus d’une façon non influencée par un résultat précédent sur le même matériau d’essai ou similaire. Les mesures quantitatives de la fidélité dépendent de façon critique des conditions stipulées. Les conditions de répétabilité et de reproductibilité sont des ensembles particuliers de conditions extrêmes. </a:t>
            </a:r>
          </a:p>
        </p:txBody>
      </p:sp>
    </p:spTree>
    <p:extLst>
      <p:ext uri="{BB962C8B-B14F-4D97-AF65-F5344CB8AC3E}">
        <p14:creationId xmlns:p14="http://schemas.microsoft.com/office/powerpoint/2010/main" val="404762537"/>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_h1"/>
          <p:cNvSpPr>
            <a:spLocks noGrp="1" noChangeArrowheads="1"/>
          </p:cNvSpPr>
          <p:nvPr>
            <p:ph type="title"/>
          </p:nvPr>
        </p:nvSpPr>
        <p:spPr bwMode="gray">
          <a:xfrm>
            <a:off x="1181506" y="124272"/>
            <a:ext cx="6671418" cy="909179"/>
          </a:xfrm>
        </p:spPr>
        <p:txBody>
          <a:bodyPr/>
          <a:lstStyle/>
          <a:p>
            <a:r>
              <a:rPr lang="fr-FR" dirty="0">
                <a:solidFill>
                  <a:schemeClr val="tx1"/>
                </a:solidFill>
              </a:rPr>
              <a:t>Fidélité</a:t>
            </a:r>
            <a:endParaRPr lang="en-US" noProof="1">
              <a:solidFill>
                <a:srgbClr val="FF0000"/>
              </a:solidFill>
            </a:endParaRPr>
          </a:p>
        </p:txBody>
      </p:sp>
      <p:sp>
        <p:nvSpPr>
          <p:cNvPr id="23" name="_text"/>
          <p:cNvSpPr txBox="1">
            <a:spLocks/>
          </p:cNvSpPr>
          <p:nvPr/>
        </p:nvSpPr>
        <p:spPr bwMode="gray">
          <a:xfrm>
            <a:off x="1384905" y="1165982"/>
            <a:ext cx="3132310" cy="3187096"/>
          </a:xfrm>
          <a:prstGeom prst="rect">
            <a:avLst/>
          </a:prstGeom>
        </p:spPr>
        <p:txBody>
          <a:bodyPr vert="horz" lIns="0" tIns="0" rIns="0" bIns="0" rtlCol="0">
            <a:noAutofit/>
          </a:bodyPr>
          <a:lstStyle/>
          <a:p>
            <a:pPr marL="135036" indent="-135036">
              <a:lnSpc>
                <a:spcPct val="95000"/>
              </a:lnSpc>
              <a:spcAft>
                <a:spcPts val="600"/>
              </a:spcAft>
              <a:buFont typeface="Wingdings" pitchFamily="2" charset="2"/>
              <a:buChar char="§"/>
              <a:defRPr/>
            </a:pPr>
            <a:endParaRPr lang="fr-FR" b="1" noProof="1"/>
          </a:p>
        </p:txBody>
      </p:sp>
      <p:sp>
        <p:nvSpPr>
          <p:cNvPr id="9" name="ZoneTexte 8"/>
          <p:cNvSpPr txBox="1"/>
          <p:nvPr/>
        </p:nvSpPr>
        <p:spPr>
          <a:xfrm>
            <a:off x="1400118" y="1213757"/>
            <a:ext cx="7492362" cy="2862322"/>
          </a:xfrm>
          <a:prstGeom prst="rect">
            <a:avLst/>
          </a:prstGeom>
          <a:noFill/>
        </p:spPr>
        <p:txBody>
          <a:bodyPr wrap="square" rtlCol="0">
            <a:spAutoFit/>
          </a:bodyPr>
          <a:lstStyle/>
          <a:p>
            <a:endParaRPr lang="fr-FR" b="0" dirty="0"/>
          </a:p>
          <a:p>
            <a:r>
              <a:rPr lang="fr-FR" b="0" dirty="0"/>
              <a:t>Elle se subdivise en:</a:t>
            </a:r>
          </a:p>
          <a:p>
            <a:pPr>
              <a:buFont typeface="Arial" pitchFamily="34" charset="0"/>
              <a:buChar char="•"/>
            </a:pPr>
            <a:endParaRPr lang="fr-FR" b="0" dirty="0"/>
          </a:p>
          <a:p>
            <a:pPr lvl="1">
              <a:buFont typeface="Arial" pitchFamily="34" charset="0"/>
              <a:buChar char="•"/>
            </a:pPr>
            <a:r>
              <a:rPr lang="fr-FR" b="0" dirty="0"/>
              <a:t> Répétabilité,</a:t>
            </a:r>
          </a:p>
          <a:p>
            <a:pPr lvl="1">
              <a:buFont typeface="Arial" pitchFamily="34" charset="0"/>
              <a:buChar char="•"/>
            </a:pPr>
            <a:r>
              <a:rPr lang="fr-FR" b="0" dirty="0"/>
              <a:t> Fidélité intermédiaire </a:t>
            </a:r>
          </a:p>
          <a:p>
            <a:pPr lvl="1">
              <a:buFont typeface="Arial" pitchFamily="34" charset="0"/>
              <a:buChar char="•"/>
            </a:pPr>
            <a:r>
              <a:rPr lang="fr-FR" b="0" dirty="0"/>
              <a:t> Reproductibilité.</a:t>
            </a:r>
          </a:p>
          <a:p>
            <a:pPr>
              <a:buFont typeface="Arial" pitchFamily="34" charset="0"/>
              <a:buChar char="•"/>
            </a:pPr>
            <a:endParaRPr lang="fr-FR" b="0" dirty="0"/>
          </a:p>
          <a:p>
            <a:pPr algn="ctr"/>
            <a:r>
              <a:rPr lang="fr-FR" b="0" i="1" u="sng" dirty="0"/>
              <a:t>La fidélité est un écart-type d’une série de données</a:t>
            </a:r>
          </a:p>
          <a:p>
            <a:pPr>
              <a:buFont typeface="Arial" pitchFamily="34" charset="0"/>
              <a:buChar char="•"/>
            </a:pPr>
            <a:endParaRPr lang="fr-FR" b="0" dirty="0"/>
          </a:p>
          <a:p>
            <a:endParaRPr lang="fr-FR" b="0" dirty="0"/>
          </a:p>
        </p:txBody>
      </p:sp>
      <p:sp>
        <p:nvSpPr>
          <p:cNvPr id="5" name="_h1"/>
          <p:cNvSpPr txBox="1">
            <a:spLocks noChangeArrowheads="1"/>
          </p:cNvSpPr>
          <p:nvPr/>
        </p:nvSpPr>
        <p:spPr bwMode="gray">
          <a:xfrm rot="16200000">
            <a:off x="-1111511" y="1602101"/>
            <a:ext cx="3240360" cy="9091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noAutofit/>
          </a:bodyPr>
          <a:lstStyle>
            <a:lvl1pPr algn="l" rtl="0" fontAlgn="base">
              <a:lnSpc>
                <a:spcPct val="100000"/>
              </a:lnSpc>
              <a:spcBef>
                <a:spcPct val="0"/>
              </a:spcBef>
              <a:spcAft>
                <a:spcPct val="0"/>
              </a:spcAft>
              <a:defRPr sz="3200">
                <a:solidFill>
                  <a:sysClr val="windowText" lastClr="000000"/>
                </a:solidFill>
                <a:latin typeface="+mj-lt"/>
                <a:ea typeface="+mj-ea"/>
                <a:cs typeface="+mj-cs"/>
              </a:defRPr>
            </a:lvl1pPr>
            <a:lvl2pPr algn="l" rtl="0" fontAlgn="base">
              <a:spcBef>
                <a:spcPct val="0"/>
              </a:spcBef>
              <a:spcAft>
                <a:spcPct val="0"/>
              </a:spcAft>
              <a:defRPr sz="3200">
                <a:solidFill>
                  <a:srgbClr val="601010"/>
                </a:solidFill>
                <a:latin typeface="Georgia" pitchFamily="18" charset="0"/>
              </a:defRPr>
            </a:lvl2pPr>
            <a:lvl3pPr algn="l" rtl="0" fontAlgn="base">
              <a:spcBef>
                <a:spcPct val="0"/>
              </a:spcBef>
              <a:spcAft>
                <a:spcPct val="0"/>
              </a:spcAft>
              <a:defRPr sz="3200">
                <a:solidFill>
                  <a:srgbClr val="601010"/>
                </a:solidFill>
                <a:latin typeface="Georgia" pitchFamily="18" charset="0"/>
              </a:defRPr>
            </a:lvl3pPr>
            <a:lvl4pPr algn="l" rtl="0" fontAlgn="base">
              <a:spcBef>
                <a:spcPct val="0"/>
              </a:spcBef>
              <a:spcAft>
                <a:spcPct val="0"/>
              </a:spcAft>
              <a:defRPr sz="3200">
                <a:solidFill>
                  <a:srgbClr val="601010"/>
                </a:solidFill>
                <a:latin typeface="Georgia" pitchFamily="18" charset="0"/>
              </a:defRPr>
            </a:lvl4pPr>
            <a:lvl5pPr algn="l" rtl="0" fontAlgn="base">
              <a:spcBef>
                <a:spcPct val="0"/>
              </a:spcBef>
              <a:spcAft>
                <a:spcPct val="0"/>
              </a:spcAft>
              <a:defRPr sz="3200">
                <a:solidFill>
                  <a:srgbClr val="601010"/>
                </a:solidFill>
                <a:latin typeface="Georgia" pitchFamily="18" charset="0"/>
              </a:defRPr>
            </a:lvl5pPr>
            <a:lvl6pPr marL="457200" algn="l" rtl="0" fontAlgn="base">
              <a:spcBef>
                <a:spcPct val="0"/>
              </a:spcBef>
              <a:spcAft>
                <a:spcPct val="0"/>
              </a:spcAft>
              <a:defRPr sz="3200">
                <a:solidFill>
                  <a:srgbClr val="601010"/>
                </a:solidFill>
                <a:latin typeface="Georgia" pitchFamily="18" charset="0"/>
              </a:defRPr>
            </a:lvl6pPr>
            <a:lvl7pPr marL="914400" algn="l" rtl="0" fontAlgn="base">
              <a:spcBef>
                <a:spcPct val="0"/>
              </a:spcBef>
              <a:spcAft>
                <a:spcPct val="0"/>
              </a:spcAft>
              <a:defRPr sz="3200">
                <a:solidFill>
                  <a:srgbClr val="601010"/>
                </a:solidFill>
                <a:latin typeface="Georgia" pitchFamily="18" charset="0"/>
              </a:defRPr>
            </a:lvl7pPr>
            <a:lvl8pPr marL="1371600" algn="l" rtl="0" fontAlgn="base">
              <a:spcBef>
                <a:spcPct val="0"/>
              </a:spcBef>
              <a:spcAft>
                <a:spcPct val="0"/>
              </a:spcAft>
              <a:defRPr sz="3200">
                <a:solidFill>
                  <a:srgbClr val="601010"/>
                </a:solidFill>
                <a:latin typeface="Georgia" pitchFamily="18" charset="0"/>
              </a:defRPr>
            </a:lvl8pPr>
            <a:lvl9pPr marL="1828800" algn="l" rtl="0" fontAlgn="base">
              <a:spcBef>
                <a:spcPct val="0"/>
              </a:spcBef>
              <a:spcAft>
                <a:spcPct val="0"/>
              </a:spcAft>
              <a:defRPr sz="3200">
                <a:solidFill>
                  <a:srgbClr val="601010"/>
                </a:solidFill>
                <a:latin typeface="Georgia" pitchFamily="18" charset="0"/>
              </a:defRPr>
            </a:lvl9pPr>
          </a:lstStyle>
          <a:p>
            <a:pPr algn="ctr"/>
            <a:r>
              <a:rPr lang="fr-FR" b="0" kern="0" dirty="0">
                <a:solidFill>
                  <a:schemeClr val="tx1"/>
                </a:solidFill>
              </a:rPr>
              <a:t>Fidélité</a:t>
            </a:r>
            <a:endParaRPr lang="en-US" b="0" kern="0" noProof="1">
              <a:solidFill>
                <a:srgbClr val="FF0000"/>
              </a:solidFill>
            </a:endParaRPr>
          </a:p>
        </p:txBody>
      </p:sp>
    </p:spTree>
    <p:extLst>
      <p:ext uri="{BB962C8B-B14F-4D97-AF65-F5344CB8AC3E}">
        <p14:creationId xmlns:p14="http://schemas.microsoft.com/office/powerpoint/2010/main" val="4267830950"/>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654776" y="1708182"/>
            <a:ext cx="5831099" cy="1102859"/>
          </a:xfrm>
        </p:spPr>
        <p:txBody>
          <a:bodyPr vert="horz" wrap="square" lIns="68601" tIns="34301" rIns="68601" bIns="34301" numCol="1" rtlCol="0" anchor="ctr" anchorCtr="0" compatLnSpc="1">
            <a:prstTxWarp prst="textNoShape">
              <a:avLst/>
            </a:prstTxWarp>
            <a:normAutofit/>
          </a:bodyPr>
          <a:lstStyle/>
          <a:p>
            <a:r>
              <a:rPr lang="fr-FR" sz="3601" b="1" dirty="0"/>
              <a:t>2- LIMITES D’UN PROCESSUS</a:t>
            </a:r>
          </a:p>
        </p:txBody>
      </p:sp>
      <p:sp>
        <p:nvSpPr>
          <p:cNvPr id="3" name="Slide Number Placeholder 21">
            <a:extLst>
              <a:ext uri="{FF2B5EF4-FFF2-40B4-BE49-F238E27FC236}">
                <a16:creationId xmlns:a16="http://schemas.microsoft.com/office/drawing/2014/main" id="{F734DE10-2117-4342-BEC5-04A05937D3E6}"/>
              </a:ext>
            </a:extLst>
          </p:cNvPr>
          <p:cNvSpPr>
            <a:spLocks noGrp="1"/>
          </p:cNvSpPr>
          <p:nvPr>
            <p:ph type="sldNum" sz="quarter" idx="12"/>
          </p:nvPr>
        </p:nvSpPr>
        <p:spPr>
          <a:xfrm>
            <a:off x="6377879" y="4891704"/>
            <a:ext cx="1543526" cy="273928"/>
          </a:xfrm>
        </p:spPr>
        <p:txBody>
          <a:bodyPr/>
          <a:lstStyle/>
          <a:p>
            <a:fld id="{9DC1E638-3F78-4E0D-883A-B278700C48C0}" type="slidenum">
              <a:rPr lang="de-DE" sz="1050">
                <a:solidFill>
                  <a:srgbClr val="FF0000"/>
                </a:solidFill>
              </a:rPr>
              <a:pPr/>
              <a:t>9</a:t>
            </a:fld>
            <a:endParaRPr lang="de-DE" sz="1050">
              <a:solidFill>
                <a:srgbClr val="FF0000"/>
              </a:solidFill>
            </a:endParaRP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87624" y="0"/>
            <a:ext cx="7344494" cy="462484"/>
          </a:xfrm>
        </p:spPr>
        <p:txBody>
          <a:bodyPr/>
          <a:lstStyle/>
          <a:p>
            <a:r>
              <a:rPr lang="fr-FR" dirty="0"/>
              <a:t>DEFINITIONS</a:t>
            </a:r>
          </a:p>
        </p:txBody>
      </p:sp>
      <p:sp>
        <p:nvSpPr>
          <p:cNvPr id="6" name="Espace réservé du texte 5"/>
          <p:cNvSpPr>
            <a:spLocks noGrp="1"/>
          </p:cNvSpPr>
          <p:nvPr>
            <p:ph type="body" sz="quarter" idx="13"/>
          </p:nvPr>
        </p:nvSpPr>
        <p:spPr>
          <a:xfrm>
            <a:off x="2375756" y="556320"/>
            <a:ext cx="4968230" cy="562949"/>
          </a:xfrm>
        </p:spPr>
        <p:txBody>
          <a:bodyPr/>
          <a:lstStyle/>
          <a:p>
            <a:pPr algn="ctr"/>
            <a:r>
              <a:rPr lang="fr-FR" sz="3000" dirty="0"/>
              <a:t>Répétabilité</a:t>
            </a:r>
          </a:p>
        </p:txBody>
      </p:sp>
      <p:sp>
        <p:nvSpPr>
          <p:cNvPr id="7" name="ZoneTexte 6"/>
          <p:cNvSpPr txBox="1"/>
          <p:nvPr/>
        </p:nvSpPr>
        <p:spPr>
          <a:xfrm>
            <a:off x="7668344" y="4588768"/>
            <a:ext cx="1152128" cy="288032"/>
          </a:xfrm>
          <a:prstGeom prst="rect">
            <a:avLst/>
          </a:prstGeom>
          <a:noFill/>
        </p:spPr>
        <p:txBody>
          <a:bodyPr wrap="square" rtlCol="0">
            <a:spAutoFit/>
          </a:bodyPr>
          <a:lstStyle/>
          <a:p>
            <a:r>
              <a:rPr lang="fr-FR" sz="1200" b="0" dirty="0"/>
              <a:t>ISO 5725 - 1</a:t>
            </a:r>
          </a:p>
        </p:txBody>
      </p:sp>
      <p:sp>
        <p:nvSpPr>
          <p:cNvPr id="3" name="Rectangle 2"/>
          <p:cNvSpPr/>
          <p:nvPr/>
        </p:nvSpPr>
        <p:spPr>
          <a:xfrm>
            <a:off x="1563991" y="1329215"/>
            <a:ext cx="6120680" cy="369332"/>
          </a:xfrm>
          <a:prstGeom prst="rect">
            <a:avLst/>
          </a:prstGeom>
        </p:spPr>
        <p:txBody>
          <a:bodyPr wrap="square">
            <a:spAutoFit/>
          </a:bodyPr>
          <a:lstStyle/>
          <a:p>
            <a:pPr algn="ctr"/>
            <a:r>
              <a:rPr lang="fr-FR" b="0" dirty="0"/>
              <a:t>Fidélité sous des </a:t>
            </a:r>
            <a:r>
              <a:rPr lang="fr-FR" b="0" u="sng" dirty="0"/>
              <a:t>conditions de répétabilité</a:t>
            </a:r>
            <a:r>
              <a:rPr lang="fr-FR" b="0" dirty="0"/>
              <a:t>. </a:t>
            </a:r>
          </a:p>
        </p:txBody>
      </p:sp>
      <p:sp>
        <p:nvSpPr>
          <p:cNvPr id="4" name="Rectangle 3"/>
          <p:cNvSpPr/>
          <p:nvPr/>
        </p:nvSpPr>
        <p:spPr>
          <a:xfrm>
            <a:off x="1325580" y="1794029"/>
            <a:ext cx="7812360" cy="1200329"/>
          </a:xfrm>
          <a:prstGeom prst="rect">
            <a:avLst/>
          </a:prstGeom>
        </p:spPr>
        <p:txBody>
          <a:bodyPr wrap="square">
            <a:spAutoFit/>
          </a:bodyPr>
          <a:lstStyle/>
          <a:p>
            <a:r>
              <a:rPr lang="fr-FR" b="0" u="sng" dirty="0"/>
              <a:t>Conditions de répétabilité</a:t>
            </a:r>
            <a:r>
              <a:rPr lang="fr-FR" b="0" dirty="0"/>
              <a:t>: Conditions où les résultats d’essai indépendants sont obtenus par la même méthode sur des individus d’essai identiques dans le même laboratoire, par le même opérateur, utilisant le même équipement et pendant un court intervalle de temps. </a:t>
            </a:r>
          </a:p>
        </p:txBody>
      </p:sp>
      <p:sp>
        <p:nvSpPr>
          <p:cNvPr id="5" name="Rectangle 4"/>
          <p:cNvSpPr/>
          <p:nvPr/>
        </p:nvSpPr>
        <p:spPr>
          <a:xfrm>
            <a:off x="1325580" y="3093829"/>
            <a:ext cx="7632848" cy="646331"/>
          </a:xfrm>
          <a:prstGeom prst="rect">
            <a:avLst/>
          </a:prstGeom>
        </p:spPr>
        <p:txBody>
          <a:bodyPr wrap="square">
            <a:spAutoFit/>
          </a:bodyPr>
          <a:lstStyle/>
          <a:p>
            <a:r>
              <a:rPr lang="fr-FR" b="0" dirty="0"/>
              <a:t>Ecart-type de répétabilité: Écart-type des résultats d’essai obtenus sous des conditions de répétabilité.</a:t>
            </a:r>
            <a:r>
              <a:rPr lang="fr-FR" dirty="0"/>
              <a:t> </a:t>
            </a:r>
            <a:r>
              <a:rPr lang="fr-FR" b="0" dirty="0"/>
              <a:t> </a:t>
            </a:r>
          </a:p>
        </p:txBody>
      </p:sp>
    </p:spTree>
    <p:extLst>
      <p:ext uri="{BB962C8B-B14F-4D97-AF65-F5344CB8AC3E}">
        <p14:creationId xmlns:p14="http://schemas.microsoft.com/office/powerpoint/2010/main" val="2229639883"/>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_h1"/>
          <p:cNvSpPr>
            <a:spLocks noGrp="1" noChangeArrowheads="1"/>
          </p:cNvSpPr>
          <p:nvPr>
            <p:ph type="title"/>
          </p:nvPr>
        </p:nvSpPr>
        <p:spPr bwMode="gray">
          <a:xfrm>
            <a:off x="1249987" y="141524"/>
            <a:ext cx="6671418" cy="909179"/>
          </a:xfrm>
        </p:spPr>
        <p:txBody>
          <a:bodyPr/>
          <a:lstStyle/>
          <a:p>
            <a:r>
              <a:rPr lang="fr-FR" dirty="0">
                <a:solidFill>
                  <a:schemeClr val="tx1"/>
                </a:solidFill>
              </a:rPr>
              <a:t>Définition: Fidélité intermédiaire</a:t>
            </a:r>
            <a:endParaRPr lang="en-US" noProof="1">
              <a:solidFill>
                <a:schemeClr val="tx1"/>
              </a:solidFill>
            </a:endParaRPr>
          </a:p>
        </p:txBody>
      </p:sp>
      <p:sp>
        <p:nvSpPr>
          <p:cNvPr id="18" name="Espace réservé du contenu 2"/>
          <p:cNvSpPr txBox="1">
            <a:spLocks/>
          </p:cNvSpPr>
          <p:nvPr/>
        </p:nvSpPr>
        <p:spPr>
          <a:xfrm>
            <a:off x="1484948" y="1200521"/>
            <a:ext cx="6174105" cy="3395520"/>
          </a:xfrm>
          <a:prstGeom prst="rect">
            <a:avLst/>
          </a:prstGeom>
        </p:spPr>
        <p:txBody>
          <a:bodyPr>
            <a:normAutofit/>
          </a:bodyPr>
          <a:lstStyle/>
          <a:p>
            <a:pPr marL="257244" indent="-257244" defTabSz="685983" fontAlgn="auto">
              <a:spcBef>
                <a:spcPct val="20000"/>
              </a:spcBef>
              <a:spcAft>
                <a:spcPts val="0"/>
              </a:spcAft>
              <a:buFont typeface="Arial" pitchFamily="34" charset="0"/>
              <a:buChar char="•"/>
              <a:defRPr/>
            </a:pPr>
            <a:endParaRPr lang="fr-FR" sz="2401" dirty="0">
              <a:latin typeface="+mn-lt"/>
            </a:endParaRPr>
          </a:p>
        </p:txBody>
      </p:sp>
      <p:sp>
        <p:nvSpPr>
          <p:cNvPr id="9" name="ZoneTexte 8"/>
          <p:cNvSpPr txBox="1"/>
          <p:nvPr/>
        </p:nvSpPr>
        <p:spPr>
          <a:xfrm>
            <a:off x="1249987" y="1492424"/>
            <a:ext cx="7714501" cy="2031325"/>
          </a:xfrm>
          <a:prstGeom prst="rect">
            <a:avLst/>
          </a:prstGeom>
          <a:noFill/>
        </p:spPr>
        <p:txBody>
          <a:bodyPr wrap="square" rtlCol="0">
            <a:spAutoFit/>
          </a:bodyPr>
          <a:lstStyle/>
          <a:p>
            <a:r>
              <a:rPr lang="fr-FR" b="0" dirty="0"/>
              <a:t>Condition de mesurage dans un ensemble de conditions qui comprennent la même procédure de mesure, le même lieu et des mesurages répétés sur le même objet ou des objets similaires pendant une période de temps étendue, mais peuvent comprendre d'autres conditions que l'on fait varier </a:t>
            </a:r>
          </a:p>
          <a:p>
            <a:endParaRPr lang="fr-FR" b="0" dirty="0"/>
          </a:p>
          <a:p>
            <a:r>
              <a:rPr lang="fr-FR" b="0" dirty="0"/>
              <a:t>NOTE 1 Les conditions que l'on fait varier peuvent comprendre de nouveaux étalonnages, étalons, opérateurs et systèmes de mesure. </a:t>
            </a:r>
            <a:endParaRPr lang="fr-FR" b="0" dirty="0">
              <a:solidFill>
                <a:srgbClr val="FF0000"/>
              </a:solidFill>
            </a:endParaRPr>
          </a:p>
        </p:txBody>
      </p:sp>
      <p:sp>
        <p:nvSpPr>
          <p:cNvPr id="5" name="_h1"/>
          <p:cNvSpPr txBox="1">
            <a:spLocks noChangeArrowheads="1"/>
          </p:cNvSpPr>
          <p:nvPr/>
        </p:nvSpPr>
        <p:spPr bwMode="gray">
          <a:xfrm rot="16200000">
            <a:off x="-1111511" y="1602101"/>
            <a:ext cx="3240360" cy="9091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noAutofit/>
          </a:bodyPr>
          <a:lstStyle>
            <a:lvl1pPr algn="l" rtl="0" fontAlgn="base">
              <a:lnSpc>
                <a:spcPct val="100000"/>
              </a:lnSpc>
              <a:spcBef>
                <a:spcPct val="0"/>
              </a:spcBef>
              <a:spcAft>
                <a:spcPct val="0"/>
              </a:spcAft>
              <a:defRPr sz="3200">
                <a:solidFill>
                  <a:sysClr val="windowText" lastClr="000000"/>
                </a:solidFill>
                <a:latin typeface="+mj-lt"/>
                <a:ea typeface="+mj-ea"/>
                <a:cs typeface="+mj-cs"/>
              </a:defRPr>
            </a:lvl1pPr>
            <a:lvl2pPr algn="l" rtl="0" fontAlgn="base">
              <a:spcBef>
                <a:spcPct val="0"/>
              </a:spcBef>
              <a:spcAft>
                <a:spcPct val="0"/>
              </a:spcAft>
              <a:defRPr sz="3200">
                <a:solidFill>
                  <a:srgbClr val="601010"/>
                </a:solidFill>
                <a:latin typeface="Georgia" pitchFamily="18" charset="0"/>
              </a:defRPr>
            </a:lvl2pPr>
            <a:lvl3pPr algn="l" rtl="0" fontAlgn="base">
              <a:spcBef>
                <a:spcPct val="0"/>
              </a:spcBef>
              <a:spcAft>
                <a:spcPct val="0"/>
              </a:spcAft>
              <a:defRPr sz="3200">
                <a:solidFill>
                  <a:srgbClr val="601010"/>
                </a:solidFill>
                <a:latin typeface="Georgia" pitchFamily="18" charset="0"/>
              </a:defRPr>
            </a:lvl3pPr>
            <a:lvl4pPr algn="l" rtl="0" fontAlgn="base">
              <a:spcBef>
                <a:spcPct val="0"/>
              </a:spcBef>
              <a:spcAft>
                <a:spcPct val="0"/>
              </a:spcAft>
              <a:defRPr sz="3200">
                <a:solidFill>
                  <a:srgbClr val="601010"/>
                </a:solidFill>
                <a:latin typeface="Georgia" pitchFamily="18" charset="0"/>
              </a:defRPr>
            </a:lvl4pPr>
            <a:lvl5pPr algn="l" rtl="0" fontAlgn="base">
              <a:spcBef>
                <a:spcPct val="0"/>
              </a:spcBef>
              <a:spcAft>
                <a:spcPct val="0"/>
              </a:spcAft>
              <a:defRPr sz="3200">
                <a:solidFill>
                  <a:srgbClr val="601010"/>
                </a:solidFill>
                <a:latin typeface="Georgia" pitchFamily="18" charset="0"/>
              </a:defRPr>
            </a:lvl5pPr>
            <a:lvl6pPr marL="457200" algn="l" rtl="0" fontAlgn="base">
              <a:spcBef>
                <a:spcPct val="0"/>
              </a:spcBef>
              <a:spcAft>
                <a:spcPct val="0"/>
              </a:spcAft>
              <a:defRPr sz="3200">
                <a:solidFill>
                  <a:srgbClr val="601010"/>
                </a:solidFill>
                <a:latin typeface="Georgia" pitchFamily="18" charset="0"/>
              </a:defRPr>
            </a:lvl6pPr>
            <a:lvl7pPr marL="914400" algn="l" rtl="0" fontAlgn="base">
              <a:spcBef>
                <a:spcPct val="0"/>
              </a:spcBef>
              <a:spcAft>
                <a:spcPct val="0"/>
              </a:spcAft>
              <a:defRPr sz="3200">
                <a:solidFill>
                  <a:srgbClr val="601010"/>
                </a:solidFill>
                <a:latin typeface="Georgia" pitchFamily="18" charset="0"/>
              </a:defRPr>
            </a:lvl7pPr>
            <a:lvl8pPr marL="1371600" algn="l" rtl="0" fontAlgn="base">
              <a:spcBef>
                <a:spcPct val="0"/>
              </a:spcBef>
              <a:spcAft>
                <a:spcPct val="0"/>
              </a:spcAft>
              <a:defRPr sz="3200">
                <a:solidFill>
                  <a:srgbClr val="601010"/>
                </a:solidFill>
                <a:latin typeface="Georgia" pitchFamily="18" charset="0"/>
              </a:defRPr>
            </a:lvl8pPr>
            <a:lvl9pPr marL="1828800" algn="l" rtl="0" fontAlgn="base">
              <a:spcBef>
                <a:spcPct val="0"/>
              </a:spcBef>
              <a:spcAft>
                <a:spcPct val="0"/>
              </a:spcAft>
              <a:defRPr sz="3200">
                <a:solidFill>
                  <a:srgbClr val="601010"/>
                </a:solidFill>
                <a:latin typeface="Georgia" pitchFamily="18" charset="0"/>
              </a:defRPr>
            </a:lvl9pPr>
          </a:lstStyle>
          <a:p>
            <a:pPr algn="ctr"/>
            <a:r>
              <a:rPr lang="fr-FR" b="0" kern="0">
                <a:solidFill>
                  <a:schemeClr val="tx1"/>
                </a:solidFill>
              </a:rPr>
              <a:t>Fidélité</a:t>
            </a:r>
            <a:endParaRPr lang="en-US" b="0" kern="0" noProof="1">
              <a:solidFill>
                <a:srgbClr val="FF0000"/>
              </a:solidFill>
            </a:endParaRPr>
          </a:p>
        </p:txBody>
      </p:sp>
      <p:sp>
        <p:nvSpPr>
          <p:cNvPr id="2" name="ZoneTexte 1"/>
          <p:cNvSpPr txBox="1"/>
          <p:nvPr/>
        </p:nvSpPr>
        <p:spPr>
          <a:xfrm>
            <a:off x="7452320" y="4228728"/>
            <a:ext cx="1080120" cy="369332"/>
          </a:xfrm>
          <a:prstGeom prst="rect">
            <a:avLst/>
          </a:prstGeom>
          <a:noFill/>
        </p:spPr>
        <p:txBody>
          <a:bodyPr wrap="square" rtlCol="0">
            <a:spAutoFit/>
          </a:bodyPr>
          <a:lstStyle/>
          <a:p>
            <a:r>
              <a:rPr lang="fr-FR" dirty="0"/>
              <a:t>VIM </a:t>
            </a:r>
          </a:p>
        </p:txBody>
      </p:sp>
    </p:spTree>
    <p:extLst>
      <p:ext uri="{BB962C8B-B14F-4D97-AF65-F5344CB8AC3E}">
        <p14:creationId xmlns:p14="http://schemas.microsoft.com/office/powerpoint/2010/main" val="2887470493"/>
      </p:ext>
    </p:extLst>
  </p:cSld>
  <p:clrMapOvr>
    <a:masterClrMapping/>
  </p:clrMapOvr>
  <p:transition/>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_h1"/>
          <p:cNvSpPr>
            <a:spLocks noGrp="1" noChangeArrowheads="1"/>
          </p:cNvSpPr>
          <p:nvPr>
            <p:ph type="title"/>
          </p:nvPr>
        </p:nvSpPr>
        <p:spPr bwMode="gray">
          <a:xfrm>
            <a:off x="1249987" y="141524"/>
            <a:ext cx="6671418" cy="909179"/>
          </a:xfrm>
        </p:spPr>
        <p:txBody>
          <a:bodyPr/>
          <a:lstStyle/>
          <a:p>
            <a:r>
              <a:rPr lang="fr-FR" dirty="0">
                <a:solidFill>
                  <a:schemeClr val="tx1"/>
                </a:solidFill>
              </a:rPr>
              <a:t>Fidélité intermédiaire</a:t>
            </a:r>
            <a:endParaRPr lang="en-US" noProof="1">
              <a:solidFill>
                <a:schemeClr val="tx1"/>
              </a:solidFill>
            </a:endParaRPr>
          </a:p>
        </p:txBody>
      </p:sp>
      <p:sp>
        <p:nvSpPr>
          <p:cNvPr id="18" name="Espace réservé du contenu 2"/>
          <p:cNvSpPr txBox="1">
            <a:spLocks/>
          </p:cNvSpPr>
          <p:nvPr/>
        </p:nvSpPr>
        <p:spPr>
          <a:xfrm>
            <a:off x="1484948" y="1200521"/>
            <a:ext cx="6174105" cy="3395520"/>
          </a:xfrm>
          <a:prstGeom prst="rect">
            <a:avLst/>
          </a:prstGeom>
        </p:spPr>
        <p:txBody>
          <a:bodyPr>
            <a:normAutofit/>
          </a:bodyPr>
          <a:lstStyle/>
          <a:p>
            <a:pPr marL="257244" indent="-257244" defTabSz="685983" fontAlgn="auto">
              <a:spcBef>
                <a:spcPct val="20000"/>
              </a:spcBef>
              <a:spcAft>
                <a:spcPts val="0"/>
              </a:spcAft>
              <a:buFont typeface="Arial" pitchFamily="34" charset="0"/>
              <a:buChar char="•"/>
              <a:defRPr/>
            </a:pPr>
            <a:endParaRPr lang="fr-FR" sz="2401" dirty="0">
              <a:latin typeface="+mn-lt"/>
            </a:endParaRPr>
          </a:p>
        </p:txBody>
      </p:sp>
      <p:sp>
        <p:nvSpPr>
          <p:cNvPr id="5" name="_h1"/>
          <p:cNvSpPr txBox="1">
            <a:spLocks noChangeArrowheads="1"/>
          </p:cNvSpPr>
          <p:nvPr/>
        </p:nvSpPr>
        <p:spPr bwMode="gray">
          <a:xfrm rot="16200000">
            <a:off x="-1111511" y="1602101"/>
            <a:ext cx="3240360" cy="9091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noAutofit/>
          </a:bodyPr>
          <a:lstStyle>
            <a:lvl1pPr algn="l" rtl="0" fontAlgn="base">
              <a:lnSpc>
                <a:spcPct val="100000"/>
              </a:lnSpc>
              <a:spcBef>
                <a:spcPct val="0"/>
              </a:spcBef>
              <a:spcAft>
                <a:spcPct val="0"/>
              </a:spcAft>
              <a:defRPr sz="3200">
                <a:solidFill>
                  <a:sysClr val="windowText" lastClr="000000"/>
                </a:solidFill>
                <a:latin typeface="+mj-lt"/>
                <a:ea typeface="+mj-ea"/>
                <a:cs typeface="+mj-cs"/>
              </a:defRPr>
            </a:lvl1pPr>
            <a:lvl2pPr algn="l" rtl="0" fontAlgn="base">
              <a:spcBef>
                <a:spcPct val="0"/>
              </a:spcBef>
              <a:spcAft>
                <a:spcPct val="0"/>
              </a:spcAft>
              <a:defRPr sz="3200">
                <a:solidFill>
                  <a:srgbClr val="601010"/>
                </a:solidFill>
                <a:latin typeface="Georgia" pitchFamily="18" charset="0"/>
              </a:defRPr>
            </a:lvl2pPr>
            <a:lvl3pPr algn="l" rtl="0" fontAlgn="base">
              <a:spcBef>
                <a:spcPct val="0"/>
              </a:spcBef>
              <a:spcAft>
                <a:spcPct val="0"/>
              </a:spcAft>
              <a:defRPr sz="3200">
                <a:solidFill>
                  <a:srgbClr val="601010"/>
                </a:solidFill>
                <a:latin typeface="Georgia" pitchFamily="18" charset="0"/>
              </a:defRPr>
            </a:lvl3pPr>
            <a:lvl4pPr algn="l" rtl="0" fontAlgn="base">
              <a:spcBef>
                <a:spcPct val="0"/>
              </a:spcBef>
              <a:spcAft>
                <a:spcPct val="0"/>
              </a:spcAft>
              <a:defRPr sz="3200">
                <a:solidFill>
                  <a:srgbClr val="601010"/>
                </a:solidFill>
                <a:latin typeface="Georgia" pitchFamily="18" charset="0"/>
              </a:defRPr>
            </a:lvl4pPr>
            <a:lvl5pPr algn="l" rtl="0" fontAlgn="base">
              <a:spcBef>
                <a:spcPct val="0"/>
              </a:spcBef>
              <a:spcAft>
                <a:spcPct val="0"/>
              </a:spcAft>
              <a:defRPr sz="3200">
                <a:solidFill>
                  <a:srgbClr val="601010"/>
                </a:solidFill>
                <a:latin typeface="Georgia" pitchFamily="18" charset="0"/>
              </a:defRPr>
            </a:lvl5pPr>
            <a:lvl6pPr marL="457200" algn="l" rtl="0" fontAlgn="base">
              <a:spcBef>
                <a:spcPct val="0"/>
              </a:spcBef>
              <a:spcAft>
                <a:spcPct val="0"/>
              </a:spcAft>
              <a:defRPr sz="3200">
                <a:solidFill>
                  <a:srgbClr val="601010"/>
                </a:solidFill>
                <a:latin typeface="Georgia" pitchFamily="18" charset="0"/>
              </a:defRPr>
            </a:lvl6pPr>
            <a:lvl7pPr marL="914400" algn="l" rtl="0" fontAlgn="base">
              <a:spcBef>
                <a:spcPct val="0"/>
              </a:spcBef>
              <a:spcAft>
                <a:spcPct val="0"/>
              </a:spcAft>
              <a:defRPr sz="3200">
                <a:solidFill>
                  <a:srgbClr val="601010"/>
                </a:solidFill>
                <a:latin typeface="Georgia" pitchFamily="18" charset="0"/>
              </a:defRPr>
            </a:lvl7pPr>
            <a:lvl8pPr marL="1371600" algn="l" rtl="0" fontAlgn="base">
              <a:spcBef>
                <a:spcPct val="0"/>
              </a:spcBef>
              <a:spcAft>
                <a:spcPct val="0"/>
              </a:spcAft>
              <a:defRPr sz="3200">
                <a:solidFill>
                  <a:srgbClr val="601010"/>
                </a:solidFill>
                <a:latin typeface="Georgia" pitchFamily="18" charset="0"/>
              </a:defRPr>
            </a:lvl8pPr>
            <a:lvl9pPr marL="1828800" algn="l" rtl="0" fontAlgn="base">
              <a:spcBef>
                <a:spcPct val="0"/>
              </a:spcBef>
              <a:spcAft>
                <a:spcPct val="0"/>
              </a:spcAft>
              <a:defRPr sz="3200">
                <a:solidFill>
                  <a:srgbClr val="601010"/>
                </a:solidFill>
                <a:latin typeface="Georgia" pitchFamily="18" charset="0"/>
              </a:defRPr>
            </a:lvl9pPr>
          </a:lstStyle>
          <a:p>
            <a:pPr algn="ctr"/>
            <a:r>
              <a:rPr lang="fr-FR" b="0" kern="0">
                <a:solidFill>
                  <a:schemeClr val="tx1"/>
                </a:solidFill>
              </a:rPr>
              <a:t>Fidélité</a:t>
            </a:r>
            <a:endParaRPr lang="en-US" b="0" kern="0" noProof="1">
              <a:solidFill>
                <a:srgbClr val="FF0000"/>
              </a:solidFill>
            </a:endParaRPr>
          </a:p>
        </p:txBody>
      </p:sp>
      <p:graphicFrame>
        <p:nvGraphicFramePr>
          <p:cNvPr id="2" name="Tableau 1"/>
          <p:cNvGraphicFramePr>
            <a:graphicFrameLocks noGrp="1"/>
          </p:cNvGraphicFramePr>
          <p:nvPr/>
        </p:nvGraphicFramePr>
        <p:xfrm>
          <a:off x="1792040" y="1428981"/>
          <a:ext cx="6096000" cy="2931160"/>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402941926"/>
                    </a:ext>
                  </a:extLst>
                </a:gridCol>
                <a:gridCol w="2032000">
                  <a:extLst>
                    <a:ext uri="{9D8B030D-6E8A-4147-A177-3AD203B41FA5}">
                      <a16:colId xmlns:a16="http://schemas.microsoft.com/office/drawing/2014/main" val="4252857834"/>
                    </a:ext>
                  </a:extLst>
                </a:gridCol>
                <a:gridCol w="2032000">
                  <a:extLst>
                    <a:ext uri="{9D8B030D-6E8A-4147-A177-3AD203B41FA5}">
                      <a16:colId xmlns:a16="http://schemas.microsoft.com/office/drawing/2014/main" val="1821372299"/>
                    </a:ext>
                  </a:extLst>
                </a:gridCol>
              </a:tblGrid>
              <a:tr h="370840">
                <a:tc>
                  <a:txBody>
                    <a:bodyPr/>
                    <a:lstStyle/>
                    <a:p>
                      <a:pPr algn="ctr"/>
                      <a:r>
                        <a:rPr lang="fr-FR" dirty="0"/>
                        <a:t>Facteurs</a:t>
                      </a:r>
                    </a:p>
                  </a:txBody>
                  <a:tcPr/>
                </a:tc>
                <a:tc>
                  <a:txBody>
                    <a:bodyPr/>
                    <a:lstStyle/>
                    <a:p>
                      <a:pPr algn="ctr"/>
                      <a:r>
                        <a:rPr lang="fr-FR" dirty="0"/>
                        <a:t>Etat 1</a:t>
                      </a:r>
                    </a:p>
                  </a:txBody>
                  <a:tcPr/>
                </a:tc>
                <a:tc>
                  <a:txBody>
                    <a:bodyPr/>
                    <a:lstStyle/>
                    <a:p>
                      <a:pPr algn="ctr"/>
                      <a:r>
                        <a:rPr lang="fr-FR" dirty="0"/>
                        <a:t>Etat 2</a:t>
                      </a:r>
                    </a:p>
                  </a:txBody>
                  <a:tcPr/>
                </a:tc>
                <a:extLst>
                  <a:ext uri="{0D108BD9-81ED-4DB2-BD59-A6C34878D82A}">
                    <a16:rowId xmlns:a16="http://schemas.microsoft.com/office/drawing/2014/main" val="3561751018"/>
                  </a:ext>
                </a:extLst>
              </a:tr>
              <a:tr h="370840">
                <a:tc>
                  <a:txBody>
                    <a:bodyPr/>
                    <a:lstStyle/>
                    <a:p>
                      <a:r>
                        <a:rPr lang="fr-FR" dirty="0"/>
                        <a:t>Temps</a:t>
                      </a:r>
                    </a:p>
                  </a:txBody>
                  <a:tcPr/>
                </a:tc>
                <a:tc>
                  <a:txBody>
                    <a:bodyPr/>
                    <a:lstStyle/>
                    <a:p>
                      <a:r>
                        <a:rPr lang="fr-FR" dirty="0"/>
                        <a:t>Mesure au même moment </a:t>
                      </a:r>
                    </a:p>
                  </a:txBody>
                  <a:tcPr/>
                </a:tc>
                <a:tc>
                  <a:txBody>
                    <a:bodyPr/>
                    <a:lstStyle/>
                    <a:p>
                      <a:r>
                        <a:rPr lang="fr-FR" dirty="0"/>
                        <a:t>Mesures à différents moments </a:t>
                      </a:r>
                    </a:p>
                  </a:txBody>
                  <a:tcPr/>
                </a:tc>
                <a:extLst>
                  <a:ext uri="{0D108BD9-81ED-4DB2-BD59-A6C34878D82A}">
                    <a16:rowId xmlns:a16="http://schemas.microsoft.com/office/drawing/2014/main" val="102327339"/>
                  </a:ext>
                </a:extLst>
              </a:tr>
              <a:tr h="370840">
                <a:tc>
                  <a:txBody>
                    <a:bodyPr/>
                    <a:lstStyle/>
                    <a:p>
                      <a:r>
                        <a:rPr lang="fr-FR" dirty="0"/>
                        <a:t>Etalonnage</a:t>
                      </a:r>
                    </a:p>
                  </a:txBody>
                  <a:tcPr/>
                </a:tc>
                <a:tc>
                  <a:txBody>
                    <a:bodyPr/>
                    <a:lstStyle/>
                    <a:p>
                      <a:r>
                        <a:rPr lang="fr-FR" dirty="0"/>
                        <a:t>Pas d’étalonnage entre les mesures</a:t>
                      </a:r>
                    </a:p>
                  </a:txBody>
                  <a:tcPr/>
                </a:tc>
                <a:tc>
                  <a:txBody>
                    <a:bodyPr/>
                    <a:lstStyle/>
                    <a:p>
                      <a:r>
                        <a:rPr lang="fr-FR" dirty="0"/>
                        <a:t>Étalonnage entre les mesures </a:t>
                      </a:r>
                    </a:p>
                  </a:txBody>
                  <a:tcPr/>
                </a:tc>
                <a:extLst>
                  <a:ext uri="{0D108BD9-81ED-4DB2-BD59-A6C34878D82A}">
                    <a16:rowId xmlns:a16="http://schemas.microsoft.com/office/drawing/2014/main" val="3718546891"/>
                  </a:ext>
                </a:extLst>
              </a:tr>
              <a:tr h="370840">
                <a:tc>
                  <a:txBody>
                    <a:bodyPr/>
                    <a:lstStyle/>
                    <a:p>
                      <a:r>
                        <a:rPr lang="fr-FR" dirty="0"/>
                        <a:t>Operateur</a:t>
                      </a:r>
                    </a:p>
                  </a:txBody>
                  <a:tcPr/>
                </a:tc>
                <a:tc>
                  <a:txBody>
                    <a:bodyPr/>
                    <a:lstStyle/>
                    <a:p>
                      <a:r>
                        <a:rPr lang="fr-FR" dirty="0"/>
                        <a:t>Même opérateur </a:t>
                      </a:r>
                    </a:p>
                  </a:txBody>
                  <a:tcPr/>
                </a:tc>
                <a:tc>
                  <a:txBody>
                    <a:bodyPr/>
                    <a:lstStyle/>
                    <a:p>
                      <a:r>
                        <a:rPr lang="fr-FR" dirty="0"/>
                        <a:t>Opérateurs différents </a:t>
                      </a:r>
                    </a:p>
                  </a:txBody>
                  <a:tcPr/>
                </a:tc>
                <a:extLst>
                  <a:ext uri="{0D108BD9-81ED-4DB2-BD59-A6C34878D82A}">
                    <a16:rowId xmlns:a16="http://schemas.microsoft.com/office/drawing/2014/main" val="1058682212"/>
                  </a:ext>
                </a:extLst>
              </a:tr>
              <a:tr h="370840">
                <a:tc>
                  <a:txBody>
                    <a:bodyPr/>
                    <a:lstStyle/>
                    <a:p>
                      <a:r>
                        <a:rPr lang="fr-FR" dirty="0"/>
                        <a:t>Equipement </a:t>
                      </a:r>
                    </a:p>
                  </a:txBody>
                  <a:tcPr/>
                </a:tc>
                <a:tc>
                  <a:txBody>
                    <a:bodyPr/>
                    <a:lstStyle/>
                    <a:p>
                      <a:r>
                        <a:rPr lang="fr-FR" dirty="0"/>
                        <a:t>Même équipement sans réétalonnage </a:t>
                      </a:r>
                    </a:p>
                  </a:txBody>
                  <a:tcPr/>
                </a:tc>
                <a:tc>
                  <a:txBody>
                    <a:bodyPr/>
                    <a:lstStyle/>
                    <a:p>
                      <a:r>
                        <a:rPr lang="fr-FR" dirty="0"/>
                        <a:t>Différents équipements </a:t>
                      </a:r>
                    </a:p>
                  </a:txBody>
                  <a:tcPr/>
                </a:tc>
                <a:extLst>
                  <a:ext uri="{0D108BD9-81ED-4DB2-BD59-A6C34878D82A}">
                    <a16:rowId xmlns:a16="http://schemas.microsoft.com/office/drawing/2014/main" val="93198052"/>
                  </a:ext>
                </a:extLst>
              </a:tr>
            </a:tbl>
          </a:graphicData>
        </a:graphic>
      </p:graphicFrame>
    </p:spTree>
    <p:extLst>
      <p:ext uri="{BB962C8B-B14F-4D97-AF65-F5344CB8AC3E}">
        <p14:creationId xmlns:p14="http://schemas.microsoft.com/office/powerpoint/2010/main" val="2517262537"/>
      </p:ext>
    </p:extLst>
  </p:cSld>
  <p:clrMapOvr>
    <a:masterClrMapping/>
  </p:clrMapOvr>
  <p:transition/>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_text"/>
          <p:cNvSpPr txBox="1">
            <a:spLocks/>
          </p:cNvSpPr>
          <p:nvPr/>
        </p:nvSpPr>
        <p:spPr bwMode="gray">
          <a:xfrm>
            <a:off x="1384905" y="1165982"/>
            <a:ext cx="3132310" cy="3187096"/>
          </a:xfrm>
          <a:prstGeom prst="rect">
            <a:avLst/>
          </a:prstGeom>
        </p:spPr>
        <p:txBody>
          <a:bodyPr vert="horz" lIns="0" tIns="0" rIns="0" bIns="0" rtlCol="0">
            <a:noAutofit/>
          </a:bodyPr>
          <a:lstStyle/>
          <a:p>
            <a:pPr marL="135036" indent="-135036">
              <a:lnSpc>
                <a:spcPct val="95000"/>
              </a:lnSpc>
              <a:spcAft>
                <a:spcPts val="600"/>
              </a:spcAft>
              <a:buFont typeface="Wingdings" pitchFamily="2" charset="2"/>
              <a:buChar char="§"/>
              <a:defRPr/>
            </a:pPr>
            <a:endParaRPr lang="fr-FR" b="1" noProof="1"/>
          </a:p>
        </p:txBody>
      </p:sp>
      <p:sp>
        <p:nvSpPr>
          <p:cNvPr id="9" name="ZoneTexte 8"/>
          <p:cNvSpPr txBox="1"/>
          <p:nvPr/>
        </p:nvSpPr>
        <p:spPr>
          <a:xfrm>
            <a:off x="1141941" y="1398474"/>
            <a:ext cx="7822547" cy="1385507"/>
          </a:xfrm>
          <a:prstGeom prst="rect">
            <a:avLst/>
          </a:prstGeom>
          <a:noFill/>
        </p:spPr>
        <p:txBody>
          <a:bodyPr wrap="square" rtlCol="0">
            <a:spAutoFit/>
          </a:bodyPr>
          <a:lstStyle/>
          <a:p>
            <a:r>
              <a:rPr lang="fr-FR" sz="2101" b="0" dirty="0"/>
              <a:t>Étroitesse de l’accord entre les mesurages successifs de la même quantité, effectués dans les conditions de reproductibilité. </a:t>
            </a:r>
          </a:p>
          <a:p>
            <a:endParaRPr lang="fr-FR" sz="2101" b="0" dirty="0"/>
          </a:p>
          <a:p>
            <a:r>
              <a:rPr lang="fr-FR" sz="2101" b="0" dirty="0"/>
              <a:t>Issue d’études inter laboratoires </a:t>
            </a:r>
          </a:p>
        </p:txBody>
      </p:sp>
      <p:sp>
        <p:nvSpPr>
          <p:cNvPr id="5" name="_h1"/>
          <p:cNvSpPr txBox="1">
            <a:spLocks noChangeArrowheads="1"/>
          </p:cNvSpPr>
          <p:nvPr/>
        </p:nvSpPr>
        <p:spPr bwMode="gray">
          <a:xfrm rot="16200000">
            <a:off x="-1111511" y="1602101"/>
            <a:ext cx="3240360" cy="9091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noAutofit/>
          </a:bodyPr>
          <a:lstStyle>
            <a:lvl1pPr algn="l" rtl="0" fontAlgn="base">
              <a:lnSpc>
                <a:spcPct val="100000"/>
              </a:lnSpc>
              <a:spcBef>
                <a:spcPct val="0"/>
              </a:spcBef>
              <a:spcAft>
                <a:spcPct val="0"/>
              </a:spcAft>
              <a:defRPr sz="3200">
                <a:solidFill>
                  <a:sysClr val="windowText" lastClr="000000"/>
                </a:solidFill>
                <a:latin typeface="+mj-lt"/>
                <a:ea typeface="+mj-ea"/>
                <a:cs typeface="+mj-cs"/>
              </a:defRPr>
            </a:lvl1pPr>
            <a:lvl2pPr algn="l" rtl="0" fontAlgn="base">
              <a:spcBef>
                <a:spcPct val="0"/>
              </a:spcBef>
              <a:spcAft>
                <a:spcPct val="0"/>
              </a:spcAft>
              <a:defRPr sz="3200">
                <a:solidFill>
                  <a:srgbClr val="601010"/>
                </a:solidFill>
                <a:latin typeface="Georgia" pitchFamily="18" charset="0"/>
              </a:defRPr>
            </a:lvl2pPr>
            <a:lvl3pPr algn="l" rtl="0" fontAlgn="base">
              <a:spcBef>
                <a:spcPct val="0"/>
              </a:spcBef>
              <a:spcAft>
                <a:spcPct val="0"/>
              </a:spcAft>
              <a:defRPr sz="3200">
                <a:solidFill>
                  <a:srgbClr val="601010"/>
                </a:solidFill>
                <a:latin typeface="Georgia" pitchFamily="18" charset="0"/>
              </a:defRPr>
            </a:lvl3pPr>
            <a:lvl4pPr algn="l" rtl="0" fontAlgn="base">
              <a:spcBef>
                <a:spcPct val="0"/>
              </a:spcBef>
              <a:spcAft>
                <a:spcPct val="0"/>
              </a:spcAft>
              <a:defRPr sz="3200">
                <a:solidFill>
                  <a:srgbClr val="601010"/>
                </a:solidFill>
                <a:latin typeface="Georgia" pitchFamily="18" charset="0"/>
              </a:defRPr>
            </a:lvl4pPr>
            <a:lvl5pPr algn="l" rtl="0" fontAlgn="base">
              <a:spcBef>
                <a:spcPct val="0"/>
              </a:spcBef>
              <a:spcAft>
                <a:spcPct val="0"/>
              </a:spcAft>
              <a:defRPr sz="3200">
                <a:solidFill>
                  <a:srgbClr val="601010"/>
                </a:solidFill>
                <a:latin typeface="Georgia" pitchFamily="18" charset="0"/>
              </a:defRPr>
            </a:lvl5pPr>
            <a:lvl6pPr marL="457200" algn="l" rtl="0" fontAlgn="base">
              <a:spcBef>
                <a:spcPct val="0"/>
              </a:spcBef>
              <a:spcAft>
                <a:spcPct val="0"/>
              </a:spcAft>
              <a:defRPr sz="3200">
                <a:solidFill>
                  <a:srgbClr val="601010"/>
                </a:solidFill>
                <a:latin typeface="Georgia" pitchFamily="18" charset="0"/>
              </a:defRPr>
            </a:lvl6pPr>
            <a:lvl7pPr marL="914400" algn="l" rtl="0" fontAlgn="base">
              <a:spcBef>
                <a:spcPct val="0"/>
              </a:spcBef>
              <a:spcAft>
                <a:spcPct val="0"/>
              </a:spcAft>
              <a:defRPr sz="3200">
                <a:solidFill>
                  <a:srgbClr val="601010"/>
                </a:solidFill>
                <a:latin typeface="Georgia" pitchFamily="18" charset="0"/>
              </a:defRPr>
            </a:lvl7pPr>
            <a:lvl8pPr marL="1371600" algn="l" rtl="0" fontAlgn="base">
              <a:spcBef>
                <a:spcPct val="0"/>
              </a:spcBef>
              <a:spcAft>
                <a:spcPct val="0"/>
              </a:spcAft>
              <a:defRPr sz="3200">
                <a:solidFill>
                  <a:srgbClr val="601010"/>
                </a:solidFill>
                <a:latin typeface="Georgia" pitchFamily="18" charset="0"/>
              </a:defRPr>
            </a:lvl8pPr>
            <a:lvl9pPr marL="1828800" algn="l" rtl="0" fontAlgn="base">
              <a:spcBef>
                <a:spcPct val="0"/>
              </a:spcBef>
              <a:spcAft>
                <a:spcPct val="0"/>
              </a:spcAft>
              <a:defRPr sz="3200">
                <a:solidFill>
                  <a:srgbClr val="601010"/>
                </a:solidFill>
                <a:latin typeface="Georgia" pitchFamily="18" charset="0"/>
              </a:defRPr>
            </a:lvl9pPr>
          </a:lstStyle>
          <a:p>
            <a:pPr algn="ctr"/>
            <a:r>
              <a:rPr lang="fr-FR" b="0" kern="0">
                <a:solidFill>
                  <a:schemeClr val="tx1"/>
                </a:solidFill>
              </a:rPr>
              <a:t>Fidélité</a:t>
            </a:r>
            <a:endParaRPr lang="en-US" b="0" kern="0" noProof="1">
              <a:solidFill>
                <a:srgbClr val="FF0000"/>
              </a:solidFill>
            </a:endParaRPr>
          </a:p>
        </p:txBody>
      </p:sp>
      <p:sp>
        <p:nvSpPr>
          <p:cNvPr id="6" name="Titre 1"/>
          <p:cNvSpPr txBox="1">
            <a:spLocks/>
          </p:cNvSpPr>
          <p:nvPr/>
        </p:nvSpPr>
        <p:spPr bwMode="auto">
          <a:xfrm>
            <a:off x="1187624" y="0"/>
            <a:ext cx="7344494" cy="4624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noAutofit/>
          </a:bodyPr>
          <a:lstStyle>
            <a:lvl1pPr algn="l" rtl="0" fontAlgn="base">
              <a:lnSpc>
                <a:spcPct val="100000"/>
              </a:lnSpc>
              <a:spcBef>
                <a:spcPct val="0"/>
              </a:spcBef>
              <a:spcAft>
                <a:spcPct val="0"/>
              </a:spcAft>
              <a:defRPr sz="3200">
                <a:solidFill>
                  <a:sysClr val="windowText" lastClr="000000"/>
                </a:solidFill>
                <a:latin typeface="+mj-lt"/>
                <a:ea typeface="+mj-ea"/>
                <a:cs typeface="+mj-cs"/>
              </a:defRPr>
            </a:lvl1pPr>
            <a:lvl2pPr algn="l" rtl="0" fontAlgn="base">
              <a:spcBef>
                <a:spcPct val="0"/>
              </a:spcBef>
              <a:spcAft>
                <a:spcPct val="0"/>
              </a:spcAft>
              <a:defRPr sz="3200">
                <a:solidFill>
                  <a:srgbClr val="601010"/>
                </a:solidFill>
                <a:latin typeface="Georgia" pitchFamily="18" charset="0"/>
              </a:defRPr>
            </a:lvl2pPr>
            <a:lvl3pPr algn="l" rtl="0" fontAlgn="base">
              <a:spcBef>
                <a:spcPct val="0"/>
              </a:spcBef>
              <a:spcAft>
                <a:spcPct val="0"/>
              </a:spcAft>
              <a:defRPr sz="3200">
                <a:solidFill>
                  <a:srgbClr val="601010"/>
                </a:solidFill>
                <a:latin typeface="Georgia" pitchFamily="18" charset="0"/>
              </a:defRPr>
            </a:lvl3pPr>
            <a:lvl4pPr algn="l" rtl="0" fontAlgn="base">
              <a:spcBef>
                <a:spcPct val="0"/>
              </a:spcBef>
              <a:spcAft>
                <a:spcPct val="0"/>
              </a:spcAft>
              <a:defRPr sz="3200">
                <a:solidFill>
                  <a:srgbClr val="601010"/>
                </a:solidFill>
                <a:latin typeface="Georgia" pitchFamily="18" charset="0"/>
              </a:defRPr>
            </a:lvl4pPr>
            <a:lvl5pPr algn="l" rtl="0" fontAlgn="base">
              <a:spcBef>
                <a:spcPct val="0"/>
              </a:spcBef>
              <a:spcAft>
                <a:spcPct val="0"/>
              </a:spcAft>
              <a:defRPr sz="3200">
                <a:solidFill>
                  <a:srgbClr val="601010"/>
                </a:solidFill>
                <a:latin typeface="Georgia" pitchFamily="18" charset="0"/>
              </a:defRPr>
            </a:lvl5pPr>
            <a:lvl6pPr marL="457200" algn="l" rtl="0" fontAlgn="base">
              <a:spcBef>
                <a:spcPct val="0"/>
              </a:spcBef>
              <a:spcAft>
                <a:spcPct val="0"/>
              </a:spcAft>
              <a:defRPr sz="3200">
                <a:solidFill>
                  <a:srgbClr val="601010"/>
                </a:solidFill>
                <a:latin typeface="Georgia" pitchFamily="18" charset="0"/>
              </a:defRPr>
            </a:lvl6pPr>
            <a:lvl7pPr marL="914400" algn="l" rtl="0" fontAlgn="base">
              <a:spcBef>
                <a:spcPct val="0"/>
              </a:spcBef>
              <a:spcAft>
                <a:spcPct val="0"/>
              </a:spcAft>
              <a:defRPr sz="3200">
                <a:solidFill>
                  <a:srgbClr val="601010"/>
                </a:solidFill>
                <a:latin typeface="Georgia" pitchFamily="18" charset="0"/>
              </a:defRPr>
            </a:lvl7pPr>
            <a:lvl8pPr marL="1371600" algn="l" rtl="0" fontAlgn="base">
              <a:spcBef>
                <a:spcPct val="0"/>
              </a:spcBef>
              <a:spcAft>
                <a:spcPct val="0"/>
              </a:spcAft>
              <a:defRPr sz="3200">
                <a:solidFill>
                  <a:srgbClr val="601010"/>
                </a:solidFill>
                <a:latin typeface="Georgia" pitchFamily="18" charset="0"/>
              </a:defRPr>
            </a:lvl8pPr>
            <a:lvl9pPr marL="1828800" algn="l" rtl="0" fontAlgn="base">
              <a:spcBef>
                <a:spcPct val="0"/>
              </a:spcBef>
              <a:spcAft>
                <a:spcPct val="0"/>
              </a:spcAft>
              <a:defRPr sz="3200">
                <a:solidFill>
                  <a:srgbClr val="601010"/>
                </a:solidFill>
                <a:latin typeface="Georgia" pitchFamily="18" charset="0"/>
              </a:defRPr>
            </a:lvl9pPr>
          </a:lstStyle>
          <a:p>
            <a:r>
              <a:rPr lang="fr-FR" b="0" kern="0" dirty="0"/>
              <a:t>DEFINITIONS : </a:t>
            </a:r>
            <a:r>
              <a:rPr lang="fr-FR" b="0" dirty="0">
                <a:solidFill>
                  <a:schemeClr val="tx1"/>
                </a:solidFill>
              </a:rPr>
              <a:t>Reproductibilité</a:t>
            </a:r>
            <a:endParaRPr lang="fr-FR" b="0" kern="0" dirty="0"/>
          </a:p>
        </p:txBody>
      </p:sp>
    </p:spTree>
    <p:extLst>
      <p:ext uri="{BB962C8B-B14F-4D97-AF65-F5344CB8AC3E}">
        <p14:creationId xmlns:p14="http://schemas.microsoft.com/office/powerpoint/2010/main" val="796478016"/>
      </p:ext>
    </p:extLst>
  </p:cSld>
  <p:clrMapOvr>
    <a:masterClrMapping/>
  </p:clrMapOvr>
  <p:transition/>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texte 5"/>
          <p:cNvSpPr>
            <a:spLocks noGrp="1"/>
          </p:cNvSpPr>
          <p:nvPr>
            <p:ph type="body" sz="quarter" idx="13"/>
          </p:nvPr>
        </p:nvSpPr>
        <p:spPr>
          <a:xfrm>
            <a:off x="2375756" y="556320"/>
            <a:ext cx="4968230" cy="562949"/>
          </a:xfrm>
        </p:spPr>
        <p:txBody>
          <a:bodyPr/>
          <a:lstStyle/>
          <a:p>
            <a:pPr algn="ctr"/>
            <a:r>
              <a:rPr lang="fr-FR" sz="3000" dirty="0"/>
              <a:t>Reproductibilité</a:t>
            </a:r>
          </a:p>
        </p:txBody>
      </p:sp>
      <p:sp>
        <p:nvSpPr>
          <p:cNvPr id="7" name="ZoneTexte 6"/>
          <p:cNvSpPr txBox="1"/>
          <p:nvPr/>
        </p:nvSpPr>
        <p:spPr>
          <a:xfrm>
            <a:off x="7668344" y="4588768"/>
            <a:ext cx="1152128" cy="288032"/>
          </a:xfrm>
          <a:prstGeom prst="rect">
            <a:avLst/>
          </a:prstGeom>
          <a:noFill/>
        </p:spPr>
        <p:txBody>
          <a:bodyPr wrap="square" rtlCol="0">
            <a:spAutoFit/>
          </a:bodyPr>
          <a:lstStyle/>
          <a:p>
            <a:r>
              <a:rPr lang="fr-FR" sz="1200" b="0" dirty="0"/>
              <a:t>ISO 5725 - 1</a:t>
            </a:r>
          </a:p>
        </p:txBody>
      </p:sp>
      <p:sp>
        <p:nvSpPr>
          <p:cNvPr id="3" name="Rectangle 2"/>
          <p:cNvSpPr/>
          <p:nvPr/>
        </p:nvSpPr>
        <p:spPr>
          <a:xfrm>
            <a:off x="1187624" y="1509963"/>
            <a:ext cx="7956376" cy="2585323"/>
          </a:xfrm>
          <a:prstGeom prst="rect">
            <a:avLst/>
          </a:prstGeom>
        </p:spPr>
        <p:txBody>
          <a:bodyPr wrap="square">
            <a:spAutoFit/>
          </a:bodyPr>
          <a:lstStyle/>
          <a:p>
            <a:pPr algn="ctr"/>
            <a:r>
              <a:rPr lang="fr-FR" b="0" dirty="0"/>
              <a:t>Fidélité sous des conditions de reproductibilité. . </a:t>
            </a:r>
          </a:p>
          <a:p>
            <a:endParaRPr lang="fr-FR" b="0" dirty="0"/>
          </a:p>
          <a:p>
            <a:r>
              <a:rPr lang="fr-FR" b="0" dirty="0"/>
              <a:t>Conditions de reproductibilité: Conditions où les résultats d’essai sont obtenus par la même méthode sur des individus d’essais identiques dans différents laboratoires, avec différents opérateurs et utilisant des équipements différents. </a:t>
            </a:r>
          </a:p>
          <a:p>
            <a:endParaRPr lang="fr-FR" b="0" dirty="0"/>
          </a:p>
          <a:p>
            <a:r>
              <a:rPr lang="fr-FR" b="0" dirty="0"/>
              <a:t>Ecart-type de reproductibilité: Écart-type des résultats d’essai obtenus sous des conditions de reproductibilité. </a:t>
            </a:r>
          </a:p>
        </p:txBody>
      </p:sp>
    </p:spTree>
    <p:extLst>
      <p:ext uri="{BB962C8B-B14F-4D97-AF65-F5344CB8AC3E}">
        <p14:creationId xmlns:p14="http://schemas.microsoft.com/office/powerpoint/2010/main" val="3904010280"/>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_h1"/>
          <p:cNvSpPr>
            <a:spLocks noGrp="1" noChangeArrowheads="1"/>
          </p:cNvSpPr>
          <p:nvPr>
            <p:ph type="title"/>
          </p:nvPr>
        </p:nvSpPr>
        <p:spPr bwMode="gray">
          <a:xfrm>
            <a:off x="1115616" y="7314"/>
            <a:ext cx="8028384" cy="909179"/>
          </a:xfrm>
        </p:spPr>
        <p:txBody>
          <a:bodyPr/>
          <a:lstStyle/>
          <a:p>
            <a:r>
              <a:rPr lang="fr-FR" dirty="0"/>
              <a:t>DEFINITION: </a:t>
            </a:r>
            <a:r>
              <a:rPr lang="fr-FR" dirty="0">
                <a:solidFill>
                  <a:schemeClr val="tx1"/>
                </a:solidFill>
              </a:rPr>
              <a:t>Justesse</a:t>
            </a:r>
            <a:endParaRPr lang="en-US" noProof="1">
              <a:solidFill>
                <a:schemeClr val="tx1"/>
              </a:solidFill>
            </a:endParaRPr>
          </a:p>
        </p:txBody>
      </p:sp>
      <p:sp>
        <p:nvSpPr>
          <p:cNvPr id="9" name="ZoneTexte 8"/>
          <p:cNvSpPr txBox="1"/>
          <p:nvPr/>
        </p:nvSpPr>
        <p:spPr>
          <a:xfrm>
            <a:off x="1169368" y="2068488"/>
            <a:ext cx="7920880" cy="1754326"/>
          </a:xfrm>
          <a:prstGeom prst="rect">
            <a:avLst/>
          </a:prstGeom>
          <a:noFill/>
        </p:spPr>
        <p:txBody>
          <a:bodyPr wrap="square" rtlCol="0">
            <a:spAutoFit/>
          </a:bodyPr>
          <a:lstStyle/>
          <a:p>
            <a:r>
              <a:rPr lang="fr-FR" b="0" dirty="0"/>
              <a:t>Etroitesse de l'accord entre la </a:t>
            </a:r>
            <a:r>
              <a:rPr lang="fr-FR" dirty="0"/>
              <a:t>moyenne d'un nombre infini de valeurs </a:t>
            </a:r>
            <a:r>
              <a:rPr lang="fr-FR" b="0" dirty="0"/>
              <a:t>mesurées répétées et une </a:t>
            </a:r>
            <a:r>
              <a:rPr lang="fr-FR" dirty="0"/>
              <a:t>valeur de référence</a:t>
            </a:r>
          </a:p>
          <a:p>
            <a:pPr>
              <a:buFont typeface="Arial" pitchFamily="34" charset="0"/>
              <a:buChar char="•"/>
            </a:pPr>
            <a:endParaRPr lang="fr-FR" b="0" dirty="0"/>
          </a:p>
          <a:p>
            <a:r>
              <a:rPr lang="fr-FR" b="0" dirty="0"/>
              <a:t>NOTES: </a:t>
            </a:r>
            <a:r>
              <a:rPr lang="fr-FR" dirty="0"/>
              <a:t>La mesure de la justesse est généralement exprimée en termes de biais. </a:t>
            </a:r>
          </a:p>
          <a:p>
            <a:endParaRPr lang="fr-FR" b="0" dirty="0"/>
          </a:p>
        </p:txBody>
      </p:sp>
      <p:sp>
        <p:nvSpPr>
          <p:cNvPr id="5" name="ZoneTexte 4"/>
          <p:cNvSpPr txBox="1"/>
          <p:nvPr/>
        </p:nvSpPr>
        <p:spPr>
          <a:xfrm>
            <a:off x="7668344" y="4588768"/>
            <a:ext cx="1152128" cy="288032"/>
          </a:xfrm>
          <a:prstGeom prst="rect">
            <a:avLst/>
          </a:prstGeom>
          <a:noFill/>
        </p:spPr>
        <p:txBody>
          <a:bodyPr wrap="square" rtlCol="0">
            <a:spAutoFit/>
          </a:bodyPr>
          <a:lstStyle/>
          <a:p>
            <a:r>
              <a:rPr lang="fr-FR" sz="1200" b="0" dirty="0"/>
              <a:t>ISO 5725 - 1</a:t>
            </a:r>
          </a:p>
        </p:txBody>
      </p:sp>
      <p:sp>
        <p:nvSpPr>
          <p:cNvPr id="6" name="_h1"/>
          <p:cNvSpPr txBox="1">
            <a:spLocks noChangeArrowheads="1"/>
          </p:cNvSpPr>
          <p:nvPr/>
        </p:nvSpPr>
        <p:spPr bwMode="gray">
          <a:xfrm rot="16200000">
            <a:off x="-1111511" y="1602101"/>
            <a:ext cx="3240360" cy="9091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noAutofit/>
          </a:bodyPr>
          <a:lstStyle>
            <a:lvl1pPr algn="l" rtl="0" fontAlgn="base">
              <a:lnSpc>
                <a:spcPct val="100000"/>
              </a:lnSpc>
              <a:spcBef>
                <a:spcPct val="0"/>
              </a:spcBef>
              <a:spcAft>
                <a:spcPct val="0"/>
              </a:spcAft>
              <a:defRPr sz="3200">
                <a:solidFill>
                  <a:sysClr val="windowText" lastClr="000000"/>
                </a:solidFill>
                <a:latin typeface="+mj-lt"/>
                <a:ea typeface="+mj-ea"/>
                <a:cs typeface="+mj-cs"/>
              </a:defRPr>
            </a:lvl1pPr>
            <a:lvl2pPr algn="l" rtl="0" fontAlgn="base">
              <a:spcBef>
                <a:spcPct val="0"/>
              </a:spcBef>
              <a:spcAft>
                <a:spcPct val="0"/>
              </a:spcAft>
              <a:defRPr sz="3200">
                <a:solidFill>
                  <a:srgbClr val="601010"/>
                </a:solidFill>
                <a:latin typeface="Georgia" pitchFamily="18" charset="0"/>
              </a:defRPr>
            </a:lvl2pPr>
            <a:lvl3pPr algn="l" rtl="0" fontAlgn="base">
              <a:spcBef>
                <a:spcPct val="0"/>
              </a:spcBef>
              <a:spcAft>
                <a:spcPct val="0"/>
              </a:spcAft>
              <a:defRPr sz="3200">
                <a:solidFill>
                  <a:srgbClr val="601010"/>
                </a:solidFill>
                <a:latin typeface="Georgia" pitchFamily="18" charset="0"/>
              </a:defRPr>
            </a:lvl3pPr>
            <a:lvl4pPr algn="l" rtl="0" fontAlgn="base">
              <a:spcBef>
                <a:spcPct val="0"/>
              </a:spcBef>
              <a:spcAft>
                <a:spcPct val="0"/>
              </a:spcAft>
              <a:defRPr sz="3200">
                <a:solidFill>
                  <a:srgbClr val="601010"/>
                </a:solidFill>
                <a:latin typeface="Georgia" pitchFamily="18" charset="0"/>
              </a:defRPr>
            </a:lvl4pPr>
            <a:lvl5pPr algn="l" rtl="0" fontAlgn="base">
              <a:spcBef>
                <a:spcPct val="0"/>
              </a:spcBef>
              <a:spcAft>
                <a:spcPct val="0"/>
              </a:spcAft>
              <a:defRPr sz="3200">
                <a:solidFill>
                  <a:srgbClr val="601010"/>
                </a:solidFill>
                <a:latin typeface="Georgia" pitchFamily="18" charset="0"/>
              </a:defRPr>
            </a:lvl5pPr>
            <a:lvl6pPr marL="457200" algn="l" rtl="0" fontAlgn="base">
              <a:spcBef>
                <a:spcPct val="0"/>
              </a:spcBef>
              <a:spcAft>
                <a:spcPct val="0"/>
              </a:spcAft>
              <a:defRPr sz="3200">
                <a:solidFill>
                  <a:srgbClr val="601010"/>
                </a:solidFill>
                <a:latin typeface="Georgia" pitchFamily="18" charset="0"/>
              </a:defRPr>
            </a:lvl6pPr>
            <a:lvl7pPr marL="914400" algn="l" rtl="0" fontAlgn="base">
              <a:spcBef>
                <a:spcPct val="0"/>
              </a:spcBef>
              <a:spcAft>
                <a:spcPct val="0"/>
              </a:spcAft>
              <a:defRPr sz="3200">
                <a:solidFill>
                  <a:srgbClr val="601010"/>
                </a:solidFill>
                <a:latin typeface="Georgia" pitchFamily="18" charset="0"/>
              </a:defRPr>
            </a:lvl7pPr>
            <a:lvl8pPr marL="1371600" algn="l" rtl="0" fontAlgn="base">
              <a:spcBef>
                <a:spcPct val="0"/>
              </a:spcBef>
              <a:spcAft>
                <a:spcPct val="0"/>
              </a:spcAft>
              <a:defRPr sz="3200">
                <a:solidFill>
                  <a:srgbClr val="601010"/>
                </a:solidFill>
                <a:latin typeface="Georgia" pitchFamily="18" charset="0"/>
              </a:defRPr>
            </a:lvl8pPr>
            <a:lvl9pPr marL="1828800" algn="l" rtl="0" fontAlgn="base">
              <a:spcBef>
                <a:spcPct val="0"/>
              </a:spcBef>
              <a:spcAft>
                <a:spcPct val="0"/>
              </a:spcAft>
              <a:defRPr sz="3200">
                <a:solidFill>
                  <a:srgbClr val="601010"/>
                </a:solidFill>
                <a:latin typeface="Georgia" pitchFamily="18" charset="0"/>
              </a:defRPr>
            </a:lvl9pPr>
          </a:lstStyle>
          <a:p>
            <a:pPr algn="ctr"/>
            <a:r>
              <a:rPr lang="fr-FR" b="0" kern="0" dirty="0">
                <a:solidFill>
                  <a:schemeClr val="tx1"/>
                </a:solidFill>
              </a:rPr>
              <a:t>Justesse</a:t>
            </a:r>
            <a:endParaRPr lang="en-US" b="0" kern="0" noProof="1">
              <a:solidFill>
                <a:srgbClr val="FF0000"/>
              </a:solidFill>
            </a:endParaRPr>
          </a:p>
        </p:txBody>
      </p:sp>
    </p:spTree>
    <p:extLst>
      <p:ext uri="{BB962C8B-B14F-4D97-AF65-F5344CB8AC3E}">
        <p14:creationId xmlns:p14="http://schemas.microsoft.com/office/powerpoint/2010/main" val="2500943422"/>
      </p:ext>
    </p:extLst>
  </p:cSld>
  <p:clrMapOvr>
    <a:masterClrMapping/>
  </p:clrMapOvr>
  <p:transition/>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_h1"/>
          <p:cNvSpPr>
            <a:spLocks noGrp="1" noChangeArrowheads="1"/>
          </p:cNvSpPr>
          <p:nvPr>
            <p:ph type="title"/>
          </p:nvPr>
        </p:nvSpPr>
        <p:spPr bwMode="gray">
          <a:xfrm>
            <a:off x="1115616" y="7314"/>
            <a:ext cx="8028384" cy="909179"/>
          </a:xfrm>
        </p:spPr>
        <p:txBody>
          <a:bodyPr/>
          <a:lstStyle/>
          <a:p>
            <a:r>
              <a:rPr lang="fr-FR" dirty="0"/>
              <a:t>DEFINITION: </a:t>
            </a:r>
            <a:r>
              <a:rPr lang="fr-FR" dirty="0">
                <a:solidFill>
                  <a:schemeClr val="tx1"/>
                </a:solidFill>
              </a:rPr>
              <a:t>Justesse</a:t>
            </a:r>
            <a:endParaRPr lang="en-US" noProof="1">
              <a:solidFill>
                <a:schemeClr val="tx1"/>
              </a:solidFill>
            </a:endParaRPr>
          </a:p>
        </p:txBody>
      </p:sp>
      <p:sp>
        <p:nvSpPr>
          <p:cNvPr id="4" name="Rectangle 3"/>
          <p:cNvSpPr/>
          <p:nvPr/>
        </p:nvSpPr>
        <p:spPr>
          <a:xfrm>
            <a:off x="1259632" y="1276400"/>
            <a:ext cx="7128792" cy="2800767"/>
          </a:xfrm>
          <a:prstGeom prst="rect">
            <a:avLst/>
          </a:prstGeom>
        </p:spPr>
        <p:txBody>
          <a:bodyPr wrap="square">
            <a:spAutoFit/>
          </a:bodyPr>
          <a:lstStyle/>
          <a:p>
            <a:r>
              <a:rPr lang="fr-FR" sz="3200" b="0" dirty="0">
                <a:latin typeface="+mj-lt"/>
                <a:ea typeface="+mj-ea"/>
                <a:cs typeface="+mj-cs"/>
              </a:rPr>
              <a:t>Le biais : </a:t>
            </a:r>
          </a:p>
          <a:p>
            <a:r>
              <a:rPr lang="fr-FR" b="0" dirty="0"/>
              <a:t>Différence entre </a:t>
            </a:r>
            <a:r>
              <a:rPr lang="fr-FR" dirty="0"/>
              <a:t>l’espérance mathématique </a:t>
            </a:r>
            <a:r>
              <a:rPr lang="fr-FR" b="0" dirty="0"/>
              <a:t>des résultats d’essai et une valeur de référence acceptée. </a:t>
            </a:r>
          </a:p>
          <a:p>
            <a:endParaRPr lang="fr-FR" b="0" dirty="0"/>
          </a:p>
          <a:p>
            <a:r>
              <a:rPr lang="fr-FR" b="0" dirty="0"/>
              <a:t>NOTE: Le biais est l’erreur systématique totale par opposition à l’erreur aléatoire. II peut y avoir une ou plusieurs composantes d’erreur systématique qui contribuent au biais. Une différence systématique plus importante par rapport a la valeur de référence acceptée est reflétée par une plus grande valeur du biais</a:t>
            </a:r>
          </a:p>
        </p:txBody>
      </p:sp>
      <p:sp>
        <p:nvSpPr>
          <p:cNvPr id="5" name="ZoneTexte 4"/>
          <p:cNvSpPr txBox="1"/>
          <p:nvPr/>
        </p:nvSpPr>
        <p:spPr>
          <a:xfrm>
            <a:off x="7668344" y="4588768"/>
            <a:ext cx="1152128" cy="288032"/>
          </a:xfrm>
          <a:prstGeom prst="rect">
            <a:avLst/>
          </a:prstGeom>
          <a:noFill/>
        </p:spPr>
        <p:txBody>
          <a:bodyPr wrap="square" rtlCol="0">
            <a:spAutoFit/>
          </a:bodyPr>
          <a:lstStyle/>
          <a:p>
            <a:r>
              <a:rPr lang="fr-FR" sz="1200" b="0" dirty="0"/>
              <a:t>ISO 5725 - 1</a:t>
            </a:r>
          </a:p>
        </p:txBody>
      </p:sp>
      <p:sp>
        <p:nvSpPr>
          <p:cNvPr id="6" name="_h1"/>
          <p:cNvSpPr txBox="1">
            <a:spLocks noChangeArrowheads="1"/>
          </p:cNvSpPr>
          <p:nvPr/>
        </p:nvSpPr>
        <p:spPr bwMode="gray">
          <a:xfrm rot="16200000">
            <a:off x="-1111511" y="1602101"/>
            <a:ext cx="3240360" cy="9091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noAutofit/>
          </a:bodyPr>
          <a:lstStyle>
            <a:lvl1pPr algn="l" rtl="0" fontAlgn="base">
              <a:lnSpc>
                <a:spcPct val="100000"/>
              </a:lnSpc>
              <a:spcBef>
                <a:spcPct val="0"/>
              </a:spcBef>
              <a:spcAft>
                <a:spcPct val="0"/>
              </a:spcAft>
              <a:defRPr sz="3200">
                <a:solidFill>
                  <a:sysClr val="windowText" lastClr="000000"/>
                </a:solidFill>
                <a:latin typeface="+mj-lt"/>
                <a:ea typeface="+mj-ea"/>
                <a:cs typeface="+mj-cs"/>
              </a:defRPr>
            </a:lvl1pPr>
            <a:lvl2pPr algn="l" rtl="0" fontAlgn="base">
              <a:spcBef>
                <a:spcPct val="0"/>
              </a:spcBef>
              <a:spcAft>
                <a:spcPct val="0"/>
              </a:spcAft>
              <a:defRPr sz="3200">
                <a:solidFill>
                  <a:srgbClr val="601010"/>
                </a:solidFill>
                <a:latin typeface="Georgia" pitchFamily="18" charset="0"/>
              </a:defRPr>
            </a:lvl2pPr>
            <a:lvl3pPr algn="l" rtl="0" fontAlgn="base">
              <a:spcBef>
                <a:spcPct val="0"/>
              </a:spcBef>
              <a:spcAft>
                <a:spcPct val="0"/>
              </a:spcAft>
              <a:defRPr sz="3200">
                <a:solidFill>
                  <a:srgbClr val="601010"/>
                </a:solidFill>
                <a:latin typeface="Georgia" pitchFamily="18" charset="0"/>
              </a:defRPr>
            </a:lvl3pPr>
            <a:lvl4pPr algn="l" rtl="0" fontAlgn="base">
              <a:spcBef>
                <a:spcPct val="0"/>
              </a:spcBef>
              <a:spcAft>
                <a:spcPct val="0"/>
              </a:spcAft>
              <a:defRPr sz="3200">
                <a:solidFill>
                  <a:srgbClr val="601010"/>
                </a:solidFill>
                <a:latin typeface="Georgia" pitchFamily="18" charset="0"/>
              </a:defRPr>
            </a:lvl4pPr>
            <a:lvl5pPr algn="l" rtl="0" fontAlgn="base">
              <a:spcBef>
                <a:spcPct val="0"/>
              </a:spcBef>
              <a:spcAft>
                <a:spcPct val="0"/>
              </a:spcAft>
              <a:defRPr sz="3200">
                <a:solidFill>
                  <a:srgbClr val="601010"/>
                </a:solidFill>
                <a:latin typeface="Georgia" pitchFamily="18" charset="0"/>
              </a:defRPr>
            </a:lvl5pPr>
            <a:lvl6pPr marL="457200" algn="l" rtl="0" fontAlgn="base">
              <a:spcBef>
                <a:spcPct val="0"/>
              </a:spcBef>
              <a:spcAft>
                <a:spcPct val="0"/>
              </a:spcAft>
              <a:defRPr sz="3200">
                <a:solidFill>
                  <a:srgbClr val="601010"/>
                </a:solidFill>
                <a:latin typeface="Georgia" pitchFamily="18" charset="0"/>
              </a:defRPr>
            </a:lvl6pPr>
            <a:lvl7pPr marL="914400" algn="l" rtl="0" fontAlgn="base">
              <a:spcBef>
                <a:spcPct val="0"/>
              </a:spcBef>
              <a:spcAft>
                <a:spcPct val="0"/>
              </a:spcAft>
              <a:defRPr sz="3200">
                <a:solidFill>
                  <a:srgbClr val="601010"/>
                </a:solidFill>
                <a:latin typeface="Georgia" pitchFamily="18" charset="0"/>
              </a:defRPr>
            </a:lvl7pPr>
            <a:lvl8pPr marL="1371600" algn="l" rtl="0" fontAlgn="base">
              <a:spcBef>
                <a:spcPct val="0"/>
              </a:spcBef>
              <a:spcAft>
                <a:spcPct val="0"/>
              </a:spcAft>
              <a:defRPr sz="3200">
                <a:solidFill>
                  <a:srgbClr val="601010"/>
                </a:solidFill>
                <a:latin typeface="Georgia" pitchFamily="18" charset="0"/>
              </a:defRPr>
            </a:lvl8pPr>
            <a:lvl9pPr marL="1828800" algn="l" rtl="0" fontAlgn="base">
              <a:spcBef>
                <a:spcPct val="0"/>
              </a:spcBef>
              <a:spcAft>
                <a:spcPct val="0"/>
              </a:spcAft>
              <a:defRPr sz="3200">
                <a:solidFill>
                  <a:srgbClr val="601010"/>
                </a:solidFill>
                <a:latin typeface="Georgia" pitchFamily="18" charset="0"/>
              </a:defRPr>
            </a:lvl9pPr>
          </a:lstStyle>
          <a:p>
            <a:pPr algn="ctr"/>
            <a:r>
              <a:rPr lang="fr-FR" b="0" kern="0" dirty="0">
                <a:solidFill>
                  <a:schemeClr val="tx1"/>
                </a:solidFill>
              </a:rPr>
              <a:t>Justesse</a:t>
            </a:r>
            <a:endParaRPr lang="en-US" b="0" kern="0" noProof="1">
              <a:solidFill>
                <a:srgbClr val="FF0000"/>
              </a:solidFill>
            </a:endParaRPr>
          </a:p>
        </p:txBody>
      </p:sp>
    </p:spTree>
    <p:extLst>
      <p:ext uri="{BB962C8B-B14F-4D97-AF65-F5344CB8AC3E}">
        <p14:creationId xmlns:p14="http://schemas.microsoft.com/office/powerpoint/2010/main" val="3766078611"/>
      </p:ext>
    </p:extLst>
  </p:cSld>
  <p:clrMapOvr>
    <a:masterClrMapping/>
  </p:clrMapOvr>
  <p:transition/>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_h1"/>
          <p:cNvSpPr>
            <a:spLocks noGrp="1" noChangeArrowheads="1"/>
          </p:cNvSpPr>
          <p:nvPr>
            <p:ph type="title"/>
          </p:nvPr>
        </p:nvSpPr>
        <p:spPr bwMode="gray">
          <a:xfrm>
            <a:off x="1115616" y="7314"/>
            <a:ext cx="8028384" cy="909179"/>
          </a:xfrm>
        </p:spPr>
        <p:txBody>
          <a:bodyPr/>
          <a:lstStyle/>
          <a:p>
            <a:r>
              <a:rPr lang="fr-FR" dirty="0">
                <a:solidFill>
                  <a:schemeClr val="tx1"/>
                </a:solidFill>
              </a:rPr>
              <a:t>Justesse</a:t>
            </a:r>
            <a:endParaRPr lang="en-US" noProof="1">
              <a:solidFill>
                <a:schemeClr val="tx1"/>
              </a:solidFill>
            </a:endParaRPr>
          </a:p>
        </p:txBody>
      </p:sp>
      <p:sp>
        <p:nvSpPr>
          <p:cNvPr id="9" name="ZoneTexte 8"/>
          <p:cNvSpPr txBox="1"/>
          <p:nvPr/>
        </p:nvSpPr>
        <p:spPr>
          <a:xfrm>
            <a:off x="1169368" y="1276400"/>
            <a:ext cx="7920880" cy="2308324"/>
          </a:xfrm>
          <a:prstGeom prst="rect">
            <a:avLst/>
          </a:prstGeom>
          <a:noFill/>
        </p:spPr>
        <p:txBody>
          <a:bodyPr wrap="square" rtlCol="0">
            <a:spAutoFit/>
          </a:bodyPr>
          <a:lstStyle/>
          <a:p>
            <a:r>
              <a:rPr lang="fr-FR" b="0" dirty="0"/>
              <a:t>Etroitesse de l'accord entre la moyenne d'un nombre infini de valeurs mesurées répétées et une valeur de référence</a:t>
            </a:r>
          </a:p>
          <a:p>
            <a:pPr>
              <a:buFont typeface="Arial" pitchFamily="34" charset="0"/>
              <a:buChar char="•"/>
            </a:pPr>
            <a:endParaRPr lang="fr-FR" b="0" dirty="0"/>
          </a:p>
          <a:p>
            <a:pPr>
              <a:buFont typeface="Arial" pitchFamily="34" charset="0"/>
              <a:buChar char="•"/>
            </a:pPr>
            <a:r>
              <a:rPr lang="fr-FR" b="0" dirty="0"/>
              <a:t>Déterminée à l’aide d’un matériau de référence</a:t>
            </a:r>
          </a:p>
          <a:p>
            <a:pPr>
              <a:buFont typeface="Arial" pitchFamily="34" charset="0"/>
              <a:buChar char="•"/>
            </a:pPr>
            <a:r>
              <a:rPr lang="fr-FR" b="0" dirty="0"/>
              <a:t>Déterminée à l’aide d’une seconde méthode</a:t>
            </a:r>
          </a:p>
          <a:p>
            <a:pPr>
              <a:buFont typeface="Arial" pitchFamily="34" charset="0"/>
              <a:buChar char="•"/>
            </a:pPr>
            <a:r>
              <a:rPr lang="fr-FR" b="0" dirty="0"/>
              <a:t>Déterminée à l’aide d’une comparaison inter laboratoire</a:t>
            </a:r>
            <a:endParaRPr lang="fr-FR" b="0" dirty="0">
              <a:solidFill>
                <a:srgbClr val="FF0000"/>
              </a:solidFill>
            </a:endParaRPr>
          </a:p>
          <a:p>
            <a:pPr>
              <a:buFont typeface="Arial" pitchFamily="34" charset="0"/>
              <a:buChar char="•"/>
            </a:pPr>
            <a:endParaRPr lang="fr-FR" b="0" dirty="0">
              <a:solidFill>
                <a:srgbClr val="FF0000"/>
              </a:solidFill>
            </a:endParaRPr>
          </a:p>
          <a:p>
            <a:endParaRPr lang="fr-FR" b="0" dirty="0"/>
          </a:p>
        </p:txBody>
      </p:sp>
      <p:sp>
        <p:nvSpPr>
          <p:cNvPr id="4" name="_h1"/>
          <p:cNvSpPr txBox="1">
            <a:spLocks noChangeArrowheads="1"/>
          </p:cNvSpPr>
          <p:nvPr/>
        </p:nvSpPr>
        <p:spPr bwMode="gray">
          <a:xfrm rot="16200000">
            <a:off x="-1111511" y="1602101"/>
            <a:ext cx="3240360" cy="9091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noAutofit/>
          </a:bodyPr>
          <a:lstStyle>
            <a:lvl1pPr algn="l" rtl="0" fontAlgn="base">
              <a:lnSpc>
                <a:spcPct val="100000"/>
              </a:lnSpc>
              <a:spcBef>
                <a:spcPct val="0"/>
              </a:spcBef>
              <a:spcAft>
                <a:spcPct val="0"/>
              </a:spcAft>
              <a:defRPr sz="3200">
                <a:solidFill>
                  <a:sysClr val="windowText" lastClr="000000"/>
                </a:solidFill>
                <a:latin typeface="+mj-lt"/>
                <a:ea typeface="+mj-ea"/>
                <a:cs typeface="+mj-cs"/>
              </a:defRPr>
            </a:lvl1pPr>
            <a:lvl2pPr algn="l" rtl="0" fontAlgn="base">
              <a:spcBef>
                <a:spcPct val="0"/>
              </a:spcBef>
              <a:spcAft>
                <a:spcPct val="0"/>
              </a:spcAft>
              <a:defRPr sz="3200">
                <a:solidFill>
                  <a:srgbClr val="601010"/>
                </a:solidFill>
                <a:latin typeface="Georgia" pitchFamily="18" charset="0"/>
              </a:defRPr>
            </a:lvl2pPr>
            <a:lvl3pPr algn="l" rtl="0" fontAlgn="base">
              <a:spcBef>
                <a:spcPct val="0"/>
              </a:spcBef>
              <a:spcAft>
                <a:spcPct val="0"/>
              </a:spcAft>
              <a:defRPr sz="3200">
                <a:solidFill>
                  <a:srgbClr val="601010"/>
                </a:solidFill>
                <a:latin typeface="Georgia" pitchFamily="18" charset="0"/>
              </a:defRPr>
            </a:lvl3pPr>
            <a:lvl4pPr algn="l" rtl="0" fontAlgn="base">
              <a:spcBef>
                <a:spcPct val="0"/>
              </a:spcBef>
              <a:spcAft>
                <a:spcPct val="0"/>
              </a:spcAft>
              <a:defRPr sz="3200">
                <a:solidFill>
                  <a:srgbClr val="601010"/>
                </a:solidFill>
                <a:latin typeface="Georgia" pitchFamily="18" charset="0"/>
              </a:defRPr>
            </a:lvl4pPr>
            <a:lvl5pPr algn="l" rtl="0" fontAlgn="base">
              <a:spcBef>
                <a:spcPct val="0"/>
              </a:spcBef>
              <a:spcAft>
                <a:spcPct val="0"/>
              </a:spcAft>
              <a:defRPr sz="3200">
                <a:solidFill>
                  <a:srgbClr val="601010"/>
                </a:solidFill>
                <a:latin typeface="Georgia" pitchFamily="18" charset="0"/>
              </a:defRPr>
            </a:lvl5pPr>
            <a:lvl6pPr marL="457200" algn="l" rtl="0" fontAlgn="base">
              <a:spcBef>
                <a:spcPct val="0"/>
              </a:spcBef>
              <a:spcAft>
                <a:spcPct val="0"/>
              </a:spcAft>
              <a:defRPr sz="3200">
                <a:solidFill>
                  <a:srgbClr val="601010"/>
                </a:solidFill>
                <a:latin typeface="Georgia" pitchFamily="18" charset="0"/>
              </a:defRPr>
            </a:lvl6pPr>
            <a:lvl7pPr marL="914400" algn="l" rtl="0" fontAlgn="base">
              <a:spcBef>
                <a:spcPct val="0"/>
              </a:spcBef>
              <a:spcAft>
                <a:spcPct val="0"/>
              </a:spcAft>
              <a:defRPr sz="3200">
                <a:solidFill>
                  <a:srgbClr val="601010"/>
                </a:solidFill>
                <a:latin typeface="Georgia" pitchFamily="18" charset="0"/>
              </a:defRPr>
            </a:lvl7pPr>
            <a:lvl8pPr marL="1371600" algn="l" rtl="0" fontAlgn="base">
              <a:spcBef>
                <a:spcPct val="0"/>
              </a:spcBef>
              <a:spcAft>
                <a:spcPct val="0"/>
              </a:spcAft>
              <a:defRPr sz="3200">
                <a:solidFill>
                  <a:srgbClr val="601010"/>
                </a:solidFill>
                <a:latin typeface="Georgia" pitchFamily="18" charset="0"/>
              </a:defRPr>
            </a:lvl8pPr>
            <a:lvl9pPr marL="1828800" algn="l" rtl="0" fontAlgn="base">
              <a:spcBef>
                <a:spcPct val="0"/>
              </a:spcBef>
              <a:spcAft>
                <a:spcPct val="0"/>
              </a:spcAft>
              <a:defRPr sz="3200">
                <a:solidFill>
                  <a:srgbClr val="601010"/>
                </a:solidFill>
                <a:latin typeface="Georgia" pitchFamily="18" charset="0"/>
              </a:defRPr>
            </a:lvl9pPr>
          </a:lstStyle>
          <a:p>
            <a:pPr algn="ctr"/>
            <a:r>
              <a:rPr lang="fr-FR" b="0" kern="0" dirty="0">
                <a:solidFill>
                  <a:schemeClr val="tx1"/>
                </a:solidFill>
              </a:rPr>
              <a:t>Justesse</a:t>
            </a:r>
            <a:endParaRPr lang="en-US" b="0" kern="0" noProof="1">
              <a:solidFill>
                <a:srgbClr val="FF0000"/>
              </a:solidFill>
            </a:endParaRPr>
          </a:p>
        </p:txBody>
      </p:sp>
    </p:spTree>
    <p:extLst>
      <p:ext uri="{BB962C8B-B14F-4D97-AF65-F5344CB8AC3E}">
        <p14:creationId xmlns:p14="http://schemas.microsoft.com/office/powerpoint/2010/main" val="512816465"/>
      </p:ext>
    </p:extLst>
  </p:cSld>
  <p:clrMapOvr>
    <a:masterClrMapping/>
  </p:clrMapOvr>
  <p:transition/>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_h1"/>
          <p:cNvSpPr>
            <a:spLocks noGrp="1" noChangeArrowheads="1"/>
          </p:cNvSpPr>
          <p:nvPr>
            <p:ph type="title"/>
          </p:nvPr>
        </p:nvSpPr>
        <p:spPr bwMode="gray">
          <a:xfrm>
            <a:off x="1115616" y="7314"/>
            <a:ext cx="8028384" cy="909179"/>
          </a:xfrm>
        </p:spPr>
        <p:txBody>
          <a:bodyPr/>
          <a:lstStyle/>
          <a:p>
            <a:r>
              <a:rPr lang="fr-FR" dirty="0">
                <a:solidFill>
                  <a:schemeClr val="tx1"/>
                </a:solidFill>
              </a:rPr>
              <a:t>Justesse</a:t>
            </a:r>
            <a:endParaRPr lang="en-US" noProof="1">
              <a:solidFill>
                <a:schemeClr val="tx1"/>
              </a:solidFill>
            </a:endParaRPr>
          </a:p>
        </p:txBody>
      </p:sp>
      <p:sp>
        <p:nvSpPr>
          <p:cNvPr id="9" name="ZoneTexte 8"/>
          <p:cNvSpPr txBox="1"/>
          <p:nvPr/>
        </p:nvSpPr>
        <p:spPr>
          <a:xfrm>
            <a:off x="1169368" y="1060376"/>
            <a:ext cx="7920880" cy="3693319"/>
          </a:xfrm>
          <a:prstGeom prst="rect">
            <a:avLst/>
          </a:prstGeom>
          <a:noFill/>
        </p:spPr>
        <p:txBody>
          <a:bodyPr wrap="square" rtlCol="0">
            <a:spAutoFit/>
          </a:bodyPr>
          <a:lstStyle/>
          <a:p>
            <a:r>
              <a:rPr lang="fr-FR" b="0" dirty="0"/>
              <a:t>Le matériau de référence  doit avoir des </a:t>
            </a:r>
            <a:r>
              <a:rPr lang="fr-FR" dirty="0"/>
              <a:t>pro­priétés  connues  </a:t>
            </a:r>
            <a:r>
              <a:rPr lang="fr-FR" b="0" dirty="0"/>
              <a:t>au niveau approprié à celui auquel la méthode  de mesure normalisée est supposée être appliquée,  par exemple,  concentration.  </a:t>
            </a:r>
          </a:p>
          <a:p>
            <a:endParaRPr lang="fr-FR" b="0" dirty="0"/>
          </a:p>
          <a:p>
            <a:r>
              <a:rPr lang="fr-FR" b="0" dirty="0"/>
              <a:t>Dans certains cas,  il  sera  important   d'inclure,   dans  l'expérience d'estimation, une série de matériaux de référence, chacun correspondant  à un </a:t>
            </a:r>
            <a:r>
              <a:rPr lang="fr-FR" dirty="0"/>
              <a:t>niveau différent  </a:t>
            </a:r>
            <a:r>
              <a:rPr lang="fr-FR" b="0" dirty="0"/>
              <a:t>de la pro­priété, car il est possible que le biais de la méthode d'essai normalisée  puisse être différent  à des niveaux différents. Il est  recommandé que le matériau  de ré­férence  ait une matrice  aussi proche que possible  de la matrice  du matériau  soumis  à la méthode  de me­ sure normalisée,  par exemple,  carbone dans du char­bon ou carbone dans de l'acier</a:t>
            </a:r>
            <a:r>
              <a:rPr lang="en-US" b="0" dirty="0"/>
              <a:t>.</a:t>
            </a:r>
            <a:endParaRPr lang="fr-FR" b="0" dirty="0"/>
          </a:p>
          <a:p>
            <a:endParaRPr lang="fr-FR" b="0" dirty="0"/>
          </a:p>
        </p:txBody>
      </p:sp>
      <p:sp>
        <p:nvSpPr>
          <p:cNvPr id="4" name="_h1"/>
          <p:cNvSpPr txBox="1">
            <a:spLocks noChangeArrowheads="1"/>
          </p:cNvSpPr>
          <p:nvPr/>
        </p:nvSpPr>
        <p:spPr bwMode="gray">
          <a:xfrm rot="16200000">
            <a:off x="-1111511" y="1602101"/>
            <a:ext cx="3240360" cy="9091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noAutofit/>
          </a:bodyPr>
          <a:lstStyle>
            <a:lvl1pPr algn="l" rtl="0" fontAlgn="base">
              <a:lnSpc>
                <a:spcPct val="100000"/>
              </a:lnSpc>
              <a:spcBef>
                <a:spcPct val="0"/>
              </a:spcBef>
              <a:spcAft>
                <a:spcPct val="0"/>
              </a:spcAft>
              <a:defRPr sz="3200">
                <a:solidFill>
                  <a:sysClr val="windowText" lastClr="000000"/>
                </a:solidFill>
                <a:latin typeface="+mj-lt"/>
                <a:ea typeface="+mj-ea"/>
                <a:cs typeface="+mj-cs"/>
              </a:defRPr>
            </a:lvl1pPr>
            <a:lvl2pPr algn="l" rtl="0" fontAlgn="base">
              <a:spcBef>
                <a:spcPct val="0"/>
              </a:spcBef>
              <a:spcAft>
                <a:spcPct val="0"/>
              </a:spcAft>
              <a:defRPr sz="3200">
                <a:solidFill>
                  <a:srgbClr val="601010"/>
                </a:solidFill>
                <a:latin typeface="Georgia" pitchFamily="18" charset="0"/>
              </a:defRPr>
            </a:lvl2pPr>
            <a:lvl3pPr algn="l" rtl="0" fontAlgn="base">
              <a:spcBef>
                <a:spcPct val="0"/>
              </a:spcBef>
              <a:spcAft>
                <a:spcPct val="0"/>
              </a:spcAft>
              <a:defRPr sz="3200">
                <a:solidFill>
                  <a:srgbClr val="601010"/>
                </a:solidFill>
                <a:latin typeface="Georgia" pitchFamily="18" charset="0"/>
              </a:defRPr>
            </a:lvl3pPr>
            <a:lvl4pPr algn="l" rtl="0" fontAlgn="base">
              <a:spcBef>
                <a:spcPct val="0"/>
              </a:spcBef>
              <a:spcAft>
                <a:spcPct val="0"/>
              </a:spcAft>
              <a:defRPr sz="3200">
                <a:solidFill>
                  <a:srgbClr val="601010"/>
                </a:solidFill>
                <a:latin typeface="Georgia" pitchFamily="18" charset="0"/>
              </a:defRPr>
            </a:lvl4pPr>
            <a:lvl5pPr algn="l" rtl="0" fontAlgn="base">
              <a:spcBef>
                <a:spcPct val="0"/>
              </a:spcBef>
              <a:spcAft>
                <a:spcPct val="0"/>
              </a:spcAft>
              <a:defRPr sz="3200">
                <a:solidFill>
                  <a:srgbClr val="601010"/>
                </a:solidFill>
                <a:latin typeface="Georgia" pitchFamily="18" charset="0"/>
              </a:defRPr>
            </a:lvl5pPr>
            <a:lvl6pPr marL="457200" algn="l" rtl="0" fontAlgn="base">
              <a:spcBef>
                <a:spcPct val="0"/>
              </a:spcBef>
              <a:spcAft>
                <a:spcPct val="0"/>
              </a:spcAft>
              <a:defRPr sz="3200">
                <a:solidFill>
                  <a:srgbClr val="601010"/>
                </a:solidFill>
                <a:latin typeface="Georgia" pitchFamily="18" charset="0"/>
              </a:defRPr>
            </a:lvl6pPr>
            <a:lvl7pPr marL="914400" algn="l" rtl="0" fontAlgn="base">
              <a:spcBef>
                <a:spcPct val="0"/>
              </a:spcBef>
              <a:spcAft>
                <a:spcPct val="0"/>
              </a:spcAft>
              <a:defRPr sz="3200">
                <a:solidFill>
                  <a:srgbClr val="601010"/>
                </a:solidFill>
                <a:latin typeface="Georgia" pitchFamily="18" charset="0"/>
              </a:defRPr>
            </a:lvl7pPr>
            <a:lvl8pPr marL="1371600" algn="l" rtl="0" fontAlgn="base">
              <a:spcBef>
                <a:spcPct val="0"/>
              </a:spcBef>
              <a:spcAft>
                <a:spcPct val="0"/>
              </a:spcAft>
              <a:defRPr sz="3200">
                <a:solidFill>
                  <a:srgbClr val="601010"/>
                </a:solidFill>
                <a:latin typeface="Georgia" pitchFamily="18" charset="0"/>
              </a:defRPr>
            </a:lvl8pPr>
            <a:lvl9pPr marL="1828800" algn="l" rtl="0" fontAlgn="base">
              <a:spcBef>
                <a:spcPct val="0"/>
              </a:spcBef>
              <a:spcAft>
                <a:spcPct val="0"/>
              </a:spcAft>
              <a:defRPr sz="3200">
                <a:solidFill>
                  <a:srgbClr val="601010"/>
                </a:solidFill>
                <a:latin typeface="Georgia" pitchFamily="18" charset="0"/>
              </a:defRPr>
            </a:lvl9pPr>
          </a:lstStyle>
          <a:p>
            <a:pPr algn="ctr"/>
            <a:r>
              <a:rPr lang="fr-FR" b="0" kern="0" dirty="0">
                <a:solidFill>
                  <a:schemeClr val="tx1"/>
                </a:solidFill>
              </a:rPr>
              <a:t>Justesse</a:t>
            </a:r>
            <a:endParaRPr lang="en-US" b="0" kern="0" noProof="1">
              <a:solidFill>
                <a:srgbClr val="FF0000"/>
              </a:solidFill>
            </a:endParaRPr>
          </a:p>
        </p:txBody>
      </p:sp>
    </p:spTree>
    <p:extLst>
      <p:ext uri="{BB962C8B-B14F-4D97-AF65-F5344CB8AC3E}">
        <p14:creationId xmlns:p14="http://schemas.microsoft.com/office/powerpoint/2010/main" val="2055673239"/>
      </p:ext>
    </p:extLst>
  </p:cSld>
  <p:clrMapOvr>
    <a:masterClrMapping/>
  </p:clrMapOvr>
  <p:transition/>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_h1"/>
          <p:cNvSpPr>
            <a:spLocks noGrp="1" noChangeArrowheads="1"/>
          </p:cNvSpPr>
          <p:nvPr>
            <p:ph type="title"/>
          </p:nvPr>
        </p:nvSpPr>
        <p:spPr bwMode="gray">
          <a:xfrm>
            <a:off x="1115616" y="7314"/>
            <a:ext cx="8028384" cy="909179"/>
          </a:xfrm>
        </p:spPr>
        <p:txBody>
          <a:bodyPr/>
          <a:lstStyle/>
          <a:p>
            <a:r>
              <a:rPr lang="fr-FR" dirty="0">
                <a:solidFill>
                  <a:schemeClr val="tx1"/>
                </a:solidFill>
              </a:rPr>
              <a:t>Justesse</a:t>
            </a:r>
            <a:endParaRPr lang="en-US" noProof="1">
              <a:solidFill>
                <a:schemeClr val="tx1"/>
              </a:solidFill>
            </a:endParaRPr>
          </a:p>
        </p:txBody>
      </p:sp>
      <p:sp>
        <p:nvSpPr>
          <p:cNvPr id="9" name="ZoneTexte 8"/>
          <p:cNvSpPr txBox="1"/>
          <p:nvPr/>
        </p:nvSpPr>
        <p:spPr>
          <a:xfrm>
            <a:off x="1169368" y="1060376"/>
            <a:ext cx="7920880" cy="3139321"/>
          </a:xfrm>
          <a:prstGeom prst="rect">
            <a:avLst/>
          </a:prstGeom>
          <a:noFill/>
        </p:spPr>
        <p:txBody>
          <a:bodyPr wrap="square" rtlCol="0">
            <a:spAutoFit/>
          </a:bodyPr>
          <a:lstStyle/>
          <a:p>
            <a:r>
              <a:rPr lang="fr-FR" b="0" dirty="0"/>
              <a:t>La mesure de la justesse est généralement exprimée en termes de biais. </a:t>
            </a:r>
          </a:p>
          <a:p>
            <a:endParaRPr lang="fr-FR" b="0" dirty="0"/>
          </a:p>
          <a:p>
            <a:r>
              <a:rPr lang="fr-FR" b="0" dirty="0"/>
              <a:t>Lors de chaque contrôle comparaison inter laboratoire, le laboratoire doit calculer le biais pour l’ensemble des paramètres : </a:t>
            </a:r>
          </a:p>
          <a:p>
            <a:endParaRPr lang="fr-FR" b="0" dirty="0"/>
          </a:p>
          <a:p>
            <a:pPr lvl="3" algn="ctr"/>
            <a:r>
              <a:rPr lang="fr-FR" b="0" dirty="0"/>
              <a:t>Biais = (Vo– Vs) </a:t>
            </a:r>
          </a:p>
          <a:p>
            <a:pPr lvl="3" algn="ctr"/>
            <a:endParaRPr lang="fr-FR" b="0" dirty="0"/>
          </a:p>
          <a:p>
            <a:pPr marL="285750" indent="-285750">
              <a:buFontTx/>
              <a:buChar char="-"/>
            </a:pPr>
            <a:r>
              <a:rPr lang="fr-FR" b="0" dirty="0"/>
              <a:t>Vs : valeur suggérée</a:t>
            </a:r>
          </a:p>
          <a:p>
            <a:pPr marL="285750" indent="-285750">
              <a:buFontTx/>
              <a:buChar char="-"/>
            </a:pPr>
            <a:r>
              <a:rPr lang="fr-FR" b="0" dirty="0"/>
              <a:t>Vo: moyenne des valeurs observées</a:t>
            </a:r>
          </a:p>
          <a:p>
            <a:pPr marL="285750" indent="-285750">
              <a:buFontTx/>
              <a:buChar char="-"/>
            </a:pPr>
            <a:r>
              <a:rPr lang="fr-FR" b="0" dirty="0"/>
              <a:t>Biais : écart entre le résultat du laboratoire et la valeur assignée </a:t>
            </a:r>
          </a:p>
          <a:p>
            <a:r>
              <a:rPr lang="fr-FR" b="0" dirty="0"/>
              <a:t> </a:t>
            </a:r>
          </a:p>
        </p:txBody>
      </p:sp>
      <p:sp>
        <p:nvSpPr>
          <p:cNvPr id="4" name="_h1"/>
          <p:cNvSpPr txBox="1">
            <a:spLocks noChangeArrowheads="1"/>
          </p:cNvSpPr>
          <p:nvPr/>
        </p:nvSpPr>
        <p:spPr bwMode="gray">
          <a:xfrm rot="16200000">
            <a:off x="-1111511" y="1602101"/>
            <a:ext cx="3240360" cy="9091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noAutofit/>
          </a:bodyPr>
          <a:lstStyle>
            <a:lvl1pPr algn="l" rtl="0" fontAlgn="base">
              <a:lnSpc>
                <a:spcPct val="100000"/>
              </a:lnSpc>
              <a:spcBef>
                <a:spcPct val="0"/>
              </a:spcBef>
              <a:spcAft>
                <a:spcPct val="0"/>
              </a:spcAft>
              <a:defRPr sz="3200">
                <a:solidFill>
                  <a:sysClr val="windowText" lastClr="000000"/>
                </a:solidFill>
                <a:latin typeface="+mj-lt"/>
                <a:ea typeface="+mj-ea"/>
                <a:cs typeface="+mj-cs"/>
              </a:defRPr>
            </a:lvl1pPr>
            <a:lvl2pPr algn="l" rtl="0" fontAlgn="base">
              <a:spcBef>
                <a:spcPct val="0"/>
              </a:spcBef>
              <a:spcAft>
                <a:spcPct val="0"/>
              </a:spcAft>
              <a:defRPr sz="3200">
                <a:solidFill>
                  <a:srgbClr val="601010"/>
                </a:solidFill>
                <a:latin typeface="Georgia" pitchFamily="18" charset="0"/>
              </a:defRPr>
            </a:lvl2pPr>
            <a:lvl3pPr algn="l" rtl="0" fontAlgn="base">
              <a:spcBef>
                <a:spcPct val="0"/>
              </a:spcBef>
              <a:spcAft>
                <a:spcPct val="0"/>
              </a:spcAft>
              <a:defRPr sz="3200">
                <a:solidFill>
                  <a:srgbClr val="601010"/>
                </a:solidFill>
                <a:latin typeface="Georgia" pitchFamily="18" charset="0"/>
              </a:defRPr>
            </a:lvl3pPr>
            <a:lvl4pPr algn="l" rtl="0" fontAlgn="base">
              <a:spcBef>
                <a:spcPct val="0"/>
              </a:spcBef>
              <a:spcAft>
                <a:spcPct val="0"/>
              </a:spcAft>
              <a:defRPr sz="3200">
                <a:solidFill>
                  <a:srgbClr val="601010"/>
                </a:solidFill>
                <a:latin typeface="Georgia" pitchFamily="18" charset="0"/>
              </a:defRPr>
            </a:lvl4pPr>
            <a:lvl5pPr algn="l" rtl="0" fontAlgn="base">
              <a:spcBef>
                <a:spcPct val="0"/>
              </a:spcBef>
              <a:spcAft>
                <a:spcPct val="0"/>
              </a:spcAft>
              <a:defRPr sz="3200">
                <a:solidFill>
                  <a:srgbClr val="601010"/>
                </a:solidFill>
                <a:latin typeface="Georgia" pitchFamily="18" charset="0"/>
              </a:defRPr>
            </a:lvl5pPr>
            <a:lvl6pPr marL="457200" algn="l" rtl="0" fontAlgn="base">
              <a:spcBef>
                <a:spcPct val="0"/>
              </a:spcBef>
              <a:spcAft>
                <a:spcPct val="0"/>
              </a:spcAft>
              <a:defRPr sz="3200">
                <a:solidFill>
                  <a:srgbClr val="601010"/>
                </a:solidFill>
                <a:latin typeface="Georgia" pitchFamily="18" charset="0"/>
              </a:defRPr>
            </a:lvl6pPr>
            <a:lvl7pPr marL="914400" algn="l" rtl="0" fontAlgn="base">
              <a:spcBef>
                <a:spcPct val="0"/>
              </a:spcBef>
              <a:spcAft>
                <a:spcPct val="0"/>
              </a:spcAft>
              <a:defRPr sz="3200">
                <a:solidFill>
                  <a:srgbClr val="601010"/>
                </a:solidFill>
                <a:latin typeface="Georgia" pitchFamily="18" charset="0"/>
              </a:defRPr>
            </a:lvl7pPr>
            <a:lvl8pPr marL="1371600" algn="l" rtl="0" fontAlgn="base">
              <a:spcBef>
                <a:spcPct val="0"/>
              </a:spcBef>
              <a:spcAft>
                <a:spcPct val="0"/>
              </a:spcAft>
              <a:defRPr sz="3200">
                <a:solidFill>
                  <a:srgbClr val="601010"/>
                </a:solidFill>
                <a:latin typeface="Georgia" pitchFamily="18" charset="0"/>
              </a:defRPr>
            </a:lvl8pPr>
            <a:lvl9pPr marL="1828800" algn="l" rtl="0" fontAlgn="base">
              <a:spcBef>
                <a:spcPct val="0"/>
              </a:spcBef>
              <a:spcAft>
                <a:spcPct val="0"/>
              </a:spcAft>
              <a:defRPr sz="3200">
                <a:solidFill>
                  <a:srgbClr val="601010"/>
                </a:solidFill>
                <a:latin typeface="Georgia" pitchFamily="18" charset="0"/>
              </a:defRPr>
            </a:lvl9pPr>
          </a:lstStyle>
          <a:p>
            <a:pPr algn="ctr"/>
            <a:r>
              <a:rPr lang="fr-FR" b="0" kern="0" dirty="0">
                <a:solidFill>
                  <a:schemeClr val="tx1"/>
                </a:solidFill>
              </a:rPr>
              <a:t>Justesse</a:t>
            </a:r>
            <a:endParaRPr lang="en-US" b="0" kern="0" noProof="1">
              <a:solidFill>
                <a:srgbClr val="FF0000"/>
              </a:solidFill>
            </a:endParaRPr>
          </a:p>
        </p:txBody>
      </p:sp>
    </p:spTree>
    <p:extLst>
      <p:ext uri="{BB962C8B-B14F-4D97-AF65-F5344CB8AC3E}">
        <p14:creationId xmlns:p14="http://schemas.microsoft.com/office/powerpoint/2010/main" val="2093399631"/>
      </p:ext>
    </p:extLst>
  </p:cSld>
  <p:clrMapOvr>
    <a:masterClrMapping/>
  </p:clrMapOvr>
  <p:transition/>
</p:sld>
</file>

<file path=ppt/theme/theme1.xml><?xml version="1.0" encoding="utf-8"?>
<a:theme xmlns:a="http://schemas.openxmlformats.org/drawingml/2006/main" name="template">
  <a:themeElements>
    <a:clrScheme name="chemistry">
      <a:dk1>
        <a:srgbClr val="000000"/>
      </a:dk1>
      <a:lt1>
        <a:srgbClr val="006D49"/>
      </a:lt1>
      <a:dk2>
        <a:srgbClr val="000000"/>
      </a:dk2>
      <a:lt2>
        <a:srgbClr val="2784BD"/>
      </a:lt2>
      <a:accent1>
        <a:srgbClr val="FFD204"/>
      </a:accent1>
      <a:accent2>
        <a:srgbClr val="01AB72"/>
      </a:accent2>
      <a:accent3>
        <a:srgbClr val="ED3213"/>
      </a:accent3>
      <a:accent4>
        <a:srgbClr val="B8DC02"/>
      </a:accent4>
      <a:accent5>
        <a:srgbClr val="FB7A0C"/>
      </a:accent5>
      <a:accent6>
        <a:srgbClr val="00CCEE"/>
      </a:accent6>
      <a:hlink>
        <a:srgbClr val="B17167"/>
      </a:hlink>
      <a:folHlink>
        <a:srgbClr val="E4F162"/>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ru-RU" altLang="ru-RU"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ru-RU" altLang="ru-RU" sz="1800" b="1" i="0" u="none" strike="noStrike" cap="none" normalizeH="0" baseline="0" smtClean="0">
            <a:ln>
              <a:noFill/>
            </a:ln>
            <a:solidFill>
              <a:schemeClr val="tx1"/>
            </a:solidFill>
            <a:effectLst/>
            <a:latin typeface="Arial" charset="0"/>
          </a:defRPr>
        </a:defPPr>
      </a:lstStyle>
    </a:lnDef>
  </a:objectDefaults>
  <a:extraClrSchemeLst>
    <a:extraClrScheme>
      <a:clrScheme name="template 1">
        <a:dk1>
          <a:srgbClr val="4D4D4D"/>
        </a:dk1>
        <a:lt1>
          <a:srgbClr val="FFFFFF"/>
        </a:lt1>
        <a:dk2>
          <a:srgbClr val="000000"/>
        </a:dk2>
        <a:lt2>
          <a:srgbClr val="D5E1F3"/>
        </a:lt2>
        <a:accent1>
          <a:srgbClr val="BC4417"/>
        </a:accent1>
        <a:accent2>
          <a:srgbClr val="CF9C1C"/>
        </a:accent2>
        <a:accent3>
          <a:srgbClr val="FFFFFF"/>
        </a:accent3>
        <a:accent4>
          <a:srgbClr val="404040"/>
        </a:accent4>
        <a:accent5>
          <a:srgbClr val="DAB0AB"/>
        </a:accent5>
        <a:accent6>
          <a:srgbClr val="BB8D18"/>
        </a:accent6>
        <a:hlink>
          <a:srgbClr val="E8C97C"/>
        </a:hlink>
        <a:folHlink>
          <a:srgbClr val="EAEAEA"/>
        </a:folHlink>
      </a:clrScheme>
      <a:clrMap bg1="lt1" tx1="dk1" bg2="lt2" tx2="dk2" accent1="accent1" accent2="accent2" accent3="accent3" accent4="accent4" accent5="accent5" accent6="accent6" hlink="hlink" folHlink="folHlink"/>
    </a:extraClrScheme>
    <a:extraClrScheme>
      <a:clrScheme name="template 2">
        <a:dk1>
          <a:srgbClr val="4D4D4D"/>
        </a:dk1>
        <a:lt1>
          <a:srgbClr val="FFFFFF"/>
        </a:lt1>
        <a:dk2>
          <a:srgbClr val="000000"/>
        </a:dk2>
        <a:lt2>
          <a:srgbClr val="986615"/>
        </a:lt2>
        <a:accent1>
          <a:srgbClr val="BF4413"/>
        </a:accent1>
        <a:accent2>
          <a:srgbClr val="FFAB21"/>
        </a:accent2>
        <a:accent3>
          <a:srgbClr val="FFFFFF"/>
        </a:accent3>
        <a:accent4>
          <a:srgbClr val="404040"/>
        </a:accent4>
        <a:accent5>
          <a:srgbClr val="DCB0AA"/>
        </a:accent5>
        <a:accent6>
          <a:srgbClr val="E79B1D"/>
        </a:accent6>
        <a:hlink>
          <a:srgbClr val="C5A379"/>
        </a:hlink>
        <a:folHlink>
          <a:srgbClr val="EAEAEA"/>
        </a:folHlink>
      </a:clrScheme>
      <a:clrMap bg1="lt1" tx1="dk1" bg2="lt2" tx2="dk2" accent1="accent1" accent2="accent2" accent3="accent3" accent4="accent4" accent5="accent5" accent6="accent6" hlink="hlink" folHlink="folHlink"/>
    </a:extraClrScheme>
    <a:extraClrScheme>
      <a:clrScheme name="template 3">
        <a:dk1>
          <a:srgbClr val="4D4D4D"/>
        </a:dk1>
        <a:lt1>
          <a:srgbClr val="FFFFFF"/>
        </a:lt1>
        <a:dk2>
          <a:srgbClr val="000000"/>
        </a:dk2>
        <a:lt2>
          <a:srgbClr val="4A1B17"/>
        </a:lt2>
        <a:accent1>
          <a:srgbClr val="C66C00"/>
        </a:accent1>
        <a:accent2>
          <a:srgbClr val="FED416"/>
        </a:accent2>
        <a:accent3>
          <a:srgbClr val="FFFFFF"/>
        </a:accent3>
        <a:accent4>
          <a:srgbClr val="404040"/>
        </a:accent4>
        <a:accent5>
          <a:srgbClr val="DFBAAA"/>
        </a:accent5>
        <a:accent6>
          <a:srgbClr val="E6C013"/>
        </a:accent6>
        <a:hlink>
          <a:srgbClr val="FFDE93"/>
        </a:hlink>
        <a:folHlink>
          <a:srgbClr val="EAEAEA"/>
        </a:folHlink>
      </a:clrScheme>
      <a:clrMap bg1="lt1" tx1="dk1" bg2="lt2" tx2="dk2" accent1="accent1" accent2="accent2" accent3="accent3" accent4="accent4" accent5="accent5" accent6="accent6" hlink="hlink" folHlink="folHlink"/>
    </a:extraClrScheme>
    <a:extraClrScheme>
      <a:clrScheme name="template 4">
        <a:dk1>
          <a:srgbClr val="4D4D4D"/>
        </a:dk1>
        <a:lt1>
          <a:srgbClr val="FFFFFF"/>
        </a:lt1>
        <a:dk2>
          <a:srgbClr val="000000"/>
        </a:dk2>
        <a:lt2>
          <a:srgbClr val="9B6902"/>
        </a:lt2>
        <a:accent1>
          <a:srgbClr val="C75E00"/>
        </a:accent1>
        <a:accent2>
          <a:srgbClr val="FED416"/>
        </a:accent2>
        <a:accent3>
          <a:srgbClr val="FFFFFF"/>
        </a:accent3>
        <a:accent4>
          <a:srgbClr val="404040"/>
        </a:accent4>
        <a:accent5>
          <a:srgbClr val="E0B6AA"/>
        </a:accent5>
        <a:accent6>
          <a:srgbClr val="E6C013"/>
        </a:accent6>
        <a:hlink>
          <a:srgbClr val="EE6600"/>
        </a:hlink>
        <a:folHlink>
          <a:srgbClr val="EAEAEA"/>
        </a:folHlink>
      </a:clrScheme>
      <a:clrMap bg1="lt1" tx1="dk1" bg2="lt2" tx2="dk2" accent1="accent1" accent2="accent2" accent3="accent3" accent4="accent4" accent5="accent5" accent6="accent6" hlink="hlink" folHlink="folHlink"/>
    </a:extraClrScheme>
    <a:extraClrScheme>
      <a:clrScheme name="template 5">
        <a:dk1>
          <a:srgbClr val="4D4D4D"/>
        </a:dk1>
        <a:lt1>
          <a:srgbClr val="FFFFFF"/>
        </a:lt1>
        <a:dk2>
          <a:srgbClr val="000000"/>
        </a:dk2>
        <a:lt2>
          <a:srgbClr val="570301"/>
        </a:lt2>
        <a:accent1>
          <a:srgbClr val="D37E00"/>
        </a:accent1>
        <a:accent2>
          <a:srgbClr val="F5CB03"/>
        </a:accent2>
        <a:accent3>
          <a:srgbClr val="FFFFFF"/>
        </a:accent3>
        <a:accent4>
          <a:srgbClr val="404040"/>
        </a:accent4>
        <a:accent5>
          <a:srgbClr val="E6C0AA"/>
        </a:accent5>
        <a:accent6>
          <a:srgbClr val="DEB802"/>
        </a:accent6>
        <a:hlink>
          <a:srgbClr val="D86001"/>
        </a:hlink>
        <a:folHlink>
          <a:srgbClr val="EAEAEA"/>
        </a:folHlink>
      </a:clrScheme>
      <a:clrMap bg1="lt1" tx1="dk1" bg2="lt2" tx2="dk2" accent1="accent1" accent2="accent2" accent3="accent3" accent4="accent4" accent5="accent5" accent6="accent6" hlink="hlink" folHlink="folHlink"/>
    </a:extraClrScheme>
    <a:extraClrScheme>
      <a:clrScheme name="template 6">
        <a:dk1>
          <a:srgbClr val="4D4D4D"/>
        </a:dk1>
        <a:lt1>
          <a:srgbClr val="FFFFFF"/>
        </a:lt1>
        <a:dk2>
          <a:srgbClr val="000000"/>
        </a:dk2>
        <a:lt2>
          <a:srgbClr val="713C0C"/>
        </a:lt2>
        <a:accent1>
          <a:srgbClr val="E4B058"/>
        </a:accent1>
        <a:accent2>
          <a:srgbClr val="FDD912"/>
        </a:accent2>
        <a:accent3>
          <a:srgbClr val="FFFFFF"/>
        </a:accent3>
        <a:accent4>
          <a:srgbClr val="404040"/>
        </a:accent4>
        <a:accent5>
          <a:srgbClr val="EFD4B4"/>
        </a:accent5>
        <a:accent6>
          <a:srgbClr val="E5C40F"/>
        </a:accent6>
        <a:hlink>
          <a:srgbClr val="E06301"/>
        </a:hlink>
        <a:folHlink>
          <a:srgbClr val="EAEAEA"/>
        </a:folHlink>
      </a:clrScheme>
      <a:clrMap bg1="lt1" tx1="dk1" bg2="lt2" tx2="dk2" accent1="accent1" accent2="accent2" accent3="accent3" accent4="accent4" accent5="accent5" accent6="accent6" hlink="hlink" folHlink="folHlink"/>
    </a:extraClrScheme>
    <a:extraClrScheme>
      <a:clrScheme name="template 7">
        <a:dk1>
          <a:srgbClr val="4D4D4D"/>
        </a:dk1>
        <a:lt1>
          <a:srgbClr val="FFFFFF"/>
        </a:lt1>
        <a:dk2>
          <a:srgbClr val="000000"/>
        </a:dk2>
        <a:lt2>
          <a:srgbClr val="953900"/>
        </a:lt2>
        <a:accent1>
          <a:srgbClr val="B65300"/>
        </a:accent1>
        <a:accent2>
          <a:srgbClr val="CE6A00"/>
        </a:accent2>
        <a:accent3>
          <a:srgbClr val="FFFFFF"/>
        </a:accent3>
        <a:accent4>
          <a:srgbClr val="404040"/>
        </a:accent4>
        <a:accent5>
          <a:srgbClr val="D7B3AA"/>
        </a:accent5>
        <a:accent6>
          <a:srgbClr val="BA5F00"/>
        </a:accent6>
        <a:hlink>
          <a:srgbClr val="F0A806"/>
        </a:hlink>
        <a:folHlink>
          <a:srgbClr val="FFE6CD"/>
        </a:folHlink>
      </a:clrScheme>
      <a:clrMap bg1="lt1" tx1="dk1" bg2="lt2" tx2="dk2" accent1="accent1" accent2="accent2" accent3="accent3" accent4="accent4" accent5="accent5" accent6="accent6" hlink="hlink" folHlink="folHlink"/>
    </a:extraClrScheme>
    <a:extraClrScheme>
      <a:clrScheme name="template 8">
        <a:dk1>
          <a:srgbClr val="4D4D4D"/>
        </a:dk1>
        <a:lt1>
          <a:srgbClr val="FFFFFF"/>
        </a:lt1>
        <a:dk2>
          <a:srgbClr val="000000"/>
        </a:dk2>
        <a:lt2>
          <a:srgbClr val="D87200"/>
        </a:lt2>
        <a:accent1>
          <a:srgbClr val="E29B07"/>
        </a:accent1>
        <a:accent2>
          <a:srgbClr val="EDBF03"/>
        </a:accent2>
        <a:accent3>
          <a:srgbClr val="FFFFFF"/>
        </a:accent3>
        <a:accent4>
          <a:srgbClr val="404040"/>
        </a:accent4>
        <a:accent5>
          <a:srgbClr val="EECBAA"/>
        </a:accent5>
        <a:accent6>
          <a:srgbClr val="D7AD02"/>
        </a:accent6>
        <a:hlink>
          <a:srgbClr val="7CA43F"/>
        </a:hlink>
        <a:folHlink>
          <a:srgbClr val="FFE6CD"/>
        </a:folHlink>
      </a:clrScheme>
      <a:clrMap bg1="lt1" tx1="dk1" bg2="lt2" tx2="dk2" accent1="accent1" accent2="accent2" accent3="accent3" accent4="accent4" accent5="accent5" accent6="accent6" hlink="hlink" folHlink="folHlink"/>
    </a:extraClrScheme>
    <a:extraClrScheme>
      <a:clrScheme name="template 9">
        <a:dk1>
          <a:srgbClr val="4D4D4D"/>
        </a:dk1>
        <a:lt1>
          <a:srgbClr val="FFFFFF"/>
        </a:lt1>
        <a:dk2>
          <a:srgbClr val="000000"/>
        </a:dk2>
        <a:lt2>
          <a:srgbClr val="D24D06"/>
        </a:lt2>
        <a:accent1>
          <a:srgbClr val="E59709"/>
        </a:accent1>
        <a:accent2>
          <a:srgbClr val="E9AC24"/>
        </a:accent2>
        <a:accent3>
          <a:srgbClr val="FFFFFF"/>
        </a:accent3>
        <a:accent4>
          <a:srgbClr val="404040"/>
        </a:accent4>
        <a:accent5>
          <a:srgbClr val="F0C9AA"/>
        </a:accent5>
        <a:accent6>
          <a:srgbClr val="D39B20"/>
        </a:accent6>
        <a:hlink>
          <a:srgbClr val="F7B80B"/>
        </a:hlink>
        <a:folHlink>
          <a:srgbClr val="FFE6CD"/>
        </a:folHlink>
      </a:clrScheme>
      <a:clrMap bg1="lt1" tx1="dk1" bg2="lt2" tx2="dk2" accent1="accent1" accent2="accent2" accent3="accent3" accent4="accent4" accent5="accent5" accent6="accent6" hlink="hlink" folHlink="folHlink"/>
    </a:extraClrScheme>
    <a:extraClrScheme>
      <a:clrScheme name="template 10">
        <a:dk1>
          <a:srgbClr val="4D4D4D"/>
        </a:dk1>
        <a:lt1>
          <a:srgbClr val="FFFFFF"/>
        </a:lt1>
        <a:dk2>
          <a:srgbClr val="000000"/>
        </a:dk2>
        <a:lt2>
          <a:srgbClr val="CD5003"/>
        </a:lt2>
        <a:accent1>
          <a:srgbClr val="419DCF"/>
        </a:accent1>
        <a:accent2>
          <a:srgbClr val="BC1F1F"/>
        </a:accent2>
        <a:accent3>
          <a:srgbClr val="FFFFFF"/>
        </a:accent3>
        <a:accent4>
          <a:srgbClr val="404040"/>
        </a:accent4>
        <a:accent5>
          <a:srgbClr val="B0CCE4"/>
        </a:accent5>
        <a:accent6>
          <a:srgbClr val="AA1B1B"/>
        </a:accent6>
        <a:hlink>
          <a:srgbClr val="FFE42F"/>
        </a:hlink>
        <a:folHlink>
          <a:srgbClr val="FFE6CD"/>
        </a:folHlink>
      </a:clrScheme>
      <a:clrMap bg1="lt1" tx1="dk1" bg2="lt2" tx2="dk2" accent1="accent1" accent2="accent2" accent3="accent3" accent4="accent4" accent5="accent5" accent6="accent6" hlink="hlink" folHlink="folHlink"/>
    </a:extraClrScheme>
    <a:extraClrScheme>
      <a:clrScheme name="template 11">
        <a:dk1>
          <a:srgbClr val="4D4D4D"/>
        </a:dk1>
        <a:lt1>
          <a:srgbClr val="FFFFFF"/>
        </a:lt1>
        <a:dk2>
          <a:srgbClr val="000000"/>
        </a:dk2>
        <a:lt2>
          <a:srgbClr val="DF2905"/>
        </a:lt2>
        <a:accent1>
          <a:srgbClr val="D05203"/>
        </a:accent1>
        <a:accent2>
          <a:srgbClr val="72A3E1"/>
        </a:accent2>
        <a:accent3>
          <a:srgbClr val="FFFFFF"/>
        </a:accent3>
        <a:accent4>
          <a:srgbClr val="404040"/>
        </a:accent4>
        <a:accent5>
          <a:srgbClr val="E4B3AA"/>
        </a:accent5>
        <a:accent6>
          <a:srgbClr val="6793CC"/>
        </a:accent6>
        <a:hlink>
          <a:srgbClr val="F3A105"/>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chemistry">
      <a:dk1>
        <a:srgbClr val="000000"/>
      </a:dk1>
      <a:lt1>
        <a:srgbClr val="006D49"/>
      </a:lt1>
      <a:dk2>
        <a:srgbClr val="000000"/>
      </a:dk2>
      <a:lt2>
        <a:srgbClr val="2784BD"/>
      </a:lt2>
      <a:accent1>
        <a:srgbClr val="FFD204"/>
      </a:accent1>
      <a:accent2>
        <a:srgbClr val="01AB72"/>
      </a:accent2>
      <a:accent3>
        <a:srgbClr val="ED3213"/>
      </a:accent3>
      <a:accent4>
        <a:srgbClr val="B8DC02"/>
      </a:accent4>
      <a:accent5>
        <a:srgbClr val="FB7A0C"/>
      </a:accent5>
      <a:accent6>
        <a:srgbClr val="00CCEE"/>
      </a:accent6>
      <a:hlink>
        <a:srgbClr val="B17167"/>
      </a:hlink>
      <a:folHlink>
        <a:srgbClr val="E4F162"/>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ru-RU" altLang="ru-RU"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ru-RU" altLang="ru-RU" sz="1800" b="1" i="0" u="none" strike="noStrike" cap="none" normalizeH="0" baseline="0" smtClean="0">
            <a:ln>
              <a:noFill/>
            </a:ln>
            <a:solidFill>
              <a:schemeClr val="tx1"/>
            </a:solidFill>
            <a:effectLst/>
            <a:latin typeface="Arial"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14874</TotalTime>
  <Words>7625</Words>
  <Application>Microsoft Office PowerPoint</Application>
  <PresentationFormat>Personnalisé</PresentationFormat>
  <Paragraphs>1303</Paragraphs>
  <Slides>137</Slides>
  <Notes>82</Notes>
  <HiddenSlides>0</HiddenSlides>
  <MMClips>0</MMClips>
  <ScaleCrop>false</ScaleCrop>
  <HeadingPairs>
    <vt:vector size="6" baseType="variant">
      <vt:variant>
        <vt:lpstr>Polices utilisées</vt:lpstr>
      </vt:variant>
      <vt:variant>
        <vt:i4>11</vt:i4>
      </vt:variant>
      <vt:variant>
        <vt:lpstr>Thème</vt:lpstr>
      </vt:variant>
      <vt:variant>
        <vt:i4>2</vt:i4>
      </vt:variant>
      <vt:variant>
        <vt:lpstr>Titres des diapositives</vt:lpstr>
      </vt:variant>
      <vt:variant>
        <vt:i4>137</vt:i4>
      </vt:variant>
    </vt:vector>
  </HeadingPairs>
  <TitlesOfParts>
    <vt:vector size="150" baseType="lpstr">
      <vt:lpstr>Arial</vt:lpstr>
      <vt:lpstr>Arial Unicode MS</vt:lpstr>
      <vt:lpstr>Calibri</vt:lpstr>
      <vt:lpstr>Cambria Math</vt:lpstr>
      <vt:lpstr>Comic Sans MS</vt:lpstr>
      <vt:lpstr>Georgia</vt:lpstr>
      <vt:lpstr>Monotype Sorts</vt:lpstr>
      <vt:lpstr>Symbol</vt:lpstr>
      <vt:lpstr>Tahoma</vt:lpstr>
      <vt:lpstr>Times New Roman</vt:lpstr>
      <vt:lpstr>Wingdings</vt:lpstr>
      <vt:lpstr>template</vt:lpstr>
      <vt:lpstr>Custom Design</vt:lpstr>
      <vt:lpstr>VALIDATION DES METHODES</vt:lpstr>
      <vt:lpstr>PROGRAMME</vt:lpstr>
      <vt:lpstr>II – Maitrise statistiques des processus  MSP</vt:lpstr>
      <vt:lpstr>QU’est ce que la MSP?</vt:lpstr>
      <vt:lpstr>QU’est ce que la MSP?</vt:lpstr>
      <vt:lpstr>Qu’est-ce que le MSP? </vt:lpstr>
      <vt:lpstr>Qu’est que le MSP?</vt:lpstr>
      <vt:lpstr>PROGRAMME</vt:lpstr>
      <vt:lpstr>2- LIMITES D’UN PROCESSUS</vt:lpstr>
      <vt:lpstr>Présentation PowerPoint</vt:lpstr>
      <vt:lpstr>Elément d’un processus</vt:lpstr>
      <vt:lpstr>Type de variabilité</vt:lpstr>
      <vt:lpstr>Présentation PowerPoint</vt:lpstr>
      <vt:lpstr>Causes communes et causes spéciales  </vt:lpstr>
      <vt:lpstr>Les limites naturelles d’un processus</vt:lpstr>
      <vt:lpstr>Les limites naturelles d’un processus</vt:lpstr>
      <vt:lpstr>PROGRAMME</vt:lpstr>
      <vt:lpstr>3 - CAPABILITE</vt:lpstr>
      <vt:lpstr>Présentation PowerPoint</vt:lpstr>
      <vt:lpstr>La capabilité</vt:lpstr>
      <vt:lpstr>Qu’est ce que la capabilité ?</vt:lpstr>
      <vt:lpstr>Exemple de procédé capable et de procédé incapable </vt:lpstr>
      <vt:lpstr>Indice de capabilité machine Cm et Cmk </vt:lpstr>
      <vt:lpstr>Indice de capabilité machine Cm et Cmk </vt:lpstr>
      <vt:lpstr>Présentation PowerPoint</vt:lpstr>
      <vt:lpstr>Exemple1 : calcul de Cm</vt:lpstr>
      <vt:lpstr>Exemple 2 de calcul de Cm et Cmk</vt:lpstr>
      <vt:lpstr>Indice de capabilité processus Cp et Cpk</vt:lpstr>
      <vt:lpstr>Calcul de Cp et Cpk</vt:lpstr>
      <vt:lpstr>Présentation PowerPoint</vt:lpstr>
      <vt:lpstr>Valeur cible pour Cp et Cpk</vt:lpstr>
      <vt:lpstr>PROGRAMME</vt:lpstr>
      <vt:lpstr>III - Cartes de contrôle </vt:lpstr>
      <vt:lpstr>Cartes de contrôle</vt:lpstr>
      <vt:lpstr>Cartes de contrôle</vt:lpstr>
      <vt:lpstr>Type de cartes de contrôle </vt:lpstr>
      <vt:lpstr>Les cartes de contrôle aux mesures</vt:lpstr>
      <vt:lpstr>Les cartes de contrôle pour attributs</vt:lpstr>
      <vt:lpstr>Les cartes de contrôle aux mesures</vt:lpstr>
      <vt:lpstr>Etapes de construction de la carte de controle de la moyenne</vt:lpstr>
      <vt:lpstr>Exercice </vt:lpstr>
      <vt:lpstr>Limites pour les cartes X et R</vt:lpstr>
      <vt:lpstr>Identification des limites de contrôle sur les cartes X et R</vt:lpstr>
      <vt:lpstr>Modèle de carte X et R</vt:lpstr>
      <vt:lpstr>Exemple de carte X et R</vt:lpstr>
      <vt:lpstr>Calcul</vt:lpstr>
      <vt:lpstr>Les cartes de contrôle pour attributs</vt:lpstr>
      <vt:lpstr>Exemple de carte C</vt:lpstr>
      <vt:lpstr>Calcul</vt:lpstr>
      <vt:lpstr>Exemple de carte nP </vt:lpstr>
      <vt:lpstr>Calcul</vt:lpstr>
      <vt:lpstr>PROGRAMME</vt:lpstr>
      <vt:lpstr>5 – Interprétation de la cartes de contrôle</vt:lpstr>
      <vt:lpstr>Présentation PowerPoint</vt:lpstr>
      <vt:lpstr>Présentation PowerPoint</vt:lpstr>
      <vt:lpstr>Présentation PowerPoint</vt:lpstr>
      <vt:lpstr>Présentation PowerPoint</vt:lpstr>
      <vt:lpstr>Présentation PowerPoint</vt:lpstr>
      <vt:lpstr>Présentation PowerPoint</vt:lpstr>
      <vt:lpstr>CAUSE  ASSIGNABLE</vt:lpstr>
      <vt:lpstr>Présentation PowerPoint</vt:lpstr>
      <vt:lpstr>Présentation PowerPoint</vt:lpstr>
      <vt:lpstr>Présentation PowerPoint</vt:lpstr>
      <vt:lpstr>Présentation PowerPoint</vt:lpstr>
      <vt:lpstr>CALCUL DES INCERTITUDES </vt:lpstr>
      <vt:lpstr>Qualité d’une mesure</vt:lpstr>
      <vt:lpstr>REPETER LES MESURES : </vt:lpstr>
      <vt:lpstr>ERREURS ET INCERTITUDES</vt:lpstr>
      <vt:lpstr>Présentation PowerPoint</vt:lpstr>
      <vt:lpstr>Erreur aléatoire</vt:lpstr>
      <vt:lpstr>Erreur systématique</vt:lpstr>
      <vt:lpstr>D’ou  viennent les erreurs? </vt:lpstr>
      <vt:lpstr> </vt:lpstr>
      <vt:lpstr> </vt:lpstr>
      <vt:lpstr>D’ou viennent les erreurs? </vt:lpstr>
      <vt:lpstr>D’ou viennent les erreurs?</vt:lpstr>
      <vt:lpstr>Mais on sait qu’il y a une erreur sur chaque mesure: </vt:lpstr>
      <vt:lpstr>COMMENT DIMINUER LES ERREURS ?</vt:lpstr>
      <vt:lpstr>Représentation symbolique de l’erreur</vt:lpstr>
      <vt:lpstr>Opérations mathématiques sur les mesures</vt:lpstr>
      <vt:lpstr>Opérations mathématiques sur les mesures</vt:lpstr>
      <vt:lpstr>Opérations mathématiques sur les mesures</vt:lpstr>
      <vt:lpstr>Processus de mesure : Facteur d’influence</vt:lpstr>
      <vt:lpstr>Cause d’erreur (facteur d’influence)</vt:lpstr>
      <vt:lpstr>Exercice </vt:lpstr>
      <vt:lpstr>Sources d’erreurs</vt:lpstr>
      <vt:lpstr>REPETER LES MESURES : </vt:lpstr>
      <vt:lpstr>DEFINITIONS</vt:lpstr>
      <vt:lpstr>Fidélité</vt:lpstr>
      <vt:lpstr>DEFINITIONS</vt:lpstr>
      <vt:lpstr>Définition: Fidélité intermédiaire</vt:lpstr>
      <vt:lpstr>Fidélité intermédiaire</vt:lpstr>
      <vt:lpstr>Présentation PowerPoint</vt:lpstr>
      <vt:lpstr>Présentation PowerPoint</vt:lpstr>
      <vt:lpstr>DEFINITION: Justesse</vt:lpstr>
      <vt:lpstr>DEFINITION: Justesse</vt:lpstr>
      <vt:lpstr>Justesse</vt:lpstr>
      <vt:lpstr>Justesse</vt:lpstr>
      <vt:lpstr>Justesse</vt:lpstr>
      <vt:lpstr>Justesse</vt:lpstr>
      <vt:lpstr>Fidélité / justesse</vt:lpstr>
      <vt:lpstr>Exactitude, exactitude relative</vt:lpstr>
      <vt:lpstr>Calcul de l’exactitude</vt:lpstr>
      <vt:lpstr>Estimation du résultat d’une grandeur</vt:lpstr>
      <vt:lpstr>Incertitude de mesure</vt:lpstr>
      <vt:lpstr>Incertitude sur la mesure, pourquoi?</vt:lpstr>
      <vt:lpstr>Incertitude sur la mesure, pourquoi?</vt:lpstr>
      <vt:lpstr>Erreurs - incertitudes</vt:lpstr>
      <vt:lpstr>Evaluation des composantes de l’incertitude</vt:lpstr>
      <vt:lpstr>COMMENT DIMINUER LES ERREURS ?</vt:lpstr>
      <vt:lpstr>RAPPEL PROBABILITE  ET STATISTIQUE</vt:lpstr>
      <vt:lpstr>Lois de probalité : Courbe de Gauss</vt:lpstr>
      <vt:lpstr>Evaluation de l’incertitude type A</vt:lpstr>
      <vt:lpstr>Evaluation de l’incertitude type A</vt:lpstr>
      <vt:lpstr>Evaluation de l’incertitude de type B</vt:lpstr>
      <vt:lpstr>Evaluation de l’incertitude de type B</vt:lpstr>
      <vt:lpstr>Evaluation de l’incertitude de type B</vt:lpstr>
      <vt:lpstr>Incertitude d’un instrument</vt:lpstr>
      <vt:lpstr>CALCUL DE L’INCERTITUDE TYPE ET L’INCERTITUDE ELARGIE </vt:lpstr>
      <vt:lpstr>Exercice 3</vt:lpstr>
      <vt:lpstr>SOLUTION</vt:lpstr>
      <vt:lpstr>Exemple   On effectue 9 fois une même mesure de courant à l'aide d'un ampèremètre dont l'incertitude-type est de 2,9mA.    Aucune autre information n'est donnée ni disponible       </vt:lpstr>
      <vt:lpstr>Quelques formules de calcul</vt:lpstr>
      <vt:lpstr>Présentation PowerPoint</vt:lpstr>
      <vt:lpstr>Présentation PowerPoint</vt:lpstr>
      <vt:lpstr>Présentation PowerPoint</vt:lpstr>
      <vt:lpstr>Test de Fischer</vt:lpstr>
      <vt:lpstr>Test de Fischer</vt:lpstr>
      <vt:lpstr>Test t (Test de student) (un seul échantillon)</vt:lpstr>
      <vt:lpstr>Test t (Test de student) (Données appariés )</vt:lpstr>
      <vt:lpstr>Test t (Test de student) (Données appariés )</vt:lpstr>
      <vt:lpstr>Test t (Test de student) (Données appariés )</vt:lpstr>
      <vt:lpstr>Test t (Test de student) (2 groupes)</vt:lpstr>
      <vt:lpstr>Test t (Test de student) (2 groupes)</vt:lpstr>
      <vt:lpstr>Test t (Test de student) (2 groupes)</vt:lpstr>
      <vt:lpstr>Test de STUDENT</vt:lpstr>
      <vt:lpstr>MERCI POUR VOTRE AIMABLE ATTENTION </vt:lpstr>
    </vt:vector>
  </TitlesOfParts>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dc:title>
  <dc:creator>PoweredTemplates.com</dc:creator>
  <cp:lastModifiedBy>KHAOUANI FATIMA</cp:lastModifiedBy>
  <cp:revision>801</cp:revision>
  <dcterms:created xsi:type="dcterms:W3CDTF">2006-06-29T12:15:01Z</dcterms:created>
  <dcterms:modified xsi:type="dcterms:W3CDTF">2024-12-10T14:16:57Z</dcterms:modified>
</cp:coreProperties>
</file>