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1"/>
  </p:sldMasterIdLst>
  <p:sldIdLst>
    <p:sldId id="412" r:id="rId2"/>
    <p:sldId id="413" r:id="rId3"/>
    <p:sldId id="414" r:id="rId4"/>
    <p:sldId id="415" r:id="rId5"/>
    <p:sldId id="416" r:id="rId6"/>
    <p:sldId id="417" r:id="rId7"/>
    <p:sldId id="418" r:id="rId8"/>
    <p:sldId id="419" r:id="rId9"/>
    <p:sldId id="420" r:id="rId10"/>
    <p:sldId id="421" r:id="rId11"/>
    <p:sldId id="422" r:id="rId12"/>
    <p:sldId id="423" r:id="rId13"/>
    <p:sldId id="424" r:id="rId14"/>
    <p:sldId id="425" r:id="rId15"/>
    <p:sldId id="427" r:id="rId16"/>
    <p:sldId id="426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1"/>
    <p:restoredTop sz="94682"/>
  </p:normalViewPr>
  <p:slideViewPr>
    <p:cSldViewPr snapToGrid="0">
      <p:cViewPr varScale="1">
        <p:scale>
          <a:sx n="111" d="100"/>
          <a:sy n="111" d="100"/>
        </p:scale>
        <p:origin x="7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B207C-976F-1C4B-ADC5-850C29785DEF}" type="datetimeFigureOut">
              <a:rPr lang="fr-DZ" smtClean="0"/>
              <a:t>14/08/2024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9DF6612B-66E4-AC4B-AAA9-7F9BF755346F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385164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B207C-976F-1C4B-ADC5-850C29785DEF}" type="datetimeFigureOut">
              <a:rPr lang="fr-DZ" smtClean="0"/>
              <a:t>14/08/2024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612B-66E4-AC4B-AAA9-7F9BF755346F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717455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B207C-976F-1C4B-ADC5-850C29785DEF}" type="datetimeFigureOut">
              <a:rPr lang="fr-DZ" smtClean="0"/>
              <a:t>14/08/2024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612B-66E4-AC4B-AAA9-7F9BF755346F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4150061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0232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B207C-976F-1C4B-ADC5-850C29785DEF}" type="datetimeFigureOut">
              <a:rPr lang="fr-DZ" smtClean="0"/>
              <a:t>14/08/2024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612B-66E4-AC4B-AAA9-7F9BF755346F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647895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15DB207C-976F-1C4B-ADC5-850C29785DEF}" type="datetimeFigureOut">
              <a:rPr lang="fr-DZ" smtClean="0"/>
              <a:t>14/08/2024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fr-DZ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9DF6612B-66E4-AC4B-AAA9-7F9BF755346F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99707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B207C-976F-1C4B-ADC5-850C29785DEF}" type="datetimeFigureOut">
              <a:rPr lang="fr-DZ" smtClean="0"/>
              <a:t>14/08/2024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612B-66E4-AC4B-AAA9-7F9BF755346F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490960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B207C-976F-1C4B-ADC5-850C29785DEF}" type="datetimeFigureOut">
              <a:rPr lang="fr-DZ" smtClean="0"/>
              <a:t>14/08/2024</a:t>
            </a:fld>
            <a:endParaRPr lang="fr-D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612B-66E4-AC4B-AAA9-7F9BF755346F}" type="slidenum">
              <a:rPr lang="fr-DZ" smtClean="0"/>
              <a:t>‹N°›</a:t>
            </a:fld>
            <a:endParaRPr lang="fr-D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606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B207C-976F-1C4B-ADC5-850C29785DEF}" type="datetimeFigureOut">
              <a:rPr lang="fr-DZ" smtClean="0"/>
              <a:t>14/08/2024</a:t>
            </a:fld>
            <a:endParaRPr lang="fr-D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612B-66E4-AC4B-AAA9-7F9BF755346F}" type="slidenum">
              <a:rPr lang="fr-DZ" smtClean="0"/>
              <a:t>‹N°›</a:t>
            </a:fld>
            <a:endParaRPr lang="fr-DZ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003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B207C-976F-1C4B-ADC5-850C29785DEF}" type="datetimeFigureOut">
              <a:rPr lang="fr-DZ" smtClean="0"/>
              <a:t>14/08/2024</a:t>
            </a:fld>
            <a:endParaRPr lang="fr-D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612B-66E4-AC4B-AAA9-7F9BF755346F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4020223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B207C-976F-1C4B-ADC5-850C29785DEF}" type="datetimeFigureOut">
              <a:rPr lang="fr-DZ" smtClean="0"/>
              <a:t>14/08/2024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612B-66E4-AC4B-AAA9-7F9BF755346F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658269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B207C-976F-1C4B-ADC5-850C29785DEF}" type="datetimeFigureOut">
              <a:rPr lang="fr-DZ" smtClean="0"/>
              <a:t>14/08/2024</a:t>
            </a:fld>
            <a:endParaRPr lang="fr-DZ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612B-66E4-AC4B-AAA9-7F9BF755346F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847704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15DB207C-976F-1C4B-ADC5-850C29785DEF}" type="datetimeFigureOut">
              <a:rPr lang="fr-DZ" smtClean="0"/>
              <a:t>14/08/2024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fr-DZ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9DF6612B-66E4-AC4B-AAA9-7F9BF755346F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305721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6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1</a:t>
            </a:fld>
            <a:endParaRPr lang="fr-FR"/>
          </a:p>
        </p:txBody>
      </p:sp>
      <p:sp>
        <p:nvSpPr>
          <p:cNvPr id="5" name="Titre 4"/>
          <p:cNvSpPr>
            <a:spLocks noGrp="1"/>
          </p:cNvSpPr>
          <p:nvPr>
            <p:ph type="title" idx="4294967295"/>
          </p:nvPr>
        </p:nvSpPr>
        <p:spPr>
          <a:xfrm>
            <a:off x="3581400" y="2276475"/>
            <a:ext cx="8610600" cy="2516188"/>
          </a:xfrm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Résolution numérique des équations</a:t>
            </a:r>
            <a:br>
              <a:rPr lang="fr-FR" b="1" dirty="0">
                <a:solidFill>
                  <a:srgbClr val="FF0000"/>
                </a:solidFill>
              </a:rPr>
            </a:br>
            <a:r>
              <a:rPr lang="fr-FR" b="1" dirty="0">
                <a:solidFill>
                  <a:srgbClr val="FF0000"/>
                </a:solidFill>
              </a:rPr>
              <a:t>différentielles ordinaires :</a:t>
            </a:r>
            <a:br>
              <a:rPr lang="fr-FR" b="1" dirty="0">
                <a:solidFill>
                  <a:srgbClr val="FF0000"/>
                </a:solidFill>
              </a:rPr>
            </a:br>
            <a:br>
              <a:rPr lang="fr-FR" b="1" dirty="0">
                <a:solidFill>
                  <a:srgbClr val="FF0000"/>
                </a:solidFill>
              </a:rPr>
            </a:br>
            <a:r>
              <a:rPr lang="fr-FR" b="1" dirty="0">
                <a:solidFill>
                  <a:srgbClr val="FF0000"/>
                </a:solidFill>
              </a:rPr>
              <a:t> Problème de Cauchy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871864" y="980729"/>
            <a:ext cx="14988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00B050"/>
                </a:solidFill>
              </a:rPr>
              <a:t>Chapitre 6</a:t>
            </a:r>
          </a:p>
        </p:txBody>
      </p:sp>
    </p:spTree>
    <p:extLst>
      <p:ext uri="{BB962C8B-B14F-4D97-AF65-F5344CB8AC3E}">
        <p14:creationId xmlns:p14="http://schemas.microsoft.com/office/powerpoint/2010/main" val="15419475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/>
          <a:lstStyle/>
          <a:p>
            <a:r>
              <a:rPr lang="fr-FR" dirty="0"/>
              <a:t>Solution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10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1991544" y="1628800"/>
            <a:ext cx="8136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2- Calcul la solution approchée par la méthode d’Euler :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505" y="2238374"/>
            <a:ext cx="8784976" cy="320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814774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/>
          <a:lstStyle/>
          <a:p>
            <a:r>
              <a:rPr lang="fr-FR" dirty="0"/>
              <a:t>Solution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11</a:t>
            </a:fld>
            <a:endParaRPr lang="fr-FR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5520" y="1628800"/>
            <a:ext cx="8640960" cy="1237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5520" y="3068960"/>
            <a:ext cx="8352928" cy="187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2024" y="5301208"/>
            <a:ext cx="8346425" cy="670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440779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/>
          <a:lstStyle/>
          <a:p>
            <a:r>
              <a:rPr lang="fr-FR" dirty="0"/>
              <a:t>Méthode de Runge-</a:t>
            </a:r>
            <a:r>
              <a:rPr lang="fr-FR" dirty="0" err="1"/>
              <a:t>Kutta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12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2063552" y="1412777"/>
            <a:ext cx="820891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fr-FR" dirty="0"/>
              <a:t>Les méthodes de Runge-</a:t>
            </a:r>
            <a:r>
              <a:rPr lang="fr-FR" dirty="0" err="1"/>
              <a:t>Kutta</a:t>
            </a:r>
            <a:r>
              <a:rPr lang="fr-FR" dirty="0"/>
              <a:t> sont les généralisations de la méthode d’Euler à des ordres supérieurs à un (ordre élevé). </a:t>
            </a:r>
          </a:p>
          <a:p>
            <a:r>
              <a:rPr lang="fr-FR" dirty="0"/>
              <a:t>- Ces méthodes permettent d’obtenir une plus grande précision</a:t>
            </a:r>
          </a:p>
          <a:p>
            <a:r>
              <a:rPr lang="fr-FR" dirty="0"/>
              <a:t>(elles génèrent des solutions numériques plus proches des solutions analytiques) que la méthode d’Euler. </a:t>
            </a:r>
          </a:p>
        </p:txBody>
      </p:sp>
      <p:sp>
        <p:nvSpPr>
          <p:cNvPr id="6" name="Rectangle 5"/>
          <p:cNvSpPr/>
          <p:nvPr/>
        </p:nvSpPr>
        <p:spPr>
          <a:xfrm>
            <a:off x="1971788" y="3228518"/>
            <a:ext cx="28059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b="1" u="sng" dirty="0">
                <a:solidFill>
                  <a:srgbClr val="FF0000"/>
                </a:solidFill>
              </a:rPr>
              <a:t>Runge Kutta d’ordre 4 : RK4</a:t>
            </a:r>
            <a:endParaRPr lang="fr-FR" b="1" u="sng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71787" y="3597851"/>
            <a:ext cx="8241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C’est la méthode la plus précise et la plus utilisée, elle est d’ordre 4. Elle calcule la valeur de la fonction en quatre points intermédiaires selon :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788" y="4388071"/>
            <a:ext cx="7364573" cy="1819275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484807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/>
          <a:lstStyle/>
          <a:p>
            <a:r>
              <a:rPr lang="fr-FR" dirty="0"/>
              <a:t>Exemple 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13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1847528" y="1700808"/>
            <a:ext cx="84969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Résoudre le problème de Cauchy précédant par la méthode RK4 les cinq premières valeurs de la solution en prenant un pas d’intégration h=0.1. Comparer à la solution exacte.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4306" y="2714625"/>
            <a:ext cx="6093902" cy="858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5582" y="3328560"/>
            <a:ext cx="4832927" cy="4887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7568" y="4005064"/>
            <a:ext cx="6264696" cy="183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143528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/>
          <a:lstStyle/>
          <a:p>
            <a:r>
              <a:rPr lang="fr-FR" dirty="0"/>
              <a:t>Exemple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14</a:t>
            </a:fld>
            <a:endParaRPr lang="fr-F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576" y="1556792"/>
            <a:ext cx="8131516" cy="36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360050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/>
          <a:lstStyle/>
          <a:p>
            <a:r>
              <a:rPr lang="fr-FR" dirty="0"/>
              <a:t>Exemple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15</a:t>
            </a:fld>
            <a:endParaRPr lang="fr-FR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512" y="1340768"/>
            <a:ext cx="8856984" cy="32924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426047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/>
          <a:lstStyle/>
          <a:p>
            <a:r>
              <a:rPr lang="fr-FR" dirty="0"/>
              <a:t>Exemple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16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1703512" y="1412776"/>
            <a:ext cx="87129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Le tableau suivant rassemble les résultats des cinq premières itérations :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3486" y="2060849"/>
            <a:ext cx="9027011" cy="2411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600750" y="4865452"/>
            <a:ext cx="88924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Alors l’approximation de y(t) en t=0.5 par la méthode de RK4 est : y5 =1.106530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707817" y="5261683"/>
            <a:ext cx="1286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FF0000"/>
                </a:solidFill>
              </a:rPr>
              <a:t>Remarque: </a:t>
            </a:r>
          </a:p>
        </p:txBody>
      </p:sp>
      <p:sp>
        <p:nvSpPr>
          <p:cNvPr id="8" name="Rectangle 7"/>
          <p:cNvSpPr/>
          <p:nvPr/>
        </p:nvSpPr>
        <p:spPr>
          <a:xfrm>
            <a:off x="1524000" y="5634766"/>
            <a:ext cx="88204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On constate que l'erreur se situe autour de 10</a:t>
            </a:r>
            <a:r>
              <a:rPr lang="fr-FR" baseline="30000" dirty="0"/>
              <a:t>-6</a:t>
            </a:r>
            <a:r>
              <a:rPr lang="fr-FR" dirty="0"/>
              <a:t> ce qui se compare avantageusement avec les erreurs obtenues à l'aide de la méthode d’Euler. </a:t>
            </a:r>
          </a:p>
        </p:txBody>
      </p:sp>
    </p:spTree>
    <p:extLst>
      <p:ext uri="{BB962C8B-B14F-4D97-AF65-F5344CB8AC3E}">
        <p14:creationId xmlns:p14="http://schemas.microsoft.com/office/powerpoint/2010/main" val="1229007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/>
          <a:lstStyle/>
          <a:p>
            <a:r>
              <a:rPr lang="fr-FR" dirty="0"/>
              <a:t>Introduction 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2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1847528" y="2274838"/>
            <a:ext cx="856895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fr-FR" dirty="0"/>
              <a:t>En mathématiques, une équation différentielle est une équation dont la ou les inconnues sont des fonctions.</a:t>
            </a:r>
          </a:p>
          <a:p>
            <a:endParaRPr lang="fr-FR" dirty="0"/>
          </a:p>
          <a:p>
            <a:r>
              <a:rPr lang="fr-FR" dirty="0"/>
              <a:t>- Elle se présente sous la forme d'une relation entre ces fonctions inconnues et leurs dérivées successives. C'est un cas particulier d'équation fonctionnelle. </a:t>
            </a:r>
          </a:p>
        </p:txBody>
      </p:sp>
    </p:spTree>
    <p:extLst>
      <p:ext uri="{BB962C8B-B14F-4D97-AF65-F5344CB8AC3E}">
        <p14:creationId xmlns:p14="http://schemas.microsoft.com/office/powerpoint/2010/main" val="4073762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/>
          <a:lstStyle/>
          <a:p>
            <a:r>
              <a:rPr lang="fr-FR" dirty="0"/>
              <a:t>Introduction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3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1775520" y="1700808"/>
            <a:ext cx="84249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On distingue généralement deux types  d'équations différentielles 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/>
              <p:cNvSpPr/>
              <p:nvPr/>
            </p:nvSpPr>
            <p:spPr>
              <a:xfrm>
                <a:off x="1847528" y="2228672"/>
                <a:ext cx="7776864" cy="204600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buFontTx/>
                  <a:buChar char="-"/>
                </a:pPr>
                <a:r>
                  <a:rPr lang="fr-FR" dirty="0"/>
                  <a:t>les </a:t>
                </a:r>
                <a:r>
                  <a:rPr lang="fr-FR" b="1" dirty="0">
                    <a:solidFill>
                      <a:srgbClr val="00B050"/>
                    </a:solidFill>
                  </a:rPr>
                  <a:t>équations différentielles ordinaires</a:t>
                </a:r>
                <a:r>
                  <a:rPr lang="fr-FR" dirty="0"/>
                  <a:t> (EDO) où la ou les fonctions inconnues ne dépendent que d'une seule variable.</a:t>
                </a:r>
              </a:p>
              <a:p>
                <a:r>
                  <a:rPr lang="fr-FR" b="1" u="sng" dirty="0" err="1">
                    <a:solidFill>
                      <a:srgbClr val="FF0000"/>
                    </a:solidFill>
                  </a:rPr>
                  <a:t>Exp</a:t>
                </a:r>
                <a:r>
                  <a:rPr lang="fr-FR" b="1" u="sng" dirty="0">
                    <a:solidFill>
                      <a:srgbClr val="FF0000"/>
                    </a:solidFill>
                  </a:rPr>
                  <a:t>:</a:t>
                </a: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fr-FR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1">
                            <a:solidFill>
                              <a:srgbClr val="FF0000"/>
                            </a:solidFill>
                            <a:latin typeface="Cambria Math"/>
                          </a:rPr>
                          <m:t>𝐝𝐲</m:t>
                        </m:r>
                      </m:num>
                      <m:den>
                        <m:r>
                          <a:rPr lang="fr-FR" b="1">
                            <a:solidFill>
                              <a:srgbClr val="FF0000"/>
                            </a:solidFill>
                            <a:latin typeface="Cambria Math"/>
                          </a:rPr>
                          <m:t>𝐝𝐱</m:t>
                        </m:r>
                      </m:den>
                    </m:f>
                    <m:r>
                      <a:rPr lang="fr-FR" b="1">
                        <a:solidFill>
                          <a:srgbClr val="FF0000"/>
                        </a:solidFill>
                        <a:latin typeface="Cambria Math"/>
                      </a:rPr>
                      <m:t>+</m:t>
                    </m:r>
                    <m:r>
                      <a:rPr lang="fr-FR" b="1">
                        <a:solidFill>
                          <a:srgbClr val="FF0000"/>
                        </a:solidFill>
                        <a:latin typeface="Cambria Math"/>
                      </a:rPr>
                      <m:t>𝐲</m:t>
                    </m:r>
                    <m:r>
                      <a:rPr lang="fr-FR" b="1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r>
                      <a:rPr lang="fr-FR" b="1">
                        <a:solidFill>
                          <a:srgbClr val="FF0000"/>
                        </a:solidFill>
                        <a:latin typeface="Cambria Math"/>
                      </a:rPr>
                      <m:t>𝟑</m:t>
                    </m:r>
                    <m:sSup>
                      <m:sSupPr>
                        <m:ctrlPr>
                          <a:rPr lang="fr-FR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b="1">
                            <a:solidFill>
                              <a:srgbClr val="FF0000"/>
                            </a:solidFill>
                            <a:latin typeface="Cambria Math"/>
                          </a:rPr>
                          <m:t>𝐱</m:t>
                        </m:r>
                      </m:e>
                      <m:sup>
                        <m:r>
                          <a:rPr lang="fr-FR" b="1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fr-FR" b="1" dirty="0">
                    <a:solidFill>
                      <a:srgbClr val="FF0000"/>
                    </a:solidFill>
                  </a:rPr>
                  <a:t> ↔ </a:t>
                </a:r>
                <a:r>
                  <a:rPr lang="fr-FR" b="1" dirty="0">
                    <a:solidFill>
                      <a:srgbClr val="FF0000"/>
                    </a:solidFill>
                    <a:sym typeface="Wingdings" pitchFamily="2" charset="2"/>
                  </a:rPr>
                  <a:t>y</a:t>
                </a:r>
                <a:r>
                  <a:rPr lang="fr-FR" b="1" dirty="0" err="1">
                    <a:solidFill>
                      <a:srgbClr val="FF0000"/>
                    </a:solidFill>
                    <a:sym typeface="Wingdings" pitchFamily="2" charset="2"/>
                  </a:rPr>
                  <a:t>’+y</a:t>
                </a:r>
                <a:r>
                  <a:rPr lang="fr-FR" b="1" dirty="0">
                    <a:solidFill>
                      <a:srgbClr val="FF0000"/>
                    </a:solidFill>
                    <a:sym typeface="Wingdings" pitchFamily="2" charset="2"/>
                  </a:rPr>
                  <a:t>=</a:t>
                </a:r>
                <a:r>
                  <a:rPr lang="fr-FR" b="1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fr-FR" b="1">
                        <a:solidFill>
                          <a:srgbClr val="FF0000"/>
                        </a:solidFill>
                        <a:latin typeface="Cambria Math"/>
                      </a:rPr>
                      <m:t>𝟑</m:t>
                    </m:r>
                    <m:sSup>
                      <m:sSupPr>
                        <m:ctrlPr>
                          <a:rPr lang="fr-FR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b="1">
                            <a:solidFill>
                              <a:srgbClr val="FF0000"/>
                            </a:solidFill>
                            <a:latin typeface="Cambria Math"/>
                          </a:rPr>
                          <m:t>𝐱</m:t>
                        </m:r>
                      </m:e>
                      <m:sup>
                        <m:r>
                          <a:rPr lang="fr-FR" b="1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endParaRPr lang="fr-FR" b="1" dirty="0">
                  <a:solidFill>
                    <a:srgbClr val="FF0000"/>
                  </a:solidFill>
                </a:endParaRPr>
              </a:p>
              <a:p>
                <a:endParaRPr lang="fr-FR" b="1" dirty="0">
                  <a:solidFill>
                    <a:srgbClr val="FF0000"/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fr-FR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fr-FR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𝒅</m:t>
                            </m:r>
                          </m:e>
                          <m:sup>
                            <m:r>
                              <a:rPr lang="fr-FR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fr-FR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𝒚</m:t>
                        </m:r>
                      </m:num>
                      <m:den>
                        <m:r>
                          <a:rPr lang="fr-FR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𝒅</m:t>
                        </m:r>
                        <m:sSup>
                          <m:sSupPr>
                            <m:ctrlPr>
                              <a:rPr lang="fr-FR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fr-FR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r>
                  <a:rPr lang="fr-FR" b="1" dirty="0">
                    <a:solidFill>
                      <a:srgbClr val="FF0000"/>
                    </a:solidFill>
                  </a:rPr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1" i="1" dirty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fr-FR" b="1" i="1" dirty="0">
                            <a:solidFill>
                              <a:srgbClr val="FF0000"/>
                            </a:solidFill>
                            <a:latin typeface="Cambria Math"/>
                          </a:rPr>
                          <m:t>𝒙</m:t>
                        </m:r>
                      </m:den>
                    </m:f>
                    <m:f>
                      <m:fPr>
                        <m:ctrlPr>
                          <a:rPr lang="fr-FR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𝒅𝒚</m:t>
                        </m:r>
                      </m:num>
                      <m:den>
                        <m:r>
                          <a:rPr lang="fr-FR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𝒅𝒙</m:t>
                        </m:r>
                      </m:den>
                    </m:f>
                  </m:oMath>
                </a14:m>
                <a:r>
                  <a:rPr lang="fr-FR" b="1" dirty="0">
                    <a:solidFill>
                      <a:srgbClr val="FF0000"/>
                    </a:solidFill>
                  </a:rPr>
                  <a:t>+y=0 ↔y’’+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1" i="1" dirty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fr-FR" b="1" i="1" dirty="0">
                            <a:solidFill>
                              <a:srgbClr val="FF0000"/>
                            </a:solidFill>
                            <a:latin typeface="Cambria Math"/>
                          </a:rPr>
                          <m:t>𝒙</m:t>
                        </m:r>
                      </m:den>
                    </m:f>
                    <m:r>
                      <a:rPr lang="fr-FR" b="1" i="1" dirty="0">
                        <a:solidFill>
                          <a:srgbClr val="FF0000"/>
                        </a:solidFill>
                        <a:latin typeface="Cambria Math"/>
                      </a:rPr>
                      <m:t>𝒚</m:t>
                    </m:r>
                    <m:r>
                      <a:rPr lang="fr-FR" b="1" i="1" dirty="0">
                        <a:solidFill>
                          <a:srgbClr val="FF0000"/>
                        </a:solidFill>
                        <a:latin typeface="Cambria Math"/>
                      </a:rPr>
                      <m:t>′</m:t>
                    </m:r>
                  </m:oMath>
                </a14:m>
                <a:r>
                  <a:rPr lang="fr-FR" b="1" dirty="0">
                    <a:solidFill>
                      <a:srgbClr val="FF0000"/>
                    </a:solidFill>
                  </a:rPr>
                  <a:t>+y=0 </a:t>
                </a:r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7528" y="2228672"/>
                <a:ext cx="7776864" cy="2046009"/>
              </a:xfrm>
              <a:prstGeom prst="rect">
                <a:avLst/>
              </a:prstGeom>
              <a:blipFill>
                <a:blip r:embed="rId2"/>
                <a:stretch>
                  <a:fillRect l="-653" t="-1235" b="-1235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/>
              <p:cNvSpPr/>
              <p:nvPr/>
            </p:nvSpPr>
            <p:spPr>
              <a:xfrm>
                <a:off x="1986280" y="4474384"/>
                <a:ext cx="7776864" cy="22804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buFontTx/>
                  <a:buChar char="-"/>
                </a:pPr>
                <a:r>
                  <a:rPr lang="fr-FR" dirty="0"/>
                  <a:t>les </a:t>
                </a:r>
                <a:r>
                  <a:rPr lang="fr-FR" b="1" dirty="0">
                    <a:solidFill>
                      <a:srgbClr val="00B050"/>
                    </a:solidFill>
                  </a:rPr>
                  <a:t>équations différentielles partielles</a:t>
                </a:r>
                <a:r>
                  <a:rPr lang="fr-FR" dirty="0"/>
                  <a:t>, plutôt appelées équations aux dérivées partielles (EDP), où la ou les fonctions inconnues peuvent dépendre de plusieurs variables indépendantes.</a:t>
                </a:r>
              </a:p>
              <a:p>
                <a:r>
                  <a:rPr lang="fr-FR" b="1" u="sng" dirty="0" err="1">
                    <a:solidFill>
                      <a:srgbClr val="FF0000"/>
                    </a:solidFill>
                  </a:rPr>
                  <a:t>Exp</a:t>
                </a:r>
                <a:r>
                  <a:rPr lang="fr-FR" b="1" u="sng" dirty="0">
                    <a:solidFill>
                      <a:srgbClr val="FF0000"/>
                    </a:solidFill>
                  </a:rPr>
                  <a:t>: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b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𝐝𝐲</m:t>
                          </m:r>
                        </m:num>
                        <m:den>
                          <m:r>
                            <a:rPr lang="fr-FR" b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𝐝𝐱</m:t>
                          </m:r>
                        </m:den>
                      </m:f>
                      <m:r>
                        <a:rPr lang="fr-FR" b="1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1">
                          <a:solidFill>
                            <a:srgbClr val="FF0000"/>
                          </a:solidFill>
                          <a:latin typeface="Cambria Math"/>
                        </a:rPr>
                        <m:t>𝟑</m:t>
                      </m:r>
                      <m:f>
                        <m:fPr>
                          <m:ctrlPr>
                            <a:rPr lang="fr-F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b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𝐝𝐲</m:t>
                          </m:r>
                        </m:num>
                        <m:den>
                          <m:r>
                            <a:rPr lang="fr-FR" b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𝐝</m:t>
                          </m:r>
                          <m:r>
                            <a:rPr lang="fr-FR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𝒕</m:t>
                          </m:r>
                        </m:den>
                      </m:f>
                      <m:r>
                        <a:rPr lang="fr-FR" b="1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1">
                          <a:solidFill>
                            <a:srgbClr val="FF0000"/>
                          </a:solidFill>
                          <a:latin typeface="Cambria Math"/>
                        </a:rPr>
                        <m:t>𝐟</m:t>
                      </m:r>
                      <m:r>
                        <a:rPr lang="fr-FR" b="1">
                          <a:solidFill>
                            <a:srgbClr val="FF0000"/>
                          </a:solidFill>
                          <a:latin typeface="Cambria Math"/>
                        </a:rPr>
                        <m:t>(</m:t>
                      </m:r>
                      <m:r>
                        <a:rPr lang="fr-FR" b="1">
                          <a:solidFill>
                            <a:srgbClr val="FF0000"/>
                          </a:solidFill>
                          <a:latin typeface="Cambria Math"/>
                        </a:rPr>
                        <m:t>𝐱</m:t>
                      </m:r>
                      <m:r>
                        <a:rPr lang="fr-FR" b="1">
                          <a:solidFill>
                            <a:srgbClr val="FF0000"/>
                          </a:solidFill>
                          <a:latin typeface="Cambria Math"/>
                        </a:rPr>
                        <m:t>,</m:t>
                      </m:r>
                      <m:r>
                        <a:rPr lang="fr-FR" b="1">
                          <a:solidFill>
                            <a:srgbClr val="FF0000"/>
                          </a:solidFill>
                          <a:latin typeface="Cambria Math"/>
                        </a:rPr>
                        <m:t>𝐭</m:t>
                      </m:r>
                      <m:r>
                        <a:rPr lang="fr-FR" b="1">
                          <a:solidFill>
                            <a:srgbClr val="FF000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fr-FR" b="1" dirty="0">
                  <a:solidFill>
                    <a:srgbClr val="FF0000"/>
                  </a:solidFill>
                </a:endParaRPr>
              </a:p>
              <a:p>
                <a:pPr algn="ctr"/>
                <a:endParaRPr lang="fr-FR" b="1" dirty="0">
                  <a:solidFill>
                    <a:srgbClr val="FF0000"/>
                  </a:solidFill>
                </a:endParaRPr>
              </a:p>
              <a:p>
                <a:endParaRPr lang="fr-FR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6280" y="4474384"/>
                <a:ext cx="7776864" cy="2280432"/>
              </a:xfrm>
              <a:prstGeom prst="rect">
                <a:avLst/>
              </a:prstGeom>
              <a:blipFill>
                <a:blip r:embed="rId3"/>
                <a:stretch>
                  <a:fillRect l="-653" t="-1111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5374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/>
          <a:lstStyle/>
          <a:p>
            <a:r>
              <a:rPr lang="fr-FR" dirty="0"/>
              <a:t>problème de Cauchy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 dirty="0" err="1"/>
              <a:t>I.laribi</a:t>
            </a:r>
            <a:r>
              <a:rPr lang="fr-FR" dirty="0"/>
              <a:t>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4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1991544" y="1628800"/>
            <a:ext cx="8208912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Dans ce chapitre, on va considérer les équations différentielles ordinaires du premier ordre </a:t>
            </a:r>
            <a:r>
              <a:rPr lang="fr-FR" sz="2000" b="1" dirty="0">
                <a:solidFill>
                  <a:srgbClr val="00B050"/>
                </a:solidFill>
              </a:rPr>
              <a:t>y' (t) = f (t, y(t)) </a:t>
            </a:r>
            <a:r>
              <a:rPr lang="fr-FR" dirty="0"/>
              <a:t>avec une condition initiale imposée (problème de Cauchy).</a:t>
            </a:r>
          </a:p>
          <a:p>
            <a:endParaRPr lang="fr-FR" dirty="0"/>
          </a:p>
          <a:p>
            <a:r>
              <a:rPr lang="fr-FR" u="sng" dirty="0">
                <a:solidFill>
                  <a:srgbClr val="FF0000"/>
                </a:solidFill>
              </a:rPr>
              <a:t>Remarque :  </a:t>
            </a:r>
            <a:r>
              <a:rPr lang="fr-FR" dirty="0">
                <a:solidFill>
                  <a:srgbClr val="FF0000"/>
                </a:solidFill>
              </a:rPr>
              <a:t>l’ordre d’une équation différentielle correspond au degré maximale de dérivation</a:t>
            </a:r>
          </a:p>
          <a:p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16499" y="3690904"/>
            <a:ext cx="81119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Le problème de Cauchy (problème de la condition initiale) consiste à trouver une fonction y(t) définie sur l'intervalle I = [a, b] telle que :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5660" y="4322836"/>
            <a:ext cx="6120680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/>
              <p:cNvSpPr/>
              <p:nvPr/>
            </p:nvSpPr>
            <p:spPr>
              <a:xfrm>
                <a:off x="2016498" y="5760423"/>
                <a:ext cx="8483298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fr-FR" dirty="0"/>
                  <a:t>La condition y(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fr-FR" i="1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fr-FR" i="1">
                        <a:latin typeface="Cambria Math"/>
                      </a:rPr>
                      <m:t>)=</m:t>
                    </m:r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fr-FR" i="1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fr-FR" dirty="0"/>
                  <a:t>est une condition initiale ou la condition de Cauchy.</a:t>
                </a:r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6498" y="5760423"/>
                <a:ext cx="8483298" cy="369332"/>
              </a:xfrm>
              <a:prstGeom prst="rect">
                <a:avLst/>
              </a:prstGeom>
              <a:blipFill>
                <a:blip r:embed="rId3"/>
                <a:stretch>
                  <a:fillRect l="-598" t="-6667" b="-23333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18456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/>
          <a:lstStyle/>
          <a:p>
            <a:r>
              <a:rPr lang="fr-FR" dirty="0"/>
              <a:t>problème de Cauchy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5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1919536" y="1700809"/>
            <a:ext cx="9001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La solution du problème de Cauchy existe et unique si la fonction 𝒇(𝒕, 𝒚(𝒕)) satisfait la condition de </a:t>
            </a:r>
            <a:r>
              <a:rPr lang="fr-FR" sz="2000" b="1" u="sng" dirty="0" err="1">
                <a:solidFill>
                  <a:srgbClr val="00B050"/>
                </a:solidFill>
              </a:rPr>
              <a:t>Lipschitz</a:t>
            </a:r>
            <a:r>
              <a:rPr lang="fr-FR" sz="2000" b="1" u="sng" dirty="0">
                <a:solidFill>
                  <a:srgbClr val="00B050"/>
                </a:solidFill>
              </a:rPr>
              <a:t> </a:t>
            </a:r>
            <a:r>
              <a:rPr lang="fr-FR" dirty="0"/>
              <a:t>suivante : </a:t>
            </a:r>
          </a:p>
          <a:p>
            <a:endParaRPr lang="fr-FR" dirty="0"/>
          </a:p>
          <a:p>
            <a:r>
              <a:rPr lang="fr-FR" dirty="0"/>
              <a:t>∀ 𝒚</a:t>
            </a:r>
            <a:r>
              <a:rPr lang="fr-FR" baseline="-25000" dirty="0"/>
              <a:t>𝟏</a:t>
            </a:r>
            <a:r>
              <a:rPr lang="fr-FR" dirty="0"/>
              <a:t>,𝒚</a:t>
            </a:r>
            <a:r>
              <a:rPr lang="fr-FR" baseline="-25000" dirty="0"/>
              <a:t>𝟐</a:t>
            </a:r>
            <a:r>
              <a:rPr lang="fr-FR" b="1" dirty="0"/>
              <a:t> ∈ IR, </a:t>
            </a:r>
            <a:r>
              <a:rPr lang="fr-FR" dirty="0"/>
              <a:t>∀ t</a:t>
            </a:r>
            <a:r>
              <a:rPr lang="fr-FR" b="1" dirty="0"/>
              <a:t> ∈ [</a:t>
            </a:r>
            <a:r>
              <a:rPr lang="fr-FR" b="1" dirty="0" err="1"/>
              <a:t>a,b</a:t>
            </a:r>
            <a:r>
              <a:rPr lang="fr-FR" b="1" dirty="0"/>
              <a:t>] , </a:t>
            </a:r>
            <a:endParaRPr lang="fr-FR" dirty="0"/>
          </a:p>
          <a:p>
            <a:endParaRPr lang="fr-FR" dirty="0"/>
          </a:p>
          <a:p>
            <a:pPr algn="ctr"/>
            <a:endParaRPr lang="fr-FR" sz="2400" dirty="0"/>
          </a:p>
          <a:p>
            <a:pPr algn="ctr"/>
            <a:r>
              <a:rPr lang="fr-FR" sz="2400" dirty="0"/>
              <a:t>|𝒇(𝒕, 𝒚</a:t>
            </a:r>
            <a:r>
              <a:rPr lang="fr-FR" sz="2400" baseline="-25000" dirty="0"/>
              <a:t>𝟏</a:t>
            </a:r>
            <a:r>
              <a:rPr lang="fr-FR" sz="2400" dirty="0"/>
              <a:t>) − 𝒇(𝒕, 𝒚</a:t>
            </a:r>
            <a:r>
              <a:rPr lang="fr-FR" sz="2400" baseline="-25000" dirty="0"/>
              <a:t>𝟐</a:t>
            </a:r>
            <a:r>
              <a:rPr lang="fr-FR" sz="2400" dirty="0"/>
              <a:t>)| ≤ </a:t>
            </a:r>
            <a:r>
              <a:rPr lang="fr-FR" sz="2400" b="1" dirty="0"/>
              <a:t>K</a:t>
            </a:r>
            <a:r>
              <a:rPr lang="fr-FR" sz="2400" dirty="0"/>
              <a:t>|𝒚</a:t>
            </a:r>
            <a:r>
              <a:rPr lang="fr-FR" sz="2400" baseline="-25000" dirty="0"/>
              <a:t>𝟏</a:t>
            </a:r>
            <a:r>
              <a:rPr lang="fr-FR" sz="2400" dirty="0"/>
              <a:t> − 𝒚</a:t>
            </a:r>
            <a:r>
              <a:rPr lang="fr-FR" sz="2400" baseline="-25000" dirty="0"/>
              <a:t>𝟐</a:t>
            </a:r>
            <a:r>
              <a:rPr lang="fr-FR" sz="2400" dirty="0"/>
              <a:t>|. 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2207569" y="4077072"/>
            <a:ext cx="51260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En pratique pour vérifier cette condition, on calcule :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7688" y="4797152"/>
            <a:ext cx="4464496" cy="1452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429941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/>
          <a:lstStyle/>
          <a:p>
            <a:r>
              <a:rPr lang="fr-FR" b="1" dirty="0"/>
              <a:t>Méthode d’Euler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6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1631504" y="1660733"/>
            <a:ext cx="87129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- La méthode d’Euler est la plus ancienne et la plus simple des méthodes numériques d’approximation des équations différentielles ordinaires du premier ordre.</a:t>
            </a:r>
          </a:p>
        </p:txBody>
      </p:sp>
      <p:sp>
        <p:nvSpPr>
          <p:cNvPr id="6" name="Rectangle 5"/>
          <p:cNvSpPr/>
          <p:nvPr/>
        </p:nvSpPr>
        <p:spPr>
          <a:xfrm>
            <a:off x="1679488" y="2624686"/>
            <a:ext cx="9001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- Soit un intervalle </a:t>
            </a:r>
            <a:r>
              <a:rPr lang="fr-FR" b="1" i="1" dirty="0"/>
              <a:t>[</a:t>
            </a:r>
            <a:r>
              <a:rPr lang="fr-FR" b="1" i="1" dirty="0" err="1"/>
              <a:t>a,b</a:t>
            </a:r>
            <a:r>
              <a:rPr lang="fr-FR" b="1" i="1" dirty="0"/>
              <a:t>] </a:t>
            </a:r>
            <a:r>
              <a:rPr lang="fr-FR" dirty="0"/>
              <a:t>sur lequel on cherche la solution d’un problème de</a:t>
            </a:r>
          </a:p>
          <a:p>
            <a:r>
              <a:rPr lang="fr-FR" dirty="0"/>
              <a:t>Cauchy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9231" y="3175552"/>
            <a:ext cx="3528392" cy="866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1631504" y="4046622"/>
            <a:ext cx="82089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- La fonction 𝒇(𝒕, 𝒚(𝒕)) vérifie la condition de </a:t>
            </a:r>
            <a:r>
              <a:rPr lang="fr-FR" dirty="0" err="1"/>
              <a:t>Lipschitz</a:t>
            </a:r>
            <a:r>
              <a:rPr lang="fr-FR" dirty="0"/>
              <a:t> en y.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/>
              <p:cNvSpPr/>
              <p:nvPr/>
            </p:nvSpPr>
            <p:spPr>
              <a:xfrm>
                <a:off x="1679488" y="4528951"/>
                <a:ext cx="8881008" cy="76828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fr-FR" dirty="0"/>
                  <a:t>- La première étape consiste à diviser l’intervalle donné en n points équidistants ce qui donne un pas d’intégration 𝒉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/>
                          </a:rPr>
                          <m:t>𝑏</m:t>
                        </m:r>
                        <m:r>
                          <a:rPr lang="fr-FR" i="1">
                            <a:latin typeface="Cambria Math"/>
                          </a:rPr>
                          <m:t>−</m:t>
                        </m:r>
                        <m:r>
                          <a:rPr lang="fr-FR" i="1">
                            <a:latin typeface="Cambria Math"/>
                          </a:rPr>
                          <m:t>𝑎</m:t>
                        </m:r>
                      </m:num>
                      <m:den>
                        <m:r>
                          <a:rPr lang="fr-FR" i="1">
                            <a:latin typeface="Cambria Math"/>
                          </a:rPr>
                          <m:t>𝑛</m:t>
                        </m:r>
                      </m:den>
                    </m:f>
                  </m:oMath>
                </a14:m>
                <a:r>
                  <a:rPr lang="fr-FR" dirty="0"/>
                  <a:t>, le point d’abscisse 𝒕</a:t>
                </a:r>
                <a:r>
                  <a:rPr lang="fr-FR" baseline="-25000" dirty="0"/>
                  <a:t>𝒊</a:t>
                </a:r>
                <a:r>
                  <a:rPr lang="fr-FR" dirty="0"/>
                  <a:t> est donné par 𝒕</a:t>
                </a:r>
                <a:r>
                  <a:rPr lang="fr-FR" baseline="-25000" dirty="0"/>
                  <a:t>𝒊 </a:t>
                </a:r>
                <a:r>
                  <a:rPr lang="fr-FR" dirty="0"/>
                  <a:t>= 𝒂 + 𝒊𝒉 (pour </a:t>
                </a:r>
                <a:r>
                  <a:rPr lang="fr-FR" b="1" i="1" dirty="0"/>
                  <a:t>i=1,2,…,n</a:t>
                </a:r>
                <a:r>
                  <a:rPr lang="fr-FR" dirty="0"/>
                  <a:t>).</a:t>
                </a:r>
              </a:p>
            </p:txBody>
          </p:sp>
        </mc:Choice>
        <mc:Fallback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9488" y="4528951"/>
                <a:ext cx="8881008" cy="768287"/>
              </a:xfrm>
              <a:prstGeom prst="rect">
                <a:avLst/>
              </a:prstGeom>
              <a:blipFill>
                <a:blip r:embed="rId3"/>
                <a:stretch>
                  <a:fillRect l="-571" t="-3226" r="-143" b="-46774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9696" y="5515198"/>
            <a:ext cx="405765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56731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/>
          <a:lstStyle/>
          <a:p>
            <a:r>
              <a:rPr lang="fr-FR" b="1" dirty="0"/>
              <a:t>Méthode d’Euler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7</a:t>
            </a:fld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2423593" y="1772816"/>
            <a:ext cx="3433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Apres On intégrant entre </a:t>
            </a:r>
            <a:r>
              <a:rPr lang="fr-FR" i="1" dirty="0"/>
              <a:t>t</a:t>
            </a:r>
            <a:r>
              <a:rPr lang="fr-FR" i="1" baseline="-25000" dirty="0"/>
              <a:t>i-1</a:t>
            </a:r>
            <a:r>
              <a:rPr lang="fr-FR" dirty="0"/>
              <a:t> et </a:t>
            </a:r>
            <a:r>
              <a:rPr lang="fr-FR" i="1" dirty="0"/>
              <a:t>t</a:t>
            </a:r>
            <a:r>
              <a:rPr lang="fr-FR" i="1" baseline="-25000" dirty="0"/>
              <a:t>i   </a:t>
            </a:r>
            <a:r>
              <a:rPr lang="fr-FR" dirty="0"/>
              <a:t>: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ZoneTexte 5"/>
              <p:cNvSpPr txBox="1"/>
              <p:nvPr/>
            </p:nvSpPr>
            <p:spPr>
              <a:xfrm>
                <a:off x="2567608" y="2852936"/>
                <a:ext cx="5832648" cy="5430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000" b="1" i="1" dirty="0">
                    <a:solidFill>
                      <a:srgbClr val="00B050"/>
                    </a:solidFill>
                  </a:rPr>
                  <a:t>y' (t) = f (t, y(t)) </a:t>
                </a:r>
                <a:r>
                  <a:rPr lang="fr-FR" sz="2000" b="1" i="1" dirty="0">
                    <a:solidFill>
                      <a:srgbClr val="00B050"/>
                    </a:solidFill>
                    <a:sym typeface="Wingdings" pitchFamily="2" charset="2"/>
                  </a:rPr>
                  <a:t>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fr-FR" sz="20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sym typeface="Wingdings" pitchFamily="2" charset="2"/>
                          </a:rPr>
                        </m:ctrlPr>
                      </m:naryPr>
                      <m:sub>
                        <m:sSub>
                          <m:sSubPr>
                            <m:ctrlPr>
                              <a:rPr lang="fr-FR" sz="20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sym typeface="Wingdings" pitchFamily="2" charset="2"/>
                              </a:rPr>
                            </m:ctrlPr>
                          </m:sSubPr>
                          <m:e>
                            <m:r>
                              <a:rPr lang="fr-FR" sz="2000" b="1" i="1">
                                <a:solidFill>
                                  <a:srgbClr val="00B050"/>
                                </a:solidFill>
                                <a:latin typeface="Cambria Math"/>
                                <a:sym typeface="Wingdings" pitchFamily="2" charset="2"/>
                              </a:rPr>
                              <m:t>𝒕</m:t>
                            </m:r>
                          </m:e>
                          <m:sub>
                            <m:r>
                              <a:rPr lang="fr-FR" sz="2000" b="1" i="1">
                                <a:solidFill>
                                  <a:srgbClr val="00B050"/>
                                </a:solidFill>
                                <a:latin typeface="Cambria Math"/>
                                <a:sym typeface="Wingdings" pitchFamily="2" charset="2"/>
                              </a:rPr>
                              <m:t>𝒊</m:t>
                            </m:r>
                          </m:sub>
                        </m:sSub>
                        <m:r>
                          <a:rPr lang="fr-FR" sz="2000" b="1" i="1">
                            <a:solidFill>
                              <a:srgbClr val="00B050"/>
                            </a:solidFill>
                            <a:latin typeface="Cambria Math"/>
                            <a:sym typeface="Wingdings" pitchFamily="2" charset="2"/>
                          </a:rPr>
                          <m:t>−</m:t>
                        </m:r>
                        <m:r>
                          <a:rPr lang="fr-FR" sz="2000" b="1" i="1">
                            <a:solidFill>
                              <a:srgbClr val="00B050"/>
                            </a:solidFill>
                            <a:latin typeface="Cambria Math"/>
                            <a:sym typeface="Wingdings" pitchFamily="2" charset="2"/>
                          </a:rPr>
                          <m:t>𝟏</m:t>
                        </m:r>
                      </m:sub>
                      <m:sup>
                        <m:sSub>
                          <m:sSubPr>
                            <m:ctrlPr>
                              <a:rPr lang="fr-FR" sz="20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sym typeface="Wingdings" pitchFamily="2" charset="2"/>
                              </a:rPr>
                            </m:ctrlPr>
                          </m:sSubPr>
                          <m:e>
                            <m:r>
                              <a:rPr lang="fr-FR" sz="2000" b="1" i="1">
                                <a:solidFill>
                                  <a:srgbClr val="00B050"/>
                                </a:solidFill>
                                <a:latin typeface="Cambria Math"/>
                                <a:sym typeface="Wingdings" pitchFamily="2" charset="2"/>
                              </a:rPr>
                              <m:t>𝒕</m:t>
                            </m:r>
                          </m:e>
                          <m:sub>
                            <m:r>
                              <a:rPr lang="fr-FR" sz="2000" b="1" i="1">
                                <a:solidFill>
                                  <a:srgbClr val="00B050"/>
                                </a:solidFill>
                                <a:latin typeface="Cambria Math"/>
                                <a:sym typeface="Wingdings" pitchFamily="2" charset="2"/>
                              </a:rPr>
                              <m:t>𝒊</m:t>
                            </m:r>
                          </m:sub>
                        </m:sSub>
                      </m:sup>
                      <m:e>
                        <m:r>
                          <m:rPr>
                            <m:nor/>
                          </m:rPr>
                          <a:rPr lang="fr-FR" sz="2000" b="1" i="1" dirty="0">
                            <a:solidFill>
                              <a:srgbClr val="00B050"/>
                            </a:solidFill>
                          </a:rPr>
                          <m:t>y</m:t>
                        </m:r>
                        <m:r>
                          <m:rPr>
                            <m:nor/>
                          </m:rPr>
                          <a:rPr lang="fr-FR" sz="2000" b="1" i="1" dirty="0">
                            <a:solidFill>
                              <a:srgbClr val="00B050"/>
                            </a:solidFill>
                          </a:rPr>
                          <m:t>′ (</m:t>
                        </m:r>
                        <m:r>
                          <m:rPr>
                            <m:nor/>
                          </m:rPr>
                          <a:rPr lang="fr-FR" sz="2000" b="1" i="1" dirty="0">
                            <a:solidFill>
                              <a:srgbClr val="00B050"/>
                            </a:solidFill>
                          </a:rPr>
                          <m:t>t</m:t>
                        </m:r>
                        <m:r>
                          <m:rPr>
                            <m:nor/>
                          </m:rPr>
                          <a:rPr lang="fr-FR" sz="2000" b="1" i="1" dirty="0">
                            <a:solidFill>
                              <a:srgbClr val="00B050"/>
                            </a:solidFill>
                          </a:rPr>
                          <m:t>)</m:t>
                        </m:r>
                      </m:e>
                    </m:nary>
                  </m:oMath>
                </a14:m>
                <a:r>
                  <a:rPr lang="fr-FR" sz="2000" b="1" i="1" dirty="0">
                    <a:solidFill>
                      <a:srgbClr val="00B050"/>
                    </a:solidFill>
                    <a:sym typeface="Wingdings" pitchFamily="2" charset="2"/>
                  </a:rPr>
                  <a:t> </a:t>
                </a:r>
                <a:r>
                  <a:rPr lang="fr-FR" sz="2000" b="1" i="1" dirty="0">
                    <a:solidFill>
                      <a:srgbClr val="00B050"/>
                    </a:solidFill>
                  </a:rPr>
                  <a:t>=</a:t>
                </a:r>
                <a:r>
                  <a:rPr lang="fr-FR" sz="2000" b="1" i="1" dirty="0">
                    <a:solidFill>
                      <a:srgbClr val="00B050"/>
                    </a:solidFill>
                    <a:sym typeface="Wingdings" pitchFamily="2" charset="2"/>
                  </a:rPr>
                  <a:t>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fr-FR" sz="20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sym typeface="Wingdings" pitchFamily="2" charset="2"/>
                          </a:rPr>
                        </m:ctrlPr>
                      </m:naryPr>
                      <m:sub>
                        <m:sSub>
                          <m:sSubPr>
                            <m:ctrlPr>
                              <a:rPr lang="fr-FR" sz="20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sym typeface="Wingdings" pitchFamily="2" charset="2"/>
                              </a:rPr>
                            </m:ctrlPr>
                          </m:sSubPr>
                          <m:e>
                            <m:r>
                              <a:rPr lang="fr-FR" sz="2000" b="1" i="1">
                                <a:solidFill>
                                  <a:srgbClr val="00B050"/>
                                </a:solidFill>
                                <a:latin typeface="Cambria Math"/>
                                <a:sym typeface="Wingdings" pitchFamily="2" charset="2"/>
                              </a:rPr>
                              <m:t>𝒕</m:t>
                            </m:r>
                          </m:e>
                          <m:sub>
                            <m:r>
                              <a:rPr lang="fr-FR" sz="2000" b="1" i="1">
                                <a:solidFill>
                                  <a:srgbClr val="00B050"/>
                                </a:solidFill>
                                <a:latin typeface="Cambria Math"/>
                                <a:sym typeface="Wingdings" pitchFamily="2" charset="2"/>
                              </a:rPr>
                              <m:t>𝒊</m:t>
                            </m:r>
                          </m:sub>
                        </m:sSub>
                        <m:r>
                          <a:rPr lang="fr-FR" sz="2000" b="1" i="1">
                            <a:solidFill>
                              <a:srgbClr val="00B050"/>
                            </a:solidFill>
                            <a:latin typeface="Cambria Math"/>
                            <a:sym typeface="Wingdings" pitchFamily="2" charset="2"/>
                          </a:rPr>
                          <m:t>−</m:t>
                        </m:r>
                        <m:r>
                          <a:rPr lang="fr-FR" sz="2000" b="1" i="1">
                            <a:solidFill>
                              <a:srgbClr val="00B050"/>
                            </a:solidFill>
                            <a:latin typeface="Cambria Math"/>
                            <a:sym typeface="Wingdings" pitchFamily="2" charset="2"/>
                          </a:rPr>
                          <m:t>𝟏</m:t>
                        </m:r>
                      </m:sub>
                      <m:sup>
                        <m:sSub>
                          <m:sSubPr>
                            <m:ctrlPr>
                              <a:rPr lang="fr-FR" sz="20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sym typeface="Wingdings" pitchFamily="2" charset="2"/>
                              </a:rPr>
                            </m:ctrlPr>
                          </m:sSubPr>
                          <m:e>
                            <m:r>
                              <a:rPr lang="fr-FR" sz="2000" b="1" i="1">
                                <a:solidFill>
                                  <a:srgbClr val="00B050"/>
                                </a:solidFill>
                                <a:latin typeface="Cambria Math"/>
                                <a:sym typeface="Wingdings" pitchFamily="2" charset="2"/>
                              </a:rPr>
                              <m:t>𝒕</m:t>
                            </m:r>
                          </m:e>
                          <m:sub>
                            <m:r>
                              <a:rPr lang="fr-FR" sz="2000" b="1" i="1">
                                <a:solidFill>
                                  <a:srgbClr val="00B050"/>
                                </a:solidFill>
                                <a:latin typeface="Cambria Math"/>
                                <a:sym typeface="Wingdings" pitchFamily="2" charset="2"/>
                              </a:rPr>
                              <m:t>𝒊</m:t>
                            </m:r>
                          </m:sub>
                        </m:sSub>
                      </m:sup>
                      <m:e>
                        <m:r>
                          <m:rPr>
                            <m:nor/>
                          </m:rPr>
                          <a:rPr lang="fr-FR" sz="2000" b="1" i="1" dirty="0">
                            <a:solidFill>
                              <a:srgbClr val="00B050"/>
                            </a:solidFill>
                          </a:rPr>
                          <m:t>f</m:t>
                        </m:r>
                        <m:r>
                          <m:rPr>
                            <m:nor/>
                          </m:rPr>
                          <a:rPr lang="fr-FR" sz="2000" b="1" i="1" dirty="0">
                            <a:solidFill>
                              <a:srgbClr val="00B050"/>
                            </a:solidFill>
                          </a:rPr>
                          <m:t> (</m:t>
                        </m:r>
                        <m:r>
                          <m:rPr>
                            <m:nor/>
                          </m:rPr>
                          <a:rPr lang="fr-FR" sz="2000" b="1" i="1" dirty="0">
                            <a:solidFill>
                              <a:srgbClr val="00B050"/>
                            </a:solidFill>
                          </a:rPr>
                          <m:t>t</m:t>
                        </m:r>
                        <m:r>
                          <m:rPr>
                            <m:nor/>
                          </m:rPr>
                          <a:rPr lang="fr-FR" sz="2000" b="1" i="1" dirty="0">
                            <a:solidFill>
                              <a:srgbClr val="00B050"/>
                            </a:solidFill>
                          </a:rPr>
                          <m:t>, </m:t>
                        </m:r>
                        <m:r>
                          <m:rPr>
                            <m:nor/>
                          </m:rPr>
                          <a:rPr lang="fr-FR" sz="2000" b="1" i="1" dirty="0">
                            <a:solidFill>
                              <a:srgbClr val="00B050"/>
                            </a:solidFill>
                          </a:rPr>
                          <m:t>y</m:t>
                        </m:r>
                        <m:r>
                          <m:rPr>
                            <m:nor/>
                          </m:rPr>
                          <a:rPr lang="fr-FR" sz="2000" b="1" i="1" dirty="0">
                            <a:solidFill>
                              <a:srgbClr val="00B050"/>
                            </a:solidFill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fr-FR" sz="2000" b="1" i="1" dirty="0">
                            <a:solidFill>
                              <a:srgbClr val="00B050"/>
                            </a:solidFill>
                          </a:rPr>
                          <m:t>t</m:t>
                        </m:r>
                        <m:r>
                          <m:rPr>
                            <m:nor/>
                          </m:rPr>
                          <a:rPr lang="fr-FR" sz="2000" b="1" i="1" dirty="0">
                            <a:solidFill>
                              <a:srgbClr val="00B050"/>
                            </a:solidFill>
                          </a:rPr>
                          <m:t>))</m:t>
                        </m:r>
                        <m:r>
                          <m:rPr>
                            <m:nor/>
                          </m:rPr>
                          <a:rPr lang="fr-FR" sz="2000" i="1" dirty="0"/>
                          <m:t> </m:t>
                        </m:r>
                      </m:e>
                    </m:nary>
                  </m:oMath>
                </a14:m>
                <a:endParaRPr lang="fr-FR" sz="2000" i="1" dirty="0"/>
              </a:p>
            </p:txBody>
          </p:sp>
        </mc:Choice>
        <mc:Fallback>
          <p:sp>
            <p:nvSpPr>
              <p:cNvPr id="6" name="ZoneText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7608" y="2852936"/>
                <a:ext cx="5832648" cy="543034"/>
              </a:xfrm>
              <a:prstGeom prst="rect">
                <a:avLst/>
              </a:prstGeom>
              <a:blipFill>
                <a:blip r:embed="rId2"/>
                <a:stretch>
                  <a:fillRect l="-1087" t="-100000" b="-152273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ZoneTexte 6"/>
              <p:cNvSpPr txBox="1"/>
              <p:nvPr/>
            </p:nvSpPr>
            <p:spPr>
              <a:xfrm>
                <a:off x="2567609" y="3573016"/>
                <a:ext cx="3383619" cy="6330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2400" dirty="0"/>
                  <a:t>y(t</a:t>
                </a:r>
                <a:r>
                  <a:rPr lang="fr-FR" sz="2400" baseline="-25000" dirty="0"/>
                  <a:t>i</a:t>
                </a:r>
                <a:r>
                  <a:rPr lang="fr-FR" sz="2400" dirty="0"/>
                  <a:t>)-y(t</a:t>
                </a:r>
                <a:r>
                  <a:rPr lang="fr-FR" sz="2400" baseline="-25000" dirty="0"/>
                  <a:t>i-1</a:t>
                </a:r>
                <a:r>
                  <a:rPr lang="fr-FR" sz="2400" dirty="0"/>
                  <a:t>)=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fr-FR" sz="2400" b="1" i="1">
                            <a:latin typeface="Cambria Math" panose="02040503050406030204" pitchFamily="18" charset="0"/>
                            <a:sym typeface="Wingdings" pitchFamily="2" charset="2"/>
                          </a:rPr>
                        </m:ctrlPr>
                      </m:naryPr>
                      <m:sub>
                        <m:sSub>
                          <m:sSubPr>
                            <m:ctrlPr>
                              <a:rPr lang="fr-FR" sz="2400" b="1" i="1">
                                <a:latin typeface="Cambria Math" panose="02040503050406030204" pitchFamily="18" charset="0"/>
                                <a:sym typeface="Wingdings" pitchFamily="2" charset="2"/>
                              </a:rPr>
                            </m:ctrlPr>
                          </m:sSubPr>
                          <m:e>
                            <m:r>
                              <a:rPr lang="fr-FR" sz="2400" b="1" i="1">
                                <a:latin typeface="Cambria Math"/>
                                <a:sym typeface="Wingdings" pitchFamily="2" charset="2"/>
                              </a:rPr>
                              <m:t>𝒕</m:t>
                            </m:r>
                          </m:e>
                          <m:sub>
                            <m:r>
                              <a:rPr lang="fr-FR" sz="2400" b="1" i="1">
                                <a:latin typeface="Cambria Math"/>
                                <a:sym typeface="Wingdings" pitchFamily="2" charset="2"/>
                              </a:rPr>
                              <m:t>𝒊</m:t>
                            </m:r>
                          </m:sub>
                        </m:sSub>
                        <m:r>
                          <a:rPr lang="fr-FR" sz="2400" b="1" i="1">
                            <a:latin typeface="Cambria Math"/>
                            <a:sym typeface="Wingdings" pitchFamily="2" charset="2"/>
                          </a:rPr>
                          <m:t>−</m:t>
                        </m:r>
                        <m:r>
                          <a:rPr lang="fr-FR" sz="2400" b="1" i="1">
                            <a:latin typeface="Cambria Math"/>
                            <a:sym typeface="Wingdings" pitchFamily="2" charset="2"/>
                          </a:rPr>
                          <m:t>𝟏</m:t>
                        </m:r>
                      </m:sub>
                      <m:sup>
                        <m:sSub>
                          <m:sSubPr>
                            <m:ctrlPr>
                              <a:rPr lang="fr-FR" sz="2400" b="1" i="1">
                                <a:latin typeface="Cambria Math" panose="02040503050406030204" pitchFamily="18" charset="0"/>
                                <a:sym typeface="Wingdings" pitchFamily="2" charset="2"/>
                              </a:rPr>
                            </m:ctrlPr>
                          </m:sSubPr>
                          <m:e>
                            <m:r>
                              <a:rPr lang="fr-FR" sz="2400" b="1" i="1">
                                <a:latin typeface="Cambria Math"/>
                                <a:sym typeface="Wingdings" pitchFamily="2" charset="2"/>
                              </a:rPr>
                              <m:t>𝒕</m:t>
                            </m:r>
                          </m:e>
                          <m:sub>
                            <m:r>
                              <a:rPr lang="fr-FR" sz="2400" b="1" i="1">
                                <a:latin typeface="Cambria Math"/>
                                <a:sym typeface="Wingdings" pitchFamily="2" charset="2"/>
                              </a:rPr>
                              <m:t>𝒊</m:t>
                            </m:r>
                          </m:sub>
                        </m:sSub>
                      </m:sup>
                      <m:e>
                        <m:r>
                          <m:rPr>
                            <m:nor/>
                          </m:rPr>
                          <a:rPr lang="fr-FR" sz="2400" b="1" i="1" dirty="0"/>
                          <m:t>f</m:t>
                        </m:r>
                        <m:r>
                          <m:rPr>
                            <m:nor/>
                          </m:rPr>
                          <a:rPr lang="fr-FR" sz="2400" b="1" i="1" dirty="0"/>
                          <m:t> (</m:t>
                        </m:r>
                        <m:r>
                          <m:rPr>
                            <m:nor/>
                          </m:rPr>
                          <a:rPr lang="fr-FR" sz="2400" b="1" i="1" dirty="0"/>
                          <m:t>t</m:t>
                        </m:r>
                        <m:r>
                          <m:rPr>
                            <m:nor/>
                          </m:rPr>
                          <a:rPr lang="fr-FR" sz="2400" b="1" i="1" dirty="0"/>
                          <m:t>, </m:t>
                        </m:r>
                        <m:r>
                          <m:rPr>
                            <m:nor/>
                          </m:rPr>
                          <a:rPr lang="fr-FR" sz="2400" b="1" i="1" dirty="0"/>
                          <m:t>y</m:t>
                        </m:r>
                        <m:r>
                          <m:rPr>
                            <m:nor/>
                          </m:rPr>
                          <a:rPr lang="fr-FR" sz="2400" b="1" i="1" dirty="0"/>
                          <m:t>(</m:t>
                        </m:r>
                        <m:r>
                          <m:rPr>
                            <m:nor/>
                          </m:rPr>
                          <a:rPr lang="fr-FR" sz="2400" b="1" i="1" dirty="0"/>
                          <m:t>t</m:t>
                        </m:r>
                        <m:r>
                          <m:rPr>
                            <m:nor/>
                          </m:rPr>
                          <a:rPr lang="fr-FR" sz="2400" b="1" i="1" dirty="0"/>
                          <m:t>))</m:t>
                        </m:r>
                        <m:r>
                          <m:rPr>
                            <m:nor/>
                          </m:rPr>
                          <a:rPr lang="fr-FR" sz="2400" i="1" dirty="0"/>
                          <m:t> </m:t>
                        </m:r>
                      </m:e>
                    </m:nary>
                  </m:oMath>
                </a14:m>
                <a:endParaRPr lang="fr-FR" sz="2400" dirty="0"/>
              </a:p>
            </p:txBody>
          </p:sp>
        </mc:Choice>
        <mc:Fallback>
          <p:sp>
            <p:nvSpPr>
              <p:cNvPr id="7" name="ZoneText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7609" y="3573016"/>
                <a:ext cx="3383619" cy="633058"/>
              </a:xfrm>
              <a:prstGeom prst="rect">
                <a:avLst/>
              </a:prstGeom>
              <a:blipFill>
                <a:blip r:embed="rId3"/>
                <a:stretch>
                  <a:fillRect l="-2996" t="-103922" r="-11610" b="-156863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ZoneTexte 7"/>
          <p:cNvSpPr txBox="1"/>
          <p:nvPr/>
        </p:nvSpPr>
        <p:spPr>
          <a:xfrm>
            <a:off x="2386154" y="4234572"/>
            <a:ext cx="56262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On utilisant la formule de rectangle à gauche, on trouve : 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8"/>
              <p:cNvSpPr/>
              <p:nvPr/>
            </p:nvSpPr>
            <p:spPr>
              <a:xfrm>
                <a:off x="2895546" y="4603904"/>
                <a:ext cx="3110147" cy="400110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r>
                  <a:rPr lang="fr-FR" sz="2000" dirty="0"/>
                  <a:t>y(t</a:t>
                </a:r>
                <a:r>
                  <a:rPr lang="fr-FR" sz="2000" baseline="-25000" dirty="0"/>
                  <a:t>i</a:t>
                </a:r>
                <a:r>
                  <a:rPr lang="fr-FR" sz="2000" dirty="0"/>
                  <a:t>) = y(t</a:t>
                </a:r>
                <a:r>
                  <a:rPr lang="fr-FR" sz="2000" baseline="-25000" dirty="0"/>
                  <a:t>i-1</a:t>
                </a:r>
                <a:r>
                  <a:rPr lang="fr-FR" sz="2000" dirty="0"/>
                  <a:t>) +h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fr-FR" sz="2000" b="1" i="1" dirty="0"/>
                      <m:t>f</m:t>
                    </m:r>
                    <m:r>
                      <m:rPr>
                        <m:nor/>
                      </m:rPr>
                      <a:rPr lang="fr-FR" sz="2000" b="1" i="1" dirty="0"/>
                      <m:t> (</m:t>
                    </m:r>
                    <m:r>
                      <m:rPr>
                        <m:nor/>
                      </m:rPr>
                      <a:rPr lang="fr-FR" sz="2000" b="1" i="1" dirty="0"/>
                      <m:t>ti</m:t>
                    </m:r>
                    <m:r>
                      <m:rPr>
                        <m:nor/>
                      </m:rPr>
                      <a:rPr lang="fr-FR" sz="2000" b="1" i="1" baseline="-25000" dirty="0"/>
                      <m:t>−1, </m:t>
                    </m:r>
                    <m:r>
                      <m:rPr>
                        <m:nor/>
                      </m:rPr>
                      <a:rPr lang="fr-FR" sz="2000" b="1" i="1" dirty="0"/>
                      <m:t>y</m:t>
                    </m:r>
                    <m:r>
                      <m:rPr>
                        <m:nor/>
                      </m:rPr>
                      <a:rPr lang="fr-FR" sz="2000" b="1" i="1" dirty="0"/>
                      <m:t>(</m:t>
                    </m:r>
                    <m:r>
                      <m:rPr>
                        <m:nor/>
                      </m:rPr>
                      <a:rPr lang="fr-FR" sz="2000" b="1" i="1" dirty="0"/>
                      <m:t>ti</m:t>
                    </m:r>
                    <m:r>
                      <m:rPr>
                        <m:nor/>
                      </m:rPr>
                      <a:rPr lang="fr-FR" sz="2000" b="1" i="1" baseline="-25000" dirty="0"/>
                      <m:t>−1))</m:t>
                    </m:r>
                  </m:oMath>
                </a14:m>
                <a:r>
                  <a:rPr lang="fr-FR" sz="2000" dirty="0"/>
                  <a:t>  </a:t>
                </a:r>
              </a:p>
            </p:txBody>
          </p:sp>
        </mc:Choice>
        <mc:Fallback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5546" y="4603904"/>
                <a:ext cx="3110147" cy="400110"/>
              </a:xfrm>
              <a:prstGeom prst="rect">
                <a:avLst/>
              </a:prstGeom>
              <a:blipFill>
                <a:blip r:embed="rId4"/>
                <a:stretch>
                  <a:fillRect l="-2024" t="-2941" r="-9312" b="-23529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ZoneTexte 9"/>
          <p:cNvSpPr txBox="1"/>
          <p:nvPr/>
        </p:nvSpPr>
        <p:spPr>
          <a:xfrm>
            <a:off x="2567608" y="5147900"/>
            <a:ext cx="1113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On note :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/>
              <p:cNvSpPr/>
              <p:nvPr/>
            </p:nvSpPr>
            <p:spPr>
              <a:xfrm>
                <a:off x="2450763" y="5491134"/>
                <a:ext cx="3671198" cy="584775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r>
                  <a:rPr lang="fr-FR" sz="3200" b="1" dirty="0"/>
                  <a:t>y</a:t>
                </a:r>
                <a:r>
                  <a:rPr lang="fr-FR" sz="3200" b="1" baseline="-25000" dirty="0"/>
                  <a:t>i</a:t>
                </a:r>
                <a:r>
                  <a:rPr lang="fr-FR" sz="3200" b="1" dirty="0"/>
                  <a:t>= y</a:t>
                </a:r>
                <a:r>
                  <a:rPr lang="fr-FR" sz="3200" b="1" baseline="-25000" dirty="0"/>
                  <a:t>i-1</a:t>
                </a:r>
                <a:r>
                  <a:rPr lang="fr-FR" sz="3200" b="1" dirty="0"/>
                  <a:t>+h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fr-FR" sz="3200" b="1" i="1" dirty="0"/>
                      <m:t>f</m:t>
                    </m:r>
                    <m:r>
                      <m:rPr>
                        <m:nor/>
                      </m:rPr>
                      <a:rPr lang="fr-FR" sz="3200" b="1" i="1" dirty="0"/>
                      <m:t> (</m:t>
                    </m:r>
                    <m:r>
                      <m:rPr>
                        <m:nor/>
                      </m:rPr>
                      <a:rPr lang="fr-FR" sz="3200" b="1" i="1" dirty="0"/>
                      <m:t>ti</m:t>
                    </m:r>
                    <m:r>
                      <m:rPr>
                        <m:nor/>
                      </m:rPr>
                      <a:rPr lang="fr-FR" sz="3200" b="1" i="1" baseline="-25000" dirty="0"/>
                      <m:t>−1, </m:t>
                    </m:r>
                    <m:r>
                      <m:rPr>
                        <m:nor/>
                      </m:rPr>
                      <a:rPr lang="fr-FR" sz="3200" b="1" i="1" dirty="0"/>
                      <m:t>yi</m:t>
                    </m:r>
                    <m:r>
                      <m:rPr>
                        <m:nor/>
                      </m:rPr>
                      <a:rPr lang="fr-FR" sz="3200" b="1" i="1" baseline="-25000" dirty="0"/>
                      <m:t>−1))</m:t>
                    </m:r>
                  </m:oMath>
                </a14:m>
                <a:r>
                  <a:rPr lang="fr-FR" sz="3200" b="1" dirty="0"/>
                  <a:t>  </a:t>
                </a:r>
              </a:p>
            </p:txBody>
          </p:sp>
        </mc:Choice>
        <mc:Fallback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0763" y="5491134"/>
                <a:ext cx="3671198" cy="584775"/>
              </a:xfrm>
              <a:prstGeom prst="rect">
                <a:avLst/>
              </a:prstGeom>
              <a:blipFill>
                <a:blip r:embed="rId5"/>
                <a:stretch>
                  <a:fillRect l="-4124" t="-12500" r="-12715" b="-35417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ZoneTexte 11"/>
          <p:cNvSpPr txBox="1"/>
          <p:nvPr/>
        </p:nvSpPr>
        <p:spPr>
          <a:xfrm>
            <a:off x="6873654" y="5517232"/>
            <a:ext cx="2781915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fr-FR" dirty="0"/>
              <a:t>La formule d'Euler explicite </a:t>
            </a:r>
          </a:p>
        </p:txBody>
      </p:sp>
    </p:spTree>
    <p:extLst>
      <p:ext uri="{BB962C8B-B14F-4D97-AF65-F5344CB8AC3E}">
        <p14:creationId xmlns:p14="http://schemas.microsoft.com/office/powerpoint/2010/main" val="2763692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/>
          <a:lstStyle/>
          <a:p>
            <a:r>
              <a:rPr lang="fr-FR" dirty="0"/>
              <a:t>Exemple 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8</a:t>
            </a:fld>
            <a:endParaRPr lang="fr-F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5520" y="1772817"/>
            <a:ext cx="8496944" cy="2251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741761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/>
          <a:lstStyle/>
          <a:p>
            <a:r>
              <a:rPr lang="fr-FR" dirty="0"/>
              <a:t>Solution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9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1775520" y="1484784"/>
            <a:ext cx="8136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1- Vérifions la condition de Lipchitz sur t=[0, 0.5] et y</a:t>
            </a:r>
            <a:r>
              <a:rPr lang="fr-FR" b="1" dirty="0"/>
              <a:t> ∈ </a:t>
            </a:r>
            <a:r>
              <a:rPr lang="fr-FR" dirty="0"/>
              <a:t>IR: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544" y="2060848"/>
            <a:ext cx="8136904" cy="2920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66648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ype de bois">
  <a:themeElements>
    <a:clrScheme name="Type de bois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Type de bois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ype de bois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{42BACB29-36EB-6A43-9B8E-23C709D59906}tf10001070</Template>
  <TotalTime>0</TotalTime>
  <Words>818</Words>
  <Application>Microsoft Macintosh PowerPoint</Application>
  <PresentationFormat>Grand écran</PresentationFormat>
  <Paragraphs>98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3" baseType="lpstr">
      <vt:lpstr>Calibri</vt:lpstr>
      <vt:lpstr>Cambria Math</vt:lpstr>
      <vt:lpstr>Rockwell</vt:lpstr>
      <vt:lpstr>Rockwell Condensed</vt:lpstr>
      <vt:lpstr>Rockwell Extra Bold</vt:lpstr>
      <vt:lpstr>Wingdings</vt:lpstr>
      <vt:lpstr>Type de bois</vt:lpstr>
      <vt:lpstr>Résolution numérique des équations différentielles ordinaires :   Problème de Cauchy</vt:lpstr>
      <vt:lpstr>Introduction </vt:lpstr>
      <vt:lpstr>Introduction</vt:lpstr>
      <vt:lpstr>problème de Cauchy</vt:lpstr>
      <vt:lpstr>problème de Cauchy</vt:lpstr>
      <vt:lpstr>Méthode d’Euler</vt:lpstr>
      <vt:lpstr>Méthode d’Euler</vt:lpstr>
      <vt:lpstr>Exemple </vt:lpstr>
      <vt:lpstr>Solution</vt:lpstr>
      <vt:lpstr>Solution</vt:lpstr>
      <vt:lpstr>Solution</vt:lpstr>
      <vt:lpstr>Méthode de Runge-Kutta</vt:lpstr>
      <vt:lpstr>Exemple </vt:lpstr>
      <vt:lpstr>Exemple</vt:lpstr>
      <vt:lpstr>Exemple</vt:lpstr>
      <vt:lpstr>Exemple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pc</dc:creator>
  <cp:lastModifiedBy>pc</cp:lastModifiedBy>
  <cp:revision>1</cp:revision>
  <dcterms:created xsi:type="dcterms:W3CDTF">2024-08-14T18:31:45Z</dcterms:created>
  <dcterms:modified xsi:type="dcterms:W3CDTF">2024-08-14T18:32:15Z</dcterms:modified>
</cp:coreProperties>
</file>