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71" r:id="rId4"/>
    <p:sldId id="269" r:id="rId5"/>
    <p:sldId id="272" r:id="rId6"/>
    <p:sldId id="273" r:id="rId7"/>
    <p:sldId id="266" r:id="rId8"/>
    <p:sldId id="263" r:id="rId9"/>
    <p:sldId id="261" r:id="rId10"/>
    <p:sldId id="264" r:id="rId11"/>
    <p:sldId id="257" r:id="rId12"/>
    <p:sldId id="258" r:id="rId13"/>
    <p:sldId id="259" r:id="rId14"/>
    <p:sldId id="270" r:id="rId15"/>
    <p:sldId id="265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9" autoAdjust="0"/>
  </p:normalViewPr>
  <p:slideViewPr>
    <p:cSldViewPr>
      <p:cViewPr varScale="1">
        <p:scale>
          <a:sx n="82" d="100"/>
          <a:sy n="82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14/04/2019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14/04/2019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2928935"/>
            <a:ext cx="7772400" cy="612793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Présentation de la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Sardine: 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pilchardus</a:t>
            </a:r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1" y="1428737"/>
            <a:ext cx="87868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En Algérie,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pêche pélagique est dominée au débarquement par la sardine qui représente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58%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du total capturé. Les espèces de petits poissons pélagiques concernées sont essentiellement: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la sardine, l’allache, l’anchois, le chinchard et le maquereau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représentant en tonnage débarqué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des pêcheries.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5357826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-Animaux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à l’organisation complexe définie par 3 caractères originaux: </a:t>
            </a:r>
            <a:r>
              <a:rPr lang="fr-F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tube nerveux dorsal, chorde dorsale, et tube digestif ventral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4143380"/>
            <a:ext cx="8072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Chordés possédant une colonne vertébrale et un crâne qui contient la partie antérieure du système nerveux.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787" y="0"/>
            <a:ext cx="756084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sardine</a:t>
            </a:r>
          </a:p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3500438"/>
            <a:ext cx="8072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-La sardine appartient à l’embranchement 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 Cordés.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492919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-Il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existe 3 grands groupes de Chordés: </a:t>
            </a:r>
            <a:r>
              <a:rPr lang="fr-FR" sz="2000" b="1" dirty="0" smtClean="0"/>
              <a:t>les Tuniciers</a:t>
            </a:r>
            <a:r>
              <a:rPr lang="fr-FR" sz="2000" dirty="0" smtClean="0"/>
              <a:t>, </a:t>
            </a:r>
            <a:r>
              <a:rPr lang="fr-FR" sz="2000" b="1" dirty="0" smtClean="0"/>
              <a:t>les Céphalocordés </a:t>
            </a:r>
            <a:r>
              <a:rPr lang="fr-FR" sz="2000" dirty="0" smtClean="0"/>
              <a:t>et </a:t>
            </a:r>
            <a:r>
              <a:rPr lang="fr-FR" sz="2000" b="1" dirty="0" smtClean="0"/>
              <a:t>les Vertébrés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9144000" cy="442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28728" y="0"/>
            <a:ext cx="678661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Morphologie et Anatomie de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083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8572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Caractères morpho-métriques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071546"/>
            <a:ext cx="8858312" cy="55978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Pour caractériser au mieux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les changements éventuels de la morphologie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au cours de la 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croissance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du poisson, les différentes parties mesurées du corps sont exprimées en fonction de la longueur totale (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ou de la longueur de la tête (</a:t>
            </a:r>
            <a:r>
              <a:rPr lang="fr-FR" sz="1800" b="1" dirty="0" err="1" smtClean="0">
                <a:latin typeface="Times New Roman" pitchFamily="18" charset="0"/>
                <a:cs typeface="Times New Roman" pitchFamily="18" charset="0"/>
              </a:rPr>
              <a:t>Lc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). Afin de mettre de manière plus expressive les changements relatifs de ces dimensions.</a:t>
            </a:r>
          </a:p>
          <a:p>
            <a:pPr algn="just">
              <a:buNone/>
            </a:pP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Diverses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parties du poisson sont mesurées à l'aide d'un </a:t>
            </a:r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pied à coulisse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de 0.1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mm de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précision (au millimètre prés). Les différentes longueurs sont définies de la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manière suivante : 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: longueur totale, de l'extrémité du museau à l'extrémité de la partie la plus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longue de 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la nageoire caudale posée en extension.</a:t>
            </a:r>
          </a:p>
          <a:p>
            <a:pPr algn="just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LF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: longueur à la fourche, du bout du museau à la fourche de la nageoire caudale.</a:t>
            </a:r>
          </a:p>
          <a:p>
            <a:pPr algn="just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: longueur standard, de l'extrémité du museau à l'origine de la caudale</a:t>
            </a:r>
          </a:p>
          <a:p>
            <a:pPr algn="just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LC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: longueur céphalique, de l'extrémité du museau au point le plus postérieur de la</a:t>
            </a:r>
          </a:p>
          <a:p>
            <a:pPr algn="just"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marge de l'opercule.</a:t>
            </a:r>
          </a:p>
          <a:p>
            <a:pPr algn="just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: longueur pré-dorsale, de l'extrémité du museau à la base du premier rayon de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la dorsale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: longueur pré-anale, de l'extrémité du museau au bord postérieur de l'anus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FR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individu est pesé afin d'obtenir le </a:t>
            </a:r>
            <a:r>
              <a:rPr lang="fr-FR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poids total </a:t>
            </a:r>
            <a:r>
              <a:rPr lang="fr-FR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 centième de gramme près (</a:t>
            </a:r>
            <a:r>
              <a:rPr lang="fr-FR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fr-FR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fr-FR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0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NOUA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5" y="0"/>
            <a:ext cx="3571900" cy="16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3650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Les indices métriques utilisés: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257799"/>
          </a:xfrm>
        </p:spPr>
        <p:txBody>
          <a:bodyPr>
            <a:no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Indice céphalique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L'indice céphalique est le pourcentage du rapport de la longueur céphalique</a:t>
            </a:r>
          </a:p>
          <a:p>
            <a:pPr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(longueur de la tête à la longueur totale (LT) pour chaque poisson selon la 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formule suivante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IC= (LC/LT)*100.</a:t>
            </a:r>
          </a:p>
          <a:p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Indice pré-dorsal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L'indice pré-dorsal est le pourcentage du rapport de la longueur à la dorsale</a:t>
            </a:r>
          </a:p>
          <a:p>
            <a:pPr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(LD) à la longueur totale (LT) pour chaque poisson selon la formule suivante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ID= (LD/LT)* 100.</a:t>
            </a:r>
          </a:p>
          <a:p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Indice pré-anal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L'indice pré-anal est le pourcentage du rapport de la longueur à l'anale (LA) à</a:t>
            </a:r>
          </a:p>
          <a:p>
            <a:pPr>
              <a:buNone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la longueur totale (LT) pour chaque poisson selon la formule suivante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800" b="1" dirty="0">
                <a:latin typeface="Times New Roman" pitchFamily="18" charset="0"/>
                <a:cs typeface="Times New Roman" pitchFamily="18" charset="0"/>
              </a:rPr>
              <a:t>IA= (LA/LT)*100</a:t>
            </a:r>
            <a:r>
              <a:rPr lang="fr-FR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5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0035" y="1"/>
            <a:ext cx="8229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Nombre de rayons à la nageoire dorsale et anale: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0010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dénombrement des rayons des nageoires dorsales et anales pour les  individus.  le comptage se fait sous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loupe binoculaire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86" b="20870"/>
          <a:stretch/>
        </p:blipFill>
        <p:spPr bwMode="auto">
          <a:xfrm>
            <a:off x="142844" y="1714488"/>
            <a:ext cx="3643307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394" y="1714489"/>
            <a:ext cx="518160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929057" y="1714488"/>
            <a:ext cx="280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Rayons de nageoire dorsale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3929058" y="3857629"/>
            <a:ext cx="1785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Rayons de</a:t>
            </a:r>
          </a:p>
          <a:p>
            <a:r>
              <a:rPr lang="fr-FR" b="1" dirty="0" smtClean="0"/>
              <a:t>nageoire anale</a:t>
            </a:r>
            <a:endParaRPr lang="fr-FR" b="1" dirty="0"/>
          </a:p>
        </p:txBody>
      </p:sp>
      <p:sp>
        <p:nvSpPr>
          <p:cNvPr id="10" name="Ellipse 9"/>
          <p:cNvSpPr/>
          <p:nvPr/>
        </p:nvSpPr>
        <p:spPr>
          <a:xfrm>
            <a:off x="6357951" y="2071678"/>
            <a:ext cx="714380" cy="428628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214943" y="3714752"/>
            <a:ext cx="714380" cy="428628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5715016"/>
            <a:ext cx="9144000" cy="9233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Photographies montrant les caractères numériques étudiés chez 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pilchardus</a:t>
            </a:r>
            <a:endParaRPr lang="fr-FR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pêchée. (a): la colonne vertébrale et de l’arc branchial gauche, (b): rayons des nageoires dorsale et anale.</a:t>
            </a:r>
            <a:endParaRPr lang="fr-FR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500439"/>
            <a:ext cx="2071671" cy="166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57159" y="4000504"/>
            <a:ext cx="110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Vertèbres</a:t>
            </a:r>
            <a:endParaRPr lang="fr-FR" b="1" dirty="0"/>
          </a:p>
        </p:txBody>
      </p:sp>
      <p:pic>
        <p:nvPicPr>
          <p:cNvPr id="2055" name="Picture 7" descr="RÃ©sultat de recherche d'images pour &quot;branchiospines supÃ©rieures et infÃ©rieures de l sardine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9" y="3500439"/>
            <a:ext cx="1785951" cy="1643074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2786050" y="4071942"/>
            <a:ext cx="1214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Bronchiospines </a:t>
            </a:r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sups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infs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072197" y="4714884"/>
            <a:ext cx="50006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b</a:t>
            </a:r>
            <a:endParaRPr lang="fr-FR" sz="2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785919" y="5143512"/>
            <a:ext cx="57150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</a:t>
            </a:r>
            <a:endParaRPr lang="fr-FR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1" y="1000108"/>
            <a:ext cx="8786875" cy="5857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a-Détermination </a:t>
            </a:r>
            <a:r>
              <a:rPr lang="fr-FR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 sexe</a:t>
            </a:r>
          </a:p>
          <a:p>
            <a:pPr marL="0" indent="0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sardine 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ne présente pas de dimorphisme sexuel.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détermination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sexe exige une dissection et une observation directe de gonades,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ces dernières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sont prélevées et pesées à chaque fois au centième de gramme près (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poids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des gonades).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b-Rapport </a:t>
            </a:r>
            <a:r>
              <a:rPr lang="fr-FR" sz="20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Gonado</a:t>
            </a:r>
            <a:r>
              <a:rPr lang="fr-FR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-somatique</a:t>
            </a:r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critères pondéraux consistent à chiffrer l’accroissement des gonades durant le cycle sexuel. Les variations du poids des gonades sont presque toujours estimées par rapport à des paramètres comme la longueur du corps, le poids total du corps ou encore le poids somatique.</a:t>
            </a:r>
            <a:endParaRPr lang="fr-FR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Les moyennes mensuelles du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RGS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sont calculées car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nous avons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choisis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une relation proche de celle qui est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définie par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(Bougis 1952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RGS = Poids des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gonade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/ Poids du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corps *100</a:t>
            </a:r>
          </a:p>
          <a:p>
            <a:pPr marL="0" indent="0" algn="ctr">
              <a:buNone/>
            </a:pP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PG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Poids de la gonade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, PT :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Poids somatique (total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00035" y="0"/>
            <a:ext cx="8229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Reproduction chez la Sardine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3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7" y="142852"/>
            <a:ext cx="756084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sardine</a:t>
            </a:r>
          </a:p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00174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sardine (Sardina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 est une espèce de poisson de la famille des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Clupeidae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Nom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scientifique :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pilchardus</a:t>
            </a: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Règne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Animalia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Animal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Embranchement	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Chordata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Chordés</a:t>
            </a:r>
          </a:p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Sous-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embr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Vertebrata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Vertebrés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Super-classe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Osteichthyes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Osteichthyens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Classe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Actinopterygii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Actinoptérygiens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Sous-classe	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Neopterygii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Néoptérygiens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Infra-classe	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Teleostei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Téléostéens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Super-ordre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Clupeomorpha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Ordre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Clupeiformes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Clupéiformes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Sous-ordre	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Clupeoidei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Clupeoideens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Famille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Clupeidae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Clupeidés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Genre                   Sardina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Nom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binominal   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Walbaum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, 1792)</a:t>
            </a:r>
          </a:p>
        </p:txBody>
      </p:sp>
    </p:spTree>
    <p:extLst>
      <p:ext uri="{BB962C8B-B14F-4D97-AF65-F5344CB8AC3E}">
        <p14:creationId xmlns:p14="http://schemas.microsoft.com/office/powerpoint/2010/main" xmlns="" val="35584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sardine</a:t>
            </a:r>
          </a:p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8586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La répartition géographique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Sardine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rencontrée en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Atlantique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Nord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(Sardina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pilchardu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Méditerranée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pilchadus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sardina)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mer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noire.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-Sa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localisation et son abondance sont très influencées par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conditions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hydroclimatiques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L’isotherme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 marque à peu près sa limite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septentrionale(Nord) et l’isotherme 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25°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 sa limite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méridionale (Sud).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NOUAR\Desktop\répartition de la sard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00372"/>
            <a:ext cx="5554006" cy="335758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28662" y="6357958"/>
            <a:ext cx="821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Aire de répartition de la Sardine commune (</a:t>
            </a:r>
            <a:r>
              <a:rPr lang="fr-FR" b="1" i="1" dirty="0" smtClean="0"/>
              <a:t>Sardina </a:t>
            </a:r>
            <a:r>
              <a:rPr lang="fr-FR" b="1" i="1" dirty="0" err="1" smtClean="0"/>
              <a:t>Pilchardus</a:t>
            </a:r>
            <a:r>
              <a:rPr lang="fr-FR" b="1" i="1" dirty="0" smtClean="0"/>
              <a:t>) (</a:t>
            </a:r>
            <a:r>
              <a:rPr lang="fr-FR" b="1" i="1" dirty="0" err="1" smtClean="0"/>
              <a:t>Whitead</a:t>
            </a:r>
            <a:r>
              <a:rPr lang="fr-FR" b="1" i="1" dirty="0" smtClean="0"/>
              <a:t>, 1985).</a:t>
            </a:r>
            <a:endParaRPr lang="fr-F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5857892"/>
            <a:ext cx="8358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taille maximale de la sardine est de 25 cm en Atlantique, de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22 cm en Méditerranée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la taille commune est de 10 à 20 cm.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5786479" cy="2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428736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Régime alimentaire : 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Poissons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essentiellement marins. Absence d’écailles sur la tête, certaines espèces en sont même dépourvues sur le corps. Ligne latérale courte ou absente, dents minuscules ou absentes. Se sont des poissons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Planctonophages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smtClean="0"/>
              <a:t>plancton, d'œufs et de larves de crustacés).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sardine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3174" y="5143512"/>
            <a:ext cx="366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Walbaum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1792)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85860"/>
            <a:ext cx="2934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Cycle de </a:t>
            </a:r>
            <a:r>
              <a:rPr lang="fr-FR" sz="2000" b="1" dirty="0" smtClean="0">
                <a:solidFill>
                  <a:srgbClr val="FF0000"/>
                </a:solidFill>
              </a:rPr>
              <a:t>développement :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sardine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4305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*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Sardine présente un cycle de vie qui se caractérise essentiellement par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une croissance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rapide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une durée de vie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courte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une maturation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rapide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associée à une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grande fécondité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une mortalité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élevée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surtout en phase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larvaire.</a:t>
            </a:r>
          </a:p>
          <a:p>
            <a:pPr algn="just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Sardine atteint sa maturité sexuelle durant les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deux premières années de sa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vie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071810"/>
            <a:ext cx="50006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3714752"/>
            <a:ext cx="40719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/>
              <a:t>*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général, le cycle de vie d’un poisson peut être schématisé par deux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phases: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phase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larvaire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la phase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adulte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reliées entre elles par deux phénomènes biologiques :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 recrutement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reproduction.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4942" y="6000768"/>
            <a:ext cx="350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Cycle de vie de </a:t>
            </a:r>
            <a:r>
              <a:rPr lang="fr-FR" b="1" i="1" dirty="0" smtClean="0"/>
              <a:t>Sardina </a:t>
            </a:r>
            <a:r>
              <a:rPr lang="fr-FR" b="1" i="1" dirty="0" err="1" smtClean="0"/>
              <a:t>Pilchardus</a:t>
            </a:r>
            <a:endParaRPr lang="fr-FR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87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Intérêt alimentaire de la </a:t>
            </a:r>
            <a:r>
              <a:rPr lang="fr-FR" sz="2000" b="1" dirty="0" smtClean="0">
                <a:solidFill>
                  <a:srgbClr val="FF0000"/>
                </a:solidFill>
              </a:rPr>
              <a:t>Sardine: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choix de la Sardine, comme matrice alimentaire, est un poisson qui est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beaucoup consommé, et très vulnérable aux altérations microbiennes et au processus d’oxydation lipidique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sardine</a:t>
            </a:r>
            <a:br>
              <a:rPr lang="fr-F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3000372"/>
            <a:ext cx="1446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Les protéines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928794" y="3000372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Les lipides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357554" y="3000372"/>
            <a:ext cx="281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Les </a:t>
            </a:r>
            <a:r>
              <a:rPr lang="fr-FR" b="1" dirty="0" smtClean="0"/>
              <a:t>vitamines</a:t>
            </a:r>
          </a:p>
          <a:p>
            <a:pPr algn="ctr"/>
            <a:r>
              <a:rPr lang="fr-FR" b="1" dirty="0" smtClean="0"/>
              <a:t>(B1, B2, B3, B6, Vit A, Vit D)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286512" y="2857496"/>
            <a:ext cx="2857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Les sels </a:t>
            </a:r>
            <a:r>
              <a:rPr lang="fr-FR" b="1" dirty="0" smtClean="0"/>
              <a:t>minéraux</a:t>
            </a:r>
          </a:p>
          <a:p>
            <a:r>
              <a:rPr lang="fr-FR" b="1" dirty="0" smtClean="0"/>
              <a:t>(</a:t>
            </a:r>
            <a:r>
              <a:rPr lang="fr-FR" dirty="0" smtClean="0"/>
              <a:t>Phosphate </a:t>
            </a:r>
            <a:r>
              <a:rPr lang="fr-FR" dirty="0" smtClean="0"/>
              <a:t>(Ph</a:t>
            </a:r>
            <a:r>
              <a:rPr lang="fr-FR" dirty="0" smtClean="0"/>
              <a:t>),Potassium </a:t>
            </a:r>
            <a:r>
              <a:rPr lang="fr-FR" dirty="0" smtClean="0"/>
              <a:t>(K</a:t>
            </a:r>
            <a:r>
              <a:rPr lang="fr-FR" dirty="0" smtClean="0"/>
              <a:t>), Souffre </a:t>
            </a:r>
            <a:r>
              <a:rPr lang="fr-FR" dirty="0" smtClean="0"/>
              <a:t>(S</a:t>
            </a:r>
            <a:r>
              <a:rPr lang="fr-FR" dirty="0" smtClean="0"/>
              <a:t>), Chlore </a:t>
            </a:r>
            <a:r>
              <a:rPr lang="fr-FR" dirty="0" smtClean="0"/>
              <a:t>(CL +)</a:t>
            </a:r>
          </a:p>
          <a:p>
            <a:r>
              <a:rPr lang="fr-FR" dirty="0" smtClean="0"/>
              <a:t>Sodium (Na</a:t>
            </a:r>
            <a:r>
              <a:rPr lang="fr-FR" dirty="0" smtClean="0"/>
              <a:t>+),Calcium(Ca2</a:t>
            </a:r>
            <a:r>
              <a:rPr lang="fr-FR" dirty="0" smtClean="0"/>
              <a:t>+)</a:t>
            </a:r>
          </a:p>
          <a:p>
            <a:r>
              <a:rPr lang="fr-FR" dirty="0" smtClean="0"/>
              <a:t>Fer (</a:t>
            </a:r>
            <a:r>
              <a:rPr lang="fr-FR" dirty="0" smtClean="0"/>
              <a:t>Fe)et </a:t>
            </a:r>
            <a:r>
              <a:rPr lang="fr-FR" b="1" dirty="0" smtClean="0"/>
              <a:t>Iode </a:t>
            </a:r>
            <a:r>
              <a:rPr lang="fr-FR" b="1" dirty="0" smtClean="0"/>
              <a:t>(I</a:t>
            </a:r>
            <a:r>
              <a:rPr lang="fr-FR" dirty="0" smtClean="0"/>
              <a:t>) </a:t>
            </a:r>
            <a:r>
              <a:rPr lang="fr-FR" b="1" dirty="0" smtClean="0"/>
              <a:t>).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10800000" flipV="1">
            <a:off x="928662" y="2357430"/>
            <a:ext cx="200026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2714612" y="2357430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H="1">
            <a:off x="3857620" y="2500306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357686" y="2357430"/>
            <a:ext cx="242889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4357694"/>
            <a:ext cx="3814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Facteurs d’agression de la </a:t>
            </a:r>
            <a:r>
              <a:rPr lang="fr-FR" sz="2000" b="1" dirty="0" smtClean="0">
                <a:solidFill>
                  <a:srgbClr val="FF0000"/>
                </a:solidFill>
              </a:rPr>
              <a:t>sardine:</a:t>
            </a:r>
          </a:p>
          <a:p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282" y="5143512"/>
            <a:ext cx="285752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La </a:t>
            </a:r>
            <a:r>
              <a:rPr lang="fr-FR" b="1" dirty="0" smtClean="0"/>
              <a:t>pollution</a:t>
            </a:r>
            <a:r>
              <a:rPr lang="fr-FR" dirty="0" smtClean="0"/>
              <a:t>(</a:t>
            </a:r>
            <a:r>
              <a:rPr lang="fr-FR" dirty="0" smtClean="0"/>
              <a:t>Les activités </a:t>
            </a:r>
            <a:r>
              <a:rPr lang="fr-FR" dirty="0" smtClean="0"/>
              <a:t>humaines, </a:t>
            </a:r>
            <a:r>
              <a:rPr lang="fr-FR" dirty="0" smtClean="0"/>
              <a:t>terrestre et </a:t>
            </a:r>
            <a:r>
              <a:rPr lang="fr-FR" dirty="0" smtClean="0"/>
              <a:t>anthropique, </a:t>
            </a:r>
            <a:r>
              <a:rPr lang="fr-FR" dirty="0" smtClean="0"/>
              <a:t>pollution </a:t>
            </a:r>
            <a:r>
              <a:rPr lang="fr-FR" dirty="0" smtClean="0"/>
              <a:t>pétrolière).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857752" y="5072074"/>
            <a:ext cx="371477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Les </a:t>
            </a:r>
            <a:r>
              <a:rPr lang="fr-FR" b="1" dirty="0" smtClean="0"/>
              <a:t>parasites </a:t>
            </a:r>
            <a:r>
              <a:rPr lang="fr-FR" dirty="0" smtClean="0"/>
              <a:t>(</a:t>
            </a:r>
            <a:r>
              <a:rPr lang="fr-FR" dirty="0" smtClean="0"/>
              <a:t>les virus, </a:t>
            </a:r>
            <a:r>
              <a:rPr lang="fr-FR" dirty="0" smtClean="0"/>
              <a:t>les bactéries</a:t>
            </a:r>
            <a:r>
              <a:rPr lang="fr-FR" dirty="0" smtClean="0"/>
              <a:t>, les champignons, </a:t>
            </a:r>
            <a:r>
              <a:rPr lang="fr-FR" dirty="0" smtClean="0"/>
              <a:t>les protozoaires </a:t>
            </a:r>
            <a:r>
              <a:rPr lang="fr-FR" dirty="0" smtClean="0"/>
              <a:t>et les </a:t>
            </a:r>
            <a:r>
              <a:rPr lang="fr-FR" dirty="0" err="1" smtClean="0"/>
              <a:t>myxozoaires</a:t>
            </a:r>
            <a:r>
              <a:rPr lang="fr-FR" dirty="0" smtClean="0"/>
              <a:t>. </a:t>
            </a:r>
            <a:r>
              <a:rPr lang="fr-FR" dirty="0" smtClean="0"/>
              <a:t>des Helminthes et des </a:t>
            </a:r>
            <a:r>
              <a:rPr lang="fr-FR" dirty="0" smtClean="0"/>
              <a:t>Arthropodes).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 rot="10800000" flipV="1">
            <a:off x="2786050" y="4643446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929058" y="4643446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1" y="1500174"/>
            <a:ext cx="8784976" cy="5143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biométrie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est une partie de la biologie qui applique des méthodes statistiques quantitatives avec des mesures biométriques aux êtres vivants.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est une discipline scientifique ayant </a:t>
            </a:r>
            <a:r>
              <a:rPr lang="fr-FR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objet: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l'étude des distributions de taille (longueur, poids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...);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caractères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morphométriques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dans les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populations;</a:t>
            </a:r>
          </a:p>
          <a:p>
            <a:pPr marL="0" indent="0" algn="just">
              <a:buFont typeface="Wingdings" pitchFamily="2" charset="2"/>
              <a:buChar char="v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leur durée de vie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marL="0" indent="0"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biométrie rend quantitative la biologie</a:t>
            </a:r>
            <a:r>
              <a:rPr lang="fr-F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787" y="0"/>
            <a:ext cx="756084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Etude biométrique de  La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sardine 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3200" i="1" dirty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3200" i="1" dirty="0" err="1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1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15008" y="5357827"/>
            <a:ext cx="342899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Morphologie et Anatomie de </a:t>
            </a:r>
          </a:p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Sardina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pilchardus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962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BOUKLI\Desktop\poste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25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1266</Words>
  <Application>Microsoft Office PowerPoint</Application>
  <PresentationFormat>Affichage à l'écran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de la Sardine: Sardina pilchardus</vt:lpstr>
      <vt:lpstr>Diapositive 2</vt:lpstr>
      <vt:lpstr>Etude biométrique de  La sardine  (Sardina pilchardus)</vt:lpstr>
      <vt:lpstr>Etude biométrique de  La sardine  (Sardina pilchardus)</vt:lpstr>
      <vt:lpstr>Etude biométrique de  La sardine  (Sardina pilchardus)</vt:lpstr>
      <vt:lpstr>Etude biométrique de  La sardine  (Sardina pilchardus)</vt:lpstr>
      <vt:lpstr>Diapositive 7</vt:lpstr>
      <vt:lpstr>Diapositive 8</vt:lpstr>
      <vt:lpstr>Diapositive 9</vt:lpstr>
      <vt:lpstr>Diapositive 10</vt:lpstr>
      <vt:lpstr> Caractères morpho-métriques </vt:lpstr>
      <vt:lpstr>Diapositive 12</vt:lpstr>
      <vt:lpstr>Les indices métriques utilisés: </vt:lpstr>
      <vt:lpstr>Nombre de rayons à la nageoire dorsale et anale:</vt:lpstr>
      <vt:lpstr>Reproduction chez la Sardine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BOUKLI</dc:creator>
  <cp:lastModifiedBy>ANOUAR</cp:lastModifiedBy>
  <cp:revision>88</cp:revision>
  <dcterms:created xsi:type="dcterms:W3CDTF">2018-02-12T20:09:10Z</dcterms:created>
  <dcterms:modified xsi:type="dcterms:W3CDTF">2019-04-14T09:08:06Z</dcterms:modified>
</cp:coreProperties>
</file>