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6" d="100"/>
          <a:sy n="66" d="100"/>
        </p:scale>
        <p:origin x="-63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14/05/2020</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357167"/>
            <a:ext cx="7772400" cy="1071570"/>
          </a:xfrm>
        </p:spPr>
        <p:txBody>
          <a:bodyPr/>
          <a:lstStyle/>
          <a:p>
            <a:r>
              <a:rPr lang="fr-FR" dirty="0" smtClean="0"/>
              <a:t>Les gaz à effet de serre(GES) </a:t>
            </a:r>
            <a:endParaRPr lang="fr-FR" dirty="0"/>
          </a:p>
        </p:txBody>
      </p:sp>
      <p:sp>
        <p:nvSpPr>
          <p:cNvPr id="3" name="Sous-titre 2"/>
          <p:cNvSpPr>
            <a:spLocks noGrp="1"/>
          </p:cNvSpPr>
          <p:nvPr>
            <p:ph type="subTitle" idx="1"/>
          </p:nvPr>
        </p:nvSpPr>
        <p:spPr>
          <a:xfrm>
            <a:off x="642910" y="1576390"/>
            <a:ext cx="7858180" cy="4352940"/>
          </a:xfrm>
        </p:spPr>
        <p:txBody>
          <a:bodyPr>
            <a:normAutofit/>
          </a:bodyPr>
          <a:lstStyle/>
          <a:p>
            <a:pPr algn="l">
              <a:lnSpc>
                <a:spcPct val="150000"/>
              </a:lnSpc>
            </a:pPr>
            <a:r>
              <a:rPr lang="fr-FR" sz="2800" dirty="0" smtClean="0">
                <a:solidFill>
                  <a:schemeClr val="tx1"/>
                </a:solidFill>
              </a:rPr>
              <a:t> Les </a:t>
            </a:r>
            <a:r>
              <a:rPr lang="fr-FR" sz="2800" b="1" dirty="0" smtClean="0">
                <a:solidFill>
                  <a:schemeClr val="tx1"/>
                </a:solidFill>
              </a:rPr>
              <a:t>gaz à effet de serre</a:t>
            </a:r>
            <a:r>
              <a:rPr lang="fr-FR" sz="2800" dirty="0" smtClean="0">
                <a:solidFill>
                  <a:schemeClr val="tx1"/>
                </a:solidFill>
              </a:rPr>
              <a:t> (GES) sont des composants gazeux qui absorbent le rayonnement infrarouge émis par la surface terrestre et contribuant à l'effet de serre. L'augmentation de leur concentration dans l'atmosphère terrestre est l'un des facteurs d'impact à l'origine du récent réchauffement climatique.</a:t>
            </a:r>
          </a:p>
          <a:p>
            <a:pPr algn="l">
              <a:buFont typeface="Arial" pitchFamily="34" charset="0"/>
              <a:buChar char="•"/>
            </a:pPr>
            <a:endParaRPr lang="fr-FR" sz="2800" dirty="0" smtClean="0">
              <a:solidFill>
                <a:schemeClr val="tx1"/>
              </a:solidFill>
            </a:endParaRPr>
          </a:p>
          <a:p>
            <a:pPr algn="l"/>
            <a:endParaRPr lang="fr-FR" sz="28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4857784"/>
          </a:xfrm>
        </p:spPr>
        <p:txBody>
          <a:bodyPr>
            <a:normAutofit lnSpcReduction="10000"/>
          </a:bodyPr>
          <a:lstStyle/>
          <a:p>
            <a:pPr>
              <a:buNone/>
            </a:pPr>
            <a:r>
              <a:rPr lang="fr-FR" dirty="0" smtClean="0"/>
              <a:t>Les principaux gaz à effet de serre qui existent naturellement dans l'atmosphère sont:</a:t>
            </a:r>
          </a:p>
          <a:p>
            <a:r>
              <a:rPr lang="fr-FR" dirty="0" smtClean="0"/>
              <a:t>la vapeur d'eau (H</a:t>
            </a:r>
            <a:r>
              <a:rPr lang="fr-FR" baseline="-25000" dirty="0" smtClean="0"/>
              <a:t>2</a:t>
            </a:r>
            <a:r>
              <a:rPr lang="fr-FR" dirty="0" smtClean="0"/>
              <a:t>O) ;</a:t>
            </a:r>
          </a:p>
          <a:p>
            <a:r>
              <a:rPr lang="fr-FR" dirty="0" smtClean="0"/>
              <a:t>le dioxyde de carbone (CO</a:t>
            </a:r>
            <a:r>
              <a:rPr lang="fr-FR" baseline="-25000" dirty="0" smtClean="0"/>
              <a:t>2</a:t>
            </a:r>
            <a:r>
              <a:rPr lang="fr-FR" dirty="0" smtClean="0"/>
              <a:t>) ;</a:t>
            </a:r>
          </a:p>
          <a:p>
            <a:r>
              <a:rPr lang="fr-FR" dirty="0" smtClean="0"/>
              <a:t>le méthane (CH</a:t>
            </a:r>
            <a:r>
              <a:rPr lang="fr-FR" baseline="-25000" dirty="0" smtClean="0"/>
              <a:t>4</a:t>
            </a:r>
            <a:r>
              <a:rPr lang="fr-FR" dirty="0" smtClean="0"/>
              <a:t>) ;</a:t>
            </a:r>
          </a:p>
          <a:p>
            <a:r>
              <a:rPr lang="fr-FR" dirty="0" smtClean="0"/>
              <a:t>le protoxyde d'azote (N</a:t>
            </a:r>
            <a:r>
              <a:rPr lang="fr-FR" baseline="-25000" dirty="0" smtClean="0"/>
              <a:t>2</a:t>
            </a:r>
            <a:r>
              <a:rPr lang="fr-FR" dirty="0" smtClean="0"/>
              <a:t>O) ;</a:t>
            </a:r>
          </a:p>
          <a:p>
            <a:r>
              <a:rPr lang="fr-FR" dirty="0" smtClean="0"/>
              <a:t>l'ozone (O</a:t>
            </a:r>
            <a:r>
              <a:rPr lang="fr-FR" baseline="-25000" dirty="0" smtClean="0"/>
              <a:t>3</a:t>
            </a:r>
            <a:r>
              <a:rPr lang="fr-FR" dirty="0" smtClean="0"/>
              <a:t>).</a:t>
            </a:r>
          </a:p>
          <a:p>
            <a:pPr>
              <a:buNone/>
            </a:pPr>
            <a:r>
              <a:rPr lang="fr-FR" dirty="0" smtClean="0"/>
              <a:t>Les gaz à effet de serre industriels comprennent aussi des hydrocarbures halogénés</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upload.wikimedia.org/wikipedia/commons/thumb/0/01/Mauna_Loa_Carbon_Dioxide-fr.svg/850px-Mauna_Loa_Carbon_Dioxide-fr.svg.png"/>
          <p:cNvPicPr>
            <a:picLocks noChangeAspect="1" noChangeArrowheads="1"/>
          </p:cNvPicPr>
          <p:nvPr/>
        </p:nvPicPr>
        <p:blipFill>
          <a:blip r:embed="rId2"/>
          <a:srcRect/>
          <a:stretch>
            <a:fillRect/>
          </a:stretch>
        </p:blipFill>
        <p:spPr bwMode="auto">
          <a:xfrm>
            <a:off x="857224" y="714356"/>
            <a:ext cx="7477125" cy="4810125"/>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17549"/>
            <a:ext cx="8229600" cy="5597533"/>
          </a:xfrm>
        </p:spPr>
        <p:txBody>
          <a:bodyPr/>
          <a:lstStyle/>
          <a:p>
            <a:pPr>
              <a:buNone/>
            </a:pPr>
            <a:r>
              <a:rPr lang="fr-FR" dirty="0" smtClean="0"/>
              <a:t>Remarque:</a:t>
            </a:r>
          </a:p>
          <a:p>
            <a:r>
              <a:rPr lang="fr-FR" dirty="0" smtClean="0"/>
              <a:t>L'eau (sous forme de vapeurs ou de nuages) est à l'origine de 72 %, soit près de trois quarts de l'effet de serre total.</a:t>
            </a:r>
          </a:p>
          <a:p>
            <a:r>
              <a:rPr lang="fr-FR" dirty="0" smtClean="0"/>
              <a:t>Le dioxyde de carbone est le principal</a:t>
            </a:r>
          </a:p>
          <a:p>
            <a:pPr>
              <a:buNone/>
            </a:pPr>
            <a:r>
              <a:rPr lang="fr-FR" dirty="0" smtClean="0"/>
              <a:t> (en quantité) gaz à effet de serre produit par l'activité humaine, 74 % du total (tous modes d'émissions réunis)</a:t>
            </a:r>
            <a:r>
              <a:rPr lang="fr-FR" baseline="30000" dirty="0" smtClean="0"/>
              <a:t>.</a:t>
            </a: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072230"/>
          </a:xfrm>
        </p:spPr>
        <p:txBody>
          <a:bodyPr>
            <a:normAutofit/>
          </a:bodyPr>
          <a:lstStyle/>
          <a:p>
            <a:endParaRPr lang="fr-FR" dirty="0" smtClean="0"/>
          </a:p>
          <a:p>
            <a:endParaRPr lang="fr-FR" dirty="0" smtClean="0"/>
          </a:p>
          <a:p>
            <a:r>
              <a:rPr lang="fr-FR" dirty="0" smtClean="0"/>
              <a:t>Sous l'effet des gaz à effet de serre, l'atmosphère terrestre se comporte en partie comme la vitre d'une serre, laissant entrer une grosse partie du rayonnement solaire, mais retenant le rayonnement infrarouge réémis. Mais dans une serre il y a, en plus, l'absence de convection qui accentue l'échauffement de l'air.</a:t>
            </a:r>
          </a:p>
          <a:p>
            <a:pPr>
              <a:buNone/>
            </a:pP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31837"/>
            <a:ext cx="8229600" cy="5626121"/>
          </a:xfrm>
        </p:spPr>
        <p:txBody>
          <a:bodyPr/>
          <a:lstStyle/>
          <a:p>
            <a:r>
              <a:rPr lang="fr-FR" dirty="0" smtClean="0"/>
              <a:t>La transparence de l'atmosphère (dans l'ordre du spectre visible) permet au rayonnement solaire d'atteindre le sol. L'énergie ainsi apportée s'y transforme en chaleur. Comme tout corps chaud, la surface de la Terre rayonne sa chaleur. Mais les GES et les nuages sont opaques aux rayons infrarouges émis par la Terre. En absorbant ces rayonnements, ils emprisonnent l'énergie thermique près de la surface du globe</a:t>
            </a:r>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Émissions dues aux activités humaines</a:t>
            </a:r>
            <a:endParaRPr lang="fr-FR" dirty="0"/>
          </a:p>
        </p:txBody>
      </p:sp>
      <p:sp>
        <p:nvSpPr>
          <p:cNvPr id="3" name="Espace réservé du contenu 2"/>
          <p:cNvSpPr>
            <a:spLocks noGrp="1"/>
          </p:cNvSpPr>
          <p:nvPr>
            <p:ph idx="1"/>
          </p:nvPr>
        </p:nvSpPr>
        <p:spPr/>
        <p:txBody>
          <a:bodyPr>
            <a:normAutofit/>
          </a:bodyPr>
          <a:lstStyle/>
          <a:p>
            <a:r>
              <a:rPr lang="fr-FR" sz="2800" dirty="0" smtClean="0"/>
              <a:t>l'utilisation massive de combustibles fossiles</a:t>
            </a:r>
          </a:p>
          <a:p>
            <a:r>
              <a:rPr lang="fr-FR" sz="2800" dirty="0" smtClean="0"/>
              <a:t>la déforestation</a:t>
            </a:r>
          </a:p>
          <a:p>
            <a:r>
              <a:rPr lang="fr-FR" sz="2800" dirty="0" smtClean="0"/>
              <a:t>l'utilisation des chlorofluorocarbones(CFC), puis des hydrochlorofluorocarbures(HCFC), dans les systèmes de réfrigération et de climatisation(potentiel de réchauffement global) </a:t>
            </a:r>
            <a:r>
              <a:rPr lang="fr-FR" sz="2800" dirty="0" smtClean="0">
                <a:solidFill>
                  <a:srgbClr val="FF0000"/>
                </a:solidFill>
              </a:rPr>
              <a:t>1800 fois plus élevé que le CO</a:t>
            </a:r>
            <a:r>
              <a:rPr lang="fr-FR" sz="2800" baseline="-25000" dirty="0" smtClean="0">
                <a:solidFill>
                  <a:srgbClr val="FF0000"/>
                </a:solidFill>
              </a:rPr>
              <a:t>2.</a:t>
            </a:r>
            <a:r>
              <a:rPr lang="fr-FR" sz="2800" dirty="0" smtClean="0"/>
              <a:t> </a:t>
            </a:r>
          </a:p>
          <a:p>
            <a:r>
              <a:rPr lang="fr-FR" sz="2800" dirty="0" smtClean="0"/>
              <a:t>les émissions de protoxyde d'azote       Agriculture</a:t>
            </a:r>
            <a:endParaRPr lang="fr-FR" sz="2800" baseline="-25000" dirty="0" smtClean="0">
              <a:solidFill>
                <a:srgbClr val="FF0000"/>
              </a:solidFill>
            </a:endParaRPr>
          </a:p>
          <a:p>
            <a:r>
              <a:rPr lang="fr-FR" dirty="0" smtClean="0"/>
              <a:t>les émissions de méthane et d’ozone</a:t>
            </a:r>
          </a:p>
          <a:p>
            <a:endParaRPr lang="fr-FR" dirty="0">
              <a:solidFill>
                <a:srgbClr val="FF0000"/>
              </a:solidFill>
            </a:endParaRPr>
          </a:p>
        </p:txBody>
      </p:sp>
      <p:sp>
        <p:nvSpPr>
          <p:cNvPr id="6" name="Flèche droite 5"/>
          <p:cNvSpPr/>
          <p:nvPr/>
        </p:nvSpPr>
        <p:spPr>
          <a:xfrm>
            <a:off x="6072198" y="5072074"/>
            <a:ext cx="28575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Émissions naturelles</a:t>
            </a:r>
            <a:endParaRPr lang="fr-FR" dirty="0"/>
          </a:p>
        </p:txBody>
      </p:sp>
      <p:sp>
        <p:nvSpPr>
          <p:cNvPr id="3" name="Espace réservé du contenu 2"/>
          <p:cNvSpPr>
            <a:spLocks noGrp="1"/>
          </p:cNvSpPr>
          <p:nvPr>
            <p:ph idx="1"/>
          </p:nvPr>
        </p:nvSpPr>
        <p:spPr>
          <a:xfrm>
            <a:off x="457200" y="2046309"/>
            <a:ext cx="8229600" cy="4525963"/>
          </a:xfrm>
        </p:spPr>
        <p:txBody>
          <a:bodyPr/>
          <a:lstStyle/>
          <a:p>
            <a:r>
              <a:rPr lang="fr-FR" dirty="0" smtClean="0"/>
              <a:t>Le volcanisme, la respiration : sources de CO</a:t>
            </a:r>
            <a:r>
              <a:rPr lang="fr-FR" baseline="-25000" dirty="0" smtClean="0"/>
              <a:t>2</a:t>
            </a:r>
            <a:r>
              <a:rPr lang="fr-FR" dirty="0" smtClean="0"/>
              <a:t>.</a:t>
            </a:r>
          </a:p>
          <a:p>
            <a:r>
              <a:rPr lang="fr-FR" dirty="0" smtClean="0"/>
              <a:t>Les rejets de méthane naturels par les hommes et la plupart des animaux.</a:t>
            </a:r>
          </a:p>
          <a:p>
            <a:r>
              <a:rPr lang="fr-FR" dirty="0" smtClean="0"/>
              <a:t>Les surfaces inondées (estuaires, marais) produisent du méthane naturel en lieu et place du CO</a:t>
            </a:r>
            <a:r>
              <a:rPr lang="fr-FR" baseline="-25000" dirty="0" smtClean="0"/>
              <a:t>2</a:t>
            </a:r>
            <a:endParaRPr lang="fr-FR" dirty="0" smtClean="0"/>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http://upload.wikimedia.org/wikipedia/commons/thumb/b/bc/Emission_de_GES.png/640px-Emission_de_GES.png"/>
          <p:cNvPicPr>
            <a:picLocks noChangeAspect="1" noChangeArrowheads="1"/>
          </p:cNvPicPr>
          <p:nvPr/>
        </p:nvPicPr>
        <p:blipFill>
          <a:blip r:embed="rId2"/>
          <a:srcRect/>
          <a:stretch>
            <a:fillRect/>
          </a:stretch>
        </p:blipFill>
        <p:spPr bwMode="auto">
          <a:xfrm>
            <a:off x="142844" y="71414"/>
            <a:ext cx="8824188" cy="6786586"/>
          </a:xfrm>
          <a:prstGeom prst="rect">
            <a:avLst/>
          </a:prstGeom>
          <a:noFill/>
        </p:spPr>
      </p:pic>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275</Words>
  <PresentationFormat>Affichage à l'écran (4:3)</PresentationFormat>
  <Paragraphs>27</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Les gaz à effet de serre(GES) </vt:lpstr>
      <vt:lpstr>Diapositive 2</vt:lpstr>
      <vt:lpstr>Diapositive 3</vt:lpstr>
      <vt:lpstr>Diapositive 4</vt:lpstr>
      <vt:lpstr>Diapositive 5</vt:lpstr>
      <vt:lpstr>Diapositive 6</vt:lpstr>
      <vt:lpstr>Émissions dues aux activités humaines</vt:lpstr>
      <vt:lpstr>Émissions naturelles</vt:lpstr>
      <vt:lpstr>Diapositive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gaz à effet de serre(GES)</dc:title>
  <dc:creator>boukli</dc:creator>
  <cp:lastModifiedBy>INFOPLUS</cp:lastModifiedBy>
  <cp:revision>16</cp:revision>
  <dcterms:created xsi:type="dcterms:W3CDTF">2015-02-15T23:07:43Z</dcterms:created>
  <dcterms:modified xsi:type="dcterms:W3CDTF">2020-05-14T01:29:30Z</dcterms:modified>
</cp:coreProperties>
</file>