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53" r:id="rId2"/>
    <p:sldId id="355" r:id="rId3"/>
    <p:sldId id="442" r:id="rId4"/>
    <p:sldId id="357" r:id="rId5"/>
    <p:sldId id="358" r:id="rId6"/>
    <p:sldId id="354" r:id="rId7"/>
    <p:sldId id="441" r:id="rId8"/>
    <p:sldId id="352" r:id="rId9"/>
    <p:sldId id="361" r:id="rId10"/>
    <p:sldId id="356" r:id="rId11"/>
    <p:sldId id="363" r:id="rId12"/>
    <p:sldId id="367" r:id="rId13"/>
    <p:sldId id="362" r:id="rId14"/>
    <p:sldId id="364" r:id="rId15"/>
    <p:sldId id="369" r:id="rId16"/>
    <p:sldId id="368" r:id="rId1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60"/>
  </p:normalViewPr>
  <p:slideViewPr>
    <p:cSldViewPr snapToGrid="0">
      <p:cViewPr varScale="1">
        <p:scale>
          <a:sx n="85" d="100"/>
          <a:sy n="85" d="100"/>
        </p:scale>
        <p:origin x="77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0E72E8-314E-4BA9-B6A1-9DEA8C797E29}" type="datetimeFigureOut">
              <a:rPr lang="fr-FR" smtClean="0"/>
              <a:t>10/10/2024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A14482-BA63-43A2-86A2-76A38CE6BA8D}" type="slidenum">
              <a:rPr lang="fr-FR" smtClean="0"/>
              <a:t>‹N°›</a:t>
            </a:fld>
            <a:endParaRPr lang="fr-FR"/>
          </a:p>
        </p:txBody>
      </p:sp>
    </p:spTree>
    <p:extLst>
      <p:ext uri="{BB962C8B-B14F-4D97-AF65-F5344CB8AC3E}">
        <p14:creationId xmlns:p14="http://schemas.microsoft.com/office/powerpoint/2010/main" val="291983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Les enzymes recombinantes sont des protéines produites par génie génétique, où l'ADN d'une espèce est introduit dans une autre pour produire des enzymes spécifiques. Elles sont largement utilisées dans diverses applications, notamment en biotechnologie, pour la production de médicaments, la recherche et la synthèse de biomolécules. Ces enzymes peuvent offrir une efficacité accrue et une spécificité améliorée par rapport aux enzymes naturelles. </a:t>
            </a:r>
          </a:p>
        </p:txBody>
      </p:sp>
      <p:sp>
        <p:nvSpPr>
          <p:cNvPr id="4" name="Espace réservé du numéro de diapositive 3"/>
          <p:cNvSpPr>
            <a:spLocks noGrp="1"/>
          </p:cNvSpPr>
          <p:nvPr>
            <p:ph type="sldNum" sz="quarter" idx="5"/>
          </p:nvPr>
        </p:nvSpPr>
        <p:spPr/>
        <p:txBody>
          <a:bodyPr/>
          <a:lstStyle/>
          <a:p>
            <a:fld id="{93F4A4C3-AFDC-4734-895E-DBE2503CCA04}" type="slidenum">
              <a:rPr lang="fr-FR" smtClean="0"/>
              <a:t>16</a:t>
            </a:fld>
            <a:endParaRPr lang="fr-FR"/>
          </a:p>
        </p:txBody>
      </p:sp>
    </p:spTree>
    <p:extLst>
      <p:ext uri="{BB962C8B-B14F-4D97-AF65-F5344CB8AC3E}">
        <p14:creationId xmlns:p14="http://schemas.microsoft.com/office/powerpoint/2010/main" val="3292018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E6B520-182C-9A88-F65E-A94B7541134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679E5AD-3582-2FFB-5ED7-42C23D8144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3F9D806D-EEFF-7E38-2A71-74C923FD0E96}"/>
              </a:ext>
            </a:extLst>
          </p:cNvPr>
          <p:cNvSpPr>
            <a:spLocks noGrp="1"/>
          </p:cNvSpPr>
          <p:nvPr>
            <p:ph type="dt" sz="half" idx="10"/>
          </p:nvPr>
        </p:nvSpPr>
        <p:spPr/>
        <p:txBody>
          <a:bodyPr/>
          <a:lstStyle/>
          <a:p>
            <a:fld id="{C4A53FEB-6D30-45DD-8845-8D249A979FDA}" type="datetimeFigureOut">
              <a:rPr lang="fr-FR" smtClean="0"/>
              <a:t>10/10/2024</a:t>
            </a:fld>
            <a:endParaRPr lang="fr-FR"/>
          </a:p>
        </p:txBody>
      </p:sp>
      <p:sp>
        <p:nvSpPr>
          <p:cNvPr id="5" name="Espace réservé du pied de page 4">
            <a:extLst>
              <a:ext uri="{FF2B5EF4-FFF2-40B4-BE49-F238E27FC236}">
                <a16:creationId xmlns:a16="http://schemas.microsoft.com/office/drawing/2014/main" id="{A4218616-69E9-5A12-E815-B2237DE0FEB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63FE8F3-073D-817B-5D12-03E7C7DF0631}"/>
              </a:ext>
            </a:extLst>
          </p:cNvPr>
          <p:cNvSpPr>
            <a:spLocks noGrp="1"/>
          </p:cNvSpPr>
          <p:nvPr>
            <p:ph type="sldNum" sz="quarter" idx="12"/>
          </p:nvPr>
        </p:nvSpPr>
        <p:spPr/>
        <p:txBody>
          <a:bodyPr/>
          <a:lstStyle/>
          <a:p>
            <a:fld id="{41C413BF-F71B-4D9E-9292-CA98907EE742}" type="slidenum">
              <a:rPr lang="fr-FR" smtClean="0"/>
              <a:t>‹N°›</a:t>
            </a:fld>
            <a:endParaRPr lang="fr-FR"/>
          </a:p>
        </p:txBody>
      </p:sp>
    </p:spTree>
    <p:extLst>
      <p:ext uri="{BB962C8B-B14F-4D97-AF65-F5344CB8AC3E}">
        <p14:creationId xmlns:p14="http://schemas.microsoft.com/office/powerpoint/2010/main" val="1608655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CFA230-D73D-8888-B403-A2474C28A7E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16823E1-0C3A-D2CB-DBB8-876D428FD29E}"/>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E6E70DA-4D9B-13D6-0299-556B93EB4739}"/>
              </a:ext>
            </a:extLst>
          </p:cNvPr>
          <p:cNvSpPr>
            <a:spLocks noGrp="1"/>
          </p:cNvSpPr>
          <p:nvPr>
            <p:ph type="dt" sz="half" idx="10"/>
          </p:nvPr>
        </p:nvSpPr>
        <p:spPr/>
        <p:txBody>
          <a:bodyPr/>
          <a:lstStyle/>
          <a:p>
            <a:fld id="{C4A53FEB-6D30-45DD-8845-8D249A979FDA}" type="datetimeFigureOut">
              <a:rPr lang="fr-FR" smtClean="0"/>
              <a:t>10/10/2024</a:t>
            </a:fld>
            <a:endParaRPr lang="fr-FR"/>
          </a:p>
        </p:txBody>
      </p:sp>
      <p:sp>
        <p:nvSpPr>
          <p:cNvPr id="5" name="Espace réservé du pied de page 4">
            <a:extLst>
              <a:ext uri="{FF2B5EF4-FFF2-40B4-BE49-F238E27FC236}">
                <a16:creationId xmlns:a16="http://schemas.microsoft.com/office/drawing/2014/main" id="{02CEFBF1-0CBC-B0F0-63FA-FE605611558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9DCF84D-F47F-4D9E-733D-920F7D04EFA4}"/>
              </a:ext>
            </a:extLst>
          </p:cNvPr>
          <p:cNvSpPr>
            <a:spLocks noGrp="1"/>
          </p:cNvSpPr>
          <p:nvPr>
            <p:ph type="sldNum" sz="quarter" idx="12"/>
          </p:nvPr>
        </p:nvSpPr>
        <p:spPr/>
        <p:txBody>
          <a:bodyPr/>
          <a:lstStyle/>
          <a:p>
            <a:fld id="{41C413BF-F71B-4D9E-9292-CA98907EE742}" type="slidenum">
              <a:rPr lang="fr-FR" smtClean="0"/>
              <a:t>‹N°›</a:t>
            </a:fld>
            <a:endParaRPr lang="fr-FR"/>
          </a:p>
        </p:txBody>
      </p:sp>
    </p:spTree>
    <p:extLst>
      <p:ext uri="{BB962C8B-B14F-4D97-AF65-F5344CB8AC3E}">
        <p14:creationId xmlns:p14="http://schemas.microsoft.com/office/powerpoint/2010/main" val="3366001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4EF107D-A99A-8D3A-DA14-A454CAF19F08}"/>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24888F6B-A08D-E36A-8504-10BDA24E0E55}"/>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5DA5DD6-2FF5-F491-1130-C25764A4BD88}"/>
              </a:ext>
            </a:extLst>
          </p:cNvPr>
          <p:cNvSpPr>
            <a:spLocks noGrp="1"/>
          </p:cNvSpPr>
          <p:nvPr>
            <p:ph type="dt" sz="half" idx="10"/>
          </p:nvPr>
        </p:nvSpPr>
        <p:spPr/>
        <p:txBody>
          <a:bodyPr/>
          <a:lstStyle/>
          <a:p>
            <a:fld id="{C4A53FEB-6D30-45DD-8845-8D249A979FDA}" type="datetimeFigureOut">
              <a:rPr lang="fr-FR" smtClean="0"/>
              <a:t>10/10/2024</a:t>
            </a:fld>
            <a:endParaRPr lang="fr-FR"/>
          </a:p>
        </p:txBody>
      </p:sp>
      <p:sp>
        <p:nvSpPr>
          <p:cNvPr id="5" name="Espace réservé du pied de page 4">
            <a:extLst>
              <a:ext uri="{FF2B5EF4-FFF2-40B4-BE49-F238E27FC236}">
                <a16:creationId xmlns:a16="http://schemas.microsoft.com/office/drawing/2014/main" id="{A86E1C94-312E-28A8-04BC-887DE1E1C35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5764E67-15DA-BF48-2749-582BE60EAE16}"/>
              </a:ext>
            </a:extLst>
          </p:cNvPr>
          <p:cNvSpPr>
            <a:spLocks noGrp="1"/>
          </p:cNvSpPr>
          <p:nvPr>
            <p:ph type="sldNum" sz="quarter" idx="12"/>
          </p:nvPr>
        </p:nvSpPr>
        <p:spPr/>
        <p:txBody>
          <a:bodyPr/>
          <a:lstStyle/>
          <a:p>
            <a:fld id="{41C413BF-F71B-4D9E-9292-CA98907EE742}" type="slidenum">
              <a:rPr lang="fr-FR" smtClean="0"/>
              <a:t>‹N°›</a:t>
            </a:fld>
            <a:endParaRPr lang="fr-FR"/>
          </a:p>
        </p:txBody>
      </p:sp>
    </p:spTree>
    <p:extLst>
      <p:ext uri="{BB962C8B-B14F-4D97-AF65-F5344CB8AC3E}">
        <p14:creationId xmlns:p14="http://schemas.microsoft.com/office/powerpoint/2010/main" val="1748694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48A7A4-C949-62DD-5214-948B11FD695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0B03EA6-F9FC-8DAF-E13C-29ECC6F5F42C}"/>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149F831-770B-6E91-B0FE-9FF4A2028AEC}"/>
              </a:ext>
            </a:extLst>
          </p:cNvPr>
          <p:cNvSpPr>
            <a:spLocks noGrp="1"/>
          </p:cNvSpPr>
          <p:nvPr>
            <p:ph type="dt" sz="half" idx="10"/>
          </p:nvPr>
        </p:nvSpPr>
        <p:spPr/>
        <p:txBody>
          <a:bodyPr/>
          <a:lstStyle/>
          <a:p>
            <a:fld id="{C4A53FEB-6D30-45DD-8845-8D249A979FDA}" type="datetimeFigureOut">
              <a:rPr lang="fr-FR" smtClean="0"/>
              <a:t>10/10/2024</a:t>
            </a:fld>
            <a:endParaRPr lang="fr-FR"/>
          </a:p>
        </p:txBody>
      </p:sp>
      <p:sp>
        <p:nvSpPr>
          <p:cNvPr id="5" name="Espace réservé du pied de page 4">
            <a:extLst>
              <a:ext uri="{FF2B5EF4-FFF2-40B4-BE49-F238E27FC236}">
                <a16:creationId xmlns:a16="http://schemas.microsoft.com/office/drawing/2014/main" id="{34A94E53-EB34-6129-8B18-B328C1B6408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B4B76DB-BB5C-6297-54C4-0CF4ED4BAC81}"/>
              </a:ext>
            </a:extLst>
          </p:cNvPr>
          <p:cNvSpPr>
            <a:spLocks noGrp="1"/>
          </p:cNvSpPr>
          <p:nvPr>
            <p:ph type="sldNum" sz="quarter" idx="12"/>
          </p:nvPr>
        </p:nvSpPr>
        <p:spPr/>
        <p:txBody>
          <a:bodyPr/>
          <a:lstStyle/>
          <a:p>
            <a:fld id="{41C413BF-F71B-4D9E-9292-CA98907EE742}" type="slidenum">
              <a:rPr lang="fr-FR" smtClean="0"/>
              <a:t>‹N°›</a:t>
            </a:fld>
            <a:endParaRPr lang="fr-FR"/>
          </a:p>
        </p:txBody>
      </p:sp>
    </p:spTree>
    <p:extLst>
      <p:ext uri="{BB962C8B-B14F-4D97-AF65-F5344CB8AC3E}">
        <p14:creationId xmlns:p14="http://schemas.microsoft.com/office/powerpoint/2010/main" val="493295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A8282A-61B6-7BE0-5DC4-60C6F3D889B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11E111F-9C5B-DF93-9BB5-B8649997D1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19794922-694A-CCD8-D873-8B53B6514856}"/>
              </a:ext>
            </a:extLst>
          </p:cNvPr>
          <p:cNvSpPr>
            <a:spLocks noGrp="1"/>
          </p:cNvSpPr>
          <p:nvPr>
            <p:ph type="dt" sz="half" idx="10"/>
          </p:nvPr>
        </p:nvSpPr>
        <p:spPr/>
        <p:txBody>
          <a:bodyPr/>
          <a:lstStyle/>
          <a:p>
            <a:fld id="{C4A53FEB-6D30-45DD-8845-8D249A979FDA}" type="datetimeFigureOut">
              <a:rPr lang="fr-FR" smtClean="0"/>
              <a:t>10/10/2024</a:t>
            </a:fld>
            <a:endParaRPr lang="fr-FR"/>
          </a:p>
        </p:txBody>
      </p:sp>
      <p:sp>
        <p:nvSpPr>
          <p:cNvPr id="5" name="Espace réservé du pied de page 4">
            <a:extLst>
              <a:ext uri="{FF2B5EF4-FFF2-40B4-BE49-F238E27FC236}">
                <a16:creationId xmlns:a16="http://schemas.microsoft.com/office/drawing/2014/main" id="{3C2AC242-EA17-AE1C-5F8B-664427F1462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5B0D192-15BA-2CC8-B1D2-DCA52AD001DE}"/>
              </a:ext>
            </a:extLst>
          </p:cNvPr>
          <p:cNvSpPr>
            <a:spLocks noGrp="1"/>
          </p:cNvSpPr>
          <p:nvPr>
            <p:ph type="sldNum" sz="quarter" idx="12"/>
          </p:nvPr>
        </p:nvSpPr>
        <p:spPr/>
        <p:txBody>
          <a:bodyPr/>
          <a:lstStyle/>
          <a:p>
            <a:fld id="{41C413BF-F71B-4D9E-9292-CA98907EE742}" type="slidenum">
              <a:rPr lang="fr-FR" smtClean="0"/>
              <a:t>‹N°›</a:t>
            </a:fld>
            <a:endParaRPr lang="fr-FR"/>
          </a:p>
        </p:txBody>
      </p:sp>
    </p:spTree>
    <p:extLst>
      <p:ext uri="{BB962C8B-B14F-4D97-AF65-F5344CB8AC3E}">
        <p14:creationId xmlns:p14="http://schemas.microsoft.com/office/powerpoint/2010/main" val="1765741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D9BA11-D4FF-CDD3-9797-E9166DA332A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193F5A3-B657-EAB5-974B-C5E706D15BE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BF1E256-52BF-9E95-688F-6D23D66FD9F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930E5D56-1139-D4B0-2D9C-BFDE64A0BC31}"/>
              </a:ext>
            </a:extLst>
          </p:cNvPr>
          <p:cNvSpPr>
            <a:spLocks noGrp="1"/>
          </p:cNvSpPr>
          <p:nvPr>
            <p:ph type="dt" sz="half" idx="10"/>
          </p:nvPr>
        </p:nvSpPr>
        <p:spPr/>
        <p:txBody>
          <a:bodyPr/>
          <a:lstStyle/>
          <a:p>
            <a:fld id="{C4A53FEB-6D30-45DD-8845-8D249A979FDA}" type="datetimeFigureOut">
              <a:rPr lang="fr-FR" smtClean="0"/>
              <a:t>10/10/2024</a:t>
            </a:fld>
            <a:endParaRPr lang="fr-FR"/>
          </a:p>
        </p:txBody>
      </p:sp>
      <p:sp>
        <p:nvSpPr>
          <p:cNvPr id="6" name="Espace réservé du pied de page 5">
            <a:extLst>
              <a:ext uri="{FF2B5EF4-FFF2-40B4-BE49-F238E27FC236}">
                <a16:creationId xmlns:a16="http://schemas.microsoft.com/office/drawing/2014/main" id="{7C2FA88E-4808-4BCD-714B-0A1EFFA844D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60F3252-61B4-2825-F609-F7669BFC4C4D}"/>
              </a:ext>
            </a:extLst>
          </p:cNvPr>
          <p:cNvSpPr>
            <a:spLocks noGrp="1"/>
          </p:cNvSpPr>
          <p:nvPr>
            <p:ph type="sldNum" sz="quarter" idx="12"/>
          </p:nvPr>
        </p:nvSpPr>
        <p:spPr/>
        <p:txBody>
          <a:bodyPr/>
          <a:lstStyle/>
          <a:p>
            <a:fld id="{41C413BF-F71B-4D9E-9292-CA98907EE742}" type="slidenum">
              <a:rPr lang="fr-FR" smtClean="0"/>
              <a:t>‹N°›</a:t>
            </a:fld>
            <a:endParaRPr lang="fr-FR"/>
          </a:p>
        </p:txBody>
      </p:sp>
    </p:spTree>
    <p:extLst>
      <p:ext uri="{BB962C8B-B14F-4D97-AF65-F5344CB8AC3E}">
        <p14:creationId xmlns:p14="http://schemas.microsoft.com/office/powerpoint/2010/main" val="2650905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3F7F40-4413-3C6E-A02C-AD90551F027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54293A8B-2FBD-B481-FD2A-9991DBDDBD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EF2E107-D010-B33B-DED4-C5CB6A34DF9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DE0A9844-0D4A-76B3-35CE-0451680317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C9FCC6D-CC59-3F99-BC25-A44163FBE87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1B3AD6CF-0888-6046-D519-F314A86E7E0A}"/>
              </a:ext>
            </a:extLst>
          </p:cNvPr>
          <p:cNvSpPr>
            <a:spLocks noGrp="1"/>
          </p:cNvSpPr>
          <p:nvPr>
            <p:ph type="dt" sz="half" idx="10"/>
          </p:nvPr>
        </p:nvSpPr>
        <p:spPr/>
        <p:txBody>
          <a:bodyPr/>
          <a:lstStyle/>
          <a:p>
            <a:fld id="{C4A53FEB-6D30-45DD-8845-8D249A979FDA}" type="datetimeFigureOut">
              <a:rPr lang="fr-FR" smtClean="0"/>
              <a:t>10/10/2024</a:t>
            </a:fld>
            <a:endParaRPr lang="fr-FR"/>
          </a:p>
        </p:txBody>
      </p:sp>
      <p:sp>
        <p:nvSpPr>
          <p:cNvPr id="8" name="Espace réservé du pied de page 7">
            <a:extLst>
              <a:ext uri="{FF2B5EF4-FFF2-40B4-BE49-F238E27FC236}">
                <a16:creationId xmlns:a16="http://schemas.microsoft.com/office/drawing/2014/main" id="{D7F0ABE7-CC56-C163-5E08-DB2270625A0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432C40E4-777B-D6AB-20F7-CB0DD0733CF8}"/>
              </a:ext>
            </a:extLst>
          </p:cNvPr>
          <p:cNvSpPr>
            <a:spLocks noGrp="1"/>
          </p:cNvSpPr>
          <p:nvPr>
            <p:ph type="sldNum" sz="quarter" idx="12"/>
          </p:nvPr>
        </p:nvSpPr>
        <p:spPr/>
        <p:txBody>
          <a:bodyPr/>
          <a:lstStyle/>
          <a:p>
            <a:fld id="{41C413BF-F71B-4D9E-9292-CA98907EE742}" type="slidenum">
              <a:rPr lang="fr-FR" smtClean="0"/>
              <a:t>‹N°›</a:t>
            </a:fld>
            <a:endParaRPr lang="fr-FR"/>
          </a:p>
        </p:txBody>
      </p:sp>
    </p:spTree>
    <p:extLst>
      <p:ext uri="{BB962C8B-B14F-4D97-AF65-F5344CB8AC3E}">
        <p14:creationId xmlns:p14="http://schemas.microsoft.com/office/powerpoint/2010/main" val="2309265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47351E-93B3-EC62-D3EB-5F557C5844C8}"/>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FF70D57A-54D9-49F6-36B5-082ECB1517B3}"/>
              </a:ext>
            </a:extLst>
          </p:cNvPr>
          <p:cNvSpPr>
            <a:spLocks noGrp="1"/>
          </p:cNvSpPr>
          <p:nvPr>
            <p:ph type="dt" sz="half" idx="10"/>
          </p:nvPr>
        </p:nvSpPr>
        <p:spPr/>
        <p:txBody>
          <a:bodyPr/>
          <a:lstStyle/>
          <a:p>
            <a:fld id="{C4A53FEB-6D30-45DD-8845-8D249A979FDA}" type="datetimeFigureOut">
              <a:rPr lang="fr-FR" smtClean="0"/>
              <a:t>10/10/2024</a:t>
            </a:fld>
            <a:endParaRPr lang="fr-FR"/>
          </a:p>
        </p:txBody>
      </p:sp>
      <p:sp>
        <p:nvSpPr>
          <p:cNvPr id="4" name="Espace réservé du pied de page 3">
            <a:extLst>
              <a:ext uri="{FF2B5EF4-FFF2-40B4-BE49-F238E27FC236}">
                <a16:creationId xmlns:a16="http://schemas.microsoft.com/office/drawing/2014/main" id="{6D320F52-EC44-48CD-6A7A-812D0A69EF1C}"/>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CC0B865-E1BB-EDD0-4767-84FC1C117144}"/>
              </a:ext>
            </a:extLst>
          </p:cNvPr>
          <p:cNvSpPr>
            <a:spLocks noGrp="1"/>
          </p:cNvSpPr>
          <p:nvPr>
            <p:ph type="sldNum" sz="quarter" idx="12"/>
          </p:nvPr>
        </p:nvSpPr>
        <p:spPr/>
        <p:txBody>
          <a:bodyPr/>
          <a:lstStyle/>
          <a:p>
            <a:fld id="{41C413BF-F71B-4D9E-9292-CA98907EE742}" type="slidenum">
              <a:rPr lang="fr-FR" smtClean="0"/>
              <a:t>‹N°›</a:t>
            </a:fld>
            <a:endParaRPr lang="fr-FR"/>
          </a:p>
        </p:txBody>
      </p:sp>
    </p:spTree>
    <p:extLst>
      <p:ext uri="{BB962C8B-B14F-4D97-AF65-F5344CB8AC3E}">
        <p14:creationId xmlns:p14="http://schemas.microsoft.com/office/powerpoint/2010/main" val="3654903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6A3B070-82D7-B4F5-727C-BEDC0ECB5B09}"/>
              </a:ext>
            </a:extLst>
          </p:cNvPr>
          <p:cNvSpPr>
            <a:spLocks noGrp="1"/>
          </p:cNvSpPr>
          <p:nvPr>
            <p:ph type="dt" sz="half" idx="10"/>
          </p:nvPr>
        </p:nvSpPr>
        <p:spPr/>
        <p:txBody>
          <a:bodyPr/>
          <a:lstStyle/>
          <a:p>
            <a:fld id="{C4A53FEB-6D30-45DD-8845-8D249A979FDA}" type="datetimeFigureOut">
              <a:rPr lang="fr-FR" smtClean="0"/>
              <a:t>10/10/2024</a:t>
            </a:fld>
            <a:endParaRPr lang="fr-FR"/>
          </a:p>
        </p:txBody>
      </p:sp>
      <p:sp>
        <p:nvSpPr>
          <p:cNvPr id="3" name="Espace réservé du pied de page 2">
            <a:extLst>
              <a:ext uri="{FF2B5EF4-FFF2-40B4-BE49-F238E27FC236}">
                <a16:creationId xmlns:a16="http://schemas.microsoft.com/office/drawing/2014/main" id="{CF799AF4-08CB-E36E-215F-C0B855164ACA}"/>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AF1CBFB-0E2B-4F41-64CF-A2F8835C05B0}"/>
              </a:ext>
            </a:extLst>
          </p:cNvPr>
          <p:cNvSpPr>
            <a:spLocks noGrp="1"/>
          </p:cNvSpPr>
          <p:nvPr>
            <p:ph type="sldNum" sz="quarter" idx="12"/>
          </p:nvPr>
        </p:nvSpPr>
        <p:spPr/>
        <p:txBody>
          <a:bodyPr/>
          <a:lstStyle/>
          <a:p>
            <a:fld id="{41C413BF-F71B-4D9E-9292-CA98907EE742}" type="slidenum">
              <a:rPr lang="fr-FR" smtClean="0"/>
              <a:t>‹N°›</a:t>
            </a:fld>
            <a:endParaRPr lang="fr-FR"/>
          </a:p>
        </p:txBody>
      </p:sp>
    </p:spTree>
    <p:extLst>
      <p:ext uri="{BB962C8B-B14F-4D97-AF65-F5344CB8AC3E}">
        <p14:creationId xmlns:p14="http://schemas.microsoft.com/office/powerpoint/2010/main" val="1744075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370258-7F7D-F09F-A201-AD54C8CAE21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CDA0FFCF-2C9F-0A5C-00FE-0EEF69DDDF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4B14C8D-FC60-4CF3-74D0-0552A48BAF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94EAFB9-0DB9-B3E6-0B2D-B4920E3E8401}"/>
              </a:ext>
            </a:extLst>
          </p:cNvPr>
          <p:cNvSpPr>
            <a:spLocks noGrp="1"/>
          </p:cNvSpPr>
          <p:nvPr>
            <p:ph type="dt" sz="half" idx="10"/>
          </p:nvPr>
        </p:nvSpPr>
        <p:spPr/>
        <p:txBody>
          <a:bodyPr/>
          <a:lstStyle/>
          <a:p>
            <a:fld id="{C4A53FEB-6D30-45DD-8845-8D249A979FDA}" type="datetimeFigureOut">
              <a:rPr lang="fr-FR" smtClean="0"/>
              <a:t>10/10/2024</a:t>
            </a:fld>
            <a:endParaRPr lang="fr-FR"/>
          </a:p>
        </p:txBody>
      </p:sp>
      <p:sp>
        <p:nvSpPr>
          <p:cNvPr id="6" name="Espace réservé du pied de page 5">
            <a:extLst>
              <a:ext uri="{FF2B5EF4-FFF2-40B4-BE49-F238E27FC236}">
                <a16:creationId xmlns:a16="http://schemas.microsoft.com/office/drawing/2014/main" id="{65085898-91D4-861B-6A8C-C4986910485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4F37706-0B97-2287-C721-9CAE99CCDDCB}"/>
              </a:ext>
            </a:extLst>
          </p:cNvPr>
          <p:cNvSpPr>
            <a:spLocks noGrp="1"/>
          </p:cNvSpPr>
          <p:nvPr>
            <p:ph type="sldNum" sz="quarter" idx="12"/>
          </p:nvPr>
        </p:nvSpPr>
        <p:spPr/>
        <p:txBody>
          <a:bodyPr/>
          <a:lstStyle/>
          <a:p>
            <a:fld id="{41C413BF-F71B-4D9E-9292-CA98907EE742}" type="slidenum">
              <a:rPr lang="fr-FR" smtClean="0"/>
              <a:t>‹N°›</a:t>
            </a:fld>
            <a:endParaRPr lang="fr-FR"/>
          </a:p>
        </p:txBody>
      </p:sp>
    </p:spTree>
    <p:extLst>
      <p:ext uri="{BB962C8B-B14F-4D97-AF65-F5344CB8AC3E}">
        <p14:creationId xmlns:p14="http://schemas.microsoft.com/office/powerpoint/2010/main" val="4181658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6D0645-6B5E-5419-82E9-E9EFB2FED67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3725E3B-727E-B9AC-6BC4-4DC1B3619F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9B6934F-BC84-C5C9-D564-2C4B63D72E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9FB80BD-4896-39B2-ED44-01306CA883E5}"/>
              </a:ext>
            </a:extLst>
          </p:cNvPr>
          <p:cNvSpPr>
            <a:spLocks noGrp="1"/>
          </p:cNvSpPr>
          <p:nvPr>
            <p:ph type="dt" sz="half" idx="10"/>
          </p:nvPr>
        </p:nvSpPr>
        <p:spPr/>
        <p:txBody>
          <a:bodyPr/>
          <a:lstStyle/>
          <a:p>
            <a:fld id="{C4A53FEB-6D30-45DD-8845-8D249A979FDA}" type="datetimeFigureOut">
              <a:rPr lang="fr-FR" smtClean="0"/>
              <a:t>10/10/2024</a:t>
            </a:fld>
            <a:endParaRPr lang="fr-FR"/>
          </a:p>
        </p:txBody>
      </p:sp>
      <p:sp>
        <p:nvSpPr>
          <p:cNvPr id="6" name="Espace réservé du pied de page 5">
            <a:extLst>
              <a:ext uri="{FF2B5EF4-FFF2-40B4-BE49-F238E27FC236}">
                <a16:creationId xmlns:a16="http://schemas.microsoft.com/office/drawing/2014/main" id="{D75AA66B-AE21-CC42-BB26-0FE1B415E81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2527D03-0ABF-E7E7-FA5B-18AB39DDCCBD}"/>
              </a:ext>
            </a:extLst>
          </p:cNvPr>
          <p:cNvSpPr>
            <a:spLocks noGrp="1"/>
          </p:cNvSpPr>
          <p:nvPr>
            <p:ph type="sldNum" sz="quarter" idx="12"/>
          </p:nvPr>
        </p:nvSpPr>
        <p:spPr/>
        <p:txBody>
          <a:bodyPr/>
          <a:lstStyle/>
          <a:p>
            <a:fld id="{41C413BF-F71B-4D9E-9292-CA98907EE742}" type="slidenum">
              <a:rPr lang="fr-FR" smtClean="0"/>
              <a:t>‹N°›</a:t>
            </a:fld>
            <a:endParaRPr lang="fr-FR"/>
          </a:p>
        </p:txBody>
      </p:sp>
    </p:spTree>
    <p:extLst>
      <p:ext uri="{BB962C8B-B14F-4D97-AF65-F5344CB8AC3E}">
        <p14:creationId xmlns:p14="http://schemas.microsoft.com/office/powerpoint/2010/main" val="3408319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66191B3-AD4C-9C3F-3161-88E80C445C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C06ECBC-8591-BCA5-9393-F6121A4C19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DD3ADE8-E0D7-1DB8-240C-22CB56012D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A53FEB-6D30-45DD-8845-8D249A979FDA}" type="datetimeFigureOut">
              <a:rPr lang="fr-FR" smtClean="0"/>
              <a:t>10/10/2024</a:t>
            </a:fld>
            <a:endParaRPr lang="fr-FR"/>
          </a:p>
        </p:txBody>
      </p:sp>
      <p:sp>
        <p:nvSpPr>
          <p:cNvPr id="5" name="Espace réservé du pied de page 4">
            <a:extLst>
              <a:ext uri="{FF2B5EF4-FFF2-40B4-BE49-F238E27FC236}">
                <a16:creationId xmlns:a16="http://schemas.microsoft.com/office/drawing/2014/main" id="{A5420B5F-01A2-7A04-9C51-13570835DF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FF262EB9-03D1-4029-353E-21729340AA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C413BF-F71B-4D9E-9292-CA98907EE742}" type="slidenum">
              <a:rPr lang="fr-FR" smtClean="0"/>
              <a:t>‹N°›</a:t>
            </a:fld>
            <a:endParaRPr lang="fr-FR"/>
          </a:p>
        </p:txBody>
      </p:sp>
    </p:spTree>
    <p:extLst>
      <p:ext uri="{BB962C8B-B14F-4D97-AF65-F5344CB8AC3E}">
        <p14:creationId xmlns:p14="http://schemas.microsoft.com/office/powerpoint/2010/main" val="797620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38282" y="32871"/>
            <a:ext cx="8215370" cy="1077218"/>
          </a:xfrm>
          <a:prstGeom prst="rect">
            <a:avLst/>
          </a:prstGeom>
          <a:noFill/>
        </p:spPr>
        <p:txBody>
          <a:bodyPr wrap="square" rtlCol="0">
            <a:spAutoFit/>
          </a:bodyPr>
          <a:lstStyle/>
          <a:p>
            <a:pPr algn="ctr"/>
            <a:r>
              <a:rPr lang="fr-FR" sz="1600" b="1" dirty="0">
                <a:solidFill>
                  <a:srgbClr val="C00000"/>
                </a:solidFill>
              </a:rPr>
              <a:t>République Algérienne Démocratique et Populaire</a:t>
            </a:r>
          </a:p>
          <a:p>
            <a:pPr algn="ctr"/>
            <a:r>
              <a:rPr lang="fr-FR" sz="1600" b="1" dirty="0">
                <a:solidFill>
                  <a:srgbClr val="C00000"/>
                </a:solidFill>
              </a:rPr>
              <a:t>Ministère de l’enseignement supérieur et de la recherche scientifique</a:t>
            </a:r>
          </a:p>
          <a:p>
            <a:pPr algn="ctr"/>
            <a:r>
              <a:rPr lang="fr-FR" sz="1600" b="1" dirty="0">
                <a:solidFill>
                  <a:srgbClr val="C00000"/>
                </a:solidFill>
              </a:rPr>
              <a:t>Faculté des Sciences de la Terre et de l’Univers, Sciences de la Nature et de la Vie</a:t>
            </a:r>
          </a:p>
          <a:p>
            <a:pPr algn="ctr"/>
            <a:r>
              <a:rPr lang="fr-FR" sz="1600" b="1" dirty="0">
                <a:solidFill>
                  <a:srgbClr val="C00000"/>
                </a:solidFill>
              </a:rPr>
              <a:t>Département de Biologie</a:t>
            </a:r>
          </a:p>
        </p:txBody>
      </p:sp>
      <p:sp>
        <p:nvSpPr>
          <p:cNvPr id="3" name="ZoneTexte 2"/>
          <p:cNvSpPr txBox="1"/>
          <p:nvPr/>
        </p:nvSpPr>
        <p:spPr>
          <a:xfrm>
            <a:off x="3238480" y="6286520"/>
            <a:ext cx="5214974" cy="400110"/>
          </a:xfrm>
          <a:prstGeom prst="rect">
            <a:avLst/>
          </a:prstGeom>
          <a:noFill/>
        </p:spPr>
        <p:txBody>
          <a:bodyPr wrap="square" rtlCol="0">
            <a:spAutoFit/>
          </a:bodyPr>
          <a:lstStyle/>
          <a:p>
            <a:pPr algn="ctr"/>
            <a:r>
              <a:rPr lang="fr-FR" sz="2000" b="1" dirty="0">
                <a:solidFill>
                  <a:srgbClr val="C00000"/>
                </a:solidFill>
              </a:rPr>
              <a:t>Année Universitaire: 2024/2025</a:t>
            </a:r>
          </a:p>
        </p:txBody>
      </p:sp>
      <p:sp>
        <p:nvSpPr>
          <p:cNvPr id="4" name="ZoneTexte 3"/>
          <p:cNvSpPr txBox="1"/>
          <p:nvPr/>
        </p:nvSpPr>
        <p:spPr>
          <a:xfrm>
            <a:off x="-2155089" y="5246134"/>
            <a:ext cx="7786742" cy="461665"/>
          </a:xfrm>
          <a:prstGeom prst="rect">
            <a:avLst/>
          </a:prstGeom>
          <a:noFill/>
        </p:spPr>
        <p:txBody>
          <a:bodyPr wrap="square" rtlCol="0">
            <a:spAutoFit/>
          </a:bodyPr>
          <a:lstStyle/>
          <a:p>
            <a:pPr algn="ctr"/>
            <a:r>
              <a:rPr lang="fr-FR" sz="2400" b="1" dirty="0">
                <a:solidFill>
                  <a:srgbClr val="C00000"/>
                </a:solidFill>
              </a:rPr>
              <a:t>L3 MICROBIOLOGIE  </a:t>
            </a:r>
          </a:p>
        </p:txBody>
      </p:sp>
      <p:sp>
        <p:nvSpPr>
          <p:cNvPr id="14" name="Rectangle à coins arrondis 13"/>
          <p:cNvSpPr/>
          <p:nvPr/>
        </p:nvSpPr>
        <p:spPr>
          <a:xfrm>
            <a:off x="3145964" y="1432986"/>
            <a:ext cx="5684670" cy="957296"/>
          </a:xfrm>
          <a:prstGeom prst="round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800" b="1" dirty="0">
                <a:solidFill>
                  <a:schemeClr val="bg1"/>
                </a:solidFill>
              </a:rPr>
              <a:t>Cours  « Enzymologie microbienne»</a:t>
            </a:r>
          </a:p>
        </p:txBody>
      </p:sp>
      <p:cxnSp>
        <p:nvCxnSpPr>
          <p:cNvPr id="16" name="Connecteur droit 15"/>
          <p:cNvCxnSpPr>
            <a:cxnSpLocks/>
          </p:cNvCxnSpPr>
          <p:nvPr/>
        </p:nvCxnSpPr>
        <p:spPr>
          <a:xfrm>
            <a:off x="2154615" y="5829530"/>
            <a:ext cx="0" cy="53578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8" name="ZoneTexte 17"/>
          <p:cNvSpPr txBox="1"/>
          <p:nvPr/>
        </p:nvSpPr>
        <p:spPr>
          <a:xfrm>
            <a:off x="2154615" y="5917188"/>
            <a:ext cx="2786082" cy="369332"/>
          </a:xfrm>
          <a:prstGeom prst="rect">
            <a:avLst/>
          </a:prstGeom>
          <a:noFill/>
        </p:spPr>
        <p:txBody>
          <a:bodyPr wrap="square" rtlCol="0">
            <a:spAutoFit/>
          </a:bodyPr>
          <a:lstStyle/>
          <a:p>
            <a:r>
              <a:rPr lang="fr-FR" b="1" dirty="0"/>
              <a:t>Dr.  </a:t>
            </a:r>
            <a:r>
              <a:rPr lang="fr-FR" b="1" dirty="0" err="1"/>
              <a:t>Mouderas</a:t>
            </a:r>
            <a:r>
              <a:rPr lang="fr-FR" b="1" dirty="0"/>
              <a:t> F</a:t>
            </a:r>
          </a:p>
        </p:txBody>
      </p:sp>
      <p:pic>
        <p:nvPicPr>
          <p:cNvPr id="12" name="Picture 3"/>
          <p:cNvPicPr>
            <a:picLocks noChangeAspect="1" noChangeArrowheads="1"/>
          </p:cNvPicPr>
          <p:nvPr/>
        </p:nvPicPr>
        <p:blipFill>
          <a:blip r:embed="rId2"/>
          <a:srcRect/>
          <a:stretch>
            <a:fillRect/>
          </a:stretch>
        </p:blipFill>
        <p:spPr bwMode="auto">
          <a:xfrm>
            <a:off x="9946167" y="374109"/>
            <a:ext cx="1733191" cy="2358205"/>
          </a:xfrm>
          <a:prstGeom prst="rect">
            <a:avLst/>
          </a:prstGeom>
          <a:noFill/>
          <a:ln w="9525">
            <a:noFill/>
            <a:miter lim="800000"/>
            <a:headEnd/>
            <a:tailEnd/>
          </a:ln>
          <a:effectLst/>
        </p:spPr>
      </p:pic>
      <p:pic>
        <p:nvPicPr>
          <p:cNvPr id="6" name="Picture 3">
            <a:extLst>
              <a:ext uri="{FF2B5EF4-FFF2-40B4-BE49-F238E27FC236}">
                <a16:creationId xmlns:a16="http://schemas.microsoft.com/office/drawing/2014/main" id="{D04CE746-40D8-73A0-4320-9200071E900E}"/>
              </a:ext>
            </a:extLst>
          </p:cNvPr>
          <p:cNvPicPr>
            <a:picLocks noChangeAspect="1" noChangeArrowheads="1"/>
          </p:cNvPicPr>
          <p:nvPr/>
        </p:nvPicPr>
        <p:blipFill>
          <a:blip r:embed="rId2"/>
          <a:srcRect/>
          <a:stretch>
            <a:fillRect/>
          </a:stretch>
        </p:blipFill>
        <p:spPr bwMode="auto">
          <a:xfrm>
            <a:off x="421424" y="309287"/>
            <a:ext cx="1733191" cy="2358205"/>
          </a:xfrm>
          <a:prstGeom prst="rect">
            <a:avLst/>
          </a:prstGeom>
          <a:noFill/>
          <a:ln w="9525">
            <a:noFill/>
            <a:miter lim="800000"/>
            <a:headEnd/>
            <a:tailEnd/>
          </a:ln>
          <a:effectLst/>
        </p:spPr>
      </p:pic>
      <p:pic>
        <p:nvPicPr>
          <p:cNvPr id="1026" name="Picture 2" descr="All you need to know about enzymes | Zymvol">
            <a:extLst>
              <a:ext uri="{FF2B5EF4-FFF2-40B4-BE49-F238E27FC236}">
                <a16:creationId xmlns:a16="http://schemas.microsoft.com/office/drawing/2014/main" id="{4C11C970-E3B7-7426-C19D-25C9AA1DF2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80812" y="2651181"/>
            <a:ext cx="5571277" cy="276373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395F3-F800-38BD-D47D-36DF03BB58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49CA9B9-FC52-3610-4262-75170380070E}"/>
              </a:ext>
            </a:extLst>
          </p:cNvPr>
          <p:cNvSpPr/>
          <p:nvPr/>
        </p:nvSpPr>
        <p:spPr>
          <a:xfrm>
            <a:off x="0" y="6500810"/>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AEA720D7-7B7C-D53B-26F3-77DD9A9190CD}"/>
              </a:ext>
            </a:extLst>
          </p:cNvPr>
          <p:cNvSpPr txBox="1"/>
          <p:nvPr/>
        </p:nvSpPr>
        <p:spPr>
          <a:xfrm>
            <a:off x="107950" y="359259"/>
            <a:ext cx="11976100" cy="3046988"/>
          </a:xfrm>
          <a:prstGeom prst="rect">
            <a:avLst/>
          </a:prstGeom>
          <a:noFill/>
        </p:spPr>
        <p:txBody>
          <a:bodyPr wrap="square">
            <a:spAutoFit/>
          </a:bodyPr>
          <a:lstStyle/>
          <a:p>
            <a:pPr>
              <a:buFont typeface="+mj-lt"/>
              <a:buAutoNum type="arabicPeriod"/>
            </a:pPr>
            <a:r>
              <a:rPr lang="fr-FR" sz="3200" b="1" dirty="0">
                <a:solidFill>
                  <a:srgbClr val="C00000"/>
                </a:solidFill>
              </a:rPr>
              <a:t>Catabolisme (dégradation): </a:t>
            </a:r>
            <a:r>
              <a:rPr lang="fr-FR" sz="3200" b="1" dirty="0"/>
              <a:t>les réactions qui </a:t>
            </a:r>
            <a:r>
              <a:rPr lang="fr-FR" sz="3200" b="1" dirty="0">
                <a:solidFill>
                  <a:srgbClr val="00B050"/>
                </a:solidFill>
              </a:rPr>
              <a:t>décomposent</a:t>
            </a:r>
            <a:r>
              <a:rPr lang="fr-FR" sz="3200" b="1" dirty="0"/>
              <a:t> des molécules complexes en molécules plus simples, </a:t>
            </a:r>
            <a:r>
              <a:rPr lang="fr-FR" sz="3200" b="1" dirty="0">
                <a:solidFill>
                  <a:srgbClr val="00B050"/>
                </a:solidFill>
              </a:rPr>
              <a:t>libérant de l'énergie </a:t>
            </a:r>
          </a:p>
          <a:p>
            <a:r>
              <a:rPr lang="fr-FR" sz="3200" b="1" dirty="0"/>
              <a:t>par exemple:  la digestion des aliments.</a:t>
            </a:r>
          </a:p>
          <a:p>
            <a:endParaRPr lang="fr-FR" sz="3200" b="1" dirty="0"/>
          </a:p>
          <a:p>
            <a:pPr>
              <a:buFont typeface="+mj-lt"/>
              <a:buAutoNum type="arabicPeriod"/>
            </a:pPr>
            <a:endParaRPr lang="fr-FR" sz="3200" b="1" dirty="0"/>
          </a:p>
          <a:p>
            <a:endParaRPr lang="fr-FR" sz="3200" b="1" dirty="0"/>
          </a:p>
        </p:txBody>
      </p:sp>
      <p:sp>
        <p:nvSpPr>
          <p:cNvPr id="9" name="ZoneTexte 8">
            <a:extLst>
              <a:ext uri="{FF2B5EF4-FFF2-40B4-BE49-F238E27FC236}">
                <a16:creationId xmlns:a16="http://schemas.microsoft.com/office/drawing/2014/main" id="{4478D2FD-5B22-29F5-5CEE-838FCECE225A}"/>
              </a:ext>
            </a:extLst>
          </p:cNvPr>
          <p:cNvSpPr txBox="1"/>
          <p:nvPr/>
        </p:nvSpPr>
        <p:spPr>
          <a:xfrm>
            <a:off x="1943100" y="5461000"/>
            <a:ext cx="9004300" cy="523220"/>
          </a:xfrm>
          <a:prstGeom prst="rect">
            <a:avLst/>
          </a:prstGeom>
          <a:solidFill>
            <a:srgbClr val="FFFF00"/>
          </a:solidFill>
          <a:ln w="57150">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fr-FR" sz="2800" b="1" i="0" u="none" strike="noStrike" baseline="0" dirty="0">
                <a:latin typeface="Times New Roman" panose="02020603050405020304" pitchFamily="18" charset="0"/>
              </a:rPr>
              <a:t>Molécules simples + Énergie </a:t>
            </a:r>
            <a:r>
              <a:rPr lang="fr-FR" sz="2800" b="0" i="0" u="none" strike="noStrike" baseline="0" dirty="0">
                <a:latin typeface="Wingdings" panose="05000000000000000000" pitchFamily="2" charset="2"/>
              </a:rPr>
              <a:t> </a:t>
            </a:r>
            <a:r>
              <a:rPr lang="fr-FR" sz="2800" b="1" i="0" u="none" strike="noStrike" baseline="0" dirty="0">
                <a:latin typeface="Times New Roman" panose="02020603050405020304" pitchFamily="18" charset="0"/>
              </a:rPr>
              <a:t>Molécules complexes</a:t>
            </a:r>
            <a:endParaRPr lang="fr-FR" sz="2800" dirty="0"/>
          </a:p>
        </p:txBody>
      </p:sp>
      <p:sp>
        <p:nvSpPr>
          <p:cNvPr id="10" name="ZoneTexte 9">
            <a:extLst>
              <a:ext uri="{FF2B5EF4-FFF2-40B4-BE49-F238E27FC236}">
                <a16:creationId xmlns:a16="http://schemas.microsoft.com/office/drawing/2014/main" id="{653BB438-01CD-A16C-047A-EE802E302EF3}"/>
              </a:ext>
            </a:extLst>
          </p:cNvPr>
          <p:cNvSpPr txBox="1"/>
          <p:nvPr/>
        </p:nvSpPr>
        <p:spPr>
          <a:xfrm>
            <a:off x="1593850" y="2098196"/>
            <a:ext cx="9004300" cy="523220"/>
          </a:xfrm>
          <a:prstGeom prst="rect">
            <a:avLst/>
          </a:prstGeom>
          <a:solidFill>
            <a:srgbClr val="FFFF00"/>
          </a:solidFill>
          <a:ln w="57150">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pPr algn="ctr"/>
            <a:r>
              <a:rPr lang="fr-FR" sz="2800" b="1" i="0" u="none" strike="noStrike" baseline="0" dirty="0">
                <a:latin typeface="Times New Roman" panose="02020603050405020304" pitchFamily="18" charset="0"/>
              </a:rPr>
              <a:t>Molécules complexes </a:t>
            </a:r>
            <a:r>
              <a:rPr lang="fr-FR" sz="2800" b="1" i="0" u="none" strike="noStrike" baseline="0" dirty="0">
                <a:latin typeface="Wingdings" panose="05000000000000000000" pitchFamily="2" charset="2"/>
              </a:rPr>
              <a:t></a:t>
            </a:r>
            <a:r>
              <a:rPr lang="fr-FR" sz="2800" b="1" i="0" u="none" strike="noStrike" baseline="0" dirty="0">
                <a:latin typeface="Times New Roman" panose="02020603050405020304" pitchFamily="18" charset="0"/>
              </a:rPr>
              <a:t>Molécules simples + Énergie</a:t>
            </a:r>
            <a:endParaRPr lang="fr-FR" sz="4400" b="1" dirty="0"/>
          </a:p>
        </p:txBody>
      </p:sp>
      <p:sp>
        <p:nvSpPr>
          <p:cNvPr id="4" name="ZoneTexte 3">
            <a:extLst>
              <a:ext uri="{FF2B5EF4-FFF2-40B4-BE49-F238E27FC236}">
                <a16:creationId xmlns:a16="http://schemas.microsoft.com/office/drawing/2014/main" id="{4E6B6E35-24B6-1E08-DEE9-07FF90CB5747}"/>
              </a:ext>
            </a:extLst>
          </p:cNvPr>
          <p:cNvSpPr txBox="1"/>
          <p:nvPr/>
        </p:nvSpPr>
        <p:spPr>
          <a:xfrm>
            <a:off x="45523" y="2891425"/>
            <a:ext cx="11976100" cy="2062103"/>
          </a:xfrm>
          <a:prstGeom prst="rect">
            <a:avLst/>
          </a:prstGeom>
          <a:noFill/>
        </p:spPr>
        <p:txBody>
          <a:bodyPr wrap="square">
            <a:spAutoFit/>
          </a:bodyPr>
          <a:lstStyle/>
          <a:p>
            <a:r>
              <a:rPr lang="fr-FR" sz="3200" b="1" dirty="0">
                <a:solidFill>
                  <a:srgbClr val="C00000"/>
                </a:solidFill>
              </a:rPr>
              <a:t>2. Anabolisme (synthèse): </a:t>
            </a:r>
            <a:r>
              <a:rPr lang="fr-FR" sz="3200" b="1" dirty="0"/>
              <a:t>les réactions qui </a:t>
            </a:r>
            <a:r>
              <a:rPr lang="fr-FR" sz="3200" b="1" dirty="0">
                <a:solidFill>
                  <a:srgbClr val="00B050"/>
                </a:solidFill>
              </a:rPr>
              <a:t>synthétisent</a:t>
            </a:r>
            <a:r>
              <a:rPr lang="fr-FR" sz="3200" b="1" dirty="0"/>
              <a:t> des molécules complexes à partir de molécules plus simples, </a:t>
            </a:r>
            <a:r>
              <a:rPr lang="fr-FR" sz="3200" b="1" dirty="0">
                <a:solidFill>
                  <a:srgbClr val="00B050"/>
                </a:solidFill>
              </a:rPr>
              <a:t>nécessitant de l'énergie </a:t>
            </a:r>
            <a:r>
              <a:rPr lang="fr-FR" sz="3200" b="1" dirty="0"/>
              <a:t>par exemple : la formation de protéines à partir d'acides aminés</a:t>
            </a:r>
          </a:p>
        </p:txBody>
      </p:sp>
    </p:spTree>
    <p:extLst>
      <p:ext uri="{BB962C8B-B14F-4D97-AF65-F5344CB8AC3E}">
        <p14:creationId xmlns:p14="http://schemas.microsoft.com/office/powerpoint/2010/main" val="1503585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395F3-F800-38BD-D47D-36DF03BB58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49CA9B9-FC52-3610-4262-75170380070E}"/>
              </a:ext>
            </a:extLst>
          </p:cNvPr>
          <p:cNvSpPr/>
          <p:nvPr/>
        </p:nvSpPr>
        <p:spPr>
          <a:xfrm>
            <a:off x="0" y="6500810"/>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5E1826F3-E481-C581-7FD4-A20ABD4439D1}"/>
              </a:ext>
            </a:extLst>
          </p:cNvPr>
          <p:cNvSpPr txBox="1"/>
          <p:nvPr/>
        </p:nvSpPr>
        <p:spPr>
          <a:xfrm>
            <a:off x="596899" y="174054"/>
            <a:ext cx="10490199" cy="4524315"/>
          </a:xfrm>
          <a:prstGeom prst="rect">
            <a:avLst/>
          </a:prstGeom>
          <a:noFill/>
        </p:spPr>
        <p:txBody>
          <a:bodyPr wrap="square">
            <a:spAutoFit/>
          </a:bodyPr>
          <a:lstStyle/>
          <a:p>
            <a:pPr marL="457200" indent="-457200">
              <a:buFont typeface="Wingdings" panose="05000000000000000000" pitchFamily="2" charset="2"/>
              <a:buChar char="v"/>
            </a:pPr>
            <a:r>
              <a:rPr lang="fr-FR" sz="3200" b="1" dirty="0"/>
              <a:t>Ces réactions se déroulent grâce à la présence de macromolécules biologiques : «</a:t>
            </a:r>
            <a:r>
              <a:rPr lang="fr-FR" sz="3200" b="1" dirty="0">
                <a:solidFill>
                  <a:srgbClr val="00B050"/>
                </a:solidFill>
              </a:rPr>
              <a:t> les enzymes </a:t>
            </a:r>
            <a:r>
              <a:rPr lang="fr-FR" sz="3200" b="1" dirty="0"/>
              <a:t>»</a:t>
            </a:r>
          </a:p>
          <a:p>
            <a:pPr marL="457200" indent="-457200">
              <a:buFont typeface="Wingdings" panose="05000000000000000000" pitchFamily="2" charset="2"/>
              <a:buChar char="v"/>
            </a:pPr>
            <a:endParaRPr lang="fr-FR" sz="3200" b="1" dirty="0"/>
          </a:p>
          <a:p>
            <a:pPr marL="457200" indent="-457200">
              <a:buFont typeface="Wingdings" panose="05000000000000000000" pitchFamily="2" charset="2"/>
              <a:buChar char="v"/>
            </a:pPr>
            <a:endParaRPr lang="fr-FR" sz="3200" b="1" dirty="0"/>
          </a:p>
          <a:p>
            <a:pPr marL="457200" indent="-457200">
              <a:buFont typeface="Wingdings" panose="05000000000000000000" pitchFamily="2" charset="2"/>
              <a:buChar char="v"/>
            </a:pPr>
            <a:endParaRPr lang="fr-FR" sz="3200" b="1" dirty="0"/>
          </a:p>
          <a:p>
            <a:pPr marL="457200" indent="-457200">
              <a:buFont typeface="Wingdings" panose="05000000000000000000" pitchFamily="2" charset="2"/>
              <a:buChar char="v"/>
            </a:pPr>
            <a:endParaRPr lang="fr-FR" sz="3200" b="1" dirty="0"/>
          </a:p>
          <a:p>
            <a:pPr marL="457200" indent="-457200">
              <a:buFont typeface="Wingdings" panose="05000000000000000000" pitchFamily="2" charset="2"/>
              <a:buChar char="v"/>
            </a:pPr>
            <a:r>
              <a:rPr lang="fr-FR" sz="3200" b="1" dirty="0"/>
              <a:t>sans les enzymes, de nombreux processus biologiques seraient impossibles ou se dérouleraient à une vitesse insuffisante pour soutenir la vie.</a:t>
            </a:r>
          </a:p>
        </p:txBody>
      </p:sp>
      <p:sp>
        <p:nvSpPr>
          <p:cNvPr id="8" name="ZoneTexte 7">
            <a:extLst>
              <a:ext uri="{FF2B5EF4-FFF2-40B4-BE49-F238E27FC236}">
                <a16:creationId xmlns:a16="http://schemas.microsoft.com/office/drawing/2014/main" id="{016B1F87-6E51-763D-1EC2-D9235FC7AF5D}"/>
              </a:ext>
            </a:extLst>
          </p:cNvPr>
          <p:cNvSpPr txBox="1"/>
          <p:nvPr/>
        </p:nvSpPr>
        <p:spPr>
          <a:xfrm>
            <a:off x="1741839" y="5083739"/>
            <a:ext cx="8042275" cy="646331"/>
          </a:xfrm>
          <a:prstGeom prst="rect">
            <a:avLst/>
          </a:prstGeom>
          <a:noFill/>
        </p:spPr>
        <p:txBody>
          <a:bodyPr wrap="square">
            <a:spAutoFit/>
          </a:bodyPr>
          <a:lstStyle/>
          <a:p>
            <a:pPr algn="ctr"/>
            <a:r>
              <a:rPr lang="fr-FR" sz="3600" b="1" i="0" u="none" strike="noStrike" baseline="0" dirty="0">
                <a:solidFill>
                  <a:srgbClr val="C00000"/>
                </a:solidFill>
                <a:latin typeface="Times New Roman" panose="02020603050405020304" pitchFamily="18" charset="0"/>
              </a:rPr>
              <a:t>Les enzymes ont donc un rôle vital</a:t>
            </a:r>
            <a:endParaRPr lang="fr-FR" sz="3600" dirty="0">
              <a:solidFill>
                <a:srgbClr val="C00000"/>
              </a:solidFill>
            </a:endParaRPr>
          </a:p>
        </p:txBody>
      </p:sp>
      <p:sp>
        <p:nvSpPr>
          <p:cNvPr id="2" name="ZoneTexte 1">
            <a:extLst>
              <a:ext uri="{FF2B5EF4-FFF2-40B4-BE49-F238E27FC236}">
                <a16:creationId xmlns:a16="http://schemas.microsoft.com/office/drawing/2014/main" id="{6FC8B790-86C8-2E1F-0BA0-1A7EA6584DF9}"/>
              </a:ext>
            </a:extLst>
          </p:cNvPr>
          <p:cNvSpPr txBox="1"/>
          <p:nvPr/>
        </p:nvSpPr>
        <p:spPr>
          <a:xfrm>
            <a:off x="389466" y="1757965"/>
            <a:ext cx="10905066" cy="646331"/>
          </a:xfrm>
          <a:prstGeom prst="rect">
            <a:avLst/>
          </a:prstGeom>
          <a:noFill/>
        </p:spPr>
        <p:txBody>
          <a:bodyPr wrap="square">
            <a:spAutoFit/>
          </a:bodyPr>
          <a:lstStyle/>
          <a:p>
            <a:pPr algn="ctr"/>
            <a:r>
              <a:rPr lang="fr-FR" sz="3600" b="1" i="0" u="none" strike="noStrike" baseline="0" dirty="0">
                <a:solidFill>
                  <a:srgbClr val="C00000"/>
                </a:solidFill>
                <a:latin typeface="Times New Roman" panose="02020603050405020304" pitchFamily="18" charset="0"/>
              </a:rPr>
              <a:t>Les enzymes sont les</a:t>
            </a:r>
            <a:r>
              <a:rPr lang="fr-FR" sz="3600" b="1" i="0" u="none" strike="noStrike" dirty="0">
                <a:solidFill>
                  <a:srgbClr val="C00000"/>
                </a:solidFill>
                <a:latin typeface="Times New Roman" panose="02020603050405020304" pitchFamily="18" charset="0"/>
              </a:rPr>
              <a:t> acteurs du métabolisme cellulaire</a:t>
            </a:r>
            <a:endParaRPr lang="fr-FR" sz="3600" dirty="0">
              <a:solidFill>
                <a:srgbClr val="C00000"/>
              </a:solidFill>
            </a:endParaRPr>
          </a:p>
        </p:txBody>
      </p:sp>
    </p:spTree>
    <p:extLst>
      <p:ext uri="{BB962C8B-B14F-4D97-AF65-F5344CB8AC3E}">
        <p14:creationId xmlns:p14="http://schemas.microsoft.com/office/powerpoint/2010/main" val="3778238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395F3-F800-38BD-D47D-36DF03BB58B8}"/>
            </a:ext>
          </a:extLst>
        </p:cNvPr>
        <p:cNvGrpSpPr/>
        <p:nvPr/>
      </p:nvGrpSpPr>
      <p:grpSpPr>
        <a:xfrm>
          <a:off x="0" y="0"/>
          <a:ext cx="0" cy="0"/>
          <a:chOff x="0" y="0"/>
          <a:chExt cx="0" cy="0"/>
        </a:xfrm>
      </p:grpSpPr>
      <p:sp>
        <p:nvSpPr>
          <p:cNvPr id="6" name="ZoneTexte 5">
            <a:extLst>
              <a:ext uri="{FF2B5EF4-FFF2-40B4-BE49-F238E27FC236}">
                <a16:creationId xmlns:a16="http://schemas.microsoft.com/office/drawing/2014/main" id="{AEA720D7-7B7C-D53B-26F3-77DD9A9190CD}"/>
              </a:ext>
            </a:extLst>
          </p:cNvPr>
          <p:cNvSpPr txBox="1"/>
          <p:nvPr/>
        </p:nvSpPr>
        <p:spPr>
          <a:xfrm>
            <a:off x="3104707" y="3381859"/>
            <a:ext cx="6315738" cy="292388"/>
          </a:xfrm>
          <a:prstGeom prst="rect">
            <a:avLst/>
          </a:prstGeom>
          <a:noFill/>
        </p:spPr>
        <p:txBody>
          <a:bodyPr wrap="square">
            <a:spAutoFit/>
          </a:bodyPr>
          <a:lstStyle/>
          <a:p>
            <a:pPr marL="267335" algn="l"/>
            <a:r>
              <a:rPr lang="fr-FR" sz="1300" b="1" dirty="0">
                <a:effectLst/>
                <a:latin typeface="Times New Roman" panose="02020603050405020304" pitchFamily="18" charset="0"/>
                <a:ea typeface="Times New Roman" panose="02020603050405020304" pitchFamily="18" charset="0"/>
              </a:rPr>
              <a:t> </a:t>
            </a:r>
            <a:endParaRPr lang="fr-FR" sz="1200" dirty="0">
              <a:effectLst/>
              <a:latin typeface="Times New Roman" panose="02020603050405020304" pitchFamily="18" charset="0"/>
              <a:ea typeface="Times New Roman" panose="02020603050405020304" pitchFamily="18" charset="0"/>
            </a:endParaRPr>
          </a:p>
        </p:txBody>
      </p:sp>
      <p:sp>
        <p:nvSpPr>
          <p:cNvPr id="8" name="ZoneTexte 7">
            <a:extLst>
              <a:ext uri="{FF2B5EF4-FFF2-40B4-BE49-F238E27FC236}">
                <a16:creationId xmlns:a16="http://schemas.microsoft.com/office/drawing/2014/main" id="{95F6DE0E-8674-0352-8EC0-3FF69975287F}"/>
              </a:ext>
            </a:extLst>
          </p:cNvPr>
          <p:cNvSpPr txBox="1"/>
          <p:nvPr/>
        </p:nvSpPr>
        <p:spPr>
          <a:xfrm>
            <a:off x="77676" y="-33862"/>
            <a:ext cx="11607799" cy="769441"/>
          </a:xfrm>
          <a:prstGeom prst="rect">
            <a:avLst/>
          </a:prstGeom>
          <a:noFill/>
        </p:spPr>
        <p:txBody>
          <a:bodyPr wrap="square">
            <a:spAutoFit/>
          </a:bodyPr>
          <a:lstStyle/>
          <a:p>
            <a:pPr algn="ctr"/>
            <a:r>
              <a:rPr lang="fr-FR" sz="4400" b="1" dirty="0">
                <a:solidFill>
                  <a:srgbClr val="C00000"/>
                </a:solidFill>
              </a:rPr>
              <a:t>Enzymologie</a:t>
            </a:r>
          </a:p>
        </p:txBody>
      </p:sp>
      <p:sp>
        <p:nvSpPr>
          <p:cNvPr id="5" name="ZoneTexte 4">
            <a:extLst>
              <a:ext uri="{FF2B5EF4-FFF2-40B4-BE49-F238E27FC236}">
                <a16:creationId xmlns:a16="http://schemas.microsoft.com/office/drawing/2014/main" id="{52689454-0DBB-0405-C757-D455FCD875DC}"/>
              </a:ext>
            </a:extLst>
          </p:cNvPr>
          <p:cNvSpPr txBox="1"/>
          <p:nvPr/>
        </p:nvSpPr>
        <p:spPr>
          <a:xfrm>
            <a:off x="77676" y="3195542"/>
            <a:ext cx="12369799" cy="1077218"/>
          </a:xfrm>
          <a:prstGeom prst="rect">
            <a:avLst/>
          </a:prstGeom>
          <a:noFill/>
        </p:spPr>
        <p:txBody>
          <a:bodyPr wrap="square">
            <a:spAutoFit/>
          </a:bodyPr>
          <a:lstStyle/>
          <a:p>
            <a:r>
              <a:rPr lang="fr-FR" sz="3200" b="1" dirty="0">
                <a:solidFill>
                  <a:srgbClr val="C00000"/>
                </a:solidFill>
              </a:rPr>
              <a:t>2. Logie : </a:t>
            </a:r>
            <a:r>
              <a:rPr lang="fr-FR" sz="3200" b="1" dirty="0"/>
              <a:t>Ce suffixe provient du grec "</a:t>
            </a:r>
            <a:r>
              <a:rPr lang="fr-FR" sz="3200" b="1" dirty="0" err="1"/>
              <a:t>logia</a:t>
            </a:r>
            <a:r>
              <a:rPr lang="fr-FR" sz="3200" b="1" dirty="0"/>
              <a:t>", qui signifie "étude" ou "science’’ </a:t>
            </a:r>
          </a:p>
        </p:txBody>
      </p:sp>
      <p:sp>
        <p:nvSpPr>
          <p:cNvPr id="4" name="Accolade fermante 3">
            <a:extLst>
              <a:ext uri="{FF2B5EF4-FFF2-40B4-BE49-F238E27FC236}">
                <a16:creationId xmlns:a16="http://schemas.microsoft.com/office/drawing/2014/main" id="{F481ED8E-1B93-6079-C7FB-552BB082114D}"/>
              </a:ext>
            </a:extLst>
          </p:cNvPr>
          <p:cNvSpPr/>
          <p:nvPr/>
        </p:nvSpPr>
        <p:spPr>
          <a:xfrm rot="16200000">
            <a:off x="5183226" y="-2277695"/>
            <a:ext cx="769440" cy="6542514"/>
          </a:xfrm>
          <a:prstGeom prst="rightBrace">
            <a:avLst>
              <a:gd name="adj1" fmla="val 8333"/>
              <a:gd name="adj2" fmla="val 53063"/>
            </a:avLst>
          </a:prstGeom>
          <a:ln w="76200">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9" name="ZoneTexte 8">
            <a:extLst>
              <a:ext uri="{FF2B5EF4-FFF2-40B4-BE49-F238E27FC236}">
                <a16:creationId xmlns:a16="http://schemas.microsoft.com/office/drawing/2014/main" id="{D198EDE8-F492-9D2D-D5E9-DBFA53438EAF}"/>
              </a:ext>
            </a:extLst>
          </p:cNvPr>
          <p:cNvSpPr txBox="1"/>
          <p:nvPr/>
        </p:nvSpPr>
        <p:spPr>
          <a:xfrm>
            <a:off x="1276350" y="1345924"/>
            <a:ext cx="6362700" cy="769441"/>
          </a:xfrm>
          <a:prstGeom prst="rect">
            <a:avLst/>
          </a:prstGeom>
          <a:noFill/>
        </p:spPr>
        <p:txBody>
          <a:bodyPr wrap="square">
            <a:spAutoFit/>
          </a:bodyPr>
          <a:lstStyle/>
          <a:p>
            <a:r>
              <a:rPr lang="fr-FR" sz="4400" b="1" dirty="0">
                <a:solidFill>
                  <a:srgbClr val="C00000"/>
                </a:solidFill>
              </a:rPr>
              <a:t>Enzyme</a:t>
            </a:r>
            <a:r>
              <a:rPr lang="fr-FR" sz="1800" b="1" dirty="0"/>
              <a:t> </a:t>
            </a:r>
          </a:p>
        </p:txBody>
      </p:sp>
      <p:sp>
        <p:nvSpPr>
          <p:cNvPr id="10" name="ZoneTexte 9">
            <a:extLst>
              <a:ext uri="{FF2B5EF4-FFF2-40B4-BE49-F238E27FC236}">
                <a16:creationId xmlns:a16="http://schemas.microsoft.com/office/drawing/2014/main" id="{BA41A604-4EB7-042A-8468-7A1E2A93CD5B}"/>
              </a:ext>
            </a:extLst>
          </p:cNvPr>
          <p:cNvSpPr txBox="1"/>
          <p:nvPr/>
        </p:nvSpPr>
        <p:spPr>
          <a:xfrm>
            <a:off x="8121650" y="1378282"/>
            <a:ext cx="6362700" cy="769441"/>
          </a:xfrm>
          <a:prstGeom prst="rect">
            <a:avLst/>
          </a:prstGeom>
          <a:noFill/>
        </p:spPr>
        <p:txBody>
          <a:bodyPr wrap="square">
            <a:spAutoFit/>
          </a:bodyPr>
          <a:lstStyle/>
          <a:p>
            <a:r>
              <a:rPr lang="fr-FR" sz="4400" b="1" dirty="0">
                <a:solidFill>
                  <a:srgbClr val="C00000"/>
                </a:solidFill>
              </a:rPr>
              <a:t>Logie</a:t>
            </a:r>
            <a:r>
              <a:rPr lang="fr-FR" sz="1800" b="1" dirty="0"/>
              <a:t> </a:t>
            </a:r>
          </a:p>
        </p:txBody>
      </p:sp>
      <p:sp>
        <p:nvSpPr>
          <p:cNvPr id="12" name="ZoneTexte 11">
            <a:extLst>
              <a:ext uri="{FF2B5EF4-FFF2-40B4-BE49-F238E27FC236}">
                <a16:creationId xmlns:a16="http://schemas.microsoft.com/office/drawing/2014/main" id="{A577FE80-943E-A11A-3960-2ED350C1E255}"/>
              </a:ext>
            </a:extLst>
          </p:cNvPr>
          <p:cNvSpPr txBox="1"/>
          <p:nvPr/>
        </p:nvSpPr>
        <p:spPr>
          <a:xfrm>
            <a:off x="77676" y="2150682"/>
            <a:ext cx="9944100" cy="1077218"/>
          </a:xfrm>
          <a:prstGeom prst="rect">
            <a:avLst/>
          </a:prstGeom>
          <a:noFill/>
        </p:spPr>
        <p:txBody>
          <a:bodyPr wrap="square">
            <a:spAutoFit/>
          </a:bodyPr>
          <a:lstStyle/>
          <a:p>
            <a:r>
              <a:rPr lang="fr-FR" sz="3200" b="1" dirty="0"/>
              <a:t>Le terme </a:t>
            </a:r>
            <a:r>
              <a:rPr lang="fr-FR" sz="3200" b="1" dirty="0">
                <a:solidFill>
                  <a:srgbClr val="C00000"/>
                </a:solidFill>
              </a:rPr>
              <a:t>enzymologie</a:t>
            </a:r>
            <a:r>
              <a:rPr lang="fr-FR" sz="3200" b="1" dirty="0"/>
              <a:t> est composé de deux éléments :</a:t>
            </a:r>
          </a:p>
          <a:p>
            <a:pPr>
              <a:buFont typeface="+mj-lt"/>
              <a:buAutoNum type="arabicPeriod"/>
            </a:pPr>
            <a:r>
              <a:rPr lang="fr-FR" sz="3200" b="1" dirty="0">
                <a:solidFill>
                  <a:srgbClr val="C00000"/>
                </a:solidFill>
              </a:rPr>
              <a:t>Enzyme </a:t>
            </a:r>
          </a:p>
        </p:txBody>
      </p:sp>
      <p:sp>
        <p:nvSpPr>
          <p:cNvPr id="3" name="ZoneTexte 2">
            <a:extLst>
              <a:ext uri="{FF2B5EF4-FFF2-40B4-BE49-F238E27FC236}">
                <a16:creationId xmlns:a16="http://schemas.microsoft.com/office/drawing/2014/main" id="{7D7C07CE-EB70-6190-0AA1-0E5A040A66BC}"/>
              </a:ext>
            </a:extLst>
          </p:cNvPr>
          <p:cNvSpPr txBox="1"/>
          <p:nvPr/>
        </p:nvSpPr>
        <p:spPr>
          <a:xfrm>
            <a:off x="0" y="4202445"/>
            <a:ext cx="12369798" cy="2554545"/>
          </a:xfrm>
          <a:prstGeom prst="rect">
            <a:avLst/>
          </a:prstGeom>
          <a:noFill/>
        </p:spPr>
        <p:txBody>
          <a:bodyPr wrap="square">
            <a:spAutoFit/>
          </a:bodyPr>
          <a:lstStyle/>
          <a:p>
            <a:r>
              <a:rPr lang="fr-FR" sz="3200" b="1" dirty="0"/>
              <a:t>Ainsi,</a:t>
            </a:r>
            <a:r>
              <a:rPr lang="fr-FR" sz="3200" b="1" dirty="0">
                <a:solidFill>
                  <a:srgbClr val="C00000"/>
                </a:solidFill>
              </a:rPr>
              <a:t> l’enzymologie </a:t>
            </a:r>
            <a:r>
              <a:rPr lang="fr-FR" sz="3200" b="1" dirty="0"/>
              <a:t>se définit comme la science qui étudie les enzymes, leur structure, leur fonction, leurs mécanismes d'action, ainsi que leur rôle dans les processus biologiques. Elle explore également les facteurs qui influencent leur activité et leur régulation, ainsi que leurs applications dans divers domaines</a:t>
            </a:r>
          </a:p>
        </p:txBody>
      </p:sp>
    </p:spTree>
    <p:extLst>
      <p:ext uri="{BB962C8B-B14F-4D97-AF65-F5344CB8AC3E}">
        <p14:creationId xmlns:p14="http://schemas.microsoft.com/office/powerpoint/2010/main" val="3014283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395F3-F800-38BD-D47D-36DF03BB58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49CA9B9-FC52-3610-4262-75170380070E}"/>
              </a:ext>
            </a:extLst>
          </p:cNvPr>
          <p:cNvSpPr/>
          <p:nvPr/>
        </p:nvSpPr>
        <p:spPr>
          <a:xfrm>
            <a:off x="0" y="6500810"/>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AEA720D7-7B7C-D53B-26F3-77DD9A9190CD}"/>
              </a:ext>
            </a:extLst>
          </p:cNvPr>
          <p:cNvSpPr txBox="1"/>
          <p:nvPr/>
        </p:nvSpPr>
        <p:spPr>
          <a:xfrm>
            <a:off x="3104707" y="3381859"/>
            <a:ext cx="6315738" cy="292388"/>
          </a:xfrm>
          <a:prstGeom prst="rect">
            <a:avLst/>
          </a:prstGeom>
          <a:noFill/>
        </p:spPr>
        <p:txBody>
          <a:bodyPr wrap="square">
            <a:spAutoFit/>
          </a:bodyPr>
          <a:lstStyle/>
          <a:p>
            <a:pPr marL="267335" algn="l"/>
            <a:r>
              <a:rPr lang="fr-FR" sz="1300" b="1" dirty="0">
                <a:effectLst/>
                <a:latin typeface="Times New Roman" panose="02020603050405020304" pitchFamily="18" charset="0"/>
                <a:ea typeface="Times New Roman" panose="02020603050405020304" pitchFamily="18" charset="0"/>
              </a:rPr>
              <a:t> </a:t>
            </a:r>
            <a:endParaRPr lang="fr-FR" sz="1200" dirty="0">
              <a:effectLst/>
              <a:latin typeface="Times New Roman" panose="02020603050405020304" pitchFamily="18" charset="0"/>
              <a:ea typeface="Times New Roman" panose="02020603050405020304" pitchFamily="18" charset="0"/>
            </a:endParaRPr>
          </a:p>
        </p:txBody>
      </p:sp>
      <p:sp>
        <p:nvSpPr>
          <p:cNvPr id="4" name="ZoneTexte 3">
            <a:extLst>
              <a:ext uri="{FF2B5EF4-FFF2-40B4-BE49-F238E27FC236}">
                <a16:creationId xmlns:a16="http://schemas.microsoft.com/office/drawing/2014/main" id="{0DE1CA0D-3627-75B9-4845-E05C91902828}"/>
              </a:ext>
            </a:extLst>
          </p:cNvPr>
          <p:cNvSpPr txBox="1"/>
          <p:nvPr/>
        </p:nvSpPr>
        <p:spPr>
          <a:xfrm>
            <a:off x="190499" y="2148262"/>
            <a:ext cx="11607799" cy="1077218"/>
          </a:xfrm>
          <a:prstGeom prst="rect">
            <a:avLst/>
          </a:prstGeom>
          <a:noFill/>
        </p:spPr>
        <p:txBody>
          <a:bodyPr wrap="square">
            <a:spAutoFit/>
          </a:bodyPr>
          <a:lstStyle/>
          <a:p>
            <a:r>
              <a:rPr lang="fr-FR" sz="3200" b="1" dirty="0"/>
              <a:t>Elle s’intéresse aussi à décrire la vitesse des réactions catalysées par les enzymes (cinétique enzymatique).</a:t>
            </a:r>
          </a:p>
        </p:txBody>
      </p:sp>
      <p:sp>
        <p:nvSpPr>
          <p:cNvPr id="8" name="ZoneTexte 7">
            <a:extLst>
              <a:ext uri="{FF2B5EF4-FFF2-40B4-BE49-F238E27FC236}">
                <a16:creationId xmlns:a16="http://schemas.microsoft.com/office/drawing/2014/main" id="{95F6DE0E-8674-0352-8EC0-3FF69975287F}"/>
              </a:ext>
            </a:extLst>
          </p:cNvPr>
          <p:cNvSpPr txBox="1"/>
          <p:nvPr/>
        </p:nvSpPr>
        <p:spPr>
          <a:xfrm>
            <a:off x="190500" y="165596"/>
            <a:ext cx="11607799" cy="1754326"/>
          </a:xfrm>
          <a:prstGeom prst="rect">
            <a:avLst/>
          </a:prstGeom>
          <a:noFill/>
        </p:spPr>
        <p:txBody>
          <a:bodyPr wrap="square">
            <a:spAutoFit/>
          </a:bodyPr>
          <a:lstStyle/>
          <a:p>
            <a:r>
              <a:rPr lang="fr-FR" sz="4400" b="1" dirty="0">
                <a:solidFill>
                  <a:srgbClr val="C00000"/>
                </a:solidFill>
              </a:rPr>
              <a:t>Définition de l’enzymologie:</a:t>
            </a:r>
          </a:p>
          <a:p>
            <a:r>
              <a:rPr lang="fr-FR" sz="3200" b="1" dirty="0"/>
              <a:t>L'enzymologie est la partie de la biochimie qui étudie les propriétés structurales et fonctionnelles des enzymes.</a:t>
            </a:r>
          </a:p>
        </p:txBody>
      </p:sp>
    </p:spTree>
    <p:extLst>
      <p:ext uri="{BB962C8B-B14F-4D97-AF65-F5344CB8AC3E}">
        <p14:creationId xmlns:p14="http://schemas.microsoft.com/office/powerpoint/2010/main" val="53263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395F3-F800-38BD-D47D-36DF03BB58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49CA9B9-FC52-3610-4262-75170380070E}"/>
              </a:ext>
            </a:extLst>
          </p:cNvPr>
          <p:cNvSpPr/>
          <p:nvPr/>
        </p:nvSpPr>
        <p:spPr>
          <a:xfrm>
            <a:off x="0" y="6500810"/>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27016C68-83F8-FED7-7117-D4A9004D290B}"/>
              </a:ext>
            </a:extLst>
          </p:cNvPr>
          <p:cNvSpPr txBox="1"/>
          <p:nvPr/>
        </p:nvSpPr>
        <p:spPr>
          <a:xfrm>
            <a:off x="3730625" y="165100"/>
            <a:ext cx="6318250" cy="769441"/>
          </a:xfrm>
          <a:prstGeom prst="rect">
            <a:avLst/>
          </a:prstGeom>
          <a:noFill/>
        </p:spPr>
        <p:txBody>
          <a:bodyPr wrap="square">
            <a:spAutoFit/>
          </a:bodyPr>
          <a:lstStyle/>
          <a:p>
            <a:r>
              <a:rPr lang="fr-FR" sz="4400" b="1" dirty="0">
                <a:solidFill>
                  <a:srgbClr val="C00000"/>
                </a:solidFill>
              </a:rPr>
              <a:t>Contexte historique</a:t>
            </a:r>
          </a:p>
        </p:txBody>
      </p:sp>
      <p:sp>
        <p:nvSpPr>
          <p:cNvPr id="4" name="ZoneTexte 3">
            <a:extLst>
              <a:ext uri="{FF2B5EF4-FFF2-40B4-BE49-F238E27FC236}">
                <a16:creationId xmlns:a16="http://schemas.microsoft.com/office/drawing/2014/main" id="{C01610B0-9638-420C-DC3F-9C5262990C7E}"/>
              </a:ext>
            </a:extLst>
          </p:cNvPr>
          <p:cNvSpPr txBox="1"/>
          <p:nvPr/>
        </p:nvSpPr>
        <p:spPr>
          <a:xfrm>
            <a:off x="0" y="1083734"/>
            <a:ext cx="12304889" cy="4994957"/>
          </a:xfrm>
          <a:prstGeom prst="rect">
            <a:avLst/>
          </a:prstGeom>
          <a:noFill/>
        </p:spPr>
        <p:txBody>
          <a:bodyPr wrap="square">
            <a:spAutoFit/>
          </a:bodyPr>
          <a:lstStyle/>
          <a:p>
            <a:pPr>
              <a:lnSpc>
                <a:spcPct val="115000"/>
              </a:lnSpc>
              <a:spcAft>
                <a:spcPts val="1000"/>
              </a:spcAft>
            </a:pP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L’histoire des enzymes s’étend sur plusieurs siècles</a:t>
            </a:r>
            <a:r>
              <a:rPr lang="fr-FR" kern="0" dirty="0">
                <a:latin typeface="Times New Roman" panose="02020603050405020304" pitchFamily="18" charset="0"/>
                <a:ea typeface="Times New Roman" panose="02020603050405020304" pitchFamily="18" charset="0"/>
                <a:cs typeface="Arial" panose="020B0604020202020204" pitchFamily="34" charset="0"/>
              </a:rPr>
              <a:t> </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fr-FR" sz="2000" b="1" kern="0" dirty="0">
                <a:solidFill>
                  <a:srgbClr val="C00000"/>
                </a:solidFill>
                <a:effectLst/>
                <a:latin typeface="Times New Roman" panose="02020603050405020304" pitchFamily="18" charset="0"/>
                <a:ea typeface="Times New Roman" panose="02020603050405020304" pitchFamily="18" charset="0"/>
                <a:cs typeface="Arial" panose="020B0604020202020204" pitchFamily="34" charset="0"/>
              </a:rPr>
              <a:t>Antiquité et Moyen Âge</a:t>
            </a:r>
            <a:endParaRPr lang="fr-FR" sz="1600" kern="100" dirty="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800" b="1" kern="0" dirty="0">
                <a:effectLst/>
                <a:latin typeface="Times New Roman" panose="02020603050405020304" pitchFamily="18" charset="0"/>
                <a:ea typeface="Times New Roman" panose="02020603050405020304" pitchFamily="18" charset="0"/>
                <a:cs typeface="Arial" panose="020B0604020202020204" pitchFamily="34" charset="0"/>
              </a:rPr>
              <a:t>Antiquité</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 Les premières observations sur les effets de certaines substances biologiques remontent à l’Antiquité, où des cultures utilisaient des enzymes naturellement présentes dans des aliments fermentés, comme le pain et le vin.</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800" b="1" kern="0" dirty="0">
                <a:effectLst/>
                <a:latin typeface="Times New Roman" panose="02020603050405020304" pitchFamily="18" charset="0"/>
                <a:ea typeface="Times New Roman" panose="02020603050405020304" pitchFamily="18" charset="0"/>
                <a:cs typeface="Arial" panose="020B0604020202020204" pitchFamily="34" charset="0"/>
              </a:rPr>
              <a:t>Moyen Âge</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 Les alchimistes ont commencé à étudier les propriétés des substances, mais la notion d’enzymes en tant que catalyseurs biologiques n’était pas encore définie.</a:t>
            </a:r>
          </a:p>
          <a:p>
            <a:pPr marL="342900" indent="-342900">
              <a:lnSpc>
                <a:spcPct val="115000"/>
              </a:lnSpc>
              <a:spcAft>
                <a:spcPts val="1000"/>
              </a:spcAft>
              <a:buSzPts val="1000"/>
              <a:buFont typeface="Symbol" panose="05050102010706020507" pitchFamily="18" charset="2"/>
              <a:buChar char=""/>
              <a:tabLst>
                <a:tab pos="457200" algn="l"/>
              </a:tabLst>
            </a:pPr>
            <a:r>
              <a:rPr lang="fr-FR" sz="2000" b="1" kern="0" dirty="0">
                <a:solidFill>
                  <a:srgbClr val="C00000"/>
                </a:solidFill>
                <a:latin typeface="Times New Roman" panose="02020603050405020304" pitchFamily="18" charset="0"/>
                <a:cs typeface="Arial" panose="020B0604020202020204" pitchFamily="34" charset="0"/>
              </a:rPr>
              <a:t>18e siècle :</a:t>
            </a:r>
          </a:p>
          <a:p>
            <a:pPr marL="342900" indent="-342900">
              <a:lnSpc>
                <a:spcPct val="115000"/>
              </a:lnSpc>
              <a:spcAft>
                <a:spcPts val="1000"/>
              </a:spcAft>
              <a:buSzPts val="1000"/>
              <a:buFont typeface="Symbol" panose="05050102010706020507" pitchFamily="18" charset="2"/>
              <a:buChar char=""/>
              <a:tabLst>
                <a:tab pos="457200" algn="l"/>
              </a:tabLst>
            </a:pPr>
            <a:r>
              <a:rPr lang="fr-FR" sz="2000" b="1" kern="0" dirty="0">
                <a:latin typeface="Times New Roman" panose="02020603050405020304" pitchFamily="18" charset="0"/>
                <a:cs typeface="Arial" panose="020B0604020202020204" pitchFamily="34" charset="0"/>
              </a:rPr>
              <a:t>Travaux de Spallanzani et Réaumur (1750-1760) : ( études sur la digestion des aliments)</a:t>
            </a:r>
          </a:p>
          <a:p>
            <a:pPr marL="342900" indent="-342900">
              <a:lnSpc>
                <a:spcPct val="115000"/>
              </a:lnSpc>
              <a:spcAft>
                <a:spcPts val="1000"/>
              </a:spcAft>
              <a:buSzPts val="1000"/>
              <a:buFont typeface="Symbol" panose="05050102010706020507" pitchFamily="18" charset="2"/>
              <a:buChar char=""/>
              <a:tabLst>
                <a:tab pos="457200" algn="l"/>
              </a:tabLst>
            </a:pPr>
            <a:r>
              <a:rPr lang="fr-FR" sz="1800" kern="0" dirty="0">
                <a:effectLst/>
                <a:latin typeface="Times New Roman" panose="02020603050405020304" pitchFamily="18" charset="0"/>
                <a:ea typeface="Times New Roman" panose="02020603050405020304" pitchFamily="18" charset="0"/>
              </a:rPr>
              <a:t>Les travaux de Spallanzani et de Réaumur mettent en évidence le rôle des fluides digestifs dans la digestion des aliments.</a:t>
            </a:r>
          </a:p>
          <a:p>
            <a:pPr marL="342900" indent="-342900">
              <a:lnSpc>
                <a:spcPct val="115000"/>
              </a:lnSpc>
              <a:spcAft>
                <a:spcPts val="1000"/>
              </a:spcAft>
              <a:buSzPts val="1000"/>
              <a:buFont typeface="Symbol" panose="05050102010706020507" pitchFamily="18" charset="2"/>
              <a:buChar char=""/>
              <a:tabLst>
                <a:tab pos="457200" algn="l"/>
              </a:tabLst>
            </a:pPr>
            <a:r>
              <a:rPr lang="fr-FR" sz="1800" kern="0" dirty="0">
                <a:effectLst/>
                <a:latin typeface="Times New Roman" panose="02020603050405020304" pitchFamily="18" charset="0"/>
                <a:ea typeface="Times New Roman" panose="02020603050405020304" pitchFamily="18" charset="0"/>
              </a:rPr>
              <a:t>Bien que le terme « enzyme » n'ait pas encore été inventé, ces observations ont suggéré qu'il existait des substances biologiques actives responsables de la décomposition des aliments, préfigurant l'idée d'enzymes.</a:t>
            </a:r>
          </a:p>
          <a:p>
            <a:pPr lvl="0">
              <a:lnSpc>
                <a:spcPct val="115000"/>
              </a:lnSpc>
              <a:spcAft>
                <a:spcPts val="1000"/>
              </a:spcAft>
              <a:buSzPts val="1000"/>
              <a:tabLst>
                <a:tab pos="457200" algn="l"/>
              </a:tabLst>
            </a:pP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302332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395F3-F800-38BD-D47D-36DF03BB58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49CA9B9-FC52-3610-4262-75170380070E}"/>
              </a:ext>
            </a:extLst>
          </p:cNvPr>
          <p:cNvSpPr/>
          <p:nvPr/>
        </p:nvSpPr>
        <p:spPr>
          <a:xfrm>
            <a:off x="0" y="6500810"/>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27016C68-83F8-FED7-7117-D4A9004D290B}"/>
              </a:ext>
            </a:extLst>
          </p:cNvPr>
          <p:cNvSpPr txBox="1"/>
          <p:nvPr/>
        </p:nvSpPr>
        <p:spPr>
          <a:xfrm>
            <a:off x="3674180" y="0"/>
            <a:ext cx="6318250" cy="769441"/>
          </a:xfrm>
          <a:prstGeom prst="rect">
            <a:avLst/>
          </a:prstGeom>
          <a:noFill/>
        </p:spPr>
        <p:txBody>
          <a:bodyPr wrap="square">
            <a:spAutoFit/>
          </a:bodyPr>
          <a:lstStyle/>
          <a:p>
            <a:r>
              <a:rPr lang="fr-FR" sz="4400" b="1" dirty="0">
                <a:solidFill>
                  <a:srgbClr val="C00000"/>
                </a:solidFill>
              </a:rPr>
              <a:t>Contexte historique</a:t>
            </a:r>
          </a:p>
        </p:txBody>
      </p:sp>
      <p:sp>
        <p:nvSpPr>
          <p:cNvPr id="4" name="ZoneTexte 3">
            <a:extLst>
              <a:ext uri="{FF2B5EF4-FFF2-40B4-BE49-F238E27FC236}">
                <a16:creationId xmlns:a16="http://schemas.microsoft.com/office/drawing/2014/main" id="{C01610B0-9638-420C-DC3F-9C5262990C7E}"/>
              </a:ext>
            </a:extLst>
          </p:cNvPr>
          <p:cNvSpPr txBox="1"/>
          <p:nvPr/>
        </p:nvSpPr>
        <p:spPr>
          <a:xfrm>
            <a:off x="0" y="521989"/>
            <a:ext cx="12304889" cy="6878550"/>
          </a:xfrm>
          <a:prstGeom prst="rect">
            <a:avLst/>
          </a:prstGeom>
          <a:noFill/>
        </p:spPr>
        <p:txBody>
          <a:bodyPr wrap="square">
            <a:spAutoFit/>
          </a:bodyPr>
          <a:lstStyle/>
          <a:p>
            <a:pPr>
              <a:lnSpc>
                <a:spcPct val="115000"/>
              </a:lnSpc>
              <a:spcAft>
                <a:spcPts val="1000"/>
              </a:spcAft>
            </a:pPr>
            <a:r>
              <a:rPr lang="fr-FR" sz="2000" b="1" kern="0" dirty="0">
                <a:solidFill>
                  <a:srgbClr val="C00000"/>
                </a:solidFill>
                <a:effectLst/>
                <a:latin typeface="Times New Roman" panose="02020603050405020304" pitchFamily="18" charset="0"/>
                <a:ea typeface="Times New Roman" panose="02020603050405020304" pitchFamily="18" charset="0"/>
                <a:cs typeface="Arial" panose="020B0604020202020204" pitchFamily="34" charset="0"/>
              </a:rPr>
              <a:t>19e siècle</a:t>
            </a:r>
            <a:endParaRPr lang="fr-FR" sz="1600" kern="100" dirty="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800" b="1" kern="0" dirty="0">
                <a:effectLst/>
                <a:latin typeface="Times New Roman" panose="02020603050405020304" pitchFamily="18" charset="0"/>
                <a:ea typeface="Times New Roman" panose="02020603050405020304" pitchFamily="18" charset="0"/>
                <a:cs typeface="Arial" panose="020B0604020202020204" pitchFamily="34" charset="0"/>
              </a:rPr>
              <a:t>1833</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 le scientifique français Anselme </a:t>
            </a:r>
            <a:r>
              <a:rPr lang="fr-FR" sz="1800" b="1" kern="0" dirty="0">
                <a:effectLst/>
                <a:latin typeface="Times New Roman" panose="02020603050405020304" pitchFamily="18" charset="0"/>
                <a:ea typeface="Times New Roman" panose="02020603050405020304" pitchFamily="18" charset="0"/>
                <a:cs typeface="Arial" panose="020B0604020202020204" pitchFamily="34" charset="0"/>
              </a:rPr>
              <a:t>Payen</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 isolé </a:t>
            </a:r>
            <a:r>
              <a:rPr lang="fr-FR"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l</a:t>
            </a:r>
            <a:r>
              <a:rPr lang="fr-FR" sz="1800" b="0" i="0" u="none" strike="noStrike" baseline="0" dirty="0">
                <a:solidFill>
                  <a:srgbClr val="000000"/>
                </a:solidFill>
                <a:latin typeface="Times New Roman" panose="02020603050405020304" pitchFamily="18" charset="0"/>
              </a:rPr>
              <a:t>a première enzyme (la diastase) </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à partir du </a:t>
            </a:r>
            <a:r>
              <a:rPr lang="fr-FR" kern="0" dirty="0">
                <a:latin typeface="Times New Roman" panose="02020603050405020304" pitchFamily="18" charset="0"/>
                <a:cs typeface="Arial" panose="020B0604020202020204" pitchFamily="34" charset="0"/>
              </a:rPr>
              <a:t>malt (céréale). </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Il a découvert que cette enzyme pouvait décomposer l’amidon en sucre.</a:t>
            </a:r>
          </a:p>
          <a:p>
            <a:pPr marL="342900" lvl="0" indent="-342900">
              <a:lnSpc>
                <a:spcPct val="115000"/>
              </a:lnSpc>
              <a:spcAft>
                <a:spcPts val="1000"/>
              </a:spcAft>
              <a:buSzPts val="1000"/>
              <a:buFont typeface="Symbol" panose="05050102010706020507" pitchFamily="18" charset="2"/>
              <a:buChar char=""/>
              <a:tabLst>
                <a:tab pos="457200" algn="l"/>
              </a:tabLst>
            </a:pPr>
            <a:r>
              <a:rPr lang="fr-FR" b="1" kern="0" dirty="0">
                <a:latin typeface="Times New Roman" panose="02020603050405020304" pitchFamily="18" charset="0"/>
                <a:cs typeface="Arial" panose="020B0604020202020204" pitchFamily="34" charset="0"/>
              </a:rPr>
              <a:t>1836</a:t>
            </a:r>
            <a:r>
              <a:rPr lang="fr-FR" kern="0" dirty="0">
                <a:solidFill>
                  <a:srgbClr val="000000"/>
                </a:solidFill>
                <a:latin typeface="Times New Roman" panose="02020603050405020304" pitchFamily="18" charset="0"/>
                <a:cs typeface="Arial" panose="020B0604020202020204" pitchFamily="34" charset="0"/>
              </a:rPr>
              <a:t> :</a:t>
            </a:r>
            <a:r>
              <a:rPr lang="fr-FR" sz="1800" b="0" i="0" u="none" strike="noStrike" baseline="0" dirty="0">
                <a:solidFill>
                  <a:srgbClr val="000000"/>
                </a:solidFill>
                <a:latin typeface="Times New Roman" panose="02020603050405020304" pitchFamily="18" charset="0"/>
              </a:rPr>
              <a:t> Theodor Schwann isole la pepsine (la première enzyme isolée à partir d’un tissu animal).</a:t>
            </a:r>
            <a:endParaRPr lang="fr-FR" sz="1800" kern="0" dirty="0">
              <a:effectLst/>
              <a:latin typeface="Times New Roman" panose="02020603050405020304" pitchFamily="18" charset="0"/>
              <a:ea typeface="Times New Roman" panose="02020603050405020304" pitchFamily="18" charset="0"/>
              <a:cs typeface="Arial" panose="020B060402020202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b="1" kern="0" dirty="0">
                <a:latin typeface="Times New Roman" panose="02020603050405020304" pitchFamily="18" charset="0"/>
                <a:cs typeface="Arial" panose="020B0604020202020204" pitchFamily="34" charset="0"/>
              </a:rPr>
              <a:t>1850 : Berzelius</a:t>
            </a:r>
            <a:r>
              <a:rPr lang="fr-FR" kern="0" dirty="0">
                <a:latin typeface="Times New Roman" panose="02020603050405020304" pitchFamily="18" charset="0"/>
                <a:ea typeface="Calibri" panose="020F0502020204030204" pitchFamily="34" charset="0"/>
                <a:cs typeface="Arial" panose="020B0604020202020204" pitchFamily="34" charset="0"/>
              </a:rPr>
              <a:t> Concept de </a:t>
            </a:r>
            <a:r>
              <a:rPr lang="fr-FR" b="1" kern="0" dirty="0">
                <a:latin typeface="Times New Roman" panose="02020603050405020304" pitchFamily="18" charset="0"/>
                <a:cs typeface="Arial" panose="020B0604020202020204" pitchFamily="34" charset="0"/>
              </a:rPr>
              <a:t>la catalyse</a:t>
            </a:r>
          </a:p>
          <a:p>
            <a:pPr marL="342900" lvl="0" indent="-342900">
              <a:lnSpc>
                <a:spcPct val="115000"/>
              </a:lnSpc>
              <a:spcAft>
                <a:spcPts val="1000"/>
              </a:spcAft>
              <a:buSzPts val="1000"/>
              <a:buFont typeface="Symbol" panose="05050102010706020507" pitchFamily="18" charset="2"/>
              <a:buChar char=""/>
              <a:tabLst>
                <a:tab pos="457200" algn="l"/>
              </a:tabLst>
            </a:pPr>
            <a:r>
              <a:rPr lang="fr-FR" sz="1800" b="1" kern="0" dirty="0">
                <a:effectLst/>
                <a:latin typeface="Times New Roman" panose="02020603050405020304" pitchFamily="18" charset="0"/>
                <a:ea typeface="Times New Roman" panose="02020603050405020304" pitchFamily="18" charset="0"/>
                <a:cs typeface="Arial" panose="020B0604020202020204" pitchFamily="34" charset="0"/>
              </a:rPr>
              <a:t>1857</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 </a:t>
            </a:r>
            <a:r>
              <a:rPr lang="fr-FR" sz="1800" b="1" kern="0" dirty="0">
                <a:effectLst/>
                <a:latin typeface="Times New Roman" panose="02020603050405020304" pitchFamily="18" charset="0"/>
                <a:ea typeface="Times New Roman" panose="02020603050405020304" pitchFamily="18" charset="0"/>
                <a:cs typeface="Arial" panose="020B0604020202020204" pitchFamily="34" charset="0"/>
              </a:rPr>
              <a:t>Louis Pasteur </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démontre que les levures sont des organismes vivants responsables de la fermentation, </a:t>
            </a:r>
            <a:r>
              <a:rPr lang="fr-FR" kern="0" dirty="0">
                <a:latin typeface="Times New Roman" panose="02020603050405020304" pitchFamily="18" charset="0"/>
                <a:ea typeface="Times New Roman" panose="02020603050405020304" pitchFamily="18" charset="0"/>
                <a:cs typeface="Arial" panose="020B0604020202020204" pitchFamily="34" charset="0"/>
              </a:rPr>
              <a:t>e</a:t>
            </a:r>
            <a:r>
              <a:rPr lang="fr-FR" kern="0" dirty="0">
                <a:latin typeface="Times New Roman" panose="02020603050405020304" pitchFamily="18" charset="0"/>
                <a:cs typeface="Arial" panose="020B0604020202020204" pitchFamily="34" charset="0"/>
              </a:rPr>
              <a:t>t observe que ces micro-organismes produisent des substances nécessaires aux réactions chimiques de fermentation</a:t>
            </a:r>
            <a:r>
              <a:rPr lang="fr-FR" sz="1600" dirty="0"/>
              <a:t>,</a:t>
            </a:r>
          </a:p>
          <a:p>
            <a:pPr algn="l"/>
            <a:r>
              <a:rPr lang="fr-FR" b="1" kern="0" dirty="0">
                <a:latin typeface="Times New Roman" panose="02020603050405020304" pitchFamily="18" charset="0"/>
                <a:cs typeface="Arial" panose="020B0604020202020204" pitchFamily="34" charset="0"/>
              </a:rPr>
              <a:t>   1878: </a:t>
            </a:r>
            <a:r>
              <a:rPr lang="fr-FR" b="1" kern="0" dirty="0" err="1">
                <a:latin typeface="Times New Roman" panose="02020603050405020304" pitchFamily="18" charset="0"/>
                <a:cs typeface="Arial" panose="020B0604020202020204" pitchFamily="34" charset="0"/>
              </a:rPr>
              <a:t>Kühne</a:t>
            </a:r>
            <a:r>
              <a:rPr lang="fr-FR" b="1" kern="0" dirty="0">
                <a:latin typeface="Times New Roman" panose="02020603050405020304" pitchFamily="18" charset="0"/>
                <a:cs typeface="Arial" panose="020B0604020202020204" pitchFamily="34" charset="0"/>
              </a:rPr>
              <a:t> </a:t>
            </a:r>
            <a:r>
              <a:rPr lang="fr-FR" kern="0" dirty="0">
                <a:latin typeface="Times New Roman" panose="02020603050405020304" pitchFamily="18" charset="0"/>
                <a:cs typeface="Arial" panose="020B0604020202020204" pitchFamily="34" charset="0"/>
              </a:rPr>
              <a:t>substance responsable de fermentation dans la levure, il l’appelle enzyme (du grec « </a:t>
            </a:r>
            <a:r>
              <a:rPr lang="fr-FR" b="1" kern="0" dirty="0">
                <a:latin typeface="Times New Roman" panose="02020603050405020304" pitchFamily="18" charset="0"/>
                <a:cs typeface="Arial" panose="020B0604020202020204" pitchFamily="34" charset="0"/>
              </a:rPr>
              <a:t>en » </a:t>
            </a:r>
            <a:r>
              <a:rPr lang="fr-FR" kern="0" dirty="0">
                <a:latin typeface="Times New Roman" panose="02020603050405020304" pitchFamily="18" charset="0"/>
                <a:cs typeface="Arial" panose="020B0604020202020204" pitchFamily="34" charset="0"/>
              </a:rPr>
              <a:t>= </a:t>
            </a:r>
            <a:r>
              <a:rPr lang="fr-FR" b="1" kern="0" dirty="0">
                <a:solidFill>
                  <a:srgbClr val="00B050"/>
                </a:solidFill>
                <a:latin typeface="Times New Roman" panose="02020603050405020304" pitchFamily="18" charset="0"/>
                <a:cs typeface="Arial" panose="020B0604020202020204" pitchFamily="34" charset="0"/>
              </a:rPr>
              <a:t>dans</a:t>
            </a:r>
            <a:r>
              <a:rPr lang="fr-FR" kern="0" dirty="0">
                <a:latin typeface="Times New Roman" panose="02020603050405020304" pitchFamily="18" charset="0"/>
                <a:cs typeface="Arial" panose="020B0604020202020204" pitchFamily="34" charset="0"/>
              </a:rPr>
              <a:t>, </a:t>
            </a:r>
          </a:p>
          <a:p>
            <a:pPr algn="l"/>
            <a:r>
              <a:rPr lang="fr-FR" kern="0" dirty="0">
                <a:latin typeface="Times New Roman" panose="02020603050405020304" pitchFamily="18" charset="0"/>
                <a:cs typeface="Arial" panose="020B0604020202020204" pitchFamily="34" charset="0"/>
              </a:rPr>
              <a:t>  et « </a:t>
            </a:r>
            <a:r>
              <a:rPr lang="fr-FR" b="1" kern="0" dirty="0" err="1">
                <a:latin typeface="Times New Roman" panose="02020603050405020304" pitchFamily="18" charset="0"/>
                <a:cs typeface="Arial" panose="020B0604020202020204" pitchFamily="34" charset="0"/>
              </a:rPr>
              <a:t>zymo</a:t>
            </a:r>
            <a:r>
              <a:rPr lang="fr-FR" b="1" kern="0" dirty="0">
                <a:latin typeface="Times New Roman" panose="02020603050405020304" pitchFamily="18" charset="0"/>
                <a:cs typeface="Arial" panose="020B0604020202020204" pitchFamily="34" charset="0"/>
              </a:rPr>
              <a:t> »</a:t>
            </a:r>
            <a:r>
              <a:rPr lang="fr-FR" kern="0" dirty="0">
                <a:latin typeface="Times New Roman" panose="02020603050405020304" pitchFamily="18" charset="0"/>
                <a:cs typeface="Arial" panose="020B0604020202020204" pitchFamily="34" charset="0"/>
              </a:rPr>
              <a:t> = </a:t>
            </a:r>
            <a:r>
              <a:rPr lang="fr-FR" b="1" kern="0" dirty="0">
                <a:solidFill>
                  <a:srgbClr val="00B050"/>
                </a:solidFill>
                <a:latin typeface="Times New Roman" panose="02020603050405020304" pitchFamily="18" charset="0"/>
                <a:cs typeface="Arial" panose="020B0604020202020204" pitchFamily="34" charset="0"/>
              </a:rPr>
              <a:t>levure</a:t>
            </a:r>
            <a:r>
              <a:rPr lang="fr-FR" kern="0" dirty="0">
                <a:latin typeface="Times New Roman" panose="02020603050405020304" pitchFamily="18" charset="0"/>
                <a:cs typeface="Arial" panose="020B0604020202020204" pitchFamily="34" charset="0"/>
              </a:rPr>
              <a:t> signifiant « </a:t>
            </a:r>
            <a:r>
              <a:rPr lang="fr-FR" b="1" kern="0" dirty="0">
                <a:solidFill>
                  <a:srgbClr val="00B050"/>
                </a:solidFill>
                <a:latin typeface="Times New Roman" panose="02020603050405020304" pitchFamily="18" charset="0"/>
                <a:cs typeface="Arial" panose="020B0604020202020204" pitchFamily="34" charset="0"/>
              </a:rPr>
              <a:t>dans la levure </a:t>
            </a:r>
            <a:r>
              <a:rPr lang="fr-FR" kern="0" dirty="0">
                <a:latin typeface="Times New Roman" panose="02020603050405020304" pitchFamily="18" charset="0"/>
                <a:cs typeface="Arial" panose="020B0604020202020204" pitchFamily="34" charset="0"/>
              </a:rPr>
              <a:t>» </a:t>
            </a:r>
          </a:p>
          <a:p>
            <a:pPr algn="l"/>
            <a:r>
              <a:rPr lang="fr-FR" sz="2000" b="1" kern="0" dirty="0">
                <a:solidFill>
                  <a:srgbClr val="C00000"/>
                </a:solidFill>
                <a:latin typeface="Times New Roman" panose="02020603050405020304" pitchFamily="18" charset="0"/>
                <a:cs typeface="Arial" panose="020B0604020202020204" pitchFamily="34" charset="0"/>
              </a:rPr>
              <a:t>20e siècle</a:t>
            </a:r>
          </a:p>
          <a:p>
            <a:pPr marL="342900" lvl="0" indent="-342900">
              <a:lnSpc>
                <a:spcPct val="115000"/>
              </a:lnSpc>
              <a:spcAft>
                <a:spcPts val="1000"/>
              </a:spcAft>
              <a:buSzPts val="1000"/>
              <a:buFont typeface="Symbol" panose="05050102010706020507" pitchFamily="18" charset="2"/>
              <a:buChar char=""/>
              <a:tabLst>
                <a:tab pos="457200" algn="l"/>
              </a:tabLst>
            </a:pPr>
            <a:r>
              <a:rPr lang="fr-FR" sz="1600" b="1" kern="0" dirty="0">
                <a:effectLst/>
                <a:latin typeface="Times New Roman" panose="02020603050405020304" pitchFamily="18" charset="0"/>
                <a:ea typeface="Times New Roman" panose="02020603050405020304" pitchFamily="18" charset="0"/>
                <a:cs typeface="Arial" panose="020B0604020202020204" pitchFamily="34" charset="0"/>
              </a:rPr>
              <a:t>1907</a:t>
            </a:r>
            <a:r>
              <a:rPr lang="fr-FR" sz="1600" kern="0" dirty="0">
                <a:effectLst/>
                <a:latin typeface="Times New Roman" panose="02020603050405020304" pitchFamily="18" charset="0"/>
                <a:ea typeface="Times New Roman" panose="02020603050405020304" pitchFamily="18" charset="0"/>
                <a:cs typeface="Arial" panose="020B0604020202020204" pitchFamily="34" charset="0"/>
              </a:rPr>
              <a:t> : Arthur Harden et William John Young proposent que les enzymes sont des protéines et montrent que leur activité peut être modulée par divers facteurs.</a:t>
            </a:r>
          </a:p>
          <a:p>
            <a:pPr marL="342900" lvl="0" indent="-342900">
              <a:lnSpc>
                <a:spcPct val="115000"/>
              </a:lnSpc>
              <a:spcAft>
                <a:spcPts val="1000"/>
              </a:spcAft>
              <a:buSzPts val="1000"/>
              <a:buFont typeface="Symbol" panose="05050102010706020507" pitchFamily="18" charset="2"/>
              <a:buChar char=""/>
              <a:tabLst>
                <a:tab pos="457200" algn="l"/>
              </a:tabLst>
            </a:pPr>
            <a:r>
              <a:rPr lang="fr-FR" sz="1600" b="1" kern="0" dirty="0">
                <a:latin typeface="Times New Roman" panose="02020603050405020304" pitchFamily="18" charset="0"/>
                <a:ea typeface="Calibri" panose="020F0502020204030204" pitchFamily="34" charset="0"/>
                <a:cs typeface="Arial" panose="020B0604020202020204" pitchFamily="34" charset="0"/>
              </a:rPr>
              <a:t>1910 : Henri et Michaelis </a:t>
            </a:r>
            <a:r>
              <a:rPr lang="fr-FR" sz="1600" kern="0" dirty="0">
                <a:latin typeface="Times New Roman" panose="02020603050405020304" pitchFamily="18" charset="0"/>
                <a:ea typeface="Calibri" panose="020F0502020204030204" pitchFamily="34" charset="0"/>
                <a:cs typeface="Arial" panose="020B0604020202020204" pitchFamily="34" charset="0"/>
              </a:rPr>
              <a:t>Définition des </a:t>
            </a:r>
            <a:r>
              <a:rPr lang="fr-FR" sz="1600" b="1" kern="0" dirty="0">
                <a:latin typeface="Times New Roman" panose="02020603050405020304" pitchFamily="18" charset="0"/>
                <a:ea typeface="Calibri" panose="020F0502020204030204" pitchFamily="34" charset="0"/>
                <a:cs typeface="Arial" panose="020B0604020202020204" pitchFamily="34" charset="0"/>
              </a:rPr>
              <a:t>paramètres cinétiques </a:t>
            </a:r>
            <a:endParaRPr lang="fr-FR" sz="1400" b="1"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600" b="1" kern="0" dirty="0">
                <a:effectLst/>
                <a:latin typeface="Times New Roman" panose="02020603050405020304" pitchFamily="18" charset="0"/>
                <a:ea typeface="Times New Roman" panose="02020603050405020304" pitchFamily="18" charset="0"/>
                <a:cs typeface="Arial" panose="020B0604020202020204" pitchFamily="34" charset="0"/>
              </a:rPr>
              <a:t>1926</a:t>
            </a:r>
            <a:r>
              <a:rPr lang="fr-FR" sz="1600" kern="0" dirty="0">
                <a:effectLst/>
                <a:latin typeface="Times New Roman" panose="02020603050405020304" pitchFamily="18" charset="0"/>
                <a:ea typeface="Times New Roman" panose="02020603050405020304" pitchFamily="18" charset="0"/>
                <a:cs typeface="Arial" panose="020B0604020202020204" pitchFamily="34" charset="0"/>
              </a:rPr>
              <a:t> : James B. </a:t>
            </a:r>
            <a:r>
              <a:rPr lang="fr-FR" sz="1600" b="1" kern="0" dirty="0">
                <a:effectLst/>
                <a:latin typeface="Times New Roman" panose="02020603050405020304" pitchFamily="18" charset="0"/>
                <a:ea typeface="Times New Roman" panose="02020603050405020304" pitchFamily="18" charset="0"/>
                <a:cs typeface="Arial" panose="020B0604020202020204" pitchFamily="34" charset="0"/>
              </a:rPr>
              <a:t>Sumner</a:t>
            </a:r>
            <a:r>
              <a:rPr lang="fr-FR" sz="1600" kern="0" dirty="0">
                <a:effectLst/>
                <a:latin typeface="Times New Roman" panose="02020603050405020304" pitchFamily="18" charset="0"/>
                <a:ea typeface="Times New Roman" panose="02020603050405020304" pitchFamily="18" charset="0"/>
                <a:cs typeface="Arial" panose="020B0604020202020204" pitchFamily="34" charset="0"/>
              </a:rPr>
              <a:t> purifie et cristallise la première enzyme </a:t>
            </a:r>
            <a:r>
              <a:rPr lang="fr-FR" sz="1600" b="1" kern="0" dirty="0">
                <a:effectLst/>
                <a:latin typeface="Times New Roman" panose="02020603050405020304" pitchFamily="18" charset="0"/>
                <a:ea typeface="Times New Roman" panose="02020603050405020304" pitchFamily="18" charset="0"/>
                <a:cs typeface="Arial" panose="020B0604020202020204" pitchFamily="34" charset="0"/>
              </a:rPr>
              <a:t>l’uréase</a:t>
            </a:r>
            <a:r>
              <a:rPr lang="fr-FR" sz="1600" kern="0" dirty="0">
                <a:effectLst/>
                <a:latin typeface="Times New Roman" panose="02020603050405020304" pitchFamily="18" charset="0"/>
                <a:ea typeface="Times New Roman" panose="02020603050405020304" pitchFamily="18" charset="0"/>
                <a:cs typeface="Arial" panose="020B0604020202020204" pitchFamily="34" charset="0"/>
              </a:rPr>
              <a:t>, prouvant que les enzymes sont des protéines.</a:t>
            </a:r>
            <a:endParaRPr lang="fr-FR" sz="1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600" b="1" kern="0" dirty="0">
                <a:effectLst/>
                <a:latin typeface="Times New Roman" panose="02020603050405020304" pitchFamily="18" charset="0"/>
                <a:ea typeface="Times New Roman" panose="02020603050405020304" pitchFamily="18" charset="0"/>
                <a:cs typeface="Arial" panose="020B0604020202020204" pitchFamily="34" charset="0"/>
              </a:rPr>
              <a:t>1940s-1950s</a:t>
            </a:r>
            <a:r>
              <a:rPr lang="fr-FR" sz="1600" kern="0" dirty="0">
                <a:effectLst/>
                <a:latin typeface="Times New Roman" panose="02020603050405020304" pitchFamily="18" charset="0"/>
                <a:ea typeface="Times New Roman" panose="02020603050405020304" pitchFamily="18" charset="0"/>
                <a:cs typeface="Arial" panose="020B0604020202020204" pitchFamily="34" charset="0"/>
              </a:rPr>
              <a:t> : Le modèle clé-serrure, proposé par Emil </a:t>
            </a:r>
            <a:r>
              <a:rPr lang="fr-FR" sz="1600" b="1" kern="0" dirty="0">
                <a:effectLst/>
                <a:latin typeface="Times New Roman" panose="02020603050405020304" pitchFamily="18" charset="0"/>
                <a:ea typeface="Times New Roman" panose="02020603050405020304" pitchFamily="18" charset="0"/>
                <a:cs typeface="Arial" panose="020B0604020202020204" pitchFamily="34" charset="0"/>
              </a:rPr>
              <a:t>Fischer</a:t>
            </a:r>
            <a:r>
              <a:rPr lang="fr-FR" sz="1600" kern="0" dirty="0">
                <a:effectLst/>
                <a:latin typeface="Times New Roman" panose="02020603050405020304" pitchFamily="18" charset="0"/>
                <a:ea typeface="Times New Roman" panose="02020603050405020304" pitchFamily="18" charset="0"/>
                <a:cs typeface="Arial" panose="020B0604020202020204" pitchFamily="34" charset="0"/>
              </a:rPr>
              <a:t>, décrit comment les enzymes interagissent spécifiquement avec leurs substrats.</a:t>
            </a:r>
          </a:p>
          <a:p>
            <a:pPr lvl="0">
              <a:lnSpc>
                <a:spcPct val="115000"/>
              </a:lnSpc>
              <a:spcAft>
                <a:spcPts val="1000"/>
              </a:spcAft>
              <a:buSzPts val="1000"/>
              <a:tabLst>
                <a:tab pos="457200" algn="l"/>
              </a:tabLst>
            </a:pPr>
            <a:r>
              <a:rPr lang="fr-FR" sz="1600" kern="0" dirty="0">
                <a:effectLst/>
                <a:latin typeface="Times New Roman" panose="02020603050405020304" pitchFamily="18" charset="0"/>
                <a:ea typeface="Calibri" panose="020F0502020204030204" pitchFamily="34" charset="0"/>
                <a:cs typeface="Arial" panose="020B0604020202020204" pitchFamily="34" charset="0"/>
              </a:rPr>
              <a:t>( propriétés principales des enzymes = protéines jouant le rôle de catalyseurs biologiques à très forte efficacité</a:t>
            </a:r>
            <a:endParaRPr lang="fr-FR" sz="1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endParaRPr lang="fr-FR" sz="1600" dirty="0"/>
          </a:p>
          <a:p>
            <a:pPr marL="342900" lvl="0" indent="-342900">
              <a:lnSpc>
                <a:spcPct val="115000"/>
              </a:lnSpc>
              <a:spcAft>
                <a:spcPts val="1000"/>
              </a:spcAft>
              <a:buSzPts val="1000"/>
              <a:buFont typeface="Symbol" panose="05050102010706020507" pitchFamily="18" charset="2"/>
              <a:buChar char=""/>
              <a:tabLst>
                <a:tab pos="457200" algn="l"/>
              </a:tabLst>
            </a:pP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5637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395F3-F800-38BD-D47D-36DF03BB58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49CA9B9-FC52-3610-4262-75170380070E}"/>
              </a:ext>
            </a:extLst>
          </p:cNvPr>
          <p:cNvSpPr/>
          <p:nvPr/>
        </p:nvSpPr>
        <p:spPr>
          <a:xfrm>
            <a:off x="0" y="6500810"/>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27016C68-83F8-FED7-7117-D4A9004D290B}"/>
              </a:ext>
            </a:extLst>
          </p:cNvPr>
          <p:cNvSpPr txBox="1"/>
          <p:nvPr/>
        </p:nvSpPr>
        <p:spPr>
          <a:xfrm>
            <a:off x="3730625" y="165100"/>
            <a:ext cx="6318250" cy="769441"/>
          </a:xfrm>
          <a:prstGeom prst="rect">
            <a:avLst/>
          </a:prstGeom>
          <a:noFill/>
        </p:spPr>
        <p:txBody>
          <a:bodyPr wrap="square">
            <a:spAutoFit/>
          </a:bodyPr>
          <a:lstStyle/>
          <a:p>
            <a:r>
              <a:rPr lang="fr-FR" sz="4400" b="1" dirty="0">
                <a:solidFill>
                  <a:srgbClr val="C00000"/>
                </a:solidFill>
              </a:rPr>
              <a:t>Contexte historique</a:t>
            </a:r>
          </a:p>
        </p:txBody>
      </p:sp>
      <p:sp>
        <p:nvSpPr>
          <p:cNvPr id="4" name="ZoneTexte 3">
            <a:extLst>
              <a:ext uri="{FF2B5EF4-FFF2-40B4-BE49-F238E27FC236}">
                <a16:creationId xmlns:a16="http://schemas.microsoft.com/office/drawing/2014/main" id="{C01610B0-9638-420C-DC3F-9C5262990C7E}"/>
              </a:ext>
            </a:extLst>
          </p:cNvPr>
          <p:cNvSpPr txBox="1"/>
          <p:nvPr/>
        </p:nvSpPr>
        <p:spPr>
          <a:xfrm>
            <a:off x="0" y="844230"/>
            <a:ext cx="12304889" cy="5429500"/>
          </a:xfrm>
          <a:prstGeom prst="rect">
            <a:avLst/>
          </a:prstGeom>
          <a:noFill/>
        </p:spPr>
        <p:txBody>
          <a:bodyPr wrap="square">
            <a:spAutoFit/>
          </a:bodyPr>
          <a:lstStyle/>
          <a:p>
            <a:pPr>
              <a:lnSpc>
                <a:spcPct val="115000"/>
              </a:lnSpc>
              <a:spcAft>
                <a:spcPts val="1000"/>
              </a:spcAft>
            </a:pPr>
            <a:r>
              <a:rPr lang="fr-FR" sz="2000" b="1" kern="0" dirty="0">
                <a:solidFill>
                  <a:srgbClr val="C00000"/>
                </a:solidFill>
                <a:latin typeface="Times New Roman" panose="02020603050405020304" pitchFamily="18" charset="0"/>
                <a:cs typeface="Arial" panose="020B0604020202020204" pitchFamily="34" charset="0"/>
              </a:rPr>
              <a:t>Découvertes récentes</a:t>
            </a:r>
          </a:p>
          <a:p>
            <a:pPr algn="l"/>
            <a:r>
              <a:rPr lang="fr-FR" sz="2000" b="1" kern="0" dirty="0">
                <a:latin typeface="Times New Roman" panose="02020603050405020304" pitchFamily="18" charset="0"/>
                <a:cs typeface="Arial" panose="020B0604020202020204" pitchFamily="34" charset="0"/>
              </a:rPr>
              <a:t>1958: Sanger</a:t>
            </a:r>
            <a:r>
              <a:rPr lang="fr-FR" sz="2000" kern="0" dirty="0">
                <a:latin typeface="Times New Roman" panose="02020603050405020304" pitchFamily="18" charset="0"/>
                <a:cs typeface="Arial" panose="020B0604020202020204" pitchFamily="34" charset="0"/>
              </a:rPr>
              <a:t> publication de la première séquence d’une enzyme </a:t>
            </a:r>
            <a:r>
              <a:rPr lang="fr-FR" sz="2000" b="0" i="0" u="none" strike="noStrike" baseline="0" dirty="0">
                <a:solidFill>
                  <a:srgbClr val="00B150"/>
                </a:solidFill>
                <a:latin typeface="CIDFont+F2"/>
              </a:rPr>
              <a:t>«</a:t>
            </a:r>
            <a:r>
              <a:rPr lang="fr-FR" sz="2000" b="1" i="0" u="none" strike="noStrike" baseline="0" dirty="0">
                <a:solidFill>
                  <a:srgbClr val="00B150"/>
                </a:solidFill>
                <a:latin typeface="CIDFont+F2"/>
              </a:rPr>
              <a:t> ribonucléase </a:t>
            </a:r>
            <a:r>
              <a:rPr lang="fr-FR" sz="2000" b="0" i="0" u="none" strike="noStrike" baseline="0" dirty="0">
                <a:solidFill>
                  <a:srgbClr val="000000"/>
                </a:solidFill>
                <a:latin typeface="CIDFont+F3"/>
              </a:rPr>
              <a:t>». </a:t>
            </a:r>
            <a:r>
              <a:rPr lang="fr-FR" sz="2000" kern="0" dirty="0">
                <a:latin typeface="Times New Roman" panose="02020603050405020304" pitchFamily="18" charset="0"/>
                <a:cs typeface="Arial" panose="020B0604020202020204" pitchFamily="34" charset="0"/>
              </a:rPr>
              <a:t>(Prix Nobel)</a:t>
            </a:r>
          </a:p>
          <a:p>
            <a:pPr algn="l"/>
            <a:endParaRPr lang="fr-FR" sz="2000" b="0" i="0" u="none" strike="noStrike" baseline="0" dirty="0">
              <a:solidFill>
                <a:srgbClr val="000000"/>
              </a:solidFill>
              <a:latin typeface="CIDFont+F3"/>
            </a:endParaRPr>
          </a:p>
          <a:p>
            <a:pPr algn="l"/>
            <a:r>
              <a:rPr lang="fr-FR" sz="2000" b="1" kern="0" dirty="0">
                <a:latin typeface="Times New Roman" panose="02020603050405020304" pitchFamily="18" charset="0"/>
                <a:cs typeface="Arial" panose="020B0604020202020204" pitchFamily="34" charset="0"/>
              </a:rPr>
              <a:t>1960 :</a:t>
            </a:r>
            <a:r>
              <a:rPr lang="fr-FR" sz="2000" dirty="0">
                <a:solidFill>
                  <a:srgbClr val="000000"/>
                </a:solidFill>
                <a:latin typeface="CIDFont+F3"/>
              </a:rPr>
              <a:t> </a:t>
            </a:r>
            <a:r>
              <a:rPr lang="fr-FR" sz="2000" b="1" kern="0" dirty="0">
                <a:latin typeface="Times New Roman" panose="02020603050405020304" pitchFamily="18" charset="0"/>
                <a:cs typeface="Arial" panose="020B0604020202020204" pitchFamily="34" charset="0"/>
              </a:rPr>
              <a:t>Monod et Koshland </a:t>
            </a:r>
            <a:r>
              <a:rPr lang="fr-FR" sz="2000" kern="0" dirty="0">
                <a:latin typeface="Times New Roman" panose="02020603050405020304" pitchFamily="18" charset="0"/>
                <a:cs typeface="Arial" panose="020B0604020202020204" pitchFamily="34" charset="0"/>
              </a:rPr>
              <a:t>étudient </a:t>
            </a:r>
            <a:r>
              <a:rPr lang="fr-FR" sz="2000" b="1" kern="0" dirty="0">
                <a:latin typeface="Times New Roman" panose="02020603050405020304" pitchFamily="18" charset="0"/>
                <a:cs typeface="Arial" panose="020B0604020202020204" pitchFamily="34" charset="0"/>
              </a:rPr>
              <a:t>l’allostérie</a:t>
            </a:r>
            <a:r>
              <a:rPr lang="fr-FR" sz="2000" kern="0" dirty="0">
                <a:latin typeface="Times New Roman" panose="02020603050405020304" pitchFamily="18" charset="0"/>
                <a:cs typeface="Arial" panose="020B0604020202020204" pitchFamily="34" charset="0"/>
              </a:rPr>
              <a:t> et la cinétique catalytique ( Notion de régulation)</a:t>
            </a:r>
          </a:p>
          <a:p>
            <a:pPr algn="l"/>
            <a:endParaRPr lang="fr-FR" sz="2000" b="0" i="0" u="none" strike="noStrike" baseline="0" dirty="0">
              <a:solidFill>
                <a:srgbClr val="000000"/>
              </a:solidFill>
              <a:latin typeface="CIDFont+F3"/>
            </a:endParaRPr>
          </a:p>
          <a:p>
            <a:pPr algn="l"/>
            <a:r>
              <a:rPr lang="fr-FR" sz="2000" b="1" kern="0" dirty="0">
                <a:effectLst/>
                <a:latin typeface="Times New Roman" panose="02020603050405020304" pitchFamily="18" charset="0"/>
                <a:ea typeface="Times New Roman" panose="02020603050405020304" pitchFamily="18" charset="0"/>
                <a:cs typeface="Arial" panose="020B0604020202020204" pitchFamily="34" charset="0"/>
              </a:rPr>
              <a:t>1960s-1970s</a:t>
            </a:r>
            <a:r>
              <a:rPr lang="fr-FR" sz="2000" kern="0" dirty="0">
                <a:effectLst/>
                <a:latin typeface="Times New Roman" panose="02020603050405020304" pitchFamily="18" charset="0"/>
                <a:ea typeface="Times New Roman" panose="02020603050405020304" pitchFamily="18" charset="0"/>
                <a:cs typeface="Arial" panose="020B0604020202020204" pitchFamily="34" charset="0"/>
              </a:rPr>
              <a:t> : La biologie moléculaire permet d’étudier les enzymes au niveau génétique, avec des découvertes sur la structure et le mécanisme d’action des enzymes.</a:t>
            </a:r>
          </a:p>
          <a:p>
            <a:pPr algn="l"/>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2000" b="1" kern="0" dirty="0">
                <a:effectLst/>
                <a:latin typeface="Times New Roman" panose="02020603050405020304" pitchFamily="18" charset="0"/>
                <a:ea typeface="Times New Roman" panose="02020603050405020304" pitchFamily="18" charset="0"/>
                <a:cs typeface="Arial" panose="020B0604020202020204" pitchFamily="34" charset="0"/>
              </a:rPr>
              <a:t>1990s</a:t>
            </a:r>
            <a:r>
              <a:rPr lang="fr-FR" sz="2000" kern="0" dirty="0">
                <a:effectLst/>
                <a:latin typeface="Times New Roman" panose="02020603050405020304" pitchFamily="18" charset="0"/>
                <a:ea typeface="Times New Roman" panose="02020603050405020304" pitchFamily="18" charset="0"/>
                <a:cs typeface="Arial" panose="020B0604020202020204" pitchFamily="34" charset="0"/>
              </a:rPr>
              <a:t> : Les techniques de génie génétique permettent de produire des </a:t>
            </a:r>
            <a:r>
              <a:rPr lang="fr-FR" sz="2000" b="1" kern="0" dirty="0">
                <a:effectLst/>
                <a:latin typeface="Times New Roman" panose="02020603050405020304" pitchFamily="18" charset="0"/>
                <a:ea typeface="Times New Roman" panose="02020603050405020304" pitchFamily="18" charset="0"/>
                <a:cs typeface="Arial" panose="020B0604020202020204" pitchFamily="34" charset="0"/>
              </a:rPr>
              <a:t>enzymes recombinantes</a:t>
            </a:r>
            <a:r>
              <a:rPr lang="fr-FR" sz="2000" kern="0" dirty="0">
                <a:effectLst/>
                <a:latin typeface="Times New Roman" panose="02020603050405020304" pitchFamily="18" charset="0"/>
                <a:ea typeface="Times New Roman" panose="02020603050405020304" pitchFamily="18" charset="0"/>
                <a:cs typeface="Arial" panose="020B0604020202020204" pitchFamily="34" charset="0"/>
              </a:rPr>
              <a:t> pour des applications industrielles et médicales.</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fr-FR" sz="2000" b="1" kern="0" dirty="0">
                <a:solidFill>
                  <a:srgbClr val="C00000"/>
                </a:solidFill>
                <a:latin typeface="Times New Roman" panose="02020603050405020304" pitchFamily="18" charset="0"/>
                <a:cs typeface="Arial" panose="020B0604020202020204" pitchFamily="34" charset="0"/>
              </a:rPr>
              <a:t>Aujourd’hui</a:t>
            </a:r>
          </a:p>
          <a:p>
            <a:pPr>
              <a:lnSpc>
                <a:spcPct val="115000"/>
              </a:lnSpc>
              <a:spcAft>
                <a:spcPts val="1000"/>
              </a:spcAft>
            </a:pP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Les recherches continuent sur les enzymes, notamment dans des domaines comme la biotechnologie, la médecine, et la bioénergie, avec un intérêt croissant pour les enzymes extrêmes et les applications en développement durable.</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Cette histoire montre comment la compréhension des enzymes a évolué, passant d’observations empiriques à une connaissance approfondie de leur structure et fonction, ouvrant ainsi la voie à de nombreuses innovations.</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02312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9569" y="-357190"/>
            <a:ext cx="357190" cy="685800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0" y="6500810"/>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07CC3D3B-066C-0447-12A1-408D8625146D}"/>
              </a:ext>
            </a:extLst>
          </p:cNvPr>
          <p:cNvSpPr txBox="1"/>
          <p:nvPr/>
        </p:nvSpPr>
        <p:spPr>
          <a:xfrm>
            <a:off x="2761598" y="1609872"/>
            <a:ext cx="8922401" cy="2923877"/>
          </a:xfrm>
          <a:prstGeom prst="rect">
            <a:avLst/>
          </a:prstGeom>
          <a:noFill/>
        </p:spPr>
        <p:txBody>
          <a:bodyPr wrap="square" rtlCol="0">
            <a:spAutoFit/>
          </a:bodyPr>
          <a:lstStyle/>
          <a:p>
            <a:pPr algn="ctr"/>
            <a:endParaRPr lang="fr-FR" sz="2400" b="1" dirty="0">
              <a:solidFill>
                <a:srgbClr val="C00000"/>
              </a:solidFill>
            </a:endParaRPr>
          </a:p>
          <a:p>
            <a:r>
              <a:rPr lang="fr-FR" sz="4000" b="1" dirty="0">
                <a:solidFill>
                  <a:srgbClr val="C00000"/>
                </a:solidFill>
              </a:rPr>
              <a:t>Unité d’enseignement transversale (UET) </a:t>
            </a:r>
          </a:p>
          <a:p>
            <a:r>
              <a:rPr lang="fr-FR" sz="4000" b="1" dirty="0">
                <a:solidFill>
                  <a:srgbClr val="C00000"/>
                </a:solidFill>
              </a:rPr>
              <a:t>Semestre 5 </a:t>
            </a:r>
          </a:p>
          <a:p>
            <a:r>
              <a:rPr lang="fr-FR" sz="4000" b="1" dirty="0">
                <a:solidFill>
                  <a:srgbClr val="C00000"/>
                </a:solidFill>
              </a:rPr>
              <a:t>Coefficient : 1</a:t>
            </a:r>
          </a:p>
          <a:p>
            <a:r>
              <a:rPr lang="fr-FR" sz="4000" b="1" dirty="0">
                <a:solidFill>
                  <a:srgbClr val="C00000"/>
                </a:solidFill>
              </a:rPr>
              <a:t>Crédits :1</a:t>
            </a:r>
          </a:p>
        </p:txBody>
      </p:sp>
    </p:spTree>
    <p:extLst>
      <p:ext uri="{BB962C8B-B14F-4D97-AF65-F5344CB8AC3E}">
        <p14:creationId xmlns:p14="http://schemas.microsoft.com/office/powerpoint/2010/main" val="982372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9569" y="-357190"/>
            <a:ext cx="357190" cy="685800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0" y="6500810"/>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0B6A761B-93FB-FE23-0599-940B982932AF}"/>
              </a:ext>
            </a:extLst>
          </p:cNvPr>
          <p:cNvSpPr txBox="1"/>
          <p:nvPr/>
        </p:nvSpPr>
        <p:spPr>
          <a:xfrm>
            <a:off x="2292182" y="651904"/>
            <a:ext cx="8893268" cy="646331"/>
          </a:xfrm>
          <a:prstGeom prst="rect">
            <a:avLst/>
          </a:prstGeom>
          <a:noFill/>
        </p:spPr>
        <p:txBody>
          <a:bodyPr wrap="square" rtlCol="0">
            <a:spAutoFit/>
          </a:bodyPr>
          <a:lstStyle/>
          <a:p>
            <a:pPr algn="ctr"/>
            <a:r>
              <a:rPr lang="fr-FR" sz="3600" b="1" dirty="0">
                <a:solidFill>
                  <a:srgbClr val="C00000"/>
                </a:solidFill>
              </a:rPr>
              <a:t>Volume horaire : </a:t>
            </a:r>
            <a:r>
              <a:rPr lang="fr-FR" sz="3600" b="1" dirty="0"/>
              <a:t>1h30 cours/TD /semaine</a:t>
            </a:r>
          </a:p>
        </p:txBody>
      </p:sp>
      <p:sp>
        <p:nvSpPr>
          <p:cNvPr id="7" name="ZoneTexte 6">
            <a:extLst>
              <a:ext uri="{FF2B5EF4-FFF2-40B4-BE49-F238E27FC236}">
                <a16:creationId xmlns:a16="http://schemas.microsoft.com/office/drawing/2014/main" id="{5D2C9AFF-D6E9-827C-CD30-FD15DB31037E}"/>
              </a:ext>
            </a:extLst>
          </p:cNvPr>
          <p:cNvSpPr txBox="1"/>
          <p:nvPr/>
        </p:nvSpPr>
        <p:spPr>
          <a:xfrm>
            <a:off x="1866880" y="2006351"/>
            <a:ext cx="8893268" cy="1200329"/>
          </a:xfrm>
          <a:prstGeom prst="rect">
            <a:avLst/>
          </a:prstGeom>
          <a:noFill/>
        </p:spPr>
        <p:txBody>
          <a:bodyPr wrap="square" rtlCol="0">
            <a:spAutoFit/>
          </a:bodyPr>
          <a:lstStyle/>
          <a:p>
            <a:pPr algn="ctr"/>
            <a:r>
              <a:rPr lang="fr-FR" sz="3600" b="1" dirty="0">
                <a:solidFill>
                  <a:srgbClr val="C00000"/>
                </a:solidFill>
              </a:rPr>
              <a:t>Mode d’évaluation :  </a:t>
            </a:r>
            <a:r>
              <a:rPr lang="fr-FR" sz="3600" b="1" dirty="0"/>
              <a:t>Contrôle continu + Examen semestriel</a:t>
            </a:r>
          </a:p>
        </p:txBody>
      </p:sp>
      <p:sp>
        <p:nvSpPr>
          <p:cNvPr id="8" name="ZoneTexte 7">
            <a:extLst>
              <a:ext uri="{FF2B5EF4-FFF2-40B4-BE49-F238E27FC236}">
                <a16:creationId xmlns:a16="http://schemas.microsoft.com/office/drawing/2014/main" id="{C4FB0BF9-5171-F7BA-282F-D5D209145ACD}"/>
              </a:ext>
            </a:extLst>
          </p:cNvPr>
          <p:cNvSpPr txBox="1"/>
          <p:nvPr/>
        </p:nvSpPr>
        <p:spPr>
          <a:xfrm>
            <a:off x="1959163" y="3976582"/>
            <a:ext cx="8893268" cy="1754326"/>
          </a:xfrm>
          <a:prstGeom prst="rect">
            <a:avLst/>
          </a:prstGeom>
          <a:noFill/>
        </p:spPr>
        <p:txBody>
          <a:bodyPr wrap="square" rtlCol="0">
            <a:spAutoFit/>
          </a:bodyPr>
          <a:lstStyle/>
          <a:p>
            <a:pPr algn="ctr"/>
            <a:r>
              <a:rPr lang="fr-FR" sz="3600" b="1" dirty="0">
                <a:solidFill>
                  <a:srgbClr val="C00000"/>
                </a:solidFill>
              </a:rPr>
              <a:t>Connaissances préalables recommandées: </a:t>
            </a:r>
            <a:r>
              <a:rPr lang="fr-FR" sz="3600" b="1" dirty="0"/>
              <a:t>Notions de base en biochimie générale , en microbiologie générale et en chimie générale</a:t>
            </a:r>
          </a:p>
        </p:txBody>
      </p:sp>
    </p:spTree>
    <p:extLst>
      <p:ext uri="{BB962C8B-B14F-4D97-AF65-F5344CB8AC3E}">
        <p14:creationId xmlns:p14="http://schemas.microsoft.com/office/powerpoint/2010/main" val="360965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iterate type="lt">
                                    <p:tmPct val="0"/>
                                  </p:iterate>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iterate type="lt">
                                    <p:tmPct val="0"/>
                                  </p:iterate>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iterate type="lt">
                                    <p:tmPct val="0"/>
                                  </p:iterate>
                                  <p:childTnLst>
                                    <p:set>
                                      <p:cBhvr>
                                        <p:cTn id="16" dur="1" fill="hold">
                                          <p:stCondLst>
                                            <p:cond delay="0"/>
                                          </p:stCondLst>
                                        </p:cTn>
                                        <p:tgtEl>
                                          <p:spTgt spid="8"/>
                                        </p:tgtEl>
                                        <p:attrNameLst>
                                          <p:attrName>style.visibility</p:attrName>
                                        </p:attrNameLst>
                                      </p:cBhvr>
                                      <p:to>
                                        <p:strVal val="visible"/>
                                      </p:to>
                                    </p:set>
                                    <p:animEffect transition="in" filter="box(in)">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9569" y="-357190"/>
            <a:ext cx="357190" cy="685800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0" y="6500810"/>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2CC0C487-8073-C8FE-F244-CFE5D64BDF91}"/>
              </a:ext>
            </a:extLst>
          </p:cNvPr>
          <p:cNvSpPr txBox="1"/>
          <p:nvPr/>
        </p:nvSpPr>
        <p:spPr>
          <a:xfrm>
            <a:off x="2416215" y="261499"/>
            <a:ext cx="9494133" cy="4555093"/>
          </a:xfrm>
          <a:prstGeom prst="rect">
            <a:avLst/>
          </a:prstGeom>
          <a:noFill/>
        </p:spPr>
        <p:txBody>
          <a:bodyPr wrap="square">
            <a:spAutoFit/>
          </a:bodyPr>
          <a:lstStyle/>
          <a:p>
            <a:pPr algn="l"/>
            <a:endParaRPr lang="fr-FR" sz="2000" b="0" i="0" u="none" strike="noStrike" baseline="0" dirty="0">
              <a:solidFill>
                <a:srgbClr val="000000"/>
              </a:solidFill>
              <a:latin typeface="Times New Roman" panose="02020603050405020304" pitchFamily="18" charset="0"/>
            </a:endParaRPr>
          </a:p>
          <a:p>
            <a:r>
              <a:rPr lang="fr-FR" sz="2000" b="0" i="0" u="none" strike="noStrike" baseline="0" dirty="0">
                <a:solidFill>
                  <a:srgbClr val="000000"/>
                </a:solidFill>
                <a:latin typeface="Times New Roman" panose="02020603050405020304" pitchFamily="18" charset="0"/>
              </a:rPr>
              <a:t> </a:t>
            </a:r>
            <a:r>
              <a:rPr lang="fr-FR" sz="3600" b="1" dirty="0">
                <a:solidFill>
                  <a:srgbClr val="C00000"/>
                </a:solidFill>
              </a:rPr>
              <a:t>Objectifs de l’enseignement : </a:t>
            </a:r>
          </a:p>
          <a:p>
            <a:endParaRPr lang="fr-FR" sz="1800" b="0" i="0" u="none" strike="noStrike" baseline="0" dirty="0">
              <a:solidFill>
                <a:srgbClr val="242E31"/>
              </a:solidFill>
              <a:latin typeface="Times New Roman" panose="02020603050405020304" pitchFamily="18" charset="0"/>
            </a:endParaRPr>
          </a:p>
          <a:p>
            <a:pPr marL="571500" indent="-571500">
              <a:buFont typeface="Wingdings" panose="05000000000000000000" pitchFamily="2" charset="2"/>
              <a:buChar char="Ø"/>
            </a:pPr>
            <a:r>
              <a:rPr lang="fr-FR" sz="3600" b="1" dirty="0"/>
              <a:t>Acquérir les notions de bases sur l’enzymologie et les enzymes microbiennes à intérêts industriel. </a:t>
            </a:r>
          </a:p>
          <a:p>
            <a:pPr marL="571500" indent="-571500">
              <a:buFont typeface="Wingdings" panose="05000000000000000000" pitchFamily="2" charset="2"/>
              <a:buChar char="Ø"/>
            </a:pPr>
            <a:r>
              <a:rPr lang="fr-FR" sz="3600" b="1" dirty="0"/>
              <a:t>Définir les termes : enzyme, substrat, produit, coenzyme, activateur, inhibiteur, réaction enzymatique, voie métabolique, enzyme-clé</a:t>
            </a:r>
            <a:r>
              <a:rPr lang="fr-FR" sz="1800" b="0" i="0" u="none" strike="noStrike" baseline="0" dirty="0">
                <a:solidFill>
                  <a:srgbClr val="242E31"/>
                </a:solidFill>
                <a:latin typeface="Times New Roman" panose="02020603050405020304" pitchFamily="18" charset="0"/>
              </a:rPr>
              <a:t>. </a:t>
            </a:r>
            <a:endParaRPr lang="fr-FR" dirty="0"/>
          </a:p>
        </p:txBody>
      </p:sp>
    </p:spTree>
    <p:extLst>
      <p:ext uri="{BB962C8B-B14F-4D97-AF65-F5344CB8AC3E}">
        <p14:creationId xmlns:p14="http://schemas.microsoft.com/office/powerpoint/2010/main" val="1391490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9569" y="-357190"/>
            <a:ext cx="357190" cy="685800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0" y="6500810"/>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0E83842C-9124-F1FE-01A2-1A54106A2AE7}"/>
              </a:ext>
            </a:extLst>
          </p:cNvPr>
          <p:cNvSpPr txBox="1"/>
          <p:nvPr/>
        </p:nvSpPr>
        <p:spPr>
          <a:xfrm>
            <a:off x="1782503" y="-165573"/>
            <a:ext cx="9995606" cy="6370975"/>
          </a:xfrm>
          <a:prstGeom prst="rect">
            <a:avLst/>
          </a:prstGeom>
          <a:noFill/>
        </p:spPr>
        <p:txBody>
          <a:bodyPr wrap="square">
            <a:spAutoFit/>
          </a:bodyPr>
          <a:lstStyle/>
          <a:p>
            <a:pPr algn="l"/>
            <a:endParaRPr lang="fr-FR" sz="2000" b="0" i="0" u="none" strike="noStrike" baseline="0" dirty="0">
              <a:solidFill>
                <a:srgbClr val="000000"/>
              </a:solidFill>
              <a:latin typeface="Times New Roman" panose="02020603050405020304" pitchFamily="18" charset="0"/>
            </a:endParaRPr>
          </a:p>
          <a:p>
            <a:r>
              <a:rPr lang="fr-FR" sz="3600" b="1" dirty="0">
                <a:solidFill>
                  <a:srgbClr val="C00000"/>
                </a:solidFill>
              </a:rPr>
              <a:t> Références bibliographiques : </a:t>
            </a:r>
          </a:p>
          <a:p>
            <a:r>
              <a:rPr lang="fr-FR" sz="3200" b="1" dirty="0"/>
              <a:t>Biochimie métabolique, Cl. </a:t>
            </a:r>
            <a:r>
              <a:rPr lang="fr-FR" sz="3200" b="1" dirty="0" err="1"/>
              <a:t>Audigié</a:t>
            </a:r>
            <a:r>
              <a:rPr lang="fr-FR" sz="3200" b="1" dirty="0"/>
              <a:t>, F. </a:t>
            </a:r>
            <a:r>
              <a:rPr lang="fr-FR" sz="3200" b="1" dirty="0" err="1"/>
              <a:t>Zonszain</a:t>
            </a:r>
            <a:r>
              <a:rPr lang="fr-FR" sz="3200" b="1" dirty="0"/>
              <a:t>. Ed. </a:t>
            </a:r>
            <a:r>
              <a:rPr lang="fr-FR" sz="3200" b="1" dirty="0" err="1"/>
              <a:t>Doin</a:t>
            </a:r>
            <a:r>
              <a:rPr lang="fr-FR" sz="3200" b="1" dirty="0"/>
              <a:t>, 1993. </a:t>
            </a:r>
          </a:p>
          <a:p>
            <a:endParaRPr lang="fr-FR" sz="3200" b="1" dirty="0"/>
          </a:p>
          <a:p>
            <a:r>
              <a:rPr lang="fr-FR" sz="3200" b="1" dirty="0"/>
              <a:t>Les enzymes, J. </a:t>
            </a:r>
            <a:r>
              <a:rPr lang="fr-FR" sz="3200" b="1" dirty="0" err="1"/>
              <a:t>Pelmont</a:t>
            </a:r>
            <a:r>
              <a:rPr lang="fr-FR" sz="3200" b="1" dirty="0"/>
              <a:t>. Ed. Sciences, 1996. </a:t>
            </a:r>
          </a:p>
          <a:p>
            <a:endParaRPr lang="fr-FR" sz="3200" b="1" dirty="0"/>
          </a:p>
          <a:p>
            <a:r>
              <a:rPr lang="en-US" sz="3200" b="1" dirty="0"/>
              <a:t>Production, purification and application of microbial enzyme, AK. Patel, </a:t>
            </a:r>
            <a:r>
              <a:rPr lang="en-US" sz="3200" b="1" dirty="0" err="1"/>
              <a:t>R.Singhania</a:t>
            </a:r>
            <a:r>
              <a:rPr lang="en-US" sz="3200" b="1" dirty="0"/>
              <a:t>, A. Pandey . Biotechnology of Microbial Enzyme, 2017. </a:t>
            </a:r>
          </a:p>
          <a:p>
            <a:endParaRPr lang="en-US" sz="3200" b="1" dirty="0"/>
          </a:p>
          <a:p>
            <a:r>
              <a:rPr lang="fr-FR" sz="3200" b="1" dirty="0"/>
              <a:t>[url=https://www.aquaportail.com/dictionnaire/definition/2468/enzyme]enzyme. </a:t>
            </a:r>
          </a:p>
        </p:txBody>
      </p:sp>
    </p:spTree>
    <p:extLst>
      <p:ext uri="{BB962C8B-B14F-4D97-AF65-F5344CB8AC3E}">
        <p14:creationId xmlns:p14="http://schemas.microsoft.com/office/powerpoint/2010/main" val="2059318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3"/>
          <p:cNvCxnSpPr>
            <a:cxnSpLocks/>
          </p:cNvCxnSpPr>
          <p:nvPr/>
        </p:nvCxnSpPr>
        <p:spPr>
          <a:xfrm>
            <a:off x="0" y="349306"/>
            <a:ext cx="4005943" cy="0"/>
          </a:xfrm>
          <a:prstGeom prst="line">
            <a:avLst/>
          </a:prstGeom>
        </p:spPr>
        <p:style>
          <a:lnRef idx="3">
            <a:schemeClr val="accent2"/>
          </a:lnRef>
          <a:fillRef idx="0">
            <a:schemeClr val="accent2"/>
          </a:fillRef>
          <a:effectRef idx="2">
            <a:schemeClr val="accent2"/>
          </a:effectRef>
          <a:fontRef idx="minor">
            <a:schemeClr val="tx1"/>
          </a:fontRef>
        </p:style>
      </p:cxnSp>
      <p:sp>
        <p:nvSpPr>
          <p:cNvPr id="5" name="ZoneTexte 4"/>
          <p:cNvSpPr txBox="1"/>
          <p:nvPr/>
        </p:nvSpPr>
        <p:spPr>
          <a:xfrm>
            <a:off x="0" y="-76561"/>
            <a:ext cx="4357718" cy="523220"/>
          </a:xfrm>
          <a:prstGeom prst="rect">
            <a:avLst/>
          </a:prstGeom>
          <a:noFill/>
        </p:spPr>
        <p:txBody>
          <a:bodyPr wrap="square" rtlCol="0">
            <a:spAutoFit/>
          </a:bodyPr>
          <a:lstStyle/>
          <a:p>
            <a:r>
              <a:rPr lang="fr-FR" sz="2800" b="1" dirty="0">
                <a:solidFill>
                  <a:srgbClr val="C00000"/>
                </a:solidFill>
              </a:rPr>
              <a:t>Contenu de la matière</a:t>
            </a:r>
          </a:p>
        </p:txBody>
      </p:sp>
      <p:sp>
        <p:nvSpPr>
          <p:cNvPr id="8" name="Rectangle à coins arrondis 7"/>
          <p:cNvSpPr/>
          <p:nvPr/>
        </p:nvSpPr>
        <p:spPr>
          <a:xfrm>
            <a:off x="2808010" y="2007889"/>
            <a:ext cx="7130143" cy="571504"/>
          </a:xfrm>
          <a:prstGeom prst="roundRect">
            <a:avLst/>
          </a:prstGeom>
          <a:solidFill>
            <a:srgbClr val="C00000"/>
          </a:solidFill>
          <a:ln>
            <a:noFill/>
          </a:ln>
          <a:effectLst>
            <a:outerShdw blurRad="190500" dist="228600" dir="2700000" algn="ctr">
              <a:srgbClr val="000000">
                <a:alpha val="30000"/>
              </a:srgbClr>
            </a:outerShdw>
            <a:softEdge rad="127000"/>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2400" b="1" dirty="0">
                <a:solidFill>
                  <a:schemeClr val="bg1"/>
                </a:solidFill>
              </a:rPr>
              <a:t>II. Energie de réaction et cinétique enzymatique</a:t>
            </a:r>
          </a:p>
        </p:txBody>
      </p:sp>
      <p:sp>
        <p:nvSpPr>
          <p:cNvPr id="9" name="Rectangle à coins arrondis 8"/>
          <p:cNvSpPr/>
          <p:nvPr/>
        </p:nvSpPr>
        <p:spPr>
          <a:xfrm>
            <a:off x="2808009" y="3287916"/>
            <a:ext cx="7130143" cy="571504"/>
          </a:xfrm>
          <a:prstGeom prst="roundRect">
            <a:avLst/>
          </a:prstGeom>
          <a:solidFill>
            <a:srgbClr val="C00000"/>
          </a:solidFill>
          <a:ln>
            <a:noFill/>
          </a:ln>
          <a:effectLst>
            <a:outerShdw blurRad="190500" dist="228600" dir="2700000" algn="ctr">
              <a:srgbClr val="000000">
                <a:alpha val="30000"/>
              </a:srgbClr>
            </a:outerShdw>
            <a:softEdge rad="127000"/>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2400" b="1" dirty="0">
                <a:solidFill>
                  <a:schemeClr val="bg1"/>
                </a:solidFill>
              </a:rPr>
              <a:t>III. Les facteurs influençant la catalyse enzymatique</a:t>
            </a:r>
          </a:p>
        </p:txBody>
      </p:sp>
      <p:sp>
        <p:nvSpPr>
          <p:cNvPr id="10" name="Rectangle à coins arrondis 9"/>
          <p:cNvSpPr/>
          <p:nvPr/>
        </p:nvSpPr>
        <p:spPr>
          <a:xfrm>
            <a:off x="2808009" y="4354283"/>
            <a:ext cx="7130143" cy="571504"/>
          </a:xfrm>
          <a:prstGeom prst="roundRect">
            <a:avLst/>
          </a:prstGeom>
          <a:solidFill>
            <a:srgbClr val="C00000"/>
          </a:solidFill>
          <a:ln>
            <a:noFill/>
          </a:ln>
          <a:effectLst>
            <a:outerShdw blurRad="190500" dist="228600" dir="2700000" algn="ctr">
              <a:srgbClr val="000000">
                <a:alpha val="30000"/>
              </a:srgbClr>
            </a:outerShdw>
            <a:softEdge rad="127000"/>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2400" b="1" dirty="0">
                <a:solidFill>
                  <a:schemeClr val="bg1"/>
                </a:solidFill>
              </a:rPr>
              <a:t>IV. La régulation de l’activité enzymatique</a:t>
            </a:r>
          </a:p>
        </p:txBody>
      </p:sp>
      <p:sp>
        <p:nvSpPr>
          <p:cNvPr id="12" name="Rectangle à coins arrondis 11"/>
          <p:cNvSpPr/>
          <p:nvPr/>
        </p:nvSpPr>
        <p:spPr>
          <a:xfrm>
            <a:off x="2808009" y="941522"/>
            <a:ext cx="7130143" cy="571504"/>
          </a:xfrm>
          <a:prstGeom prst="roundRect">
            <a:avLst/>
          </a:prstGeom>
          <a:solidFill>
            <a:srgbClr val="C00000"/>
          </a:solidFill>
          <a:ln>
            <a:noFill/>
          </a:ln>
          <a:effectLst>
            <a:outerShdw blurRad="190500" dist="228600" dir="2700000" algn="ctr">
              <a:srgbClr val="000000">
                <a:alpha val="30000"/>
              </a:srgbClr>
            </a:outerShdw>
            <a:softEdge rad="127000"/>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2400" b="1" dirty="0">
                <a:solidFill>
                  <a:schemeClr val="bg1"/>
                </a:solidFill>
              </a:rPr>
              <a:t>I. Généralités sur les enzymes </a:t>
            </a:r>
          </a:p>
        </p:txBody>
      </p:sp>
      <p:sp>
        <p:nvSpPr>
          <p:cNvPr id="2" name="Rectangle à coins arrondis 9">
            <a:extLst>
              <a:ext uri="{FF2B5EF4-FFF2-40B4-BE49-F238E27FC236}">
                <a16:creationId xmlns:a16="http://schemas.microsoft.com/office/drawing/2014/main" id="{28C34853-124C-1FED-E378-416D11FDC9B9}"/>
              </a:ext>
            </a:extLst>
          </p:cNvPr>
          <p:cNvSpPr/>
          <p:nvPr/>
        </p:nvSpPr>
        <p:spPr>
          <a:xfrm>
            <a:off x="2808009" y="5420650"/>
            <a:ext cx="7130143" cy="571504"/>
          </a:xfrm>
          <a:prstGeom prst="roundRect">
            <a:avLst/>
          </a:prstGeom>
          <a:solidFill>
            <a:srgbClr val="C00000"/>
          </a:solidFill>
          <a:ln>
            <a:noFill/>
          </a:ln>
          <a:effectLst>
            <a:outerShdw blurRad="190500" dist="228600" dir="2700000" algn="ctr">
              <a:srgbClr val="000000">
                <a:alpha val="30000"/>
              </a:srgbClr>
            </a:outerShdw>
            <a:softEdge rad="127000"/>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2400" b="1" dirty="0">
                <a:solidFill>
                  <a:schemeClr val="bg1"/>
                </a:solidFill>
              </a:rPr>
              <a:t>V. Les enzymes microbiennes d’</a:t>
            </a:r>
            <a:r>
              <a:rPr lang="fr-FR" sz="2400" b="1" dirty="0" err="1">
                <a:solidFill>
                  <a:schemeClr val="bg1"/>
                </a:solidFill>
              </a:rPr>
              <a:t>interêt</a:t>
            </a:r>
            <a:r>
              <a:rPr lang="fr-FR" sz="2400" b="1" dirty="0">
                <a:solidFill>
                  <a:schemeClr val="bg1"/>
                </a:solidFill>
              </a:rPr>
              <a:t> industriel</a:t>
            </a:r>
          </a:p>
        </p:txBody>
      </p:sp>
    </p:spTree>
  </p:cSld>
  <p:clrMapOvr>
    <a:masterClrMapping/>
  </p:clrMapOvr>
  <p:transition>
    <p:fade thruBlk="1"/>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1000"/>
                                        <p:tgtEl>
                                          <p:spTgt spid="10"/>
                                        </p:tgtEl>
                                      </p:cBhvr>
                                    </p:animEffect>
                                    <p:anim calcmode="lin" valueType="num">
                                      <p:cBhvr>
                                        <p:cTn id="29" dur="1000" fill="hold"/>
                                        <p:tgtEl>
                                          <p:spTgt spid="10"/>
                                        </p:tgtEl>
                                        <p:attrNameLst>
                                          <p:attrName>ppt_x</p:attrName>
                                        </p:attrNameLst>
                                      </p:cBhvr>
                                      <p:tavLst>
                                        <p:tav tm="0">
                                          <p:val>
                                            <p:strVal val="#ppt_x"/>
                                          </p:val>
                                        </p:tav>
                                        <p:tav tm="100000">
                                          <p:val>
                                            <p:strVal val="#ppt_x"/>
                                          </p:val>
                                        </p:tav>
                                      </p:tavLst>
                                    </p:anim>
                                    <p:anim calcmode="lin" valueType="num">
                                      <p:cBhvr>
                                        <p:cTn id="3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fade">
                                      <p:cBhvr>
                                        <p:cTn id="35" dur="1000"/>
                                        <p:tgtEl>
                                          <p:spTgt spid="2"/>
                                        </p:tgtEl>
                                      </p:cBhvr>
                                    </p:animEffect>
                                    <p:anim calcmode="lin" valueType="num">
                                      <p:cBhvr>
                                        <p:cTn id="36" dur="1000" fill="hold"/>
                                        <p:tgtEl>
                                          <p:spTgt spid="2"/>
                                        </p:tgtEl>
                                        <p:attrNameLst>
                                          <p:attrName>ppt_x</p:attrName>
                                        </p:attrNameLst>
                                      </p:cBhvr>
                                      <p:tavLst>
                                        <p:tav tm="0">
                                          <p:val>
                                            <p:strVal val="#ppt_x"/>
                                          </p:val>
                                        </p:tav>
                                        <p:tav tm="100000">
                                          <p:val>
                                            <p:strVal val="#ppt_x"/>
                                          </p:val>
                                        </p:tav>
                                      </p:tavLst>
                                    </p:anim>
                                    <p:anim calcmode="lin" valueType="num">
                                      <p:cBhvr>
                                        <p:cTn id="37"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2" grpId="0" animBg="1"/>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29790" y="3851910"/>
            <a:ext cx="7932420" cy="3006090"/>
          </a:xfrm>
          <a:prstGeom prst="rect">
            <a:avLst/>
          </a:prstGeom>
          <a:solidFill>
            <a:schemeClr val="bg1"/>
          </a:solidFill>
          <a:ln w="76200">
            <a:solidFill>
              <a:srgbClr val="FF0000"/>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fr-FR" altLang="en-US" sz="6600" b="1">
                <a:solidFill>
                  <a:srgbClr val="FF0000"/>
                </a:solidFill>
              </a:rPr>
              <a:t>Votre présence est obligatoire !!!</a:t>
            </a:r>
          </a:p>
        </p:txBody>
      </p:sp>
      <p:sp>
        <p:nvSpPr>
          <p:cNvPr id="6" name="Rectangle 5"/>
          <p:cNvSpPr/>
          <p:nvPr/>
        </p:nvSpPr>
        <p:spPr>
          <a:xfrm>
            <a:off x="2222500" y="422910"/>
            <a:ext cx="7932420" cy="3006090"/>
          </a:xfrm>
          <a:prstGeom prst="rect">
            <a:avLst/>
          </a:prstGeom>
          <a:solidFill>
            <a:schemeClr val="bg1"/>
          </a:solidFill>
          <a:ln w="76200">
            <a:solidFill>
              <a:srgbClr val="FF0000"/>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fr-FR" altLang="en-US" sz="6600" b="1" dirty="0" err="1">
                <a:solidFill>
                  <a:srgbClr val="FF0000"/>
                </a:solidFill>
              </a:rPr>
              <a:t>Your</a:t>
            </a:r>
            <a:r>
              <a:rPr lang="fr-FR" altLang="en-US" sz="6600" b="1" dirty="0">
                <a:solidFill>
                  <a:srgbClr val="FF0000"/>
                </a:solidFill>
              </a:rPr>
              <a:t> </a:t>
            </a:r>
            <a:r>
              <a:rPr lang="fr-FR" altLang="en-US" sz="6600" b="1" dirty="0" err="1">
                <a:solidFill>
                  <a:srgbClr val="FF0000"/>
                </a:solidFill>
              </a:rPr>
              <a:t>presence</a:t>
            </a:r>
            <a:r>
              <a:rPr lang="fr-FR" altLang="en-US" sz="6600" b="1" dirty="0">
                <a:solidFill>
                  <a:srgbClr val="FF0000"/>
                </a:solidFill>
              </a:rPr>
              <a:t> </a:t>
            </a:r>
            <a:r>
              <a:rPr lang="fr-FR" altLang="en-US" sz="6600" b="1" dirty="0" err="1">
                <a:solidFill>
                  <a:srgbClr val="FF0000"/>
                </a:solidFill>
              </a:rPr>
              <a:t>is</a:t>
            </a:r>
            <a:r>
              <a:rPr lang="fr-FR" altLang="en-US" sz="6600" b="1" dirty="0">
                <a:solidFill>
                  <a:srgbClr val="FF0000"/>
                </a:solidFill>
              </a:rPr>
              <a:t> </a:t>
            </a:r>
            <a:r>
              <a:rPr lang="fr-FR" altLang="en-US" sz="6600" b="1" dirty="0" err="1">
                <a:solidFill>
                  <a:srgbClr val="FF0000"/>
                </a:solidFill>
              </a:rPr>
              <a:t>mandatory</a:t>
            </a:r>
            <a:r>
              <a:rPr lang="fr-FR" altLang="en-US" sz="6600" b="1" dirty="0">
                <a:solidFill>
                  <a:srgbClr val="FF0000"/>
                </a:solidFill>
              </a:rPr>
              <a:t> !!!</a:t>
            </a:r>
          </a:p>
        </p:txBody>
      </p:sp>
    </p:spTree>
  </p:cSld>
  <p:clrMapOvr>
    <a:masterClrMapping/>
  </p:clrMapOvr>
  <p:transition>
    <p:fade thruBlk="1"/>
    <p:sndAc>
      <p:stSnd>
        <p:snd r:embed="rId2" name="arrow.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A40C20-C693-B7D2-B734-CCFC82EC3BA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05FDD1A-856C-A3EA-BA12-AEA24240424D}"/>
              </a:ext>
            </a:extLst>
          </p:cNvPr>
          <p:cNvSpPr/>
          <p:nvPr/>
        </p:nvSpPr>
        <p:spPr>
          <a:xfrm>
            <a:off x="2881290" y="0"/>
            <a:ext cx="357190" cy="685800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a:extLst>
              <a:ext uri="{FF2B5EF4-FFF2-40B4-BE49-F238E27FC236}">
                <a16:creationId xmlns:a16="http://schemas.microsoft.com/office/drawing/2014/main" id="{8B804C92-2896-1DD2-A474-9922DCCAFB19}"/>
              </a:ext>
            </a:extLst>
          </p:cNvPr>
          <p:cNvSpPr/>
          <p:nvPr/>
        </p:nvSpPr>
        <p:spPr>
          <a:xfrm>
            <a:off x="0" y="1357298"/>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E9685E32-8B4D-4629-2137-ACEB265B3E0B}"/>
              </a:ext>
            </a:extLst>
          </p:cNvPr>
          <p:cNvSpPr txBox="1"/>
          <p:nvPr/>
        </p:nvSpPr>
        <p:spPr>
          <a:xfrm>
            <a:off x="3738546" y="2571744"/>
            <a:ext cx="6357982" cy="769441"/>
          </a:xfrm>
          <a:prstGeom prst="rect">
            <a:avLst/>
          </a:prstGeom>
          <a:noFill/>
        </p:spPr>
        <p:txBody>
          <a:bodyPr wrap="square" rtlCol="0">
            <a:spAutoFit/>
          </a:bodyPr>
          <a:lstStyle/>
          <a:p>
            <a:pPr algn="ctr"/>
            <a:r>
              <a:rPr lang="fr-FR" sz="4400" b="1" dirty="0">
                <a:solidFill>
                  <a:srgbClr val="C00000"/>
                </a:solidFill>
              </a:rPr>
              <a:t>Introduction</a:t>
            </a:r>
          </a:p>
        </p:txBody>
      </p:sp>
    </p:spTree>
    <p:extLst>
      <p:ext uri="{BB962C8B-B14F-4D97-AF65-F5344CB8AC3E}">
        <p14:creationId xmlns:p14="http://schemas.microsoft.com/office/powerpoint/2010/main" val="1998815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iterate type="lt">
                                    <p:tmPct val="0"/>
                                  </p:iterate>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A6A6274-6269-4CF9-4F08-C7DD2E6E2230}"/>
              </a:ext>
            </a:extLst>
          </p:cNvPr>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D718083C-AE29-EFA1-DAAB-2B7A2D73FF2A}"/>
              </a:ext>
            </a:extLst>
          </p:cNvPr>
          <p:cNvSpPr txBox="1"/>
          <p:nvPr/>
        </p:nvSpPr>
        <p:spPr>
          <a:xfrm>
            <a:off x="-1832914" y="83725"/>
            <a:ext cx="6357982" cy="400110"/>
          </a:xfrm>
          <a:prstGeom prst="rect">
            <a:avLst/>
          </a:prstGeom>
          <a:noFill/>
        </p:spPr>
        <p:txBody>
          <a:bodyPr wrap="square" rtlCol="0">
            <a:spAutoFit/>
          </a:bodyPr>
          <a:lstStyle/>
          <a:p>
            <a:pPr algn="ctr"/>
            <a:r>
              <a:rPr lang="fr-FR" sz="2000" b="1" dirty="0">
                <a:solidFill>
                  <a:srgbClr val="C00000"/>
                </a:solidFill>
              </a:rPr>
              <a:t>Introduction générale</a:t>
            </a:r>
          </a:p>
        </p:txBody>
      </p:sp>
      <p:cxnSp>
        <p:nvCxnSpPr>
          <p:cNvPr id="2" name="Connecteur droit 1">
            <a:extLst>
              <a:ext uri="{FF2B5EF4-FFF2-40B4-BE49-F238E27FC236}">
                <a16:creationId xmlns:a16="http://schemas.microsoft.com/office/drawing/2014/main" id="{7280344E-F4C5-D53D-8D27-0EF8E24CABDA}"/>
              </a:ext>
            </a:extLst>
          </p:cNvPr>
          <p:cNvCxnSpPr/>
          <p:nvPr/>
        </p:nvCxnSpPr>
        <p:spPr>
          <a:xfrm>
            <a:off x="174171" y="483835"/>
            <a:ext cx="2427515"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F97E0107-BB17-4FF0-213F-37EF5F830B09}"/>
              </a:ext>
            </a:extLst>
          </p:cNvPr>
          <p:cNvSpPr txBox="1"/>
          <p:nvPr/>
        </p:nvSpPr>
        <p:spPr>
          <a:xfrm>
            <a:off x="173730" y="643235"/>
            <a:ext cx="12323070" cy="1569660"/>
          </a:xfrm>
          <a:prstGeom prst="rect">
            <a:avLst/>
          </a:prstGeom>
          <a:noFill/>
        </p:spPr>
        <p:txBody>
          <a:bodyPr wrap="square">
            <a:spAutoFit/>
          </a:bodyPr>
          <a:lstStyle/>
          <a:p>
            <a:r>
              <a:rPr lang="fr-FR" sz="3200" b="1" dirty="0"/>
              <a:t>Les organismes vivants sont le siège d’innombrables réactions biochimiques.</a:t>
            </a:r>
          </a:p>
          <a:p>
            <a:r>
              <a:rPr lang="fr-FR" sz="3200" b="1" dirty="0"/>
              <a:t>Ces réactions constituent : </a:t>
            </a:r>
            <a:r>
              <a:rPr lang="fr-FR" sz="3200" b="1" dirty="0">
                <a:solidFill>
                  <a:srgbClr val="C00000"/>
                </a:solidFill>
              </a:rPr>
              <a:t>le métabolisme</a:t>
            </a:r>
          </a:p>
        </p:txBody>
      </p:sp>
      <p:sp>
        <p:nvSpPr>
          <p:cNvPr id="8" name="ZoneTexte 7">
            <a:extLst>
              <a:ext uri="{FF2B5EF4-FFF2-40B4-BE49-F238E27FC236}">
                <a16:creationId xmlns:a16="http://schemas.microsoft.com/office/drawing/2014/main" id="{F82BACA3-2B42-F300-AA68-08268CCDC572}"/>
              </a:ext>
            </a:extLst>
          </p:cNvPr>
          <p:cNvSpPr txBox="1"/>
          <p:nvPr/>
        </p:nvSpPr>
        <p:spPr>
          <a:xfrm>
            <a:off x="173730" y="2034054"/>
            <a:ext cx="11713470" cy="2677656"/>
          </a:xfrm>
          <a:prstGeom prst="rect">
            <a:avLst/>
          </a:prstGeom>
          <a:noFill/>
        </p:spPr>
        <p:txBody>
          <a:bodyPr wrap="square">
            <a:spAutoFit/>
          </a:bodyPr>
          <a:lstStyle/>
          <a:p>
            <a:pPr algn="l"/>
            <a:endParaRPr lang="fr-FR" sz="800" b="0" i="0" u="none" strike="noStrike" baseline="0" dirty="0">
              <a:latin typeface="Century Gothic" panose="020B0502020202020204" pitchFamily="34" charset="0"/>
            </a:endParaRPr>
          </a:p>
          <a:p>
            <a:r>
              <a:rPr lang="fr-FR" sz="3200" b="1" dirty="0">
                <a:solidFill>
                  <a:srgbClr val="C00000"/>
                </a:solidFill>
              </a:rPr>
              <a:t>Le métabolisme</a:t>
            </a:r>
          </a:p>
          <a:p>
            <a:r>
              <a:rPr lang="fr-FR" sz="3200" b="1" dirty="0"/>
              <a:t>Le métabolisme désigne </a:t>
            </a:r>
            <a:r>
              <a:rPr lang="fr-FR" sz="3200" b="1" dirty="0">
                <a:solidFill>
                  <a:srgbClr val="00B050"/>
                </a:solidFill>
              </a:rPr>
              <a:t>l'ensemble des réactions biochimiques </a:t>
            </a:r>
            <a:r>
              <a:rPr lang="fr-FR" sz="3200" b="1" dirty="0"/>
              <a:t>qui se produisent dans un organisme pour maintenir la vie. Il englobe deux grandes catégories : </a:t>
            </a:r>
            <a:r>
              <a:rPr lang="fr-FR" sz="3200" b="1" dirty="0">
                <a:solidFill>
                  <a:srgbClr val="C00000"/>
                </a:solidFill>
              </a:rPr>
              <a:t>catabolisme</a:t>
            </a:r>
            <a:r>
              <a:rPr lang="fr-FR" sz="3200" b="1" dirty="0"/>
              <a:t> et </a:t>
            </a:r>
            <a:r>
              <a:rPr lang="fr-FR" sz="3200" b="1" dirty="0">
                <a:solidFill>
                  <a:srgbClr val="C00000"/>
                </a:solidFill>
              </a:rPr>
              <a:t>anabolisme</a:t>
            </a:r>
          </a:p>
          <a:p>
            <a:endParaRPr lang="fr-FR" sz="3200" b="1" dirty="0"/>
          </a:p>
        </p:txBody>
      </p:sp>
      <p:sp>
        <p:nvSpPr>
          <p:cNvPr id="10" name="Rectangle 9">
            <a:extLst>
              <a:ext uri="{FF2B5EF4-FFF2-40B4-BE49-F238E27FC236}">
                <a16:creationId xmlns:a16="http://schemas.microsoft.com/office/drawing/2014/main" id="{1E0393B6-E7F1-A92F-659A-FE6A318146D3}"/>
              </a:ext>
            </a:extLst>
          </p:cNvPr>
          <p:cNvSpPr/>
          <p:nvPr/>
        </p:nvSpPr>
        <p:spPr>
          <a:xfrm>
            <a:off x="2082800" y="4711710"/>
            <a:ext cx="8229600" cy="1219200"/>
          </a:xfrm>
          <a:prstGeom prst="rect">
            <a:avLst/>
          </a:prstGeom>
          <a:solidFill>
            <a:srgbClr val="FFFF00"/>
          </a:solidFill>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b="1" dirty="0">
                <a:solidFill>
                  <a:srgbClr val="C00000"/>
                </a:solidFill>
              </a:rPr>
              <a:t>Métabolisme = Catabolisme + Anabolisme</a:t>
            </a:r>
          </a:p>
        </p:txBody>
      </p:sp>
    </p:spTree>
    <p:extLst>
      <p:ext uri="{BB962C8B-B14F-4D97-AF65-F5344CB8AC3E}">
        <p14:creationId xmlns:p14="http://schemas.microsoft.com/office/powerpoint/2010/main" val="3947265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1192</Words>
  <Application>Microsoft Office PowerPoint</Application>
  <PresentationFormat>Grand écran</PresentationFormat>
  <Paragraphs>109</Paragraphs>
  <Slides>16</Slides>
  <Notes>1</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16</vt:i4>
      </vt:variant>
    </vt:vector>
  </HeadingPairs>
  <TitlesOfParts>
    <vt:vector size="26" baseType="lpstr">
      <vt:lpstr>Arial</vt:lpstr>
      <vt:lpstr>Calibri</vt:lpstr>
      <vt:lpstr>Calibri Light</vt:lpstr>
      <vt:lpstr>Century Gothic</vt:lpstr>
      <vt:lpstr>CIDFont+F2</vt:lpstr>
      <vt:lpstr>CIDFont+F3</vt:lpstr>
      <vt:lpstr>Symbol</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bachire</dc:creator>
  <cp:lastModifiedBy>bachire</cp:lastModifiedBy>
  <cp:revision>1</cp:revision>
  <dcterms:created xsi:type="dcterms:W3CDTF">2024-10-10T18:04:32Z</dcterms:created>
  <dcterms:modified xsi:type="dcterms:W3CDTF">2024-10-10T18:05:14Z</dcterms:modified>
</cp:coreProperties>
</file>