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Anton"/>
      <p:regular r:id="rId27"/>
    </p:embeddedFont>
    <p:embeddedFont>
      <p:font typeface="Anton"/>
      <p:regular r:id="rId28"/>
    </p:embeddedFont>
    <p:embeddedFont>
      <p:font typeface="Fira Sans"/>
      <p:regular r:id="rId29"/>
    </p:embeddedFont>
    <p:embeddedFont>
      <p:font typeface="Fira Sans"/>
      <p:regular r:id="rId30"/>
    </p:embeddedFont>
    <p:embeddedFont>
      <p:font typeface="Fira Sans"/>
      <p:regular r:id="rId31"/>
    </p:embeddedFont>
    <p:embeddedFont>
      <p:font typeface="Fira Sans"/>
      <p:regular r:id="rId3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3.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4.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5.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8.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9.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20.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slideLayout" Target="../slideLayouts/slideLayout21.xml"/><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5.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6.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9.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0.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840224"/>
            <a:ext cx="7556421" cy="1417558"/>
          </a:xfrm>
          <a:prstGeom prst="rect">
            <a:avLst/>
          </a:prstGeom>
          <a:noFill/>
          <a:ln/>
        </p:spPr>
        <p:txBody>
          <a:bodyPr wrap="square" lIns="0" tIns="0" rIns="0" bIns="0" rtlCol="0" anchor="t"/>
          <a:lstStyle/>
          <a:p>
            <a:pPr algn="l" indent="0" marL="0">
              <a:lnSpc>
                <a:spcPts val="5550"/>
              </a:lnSpc>
              <a:buNone/>
            </a:pPr>
            <a:r>
              <a:rPr lang="en-US" sz="4450" spc="-45" kern="0" dirty="0">
                <a:solidFill>
                  <a:srgbClr val="FA95AF"/>
                </a:solidFill>
                <a:latin typeface="Anton" pitchFamily="34" charset="0"/>
                <a:ea typeface="Anton" pitchFamily="34" charset="-122"/>
                <a:cs typeface="Anton" pitchFamily="34" charset="-120"/>
              </a:rPr>
              <a:t>Identifying the Target Group: Who is the Customer?</a:t>
            </a:r>
            <a:endParaRPr lang="en-US" sz="4450" dirty="0"/>
          </a:p>
        </p:txBody>
      </p:sp>
      <p:sp>
        <p:nvSpPr>
          <p:cNvPr id="4" name="Text 1"/>
          <p:cNvSpPr/>
          <p:nvPr/>
        </p:nvSpPr>
        <p:spPr>
          <a:xfrm>
            <a:off x="793790" y="2597944"/>
            <a:ext cx="75564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In today's competitive marketplace, identifying your target group is not just important—it's essential. Every successful business starts with answering a fundamental question: who exactly is your customer?</a:t>
            </a:r>
            <a:endParaRPr lang="en-US" sz="1750" dirty="0"/>
          </a:p>
        </p:txBody>
      </p:sp>
      <p:sp>
        <p:nvSpPr>
          <p:cNvPr id="5" name="Text 2"/>
          <p:cNvSpPr/>
          <p:nvPr/>
        </p:nvSpPr>
        <p:spPr>
          <a:xfrm>
            <a:off x="793790" y="3941802"/>
            <a:ext cx="7556421"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Understanding your target audience sets the foundation for everything from product development to marketing strategy. Without this clarity, businesses risk wasting resources and missing valuable opportunities to connect with potential customers.</a:t>
            </a:r>
            <a:endParaRPr lang="en-US" sz="1750" dirty="0"/>
          </a:p>
        </p:txBody>
      </p:sp>
      <p:sp>
        <p:nvSpPr>
          <p:cNvPr id="6" name="Text 3"/>
          <p:cNvSpPr/>
          <p:nvPr/>
        </p:nvSpPr>
        <p:spPr>
          <a:xfrm>
            <a:off x="793790" y="5648563"/>
            <a:ext cx="75564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This presentation will guide you through the process of defining, researching, and leveraging target group insights to drive sustainable business growth and customer loyalty.</a:t>
            </a:r>
            <a:endParaRPr lang="en-US" sz="1750" dirty="0"/>
          </a:p>
        </p:txBody>
      </p:sp>
      <p:sp>
        <p:nvSpPr>
          <p:cNvPr id="7" name="Shape 4"/>
          <p:cNvSpPr/>
          <p:nvPr/>
        </p:nvSpPr>
        <p:spPr>
          <a:xfrm>
            <a:off x="793790" y="7009328"/>
            <a:ext cx="362903" cy="362903"/>
          </a:xfrm>
          <a:prstGeom prst="roundRect">
            <a:avLst>
              <a:gd name="adj" fmla="val 25194296"/>
            </a:avLst>
          </a:prstGeom>
          <a:noFill/>
          <a:ln w="7620">
            <a:solidFill>
              <a:srgbClr val="4D4D51"/>
            </a:solidFill>
            <a:prstDash val="solid"/>
          </a:ln>
        </p:spPr>
      </p:sp>
      <p:pic>
        <p:nvPicPr>
          <p:cNvPr id="8" name="Image 1" descr="preencoded.png">    </p:cNvPr>
          <p:cNvPicPr>
            <a:picLocks noChangeAspect="1"/>
          </p:cNvPicPr>
          <p:nvPr/>
        </p:nvPicPr>
        <p:blipFill>
          <a:blip r:embed="rId2"/>
          <a:stretch>
            <a:fillRect/>
          </a:stretch>
        </p:blipFill>
        <p:spPr>
          <a:xfrm>
            <a:off x="801410" y="7016948"/>
            <a:ext cx="347663" cy="347663"/>
          </a:xfrm>
          <a:prstGeom prst="rect">
            <a:avLst/>
          </a:prstGeom>
        </p:spPr>
      </p:pic>
      <p:sp>
        <p:nvSpPr>
          <p:cNvPr id="9" name="Text 5"/>
          <p:cNvSpPr/>
          <p:nvPr/>
        </p:nvSpPr>
        <p:spPr>
          <a:xfrm>
            <a:off x="1270040" y="6992422"/>
            <a:ext cx="1778675" cy="396835"/>
          </a:xfrm>
          <a:prstGeom prst="rect">
            <a:avLst/>
          </a:prstGeom>
          <a:noFill/>
          <a:ln/>
        </p:spPr>
        <p:txBody>
          <a:bodyPr wrap="none" lIns="0" tIns="0" rIns="0" bIns="0" rtlCol="0" anchor="t"/>
          <a:lstStyle/>
          <a:p>
            <a:pPr algn="l" indent="0" marL="0">
              <a:lnSpc>
                <a:spcPts val="3100"/>
              </a:lnSpc>
              <a:buNone/>
            </a:pPr>
            <a:r>
              <a:rPr lang="en-US" sz="2200" b="1" spc="-36" kern="0" dirty="0">
                <a:solidFill>
                  <a:srgbClr val="E0D6DE"/>
                </a:solidFill>
                <a:latin typeface="Fira Sans Bold" pitchFamily="34" charset="0"/>
                <a:ea typeface="Fira Sans Bold" pitchFamily="34" charset="-122"/>
                <a:cs typeface="Fira Sans Bold" pitchFamily="34" charset="-120"/>
              </a:rPr>
              <a:t>by Djazia CHIB</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5449" y="632341"/>
            <a:ext cx="8343781" cy="656630"/>
          </a:xfrm>
          <a:prstGeom prst="rect">
            <a:avLst/>
          </a:prstGeom>
          <a:noFill/>
          <a:ln/>
        </p:spPr>
        <p:txBody>
          <a:bodyPr wrap="none" lIns="0" tIns="0" rIns="0" bIns="0" rtlCol="0" anchor="t"/>
          <a:lstStyle/>
          <a:p>
            <a:pPr algn="l" indent="0" marL="0">
              <a:lnSpc>
                <a:spcPts val="5150"/>
              </a:lnSpc>
              <a:buNone/>
            </a:pPr>
            <a:r>
              <a:rPr lang="en-US" sz="4100" spc="-41" kern="0" dirty="0">
                <a:solidFill>
                  <a:srgbClr val="FA95AF"/>
                </a:solidFill>
                <a:latin typeface="Anton" pitchFamily="34" charset="0"/>
                <a:ea typeface="Anton" pitchFamily="34" charset="-122"/>
                <a:cs typeface="Anton" pitchFamily="34" charset="-120"/>
              </a:rPr>
              <a:t>Customer Personas: Bringing Data to Life</a:t>
            </a:r>
            <a:endParaRPr lang="en-US" sz="4100" dirty="0"/>
          </a:p>
        </p:txBody>
      </p:sp>
      <p:pic>
        <p:nvPicPr>
          <p:cNvPr id="3" name="Image 0" descr="preencoded.png">    </p:cNvPr>
          <p:cNvPicPr>
            <a:picLocks noChangeAspect="1"/>
          </p:cNvPicPr>
          <p:nvPr/>
        </p:nvPicPr>
        <p:blipFill>
          <a:blip r:embed="rId1"/>
          <a:stretch>
            <a:fillRect/>
          </a:stretch>
        </p:blipFill>
        <p:spPr>
          <a:xfrm>
            <a:off x="735449" y="1709142"/>
            <a:ext cx="4176355" cy="2581156"/>
          </a:xfrm>
          <a:prstGeom prst="rect">
            <a:avLst/>
          </a:prstGeom>
        </p:spPr>
      </p:pic>
      <p:sp>
        <p:nvSpPr>
          <p:cNvPr id="4" name="Text 1"/>
          <p:cNvSpPr/>
          <p:nvPr/>
        </p:nvSpPr>
        <p:spPr>
          <a:xfrm>
            <a:off x="735449" y="4552950"/>
            <a:ext cx="2626638" cy="328255"/>
          </a:xfrm>
          <a:prstGeom prst="rect">
            <a:avLst/>
          </a:prstGeom>
          <a:noFill/>
          <a:ln/>
        </p:spPr>
        <p:txBody>
          <a:bodyPr wrap="none" lIns="0" tIns="0" rIns="0" bIns="0" rtlCol="0" anchor="t"/>
          <a:lstStyle/>
          <a:p>
            <a:pPr algn="l" indent="0" marL="0">
              <a:lnSpc>
                <a:spcPts val="2550"/>
              </a:lnSpc>
              <a:buNone/>
            </a:pPr>
            <a:r>
              <a:rPr lang="en-US" sz="2050" spc="-21" kern="0" dirty="0">
                <a:solidFill>
                  <a:srgbClr val="E0D6DE"/>
                </a:solidFill>
                <a:latin typeface="Anton" pitchFamily="34" charset="0"/>
                <a:ea typeface="Anton" pitchFamily="34" charset="-122"/>
                <a:cs typeface="Anton" pitchFamily="34" charset="-120"/>
              </a:rPr>
              <a:t>Empathy Mapping</a:t>
            </a:r>
            <a:endParaRPr lang="en-US" sz="2050" dirty="0"/>
          </a:p>
        </p:txBody>
      </p:sp>
      <p:sp>
        <p:nvSpPr>
          <p:cNvPr id="5" name="Text 2"/>
          <p:cNvSpPr/>
          <p:nvPr/>
        </p:nvSpPr>
        <p:spPr>
          <a:xfrm>
            <a:off x="735449" y="5007173"/>
            <a:ext cx="4176355" cy="1681163"/>
          </a:xfrm>
          <a:prstGeom prst="rect">
            <a:avLst/>
          </a:prstGeom>
          <a:noFill/>
          <a:ln/>
        </p:spPr>
        <p:txBody>
          <a:bodyPr wrap="square" lIns="0" tIns="0" rIns="0" bIns="0" rtlCol="0" anchor="t"/>
          <a:lstStyle/>
          <a:p>
            <a:pPr algn="l" indent="0" marL="0">
              <a:lnSpc>
                <a:spcPts val="2600"/>
              </a:lnSpc>
              <a:buNone/>
            </a:pPr>
            <a:r>
              <a:rPr lang="en-US" sz="1650" spc="-33" kern="0" dirty="0">
                <a:solidFill>
                  <a:srgbClr val="E0D6DE"/>
                </a:solidFill>
                <a:latin typeface="Fira Sans" pitchFamily="34" charset="0"/>
                <a:ea typeface="Fira Sans" pitchFamily="34" charset="-122"/>
                <a:cs typeface="Fira Sans" pitchFamily="34" charset="-120"/>
              </a:rPr>
              <a:t>A visual tool that helps teams understand customers from multiple perspectives: what they say, think, feel, and do. This approach builds deeper customer understanding beyond surface-level data points.</a:t>
            </a:r>
            <a:endParaRPr lang="en-US" sz="1650" dirty="0"/>
          </a:p>
        </p:txBody>
      </p:sp>
      <p:pic>
        <p:nvPicPr>
          <p:cNvPr id="6" name="Image 1" descr="preencoded.png">    </p:cNvPr>
          <p:cNvPicPr>
            <a:picLocks noChangeAspect="1"/>
          </p:cNvPicPr>
          <p:nvPr/>
        </p:nvPicPr>
        <p:blipFill>
          <a:blip r:embed="rId2"/>
          <a:stretch>
            <a:fillRect/>
          </a:stretch>
        </p:blipFill>
        <p:spPr>
          <a:xfrm>
            <a:off x="5226963" y="1709142"/>
            <a:ext cx="4176355" cy="2581156"/>
          </a:xfrm>
          <a:prstGeom prst="rect">
            <a:avLst/>
          </a:prstGeom>
        </p:spPr>
      </p:pic>
      <p:sp>
        <p:nvSpPr>
          <p:cNvPr id="7" name="Text 3"/>
          <p:cNvSpPr/>
          <p:nvPr/>
        </p:nvSpPr>
        <p:spPr>
          <a:xfrm>
            <a:off x="5226963" y="4552950"/>
            <a:ext cx="2626638" cy="328255"/>
          </a:xfrm>
          <a:prstGeom prst="rect">
            <a:avLst/>
          </a:prstGeom>
          <a:noFill/>
          <a:ln/>
        </p:spPr>
        <p:txBody>
          <a:bodyPr wrap="none" lIns="0" tIns="0" rIns="0" bIns="0" rtlCol="0" anchor="t"/>
          <a:lstStyle/>
          <a:p>
            <a:pPr algn="l" indent="0" marL="0">
              <a:lnSpc>
                <a:spcPts val="2550"/>
              </a:lnSpc>
              <a:buNone/>
            </a:pPr>
            <a:r>
              <a:rPr lang="en-US" sz="2050" spc="-21" kern="0" dirty="0">
                <a:solidFill>
                  <a:srgbClr val="E0D6DE"/>
                </a:solidFill>
                <a:latin typeface="Anton" pitchFamily="34" charset="0"/>
                <a:ea typeface="Anton" pitchFamily="34" charset="-122"/>
                <a:cs typeface="Anton" pitchFamily="34" charset="-120"/>
              </a:rPr>
              <a:t>Persona Development</a:t>
            </a:r>
            <a:endParaRPr lang="en-US" sz="2050" dirty="0"/>
          </a:p>
        </p:txBody>
      </p:sp>
      <p:sp>
        <p:nvSpPr>
          <p:cNvPr id="8" name="Text 4"/>
          <p:cNvSpPr/>
          <p:nvPr/>
        </p:nvSpPr>
        <p:spPr>
          <a:xfrm>
            <a:off x="5226963" y="5007173"/>
            <a:ext cx="4176355" cy="1681163"/>
          </a:xfrm>
          <a:prstGeom prst="rect">
            <a:avLst/>
          </a:prstGeom>
          <a:noFill/>
          <a:ln/>
        </p:spPr>
        <p:txBody>
          <a:bodyPr wrap="square" lIns="0" tIns="0" rIns="0" bIns="0" rtlCol="0" anchor="t"/>
          <a:lstStyle/>
          <a:p>
            <a:pPr algn="l" indent="0" marL="0">
              <a:lnSpc>
                <a:spcPts val="2600"/>
              </a:lnSpc>
              <a:buNone/>
            </a:pPr>
            <a:r>
              <a:rPr lang="en-US" sz="1650" spc="-33" kern="0" dirty="0">
                <a:solidFill>
                  <a:srgbClr val="E0D6DE"/>
                </a:solidFill>
                <a:latin typeface="Fira Sans" pitchFamily="34" charset="0"/>
                <a:ea typeface="Fira Sans" pitchFamily="34" charset="-122"/>
                <a:cs typeface="Fira Sans" pitchFamily="34" charset="-120"/>
              </a:rPr>
              <a:t>Creating fictional representations of ideal customers using research data. Each persona includes demographic details, motivations, challenges, and buying behaviours that guide product and marketing decisions.</a:t>
            </a:r>
            <a:endParaRPr lang="en-US" sz="1650" dirty="0"/>
          </a:p>
        </p:txBody>
      </p:sp>
      <p:pic>
        <p:nvPicPr>
          <p:cNvPr id="9" name="Image 2" descr="preencoded.png">    </p:cNvPr>
          <p:cNvPicPr>
            <a:picLocks noChangeAspect="1"/>
          </p:cNvPicPr>
          <p:nvPr/>
        </p:nvPicPr>
        <p:blipFill>
          <a:blip r:embed="rId3"/>
          <a:stretch>
            <a:fillRect/>
          </a:stretch>
        </p:blipFill>
        <p:spPr>
          <a:xfrm>
            <a:off x="9718477" y="1709142"/>
            <a:ext cx="4176474" cy="2581156"/>
          </a:xfrm>
          <a:prstGeom prst="rect">
            <a:avLst/>
          </a:prstGeom>
        </p:spPr>
      </p:pic>
      <p:sp>
        <p:nvSpPr>
          <p:cNvPr id="10" name="Text 5"/>
          <p:cNvSpPr/>
          <p:nvPr/>
        </p:nvSpPr>
        <p:spPr>
          <a:xfrm>
            <a:off x="9718477" y="4552950"/>
            <a:ext cx="2626638" cy="328255"/>
          </a:xfrm>
          <a:prstGeom prst="rect">
            <a:avLst/>
          </a:prstGeom>
          <a:noFill/>
          <a:ln/>
        </p:spPr>
        <p:txBody>
          <a:bodyPr wrap="none" lIns="0" tIns="0" rIns="0" bIns="0" rtlCol="0" anchor="t"/>
          <a:lstStyle/>
          <a:p>
            <a:pPr algn="l" indent="0" marL="0">
              <a:lnSpc>
                <a:spcPts val="2550"/>
              </a:lnSpc>
              <a:buNone/>
            </a:pPr>
            <a:r>
              <a:rPr lang="en-US" sz="2050" spc="-21" kern="0" dirty="0">
                <a:solidFill>
                  <a:srgbClr val="E0D6DE"/>
                </a:solidFill>
                <a:latin typeface="Anton" pitchFamily="34" charset="0"/>
                <a:ea typeface="Anton" pitchFamily="34" charset="-122"/>
                <a:cs typeface="Anton" pitchFamily="34" charset="-120"/>
              </a:rPr>
              <a:t>Journey Mapping</a:t>
            </a:r>
            <a:endParaRPr lang="en-US" sz="2050" dirty="0"/>
          </a:p>
        </p:txBody>
      </p:sp>
      <p:sp>
        <p:nvSpPr>
          <p:cNvPr id="11" name="Text 6"/>
          <p:cNvSpPr/>
          <p:nvPr/>
        </p:nvSpPr>
        <p:spPr>
          <a:xfrm>
            <a:off x="9718477" y="5007173"/>
            <a:ext cx="4176474" cy="1681163"/>
          </a:xfrm>
          <a:prstGeom prst="rect">
            <a:avLst/>
          </a:prstGeom>
          <a:noFill/>
          <a:ln/>
        </p:spPr>
        <p:txBody>
          <a:bodyPr wrap="square" lIns="0" tIns="0" rIns="0" bIns="0" rtlCol="0" anchor="t"/>
          <a:lstStyle/>
          <a:p>
            <a:pPr algn="l" indent="0" marL="0">
              <a:lnSpc>
                <a:spcPts val="2600"/>
              </a:lnSpc>
              <a:buNone/>
            </a:pPr>
            <a:r>
              <a:rPr lang="en-US" sz="1650" spc="-33" kern="0" dirty="0">
                <a:solidFill>
                  <a:srgbClr val="E0D6DE"/>
                </a:solidFill>
                <a:latin typeface="Fira Sans" pitchFamily="34" charset="0"/>
                <a:ea typeface="Fira Sans" pitchFamily="34" charset="-122"/>
                <a:cs typeface="Fira Sans" pitchFamily="34" charset="-120"/>
              </a:rPr>
              <a:t>Visualizing the customer's experience from initial awareness through purchase and beyond. This chronological view highlights critical moments that influence customer satisfaction and loyalty.</a:t>
            </a:r>
            <a:endParaRPr lang="en-US" sz="1650" dirty="0"/>
          </a:p>
        </p:txBody>
      </p:sp>
      <p:sp>
        <p:nvSpPr>
          <p:cNvPr id="12" name="Text 7"/>
          <p:cNvSpPr/>
          <p:nvPr/>
        </p:nvSpPr>
        <p:spPr>
          <a:xfrm>
            <a:off x="735449" y="6924675"/>
            <a:ext cx="13159502" cy="672465"/>
          </a:xfrm>
          <a:prstGeom prst="rect">
            <a:avLst/>
          </a:prstGeom>
          <a:noFill/>
          <a:ln/>
        </p:spPr>
        <p:txBody>
          <a:bodyPr wrap="square" lIns="0" tIns="0" rIns="0" bIns="0" rtlCol="0" anchor="t"/>
          <a:lstStyle/>
          <a:p>
            <a:pPr algn="l" indent="0" marL="0">
              <a:lnSpc>
                <a:spcPts val="2600"/>
              </a:lnSpc>
              <a:buNone/>
            </a:pPr>
            <a:r>
              <a:rPr lang="en-US" sz="1650" spc="-33" kern="0" dirty="0">
                <a:solidFill>
                  <a:srgbClr val="E0D6DE"/>
                </a:solidFill>
                <a:latin typeface="Fira Sans" pitchFamily="34" charset="0"/>
                <a:ea typeface="Fira Sans" pitchFamily="34" charset="-122"/>
                <a:cs typeface="Fira Sans" pitchFamily="34" charset="-120"/>
              </a:rPr>
              <a:t>Personas transform abstract market segments into relatable "people" with names, backgrounds, and specific needs. This human-centred approach helps teams maintain customer focus when making decisions about product features, messaging, and channel strategy.</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0218" y="623292"/>
            <a:ext cx="5644515" cy="705564"/>
          </a:xfrm>
          <a:prstGeom prst="rect">
            <a:avLst/>
          </a:prstGeom>
          <a:noFill/>
          <a:ln/>
        </p:spPr>
        <p:txBody>
          <a:bodyPr wrap="none" lIns="0" tIns="0" rIns="0" bIns="0" rtlCol="0" anchor="t"/>
          <a:lstStyle/>
          <a:p>
            <a:pPr algn="l" indent="0" marL="0">
              <a:lnSpc>
                <a:spcPts val="5550"/>
              </a:lnSpc>
              <a:buNone/>
            </a:pPr>
            <a:r>
              <a:rPr lang="en-US" sz="4400" spc="-44" kern="0" dirty="0">
                <a:solidFill>
                  <a:srgbClr val="FA95AF"/>
                </a:solidFill>
                <a:latin typeface="Anton" pitchFamily="34" charset="0"/>
                <a:ea typeface="Anton" pitchFamily="34" charset="-122"/>
                <a:cs typeface="Anton" pitchFamily="34" charset="-120"/>
              </a:rPr>
              <a:t>B2B vs B2C Target Groups</a:t>
            </a:r>
            <a:endParaRPr lang="en-US" sz="4400" dirty="0"/>
          </a:p>
        </p:txBody>
      </p:sp>
      <p:sp>
        <p:nvSpPr>
          <p:cNvPr id="3" name="Text 1"/>
          <p:cNvSpPr/>
          <p:nvPr/>
        </p:nvSpPr>
        <p:spPr>
          <a:xfrm>
            <a:off x="790218" y="1893213"/>
            <a:ext cx="2973110" cy="352663"/>
          </a:xfrm>
          <a:prstGeom prst="rect">
            <a:avLst/>
          </a:prstGeom>
          <a:noFill/>
          <a:ln/>
        </p:spPr>
        <p:txBody>
          <a:bodyPr wrap="none" lIns="0" tIns="0" rIns="0" bIns="0" rtlCol="0" anchor="t"/>
          <a:lstStyle/>
          <a:p>
            <a:pPr algn="l" indent="0" marL="0">
              <a:lnSpc>
                <a:spcPts val="2750"/>
              </a:lnSpc>
              <a:buNone/>
            </a:pPr>
            <a:r>
              <a:rPr lang="en-US" sz="2200" spc="-22" kern="0" dirty="0">
                <a:solidFill>
                  <a:srgbClr val="FA95AF"/>
                </a:solidFill>
                <a:latin typeface="Anton" pitchFamily="34" charset="0"/>
                <a:ea typeface="Anton" pitchFamily="34" charset="-122"/>
                <a:cs typeface="Anton" pitchFamily="34" charset="-120"/>
              </a:rPr>
              <a:t>B2B (Business to Business)</a:t>
            </a:r>
            <a:endParaRPr lang="en-US" sz="2200" dirty="0"/>
          </a:p>
        </p:txBody>
      </p:sp>
      <p:sp>
        <p:nvSpPr>
          <p:cNvPr id="4" name="Text 2"/>
          <p:cNvSpPr/>
          <p:nvPr/>
        </p:nvSpPr>
        <p:spPr>
          <a:xfrm>
            <a:off x="790218" y="2471618"/>
            <a:ext cx="6249591" cy="361117"/>
          </a:xfrm>
          <a:prstGeom prst="rect">
            <a:avLst/>
          </a:prstGeom>
          <a:noFill/>
          <a:ln/>
        </p:spPr>
        <p:txBody>
          <a:bodyPr wrap="non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Decision Process:</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Rational, ROI-focused, committee-based</a:t>
            </a:r>
            <a:endParaRPr lang="en-US" sz="1750" dirty="0"/>
          </a:p>
        </p:txBody>
      </p:sp>
      <p:sp>
        <p:nvSpPr>
          <p:cNvPr id="5" name="Text 3"/>
          <p:cNvSpPr/>
          <p:nvPr/>
        </p:nvSpPr>
        <p:spPr>
          <a:xfrm>
            <a:off x="790218" y="3035856"/>
            <a:ext cx="6249591" cy="361117"/>
          </a:xfrm>
          <a:prstGeom prst="rect">
            <a:avLst/>
          </a:prstGeom>
          <a:noFill/>
          <a:ln/>
        </p:spPr>
        <p:txBody>
          <a:bodyPr wrap="non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Buying Cycle:</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Typically longer (weeks to months)</a:t>
            </a:r>
            <a:endParaRPr lang="en-US" sz="1750" dirty="0"/>
          </a:p>
        </p:txBody>
      </p:sp>
      <p:sp>
        <p:nvSpPr>
          <p:cNvPr id="6" name="Text 4"/>
          <p:cNvSpPr/>
          <p:nvPr/>
        </p:nvSpPr>
        <p:spPr>
          <a:xfrm>
            <a:off x="790218" y="3600093"/>
            <a:ext cx="6249591" cy="361117"/>
          </a:xfrm>
          <a:prstGeom prst="rect">
            <a:avLst/>
          </a:prstGeom>
          <a:noFill/>
          <a:ln/>
        </p:spPr>
        <p:txBody>
          <a:bodyPr wrap="non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Stakeholders:</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Multiple (Finance, Operations, IT, etc.)</a:t>
            </a:r>
            <a:endParaRPr lang="en-US" sz="1750" dirty="0"/>
          </a:p>
        </p:txBody>
      </p:sp>
      <p:sp>
        <p:nvSpPr>
          <p:cNvPr id="7" name="Text 5"/>
          <p:cNvSpPr/>
          <p:nvPr/>
        </p:nvSpPr>
        <p:spPr>
          <a:xfrm>
            <a:off x="790218" y="4164330"/>
            <a:ext cx="6249591" cy="722233"/>
          </a:xfrm>
          <a:prstGeom prst="rect">
            <a:avLst/>
          </a:prstGeom>
          <a:noFill/>
          <a:ln/>
        </p:spPr>
        <p:txBody>
          <a:bodyPr wrap="squar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Relationships:</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Often long-term partnerships with account management</a:t>
            </a:r>
            <a:endParaRPr lang="en-US" sz="1750" dirty="0"/>
          </a:p>
        </p:txBody>
      </p:sp>
      <p:sp>
        <p:nvSpPr>
          <p:cNvPr id="8" name="Text 6"/>
          <p:cNvSpPr/>
          <p:nvPr/>
        </p:nvSpPr>
        <p:spPr>
          <a:xfrm>
            <a:off x="790218" y="5089684"/>
            <a:ext cx="6249591" cy="361117"/>
          </a:xfrm>
          <a:prstGeom prst="rect">
            <a:avLst/>
          </a:prstGeom>
          <a:noFill/>
          <a:ln/>
        </p:spPr>
        <p:txBody>
          <a:bodyPr wrap="non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Content:</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Technical specifications, case studies, white papers</a:t>
            </a:r>
            <a:endParaRPr lang="en-US" sz="1750" dirty="0"/>
          </a:p>
        </p:txBody>
      </p:sp>
      <p:sp>
        <p:nvSpPr>
          <p:cNvPr id="9" name="Text 7"/>
          <p:cNvSpPr/>
          <p:nvPr/>
        </p:nvSpPr>
        <p:spPr>
          <a:xfrm>
            <a:off x="7598212" y="1893213"/>
            <a:ext cx="3086100" cy="352663"/>
          </a:xfrm>
          <a:prstGeom prst="rect">
            <a:avLst/>
          </a:prstGeom>
          <a:noFill/>
          <a:ln/>
        </p:spPr>
        <p:txBody>
          <a:bodyPr wrap="none" lIns="0" tIns="0" rIns="0" bIns="0" rtlCol="0" anchor="t"/>
          <a:lstStyle/>
          <a:p>
            <a:pPr algn="l" indent="0" marL="0">
              <a:lnSpc>
                <a:spcPts val="2750"/>
              </a:lnSpc>
              <a:buNone/>
            </a:pPr>
            <a:r>
              <a:rPr lang="en-US" sz="2200" spc="-22" kern="0" dirty="0">
                <a:solidFill>
                  <a:srgbClr val="FA95AF"/>
                </a:solidFill>
                <a:latin typeface="Anton" pitchFamily="34" charset="0"/>
                <a:ea typeface="Anton" pitchFamily="34" charset="-122"/>
                <a:cs typeface="Anton" pitchFamily="34" charset="-120"/>
              </a:rPr>
              <a:t>B2C (Business to Consumer)</a:t>
            </a:r>
            <a:endParaRPr lang="en-US" sz="2200" dirty="0"/>
          </a:p>
        </p:txBody>
      </p:sp>
      <p:sp>
        <p:nvSpPr>
          <p:cNvPr id="10" name="Text 8"/>
          <p:cNvSpPr/>
          <p:nvPr/>
        </p:nvSpPr>
        <p:spPr>
          <a:xfrm>
            <a:off x="7598212" y="2471618"/>
            <a:ext cx="6249591" cy="361117"/>
          </a:xfrm>
          <a:prstGeom prst="rect">
            <a:avLst/>
          </a:prstGeom>
          <a:noFill/>
          <a:ln/>
        </p:spPr>
        <p:txBody>
          <a:bodyPr wrap="non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Decision Process:</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Often emotional, benefit-driven, individual</a:t>
            </a:r>
            <a:endParaRPr lang="en-US" sz="1750" dirty="0"/>
          </a:p>
        </p:txBody>
      </p:sp>
      <p:sp>
        <p:nvSpPr>
          <p:cNvPr id="11" name="Text 9"/>
          <p:cNvSpPr/>
          <p:nvPr/>
        </p:nvSpPr>
        <p:spPr>
          <a:xfrm>
            <a:off x="7598212" y="3035856"/>
            <a:ext cx="6249591" cy="361117"/>
          </a:xfrm>
          <a:prstGeom prst="rect">
            <a:avLst/>
          </a:prstGeom>
          <a:noFill/>
          <a:ln/>
        </p:spPr>
        <p:txBody>
          <a:bodyPr wrap="non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Buying Cycle:</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Usually shorter (minutes to days)</a:t>
            </a:r>
            <a:endParaRPr lang="en-US" sz="1750" dirty="0"/>
          </a:p>
        </p:txBody>
      </p:sp>
      <p:sp>
        <p:nvSpPr>
          <p:cNvPr id="12" name="Text 10"/>
          <p:cNvSpPr/>
          <p:nvPr/>
        </p:nvSpPr>
        <p:spPr>
          <a:xfrm>
            <a:off x="7598212" y="3600093"/>
            <a:ext cx="6249591" cy="361117"/>
          </a:xfrm>
          <a:prstGeom prst="rect">
            <a:avLst/>
          </a:prstGeom>
          <a:noFill/>
          <a:ln/>
        </p:spPr>
        <p:txBody>
          <a:bodyPr wrap="non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Stakeholders:</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Primarily the individual consumer</a:t>
            </a:r>
            <a:endParaRPr lang="en-US" sz="1750" dirty="0"/>
          </a:p>
        </p:txBody>
      </p:sp>
      <p:sp>
        <p:nvSpPr>
          <p:cNvPr id="13" name="Text 11"/>
          <p:cNvSpPr/>
          <p:nvPr/>
        </p:nvSpPr>
        <p:spPr>
          <a:xfrm>
            <a:off x="7598212" y="4164330"/>
            <a:ext cx="6249591" cy="722233"/>
          </a:xfrm>
          <a:prstGeom prst="rect">
            <a:avLst/>
          </a:prstGeom>
          <a:noFill/>
          <a:ln/>
        </p:spPr>
        <p:txBody>
          <a:bodyPr wrap="squar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Relationships:</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Often transaction-based with loyalty programmes</a:t>
            </a:r>
            <a:endParaRPr lang="en-US" sz="1750" dirty="0"/>
          </a:p>
        </p:txBody>
      </p:sp>
      <p:sp>
        <p:nvSpPr>
          <p:cNvPr id="14" name="Text 12"/>
          <p:cNvSpPr/>
          <p:nvPr/>
        </p:nvSpPr>
        <p:spPr>
          <a:xfrm>
            <a:off x="7598212" y="5089684"/>
            <a:ext cx="6249591" cy="361117"/>
          </a:xfrm>
          <a:prstGeom prst="rect">
            <a:avLst/>
          </a:prstGeom>
          <a:noFill/>
          <a:ln/>
        </p:spPr>
        <p:txBody>
          <a:bodyPr wrap="none" lIns="0" tIns="0" rIns="0" bIns="0" rtlCol="0" anchor="t"/>
          <a:lstStyle/>
          <a:p>
            <a:pPr algn="l" indent="0" marL="0">
              <a:lnSpc>
                <a:spcPts val="2800"/>
              </a:lnSpc>
              <a:buNone/>
            </a:pPr>
            <a:r>
              <a:rPr lang="en-US" sz="1750" b="1" spc="-36" kern="0" dirty="0">
                <a:solidFill>
                  <a:srgbClr val="E0D6DE"/>
                </a:solidFill>
                <a:latin typeface="Fira Sans" pitchFamily="34" charset="0"/>
                <a:ea typeface="Fira Sans" pitchFamily="34" charset="-122"/>
                <a:cs typeface="Fira Sans" pitchFamily="34" charset="-120"/>
              </a:rPr>
              <a:t>Content:</a:t>
            </a:r>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 Lifestyle imagery, reviews, simple benefit statements</a:t>
            </a:r>
            <a:endParaRPr lang="en-US" sz="1750" dirty="0"/>
          </a:p>
        </p:txBody>
      </p:sp>
      <p:sp>
        <p:nvSpPr>
          <p:cNvPr id="15" name="Text 13"/>
          <p:cNvSpPr/>
          <p:nvPr/>
        </p:nvSpPr>
        <p:spPr>
          <a:xfrm>
            <a:off x="790218" y="5907881"/>
            <a:ext cx="13049964" cy="722233"/>
          </a:xfrm>
          <a:prstGeom prst="rect">
            <a:avLst/>
          </a:prstGeom>
          <a:noFill/>
          <a:ln/>
        </p:spPr>
        <p:txBody>
          <a:bodyPr wrap="square" lIns="0" tIns="0" rIns="0" bIns="0" rtlCol="0" anchor="t"/>
          <a:lstStyle/>
          <a:p>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The fundamental difference between B2B and B2C targeting lies in the complexity of the buying process. B2B typically involves multiple decision-makers with different priorities, requiring marketers to address various role-based concerns simultaneously.</a:t>
            </a:r>
            <a:endParaRPr lang="en-US" sz="1750" dirty="0"/>
          </a:p>
        </p:txBody>
      </p:sp>
      <p:sp>
        <p:nvSpPr>
          <p:cNvPr id="16" name="Text 14"/>
          <p:cNvSpPr/>
          <p:nvPr/>
        </p:nvSpPr>
        <p:spPr>
          <a:xfrm>
            <a:off x="790218" y="6884075"/>
            <a:ext cx="13049964" cy="722233"/>
          </a:xfrm>
          <a:prstGeom prst="rect">
            <a:avLst/>
          </a:prstGeom>
          <a:noFill/>
          <a:ln/>
        </p:spPr>
        <p:txBody>
          <a:bodyPr wrap="square" lIns="0" tIns="0" rIns="0" bIns="0" rtlCol="0" anchor="t"/>
          <a:lstStyle/>
          <a:p>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While B2C targeting often focuses on emotional drivers and personal preferences, B2B must balance emotional appeal with clear business value propositions that justify investment to diverse stakeholders.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19852" y="565547"/>
            <a:ext cx="7049214" cy="642699"/>
          </a:xfrm>
          <a:prstGeom prst="rect">
            <a:avLst/>
          </a:prstGeom>
          <a:noFill/>
          <a:ln/>
        </p:spPr>
        <p:txBody>
          <a:bodyPr wrap="none" lIns="0" tIns="0" rIns="0" bIns="0" rtlCol="0" anchor="t"/>
          <a:lstStyle/>
          <a:p>
            <a:pPr algn="l" indent="0" marL="0">
              <a:lnSpc>
                <a:spcPts val="5050"/>
              </a:lnSpc>
              <a:buNone/>
            </a:pPr>
            <a:r>
              <a:rPr lang="en-US" sz="4000" spc="-40" kern="0" dirty="0">
                <a:solidFill>
                  <a:srgbClr val="FA95AF"/>
                </a:solidFill>
                <a:latin typeface="Anton" pitchFamily="34" charset="0"/>
                <a:ea typeface="Anton" pitchFamily="34" charset="-122"/>
                <a:cs typeface="Anton" pitchFamily="34" charset="-120"/>
              </a:rPr>
              <a:t>How to Research Your Target Group</a:t>
            </a:r>
            <a:endParaRPr lang="en-US" sz="4000" dirty="0"/>
          </a:p>
        </p:txBody>
      </p:sp>
      <p:sp>
        <p:nvSpPr>
          <p:cNvPr id="3" name="Text 1"/>
          <p:cNvSpPr/>
          <p:nvPr/>
        </p:nvSpPr>
        <p:spPr>
          <a:xfrm>
            <a:off x="2435781" y="1708309"/>
            <a:ext cx="2571036" cy="321231"/>
          </a:xfrm>
          <a:prstGeom prst="rect">
            <a:avLst/>
          </a:prstGeom>
          <a:noFill/>
          <a:ln/>
        </p:spPr>
        <p:txBody>
          <a:bodyPr wrap="none" lIns="0" tIns="0" rIns="0" bIns="0" rtlCol="0" anchor="t"/>
          <a:lstStyle/>
          <a:p>
            <a:pPr algn="r" indent="0" marL="0">
              <a:lnSpc>
                <a:spcPts val="2500"/>
              </a:lnSpc>
              <a:buNone/>
            </a:pPr>
            <a:r>
              <a:rPr lang="en-US" sz="2000" spc="-20" kern="0" dirty="0">
                <a:solidFill>
                  <a:srgbClr val="E0D6DE"/>
                </a:solidFill>
                <a:latin typeface="Anton" pitchFamily="34" charset="0"/>
                <a:ea typeface="Anton" pitchFamily="34" charset="-122"/>
                <a:cs typeface="Anton" pitchFamily="34" charset="-120"/>
              </a:rPr>
              <a:t>Primary Research</a:t>
            </a:r>
            <a:endParaRPr lang="en-US" sz="2000" dirty="0"/>
          </a:p>
        </p:txBody>
      </p:sp>
      <p:sp>
        <p:nvSpPr>
          <p:cNvPr id="4" name="Text 2"/>
          <p:cNvSpPr/>
          <p:nvPr/>
        </p:nvSpPr>
        <p:spPr>
          <a:xfrm>
            <a:off x="719852" y="2152888"/>
            <a:ext cx="4286964"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Customer surveys</a:t>
            </a:r>
            <a:endParaRPr lang="en-US" sz="1600" dirty="0"/>
          </a:p>
        </p:txBody>
      </p:sp>
      <p:sp>
        <p:nvSpPr>
          <p:cNvPr id="5" name="Text 3"/>
          <p:cNvSpPr/>
          <p:nvPr/>
        </p:nvSpPr>
        <p:spPr>
          <a:xfrm>
            <a:off x="719852" y="2553891"/>
            <a:ext cx="4286964"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Focus groups</a:t>
            </a:r>
            <a:endParaRPr lang="en-US" sz="1600" dirty="0"/>
          </a:p>
        </p:txBody>
      </p:sp>
      <p:sp>
        <p:nvSpPr>
          <p:cNvPr id="6" name="Text 4"/>
          <p:cNvSpPr/>
          <p:nvPr/>
        </p:nvSpPr>
        <p:spPr>
          <a:xfrm>
            <a:off x="719852" y="2954893"/>
            <a:ext cx="4286964"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One-on-one interviews</a:t>
            </a:r>
            <a:endParaRPr lang="en-US" sz="1600" dirty="0"/>
          </a:p>
        </p:txBody>
      </p:sp>
      <p:sp>
        <p:nvSpPr>
          <p:cNvPr id="7" name="Text 5"/>
          <p:cNvSpPr/>
          <p:nvPr/>
        </p:nvSpPr>
        <p:spPr>
          <a:xfrm>
            <a:off x="719852" y="3355896"/>
            <a:ext cx="4286964"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Field observations</a:t>
            </a:r>
            <a:endParaRPr lang="en-US" sz="1600" dirty="0"/>
          </a:p>
        </p:txBody>
      </p:sp>
      <p:pic>
        <p:nvPicPr>
          <p:cNvPr id="8" name="Image 0" descr="preencoded.png">    </p:cNvPr>
          <p:cNvPicPr>
            <a:picLocks noChangeAspect="1"/>
          </p:cNvPicPr>
          <p:nvPr/>
        </p:nvPicPr>
        <p:blipFill>
          <a:blip r:embed="rId1"/>
          <a:stretch>
            <a:fillRect/>
          </a:stretch>
        </p:blipFill>
        <p:spPr>
          <a:xfrm>
            <a:off x="5006816" y="1619607"/>
            <a:ext cx="4616648" cy="4616648"/>
          </a:xfrm>
          <a:prstGeom prst="rect">
            <a:avLst/>
          </a:prstGeom>
        </p:spPr>
      </p:pic>
      <p:pic>
        <p:nvPicPr>
          <p:cNvPr id="9" name="Image 1" descr="preencoded.png">    </p:cNvPr>
          <p:cNvPicPr>
            <a:picLocks noChangeAspect="1"/>
          </p:cNvPicPr>
          <p:nvPr/>
        </p:nvPicPr>
        <p:blipFill>
          <a:blip r:embed="rId2"/>
          <a:stretch>
            <a:fillRect/>
          </a:stretch>
        </p:blipFill>
        <p:spPr>
          <a:xfrm>
            <a:off x="6329839" y="2906554"/>
            <a:ext cx="289203" cy="361474"/>
          </a:xfrm>
          <a:prstGeom prst="rect">
            <a:avLst/>
          </a:prstGeom>
        </p:spPr>
      </p:pic>
      <p:sp>
        <p:nvSpPr>
          <p:cNvPr id="10" name="Text 6"/>
          <p:cNvSpPr/>
          <p:nvPr/>
        </p:nvSpPr>
        <p:spPr>
          <a:xfrm>
            <a:off x="9623465" y="1708309"/>
            <a:ext cx="2571036" cy="321231"/>
          </a:xfrm>
          <a:prstGeom prst="rect">
            <a:avLst/>
          </a:prstGeom>
          <a:noFill/>
          <a:ln/>
        </p:spPr>
        <p:txBody>
          <a:bodyPr wrap="none" lIns="0" tIns="0" rIns="0" bIns="0" rtlCol="0" anchor="t"/>
          <a:lstStyle/>
          <a:p>
            <a:pPr algn="l" indent="0" marL="0">
              <a:lnSpc>
                <a:spcPts val="2500"/>
              </a:lnSpc>
              <a:buNone/>
            </a:pPr>
            <a:r>
              <a:rPr lang="en-US" sz="2000" spc="-20" kern="0" dirty="0">
                <a:solidFill>
                  <a:srgbClr val="E0D6DE"/>
                </a:solidFill>
                <a:latin typeface="Anton" pitchFamily="34" charset="0"/>
                <a:ea typeface="Anton" pitchFamily="34" charset="-122"/>
                <a:cs typeface="Anton" pitchFamily="34" charset="-120"/>
              </a:rPr>
              <a:t>Secondary Research</a:t>
            </a:r>
            <a:endParaRPr lang="en-US" sz="2000" dirty="0"/>
          </a:p>
        </p:txBody>
      </p:sp>
      <p:sp>
        <p:nvSpPr>
          <p:cNvPr id="11" name="Text 7"/>
          <p:cNvSpPr/>
          <p:nvPr/>
        </p:nvSpPr>
        <p:spPr>
          <a:xfrm>
            <a:off x="9623465" y="2152888"/>
            <a:ext cx="4287083"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Industry reports</a:t>
            </a:r>
            <a:endParaRPr lang="en-US" sz="1600" dirty="0"/>
          </a:p>
        </p:txBody>
      </p:sp>
      <p:sp>
        <p:nvSpPr>
          <p:cNvPr id="12" name="Text 8"/>
          <p:cNvSpPr/>
          <p:nvPr/>
        </p:nvSpPr>
        <p:spPr>
          <a:xfrm>
            <a:off x="9623465" y="2553891"/>
            <a:ext cx="4287083"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Market analyses</a:t>
            </a:r>
            <a:endParaRPr lang="en-US" sz="1600" dirty="0"/>
          </a:p>
        </p:txBody>
      </p:sp>
      <p:sp>
        <p:nvSpPr>
          <p:cNvPr id="13" name="Text 9"/>
          <p:cNvSpPr/>
          <p:nvPr/>
        </p:nvSpPr>
        <p:spPr>
          <a:xfrm>
            <a:off x="9623465" y="2954893"/>
            <a:ext cx="4287083"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Competitor insights</a:t>
            </a:r>
            <a:endParaRPr lang="en-US" sz="1600" dirty="0"/>
          </a:p>
        </p:txBody>
      </p:sp>
      <p:sp>
        <p:nvSpPr>
          <p:cNvPr id="14" name="Text 10"/>
          <p:cNvSpPr/>
          <p:nvPr/>
        </p:nvSpPr>
        <p:spPr>
          <a:xfrm>
            <a:off x="9623465" y="3355896"/>
            <a:ext cx="4287083"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Academic research</a:t>
            </a:r>
            <a:endParaRPr lang="en-US" sz="1600" dirty="0"/>
          </a:p>
        </p:txBody>
      </p:sp>
      <p:pic>
        <p:nvPicPr>
          <p:cNvPr id="15" name="Image 2" descr="preencoded.png">    </p:cNvPr>
          <p:cNvPicPr>
            <a:picLocks noChangeAspect="1"/>
          </p:cNvPicPr>
          <p:nvPr/>
        </p:nvPicPr>
        <p:blipFill>
          <a:blip r:embed="rId3"/>
          <a:stretch>
            <a:fillRect/>
          </a:stretch>
        </p:blipFill>
        <p:spPr>
          <a:xfrm>
            <a:off x="5006816" y="1619607"/>
            <a:ext cx="4616648" cy="4616648"/>
          </a:xfrm>
          <a:prstGeom prst="rect">
            <a:avLst/>
          </a:prstGeom>
        </p:spPr>
      </p:pic>
      <p:pic>
        <p:nvPicPr>
          <p:cNvPr id="16" name="Image 3" descr="preencoded.png">    </p:cNvPr>
          <p:cNvPicPr>
            <a:picLocks noChangeAspect="1"/>
          </p:cNvPicPr>
          <p:nvPr/>
        </p:nvPicPr>
        <p:blipFill>
          <a:blip r:embed="rId4"/>
          <a:stretch>
            <a:fillRect/>
          </a:stretch>
        </p:blipFill>
        <p:spPr>
          <a:xfrm>
            <a:off x="8011001" y="2906554"/>
            <a:ext cx="289203" cy="361474"/>
          </a:xfrm>
          <a:prstGeom prst="rect">
            <a:avLst/>
          </a:prstGeom>
        </p:spPr>
      </p:pic>
      <p:sp>
        <p:nvSpPr>
          <p:cNvPr id="17" name="Text 11"/>
          <p:cNvSpPr/>
          <p:nvPr/>
        </p:nvSpPr>
        <p:spPr>
          <a:xfrm>
            <a:off x="9623465" y="4170878"/>
            <a:ext cx="2571036" cy="321231"/>
          </a:xfrm>
          <a:prstGeom prst="rect">
            <a:avLst/>
          </a:prstGeom>
          <a:noFill/>
          <a:ln/>
        </p:spPr>
        <p:txBody>
          <a:bodyPr wrap="none" lIns="0" tIns="0" rIns="0" bIns="0" rtlCol="0" anchor="t"/>
          <a:lstStyle/>
          <a:p>
            <a:pPr algn="l" indent="0" marL="0">
              <a:lnSpc>
                <a:spcPts val="2500"/>
              </a:lnSpc>
              <a:buNone/>
            </a:pPr>
            <a:r>
              <a:rPr lang="en-US" sz="2000" spc="-20" kern="0" dirty="0">
                <a:solidFill>
                  <a:srgbClr val="E0D6DE"/>
                </a:solidFill>
                <a:latin typeface="Anton" pitchFamily="34" charset="0"/>
                <a:ea typeface="Anton" pitchFamily="34" charset="-122"/>
                <a:cs typeface="Anton" pitchFamily="34" charset="-120"/>
              </a:rPr>
              <a:t>Social Listening</a:t>
            </a:r>
            <a:endParaRPr lang="en-US" sz="2000" dirty="0"/>
          </a:p>
        </p:txBody>
      </p:sp>
      <p:sp>
        <p:nvSpPr>
          <p:cNvPr id="18" name="Text 12"/>
          <p:cNvSpPr/>
          <p:nvPr/>
        </p:nvSpPr>
        <p:spPr>
          <a:xfrm>
            <a:off x="9623465" y="4615458"/>
            <a:ext cx="4287083"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Social media monitoring</a:t>
            </a:r>
            <a:endParaRPr lang="en-US" sz="1600" dirty="0"/>
          </a:p>
        </p:txBody>
      </p:sp>
      <p:sp>
        <p:nvSpPr>
          <p:cNvPr id="19" name="Text 13"/>
          <p:cNvSpPr/>
          <p:nvPr/>
        </p:nvSpPr>
        <p:spPr>
          <a:xfrm>
            <a:off x="9623465" y="5016460"/>
            <a:ext cx="4287083"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Review analysis</a:t>
            </a:r>
            <a:endParaRPr lang="en-US" sz="1600" dirty="0"/>
          </a:p>
        </p:txBody>
      </p:sp>
      <p:sp>
        <p:nvSpPr>
          <p:cNvPr id="20" name="Text 14"/>
          <p:cNvSpPr/>
          <p:nvPr/>
        </p:nvSpPr>
        <p:spPr>
          <a:xfrm>
            <a:off x="9623465" y="5417463"/>
            <a:ext cx="4287083"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Forum discussions</a:t>
            </a:r>
            <a:endParaRPr lang="en-US" sz="1600" dirty="0"/>
          </a:p>
        </p:txBody>
      </p:sp>
      <p:sp>
        <p:nvSpPr>
          <p:cNvPr id="21" name="Text 15"/>
          <p:cNvSpPr/>
          <p:nvPr/>
        </p:nvSpPr>
        <p:spPr>
          <a:xfrm>
            <a:off x="9623465" y="5818465"/>
            <a:ext cx="4287083"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Online communities</a:t>
            </a:r>
            <a:endParaRPr lang="en-US" sz="1600" dirty="0"/>
          </a:p>
        </p:txBody>
      </p:sp>
      <p:pic>
        <p:nvPicPr>
          <p:cNvPr id="22" name="Image 4" descr="preencoded.png">    </p:cNvPr>
          <p:cNvPicPr>
            <a:picLocks noChangeAspect="1"/>
          </p:cNvPicPr>
          <p:nvPr/>
        </p:nvPicPr>
        <p:blipFill>
          <a:blip r:embed="rId5"/>
          <a:stretch>
            <a:fillRect/>
          </a:stretch>
        </p:blipFill>
        <p:spPr>
          <a:xfrm>
            <a:off x="5006816" y="1619607"/>
            <a:ext cx="4616648" cy="4616648"/>
          </a:xfrm>
          <a:prstGeom prst="rect">
            <a:avLst/>
          </a:prstGeom>
        </p:spPr>
      </p:pic>
      <p:pic>
        <p:nvPicPr>
          <p:cNvPr id="23" name="Image 5" descr="preencoded.png">    </p:cNvPr>
          <p:cNvPicPr>
            <a:picLocks noChangeAspect="1"/>
          </p:cNvPicPr>
          <p:nvPr/>
        </p:nvPicPr>
        <p:blipFill>
          <a:blip r:embed="rId6"/>
          <a:stretch>
            <a:fillRect/>
          </a:stretch>
        </p:blipFill>
        <p:spPr>
          <a:xfrm>
            <a:off x="8011001" y="4587716"/>
            <a:ext cx="289203" cy="361474"/>
          </a:xfrm>
          <a:prstGeom prst="rect">
            <a:avLst/>
          </a:prstGeom>
        </p:spPr>
      </p:pic>
      <p:sp>
        <p:nvSpPr>
          <p:cNvPr id="24" name="Text 16"/>
          <p:cNvSpPr/>
          <p:nvPr/>
        </p:nvSpPr>
        <p:spPr>
          <a:xfrm>
            <a:off x="2435781" y="4170878"/>
            <a:ext cx="2571036" cy="321231"/>
          </a:xfrm>
          <a:prstGeom prst="rect">
            <a:avLst/>
          </a:prstGeom>
          <a:noFill/>
          <a:ln/>
        </p:spPr>
        <p:txBody>
          <a:bodyPr wrap="none" lIns="0" tIns="0" rIns="0" bIns="0" rtlCol="0" anchor="t"/>
          <a:lstStyle/>
          <a:p>
            <a:pPr algn="r" indent="0" marL="0">
              <a:lnSpc>
                <a:spcPts val="2500"/>
              </a:lnSpc>
              <a:buNone/>
            </a:pPr>
            <a:r>
              <a:rPr lang="en-US" sz="2000" spc="-20" kern="0" dirty="0">
                <a:solidFill>
                  <a:srgbClr val="E0D6DE"/>
                </a:solidFill>
                <a:latin typeface="Anton" pitchFamily="34" charset="0"/>
                <a:ea typeface="Anton" pitchFamily="34" charset="-122"/>
                <a:cs typeface="Anton" pitchFamily="34" charset="-120"/>
              </a:rPr>
              <a:t>Internal Data</a:t>
            </a:r>
            <a:endParaRPr lang="en-US" sz="2000" dirty="0"/>
          </a:p>
        </p:txBody>
      </p:sp>
      <p:sp>
        <p:nvSpPr>
          <p:cNvPr id="25" name="Text 17"/>
          <p:cNvSpPr/>
          <p:nvPr/>
        </p:nvSpPr>
        <p:spPr>
          <a:xfrm>
            <a:off x="719852" y="4615458"/>
            <a:ext cx="4286964"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CRM analytics</a:t>
            </a:r>
            <a:endParaRPr lang="en-US" sz="1600" dirty="0"/>
          </a:p>
        </p:txBody>
      </p:sp>
      <p:sp>
        <p:nvSpPr>
          <p:cNvPr id="26" name="Text 18"/>
          <p:cNvSpPr/>
          <p:nvPr/>
        </p:nvSpPr>
        <p:spPr>
          <a:xfrm>
            <a:off x="719852" y="5016460"/>
            <a:ext cx="4286964"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Website behaviour</a:t>
            </a:r>
            <a:endParaRPr lang="en-US" sz="1600" dirty="0"/>
          </a:p>
        </p:txBody>
      </p:sp>
      <p:sp>
        <p:nvSpPr>
          <p:cNvPr id="27" name="Text 19"/>
          <p:cNvSpPr/>
          <p:nvPr/>
        </p:nvSpPr>
        <p:spPr>
          <a:xfrm>
            <a:off x="719852" y="5417463"/>
            <a:ext cx="4286964"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Purchase history</a:t>
            </a:r>
            <a:endParaRPr lang="en-US" sz="1600" dirty="0"/>
          </a:p>
        </p:txBody>
      </p:sp>
      <p:sp>
        <p:nvSpPr>
          <p:cNvPr id="28" name="Text 20"/>
          <p:cNvSpPr/>
          <p:nvPr/>
        </p:nvSpPr>
        <p:spPr>
          <a:xfrm>
            <a:off x="719852" y="5818465"/>
            <a:ext cx="4286964" cy="329089"/>
          </a:xfrm>
          <a:prstGeom prst="rect">
            <a:avLst/>
          </a:prstGeom>
          <a:noFill/>
          <a:ln/>
        </p:spPr>
        <p:txBody>
          <a:bodyPr wrap="none" lIns="0" tIns="0" rIns="0" bIns="0" rtlCol="0" anchor="t"/>
          <a:lstStyle/>
          <a:p>
            <a:pPr algn="l" marL="342900" indent="-342900">
              <a:lnSpc>
                <a:spcPts val="2550"/>
              </a:lnSpc>
              <a:buSzPct val="100000"/>
              <a:buChar char="•"/>
            </a:pPr>
            <a:r>
              <a:rPr lang="en-US" sz="1600" spc="-32" kern="0" dirty="0">
                <a:solidFill>
                  <a:srgbClr val="E0D6DE"/>
                </a:solidFill>
                <a:latin typeface="Fira Sans" pitchFamily="34" charset="0"/>
                <a:ea typeface="Fira Sans" pitchFamily="34" charset="-122"/>
                <a:cs typeface="Fira Sans" pitchFamily="34" charset="-120"/>
              </a:rPr>
              <a:t>Customer service logs</a:t>
            </a:r>
            <a:endParaRPr lang="en-US" sz="1600" dirty="0"/>
          </a:p>
        </p:txBody>
      </p:sp>
      <p:pic>
        <p:nvPicPr>
          <p:cNvPr id="29" name="Image 6" descr="preencoded.png">    </p:cNvPr>
          <p:cNvPicPr>
            <a:picLocks noChangeAspect="1"/>
          </p:cNvPicPr>
          <p:nvPr/>
        </p:nvPicPr>
        <p:blipFill>
          <a:blip r:embed="rId7"/>
          <a:stretch>
            <a:fillRect/>
          </a:stretch>
        </p:blipFill>
        <p:spPr>
          <a:xfrm>
            <a:off x="5006816" y="1619607"/>
            <a:ext cx="4616648" cy="4616648"/>
          </a:xfrm>
          <a:prstGeom prst="rect">
            <a:avLst/>
          </a:prstGeom>
        </p:spPr>
      </p:pic>
      <p:pic>
        <p:nvPicPr>
          <p:cNvPr id="30" name="Image 7" descr="preencoded.png">    </p:cNvPr>
          <p:cNvPicPr>
            <a:picLocks noChangeAspect="1"/>
          </p:cNvPicPr>
          <p:nvPr/>
        </p:nvPicPr>
        <p:blipFill>
          <a:blip r:embed="rId8"/>
          <a:stretch>
            <a:fillRect/>
          </a:stretch>
        </p:blipFill>
        <p:spPr>
          <a:xfrm>
            <a:off x="6329839" y="4587716"/>
            <a:ext cx="289203" cy="361474"/>
          </a:xfrm>
          <a:prstGeom prst="rect">
            <a:avLst/>
          </a:prstGeom>
        </p:spPr>
      </p:pic>
      <p:sp>
        <p:nvSpPr>
          <p:cNvPr id="31" name="Text 21"/>
          <p:cNvSpPr/>
          <p:nvPr/>
        </p:nvSpPr>
        <p:spPr>
          <a:xfrm>
            <a:off x="719852" y="6467594"/>
            <a:ext cx="13190696" cy="658178"/>
          </a:xfrm>
          <a:prstGeom prst="rect">
            <a:avLst/>
          </a:prstGeom>
          <a:noFill/>
          <a:ln/>
        </p:spPr>
        <p:txBody>
          <a:bodyPr wrap="square" lIns="0" tIns="0" rIns="0" bIns="0" rtlCol="0" anchor="t"/>
          <a:lstStyle/>
          <a:p>
            <a:pPr algn="l" indent="0" marL="0">
              <a:lnSpc>
                <a:spcPts val="2550"/>
              </a:lnSpc>
              <a:buNone/>
            </a:pPr>
            <a:r>
              <a:rPr lang="en-US" sz="1600" spc="-32" kern="0" dirty="0">
                <a:solidFill>
                  <a:srgbClr val="E0D6DE"/>
                </a:solidFill>
                <a:latin typeface="Fira Sans" pitchFamily="34" charset="0"/>
                <a:ea typeface="Fira Sans" pitchFamily="34" charset="-122"/>
                <a:cs typeface="Fira Sans" pitchFamily="34" charset="-120"/>
              </a:rPr>
              <a:t>A balanced research approach combines multiple methodologies to create a comprehensive view of your target customer. Primary research provides direct customer insights, while secondary research offers broader market context at a lower cost.</a:t>
            </a:r>
            <a:endParaRPr lang="en-US" sz="1600" dirty="0"/>
          </a:p>
        </p:txBody>
      </p:sp>
      <p:sp>
        <p:nvSpPr>
          <p:cNvPr id="32" name="Text 22"/>
          <p:cNvSpPr/>
          <p:nvPr/>
        </p:nvSpPr>
        <p:spPr>
          <a:xfrm>
            <a:off x="719852" y="7357110"/>
            <a:ext cx="13190696" cy="658178"/>
          </a:xfrm>
          <a:prstGeom prst="rect">
            <a:avLst/>
          </a:prstGeom>
          <a:noFill/>
          <a:ln/>
        </p:spPr>
        <p:txBody>
          <a:bodyPr wrap="square" lIns="0" tIns="0" rIns="0" bIns="0" rtlCol="0" anchor="t"/>
          <a:lstStyle/>
          <a:p>
            <a:pPr algn="l" indent="0" marL="0">
              <a:lnSpc>
                <a:spcPts val="2550"/>
              </a:lnSpc>
              <a:buNone/>
            </a:pPr>
            <a:r>
              <a:rPr lang="en-US" sz="1600" spc="-32" kern="0" dirty="0">
                <a:solidFill>
                  <a:srgbClr val="E0D6DE"/>
                </a:solidFill>
                <a:latin typeface="Fira Sans" pitchFamily="34" charset="0"/>
                <a:ea typeface="Fira Sans" pitchFamily="34" charset="-122"/>
                <a:cs typeface="Fira Sans" pitchFamily="34" charset="-120"/>
              </a:rPr>
              <a:t>The most effective research strategies blend quantitative data (what customers do) with qualitative insights (why they do it) to inform both strategic direction and tactical execution.</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821769"/>
            <a:ext cx="5670590" cy="708779"/>
          </a:xfrm>
          <a:prstGeom prst="rect">
            <a:avLst/>
          </a:prstGeom>
          <a:noFill/>
          <a:ln/>
        </p:spPr>
        <p:txBody>
          <a:bodyPr wrap="none" lIns="0" tIns="0" rIns="0" bIns="0" rtlCol="0" anchor="t"/>
          <a:lstStyle/>
          <a:p>
            <a:pPr algn="l" indent="0" marL="0">
              <a:lnSpc>
                <a:spcPts val="5550"/>
              </a:lnSpc>
              <a:buNone/>
            </a:pPr>
            <a:r>
              <a:rPr lang="en-US" sz="4450" spc="-45" kern="0" dirty="0">
                <a:solidFill>
                  <a:srgbClr val="FA95AF"/>
                </a:solidFill>
                <a:latin typeface="Anton" pitchFamily="34" charset="0"/>
                <a:ea typeface="Anton" pitchFamily="34" charset="-122"/>
                <a:cs typeface="Anton" pitchFamily="34" charset="-120"/>
              </a:rPr>
              <a:t>Analysing Customer Data</a:t>
            </a:r>
            <a:endParaRPr lang="en-US" sz="4450" dirty="0"/>
          </a:p>
        </p:txBody>
      </p:sp>
      <p:pic>
        <p:nvPicPr>
          <p:cNvPr id="3" name="Image 0" descr="preencoded.png">    </p:cNvPr>
          <p:cNvPicPr>
            <a:picLocks noChangeAspect="1"/>
          </p:cNvPicPr>
          <p:nvPr/>
        </p:nvPicPr>
        <p:blipFill>
          <a:blip r:embed="rId1"/>
          <a:stretch>
            <a:fillRect/>
          </a:stretch>
        </p:blipFill>
        <p:spPr>
          <a:xfrm>
            <a:off x="793790" y="1984177"/>
            <a:ext cx="566976" cy="566976"/>
          </a:xfrm>
          <a:prstGeom prst="rect">
            <a:avLst/>
          </a:prstGeom>
        </p:spPr>
      </p:pic>
      <p:sp>
        <p:nvSpPr>
          <p:cNvPr id="4" name="Text 1"/>
          <p:cNvSpPr/>
          <p:nvPr/>
        </p:nvSpPr>
        <p:spPr>
          <a:xfrm>
            <a:off x="793790" y="2777966"/>
            <a:ext cx="2835235"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Segmentation Analysis</a:t>
            </a:r>
            <a:endParaRPr lang="en-US" sz="2200" dirty="0"/>
          </a:p>
        </p:txBody>
      </p:sp>
      <p:sp>
        <p:nvSpPr>
          <p:cNvPr id="5" name="Text 2"/>
          <p:cNvSpPr/>
          <p:nvPr/>
        </p:nvSpPr>
        <p:spPr>
          <a:xfrm>
            <a:off x="793790" y="3268385"/>
            <a:ext cx="3005495" cy="1814513"/>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Identify distinct customer groups based on shared characteristics and determine their relative value to your business.</a:t>
            </a:r>
            <a:endParaRPr lang="en-US" sz="1750" dirty="0"/>
          </a:p>
        </p:txBody>
      </p:sp>
      <p:pic>
        <p:nvPicPr>
          <p:cNvPr id="6" name="Image 1" descr="preencoded.png">    </p:cNvPr>
          <p:cNvPicPr>
            <a:picLocks noChangeAspect="1"/>
          </p:cNvPicPr>
          <p:nvPr/>
        </p:nvPicPr>
        <p:blipFill>
          <a:blip r:embed="rId2"/>
          <a:stretch>
            <a:fillRect/>
          </a:stretch>
        </p:blipFill>
        <p:spPr>
          <a:xfrm>
            <a:off x="4139446" y="1984177"/>
            <a:ext cx="566976" cy="566976"/>
          </a:xfrm>
          <a:prstGeom prst="rect">
            <a:avLst/>
          </a:prstGeom>
        </p:spPr>
      </p:pic>
      <p:sp>
        <p:nvSpPr>
          <p:cNvPr id="7" name="Text 3"/>
          <p:cNvSpPr/>
          <p:nvPr/>
        </p:nvSpPr>
        <p:spPr>
          <a:xfrm>
            <a:off x="4139446" y="2777966"/>
            <a:ext cx="2835235"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Pathway Analysis</a:t>
            </a:r>
            <a:endParaRPr lang="en-US" sz="2200" dirty="0"/>
          </a:p>
        </p:txBody>
      </p:sp>
      <p:sp>
        <p:nvSpPr>
          <p:cNvPr id="8" name="Text 4"/>
          <p:cNvSpPr/>
          <p:nvPr/>
        </p:nvSpPr>
        <p:spPr>
          <a:xfrm>
            <a:off x="4139446" y="3268385"/>
            <a:ext cx="3005614"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Track customer journeys through your website or sales funnel to identify conversion patterns and drop-off points.</a:t>
            </a:r>
            <a:endParaRPr lang="en-US" sz="1750" dirty="0"/>
          </a:p>
        </p:txBody>
      </p:sp>
      <p:pic>
        <p:nvPicPr>
          <p:cNvPr id="9" name="Image 2" descr="preencoded.png">    </p:cNvPr>
          <p:cNvPicPr>
            <a:picLocks noChangeAspect="1"/>
          </p:cNvPicPr>
          <p:nvPr/>
        </p:nvPicPr>
        <p:blipFill>
          <a:blip r:embed="rId3"/>
          <a:stretch>
            <a:fillRect/>
          </a:stretch>
        </p:blipFill>
        <p:spPr>
          <a:xfrm>
            <a:off x="7485221" y="1984177"/>
            <a:ext cx="566976" cy="566976"/>
          </a:xfrm>
          <a:prstGeom prst="rect">
            <a:avLst/>
          </a:prstGeom>
        </p:spPr>
      </p:pic>
      <p:sp>
        <p:nvSpPr>
          <p:cNvPr id="10" name="Text 5"/>
          <p:cNvSpPr/>
          <p:nvPr/>
        </p:nvSpPr>
        <p:spPr>
          <a:xfrm>
            <a:off x="7485221" y="2777966"/>
            <a:ext cx="2835235"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Cohort Analysis</a:t>
            </a:r>
            <a:endParaRPr lang="en-US" sz="2200" dirty="0"/>
          </a:p>
        </p:txBody>
      </p:sp>
      <p:sp>
        <p:nvSpPr>
          <p:cNvPr id="11" name="Text 6"/>
          <p:cNvSpPr/>
          <p:nvPr/>
        </p:nvSpPr>
        <p:spPr>
          <a:xfrm>
            <a:off x="7485221" y="3268385"/>
            <a:ext cx="3005614"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Compare groups that share common experiences within defined time periods to track retention and lifetime value.</a:t>
            </a:r>
            <a:endParaRPr lang="en-US" sz="1750" dirty="0"/>
          </a:p>
        </p:txBody>
      </p:sp>
      <p:pic>
        <p:nvPicPr>
          <p:cNvPr id="12" name="Image 3" descr="preencoded.png">    </p:cNvPr>
          <p:cNvPicPr>
            <a:picLocks noChangeAspect="1"/>
          </p:cNvPicPr>
          <p:nvPr/>
        </p:nvPicPr>
        <p:blipFill>
          <a:blip r:embed="rId4"/>
          <a:stretch>
            <a:fillRect/>
          </a:stretch>
        </p:blipFill>
        <p:spPr>
          <a:xfrm>
            <a:off x="10830997" y="1984177"/>
            <a:ext cx="566976" cy="566976"/>
          </a:xfrm>
          <a:prstGeom prst="rect">
            <a:avLst/>
          </a:prstGeom>
        </p:spPr>
      </p:pic>
      <p:sp>
        <p:nvSpPr>
          <p:cNvPr id="13" name="Text 7"/>
          <p:cNvSpPr/>
          <p:nvPr/>
        </p:nvSpPr>
        <p:spPr>
          <a:xfrm>
            <a:off x="10830997" y="2777966"/>
            <a:ext cx="2835235"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RFM Analysis</a:t>
            </a:r>
            <a:endParaRPr lang="en-US" sz="2200" dirty="0"/>
          </a:p>
        </p:txBody>
      </p:sp>
      <p:sp>
        <p:nvSpPr>
          <p:cNvPr id="14" name="Text 8"/>
          <p:cNvSpPr/>
          <p:nvPr/>
        </p:nvSpPr>
        <p:spPr>
          <a:xfrm>
            <a:off x="10830997" y="3268385"/>
            <a:ext cx="3005614"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Evaluate customers based on Recency, Frequency and Monetary value to identify your most valuable segments.</a:t>
            </a:r>
            <a:endParaRPr lang="en-US" sz="1750" dirty="0"/>
          </a:p>
        </p:txBody>
      </p:sp>
      <p:sp>
        <p:nvSpPr>
          <p:cNvPr id="15" name="Text 9"/>
          <p:cNvSpPr/>
          <p:nvPr/>
        </p:nvSpPr>
        <p:spPr>
          <a:xfrm>
            <a:off x="793790" y="5338048"/>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Tools like Google Analytics provide valuable insights into user behaviour, demographic patterns, and conversion metrics. Meanwhile, platforms like Facebook Audience Insights reveal psychographic information about your audience, including interests, values, and lifestyle preferences.</a:t>
            </a:r>
            <a:endParaRPr lang="en-US" sz="1750" dirty="0"/>
          </a:p>
        </p:txBody>
      </p:sp>
      <p:sp>
        <p:nvSpPr>
          <p:cNvPr id="16" name="Text 10"/>
          <p:cNvSpPr/>
          <p:nvPr/>
        </p:nvSpPr>
        <p:spPr>
          <a:xfrm>
            <a:off x="793790" y="6681907"/>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Advanced analysis can reveal segment overlap and niche opportunities where multiple characteristics intersect to form highly specific target groups with distinct needs that may be underserved by existing market offerings.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44247" y="507563"/>
            <a:ext cx="5658326" cy="575191"/>
          </a:xfrm>
          <a:prstGeom prst="rect">
            <a:avLst/>
          </a:prstGeom>
          <a:noFill/>
          <a:ln/>
        </p:spPr>
        <p:txBody>
          <a:bodyPr wrap="none" lIns="0" tIns="0" rIns="0" bIns="0" rtlCol="0" anchor="t"/>
          <a:lstStyle/>
          <a:p>
            <a:pPr algn="l" indent="0" marL="0">
              <a:lnSpc>
                <a:spcPts val="4500"/>
              </a:lnSpc>
              <a:buNone/>
            </a:pPr>
            <a:r>
              <a:rPr lang="en-US" sz="3600" spc="-36" kern="0" dirty="0">
                <a:solidFill>
                  <a:srgbClr val="FA95AF"/>
                </a:solidFill>
                <a:latin typeface="Anton" pitchFamily="34" charset="0"/>
                <a:ea typeface="Anton" pitchFamily="34" charset="-122"/>
                <a:cs typeface="Anton" pitchFamily="34" charset="-120"/>
              </a:rPr>
              <a:t>Mapping the Customer Journey</a:t>
            </a:r>
            <a:endParaRPr lang="en-US" sz="3600" dirty="0"/>
          </a:p>
        </p:txBody>
      </p:sp>
      <p:sp>
        <p:nvSpPr>
          <p:cNvPr id="3" name="Shape 1"/>
          <p:cNvSpPr/>
          <p:nvPr/>
        </p:nvSpPr>
        <p:spPr>
          <a:xfrm>
            <a:off x="644247" y="3643313"/>
            <a:ext cx="13341906" cy="22860"/>
          </a:xfrm>
          <a:prstGeom prst="roundRect">
            <a:avLst>
              <a:gd name="adj" fmla="val 120791"/>
            </a:avLst>
          </a:prstGeom>
          <a:solidFill>
            <a:srgbClr val="575757"/>
          </a:solidFill>
          <a:ln/>
        </p:spPr>
      </p:sp>
      <p:sp>
        <p:nvSpPr>
          <p:cNvPr id="4" name="Shape 2"/>
          <p:cNvSpPr/>
          <p:nvPr/>
        </p:nvSpPr>
        <p:spPr>
          <a:xfrm>
            <a:off x="3245882" y="3091101"/>
            <a:ext cx="22860" cy="552212"/>
          </a:xfrm>
          <a:prstGeom prst="roundRect">
            <a:avLst>
              <a:gd name="adj" fmla="val 120791"/>
            </a:avLst>
          </a:prstGeom>
          <a:solidFill>
            <a:srgbClr val="575757"/>
          </a:solidFill>
          <a:ln/>
        </p:spPr>
      </p:sp>
      <p:sp>
        <p:nvSpPr>
          <p:cNvPr id="5" name="Shape 3"/>
          <p:cNvSpPr/>
          <p:nvPr/>
        </p:nvSpPr>
        <p:spPr>
          <a:xfrm>
            <a:off x="3050262" y="3436263"/>
            <a:ext cx="414099" cy="414099"/>
          </a:xfrm>
          <a:prstGeom prst="roundRect">
            <a:avLst>
              <a:gd name="adj" fmla="val 6668"/>
            </a:avLst>
          </a:prstGeom>
          <a:solidFill>
            <a:srgbClr val="3E3E3E"/>
          </a:solidFill>
          <a:ln/>
        </p:spPr>
      </p:sp>
      <p:pic>
        <p:nvPicPr>
          <p:cNvPr id="6" name="Image 0" descr="preencoded.png">    </p:cNvPr>
          <p:cNvPicPr>
            <a:picLocks noChangeAspect="1"/>
          </p:cNvPicPr>
          <p:nvPr/>
        </p:nvPicPr>
        <p:blipFill>
          <a:blip r:embed="rId1"/>
          <a:stretch>
            <a:fillRect/>
          </a:stretch>
        </p:blipFill>
        <p:spPr>
          <a:xfrm>
            <a:off x="3119259" y="3470791"/>
            <a:ext cx="276106" cy="345043"/>
          </a:xfrm>
          <a:prstGeom prst="rect">
            <a:avLst/>
          </a:prstGeom>
        </p:spPr>
      </p:pic>
      <p:sp>
        <p:nvSpPr>
          <p:cNvPr id="7" name="Text 4"/>
          <p:cNvSpPr/>
          <p:nvPr/>
        </p:nvSpPr>
        <p:spPr>
          <a:xfrm>
            <a:off x="2106811" y="1450896"/>
            <a:ext cx="2301002" cy="287655"/>
          </a:xfrm>
          <a:prstGeom prst="rect">
            <a:avLst/>
          </a:prstGeom>
          <a:noFill/>
          <a:ln/>
        </p:spPr>
        <p:txBody>
          <a:bodyPr wrap="none" lIns="0" tIns="0" rIns="0" bIns="0" rtlCol="0" anchor="t"/>
          <a:lstStyle/>
          <a:p>
            <a:pPr algn="ctr" indent="0" marL="0">
              <a:lnSpc>
                <a:spcPts val="2250"/>
              </a:lnSpc>
              <a:buNone/>
            </a:pPr>
            <a:r>
              <a:rPr lang="en-US" sz="1800" spc="-18" kern="0" dirty="0">
                <a:solidFill>
                  <a:srgbClr val="E0D6DE"/>
                </a:solidFill>
                <a:latin typeface="Anton" pitchFamily="34" charset="0"/>
                <a:ea typeface="Anton" pitchFamily="34" charset="-122"/>
                <a:cs typeface="Anton" pitchFamily="34" charset="-120"/>
              </a:rPr>
              <a:t>Awareness</a:t>
            </a:r>
            <a:endParaRPr lang="en-US" sz="1800" dirty="0"/>
          </a:p>
        </p:txBody>
      </p:sp>
      <p:sp>
        <p:nvSpPr>
          <p:cNvPr id="8" name="Text 5"/>
          <p:cNvSpPr/>
          <p:nvPr/>
        </p:nvSpPr>
        <p:spPr>
          <a:xfrm>
            <a:off x="828318" y="1848922"/>
            <a:ext cx="4858107" cy="294442"/>
          </a:xfrm>
          <a:prstGeom prst="rect">
            <a:avLst/>
          </a:prstGeom>
          <a:noFill/>
          <a:ln/>
        </p:spPr>
        <p:txBody>
          <a:bodyPr wrap="none" lIns="0" tIns="0" rIns="0" bIns="0" rtlCol="0" anchor="t"/>
          <a:lstStyle/>
          <a:p>
            <a:pPr algn="ctr" indent="0" marL="0">
              <a:lnSpc>
                <a:spcPts val="2300"/>
              </a:lnSpc>
              <a:buNone/>
            </a:pPr>
            <a:r>
              <a:rPr lang="en-US" sz="1400" spc="-29" kern="0" dirty="0">
                <a:solidFill>
                  <a:srgbClr val="E0D6DE"/>
                </a:solidFill>
                <a:latin typeface="Fira Sans" pitchFamily="34" charset="0"/>
                <a:ea typeface="Fira Sans" pitchFamily="34" charset="-122"/>
                <a:cs typeface="Fira Sans" pitchFamily="34" charset="-120"/>
              </a:rPr>
              <a:t>Customer recognises a need or problem</a:t>
            </a:r>
            <a:endParaRPr lang="en-US" sz="1400" dirty="0"/>
          </a:p>
        </p:txBody>
      </p:sp>
      <p:sp>
        <p:nvSpPr>
          <p:cNvPr id="9" name="Text 6"/>
          <p:cNvSpPr/>
          <p:nvPr/>
        </p:nvSpPr>
        <p:spPr>
          <a:xfrm>
            <a:off x="828318" y="2253734"/>
            <a:ext cx="4858107" cy="294442"/>
          </a:xfrm>
          <a:prstGeom prst="rect">
            <a:avLst/>
          </a:prstGeom>
          <a:noFill/>
          <a:ln/>
        </p:spPr>
        <p:txBody>
          <a:bodyPr wrap="none" lIns="0" tIns="0" rIns="0" bIns="0" rtlCol="0" anchor="t"/>
          <a:lstStyle/>
          <a:p>
            <a:pPr algn="l" marL="342900" indent="-342900">
              <a:lnSpc>
                <a:spcPts val="2300"/>
              </a:lnSpc>
              <a:buSzPct val="100000"/>
              <a:buChar char="•"/>
            </a:pPr>
            <a:r>
              <a:rPr lang="en-US" sz="1400" spc="-29" kern="0" dirty="0">
                <a:solidFill>
                  <a:srgbClr val="E0D6DE"/>
                </a:solidFill>
                <a:latin typeface="Fira Sans" pitchFamily="34" charset="0"/>
                <a:ea typeface="Fira Sans" pitchFamily="34" charset="-122"/>
                <a:cs typeface="Fira Sans" pitchFamily="34" charset="-120"/>
              </a:rPr>
              <a:t>Pain points: Information overload</a:t>
            </a:r>
            <a:endParaRPr lang="en-US" sz="1400" dirty="0"/>
          </a:p>
        </p:txBody>
      </p:sp>
      <p:sp>
        <p:nvSpPr>
          <p:cNvPr id="10" name="Text 7"/>
          <p:cNvSpPr/>
          <p:nvPr/>
        </p:nvSpPr>
        <p:spPr>
          <a:xfrm>
            <a:off x="828318" y="2612588"/>
            <a:ext cx="4858107" cy="294442"/>
          </a:xfrm>
          <a:prstGeom prst="rect">
            <a:avLst/>
          </a:prstGeom>
          <a:noFill/>
          <a:ln/>
        </p:spPr>
        <p:txBody>
          <a:bodyPr wrap="none" lIns="0" tIns="0" rIns="0" bIns="0" rtlCol="0" anchor="t"/>
          <a:lstStyle/>
          <a:p>
            <a:pPr algn="l" marL="342900" indent="-342900">
              <a:lnSpc>
                <a:spcPts val="2300"/>
              </a:lnSpc>
              <a:buSzPct val="100000"/>
              <a:buChar char="•"/>
            </a:pPr>
            <a:r>
              <a:rPr lang="en-US" sz="1400" spc="-29" kern="0" dirty="0">
                <a:solidFill>
                  <a:srgbClr val="E0D6DE"/>
                </a:solidFill>
                <a:latin typeface="Fira Sans" pitchFamily="34" charset="0"/>
                <a:ea typeface="Fira Sans" pitchFamily="34" charset="-122"/>
                <a:cs typeface="Fira Sans" pitchFamily="34" charset="-120"/>
              </a:rPr>
              <a:t>Motivations: Problem solving</a:t>
            </a:r>
            <a:endParaRPr lang="en-US" sz="1400" dirty="0"/>
          </a:p>
        </p:txBody>
      </p:sp>
      <p:sp>
        <p:nvSpPr>
          <p:cNvPr id="11" name="Shape 8"/>
          <p:cNvSpPr/>
          <p:nvPr/>
        </p:nvSpPr>
        <p:spPr>
          <a:xfrm>
            <a:off x="5951101" y="3643313"/>
            <a:ext cx="22860" cy="552212"/>
          </a:xfrm>
          <a:prstGeom prst="roundRect">
            <a:avLst>
              <a:gd name="adj" fmla="val 120791"/>
            </a:avLst>
          </a:prstGeom>
          <a:solidFill>
            <a:srgbClr val="575757"/>
          </a:solidFill>
          <a:ln/>
        </p:spPr>
      </p:sp>
      <p:sp>
        <p:nvSpPr>
          <p:cNvPr id="12" name="Shape 9"/>
          <p:cNvSpPr/>
          <p:nvPr/>
        </p:nvSpPr>
        <p:spPr>
          <a:xfrm>
            <a:off x="5755481" y="3436263"/>
            <a:ext cx="414099" cy="414099"/>
          </a:xfrm>
          <a:prstGeom prst="roundRect">
            <a:avLst>
              <a:gd name="adj" fmla="val 6668"/>
            </a:avLst>
          </a:prstGeom>
          <a:solidFill>
            <a:srgbClr val="3E3E3E"/>
          </a:solidFill>
          <a:ln/>
        </p:spPr>
      </p:sp>
      <p:pic>
        <p:nvPicPr>
          <p:cNvPr id="13" name="Image 1" descr="preencoded.png">    </p:cNvPr>
          <p:cNvPicPr>
            <a:picLocks noChangeAspect="1"/>
          </p:cNvPicPr>
          <p:nvPr/>
        </p:nvPicPr>
        <p:blipFill>
          <a:blip r:embed="rId2"/>
          <a:stretch>
            <a:fillRect/>
          </a:stretch>
        </p:blipFill>
        <p:spPr>
          <a:xfrm>
            <a:off x="5824478" y="3470791"/>
            <a:ext cx="276106" cy="345043"/>
          </a:xfrm>
          <a:prstGeom prst="rect">
            <a:avLst/>
          </a:prstGeom>
        </p:spPr>
      </p:pic>
      <p:sp>
        <p:nvSpPr>
          <p:cNvPr id="14" name="Text 10"/>
          <p:cNvSpPr/>
          <p:nvPr/>
        </p:nvSpPr>
        <p:spPr>
          <a:xfrm>
            <a:off x="4812030" y="4379595"/>
            <a:ext cx="2301002" cy="287655"/>
          </a:xfrm>
          <a:prstGeom prst="rect">
            <a:avLst/>
          </a:prstGeom>
          <a:noFill/>
          <a:ln/>
        </p:spPr>
        <p:txBody>
          <a:bodyPr wrap="none" lIns="0" tIns="0" rIns="0" bIns="0" rtlCol="0" anchor="t"/>
          <a:lstStyle/>
          <a:p>
            <a:pPr algn="ctr" indent="0" marL="0">
              <a:lnSpc>
                <a:spcPts val="2250"/>
              </a:lnSpc>
              <a:buNone/>
            </a:pPr>
            <a:r>
              <a:rPr lang="en-US" sz="1800" spc="-18" kern="0" dirty="0">
                <a:solidFill>
                  <a:srgbClr val="E0D6DE"/>
                </a:solidFill>
                <a:latin typeface="Anton" pitchFamily="34" charset="0"/>
                <a:ea typeface="Anton" pitchFamily="34" charset="-122"/>
                <a:cs typeface="Anton" pitchFamily="34" charset="-120"/>
              </a:rPr>
              <a:t>Consideration</a:t>
            </a:r>
            <a:endParaRPr lang="en-US" sz="1800" dirty="0"/>
          </a:p>
        </p:txBody>
      </p:sp>
      <p:sp>
        <p:nvSpPr>
          <p:cNvPr id="15" name="Text 11"/>
          <p:cNvSpPr/>
          <p:nvPr/>
        </p:nvSpPr>
        <p:spPr>
          <a:xfrm>
            <a:off x="3533418" y="4777621"/>
            <a:ext cx="4858226" cy="294442"/>
          </a:xfrm>
          <a:prstGeom prst="rect">
            <a:avLst/>
          </a:prstGeom>
          <a:noFill/>
          <a:ln/>
        </p:spPr>
        <p:txBody>
          <a:bodyPr wrap="none" lIns="0" tIns="0" rIns="0" bIns="0" rtlCol="0" anchor="t"/>
          <a:lstStyle/>
          <a:p>
            <a:pPr algn="ctr" indent="0" marL="0">
              <a:lnSpc>
                <a:spcPts val="2300"/>
              </a:lnSpc>
              <a:buNone/>
            </a:pPr>
            <a:r>
              <a:rPr lang="en-US" sz="1400" spc="-29" kern="0" dirty="0">
                <a:solidFill>
                  <a:srgbClr val="E0D6DE"/>
                </a:solidFill>
                <a:latin typeface="Fira Sans" pitchFamily="34" charset="0"/>
                <a:ea typeface="Fira Sans" pitchFamily="34" charset="-122"/>
                <a:cs typeface="Fira Sans" pitchFamily="34" charset="-120"/>
              </a:rPr>
              <a:t>Evaluating potential solutions</a:t>
            </a:r>
            <a:endParaRPr lang="en-US" sz="1400" dirty="0"/>
          </a:p>
        </p:txBody>
      </p:sp>
      <p:sp>
        <p:nvSpPr>
          <p:cNvPr id="16" name="Text 12"/>
          <p:cNvSpPr/>
          <p:nvPr/>
        </p:nvSpPr>
        <p:spPr>
          <a:xfrm>
            <a:off x="3533418" y="5182433"/>
            <a:ext cx="4858226" cy="294442"/>
          </a:xfrm>
          <a:prstGeom prst="rect">
            <a:avLst/>
          </a:prstGeom>
          <a:noFill/>
          <a:ln/>
        </p:spPr>
        <p:txBody>
          <a:bodyPr wrap="none" lIns="0" tIns="0" rIns="0" bIns="0" rtlCol="0" anchor="t"/>
          <a:lstStyle/>
          <a:p>
            <a:pPr algn="l" marL="342900" indent="-342900">
              <a:lnSpc>
                <a:spcPts val="2300"/>
              </a:lnSpc>
              <a:buSzPct val="100000"/>
              <a:buChar char="•"/>
            </a:pPr>
            <a:r>
              <a:rPr lang="en-US" sz="1400" spc="-29" kern="0" dirty="0">
                <a:solidFill>
                  <a:srgbClr val="E0D6DE"/>
                </a:solidFill>
                <a:latin typeface="Fira Sans" pitchFamily="34" charset="0"/>
                <a:ea typeface="Fira Sans" pitchFamily="34" charset="-122"/>
                <a:cs typeface="Fira Sans" pitchFamily="34" charset="-120"/>
              </a:rPr>
              <a:t>Pain points: Comparison difficulty</a:t>
            </a:r>
            <a:endParaRPr lang="en-US" sz="1400" dirty="0"/>
          </a:p>
        </p:txBody>
      </p:sp>
      <p:sp>
        <p:nvSpPr>
          <p:cNvPr id="17" name="Text 13"/>
          <p:cNvSpPr/>
          <p:nvPr/>
        </p:nvSpPr>
        <p:spPr>
          <a:xfrm>
            <a:off x="3533418" y="5541288"/>
            <a:ext cx="4858226" cy="294442"/>
          </a:xfrm>
          <a:prstGeom prst="rect">
            <a:avLst/>
          </a:prstGeom>
          <a:noFill/>
          <a:ln/>
        </p:spPr>
        <p:txBody>
          <a:bodyPr wrap="none" lIns="0" tIns="0" rIns="0" bIns="0" rtlCol="0" anchor="t"/>
          <a:lstStyle/>
          <a:p>
            <a:pPr algn="l" marL="342900" indent="-342900">
              <a:lnSpc>
                <a:spcPts val="2300"/>
              </a:lnSpc>
              <a:buSzPct val="100000"/>
              <a:buChar char="•"/>
            </a:pPr>
            <a:r>
              <a:rPr lang="en-US" sz="1400" spc="-29" kern="0" dirty="0">
                <a:solidFill>
                  <a:srgbClr val="E0D6DE"/>
                </a:solidFill>
                <a:latin typeface="Fira Sans" pitchFamily="34" charset="0"/>
                <a:ea typeface="Fira Sans" pitchFamily="34" charset="-122"/>
                <a:cs typeface="Fira Sans" pitchFamily="34" charset="-120"/>
              </a:rPr>
              <a:t>Motivations: Best value</a:t>
            </a:r>
            <a:endParaRPr lang="en-US" sz="1400" dirty="0"/>
          </a:p>
        </p:txBody>
      </p:sp>
      <p:sp>
        <p:nvSpPr>
          <p:cNvPr id="18" name="Shape 14"/>
          <p:cNvSpPr/>
          <p:nvPr/>
        </p:nvSpPr>
        <p:spPr>
          <a:xfrm>
            <a:off x="8656320" y="3091101"/>
            <a:ext cx="22860" cy="552212"/>
          </a:xfrm>
          <a:prstGeom prst="roundRect">
            <a:avLst>
              <a:gd name="adj" fmla="val 120791"/>
            </a:avLst>
          </a:prstGeom>
          <a:solidFill>
            <a:srgbClr val="575757"/>
          </a:solidFill>
          <a:ln/>
        </p:spPr>
      </p:sp>
      <p:sp>
        <p:nvSpPr>
          <p:cNvPr id="19" name="Shape 15"/>
          <p:cNvSpPr/>
          <p:nvPr/>
        </p:nvSpPr>
        <p:spPr>
          <a:xfrm>
            <a:off x="8460700" y="3436263"/>
            <a:ext cx="414099" cy="414099"/>
          </a:xfrm>
          <a:prstGeom prst="roundRect">
            <a:avLst>
              <a:gd name="adj" fmla="val 6668"/>
            </a:avLst>
          </a:prstGeom>
          <a:solidFill>
            <a:srgbClr val="3E3E3E"/>
          </a:solidFill>
          <a:ln/>
        </p:spPr>
      </p:sp>
      <p:sp>
        <p:nvSpPr>
          <p:cNvPr id="20" name="Text 16"/>
          <p:cNvSpPr/>
          <p:nvPr/>
        </p:nvSpPr>
        <p:spPr>
          <a:xfrm>
            <a:off x="8529697" y="3470791"/>
            <a:ext cx="276106" cy="345043"/>
          </a:xfrm>
          <a:prstGeom prst="rect">
            <a:avLst/>
          </a:prstGeom>
          <a:noFill/>
          <a:ln/>
        </p:spPr>
        <p:txBody>
          <a:bodyPr wrap="none" lIns="0" tIns="0" rIns="0" bIns="0" rtlCol="0" anchor="t"/>
          <a:lstStyle/>
          <a:p>
            <a:pPr algn="ctr" indent="0" marL="0">
              <a:lnSpc>
                <a:spcPts val="2150"/>
              </a:lnSpc>
              <a:buNone/>
            </a:pPr>
            <a:r>
              <a:rPr lang="en-US" sz="2150" spc="-22" kern="0" dirty="0">
                <a:solidFill>
                  <a:srgbClr val="E0D6DE"/>
                </a:solidFill>
                <a:latin typeface="Anton" pitchFamily="34" charset="0"/>
                <a:ea typeface="Anton" pitchFamily="34" charset="-122"/>
                <a:cs typeface="Anton" pitchFamily="34" charset="-120"/>
              </a:rPr>
              <a:t>3</a:t>
            </a:r>
            <a:endParaRPr lang="en-US" sz="2150" dirty="0"/>
          </a:p>
        </p:txBody>
      </p:sp>
      <p:sp>
        <p:nvSpPr>
          <p:cNvPr id="21" name="Text 17"/>
          <p:cNvSpPr/>
          <p:nvPr/>
        </p:nvSpPr>
        <p:spPr>
          <a:xfrm>
            <a:off x="7517249" y="1450896"/>
            <a:ext cx="2301002" cy="287655"/>
          </a:xfrm>
          <a:prstGeom prst="rect">
            <a:avLst/>
          </a:prstGeom>
          <a:noFill/>
          <a:ln/>
        </p:spPr>
        <p:txBody>
          <a:bodyPr wrap="none" lIns="0" tIns="0" rIns="0" bIns="0" rtlCol="0" anchor="t"/>
          <a:lstStyle/>
          <a:p>
            <a:pPr algn="ctr" indent="0" marL="0">
              <a:lnSpc>
                <a:spcPts val="2250"/>
              </a:lnSpc>
              <a:buNone/>
            </a:pPr>
            <a:r>
              <a:rPr lang="en-US" sz="1800" spc="-18" kern="0" dirty="0">
                <a:solidFill>
                  <a:srgbClr val="E0D6DE"/>
                </a:solidFill>
                <a:latin typeface="Anton" pitchFamily="34" charset="0"/>
                <a:ea typeface="Anton" pitchFamily="34" charset="-122"/>
                <a:cs typeface="Anton" pitchFamily="34" charset="-120"/>
              </a:rPr>
              <a:t>Decision</a:t>
            </a:r>
            <a:endParaRPr lang="en-US" sz="1800" dirty="0"/>
          </a:p>
        </p:txBody>
      </p:sp>
      <p:sp>
        <p:nvSpPr>
          <p:cNvPr id="22" name="Text 18"/>
          <p:cNvSpPr/>
          <p:nvPr/>
        </p:nvSpPr>
        <p:spPr>
          <a:xfrm>
            <a:off x="6238637" y="1848922"/>
            <a:ext cx="4858226" cy="294442"/>
          </a:xfrm>
          <a:prstGeom prst="rect">
            <a:avLst/>
          </a:prstGeom>
          <a:noFill/>
          <a:ln/>
        </p:spPr>
        <p:txBody>
          <a:bodyPr wrap="none" lIns="0" tIns="0" rIns="0" bIns="0" rtlCol="0" anchor="t"/>
          <a:lstStyle/>
          <a:p>
            <a:pPr algn="ctr" indent="0" marL="0">
              <a:lnSpc>
                <a:spcPts val="2300"/>
              </a:lnSpc>
              <a:buNone/>
            </a:pPr>
            <a:r>
              <a:rPr lang="en-US" sz="1400" spc="-29" kern="0" dirty="0">
                <a:solidFill>
                  <a:srgbClr val="E0D6DE"/>
                </a:solidFill>
                <a:latin typeface="Fira Sans" pitchFamily="34" charset="0"/>
                <a:ea typeface="Fira Sans" pitchFamily="34" charset="-122"/>
                <a:cs typeface="Fira Sans" pitchFamily="34" charset="-120"/>
              </a:rPr>
              <a:t>Making the purchase</a:t>
            </a:r>
            <a:endParaRPr lang="en-US" sz="1400" dirty="0"/>
          </a:p>
        </p:txBody>
      </p:sp>
      <p:sp>
        <p:nvSpPr>
          <p:cNvPr id="23" name="Text 19"/>
          <p:cNvSpPr/>
          <p:nvPr/>
        </p:nvSpPr>
        <p:spPr>
          <a:xfrm>
            <a:off x="6238637" y="2253734"/>
            <a:ext cx="4858226" cy="294442"/>
          </a:xfrm>
          <a:prstGeom prst="rect">
            <a:avLst/>
          </a:prstGeom>
          <a:noFill/>
          <a:ln/>
        </p:spPr>
        <p:txBody>
          <a:bodyPr wrap="none" lIns="0" tIns="0" rIns="0" bIns="0" rtlCol="0" anchor="t"/>
          <a:lstStyle/>
          <a:p>
            <a:pPr algn="l" marL="342900" indent="-342900">
              <a:lnSpc>
                <a:spcPts val="2300"/>
              </a:lnSpc>
              <a:buSzPct val="100000"/>
              <a:buChar char="•"/>
            </a:pPr>
            <a:r>
              <a:rPr lang="en-US" sz="1400" spc="-29" kern="0" dirty="0">
                <a:solidFill>
                  <a:srgbClr val="E0D6DE"/>
                </a:solidFill>
                <a:latin typeface="Fira Sans" pitchFamily="34" charset="0"/>
                <a:ea typeface="Fira Sans" pitchFamily="34" charset="-122"/>
                <a:cs typeface="Fira Sans" pitchFamily="34" charset="-120"/>
              </a:rPr>
              <a:t>Pain points: Uncertainty, friction</a:t>
            </a:r>
            <a:endParaRPr lang="en-US" sz="1400" dirty="0"/>
          </a:p>
        </p:txBody>
      </p:sp>
      <p:sp>
        <p:nvSpPr>
          <p:cNvPr id="24" name="Text 20"/>
          <p:cNvSpPr/>
          <p:nvPr/>
        </p:nvSpPr>
        <p:spPr>
          <a:xfrm>
            <a:off x="6238637" y="2612588"/>
            <a:ext cx="4858226" cy="294442"/>
          </a:xfrm>
          <a:prstGeom prst="rect">
            <a:avLst/>
          </a:prstGeom>
          <a:noFill/>
          <a:ln/>
        </p:spPr>
        <p:txBody>
          <a:bodyPr wrap="none" lIns="0" tIns="0" rIns="0" bIns="0" rtlCol="0" anchor="t"/>
          <a:lstStyle/>
          <a:p>
            <a:pPr algn="l" marL="342900" indent="-342900">
              <a:lnSpc>
                <a:spcPts val="2300"/>
              </a:lnSpc>
              <a:buSzPct val="100000"/>
              <a:buChar char="•"/>
            </a:pPr>
            <a:r>
              <a:rPr lang="en-US" sz="1400" spc="-29" kern="0" dirty="0">
                <a:solidFill>
                  <a:srgbClr val="E0D6DE"/>
                </a:solidFill>
                <a:latin typeface="Fira Sans" pitchFamily="34" charset="0"/>
                <a:ea typeface="Fira Sans" pitchFamily="34" charset="-122"/>
                <a:cs typeface="Fira Sans" pitchFamily="34" charset="-120"/>
              </a:rPr>
              <a:t>Motivations: Confidence, ease</a:t>
            </a:r>
            <a:endParaRPr lang="en-US" sz="1400" dirty="0"/>
          </a:p>
        </p:txBody>
      </p:sp>
      <p:sp>
        <p:nvSpPr>
          <p:cNvPr id="25" name="Shape 21"/>
          <p:cNvSpPr/>
          <p:nvPr/>
        </p:nvSpPr>
        <p:spPr>
          <a:xfrm>
            <a:off x="11361539" y="3643313"/>
            <a:ext cx="22860" cy="552212"/>
          </a:xfrm>
          <a:prstGeom prst="roundRect">
            <a:avLst>
              <a:gd name="adj" fmla="val 120791"/>
            </a:avLst>
          </a:prstGeom>
          <a:solidFill>
            <a:srgbClr val="575757"/>
          </a:solidFill>
          <a:ln/>
        </p:spPr>
      </p:sp>
      <p:sp>
        <p:nvSpPr>
          <p:cNvPr id="26" name="Shape 22"/>
          <p:cNvSpPr/>
          <p:nvPr/>
        </p:nvSpPr>
        <p:spPr>
          <a:xfrm>
            <a:off x="11165919" y="3436263"/>
            <a:ext cx="414099" cy="414099"/>
          </a:xfrm>
          <a:prstGeom prst="roundRect">
            <a:avLst>
              <a:gd name="adj" fmla="val 6668"/>
            </a:avLst>
          </a:prstGeom>
          <a:solidFill>
            <a:srgbClr val="3E3E3E"/>
          </a:solidFill>
          <a:ln/>
        </p:spPr>
      </p:sp>
      <p:pic>
        <p:nvPicPr>
          <p:cNvPr id="27" name="Image 2" descr="preencoded.png">    </p:cNvPr>
          <p:cNvPicPr>
            <a:picLocks noChangeAspect="1"/>
          </p:cNvPicPr>
          <p:nvPr/>
        </p:nvPicPr>
        <p:blipFill>
          <a:blip r:embed="rId3"/>
          <a:stretch>
            <a:fillRect/>
          </a:stretch>
        </p:blipFill>
        <p:spPr>
          <a:xfrm>
            <a:off x="11234916" y="3470791"/>
            <a:ext cx="276106" cy="345043"/>
          </a:xfrm>
          <a:prstGeom prst="rect">
            <a:avLst/>
          </a:prstGeom>
        </p:spPr>
      </p:pic>
      <p:sp>
        <p:nvSpPr>
          <p:cNvPr id="28" name="Text 23"/>
          <p:cNvSpPr/>
          <p:nvPr/>
        </p:nvSpPr>
        <p:spPr>
          <a:xfrm>
            <a:off x="10222468" y="4379595"/>
            <a:ext cx="2301002" cy="287655"/>
          </a:xfrm>
          <a:prstGeom prst="rect">
            <a:avLst/>
          </a:prstGeom>
          <a:noFill/>
          <a:ln/>
        </p:spPr>
        <p:txBody>
          <a:bodyPr wrap="none" lIns="0" tIns="0" rIns="0" bIns="0" rtlCol="0" anchor="t"/>
          <a:lstStyle/>
          <a:p>
            <a:pPr algn="ctr" indent="0" marL="0">
              <a:lnSpc>
                <a:spcPts val="2250"/>
              </a:lnSpc>
              <a:buNone/>
            </a:pPr>
            <a:r>
              <a:rPr lang="en-US" sz="1800" spc="-18" kern="0" dirty="0">
                <a:solidFill>
                  <a:srgbClr val="E0D6DE"/>
                </a:solidFill>
                <a:latin typeface="Anton" pitchFamily="34" charset="0"/>
                <a:ea typeface="Anton" pitchFamily="34" charset="-122"/>
                <a:cs typeface="Anton" pitchFamily="34" charset="-120"/>
              </a:rPr>
              <a:t>Loyalty</a:t>
            </a:r>
            <a:endParaRPr lang="en-US" sz="1800" dirty="0"/>
          </a:p>
        </p:txBody>
      </p:sp>
      <p:sp>
        <p:nvSpPr>
          <p:cNvPr id="29" name="Text 24"/>
          <p:cNvSpPr/>
          <p:nvPr/>
        </p:nvSpPr>
        <p:spPr>
          <a:xfrm>
            <a:off x="8943856" y="4777621"/>
            <a:ext cx="4858226" cy="294442"/>
          </a:xfrm>
          <a:prstGeom prst="rect">
            <a:avLst/>
          </a:prstGeom>
          <a:noFill/>
          <a:ln/>
        </p:spPr>
        <p:txBody>
          <a:bodyPr wrap="none" lIns="0" tIns="0" rIns="0" bIns="0" rtlCol="0" anchor="t"/>
          <a:lstStyle/>
          <a:p>
            <a:pPr algn="ctr" indent="0" marL="0">
              <a:lnSpc>
                <a:spcPts val="2300"/>
              </a:lnSpc>
              <a:buNone/>
            </a:pPr>
            <a:r>
              <a:rPr lang="en-US" sz="1400" spc="-29" kern="0" dirty="0">
                <a:solidFill>
                  <a:srgbClr val="E0D6DE"/>
                </a:solidFill>
                <a:latin typeface="Fira Sans" pitchFamily="34" charset="0"/>
                <a:ea typeface="Fira Sans" pitchFamily="34" charset="-122"/>
                <a:cs typeface="Fira Sans" pitchFamily="34" charset="-120"/>
              </a:rPr>
              <a:t>Post-purchase experience</a:t>
            </a:r>
            <a:endParaRPr lang="en-US" sz="1400" dirty="0"/>
          </a:p>
        </p:txBody>
      </p:sp>
      <p:sp>
        <p:nvSpPr>
          <p:cNvPr id="30" name="Text 25"/>
          <p:cNvSpPr/>
          <p:nvPr/>
        </p:nvSpPr>
        <p:spPr>
          <a:xfrm>
            <a:off x="8943856" y="5182433"/>
            <a:ext cx="4858226" cy="294442"/>
          </a:xfrm>
          <a:prstGeom prst="rect">
            <a:avLst/>
          </a:prstGeom>
          <a:noFill/>
          <a:ln/>
        </p:spPr>
        <p:txBody>
          <a:bodyPr wrap="none" lIns="0" tIns="0" rIns="0" bIns="0" rtlCol="0" anchor="t"/>
          <a:lstStyle/>
          <a:p>
            <a:pPr algn="l" marL="342900" indent="-342900">
              <a:lnSpc>
                <a:spcPts val="2300"/>
              </a:lnSpc>
              <a:buSzPct val="100000"/>
              <a:buChar char="•"/>
            </a:pPr>
            <a:r>
              <a:rPr lang="en-US" sz="1400" spc="-29" kern="0" dirty="0">
                <a:solidFill>
                  <a:srgbClr val="E0D6DE"/>
                </a:solidFill>
                <a:latin typeface="Fira Sans" pitchFamily="34" charset="0"/>
                <a:ea typeface="Fira Sans" pitchFamily="34" charset="-122"/>
                <a:cs typeface="Fira Sans" pitchFamily="34" charset="-120"/>
              </a:rPr>
              <a:t>Pain points: Service issues</a:t>
            </a:r>
            <a:endParaRPr lang="en-US" sz="1400" dirty="0"/>
          </a:p>
        </p:txBody>
      </p:sp>
      <p:sp>
        <p:nvSpPr>
          <p:cNvPr id="31" name="Text 26"/>
          <p:cNvSpPr/>
          <p:nvPr/>
        </p:nvSpPr>
        <p:spPr>
          <a:xfrm>
            <a:off x="8943856" y="5541288"/>
            <a:ext cx="4858226" cy="294442"/>
          </a:xfrm>
          <a:prstGeom prst="rect">
            <a:avLst/>
          </a:prstGeom>
          <a:noFill/>
          <a:ln/>
        </p:spPr>
        <p:txBody>
          <a:bodyPr wrap="none" lIns="0" tIns="0" rIns="0" bIns="0" rtlCol="0" anchor="t"/>
          <a:lstStyle/>
          <a:p>
            <a:pPr algn="l" marL="342900" indent="-342900">
              <a:lnSpc>
                <a:spcPts val="2300"/>
              </a:lnSpc>
              <a:buSzPct val="100000"/>
              <a:buChar char="•"/>
            </a:pPr>
            <a:r>
              <a:rPr lang="en-US" sz="1400" spc="-29" kern="0" dirty="0">
                <a:solidFill>
                  <a:srgbClr val="E0D6DE"/>
                </a:solidFill>
                <a:latin typeface="Fira Sans" pitchFamily="34" charset="0"/>
                <a:ea typeface="Fira Sans" pitchFamily="34" charset="-122"/>
                <a:cs typeface="Fira Sans" pitchFamily="34" charset="-120"/>
              </a:rPr>
              <a:t>Motivations: Recognition, value</a:t>
            </a:r>
            <a:endParaRPr lang="en-US" sz="1400" dirty="0"/>
          </a:p>
        </p:txBody>
      </p:sp>
      <p:sp>
        <p:nvSpPr>
          <p:cNvPr id="32" name="Text 27"/>
          <p:cNvSpPr/>
          <p:nvPr/>
        </p:nvSpPr>
        <p:spPr>
          <a:xfrm>
            <a:off x="644247" y="6042779"/>
            <a:ext cx="13341906" cy="883325"/>
          </a:xfrm>
          <a:prstGeom prst="rect">
            <a:avLst/>
          </a:prstGeom>
          <a:noFill/>
          <a:ln/>
        </p:spPr>
        <p:txBody>
          <a:bodyPr wrap="square" lIns="0" tIns="0" rIns="0" bIns="0" rtlCol="0" anchor="t"/>
          <a:lstStyle/>
          <a:p>
            <a:pPr algn="l" indent="0" marL="0">
              <a:lnSpc>
                <a:spcPts val="2300"/>
              </a:lnSpc>
              <a:buNone/>
            </a:pPr>
            <a:r>
              <a:rPr lang="en-US" sz="1400" spc="-29" kern="0" dirty="0">
                <a:solidFill>
                  <a:srgbClr val="E0D6DE"/>
                </a:solidFill>
                <a:latin typeface="Fira Sans" pitchFamily="34" charset="0"/>
                <a:ea typeface="Fira Sans" pitchFamily="34" charset="-122"/>
                <a:cs typeface="Fira Sans" pitchFamily="34" charset="-120"/>
              </a:rPr>
              <a:t>A banking app onboarding funnel demonstrates practical journey mapping. Analysis might reveal high drop-off during identity verification steps due to complex documentation requirements. By simplifying this process based on journey insights, the bank could improve conversion rates by 35% and enhance customer satisfaction scores.</a:t>
            </a:r>
            <a:endParaRPr lang="en-US" sz="1400" dirty="0"/>
          </a:p>
        </p:txBody>
      </p:sp>
      <p:sp>
        <p:nvSpPr>
          <p:cNvPr id="33" name="Text 28"/>
          <p:cNvSpPr/>
          <p:nvPr/>
        </p:nvSpPr>
        <p:spPr>
          <a:xfrm>
            <a:off x="644247" y="7133153"/>
            <a:ext cx="13341906" cy="588883"/>
          </a:xfrm>
          <a:prstGeom prst="rect">
            <a:avLst/>
          </a:prstGeom>
          <a:noFill/>
          <a:ln/>
        </p:spPr>
        <p:txBody>
          <a:bodyPr wrap="square" lIns="0" tIns="0" rIns="0" bIns="0" rtlCol="0" anchor="t"/>
          <a:lstStyle/>
          <a:p>
            <a:pPr algn="l" indent="0" marL="0">
              <a:lnSpc>
                <a:spcPts val="2300"/>
              </a:lnSpc>
              <a:buNone/>
            </a:pPr>
            <a:r>
              <a:rPr lang="en-US" sz="1400" spc="-29" kern="0" dirty="0">
                <a:solidFill>
                  <a:srgbClr val="E0D6DE"/>
                </a:solidFill>
                <a:latin typeface="Fira Sans" pitchFamily="34" charset="0"/>
                <a:ea typeface="Fira Sans" pitchFamily="34" charset="-122"/>
                <a:cs typeface="Fira Sans" pitchFamily="34" charset="-120"/>
              </a:rPr>
              <a:t>Effective journey mapping identifies moments of truth—critical interactions where customer experiences significantly impact their overall perception of your brand and their likelihood to continue the relationship.</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464939" y="365284"/>
            <a:ext cx="3785116" cy="415171"/>
          </a:xfrm>
          <a:prstGeom prst="rect">
            <a:avLst/>
          </a:prstGeom>
          <a:noFill/>
          <a:ln/>
        </p:spPr>
        <p:txBody>
          <a:bodyPr wrap="none" lIns="0" tIns="0" rIns="0" bIns="0" rtlCol="0" anchor="t"/>
          <a:lstStyle/>
          <a:p>
            <a:pPr algn="l" indent="0" marL="0">
              <a:lnSpc>
                <a:spcPts val="3250"/>
              </a:lnSpc>
              <a:buNone/>
            </a:pPr>
            <a:r>
              <a:rPr lang="en-US" sz="2600" spc="-26" kern="0" dirty="0">
                <a:solidFill>
                  <a:srgbClr val="FA95AF"/>
                </a:solidFill>
                <a:latin typeface="Anton" pitchFamily="34" charset="0"/>
                <a:ea typeface="Anton" pitchFamily="34" charset="-122"/>
                <a:cs typeface="Anton" pitchFamily="34" charset="-120"/>
              </a:rPr>
              <a:t>Practical Example: Starbucks</a:t>
            </a:r>
            <a:endParaRPr lang="en-US" sz="2600" dirty="0"/>
          </a:p>
        </p:txBody>
      </p:sp>
      <p:pic>
        <p:nvPicPr>
          <p:cNvPr id="3" name="Image 0" descr="preencoded.png">    </p:cNvPr>
          <p:cNvPicPr>
            <a:picLocks noChangeAspect="1"/>
          </p:cNvPicPr>
          <p:nvPr/>
        </p:nvPicPr>
        <p:blipFill>
          <a:blip r:embed="rId1"/>
          <a:stretch>
            <a:fillRect/>
          </a:stretch>
        </p:blipFill>
        <p:spPr>
          <a:xfrm>
            <a:off x="464939" y="1046083"/>
            <a:ext cx="13700522" cy="7273647"/>
          </a:xfrm>
          <a:prstGeom prst="rect">
            <a:avLst/>
          </a:prstGeom>
        </p:spPr>
      </p:pic>
      <p:sp>
        <p:nvSpPr>
          <p:cNvPr id="4" name="Shape 1"/>
          <p:cNvSpPr/>
          <p:nvPr/>
        </p:nvSpPr>
        <p:spPr>
          <a:xfrm>
            <a:off x="6409492" y="8319730"/>
            <a:ext cx="132755" cy="132755"/>
          </a:xfrm>
          <a:prstGeom prst="roundRect">
            <a:avLst>
              <a:gd name="adj" fmla="val 13776"/>
            </a:avLst>
          </a:prstGeom>
          <a:solidFill>
            <a:srgbClr val="DB0A3E"/>
          </a:solidFill>
          <a:ln/>
        </p:spPr>
      </p:sp>
      <p:sp>
        <p:nvSpPr>
          <p:cNvPr id="5" name="Text 2"/>
          <p:cNvSpPr/>
          <p:nvPr/>
        </p:nvSpPr>
        <p:spPr>
          <a:xfrm>
            <a:off x="6603206" y="8319730"/>
            <a:ext cx="635794" cy="132755"/>
          </a:xfrm>
          <a:prstGeom prst="rect">
            <a:avLst/>
          </a:prstGeom>
          <a:noFill/>
          <a:ln/>
        </p:spPr>
        <p:txBody>
          <a:bodyPr wrap="none" lIns="0" tIns="0" rIns="0" bIns="0" rtlCol="0" anchor="t"/>
          <a:lstStyle/>
          <a:p>
            <a:pPr algn="l" indent="0" marL="0">
              <a:lnSpc>
                <a:spcPts val="1000"/>
              </a:lnSpc>
              <a:buNone/>
            </a:pPr>
            <a:r>
              <a:rPr lang="en-US" sz="1000" spc="-21" kern="0" dirty="0">
                <a:solidFill>
                  <a:srgbClr val="E0D6DE"/>
                </a:solidFill>
                <a:latin typeface="Fira Sans" pitchFamily="34" charset="0"/>
                <a:ea typeface="Fira Sans" pitchFamily="34" charset="-122"/>
                <a:cs typeface="Fira Sans" pitchFamily="34" charset="-120"/>
              </a:rPr>
              <a:t>Pre-2020 %</a:t>
            </a:r>
            <a:endParaRPr lang="en-US" sz="1000" dirty="0"/>
          </a:p>
        </p:txBody>
      </p:sp>
      <p:sp>
        <p:nvSpPr>
          <p:cNvPr id="6" name="Shape 3"/>
          <p:cNvSpPr/>
          <p:nvPr/>
        </p:nvSpPr>
        <p:spPr>
          <a:xfrm>
            <a:off x="7391400" y="8319730"/>
            <a:ext cx="132755" cy="132755"/>
          </a:xfrm>
          <a:prstGeom prst="roundRect">
            <a:avLst>
              <a:gd name="adj" fmla="val 13776"/>
            </a:avLst>
          </a:prstGeom>
          <a:solidFill>
            <a:srgbClr val="F86D8F"/>
          </a:solidFill>
          <a:ln/>
        </p:spPr>
      </p:sp>
      <p:sp>
        <p:nvSpPr>
          <p:cNvPr id="7" name="Text 4"/>
          <p:cNvSpPr/>
          <p:nvPr/>
        </p:nvSpPr>
        <p:spPr>
          <a:xfrm>
            <a:off x="7585115" y="8319730"/>
            <a:ext cx="694373" cy="132755"/>
          </a:xfrm>
          <a:prstGeom prst="rect">
            <a:avLst/>
          </a:prstGeom>
          <a:noFill/>
          <a:ln/>
        </p:spPr>
        <p:txBody>
          <a:bodyPr wrap="none" lIns="0" tIns="0" rIns="0" bIns="0" rtlCol="0" anchor="t"/>
          <a:lstStyle/>
          <a:p>
            <a:pPr algn="l" indent="0" marL="0">
              <a:lnSpc>
                <a:spcPts val="1000"/>
              </a:lnSpc>
              <a:buNone/>
            </a:pPr>
            <a:r>
              <a:rPr lang="en-US" sz="1000" spc="-21" kern="0" dirty="0">
                <a:solidFill>
                  <a:srgbClr val="E0D6DE"/>
                </a:solidFill>
                <a:latin typeface="Fira Sans" pitchFamily="34" charset="0"/>
                <a:ea typeface="Fira Sans" pitchFamily="34" charset="-122"/>
                <a:cs typeface="Fira Sans" pitchFamily="34" charset="-120"/>
              </a:rPr>
              <a:t>Post-2020 %</a:t>
            </a:r>
            <a:endParaRPr lang="en-US" sz="1000" dirty="0"/>
          </a:p>
        </p:txBody>
      </p:sp>
      <p:sp>
        <p:nvSpPr>
          <p:cNvPr id="8" name="Text 5"/>
          <p:cNvSpPr/>
          <p:nvPr/>
        </p:nvSpPr>
        <p:spPr>
          <a:xfrm>
            <a:off x="464939" y="8867775"/>
            <a:ext cx="13700522" cy="425053"/>
          </a:xfrm>
          <a:prstGeom prst="rect">
            <a:avLst/>
          </a:prstGeom>
          <a:noFill/>
          <a:ln/>
        </p:spPr>
        <p:txBody>
          <a:bodyPr wrap="square" lIns="0" tIns="0" rIns="0" bIns="0" rtlCol="0" anchor="t"/>
          <a:lstStyle/>
          <a:p>
            <a:pPr algn="l" indent="0" marL="0">
              <a:lnSpc>
                <a:spcPts val="1650"/>
              </a:lnSpc>
              <a:buNone/>
            </a:pPr>
            <a:r>
              <a:rPr lang="en-US" sz="1000" spc="-21" kern="0" dirty="0">
                <a:solidFill>
                  <a:srgbClr val="E0D6DE"/>
                </a:solidFill>
                <a:latin typeface="Fira Sans" pitchFamily="34" charset="0"/>
                <a:ea typeface="Fira Sans" pitchFamily="34" charset="-122"/>
                <a:cs typeface="Fira Sans" pitchFamily="34" charset="-120"/>
              </a:rPr>
              <a:t>Starbucks demonstrated exceptional target group adaptability following the pandemic. Recognising the decline in commuter traffic and rise in remote work, they shifted their target focus from rushed morning coffee seekers to digital nomads needing workspace throughout the day.</a:t>
            </a:r>
            <a:endParaRPr lang="en-US" sz="1000" dirty="0"/>
          </a:p>
        </p:txBody>
      </p:sp>
      <p:sp>
        <p:nvSpPr>
          <p:cNvPr id="9" name="Text 6"/>
          <p:cNvSpPr/>
          <p:nvPr/>
        </p:nvSpPr>
        <p:spPr>
          <a:xfrm>
            <a:off x="464939" y="9442252"/>
            <a:ext cx="13700522" cy="425053"/>
          </a:xfrm>
          <a:prstGeom prst="rect">
            <a:avLst/>
          </a:prstGeom>
          <a:noFill/>
          <a:ln/>
        </p:spPr>
        <p:txBody>
          <a:bodyPr wrap="square" lIns="0" tIns="0" rIns="0" bIns="0" rtlCol="0" anchor="t"/>
          <a:lstStyle/>
          <a:p>
            <a:pPr algn="l" indent="0" marL="0">
              <a:lnSpc>
                <a:spcPts val="1650"/>
              </a:lnSpc>
              <a:buNone/>
            </a:pPr>
            <a:r>
              <a:rPr lang="en-US" sz="1000" spc="-21" kern="0" dirty="0">
                <a:solidFill>
                  <a:srgbClr val="E0D6DE"/>
                </a:solidFill>
                <a:latin typeface="Fira Sans" pitchFamily="34" charset="0"/>
                <a:ea typeface="Fira Sans" pitchFamily="34" charset="-122"/>
                <a:cs typeface="Fira Sans" pitchFamily="34" charset="-120"/>
              </a:rPr>
              <a:t>This strategic pivot included enhancing Wi-Fi infrastructure, redesigning store layouts to accommodate longer stays, expanding digital ordering options, and evolving their loyalty programme to reward frequent visits rather than just purchases. The result was an impressive 18% revenue growth despite dramatically changed market conditions.</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12946" y="638413"/>
            <a:ext cx="8184356" cy="636508"/>
          </a:xfrm>
          <a:prstGeom prst="rect">
            <a:avLst/>
          </a:prstGeom>
          <a:noFill/>
          <a:ln/>
        </p:spPr>
        <p:txBody>
          <a:bodyPr wrap="none" lIns="0" tIns="0" rIns="0" bIns="0" rtlCol="0" anchor="t"/>
          <a:lstStyle/>
          <a:p>
            <a:pPr algn="l" indent="0" marL="0">
              <a:lnSpc>
                <a:spcPts val="5000"/>
              </a:lnSpc>
              <a:buNone/>
            </a:pPr>
            <a:r>
              <a:rPr lang="en-US" sz="4000" spc="-40" kern="0" dirty="0">
                <a:solidFill>
                  <a:srgbClr val="FA95AF"/>
                </a:solidFill>
                <a:latin typeface="Anton" pitchFamily="34" charset="0"/>
                <a:ea typeface="Anton" pitchFamily="34" charset="-122"/>
                <a:cs typeface="Anton" pitchFamily="34" charset="-120"/>
              </a:rPr>
              <a:t>Refining and Validating Your Target Group</a:t>
            </a:r>
            <a:endParaRPr lang="en-US" sz="4000" dirty="0"/>
          </a:p>
        </p:txBody>
      </p:sp>
      <p:sp>
        <p:nvSpPr>
          <p:cNvPr id="3" name="Shape 1"/>
          <p:cNvSpPr/>
          <p:nvPr/>
        </p:nvSpPr>
        <p:spPr>
          <a:xfrm>
            <a:off x="712946" y="2598777"/>
            <a:ext cx="3071932" cy="203597"/>
          </a:xfrm>
          <a:prstGeom prst="roundRect">
            <a:avLst>
              <a:gd name="adj" fmla="val 15008"/>
            </a:avLst>
          </a:prstGeom>
          <a:solidFill>
            <a:srgbClr val="3E3E3E"/>
          </a:solidFill>
          <a:ln/>
        </p:spPr>
      </p:sp>
      <p:sp>
        <p:nvSpPr>
          <p:cNvPr id="4" name="Text 2"/>
          <p:cNvSpPr/>
          <p:nvPr/>
        </p:nvSpPr>
        <p:spPr>
          <a:xfrm>
            <a:off x="712946" y="3107888"/>
            <a:ext cx="2546152" cy="318254"/>
          </a:xfrm>
          <a:prstGeom prst="rect">
            <a:avLst/>
          </a:prstGeom>
          <a:noFill/>
          <a:ln/>
        </p:spPr>
        <p:txBody>
          <a:bodyPr wrap="none" lIns="0" tIns="0" rIns="0" bIns="0" rtlCol="0" anchor="t"/>
          <a:lstStyle/>
          <a:p>
            <a:pPr algn="l" indent="0" marL="0">
              <a:lnSpc>
                <a:spcPts val="2500"/>
              </a:lnSpc>
              <a:buNone/>
            </a:pPr>
            <a:r>
              <a:rPr lang="en-US" sz="2000" spc="-20" kern="0" dirty="0">
                <a:solidFill>
                  <a:srgbClr val="E0D6DE"/>
                </a:solidFill>
                <a:latin typeface="Anton" pitchFamily="34" charset="0"/>
                <a:ea typeface="Anton" pitchFamily="34" charset="-122"/>
                <a:cs typeface="Anton" pitchFamily="34" charset="-120"/>
              </a:rPr>
              <a:t>Hypothesis Development</a:t>
            </a:r>
            <a:endParaRPr lang="en-US" sz="2000" dirty="0"/>
          </a:p>
        </p:txBody>
      </p:sp>
      <p:sp>
        <p:nvSpPr>
          <p:cNvPr id="5" name="Text 3"/>
          <p:cNvSpPr/>
          <p:nvPr/>
        </p:nvSpPr>
        <p:spPr>
          <a:xfrm>
            <a:off x="712946" y="3548301"/>
            <a:ext cx="3071932" cy="2281118"/>
          </a:xfrm>
          <a:prstGeom prst="rect">
            <a:avLst/>
          </a:prstGeom>
          <a:noFill/>
          <a:ln/>
        </p:spPr>
        <p:txBody>
          <a:bodyPr wrap="square" lIns="0" tIns="0" rIns="0" bIns="0" rtlCol="0" anchor="t"/>
          <a:lstStyle/>
          <a:p>
            <a:pPr algn="l" indent="0" marL="0">
              <a:lnSpc>
                <a:spcPts val="2550"/>
              </a:lnSpc>
              <a:buNone/>
            </a:pPr>
            <a:r>
              <a:rPr lang="en-US" sz="1600" spc="-32" kern="0" dirty="0">
                <a:solidFill>
                  <a:srgbClr val="E0D6DE"/>
                </a:solidFill>
                <a:latin typeface="Fira Sans" pitchFamily="34" charset="0"/>
                <a:ea typeface="Fira Sans" pitchFamily="34" charset="-122"/>
                <a:cs typeface="Fira Sans" pitchFamily="34" charset="-120"/>
              </a:rPr>
              <a:t>Create initial target group assumptions based on preliminary research and market understanding. Document specific characteristics and behaviours you believe define your ideal customer.</a:t>
            </a:r>
            <a:endParaRPr lang="en-US" sz="1600" dirty="0"/>
          </a:p>
        </p:txBody>
      </p:sp>
      <p:sp>
        <p:nvSpPr>
          <p:cNvPr id="6" name="Shape 4"/>
          <p:cNvSpPr/>
          <p:nvPr/>
        </p:nvSpPr>
        <p:spPr>
          <a:xfrm>
            <a:off x="4090392" y="2293263"/>
            <a:ext cx="3072051" cy="203597"/>
          </a:xfrm>
          <a:prstGeom prst="roundRect">
            <a:avLst>
              <a:gd name="adj" fmla="val 15008"/>
            </a:avLst>
          </a:prstGeom>
          <a:solidFill>
            <a:srgbClr val="3E3E3E"/>
          </a:solidFill>
          <a:ln/>
        </p:spPr>
      </p:sp>
      <p:sp>
        <p:nvSpPr>
          <p:cNvPr id="7" name="Text 5"/>
          <p:cNvSpPr/>
          <p:nvPr/>
        </p:nvSpPr>
        <p:spPr>
          <a:xfrm>
            <a:off x="4090392" y="2802374"/>
            <a:ext cx="3072051" cy="636508"/>
          </a:xfrm>
          <a:prstGeom prst="rect">
            <a:avLst/>
          </a:prstGeom>
          <a:noFill/>
          <a:ln/>
        </p:spPr>
        <p:txBody>
          <a:bodyPr wrap="square" lIns="0" tIns="0" rIns="0" bIns="0" rtlCol="0" anchor="t"/>
          <a:lstStyle/>
          <a:p>
            <a:pPr algn="l" indent="0" marL="0">
              <a:lnSpc>
                <a:spcPts val="2500"/>
              </a:lnSpc>
              <a:buNone/>
            </a:pPr>
            <a:r>
              <a:rPr lang="en-US" sz="2000" spc="-20" kern="0" dirty="0">
                <a:solidFill>
                  <a:srgbClr val="E0D6DE"/>
                </a:solidFill>
                <a:latin typeface="Anton" pitchFamily="34" charset="0"/>
                <a:ea typeface="Anton" pitchFamily="34" charset="-122"/>
                <a:cs typeface="Anton" pitchFamily="34" charset="-120"/>
              </a:rPr>
              <a:t>Minimum Viable Product Testing</a:t>
            </a:r>
            <a:endParaRPr lang="en-US" sz="2000" dirty="0"/>
          </a:p>
        </p:txBody>
      </p:sp>
      <p:sp>
        <p:nvSpPr>
          <p:cNvPr id="8" name="Text 6"/>
          <p:cNvSpPr/>
          <p:nvPr/>
        </p:nvSpPr>
        <p:spPr>
          <a:xfrm>
            <a:off x="4090392" y="3561040"/>
            <a:ext cx="3072051" cy="1955244"/>
          </a:xfrm>
          <a:prstGeom prst="rect">
            <a:avLst/>
          </a:prstGeom>
          <a:noFill/>
          <a:ln/>
        </p:spPr>
        <p:txBody>
          <a:bodyPr wrap="square" lIns="0" tIns="0" rIns="0" bIns="0" rtlCol="0" anchor="t"/>
          <a:lstStyle/>
          <a:p>
            <a:pPr algn="l" indent="0" marL="0">
              <a:lnSpc>
                <a:spcPts val="2550"/>
              </a:lnSpc>
              <a:buNone/>
            </a:pPr>
            <a:r>
              <a:rPr lang="en-US" sz="1600" spc="-32" kern="0" dirty="0">
                <a:solidFill>
                  <a:srgbClr val="E0D6DE"/>
                </a:solidFill>
                <a:latin typeface="Fira Sans" pitchFamily="34" charset="0"/>
                <a:ea typeface="Fira Sans" pitchFamily="34" charset="-122"/>
                <a:cs typeface="Fira Sans" pitchFamily="34" charset="-120"/>
              </a:rPr>
              <a:t>Develop simplified offerings to test with potential target segments. Monitor engagement and conversion metrics to verify interest before full-scale development.</a:t>
            </a:r>
            <a:endParaRPr lang="en-US" sz="1600" dirty="0"/>
          </a:p>
        </p:txBody>
      </p:sp>
      <p:sp>
        <p:nvSpPr>
          <p:cNvPr id="9" name="Shape 7"/>
          <p:cNvSpPr/>
          <p:nvPr/>
        </p:nvSpPr>
        <p:spPr>
          <a:xfrm>
            <a:off x="7467957" y="1987748"/>
            <a:ext cx="3071932" cy="203597"/>
          </a:xfrm>
          <a:prstGeom prst="roundRect">
            <a:avLst>
              <a:gd name="adj" fmla="val 15008"/>
            </a:avLst>
          </a:prstGeom>
          <a:solidFill>
            <a:srgbClr val="3E3E3E"/>
          </a:solidFill>
          <a:ln/>
        </p:spPr>
      </p:sp>
      <p:sp>
        <p:nvSpPr>
          <p:cNvPr id="10" name="Text 8"/>
          <p:cNvSpPr/>
          <p:nvPr/>
        </p:nvSpPr>
        <p:spPr>
          <a:xfrm>
            <a:off x="7467957" y="2496860"/>
            <a:ext cx="2546152" cy="318254"/>
          </a:xfrm>
          <a:prstGeom prst="rect">
            <a:avLst/>
          </a:prstGeom>
          <a:noFill/>
          <a:ln/>
        </p:spPr>
        <p:txBody>
          <a:bodyPr wrap="none" lIns="0" tIns="0" rIns="0" bIns="0" rtlCol="0" anchor="t"/>
          <a:lstStyle/>
          <a:p>
            <a:pPr algn="l" indent="0" marL="0">
              <a:lnSpc>
                <a:spcPts val="2500"/>
              </a:lnSpc>
              <a:buNone/>
            </a:pPr>
            <a:r>
              <a:rPr lang="en-US" sz="2000" spc="-20" kern="0" dirty="0">
                <a:solidFill>
                  <a:srgbClr val="E0D6DE"/>
                </a:solidFill>
                <a:latin typeface="Anton" pitchFamily="34" charset="0"/>
                <a:ea typeface="Anton" pitchFamily="34" charset="-122"/>
                <a:cs typeface="Anton" pitchFamily="34" charset="-120"/>
              </a:rPr>
              <a:t>A/B Campaign Testing</a:t>
            </a:r>
            <a:endParaRPr lang="en-US" sz="2000" dirty="0"/>
          </a:p>
        </p:txBody>
      </p:sp>
      <p:sp>
        <p:nvSpPr>
          <p:cNvPr id="11" name="Text 9"/>
          <p:cNvSpPr/>
          <p:nvPr/>
        </p:nvSpPr>
        <p:spPr>
          <a:xfrm>
            <a:off x="7467957" y="2937272"/>
            <a:ext cx="3071932" cy="1955244"/>
          </a:xfrm>
          <a:prstGeom prst="rect">
            <a:avLst/>
          </a:prstGeom>
          <a:noFill/>
          <a:ln/>
        </p:spPr>
        <p:txBody>
          <a:bodyPr wrap="square" lIns="0" tIns="0" rIns="0" bIns="0" rtlCol="0" anchor="t"/>
          <a:lstStyle/>
          <a:p>
            <a:pPr algn="l" indent="0" marL="0">
              <a:lnSpc>
                <a:spcPts val="2550"/>
              </a:lnSpc>
              <a:buNone/>
            </a:pPr>
            <a:r>
              <a:rPr lang="en-US" sz="1600" spc="-32" kern="0" dirty="0">
                <a:solidFill>
                  <a:srgbClr val="E0D6DE"/>
                </a:solidFill>
                <a:latin typeface="Fira Sans" pitchFamily="34" charset="0"/>
                <a:ea typeface="Fira Sans" pitchFamily="34" charset="-122"/>
                <a:cs typeface="Fira Sans" pitchFamily="34" charset="-120"/>
              </a:rPr>
              <a:t>Run parallel marketing campaigns targeting different segments with tailored messaging. Compare response rates and conversion costs to identify the most receptive audiences.</a:t>
            </a:r>
            <a:endParaRPr lang="en-US" sz="1600" dirty="0"/>
          </a:p>
        </p:txBody>
      </p:sp>
      <p:sp>
        <p:nvSpPr>
          <p:cNvPr id="12" name="Shape 10"/>
          <p:cNvSpPr/>
          <p:nvPr/>
        </p:nvSpPr>
        <p:spPr>
          <a:xfrm>
            <a:off x="10845403" y="1682234"/>
            <a:ext cx="3072051" cy="203597"/>
          </a:xfrm>
          <a:prstGeom prst="roundRect">
            <a:avLst>
              <a:gd name="adj" fmla="val 15008"/>
            </a:avLst>
          </a:prstGeom>
          <a:solidFill>
            <a:srgbClr val="3E3E3E"/>
          </a:solidFill>
          <a:ln/>
        </p:spPr>
      </p:sp>
      <p:sp>
        <p:nvSpPr>
          <p:cNvPr id="13" name="Text 11"/>
          <p:cNvSpPr/>
          <p:nvPr/>
        </p:nvSpPr>
        <p:spPr>
          <a:xfrm>
            <a:off x="10845403" y="2191345"/>
            <a:ext cx="3072051" cy="636508"/>
          </a:xfrm>
          <a:prstGeom prst="rect">
            <a:avLst/>
          </a:prstGeom>
          <a:noFill/>
          <a:ln/>
        </p:spPr>
        <p:txBody>
          <a:bodyPr wrap="square" lIns="0" tIns="0" rIns="0" bIns="0" rtlCol="0" anchor="t"/>
          <a:lstStyle/>
          <a:p>
            <a:pPr algn="l" indent="0" marL="0">
              <a:lnSpc>
                <a:spcPts val="2500"/>
              </a:lnSpc>
              <a:buNone/>
            </a:pPr>
            <a:r>
              <a:rPr lang="en-US" sz="2000" spc="-20" kern="0" dirty="0">
                <a:solidFill>
                  <a:srgbClr val="E0D6DE"/>
                </a:solidFill>
                <a:latin typeface="Anton" pitchFamily="34" charset="0"/>
                <a:ea typeface="Anton" pitchFamily="34" charset="-122"/>
                <a:cs typeface="Anton" pitchFamily="34" charset="-120"/>
              </a:rPr>
              <a:t>Continuous Feedback Collection</a:t>
            </a:r>
            <a:endParaRPr lang="en-US" sz="2000" dirty="0"/>
          </a:p>
        </p:txBody>
      </p:sp>
      <p:sp>
        <p:nvSpPr>
          <p:cNvPr id="14" name="Text 12"/>
          <p:cNvSpPr/>
          <p:nvPr/>
        </p:nvSpPr>
        <p:spPr>
          <a:xfrm>
            <a:off x="10845403" y="2950012"/>
            <a:ext cx="3072051" cy="1629370"/>
          </a:xfrm>
          <a:prstGeom prst="rect">
            <a:avLst/>
          </a:prstGeom>
          <a:noFill/>
          <a:ln/>
        </p:spPr>
        <p:txBody>
          <a:bodyPr wrap="square" lIns="0" tIns="0" rIns="0" bIns="0" rtlCol="0" anchor="t"/>
          <a:lstStyle/>
          <a:p>
            <a:pPr algn="l" indent="0" marL="0">
              <a:lnSpc>
                <a:spcPts val="2550"/>
              </a:lnSpc>
              <a:buNone/>
            </a:pPr>
            <a:r>
              <a:rPr lang="en-US" sz="1600" spc="-32" kern="0" dirty="0">
                <a:solidFill>
                  <a:srgbClr val="E0D6DE"/>
                </a:solidFill>
                <a:latin typeface="Fira Sans" pitchFamily="34" charset="0"/>
                <a:ea typeface="Fira Sans" pitchFamily="34" charset="-122"/>
                <a:cs typeface="Fira Sans" pitchFamily="34" charset="-120"/>
              </a:rPr>
              <a:t>Implement structured feedback mechanisms through surveys, usage analytics, and direct customer conversations to refine your understanding over time.</a:t>
            </a:r>
            <a:endParaRPr lang="en-US" sz="1600" dirty="0"/>
          </a:p>
        </p:txBody>
      </p:sp>
      <p:sp>
        <p:nvSpPr>
          <p:cNvPr id="15" name="Text 13"/>
          <p:cNvSpPr/>
          <p:nvPr/>
        </p:nvSpPr>
        <p:spPr>
          <a:xfrm>
            <a:off x="712946" y="6058495"/>
            <a:ext cx="13204508" cy="651748"/>
          </a:xfrm>
          <a:prstGeom prst="rect">
            <a:avLst/>
          </a:prstGeom>
          <a:noFill/>
          <a:ln/>
        </p:spPr>
        <p:txBody>
          <a:bodyPr wrap="square" lIns="0" tIns="0" rIns="0" bIns="0" rtlCol="0" anchor="t"/>
          <a:lstStyle/>
          <a:p>
            <a:pPr algn="l" indent="0" marL="0">
              <a:lnSpc>
                <a:spcPts val="2550"/>
              </a:lnSpc>
              <a:buNone/>
            </a:pPr>
            <a:r>
              <a:rPr lang="en-US" sz="1600" spc="-32" kern="0" dirty="0">
                <a:solidFill>
                  <a:srgbClr val="E0D6DE"/>
                </a:solidFill>
                <a:latin typeface="Fira Sans" pitchFamily="34" charset="0"/>
                <a:ea typeface="Fira Sans" pitchFamily="34" charset="-122"/>
                <a:cs typeface="Fira Sans" pitchFamily="34" charset="-120"/>
              </a:rPr>
              <a:t>Cohort analysis provides particularly valuable insights by comparing how different customer groups behave over time. Early adopters often have different characteristics and needs than mainstream customers, requiring evolution of your target group definition as your market matures.</a:t>
            </a:r>
            <a:endParaRPr lang="en-US" sz="1600" dirty="0"/>
          </a:p>
        </p:txBody>
      </p:sp>
      <p:sp>
        <p:nvSpPr>
          <p:cNvPr id="16" name="Text 14"/>
          <p:cNvSpPr/>
          <p:nvPr/>
        </p:nvSpPr>
        <p:spPr>
          <a:xfrm>
            <a:off x="712946" y="6939320"/>
            <a:ext cx="13204508" cy="651748"/>
          </a:xfrm>
          <a:prstGeom prst="rect">
            <a:avLst/>
          </a:prstGeom>
          <a:noFill/>
          <a:ln/>
        </p:spPr>
        <p:txBody>
          <a:bodyPr wrap="square" lIns="0" tIns="0" rIns="0" bIns="0" rtlCol="0" anchor="t"/>
          <a:lstStyle/>
          <a:p>
            <a:pPr algn="l" indent="0" marL="0">
              <a:lnSpc>
                <a:spcPts val="2550"/>
              </a:lnSpc>
              <a:buNone/>
            </a:pPr>
            <a:r>
              <a:rPr lang="en-US" sz="1600" spc="-32" kern="0" dirty="0">
                <a:solidFill>
                  <a:srgbClr val="E0D6DE"/>
                </a:solidFill>
                <a:latin typeface="Fira Sans" pitchFamily="34" charset="0"/>
                <a:ea typeface="Fira Sans" pitchFamily="34" charset="-122"/>
                <a:cs typeface="Fira Sans" pitchFamily="34" charset="-120"/>
              </a:rPr>
              <a:t>The most successful businesses maintain continuous feedback loops that allow them to detect subtle shifts in customer preferences and market conditions before they become obvious to competitors.</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44962" y="506730"/>
            <a:ext cx="7472601" cy="575905"/>
          </a:xfrm>
          <a:prstGeom prst="rect">
            <a:avLst/>
          </a:prstGeom>
          <a:noFill/>
          <a:ln/>
        </p:spPr>
        <p:txBody>
          <a:bodyPr wrap="none" lIns="0" tIns="0" rIns="0" bIns="0" rtlCol="0" anchor="t"/>
          <a:lstStyle/>
          <a:p>
            <a:pPr algn="l" indent="0" marL="0">
              <a:lnSpc>
                <a:spcPts val="4500"/>
              </a:lnSpc>
              <a:buNone/>
            </a:pPr>
            <a:r>
              <a:rPr lang="en-US" sz="3600" spc="-36" kern="0" dirty="0">
                <a:solidFill>
                  <a:srgbClr val="FA95AF"/>
                </a:solidFill>
                <a:latin typeface="Anton" pitchFamily="34" charset="0"/>
                <a:ea typeface="Anton" pitchFamily="34" charset="-122"/>
                <a:cs typeface="Anton" pitchFamily="34" charset="-120"/>
              </a:rPr>
              <a:t>Avoiding Pitfalls in Target Group Selection</a:t>
            </a:r>
            <a:endParaRPr lang="en-US" sz="3600" dirty="0"/>
          </a:p>
        </p:txBody>
      </p:sp>
      <p:pic>
        <p:nvPicPr>
          <p:cNvPr id="3" name="Image 0" descr="preencoded.png">    </p:cNvPr>
          <p:cNvPicPr>
            <a:picLocks noChangeAspect="1"/>
          </p:cNvPicPr>
          <p:nvPr/>
        </p:nvPicPr>
        <p:blipFill>
          <a:blip r:embed="rId1"/>
          <a:stretch>
            <a:fillRect/>
          </a:stretch>
        </p:blipFill>
        <p:spPr>
          <a:xfrm>
            <a:off x="652582" y="1571149"/>
            <a:ext cx="4343400" cy="4343400"/>
          </a:xfrm>
          <a:prstGeom prst="rect">
            <a:avLst/>
          </a:prstGeom>
        </p:spPr>
      </p:pic>
      <p:pic>
        <p:nvPicPr>
          <p:cNvPr id="4" name="Image 1" descr="preencoded.png">    </p:cNvPr>
          <p:cNvPicPr>
            <a:picLocks noChangeAspect="1"/>
          </p:cNvPicPr>
          <p:nvPr/>
        </p:nvPicPr>
        <p:blipFill>
          <a:blip r:embed="rId2"/>
          <a:stretch>
            <a:fillRect/>
          </a:stretch>
        </p:blipFill>
        <p:spPr>
          <a:xfrm>
            <a:off x="5143381" y="1571149"/>
            <a:ext cx="4343519" cy="4343519"/>
          </a:xfrm>
          <a:prstGeom prst="rect">
            <a:avLst/>
          </a:prstGeom>
        </p:spPr>
      </p:pic>
      <p:pic>
        <p:nvPicPr>
          <p:cNvPr id="5" name="Image 2" descr="preencoded.png">    </p:cNvPr>
          <p:cNvPicPr>
            <a:picLocks noChangeAspect="1"/>
          </p:cNvPicPr>
          <p:nvPr/>
        </p:nvPicPr>
        <p:blipFill>
          <a:blip r:embed="rId3"/>
          <a:stretch>
            <a:fillRect/>
          </a:stretch>
        </p:blipFill>
        <p:spPr>
          <a:xfrm>
            <a:off x="9634299" y="1571149"/>
            <a:ext cx="4343519" cy="4343519"/>
          </a:xfrm>
          <a:prstGeom prst="rect">
            <a:avLst/>
          </a:prstGeom>
        </p:spPr>
      </p:pic>
      <p:sp>
        <p:nvSpPr>
          <p:cNvPr id="6" name="Text 1"/>
          <p:cNvSpPr/>
          <p:nvPr/>
        </p:nvSpPr>
        <p:spPr>
          <a:xfrm>
            <a:off x="644962" y="6241971"/>
            <a:ext cx="13340477" cy="884396"/>
          </a:xfrm>
          <a:prstGeom prst="rect">
            <a:avLst/>
          </a:prstGeom>
          <a:noFill/>
          <a:ln/>
        </p:spPr>
        <p:txBody>
          <a:bodyPr wrap="square" lIns="0" tIns="0" rIns="0" bIns="0" rtlCol="0" anchor="t"/>
          <a:lstStyle/>
          <a:p>
            <a:pPr algn="l" indent="0" marL="0">
              <a:lnSpc>
                <a:spcPts val="2300"/>
              </a:lnSpc>
              <a:buNone/>
            </a:pPr>
            <a:r>
              <a:rPr lang="en-US" sz="1450" spc="-29" kern="0" dirty="0">
                <a:solidFill>
                  <a:srgbClr val="E0D6DE"/>
                </a:solidFill>
                <a:latin typeface="Fira Sans" pitchFamily="34" charset="0"/>
                <a:ea typeface="Fira Sans" pitchFamily="34" charset="-122"/>
                <a:cs typeface="Fira Sans" pitchFamily="34" charset="-120"/>
              </a:rPr>
              <a:t>Over-segmentation creates target groups too narrow to support scalable business growth. When segments become excessively specific, they may represent too few customers to be commercially viable despite high conversion rates. Conversely, under-segmentation leads to generic messaging that fails to strongly resonate with any particular group.</a:t>
            </a:r>
            <a:endParaRPr lang="en-US" sz="1450" dirty="0"/>
          </a:p>
        </p:txBody>
      </p:sp>
      <p:sp>
        <p:nvSpPr>
          <p:cNvPr id="7" name="Text 2"/>
          <p:cNvSpPr/>
          <p:nvPr/>
        </p:nvSpPr>
        <p:spPr>
          <a:xfrm>
            <a:off x="644962" y="7333655"/>
            <a:ext cx="13340477" cy="884396"/>
          </a:xfrm>
          <a:prstGeom prst="rect">
            <a:avLst/>
          </a:prstGeom>
          <a:noFill/>
          <a:ln/>
        </p:spPr>
        <p:txBody>
          <a:bodyPr wrap="square" lIns="0" tIns="0" rIns="0" bIns="0" rtlCol="0" anchor="t"/>
          <a:lstStyle/>
          <a:p>
            <a:pPr algn="l" indent="0" marL="0">
              <a:lnSpc>
                <a:spcPts val="2300"/>
              </a:lnSpc>
              <a:buNone/>
            </a:pPr>
            <a:r>
              <a:rPr lang="en-US" sz="1450" spc="-29" kern="0" dirty="0">
                <a:solidFill>
                  <a:srgbClr val="E0D6DE"/>
                </a:solidFill>
                <a:latin typeface="Fira Sans" pitchFamily="34" charset="0"/>
                <a:ea typeface="Fira Sans" pitchFamily="34" charset="-122"/>
                <a:cs typeface="Fira Sans" pitchFamily="34" charset="-120"/>
              </a:rPr>
              <a:t>GAP's 2010 logo redesign and broad market repositioning campaign exemplifies target group confusion. Their attempt to appeal simultaneously to younger trendy consumers while retaining their traditional base resulted in a diluted brand identity that satisfied neither group, ultimately forcing them to revert to their original logo within days following customer backlash.</a:t>
            </a:r>
            <a:endParaRPr lang="en-US" sz="14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34616" y="577215"/>
            <a:ext cx="5885140" cy="656034"/>
          </a:xfrm>
          <a:prstGeom prst="rect">
            <a:avLst/>
          </a:prstGeom>
          <a:noFill/>
          <a:ln/>
        </p:spPr>
        <p:txBody>
          <a:bodyPr wrap="none" lIns="0" tIns="0" rIns="0" bIns="0" rtlCol="0" anchor="t"/>
          <a:lstStyle/>
          <a:p>
            <a:pPr algn="l" indent="0" marL="0">
              <a:lnSpc>
                <a:spcPts val="5150"/>
              </a:lnSpc>
              <a:buNone/>
            </a:pPr>
            <a:r>
              <a:rPr lang="en-US" sz="4100" spc="-41" kern="0" dirty="0">
                <a:solidFill>
                  <a:srgbClr val="FA95AF"/>
                </a:solidFill>
                <a:latin typeface="Anton" pitchFamily="34" charset="0"/>
                <a:ea typeface="Anton" pitchFamily="34" charset="-122"/>
                <a:cs typeface="Anton" pitchFamily="34" charset="-120"/>
              </a:rPr>
              <a:t>Evolution of the Target Group</a:t>
            </a:r>
            <a:endParaRPr lang="en-US" sz="4100" dirty="0"/>
          </a:p>
        </p:txBody>
      </p:sp>
      <p:pic>
        <p:nvPicPr>
          <p:cNvPr id="3" name="Image 0" descr="preencoded.png">    </p:cNvPr>
          <p:cNvPicPr>
            <a:picLocks noChangeAspect="1"/>
          </p:cNvPicPr>
          <p:nvPr/>
        </p:nvPicPr>
        <p:blipFill>
          <a:blip r:embed="rId1"/>
          <a:stretch>
            <a:fillRect/>
          </a:stretch>
        </p:blipFill>
        <p:spPr>
          <a:xfrm>
            <a:off x="734616" y="1653064"/>
            <a:ext cx="4177189" cy="2581632"/>
          </a:xfrm>
          <a:prstGeom prst="rect">
            <a:avLst/>
          </a:prstGeom>
        </p:spPr>
      </p:pic>
      <p:sp>
        <p:nvSpPr>
          <p:cNvPr id="4" name="Text 1"/>
          <p:cNvSpPr/>
          <p:nvPr/>
        </p:nvSpPr>
        <p:spPr>
          <a:xfrm>
            <a:off x="734616" y="4496991"/>
            <a:ext cx="2623899" cy="328017"/>
          </a:xfrm>
          <a:prstGeom prst="rect">
            <a:avLst/>
          </a:prstGeom>
          <a:noFill/>
          <a:ln/>
        </p:spPr>
        <p:txBody>
          <a:bodyPr wrap="none" lIns="0" tIns="0" rIns="0" bIns="0" rtlCol="0" anchor="t"/>
          <a:lstStyle/>
          <a:p>
            <a:pPr algn="l" indent="0" marL="0">
              <a:lnSpc>
                <a:spcPts val="2550"/>
              </a:lnSpc>
              <a:buNone/>
            </a:pPr>
            <a:r>
              <a:rPr lang="en-US" sz="2050" spc="-21" kern="0" dirty="0">
                <a:solidFill>
                  <a:srgbClr val="E0D6DE"/>
                </a:solidFill>
                <a:latin typeface="Anton" pitchFamily="34" charset="0"/>
                <a:ea typeface="Anton" pitchFamily="34" charset="-122"/>
                <a:cs typeface="Anton" pitchFamily="34" charset="-120"/>
              </a:rPr>
              <a:t>Generation Z Emergence</a:t>
            </a:r>
            <a:endParaRPr lang="en-US" sz="2050" dirty="0"/>
          </a:p>
        </p:txBody>
      </p:sp>
      <p:sp>
        <p:nvSpPr>
          <p:cNvPr id="5" name="Text 2"/>
          <p:cNvSpPr/>
          <p:nvPr/>
        </p:nvSpPr>
        <p:spPr>
          <a:xfrm>
            <a:off x="734616" y="4950857"/>
            <a:ext cx="4177189" cy="2014538"/>
          </a:xfrm>
          <a:prstGeom prst="rect">
            <a:avLst/>
          </a:prstGeom>
          <a:noFill/>
          <a:ln/>
        </p:spPr>
        <p:txBody>
          <a:bodyPr wrap="square" lIns="0" tIns="0" rIns="0" bIns="0" rtlCol="0" anchor="t"/>
          <a:lstStyle/>
          <a:p>
            <a:pPr algn="l" indent="0" marL="0">
              <a:lnSpc>
                <a:spcPts val="2600"/>
              </a:lnSpc>
              <a:buNone/>
            </a:pPr>
            <a:r>
              <a:rPr lang="en-US" sz="1650" spc="-33" kern="0" dirty="0">
                <a:solidFill>
                  <a:srgbClr val="E0D6DE"/>
                </a:solidFill>
                <a:latin typeface="Fira Sans" pitchFamily="34" charset="0"/>
                <a:ea typeface="Fira Sans" pitchFamily="34" charset="-122"/>
                <a:cs typeface="Fira Sans" pitchFamily="34" charset="-120"/>
              </a:rPr>
              <a:t>Born between 1997-2012, Gen Z represents the first truly digital-native consumer group. Their preferences for authenticity, social responsibility, and digital-first experiences are reshaping target group definitions across industries.</a:t>
            </a:r>
            <a:endParaRPr lang="en-US" sz="1650" dirty="0"/>
          </a:p>
        </p:txBody>
      </p:sp>
      <p:pic>
        <p:nvPicPr>
          <p:cNvPr id="6" name="Image 1" descr="preencoded.png">    </p:cNvPr>
          <p:cNvPicPr>
            <a:picLocks noChangeAspect="1"/>
          </p:cNvPicPr>
          <p:nvPr/>
        </p:nvPicPr>
        <p:blipFill>
          <a:blip r:embed="rId2"/>
          <a:stretch>
            <a:fillRect/>
          </a:stretch>
        </p:blipFill>
        <p:spPr>
          <a:xfrm>
            <a:off x="5226606" y="1653064"/>
            <a:ext cx="4177189" cy="2581632"/>
          </a:xfrm>
          <a:prstGeom prst="rect">
            <a:avLst/>
          </a:prstGeom>
        </p:spPr>
      </p:pic>
      <p:sp>
        <p:nvSpPr>
          <p:cNvPr id="7" name="Text 3"/>
          <p:cNvSpPr/>
          <p:nvPr/>
        </p:nvSpPr>
        <p:spPr>
          <a:xfrm>
            <a:off x="5226606" y="4496991"/>
            <a:ext cx="2623899" cy="328017"/>
          </a:xfrm>
          <a:prstGeom prst="rect">
            <a:avLst/>
          </a:prstGeom>
          <a:noFill/>
          <a:ln/>
        </p:spPr>
        <p:txBody>
          <a:bodyPr wrap="none" lIns="0" tIns="0" rIns="0" bIns="0" rtlCol="0" anchor="t"/>
          <a:lstStyle/>
          <a:p>
            <a:pPr algn="l" indent="0" marL="0">
              <a:lnSpc>
                <a:spcPts val="2550"/>
              </a:lnSpc>
              <a:buNone/>
            </a:pPr>
            <a:r>
              <a:rPr lang="en-US" sz="2050" spc="-21" kern="0" dirty="0">
                <a:solidFill>
                  <a:srgbClr val="E0D6DE"/>
                </a:solidFill>
                <a:latin typeface="Anton" pitchFamily="34" charset="0"/>
                <a:ea typeface="Anton" pitchFamily="34" charset="-122"/>
                <a:cs typeface="Anton" pitchFamily="34" charset="-120"/>
              </a:rPr>
              <a:t>Remote Work Revolution</a:t>
            </a:r>
            <a:endParaRPr lang="en-US" sz="2050" dirty="0"/>
          </a:p>
        </p:txBody>
      </p:sp>
      <p:sp>
        <p:nvSpPr>
          <p:cNvPr id="8" name="Text 4"/>
          <p:cNvSpPr/>
          <p:nvPr/>
        </p:nvSpPr>
        <p:spPr>
          <a:xfrm>
            <a:off x="5226606" y="4950857"/>
            <a:ext cx="4177189" cy="2014538"/>
          </a:xfrm>
          <a:prstGeom prst="rect">
            <a:avLst/>
          </a:prstGeom>
          <a:noFill/>
          <a:ln/>
        </p:spPr>
        <p:txBody>
          <a:bodyPr wrap="square" lIns="0" tIns="0" rIns="0" bIns="0" rtlCol="0" anchor="t"/>
          <a:lstStyle/>
          <a:p>
            <a:pPr algn="l" indent="0" marL="0">
              <a:lnSpc>
                <a:spcPts val="2600"/>
              </a:lnSpc>
              <a:buNone/>
            </a:pPr>
            <a:r>
              <a:rPr lang="en-US" sz="1650" spc="-33" kern="0" dirty="0">
                <a:solidFill>
                  <a:srgbClr val="E0D6DE"/>
                </a:solidFill>
                <a:latin typeface="Fira Sans" pitchFamily="34" charset="0"/>
                <a:ea typeface="Fira Sans" pitchFamily="34" charset="-122"/>
                <a:cs typeface="Fira Sans" pitchFamily="34" charset="-120"/>
              </a:rPr>
              <a:t>The dramatic shift to remote and hybrid work has transformed consumer behaviours including where people live, shop, and socialise. This evolution requires brands to rethink geographic and behavioural segmentation strategies.</a:t>
            </a:r>
            <a:endParaRPr lang="en-US" sz="1650" dirty="0"/>
          </a:p>
        </p:txBody>
      </p:sp>
      <p:pic>
        <p:nvPicPr>
          <p:cNvPr id="9" name="Image 2" descr="preencoded.png">    </p:cNvPr>
          <p:cNvPicPr>
            <a:picLocks noChangeAspect="1"/>
          </p:cNvPicPr>
          <p:nvPr/>
        </p:nvPicPr>
        <p:blipFill>
          <a:blip r:embed="rId3"/>
          <a:stretch>
            <a:fillRect/>
          </a:stretch>
        </p:blipFill>
        <p:spPr>
          <a:xfrm>
            <a:off x="9718596" y="1653064"/>
            <a:ext cx="4177189" cy="2581632"/>
          </a:xfrm>
          <a:prstGeom prst="rect">
            <a:avLst/>
          </a:prstGeom>
        </p:spPr>
      </p:pic>
      <p:sp>
        <p:nvSpPr>
          <p:cNvPr id="10" name="Text 5"/>
          <p:cNvSpPr/>
          <p:nvPr/>
        </p:nvSpPr>
        <p:spPr>
          <a:xfrm>
            <a:off x="9718596" y="4496991"/>
            <a:ext cx="2623899" cy="328017"/>
          </a:xfrm>
          <a:prstGeom prst="rect">
            <a:avLst/>
          </a:prstGeom>
          <a:noFill/>
          <a:ln/>
        </p:spPr>
        <p:txBody>
          <a:bodyPr wrap="none" lIns="0" tIns="0" rIns="0" bIns="0" rtlCol="0" anchor="t"/>
          <a:lstStyle/>
          <a:p>
            <a:pPr algn="l" indent="0" marL="0">
              <a:lnSpc>
                <a:spcPts val="2550"/>
              </a:lnSpc>
              <a:buNone/>
            </a:pPr>
            <a:r>
              <a:rPr lang="en-US" sz="2050" spc="-21" kern="0" dirty="0">
                <a:solidFill>
                  <a:srgbClr val="E0D6DE"/>
                </a:solidFill>
                <a:latin typeface="Anton" pitchFamily="34" charset="0"/>
                <a:ea typeface="Anton" pitchFamily="34" charset="-122"/>
                <a:cs typeface="Anton" pitchFamily="34" charset="-120"/>
              </a:rPr>
              <a:t>Privacy Consciousness</a:t>
            </a:r>
            <a:endParaRPr lang="en-US" sz="2050" dirty="0"/>
          </a:p>
        </p:txBody>
      </p:sp>
      <p:sp>
        <p:nvSpPr>
          <p:cNvPr id="11" name="Text 6"/>
          <p:cNvSpPr/>
          <p:nvPr/>
        </p:nvSpPr>
        <p:spPr>
          <a:xfrm>
            <a:off x="9718596" y="4950857"/>
            <a:ext cx="4177189" cy="2014538"/>
          </a:xfrm>
          <a:prstGeom prst="rect">
            <a:avLst/>
          </a:prstGeom>
          <a:noFill/>
          <a:ln/>
        </p:spPr>
        <p:txBody>
          <a:bodyPr wrap="square" lIns="0" tIns="0" rIns="0" bIns="0" rtlCol="0" anchor="t"/>
          <a:lstStyle/>
          <a:p>
            <a:pPr algn="l" indent="0" marL="0">
              <a:lnSpc>
                <a:spcPts val="2600"/>
              </a:lnSpc>
              <a:buNone/>
            </a:pPr>
            <a:r>
              <a:rPr lang="en-US" sz="1650" spc="-33" kern="0" dirty="0">
                <a:solidFill>
                  <a:srgbClr val="E0D6DE"/>
                </a:solidFill>
                <a:latin typeface="Fira Sans" pitchFamily="34" charset="0"/>
                <a:ea typeface="Fira Sans" pitchFamily="34" charset="-122"/>
                <a:cs typeface="Fira Sans" pitchFamily="34" charset="-120"/>
              </a:rPr>
              <a:t>Growing awareness of data privacy has created new customer segments defined by their attitudes toward personal information sharing. Targeting strategies must now account for varying comfort levels with data collection practices.</a:t>
            </a:r>
            <a:endParaRPr lang="en-US" sz="1650" dirty="0"/>
          </a:p>
        </p:txBody>
      </p:sp>
      <p:sp>
        <p:nvSpPr>
          <p:cNvPr id="12" name="Text 7"/>
          <p:cNvSpPr/>
          <p:nvPr/>
        </p:nvSpPr>
        <p:spPr>
          <a:xfrm>
            <a:off x="734616" y="7201495"/>
            <a:ext cx="13161169" cy="671512"/>
          </a:xfrm>
          <a:prstGeom prst="rect">
            <a:avLst/>
          </a:prstGeom>
          <a:noFill/>
          <a:ln/>
        </p:spPr>
        <p:txBody>
          <a:bodyPr wrap="square" lIns="0" tIns="0" rIns="0" bIns="0" rtlCol="0" anchor="t"/>
          <a:lstStyle/>
          <a:p>
            <a:pPr algn="l" indent="0" marL="0">
              <a:lnSpc>
                <a:spcPts val="2600"/>
              </a:lnSpc>
              <a:buNone/>
            </a:pPr>
            <a:r>
              <a:rPr lang="en-US" sz="1650" spc="-33" kern="0" dirty="0">
                <a:solidFill>
                  <a:srgbClr val="E0D6DE"/>
                </a:solidFill>
                <a:latin typeface="Fira Sans" pitchFamily="34" charset="0"/>
                <a:ea typeface="Fira Sans" pitchFamily="34" charset="-122"/>
                <a:cs typeface="Fira Sans" pitchFamily="34" charset="-120"/>
              </a:rPr>
              <a:t>Market segmentation is never static. Consumer preferences, technological capabilities, and societal norms constantly evolve, requiring businesses to regularly reassess and adapt their target group definitions to maintain relevance and effectiveness.</a:t>
            </a:r>
            <a:endParaRPr lang="en-US" sz="16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663059"/>
            <a:ext cx="9307711" cy="708779"/>
          </a:xfrm>
          <a:prstGeom prst="rect">
            <a:avLst/>
          </a:prstGeom>
          <a:noFill/>
          <a:ln/>
        </p:spPr>
        <p:txBody>
          <a:bodyPr wrap="none" lIns="0" tIns="0" rIns="0" bIns="0" rtlCol="0" anchor="t"/>
          <a:lstStyle/>
          <a:p>
            <a:pPr algn="l" indent="0" marL="0">
              <a:lnSpc>
                <a:spcPts val="5550"/>
              </a:lnSpc>
              <a:buNone/>
            </a:pPr>
            <a:r>
              <a:rPr lang="en-US" sz="4450" spc="-45" kern="0" dirty="0">
                <a:solidFill>
                  <a:srgbClr val="FA95AF"/>
                </a:solidFill>
                <a:latin typeface="Anton" pitchFamily="34" charset="0"/>
                <a:ea typeface="Anton" pitchFamily="34" charset="-122"/>
                <a:cs typeface="Anton" pitchFamily="34" charset="-120"/>
              </a:rPr>
              <a:t>Applying Target Group Insights to Strategy</a:t>
            </a:r>
            <a:endParaRPr lang="en-US" sz="4450" dirty="0"/>
          </a:p>
        </p:txBody>
      </p:sp>
      <p:pic>
        <p:nvPicPr>
          <p:cNvPr id="3" name="Image 0" descr="preencoded.png">    </p:cNvPr>
          <p:cNvPicPr>
            <a:picLocks noChangeAspect="1"/>
          </p:cNvPicPr>
          <p:nvPr/>
        </p:nvPicPr>
        <p:blipFill>
          <a:blip r:embed="rId1"/>
          <a:stretch>
            <a:fillRect/>
          </a:stretch>
        </p:blipFill>
        <p:spPr>
          <a:xfrm>
            <a:off x="793790" y="1825466"/>
            <a:ext cx="3260646" cy="907256"/>
          </a:xfrm>
          <a:prstGeom prst="rect">
            <a:avLst/>
          </a:prstGeom>
        </p:spPr>
      </p:pic>
      <p:sp>
        <p:nvSpPr>
          <p:cNvPr id="4" name="Text 1"/>
          <p:cNvSpPr/>
          <p:nvPr/>
        </p:nvSpPr>
        <p:spPr>
          <a:xfrm>
            <a:off x="1020604" y="3072884"/>
            <a:ext cx="2807018"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Customer Insight</a:t>
            </a:r>
            <a:endParaRPr lang="en-US" sz="2200" dirty="0"/>
          </a:p>
        </p:txBody>
      </p:sp>
      <p:sp>
        <p:nvSpPr>
          <p:cNvPr id="5" name="Text 2"/>
          <p:cNvSpPr/>
          <p:nvPr/>
        </p:nvSpPr>
        <p:spPr>
          <a:xfrm>
            <a:off x="1020604" y="3563303"/>
            <a:ext cx="2807018"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Developed understanding of target group needs, behaviours and preferences</a:t>
            </a:r>
            <a:endParaRPr lang="en-US" sz="1750" dirty="0"/>
          </a:p>
        </p:txBody>
      </p:sp>
      <p:pic>
        <p:nvPicPr>
          <p:cNvPr id="6" name="Image 1" descr="preencoded.png">    </p:cNvPr>
          <p:cNvPicPr>
            <a:picLocks noChangeAspect="1"/>
          </p:cNvPicPr>
          <p:nvPr/>
        </p:nvPicPr>
        <p:blipFill>
          <a:blip r:embed="rId2"/>
          <a:stretch>
            <a:fillRect/>
          </a:stretch>
        </p:blipFill>
        <p:spPr>
          <a:xfrm>
            <a:off x="4054435" y="1825466"/>
            <a:ext cx="3260765" cy="907256"/>
          </a:xfrm>
          <a:prstGeom prst="rect">
            <a:avLst/>
          </a:prstGeom>
        </p:spPr>
      </p:pic>
      <p:sp>
        <p:nvSpPr>
          <p:cNvPr id="7" name="Text 3"/>
          <p:cNvSpPr/>
          <p:nvPr/>
        </p:nvSpPr>
        <p:spPr>
          <a:xfrm>
            <a:off x="4281249" y="3072884"/>
            <a:ext cx="2807137"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Strategic Application</a:t>
            </a:r>
            <a:endParaRPr lang="en-US" sz="2200" dirty="0"/>
          </a:p>
        </p:txBody>
      </p:sp>
      <p:sp>
        <p:nvSpPr>
          <p:cNvPr id="8" name="Text 4"/>
          <p:cNvSpPr/>
          <p:nvPr/>
        </p:nvSpPr>
        <p:spPr>
          <a:xfrm>
            <a:off x="4281249" y="3563303"/>
            <a:ext cx="2807137"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Alignment of business decisions with target group requirements</a:t>
            </a:r>
            <a:endParaRPr lang="en-US" sz="1750" dirty="0"/>
          </a:p>
        </p:txBody>
      </p:sp>
      <p:pic>
        <p:nvPicPr>
          <p:cNvPr id="9" name="Image 2" descr="preencoded.png">    </p:cNvPr>
          <p:cNvPicPr>
            <a:picLocks noChangeAspect="1"/>
          </p:cNvPicPr>
          <p:nvPr/>
        </p:nvPicPr>
        <p:blipFill>
          <a:blip r:embed="rId3"/>
          <a:stretch>
            <a:fillRect/>
          </a:stretch>
        </p:blipFill>
        <p:spPr>
          <a:xfrm>
            <a:off x="7315200" y="1825466"/>
            <a:ext cx="3260646" cy="907256"/>
          </a:xfrm>
          <a:prstGeom prst="rect">
            <a:avLst/>
          </a:prstGeom>
        </p:spPr>
      </p:pic>
      <p:sp>
        <p:nvSpPr>
          <p:cNvPr id="10" name="Text 5"/>
          <p:cNvSpPr/>
          <p:nvPr/>
        </p:nvSpPr>
        <p:spPr>
          <a:xfrm>
            <a:off x="7542014" y="3072884"/>
            <a:ext cx="2807018"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Market Resonance</a:t>
            </a:r>
            <a:endParaRPr lang="en-US" sz="2200" dirty="0"/>
          </a:p>
        </p:txBody>
      </p:sp>
      <p:sp>
        <p:nvSpPr>
          <p:cNvPr id="11" name="Text 6"/>
          <p:cNvSpPr/>
          <p:nvPr/>
        </p:nvSpPr>
        <p:spPr>
          <a:xfrm>
            <a:off x="7542014" y="3563303"/>
            <a:ext cx="2807018"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Strong product-market fit driving customer acquisition and retention</a:t>
            </a:r>
            <a:endParaRPr lang="en-US" sz="1750" dirty="0"/>
          </a:p>
        </p:txBody>
      </p:sp>
      <p:pic>
        <p:nvPicPr>
          <p:cNvPr id="12" name="Image 3" descr="preencoded.png">    </p:cNvPr>
          <p:cNvPicPr>
            <a:picLocks noChangeAspect="1"/>
          </p:cNvPicPr>
          <p:nvPr/>
        </p:nvPicPr>
        <p:blipFill>
          <a:blip r:embed="rId4"/>
          <a:stretch>
            <a:fillRect/>
          </a:stretch>
        </p:blipFill>
        <p:spPr>
          <a:xfrm>
            <a:off x="10575846" y="1825466"/>
            <a:ext cx="3260765" cy="907256"/>
          </a:xfrm>
          <a:prstGeom prst="rect">
            <a:avLst/>
          </a:prstGeom>
        </p:spPr>
      </p:pic>
      <p:sp>
        <p:nvSpPr>
          <p:cNvPr id="13" name="Text 7"/>
          <p:cNvSpPr/>
          <p:nvPr/>
        </p:nvSpPr>
        <p:spPr>
          <a:xfrm>
            <a:off x="10802660" y="3072884"/>
            <a:ext cx="2807137"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Business Growth</a:t>
            </a:r>
            <a:endParaRPr lang="en-US" sz="2200" dirty="0"/>
          </a:p>
        </p:txBody>
      </p:sp>
      <p:sp>
        <p:nvSpPr>
          <p:cNvPr id="14" name="Text 8"/>
          <p:cNvSpPr/>
          <p:nvPr/>
        </p:nvSpPr>
        <p:spPr>
          <a:xfrm>
            <a:off x="10802660" y="3563303"/>
            <a:ext cx="2807137"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Sustainable expansion through customer-centric approach</a:t>
            </a:r>
            <a:endParaRPr lang="en-US" sz="1750" dirty="0"/>
          </a:p>
        </p:txBody>
      </p:sp>
      <p:sp>
        <p:nvSpPr>
          <p:cNvPr id="15" name="Text 9"/>
          <p:cNvSpPr/>
          <p:nvPr/>
        </p:nvSpPr>
        <p:spPr>
          <a:xfrm>
            <a:off x="793790" y="5133975"/>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Target group insights should inform every aspect of your business strategy. Product features, messaging tone, visual design, pricing strategy, distribution channels, and customer service approaches must all align with the specific preferences of your chosen segments.</a:t>
            </a:r>
            <a:endParaRPr lang="en-US" sz="1750" dirty="0"/>
          </a:p>
        </p:txBody>
      </p:sp>
      <p:sp>
        <p:nvSpPr>
          <p:cNvPr id="16" name="Text 10"/>
          <p:cNvSpPr/>
          <p:nvPr/>
        </p:nvSpPr>
        <p:spPr>
          <a:xfrm>
            <a:off x="793790" y="6477833"/>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Resource prioritisation becomes more effective when viewed through the lens of target group value. By focusing investments on the segments with highest potential lifetime value, businesses can maximise returns while creating stronger competitive differentiation in the most profitable market areas.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27829" y="737116"/>
            <a:ext cx="6724293" cy="649843"/>
          </a:xfrm>
          <a:prstGeom prst="rect">
            <a:avLst/>
          </a:prstGeom>
          <a:noFill/>
          <a:ln/>
        </p:spPr>
        <p:txBody>
          <a:bodyPr wrap="none" lIns="0" tIns="0" rIns="0" bIns="0" rtlCol="0" anchor="t"/>
          <a:lstStyle/>
          <a:p>
            <a:pPr algn="l" indent="0" marL="0">
              <a:lnSpc>
                <a:spcPts val="5100"/>
              </a:lnSpc>
              <a:buNone/>
            </a:pPr>
            <a:r>
              <a:rPr lang="en-US" sz="4050" spc="-41" kern="0" dirty="0">
                <a:solidFill>
                  <a:srgbClr val="FA95AF"/>
                </a:solidFill>
                <a:latin typeface="Anton" pitchFamily="34" charset="0"/>
                <a:ea typeface="Anton" pitchFamily="34" charset="-122"/>
                <a:cs typeface="Anton" pitchFamily="34" charset="-120"/>
              </a:rPr>
              <a:t>Why Define the Target Customer?</a:t>
            </a:r>
            <a:endParaRPr lang="en-US" sz="4050" dirty="0"/>
          </a:p>
        </p:txBody>
      </p:sp>
      <p:sp>
        <p:nvSpPr>
          <p:cNvPr id="4" name="Shape 1"/>
          <p:cNvSpPr/>
          <p:nvPr/>
        </p:nvSpPr>
        <p:spPr>
          <a:xfrm>
            <a:off x="727829" y="1932623"/>
            <a:ext cx="467797" cy="467797"/>
          </a:xfrm>
          <a:prstGeom prst="roundRect">
            <a:avLst>
              <a:gd name="adj" fmla="val 6668"/>
            </a:avLst>
          </a:prstGeom>
          <a:solidFill>
            <a:srgbClr val="3E3E3E"/>
          </a:solidFill>
          <a:ln/>
        </p:spPr>
      </p:sp>
      <p:pic>
        <p:nvPicPr>
          <p:cNvPr id="5" name="Image 1" descr="preencoded.png">    </p:cNvPr>
          <p:cNvPicPr>
            <a:picLocks noChangeAspect="1"/>
          </p:cNvPicPr>
          <p:nvPr/>
        </p:nvPicPr>
        <p:blipFill>
          <a:blip r:embed="rId2"/>
          <a:stretch>
            <a:fillRect/>
          </a:stretch>
        </p:blipFill>
        <p:spPr>
          <a:xfrm>
            <a:off x="805755" y="1971556"/>
            <a:ext cx="311825" cy="389811"/>
          </a:xfrm>
          <a:prstGeom prst="rect">
            <a:avLst/>
          </a:prstGeom>
        </p:spPr>
      </p:pic>
      <p:sp>
        <p:nvSpPr>
          <p:cNvPr id="6" name="Text 2"/>
          <p:cNvSpPr/>
          <p:nvPr/>
        </p:nvSpPr>
        <p:spPr>
          <a:xfrm>
            <a:off x="1403509" y="1932623"/>
            <a:ext cx="3064550" cy="649605"/>
          </a:xfrm>
          <a:prstGeom prst="rect">
            <a:avLst/>
          </a:prstGeom>
          <a:noFill/>
          <a:ln/>
        </p:spPr>
        <p:txBody>
          <a:bodyPr wrap="square" lIns="0" tIns="0" rIns="0" bIns="0" rtlCol="0" anchor="t"/>
          <a:lstStyle/>
          <a:p>
            <a:pPr algn="l" indent="0" marL="0">
              <a:lnSpc>
                <a:spcPts val="2550"/>
              </a:lnSpc>
              <a:buNone/>
            </a:pPr>
            <a:r>
              <a:rPr lang="en-US" sz="2000" spc="-20" kern="0" dirty="0">
                <a:solidFill>
                  <a:srgbClr val="E0D6DE"/>
                </a:solidFill>
                <a:latin typeface="Anton" pitchFamily="34" charset="0"/>
                <a:ea typeface="Anton" pitchFamily="34" charset="-122"/>
                <a:cs typeface="Anton" pitchFamily="34" charset="-120"/>
              </a:rPr>
              <a:t>Focused Product Development</a:t>
            </a:r>
            <a:endParaRPr lang="en-US" sz="2000" dirty="0"/>
          </a:p>
        </p:txBody>
      </p:sp>
      <p:sp>
        <p:nvSpPr>
          <p:cNvPr id="7" name="Text 3"/>
          <p:cNvSpPr/>
          <p:nvPr/>
        </p:nvSpPr>
        <p:spPr>
          <a:xfrm>
            <a:off x="1403509" y="2706886"/>
            <a:ext cx="3064550" cy="1663898"/>
          </a:xfrm>
          <a:prstGeom prst="rect">
            <a:avLst/>
          </a:prstGeom>
          <a:noFill/>
          <a:ln/>
        </p:spPr>
        <p:txBody>
          <a:bodyPr wrap="square" lIns="0" tIns="0" rIns="0" bIns="0" rtlCol="0" anchor="t"/>
          <a:lstStyle/>
          <a:p>
            <a:pPr algn="l"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Create solutions that specifically address the needs, pain points, and preferences of your ideal customers rather than trying to please everyone.</a:t>
            </a:r>
            <a:endParaRPr lang="en-US" sz="1600" dirty="0"/>
          </a:p>
        </p:txBody>
      </p:sp>
      <p:sp>
        <p:nvSpPr>
          <p:cNvPr id="8" name="Shape 4"/>
          <p:cNvSpPr/>
          <p:nvPr/>
        </p:nvSpPr>
        <p:spPr>
          <a:xfrm>
            <a:off x="4675942" y="1932623"/>
            <a:ext cx="467797" cy="467797"/>
          </a:xfrm>
          <a:prstGeom prst="roundRect">
            <a:avLst>
              <a:gd name="adj" fmla="val 6668"/>
            </a:avLst>
          </a:prstGeom>
          <a:solidFill>
            <a:srgbClr val="3E3E3E"/>
          </a:solidFill>
          <a:ln/>
        </p:spPr>
      </p:sp>
      <p:pic>
        <p:nvPicPr>
          <p:cNvPr id="9" name="Image 2" descr="preencoded.png">    </p:cNvPr>
          <p:cNvPicPr>
            <a:picLocks noChangeAspect="1"/>
          </p:cNvPicPr>
          <p:nvPr/>
        </p:nvPicPr>
        <p:blipFill>
          <a:blip r:embed="rId3"/>
          <a:stretch>
            <a:fillRect/>
          </a:stretch>
        </p:blipFill>
        <p:spPr>
          <a:xfrm>
            <a:off x="4753868" y="1971556"/>
            <a:ext cx="311825" cy="389811"/>
          </a:xfrm>
          <a:prstGeom prst="rect">
            <a:avLst/>
          </a:prstGeom>
        </p:spPr>
      </p:pic>
      <p:sp>
        <p:nvSpPr>
          <p:cNvPr id="10" name="Text 5"/>
          <p:cNvSpPr/>
          <p:nvPr/>
        </p:nvSpPr>
        <p:spPr>
          <a:xfrm>
            <a:off x="5351621" y="1932623"/>
            <a:ext cx="2602825" cy="324802"/>
          </a:xfrm>
          <a:prstGeom prst="rect">
            <a:avLst/>
          </a:prstGeom>
          <a:noFill/>
          <a:ln/>
        </p:spPr>
        <p:txBody>
          <a:bodyPr wrap="none" lIns="0" tIns="0" rIns="0" bIns="0" rtlCol="0" anchor="t"/>
          <a:lstStyle/>
          <a:p>
            <a:pPr algn="l" indent="0" marL="0">
              <a:lnSpc>
                <a:spcPts val="2550"/>
              </a:lnSpc>
              <a:buNone/>
            </a:pPr>
            <a:r>
              <a:rPr lang="en-US" sz="2000" spc="-20" kern="0" dirty="0">
                <a:solidFill>
                  <a:srgbClr val="E0D6DE"/>
                </a:solidFill>
                <a:latin typeface="Anton" pitchFamily="34" charset="0"/>
                <a:ea typeface="Anton" pitchFamily="34" charset="-122"/>
                <a:cs typeface="Anton" pitchFamily="34" charset="-120"/>
              </a:rPr>
              <a:t>Efficient Marketing Spend</a:t>
            </a:r>
            <a:endParaRPr lang="en-US" sz="2000" dirty="0"/>
          </a:p>
        </p:txBody>
      </p:sp>
      <p:sp>
        <p:nvSpPr>
          <p:cNvPr id="11" name="Text 6"/>
          <p:cNvSpPr/>
          <p:nvPr/>
        </p:nvSpPr>
        <p:spPr>
          <a:xfrm>
            <a:off x="5351621" y="2382083"/>
            <a:ext cx="3064550" cy="1331119"/>
          </a:xfrm>
          <a:prstGeom prst="rect">
            <a:avLst/>
          </a:prstGeom>
          <a:noFill/>
          <a:ln/>
        </p:spPr>
        <p:txBody>
          <a:bodyPr wrap="square" lIns="0" tIns="0" rIns="0" bIns="0" rtlCol="0" anchor="t"/>
          <a:lstStyle/>
          <a:p>
            <a:pPr algn="l"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Eliminate wasted resources on broad campaigns by concentrating efforts on the audiences most likely to convert.</a:t>
            </a:r>
            <a:endParaRPr lang="en-US" sz="1600" dirty="0"/>
          </a:p>
        </p:txBody>
      </p:sp>
      <p:sp>
        <p:nvSpPr>
          <p:cNvPr id="12" name="Shape 7"/>
          <p:cNvSpPr/>
          <p:nvPr/>
        </p:nvSpPr>
        <p:spPr>
          <a:xfrm>
            <a:off x="727829" y="4812506"/>
            <a:ext cx="467797" cy="467797"/>
          </a:xfrm>
          <a:prstGeom prst="roundRect">
            <a:avLst>
              <a:gd name="adj" fmla="val 6668"/>
            </a:avLst>
          </a:prstGeom>
          <a:solidFill>
            <a:srgbClr val="3E3E3E"/>
          </a:solidFill>
          <a:ln/>
        </p:spPr>
      </p:sp>
      <p:pic>
        <p:nvPicPr>
          <p:cNvPr id="13" name="Image 3" descr="preencoded.png">    </p:cNvPr>
          <p:cNvPicPr>
            <a:picLocks noChangeAspect="1"/>
          </p:cNvPicPr>
          <p:nvPr/>
        </p:nvPicPr>
        <p:blipFill>
          <a:blip r:embed="rId4"/>
          <a:stretch>
            <a:fillRect/>
          </a:stretch>
        </p:blipFill>
        <p:spPr>
          <a:xfrm>
            <a:off x="805755" y="4851440"/>
            <a:ext cx="311825" cy="389811"/>
          </a:xfrm>
          <a:prstGeom prst="rect">
            <a:avLst/>
          </a:prstGeom>
        </p:spPr>
      </p:pic>
      <p:sp>
        <p:nvSpPr>
          <p:cNvPr id="14" name="Text 8"/>
          <p:cNvSpPr/>
          <p:nvPr/>
        </p:nvSpPr>
        <p:spPr>
          <a:xfrm>
            <a:off x="1403509" y="4812506"/>
            <a:ext cx="2804279" cy="324802"/>
          </a:xfrm>
          <a:prstGeom prst="rect">
            <a:avLst/>
          </a:prstGeom>
          <a:noFill/>
          <a:ln/>
        </p:spPr>
        <p:txBody>
          <a:bodyPr wrap="none" lIns="0" tIns="0" rIns="0" bIns="0" rtlCol="0" anchor="t"/>
          <a:lstStyle/>
          <a:p>
            <a:pPr algn="l" indent="0" marL="0">
              <a:lnSpc>
                <a:spcPts val="2550"/>
              </a:lnSpc>
              <a:buNone/>
            </a:pPr>
            <a:r>
              <a:rPr lang="en-US" sz="2000" spc="-20" kern="0" dirty="0">
                <a:solidFill>
                  <a:srgbClr val="E0D6DE"/>
                </a:solidFill>
                <a:latin typeface="Anton" pitchFamily="34" charset="0"/>
                <a:ea typeface="Anton" pitchFamily="34" charset="-122"/>
                <a:cs typeface="Anton" pitchFamily="34" charset="-120"/>
              </a:rPr>
              <a:t>Enhanced Customer Loyalty</a:t>
            </a:r>
            <a:endParaRPr lang="en-US" sz="2000" dirty="0"/>
          </a:p>
        </p:txBody>
      </p:sp>
      <p:sp>
        <p:nvSpPr>
          <p:cNvPr id="15" name="Text 9"/>
          <p:cNvSpPr/>
          <p:nvPr/>
        </p:nvSpPr>
        <p:spPr>
          <a:xfrm>
            <a:off x="1403509" y="5261967"/>
            <a:ext cx="7012662" cy="665559"/>
          </a:xfrm>
          <a:prstGeom prst="rect">
            <a:avLst/>
          </a:prstGeom>
          <a:noFill/>
          <a:ln/>
        </p:spPr>
        <p:txBody>
          <a:bodyPr wrap="square" lIns="0" tIns="0" rIns="0" bIns="0" rtlCol="0" anchor="t"/>
          <a:lstStyle/>
          <a:p>
            <a:pPr algn="l"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Build deeper connections with customers who feel your offerings were designed specifically with them in mind.</a:t>
            </a:r>
            <a:endParaRPr lang="en-US" sz="1600" dirty="0"/>
          </a:p>
        </p:txBody>
      </p:sp>
      <p:sp>
        <p:nvSpPr>
          <p:cNvPr id="16" name="Text 10"/>
          <p:cNvSpPr/>
          <p:nvPr/>
        </p:nvSpPr>
        <p:spPr>
          <a:xfrm>
            <a:off x="727829" y="6161365"/>
            <a:ext cx="7688342" cy="1331119"/>
          </a:xfrm>
          <a:prstGeom prst="rect">
            <a:avLst/>
          </a:prstGeom>
          <a:noFill/>
          <a:ln/>
        </p:spPr>
        <p:txBody>
          <a:bodyPr wrap="square" lIns="0" tIns="0" rIns="0" bIns="0" rtlCol="0" anchor="t"/>
          <a:lstStyle/>
          <a:p>
            <a:pPr algn="l"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When businesses clearly define their target customer, they can craft messaging that resonates, choose appropriate channels, and develop features that address specific needs—ultimately driving higher conversion rates and stronger customer relationships.</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0218" y="621863"/>
            <a:ext cx="6345079" cy="705564"/>
          </a:xfrm>
          <a:prstGeom prst="rect">
            <a:avLst/>
          </a:prstGeom>
          <a:noFill/>
          <a:ln/>
        </p:spPr>
        <p:txBody>
          <a:bodyPr wrap="none" lIns="0" tIns="0" rIns="0" bIns="0" rtlCol="0" anchor="t"/>
          <a:lstStyle/>
          <a:p>
            <a:pPr algn="l" indent="0" marL="0">
              <a:lnSpc>
                <a:spcPts val="5550"/>
              </a:lnSpc>
              <a:buNone/>
            </a:pPr>
            <a:r>
              <a:rPr lang="en-US" sz="4400" spc="-44" kern="0" dirty="0">
                <a:solidFill>
                  <a:srgbClr val="FA95AF"/>
                </a:solidFill>
                <a:latin typeface="Anton" pitchFamily="34" charset="0"/>
                <a:ea typeface="Anton" pitchFamily="34" charset="-122"/>
                <a:cs typeface="Anton" pitchFamily="34" charset="-120"/>
              </a:rPr>
              <a:t>Conclusion &amp; Key Takeaways</a:t>
            </a:r>
            <a:endParaRPr lang="en-US" sz="4400" dirty="0"/>
          </a:p>
        </p:txBody>
      </p:sp>
      <p:sp>
        <p:nvSpPr>
          <p:cNvPr id="3" name="Shape 1"/>
          <p:cNvSpPr/>
          <p:nvPr/>
        </p:nvSpPr>
        <p:spPr>
          <a:xfrm>
            <a:off x="790218" y="2032873"/>
            <a:ext cx="507921" cy="507921"/>
          </a:xfrm>
          <a:prstGeom prst="roundRect">
            <a:avLst>
              <a:gd name="adj" fmla="val 6668"/>
            </a:avLst>
          </a:prstGeom>
          <a:solidFill>
            <a:srgbClr val="3E3E3E"/>
          </a:solidFill>
          <a:ln/>
        </p:spPr>
      </p:sp>
      <p:pic>
        <p:nvPicPr>
          <p:cNvPr id="4" name="Image 0" descr="preencoded.png">    </p:cNvPr>
          <p:cNvPicPr>
            <a:picLocks noChangeAspect="1"/>
          </p:cNvPicPr>
          <p:nvPr/>
        </p:nvPicPr>
        <p:blipFill>
          <a:blip r:embed="rId1"/>
          <a:stretch>
            <a:fillRect/>
          </a:stretch>
        </p:blipFill>
        <p:spPr>
          <a:xfrm>
            <a:off x="874871" y="2075200"/>
            <a:ext cx="338614" cy="423267"/>
          </a:xfrm>
          <a:prstGeom prst="rect">
            <a:avLst/>
          </a:prstGeom>
        </p:spPr>
      </p:pic>
      <p:sp>
        <p:nvSpPr>
          <p:cNvPr id="5" name="Text 2"/>
          <p:cNvSpPr/>
          <p:nvPr/>
        </p:nvSpPr>
        <p:spPr>
          <a:xfrm>
            <a:off x="1523881" y="2032873"/>
            <a:ext cx="2822258" cy="352663"/>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Foundation for Growth</a:t>
            </a:r>
            <a:endParaRPr lang="en-US" sz="2200" dirty="0"/>
          </a:p>
        </p:txBody>
      </p:sp>
      <p:sp>
        <p:nvSpPr>
          <p:cNvPr id="6" name="Text 3"/>
          <p:cNvSpPr/>
          <p:nvPr/>
        </p:nvSpPr>
        <p:spPr>
          <a:xfrm>
            <a:off x="1523881" y="2520910"/>
            <a:ext cx="5678448" cy="1083350"/>
          </a:xfrm>
          <a:prstGeom prst="rect">
            <a:avLst/>
          </a:prstGeom>
          <a:noFill/>
          <a:ln/>
        </p:spPr>
        <p:txBody>
          <a:bodyPr wrap="square" lIns="0" tIns="0" rIns="0" bIns="0" rtlCol="0" anchor="t"/>
          <a:lstStyle/>
          <a:p>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Clear target group definition forms the foundation for sustainable business growth by focusing resources on the most promising market segments.</a:t>
            </a:r>
            <a:endParaRPr lang="en-US" sz="1750" dirty="0"/>
          </a:p>
        </p:txBody>
      </p:sp>
      <p:sp>
        <p:nvSpPr>
          <p:cNvPr id="7" name="Shape 4"/>
          <p:cNvSpPr/>
          <p:nvPr/>
        </p:nvSpPr>
        <p:spPr>
          <a:xfrm>
            <a:off x="7428071" y="2032873"/>
            <a:ext cx="507921" cy="507921"/>
          </a:xfrm>
          <a:prstGeom prst="roundRect">
            <a:avLst>
              <a:gd name="adj" fmla="val 6668"/>
            </a:avLst>
          </a:prstGeom>
          <a:solidFill>
            <a:srgbClr val="3E3E3E"/>
          </a:solidFill>
          <a:ln/>
        </p:spPr>
      </p:sp>
      <p:pic>
        <p:nvPicPr>
          <p:cNvPr id="8" name="Image 1" descr="preencoded.png">    </p:cNvPr>
          <p:cNvPicPr>
            <a:picLocks noChangeAspect="1"/>
          </p:cNvPicPr>
          <p:nvPr/>
        </p:nvPicPr>
        <p:blipFill>
          <a:blip r:embed="rId2"/>
          <a:stretch>
            <a:fillRect/>
          </a:stretch>
        </p:blipFill>
        <p:spPr>
          <a:xfrm>
            <a:off x="7512725" y="2075200"/>
            <a:ext cx="338614" cy="423267"/>
          </a:xfrm>
          <a:prstGeom prst="rect">
            <a:avLst/>
          </a:prstGeom>
        </p:spPr>
      </p:pic>
      <p:sp>
        <p:nvSpPr>
          <p:cNvPr id="9" name="Text 5"/>
          <p:cNvSpPr/>
          <p:nvPr/>
        </p:nvSpPr>
        <p:spPr>
          <a:xfrm>
            <a:off x="8161734" y="2032873"/>
            <a:ext cx="2822258" cy="352663"/>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Iterative Process</a:t>
            </a:r>
            <a:endParaRPr lang="en-US" sz="2200" dirty="0"/>
          </a:p>
        </p:txBody>
      </p:sp>
      <p:sp>
        <p:nvSpPr>
          <p:cNvPr id="10" name="Text 6"/>
          <p:cNvSpPr/>
          <p:nvPr/>
        </p:nvSpPr>
        <p:spPr>
          <a:xfrm>
            <a:off x="8161734" y="2520910"/>
            <a:ext cx="5678448" cy="1083350"/>
          </a:xfrm>
          <a:prstGeom prst="rect">
            <a:avLst/>
          </a:prstGeom>
          <a:noFill/>
          <a:ln/>
        </p:spPr>
        <p:txBody>
          <a:bodyPr wrap="square" lIns="0" tIns="0" rIns="0" bIns="0" rtlCol="0" anchor="t"/>
          <a:lstStyle/>
          <a:p>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Target group identification is not a one-time exercise but an ongoing, evidence-led process that evolves with your business and market conditions.</a:t>
            </a:r>
            <a:endParaRPr lang="en-US" sz="1750" dirty="0"/>
          </a:p>
        </p:txBody>
      </p:sp>
      <p:sp>
        <p:nvSpPr>
          <p:cNvPr id="11" name="Shape 7"/>
          <p:cNvSpPr/>
          <p:nvPr/>
        </p:nvSpPr>
        <p:spPr>
          <a:xfrm>
            <a:off x="790218" y="4083963"/>
            <a:ext cx="507921" cy="507921"/>
          </a:xfrm>
          <a:prstGeom prst="roundRect">
            <a:avLst>
              <a:gd name="adj" fmla="val 6668"/>
            </a:avLst>
          </a:prstGeom>
          <a:solidFill>
            <a:srgbClr val="3E3E3E"/>
          </a:solidFill>
          <a:ln/>
        </p:spPr>
      </p:sp>
      <p:pic>
        <p:nvPicPr>
          <p:cNvPr id="12" name="Image 2" descr="preencoded.png">    </p:cNvPr>
          <p:cNvPicPr>
            <a:picLocks noChangeAspect="1"/>
          </p:cNvPicPr>
          <p:nvPr/>
        </p:nvPicPr>
        <p:blipFill>
          <a:blip r:embed="rId3"/>
          <a:stretch>
            <a:fillRect/>
          </a:stretch>
        </p:blipFill>
        <p:spPr>
          <a:xfrm>
            <a:off x="874871" y="4126290"/>
            <a:ext cx="338614" cy="423267"/>
          </a:xfrm>
          <a:prstGeom prst="rect">
            <a:avLst/>
          </a:prstGeom>
        </p:spPr>
      </p:pic>
      <p:sp>
        <p:nvSpPr>
          <p:cNvPr id="13" name="Text 8"/>
          <p:cNvSpPr/>
          <p:nvPr/>
        </p:nvSpPr>
        <p:spPr>
          <a:xfrm>
            <a:off x="1523881" y="4083963"/>
            <a:ext cx="2822258" cy="352663"/>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Balance is Key</a:t>
            </a:r>
            <a:endParaRPr lang="en-US" sz="2200" dirty="0"/>
          </a:p>
        </p:txBody>
      </p:sp>
      <p:sp>
        <p:nvSpPr>
          <p:cNvPr id="14" name="Text 9"/>
          <p:cNvSpPr/>
          <p:nvPr/>
        </p:nvSpPr>
        <p:spPr>
          <a:xfrm>
            <a:off x="1523881" y="4572000"/>
            <a:ext cx="5678448" cy="1083350"/>
          </a:xfrm>
          <a:prstGeom prst="rect">
            <a:avLst/>
          </a:prstGeom>
          <a:noFill/>
          <a:ln/>
        </p:spPr>
        <p:txBody>
          <a:bodyPr wrap="square" lIns="0" tIns="0" rIns="0" bIns="0" rtlCol="0" anchor="t"/>
          <a:lstStyle/>
          <a:p>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Successful targeting requires finding the sweet spot between overly broad segments that lack focus and overly narrow niches that limit scale.</a:t>
            </a:r>
            <a:endParaRPr lang="en-US" sz="1750" dirty="0"/>
          </a:p>
        </p:txBody>
      </p:sp>
      <p:sp>
        <p:nvSpPr>
          <p:cNvPr id="15" name="Shape 10"/>
          <p:cNvSpPr/>
          <p:nvPr/>
        </p:nvSpPr>
        <p:spPr>
          <a:xfrm>
            <a:off x="7428071" y="4083963"/>
            <a:ext cx="507921" cy="507921"/>
          </a:xfrm>
          <a:prstGeom prst="roundRect">
            <a:avLst>
              <a:gd name="adj" fmla="val 6668"/>
            </a:avLst>
          </a:prstGeom>
          <a:solidFill>
            <a:srgbClr val="3E3E3E"/>
          </a:solidFill>
          <a:ln/>
        </p:spPr>
      </p:sp>
      <p:pic>
        <p:nvPicPr>
          <p:cNvPr id="16" name="Image 3" descr="preencoded.png">    </p:cNvPr>
          <p:cNvPicPr>
            <a:picLocks noChangeAspect="1"/>
          </p:cNvPicPr>
          <p:nvPr/>
        </p:nvPicPr>
        <p:blipFill>
          <a:blip r:embed="rId4"/>
          <a:stretch>
            <a:fillRect/>
          </a:stretch>
        </p:blipFill>
        <p:spPr>
          <a:xfrm>
            <a:off x="7512725" y="4126290"/>
            <a:ext cx="338614" cy="423267"/>
          </a:xfrm>
          <a:prstGeom prst="rect">
            <a:avLst/>
          </a:prstGeom>
        </p:spPr>
      </p:pic>
      <p:sp>
        <p:nvSpPr>
          <p:cNvPr id="17" name="Text 11"/>
          <p:cNvSpPr/>
          <p:nvPr/>
        </p:nvSpPr>
        <p:spPr>
          <a:xfrm>
            <a:off x="8161734" y="4083963"/>
            <a:ext cx="2822258" cy="352663"/>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Actionable Insights</a:t>
            </a:r>
            <a:endParaRPr lang="en-US" sz="2200" dirty="0"/>
          </a:p>
        </p:txBody>
      </p:sp>
      <p:sp>
        <p:nvSpPr>
          <p:cNvPr id="18" name="Text 12"/>
          <p:cNvSpPr/>
          <p:nvPr/>
        </p:nvSpPr>
        <p:spPr>
          <a:xfrm>
            <a:off x="8161734" y="4572000"/>
            <a:ext cx="5678448" cy="1083350"/>
          </a:xfrm>
          <a:prstGeom prst="rect">
            <a:avLst/>
          </a:prstGeom>
          <a:noFill/>
          <a:ln/>
        </p:spPr>
        <p:txBody>
          <a:bodyPr wrap="square" lIns="0" tIns="0" rIns="0" bIns="0" rtlCol="0" anchor="t"/>
          <a:lstStyle/>
          <a:p>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The ultimate measure of effective target group work is its ability to drive concrete business decisions that improve market performance.</a:t>
            </a:r>
            <a:endParaRPr lang="en-US" sz="1750" dirty="0"/>
          </a:p>
        </p:txBody>
      </p:sp>
      <p:sp>
        <p:nvSpPr>
          <p:cNvPr id="19" name="Text 13"/>
          <p:cNvSpPr/>
          <p:nvPr/>
        </p:nvSpPr>
        <p:spPr>
          <a:xfrm>
            <a:off x="790218" y="5909310"/>
            <a:ext cx="13049964" cy="722233"/>
          </a:xfrm>
          <a:prstGeom prst="rect">
            <a:avLst/>
          </a:prstGeom>
          <a:noFill/>
          <a:ln/>
        </p:spPr>
        <p:txBody>
          <a:bodyPr wrap="square" lIns="0" tIns="0" rIns="0" bIns="0" rtlCol="0" anchor="t"/>
          <a:lstStyle/>
          <a:p>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In today's increasingly fragmented marketplace, the clarity of your target group definition directly correlates with business success. Companies with precisely defined target customers consistently outperform those with vague or overly broad market approaches.</a:t>
            </a:r>
            <a:endParaRPr lang="en-US" sz="1750" dirty="0"/>
          </a:p>
        </p:txBody>
      </p:sp>
      <p:sp>
        <p:nvSpPr>
          <p:cNvPr id="20" name="Text 14"/>
          <p:cNvSpPr/>
          <p:nvPr/>
        </p:nvSpPr>
        <p:spPr>
          <a:xfrm>
            <a:off x="790218" y="6885503"/>
            <a:ext cx="13049964" cy="722233"/>
          </a:xfrm>
          <a:prstGeom prst="rect">
            <a:avLst/>
          </a:prstGeom>
          <a:noFill/>
          <a:ln/>
        </p:spPr>
        <p:txBody>
          <a:bodyPr wrap="square" lIns="0" tIns="0" rIns="0" bIns="0" rtlCol="0" anchor="t"/>
          <a:lstStyle/>
          <a:p>
            <a:pPr algn="l" indent="0" marL="0">
              <a:lnSpc>
                <a:spcPts val="2800"/>
              </a:lnSpc>
              <a:buNone/>
            </a:pPr>
            <a:r>
              <a:rPr lang="en-US" sz="1750" spc="-36" kern="0" dirty="0">
                <a:solidFill>
                  <a:srgbClr val="E0D6DE"/>
                </a:solidFill>
                <a:latin typeface="Fira Sans" pitchFamily="34" charset="0"/>
                <a:ea typeface="Fira Sans" pitchFamily="34" charset="-122"/>
                <a:cs typeface="Fira Sans" pitchFamily="34" charset="-120"/>
              </a:rPr>
              <a:t>Remember that knowing your customer isn't just about demographics—it's about understanding their needs, motivations, and behaviours in ways that allow you to create genuinely compelling value propositions that drive sustainable competitive advantage.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1386"/>
          </a:xfrm>
          <a:prstGeom prst="rect">
            <a:avLst/>
          </a:prstGeom>
        </p:spPr>
      </p:pic>
      <p:sp>
        <p:nvSpPr>
          <p:cNvPr id="3" name="Text 0"/>
          <p:cNvSpPr/>
          <p:nvPr/>
        </p:nvSpPr>
        <p:spPr>
          <a:xfrm>
            <a:off x="6115407" y="494228"/>
            <a:ext cx="7615952" cy="561618"/>
          </a:xfrm>
          <a:prstGeom prst="rect">
            <a:avLst/>
          </a:prstGeom>
          <a:noFill/>
          <a:ln/>
        </p:spPr>
        <p:txBody>
          <a:bodyPr wrap="none" lIns="0" tIns="0" rIns="0" bIns="0" rtlCol="0" anchor="t"/>
          <a:lstStyle/>
          <a:p>
            <a:pPr algn="l" indent="0" marL="0">
              <a:lnSpc>
                <a:spcPts val="4400"/>
              </a:lnSpc>
              <a:buNone/>
            </a:pPr>
            <a:r>
              <a:rPr lang="en-US" sz="3500" spc="-35" kern="0" dirty="0">
                <a:solidFill>
                  <a:srgbClr val="FA95AF"/>
                </a:solidFill>
                <a:latin typeface="Anton" pitchFamily="34" charset="0"/>
                <a:ea typeface="Anton" pitchFamily="34" charset="-122"/>
                <a:cs typeface="Anton" pitchFamily="34" charset="-120"/>
              </a:rPr>
              <a:t>The Consequence of Ignoring Target Groups</a:t>
            </a:r>
            <a:endParaRPr lang="en-US" sz="3500" dirty="0"/>
          </a:p>
        </p:txBody>
      </p:sp>
      <p:sp>
        <p:nvSpPr>
          <p:cNvPr id="4" name="Text 1"/>
          <p:cNvSpPr/>
          <p:nvPr/>
        </p:nvSpPr>
        <p:spPr>
          <a:xfrm>
            <a:off x="6115407" y="1415177"/>
            <a:ext cx="3808214" cy="593050"/>
          </a:xfrm>
          <a:prstGeom prst="rect">
            <a:avLst/>
          </a:prstGeom>
          <a:noFill/>
          <a:ln/>
        </p:spPr>
        <p:txBody>
          <a:bodyPr wrap="none" lIns="0" tIns="0" rIns="0" bIns="0" rtlCol="0" anchor="t"/>
          <a:lstStyle/>
          <a:p>
            <a:pPr algn="ctr" indent="0" marL="0">
              <a:lnSpc>
                <a:spcPts val="4650"/>
              </a:lnSpc>
              <a:buNone/>
            </a:pPr>
            <a:r>
              <a:rPr lang="en-US" sz="4650" spc="-47" kern="0" dirty="0">
                <a:solidFill>
                  <a:srgbClr val="E0D6DE"/>
                </a:solidFill>
                <a:latin typeface="Anton" pitchFamily="34" charset="0"/>
                <a:ea typeface="Anton" pitchFamily="34" charset="-122"/>
                <a:cs typeface="Anton" pitchFamily="34" charset="-120"/>
              </a:rPr>
              <a:t>42%</a:t>
            </a:r>
            <a:endParaRPr lang="en-US" sz="4650" dirty="0"/>
          </a:p>
        </p:txBody>
      </p:sp>
      <p:sp>
        <p:nvSpPr>
          <p:cNvPr id="5" name="Text 2"/>
          <p:cNvSpPr/>
          <p:nvPr/>
        </p:nvSpPr>
        <p:spPr>
          <a:xfrm>
            <a:off x="6896100" y="2232779"/>
            <a:ext cx="2246709" cy="280749"/>
          </a:xfrm>
          <a:prstGeom prst="rect">
            <a:avLst/>
          </a:prstGeom>
          <a:noFill/>
          <a:ln/>
        </p:spPr>
        <p:txBody>
          <a:bodyPr wrap="none" lIns="0" tIns="0" rIns="0" bIns="0" rtlCol="0" anchor="t"/>
          <a:lstStyle/>
          <a:p>
            <a:pPr algn="ctr" indent="0" marL="0">
              <a:lnSpc>
                <a:spcPts val="2200"/>
              </a:lnSpc>
              <a:buNone/>
            </a:pPr>
            <a:r>
              <a:rPr lang="en-US" sz="1750" spc="-18" kern="0" dirty="0">
                <a:solidFill>
                  <a:srgbClr val="E0D6DE"/>
                </a:solidFill>
                <a:latin typeface="Anton" pitchFamily="34" charset="0"/>
                <a:ea typeface="Anton" pitchFamily="34" charset="-122"/>
                <a:cs typeface="Anton" pitchFamily="34" charset="-120"/>
              </a:rPr>
              <a:t>Startup Failure Rate</a:t>
            </a:r>
            <a:endParaRPr lang="en-US" sz="1750" dirty="0"/>
          </a:p>
        </p:txBody>
      </p:sp>
      <p:sp>
        <p:nvSpPr>
          <p:cNvPr id="6" name="Text 3"/>
          <p:cNvSpPr/>
          <p:nvPr/>
        </p:nvSpPr>
        <p:spPr>
          <a:xfrm>
            <a:off x="6115407" y="2621280"/>
            <a:ext cx="3808214" cy="575310"/>
          </a:xfrm>
          <a:prstGeom prst="rect">
            <a:avLst/>
          </a:prstGeom>
          <a:noFill/>
          <a:ln/>
        </p:spPr>
        <p:txBody>
          <a:bodyPr wrap="square" lIns="0" tIns="0" rIns="0" bIns="0" rtlCol="0" anchor="t"/>
          <a:lstStyle/>
          <a:p>
            <a:pPr algn="ctr"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Percentage of startups that fail due to no market need (CB Insights 2023)</a:t>
            </a:r>
            <a:endParaRPr lang="en-US" sz="1400" dirty="0"/>
          </a:p>
        </p:txBody>
      </p:sp>
      <p:sp>
        <p:nvSpPr>
          <p:cNvPr id="7" name="Text 4"/>
          <p:cNvSpPr/>
          <p:nvPr/>
        </p:nvSpPr>
        <p:spPr>
          <a:xfrm>
            <a:off x="10193179" y="1415177"/>
            <a:ext cx="3808214" cy="593050"/>
          </a:xfrm>
          <a:prstGeom prst="rect">
            <a:avLst/>
          </a:prstGeom>
          <a:noFill/>
          <a:ln/>
        </p:spPr>
        <p:txBody>
          <a:bodyPr wrap="none" lIns="0" tIns="0" rIns="0" bIns="0" rtlCol="0" anchor="t"/>
          <a:lstStyle/>
          <a:p>
            <a:pPr algn="ctr" indent="0" marL="0">
              <a:lnSpc>
                <a:spcPts val="4650"/>
              </a:lnSpc>
              <a:buNone/>
            </a:pPr>
            <a:r>
              <a:rPr lang="en-US" sz="4650" spc="-47" kern="0" dirty="0">
                <a:solidFill>
                  <a:srgbClr val="E0D6DE"/>
                </a:solidFill>
                <a:latin typeface="Anton" pitchFamily="34" charset="0"/>
                <a:ea typeface="Anton" pitchFamily="34" charset="-122"/>
                <a:cs typeface="Anton" pitchFamily="34" charset="-120"/>
              </a:rPr>
              <a:t>$120M</a:t>
            </a:r>
            <a:endParaRPr lang="en-US" sz="4650" dirty="0"/>
          </a:p>
        </p:txBody>
      </p:sp>
      <p:sp>
        <p:nvSpPr>
          <p:cNvPr id="8" name="Text 5"/>
          <p:cNvSpPr/>
          <p:nvPr/>
        </p:nvSpPr>
        <p:spPr>
          <a:xfrm>
            <a:off x="10973872" y="2232779"/>
            <a:ext cx="2246709" cy="280749"/>
          </a:xfrm>
          <a:prstGeom prst="rect">
            <a:avLst/>
          </a:prstGeom>
          <a:noFill/>
          <a:ln/>
        </p:spPr>
        <p:txBody>
          <a:bodyPr wrap="none" lIns="0" tIns="0" rIns="0" bIns="0" rtlCol="0" anchor="t"/>
          <a:lstStyle/>
          <a:p>
            <a:pPr algn="ctr" indent="0" marL="0">
              <a:lnSpc>
                <a:spcPts val="2200"/>
              </a:lnSpc>
              <a:buNone/>
            </a:pPr>
            <a:r>
              <a:rPr lang="en-US" sz="1750" spc="-18" kern="0" dirty="0">
                <a:solidFill>
                  <a:srgbClr val="E0D6DE"/>
                </a:solidFill>
                <a:latin typeface="Anton" pitchFamily="34" charset="0"/>
                <a:ea typeface="Anton" pitchFamily="34" charset="-122"/>
                <a:cs typeface="Anton" pitchFamily="34" charset="-120"/>
              </a:rPr>
              <a:t>Juicero's Loss</a:t>
            </a:r>
            <a:endParaRPr lang="en-US" sz="1750" dirty="0"/>
          </a:p>
        </p:txBody>
      </p:sp>
      <p:sp>
        <p:nvSpPr>
          <p:cNvPr id="9" name="Text 6"/>
          <p:cNvSpPr/>
          <p:nvPr/>
        </p:nvSpPr>
        <p:spPr>
          <a:xfrm>
            <a:off x="10193179" y="2621280"/>
            <a:ext cx="3808214" cy="575310"/>
          </a:xfrm>
          <a:prstGeom prst="rect">
            <a:avLst/>
          </a:prstGeom>
          <a:noFill/>
          <a:ln/>
        </p:spPr>
        <p:txBody>
          <a:bodyPr wrap="square" lIns="0" tIns="0" rIns="0" bIns="0" rtlCol="0" anchor="t"/>
          <a:lstStyle/>
          <a:p>
            <a:pPr algn="ctr"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Investment wasted on a product with misunderstood customer demand</a:t>
            </a:r>
            <a:endParaRPr lang="en-US" sz="1400" dirty="0"/>
          </a:p>
        </p:txBody>
      </p:sp>
      <p:sp>
        <p:nvSpPr>
          <p:cNvPr id="10" name="Text 7"/>
          <p:cNvSpPr/>
          <p:nvPr/>
        </p:nvSpPr>
        <p:spPr>
          <a:xfrm>
            <a:off x="8154233" y="3825478"/>
            <a:ext cx="3808214" cy="593050"/>
          </a:xfrm>
          <a:prstGeom prst="rect">
            <a:avLst/>
          </a:prstGeom>
          <a:noFill/>
          <a:ln/>
        </p:spPr>
        <p:txBody>
          <a:bodyPr wrap="none" lIns="0" tIns="0" rIns="0" bIns="0" rtlCol="0" anchor="t"/>
          <a:lstStyle/>
          <a:p>
            <a:pPr algn="ctr" indent="0" marL="0">
              <a:lnSpc>
                <a:spcPts val="4650"/>
              </a:lnSpc>
              <a:buNone/>
            </a:pPr>
            <a:r>
              <a:rPr lang="en-US" sz="4650" spc="-47" kern="0" dirty="0">
                <a:solidFill>
                  <a:srgbClr val="E0D6DE"/>
                </a:solidFill>
                <a:latin typeface="Anton" pitchFamily="34" charset="0"/>
                <a:ea typeface="Anton" pitchFamily="34" charset="-122"/>
                <a:cs typeface="Anton" pitchFamily="34" charset="-120"/>
              </a:rPr>
              <a:t>68%</a:t>
            </a:r>
            <a:endParaRPr lang="en-US" sz="4650" dirty="0"/>
          </a:p>
        </p:txBody>
      </p:sp>
      <p:sp>
        <p:nvSpPr>
          <p:cNvPr id="11" name="Text 8"/>
          <p:cNvSpPr/>
          <p:nvPr/>
        </p:nvSpPr>
        <p:spPr>
          <a:xfrm>
            <a:off x="8934926" y="4643080"/>
            <a:ext cx="2246709" cy="280749"/>
          </a:xfrm>
          <a:prstGeom prst="rect">
            <a:avLst/>
          </a:prstGeom>
          <a:noFill/>
          <a:ln/>
        </p:spPr>
        <p:txBody>
          <a:bodyPr wrap="none" lIns="0" tIns="0" rIns="0" bIns="0" rtlCol="0" anchor="t"/>
          <a:lstStyle/>
          <a:p>
            <a:pPr algn="ctr" indent="0" marL="0">
              <a:lnSpc>
                <a:spcPts val="2200"/>
              </a:lnSpc>
              <a:buNone/>
            </a:pPr>
            <a:r>
              <a:rPr lang="en-US" sz="1750" spc="-18" kern="0" dirty="0">
                <a:solidFill>
                  <a:srgbClr val="E0D6DE"/>
                </a:solidFill>
                <a:latin typeface="Anton" pitchFamily="34" charset="0"/>
                <a:ea typeface="Anton" pitchFamily="34" charset="-122"/>
                <a:cs typeface="Anton" pitchFamily="34" charset="-120"/>
              </a:rPr>
              <a:t>Brand Dilution</a:t>
            </a:r>
            <a:endParaRPr lang="en-US" sz="1750" dirty="0"/>
          </a:p>
        </p:txBody>
      </p:sp>
      <p:sp>
        <p:nvSpPr>
          <p:cNvPr id="12" name="Text 9"/>
          <p:cNvSpPr/>
          <p:nvPr/>
        </p:nvSpPr>
        <p:spPr>
          <a:xfrm>
            <a:off x="8154233" y="5031581"/>
            <a:ext cx="3808214" cy="575310"/>
          </a:xfrm>
          <a:prstGeom prst="rect">
            <a:avLst/>
          </a:prstGeom>
          <a:noFill/>
          <a:ln/>
        </p:spPr>
        <p:txBody>
          <a:bodyPr wrap="square" lIns="0" tIns="0" rIns="0" bIns="0" rtlCol="0" anchor="t"/>
          <a:lstStyle/>
          <a:p>
            <a:pPr algn="ctr"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Businesses report weakened market position from poor targeting</a:t>
            </a:r>
            <a:endParaRPr lang="en-US" sz="1400" dirty="0"/>
          </a:p>
        </p:txBody>
      </p:sp>
      <p:sp>
        <p:nvSpPr>
          <p:cNvPr id="13" name="Text 10"/>
          <p:cNvSpPr/>
          <p:nvPr/>
        </p:nvSpPr>
        <p:spPr>
          <a:xfrm>
            <a:off x="6115407" y="5809059"/>
            <a:ext cx="7885986" cy="1150620"/>
          </a:xfrm>
          <a:prstGeom prst="rect">
            <a:avLst/>
          </a:prstGeom>
          <a:noFill/>
          <a:ln/>
        </p:spPr>
        <p:txBody>
          <a:bodyPr wrap="square" lIns="0" tIns="0" rIns="0" bIns="0" rtlCol="0" anchor="t"/>
          <a:lstStyle/>
          <a:p>
            <a:pPr algn="l"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Juicero's expensive failure exemplifies what happens when companies develop products without understanding their target customers. Their £400 juice press solved a problem few consumers actually had, resulting in low adoption and eventual shutdown despite significant venture capital backing.</a:t>
            </a:r>
            <a:endParaRPr lang="en-US" sz="1400" dirty="0"/>
          </a:p>
        </p:txBody>
      </p:sp>
      <p:sp>
        <p:nvSpPr>
          <p:cNvPr id="14" name="Text 11"/>
          <p:cNvSpPr/>
          <p:nvPr/>
        </p:nvSpPr>
        <p:spPr>
          <a:xfrm>
            <a:off x="6115407" y="7161848"/>
            <a:ext cx="7885986" cy="575310"/>
          </a:xfrm>
          <a:prstGeom prst="rect">
            <a:avLst/>
          </a:prstGeom>
          <a:noFill/>
          <a:ln/>
        </p:spPr>
        <p:txBody>
          <a:bodyPr wrap="square" lIns="0" tIns="0" rIns="0" bIns="0" rtlCol="0" anchor="t"/>
          <a:lstStyle/>
          <a:p>
            <a:pPr algn="l"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Without clear target group definition, businesses risk creating products nobody wants, marketing to the wrong audiences, and diluting their brand identity in the marketplace.</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4855" y="756642"/>
            <a:ext cx="8007429" cy="665083"/>
          </a:xfrm>
          <a:prstGeom prst="rect">
            <a:avLst/>
          </a:prstGeom>
          <a:noFill/>
          <a:ln/>
        </p:spPr>
        <p:txBody>
          <a:bodyPr wrap="none" lIns="0" tIns="0" rIns="0" bIns="0" rtlCol="0" anchor="t"/>
          <a:lstStyle/>
          <a:p>
            <a:pPr algn="l" indent="0" marL="0">
              <a:lnSpc>
                <a:spcPts val="5200"/>
              </a:lnSpc>
              <a:buNone/>
            </a:pPr>
            <a:r>
              <a:rPr lang="en-US" sz="4150" spc="-42" kern="0" dirty="0">
                <a:solidFill>
                  <a:srgbClr val="FA95AF"/>
                </a:solidFill>
                <a:latin typeface="Anton" pitchFamily="34" charset="0"/>
                <a:ea typeface="Anton" pitchFamily="34" charset="-122"/>
                <a:cs typeface="Anton" pitchFamily="34" charset="-120"/>
              </a:rPr>
              <a:t>Key Concepts: Market vs. Target Group</a:t>
            </a:r>
            <a:endParaRPr lang="en-US" sz="4150" dirty="0"/>
          </a:p>
        </p:txBody>
      </p:sp>
      <p:pic>
        <p:nvPicPr>
          <p:cNvPr id="3" name="Image 0" descr="preencoded.png">    </p:cNvPr>
          <p:cNvPicPr>
            <a:picLocks noChangeAspect="1"/>
          </p:cNvPicPr>
          <p:nvPr/>
        </p:nvPicPr>
        <p:blipFill>
          <a:blip r:embed="rId1"/>
          <a:stretch>
            <a:fillRect/>
          </a:stretch>
        </p:blipFill>
        <p:spPr>
          <a:xfrm>
            <a:off x="2945844" y="1847374"/>
            <a:ext cx="2168128" cy="1226106"/>
          </a:xfrm>
          <a:prstGeom prst="rect">
            <a:avLst/>
          </a:prstGeom>
        </p:spPr>
      </p:pic>
      <p:pic>
        <p:nvPicPr>
          <p:cNvPr id="4" name="Image 1" descr="preencoded.png">    </p:cNvPr>
          <p:cNvPicPr>
            <a:picLocks noChangeAspect="1"/>
          </p:cNvPicPr>
          <p:nvPr/>
        </p:nvPicPr>
        <p:blipFill>
          <a:blip r:embed="rId2"/>
          <a:stretch>
            <a:fillRect/>
          </a:stretch>
        </p:blipFill>
        <p:spPr>
          <a:xfrm>
            <a:off x="3880247" y="2425303"/>
            <a:ext cx="299204" cy="374094"/>
          </a:xfrm>
          <a:prstGeom prst="rect">
            <a:avLst/>
          </a:prstGeom>
        </p:spPr>
      </p:pic>
      <p:sp>
        <p:nvSpPr>
          <p:cNvPr id="5" name="Text 1"/>
          <p:cNvSpPr/>
          <p:nvPr/>
        </p:nvSpPr>
        <p:spPr>
          <a:xfrm>
            <a:off x="5326737" y="2060138"/>
            <a:ext cx="2660333" cy="332423"/>
          </a:xfrm>
          <a:prstGeom prst="rect">
            <a:avLst/>
          </a:prstGeom>
          <a:noFill/>
          <a:ln/>
        </p:spPr>
        <p:txBody>
          <a:bodyPr wrap="none" lIns="0" tIns="0" rIns="0" bIns="0" rtlCol="0" anchor="t"/>
          <a:lstStyle/>
          <a:p>
            <a:pPr algn="l" indent="0" marL="0">
              <a:lnSpc>
                <a:spcPts val="2600"/>
              </a:lnSpc>
              <a:buNone/>
            </a:pPr>
            <a:r>
              <a:rPr lang="en-US" sz="2050" spc="-21" kern="0" dirty="0">
                <a:solidFill>
                  <a:srgbClr val="E0D6DE"/>
                </a:solidFill>
                <a:latin typeface="Anton" pitchFamily="34" charset="0"/>
                <a:ea typeface="Anton" pitchFamily="34" charset="-122"/>
                <a:cs typeface="Anton" pitchFamily="34" charset="-120"/>
              </a:rPr>
              <a:t>Target Group</a:t>
            </a:r>
            <a:endParaRPr lang="en-US" sz="2050" dirty="0"/>
          </a:p>
        </p:txBody>
      </p:sp>
      <p:sp>
        <p:nvSpPr>
          <p:cNvPr id="6" name="Text 2"/>
          <p:cNvSpPr/>
          <p:nvPr/>
        </p:nvSpPr>
        <p:spPr>
          <a:xfrm>
            <a:off x="5326737" y="2520196"/>
            <a:ext cx="3464719" cy="340519"/>
          </a:xfrm>
          <a:prstGeom prst="rect">
            <a:avLst/>
          </a:prstGeom>
          <a:noFill/>
          <a:ln/>
        </p:spPr>
        <p:txBody>
          <a:bodyPr wrap="none" lIns="0" tIns="0" rIns="0" bIns="0" rtlCol="0" anchor="t"/>
          <a:lstStyle/>
          <a:p>
            <a:pPr algn="l" indent="0" marL="0">
              <a:lnSpc>
                <a:spcPts val="2650"/>
              </a:lnSpc>
              <a:buNone/>
            </a:pPr>
            <a:r>
              <a:rPr lang="en-US" sz="1650" spc="-34" kern="0" dirty="0">
                <a:solidFill>
                  <a:srgbClr val="E0D6DE"/>
                </a:solidFill>
                <a:latin typeface="Fira Sans" pitchFamily="34" charset="0"/>
                <a:ea typeface="Fira Sans" pitchFamily="34" charset="-122"/>
                <a:cs typeface="Fira Sans" pitchFamily="34" charset="-120"/>
              </a:rPr>
              <a:t>Specific segment you choose to serve</a:t>
            </a:r>
            <a:endParaRPr lang="en-US" sz="1650" dirty="0"/>
          </a:p>
        </p:txBody>
      </p:sp>
      <p:sp>
        <p:nvSpPr>
          <p:cNvPr id="7" name="Shape 3"/>
          <p:cNvSpPr/>
          <p:nvPr/>
        </p:nvSpPr>
        <p:spPr>
          <a:xfrm>
            <a:off x="5167074" y="3090505"/>
            <a:ext cx="8665369" cy="11430"/>
          </a:xfrm>
          <a:prstGeom prst="roundRect">
            <a:avLst>
              <a:gd name="adj" fmla="val 279312"/>
            </a:avLst>
          </a:prstGeom>
          <a:solidFill>
            <a:srgbClr val="575757"/>
          </a:solidFill>
          <a:ln/>
        </p:spPr>
      </p:sp>
      <p:pic>
        <p:nvPicPr>
          <p:cNvPr id="8" name="Image 2" descr="preencoded.png">    </p:cNvPr>
          <p:cNvPicPr>
            <a:picLocks noChangeAspect="1"/>
          </p:cNvPicPr>
          <p:nvPr/>
        </p:nvPicPr>
        <p:blipFill>
          <a:blip r:embed="rId3"/>
          <a:stretch>
            <a:fillRect/>
          </a:stretch>
        </p:blipFill>
        <p:spPr>
          <a:xfrm>
            <a:off x="1861780" y="3126581"/>
            <a:ext cx="4336375" cy="1226106"/>
          </a:xfrm>
          <a:prstGeom prst="rect">
            <a:avLst/>
          </a:prstGeom>
        </p:spPr>
      </p:pic>
      <p:pic>
        <p:nvPicPr>
          <p:cNvPr id="9" name="Image 3" descr="preencoded.png">    </p:cNvPr>
          <p:cNvPicPr>
            <a:picLocks noChangeAspect="1"/>
          </p:cNvPicPr>
          <p:nvPr/>
        </p:nvPicPr>
        <p:blipFill>
          <a:blip r:embed="rId4"/>
          <a:stretch>
            <a:fillRect/>
          </a:stretch>
        </p:blipFill>
        <p:spPr>
          <a:xfrm>
            <a:off x="3880366" y="3552587"/>
            <a:ext cx="299204" cy="374094"/>
          </a:xfrm>
          <a:prstGeom prst="rect">
            <a:avLst/>
          </a:prstGeom>
        </p:spPr>
      </p:pic>
      <p:sp>
        <p:nvSpPr>
          <p:cNvPr id="10" name="Text 4"/>
          <p:cNvSpPr/>
          <p:nvPr/>
        </p:nvSpPr>
        <p:spPr>
          <a:xfrm>
            <a:off x="6410920" y="3339346"/>
            <a:ext cx="3838099" cy="332423"/>
          </a:xfrm>
          <a:prstGeom prst="rect">
            <a:avLst/>
          </a:prstGeom>
          <a:noFill/>
          <a:ln/>
        </p:spPr>
        <p:txBody>
          <a:bodyPr wrap="none" lIns="0" tIns="0" rIns="0" bIns="0" rtlCol="0" anchor="t"/>
          <a:lstStyle/>
          <a:p>
            <a:pPr algn="l" indent="0" marL="0">
              <a:lnSpc>
                <a:spcPts val="2600"/>
              </a:lnSpc>
              <a:buNone/>
            </a:pPr>
            <a:r>
              <a:rPr lang="en-US" sz="2050" spc="-21" kern="0" dirty="0">
                <a:solidFill>
                  <a:srgbClr val="E0D6DE"/>
                </a:solidFill>
                <a:latin typeface="Anton" pitchFamily="34" charset="0"/>
                <a:ea typeface="Anton" pitchFamily="34" charset="-122"/>
                <a:cs typeface="Anton" pitchFamily="34" charset="-120"/>
              </a:rPr>
              <a:t>Serviceable Obtainable Market (SOM)</a:t>
            </a:r>
            <a:endParaRPr lang="en-US" sz="2050" dirty="0"/>
          </a:p>
        </p:txBody>
      </p:sp>
      <p:sp>
        <p:nvSpPr>
          <p:cNvPr id="11" name="Text 5"/>
          <p:cNvSpPr/>
          <p:nvPr/>
        </p:nvSpPr>
        <p:spPr>
          <a:xfrm>
            <a:off x="6410920" y="3799403"/>
            <a:ext cx="3838099" cy="340519"/>
          </a:xfrm>
          <a:prstGeom prst="rect">
            <a:avLst/>
          </a:prstGeom>
          <a:noFill/>
          <a:ln/>
        </p:spPr>
        <p:txBody>
          <a:bodyPr wrap="none" lIns="0" tIns="0" rIns="0" bIns="0" rtlCol="0" anchor="t"/>
          <a:lstStyle/>
          <a:p>
            <a:pPr algn="l" indent="0" marL="0">
              <a:lnSpc>
                <a:spcPts val="2650"/>
              </a:lnSpc>
              <a:buNone/>
            </a:pPr>
            <a:r>
              <a:rPr lang="en-US" sz="1650" spc="-34" kern="0" dirty="0">
                <a:solidFill>
                  <a:srgbClr val="E0D6DE"/>
                </a:solidFill>
                <a:latin typeface="Fira Sans" pitchFamily="34" charset="0"/>
                <a:ea typeface="Fira Sans" pitchFamily="34" charset="-122"/>
                <a:cs typeface="Fira Sans" pitchFamily="34" charset="-120"/>
              </a:rPr>
              <a:t>Realistic portion you can capture</a:t>
            </a:r>
            <a:endParaRPr lang="en-US" sz="1650" dirty="0"/>
          </a:p>
        </p:txBody>
      </p:sp>
      <p:sp>
        <p:nvSpPr>
          <p:cNvPr id="12" name="Shape 6"/>
          <p:cNvSpPr/>
          <p:nvPr/>
        </p:nvSpPr>
        <p:spPr>
          <a:xfrm>
            <a:off x="6251258" y="4369713"/>
            <a:ext cx="7581186" cy="11430"/>
          </a:xfrm>
          <a:prstGeom prst="roundRect">
            <a:avLst>
              <a:gd name="adj" fmla="val 279312"/>
            </a:avLst>
          </a:prstGeom>
          <a:solidFill>
            <a:srgbClr val="575757"/>
          </a:solidFill>
          <a:ln/>
        </p:spPr>
      </p:sp>
      <p:pic>
        <p:nvPicPr>
          <p:cNvPr id="13" name="Image 4" descr="preencoded.png">    </p:cNvPr>
          <p:cNvPicPr>
            <a:picLocks noChangeAspect="1"/>
          </p:cNvPicPr>
          <p:nvPr/>
        </p:nvPicPr>
        <p:blipFill>
          <a:blip r:embed="rId5"/>
          <a:stretch>
            <a:fillRect/>
          </a:stretch>
        </p:blipFill>
        <p:spPr>
          <a:xfrm>
            <a:off x="777597" y="4405789"/>
            <a:ext cx="6504623" cy="1226106"/>
          </a:xfrm>
          <a:prstGeom prst="rect">
            <a:avLst/>
          </a:prstGeom>
        </p:spPr>
      </p:pic>
      <p:pic>
        <p:nvPicPr>
          <p:cNvPr id="14" name="Image 5" descr="preencoded.png">    </p:cNvPr>
          <p:cNvPicPr>
            <a:picLocks noChangeAspect="1"/>
          </p:cNvPicPr>
          <p:nvPr/>
        </p:nvPicPr>
        <p:blipFill>
          <a:blip r:embed="rId6"/>
          <a:stretch>
            <a:fillRect/>
          </a:stretch>
        </p:blipFill>
        <p:spPr>
          <a:xfrm>
            <a:off x="3880247" y="4831794"/>
            <a:ext cx="299204" cy="374094"/>
          </a:xfrm>
          <a:prstGeom prst="rect">
            <a:avLst/>
          </a:prstGeom>
        </p:spPr>
      </p:pic>
      <p:sp>
        <p:nvSpPr>
          <p:cNvPr id="15" name="Text 7"/>
          <p:cNvSpPr/>
          <p:nvPr/>
        </p:nvSpPr>
        <p:spPr>
          <a:xfrm>
            <a:off x="7494984" y="4618553"/>
            <a:ext cx="3285887" cy="332423"/>
          </a:xfrm>
          <a:prstGeom prst="rect">
            <a:avLst/>
          </a:prstGeom>
          <a:noFill/>
          <a:ln/>
        </p:spPr>
        <p:txBody>
          <a:bodyPr wrap="none" lIns="0" tIns="0" rIns="0" bIns="0" rtlCol="0" anchor="t"/>
          <a:lstStyle/>
          <a:p>
            <a:pPr algn="l" indent="0" marL="0">
              <a:lnSpc>
                <a:spcPts val="2600"/>
              </a:lnSpc>
              <a:buNone/>
            </a:pPr>
            <a:r>
              <a:rPr lang="en-US" sz="2050" spc="-21" kern="0" dirty="0">
                <a:solidFill>
                  <a:srgbClr val="E0D6DE"/>
                </a:solidFill>
                <a:latin typeface="Anton" pitchFamily="34" charset="0"/>
                <a:ea typeface="Anton" pitchFamily="34" charset="-122"/>
                <a:cs typeface="Anton" pitchFamily="34" charset="-120"/>
              </a:rPr>
              <a:t>Total Addressable Market (TAM)</a:t>
            </a:r>
            <a:endParaRPr lang="en-US" sz="2050" dirty="0"/>
          </a:p>
        </p:txBody>
      </p:sp>
      <p:sp>
        <p:nvSpPr>
          <p:cNvPr id="16" name="Text 8"/>
          <p:cNvSpPr/>
          <p:nvPr/>
        </p:nvSpPr>
        <p:spPr>
          <a:xfrm>
            <a:off x="7494984" y="5078611"/>
            <a:ext cx="3293983" cy="340519"/>
          </a:xfrm>
          <a:prstGeom prst="rect">
            <a:avLst/>
          </a:prstGeom>
          <a:noFill/>
          <a:ln/>
        </p:spPr>
        <p:txBody>
          <a:bodyPr wrap="none" lIns="0" tIns="0" rIns="0" bIns="0" rtlCol="0" anchor="t"/>
          <a:lstStyle/>
          <a:p>
            <a:pPr algn="l" indent="0" marL="0">
              <a:lnSpc>
                <a:spcPts val="2650"/>
              </a:lnSpc>
              <a:buNone/>
            </a:pPr>
            <a:r>
              <a:rPr lang="en-US" sz="1650" spc="-34" kern="0" dirty="0">
                <a:solidFill>
                  <a:srgbClr val="E0D6DE"/>
                </a:solidFill>
                <a:latin typeface="Fira Sans" pitchFamily="34" charset="0"/>
                <a:ea typeface="Fira Sans" pitchFamily="34" charset="-122"/>
                <a:cs typeface="Fira Sans" pitchFamily="34" charset="-120"/>
              </a:rPr>
              <a:t>Everyone who could potentially buy</a:t>
            </a:r>
            <a:endParaRPr lang="en-US" sz="1650" dirty="0"/>
          </a:p>
        </p:txBody>
      </p:sp>
      <p:sp>
        <p:nvSpPr>
          <p:cNvPr id="17" name="Text 9"/>
          <p:cNvSpPr/>
          <p:nvPr/>
        </p:nvSpPr>
        <p:spPr>
          <a:xfrm>
            <a:off x="744855" y="5871329"/>
            <a:ext cx="13140690" cy="681038"/>
          </a:xfrm>
          <a:prstGeom prst="rect">
            <a:avLst/>
          </a:prstGeom>
          <a:noFill/>
          <a:ln/>
        </p:spPr>
        <p:txBody>
          <a:bodyPr wrap="square" lIns="0" tIns="0" rIns="0" bIns="0" rtlCol="0" anchor="t"/>
          <a:lstStyle/>
          <a:p>
            <a:pPr algn="l" indent="0" marL="0">
              <a:lnSpc>
                <a:spcPts val="2650"/>
              </a:lnSpc>
              <a:buNone/>
            </a:pPr>
            <a:r>
              <a:rPr lang="en-US" sz="1650" spc="-34" kern="0" dirty="0">
                <a:solidFill>
                  <a:srgbClr val="E0D6DE"/>
                </a:solidFill>
                <a:latin typeface="Fira Sans" pitchFamily="34" charset="0"/>
                <a:ea typeface="Fira Sans" pitchFamily="34" charset="-122"/>
                <a:cs typeface="Fira Sans" pitchFamily="34" charset="-120"/>
              </a:rPr>
              <a:t>Understanding the distinction between your total market and target group is crucial for effective business strategy. While the TAM represents all potential customers, your target group is a deliberately chosen subset with specific characteristics that make them ideal for your offering.</a:t>
            </a:r>
            <a:endParaRPr lang="en-US" sz="1650" dirty="0"/>
          </a:p>
        </p:txBody>
      </p:sp>
      <p:sp>
        <p:nvSpPr>
          <p:cNvPr id="18" name="Text 10"/>
          <p:cNvSpPr/>
          <p:nvPr/>
        </p:nvSpPr>
        <p:spPr>
          <a:xfrm>
            <a:off x="744855" y="6791801"/>
            <a:ext cx="13140690" cy="681038"/>
          </a:xfrm>
          <a:prstGeom prst="rect">
            <a:avLst/>
          </a:prstGeom>
          <a:noFill/>
          <a:ln/>
        </p:spPr>
        <p:txBody>
          <a:bodyPr wrap="square" lIns="0" tIns="0" rIns="0" bIns="0" rtlCol="0" anchor="t"/>
          <a:lstStyle/>
          <a:p>
            <a:pPr algn="l" indent="0" marL="0">
              <a:lnSpc>
                <a:spcPts val="2650"/>
              </a:lnSpc>
              <a:buNone/>
            </a:pPr>
            <a:r>
              <a:rPr lang="en-US" sz="1650" spc="-34" kern="0" dirty="0">
                <a:solidFill>
                  <a:srgbClr val="E0D6DE"/>
                </a:solidFill>
                <a:latin typeface="Fira Sans" pitchFamily="34" charset="0"/>
                <a:ea typeface="Fira Sans" pitchFamily="34" charset="-122"/>
                <a:cs typeface="Fira Sans" pitchFamily="34" charset="-120"/>
              </a:rPr>
              <a:t>A persona differs from a segment in that it represents a fictional individual embodying your target customer's traits, while a segment is a broader customer group sharing similar characteristics. Both are valuable tools for different strategic purposes.</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30925" y="574238"/>
            <a:ext cx="5221010" cy="652582"/>
          </a:xfrm>
          <a:prstGeom prst="rect">
            <a:avLst/>
          </a:prstGeom>
          <a:noFill/>
          <a:ln/>
        </p:spPr>
        <p:txBody>
          <a:bodyPr wrap="none" lIns="0" tIns="0" rIns="0" bIns="0" rtlCol="0" anchor="t"/>
          <a:lstStyle/>
          <a:p>
            <a:pPr algn="l" indent="0" marL="0">
              <a:lnSpc>
                <a:spcPts val="5100"/>
              </a:lnSpc>
              <a:buNone/>
            </a:pPr>
            <a:r>
              <a:rPr lang="en-US" sz="4100" spc="-41" kern="0" dirty="0">
                <a:solidFill>
                  <a:srgbClr val="FA95AF"/>
                </a:solidFill>
                <a:latin typeface="Anton" pitchFamily="34" charset="0"/>
                <a:ea typeface="Anton" pitchFamily="34" charset="-122"/>
                <a:cs typeface="Anton" pitchFamily="34" charset="-120"/>
              </a:rPr>
              <a:t>Segmentation Basics</a:t>
            </a:r>
            <a:endParaRPr lang="en-US" sz="4100" dirty="0"/>
          </a:p>
        </p:txBody>
      </p:sp>
      <p:sp>
        <p:nvSpPr>
          <p:cNvPr id="3" name="Text 1"/>
          <p:cNvSpPr/>
          <p:nvPr/>
        </p:nvSpPr>
        <p:spPr>
          <a:xfrm>
            <a:off x="2087047" y="2325529"/>
            <a:ext cx="2610445" cy="326350"/>
          </a:xfrm>
          <a:prstGeom prst="rect">
            <a:avLst/>
          </a:prstGeom>
          <a:noFill/>
          <a:ln/>
        </p:spPr>
        <p:txBody>
          <a:bodyPr wrap="none" lIns="0" tIns="0" rIns="0" bIns="0" rtlCol="0" anchor="t"/>
          <a:lstStyle/>
          <a:p>
            <a:pPr algn="r" indent="0" marL="0">
              <a:lnSpc>
                <a:spcPts val="2550"/>
              </a:lnSpc>
              <a:buNone/>
            </a:pPr>
            <a:r>
              <a:rPr lang="en-US" sz="2050" spc="-21" kern="0" dirty="0">
                <a:solidFill>
                  <a:srgbClr val="E0D6DE"/>
                </a:solidFill>
                <a:latin typeface="Anton" pitchFamily="34" charset="0"/>
                <a:ea typeface="Anton" pitchFamily="34" charset="-122"/>
                <a:cs typeface="Anton" pitchFamily="34" charset="-120"/>
              </a:rPr>
              <a:t>Demographic</a:t>
            </a:r>
            <a:endParaRPr lang="en-US" sz="2050" dirty="0"/>
          </a:p>
        </p:txBody>
      </p:sp>
      <p:sp>
        <p:nvSpPr>
          <p:cNvPr id="4" name="Text 2"/>
          <p:cNvSpPr/>
          <p:nvPr/>
        </p:nvSpPr>
        <p:spPr>
          <a:xfrm>
            <a:off x="730925" y="2777133"/>
            <a:ext cx="3966567" cy="334089"/>
          </a:xfrm>
          <a:prstGeom prst="rect">
            <a:avLst/>
          </a:prstGeom>
          <a:noFill/>
          <a:ln/>
        </p:spPr>
        <p:txBody>
          <a:bodyPr wrap="none" lIns="0" tIns="0" rIns="0" bIns="0" rtlCol="0" anchor="t"/>
          <a:lstStyle/>
          <a:p>
            <a:pPr algn="r"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Who they are (age, gender, income)</a:t>
            </a:r>
            <a:endParaRPr lang="en-US" sz="1600" dirty="0"/>
          </a:p>
        </p:txBody>
      </p:sp>
      <p:pic>
        <p:nvPicPr>
          <p:cNvPr id="5" name="Image 0" descr="preencoded.png">    </p:cNvPr>
          <p:cNvPicPr>
            <a:picLocks noChangeAspect="1"/>
          </p:cNvPicPr>
          <p:nvPr/>
        </p:nvPicPr>
        <p:blipFill>
          <a:blip r:embed="rId1"/>
          <a:stretch>
            <a:fillRect/>
          </a:stretch>
        </p:blipFill>
        <p:spPr>
          <a:xfrm>
            <a:off x="5010745" y="1644491"/>
            <a:ext cx="4608909" cy="4608909"/>
          </a:xfrm>
          <a:prstGeom prst="rect">
            <a:avLst/>
          </a:prstGeom>
        </p:spPr>
      </p:pic>
      <p:pic>
        <p:nvPicPr>
          <p:cNvPr id="6" name="Image 1" descr="preencoded.png">    </p:cNvPr>
          <p:cNvPicPr>
            <a:picLocks noChangeAspect="1"/>
          </p:cNvPicPr>
          <p:nvPr/>
        </p:nvPicPr>
        <p:blipFill>
          <a:blip r:embed="rId2"/>
          <a:stretch>
            <a:fillRect/>
          </a:stretch>
        </p:blipFill>
        <p:spPr>
          <a:xfrm>
            <a:off x="6231315" y="2433816"/>
            <a:ext cx="312420" cy="390525"/>
          </a:xfrm>
          <a:prstGeom prst="rect">
            <a:avLst/>
          </a:prstGeom>
        </p:spPr>
      </p:pic>
      <p:sp>
        <p:nvSpPr>
          <p:cNvPr id="7" name="Text 3"/>
          <p:cNvSpPr/>
          <p:nvPr/>
        </p:nvSpPr>
        <p:spPr>
          <a:xfrm>
            <a:off x="9932908" y="2325529"/>
            <a:ext cx="2610445" cy="326350"/>
          </a:xfrm>
          <a:prstGeom prst="rect">
            <a:avLst/>
          </a:prstGeom>
          <a:noFill/>
          <a:ln/>
        </p:spPr>
        <p:txBody>
          <a:bodyPr wrap="none" lIns="0" tIns="0" rIns="0" bIns="0" rtlCol="0" anchor="t"/>
          <a:lstStyle/>
          <a:p>
            <a:pPr algn="l" indent="0" marL="0">
              <a:lnSpc>
                <a:spcPts val="2550"/>
              </a:lnSpc>
              <a:buNone/>
            </a:pPr>
            <a:r>
              <a:rPr lang="en-US" sz="2050" spc="-21" kern="0" dirty="0">
                <a:solidFill>
                  <a:srgbClr val="E0D6DE"/>
                </a:solidFill>
                <a:latin typeface="Anton" pitchFamily="34" charset="0"/>
                <a:ea typeface="Anton" pitchFamily="34" charset="-122"/>
                <a:cs typeface="Anton" pitchFamily="34" charset="-120"/>
              </a:rPr>
              <a:t>Geographic</a:t>
            </a:r>
            <a:endParaRPr lang="en-US" sz="2050" dirty="0"/>
          </a:p>
        </p:txBody>
      </p:sp>
      <p:sp>
        <p:nvSpPr>
          <p:cNvPr id="8" name="Text 4"/>
          <p:cNvSpPr/>
          <p:nvPr/>
        </p:nvSpPr>
        <p:spPr>
          <a:xfrm>
            <a:off x="9932908" y="2777133"/>
            <a:ext cx="3966567" cy="334089"/>
          </a:xfrm>
          <a:prstGeom prst="rect">
            <a:avLst/>
          </a:prstGeom>
          <a:noFill/>
          <a:ln/>
        </p:spPr>
        <p:txBody>
          <a:bodyPr wrap="none" lIns="0" tIns="0" rIns="0" bIns="0" rtlCol="0" anchor="t"/>
          <a:lstStyle/>
          <a:p>
            <a:pPr algn="l"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Where they live (region, urban/rural)</a:t>
            </a:r>
            <a:endParaRPr lang="en-US" sz="1600" dirty="0"/>
          </a:p>
        </p:txBody>
      </p:sp>
      <p:pic>
        <p:nvPicPr>
          <p:cNvPr id="9" name="Image 2" descr="preencoded.png">    </p:cNvPr>
          <p:cNvPicPr>
            <a:picLocks noChangeAspect="1"/>
          </p:cNvPicPr>
          <p:nvPr/>
        </p:nvPicPr>
        <p:blipFill>
          <a:blip r:embed="rId3"/>
          <a:stretch>
            <a:fillRect/>
          </a:stretch>
        </p:blipFill>
        <p:spPr>
          <a:xfrm>
            <a:off x="5010745" y="1644491"/>
            <a:ext cx="4608909" cy="4608909"/>
          </a:xfrm>
          <a:prstGeom prst="rect">
            <a:avLst/>
          </a:prstGeom>
        </p:spPr>
      </p:pic>
      <p:pic>
        <p:nvPicPr>
          <p:cNvPr id="10" name="Image 3" descr="preencoded.png">    </p:cNvPr>
          <p:cNvPicPr>
            <a:picLocks noChangeAspect="1"/>
          </p:cNvPicPr>
          <p:nvPr/>
        </p:nvPicPr>
        <p:blipFill>
          <a:blip r:embed="rId4"/>
          <a:stretch>
            <a:fillRect/>
          </a:stretch>
        </p:blipFill>
        <p:spPr>
          <a:xfrm>
            <a:off x="8478619" y="2826008"/>
            <a:ext cx="312420" cy="390525"/>
          </a:xfrm>
          <a:prstGeom prst="rect">
            <a:avLst/>
          </a:prstGeom>
        </p:spPr>
      </p:pic>
      <p:sp>
        <p:nvSpPr>
          <p:cNvPr id="11" name="Text 5"/>
          <p:cNvSpPr/>
          <p:nvPr/>
        </p:nvSpPr>
        <p:spPr>
          <a:xfrm>
            <a:off x="9932908" y="4786551"/>
            <a:ext cx="2610445" cy="326350"/>
          </a:xfrm>
          <a:prstGeom prst="rect">
            <a:avLst/>
          </a:prstGeom>
          <a:noFill/>
          <a:ln/>
        </p:spPr>
        <p:txBody>
          <a:bodyPr wrap="none" lIns="0" tIns="0" rIns="0" bIns="0" rtlCol="0" anchor="t"/>
          <a:lstStyle/>
          <a:p>
            <a:pPr algn="l" indent="0" marL="0">
              <a:lnSpc>
                <a:spcPts val="2550"/>
              </a:lnSpc>
              <a:buNone/>
            </a:pPr>
            <a:r>
              <a:rPr lang="en-US" sz="2050" spc="-21" kern="0" dirty="0">
                <a:solidFill>
                  <a:srgbClr val="E0D6DE"/>
                </a:solidFill>
                <a:latin typeface="Anton" pitchFamily="34" charset="0"/>
                <a:ea typeface="Anton" pitchFamily="34" charset="-122"/>
                <a:cs typeface="Anton" pitchFamily="34" charset="-120"/>
              </a:rPr>
              <a:t>Psychographic</a:t>
            </a:r>
            <a:endParaRPr lang="en-US" sz="2050" dirty="0"/>
          </a:p>
        </p:txBody>
      </p:sp>
      <p:sp>
        <p:nvSpPr>
          <p:cNvPr id="12" name="Text 6"/>
          <p:cNvSpPr/>
          <p:nvPr/>
        </p:nvSpPr>
        <p:spPr>
          <a:xfrm>
            <a:off x="9932908" y="5238155"/>
            <a:ext cx="3966567" cy="334089"/>
          </a:xfrm>
          <a:prstGeom prst="rect">
            <a:avLst/>
          </a:prstGeom>
          <a:noFill/>
          <a:ln/>
        </p:spPr>
        <p:txBody>
          <a:bodyPr wrap="none" lIns="0" tIns="0" rIns="0" bIns="0" rtlCol="0" anchor="t"/>
          <a:lstStyle/>
          <a:p>
            <a:pPr algn="l"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How they think (values, lifestyle)</a:t>
            </a:r>
            <a:endParaRPr lang="en-US" sz="1600" dirty="0"/>
          </a:p>
        </p:txBody>
      </p:sp>
      <p:pic>
        <p:nvPicPr>
          <p:cNvPr id="13" name="Image 4" descr="preencoded.png">    </p:cNvPr>
          <p:cNvPicPr>
            <a:picLocks noChangeAspect="1"/>
          </p:cNvPicPr>
          <p:nvPr/>
        </p:nvPicPr>
        <p:blipFill>
          <a:blip r:embed="rId5"/>
          <a:stretch>
            <a:fillRect/>
          </a:stretch>
        </p:blipFill>
        <p:spPr>
          <a:xfrm>
            <a:off x="5010745" y="1644491"/>
            <a:ext cx="4608909" cy="4608909"/>
          </a:xfrm>
          <a:prstGeom prst="rect">
            <a:avLst/>
          </a:prstGeom>
        </p:spPr>
      </p:pic>
      <p:pic>
        <p:nvPicPr>
          <p:cNvPr id="14" name="Image 5" descr="preencoded.png">    </p:cNvPr>
          <p:cNvPicPr>
            <a:picLocks noChangeAspect="1"/>
          </p:cNvPicPr>
          <p:nvPr/>
        </p:nvPicPr>
        <p:blipFill>
          <a:blip r:embed="rId6"/>
          <a:stretch>
            <a:fillRect/>
          </a:stretch>
        </p:blipFill>
        <p:spPr>
          <a:xfrm>
            <a:off x="8086427" y="5073313"/>
            <a:ext cx="312420" cy="390525"/>
          </a:xfrm>
          <a:prstGeom prst="rect">
            <a:avLst/>
          </a:prstGeom>
        </p:spPr>
      </p:pic>
      <p:sp>
        <p:nvSpPr>
          <p:cNvPr id="15" name="Text 7"/>
          <p:cNvSpPr/>
          <p:nvPr/>
        </p:nvSpPr>
        <p:spPr>
          <a:xfrm>
            <a:off x="2087047" y="4786551"/>
            <a:ext cx="2610445" cy="326350"/>
          </a:xfrm>
          <a:prstGeom prst="rect">
            <a:avLst/>
          </a:prstGeom>
          <a:noFill/>
          <a:ln/>
        </p:spPr>
        <p:txBody>
          <a:bodyPr wrap="none" lIns="0" tIns="0" rIns="0" bIns="0" rtlCol="0" anchor="t"/>
          <a:lstStyle/>
          <a:p>
            <a:pPr algn="r" indent="0" marL="0">
              <a:lnSpc>
                <a:spcPts val="2550"/>
              </a:lnSpc>
              <a:buNone/>
            </a:pPr>
            <a:r>
              <a:rPr lang="en-US" sz="2050" spc="-21" kern="0" dirty="0">
                <a:solidFill>
                  <a:srgbClr val="E0D6DE"/>
                </a:solidFill>
                <a:latin typeface="Anton" pitchFamily="34" charset="0"/>
                <a:ea typeface="Anton" pitchFamily="34" charset="-122"/>
                <a:cs typeface="Anton" pitchFamily="34" charset="-120"/>
              </a:rPr>
              <a:t>Behavioural</a:t>
            </a:r>
            <a:endParaRPr lang="en-US" sz="2050" dirty="0"/>
          </a:p>
        </p:txBody>
      </p:sp>
      <p:sp>
        <p:nvSpPr>
          <p:cNvPr id="16" name="Text 8"/>
          <p:cNvSpPr/>
          <p:nvPr/>
        </p:nvSpPr>
        <p:spPr>
          <a:xfrm>
            <a:off x="730925" y="5238155"/>
            <a:ext cx="3966567" cy="334089"/>
          </a:xfrm>
          <a:prstGeom prst="rect">
            <a:avLst/>
          </a:prstGeom>
          <a:noFill/>
          <a:ln/>
        </p:spPr>
        <p:txBody>
          <a:bodyPr wrap="none" lIns="0" tIns="0" rIns="0" bIns="0" rtlCol="0" anchor="t"/>
          <a:lstStyle/>
          <a:p>
            <a:pPr algn="r"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What they do (usage, loyalty)</a:t>
            </a:r>
            <a:endParaRPr lang="en-US" sz="1600" dirty="0"/>
          </a:p>
        </p:txBody>
      </p:sp>
      <p:pic>
        <p:nvPicPr>
          <p:cNvPr id="17" name="Image 6" descr="preencoded.png">    </p:cNvPr>
          <p:cNvPicPr>
            <a:picLocks noChangeAspect="1"/>
          </p:cNvPicPr>
          <p:nvPr/>
        </p:nvPicPr>
        <p:blipFill>
          <a:blip r:embed="rId7"/>
          <a:stretch>
            <a:fillRect/>
          </a:stretch>
        </p:blipFill>
        <p:spPr>
          <a:xfrm>
            <a:off x="5010745" y="1644491"/>
            <a:ext cx="4608909" cy="4608909"/>
          </a:xfrm>
          <a:prstGeom prst="rect">
            <a:avLst/>
          </a:prstGeom>
        </p:spPr>
      </p:pic>
      <p:pic>
        <p:nvPicPr>
          <p:cNvPr id="18" name="Image 7" descr="preencoded.png">    </p:cNvPr>
          <p:cNvPicPr>
            <a:picLocks noChangeAspect="1"/>
          </p:cNvPicPr>
          <p:nvPr/>
        </p:nvPicPr>
        <p:blipFill>
          <a:blip r:embed="rId8"/>
          <a:stretch>
            <a:fillRect/>
          </a:stretch>
        </p:blipFill>
        <p:spPr>
          <a:xfrm>
            <a:off x="5839123" y="4681121"/>
            <a:ext cx="312420" cy="390525"/>
          </a:xfrm>
          <a:prstGeom prst="rect">
            <a:avLst/>
          </a:prstGeom>
        </p:spPr>
      </p:pic>
      <p:sp>
        <p:nvSpPr>
          <p:cNvPr id="19" name="Text 9"/>
          <p:cNvSpPr/>
          <p:nvPr/>
        </p:nvSpPr>
        <p:spPr>
          <a:xfrm>
            <a:off x="730925" y="6488311"/>
            <a:ext cx="13168551" cy="668179"/>
          </a:xfrm>
          <a:prstGeom prst="rect">
            <a:avLst/>
          </a:prstGeom>
          <a:noFill/>
          <a:ln/>
        </p:spPr>
        <p:txBody>
          <a:bodyPr wrap="square" lIns="0" tIns="0" rIns="0" bIns="0" rtlCol="0" anchor="t"/>
          <a:lstStyle/>
          <a:p>
            <a:pPr algn="l"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Market segmentation is the strategic process of dividing a broad consumer market into identifiable subgroups that share similar characteristics. This approach allows businesses to develop tailored marketing strategies and product offerings for each segment.</a:t>
            </a:r>
            <a:endParaRPr lang="en-US" sz="1600" dirty="0"/>
          </a:p>
        </p:txBody>
      </p:sp>
      <p:sp>
        <p:nvSpPr>
          <p:cNvPr id="20" name="Text 10"/>
          <p:cNvSpPr/>
          <p:nvPr/>
        </p:nvSpPr>
        <p:spPr>
          <a:xfrm>
            <a:off x="730925" y="7391400"/>
            <a:ext cx="13168551" cy="668179"/>
          </a:xfrm>
          <a:prstGeom prst="rect">
            <a:avLst/>
          </a:prstGeom>
          <a:noFill/>
          <a:ln/>
        </p:spPr>
        <p:txBody>
          <a:bodyPr wrap="square" lIns="0" tIns="0" rIns="0" bIns="0" rtlCol="0" anchor="t"/>
          <a:lstStyle/>
          <a:p>
            <a:pPr algn="l" indent="0" marL="0">
              <a:lnSpc>
                <a:spcPts val="2600"/>
              </a:lnSpc>
              <a:buNone/>
            </a:pPr>
            <a:r>
              <a:rPr lang="en-US" sz="1600" spc="-33" kern="0" dirty="0">
                <a:solidFill>
                  <a:srgbClr val="E0D6DE"/>
                </a:solidFill>
                <a:latin typeface="Fira Sans" pitchFamily="34" charset="0"/>
                <a:ea typeface="Fira Sans" pitchFamily="34" charset="-122"/>
                <a:cs typeface="Fira Sans" pitchFamily="34" charset="-120"/>
              </a:rPr>
              <a:t>Effective segmentation creates groups that are measurable, substantial enough to be profitable, accessible through communication channels, differentiable from other segments, and actionable for marketing initiatives.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5333" y="593527"/>
            <a:ext cx="5846088" cy="674489"/>
          </a:xfrm>
          <a:prstGeom prst="rect">
            <a:avLst/>
          </a:prstGeom>
          <a:noFill/>
          <a:ln/>
        </p:spPr>
        <p:txBody>
          <a:bodyPr wrap="none" lIns="0" tIns="0" rIns="0" bIns="0" rtlCol="0" anchor="t"/>
          <a:lstStyle/>
          <a:p>
            <a:pPr algn="l" indent="0" marL="0">
              <a:lnSpc>
                <a:spcPts val="5300"/>
              </a:lnSpc>
              <a:buNone/>
            </a:pPr>
            <a:r>
              <a:rPr lang="en-US" sz="4200" spc="-42" kern="0" dirty="0">
                <a:solidFill>
                  <a:srgbClr val="FA95AF"/>
                </a:solidFill>
                <a:latin typeface="Anton" pitchFamily="34" charset="0"/>
                <a:ea typeface="Anton" pitchFamily="34" charset="-122"/>
                <a:cs typeface="Anton" pitchFamily="34" charset="-120"/>
              </a:rPr>
              <a:t>Demographic Segmentation</a:t>
            </a:r>
            <a:endParaRPr lang="en-US" sz="4200" dirty="0"/>
          </a:p>
        </p:txBody>
      </p:sp>
      <p:sp>
        <p:nvSpPr>
          <p:cNvPr id="3" name="Shape 1"/>
          <p:cNvSpPr/>
          <p:nvPr/>
        </p:nvSpPr>
        <p:spPr>
          <a:xfrm>
            <a:off x="755333" y="1699617"/>
            <a:ext cx="13119735" cy="3731419"/>
          </a:xfrm>
          <a:prstGeom prst="roundRect">
            <a:avLst>
              <a:gd name="adj" fmla="val 868"/>
            </a:avLst>
          </a:prstGeom>
          <a:noFill/>
          <a:ln w="7620">
            <a:solidFill>
              <a:srgbClr val="FFFFFF">
                <a:alpha val="24000"/>
              </a:srgbClr>
            </a:solidFill>
            <a:prstDash val="solid"/>
          </a:ln>
        </p:spPr>
      </p:sp>
      <p:sp>
        <p:nvSpPr>
          <p:cNvPr id="4" name="Shape 2"/>
          <p:cNvSpPr/>
          <p:nvPr/>
        </p:nvSpPr>
        <p:spPr>
          <a:xfrm>
            <a:off x="762953" y="1707237"/>
            <a:ext cx="13104495" cy="619363"/>
          </a:xfrm>
          <a:prstGeom prst="rect">
            <a:avLst/>
          </a:prstGeom>
          <a:solidFill>
            <a:srgbClr val="FFFFFF">
              <a:alpha val="4000"/>
            </a:srgbClr>
          </a:solidFill>
          <a:ln/>
        </p:spPr>
      </p:sp>
      <p:sp>
        <p:nvSpPr>
          <p:cNvPr id="5" name="Text 3"/>
          <p:cNvSpPr/>
          <p:nvPr/>
        </p:nvSpPr>
        <p:spPr>
          <a:xfrm>
            <a:off x="978694" y="1844278"/>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Age</a:t>
            </a:r>
            <a:endParaRPr lang="en-US" sz="1650" dirty="0"/>
          </a:p>
        </p:txBody>
      </p:sp>
      <p:sp>
        <p:nvSpPr>
          <p:cNvPr id="6" name="Text 4"/>
          <p:cNvSpPr/>
          <p:nvPr/>
        </p:nvSpPr>
        <p:spPr>
          <a:xfrm>
            <a:off x="7534751" y="1844278"/>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18-24, 25-34, 35-44, 45-54, 55-64, 65+</a:t>
            </a:r>
            <a:endParaRPr lang="en-US" sz="1650" dirty="0"/>
          </a:p>
        </p:txBody>
      </p:sp>
      <p:sp>
        <p:nvSpPr>
          <p:cNvPr id="7" name="Shape 5"/>
          <p:cNvSpPr/>
          <p:nvPr/>
        </p:nvSpPr>
        <p:spPr>
          <a:xfrm>
            <a:off x="762953" y="2326600"/>
            <a:ext cx="13104495" cy="619363"/>
          </a:xfrm>
          <a:prstGeom prst="rect">
            <a:avLst/>
          </a:prstGeom>
          <a:solidFill>
            <a:srgbClr val="000000">
              <a:alpha val="4000"/>
            </a:srgbClr>
          </a:solidFill>
          <a:ln/>
        </p:spPr>
      </p:sp>
      <p:sp>
        <p:nvSpPr>
          <p:cNvPr id="8" name="Text 6"/>
          <p:cNvSpPr/>
          <p:nvPr/>
        </p:nvSpPr>
        <p:spPr>
          <a:xfrm>
            <a:off x="978694" y="2463641"/>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Gender</a:t>
            </a:r>
            <a:endParaRPr lang="en-US" sz="1650" dirty="0"/>
          </a:p>
        </p:txBody>
      </p:sp>
      <p:sp>
        <p:nvSpPr>
          <p:cNvPr id="9" name="Text 7"/>
          <p:cNvSpPr/>
          <p:nvPr/>
        </p:nvSpPr>
        <p:spPr>
          <a:xfrm>
            <a:off x="7534751" y="2463641"/>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Male, Female, Non-binary</a:t>
            </a:r>
            <a:endParaRPr lang="en-US" sz="1650" dirty="0"/>
          </a:p>
        </p:txBody>
      </p:sp>
      <p:sp>
        <p:nvSpPr>
          <p:cNvPr id="10" name="Shape 8"/>
          <p:cNvSpPr/>
          <p:nvPr/>
        </p:nvSpPr>
        <p:spPr>
          <a:xfrm>
            <a:off x="762953" y="2945963"/>
            <a:ext cx="13104495" cy="619363"/>
          </a:xfrm>
          <a:prstGeom prst="rect">
            <a:avLst/>
          </a:prstGeom>
          <a:solidFill>
            <a:srgbClr val="FFFFFF">
              <a:alpha val="4000"/>
            </a:srgbClr>
          </a:solidFill>
          <a:ln/>
        </p:spPr>
      </p:sp>
      <p:sp>
        <p:nvSpPr>
          <p:cNvPr id="11" name="Text 9"/>
          <p:cNvSpPr/>
          <p:nvPr/>
        </p:nvSpPr>
        <p:spPr>
          <a:xfrm>
            <a:off x="978694" y="3083004"/>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Income</a:t>
            </a:r>
            <a:endParaRPr lang="en-US" sz="1650" dirty="0"/>
          </a:p>
        </p:txBody>
      </p:sp>
      <p:sp>
        <p:nvSpPr>
          <p:cNvPr id="12" name="Text 10"/>
          <p:cNvSpPr/>
          <p:nvPr/>
        </p:nvSpPr>
        <p:spPr>
          <a:xfrm>
            <a:off x="7534751" y="3083004"/>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Under £20K, £20-40K, £40-60K, £60-100K, £100K+</a:t>
            </a:r>
            <a:endParaRPr lang="en-US" sz="1650" dirty="0"/>
          </a:p>
        </p:txBody>
      </p:sp>
      <p:sp>
        <p:nvSpPr>
          <p:cNvPr id="13" name="Shape 11"/>
          <p:cNvSpPr/>
          <p:nvPr/>
        </p:nvSpPr>
        <p:spPr>
          <a:xfrm>
            <a:off x="762953" y="3565327"/>
            <a:ext cx="13104495" cy="619363"/>
          </a:xfrm>
          <a:prstGeom prst="rect">
            <a:avLst/>
          </a:prstGeom>
          <a:solidFill>
            <a:srgbClr val="000000">
              <a:alpha val="4000"/>
            </a:srgbClr>
          </a:solidFill>
          <a:ln/>
        </p:spPr>
      </p:sp>
      <p:sp>
        <p:nvSpPr>
          <p:cNvPr id="14" name="Text 12"/>
          <p:cNvSpPr/>
          <p:nvPr/>
        </p:nvSpPr>
        <p:spPr>
          <a:xfrm>
            <a:off x="978694" y="3702368"/>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Education</a:t>
            </a:r>
            <a:endParaRPr lang="en-US" sz="1650" dirty="0"/>
          </a:p>
        </p:txBody>
      </p:sp>
      <p:sp>
        <p:nvSpPr>
          <p:cNvPr id="15" name="Text 13"/>
          <p:cNvSpPr/>
          <p:nvPr/>
        </p:nvSpPr>
        <p:spPr>
          <a:xfrm>
            <a:off x="7534751" y="3702368"/>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Secondary, College, University, Post-graduate</a:t>
            </a:r>
            <a:endParaRPr lang="en-US" sz="1650" dirty="0"/>
          </a:p>
        </p:txBody>
      </p:sp>
      <p:sp>
        <p:nvSpPr>
          <p:cNvPr id="16" name="Shape 14"/>
          <p:cNvSpPr/>
          <p:nvPr/>
        </p:nvSpPr>
        <p:spPr>
          <a:xfrm>
            <a:off x="762953" y="4184690"/>
            <a:ext cx="13104495" cy="619363"/>
          </a:xfrm>
          <a:prstGeom prst="rect">
            <a:avLst/>
          </a:prstGeom>
          <a:solidFill>
            <a:srgbClr val="FFFFFF">
              <a:alpha val="4000"/>
            </a:srgbClr>
          </a:solidFill>
          <a:ln/>
        </p:spPr>
      </p:sp>
      <p:sp>
        <p:nvSpPr>
          <p:cNvPr id="17" name="Text 15"/>
          <p:cNvSpPr/>
          <p:nvPr/>
        </p:nvSpPr>
        <p:spPr>
          <a:xfrm>
            <a:off x="978694" y="4321731"/>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Occupation</a:t>
            </a:r>
            <a:endParaRPr lang="en-US" sz="1650" dirty="0"/>
          </a:p>
        </p:txBody>
      </p:sp>
      <p:sp>
        <p:nvSpPr>
          <p:cNvPr id="18" name="Text 16"/>
          <p:cNvSpPr/>
          <p:nvPr/>
        </p:nvSpPr>
        <p:spPr>
          <a:xfrm>
            <a:off x="7534751" y="4321731"/>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Students, Professionals, Retirees, Homemakers</a:t>
            </a:r>
            <a:endParaRPr lang="en-US" sz="1650" dirty="0"/>
          </a:p>
        </p:txBody>
      </p:sp>
      <p:sp>
        <p:nvSpPr>
          <p:cNvPr id="19" name="Shape 17"/>
          <p:cNvSpPr/>
          <p:nvPr/>
        </p:nvSpPr>
        <p:spPr>
          <a:xfrm>
            <a:off x="762953" y="4804053"/>
            <a:ext cx="13104495" cy="619363"/>
          </a:xfrm>
          <a:prstGeom prst="rect">
            <a:avLst/>
          </a:prstGeom>
          <a:solidFill>
            <a:srgbClr val="000000">
              <a:alpha val="4000"/>
            </a:srgbClr>
          </a:solidFill>
          <a:ln/>
        </p:spPr>
      </p:sp>
      <p:sp>
        <p:nvSpPr>
          <p:cNvPr id="20" name="Text 18"/>
          <p:cNvSpPr/>
          <p:nvPr/>
        </p:nvSpPr>
        <p:spPr>
          <a:xfrm>
            <a:off x="978694" y="4941094"/>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Family Status</a:t>
            </a:r>
            <a:endParaRPr lang="en-US" sz="1650" dirty="0"/>
          </a:p>
        </p:txBody>
      </p:sp>
      <p:sp>
        <p:nvSpPr>
          <p:cNvPr id="21" name="Text 19"/>
          <p:cNvSpPr/>
          <p:nvPr/>
        </p:nvSpPr>
        <p:spPr>
          <a:xfrm>
            <a:off x="7534751" y="4941094"/>
            <a:ext cx="6116955" cy="345281"/>
          </a:xfrm>
          <a:prstGeom prst="rect">
            <a:avLst/>
          </a:prstGeom>
          <a:noFill/>
          <a:ln/>
        </p:spPr>
        <p:txBody>
          <a:bodyPr wrap="non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Single, Married, With/Without Children</a:t>
            </a:r>
            <a:endParaRPr lang="en-US" sz="1650" dirty="0"/>
          </a:p>
        </p:txBody>
      </p:sp>
      <p:sp>
        <p:nvSpPr>
          <p:cNvPr id="22" name="Text 20"/>
          <p:cNvSpPr/>
          <p:nvPr/>
        </p:nvSpPr>
        <p:spPr>
          <a:xfrm>
            <a:off x="755333" y="5673804"/>
            <a:ext cx="13119735" cy="1035844"/>
          </a:xfrm>
          <a:prstGeom prst="rect">
            <a:avLst/>
          </a:prstGeom>
          <a:noFill/>
          <a:ln/>
        </p:spPr>
        <p:txBody>
          <a:bodyPr wrap="squar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Nike exemplifies effective demographic segmentation with distinct product lines for different age groups. Their youth collections feature bold designs and affordable price points, while senior running shoes emphasise comfort technology and joint support—demonstrating how one brand can successfully target multiple demographic segments with tailored offerings.</a:t>
            </a:r>
            <a:endParaRPr lang="en-US" sz="1650" dirty="0"/>
          </a:p>
        </p:txBody>
      </p:sp>
      <p:sp>
        <p:nvSpPr>
          <p:cNvPr id="23" name="Text 21"/>
          <p:cNvSpPr/>
          <p:nvPr/>
        </p:nvSpPr>
        <p:spPr>
          <a:xfrm>
            <a:off x="755333" y="6952417"/>
            <a:ext cx="13119735" cy="690563"/>
          </a:xfrm>
          <a:prstGeom prst="rect">
            <a:avLst/>
          </a:prstGeom>
          <a:noFill/>
          <a:ln/>
        </p:spPr>
        <p:txBody>
          <a:bodyPr wrap="square" lIns="0" tIns="0" rIns="0" bIns="0" rtlCol="0" anchor="t"/>
          <a:lstStyle/>
          <a:p>
            <a:pPr algn="l" indent="0" marL="0">
              <a:lnSpc>
                <a:spcPts val="2700"/>
              </a:lnSpc>
              <a:buNone/>
            </a:pPr>
            <a:r>
              <a:rPr lang="en-US" sz="1650" spc="-34" kern="0" dirty="0">
                <a:solidFill>
                  <a:srgbClr val="E0D6DE"/>
                </a:solidFill>
                <a:latin typeface="Fira Sans" pitchFamily="34" charset="0"/>
                <a:ea typeface="Fira Sans" pitchFamily="34" charset="-122"/>
                <a:cs typeface="Fira Sans" pitchFamily="34" charset="-120"/>
              </a:rPr>
              <a:t>Demographic segmentation provides concrete, objective criteria that are relatively easy to measure and apply, making it one of the most widely used segmentation approaches in marketing strategy.</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00877"/>
            <a:ext cx="5715238" cy="708779"/>
          </a:xfrm>
          <a:prstGeom prst="rect">
            <a:avLst/>
          </a:prstGeom>
          <a:noFill/>
          <a:ln/>
        </p:spPr>
        <p:txBody>
          <a:bodyPr wrap="none" lIns="0" tIns="0" rIns="0" bIns="0" rtlCol="0" anchor="t"/>
          <a:lstStyle/>
          <a:p>
            <a:pPr algn="l" indent="0" marL="0">
              <a:lnSpc>
                <a:spcPts val="5550"/>
              </a:lnSpc>
              <a:buNone/>
            </a:pPr>
            <a:r>
              <a:rPr lang="en-US" sz="4450" spc="-45" kern="0" dirty="0">
                <a:solidFill>
                  <a:srgbClr val="FA95AF"/>
                </a:solidFill>
                <a:latin typeface="Anton" pitchFamily="34" charset="0"/>
                <a:ea typeface="Anton" pitchFamily="34" charset="-122"/>
                <a:cs typeface="Anton" pitchFamily="34" charset="-120"/>
              </a:rPr>
              <a:t>Geographic Segmentation</a:t>
            </a:r>
            <a:endParaRPr lang="en-US" sz="4450" dirty="0"/>
          </a:p>
        </p:txBody>
      </p:sp>
      <p:sp>
        <p:nvSpPr>
          <p:cNvPr id="3" name="Shape 1"/>
          <p:cNvSpPr/>
          <p:nvPr/>
        </p:nvSpPr>
        <p:spPr>
          <a:xfrm>
            <a:off x="793790" y="2463284"/>
            <a:ext cx="4196358" cy="3121462"/>
          </a:xfrm>
          <a:prstGeom prst="roundRect">
            <a:avLst>
              <a:gd name="adj" fmla="val 1090"/>
            </a:avLst>
          </a:prstGeom>
          <a:solidFill>
            <a:srgbClr val="3E3E3E"/>
          </a:solidFill>
          <a:ln/>
        </p:spPr>
      </p:sp>
      <p:sp>
        <p:nvSpPr>
          <p:cNvPr id="4" name="Text 2"/>
          <p:cNvSpPr/>
          <p:nvPr/>
        </p:nvSpPr>
        <p:spPr>
          <a:xfrm>
            <a:off x="1020604" y="2690098"/>
            <a:ext cx="2835235"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Urban/Rural Divide</a:t>
            </a:r>
            <a:endParaRPr lang="en-US" sz="2200" dirty="0"/>
          </a:p>
        </p:txBody>
      </p:sp>
      <p:sp>
        <p:nvSpPr>
          <p:cNvPr id="5" name="Text 3"/>
          <p:cNvSpPr/>
          <p:nvPr/>
        </p:nvSpPr>
        <p:spPr>
          <a:xfrm>
            <a:off x="1020604" y="3180517"/>
            <a:ext cx="3742730" cy="2177415"/>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City dwellers often seek convenience and time-saving solutions, while rural customers may prioritise durability and value. Retailers like Tesco adapt store formats based on location demographics.</a:t>
            </a:r>
            <a:endParaRPr lang="en-US" sz="1750" dirty="0"/>
          </a:p>
        </p:txBody>
      </p:sp>
      <p:sp>
        <p:nvSpPr>
          <p:cNvPr id="6" name="Shape 4"/>
          <p:cNvSpPr/>
          <p:nvPr/>
        </p:nvSpPr>
        <p:spPr>
          <a:xfrm>
            <a:off x="5216962" y="2463284"/>
            <a:ext cx="4196358" cy="3121462"/>
          </a:xfrm>
          <a:prstGeom prst="roundRect">
            <a:avLst>
              <a:gd name="adj" fmla="val 1090"/>
            </a:avLst>
          </a:prstGeom>
          <a:solidFill>
            <a:srgbClr val="3E3E3E"/>
          </a:solidFill>
          <a:ln/>
        </p:spPr>
      </p:sp>
      <p:sp>
        <p:nvSpPr>
          <p:cNvPr id="7" name="Text 5"/>
          <p:cNvSpPr/>
          <p:nvPr/>
        </p:nvSpPr>
        <p:spPr>
          <a:xfrm>
            <a:off x="5443776" y="2690098"/>
            <a:ext cx="2835235"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Regional Preferences</a:t>
            </a:r>
            <a:endParaRPr lang="en-US" sz="2200" dirty="0"/>
          </a:p>
        </p:txBody>
      </p:sp>
      <p:sp>
        <p:nvSpPr>
          <p:cNvPr id="8" name="Text 6"/>
          <p:cNvSpPr/>
          <p:nvPr/>
        </p:nvSpPr>
        <p:spPr>
          <a:xfrm>
            <a:off x="5443776" y="3180517"/>
            <a:ext cx="3742730" cy="2177415"/>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Within the UK, product preferences vary significantly from Scotland to Southern England. Food brands adjust flavours and marketing to match regional tastes and cultural nuances.</a:t>
            </a:r>
            <a:endParaRPr lang="en-US" sz="1750" dirty="0"/>
          </a:p>
        </p:txBody>
      </p:sp>
      <p:sp>
        <p:nvSpPr>
          <p:cNvPr id="9" name="Shape 7"/>
          <p:cNvSpPr/>
          <p:nvPr/>
        </p:nvSpPr>
        <p:spPr>
          <a:xfrm>
            <a:off x="9640133" y="2463284"/>
            <a:ext cx="4196358" cy="3121462"/>
          </a:xfrm>
          <a:prstGeom prst="roundRect">
            <a:avLst>
              <a:gd name="adj" fmla="val 1090"/>
            </a:avLst>
          </a:prstGeom>
          <a:solidFill>
            <a:srgbClr val="3E3E3E"/>
          </a:solidFill>
          <a:ln/>
        </p:spPr>
      </p:sp>
      <p:sp>
        <p:nvSpPr>
          <p:cNvPr id="10" name="Text 8"/>
          <p:cNvSpPr/>
          <p:nvPr/>
        </p:nvSpPr>
        <p:spPr>
          <a:xfrm>
            <a:off x="9866948" y="2690098"/>
            <a:ext cx="2835235" cy="354330"/>
          </a:xfrm>
          <a:prstGeom prst="rect">
            <a:avLst/>
          </a:prstGeom>
          <a:noFill/>
          <a:ln/>
        </p:spPr>
        <p:txBody>
          <a:bodyPr wrap="none" lIns="0" tIns="0" rIns="0" bIns="0" rtlCol="0" anchor="t"/>
          <a:lstStyle/>
          <a:p>
            <a:pPr algn="l" indent="0" marL="0">
              <a:lnSpc>
                <a:spcPts val="2750"/>
              </a:lnSpc>
              <a:buNone/>
            </a:pPr>
            <a:r>
              <a:rPr lang="en-US" sz="2200" spc="-22" kern="0" dirty="0">
                <a:solidFill>
                  <a:srgbClr val="E0D6DE"/>
                </a:solidFill>
                <a:latin typeface="Anton" pitchFamily="34" charset="0"/>
                <a:ea typeface="Anton" pitchFamily="34" charset="-122"/>
                <a:cs typeface="Anton" pitchFamily="34" charset="-120"/>
              </a:rPr>
              <a:t>Climate Considerations</a:t>
            </a:r>
            <a:endParaRPr lang="en-US" sz="2200" dirty="0"/>
          </a:p>
        </p:txBody>
      </p:sp>
      <p:sp>
        <p:nvSpPr>
          <p:cNvPr id="11" name="Text 9"/>
          <p:cNvSpPr/>
          <p:nvPr/>
        </p:nvSpPr>
        <p:spPr>
          <a:xfrm>
            <a:off x="9866948" y="3180517"/>
            <a:ext cx="3742730" cy="2177415"/>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Seasonal product offerings change based on local weather patterns. Clothing retailers stock different items in their Scottish vs. Mediterranean locations based on typical climate conditions.</a:t>
            </a:r>
            <a:endParaRPr lang="en-US" sz="1750" dirty="0"/>
          </a:p>
        </p:txBody>
      </p:sp>
      <p:sp>
        <p:nvSpPr>
          <p:cNvPr id="12" name="Text 10"/>
          <p:cNvSpPr/>
          <p:nvPr/>
        </p:nvSpPr>
        <p:spPr>
          <a:xfrm>
            <a:off x="793790" y="5839897"/>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E0D6DE"/>
                </a:solidFill>
                <a:latin typeface="Fira Sans" pitchFamily="34" charset="0"/>
                <a:ea typeface="Fira Sans" pitchFamily="34" charset="-122"/>
                <a:cs typeface="Fira Sans" pitchFamily="34" charset="-120"/>
              </a:rPr>
              <a:t>McDonald's exemplifies successful geographic segmentation through its menu adaptations across countries. In the UK, they offer bacon rolls and porridge for breakfast, while in India they serve the McAloo Tikki burger with potato patties to accommodate local vegetarian preferences. This approach allows the global brand to maintain relevance across diverse markets.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2219"/>
          </a:xfrm>
          <a:prstGeom prst="rect">
            <a:avLst/>
          </a:prstGeom>
        </p:spPr>
      </p:pic>
      <p:sp>
        <p:nvSpPr>
          <p:cNvPr id="3" name="Text 0"/>
          <p:cNvSpPr/>
          <p:nvPr/>
        </p:nvSpPr>
        <p:spPr>
          <a:xfrm>
            <a:off x="626745" y="492443"/>
            <a:ext cx="5139928" cy="559594"/>
          </a:xfrm>
          <a:prstGeom prst="rect">
            <a:avLst/>
          </a:prstGeom>
          <a:noFill/>
          <a:ln/>
        </p:spPr>
        <p:txBody>
          <a:bodyPr wrap="none" lIns="0" tIns="0" rIns="0" bIns="0" rtlCol="0" anchor="t"/>
          <a:lstStyle/>
          <a:p>
            <a:pPr algn="l" indent="0" marL="0">
              <a:lnSpc>
                <a:spcPts val="4400"/>
              </a:lnSpc>
              <a:buNone/>
            </a:pPr>
            <a:r>
              <a:rPr lang="en-US" sz="3500" spc="-35" kern="0" dirty="0">
                <a:solidFill>
                  <a:srgbClr val="FA95AF"/>
                </a:solidFill>
                <a:latin typeface="Anton" pitchFamily="34" charset="0"/>
                <a:ea typeface="Anton" pitchFamily="34" charset="-122"/>
                <a:cs typeface="Anton" pitchFamily="34" charset="-120"/>
              </a:rPr>
              <a:t>Psychographic Segmentation</a:t>
            </a:r>
            <a:endParaRPr lang="en-US" sz="3500" dirty="0"/>
          </a:p>
        </p:txBody>
      </p:sp>
      <p:pic>
        <p:nvPicPr>
          <p:cNvPr id="4" name="Image 1" descr="preencoded.png">    </p:cNvPr>
          <p:cNvPicPr>
            <a:picLocks noChangeAspect="1"/>
          </p:cNvPicPr>
          <p:nvPr/>
        </p:nvPicPr>
        <p:blipFill>
          <a:blip r:embed="rId2"/>
          <a:stretch>
            <a:fillRect/>
          </a:stretch>
        </p:blipFill>
        <p:spPr>
          <a:xfrm>
            <a:off x="626745" y="1320641"/>
            <a:ext cx="895350" cy="1074420"/>
          </a:xfrm>
          <a:prstGeom prst="rect">
            <a:avLst/>
          </a:prstGeom>
        </p:spPr>
      </p:pic>
      <p:sp>
        <p:nvSpPr>
          <p:cNvPr id="5" name="Text 1"/>
          <p:cNvSpPr/>
          <p:nvPr/>
        </p:nvSpPr>
        <p:spPr>
          <a:xfrm>
            <a:off x="1790700" y="1499711"/>
            <a:ext cx="2238375" cy="279797"/>
          </a:xfrm>
          <a:prstGeom prst="rect">
            <a:avLst/>
          </a:prstGeom>
          <a:noFill/>
          <a:ln/>
        </p:spPr>
        <p:txBody>
          <a:bodyPr wrap="none" lIns="0" tIns="0" rIns="0" bIns="0" rtlCol="0" anchor="t"/>
          <a:lstStyle/>
          <a:p>
            <a:pPr algn="l" indent="0" marL="0">
              <a:lnSpc>
                <a:spcPts val="2200"/>
              </a:lnSpc>
              <a:buNone/>
            </a:pPr>
            <a:r>
              <a:rPr lang="en-US" sz="1750" spc="-18" kern="0" dirty="0">
                <a:solidFill>
                  <a:srgbClr val="E0D6DE"/>
                </a:solidFill>
                <a:latin typeface="Anton" pitchFamily="34" charset="0"/>
                <a:ea typeface="Anton" pitchFamily="34" charset="-122"/>
                <a:cs typeface="Anton" pitchFamily="34" charset="-120"/>
              </a:rPr>
              <a:t>Personality Traits</a:t>
            </a:r>
            <a:endParaRPr lang="en-US" sz="1750" dirty="0"/>
          </a:p>
        </p:txBody>
      </p:sp>
      <p:sp>
        <p:nvSpPr>
          <p:cNvPr id="6" name="Text 2"/>
          <p:cNvSpPr/>
          <p:nvPr/>
        </p:nvSpPr>
        <p:spPr>
          <a:xfrm>
            <a:off x="1790700" y="1886903"/>
            <a:ext cx="6726555" cy="286464"/>
          </a:xfrm>
          <a:prstGeom prst="rect">
            <a:avLst/>
          </a:prstGeom>
          <a:noFill/>
          <a:ln/>
        </p:spPr>
        <p:txBody>
          <a:bodyPr wrap="none" lIns="0" tIns="0" rIns="0" bIns="0" rtlCol="0" anchor="t"/>
          <a:lstStyle/>
          <a:p>
            <a:pPr algn="l"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Outgoing vs. reserved, traditional vs. innovative, risk-takers vs. security-seekers</a:t>
            </a:r>
            <a:endParaRPr lang="en-US" sz="1400" dirty="0"/>
          </a:p>
        </p:txBody>
      </p:sp>
      <p:pic>
        <p:nvPicPr>
          <p:cNvPr id="7" name="Image 2" descr="preencoded.png">    </p:cNvPr>
          <p:cNvPicPr>
            <a:picLocks noChangeAspect="1"/>
          </p:cNvPicPr>
          <p:nvPr/>
        </p:nvPicPr>
        <p:blipFill>
          <a:blip r:embed="rId3"/>
          <a:stretch>
            <a:fillRect/>
          </a:stretch>
        </p:blipFill>
        <p:spPr>
          <a:xfrm>
            <a:off x="626745" y="2395061"/>
            <a:ext cx="895350" cy="1318260"/>
          </a:xfrm>
          <a:prstGeom prst="rect">
            <a:avLst/>
          </a:prstGeom>
        </p:spPr>
      </p:pic>
      <p:sp>
        <p:nvSpPr>
          <p:cNvPr id="8" name="Text 3"/>
          <p:cNvSpPr/>
          <p:nvPr/>
        </p:nvSpPr>
        <p:spPr>
          <a:xfrm>
            <a:off x="1790700" y="2574131"/>
            <a:ext cx="2238375" cy="279797"/>
          </a:xfrm>
          <a:prstGeom prst="rect">
            <a:avLst/>
          </a:prstGeom>
          <a:noFill/>
          <a:ln/>
        </p:spPr>
        <p:txBody>
          <a:bodyPr wrap="none" lIns="0" tIns="0" rIns="0" bIns="0" rtlCol="0" anchor="t"/>
          <a:lstStyle/>
          <a:p>
            <a:pPr algn="l" indent="0" marL="0">
              <a:lnSpc>
                <a:spcPts val="2200"/>
              </a:lnSpc>
              <a:buNone/>
            </a:pPr>
            <a:r>
              <a:rPr lang="en-US" sz="1750" spc="-18" kern="0" dirty="0">
                <a:solidFill>
                  <a:srgbClr val="E0D6DE"/>
                </a:solidFill>
                <a:latin typeface="Anton" pitchFamily="34" charset="0"/>
                <a:ea typeface="Anton" pitchFamily="34" charset="-122"/>
                <a:cs typeface="Anton" pitchFamily="34" charset="-120"/>
              </a:rPr>
              <a:t>Values and Beliefs</a:t>
            </a:r>
            <a:endParaRPr lang="en-US" sz="1750" dirty="0"/>
          </a:p>
        </p:txBody>
      </p:sp>
      <p:sp>
        <p:nvSpPr>
          <p:cNvPr id="9" name="Text 4"/>
          <p:cNvSpPr/>
          <p:nvPr/>
        </p:nvSpPr>
        <p:spPr>
          <a:xfrm>
            <a:off x="1790700" y="2961323"/>
            <a:ext cx="6726555" cy="572929"/>
          </a:xfrm>
          <a:prstGeom prst="rect">
            <a:avLst/>
          </a:prstGeom>
          <a:noFill/>
          <a:ln/>
        </p:spPr>
        <p:txBody>
          <a:bodyPr wrap="square" lIns="0" tIns="0" rIns="0" bIns="0" rtlCol="0" anchor="t"/>
          <a:lstStyle/>
          <a:p>
            <a:pPr algn="l"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Environmental consciousness, social responsibility, family-orientation, achievement-driven</a:t>
            </a:r>
            <a:endParaRPr lang="en-US" sz="1400" dirty="0"/>
          </a:p>
        </p:txBody>
      </p:sp>
      <p:pic>
        <p:nvPicPr>
          <p:cNvPr id="10" name="Image 3" descr="preencoded.png">    </p:cNvPr>
          <p:cNvPicPr>
            <a:picLocks noChangeAspect="1"/>
          </p:cNvPicPr>
          <p:nvPr/>
        </p:nvPicPr>
        <p:blipFill>
          <a:blip r:embed="rId4"/>
          <a:stretch>
            <a:fillRect/>
          </a:stretch>
        </p:blipFill>
        <p:spPr>
          <a:xfrm>
            <a:off x="626745" y="3713321"/>
            <a:ext cx="895350" cy="1318260"/>
          </a:xfrm>
          <a:prstGeom prst="rect">
            <a:avLst/>
          </a:prstGeom>
        </p:spPr>
      </p:pic>
      <p:sp>
        <p:nvSpPr>
          <p:cNvPr id="11" name="Text 5"/>
          <p:cNvSpPr/>
          <p:nvPr/>
        </p:nvSpPr>
        <p:spPr>
          <a:xfrm>
            <a:off x="1790700" y="3892391"/>
            <a:ext cx="2238375" cy="279797"/>
          </a:xfrm>
          <a:prstGeom prst="rect">
            <a:avLst/>
          </a:prstGeom>
          <a:noFill/>
          <a:ln/>
        </p:spPr>
        <p:txBody>
          <a:bodyPr wrap="none" lIns="0" tIns="0" rIns="0" bIns="0" rtlCol="0" anchor="t"/>
          <a:lstStyle/>
          <a:p>
            <a:pPr algn="l" indent="0" marL="0">
              <a:lnSpc>
                <a:spcPts val="2200"/>
              </a:lnSpc>
              <a:buNone/>
            </a:pPr>
            <a:r>
              <a:rPr lang="en-US" sz="1750" spc="-18" kern="0" dirty="0">
                <a:solidFill>
                  <a:srgbClr val="E0D6DE"/>
                </a:solidFill>
                <a:latin typeface="Anton" pitchFamily="34" charset="0"/>
                <a:ea typeface="Anton" pitchFamily="34" charset="-122"/>
                <a:cs typeface="Anton" pitchFamily="34" charset="-120"/>
              </a:rPr>
              <a:t>Lifestyle Choices</a:t>
            </a:r>
            <a:endParaRPr lang="en-US" sz="1750" dirty="0"/>
          </a:p>
        </p:txBody>
      </p:sp>
      <p:sp>
        <p:nvSpPr>
          <p:cNvPr id="12" name="Text 6"/>
          <p:cNvSpPr/>
          <p:nvPr/>
        </p:nvSpPr>
        <p:spPr>
          <a:xfrm>
            <a:off x="1790700" y="4279583"/>
            <a:ext cx="6726555" cy="572929"/>
          </a:xfrm>
          <a:prstGeom prst="rect">
            <a:avLst/>
          </a:prstGeom>
          <a:noFill/>
          <a:ln/>
        </p:spPr>
        <p:txBody>
          <a:bodyPr wrap="square" lIns="0" tIns="0" rIns="0" bIns="0" rtlCol="0" anchor="t"/>
          <a:lstStyle/>
          <a:p>
            <a:pPr algn="l"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Outdoor enthusiasts, urban socialites, health-conscious consumers, tech early adopters</a:t>
            </a:r>
            <a:endParaRPr lang="en-US" sz="1400" dirty="0"/>
          </a:p>
        </p:txBody>
      </p:sp>
      <p:pic>
        <p:nvPicPr>
          <p:cNvPr id="13" name="Image 4" descr="preencoded.png">    </p:cNvPr>
          <p:cNvPicPr>
            <a:picLocks noChangeAspect="1"/>
          </p:cNvPicPr>
          <p:nvPr/>
        </p:nvPicPr>
        <p:blipFill>
          <a:blip r:embed="rId5"/>
          <a:stretch>
            <a:fillRect/>
          </a:stretch>
        </p:blipFill>
        <p:spPr>
          <a:xfrm>
            <a:off x="626745" y="5031581"/>
            <a:ext cx="895350" cy="1074420"/>
          </a:xfrm>
          <a:prstGeom prst="rect">
            <a:avLst/>
          </a:prstGeom>
        </p:spPr>
      </p:pic>
      <p:sp>
        <p:nvSpPr>
          <p:cNvPr id="14" name="Text 7"/>
          <p:cNvSpPr/>
          <p:nvPr/>
        </p:nvSpPr>
        <p:spPr>
          <a:xfrm>
            <a:off x="1790700" y="5210651"/>
            <a:ext cx="2238375" cy="279797"/>
          </a:xfrm>
          <a:prstGeom prst="rect">
            <a:avLst/>
          </a:prstGeom>
          <a:noFill/>
          <a:ln/>
        </p:spPr>
        <p:txBody>
          <a:bodyPr wrap="none" lIns="0" tIns="0" rIns="0" bIns="0" rtlCol="0" anchor="t"/>
          <a:lstStyle/>
          <a:p>
            <a:pPr algn="l" indent="0" marL="0">
              <a:lnSpc>
                <a:spcPts val="2200"/>
              </a:lnSpc>
              <a:buNone/>
            </a:pPr>
            <a:r>
              <a:rPr lang="en-US" sz="1750" spc="-18" kern="0" dirty="0">
                <a:solidFill>
                  <a:srgbClr val="E0D6DE"/>
                </a:solidFill>
                <a:latin typeface="Anton" pitchFamily="34" charset="0"/>
                <a:ea typeface="Anton" pitchFamily="34" charset="-122"/>
                <a:cs typeface="Anton" pitchFamily="34" charset="-120"/>
              </a:rPr>
              <a:t>Interests and Activities</a:t>
            </a:r>
            <a:endParaRPr lang="en-US" sz="1750" dirty="0"/>
          </a:p>
        </p:txBody>
      </p:sp>
      <p:sp>
        <p:nvSpPr>
          <p:cNvPr id="15" name="Text 8"/>
          <p:cNvSpPr/>
          <p:nvPr/>
        </p:nvSpPr>
        <p:spPr>
          <a:xfrm>
            <a:off x="1790700" y="5597843"/>
            <a:ext cx="6726555" cy="286464"/>
          </a:xfrm>
          <a:prstGeom prst="rect">
            <a:avLst/>
          </a:prstGeom>
          <a:noFill/>
          <a:ln/>
        </p:spPr>
        <p:txBody>
          <a:bodyPr wrap="none" lIns="0" tIns="0" rIns="0" bIns="0" rtlCol="0" anchor="t"/>
          <a:lstStyle/>
          <a:p>
            <a:pPr algn="l"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Sports, arts, travel, cooking, gaming, professional networking</a:t>
            </a:r>
            <a:endParaRPr lang="en-US" sz="1400" dirty="0"/>
          </a:p>
        </p:txBody>
      </p:sp>
      <p:sp>
        <p:nvSpPr>
          <p:cNvPr id="16" name="Text 9"/>
          <p:cNvSpPr/>
          <p:nvPr/>
        </p:nvSpPr>
        <p:spPr>
          <a:xfrm>
            <a:off x="626745" y="6307455"/>
            <a:ext cx="7890510" cy="1432322"/>
          </a:xfrm>
          <a:prstGeom prst="rect">
            <a:avLst/>
          </a:prstGeom>
          <a:noFill/>
          <a:ln/>
        </p:spPr>
        <p:txBody>
          <a:bodyPr wrap="square" lIns="0" tIns="0" rIns="0" bIns="0" rtlCol="0" anchor="t"/>
          <a:lstStyle/>
          <a:p>
            <a:pPr algn="l" indent="0" marL="0">
              <a:lnSpc>
                <a:spcPts val="2250"/>
              </a:lnSpc>
              <a:buNone/>
            </a:pPr>
            <a:r>
              <a:rPr lang="en-US" sz="1400" spc="-28" kern="0" dirty="0">
                <a:solidFill>
                  <a:srgbClr val="E0D6DE"/>
                </a:solidFill>
                <a:latin typeface="Fira Sans" pitchFamily="34" charset="0"/>
                <a:ea typeface="Fira Sans" pitchFamily="34" charset="-122"/>
                <a:cs typeface="Fira Sans" pitchFamily="34" charset="-120"/>
              </a:rPr>
              <a:t>Patagonia brilliantly targets the eco-conscious segment through psychographic segmentation. Their marketing emphasises sustainability and environmental activism, appealing to customers who value corporate responsibility. Their "Don't Buy This Jacket" campaign paradoxically strengthened loyalty by encouraging repair over replacement—demonstrating perfect alignment with their target group's values.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33889" y="500063"/>
            <a:ext cx="4643795" cy="566142"/>
          </a:xfrm>
          <a:prstGeom prst="rect">
            <a:avLst/>
          </a:prstGeom>
          <a:noFill/>
          <a:ln/>
        </p:spPr>
        <p:txBody>
          <a:bodyPr wrap="none" lIns="0" tIns="0" rIns="0" bIns="0" rtlCol="0" anchor="t"/>
          <a:lstStyle/>
          <a:p>
            <a:pPr algn="l" indent="0" marL="0">
              <a:lnSpc>
                <a:spcPts val="4450"/>
              </a:lnSpc>
              <a:buNone/>
            </a:pPr>
            <a:r>
              <a:rPr lang="en-US" sz="3550" spc="-36" kern="0" dirty="0">
                <a:solidFill>
                  <a:srgbClr val="FA95AF"/>
                </a:solidFill>
                <a:latin typeface="Anton" pitchFamily="34" charset="0"/>
                <a:ea typeface="Anton" pitchFamily="34" charset="-122"/>
                <a:cs typeface="Anton" pitchFamily="34" charset="-120"/>
              </a:rPr>
              <a:t>Behavioural Segmentation</a:t>
            </a:r>
            <a:endParaRPr lang="en-US" sz="3550" dirty="0"/>
          </a:p>
        </p:txBody>
      </p:sp>
      <p:sp>
        <p:nvSpPr>
          <p:cNvPr id="3" name="Shape 1"/>
          <p:cNvSpPr/>
          <p:nvPr/>
        </p:nvSpPr>
        <p:spPr>
          <a:xfrm>
            <a:off x="633889" y="1428393"/>
            <a:ext cx="1670328" cy="1043464"/>
          </a:xfrm>
          <a:prstGeom prst="roundRect">
            <a:avLst>
              <a:gd name="adj" fmla="val 2604"/>
            </a:avLst>
          </a:prstGeom>
          <a:solidFill>
            <a:srgbClr val="3E3E3E"/>
          </a:solidFill>
          <a:ln/>
        </p:spPr>
      </p:sp>
      <p:pic>
        <p:nvPicPr>
          <p:cNvPr id="4" name="Image 0" descr="preencoded.png">    </p:cNvPr>
          <p:cNvPicPr>
            <a:picLocks noChangeAspect="1"/>
          </p:cNvPicPr>
          <p:nvPr/>
        </p:nvPicPr>
        <p:blipFill>
          <a:blip r:embed="rId1"/>
          <a:stretch>
            <a:fillRect/>
          </a:stretch>
        </p:blipFill>
        <p:spPr>
          <a:xfrm>
            <a:off x="1341715" y="1790938"/>
            <a:ext cx="254675" cy="318373"/>
          </a:xfrm>
          <a:prstGeom prst="rect">
            <a:avLst/>
          </a:prstGeom>
        </p:spPr>
      </p:pic>
      <p:sp>
        <p:nvSpPr>
          <p:cNvPr id="5" name="Text 2"/>
          <p:cNvSpPr/>
          <p:nvPr/>
        </p:nvSpPr>
        <p:spPr>
          <a:xfrm>
            <a:off x="2485311" y="1609487"/>
            <a:ext cx="2264212" cy="283012"/>
          </a:xfrm>
          <a:prstGeom prst="rect">
            <a:avLst/>
          </a:prstGeom>
          <a:noFill/>
          <a:ln/>
        </p:spPr>
        <p:txBody>
          <a:bodyPr wrap="none" lIns="0" tIns="0" rIns="0" bIns="0" rtlCol="0" anchor="t"/>
          <a:lstStyle/>
          <a:p>
            <a:pPr algn="l" indent="0" marL="0">
              <a:lnSpc>
                <a:spcPts val="2200"/>
              </a:lnSpc>
              <a:buNone/>
            </a:pPr>
            <a:r>
              <a:rPr lang="en-US" sz="1750" spc="-18" kern="0" dirty="0">
                <a:solidFill>
                  <a:srgbClr val="E0D6DE"/>
                </a:solidFill>
                <a:latin typeface="Anton" pitchFamily="34" charset="0"/>
                <a:ea typeface="Anton" pitchFamily="34" charset="-122"/>
                <a:cs typeface="Anton" pitchFamily="34" charset="-120"/>
              </a:rPr>
              <a:t>Purchasing Behaviour</a:t>
            </a:r>
            <a:endParaRPr lang="en-US" sz="1750" dirty="0"/>
          </a:p>
        </p:txBody>
      </p:sp>
      <p:sp>
        <p:nvSpPr>
          <p:cNvPr id="6" name="Text 3"/>
          <p:cNvSpPr/>
          <p:nvPr/>
        </p:nvSpPr>
        <p:spPr>
          <a:xfrm>
            <a:off x="2485311" y="2001083"/>
            <a:ext cx="5175409" cy="289679"/>
          </a:xfrm>
          <a:prstGeom prst="rect">
            <a:avLst/>
          </a:prstGeom>
          <a:noFill/>
          <a:ln/>
        </p:spPr>
        <p:txBody>
          <a:bodyPr wrap="none" lIns="0" tIns="0" rIns="0" bIns="0" rtlCol="0" anchor="t"/>
          <a:lstStyle/>
          <a:p>
            <a:pPr algn="l" indent="0" marL="0">
              <a:lnSpc>
                <a:spcPts val="2250"/>
              </a:lnSpc>
              <a:buNone/>
            </a:pPr>
            <a:r>
              <a:rPr lang="en-US" sz="1400" spc="-29" kern="0" dirty="0">
                <a:solidFill>
                  <a:srgbClr val="E0D6DE"/>
                </a:solidFill>
                <a:latin typeface="Fira Sans" pitchFamily="34" charset="0"/>
                <a:ea typeface="Fira Sans" pitchFamily="34" charset="-122"/>
                <a:cs typeface="Fira Sans" pitchFamily="34" charset="-120"/>
              </a:rPr>
              <a:t>Impulse buyers vs. researchers, price-sensitive vs. quality-focused</a:t>
            </a:r>
            <a:endParaRPr lang="en-US" sz="1400" dirty="0"/>
          </a:p>
        </p:txBody>
      </p:sp>
      <p:sp>
        <p:nvSpPr>
          <p:cNvPr id="7" name="Shape 4"/>
          <p:cNvSpPr/>
          <p:nvPr/>
        </p:nvSpPr>
        <p:spPr>
          <a:xfrm>
            <a:off x="2394704" y="2462332"/>
            <a:ext cx="11511320" cy="11430"/>
          </a:xfrm>
          <a:prstGeom prst="roundRect">
            <a:avLst>
              <a:gd name="adj" fmla="val 237719"/>
            </a:avLst>
          </a:prstGeom>
          <a:solidFill>
            <a:srgbClr val="575757"/>
          </a:solidFill>
          <a:ln/>
        </p:spPr>
      </p:sp>
      <p:sp>
        <p:nvSpPr>
          <p:cNvPr id="8" name="Shape 5"/>
          <p:cNvSpPr/>
          <p:nvPr/>
        </p:nvSpPr>
        <p:spPr>
          <a:xfrm>
            <a:off x="633889" y="2562344"/>
            <a:ext cx="3340656" cy="1043464"/>
          </a:xfrm>
          <a:prstGeom prst="roundRect">
            <a:avLst>
              <a:gd name="adj" fmla="val 2604"/>
            </a:avLst>
          </a:prstGeom>
          <a:solidFill>
            <a:srgbClr val="3E3E3E"/>
          </a:solidFill>
          <a:ln/>
        </p:spPr>
      </p:sp>
      <p:pic>
        <p:nvPicPr>
          <p:cNvPr id="9" name="Image 1" descr="preencoded.png">    </p:cNvPr>
          <p:cNvPicPr>
            <a:picLocks noChangeAspect="1"/>
          </p:cNvPicPr>
          <p:nvPr/>
        </p:nvPicPr>
        <p:blipFill>
          <a:blip r:embed="rId2"/>
          <a:stretch>
            <a:fillRect/>
          </a:stretch>
        </p:blipFill>
        <p:spPr>
          <a:xfrm>
            <a:off x="2176820" y="2924889"/>
            <a:ext cx="254675" cy="318373"/>
          </a:xfrm>
          <a:prstGeom prst="rect">
            <a:avLst/>
          </a:prstGeom>
        </p:spPr>
      </p:pic>
      <p:sp>
        <p:nvSpPr>
          <p:cNvPr id="10" name="Text 6"/>
          <p:cNvSpPr/>
          <p:nvPr/>
        </p:nvSpPr>
        <p:spPr>
          <a:xfrm>
            <a:off x="4155638" y="2743438"/>
            <a:ext cx="2264212" cy="283012"/>
          </a:xfrm>
          <a:prstGeom prst="rect">
            <a:avLst/>
          </a:prstGeom>
          <a:noFill/>
          <a:ln/>
        </p:spPr>
        <p:txBody>
          <a:bodyPr wrap="none" lIns="0" tIns="0" rIns="0" bIns="0" rtlCol="0" anchor="t"/>
          <a:lstStyle/>
          <a:p>
            <a:pPr algn="l" indent="0" marL="0">
              <a:lnSpc>
                <a:spcPts val="2200"/>
              </a:lnSpc>
              <a:buNone/>
            </a:pPr>
            <a:r>
              <a:rPr lang="en-US" sz="1750" spc="-18" kern="0" dirty="0">
                <a:solidFill>
                  <a:srgbClr val="E0D6DE"/>
                </a:solidFill>
                <a:latin typeface="Anton" pitchFamily="34" charset="0"/>
                <a:ea typeface="Anton" pitchFamily="34" charset="-122"/>
                <a:cs typeface="Anton" pitchFamily="34" charset="-120"/>
              </a:rPr>
              <a:t>Usage Rate</a:t>
            </a:r>
            <a:endParaRPr lang="en-US" sz="1750" dirty="0"/>
          </a:p>
        </p:txBody>
      </p:sp>
      <p:sp>
        <p:nvSpPr>
          <p:cNvPr id="11" name="Text 7"/>
          <p:cNvSpPr/>
          <p:nvPr/>
        </p:nvSpPr>
        <p:spPr>
          <a:xfrm>
            <a:off x="4155638" y="3135035"/>
            <a:ext cx="4359473" cy="289679"/>
          </a:xfrm>
          <a:prstGeom prst="rect">
            <a:avLst/>
          </a:prstGeom>
          <a:noFill/>
          <a:ln/>
        </p:spPr>
        <p:txBody>
          <a:bodyPr wrap="none" lIns="0" tIns="0" rIns="0" bIns="0" rtlCol="0" anchor="t"/>
          <a:lstStyle/>
          <a:p>
            <a:pPr algn="l" indent="0" marL="0">
              <a:lnSpc>
                <a:spcPts val="2250"/>
              </a:lnSpc>
              <a:buNone/>
            </a:pPr>
            <a:r>
              <a:rPr lang="en-US" sz="1400" spc="-29" kern="0" dirty="0">
                <a:solidFill>
                  <a:srgbClr val="E0D6DE"/>
                </a:solidFill>
                <a:latin typeface="Fira Sans" pitchFamily="34" charset="0"/>
                <a:ea typeface="Fira Sans" pitchFamily="34" charset="-122"/>
                <a:cs typeface="Fira Sans" pitchFamily="34" charset="-120"/>
              </a:rPr>
              <a:t>Heavy, medium, light or non-users of products/services</a:t>
            </a:r>
            <a:endParaRPr lang="en-US" sz="1400" dirty="0"/>
          </a:p>
        </p:txBody>
      </p:sp>
      <p:sp>
        <p:nvSpPr>
          <p:cNvPr id="12" name="Shape 8"/>
          <p:cNvSpPr/>
          <p:nvPr/>
        </p:nvSpPr>
        <p:spPr>
          <a:xfrm>
            <a:off x="4065032" y="3596283"/>
            <a:ext cx="9840992" cy="11430"/>
          </a:xfrm>
          <a:prstGeom prst="roundRect">
            <a:avLst>
              <a:gd name="adj" fmla="val 237719"/>
            </a:avLst>
          </a:prstGeom>
          <a:solidFill>
            <a:srgbClr val="575757"/>
          </a:solidFill>
          <a:ln/>
        </p:spPr>
      </p:sp>
      <p:sp>
        <p:nvSpPr>
          <p:cNvPr id="13" name="Shape 9"/>
          <p:cNvSpPr/>
          <p:nvPr/>
        </p:nvSpPr>
        <p:spPr>
          <a:xfrm>
            <a:off x="633889" y="3696295"/>
            <a:ext cx="5010983" cy="1043464"/>
          </a:xfrm>
          <a:prstGeom prst="roundRect">
            <a:avLst>
              <a:gd name="adj" fmla="val 2604"/>
            </a:avLst>
          </a:prstGeom>
          <a:solidFill>
            <a:srgbClr val="3E3E3E"/>
          </a:solidFill>
          <a:ln/>
        </p:spPr>
      </p:sp>
      <p:pic>
        <p:nvPicPr>
          <p:cNvPr id="14" name="Image 2" descr="preencoded.png">    </p:cNvPr>
          <p:cNvPicPr>
            <a:picLocks noChangeAspect="1"/>
          </p:cNvPicPr>
          <p:nvPr/>
        </p:nvPicPr>
        <p:blipFill>
          <a:blip r:embed="rId3"/>
          <a:stretch>
            <a:fillRect/>
          </a:stretch>
        </p:blipFill>
        <p:spPr>
          <a:xfrm>
            <a:off x="3012043" y="4058841"/>
            <a:ext cx="254675" cy="318373"/>
          </a:xfrm>
          <a:prstGeom prst="rect">
            <a:avLst/>
          </a:prstGeom>
        </p:spPr>
      </p:pic>
      <p:sp>
        <p:nvSpPr>
          <p:cNvPr id="15" name="Text 10"/>
          <p:cNvSpPr/>
          <p:nvPr/>
        </p:nvSpPr>
        <p:spPr>
          <a:xfrm>
            <a:off x="5825966" y="3877389"/>
            <a:ext cx="2264212" cy="283012"/>
          </a:xfrm>
          <a:prstGeom prst="rect">
            <a:avLst/>
          </a:prstGeom>
          <a:noFill/>
          <a:ln/>
        </p:spPr>
        <p:txBody>
          <a:bodyPr wrap="none" lIns="0" tIns="0" rIns="0" bIns="0" rtlCol="0" anchor="t"/>
          <a:lstStyle/>
          <a:p>
            <a:pPr algn="l" indent="0" marL="0">
              <a:lnSpc>
                <a:spcPts val="2200"/>
              </a:lnSpc>
              <a:buNone/>
            </a:pPr>
            <a:r>
              <a:rPr lang="en-US" sz="1750" spc="-18" kern="0" dirty="0">
                <a:solidFill>
                  <a:srgbClr val="E0D6DE"/>
                </a:solidFill>
                <a:latin typeface="Anton" pitchFamily="34" charset="0"/>
                <a:ea typeface="Anton" pitchFamily="34" charset="-122"/>
                <a:cs typeface="Anton" pitchFamily="34" charset="-120"/>
              </a:rPr>
              <a:t>Loyalty Status</a:t>
            </a:r>
            <a:endParaRPr lang="en-US" sz="1750" dirty="0"/>
          </a:p>
        </p:txBody>
      </p:sp>
      <p:sp>
        <p:nvSpPr>
          <p:cNvPr id="16" name="Text 11"/>
          <p:cNvSpPr/>
          <p:nvPr/>
        </p:nvSpPr>
        <p:spPr>
          <a:xfrm>
            <a:off x="5825966" y="4268986"/>
            <a:ext cx="3911679" cy="289679"/>
          </a:xfrm>
          <a:prstGeom prst="rect">
            <a:avLst/>
          </a:prstGeom>
          <a:noFill/>
          <a:ln/>
        </p:spPr>
        <p:txBody>
          <a:bodyPr wrap="none" lIns="0" tIns="0" rIns="0" bIns="0" rtlCol="0" anchor="t"/>
          <a:lstStyle/>
          <a:p>
            <a:pPr algn="l" indent="0" marL="0">
              <a:lnSpc>
                <a:spcPts val="2250"/>
              </a:lnSpc>
              <a:buNone/>
            </a:pPr>
            <a:r>
              <a:rPr lang="en-US" sz="1400" spc="-29" kern="0" dirty="0">
                <a:solidFill>
                  <a:srgbClr val="E0D6DE"/>
                </a:solidFill>
                <a:latin typeface="Fira Sans" pitchFamily="34" charset="0"/>
                <a:ea typeface="Fira Sans" pitchFamily="34" charset="-122"/>
                <a:cs typeface="Fira Sans" pitchFamily="34" charset="-120"/>
              </a:rPr>
              <a:t>Brand loyalists, switchers, or one-time purchasers</a:t>
            </a:r>
            <a:endParaRPr lang="en-US" sz="1400" dirty="0"/>
          </a:p>
        </p:txBody>
      </p:sp>
      <p:sp>
        <p:nvSpPr>
          <p:cNvPr id="17" name="Shape 12"/>
          <p:cNvSpPr/>
          <p:nvPr/>
        </p:nvSpPr>
        <p:spPr>
          <a:xfrm>
            <a:off x="5735360" y="4730234"/>
            <a:ext cx="8170664" cy="11430"/>
          </a:xfrm>
          <a:prstGeom prst="roundRect">
            <a:avLst>
              <a:gd name="adj" fmla="val 237719"/>
            </a:avLst>
          </a:prstGeom>
          <a:solidFill>
            <a:srgbClr val="575757"/>
          </a:solidFill>
          <a:ln/>
        </p:spPr>
      </p:sp>
      <p:sp>
        <p:nvSpPr>
          <p:cNvPr id="18" name="Shape 13"/>
          <p:cNvSpPr/>
          <p:nvPr/>
        </p:nvSpPr>
        <p:spPr>
          <a:xfrm>
            <a:off x="633889" y="4830247"/>
            <a:ext cx="6681311" cy="1043464"/>
          </a:xfrm>
          <a:prstGeom prst="roundRect">
            <a:avLst>
              <a:gd name="adj" fmla="val 2604"/>
            </a:avLst>
          </a:prstGeom>
          <a:solidFill>
            <a:srgbClr val="3E3E3E"/>
          </a:solidFill>
          <a:ln/>
        </p:spPr>
      </p:sp>
      <p:pic>
        <p:nvPicPr>
          <p:cNvPr id="19" name="Image 3" descr="preencoded.png">    </p:cNvPr>
          <p:cNvPicPr>
            <a:picLocks noChangeAspect="1"/>
          </p:cNvPicPr>
          <p:nvPr/>
        </p:nvPicPr>
        <p:blipFill>
          <a:blip r:embed="rId4"/>
          <a:stretch>
            <a:fillRect/>
          </a:stretch>
        </p:blipFill>
        <p:spPr>
          <a:xfrm>
            <a:off x="3847148" y="5192792"/>
            <a:ext cx="254675" cy="318373"/>
          </a:xfrm>
          <a:prstGeom prst="rect">
            <a:avLst/>
          </a:prstGeom>
        </p:spPr>
      </p:pic>
      <p:sp>
        <p:nvSpPr>
          <p:cNvPr id="20" name="Text 14"/>
          <p:cNvSpPr/>
          <p:nvPr/>
        </p:nvSpPr>
        <p:spPr>
          <a:xfrm>
            <a:off x="7496294" y="5011341"/>
            <a:ext cx="2264212" cy="283012"/>
          </a:xfrm>
          <a:prstGeom prst="rect">
            <a:avLst/>
          </a:prstGeom>
          <a:noFill/>
          <a:ln/>
        </p:spPr>
        <p:txBody>
          <a:bodyPr wrap="none" lIns="0" tIns="0" rIns="0" bIns="0" rtlCol="0" anchor="t"/>
          <a:lstStyle/>
          <a:p>
            <a:pPr algn="l" indent="0" marL="0">
              <a:lnSpc>
                <a:spcPts val="2200"/>
              </a:lnSpc>
              <a:buNone/>
            </a:pPr>
            <a:r>
              <a:rPr lang="en-US" sz="1750" spc="-18" kern="0" dirty="0">
                <a:solidFill>
                  <a:srgbClr val="E0D6DE"/>
                </a:solidFill>
                <a:latin typeface="Anton" pitchFamily="34" charset="0"/>
                <a:ea typeface="Anton" pitchFamily="34" charset="-122"/>
                <a:cs typeface="Anton" pitchFamily="34" charset="-120"/>
              </a:rPr>
              <a:t>Purchase Occasion</a:t>
            </a:r>
            <a:endParaRPr lang="en-US" sz="1750" dirty="0"/>
          </a:p>
        </p:txBody>
      </p:sp>
      <p:sp>
        <p:nvSpPr>
          <p:cNvPr id="21" name="Text 15"/>
          <p:cNvSpPr/>
          <p:nvPr/>
        </p:nvSpPr>
        <p:spPr>
          <a:xfrm>
            <a:off x="7496294" y="5402937"/>
            <a:ext cx="3873103" cy="289679"/>
          </a:xfrm>
          <a:prstGeom prst="rect">
            <a:avLst/>
          </a:prstGeom>
          <a:noFill/>
          <a:ln/>
        </p:spPr>
        <p:txBody>
          <a:bodyPr wrap="none" lIns="0" tIns="0" rIns="0" bIns="0" rtlCol="0" anchor="t"/>
          <a:lstStyle/>
          <a:p>
            <a:pPr algn="l" indent="0" marL="0">
              <a:lnSpc>
                <a:spcPts val="2250"/>
              </a:lnSpc>
              <a:buNone/>
            </a:pPr>
            <a:r>
              <a:rPr lang="en-US" sz="1400" spc="-29" kern="0" dirty="0">
                <a:solidFill>
                  <a:srgbClr val="E0D6DE"/>
                </a:solidFill>
                <a:latin typeface="Fira Sans" pitchFamily="34" charset="0"/>
                <a:ea typeface="Fira Sans" pitchFamily="34" charset="-122"/>
                <a:cs typeface="Fira Sans" pitchFamily="34" charset="-120"/>
              </a:rPr>
              <a:t>Regular use, special occasions, emergencies, gifts</a:t>
            </a:r>
            <a:endParaRPr lang="en-US" sz="1400" dirty="0"/>
          </a:p>
        </p:txBody>
      </p:sp>
      <p:sp>
        <p:nvSpPr>
          <p:cNvPr id="22" name="Text 16"/>
          <p:cNvSpPr/>
          <p:nvPr/>
        </p:nvSpPr>
        <p:spPr>
          <a:xfrm>
            <a:off x="633889" y="6077426"/>
            <a:ext cx="13362623" cy="869037"/>
          </a:xfrm>
          <a:prstGeom prst="rect">
            <a:avLst/>
          </a:prstGeom>
          <a:noFill/>
          <a:ln/>
        </p:spPr>
        <p:txBody>
          <a:bodyPr wrap="square" lIns="0" tIns="0" rIns="0" bIns="0" rtlCol="0" anchor="t"/>
          <a:lstStyle/>
          <a:p>
            <a:pPr algn="l" indent="0" marL="0">
              <a:lnSpc>
                <a:spcPts val="2250"/>
              </a:lnSpc>
              <a:buNone/>
            </a:pPr>
            <a:r>
              <a:rPr lang="en-US" sz="1400" spc="-29" kern="0" dirty="0">
                <a:solidFill>
                  <a:srgbClr val="E0D6DE"/>
                </a:solidFill>
                <a:latin typeface="Fira Sans" pitchFamily="34" charset="0"/>
                <a:ea typeface="Fira Sans" pitchFamily="34" charset="-122"/>
                <a:cs typeface="Fira Sans" pitchFamily="34" charset="-120"/>
              </a:rPr>
              <a:t>Amazon's "Subscribe &amp; Save" programme exemplifies behavioural segmentation by targeting repeat purchasers of consumable products. By offering discounts on automatic reorders, they create value for frequent buyers while securing recurring revenue. This approach acknowledges different customer usage patterns and rewards loyal, high-usage customers.</a:t>
            </a:r>
            <a:endParaRPr lang="en-US" sz="1400" dirty="0"/>
          </a:p>
        </p:txBody>
      </p:sp>
      <p:sp>
        <p:nvSpPr>
          <p:cNvPr id="23" name="Text 17"/>
          <p:cNvSpPr/>
          <p:nvPr/>
        </p:nvSpPr>
        <p:spPr>
          <a:xfrm>
            <a:off x="633889" y="7150179"/>
            <a:ext cx="13362623" cy="579358"/>
          </a:xfrm>
          <a:prstGeom prst="rect">
            <a:avLst/>
          </a:prstGeom>
          <a:noFill/>
          <a:ln/>
        </p:spPr>
        <p:txBody>
          <a:bodyPr wrap="square" lIns="0" tIns="0" rIns="0" bIns="0" rtlCol="0" anchor="t"/>
          <a:lstStyle/>
          <a:p>
            <a:pPr algn="l" indent="0" marL="0">
              <a:lnSpc>
                <a:spcPts val="2250"/>
              </a:lnSpc>
              <a:buNone/>
            </a:pPr>
            <a:r>
              <a:rPr lang="en-US" sz="1400" spc="-29" kern="0" dirty="0">
                <a:solidFill>
                  <a:srgbClr val="E0D6DE"/>
                </a:solidFill>
                <a:latin typeface="Fira Sans" pitchFamily="34" charset="0"/>
                <a:ea typeface="Fira Sans" pitchFamily="34" charset="-122"/>
                <a:cs typeface="Fira Sans" pitchFamily="34" charset="-120"/>
              </a:rPr>
              <a:t>Behavioural segmentation often provides the most directly actionable insights because it focuses on actual customer interactions with products rather than demographic or psychographic characteristics.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2025-04-16T18:06:42Z</dcterms:created>
  <dcterms:modified xsi:type="dcterms:W3CDTF">2025-04-16T18:06:42Z</dcterms:modified>
</cp:coreProperties>
</file>