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3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146.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15" r:id="rId3"/>
    <p:sldId id="416" r:id="rId4"/>
    <p:sldId id="258" r:id="rId5"/>
    <p:sldId id="259" r:id="rId6"/>
    <p:sldId id="260" r:id="rId7"/>
    <p:sldId id="262"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7" r:id="rId23"/>
    <p:sldId id="278" r:id="rId24"/>
    <p:sldId id="281" r:id="rId25"/>
    <p:sldId id="282" r:id="rId26"/>
    <p:sldId id="283" r:id="rId27"/>
    <p:sldId id="284" r:id="rId28"/>
    <p:sldId id="285" r:id="rId29"/>
    <p:sldId id="287" r:id="rId30"/>
    <p:sldId id="288" r:id="rId31"/>
    <p:sldId id="289" r:id="rId32"/>
    <p:sldId id="290" r:id="rId33"/>
    <p:sldId id="291" r:id="rId34"/>
    <p:sldId id="292" r:id="rId35"/>
    <p:sldId id="293" r:id="rId36"/>
    <p:sldId id="294" r:id="rId37"/>
    <p:sldId id="295"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323" r:id="rId65"/>
    <p:sldId id="324" r:id="rId66"/>
    <p:sldId id="325" r:id="rId67"/>
    <p:sldId id="326" r:id="rId68"/>
    <p:sldId id="327" r:id="rId69"/>
    <p:sldId id="328" r:id="rId70"/>
    <p:sldId id="329" r:id="rId71"/>
    <p:sldId id="330" r:id="rId72"/>
    <p:sldId id="331" r:id="rId73"/>
    <p:sldId id="412" r:id="rId74"/>
    <p:sldId id="414" r:id="rId75"/>
    <p:sldId id="411"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2" r:id="rId95"/>
    <p:sldId id="353" r:id="rId96"/>
    <p:sldId id="354" r:id="rId97"/>
    <p:sldId id="355" r:id="rId98"/>
    <p:sldId id="356" r:id="rId99"/>
    <p:sldId id="357" r:id="rId100"/>
    <p:sldId id="358" r:id="rId101"/>
    <p:sldId id="359" r:id="rId102"/>
    <p:sldId id="360" r:id="rId103"/>
    <p:sldId id="361" r:id="rId104"/>
    <p:sldId id="362" r:id="rId105"/>
    <p:sldId id="363" r:id="rId106"/>
    <p:sldId id="364" r:id="rId107"/>
    <p:sldId id="365" r:id="rId108"/>
    <p:sldId id="366" r:id="rId109"/>
    <p:sldId id="367" r:id="rId110"/>
    <p:sldId id="368" r:id="rId111"/>
    <p:sldId id="369" r:id="rId112"/>
    <p:sldId id="370" r:id="rId113"/>
    <p:sldId id="371" r:id="rId114"/>
    <p:sldId id="372" r:id="rId115"/>
    <p:sldId id="373" r:id="rId116"/>
    <p:sldId id="374" r:id="rId117"/>
    <p:sldId id="375" r:id="rId118"/>
    <p:sldId id="376" r:id="rId119"/>
    <p:sldId id="377" r:id="rId120"/>
    <p:sldId id="378" r:id="rId121"/>
    <p:sldId id="379" r:id="rId122"/>
    <p:sldId id="380" r:id="rId123"/>
    <p:sldId id="381" r:id="rId124"/>
    <p:sldId id="382" r:id="rId125"/>
    <p:sldId id="383" r:id="rId126"/>
    <p:sldId id="384" r:id="rId127"/>
    <p:sldId id="386" r:id="rId128"/>
    <p:sldId id="387" r:id="rId129"/>
    <p:sldId id="388" r:id="rId130"/>
    <p:sldId id="389" r:id="rId131"/>
    <p:sldId id="390" r:id="rId132"/>
    <p:sldId id="391" r:id="rId133"/>
    <p:sldId id="392" r:id="rId134"/>
    <p:sldId id="393" r:id="rId135"/>
    <p:sldId id="394" r:id="rId136"/>
    <p:sldId id="395" r:id="rId137"/>
    <p:sldId id="396" r:id="rId138"/>
    <p:sldId id="397" r:id="rId139"/>
    <p:sldId id="398" r:id="rId140"/>
    <p:sldId id="399" r:id="rId141"/>
    <p:sldId id="400" r:id="rId142"/>
    <p:sldId id="401" r:id="rId143"/>
    <p:sldId id="402" r:id="rId144"/>
    <p:sldId id="403" r:id="rId145"/>
    <p:sldId id="410" r:id="rId146"/>
    <p:sldId id="406" r:id="rId147"/>
    <p:sldId id="407" r:id="rId148"/>
    <p:sldId id="408" r:id="rId149"/>
    <p:sldId id="409" r:id="rId15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71EEE2D-933D-4991-B5F1-3401008C8CAD}" type="datetimeFigureOut">
              <a:rPr lang="fr-FR" smtClean="0"/>
              <a:pPr/>
              <a:t>29/03/2020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E70C441-B2B9-4A16-92EE-65A911BDD80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1EEE2D-933D-4991-B5F1-3401008C8CAD}" type="datetimeFigureOut">
              <a:rPr lang="fr-FR" smtClean="0"/>
              <a:pPr/>
              <a:t>29/03/2020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70C441-B2B9-4A16-92EE-65A911BDD80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image" Target="../media/image53.emf"/><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image" Target="../media/image54.emf"/><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image" Target="../media/image55.emf"/><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image" Target="../media/image56.emf"/><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image" Target="../media/image57.emf"/><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image" Target="../media/image58.emf"/><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image" Target="../media/image59.emf"/><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00109"/>
            <a:ext cx="7772400" cy="1643073"/>
          </a:xfrm>
        </p:spPr>
        <p:txBody>
          <a:bodyPr/>
          <a:lstStyle/>
          <a:p>
            <a:pPr algn="l"/>
            <a:r>
              <a:rPr lang="fr-FR" dirty="0" smtClean="0"/>
              <a:t>Chapitre 5</a:t>
            </a:r>
            <a:endParaRPr lang="fr-FR" dirty="0"/>
          </a:p>
        </p:txBody>
      </p:sp>
      <p:sp>
        <p:nvSpPr>
          <p:cNvPr id="3" name="Sous-titre 2"/>
          <p:cNvSpPr>
            <a:spLocks noGrp="1"/>
          </p:cNvSpPr>
          <p:nvPr>
            <p:ph type="subTitle" idx="1"/>
          </p:nvPr>
        </p:nvSpPr>
        <p:spPr>
          <a:xfrm>
            <a:off x="611560" y="2071678"/>
            <a:ext cx="7160840" cy="3877602"/>
          </a:xfrm>
        </p:spPr>
        <p:txBody>
          <a:bodyPr>
            <a:normAutofit fontScale="92500" lnSpcReduction="20000"/>
          </a:bodyPr>
          <a:lstStyle/>
          <a:p>
            <a:endParaRPr lang="fr-FR" dirty="0" smtClean="0"/>
          </a:p>
          <a:p>
            <a:r>
              <a:rPr lang="fr-FR" sz="4400" b="1" dirty="0" smtClean="0">
                <a:solidFill>
                  <a:srgbClr val="C00000"/>
                </a:solidFill>
              </a:rPr>
              <a:t>Statistique </a:t>
            </a:r>
            <a:r>
              <a:rPr lang="fr-FR" sz="4400" b="1" dirty="0" err="1" smtClean="0">
                <a:solidFill>
                  <a:srgbClr val="C00000"/>
                </a:solidFill>
              </a:rPr>
              <a:t>Inférencielle</a:t>
            </a:r>
            <a:endParaRPr lang="fr-FR" sz="4400" b="1" dirty="0">
              <a:solidFill>
                <a:srgbClr val="C00000"/>
              </a:solidFill>
            </a:endParaRPr>
          </a:p>
          <a:p>
            <a:pPr algn="l"/>
            <a:r>
              <a:rPr lang="fr-FR" sz="2800" dirty="0">
                <a:solidFill>
                  <a:schemeClr val="tx1"/>
                </a:solidFill>
              </a:rPr>
              <a:t>Les statistiques peuvent permettre : </a:t>
            </a:r>
            <a:endParaRPr lang="fr-FR" sz="2800" dirty="0" smtClean="0">
              <a:solidFill>
                <a:schemeClr val="tx1"/>
              </a:solidFill>
            </a:endParaRPr>
          </a:p>
          <a:p>
            <a:pPr marL="457200" indent="-457200" algn="l">
              <a:buFontTx/>
              <a:buChar char="-"/>
            </a:pPr>
            <a:r>
              <a:rPr lang="fr-FR" sz="2800" dirty="0" smtClean="0">
                <a:solidFill>
                  <a:schemeClr val="tx1"/>
                </a:solidFill>
              </a:rPr>
              <a:t>d’estimer </a:t>
            </a:r>
            <a:r>
              <a:rPr lang="fr-FR" sz="2800" dirty="0">
                <a:solidFill>
                  <a:schemeClr val="tx1"/>
                </a:solidFill>
              </a:rPr>
              <a:t>un paramètre inconnu, </a:t>
            </a:r>
            <a:endParaRPr lang="fr-FR" sz="2800" dirty="0" smtClean="0">
              <a:solidFill>
                <a:schemeClr val="tx1"/>
              </a:solidFill>
            </a:endParaRPr>
          </a:p>
          <a:p>
            <a:pPr marL="457200" indent="-457200" algn="l">
              <a:buFontTx/>
              <a:buChar char="-"/>
            </a:pPr>
            <a:r>
              <a:rPr lang="fr-FR" sz="2800" dirty="0" smtClean="0">
                <a:solidFill>
                  <a:schemeClr val="tx1"/>
                </a:solidFill>
              </a:rPr>
              <a:t>de </a:t>
            </a:r>
            <a:r>
              <a:rPr lang="fr-FR" sz="2800" dirty="0">
                <a:solidFill>
                  <a:schemeClr val="tx1"/>
                </a:solidFill>
              </a:rPr>
              <a:t>donner une zone dans laquelle un </a:t>
            </a:r>
            <a:r>
              <a:rPr lang="fr-FR" sz="2800" dirty="0" smtClean="0">
                <a:solidFill>
                  <a:schemeClr val="tx1"/>
                </a:solidFill>
              </a:rPr>
              <a:t>paramètre</a:t>
            </a:r>
            <a:r>
              <a:rPr lang="fr-FR" sz="2800" dirty="0">
                <a:solidFill>
                  <a:schemeClr val="tx1"/>
                </a:solidFill>
              </a:rPr>
              <a:t> </a:t>
            </a:r>
            <a:r>
              <a:rPr lang="fr-FR" sz="2800" dirty="0" smtClean="0">
                <a:solidFill>
                  <a:schemeClr val="tx1"/>
                </a:solidFill>
              </a:rPr>
              <a:t> </a:t>
            </a:r>
            <a:r>
              <a:rPr lang="fr-FR" sz="2800" dirty="0">
                <a:solidFill>
                  <a:schemeClr val="tx1"/>
                </a:solidFill>
              </a:rPr>
              <a:t>a de grande chance de se </a:t>
            </a:r>
            <a:r>
              <a:rPr lang="fr-FR" sz="2800" dirty="0" smtClean="0">
                <a:solidFill>
                  <a:schemeClr val="tx1"/>
                </a:solidFill>
              </a:rPr>
              <a:t>trouver</a:t>
            </a:r>
          </a:p>
          <a:p>
            <a:pPr marL="457200" indent="-457200" algn="l">
              <a:buFontTx/>
              <a:buChar char="-"/>
            </a:pPr>
            <a:r>
              <a:rPr lang="fr-FR" sz="2800" dirty="0" smtClean="0">
                <a:solidFill>
                  <a:schemeClr val="tx1"/>
                </a:solidFill>
              </a:rPr>
              <a:t> </a:t>
            </a:r>
            <a:r>
              <a:rPr lang="fr-FR" sz="2800" dirty="0">
                <a:solidFill>
                  <a:schemeClr val="tx1"/>
                </a:solidFill>
              </a:rPr>
              <a:t>de prendre des décisions. </a:t>
            </a:r>
            <a:endParaRPr lang="fr-FR" sz="2800" dirty="0" smtClean="0">
              <a:solidFill>
                <a:schemeClr val="tx1"/>
              </a:solidFill>
            </a:endParaRPr>
          </a:p>
          <a:p>
            <a:pPr algn="l"/>
            <a:r>
              <a:rPr lang="fr-FR" sz="2800" dirty="0" smtClean="0">
                <a:solidFill>
                  <a:schemeClr val="tx1"/>
                </a:solidFill>
              </a:rPr>
              <a:t>Chacune </a:t>
            </a:r>
            <a:r>
              <a:rPr lang="fr-FR" sz="2800" dirty="0">
                <a:solidFill>
                  <a:schemeClr val="tx1"/>
                </a:solidFill>
              </a:rPr>
              <a:t>de ses questions correspond à une thématique en statistiques. </a:t>
            </a:r>
            <a:endParaRPr lang="fr-FR" sz="2800" b="1"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Statistique de test </a:t>
            </a:r>
            <a:endParaRPr lang="fr-FR" dirty="0">
              <a:solidFill>
                <a:srgbClr val="7030A0"/>
              </a:solidFill>
            </a:endParaRPr>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c’est </a:t>
            </a:r>
            <a:r>
              <a:rPr lang="fr-FR" dirty="0"/>
              <a:t>une valeur calculée à partir des données de </a:t>
            </a:r>
            <a:endParaRPr lang="fr-FR" dirty="0" smtClean="0"/>
          </a:p>
          <a:p>
            <a:pPr>
              <a:buNone/>
            </a:pPr>
            <a:r>
              <a:rPr lang="fr-FR" dirty="0" smtClean="0"/>
              <a:t>l’échantillon </a:t>
            </a:r>
            <a:r>
              <a:rPr lang="fr-FR" dirty="0"/>
              <a:t>et elle est utilisée dans la prise de </a:t>
            </a:r>
            <a:endParaRPr lang="fr-FR" dirty="0" smtClean="0"/>
          </a:p>
          <a:p>
            <a:pPr>
              <a:buNone/>
            </a:pPr>
            <a:r>
              <a:rPr lang="fr-FR" dirty="0" smtClean="0"/>
              <a:t>décision  </a:t>
            </a:r>
            <a:r>
              <a:rPr lang="fr-FR" dirty="0"/>
              <a:t>du rejet ou non de l’hypothèse nulle.</a:t>
            </a:r>
          </a:p>
          <a:p>
            <a:endParaRPr lang="fr-FR"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Inférence sur deux proportions</a:t>
            </a:r>
            <a:r>
              <a:rPr lang="fr-FR" dirty="0" smtClean="0"/>
              <a:t> </a:t>
            </a:r>
            <a:endParaRPr lang="fr-FR" dirty="0"/>
          </a:p>
        </p:txBody>
      </p:sp>
      <p:sp>
        <p:nvSpPr>
          <p:cNvPr id="3" name="Espace réservé du contenu 2"/>
          <p:cNvSpPr>
            <a:spLocks noGrp="1"/>
          </p:cNvSpPr>
          <p:nvPr>
            <p:ph idx="1"/>
          </p:nvPr>
        </p:nvSpPr>
        <p:spPr/>
        <p:txBody>
          <a:bodyPr/>
          <a:lstStyle/>
          <a:p>
            <a:pPr>
              <a:buNone/>
            </a:pPr>
            <a:r>
              <a:rPr lang="fr-FR" dirty="0" smtClean="0"/>
              <a:t>Dans les médias ainsi que dans la littérature </a:t>
            </a:r>
          </a:p>
          <a:p>
            <a:pPr>
              <a:buNone/>
            </a:pPr>
            <a:r>
              <a:rPr lang="fr-FR" dirty="0" smtClean="0"/>
              <a:t>scientifique on est confronté à des </a:t>
            </a:r>
          </a:p>
          <a:p>
            <a:pPr>
              <a:buNone/>
            </a:pPr>
            <a:r>
              <a:rPr lang="fr-FR" dirty="0" smtClean="0"/>
              <a:t>comparaisons des proportions de deux</a:t>
            </a:r>
          </a:p>
          <a:p>
            <a:pPr>
              <a:buNone/>
            </a:pPr>
            <a:r>
              <a:rPr lang="fr-FR" dirty="0" smtClean="0"/>
              <a:t> populations. </a:t>
            </a:r>
          </a:p>
          <a:p>
            <a:pPr>
              <a:buNone/>
            </a:pPr>
            <a:r>
              <a:rPr lang="fr-FR" dirty="0" smtClean="0"/>
              <a:t>Les méthodes présentées dans cette section </a:t>
            </a:r>
          </a:p>
          <a:p>
            <a:pPr>
              <a:buNone/>
            </a:pPr>
            <a:r>
              <a:rPr lang="fr-FR" dirty="0" smtClean="0"/>
              <a:t>traite ce genre de problème sous certaines </a:t>
            </a:r>
          </a:p>
          <a:p>
            <a:pPr>
              <a:buNone/>
            </a:pPr>
            <a:r>
              <a:rPr lang="fr-FR" dirty="0" smtClean="0"/>
              <a:t>conditions.</a:t>
            </a:r>
          </a:p>
          <a:p>
            <a:endParaRPr lang="fr-FR"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Conditions requises</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pPr lvl="0"/>
            <a:r>
              <a:rPr lang="fr-FR" dirty="0" smtClean="0"/>
              <a:t>Les proportions sont issues de deux </a:t>
            </a:r>
          </a:p>
          <a:p>
            <a:pPr lvl="0">
              <a:buNone/>
            </a:pPr>
            <a:r>
              <a:rPr lang="fr-FR" dirty="0" smtClean="0"/>
              <a:t>échantillons aléatoires simples indépendants.</a:t>
            </a:r>
          </a:p>
          <a:p>
            <a:pPr lvl="0">
              <a:buNone/>
            </a:pPr>
            <a:endParaRPr lang="fr-FR" dirty="0" smtClean="0"/>
          </a:p>
          <a:p>
            <a:pPr lvl="0"/>
            <a:r>
              <a:rPr lang="fr-FR" dirty="0" smtClean="0"/>
              <a:t>n</a:t>
            </a:r>
            <a:r>
              <a:rPr lang="fr-FR" baseline="-25000" dirty="0" smtClean="0"/>
              <a:t>1</a:t>
            </a:r>
            <a:r>
              <a:rPr lang="fr-FR" dirty="0" smtClean="0"/>
              <a:t>p</a:t>
            </a:r>
            <a:r>
              <a:rPr lang="fr-FR" baseline="-25000" dirty="0" smtClean="0"/>
              <a:t>1</a:t>
            </a:r>
            <a:r>
              <a:rPr lang="fr-FR" dirty="0" smtClean="0"/>
              <a:t>&gt; 5, n</a:t>
            </a:r>
            <a:r>
              <a:rPr lang="fr-FR" baseline="-25000" dirty="0" smtClean="0"/>
              <a:t>1</a:t>
            </a:r>
            <a:r>
              <a:rPr lang="fr-FR" dirty="0" smtClean="0"/>
              <a:t>(1- p</a:t>
            </a:r>
            <a:r>
              <a:rPr lang="fr-FR" baseline="-25000" dirty="0" smtClean="0"/>
              <a:t>1</a:t>
            </a:r>
            <a:r>
              <a:rPr lang="fr-FR" dirty="0" smtClean="0"/>
              <a:t>)</a:t>
            </a:r>
            <a:r>
              <a:rPr lang="fr-FR" baseline="-25000" dirty="0" smtClean="0"/>
              <a:t> </a:t>
            </a:r>
            <a:r>
              <a:rPr lang="fr-FR" dirty="0" smtClean="0"/>
              <a:t>et n</a:t>
            </a:r>
            <a:r>
              <a:rPr lang="fr-FR" baseline="-25000" dirty="0" smtClean="0"/>
              <a:t>2</a:t>
            </a:r>
            <a:r>
              <a:rPr lang="fr-FR" dirty="0" smtClean="0"/>
              <a:t>p</a:t>
            </a:r>
            <a:r>
              <a:rPr lang="fr-FR" baseline="-25000" dirty="0" smtClean="0"/>
              <a:t>2</a:t>
            </a:r>
            <a:r>
              <a:rPr lang="fr-FR" dirty="0" smtClean="0"/>
              <a:t> &gt; 5, n</a:t>
            </a:r>
            <a:r>
              <a:rPr lang="fr-FR" baseline="-25000" dirty="0" smtClean="0"/>
              <a:t>2</a:t>
            </a:r>
            <a:r>
              <a:rPr lang="fr-FR" dirty="0" smtClean="0"/>
              <a:t>(1-</a:t>
            </a:r>
            <a:r>
              <a:rPr lang="fr-FR" baseline="-25000" dirty="0" smtClean="0"/>
              <a:t> </a:t>
            </a:r>
            <a:r>
              <a:rPr lang="fr-FR" dirty="0" smtClean="0"/>
              <a:t>p</a:t>
            </a:r>
            <a:r>
              <a:rPr lang="fr-FR" baseline="-25000" dirty="0" smtClean="0"/>
              <a:t>2</a:t>
            </a:r>
            <a:r>
              <a:rPr lang="fr-FR" dirty="0" smtClean="0"/>
              <a:t>) &gt; 5.</a:t>
            </a:r>
          </a:p>
          <a:p>
            <a:endParaRPr lang="fr-FR"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Notations</a:t>
            </a:r>
            <a:br>
              <a:rPr lang="fr-FR" dirty="0" smtClean="0">
                <a:solidFill>
                  <a:srgbClr val="00B050"/>
                </a:solidFill>
              </a:rPr>
            </a:br>
            <a:endParaRPr lang="fr-FR" dirty="0">
              <a:solidFill>
                <a:srgbClr val="00B050"/>
              </a:solidFill>
            </a:endParaRPr>
          </a:p>
        </p:txBody>
      </p:sp>
      <p:pic>
        <p:nvPicPr>
          <p:cNvPr id="1026" name="Picture 2"/>
          <p:cNvPicPr>
            <a:picLocks noGrp="1" noChangeAspect="1" noChangeArrowheads="1"/>
          </p:cNvPicPr>
          <p:nvPr>
            <p:ph idx="1"/>
          </p:nvPr>
        </p:nvPicPr>
        <p:blipFill>
          <a:blip r:embed="rId2"/>
          <a:srcRect/>
          <a:stretch>
            <a:fillRect/>
          </a:stretch>
        </p:blipFill>
        <p:spPr bwMode="auto">
          <a:xfrm>
            <a:off x="428596" y="1285860"/>
            <a:ext cx="7929618" cy="45005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Test d’hypothèses</a:t>
            </a:r>
            <a:br>
              <a:rPr lang="fr-FR" dirty="0" smtClean="0">
                <a:solidFill>
                  <a:srgbClr val="00B050"/>
                </a:solidFill>
              </a:rPr>
            </a:br>
            <a:endParaRPr lang="fr-FR" dirty="0">
              <a:solidFill>
                <a:srgbClr val="00B050"/>
              </a:solidFill>
            </a:endParaRPr>
          </a:p>
        </p:txBody>
      </p:sp>
      <p:pic>
        <p:nvPicPr>
          <p:cNvPr id="2050" name="Picture 2"/>
          <p:cNvPicPr>
            <a:picLocks noGrp="1" noChangeAspect="1" noChangeArrowheads="1"/>
          </p:cNvPicPr>
          <p:nvPr>
            <p:ph idx="1"/>
          </p:nvPr>
        </p:nvPicPr>
        <p:blipFill>
          <a:blip r:embed="rId2"/>
          <a:srcRect/>
          <a:stretch>
            <a:fillRect/>
          </a:stretch>
        </p:blipFill>
        <p:spPr bwMode="auto">
          <a:xfrm>
            <a:off x="714348" y="1571612"/>
            <a:ext cx="7572428" cy="37862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Statistique de test</a:t>
            </a:r>
            <a:br>
              <a:rPr lang="fr-FR" dirty="0" smtClean="0">
                <a:solidFill>
                  <a:srgbClr val="00B050"/>
                </a:solidFill>
              </a:rPr>
            </a:br>
            <a:endParaRPr lang="fr-FR" dirty="0">
              <a:solidFill>
                <a:srgbClr val="00B050"/>
              </a:solidFill>
            </a:endParaRPr>
          </a:p>
        </p:txBody>
      </p:sp>
      <p:pic>
        <p:nvPicPr>
          <p:cNvPr id="3075" name="Picture 3"/>
          <p:cNvPicPr>
            <a:picLocks noGrp="1" noChangeAspect="1" noChangeArrowheads="1"/>
          </p:cNvPicPr>
          <p:nvPr>
            <p:ph idx="1"/>
          </p:nvPr>
        </p:nvPicPr>
        <p:blipFill>
          <a:blip r:embed="rId2"/>
          <a:srcRect/>
          <a:stretch>
            <a:fillRect/>
          </a:stretch>
        </p:blipFill>
        <p:spPr bwMode="auto">
          <a:xfrm>
            <a:off x="571472" y="1500174"/>
            <a:ext cx="8001056" cy="37862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Exemple </a:t>
            </a:r>
            <a:r>
              <a:rPr lang="fr-FR" dirty="0" smtClean="0"/>
              <a:t>: « test de l’efficacité d’un vaccin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Un article d’une revue américaine rapportait</a:t>
            </a:r>
          </a:p>
          <a:p>
            <a:pPr>
              <a:buNone/>
            </a:pPr>
            <a:r>
              <a:rPr lang="fr-FR" dirty="0" smtClean="0"/>
              <a:t> les résultats expérimentaux relatifs à un vaccin </a:t>
            </a:r>
          </a:p>
          <a:p>
            <a:pPr>
              <a:buNone/>
            </a:pPr>
            <a:r>
              <a:rPr lang="fr-FR" dirty="0" smtClean="0"/>
              <a:t>administré à des enfants. Sur 1070 enfants ayant</a:t>
            </a:r>
          </a:p>
          <a:p>
            <a:pPr>
              <a:buNone/>
            </a:pPr>
            <a:r>
              <a:rPr lang="fr-FR" dirty="0" smtClean="0"/>
              <a:t> reçu le vaccin, 14 ont développé la grippe , sur </a:t>
            </a:r>
          </a:p>
          <a:p>
            <a:pPr>
              <a:buNone/>
            </a:pPr>
            <a:r>
              <a:rPr lang="fr-FR" dirty="0" smtClean="0"/>
              <a:t>les 523 enfants qui ont reçu un placebo, 95 ont </a:t>
            </a:r>
          </a:p>
          <a:p>
            <a:pPr>
              <a:buNone/>
            </a:pPr>
            <a:r>
              <a:rPr lang="fr-FR" dirty="0" smtClean="0"/>
              <a:t>développé la grippe .</a:t>
            </a:r>
          </a:p>
          <a:p>
            <a:pPr>
              <a:buNone/>
            </a:pPr>
            <a:r>
              <a:rPr lang="fr-FR" dirty="0" smtClean="0"/>
              <a:t>Utiliser un seuil de significativité de 0.05 pour tester</a:t>
            </a:r>
          </a:p>
          <a:p>
            <a:pPr>
              <a:buNone/>
            </a:pPr>
            <a:r>
              <a:rPr lang="fr-FR" dirty="0" smtClean="0"/>
              <a:t> l’affirmation que la proportion d’enfants vaccinés </a:t>
            </a:r>
          </a:p>
          <a:p>
            <a:pPr>
              <a:buNone/>
            </a:pPr>
            <a:r>
              <a:rPr lang="fr-FR" dirty="0" smtClean="0"/>
              <a:t>qui développent la grippe est inférieure à celle des</a:t>
            </a:r>
          </a:p>
          <a:p>
            <a:pPr>
              <a:buNone/>
            </a:pPr>
            <a:r>
              <a:rPr lang="fr-FR" dirty="0" smtClean="0"/>
              <a:t> enfants qui ont reçu un placebo.</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714348" y="1357298"/>
            <a:ext cx="7929618" cy="47149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
            </a:r>
            <a:br>
              <a:rPr lang="fr-FR" dirty="0" smtClean="0">
                <a:solidFill>
                  <a:srgbClr val="FF0000"/>
                </a:solidFill>
              </a:rPr>
            </a:br>
            <a:r>
              <a:rPr lang="fr-FR" dirty="0" smtClean="0">
                <a:solidFill>
                  <a:srgbClr val="FF0000"/>
                </a:solidFill>
              </a:rPr>
              <a:t>Solution</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On vérifie que les conditions requises sont </a:t>
            </a:r>
          </a:p>
          <a:p>
            <a:pPr>
              <a:buNone/>
            </a:pPr>
            <a:r>
              <a:rPr lang="fr-FR" dirty="0" smtClean="0"/>
              <a:t>satisfaites</a:t>
            </a:r>
          </a:p>
          <a:p>
            <a:pPr lvl="0"/>
            <a:r>
              <a:rPr lang="fr-FR" dirty="0" smtClean="0"/>
              <a:t>les deux échantillons sont aléatoires simples </a:t>
            </a:r>
          </a:p>
          <a:p>
            <a:pPr lvl="0">
              <a:buNone/>
            </a:pPr>
            <a:endParaRPr lang="fr-FR" dirty="0" smtClean="0"/>
          </a:p>
          <a:p>
            <a:pPr lvl="0"/>
            <a:r>
              <a:rPr lang="fr-FR" dirty="0" smtClean="0"/>
              <a:t>14 &gt; 5, 1056 &gt; 5 et 95 &gt; 5, 437 &gt; 5 </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43175" y="714356"/>
            <a:ext cx="9100825"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L’affirmation d’un taux de grippe plus faible chez les enfants vaccinés peut être représentée par  p</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1</a:t>
            </a: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&lt; p</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Nous testons les hypothèses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0 </a:t>
            </a: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p</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1</a:t>
            </a: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 p</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2</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1 </a:t>
            </a: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p</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1</a:t>
            </a:r>
            <a:r>
              <a:rPr kumimoji="0" lang="fr-FR"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&lt; p</a:t>
            </a:r>
            <a:r>
              <a:rPr kumimoji="0" lang="fr-FR"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2</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0834" name="Picture 2"/>
          <p:cNvPicPr>
            <a:picLocks noChangeAspect="1" noChangeArrowheads="1"/>
          </p:cNvPicPr>
          <p:nvPr/>
        </p:nvPicPr>
        <p:blipFill>
          <a:blip r:embed="rId2"/>
          <a:srcRect/>
          <a:stretch>
            <a:fillRect/>
          </a:stretch>
        </p:blipFill>
        <p:spPr bwMode="auto">
          <a:xfrm>
            <a:off x="571472" y="714356"/>
            <a:ext cx="8143932" cy="54292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7030A0"/>
                </a:solidFill>
              </a:rPr>
              <a:t>Région critique</a:t>
            </a:r>
            <a:endParaRPr lang="fr-FR" dirty="0">
              <a:solidFill>
                <a:srgbClr val="7030A0"/>
              </a:solidFill>
            </a:endParaRPr>
          </a:p>
        </p:txBody>
      </p:sp>
      <p:sp>
        <p:nvSpPr>
          <p:cNvPr id="3" name="Espace réservé du contenu 2"/>
          <p:cNvSpPr>
            <a:spLocks noGrp="1"/>
          </p:cNvSpPr>
          <p:nvPr>
            <p:ph idx="1"/>
          </p:nvPr>
        </p:nvSpPr>
        <p:spPr>
          <a:xfrm>
            <a:off x="457200" y="1857363"/>
            <a:ext cx="8229600" cy="2857521"/>
          </a:xfrm>
        </p:spPr>
        <p:txBody>
          <a:bodyPr>
            <a:normAutofit/>
          </a:bodyPr>
          <a:lstStyle/>
          <a:p>
            <a:pPr>
              <a:buNone/>
            </a:pPr>
            <a:endParaRPr lang="fr-FR" dirty="0"/>
          </a:p>
          <a:p>
            <a:pPr lvl="0"/>
            <a:r>
              <a:rPr lang="fr-FR" dirty="0"/>
              <a:t>La région critique (ou zone de rejet) est </a:t>
            </a:r>
            <a:endParaRPr lang="fr-FR" dirty="0" smtClean="0"/>
          </a:p>
          <a:p>
            <a:pPr>
              <a:buNone/>
            </a:pPr>
            <a:r>
              <a:rPr lang="fr-FR" dirty="0" smtClean="0"/>
              <a:t>l’ensemble </a:t>
            </a:r>
            <a:r>
              <a:rPr lang="fr-FR" dirty="0"/>
              <a:t>des </a:t>
            </a:r>
            <a:r>
              <a:rPr lang="fr-FR" dirty="0" smtClean="0"/>
              <a:t>valeurs de la statistique </a:t>
            </a:r>
            <a:r>
              <a:rPr lang="fr-FR" smtClean="0"/>
              <a:t>qui nous font </a:t>
            </a:r>
            <a:r>
              <a:rPr lang="fr-FR" dirty="0"/>
              <a:t>rejeter H</a:t>
            </a:r>
            <a:r>
              <a:rPr lang="fr-FR" baseline="-25000" dirty="0"/>
              <a:t>0</a:t>
            </a:r>
            <a:r>
              <a:rPr lang="fr-FR" dirty="0"/>
              <a:t>.</a:t>
            </a:r>
          </a:p>
          <a:p>
            <a:pPr lvl="0">
              <a:buNone/>
            </a:pPr>
            <a:endParaRPr lang="fr-FR" dirty="0" smtClean="0"/>
          </a:p>
          <a:p>
            <a:pPr lvl="0"/>
            <a:endParaRPr lang="fr-FR" dirty="0"/>
          </a:p>
          <a:p>
            <a:pPr lvl="0">
              <a:buNone/>
            </a:pPr>
            <a:endParaRPr lang="fr-FR"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00B050"/>
                </a:solidFill>
              </a:rPr>
              <a:t>Interprétation</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a:xfrm>
            <a:off x="285720" y="1643050"/>
            <a:ext cx="8229600" cy="4525963"/>
          </a:xfrm>
        </p:spPr>
        <p:txBody>
          <a:bodyPr/>
          <a:lstStyle/>
          <a:p>
            <a:pPr>
              <a:buNone/>
            </a:pPr>
            <a:r>
              <a:rPr lang="fr-FR" dirty="0" smtClean="0"/>
              <a:t>Nous devons considérer l’affirmation originale </a:t>
            </a:r>
          </a:p>
          <a:p>
            <a:pPr>
              <a:buNone/>
            </a:pPr>
            <a:r>
              <a:rPr lang="fr-FR" dirty="0" smtClean="0"/>
              <a:t>que les enfants qui ont reçu le vaccin ont </a:t>
            </a:r>
          </a:p>
          <a:p>
            <a:pPr>
              <a:buNone/>
            </a:pPr>
            <a:r>
              <a:rPr lang="fr-FR" dirty="0" smtClean="0"/>
              <a:t>développé la grippe avec un taux inférieur à </a:t>
            </a:r>
          </a:p>
          <a:p>
            <a:pPr>
              <a:buNone/>
            </a:pPr>
            <a:r>
              <a:rPr lang="fr-FR" dirty="0" smtClean="0"/>
              <a:t>celui de ceux qui ont reçu un placebo.</a:t>
            </a:r>
          </a:p>
          <a:p>
            <a:r>
              <a:rPr lang="fr-FR" dirty="0" smtClean="0"/>
              <a:t> il y a suffisamment de preuves pour confirmer</a:t>
            </a:r>
          </a:p>
          <a:p>
            <a:pPr>
              <a:buNone/>
            </a:pPr>
            <a:r>
              <a:rPr lang="fr-FR" dirty="0" smtClean="0"/>
              <a:t> l’affirmation qu’il y a un taux de grippe plus bas</a:t>
            </a:r>
          </a:p>
          <a:p>
            <a:pPr>
              <a:buNone/>
            </a:pPr>
            <a:r>
              <a:rPr lang="fr-FR" dirty="0" smtClean="0"/>
              <a:t> chez les enfants vaccinés.</a:t>
            </a:r>
          </a:p>
          <a:p>
            <a:pPr>
              <a:buNone/>
            </a:pPr>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858" name="Picture 2"/>
          <p:cNvPicPr>
            <a:picLocks noChangeAspect="1" noChangeArrowheads="1"/>
          </p:cNvPicPr>
          <p:nvPr/>
        </p:nvPicPr>
        <p:blipFill>
          <a:blip r:embed="rId2"/>
          <a:srcRect/>
          <a:stretch>
            <a:fillRect/>
          </a:stretch>
        </p:blipFill>
        <p:spPr bwMode="auto">
          <a:xfrm>
            <a:off x="857224" y="804862"/>
            <a:ext cx="7286676" cy="53387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Comparaison de la dispersion de deux échantillons</a:t>
            </a:r>
            <a:endParaRPr lang="fr-FR" dirty="0">
              <a:solidFill>
                <a:srgbClr val="FF0000"/>
              </a:solidFill>
            </a:endParaRPr>
          </a:p>
        </p:txBody>
      </p:sp>
      <p:sp>
        <p:nvSpPr>
          <p:cNvPr id="3" name="Espace réservé du contenu 2"/>
          <p:cNvSpPr>
            <a:spLocks noGrp="1"/>
          </p:cNvSpPr>
          <p:nvPr>
            <p:ph idx="1"/>
          </p:nvPr>
        </p:nvSpPr>
        <p:spPr/>
        <p:txBody>
          <a:bodyPr>
            <a:normAutofit/>
          </a:bodyPr>
          <a:lstStyle/>
          <a:p>
            <a:r>
              <a:rPr lang="fr-FR" dirty="0" smtClean="0"/>
              <a:t>cette section présente une méthode qui permet  de comparer les variances de deux populations.</a:t>
            </a:r>
          </a:p>
          <a:p>
            <a:pPr>
              <a:buNone/>
            </a:pPr>
            <a:endParaRPr lang="fr-FR" dirty="0" smtClean="0"/>
          </a:p>
          <a:p>
            <a:r>
              <a:rPr lang="fr-FR" dirty="0" smtClean="0"/>
              <a:t> Les calculs seront simplifiés si nous </a:t>
            </a:r>
          </a:p>
          <a:p>
            <a:pPr>
              <a:buNone/>
            </a:pPr>
            <a:r>
              <a:rPr lang="fr-FR" dirty="0" smtClean="0"/>
              <a:t>considérons  les deux échantillons de telle façon </a:t>
            </a:r>
          </a:p>
          <a:p>
            <a:pPr>
              <a:buNone/>
            </a:pPr>
            <a:r>
              <a:rPr lang="fr-FR" dirty="0" smtClean="0"/>
              <a:t>que s</a:t>
            </a:r>
            <a:r>
              <a:rPr lang="fr-FR" baseline="-25000" dirty="0" smtClean="0"/>
              <a:t>1</a:t>
            </a:r>
            <a:r>
              <a:rPr lang="fr-FR" baseline="30000" dirty="0" smtClean="0"/>
              <a:t>2</a:t>
            </a:r>
            <a:r>
              <a:rPr lang="fr-FR" dirty="0" smtClean="0"/>
              <a:t> est la  plus grande des deux variances.</a:t>
            </a:r>
          </a:p>
          <a:p>
            <a:endParaRPr lang="fr-FR" dirty="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00B050"/>
                </a:solidFill>
              </a:rPr>
              <a:t>Conditions requises</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pPr lvl="0"/>
            <a:endParaRPr lang="fr-FR" dirty="0" smtClean="0"/>
          </a:p>
          <a:p>
            <a:pPr lvl="0"/>
            <a:r>
              <a:rPr lang="fr-FR" dirty="0" smtClean="0"/>
              <a:t>Les deux populations </a:t>
            </a:r>
            <a:r>
              <a:rPr lang="fr-FR" smtClean="0"/>
              <a:t>sont indépendantes</a:t>
            </a:r>
          </a:p>
          <a:p>
            <a:pPr lvl="0">
              <a:buNone/>
            </a:pPr>
            <a:endParaRPr lang="fr-FR" dirty="0" smtClean="0"/>
          </a:p>
          <a:p>
            <a:r>
              <a:rPr lang="fr-FR" dirty="0" smtClean="0"/>
              <a:t>Les deux populations ont une distribution normale. (une condition très importante)</a:t>
            </a:r>
            <a:endParaRPr lang="fr-FR"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Notations</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normAutofit/>
          </a:bodyPr>
          <a:lstStyle/>
          <a:p>
            <a:r>
              <a:rPr lang="fr-FR" dirty="0" smtClean="0"/>
              <a:t>S</a:t>
            </a:r>
            <a:r>
              <a:rPr lang="fr-FR" baseline="-25000" dirty="0" smtClean="0"/>
              <a:t>1</a:t>
            </a:r>
            <a:r>
              <a:rPr lang="fr-FR" baseline="30000" dirty="0" smtClean="0"/>
              <a:t>2</a:t>
            </a:r>
            <a:r>
              <a:rPr lang="fr-FR" dirty="0" smtClean="0"/>
              <a:t> la plus grande des variances des deux échantillons.</a:t>
            </a:r>
          </a:p>
          <a:p>
            <a:r>
              <a:rPr lang="fr-FR" dirty="0" smtClean="0"/>
              <a:t>n</a:t>
            </a:r>
            <a:r>
              <a:rPr lang="fr-FR" baseline="-25000" dirty="0" smtClean="0"/>
              <a:t>1</a:t>
            </a:r>
            <a:r>
              <a:rPr lang="fr-FR" dirty="0" smtClean="0"/>
              <a:t> taille de l’échantillon de</a:t>
            </a:r>
            <a:r>
              <a:rPr lang="fr-FR" baseline="-25000" dirty="0" smtClean="0"/>
              <a:t> </a:t>
            </a:r>
            <a:r>
              <a:rPr lang="fr-FR" dirty="0" smtClean="0"/>
              <a:t>la plus grande variance</a:t>
            </a:r>
          </a:p>
          <a:p>
            <a:r>
              <a:rPr lang="fr-FR" dirty="0" smtClean="0"/>
              <a:t>Les symboles S</a:t>
            </a:r>
            <a:r>
              <a:rPr lang="fr-FR" baseline="-25000" dirty="0" smtClean="0"/>
              <a:t>2</a:t>
            </a:r>
            <a:r>
              <a:rPr lang="fr-FR" baseline="30000" dirty="0" smtClean="0"/>
              <a:t>2</a:t>
            </a:r>
            <a:r>
              <a:rPr lang="fr-FR" dirty="0" smtClean="0"/>
              <a:t>, n</a:t>
            </a:r>
            <a:r>
              <a:rPr lang="fr-FR" baseline="-25000" dirty="0" smtClean="0"/>
              <a:t>2</a:t>
            </a:r>
            <a:r>
              <a:rPr lang="fr-FR" dirty="0" smtClean="0"/>
              <a:t> et  sont utilisé pour l’autre échantillon et population.</a:t>
            </a:r>
          </a:p>
          <a:p>
            <a:endParaRPr lang="fr-FR" dirty="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28596" y="857232"/>
            <a:ext cx="7024717" cy="45720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357166"/>
            <a:ext cx="8229600" cy="1143000"/>
          </a:xfrm>
        </p:spPr>
        <p:txBody>
          <a:bodyPr>
            <a:normAutofit fontScale="90000"/>
          </a:bodyPr>
          <a:lstStyle/>
          <a:p>
            <a:r>
              <a:rPr lang="fr-FR" dirty="0" smtClean="0"/>
              <a:t/>
            </a:r>
            <a:br>
              <a:rPr lang="fr-FR" dirty="0" smtClean="0"/>
            </a:br>
            <a:r>
              <a:rPr lang="fr-FR" dirty="0" smtClean="0">
                <a:solidFill>
                  <a:srgbClr val="FF0000"/>
                </a:solidFill>
              </a:rPr>
              <a:t>Exemple : « Calcium et pression sanguine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buNone/>
            </a:pPr>
            <a:endParaRPr lang="fr-FR" dirty="0" smtClean="0"/>
          </a:p>
          <a:p>
            <a:pPr>
              <a:buNone/>
            </a:pPr>
            <a:r>
              <a:rPr lang="fr-FR" dirty="0" smtClean="0"/>
              <a:t>Des données ont été collectées au cours d’une</a:t>
            </a:r>
          </a:p>
          <a:p>
            <a:pPr>
              <a:buNone/>
            </a:pPr>
            <a:r>
              <a:rPr lang="fr-FR" dirty="0" smtClean="0"/>
              <a:t> étude sur les suppléments calciques et leurs </a:t>
            </a:r>
          </a:p>
          <a:p>
            <a:pPr>
              <a:buNone/>
            </a:pPr>
            <a:r>
              <a:rPr lang="fr-FR" dirty="0" smtClean="0"/>
              <a:t>effets sur la pression sanguine. Un groupe </a:t>
            </a:r>
          </a:p>
          <a:p>
            <a:pPr>
              <a:buNone/>
            </a:pPr>
            <a:r>
              <a:rPr lang="fr-FR" dirty="0" smtClean="0"/>
              <a:t>placebo et un groupe calcium ont commencé </a:t>
            </a:r>
          </a:p>
          <a:p>
            <a:pPr>
              <a:buNone/>
            </a:pPr>
            <a:r>
              <a:rPr lang="fr-FR" dirty="0" smtClean="0"/>
              <a:t>l’étude par une mesure de pression  sanguine.</a:t>
            </a:r>
          </a:p>
          <a:p>
            <a:endParaRPr lang="fr-FR" dirty="0" smtClean="0"/>
          </a:p>
          <a:p>
            <a:endParaRPr lang="fr-FR"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785786" y="1357298"/>
            <a:ext cx="7429552" cy="385765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
            </a:r>
            <a:br>
              <a:rPr lang="fr-FR" dirty="0" smtClean="0">
                <a:solidFill>
                  <a:srgbClr val="FF0000"/>
                </a:solidFill>
              </a:rPr>
            </a:br>
            <a:r>
              <a:rPr lang="fr-FR" dirty="0" smtClean="0">
                <a:solidFill>
                  <a:srgbClr val="FF0000"/>
                </a:solidFill>
              </a:rPr>
              <a:t>Solution</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Nous vérifions si les conditions sont satisfaites ;</a:t>
            </a:r>
          </a:p>
          <a:p>
            <a:pPr>
              <a:buNone/>
            </a:pPr>
            <a:endParaRPr lang="fr-FR" dirty="0" smtClean="0"/>
          </a:p>
          <a:p>
            <a:r>
              <a:rPr lang="fr-FR" dirty="0" smtClean="0"/>
              <a:t>Les deux échantillons sont indépendants.</a:t>
            </a:r>
          </a:p>
          <a:p>
            <a:r>
              <a:rPr lang="fr-FR" dirty="0" smtClean="0"/>
              <a:t>Les échantillons viennent de populations normales.</a:t>
            </a:r>
          </a:p>
          <a:p>
            <a:pPr>
              <a:buNone/>
            </a:pPr>
            <a:endParaRPr lang="fr-FR"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857224" y="857233"/>
            <a:ext cx="7500990" cy="43196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Niveau de significativité</a:t>
            </a:r>
            <a:endParaRPr lang="fr-FR" dirty="0"/>
          </a:p>
        </p:txBody>
      </p:sp>
      <p:sp>
        <p:nvSpPr>
          <p:cNvPr id="3" name="Espace réservé du contenu 2"/>
          <p:cNvSpPr>
            <a:spLocks noGrp="1"/>
          </p:cNvSpPr>
          <p:nvPr>
            <p:ph idx="1"/>
          </p:nvPr>
        </p:nvSpPr>
        <p:spPr/>
        <p:txBody>
          <a:bodyPr/>
          <a:lstStyle/>
          <a:p>
            <a:pPr>
              <a:buNone/>
            </a:pPr>
            <a:r>
              <a:rPr lang="fr-FR" dirty="0" smtClean="0"/>
              <a:t>Le niveau de significativité (noté α) est la </a:t>
            </a:r>
          </a:p>
          <a:p>
            <a:pPr>
              <a:buNone/>
            </a:pPr>
            <a:r>
              <a:rPr lang="fr-FR" dirty="0" smtClean="0"/>
              <a:t>probabilité que la statistique de test tombe dans </a:t>
            </a:r>
          </a:p>
          <a:p>
            <a:pPr>
              <a:buNone/>
            </a:pPr>
            <a:r>
              <a:rPr lang="fr-FR" dirty="0" smtClean="0"/>
              <a:t>la région critique </a:t>
            </a:r>
          </a:p>
          <a:p>
            <a:pPr>
              <a:buNone/>
            </a:pPr>
            <a:endParaRPr lang="fr-FR" dirty="0" smtClean="0"/>
          </a:p>
          <a:p>
            <a:pPr>
              <a:buNone/>
            </a:pPr>
            <a:r>
              <a:rPr lang="fr-FR" dirty="0" smtClean="0"/>
              <a:t>les choix courants pour  α sont 0.05, 0.01, 0.1.</a:t>
            </a:r>
            <a:endParaRPr lang="fr-FR"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Conclusion </a:t>
            </a:r>
            <a:endParaRPr lang="fr-FR" dirty="0">
              <a:solidFill>
                <a:srgbClr val="00B050"/>
              </a:solidFill>
            </a:endParaRPr>
          </a:p>
        </p:txBody>
      </p:sp>
      <p:sp>
        <p:nvSpPr>
          <p:cNvPr id="3" name="Espace réservé du contenu 2"/>
          <p:cNvSpPr>
            <a:spLocks noGrp="1"/>
          </p:cNvSpPr>
          <p:nvPr>
            <p:ph idx="1"/>
          </p:nvPr>
        </p:nvSpPr>
        <p:spPr/>
        <p:txBody>
          <a:bodyPr/>
          <a:lstStyle/>
          <a:p>
            <a:pPr>
              <a:buNone/>
            </a:pPr>
            <a:r>
              <a:rPr lang="fr-FR" dirty="0" smtClean="0"/>
              <a:t>F &lt; 3.0502 , F=1.248 ne se situe pas dans la </a:t>
            </a:r>
          </a:p>
          <a:p>
            <a:pPr>
              <a:buNone/>
            </a:pPr>
            <a:r>
              <a:rPr lang="fr-FR" dirty="0" smtClean="0"/>
              <a:t>région critique. Ainsi nous ne pouvons pas </a:t>
            </a:r>
          </a:p>
          <a:p>
            <a:pPr>
              <a:buNone/>
            </a:pPr>
            <a:r>
              <a:rPr lang="fr-FR" dirty="0" smtClean="0"/>
              <a:t>rejeter H</a:t>
            </a:r>
            <a:r>
              <a:rPr lang="fr-FR" baseline="-25000" dirty="0" smtClean="0"/>
              <a:t>0</a:t>
            </a:r>
            <a:r>
              <a:rPr lang="fr-FR" dirty="0" smtClean="0"/>
              <a:t>.</a:t>
            </a:r>
          </a:p>
          <a:p>
            <a:endParaRPr lang="fr-FR"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571472" y="571480"/>
            <a:ext cx="7715304" cy="54854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Interprétation </a:t>
            </a:r>
            <a:endParaRPr lang="fr-FR" dirty="0">
              <a:solidFill>
                <a:srgbClr val="00B050"/>
              </a:solidFill>
            </a:endParaRPr>
          </a:p>
        </p:txBody>
      </p:sp>
      <p:sp>
        <p:nvSpPr>
          <p:cNvPr id="3" name="Espace réservé du contenu 2"/>
          <p:cNvSpPr>
            <a:spLocks noGrp="1"/>
          </p:cNvSpPr>
          <p:nvPr>
            <p:ph idx="1"/>
          </p:nvPr>
        </p:nvSpPr>
        <p:spPr>
          <a:xfrm>
            <a:off x="457200" y="1600201"/>
            <a:ext cx="8229600" cy="2900370"/>
          </a:xfrm>
        </p:spPr>
        <p:txBody>
          <a:bodyPr/>
          <a:lstStyle/>
          <a:p>
            <a:pPr>
              <a:buNone/>
            </a:pPr>
            <a:r>
              <a:rPr lang="fr-FR" dirty="0" smtClean="0"/>
              <a:t>il n’y a pas suffisamment de preuves </a:t>
            </a:r>
            <a:r>
              <a:rPr lang="fr-FR" smtClean="0"/>
              <a:t>pour </a:t>
            </a:r>
            <a:endParaRPr lang="fr-FR" dirty="0" smtClean="0"/>
          </a:p>
          <a:p>
            <a:pPr>
              <a:buNone/>
            </a:pPr>
            <a:r>
              <a:rPr lang="fr-FR" dirty="0" smtClean="0"/>
              <a:t> rejeter l’hypothèse nulle d’égalité des  </a:t>
            </a:r>
          </a:p>
          <a:p>
            <a:pPr>
              <a:buNone/>
            </a:pPr>
            <a:r>
              <a:rPr lang="fr-FR" dirty="0" smtClean="0"/>
              <a:t>variances. </a:t>
            </a:r>
          </a:p>
          <a:p>
            <a:endParaRPr lang="fr-FR" dirty="0" smtClean="0"/>
          </a:p>
          <a:p>
            <a:endParaRPr lang="fr-FR"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Test d’adéquation</a:t>
            </a:r>
            <a:r>
              <a:rPr lang="fr-FR"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Dans cette section, nous présentons une </a:t>
            </a:r>
          </a:p>
          <a:p>
            <a:pPr>
              <a:buNone/>
            </a:pPr>
            <a:r>
              <a:rPr lang="fr-FR" dirty="0" smtClean="0"/>
              <a:t>méthode pour tester l’hypothèse que les </a:t>
            </a:r>
          </a:p>
          <a:p>
            <a:pPr>
              <a:buNone/>
            </a:pPr>
            <a:r>
              <a:rPr lang="fr-FR" dirty="0" smtClean="0"/>
              <a:t>fréquences observées pour les différentes </a:t>
            </a:r>
          </a:p>
          <a:p>
            <a:pPr>
              <a:buNone/>
            </a:pPr>
            <a:r>
              <a:rPr lang="fr-FR" dirty="0" smtClean="0"/>
              <a:t>catégories (classes) sont en adéquation avec </a:t>
            </a:r>
          </a:p>
          <a:p>
            <a:pPr>
              <a:buNone/>
            </a:pPr>
            <a:r>
              <a:rPr lang="fr-FR" dirty="0" smtClean="0"/>
              <a:t>une distribution donnée</a:t>
            </a:r>
            <a:endParaRPr lang="fr-FR"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Notations</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r>
              <a:rPr lang="fr-FR" dirty="0" err="1" smtClean="0"/>
              <a:t>no</a:t>
            </a:r>
            <a:r>
              <a:rPr lang="fr-FR" baseline="-25000" dirty="0" err="1" smtClean="0"/>
              <a:t>i</a:t>
            </a:r>
            <a:r>
              <a:rPr lang="fr-FR" dirty="0" smtClean="0"/>
              <a:t> représente les fréquences observés de résultats.</a:t>
            </a:r>
          </a:p>
          <a:p>
            <a:r>
              <a:rPr lang="fr-FR" dirty="0" err="1" smtClean="0"/>
              <a:t>nt</a:t>
            </a:r>
            <a:r>
              <a:rPr lang="fr-FR" baseline="-25000" dirty="0" err="1" smtClean="0"/>
              <a:t>i</a:t>
            </a:r>
            <a:r>
              <a:rPr lang="fr-FR" dirty="0" smtClean="0"/>
              <a:t> représente les fréquences attendu de résultats.</a:t>
            </a:r>
          </a:p>
          <a:p>
            <a:r>
              <a:rPr lang="fr-FR" dirty="0" smtClean="0"/>
              <a:t>k représente le nombre de classes. </a:t>
            </a:r>
          </a:p>
          <a:p>
            <a:r>
              <a:rPr lang="fr-FR" dirty="0" smtClean="0"/>
              <a:t>n représente le nombre total d’essais.</a:t>
            </a:r>
          </a:p>
          <a:p>
            <a:endParaRPr lang="fr-FR"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Conditions d’application</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lvl="0"/>
            <a:r>
              <a:rPr lang="fr-FR" dirty="0" smtClean="0"/>
              <a:t>Les données sélectionnées aléatoirement</a:t>
            </a:r>
          </a:p>
          <a:p>
            <a:pPr lvl="0">
              <a:buNone/>
            </a:pPr>
            <a:endParaRPr lang="fr-FR" dirty="0" smtClean="0"/>
          </a:p>
          <a:p>
            <a:pPr lvl="0"/>
            <a:r>
              <a:rPr lang="fr-FR" dirty="0" smtClean="0"/>
              <a:t>Pour chaque catégorie, la fréquence attendu est au moins 5 (</a:t>
            </a:r>
            <a:r>
              <a:rPr lang="fr-FR" dirty="0" err="1" smtClean="0"/>
              <a:t>nt</a:t>
            </a:r>
            <a:r>
              <a:rPr lang="fr-FR" baseline="-25000" dirty="0" err="1" smtClean="0"/>
              <a:t>i</a:t>
            </a:r>
            <a:r>
              <a:rPr lang="fr-FR" dirty="0" smtClean="0"/>
              <a:t> supérieur ou égale à  5).</a:t>
            </a:r>
          </a:p>
          <a:p>
            <a:endParaRPr lang="fr-FR"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Les hypothèses à tester</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endParaRPr lang="fr-FR" dirty="0" smtClean="0"/>
          </a:p>
          <a:p>
            <a:r>
              <a:rPr lang="fr-FR" dirty="0" smtClean="0"/>
              <a:t>H</a:t>
            </a:r>
            <a:r>
              <a:rPr lang="fr-FR" baseline="-25000" dirty="0" smtClean="0"/>
              <a:t>0 </a:t>
            </a:r>
            <a:r>
              <a:rPr lang="fr-FR" dirty="0" smtClean="0"/>
              <a:t>: les observations suivent la distribution p</a:t>
            </a:r>
            <a:r>
              <a:rPr lang="fr-FR" baseline="-25000" dirty="0" smtClean="0"/>
              <a:t>i</a:t>
            </a:r>
            <a:r>
              <a:rPr lang="fr-FR" dirty="0" smtClean="0"/>
              <a:t>.</a:t>
            </a:r>
          </a:p>
          <a:p>
            <a:pPr>
              <a:buNone/>
            </a:pPr>
            <a:endParaRPr lang="fr-FR" dirty="0" smtClean="0"/>
          </a:p>
          <a:p>
            <a:r>
              <a:rPr lang="fr-FR" dirty="0" smtClean="0"/>
              <a:t>H</a:t>
            </a:r>
            <a:r>
              <a:rPr lang="fr-FR" baseline="-25000" dirty="0" smtClean="0"/>
              <a:t>1 </a:t>
            </a:r>
            <a:r>
              <a:rPr lang="fr-FR" dirty="0" smtClean="0"/>
              <a:t>: les observations ne suivent pas la distribution p</a:t>
            </a:r>
            <a:r>
              <a:rPr lang="fr-FR" baseline="-25000" dirty="0" smtClean="0"/>
              <a:t>i</a:t>
            </a:r>
            <a:r>
              <a:rPr lang="fr-FR" dirty="0" smtClean="0"/>
              <a:t>.</a:t>
            </a:r>
          </a:p>
          <a:p>
            <a:endParaRPr lang="fr-FR"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785786" y="1714488"/>
            <a:ext cx="7500990" cy="3429024"/>
          </a:xfrm>
          <a:prstGeom prst="rect">
            <a:avLst/>
          </a:prstGeom>
          <a:noFill/>
          <a:ln w="9525">
            <a:noFill/>
            <a:miter lim="800000"/>
            <a:headEnd/>
            <a:tailEnd/>
          </a:ln>
          <a:effectLst/>
        </p:spPr>
      </p:pic>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Valeurs critiques</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r>
              <a:rPr lang="fr-FR" dirty="0" smtClean="0"/>
              <a:t>Les valeurs critiques sont les dans a table de khi deux avec </a:t>
            </a:r>
            <a:r>
              <a:rPr lang="fr-FR" dirty="0" err="1" smtClean="0"/>
              <a:t>ddl</a:t>
            </a:r>
            <a:r>
              <a:rPr lang="fr-FR" dirty="0" smtClean="0"/>
              <a:t>=k-1</a:t>
            </a:r>
          </a:p>
          <a:p>
            <a:pPr>
              <a:buNone/>
            </a:pPr>
            <a:endParaRPr lang="fr-FR" dirty="0" smtClean="0"/>
          </a:p>
          <a:p>
            <a:r>
              <a:rPr lang="fr-FR" dirty="0" smtClean="0"/>
              <a:t>Les tests d’hypothèses d’adéquation sont toujours unilatéraux à droite.</a:t>
            </a:r>
          </a:p>
          <a:p>
            <a:endParaRPr lang="fr-FR"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Représentation graphique</a:t>
            </a:r>
            <a:br>
              <a:rPr lang="fr-FR" dirty="0" smtClean="0">
                <a:solidFill>
                  <a:srgbClr val="00B050"/>
                </a:solidFill>
              </a:rPr>
            </a:br>
            <a:endParaRPr lang="fr-FR" dirty="0">
              <a:solidFill>
                <a:srgbClr val="00B050"/>
              </a:solidFill>
            </a:endParaRPr>
          </a:p>
        </p:txBody>
      </p:sp>
      <p:pic>
        <p:nvPicPr>
          <p:cNvPr id="4" name="Espace réservé du contenu 3"/>
          <p:cNvPicPr>
            <a:picLocks noGrp="1"/>
          </p:cNvPicPr>
          <p:nvPr>
            <p:ph idx="1"/>
          </p:nvPr>
        </p:nvPicPr>
        <p:blipFill>
          <a:blip r:embed="rId2"/>
          <a:srcRect/>
          <a:stretch>
            <a:fillRect/>
          </a:stretch>
        </p:blipFill>
        <p:spPr bwMode="auto">
          <a:xfrm>
            <a:off x="1142976" y="1357298"/>
            <a:ext cx="7143799" cy="476886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a:t>
            </a:r>
            <a:r>
              <a:rPr lang="fr-FR" dirty="0" smtClean="0"/>
              <a:t> </a:t>
            </a:r>
            <a:r>
              <a:rPr lang="fr-FR" b="1" dirty="0" smtClean="0"/>
              <a:t>valeur critique</a:t>
            </a:r>
            <a:endParaRPr lang="fr-FR" dirty="0"/>
          </a:p>
        </p:txBody>
      </p:sp>
      <p:sp>
        <p:nvSpPr>
          <p:cNvPr id="3" name="Espace réservé du contenu 2"/>
          <p:cNvSpPr>
            <a:spLocks noGrp="1"/>
          </p:cNvSpPr>
          <p:nvPr>
            <p:ph idx="1"/>
          </p:nvPr>
        </p:nvSpPr>
        <p:spPr/>
        <p:txBody>
          <a:bodyPr/>
          <a:lstStyle/>
          <a:p>
            <a:r>
              <a:rPr lang="fr-FR" dirty="0" smtClean="0"/>
              <a:t>La valeur critique est une valeur qui sépare la </a:t>
            </a:r>
          </a:p>
          <a:p>
            <a:pPr>
              <a:buNone/>
            </a:pPr>
            <a:r>
              <a:rPr lang="fr-FR" dirty="0" smtClean="0"/>
              <a:t>région critique (où on rejette H</a:t>
            </a:r>
            <a:r>
              <a:rPr lang="fr-FR" baseline="-25000" dirty="0" smtClean="0"/>
              <a:t>0</a:t>
            </a:r>
            <a:r>
              <a:rPr lang="fr-FR" dirty="0" smtClean="0"/>
              <a:t> des autres </a:t>
            </a:r>
          </a:p>
          <a:p>
            <a:pPr>
              <a:buNone/>
            </a:pPr>
            <a:r>
              <a:rPr lang="fr-FR" dirty="0" smtClean="0"/>
              <a:t>valeurs de la statistique de test. </a:t>
            </a:r>
          </a:p>
          <a:p>
            <a:pPr>
              <a:buNone/>
            </a:pPr>
            <a:endParaRPr lang="fr-FR" dirty="0" smtClean="0"/>
          </a:p>
          <a:p>
            <a:r>
              <a:rPr lang="fr-FR" dirty="0" smtClean="0"/>
              <a:t>Elle dépend de la nature de H</a:t>
            </a:r>
            <a:r>
              <a:rPr lang="fr-FR" baseline="-25000" dirty="0" smtClean="0"/>
              <a:t>0</a:t>
            </a:r>
            <a:r>
              <a:rPr lang="fr-FR" dirty="0" smtClean="0"/>
              <a:t>, de la </a:t>
            </a:r>
          </a:p>
          <a:p>
            <a:pPr>
              <a:buNone/>
            </a:pPr>
            <a:r>
              <a:rPr lang="fr-FR" dirty="0" smtClean="0"/>
              <a:t>distribution d’échantillonnage à appliquer et du </a:t>
            </a:r>
          </a:p>
          <a:p>
            <a:pPr>
              <a:buNone/>
            </a:pPr>
            <a:r>
              <a:rPr lang="fr-FR" dirty="0" smtClean="0"/>
              <a:t>niveau de significativité  α.</a:t>
            </a:r>
            <a:endParaRPr lang="fr-FR"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Interprétation</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r>
              <a:rPr lang="fr-FR" dirty="0" smtClean="0"/>
              <a:t>Le non rejet de H</a:t>
            </a:r>
            <a:r>
              <a:rPr lang="fr-FR" baseline="-25000" dirty="0" smtClean="0"/>
              <a:t>0</a:t>
            </a:r>
            <a:r>
              <a:rPr lang="fr-FR" dirty="0" smtClean="0"/>
              <a:t> signifie que les valeurs </a:t>
            </a:r>
            <a:r>
              <a:rPr lang="fr-FR" dirty="0" err="1" smtClean="0"/>
              <a:t>noi</a:t>
            </a:r>
            <a:r>
              <a:rPr lang="fr-FR" dirty="0" smtClean="0"/>
              <a:t> </a:t>
            </a:r>
          </a:p>
          <a:p>
            <a:pPr>
              <a:buNone/>
            </a:pPr>
            <a:r>
              <a:rPr lang="fr-FR" dirty="0" smtClean="0"/>
              <a:t>et </a:t>
            </a:r>
            <a:r>
              <a:rPr lang="fr-FR" dirty="0" err="1" smtClean="0"/>
              <a:t>nti</a:t>
            </a:r>
            <a:r>
              <a:rPr lang="fr-FR" dirty="0" smtClean="0"/>
              <a:t> sont proches.</a:t>
            </a:r>
          </a:p>
          <a:p>
            <a:pPr>
              <a:buNone/>
            </a:pPr>
            <a:endParaRPr lang="fr-FR" dirty="0" smtClean="0"/>
          </a:p>
          <a:p>
            <a:r>
              <a:rPr lang="fr-FR" dirty="0" smtClean="0"/>
              <a:t>Le rejet de H</a:t>
            </a:r>
            <a:r>
              <a:rPr lang="fr-FR" baseline="-25000" dirty="0" smtClean="0"/>
              <a:t>0</a:t>
            </a:r>
            <a:r>
              <a:rPr lang="fr-FR" dirty="0" smtClean="0"/>
              <a:t> signifie que les valeurs </a:t>
            </a:r>
            <a:r>
              <a:rPr lang="fr-FR" dirty="0" err="1" smtClean="0"/>
              <a:t>noi</a:t>
            </a:r>
            <a:r>
              <a:rPr lang="fr-FR" dirty="0" smtClean="0"/>
              <a:t> et </a:t>
            </a:r>
            <a:r>
              <a:rPr lang="fr-FR" dirty="0" err="1" smtClean="0"/>
              <a:t>nti</a:t>
            </a:r>
            <a:endParaRPr lang="fr-FR" dirty="0" smtClean="0"/>
          </a:p>
          <a:p>
            <a:pPr>
              <a:buNone/>
            </a:pPr>
            <a:r>
              <a:rPr lang="fr-FR" dirty="0" smtClean="0"/>
              <a:t> sont éloignées.</a:t>
            </a:r>
            <a:endParaRPr lang="fr-FR"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
            </a:r>
            <a:br>
              <a:rPr lang="fr-FR" dirty="0" smtClean="0">
                <a:solidFill>
                  <a:srgbClr val="FF0000"/>
                </a:solidFill>
              </a:rPr>
            </a:br>
            <a:r>
              <a:rPr lang="fr-FR" dirty="0" smtClean="0">
                <a:solidFill>
                  <a:srgbClr val="FF0000"/>
                </a:solidFill>
              </a:rPr>
              <a:t>Exemple</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a:bodyPr>
          <a:lstStyle/>
          <a:p>
            <a:r>
              <a:rPr lang="fr-FR" dirty="0" smtClean="0"/>
              <a:t>A partir du génotype des parents, on s’attend </a:t>
            </a:r>
          </a:p>
          <a:p>
            <a:pPr>
              <a:buNone/>
            </a:pPr>
            <a:r>
              <a:rPr lang="fr-FR" dirty="0" smtClean="0"/>
              <a:t>à ce que les enfants aient des génotypes répartis</a:t>
            </a:r>
          </a:p>
          <a:p>
            <a:pPr>
              <a:buNone/>
            </a:pPr>
            <a:r>
              <a:rPr lang="fr-FR" dirty="0" smtClean="0"/>
              <a:t> comme suit : 25% de génotype AA, 50% de </a:t>
            </a:r>
          </a:p>
          <a:p>
            <a:pPr>
              <a:buNone/>
            </a:pPr>
            <a:r>
              <a:rPr lang="fr-FR" dirty="0" smtClean="0"/>
              <a:t>génotype Aa et 25% de génotype </a:t>
            </a:r>
            <a:r>
              <a:rPr lang="fr-FR" dirty="0" err="1" smtClean="0"/>
              <a:t>aa</a:t>
            </a:r>
            <a:r>
              <a:rPr lang="fr-FR" dirty="0" smtClean="0"/>
              <a:t>. Pour une </a:t>
            </a:r>
          </a:p>
          <a:p>
            <a:pPr>
              <a:buNone/>
            </a:pPr>
            <a:r>
              <a:rPr lang="fr-FR" dirty="0" smtClean="0"/>
              <a:t>maladie particulière, AA représente un enfant </a:t>
            </a:r>
          </a:p>
          <a:p>
            <a:pPr>
              <a:buNone/>
            </a:pPr>
            <a:r>
              <a:rPr lang="fr-FR" dirty="0" smtClean="0"/>
              <a:t>sain, Aa un enfant porteur et </a:t>
            </a:r>
            <a:r>
              <a:rPr lang="fr-FR" dirty="0" err="1" smtClean="0"/>
              <a:t>aa</a:t>
            </a:r>
            <a:r>
              <a:rPr lang="fr-FR" dirty="0" smtClean="0"/>
              <a:t> un enfant </a:t>
            </a:r>
          </a:p>
          <a:p>
            <a:pPr>
              <a:buNone/>
            </a:pPr>
            <a:r>
              <a:rPr lang="fr-FR" dirty="0" smtClean="0"/>
              <a:t>malade. </a:t>
            </a:r>
          </a:p>
          <a:p>
            <a:endParaRPr lang="fr-FR"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928662" y="1142984"/>
            <a:ext cx="7143800" cy="4500594"/>
          </a:xfrm>
          <a:prstGeom prst="rect">
            <a:avLst/>
          </a:prstGeom>
          <a:noFill/>
          <a:ln w="9525">
            <a:noFill/>
            <a:miter lim="800000"/>
            <a:headEnd/>
            <a:tailEnd/>
          </a:ln>
          <a:effectLst/>
        </p:spPr>
      </p:pic>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
            </a:r>
            <a:br>
              <a:rPr lang="fr-FR" dirty="0" smtClean="0">
                <a:solidFill>
                  <a:srgbClr val="FF0000"/>
                </a:solidFill>
              </a:rPr>
            </a:br>
            <a:r>
              <a:rPr lang="fr-FR" dirty="0" smtClean="0">
                <a:solidFill>
                  <a:srgbClr val="FF0000"/>
                </a:solidFill>
              </a:rPr>
              <a:t>Solution</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fontScale="92500"/>
          </a:bodyPr>
          <a:lstStyle/>
          <a:p>
            <a:pPr>
              <a:buNone/>
            </a:pPr>
            <a:r>
              <a:rPr lang="fr-FR" dirty="0" smtClean="0"/>
              <a:t>Les données ont été sélectionnées aléatoirement.</a:t>
            </a:r>
          </a:p>
          <a:p>
            <a:pPr>
              <a:buNone/>
            </a:pPr>
            <a:endParaRPr lang="fr-FR" dirty="0" smtClean="0"/>
          </a:p>
          <a:p>
            <a:r>
              <a:rPr lang="fr-FR" dirty="0" smtClean="0"/>
              <a:t>Il reste à vérifier que les fréquences attendues </a:t>
            </a:r>
          </a:p>
          <a:p>
            <a:pPr>
              <a:buNone/>
            </a:pPr>
            <a:r>
              <a:rPr lang="fr-FR" dirty="0" smtClean="0"/>
              <a:t>sont toutes d’au moins 5 et cela en calculant les </a:t>
            </a:r>
            <a:r>
              <a:rPr lang="fr-FR" dirty="0" err="1" smtClean="0"/>
              <a:t>nti</a:t>
            </a:r>
            <a:r>
              <a:rPr lang="fr-FR" dirty="0" smtClean="0"/>
              <a:t>.</a:t>
            </a:r>
          </a:p>
          <a:p>
            <a:r>
              <a:rPr lang="fr-FR" dirty="0" smtClean="0"/>
              <a:t>H</a:t>
            </a:r>
            <a:r>
              <a:rPr lang="fr-FR" baseline="-25000" dirty="0" smtClean="0"/>
              <a:t>0 </a:t>
            </a:r>
            <a:r>
              <a:rPr lang="fr-FR" dirty="0" smtClean="0"/>
              <a:t>: la distribution des génotypes des enfants est p1=0.25(AA), p2=0.5(Aa), p3= 0.25 (</a:t>
            </a:r>
            <a:r>
              <a:rPr lang="fr-FR" dirty="0" err="1" smtClean="0"/>
              <a:t>aa</a:t>
            </a:r>
            <a:r>
              <a:rPr lang="fr-FR" dirty="0" smtClean="0"/>
              <a:t>).</a:t>
            </a:r>
          </a:p>
          <a:p>
            <a:r>
              <a:rPr lang="fr-FR" dirty="0" smtClean="0"/>
              <a:t>H</a:t>
            </a:r>
            <a:r>
              <a:rPr lang="fr-FR" baseline="-25000" dirty="0" smtClean="0"/>
              <a:t>1 </a:t>
            </a:r>
            <a:r>
              <a:rPr lang="fr-FR" dirty="0" smtClean="0"/>
              <a:t>: au moins une des proportions ci-dessus est différente des valeurs supposées.</a:t>
            </a:r>
          </a:p>
          <a:p>
            <a:endParaRPr lang="fr-FR"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214414" y="1428736"/>
            <a:ext cx="6858048" cy="4286280"/>
          </a:xfrm>
          <a:prstGeom prst="rect">
            <a:avLst/>
          </a:prstGeom>
          <a:noFill/>
          <a:ln w="9525">
            <a:noFill/>
            <a:miter lim="800000"/>
            <a:headEnd/>
            <a:tailEnd/>
          </a:ln>
          <a:effectLst/>
        </p:spPr>
      </p:pic>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785786" y="1857364"/>
            <a:ext cx="7143800" cy="3500461"/>
          </a:xfrm>
          <a:prstGeom prst="rect">
            <a:avLst/>
          </a:prstGeom>
          <a:noFill/>
          <a:ln w="9525">
            <a:noFill/>
            <a:miter lim="800000"/>
            <a:headEnd/>
            <a:tailEnd/>
          </a:ln>
          <a:effectLst/>
        </p:spPr>
      </p:pic>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Décision </a:t>
            </a:r>
            <a:endParaRPr lang="fr-FR" dirty="0">
              <a:solidFill>
                <a:srgbClr val="00B050"/>
              </a:solidFill>
            </a:endParaRPr>
          </a:p>
        </p:txBody>
      </p:sp>
      <p:pic>
        <p:nvPicPr>
          <p:cNvPr id="5122" name="Picture 2"/>
          <p:cNvPicPr>
            <a:picLocks noGrp="1" noChangeAspect="1" noChangeArrowheads="1"/>
          </p:cNvPicPr>
          <p:nvPr>
            <p:ph idx="1"/>
          </p:nvPr>
        </p:nvPicPr>
        <p:blipFill>
          <a:blip r:embed="rId2"/>
          <a:srcRect/>
          <a:stretch>
            <a:fillRect/>
          </a:stretch>
        </p:blipFill>
        <p:spPr bwMode="auto">
          <a:xfrm>
            <a:off x="357158" y="1928802"/>
            <a:ext cx="7715304" cy="3857652"/>
          </a:xfrm>
          <a:prstGeom prst="rect">
            <a:avLst/>
          </a:prstGeom>
          <a:noFill/>
          <a:ln w="9525">
            <a:noFill/>
            <a:miter lim="800000"/>
            <a:headEnd/>
            <a:tailEnd/>
          </a:ln>
          <a:effectLst/>
        </p:spPr>
      </p:pic>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071538" y="801052"/>
            <a:ext cx="6429420" cy="5255895"/>
          </a:xfrm>
          <a:prstGeom prst="rect">
            <a:avLst/>
          </a:prstGeom>
          <a:noFill/>
          <a:ln w="9525">
            <a:noFill/>
            <a:miter lim="800000"/>
            <a:headEnd/>
            <a:tailEnd/>
          </a:ln>
        </p:spPr>
      </p:pic>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Test d’indépendance </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b="1" dirty="0" smtClean="0"/>
              <a:t>Tableaux de contingence : </a:t>
            </a:r>
            <a:r>
              <a:rPr lang="fr-FR" b="1" smtClean="0"/>
              <a:t>indépendance </a:t>
            </a:r>
            <a:endParaRPr lang="fr-FR" dirty="0" smtClean="0"/>
          </a:p>
          <a:p>
            <a:r>
              <a:rPr lang="fr-FR" dirty="0" smtClean="0"/>
              <a:t>un tableau de contingence est un tableau dans</a:t>
            </a:r>
          </a:p>
          <a:p>
            <a:pPr>
              <a:buNone/>
            </a:pPr>
            <a:r>
              <a:rPr lang="fr-FR" dirty="0" smtClean="0"/>
              <a:t> lequel les fréquences correspondent à deux </a:t>
            </a:r>
          </a:p>
          <a:p>
            <a:pPr>
              <a:buNone/>
            </a:pPr>
            <a:r>
              <a:rPr lang="fr-FR" dirty="0" smtClean="0"/>
              <a:t>variables : une variable est utilisée en ligne et </a:t>
            </a:r>
          </a:p>
          <a:p>
            <a:pPr>
              <a:buNone/>
            </a:pPr>
            <a:r>
              <a:rPr lang="fr-FR" dirty="0" smtClean="0"/>
              <a:t>l’autre en colonne.</a:t>
            </a:r>
          </a:p>
          <a:p>
            <a:pPr>
              <a:buNone/>
            </a:pPr>
            <a:endParaRPr lang="fr-FR"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Test d’indépendance</a:t>
            </a:r>
            <a:endParaRPr lang="fr-FR" dirty="0">
              <a:solidFill>
                <a:srgbClr val="00B050"/>
              </a:solidFill>
            </a:endParaRPr>
          </a:p>
        </p:txBody>
      </p:sp>
      <p:sp>
        <p:nvSpPr>
          <p:cNvPr id="3" name="Espace réservé du contenu 2"/>
          <p:cNvSpPr>
            <a:spLocks noGrp="1"/>
          </p:cNvSpPr>
          <p:nvPr>
            <p:ph idx="1"/>
          </p:nvPr>
        </p:nvSpPr>
        <p:spPr/>
        <p:txBody>
          <a:bodyPr/>
          <a:lstStyle/>
          <a:p>
            <a:r>
              <a:rPr lang="fr-FR" dirty="0" smtClean="0"/>
              <a:t>Un test d’indépendance teste l’hypothèse </a:t>
            </a:r>
          </a:p>
          <a:p>
            <a:pPr>
              <a:buNone/>
            </a:pPr>
            <a:r>
              <a:rPr lang="fr-FR" dirty="0" smtClean="0"/>
              <a:t>nulle qu’il n’y a pas d’association entre la </a:t>
            </a:r>
          </a:p>
          <a:p>
            <a:pPr>
              <a:buNone/>
            </a:pPr>
            <a:r>
              <a:rPr lang="fr-FR" dirty="0" smtClean="0"/>
              <a:t>variable en ligne et celle en colonne dans un </a:t>
            </a:r>
          </a:p>
          <a:p>
            <a:pPr>
              <a:buNone/>
            </a:pPr>
            <a:r>
              <a:rPr lang="fr-FR" dirty="0" smtClean="0"/>
              <a:t>tableau de contingence.</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Test bilatéral </a:t>
            </a:r>
            <a:endParaRPr lang="fr-FR" dirty="0"/>
          </a:p>
        </p:txBody>
      </p:sp>
      <p:sp>
        <p:nvSpPr>
          <p:cNvPr id="3" name="Espace réservé du contenu 2"/>
          <p:cNvSpPr>
            <a:spLocks noGrp="1"/>
          </p:cNvSpPr>
          <p:nvPr>
            <p:ph idx="1"/>
          </p:nvPr>
        </p:nvSpPr>
        <p:spPr/>
        <p:txBody>
          <a:bodyPr/>
          <a:lstStyle/>
          <a:p>
            <a:r>
              <a:rPr lang="fr-FR" dirty="0" smtClean="0"/>
              <a:t>H</a:t>
            </a:r>
            <a:r>
              <a:rPr lang="fr-FR" baseline="-25000" dirty="0" smtClean="0"/>
              <a:t>1 </a:t>
            </a:r>
            <a:r>
              <a:rPr lang="fr-FR" dirty="0" smtClean="0"/>
              <a:t>: « = »  la région critique est dans les deux régions  extrêmes sous la courbe</a:t>
            </a:r>
            <a:endParaRPr lang="fr-FR" dirty="0"/>
          </a:p>
        </p:txBody>
      </p:sp>
      <p:cxnSp>
        <p:nvCxnSpPr>
          <p:cNvPr id="5" name="Connecteur droit 4"/>
          <p:cNvCxnSpPr/>
          <p:nvPr/>
        </p:nvCxnSpPr>
        <p:spPr>
          <a:xfrm rot="5400000" flipH="1" flipV="1">
            <a:off x="1786712" y="1857364"/>
            <a:ext cx="213520" cy="7223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Conditions requises</a:t>
            </a:r>
            <a:endParaRPr lang="fr-FR" dirty="0">
              <a:solidFill>
                <a:srgbClr val="00B050"/>
              </a:solidFill>
            </a:endParaRPr>
          </a:p>
        </p:txBody>
      </p:sp>
      <p:sp>
        <p:nvSpPr>
          <p:cNvPr id="3" name="Espace réservé du contenu 2"/>
          <p:cNvSpPr>
            <a:spLocks noGrp="1"/>
          </p:cNvSpPr>
          <p:nvPr>
            <p:ph idx="1"/>
          </p:nvPr>
        </p:nvSpPr>
        <p:spPr/>
        <p:txBody>
          <a:bodyPr>
            <a:normAutofit lnSpcReduction="10000"/>
          </a:bodyPr>
          <a:lstStyle/>
          <a:p>
            <a:pPr>
              <a:buNone/>
            </a:pPr>
            <a:endParaRPr lang="fr-FR" dirty="0" smtClean="0"/>
          </a:p>
          <a:p>
            <a:pPr lvl="0"/>
            <a:r>
              <a:rPr lang="fr-FR" dirty="0" smtClean="0"/>
              <a:t>Les données d’échantillon ont été sélectionnées aléatoirement.</a:t>
            </a:r>
          </a:p>
          <a:p>
            <a:pPr lvl="0"/>
            <a:r>
              <a:rPr lang="fr-FR" dirty="0" smtClean="0"/>
              <a:t>H</a:t>
            </a:r>
            <a:r>
              <a:rPr lang="fr-FR" baseline="-25000" dirty="0" smtClean="0"/>
              <a:t>0</a:t>
            </a:r>
            <a:r>
              <a:rPr lang="fr-FR" dirty="0" smtClean="0"/>
              <a:t> est l’affirmation que les variables de ligne et de colonne sont indépendantes, H</a:t>
            </a:r>
            <a:r>
              <a:rPr lang="fr-FR" baseline="-25000" dirty="0" smtClean="0"/>
              <a:t>1</a:t>
            </a:r>
            <a:r>
              <a:rPr lang="fr-FR" dirty="0" smtClean="0"/>
              <a:t> est l’affirmation que les variables de ligne et de colonne sont dépendantes.</a:t>
            </a:r>
          </a:p>
          <a:p>
            <a:pPr lvl="0"/>
            <a:r>
              <a:rPr lang="fr-FR" dirty="0" smtClean="0"/>
              <a:t>Pour chaque case du tableau de contingence, la fréquence attendu </a:t>
            </a:r>
            <a:r>
              <a:rPr lang="fr-FR" dirty="0" err="1" smtClean="0"/>
              <a:t>nti</a:t>
            </a:r>
            <a:r>
              <a:rPr lang="fr-FR" dirty="0" smtClean="0"/>
              <a:t> est au moins 5.</a:t>
            </a:r>
          </a:p>
          <a:p>
            <a:endParaRPr lang="fr-FR"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
            </a:r>
            <a:br>
              <a:rPr lang="fr-FR" dirty="0" smtClean="0">
                <a:solidFill>
                  <a:srgbClr val="00B050"/>
                </a:solidFill>
              </a:rPr>
            </a:br>
            <a:r>
              <a:rPr lang="fr-FR" dirty="0" smtClean="0">
                <a:solidFill>
                  <a:srgbClr val="00B050"/>
                </a:solidFill>
              </a:rPr>
              <a:t>Statistique de test</a:t>
            </a:r>
            <a:r>
              <a:rPr lang="fr-FR" dirty="0" smtClean="0"/>
              <a:t> </a:t>
            </a:r>
            <a:br>
              <a:rPr lang="fr-FR" dirty="0" smtClean="0"/>
            </a:br>
            <a:endParaRPr lang="fr-FR" dirty="0"/>
          </a:p>
        </p:txBody>
      </p:sp>
      <p:pic>
        <p:nvPicPr>
          <p:cNvPr id="1026" name="Picture 2"/>
          <p:cNvPicPr>
            <a:picLocks noGrp="1" noChangeAspect="1" noChangeArrowheads="1"/>
          </p:cNvPicPr>
          <p:nvPr>
            <p:ph idx="1"/>
          </p:nvPr>
        </p:nvPicPr>
        <p:blipFill>
          <a:blip r:embed="rId2"/>
          <a:srcRect/>
          <a:stretch>
            <a:fillRect/>
          </a:stretch>
        </p:blipFill>
        <p:spPr bwMode="auto">
          <a:xfrm>
            <a:off x="214282" y="1857364"/>
            <a:ext cx="7929618" cy="3929090"/>
          </a:xfrm>
          <a:prstGeom prst="rect">
            <a:avLst/>
          </a:prstGeom>
          <a:noFill/>
          <a:ln w="9525">
            <a:noFill/>
            <a:miter lim="800000"/>
            <a:headEnd/>
            <a:tailEnd/>
          </a:ln>
          <a:effectLst/>
        </p:spPr>
      </p:pic>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00B050"/>
                </a:solidFill>
              </a:rPr>
              <a:t>La fréquence attendue pour un tableau de contingence</a:t>
            </a:r>
            <a:r>
              <a:rPr lang="fr-FR" dirty="0" smtClean="0"/>
              <a:t/>
            </a:r>
            <a:br>
              <a:rPr lang="fr-FR" dirty="0" smtClean="0"/>
            </a:br>
            <a:endParaRPr lang="fr-FR" dirty="0"/>
          </a:p>
        </p:txBody>
      </p:sp>
      <p:pic>
        <p:nvPicPr>
          <p:cNvPr id="2050" name="Picture 2"/>
          <p:cNvPicPr>
            <a:picLocks noGrp="1" noChangeAspect="1" noChangeArrowheads="1"/>
          </p:cNvPicPr>
          <p:nvPr>
            <p:ph idx="1"/>
          </p:nvPr>
        </p:nvPicPr>
        <p:blipFill>
          <a:blip r:embed="rId2"/>
          <a:srcRect/>
          <a:stretch>
            <a:fillRect/>
          </a:stretch>
        </p:blipFill>
        <p:spPr bwMode="auto">
          <a:xfrm>
            <a:off x="1214414" y="2000240"/>
            <a:ext cx="7215238" cy="3357586"/>
          </a:xfrm>
          <a:prstGeom prst="rect">
            <a:avLst/>
          </a:prstGeom>
          <a:noFill/>
          <a:ln w="9525">
            <a:noFill/>
            <a:miter lim="800000"/>
            <a:headEnd/>
            <a:tailEnd/>
          </a:ln>
          <a:effectLst/>
        </p:spPr>
      </p:pic>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C00000"/>
                </a:solidFill>
              </a:rPr>
              <a:t>Exemple : « test de l’efficacité de vaccin de </a:t>
            </a:r>
            <a:r>
              <a:rPr lang="fr-FR" dirty="0" err="1" smtClean="0">
                <a:solidFill>
                  <a:srgbClr val="C00000"/>
                </a:solidFill>
              </a:rPr>
              <a:t>Salk</a:t>
            </a:r>
            <a:r>
              <a:rPr lang="fr-FR" dirty="0" smtClean="0">
                <a:solidFill>
                  <a:srgbClr val="C00000"/>
                </a:solidFill>
              </a:rPr>
              <a:t> »</a:t>
            </a:r>
            <a:br>
              <a:rPr lang="fr-FR" dirty="0" smtClean="0">
                <a:solidFill>
                  <a:srgbClr val="C00000"/>
                </a:solidFill>
              </a:rPr>
            </a:br>
            <a:endParaRPr lang="fr-FR" dirty="0">
              <a:solidFill>
                <a:srgbClr val="C00000"/>
              </a:solidFill>
            </a:endParaRPr>
          </a:p>
        </p:txBody>
      </p:sp>
      <p:sp>
        <p:nvSpPr>
          <p:cNvPr id="3" name="Espace réservé du contenu 2"/>
          <p:cNvSpPr>
            <a:spLocks noGrp="1"/>
          </p:cNvSpPr>
          <p:nvPr>
            <p:ph idx="1"/>
          </p:nvPr>
        </p:nvSpPr>
        <p:spPr/>
        <p:txBody>
          <a:bodyPr/>
          <a:lstStyle/>
          <a:p>
            <a:pPr>
              <a:buNone/>
            </a:pPr>
            <a:r>
              <a:rPr lang="fr-FR" dirty="0" smtClean="0"/>
              <a:t>Dans une expérience, on a donné à des enfants </a:t>
            </a:r>
          </a:p>
          <a:p>
            <a:pPr>
              <a:buNone/>
            </a:pPr>
            <a:r>
              <a:rPr lang="fr-FR" dirty="0" smtClean="0"/>
              <a:t>le vaccin de </a:t>
            </a:r>
            <a:r>
              <a:rPr lang="fr-FR" dirty="0" err="1" smtClean="0"/>
              <a:t>Salk</a:t>
            </a:r>
            <a:r>
              <a:rPr lang="fr-FR" dirty="0" smtClean="0"/>
              <a:t> contre la </a:t>
            </a:r>
            <a:r>
              <a:rPr lang="fr-FR" dirty="0" err="1" smtClean="0"/>
              <a:t>polyométrie</a:t>
            </a:r>
            <a:r>
              <a:rPr lang="fr-FR" dirty="0" smtClean="0"/>
              <a:t> et à </a:t>
            </a:r>
          </a:p>
          <a:p>
            <a:pPr>
              <a:buNone/>
            </a:pPr>
            <a:r>
              <a:rPr lang="fr-FR" dirty="0" smtClean="0"/>
              <a:t>d’autres enfants un placebo. Les résultats de</a:t>
            </a:r>
          </a:p>
          <a:p>
            <a:pPr>
              <a:buNone/>
            </a:pPr>
            <a:r>
              <a:rPr lang="fr-FR" dirty="0" smtClean="0"/>
              <a:t> l’expérience sont résumés dans le tableau </a:t>
            </a:r>
          </a:p>
          <a:p>
            <a:pPr>
              <a:buNone/>
            </a:pPr>
            <a:r>
              <a:rPr lang="fr-FR" dirty="0" smtClean="0"/>
              <a:t>suivant</a:t>
            </a:r>
          </a:p>
          <a:p>
            <a:endParaRPr lang="fr-FR"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85720" y="1285860"/>
            <a:ext cx="8643998" cy="3857652"/>
          </a:xfrm>
          <a:prstGeom prst="rect">
            <a:avLst/>
          </a:prstGeom>
          <a:noFill/>
          <a:ln w="9525">
            <a:noFill/>
            <a:miter lim="800000"/>
            <a:headEnd/>
            <a:tailEnd/>
          </a:ln>
          <a:effectLst/>
        </p:spPr>
      </p:pic>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85728"/>
            <a:ext cx="7801004" cy="1143000"/>
          </a:xfrm>
        </p:spPr>
        <p:txBody>
          <a:bodyPr>
            <a:normAutofit fontScale="90000"/>
          </a:bodyPr>
          <a:lstStyle/>
          <a:p>
            <a:r>
              <a:rPr lang="fr-FR" dirty="0" smtClean="0">
                <a:solidFill>
                  <a:srgbClr val="C00000"/>
                </a:solidFill>
              </a:rPr>
              <a:t/>
            </a:r>
            <a:br>
              <a:rPr lang="fr-FR" dirty="0" smtClean="0">
                <a:solidFill>
                  <a:srgbClr val="C00000"/>
                </a:solidFill>
              </a:rPr>
            </a:br>
            <a:r>
              <a:rPr lang="fr-FR" dirty="0" smtClean="0">
                <a:solidFill>
                  <a:srgbClr val="C00000"/>
                </a:solidFill>
              </a:rPr>
              <a:t>Solution</a:t>
            </a:r>
            <a:br>
              <a:rPr lang="fr-FR" dirty="0" smtClean="0">
                <a:solidFill>
                  <a:srgbClr val="C00000"/>
                </a:solidFill>
              </a:rPr>
            </a:br>
            <a:endParaRPr lang="fr-FR" dirty="0">
              <a:solidFill>
                <a:srgbClr val="C00000"/>
              </a:solidFill>
            </a:endParaRPr>
          </a:p>
        </p:txBody>
      </p:sp>
      <p:pic>
        <p:nvPicPr>
          <p:cNvPr id="1026" name="Picture 2"/>
          <p:cNvPicPr>
            <a:picLocks noGrp="1" noChangeAspect="1" noChangeArrowheads="1"/>
          </p:cNvPicPr>
          <p:nvPr>
            <p:ph idx="1"/>
          </p:nvPr>
        </p:nvPicPr>
        <p:blipFill>
          <a:blip r:embed="rId2"/>
          <a:srcRect/>
          <a:stretch>
            <a:fillRect/>
          </a:stretch>
        </p:blipFill>
        <p:spPr bwMode="auto">
          <a:xfrm>
            <a:off x="357158" y="1785926"/>
            <a:ext cx="7096214" cy="3358466"/>
          </a:xfrm>
          <a:prstGeom prst="rect">
            <a:avLst/>
          </a:prstGeom>
          <a:noFill/>
          <a:ln w="9525">
            <a:noFill/>
            <a:miter lim="800000"/>
            <a:headEnd/>
            <a:tailEnd/>
          </a:ln>
          <a:effectLst/>
        </p:spPr>
      </p:pic>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C00000"/>
                </a:solidFill>
              </a:rPr>
              <a:t>Calcul des </a:t>
            </a:r>
            <a:r>
              <a:rPr lang="fr-FR" dirty="0" err="1" smtClean="0">
                <a:solidFill>
                  <a:srgbClr val="C00000"/>
                </a:solidFill>
              </a:rPr>
              <a:t>ntij</a:t>
            </a:r>
            <a:r>
              <a:rPr lang="fr-FR" dirty="0" smtClean="0">
                <a:solidFill>
                  <a:srgbClr val="C00000"/>
                </a:solidFill>
              </a:rPr>
              <a:t/>
            </a:r>
            <a:br>
              <a:rPr lang="fr-FR" dirty="0" smtClean="0">
                <a:solidFill>
                  <a:srgbClr val="C00000"/>
                </a:solidFill>
              </a:rPr>
            </a:br>
            <a:r>
              <a:rPr lang="fr-FR" dirty="0" smtClean="0">
                <a:solidFill>
                  <a:srgbClr val="C00000"/>
                </a:solidFill>
              </a:rPr>
              <a:t> </a:t>
            </a:r>
            <a:br>
              <a:rPr lang="fr-FR" dirty="0" smtClean="0">
                <a:solidFill>
                  <a:srgbClr val="C00000"/>
                </a:solidFill>
              </a:rPr>
            </a:br>
            <a:endParaRPr lang="fr-FR" dirty="0">
              <a:solidFill>
                <a:srgbClr val="C00000"/>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500034" y="2143116"/>
            <a:ext cx="7715304" cy="2374023"/>
          </a:xfrm>
          <a:prstGeom prst="rect">
            <a:avLst/>
          </a:prstGeom>
          <a:noFill/>
          <a:ln w="9525">
            <a:noFill/>
            <a:miter lim="800000"/>
            <a:headEnd/>
            <a:tailEnd/>
          </a:ln>
          <a:effectLst/>
        </p:spPr>
      </p:pic>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srcRect/>
          <a:stretch>
            <a:fillRect/>
          </a:stretch>
        </p:blipFill>
        <p:spPr bwMode="auto">
          <a:xfrm>
            <a:off x="1000100" y="1071546"/>
            <a:ext cx="6858048" cy="4429155"/>
          </a:xfrm>
          <a:prstGeom prst="rect">
            <a:avLst/>
          </a:prstGeom>
          <a:noFill/>
          <a:ln w="9525">
            <a:noFill/>
            <a:miter lim="800000"/>
            <a:headEnd/>
            <a:tailEnd/>
          </a:ln>
          <a:effectLst/>
        </p:spPr>
      </p:pic>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142976" y="714356"/>
            <a:ext cx="6560847" cy="5255895"/>
          </a:xfrm>
          <a:prstGeom prst="rect">
            <a:avLst/>
          </a:prstGeom>
          <a:noFill/>
          <a:ln w="9525">
            <a:noFill/>
            <a:miter lim="800000"/>
            <a:headEnd/>
            <a:tailEnd/>
          </a:ln>
        </p:spPr>
      </p:pic>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00000"/>
                </a:solidFill>
              </a:rPr>
              <a:t>Interprétation</a:t>
            </a:r>
            <a:endParaRPr lang="fr-FR" dirty="0">
              <a:solidFill>
                <a:srgbClr val="C00000"/>
              </a:solidFill>
            </a:endParaRPr>
          </a:p>
        </p:txBody>
      </p:sp>
      <p:sp>
        <p:nvSpPr>
          <p:cNvPr id="3" name="Espace réservé du contenu 2"/>
          <p:cNvSpPr>
            <a:spLocks noGrp="1"/>
          </p:cNvSpPr>
          <p:nvPr>
            <p:ph idx="1"/>
          </p:nvPr>
        </p:nvSpPr>
        <p:spPr/>
        <p:txBody>
          <a:bodyPr/>
          <a:lstStyle/>
          <a:p>
            <a:pPr>
              <a:buNone/>
            </a:pPr>
            <a:r>
              <a:rPr lang="fr-FR" dirty="0" smtClean="0"/>
              <a:t>comme la statistique de test tombe  dans la </a:t>
            </a:r>
          </a:p>
          <a:p>
            <a:pPr>
              <a:buNone/>
            </a:pPr>
            <a:r>
              <a:rPr lang="fr-FR" dirty="0" smtClean="0"/>
              <a:t>région critique, on rejette H</a:t>
            </a:r>
            <a:r>
              <a:rPr lang="fr-FR" baseline="-25000" dirty="0" smtClean="0"/>
              <a:t>0</a:t>
            </a:r>
            <a:r>
              <a:rPr lang="fr-FR" dirty="0" smtClean="0"/>
              <a:t> qui est </a:t>
            </a:r>
          </a:p>
          <a:p>
            <a:pPr>
              <a:buNone/>
            </a:pPr>
            <a:r>
              <a:rPr lang="fr-FR" dirty="0" smtClean="0"/>
              <a:t>« recevoir le vaccin </a:t>
            </a:r>
            <a:r>
              <a:rPr lang="fr-FR" dirty="0" err="1" smtClean="0"/>
              <a:t>Salk</a:t>
            </a:r>
            <a:r>
              <a:rPr lang="fr-FR" dirty="0" smtClean="0"/>
              <a:t> est indépendant d’avoir la polio ».</a:t>
            </a:r>
          </a:p>
          <a:p>
            <a:pPr>
              <a:buNone/>
            </a:pPr>
            <a:r>
              <a:rPr lang="fr-FR" dirty="0" smtClean="0"/>
              <a:t> il apparaît que les variables sont dépendantes. </a:t>
            </a:r>
          </a:p>
          <a:p>
            <a:pPr>
              <a:buNone/>
            </a:pPr>
            <a:endParaRPr lang="fr-FR" dirty="0" smtClean="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214414" y="857232"/>
            <a:ext cx="6572295" cy="52864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Test unilatéral à gauche</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 : (H</a:t>
            </a:r>
            <a:r>
              <a:rPr lang="fr-FR" baseline="-25000" dirty="0" smtClean="0"/>
              <a:t>1 </a:t>
            </a:r>
            <a:r>
              <a:rPr lang="fr-FR" dirty="0" smtClean="0"/>
              <a:t>: « &lt; ») la région critique est dans la </a:t>
            </a:r>
          </a:p>
          <a:p>
            <a:pPr>
              <a:buNone/>
            </a:pPr>
            <a:r>
              <a:rPr lang="fr-FR" dirty="0" smtClean="0"/>
              <a:t>région extrême à gauche sous la courbe</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071538" y="714356"/>
            <a:ext cx="7000924" cy="52149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Test unilatéral à droite</a:t>
            </a:r>
            <a:endParaRPr lang="fr-FR" dirty="0"/>
          </a:p>
        </p:txBody>
      </p:sp>
      <p:sp>
        <p:nvSpPr>
          <p:cNvPr id="3" name="Espace réservé du contenu 2"/>
          <p:cNvSpPr>
            <a:spLocks noGrp="1"/>
          </p:cNvSpPr>
          <p:nvPr>
            <p:ph idx="1"/>
          </p:nvPr>
        </p:nvSpPr>
        <p:spPr/>
        <p:txBody>
          <a:bodyPr/>
          <a:lstStyle/>
          <a:p>
            <a:pPr lvl="0"/>
            <a:r>
              <a:rPr lang="fr-FR" dirty="0" smtClean="0"/>
              <a:t> : (H</a:t>
            </a:r>
            <a:r>
              <a:rPr lang="fr-FR" baseline="-25000" dirty="0" smtClean="0"/>
              <a:t>1 </a:t>
            </a:r>
            <a:r>
              <a:rPr lang="fr-FR" dirty="0" smtClean="0"/>
              <a:t>: « &gt; ») la région critique est dans la </a:t>
            </a:r>
          </a:p>
          <a:p>
            <a:pPr lvl="0">
              <a:buNone/>
            </a:pPr>
            <a:r>
              <a:rPr lang="fr-FR" dirty="0" smtClean="0"/>
              <a:t>région extrême à droite sous la courbe.</a:t>
            </a:r>
          </a:p>
          <a:p>
            <a:endParaRPr lang="fr-FR"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785786" y="714356"/>
            <a:ext cx="7429552" cy="52149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 Estimation</a:t>
            </a:r>
            <a:endParaRPr lang="fr-FR" dirty="0"/>
          </a:p>
        </p:txBody>
      </p:sp>
      <mc:AlternateContent xmlns:mc="http://schemas.openxmlformats.org/markup-compatibility/2006">
        <mc:Choice xmlns:a14="http://schemas.microsoft.com/office/drawing/2010/main" xmlns="" Requires="a14">
          <p:sp>
            <p:nvSpPr>
              <p:cNvPr id="3" name="Espace réservé du contenu 2"/>
              <p:cNvSpPr>
                <a:spLocks noGrp="1"/>
              </p:cNvSpPr>
              <p:nvPr>
                <p:ph sz="half" idx="1"/>
              </p:nvPr>
            </p:nvSpPr>
            <p:spPr>
              <a:xfrm>
                <a:off x="251520" y="1600200"/>
                <a:ext cx="3096344" cy="4525963"/>
              </a:xfrm>
            </p:spPr>
            <p:txBody>
              <a:bodyPr>
                <a:normAutofit fontScale="25000" lnSpcReduction="20000"/>
              </a:bodyPr>
              <a:lstStyle/>
              <a:p>
                <a:r>
                  <a:rPr lang="fr-FR" sz="12800" dirty="0" smtClean="0"/>
                  <a:t>Estimation Ponctuelle</a:t>
                </a:r>
              </a:p>
              <a:p>
                <a:endParaRPr lang="fr-FR" dirty="0"/>
              </a:p>
              <a:p>
                <a:endParaRPr lang="fr-FR" sz="8000" dirty="0" smtClean="0"/>
              </a:p>
              <a:p>
                <a:r>
                  <a:rPr lang="fr-FR" sz="8000" dirty="0" err="1" smtClean="0"/>
                  <a:t>Espérence</a:t>
                </a:r>
                <a:r>
                  <a:rPr lang="fr-FR" sz="8000" dirty="0" smtClean="0"/>
                  <a:t>: </a:t>
                </a:r>
                <a14:m>
                  <m:oMath xmlns:m="http://schemas.openxmlformats.org/officeDocument/2006/math">
                    <m:acc>
                      <m:accPr>
                        <m:chr m:val="̂"/>
                        <m:ctrlPr>
                          <a:rPr lang="fr-FR" sz="8000" i="1" smtClean="0">
                            <a:latin typeface="Cambria Math"/>
                          </a:rPr>
                        </m:ctrlPr>
                      </m:accPr>
                      <m:e>
                        <m:r>
                          <a:rPr lang="fr-FR" sz="8000" i="1" smtClean="0">
                            <a:latin typeface="Cambria Math"/>
                            <a:ea typeface="Cambria Math"/>
                          </a:rPr>
                          <m:t>𝜇</m:t>
                        </m:r>
                      </m:e>
                    </m:acc>
                    <m:r>
                      <a:rPr lang="fr-FR" sz="8000" b="0" i="1" smtClean="0">
                        <a:latin typeface="Cambria Math"/>
                      </a:rPr>
                      <m:t>=</m:t>
                    </m:r>
                    <m:acc>
                      <m:accPr>
                        <m:chr m:val="̅"/>
                        <m:ctrlPr>
                          <a:rPr lang="fr-FR" sz="8000" i="1" smtClean="0">
                            <a:latin typeface="Cambria Math"/>
                          </a:rPr>
                        </m:ctrlPr>
                      </m:accPr>
                      <m:e>
                        <m:r>
                          <a:rPr lang="fr-FR" sz="8000" b="0" i="1" smtClean="0">
                            <a:latin typeface="Cambria Math"/>
                          </a:rPr>
                          <m:t>𝑋</m:t>
                        </m:r>
                      </m:e>
                    </m:acc>
                  </m:oMath>
                </a14:m>
                <a:endParaRPr lang="fr-FR" sz="8000" dirty="0" smtClean="0"/>
              </a:p>
              <a:p>
                <a:endParaRPr lang="fr-FR" sz="8000" dirty="0"/>
              </a:p>
              <a:p>
                <a:endParaRPr lang="fr-FR" sz="8000" dirty="0" smtClean="0"/>
              </a:p>
              <a:p>
                <a:r>
                  <a:rPr lang="fr-FR" sz="8000" dirty="0" smtClean="0"/>
                  <a:t>Probabilité: </a:t>
                </a:r>
                <a14:m>
                  <m:oMath xmlns:m="http://schemas.openxmlformats.org/officeDocument/2006/math">
                    <m:acc>
                      <m:accPr>
                        <m:chr m:val="̂"/>
                        <m:ctrlPr>
                          <a:rPr lang="fr-FR" sz="8000" i="1">
                            <a:latin typeface="Cambria Math"/>
                          </a:rPr>
                        </m:ctrlPr>
                      </m:accPr>
                      <m:e>
                        <m:r>
                          <a:rPr lang="fr-FR" sz="8000" b="0" i="1" smtClean="0">
                            <a:latin typeface="Cambria Math"/>
                            <a:ea typeface="Cambria Math"/>
                          </a:rPr>
                          <m:t>𝑝</m:t>
                        </m:r>
                      </m:e>
                    </m:acc>
                    <m:r>
                      <a:rPr lang="fr-FR" sz="8000" b="0" i="1" smtClean="0">
                        <a:latin typeface="Cambria Math"/>
                        <a:ea typeface="Cambria Math"/>
                      </a:rPr>
                      <m:t>=</m:t>
                    </m:r>
                    <m:r>
                      <a:rPr lang="fr-FR" sz="8000" b="0" i="1" smtClean="0">
                        <a:latin typeface="Cambria Math"/>
                        <a:ea typeface="Cambria Math"/>
                      </a:rPr>
                      <m:t>𝑓</m:t>
                    </m:r>
                    <m:r>
                      <a:rPr lang="fr-FR" sz="8000" i="1">
                        <a:latin typeface="Cambria Math"/>
                      </a:rPr>
                      <m:t>=</m:t>
                    </m:r>
                    <m:f>
                      <m:fPr>
                        <m:ctrlPr>
                          <a:rPr lang="fr-FR" sz="8000" i="1" smtClean="0">
                            <a:latin typeface="Cambria Math"/>
                          </a:rPr>
                        </m:ctrlPr>
                      </m:fPr>
                      <m:num>
                        <m:r>
                          <a:rPr lang="fr-FR" sz="8000" b="0" i="1" smtClean="0">
                            <a:latin typeface="Cambria Math"/>
                          </a:rPr>
                          <m:t>𝑘</m:t>
                        </m:r>
                      </m:num>
                      <m:den>
                        <m:r>
                          <a:rPr lang="fr-FR" sz="8000" b="0" i="1" smtClean="0">
                            <a:latin typeface="Cambria Math"/>
                          </a:rPr>
                          <m:t>𝑛</m:t>
                        </m:r>
                      </m:den>
                    </m:f>
                  </m:oMath>
                </a14:m>
                <a:endParaRPr lang="fr-FR" sz="8000" dirty="0" smtClean="0"/>
              </a:p>
              <a:p>
                <a:endParaRPr lang="fr-FR" sz="8000" dirty="0" smtClean="0"/>
              </a:p>
              <a:p>
                <a:endParaRPr lang="fr-FR" sz="8000" dirty="0"/>
              </a:p>
              <a:p>
                <a:endParaRPr lang="fr-FR" sz="8000" dirty="0" smtClean="0"/>
              </a:p>
              <a:p>
                <a:endParaRPr lang="fr-FR" sz="8000" dirty="0"/>
              </a:p>
              <a:p>
                <a:r>
                  <a:rPr lang="fr-FR" sz="8000" dirty="0" smtClean="0"/>
                  <a:t>Variance: </a:t>
                </a:r>
                <a14:m>
                  <m:oMath xmlns:m="http://schemas.openxmlformats.org/officeDocument/2006/math">
                    <m:sSup>
                      <m:sSupPr>
                        <m:ctrlPr>
                          <a:rPr lang="fr-FR" sz="8000" i="1" smtClean="0">
                            <a:latin typeface="Cambria Math"/>
                          </a:rPr>
                        </m:ctrlPr>
                      </m:sSupPr>
                      <m:e>
                        <m:acc>
                          <m:accPr>
                            <m:chr m:val="̂"/>
                            <m:ctrlPr>
                              <a:rPr lang="fr-FR" sz="8000" i="1" smtClean="0">
                                <a:latin typeface="Cambria Math"/>
                              </a:rPr>
                            </m:ctrlPr>
                          </m:accPr>
                          <m:e>
                            <m:sSup>
                              <m:sSupPr>
                                <m:ctrlPr>
                                  <a:rPr lang="fr-FR" sz="8000" i="1" smtClean="0">
                                    <a:latin typeface="Cambria Math"/>
                                  </a:rPr>
                                </m:ctrlPr>
                              </m:sSupPr>
                              <m:e>
                                <m:r>
                                  <a:rPr lang="fr-FR" sz="8000" i="1">
                                    <a:latin typeface="Cambria Math"/>
                                    <a:ea typeface="Cambria Math"/>
                                  </a:rPr>
                                  <m:t>𝜎</m:t>
                                </m:r>
                              </m:e>
                              <m:sup>
                                <m:r>
                                  <a:rPr lang="fr-FR" sz="8000" b="0" i="1" smtClean="0">
                                    <a:latin typeface="Cambria Math"/>
                                  </a:rPr>
                                  <m:t>2</m:t>
                                </m:r>
                              </m:sup>
                            </m:sSup>
                          </m:e>
                        </m:acc>
                        <m:r>
                          <a:rPr lang="fr-FR" sz="8000" b="0" i="1" smtClean="0">
                            <a:latin typeface="Cambria Math"/>
                          </a:rPr>
                          <m:t>=</m:t>
                        </m:r>
                        <m:r>
                          <a:rPr lang="fr-FR" sz="8000" b="0" i="1" smtClean="0">
                            <a:latin typeface="Cambria Math"/>
                          </a:rPr>
                          <m:t>𝑆</m:t>
                        </m:r>
                      </m:e>
                      <m:sup>
                        <m:r>
                          <a:rPr lang="fr-FR" sz="8000" b="0" i="1" smtClean="0">
                            <a:latin typeface="Cambria Math"/>
                          </a:rPr>
                          <m:t>2</m:t>
                        </m:r>
                      </m:sup>
                    </m:sSup>
                  </m:oMath>
                </a14:m>
                <a:endParaRPr lang="fr-FR" sz="8000" dirty="0" smtClean="0"/>
              </a:p>
            </p:txBody>
          </p:sp>
        </mc:Choice>
        <mc:Fallback>
          <p:sp>
            <p:nvSpPr>
              <p:cNvPr id="3" name="Espace réservé du contenu 2"/>
              <p:cNvSpPr>
                <a:spLocks noGrp="1" noRot="1" noChangeAspect="1" noMove="1" noResize="1" noEditPoints="1" noAdjustHandles="1" noChangeArrowheads="1" noChangeShapeType="1" noTextEdit="1"/>
              </p:cNvSpPr>
              <p:nvPr>
                <p:ph sz="half" idx="1"/>
              </p:nvPr>
            </p:nvSpPr>
            <p:spPr>
              <a:xfrm>
                <a:off x="251520" y="1600200"/>
                <a:ext cx="3096344" cy="4525963"/>
              </a:xfrm>
              <a:blipFill rotWithShape="1">
                <a:blip r:embed="rId2"/>
                <a:stretch>
                  <a:fillRect l="-4331" t="-3639"/>
                </a:stretch>
              </a:blipFill>
            </p:spPr>
            <p:txBody>
              <a:bodyPr/>
              <a:lstStyle/>
              <a:p>
                <a:r>
                  <a:rPr lang="fr-FR">
                    <a:noFill/>
                  </a:rPr>
                  <a:t> </a:t>
                </a:r>
              </a:p>
            </p:txBody>
          </p:sp>
        </mc:Fallback>
      </mc:AlternateContent>
      <mc:AlternateContent xmlns:mc="http://schemas.openxmlformats.org/markup-compatibility/2006">
        <mc:Choice xmlns:a14="http://schemas.microsoft.com/office/drawing/2010/main" xmlns="" Requires="a14">
          <p:sp>
            <p:nvSpPr>
              <p:cNvPr id="4" name="Espace réservé du contenu 3"/>
              <p:cNvSpPr>
                <a:spLocks noGrp="1"/>
              </p:cNvSpPr>
              <p:nvPr>
                <p:ph sz="half" idx="2"/>
              </p:nvPr>
            </p:nvSpPr>
            <p:spPr>
              <a:xfrm>
                <a:off x="3275856" y="1600200"/>
                <a:ext cx="5410944" cy="4525963"/>
              </a:xfrm>
            </p:spPr>
            <p:txBody>
              <a:bodyPr>
                <a:normAutofit fontScale="25000" lnSpcReduction="20000"/>
              </a:bodyPr>
              <a:lstStyle/>
              <a:p>
                <a:r>
                  <a:rPr lang="fr-FR" sz="12800" dirty="0" smtClean="0"/>
                  <a:t>Estimation par Intervalle</a:t>
                </a:r>
              </a:p>
              <a:p>
                <a:endParaRPr lang="fr-FR" sz="6700" b="0" i="1" dirty="0" smtClean="0">
                  <a:latin typeface="Cambria Math"/>
                </a:endParaRPr>
              </a:p>
              <a:p>
                <a:endParaRPr lang="fr-FR" sz="6700" i="1" dirty="0">
                  <a:latin typeface="Cambria Math"/>
                </a:endParaRPr>
              </a:p>
              <a:p>
                <a14:m>
                  <m:oMath xmlns:m="http://schemas.openxmlformats.org/officeDocument/2006/math">
                    <m:r>
                      <a:rPr lang="fr-FR" sz="6700" b="0" i="1" smtClean="0">
                        <a:latin typeface="Cambria Math"/>
                      </a:rPr>
                      <m:t>𝑃</m:t>
                    </m:r>
                    <m:d>
                      <m:dPr>
                        <m:ctrlPr>
                          <a:rPr lang="fr-FR" sz="6700" b="0" i="1" smtClean="0">
                            <a:latin typeface="Cambria Math"/>
                          </a:rPr>
                        </m:ctrlPr>
                      </m:dPr>
                      <m:e>
                        <m:acc>
                          <m:accPr>
                            <m:chr m:val="̅"/>
                            <m:ctrlPr>
                              <a:rPr lang="fr-FR" sz="6700" b="0" i="1" smtClean="0">
                                <a:latin typeface="Cambria Math"/>
                              </a:rPr>
                            </m:ctrlPr>
                          </m:accPr>
                          <m:e>
                            <m:r>
                              <a:rPr lang="fr-FR" sz="6700" b="0" i="1" smtClean="0">
                                <a:latin typeface="Cambria Math"/>
                              </a:rPr>
                              <m:t>𝑋</m:t>
                            </m:r>
                          </m:e>
                        </m:acc>
                        <m:r>
                          <a:rPr lang="fr-FR" sz="6700" b="0" i="1" smtClean="0">
                            <a:latin typeface="Cambria Math"/>
                          </a:rPr>
                          <m:t>−</m:t>
                        </m:r>
                        <m:sSub>
                          <m:sSubPr>
                            <m:ctrlPr>
                              <a:rPr lang="fr-FR" sz="6700" b="0" i="1" smtClean="0">
                                <a:latin typeface="Cambria Math"/>
                              </a:rPr>
                            </m:ctrlPr>
                          </m:sSubPr>
                          <m:e>
                            <m:r>
                              <a:rPr lang="fr-FR" sz="6700" b="0" i="1" smtClean="0">
                                <a:latin typeface="Cambria Math"/>
                                <a:ea typeface="Cambria Math"/>
                              </a:rPr>
                              <m:t>𝜀</m:t>
                            </m:r>
                          </m:e>
                          <m:sub>
                            <m:r>
                              <a:rPr lang="fr-FR" sz="6700" b="0" i="1" smtClean="0">
                                <a:latin typeface="Cambria Math"/>
                                <a:ea typeface="Cambria Math"/>
                              </a:rPr>
                              <m:t>∝</m:t>
                            </m:r>
                          </m:sub>
                        </m:sSub>
                        <m:rad>
                          <m:radPr>
                            <m:degHide m:val="on"/>
                            <m:ctrlPr>
                              <a:rPr lang="fr-FR" sz="6700" b="0" i="1" smtClean="0">
                                <a:latin typeface="Cambria Math"/>
                              </a:rPr>
                            </m:ctrlPr>
                          </m:radPr>
                          <m:deg/>
                          <m:e>
                            <m:f>
                              <m:fPr>
                                <m:ctrlPr>
                                  <a:rPr lang="fr-FR" sz="6700" b="0" i="1" smtClean="0">
                                    <a:latin typeface="Cambria Math"/>
                                  </a:rPr>
                                </m:ctrlPr>
                              </m:fPr>
                              <m:num>
                                <m:sSup>
                                  <m:sSupPr>
                                    <m:ctrlPr>
                                      <a:rPr lang="fr-FR" sz="6700" b="0" i="1" smtClean="0">
                                        <a:latin typeface="Cambria Math"/>
                                      </a:rPr>
                                    </m:ctrlPr>
                                  </m:sSupPr>
                                  <m:e>
                                    <m:r>
                                      <a:rPr lang="fr-FR" sz="6700" b="0" i="1" smtClean="0">
                                        <a:latin typeface="Cambria Math"/>
                                        <a:ea typeface="Cambria Math"/>
                                      </a:rPr>
                                      <m:t>𝜎</m:t>
                                    </m:r>
                                  </m:e>
                                  <m:sup>
                                    <m:r>
                                      <a:rPr lang="fr-FR" sz="6700" b="0" i="1" smtClean="0">
                                        <a:latin typeface="Cambria Math"/>
                                      </a:rPr>
                                      <m:t>2</m:t>
                                    </m:r>
                                  </m:sup>
                                </m:sSup>
                              </m:num>
                              <m:den>
                                <m:r>
                                  <a:rPr lang="fr-FR" sz="6700" b="0" i="1" smtClean="0">
                                    <a:latin typeface="Cambria Math"/>
                                  </a:rPr>
                                  <m:t>𝑛</m:t>
                                </m:r>
                              </m:den>
                            </m:f>
                          </m:e>
                        </m:rad>
                        <m:r>
                          <a:rPr lang="fr-FR" sz="6700" b="0" i="1" smtClean="0">
                            <a:latin typeface="Cambria Math"/>
                            <a:ea typeface="Cambria Math"/>
                          </a:rPr>
                          <m:t>≤</m:t>
                        </m:r>
                        <m:r>
                          <a:rPr lang="fr-FR" sz="6700" b="0" i="1" smtClean="0">
                            <a:latin typeface="Cambria Math"/>
                            <a:ea typeface="Cambria Math"/>
                          </a:rPr>
                          <m:t>𝜇</m:t>
                        </m:r>
                        <m:r>
                          <a:rPr lang="fr-FR" sz="6700" b="0" i="1" smtClean="0">
                            <a:latin typeface="Cambria Math"/>
                            <a:ea typeface="Cambria Math"/>
                          </a:rPr>
                          <m:t>≤</m:t>
                        </m:r>
                        <m:acc>
                          <m:accPr>
                            <m:chr m:val="̅"/>
                            <m:ctrlPr>
                              <a:rPr lang="fr-FR" sz="6700" i="1">
                                <a:latin typeface="Cambria Math"/>
                              </a:rPr>
                            </m:ctrlPr>
                          </m:accPr>
                          <m:e>
                            <m:r>
                              <a:rPr lang="fr-FR" sz="6700" i="1">
                                <a:latin typeface="Cambria Math"/>
                              </a:rPr>
                              <m:t>𝑋</m:t>
                            </m:r>
                          </m:e>
                        </m:acc>
                        <m:r>
                          <a:rPr lang="fr-FR" sz="6700" b="0" i="1" smtClean="0">
                            <a:latin typeface="Cambria Math"/>
                          </a:rPr>
                          <m:t>+</m:t>
                        </m:r>
                        <m:sSub>
                          <m:sSubPr>
                            <m:ctrlPr>
                              <a:rPr lang="fr-FR" sz="6700" i="1">
                                <a:latin typeface="Cambria Math"/>
                              </a:rPr>
                            </m:ctrlPr>
                          </m:sSubPr>
                          <m:e>
                            <m:r>
                              <a:rPr lang="fr-FR" sz="6700" i="1">
                                <a:latin typeface="Cambria Math"/>
                                <a:ea typeface="Cambria Math"/>
                              </a:rPr>
                              <m:t>𝜀</m:t>
                            </m:r>
                          </m:e>
                          <m:sub>
                            <m:r>
                              <a:rPr lang="fr-FR" sz="6700" i="1">
                                <a:latin typeface="Cambria Math"/>
                                <a:ea typeface="Cambria Math"/>
                              </a:rPr>
                              <m:t>∝</m:t>
                            </m:r>
                          </m:sub>
                        </m:sSub>
                        <m:rad>
                          <m:radPr>
                            <m:degHide m:val="on"/>
                            <m:ctrlPr>
                              <a:rPr lang="fr-FR" sz="6700" i="1">
                                <a:latin typeface="Cambria Math"/>
                              </a:rPr>
                            </m:ctrlPr>
                          </m:radPr>
                          <m:deg/>
                          <m:e>
                            <m:f>
                              <m:fPr>
                                <m:ctrlPr>
                                  <a:rPr lang="fr-FR" sz="6700" i="1">
                                    <a:latin typeface="Cambria Math"/>
                                  </a:rPr>
                                </m:ctrlPr>
                              </m:fPr>
                              <m:num>
                                <m:sSup>
                                  <m:sSupPr>
                                    <m:ctrlPr>
                                      <a:rPr lang="fr-FR" sz="6700" i="1">
                                        <a:latin typeface="Cambria Math"/>
                                      </a:rPr>
                                    </m:ctrlPr>
                                  </m:sSupPr>
                                  <m:e>
                                    <m:r>
                                      <a:rPr lang="fr-FR" sz="6700" i="1">
                                        <a:latin typeface="Cambria Math"/>
                                        <a:ea typeface="Cambria Math"/>
                                      </a:rPr>
                                      <m:t>𝜎</m:t>
                                    </m:r>
                                  </m:e>
                                  <m:sup>
                                    <m:r>
                                      <a:rPr lang="fr-FR" sz="6700" i="1">
                                        <a:latin typeface="Cambria Math"/>
                                      </a:rPr>
                                      <m:t>2</m:t>
                                    </m:r>
                                  </m:sup>
                                </m:sSup>
                              </m:num>
                              <m:den>
                                <m:r>
                                  <a:rPr lang="fr-FR" sz="6700" i="1">
                                    <a:latin typeface="Cambria Math"/>
                                  </a:rPr>
                                  <m:t>𝑛</m:t>
                                </m:r>
                              </m:den>
                            </m:f>
                          </m:e>
                        </m:rad>
                      </m:e>
                    </m:d>
                    <m:r>
                      <a:rPr lang="fr-FR" sz="6700" b="0" i="1" smtClean="0">
                        <a:latin typeface="Cambria Math"/>
                      </a:rPr>
                      <m:t>=1−</m:t>
                    </m:r>
                    <m:r>
                      <a:rPr lang="fr-FR" sz="6700" b="0" i="1" smtClean="0">
                        <a:latin typeface="Cambria Math"/>
                        <a:ea typeface="Cambria Math"/>
                      </a:rPr>
                      <m:t>∝</m:t>
                    </m:r>
                  </m:oMath>
                </a14:m>
                <a:endParaRPr lang="fr-FR" sz="6700" dirty="0" smtClean="0"/>
              </a:p>
              <a:p>
                <a:endParaRPr lang="fr-FR" sz="6700" i="1" dirty="0" smtClean="0">
                  <a:latin typeface="Cambria Math"/>
                </a:endParaRPr>
              </a:p>
              <a:p>
                <a14:m>
                  <m:oMath xmlns:m="http://schemas.openxmlformats.org/officeDocument/2006/math">
                    <m:r>
                      <a:rPr lang="fr-FR" sz="6700" i="1">
                        <a:latin typeface="Cambria Math"/>
                      </a:rPr>
                      <m:t>𝑃</m:t>
                    </m:r>
                    <m:d>
                      <m:dPr>
                        <m:ctrlPr>
                          <a:rPr lang="fr-FR" sz="6700" i="1">
                            <a:latin typeface="Cambria Math"/>
                          </a:rPr>
                        </m:ctrlPr>
                      </m:dPr>
                      <m:e>
                        <m:r>
                          <a:rPr lang="fr-FR" sz="6700" b="0" i="1" smtClean="0">
                            <a:latin typeface="Cambria Math"/>
                          </a:rPr>
                          <m:t>𝑓</m:t>
                        </m:r>
                        <m:r>
                          <a:rPr lang="fr-FR" sz="6700" i="1">
                            <a:latin typeface="Cambria Math"/>
                          </a:rPr>
                          <m:t>−</m:t>
                        </m:r>
                        <m:sSub>
                          <m:sSubPr>
                            <m:ctrlPr>
                              <a:rPr lang="fr-FR" sz="6700" i="1">
                                <a:latin typeface="Cambria Math"/>
                              </a:rPr>
                            </m:ctrlPr>
                          </m:sSubPr>
                          <m:e>
                            <m:r>
                              <a:rPr lang="fr-FR" sz="6700" i="1">
                                <a:latin typeface="Cambria Math"/>
                                <a:ea typeface="Cambria Math"/>
                              </a:rPr>
                              <m:t>𝜀</m:t>
                            </m:r>
                          </m:e>
                          <m:sub>
                            <m:r>
                              <a:rPr lang="fr-FR" sz="6700" i="1">
                                <a:latin typeface="Cambria Math"/>
                                <a:ea typeface="Cambria Math"/>
                              </a:rPr>
                              <m:t>∝</m:t>
                            </m:r>
                          </m:sub>
                        </m:sSub>
                        <m:rad>
                          <m:radPr>
                            <m:degHide m:val="on"/>
                            <m:ctrlPr>
                              <a:rPr lang="fr-FR" sz="6700" i="1">
                                <a:latin typeface="Cambria Math"/>
                              </a:rPr>
                            </m:ctrlPr>
                          </m:radPr>
                          <m:deg/>
                          <m:e>
                            <m:f>
                              <m:fPr>
                                <m:ctrlPr>
                                  <a:rPr lang="fr-FR" sz="6700" i="1">
                                    <a:latin typeface="Cambria Math"/>
                                  </a:rPr>
                                </m:ctrlPr>
                              </m:fPr>
                              <m:num>
                                <m:r>
                                  <a:rPr lang="fr-FR" sz="6700" b="0" i="1" smtClean="0">
                                    <a:latin typeface="Cambria Math"/>
                                  </a:rPr>
                                  <m:t>𝑓</m:t>
                                </m:r>
                                <m:r>
                                  <a:rPr lang="fr-FR" sz="6700" b="0" i="1" smtClean="0">
                                    <a:latin typeface="Cambria Math"/>
                                  </a:rPr>
                                  <m:t>(1−</m:t>
                                </m:r>
                                <m:r>
                                  <a:rPr lang="fr-FR" sz="6700" b="0" i="1" smtClean="0">
                                    <a:latin typeface="Cambria Math"/>
                                  </a:rPr>
                                  <m:t>𝑓</m:t>
                                </m:r>
                                <m:r>
                                  <a:rPr lang="fr-FR" sz="6700" b="0" i="1" smtClean="0">
                                    <a:latin typeface="Cambria Math"/>
                                  </a:rPr>
                                  <m:t>)</m:t>
                                </m:r>
                              </m:num>
                              <m:den>
                                <m:r>
                                  <a:rPr lang="fr-FR" sz="6700" i="1">
                                    <a:latin typeface="Cambria Math"/>
                                  </a:rPr>
                                  <m:t>𝑛</m:t>
                                </m:r>
                              </m:den>
                            </m:f>
                          </m:e>
                        </m:rad>
                        <m:r>
                          <a:rPr lang="fr-FR" sz="6700" i="1">
                            <a:latin typeface="Cambria Math"/>
                            <a:ea typeface="Cambria Math"/>
                          </a:rPr>
                          <m:t>≤</m:t>
                        </m:r>
                        <m:r>
                          <a:rPr lang="fr-FR" sz="6700" b="0" i="1" smtClean="0">
                            <a:latin typeface="Cambria Math"/>
                            <a:ea typeface="Cambria Math"/>
                          </a:rPr>
                          <m:t>𝑝</m:t>
                        </m:r>
                        <m:r>
                          <a:rPr lang="fr-FR" sz="6700" i="1">
                            <a:latin typeface="Cambria Math"/>
                            <a:ea typeface="Cambria Math"/>
                          </a:rPr>
                          <m:t>≤</m:t>
                        </m:r>
                        <m:r>
                          <a:rPr lang="fr-FR" sz="6700" b="0" i="1" smtClean="0">
                            <a:latin typeface="Cambria Math"/>
                            <a:ea typeface="Cambria Math"/>
                          </a:rPr>
                          <m:t>𝑓</m:t>
                        </m:r>
                        <m:r>
                          <a:rPr lang="fr-FR" sz="6700" i="1">
                            <a:latin typeface="Cambria Math"/>
                          </a:rPr>
                          <m:t>+</m:t>
                        </m:r>
                        <m:sSub>
                          <m:sSubPr>
                            <m:ctrlPr>
                              <a:rPr lang="fr-FR" sz="6700" i="1">
                                <a:latin typeface="Cambria Math"/>
                              </a:rPr>
                            </m:ctrlPr>
                          </m:sSubPr>
                          <m:e>
                            <m:r>
                              <a:rPr lang="fr-FR" sz="6700" i="1">
                                <a:latin typeface="Cambria Math"/>
                                <a:ea typeface="Cambria Math"/>
                              </a:rPr>
                              <m:t>𝜀</m:t>
                            </m:r>
                          </m:e>
                          <m:sub>
                            <m:r>
                              <a:rPr lang="fr-FR" sz="6700" i="1">
                                <a:latin typeface="Cambria Math"/>
                                <a:ea typeface="Cambria Math"/>
                              </a:rPr>
                              <m:t>∝</m:t>
                            </m:r>
                          </m:sub>
                        </m:sSub>
                        <m:rad>
                          <m:radPr>
                            <m:degHide m:val="on"/>
                            <m:ctrlPr>
                              <a:rPr lang="fr-FR" sz="6700" i="1">
                                <a:latin typeface="Cambria Math"/>
                              </a:rPr>
                            </m:ctrlPr>
                          </m:radPr>
                          <m:deg/>
                          <m:e>
                            <m:f>
                              <m:fPr>
                                <m:ctrlPr>
                                  <a:rPr lang="fr-FR" sz="6700" i="1">
                                    <a:latin typeface="Cambria Math"/>
                                  </a:rPr>
                                </m:ctrlPr>
                              </m:fPr>
                              <m:num>
                                <m:r>
                                  <a:rPr lang="fr-FR" sz="6700" i="1">
                                    <a:latin typeface="Cambria Math"/>
                                  </a:rPr>
                                  <m:t>𝑓</m:t>
                                </m:r>
                                <m:r>
                                  <a:rPr lang="fr-FR" sz="6700" i="1">
                                    <a:latin typeface="Cambria Math"/>
                                  </a:rPr>
                                  <m:t>(1−</m:t>
                                </m:r>
                                <m:r>
                                  <a:rPr lang="fr-FR" sz="6700" i="1">
                                    <a:latin typeface="Cambria Math"/>
                                  </a:rPr>
                                  <m:t>𝑓</m:t>
                                </m:r>
                                <m:r>
                                  <a:rPr lang="fr-FR" sz="6700" i="1">
                                    <a:latin typeface="Cambria Math"/>
                                  </a:rPr>
                                  <m:t>)</m:t>
                                </m:r>
                              </m:num>
                              <m:den>
                                <m:r>
                                  <a:rPr lang="fr-FR" sz="6700" i="1">
                                    <a:latin typeface="Cambria Math"/>
                                  </a:rPr>
                                  <m:t>𝑛</m:t>
                                </m:r>
                              </m:den>
                            </m:f>
                          </m:e>
                        </m:rad>
                      </m:e>
                    </m:d>
                    <m:r>
                      <a:rPr lang="fr-FR" sz="6700" i="1">
                        <a:latin typeface="Cambria Math"/>
                      </a:rPr>
                      <m:t>=1−</m:t>
                    </m:r>
                    <m:r>
                      <a:rPr lang="fr-FR" sz="6700" i="1">
                        <a:latin typeface="Cambria Math"/>
                        <a:ea typeface="Cambria Math"/>
                      </a:rPr>
                      <m:t>∝</m:t>
                    </m:r>
                  </m:oMath>
                </a14:m>
                <a:endParaRPr lang="fr-FR" sz="6700" dirty="0" smtClean="0"/>
              </a:p>
              <a:p>
                <a:endParaRPr lang="fr-FR" sz="1200" dirty="0"/>
              </a:p>
              <a:p>
                <a:endParaRPr lang="fr-FR" sz="3600" i="1" dirty="0" smtClean="0">
                  <a:latin typeface="Cambria Math"/>
                </a:endParaRPr>
              </a:p>
              <a:p>
                <a:endParaRPr lang="fr-FR" sz="3600" i="1" dirty="0">
                  <a:latin typeface="Cambria Math"/>
                </a:endParaRPr>
              </a:p>
              <a:p>
                <a:endParaRPr lang="fr-FR" sz="3600" i="1" dirty="0">
                  <a:latin typeface="Cambria Math"/>
                </a:endParaRPr>
              </a:p>
              <a:p>
                <a:endParaRPr lang="fr-FR" sz="3600" i="1" dirty="0" smtClean="0">
                  <a:latin typeface="Cambria Math"/>
                </a:endParaRPr>
              </a:p>
              <a:p>
                <a:endParaRPr lang="fr-FR" sz="3600" i="1" dirty="0">
                  <a:latin typeface="Cambria Math"/>
                </a:endParaRPr>
              </a:p>
              <a:p>
                <a:endParaRPr lang="fr-FR" sz="3600" i="1" dirty="0" smtClean="0">
                  <a:latin typeface="Cambria Math"/>
                </a:endParaRPr>
              </a:p>
              <a:p>
                <a14:m>
                  <m:oMath xmlns:m="http://schemas.openxmlformats.org/officeDocument/2006/math">
                    <m:r>
                      <a:rPr lang="fr-FR" sz="6400" i="1" smtClean="0">
                        <a:latin typeface="Cambria Math"/>
                      </a:rPr>
                      <m:t>𝑃</m:t>
                    </m:r>
                    <m:d>
                      <m:dPr>
                        <m:ctrlPr>
                          <a:rPr lang="fr-FR" sz="6400" i="1">
                            <a:latin typeface="Cambria Math"/>
                          </a:rPr>
                        </m:ctrlPr>
                      </m:dPr>
                      <m:e>
                        <m:d>
                          <m:dPr>
                            <m:ctrlPr>
                              <a:rPr lang="fr-FR" sz="6400" b="0" i="1" smtClean="0">
                                <a:latin typeface="Cambria Math"/>
                              </a:rPr>
                            </m:ctrlPr>
                          </m:dPr>
                          <m:e>
                            <m:r>
                              <a:rPr lang="fr-FR" sz="6400" b="0" i="1" smtClean="0">
                                <a:latin typeface="Cambria Math"/>
                              </a:rPr>
                              <m:t>𝑛</m:t>
                            </m:r>
                            <m:r>
                              <a:rPr lang="fr-FR" sz="6400" b="0" i="1" smtClean="0">
                                <a:latin typeface="Cambria Math"/>
                              </a:rPr>
                              <m:t>−1</m:t>
                            </m:r>
                          </m:e>
                        </m:d>
                        <m:f>
                          <m:fPr>
                            <m:ctrlPr>
                              <a:rPr lang="fr-FR" sz="6400" b="0" i="1" smtClean="0">
                                <a:latin typeface="Cambria Math"/>
                              </a:rPr>
                            </m:ctrlPr>
                          </m:fPr>
                          <m:num>
                            <m:sSup>
                              <m:sSupPr>
                                <m:ctrlPr>
                                  <a:rPr lang="fr-FR" sz="6400" b="0" i="1" smtClean="0">
                                    <a:latin typeface="Cambria Math"/>
                                  </a:rPr>
                                </m:ctrlPr>
                              </m:sSupPr>
                              <m:e>
                                <m:r>
                                  <a:rPr lang="fr-FR" sz="6400" b="0" i="1" smtClean="0">
                                    <a:latin typeface="Cambria Math"/>
                                  </a:rPr>
                                  <m:t>𝑆</m:t>
                                </m:r>
                              </m:e>
                              <m:sup>
                                <m:r>
                                  <a:rPr lang="fr-FR" sz="6400" b="0" i="1" smtClean="0">
                                    <a:latin typeface="Cambria Math"/>
                                  </a:rPr>
                                  <m:t>2</m:t>
                                </m:r>
                              </m:sup>
                            </m:sSup>
                          </m:num>
                          <m:den>
                            <m:r>
                              <a:rPr lang="fr-FR" sz="6400" b="0" i="1" smtClean="0">
                                <a:latin typeface="Cambria Math"/>
                              </a:rPr>
                              <m:t>𝑋</m:t>
                            </m:r>
                            <m:r>
                              <a:rPr lang="fr-FR" sz="6400" b="0" i="1" smtClean="0">
                                <a:latin typeface="Cambria Math"/>
                              </a:rPr>
                              <m:t>(</m:t>
                            </m:r>
                            <m:f>
                              <m:fPr>
                                <m:ctrlPr>
                                  <a:rPr lang="fr-FR" sz="6400" b="0" i="1" smtClean="0">
                                    <a:latin typeface="Cambria Math"/>
                                  </a:rPr>
                                </m:ctrlPr>
                              </m:fPr>
                              <m:num>
                                <m:r>
                                  <a:rPr lang="fr-FR" sz="6400" b="0" i="1" smtClean="0">
                                    <a:latin typeface="Cambria Math"/>
                                    <a:ea typeface="Cambria Math"/>
                                  </a:rPr>
                                  <m:t>∝</m:t>
                                </m:r>
                              </m:num>
                              <m:den>
                                <m:r>
                                  <a:rPr lang="fr-FR" sz="6400" b="0" i="1" smtClean="0">
                                    <a:latin typeface="Cambria Math"/>
                                  </a:rPr>
                                  <m:t>2</m:t>
                                </m:r>
                              </m:den>
                            </m:f>
                            <m:r>
                              <a:rPr lang="fr-FR" sz="6400" b="0" i="1" smtClean="0">
                                <a:latin typeface="Cambria Math"/>
                              </a:rPr>
                              <m:t>)</m:t>
                            </m:r>
                          </m:den>
                        </m:f>
                        <m:r>
                          <a:rPr lang="fr-FR" sz="6400" i="1">
                            <a:latin typeface="Cambria Math"/>
                            <a:ea typeface="Cambria Math"/>
                          </a:rPr>
                          <m:t>≤</m:t>
                        </m:r>
                        <m:sSup>
                          <m:sSupPr>
                            <m:ctrlPr>
                              <a:rPr lang="fr-FR" sz="6400" i="1">
                                <a:latin typeface="Cambria Math"/>
                              </a:rPr>
                            </m:ctrlPr>
                          </m:sSupPr>
                          <m:e>
                            <m:r>
                              <a:rPr lang="fr-FR" sz="6400" i="1">
                                <a:latin typeface="Cambria Math"/>
                                <a:ea typeface="Cambria Math"/>
                              </a:rPr>
                              <m:t>𝜎</m:t>
                            </m:r>
                          </m:e>
                          <m:sup>
                            <m:r>
                              <a:rPr lang="fr-FR" sz="6400" i="1">
                                <a:latin typeface="Cambria Math"/>
                              </a:rPr>
                              <m:t>2</m:t>
                            </m:r>
                          </m:sup>
                        </m:sSup>
                        <m:r>
                          <a:rPr lang="fr-FR" sz="6400" i="1">
                            <a:latin typeface="Cambria Math"/>
                            <a:ea typeface="Cambria Math"/>
                          </a:rPr>
                          <m:t>≤</m:t>
                        </m:r>
                        <m:d>
                          <m:dPr>
                            <m:ctrlPr>
                              <a:rPr lang="fr-FR" sz="6400" i="1">
                                <a:latin typeface="Cambria Math"/>
                              </a:rPr>
                            </m:ctrlPr>
                          </m:dPr>
                          <m:e>
                            <m:r>
                              <a:rPr lang="fr-FR" sz="6400" i="1">
                                <a:latin typeface="Cambria Math"/>
                              </a:rPr>
                              <m:t>𝑛</m:t>
                            </m:r>
                            <m:r>
                              <a:rPr lang="fr-FR" sz="6400" i="1">
                                <a:latin typeface="Cambria Math"/>
                              </a:rPr>
                              <m:t>−1</m:t>
                            </m:r>
                          </m:e>
                        </m:d>
                        <m:f>
                          <m:fPr>
                            <m:ctrlPr>
                              <a:rPr lang="fr-FR" sz="6400" i="1">
                                <a:latin typeface="Cambria Math"/>
                              </a:rPr>
                            </m:ctrlPr>
                          </m:fPr>
                          <m:num>
                            <m:sSup>
                              <m:sSupPr>
                                <m:ctrlPr>
                                  <a:rPr lang="fr-FR" sz="6400" i="1">
                                    <a:latin typeface="Cambria Math"/>
                                  </a:rPr>
                                </m:ctrlPr>
                              </m:sSupPr>
                              <m:e>
                                <m:r>
                                  <a:rPr lang="fr-FR" sz="6400" i="1">
                                    <a:latin typeface="Cambria Math"/>
                                  </a:rPr>
                                  <m:t>𝑆</m:t>
                                </m:r>
                              </m:e>
                              <m:sup>
                                <m:r>
                                  <a:rPr lang="fr-FR" sz="6400" i="1">
                                    <a:latin typeface="Cambria Math"/>
                                  </a:rPr>
                                  <m:t>2</m:t>
                                </m:r>
                              </m:sup>
                            </m:sSup>
                          </m:num>
                          <m:den>
                            <m:r>
                              <a:rPr lang="fr-FR" sz="6400" i="1">
                                <a:latin typeface="Cambria Math"/>
                              </a:rPr>
                              <m:t>𝑋</m:t>
                            </m:r>
                            <m:r>
                              <a:rPr lang="fr-FR" sz="6400" i="1">
                                <a:latin typeface="Cambria Math"/>
                              </a:rPr>
                              <m:t>(</m:t>
                            </m:r>
                            <m:f>
                              <m:fPr>
                                <m:ctrlPr>
                                  <a:rPr lang="fr-FR" sz="6400" i="1">
                                    <a:latin typeface="Cambria Math"/>
                                  </a:rPr>
                                </m:ctrlPr>
                              </m:fPr>
                              <m:num>
                                <m:r>
                                  <a:rPr lang="fr-FR" sz="6400" i="1">
                                    <a:latin typeface="Cambria Math"/>
                                    <a:ea typeface="Cambria Math"/>
                                  </a:rPr>
                                  <m:t>∝</m:t>
                                </m:r>
                              </m:num>
                              <m:den>
                                <m:r>
                                  <a:rPr lang="fr-FR" sz="6400" i="1">
                                    <a:latin typeface="Cambria Math"/>
                                  </a:rPr>
                                  <m:t>2</m:t>
                                </m:r>
                              </m:den>
                            </m:f>
                            <m:r>
                              <a:rPr lang="fr-FR" sz="6400" i="1">
                                <a:latin typeface="Cambria Math"/>
                              </a:rPr>
                              <m:t>)</m:t>
                            </m:r>
                          </m:den>
                        </m:f>
                      </m:e>
                    </m:d>
                    <m:r>
                      <a:rPr lang="fr-FR" sz="6400" i="1">
                        <a:latin typeface="Cambria Math"/>
                      </a:rPr>
                      <m:t>=1−</m:t>
                    </m:r>
                    <m:r>
                      <a:rPr lang="fr-FR" sz="6400" i="1">
                        <a:latin typeface="Cambria Math"/>
                        <a:ea typeface="Cambria Math"/>
                      </a:rPr>
                      <m:t>∝</m:t>
                    </m:r>
                  </m:oMath>
                </a14:m>
                <a:endParaRPr lang="fr-FR" sz="6400" dirty="0"/>
              </a:p>
              <a:p>
                <a:endParaRPr lang="fr-FR" sz="6400" dirty="0"/>
              </a:p>
            </p:txBody>
          </p:sp>
        </mc:Choice>
        <mc:Fallback>
          <p:sp>
            <p:nvSpPr>
              <p:cNvPr id="4" name="Espace réservé du contenu 3"/>
              <p:cNvSpPr>
                <a:spLocks noGrp="1" noRot="1" noChangeAspect="1" noMove="1" noResize="1" noEditPoints="1" noAdjustHandles="1" noChangeArrowheads="1" noChangeShapeType="1" noTextEdit="1"/>
              </p:cNvSpPr>
              <p:nvPr>
                <p:ph sz="half" idx="2"/>
              </p:nvPr>
            </p:nvSpPr>
            <p:spPr>
              <a:xfrm>
                <a:off x="3275856" y="1600200"/>
                <a:ext cx="5410944" cy="4525963"/>
              </a:xfrm>
              <a:blipFill rotWithShape="1">
                <a:blip r:embed="rId3"/>
                <a:stretch>
                  <a:fillRect l="-2477" t="-3639"/>
                </a:stretch>
              </a:blipFill>
            </p:spPr>
            <p:txBody>
              <a:bodyPr/>
              <a:lstStyle/>
              <a:p>
                <a:r>
                  <a:rPr lang="fr-FR">
                    <a:noFill/>
                  </a:rPr>
                  <a:t> </a:t>
                </a:r>
              </a:p>
            </p:txBody>
          </p:sp>
        </mc:Fallback>
      </mc:AlternateContent>
    </p:spTree>
    <p:extLst>
      <p:ext uri="{BB962C8B-B14F-4D97-AF65-F5344CB8AC3E}">
        <p14:creationId xmlns:p14="http://schemas.microsoft.com/office/powerpoint/2010/main" xmlns="" val="1731862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Décisions et conclusions</a:t>
            </a:r>
            <a:endParaRPr lang="fr-FR" dirty="0"/>
          </a:p>
        </p:txBody>
      </p:sp>
      <p:sp>
        <p:nvSpPr>
          <p:cNvPr id="3" name="Espace réservé du contenu 2"/>
          <p:cNvSpPr>
            <a:spLocks noGrp="1"/>
          </p:cNvSpPr>
          <p:nvPr>
            <p:ph idx="1"/>
          </p:nvPr>
        </p:nvSpPr>
        <p:spPr/>
        <p:txBody>
          <a:bodyPr>
            <a:normAutofit/>
          </a:bodyPr>
          <a:lstStyle/>
          <a:p>
            <a:r>
              <a:rPr lang="fr-FR" dirty="0" smtClean="0"/>
              <a:t>la décision est l’une des deux affirmations :</a:t>
            </a:r>
          </a:p>
          <a:p>
            <a:pPr>
              <a:buNone/>
            </a:pPr>
            <a:r>
              <a:rPr lang="fr-FR" dirty="0" smtClean="0"/>
              <a:t>1. Rejet de H</a:t>
            </a:r>
            <a:r>
              <a:rPr lang="fr-FR" baseline="-25000" dirty="0" smtClean="0"/>
              <a:t>0</a:t>
            </a:r>
            <a:r>
              <a:rPr lang="fr-FR" dirty="0" smtClean="0"/>
              <a:t>.</a:t>
            </a:r>
          </a:p>
          <a:p>
            <a:pPr>
              <a:buNone/>
            </a:pPr>
            <a:r>
              <a:rPr lang="fr-FR" dirty="0" smtClean="0"/>
              <a:t>2. Echec du rejet de H</a:t>
            </a:r>
            <a:r>
              <a:rPr lang="fr-FR" baseline="-25000" dirty="0" smtClean="0"/>
              <a:t>0</a:t>
            </a:r>
            <a:r>
              <a:rPr lang="fr-FR" dirty="0" smtClean="0"/>
              <a:t>.</a:t>
            </a:r>
          </a:p>
          <a:p>
            <a:r>
              <a:rPr lang="fr-FR" dirty="0" smtClean="0"/>
              <a:t>Selon la méthode traditionnelle on décide :</a:t>
            </a:r>
          </a:p>
          <a:p>
            <a:r>
              <a:rPr lang="fr-FR" dirty="0" smtClean="0"/>
              <a:t> « le rejet de H</a:t>
            </a:r>
            <a:r>
              <a:rPr lang="fr-FR" baseline="-25000" dirty="0" smtClean="0"/>
              <a:t>0</a:t>
            </a:r>
            <a:r>
              <a:rPr lang="fr-FR" dirty="0" smtClean="0"/>
              <a:t> »Si la statistique de test tombe dans la région critique. </a:t>
            </a:r>
          </a:p>
          <a:p>
            <a:r>
              <a:rPr lang="fr-FR" dirty="0" smtClean="0"/>
              <a:t>« Echec du rejet de H</a:t>
            </a:r>
            <a:r>
              <a:rPr lang="fr-FR" baseline="-25000" dirty="0" smtClean="0"/>
              <a:t>0</a:t>
            </a:r>
            <a:r>
              <a:rPr lang="fr-FR" dirty="0" smtClean="0"/>
              <a:t> » si la statistique de test ne tombe pas dans la région critique.</a:t>
            </a:r>
          </a:p>
          <a:p>
            <a:endParaRPr lang="fr-FR"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28670"/>
            <a:ext cx="8229600" cy="3429024"/>
          </a:xfrm>
        </p:spPr>
        <p:txBody>
          <a:bodyPr>
            <a:normAutofit/>
          </a:bodyPr>
          <a:lstStyle/>
          <a:p>
            <a:r>
              <a:rPr lang="fr-FR" b="1" dirty="0" smtClean="0">
                <a:solidFill>
                  <a:srgbClr val="FF0000"/>
                </a:solidFill>
              </a:rPr>
              <a:t>Test d’hypothèse pour une moyenne</a:t>
            </a:r>
            <a:endParaRPr lang="fr-FR" dirty="0"/>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71678"/>
            <a:ext cx="8229600" cy="1143008"/>
          </a:xfrm>
        </p:spPr>
        <p:txBody>
          <a:bodyPr>
            <a:normAutofit fontScale="90000"/>
          </a:bodyPr>
          <a:lstStyle/>
          <a:p>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cas de variance connue</a:t>
            </a:r>
            <a:r>
              <a:rPr lang="fr-FR" dirty="0" smtClean="0"/>
              <a:t/>
            </a:r>
            <a:br>
              <a:rPr lang="fr-FR" dirty="0" smtClean="0"/>
            </a:br>
            <a:r>
              <a:rPr lang="fr-FR" dirty="0" smtClean="0"/>
              <a:t/>
            </a:r>
            <a:br>
              <a:rPr lang="fr-FR" dirty="0" smtClean="0"/>
            </a:br>
            <a:r>
              <a:rPr lang="fr-FR" b="1" dirty="0" smtClean="0"/>
              <a:t/>
            </a:r>
            <a:br>
              <a:rPr lang="fr-FR" b="1" dirty="0" smtClean="0"/>
            </a:br>
            <a:r>
              <a:rPr lang="fr-FR" b="1" dirty="0" smtClean="0"/>
              <a:t/>
            </a:r>
            <a:br>
              <a:rPr lang="fr-FR" b="1" dirty="0" smtClean="0"/>
            </a:br>
            <a:r>
              <a:rPr lang="fr-FR" b="1" dirty="0" smtClean="0"/>
              <a:t/>
            </a:r>
            <a:br>
              <a:rPr lang="fr-FR" b="1" dirty="0" smtClean="0"/>
            </a:b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7030A0"/>
                </a:solidFill>
              </a:rPr>
              <a:t>Conditions d’application du test</a:t>
            </a:r>
            <a:endParaRPr lang="fr-FR" b="1" dirty="0">
              <a:solidFill>
                <a:srgbClr val="7030A0"/>
              </a:solidFill>
            </a:endParaRPr>
          </a:p>
        </p:txBody>
      </p:sp>
      <p:sp>
        <p:nvSpPr>
          <p:cNvPr id="3" name="Espace réservé du contenu 2"/>
          <p:cNvSpPr>
            <a:spLocks noGrp="1"/>
          </p:cNvSpPr>
          <p:nvPr>
            <p:ph idx="1"/>
          </p:nvPr>
        </p:nvSpPr>
        <p:spPr/>
        <p:txBody>
          <a:bodyPr/>
          <a:lstStyle/>
          <a:p>
            <a:pPr lvl="0"/>
            <a:r>
              <a:rPr lang="fr-FR" dirty="0" smtClean="0"/>
              <a:t>L’échantillon est aléatoire simple</a:t>
            </a:r>
          </a:p>
          <a:p>
            <a:pPr lvl="0">
              <a:buNone/>
            </a:pPr>
            <a:endParaRPr lang="fr-FR" dirty="0" smtClean="0"/>
          </a:p>
          <a:p>
            <a:pPr lvl="0"/>
            <a:r>
              <a:rPr lang="fr-FR" dirty="0" smtClean="0"/>
              <a:t>La variance de la population est connue</a:t>
            </a:r>
          </a:p>
          <a:p>
            <a:pPr lvl="0">
              <a:buNone/>
            </a:pPr>
            <a:endParaRPr lang="fr-FR" dirty="0" smtClean="0"/>
          </a:p>
          <a:p>
            <a:pPr lvl="0"/>
            <a:r>
              <a:rPr lang="fr-FR" dirty="0" smtClean="0"/>
              <a:t>Une des deux conditions est satisfaite : la population est normalement distribuée ou n&gt;30.</a:t>
            </a:r>
          </a:p>
          <a:p>
            <a:endParaRPr lang="fr-FR" dirty="0"/>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7030A0"/>
                </a:solidFill>
              </a:rPr>
              <a:t/>
            </a:r>
            <a:br>
              <a:rPr lang="fr-FR" dirty="0" smtClean="0">
                <a:solidFill>
                  <a:srgbClr val="7030A0"/>
                </a:solidFill>
              </a:rPr>
            </a:br>
            <a:r>
              <a:rPr lang="fr-FR" dirty="0" smtClean="0">
                <a:solidFill>
                  <a:srgbClr val="7030A0"/>
                </a:solidFill>
              </a:rPr>
              <a:t/>
            </a:r>
            <a:br>
              <a:rPr lang="fr-FR" dirty="0" smtClean="0">
                <a:solidFill>
                  <a:srgbClr val="7030A0"/>
                </a:solidFill>
              </a:rPr>
            </a:br>
            <a:r>
              <a:rPr lang="fr-FR" dirty="0" smtClean="0">
                <a:solidFill>
                  <a:srgbClr val="7030A0"/>
                </a:solidFill>
              </a:rPr>
              <a:t>Statistique de test</a:t>
            </a:r>
            <a:br>
              <a:rPr lang="fr-FR" dirty="0" smtClean="0">
                <a:solidFill>
                  <a:srgbClr val="7030A0"/>
                </a:solidFill>
              </a:rPr>
            </a:br>
            <a:endParaRPr lang="fr-FR" dirty="0">
              <a:solidFill>
                <a:srgbClr val="7030A0"/>
              </a:solidFill>
            </a:endParaRPr>
          </a:p>
        </p:txBody>
      </p:sp>
      <p:sp>
        <p:nvSpPr>
          <p:cNvPr id="3" name="Espace réservé du contenu 2"/>
          <p:cNvSpPr>
            <a:spLocks noGrp="1"/>
          </p:cNvSpPr>
          <p:nvPr>
            <p:ph idx="1"/>
          </p:nvPr>
        </p:nvSpPr>
        <p:spPr/>
        <p:txBody>
          <a:bodyPr/>
          <a:lstStyle/>
          <a:p>
            <a:pPr>
              <a:buNone/>
            </a:pPr>
            <a:endParaRPr lang="fr-FR" dirty="0" smtClean="0"/>
          </a:p>
          <a:p>
            <a:pPr>
              <a:buNone/>
            </a:pPr>
            <a:endParaRPr lang="fr-FR" dirty="0"/>
          </a:p>
        </p:txBody>
      </p:sp>
      <p:pic>
        <p:nvPicPr>
          <p:cNvPr id="2050" name="Picture 2"/>
          <p:cNvPicPr>
            <a:picLocks noChangeAspect="1" noChangeArrowheads="1"/>
          </p:cNvPicPr>
          <p:nvPr/>
        </p:nvPicPr>
        <p:blipFill>
          <a:blip r:embed="rId2"/>
          <a:srcRect/>
          <a:stretch>
            <a:fillRect/>
          </a:stretch>
        </p:blipFill>
        <p:spPr bwMode="auto">
          <a:xfrm>
            <a:off x="1214414" y="2571744"/>
            <a:ext cx="6786610" cy="2214578"/>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Valeurs critiques </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r>
              <a:rPr lang="fr-FR" dirty="0" smtClean="0"/>
              <a:t>utiliser une table de loi normale.</a:t>
            </a:r>
            <a:endParaRPr lang="fr-FR" dirty="0"/>
          </a:p>
        </p:txBody>
      </p:sp>
    </p:spTree>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Exemple</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un échantillon de 106 températures humaines </a:t>
            </a:r>
          </a:p>
          <a:p>
            <a:pPr>
              <a:buNone/>
            </a:pPr>
            <a:r>
              <a:rPr lang="fr-FR" dirty="0" smtClean="0"/>
              <a:t>dont la moyenne est 36.78°C. Supposer que </a:t>
            </a:r>
          </a:p>
          <a:p>
            <a:pPr>
              <a:buNone/>
            </a:pPr>
            <a:r>
              <a:rPr lang="fr-FR" dirty="0" smtClean="0"/>
              <a:t>l’échantillon est aléatoire simple, que l’écart </a:t>
            </a:r>
          </a:p>
          <a:p>
            <a:pPr>
              <a:buNone/>
            </a:pPr>
            <a:r>
              <a:rPr lang="fr-FR" dirty="0" smtClean="0"/>
              <a:t>type  est connu et vaut 0.34. </a:t>
            </a:r>
          </a:p>
          <a:p>
            <a:pPr>
              <a:buNone/>
            </a:pPr>
            <a:r>
              <a:rPr lang="fr-FR" dirty="0" smtClean="0"/>
              <a:t>utilisez un niveau de significativité de 0.05 pour </a:t>
            </a:r>
          </a:p>
          <a:p>
            <a:pPr>
              <a:buNone/>
            </a:pPr>
            <a:r>
              <a:rPr lang="fr-FR" dirty="0" smtClean="0"/>
              <a:t>tester la croyance commune que la température </a:t>
            </a:r>
          </a:p>
          <a:p>
            <a:pPr>
              <a:buNone/>
            </a:pPr>
            <a:r>
              <a:rPr lang="fr-FR" dirty="0" smtClean="0"/>
              <a:t>d’un adulte en bonne santé est 37.0°C</a:t>
            </a:r>
          </a:p>
          <a:p>
            <a:endParaRPr lang="fr-FR" dirty="0"/>
          </a:p>
        </p:txBody>
      </p:sp>
    </p:spTree>
  </p:cSld>
  <p:clrMapOvr>
    <a:masterClrMapping/>
  </p:clrMapOvr>
  <p:transition>
    <p:pull dir="l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FF0000"/>
                </a:solidFill>
              </a:rPr>
              <a:t>Solution</a:t>
            </a:r>
            <a:r>
              <a:rPr lang="fr-FR" dirty="0" smtClean="0"/>
              <a:t/>
            </a:r>
            <a:br>
              <a:rPr lang="fr-FR" dirty="0" smtClean="0"/>
            </a:br>
            <a:endParaRPr lang="fr-FR" dirty="0"/>
          </a:p>
        </p:txBody>
      </p:sp>
      <p:sp>
        <p:nvSpPr>
          <p:cNvPr id="3" name="Espace réservé du contenu 2"/>
          <p:cNvSpPr>
            <a:spLocks noGrp="1"/>
          </p:cNvSpPr>
          <p:nvPr>
            <p:ph idx="1"/>
          </p:nvPr>
        </p:nvSpPr>
        <p:spPr>
          <a:xfrm>
            <a:off x="457200" y="2071677"/>
            <a:ext cx="8229600" cy="2928959"/>
          </a:xfrm>
        </p:spPr>
        <p:txBody>
          <a:bodyPr/>
          <a:lstStyle/>
          <a:p>
            <a:endParaRPr lang="fr-FR" dirty="0" smtClean="0"/>
          </a:p>
          <a:p>
            <a:r>
              <a:rPr lang="fr-FR" dirty="0" smtClean="0"/>
              <a:t>les conditions requises sont satisfaites (</a:t>
            </a:r>
            <a:r>
              <a:rPr lang="fr-FR" dirty="0" err="1" smtClean="0"/>
              <a:t>cf</a:t>
            </a:r>
            <a:r>
              <a:rPr lang="fr-FR" dirty="0" smtClean="0"/>
              <a:t> exemple 1 du chapitre 3)</a:t>
            </a:r>
          </a:p>
          <a:p>
            <a:pPr>
              <a:buNone/>
            </a:pPr>
            <a:endParaRPr lang="fr-FR" dirty="0"/>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785786" y="1428736"/>
            <a:ext cx="7858180" cy="3786213"/>
          </a:xfrm>
          <a:prstGeom prst="rect">
            <a:avLst/>
          </a:prstGeom>
          <a:noFill/>
          <a:ln w="9525">
            <a:noFill/>
            <a:miter lim="800000"/>
            <a:headEnd/>
            <a:tailEnd/>
          </a:ln>
          <a:effectLst/>
        </p:spPr>
      </p:pic>
    </p:spTree>
  </p:cSld>
  <p:clrMapOvr>
    <a:masterClrMapping/>
  </p:clrMapOvr>
  <p:transition>
    <p:wipe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83122"/>
          </a:xfrm>
        </p:spPr>
        <p:txBody>
          <a:bodyPr>
            <a:normAutofit/>
          </a:bodyPr>
          <a:lstStyle/>
          <a:p>
            <a:r>
              <a:rPr lang="fr-FR" sz="3600" dirty="0" smtClean="0"/>
              <a:t>il s’agit  d’un test bilatéral, on doit </a:t>
            </a:r>
            <a:br>
              <a:rPr lang="fr-FR" sz="3600" dirty="0" smtClean="0"/>
            </a:br>
            <a:r>
              <a:rPr lang="fr-FR" sz="3600" dirty="0" smtClean="0"/>
              <a:t> comparer la statistique z aux valeurs critiques  de la loi normale ; α = 0.05</a:t>
            </a:r>
            <a:r>
              <a:rPr lang="fr-FR" dirty="0" smtClean="0"/>
              <a:t/>
            </a:r>
            <a:br>
              <a:rPr lang="fr-FR" dirty="0" smtClean="0"/>
            </a:br>
            <a:endParaRPr lang="fr-FR" dirty="0"/>
          </a:p>
        </p:txBody>
      </p:sp>
    </p:spTree>
  </p:cSld>
  <p:clrMapOvr>
    <a:masterClrMapping/>
  </p:clrMapOvr>
  <p:transition>
    <p:strips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II) Tests Statistiques</a:t>
            </a:r>
            <a:endParaRPr lang="fr-FR" dirty="0"/>
          </a:p>
        </p:txBody>
      </p:sp>
      <p:sp>
        <p:nvSpPr>
          <p:cNvPr id="3" name="Espace réservé du contenu 2"/>
          <p:cNvSpPr>
            <a:spLocks noGrp="1"/>
          </p:cNvSpPr>
          <p:nvPr>
            <p:ph sz="half" idx="1"/>
          </p:nvPr>
        </p:nvSpPr>
        <p:spPr>
          <a:xfrm>
            <a:off x="251520" y="1600200"/>
            <a:ext cx="3096344" cy="4525963"/>
          </a:xfrm>
        </p:spPr>
        <p:txBody>
          <a:bodyPr>
            <a:normAutofit fontScale="25000" lnSpcReduction="20000"/>
          </a:bodyPr>
          <a:lstStyle/>
          <a:p>
            <a:r>
              <a:rPr lang="fr-FR" sz="12800" dirty="0" smtClean="0"/>
              <a:t>Tests paramétriques</a:t>
            </a:r>
          </a:p>
          <a:p>
            <a:endParaRPr lang="fr-FR" dirty="0"/>
          </a:p>
          <a:p>
            <a:endParaRPr lang="fr-FR" sz="8000" dirty="0" smtClean="0"/>
          </a:p>
          <a:p>
            <a:r>
              <a:rPr lang="fr-FR" sz="8000" dirty="0" smtClean="0"/>
              <a:t>Test de moyenne</a:t>
            </a:r>
          </a:p>
          <a:p>
            <a:endParaRPr lang="fr-FR" sz="8000" dirty="0"/>
          </a:p>
          <a:p>
            <a:endParaRPr lang="fr-FR" sz="8000" dirty="0" smtClean="0"/>
          </a:p>
          <a:p>
            <a:r>
              <a:rPr lang="fr-FR" sz="8000" dirty="0" smtClean="0"/>
              <a:t>Test de probabilité</a:t>
            </a:r>
          </a:p>
          <a:p>
            <a:endParaRPr lang="fr-FR" sz="8000" dirty="0"/>
          </a:p>
          <a:p>
            <a:endParaRPr lang="fr-FR" sz="8000" dirty="0" smtClean="0"/>
          </a:p>
          <a:p>
            <a:endParaRPr lang="fr-FR" sz="8000" dirty="0"/>
          </a:p>
          <a:p>
            <a:r>
              <a:rPr lang="fr-FR" sz="8000" dirty="0" smtClean="0"/>
              <a:t>Test de variance</a:t>
            </a:r>
          </a:p>
        </p:txBody>
      </p:sp>
      <mc:AlternateContent xmlns:mc="http://schemas.openxmlformats.org/markup-compatibility/2006">
        <mc:Choice xmlns:a14="http://schemas.microsoft.com/office/drawing/2010/main" xmlns="" Requires="a14">
          <p:sp>
            <p:nvSpPr>
              <p:cNvPr id="4" name="Espace réservé du contenu 3"/>
              <p:cNvSpPr>
                <a:spLocks noGrp="1"/>
              </p:cNvSpPr>
              <p:nvPr>
                <p:ph sz="half" idx="2"/>
              </p:nvPr>
            </p:nvSpPr>
            <p:spPr>
              <a:xfrm>
                <a:off x="4139952" y="1600200"/>
                <a:ext cx="4546848" cy="4525963"/>
              </a:xfrm>
            </p:spPr>
            <p:txBody>
              <a:bodyPr>
                <a:normAutofit fontScale="25000" lnSpcReduction="20000"/>
              </a:bodyPr>
              <a:lstStyle/>
              <a:p>
                <a:r>
                  <a:rPr lang="fr-FR" sz="12800" dirty="0" smtClean="0"/>
                  <a:t>Tests non paramétriques</a:t>
                </a:r>
              </a:p>
              <a:p>
                <a:endParaRPr lang="fr-FR" sz="6700" b="0" i="1" dirty="0" smtClean="0">
                  <a:latin typeface="Cambria Math"/>
                </a:endParaRPr>
              </a:p>
              <a:p>
                <a:endParaRPr lang="fr-FR" sz="6700" i="1" dirty="0">
                  <a:latin typeface="Cambria Math"/>
                </a:endParaRPr>
              </a:p>
              <a:p>
                <a14:m>
                  <m:oMath xmlns:m="http://schemas.openxmlformats.org/officeDocument/2006/math">
                    <m:r>
                      <m:rPr>
                        <m:sty m:val="p"/>
                      </m:rPr>
                      <a:rPr lang="fr-FR" sz="8000" b="0" i="0" smtClean="0">
                        <a:latin typeface="+mj-lt"/>
                      </a:rPr>
                      <m:t>Test</m:t>
                    </m:r>
                    <m:r>
                      <a:rPr lang="fr-FR" sz="8000" b="0" i="0" smtClean="0">
                        <a:latin typeface="+mj-lt"/>
                      </a:rPr>
                      <m:t> </m:t>
                    </m:r>
                    <m:sSup>
                      <m:sSupPr>
                        <m:ctrlPr>
                          <a:rPr lang="fr-FR" sz="8000" b="0" smtClean="0">
                            <a:latin typeface="+mj-lt"/>
                          </a:rPr>
                        </m:ctrlPr>
                      </m:sSupPr>
                      <m:e>
                        <m:r>
                          <m:rPr>
                            <m:sty m:val="p"/>
                          </m:rPr>
                          <a:rPr lang="fr-FR" sz="8000" b="0" i="0" smtClean="0">
                            <a:latin typeface="+mj-lt"/>
                          </a:rPr>
                          <m:t>d</m:t>
                        </m:r>
                      </m:e>
                      <m:sup>
                        <m:r>
                          <a:rPr lang="fr-FR" sz="8000" b="0" i="0" smtClean="0">
                            <a:latin typeface="+mj-lt"/>
                          </a:rPr>
                          <m:t>′</m:t>
                        </m:r>
                      </m:sup>
                    </m:sSup>
                    <m:r>
                      <m:rPr>
                        <m:sty m:val="p"/>
                      </m:rPr>
                      <a:rPr lang="fr-FR" sz="8000" b="0" i="0" smtClean="0">
                        <a:latin typeface="+mj-lt"/>
                      </a:rPr>
                      <m:t>ad</m:t>
                    </m:r>
                    <m:r>
                      <a:rPr lang="fr-FR" sz="8000" b="0" i="0" smtClean="0">
                        <a:latin typeface="+mj-lt"/>
                      </a:rPr>
                      <m:t>é</m:t>
                    </m:r>
                    <m:r>
                      <m:rPr>
                        <m:sty m:val="p"/>
                      </m:rPr>
                      <a:rPr lang="fr-FR" sz="8000" b="0" i="0" smtClean="0">
                        <a:latin typeface="+mj-lt"/>
                      </a:rPr>
                      <m:t>quation</m:t>
                    </m:r>
                  </m:oMath>
                </a14:m>
                <a:endParaRPr lang="fr-FR" sz="6400" dirty="0" smtClean="0"/>
              </a:p>
              <a:p>
                <a:endParaRPr lang="fr-FR" sz="6400" dirty="0"/>
              </a:p>
              <a:p>
                <a:endParaRPr lang="fr-FR" sz="6400" dirty="0" smtClean="0"/>
              </a:p>
              <a:p>
                <a:r>
                  <a:rPr lang="fr-FR" sz="8000" dirty="0" smtClean="0"/>
                  <a:t>Test d’indépendance</a:t>
                </a:r>
              </a:p>
              <a:p>
                <a:endParaRPr lang="fr-FR" sz="8000" dirty="0"/>
              </a:p>
              <a:p>
                <a:endParaRPr lang="fr-FR" sz="8000" dirty="0" smtClean="0"/>
              </a:p>
              <a:p>
                <a:r>
                  <a:rPr lang="fr-FR" sz="8000" dirty="0"/>
                  <a:t/>
                </a:r>
                <a:r>
                  <a:rPr lang="fr-FR" sz="8000" dirty="0" smtClean="0"/>
                  <a:t>Test d’égalité de deux distributions</a:t>
                </a:r>
                <a:endParaRPr lang="fr-FR" sz="8000" dirty="0"/>
              </a:p>
            </p:txBody>
          </p:sp>
        </mc:Choice>
        <mc:Fallback>
          <p:sp>
            <p:nvSpPr>
              <p:cNvPr id="4" name="Espace réservé du contenu 3"/>
              <p:cNvSpPr>
                <a:spLocks noGrp="1" noRot="1" noChangeAspect="1" noMove="1" noResize="1" noEditPoints="1" noAdjustHandles="1" noChangeArrowheads="1" noChangeShapeType="1" noTextEdit="1"/>
              </p:cNvSpPr>
              <p:nvPr>
                <p:ph sz="half" idx="2"/>
              </p:nvPr>
            </p:nvSpPr>
            <p:spPr>
              <a:xfrm>
                <a:off x="4139952" y="1600200"/>
                <a:ext cx="4546848" cy="4525963"/>
              </a:xfrm>
              <a:blipFill rotWithShape="1">
                <a:blip r:embed="rId2"/>
                <a:stretch>
                  <a:fillRect l="-2949" t="-3639"/>
                </a:stretch>
              </a:blipFill>
            </p:spPr>
            <p:txBody>
              <a:bodyPr/>
              <a:lstStyle/>
              <a:p>
                <a:r>
                  <a:rPr lang="fr-FR">
                    <a:noFill/>
                  </a:rPr>
                  <a:t> </a:t>
                </a:r>
              </a:p>
            </p:txBody>
          </p:sp>
        </mc:Fallback>
      </mc:AlternateContent>
    </p:spTree>
    <p:extLst>
      <p:ext uri="{BB962C8B-B14F-4D97-AF65-F5344CB8AC3E}">
        <p14:creationId xmlns:p14="http://schemas.microsoft.com/office/powerpoint/2010/main" xmlns="" val="2140736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9" name="Picture 5"/>
          <p:cNvPicPr>
            <a:picLocks noChangeAspect="1" noChangeArrowheads="1"/>
          </p:cNvPicPr>
          <p:nvPr/>
        </p:nvPicPr>
        <p:blipFill>
          <a:blip r:embed="rId2"/>
          <a:srcRect/>
          <a:stretch>
            <a:fillRect/>
          </a:stretch>
        </p:blipFill>
        <p:spPr bwMode="auto">
          <a:xfrm>
            <a:off x="857224" y="1500175"/>
            <a:ext cx="6929486" cy="2794014"/>
          </a:xfrm>
          <a:prstGeom prst="rect">
            <a:avLst/>
          </a:prstGeom>
          <a:noFill/>
          <a:ln w="9525">
            <a:noFill/>
            <a:miter lim="800000"/>
            <a:headEnd/>
            <a:tailEnd/>
          </a:ln>
          <a:effectLst/>
        </p:spPr>
      </p:pic>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Conclusion</a:t>
            </a:r>
            <a:endParaRPr lang="fr-FR" dirty="0">
              <a:solidFill>
                <a:srgbClr val="0070C0"/>
              </a:solidFill>
            </a:endParaRPr>
          </a:p>
        </p:txBody>
      </p:sp>
      <p:sp>
        <p:nvSpPr>
          <p:cNvPr id="3" name="Espace réservé du contenu 2"/>
          <p:cNvSpPr>
            <a:spLocks noGrp="1"/>
          </p:cNvSpPr>
          <p:nvPr>
            <p:ph idx="1"/>
          </p:nvPr>
        </p:nvSpPr>
        <p:spPr>
          <a:xfrm>
            <a:off x="457200" y="1600201"/>
            <a:ext cx="8229600" cy="2614617"/>
          </a:xfrm>
        </p:spPr>
        <p:txBody>
          <a:bodyPr/>
          <a:lstStyle/>
          <a:p>
            <a:pPr>
              <a:buNone/>
            </a:pPr>
            <a:r>
              <a:rPr lang="fr-FR" dirty="0" smtClean="0"/>
              <a:t>on conclut qu’il y a suffisamment de preuves </a:t>
            </a:r>
          </a:p>
          <a:p>
            <a:pPr>
              <a:buNone/>
            </a:pPr>
            <a:r>
              <a:rPr lang="fr-FR" dirty="0" smtClean="0"/>
              <a:t>pour dire que la moyenne des températures </a:t>
            </a:r>
          </a:p>
          <a:p>
            <a:pPr>
              <a:buNone/>
            </a:pPr>
            <a:r>
              <a:rPr lang="fr-FR" dirty="0" smtClean="0"/>
              <a:t>diffère de 37.0°C.</a:t>
            </a:r>
            <a:endParaRPr lang="fr-FR" dirty="0"/>
          </a:p>
        </p:txBody>
      </p:sp>
    </p:spTree>
  </p:cSld>
  <p:clrMapOvr>
    <a:masterClrMapping/>
  </p:clrMapOvr>
  <p:transition>
    <p:wipe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cas de variance inconnue</a:t>
            </a:r>
            <a:r>
              <a:rPr lang="fr-FR" dirty="0" smtClean="0"/>
              <a:t> </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l’objectif principal de cette section est de </a:t>
            </a:r>
          </a:p>
          <a:p>
            <a:pPr>
              <a:buNone/>
            </a:pPr>
            <a:r>
              <a:rPr lang="fr-FR" dirty="0" smtClean="0"/>
              <a:t>développer la capacité de tester des </a:t>
            </a:r>
          </a:p>
          <a:p>
            <a:pPr>
              <a:buNone/>
            </a:pPr>
            <a:r>
              <a:rPr lang="fr-FR" dirty="0" smtClean="0"/>
              <a:t>affirmations à propos de µ quand la variance</a:t>
            </a:r>
          </a:p>
          <a:p>
            <a:pPr>
              <a:buNone/>
            </a:pPr>
            <a:r>
              <a:rPr lang="fr-FR" dirty="0" smtClean="0"/>
              <a:t> est inconnue</a:t>
            </a:r>
          </a:p>
          <a:p>
            <a:endParaRPr lang="fr-FR" dirty="0"/>
          </a:p>
        </p:txBody>
      </p:sp>
    </p:spTree>
  </p:cSld>
  <p:clrMapOvr>
    <a:masterClrMapping/>
  </p:clrMapOvr>
  <p:transition>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50"/>
                </a:solidFill>
              </a:rPr>
              <a:t>Conditions d’application du test</a:t>
            </a:r>
            <a:br>
              <a:rPr lang="fr-FR" dirty="0" smtClean="0">
                <a:solidFill>
                  <a:srgbClr val="00B050"/>
                </a:solidFill>
              </a:rPr>
            </a:br>
            <a:endParaRPr lang="fr-FR" dirty="0">
              <a:solidFill>
                <a:srgbClr val="00B050"/>
              </a:solidFill>
            </a:endParaRPr>
          </a:p>
        </p:txBody>
      </p:sp>
      <p:sp>
        <p:nvSpPr>
          <p:cNvPr id="3" name="Espace réservé du contenu 2"/>
          <p:cNvSpPr>
            <a:spLocks noGrp="1"/>
          </p:cNvSpPr>
          <p:nvPr>
            <p:ph idx="1"/>
          </p:nvPr>
        </p:nvSpPr>
        <p:spPr/>
        <p:txBody>
          <a:bodyPr/>
          <a:lstStyle/>
          <a:p>
            <a:pPr lvl="0"/>
            <a:r>
              <a:rPr lang="fr-FR" dirty="0" smtClean="0"/>
              <a:t>L’échantillon est aléatoire simple</a:t>
            </a:r>
          </a:p>
          <a:p>
            <a:pPr lvl="0">
              <a:buNone/>
            </a:pPr>
            <a:endParaRPr lang="fr-FR" dirty="0" smtClean="0"/>
          </a:p>
          <a:p>
            <a:pPr lvl="0"/>
            <a:r>
              <a:rPr lang="fr-FR" dirty="0" smtClean="0"/>
              <a:t>La variance de la population est inconnue</a:t>
            </a:r>
          </a:p>
          <a:p>
            <a:pPr lvl="0">
              <a:buNone/>
            </a:pPr>
            <a:endParaRPr lang="fr-FR" dirty="0" smtClean="0"/>
          </a:p>
          <a:p>
            <a:pPr lvl="0"/>
            <a:r>
              <a:rPr lang="fr-FR" dirty="0" smtClean="0"/>
              <a:t>Une des deux conditions est satisfaite : la population est normalement distribuée ou n&gt;30.</a:t>
            </a:r>
          </a:p>
          <a:p>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Statistique de test</a:t>
            </a:r>
            <a:endParaRPr lang="fr-FR" dirty="0">
              <a:solidFill>
                <a:srgbClr val="7030A0"/>
              </a:solidFill>
            </a:endParaRPr>
          </a:p>
        </p:txBody>
      </p:sp>
      <p:pic>
        <p:nvPicPr>
          <p:cNvPr id="43010" name="Picture 2"/>
          <p:cNvPicPr>
            <a:picLocks noGrp="1" noChangeAspect="1" noChangeArrowheads="1"/>
          </p:cNvPicPr>
          <p:nvPr>
            <p:ph idx="1"/>
          </p:nvPr>
        </p:nvPicPr>
        <p:blipFill>
          <a:blip r:embed="rId2"/>
          <a:srcRect/>
          <a:stretch>
            <a:fillRect/>
          </a:stretch>
        </p:blipFill>
        <p:spPr bwMode="auto">
          <a:xfrm>
            <a:off x="1000100" y="2571744"/>
            <a:ext cx="7143800" cy="22145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Valeurs critiques </a:t>
            </a:r>
            <a:endParaRPr lang="fr-FR" dirty="0">
              <a:solidFill>
                <a:srgbClr val="7030A0"/>
              </a:solidFill>
            </a:endParaRPr>
          </a:p>
        </p:txBody>
      </p:sp>
      <p:sp>
        <p:nvSpPr>
          <p:cNvPr id="3" name="Espace réservé du contenu 2"/>
          <p:cNvSpPr>
            <a:spLocks noGrp="1"/>
          </p:cNvSpPr>
          <p:nvPr>
            <p:ph idx="1"/>
          </p:nvPr>
        </p:nvSpPr>
        <p:spPr/>
        <p:txBody>
          <a:bodyPr/>
          <a:lstStyle/>
          <a:p>
            <a:endParaRPr lang="fr-FR" dirty="0" smtClean="0"/>
          </a:p>
          <a:p>
            <a:endParaRPr lang="fr-FR" dirty="0" smtClean="0"/>
          </a:p>
          <a:p>
            <a:r>
              <a:rPr lang="fr-FR" dirty="0" smtClean="0"/>
              <a:t>utiliser une table de la loi t de </a:t>
            </a:r>
            <a:r>
              <a:rPr lang="fr-FR" dirty="0" err="1" smtClean="0"/>
              <a:t>student</a:t>
            </a:r>
            <a:r>
              <a:rPr lang="fr-FR" dirty="0" smtClean="0"/>
              <a:t> à n-1 </a:t>
            </a:r>
          </a:p>
          <a:p>
            <a:pPr>
              <a:buNone/>
            </a:pPr>
            <a:r>
              <a:rPr lang="fr-FR" dirty="0" smtClean="0"/>
              <a:t>degrés de liberté, </a:t>
            </a:r>
            <a:r>
              <a:rPr lang="fr-FR" dirty="0" err="1" smtClean="0"/>
              <a:t>ddl</a:t>
            </a:r>
            <a:r>
              <a:rPr lang="fr-FR" dirty="0" smtClean="0"/>
              <a:t>=n-1.</a:t>
            </a:r>
            <a:endParaRPr lang="fr-FR" dirty="0"/>
          </a:p>
        </p:txBody>
      </p:sp>
    </p:spTree>
  </p:cSld>
  <p:clrMapOvr>
    <a:masterClrMapping/>
  </p:clrMapOvr>
  <p:transition>
    <p:wheel spokes="3"/>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Exemple</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on a les données de température de 12 personnes </a:t>
            </a:r>
          </a:p>
          <a:p>
            <a:pPr>
              <a:buNone/>
            </a:pPr>
            <a:r>
              <a:rPr lang="fr-FR" dirty="0" smtClean="0"/>
              <a:t>en bonne santé, on a obtenu les températures </a:t>
            </a:r>
          </a:p>
          <a:p>
            <a:pPr>
              <a:buNone/>
            </a:pPr>
            <a:r>
              <a:rPr lang="fr-FR" dirty="0" smtClean="0"/>
              <a:t>listées ci-dessous. </a:t>
            </a:r>
          </a:p>
          <a:p>
            <a:pPr>
              <a:buNone/>
            </a:pPr>
            <a:r>
              <a:rPr lang="fr-FR" dirty="0" smtClean="0"/>
              <a:t>Utiliser un niveau de significativité de 0.05 pour </a:t>
            </a:r>
          </a:p>
          <a:p>
            <a:pPr>
              <a:buNone/>
            </a:pPr>
            <a:r>
              <a:rPr lang="fr-FR" dirty="0" smtClean="0"/>
              <a:t>tester l’hypothèse que la moyenne de ces </a:t>
            </a:r>
          </a:p>
          <a:p>
            <a:pPr>
              <a:buNone/>
            </a:pPr>
            <a:r>
              <a:rPr lang="fr-FR" dirty="0" smtClean="0"/>
              <a:t>températures est issue d’une population dont la </a:t>
            </a:r>
          </a:p>
          <a:p>
            <a:pPr>
              <a:buNone/>
            </a:pPr>
            <a:r>
              <a:rPr lang="fr-FR" dirty="0" smtClean="0"/>
              <a:t>moyenne est inférieure à 37.0°C.</a:t>
            </a:r>
          </a:p>
          <a:p>
            <a:pPr>
              <a:buNone/>
            </a:pPr>
            <a:r>
              <a:rPr lang="fr-FR" dirty="0" smtClean="0"/>
              <a:t>36.67       36.39     37.00    37.11     36.67      36.94</a:t>
            </a:r>
          </a:p>
          <a:p>
            <a:pPr>
              <a:buNone/>
            </a:pPr>
            <a:r>
              <a:rPr lang="fr-FR" dirty="0" smtClean="0"/>
              <a:t> 37.00        37.44     36.89     37.06      37.00      36.44</a:t>
            </a:r>
          </a:p>
          <a:p>
            <a:endParaRPr lang="fr-FR" dirty="0"/>
          </a:p>
        </p:txBody>
      </p:sp>
    </p:spTree>
  </p:cSld>
  <p:clrMapOvr>
    <a:masterClrMapping/>
  </p:clrMapOvr>
  <p:transition>
    <p:wipe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Solution </a:t>
            </a:r>
            <a:endParaRPr lang="fr-FR" dirty="0">
              <a:solidFill>
                <a:srgbClr val="FF0000"/>
              </a:solidFill>
            </a:endParaRPr>
          </a:p>
        </p:txBody>
      </p:sp>
      <p:sp>
        <p:nvSpPr>
          <p:cNvPr id="3" name="Espace réservé du contenu 2"/>
          <p:cNvSpPr>
            <a:spLocks noGrp="1"/>
          </p:cNvSpPr>
          <p:nvPr>
            <p:ph idx="1"/>
          </p:nvPr>
        </p:nvSpPr>
        <p:spPr/>
        <p:txBody>
          <a:bodyPr/>
          <a:lstStyle/>
          <a:p>
            <a:r>
              <a:rPr lang="fr-FR" dirty="0" smtClean="0"/>
              <a:t>il faut d’abord vérifier que les conditions requises sont satisfaites. </a:t>
            </a:r>
          </a:p>
          <a:p>
            <a:pPr>
              <a:buNone/>
            </a:pPr>
            <a:endParaRPr lang="fr-FR" dirty="0" smtClean="0"/>
          </a:p>
          <a:p>
            <a:r>
              <a:rPr lang="fr-FR" dirty="0" smtClean="0"/>
              <a:t>On a un échantillon aléatoire simple, reste à </a:t>
            </a:r>
          </a:p>
          <a:p>
            <a:pPr>
              <a:buNone/>
            </a:pPr>
            <a:r>
              <a:rPr lang="fr-FR" dirty="0" smtClean="0"/>
              <a:t>vérifier la condition de normalité puisque </a:t>
            </a:r>
          </a:p>
          <a:p>
            <a:pPr>
              <a:buNone/>
            </a:pPr>
            <a:r>
              <a:rPr lang="fr-FR" dirty="0" smtClean="0"/>
              <a:t>n=12&lt;30. </a:t>
            </a:r>
            <a:endParaRPr lang="fr-FR" dirty="0"/>
          </a:p>
        </p:txBody>
      </p:sp>
    </p:spTree>
  </p:cSld>
  <p:clrMapOvr>
    <a:masterClrMapping/>
  </p:clrMapOvr>
  <p:transition>
    <p:wipe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2071678"/>
            <a:ext cx="6429420" cy="2862322"/>
          </a:xfrm>
          <a:prstGeom prst="rect">
            <a:avLst/>
          </a:prstGeom>
        </p:spPr>
        <p:txBody>
          <a:bodyPr wrap="square">
            <a:spAutoFit/>
          </a:bodyPr>
          <a:lstStyle/>
          <a:p>
            <a:r>
              <a:rPr lang="fr-FR" sz="3600" dirty="0" smtClean="0"/>
              <a:t>L’histogramme suivant fourni par le logiciel R  montre que les données suivent une distribution pas très éloignée de la loi normale.</a:t>
            </a:r>
          </a:p>
        </p:txBody>
      </p:sp>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142976" y="1142984"/>
            <a:ext cx="7143799" cy="500066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071546"/>
            <a:ext cx="8229600" cy="3143272"/>
          </a:xfrm>
        </p:spPr>
        <p:style>
          <a:lnRef idx="1">
            <a:schemeClr val="accent2"/>
          </a:lnRef>
          <a:fillRef idx="2">
            <a:schemeClr val="accent2"/>
          </a:fillRef>
          <a:effectRef idx="1">
            <a:schemeClr val="accent2"/>
          </a:effectRef>
          <a:fontRef idx="minor">
            <a:schemeClr val="dk1"/>
          </a:fontRef>
        </p:style>
        <p:txBody>
          <a:bodyPr>
            <a:normAutofit/>
          </a:bodyPr>
          <a:lstStyle/>
          <a:p>
            <a:r>
              <a:rPr lang="fr-FR" b="1" dirty="0" smtClean="0">
                <a:solidFill>
                  <a:srgbClr val="7030A0"/>
                </a:solidFill>
              </a:rPr>
              <a:t>Test d’hypothèses avec un échantillon</a:t>
            </a:r>
            <a:r>
              <a:rPr lang="fr-FR" dirty="0" smtClean="0">
                <a:solidFill>
                  <a:srgbClr val="7030A0"/>
                </a:solidFill>
              </a:rPr>
              <a:t> </a:t>
            </a:r>
            <a:endParaRPr lang="fr-FR" dirty="0">
              <a:solidFill>
                <a:srgbClr val="7030A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57298"/>
            <a:ext cx="8229600" cy="3000396"/>
          </a:xfrm>
        </p:spPr>
        <p:txBody>
          <a:bodyPr>
            <a:normAutofit/>
          </a:bodyPr>
          <a:lstStyle/>
          <a:p>
            <a:r>
              <a:rPr lang="fr-FR" dirty="0" smtClean="0"/>
              <a:t>On effectue le test</a:t>
            </a:r>
            <a:br>
              <a:rPr lang="fr-FR" dirty="0" smtClean="0"/>
            </a:br>
            <a:endParaRPr lang="fr-FR" dirty="0"/>
          </a:p>
        </p:txBody>
      </p:sp>
    </p:spTree>
  </p:cSld>
  <p:clrMapOvr>
    <a:masterClrMapping/>
  </p:clrMapOvr>
  <p:transition>
    <p:circl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5" name="Picture 3"/>
          <p:cNvPicPr>
            <a:picLocks noChangeAspect="1" noChangeArrowheads="1"/>
          </p:cNvPicPr>
          <p:nvPr/>
        </p:nvPicPr>
        <p:blipFill>
          <a:blip r:embed="rId2"/>
          <a:srcRect/>
          <a:stretch>
            <a:fillRect/>
          </a:stretch>
        </p:blipFill>
        <p:spPr bwMode="auto">
          <a:xfrm>
            <a:off x="928662" y="1000108"/>
            <a:ext cx="7358114" cy="4714907"/>
          </a:xfrm>
          <a:prstGeom prst="rect">
            <a:avLst/>
          </a:prstGeom>
          <a:noFill/>
          <a:ln w="9525">
            <a:noFill/>
            <a:miter lim="800000"/>
            <a:headEnd/>
            <a:tailEnd/>
          </a:ln>
          <a:effectLst/>
        </p:spPr>
      </p:pic>
    </p:spTree>
  </p:cSld>
  <p:clrMapOvr>
    <a:masterClrMapping/>
  </p:clrMapOvr>
  <p:transition>
    <p:split orient="vert" dir="in"/>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4282" y="1571612"/>
            <a:ext cx="8358246" cy="3929090"/>
          </a:xfrm>
          <a:prstGeom prst="rect">
            <a:avLst/>
          </a:prstGeom>
          <a:noFill/>
          <a:ln w="9525">
            <a:noFill/>
            <a:miter lim="800000"/>
            <a:headEnd/>
            <a:tailEnd/>
          </a:ln>
          <a:effectLst/>
        </p:spPr>
      </p:pic>
    </p:spTree>
  </p:cSld>
  <p:clrMapOvr>
    <a:masterClrMapping/>
  </p:clrMapOvr>
  <p:transition>
    <p:pull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2060"/>
                </a:solidFill>
              </a:rPr>
              <a:t>Conclusion </a:t>
            </a:r>
            <a:endParaRPr lang="fr-FR" dirty="0">
              <a:solidFill>
                <a:srgbClr val="002060"/>
              </a:solidFill>
            </a:endParaRPr>
          </a:p>
        </p:txBody>
      </p:sp>
      <p:sp>
        <p:nvSpPr>
          <p:cNvPr id="3" name="Espace réservé du contenu 2"/>
          <p:cNvSpPr>
            <a:spLocks noGrp="1"/>
          </p:cNvSpPr>
          <p:nvPr>
            <p:ph idx="1"/>
          </p:nvPr>
        </p:nvSpPr>
        <p:spPr/>
        <p:txBody>
          <a:bodyPr/>
          <a:lstStyle/>
          <a:p>
            <a:pPr>
              <a:buNone/>
            </a:pPr>
            <a:r>
              <a:rPr lang="fr-FR" dirty="0" smtClean="0"/>
              <a:t>il n’y a pas suffisamment de preuves pour dire </a:t>
            </a:r>
          </a:p>
          <a:p>
            <a:pPr>
              <a:buNone/>
            </a:pPr>
            <a:r>
              <a:rPr lang="fr-FR" dirty="0" smtClean="0"/>
              <a:t>que l’échantillon vient d’une population dont la </a:t>
            </a:r>
          </a:p>
          <a:p>
            <a:pPr>
              <a:buNone/>
            </a:pPr>
            <a:r>
              <a:rPr lang="fr-FR" dirty="0" smtClean="0"/>
              <a:t>moyenne est inférieur à 37°C. </a:t>
            </a:r>
          </a:p>
          <a:p>
            <a:pPr>
              <a:buNone/>
            </a:pPr>
            <a:r>
              <a:rPr lang="fr-FR" dirty="0" smtClean="0"/>
              <a:t>La moyenne   peut être bien inférieur à 37 °C </a:t>
            </a:r>
          </a:p>
          <a:p>
            <a:pPr>
              <a:buNone/>
            </a:pPr>
            <a:r>
              <a:rPr lang="fr-FR" dirty="0" smtClean="0"/>
              <a:t>mais les 12 valeurs de l’échantillon ne </a:t>
            </a:r>
          </a:p>
          <a:p>
            <a:pPr>
              <a:buNone/>
            </a:pPr>
            <a:r>
              <a:rPr lang="fr-FR" dirty="0" smtClean="0"/>
              <a:t>fournissent pas assez d’éléments pour le </a:t>
            </a:r>
          </a:p>
          <a:p>
            <a:pPr>
              <a:buNone/>
            </a:pPr>
            <a:r>
              <a:rPr lang="fr-FR" dirty="0" smtClean="0"/>
              <a:t>confirmer.</a:t>
            </a:r>
          </a:p>
          <a:p>
            <a:endParaRPr lang="fr-FR" dirty="0"/>
          </a:p>
        </p:txBody>
      </p:sp>
    </p:spTree>
  </p:cSld>
  <p:clrMapOvr>
    <a:masterClrMapping/>
  </p:clrMapOvr>
  <p:transition>
    <p:checke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714348" y="642918"/>
            <a:ext cx="7429551" cy="5500726"/>
          </a:xfrm>
          <a:prstGeom prst="rect">
            <a:avLst/>
          </a:prstGeom>
          <a:noFill/>
          <a:ln w="9525">
            <a:noFill/>
            <a:miter lim="800000"/>
            <a:headEnd/>
            <a:tailEnd/>
          </a:ln>
        </p:spPr>
      </p:pic>
    </p:spTree>
  </p:cSld>
  <p:clrMapOvr>
    <a:masterClrMapping/>
  </p:clrMapOvr>
  <p:transition>
    <p:blinds dir="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85860"/>
            <a:ext cx="8229600" cy="2786082"/>
          </a:xfrm>
        </p:spPr>
        <p:txBody>
          <a:bodyPr>
            <a:normAutofit/>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Test d’hypothèse pour une proportion</a:t>
            </a:r>
            <a:endParaRPr lang="fr-FR"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Conditions requises pour ce test</a:t>
            </a:r>
            <a:endParaRPr lang="fr-FR" dirty="0">
              <a:solidFill>
                <a:srgbClr val="00B050"/>
              </a:solidFill>
            </a:endParaRPr>
          </a:p>
        </p:txBody>
      </p:sp>
      <p:sp>
        <p:nvSpPr>
          <p:cNvPr id="3" name="Espace réservé du contenu 2"/>
          <p:cNvSpPr>
            <a:spLocks noGrp="1"/>
          </p:cNvSpPr>
          <p:nvPr>
            <p:ph idx="1"/>
          </p:nvPr>
        </p:nvSpPr>
        <p:spPr/>
        <p:txBody>
          <a:bodyPr>
            <a:normAutofit fontScale="92500" lnSpcReduction="10000"/>
          </a:bodyPr>
          <a:lstStyle/>
          <a:p>
            <a:pPr lvl="0"/>
            <a:r>
              <a:rPr lang="fr-FR" dirty="0" smtClean="0"/>
              <a:t>Les observations d’échantillon proviennent d’un échantillon aléatoire simple</a:t>
            </a:r>
          </a:p>
          <a:p>
            <a:pPr lvl="0"/>
            <a:r>
              <a:rPr lang="fr-FR" dirty="0" smtClean="0"/>
              <a:t>Les conditions pour une loi binomiales sont satisfaites (un nombre fixés d’essais indépendants avec une même probabilité  et chaque essai n’a que deux résultats  possibles (« </a:t>
            </a:r>
            <a:r>
              <a:rPr lang="fr-FR" dirty="0" err="1" smtClean="0"/>
              <a:t>succés</a:t>
            </a:r>
            <a:r>
              <a:rPr lang="fr-FR" dirty="0" smtClean="0"/>
              <a:t> » ou « échec »)</a:t>
            </a:r>
          </a:p>
          <a:p>
            <a:pPr lvl="0"/>
            <a:r>
              <a:rPr lang="fr-FR" dirty="0" err="1" smtClean="0"/>
              <a:t>np</a:t>
            </a:r>
            <a:r>
              <a:rPr lang="fr-FR" dirty="0" smtClean="0"/>
              <a:t>&gt; 5, </a:t>
            </a:r>
            <a:r>
              <a:rPr lang="fr-FR" dirty="0" err="1" smtClean="0"/>
              <a:t>nq</a:t>
            </a:r>
            <a:r>
              <a:rPr lang="fr-FR" dirty="0" smtClean="0"/>
              <a:t> &gt; 5 sont toutes les deux satisfaites ; ainsi la loi binomiale peut être approximée par une loi normale avec µ = </a:t>
            </a:r>
            <a:r>
              <a:rPr lang="fr-FR" dirty="0" err="1" smtClean="0"/>
              <a:t>np</a:t>
            </a:r>
            <a:r>
              <a:rPr lang="fr-FR" dirty="0" smtClean="0"/>
              <a:t> et variance =</a:t>
            </a:r>
            <a:r>
              <a:rPr lang="fr-FR" dirty="0" err="1" smtClean="0"/>
              <a:t>npq</a:t>
            </a:r>
            <a:endParaRPr lang="fr-FR" dirty="0" smtClean="0"/>
          </a:p>
          <a:p>
            <a:endParaRPr lang="fr-FR" dirty="0"/>
          </a:p>
        </p:txBody>
      </p:sp>
    </p:spTree>
  </p:cSld>
  <p:clrMapOvr>
    <a:masterClrMapping/>
  </p:clrMapOvr>
  <p:transition>
    <p:wedg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Notations</a:t>
            </a:r>
            <a:endParaRPr lang="fr-FR" dirty="0">
              <a:solidFill>
                <a:srgbClr val="7030A0"/>
              </a:solidFill>
            </a:endParaRPr>
          </a:p>
        </p:txBody>
      </p:sp>
      <p:pic>
        <p:nvPicPr>
          <p:cNvPr id="46082" name="Picture 2"/>
          <p:cNvPicPr>
            <a:picLocks noGrp="1" noChangeAspect="1" noChangeArrowheads="1"/>
          </p:cNvPicPr>
          <p:nvPr>
            <p:ph idx="1"/>
          </p:nvPr>
        </p:nvPicPr>
        <p:blipFill>
          <a:blip r:embed="rId2"/>
          <a:srcRect/>
          <a:stretch>
            <a:fillRect/>
          </a:stretch>
        </p:blipFill>
        <p:spPr bwMode="auto">
          <a:xfrm>
            <a:off x="1071538" y="1928802"/>
            <a:ext cx="6929486" cy="3071834"/>
          </a:xfrm>
          <a:prstGeom prst="rect">
            <a:avLst/>
          </a:prstGeom>
          <a:noFill/>
          <a:ln w="9525">
            <a:noFill/>
            <a:miter lim="800000"/>
            <a:headEnd/>
            <a:tailEnd/>
          </a:ln>
          <a:effectLst/>
        </p:spPr>
      </p:pic>
    </p:spTree>
  </p:cSld>
  <p:clrMapOvr>
    <a:masterClrMapping/>
  </p:clrMapOvr>
  <p:transition>
    <p:diamon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Statistique de test</a:t>
            </a:r>
            <a:endParaRPr lang="fr-FR" dirty="0">
              <a:solidFill>
                <a:srgbClr val="00B050"/>
              </a:solidFill>
            </a:endParaRPr>
          </a:p>
        </p:txBody>
      </p:sp>
      <p:pic>
        <p:nvPicPr>
          <p:cNvPr id="47106" name="Picture 2"/>
          <p:cNvPicPr>
            <a:picLocks noGrp="1" noChangeAspect="1" noChangeArrowheads="1"/>
          </p:cNvPicPr>
          <p:nvPr>
            <p:ph idx="1"/>
          </p:nvPr>
        </p:nvPicPr>
        <p:blipFill>
          <a:blip r:embed="rId2"/>
          <a:srcRect/>
          <a:stretch>
            <a:fillRect/>
          </a:stretch>
        </p:blipFill>
        <p:spPr bwMode="auto">
          <a:xfrm>
            <a:off x="714348" y="2143116"/>
            <a:ext cx="7500990" cy="25717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Valeurs critiques</a:t>
            </a:r>
            <a:endParaRPr lang="fr-FR" dirty="0">
              <a:solidFill>
                <a:srgbClr val="7030A0"/>
              </a:solidFill>
            </a:endParaRPr>
          </a:p>
        </p:txBody>
      </p:sp>
      <p:sp>
        <p:nvSpPr>
          <p:cNvPr id="3" name="Espace réservé du contenu 2"/>
          <p:cNvSpPr>
            <a:spLocks noGrp="1"/>
          </p:cNvSpPr>
          <p:nvPr>
            <p:ph idx="1"/>
          </p:nvPr>
        </p:nvSpPr>
        <p:spPr/>
        <p:txBody>
          <a:bodyPr/>
          <a:lstStyle/>
          <a:p>
            <a:pPr>
              <a:buNone/>
            </a:pPr>
            <a:endParaRPr lang="fr-FR" dirty="0" smtClean="0"/>
          </a:p>
          <a:p>
            <a:pPr>
              <a:buNone/>
            </a:pPr>
            <a:endParaRPr lang="fr-FR" dirty="0" smtClean="0"/>
          </a:p>
          <a:p>
            <a:pPr>
              <a:buNone/>
            </a:pPr>
            <a:r>
              <a:rPr lang="fr-FR" dirty="0" smtClean="0"/>
              <a:t>utiliser une table de loi normale</a:t>
            </a:r>
            <a:endParaRPr lang="fr-FR"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Introduction</a:t>
            </a:r>
            <a:endParaRPr lang="fr-FR" dirty="0">
              <a:solidFill>
                <a:srgbClr val="0070C0"/>
              </a:solidFill>
            </a:endParaRPr>
          </a:p>
        </p:txBody>
      </p:sp>
      <p:sp>
        <p:nvSpPr>
          <p:cNvPr id="3" name="Espace réservé du contenu 2"/>
          <p:cNvSpPr>
            <a:spLocks noGrp="1"/>
          </p:cNvSpPr>
          <p:nvPr>
            <p:ph idx="1"/>
          </p:nvPr>
        </p:nvSpPr>
        <p:spPr/>
        <p:txBody>
          <a:bodyPr/>
          <a:lstStyle/>
          <a:p>
            <a:pPr>
              <a:buNone/>
            </a:pPr>
            <a:r>
              <a:rPr lang="fr-FR" dirty="0" smtClean="0"/>
              <a:t>Dans </a:t>
            </a:r>
            <a:r>
              <a:rPr lang="fr-FR" dirty="0"/>
              <a:t>l’exemple 1 expérience de Mendel) du chapitre précédent, nous avons noté qu’il y avait 26.2% de pois de gousses jaunes alors que Mendel s’attendait à 25%, en statistique on utilise une approche qui nous permet de décider si le résultat obtenu diffère d’une quantité significative du résultat attendu ou prédit.  On utilise pour cela une procédure appelé «test d’hypothèses ».</a:t>
            </a:r>
          </a:p>
          <a:p>
            <a:endParaRPr lang="fr-FR" dirty="0"/>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Exemple </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fr-FR" dirty="0" smtClean="0"/>
              <a:t>Nous avons noté dans un exemple précédent, </a:t>
            </a:r>
          </a:p>
          <a:p>
            <a:pPr>
              <a:buNone/>
            </a:pPr>
            <a:r>
              <a:rPr lang="fr-FR" dirty="0" smtClean="0"/>
              <a:t>qu’une  expérience sur des pois aboutissait à </a:t>
            </a:r>
          </a:p>
          <a:p>
            <a:pPr>
              <a:buNone/>
            </a:pPr>
            <a:r>
              <a:rPr lang="fr-FR" dirty="0" smtClean="0"/>
              <a:t>580 nouveaux pois, dont 26.2% à gousse jaune. </a:t>
            </a:r>
          </a:p>
          <a:p>
            <a:pPr>
              <a:buNone/>
            </a:pPr>
            <a:r>
              <a:rPr lang="fr-FR" dirty="0" smtClean="0"/>
              <a:t>Mendel affirmait que la proportion de pois à </a:t>
            </a:r>
          </a:p>
          <a:p>
            <a:pPr>
              <a:buNone/>
            </a:pPr>
            <a:r>
              <a:rPr lang="fr-FR" dirty="0" smtClean="0"/>
              <a:t>gousse jaune devrait être égale à 25%. </a:t>
            </a:r>
          </a:p>
          <a:p>
            <a:pPr>
              <a:buNone/>
            </a:pPr>
            <a:r>
              <a:rPr lang="fr-FR" dirty="0" smtClean="0"/>
              <a:t>On veut tester l’hypothèse H</a:t>
            </a:r>
            <a:r>
              <a:rPr lang="fr-FR" baseline="-25000" dirty="0" smtClean="0"/>
              <a:t>0 </a:t>
            </a:r>
            <a:r>
              <a:rPr lang="fr-FR" dirty="0" smtClean="0"/>
              <a:t>: p = 0.25 au </a:t>
            </a:r>
          </a:p>
          <a:p>
            <a:pPr>
              <a:buNone/>
            </a:pPr>
            <a:r>
              <a:rPr lang="fr-FR" dirty="0" smtClean="0"/>
              <a:t>niveau de significativité α=0.05.</a:t>
            </a:r>
          </a:p>
          <a:p>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Solution</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on vérifie les hypothèses d’application du test ;</a:t>
            </a:r>
          </a:p>
          <a:p>
            <a:pPr lvl="0"/>
            <a:r>
              <a:rPr lang="fr-FR" dirty="0" smtClean="0"/>
              <a:t>l’échantillon est aléatoire simple.</a:t>
            </a:r>
          </a:p>
          <a:p>
            <a:pPr lvl="0"/>
            <a:r>
              <a:rPr lang="fr-FR" dirty="0" err="1" smtClean="0"/>
              <a:t>np</a:t>
            </a:r>
            <a:r>
              <a:rPr lang="fr-FR" dirty="0" smtClean="0"/>
              <a:t>=145 supérieur à  5 et n(1-p)=445 supérieur à 5, donc la loi normale peut être utilisée pour approximation de la loi binomiale. </a:t>
            </a:r>
          </a:p>
          <a:p>
            <a:pPr lvl="0"/>
            <a:r>
              <a:rPr lang="fr-FR" dirty="0" smtClean="0"/>
              <a:t> Les conditions sont satisfaites et le test peut être effectué.</a:t>
            </a:r>
          </a:p>
          <a:p>
            <a:endParaRPr lang="fr-FR" dirty="0"/>
          </a:p>
        </p:txBody>
      </p:sp>
    </p:spTree>
  </p:cSld>
  <p:clrMapOvr>
    <a:masterClrMapping/>
  </p:clrMapOvr>
  <p:transition>
    <p:zo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785786" y="928670"/>
            <a:ext cx="7429552" cy="4786346"/>
          </a:xfrm>
          <a:prstGeom prst="rect">
            <a:avLst/>
          </a:prstGeom>
          <a:noFill/>
          <a:ln w="9525">
            <a:noFill/>
            <a:miter lim="800000"/>
            <a:headEnd/>
            <a:tailEnd/>
          </a:ln>
          <a:effectLst/>
        </p:spPr>
      </p:pic>
    </p:spTree>
  </p:cSld>
  <p:clrMapOvr>
    <a:masterClrMapping/>
  </p:clrMapOvr>
  <p:transition>
    <p:pull dir="ru"/>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642910" y="714356"/>
            <a:ext cx="7572428" cy="5072097"/>
          </a:xfrm>
          <a:prstGeom prst="rect">
            <a:avLst/>
          </a:prstGeom>
          <a:noFill/>
          <a:ln w="9525">
            <a:noFill/>
            <a:miter lim="800000"/>
            <a:headEnd/>
            <a:tailEnd/>
          </a:ln>
          <a:effectLst/>
        </p:spPr>
      </p:pic>
    </p:spTree>
  </p:cSld>
  <p:clrMapOvr>
    <a:masterClrMapping/>
  </p:clrMapOvr>
  <p:transition>
    <p:pull dir="lu"/>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571472" y="857232"/>
            <a:ext cx="7929618" cy="5072098"/>
          </a:xfrm>
          <a:prstGeom prst="rect">
            <a:avLst/>
          </a:prstGeom>
          <a:noFill/>
          <a:ln w="9525">
            <a:noFill/>
            <a:miter lim="800000"/>
            <a:headEnd/>
            <a:tailEnd/>
          </a:ln>
        </p:spPr>
      </p:pic>
    </p:spTree>
  </p:cSld>
  <p:clrMapOvr>
    <a:masterClrMapping/>
  </p:clrMapOvr>
  <p:transition>
    <p:comb/>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Conclusion</a:t>
            </a:r>
            <a:endParaRPr lang="fr-FR" dirty="0">
              <a:solidFill>
                <a:srgbClr val="7030A0"/>
              </a:solidFill>
            </a:endParaRPr>
          </a:p>
        </p:txBody>
      </p:sp>
      <p:sp>
        <p:nvSpPr>
          <p:cNvPr id="3" name="Espace réservé du contenu 2"/>
          <p:cNvSpPr>
            <a:spLocks noGrp="1"/>
          </p:cNvSpPr>
          <p:nvPr>
            <p:ph idx="1"/>
          </p:nvPr>
        </p:nvSpPr>
        <p:spPr>
          <a:xfrm>
            <a:off x="457200" y="1600201"/>
            <a:ext cx="8229600" cy="3971940"/>
          </a:xfrm>
        </p:spPr>
        <p:txBody>
          <a:bodyPr/>
          <a:lstStyle/>
          <a:p>
            <a:pPr>
              <a:buNone/>
            </a:pPr>
            <a:r>
              <a:rPr lang="fr-FR" dirty="0" smtClean="0"/>
              <a:t> </a:t>
            </a:r>
          </a:p>
          <a:p>
            <a:pPr>
              <a:buNone/>
            </a:pPr>
            <a:r>
              <a:rPr lang="fr-FR" dirty="0" smtClean="0"/>
              <a:t>on conclut qu’il n’y a pas suffisamment </a:t>
            </a:r>
          </a:p>
          <a:p>
            <a:pPr>
              <a:buNone/>
            </a:pPr>
            <a:r>
              <a:rPr lang="fr-FR" dirty="0" smtClean="0"/>
              <a:t>d’éléments pour garantir le rejet de l’affirmation </a:t>
            </a:r>
          </a:p>
          <a:p>
            <a:pPr>
              <a:buNone/>
            </a:pPr>
            <a:r>
              <a:rPr lang="fr-FR" dirty="0" smtClean="0"/>
              <a:t>de Mendel qu’il y a 25% de pois à gousse jaune.</a:t>
            </a:r>
            <a:endParaRPr lang="fr-F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28670"/>
            <a:ext cx="8229600" cy="2857520"/>
          </a:xfrm>
        </p:spPr>
        <p:txBody>
          <a:bodyPr>
            <a:normAutofit/>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test d’hypothèse pour une variance ou un écart type</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Introduction</a:t>
            </a:r>
            <a:endParaRPr lang="fr-FR" dirty="0">
              <a:solidFill>
                <a:srgbClr val="00B050"/>
              </a:solidFill>
            </a:endParaRPr>
          </a:p>
        </p:txBody>
      </p:sp>
      <p:sp>
        <p:nvSpPr>
          <p:cNvPr id="3" name="Espace réservé du contenu 2"/>
          <p:cNvSpPr>
            <a:spLocks noGrp="1"/>
          </p:cNvSpPr>
          <p:nvPr>
            <p:ph idx="1"/>
          </p:nvPr>
        </p:nvSpPr>
        <p:spPr/>
        <p:txBody>
          <a:bodyPr>
            <a:normAutofit lnSpcReduction="10000"/>
          </a:bodyPr>
          <a:lstStyle/>
          <a:p>
            <a:pPr>
              <a:buNone/>
            </a:pPr>
            <a:r>
              <a:rPr lang="fr-FR" dirty="0" smtClean="0"/>
              <a:t>Beaucoup d’organisations de productions et de </a:t>
            </a:r>
          </a:p>
          <a:p>
            <a:pPr>
              <a:buNone/>
            </a:pPr>
            <a:r>
              <a:rPr lang="fr-FR" dirty="0" smtClean="0"/>
              <a:t>service ont le même but : améliorer la qualité en </a:t>
            </a:r>
          </a:p>
          <a:p>
            <a:pPr>
              <a:buNone/>
            </a:pPr>
            <a:r>
              <a:rPr lang="fr-FR" dirty="0" smtClean="0"/>
              <a:t>réduisant la variation.</a:t>
            </a:r>
          </a:p>
          <a:p>
            <a:pPr>
              <a:buNone/>
            </a:pPr>
            <a:r>
              <a:rPr lang="fr-FR" dirty="0" smtClean="0"/>
              <a:t> Les ingénieurs qualité veulent  assurer qu’un </a:t>
            </a:r>
          </a:p>
          <a:p>
            <a:pPr>
              <a:buNone/>
            </a:pPr>
            <a:r>
              <a:rPr lang="fr-FR" dirty="0" smtClean="0"/>
              <a:t>produit a une moyenne acceptable, mais ils </a:t>
            </a:r>
          </a:p>
          <a:p>
            <a:pPr>
              <a:buNone/>
            </a:pPr>
            <a:r>
              <a:rPr lang="fr-FR" dirty="0" smtClean="0"/>
              <a:t>veulent aussi produire des articles de qualité à </a:t>
            </a:r>
          </a:p>
          <a:p>
            <a:pPr>
              <a:buNone/>
            </a:pPr>
            <a:r>
              <a:rPr lang="fr-FR" dirty="0" smtClean="0"/>
              <a:t>peu près constante pour qu’il y ait peu de </a:t>
            </a:r>
          </a:p>
          <a:p>
            <a:pPr>
              <a:buNone/>
            </a:pPr>
            <a:r>
              <a:rPr lang="fr-FR" dirty="0" smtClean="0"/>
              <a:t>défauts. </a:t>
            </a:r>
          </a:p>
          <a:p>
            <a:pPr>
              <a:buNone/>
            </a:pPr>
            <a:endParaRPr lang="fr-FR" dirty="0"/>
          </a:p>
        </p:txBody>
      </p:sp>
    </p:spTree>
  </p:cSld>
  <p:clrMapOvr>
    <a:masterClrMapping/>
  </p:clrMapOvr>
  <p:transition>
    <p:wipe dir="d"/>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Objectif</a:t>
            </a:r>
            <a:endParaRPr lang="fr-FR" dirty="0">
              <a:solidFill>
                <a:srgbClr val="00B050"/>
              </a:solidFill>
            </a:endParaRPr>
          </a:p>
        </p:txBody>
      </p:sp>
      <p:sp>
        <p:nvSpPr>
          <p:cNvPr id="3" name="Espace réservé du contenu 2"/>
          <p:cNvSpPr>
            <a:spLocks noGrp="1"/>
          </p:cNvSpPr>
          <p:nvPr>
            <p:ph idx="1"/>
          </p:nvPr>
        </p:nvSpPr>
        <p:spPr/>
        <p:txBody>
          <a:bodyPr/>
          <a:lstStyle/>
          <a:p>
            <a:pPr>
              <a:buNone/>
            </a:pPr>
            <a:r>
              <a:rPr lang="fr-FR" dirty="0" smtClean="0"/>
              <a:t>L’objectif de cette section est de présenter </a:t>
            </a:r>
          </a:p>
          <a:p>
            <a:pPr>
              <a:buNone/>
            </a:pPr>
            <a:r>
              <a:rPr lang="fr-FR" dirty="0" smtClean="0"/>
              <a:t>une méthode pour tester des affirmations à </a:t>
            </a:r>
          </a:p>
          <a:p>
            <a:pPr>
              <a:buNone/>
            </a:pPr>
            <a:r>
              <a:rPr lang="fr-FR" dirty="0" smtClean="0"/>
              <a:t>Propos de l’écart type ou de la variance d’une </a:t>
            </a:r>
          </a:p>
          <a:p>
            <a:pPr>
              <a:buNone/>
            </a:pPr>
            <a:r>
              <a:rPr lang="fr-FR" dirty="0" smtClean="0"/>
              <a:t>population.</a:t>
            </a:r>
          </a:p>
          <a:p>
            <a:endParaRPr lang="fr-FR" dirty="0"/>
          </a:p>
        </p:txBody>
      </p:sp>
    </p:spTree>
  </p:cSld>
  <p:clrMapOvr>
    <a:masterClrMapping/>
  </p:clrMapOvr>
  <p:transition>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Conditions d’application du test</a:t>
            </a:r>
            <a:endParaRPr lang="fr-FR" dirty="0">
              <a:solidFill>
                <a:srgbClr val="00B050"/>
              </a:solidFill>
            </a:endParaRPr>
          </a:p>
        </p:txBody>
      </p:sp>
      <p:sp>
        <p:nvSpPr>
          <p:cNvPr id="3" name="Espace réservé du contenu 2"/>
          <p:cNvSpPr>
            <a:spLocks noGrp="1"/>
          </p:cNvSpPr>
          <p:nvPr>
            <p:ph idx="1"/>
          </p:nvPr>
        </p:nvSpPr>
        <p:spPr/>
        <p:txBody>
          <a:bodyPr/>
          <a:lstStyle/>
          <a:p>
            <a:endParaRPr lang="fr-FR" dirty="0" smtClean="0"/>
          </a:p>
          <a:p>
            <a:pPr lvl="0"/>
            <a:r>
              <a:rPr lang="fr-FR" dirty="0" smtClean="0"/>
              <a:t>l’échantillon est aléatoire simple</a:t>
            </a:r>
          </a:p>
          <a:p>
            <a:pPr lvl="0"/>
            <a:r>
              <a:rPr lang="fr-FR" dirty="0" smtClean="0"/>
              <a:t>la population doit avoir une distribution normale.</a:t>
            </a:r>
          </a:p>
          <a:p>
            <a:endParaRPr lang="fr-FR"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Définition </a:t>
            </a:r>
            <a:endParaRPr lang="fr-FR" dirty="0">
              <a:solidFill>
                <a:srgbClr val="0070C0"/>
              </a:solidFill>
            </a:endParaRPr>
          </a:p>
        </p:txBody>
      </p:sp>
      <p:sp>
        <p:nvSpPr>
          <p:cNvPr id="3" name="Espace réservé du contenu 2"/>
          <p:cNvSpPr>
            <a:spLocks noGrp="1"/>
          </p:cNvSpPr>
          <p:nvPr>
            <p:ph idx="1"/>
          </p:nvPr>
        </p:nvSpPr>
        <p:spPr/>
        <p:txBody>
          <a:bodyPr>
            <a:normAutofit lnSpcReduction="10000"/>
          </a:bodyPr>
          <a:lstStyle/>
          <a:p>
            <a:pPr>
              <a:buNone/>
            </a:pPr>
            <a:r>
              <a:rPr lang="fr-FR" dirty="0"/>
              <a:t>E</a:t>
            </a:r>
            <a:r>
              <a:rPr lang="fr-FR" dirty="0" smtClean="0"/>
              <a:t>n </a:t>
            </a:r>
            <a:r>
              <a:rPr lang="fr-FR" dirty="0"/>
              <a:t>statistique, </a:t>
            </a:r>
            <a:endParaRPr lang="fr-FR" dirty="0" smtClean="0"/>
          </a:p>
          <a:p>
            <a:r>
              <a:rPr lang="fr-FR" dirty="0" smtClean="0"/>
              <a:t>une </a:t>
            </a:r>
            <a:r>
              <a:rPr lang="fr-FR" dirty="0"/>
              <a:t>hypothèse est une affirmation ou  un énoncé à propos d’une propriété d’une population</a:t>
            </a:r>
            <a:r>
              <a:rPr lang="fr-FR" dirty="0" smtClean="0"/>
              <a:t>.</a:t>
            </a:r>
          </a:p>
          <a:p>
            <a:pPr>
              <a:buNone/>
            </a:pPr>
            <a:endParaRPr lang="fr-FR" dirty="0"/>
          </a:p>
          <a:p>
            <a:r>
              <a:rPr lang="fr-FR" dirty="0"/>
              <a:t> </a:t>
            </a:r>
            <a:r>
              <a:rPr lang="fr-FR" dirty="0" smtClean="0"/>
              <a:t> </a:t>
            </a:r>
            <a:r>
              <a:rPr lang="fr-FR" dirty="0"/>
              <a:t>un test statistique (ou test de significativité) est une procédure standard pour tester un énoncé à propos d’une propriété d’une population.</a:t>
            </a:r>
          </a:p>
          <a:p>
            <a:endParaRPr lang="fr-FR" dirty="0"/>
          </a:p>
        </p:txBody>
      </p:sp>
    </p:spTree>
  </p:cSld>
  <p:clrMapOvr>
    <a:masterClrMapping/>
  </p:clrMapOvr>
  <p:transition>
    <p:wipe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00B050"/>
                </a:solidFill>
              </a:rPr>
              <a:t>Statistique de test </a:t>
            </a:r>
            <a:br>
              <a:rPr lang="fr-FR" dirty="0" smtClean="0">
                <a:solidFill>
                  <a:srgbClr val="00B050"/>
                </a:solidFill>
              </a:rPr>
            </a:br>
            <a:endParaRPr lang="fr-FR" dirty="0">
              <a:solidFill>
                <a:srgbClr val="00B050"/>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928662" y="2357430"/>
            <a:ext cx="7500990" cy="2428892"/>
          </a:xfrm>
          <a:prstGeom prst="rect">
            <a:avLst/>
          </a:prstGeom>
          <a:noFill/>
          <a:ln w="9525">
            <a:noFill/>
            <a:miter lim="800000"/>
            <a:headEnd/>
            <a:tailEnd/>
          </a:ln>
          <a:effectLst/>
        </p:spPr>
      </p:pic>
    </p:spTree>
  </p:cSld>
  <p:clrMapOvr>
    <a:masterClrMapping/>
  </p:clrMapOvr>
  <p:transition>
    <p:pull dir="u"/>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Valeurs critiques</a:t>
            </a:r>
            <a:endParaRPr lang="fr-FR" dirty="0">
              <a:solidFill>
                <a:srgbClr val="00B050"/>
              </a:solidFill>
            </a:endParaRPr>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on utilise une table de khi deux avec </a:t>
            </a:r>
            <a:r>
              <a:rPr lang="fr-FR" dirty="0" err="1" smtClean="0"/>
              <a:t>ddl</a:t>
            </a:r>
            <a:r>
              <a:rPr lang="fr-FR" dirty="0" smtClean="0"/>
              <a:t>=n-1 </a:t>
            </a:r>
          </a:p>
          <a:p>
            <a:pPr>
              <a:buNone/>
            </a:pPr>
            <a:r>
              <a:rPr lang="fr-FR" dirty="0" smtClean="0"/>
              <a:t>pour le degrés de liberté.</a:t>
            </a:r>
          </a:p>
          <a:p>
            <a:endParaRPr lang="fr-FR" dirty="0"/>
          </a:p>
        </p:txBody>
      </p:sp>
    </p:spTree>
  </p:cSld>
  <p:clrMapOvr>
    <a:masterClrMapping/>
  </p:clrMapOvr>
  <p:transition>
    <p:wipe dir="d"/>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Exemple</a:t>
            </a:r>
            <a:endParaRPr lang="fr-FR" dirty="0">
              <a:solidFill>
                <a:srgbClr val="FF0000"/>
              </a:solidFill>
            </a:endParaRPr>
          </a:p>
        </p:txBody>
      </p:sp>
      <p:sp>
        <p:nvSpPr>
          <p:cNvPr id="3" name="Espace réservé du contenu 2"/>
          <p:cNvSpPr>
            <a:spLocks noGrp="1"/>
          </p:cNvSpPr>
          <p:nvPr>
            <p:ph idx="1"/>
          </p:nvPr>
        </p:nvSpPr>
        <p:spPr>
          <a:xfrm>
            <a:off x="457200" y="1600200"/>
            <a:ext cx="8229600" cy="5043510"/>
          </a:xfrm>
        </p:spPr>
        <p:txBody>
          <a:bodyPr>
            <a:normAutofit fontScale="70000" lnSpcReduction="20000"/>
          </a:bodyPr>
          <a:lstStyle/>
          <a:p>
            <a:pPr>
              <a:buNone/>
            </a:pPr>
            <a:r>
              <a:rPr lang="fr-FR" dirty="0" smtClean="0"/>
              <a:t>la valeur du QI de adultes est normalement distribué  </a:t>
            </a:r>
          </a:p>
          <a:p>
            <a:pPr>
              <a:buNone/>
            </a:pPr>
            <a:r>
              <a:rPr lang="fr-FR" dirty="0" smtClean="0"/>
              <a:t>avec une moyenne de 100 et un écart type de 15. Un </a:t>
            </a:r>
          </a:p>
          <a:p>
            <a:pPr>
              <a:buNone/>
            </a:pPr>
            <a:r>
              <a:rPr lang="fr-FR" dirty="0" smtClean="0"/>
              <a:t>échantillon aléatoire simple de 13 professeurs de </a:t>
            </a:r>
          </a:p>
          <a:p>
            <a:pPr>
              <a:buNone/>
            </a:pPr>
            <a:r>
              <a:rPr lang="fr-FR" dirty="0" smtClean="0"/>
              <a:t>statistiques fournit un écart type s=7.2, un psychologue </a:t>
            </a:r>
          </a:p>
          <a:p>
            <a:pPr>
              <a:buNone/>
            </a:pPr>
            <a:r>
              <a:rPr lang="fr-FR" dirty="0" smtClean="0"/>
              <a:t>affirme que les professeurs de statistiques ont un écart </a:t>
            </a:r>
          </a:p>
          <a:p>
            <a:pPr>
              <a:buNone/>
            </a:pPr>
            <a:r>
              <a:rPr lang="fr-FR" dirty="0" smtClean="0"/>
              <a:t>type égal à 15 qui est l’écart type de la population </a:t>
            </a:r>
          </a:p>
          <a:p>
            <a:pPr>
              <a:buNone/>
            </a:pPr>
            <a:r>
              <a:rPr lang="fr-FR" dirty="0" smtClean="0"/>
              <a:t>générale. </a:t>
            </a:r>
          </a:p>
          <a:p>
            <a:pPr>
              <a:buNone/>
            </a:pPr>
            <a:r>
              <a:rPr lang="fr-FR" dirty="0" smtClean="0"/>
              <a:t>Supposer que les scores des QI des professeurs de statistiques  sont </a:t>
            </a:r>
          </a:p>
          <a:p>
            <a:pPr>
              <a:buNone/>
            </a:pPr>
            <a:r>
              <a:rPr lang="fr-FR" dirty="0" smtClean="0"/>
              <a:t>normalement distribués et utiliser un niveau de significativité de 0.05 </a:t>
            </a:r>
          </a:p>
          <a:p>
            <a:pPr>
              <a:buNone/>
            </a:pPr>
            <a:r>
              <a:rPr lang="fr-FR" dirty="0" smtClean="0"/>
              <a:t>pour tester l’affirmation que   l’écart type  = 15. </a:t>
            </a:r>
          </a:p>
          <a:p>
            <a:pPr>
              <a:buNone/>
            </a:pPr>
            <a:r>
              <a:rPr lang="fr-FR" dirty="0" smtClean="0"/>
              <a:t>D’après ce résultat, que pouvez – vous conclure à propos de l’écart-type des sores de QI pour les professeurs de statistique?</a:t>
            </a:r>
          </a:p>
          <a:p>
            <a:endParaRPr lang="fr-FR" dirty="0"/>
          </a:p>
        </p:txBody>
      </p:sp>
    </p:spTree>
  </p:cSld>
  <p:clrMapOvr>
    <a:masterClrMapping/>
  </p:clrMapOvr>
  <p:transition>
    <p:dissolv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Solution</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il faut d’abord vérifier que les conditions </a:t>
            </a:r>
          </a:p>
          <a:p>
            <a:pPr>
              <a:buNone/>
            </a:pPr>
            <a:r>
              <a:rPr lang="fr-FR" dirty="0" smtClean="0"/>
              <a:t>requises sont satisfaites. </a:t>
            </a:r>
          </a:p>
          <a:p>
            <a:pPr>
              <a:buNone/>
            </a:pPr>
            <a:r>
              <a:rPr lang="fr-FR" dirty="0" smtClean="0"/>
              <a:t>On suppose que l’échantillon est aléatoire </a:t>
            </a:r>
          </a:p>
          <a:p>
            <a:pPr>
              <a:buNone/>
            </a:pPr>
            <a:r>
              <a:rPr lang="fr-FR" dirty="0" smtClean="0"/>
              <a:t>simple. </a:t>
            </a:r>
          </a:p>
          <a:p>
            <a:pPr>
              <a:buNone/>
            </a:pPr>
            <a:r>
              <a:rPr lang="fr-FR" dirty="0" smtClean="0"/>
              <a:t>De plus, la population est normalement </a:t>
            </a:r>
          </a:p>
          <a:p>
            <a:pPr>
              <a:buNone/>
            </a:pPr>
            <a:r>
              <a:rPr lang="fr-FR" dirty="0" smtClean="0"/>
              <a:t>distribuée Donc les conditions sont vérifiées et </a:t>
            </a:r>
          </a:p>
          <a:p>
            <a:pPr>
              <a:buNone/>
            </a:pPr>
            <a:r>
              <a:rPr lang="fr-FR" dirty="0" smtClean="0"/>
              <a:t>le test peut être effectué</a:t>
            </a:r>
            <a:endParaRPr lang="fr-FR" dirty="0"/>
          </a:p>
        </p:txBody>
      </p:sp>
    </p:spTree>
  </p:cSld>
  <p:clrMapOvr>
    <a:masterClrMapping/>
  </p:clrMapOvr>
  <p:transition>
    <p:newsflash/>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571472" y="500042"/>
            <a:ext cx="7572428" cy="5286412"/>
          </a:xfrm>
          <a:prstGeom prst="rect">
            <a:avLst/>
          </a:prstGeom>
          <a:noFill/>
          <a:ln w="9525">
            <a:noFill/>
            <a:miter lim="800000"/>
            <a:headEnd/>
            <a:tailEnd/>
          </a:ln>
          <a:effectLst/>
        </p:spPr>
      </p:pic>
    </p:spTree>
  </p:cSld>
  <p:clrMapOvr>
    <a:masterClrMapping/>
  </p:clrMapOvr>
  <p:transition>
    <p:cover dir="rd"/>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Les valeurs critiques</a:t>
            </a:r>
            <a:endParaRPr lang="fr-FR" dirty="0">
              <a:solidFill>
                <a:srgbClr val="00B050"/>
              </a:solidFill>
            </a:endParaRPr>
          </a:p>
        </p:txBody>
      </p:sp>
      <p:sp>
        <p:nvSpPr>
          <p:cNvPr id="3" name="Espace réservé du contenu 2"/>
          <p:cNvSpPr>
            <a:spLocks noGrp="1"/>
          </p:cNvSpPr>
          <p:nvPr>
            <p:ph idx="1"/>
          </p:nvPr>
        </p:nvSpPr>
        <p:spPr/>
        <p:txBody>
          <a:bodyPr/>
          <a:lstStyle/>
          <a:p>
            <a:pPr>
              <a:buNone/>
            </a:pPr>
            <a:r>
              <a:rPr lang="fr-FR" dirty="0" smtClean="0"/>
              <a:t>4.404  et 23.337 dans la table de la loi de khi </a:t>
            </a:r>
          </a:p>
          <a:p>
            <a:pPr>
              <a:buNone/>
            </a:pPr>
            <a:r>
              <a:rPr lang="fr-FR" dirty="0" smtClean="0"/>
              <a:t>deux à la ligne 12 (</a:t>
            </a:r>
            <a:r>
              <a:rPr lang="fr-FR" dirty="0" err="1" smtClean="0"/>
              <a:t>ddl</a:t>
            </a:r>
            <a:r>
              <a:rPr lang="fr-FR" dirty="0" smtClean="0"/>
              <a:t>=13-1) pour les colonnes </a:t>
            </a:r>
          </a:p>
          <a:p>
            <a:pPr>
              <a:buNone/>
            </a:pPr>
            <a:r>
              <a:rPr lang="fr-FR" dirty="0" smtClean="0"/>
              <a:t>correspondant à 0.975 et 0.025.</a:t>
            </a:r>
          </a:p>
          <a:p>
            <a:pPr>
              <a:buNone/>
            </a:pPr>
            <a:endParaRPr lang="fr-FR" dirty="0" smtClean="0"/>
          </a:p>
          <a:p>
            <a:pPr>
              <a:buNone/>
            </a:pPr>
            <a:r>
              <a:rPr lang="fr-FR" dirty="0" smtClean="0"/>
              <a:t>Comme la statistique de test est dans la région </a:t>
            </a:r>
          </a:p>
          <a:p>
            <a:pPr>
              <a:buNone/>
            </a:pPr>
            <a:r>
              <a:rPr lang="fr-FR" dirty="0" smtClean="0"/>
              <a:t>critique on rejette H</a:t>
            </a:r>
            <a:r>
              <a:rPr lang="fr-FR" baseline="-25000" dirty="0" smtClean="0"/>
              <a:t>0</a:t>
            </a:r>
            <a:r>
              <a:rPr lang="fr-FR" dirty="0" smtClean="0"/>
              <a:t>. </a:t>
            </a:r>
          </a:p>
          <a:p>
            <a:pPr>
              <a:buNone/>
            </a:pPr>
            <a:endParaRPr lang="fr-FR" dirty="0"/>
          </a:p>
        </p:txBody>
      </p:sp>
    </p:spTree>
  </p:cSld>
  <p:clrMapOvr>
    <a:masterClrMapping/>
  </p:clrMapOvr>
  <p:transition>
    <p:wipe dir="d"/>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500034" y="928670"/>
            <a:ext cx="7929617" cy="5357849"/>
          </a:xfrm>
          <a:prstGeom prst="rect">
            <a:avLst/>
          </a:prstGeom>
          <a:noFill/>
          <a:ln w="9525">
            <a:noFill/>
            <a:miter lim="800000"/>
            <a:headEnd/>
            <a:tailEnd/>
          </a:ln>
        </p:spPr>
      </p:pic>
    </p:spTree>
  </p:cSld>
  <p:clrMapOvr>
    <a:masterClrMapping/>
  </p:clrMapOvr>
  <p:transition>
    <p:checker dir="vert"/>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Conclusion </a:t>
            </a:r>
            <a:endParaRPr lang="fr-FR" dirty="0">
              <a:solidFill>
                <a:srgbClr val="00B050"/>
              </a:solidFill>
            </a:endParaRPr>
          </a:p>
        </p:txBody>
      </p:sp>
      <p:sp>
        <p:nvSpPr>
          <p:cNvPr id="3" name="Espace réservé du contenu 2"/>
          <p:cNvSpPr>
            <a:spLocks noGrp="1"/>
          </p:cNvSpPr>
          <p:nvPr>
            <p:ph idx="1"/>
          </p:nvPr>
        </p:nvSpPr>
        <p:spPr/>
        <p:txBody>
          <a:bodyPr/>
          <a:lstStyle/>
          <a:p>
            <a:pPr>
              <a:buNone/>
            </a:pPr>
            <a:r>
              <a:rPr lang="fr-FR" dirty="0" smtClean="0"/>
              <a:t>on a suffisamment de preuves pour garantir le </a:t>
            </a:r>
          </a:p>
          <a:p>
            <a:pPr>
              <a:buNone/>
            </a:pPr>
            <a:r>
              <a:rPr lang="fr-FR" dirty="0" smtClean="0"/>
              <a:t>rejet de l’affirmation que l’écart type est égal à </a:t>
            </a:r>
          </a:p>
          <a:p>
            <a:pPr>
              <a:buNone/>
            </a:pPr>
            <a:r>
              <a:rPr lang="fr-FR" dirty="0" smtClean="0"/>
              <a:t>15. </a:t>
            </a:r>
          </a:p>
          <a:p>
            <a:pPr>
              <a:buNone/>
            </a:pPr>
            <a:r>
              <a:rPr lang="fr-FR" dirty="0" smtClean="0"/>
              <a:t>Il  </a:t>
            </a:r>
            <a:r>
              <a:rPr lang="fr-FR" dirty="0" err="1" smtClean="0"/>
              <a:t>aparraît</a:t>
            </a:r>
            <a:r>
              <a:rPr lang="fr-FR" dirty="0" smtClean="0"/>
              <a:t> que les professeurs de statistique ont </a:t>
            </a:r>
          </a:p>
          <a:p>
            <a:pPr>
              <a:buNone/>
            </a:pPr>
            <a:r>
              <a:rPr lang="fr-FR" dirty="0" smtClean="0"/>
              <a:t>des  scores de QI avec un écart type différent de </a:t>
            </a:r>
          </a:p>
          <a:p>
            <a:pPr>
              <a:buNone/>
            </a:pPr>
            <a:r>
              <a:rPr lang="fr-FR" dirty="0" smtClean="0"/>
              <a:t>15 qui est l’écart type pour la population </a:t>
            </a:r>
          </a:p>
          <a:p>
            <a:pPr>
              <a:buNone/>
            </a:pPr>
            <a:r>
              <a:rPr lang="fr-FR" dirty="0" smtClean="0"/>
              <a:t>générale.</a:t>
            </a:r>
            <a:endParaRPr lang="fr-FR" dirty="0"/>
          </a:p>
        </p:txBody>
      </p:sp>
    </p:spTree>
  </p:cSld>
  <p:clrMapOvr>
    <a:masterClrMapping/>
  </p:clrMapOvr>
  <p:transition>
    <p:newsflash/>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57298"/>
            <a:ext cx="8229600" cy="2857520"/>
          </a:xfrm>
        </p:spPr>
        <p:txBody>
          <a:bodyPr>
            <a:normAutofit/>
          </a:bodyPr>
          <a:lstStyle/>
          <a:p>
            <a:r>
              <a:rPr lang="fr-FR" dirty="0" smtClean="0">
                <a:solidFill>
                  <a:srgbClr val="FF0000"/>
                </a:solidFill>
              </a:rPr>
              <a:t/>
            </a:r>
            <a:br>
              <a:rPr lang="fr-FR" dirty="0" smtClean="0">
                <a:solidFill>
                  <a:srgbClr val="FF0000"/>
                </a:solidFill>
              </a:rPr>
            </a:br>
            <a:r>
              <a:rPr lang="fr-FR" dirty="0" smtClean="0">
                <a:solidFill>
                  <a:srgbClr val="FF0000"/>
                </a:solidFill>
              </a:rPr>
              <a:t>Test d’hypothèses avec deux échantillons </a:t>
            </a:r>
            <a:endParaRPr lang="fr-FR" dirty="0">
              <a:solidFill>
                <a:srgbClr val="FF0000"/>
              </a:solidFill>
            </a:endParaRPr>
          </a:p>
        </p:txBody>
      </p:sp>
    </p:spTree>
  </p:cSld>
  <p:clrMapOvr>
    <a:masterClrMapping/>
  </p:clrMapOvr>
  <p:transition>
    <p:wipe dir="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F0"/>
                </a:solidFill>
              </a:rPr>
              <a:t>Introduction</a:t>
            </a:r>
            <a:endParaRPr lang="fr-FR" dirty="0">
              <a:solidFill>
                <a:srgbClr val="00B0F0"/>
              </a:solidFill>
            </a:endParaRPr>
          </a:p>
        </p:txBody>
      </p:sp>
      <p:sp>
        <p:nvSpPr>
          <p:cNvPr id="3" name="Espace réservé du contenu 2"/>
          <p:cNvSpPr>
            <a:spLocks noGrp="1"/>
          </p:cNvSpPr>
          <p:nvPr>
            <p:ph idx="1"/>
          </p:nvPr>
        </p:nvSpPr>
        <p:spPr/>
        <p:txBody>
          <a:bodyPr>
            <a:normAutofit lnSpcReduction="10000"/>
          </a:bodyPr>
          <a:lstStyle/>
          <a:p>
            <a:r>
              <a:rPr lang="fr-FR" dirty="0" smtClean="0"/>
              <a:t>les exemples précédents ont concerné l’utilisation d’un échantillon pour obtenir une inférence à propos d’une population. </a:t>
            </a:r>
          </a:p>
          <a:p>
            <a:endParaRPr lang="fr-FR" dirty="0" smtClean="0"/>
          </a:p>
          <a:p>
            <a:r>
              <a:rPr lang="fr-FR" dirty="0" smtClean="0"/>
              <a:t>Dans la réalité, il y a des situations dans laquelle il est nécessaire de comparer deux échantillons  issues de deux populations afin de conduire des inférences à propos de ces populations.</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57364"/>
            <a:ext cx="8229600" cy="1714512"/>
          </a:xfrm>
        </p:spPr>
        <p:txBody>
          <a:bodyPr>
            <a:normAutofit fontScale="90000"/>
          </a:bodyPr>
          <a:lstStyle/>
          <a:p>
            <a:r>
              <a:rPr lang="fr-FR" dirty="0">
                <a:solidFill>
                  <a:srgbClr val="0070C0"/>
                </a:solidFill>
              </a:rPr>
              <a:t/>
            </a:r>
            <a:br>
              <a:rPr lang="fr-FR" dirty="0">
                <a:solidFill>
                  <a:srgbClr val="0070C0"/>
                </a:solidFill>
              </a:rPr>
            </a:br>
            <a:r>
              <a:rPr lang="fr-FR" dirty="0" smtClean="0">
                <a:solidFill>
                  <a:srgbClr val="0070C0"/>
                </a:solidFill>
              </a:rPr>
              <a:t>Composantes d’un test d’hypothèse formel </a:t>
            </a:r>
            <a:r>
              <a:rPr lang="fr-FR" dirty="0" smtClean="0"/>
              <a:t/>
            </a:r>
            <a:br>
              <a:rPr lang="fr-FR" dirty="0" smtClean="0"/>
            </a:br>
            <a:endParaRPr lang="fr-FR" dirty="0"/>
          </a:p>
        </p:txBody>
      </p:sp>
    </p:spTree>
  </p:cSld>
  <p:clrMapOvr>
    <a:masterClrMapping/>
  </p:clrMapOvr>
  <p:transition>
    <p:wipe dir="d"/>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0070C0"/>
                </a:solidFill>
              </a:rPr>
              <a:t>Inférence sur deux moyennes : échantillons  indépendants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deux échantillons sont indépendants si les </a:t>
            </a:r>
          </a:p>
          <a:p>
            <a:pPr>
              <a:buNone/>
            </a:pPr>
            <a:r>
              <a:rPr lang="fr-FR" dirty="0" smtClean="0"/>
              <a:t>valeurs d’une population ne sont pas liées aux </a:t>
            </a:r>
          </a:p>
          <a:p>
            <a:pPr>
              <a:buNone/>
            </a:pPr>
            <a:r>
              <a:rPr lang="fr-FR" dirty="0" smtClean="0"/>
              <a:t>valeurs de l’autre population.</a:t>
            </a:r>
            <a:endParaRPr lang="fr-F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70C0"/>
                </a:solidFill>
              </a:rPr>
              <a:t/>
            </a:r>
            <a:br>
              <a:rPr lang="fr-FR" dirty="0" smtClean="0">
                <a:solidFill>
                  <a:srgbClr val="0070C0"/>
                </a:solidFill>
              </a:rPr>
            </a:br>
            <a:r>
              <a:rPr lang="fr-FR" dirty="0" smtClean="0">
                <a:solidFill>
                  <a:srgbClr val="0070C0"/>
                </a:solidFill>
              </a:rPr>
              <a:t>Conditions d’application du test</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idx="1"/>
          </p:nvPr>
        </p:nvSpPr>
        <p:spPr/>
        <p:txBody>
          <a:bodyPr>
            <a:normAutofit fontScale="92500" lnSpcReduction="20000"/>
          </a:bodyPr>
          <a:lstStyle/>
          <a:p>
            <a:pPr lvl="0"/>
            <a:r>
              <a:rPr lang="fr-FR" dirty="0" smtClean="0"/>
              <a:t>les deux échantillons sont indépendants</a:t>
            </a:r>
          </a:p>
          <a:p>
            <a:pPr lvl="0">
              <a:buNone/>
            </a:pPr>
            <a:endParaRPr lang="fr-FR" dirty="0" smtClean="0"/>
          </a:p>
          <a:p>
            <a:pPr lvl="0"/>
            <a:r>
              <a:rPr lang="fr-FR" dirty="0" smtClean="0"/>
              <a:t>les deux échantillons sont aléatoire simples</a:t>
            </a:r>
          </a:p>
          <a:p>
            <a:pPr lvl="0">
              <a:buNone/>
            </a:pPr>
            <a:endParaRPr lang="fr-FR" dirty="0" smtClean="0"/>
          </a:p>
          <a:p>
            <a:pPr lvl="0"/>
            <a:r>
              <a:rPr lang="fr-FR" dirty="0" smtClean="0"/>
              <a:t>une ou les des deux conditions sont</a:t>
            </a:r>
          </a:p>
          <a:p>
            <a:pPr lvl="0">
              <a:buNone/>
            </a:pPr>
            <a:r>
              <a:rPr lang="fr-FR" dirty="0" smtClean="0"/>
              <a:t> satisfaites ;</a:t>
            </a:r>
          </a:p>
          <a:p>
            <a:pPr lvl="0">
              <a:buNone/>
            </a:pPr>
            <a:r>
              <a:rPr lang="fr-FR" dirty="0" smtClean="0"/>
              <a:t> les deux échantillons sont grands (n</a:t>
            </a:r>
            <a:r>
              <a:rPr lang="fr-FR" baseline="-25000" dirty="0" smtClean="0"/>
              <a:t>1 </a:t>
            </a:r>
            <a:r>
              <a:rPr lang="fr-FR" dirty="0" smtClean="0"/>
              <a:t>&gt;30, n</a:t>
            </a:r>
            <a:r>
              <a:rPr lang="fr-FR" baseline="-25000" dirty="0" smtClean="0"/>
              <a:t>2</a:t>
            </a:r>
            <a:r>
              <a:rPr lang="fr-FR" dirty="0" smtClean="0"/>
              <a:t>&gt;30) ou</a:t>
            </a:r>
          </a:p>
          <a:p>
            <a:pPr lvl="0">
              <a:buNone/>
            </a:pPr>
            <a:r>
              <a:rPr lang="fr-FR" dirty="0" smtClean="0"/>
              <a:t> les deux échantillons sont issus de populations</a:t>
            </a:r>
          </a:p>
          <a:p>
            <a:pPr lvl="0">
              <a:buNone/>
            </a:pPr>
            <a:r>
              <a:rPr lang="fr-FR" dirty="0" smtClean="0"/>
              <a:t> possédant des distributions normales.</a:t>
            </a:r>
          </a:p>
          <a:p>
            <a:pPr>
              <a:buNone/>
            </a:pPr>
            <a:endParaRPr lang="fr-FR"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85860"/>
            <a:ext cx="8229600" cy="2857520"/>
          </a:xfrm>
        </p:spPr>
        <p:txBody>
          <a:bodyPr>
            <a:normAutofit/>
          </a:bodyPr>
          <a:lstStyle/>
          <a:p>
            <a:r>
              <a:rPr lang="fr-FR" dirty="0" smtClean="0">
                <a:solidFill>
                  <a:srgbClr val="7030A0"/>
                </a:solidFill>
              </a:rPr>
              <a:t/>
            </a:r>
            <a:br>
              <a:rPr lang="fr-FR" dirty="0" smtClean="0">
                <a:solidFill>
                  <a:srgbClr val="7030A0"/>
                </a:solidFill>
              </a:rPr>
            </a:br>
            <a:r>
              <a:rPr lang="fr-FR" dirty="0" smtClean="0">
                <a:solidFill>
                  <a:srgbClr val="7030A0"/>
                </a:solidFill>
              </a:rPr>
              <a:t>Cas de variances connues </a:t>
            </a:r>
            <a:br>
              <a:rPr lang="fr-FR" dirty="0" smtClean="0">
                <a:solidFill>
                  <a:srgbClr val="7030A0"/>
                </a:solidFill>
              </a:rPr>
            </a:br>
            <a:endParaRPr lang="fr-FR" dirty="0">
              <a:solidFill>
                <a:srgbClr val="7030A0"/>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571472" y="1071546"/>
            <a:ext cx="7643866" cy="4714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F0"/>
                </a:solidFill>
              </a:rPr>
              <a:t/>
            </a:r>
            <a:br>
              <a:rPr lang="fr-FR" dirty="0" smtClean="0">
                <a:solidFill>
                  <a:srgbClr val="00B0F0"/>
                </a:solidFill>
              </a:rPr>
            </a:br>
            <a:endParaRPr lang="fr-FR" dirty="0">
              <a:solidFill>
                <a:srgbClr val="00B0F0"/>
              </a:solidFill>
            </a:endParaRPr>
          </a:p>
        </p:txBody>
      </p:sp>
      <p:sp>
        <p:nvSpPr>
          <p:cNvPr id="163841" name="Rectangle 1"/>
          <p:cNvSpPr>
            <a:spLocks noChangeArrowheads="1"/>
          </p:cNvSpPr>
          <p:nvPr/>
        </p:nvSpPr>
        <p:spPr bwMode="auto">
          <a:xfrm>
            <a:off x="0" y="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70C0"/>
                </a:solidFill>
                <a:effectLst/>
                <a:latin typeface="Calibri" pitchFamily="34" charset="0"/>
                <a:ea typeface="Times New Roman" pitchFamily="18" charset="0"/>
                <a:cs typeface="Arial" pitchFamily="34" charset="0"/>
              </a:rPr>
              <a:t>Cas de variances inconnues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785786" y="1214422"/>
            <a:ext cx="7429552" cy="45005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Exemple</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lors d’une expérience à tester l’efficacité de la </a:t>
            </a:r>
          </a:p>
          <a:p>
            <a:pPr>
              <a:buNone/>
            </a:pPr>
            <a:r>
              <a:rPr lang="fr-FR" dirty="0" err="1" smtClean="0"/>
              <a:t>paroxétine</a:t>
            </a:r>
            <a:r>
              <a:rPr lang="fr-FR" dirty="0" smtClean="0"/>
              <a:t> pour traiter la maladie bipolaire, des</a:t>
            </a:r>
          </a:p>
          <a:p>
            <a:pPr>
              <a:buNone/>
            </a:pPr>
            <a:r>
              <a:rPr lang="fr-FR" dirty="0" smtClean="0"/>
              <a:t> mesures ont été réalisées sur des sujets en utilisant</a:t>
            </a:r>
          </a:p>
          <a:p>
            <a:pPr>
              <a:buNone/>
            </a:pPr>
            <a:r>
              <a:rPr lang="fr-FR" dirty="0" smtClean="0"/>
              <a:t> l’échelle de dépression de Hamilton  avec les </a:t>
            </a:r>
          </a:p>
          <a:p>
            <a:pPr>
              <a:buNone/>
            </a:pPr>
            <a:r>
              <a:rPr lang="fr-FR" dirty="0" smtClean="0"/>
              <a:t>résultats donnés ci-dessous.</a:t>
            </a:r>
          </a:p>
          <a:p>
            <a:pPr>
              <a:buNone/>
            </a:pPr>
            <a:r>
              <a:rPr lang="fr-FR" dirty="0" smtClean="0"/>
              <a:t>Utiliser un niveau de significativité de 0.05 pour </a:t>
            </a:r>
          </a:p>
          <a:p>
            <a:pPr>
              <a:buNone/>
            </a:pPr>
            <a:r>
              <a:rPr lang="fr-FR" dirty="0" smtClean="0"/>
              <a:t>tester l’affirmation que le groupe traité et le groupe</a:t>
            </a:r>
          </a:p>
          <a:p>
            <a:pPr>
              <a:buNone/>
            </a:pPr>
            <a:r>
              <a:rPr lang="fr-FR" dirty="0" smtClean="0"/>
              <a:t> placebo viennent d’une population avec la même </a:t>
            </a:r>
          </a:p>
          <a:p>
            <a:pPr>
              <a:buNone/>
            </a:pPr>
            <a:r>
              <a:rPr lang="fr-FR" dirty="0" smtClean="0"/>
              <a:t>moyenne. Interpréter le résultat.</a:t>
            </a:r>
          </a:p>
          <a:p>
            <a:endParaRPr lang="fr-F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57158" y="1357298"/>
            <a:ext cx="7786742" cy="39290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Solution</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 on vérifie les conditions d’application du test ;</a:t>
            </a:r>
          </a:p>
          <a:p>
            <a:pPr lvl="0"/>
            <a:r>
              <a:rPr lang="fr-FR" dirty="0" smtClean="0"/>
              <a:t>les deux échantillons sont indépendants et issus d’un tirage aléatoire simple</a:t>
            </a:r>
          </a:p>
          <a:p>
            <a:pPr lvl="0">
              <a:buNone/>
            </a:pPr>
            <a:endParaRPr lang="fr-FR" dirty="0" smtClean="0"/>
          </a:p>
          <a:p>
            <a:pPr lvl="0"/>
            <a:r>
              <a:rPr lang="fr-FR" dirty="0" smtClean="0"/>
              <a:t>les échantillons sont de taille supérieure à 30(de grandes taille) </a:t>
            </a:r>
          </a:p>
          <a:p>
            <a:endParaRPr lang="fr-FR"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srcRect/>
          <a:stretch>
            <a:fillRect/>
          </a:stretch>
        </p:blipFill>
        <p:spPr bwMode="auto">
          <a:xfrm>
            <a:off x="1000100" y="1142984"/>
            <a:ext cx="7215238" cy="535784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dirty="0">
                <a:solidFill>
                  <a:srgbClr val="7030A0"/>
                </a:solidFill>
              </a:rPr>
              <a:t>H</a:t>
            </a:r>
            <a:r>
              <a:rPr lang="fr-FR" dirty="0" smtClean="0">
                <a:solidFill>
                  <a:srgbClr val="7030A0"/>
                </a:solidFill>
              </a:rPr>
              <a:t>ypothèse nulle</a:t>
            </a:r>
            <a:r>
              <a:rPr lang="fr-FR" u="sng" dirty="0" smtClean="0">
                <a:solidFill>
                  <a:srgbClr val="7030A0"/>
                </a:solidFill>
              </a:rPr>
              <a:t/>
            </a:r>
            <a:br>
              <a:rPr lang="fr-FR" u="sng" dirty="0" smtClean="0">
                <a:solidFill>
                  <a:srgbClr val="7030A0"/>
                </a:solidFill>
              </a:rPr>
            </a:br>
            <a:endParaRPr lang="fr-FR" dirty="0">
              <a:solidFill>
                <a:srgbClr val="7030A0"/>
              </a:solidFill>
            </a:endParaRPr>
          </a:p>
        </p:txBody>
      </p:sp>
      <p:sp>
        <p:nvSpPr>
          <p:cNvPr id="3" name="Espace réservé du contenu 2"/>
          <p:cNvSpPr>
            <a:spLocks noGrp="1"/>
          </p:cNvSpPr>
          <p:nvPr>
            <p:ph idx="1"/>
          </p:nvPr>
        </p:nvSpPr>
        <p:spPr/>
        <p:txBody>
          <a:bodyPr/>
          <a:lstStyle/>
          <a:p>
            <a:r>
              <a:rPr lang="fr-FR" dirty="0" smtClean="0"/>
              <a:t> </a:t>
            </a:r>
            <a:r>
              <a:rPr lang="fr-FR" dirty="0"/>
              <a:t>(noté H</a:t>
            </a:r>
            <a:r>
              <a:rPr lang="fr-FR" baseline="-25000" dirty="0"/>
              <a:t>0</a:t>
            </a:r>
            <a:r>
              <a:rPr lang="fr-FR" dirty="0"/>
              <a:t>) est l’affirmation que la valeur d’un paramètre d’une population est égale à une certaine valeur supposée (ex H</a:t>
            </a:r>
            <a:r>
              <a:rPr lang="fr-FR" baseline="-25000" dirty="0"/>
              <a:t>0 </a:t>
            </a:r>
            <a:r>
              <a:rPr lang="fr-FR" dirty="0"/>
              <a:t>: p=0.5, H</a:t>
            </a:r>
            <a:r>
              <a:rPr lang="fr-FR" baseline="-25000" dirty="0"/>
              <a:t>0 </a:t>
            </a:r>
            <a:r>
              <a:rPr lang="fr-FR" dirty="0"/>
              <a:t>: µ=37.0, H</a:t>
            </a:r>
            <a:r>
              <a:rPr lang="fr-FR" baseline="-25000" dirty="0"/>
              <a:t>0 </a:t>
            </a:r>
            <a:r>
              <a:rPr lang="fr-FR" dirty="0"/>
              <a:t>: σ=15</a:t>
            </a:r>
            <a:r>
              <a:rPr lang="fr-FR" dirty="0" smtClean="0"/>
              <a:t>)</a:t>
            </a:r>
          </a:p>
          <a:p>
            <a:pPr>
              <a:buNone/>
            </a:pPr>
            <a:endParaRPr lang="fr-FR" dirty="0"/>
          </a:p>
          <a:p>
            <a:r>
              <a:rPr lang="fr-FR" dirty="0"/>
              <a:t>On teste H</a:t>
            </a:r>
            <a:r>
              <a:rPr lang="fr-FR" baseline="-25000" dirty="0"/>
              <a:t>0</a:t>
            </a:r>
            <a:r>
              <a:rPr lang="fr-FR" dirty="0"/>
              <a:t> et on arrive à une conclusion qui soit rejette H</a:t>
            </a:r>
            <a:r>
              <a:rPr lang="fr-FR" baseline="-25000" dirty="0"/>
              <a:t>0</a:t>
            </a:r>
            <a:r>
              <a:rPr lang="fr-FR" dirty="0"/>
              <a:t>, soit ne pas rejeter H</a:t>
            </a:r>
            <a:r>
              <a:rPr lang="fr-FR" baseline="-25000" dirty="0"/>
              <a:t>0</a:t>
            </a:r>
            <a:r>
              <a:rPr lang="fr-FR" dirty="0"/>
              <a:t>.</a:t>
            </a:r>
          </a:p>
          <a:p>
            <a:endParaRPr lang="fr-FR" dirty="0"/>
          </a:p>
        </p:txBody>
      </p:sp>
    </p:spTree>
  </p:cSld>
  <p:clrMapOvr>
    <a:masterClrMapping/>
  </p:clrMapOvr>
  <p:transition>
    <p:dissolv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142976" y="801052"/>
            <a:ext cx="6500858" cy="525589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Conclusion</a:t>
            </a:r>
            <a:endParaRPr lang="fr-FR" dirty="0">
              <a:solidFill>
                <a:srgbClr val="0070C0"/>
              </a:solidFill>
            </a:endParaRPr>
          </a:p>
        </p:txBody>
      </p:sp>
      <p:pic>
        <p:nvPicPr>
          <p:cNvPr id="5122" name="Picture 2"/>
          <p:cNvPicPr>
            <a:picLocks noGrp="1" noChangeAspect="1" noChangeArrowheads="1"/>
          </p:cNvPicPr>
          <p:nvPr>
            <p:ph idx="1"/>
          </p:nvPr>
        </p:nvPicPr>
        <p:blipFill>
          <a:blip r:embed="rId2"/>
          <a:srcRect/>
          <a:stretch>
            <a:fillRect/>
          </a:stretch>
        </p:blipFill>
        <p:spPr bwMode="auto">
          <a:xfrm>
            <a:off x="785786" y="1785926"/>
            <a:ext cx="7500990" cy="31432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Interprétation</a:t>
            </a:r>
            <a:endParaRPr lang="fr-FR" dirty="0">
              <a:solidFill>
                <a:srgbClr val="0070C0"/>
              </a:solidFill>
            </a:endParaRP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il n’y a pas suffisamment de preuves pour </a:t>
            </a:r>
          </a:p>
          <a:p>
            <a:pPr>
              <a:buNone/>
            </a:pPr>
            <a:r>
              <a:rPr lang="fr-FR" dirty="0" smtClean="0"/>
              <a:t>garantir le rejet de l’affirmation que les patients</a:t>
            </a:r>
          </a:p>
          <a:p>
            <a:pPr>
              <a:buNone/>
            </a:pPr>
            <a:r>
              <a:rPr lang="fr-FR" dirty="0" smtClean="0"/>
              <a:t> ayant reçu un placebo et ceux traités par la</a:t>
            </a:r>
          </a:p>
          <a:p>
            <a:pPr>
              <a:buNone/>
            </a:pPr>
            <a:r>
              <a:rPr lang="fr-FR" dirty="0" smtClean="0"/>
              <a:t> </a:t>
            </a:r>
            <a:r>
              <a:rPr lang="fr-FR" dirty="0" err="1" smtClean="0"/>
              <a:t>paroxétine</a:t>
            </a:r>
            <a:r>
              <a:rPr lang="fr-FR" dirty="0" smtClean="0"/>
              <a:t> ont la même moyenne. </a:t>
            </a:r>
          </a:p>
          <a:p>
            <a:pPr>
              <a:buNone/>
            </a:pPr>
            <a:r>
              <a:rPr lang="fr-FR" dirty="0" smtClean="0"/>
              <a:t>Comme les moyennes ne sont pas </a:t>
            </a:r>
          </a:p>
          <a:p>
            <a:pPr>
              <a:buNone/>
            </a:pPr>
            <a:r>
              <a:rPr lang="fr-FR" dirty="0" smtClean="0"/>
              <a:t> significativement différentes le traitement ne</a:t>
            </a:r>
          </a:p>
          <a:p>
            <a:pPr>
              <a:buNone/>
            </a:pPr>
            <a:r>
              <a:rPr lang="fr-FR" dirty="0" smtClean="0"/>
              <a:t> semble pas avoir d’effet significatif et cette</a:t>
            </a:r>
          </a:p>
          <a:p>
            <a:pPr>
              <a:buNone/>
            </a:pPr>
            <a:r>
              <a:rPr lang="fr-FR" dirty="0" smtClean="0"/>
              <a:t> substance n’est pas un bon traitement pour la</a:t>
            </a:r>
          </a:p>
          <a:p>
            <a:pPr>
              <a:buNone/>
            </a:pPr>
            <a:r>
              <a:rPr lang="fr-FR" dirty="0" smtClean="0"/>
              <a:t> maladie bipolaire</a:t>
            </a:r>
            <a:endParaRPr lang="fr-FR"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14422"/>
            <a:ext cx="8229600" cy="1857388"/>
          </a:xfrm>
        </p:spPr>
        <p:txBody>
          <a:bodyPr>
            <a:normAutofit fontScale="90000"/>
          </a:bodyPr>
          <a:lstStyle/>
          <a:p>
            <a:r>
              <a:rPr lang="fr-FR" dirty="0" smtClean="0">
                <a:solidFill>
                  <a:srgbClr val="0070C0"/>
                </a:solidFill>
              </a:rPr>
              <a:t/>
            </a:r>
            <a:br>
              <a:rPr lang="fr-FR" dirty="0" smtClean="0">
                <a:solidFill>
                  <a:srgbClr val="0070C0"/>
                </a:solidFill>
              </a:rPr>
            </a:br>
            <a:r>
              <a:rPr lang="fr-FR" dirty="0" smtClean="0">
                <a:solidFill>
                  <a:srgbClr val="0070C0"/>
                </a:solidFill>
              </a:rPr>
              <a:t/>
            </a:r>
            <a:br>
              <a:rPr lang="fr-FR" dirty="0" smtClean="0">
                <a:solidFill>
                  <a:srgbClr val="0070C0"/>
                </a:solidFill>
              </a:rPr>
            </a:br>
            <a:r>
              <a:rPr lang="fr-FR" dirty="0" smtClean="0">
                <a:solidFill>
                  <a:srgbClr val="0070C0"/>
                </a:solidFill>
              </a:rPr>
              <a:t>Cas de variances égales (inconnues)</a:t>
            </a:r>
            <a:endParaRPr lang="fr-FR"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428736"/>
            <a:ext cx="7715304" cy="2554545"/>
          </a:xfrm>
          <a:prstGeom prst="rect">
            <a:avLst/>
          </a:prstGeom>
        </p:spPr>
        <p:txBody>
          <a:bodyPr wrap="square">
            <a:spAutoFit/>
          </a:bodyPr>
          <a:lstStyle/>
          <a:p>
            <a:r>
              <a:rPr lang="fr-FR" sz="3200" dirty="0" smtClean="0"/>
              <a:t>Même quand les valeurs spécifiques des écart types ne sont pas connus, s’il est possible de considérer qu’ils ont la même valeur, on peut avoir une estimation de la variance commune</a:t>
            </a:r>
            <a:endParaRPr lang="fr-FR" sz="32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70C0"/>
                </a:solidFill>
              </a:rPr>
              <a:t>Conditions d’application</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idx="1"/>
          </p:nvPr>
        </p:nvSpPr>
        <p:spPr/>
        <p:txBody>
          <a:bodyPr/>
          <a:lstStyle/>
          <a:p>
            <a:pPr lvl="0"/>
            <a:r>
              <a:rPr lang="fr-FR" dirty="0" smtClean="0"/>
              <a:t>les deux populations ont le même écart type</a:t>
            </a:r>
          </a:p>
          <a:p>
            <a:pPr lvl="0"/>
            <a:r>
              <a:rPr lang="fr-FR" dirty="0" smtClean="0"/>
              <a:t>les deux échantillons sont indépendants.</a:t>
            </a:r>
          </a:p>
          <a:p>
            <a:pPr lvl="0"/>
            <a:r>
              <a:rPr lang="fr-FR" dirty="0" smtClean="0"/>
              <a:t>Les deux échantillons sont aléatoires simples</a:t>
            </a:r>
          </a:p>
          <a:p>
            <a:pPr lvl="0"/>
            <a:r>
              <a:rPr lang="fr-FR" dirty="0" smtClean="0"/>
              <a:t>Une des deux conditions suivantes sont satisfaites ; les deux échantillons sont tous les deux grands ou les deux viennent de populations dont la distribution est normale.</a:t>
            </a:r>
          </a:p>
          <a:p>
            <a:endParaRPr lang="fr-FR"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Test d’hypothèse</a:t>
            </a:r>
            <a:r>
              <a:rPr lang="fr-FR" dirty="0" smtClean="0"/>
              <a:t> </a:t>
            </a:r>
            <a:endParaRPr lang="fr-FR" dirty="0"/>
          </a:p>
        </p:txBody>
      </p:sp>
      <p:pic>
        <p:nvPicPr>
          <p:cNvPr id="6146" name="Picture 2"/>
          <p:cNvPicPr>
            <a:picLocks noGrp="1" noChangeAspect="1" noChangeArrowheads="1"/>
          </p:cNvPicPr>
          <p:nvPr>
            <p:ph idx="1"/>
          </p:nvPr>
        </p:nvPicPr>
        <p:blipFill>
          <a:blip r:embed="rId2"/>
          <a:srcRect/>
          <a:stretch>
            <a:fillRect/>
          </a:stretch>
        </p:blipFill>
        <p:spPr bwMode="auto">
          <a:xfrm>
            <a:off x="857224" y="1428736"/>
            <a:ext cx="7286676" cy="45005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Remarque</a:t>
            </a:r>
            <a:r>
              <a:rPr lang="fr-FR" dirty="0" smtClean="0"/>
              <a:t> </a:t>
            </a:r>
            <a:endParaRPr lang="fr-FR" dirty="0"/>
          </a:p>
        </p:txBody>
      </p:sp>
      <p:sp>
        <p:nvSpPr>
          <p:cNvPr id="3" name="Espace réservé du contenu 2"/>
          <p:cNvSpPr>
            <a:spLocks noGrp="1"/>
          </p:cNvSpPr>
          <p:nvPr>
            <p:ph idx="1"/>
          </p:nvPr>
        </p:nvSpPr>
        <p:spPr/>
        <p:txBody>
          <a:bodyPr/>
          <a:lstStyle/>
          <a:p>
            <a:pPr>
              <a:buNone/>
            </a:pPr>
            <a:r>
              <a:rPr lang="fr-FR" dirty="0" smtClean="0"/>
              <a:t>si on veut utiliser cette méthode, comment </a:t>
            </a:r>
          </a:p>
          <a:p>
            <a:pPr>
              <a:buNone/>
            </a:pPr>
            <a:r>
              <a:rPr lang="fr-FR" dirty="0" smtClean="0"/>
              <a:t>déterminer si les deux </a:t>
            </a:r>
            <a:r>
              <a:rPr lang="fr-FR" dirty="0" err="1" smtClean="0"/>
              <a:t>ecart</a:t>
            </a:r>
            <a:r>
              <a:rPr lang="fr-FR" dirty="0" smtClean="0"/>
              <a:t> types sont égaux?</a:t>
            </a:r>
          </a:p>
          <a:p>
            <a:pPr>
              <a:buNone/>
            </a:pPr>
            <a:endParaRPr lang="fr-FR" dirty="0" smtClean="0"/>
          </a:p>
          <a:p>
            <a:pPr>
              <a:buNone/>
            </a:pPr>
            <a:r>
              <a:rPr lang="fr-FR" dirty="0" smtClean="0"/>
              <a:t> Une approche est utilisée est celle de test de </a:t>
            </a:r>
          </a:p>
          <a:p>
            <a:pPr>
              <a:buNone/>
            </a:pPr>
            <a:r>
              <a:rPr lang="fr-FR" dirty="0" smtClean="0"/>
              <a:t>comparaison de deux variances qui sera traitée</a:t>
            </a:r>
          </a:p>
          <a:p>
            <a:pPr>
              <a:buNone/>
            </a:pPr>
            <a:r>
              <a:rPr lang="fr-FR" dirty="0" smtClean="0"/>
              <a:t> vers la fin de ce chapitre.</a:t>
            </a:r>
            <a:endParaRPr lang="fr-FR"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70C0"/>
                </a:solidFill>
              </a:rPr>
              <a:t>Inférences à partir de données appariés </a:t>
            </a:r>
            <a:endParaRPr lang="fr-FR" dirty="0">
              <a:solidFill>
                <a:srgbClr val="0070C0"/>
              </a:solidFill>
            </a:endParaRPr>
          </a:p>
        </p:txBody>
      </p:sp>
      <p:sp>
        <p:nvSpPr>
          <p:cNvPr id="3" name="Espace réservé du contenu 2"/>
          <p:cNvSpPr>
            <a:spLocks noGrp="1"/>
          </p:cNvSpPr>
          <p:nvPr>
            <p:ph idx="1"/>
          </p:nvPr>
        </p:nvSpPr>
        <p:spPr/>
        <p:txBody>
          <a:bodyPr/>
          <a:lstStyle/>
          <a:p>
            <a:pPr>
              <a:buNone/>
            </a:pPr>
            <a:r>
              <a:rPr lang="fr-FR" dirty="0" smtClean="0"/>
              <a:t>Avec les données appariées, il existe une </a:t>
            </a:r>
          </a:p>
          <a:p>
            <a:pPr>
              <a:buNone/>
            </a:pPr>
            <a:r>
              <a:rPr lang="fr-FR" dirty="0" smtClean="0"/>
              <a:t>relation telle que chaque valeur d’un échantillon</a:t>
            </a:r>
          </a:p>
          <a:p>
            <a:pPr>
              <a:buNone/>
            </a:pPr>
            <a:r>
              <a:rPr lang="fr-FR" dirty="0" smtClean="0"/>
              <a:t> correspond  à une valeur de l’autre échantillon</a:t>
            </a:r>
          </a:p>
          <a:p>
            <a:pPr>
              <a:buNone/>
            </a:pPr>
            <a:endParaRPr lang="fr-FR"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Exemples</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a:bodyPr>
          <a:lstStyle/>
          <a:p>
            <a:pPr lvl="0"/>
            <a:r>
              <a:rPr lang="fr-FR" dirty="0" smtClean="0"/>
              <a:t>lors d’une expérience de test  d’efficacité d’un régime pauvre en matière grasse, le poids de chaque sujet est mesuré avant et après le régime</a:t>
            </a:r>
          </a:p>
          <a:p>
            <a:pPr lvl="0"/>
            <a:r>
              <a:rPr lang="fr-FR" dirty="0" smtClean="0"/>
              <a:t>Dans le test des effets d’un engrais sur la hauteur d’arbre, les arbres de l’échantillon sont plantées par paires,    un arbre recevant le traitement et l’autre pas.</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7030A0"/>
                </a:solidFill>
              </a:rPr>
              <a:t>H</a:t>
            </a:r>
            <a:r>
              <a:rPr lang="fr-FR" dirty="0" smtClean="0">
                <a:solidFill>
                  <a:srgbClr val="7030A0"/>
                </a:solidFill>
              </a:rPr>
              <a:t>ypothèse alternative </a:t>
            </a:r>
            <a:endParaRPr lang="fr-FR" dirty="0">
              <a:solidFill>
                <a:srgbClr val="7030A0"/>
              </a:solidFill>
            </a:endParaRPr>
          </a:p>
        </p:txBody>
      </p:sp>
      <p:sp>
        <p:nvSpPr>
          <p:cNvPr id="3" name="Espace réservé du contenu 2"/>
          <p:cNvSpPr>
            <a:spLocks noGrp="1"/>
          </p:cNvSpPr>
          <p:nvPr>
            <p:ph idx="1"/>
          </p:nvPr>
        </p:nvSpPr>
        <p:spPr/>
        <p:txBody>
          <a:bodyPr/>
          <a:lstStyle/>
          <a:p>
            <a:r>
              <a:rPr lang="fr-FR" dirty="0" smtClean="0"/>
              <a:t>(</a:t>
            </a:r>
            <a:r>
              <a:rPr lang="fr-FR" dirty="0"/>
              <a:t>noté H</a:t>
            </a:r>
            <a:r>
              <a:rPr lang="fr-FR" baseline="-25000" dirty="0"/>
              <a:t>1</a:t>
            </a:r>
            <a:r>
              <a:rPr lang="fr-FR" dirty="0"/>
              <a:t>) est l’affirmation que le paramètre a </a:t>
            </a:r>
            <a:endParaRPr lang="fr-FR" dirty="0" smtClean="0"/>
          </a:p>
          <a:p>
            <a:pPr>
              <a:buNone/>
            </a:pPr>
            <a:r>
              <a:rPr lang="fr-FR" dirty="0" smtClean="0"/>
              <a:t>une </a:t>
            </a:r>
            <a:r>
              <a:rPr lang="fr-FR" dirty="0"/>
              <a:t>valeur qui diffère de celle de H</a:t>
            </a:r>
            <a:r>
              <a:rPr lang="fr-FR" baseline="-25000" dirty="0"/>
              <a:t>0 </a:t>
            </a:r>
            <a:r>
              <a:rPr lang="fr-FR" dirty="0"/>
              <a:t>, la forme </a:t>
            </a:r>
            <a:endParaRPr lang="fr-FR" dirty="0" smtClean="0"/>
          </a:p>
          <a:p>
            <a:pPr>
              <a:buNone/>
            </a:pPr>
            <a:r>
              <a:rPr lang="fr-FR" dirty="0" smtClean="0"/>
              <a:t>symbolique </a:t>
            </a:r>
            <a:r>
              <a:rPr lang="fr-FR" dirty="0"/>
              <a:t>de </a:t>
            </a:r>
            <a:r>
              <a:rPr lang="fr-FR" dirty="0" smtClean="0"/>
              <a:t>H</a:t>
            </a:r>
            <a:r>
              <a:rPr lang="fr-FR" baseline="-25000" dirty="0"/>
              <a:t>1</a:t>
            </a:r>
            <a:r>
              <a:rPr lang="fr-FR" dirty="0" smtClean="0"/>
              <a:t> </a:t>
            </a:r>
            <a:r>
              <a:rPr lang="fr-FR" dirty="0"/>
              <a:t>devra utiliser l’une des </a:t>
            </a:r>
            <a:endParaRPr lang="fr-FR" dirty="0" smtClean="0"/>
          </a:p>
          <a:p>
            <a:pPr>
              <a:buNone/>
            </a:pPr>
            <a:r>
              <a:rPr lang="fr-FR" dirty="0" smtClean="0"/>
              <a:t>symboles </a:t>
            </a:r>
            <a:r>
              <a:rPr lang="fr-FR" dirty="0"/>
              <a:t>« &gt; », « &lt; », « </a:t>
            </a:r>
            <a:r>
              <a:rPr lang="fr-FR" dirty="0" smtClean="0"/>
              <a:t>=</a:t>
            </a:r>
            <a:r>
              <a:rPr lang="fr-FR" dirty="0"/>
              <a:t> » </a:t>
            </a:r>
            <a:endParaRPr lang="fr-FR" dirty="0" smtClean="0"/>
          </a:p>
          <a:p>
            <a:pPr>
              <a:buNone/>
            </a:pPr>
            <a:endParaRPr lang="fr-FR" dirty="0"/>
          </a:p>
          <a:p>
            <a:pPr>
              <a:buNone/>
            </a:pPr>
            <a:r>
              <a:rPr lang="fr-FR" dirty="0" smtClean="0"/>
              <a:t>(exemple: H</a:t>
            </a:r>
            <a:r>
              <a:rPr lang="fr-FR" baseline="-25000" dirty="0" smtClean="0"/>
              <a:t>1</a:t>
            </a:r>
            <a:r>
              <a:rPr lang="fr-FR" baseline="-25000" dirty="0"/>
              <a:t> </a:t>
            </a:r>
            <a:r>
              <a:rPr lang="fr-FR" dirty="0"/>
              <a:t>: p &gt; 0.5, H</a:t>
            </a:r>
            <a:r>
              <a:rPr lang="fr-FR" baseline="-25000" dirty="0"/>
              <a:t>1 </a:t>
            </a:r>
            <a:r>
              <a:rPr lang="fr-FR" dirty="0"/>
              <a:t>: </a:t>
            </a:r>
            <a:r>
              <a:rPr lang="fr-FR" dirty="0" smtClean="0"/>
              <a:t>µ =37.0</a:t>
            </a:r>
            <a:r>
              <a:rPr lang="fr-FR" dirty="0"/>
              <a:t>, H</a:t>
            </a:r>
            <a:r>
              <a:rPr lang="fr-FR" baseline="-25000" dirty="0"/>
              <a:t>1 </a:t>
            </a:r>
            <a:r>
              <a:rPr lang="fr-FR" dirty="0"/>
              <a:t>: σ  &lt; </a:t>
            </a:r>
            <a:r>
              <a:rPr lang="fr-FR" dirty="0" smtClean="0"/>
              <a:t>15 )</a:t>
            </a:r>
            <a:endParaRPr lang="fr-FR" dirty="0"/>
          </a:p>
          <a:p>
            <a:pPr>
              <a:buNone/>
            </a:pPr>
            <a:endParaRPr lang="fr-FR" dirty="0"/>
          </a:p>
        </p:txBody>
      </p:sp>
      <p:cxnSp>
        <p:nvCxnSpPr>
          <p:cNvPr id="5" name="Connecteur droit 4"/>
          <p:cNvCxnSpPr/>
          <p:nvPr/>
        </p:nvCxnSpPr>
        <p:spPr>
          <a:xfrm rot="5400000" flipH="1" flipV="1">
            <a:off x="4429918" y="3643314"/>
            <a:ext cx="213520" cy="72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rot="5400000" flipH="1" flipV="1">
            <a:off x="5108579" y="4822041"/>
            <a:ext cx="284958" cy="7223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Conditions d’application</a:t>
            </a:r>
            <a:endParaRPr lang="fr-FR" dirty="0">
              <a:solidFill>
                <a:srgbClr val="0070C0"/>
              </a:solidFill>
            </a:endParaRPr>
          </a:p>
        </p:txBody>
      </p:sp>
      <p:sp>
        <p:nvSpPr>
          <p:cNvPr id="3" name="Espace réservé du contenu 2"/>
          <p:cNvSpPr>
            <a:spLocks noGrp="1"/>
          </p:cNvSpPr>
          <p:nvPr>
            <p:ph idx="1"/>
          </p:nvPr>
        </p:nvSpPr>
        <p:spPr/>
        <p:txBody>
          <a:bodyPr>
            <a:normAutofit lnSpcReduction="10000"/>
          </a:bodyPr>
          <a:lstStyle/>
          <a:p>
            <a:pPr lvl="0"/>
            <a:r>
              <a:rPr lang="fr-FR" dirty="0" smtClean="0"/>
              <a:t>les données sont des données appariées</a:t>
            </a:r>
          </a:p>
          <a:p>
            <a:pPr lvl="0">
              <a:buNone/>
            </a:pPr>
            <a:endParaRPr lang="fr-FR" dirty="0" smtClean="0"/>
          </a:p>
          <a:p>
            <a:pPr lvl="0"/>
            <a:r>
              <a:rPr lang="fr-FR" dirty="0" smtClean="0"/>
              <a:t>les échantillons sont aléatoires simples.</a:t>
            </a:r>
          </a:p>
          <a:p>
            <a:pPr lvl="0">
              <a:buNone/>
            </a:pPr>
            <a:endParaRPr lang="fr-FR" dirty="0" smtClean="0"/>
          </a:p>
          <a:p>
            <a:r>
              <a:rPr lang="fr-FR" dirty="0" smtClean="0"/>
              <a:t>Une ou les deux conditions sont satisfaites ; le </a:t>
            </a:r>
          </a:p>
          <a:p>
            <a:pPr>
              <a:buNone/>
            </a:pPr>
            <a:r>
              <a:rPr lang="fr-FR" dirty="0" smtClean="0"/>
              <a:t>nombre de paires est grand ou les paires de </a:t>
            </a:r>
          </a:p>
          <a:p>
            <a:pPr>
              <a:buNone/>
            </a:pPr>
            <a:r>
              <a:rPr lang="fr-FR" dirty="0" smtClean="0"/>
              <a:t>valeurs proviennent de populations dont la </a:t>
            </a:r>
          </a:p>
          <a:p>
            <a:pPr>
              <a:buNone/>
            </a:pPr>
            <a:r>
              <a:rPr lang="fr-FR" dirty="0" smtClean="0"/>
              <a:t>distribution est approximativement normale</a:t>
            </a:r>
            <a:endParaRPr lang="fr-FR"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70C0"/>
                </a:solidFill>
              </a:rPr>
              <a:t>Notations</a:t>
            </a:r>
            <a:endParaRPr lang="fr-FR" dirty="0">
              <a:solidFill>
                <a:srgbClr val="0070C0"/>
              </a:solidFill>
            </a:endParaRPr>
          </a:p>
        </p:txBody>
      </p:sp>
      <p:pic>
        <p:nvPicPr>
          <p:cNvPr id="7170" name="Picture 2"/>
          <p:cNvPicPr>
            <a:picLocks noGrp="1" noChangeAspect="1" noChangeArrowheads="1"/>
          </p:cNvPicPr>
          <p:nvPr>
            <p:ph idx="1"/>
          </p:nvPr>
        </p:nvPicPr>
        <p:blipFill>
          <a:blip r:embed="rId2"/>
          <a:srcRect/>
          <a:stretch>
            <a:fillRect/>
          </a:stretch>
        </p:blipFill>
        <p:spPr bwMode="auto">
          <a:xfrm>
            <a:off x="642910" y="1643050"/>
            <a:ext cx="8215370" cy="428628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857224" y="571481"/>
            <a:ext cx="7286676" cy="528641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FF0000"/>
                </a:solidFill>
              </a:rPr>
              <a:t>Exemple « efficacité de l’hypnose pour réduire la douleur»</a:t>
            </a:r>
            <a:r>
              <a:rPr lang="fr-FR" dirty="0" smtClean="0"/>
              <a:t/>
            </a:r>
            <a:br>
              <a:rPr lang="fr-FR" dirty="0" smtClean="0"/>
            </a:br>
            <a:endParaRPr lang="fr-FR" dirty="0"/>
          </a:p>
        </p:txBody>
      </p:sp>
      <p:sp>
        <p:nvSpPr>
          <p:cNvPr id="4" name="Espace réservé du contenu 3"/>
          <p:cNvSpPr>
            <a:spLocks noGrp="1"/>
          </p:cNvSpPr>
          <p:nvPr>
            <p:ph idx="1"/>
          </p:nvPr>
        </p:nvSpPr>
        <p:spPr/>
        <p:txBody>
          <a:bodyPr>
            <a:normAutofit/>
          </a:bodyPr>
          <a:lstStyle/>
          <a:p>
            <a:pPr>
              <a:buNone/>
            </a:pPr>
            <a:r>
              <a:rPr lang="fr-FR" dirty="0" smtClean="0"/>
              <a:t>une étude a cherché à mesurer l’efficacité  de </a:t>
            </a:r>
          </a:p>
          <a:p>
            <a:pPr>
              <a:buNone/>
            </a:pPr>
            <a:r>
              <a:rPr lang="fr-FR" dirty="0" smtClean="0"/>
              <a:t>l’hypnose pour réduire la douleur. Les résultats </a:t>
            </a:r>
          </a:p>
          <a:p>
            <a:pPr>
              <a:buNone/>
            </a:pPr>
            <a:r>
              <a:rPr lang="fr-FR" dirty="0" smtClean="0"/>
              <a:t>pour les sujets  aléatoire sont données  dans le</a:t>
            </a:r>
          </a:p>
          <a:p>
            <a:pPr>
              <a:buNone/>
            </a:pPr>
            <a:r>
              <a:rPr lang="fr-FR" dirty="0" smtClean="0"/>
              <a:t> tableau ci-dessous. Les valeurs concernent des </a:t>
            </a:r>
          </a:p>
          <a:p>
            <a:pPr>
              <a:buNone/>
            </a:pPr>
            <a:r>
              <a:rPr lang="fr-FR" dirty="0" smtClean="0"/>
              <a:t>mesures avant et après hypnose</a:t>
            </a:r>
          </a:p>
          <a:p>
            <a:pPr>
              <a:buNone/>
            </a:pPr>
            <a:r>
              <a:rPr lang="fr-FR" dirty="0" smtClean="0"/>
              <a:t>L’hypnose semble t- elle être un bon traitement</a:t>
            </a:r>
          </a:p>
          <a:p>
            <a:pPr>
              <a:buNone/>
            </a:pPr>
            <a:r>
              <a:rPr lang="fr-FR" dirty="0" smtClean="0"/>
              <a:t> pour réduire la douleur ?</a:t>
            </a:r>
          </a:p>
          <a:p>
            <a:endParaRPr lang="fr-FR"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785786" y="1571612"/>
            <a:ext cx="7286676" cy="28575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 Solution </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les données sont liées par paires car se sont les </a:t>
            </a:r>
          </a:p>
          <a:p>
            <a:pPr>
              <a:buNone/>
            </a:pPr>
            <a:r>
              <a:rPr lang="fr-FR" dirty="0" smtClean="0"/>
              <a:t>mesures prises sur les mêmes individus (avant et</a:t>
            </a:r>
          </a:p>
          <a:p>
            <a:pPr>
              <a:buNone/>
            </a:pPr>
            <a:r>
              <a:rPr lang="fr-FR" dirty="0" smtClean="0"/>
              <a:t> après l’hypnoses) et on suppose que les </a:t>
            </a:r>
          </a:p>
          <a:p>
            <a:pPr>
              <a:buNone/>
            </a:pPr>
            <a:r>
              <a:rPr lang="fr-FR" dirty="0" smtClean="0"/>
              <a:t>échantillons sont issus de populations </a:t>
            </a:r>
          </a:p>
          <a:p>
            <a:pPr>
              <a:buNone/>
            </a:pPr>
            <a:r>
              <a:rPr lang="fr-FR" dirty="0" smtClean="0"/>
              <a:t>distribuées normalement)</a:t>
            </a:r>
          </a:p>
          <a:p>
            <a:pPr>
              <a:buNone/>
            </a:pPr>
            <a:r>
              <a:rPr lang="fr-FR" dirty="0" smtClean="0"/>
              <a:t>H</a:t>
            </a:r>
            <a:r>
              <a:rPr lang="fr-FR" baseline="-25000" dirty="0" smtClean="0"/>
              <a:t>0 </a:t>
            </a:r>
            <a:r>
              <a:rPr lang="fr-FR" dirty="0" smtClean="0"/>
              <a:t>: µ</a:t>
            </a:r>
            <a:r>
              <a:rPr lang="fr-FR" baseline="-25000" dirty="0" smtClean="0"/>
              <a:t>d</a:t>
            </a:r>
            <a:r>
              <a:rPr lang="fr-FR" dirty="0" smtClean="0"/>
              <a:t> = 0 </a:t>
            </a:r>
          </a:p>
          <a:p>
            <a:pPr>
              <a:buNone/>
            </a:pPr>
            <a:r>
              <a:rPr lang="fr-FR" dirty="0" smtClean="0"/>
              <a:t>H</a:t>
            </a:r>
            <a:r>
              <a:rPr lang="fr-FR" baseline="-25000" dirty="0" smtClean="0"/>
              <a:t>1 </a:t>
            </a:r>
            <a:r>
              <a:rPr lang="fr-FR" dirty="0" smtClean="0"/>
              <a:t>: µ</a:t>
            </a:r>
            <a:r>
              <a:rPr lang="fr-FR" baseline="-25000" dirty="0" smtClean="0"/>
              <a:t>d </a:t>
            </a:r>
            <a:r>
              <a:rPr lang="fr-FR" dirty="0" smtClean="0"/>
              <a:t>&gt; 0</a:t>
            </a:r>
            <a:endParaRPr lang="fr-FR"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571472" y="1000108"/>
            <a:ext cx="7858180" cy="42148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428596" y="928670"/>
            <a:ext cx="7500990" cy="464346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7030A0"/>
                </a:solidFill>
              </a:rPr>
              <a:t>Interprétation</a:t>
            </a:r>
            <a:endParaRPr lang="fr-FR" dirty="0">
              <a:solidFill>
                <a:srgbClr val="7030A0"/>
              </a:solidFill>
            </a:endParaRPr>
          </a:p>
        </p:txBody>
      </p:sp>
      <p:sp>
        <p:nvSpPr>
          <p:cNvPr id="3" name="Espace réservé du contenu 2"/>
          <p:cNvSpPr>
            <a:spLocks noGrp="1"/>
          </p:cNvSpPr>
          <p:nvPr>
            <p:ph idx="1"/>
          </p:nvPr>
        </p:nvSpPr>
        <p:spPr/>
        <p:txBody>
          <a:bodyPr/>
          <a:lstStyle/>
          <a:p>
            <a:pPr>
              <a:buNone/>
            </a:pPr>
            <a:r>
              <a:rPr lang="fr-FR" dirty="0" smtClean="0"/>
              <a:t> il y a suffisamment de preuves pour confirmer </a:t>
            </a:r>
          </a:p>
          <a:p>
            <a:pPr>
              <a:buNone/>
            </a:pPr>
            <a:r>
              <a:rPr lang="fr-FR" dirty="0" smtClean="0"/>
              <a:t>que les mesures de douleur sont plus basse </a:t>
            </a:r>
          </a:p>
          <a:p>
            <a:pPr>
              <a:buNone/>
            </a:pPr>
            <a:r>
              <a:rPr lang="fr-FR" dirty="0" smtClean="0"/>
              <a:t>après hypnose. L’hypnose semble être un bon </a:t>
            </a:r>
          </a:p>
          <a:p>
            <a:pPr>
              <a:buNone/>
            </a:pPr>
            <a:r>
              <a:rPr lang="fr-FR" dirty="0" smtClean="0"/>
              <a:t>traitement pour réduire la douleur.</a:t>
            </a:r>
            <a:endParaRPr lang="fr-FR"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000100" y="500042"/>
            <a:ext cx="7143799" cy="55578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918</TotalTime>
  <Words>2503</Words>
  <Application>Microsoft Office PowerPoint</Application>
  <PresentationFormat>Affichage à l'écran (4:3)</PresentationFormat>
  <Paragraphs>508</Paragraphs>
  <Slides>149</Slides>
  <Notes>0</Notes>
  <HiddenSlides>0</HiddenSlides>
  <MMClips>0</MMClips>
  <ScaleCrop>false</ScaleCrop>
  <HeadingPairs>
    <vt:vector size="4" baseType="variant">
      <vt:variant>
        <vt:lpstr>Thème</vt:lpstr>
      </vt:variant>
      <vt:variant>
        <vt:i4>1</vt:i4>
      </vt:variant>
      <vt:variant>
        <vt:lpstr>Titres des diapositives</vt:lpstr>
      </vt:variant>
      <vt:variant>
        <vt:i4>149</vt:i4>
      </vt:variant>
    </vt:vector>
  </HeadingPairs>
  <TitlesOfParts>
    <vt:vector size="150" baseType="lpstr">
      <vt:lpstr>Thème Office</vt:lpstr>
      <vt:lpstr>Chapitre 5</vt:lpstr>
      <vt:lpstr>I) Estimation</vt:lpstr>
      <vt:lpstr>II) Tests Statistiques</vt:lpstr>
      <vt:lpstr>Test d’hypothèses avec un échantillon </vt:lpstr>
      <vt:lpstr>Introduction</vt:lpstr>
      <vt:lpstr>Définition </vt:lpstr>
      <vt:lpstr> Composantes d’un test d’hypothèse formel  </vt:lpstr>
      <vt:lpstr> Hypothèse nulle </vt:lpstr>
      <vt:lpstr>Hypothèse alternative </vt:lpstr>
      <vt:lpstr>Statistique de test </vt:lpstr>
      <vt:lpstr>Région critique</vt:lpstr>
      <vt:lpstr>Niveau de significativité</vt:lpstr>
      <vt:lpstr>La valeur critique</vt:lpstr>
      <vt:lpstr>Test bilatéral </vt:lpstr>
      <vt:lpstr>Diapositive 15</vt:lpstr>
      <vt:lpstr>Test unilatéral à gauche</vt:lpstr>
      <vt:lpstr>Diapositive 17</vt:lpstr>
      <vt:lpstr>Test unilatéral à droite</vt:lpstr>
      <vt:lpstr>Diapositive 19</vt:lpstr>
      <vt:lpstr>Décisions et conclusions</vt:lpstr>
      <vt:lpstr>Test d’hypothèse pour une moyenne</vt:lpstr>
      <vt:lpstr>     cas de variance connue     </vt:lpstr>
      <vt:lpstr>Conditions d’application du test</vt:lpstr>
      <vt:lpstr>  Statistique de test </vt:lpstr>
      <vt:lpstr>Valeurs critiques </vt:lpstr>
      <vt:lpstr>Exemple</vt:lpstr>
      <vt:lpstr> Solution </vt:lpstr>
      <vt:lpstr>Diapositive 28</vt:lpstr>
      <vt:lpstr>il s’agit  d’un test bilatéral, on doit   comparer la statistique z aux valeurs critiques  de la loi normale ; α = 0.05 </vt:lpstr>
      <vt:lpstr>Diapositive 30</vt:lpstr>
      <vt:lpstr>Conclusion</vt:lpstr>
      <vt:lpstr>cas de variance inconnue </vt:lpstr>
      <vt:lpstr>Conditions d’application du test </vt:lpstr>
      <vt:lpstr>Statistique de test</vt:lpstr>
      <vt:lpstr>Valeurs critiques </vt:lpstr>
      <vt:lpstr>Exemple</vt:lpstr>
      <vt:lpstr>Solution </vt:lpstr>
      <vt:lpstr>Diapositive 38</vt:lpstr>
      <vt:lpstr>Diapositive 39</vt:lpstr>
      <vt:lpstr>On effectue le test </vt:lpstr>
      <vt:lpstr>Diapositive 41</vt:lpstr>
      <vt:lpstr>Diapositive 42</vt:lpstr>
      <vt:lpstr>Conclusion </vt:lpstr>
      <vt:lpstr>Diapositive 44</vt:lpstr>
      <vt:lpstr> Test d’hypothèse pour une proportion</vt:lpstr>
      <vt:lpstr>Conditions requises pour ce test</vt:lpstr>
      <vt:lpstr>Notations</vt:lpstr>
      <vt:lpstr>Statistique de test</vt:lpstr>
      <vt:lpstr>Valeurs critiques</vt:lpstr>
      <vt:lpstr>Exemple </vt:lpstr>
      <vt:lpstr>Solution</vt:lpstr>
      <vt:lpstr>Diapositive 52</vt:lpstr>
      <vt:lpstr>Diapositive 53</vt:lpstr>
      <vt:lpstr>Diapositive 54</vt:lpstr>
      <vt:lpstr>Conclusion</vt:lpstr>
      <vt:lpstr> test d’hypothèse pour une variance ou un écart type</vt:lpstr>
      <vt:lpstr>Introduction</vt:lpstr>
      <vt:lpstr>Objectif</vt:lpstr>
      <vt:lpstr>Conditions d’application du test</vt:lpstr>
      <vt:lpstr> Statistique de test  </vt:lpstr>
      <vt:lpstr>Valeurs critiques</vt:lpstr>
      <vt:lpstr>Exemple</vt:lpstr>
      <vt:lpstr>Solution</vt:lpstr>
      <vt:lpstr>Diapositive 64</vt:lpstr>
      <vt:lpstr>Les valeurs critiques</vt:lpstr>
      <vt:lpstr>Diapositive 66</vt:lpstr>
      <vt:lpstr>Conclusion </vt:lpstr>
      <vt:lpstr> Test d’hypothèses avec deux échantillons </vt:lpstr>
      <vt:lpstr>Introduction</vt:lpstr>
      <vt:lpstr> Inférence sur deux moyennes : échantillons  indépendants </vt:lpstr>
      <vt:lpstr> Conditions d’application du test </vt:lpstr>
      <vt:lpstr> Cas de variances connues  </vt:lpstr>
      <vt:lpstr>Diapositive 73</vt:lpstr>
      <vt:lpstr> </vt:lpstr>
      <vt:lpstr>Diapositive 75</vt:lpstr>
      <vt:lpstr>Exemple</vt:lpstr>
      <vt:lpstr>Diapositive 77</vt:lpstr>
      <vt:lpstr>Solution</vt:lpstr>
      <vt:lpstr>Diapositive 79</vt:lpstr>
      <vt:lpstr>Diapositive 80</vt:lpstr>
      <vt:lpstr>Conclusion</vt:lpstr>
      <vt:lpstr>Interprétation</vt:lpstr>
      <vt:lpstr>  Cas de variances égales (inconnues)</vt:lpstr>
      <vt:lpstr>Diapositive 84</vt:lpstr>
      <vt:lpstr>Conditions d’application </vt:lpstr>
      <vt:lpstr>Test d’hypothèse </vt:lpstr>
      <vt:lpstr>Remarque </vt:lpstr>
      <vt:lpstr>Inférences à partir de données appariés </vt:lpstr>
      <vt:lpstr>Exemples </vt:lpstr>
      <vt:lpstr>Conditions d’application</vt:lpstr>
      <vt:lpstr>Notations</vt:lpstr>
      <vt:lpstr>Diapositive 92</vt:lpstr>
      <vt:lpstr> Exemple « efficacité de l’hypnose pour réduire la douleur» </vt:lpstr>
      <vt:lpstr>Diapositive 94</vt:lpstr>
      <vt:lpstr> Solution </vt:lpstr>
      <vt:lpstr>Diapositive 96</vt:lpstr>
      <vt:lpstr>Diapositive 97</vt:lpstr>
      <vt:lpstr>Interprétation</vt:lpstr>
      <vt:lpstr>Diapositive 99</vt:lpstr>
      <vt:lpstr>Inférence sur deux proportions </vt:lpstr>
      <vt:lpstr> Conditions requises </vt:lpstr>
      <vt:lpstr>Notations </vt:lpstr>
      <vt:lpstr>Test d’hypothèses </vt:lpstr>
      <vt:lpstr>Statistique de test </vt:lpstr>
      <vt:lpstr>Exemple : « test de l’efficacité d’un vaccin »</vt:lpstr>
      <vt:lpstr>Diapositive 106</vt:lpstr>
      <vt:lpstr> Solution </vt:lpstr>
      <vt:lpstr>Diapositive 108</vt:lpstr>
      <vt:lpstr>Diapositive 109</vt:lpstr>
      <vt:lpstr> Interprétation </vt:lpstr>
      <vt:lpstr>Diapositive 111</vt:lpstr>
      <vt:lpstr>Comparaison de la dispersion de deux échantillons</vt:lpstr>
      <vt:lpstr> Conditions requises </vt:lpstr>
      <vt:lpstr> Notations </vt:lpstr>
      <vt:lpstr>Diapositive 115</vt:lpstr>
      <vt:lpstr> Exemple : « Calcium et pression sanguine » </vt:lpstr>
      <vt:lpstr>Diapositive 117</vt:lpstr>
      <vt:lpstr> Solution </vt:lpstr>
      <vt:lpstr>Diapositive 119</vt:lpstr>
      <vt:lpstr>Conclusion </vt:lpstr>
      <vt:lpstr>Diapositive 121</vt:lpstr>
      <vt:lpstr>Interprétation </vt:lpstr>
      <vt:lpstr>Test d’adéquation </vt:lpstr>
      <vt:lpstr> Notations </vt:lpstr>
      <vt:lpstr> Conditions d’application </vt:lpstr>
      <vt:lpstr> Les hypothèses à tester </vt:lpstr>
      <vt:lpstr>Diapositive 127</vt:lpstr>
      <vt:lpstr> Valeurs critiques </vt:lpstr>
      <vt:lpstr> Représentation graphique </vt:lpstr>
      <vt:lpstr> Interprétation </vt:lpstr>
      <vt:lpstr> Exemple </vt:lpstr>
      <vt:lpstr>Diapositive 132</vt:lpstr>
      <vt:lpstr> Solution </vt:lpstr>
      <vt:lpstr>Diapositive 134</vt:lpstr>
      <vt:lpstr>Diapositive 135</vt:lpstr>
      <vt:lpstr>Décision </vt:lpstr>
      <vt:lpstr>Diapositive 137</vt:lpstr>
      <vt:lpstr>Test d’indépendance </vt:lpstr>
      <vt:lpstr>Test d’indépendance</vt:lpstr>
      <vt:lpstr>Conditions requises</vt:lpstr>
      <vt:lpstr> Statistique de test  </vt:lpstr>
      <vt:lpstr> La fréquence attendue pour un tableau de contingence </vt:lpstr>
      <vt:lpstr> Exemple : « test de l’efficacité de vaccin de Salk » </vt:lpstr>
      <vt:lpstr>Diapositive 144</vt:lpstr>
      <vt:lpstr> Solution </vt:lpstr>
      <vt:lpstr> Calcul des ntij   </vt:lpstr>
      <vt:lpstr>Diapositive 147</vt:lpstr>
      <vt:lpstr>Diapositive 148</vt:lpstr>
      <vt:lpstr>Interprétation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4</dc:title>
  <dc:creator>hp</dc:creator>
  <cp:lastModifiedBy>INFOPLUS</cp:lastModifiedBy>
  <cp:revision>82</cp:revision>
  <dcterms:created xsi:type="dcterms:W3CDTF">2017-02-14T18:51:21Z</dcterms:created>
  <dcterms:modified xsi:type="dcterms:W3CDTF">2020-03-29T05:16:17Z</dcterms:modified>
</cp:coreProperties>
</file>