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58" r:id="rId3"/>
    <p:sldId id="257" r:id="rId4"/>
    <p:sldId id="259" r:id="rId5"/>
    <p:sldId id="260" r:id="rId6"/>
    <p:sldId id="261" r:id="rId7"/>
    <p:sldId id="262" r:id="rId8"/>
    <p:sldId id="263" r:id="rId9"/>
    <p:sldId id="264" r:id="rId10"/>
    <p:sldId id="265" r:id="rId11"/>
    <p:sldId id="266" r:id="rId12"/>
    <p:sldId id="267" r:id="rId13"/>
    <p:sldId id="268" r:id="rId14"/>
    <p:sldId id="269" r:id="rId15"/>
    <p:sldId id="271" r:id="rId16"/>
    <p:sldId id="273" r:id="rId17"/>
    <p:sldId id="272" r:id="rId18"/>
    <p:sldId id="270" r:id="rId19"/>
    <p:sldId id="274" r:id="rId20"/>
    <p:sldId id="275" r:id="rId21"/>
    <p:sldId id="276" r:id="rId22"/>
    <p:sldId id="355" r:id="rId23"/>
    <p:sldId id="364" r:id="rId24"/>
    <p:sldId id="365" r:id="rId25"/>
    <p:sldId id="366" r:id="rId26"/>
    <p:sldId id="367" r:id="rId27"/>
    <p:sldId id="368" r:id="rId28"/>
    <p:sldId id="362" r:id="rId29"/>
    <p:sldId id="369" r:id="rId30"/>
    <p:sldId id="363" r:id="rId31"/>
    <p:sldId id="370" r:id="rId32"/>
    <p:sldId id="371" r:id="rId33"/>
    <p:sldId id="372" r:id="rId34"/>
    <p:sldId id="373" r:id="rId35"/>
    <p:sldId id="374" r:id="rId36"/>
    <p:sldId id="375" r:id="rId37"/>
    <p:sldId id="376" r:id="rId38"/>
    <p:sldId id="359" r:id="rId39"/>
    <p:sldId id="361" r:id="rId40"/>
    <p:sldId id="360" r:id="rId4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29" autoAdjust="0"/>
    <p:restoredTop sz="76623" autoAdjust="0"/>
  </p:normalViewPr>
  <p:slideViewPr>
    <p:cSldViewPr snapToGrid="0">
      <p:cViewPr varScale="1">
        <p:scale>
          <a:sx n="44" d="100"/>
          <a:sy n="44" d="100"/>
        </p:scale>
        <p:origin x="1224"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1B7123-8CB8-4C25-A992-1D8EC1C48638}" type="datetimeFigureOut">
              <a:rPr lang="fr-FR" smtClean="0"/>
              <a:t>14/10/2025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FB2A1C-2120-4498-B05F-30AEC1DBD307}" type="slidenum">
              <a:rPr lang="fr-FR" smtClean="0"/>
              <a:t>‹N°›</a:t>
            </a:fld>
            <a:endParaRPr lang="fr-FR"/>
          </a:p>
        </p:txBody>
      </p:sp>
    </p:spTree>
    <p:extLst>
      <p:ext uri="{BB962C8B-B14F-4D97-AF65-F5344CB8AC3E}">
        <p14:creationId xmlns:p14="http://schemas.microsoft.com/office/powerpoint/2010/main" val="1585390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https://www.youtube.com/watch?v=0gBJKSz-m70</a:t>
            </a:r>
          </a:p>
        </p:txBody>
      </p:sp>
      <p:sp>
        <p:nvSpPr>
          <p:cNvPr id="4" name="Espace réservé du numéro de diapositive 3"/>
          <p:cNvSpPr>
            <a:spLocks noGrp="1"/>
          </p:cNvSpPr>
          <p:nvPr>
            <p:ph type="sldNum" sz="quarter" idx="5"/>
          </p:nvPr>
        </p:nvSpPr>
        <p:spPr/>
        <p:txBody>
          <a:bodyPr/>
          <a:lstStyle/>
          <a:p>
            <a:fld id="{2BFB2A1C-2120-4498-B05F-30AEC1DBD307}" type="slidenum">
              <a:rPr lang="fr-FR" smtClean="0"/>
              <a:t>3</a:t>
            </a:fld>
            <a:endParaRPr lang="fr-FR"/>
          </a:p>
        </p:txBody>
      </p:sp>
    </p:spTree>
    <p:extLst>
      <p:ext uri="{BB962C8B-B14F-4D97-AF65-F5344CB8AC3E}">
        <p14:creationId xmlns:p14="http://schemas.microsoft.com/office/powerpoint/2010/main" val="2685669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https://www.youtube.com/watch?v=ra7sw0kNvTw</a:t>
            </a:r>
          </a:p>
          <a:p>
            <a:endParaRPr lang="fr-FR" dirty="0"/>
          </a:p>
        </p:txBody>
      </p:sp>
      <p:sp>
        <p:nvSpPr>
          <p:cNvPr id="4" name="Espace réservé du numéro de diapositive 3"/>
          <p:cNvSpPr>
            <a:spLocks noGrp="1"/>
          </p:cNvSpPr>
          <p:nvPr>
            <p:ph type="sldNum" sz="quarter" idx="5"/>
          </p:nvPr>
        </p:nvSpPr>
        <p:spPr/>
        <p:txBody>
          <a:bodyPr/>
          <a:lstStyle/>
          <a:p>
            <a:fld id="{2BFB2A1C-2120-4498-B05F-30AEC1DBD307}" type="slidenum">
              <a:rPr lang="fr-FR" smtClean="0"/>
              <a:t>26</a:t>
            </a:fld>
            <a:endParaRPr lang="fr-FR"/>
          </a:p>
        </p:txBody>
      </p:sp>
    </p:spTree>
    <p:extLst>
      <p:ext uri="{BB962C8B-B14F-4D97-AF65-F5344CB8AC3E}">
        <p14:creationId xmlns:p14="http://schemas.microsoft.com/office/powerpoint/2010/main" val="985173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6DA6EC2-4BF1-4BC3-BF98-B10B37F25189}" type="slidenum">
              <a:rPr lang="fr-FR" smtClean="0"/>
              <a:t>34</a:t>
            </a:fld>
            <a:endParaRPr lang="fr-FR"/>
          </a:p>
        </p:txBody>
      </p:sp>
    </p:spTree>
    <p:extLst>
      <p:ext uri="{BB962C8B-B14F-4D97-AF65-F5344CB8AC3E}">
        <p14:creationId xmlns:p14="http://schemas.microsoft.com/office/powerpoint/2010/main" val="3394469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99BF6A-7922-4DE0-827F-F4142A09A666}"/>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980C896F-A4EB-4936-81D9-DD8ECE316E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A2271D23-1766-4C93-BC82-D3A77B9B4A1D}"/>
              </a:ext>
            </a:extLst>
          </p:cNvPr>
          <p:cNvSpPr>
            <a:spLocks noGrp="1"/>
          </p:cNvSpPr>
          <p:nvPr>
            <p:ph type="dt" sz="half" idx="10"/>
          </p:nvPr>
        </p:nvSpPr>
        <p:spPr/>
        <p:txBody>
          <a:bodyPr/>
          <a:lstStyle/>
          <a:p>
            <a:fld id="{9E75ADAE-FB2E-46F2-AC2C-C336111C8D03}" type="datetimeFigureOut">
              <a:rPr lang="fr-FR" smtClean="0"/>
              <a:t>14/10/2025</a:t>
            </a:fld>
            <a:endParaRPr lang="fr-FR"/>
          </a:p>
        </p:txBody>
      </p:sp>
      <p:sp>
        <p:nvSpPr>
          <p:cNvPr id="5" name="Espace réservé du pied de page 4">
            <a:extLst>
              <a:ext uri="{FF2B5EF4-FFF2-40B4-BE49-F238E27FC236}">
                <a16:creationId xmlns:a16="http://schemas.microsoft.com/office/drawing/2014/main" id="{C8965300-08DC-4174-B7DC-7FC57E1B397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B81BC0D-1D28-44FB-902B-D2B47298F7F7}"/>
              </a:ext>
            </a:extLst>
          </p:cNvPr>
          <p:cNvSpPr>
            <a:spLocks noGrp="1"/>
          </p:cNvSpPr>
          <p:nvPr>
            <p:ph type="sldNum" sz="quarter" idx="12"/>
          </p:nvPr>
        </p:nvSpPr>
        <p:spPr/>
        <p:txBody>
          <a:bodyPr/>
          <a:lstStyle/>
          <a:p>
            <a:fld id="{9CD473B4-40CC-47CD-8AFE-0CC900C471A9}" type="slidenum">
              <a:rPr lang="fr-FR" smtClean="0"/>
              <a:t>‹N°›</a:t>
            </a:fld>
            <a:endParaRPr lang="fr-FR"/>
          </a:p>
        </p:txBody>
      </p:sp>
    </p:spTree>
    <p:extLst>
      <p:ext uri="{BB962C8B-B14F-4D97-AF65-F5344CB8AC3E}">
        <p14:creationId xmlns:p14="http://schemas.microsoft.com/office/powerpoint/2010/main" val="964457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97AA63-AF6B-434B-8C7B-93906D2A6DE2}"/>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8E9221C2-DD1B-4051-9251-2C8FB7406159}"/>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A9060C7-E344-4937-818D-72CEDEB1327C}"/>
              </a:ext>
            </a:extLst>
          </p:cNvPr>
          <p:cNvSpPr>
            <a:spLocks noGrp="1"/>
          </p:cNvSpPr>
          <p:nvPr>
            <p:ph type="dt" sz="half" idx="10"/>
          </p:nvPr>
        </p:nvSpPr>
        <p:spPr/>
        <p:txBody>
          <a:bodyPr/>
          <a:lstStyle/>
          <a:p>
            <a:fld id="{9E75ADAE-FB2E-46F2-AC2C-C336111C8D03}" type="datetimeFigureOut">
              <a:rPr lang="fr-FR" smtClean="0"/>
              <a:t>14/10/2025</a:t>
            </a:fld>
            <a:endParaRPr lang="fr-FR"/>
          </a:p>
        </p:txBody>
      </p:sp>
      <p:sp>
        <p:nvSpPr>
          <p:cNvPr id="5" name="Espace réservé du pied de page 4">
            <a:extLst>
              <a:ext uri="{FF2B5EF4-FFF2-40B4-BE49-F238E27FC236}">
                <a16:creationId xmlns:a16="http://schemas.microsoft.com/office/drawing/2014/main" id="{D4EDF727-365A-4D53-8F15-0182D256422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A24FEB0-5011-4765-8368-FD9D4875A8D1}"/>
              </a:ext>
            </a:extLst>
          </p:cNvPr>
          <p:cNvSpPr>
            <a:spLocks noGrp="1"/>
          </p:cNvSpPr>
          <p:nvPr>
            <p:ph type="sldNum" sz="quarter" idx="12"/>
          </p:nvPr>
        </p:nvSpPr>
        <p:spPr/>
        <p:txBody>
          <a:bodyPr/>
          <a:lstStyle/>
          <a:p>
            <a:fld id="{9CD473B4-40CC-47CD-8AFE-0CC900C471A9}" type="slidenum">
              <a:rPr lang="fr-FR" smtClean="0"/>
              <a:t>‹N°›</a:t>
            </a:fld>
            <a:endParaRPr lang="fr-FR"/>
          </a:p>
        </p:txBody>
      </p:sp>
    </p:spTree>
    <p:extLst>
      <p:ext uri="{BB962C8B-B14F-4D97-AF65-F5344CB8AC3E}">
        <p14:creationId xmlns:p14="http://schemas.microsoft.com/office/powerpoint/2010/main" val="3737766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E475A3A-DA13-4F9F-9596-02BC2986F5DB}"/>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4F8034C-2A22-4FCD-9336-7E255F2EDF85}"/>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C89E192-DC26-4852-9305-96AEEBA019DB}"/>
              </a:ext>
            </a:extLst>
          </p:cNvPr>
          <p:cNvSpPr>
            <a:spLocks noGrp="1"/>
          </p:cNvSpPr>
          <p:nvPr>
            <p:ph type="dt" sz="half" idx="10"/>
          </p:nvPr>
        </p:nvSpPr>
        <p:spPr/>
        <p:txBody>
          <a:bodyPr/>
          <a:lstStyle/>
          <a:p>
            <a:fld id="{9E75ADAE-FB2E-46F2-AC2C-C336111C8D03}" type="datetimeFigureOut">
              <a:rPr lang="fr-FR" smtClean="0"/>
              <a:t>14/10/2025</a:t>
            </a:fld>
            <a:endParaRPr lang="fr-FR"/>
          </a:p>
        </p:txBody>
      </p:sp>
      <p:sp>
        <p:nvSpPr>
          <p:cNvPr id="5" name="Espace réservé du pied de page 4">
            <a:extLst>
              <a:ext uri="{FF2B5EF4-FFF2-40B4-BE49-F238E27FC236}">
                <a16:creationId xmlns:a16="http://schemas.microsoft.com/office/drawing/2014/main" id="{C39411A8-BF14-4357-8656-33F1FD782EB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A8E478C-2855-4F63-B8F3-46E3BDFC2516}"/>
              </a:ext>
            </a:extLst>
          </p:cNvPr>
          <p:cNvSpPr>
            <a:spLocks noGrp="1"/>
          </p:cNvSpPr>
          <p:nvPr>
            <p:ph type="sldNum" sz="quarter" idx="12"/>
          </p:nvPr>
        </p:nvSpPr>
        <p:spPr/>
        <p:txBody>
          <a:bodyPr/>
          <a:lstStyle/>
          <a:p>
            <a:fld id="{9CD473B4-40CC-47CD-8AFE-0CC900C471A9}" type="slidenum">
              <a:rPr lang="fr-FR" smtClean="0"/>
              <a:t>‹N°›</a:t>
            </a:fld>
            <a:endParaRPr lang="fr-FR"/>
          </a:p>
        </p:txBody>
      </p:sp>
    </p:spTree>
    <p:extLst>
      <p:ext uri="{BB962C8B-B14F-4D97-AF65-F5344CB8AC3E}">
        <p14:creationId xmlns:p14="http://schemas.microsoft.com/office/powerpoint/2010/main" val="2202244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9AAD6A-8870-4CBD-8951-C4121DDC0DC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165ED97-5114-475D-9279-785504F6CD1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6757E3A-E6C7-4536-8F0B-16990D873482}"/>
              </a:ext>
            </a:extLst>
          </p:cNvPr>
          <p:cNvSpPr>
            <a:spLocks noGrp="1"/>
          </p:cNvSpPr>
          <p:nvPr>
            <p:ph type="dt" sz="half" idx="10"/>
          </p:nvPr>
        </p:nvSpPr>
        <p:spPr/>
        <p:txBody>
          <a:bodyPr/>
          <a:lstStyle/>
          <a:p>
            <a:fld id="{9E75ADAE-FB2E-46F2-AC2C-C336111C8D03}" type="datetimeFigureOut">
              <a:rPr lang="fr-FR" smtClean="0"/>
              <a:t>14/10/2025</a:t>
            </a:fld>
            <a:endParaRPr lang="fr-FR"/>
          </a:p>
        </p:txBody>
      </p:sp>
      <p:sp>
        <p:nvSpPr>
          <p:cNvPr id="5" name="Espace réservé du pied de page 4">
            <a:extLst>
              <a:ext uri="{FF2B5EF4-FFF2-40B4-BE49-F238E27FC236}">
                <a16:creationId xmlns:a16="http://schemas.microsoft.com/office/drawing/2014/main" id="{48B3BC01-C5DC-47E5-A4D1-ADD7EDAEF6A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BB7279B-A2B6-48EF-BA01-392574F999A9}"/>
              </a:ext>
            </a:extLst>
          </p:cNvPr>
          <p:cNvSpPr>
            <a:spLocks noGrp="1"/>
          </p:cNvSpPr>
          <p:nvPr>
            <p:ph type="sldNum" sz="quarter" idx="12"/>
          </p:nvPr>
        </p:nvSpPr>
        <p:spPr/>
        <p:txBody>
          <a:bodyPr/>
          <a:lstStyle/>
          <a:p>
            <a:fld id="{9CD473B4-40CC-47CD-8AFE-0CC900C471A9}" type="slidenum">
              <a:rPr lang="fr-FR" smtClean="0"/>
              <a:t>‹N°›</a:t>
            </a:fld>
            <a:endParaRPr lang="fr-FR"/>
          </a:p>
        </p:txBody>
      </p:sp>
    </p:spTree>
    <p:extLst>
      <p:ext uri="{BB962C8B-B14F-4D97-AF65-F5344CB8AC3E}">
        <p14:creationId xmlns:p14="http://schemas.microsoft.com/office/powerpoint/2010/main" val="1045102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56D2DE-DF07-4A3F-AD37-16DE189DD34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3C3A64AC-40A3-4CDE-9BB1-67FC7A6A28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84D2DBD-67CF-4B70-A41C-9D7894D0CE2A}"/>
              </a:ext>
            </a:extLst>
          </p:cNvPr>
          <p:cNvSpPr>
            <a:spLocks noGrp="1"/>
          </p:cNvSpPr>
          <p:nvPr>
            <p:ph type="dt" sz="half" idx="10"/>
          </p:nvPr>
        </p:nvSpPr>
        <p:spPr/>
        <p:txBody>
          <a:bodyPr/>
          <a:lstStyle/>
          <a:p>
            <a:fld id="{9E75ADAE-FB2E-46F2-AC2C-C336111C8D03}" type="datetimeFigureOut">
              <a:rPr lang="fr-FR" smtClean="0"/>
              <a:t>14/10/2025</a:t>
            </a:fld>
            <a:endParaRPr lang="fr-FR"/>
          </a:p>
        </p:txBody>
      </p:sp>
      <p:sp>
        <p:nvSpPr>
          <p:cNvPr id="5" name="Espace réservé du pied de page 4">
            <a:extLst>
              <a:ext uri="{FF2B5EF4-FFF2-40B4-BE49-F238E27FC236}">
                <a16:creationId xmlns:a16="http://schemas.microsoft.com/office/drawing/2014/main" id="{B2CEAE3B-7B71-49FF-9BD5-2FD6A10F3E4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A48338E-22C3-4E11-AE2A-2CAD54971A46}"/>
              </a:ext>
            </a:extLst>
          </p:cNvPr>
          <p:cNvSpPr>
            <a:spLocks noGrp="1"/>
          </p:cNvSpPr>
          <p:nvPr>
            <p:ph type="sldNum" sz="quarter" idx="12"/>
          </p:nvPr>
        </p:nvSpPr>
        <p:spPr/>
        <p:txBody>
          <a:bodyPr/>
          <a:lstStyle/>
          <a:p>
            <a:fld id="{9CD473B4-40CC-47CD-8AFE-0CC900C471A9}" type="slidenum">
              <a:rPr lang="fr-FR" smtClean="0"/>
              <a:t>‹N°›</a:t>
            </a:fld>
            <a:endParaRPr lang="fr-FR"/>
          </a:p>
        </p:txBody>
      </p:sp>
    </p:spTree>
    <p:extLst>
      <p:ext uri="{BB962C8B-B14F-4D97-AF65-F5344CB8AC3E}">
        <p14:creationId xmlns:p14="http://schemas.microsoft.com/office/powerpoint/2010/main" val="1340361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514619-39A5-471D-AFBF-915DBABD178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9F94587-451E-4D44-A0EA-74CF158BD4AC}"/>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2FE89178-EA36-4DF6-BBFC-E35B7C312D6A}"/>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F997D941-19CB-44C5-A043-9B1C51E144C7}"/>
              </a:ext>
            </a:extLst>
          </p:cNvPr>
          <p:cNvSpPr>
            <a:spLocks noGrp="1"/>
          </p:cNvSpPr>
          <p:nvPr>
            <p:ph type="dt" sz="half" idx="10"/>
          </p:nvPr>
        </p:nvSpPr>
        <p:spPr/>
        <p:txBody>
          <a:bodyPr/>
          <a:lstStyle/>
          <a:p>
            <a:fld id="{9E75ADAE-FB2E-46F2-AC2C-C336111C8D03}" type="datetimeFigureOut">
              <a:rPr lang="fr-FR" smtClean="0"/>
              <a:t>14/10/2025</a:t>
            </a:fld>
            <a:endParaRPr lang="fr-FR"/>
          </a:p>
        </p:txBody>
      </p:sp>
      <p:sp>
        <p:nvSpPr>
          <p:cNvPr id="6" name="Espace réservé du pied de page 5">
            <a:extLst>
              <a:ext uri="{FF2B5EF4-FFF2-40B4-BE49-F238E27FC236}">
                <a16:creationId xmlns:a16="http://schemas.microsoft.com/office/drawing/2014/main" id="{2DA9A056-ED6D-4187-816F-B70537F8EB9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3BCE290-37E3-4DF0-8647-25F474B9571C}"/>
              </a:ext>
            </a:extLst>
          </p:cNvPr>
          <p:cNvSpPr>
            <a:spLocks noGrp="1"/>
          </p:cNvSpPr>
          <p:nvPr>
            <p:ph type="sldNum" sz="quarter" idx="12"/>
          </p:nvPr>
        </p:nvSpPr>
        <p:spPr/>
        <p:txBody>
          <a:bodyPr/>
          <a:lstStyle/>
          <a:p>
            <a:fld id="{9CD473B4-40CC-47CD-8AFE-0CC900C471A9}" type="slidenum">
              <a:rPr lang="fr-FR" smtClean="0"/>
              <a:t>‹N°›</a:t>
            </a:fld>
            <a:endParaRPr lang="fr-FR"/>
          </a:p>
        </p:txBody>
      </p:sp>
    </p:spTree>
    <p:extLst>
      <p:ext uri="{BB962C8B-B14F-4D97-AF65-F5344CB8AC3E}">
        <p14:creationId xmlns:p14="http://schemas.microsoft.com/office/powerpoint/2010/main" val="6165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45AA67-39AD-4E07-9036-90F43B833178}"/>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60943444-09E7-4498-8A68-524AA84DE6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98273BB0-0BA4-436C-B850-FABDF125B1A3}"/>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BFCB72D7-8537-4833-A005-41BDF776E0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7E42BB8-493B-4DB2-BA0B-2DC963A012F8}"/>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6E38029B-2503-448B-A16D-ED1DC8899025}"/>
              </a:ext>
            </a:extLst>
          </p:cNvPr>
          <p:cNvSpPr>
            <a:spLocks noGrp="1"/>
          </p:cNvSpPr>
          <p:nvPr>
            <p:ph type="dt" sz="half" idx="10"/>
          </p:nvPr>
        </p:nvSpPr>
        <p:spPr/>
        <p:txBody>
          <a:bodyPr/>
          <a:lstStyle/>
          <a:p>
            <a:fld id="{9E75ADAE-FB2E-46F2-AC2C-C336111C8D03}" type="datetimeFigureOut">
              <a:rPr lang="fr-FR" smtClean="0"/>
              <a:t>14/10/2025</a:t>
            </a:fld>
            <a:endParaRPr lang="fr-FR"/>
          </a:p>
        </p:txBody>
      </p:sp>
      <p:sp>
        <p:nvSpPr>
          <p:cNvPr id="8" name="Espace réservé du pied de page 7">
            <a:extLst>
              <a:ext uri="{FF2B5EF4-FFF2-40B4-BE49-F238E27FC236}">
                <a16:creationId xmlns:a16="http://schemas.microsoft.com/office/drawing/2014/main" id="{2382E26F-B582-476C-898D-695AE61DC84A}"/>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71BEFCE0-027E-4B68-979A-DE3B922304CE}"/>
              </a:ext>
            </a:extLst>
          </p:cNvPr>
          <p:cNvSpPr>
            <a:spLocks noGrp="1"/>
          </p:cNvSpPr>
          <p:nvPr>
            <p:ph type="sldNum" sz="quarter" idx="12"/>
          </p:nvPr>
        </p:nvSpPr>
        <p:spPr/>
        <p:txBody>
          <a:bodyPr/>
          <a:lstStyle/>
          <a:p>
            <a:fld id="{9CD473B4-40CC-47CD-8AFE-0CC900C471A9}" type="slidenum">
              <a:rPr lang="fr-FR" smtClean="0"/>
              <a:t>‹N°›</a:t>
            </a:fld>
            <a:endParaRPr lang="fr-FR"/>
          </a:p>
        </p:txBody>
      </p:sp>
    </p:spTree>
    <p:extLst>
      <p:ext uri="{BB962C8B-B14F-4D97-AF65-F5344CB8AC3E}">
        <p14:creationId xmlns:p14="http://schemas.microsoft.com/office/powerpoint/2010/main" val="4115249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50EEE5-12BB-4877-B70E-E1EE4975572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BEA44EC5-E1F5-41AC-89CE-88B033268A5E}"/>
              </a:ext>
            </a:extLst>
          </p:cNvPr>
          <p:cNvSpPr>
            <a:spLocks noGrp="1"/>
          </p:cNvSpPr>
          <p:nvPr>
            <p:ph type="dt" sz="half" idx="10"/>
          </p:nvPr>
        </p:nvSpPr>
        <p:spPr/>
        <p:txBody>
          <a:bodyPr/>
          <a:lstStyle/>
          <a:p>
            <a:fld id="{9E75ADAE-FB2E-46F2-AC2C-C336111C8D03}" type="datetimeFigureOut">
              <a:rPr lang="fr-FR" smtClean="0"/>
              <a:t>14/10/2025</a:t>
            </a:fld>
            <a:endParaRPr lang="fr-FR"/>
          </a:p>
        </p:txBody>
      </p:sp>
      <p:sp>
        <p:nvSpPr>
          <p:cNvPr id="4" name="Espace réservé du pied de page 3">
            <a:extLst>
              <a:ext uri="{FF2B5EF4-FFF2-40B4-BE49-F238E27FC236}">
                <a16:creationId xmlns:a16="http://schemas.microsoft.com/office/drawing/2014/main" id="{43AEC167-6FB2-4CB7-B90D-C1164AE351BD}"/>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ACD84CC7-2FB6-44ED-8C01-E1D4A2598432}"/>
              </a:ext>
            </a:extLst>
          </p:cNvPr>
          <p:cNvSpPr>
            <a:spLocks noGrp="1"/>
          </p:cNvSpPr>
          <p:nvPr>
            <p:ph type="sldNum" sz="quarter" idx="12"/>
          </p:nvPr>
        </p:nvSpPr>
        <p:spPr/>
        <p:txBody>
          <a:bodyPr/>
          <a:lstStyle/>
          <a:p>
            <a:fld id="{9CD473B4-40CC-47CD-8AFE-0CC900C471A9}" type="slidenum">
              <a:rPr lang="fr-FR" smtClean="0"/>
              <a:t>‹N°›</a:t>
            </a:fld>
            <a:endParaRPr lang="fr-FR"/>
          </a:p>
        </p:txBody>
      </p:sp>
    </p:spTree>
    <p:extLst>
      <p:ext uri="{BB962C8B-B14F-4D97-AF65-F5344CB8AC3E}">
        <p14:creationId xmlns:p14="http://schemas.microsoft.com/office/powerpoint/2010/main" val="2556713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1E6F7FC-806F-4272-AB3F-D171F88CF78A}"/>
              </a:ext>
            </a:extLst>
          </p:cNvPr>
          <p:cNvSpPr>
            <a:spLocks noGrp="1"/>
          </p:cNvSpPr>
          <p:nvPr>
            <p:ph type="dt" sz="half" idx="10"/>
          </p:nvPr>
        </p:nvSpPr>
        <p:spPr/>
        <p:txBody>
          <a:bodyPr/>
          <a:lstStyle/>
          <a:p>
            <a:fld id="{9E75ADAE-FB2E-46F2-AC2C-C336111C8D03}" type="datetimeFigureOut">
              <a:rPr lang="fr-FR" smtClean="0"/>
              <a:t>14/10/2025</a:t>
            </a:fld>
            <a:endParaRPr lang="fr-FR"/>
          </a:p>
        </p:txBody>
      </p:sp>
      <p:sp>
        <p:nvSpPr>
          <p:cNvPr id="3" name="Espace réservé du pied de page 2">
            <a:extLst>
              <a:ext uri="{FF2B5EF4-FFF2-40B4-BE49-F238E27FC236}">
                <a16:creationId xmlns:a16="http://schemas.microsoft.com/office/drawing/2014/main" id="{50F06429-104C-497D-909F-A2D4FF0A5C63}"/>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1AC0D94D-D2BF-4411-9599-68E3EBD1CE63}"/>
              </a:ext>
            </a:extLst>
          </p:cNvPr>
          <p:cNvSpPr>
            <a:spLocks noGrp="1"/>
          </p:cNvSpPr>
          <p:nvPr>
            <p:ph type="sldNum" sz="quarter" idx="12"/>
          </p:nvPr>
        </p:nvSpPr>
        <p:spPr/>
        <p:txBody>
          <a:bodyPr/>
          <a:lstStyle/>
          <a:p>
            <a:fld id="{9CD473B4-40CC-47CD-8AFE-0CC900C471A9}" type="slidenum">
              <a:rPr lang="fr-FR" smtClean="0"/>
              <a:t>‹N°›</a:t>
            </a:fld>
            <a:endParaRPr lang="fr-FR"/>
          </a:p>
        </p:txBody>
      </p:sp>
    </p:spTree>
    <p:extLst>
      <p:ext uri="{BB962C8B-B14F-4D97-AF65-F5344CB8AC3E}">
        <p14:creationId xmlns:p14="http://schemas.microsoft.com/office/powerpoint/2010/main" val="3875793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F1A98B-CA01-471B-9E6F-8A43A696331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14239FEC-5067-4966-80DD-233D818931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C3689594-AD8B-4DB3-AFE9-E4A651832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63158F0-E99A-4D49-802A-217664D7E6BD}"/>
              </a:ext>
            </a:extLst>
          </p:cNvPr>
          <p:cNvSpPr>
            <a:spLocks noGrp="1"/>
          </p:cNvSpPr>
          <p:nvPr>
            <p:ph type="dt" sz="half" idx="10"/>
          </p:nvPr>
        </p:nvSpPr>
        <p:spPr/>
        <p:txBody>
          <a:bodyPr/>
          <a:lstStyle/>
          <a:p>
            <a:fld id="{9E75ADAE-FB2E-46F2-AC2C-C336111C8D03}" type="datetimeFigureOut">
              <a:rPr lang="fr-FR" smtClean="0"/>
              <a:t>14/10/2025</a:t>
            </a:fld>
            <a:endParaRPr lang="fr-FR"/>
          </a:p>
        </p:txBody>
      </p:sp>
      <p:sp>
        <p:nvSpPr>
          <p:cNvPr id="6" name="Espace réservé du pied de page 5">
            <a:extLst>
              <a:ext uri="{FF2B5EF4-FFF2-40B4-BE49-F238E27FC236}">
                <a16:creationId xmlns:a16="http://schemas.microsoft.com/office/drawing/2014/main" id="{1993ED94-C7E8-4B58-9716-1A3EB648C14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9514569-1E14-4ED1-965A-D71B8B911158}"/>
              </a:ext>
            </a:extLst>
          </p:cNvPr>
          <p:cNvSpPr>
            <a:spLocks noGrp="1"/>
          </p:cNvSpPr>
          <p:nvPr>
            <p:ph type="sldNum" sz="quarter" idx="12"/>
          </p:nvPr>
        </p:nvSpPr>
        <p:spPr/>
        <p:txBody>
          <a:bodyPr/>
          <a:lstStyle/>
          <a:p>
            <a:fld id="{9CD473B4-40CC-47CD-8AFE-0CC900C471A9}" type="slidenum">
              <a:rPr lang="fr-FR" smtClean="0"/>
              <a:t>‹N°›</a:t>
            </a:fld>
            <a:endParaRPr lang="fr-FR"/>
          </a:p>
        </p:txBody>
      </p:sp>
    </p:spTree>
    <p:extLst>
      <p:ext uri="{BB962C8B-B14F-4D97-AF65-F5344CB8AC3E}">
        <p14:creationId xmlns:p14="http://schemas.microsoft.com/office/powerpoint/2010/main" val="2151928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EFE01C-E558-4359-9550-5EE28E9DED9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11F95F91-E4E0-4E2E-97E3-DB2574A1BA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B6B9938-5979-45F8-9300-55A4909BA5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0F264E9-A175-4869-9CB8-88ED43F6568C}"/>
              </a:ext>
            </a:extLst>
          </p:cNvPr>
          <p:cNvSpPr>
            <a:spLocks noGrp="1"/>
          </p:cNvSpPr>
          <p:nvPr>
            <p:ph type="dt" sz="half" idx="10"/>
          </p:nvPr>
        </p:nvSpPr>
        <p:spPr/>
        <p:txBody>
          <a:bodyPr/>
          <a:lstStyle/>
          <a:p>
            <a:fld id="{9E75ADAE-FB2E-46F2-AC2C-C336111C8D03}" type="datetimeFigureOut">
              <a:rPr lang="fr-FR" smtClean="0"/>
              <a:t>14/10/2025</a:t>
            </a:fld>
            <a:endParaRPr lang="fr-FR"/>
          </a:p>
        </p:txBody>
      </p:sp>
      <p:sp>
        <p:nvSpPr>
          <p:cNvPr id="6" name="Espace réservé du pied de page 5">
            <a:extLst>
              <a:ext uri="{FF2B5EF4-FFF2-40B4-BE49-F238E27FC236}">
                <a16:creationId xmlns:a16="http://schemas.microsoft.com/office/drawing/2014/main" id="{E6590436-5C34-4029-AC10-010AD7874A1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3E3A858-798F-4288-8087-BE7575B09BD8}"/>
              </a:ext>
            </a:extLst>
          </p:cNvPr>
          <p:cNvSpPr>
            <a:spLocks noGrp="1"/>
          </p:cNvSpPr>
          <p:nvPr>
            <p:ph type="sldNum" sz="quarter" idx="12"/>
          </p:nvPr>
        </p:nvSpPr>
        <p:spPr/>
        <p:txBody>
          <a:bodyPr/>
          <a:lstStyle/>
          <a:p>
            <a:fld id="{9CD473B4-40CC-47CD-8AFE-0CC900C471A9}" type="slidenum">
              <a:rPr lang="fr-FR" smtClean="0"/>
              <a:t>‹N°›</a:t>
            </a:fld>
            <a:endParaRPr lang="fr-FR"/>
          </a:p>
        </p:txBody>
      </p:sp>
    </p:spTree>
    <p:extLst>
      <p:ext uri="{BB962C8B-B14F-4D97-AF65-F5344CB8AC3E}">
        <p14:creationId xmlns:p14="http://schemas.microsoft.com/office/powerpoint/2010/main" val="3485517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4987C59-DBA7-4150-A125-0ADF75D0F2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ADC1B815-3C73-4097-9D29-66FFD5CDED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5306BE4-131A-4843-BAF0-E187A37A46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75ADAE-FB2E-46F2-AC2C-C336111C8D03}" type="datetimeFigureOut">
              <a:rPr lang="fr-FR" smtClean="0"/>
              <a:t>14/10/2025</a:t>
            </a:fld>
            <a:endParaRPr lang="fr-FR"/>
          </a:p>
        </p:txBody>
      </p:sp>
      <p:sp>
        <p:nvSpPr>
          <p:cNvPr id="5" name="Espace réservé du pied de page 4">
            <a:extLst>
              <a:ext uri="{FF2B5EF4-FFF2-40B4-BE49-F238E27FC236}">
                <a16:creationId xmlns:a16="http://schemas.microsoft.com/office/drawing/2014/main" id="{BD450F5B-33E0-4A7C-A9E3-A7F369BCC4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9CF16100-D545-47A2-84F0-44FEE73276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D473B4-40CC-47CD-8AFE-0CC900C471A9}" type="slidenum">
              <a:rPr lang="fr-FR" smtClean="0"/>
              <a:t>‹N°›</a:t>
            </a:fld>
            <a:endParaRPr lang="fr-FR"/>
          </a:p>
        </p:txBody>
      </p:sp>
    </p:spTree>
    <p:extLst>
      <p:ext uri="{BB962C8B-B14F-4D97-AF65-F5344CB8AC3E}">
        <p14:creationId xmlns:p14="http://schemas.microsoft.com/office/powerpoint/2010/main" val="1527807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s/_rels/slide1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fr.wikipedia.org/wiki/Liquide_c%C3%A9r%C3%A9bro-spinal" TargetMode="External"/><Relationship Id="rId2" Type="http://schemas.openxmlformats.org/officeDocument/2006/relationships/hyperlink" Target="https://fr.wikipedia.org/wiki/Radiodensit%C3%A9" TargetMode="Externa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gif"/><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g"/></Relationships>
</file>

<file path=ppt/slides/_rels/slide23.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emf"/><Relationship Id="rId2" Type="http://schemas.openxmlformats.org/officeDocument/2006/relationships/image" Target="../media/image6.emf"/><Relationship Id="rId1" Type="http://schemas.openxmlformats.org/officeDocument/2006/relationships/slideLayout" Target="../slideLayouts/slideLayout7.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7.xml"/><Relationship Id="rId5" Type="http://schemas.openxmlformats.org/officeDocument/2006/relationships/image" Target="../media/image15.emf"/><Relationship Id="rId4" Type="http://schemas.openxmlformats.org/officeDocument/2006/relationships/image" Target="../media/image14.emf"/></Relationships>
</file>

<file path=ppt/slides/_rels/slide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7.xml"/><Relationship Id="rId5" Type="http://schemas.openxmlformats.org/officeDocument/2006/relationships/image" Target="../media/image21.emf"/><Relationship Id="rId4"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D3B6C1-E21C-4D96-B534-4DEA0544D29A}"/>
              </a:ext>
            </a:extLst>
          </p:cNvPr>
          <p:cNvSpPr>
            <a:spLocks noGrp="1"/>
          </p:cNvSpPr>
          <p:nvPr>
            <p:ph type="ctrTitle"/>
          </p:nvPr>
        </p:nvSpPr>
        <p:spPr/>
        <p:txBody>
          <a:bodyPr/>
          <a:lstStyle/>
          <a:p>
            <a:r>
              <a:rPr lang="fr-FR" dirty="0"/>
              <a:t>Le Scanner</a:t>
            </a:r>
          </a:p>
        </p:txBody>
      </p:sp>
      <p:sp>
        <p:nvSpPr>
          <p:cNvPr id="3" name="Sous-titre 2">
            <a:extLst>
              <a:ext uri="{FF2B5EF4-FFF2-40B4-BE49-F238E27FC236}">
                <a16:creationId xmlns:a16="http://schemas.microsoft.com/office/drawing/2014/main" id="{6E1D2F42-0B75-4800-A141-41B1880F44CF}"/>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12486996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D582CFE-464C-4D94-96F6-EC97C231C0C9}"/>
              </a:ext>
            </a:extLst>
          </p:cNvPr>
          <p:cNvSpPr txBox="1"/>
          <p:nvPr/>
        </p:nvSpPr>
        <p:spPr>
          <a:xfrm>
            <a:off x="522515" y="5429374"/>
            <a:ext cx="10402784" cy="369332"/>
          </a:xfrm>
          <a:prstGeom prst="rect">
            <a:avLst/>
          </a:prstGeom>
          <a:noFill/>
        </p:spPr>
        <p:txBody>
          <a:bodyPr wrap="square" rtlCol="0">
            <a:spAutoFit/>
          </a:bodyPr>
          <a:lstStyle/>
          <a:p>
            <a:r>
              <a:rPr lang="fr-FR" dirty="0"/>
              <a:t>L’anode est bombardée d’électrons qui excitent transitoirement les atomes de sa plaque métallique.</a:t>
            </a:r>
          </a:p>
        </p:txBody>
      </p:sp>
      <p:pic>
        <p:nvPicPr>
          <p:cNvPr id="6" name="Image 5">
            <a:extLst>
              <a:ext uri="{FF2B5EF4-FFF2-40B4-BE49-F238E27FC236}">
                <a16:creationId xmlns:a16="http://schemas.microsoft.com/office/drawing/2014/main" id="{0CEF5067-837A-460B-B1B4-A1FE70BDA976}"/>
              </a:ext>
            </a:extLst>
          </p:cNvPr>
          <p:cNvPicPr>
            <a:picLocks noChangeAspect="1"/>
          </p:cNvPicPr>
          <p:nvPr/>
        </p:nvPicPr>
        <p:blipFill>
          <a:blip r:embed="rId2"/>
          <a:stretch>
            <a:fillRect/>
          </a:stretch>
        </p:blipFill>
        <p:spPr>
          <a:xfrm>
            <a:off x="2044139" y="146090"/>
            <a:ext cx="6583680" cy="5164531"/>
          </a:xfrm>
          <a:prstGeom prst="rect">
            <a:avLst/>
          </a:prstGeom>
        </p:spPr>
      </p:pic>
      <p:sp>
        <p:nvSpPr>
          <p:cNvPr id="7" name="ZoneTexte 6">
            <a:extLst>
              <a:ext uri="{FF2B5EF4-FFF2-40B4-BE49-F238E27FC236}">
                <a16:creationId xmlns:a16="http://schemas.microsoft.com/office/drawing/2014/main" id="{801FED0E-302D-49DA-A349-745370C9268C}"/>
              </a:ext>
            </a:extLst>
          </p:cNvPr>
          <p:cNvSpPr txBox="1"/>
          <p:nvPr/>
        </p:nvSpPr>
        <p:spPr>
          <a:xfrm>
            <a:off x="225631" y="1009403"/>
            <a:ext cx="1484416" cy="923330"/>
          </a:xfrm>
          <a:prstGeom prst="rect">
            <a:avLst/>
          </a:prstGeom>
          <a:noFill/>
        </p:spPr>
        <p:txBody>
          <a:bodyPr wrap="square" rtlCol="0">
            <a:spAutoFit/>
          </a:bodyPr>
          <a:lstStyle/>
          <a:p>
            <a:r>
              <a:rPr lang="fr-FR" dirty="0"/>
              <a:t>Électron provenant de la cathode</a:t>
            </a:r>
          </a:p>
        </p:txBody>
      </p:sp>
      <p:cxnSp>
        <p:nvCxnSpPr>
          <p:cNvPr id="9" name="Connecteur droit avec flèche 8">
            <a:extLst>
              <a:ext uri="{FF2B5EF4-FFF2-40B4-BE49-F238E27FC236}">
                <a16:creationId xmlns:a16="http://schemas.microsoft.com/office/drawing/2014/main" id="{4750C066-4BC9-4D8C-9F2E-D92B853EE3B5}"/>
              </a:ext>
            </a:extLst>
          </p:cNvPr>
          <p:cNvCxnSpPr>
            <a:stCxn id="7" idx="3"/>
          </p:cNvCxnSpPr>
          <p:nvPr/>
        </p:nvCxnSpPr>
        <p:spPr>
          <a:xfrm flipV="1">
            <a:off x="1710047" y="1199408"/>
            <a:ext cx="1282535" cy="271660"/>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DEE2AC24-F17A-444E-8942-F3B1C2206290}"/>
              </a:ext>
            </a:extLst>
          </p:cNvPr>
          <p:cNvSpPr txBox="1"/>
          <p:nvPr/>
        </p:nvSpPr>
        <p:spPr>
          <a:xfrm>
            <a:off x="9191897" y="1199408"/>
            <a:ext cx="1484416" cy="646331"/>
          </a:xfrm>
          <a:prstGeom prst="rect">
            <a:avLst/>
          </a:prstGeom>
          <a:noFill/>
        </p:spPr>
        <p:txBody>
          <a:bodyPr wrap="square" rtlCol="0">
            <a:spAutoFit/>
          </a:bodyPr>
          <a:lstStyle/>
          <a:p>
            <a:r>
              <a:rPr lang="fr-FR" dirty="0"/>
              <a:t>Un atome de l’anode</a:t>
            </a:r>
          </a:p>
        </p:txBody>
      </p:sp>
      <p:cxnSp>
        <p:nvCxnSpPr>
          <p:cNvPr id="11" name="Connecteur droit avec flèche 10">
            <a:extLst>
              <a:ext uri="{FF2B5EF4-FFF2-40B4-BE49-F238E27FC236}">
                <a16:creationId xmlns:a16="http://schemas.microsoft.com/office/drawing/2014/main" id="{C321A157-DE6A-45AA-AB57-ABD68723838F}"/>
              </a:ext>
            </a:extLst>
          </p:cNvPr>
          <p:cNvCxnSpPr>
            <a:cxnSpLocks/>
          </p:cNvCxnSpPr>
          <p:nvPr/>
        </p:nvCxnSpPr>
        <p:spPr>
          <a:xfrm flipH="1">
            <a:off x="8027719" y="1514284"/>
            <a:ext cx="1078676" cy="0"/>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7051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0C9A423-3184-4698-AB8D-25BCE2A8FB82}"/>
              </a:ext>
            </a:extLst>
          </p:cNvPr>
          <p:cNvPicPr>
            <a:picLocks noChangeAspect="1"/>
          </p:cNvPicPr>
          <p:nvPr/>
        </p:nvPicPr>
        <p:blipFill>
          <a:blip r:embed="rId2"/>
          <a:stretch>
            <a:fillRect/>
          </a:stretch>
        </p:blipFill>
        <p:spPr>
          <a:xfrm>
            <a:off x="2803873" y="302893"/>
            <a:ext cx="6584251" cy="5163760"/>
          </a:xfrm>
          <a:prstGeom prst="rect">
            <a:avLst/>
          </a:prstGeom>
        </p:spPr>
      </p:pic>
      <p:sp>
        <p:nvSpPr>
          <p:cNvPr id="4" name="ZoneTexte 3">
            <a:extLst>
              <a:ext uri="{FF2B5EF4-FFF2-40B4-BE49-F238E27FC236}">
                <a16:creationId xmlns:a16="http://schemas.microsoft.com/office/drawing/2014/main" id="{1CD9F137-071A-4671-91CF-4927CE581843}"/>
              </a:ext>
            </a:extLst>
          </p:cNvPr>
          <p:cNvSpPr txBox="1"/>
          <p:nvPr/>
        </p:nvSpPr>
        <p:spPr>
          <a:xfrm>
            <a:off x="320634" y="5519605"/>
            <a:ext cx="10272156" cy="646331"/>
          </a:xfrm>
          <a:prstGeom prst="rect">
            <a:avLst/>
          </a:prstGeom>
          <a:noFill/>
        </p:spPr>
        <p:txBody>
          <a:bodyPr wrap="square" rtlCol="0">
            <a:spAutoFit/>
          </a:bodyPr>
          <a:lstStyle/>
          <a:p>
            <a:r>
              <a:rPr lang="fr-FR" dirty="0"/>
              <a:t>L’excitation d’un atome de l’anode se traduit par :</a:t>
            </a:r>
          </a:p>
          <a:p>
            <a:r>
              <a:rPr lang="fr-FR" dirty="0"/>
              <a:t> - le changement de couche d’un de ses électrons avec changement d’énergie </a:t>
            </a:r>
          </a:p>
        </p:txBody>
      </p:sp>
      <p:sp>
        <p:nvSpPr>
          <p:cNvPr id="5" name="ZoneTexte 4">
            <a:extLst>
              <a:ext uri="{FF2B5EF4-FFF2-40B4-BE49-F238E27FC236}">
                <a16:creationId xmlns:a16="http://schemas.microsoft.com/office/drawing/2014/main" id="{1DEB5A58-3CF8-4EDA-AC47-955DD315910D}"/>
              </a:ext>
            </a:extLst>
          </p:cNvPr>
          <p:cNvSpPr txBox="1"/>
          <p:nvPr/>
        </p:nvSpPr>
        <p:spPr>
          <a:xfrm>
            <a:off x="7713703" y="5796604"/>
            <a:ext cx="4478297" cy="369332"/>
          </a:xfrm>
          <a:prstGeom prst="rect">
            <a:avLst/>
          </a:prstGeom>
          <a:noFill/>
        </p:spPr>
        <p:txBody>
          <a:bodyPr wrap="square" rtlCol="0">
            <a:spAutoFit/>
          </a:bodyPr>
          <a:lstStyle/>
          <a:p>
            <a:r>
              <a:rPr lang="fr-FR" dirty="0"/>
              <a:t>Ce qui rend sa structure électronique instable</a:t>
            </a:r>
          </a:p>
        </p:txBody>
      </p:sp>
      <p:sp>
        <p:nvSpPr>
          <p:cNvPr id="11" name="Rectangle 10">
            <a:extLst>
              <a:ext uri="{FF2B5EF4-FFF2-40B4-BE49-F238E27FC236}">
                <a16:creationId xmlns:a16="http://schemas.microsoft.com/office/drawing/2014/main" id="{F96C297F-91FA-4A85-BC4B-BAE41C9CC49C}"/>
              </a:ext>
            </a:extLst>
          </p:cNvPr>
          <p:cNvSpPr/>
          <p:nvPr/>
        </p:nvSpPr>
        <p:spPr>
          <a:xfrm>
            <a:off x="2803873" y="269779"/>
            <a:ext cx="6732013" cy="5294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0293C2AE-19B7-4E4C-BE12-384076AFCD73}"/>
              </a:ext>
            </a:extLst>
          </p:cNvPr>
          <p:cNvPicPr>
            <a:picLocks noChangeAspect="1"/>
          </p:cNvPicPr>
          <p:nvPr/>
        </p:nvPicPr>
        <p:blipFill>
          <a:blip r:embed="rId3"/>
          <a:stretch>
            <a:fillRect/>
          </a:stretch>
        </p:blipFill>
        <p:spPr>
          <a:xfrm>
            <a:off x="1009402" y="269779"/>
            <a:ext cx="5278329" cy="5294850"/>
          </a:xfrm>
          <a:prstGeom prst="rect">
            <a:avLst/>
          </a:prstGeom>
        </p:spPr>
      </p:pic>
      <p:pic>
        <p:nvPicPr>
          <p:cNvPr id="10" name="Image 9">
            <a:extLst>
              <a:ext uri="{FF2B5EF4-FFF2-40B4-BE49-F238E27FC236}">
                <a16:creationId xmlns:a16="http://schemas.microsoft.com/office/drawing/2014/main" id="{4D923A82-DC27-43D6-BCA8-3554CC3FFB2B}"/>
              </a:ext>
            </a:extLst>
          </p:cNvPr>
          <p:cNvPicPr>
            <a:picLocks noChangeAspect="1"/>
          </p:cNvPicPr>
          <p:nvPr/>
        </p:nvPicPr>
        <p:blipFill>
          <a:blip r:embed="rId4"/>
          <a:stretch>
            <a:fillRect/>
          </a:stretch>
        </p:blipFill>
        <p:spPr>
          <a:xfrm>
            <a:off x="6287731" y="294213"/>
            <a:ext cx="5183327" cy="5198916"/>
          </a:xfrm>
          <a:prstGeom prst="rect">
            <a:avLst/>
          </a:prstGeom>
        </p:spPr>
      </p:pic>
      <p:pic>
        <p:nvPicPr>
          <p:cNvPr id="13" name="Image 12">
            <a:extLst>
              <a:ext uri="{FF2B5EF4-FFF2-40B4-BE49-F238E27FC236}">
                <a16:creationId xmlns:a16="http://schemas.microsoft.com/office/drawing/2014/main" id="{813C4D93-16A0-494C-A4B4-528D9DBCA15C}"/>
              </a:ext>
            </a:extLst>
          </p:cNvPr>
          <p:cNvPicPr>
            <a:picLocks noChangeAspect="1"/>
          </p:cNvPicPr>
          <p:nvPr/>
        </p:nvPicPr>
        <p:blipFill>
          <a:blip r:embed="rId5"/>
          <a:stretch>
            <a:fillRect/>
          </a:stretch>
        </p:blipFill>
        <p:spPr>
          <a:xfrm>
            <a:off x="1104404" y="302893"/>
            <a:ext cx="5183327" cy="5319520"/>
          </a:xfrm>
          <a:prstGeom prst="rect">
            <a:avLst/>
          </a:prstGeom>
        </p:spPr>
      </p:pic>
      <p:pic>
        <p:nvPicPr>
          <p:cNvPr id="15" name="Image 14">
            <a:extLst>
              <a:ext uri="{FF2B5EF4-FFF2-40B4-BE49-F238E27FC236}">
                <a16:creationId xmlns:a16="http://schemas.microsoft.com/office/drawing/2014/main" id="{A2A089DE-1DB8-414D-AF90-C205F1549302}"/>
              </a:ext>
            </a:extLst>
          </p:cNvPr>
          <p:cNvPicPr>
            <a:picLocks noChangeAspect="1"/>
          </p:cNvPicPr>
          <p:nvPr/>
        </p:nvPicPr>
        <p:blipFill>
          <a:blip r:embed="rId6"/>
          <a:stretch>
            <a:fillRect/>
          </a:stretch>
        </p:blipFill>
        <p:spPr>
          <a:xfrm>
            <a:off x="6364665" y="474995"/>
            <a:ext cx="4674413" cy="5142586"/>
          </a:xfrm>
          <a:prstGeom prst="rect">
            <a:avLst/>
          </a:prstGeom>
        </p:spPr>
      </p:pic>
      <p:sp>
        <p:nvSpPr>
          <p:cNvPr id="18" name="ZoneTexte 17">
            <a:extLst>
              <a:ext uri="{FF2B5EF4-FFF2-40B4-BE49-F238E27FC236}">
                <a16:creationId xmlns:a16="http://schemas.microsoft.com/office/drawing/2014/main" id="{802BAE3A-87F8-4875-95C8-160AE5DA0775}"/>
              </a:ext>
            </a:extLst>
          </p:cNvPr>
          <p:cNvSpPr txBox="1"/>
          <p:nvPr/>
        </p:nvSpPr>
        <p:spPr>
          <a:xfrm>
            <a:off x="213757" y="6171304"/>
            <a:ext cx="10996550" cy="646331"/>
          </a:xfrm>
          <a:prstGeom prst="rect">
            <a:avLst/>
          </a:prstGeom>
          <a:noFill/>
        </p:spPr>
        <p:txBody>
          <a:bodyPr wrap="square" rtlCol="0">
            <a:spAutoFit/>
          </a:bodyPr>
          <a:lstStyle/>
          <a:p>
            <a:r>
              <a:rPr lang="fr-FR" dirty="0"/>
              <a:t>L’électron regagne sa couche électronique tout en libérant un rayonnement X, permettant à l’atome de retrouver une stabilité énergétique </a:t>
            </a:r>
          </a:p>
        </p:txBody>
      </p:sp>
    </p:spTree>
    <p:extLst>
      <p:ext uri="{BB962C8B-B14F-4D97-AF65-F5344CB8AC3E}">
        <p14:creationId xmlns:p14="http://schemas.microsoft.com/office/powerpoint/2010/main" val="1690061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E69F7A4-8F9C-4152-8E07-3935A4F1A24E}"/>
              </a:ext>
            </a:extLst>
          </p:cNvPr>
          <p:cNvPicPr>
            <a:picLocks noChangeAspect="1"/>
          </p:cNvPicPr>
          <p:nvPr/>
        </p:nvPicPr>
        <p:blipFill>
          <a:blip r:embed="rId2"/>
          <a:stretch>
            <a:fillRect/>
          </a:stretch>
        </p:blipFill>
        <p:spPr>
          <a:xfrm>
            <a:off x="745121" y="2080087"/>
            <a:ext cx="10321747" cy="3218688"/>
          </a:xfrm>
          <a:prstGeom prst="rect">
            <a:avLst/>
          </a:prstGeom>
        </p:spPr>
      </p:pic>
      <p:sp>
        <p:nvSpPr>
          <p:cNvPr id="6" name="ZoneTexte 5">
            <a:extLst>
              <a:ext uri="{FF2B5EF4-FFF2-40B4-BE49-F238E27FC236}">
                <a16:creationId xmlns:a16="http://schemas.microsoft.com/office/drawing/2014/main" id="{2847AD55-1FFB-4818-AF4B-6CC30E535715}"/>
              </a:ext>
            </a:extLst>
          </p:cNvPr>
          <p:cNvSpPr txBox="1"/>
          <p:nvPr/>
        </p:nvSpPr>
        <p:spPr>
          <a:xfrm>
            <a:off x="745121" y="5428881"/>
            <a:ext cx="9405258" cy="369332"/>
          </a:xfrm>
          <a:prstGeom prst="rect">
            <a:avLst/>
          </a:prstGeom>
          <a:noFill/>
        </p:spPr>
        <p:txBody>
          <a:bodyPr wrap="square" rtlCol="0">
            <a:spAutoFit/>
          </a:bodyPr>
          <a:lstStyle/>
          <a:p>
            <a:r>
              <a:rPr lang="fr-FR" dirty="0"/>
              <a:t>Les rayons X sont des ondes électromagnétiques de fréquence élevée, invisibles à l’œil nu</a:t>
            </a:r>
          </a:p>
        </p:txBody>
      </p:sp>
      <p:sp>
        <p:nvSpPr>
          <p:cNvPr id="9" name="ZoneTexte 8">
            <a:extLst>
              <a:ext uri="{FF2B5EF4-FFF2-40B4-BE49-F238E27FC236}">
                <a16:creationId xmlns:a16="http://schemas.microsoft.com/office/drawing/2014/main" id="{D95AEDC6-D9CC-4F0C-B59B-1886E4452DDD}"/>
              </a:ext>
            </a:extLst>
          </p:cNvPr>
          <p:cNvSpPr txBox="1"/>
          <p:nvPr/>
        </p:nvSpPr>
        <p:spPr>
          <a:xfrm>
            <a:off x="973776" y="5928319"/>
            <a:ext cx="8787740" cy="646331"/>
          </a:xfrm>
          <a:prstGeom prst="rect">
            <a:avLst/>
          </a:prstGeom>
          <a:noFill/>
        </p:spPr>
        <p:txBody>
          <a:bodyPr wrap="square" rtlCol="0">
            <a:spAutoFit/>
          </a:bodyPr>
          <a:lstStyle/>
          <a:p>
            <a:r>
              <a:rPr lang="fr-FR" dirty="0"/>
              <a:t>Nombre de méthodes d’imagerie actuelles exploitent des ondes électromagnétiques de longueur d’onde et d’énergie différentes</a:t>
            </a:r>
          </a:p>
        </p:txBody>
      </p:sp>
      <p:pic>
        <p:nvPicPr>
          <p:cNvPr id="11" name="Image 10">
            <a:extLst>
              <a:ext uri="{FF2B5EF4-FFF2-40B4-BE49-F238E27FC236}">
                <a16:creationId xmlns:a16="http://schemas.microsoft.com/office/drawing/2014/main" id="{0E9932AE-2444-4160-97A0-E4B724949CCA}"/>
              </a:ext>
            </a:extLst>
          </p:cNvPr>
          <p:cNvPicPr>
            <a:picLocks noChangeAspect="1"/>
          </p:cNvPicPr>
          <p:nvPr/>
        </p:nvPicPr>
        <p:blipFill>
          <a:blip r:embed="rId3"/>
          <a:stretch>
            <a:fillRect/>
          </a:stretch>
        </p:blipFill>
        <p:spPr>
          <a:xfrm>
            <a:off x="1496291" y="0"/>
            <a:ext cx="9737766" cy="2377440"/>
          </a:xfrm>
          <a:prstGeom prst="rect">
            <a:avLst/>
          </a:prstGeom>
        </p:spPr>
      </p:pic>
    </p:spTree>
    <p:extLst>
      <p:ext uri="{BB962C8B-B14F-4D97-AF65-F5344CB8AC3E}">
        <p14:creationId xmlns:p14="http://schemas.microsoft.com/office/powerpoint/2010/main" val="389706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79BBF76-1726-479E-9EA3-496276D3B041}"/>
              </a:ext>
            </a:extLst>
          </p:cNvPr>
          <p:cNvPicPr>
            <a:picLocks noChangeAspect="1"/>
          </p:cNvPicPr>
          <p:nvPr/>
        </p:nvPicPr>
        <p:blipFill>
          <a:blip r:embed="rId2"/>
          <a:stretch>
            <a:fillRect/>
          </a:stretch>
        </p:blipFill>
        <p:spPr>
          <a:xfrm>
            <a:off x="4781212" y="168796"/>
            <a:ext cx="6049670" cy="5427878"/>
          </a:xfrm>
          <a:prstGeom prst="rect">
            <a:avLst/>
          </a:prstGeom>
        </p:spPr>
      </p:pic>
      <p:pic>
        <p:nvPicPr>
          <p:cNvPr id="6" name="Image 5">
            <a:extLst>
              <a:ext uri="{FF2B5EF4-FFF2-40B4-BE49-F238E27FC236}">
                <a16:creationId xmlns:a16="http://schemas.microsoft.com/office/drawing/2014/main" id="{AA234DEE-F361-412A-B3D4-5200F7A1C854}"/>
              </a:ext>
            </a:extLst>
          </p:cNvPr>
          <p:cNvPicPr>
            <a:picLocks noChangeAspect="1"/>
          </p:cNvPicPr>
          <p:nvPr/>
        </p:nvPicPr>
        <p:blipFill>
          <a:blip r:embed="rId3"/>
          <a:stretch>
            <a:fillRect/>
          </a:stretch>
        </p:blipFill>
        <p:spPr>
          <a:xfrm>
            <a:off x="4715375" y="168796"/>
            <a:ext cx="6181344" cy="5413248"/>
          </a:xfrm>
          <a:prstGeom prst="rect">
            <a:avLst/>
          </a:prstGeom>
        </p:spPr>
      </p:pic>
      <p:sp>
        <p:nvSpPr>
          <p:cNvPr id="9" name="ZoneTexte 8">
            <a:extLst>
              <a:ext uri="{FF2B5EF4-FFF2-40B4-BE49-F238E27FC236}">
                <a16:creationId xmlns:a16="http://schemas.microsoft.com/office/drawing/2014/main" id="{2CB285DC-17CF-4CF7-A38F-55B28C9B6CC5}"/>
              </a:ext>
            </a:extLst>
          </p:cNvPr>
          <p:cNvSpPr txBox="1"/>
          <p:nvPr/>
        </p:nvSpPr>
        <p:spPr>
          <a:xfrm>
            <a:off x="350759" y="5727302"/>
            <a:ext cx="9737767" cy="369332"/>
          </a:xfrm>
          <a:prstGeom prst="rect">
            <a:avLst/>
          </a:prstGeom>
          <a:noFill/>
        </p:spPr>
        <p:txBody>
          <a:bodyPr wrap="square" rtlCol="0">
            <a:spAutoFit/>
          </a:bodyPr>
          <a:lstStyle/>
          <a:p>
            <a:r>
              <a:rPr lang="fr-FR" dirty="0"/>
              <a:t>Les signaux acquis permettent de reconstruire des images tridimensionnelles</a:t>
            </a:r>
          </a:p>
        </p:txBody>
      </p:sp>
      <p:sp>
        <p:nvSpPr>
          <p:cNvPr id="10" name="ZoneTexte 9">
            <a:extLst>
              <a:ext uri="{FF2B5EF4-FFF2-40B4-BE49-F238E27FC236}">
                <a16:creationId xmlns:a16="http://schemas.microsoft.com/office/drawing/2014/main" id="{897DACF0-955C-4E24-B2F1-19F2B0864DF4}"/>
              </a:ext>
            </a:extLst>
          </p:cNvPr>
          <p:cNvSpPr txBox="1"/>
          <p:nvPr/>
        </p:nvSpPr>
        <p:spPr>
          <a:xfrm>
            <a:off x="373639" y="6187043"/>
            <a:ext cx="9714887" cy="646331"/>
          </a:xfrm>
          <a:prstGeom prst="rect">
            <a:avLst/>
          </a:prstGeom>
          <a:noFill/>
        </p:spPr>
        <p:txBody>
          <a:bodyPr wrap="square" rtlCol="0">
            <a:spAutoFit/>
          </a:bodyPr>
          <a:lstStyle/>
          <a:p>
            <a:r>
              <a:rPr lang="fr-FR" dirty="0"/>
              <a:t>Les rayons X générés dans le tube à rayons X traversent le corp du patient en interagissant plus ou moins avec les tissus</a:t>
            </a:r>
          </a:p>
        </p:txBody>
      </p:sp>
    </p:spTree>
    <p:extLst>
      <p:ext uri="{BB962C8B-B14F-4D97-AF65-F5344CB8AC3E}">
        <p14:creationId xmlns:p14="http://schemas.microsoft.com/office/powerpoint/2010/main" val="232446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24A33B0-506B-44E4-8C37-0C21AED0B147}"/>
              </a:ext>
            </a:extLst>
          </p:cNvPr>
          <p:cNvSpPr txBox="1"/>
          <p:nvPr/>
        </p:nvSpPr>
        <p:spPr>
          <a:xfrm>
            <a:off x="486889" y="574756"/>
            <a:ext cx="10105901" cy="369332"/>
          </a:xfrm>
          <a:prstGeom prst="rect">
            <a:avLst/>
          </a:prstGeom>
          <a:noFill/>
        </p:spPr>
        <p:txBody>
          <a:bodyPr wrap="square" rtlCol="0">
            <a:spAutoFit/>
          </a:bodyPr>
          <a:lstStyle/>
          <a:p>
            <a:r>
              <a:rPr lang="fr-FR" dirty="0"/>
              <a:t>Le degrés d’interaction dépend du coefficient d’atténuation des photons par le tissu </a:t>
            </a:r>
          </a:p>
        </p:txBody>
      </p:sp>
      <p:sp>
        <p:nvSpPr>
          <p:cNvPr id="5" name="ZoneTexte 4">
            <a:extLst>
              <a:ext uri="{FF2B5EF4-FFF2-40B4-BE49-F238E27FC236}">
                <a16:creationId xmlns:a16="http://schemas.microsoft.com/office/drawing/2014/main" id="{0083B282-3ED1-4D09-A85F-4DE388A022E6}"/>
              </a:ext>
            </a:extLst>
          </p:cNvPr>
          <p:cNvSpPr txBox="1"/>
          <p:nvPr/>
        </p:nvSpPr>
        <p:spPr>
          <a:xfrm>
            <a:off x="486889" y="1103508"/>
            <a:ext cx="8835242" cy="369332"/>
          </a:xfrm>
          <a:prstGeom prst="rect">
            <a:avLst/>
          </a:prstGeom>
          <a:noFill/>
        </p:spPr>
        <p:txBody>
          <a:bodyPr wrap="square" rtlCol="0">
            <a:spAutoFit/>
          </a:bodyPr>
          <a:lstStyle/>
          <a:p>
            <a:r>
              <a:rPr lang="fr-FR" dirty="0"/>
              <a:t>Chaque tissu a son propre coefficient </a:t>
            </a:r>
            <a:r>
              <a:rPr lang="fr-FR" b="1" dirty="0"/>
              <a:t>d’atténuation</a:t>
            </a:r>
          </a:p>
        </p:txBody>
      </p:sp>
      <p:sp>
        <p:nvSpPr>
          <p:cNvPr id="6" name="ZoneTexte 5">
            <a:extLst>
              <a:ext uri="{FF2B5EF4-FFF2-40B4-BE49-F238E27FC236}">
                <a16:creationId xmlns:a16="http://schemas.microsoft.com/office/drawing/2014/main" id="{D0B00B37-3E92-4D20-9671-77D142777223}"/>
              </a:ext>
            </a:extLst>
          </p:cNvPr>
          <p:cNvSpPr txBox="1"/>
          <p:nvPr/>
        </p:nvSpPr>
        <p:spPr>
          <a:xfrm>
            <a:off x="372316" y="1654536"/>
            <a:ext cx="9856520" cy="646331"/>
          </a:xfrm>
          <a:prstGeom prst="rect">
            <a:avLst/>
          </a:prstGeom>
          <a:noFill/>
        </p:spPr>
        <p:txBody>
          <a:bodyPr wrap="square" rtlCol="0">
            <a:spAutoFit/>
          </a:bodyPr>
          <a:lstStyle/>
          <a:p>
            <a:r>
              <a:rPr lang="fr-FR" dirty="0"/>
              <a:t>Le nombre de photons captés par le détecteur est plus faible (</a:t>
            </a:r>
            <a:r>
              <a:rPr lang="fr-FR" b="1" dirty="0"/>
              <a:t>atténué</a:t>
            </a:r>
            <a:r>
              <a:rPr lang="fr-FR" dirty="0"/>
              <a:t>) que le nombre de photons incidents sur le patient</a:t>
            </a:r>
          </a:p>
        </p:txBody>
      </p:sp>
      <p:sp>
        <p:nvSpPr>
          <p:cNvPr id="7" name="ZoneTexte 6">
            <a:extLst>
              <a:ext uri="{FF2B5EF4-FFF2-40B4-BE49-F238E27FC236}">
                <a16:creationId xmlns:a16="http://schemas.microsoft.com/office/drawing/2014/main" id="{0B917966-CA0C-4432-AFF0-9449B16ED250}"/>
              </a:ext>
            </a:extLst>
          </p:cNvPr>
          <p:cNvSpPr txBox="1"/>
          <p:nvPr/>
        </p:nvSpPr>
        <p:spPr>
          <a:xfrm>
            <a:off x="372316" y="2482563"/>
            <a:ext cx="8906494" cy="369332"/>
          </a:xfrm>
          <a:prstGeom prst="rect">
            <a:avLst/>
          </a:prstGeom>
          <a:noFill/>
        </p:spPr>
        <p:txBody>
          <a:bodyPr wrap="square" rtlCol="0">
            <a:spAutoFit/>
          </a:bodyPr>
          <a:lstStyle/>
          <a:p>
            <a:r>
              <a:rPr lang="fr-FR" dirty="0"/>
              <a:t>Le degrés d’atténuation est directement lié à la nature du tissu</a:t>
            </a:r>
          </a:p>
        </p:txBody>
      </p:sp>
    </p:spTree>
    <p:extLst>
      <p:ext uri="{BB962C8B-B14F-4D97-AF65-F5344CB8AC3E}">
        <p14:creationId xmlns:p14="http://schemas.microsoft.com/office/powerpoint/2010/main" val="2934714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DD420CE-2D20-4BA2-8055-09DF611F90E1}"/>
              </a:ext>
            </a:extLst>
          </p:cNvPr>
          <p:cNvPicPr>
            <a:picLocks noChangeAspect="1"/>
          </p:cNvPicPr>
          <p:nvPr/>
        </p:nvPicPr>
        <p:blipFill>
          <a:blip r:embed="rId2"/>
          <a:stretch>
            <a:fillRect/>
          </a:stretch>
        </p:blipFill>
        <p:spPr>
          <a:xfrm>
            <a:off x="183752" y="1913629"/>
            <a:ext cx="7686675" cy="3533775"/>
          </a:xfrm>
          <a:prstGeom prst="rect">
            <a:avLst/>
          </a:prstGeom>
        </p:spPr>
      </p:pic>
      <p:sp>
        <p:nvSpPr>
          <p:cNvPr id="3" name="ZoneTexte 2">
            <a:extLst>
              <a:ext uri="{FF2B5EF4-FFF2-40B4-BE49-F238E27FC236}">
                <a16:creationId xmlns:a16="http://schemas.microsoft.com/office/drawing/2014/main" id="{573475BA-B9D6-41D0-AF01-458E0CB2157D}"/>
              </a:ext>
            </a:extLst>
          </p:cNvPr>
          <p:cNvSpPr txBox="1"/>
          <p:nvPr/>
        </p:nvSpPr>
        <p:spPr>
          <a:xfrm>
            <a:off x="479194" y="278495"/>
            <a:ext cx="8775865" cy="646331"/>
          </a:xfrm>
          <a:prstGeom prst="rect">
            <a:avLst/>
          </a:prstGeom>
          <a:noFill/>
        </p:spPr>
        <p:txBody>
          <a:bodyPr wrap="square" rtlCol="0">
            <a:spAutoFit/>
          </a:bodyPr>
          <a:lstStyle/>
          <a:p>
            <a:r>
              <a:rPr lang="fr-FR" dirty="0"/>
              <a:t>La mesure (quantification) de ces atténuations tout au long de la rotation tube/détecteur permet de constituer une image d’atténuation des rayons X par la partie du corp observée</a:t>
            </a:r>
          </a:p>
        </p:txBody>
      </p:sp>
      <p:pic>
        <p:nvPicPr>
          <p:cNvPr id="4" name="Image 3">
            <a:extLst>
              <a:ext uri="{FF2B5EF4-FFF2-40B4-BE49-F238E27FC236}">
                <a16:creationId xmlns:a16="http://schemas.microsoft.com/office/drawing/2014/main" id="{08A1450E-D5C1-484B-9E0C-6E0490F7F4A2}"/>
              </a:ext>
            </a:extLst>
          </p:cNvPr>
          <p:cNvPicPr>
            <a:picLocks noChangeAspect="1"/>
          </p:cNvPicPr>
          <p:nvPr/>
        </p:nvPicPr>
        <p:blipFill>
          <a:blip r:embed="rId3"/>
          <a:stretch>
            <a:fillRect/>
          </a:stretch>
        </p:blipFill>
        <p:spPr>
          <a:xfrm>
            <a:off x="9850264" y="1399032"/>
            <a:ext cx="2157984" cy="4059936"/>
          </a:xfrm>
          <a:prstGeom prst="rect">
            <a:avLst/>
          </a:prstGeom>
        </p:spPr>
      </p:pic>
      <p:sp>
        <p:nvSpPr>
          <p:cNvPr id="5" name="Flèche : droite 4">
            <a:extLst>
              <a:ext uri="{FF2B5EF4-FFF2-40B4-BE49-F238E27FC236}">
                <a16:creationId xmlns:a16="http://schemas.microsoft.com/office/drawing/2014/main" id="{C7177BD3-A4D0-466A-832A-2BA072873A90}"/>
              </a:ext>
            </a:extLst>
          </p:cNvPr>
          <p:cNvSpPr/>
          <p:nvPr/>
        </p:nvSpPr>
        <p:spPr>
          <a:xfrm>
            <a:off x="8170223" y="3218213"/>
            <a:ext cx="1591294" cy="4987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353020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45DD708-4679-4D9D-9A21-6D8F24395321}"/>
              </a:ext>
            </a:extLst>
          </p:cNvPr>
          <p:cNvPicPr>
            <a:picLocks noChangeAspect="1"/>
          </p:cNvPicPr>
          <p:nvPr/>
        </p:nvPicPr>
        <p:blipFill>
          <a:blip r:embed="rId2"/>
          <a:stretch>
            <a:fillRect/>
          </a:stretch>
        </p:blipFill>
        <p:spPr>
          <a:xfrm>
            <a:off x="112166" y="144286"/>
            <a:ext cx="11967667" cy="5120640"/>
          </a:xfrm>
          <a:prstGeom prst="rect">
            <a:avLst/>
          </a:prstGeom>
        </p:spPr>
      </p:pic>
      <p:sp>
        <p:nvSpPr>
          <p:cNvPr id="6" name="ZoneTexte 5">
            <a:extLst>
              <a:ext uri="{FF2B5EF4-FFF2-40B4-BE49-F238E27FC236}">
                <a16:creationId xmlns:a16="http://schemas.microsoft.com/office/drawing/2014/main" id="{432B0ABB-42A9-4DFF-ABC5-2A2D81C46D7C}"/>
              </a:ext>
            </a:extLst>
          </p:cNvPr>
          <p:cNvSpPr txBox="1"/>
          <p:nvPr/>
        </p:nvSpPr>
        <p:spPr>
          <a:xfrm>
            <a:off x="498764" y="5617029"/>
            <a:ext cx="9025932" cy="646331"/>
          </a:xfrm>
          <a:prstGeom prst="rect">
            <a:avLst/>
          </a:prstGeom>
          <a:noFill/>
        </p:spPr>
        <p:txBody>
          <a:bodyPr wrap="none" rtlCol="0">
            <a:spAutoFit/>
          </a:bodyPr>
          <a:lstStyle/>
          <a:p>
            <a:r>
              <a:rPr lang="fr-FR" dirty="0"/>
              <a:t>Un traitement informatique complexe permet d’obtenir le volume tridimensionnel reconstruit </a:t>
            </a:r>
          </a:p>
          <a:p>
            <a:r>
              <a:rPr lang="fr-FR" dirty="0"/>
              <a:t>qui est ensuite affiché sur l’écran d’une console informatique.</a:t>
            </a:r>
          </a:p>
        </p:txBody>
      </p:sp>
    </p:spTree>
    <p:extLst>
      <p:ext uri="{BB962C8B-B14F-4D97-AF65-F5344CB8AC3E}">
        <p14:creationId xmlns:p14="http://schemas.microsoft.com/office/powerpoint/2010/main" val="3701668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A588A44-CFAC-4F8A-84C4-563DA439F4DE}"/>
              </a:ext>
            </a:extLst>
          </p:cNvPr>
          <p:cNvPicPr>
            <a:picLocks noChangeAspect="1"/>
          </p:cNvPicPr>
          <p:nvPr/>
        </p:nvPicPr>
        <p:blipFill>
          <a:blip r:embed="rId2"/>
          <a:stretch>
            <a:fillRect/>
          </a:stretch>
        </p:blipFill>
        <p:spPr>
          <a:xfrm>
            <a:off x="346680" y="487215"/>
            <a:ext cx="5358663" cy="3495360"/>
          </a:xfrm>
          <a:prstGeom prst="rect">
            <a:avLst/>
          </a:prstGeom>
        </p:spPr>
      </p:pic>
      <p:sp>
        <p:nvSpPr>
          <p:cNvPr id="4" name="ZoneTexte 3">
            <a:extLst>
              <a:ext uri="{FF2B5EF4-FFF2-40B4-BE49-F238E27FC236}">
                <a16:creationId xmlns:a16="http://schemas.microsoft.com/office/drawing/2014/main" id="{99E30892-5C3C-4BC0-BB5B-B2966A577D4A}"/>
              </a:ext>
            </a:extLst>
          </p:cNvPr>
          <p:cNvSpPr txBox="1"/>
          <p:nvPr/>
        </p:nvSpPr>
        <p:spPr>
          <a:xfrm>
            <a:off x="748145" y="4275117"/>
            <a:ext cx="4785756" cy="369332"/>
          </a:xfrm>
          <a:prstGeom prst="rect">
            <a:avLst/>
          </a:prstGeom>
          <a:noFill/>
        </p:spPr>
        <p:txBody>
          <a:bodyPr wrap="square" rtlCol="0">
            <a:spAutoFit/>
          </a:bodyPr>
          <a:lstStyle/>
          <a:p>
            <a:r>
              <a:rPr lang="fr-FR" dirty="0"/>
              <a:t>Une ligne du sinogramme</a:t>
            </a:r>
          </a:p>
        </p:txBody>
      </p:sp>
      <p:pic>
        <p:nvPicPr>
          <p:cNvPr id="6" name="Image 5">
            <a:extLst>
              <a:ext uri="{FF2B5EF4-FFF2-40B4-BE49-F238E27FC236}">
                <a16:creationId xmlns:a16="http://schemas.microsoft.com/office/drawing/2014/main" id="{7C234AE9-0C6A-4790-BF3C-132254E5BBB4}"/>
              </a:ext>
            </a:extLst>
          </p:cNvPr>
          <p:cNvPicPr>
            <a:picLocks noChangeAspect="1"/>
          </p:cNvPicPr>
          <p:nvPr/>
        </p:nvPicPr>
        <p:blipFill>
          <a:blip r:embed="rId3"/>
          <a:stretch>
            <a:fillRect/>
          </a:stretch>
        </p:blipFill>
        <p:spPr>
          <a:xfrm>
            <a:off x="6225386" y="360927"/>
            <a:ext cx="5488049" cy="3747936"/>
          </a:xfrm>
          <a:prstGeom prst="rect">
            <a:avLst/>
          </a:prstGeom>
        </p:spPr>
      </p:pic>
      <p:sp>
        <p:nvSpPr>
          <p:cNvPr id="7" name="ZoneTexte 6">
            <a:extLst>
              <a:ext uri="{FF2B5EF4-FFF2-40B4-BE49-F238E27FC236}">
                <a16:creationId xmlns:a16="http://schemas.microsoft.com/office/drawing/2014/main" id="{7199AF08-A65E-4075-9B55-1CABC486C0DE}"/>
              </a:ext>
            </a:extLst>
          </p:cNvPr>
          <p:cNvSpPr txBox="1"/>
          <p:nvPr/>
        </p:nvSpPr>
        <p:spPr>
          <a:xfrm>
            <a:off x="6814457" y="4855028"/>
            <a:ext cx="4785756" cy="369332"/>
          </a:xfrm>
          <a:prstGeom prst="rect">
            <a:avLst/>
          </a:prstGeom>
          <a:noFill/>
        </p:spPr>
        <p:txBody>
          <a:bodyPr wrap="square" rtlCol="0">
            <a:spAutoFit/>
          </a:bodyPr>
          <a:lstStyle/>
          <a:p>
            <a:r>
              <a:rPr lang="fr-FR" dirty="0"/>
              <a:t>Une colonne du sinogramme</a:t>
            </a:r>
          </a:p>
        </p:txBody>
      </p:sp>
    </p:spTree>
    <p:extLst>
      <p:ext uri="{BB962C8B-B14F-4D97-AF65-F5344CB8AC3E}">
        <p14:creationId xmlns:p14="http://schemas.microsoft.com/office/powerpoint/2010/main" val="19886059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65D0D11-1553-476D-B990-8E685931F0C9}"/>
              </a:ext>
            </a:extLst>
          </p:cNvPr>
          <p:cNvSpPr txBox="1"/>
          <p:nvPr/>
        </p:nvSpPr>
        <p:spPr>
          <a:xfrm>
            <a:off x="269120" y="640505"/>
            <a:ext cx="10236529" cy="646331"/>
          </a:xfrm>
          <a:prstGeom prst="rect">
            <a:avLst/>
          </a:prstGeom>
          <a:noFill/>
        </p:spPr>
        <p:txBody>
          <a:bodyPr wrap="square">
            <a:spAutoFit/>
          </a:bodyPr>
          <a:lstStyle/>
          <a:p>
            <a:r>
              <a:rPr lang="fr-FR" b="0" i="0" dirty="0">
                <a:effectLst/>
                <a:latin typeface="Arial" panose="020B0604020202020204" pitchFamily="34" charset="0"/>
              </a:rPr>
              <a:t>L'</a:t>
            </a:r>
            <a:r>
              <a:rPr lang="fr-FR" b="1" i="0" dirty="0">
                <a:effectLst/>
                <a:latin typeface="Arial" panose="020B0604020202020204" pitchFamily="34" charset="0"/>
              </a:rPr>
              <a:t>échelle de Hounsfield</a:t>
            </a:r>
            <a:r>
              <a:rPr lang="fr-FR" b="0" i="0" dirty="0">
                <a:effectLst/>
                <a:latin typeface="Arial" panose="020B0604020202020204" pitchFamily="34" charset="0"/>
              </a:rPr>
              <a:t>, nommée ainsi d'après Sir </a:t>
            </a:r>
            <a:r>
              <a:rPr lang="fr-FR" b="0" i="0" u="none" strike="noStrike" dirty="0">
                <a:effectLst/>
                <a:latin typeface="Arial" panose="020B0604020202020204" pitchFamily="34" charset="0"/>
              </a:rPr>
              <a:t>Godfrey </a:t>
            </a:r>
            <a:r>
              <a:rPr lang="fr-FR" b="0" i="0" u="none" strike="noStrike" dirty="0" err="1">
                <a:effectLst/>
                <a:latin typeface="Arial" panose="020B0604020202020204" pitchFamily="34" charset="0"/>
              </a:rPr>
              <a:t>Newbold</a:t>
            </a:r>
            <a:r>
              <a:rPr lang="fr-FR" b="0" i="0" u="none" strike="noStrike" dirty="0">
                <a:effectLst/>
                <a:latin typeface="Arial" panose="020B0604020202020204" pitchFamily="34" charset="0"/>
              </a:rPr>
              <a:t> Hounsfield</a:t>
            </a:r>
            <a:r>
              <a:rPr lang="fr-FR" b="0" i="0" dirty="0">
                <a:effectLst/>
                <a:latin typeface="Arial" panose="020B0604020202020204" pitchFamily="34" charset="0"/>
              </a:rPr>
              <a:t>, est une échelle quantitative décrivant la </a:t>
            </a:r>
            <a:r>
              <a:rPr lang="fr-FR" b="0" i="0" u="none" strike="noStrike" dirty="0" err="1">
                <a:effectLst/>
                <a:latin typeface="Arial" panose="020B0604020202020204" pitchFamily="34" charset="0"/>
                <a:hlinkClick r:id="rId2" tooltip="Radiodensité">
                  <a:extLst>
                    <a:ext uri="{A12FA001-AC4F-418D-AE19-62706E023703}">
                      <ahyp:hlinkClr xmlns:ahyp="http://schemas.microsoft.com/office/drawing/2018/hyperlinkcolor" val="tx"/>
                    </a:ext>
                  </a:extLst>
                </a:hlinkClick>
              </a:rPr>
              <a:t>radiodensité</a:t>
            </a:r>
            <a:r>
              <a:rPr lang="fr-FR" b="0" i="0" dirty="0">
                <a:effectLst/>
                <a:latin typeface="Arial" panose="020B0604020202020204" pitchFamily="34" charset="0"/>
              </a:rPr>
              <a:t>.</a:t>
            </a:r>
            <a:endParaRPr lang="fr-FR" dirty="0"/>
          </a:p>
        </p:txBody>
      </p:sp>
      <p:sp>
        <p:nvSpPr>
          <p:cNvPr id="5" name="ZoneTexte 4">
            <a:extLst>
              <a:ext uri="{FF2B5EF4-FFF2-40B4-BE49-F238E27FC236}">
                <a16:creationId xmlns:a16="http://schemas.microsoft.com/office/drawing/2014/main" id="{8EA06D12-5AB9-417B-B4B7-FAFF308DAE14}"/>
              </a:ext>
            </a:extLst>
          </p:cNvPr>
          <p:cNvSpPr txBox="1"/>
          <p:nvPr/>
        </p:nvSpPr>
        <p:spPr>
          <a:xfrm>
            <a:off x="2906968" y="160338"/>
            <a:ext cx="6097978" cy="369332"/>
          </a:xfrm>
          <a:prstGeom prst="rect">
            <a:avLst/>
          </a:prstGeom>
          <a:noFill/>
        </p:spPr>
        <p:txBody>
          <a:bodyPr wrap="square">
            <a:spAutoFit/>
          </a:bodyPr>
          <a:lstStyle/>
          <a:p>
            <a:r>
              <a:rPr lang="fr-FR" b="0" i="0" dirty="0">
                <a:solidFill>
                  <a:srgbClr val="202122"/>
                </a:solidFill>
                <a:effectLst/>
                <a:latin typeface="Arial" panose="020B0604020202020204" pitchFamily="34" charset="0"/>
              </a:rPr>
              <a:t>L'</a:t>
            </a:r>
            <a:r>
              <a:rPr lang="fr-FR" b="1" i="0" dirty="0">
                <a:solidFill>
                  <a:srgbClr val="202122"/>
                </a:solidFill>
                <a:effectLst/>
                <a:latin typeface="Arial" panose="020B0604020202020204" pitchFamily="34" charset="0"/>
              </a:rPr>
              <a:t>échelle de Hounsfield</a:t>
            </a:r>
            <a:endParaRPr lang="fr-FR" dirty="0"/>
          </a:p>
        </p:txBody>
      </p:sp>
      <p:sp>
        <p:nvSpPr>
          <p:cNvPr id="6" name="Rectangle 2">
            <a:extLst>
              <a:ext uri="{FF2B5EF4-FFF2-40B4-BE49-F238E27FC236}">
                <a16:creationId xmlns:a16="http://schemas.microsoft.com/office/drawing/2014/main" id="{1FD7FE05-DF22-4B69-AC9A-844630D98CCD}"/>
              </a:ext>
            </a:extLst>
          </p:cNvPr>
          <p:cNvSpPr>
            <a:spLocks noChangeArrowheads="1"/>
          </p:cNvSpPr>
          <p:nvPr/>
        </p:nvSpPr>
        <p:spPr bwMode="auto">
          <a:xfrm>
            <a:off x="170010" y="1536170"/>
            <a:ext cx="1169247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0" i="0" u="none" strike="noStrike" cap="none" normalizeH="0" baseline="0" dirty="0">
                <a:ln>
                  <a:noFill/>
                </a:ln>
                <a:effectLst/>
                <a:latin typeface="Arial" panose="020B0604020202020204" pitchFamily="34" charset="0"/>
                <a:cs typeface="Arial" panose="020B0604020202020204" pitchFamily="34" charset="0"/>
              </a:rPr>
              <a:t>L'échelle des unités de Hounsfield (UH) est une transformation linéaire de la mesure du coefficient d'absorption original dans laquelle la densité de l'eau distillée, aux conditions normales de température et de pression (CNTP), est définie à zéro unité d'Hounsfield (UH), tandis que la densité de l'air aux CNTP est définie à −1 000 UH.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b="0" i="0" u="none" strike="noStrike" cap="none" normalizeH="0" baseline="0" dirty="0">
              <a:ln>
                <a:noFill/>
              </a:ln>
              <a:effectLst/>
              <a:latin typeface="Arial" panose="020B0604020202020204" pitchFamily="34" charset="0"/>
              <a:cs typeface="Arial" panose="020B0604020202020204" pitchFamily="34" charset="0"/>
            </a:endParaRPr>
          </a:p>
        </p:txBody>
      </p:sp>
      <p:sp>
        <p:nvSpPr>
          <p:cNvPr id="7" name="AutoShape 3" descr="{\displaystyle \mu _{X}}">
            <a:extLst>
              <a:ext uri="{FF2B5EF4-FFF2-40B4-BE49-F238E27FC236}">
                <a16:creationId xmlns:a16="http://schemas.microsoft.com/office/drawing/2014/main" id="{9DD53A39-A4E2-475D-BDBB-BEEF6373538F}"/>
              </a:ext>
            </a:extLst>
          </p:cNvPr>
          <p:cNvSpPr>
            <a:spLocks noChangeAspect="1" noChangeArrowheads="1"/>
          </p:cNvSpPr>
          <p:nvPr/>
        </p:nvSpPr>
        <p:spPr bwMode="auto">
          <a:xfrm>
            <a:off x="21709063"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aphicFrame>
        <p:nvGraphicFramePr>
          <p:cNvPr id="8" name="Tableau 7">
            <a:extLst>
              <a:ext uri="{FF2B5EF4-FFF2-40B4-BE49-F238E27FC236}">
                <a16:creationId xmlns:a16="http://schemas.microsoft.com/office/drawing/2014/main" id="{030A5545-93B7-48C0-8E12-E3D426C7E3A8}"/>
              </a:ext>
            </a:extLst>
          </p:cNvPr>
          <p:cNvGraphicFramePr>
            <a:graphicFrameLocks noGrp="1"/>
          </p:cNvGraphicFramePr>
          <p:nvPr>
            <p:extLst>
              <p:ext uri="{D42A27DB-BD31-4B8C-83A1-F6EECF244321}">
                <p14:modId xmlns:p14="http://schemas.microsoft.com/office/powerpoint/2010/main" val="2866190912"/>
              </p:ext>
            </p:extLst>
          </p:nvPr>
        </p:nvGraphicFramePr>
        <p:xfrm>
          <a:off x="6400800" y="2432431"/>
          <a:ext cx="5338120" cy="4516828"/>
        </p:xfrm>
        <a:graphic>
          <a:graphicData uri="http://schemas.openxmlformats.org/drawingml/2006/table">
            <a:tbl>
              <a:tblPr/>
              <a:tblGrid>
                <a:gridCol w="2669060">
                  <a:extLst>
                    <a:ext uri="{9D8B030D-6E8A-4147-A177-3AD203B41FA5}">
                      <a16:colId xmlns:a16="http://schemas.microsoft.com/office/drawing/2014/main" val="972678100"/>
                    </a:ext>
                  </a:extLst>
                </a:gridCol>
                <a:gridCol w="2669060">
                  <a:extLst>
                    <a:ext uri="{9D8B030D-6E8A-4147-A177-3AD203B41FA5}">
                      <a16:colId xmlns:a16="http://schemas.microsoft.com/office/drawing/2014/main" val="2073934068"/>
                    </a:ext>
                  </a:extLst>
                </a:gridCol>
              </a:tblGrid>
              <a:tr h="285682">
                <a:tc>
                  <a:txBody>
                    <a:bodyPr/>
                    <a:lstStyle/>
                    <a:p>
                      <a:pPr algn="ctr"/>
                      <a:r>
                        <a:rPr lang="fr-FR" sz="1500">
                          <a:effectLst/>
                        </a:rPr>
                        <a:t>Matière</a:t>
                      </a:r>
                    </a:p>
                  </a:txBody>
                  <a:tcPr marL="77702" marR="77702" marT="38851" marB="3885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fr-FR" sz="1500">
                          <a:effectLst/>
                        </a:rPr>
                        <a:t>UH</a:t>
                      </a:r>
                    </a:p>
                  </a:txBody>
                  <a:tcPr marL="77702" marR="77702" marT="38851" marB="3885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740329462"/>
                  </a:ext>
                </a:extLst>
              </a:tr>
              <a:tr h="285682">
                <a:tc>
                  <a:txBody>
                    <a:bodyPr/>
                    <a:lstStyle/>
                    <a:p>
                      <a:r>
                        <a:rPr lang="fr-FR" sz="1500">
                          <a:effectLst/>
                        </a:rPr>
                        <a:t>Air</a:t>
                      </a:r>
                    </a:p>
                  </a:txBody>
                  <a:tcPr marL="77702" marR="77702" marT="38851" marB="3885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fr-FR" sz="1500">
                          <a:effectLst/>
                        </a:rPr>
                        <a:t>−1 000</a:t>
                      </a:r>
                    </a:p>
                  </a:txBody>
                  <a:tcPr marL="77702" marR="77702" marT="38851" marB="3885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806740702"/>
                  </a:ext>
                </a:extLst>
              </a:tr>
              <a:tr h="285682">
                <a:tc>
                  <a:txBody>
                    <a:bodyPr/>
                    <a:lstStyle/>
                    <a:p>
                      <a:r>
                        <a:rPr lang="fr-FR" sz="1500">
                          <a:effectLst/>
                        </a:rPr>
                        <a:t>Poumon</a:t>
                      </a:r>
                    </a:p>
                  </a:txBody>
                  <a:tcPr marL="77702" marR="77702" marT="38851" marB="3885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fr-FR" sz="1500">
                          <a:effectLst/>
                        </a:rPr>
                        <a:t>−500</a:t>
                      </a:r>
                    </a:p>
                  </a:txBody>
                  <a:tcPr marL="77702" marR="77702" marT="38851" marB="3885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521722821"/>
                  </a:ext>
                </a:extLst>
              </a:tr>
              <a:tr h="285682">
                <a:tc>
                  <a:txBody>
                    <a:bodyPr/>
                    <a:lstStyle/>
                    <a:p>
                      <a:r>
                        <a:rPr lang="fr-FR" sz="1500">
                          <a:effectLst/>
                        </a:rPr>
                        <a:t>Graisse</a:t>
                      </a:r>
                    </a:p>
                  </a:txBody>
                  <a:tcPr marL="77702" marR="77702" marT="38851" marB="3885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fr-FR" sz="1500">
                          <a:effectLst/>
                        </a:rPr>
                        <a:t>−100 à −50</a:t>
                      </a:r>
                    </a:p>
                  </a:txBody>
                  <a:tcPr marL="77702" marR="77702" marT="38851" marB="3885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247862186"/>
                  </a:ext>
                </a:extLst>
              </a:tr>
              <a:tr h="285682">
                <a:tc>
                  <a:txBody>
                    <a:bodyPr/>
                    <a:lstStyle/>
                    <a:p>
                      <a:r>
                        <a:rPr lang="fr-FR" sz="1500">
                          <a:effectLst/>
                        </a:rPr>
                        <a:t>Eau</a:t>
                      </a:r>
                    </a:p>
                  </a:txBody>
                  <a:tcPr marL="77702" marR="77702" marT="38851" marB="3885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fr-FR" sz="1500">
                          <a:effectLst/>
                        </a:rPr>
                        <a:t>0</a:t>
                      </a:r>
                    </a:p>
                  </a:txBody>
                  <a:tcPr marL="77702" marR="77702" marT="38851" marB="3885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135282196"/>
                  </a:ext>
                </a:extLst>
              </a:tr>
              <a:tr h="285682">
                <a:tc>
                  <a:txBody>
                    <a:bodyPr/>
                    <a:lstStyle/>
                    <a:p>
                      <a:r>
                        <a:rPr lang="fr-FR" sz="1500" u="none" strike="noStrike" dirty="0">
                          <a:solidFill>
                            <a:srgbClr val="3366CC"/>
                          </a:solidFill>
                          <a:effectLst/>
                          <a:hlinkClick r:id="rId3" tooltip="Liquide cérébro-spinal"/>
                        </a:rPr>
                        <a:t>Liquide cérébro-spinal</a:t>
                      </a:r>
                      <a:endParaRPr lang="fr-FR" sz="1500" dirty="0">
                        <a:effectLst/>
                      </a:endParaRPr>
                    </a:p>
                  </a:txBody>
                  <a:tcPr marL="77702" marR="77702" marT="38851" marB="3885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fr-FR" sz="1500">
                          <a:effectLst/>
                        </a:rPr>
                        <a:t>15</a:t>
                      </a:r>
                    </a:p>
                  </a:txBody>
                  <a:tcPr marL="77702" marR="77702" marT="38851" marB="3885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030575230"/>
                  </a:ext>
                </a:extLst>
              </a:tr>
              <a:tr h="285682">
                <a:tc>
                  <a:txBody>
                    <a:bodyPr/>
                    <a:lstStyle/>
                    <a:p>
                      <a:r>
                        <a:rPr lang="fr-FR" sz="1500">
                          <a:effectLst/>
                        </a:rPr>
                        <a:t>Rein</a:t>
                      </a:r>
                    </a:p>
                  </a:txBody>
                  <a:tcPr marL="77702" marR="77702" marT="38851" marB="3885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fr-FR" sz="1500">
                          <a:effectLst/>
                        </a:rPr>
                        <a:t>30</a:t>
                      </a:r>
                    </a:p>
                  </a:txBody>
                  <a:tcPr marL="77702" marR="77702" marT="38851" marB="3885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564960645"/>
                  </a:ext>
                </a:extLst>
              </a:tr>
              <a:tr h="285682">
                <a:tc>
                  <a:txBody>
                    <a:bodyPr/>
                    <a:lstStyle/>
                    <a:p>
                      <a:r>
                        <a:rPr lang="fr-FR" sz="1500">
                          <a:effectLst/>
                        </a:rPr>
                        <a:t>Sang</a:t>
                      </a:r>
                    </a:p>
                  </a:txBody>
                  <a:tcPr marL="77702" marR="77702" marT="38851" marB="3885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fr-FR" sz="1500">
                          <a:effectLst/>
                        </a:rPr>
                        <a:t>+30 à +45</a:t>
                      </a:r>
                    </a:p>
                  </a:txBody>
                  <a:tcPr marL="77702" marR="77702" marT="38851" marB="3885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676300591"/>
                  </a:ext>
                </a:extLst>
              </a:tr>
              <a:tr h="285682">
                <a:tc>
                  <a:txBody>
                    <a:bodyPr/>
                    <a:lstStyle/>
                    <a:p>
                      <a:r>
                        <a:rPr lang="fr-FR" sz="1500">
                          <a:effectLst/>
                        </a:rPr>
                        <a:t>Muscle</a:t>
                      </a:r>
                    </a:p>
                  </a:txBody>
                  <a:tcPr marL="77702" marR="77702" marT="38851" marB="3885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fr-FR" sz="1500">
                          <a:effectLst/>
                        </a:rPr>
                        <a:t>+10 à +40</a:t>
                      </a:r>
                    </a:p>
                  </a:txBody>
                  <a:tcPr marL="77702" marR="77702" marT="38851" marB="3885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835996720"/>
                  </a:ext>
                </a:extLst>
              </a:tr>
              <a:tr h="285682">
                <a:tc>
                  <a:txBody>
                    <a:bodyPr/>
                    <a:lstStyle/>
                    <a:p>
                      <a:r>
                        <a:rPr lang="fr-FR" sz="1500">
                          <a:effectLst/>
                        </a:rPr>
                        <a:t>Matière grise</a:t>
                      </a:r>
                    </a:p>
                  </a:txBody>
                  <a:tcPr marL="77702" marR="77702" marT="38851" marB="3885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fr-FR" sz="1500">
                          <a:effectLst/>
                        </a:rPr>
                        <a:t>+37 à +45</a:t>
                      </a:r>
                    </a:p>
                  </a:txBody>
                  <a:tcPr marL="77702" marR="77702" marT="38851" marB="3885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731111146"/>
                  </a:ext>
                </a:extLst>
              </a:tr>
              <a:tr h="285682">
                <a:tc>
                  <a:txBody>
                    <a:bodyPr/>
                    <a:lstStyle/>
                    <a:p>
                      <a:r>
                        <a:rPr lang="fr-FR" sz="1500">
                          <a:effectLst/>
                        </a:rPr>
                        <a:t>Matière blanche</a:t>
                      </a:r>
                    </a:p>
                  </a:txBody>
                  <a:tcPr marL="77702" marR="77702" marT="38851" marB="3885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fr-FR" sz="1500">
                          <a:effectLst/>
                        </a:rPr>
                        <a:t>+20 à +30</a:t>
                      </a:r>
                    </a:p>
                  </a:txBody>
                  <a:tcPr marL="77702" marR="77702" marT="38851" marB="3885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659735947"/>
                  </a:ext>
                </a:extLst>
              </a:tr>
              <a:tr h="285682">
                <a:tc>
                  <a:txBody>
                    <a:bodyPr/>
                    <a:lstStyle/>
                    <a:p>
                      <a:r>
                        <a:rPr lang="fr-FR" sz="1500">
                          <a:effectLst/>
                        </a:rPr>
                        <a:t>Foie</a:t>
                      </a:r>
                    </a:p>
                  </a:txBody>
                  <a:tcPr marL="77702" marR="77702" marT="38851" marB="3885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fr-FR" sz="1500">
                          <a:effectLst/>
                        </a:rPr>
                        <a:t>+40 à +60</a:t>
                      </a:r>
                    </a:p>
                  </a:txBody>
                  <a:tcPr marL="77702" marR="77702" marT="38851" marB="3885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485729460"/>
                  </a:ext>
                </a:extLst>
              </a:tr>
              <a:tr h="285682">
                <a:tc>
                  <a:txBody>
                    <a:bodyPr/>
                    <a:lstStyle/>
                    <a:p>
                      <a:r>
                        <a:rPr lang="fr-FR" sz="1500">
                          <a:effectLst/>
                        </a:rPr>
                        <a:t>Tissus mous</a:t>
                      </a:r>
                    </a:p>
                  </a:txBody>
                  <a:tcPr marL="77702" marR="77702" marT="38851" marB="3885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fr-FR" sz="1500">
                          <a:effectLst/>
                        </a:rPr>
                        <a:t>+100 à +300</a:t>
                      </a:r>
                    </a:p>
                  </a:txBody>
                  <a:tcPr marL="77702" marR="77702" marT="38851" marB="3885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451267446"/>
                  </a:ext>
                </a:extLst>
              </a:tr>
              <a:tr h="498893">
                <a:tc>
                  <a:txBody>
                    <a:bodyPr/>
                    <a:lstStyle/>
                    <a:p>
                      <a:r>
                        <a:rPr lang="fr-FR" sz="1500">
                          <a:effectLst/>
                        </a:rPr>
                        <a:t>Os</a:t>
                      </a:r>
                    </a:p>
                  </a:txBody>
                  <a:tcPr marL="77702" marR="77702" marT="38851" marB="3885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pt-BR" sz="1500" dirty="0">
                          <a:effectLst/>
                        </a:rPr>
                        <a:t>+700 (os spongieux) à +3 000 (os denses)</a:t>
                      </a:r>
                    </a:p>
                  </a:txBody>
                  <a:tcPr marL="77702" marR="77702" marT="38851" marB="3885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468209822"/>
                  </a:ext>
                </a:extLst>
              </a:tr>
            </a:tbl>
          </a:graphicData>
        </a:graphic>
      </p:graphicFrame>
      <p:sp>
        <p:nvSpPr>
          <p:cNvPr id="10" name="ZoneTexte 9">
            <a:extLst>
              <a:ext uri="{FF2B5EF4-FFF2-40B4-BE49-F238E27FC236}">
                <a16:creationId xmlns:a16="http://schemas.microsoft.com/office/drawing/2014/main" id="{72ED8F81-987D-45FC-BD23-C33A182C1B8D}"/>
              </a:ext>
            </a:extLst>
          </p:cNvPr>
          <p:cNvSpPr txBox="1"/>
          <p:nvPr/>
        </p:nvSpPr>
        <p:spPr>
          <a:xfrm>
            <a:off x="286266" y="2839218"/>
            <a:ext cx="4705864" cy="92333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0" i="0" u="none" strike="noStrike" cap="none" normalizeH="0" baseline="0" dirty="0">
                <a:ln>
                  <a:noFill/>
                </a:ln>
                <a:effectLst/>
                <a:latin typeface="Arial" panose="020B0604020202020204" pitchFamily="34" charset="0"/>
                <a:cs typeface="Arial" panose="020B0604020202020204" pitchFamily="34" charset="0"/>
              </a:rPr>
              <a:t>Dans un voxel avec un coefficient d'absorption moyen </a:t>
            </a:r>
            <a:r>
              <a:rPr kumimoji="0" lang="fr-FR" altLang="fr-FR" b="0" i="0" u="none" strike="noStrike" cap="none" normalizeH="0" baseline="0" dirty="0" err="1">
                <a:ln>
                  <a:noFill/>
                </a:ln>
                <a:effectLst/>
                <a:latin typeface="Symbol" panose="05050102010706020507" pitchFamily="18" charset="2"/>
                <a:cs typeface="Arial" panose="020B0604020202020204" pitchFamily="34" charset="0"/>
              </a:rPr>
              <a:t>m</a:t>
            </a:r>
            <a:r>
              <a:rPr kumimoji="0" lang="fr-FR" altLang="fr-FR" b="0" i="0" u="none" strike="noStrike" cap="none" normalizeH="0" baseline="-25000" dirty="0" err="1">
                <a:ln>
                  <a:noFill/>
                </a:ln>
                <a:effectLst/>
                <a:latin typeface="Arial" panose="020B0604020202020204" pitchFamily="34" charset="0"/>
                <a:cs typeface="Arial" panose="020B0604020202020204" pitchFamily="34" charset="0"/>
              </a:rPr>
              <a:t>X</a:t>
            </a:r>
            <a:r>
              <a:rPr kumimoji="0" lang="fr-FR" altLang="fr-FR" b="0" i="0" u="none" strike="noStrike" cap="none" normalizeH="0" baseline="0" dirty="0">
                <a:ln>
                  <a:noFill/>
                </a:ln>
                <a:effectLst/>
                <a:latin typeface="Arial" panose="020B0604020202020204" pitchFamily="34" charset="0"/>
                <a:cs typeface="Arial" panose="020B0604020202020204" pitchFamily="34" charset="0"/>
              </a:rPr>
              <a:t>  la valeur correspondante en UH est donné par :</a:t>
            </a:r>
            <a:endParaRPr kumimoji="0" lang="fr-FR" altLang="fr-FR" b="0" i="0" u="none" strike="noStrike" cap="none" normalizeH="0" baseline="0" dirty="0">
              <a:ln>
                <a:noFill/>
              </a:ln>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15" name="ZoneTexte 14">
                <a:extLst>
                  <a:ext uri="{FF2B5EF4-FFF2-40B4-BE49-F238E27FC236}">
                    <a16:creationId xmlns:a16="http://schemas.microsoft.com/office/drawing/2014/main" id="{F26714B8-FA97-412A-B018-E4A80608333D}"/>
                  </a:ext>
                </a:extLst>
              </p:cNvPr>
              <p:cNvSpPr txBox="1"/>
              <p:nvPr/>
            </p:nvSpPr>
            <p:spPr>
              <a:xfrm>
                <a:off x="453080" y="4121502"/>
                <a:ext cx="5017307" cy="6115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r-FR" i="1" smtClean="0">
                          <a:latin typeface="Cambria Math" panose="02040503050406030204" pitchFamily="18" charset="0"/>
                        </a:rPr>
                        <m:t>𝑈𝐻</m:t>
                      </m:r>
                      <m:r>
                        <a:rPr lang="fr-FR" i="0">
                          <a:latin typeface="Cambria Math" panose="02040503050406030204" pitchFamily="18" charset="0"/>
                        </a:rPr>
                        <m:t>=1000×</m:t>
                      </m:r>
                      <m:f>
                        <m:fPr>
                          <m:ctrlPr>
                            <a:rPr lang="fr-FR" i="1">
                              <a:solidFill>
                                <a:srgbClr val="836967"/>
                              </a:solidFill>
                              <a:latin typeface="Cambria Math" panose="02040503050406030204" pitchFamily="18" charset="0"/>
                            </a:rPr>
                          </m:ctrlPr>
                        </m:fPr>
                        <m:num>
                          <m:sSub>
                            <m:sSubPr>
                              <m:ctrlPr>
                                <a:rPr lang="fr-FR" i="1">
                                  <a:solidFill>
                                    <a:srgbClr val="836967"/>
                                  </a:solidFill>
                                  <a:latin typeface="Cambria Math" panose="02040503050406030204" pitchFamily="18" charset="0"/>
                                </a:rPr>
                              </m:ctrlPr>
                            </m:sSubPr>
                            <m:e>
                              <m:r>
                                <a:rPr lang="fr-FR" i="1">
                                  <a:latin typeface="Cambria Math" panose="02040503050406030204" pitchFamily="18" charset="0"/>
                                </a:rPr>
                                <m:t>𝜇</m:t>
                              </m:r>
                            </m:e>
                            <m:sub>
                              <m:r>
                                <a:rPr lang="fr-FR" i="1">
                                  <a:latin typeface="Cambria Math" panose="02040503050406030204" pitchFamily="18" charset="0"/>
                                </a:rPr>
                                <m:t>𝑋</m:t>
                              </m:r>
                            </m:sub>
                          </m:sSub>
                          <m:r>
                            <a:rPr lang="fr-FR" i="0">
                              <a:latin typeface="Cambria Math" panose="02040503050406030204" pitchFamily="18" charset="0"/>
                            </a:rPr>
                            <m:t>−</m:t>
                          </m:r>
                          <m:sSub>
                            <m:sSubPr>
                              <m:ctrlPr>
                                <a:rPr lang="fr-FR" i="1">
                                  <a:solidFill>
                                    <a:srgbClr val="836967"/>
                                  </a:solidFill>
                                  <a:latin typeface="Cambria Math" panose="02040503050406030204" pitchFamily="18" charset="0"/>
                                </a:rPr>
                              </m:ctrlPr>
                            </m:sSubPr>
                            <m:e>
                              <m:r>
                                <a:rPr lang="fr-FR" i="1">
                                  <a:latin typeface="Cambria Math" panose="02040503050406030204" pitchFamily="18" charset="0"/>
                                </a:rPr>
                                <m:t>𝜇</m:t>
                              </m:r>
                            </m:e>
                            <m:sub>
                              <m:r>
                                <a:rPr lang="fr-FR" i="1">
                                  <a:latin typeface="Cambria Math" panose="02040503050406030204" pitchFamily="18" charset="0"/>
                                </a:rPr>
                                <m:t>𝑒𝑎𝑢</m:t>
                              </m:r>
                            </m:sub>
                          </m:sSub>
                        </m:num>
                        <m:den>
                          <m:sSub>
                            <m:sSubPr>
                              <m:ctrlPr>
                                <a:rPr lang="fr-FR" i="1">
                                  <a:solidFill>
                                    <a:srgbClr val="836967"/>
                                  </a:solidFill>
                                  <a:latin typeface="Cambria Math" panose="02040503050406030204" pitchFamily="18" charset="0"/>
                                </a:rPr>
                              </m:ctrlPr>
                            </m:sSubPr>
                            <m:e>
                              <m:r>
                                <a:rPr lang="fr-FR" i="1">
                                  <a:latin typeface="Cambria Math" panose="02040503050406030204" pitchFamily="18" charset="0"/>
                                </a:rPr>
                                <m:t>𝜇</m:t>
                              </m:r>
                            </m:e>
                            <m:sub>
                              <m:r>
                                <a:rPr lang="fr-FR" i="1">
                                  <a:latin typeface="Cambria Math" panose="02040503050406030204" pitchFamily="18" charset="0"/>
                                </a:rPr>
                                <m:t>𝑒𝑎𝑢</m:t>
                              </m:r>
                            </m:sub>
                          </m:sSub>
                        </m:den>
                      </m:f>
                    </m:oMath>
                  </m:oMathPara>
                </a14:m>
                <a:endParaRPr lang="fr-FR" dirty="0"/>
              </a:p>
            </p:txBody>
          </p:sp>
        </mc:Choice>
        <mc:Fallback xmlns="">
          <p:sp>
            <p:nvSpPr>
              <p:cNvPr id="15" name="ZoneTexte 14">
                <a:extLst>
                  <a:ext uri="{FF2B5EF4-FFF2-40B4-BE49-F238E27FC236}">
                    <a16:creationId xmlns:a16="http://schemas.microsoft.com/office/drawing/2014/main" id="{F26714B8-FA97-412A-B018-E4A80608333D}"/>
                  </a:ext>
                </a:extLst>
              </p:cNvPr>
              <p:cNvSpPr txBox="1">
                <a:spLocks noRot="1" noChangeAspect="1" noMove="1" noResize="1" noEditPoints="1" noAdjustHandles="1" noChangeArrowheads="1" noChangeShapeType="1" noTextEdit="1"/>
              </p:cNvSpPr>
              <p:nvPr/>
            </p:nvSpPr>
            <p:spPr>
              <a:xfrm>
                <a:off x="453080" y="4121502"/>
                <a:ext cx="5017307" cy="611578"/>
              </a:xfrm>
              <a:prstGeom prst="rect">
                <a:avLst/>
              </a:prstGeom>
              <a:blipFill>
                <a:blip r:embed="rId4"/>
                <a:stretch>
                  <a:fillRect/>
                </a:stretch>
              </a:blipFill>
            </p:spPr>
            <p:txBody>
              <a:bodyPr/>
              <a:lstStyle/>
              <a:p>
                <a:r>
                  <a:rPr lang="fr-FR">
                    <a:noFill/>
                  </a:rPr>
                  <a:t> </a:t>
                </a:r>
              </a:p>
            </p:txBody>
          </p:sp>
        </mc:Fallback>
      </mc:AlternateContent>
    </p:spTree>
    <p:extLst>
      <p:ext uri="{BB962C8B-B14F-4D97-AF65-F5344CB8AC3E}">
        <p14:creationId xmlns:p14="http://schemas.microsoft.com/office/powerpoint/2010/main" val="27908961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C7E0779-E8DC-4ACB-AC4B-838E3022BB7F}"/>
              </a:ext>
            </a:extLst>
          </p:cNvPr>
          <p:cNvSpPr txBox="1"/>
          <p:nvPr/>
        </p:nvSpPr>
        <p:spPr>
          <a:xfrm>
            <a:off x="1814732" y="618979"/>
            <a:ext cx="7976381" cy="584775"/>
          </a:xfrm>
          <a:prstGeom prst="rect">
            <a:avLst/>
          </a:prstGeom>
          <a:noFill/>
        </p:spPr>
        <p:txBody>
          <a:bodyPr wrap="square" rtlCol="0">
            <a:spAutoFit/>
          </a:bodyPr>
          <a:lstStyle/>
          <a:p>
            <a:r>
              <a:rPr lang="fr-FR" sz="3200" dirty="0"/>
              <a:t>Affichage de l’image reconstruite</a:t>
            </a:r>
          </a:p>
        </p:txBody>
      </p:sp>
      <p:sp>
        <p:nvSpPr>
          <p:cNvPr id="4" name="ZoneTexte 3">
            <a:extLst>
              <a:ext uri="{FF2B5EF4-FFF2-40B4-BE49-F238E27FC236}">
                <a16:creationId xmlns:a16="http://schemas.microsoft.com/office/drawing/2014/main" id="{0AE3A0BF-B87C-42D6-B302-A747A0004E71}"/>
              </a:ext>
            </a:extLst>
          </p:cNvPr>
          <p:cNvSpPr txBox="1"/>
          <p:nvPr/>
        </p:nvSpPr>
        <p:spPr>
          <a:xfrm>
            <a:off x="309490" y="3017412"/>
            <a:ext cx="12041944" cy="1569660"/>
          </a:xfrm>
          <a:prstGeom prst="rect">
            <a:avLst/>
          </a:prstGeom>
          <a:noFill/>
        </p:spPr>
        <p:txBody>
          <a:bodyPr wrap="square">
            <a:spAutoFit/>
          </a:bodyPr>
          <a:lstStyle/>
          <a:p>
            <a:r>
              <a:rPr lang="fr-FR" sz="2400" b="0" i="0" u="sng" dirty="0">
                <a:solidFill>
                  <a:srgbClr val="0F1419"/>
                </a:solidFill>
                <a:effectLst/>
                <a:latin typeface="+mj-lt"/>
              </a:rPr>
              <a:t>Dans la convention classique (comme en radiologie): </a:t>
            </a:r>
          </a:p>
          <a:p>
            <a:r>
              <a:rPr lang="fr-FR" sz="2400" b="0" i="0" dirty="0">
                <a:solidFill>
                  <a:srgbClr val="0F1419"/>
                </a:solidFill>
                <a:effectLst/>
                <a:latin typeface="+mj-lt"/>
              </a:rPr>
              <a:t>le noir --------------------------</a:t>
            </a:r>
            <a:r>
              <a:rPr lang="fr-FR" sz="2400" b="0" i="0" dirty="0">
                <a:solidFill>
                  <a:srgbClr val="0F1419"/>
                </a:solidFill>
                <a:effectLst/>
                <a:latin typeface="+mj-lt"/>
                <a:sym typeface="Wingdings" panose="05000000000000000000" pitchFamily="2" charset="2"/>
              </a:rPr>
              <a:t> </a:t>
            </a:r>
            <a:r>
              <a:rPr lang="fr-FR" sz="2400" b="0" i="0" dirty="0">
                <a:solidFill>
                  <a:srgbClr val="0F1419"/>
                </a:solidFill>
                <a:effectLst/>
                <a:latin typeface="+mj-lt"/>
              </a:rPr>
              <a:t>valeurs de µ faibles ( régions de basse densité)</a:t>
            </a:r>
          </a:p>
          <a:p>
            <a:r>
              <a:rPr lang="fr-FR" sz="2400" b="0" i="0" dirty="0">
                <a:solidFill>
                  <a:srgbClr val="0F1419"/>
                </a:solidFill>
                <a:effectLst/>
                <a:latin typeface="+mj-lt"/>
              </a:rPr>
              <a:t> </a:t>
            </a:r>
            <a:endParaRPr lang="fr-FR" sz="2400" dirty="0">
              <a:solidFill>
                <a:srgbClr val="0F1419"/>
              </a:solidFill>
              <a:latin typeface="+mj-lt"/>
            </a:endParaRPr>
          </a:p>
          <a:p>
            <a:r>
              <a:rPr lang="fr-FR" sz="2400" b="0" i="0" dirty="0">
                <a:solidFill>
                  <a:srgbClr val="0F1419"/>
                </a:solidFill>
                <a:effectLst/>
                <a:latin typeface="+mj-lt"/>
              </a:rPr>
              <a:t>le blanc -----------------------</a:t>
            </a:r>
            <a:r>
              <a:rPr lang="fr-FR" sz="2400" b="0" i="0" dirty="0">
                <a:solidFill>
                  <a:srgbClr val="0F1419"/>
                </a:solidFill>
                <a:effectLst/>
                <a:latin typeface="+mj-lt"/>
                <a:sym typeface="Wingdings" panose="05000000000000000000" pitchFamily="2" charset="2"/>
              </a:rPr>
              <a:t> les</a:t>
            </a:r>
            <a:r>
              <a:rPr lang="fr-FR" sz="2400" b="0" i="0" dirty="0">
                <a:solidFill>
                  <a:srgbClr val="0F1419"/>
                </a:solidFill>
                <a:effectLst/>
                <a:latin typeface="+mj-lt"/>
              </a:rPr>
              <a:t> µ élevés (tissus de haute densité).</a:t>
            </a:r>
            <a:endParaRPr lang="fr-FR" sz="2400" dirty="0">
              <a:latin typeface="+mj-lt"/>
            </a:endParaRPr>
          </a:p>
        </p:txBody>
      </p:sp>
      <p:sp>
        <p:nvSpPr>
          <p:cNvPr id="5" name="ZoneTexte 4">
            <a:extLst>
              <a:ext uri="{FF2B5EF4-FFF2-40B4-BE49-F238E27FC236}">
                <a16:creationId xmlns:a16="http://schemas.microsoft.com/office/drawing/2014/main" id="{AA96B220-532E-4A69-8FF5-A87DBF6B5107}"/>
              </a:ext>
            </a:extLst>
          </p:cNvPr>
          <p:cNvSpPr txBox="1"/>
          <p:nvPr/>
        </p:nvSpPr>
        <p:spPr>
          <a:xfrm>
            <a:off x="309490" y="1460342"/>
            <a:ext cx="7343335" cy="461665"/>
          </a:xfrm>
          <a:prstGeom prst="rect">
            <a:avLst/>
          </a:prstGeom>
          <a:noFill/>
        </p:spPr>
        <p:txBody>
          <a:bodyPr wrap="square" rtlCol="0">
            <a:spAutoFit/>
          </a:bodyPr>
          <a:lstStyle/>
          <a:p>
            <a:r>
              <a:rPr lang="fr-FR" sz="2400" dirty="0"/>
              <a:t>Utiliser une échelle en niveaux de gris</a:t>
            </a:r>
          </a:p>
        </p:txBody>
      </p:sp>
      <p:sp>
        <p:nvSpPr>
          <p:cNvPr id="6" name="ZoneTexte 5">
            <a:extLst>
              <a:ext uri="{FF2B5EF4-FFF2-40B4-BE49-F238E27FC236}">
                <a16:creationId xmlns:a16="http://schemas.microsoft.com/office/drawing/2014/main" id="{19DC5881-D9BC-4DB9-B895-16E32BF93B5D}"/>
              </a:ext>
            </a:extLst>
          </p:cNvPr>
          <p:cNvSpPr txBox="1"/>
          <p:nvPr/>
        </p:nvSpPr>
        <p:spPr>
          <a:xfrm>
            <a:off x="309490" y="2178595"/>
            <a:ext cx="11394830" cy="461665"/>
          </a:xfrm>
          <a:prstGeom prst="rect">
            <a:avLst/>
          </a:prstGeom>
          <a:noFill/>
        </p:spPr>
        <p:txBody>
          <a:bodyPr wrap="square" rtlCol="0">
            <a:spAutoFit/>
          </a:bodyPr>
          <a:lstStyle/>
          <a:p>
            <a:r>
              <a:rPr lang="fr-FR" sz="2400" dirty="0"/>
              <a:t>Du noir (niveau 0)  ------------------------------</a:t>
            </a:r>
            <a:r>
              <a:rPr lang="fr-FR" sz="2400" dirty="0">
                <a:sym typeface="Wingdings" panose="05000000000000000000" pitchFamily="2" charset="2"/>
              </a:rPr>
              <a:t>blanc (niveau 255 </a:t>
            </a:r>
            <a:r>
              <a:rPr lang="fr-FR" i="1" dirty="0">
                <a:sym typeface="Wingdings" panose="05000000000000000000" pitchFamily="2" charset="2"/>
              </a:rPr>
              <a:t>si l’encodage de gris se fait sur 8 bits</a:t>
            </a:r>
            <a:endParaRPr lang="fr-FR" i="1" dirty="0"/>
          </a:p>
        </p:txBody>
      </p:sp>
      <p:sp>
        <p:nvSpPr>
          <p:cNvPr id="7" name="ZoneTexte 6">
            <a:extLst>
              <a:ext uri="{FF2B5EF4-FFF2-40B4-BE49-F238E27FC236}">
                <a16:creationId xmlns:a16="http://schemas.microsoft.com/office/drawing/2014/main" id="{EB089C78-0C09-4FE1-BC69-74F92905A2BA}"/>
              </a:ext>
            </a:extLst>
          </p:cNvPr>
          <p:cNvSpPr txBox="1"/>
          <p:nvPr/>
        </p:nvSpPr>
        <p:spPr>
          <a:xfrm>
            <a:off x="309490" y="4881489"/>
            <a:ext cx="10761784" cy="461665"/>
          </a:xfrm>
          <a:prstGeom prst="rect">
            <a:avLst/>
          </a:prstGeom>
          <a:noFill/>
        </p:spPr>
        <p:txBody>
          <a:bodyPr wrap="square" rtlCol="0">
            <a:spAutoFit/>
          </a:bodyPr>
          <a:lstStyle/>
          <a:p>
            <a:r>
              <a:rPr lang="fr-FR" sz="2400" dirty="0"/>
              <a:t>256 niveaux ne permettent pas d’afficher les -1000 a +3000 niveaux de </a:t>
            </a:r>
            <a:r>
              <a:rPr lang="fr-FR" sz="2400" b="1" i="0" dirty="0">
                <a:solidFill>
                  <a:srgbClr val="202122"/>
                </a:solidFill>
                <a:effectLst/>
                <a:latin typeface="Arial" panose="020B0604020202020204" pitchFamily="34" charset="0"/>
              </a:rPr>
              <a:t>Hounsfield</a:t>
            </a:r>
            <a:r>
              <a:rPr lang="fr-FR" sz="2400" dirty="0"/>
              <a:t> </a:t>
            </a:r>
          </a:p>
        </p:txBody>
      </p:sp>
      <p:sp>
        <p:nvSpPr>
          <p:cNvPr id="8" name="Flèche : droite 7">
            <a:extLst>
              <a:ext uri="{FF2B5EF4-FFF2-40B4-BE49-F238E27FC236}">
                <a16:creationId xmlns:a16="http://schemas.microsoft.com/office/drawing/2014/main" id="{5241ECF9-AA02-4C9D-A0EB-3A3BCD7AE766}"/>
              </a:ext>
            </a:extLst>
          </p:cNvPr>
          <p:cNvSpPr/>
          <p:nvPr/>
        </p:nvSpPr>
        <p:spPr>
          <a:xfrm>
            <a:off x="801858" y="5824025"/>
            <a:ext cx="1378634" cy="4149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CB6681FA-4304-47F6-8E7B-BFB9B814AA2D}"/>
              </a:ext>
            </a:extLst>
          </p:cNvPr>
          <p:cNvSpPr txBox="1"/>
          <p:nvPr/>
        </p:nvSpPr>
        <p:spPr>
          <a:xfrm>
            <a:off x="2912012" y="5739135"/>
            <a:ext cx="4037428" cy="584775"/>
          </a:xfrm>
          <a:prstGeom prst="rect">
            <a:avLst/>
          </a:prstGeom>
          <a:noFill/>
        </p:spPr>
        <p:txBody>
          <a:bodyPr wrap="square" rtlCol="0">
            <a:spAutoFit/>
          </a:bodyPr>
          <a:lstStyle/>
          <a:p>
            <a:r>
              <a:rPr lang="fr-FR" sz="3200" dirty="0"/>
              <a:t>Effectuer un fenêtrage </a:t>
            </a:r>
          </a:p>
        </p:txBody>
      </p:sp>
    </p:spTree>
    <p:extLst>
      <p:ext uri="{BB962C8B-B14F-4D97-AF65-F5344CB8AC3E}">
        <p14:creationId xmlns:p14="http://schemas.microsoft.com/office/powerpoint/2010/main" val="3806111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E06F8F8-085B-420A-AF71-1BF77F2C3C2C}"/>
              </a:ext>
            </a:extLst>
          </p:cNvPr>
          <p:cNvSpPr>
            <a:spLocks noGrp="1"/>
          </p:cNvSpPr>
          <p:nvPr>
            <p:ph idx="1"/>
          </p:nvPr>
        </p:nvSpPr>
        <p:spPr>
          <a:xfrm>
            <a:off x="272955" y="824563"/>
            <a:ext cx="6333771" cy="943296"/>
          </a:xfrm>
        </p:spPr>
        <p:txBody>
          <a:bodyPr>
            <a:normAutofit/>
          </a:bodyPr>
          <a:lstStyle/>
          <a:p>
            <a:pPr marL="0" indent="0">
              <a:buNone/>
            </a:pPr>
            <a:r>
              <a:rPr lang="fr-FR" dirty="0"/>
              <a:t>Limites de la radiologie conventionnelle : Superposition </a:t>
            </a:r>
          </a:p>
        </p:txBody>
      </p:sp>
      <p:pic>
        <p:nvPicPr>
          <p:cNvPr id="5" name="Image 4">
            <a:extLst>
              <a:ext uri="{FF2B5EF4-FFF2-40B4-BE49-F238E27FC236}">
                <a16:creationId xmlns:a16="http://schemas.microsoft.com/office/drawing/2014/main" id="{E0D9F1DC-5A7D-4175-8898-B20981D30979}"/>
              </a:ext>
            </a:extLst>
          </p:cNvPr>
          <p:cNvPicPr>
            <a:picLocks noChangeAspect="1"/>
          </p:cNvPicPr>
          <p:nvPr/>
        </p:nvPicPr>
        <p:blipFill>
          <a:blip r:embed="rId2"/>
          <a:stretch>
            <a:fillRect/>
          </a:stretch>
        </p:blipFill>
        <p:spPr>
          <a:xfrm>
            <a:off x="5865125" y="1825625"/>
            <a:ext cx="6232550" cy="4762195"/>
          </a:xfrm>
          <a:prstGeom prst="rect">
            <a:avLst/>
          </a:prstGeom>
        </p:spPr>
      </p:pic>
      <p:sp>
        <p:nvSpPr>
          <p:cNvPr id="6" name="ZoneTexte 5">
            <a:extLst>
              <a:ext uri="{FF2B5EF4-FFF2-40B4-BE49-F238E27FC236}">
                <a16:creationId xmlns:a16="http://schemas.microsoft.com/office/drawing/2014/main" id="{556F3663-F98F-48D1-896E-27663D7F7A41}"/>
              </a:ext>
            </a:extLst>
          </p:cNvPr>
          <p:cNvSpPr txBox="1"/>
          <p:nvPr/>
        </p:nvSpPr>
        <p:spPr>
          <a:xfrm>
            <a:off x="272955" y="2251880"/>
            <a:ext cx="5117910" cy="830997"/>
          </a:xfrm>
          <a:prstGeom prst="rect">
            <a:avLst/>
          </a:prstGeom>
          <a:noFill/>
        </p:spPr>
        <p:txBody>
          <a:bodyPr wrap="square" rtlCol="0">
            <a:spAutoFit/>
          </a:bodyPr>
          <a:lstStyle/>
          <a:p>
            <a:r>
              <a:rPr lang="fr-FR" sz="2400" dirty="0">
                <a:latin typeface="Times New Roman" panose="02020603050405020304" pitchFamily="18" charset="0"/>
                <a:cs typeface="Times New Roman" panose="02020603050405020304" pitchFamily="18" charset="0"/>
              </a:rPr>
              <a:t>Des objets à différentes profondeurs seront projetés sur un même plan</a:t>
            </a:r>
          </a:p>
        </p:txBody>
      </p:sp>
    </p:spTree>
    <p:extLst>
      <p:ext uri="{BB962C8B-B14F-4D97-AF65-F5344CB8AC3E}">
        <p14:creationId xmlns:p14="http://schemas.microsoft.com/office/powerpoint/2010/main" val="21282635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DAB8E65-35E9-4452-80D6-818F346EAA6A}"/>
              </a:ext>
            </a:extLst>
          </p:cNvPr>
          <p:cNvSpPr txBox="1"/>
          <p:nvPr/>
        </p:nvSpPr>
        <p:spPr>
          <a:xfrm>
            <a:off x="604912" y="914399"/>
            <a:ext cx="11113476" cy="4154984"/>
          </a:xfrm>
          <a:prstGeom prst="rect">
            <a:avLst/>
          </a:prstGeom>
          <a:noFill/>
        </p:spPr>
        <p:txBody>
          <a:bodyPr wrap="square" rtlCol="0">
            <a:spAutoFit/>
          </a:bodyPr>
          <a:lstStyle/>
          <a:p>
            <a:r>
              <a:rPr lang="fr-FR" sz="2400" b="0" i="0" dirty="0">
                <a:solidFill>
                  <a:srgbClr val="0F1419"/>
                </a:solidFill>
                <a:effectLst/>
                <a:latin typeface="times new roman" panose="02020603050405020304" pitchFamily="18" charset="0"/>
              </a:rPr>
              <a:t>En tomodensitométrie </a:t>
            </a:r>
            <a:r>
              <a:rPr lang="fr-FR" sz="2400" b="1" i="0" dirty="0">
                <a:solidFill>
                  <a:srgbClr val="0F1419"/>
                </a:solidFill>
                <a:effectLst/>
                <a:latin typeface="times new roman" panose="02020603050405020304" pitchFamily="18" charset="0"/>
              </a:rPr>
              <a:t>le fenêtrage </a:t>
            </a:r>
            <a:r>
              <a:rPr lang="fr-FR" sz="2400" b="0" i="0" dirty="0">
                <a:solidFill>
                  <a:srgbClr val="0F1419"/>
                </a:solidFill>
                <a:effectLst/>
                <a:latin typeface="times new roman" panose="02020603050405020304" pitchFamily="18" charset="0"/>
              </a:rPr>
              <a:t>est une application des valeurs de densités en unités Hounsfield sur l’échelle des grisés. </a:t>
            </a:r>
          </a:p>
          <a:p>
            <a:endParaRPr lang="fr-FR" sz="2400" dirty="0">
              <a:solidFill>
                <a:srgbClr val="0F1419"/>
              </a:solidFill>
              <a:latin typeface="times new roman" panose="02020603050405020304" pitchFamily="18" charset="0"/>
            </a:endParaRPr>
          </a:p>
          <a:p>
            <a:r>
              <a:rPr lang="fr-FR" sz="2400" b="0" i="0" dirty="0">
                <a:solidFill>
                  <a:srgbClr val="0F1419"/>
                </a:solidFill>
                <a:effectLst/>
                <a:latin typeface="times new roman" panose="02020603050405020304" pitchFamily="18" charset="0"/>
              </a:rPr>
              <a:t>Il consiste à sélectionner </a:t>
            </a:r>
            <a:r>
              <a:rPr lang="fr-FR" sz="2400" b="1" i="0" dirty="0">
                <a:solidFill>
                  <a:srgbClr val="0F1419"/>
                </a:solidFill>
                <a:effectLst/>
                <a:latin typeface="times new roman" panose="02020603050405020304" pitchFamily="18" charset="0"/>
              </a:rPr>
              <a:t>une fourchette </a:t>
            </a:r>
            <a:r>
              <a:rPr lang="fr-FR" sz="2400" b="0" i="0" dirty="0">
                <a:solidFill>
                  <a:srgbClr val="0F1419"/>
                </a:solidFill>
                <a:effectLst/>
                <a:latin typeface="times new roman" panose="02020603050405020304" pitchFamily="18" charset="0"/>
              </a:rPr>
              <a:t>de valeurs et à l’étaler sur la totalité des niveaux de gris. </a:t>
            </a:r>
          </a:p>
          <a:p>
            <a:endParaRPr lang="fr-FR" sz="2400" dirty="0">
              <a:solidFill>
                <a:srgbClr val="0F1419"/>
              </a:solidFill>
              <a:latin typeface="times new roman" panose="02020603050405020304" pitchFamily="18" charset="0"/>
            </a:endParaRPr>
          </a:p>
          <a:p>
            <a:r>
              <a:rPr lang="fr-FR" sz="2400" b="0" i="0" dirty="0">
                <a:solidFill>
                  <a:srgbClr val="0F1419"/>
                </a:solidFill>
                <a:effectLst/>
                <a:latin typeface="times new roman" panose="02020603050405020304" pitchFamily="18" charset="0"/>
              </a:rPr>
              <a:t>Les valeurs de densités supérieures au maximum sont toutes affichées en blanc alors que les valeurs inférieures au minimum sont vues en noir. </a:t>
            </a:r>
          </a:p>
          <a:p>
            <a:endParaRPr lang="fr-FR" sz="2400" dirty="0">
              <a:solidFill>
                <a:srgbClr val="0F1419"/>
              </a:solidFill>
              <a:latin typeface="times new roman" panose="02020603050405020304" pitchFamily="18" charset="0"/>
            </a:endParaRPr>
          </a:p>
          <a:p>
            <a:r>
              <a:rPr lang="fr-FR" sz="2400" b="0" i="0" dirty="0">
                <a:solidFill>
                  <a:srgbClr val="0F1419"/>
                </a:solidFill>
                <a:effectLst/>
                <a:latin typeface="times new roman" panose="02020603050405020304" pitchFamily="18" charset="0"/>
              </a:rPr>
              <a:t>Cela permet d’accroître le contraste sur la famille de tissus qui constituent la région d’intérêt, par exemple une région de tissus mous, ou encore un ensemble osseux.</a:t>
            </a:r>
            <a:endParaRPr lang="fr-FR" sz="2400" dirty="0"/>
          </a:p>
        </p:txBody>
      </p:sp>
    </p:spTree>
    <p:extLst>
      <p:ext uri="{BB962C8B-B14F-4D97-AF65-F5344CB8AC3E}">
        <p14:creationId xmlns:p14="http://schemas.microsoft.com/office/powerpoint/2010/main" val="32956093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canner jambe: fenêtre osseuse">
            <a:extLst>
              <a:ext uri="{FF2B5EF4-FFF2-40B4-BE49-F238E27FC236}">
                <a16:creationId xmlns:a16="http://schemas.microsoft.com/office/drawing/2014/main" id="{BC86FD51-D585-47B7-9B4D-FE34B15699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551" y="566282"/>
            <a:ext cx="3885509" cy="365081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Tomodensitométrie de la jambe- fenêtre tissus mous">
            <a:extLst>
              <a:ext uri="{FF2B5EF4-FFF2-40B4-BE49-F238E27FC236}">
                <a16:creationId xmlns:a16="http://schemas.microsoft.com/office/drawing/2014/main" id="{29A47392-B61A-4A9A-9AB5-AD84AB8C21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9806" y="2517752"/>
            <a:ext cx="3901633" cy="3650814"/>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78F7A06D-ABCE-4D72-AFCE-F051455AE092}"/>
              </a:ext>
            </a:extLst>
          </p:cNvPr>
          <p:cNvSpPr txBox="1"/>
          <p:nvPr/>
        </p:nvSpPr>
        <p:spPr>
          <a:xfrm>
            <a:off x="253218" y="33794"/>
            <a:ext cx="7265962"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fr-FR" altLang="fr-FR" b="1" dirty="0">
                <a:solidFill>
                  <a:srgbClr val="000000"/>
                </a:solidFill>
                <a:latin typeface="Montserrat" panose="00000500000000000000" pitchFamily="2" charset="0"/>
              </a:rPr>
              <a:t>Exemple de fenêtrage du M</a:t>
            </a:r>
            <a:r>
              <a:rPr kumimoji="0" lang="fr-FR" altLang="fr-FR" sz="1800" b="1" i="0" u="none" strike="noStrike" cap="none" normalizeH="0" baseline="0" dirty="0">
                <a:ln>
                  <a:noFill/>
                </a:ln>
                <a:solidFill>
                  <a:srgbClr val="000000"/>
                </a:solidFill>
                <a:effectLst/>
                <a:latin typeface="Montserrat" panose="00000500000000000000" pitchFamily="2" charset="0"/>
              </a:rPr>
              <a:t>olles de la jambe</a:t>
            </a:r>
            <a:r>
              <a:rPr kumimoji="0" lang="fr-FR" altLang="fr-FR" sz="1800" b="0" i="0" u="none" strike="noStrike" cap="none" normalizeH="0" baseline="0" dirty="0">
                <a:ln>
                  <a:noFill/>
                </a:ln>
                <a:solidFill>
                  <a:srgbClr val="000000"/>
                </a:solidFill>
                <a:effectLst/>
                <a:latin typeface="Montserrat" panose="00000500000000000000" pitchFamily="2" charset="0"/>
              </a:rPr>
              <a:t>.</a:t>
            </a:r>
            <a:endParaRPr kumimoji="0" lang="fr-FR" altLang="fr-FR" sz="1800" b="0" i="0" u="none" strike="noStrike" cap="none" normalizeH="0" baseline="0" dirty="0">
              <a:ln>
                <a:noFill/>
              </a:ln>
              <a:solidFill>
                <a:schemeClr val="tx1"/>
              </a:solidFill>
              <a:effectLst/>
            </a:endParaRPr>
          </a:p>
        </p:txBody>
      </p:sp>
      <p:sp>
        <p:nvSpPr>
          <p:cNvPr id="8" name="ZoneTexte 7">
            <a:extLst>
              <a:ext uri="{FF2B5EF4-FFF2-40B4-BE49-F238E27FC236}">
                <a16:creationId xmlns:a16="http://schemas.microsoft.com/office/drawing/2014/main" id="{653508B2-4BF8-4FA4-8FCA-091C791E8C3C}"/>
              </a:ext>
            </a:extLst>
          </p:cNvPr>
          <p:cNvSpPr txBox="1"/>
          <p:nvPr/>
        </p:nvSpPr>
        <p:spPr>
          <a:xfrm>
            <a:off x="777239" y="5645386"/>
            <a:ext cx="7265962" cy="646331"/>
          </a:xfrm>
          <a:prstGeom prst="rect">
            <a:avLst/>
          </a:prstGeom>
          <a:noFill/>
        </p:spPr>
        <p:txBody>
          <a:bodyPr wrap="square">
            <a:spAutoFit/>
          </a:bodyPr>
          <a:lstStyle/>
          <a:p>
            <a:r>
              <a:rPr kumimoji="0" lang="fr-FR" altLang="fr-FR" sz="1800" b="0" i="0" u="none" strike="noStrike" cap="none" normalizeH="0" baseline="0" dirty="0">
                <a:ln>
                  <a:noFill/>
                </a:ln>
                <a:solidFill>
                  <a:srgbClr val="663333"/>
                </a:solidFill>
                <a:effectLst/>
                <a:latin typeface="Montserrat" panose="00000500000000000000" pitchFamily="2" charset="0"/>
              </a:rPr>
              <a:t>Tomodensitométrie de la jambe-coupe axiale </a:t>
            </a:r>
          </a:p>
          <a:p>
            <a:r>
              <a:rPr kumimoji="0" lang="fr-FR" altLang="fr-FR" sz="1800" b="0" i="0" u="none" strike="noStrike" cap="none" normalizeH="0" baseline="0" dirty="0">
                <a:ln>
                  <a:noFill/>
                </a:ln>
                <a:solidFill>
                  <a:srgbClr val="663333"/>
                </a:solidFill>
                <a:effectLst/>
                <a:latin typeface="Montserrat" panose="00000500000000000000" pitchFamily="2" charset="0"/>
              </a:rPr>
              <a:t>("fenêtre tissus mous") </a:t>
            </a:r>
            <a:endParaRPr lang="fr-FR" dirty="0"/>
          </a:p>
        </p:txBody>
      </p:sp>
      <p:sp>
        <p:nvSpPr>
          <p:cNvPr id="10" name="ZoneTexte 9">
            <a:extLst>
              <a:ext uri="{FF2B5EF4-FFF2-40B4-BE49-F238E27FC236}">
                <a16:creationId xmlns:a16="http://schemas.microsoft.com/office/drawing/2014/main" id="{03C6ADBD-D048-4331-A6AE-73B5EBE2476E}"/>
              </a:ext>
            </a:extLst>
          </p:cNvPr>
          <p:cNvSpPr txBox="1"/>
          <p:nvPr/>
        </p:nvSpPr>
        <p:spPr>
          <a:xfrm>
            <a:off x="4187060" y="740170"/>
            <a:ext cx="6098344" cy="646331"/>
          </a:xfrm>
          <a:prstGeom prst="rect">
            <a:avLst/>
          </a:prstGeom>
          <a:noFill/>
        </p:spPr>
        <p:txBody>
          <a:bodyPr wrap="square">
            <a:spAutoFit/>
          </a:bodyPr>
          <a:lstStyle/>
          <a:p>
            <a:r>
              <a:rPr kumimoji="0" lang="fr-FR" altLang="fr-FR" sz="1800" b="0" i="0" u="none" strike="noStrike" cap="none" normalizeH="0" baseline="0" dirty="0">
                <a:ln>
                  <a:noFill/>
                </a:ln>
                <a:solidFill>
                  <a:srgbClr val="663333"/>
                </a:solidFill>
                <a:effectLst/>
                <a:latin typeface="Montserrat" panose="00000500000000000000" pitchFamily="2" charset="0"/>
              </a:rPr>
              <a:t>Tomodensitométrie de la jambe - coupe axiale ("fenêtre osseuse") </a:t>
            </a:r>
            <a:endParaRPr lang="fr-FR" dirty="0"/>
          </a:p>
        </p:txBody>
      </p:sp>
    </p:spTree>
    <p:extLst>
      <p:ext uri="{BB962C8B-B14F-4D97-AF65-F5344CB8AC3E}">
        <p14:creationId xmlns:p14="http://schemas.microsoft.com/office/powerpoint/2010/main" val="15845162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4" name="Picture 8" descr="نتيجة بحث الصور عن generations scann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1975" y="548680"/>
            <a:ext cx="4876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نتيجة بحث الصور عن generations scann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7649" y="1484784"/>
            <a:ext cx="5416153" cy="4062116"/>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نتيجة بحث الصور عن generations scanner"/>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6" descr="نتيجة بحث الصور عن generations scanner"/>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971" y="546173"/>
            <a:ext cx="5642843" cy="4248472"/>
          </a:xfrm>
          <a:prstGeom prst="rect">
            <a:avLst/>
          </a:prstGeom>
        </p:spPr>
      </p:pic>
      <p:pic>
        <p:nvPicPr>
          <p:cNvPr id="9226" name="Picture 10" descr="نتيجة بحث الصور عن generations scann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3872" y="2670409"/>
            <a:ext cx="5472608" cy="4108745"/>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D7D14BDE-547C-4A48-B03F-37168C5099FE}"/>
              </a:ext>
            </a:extLst>
          </p:cNvPr>
          <p:cNvSpPr txBox="1"/>
          <p:nvPr/>
        </p:nvSpPr>
        <p:spPr>
          <a:xfrm>
            <a:off x="2289175" y="0"/>
            <a:ext cx="6207027" cy="584775"/>
          </a:xfrm>
          <a:prstGeom prst="rect">
            <a:avLst/>
          </a:prstGeom>
          <a:noFill/>
        </p:spPr>
        <p:txBody>
          <a:bodyPr wrap="square" rtlCol="0">
            <a:spAutoFit/>
          </a:bodyPr>
          <a:lstStyle/>
          <a:p>
            <a:pPr algn="ctr"/>
            <a:r>
              <a:rPr lang="fr-FR" sz="3200" dirty="0"/>
              <a:t>Evolution du scanner</a:t>
            </a:r>
          </a:p>
        </p:txBody>
      </p:sp>
    </p:spTree>
    <p:extLst>
      <p:ext uri="{BB962C8B-B14F-4D97-AF65-F5344CB8AC3E}">
        <p14:creationId xmlns:p14="http://schemas.microsoft.com/office/powerpoint/2010/main" val="4190166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224"/>
                                        </p:tgtEl>
                                        <p:attrNameLst>
                                          <p:attrName>style.visibility</p:attrName>
                                        </p:attrNameLst>
                                      </p:cBhvr>
                                      <p:to>
                                        <p:strVal val="visible"/>
                                      </p:to>
                                    </p:set>
                                    <p:animEffect transition="in" filter="fade">
                                      <p:cBhvr>
                                        <p:cTn id="7" dur="1000"/>
                                        <p:tgtEl>
                                          <p:spTgt spid="9224"/>
                                        </p:tgtEl>
                                      </p:cBhvr>
                                    </p:animEffect>
                                    <p:anim calcmode="lin" valueType="num">
                                      <p:cBhvr>
                                        <p:cTn id="8" dur="1000" fill="hold"/>
                                        <p:tgtEl>
                                          <p:spTgt spid="9224"/>
                                        </p:tgtEl>
                                        <p:attrNameLst>
                                          <p:attrName>ppt_x</p:attrName>
                                        </p:attrNameLst>
                                      </p:cBhvr>
                                      <p:tavLst>
                                        <p:tav tm="0">
                                          <p:val>
                                            <p:strVal val="#ppt_x"/>
                                          </p:val>
                                        </p:tav>
                                        <p:tav tm="100000">
                                          <p:val>
                                            <p:strVal val="#ppt_x"/>
                                          </p:val>
                                        </p:tav>
                                      </p:tavLst>
                                    </p:anim>
                                    <p:anim calcmode="lin" valueType="num">
                                      <p:cBhvr>
                                        <p:cTn id="9" dur="1000" fill="hold"/>
                                        <p:tgtEl>
                                          <p:spTgt spid="92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218"/>
                                        </p:tgtEl>
                                        <p:attrNameLst>
                                          <p:attrName>style.visibility</p:attrName>
                                        </p:attrNameLst>
                                      </p:cBhvr>
                                      <p:to>
                                        <p:strVal val="visible"/>
                                      </p:to>
                                    </p:set>
                                    <p:animEffect transition="in" filter="fade">
                                      <p:cBhvr>
                                        <p:cTn id="14" dur="1000"/>
                                        <p:tgtEl>
                                          <p:spTgt spid="9218"/>
                                        </p:tgtEl>
                                      </p:cBhvr>
                                    </p:animEffect>
                                    <p:anim calcmode="lin" valueType="num">
                                      <p:cBhvr>
                                        <p:cTn id="15" dur="1000" fill="hold"/>
                                        <p:tgtEl>
                                          <p:spTgt spid="9218"/>
                                        </p:tgtEl>
                                        <p:attrNameLst>
                                          <p:attrName>ppt_x</p:attrName>
                                        </p:attrNameLst>
                                      </p:cBhvr>
                                      <p:tavLst>
                                        <p:tav tm="0">
                                          <p:val>
                                            <p:strVal val="#ppt_x"/>
                                          </p:val>
                                        </p:tav>
                                        <p:tav tm="100000">
                                          <p:val>
                                            <p:strVal val="#ppt_x"/>
                                          </p:val>
                                        </p:tav>
                                      </p:tavLst>
                                    </p:anim>
                                    <p:anim calcmode="lin" valueType="num">
                                      <p:cBhvr>
                                        <p:cTn id="16"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226"/>
                                        </p:tgtEl>
                                        <p:attrNameLst>
                                          <p:attrName>style.visibility</p:attrName>
                                        </p:attrNameLst>
                                      </p:cBhvr>
                                      <p:to>
                                        <p:strVal val="visible"/>
                                      </p:to>
                                    </p:set>
                                    <p:animEffect transition="in" filter="fade">
                                      <p:cBhvr>
                                        <p:cTn id="28" dur="1000"/>
                                        <p:tgtEl>
                                          <p:spTgt spid="9226"/>
                                        </p:tgtEl>
                                      </p:cBhvr>
                                    </p:animEffect>
                                    <p:anim calcmode="lin" valueType="num">
                                      <p:cBhvr>
                                        <p:cTn id="29" dur="1000" fill="hold"/>
                                        <p:tgtEl>
                                          <p:spTgt spid="9226"/>
                                        </p:tgtEl>
                                        <p:attrNameLst>
                                          <p:attrName>ppt_x</p:attrName>
                                        </p:attrNameLst>
                                      </p:cBhvr>
                                      <p:tavLst>
                                        <p:tav tm="0">
                                          <p:val>
                                            <p:strVal val="#ppt_x"/>
                                          </p:val>
                                        </p:tav>
                                        <p:tav tm="100000">
                                          <p:val>
                                            <p:strVal val="#ppt_x"/>
                                          </p:val>
                                        </p:tav>
                                      </p:tavLst>
                                    </p:anim>
                                    <p:anim calcmode="lin" valueType="num">
                                      <p:cBhvr>
                                        <p:cTn id="30" dur="1000" fill="hold"/>
                                        <p:tgtEl>
                                          <p:spTgt spid="92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112260-C1FF-42F3-9995-F20BE2DFAF27}"/>
              </a:ext>
            </a:extLst>
          </p:cNvPr>
          <p:cNvSpPr>
            <a:spLocks noGrp="1"/>
          </p:cNvSpPr>
          <p:nvPr>
            <p:ph type="title"/>
          </p:nvPr>
        </p:nvSpPr>
        <p:spPr/>
        <p:txBody>
          <a:bodyPr>
            <a:normAutofit/>
          </a:bodyPr>
          <a:lstStyle/>
          <a:p>
            <a:r>
              <a:rPr lang="fr-FR" sz="2400" i="0" dirty="0">
                <a:solidFill>
                  <a:srgbClr val="000000"/>
                </a:solidFill>
                <a:effectLst/>
                <a:latin typeface="Times New Roman" panose="02020603050405020304" pitchFamily="18" charset="0"/>
              </a:rPr>
              <a:t>Le fan-</a:t>
            </a:r>
            <a:r>
              <a:rPr lang="fr-FR" sz="2400" i="0" dirty="0" err="1">
                <a:solidFill>
                  <a:srgbClr val="000000"/>
                </a:solidFill>
                <a:effectLst/>
                <a:latin typeface="Times New Roman" panose="02020603050405020304" pitchFamily="18" charset="0"/>
              </a:rPr>
              <a:t>beam</a:t>
            </a:r>
            <a:r>
              <a:rPr lang="fr-FR" sz="2400" dirty="0">
                <a:solidFill>
                  <a:srgbClr val="000000"/>
                </a:solidFill>
                <a:latin typeface="Times New Roman" panose="02020603050405020304" pitchFamily="18" charset="0"/>
              </a:rPr>
              <a:t> : Premier scanner</a:t>
            </a:r>
            <a:endParaRPr lang="fr-FR" sz="2400" dirty="0"/>
          </a:p>
        </p:txBody>
      </p:sp>
      <p:sp>
        <p:nvSpPr>
          <p:cNvPr id="3" name="Espace réservé du contenu 2">
            <a:extLst>
              <a:ext uri="{FF2B5EF4-FFF2-40B4-BE49-F238E27FC236}">
                <a16:creationId xmlns:a16="http://schemas.microsoft.com/office/drawing/2014/main" id="{FC976F2A-EF53-4EB0-81F2-FD281E38650D}"/>
              </a:ext>
            </a:extLst>
          </p:cNvPr>
          <p:cNvSpPr>
            <a:spLocks noGrp="1"/>
          </p:cNvSpPr>
          <p:nvPr>
            <p:ph idx="1"/>
          </p:nvPr>
        </p:nvSpPr>
        <p:spPr/>
        <p:txBody>
          <a:bodyPr/>
          <a:lstStyle/>
          <a:p>
            <a:r>
              <a:rPr lang="fr-FR" b="0" i="0" dirty="0">
                <a:solidFill>
                  <a:srgbClr val="000000"/>
                </a:solidFill>
                <a:effectLst/>
                <a:latin typeface="Times New Roman" panose="02020603050405020304" pitchFamily="18" charset="0"/>
              </a:rPr>
              <a:t>principe mathématique de reconstruction des images par rétroprojection, proposé par Radon dès 1917</a:t>
            </a:r>
          </a:p>
          <a:p>
            <a:r>
              <a:rPr lang="fr-FR" b="0" i="0" dirty="0">
                <a:solidFill>
                  <a:srgbClr val="000000"/>
                </a:solidFill>
                <a:effectLst/>
                <a:latin typeface="Times New Roman" panose="02020603050405020304" pitchFamily="18" charset="0"/>
              </a:rPr>
              <a:t>La première machine opérationnelle capturait 160 lignes parallèles sur une translation globale de 24cm et pivotait de 1° par étape pour couvrir au total 180°, ce qui donnait 160x180=28800 mesures, le tout en 5min</a:t>
            </a:r>
            <a:r>
              <a:rPr lang="fr-FR" dirty="0">
                <a:solidFill>
                  <a:srgbClr val="000000"/>
                </a:solidFill>
                <a:latin typeface="Times New Roman" panose="02020603050405020304" pitchFamily="18" charset="0"/>
              </a:rPr>
              <a:t>.</a:t>
            </a:r>
          </a:p>
          <a:p>
            <a:r>
              <a:rPr lang="fr-FR" dirty="0">
                <a:solidFill>
                  <a:srgbClr val="000000"/>
                </a:solidFill>
                <a:latin typeface="Times New Roman" panose="02020603050405020304" pitchFamily="18" charset="0"/>
              </a:rPr>
              <a:t>Avantage : </a:t>
            </a:r>
            <a:r>
              <a:rPr lang="fr-FR" b="0" i="0" dirty="0">
                <a:solidFill>
                  <a:srgbClr val="000000"/>
                </a:solidFill>
                <a:effectLst/>
                <a:latin typeface="Times New Roman" panose="02020603050405020304" pitchFamily="18" charset="0"/>
              </a:rPr>
              <a:t>L'absence totale de bruit par diffusion des rayons X.</a:t>
            </a:r>
            <a:endParaRPr lang="fr-FR" dirty="0"/>
          </a:p>
        </p:txBody>
      </p:sp>
      <p:pic>
        <p:nvPicPr>
          <p:cNvPr id="4" name="Picture 8" descr="نتيجة بحث الصور عن generations scanner">
            <a:extLst>
              <a:ext uri="{FF2B5EF4-FFF2-40B4-BE49-F238E27FC236}">
                <a16:creationId xmlns:a16="http://schemas.microsoft.com/office/drawing/2014/main" id="{568E8360-79AF-4966-BBDE-480E82A984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5966" y="182919"/>
            <a:ext cx="7765313" cy="5823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9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6B4D9A-5129-4997-B7B6-E8B01C72F9C3}"/>
              </a:ext>
            </a:extLst>
          </p:cNvPr>
          <p:cNvSpPr>
            <a:spLocks noGrp="1"/>
          </p:cNvSpPr>
          <p:nvPr>
            <p:ph type="title"/>
          </p:nvPr>
        </p:nvSpPr>
        <p:spPr/>
        <p:txBody>
          <a:bodyPr>
            <a:normAutofit/>
          </a:bodyPr>
          <a:lstStyle/>
          <a:p>
            <a:r>
              <a:rPr lang="fr-FR" sz="3200" i="1" u="sng" dirty="0"/>
              <a:t>Le fan-</a:t>
            </a:r>
            <a:r>
              <a:rPr lang="fr-FR" sz="3200" i="1" u="sng" dirty="0" err="1"/>
              <a:t>beam</a:t>
            </a:r>
            <a:r>
              <a:rPr lang="fr-FR" sz="3200" i="1" u="sng" dirty="0"/>
              <a:t> </a:t>
            </a:r>
            <a:r>
              <a:rPr lang="fr-FR" sz="3200" i="1" u="sng" dirty="0" err="1"/>
              <a:t>monobarrette</a:t>
            </a:r>
            <a:r>
              <a:rPr lang="fr-FR" sz="3200" i="1" u="sng" dirty="0"/>
              <a:t> (</a:t>
            </a:r>
            <a:r>
              <a:rPr lang="fr-FR" sz="3200" dirty="0"/>
              <a:t>partial fan-</a:t>
            </a:r>
            <a:r>
              <a:rPr lang="fr-FR" sz="3200" dirty="0" err="1"/>
              <a:t>beam</a:t>
            </a:r>
            <a:r>
              <a:rPr lang="fr-FR" sz="3200" dirty="0"/>
              <a:t>", ou détection en éventail partiel)</a:t>
            </a:r>
          </a:p>
        </p:txBody>
      </p:sp>
      <p:sp>
        <p:nvSpPr>
          <p:cNvPr id="3" name="Espace réservé du contenu 2">
            <a:extLst>
              <a:ext uri="{FF2B5EF4-FFF2-40B4-BE49-F238E27FC236}">
                <a16:creationId xmlns:a16="http://schemas.microsoft.com/office/drawing/2014/main" id="{62AD6813-0C42-4FF2-9E58-31909BC2CE47}"/>
              </a:ext>
            </a:extLst>
          </p:cNvPr>
          <p:cNvSpPr>
            <a:spLocks noGrp="1"/>
          </p:cNvSpPr>
          <p:nvPr>
            <p:ph idx="1"/>
          </p:nvPr>
        </p:nvSpPr>
        <p:spPr>
          <a:xfrm>
            <a:off x="618978" y="1690688"/>
            <a:ext cx="10734822" cy="4486275"/>
          </a:xfrm>
        </p:spPr>
        <p:txBody>
          <a:bodyPr/>
          <a:lstStyle/>
          <a:p>
            <a:pPr marL="0" indent="0">
              <a:buNone/>
            </a:pPr>
            <a:r>
              <a:rPr lang="fr-FR" dirty="0"/>
              <a:t>Le détecteur unique remplacé par une barrette de 10 à 30 détecteurs</a:t>
            </a:r>
          </a:p>
          <a:p>
            <a:pPr marL="0" indent="0">
              <a:buNone/>
            </a:pPr>
            <a:r>
              <a:rPr lang="fr-FR" dirty="0"/>
              <a:t>Ne couvre  pas tout le champ de vision mais permet d’acquérir </a:t>
            </a:r>
            <a:r>
              <a:rPr lang="fr-FR" dirty="0" err="1"/>
              <a:t>pluieures</a:t>
            </a:r>
            <a:r>
              <a:rPr lang="fr-FR" dirty="0"/>
              <a:t> couches en même temps</a:t>
            </a:r>
          </a:p>
          <a:p>
            <a:pPr marL="0" indent="0">
              <a:buNone/>
            </a:pPr>
            <a:r>
              <a:rPr lang="fr-FR" dirty="0"/>
              <a:t>Translation et rotation </a:t>
            </a:r>
          </a:p>
        </p:txBody>
      </p:sp>
      <p:pic>
        <p:nvPicPr>
          <p:cNvPr id="4" name="Picture 2" descr="نتيجة بحث الصور عن generations scanner">
            <a:extLst>
              <a:ext uri="{FF2B5EF4-FFF2-40B4-BE49-F238E27FC236}">
                <a16:creationId xmlns:a16="http://schemas.microsoft.com/office/drawing/2014/main" id="{3E002405-8B8A-4F71-B148-F82587650A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6389" y="2131897"/>
            <a:ext cx="6005336" cy="4504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1763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75AE2C-B2CB-4424-A1B0-2BFDEA430C09}"/>
              </a:ext>
            </a:extLst>
          </p:cNvPr>
          <p:cNvSpPr>
            <a:spLocks noGrp="1"/>
          </p:cNvSpPr>
          <p:nvPr>
            <p:ph type="title"/>
          </p:nvPr>
        </p:nvSpPr>
        <p:spPr/>
        <p:txBody>
          <a:bodyPr/>
          <a:lstStyle/>
          <a:p>
            <a:r>
              <a:rPr lang="fr-FR" b="0" i="0" dirty="0">
                <a:solidFill>
                  <a:srgbClr val="000000"/>
                </a:solidFill>
                <a:effectLst/>
                <a:latin typeface="Times New Roman" panose="02020603050405020304" pitchFamily="18" charset="0"/>
              </a:rPr>
              <a:t> </a:t>
            </a:r>
            <a:r>
              <a:rPr lang="fr-FR" dirty="0">
                <a:solidFill>
                  <a:srgbClr val="000000"/>
                </a:solidFill>
                <a:latin typeface="Times New Roman" panose="02020603050405020304" pitchFamily="18" charset="0"/>
              </a:rPr>
              <a:t>M</a:t>
            </a:r>
            <a:r>
              <a:rPr lang="fr-FR" b="0" i="0" dirty="0">
                <a:solidFill>
                  <a:srgbClr val="000000"/>
                </a:solidFill>
                <a:effectLst/>
                <a:latin typeface="Times New Roman" panose="02020603050405020304" pitchFamily="18" charset="0"/>
              </a:rPr>
              <a:t>odèle  en éventail complet ( "fan </a:t>
            </a:r>
            <a:r>
              <a:rPr lang="fr-FR" b="0" i="0" dirty="0" err="1">
                <a:solidFill>
                  <a:srgbClr val="000000"/>
                </a:solidFill>
                <a:effectLst/>
                <a:latin typeface="Times New Roman" panose="02020603050405020304" pitchFamily="18" charset="0"/>
              </a:rPr>
              <a:t>beam</a:t>
            </a:r>
            <a:r>
              <a:rPr lang="fr-FR" b="0" i="0" dirty="0">
                <a:solidFill>
                  <a:srgbClr val="000000"/>
                </a:solidFill>
                <a:effectLst/>
                <a:latin typeface="Times New Roman" panose="02020603050405020304" pitchFamily="18" charset="0"/>
              </a:rPr>
              <a:t>")</a:t>
            </a:r>
            <a:endParaRPr lang="fr-FR" dirty="0"/>
          </a:p>
        </p:txBody>
      </p:sp>
      <p:sp>
        <p:nvSpPr>
          <p:cNvPr id="3" name="Espace réservé du contenu 2">
            <a:extLst>
              <a:ext uri="{FF2B5EF4-FFF2-40B4-BE49-F238E27FC236}">
                <a16:creationId xmlns:a16="http://schemas.microsoft.com/office/drawing/2014/main" id="{C03B8B9F-5F0E-4331-91EC-892E0FA6963A}"/>
              </a:ext>
            </a:extLst>
          </p:cNvPr>
          <p:cNvSpPr>
            <a:spLocks noGrp="1"/>
          </p:cNvSpPr>
          <p:nvPr>
            <p:ph idx="1"/>
          </p:nvPr>
        </p:nvSpPr>
        <p:spPr/>
        <p:txBody>
          <a:bodyPr/>
          <a:lstStyle/>
          <a:p>
            <a:r>
              <a:rPr lang="fr-FR" b="0" i="0" dirty="0">
                <a:solidFill>
                  <a:srgbClr val="000000"/>
                </a:solidFill>
                <a:effectLst/>
                <a:latin typeface="Times New Roman" panose="02020603050405020304" pitchFamily="18" charset="0"/>
              </a:rPr>
              <a:t>La barrette de détection allongée en un arc de cercle comportant jusqu'à 800 détecteurs et couvrant la totalité du champ de vue</a:t>
            </a:r>
            <a:endParaRPr lang="fr-FR" dirty="0"/>
          </a:p>
          <a:p>
            <a:r>
              <a:rPr lang="fr-FR" dirty="0"/>
              <a:t>Plus de translation uniquement la rotation</a:t>
            </a:r>
          </a:p>
        </p:txBody>
      </p:sp>
      <p:pic>
        <p:nvPicPr>
          <p:cNvPr id="4" name="Image 3">
            <a:extLst>
              <a:ext uri="{FF2B5EF4-FFF2-40B4-BE49-F238E27FC236}">
                <a16:creationId xmlns:a16="http://schemas.microsoft.com/office/drawing/2014/main" id="{10F86CE3-1C23-4960-B1B2-0BAF746439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8487" y="2506662"/>
            <a:ext cx="5779470" cy="4351338"/>
          </a:xfrm>
          <a:prstGeom prst="rect">
            <a:avLst/>
          </a:prstGeom>
        </p:spPr>
      </p:pic>
    </p:spTree>
    <p:extLst>
      <p:ext uri="{BB962C8B-B14F-4D97-AF65-F5344CB8AC3E}">
        <p14:creationId xmlns:p14="http://schemas.microsoft.com/office/powerpoint/2010/main" val="1119816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89DB4B0-C754-4348-8309-D6FBEF1CD4D6}"/>
              </a:ext>
            </a:extLst>
          </p:cNvPr>
          <p:cNvSpPr>
            <a:spLocks noGrp="1"/>
          </p:cNvSpPr>
          <p:nvPr>
            <p:ph idx="1"/>
          </p:nvPr>
        </p:nvSpPr>
        <p:spPr>
          <a:xfrm>
            <a:off x="323557" y="379828"/>
            <a:ext cx="11030243" cy="5797135"/>
          </a:xfrm>
        </p:spPr>
        <p:txBody>
          <a:bodyPr>
            <a:normAutofit fontScale="92500" lnSpcReduction="10000"/>
          </a:bodyPr>
          <a:lstStyle/>
          <a:p>
            <a:pPr marL="0" indent="0">
              <a:buNone/>
            </a:pPr>
            <a:r>
              <a:rPr lang="fr-FR" b="0" i="0" dirty="0">
                <a:solidFill>
                  <a:srgbClr val="000000"/>
                </a:solidFill>
                <a:effectLst/>
                <a:latin typeface="Times New Roman" panose="02020603050405020304" pitchFamily="18" charset="0"/>
              </a:rPr>
              <a:t>Dans un premier temps </a:t>
            </a:r>
            <a:r>
              <a:rPr lang="fr-FR" b="1" i="0" dirty="0">
                <a:solidFill>
                  <a:srgbClr val="000000"/>
                </a:solidFill>
                <a:effectLst/>
                <a:latin typeface="Times New Roman" panose="02020603050405020304" pitchFamily="18" charset="0"/>
              </a:rPr>
              <a:t>la rotation </a:t>
            </a:r>
            <a:r>
              <a:rPr lang="fr-FR" b="0" i="0" dirty="0">
                <a:solidFill>
                  <a:srgbClr val="000000"/>
                </a:solidFill>
                <a:effectLst/>
                <a:latin typeface="Times New Roman" panose="02020603050405020304" pitchFamily="18" charset="0"/>
              </a:rPr>
              <a:t>fut réduite à un seul tour dans un sens suivi du retour dans l'autre sens ( en raison de l'alimentation en courant et l'extraction des données qui se faisait par câbles, lesquels ne pouvaient être tordus sur plusieurs tours). </a:t>
            </a:r>
          </a:p>
          <a:p>
            <a:pPr marL="0" indent="0">
              <a:buNone/>
            </a:pPr>
            <a:r>
              <a:rPr lang="fr-FR" dirty="0">
                <a:solidFill>
                  <a:srgbClr val="000000"/>
                </a:solidFill>
                <a:latin typeface="Times New Roman" panose="02020603050405020304" pitchFamily="18" charset="0"/>
              </a:rPr>
              <a:t>R</a:t>
            </a:r>
            <a:r>
              <a:rPr lang="fr-FR" b="0" i="0" dirty="0">
                <a:solidFill>
                  <a:srgbClr val="000000"/>
                </a:solidFill>
                <a:effectLst/>
                <a:latin typeface="Times New Roman" panose="02020603050405020304" pitchFamily="18" charset="0"/>
              </a:rPr>
              <a:t>otation continue du scanner Fin des années 80 (</a:t>
            </a:r>
            <a:r>
              <a:rPr lang="fr-FR" sz="2400" b="0" i="0" dirty="0">
                <a:solidFill>
                  <a:srgbClr val="000000"/>
                </a:solidFill>
                <a:effectLst/>
                <a:latin typeface="Times New Roman" panose="02020603050405020304" pitchFamily="18" charset="0"/>
              </a:rPr>
              <a:t>énergie électrique fournie par glissement de frotteurs sur des rails circulaires (slip-rings)) et transmission des données par un dispositif analogue en anneaux de glissement ou par signaux optiques </a:t>
            </a:r>
            <a:r>
              <a:rPr lang="fr-FR" b="0" i="0" dirty="0">
                <a:solidFill>
                  <a:srgbClr val="000000"/>
                </a:solidFill>
                <a:effectLst/>
                <a:latin typeface="Times New Roman" panose="02020603050405020304" pitchFamily="18" charset="0"/>
              </a:rPr>
              <a:t>). </a:t>
            </a:r>
          </a:p>
          <a:p>
            <a:pPr marL="0" indent="0">
              <a:buNone/>
            </a:pPr>
            <a:r>
              <a:rPr lang="fr-FR" dirty="0"/>
              <a:t>https://www.youtube.com/watch?v=ra7sw0kNvTw</a:t>
            </a:r>
          </a:p>
          <a:p>
            <a:pPr marL="0" indent="0">
              <a:buNone/>
            </a:pPr>
            <a:endParaRPr lang="fr-FR" b="0" i="0" dirty="0">
              <a:solidFill>
                <a:srgbClr val="000000"/>
              </a:solidFill>
              <a:effectLst/>
              <a:latin typeface="Times New Roman" panose="02020603050405020304" pitchFamily="18" charset="0"/>
            </a:endParaRPr>
          </a:p>
          <a:p>
            <a:pPr marL="0" indent="0">
              <a:buNone/>
            </a:pPr>
            <a:endParaRPr lang="fr-FR" dirty="0">
              <a:solidFill>
                <a:srgbClr val="000000"/>
              </a:solidFill>
              <a:latin typeface="Times New Roman" panose="02020603050405020304" pitchFamily="18" charset="0"/>
            </a:endParaRPr>
          </a:p>
          <a:p>
            <a:pPr marL="0" indent="0">
              <a:buNone/>
            </a:pPr>
            <a:r>
              <a:rPr lang="fr-FR" b="0" i="0" dirty="0">
                <a:solidFill>
                  <a:srgbClr val="000000"/>
                </a:solidFill>
                <a:effectLst/>
                <a:latin typeface="Times New Roman" panose="02020603050405020304" pitchFamily="18" charset="0"/>
              </a:rPr>
              <a:t>En 2013 temps de rotation</a:t>
            </a:r>
            <a:r>
              <a:rPr lang="fr-FR" dirty="0">
                <a:solidFill>
                  <a:srgbClr val="000000"/>
                </a:solidFill>
                <a:latin typeface="Times New Roman" panose="02020603050405020304" pitchFamily="18" charset="0"/>
              </a:rPr>
              <a:t>=</a:t>
            </a:r>
            <a:r>
              <a:rPr lang="fr-FR" b="0" i="0" dirty="0">
                <a:solidFill>
                  <a:srgbClr val="000000"/>
                </a:solidFill>
                <a:effectLst/>
                <a:latin typeface="Times New Roman" panose="02020603050405020304" pitchFamily="18" charset="0"/>
              </a:rPr>
              <a:t> le quart de seconde. </a:t>
            </a:r>
          </a:p>
          <a:p>
            <a:pPr marL="0" indent="0">
              <a:buNone/>
            </a:pPr>
            <a:endParaRPr lang="fr-FR" dirty="0">
              <a:solidFill>
                <a:srgbClr val="000000"/>
              </a:solidFill>
              <a:latin typeface="Times New Roman" panose="02020603050405020304" pitchFamily="18" charset="0"/>
            </a:endParaRPr>
          </a:p>
          <a:p>
            <a:pPr marL="0" indent="0">
              <a:buNone/>
            </a:pPr>
            <a:r>
              <a:rPr lang="fr-FR" b="0" i="0" dirty="0">
                <a:solidFill>
                  <a:srgbClr val="000000"/>
                </a:solidFill>
                <a:effectLst/>
                <a:latin typeface="Times New Roman" panose="02020603050405020304" pitchFamily="18" charset="0"/>
              </a:rPr>
              <a:t>Evolution vers les machines modernes, </a:t>
            </a:r>
            <a:r>
              <a:rPr lang="fr-FR" i="0" dirty="0">
                <a:solidFill>
                  <a:srgbClr val="000000"/>
                </a:solidFill>
                <a:effectLst/>
                <a:latin typeface="Times New Roman" panose="02020603050405020304" pitchFamily="18" charset="0"/>
              </a:rPr>
              <a:t>qui </a:t>
            </a:r>
            <a:r>
              <a:rPr lang="fr-FR" b="0" i="0" dirty="0">
                <a:solidFill>
                  <a:srgbClr val="000000"/>
                </a:solidFill>
                <a:effectLst/>
                <a:latin typeface="Times New Roman" panose="02020603050405020304" pitchFamily="18" charset="0"/>
              </a:rPr>
              <a:t>passe d'une part par la multiplication des barrettes de détection dans la direction z et d'autre part par le mouvement en hélice autour du patient.</a:t>
            </a:r>
            <a:endParaRPr lang="fr-FR" dirty="0"/>
          </a:p>
        </p:txBody>
      </p:sp>
    </p:spTree>
    <p:extLst>
      <p:ext uri="{BB962C8B-B14F-4D97-AF65-F5344CB8AC3E}">
        <p14:creationId xmlns:p14="http://schemas.microsoft.com/office/powerpoint/2010/main" val="32141816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66F026-C972-4FA5-9F15-117D02F7409A}"/>
              </a:ext>
            </a:extLst>
          </p:cNvPr>
          <p:cNvSpPr>
            <a:spLocks noGrp="1"/>
          </p:cNvSpPr>
          <p:nvPr>
            <p:ph type="title"/>
          </p:nvPr>
        </p:nvSpPr>
        <p:spPr>
          <a:xfrm>
            <a:off x="0" y="130785"/>
            <a:ext cx="10515600" cy="1325563"/>
          </a:xfrm>
        </p:spPr>
        <p:txBody>
          <a:bodyPr/>
          <a:lstStyle/>
          <a:p>
            <a:r>
              <a:rPr lang="fr-FR" dirty="0"/>
              <a:t>Le détecteur</a:t>
            </a:r>
          </a:p>
        </p:txBody>
      </p:sp>
      <p:sp>
        <p:nvSpPr>
          <p:cNvPr id="3" name="Espace réservé du contenu 2">
            <a:extLst>
              <a:ext uri="{FF2B5EF4-FFF2-40B4-BE49-F238E27FC236}">
                <a16:creationId xmlns:a16="http://schemas.microsoft.com/office/drawing/2014/main" id="{3926738F-C6BF-4BD9-A55D-30B7BF149EB9}"/>
              </a:ext>
            </a:extLst>
          </p:cNvPr>
          <p:cNvSpPr>
            <a:spLocks noGrp="1"/>
          </p:cNvSpPr>
          <p:nvPr>
            <p:ph idx="1"/>
          </p:nvPr>
        </p:nvSpPr>
        <p:spPr>
          <a:xfrm>
            <a:off x="574430" y="1157410"/>
            <a:ext cx="10515600" cy="2869467"/>
          </a:xfrm>
        </p:spPr>
        <p:txBody>
          <a:bodyPr/>
          <a:lstStyle/>
          <a:p>
            <a:pPr marL="0" indent="0">
              <a:buNone/>
            </a:pPr>
            <a:r>
              <a:rPr lang="fr-FR" b="0" i="0" dirty="0">
                <a:solidFill>
                  <a:srgbClr val="000000"/>
                </a:solidFill>
                <a:effectLst/>
                <a:latin typeface="Times New Roman" panose="02020603050405020304" pitchFamily="18" charset="0"/>
              </a:rPr>
              <a:t>Un élément de détection est fait d'une couche de scintillateur qui transforme le rayon X en photons lumineux, couplée à une photodiode qui récolte les photons et transforme le signal lumineux en signal électrique.</a:t>
            </a:r>
          </a:p>
          <a:p>
            <a:pPr marL="0" indent="0">
              <a:buNone/>
            </a:pPr>
            <a:r>
              <a:rPr lang="fr-FR" dirty="0">
                <a:solidFill>
                  <a:srgbClr val="000000"/>
                </a:solidFill>
                <a:latin typeface="Times New Roman" panose="02020603050405020304" pitchFamily="18" charset="0"/>
              </a:rPr>
              <a:t>Le scintillateur : </a:t>
            </a:r>
            <a:r>
              <a:rPr lang="fr-FR" b="0" i="0" dirty="0">
                <a:solidFill>
                  <a:srgbClr val="000000"/>
                </a:solidFill>
                <a:effectLst/>
                <a:latin typeface="Times New Roman" panose="02020603050405020304" pitchFamily="18" charset="0"/>
              </a:rPr>
              <a:t>L'iodure de césium</a:t>
            </a:r>
            <a:r>
              <a:rPr lang="fr-FR" dirty="0">
                <a:solidFill>
                  <a:srgbClr val="000000"/>
                </a:solidFill>
                <a:latin typeface="Times New Roman" panose="02020603050405020304" pitchFamily="18" charset="0"/>
              </a:rPr>
              <a:t> ou </a:t>
            </a:r>
            <a:r>
              <a:rPr lang="fr-FR" b="0" i="0" dirty="0">
                <a:solidFill>
                  <a:srgbClr val="000000"/>
                </a:solidFill>
                <a:effectLst/>
                <a:latin typeface="Times New Roman" panose="02020603050405020304" pitchFamily="18" charset="0"/>
              </a:rPr>
              <a:t>les céramiques de type </a:t>
            </a:r>
            <a:r>
              <a:rPr lang="fr-FR" b="0" i="0" dirty="0" err="1">
                <a:solidFill>
                  <a:srgbClr val="000000"/>
                </a:solidFill>
                <a:effectLst/>
                <a:latin typeface="Times New Roman" panose="02020603050405020304" pitchFamily="18" charset="0"/>
              </a:rPr>
              <a:t>oxysulfide</a:t>
            </a:r>
            <a:r>
              <a:rPr lang="fr-FR" b="0" i="0" dirty="0">
                <a:solidFill>
                  <a:srgbClr val="000000"/>
                </a:solidFill>
                <a:effectLst/>
                <a:latin typeface="Times New Roman" panose="02020603050405020304" pitchFamily="18" charset="0"/>
              </a:rPr>
              <a:t> de gadolinium</a:t>
            </a:r>
            <a:r>
              <a:rPr lang="fr-FR" dirty="0">
                <a:solidFill>
                  <a:srgbClr val="000000"/>
                </a:solidFill>
                <a:latin typeface="Times New Roman" panose="02020603050405020304" pitchFamily="18" charset="0"/>
              </a:rPr>
              <a:t>.</a:t>
            </a:r>
            <a:endParaRPr lang="fr-FR" dirty="0"/>
          </a:p>
        </p:txBody>
      </p:sp>
      <p:pic>
        <p:nvPicPr>
          <p:cNvPr id="5" name="Image 4">
            <a:extLst>
              <a:ext uri="{FF2B5EF4-FFF2-40B4-BE49-F238E27FC236}">
                <a16:creationId xmlns:a16="http://schemas.microsoft.com/office/drawing/2014/main" id="{641DCF4D-AF72-47D9-B613-CBE8FB04CC4B}"/>
              </a:ext>
            </a:extLst>
          </p:cNvPr>
          <p:cNvPicPr>
            <a:picLocks noChangeAspect="1"/>
          </p:cNvPicPr>
          <p:nvPr/>
        </p:nvPicPr>
        <p:blipFill>
          <a:blip r:embed="rId2"/>
          <a:stretch>
            <a:fillRect/>
          </a:stretch>
        </p:blipFill>
        <p:spPr>
          <a:xfrm>
            <a:off x="4800600" y="3709865"/>
            <a:ext cx="4719637" cy="2059299"/>
          </a:xfrm>
          <a:prstGeom prst="rect">
            <a:avLst/>
          </a:prstGeom>
        </p:spPr>
      </p:pic>
    </p:spTree>
    <p:extLst>
      <p:ext uri="{BB962C8B-B14F-4D97-AF65-F5344CB8AC3E}">
        <p14:creationId xmlns:p14="http://schemas.microsoft.com/office/powerpoint/2010/main" val="42532088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DB6BE7-B0BE-414D-90BD-3B2A015D9A27}"/>
              </a:ext>
            </a:extLst>
          </p:cNvPr>
          <p:cNvSpPr>
            <a:spLocks noGrp="1"/>
          </p:cNvSpPr>
          <p:nvPr>
            <p:ph type="title"/>
          </p:nvPr>
        </p:nvSpPr>
        <p:spPr/>
        <p:txBody>
          <a:bodyPr/>
          <a:lstStyle/>
          <a:p>
            <a:r>
              <a:rPr lang="fr-FR" dirty="0"/>
              <a:t>Barette de détecteurs</a:t>
            </a:r>
          </a:p>
        </p:txBody>
      </p:sp>
      <p:sp>
        <p:nvSpPr>
          <p:cNvPr id="3" name="Espace réservé du contenu 2">
            <a:extLst>
              <a:ext uri="{FF2B5EF4-FFF2-40B4-BE49-F238E27FC236}">
                <a16:creationId xmlns:a16="http://schemas.microsoft.com/office/drawing/2014/main" id="{3C2D950A-282D-4439-8743-D3D9DB16D5A9}"/>
              </a:ext>
            </a:extLst>
          </p:cNvPr>
          <p:cNvSpPr>
            <a:spLocks noGrp="1"/>
          </p:cNvSpPr>
          <p:nvPr>
            <p:ph idx="1"/>
          </p:nvPr>
        </p:nvSpPr>
        <p:spPr>
          <a:xfrm>
            <a:off x="838199" y="1825625"/>
            <a:ext cx="11077135" cy="4351338"/>
          </a:xfrm>
        </p:spPr>
        <p:txBody>
          <a:bodyPr/>
          <a:lstStyle/>
          <a:p>
            <a:pPr marL="0" indent="0">
              <a:buNone/>
            </a:pPr>
            <a:r>
              <a:rPr lang="fr-FR" b="0" i="0" dirty="0">
                <a:solidFill>
                  <a:srgbClr val="113150"/>
                </a:solidFill>
                <a:effectLst/>
                <a:latin typeface="Raleway" pitchFamily="2" charset="0"/>
              </a:rPr>
              <a:t>Au fil des progrès technologiques, les détecteurs sont devenus </a:t>
            </a:r>
            <a:r>
              <a:rPr lang="fr-FR" b="1" i="0" dirty="0">
                <a:solidFill>
                  <a:srgbClr val="113150"/>
                </a:solidFill>
                <a:effectLst/>
                <a:latin typeface="Raleway" pitchFamily="2" charset="0"/>
              </a:rPr>
              <a:t>plus petits </a:t>
            </a:r>
            <a:r>
              <a:rPr lang="fr-FR" b="0" i="0" dirty="0">
                <a:solidFill>
                  <a:srgbClr val="113150"/>
                </a:solidFill>
                <a:effectLst/>
                <a:latin typeface="Raleway" pitchFamily="2" charset="0"/>
              </a:rPr>
              <a:t>afin d’obtenir des </a:t>
            </a:r>
            <a:r>
              <a:rPr lang="fr-FR" b="1" i="0" dirty="0">
                <a:solidFill>
                  <a:srgbClr val="113150"/>
                </a:solidFill>
                <a:effectLst/>
                <a:latin typeface="Raleway" pitchFamily="2" charset="0"/>
              </a:rPr>
              <a:t>coupes plus fines </a:t>
            </a:r>
            <a:r>
              <a:rPr lang="fr-FR" b="0" i="0" dirty="0">
                <a:solidFill>
                  <a:srgbClr val="113150"/>
                </a:solidFill>
                <a:effectLst/>
                <a:latin typeface="Raleway" pitchFamily="2" charset="0"/>
              </a:rPr>
              <a:t>et d’améliorer la quantité de détails observés (</a:t>
            </a:r>
            <a:r>
              <a:rPr lang="fr-FR" b="1" i="0" dirty="0">
                <a:solidFill>
                  <a:srgbClr val="113150"/>
                </a:solidFill>
                <a:effectLst/>
                <a:latin typeface="Raleway" pitchFamily="2" charset="0"/>
              </a:rPr>
              <a:t>résolution spatiale</a:t>
            </a:r>
            <a:r>
              <a:rPr lang="fr-FR" b="0" i="0" dirty="0">
                <a:solidFill>
                  <a:srgbClr val="113150"/>
                </a:solidFill>
                <a:effectLst/>
                <a:latin typeface="Raleway" pitchFamily="2" charset="0"/>
              </a:rPr>
              <a:t>), et leur </a:t>
            </a:r>
            <a:r>
              <a:rPr lang="fr-FR" b="1" i="0" dirty="0">
                <a:solidFill>
                  <a:srgbClr val="113150"/>
                </a:solidFill>
                <a:effectLst/>
                <a:latin typeface="Raleway" pitchFamily="2" charset="0"/>
              </a:rPr>
              <a:t>nombre</a:t>
            </a:r>
            <a:r>
              <a:rPr lang="fr-FR" b="0" i="0" dirty="0">
                <a:solidFill>
                  <a:srgbClr val="113150"/>
                </a:solidFill>
                <a:effectLst/>
                <a:latin typeface="Raleway" pitchFamily="2" charset="0"/>
              </a:rPr>
              <a:t> a également considérablement </a:t>
            </a:r>
            <a:r>
              <a:rPr lang="fr-FR" b="1" i="0" dirty="0">
                <a:solidFill>
                  <a:srgbClr val="113150"/>
                </a:solidFill>
                <a:effectLst/>
                <a:latin typeface="Raleway" pitchFamily="2" charset="0"/>
              </a:rPr>
              <a:t>augmenté</a:t>
            </a:r>
            <a:r>
              <a:rPr lang="fr-FR" b="0" i="0" dirty="0">
                <a:solidFill>
                  <a:srgbClr val="113150"/>
                </a:solidFill>
                <a:effectLst/>
                <a:latin typeface="Raleway" pitchFamily="2" charset="0"/>
              </a:rPr>
              <a:t>, montés sur des systèmes linéaires appelés barrettes, </a:t>
            </a:r>
          </a:p>
          <a:p>
            <a:pPr marL="0" indent="0">
              <a:buNone/>
            </a:pPr>
            <a:endParaRPr lang="fr-FR" dirty="0">
              <a:solidFill>
                <a:srgbClr val="113150"/>
              </a:solidFill>
              <a:latin typeface="Raleway" pitchFamily="2" charset="0"/>
            </a:endParaRPr>
          </a:p>
          <a:p>
            <a:pPr marL="0" indent="0">
              <a:buNone/>
            </a:pPr>
            <a:r>
              <a:rPr lang="fr-FR" b="0" i="0" dirty="0">
                <a:solidFill>
                  <a:srgbClr val="113150"/>
                </a:solidFill>
                <a:effectLst/>
                <a:latin typeface="Raleway" pitchFamily="2" charset="0"/>
              </a:rPr>
              <a:t>les premiers scanners étant montés sur une seule rangée (scanner mono-barrette), les scanners modernes (dits multi-barrettes) comprenant 16, 40 voire 64 barrettes.</a:t>
            </a:r>
            <a:endParaRPr lang="fr-FR" dirty="0"/>
          </a:p>
        </p:txBody>
      </p:sp>
    </p:spTree>
    <p:extLst>
      <p:ext uri="{BB962C8B-B14F-4D97-AF65-F5344CB8AC3E}">
        <p14:creationId xmlns:p14="http://schemas.microsoft.com/office/powerpoint/2010/main" val="3064719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5AB7F7-E122-4655-966A-461814DB8DDA}"/>
              </a:ext>
            </a:extLst>
          </p:cNvPr>
          <p:cNvSpPr>
            <a:spLocks noGrp="1"/>
          </p:cNvSpPr>
          <p:nvPr>
            <p:ph type="title"/>
          </p:nvPr>
        </p:nvSpPr>
        <p:spPr>
          <a:xfrm>
            <a:off x="281354" y="365125"/>
            <a:ext cx="11271738" cy="953721"/>
          </a:xfrm>
        </p:spPr>
        <p:txBody>
          <a:bodyPr>
            <a:normAutofit/>
          </a:bodyPr>
          <a:lstStyle/>
          <a:p>
            <a:r>
              <a:rPr lang="fr-FR" sz="3600" b="0" i="1" dirty="0">
                <a:solidFill>
                  <a:srgbClr val="0F1419"/>
                </a:solidFill>
                <a:effectLst/>
                <a:latin typeface="Times New Roman" panose="02020603050405020304" pitchFamily="18" charset="0"/>
              </a:rPr>
              <a:t>Scanners </a:t>
            </a:r>
            <a:r>
              <a:rPr lang="fr-FR" sz="3600" b="0" i="1" dirty="0" err="1">
                <a:solidFill>
                  <a:srgbClr val="0F1419"/>
                </a:solidFill>
                <a:effectLst/>
                <a:latin typeface="Times New Roman" panose="02020603050405020304" pitchFamily="18" charset="0"/>
              </a:rPr>
              <a:t>multibarrettes</a:t>
            </a:r>
            <a:r>
              <a:rPr lang="fr-FR" sz="3600" b="0" i="1" dirty="0">
                <a:solidFill>
                  <a:srgbClr val="0F1419"/>
                </a:solidFill>
                <a:effectLst/>
                <a:latin typeface="Times New Roman" panose="02020603050405020304" pitchFamily="18" charset="0"/>
              </a:rPr>
              <a:t> et </a:t>
            </a:r>
            <a:r>
              <a:rPr lang="fr-FR" sz="3200" b="0" i="0" dirty="0">
                <a:solidFill>
                  <a:srgbClr val="000000"/>
                </a:solidFill>
                <a:effectLst/>
                <a:latin typeface="Times New Roman" panose="02020603050405020304" pitchFamily="18" charset="0"/>
              </a:rPr>
              <a:t>fonctionnement hélicoïdal</a:t>
            </a:r>
            <a:endParaRPr lang="fr-FR" sz="3200" dirty="0"/>
          </a:p>
        </p:txBody>
      </p:sp>
      <p:sp>
        <p:nvSpPr>
          <p:cNvPr id="3" name="Espace réservé du contenu 2">
            <a:extLst>
              <a:ext uri="{FF2B5EF4-FFF2-40B4-BE49-F238E27FC236}">
                <a16:creationId xmlns:a16="http://schemas.microsoft.com/office/drawing/2014/main" id="{F632A85D-BC4A-4543-B161-D7FCC628B5FB}"/>
              </a:ext>
            </a:extLst>
          </p:cNvPr>
          <p:cNvSpPr>
            <a:spLocks noGrp="1"/>
          </p:cNvSpPr>
          <p:nvPr>
            <p:ph idx="1"/>
          </p:nvPr>
        </p:nvSpPr>
        <p:spPr>
          <a:xfrm>
            <a:off x="281354" y="1318846"/>
            <a:ext cx="11072446" cy="4858117"/>
          </a:xfrm>
        </p:spPr>
        <p:txBody>
          <a:bodyPr>
            <a:normAutofit fontScale="92500" lnSpcReduction="10000"/>
          </a:bodyPr>
          <a:lstStyle/>
          <a:p>
            <a:r>
              <a:rPr lang="fr-FR" b="0" i="0" dirty="0">
                <a:solidFill>
                  <a:srgbClr val="000000"/>
                </a:solidFill>
                <a:effectLst/>
                <a:latin typeface="Times New Roman" panose="02020603050405020304" pitchFamily="18" charset="0"/>
              </a:rPr>
              <a:t>En mode séquentiel, le tube X a le temps de refroidir entre deux coupes</a:t>
            </a:r>
          </a:p>
          <a:p>
            <a:r>
              <a:rPr lang="fr-FR" dirty="0">
                <a:solidFill>
                  <a:srgbClr val="000000"/>
                </a:solidFill>
                <a:latin typeface="Times New Roman" panose="02020603050405020304" pitchFamily="18" charset="0"/>
              </a:rPr>
              <a:t>E</a:t>
            </a:r>
            <a:r>
              <a:rPr lang="fr-FR" b="0" i="0" dirty="0">
                <a:solidFill>
                  <a:srgbClr val="000000"/>
                </a:solidFill>
                <a:effectLst/>
                <a:latin typeface="Times New Roman" panose="02020603050405020304" pitchFamily="18" charset="0"/>
              </a:rPr>
              <a:t>n hélicoïdal le fonctionnement est continu et tend à pousser le tube vers ses limites</a:t>
            </a:r>
          </a:p>
          <a:p>
            <a:r>
              <a:rPr lang="fr-FR" b="0" i="0" dirty="0">
                <a:solidFill>
                  <a:srgbClr val="000000"/>
                </a:solidFill>
                <a:effectLst/>
                <a:latin typeface="Times New Roman" panose="02020603050405020304" pitchFamily="18" charset="0"/>
              </a:rPr>
              <a:t>La multiplication des rangées de détecteurs a permis l'acquisition simultanée d'un certain nombre de coupes, ce qui réduit d'autant le temps de scan, donc de fonctionnement du tube.</a:t>
            </a:r>
            <a:endParaRPr lang="fr-FR" dirty="0">
              <a:solidFill>
                <a:srgbClr val="000000"/>
              </a:solidFill>
              <a:latin typeface="Times New Roman" panose="02020603050405020304" pitchFamily="18" charset="0"/>
            </a:endParaRPr>
          </a:p>
          <a:p>
            <a:r>
              <a:rPr lang="fr-FR" b="0" i="0" dirty="0">
                <a:solidFill>
                  <a:srgbClr val="000000"/>
                </a:solidFill>
                <a:effectLst/>
                <a:latin typeface="Times New Roman" panose="02020603050405020304" pitchFamily="18" charset="0"/>
              </a:rPr>
              <a:t>Les années 90     16 rangées</a:t>
            </a:r>
          </a:p>
          <a:p>
            <a:r>
              <a:rPr lang="fr-FR" b="0" i="1" dirty="0">
                <a:solidFill>
                  <a:srgbClr val="000000"/>
                </a:solidFill>
                <a:effectLst/>
                <a:latin typeface="Times New Roman" panose="02020603050405020304" pitchFamily="18" charset="0"/>
              </a:rPr>
              <a:t>En 2015</a:t>
            </a:r>
            <a:r>
              <a:rPr lang="fr-FR" dirty="0">
                <a:solidFill>
                  <a:srgbClr val="000000"/>
                </a:solidFill>
                <a:latin typeface="Times New Roman" panose="02020603050405020304" pitchFamily="18" charset="0"/>
              </a:rPr>
              <a:t>   </a:t>
            </a:r>
            <a:r>
              <a:rPr lang="fr-FR" b="0" i="0" dirty="0">
                <a:solidFill>
                  <a:srgbClr val="000000"/>
                </a:solidFill>
                <a:effectLst/>
                <a:latin typeface="Times New Roman" panose="02020603050405020304" pitchFamily="18" charset="0"/>
              </a:rPr>
              <a:t>320</a:t>
            </a:r>
            <a:r>
              <a:rPr lang="fr-FR" dirty="0">
                <a:solidFill>
                  <a:srgbClr val="000000"/>
                </a:solidFill>
                <a:latin typeface="Times New Roman" panose="02020603050405020304" pitchFamily="18" charset="0"/>
              </a:rPr>
              <a:t> rangées</a:t>
            </a:r>
          </a:p>
          <a:p>
            <a:r>
              <a:rPr lang="fr-FR" dirty="0">
                <a:solidFill>
                  <a:srgbClr val="000000"/>
                </a:solidFill>
                <a:latin typeface="Times New Roman" panose="02020603050405020304" pitchFamily="18" charset="0"/>
              </a:rPr>
              <a:t>Mais beaucoup de calcul :</a:t>
            </a:r>
          </a:p>
          <a:p>
            <a:pPr lvl="1"/>
            <a:r>
              <a:rPr lang="fr-FR" b="0" i="0" dirty="0">
                <a:solidFill>
                  <a:srgbClr val="000000"/>
                </a:solidFill>
                <a:effectLst/>
                <a:latin typeface="Times New Roman" panose="02020603050405020304" pitchFamily="18" charset="0"/>
              </a:rPr>
              <a:t>Une rangée de 800 éléments de détection disposés en éventail et échantillonnés 1200 fois par seconde génère un million de données par seconde. </a:t>
            </a:r>
          </a:p>
          <a:p>
            <a:pPr lvl="1"/>
            <a:r>
              <a:rPr lang="fr-FR" b="0" i="0" dirty="0">
                <a:solidFill>
                  <a:srgbClr val="000000"/>
                </a:solidFill>
                <a:effectLst/>
                <a:latin typeface="Times New Roman" panose="02020603050405020304" pitchFamily="18" charset="0"/>
              </a:rPr>
              <a:t>multiplication de ce débit par le nombre de coupes prises simultanément</a:t>
            </a:r>
            <a:endParaRPr lang="fr-FR" dirty="0">
              <a:solidFill>
                <a:srgbClr val="000000"/>
              </a:solidFill>
              <a:latin typeface="Times New Roman" panose="02020603050405020304" pitchFamily="18" charset="0"/>
            </a:endParaRPr>
          </a:p>
          <a:p>
            <a:pPr lvl="1"/>
            <a:r>
              <a:rPr lang="fr-FR" dirty="0">
                <a:solidFill>
                  <a:srgbClr val="000000"/>
                </a:solidFill>
                <a:latin typeface="Times New Roman" panose="02020603050405020304" pitchFamily="18" charset="0"/>
              </a:rPr>
              <a:t>Donc parfois nombre de rangées &gt; nombre de coupes</a:t>
            </a:r>
            <a:endParaRPr lang="fr-FR" dirty="0"/>
          </a:p>
        </p:txBody>
      </p:sp>
    </p:spTree>
    <p:extLst>
      <p:ext uri="{BB962C8B-B14F-4D97-AF65-F5344CB8AC3E}">
        <p14:creationId xmlns:p14="http://schemas.microsoft.com/office/powerpoint/2010/main" val="41590501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EA1D1A8-C9AB-4EC9-843C-6E06DBA2150D}"/>
              </a:ext>
            </a:extLst>
          </p:cNvPr>
          <p:cNvSpPr>
            <a:spLocks noGrp="1"/>
          </p:cNvSpPr>
          <p:nvPr>
            <p:ph idx="1"/>
          </p:nvPr>
        </p:nvSpPr>
        <p:spPr>
          <a:xfrm>
            <a:off x="530578" y="677333"/>
            <a:ext cx="10823222" cy="5499630"/>
          </a:xfrm>
        </p:spPr>
        <p:txBody>
          <a:bodyPr>
            <a:normAutofit fontScale="92500"/>
          </a:bodyPr>
          <a:lstStyle/>
          <a:p>
            <a:pPr marL="0" indent="0">
              <a:buNone/>
            </a:pPr>
            <a:r>
              <a:rPr lang="fr-FR" sz="2400" b="0" i="0" dirty="0">
                <a:solidFill>
                  <a:srgbClr val="323232"/>
                </a:solidFill>
                <a:effectLst/>
                <a:latin typeface="Times New Roman" panose="02020603050405020304" pitchFamily="18" charset="0"/>
                <a:cs typeface="Times New Roman" panose="02020603050405020304" pitchFamily="18" charset="0"/>
              </a:rPr>
              <a:t>Le </a:t>
            </a:r>
            <a:r>
              <a:rPr lang="fr-FR" sz="2400" b="0" i="0" u="none" strike="noStrike" dirty="0">
                <a:solidFill>
                  <a:srgbClr val="1919A0"/>
                </a:solidFill>
                <a:effectLst/>
                <a:latin typeface="Times New Roman" panose="02020603050405020304" pitchFamily="18" charset="0"/>
                <a:cs typeface="Times New Roman" panose="02020603050405020304" pitchFamily="18" charset="0"/>
              </a:rPr>
              <a:t>scanner</a:t>
            </a:r>
            <a:r>
              <a:rPr lang="fr-FR" sz="2400" b="0" i="0" dirty="0">
                <a:solidFill>
                  <a:srgbClr val="323232"/>
                </a:solidFill>
                <a:effectLst/>
                <a:latin typeface="Times New Roman" panose="02020603050405020304" pitchFamily="18" charset="0"/>
                <a:cs typeface="Times New Roman" panose="02020603050405020304" pitchFamily="18" charset="0"/>
              </a:rPr>
              <a:t>, a été inventé en 1972. </a:t>
            </a:r>
          </a:p>
          <a:p>
            <a:pPr marL="0" indent="0">
              <a:buNone/>
            </a:pPr>
            <a:r>
              <a:rPr lang="fr-FR" sz="2400" b="0" i="0" dirty="0">
                <a:solidFill>
                  <a:srgbClr val="323232"/>
                </a:solidFill>
                <a:effectLst/>
                <a:latin typeface="Times New Roman" panose="02020603050405020304" pitchFamily="18" charset="0"/>
                <a:cs typeface="Times New Roman" panose="02020603050405020304" pitchFamily="18" charset="0"/>
              </a:rPr>
              <a:t>Il s’agit d’une technique plus complexe que la radiologie conventionnelle</a:t>
            </a:r>
          </a:p>
          <a:p>
            <a:pPr marL="0" indent="0">
              <a:buNone/>
            </a:pPr>
            <a:r>
              <a:rPr lang="fr-FR" sz="2400" dirty="0">
                <a:solidFill>
                  <a:srgbClr val="323232"/>
                </a:solidFill>
                <a:latin typeface="Times New Roman" panose="02020603050405020304" pitchFamily="18" charset="0"/>
                <a:cs typeface="Times New Roman" panose="02020603050405020304" pitchFamily="18" charset="0"/>
              </a:rPr>
              <a:t>L</a:t>
            </a:r>
            <a:r>
              <a:rPr lang="fr-FR" sz="2400" b="0" i="0" dirty="0">
                <a:solidFill>
                  <a:srgbClr val="323232"/>
                </a:solidFill>
                <a:effectLst/>
                <a:latin typeface="Times New Roman" panose="02020603050405020304" pitchFamily="18" charset="0"/>
                <a:cs typeface="Times New Roman" panose="02020603050405020304" pitchFamily="18" charset="0"/>
              </a:rPr>
              <a:t>e principe étant de résoudre le problème des images 2D. </a:t>
            </a:r>
          </a:p>
          <a:p>
            <a:pPr marL="0" indent="0">
              <a:buNone/>
            </a:pPr>
            <a:r>
              <a:rPr lang="fr-FR" sz="2400" b="0" i="0" dirty="0">
                <a:solidFill>
                  <a:srgbClr val="323232"/>
                </a:solidFill>
                <a:effectLst/>
                <a:latin typeface="Times New Roman" panose="02020603050405020304" pitchFamily="18" charset="0"/>
                <a:cs typeface="Times New Roman" panose="02020603050405020304" pitchFamily="18" charset="0"/>
              </a:rPr>
              <a:t>Avec la radiologie conventionnelle, il arrive parfois que les ombres des organes les uns derrière les autres puissent engendrer des erreurs de diagnostic ou un manque de précision. </a:t>
            </a:r>
          </a:p>
          <a:p>
            <a:pPr marL="0" indent="0">
              <a:buNone/>
            </a:pPr>
            <a:r>
              <a:rPr lang="fr-FR" sz="2400" b="0" i="0" dirty="0">
                <a:solidFill>
                  <a:srgbClr val="323232"/>
                </a:solidFill>
                <a:effectLst/>
                <a:latin typeface="Times New Roman" panose="02020603050405020304" pitchFamily="18" charset="0"/>
                <a:cs typeface="Times New Roman" panose="02020603050405020304" pitchFamily="18" charset="0"/>
              </a:rPr>
              <a:t>Le scanner résout ce problème en effectuant des prises de vue du corps </a:t>
            </a:r>
            <a:r>
              <a:rPr lang="fr-FR" sz="2400" b="1" i="0" dirty="0">
                <a:solidFill>
                  <a:srgbClr val="323232"/>
                </a:solidFill>
                <a:effectLst/>
                <a:latin typeface="Times New Roman" panose="02020603050405020304" pitchFamily="18" charset="0"/>
                <a:cs typeface="Times New Roman" panose="02020603050405020304" pitchFamily="18" charset="0"/>
              </a:rPr>
              <a:t>en coupe </a:t>
            </a:r>
            <a:r>
              <a:rPr lang="fr-FR" sz="2400" b="0" i="0" dirty="0">
                <a:solidFill>
                  <a:srgbClr val="323232"/>
                </a:solidFill>
                <a:effectLst/>
                <a:latin typeface="Times New Roman" panose="02020603050405020304" pitchFamily="18" charset="0"/>
                <a:cs typeface="Times New Roman" panose="02020603050405020304" pitchFamily="18" charset="0"/>
              </a:rPr>
              <a:t>: </a:t>
            </a:r>
          </a:p>
          <a:p>
            <a:pPr marL="0" indent="0">
              <a:buNone/>
            </a:pPr>
            <a:r>
              <a:rPr lang="fr-FR" sz="2400" dirty="0">
                <a:solidFill>
                  <a:srgbClr val="323232"/>
                </a:solidFill>
                <a:latin typeface="Times New Roman" panose="02020603050405020304" pitchFamily="18" charset="0"/>
                <a:cs typeface="Times New Roman" panose="02020603050405020304" pitchFamily="18" charset="0"/>
              </a:rPr>
              <a:t>	</a:t>
            </a:r>
            <a:r>
              <a:rPr lang="fr-FR" sz="2400" b="0" i="0" dirty="0">
                <a:solidFill>
                  <a:srgbClr val="323232"/>
                </a:solidFill>
                <a:effectLst/>
                <a:latin typeface="Times New Roman" panose="02020603050405020304" pitchFamily="18" charset="0"/>
                <a:cs typeface="Times New Roman" panose="02020603050405020304" pitchFamily="18" charset="0"/>
              </a:rPr>
              <a:t>le tube à rayons X balaye l’ensemble de la zone à étudier, </a:t>
            </a:r>
          </a:p>
          <a:p>
            <a:pPr marL="0" indent="0">
              <a:buNone/>
            </a:pPr>
            <a:r>
              <a:rPr lang="fr-FR" sz="2400" b="0" i="0" dirty="0">
                <a:solidFill>
                  <a:srgbClr val="323232"/>
                </a:solidFill>
                <a:effectLst/>
                <a:latin typeface="Times New Roman" panose="02020603050405020304" pitchFamily="18" charset="0"/>
                <a:cs typeface="Times New Roman" panose="02020603050405020304" pitchFamily="18" charset="0"/>
              </a:rPr>
              <a:t>	quand le détecteur suit le même chemin de l’autre côté du patient. </a:t>
            </a:r>
          </a:p>
          <a:p>
            <a:pPr marL="0" indent="0">
              <a:buNone/>
            </a:pPr>
            <a:r>
              <a:rPr lang="fr-FR" sz="2400" b="0" i="0" dirty="0">
                <a:solidFill>
                  <a:srgbClr val="323232"/>
                </a:solidFill>
                <a:effectLst/>
                <a:latin typeface="Times New Roman" panose="02020603050405020304" pitchFamily="18" charset="0"/>
                <a:cs typeface="Times New Roman" panose="02020603050405020304" pitchFamily="18" charset="0"/>
              </a:rPr>
              <a:t>Cela permet de prendre des images du corps en différentes « couches ». </a:t>
            </a:r>
          </a:p>
          <a:p>
            <a:pPr marL="0" indent="0">
              <a:buNone/>
            </a:pPr>
            <a:r>
              <a:rPr lang="fr-FR" sz="2400" b="0" i="0" dirty="0">
                <a:solidFill>
                  <a:srgbClr val="323232"/>
                </a:solidFill>
                <a:effectLst/>
                <a:latin typeface="Times New Roman" panose="02020603050405020304" pitchFamily="18" charset="0"/>
                <a:cs typeface="Times New Roman" panose="02020603050405020304" pitchFamily="18" charset="0"/>
              </a:rPr>
              <a:t>Les images sont ensuite transmises sur un ordinateur, qui grâce à des calculs et des algorithmes spécifiques, va assembler les différentes vues pour constituer une image 3D précise. </a:t>
            </a:r>
          </a:p>
          <a:p>
            <a:pPr marL="0" indent="0">
              <a:buNone/>
            </a:pPr>
            <a:endParaRPr lang="fr-FR" sz="2400" b="0" i="0" dirty="0">
              <a:solidFill>
                <a:srgbClr val="323232"/>
              </a:solidFill>
              <a:effectLst/>
              <a:latin typeface="Times New Roman" panose="02020603050405020304" pitchFamily="18" charset="0"/>
              <a:cs typeface="Times New Roman" panose="02020603050405020304" pitchFamily="18" charset="0"/>
            </a:endParaRPr>
          </a:p>
          <a:p>
            <a:pPr marL="0" indent="0">
              <a:buNone/>
            </a:pPr>
            <a:r>
              <a:rPr lang="fr-FR" sz="2400" b="0" i="0" dirty="0">
                <a:solidFill>
                  <a:srgbClr val="323232"/>
                </a:solidFill>
                <a:effectLst/>
                <a:latin typeface="Times New Roman" panose="02020603050405020304" pitchFamily="18" charset="0"/>
                <a:cs typeface="Times New Roman" panose="02020603050405020304" pitchFamily="18" charset="0"/>
              </a:rPr>
              <a:t>Cet examen permet d’étudier des parties complexes du corps, comme le cerveau.</a:t>
            </a:r>
            <a:endParaRPr lang="fr-F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83867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1190EC-D9F8-4265-9E76-255A385746EF}"/>
              </a:ext>
            </a:extLst>
          </p:cNvPr>
          <p:cNvSpPr>
            <a:spLocks noGrp="1"/>
          </p:cNvSpPr>
          <p:nvPr>
            <p:ph type="title"/>
          </p:nvPr>
        </p:nvSpPr>
        <p:spPr/>
        <p:txBody>
          <a:bodyPr>
            <a:normAutofit/>
          </a:bodyPr>
          <a:lstStyle/>
          <a:p>
            <a:r>
              <a:rPr lang="fr-FR" sz="2800" dirty="0">
                <a:solidFill>
                  <a:srgbClr val="000000"/>
                </a:solidFill>
                <a:latin typeface="Times New Roman" panose="02020603050405020304" pitchFamily="18" charset="0"/>
              </a:rPr>
              <a:t>E</a:t>
            </a:r>
            <a:r>
              <a:rPr lang="fr-FR" sz="2800" b="0" i="0" dirty="0">
                <a:solidFill>
                  <a:srgbClr val="000000"/>
                </a:solidFill>
                <a:effectLst/>
                <a:latin typeface="Times New Roman" panose="02020603050405020304" pitchFamily="18" charset="0"/>
              </a:rPr>
              <a:t>ffet de cône (divergence du faisceau au départ du foyer d'émission)</a:t>
            </a:r>
            <a:endParaRPr lang="fr-FR" sz="2800" dirty="0"/>
          </a:p>
        </p:txBody>
      </p:sp>
      <p:pic>
        <p:nvPicPr>
          <p:cNvPr id="5" name="Image 4">
            <a:extLst>
              <a:ext uri="{FF2B5EF4-FFF2-40B4-BE49-F238E27FC236}">
                <a16:creationId xmlns:a16="http://schemas.microsoft.com/office/drawing/2014/main" id="{025E2F7E-45AE-4F82-ACEA-F7BD53945983}"/>
              </a:ext>
            </a:extLst>
          </p:cNvPr>
          <p:cNvPicPr>
            <a:picLocks noChangeAspect="1"/>
          </p:cNvPicPr>
          <p:nvPr/>
        </p:nvPicPr>
        <p:blipFill>
          <a:blip r:embed="rId2"/>
          <a:stretch>
            <a:fillRect/>
          </a:stretch>
        </p:blipFill>
        <p:spPr>
          <a:xfrm>
            <a:off x="838200" y="2001165"/>
            <a:ext cx="5468030" cy="2855669"/>
          </a:xfrm>
          <a:prstGeom prst="rect">
            <a:avLst/>
          </a:prstGeom>
        </p:spPr>
      </p:pic>
      <p:pic>
        <p:nvPicPr>
          <p:cNvPr id="7" name="Image 6">
            <a:extLst>
              <a:ext uri="{FF2B5EF4-FFF2-40B4-BE49-F238E27FC236}">
                <a16:creationId xmlns:a16="http://schemas.microsoft.com/office/drawing/2014/main" id="{55E306F4-E606-44C2-9153-340E0FA1B771}"/>
              </a:ext>
            </a:extLst>
          </p:cNvPr>
          <p:cNvPicPr>
            <a:picLocks noChangeAspect="1"/>
          </p:cNvPicPr>
          <p:nvPr/>
        </p:nvPicPr>
        <p:blipFill>
          <a:blip r:embed="rId3"/>
          <a:stretch>
            <a:fillRect/>
          </a:stretch>
        </p:blipFill>
        <p:spPr>
          <a:xfrm>
            <a:off x="4568335" y="5015097"/>
            <a:ext cx="6183989" cy="815302"/>
          </a:xfrm>
          <a:prstGeom prst="rect">
            <a:avLst/>
          </a:prstGeom>
        </p:spPr>
      </p:pic>
      <p:sp>
        <p:nvSpPr>
          <p:cNvPr id="9" name="ZoneTexte 8">
            <a:extLst>
              <a:ext uri="{FF2B5EF4-FFF2-40B4-BE49-F238E27FC236}">
                <a16:creationId xmlns:a16="http://schemas.microsoft.com/office/drawing/2014/main" id="{DE23706A-0E4A-47F6-8B89-5478372E6BA3}"/>
              </a:ext>
            </a:extLst>
          </p:cNvPr>
          <p:cNvSpPr txBox="1"/>
          <p:nvPr/>
        </p:nvSpPr>
        <p:spPr>
          <a:xfrm>
            <a:off x="4659256" y="5988662"/>
            <a:ext cx="6093068" cy="523220"/>
          </a:xfrm>
          <a:prstGeom prst="rect">
            <a:avLst/>
          </a:prstGeom>
          <a:noFill/>
        </p:spPr>
        <p:txBody>
          <a:bodyPr wrap="square">
            <a:spAutoFit/>
          </a:bodyPr>
          <a:lstStyle/>
          <a:p>
            <a:pPr algn="ctr"/>
            <a:r>
              <a:rPr lang="fr-FR" sz="2800" b="0" i="0" dirty="0">
                <a:solidFill>
                  <a:srgbClr val="000000"/>
                </a:solidFill>
                <a:effectLst/>
                <a:latin typeface="Times New Roman" panose="02020603050405020304" pitchFamily="18" charset="0"/>
              </a:rPr>
              <a:t>"adaptative </a:t>
            </a:r>
            <a:r>
              <a:rPr lang="fr-FR" sz="2800" b="0" i="0" dirty="0" err="1">
                <a:solidFill>
                  <a:srgbClr val="000000"/>
                </a:solidFill>
                <a:effectLst/>
                <a:latin typeface="Times New Roman" panose="02020603050405020304" pitchFamily="18" charset="0"/>
              </a:rPr>
              <a:t>array</a:t>
            </a:r>
            <a:r>
              <a:rPr lang="fr-FR" sz="2800" b="0" i="0" dirty="0">
                <a:solidFill>
                  <a:srgbClr val="000000"/>
                </a:solidFill>
                <a:effectLst/>
                <a:latin typeface="Times New Roman" panose="02020603050405020304" pitchFamily="18" charset="0"/>
              </a:rPr>
              <a:t>"</a:t>
            </a:r>
            <a:endParaRPr lang="fr-FR" sz="2800" dirty="0"/>
          </a:p>
        </p:txBody>
      </p:sp>
    </p:spTree>
    <p:extLst>
      <p:ext uri="{BB962C8B-B14F-4D97-AF65-F5344CB8AC3E}">
        <p14:creationId xmlns:p14="http://schemas.microsoft.com/office/powerpoint/2010/main" val="6984463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55AB6C-006C-4319-B676-4CE7F9CBCD24}"/>
              </a:ext>
            </a:extLst>
          </p:cNvPr>
          <p:cNvSpPr>
            <a:spLocks noGrp="1"/>
          </p:cNvSpPr>
          <p:nvPr>
            <p:ph type="title"/>
          </p:nvPr>
        </p:nvSpPr>
        <p:spPr>
          <a:xfrm>
            <a:off x="838200" y="1455371"/>
            <a:ext cx="10515600" cy="1325563"/>
          </a:xfrm>
        </p:spPr>
        <p:txBody>
          <a:bodyPr/>
          <a:lstStyle/>
          <a:p>
            <a:pPr algn="ctr"/>
            <a:r>
              <a:rPr lang="fr-FR" dirty="0"/>
              <a:t>Reconstruction Tomographique par Rétroprojection</a:t>
            </a:r>
          </a:p>
        </p:txBody>
      </p:sp>
    </p:spTree>
    <p:extLst>
      <p:ext uri="{BB962C8B-B14F-4D97-AF65-F5344CB8AC3E}">
        <p14:creationId xmlns:p14="http://schemas.microsoft.com/office/powerpoint/2010/main" val="14850670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567608" y="5589241"/>
            <a:ext cx="7488832" cy="461665"/>
          </a:xfrm>
          <a:prstGeom prst="rect">
            <a:avLst/>
          </a:prstGeom>
          <a:noFill/>
        </p:spPr>
        <p:txBody>
          <a:bodyPr wrap="square" rtlCol="0">
            <a:spAutoFit/>
          </a:bodyPr>
          <a:lstStyle/>
          <a:p>
            <a:r>
              <a:rPr lang="fr-FR" sz="2400" dirty="0"/>
              <a:t>Coupe d’un organe qui contient deux zones d’</a:t>
            </a:r>
            <a:r>
              <a:rPr lang="fr-FR" sz="2400" dirty="0" err="1"/>
              <a:t>intérets</a:t>
            </a:r>
            <a:r>
              <a:rPr lang="fr-FR" sz="2400" dirty="0"/>
              <a: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5721" y="1052737"/>
            <a:ext cx="4257675" cy="402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2615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7950" y="485021"/>
            <a:ext cx="6292912" cy="4749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a:extLst>
              <a:ext uri="{FF2B5EF4-FFF2-40B4-BE49-F238E27FC236}">
                <a16:creationId xmlns:a16="http://schemas.microsoft.com/office/drawing/2014/main" id="{965CB0CA-2F73-4D18-BE94-828C27520900}"/>
              </a:ext>
            </a:extLst>
          </p:cNvPr>
          <p:cNvSpPr txBox="1"/>
          <p:nvPr/>
        </p:nvSpPr>
        <p:spPr>
          <a:xfrm>
            <a:off x="3358662" y="5873262"/>
            <a:ext cx="6576646" cy="369332"/>
          </a:xfrm>
          <a:prstGeom prst="rect">
            <a:avLst/>
          </a:prstGeom>
          <a:noFill/>
        </p:spPr>
        <p:txBody>
          <a:bodyPr wrap="square" rtlCol="0">
            <a:spAutoFit/>
          </a:bodyPr>
          <a:lstStyle/>
          <a:p>
            <a:r>
              <a:rPr lang="fr-FR" dirty="0"/>
              <a:t>Une projection </a:t>
            </a:r>
          </a:p>
        </p:txBody>
      </p:sp>
    </p:spTree>
    <p:extLst>
      <p:ext uri="{BB962C8B-B14F-4D97-AF65-F5344CB8AC3E}">
        <p14:creationId xmlns:p14="http://schemas.microsoft.com/office/powerpoint/2010/main" val="3712195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847528" y="692697"/>
            <a:ext cx="7776864" cy="1015663"/>
          </a:xfrm>
          <a:prstGeom prst="rect">
            <a:avLst/>
          </a:prstGeom>
          <a:noFill/>
        </p:spPr>
        <p:txBody>
          <a:bodyPr wrap="square" rtlCol="0">
            <a:spAutoFit/>
          </a:bodyPr>
          <a:lstStyle/>
          <a:p>
            <a:r>
              <a:rPr lang="fr-FR" sz="2000" dirty="0"/>
              <a:t>L’ensemble des lignes de projection acquises peuvent être mises les</a:t>
            </a:r>
          </a:p>
          <a:p>
            <a:r>
              <a:rPr lang="fr-FR" sz="2000" dirty="0"/>
              <a:t>unes en dessous des autres en fonction de la valeur de l’angle </a:t>
            </a:r>
            <a:r>
              <a:rPr lang="fr-FR" sz="2000" dirty="0">
                <a:latin typeface="Symbol" pitchFamily="18" charset="2"/>
              </a:rPr>
              <a:t>q</a:t>
            </a:r>
            <a:r>
              <a:rPr lang="fr-FR" sz="2000" dirty="0"/>
              <a:t>. Cette représentation s’appelle le sinogramme</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3593" y="1926067"/>
            <a:ext cx="3400425" cy="425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697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044" y="2473675"/>
            <a:ext cx="4505325" cy="340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492" y="2168875"/>
            <a:ext cx="4429125" cy="370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6027985" y="620688"/>
            <a:ext cx="4320480" cy="523220"/>
          </a:xfrm>
          <a:prstGeom prst="rect">
            <a:avLst/>
          </a:prstGeom>
          <a:noFill/>
        </p:spPr>
        <p:txBody>
          <a:bodyPr wrap="square" rtlCol="0">
            <a:spAutoFit/>
          </a:bodyPr>
          <a:lstStyle/>
          <a:p>
            <a:pPr algn="ctr"/>
            <a:r>
              <a:rPr lang="fr-FR" sz="2800" b="1" dirty="0"/>
              <a:t>Epandage d’une projection</a:t>
            </a:r>
          </a:p>
        </p:txBody>
      </p:sp>
      <p:sp>
        <p:nvSpPr>
          <p:cNvPr id="2" name="ZoneTexte 1">
            <a:extLst>
              <a:ext uri="{FF2B5EF4-FFF2-40B4-BE49-F238E27FC236}">
                <a16:creationId xmlns:a16="http://schemas.microsoft.com/office/drawing/2014/main" id="{0346F67F-17AF-47C3-98D0-7C2B775E172D}"/>
              </a:ext>
            </a:extLst>
          </p:cNvPr>
          <p:cNvSpPr txBox="1"/>
          <p:nvPr/>
        </p:nvSpPr>
        <p:spPr>
          <a:xfrm>
            <a:off x="439615" y="386862"/>
            <a:ext cx="4167554" cy="584775"/>
          </a:xfrm>
          <a:prstGeom prst="rect">
            <a:avLst/>
          </a:prstGeom>
          <a:noFill/>
        </p:spPr>
        <p:txBody>
          <a:bodyPr wrap="square" rtlCol="0">
            <a:spAutoFit/>
          </a:bodyPr>
          <a:lstStyle/>
          <a:p>
            <a:r>
              <a:rPr lang="fr-FR" sz="3200" dirty="0"/>
              <a:t>Pour la reconstruction</a:t>
            </a:r>
          </a:p>
        </p:txBody>
      </p:sp>
    </p:spTree>
    <p:extLst>
      <p:ext uri="{BB962C8B-B14F-4D97-AF65-F5344CB8AC3E}">
        <p14:creationId xmlns:p14="http://schemas.microsoft.com/office/powerpoint/2010/main" val="34087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barn(inVertical)">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3486" y="1329047"/>
            <a:ext cx="9208938" cy="369332"/>
          </a:xfrm>
          <a:prstGeom prst="rect">
            <a:avLst/>
          </a:prstGeom>
        </p:spPr>
        <p:txBody>
          <a:bodyPr wrap="square">
            <a:spAutoFit/>
          </a:bodyPr>
          <a:lstStyle/>
          <a:p>
            <a:r>
              <a:rPr lang="fr-FR" dirty="0"/>
              <a:t>Mais aussi, les artéfacts en étoile. </a:t>
            </a:r>
          </a:p>
        </p:txBody>
      </p:sp>
      <p:sp>
        <p:nvSpPr>
          <p:cNvPr id="5" name="ZoneTexte 4"/>
          <p:cNvSpPr txBox="1"/>
          <p:nvPr/>
        </p:nvSpPr>
        <p:spPr>
          <a:xfrm>
            <a:off x="386862" y="332656"/>
            <a:ext cx="9525562" cy="400110"/>
          </a:xfrm>
          <a:prstGeom prst="rect">
            <a:avLst/>
          </a:prstGeom>
          <a:noFill/>
        </p:spPr>
        <p:txBody>
          <a:bodyPr wrap="square" rtlCol="0">
            <a:spAutoFit/>
          </a:bodyPr>
          <a:lstStyle/>
          <a:p>
            <a:r>
              <a:rPr lang="fr-FR" sz="2000" dirty="0"/>
              <a:t>Au fur et à mesure des épandages, on voit s’ajouter les zones où figurent de l’activité</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5681" y="2564904"/>
            <a:ext cx="4029621" cy="4047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ZoneTexte 6"/>
          <p:cNvSpPr txBox="1"/>
          <p:nvPr/>
        </p:nvSpPr>
        <p:spPr>
          <a:xfrm>
            <a:off x="7680176" y="5373217"/>
            <a:ext cx="2520280" cy="646331"/>
          </a:xfrm>
          <a:prstGeom prst="rect">
            <a:avLst/>
          </a:prstGeom>
          <a:noFill/>
        </p:spPr>
        <p:txBody>
          <a:bodyPr wrap="square" rtlCol="0">
            <a:spAutoFit/>
          </a:bodyPr>
          <a:lstStyle/>
          <a:p>
            <a:pPr algn="ctr"/>
            <a:r>
              <a:rPr lang="fr-FR" b="1" dirty="0"/>
              <a:t>Epandage selon 4 directions</a:t>
            </a:r>
          </a:p>
        </p:txBody>
      </p:sp>
    </p:spTree>
    <p:extLst>
      <p:ext uri="{BB962C8B-B14F-4D97-AF65-F5344CB8AC3E}">
        <p14:creationId xmlns:p14="http://schemas.microsoft.com/office/powerpoint/2010/main" val="141328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24354" y="556895"/>
            <a:ext cx="8488070" cy="400110"/>
          </a:xfrm>
          <a:prstGeom prst="rect">
            <a:avLst/>
          </a:prstGeom>
        </p:spPr>
        <p:txBody>
          <a:bodyPr wrap="square">
            <a:spAutoFit/>
          </a:bodyPr>
          <a:lstStyle/>
          <a:p>
            <a:r>
              <a:rPr lang="fr-FR" sz="2000" dirty="0"/>
              <a:t>Toutes les rétro projections</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5264" y="1347789"/>
            <a:ext cx="4181475" cy="416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53269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F87390-90FD-4E55-B11B-EB15202DF219}"/>
              </a:ext>
            </a:extLst>
          </p:cNvPr>
          <p:cNvSpPr>
            <a:spLocks noGrp="1"/>
          </p:cNvSpPr>
          <p:nvPr>
            <p:ph type="title"/>
          </p:nvPr>
        </p:nvSpPr>
        <p:spPr>
          <a:xfrm>
            <a:off x="838200" y="365125"/>
            <a:ext cx="10880188" cy="1325563"/>
          </a:xfrm>
        </p:spPr>
        <p:txBody>
          <a:bodyPr>
            <a:normAutofit/>
          </a:bodyPr>
          <a:lstStyle/>
          <a:p>
            <a:r>
              <a:rPr lang="fr-FR" sz="3200" dirty="0"/>
              <a:t>Variante de scanner TDM : </a:t>
            </a:r>
            <a:r>
              <a:rPr lang="fr-FR" sz="3200" b="0" i="0" dirty="0">
                <a:solidFill>
                  <a:srgbClr val="000000"/>
                </a:solidFill>
                <a:effectLst/>
                <a:latin typeface="Open Sans" panose="020B0606030504020204" pitchFamily="34" charset="0"/>
              </a:rPr>
              <a:t>angiographie par TDM</a:t>
            </a:r>
            <a:br>
              <a:rPr lang="fr-FR" sz="3200" b="0" i="0" dirty="0">
                <a:solidFill>
                  <a:srgbClr val="000000"/>
                </a:solidFill>
                <a:effectLst/>
                <a:latin typeface="Open Sans" panose="020B0606030504020204" pitchFamily="34" charset="0"/>
              </a:rPr>
            </a:br>
            <a:endParaRPr lang="fr-FR" sz="3200" dirty="0"/>
          </a:p>
        </p:txBody>
      </p:sp>
      <p:sp>
        <p:nvSpPr>
          <p:cNvPr id="3" name="Espace réservé du contenu 2">
            <a:extLst>
              <a:ext uri="{FF2B5EF4-FFF2-40B4-BE49-F238E27FC236}">
                <a16:creationId xmlns:a16="http://schemas.microsoft.com/office/drawing/2014/main" id="{27062264-1D95-45DB-B618-AA04D2882BBD}"/>
              </a:ext>
            </a:extLst>
          </p:cNvPr>
          <p:cNvSpPr>
            <a:spLocks noGrp="1"/>
          </p:cNvSpPr>
          <p:nvPr>
            <p:ph idx="1"/>
          </p:nvPr>
        </p:nvSpPr>
        <p:spPr>
          <a:xfrm>
            <a:off x="689317" y="1690688"/>
            <a:ext cx="10664483" cy="4486275"/>
          </a:xfrm>
        </p:spPr>
        <p:txBody>
          <a:bodyPr>
            <a:normAutofit fontScale="77500" lnSpcReduction="20000"/>
          </a:bodyPr>
          <a:lstStyle/>
          <a:p>
            <a:pPr marL="0" indent="0" algn="l">
              <a:buNone/>
            </a:pPr>
            <a:r>
              <a:rPr lang="fr-FR" b="0" i="0" dirty="0">
                <a:solidFill>
                  <a:srgbClr val="000000"/>
                </a:solidFill>
                <a:effectLst/>
                <a:latin typeface="Arial" panose="020B0604020202020204" pitchFamily="34" charset="0"/>
                <a:cs typeface="Arial" panose="020B0604020202020204" pitchFamily="34" charset="0"/>
              </a:rPr>
              <a:t>L’angiographie par TDM utilise la TDM et un </a:t>
            </a:r>
            <a:r>
              <a:rPr lang="fr-FR" b="0" i="0" u="sng" dirty="0">
                <a:solidFill>
                  <a:srgbClr val="B12E32"/>
                </a:solidFill>
                <a:effectLst/>
                <a:latin typeface="Arial" panose="020B0604020202020204" pitchFamily="34" charset="0"/>
                <a:cs typeface="Arial" panose="020B0604020202020204" pitchFamily="34" charset="0"/>
              </a:rPr>
              <a:t>produit de contraste radio-opaque</a:t>
            </a:r>
            <a:r>
              <a:rPr lang="fr-FR" b="0" i="0" dirty="0">
                <a:solidFill>
                  <a:srgbClr val="000000"/>
                </a:solidFill>
                <a:effectLst/>
                <a:latin typeface="Arial" panose="020B0604020202020204" pitchFamily="34" charset="0"/>
                <a:cs typeface="Arial" panose="020B0604020202020204" pitchFamily="34" charset="0"/>
              </a:rPr>
              <a:t> pour produire des images bidimensionnelles et tridimensionnelles des vaisseaux sanguins, y compris des artères qui alimentent le cœur (artères coronaires). </a:t>
            </a:r>
          </a:p>
          <a:p>
            <a:pPr marL="0" indent="0" algn="l">
              <a:buNone/>
            </a:pPr>
            <a:endParaRPr lang="fr-FR" dirty="0">
              <a:solidFill>
                <a:srgbClr val="000000"/>
              </a:solidFill>
              <a:latin typeface="Arial" panose="020B0604020202020204" pitchFamily="34" charset="0"/>
              <a:cs typeface="Arial" panose="020B0604020202020204" pitchFamily="34" charset="0"/>
            </a:endParaRPr>
          </a:p>
          <a:p>
            <a:pPr marL="0" indent="0" algn="l">
              <a:buNone/>
            </a:pPr>
            <a:r>
              <a:rPr lang="fr-FR" b="0" i="0" dirty="0">
                <a:solidFill>
                  <a:srgbClr val="000000"/>
                </a:solidFill>
                <a:effectLst/>
                <a:latin typeface="Arial" panose="020B0604020202020204" pitchFamily="34" charset="0"/>
                <a:cs typeface="Arial" panose="020B0604020202020204" pitchFamily="34" charset="0"/>
              </a:rPr>
              <a:t>L’agent de contraste est injecté dans une veine (et non dans une artère comme dans l’angiographie conventionnelle), généralement une veine du bras. </a:t>
            </a:r>
          </a:p>
          <a:p>
            <a:pPr marL="0" indent="0" algn="l">
              <a:buNone/>
            </a:pPr>
            <a:endParaRPr lang="fr-FR" dirty="0">
              <a:solidFill>
                <a:srgbClr val="000000"/>
              </a:solidFill>
              <a:latin typeface="Arial" panose="020B0604020202020204" pitchFamily="34" charset="0"/>
              <a:cs typeface="Arial" panose="020B0604020202020204" pitchFamily="34" charset="0"/>
            </a:endParaRPr>
          </a:p>
          <a:p>
            <a:pPr marL="0" indent="0" algn="l">
              <a:buNone/>
            </a:pPr>
            <a:r>
              <a:rPr lang="fr-FR" b="0" i="0" dirty="0">
                <a:solidFill>
                  <a:srgbClr val="000000"/>
                </a:solidFill>
                <a:effectLst/>
                <a:latin typeface="Arial" panose="020B0604020202020204" pitchFamily="34" charset="0"/>
                <a:cs typeface="Arial" panose="020B0604020202020204" pitchFamily="34" charset="0"/>
              </a:rPr>
              <a:t>Les images sont prises rapidement et sont chronométrées afin de montrer l’agent de contraste radio-opaque circulant dans les vaisseaux sanguins à examiner. </a:t>
            </a:r>
          </a:p>
          <a:p>
            <a:pPr marL="0" indent="0" algn="l">
              <a:buNone/>
            </a:pPr>
            <a:endParaRPr lang="fr-FR" b="0" i="0" dirty="0">
              <a:solidFill>
                <a:srgbClr val="000000"/>
              </a:solidFill>
              <a:effectLst/>
              <a:latin typeface="Arial" panose="020B0604020202020204" pitchFamily="34" charset="0"/>
              <a:cs typeface="Arial" panose="020B0604020202020204" pitchFamily="34" charset="0"/>
            </a:endParaRPr>
          </a:p>
          <a:p>
            <a:pPr marL="0" indent="0" algn="l">
              <a:buNone/>
            </a:pPr>
            <a:r>
              <a:rPr lang="fr-FR" b="0" i="0" dirty="0">
                <a:solidFill>
                  <a:srgbClr val="000000"/>
                </a:solidFill>
                <a:effectLst/>
                <a:latin typeface="Arial" panose="020B0604020202020204" pitchFamily="34" charset="0"/>
                <a:cs typeface="Arial" panose="020B0604020202020204" pitchFamily="34" charset="0"/>
              </a:rPr>
              <a:t>L’ordinateur retire numériquement des images tous les tissus à l’exception des vaisseaux sanguins.</a:t>
            </a:r>
          </a:p>
          <a:p>
            <a:pPr marL="0" indent="0">
              <a:buNone/>
            </a:pPr>
            <a:endParaRPr 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42587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4C5D0F-69CD-42C8-A3D7-5F6B636A7136}"/>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59F0E710-3C0D-4EC9-BE46-BF7F34E66EF6}"/>
              </a:ext>
            </a:extLst>
          </p:cNvPr>
          <p:cNvSpPr>
            <a:spLocks noGrp="1"/>
          </p:cNvSpPr>
          <p:nvPr>
            <p:ph idx="1"/>
          </p:nvPr>
        </p:nvSpPr>
        <p:spPr/>
        <p:txBody>
          <a:bodyPr/>
          <a:lstStyle/>
          <a:p>
            <a:endParaRPr lang="fr-FR"/>
          </a:p>
        </p:txBody>
      </p:sp>
      <p:pic>
        <p:nvPicPr>
          <p:cNvPr id="5" name="Image 4">
            <a:extLst>
              <a:ext uri="{FF2B5EF4-FFF2-40B4-BE49-F238E27FC236}">
                <a16:creationId xmlns:a16="http://schemas.microsoft.com/office/drawing/2014/main" id="{7826E9AB-0EE4-488B-95CE-FBC76FEF8B24}"/>
              </a:ext>
            </a:extLst>
          </p:cNvPr>
          <p:cNvPicPr>
            <a:picLocks noChangeAspect="1"/>
          </p:cNvPicPr>
          <p:nvPr/>
        </p:nvPicPr>
        <p:blipFill>
          <a:blip r:embed="rId2"/>
          <a:stretch>
            <a:fillRect/>
          </a:stretch>
        </p:blipFill>
        <p:spPr>
          <a:xfrm>
            <a:off x="164782" y="365125"/>
            <a:ext cx="11496675" cy="5895975"/>
          </a:xfrm>
          <a:prstGeom prst="rect">
            <a:avLst/>
          </a:prstGeom>
        </p:spPr>
      </p:pic>
    </p:spTree>
    <p:extLst>
      <p:ext uri="{BB962C8B-B14F-4D97-AF65-F5344CB8AC3E}">
        <p14:creationId xmlns:p14="http://schemas.microsoft.com/office/powerpoint/2010/main" val="3630263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36C3DCD-2FB8-45CD-B676-756D5B3FF81F}"/>
              </a:ext>
            </a:extLst>
          </p:cNvPr>
          <p:cNvPicPr>
            <a:picLocks noChangeAspect="1"/>
          </p:cNvPicPr>
          <p:nvPr/>
        </p:nvPicPr>
        <p:blipFill>
          <a:blip r:embed="rId2"/>
          <a:stretch>
            <a:fillRect/>
          </a:stretch>
        </p:blipFill>
        <p:spPr>
          <a:xfrm>
            <a:off x="4954786" y="363550"/>
            <a:ext cx="5481093" cy="3826314"/>
          </a:xfrm>
          <a:prstGeom prst="rect">
            <a:avLst/>
          </a:prstGeom>
        </p:spPr>
      </p:pic>
      <p:sp>
        <p:nvSpPr>
          <p:cNvPr id="4" name="ZoneTexte 3">
            <a:extLst>
              <a:ext uri="{FF2B5EF4-FFF2-40B4-BE49-F238E27FC236}">
                <a16:creationId xmlns:a16="http://schemas.microsoft.com/office/drawing/2014/main" id="{0C6973D1-6849-4EB4-BAF8-CA70BD119161}"/>
              </a:ext>
            </a:extLst>
          </p:cNvPr>
          <p:cNvSpPr txBox="1"/>
          <p:nvPr/>
        </p:nvSpPr>
        <p:spPr>
          <a:xfrm>
            <a:off x="818866" y="5518582"/>
            <a:ext cx="8557146" cy="923330"/>
          </a:xfrm>
          <a:prstGeom prst="rect">
            <a:avLst/>
          </a:prstGeom>
          <a:noFill/>
        </p:spPr>
        <p:txBody>
          <a:bodyPr wrap="square" rtlCol="0">
            <a:spAutoFit/>
          </a:bodyPr>
          <a:lstStyle/>
          <a:p>
            <a:r>
              <a:rPr lang="fr-FR" dirty="0"/>
              <a:t>Le scanner X, encore appelé Tomodensitomètre (TDM), est une technique d’imagerie médicale qui consiste a mesurer l’absorption des rayons X par les tissus du patient et a reconstituer (Reconstruction) des images 2D et 3D des structures anatomiques</a:t>
            </a:r>
          </a:p>
        </p:txBody>
      </p:sp>
      <p:pic>
        <p:nvPicPr>
          <p:cNvPr id="6" name="Image 5">
            <a:extLst>
              <a:ext uri="{FF2B5EF4-FFF2-40B4-BE49-F238E27FC236}">
                <a16:creationId xmlns:a16="http://schemas.microsoft.com/office/drawing/2014/main" id="{A6A0C3A6-E3FA-4BB5-908F-7029D7E7D5D4}"/>
              </a:ext>
            </a:extLst>
          </p:cNvPr>
          <p:cNvPicPr>
            <a:picLocks noChangeAspect="1"/>
          </p:cNvPicPr>
          <p:nvPr/>
        </p:nvPicPr>
        <p:blipFill>
          <a:blip r:embed="rId3"/>
          <a:stretch>
            <a:fillRect/>
          </a:stretch>
        </p:blipFill>
        <p:spPr>
          <a:xfrm>
            <a:off x="787935" y="605643"/>
            <a:ext cx="4150199" cy="2968830"/>
          </a:xfrm>
          <a:prstGeom prst="rect">
            <a:avLst/>
          </a:prstGeom>
        </p:spPr>
      </p:pic>
    </p:spTree>
    <p:extLst>
      <p:ext uri="{BB962C8B-B14F-4D97-AF65-F5344CB8AC3E}">
        <p14:creationId xmlns:p14="http://schemas.microsoft.com/office/powerpoint/2010/main" val="34593574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9D90EC-215C-41B0-9A6F-00A44F828CE1}"/>
              </a:ext>
            </a:extLst>
          </p:cNvPr>
          <p:cNvSpPr>
            <a:spLocks noGrp="1"/>
          </p:cNvSpPr>
          <p:nvPr>
            <p:ph type="title"/>
          </p:nvPr>
        </p:nvSpPr>
        <p:spPr/>
        <p:txBody>
          <a:bodyPr/>
          <a:lstStyle/>
          <a:p>
            <a:r>
              <a:rPr lang="fr-FR" b="0" i="0" dirty="0">
                <a:solidFill>
                  <a:srgbClr val="000000"/>
                </a:solidFill>
                <a:effectLst/>
                <a:latin typeface="Open Sans" panose="020B0606030504020204" pitchFamily="34" charset="0"/>
              </a:rPr>
              <a:t>Autres variantes</a:t>
            </a:r>
            <a:endParaRPr lang="fr-FR" dirty="0"/>
          </a:p>
        </p:txBody>
      </p:sp>
      <p:sp>
        <p:nvSpPr>
          <p:cNvPr id="3" name="Espace réservé du contenu 2">
            <a:extLst>
              <a:ext uri="{FF2B5EF4-FFF2-40B4-BE49-F238E27FC236}">
                <a16:creationId xmlns:a16="http://schemas.microsoft.com/office/drawing/2014/main" id="{03AC1BE1-A28D-400E-B4C0-2E43BF7E512F}"/>
              </a:ext>
            </a:extLst>
          </p:cNvPr>
          <p:cNvSpPr>
            <a:spLocks noGrp="1"/>
          </p:cNvSpPr>
          <p:nvPr>
            <p:ph idx="1"/>
          </p:nvPr>
        </p:nvSpPr>
        <p:spPr>
          <a:xfrm>
            <a:off x="75028" y="1839692"/>
            <a:ext cx="12041944" cy="4351338"/>
          </a:xfrm>
        </p:spPr>
        <p:txBody>
          <a:bodyPr>
            <a:normAutofit/>
          </a:bodyPr>
          <a:lstStyle/>
          <a:p>
            <a:pPr marL="0" indent="0" algn="l">
              <a:buNone/>
            </a:pPr>
            <a:r>
              <a:rPr lang="fr-FR" b="0" i="0" dirty="0">
                <a:effectLst/>
                <a:latin typeface="Open Sans" panose="020B0606030504020204" pitchFamily="34" charset="0"/>
              </a:rPr>
              <a:t>La TDM peut être utilisée pour fournir des images :</a:t>
            </a:r>
          </a:p>
          <a:p>
            <a:pPr algn="l">
              <a:buFont typeface="Arial" panose="020B0604020202020204" pitchFamily="34" charset="0"/>
              <a:buChar char="•"/>
            </a:pPr>
            <a:r>
              <a:rPr lang="fr-FR" b="0" i="0" dirty="0">
                <a:effectLst/>
                <a:latin typeface="Open Sans" panose="020B0606030504020204" pitchFamily="34" charset="0"/>
              </a:rPr>
              <a:t>De l’estomac ou de l’intestin grêle (ce qu’on appelle entérographie par TDM)</a:t>
            </a:r>
          </a:p>
          <a:p>
            <a:pPr algn="l">
              <a:buFont typeface="Arial" panose="020B0604020202020204" pitchFamily="34" charset="0"/>
              <a:buChar char="•"/>
            </a:pPr>
            <a:r>
              <a:rPr lang="fr-FR" b="0" i="0" dirty="0">
                <a:effectLst/>
                <a:latin typeface="Open Sans" panose="020B0606030504020204" pitchFamily="34" charset="0"/>
              </a:rPr>
              <a:t>Du côlon (ce qu’on appelle coloscopie virtuelle ou coronographie par TDM)</a:t>
            </a:r>
          </a:p>
          <a:p>
            <a:pPr algn="l">
              <a:buFont typeface="Arial" panose="020B0604020202020204" pitchFamily="34" charset="0"/>
              <a:buChar char="•"/>
            </a:pPr>
            <a:r>
              <a:rPr lang="fr-FR" b="0" i="0" dirty="0">
                <a:effectLst/>
                <a:latin typeface="Open Sans" panose="020B0606030504020204" pitchFamily="34" charset="0"/>
              </a:rPr>
              <a:t>Des reins, des uretères et de la vessie (ce qu’on appelle urographie intraveineuse par TDM ou pyélographie)</a:t>
            </a:r>
          </a:p>
          <a:p>
            <a:pPr algn="l">
              <a:buFont typeface="Arial" panose="020B0604020202020204" pitchFamily="34" charset="0"/>
              <a:buChar char="•"/>
            </a:pPr>
            <a:r>
              <a:rPr lang="fr-FR" b="0" i="0" dirty="0">
                <a:effectLst/>
                <a:latin typeface="Open Sans" panose="020B0606030504020204" pitchFamily="34" charset="0"/>
              </a:rPr>
              <a:t>Des artères des poumons (ce qu’on appelle angiographie pulmonaire par TDM)</a:t>
            </a:r>
          </a:p>
          <a:p>
            <a:pPr marL="0" indent="0">
              <a:buNone/>
            </a:pPr>
            <a:endParaRPr lang="fr-FR" dirty="0"/>
          </a:p>
        </p:txBody>
      </p:sp>
    </p:spTree>
    <p:extLst>
      <p:ext uri="{BB962C8B-B14F-4D97-AF65-F5344CB8AC3E}">
        <p14:creationId xmlns:p14="http://schemas.microsoft.com/office/powerpoint/2010/main" val="1883303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544EA704-49DB-4F3F-90E9-D02249DABBFC}"/>
              </a:ext>
            </a:extLst>
          </p:cNvPr>
          <p:cNvPicPr>
            <a:picLocks noChangeAspect="1"/>
          </p:cNvPicPr>
          <p:nvPr/>
        </p:nvPicPr>
        <p:blipFill>
          <a:blip r:embed="rId2"/>
          <a:stretch>
            <a:fillRect/>
          </a:stretch>
        </p:blipFill>
        <p:spPr>
          <a:xfrm>
            <a:off x="2588526" y="45483"/>
            <a:ext cx="7014948" cy="5358858"/>
          </a:xfrm>
          <a:prstGeom prst="rect">
            <a:avLst/>
          </a:prstGeom>
        </p:spPr>
      </p:pic>
      <p:sp>
        <p:nvSpPr>
          <p:cNvPr id="2" name="ZoneTexte 1">
            <a:extLst>
              <a:ext uri="{FF2B5EF4-FFF2-40B4-BE49-F238E27FC236}">
                <a16:creationId xmlns:a16="http://schemas.microsoft.com/office/drawing/2014/main" id="{BE649002-7E4B-40E7-BD3B-385DE0C36229}"/>
              </a:ext>
            </a:extLst>
          </p:cNvPr>
          <p:cNvSpPr txBox="1"/>
          <p:nvPr/>
        </p:nvSpPr>
        <p:spPr>
          <a:xfrm>
            <a:off x="411707" y="5449824"/>
            <a:ext cx="9867331" cy="646331"/>
          </a:xfrm>
          <a:prstGeom prst="rect">
            <a:avLst/>
          </a:prstGeom>
          <a:noFill/>
        </p:spPr>
        <p:txBody>
          <a:bodyPr wrap="square" rtlCol="0">
            <a:spAutoFit/>
          </a:bodyPr>
          <a:lstStyle/>
          <a:p>
            <a:r>
              <a:rPr lang="fr-FR" dirty="0"/>
              <a:t>Le principe général du scanner X est le suivant : </a:t>
            </a:r>
          </a:p>
          <a:p>
            <a:r>
              <a:rPr lang="fr-FR" dirty="0"/>
              <a:t>Une source de rayons X externe irradie le patient</a:t>
            </a:r>
          </a:p>
        </p:txBody>
      </p:sp>
      <p:pic>
        <p:nvPicPr>
          <p:cNvPr id="4" name="Image 3">
            <a:extLst>
              <a:ext uri="{FF2B5EF4-FFF2-40B4-BE49-F238E27FC236}">
                <a16:creationId xmlns:a16="http://schemas.microsoft.com/office/drawing/2014/main" id="{894EEA1F-0062-4485-864E-E5A6AA1DC402}"/>
              </a:ext>
            </a:extLst>
          </p:cNvPr>
          <p:cNvPicPr>
            <a:picLocks noChangeAspect="1"/>
          </p:cNvPicPr>
          <p:nvPr/>
        </p:nvPicPr>
        <p:blipFill>
          <a:blip r:embed="rId3"/>
          <a:stretch>
            <a:fillRect/>
          </a:stretch>
        </p:blipFill>
        <p:spPr>
          <a:xfrm>
            <a:off x="747770" y="0"/>
            <a:ext cx="9195206" cy="5449824"/>
          </a:xfrm>
          <a:prstGeom prst="rect">
            <a:avLst/>
          </a:prstGeom>
        </p:spPr>
      </p:pic>
      <p:sp>
        <p:nvSpPr>
          <p:cNvPr id="5" name="ZoneTexte 4">
            <a:extLst>
              <a:ext uri="{FF2B5EF4-FFF2-40B4-BE49-F238E27FC236}">
                <a16:creationId xmlns:a16="http://schemas.microsoft.com/office/drawing/2014/main" id="{0DB5EC32-7580-464B-B12E-3A729BAF1ABD}"/>
              </a:ext>
            </a:extLst>
          </p:cNvPr>
          <p:cNvSpPr txBox="1"/>
          <p:nvPr/>
        </p:nvSpPr>
        <p:spPr>
          <a:xfrm>
            <a:off x="411707" y="6259929"/>
            <a:ext cx="10370024" cy="369332"/>
          </a:xfrm>
          <a:prstGeom prst="rect">
            <a:avLst/>
          </a:prstGeom>
          <a:noFill/>
        </p:spPr>
        <p:txBody>
          <a:bodyPr wrap="square" rtlCol="0">
            <a:spAutoFit/>
          </a:bodyPr>
          <a:lstStyle/>
          <a:p>
            <a:r>
              <a:rPr lang="fr-FR" dirty="0"/>
              <a:t>Les rayons X sont arrêtés par un détecteur situé de l’autre coté du patient</a:t>
            </a:r>
          </a:p>
        </p:txBody>
      </p:sp>
    </p:spTree>
    <p:extLst>
      <p:ext uri="{BB962C8B-B14F-4D97-AF65-F5344CB8AC3E}">
        <p14:creationId xmlns:p14="http://schemas.microsoft.com/office/powerpoint/2010/main" val="231189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C3859AB-DE84-4AA4-99C5-7CFA9F8315F0}"/>
              </a:ext>
            </a:extLst>
          </p:cNvPr>
          <p:cNvPicPr>
            <a:picLocks noChangeAspect="1"/>
          </p:cNvPicPr>
          <p:nvPr/>
        </p:nvPicPr>
        <p:blipFill>
          <a:blip r:embed="rId2"/>
          <a:stretch>
            <a:fillRect/>
          </a:stretch>
        </p:blipFill>
        <p:spPr>
          <a:xfrm>
            <a:off x="3118713" y="298149"/>
            <a:ext cx="5954573" cy="5142586"/>
          </a:xfrm>
          <a:prstGeom prst="rect">
            <a:avLst/>
          </a:prstGeom>
        </p:spPr>
      </p:pic>
      <p:pic>
        <p:nvPicPr>
          <p:cNvPr id="5" name="Image 4">
            <a:extLst>
              <a:ext uri="{FF2B5EF4-FFF2-40B4-BE49-F238E27FC236}">
                <a16:creationId xmlns:a16="http://schemas.microsoft.com/office/drawing/2014/main" id="{BFED6644-1AD1-489C-901F-74254FA75D2A}"/>
              </a:ext>
            </a:extLst>
          </p:cNvPr>
          <p:cNvPicPr>
            <a:picLocks noChangeAspect="1"/>
          </p:cNvPicPr>
          <p:nvPr/>
        </p:nvPicPr>
        <p:blipFill>
          <a:blip r:embed="rId3"/>
          <a:stretch>
            <a:fillRect/>
          </a:stretch>
        </p:blipFill>
        <p:spPr>
          <a:xfrm>
            <a:off x="3024186" y="298149"/>
            <a:ext cx="6143625" cy="5419725"/>
          </a:xfrm>
          <a:prstGeom prst="rect">
            <a:avLst/>
          </a:prstGeom>
        </p:spPr>
      </p:pic>
      <p:pic>
        <p:nvPicPr>
          <p:cNvPr id="7" name="Image 6">
            <a:extLst>
              <a:ext uri="{FF2B5EF4-FFF2-40B4-BE49-F238E27FC236}">
                <a16:creationId xmlns:a16="http://schemas.microsoft.com/office/drawing/2014/main" id="{3D6F067D-DF40-4C3F-ADF6-A28D6ACCE198}"/>
              </a:ext>
            </a:extLst>
          </p:cNvPr>
          <p:cNvPicPr>
            <a:picLocks noChangeAspect="1"/>
          </p:cNvPicPr>
          <p:nvPr/>
        </p:nvPicPr>
        <p:blipFill>
          <a:blip r:embed="rId4"/>
          <a:stretch>
            <a:fillRect/>
          </a:stretch>
        </p:blipFill>
        <p:spPr>
          <a:xfrm>
            <a:off x="2987038" y="298149"/>
            <a:ext cx="6217920" cy="5603443"/>
          </a:xfrm>
          <a:prstGeom prst="rect">
            <a:avLst/>
          </a:prstGeom>
        </p:spPr>
      </p:pic>
      <p:pic>
        <p:nvPicPr>
          <p:cNvPr id="9" name="Image 8">
            <a:extLst>
              <a:ext uri="{FF2B5EF4-FFF2-40B4-BE49-F238E27FC236}">
                <a16:creationId xmlns:a16="http://schemas.microsoft.com/office/drawing/2014/main" id="{A8E371BC-5842-4A33-A5CA-B87CCD91E3A8}"/>
              </a:ext>
            </a:extLst>
          </p:cNvPr>
          <p:cNvPicPr>
            <a:picLocks noChangeAspect="1"/>
          </p:cNvPicPr>
          <p:nvPr/>
        </p:nvPicPr>
        <p:blipFill>
          <a:blip r:embed="rId5"/>
          <a:stretch>
            <a:fillRect/>
          </a:stretch>
        </p:blipFill>
        <p:spPr>
          <a:xfrm>
            <a:off x="3005326" y="327409"/>
            <a:ext cx="6181344" cy="5544922"/>
          </a:xfrm>
          <a:prstGeom prst="rect">
            <a:avLst/>
          </a:prstGeom>
        </p:spPr>
      </p:pic>
      <p:pic>
        <p:nvPicPr>
          <p:cNvPr id="11" name="Image 10">
            <a:extLst>
              <a:ext uri="{FF2B5EF4-FFF2-40B4-BE49-F238E27FC236}">
                <a16:creationId xmlns:a16="http://schemas.microsoft.com/office/drawing/2014/main" id="{4850FCD9-E094-4EDA-AFE7-2DD3C19368B3}"/>
              </a:ext>
            </a:extLst>
          </p:cNvPr>
          <p:cNvPicPr>
            <a:picLocks noChangeAspect="1"/>
          </p:cNvPicPr>
          <p:nvPr/>
        </p:nvPicPr>
        <p:blipFill>
          <a:blip r:embed="rId6"/>
          <a:stretch>
            <a:fillRect/>
          </a:stretch>
        </p:blipFill>
        <p:spPr>
          <a:xfrm>
            <a:off x="2987038" y="354676"/>
            <a:ext cx="6298387" cy="5486400"/>
          </a:xfrm>
          <a:prstGeom prst="rect">
            <a:avLst/>
          </a:prstGeom>
        </p:spPr>
      </p:pic>
      <p:pic>
        <p:nvPicPr>
          <p:cNvPr id="13" name="Image 12">
            <a:extLst>
              <a:ext uri="{FF2B5EF4-FFF2-40B4-BE49-F238E27FC236}">
                <a16:creationId xmlns:a16="http://schemas.microsoft.com/office/drawing/2014/main" id="{CE62A729-C686-47DE-8FFC-C348FB10197F}"/>
              </a:ext>
            </a:extLst>
          </p:cNvPr>
          <p:cNvPicPr>
            <a:picLocks noChangeAspect="1"/>
          </p:cNvPicPr>
          <p:nvPr/>
        </p:nvPicPr>
        <p:blipFill>
          <a:blip r:embed="rId7"/>
          <a:stretch>
            <a:fillRect/>
          </a:stretch>
        </p:blipFill>
        <p:spPr>
          <a:xfrm>
            <a:off x="3036415" y="253550"/>
            <a:ext cx="6199632" cy="5736179"/>
          </a:xfrm>
          <a:prstGeom prst="rect">
            <a:avLst/>
          </a:prstGeom>
        </p:spPr>
      </p:pic>
      <p:sp>
        <p:nvSpPr>
          <p:cNvPr id="14" name="ZoneTexte 13">
            <a:extLst>
              <a:ext uri="{FF2B5EF4-FFF2-40B4-BE49-F238E27FC236}">
                <a16:creationId xmlns:a16="http://schemas.microsoft.com/office/drawing/2014/main" id="{EAC9418D-7765-418E-9AD2-20AD34AB053D}"/>
              </a:ext>
            </a:extLst>
          </p:cNvPr>
          <p:cNvSpPr txBox="1"/>
          <p:nvPr/>
        </p:nvSpPr>
        <p:spPr>
          <a:xfrm>
            <a:off x="474835" y="6345925"/>
            <a:ext cx="8111024" cy="369332"/>
          </a:xfrm>
          <a:prstGeom prst="rect">
            <a:avLst/>
          </a:prstGeom>
          <a:noFill/>
        </p:spPr>
        <p:txBody>
          <a:bodyPr wrap="square" rtlCol="0">
            <a:spAutoFit/>
          </a:bodyPr>
          <a:lstStyle/>
          <a:p>
            <a:r>
              <a:rPr lang="fr-FR" dirty="0"/>
              <a:t>La table se déplace très lentement a une vitesse constante</a:t>
            </a:r>
          </a:p>
        </p:txBody>
      </p:sp>
      <p:sp>
        <p:nvSpPr>
          <p:cNvPr id="15" name="ZoneTexte 14">
            <a:extLst>
              <a:ext uri="{FF2B5EF4-FFF2-40B4-BE49-F238E27FC236}">
                <a16:creationId xmlns:a16="http://schemas.microsoft.com/office/drawing/2014/main" id="{C5AFD4D0-3A09-46B3-AF2D-11326DB6CAAE}"/>
              </a:ext>
            </a:extLst>
          </p:cNvPr>
          <p:cNvSpPr txBox="1"/>
          <p:nvPr/>
        </p:nvSpPr>
        <p:spPr>
          <a:xfrm>
            <a:off x="486888" y="5973457"/>
            <a:ext cx="6298387" cy="369332"/>
          </a:xfrm>
          <a:prstGeom prst="rect">
            <a:avLst/>
          </a:prstGeom>
          <a:noFill/>
        </p:spPr>
        <p:txBody>
          <a:bodyPr wrap="square" rtlCol="0">
            <a:spAutoFit/>
          </a:bodyPr>
          <a:lstStyle/>
          <a:p>
            <a:r>
              <a:rPr lang="fr-FR" dirty="0"/>
              <a:t>La source et le détecteur tournent autour du patient</a:t>
            </a:r>
          </a:p>
        </p:txBody>
      </p:sp>
    </p:spTree>
    <p:extLst>
      <p:ext uri="{BB962C8B-B14F-4D97-AF65-F5344CB8AC3E}">
        <p14:creationId xmlns:p14="http://schemas.microsoft.com/office/powerpoint/2010/main" val="2510028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3755EEB-5C61-4E32-B168-074210694A5E}"/>
              </a:ext>
            </a:extLst>
          </p:cNvPr>
          <p:cNvPicPr>
            <a:picLocks noChangeAspect="1"/>
          </p:cNvPicPr>
          <p:nvPr/>
        </p:nvPicPr>
        <p:blipFill>
          <a:blip r:embed="rId2"/>
          <a:stretch>
            <a:fillRect/>
          </a:stretch>
        </p:blipFill>
        <p:spPr>
          <a:xfrm>
            <a:off x="4465470" y="216392"/>
            <a:ext cx="5398618" cy="5237683"/>
          </a:xfrm>
          <a:prstGeom prst="rect">
            <a:avLst/>
          </a:prstGeom>
        </p:spPr>
      </p:pic>
      <p:pic>
        <p:nvPicPr>
          <p:cNvPr id="7" name="Image 6">
            <a:extLst>
              <a:ext uri="{FF2B5EF4-FFF2-40B4-BE49-F238E27FC236}">
                <a16:creationId xmlns:a16="http://schemas.microsoft.com/office/drawing/2014/main" id="{E22A9E88-AE9B-41CB-AE99-28A888D8532F}"/>
              </a:ext>
            </a:extLst>
          </p:cNvPr>
          <p:cNvPicPr>
            <a:picLocks noChangeAspect="1"/>
          </p:cNvPicPr>
          <p:nvPr/>
        </p:nvPicPr>
        <p:blipFill>
          <a:blip r:embed="rId3"/>
          <a:stretch>
            <a:fillRect/>
          </a:stretch>
        </p:blipFill>
        <p:spPr>
          <a:xfrm>
            <a:off x="4154384" y="733793"/>
            <a:ext cx="6020790" cy="3893530"/>
          </a:xfrm>
          <a:prstGeom prst="rect">
            <a:avLst/>
          </a:prstGeom>
        </p:spPr>
      </p:pic>
      <p:pic>
        <p:nvPicPr>
          <p:cNvPr id="9" name="Image 8">
            <a:extLst>
              <a:ext uri="{FF2B5EF4-FFF2-40B4-BE49-F238E27FC236}">
                <a16:creationId xmlns:a16="http://schemas.microsoft.com/office/drawing/2014/main" id="{63E6634C-9E7F-40BA-83CC-7C82A23C2684}"/>
              </a:ext>
            </a:extLst>
          </p:cNvPr>
          <p:cNvPicPr>
            <a:picLocks noChangeAspect="1"/>
          </p:cNvPicPr>
          <p:nvPr/>
        </p:nvPicPr>
        <p:blipFill>
          <a:blip r:embed="rId4"/>
          <a:stretch>
            <a:fillRect/>
          </a:stretch>
        </p:blipFill>
        <p:spPr>
          <a:xfrm>
            <a:off x="3882378" y="415013"/>
            <a:ext cx="6900785" cy="5039062"/>
          </a:xfrm>
          <a:prstGeom prst="rect">
            <a:avLst/>
          </a:prstGeom>
        </p:spPr>
      </p:pic>
      <p:pic>
        <p:nvPicPr>
          <p:cNvPr id="11" name="Image 10">
            <a:extLst>
              <a:ext uri="{FF2B5EF4-FFF2-40B4-BE49-F238E27FC236}">
                <a16:creationId xmlns:a16="http://schemas.microsoft.com/office/drawing/2014/main" id="{D053FFE3-A60E-4880-AF37-8DB82A64E2CC}"/>
              </a:ext>
            </a:extLst>
          </p:cNvPr>
          <p:cNvPicPr>
            <a:picLocks noChangeAspect="1"/>
          </p:cNvPicPr>
          <p:nvPr/>
        </p:nvPicPr>
        <p:blipFill>
          <a:blip r:embed="rId5"/>
          <a:stretch>
            <a:fillRect/>
          </a:stretch>
        </p:blipFill>
        <p:spPr>
          <a:xfrm>
            <a:off x="1632761" y="211138"/>
            <a:ext cx="9710247" cy="5242937"/>
          </a:xfrm>
          <a:prstGeom prst="rect">
            <a:avLst/>
          </a:prstGeom>
        </p:spPr>
      </p:pic>
      <p:sp>
        <p:nvSpPr>
          <p:cNvPr id="12" name="ZoneTexte 11">
            <a:extLst>
              <a:ext uri="{FF2B5EF4-FFF2-40B4-BE49-F238E27FC236}">
                <a16:creationId xmlns:a16="http://schemas.microsoft.com/office/drawing/2014/main" id="{E101E99D-E24F-4EE5-86DC-7CA520B2EEDD}"/>
              </a:ext>
            </a:extLst>
          </p:cNvPr>
          <p:cNvSpPr txBox="1"/>
          <p:nvPr/>
        </p:nvSpPr>
        <p:spPr>
          <a:xfrm>
            <a:off x="581891" y="5801041"/>
            <a:ext cx="10367159" cy="646331"/>
          </a:xfrm>
          <a:prstGeom prst="rect">
            <a:avLst/>
          </a:prstGeom>
          <a:noFill/>
        </p:spPr>
        <p:txBody>
          <a:bodyPr wrap="square" rtlCol="0">
            <a:spAutoFit/>
          </a:bodyPr>
          <a:lstStyle/>
          <a:p>
            <a:r>
              <a:rPr lang="fr-FR" dirty="0"/>
              <a:t>Le tube a rayons X ou générateur est constitué d’une cathode et d’une anode entourées par des enveloppes de protection</a:t>
            </a:r>
          </a:p>
        </p:txBody>
      </p:sp>
    </p:spTree>
    <p:extLst>
      <p:ext uri="{BB962C8B-B14F-4D97-AF65-F5344CB8AC3E}">
        <p14:creationId xmlns:p14="http://schemas.microsoft.com/office/powerpoint/2010/main" val="239910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07333CE-DA21-418C-AAE6-6165735CD61F}"/>
              </a:ext>
            </a:extLst>
          </p:cNvPr>
          <p:cNvPicPr>
            <a:picLocks noChangeAspect="1"/>
          </p:cNvPicPr>
          <p:nvPr/>
        </p:nvPicPr>
        <p:blipFill>
          <a:blip r:embed="rId2"/>
          <a:stretch>
            <a:fillRect/>
          </a:stretch>
        </p:blipFill>
        <p:spPr>
          <a:xfrm>
            <a:off x="1097058" y="312345"/>
            <a:ext cx="9831629" cy="5164531"/>
          </a:xfrm>
          <a:prstGeom prst="rect">
            <a:avLst/>
          </a:prstGeom>
        </p:spPr>
      </p:pic>
      <p:sp>
        <p:nvSpPr>
          <p:cNvPr id="6" name="ZoneTexte 5">
            <a:extLst>
              <a:ext uri="{FF2B5EF4-FFF2-40B4-BE49-F238E27FC236}">
                <a16:creationId xmlns:a16="http://schemas.microsoft.com/office/drawing/2014/main" id="{BDF5405A-E193-4765-9119-BBB12E102788}"/>
              </a:ext>
            </a:extLst>
          </p:cNvPr>
          <p:cNvSpPr txBox="1"/>
          <p:nvPr/>
        </p:nvSpPr>
        <p:spPr>
          <a:xfrm>
            <a:off x="356259" y="5825489"/>
            <a:ext cx="10972800" cy="923330"/>
          </a:xfrm>
          <a:prstGeom prst="rect">
            <a:avLst/>
          </a:prstGeom>
          <a:noFill/>
        </p:spPr>
        <p:txBody>
          <a:bodyPr wrap="square" rtlCol="0">
            <a:spAutoFit/>
          </a:bodyPr>
          <a:lstStyle/>
          <a:p>
            <a:r>
              <a:rPr lang="fr-FR" dirty="0"/>
              <a:t>L’extrémité de la cathode est constituée d’un filament de tungstène</a:t>
            </a:r>
          </a:p>
          <a:p>
            <a:r>
              <a:rPr lang="fr-FR" dirty="0"/>
              <a:t>Lorsque ce filament est traversé par un </a:t>
            </a:r>
            <a:r>
              <a:rPr lang="fr-FR" b="1" dirty="0"/>
              <a:t>fort</a:t>
            </a:r>
            <a:r>
              <a:rPr lang="fr-FR" dirty="0"/>
              <a:t> courant électrique , sa température s’élève fortement, il délivre ensuite des électrons. </a:t>
            </a:r>
          </a:p>
        </p:txBody>
      </p:sp>
      <p:pic>
        <p:nvPicPr>
          <p:cNvPr id="8" name="Image 7">
            <a:extLst>
              <a:ext uri="{FF2B5EF4-FFF2-40B4-BE49-F238E27FC236}">
                <a16:creationId xmlns:a16="http://schemas.microsoft.com/office/drawing/2014/main" id="{274903AD-6915-4242-93C2-5D1947CF7649}"/>
              </a:ext>
            </a:extLst>
          </p:cNvPr>
          <p:cNvPicPr>
            <a:picLocks noChangeAspect="1"/>
          </p:cNvPicPr>
          <p:nvPr/>
        </p:nvPicPr>
        <p:blipFill>
          <a:blip r:embed="rId3"/>
          <a:stretch>
            <a:fillRect/>
          </a:stretch>
        </p:blipFill>
        <p:spPr>
          <a:xfrm>
            <a:off x="1097057" y="312344"/>
            <a:ext cx="9831629" cy="5447861"/>
          </a:xfrm>
          <a:prstGeom prst="rect">
            <a:avLst/>
          </a:prstGeom>
        </p:spPr>
      </p:pic>
    </p:spTree>
    <p:extLst>
      <p:ext uri="{BB962C8B-B14F-4D97-AF65-F5344CB8AC3E}">
        <p14:creationId xmlns:p14="http://schemas.microsoft.com/office/powerpoint/2010/main" val="319243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F83BB7E-5CA1-4C52-893A-FF600AFA726F}"/>
              </a:ext>
            </a:extLst>
          </p:cNvPr>
          <p:cNvPicPr>
            <a:picLocks noChangeAspect="1"/>
          </p:cNvPicPr>
          <p:nvPr/>
        </p:nvPicPr>
        <p:blipFill>
          <a:blip r:embed="rId2"/>
          <a:stretch>
            <a:fillRect/>
          </a:stretch>
        </p:blipFill>
        <p:spPr>
          <a:xfrm>
            <a:off x="756106" y="103101"/>
            <a:ext cx="10679788" cy="4647029"/>
          </a:xfrm>
          <a:prstGeom prst="rect">
            <a:avLst/>
          </a:prstGeom>
        </p:spPr>
      </p:pic>
      <p:sp>
        <p:nvSpPr>
          <p:cNvPr id="6" name="ZoneTexte 5">
            <a:extLst>
              <a:ext uri="{FF2B5EF4-FFF2-40B4-BE49-F238E27FC236}">
                <a16:creationId xmlns:a16="http://schemas.microsoft.com/office/drawing/2014/main" id="{0BB2E291-DDDB-48AC-B0A7-FAA72F051D1D}"/>
              </a:ext>
            </a:extLst>
          </p:cNvPr>
          <p:cNvSpPr txBox="1"/>
          <p:nvPr/>
        </p:nvSpPr>
        <p:spPr>
          <a:xfrm>
            <a:off x="862984" y="5391397"/>
            <a:ext cx="9337920" cy="923330"/>
          </a:xfrm>
          <a:prstGeom prst="rect">
            <a:avLst/>
          </a:prstGeom>
          <a:noFill/>
        </p:spPr>
        <p:txBody>
          <a:bodyPr wrap="square" rtlCol="0">
            <a:spAutoFit/>
          </a:bodyPr>
          <a:lstStyle/>
          <a:p>
            <a:r>
              <a:rPr lang="fr-FR" dirty="0"/>
              <a:t>L’application d’une </a:t>
            </a:r>
            <a:r>
              <a:rPr lang="fr-FR" b="1" dirty="0"/>
              <a:t>forte tension </a:t>
            </a:r>
            <a:r>
              <a:rPr lang="fr-FR" dirty="0"/>
              <a:t>électrique entre la cathode et l’anode du tube, au sein duquel le </a:t>
            </a:r>
            <a:r>
              <a:rPr lang="fr-FR" b="1" dirty="0"/>
              <a:t>vide</a:t>
            </a:r>
            <a:r>
              <a:rPr lang="fr-FR" dirty="0"/>
              <a:t> a été créé, entraine une </a:t>
            </a:r>
            <a:r>
              <a:rPr lang="fr-FR" b="1" dirty="0"/>
              <a:t>accélération des électrons</a:t>
            </a:r>
            <a:r>
              <a:rPr lang="fr-FR" dirty="0"/>
              <a:t>, qui se déplacent alors de la cathode vers l’anode</a:t>
            </a:r>
          </a:p>
        </p:txBody>
      </p:sp>
      <p:pic>
        <p:nvPicPr>
          <p:cNvPr id="8" name="Image 7">
            <a:extLst>
              <a:ext uri="{FF2B5EF4-FFF2-40B4-BE49-F238E27FC236}">
                <a16:creationId xmlns:a16="http://schemas.microsoft.com/office/drawing/2014/main" id="{5DCAA7B7-F5A8-4B74-86CF-34D4B8487E7F}"/>
              </a:ext>
            </a:extLst>
          </p:cNvPr>
          <p:cNvPicPr>
            <a:picLocks noChangeAspect="1"/>
          </p:cNvPicPr>
          <p:nvPr/>
        </p:nvPicPr>
        <p:blipFill>
          <a:blip r:embed="rId3"/>
          <a:stretch>
            <a:fillRect/>
          </a:stretch>
        </p:blipFill>
        <p:spPr>
          <a:xfrm>
            <a:off x="809545" y="103101"/>
            <a:ext cx="10572910" cy="4890917"/>
          </a:xfrm>
          <a:prstGeom prst="rect">
            <a:avLst/>
          </a:prstGeom>
        </p:spPr>
      </p:pic>
      <p:pic>
        <p:nvPicPr>
          <p:cNvPr id="10" name="Image 9">
            <a:extLst>
              <a:ext uri="{FF2B5EF4-FFF2-40B4-BE49-F238E27FC236}">
                <a16:creationId xmlns:a16="http://schemas.microsoft.com/office/drawing/2014/main" id="{45AA65A8-6F1C-44C0-87D5-F389B5EB40B9}"/>
              </a:ext>
            </a:extLst>
          </p:cNvPr>
          <p:cNvPicPr>
            <a:picLocks noChangeAspect="1"/>
          </p:cNvPicPr>
          <p:nvPr/>
        </p:nvPicPr>
        <p:blipFill>
          <a:blip r:embed="rId4"/>
          <a:stretch>
            <a:fillRect/>
          </a:stretch>
        </p:blipFill>
        <p:spPr>
          <a:xfrm>
            <a:off x="1353787" y="3281"/>
            <a:ext cx="9337920" cy="5076306"/>
          </a:xfrm>
          <a:prstGeom prst="rect">
            <a:avLst/>
          </a:prstGeom>
        </p:spPr>
      </p:pic>
      <p:pic>
        <p:nvPicPr>
          <p:cNvPr id="12" name="Image 11">
            <a:extLst>
              <a:ext uri="{FF2B5EF4-FFF2-40B4-BE49-F238E27FC236}">
                <a16:creationId xmlns:a16="http://schemas.microsoft.com/office/drawing/2014/main" id="{FDB66B5C-40D9-47EB-99C9-4F8E6924A635}"/>
              </a:ext>
            </a:extLst>
          </p:cNvPr>
          <p:cNvPicPr>
            <a:picLocks noChangeAspect="1"/>
          </p:cNvPicPr>
          <p:nvPr/>
        </p:nvPicPr>
        <p:blipFill>
          <a:blip r:embed="rId5"/>
          <a:stretch>
            <a:fillRect/>
          </a:stretch>
        </p:blipFill>
        <p:spPr>
          <a:xfrm>
            <a:off x="1353786" y="34384"/>
            <a:ext cx="9120250" cy="5221013"/>
          </a:xfrm>
          <a:prstGeom prst="rect">
            <a:avLst/>
          </a:prstGeom>
        </p:spPr>
      </p:pic>
      <p:sp>
        <p:nvSpPr>
          <p:cNvPr id="14" name="ZoneTexte 13">
            <a:extLst>
              <a:ext uri="{FF2B5EF4-FFF2-40B4-BE49-F238E27FC236}">
                <a16:creationId xmlns:a16="http://schemas.microsoft.com/office/drawing/2014/main" id="{E4E75AF0-998A-48C8-92A4-F89CCD15BCC9}"/>
              </a:ext>
            </a:extLst>
          </p:cNvPr>
          <p:cNvSpPr txBox="1"/>
          <p:nvPr/>
        </p:nvSpPr>
        <p:spPr>
          <a:xfrm>
            <a:off x="6314704" y="6385567"/>
            <a:ext cx="5691249" cy="369332"/>
          </a:xfrm>
          <a:prstGeom prst="rect">
            <a:avLst/>
          </a:prstGeom>
          <a:noFill/>
        </p:spPr>
        <p:txBody>
          <a:bodyPr wrap="square">
            <a:spAutoFit/>
          </a:bodyPr>
          <a:lstStyle/>
          <a:p>
            <a:r>
              <a:rPr lang="fr-FR" dirty="0">
                <a:solidFill>
                  <a:srgbClr val="0F1419"/>
                </a:solidFill>
                <a:latin typeface="Times New Roman" panose="02020603050405020304" pitchFamily="18" charset="0"/>
                <a:ea typeface="Times New Roman" panose="02020603050405020304" pitchFamily="18" charset="0"/>
              </a:rPr>
              <a:t>Plage de tension </a:t>
            </a:r>
            <a:r>
              <a:rPr lang="fr-FR" sz="1800" dirty="0">
                <a:solidFill>
                  <a:srgbClr val="0F1419"/>
                </a:solidFill>
                <a:effectLst/>
                <a:latin typeface="Times New Roman" panose="02020603050405020304" pitchFamily="18" charset="0"/>
                <a:ea typeface="Times New Roman" panose="02020603050405020304" pitchFamily="18" charset="0"/>
              </a:rPr>
              <a:t>de 50kV à 150kV </a:t>
            </a:r>
            <a:endParaRPr lang="fr-FR" dirty="0"/>
          </a:p>
        </p:txBody>
      </p:sp>
    </p:spTree>
    <p:extLst>
      <p:ext uri="{BB962C8B-B14F-4D97-AF65-F5344CB8AC3E}">
        <p14:creationId xmlns:p14="http://schemas.microsoft.com/office/powerpoint/2010/main" val="39442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1418</TotalTime>
  <Words>1871</Words>
  <Application>Microsoft Office PowerPoint</Application>
  <PresentationFormat>Grand écran</PresentationFormat>
  <Paragraphs>167</Paragraphs>
  <Slides>40</Slides>
  <Notes>3</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40</vt:i4>
      </vt:variant>
    </vt:vector>
  </HeadingPairs>
  <TitlesOfParts>
    <vt:vector size="51" baseType="lpstr">
      <vt:lpstr>Arial</vt:lpstr>
      <vt:lpstr>Calibri</vt:lpstr>
      <vt:lpstr>Calibri Light</vt:lpstr>
      <vt:lpstr>Cambria Math</vt:lpstr>
      <vt:lpstr>Montserrat</vt:lpstr>
      <vt:lpstr>Open Sans</vt:lpstr>
      <vt:lpstr>Raleway</vt:lpstr>
      <vt:lpstr>Symbol</vt:lpstr>
      <vt:lpstr>Times New Roman</vt:lpstr>
      <vt:lpstr>Times New Roman</vt:lpstr>
      <vt:lpstr>Thème Office</vt:lpstr>
      <vt:lpstr>Le Scanner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fan-beam : Premier scanner</vt:lpstr>
      <vt:lpstr>Le fan-beam monobarrette (partial fan-beam", ou détection en éventail partiel)</vt:lpstr>
      <vt:lpstr> Modèle  en éventail complet ( "fan beam")</vt:lpstr>
      <vt:lpstr>Présentation PowerPoint</vt:lpstr>
      <vt:lpstr>Le détecteur</vt:lpstr>
      <vt:lpstr>Barette de détecteurs</vt:lpstr>
      <vt:lpstr>Scanners multibarrettes et fonctionnement hélicoïdal</vt:lpstr>
      <vt:lpstr>Effet de cône (divergence du faisceau au départ du foyer d'émission)</vt:lpstr>
      <vt:lpstr>Reconstruction Tomographique par Rétroprojection</vt:lpstr>
      <vt:lpstr>Présentation PowerPoint</vt:lpstr>
      <vt:lpstr>Présentation PowerPoint</vt:lpstr>
      <vt:lpstr>Présentation PowerPoint</vt:lpstr>
      <vt:lpstr>Présentation PowerPoint</vt:lpstr>
      <vt:lpstr>Présentation PowerPoint</vt:lpstr>
      <vt:lpstr>Présentation PowerPoint</vt:lpstr>
      <vt:lpstr>Variante de scanner TDM : angiographie par TDM </vt:lpstr>
      <vt:lpstr>Présentation PowerPoint</vt:lpstr>
      <vt:lpstr>Autres variantes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LeScanner</dc:title>
  <dc:creator>KHEMIS Kamila</dc:creator>
  <cp:lastModifiedBy>KHEMIS Kamila</cp:lastModifiedBy>
  <cp:revision>14</cp:revision>
  <dcterms:created xsi:type="dcterms:W3CDTF">2023-10-06T16:23:39Z</dcterms:created>
  <dcterms:modified xsi:type="dcterms:W3CDTF">2025-10-14T14:26:36Z</dcterms:modified>
</cp:coreProperties>
</file>