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2" r:id="rId9"/>
    <p:sldId id="263"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A5D3036-E769-417C-B823-24658062B0B6}" type="datetimeFigureOut">
              <a:rPr lang="fr-FR" smtClean="0"/>
              <a:pPr/>
              <a:t>10/04/2018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6E7517-DB90-41F7-952C-4D6DE6E6394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D3036-E769-417C-B823-24658062B0B6}" type="datetimeFigureOut">
              <a:rPr lang="fr-FR" smtClean="0"/>
              <a:pPr/>
              <a:t>10/04/2018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6E7517-DB90-41F7-952C-4D6DE6E6394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r.wikipedia.org/wiki/Leadership_situationne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wikiberal.org/wiki/Leadership" TargetMode="External"/><Relationship Id="rId2" Type="http://schemas.openxmlformats.org/officeDocument/2006/relationships/hyperlink" Target="https://www.wikiberal.org/wiki/195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r.wikipedia.org/wiki/Douglas_McGrego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r.wikipedia.org/wiki/Leadershi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27584" y="620688"/>
            <a:ext cx="7416824" cy="5400600"/>
          </a:xfrm>
        </p:spPr>
        <p:txBody>
          <a:bodyPr>
            <a:normAutofit fontScale="92500" lnSpcReduction="20000"/>
          </a:bodyPr>
          <a:lstStyle/>
          <a:p>
            <a:pPr algn="justLow"/>
            <a:r>
              <a:rPr lang="fr-FR" b="1" dirty="0">
                <a:solidFill>
                  <a:schemeClr val="tx1"/>
                </a:solidFill>
              </a:rPr>
              <a:t>Les théories situationnelles : </a:t>
            </a:r>
            <a:r>
              <a:rPr lang="fr-FR" dirty="0">
                <a:solidFill>
                  <a:schemeClr val="tx1"/>
                </a:solidFill>
              </a:rPr>
              <a:t>Ces théories posent qu’un leader doit être flexible et apte à modifier son style de gestion pour bien </a:t>
            </a:r>
            <a:r>
              <a:rPr lang="fr-FR" dirty="0">
                <a:solidFill>
                  <a:srgbClr val="FF0000"/>
                </a:solidFill>
              </a:rPr>
              <a:t>s’adapter aux variables de toute situation</a:t>
            </a:r>
            <a:r>
              <a:rPr lang="fr-FR" dirty="0">
                <a:solidFill>
                  <a:schemeClr val="tx1"/>
                </a:solidFill>
              </a:rPr>
              <a:t>.  Selon ces théories, le style de leadership à privilégier varie essentiellement selon </a:t>
            </a:r>
            <a:r>
              <a:rPr lang="fr-FR" dirty="0">
                <a:solidFill>
                  <a:srgbClr val="FF0000"/>
                </a:solidFill>
              </a:rPr>
              <a:t>trois éléments</a:t>
            </a:r>
            <a:r>
              <a:rPr lang="fr-FR" dirty="0">
                <a:solidFill>
                  <a:schemeClr val="tx1"/>
                </a:solidFill>
              </a:rPr>
              <a:t>, soit le </a:t>
            </a:r>
            <a:r>
              <a:rPr lang="fr-FR" i="1" dirty="0">
                <a:solidFill>
                  <a:schemeClr val="tx1"/>
                </a:solidFill>
              </a:rPr>
              <a:t>leader</a:t>
            </a:r>
            <a:r>
              <a:rPr lang="fr-FR" dirty="0">
                <a:solidFill>
                  <a:schemeClr val="tx1"/>
                </a:solidFill>
              </a:rPr>
              <a:t> lui-même, les </a:t>
            </a:r>
            <a:r>
              <a:rPr lang="fr-FR" i="1" dirty="0">
                <a:solidFill>
                  <a:schemeClr val="tx1"/>
                </a:solidFill>
              </a:rPr>
              <a:t>membres de son groupe</a:t>
            </a:r>
            <a:r>
              <a:rPr lang="fr-FR" dirty="0">
                <a:solidFill>
                  <a:schemeClr val="tx1"/>
                </a:solidFill>
              </a:rPr>
              <a:t> et la nature de la </a:t>
            </a:r>
            <a:r>
              <a:rPr lang="fr-FR" i="1" dirty="0">
                <a:solidFill>
                  <a:schemeClr val="tx1"/>
                </a:solidFill>
              </a:rPr>
              <a:t>situation</a:t>
            </a:r>
            <a:r>
              <a:rPr lang="fr-FR" dirty="0">
                <a:solidFill>
                  <a:schemeClr val="tx1"/>
                </a:solidFill>
              </a:rPr>
              <a:t>.  Ces théories comprennent entre autres la </a:t>
            </a:r>
            <a:r>
              <a:rPr lang="fr-FR" i="1" dirty="0">
                <a:solidFill>
                  <a:schemeClr val="tx1"/>
                </a:solidFill>
              </a:rPr>
              <a:t>théorie de la contingence</a:t>
            </a:r>
            <a:r>
              <a:rPr lang="fr-FR" dirty="0">
                <a:solidFill>
                  <a:schemeClr val="tx1"/>
                </a:solidFill>
              </a:rPr>
              <a:t>, l’</a:t>
            </a:r>
            <a:r>
              <a:rPr lang="fr-FR" i="1" dirty="0">
                <a:solidFill>
                  <a:schemeClr val="tx1"/>
                </a:solidFill>
              </a:rPr>
              <a:t>approche de l’intégration successive des buts personnels</a:t>
            </a:r>
            <a:r>
              <a:rPr lang="fr-FR" dirty="0">
                <a:solidFill>
                  <a:schemeClr val="tx1"/>
                </a:solidFill>
              </a:rPr>
              <a:t> et le </a:t>
            </a:r>
            <a:r>
              <a:rPr lang="fr-FR" i="1" dirty="0">
                <a:solidFill>
                  <a:schemeClr val="tx1"/>
                </a:solidFill>
              </a:rPr>
              <a:t>modèle situationnel de </a:t>
            </a:r>
            <a:r>
              <a:rPr lang="fr-FR" i="1" dirty="0" err="1">
                <a:solidFill>
                  <a:schemeClr val="tx1"/>
                </a:solidFill>
              </a:rPr>
              <a:t>Hersey</a:t>
            </a:r>
            <a:r>
              <a:rPr lang="fr-FR" i="1" dirty="0">
                <a:solidFill>
                  <a:schemeClr val="tx1"/>
                </a:solidFill>
              </a:rPr>
              <a:t> et Blanchard</a:t>
            </a:r>
            <a:r>
              <a:rPr lang="fr-FR" dirty="0">
                <a:solidFill>
                  <a:schemeClr val="tx1"/>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94122"/>
          </a:xfrm>
        </p:spPr>
        <p:txBody>
          <a:bodyPr>
            <a:normAutofit/>
          </a:bodyPr>
          <a:lstStyle/>
          <a:p>
            <a:r>
              <a:rPr lang="fr-FR" sz="2400" b="1" dirty="0" smtClean="0">
                <a:solidFill>
                  <a:srgbClr val="FF0000"/>
                </a:solidFill>
              </a:rPr>
              <a:t>2-la </a:t>
            </a:r>
            <a:r>
              <a:rPr lang="fr-FR" sz="2400" b="1" dirty="0">
                <a:solidFill>
                  <a:srgbClr val="FF0000"/>
                </a:solidFill>
              </a:rPr>
              <a:t>Théorie 3-D du management de Bill </a:t>
            </a:r>
            <a:r>
              <a:rPr lang="fr-FR" sz="2400" b="1" dirty="0" err="1">
                <a:solidFill>
                  <a:srgbClr val="FF0000"/>
                </a:solidFill>
              </a:rPr>
              <a:t>Reddin</a:t>
            </a:r>
            <a:endParaRPr lang="fr-FR" sz="2400" b="1" dirty="0">
              <a:solidFill>
                <a:srgbClr val="FF0000"/>
              </a:solidFill>
            </a:endParaRPr>
          </a:p>
        </p:txBody>
      </p:sp>
      <p:sp>
        <p:nvSpPr>
          <p:cNvPr id="3" name="Espace réservé du contenu 2"/>
          <p:cNvSpPr>
            <a:spLocks noGrp="1"/>
          </p:cNvSpPr>
          <p:nvPr>
            <p:ph idx="1"/>
          </p:nvPr>
        </p:nvSpPr>
        <p:spPr>
          <a:xfrm>
            <a:off x="457200" y="1340768"/>
            <a:ext cx="8229600" cy="4785395"/>
          </a:xfrm>
        </p:spPr>
        <p:txBody>
          <a:bodyPr>
            <a:normAutofit fontScale="70000" lnSpcReduction="20000"/>
          </a:bodyPr>
          <a:lstStyle/>
          <a:p>
            <a:pPr algn="just"/>
            <a:r>
              <a:rPr lang="fr-FR" b="1" dirty="0"/>
              <a:t>La commutation entre les styles de leadership est nécessaire dans différentes situations de gestion de projet</a:t>
            </a:r>
            <a:r>
              <a:rPr lang="fr-FR" dirty="0"/>
              <a:t> pour atteindre le succès. Comme dans la théorie comportementale du leadership, le comportement est scindé en deux classes, l'une décrit les comportements orientés vers la tâche et l'autre présente les comportements orientés vers les relations. </a:t>
            </a:r>
            <a:endParaRPr lang="fr-FR" dirty="0" smtClean="0"/>
          </a:p>
          <a:p>
            <a:pPr algn="just">
              <a:buNone/>
            </a:pPr>
            <a:r>
              <a:rPr lang="fr-FR" dirty="0"/>
              <a:t>	</a:t>
            </a:r>
            <a:r>
              <a:rPr lang="fr-FR" dirty="0" smtClean="0"/>
              <a:t>Comme </a:t>
            </a:r>
            <a:r>
              <a:rPr lang="fr-FR" dirty="0"/>
              <a:t>Robert Blake, </a:t>
            </a:r>
            <a:r>
              <a:rPr lang="fr-FR" b="1" dirty="0"/>
              <a:t>Bill </a:t>
            </a:r>
            <a:r>
              <a:rPr lang="fr-FR" b="1" dirty="0" err="1"/>
              <a:t>Reddin</a:t>
            </a:r>
            <a:r>
              <a:rPr lang="fr-FR" b="1" dirty="0"/>
              <a:t> </a:t>
            </a:r>
            <a:r>
              <a:rPr lang="fr-FR" dirty="0"/>
              <a:t>juge que l'orientation des relations et l'orientation des tâches sont relativement indépendantes - et que le manager peut faire des variations dans des degrés élevés ou faibles de chacun des styles. Les degrés d'orientation des relations et les degrés de l'orientation des tâches sont indépendantes de l'efficacité. </a:t>
            </a:r>
            <a:r>
              <a:rPr lang="fr-FR" dirty="0">
                <a:solidFill>
                  <a:srgbClr val="FF0000"/>
                </a:solidFill>
              </a:rPr>
              <a:t>Ce qui est corrélé avec le succès dépend de la situation. </a:t>
            </a:r>
            <a:r>
              <a:rPr lang="fr-FR" b="1" dirty="0"/>
              <a:t>Bill </a:t>
            </a:r>
            <a:r>
              <a:rPr lang="fr-FR" b="1" dirty="0" err="1"/>
              <a:t>Reddin</a:t>
            </a:r>
            <a:r>
              <a:rPr lang="fr-FR" b="1" dirty="0"/>
              <a:t> </a:t>
            </a:r>
            <a:r>
              <a:rPr lang="fr-FR" dirty="0"/>
              <a:t>se différencie toutefois de Robert Blake par l'idée qu'un même comportement peut être approprié ou inapproprié à </a:t>
            </a:r>
            <a:r>
              <a:rPr lang="fr-FR" b="1" i="1" dirty="0"/>
              <a:t>une situation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62500" lnSpcReduction="20000"/>
          </a:bodyPr>
          <a:lstStyle/>
          <a:p>
            <a:r>
              <a:rPr lang="fr-FR" b="1" dirty="0"/>
              <a:t>Bill </a:t>
            </a:r>
            <a:r>
              <a:rPr lang="fr-FR" b="1" dirty="0" err="1"/>
              <a:t>Reddin</a:t>
            </a:r>
            <a:r>
              <a:rPr lang="fr-FR" b="1" dirty="0"/>
              <a:t> </a:t>
            </a:r>
            <a:r>
              <a:rPr lang="fr-FR" dirty="0"/>
              <a:t>a conçu un ensemble de boîtes, en </a:t>
            </a:r>
            <a:r>
              <a:rPr lang="fr-FR" dirty="0">
                <a:solidFill>
                  <a:srgbClr val="FF0000"/>
                </a:solidFill>
              </a:rPr>
              <a:t>trois dimensions, d'où le nom et la perspective en 3-D :</a:t>
            </a:r>
          </a:p>
          <a:p>
            <a:pPr lvl="0"/>
            <a:r>
              <a:rPr lang="fr-FR" b="1" i="1" dirty="0"/>
              <a:t>L'orientation de travail </a:t>
            </a:r>
            <a:r>
              <a:rPr lang="fr-FR" dirty="0"/>
              <a:t>est une mesure dans laquelle un manager dirige les efforts de son (ou ses) subordonnés vers l'atteinte des objectifs. Cette stratégie est caractérisée par la planification, l'organisation et le contrôle.</a:t>
            </a:r>
          </a:p>
          <a:p>
            <a:pPr lvl="0"/>
            <a:r>
              <a:rPr lang="fr-FR" b="1" i="1" dirty="0"/>
              <a:t>L'orientation vers les relations</a:t>
            </a:r>
            <a:r>
              <a:rPr lang="fr-FR" dirty="0"/>
              <a:t> est une mesure dans laquelle le manager a des relations de travail personnelles. Cela se manifeste par une confiance mutuelle, un respect des idées des subordonnés et une prise en compte de leurs émotions</a:t>
            </a:r>
          </a:p>
          <a:p>
            <a:pPr lvl="0"/>
            <a:r>
              <a:rPr lang="fr-FR" b="1" i="1" dirty="0"/>
              <a:t>L'efficacité</a:t>
            </a:r>
            <a:r>
              <a:rPr lang="fr-FR" dirty="0"/>
              <a:t> représente la mesure dans laquelle un gestionnaire satisfait les exigences de production de son poste.</a:t>
            </a:r>
          </a:p>
          <a:p>
            <a:pPr>
              <a:buNone/>
            </a:pPr>
            <a:r>
              <a:rPr lang="fr-FR" dirty="0"/>
              <a:t>Pour être efficace, les managers doivent parfois créer une atmosphère qui va induire l'auto-motivation chez leurs subordonnés ; et parfois ils doivent agir de manière à apparaître "dur" ou alors "mou". Dans d'autres circonstances, ces managers doivent s'effacer tranquillement pendant un moment et ils semblent ne rien faire du </a:t>
            </a:r>
            <a:r>
              <a:rPr lang="fr-FR" dirty="0" smtClean="0"/>
              <a:t>tout.</a:t>
            </a:r>
          </a:p>
          <a:p>
            <a:pPr>
              <a:buNone/>
            </a:pPr>
            <a:r>
              <a:rPr lang="fr-FR" b="1" dirty="0" smtClean="0"/>
              <a:t>Bill </a:t>
            </a:r>
            <a:r>
              <a:rPr lang="fr-FR" b="1" dirty="0" err="1"/>
              <a:t>Reddin</a:t>
            </a:r>
            <a:r>
              <a:rPr lang="fr-FR" b="1" dirty="0"/>
              <a:t> </a:t>
            </a:r>
            <a:r>
              <a:rPr lang="fr-FR" dirty="0"/>
              <a:t>semble dire, plus exactement, alors, que </a:t>
            </a:r>
            <a:r>
              <a:rPr lang="fr-FR" dirty="0">
                <a:solidFill>
                  <a:srgbClr val="FF0000"/>
                </a:solidFill>
              </a:rPr>
              <a:t>n'importe quel style de management peut être utilisé plus ou moins efficacement, en fonction de la situation.</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62500" lnSpcReduction="20000"/>
          </a:bodyPr>
          <a:lstStyle/>
          <a:p>
            <a:r>
              <a:rPr lang="fr-FR" b="1" dirty="0"/>
              <a:t>Bill </a:t>
            </a:r>
            <a:r>
              <a:rPr lang="fr-FR" b="1" dirty="0" err="1"/>
              <a:t>Reddin</a:t>
            </a:r>
            <a:r>
              <a:rPr lang="fr-FR" dirty="0"/>
              <a:t> a introduit un modèle de style de leadership contenant</a:t>
            </a:r>
            <a:r>
              <a:rPr lang="fr-FR" dirty="0">
                <a:solidFill>
                  <a:srgbClr val="FF0000"/>
                </a:solidFill>
              </a:rPr>
              <a:t> </a:t>
            </a:r>
            <a:r>
              <a:rPr lang="fr-FR" b="1" dirty="0">
                <a:solidFill>
                  <a:srgbClr val="FF0000"/>
                </a:solidFill>
              </a:rPr>
              <a:t>quatre bases types</a:t>
            </a:r>
            <a:r>
              <a:rPr lang="fr-FR" dirty="0">
                <a:solidFill>
                  <a:srgbClr val="FF0000"/>
                </a:solidFill>
              </a:rPr>
              <a:t>, </a:t>
            </a:r>
            <a:r>
              <a:rPr lang="fr-FR" dirty="0"/>
              <a:t>à savoir :</a:t>
            </a:r>
          </a:p>
          <a:p>
            <a:pPr>
              <a:buNone/>
            </a:pPr>
            <a:r>
              <a:rPr lang="fr-FR" dirty="0"/>
              <a:t> 1. </a:t>
            </a:r>
            <a:r>
              <a:rPr lang="fr-FR" b="1" dirty="0" smtClean="0"/>
              <a:t>Le style intégré </a:t>
            </a:r>
            <a:r>
              <a:rPr lang="fr-FR" dirty="0" smtClean="0"/>
              <a:t>avec </a:t>
            </a:r>
            <a:r>
              <a:rPr lang="fr-FR" dirty="0"/>
              <a:t>une orientation élevée des relations et des tâches</a:t>
            </a:r>
          </a:p>
          <a:p>
            <a:pPr>
              <a:buNone/>
            </a:pPr>
            <a:r>
              <a:rPr lang="fr-FR" dirty="0"/>
              <a:t> 2</a:t>
            </a:r>
            <a:r>
              <a:rPr lang="fr-FR" b="1" dirty="0"/>
              <a:t>. Le style associé </a:t>
            </a:r>
            <a:r>
              <a:rPr lang="fr-FR" dirty="0"/>
              <a:t>avec une orientation des relations élevée et une orientation des tâches faible</a:t>
            </a:r>
          </a:p>
          <a:p>
            <a:pPr>
              <a:buNone/>
            </a:pPr>
            <a:r>
              <a:rPr lang="fr-FR" dirty="0"/>
              <a:t> 3. </a:t>
            </a:r>
            <a:r>
              <a:rPr lang="fr-FR" b="1" dirty="0"/>
              <a:t>Le style dédié </a:t>
            </a:r>
            <a:r>
              <a:rPr lang="fr-FR" dirty="0"/>
              <a:t>avec une orientation des relations faible et une orientation des tâches élevée</a:t>
            </a:r>
          </a:p>
          <a:p>
            <a:pPr>
              <a:buNone/>
            </a:pPr>
            <a:r>
              <a:rPr lang="fr-FR" dirty="0"/>
              <a:t> 4. </a:t>
            </a:r>
            <a:r>
              <a:rPr lang="fr-FR" b="1" dirty="0"/>
              <a:t>Le style séparé </a:t>
            </a:r>
            <a:r>
              <a:rPr lang="fr-FR" dirty="0"/>
              <a:t>avec une orientation des relations et des tâches faible.</a:t>
            </a:r>
          </a:p>
          <a:p>
            <a:pPr>
              <a:buNone/>
            </a:pPr>
            <a:r>
              <a:rPr lang="fr-FR" dirty="0"/>
              <a:t>Ensuite, en développant le modèle en fonction de plus ou de moins d'efficacité</a:t>
            </a:r>
            <a:r>
              <a:rPr lang="fr-FR" b="1" dirty="0"/>
              <a:t>, Bill </a:t>
            </a:r>
            <a:r>
              <a:rPr lang="fr-FR" b="1" dirty="0" err="1"/>
              <a:t>Reddin</a:t>
            </a:r>
            <a:r>
              <a:rPr lang="fr-FR" dirty="0"/>
              <a:t> développe </a:t>
            </a:r>
            <a:r>
              <a:rPr lang="fr-FR" b="1" dirty="0">
                <a:solidFill>
                  <a:srgbClr val="FF0000"/>
                </a:solidFill>
              </a:rPr>
              <a:t>deux autres boites de 4 styles différents</a:t>
            </a:r>
            <a:r>
              <a:rPr lang="fr-FR" dirty="0">
                <a:solidFill>
                  <a:srgbClr val="FF0000"/>
                </a:solidFill>
              </a:rPr>
              <a:t> :</a:t>
            </a:r>
          </a:p>
          <a:p>
            <a:pPr lvl="0"/>
            <a:r>
              <a:rPr lang="fr-FR" i="1" dirty="0"/>
              <a:t>Les styles les moins efficaces </a:t>
            </a:r>
            <a:r>
              <a:rPr lang="fr-FR" dirty="0"/>
              <a:t>: </a:t>
            </a:r>
            <a:r>
              <a:rPr lang="fr-FR" b="1" dirty="0"/>
              <a:t>Déserteur</a:t>
            </a:r>
            <a:r>
              <a:rPr lang="fr-FR" dirty="0"/>
              <a:t>(laisser faire Cela ne signifie pas nécessairement qu'ils sont de mauvais gestionnaires, ils ont juste essayé de maintenir le statu quo et d'éviter les «vagues»), </a:t>
            </a:r>
            <a:r>
              <a:rPr lang="fr-FR" b="1" dirty="0"/>
              <a:t>Missionnaire</a:t>
            </a:r>
            <a:r>
              <a:rPr lang="fr-FR" dirty="0"/>
              <a:t>( approche affectif –de soutien), </a:t>
            </a:r>
            <a:r>
              <a:rPr lang="fr-FR" b="1" dirty="0"/>
              <a:t>Autocratique, Conciliateur</a:t>
            </a:r>
            <a:endParaRPr lang="fr-FR" dirty="0"/>
          </a:p>
          <a:p>
            <a:pPr lvl="0"/>
            <a:r>
              <a:rPr lang="fr-FR" i="1" dirty="0"/>
              <a:t>Les styles les plus efficaces </a:t>
            </a:r>
            <a:r>
              <a:rPr lang="fr-FR" dirty="0"/>
              <a:t>: </a:t>
            </a:r>
            <a:r>
              <a:rPr lang="fr-FR" b="1" dirty="0"/>
              <a:t>Bureaucratique, Développeur, Autocratique bienveillant, Exécutant</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229600" cy="1584176"/>
          </a:xfrm>
        </p:spPr>
        <p:txBody>
          <a:bodyPr>
            <a:normAutofit/>
          </a:bodyPr>
          <a:lstStyle/>
          <a:p>
            <a:r>
              <a:rPr lang="fr-FR" sz="2700" b="1" dirty="0" smtClean="0">
                <a:solidFill>
                  <a:srgbClr val="FF0000"/>
                </a:solidFill>
              </a:rPr>
              <a:t>3-Les </a:t>
            </a:r>
            <a:r>
              <a:rPr lang="fr-FR" sz="2700" b="1" dirty="0">
                <a:solidFill>
                  <a:srgbClr val="FF0000"/>
                </a:solidFill>
              </a:rPr>
              <a:t>styles de leadership selon </a:t>
            </a:r>
            <a:r>
              <a:rPr lang="fr-FR" sz="2700" b="1" dirty="0" err="1">
                <a:solidFill>
                  <a:srgbClr val="FF0000"/>
                </a:solidFill>
              </a:rPr>
              <a:t>Hersey</a:t>
            </a:r>
            <a:r>
              <a:rPr lang="fr-FR" sz="2700" b="1" dirty="0">
                <a:solidFill>
                  <a:srgbClr val="FF0000"/>
                </a:solidFill>
              </a:rPr>
              <a:t> et Blanchard</a:t>
            </a:r>
            <a:r>
              <a:rPr lang="fr-FR" b="1" dirty="0"/>
              <a:t/>
            </a:r>
            <a:br>
              <a:rPr lang="fr-FR" b="1" dirty="0"/>
            </a:br>
            <a:endParaRPr lang="fr-FR" dirty="0"/>
          </a:p>
        </p:txBody>
      </p:sp>
      <p:sp>
        <p:nvSpPr>
          <p:cNvPr id="3" name="Espace réservé du contenu 2"/>
          <p:cNvSpPr>
            <a:spLocks noGrp="1"/>
          </p:cNvSpPr>
          <p:nvPr>
            <p:ph idx="1"/>
          </p:nvPr>
        </p:nvSpPr>
        <p:spPr/>
        <p:txBody>
          <a:bodyPr>
            <a:normAutofit fontScale="85000" lnSpcReduction="20000"/>
          </a:bodyPr>
          <a:lstStyle/>
          <a:p>
            <a:pPr fontAlgn="base"/>
            <a:r>
              <a:rPr lang="fr-FR" b="1" dirty="0"/>
              <a:t>Paul </a:t>
            </a:r>
            <a:r>
              <a:rPr lang="fr-FR" b="1" dirty="0" err="1"/>
              <a:t>Hersey</a:t>
            </a:r>
            <a:r>
              <a:rPr lang="fr-FR" b="1" dirty="0"/>
              <a:t> et Kenneth Blanchard </a:t>
            </a:r>
            <a:r>
              <a:rPr lang="fr-FR" dirty="0"/>
              <a:t>ont développé la théorie dite du leadership situationnel (ou management situationnel), selon laquelle il n’existe pas de « bon » style de leadership : </a:t>
            </a:r>
            <a:r>
              <a:rPr lang="fr-FR" b="1" dirty="0"/>
              <a:t>un leader doit adopter le style le plus adapté à la situation</a:t>
            </a:r>
            <a:r>
              <a:rPr lang="fr-FR" dirty="0"/>
              <a:t>.</a:t>
            </a:r>
          </a:p>
          <a:p>
            <a:pPr fontAlgn="base"/>
            <a:r>
              <a:rPr lang="fr-FR" dirty="0">
                <a:solidFill>
                  <a:srgbClr val="FF0000"/>
                </a:solidFill>
              </a:rPr>
              <a:t>L’objectif d’un leader </a:t>
            </a:r>
            <a:r>
              <a:rPr lang="fr-FR" dirty="0"/>
              <a:t>consiste à accroître progressivement le niveau de maturité de ses collaborateurs afin de </a:t>
            </a:r>
            <a:r>
              <a:rPr lang="fr-FR" b="1" dirty="0"/>
              <a:t>développer leur autonomie dans le travail</a:t>
            </a:r>
            <a:r>
              <a:rPr lang="fr-FR" dirty="0"/>
              <a:t>. L’autonomie s’entend ici comme le croisement de la </a:t>
            </a:r>
            <a:r>
              <a:rPr lang="fr-FR" b="1" dirty="0"/>
              <a:t>compétence</a:t>
            </a:r>
            <a:r>
              <a:rPr lang="fr-FR" dirty="0"/>
              <a:t> (le collaborateur sait ou ne sait pas faire) et de la </a:t>
            </a:r>
            <a:r>
              <a:rPr lang="fr-FR" b="1" dirty="0"/>
              <a:t>motivation</a:t>
            </a:r>
            <a:r>
              <a:rPr lang="fr-FR" dirty="0"/>
              <a:t> (le collaborateur veut ou ne veut pas faire).</a:t>
            </a:r>
          </a:p>
          <a:p>
            <a:endParaRPr lang="fr-F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fontAlgn="base"/>
            <a:r>
              <a:rPr lang="fr-FR" sz="2600" b="1" dirty="0"/>
              <a:t>Les 4 « lois » du leadership </a:t>
            </a:r>
            <a:r>
              <a:rPr lang="fr-FR" sz="2600" b="1" dirty="0" smtClean="0"/>
              <a:t>situationnel:</a:t>
            </a:r>
            <a:endParaRPr lang="fr-FR" sz="2600" b="1" dirty="0"/>
          </a:p>
          <a:p>
            <a:pPr lvl="0" fontAlgn="base">
              <a:buNone/>
            </a:pPr>
            <a:r>
              <a:rPr lang="fr-FR" sz="2600" dirty="0"/>
              <a:t>L’efficacité d’un leader passe par le </a:t>
            </a:r>
            <a:r>
              <a:rPr lang="fr-FR" sz="2600" b="1" dirty="0"/>
              <a:t>développement des personnes</a:t>
            </a:r>
            <a:r>
              <a:rPr lang="fr-FR" sz="2600" dirty="0"/>
              <a:t> dont il a la responsabilité</a:t>
            </a:r>
          </a:p>
          <a:p>
            <a:pPr lvl="0" algn="justLow" fontAlgn="base">
              <a:buNone/>
            </a:pPr>
            <a:r>
              <a:rPr lang="fr-FR" sz="2600" dirty="0"/>
              <a:t>L’efficacité consiste à adopter, à un instant donné, </a:t>
            </a:r>
            <a:r>
              <a:rPr lang="fr-FR" sz="2600" b="1" dirty="0"/>
              <a:t>le ou les styles que commande la situation</a:t>
            </a:r>
            <a:endParaRPr lang="fr-FR" sz="2600" dirty="0"/>
          </a:p>
          <a:p>
            <a:pPr lvl="0" fontAlgn="base">
              <a:buNone/>
            </a:pPr>
            <a:r>
              <a:rPr lang="fr-FR" sz="2600" dirty="0"/>
              <a:t>L’efficacité consiste à </a:t>
            </a:r>
            <a:r>
              <a:rPr lang="fr-FR" sz="2600" b="1" dirty="0"/>
              <a:t>évaluer en permanence l’autonomie</a:t>
            </a:r>
            <a:r>
              <a:rPr lang="fr-FR" sz="2600" dirty="0"/>
              <a:t> des personnes et des groupes</a:t>
            </a:r>
          </a:p>
          <a:p>
            <a:pPr lvl="0" fontAlgn="base">
              <a:buNone/>
            </a:pPr>
            <a:r>
              <a:rPr lang="fr-FR" sz="2600" dirty="0"/>
              <a:t>Le rôle d’un leader est de </a:t>
            </a:r>
            <a:r>
              <a:rPr lang="fr-FR" sz="2600" b="1" dirty="0"/>
              <a:t>créer les conditions propices au développement de cette autonomie</a:t>
            </a:r>
            <a:endParaRPr lang="fr-FR" sz="2600" dirty="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noAutofit/>
          </a:bodyPr>
          <a:lstStyle/>
          <a:p>
            <a:pPr fontAlgn="base"/>
            <a:r>
              <a:rPr lang="fr-FR" sz="1200" b="1" dirty="0">
                <a:solidFill>
                  <a:srgbClr val="FF0000"/>
                </a:solidFill>
              </a:rPr>
              <a:t>Les 4 styles de </a:t>
            </a:r>
            <a:r>
              <a:rPr lang="fr-FR" sz="1200" b="1" dirty="0" smtClean="0">
                <a:solidFill>
                  <a:srgbClr val="FF0000"/>
                </a:solidFill>
              </a:rPr>
              <a:t>leadership</a:t>
            </a:r>
            <a:r>
              <a:rPr lang="fr-FR" sz="1200" b="1" dirty="0" smtClean="0"/>
              <a:t>:</a:t>
            </a:r>
            <a:endParaRPr lang="fr-FR" sz="1200" b="1" dirty="0"/>
          </a:p>
          <a:p>
            <a:pPr fontAlgn="base"/>
            <a:r>
              <a:rPr lang="fr-FR" sz="1200" b="1" dirty="0">
                <a:solidFill>
                  <a:srgbClr val="FF0000"/>
                </a:solidFill>
              </a:rPr>
              <a:t>Style 1 – Directif</a:t>
            </a:r>
          </a:p>
          <a:p>
            <a:pPr fontAlgn="base">
              <a:buNone/>
            </a:pPr>
            <a:r>
              <a:rPr lang="fr-FR" sz="1200" i="1" dirty="0"/>
              <a:t>Très organisationnel – Peu relationnel</a:t>
            </a:r>
            <a:endParaRPr lang="fr-FR" sz="1200" dirty="0"/>
          </a:p>
          <a:p>
            <a:pPr lvl="0" fontAlgn="base">
              <a:buNone/>
            </a:pPr>
            <a:r>
              <a:rPr lang="fr-FR" sz="1200" b="1" dirty="0"/>
              <a:t>Rôle :</a:t>
            </a:r>
            <a:r>
              <a:rPr lang="fr-FR" sz="1200" dirty="0"/>
              <a:t> Structurer</a:t>
            </a:r>
          </a:p>
          <a:p>
            <a:pPr lvl="0" fontAlgn="base">
              <a:buNone/>
            </a:pPr>
            <a:r>
              <a:rPr lang="fr-FR" sz="1200" b="1" dirty="0"/>
              <a:t>Attitude du leader :</a:t>
            </a:r>
            <a:r>
              <a:rPr lang="fr-FR" sz="1200" dirty="0"/>
              <a:t> Le leader donne des instructions et des consignes précises</a:t>
            </a:r>
          </a:p>
          <a:p>
            <a:pPr lvl="0" fontAlgn="base">
              <a:buNone/>
            </a:pPr>
            <a:r>
              <a:rPr lang="fr-FR" sz="1200" b="1" dirty="0"/>
              <a:t>Prise de décision :</a:t>
            </a:r>
            <a:r>
              <a:rPr lang="fr-FR" sz="1200" dirty="0"/>
              <a:t> Le leader prend les décisions (« Je » décide)</a:t>
            </a:r>
          </a:p>
          <a:p>
            <a:pPr lvl="0" fontAlgn="base">
              <a:buNone/>
            </a:pPr>
            <a:r>
              <a:rPr lang="fr-FR" sz="1200" b="1" dirty="0"/>
              <a:t>Mots-clés :</a:t>
            </a:r>
            <a:r>
              <a:rPr lang="fr-FR" sz="1200" dirty="0"/>
              <a:t> Organisation – Planification – Contrôle</a:t>
            </a:r>
          </a:p>
          <a:p>
            <a:pPr fontAlgn="base"/>
            <a:r>
              <a:rPr lang="fr-FR" sz="1200" b="1" dirty="0">
                <a:solidFill>
                  <a:srgbClr val="FF0000"/>
                </a:solidFill>
              </a:rPr>
              <a:t>Style 2 – Persuasif</a:t>
            </a:r>
          </a:p>
          <a:p>
            <a:pPr fontAlgn="base">
              <a:buNone/>
            </a:pPr>
            <a:r>
              <a:rPr lang="fr-FR" sz="1200" i="1" dirty="0"/>
              <a:t>Très organisationnel – Très relationnel</a:t>
            </a:r>
            <a:endParaRPr lang="fr-FR" sz="1200" dirty="0"/>
          </a:p>
          <a:p>
            <a:pPr lvl="0" fontAlgn="base">
              <a:buNone/>
            </a:pPr>
            <a:r>
              <a:rPr lang="fr-FR" sz="1200" b="1" dirty="0"/>
              <a:t>Rôle :</a:t>
            </a:r>
            <a:r>
              <a:rPr lang="fr-FR" sz="1200" dirty="0"/>
              <a:t> Mobiliser</a:t>
            </a:r>
          </a:p>
          <a:p>
            <a:pPr lvl="0" fontAlgn="base">
              <a:buNone/>
            </a:pPr>
            <a:r>
              <a:rPr lang="fr-FR" sz="1200" b="1" dirty="0"/>
              <a:t>Attitude du leader :</a:t>
            </a:r>
            <a:r>
              <a:rPr lang="fr-FR" sz="1200" dirty="0"/>
              <a:t> Le leader donne des instructions et des consignes précises, et explique les raisons de ses choix</a:t>
            </a:r>
          </a:p>
          <a:p>
            <a:pPr lvl="0" fontAlgn="base">
              <a:buNone/>
            </a:pPr>
            <a:r>
              <a:rPr lang="fr-FR" sz="1200" b="1" dirty="0"/>
              <a:t>Prise de décision :</a:t>
            </a:r>
            <a:r>
              <a:rPr lang="fr-FR" sz="1200" dirty="0"/>
              <a:t> Le leader prend les décisions (« Je » décide) et explique ses choix</a:t>
            </a:r>
          </a:p>
          <a:p>
            <a:pPr lvl="0" fontAlgn="base">
              <a:buNone/>
            </a:pPr>
            <a:r>
              <a:rPr lang="fr-FR" sz="1200" b="1" dirty="0"/>
              <a:t>Mots-clés :</a:t>
            </a:r>
            <a:r>
              <a:rPr lang="fr-FR" sz="1200" dirty="0"/>
              <a:t> Explication – Persuasion – Conviction</a:t>
            </a:r>
          </a:p>
          <a:p>
            <a:pPr fontAlgn="base"/>
            <a:r>
              <a:rPr lang="fr-FR" sz="1200" b="1" dirty="0">
                <a:solidFill>
                  <a:srgbClr val="FF0000"/>
                </a:solidFill>
              </a:rPr>
              <a:t>Style 3 – Participatif</a:t>
            </a:r>
          </a:p>
          <a:p>
            <a:pPr fontAlgn="base">
              <a:buNone/>
            </a:pPr>
            <a:r>
              <a:rPr lang="fr-FR" sz="1200" i="1" dirty="0"/>
              <a:t>Peu organisationnel – Très relationnel</a:t>
            </a:r>
            <a:endParaRPr lang="fr-FR" sz="1200" dirty="0"/>
          </a:p>
          <a:p>
            <a:pPr lvl="0" fontAlgn="base">
              <a:buNone/>
            </a:pPr>
            <a:r>
              <a:rPr lang="fr-FR" sz="1200" b="1" dirty="0"/>
              <a:t>Rôle :</a:t>
            </a:r>
            <a:r>
              <a:rPr lang="fr-FR" sz="1200" dirty="0"/>
              <a:t> Associer</a:t>
            </a:r>
          </a:p>
          <a:p>
            <a:pPr lvl="0" fontAlgn="base">
              <a:buNone/>
            </a:pPr>
            <a:r>
              <a:rPr lang="fr-FR" sz="1200" b="1" dirty="0"/>
              <a:t>Attitude du leader :</a:t>
            </a:r>
            <a:r>
              <a:rPr lang="fr-FR" sz="1200" dirty="0"/>
              <a:t> Le leader écoute, parle peu et travaille sur un pied d’égalité avec ses collaborateurs</a:t>
            </a:r>
          </a:p>
          <a:p>
            <a:pPr lvl="0" fontAlgn="base">
              <a:buNone/>
            </a:pPr>
            <a:r>
              <a:rPr lang="fr-FR" sz="1200" b="1" dirty="0"/>
              <a:t>Prise de décision :</a:t>
            </a:r>
            <a:r>
              <a:rPr lang="fr-FR" sz="1200" dirty="0"/>
              <a:t> Le leader partage la prise de décision avec ses collaborateurs (« Nous » décidons ensemble)</a:t>
            </a:r>
          </a:p>
          <a:p>
            <a:pPr lvl="0" fontAlgn="base">
              <a:buNone/>
            </a:pPr>
            <a:r>
              <a:rPr lang="fr-FR" sz="1200" b="1" dirty="0"/>
              <a:t>Mots-clés :</a:t>
            </a:r>
            <a:r>
              <a:rPr lang="fr-FR" sz="1200" dirty="0"/>
              <a:t> Écoute – Conseil – Négociation</a:t>
            </a:r>
          </a:p>
          <a:p>
            <a:pPr fontAlgn="base"/>
            <a:r>
              <a:rPr lang="fr-FR" sz="1200" b="1" dirty="0">
                <a:solidFill>
                  <a:srgbClr val="FF0000"/>
                </a:solidFill>
              </a:rPr>
              <a:t>Style 4 – </a:t>
            </a:r>
            <a:r>
              <a:rPr lang="fr-FR" sz="1200" b="1" dirty="0" err="1">
                <a:solidFill>
                  <a:srgbClr val="FF0000"/>
                </a:solidFill>
              </a:rPr>
              <a:t>Délégatif</a:t>
            </a:r>
            <a:endParaRPr lang="fr-FR" sz="1200" b="1" dirty="0">
              <a:solidFill>
                <a:srgbClr val="FF0000"/>
              </a:solidFill>
            </a:endParaRPr>
          </a:p>
          <a:p>
            <a:pPr fontAlgn="base">
              <a:buNone/>
            </a:pPr>
            <a:r>
              <a:rPr lang="fr-FR" sz="1200" i="1" dirty="0"/>
              <a:t>Peu organisationnel – Peu relationnel</a:t>
            </a:r>
            <a:endParaRPr lang="fr-FR" sz="1200" dirty="0"/>
          </a:p>
          <a:p>
            <a:pPr lvl="0" fontAlgn="base">
              <a:buNone/>
            </a:pPr>
            <a:r>
              <a:rPr lang="fr-FR" sz="1200" b="1" dirty="0"/>
              <a:t>Rôle :</a:t>
            </a:r>
            <a:r>
              <a:rPr lang="fr-FR" sz="1200" dirty="0"/>
              <a:t> Responsabiliser</a:t>
            </a:r>
          </a:p>
          <a:p>
            <a:pPr lvl="0" fontAlgn="base">
              <a:buNone/>
            </a:pPr>
            <a:r>
              <a:rPr lang="fr-FR" sz="1200" b="1" dirty="0"/>
              <a:t>Attitude du leader :</a:t>
            </a:r>
            <a:r>
              <a:rPr lang="fr-FR" sz="1200" dirty="0"/>
              <a:t> Le leader reste en retrait mais est disponible et répond à toutes les sollicitations de ses collaborateurs</a:t>
            </a:r>
          </a:p>
          <a:p>
            <a:pPr lvl="0" fontAlgn="base">
              <a:buNone/>
            </a:pPr>
            <a:r>
              <a:rPr lang="fr-FR" sz="1200" b="1" dirty="0"/>
              <a:t>Prise de décision :</a:t>
            </a:r>
            <a:r>
              <a:rPr lang="fr-FR" sz="1200" dirty="0"/>
              <a:t> Le leader transmet à ses collaborateurs la responsabilité de la prise de décision (« Vous » décidez)</a:t>
            </a:r>
          </a:p>
          <a:p>
            <a:pPr lvl="0" fontAlgn="base">
              <a:buNone/>
            </a:pPr>
            <a:r>
              <a:rPr lang="fr-FR" sz="1200" b="1" dirty="0"/>
              <a:t>Mots-clés :</a:t>
            </a:r>
            <a:r>
              <a:rPr lang="fr-FR" sz="1200" dirty="0"/>
              <a:t> Responsabilité – Initiative – Délégation</a:t>
            </a:r>
          </a:p>
          <a:p>
            <a:endParaRPr lang="fr-FR"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FF0000"/>
                </a:solidFill>
              </a:rPr>
              <a:t>4-Le </a:t>
            </a:r>
            <a:r>
              <a:rPr lang="fr-FR" sz="2400" b="1" dirty="0">
                <a:solidFill>
                  <a:srgbClr val="FF0000"/>
                </a:solidFill>
              </a:rPr>
              <a:t>modèle de Vroom et </a:t>
            </a:r>
            <a:r>
              <a:rPr lang="fr-FR" sz="2400" b="1" dirty="0" err="1">
                <a:solidFill>
                  <a:srgbClr val="FF0000"/>
                </a:solidFill>
              </a:rPr>
              <a:t>Yetton</a:t>
            </a:r>
            <a:r>
              <a:rPr lang="fr-FR" sz="2400" b="1" dirty="0">
                <a:solidFill>
                  <a:srgbClr val="FF0000"/>
                </a:solidFill>
              </a:rPr>
              <a:t> (1973)</a:t>
            </a:r>
            <a:r>
              <a:rPr lang="fr-FR" sz="2400" dirty="0">
                <a:solidFill>
                  <a:srgbClr val="FF0000"/>
                </a:solidFill>
              </a:rPr>
              <a:t> </a:t>
            </a:r>
            <a:br>
              <a:rPr lang="fr-FR" sz="2400" dirty="0">
                <a:solidFill>
                  <a:srgbClr val="FF0000"/>
                </a:solidFill>
              </a:rPr>
            </a:br>
            <a:endParaRPr lang="fr-FR" sz="2400" dirty="0">
              <a:solidFill>
                <a:srgbClr val="FF0000"/>
              </a:solidFill>
            </a:endParaRPr>
          </a:p>
        </p:txBody>
      </p:sp>
      <p:sp>
        <p:nvSpPr>
          <p:cNvPr id="3" name="Espace réservé du contenu 2"/>
          <p:cNvSpPr>
            <a:spLocks noGrp="1"/>
          </p:cNvSpPr>
          <p:nvPr>
            <p:ph idx="1"/>
          </p:nvPr>
        </p:nvSpPr>
        <p:spPr/>
        <p:txBody>
          <a:bodyPr>
            <a:normAutofit lnSpcReduction="10000"/>
          </a:bodyPr>
          <a:lstStyle/>
          <a:p>
            <a:r>
              <a:rPr lang="fr-FR" sz="2600" dirty="0"/>
              <a:t>Plutôt que de postuler l’existence d’un certain style prédéterminé de leadership, ces auteurs envisagent que le ”bon leader” est celui qui change de style en fonction de la situation, en puisant dans le répertoire suivant : </a:t>
            </a:r>
          </a:p>
          <a:p>
            <a:pPr>
              <a:buNone/>
            </a:pPr>
            <a:r>
              <a:rPr lang="fr-FR" sz="2600" b="1" dirty="0" smtClean="0"/>
              <a:t>	-</a:t>
            </a:r>
            <a:r>
              <a:rPr lang="fr-FR" sz="2600" dirty="0"/>
              <a:t> stratégie autocratique ; </a:t>
            </a:r>
            <a:r>
              <a:rPr lang="fr-FR" sz="2600" dirty="0" smtClean="0"/>
              <a:t>(style autoritaire n 1,style autoritaire n 2)</a:t>
            </a:r>
            <a:r>
              <a:rPr lang="fr-FR" sz="2600" dirty="0"/>
              <a:t/>
            </a:r>
            <a:br>
              <a:rPr lang="fr-FR" sz="2600" dirty="0"/>
            </a:br>
            <a:r>
              <a:rPr lang="fr-FR" sz="2600" b="1" dirty="0"/>
              <a:t>-</a:t>
            </a:r>
            <a:r>
              <a:rPr lang="fr-FR" sz="2600" dirty="0"/>
              <a:t> stratégie consultative : après avis des employés, le leader prend seul sa décision ; </a:t>
            </a:r>
            <a:r>
              <a:rPr lang="fr-FR" sz="2600" dirty="0" smtClean="0"/>
              <a:t>(style consultative n 1,consultative n 2)</a:t>
            </a:r>
            <a:r>
              <a:rPr lang="fr-FR" sz="2600" dirty="0"/>
              <a:t/>
            </a:r>
            <a:br>
              <a:rPr lang="fr-FR" sz="2600" dirty="0"/>
            </a:br>
            <a:r>
              <a:rPr lang="fr-FR" sz="2600" b="1" dirty="0"/>
              <a:t>-</a:t>
            </a:r>
            <a:r>
              <a:rPr lang="fr-FR" sz="2600" dirty="0"/>
              <a:t> stratégie collective : le leader joue le rôle d’animateur et c’est le groupe qui décide.</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lgn="justLow">
              <a:buNone/>
            </a:pPr>
            <a:r>
              <a:rPr lang="fr-FR" sz="3100" dirty="0" smtClean="0">
                <a:solidFill>
                  <a:srgbClr val="FF0000"/>
                </a:solidFill>
              </a:rPr>
              <a:t>Limites:</a:t>
            </a:r>
          </a:p>
          <a:p>
            <a:pPr algn="justLow">
              <a:buNone/>
            </a:pPr>
            <a:r>
              <a:rPr lang="fr-FR" sz="3100" dirty="0" smtClean="0"/>
              <a:t>Cette </a:t>
            </a:r>
            <a:r>
              <a:rPr lang="fr-FR" sz="3100" dirty="0"/>
              <a:t>approche est facile à comprendre, car elle est logique, intuitive et facile à conceptualiser. Elle semble facilement applicable dans des situations de leadership de la vie réelle. Mais sa qualité en constitue aussi ses limites. </a:t>
            </a:r>
            <a:r>
              <a:rPr lang="fr-FR" sz="3100" b="1" dirty="0"/>
              <a:t>Pour être opérationnelle, la théorie situationnelle doit s'appuyer sur un leader qui sache évaluer la situation donnée et choisir la meilleure réponse en fonction de cette situation. </a:t>
            </a:r>
            <a:endParaRPr lang="fr-FR" sz="3100" b="1" dirty="0" smtClean="0"/>
          </a:p>
          <a:p>
            <a:pPr algn="justLow">
              <a:buNone/>
            </a:pPr>
            <a:r>
              <a:rPr lang="fr-FR" sz="3100" dirty="0" smtClean="0"/>
              <a:t>Ceci </a:t>
            </a:r>
            <a:r>
              <a:rPr lang="fr-FR" sz="3100" dirty="0"/>
              <a:t>demande des qualités de perception de la réalité et de réactivité avec des réponses appropriées rapides et </a:t>
            </a:r>
            <a:r>
              <a:rPr lang="fr-FR" sz="3100" dirty="0" smtClean="0"/>
              <a:t>judicieuses.</a:t>
            </a:r>
            <a:r>
              <a:rPr lang="fr-FR" sz="3100" dirty="0"/>
              <a:t> </a:t>
            </a:r>
            <a:endParaRPr lang="fr-FR" sz="3100" dirty="0" smtClean="0"/>
          </a:p>
          <a:p>
            <a:pPr algn="justLow">
              <a:buNone/>
            </a:pPr>
            <a:r>
              <a:rPr lang="fr-FR" sz="3100" dirty="0"/>
              <a:t>  </a:t>
            </a:r>
            <a:r>
              <a:rPr lang="fr-FR" sz="3100" dirty="0" smtClean="0"/>
              <a:t>En plus, </a:t>
            </a:r>
            <a:r>
              <a:rPr lang="fr-FR" sz="3100" dirty="0"/>
              <a:t>les théories situationnelles </a:t>
            </a:r>
            <a:r>
              <a:rPr lang="fr-FR" sz="3100" dirty="0" smtClean="0"/>
              <a:t>ont d’autre limite </a:t>
            </a:r>
            <a:r>
              <a:rPr lang="fr-FR" sz="3100" dirty="0"/>
              <a:t>comme la supposition qu’un leadership efficace permet de remédier à tous les maux d’une organisation ou qu’un gestionnaire sera inefficace s’il ne peut se choisir un style de leadership.</a:t>
            </a:r>
          </a:p>
          <a:p>
            <a:pPr>
              <a:buNone/>
            </a:pPr>
            <a:endParaRPr lang="fr-FR" dirty="0" smtClean="0"/>
          </a:p>
          <a:p>
            <a:pPr>
              <a:buNone/>
            </a:pPr>
            <a:endParaRPr lang="fr-FR" dirty="0" smtClean="0"/>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04656"/>
          </a:xfrm>
        </p:spPr>
        <p:txBody>
          <a:bodyPr>
            <a:normAutofit fontScale="70000" lnSpcReduction="20000"/>
          </a:bodyPr>
          <a:lstStyle/>
          <a:p>
            <a:r>
              <a:rPr lang="fr-FR" b="1" dirty="0"/>
              <a:t>La principale responsabilité du leader situationnel est d'adapter son propre style de leadership </a:t>
            </a:r>
            <a:r>
              <a:rPr lang="fr-FR" dirty="0"/>
              <a:t>afin de répondre aux besoins de chaque membre de l'équipe face aux nombreuses tâches variées de direction, et des encouragements personnels basés sur la volonté de l'individu à remplir une mission particulière. Un style de leadership peut être plus approprié pour un certain type de prise de décision et un autre style de leadership peut être plus adapté pour un autre type de décision. Grâce à sa souplesse inhérente, le leadership situationnel est applicable à des échelles micro et macro, car il est approprié pour des tâches simples ou complexes et adaptable pour les adeptes à tous les niveaux de développement. </a:t>
            </a:r>
            <a:r>
              <a:rPr lang="fr-FR" i="1" dirty="0"/>
              <a:t>Par exemple</a:t>
            </a:r>
            <a:r>
              <a:rPr lang="fr-FR" dirty="0"/>
              <a:t>, au niveau micro, un membre récemment intégré dans une équipe a probablement un grand enthousiasme pour le projet, mais il peut ne pas avoir toutes les compétences requises pour sa première tâche. Cette personne a besoin, au début, de plus de direction que de motivation.</a:t>
            </a:r>
          </a:p>
          <a:p>
            <a:r>
              <a:rPr lang="fr-FR" dirty="0"/>
              <a:t>Un leader situationnel doit continuellement équilibrer la quantité de direction donnée à la construction des relations </a:t>
            </a:r>
            <a:r>
              <a:rPr lang="fr-FR" dirty="0" err="1"/>
              <a:t>inter-personnelles</a:t>
            </a:r>
            <a:r>
              <a:rPr lang="fr-FR" dirty="0"/>
              <a:t>, parce que les compétences et les motivations changent rapidement au long de la présence des collaborateurs dans l’organisation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616624"/>
          </a:xfrm>
        </p:spPr>
        <p:txBody>
          <a:bodyPr>
            <a:normAutofit fontScale="85000" lnSpcReduction="10000"/>
          </a:bodyPr>
          <a:lstStyle/>
          <a:p>
            <a:r>
              <a:rPr lang="fr-FR" dirty="0">
                <a:solidFill>
                  <a:srgbClr val="FF0000"/>
                </a:solidFill>
              </a:rPr>
              <a:t>Le leadership situationnel </a:t>
            </a:r>
            <a:r>
              <a:rPr lang="fr-FR" dirty="0"/>
              <a:t>est le management spécialisé de </a:t>
            </a:r>
            <a:r>
              <a:rPr lang="fr-FR" dirty="0">
                <a:solidFill>
                  <a:srgbClr val="FF0000"/>
                </a:solidFill>
              </a:rPr>
              <a:t>l'adaptation aux changements.</a:t>
            </a:r>
            <a:r>
              <a:rPr lang="fr-FR" dirty="0"/>
              <a:t> Le caractère circonstanciel du modèle exige que le leader adapte son propre comportement à chaque fois que la situation change. Chaque fois que change la relation entre le "suiveur" et la tâche, le modèle du leadership situationnel doit permettre au leader de recadrer ses actions pour répondre aux nouveaux </a:t>
            </a:r>
            <a:r>
              <a:rPr lang="fr-FR" dirty="0" smtClean="0"/>
              <a:t>paramètre.</a:t>
            </a:r>
          </a:p>
          <a:p>
            <a:pPr algn="just"/>
            <a:r>
              <a:rPr lang="fr-FR" dirty="0"/>
              <a:t>La compréhension et l'application du modèle sont essentielles pour le leadership. Le leader doit savoir ce qu'il doit faire en fonction des situations différentes, c'est-à-dire comprendre qui peut et qui va accomplir les tâches. Le leadership situationnel valide les connexions. </a:t>
            </a:r>
            <a:endParaRPr lang="fr-FR"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dirty="0" smtClean="0"/>
              <a:t>Les théories du leadership situationnels:</a:t>
            </a:r>
            <a:endParaRPr lang="fr-FR" sz="4000" dirty="0"/>
          </a:p>
          <a:p>
            <a:pPr lvl="1"/>
            <a:r>
              <a:rPr lang="fr-FR" dirty="0" smtClean="0">
                <a:hlinkClick r:id="rId2"/>
              </a:rPr>
              <a:t>1-Le </a:t>
            </a:r>
            <a:r>
              <a:rPr lang="fr-FR" dirty="0">
                <a:hlinkClick r:id="rId2"/>
              </a:rPr>
              <a:t>continuum de </a:t>
            </a:r>
            <a:r>
              <a:rPr lang="fr-FR" dirty="0" err="1">
                <a:hlinkClick r:id="rId2"/>
              </a:rPr>
              <a:t>Tannenbaum</a:t>
            </a:r>
            <a:r>
              <a:rPr lang="fr-FR" dirty="0">
                <a:hlinkClick r:id="rId2"/>
              </a:rPr>
              <a:t> et Schmidt</a:t>
            </a:r>
            <a:endParaRPr lang="fr-FR" sz="3600" dirty="0"/>
          </a:p>
          <a:p>
            <a:pPr lvl="1"/>
            <a:r>
              <a:rPr lang="fr-FR" dirty="0" smtClean="0">
                <a:hlinkClick r:id="rId2"/>
              </a:rPr>
              <a:t>2-La </a:t>
            </a:r>
            <a:r>
              <a:rPr lang="fr-FR" dirty="0">
                <a:hlinkClick r:id="rId2"/>
              </a:rPr>
              <a:t>grille à trois dimensions de William </a:t>
            </a:r>
            <a:r>
              <a:rPr lang="fr-FR" dirty="0" err="1">
                <a:hlinkClick r:id="rId2"/>
              </a:rPr>
              <a:t>Reddin</a:t>
            </a:r>
            <a:endParaRPr lang="fr-FR" sz="3600" dirty="0"/>
          </a:p>
          <a:p>
            <a:pPr lvl="1"/>
            <a:r>
              <a:rPr lang="fr-FR" dirty="0" smtClean="0">
                <a:hlinkClick r:id="rId2"/>
              </a:rPr>
              <a:t>3-Le </a:t>
            </a:r>
            <a:r>
              <a:rPr lang="fr-FR" dirty="0">
                <a:hlinkClick r:id="rId2"/>
              </a:rPr>
              <a:t>degré de maturité d'</a:t>
            </a:r>
            <a:r>
              <a:rPr lang="fr-FR" dirty="0" err="1">
                <a:hlinkClick r:id="rId2"/>
              </a:rPr>
              <a:t>Hersey</a:t>
            </a:r>
            <a:r>
              <a:rPr lang="fr-FR" dirty="0">
                <a:hlinkClick r:id="rId2"/>
              </a:rPr>
              <a:t> et Blanchard</a:t>
            </a:r>
            <a:endParaRPr lang="fr-FR" sz="3600" dirty="0"/>
          </a:p>
          <a:p>
            <a:pPr lvl="1"/>
            <a:r>
              <a:rPr lang="fr-FR" dirty="0" smtClean="0">
                <a:hlinkClick r:id="rId2"/>
              </a:rPr>
              <a:t>4-Les </a:t>
            </a:r>
            <a:r>
              <a:rPr lang="fr-FR" dirty="0">
                <a:hlinkClick r:id="rId2"/>
              </a:rPr>
              <a:t>sept variables de Vroom et </a:t>
            </a:r>
            <a:r>
              <a:rPr lang="fr-FR" dirty="0" err="1">
                <a:hlinkClick r:id="rId2"/>
              </a:rPr>
              <a:t>Yetton</a:t>
            </a:r>
            <a:endParaRPr lang="fr-FR" sz="3600"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FF0000"/>
                </a:solidFill>
              </a:rPr>
              <a:t>1-Théorie </a:t>
            </a:r>
            <a:r>
              <a:rPr lang="fr-FR" sz="2400" b="1" dirty="0">
                <a:solidFill>
                  <a:srgbClr val="FF0000"/>
                </a:solidFill>
              </a:rPr>
              <a:t>du continuum de leadership</a:t>
            </a:r>
          </a:p>
        </p:txBody>
      </p:sp>
      <p:sp>
        <p:nvSpPr>
          <p:cNvPr id="3" name="Espace réservé du contenu 2"/>
          <p:cNvSpPr>
            <a:spLocks noGrp="1"/>
          </p:cNvSpPr>
          <p:nvPr>
            <p:ph idx="1"/>
          </p:nvPr>
        </p:nvSpPr>
        <p:spPr>
          <a:xfrm>
            <a:off x="457200" y="1556792"/>
            <a:ext cx="8229600" cy="4569371"/>
          </a:xfrm>
        </p:spPr>
        <p:txBody>
          <a:bodyPr>
            <a:normAutofit fontScale="77500" lnSpcReduction="20000"/>
          </a:bodyPr>
          <a:lstStyle/>
          <a:p>
            <a:pPr algn="justLow"/>
            <a:r>
              <a:rPr lang="fr-FR" dirty="0"/>
              <a:t>En </a:t>
            </a:r>
            <a:r>
              <a:rPr lang="fr-FR" u="sng" dirty="0">
                <a:hlinkClick r:id="rId2" tooltip="1958"/>
              </a:rPr>
              <a:t>1958</a:t>
            </a:r>
            <a:r>
              <a:rPr lang="fr-FR" dirty="0"/>
              <a:t>, </a:t>
            </a:r>
            <a:r>
              <a:rPr lang="fr-FR" b="1" dirty="0"/>
              <a:t>Robert </a:t>
            </a:r>
            <a:r>
              <a:rPr lang="fr-FR" b="1" dirty="0" err="1"/>
              <a:t>Tannenbaum</a:t>
            </a:r>
            <a:r>
              <a:rPr lang="fr-FR" b="1" dirty="0"/>
              <a:t> et Warren </a:t>
            </a:r>
            <a:r>
              <a:rPr lang="fr-FR" b="1" dirty="0" smtClean="0"/>
              <a:t>Schmidt</a:t>
            </a:r>
            <a:r>
              <a:rPr lang="fr-FR" dirty="0" smtClean="0"/>
              <a:t> </a:t>
            </a:r>
            <a:r>
              <a:rPr lang="fr-FR" dirty="0"/>
              <a:t>ont présenté les résultats de leurs recherches sur le </a:t>
            </a:r>
            <a:r>
              <a:rPr lang="fr-FR" u="sng" dirty="0">
                <a:hlinkClick r:id="rId3" tooltip="Leadership"/>
              </a:rPr>
              <a:t>leadership</a:t>
            </a:r>
            <a:r>
              <a:rPr lang="fr-FR" dirty="0"/>
              <a:t>. Ils ont montré sur un graphique un continuum d'une gamme de comportements du leader, allant du leadership de direction (tâche) au leadership centré sur le subordonné (lien relationnel). </a:t>
            </a:r>
          </a:p>
          <a:p>
            <a:pPr algn="justLow"/>
            <a:r>
              <a:rPr lang="fr-FR" b="1" i="1" dirty="0"/>
              <a:t>Ce modèle montre que le manager dispose individuellement d'un libre cursus transversal e</a:t>
            </a:r>
            <a:r>
              <a:rPr lang="fr-FR" dirty="0"/>
              <a:t>n choisissant, dans un éventail de choix de management, soit de donner plus d'attention à son équipe par la délégation et la participation, soit en utilisant, de façon opposée, un niveau d'autorité forte et privative de liberté pour ses subordonnés. Lorsque la liberté de l'équipe augmente, l'autorité du manager diminue, et inversement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http://unt.unice.fr/aunege/M2/Psychosociologie_des_Organisations/images/shema2.jpg"/>
          <p:cNvPicPr>
            <a:picLocks noGrp="1"/>
          </p:cNvPicPr>
          <p:nvPr>
            <p:ph idx="1"/>
          </p:nvPr>
        </p:nvPicPr>
        <p:blipFill>
          <a:blip r:embed="rId2" cstate="print"/>
          <a:srcRect/>
          <a:stretch>
            <a:fillRect/>
          </a:stretch>
        </p:blipFill>
        <p:spPr bwMode="auto">
          <a:xfrm>
            <a:off x="611560" y="404664"/>
            <a:ext cx="7992888" cy="604867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lgn="justLow"/>
            <a:r>
              <a:rPr lang="fr-FR" sz="2400" dirty="0"/>
              <a:t>La théorie du continuum pose des éléments qui influencent le style de leadership d’un gestionnaire </a:t>
            </a:r>
            <a:r>
              <a:rPr lang="fr-FR" sz="2400" dirty="0">
                <a:solidFill>
                  <a:srgbClr val="FF0000"/>
                </a:solidFill>
              </a:rPr>
              <a:t>dans une situation de </a:t>
            </a:r>
            <a:r>
              <a:rPr lang="fr-FR" sz="2400" u="sng" dirty="0" smtClean="0">
                <a:solidFill>
                  <a:srgbClr val="FF0000"/>
                </a:solidFill>
              </a:rPr>
              <a:t>management.</a:t>
            </a:r>
            <a:endParaRPr lang="fr-FR" sz="2400" dirty="0">
              <a:solidFill>
                <a:srgbClr val="FF0000"/>
              </a:solidFill>
            </a:endParaRPr>
          </a:p>
          <a:p>
            <a:r>
              <a:rPr lang="fr-FR" sz="2400" dirty="0"/>
              <a:t>Selon </a:t>
            </a:r>
            <a:r>
              <a:rPr lang="fr-FR" sz="2400" b="1" dirty="0" err="1"/>
              <a:t>Tannenbaum</a:t>
            </a:r>
            <a:r>
              <a:rPr lang="fr-FR" sz="2400" b="1" dirty="0"/>
              <a:t> et Schmidt</a:t>
            </a:r>
            <a:r>
              <a:rPr lang="fr-FR" sz="2400" dirty="0"/>
              <a:t> il y a </a:t>
            </a:r>
            <a:r>
              <a:rPr lang="fr-FR" sz="2400" i="1" dirty="0"/>
              <a:t>trois caractéristiques qui influencent le style de leadership</a:t>
            </a:r>
            <a:r>
              <a:rPr lang="fr-FR" sz="2400" i="1" dirty="0" smtClean="0"/>
              <a:t>:</a:t>
            </a:r>
          </a:p>
          <a:p>
            <a:pPr algn="justLow">
              <a:buNone/>
            </a:pPr>
            <a:r>
              <a:rPr lang="fr-FR" sz="2400" dirty="0" smtClean="0"/>
              <a:t> 	les </a:t>
            </a:r>
            <a:r>
              <a:rPr lang="fr-FR" sz="2400" dirty="0"/>
              <a:t>caractéristiques du gestionnaire, les caractéristiques des subordonnés et la situation du </a:t>
            </a:r>
            <a:r>
              <a:rPr lang="fr-FR" sz="2400" dirty="0" smtClean="0"/>
              <a:t>cas</a:t>
            </a:r>
            <a:endParaRPr lang="fr-F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70000" lnSpcReduction="20000"/>
          </a:bodyPr>
          <a:lstStyle/>
          <a:p>
            <a:r>
              <a:rPr lang="fr-FR" b="1" dirty="0" smtClean="0"/>
              <a:t>Les </a:t>
            </a:r>
            <a:r>
              <a:rPr lang="fr-FR" b="1" dirty="0"/>
              <a:t>caractéristiques du </a:t>
            </a:r>
            <a:r>
              <a:rPr lang="fr-FR" b="1" dirty="0" smtClean="0"/>
              <a:t>gestionnaire:</a:t>
            </a:r>
            <a:endParaRPr lang="fr-FR" dirty="0"/>
          </a:p>
          <a:p>
            <a:pPr lvl="0">
              <a:buNone/>
            </a:pPr>
            <a:r>
              <a:rPr lang="fr-FR" dirty="0"/>
              <a:t>Les valeurs d’un gestionnaire</a:t>
            </a:r>
          </a:p>
          <a:p>
            <a:pPr lvl="0">
              <a:buNone/>
            </a:pPr>
            <a:r>
              <a:rPr lang="fr-FR" dirty="0"/>
              <a:t>La confiance qu’il a pour ses subordonnés (similaire à la théorie X et Y de </a:t>
            </a:r>
            <a:r>
              <a:rPr lang="fr-FR" u="sng" dirty="0">
                <a:hlinkClick r:id="rId2" tooltip="Douglas McGregor"/>
              </a:rPr>
              <a:t>Douglas McGregor</a:t>
            </a:r>
            <a:r>
              <a:rPr lang="fr-FR" dirty="0"/>
              <a:t>)</a:t>
            </a:r>
          </a:p>
          <a:p>
            <a:pPr lvl="0">
              <a:buNone/>
            </a:pPr>
            <a:r>
              <a:rPr lang="fr-FR" dirty="0"/>
              <a:t>Son estime de soi au sujet de prendre des décisions</a:t>
            </a:r>
          </a:p>
          <a:p>
            <a:r>
              <a:rPr lang="fr-FR" b="1" dirty="0"/>
              <a:t>Les caractéristiques des </a:t>
            </a:r>
            <a:r>
              <a:rPr lang="fr-FR" b="1" dirty="0" smtClean="0"/>
              <a:t>subordonnés:</a:t>
            </a:r>
            <a:endParaRPr lang="fr-FR" dirty="0"/>
          </a:p>
          <a:p>
            <a:pPr lvl="0">
              <a:buNone/>
            </a:pPr>
            <a:r>
              <a:rPr lang="fr-FR" dirty="0"/>
              <a:t>Autonomie au travail</a:t>
            </a:r>
          </a:p>
          <a:p>
            <a:pPr lvl="0">
              <a:buNone/>
            </a:pPr>
            <a:r>
              <a:rPr lang="fr-FR" dirty="0"/>
              <a:t>Intérêts au sujet</a:t>
            </a:r>
          </a:p>
          <a:p>
            <a:pPr lvl="0">
              <a:buNone/>
            </a:pPr>
            <a:r>
              <a:rPr lang="fr-FR" dirty="0"/>
              <a:t>Compréhension du cas</a:t>
            </a:r>
          </a:p>
          <a:p>
            <a:pPr lvl="0">
              <a:buNone/>
            </a:pPr>
            <a:r>
              <a:rPr lang="fr-FR" dirty="0"/>
              <a:t>Connaissance sur le champ</a:t>
            </a:r>
          </a:p>
          <a:p>
            <a:pPr lvl="0">
              <a:buNone/>
            </a:pPr>
            <a:r>
              <a:rPr lang="fr-FR" dirty="0"/>
              <a:t>Le leadership dans la prise de décisions</a:t>
            </a:r>
          </a:p>
          <a:p>
            <a:r>
              <a:rPr lang="fr-FR" b="1" dirty="0"/>
              <a:t>La situation du </a:t>
            </a:r>
            <a:r>
              <a:rPr lang="fr-FR" b="1" dirty="0" smtClean="0"/>
              <a:t>cas:</a:t>
            </a:r>
            <a:endParaRPr lang="fr-FR" dirty="0"/>
          </a:p>
          <a:p>
            <a:pPr lvl="0">
              <a:buNone/>
            </a:pPr>
            <a:r>
              <a:rPr lang="fr-FR" dirty="0"/>
              <a:t>La nature du problème</a:t>
            </a:r>
          </a:p>
          <a:p>
            <a:pPr lvl="0">
              <a:buNone/>
            </a:pPr>
            <a:r>
              <a:rPr lang="fr-FR" dirty="0"/>
              <a:t>Période de temps donné</a:t>
            </a:r>
          </a:p>
          <a:p>
            <a:pPr lvl="0">
              <a:buNone/>
            </a:pPr>
            <a:r>
              <a:rPr lang="fr-FR" dirty="0"/>
              <a:t>Efficacité du groupe</a:t>
            </a:r>
          </a:p>
          <a:p>
            <a:pPr>
              <a:buNone/>
            </a:pPr>
            <a:r>
              <a:rPr lang="fr-FR" dirty="0"/>
              <a:t>Le type d’organisation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85000" lnSpcReduction="20000"/>
          </a:bodyPr>
          <a:lstStyle/>
          <a:p>
            <a:r>
              <a:rPr lang="fr-FR" b="1" dirty="0"/>
              <a:t>Objectifs de la Théorie du Continuum</a:t>
            </a:r>
            <a:r>
              <a:rPr lang="fr-FR" u="sng" baseline="30000" dirty="0">
                <a:hlinkClick r:id="rId2"/>
              </a:rPr>
              <a:t>14</a:t>
            </a:r>
            <a:endParaRPr lang="fr-FR" dirty="0"/>
          </a:p>
          <a:p>
            <a:pPr>
              <a:buNone/>
            </a:pPr>
            <a:r>
              <a:rPr lang="fr-FR" dirty="0"/>
              <a:t>Lorsque le gestionnaire étudie les tendances de son entreprise, il doit l'étudier à long terme afin d'évaluer les forces et faiblesses pour agir en conséquence. Il est donc crucial que chaque gestionnaire se fixe des objectifs et reconnaisse sur quels points du continuum il faudra agir</a:t>
            </a:r>
            <a:r>
              <a:rPr lang="fr-FR" dirty="0" smtClean="0"/>
              <a:t>.</a:t>
            </a:r>
          </a:p>
          <a:p>
            <a:pPr>
              <a:buNone/>
            </a:pPr>
            <a:r>
              <a:rPr lang="fr-FR" dirty="0" smtClean="0"/>
              <a:t> </a:t>
            </a:r>
            <a:r>
              <a:rPr lang="fr-FR" dirty="0"/>
              <a:t>Certains des objectifs pour la plupart des gestionnaires sont :</a:t>
            </a:r>
          </a:p>
          <a:p>
            <a:pPr lvl="0"/>
            <a:r>
              <a:rPr lang="fr-FR" dirty="0"/>
              <a:t>augmenter le niveau de motivation des employés ;</a:t>
            </a:r>
          </a:p>
          <a:p>
            <a:pPr lvl="0"/>
            <a:r>
              <a:rPr lang="fr-FR" dirty="0"/>
              <a:t>améliorer la qualité des décisions gestionnaires ;</a:t>
            </a:r>
          </a:p>
          <a:p>
            <a:pPr lvl="0"/>
            <a:r>
              <a:rPr lang="fr-FR" dirty="0"/>
              <a:t>développer le travail d'équipe et la prise de décisions ;</a:t>
            </a:r>
          </a:p>
          <a:p>
            <a:r>
              <a:rPr lang="fr-FR" dirty="0"/>
              <a:t>promouvoir le développement individuel de chaque employé.</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783</Words>
  <Application>Microsoft Office PowerPoint</Application>
  <PresentationFormat>Affichage à l'écran (4:3)</PresentationFormat>
  <Paragraphs>96</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1-Théorie du continuum de leadership</vt:lpstr>
      <vt:lpstr>Diapositive 6</vt:lpstr>
      <vt:lpstr>Diapositive 7</vt:lpstr>
      <vt:lpstr>Diapositive 8</vt:lpstr>
      <vt:lpstr>Diapositive 9</vt:lpstr>
      <vt:lpstr>2-la Théorie 3-D du management de Bill Reddin</vt:lpstr>
      <vt:lpstr>Diapositive 11</vt:lpstr>
      <vt:lpstr>Diapositive 12</vt:lpstr>
      <vt:lpstr>3-Les styles de leadership selon Hersey et Blanchard </vt:lpstr>
      <vt:lpstr>Diapositive 14</vt:lpstr>
      <vt:lpstr>Diapositive 15</vt:lpstr>
      <vt:lpstr>4-Le modèle de Vroom et Yetton (1973)  </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28</cp:revision>
  <dcterms:created xsi:type="dcterms:W3CDTF">2017-03-04T18:35:28Z</dcterms:created>
  <dcterms:modified xsi:type="dcterms:W3CDTF">2018-04-10T17:18:41Z</dcterms:modified>
</cp:coreProperties>
</file>