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37.png"/><Relationship Id="rId5" Type="http://schemas.openxmlformats.org/officeDocument/2006/relationships/image" Target="../media/image32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9.png"/><Relationship Id="rId7" Type="http://schemas.openxmlformats.org/officeDocument/2006/relationships/image" Target="../media/image41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40.png"/><Relationship Id="rId10" Type="http://schemas.openxmlformats.org/officeDocument/2006/relationships/image" Target="../media/image44.png"/><Relationship Id="rId4" Type="http://schemas.openxmlformats.org/officeDocument/2006/relationships/image" Target="../media/image33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376D">
                  <a:alpha val="85000"/>
                </a:srgbClr>
              </a:gs>
              <a:gs pos="100000">
                <a:srgbClr val="19376D">
                  <a:alpha val="85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609684" y="1476375"/>
            <a:ext cx="8972325" cy="733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940"/>
              </a:lnSpc>
              <a:spcBef>
                <a:spcPts val="0"/>
              </a:spcBef>
              <a:spcAft>
                <a:spcPts val="1950"/>
              </a:spcAft>
            </a:pPr>
            <a:r>
              <a:rPr sz="3827" b="1" dirty="0" err="1">
                <a:solidFill>
                  <a:srgbClr val="FFFFFF"/>
                </a:solidFill>
              </a:rPr>
              <a:t>التحليل</a:t>
            </a:r>
            <a:r>
              <a:rPr sz="3827" b="1" dirty="0">
                <a:solidFill>
                  <a:srgbClr val="FFFFFF"/>
                </a:solidFill>
              </a:rPr>
              <a:t> </a:t>
            </a:r>
            <a:r>
              <a:rPr sz="3827" b="1" dirty="0" err="1">
                <a:solidFill>
                  <a:srgbClr val="FFFFFF"/>
                </a:solidFill>
              </a:rPr>
              <a:t>الاستراتيجي</a:t>
            </a:r>
            <a:r>
              <a:rPr sz="3827" b="1" dirty="0">
                <a:solidFill>
                  <a:srgbClr val="FFFFFF"/>
                </a:solidFill>
              </a:rPr>
              <a:t> </a:t>
            </a:r>
            <a:r>
              <a:rPr sz="3827" b="1" dirty="0" err="1">
                <a:solidFill>
                  <a:srgbClr val="FFFFFF"/>
                </a:solidFill>
              </a:rPr>
              <a:t>والتنافسي</a:t>
            </a:r>
            <a:endParaRPr sz="3827" b="1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19609" y="2676524"/>
            <a:ext cx="952476" cy="38100"/>
          </a:xfrm>
          <a:prstGeom prst="rect">
            <a:avLst/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029074" y="3095625"/>
            <a:ext cx="2133546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250"/>
              </a:spcAft>
            </a:pPr>
            <a:r>
              <a:rPr sz="1913" b="1" dirty="0" err="1">
                <a:solidFill>
                  <a:srgbClr val="E0E0E0"/>
                </a:solidFill>
              </a:rPr>
              <a:t>المحاضرة</a:t>
            </a:r>
            <a:r>
              <a:rPr sz="1913" b="1" dirty="0">
                <a:solidFill>
                  <a:srgbClr val="E0E0E0"/>
                </a:solidFill>
              </a:rPr>
              <a:t> </a:t>
            </a:r>
            <a:r>
              <a:rPr sz="1913" b="1" dirty="0" err="1">
                <a:solidFill>
                  <a:srgbClr val="E0E0E0"/>
                </a:solidFill>
              </a:rPr>
              <a:t>الأولى</a:t>
            </a:r>
            <a:endParaRPr sz="1913" b="1" dirty="0">
              <a:solidFill>
                <a:srgbClr val="E0E0E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6658" y="4333875"/>
            <a:ext cx="283837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435" b="0" dirty="0" err="1">
                <a:solidFill>
                  <a:srgbClr val="BBDEFB"/>
                </a:solidFill>
              </a:rPr>
              <a:t>سنة</a:t>
            </a:r>
            <a:r>
              <a:rPr sz="1435" b="0" dirty="0">
                <a:solidFill>
                  <a:srgbClr val="BBDEFB"/>
                </a:solidFill>
              </a:rPr>
              <a:t> </a:t>
            </a:r>
            <a:r>
              <a:rPr sz="1435" b="0" dirty="0" err="1">
                <a:solidFill>
                  <a:srgbClr val="BBDEFB"/>
                </a:solidFill>
              </a:rPr>
              <a:t>أولى</a:t>
            </a:r>
            <a:r>
              <a:rPr sz="1435" b="0" dirty="0">
                <a:solidFill>
                  <a:srgbClr val="BBDEFB"/>
                </a:solidFill>
              </a:rPr>
              <a:t> </a:t>
            </a:r>
            <a:r>
              <a:rPr sz="1435" b="0" dirty="0" err="1">
                <a:solidFill>
                  <a:srgbClr val="BBDEFB"/>
                </a:solidFill>
              </a:rPr>
              <a:t>ماستر</a:t>
            </a:r>
            <a:r>
              <a:rPr sz="1435" b="0" dirty="0">
                <a:solidFill>
                  <a:srgbClr val="BBDEFB"/>
                </a:solidFill>
              </a:rPr>
              <a:t> - </a:t>
            </a:r>
            <a:r>
              <a:rPr sz="1435" b="0" dirty="0" err="1">
                <a:solidFill>
                  <a:srgbClr val="BBDEFB"/>
                </a:solidFill>
              </a:rPr>
              <a:t>إدارة</a:t>
            </a:r>
            <a:r>
              <a:rPr sz="1435" b="0" dirty="0">
                <a:solidFill>
                  <a:srgbClr val="BBDEFB"/>
                </a:solidFill>
              </a:rPr>
              <a:t> </a:t>
            </a:r>
            <a:r>
              <a:rPr sz="1435" b="0" dirty="0" err="1">
                <a:solidFill>
                  <a:srgbClr val="BBDEFB"/>
                </a:solidFill>
              </a:rPr>
              <a:t>الأعمال</a:t>
            </a:r>
            <a:endParaRPr sz="1435" b="0" dirty="0">
              <a:solidFill>
                <a:srgbClr val="BBDEFB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3886" y="4952999"/>
            <a:ext cx="1114397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435" b="0">
                <a:solidFill>
                  <a:srgbClr val="BBDEFB"/>
                </a:solidFill>
              </a:rPr>
              <a:t>2024/2025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ماهية التحليل الاستراتيجي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96367" y="2775585"/>
            <a:ext cx="228594" cy="12572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8619" y="2724150"/>
            <a:ext cx="5914877" cy="6000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9376D"/>
                </a:solidFill>
              </a:rPr>
              <a:t> </a:t>
            </a:r>
            <a:r>
              <a:rPr sz="1315" b="1">
                <a:solidFill>
                  <a:srgbClr val="19376D"/>
                </a:solidFill>
              </a:rPr>
              <a:t>التحديات البيئية</a:t>
            </a:r>
            <a:r>
              <a:rPr sz="1196" b="0">
                <a:solidFill>
                  <a:srgbClr val="19376D"/>
                </a:solidFill>
              </a:rPr>
              <a:t> تواجه المنظمات اليوم تحديات متعددة تؤثر على نشاطها وموقعها في السوق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96367" y="3605212"/>
            <a:ext cx="228594" cy="1428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48143" y="3562349"/>
            <a:ext cx="5905352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9376D"/>
                </a:solidFill>
              </a:rPr>
              <a:t> </a:t>
            </a:r>
            <a:r>
              <a:rPr sz="1315" b="1">
                <a:solidFill>
                  <a:srgbClr val="19376D"/>
                </a:solidFill>
              </a:rPr>
              <a:t>المنافسة</a:t>
            </a:r>
            <a:r>
              <a:rPr sz="1196" b="0">
                <a:solidFill>
                  <a:srgbClr val="19376D"/>
                </a:solidFill>
              </a:rPr>
              <a:t> تدفع المنظمات للبحث عن طرق تضمن نموها وبقاءها في السوق 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96367" y="4120514"/>
            <a:ext cx="228594" cy="2171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05312" y="4114800"/>
            <a:ext cx="564818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9376D"/>
                </a:solidFill>
              </a:rPr>
              <a:t> </a:t>
            </a:r>
            <a:r>
              <a:rPr sz="1315" b="1">
                <a:solidFill>
                  <a:srgbClr val="19376D"/>
                </a:solidFill>
              </a:rPr>
              <a:t>التكيف</a:t>
            </a:r>
            <a:r>
              <a:rPr sz="1196" b="0">
                <a:solidFill>
                  <a:srgbClr val="19376D"/>
                </a:solidFill>
              </a:rPr>
              <a:t> استخدام جيد للقدرات والموارد الداخلية مع متطلبات البيئة الخارجية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296367" y="4684395"/>
            <a:ext cx="228594" cy="19430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14817" y="4667249"/>
            <a:ext cx="583867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9376D"/>
                </a:solidFill>
              </a:rPr>
              <a:t> </a:t>
            </a:r>
            <a:r>
              <a:rPr sz="1315" b="1">
                <a:solidFill>
                  <a:srgbClr val="19376D"/>
                </a:solidFill>
              </a:rPr>
              <a:t>الإستراتيجية</a:t>
            </a:r>
            <a:r>
              <a:rPr sz="1196" b="0">
                <a:solidFill>
                  <a:srgbClr val="19376D"/>
                </a:solidFill>
              </a:rPr>
              <a:t> وسيلة فعالة للتحكم في أسس المنافسة وبناء موقع تنافسي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52476" y="2171700"/>
            <a:ext cx="3619409" cy="3619499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مراحل الإدارة الإستراتيجية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286342" y="1571625"/>
            <a:ext cx="5238619" cy="1047749"/>
          </a:xfrm>
          <a:prstGeom prst="roundRect">
            <a:avLst>
              <a:gd name="adj" fmla="val 1454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905852" y="1857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05852" y="1857375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4366" y="19049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20089" y="2013379"/>
            <a:ext cx="209544" cy="1642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29214" y="1714500"/>
            <a:ext cx="376228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19376D"/>
                </a:solidFill>
              </a:rPr>
              <a:t>التحليل الإستراتيجي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214" y="2181157"/>
            <a:ext cx="1821268" cy="27635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 dirty="0" err="1" smtClean="0">
                <a:solidFill>
                  <a:srgbClr val="546E7A"/>
                </a:solidFill>
              </a:rPr>
              <a:t>تحليل</a:t>
            </a:r>
            <a:r>
              <a:rPr sz="1076" b="0" dirty="0" smtClean="0">
                <a:solidFill>
                  <a:srgbClr val="546E7A"/>
                </a:solidFill>
              </a:rPr>
              <a:t> </a:t>
            </a:r>
            <a:r>
              <a:rPr sz="1076" b="0" dirty="0" err="1">
                <a:solidFill>
                  <a:srgbClr val="546E7A"/>
                </a:solidFill>
              </a:rPr>
              <a:t>البيئة</a:t>
            </a:r>
            <a:r>
              <a:rPr sz="1076" b="0" dirty="0">
                <a:solidFill>
                  <a:srgbClr val="546E7A"/>
                </a:solidFill>
              </a:rPr>
              <a:t> </a:t>
            </a:r>
            <a:r>
              <a:rPr sz="1076" b="0" dirty="0" err="1">
                <a:solidFill>
                  <a:srgbClr val="546E7A"/>
                </a:solidFill>
              </a:rPr>
              <a:t>الداخلية</a:t>
            </a:r>
            <a:r>
              <a:rPr sz="1076" b="0" dirty="0">
                <a:solidFill>
                  <a:srgbClr val="546E7A"/>
                </a:solidFill>
              </a:rPr>
              <a:t> </a:t>
            </a:r>
            <a:r>
              <a:rPr sz="1076" b="0" dirty="0" err="1">
                <a:solidFill>
                  <a:srgbClr val="546E7A"/>
                </a:solidFill>
              </a:rPr>
              <a:t>والخارجية</a:t>
            </a:r>
            <a:r>
              <a:rPr sz="1076" b="0" dirty="0">
                <a:solidFill>
                  <a:srgbClr val="546E7A"/>
                </a:solidFill>
              </a:rPr>
              <a:t> </a:t>
            </a:r>
            <a:r>
              <a:rPr sz="1076" b="0" dirty="0" err="1">
                <a:solidFill>
                  <a:srgbClr val="546E7A"/>
                </a:solidFill>
              </a:rPr>
              <a:t>للمنظمة</a:t>
            </a:r>
            <a:endParaRPr sz="1076" b="0" dirty="0">
              <a:solidFill>
                <a:srgbClr val="546E7A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286342" y="2809875"/>
            <a:ext cx="5238619" cy="1047749"/>
          </a:xfrm>
          <a:prstGeom prst="roundRect">
            <a:avLst>
              <a:gd name="adj" fmla="val 1454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10905852" y="30956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905852" y="3095625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334366" y="314325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20089" y="3251629"/>
            <a:ext cx="209544" cy="16424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429214" y="2952750"/>
            <a:ext cx="376228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19376D"/>
                </a:solidFill>
              </a:rPr>
              <a:t>صياغة الإستراتيجية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9214" y="3400425"/>
            <a:ext cx="376228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46E7A"/>
                </a:solidFill>
              </a:rPr>
              <a:t>تحديد الرؤية والرسالة والأهداف والبدائل الإستراتيجية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86342" y="4048124"/>
            <a:ext cx="5238619" cy="1047749"/>
          </a:xfrm>
          <a:prstGeom prst="roundRect">
            <a:avLst>
              <a:gd name="adj" fmla="val 1454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10905852" y="43338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905852" y="4333875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0334366" y="43814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20089" y="4489879"/>
            <a:ext cx="209544" cy="16424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429214" y="4190999"/>
            <a:ext cx="376228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19376D"/>
                </a:solidFill>
              </a:rPr>
              <a:t>تنفيذ الإستراتيجية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29214" y="4638674"/>
            <a:ext cx="376228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46E7A"/>
                </a:solidFill>
              </a:rPr>
              <a:t>وضع البرامج والسياسات والموازنات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86342" y="5286375"/>
            <a:ext cx="5238619" cy="1047749"/>
          </a:xfrm>
          <a:prstGeom prst="roundRect">
            <a:avLst>
              <a:gd name="adj" fmla="val 1454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10905852" y="5572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0905852" y="5572125"/>
            <a:ext cx="47623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334366" y="561975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20089" y="5728129"/>
            <a:ext cx="209544" cy="164241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429214" y="5429250"/>
            <a:ext cx="376228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19376D"/>
                </a:solidFill>
              </a:rPr>
              <a:t>الرقابة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29214" y="5876925"/>
            <a:ext cx="376228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46E7A"/>
                </a:solidFill>
              </a:rPr>
              <a:t>تحديد الفجوات والانحرافات واتخاذ الإجراءات التصحيحية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66733" y="2486025"/>
            <a:ext cx="5238619" cy="3124200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مفهوم التحليل الإستراتيجي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286342" y="1571625"/>
            <a:ext cx="5238619" cy="1800225"/>
          </a:xfrm>
          <a:prstGeom prst="roundRect">
            <a:avLst>
              <a:gd name="adj" fmla="val 1269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572085" y="1857375"/>
            <a:ext cx="4667133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تعريف التحليل الإستراتيجي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972525" y="1976437"/>
            <a:ext cx="266693" cy="2000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72085" y="2476499"/>
            <a:ext cx="4667133" cy="6096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7474F"/>
                </a:solidFill>
              </a:rPr>
              <a:t>أداة إستراتيجية لتحليل بيئة المؤسسة، تتيح معالجة العوامل الداخلية والخارجية التي تؤثر على نشاطها وأدائها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000899" y="3943350"/>
            <a:ext cx="2524061" cy="1228725"/>
          </a:xfrm>
          <a:prstGeom prst="roundRect">
            <a:avLst>
              <a:gd name="adj" fmla="val 12403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72545" y="4110294"/>
            <a:ext cx="209544" cy="16141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43771" y="4086225"/>
            <a:ext cx="1933526" cy="9429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دراسة </a:t>
            </a:r>
            <a:r>
              <a:rPr sz="1076" b="1">
                <a:solidFill>
                  <a:srgbClr val="19376D"/>
                </a:solidFill>
              </a:rPr>
              <a:t>متغيرات البيئة الداخلية</a:t>
            </a:r>
            <a:r>
              <a:rPr sz="1076" b="0">
                <a:solidFill>
                  <a:srgbClr val="19376D"/>
                </a:solidFill>
              </a:rPr>
              <a:t> لتحديد نقاط القوة والضعف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86342" y="3943350"/>
            <a:ext cx="2524061" cy="1228725"/>
          </a:xfrm>
          <a:prstGeom prst="roundRect">
            <a:avLst>
              <a:gd name="adj" fmla="val 12403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57988" y="4100383"/>
            <a:ext cx="209544" cy="1812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29214" y="4086225"/>
            <a:ext cx="1933526" cy="9429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تحليل </a:t>
            </a:r>
            <a:r>
              <a:rPr sz="1076" b="1">
                <a:solidFill>
                  <a:srgbClr val="19376D"/>
                </a:solidFill>
              </a:rPr>
              <a:t>متغيرات البيئة الخارجية</a:t>
            </a:r>
            <a:r>
              <a:rPr sz="1076" b="0">
                <a:solidFill>
                  <a:srgbClr val="19376D"/>
                </a:solidFill>
              </a:rPr>
              <a:t> لتحديد الفرص والتهديدات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00899" y="5362575"/>
            <a:ext cx="2524061" cy="1228725"/>
          </a:xfrm>
          <a:prstGeom prst="roundRect">
            <a:avLst>
              <a:gd name="adj" fmla="val 12403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172545" y="5550758"/>
            <a:ext cx="209544" cy="11893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43771" y="5505450"/>
            <a:ext cx="1933526" cy="9429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جودة التحليل</a:t>
            </a:r>
            <a:r>
              <a:rPr sz="1076" b="0">
                <a:solidFill>
                  <a:srgbClr val="19376D"/>
                </a:solidFill>
              </a:rPr>
              <a:t> تعتمد على دقة جمع المعلومات وتحليلها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86342" y="5362575"/>
            <a:ext cx="2524061" cy="1228725"/>
          </a:xfrm>
          <a:prstGeom prst="roundRect">
            <a:avLst>
              <a:gd name="adj" fmla="val 12403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57988" y="5519608"/>
            <a:ext cx="209544" cy="18123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29214" y="5505450"/>
            <a:ext cx="1933526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أساس لـ</a:t>
            </a:r>
            <a:r>
              <a:rPr sz="1076" b="1">
                <a:solidFill>
                  <a:srgbClr val="19376D"/>
                </a:solidFill>
              </a:rPr>
              <a:t>اتخاذ القرارات الإستراتيجية</a:t>
            </a:r>
            <a:r>
              <a:rPr sz="1076" b="0">
                <a:solidFill>
                  <a:srgbClr val="19376D"/>
                </a:solidFill>
              </a:rPr>
              <a:t> المناسبة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2390774"/>
            <a:ext cx="5238619" cy="3371850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مستويات التحليل الإستراتيجي: البيئة الداخلية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238719" y="1571625"/>
            <a:ext cx="5286242" cy="4810124"/>
          </a:xfrm>
          <a:prstGeom prst="roundRect">
            <a:avLst>
              <a:gd name="adj" fmla="val 4752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667733" y="1857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01079" y="2061063"/>
            <a:ext cx="304792" cy="1641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19969" y="1895474"/>
            <a:ext cx="1304892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2E7D32"/>
                </a:solidFill>
              </a:rPr>
              <a:t>نقاط القوة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24461" y="2619374"/>
            <a:ext cx="4714757" cy="2000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19376D"/>
                </a:solidFill>
              </a:rPr>
              <a:t>القدرات والإمكانيات الداخلية التي تمكّن المنظمة من اكتساب ميزة تنافسية عن غيرها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8723" y="4824132"/>
            <a:ext cx="190495" cy="1624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000799" y="4810124"/>
            <a:ext cx="295267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الموارد المميزة</a:t>
            </a:r>
            <a:r>
              <a:rPr sz="1076" b="0">
                <a:solidFill>
                  <a:srgbClr val="19376D"/>
                </a:solidFill>
              </a:rPr>
              <a:t> التي لا تملكها المنافسون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8723" y="5252757"/>
            <a:ext cx="190495" cy="16248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86502" y="5238749"/>
            <a:ext cx="306697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الكفاءات الأساسية</a:t>
            </a:r>
            <a:r>
              <a:rPr sz="1076" b="0">
                <a:solidFill>
                  <a:srgbClr val="19376D"/>
                </a:solidFill>
              </a:rPr>
              <a:t> التي تمنح ميزة تنافسية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8723" y="5681382"/>
            <a:ext cx="190495" cy="1624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15137" y="5667374"/>
            <a:ext cx="243833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الثقافة التنظيمية</a:t>
            </a:r>
            <a:r>
              <a:rPr sz="1076" b="0">
                <a:solidFill>
                  <a:srgbClr val="19376D"/>
                </a:solidFill>
              </a:rPr>
              <a:t> الداعمة للابتكار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1571625"/>
            <a:ext cx="5286242" cy="4810124"/>
          </a:xfrm>
          <a:prstGeom prst="roundRect">
            <a:avLst>
              <a:gd name="adj" fmla="val 4752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5095747" y="1857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29094" y="2061063"/>
            <a:ext cx="304792" cy="16412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457488" y="1895474"/>
            <a:ext cx="1495387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C62828"/>
                </a:solidFill>
              </a:rPr>
              <a:t>نقاط الضعف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52476" y="2619374"/>
            <a:ext cx="4714757" cy="2000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19376D"/>
                </a:solidFill>
              </a:rPr>
              <a:t>قصور أو عجز في الإمكانيات والموارد قد يعوق نشاط المنظمة ويحول دون تحقيق أهدافها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76738" y="4824132"/>
            <a:ext cx="190495" cy="162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685982" y="4810124"/>
            <a:ext cx="2695507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نقص الموارد</a:t>
            </a:r>
            <a:r>
              <a:rPr sz="1076" b="0">
                <a:solidFill>
                  <a:srgbClr val="19376D"/>
                </a:solidFill>
              </a:rPr>
              <a:t> اللازمة للمنافسة الفعالة 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76738" y="5252757"/>
            <a:ext cx="190495" cy="16248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562160" y="5238749"/>
            <a:ext cx="281932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هياكل تنظيمية</a:t>
            </a:r>
            <a:r>
              <a:rPr sz="1076" b="0">
                <a:solidFill>
                  <a:srgbClr val="19376D"/>
                </a:solidFill>
              </a:rPr>
              <a:t> غير مناسبة للبيئة الحالية 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76738" y="5681382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933626" y="5667374"/>
            <a:ext cx="244786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تقنيات قديمة</a:t>
            </a:r>
            <a:r>
              <a:rPr sz="1076" b="0">
                <a:solidFill>
                  <a:srgbClr val="19376D"/>
                </a:solidFill>
              </a:rPr>
              <a:t> أو عمليات غير فعالة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مستويات التحليل الإستراتيجي: البيئة الخارجية (البيئة العامة)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86342" y="1571625"/>
            <a:ext cx="5238619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37474F"/>
                </a:solidFill>
              </a:rPr>
              <a:t> تحليل العوامل الخارجية التي تؤثر على المنظمة بشكل غير مباشر باستخدام نموذج </a:t>
            </a:r>
            <a:r>
              <a:rPr sz="1315" b="1">
                <a:solidFill>
                  <a:srgbClr val="37474F"/>
                </a:solidFill>
              </a:rPr>
              <a:t>PESTEL</a:t>
            </a:r>
            <a:r>
              <a:rPr sz="1315" b="0">
                <a:solidFill>
                  <a:srgbClr val="37474F"/>
                </a:solidFill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000899" y="2486025"/>
            <a:ext cx="2524061" cy="1981199"/>
          </a:xfrm>
          <a:prstGeom prst="roundRect">
            <a:avLst>
              <a:gd name="adj" fmla="val 1153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10858228" y="26765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963000" y="2795794"/>
            <a:ext cx="266693" cy="2377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91395" y="2676524"/>
            <a:ext cx="1523961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565C0"/>
                </a:solidFill>
              </a:rPr>
              <a:t>سياسي (Political)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91395" y="3552825"/>
            <a:ext cx="1523961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الاستقرار السياسي، السياسات الحكومية، القوانين الضريبية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86342" y="2486025"/>
            <a:ext cx="2524061" cy="1981199"/>
          </a:xfrm>
          <a:prstGeom prst="roundRect">
            <a:avLst>
              <a:gd name="adj" fmla="val 1153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8143671" y="26765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8443" y="2842177"/>
            <a:ext cx="266693" cy="1449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76838" y="2676524"/>
            <a:ext cx="1523961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2E7D32"/>
                </a:solidFill>
              </a:rPr>
              <a:t>اقتصادي (Economic)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6838" y="3552825"/>
            <a:ext cx="1523961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معدلات النمو، التضخم، أسعار الفائدة، البطالة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000899" y="4657725"/>
            <a:ext cx="2524061" cy="1733550"/>
          </a:xfrm>
          <a:prstGeom prst="roundRect">
            <a:avLst>
              <a:gd name="adj" fmla="val 13186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10858228" y="48482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963000" y="5002281"/>
            <a:ext cx="266693" cy="16813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191395" y="4848225"/>
            <a:ext cx="1523961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E65100"/>
                </a:solidFill>
              </a:rPr>
              <a:t>اجتماعي (Social)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91395" y="5324474"/>
            <a:ext cx="1523961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الاتجاهات الثقافية، التركيبة السكانية، نمط الحياة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86342" y="4657725"/>
            <a:ext cx="2524061" cy="1733550"/>
          </a:xfrm>
          <a:prstGeom prst="roundRect">
            <a:avLst>
              <a:gd name="adj" fmla="val 13186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8143671" y="48482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48443" y="4990685"/>
            <a:ext cx="266693" cy="19132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476838" y="4848225"/>
            <a:ext cx="1523961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تكنولوجي (Technological)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76838" y="5724524"/>
            <a:ext cx="1523961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الابتكارات، الأتمتة، البحث والتطوير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000899" y="6581774"/>
            <a:ext cx="2524061" cy="1981199"/>
          </a:xfrm>
          <a:prstGeom prst="roundRect">
            <a:avLst>
              <a:gd name="adj" fmla="val 1153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10858228" y="67722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0F2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963000" y="6914735"/>
            <a:ext cx="266693" cy="19132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191395" y="6772275"/>
            <a:ext cx="1523961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695C"/>
                </a:solidFill>
              </a:rPr>
              <a:t>بيئي (Environmental)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91395" y="7648574"/>
            <a:ext cx="1523961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التغير المناخي، القوانين البيئية، الاستدامة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86342" y="6581774"/>
            <a:ext cx="2524061" cy="1981199"/>
          </a:xfrm>
          <a:prstGeom prst="roundRect">
            <a:avLst>
              <a:gd name="adj" fmla="val 1153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8143671" y="67722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CE4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248443" y="6885746"/>
            <a:ext cx="266693" cy="24930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476838" y="6772275"/>
            <a:ext cx="1523961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C2185B"/>
                </a:solidFill>
              </a:rPr>
              <a:t>قانوني (Legal)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6838" y="7248525"/>
            <a:ext cx="1523961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التشريعات، قوانين العمل، قوانين حماية المستهلك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181070" y="2686050"/>
            <a:ext cx="4200419" cy="476250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مستويات التحليل الإستراتيجي: البيئة الخارجية (البيئة الخاصة)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86342" y="1519651"/>
            <a:ext cx="5238619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37474F"/>
                </a:solidFill>
              </a:rPr>
              <a:t> تحليل العوامل ذات التأثير المباشر على نشاط المنظمة باستخدام نموذج </a:t>
            </a:r>
            <a:r>
              <a:rPr sz="1315" b="1">
                <a:solidFill>
                  <a:srgbClr val="19376D"/>
                </a:solidFill>
              </a:rPr>
              <a:t>القوى الخمس لبورتر</a:t>
            </a:r>
            <a:r>
              <a:rPr sz="1315" b="0">
                <a:solidFill>
                  <a:srgbClr val="37474F"/>
                </a:solidFill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86342" y="2148302"/>
            <a:ext cx="5238619" cy="5238336"/>
          </a:xfrm>
          <a:prstGeom prst="roundRect">
            <a:avLst>
              <a:gd name="adj" fmla="val 4571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524461" y="2724150"/>
            <a:ext cx="476238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القوى الخمس لبورتر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020149" y="2829339"/>
            <a:ext cx="266693" cy="208721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6524461" y="3343275"/>
            <a:ext cx="4762380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0762980" y="348615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48703" y="3617183"/>
            <a:ext cx="209544" cy="1189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53136" y="3524250"/>
            <a:ext cx="306697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المنافسة بين الشركات الحالية</a:t>
            </a:r>
            <a:r>
              <a:rPr sz="1076" b="0">
                <a:solidFill>
                  <a:srgbClr val="19376D"/>
                </a:solidFill>
              </a:rPr>
              <a:t> في الصناعة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524461" y="4152899"/>
            <a:ext cx="4762380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10762980" y="4295774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48703" y="4404154"/>
            <a:ext cx="209544" cy="16424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267493" y="4324349"/>
            <a:ext cx="235261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تهديد الوافدين الجدد</a:t>
            </a:r>
            <a:r>
              <a:rPr sz="1076" b="0">
                <a:solidFill>
                  <a:srgbClr val="19376D"/>
                </a:solidFill>
              </a:rPr>
              <a:t> إلى السوق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24461" y="4962525"/>
            <a:ext cx="4762380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10762980" y="510540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48703" y="5213779"/>
            <a:ext cx="209544" cy="16424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153196" y="5143500"/>
            <a:ext cx="246691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تهديد المنتجات البديلة</a:t>
            </a:r>
            <a:r>
              <a:rPr sz="1076" b="0">
                <a:solidFill>
                  <a:srgbClr val="19376D"/>
                </a:solidFill>
              </a:rPr>
              <a:t> أو الخدمات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524461" y="5772150"/>
            <a:ext cx="4762380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10762980" y="591502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848703" y="6014908"/>
            <a:ext cx="209544" cy="18123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172245" y="5943600"/>
            <a:ext cx="244786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قوة تفاوض المشترين</a:t>
            </a:r>
            <a:r>
              <a:rPr sz="1076" b="0">
                <a:solidFill>
                  <a:srgbClr val="19376D"/>
                </a:solidFill>
              </a:rPr>
              <a:t> في السوق 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524461" y="6581774"/>
            <a:ext cx="4762380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10762980" y="67246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848703" y="6824533"/>
            <a:ext cx="209544" cy="18123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705532" y="6762750"/>
            <a:ext cx="2914577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قوة تفاوض الموردين</a:t>
            </a:r>
            <a:r>
              <a:rPr sz="1076" b="0">
                <a:solidFill>
                  <a:srgbClr val="19376D"/>
                </a:solidFill>
              </a:rPr>
              <a:t> للموارد والمدخلات 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000899" y="7772400"/>
            <a:ext cx="2524061" cy="2066924"/>
          </a:xfrm>
          <a:prstGeom prst="roundRect">
            <a:avLst>
              <a:gd name="adj" fmla="val 11059"/>
            </a:avLst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9981950" y="79628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C8E6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115297" y="8166588"/>
            <a:ext cx="304792" cy="164123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962900" y="8677274"/>
            <a:ext cx="600059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2E7D32"/>
                </a:solidFill>
              </a:rPr>
              <a:t>الفرص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91395" y="9172575"/>
            <a:ext cx="2143071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عوامل خارجية يمكن استغلالها لتحقيق الأهداف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86342" y="7772400"/>
            <a:ext cx="2524061" cy="2066924"/>
          </a:xfrm>
          <a:prstGeom prst="roundRect">
            <a:avLst>
              <a:gd name="adj" fmla="val 11059"/>
            </a:avLst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7257868" y="79628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CD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391215" y="8125557"/>
            <a:ext cx="304792" cy="246184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095947" y="8677274"/>
            <a:ext cx="914377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C62828"/>
                </a:solidFill>
              </a:rPr>
              <a:t>التهديدات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76838" y="9172575"/>
            <a:ext cx="2143071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عوامل خارجية سلبية قد تعرقل مسيرة المنظمة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66733" y="1571625"/>
            <a:ext cx="5238619" cy="8267699"/>
          </a:xfrm>
          <a:prstGeom prst="roundRect">
            <a:avLst>
              <a:gd name="adj" fmla="val 4363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2019249" y="1809749"/>
            <a:ext cx="2533586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نموذج القوى الخمس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286142" y="1890298"/>
            <a:ext cx="266693" cy="258003"/>
          </a:xfrm>
          <a:prstGeom prst="rect">
            <a:avLst/>
          </a:prstGeom>
        </p:spPr>
      </p:pic>
      <p:sp>
        <p:nvSpPr>
          <p:cNvPr id="40" name="Rounded Rectangle 39"/>
          <p:cNvSpPr/>
          <p:nvPr/>
        </p:nvSpPr>
        <p:spPr>
          <a:xfrm>
            <a:off x="1219169" y="4114800"/>
            <a:ext cx="4133746" cy="3809999"/>
          </a:xfrm>
          <a:prstGeom prst="roundRect">
            <a:avLst/>
          </a:prstGeom>
          <a:blipFill>
            <a:blip r:embed="rId11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تحليل أصحاب المصلحة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86342" y="1571625"/>
            <a:ext cx="5238619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37474F"/>
                </a:solidFill>
              </a:rPr>
              <a:t>جميع الأطراف والشركاء ذوو العلاقة مع المنظمة وتأثيرهم على استراتيجيتها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86342" y="2486025"/>
            <a:ext cx="5238619" cy="3876674"/>
          </a:xfrm>
          <a:prstGeom prst="roundRect">
            <a:avLst>
              <a:gd name="adj" fmla="val 5896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524461" y="2724150"/>
            <a:ext cx="476238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أصحاب المصلحة الرئيسيون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020149" y="2861227"/>
            <a:ext cx="266693" cy="14494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8972325" y="3343275"/>
            <a:ext cx="2314517" cy="914400"/>
          </a:xfrm>
          <a:prstGeom prst="roundRect">
            <a:avLst>
              <a:gd name="adj" fmla="val 1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0762980" y="36099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48703" y="3705611"/>
            <a:ext cx="209544" cy="18972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143771" y="3638550"/>
            <a:ext cx="147633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الملاك</a:t>
            </a:r>
            <a:r>
              <a:rPr sz="1076" b="0">
                <a:solidFill>
                  <a:srgbClr val="19376D"/>
                </a:solidFill>
              </a:rPr>
              <a:t> والمستثمرون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524461" y="3343275"/>
            <a:ext cx="2314517" cy="914400"/>
          </a:xfrm>
          <a:prstGeom prst="roundRect">
            <a:avLst>
              <a:gd name="adj" fmla="val 1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8305592" y="36099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00839" y="3709858"/>
            <a:ext cx="209544" cy="18123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667333" y="3486150"/>
            <a:ext cx="1504912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العملاء</a:t>
            </a:r>
            <a:r>
              <a:rPr sz="1076" b="0">
                <a:solidFill>
                  <a:srgbClr val="19376D"/>
                </a:solidFill>
              </a:rPr>
              <a:t> والمستهلكون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972325" y="4400550"/>
            <a:ext cx="2314517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10762980" y="454342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48703" y="4665962"/>
            <a:ext cx="209544" cy="13592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239019" y="4572000"/>
            <a:ext cx="138109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الموظفون</a:t>
            </a:r>
            <a:r>
              <a:rPr sz="1076" b="0">
                <a:solidFill>
                  <a:srgbClr val="19376D"/>
                </a:solidFill>
              </a:rPr>
              <a:t> والإدارة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524461" y="4400550"/>
            <a:ext cx="2314517" cy="666750"/>
          </a:xfrm>
          <a:prstGeom prst="roundRect">
            <a:avLst>
              <a:gd name="adj" fmla="val 2285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8305592" y="454342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00839" y="4643308"/>
            <a:ext cx="209544" cy="18123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791155" y="4572000"/>
            <a:ext cx="1371565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الموردون</a:t>
            </a:r>
            <a:r>
              <a:rPr sz="1076" b="0">
                <a:solidFill>
                  <a:srgbClr val="19376D"/>
                </a:solidFill>
              </a:rPr>
              <a:t> والشركاء 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972325" y="5210174"/>
            <a:ext cx="2314517" cy="914400"/>
          </a:xfrm>
          <a:prstGeom prst="roundRect">
            <a:avLst>
              <a:gd name="adj" fmla="val 1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10762980" y="54768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848703" y="5585254"/>
            <a:ext cx="209544" cy="16424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9124721" y="5353049"/>
            <a:ext cx="1504912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المقرضون</a:t>
            </a:r>
            <a:r>
              <a:rPr sz="1076" b="0">
                <a:solidFill>
                  <a:srgbClr val="19376D"/>
                </a:solidFill>
              </a:rPr>
              <a:t> والمؤسسات المالية 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24461" y="5210174"/>
            <a:ext cx="2314517" cy="914400"/>
          </a:xfrm>
          <a:prstGeom prst="roundRect">
            <a:avLst>
              <a:gd name="adj" fmla="val 1666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8305592" y="54768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400839" y="5568263"/>
            <a:ext cx="209544" cy="19822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667333" y="5353049"/>
            <a:ext cx="1504912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 </a:t>
            </a:r>
            <a:r>
              <a:rPr sz="1076" b="1">
                <a:solidFill>
                  <a:srgbClr val="19376D"/>
                </a:solidFill>
              </a:rPr>
              <a:t>الحكومة</a:t>
            </a:r>
            <a:r>
              <a:rPr sz="1076" b="0">
                <a:solidFill>
                  <a:srgbClr val="19376D"/>
                </a:solidFill>
              </a:rPr>
              <a:t> والجهات التنظيمية 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86342" y="6648450"/>
            <a:ext cx="5238619" cy="2895600"/>
          </a:xfrm>
          <a:prstGeom prst="roundRect">
            <a:avLst>
              <a:gd name="adj" fmla="val 7894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524461" y="6886575"/>
            <a:ext cx="476238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خطوات التحليل 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020149" y="7001289"/>
            <a:ext cx="266693" cy="208721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10943951" y="7505699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10943951" y="7505699"/>
            <a:ext cx="342891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86602" y="7553324"/>
            <a:ext cx="19144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تحديد فئات أصحاب المصلحة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943951" y="7991474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10943951" y="7991474"/>
            <a:ext cx="342891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886602" y="8039099"/>
            <a:ext cx="19144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تحديد مصالحهم وتوقعاتهم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0943951" y="8477249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10943951" y="8477249"/>
            <a:ext cx="342891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15077" y="8524875"/>
            <a:ext cx="288600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تقييم مدى التوافق والتعارض بين المصالح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943951" y="8963024"/>
            <a:ext cx="342891" cy="3429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10943951" y="8963024"/>
            <a:ext cx="342891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658008" y="9010650"/>
            <a:ext cx="214307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9376D"/>
                </a:solidFill>
              </a:rPr>
              <a:t>ترتيب الأولويات حسب قوة التأثير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66733" y="1571625"/>
            <a:ext cx="5238619" cy="7972425"/>
          </a:xfrm>
          <a:prstGeom prst="roundRect">
            <a:avLst>
              <a:gd name="adj" fmla="val 4363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904852" y="1809749"/>
            <a:ext cx="476238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مصفوفة أولويات أصحاب المصلحة </a:t>
            </a:r>
          </a:p>
        </p:txBody>
      </p:sp>
      <p:pic>
        <p:nvPicPr>
          <p:cNvPr id="48" name="Picture 47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400539" y="1914939"/>
            <a:ext cx="266693" cy="208721"/>
          </a:xfrm>
          <a:prstGeom prst="rect">
            <a:avLst/>
          </a:prstGeom>
        </p:spPr>
      </p:pic>
      <p:sp>
        <p:nvSpPr>
          <p:cNvPr id="49" name="Rounded Rectangle 48"/>
          <p:cNvSpPr/>
          <p:nvPr/>
        </p:nvSpPr>
        <p:spPr>
          <a:xfrm>
            <a:off x="3352716" y="4438649"/>
            <a:ext cx="2314517" cy="1362075"/>
          </a:xfrm>
          <a:prstGeom prst="roundRect">
            <a:avLst>
              <a:gd name="adj" fmla="val 11188"/>
            </a:avLst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038499" y="4676775"/>
            <a:ext cx="94295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2E7D32"/>
                </a:solidFill>
              </a:rPr>
              <a:t>إدارة وثيقة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05112" y="5124449"/>
            <a:ext cx="2028774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9376D"/>
                </a:solidFill>
              </a:rPr>
              <a:t>أصحاب المصالح ذوو القوة العالية والاهتمام العالي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904852" y="4438649"/>
            <a:ext cx="2314517" cy="1362075"/>
          </a:xfrm>
          <a:prstGeom prst="roundRect">
            <a:avLst>
              <a:gd name="adj" fmla="val 11188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1828754" y="4676775"/>
            <a:ext cx="457188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1565C0"/>
                </a:solidFill>
              </a:rPr>
              <a:t>إرضاء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7723" y="5124449"/>
            <a:ext cx="2028774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9376D"/>
                </a:solidFill>
              </a:rPr>
              <a:t>أصحاب المصالح ذوو القوة العالية والاهتمام المنخفض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352716" y="5943600"/>
            <a:ext cx="2314517" cy="1362075"/>
          </a:xfrm>
          <a:prstGeom prst="roundRect">
            <a:avLst>
              <a:gd name="adj" fmla="val 11188"/>
            </a:avLst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4295667" y="6181724"/>
            <a:ext cx="438139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E65100"/>
                </a:solidFill>
              </a:rPr>
              <a:t>إعلام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05112" y="6629400"/>
            <a:ext cx="2028774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9376D"/>
                </a:solidFill>
              </a:rPr>
              <a:t>أصحاب المصالح ذوو القوة المنخفضة والاهتمام العالي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904852" y="5943600"/>
            <a:ext cx="2314517" cy="1362075"/>
          </a:xfrm>
          <a:prstGeom prst="roundRect">
            <a:avLst>
              <a:gd name="adj" fmla="val 11188"/>
            </a:avLst>
          </a:prstGeom>
          <a:solidFill>
            <a:srgbClr val="F3E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1781130" y="6181724"/>
            <a:ext cx="56196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7B1FA2"/>
                </a:solidFill>
              </a:rPr>
              <a:t>مراقبة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47723" y="6629400"/>
            <a:ext cx="2028774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9376D"/>
                </a:solidFill>
              </a:rPr>
              <a:t>أصحاب المصالح ذوو القوة المنخفضة والاهتمام المنخفض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47624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0"/>
              </a:spcAft>
            </a:pPr>
            <a:r>
              <a:rPr sz="2392" b="1">
                <a:solidFill>
                  <a:srgbClr val="19376D"/>
                </a:solidFill>
              </a:rPr>
              <a:t>أهمية التحليل الإستراتيجي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067473" y="1571625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715357" y="18097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48703" y="1981199"/>
            <a:ext cx="304792" cy="22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05592" y="2571750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تحديد العوامل البيئية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05592" y="3114675"/>
            <a:ext cx="2981250" cy="7715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وضع صورة تشخيصية لخصائص العوامل الداخلية والخارجية وتوجهاتها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62340" y="1571625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7019749" y="18097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3096" y="2001715"/>
            <a:ext cx="304792" cy="18756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00459" y="2571750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تحديد الفرص والتهديدات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00459" y="3114675"/>
            <a:ext cx="2981250" cy="7715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تقدير ما تقدمه البيئة الخارجية من فرص وتهديدات وما تحتويه البيئة الداخلية من نقاط قوة وضعف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1571625"/>
            <a:ext cx="3457488" cy="2552700"/>
          </a:xfrm>
          <a:prstGeom prst="roundRect">
            <a:avLst>
              <a:gd name="adj" fmla="val 8955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3314617" y="18097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7963" y="2013438"/>
            <a:ext cx="304792" cy="16412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04852" y="2571750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تحديد التوجهات الإستراتيجية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4852" y="3114675"/>
            <a:ext cx="2981250" cy="7715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الاستفادة من نتائج التحليل في تحديد الخيارات الإستراتيجية للمنظمة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67473" y="4362450"/>
            <a:ext cx="3457488" cy="2295525"/>
          </a:xfrm>
          <a:prstGeom prst="roundRect">
            <a:avLst>
              <a:gd name="adj" fmla="val 995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10715357" y="4600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48703" y="4742717"/>
            <a:ext cx="304792" cy="28721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305592" y="5362575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ضمان الانسجام البيئي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05592" y="5905500"/>
            <a:ext cx="2981250" cy="5143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تقليل الفجوات بين نشاط المنظمة ومتغيرات بيئتها الحالية والمستقبلية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362340" y="4362450"/>
            <a:ext cx="3457488" cy="2295525"/>
          </a:xfrm>
          <a:prstGeom prst="roundRect">
            <a:avLst>
              <a:gd name="adj" fmla="val 995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7019749" y="4600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53096" y="4757371"/>
            <a:ext cx="304792" cy="25790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600459" y="5362575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تخصيص الموارد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00459" y="5905500"/>
            <a:ext cx="2981250" cy="5143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مساعدة المنظمة في توزيع مواردها بشكل فعال بناءً على الأولويات الاستراتيجية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6733" y="4362450"/>
            <a:ext cx="3457488" cy="2295525"/>
          </a:xfrm>
          <a:prstGeom prst="roundRect">
            <a:avLst>
              <a:gd name="adj" fmla="val 9958"/>
            </a:avLst>
          </a:prstGeom>
          <a:solidFill>
            <a:srgbClr val="F5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3314617" y="4600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447963" y="4757371"/>
            <a:ext cx="304792" cy="25790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04852" y="5362575"/>
            <a:ext cx="298125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19376D"/>
                </a:solidFill>
              </a:rPr>
              <a:t>تحديد الكفاءات المميزة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4852" y="5905500"/>
            <a:ext cx="2981250" cy="5143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7474F"/>
                </a:solidFill>
              </a:rPr>
              <a:t>تحديد القدرات الفريدة التي تمنح المنظمة ميزة تنافسية مستدامة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6943725"/>
            <a:ext cx="10858228" cy="952499"/>
          </a:xfrm>
          <a:prstGeom prst="roundRect">
            <a:avLst>
              <a:gd name="adj" fmla="val 24000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10791555" y="7181849"/>
            <a:ext cx="447663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886802" y="7306917"/>
            <a:ext cx="266693" cy="22611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952476" y="7134225"/>
            <a:ext cx="9648583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9376D"/>
                </a:solidFill>
              </a:rPr>
              <a:t> يعتمد نجاح التحليل الإستراتيجي على </a:t>
            </a:r>
            <a:r>
              <a:rPr sz="1196" b="1">
                <a:solidFill>
                  <a:srgbClr val="19376D"/>
                </a:solidFill>
              </a:rPr>
              <a:t>جمع المعلومات</a:t>
            </a:r>
            <a:r>
              <a:rPr sz="1196" b="0">
                <a:solidFill>
                  <a:srgbClr val="19376D"/>
                </a:solidFill>
              </a:rPr>
              <a:t> و</a:t>
            </a:r>
            <a:r>
              <a:rPr sz="1196" b="1">
                <a:solidFill>
                  <a:srgbClr val="19376D"/>
                </a:solidFill>
              </a:rPr>
              <a:t>الدقة في تحليلها</a:t>
            </a:r>
            <a:r>
              <a:rPr sz="1196" b="0">
                <a:solidFill>
                  <a:srgbClr val="19376D"/>
                </a:solidFill>
              </a:rPr>
              <a:t> و</a:t>
            </a:r>
            <a:r>
              <a:rPr sz="1196" b="1">
                <a:solidFill>
                  <a:srgbClr val="19376D"/>
                </a:solidFill>
              </a:rPr>
              <a:t>الاستخدام الفعال لمخرجاتها</a:t>
            </a:r>
            <a:r>
              <a:rPr sz="1196" b="0">
                <a:solidFill>
                  <a:srgbClr val="19376D"/>
                </a:solidFill>
              </a:rPr>
              <a:t> في اتخاذ القرارات الإستراتيجية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600</Words>
  <Application>Microsoft Office PowerPoint</Application>
  <PresentationFormat>Widescreen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2025-10-02T15:43:46Z</dcterms:modified>
  <cp:category/>
</cp:coreProperties>
</file>