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59" r:id="rId10"/>
    <p:sldId id="286" r:id="rId11"/>
    <p:sldId id="267" r:id="rId12"/>
    <p:sldId id="263" r:id="rId13"/>
    <p:sldId id="287" r:id="rId14"/>
    <p:sldId id="277" r:id="rId15"/>
    <p:sldId id="278" r:id="rId16"/>
    <p:sldId id="279" r:id="rId17"/>
    <p:sldId id="270" r:id="rId18"/>
    <p:sldId id="289" r:id="rId19"/>
    <p:sldId id="271" r:id="rId20"/>
    <p:sldId id="265" r:id="rId21"/>
    <p:sldId id="266" r:id="rId22"/>
    <p:sldId id="272" r:id="rId23"/>
    <p:sldId id="273" r:id="rId24"/>
    <p:sldId id="274" r:id="rId25"/>
    <p:sldId id="275" r:id="rId26"/>
    <p:sldId id="276" r:id="rId27"/>
    <p:sldId id="301" r:id="rId28"/>
    <p:sldId id="302" r:id="rId29"/>
    <p:sldId id="290" r:id="rId30"/>
    <p:sldId id="300" r:id="rId31"/>
    <p:sldId id="299" r:id="rId32"/>
    <p:sldId id="298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7.png"/><Relationship Id="rId3" Type="http://schemas.openxmlformats.org/officeDocument/2006/relationships/image" Target="../media/image151.png"/><Relationship Id="rId7" Type="http://schemas.openxmlformats.org/officeDocument/2006/relationships/image" Target="../media/image191.png"/><Relationship Id="rId12" Type="http://schemas.openxmlformats.org/officeDocument/2006/relationships/image" Target="../media/image240.png"/><Relationship Id="rId17" Type="http://schemas.openxmlformats.org/officeDocument/2006/relationships/image" Target="../media/image291.png"/><Relationship Id="rId2" Type="http://schemas.openxmlformats.org/officeDocument/2006/relationships/image" Target="../media/image141.png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230.png"/><Relationship Id="rId5" Type="http://schemas.openxmlformats.org/officeDocument/2006/relationships/image" Target="../media/image171.png"/><Relationship Id="rId15" Type="http://schemas.openxmlformats.org/officeDocument/2006/relationships/image" Target="../media/image270.png"/><Relationship Id="rId10" Type="http://schemas.openxmlformats.org/officeDocument/2006/relationships/image" Target="../media/image220.png"/><Relationship Id="rId4" Type="http://schemas.openxmlformats.org/officeDocument/2006/relationships/image" Target="../media/image161.png"/><Relationship Id="rId9" Type="http://schemas.openxmlformats.org/officeDocument/2006/relationships/image" Target="../media/image211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8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0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684212" y="685799"/>
            <a:ext cx="8001000" cy="29718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control system and regularization</a:t>
            </a:r>
            <a:endParaRPr lang="fr-FR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84212" y="3843867"/>
            <a:ext cx="6400800" cy="1947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BE521 _ L3</a:t>
            </a:r>
          </a:p>
          <a:p>
            <a:endParaRPr lang="fr-FR" smtClean="0"/>
          </a:p>
          <a:p>
            <a:r>
              <a:rPr lang="fr-FR" smtClean="0"/>
              <a:t>Produced by:</a:t>
            </a:r>
          </a:p>
          <a:p>
            <a:r>
              <a:rPr lang="fr-FR" smtClean="0"/>
              <a:t>Mme Iles Amel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533670" y="396010"/>
            <a:ext cx="54232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54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fr-FR" sz="54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955999" y="3837730"/>
            <a:ext cx="5527934" cy="621563"/>
            <a:chOff x="2935350" y="3488366"/>
            <a:chExt cx="5527934" cy="621563"/>
          </a:xfrm>
        </p:grpSpPr>
        <p:sp>
          <p:nvSpPr>
            <p:cNvPr id="5" name="ZoneTexte 4"/>
            <p:cNvSpPr txBox="1"/>
            <p:nvPr/>
          </p:nvSpPr>
          <p:spPr>
            <a:xfrm>
              <a:off x="4796864" y="3740597"/>
              <a:ext cx="1622738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System  h(t)</a:t>
              </a:r>
              <a:endParaRPr lang="fr-FR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6" name="Connecteur droit avec flèche 5"/>
            <p:cNvCxnSpPr>
              <a:endCxn id="5" idx="1"/>
            </p:cNvCxnSpPr>
            <p:nvPr/>
          </p:nvCxnSpPr>
          <p:spPr>
            <a:xfrm>
              <a:off x="2935350" y="3925263"/>
              <a:ext cx="1861514" cy="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V="1">
              <a:off x="6419602" y="3857698"/>
              <a:ext cx="1719846" cy="3172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7079572" y="3488366"/>
              <a:ext cx="13837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Output s(t</a:t>
              </a:r>
              <a:r>
                <a:rPr lang="fr-FR" dirty="0"/>
                <a:t>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35350" y="3529679"/>
              <a:ext cx="12121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Input e(t</a:t>
              </a:r>
              <a:r>
                <a:rPr lang="fr-FR" dirty="0"/>
                <a:t>)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8341305" y="5677752"/>
            <a:ext cx="2887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By Convolution </a:t>
            </a:r>
            <a:r>
              <a:rPr lang="fr-FR" dirty="0" err="1" smtClean="0">
                <a:solidFill>
                  <a:schemeClr val="bg1"/>
                </a:solidFill>
              </a:rPr>
              <a:t>property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S(p)=E(p). H(p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7655" y="5115340"/>
                <a:ext cx="2687980" cy="1288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Time </a:t>
                </a:r>
                <a:r>
                  <a:rPr lang="fr-F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domain</a:t>
                </a:r>
                <a:endParaRPr lang="fr-FR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fr-FR" dirty="0" smtClean="0">
                    <a:solidFill>
                      <a:schemeClr val="bg1"/>
                    </a:solidFill>
                  </a:rPr>
                  <a:t>S(t)=e(t)*h(t)</a:t>
                </a:r>
              </a:p>
              <a:p>
                <a:r>
                  <a:rPr lang="fr-FR" dirty="0" smtClean="0">
                    <a:solidFill>
                      <a:schemeClr val="bg1"/>
                    </a:solidFill>
                  </a:rPr>
                  <a:t>S(t)=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fr-F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ζ</m:t>
                        </m:r>
                        <m:r>
                          <a:rPr lang="fr-FR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  <m:r>
                      <m:rPr>
                        <m:sty m:val="p"/>
                      </m:rPr>
                      <a:rPr lang="el-G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ζ</m:t>
                    </m:r>
                  </m:oMath>
                </a14:m>
                <a:endParaRPr lang="fr-FR" dirty="0" smtClean="0">
                  <a:solidFill>
                    <a:schemeClr val="bg1"/>
                  </a:solidFill>
                </a:endParaRPr>
              </a:p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55" y="5115340"/>
                <a:ext cx="2687980" cy="1288943"/>
              </a:xfrm>
              <a:prstGeom prst="rect">
                <a:avLst/>
              </a:prstGeom>
              <a:blipFill>
                <a:blip r:embed="rId2"/>
                <a:stretch>
                  <a:fillRect l="-2041" t="-2358" b="-396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8520041" y="5115340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frequency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domain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955999" y="678061"/>
            <a:ext cx="6776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Mathematical Modeling of Physical Systems: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473" y="1806610"/>
            <a:ext cx="111302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 mathematical model is a set </a:t>
            </a:r>
            <a:r>
              <a:rPr lang="en-US" dirty="0" smtClean="0"/>
              <a:t>of equations </a:t>
            </a:r>
            <a:r>
              <a:rPr lang="en-US" dirty="0"/>
              <a:t>that represents the dynamics </a:t>
            </a:r>
            <a:r>
              <a:rPr lang="en-US" dirty="0" smtClean="0"/>
              <a:t>of the </a:t>
            </a:r>
            <a:r>
              <a:rPr lang="en-US" dirty="0"/>
              <a:t>system </a:t>
            </a:r>
            <a:r>
              <a:rPr lang="en-US" dirty="0" smtClean="0"/>
              <a:t>accurately.</a:t>
            </a:r>
          </a:p>
          <a:p>
            <a:endParaRPr lang="en-US" dirty="0" smtClean="0"/>
          </a:p>
          <a:p>
            <a:r>
              <a:rPr lang="en-US" dirty="0"/>
              <a:t>Because the systems under consideration are dynamic in nature, the mathematical equations are usually differential equations.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0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42832" y="5332941"/>
            <a:ext cx="9889342" cy="58558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m ≤ n, the rational function is called proper. If m &lt; n, it is strictly </a:t>
            </a:r>
            <a:r>
              <a:rPr lang="en-US" dirty="0" smtClean="0">
                <a:solidFill>
                  <a:schemeClr val="bg1"/>
                </a:solidFill>
              </a:rPr>
              <a:t>proper.</a:t>
            </a:r>
            <a:r>
              <a:rPr lang="en-US" dirty="0" smtClean="0"/>
              <a:t> </a:t>
            </a:r>
          </a:p>
        </p:txBody>
      </p:sp>
      <p:pic>
        <p:nvPicPr>
          <p:cNvPr id="12" name="Picture 5" descr="D:\HEI\Enseignement\Regulation Indutrielle\HEI3-TC\Cours 02-03\Images\eq-d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13" y="2802458"/>
            <a:ext cx="29718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75258" y="3889810"/>
            <a:ext cx="39966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 smtClean="0"/>
              <a:t>where</a:t>
            </a:r>
            <a:r>
              <a:rPr lang="fr-FR" i="1" dirty="0" smtClean="0"/>
              <a:t> :</a:t>
            </a:r>
          </a:p>
          <a:p>
            <a:r>
              <a:rPr lang="fr-FR" i="1" dirty="0" smtClean="0"/>
              <a:t>a</a:t>
            </a:r>
            <a:r>
              <a:rPr lang="fr-FR" i="1" baseline="-25000" dirty="0" smtClean="0"/>
              <a:t>i</a:t>
            </a:r>
            <a:r>
              <a:rPr lang="fr-FR" dirty="0" smtClean="0"/>
              <a:t> and </a:t>
            </a:r>
            <a:r>
              <a:rPr lang="fr-FR" i="1" dirty="0"/>
              <a:t>b</a:t>
            </a:r>
            <a:r>
              <a:rPr lang="fr-FR" i="1" baseline="-25000" dirty="0"/>
              <a:t>i</a:t>
            </a:r>
            <a:r>
              <a:rPr lang="fr-FR" dirty="0"/>
              <a:t> </a:t>
            </a:r>
            <a:r>
              <a:rPr lang="fr-FR" dirty="0" smtClean="0"/>
              <a:t>are </a:t>
            </a:r>
            <a:r>
              <a:rPr lang="fr-FR" dirty="0"/>
              <a:t>constant </a:t>
            </a:r>
            <a:r>
              <a:rPr lang="fr-FR" dirty="0" smtClean="0"/>
              <a:t>coefficients</a:t>
            </a:r>
          </a:p>
          <a:p>
            <a:r>
              <a:rPr lang="fr-FR" dirty="0"/>
              <a:t>s</a:t>
            </a:r>
            <a:r>
              <a:rPr lang="fr-FR" dirty="0" smtClean="0"/>
              <a:t>(t) output signal</a:t>
            </a:r>
          </a:p>
          <a:p>
            <a:r>
              <a:rPr lang="fr-FR" dirty="0"/>
              <a:t>e</a:t>
            </a:r>
            <a:r>
              <a:rPr lang="fr-FR" dirty="0" smtClean="0"/>
              <a:t>(t) input signal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06500" y="2348044"/>
            <a:ext cx="384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 err="1" smtClean="0"/>
              <a:t>Differential</a:t>
            </a:r>
            <a:r>
              <a:rPr lang="fr-FR" dirty="0" smtClean="0"/>
              <a:t> </a:t>
            </a:r>
            <a:r>
              <a:rPr lang="fr-FR" dirty="0" err="1" smtClean="0"/>
              <a:t>equations</a:t>
            </a:r>
            <a:r>
              <a:rPr lang="fr-FR" dirty="0" smtClean="0"/>
              <a:t> of n </a:t>
            </a:r>
            <a:r>
              <a:rPr lang="fr-FR" dirty="0" err="1" smtClean="0"/>
              <a:t>order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09591" y="168192"/>
            <a:ext cx="11061319" cy="798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Mathematical Modeling of Physical </a:t>
            </a:r>
            <a:r>
              <a:rPr lang="en-US" dirty="0" smtClean="0">
                <a:solidFill>
                  <a:schemeClr val="bg1"/>
                </a:solidFill>
              </a:rPr>
              <a:t>Systems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98" y="1195465"/>
            <a:ext cx="10896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Differential Equations: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/>
              <a:t>The </a:t>
            </a:r>
            <a:r>
              <a:rPr lang="en-US" dirty="0"/>
              <a:t>dynamics of many systems, whether they are mechanical, electrical, thermal, economic, biological, and so on, may be described in terms of differential equations</a:t>
            </a:r>
            <a:r>
              <a:rPr lang="en-US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743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7423555" y="799853"/>
            <a:ext cx="3071813" cy="762000"/>
            <a:chOff x="595" y="2112"/>
            <a:chExt cx="1935" cy="48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152" y="2112"/>
              <a:ext cx="768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 dirty="0"/>
                <a:t>Système</a:t>
              </a:r>
              <a:endParaRPr lang="fr-FR" sz="1800" i="1" dirty="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816" y="235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920" y="235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95" y="2112"/>
              <a:ext cx="3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 i="1" dirty="0" smtClean="0"/>
                <a:t>E(t)</a:t>
              </a:r>
              <a:endParaRPr lang="fr-FR" sz="1800" i="1" dirty="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179" y="2112"/>
              <a:ext cx="3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 i="1" dirty="0" smtClean="0"/>
                <a:t>S(t)</a:t>
              </a:r>
              <a:endParaRPr lang="fr-FR" sz="1800" i="1" dirty="0"/>
            </a:p>
          </p:txBody>
        </p:sp>
      </p:grpSp>
      <p:pic>
        <p:nvPicPr>
          <p:cNvPr id="17" name="Picture 5" descr="D:\HEI\Enseignement\Regulation Indutrielle\HEI3-TC\Cours 02-03\Images\eq-d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19" y="717303"/>
            <a:ext cx="29718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607268" y="2279038"/>
                <a:ext cx="8469113" cy="905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fr-FR" sz="20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268" y="2279038"/>
                <a:ext cx="8469113" cy="905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57047" y="3664297"/>
            <a:ext cx="11328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where the coefficients </a:t>
            </a:r>
            <a:r>
              <a:rPr lang="en-US" dirty="0" err="1" smtClean="0"/>
              <a:t>ai</a:t>
            </a:r>
            <a:r>
              <a:rPr lang="en-US" dirty="0"/>
              <a:t> </a:t>
            </a:r>
            <a:r>
              <a:rPr lang="en-US" dirty="0" smtClean="0"/>
              <a:t>and bi </a:t>
            </a:r>
            <a:r>
              <a:rPr lang="en-US" dirty="0"/>
              <a:t>are </a:t>
            </a:r>
            <a:r>
              <a:rPr lang="en-US" dirty="0" smtClean="0"/>
              <a:t>constant real </a:t>
            </a:r>
            <a:r>
              <a:rPr lang="en-US" dirty="0"/>
              <a:t>numbers. Then the polynomial has n complex roots. Furthermore, if all coefficients are real, then all non-real roots of f(x) appear in complex conjugate pairs.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74" y="5724948"/>
            <a:ext cx="8832229" cy="75766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97" y="4763593"/>
            <a:ext cx="8973328" cy="426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61926" y="5193975"/>
                <a:ext cx="51471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𝑛𝑒𝑒𝑑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26" y="5193975"/>
                <a:ext cx="5147178" cy="369332"/>
              </a:xfrm>
              <a:prstGeom prst="rect">
                <a:avLst/>
              </a:prstGeom>
              <a:blipFill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2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0152" y="1578929"/>
            <a:ext cx="10940603" cy="1898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Transfer </a:t>
            </a:r>
            <a:r>
              <a:rPr lang="fr-FR" dirty="0" err="1" smtClean="0">
                <a:solidFill>
                  <a:srgbClr val="FF0000"/>
                </a:solidFill>
              </a:rPr>
              <a:t>Function</a:t>
            </a:r>
            <a:r>
              <a:rPr lang="fr-FR" dirty="0" smtClean="0">
                <a:solidFill>
                  <a:srgbClr val="FF0000"/>
                </a:solidFill>
              </a:rPr>
              <a:t> :</a:t>
            </a:r>
          </a:p>
          <a:p>
            <a:pPr lvl="1" algn="just">
              <a:buFont typeface="Wingdings" panose="05000000000000000000" pitchFamily="2" charset="2"/>
              <a:buNone/>
            </a:pPr>
            <a:r>
              <a:rPr lang="fr-FR" dirty="0" smtClean="0"/>
              <a:t>Transfer	</a:t>
            </a:r>
            <a:r>
              <a:rPr lang="fr-FR" dirty="0" err="1" smtClean="0"/>
              <a:t>function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ratio of</a:t>
            </a:r>
            <a:r>
              <a:rPr lang="fr-FR" dirty="0">
                <a:solidFill>
                  <a:schemeClr val="tx1"/>
                </a:solidFill>
              </a:rPr>
              <a:t> Laplace </a:t>
            </a:r>
            <a:r>
              <a:rPr lang="fr-FR" dirty="0" err="1">
                <a:solidFill>
                  <a:schemeClr val="tx1"/>
                </a:solidFill>
              </a:rPr>
              <a:t>Transform</a:t>
            </a:r>
            <a:r>
              <a:rPr lang="fr-FR" dirty="0" smtClean="0"/>
              <a:t> of output to the </a:t>
            </a:r>
            <a:r>
              <a:rPr lang="fr-FR" dirty="0">
                <a:solidFill>
                  <a:schemeClr val="tx1"/>
                </a:solidFill>
              </a:rPr>
              <a:t>Laplace </a:t>
            </a:r>
            <a:r>
              <a:rPr lang="fr-FR" dirty="0" err="1" smtClean="0">
                <a:solidFill>
                  <a:schemeClr val="tx1"/>
                </a:solidFill>
              </a:rPr>
              <a:t>Transform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/>
              <a:t>of </a:t>
            </a:r>
            <a:r>
              <a:rPr lang="fr-FR" dirty="0" smtClean="0"/>
              <a:t>input, </a:t>
            </a:r>
            <a:r>
              <a:rPr lang="fr-FR" dirty="0" err="1" smtClean="0"/>
              <a:t>when</a:t>
            </a:r>
            <a:r>
              <a:rPr lang="fr-FR" dirty="0" smtClean="0"/>
              <a:t> all the initial conditions are </a:t>
            </a:r>
            <a:r>
              <a:rPr lang="fr-FR" dirty="0" err="1" smtClean="0"/>
              <a:t>assumed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zero</a:t>
            </a:r>
            <a:r>
              <a:rPr lang="fr-FR" dirty="0" smtClean="0"/>
              <a:t>.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153454" y="3549383"/>
            <a:ext cx="3130550" cy="762000"/>
            <a:chOff x="576" y="2112"/>
            <a:chExt cx="1972" cy="48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152" y="2112"/>
              <a:ext cx="768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 dirty="0" smtClean="0"/>
                <a:t>System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 i="1" dirty="0"/>
                <a:t>H</a:t>
              </a:r>
              <a:r>
                <a:rPr lang="fr-FR" sz="1800" i="1" dirty="0" smtClean="0"/>
                <a:t>(p)</a:t>
              </a:r>
              <a:endParaRPr lang="fr-FR" sz="1800" i="1" dirty="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816" y="235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920" y="235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76" y="2112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 i="1"/>
                <a:t>E(p)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160" y="2112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 i="1"/>
                <a:t>S(p)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20715" y="4826118"/>
            <a:ext cx="36841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 defTabSz="762000">
              <a:spcBef>
                <a:spcPct val="20000"/>
              </a:spcBef>
              <a:buFont typeface="Wingdings" panose="05000000000000000000" pitchFamily="2" charset="2"/>
              <a:buChar char="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188913" algn="just" defTabSz="7620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188913" algn="just" defTabSz="762000">
              <a:spcBef>
                <a:spcPct val="20000"/>
              </a:spcBef>
              <a:buFont typeface="Wingdings" panose="05000000000000000000" pitchFamily="2" charset="2"/>
              <a:buChar char="w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185738" algn="just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185738" algn="just" defTabSz="762000">
              <a:spcBef>
                <a:spcPct val="20000"/>
              </a:spcBef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sz="1800" dirty="0"/>
              <a:t>Transfer fonction of </a:t>
            </a:r>
            <a:r>
              <a:rPr lang="fr-FR" sz="1800" dirty="0" err="1" smtClean="0"/>
              <a:t>this</a:t>
            </a:r>
            <a:r>
              <a:rPr lang="fr-FR" sz="1800" dirty="0" smtClean="0"/>
              <a:t> system </a:t>
            </a:r>
            <a:r>
              <a:rPr lang="fr-FR" sz="1800" dirty="0"/>
              <a:t>:</a:t>
            </a:r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888979"/>
              </p:ext>
            </p:extLst>
          </p:nvPr>
        </p:nvGraphicFramePr>
        <p:xfrm>
          <a:off x="4132940" y="4764277"/>
          <a:ext cx="16875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Équation" r:id="rId3" imgW="1015920" imgH="419040" progId="Equation.3">
                  <p:embed/>
                </p:oleObj>
              </mc:Choice>
              <mc:Fallback>
                <p:oleObj name="Équation" r:id="rId3" imgW="1015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940" y="4764277"/>
                        <a:ext cx="168751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300317" y="3428803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S(t)=e(t)*h(t)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39654" y="3772396"/>
            <a:ext cx="2887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By Convolution </a:t>
            </a:r>
            <a:r>
              <a:rPr lang="fr-FR" dirty="0" err="1" smtClean="0">
                <a:solidFill>
                  <a:schemeClr val="bg1"/>
                </a:solidFill>
              </a:rPr>
              <a:t>property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S(p)=E(p). H(p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91352" y="990569"/>
                <a:ext cx="106978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fr-FR" sz="2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)+…+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)+…+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𝑝𝐸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52" y="990569"/>
                <a:ext cx="10697864" cy="707886"/>
              </a:xfrm>
              <a:prstGeom prst="rect">
                <a:avLst/>
              </a:prstGeom>
              <a:blipFill>
                <a:blip r:embed="rId5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98051" y="609570"/>
            <a:ext cx="10833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By </a:t>
            </a:r>
            <a:r>
              <a:rPr lang="en-US" dirty="0"/>
              <a:t>use of Laplace transform we can convert common functions of time t into algebraic functions of complex variable s: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0152" y="186934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The Laplace Transform: 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33023" y="5715714"/>
            <a:ext cx="7672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defTabSz="762000">
              <a:spcBef>
                <a:spcPct val="20000"/>
              </a:spcBef>
              <a:buFont typeface="Wingdings" panose="05000000000000000000" pitchFamily="2" charset="2"/>
              <a:buChar char="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188913" algn="just" defTabSz="7620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188913" algn="just" defTabSz="762000">
              <a:spcBef>
                <a:spcPct val="20000"/>
              </a:spcBef>
              <a:buFont typeface="Wingdings" panose="05000000000000000000" pitchFamily="2" charset="2"/>
              <a:buChar char="w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185738" algn="just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185738" algn="just" defTabSz="762000">
              <a:spcBef>
                <a:spcPct val="20000"/>
              </a:spcBef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sz="1800" dirty="0" smtClean="0"/>
              <a:t>The</a:t>
            </a:r>
            <a:r>
              <a:rPr lang="fr-FR" sz="1800" dirty="0"/>
              <a:t> transfert fonction H(p</a:t>
            </a:r>
            <a:r>
              <a:rPr lang="fr-FR" sz="1800" dirty="0" smtClean="0"/>
              <a:t>) of n </a:t>
            </a:r>
            <a:r>
              <a:rPr lang="fr-FR" sz="1800" dirty="0" err="1" smtClean="0"/>
              <a:t>order</a:t>
            </a:r>
            <a:r>
              <a:rPr lang="fr-FR" sz="1800" dirty="0" smtClean="0"/>
              <a:t> system :</a:t>
            </a:r>
            <a:endParaRPr lang="fr-F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409777" y="5710185"/>
                <a:ext cx="3394134" cy="505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2000" b="0" dirty="0" smtClean="0"/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77" y="5710185"/>
                <a:ext cx="3394134" cy="505844"/>
              </a:xfrm>
              <a:prstGeom prst="rect">
                <a:avLst/>
              </a:prstGeom>
              <a:blipFill>
                <a:blip r:embed="rId6"/>
                <a:stretch>
                  <a:fillRect l="-4488" b="-72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82851" y="6335444"/>
            <a:ext cx="5170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m ≤ n, the rational function is called proper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8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9235" y="154554"/>
            <a:ext cx="6751531" cy="1080203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err="1" smtClean="0"/>
              <a:t>electric</a:t>
            </a:r>
            <a:r>
              <a:rPr lang="fr-FR" dirty="0" smtClean="0"/>
              <a:t> System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95336" y="1860280"/>
            <a:ext cx="6114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From the circuit, the output voltage, </a:t>
            </a:r>
            <a:r>
              <a:rPr lang="en-US" dirty="0" smtClean="0"/>
              <a:t>vs(t</a:t>
            </a:r>
            <a:r>
              <a:rPr lang="en-US" dirty="0"/>
              <a:t>) is equal to the voltage across capacitor, </a:t>
            </a:r>
            <a:r>
              <a:rPr lang="en-US" dirty="0" err="1"/>
              <a:t>vc</a:t>
            </a:r>
            <a:r>
              <a:rPr lang="en-US" dirty="0"/>
              <a:t>(t).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267214" y="3971928"/>
                <a:ext cx="4205558" cy="4433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sz="2000" dirty="0"/>
                  <a:t>(t)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𝑅𝑖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214" y="3971928"/>
                <a:ext cx="4205558" cy="443326"/>
              </a:xfrm>
              <a:prstGeom prst="rect">
                <a:avLst/>
              </a:prstGeom>
              <a:blipFill>
                <a:blip r:embed="rId2"/>
                <a:stretch>
                  <a:fillRect t="-4167" b="-180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672" y="3016566"/>
            <a:ext cx="4801270" cy="2797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773" y="3193103"/>
            <a:ext cx="6091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Apply</a:t>
            </a:r>
            <a:r>
              <a:rPr lang="fr-FR" dirty="0" smtClean="0"/>
              <a:t> </a:t>
            </a:r>
            <a:r>
              <a:rPr lang="fr-FR" dirty="0" err="1"/>
              <a:t>Kirchhoff's</a:t>
            </a:r>
            <a:r>
              <a:rPr lang="fr-FR" dirty="0"/>
              <a:t> Voltage Law  </a:t>
            </a:r>
            <a:r>
              <a:rPr lang="fr-FR" dirty="0" smtClean="0"/>
              <a:t>(KVL) </a:t>
            </a:r>
            <a:r>
              <a:rPr lang="fr-FR" dirty="0" err="1" smtClean="0"/>
              <a:t>around</a:t>
            </a:r>
            <a:r>
              <a:rPr lang="fr-FR" dirty="0" smtClean="0"/>
              <a:t> the </a:t>
            </a:r>
            <a:r>
              <a:rPr lang="fr-FR" dirty="0" err="1" smtClean="0"/>
              <a:t>loop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60070" y="3988799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Loop </a:t>
            </a:r>
            <a:r>
              <a:rPr lang="fr-FR" dirty="0"/>
              <a:t>IJKL :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324" y="506387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Loop </a:t>
            </a:r>
            <a:r>
              <a:rPr lang="fr-FR" dirty="0"/>
              <a:t>KLMN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8273" y="5063875"/>
                <a:ext cx="2040880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nor/>
                        </m:rPr>
                        <a:rPr lang="fr-FR" dirty="0"/>
                        <m:t>(</m:t>
                      </m:r>
                      <m:r>
                        <m:rPr>
                          <m:nor/>
                        </m:rPr>
                        <a:rPr lang="fr-FR" dirty="0"/>
                        <m:t>t</m:t>
                      </m:r>
                      <m:r>
                        <m:rPr>
                          <m:nor/>
                        </m:rPr>
                        <a:rPr lang="fr-FR" dirty="0"/>
                        <m:t>)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273" y="5063875"/>
                <a:ext cx="2040880" cy="6750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1493" y="1214489"/>
            <a:ext cx="11574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Consider the following series of the RLC circuit. It is having an input voltage, </a:t>
            </a:r>
            <a:r>
              <a:rPr lang="en-US" dirty="0" err="1"/>
              <a:t>V</a:t>
            </a:r>
            <a:r>
              <a:rPr lang="en-US" dirty="0" err="1" smtClean="0"/>
              <a:t>e</a:t>
            </a:r>
            <a:r>
              <a:rPr lang="en-US" dirty="0" smtClean="0"/>
              <a:t>(t</a:t>
            </a:r>
            <a:r>
              <a:rPr lang="en-US" dirty="0"/>
              <a:t>) and the current flowing through the circuit is </a:t>
            </a:r>
            <a:r>
              <a:rPr lang="en-US" dirty="0" err="1"/>
              <a:t>i</a:t>
            </a:r>
            <a:r>
              <a:rPr lang="en-US" dirty="0"/>
              <a:t>(t).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31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6635" y="286555"/>
            <a:ext cx="11267382" cy="47329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dirty="0" err="1" smtClean="0"/>
              <a:t>Apply</a:t>
            </a:r>
            <a:r>
              <a:rPr lang="fr-FR" dirty="0" smtClean="0"/>
              <a:t> </a:t>
            </a:r>
            <a:r>
              <a:rPr lang="fr-FR" dirty="0"/>
              <a:t>the Laplace </a:t>
            </a:r>
            <a:r>
              <a:rPr lang="fr-FR" dirty="0" err="1" smtClean="0"/>
              <a:t>Transform</a:t>
            </a:r>
            <a:r>
              <a:rPr lang="fr-FR" dirty="0"/>
              <a:t>:</a:t>
            </a:r>
            <a:r>
              <a:rPr lang="fr-FR" dirty="0" smtClean="0"/>
              <a:t> all </a:t>
            </a:r>
            <a:r>
              <a:rPr lang="fr-FR" dirty="0"/>
              <a:t>the initial conditions are </a:t>
            </a:r>
            <a:r>
              <a:rPr lang="fr-FR" dirty="0" err="1"/>
              <a:t>assumed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zero</a:t>
            </a:r>
            <a:r>
              <a:rPr lang="fr-FR" dirty="0" smtClean="0"/>
              <a:t>.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891193" y="1054926"/>
            <a:ext cx="5453590" cy="579169"/>
            <a:chOff x="1891193" y="1054926"/>
            <a:chExt cx="5453590" cy="579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891193" y="1233985"/>
                  <a:ext cx="7726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fr-FR" sz="2000" dirty="0"/>
                    <a:t>(t) 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1193" y="1233985"/>
                  <a:ext cx="772647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7576" r="-7087" b="-2575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524237" y="1224203"/>
                  <a:ext cx="8205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fr-FR" sz="2000" dirty="0" smtClean="0"/>
                    <a:t>(p</a:t>
                  </a:r>
                  <a:r>
                    <a:rPr lang="fr-FR" dirty="0" smtClean="0"/>
                    <a:t>) 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237" y="1224203"/>
                  <a:ext cx="820546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231" r="-5185" b="-2769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198028" y="1054926"/>
                  <a:ext cx="9856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dirty="0" smtClean="0"/>
                    <a:t>L[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fr-FR" dirty="0"/>
                    <a:t>(t</a:t>
                  </a:r>
                  <a:r>
                    <a:rPr lang="fr-FR" dirty="0" smtClean="0"/>
                    <a:t>)] 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028" y="1054926"/>
                  <a:ext cx="98565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590" t="-8197" r="-4348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necteur droit avec flèche 7"/>
            <p:cNvCxnSpPr>
              <a:stCxn id="4" idx="3"/>
              <a:endCxn id="5" idx="1"/>
            </p:cNvCxnSpPr>
            <p:nvPr/>
          </p:nvCxnSpPr>
          <p:spPr>
            <a:xfrm flipV="1">
              <a:off x="2663840" y="1424258"/>
              <a:ext cx="3860397" cy="9782"/>
            </a:xfrm>
            <a:prstGeom prst="straightConnector1">
              <a:avLst/>
            </a:prstGeom>
            <a:ln>
              <a:solidFill>
                <a:schemeClr val="accent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1891193" y="2098444"/>
            <a:ext cx="5442176" cy="579169"/>
            <a:chOff x="1891193" y="1054926"/>
            <a:chExt cx="5442176" cy="579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891193" y="1233985"/>
                  <a:ext cx="7612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fr-FR" sz="2000" dirty="0"/>
                    <a:t>(t) </a:t>
                  </a: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1193" y="1233985"/>
                  <a:ext cx="761234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9231" r="-7200" b="-2769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524237" y="1224203"/>
                  <a:ext cx="80913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fr-FR" sz="2000" dirty="0" smtClean="0"/>
                    <a:t>(p</a:t>
                  </a:r>
                  <a:r>
                    <a:rPr lang="fr-FR" dirty="0" smtClean="0"/>
                    <a:t>) 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237" y="1224203"/>
                  <a:ext cx="80913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7576" r="-5263" b="-2575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198028" y="1054926"/>
                  <a:ext cx="974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dirty="0" smtClean="0"/>
                    <a:t>L[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fr-FR" dirty="0"/>
                    <a:t>(t</a:t>
                  </a:r>
                  <a:r>
                    <a:rPr lang="fr-FR" dirty="0" smtClean="0"/>
                    <a:t>)] 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028" y="1054926"/>
                  <a:ext cx="97443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625" t="-8197" r="-4375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necteur droit avec flèche 13"/>
            <p:cNvCxnSpPr>
              <a:stCxn id="11" idx="3"/>
              <a:endCxn id="12" idx="1"/>
            </p:cNvCxnSpPr>
            <p:nvPr/>
          </p:nvCxnSpPr>
          <p:spPr>
            <a:xfrm flipV="1">
              <a:off x="2652427" y="1424258"/>
              <a:ext cx="3871810" cy="9782"/>
            </a:xfrm>
            <a:prstGeom prst="straightConnector1">
              <a:avLst/>
            </a:prstGeom>
            <a:ln>
              <a:solidFill>
                <a:schemeClr val="accent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279188" y="3227223"/>
            <a:ext cx="2889654" cy="569387"/>
            <a:chOff x="1891193" y="1064708"/>
            <a:chExt cx="2889654" cy="569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891193" y="1233985"/>
                  <a:ext cx="62081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fr-FR" sz="2000" dirty="0"/>
                    <a:t>(t) </a:t>
                  </a: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1193" y="1233985"/>
                  <a:ext cx="620811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7576" r="-8824" b="-2575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071870" y="1224203"/>
                  <a:ext cx="70897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200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fr-FR" sz="2000" dirty="0" smtClean="0"/>
                    <a:t>(p</a:t>
                  </a:r>
                  <a:r>
                    <a:rPr lang="fr-FR" dirty="0" smtClean="0"/>
                    <a:t>) 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1870" y="1224203"/>
                  <a:ext cx="708977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9231" r="-6034" b="-2769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912257" y="1064708"/>
                  <a:ext cx="8492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dirty="0" smtClean="0"/>
                    <a:t>L[</a:t>
                  </a:r>
                  <a14:m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fr-FR" dirty="0"/>
                    <a:t>(t</a:t>
                  </a:r>
                  <a:r>
                    <a:rPr lang="fr-FR" dirty="0" smtClean="0"/>
                    <a:t>)] 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257" y="1064708"/>
                  <a:ext cx="84920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714" t="-8197" r="-5000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necteur droit avec flèche 18"/>
            <p:cNvCxnSpPr>
              <a:stCxn id="16" idx="3"/>
            </p:cNvCxnSpPr>
            <p:nvPr/>
          </p:nvCxnSpPr>
          <p:spPr>
            <a:xfrm>
              <a:off x="2512004" y="1434040"/>
              <a:ext cx="1559866" cy="0"/>
            </a:xfrm>
            <a:prstGeom prst="straightConnector1">
              <a:avLst/>
            </a:prstGeom>
            <a:ln>
              <a:solidFill>
                <a:schemeClr val="accent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3709325" y="3161112"/>
            <a:ext cx="3234704" cy="710675"/>
            <a:chOff x="3709325" y="3161112"/>
            <a:chExt cx="3234704" cy="7106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709325" y="3253541"/>
                  <a:ext cx="886973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325" y="3253541"/>
                  <a:ext cx="886973" cy="61824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Connecteur droit avec flèche 21"/>
            <p:cNvCxnSpPr/>
            <p:nvPr/>
          </p:nvCxnSpPr>
          <p:spPr>
            <a:xfrm>
              <a:off x="4500460" y="3562664"/>
              <a:ext cx="1559866" cy="0"/>
            </a:xfrm>
            <a:prstGeom prst="straightConnector1">
              <a:avLst/>
            </a:prstGeom>
            <a:ln>
              <a:solidFill>
                <a:schemeClr val="accent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909796" y="3161112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TL </a:t>
              </a:r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6060326" y="3330389"/>
                  <a:ext cx="88370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2000" dirty="0" smtClean="0"/>
                    <a:t>p</a:t>
                  </a:r>
                  <a14:m>
                    <m:oMath xmlns:m="http://schemas.openxmlformats.org/officeDocument/2006/math">
                      <m:r>
                        <a:rPr lang="fr-FR" sz="200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fr-FR" sz="2000" dirty="0" smtClean="0"/>
                    <a:t>(p</a:t>
                  </a:r>
                  <a:r>
                    <a:rPr lang="fr-FR" dirty="0" smtClean="0"/>
                    <a:t>) 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326" y="3330389"/>
                  <a:ext cx="883703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6897" t="-7576" r="-4828" b="-2575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e 1"/>
          <p:cNvGrpSpPr/>
          <p:nvPr/>
        </p:nvGrpSpPr>
        <p:grpSpPr>
          <a:xfrm>
            <a:off x="8183906" y="3133018"/>
            <a:ext cx="3455213" cy="816314"/>
            <a:chOff x="8183906" y="3133018"/>
            <a:chExt cx="3455213" cy="816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8183906" y="3233279"/>
                  <a:ext cx="1034706" cy="6587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subHide m:val="on"/>
                            <m:sup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3906" y="3233279"/>
                  <a:ext cx="1034706" cy="6587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onnecteur droit avec flèche 25"/>
            <p:cNvCxnSpPr/>
            <p:nvPr/>
          </p:nvCxnSpPr>
          <p:spPr>
            <a:xfrm>
              <a:off x="9250622" y="3573395"/>
              <a:ext cx="1559866" cy="0"/>
            </a:xfrm>
            <a:prstGeom prst="straightConnector1">
              <a:avLst/>
            </a:prstGeom>
            <a:ln>
              <a:solidFill>
                <a:schemeClr val="accent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9659958" y="3171843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TL </a:t>
              </a:r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0864548" y="3133018"/>
                  <a:ext cx="774571" cy="8163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m:rPr>
                              <m:nor/>
                            </m:rPr>
                            <a:rPr lang="fr-FR" sz="2400" dirty="0"/>
                            <m:t>(</m:t>
                          </m:r>
                          <m:r>
                            <m:rPr>
                              <m:nor/>
                            </m:rPr>
                            <a:rPr lang="fr-FR" sz="2400" dirty="0"/>
                            <m:t>p</m:t>
                          </m:r>
                          <m:r>
                            <m:rPr>
                              <m:nor/>
                            </m:rPr>
                            <a:rPr lang="fr-FR" sz="2400" dirty="0"/>
                            <m:t>)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fr-FR" dirty="0" smtClean="0"/>
                    <a:t> 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4548" y="3133018"/>
                  <a:ext cx="774571" cy="81631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005551" y="4468702"/>
                <a:ext cx="3562514" cy="515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dirty="0"/>
                  <a:t>(p)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𝑅𝐼</m:t>
                    </m:r>
                    <m:r>
                      <m:rPr>
                        <m:nor/>
                      </m:rPr>
                      <a:rPr lang="fr-FR" dirty="0"/>
                      <m:t>(</m:t>
                    </m:r>
                    <m:r>
                      <m:rPr>
                        <m:nor/>
                      </m:rPr>
                      <a:rPr lang="fr-FR" dirty="0"/>
                      <m:t>p</m:t>
                    </m:r>
                    <m:r>
                      <m:rPr>
                        <m:nor/>
                      </m:rPr>
                      <a:rPr lang="fr-FR" dirty="0"/>
                      <m:t>)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𝐿</m:t>
                    </m:r>
                    <m:r>
                      <m:rPr>
                        <m:nor/>
                      </m:rPr>
                      <a:rPr lang="fr-FR" dirty="0"/>
                      <m:t>p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𝐼</m:t>
                    </m:r>
                    <m:r>
                      <m:rPr>
                        <m:nor/>
                      </m:rPr>
                      <a:rPr lang="fr-FR" dirty="0"/>
                      <m:t>(</m:t>
                    </m:r>
                    <m:r>
                      <m:rPr>
                        <m:nor/>
                      </m:rPr>
                      <a:rPr lang="fr-FR" dirty="0"/>
                      <m:t>p</m:t>
                    </m:r>
                    <m:r>
                      <m:rPr>
                        <m:nor/>
                      </m:rPr>
                      <a:rPr lang="fr-FR" dirty="0"/>
                      <m:t>)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𝐶𝑝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dirty="0"/>
                  <a:t>(p)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551" y="4468702"/>
                <a:ext cx="3562514" cy="515398"/>
              </a:xfrm>
              <a:prstGeom prst="rect">
                <a:avLst/>
              </a:prstGeom>
              <a:blipFill rotWithShape="0">
                <a:blip r:embed="rId15"/>
                <a:stretch>
                  <a:fillRect r="-1199" b="-47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50773" y="4287523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have 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954675" y="5314259"/>
                <a:ext cx="1536062" cy="960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nor/>
                        </m:rPr>
                        <a:rPr lang="fr-FR" dirty="0"/>
                        <m:t>(</m:t>
                      </m:r>
                      <m:r>
                        <m:rPr>
                          <m:nor/>
                        </m:rPr>
                        <a:rPr lang="fr-FR" dirty="0"/>
                        <m:t>p</m:t>
                      </m:r>
                      <m:r>
                        <m:rPr>
                          <m:nor/>
                        </m:rPr>
                        <a:rPr lang="fr-FR" dirty="0"/>
                        <m:t>)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m:rPr>
                              <m:nor/>
                            </m:rPr>
                            <a:rPr lang="fr-FR" dirty="0"/>
                            <m:t>(</m:t>
                          </m:r>
                          <m:r>
                            <m:rPr>
                              <m:nor/>
                            </m:rPr>
                            <a:rPr lang="fr-FR" dirty="0"/>
                            <m:t>p</m:t>
                          </m:r>
                          <m:r>
                            <m:rPr>
                              <m:nor/>
                            </m:rPr>
                            <a:rPr lang="fr-FR" dirty="0"/>
                            <m:t>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675" y="5314259"/>
                <a:ext cx="1536062" cy="96026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96298" y="5493599"/>
                <a:ext cx="1595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𝐼</m:t>
                    </m:r>
                    <m:r>
                      <m:rPr>
                        <m:nor/>
                      </m:rPr>
                      <a:rPr lang="fr-FR" dirty="0"/>
                      <m:t>(</m:t>
                    </m:r>
                    <m:r>
                      <m:rPr>
                        <m:nor/>
                      </m:rPr>
                      <a:rPr lang="fr-FR" dirty="0"/>
                      <m:t>p</m:t>
                    </m:r>
                    <m:r>
                      <m:rPr>
                        <m:nor/>
                      </m:rPr>
                      <a:rPr lang="fr-FR" dirty="0"/>
                      <m:t>)</m:t>
                    </m:r>
                  </m:oMath>
                </a14:m>
                <a:r>
                  <a:rPr lang="fr-FR" dirty="0" smtClean="0"/>
                  <a:t>=Cp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fr-FR" dirty="0"/>
                      <m:t>(</m:t>
                    </m:r>
                    <m:r>
                      <m:rPr>
                        <m:nor/>
                      </m:rPr>
                      <a:rPr lang="fr-FR" dirty="0"/>
                      <m:t>p</m:t>
                    </m:r>
                    <m:r>
                      <m:rPr>
                        <m:nor/>
                      </m:rPr>
                      <a:rPr lang="fr-FR" dirty="0"/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298" y="5493599"/>
                <a:ext cx="15958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8197" r="-76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lèche droite 33"/>
          <p:cNvSpPr/>
          <p:nvPr/>
        </p:nvSpPr>
        <p:spPr>
          <a:xfrm>
            <a:off x="3709325" y="5553809"/>
            <a:ext cx="656613" cy="240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433979" y="5425058"/>
            <a:ext cx="388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Remplacing</a:t>
            </a:r>
            <a:r>
              <a:rPr lang="fr-FR" dirty="0" smtClean="0"/>
              <a:t> I(p) in the </a:t>
            </a:r>
            <a:r>
              <a:rPr lang="fr-FR" dirty="0" err="1" smtClean="0"/>
              <a:t>equation</a:t>
            </a:r>
            <a:r>
              <a:rPr lang="fr-FR" dirty="0" smtClean="0"/>
              <a:t>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3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208" y="1609339"/>
            <a:ext cx="7583997" cy="695979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The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transfer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fonction h(p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08146" y="850006"/>
                <a:ext cx="9461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sz="2400" dirty="0"/>
                  <a:t>(p)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fr-FR" sz="2400" dirty="0"/>
                      <m:t>(</m:t>
                    </m:r>
                    <m:r>
                      <m:rPr>
                        <m:nor/>
                      </m:rPr>
                      <a:rPr lang="fr-FR" sz="2400" dirty="0"/>
                      <m:t>p</m:t>
                    </m:r>
                    <m:r>
                      <m:rPr>
                        <m:nor/>
                      </m:rPr>
                      <a:rPr lang="fr-FR" sz="2400" dirty="0"/>
                      <m:t>)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m:rPr>
                        <m:nor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fr-FR" sz="2400" dirty="0"/>
                      <m:t>(</m:t>
                    </m:r>
                    <m:r>
                      <m:rPr>
                        <m:nor/>
                      </m:rPr>
                      <a:rPr lang="fr-FR" sz="2400" dirty="0"/>
                      <m:t>p</m:t>
                    </m:r>
                    <m:r>
                      <m:rPr>
                        <m:nor/>
                      </m:rPr>
                      <a:rPr lang="fr-FR" sz="2400" dirty="0"/>
                      <m:t>)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fr-FR" sz="2400" dirty="0"/>
                      <m:t>(</m:t>
                    </m:r>
                    <m:r>
                      <m:rPr>
                        <m:nor/>
                      </m:rPr>
                      <a:rPr lang="fr-FR" sz="2400" dirty="0"/>
                      <m:t>p</m:t>
                    </m:r>
                    <m:r>
                      <m:rPr>
                        <m:nor/>
                      </m:rPr>
                      <a:rPr lang="fr-FR" sz="2400" dirty="0"/>
                      <m:t>)</m:t>
                    </m:r>
                  </m:oMath>
                </a14:m>
                <a:r>
                  <a:rPr lang="fr-FR" sz="2400" dirty="0" smtClean="0"/>
                  <a:t>=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fr-FR" sz="2400" dirty="0"/>
                      <m:t>(</m:t>
                    </m:r>
                    <m:r>
                      <m:rPr>
                        <m:nor/>
                      </m:rPr>
                      <a:rPr lang="fr-FR" sz="2400" dirty="0"/>
                      <m:t>p</m:t>
                    </m:r>
                    <m:r>
                      <m:rPr>
                        <m:nor/>
                      </m:rPr>
                      <a:rPr lang="fr-FR" sz="2400" dirty="0"/>
                      <m:t>)</m:t>
                    </m:r>
                  </m:oMath>
                </a14:m>
                <a:r>
                  <a:rPr lang="fr-FR" sz="2400" dirty="0" smtClean="0"/>
                  <a:t>(1+R.C.p+L.C.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400" dirty="0" smtClean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146" y="850006"/>
                <a:ext cx="9461949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93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7425" y="2642921"/>
                <a:ext cx="3670364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0" i="0" dirty="0" smtClean="0"/>
                        <m:t>H</m:t>
                      </m:r>
                      <m:r>
                        <m:rPr>
                          <m:nor/>
                        </m:rPr>
                        <a:rPr lang="fr-FR" dirty="0" smtClean="0"/>
                        <m:t>(</m:t>
                      </m:r>
                      <m:r>
                        <m:rPr>
                          <m:nor/>
                        </m:rPr>
                        <a:rPr lang="fr-FR" dirty="0" smtClean="0"/>
                        <m:t>p</m:t>
                      </m:r>
                      <m:r>
                        <m:rPr>
                          <m:nor/>
                        </m:rPr>
                        <a:rPr lang="fr-FR" dirty="0" smtClean="0"/>
                        <m:t>)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FR" dirty="0"/>
                            <m:t>(</m:t>
                          </m:r>
                          <m:r>
                            <m:rPr>
                              <m:nor/>
                            </m:rPr>
                            <a:rPr lang="fr-FR" dirty="0"/>
                            <m:t>p</m:t>
                          </m:r>
                          <m:r>
                            <m:rPr>
                              <m:nor/>
                            </m:rPr>
                            <a:rPr lang="fr-FR" dirty="0"/>
                            <m:t>) 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FR" dirty="0"/>
                            <m:t>(</m:t>
                          </m:r>
                          <m:r>
                            <m:rPr>
                              <m:nor/>
                            </m:rPr>
                            <a:rPr lang="fr-FR" dirty="0"/>
                            <m:t>p</m:t>
                          </m:r>
                          <m:r>
                            <m:rPr>
                              <m:nor/>
                            </m:rPr>
                            <a:rPr lang="fr-FR" dirty="0"/>
                            <m:t>) </m:t>
                          </m:r>
                        </m:den>
                      </m:f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dirty="0"/>
                            <m:t>1+</m:t>
                          </m:r>
                          <m:r>
                            <m:rPr>
                              <m:nor/>
                            </m:rPr>
                            <a:rPr lang="fr-FR" dirty="0"/>
                            <m:t>R</m:t>
                          </m:r>
                          <m:r>
                            <m:rPr>
                              <m:nor/>
                            </m:rPr>
                            <a:rPr lang="fr-FR" dirty="0"/>
                            <m:t>.</m:t>
                          </m:r>
                          <m:r>
                            <m:rPr>
                              <m:nor/>
                            </m:rPr>
                            <a:rPr lang="fr-FR" dirty="0"/>
                            <m:t>C</m:t>
                          </m:r>
                          <m:r>
                            <m:rPr>
                              <m:nor/>
                            </m:rPr>
                            <a:rPr lang="fr-FR" dirty="0"/>
                            <m:t>.</m:t>
                          </m:r>
                          <m:r>
                            <m:rPr>
                              <m:nor/>
                            </m:rPr>
                            <a:rPr lang="fr-FR" dirty="0"/>
                            <m:t>p</m:t>
                          </m:r>
                          <m:r>
                            <m:rPr>
                              <m:nor/>
                            </m:rPr>
                            <a:rPr lang="fr-FR" dirty="0"/>
                            <m:t>+</m:t>
                          </m:r>
                          <m:r>
                            <m:rPr>
                              <m:nor/>
                            </m:rPr>
                            <a:rPr lang="fr-FR" dirty="0"/>
                            <m:t>L</m:t>
                          </m:r>
                          <m:r>
                            <m:rPr>
                              <m:nor/>
                            </m:rPr>
                            <a:rPr lang="fr-FR" dirty="0"/>
                            <m:t>.</m:t>
                          </m:r>
                          <m:r>
                            <m:rPr>
                              <m:nor/>
                            </m:rPr>
                            <a:rPr lang="fr-FR" dirty="0"/>
                            <m:t>C</m:t>
                          </m:r>
                          <m:r>
                            <m:rPr>
                              <m:nor/>
                            </m:rPr>
                            <a:rPr lang="fr-FR" dirty="0"/>
                            <m:t>. 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25" y="2642921"/>
                <a:ext cx="3670364" cy="6769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90382" y="3431528"/>
            <a:ext cx="562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equation</a:t>
            </a:r>
            <a:r>
              <a:rPr lang="fr-FR" dirty="0" smtClean="0"/>
              <a:t> has the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/>
              <a:t>2nd </a:t>
            </a:r>
            <a:r>
              <a:rPr lang="fr-FR" dirty="0" err="1"/>
              <a:t>Order</a:t>
            </a:r>
            <a:r>
              <a:rPr lang="fr-FR" dirty="0"/>
              <a:t> </a:t>
            </a:r>
            <a:r>
              <a:rPr lang="fr-FR" dirty="0" smtClean="0"/>
              <a:t>System :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78567" y="4098644"/>
                <a:ext cx="3295453" cy="694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0" i="0" dirty="0" smtClean="0"/>
                        <m:t>H</m:t>
                      </m:r>
                      <m:r>
                        <m:rPr>
                          <m:nor/>
                        </m:rPr>
                        <a:rPr lang="fr-FR" dirty="0" smtClean="0"/>
                        <m:t>(</m:t>
                      </m:r>
                      <m:r>
                        <m:rPr>
                          <m:nor/>
                        </m:rPr>
                        <a:rPr lang="fr-FR" dirty="0" smtClean="0"/>
                        <m:t>p</m:t>
                      </m:r>
                      <m:r>
                        <m:rPr>
                          <m:nor/>
                        </m:rPr>
                        <a:rPr lang="fr-FR" dirty="0" smtClean="0"/>
                        <m:t>)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dirty="0"/>
                            <m:t>+</m:t>
                          </m:r>
                          <m:r>
                            <m:rPr>
                              <m:nor/>
                            </m:rPr>
                            <a:rPr lang="fr-FR" b="0" i="0" dirty="0" smtClean="0"/>
                            <m:t>2</m:t>
                          </m:r>
                          <m:r>
                            <m:rPr>
                              <m:sty m:val="p"/>
                            </m:rPr>
                            <a:rPr lang="el-GR" b="0" i="1" dirty="0" smtClean="0">
                              <a:latin typeface="Cambria Math" panose="02040503050406030204" pitchFamily="18" charset="0"/>
                            </a:rPr>
                            <m:t>ζ</m:t>
                          </m:r>
                          <m:r>
                            <m:rPr>
                              <m:nor/>
                            </m:rPr>
                            <a:rPr lang="fr-FR" dirty="0"/>
                            <m:t>.</m:t>
                          </m:r>
                          <m:sSub>
                            <m:sSubPr>
                              <m:ctrlP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FR" dirty="0"/>
                            <m:t>.</m:t>
                          </m:r>
                          <m:r>
                            <m:rPr>
                              <m:nor/>
                            </m:rPr>
                            <a:rPr lang="fr-FR" dirty="0"/>
                            <m:t>p</m:t>
                          </m:r>
                          <m:r>
                            <m:rPr>
                              <m:nor/>
                            </m:rPr>
                            <a:rPr lang="fr-FR" dirty="0"/>
                            <m:t>+</m:t>
                          </m:r>
                          <m:r>
                            <m:rPr>
                              <m:nor/>
                            </m:rPr>
                            <a:rPr lang="fr-FR" dirty="0"/>
                            <m:t>L</m:t>
                          </m:r>
                          <m:r>
                            <m:rPr>
                              <m:nor/>
                            </m:rPr>
                            <a:rPr lang="fr-FR" dirty="0"/>
                            <m:t>.</m:t>
                          </m:r>
                          <m:r>
                            <m:rPr>
                              <m:nor/>
                            </m:rPr>
                            <a:rPr lang="fr-FR" dirty="0"/>
                            <m:t>C</m:t>
                          </m:r>
                          <m:r>
                            <m:rPr>
                              <m:nor/>
                            </m:rPr>
                            <a:rPr lang="fr-FR" dirty="0"/>
                            <m:t>. 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567" y="4098644"/>
                <a:ext cx="3295453" cy="694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5536" y="5262708"/>
                <a:ext cx="7578054" cy="933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err="1" smtClean="0"/>
                  <a:t>Where</a:t>
                </a:r>
                <a:r>
                  <a:rPr lang="fr-FR" dirty="0" smtClean="0"/>
                  <a:t> k = </a:t>
                </a:r>
                <a:r>
                  <a:rPr lang="fr-FR" dirty="0"/>
                  <a:t>1 </a:t>
                </a:r>
                <a:r>
                  <a:rPr lang="fr-FR" dirty="0" err="1" smtClean="0"/>
                  <a:t>static</a:t>
                </a:r>
                <a:r>
                  <a:rPr lang="fr-FR" dirty="0" smtClean="0"/>
                  <a:t> gain </a:t>
                </a:r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ζ</m:t>
                    </m:r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/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/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dirty="0"/>
                              <m:t>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dirty="0"/>
                              <m:t>L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dirty="0" smtClean="0"/>
                  <a:t> </a:t>
                </a:r>
                <a:r>
                  <a:rPr lang="en-US" dirty="0"/>
                  <a:t>: damping ratio</a:t>
                </a:r>
                <a:r>
                  <a:rPr lang="fr-FR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/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fr-FR" dirty="0"/>
                              <m:t>L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C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undamped</a:t>
                </a:r>
                <a:r>
                  <a:rPr lang="en-US" dirty="0"/>
                  <a:t> natural frequency</a:t>
                </a:r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36" y="5262708"/>
                <a:ext cx="7578054" cy="933012"/>
              </a:xfrm>
              <a:prstGeom prst="rect">
                <a:avLst/>
              </a:prstGeom>
              <a:blipFill>
                <a:blip r:embed="rId5"/>
                <a:stretch>
                  <a:fillRect l="-644" b="-91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7012" y="2424452"/>
            <a:ext cx="4213016" cy="17908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749" y="4793578"/>
            <a:ext cx="3791279" cy="12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908" y="0"/>
            <a:ext cx="11048442" cy="1507067"/>
          </a:xfrm>
        </p:spPr>
        <p:txBody>
          <a:bodyPr/>
          <a:lstStyle/>
          <a:p>
            <a:r>
              <a:rPr lang="fr-FR" dirty="0"/>
              <a:t>The Partial Fraction </a:t>
            </a:r>
            <a:r>
              <a:rPr lang="fr-FR" dirty="0" err="1"/>
              <a:t>Decomposition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94" y="1226916"/>
            <a:ext cx="9792740" cy="56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908" y="-273928"/>
            <a:ext cx="11048442" cy="1507067"/>
          </a:xfrm>
        </p:spPr>
        <p:txBody>
          <a:bodyPr/>
          <a:lstStyle/>
          <a:p>
            <a:r>
              <a:rPr lang="fr-FR" dirty="0"/>
              <a:t>The Partial Fraction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058733" y="1486520"/>
                <a:ext cx="5711780" cy="647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33" y="1486520"/>
                <a:ext cx="5711780" cy="647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4851" y="2301704"/>
                <a:ext cx="6994479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i="1" dirty="0" smtClean="0"/>
                  <a:t>a</a:t>
                </a:r>
                <a:r>
                  <a:rPr lang="fr-FR" i="1" baseline="-25000" dirty="0"/>
                  <a:t>i</a:t>
                </a:r>
                <a:r>
                  <a:rPr lang="fr-FR" dirty="0"/>
                  <a:t> </a:t>
                </a:r>
                <a:r>
                  <a:rPr lang="fr-FR" dirty="0" smtClean="0"/>
                  <a:t>and </a:t>
                </a:r>
                <a:r>
                  <a:rPr lang="fr-FR" i="1" dirty="0"/>
                  <a:t>b</a:t>
                </a:r>
                <a:r>
                  <a:rPr lang="fr-FR" i="1" baseline="-25000" dirty="0"/>
                  <a:t>i</a:t>
                </a:r>
                <a:r>
                  <a:rPr lang="fr-FR" dirty="0"/>
                  <a:t> </a:t>
                </a:r>
                <a:r>
                  <a:rPr lang="fr-FR" dirty="0" smtClean="0"/>
                  <a:t>are real coefficients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/>
                  <a:t>polynome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 smtClean="0"/>
                  <a:t> have n </a:t>
                </a:r>
                <a:r>
                  <a:rPr lang="fr-FR" dirty="0" err="1" smtClean="0"/>
                  <a:t>roots</a:t>
                </a:r>
                <a:r>
                  <a:rPr lang="fr-FR" dirty="0" smtClean="0"/>
                  <a:t> ‘</a:t>
                </a:r>
                <a:r>
                  <a:rPr lang="fr-FR" dirty="0" err="1" smtClean="0"/>
                  <a:t>reals</a:t>
                </a:r>
                <a:r>
                  <a:rPr lang="fr-FR" dirty="0" smtClean="0"/>
                  <a:t> or </a:t>
                </a:r>
                <a:r>
                  <a:rPr lang="fr-FR" dirty="0" err="1" smtClean="0"/>
                  <a:t>complexs</a:t>
                </a:r>
                <a:r>
                  <a:rPr lang="fr-FR" dirty="0" smtClean="0"/>
                  <a:t>’: 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,…,</a:t>
                </a:r>
                <a:r>
                  <a:rPr lang="fr-FR" dirty="0"/>
                  <a:t> </a:t>
                </a:r>
                <a:r>
                  <a:rPr lang="fr-FR" dirty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fr-FR" dirty="0" smtClean="0">
                  <a:solidFill>
                    <a:schemeClr val="bg1"/>
                  </a:solidFill>
                </a:endParaRPr>
              </a:p>
              <a:p>
                <a:endParaRPr lang="fr-FR" dirty="0" smtClean="0"/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Simples </a:t>
                </a:r>
                <a:r>
                  <a:rPr lang="fr-FR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roots</a:t>
                </a:r>
                <a:r>
                  <a:rPr lang="fr-FR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:</a:t>
                </a:r>
              </a:p>
              <a:p>
                <a:pPr lvl="3"/>
                <a:endParaRPr lang="fr-FR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51" y="2301704"/>
                <a:ext cx="6994479" cy="1477328"/>
              </a:xfrm>
              <a:prstGeom prst="rect">
                <a:avLst/>
              </a:prstGeom>
              <a:blipFill>
                <a:blip r:embed="rId3"/>
                <a:stretch>
                  <a:fillRect l="-610" t="-2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37144" y="3414289"/>
                <a:ext cx="3041730" cy="613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44" y="3414289"/>
                <a:ext cx="3041730" cy="613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4731" y="4537341"/>
                <a:ext cx="2233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/>
                  <a:t> are the </a:t>
                </a:r>
                <a:r>
                  <a:rPr lang="fr-FR" dirty="0" err="1" smtClean="0"/>
                  <a:t>residue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: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31" y="4537341"/>
                <a:ext cx="2233368" cy="369332"/>
              </a:xfrm>
              <a:prstGeom prst="rect">
                <a:avLst/>
              </a:prstGeom>
              <a:blipFill>
                <a:blip r:embed="rId5"/>
                <a:stretch>
                  <a:fillRect t="-8197" r="-1362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58008" y="4596712"/>
                <a:ext cx="5009705" cy="489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dirty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FR" i="1" dirty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fr-FR" dirty="0" smtClean="0"/>
                  <a:t>		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i=1,2,….,n</a:t>
                </a:r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008" y="4596712"/>
                <a:ext cx="5009705" cy="489173"/>
              </a:xfrm>
              <a:prstGeom prst="rect">
                <a:avLst/>
              </a:prstGeom>
              <a:blipFill>
                <a:blip r:embed="rId6"/>
                <a:stretch>
                  <a:fillRect t="-7500" r="-487" b="-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03908" y="5602889"/>
            <a:ext cx="958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By </a:t>
            </a:r>
            <a:r>
              <a:rPr lang="fr-FR" dirty="0" err="1" smtClean="0"/>
              <a:t>calculating</a:t>
            </a:r>
            <a:r>
              <a:rPr lang="fr-FR" dirty="0" smtClean="0"/>
              <a:t> the Laplace </a:t>
            </a:r>
            <a:r>
              <a:rPr lang="fr-FR" dirty="0"/>
              <a:t>inverse </a:t>
            </a:r>
            <a:r>
              <a:rPr lang="fr-FR" dirty="0" err="1"/>
              <a:t>transform</a:t>
            </a:r>
            <a:r>
              <a:rPr lang="fr-FR" dirty="0"/>
              <a:t>, </a:t>
            </a:r>
            <a:r>
              <a:rPr lang="fr-FR" dirty="0" smtClean="0"/>
              <a:t>the temporel </a:t>
            </a:r>
            <a:r>
              <a:rPr lang="fr-FR" dirty="0" err="1" smtClean="0"/>
              <a:t>response</a:t>
            </a:r>
            <a:r>
              <a:rPr lang="fr-FR" dirty="0" smtClean="0"/>
              <a:t> y(t)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 by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20376" y="6058779"/>
                <a:ext cx="3375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y(t)=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fr-FR" dirty="0"/>
                          <m:t>+…+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dirty="0" smtClean="0"/>
                  <a:t> u(t)</a:t>
                </a:r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76" y="6058779"/>
                <a:ext cx="337573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627" t="-10000" r="-904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695212" y="6110251"/>
            <a:ext cx="3522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u(t</a:t>
            </a:r>
            <a:r>
              <a:rPr lang="fr-FR" dirty="0" smtClean="0"/>
              <a:t>) </a:t>
            </a:r>
            <a:r>
              <a:rPr lang="fr-FR" dirty="0" err="1" smtClean="0"/>
              <a:t>is</a:t>
            </a:r>
            <a:r>
              <a:rPr lang="fr-FR" dirty="0" smtClean="0"/>
              <a:t> the input of the système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40784" y="4197640"/>
            <a:ext cx="447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we can find coefficients </a:t>
            </a:r>
            <a:r>
              <a:rPr lang="en-US" dirty="0" smtClean="0">
                <a:solidFill>
                  <a:schemeClr val="bg1"/>
                </a:solidFill>
              </a:rPr>
              <a:t>Ci </a:t>
            </a:r>
            <a:r>
              <a:rPr lang="en-US" dirty="0">
                <a:solidFill>
                  <a:schemeClr val="bg1"/>
                </a:solidFill>
              </a:rPr>
              <a:t>such that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851" y="5246374"/>
            <a:ext cx="6117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then this is the PARTIAL FRACTION EXPANSION of </a:t>
            </a:r>
            <a:r>
              <a:rPr lang="en-US" dirty="0" smtClean="0">
                <a:solidFill>
                  <a:schemeClr val="bg1"/>
                </a:solidFill>
              </a:rPr>
              <a:t>G(p)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3703" y="3524181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 first separate G</a:t>
            </a:r>
            <a:r>
              <a:rPr lang="en-US" dirty="0" smtClean="0"/>
              <a:t> </a:t>
            </a:r>
            <a:r>
              <a:rPr lang="en-US" dirty="0"/>
              <a:t>into parts: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56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316" y="758711"/>
            <a:ext cx="4360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Real, </a:t>
            </a:r>
            <a:r>
              <a:rPr lang="fr-FR" b="1" dirty="0" err="1">
                <a:solidFill>
                  <a:schemeClr val="bg1"/>
                </a:solidFill>
              </a:rPr>
              <a:t>Repeated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Roots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94589" y="1852988"/>
                <a:ext cx="4988610" cy="615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89" y="1852988"/>
                <a:ext cx="4988610" cy="615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04368" y="1148331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Sometimes </a:t>
            </a:r>
            <a:r>
              <a:rPr lang="en-US" dirty="0" smtClean="0"/>
              <a:t>G </a:t>
            </a:r>
            <a:r>
              <a:rPr lang="en-US" dirty="0"/>
              <a:t>has a repeated pole: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99842" y="4602290"/>
                <a:ext cx="8914127" cy="615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842" y="4602290"/>
                <a:ext cx="8914127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40789" y="3965548"/>
            <a:ext cx="3542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The Partial Fraction Expansion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87104" y="2920874"/>
                <a:ext cx="7635424" cy="777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sz="2000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i="0" dirty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FR" sz="2000" i="1" dirty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sz="20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b="0" i="1" dirty="0" smtClean="0">
                                    <a:latin typeface="Cambria Math" panose="02040503050406030204" pitchFamily="18" charset="0"/>
                                  </a:rPr>
                                  <m:t>)!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fr-FR" sz="20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fr-FR" sz="2000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0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2000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fr-FR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fr-FR" sz="20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fr-FR" sz="2000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0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000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fr-FR" sz="2000" i="1" dirty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fr-FR" sz="20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000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fr-FR" sz="2000" i="1" dirty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fr-FR" sz="20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fr-FR" sz="2000" i="1" dirty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fr-FR" sz="2000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fr-FR" sz="2000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fr-FR" sz="2000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fr-FR" sz="2000" dirty="0" smtClean="0"/>
                  <a:t>		avec j=1,2,….,n</a:t>
                </a:r>
                <a:endParaRPr lang="fr-FR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104" y="2920874"/>
                <a:ext cx="7635424" cy="7772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83211" y="53854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The </a:t>
            </a:r>
            <a:r>
              <a:rPr lang="fr-FR" dirty="0"/>
              <a:t>inverse</a:t>
            </a:r>
            <a:r>
              <a:rPr lang="fr-FR" dirty="0" smtClean="0"/>
              <a:t> </a:t>
            </a:r>
            <a:r>
              <a:rPr lang="fr-FR" dirty="0"/>
              <a:t>Laplace </a:t>
            </a:r>
            <a:r>
              <a:rPr lang="fr-FR" dirty="0" err="1"/>
              <a:t>transform</a:t>
            </a:r>
            <a:r>
              <a:rPr lang="fr-FR" dirty="0"/>
              <a:t> </a:t>
            </a:r>
            <a:r>
              <a:rPr lang="fr-FR" dirty="0" smtClean="0"/>
              <a:t>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36050" y="5922174"/>
                <a:ext cx="9165522" cy="534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y(t)=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>
                          <m:f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)!</m:t>
                            </m:r>
                          </m:den>
                        </m:f>
                        <m:sSup>
                          <m:sSupPr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fr-FR" dirty="0"/>
                          <m:t>+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)!</m:t>
                            </m:r>
                          </m:den>
                        </m:f>
                        <m:sSup>
                          <m:sSup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fr-FR" dirty="0"/>
                          <m:t>…</m:t>
                        </m:r>
                        <m:r>
                          <m:rPr>
                            <m:nor/>
                          </m:rPr>
                          <a:rPr lang="fr-FR" b="0" i="0" dirty="0" smtClean="0"/>
                          <m:t>+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f>
                          <m:fPr>
                            <m:ctrlPr>
                              <a:rPr lang="fr-F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fr-FR" dirty="0"/>
                          <m:t>+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+…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dirty="0" smtClean="0"/>
                  <a:t> u(t)</a:t>
                </a:r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50" y="5922174"/>
                <a:ext cx="9165522" cy="534698"/>
              </a:xfrm>
              <a:prstGeom prst="rect">
                <a:avLst/>
              </a:prstGeom>
              <a:blipFill rotWithShape="0">
                <a:blip r:embed="rId6"/>
                <a:stretch>
                  <a:fillRect l="-599" b="-56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285772" y="11229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this case, we CAN NOT use simple expansion </a:t>
            </a:r>
            <a:r>
              <a:rPr lang="en-US" dirty="0" smtClean="0"/>
              <a:t>. </a:t>
            </a:r>
            <a:r>
              <a:rPr lang="en-US" dirty="0"/>
              <a:t>Instead we have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74496" y="2545625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Residues</a:t>
            </a:r>
            <a:r>
              <a:rPr lang="fr-FR" dirty="0" smtClean="0"/>
              <a:t> are: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8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685800"/>
            <a:ext cx="10971168" cy="3615267"/>
          </a:xfrm>
        </p:spPr>
        <p:txBody>
          <a:bodyPr>
            <a:normAutofit/>
          </a:bodyPr>
          <a:lstStyle/>
          <a:p>
            <a:r>
              <a:rPr lang="fr-FR" sz="3600" dirty="0" smtClean="0"/>
              <a:t>Transfer </a:t>
            </a:r>
            <a:r>
              <a:rPr lang="fr-FR" sz="3600" dirty="0" err="1" smtClean="0"/>
              <a:t>function</a:t>
            </a:r>
            <a:r>
              <a:rPr lang="fr-FR" sz="3600" dirty="0" smtClean="0"/>
              <a:t> of </a:t>
            </a:r>
            <a:r>
              <a:rPr lang="fr-FR" sz="3600" dirty="0" err="1" smtClean="0"/>
              <a:t>contol</a:t>
            </a:r>
            <a:r>
              <a:rPr lang="fr-FR" sz="3600" dirty="0" smtClean="0"/>
              <a:t> system</a:t>
            </a:r>
            <a:endParaRPr lang="fr-FR" sz="36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6612" y="46397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Lecture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7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6" y="661648"/>
            <a:ext cx="10470234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Series </a:t>
            </a:r>
            <a:r>
              <a:rPr lang="en-US" sz="2400" b="1" dirty="0" smtClean="0">
                <a:solidFill>
                  <a:schemeClr val="bg1"/>
                </a:solidFill>
              </a:rPr>
              <a:t>Connection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/>
              <a:t>In </a:t>
            </a:r>
            <a:r>
              <a:rPr lang="en-US" sz="2400" dirty="0"/>
              <a:t>this case, the output of one system feeds directly into the input of another system.</a:t>
            </a:r>
            <a:endParaRPr lang="fr-FR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02801"/>
              </p:ext>
            </p:extLst>
          </p:nvPr>
        </p:nvGraphicFramePr>
        <p:xfrm>
          <a:off x="1764047" y="3748841"/>
          <a:ext cx="162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" name="Equation" r:id="rId3" imgW="812447" imgH="393529" progId="Equation.3">
                  <p:embed/>
                </p:oleObj>
              </mc:Choice>
              <mc:Fallback>
                <p:oleObj name="Equation" r:id="rId3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047" y="3748841"/>
                        <a:ext cx="1625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347902"/>
              </p:ext>
            </p:extLst>
          </p:nvPr>
        </p:nvGraphicFramePr>
        <p:xfrm>
          <a:off x="4584877" y="3821622"/>
          <a:ext cx="1625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" name="Equation" r:id="rId5" imgW="812447" imgH="406224" progId="Equation.3">
                  <p:embed/>
                </p:oleObj>
              </mc:Choice>
              <mc:Fallback>
                <p:oleObj name="Equation" r:id="rId5" imgW="81244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877" y="3821622"/>
                        <a:ext cx="1625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e 28"/>
          <p:cNvGrpSpPr/>
          <p:nvPr/>
        </p:nvGrpSpPr>
        <p:grpSpPr>
          <a:xfrm>
            <a:off x="307984" y="2444642"/>
            <a:ext cx="7169150" cy="709613"/>
            <a:chOff x="1662447" y="2743200"/>
            <a:chExt cx="7169150" cy="709613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662447" y="2743200"/>
              <a:ext cx="2362200" cy="709613"/>
              <a:chOff x="528" y="1728"/>
              <a:chExt cx="1488" cy="447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104" y="1839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/>
                  <a:t>G</a:t>
                </a:r>
                <a:r>
                  <a:rPr lang="fr-FR" sz="1800" baseline="-25000" dirty="0"/>
                  <a:t>1</a:t>
                </a:r>
                <a:r>
                  <a:rPr lang="fr-FR" sz="1800" dirty="0"/>
                  <a:t>(p)</a:t>
                </a:r>
                <a:endParaRPr lang="fr-FR" sz="1800" i="1" dirty="0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768" y="2016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1488" y="2016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528" y="1776"/>
                <a:ext cx="3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i="1"/>
                  <a:t>E(p)</a:t>
                </a: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44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i="1"/>
                  <a:t>S</a:t>
                </a:r>
                <a:r>
                  <a:rPr lang="fr-FR" sz="1800" i="1" baseline="-25000"/>
                  <a:t>1</a:t>
                </a:r>
                <a:r>
                  <a:rPr lang="fr-FR" sz="1800" i="1"/>
                  <a:t>(p)</a:t>
                </a:r>
              </a:p>
            </p:txBody>
          </p:sp>
        </p:grpSp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4024647" y="2743200"/>
              <a:ext cx="1447800" cy="706438"/>
              <a:chOff x="2016" y="1728"/>
              <a:chExt cx="912" cy="445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016" y="1837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/>
                  <a:t>G</a:t>
                </a:r>
                <a:r>
                  <a:rPr lang="fr-FR" sz="1800" baseline="-25000"/>
                  <a:t>2</a:t>
                </a:r>
                <a:r>
                  <a:rPr lang="fr-FR" sz="1800"/>
                  <a:t>(p)</a:t>
                </a:r>
                <a:endParaRPr lang="fr-FR" sz="1800" i="1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400" y="2016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2400" y="1728"/>
                <a:ext cx="44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i="1"/>
                  <a:t>S</a:t>
                </a:r>
                <a:r>
                  <a:rPr lang="fr-FR" sz="1800" i="1" baseline="-25000"/>
                  <a:t>2</a:t>
                </a:r>
                <a:r>
                  <a:rPr lang="fr-FR" sz="1800" i="1"/>
                  <a:t>(p)</a:t>
                </a:r>
              </a:p>
            </p:txBody>
          </p:sp>
        </p:grp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548647" y="3200400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" name="Group 30"/>
            <p:cNvGrpSpPr>
              <a:grpSpLocks/>
            </p:cNvGrpSpPr>
            <p:nvPr/>
          </p:nvGrpSpPr>
          <p:grpSpPr bwMode="auto">
            <a:xfrm>
              <a:off x="6015372" y="2819400"/>
              <a:ext cx="2816225" cy="633413"/>
              <a:chOff x="3270" y="1776"/>
              <a:chExt cx="1774" cy="399"/>
            </a:xfrm>
          </p:grpSpPr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3888" y="1839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 err="1"/>
                  <a:t>G</a:t>
                </a:r>
                <a:r>
                  <a:rPr lang="fr-FR" sz="1800" baseline="-25000" dirty="0" err="1"/>
                  <a:t>n</a:t>
                </a:r>
                <a:r>
                  <a:rPr lang="fr-FR" sz="1800" dirty="0"/>
                  <a:t>(p)</a:t>
                </a:r>
                <a:endParaRPr lang="fr-FR" sz="1800" i="1" dirty="0"/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>
                <a:off x="3552" y="2016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4272" y="2016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3270" y="1776"/>
                <a:ext cx="47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i="1" dirty="0" smtClean="0"/>
                  <a:t>S</a:t>
                </a:r>
                <a:r>
                  <a:rPr lang="fr-FR" sz="1800" i="1" baseline="-25000" dirty="0" smtClean="0"/>
                  <a:t>n </a:t>
                </a:r>
                <a:r>
                  <a:rPr lang="fr-FR" sz="1800" i="1" dirty="0"/>
                  <a:t>(p)</a:t>
                </a:r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4656" y="1776"/>
                <a:ext cx="3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i="1"/>
                  <a:t>S(p)</a:t>
                </a:r>
              </a:p>
            </p:txBody>
          </p:sp>
        </p:grpSp>
      </p:grpSp>
      <p:graphicFrame>
        <p:nvGraphicFramePr>
          <p:cNvPr id="2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443081"/>
              </p:ext>
            </p:extLst>
          </p:nvPr>
        </p:nvGraphicFramePr>
        <p:xfrm>
          <a:off x="8025147" y="3915530"/>
          <a:ext cx="162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" name="Equation" r:id="rId7" imgW="812447" imgH="393529" progId="Equation.3">
                  <p:embed/>
                </p:oleObj>
              </mc:Choice>
              <mc:Fallback>
                <p:oleObj name="Equation" r:id="rId7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5147" y="3915530"/>
                        <a:ext cx="1625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516047"/>
              </p:ext>
            </p:extLst>
          </p:nvPr>
        </p:nvGraphicFramePr>
        <p:xfrm>
          <a:off x="338304" y="4873397"/>
          <a:ext cx="11503016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" name="Équation" r:id="rId9" imgW="5626080" imgH="457200" progId="Equation.3">
                  <p:embed/>
                </p:oleObj>
              </mc:Choice>
              <mc:Fallback>
                <p:oleObj name="Équation" r:id="rId9" imgW="5626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04" y="4873397"/>
                        <a:ext cx="11503016" cy="11207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e 51"/>
          <p:cNvGrpSpPr/>
          <p:nvPr/>
        </p:nvGrpSpPr>
        <p:grpSpPr>
          <a:xfrm>
            <a:off x="7650050" y="2481883"/>
            <a:ext cx="4502420" cy="685800"/>
            <a:chOff x="7650050" y="2481883"/>
            <a:chExt cx="4502420" cy="685800"/>
          </a:xfrm>
        </p:grpSpPr>
        <p:grpSp>
          <p:nvGrpSpPr>
            <p:cNvPr id="4" name="Groupe 3"/>
            <p:cNvGrpSpPr/>
            <p:nvPr/>
          </p:nvGrpSpPr>
          <p:grpSpPr>
            <a:xfrm>
              <a:off x="8537584" y="2481883"/>
              <a:ext cx="3614886" cy="685800"/>
              <a:chOff x="8464736" y="2874914"/>
              <a:chExt cx="3614886" cy="685800"/>
            </a:xfrm>
          </p:grpSpPr>
          <p:sp>
            <p:nvSpPr>
              <p:cNvPr id="47" name="Line 1035"/>
              <p:cNvSpPr>
                <a:spLocks noChangeShapeType="1"/>
              </p:cNvSpPr>
              <p:nvPr/>
            </p:nvSpPr>
            <p:spPr bwMode="auto">
              <a:xfrm>
                <a:off x="11006472" y="3255914"/>
                <a:ext cx="7620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Text Box 1036"/>
              <p:cNvSpPr txBox="1">
                <a:spLocks noChangeArrowheads="1"/>
              </p:cNvSpPr>
              <p:nvPr/>
            </p:nvSpPr>
            <p:spPr bwMode="auto">
              <a:xfrm>
                <a:off x="11463672" y="2874914"/>
                <a:ext cx="6159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/>
                  <a:t>S(p)</a:t>
                </a:r>
              </a:p>
            </p:txBody>
          </p:sp>
          <p:sp>
            <p:nvSpPr>
              <p:cNvPr id="49" name="Rectangle 1038"/>
              <p:cNvSpPr>
                <a:spLocks noChangeArrowheads="1"/>
              </p:cNvSpPr>
              <p:nvPr/>
            </p:nvSpPr>
            <p:spPr bwMode="auto">
              <a:xfrm>
                <a:off x="9482472" y="2874914"/>
                <a:ext cx="1504950" cy="6858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/>
                  <a:t>G(p)</a:t>
                </a:r>
              </a:p>
            </p:txBody>
          </p:sp>
          <p:sp>
            <p:nvSpPr>
              <p:cNvPr id="50" name="Line 1048"/>
              <p:cNvSpPr>
                <a:spLocks noChangeShapeType="1"/>
              </p:cNvSpPr>
              <p:nvPr/>
            </p:nvSpPr>
            <p:spPr bwMode="auto">
              <a:xfrm>
                <a:off x="8818897" y="3243214"/>
                <a:ext cx="6858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Text Box 1036"/>
              <p:cNvSpPr txBox="1">
                <a:spLocks noChangeArrowheads="1"/>
              </p:cNvSpPr>
              <p:nvPr/>
            </p:nvSpPr>
            <p:spPr bwMode="auto">
              <a:xfrm>
                <a:off x="8464736" y="2889201"/>
                <a:ext cx="62068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 smtClean="0"/>
                  <a:t>E(p</a:t>
                </a:r>
                <a:r>
                  <a:rPr lang="fr-FR" sz="1800" dirty="0"/>
                  <a:t>)</a:t>
                </a:r>
              </a:p>
            </p:txBody>
          </p:sp>
        </p:grpSp>
        <p:sp>
          <p:nvSpPr>
            <p:cNvPr id="5" name="Double flèche horizontale 4"/>
            <p:cNvSpPr/>
            <p:nvPr/>
          </p:nvSpPr>
          <p:spPr>
            <a:xfrm>
              <a:off x="7650050" y="2652682"/>
              <a:ext cx="848897" cy="46348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42537" y="114749"/>
            <a:ext cx="4408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Block </a:t>
            </a:r>
            <a:r>
              <a:rPr lang="fr-FR" sz="2400" b="1" dirty="0" err="1">
                <a:solidFill>
                  <a:schemeClr val="bg1"/>
                </a:solidFill>
              </a:rPr>
              <a:t>Diagram</a:t>
            </a:r>
            <a:r>
              <a:rPr lang="fr-FR" sz="2400" b="1" dirty="0">
                <a:solidFill>
                  <a:schemeClr val="bg1"/>
                </a:solidFill>
              </a:rPr>
              <a:t> Manipulation</a:t>
            </a:r>
          </a:p>
        </p:txBody>
      </p:sp>
    </p:spTree>
    <p:extLst>
      <p:ext uri="{BB962C8B-B14F-4D97-AF65-F5344CB8AC3E}">
        <p14:creationId xmlns:p14="http://schemas.microsoft.com/office/powerpoint/2010/main" val="11417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50841" y="190753"/>
            <a:ext cx="11904562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Parallel </a:t>
            </a:r>
            <a:r>
              <a:rPr lang="en-US" sz="2400" b="1" dirty="0" smtClean="0">
                <a:solidFill>
                  <a:schemeClr val="bg1"/>
                </a:solidFill>
              </a:rPr>
              <a:t>Connection: 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this case, two (or more systems) obtain the same input U(s), and their outputs are summed together to produce the output of the overall system</a:t>
            </a:r>
            <a:r>
              <a:rPr lang="en-US" sz="2400" dirty="0" smtClean="0"/>
              <a:t>.</a:t>
            </a:r>
            <a:endParaRPr lang="fr-FR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36350"/>
              </p:ext>
            </p:extLst>
          </p:nvPr>
        </p:nvGraphicFramePr>
        <p:xfrm>
          <a:off x="3961572" y="5483749"/>
          <a:ext cx="44831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Equation" r:id="rId3" imgW="1828800" imgH="228600" progId="Equation.3">
                  <p:embed/>
                </p:oleObj>
              </mc:Choice>
              <mc:Fallback>
                <p:oleObj name="Equation" r:id="rId3" imgW="182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572" y="5483749"/>
                        <a:ext cx="4483100" cy="5603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e 43"/>
          <p:cNvGrpSpPr/>
          <p:nvPr/>
        </p:nvGrpSpPr>
        <p:grpSpPr>
          <a:xfrm>
            <a:off x="1194559" y="1448053"/>
            <a:ext cx="3587750" cy="2590800"/>
            <a:chOff x="4093334" y="2133600"/>
            <a:chExt cx="3587750" cy="2590800"/>
          </a:xfrm>
        </p:grpSpPr>
        <p:grpSp>
          <p:nvGrpSpPr>
            <p:cNvPr id="20" name="Group 46"/>
            <p:cNvGrpSpPr>
              <a:grpSpLocks/>
            </p:cNvGrpSpPr>
            <p:nvPr/>
          </p:nvGrpSpPr>
          <p:grpSpPr bwMode="auto">
            <a:xfrm>
              <a:off x="5617334" y="2133600"/>
              <a:ext cx="609600" cy="2590800"/>
              <a:chOff x="2784" y="1344"/>
              <a:chExt cx="384" cy="1632"/>
            </a:xfrm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2784" y="1344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/>
                  <a:t>G</a:t>
                </a:r>
                <a:r>
                  <a:rPr lang="fr-FR" sz="1800" baseline="-25000"/>
                  <a:t>1</a:t>
                </a:r>
                <a:r>
                  <a:rPr lang="fr-FR" sz="1800"/>
                  <a:t>(p)</a:t>
                </a:r>
                <a:endParaRPr lang="fr-FR" sz="1800" i="1"/>
              </a:p>
            </p:txBody>
          </p:sp>
          <p:sp>
            <p:nvSpPr>
              <p:cNvPr id="22" name="Rectangle 26"/>
              <p:cNvSpPr>
                <a:spLocks noChangeArrowheads="1"/>
              </p:cNvSpPr>
              <p:nvPr/>
            </p:nvSpPr>
            <p:spPr bwMode="auto">
              <a:xfrm>
                <a:off x="2784" y="177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/>
                  <a:t>G</a:t>
                </a:r>
                <a:r>
                  <a:rPr lang="fr-FR" sz="1800" baseline="-25000"/>
                  <a:t>2</a:t>
                </a:r>
                <a:r>
                  <a:rPr lang="fr-FR" sz="1800"/>
                  <a:t>(p)</a:t>
                </a:r>
                <a:endParaRPr lang="fr-FR" sz="1800" i="1"/>
              </a:p>
            </p:txBody>
          </p:sp>
          <p:sp>
            <p:nvSpPr>
              <p:cNvPr id="23" name="Rectangle 29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/>
                  <a:t>G</a:t>
                </a:r>
                <a:r>
                  <a:rPr lang="fr-FR" sz="1800" baseline="-25000"/>
                  <a:t>n</a:t>
                </a:r>
                <a:r>
                  <a:rPr lang="fr-FR" sz="1800"/>
                  <a:t>(p)</a:t>
                </a:r>
                <a:endParaRPr lang="fr-FR" sz="1800" i="1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4398134" y="2362200"/>
              <a:ext cx="1219200" cy="2133600"/>
              <a:chOff x="2016" y="1488"/>
              <a:chExt cx="768" cy="1344"/>
            </a:xfrm>
          </p:grpSpPr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>
                <a:off x="2448" y="1494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>
                <a:off x="2448" y="1953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30"/>
              <p:cNvSpPr>
                <a:spLocks noChangeShapeType="1"/>
              </p:cNvSpPr>
              <p:nvPr/>
            </p:nvSpPr>
            <p:spPr bwMode="auto">
              <a:xfrm>
                <a:off x="2448" y="2827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Line 32"/>
              <p:cNvSpPr>
                <a:spLocks noChangeShapeType="1"/>
              </p:cNvSpPr>
              <p:nvPr/>
            </p:nvSpPr>
            <p:spPr bwMode="auto">
              <a:xfrm>
                <a:off x="2448" y="1488"/>
                <a:ext cx="0" cy="13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Line 33"/>
              <p:cNvSpPr>
                <a:spLocks noChangeShapeType="1"/>
              </p:cNvSpPr>
              <p:nvPr/>
            </p:nvSpPr>
            <p:spPr bwMode="auto">
              <a:xfrm>
                <a:off x="2016" y="2160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4093334" y="3048000"/>
              <a:ext cx="615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/>
                <a:t>E(p)</a:t>
              </a:r>
            </a:p>
          </p:txBody>
        </p:sp>
        <p:grpSp>
          <p:nvGrpSpPr>
            <p:cNvPr id="31" name="Group 45"/>
            <p:cNvGrpSpPr>
              <a:grpSpLocks/>
            </p:cNvGrpSpPr>
            <p:nvPr/>
          </p:nvGrpSpPr>
          <p:grpSpPr bwMode="auto">
            <a:xfrm>
              <a:off x="6226934" y="2414588"/>
              <a:ext cx="1454150" cy="2065337"/>
              <a:chOff x="3168" y="1521"/>
              <a:chExt cx="916" cy="1301"/>
            </a:xfrm>
          </p:grpSpPr>
          <p:grpSp>
            <p:nvGrpSpPr>
              <p:cNvPr id="32" name="Group 43"/>
              <p:cNvGrpSpPr>
                <a:grpSpLocks/>
              </p:cNvGrpSpPr>
              <p:nvPr/>
            </p:nvGrpSpPr>
            <p:grpSpPr bwMode="auto">
              <a:xfrm>
                <a:off x="3168" y="1521"/>
                <a:ext cx="916" cy="1301"/>
                <a:chOff x="3168" y="1521"/>
                <a:chExt cx="916" cy="1301"/>
              </a:xfrm>
            </p:grpSpPr>
            <p:grpSp>
              <p:nvGrpSpPr>
                <p:cNvPr id="34" name="Group 42"/>
                <p:cNvGrpSpPr>
                  <a:grpSpLocks/>
                </p:cNvGrpSpPr>
                <p:nvPr/>
              </p:nvGrpSpPr>
              <p:grpSpPr bwMode="auto">
                <a:xfrm>
                  <a:off x="3168" y="1521"/>
                  <a:ext cx="735" cy="1301"/>
                  <a:chOff x="3168" y="1521"/>
                  <a:chExt cx="735" cy="1301"/>
                </a:xfrm>
              </p:grpSpPr>
              <p:sp>
                <p:nvSpPr>
                  <p:cNvPr id="3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521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53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817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426" y="2058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fr-FR"/>
                  </a:p>
                </p:txBody>
              </p:sp>
              <p:sp>
                <p:nvSpPr>
                  <p:cNvPr id="4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498" y="1526"/>
                    <a:ext cx="0" cy="52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1952"/>
                    <a:ext cx="102" cy="10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0" y="2198"/>
                    <a:ext cx="0" cy="62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567" y="2122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696" y="1872"/>
                  <a:ext cx="3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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5715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w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714500" indent="-185738" algn="just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286000" indent="-185738" algn="just" defTabSz="762000">
                    <a:spcBef>
                      <a:spcPct val="20000"/>
                    </a:spcBef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7432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32004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6576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41148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sz="1800"/>
                    <a:t>S(p)</a:t>
                  </a:r>
                </a:p>
              </p:txBody>
            </p:sp>
          </p:grpSp>
          <p:sp>
            <p:nvSpPr>
              <p:cNvPr id="33" name="Text Box 44"/>
              <p:cNvSpPr txBox="1">
                <a:spLocks noChangeArrowheads="1"/>
              </p:cNvSpPr>
              <p:nvPr/>
            </p:nvSpPr>
            <p:spPr bwMode="auto">
              <a:xfrm>
                <a:off x="3408" y="2016"/>
                <a:ext cx="2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/>
                  <a:t>+</a:t>
                </a:r>
              </a:p>
            </p:txBody>
          </p:sp>
        </p:grpSp>
      </p:grpSp>
      <p:graphicFrame>
        <p:nvGraphicFramePr>
          <p:cNvPr id="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571789"/>
              </p:ext>
            </p:extLst>
          </p:nvPr>
        </p:nvGraphicFramePr>
        <p:xfrm>
          <a:off x="991359" y="5288756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Équation" r:id="rId5" imgW="863280" imgH="419040" progId="Equation.3">
                  <p:embed/>
                </p:oleObj>
              </mc:Choice>
              <mc:Fallback>
                <p:oleObj name="Équation" r:id="rId5" imgW="863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359" y="5288756"/>
                        <a:ext cx="1727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16137" y="3759470"/>
                <a:ext cx="574304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fr-FR" sz="200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fr-FR" sz="200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137" y="3759470"/>
                <a:ext cx="5743047" cy="1015663"/>
              </a:xfrm>
              <a:prstGeom prst="rect">
                <a:avLst/>
              </a:prstGeom>
              <a:blipFill rotWithShape="0">
                <a:blip r:embed="rId7"/>
                <a:stretch>
                  <a:fillRect b="-66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e 45"/>
          <p:cNvGrpSpPr/>
          <p:nvPr/>
        </p:nvGrpSpPr>
        <p:grpSpPr>
          <a:xfrm>
            <a:off x="5156958" y="2324353"/>
            <a:ext cx="4502420" cy="685800"/>
            <a:chOff x="7650050" y="2481883"/>
            <a:chExt cx="4502420" cy="685800"/>
          </a:xfrm>
        </p:grpSpPr>
        <p:grpSp>
          <p:nvGrpSpPr>
            <p:cNvPr id="47" name="Groupe 46"/>
            <p:cNvGrpSpPr/>
            <p:nvPr/>
          </p:nvGrpSpPr>
          <p:grpSpPr>
            <a:xfrm>
              <a:off x="8537584" y="2481883"/>
              <a:ext cx="3614886" cy="685800"/>
              <a:chOff x="8464736" y="2874914"/>
              <a:chExt cx="3614886" cy="685800"/>
            </a:xfrm>
          </p:grpSpPr>
          <p:sp>
            <p:nvSpPr>
              <p:cNvPr id="49" name="Line 1035"/>
              <p:cNvSpPr>
                <a:spLocks noChangeShapeType="1"/>
              </p:cNvSpPr>
              <p:nvPr/>
            </p:nvSpPr>
            <p:spPr bwMode="auto">
              <a:xfrm>
                <a:off x="11006472" y="3255914"/>
                <a:ext cx="7620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Text Box 1036"/>
              <p:cNvSpPr txBox="1">
                <a:spLocks noChangeArrowheads="1"/>
              </p:cNvSpPr>
              <p:nvPr/>
            </p:nvSpPr>
            <p:spPr bwMode="auto">
              <a:xfrm>
                <a:off x="11463672" y="2874914"/>
                <a:ext cx="6159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/>
                  <a:t>S(p)</a:t>
                </a:r>
              </a:p>
            </p:txBody>
          </p:sp>
          <p:sp>
            <p:nvSpPr>
              <p:cNvPr id="51" name="Rectangle 1038"/>
              <p:cNvSpPr>
                <a:spLocks noChangeArrowheads="1"/>
              </p:cNvSpPr>
              <p:nvPr/>
            </p:nvSpPr>
            <p:spPr bwMode="auto">
              <a:xfrm>
                <a:off x="9482472" y="2874914"/>
                <a:ext cx="1504950" cy="6858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/>
                  <a:t>G(p)</a:t>
                </a:r>
              </a:p>
            </p:txBody>
          </p:sp>
          <p:sp>
            <p:nvSpPr>
              <p:cNvPr id="52" name="Line 1048"/>
              <p:cNvSpPr>
                <a:spLocks noChangeShapeType="1"/>
              </p:cNvSpPr>
              <p:nvPr/>
            </p:nvSpPr>
            <p:spPr bwMode="auto">
              <a:xfrm>
                <a:off x="8818897" y="3243214"/>
                <a:ext cx="6858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Text Box 1036"/>
              <p:cNvSpPr txBox="1">
                <a:spLocks noChangeArrowheads="1"/>
              </p:cNvSpPr>
              <p:nvPr/>
            </p:nvSpPr>
            <p:spPr bwMode="auto">
              <a:xfrm>
                <a:off x="8464736" y="2889201"/>
                <a:ext cx="62068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 smtClean="0"/>
                  <a:t>E(p</a:t>
                </a:r>
                <a:r>
                  <a:rPr lang="fr-FR" sz="1800" dirty="0"/>
                  <a:t>)</a:t>
                </a:r>
              </a:p>
            </p:txBody>
          </p:sp>
        </p:grpSp>
        <p:sp>
          <p:nvSpPr>
            <p:cNvPr id="48" name="Double flèche horizontale 47"/>
            <p:cNvSpPr/>
            <p:nvPr/>
          </p:nvSpPr>
          <p:spPr>
            <a:xfrm>
              <a:off x="7650050" y="2652682"/>
              <a:ext cx="848897" cy="46348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469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303" y="602002"/>
            <a:ext cx="12022945" cy="96841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Transfer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of a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closed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loop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system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cLTF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negative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feedback)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464266" y="2249511"/>
            <a:ext cx="4540250" cy="2057400"/>
            <a:chOff x="1344" y="1344"/>
            <a:chExt cx="2860" cy="129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762" y="1628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187" y="1344"/>
              <a:ext cx="2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2400" dirty="0" smtClean="0">
                  <a:latin typeface="Symbol" panose="05050102010706020507" pitchFamily="18" charset="2"/>
                </a:rPr>
                <a:t>e</a:t>
              </a:r>
              <a:endParaRPr lang="fr-FR" sz="2400" dirty="0">
                <a:latin typeface="Symbol" panose="05050102010706020507" pitchFamily="18" charset="2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344" y="1344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/>
                <a:t>E(p)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528" y="1632"/>
              <a:ext cx="48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816" y="1392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/>
                <a:t>S(p)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568" y="1392"/>
              <a:ext cx="948" cy="4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/>
                <a:t>G(p)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62" y="14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910" y="1528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1910" y="1528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78" y="1624"/>
              <a:ext cx="3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2006" y="1768"/>
              <a:ext cx="1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50" y="1624"/>
              <a:ext cx="4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929" y="1599"/>
              <a:ext cx="1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600"/>
                <a:t>-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33" y="152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600"/>
                <a:t>+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2002" y="2439"/>
              <a:ext cx="1766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412" y="2208"/>
              <a:ext cx="948" cy="4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/>
                <a:t>H(p)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149801" y="2935311"/>
            <a:ext cx="4946602" cy="685800"/>
            <a:chOff x="7205868" y="2481883"/>
            <a:chExt cx="4946602" cy="685800"/>
          </a:xfrm>
        </p:grpSpPr>
        <p:grpSp>
          <p:nvGrpSpPr>
            <p:cNvPr id="23" name="Groupe 22"/>
            <p:cNvGrpSpPr/>
            <p:nvPr/>
          </p:nvGrpSpPr>
          <p:grpSpPr>
            <a:xfrm>
              <a:off x="8537584" y="2481883"/>
              <a:ext cx="3614886" cy="685800"/>
              <a:chOff x="8464736" y="2874914"/>
              <a:chExt cx="3614886" cy="685800"/>
            </a:xfrm>
          </p:grpSpPr>
          <p:sp>
            <p:nvSpPr>
              <p:cNvPr id="25" name="Line 1035"/>
              <p:cNvSpPr>
                <a:spLocks noChangeShapeType="1"/>
              </p:cNvSpPr>
              <p:nvPr/>
            </p:nvSpPr>
            <p:spPr bwMode="auto">
              <a:xfrm>
                <a:off x="11006472" y="3255914"/>
                <a:ext cx="7620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Text Box 1036"/>
              <p:cNvSpPr txBox="1">
                <a:spLocks noChangeArrowheads="1"/>
              </p:cNvSpPr>
              <p:nvPr/>
            </p:nvSpPr>
            <p:spPr bwMode="auto">
              <a:xfrm>
                <a:off x="11463672" y="2874914"/>
                <a:ext cx="6159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/>
                  <a:t>S(p)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1038"/>
                  <p:cNvSpPr>
                    <a:spLocks noChangeArrowheads="1"/>
                  </p:cNvSpPr>
                  <p:nvPr/>
                </p:nvSpPr>
                <p:spPr bwMode="auto">
                  <a:xfrm>
                    <a:off x="9482472" y="2874914"/>
                    <a:ext cx="1504950" cy="6858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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5715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w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714500" indent="-185738" algn="just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286000" indent="-185738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7432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32004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6576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41148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𝐵𝐹</m:t>
                            </m:r>
                          </m:sub>
                        </m:sSub>
                      </m:oMath>
                    </a14:m>
                    <a:r>
                      <a:rPr lang="fr-FR" sz="1800" dirty="0" smtClean="0">
                        <a:solidFill>
                          <a:schemeClr val="bg1"/>
                        </a:solidFill>
                      </a:rPr>
                      <a:t>(p</a:t>
                    </a:r>
                    <a:r>
                      <a:rPr lang="fr-FR" sz="1800" dirty="0">
                        <a:solidFill>
                          <a:schemeClr val="bg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7" name="Rectangle 10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482472" y="2874914"/>
                    <a:ext cx="1504950" cy="68580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Line 1048"/>
              <p:cNvSpPr>
                <a:spLocks noChangeShapeType="1"/>
              </p:cNvSpPr>
              <p:nvPr/>
            </p:nvSpPr>
            <p:spPr bwMode="auto">
              <a:xfrm>
                <a:off x="8818897" y="3243214"/>
                <a:ext cx="6858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Text Box 1036"/>
              <p:cNvSpPr txBox="1">
                <a:spLocks noChangeArrowheads="1"/>
              </p:cNvSpPr>
              <p:nvPr/>
            </p:nvSpPr>
            <p:spPr bwMode="auto">
              <a:xfrm>
                <a:off x="8464736" y="2889201"/>
                <a:ext cx="62068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 smtClean="0"/>
                  <a:t>E(p</a:t>
                </a:r>
                <a:r>
                  <a:rPr lang="fr-FR" sz="1800" dirty="0"/>
                  <a:t>)</a:t>
                </a:r>
              </a:p>
            </p:txBody>
          </p:sp>
        </p:grpSp>
        <p:sp>
          <p:nvSpPr>
            <p:cNvPr id="24" name="Double flèche horizontale 23"/>
            <p:cNvSpPr/>
            <p:nvPr/>
          </p:nvSpPr>
          <p:spPr>
            <a:xfrm>
              <a:off x="7205868" y="2631140"/>
              <a:ext cx="848897" cy="46348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18303" y="4377586"/>
                <a:ext cx="2566988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pt-BR" dirty="0"/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) = </m:t>
                              </m:r>
                              <m:r>
                                <m:rPr>
                                  <m:nor/>
                                </m:rPr>
                                <a:rPr lang="fr-FR" sz="2400" dirty="0">
                                  <a:latin typeface="Symbol" panose="05050102010706020507" pitchFamily="18" charset="2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) 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)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pt-BR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) = 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) 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)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𝑓𝑒𝑒𝑑𝑏𝑎𝑐𝑘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𝑠𝑖𝑔𝑛𝑎𝑙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fr-FR" sz="2400" dirty="0">
                                  <a:latin typeface="Symbol" panose="05050102010706020507" pitchFamily="18" charset="2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) = 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) − 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).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𝑒𝑟𝑟𝑜𝑟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𝑠𝑖𝑔𝑛𝑎𝑙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03" y="4377586"/>
                <a:ext cx="2566988" cy="976614"/>
              </a:xfrm>
              <a:prstGeom prst="rect">
                <a:avLst/>
              </a:prstGeom>
              <a:blipFill rotWithShape="1">
                <a:blip r:embed="rId3"/>
                <a:stretch>
                  <a:fillRect r="-49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772241" y="3074889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R (p)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02698" y="5589463"/>
                <a:ext cx="6096000" cy="12841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dirty="0"/>
                  <a:t>S (p)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b="0" i="0" dirty="0" smtClean="0">
                        <a:latin typeface="Symbol" panose="05050102010706020507" pitchFamily="18" charset="2"/>
                      </a:rPr>
                      <m:t>(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E </a:t>
                </a:r>
                <a:r>
                  <a:rPr lang="fr-FR" dirty="0"/>
                  <a:t>(p) </a:t>
                </a:r>
                <a:r>
                  <a:rPr lang="fr-FR" dirty="0" smtClean="0"/>
                  <a:t>- </a:t>
                </a:r>
                <a:r>
                  <a:rPr lang="fr-FR" dirty="0"/>
                  <a:t>R (</a:t>
                </a:r>
                <a:r>
                  <a:rPr lang="fr-FR" dirty="0" smtClean="0"/>
                  <a:t>p))G </a:t>
                </a:r>
                <a:r>
                  <a:rPr lang="fr-FR" dirty="0"/>
                  <a:t>(p) </a:t>
                </a:r>
                <a:endParaRPr lang="fr-FR" dirty="0" smtClean="0"/>
              </a:p>
              <a:p>
                <a:r>
                  <a:rPr lang="fr-FR" dirty="0" smtClean="0"/>
                  <a:t>S </a:t>
                </a:r>
                <a:r>
                  <a:rPr lang="fr-FR" dirty="0"/>
                  <a:t>(p) = </a:t>
                </a:r>
                <a:r>
                  <a:rPr lang="fr-FR" dirty="0" smtClean="0"/>
                  <a:t>(E </a:t>
                </a:r>
                <a:r>
                  <a:rPr lang="fr-FR" dirty="0"/>
                  <a:t>(p) </a:t>
                </a:r>
                <a:r>
                  <a:rPr lang="fr-FR" dirty="0" smtClean="0"/>
                  <a:t>- </a:t>
                </a:r>
                <a:r>
                  <a:rPr lang="fr-FR" dirty="0"/>
                  <a:t>S (p) H (p</a:t>
                </a:r>
                <a:r>
                  <a:rPr lang="fr-FR" dirty="0" smtClean="0"/>
                  <a:t>)) </a:t>
                </a:r>
                <a:r>
                  <a:rPr lang="fr-FR" dirty="0"/>
                  <a:t>G (p</a:t>
                </a:r>
                <a:r>
                  <a:rPr lang="fr-FR" dirty="0" smtClean="0"/>
                  <a:t>)</a:t>
                </a:r>
              </a:p>
              <a:p>
                <a:r>
                  <a:rPr lang="fr-FR" dirty="0" smtClean="0"/>
                  <a:t>S </a:t>
                </a:r>
                <a:r>
                  <a:rPr lang="fr-FR" dirty="0"/>
                  <a:t>(p) = E (p) G (p) -</a:t>
                </a:r>
                <a:r>
                  <a:rPr lang="fr-FR" dirty="0" smtClean="0"/>
                  <a:t> S </a:t>
                </a:r>
                <a:r>
                  <a:rPr lang="fr-FR" dirty="0"/>
                  <a:t>(p) H (p) G (</a:t>
                </a:r>
                <a:r>
                  <a:rPr lang="fr-FR" dirty="0" smtClean="0"/>
                  <a:t>p)</a:t>
                </a:r>
              </a:p>
              <a:p>
                <a:r>
                  <a:rPr lang="fr-FR" dirty="0" smtClean="0"/>
                  <a:t>S </a:t>
                </a:r>
                <a:r>
                  <a:rPr lang="fr-FR" dirty="0"/>
                  <a:t>(p) (</a:t>
                </a:r>
                <a:r>
                  <a:rPr lang="fr-FR" dirty="0" smtClean="0"/>
                  <a:t>1+ </a:t>
                </a:r>
                <a:r>
                  <a:rPr lang="fr-FR" dirty="0"/>
                  <a:t>H (p) G (p)) = E (p) G (p)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98" y="5589463"/>
                <a:ext cx="6096000" cy="1284134"/>
              </a:xfrm>
              <a:prstGeom prst="rect">
                <a:avLst/>
              </a:prstGeom>
              <a:blipFill rotWithShape="1">
                <a:blip r:embed="rId4"/>
                <a:stretch>
                  <a:fillRect l="-800" b="-61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7334713" y="6025955"/>
                <a:ext cx="3450047" cy="587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𝐵𝐹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1+ 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) 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713" y="6025955"/>
                <a:ext cx="3450047" cy="5870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329962" y="5220131"/>
            <a:ext cx="337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closed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loop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endParaRPr lang="fr-FR" dirty="0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7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29664" y="512650"/>
            <a:ext cx="10752230" cy="96841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 smtClean="0">
                <a:solidFill>
                  <a:schemeClr val="bg1"/>
                </a:solidFill>
              </a:rPr>
              <a:t>Unit Feedback </a:t>
            </a:r>
            <a:r>
              <a:rPr lang="fr-FR" b="1" dirty="0">
                <a:solidFill>
                  <a:schemeClr val="bg1"/>
                </a:solidFill>
              </a:rPr>
              <a:t>Connection</a:t>
            </a:r>
            <a:r>
              <a:rPr lang="fr-FR" b="1" dirty="0" smtClean="0">
                <a:solidFill>
                  <a:schemeClr val="bg1"/>
                </a:solidFill>
              </a:rPr>
              <a:t>.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9" name="Group 1056"/>
          <p:cNvGrpSpPr>
            <a:grpSpLocks/>
          </p:cNvGrpSpPr>
          <p:nvPr/>
        </p:nvGrpSpPr>
        <p:grpSpPr bwMode="auto">
          <a:xfrm>
            <a:off x="3249288" y="2099255"/>
            <a:ext cx="4540250" cy="1752600"/>
            <a:chOff x="456" y="1776"/>
            <a:chExt cx="2860" cy="1104"/>
          </a:xfrm>
        </p:grpSpPr>
        <p:sp>
          <p:nvSpPr>
            <p:cNvPr id="10" name="Line 1031"/>
            <p:cNvSpPr>
              <a:spLocks noChangeShapeType="1"/>
            </p:cNvSpPr>
            <p:nvPr/>
          </p:nvSpPr>
          <p:spPr bwMode="auto">
            <a:xfrm>
              <a:off x="2874" y="206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1300" y="1776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2400">
                  <a:latin typeface="Symbol" panose="05050102010706020507" pitchFamily="18" charset="2"/>
                </a:rPr>
                <a:t>e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456" y="1776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/>
                <a:t>E(p)</a:t>
              </a:r>
            </a:p>
          </p:txBody>
        </p:sp>
        <p:sp>
          <p:nvSpPr>
            <p:cNvPr id="13" name="Line 1035"/>
            <p:cNvSpPr>
              <a:spLocks noChangeShapeType="1"/>
            </p:cNvSpPr>
            <p:nvPr/>
          </p:nvSpPr>
          <p:spPr bwMode="auto">
            <a:xfrm>
              <a:off x="2640" y="2064"/>
              <a:ext cx="48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1036"/>
            <p:cNvSpPr txBox="1">
              <a:spLocks noChangeArrowheads="1"/>
            </p:cNvSpPr>
            <p:nvPr/>
          </p:nvSpPr>
          <p:spPr bwMode="auto">
            <a:xfrm>
              <a:off x="2928" y="1824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/>
                <a:t>S(p)</a:t>
              </a:r>
            </a:p>
          </p:txBody>
        </p:sp>
        <p:sp>
          <p:nvSpPr>
            <p:cNvPr id="15" name="Rectangle 1038"/>
            <p:cNvSpPr>
              <a:spLocks noChangeArrowheads="1"/>
            </p:cNvSpPr>
            <p:nvPr/>
          </p:nvSpPr>
          <p:spPr bwMode="auto">
            <a:xfrm>
              <a:off x="1680" y="1824"/>
              <a:ext cx="948" cy="4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/>
                <a:t>G(p)</a:t>
              </a:r>
            </a:p>
          </p:txBody>
        </p:sp>
        <p:sp>
          <p:nvSpPr>
            <p:cNvPr id="16" name="Oval 1043"/>
            <p:cNvSpPr>
              <a:spLocks noChangeArrowheads="1"/>
            </p:cNvSpPr>
            <p:nvPr/>
          </p:nvSpPr>
          <p:spPr bwMode="auto">
            <a:xfrm>
              <a:off x="974" y="1912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" name="Line 1044"/>
            <p:cNvSpPr>
              <a:spLocks noChangeShapeType="1"/>
            </p:cNvSpPr>
            <p:nvPr/>
          </p:nvSpPr>
          <p:spPr bwMode="auto">
            <a:xfrm>
              <a:off x="1022" y="1960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045"/>
            <p:cNvSpPr>
              <a:spLocks noChangeShapeType="1"/>
            </p:cNvSpPr>
            <p:nvPr/>
          </p:nvSpPr>
          <p:spPr bwMode="auto">
            <a:xfrm flipV="1">
              <a:off x="1022" y="1960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046"/>
            <p:cNvSpPr>
              <a:spLocks noChangeShapeType="1"/>
            </p:cNvSpPr>
            <p:nvPr/>
          </p:nvSpPr>
          <p:spPr bwMode="auto">
            <a:xfrm>
              <a:off x="590" y="2056"/>
              <a:ext cx="3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047"/>
            <p:cNvSpPr>
              <a:spLocks noChangeShapeType="1"/>
            </p:cNvSpPr>
            <p:nvPr/>
          </p:nvSpPr>
          <p:spPr bwMode="auto">
            <a:xfrm flipV="1">
              <a:off x="1118" y="2200"/>
              <a:ext cx="1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1048"/>
            <p:cNvSpPr>
              <a:spLocks noChangeShapeType="1"/>
            </p:cNvSpPr>
            <p:nvPr/>
          </p:nvSpPr>
          <p:spPr bwMode="auto">
            <a:xfrm>
              <a:off x="1262" y="2056"/>
              <a:ext cx="4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 Box 1049"/>
            <p:cNvSpPr txBox="1">
              <a:spLocks noChangeArrowheads="1"/>
            </p:cNvSpPr>
            <p:nvPr/>
          </p:nvSpPr>
          <p:spPr bwMode="auto">
            <a:xfrm>
              <a:off x="1041" y="2031"/>
              <a:ext cx="1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600"/>
                <a:t>-</a:t>
              </a:r>
            </a:p>
          </p:txBody>
        </p:sp>
        <p:sp>
          <p:nvSpPr>
            <p:cNvPr id="23" name="Text Box 1050"/>
            <p:cNvSpPr txBox="1">
              <a:spLocks noChangeArrowheads="1"/>
            </p:cNvSpPr>
            <p:nvPr/>
          </p:nvSpPr>
          <p:spPr bwMode="auto">
            <a:xfrm>
              <a:off x="945" y="196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600"/>
                <a:t>+</a:t>
              </a:r>
            </a:p>
          </p:txBody>
        </p:sp>
        <p:sp>
          <p:nvSpPr>
            <p:cNvPr id="24" name="Line 1053"/>
            <p:cNvSpPr>
              <a:spLocks noChangeShapeType="1"/>
            </p:cNvSpPr>
            <p:nvPr/>
          </p:nvSpPr>
          <p:spPr bwMode="auto">
            <a:xfrm flipH="1">
              <a:off x="1114" y="2871"/>
              <a:ext cx="1766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25" name="Object 10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997573"/>
              </p:ext>
            </p:extLst>
          </p:nvPr>
        </p:nvGraphicFramePr>
        <p:xfrm>
          <a:off x="4245478" y="4709139"/>
          <a:ext cx="28543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Equation" r:id="rId3" imgW="1040948" imgH="380835" progId="Equation.3">
                  <p:embed/>
                </p:oleObj>
              </mc:Choice>
              <mc:Fallback>
                <p:oleObj name="Equation" r:id="rId3" imgW="1040948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478" y="4709139"/>
                        <a:ext cx="2854325" cy="10429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9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34071" y="1329397"/>
            <a:ext cx="4229637" cy="1498600"/>
          </a:xfrm>
        </p:spPr>
        <p:txBody>
          <a:bodyPr/>
          <a:lstStyle/>
          <a:p>
            <a:r>
              <a:rPr lang="fr-FR" dirty="0"/>
              <a:t>A partir de la </a:t>
            </a:r>
            <a:r>
              <a:rPr lang="fr-FR" dirty="0" smtClean="0"/>
              <a:t>Boucle Fermée (BF), </a:t>
            </a:r>
            <a:r>
              <a:rPr lang="fr-FR" dirty="0"/>
              <a:t>on « déconnecte » le retour !</a:t>
            </a:r>
          </a:p>
          <a:p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715190" y="305483"/>
            <a:ext cx="11009806" cy="723721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open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loop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(OLTF)</a:t>
            </a:r>
            <a:endParaRPr lang="fr-FR" dirty="0"/>
          </a:p>
        </p:txBody>
      </p:sp>
      <p:graphicFrame>
        <p:nvGraphicFramePr>
          <p:cNvPr id="2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85653"/>
              </p:ext>
            </p:extLst>
          </p:nvPr>
        </p:nvGraphicFramePr>
        <p:xfrm>
          <a:off x="6443595" y="2258699"/>
          <a:ext cx="38100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Equation" r:id="rId3" imgW="1562100" imgH="393700" progId="Equation.3">
                  <p:embed/>
                </p:oleObj>
              </mc:Choice>
              <mc:Fallback>
                <p:oleObj name="Equation" r:id="rId3" imgW="1562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595" y="2258699"/>
                        <a:ext cx="3810000" cy="9572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e 23"/>
          <p:cNvGrpSpPr/>
          <p:nvPr/>
        </p:nvGrpSpPr>
        <p:grpSpPr>
          <a:xfrm>
            <a:off x="1103290" y="1481797"/>
            <a:ext cx="4540250" cy="2057400"/>
            <a:chOff x="3524518" y="1361941"/>
            <a:chExt cx="4540250" cy="205740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524518" y="1361941"/>
              <a:ext cx="4540250" cy="2057400"/>
              <a:chOff x="1344" y="1296"/>
              <a:chExt cx="2860" cy="1296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3762" y="158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188" y="1296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2400">
                    <a:latin typeface="Symbol" panose="05050102010706020507" pitchFamily="18" charset="2"/>
                  </a:rPr>
                  <a:t>e</a:t>
                </a: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344" y="1296"/>
                <a:ext cx="3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/>
                  <a:t>E(p)</a:t>
                </a:r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3528" y="1584"/>
                <a:ext cx="48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816" y="1344"/>
                <a:ext cx="3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/>
                  <a:t>S(p)</a:t>
                </a: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2568" y="1344"/>
                <a:ext cx="948" cy="43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/>
                  <a:t>G(p)</a:t>
                </a:r>
              </a:p>
            </p:txBody>
          </p:sp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1862" y="143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1910" y="1480"/>
                <a:ext cx="192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V="1">
                <a:off x="1910" y="1480"/>
                <a:ext cx="192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1478" y="1576"/>
                <a:ext cx="38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150" y="1576"/>
                <a:ext cx="43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1929" y="1551"/>
                <a:ext cx="15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600"/>
                  <a:t>-</a:t>
                </a:r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1833" y="148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600"/>
                  <a:t>+</a:t>
                </a: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 flipH="1">
                <a:off x="2002" y="2391"/>
                <a:ext cx="1766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2412" y="2160"/>
                <a:ext cx="948" cy="43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/>
                  <a:t>H(p)</a:t>
                </a:r>
              </a:p>
            </p:txBody>
          </p:sp>
        </p:grp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072999" y="2731898"/>
              <a:ext cx="7000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/>
                <a:t>S</a:t>
              </a:r>
              <a:r>
                <a:rPr lang="fr-FR" sz="1800" baseline="-25000"/>
                <a:t>1</a:t>
              </a:r>
              <a:r>
                <a:rPr lang="fr-FR" sz="1800"/>
                <a:t>(p)</a:t>
              </a:r>
            </a:p>
          </p:txBody>
        </p:sp>
      </p:grpSp>
      <p:sp>
        <p:nvSpPr>
          <p:cNvPr id="25" name="Titre 1"/>
          <p:cNvSpPr txBox="1">
            <a:spLocks/>
          </p:cNvSpPr>
          <p:nvPr/>
        </p:nvSpPr>
        <p:spPr>
          <a:xfrm>
            <a:off x="632698" y="3886915"/>
            <a:ext cx="11507789" cy="76235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Association de deux comparateurs :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2948255" y="4978407"/>
            <a:ext cx="3271838" cy="1416052"/>
            <a:chOff x="3524518" y="1346070"/>
            <a:chExt cx="3271838" cy="1416052"/>
          </a:xfrm>
        </p:grpSpPr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3524518" y="1346070"/>
              <a:ext cx="3271838" cy="1392240"/>
              <a:chOff x="1344" y="1286"/>
              <a:chExt cx="2061" cy="877"/>
            </a:xfrm>
          </p:grpSpPr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1344" y="1296"/>
                <a:ext cx="3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/>
                  <a:t>E(p)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3017" y="1286"/>
                <a:ext cx="3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/>
                  <a:t>S(p)</a:t>
                </a:r>
              </a:p>
            </p:txBody>
          </p:sp>
          <p:sp>
            <p:nvSpPr>
              <p:cNvPr id="42" name="Oval 11"/>
              <p:cNvSpPr>
                <a:spLocks noChangeArrowheads="1"/>
              </p:cNvSpPr>
              <p:nvPr/>
            </p:nvSpPr>
            <p:spPr bwMode="auto">
              <a:xfrm>
                <a:off x="1862" y="143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1910" y="1480"/>
                <a:ext cx="192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 flipV="1">
                <a:off x="1910" y="1480"/>
                <a:ext cx="192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1478" y="1576"/>
                <a:ext cx="38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Line 16"/>
              <p:cNvSpPr>
                <a:spLocks noChangeShapeType="1"/>
              </p:cNvSpPr>
              <p:nvPr/>
            </p:nvSpPr>
            <p:spPr bwMode="auto">
              <a:xfrm>
                <a:off x="2150" y="1576"/>
                <a:ext cx="43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Text Box 17"/>
              <p:cNvSpPr txBox="1">
                <a:spLocks noChangeArrowheads="1"/>
              </p:cNvSpPr>
              <p:nvPr/>
            </p:nvSpPr>
            <p:spPr bwMode="auto">
              <a:xfrm>
                <a:off x="1929" y="1551"/>
                <a:ext cx="15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600"/>
                  <a:t>-</a:t>
                </a:r>
              </a:p>
            </p:txBody>
          </p:sp>
          <p:sp>
            <p:nvSpPr>
              <p:cNvPr id="48" name="Text Box 18"/>
              <p:cNvSpPr txBox="1">
                <a:spLocks noChangeArrowheads="1"/>
              </p:cNvSpPr>
              <p:nvPr/>
            </p:nvSpPr>
            <p:spPr bwMode="auto">
              <a:xfrm>
                <a:off x="1833" y="148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600"/>
                  <a:t>+</a:t>
                </a:r>
              </a:p>
            </p:txBody>
          </p:sp>
          <p:sp>
            <p:nvSpPr>
              <p:cNvPr id="49" name="Line 19"/>
              <p:cNvSpPr>
                <a:spLocks noChangeShapeType="1"/>
              </p:cNvSpPr>
              <p:nvPr/>
            </p:nvSpPr>
            <p:spPr bwMode="auto">
              <a:xfrm flipH="1">
                <a:off x="1716" y="2163"/>
                <a:ext cx="2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28" name="Connecteur droit avec flèche 27"/>
            <p:cNvCxnSpPr/>
            <p:nvPr/>
          </p:nvCxnSpPr>
          <p:spPr>
            <a:xfrm flipV="1">
              <a:off x="4578618" y="2090430"/>
              <a:ext cx="795" cy="647701"/>
            </a:xfrm>
            <a:prstGeom prst="straightConnector1">
              <a:avLst/>
            </a:prstGeom>
            <a:ln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2"/>
            <p:cNvGrpSpPr>
              <a:grpSpLocks/>
            </p:cNvGrpSpPr>
            <p:nvPr/>
          </p:nvGrpSpPr>
          <p:grpSpPr bwMode="auto">
            <a:xfrm>
              <a:off x="3790952" y="1577845"/>
              <a:ext cx="2852739" cy="1184277"/>
              <a:chOff x="785" y="1432"/>
              <a:chExt cx="1797" cy="746"/>
            </a:xfrm>
          </p:grpSpPr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785" y="1945"/>
                <a:ext cx="39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 smtClean="0"/>
                  <a:t>X(p</a:t>
                </a:r>
                <a:r>
                  <a:rPr lang="fr-FR" sz="1800" dirty="0"/>
                  <a:t>)</a:t>
                </a:r>
              </a:p>
            </p:txBody>
          </p:sp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1862" y="143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>
                <a:off x="1910" y="1480"/>
                <a:ext cx="192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V="1">
                <a:off x="1910" y="1480"/>
                <a:ext cx="192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>
                <a:off x="2150" y="1576"/>
                <a:ext cx="43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Text Box 17"/>
              <p:cNvSpPr txBox="1">
                <a:spLocks noChangeArrowheads="1"/>
              </p:cNvSpPr>
              <p:nvPr/>
            </p:nvSpPr>
            <p:spPr bwMode="auto">
              <a:xfrm>
                <a:off x="1929" y="1551"/>
                <a:ext cx="15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600"/>
                  <a:t>-</a:t>
                </a:r>
              </a:p>
            </p:txBody>
          </p:sp>
          <p:sp>
            <p:nvSpPr>
              <p:cNvPr id="38" name="Text Box 18"/>
              <p:cNvSpPr txBox="1">
                <a:spLocks noChangeArrowheads="1"/>
              </p:cNvSpPr>
              <p:nvPr/>
            </p:nvSpPr>
            <p:spPr bwMode="auto">
              <a:xfrm>
                <a:off x="1833" y="148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600"/>
                  <a:t>+</a:t>
                </a:r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 flipH="1">
                <a:off x="1717" y="2134"/>
                <a:ext cx="292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30" name="Connecteur droit avec flèche 29"/>
            <p:cNvCxnSpPr/>
            <p:nvPr/>
          </p:nvCxnSpPr>
          <p:spPr>
            <a:xfrm flipV="1">
              <a:off x="5729288" y="2084260"/>
              <a:ext cx="16025" cy="594465"/>
            </a:xfrm>
            <a:prstGeom prst="straightConnector1">
              <a:avLst/>
            </a:prstGeom>
            <a:ln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4931844" y="2372407"/>
              <a:ext cx="62068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 dirty="0"/>
                <a:t>Y</a:t>
              </a:r>
              <a:r>
                <a:rPr lang="fr-FR" sz="1800" dirty="0" smtClean="0"/>
                <a:t>(p</a:t>
              </a:r>
              <a:r>
                <a:rPr lang="fr-FR" sz="1800" dirty="0"/>
                <a:t>)</a:t>
              </a:r>
            </a:p>
          </p:txBody>
        </p:sp>
      </p:grp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7125253" y="5523525"/>
            <a:ext cx="2217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 defTabSz="762000">
              <a:spcBef>
                <a:spcPct val="20000"/>
              </a:spcBef>
              <a:buFont typeface="Wingdings" panose="05000000000000000000" pitchFamily="2" charset="2"/>
              <a:buChar char="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188913" algn="just" defTabSz="7620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188913" algn="just" defTabSz="762000">
              <a:spcBef>
                <a:spcPct val="20000"/>
              </a:spcBef>
              <a:buFont typeface="Wingdings" panose="05000000000000000000" pitchFamily="2" charset="2"/>
              <a:buChar char="w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185738" algn="just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185738" algn="just" defTabSz="762000">
              <a:spcBef>
                <a:spcPct val="20000"/>
              </a:spcBef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sz="1800" dirty="0" smtClean="0"/>
              <a:t>S(p)=E(p)-X(p)-Y(p)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907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31925" y="992963"/>
            <a:ext cx="8534400" cy="585198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 gauche d’un élément : </a:t>
            </a:r>
          </a:p>
        </p:txBody>
      </p:sp>
      <p:sp>
        <p:nvSpPr>
          <p:cNvPr id="54" name="Titre 1"/>
          <p:cNvSpPr txBox="1">
            <a:spLocks/>
          </p:cNvSpPr>
          <p:nvPr/>
        </p:nvSpPr>
        <p:spPr>
          <a:xfrm>
            <a:off x="684211" y="149497"/>
            <a:ext cx="11507789" cy="76235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Déplacement de comparateurs :</a:t>
            </a:r>
          </a:p>
        </p:txBody>
      </p:sp>
      <p:grpSp>
        <p:nvGrpSpPr>
          <p:cNvPr id="76" name="Groupe 75"/>
          <p:cNvGrpSpPr/>
          <p:nvPr/>
        </p:nvGrpSpPr>
        <p:grpSpPr>
          <a:xfrm>
            <a:off x="2983549" y="2006099"/>
            <a:ext cx="5573717" cy="1496315"/>
            <a:chOff x="810686" y="4155997"/>
            <a:chExt cx="5573717" cy="1496315"/>
          </a:xfrm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1630081" y="4257822"/>
              <a:ext cx="1504950" cy="685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/>
                <a:t>G(p)</a:t>
              </a:r>
            </a:p>
          </p:txBody>
        </p:sp>
        <p:grpSp>
          <p:nvGrpSpPr>
            <p:cNvPr id="69" name="Groupe 68"/>
            <p:cNvGrpSpPr/>
            <p:nvPr/>
          </p:nvGrpSpPr>
          <p:grpSpPr>
            <a:xfrm>
              <a:off x="810686" y="4155997"/>
              <a:ext cx="5573717" cy="1325565"/>
              <a:chOff x="810686" y="4155997"/>
              <a:chExt cx="5573717" cy="1325565"/>
            </a:xfrm>
          </p:grpSpPr>
          <p:grpSp>
            <p:nvGrpSpPr>
              <p:cNvPr id="57" name="Group 22"/>
              <p:cNvGrpSpPr>
                <a:grpSpLocks/>
              </p:cNvGrpSpPr>
              <p:nvPr/>
            </p:nvGrpSpPr>
            <p:grpSpPr bwMode="auto">
              <a:xfrm>
                <a:off x="810686" y="4155997"/>
                <a:ext cx="5573717" cy="1325565"/>
                <a:chOff x="3" y="1320"/>
                <a:chExt cx="3511" cy="835"/>
              </a:xfrm>
            </p:grpSpPr>
            <p:sp>
              <p:nvSpPr>
                <p:cNvPr id="5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" y="1320"/>
                  <a:ext cx="3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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5715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w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714500" indent="-185738" algn="just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286000" indent="-185738" algn="just" defTabSz="762000">
                    <a:spcBef>
                      <a:spcPct val="20000"/>
                    </a:spcBef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7432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32004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6576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41148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sz="1800" dirty="0"/>
                    <a:t>E(p)</a:t>
                  </a:r>
                </a:p>
              </p:txBody>
            </p:sp>
            <p:sp>
              <p:nvSpPr>
                <p:cNvPr id="5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50" y="1352"/>
                  <a:ext cx="136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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5715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w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714500" indent="-185738" algn="just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286000" indent="-185738" algn="just" defTabSz="762000">
                    <a:spcBef>
                      <a:spcPct val="20000"/>
                    </a:spcBef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7432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32004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6576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41148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sz="1800" dirty="0"/>
                    <a:t>S(p</a:t>
                  </a:r>
                  <a:r>
                    <a:rPr lang="fr-FR" sz="1800" dirty="0" smtClean="0"/>
                    <a:t>)=E(p)G(p)-X(p)</a:t>
                  </a:r>
                  <a:endParaRPr lang="fr-FR" sz="1800" dirty="0"/>
                </a:p>
              </p:txBody>
            </p:sp>
            <p:sp>
              <p:nvSpPr>
                <p:cNvPr id="60" name="Oval 11"/>
                <p:cNvSpPr>
                  <a:spLocks noChangeArrowheads="1"/>
                </p:cNvSpPr>
                <p:nvPr/>
              </p:nvSpPr>
              <p:spPr bwMode="auto">
                <a:xfrm>
                  <a:off x="1862" y="1432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61" name="Line 12"/>
                <p:cNvSpPr>
                  <a:spLocks noChangeShapeType="1"/>
                </p:cNvSpPr>
                <p:nvPr/>
              </p:nvSpPr>
              <p:spPr bwMode="auto">
                <a:xfrm>
                  <a:off x="1910" y="1480"/>
                  <a:ext cx="192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910" y="1480"/>
                  <a:ext cx="192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" name="Line 14"/>
                <p:cNvSpPr>
                  <a:spLocks noChangeShapeType="1"/>
                </p:cNvSpPr>
                <p:nvPr/>
              </p:nvSpPr>
              <p:spPr bwMode="auto">
                <a:xfrm>
                  <a:off x="1478" y="1576"/>
                  <a:ext cx="384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" name="Line 16"/>
                <p:cNvSpPr>
                  <a:spLocks noChangeShapeType="1"/>
                </p:cNvSpPr>
                <p:nvPr/>
              </p:nvSpPr>
              <p:spPr bwMode="auto">
                <a:xfrm>
                  <a:off x="2150" y="1576"/>
                  <a:ext cx="432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29" y="1551"/>
                  <a:ext cx="15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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5715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w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714500" indent="-185738" algn="just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286000" indent="-185738" algn="just" defTabSz="762000">
                    <a:spcBef>
                      <a:spcPct val="20000"/>
                    </a:spcBef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7432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32004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6576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41148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sz="1600"/>
                    <a:t>-</a:t>
                  </a:r>
                </a:p>
              </p:txBody>
            </p:sp>
            <p:sp>
              <p:nvSpPr>
                <p:cNvPr id="6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33" y="1480"/>
                  <a:ext cx="19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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5715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w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714500" indent="-185738" algn="just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286000" indent="-185738" algn="just" defTabSz="762000">
                    <a:spcBef>
                      <a:spcPct val="20000"/>
                    </a:spcBef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7432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32004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6576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41148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sz="1600"/>
                    <a:t>+</a:t>
                  </a:r>
                </a:p>
              </p:txBody>
            </p:sp>
            <p:sp>
              <p:nvSpPr>
                <p:cNvPr id="6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716" y="2155"/>
                  <a:ext cx="2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68" name="Connecteur droit avec flèche 67"/>
              <p:cNvCxnSpPr/>
              <p:nvPr/>
            </p:nvCxnSpPr>
            <p:spPr>
              <a:xfrm flipV="1">
                <a:off x="3989654" y="4819667"/>
                <a:ext cx="795" cy="647701"/>
              </a:xfrm>
              <a:prstGeom prst="straightConnector1">
                <a:avLst/>
              </a:prstGeom>
              <a:ln>
                <a:solidFill>
                  <a:schemeClr val="tx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Connecteur droit avec flèche 70"/>
            <p:cNvCxnSpPr>
              <a:endCxn id="56" idx="1"/>
            </p:cNvCxnSpPr>
            <p:nvPr/>
          </p:nvCxnSpPr>
          <p:spPr>
            <a:xfrm flipV="1">
              <a:off x="879743" y="4600722"/>
              <a:ext cx="750338" cy="20531"/>
            </a:xfrm>
            <a:prstGeom prst="straightConnector1">
              <a:avLst/>
            </a:prstGeom>
            <a:ln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2903805" y="5282424"/>
              <a:ext cx="620713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 dirty="0" smtClean="0"/>
                <a:t>X(p</a:t>
              </a:r>
              <a:r>
                <a:rPr lang="fr-FR" sz="1800" dirty="0"/>
                <a:t>)</a:t>
              </a:r>
            </a:p>
          </p:txBody>
        </p:sp>
      </p:grpSp>
      <p:grpSp>
        <p:nvGrpSpPr>
          <p:cNvPr id="96" name="Groupe 95"/>
          <p:cNvGrpSpPr/>
          <p:nvPr/>
        </p:nvGrpSpPr>
        <p:grpSpPr>
          <a:xfrm>
            <a:off x="1221214" y="4513807"/>
            <a:ext cx="8389096" cy="1647851"/>
            <a:chOff x="4930170" y="4883018"/>
            <a:chExt cx="8389096" cy="1647851"/>
          </a:xfrm>
        </p:grpSpPr>
        <p:grpSp>
          <p:nvGrpSpPr>
            <p:cNvPr id="77" name="Groupe 76"/>
            <p:cNvGrpSpPr/>
            <p:nvPr/>
          </p:nvGrpSpPr>
          <p:grpSpPr>
            <a:xfrm>
              <a:off x="4930170" y="4883018"/>
              <a:ext cx="8389096" cy="1376365"/>
              <a:chOff x="1022671" y="4105197"/>
              <a:chExt cx="8389096" cy="1376365"/>
            </a:xfrm>
          </p:grpSpPr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4897895" y="4188691"/>
                <a:ext cx="1504950" cy="6858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/>
                  <a:t>G(p)</a:t>
                </a:r>
              </a:p>
            </p:txBody>
          </p:sp>
          <p:grpSp>
            <p:nvGrpSpPr>
              <p:cNvPr id="79" name="Groupe 78"/>
              <p:cNvGrpSpPr/>
              <p:nvPr/>
            </p:nvGrpSpPr>
            <p:grpSpPr>
              <a:xfrm>
                <a:off x="2685525" y="4105197"/>
                <a:ext cx="6726242" cy="1376365"/>
                <a:chOff x="2685525" y="4105197"/>
                <a:chExt cx="6726242" cy="1376365"/>
              </a:xfrm>
            </p:grpSpPr>
            <p:grpSp>
              <p:nvGrpSpPr>
                <p:cNvPr id="82" name="Group 22"/>
                <p:cNvGrpSpPr>
                  <a:grpSpLocks/>
                </p:cNvGrpSpPr>
                <p:nvPr/>
              </p:nvGrpSpPr>
              <p:grpSpPr bwMode="auto">
                <a:xfrm>
                  <a:off x="2685525" y="4105197"/>
                  <a:ext cx="6726242" cy="1376365"/>
                  <a:chOff x="1184" y="1288"/>
                  <a:chExt cx="4237" cy="867"/>
                </a:xfrm>
              </p:grpSpPr>
              <p:sp>
                <p:nvSpPr>
                  <p:cNvPr id="8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4" y="1288"/>
                    <a:ext cx="3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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5715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w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714500" indent="-185738" algn="just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286000" indent="-185738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7432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32004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6576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41148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sz="1800" dirty="0"/>
                      <a:t>E(p)</a:t>
                    </a:r>
                  </a:p>
                </p:txBody>
              </p:sp>
              <p:sp>
                <p:nvSpPr>
                  <p:cNvPr id="8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8" y="1341"/>
                    <a:ext cx="1833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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5715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w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714500" indent="-185738" algn="just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286000" indent="-185738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7432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32004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6576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41148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sz="1800" dirty="0">
                        <a:solidFill>
                          <a:schemeClr val="bg1"/>
                        </a:solidFill>
                      </a:rPr>
                      <a:t>S(p</a:t>
                    </a:r>
                    <a:r>
                      <a:rPr lang="fr-FR" sz="1800" dirty="0" smtClean="0">
                        <a:solidFill>
                          <a:schemeClr val="bg1"/>
                        </a:solidFill>
                      </a:rPr>
                      <a:t>)=(E(p) -X(p)/</a:t>
                    </a:r>
                    <a:r>
                      <a:rPr lang="fr-FR" sz="1800" dirty="0">
                        <a:solidFill>
                          <a:schemeClr val="bg1"/>
                        </a:solidFill>
                      </a:rPr>
                      <a:t>G(p)</a:t>
                    </a:r>
                    <a:r>
                      <a:rPr lang="fr-FR" sz="1800" dirty="0" smtClean="0">
                        <a:solidFill>
                          <a:schemeClr val="bg1"/>
                        </a:solidFill>
                      </a:rPr>
                      <a:t>)G(p)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sz="1800" dirty="0" smtClean="0">
                        <a:solidFill>
                          <a:schemeClr val="bg1"/>
                        </a:solidFill>
                      </a:rPr>
                      <a:t>=E(p)G(p)-X(p)</a:t>
                    </a:r>
                    <a:endParaRPr lang="fr-FR" sz="1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862" y="1432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fr-FR"/>
                  </a:p>
                </p:txBody>
              </p:sp>
              <p:sp>
                <p:nvSpPr>
                  <p:cNvPr id="8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910" y="1480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10" y="1480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478" y="1576"/>
                    <a:ext cx="38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150" y="1576"/>
                    <a:ext cx="432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9" y="1551"/>
                    <a:ext cx="159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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5715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w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714500" indent="-185738" algn="just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286000" indent="-185738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7432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32004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6576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41148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sz="1600"/>
                      <a:t>-</a:t>
                    </a:r>
                  </a:p>
                </p:txBody>
              </p:sp>
              <p:sp>
                <p:nvSpPr>
                  <p:cNvPr id="9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3" y="1480"/>
                    <a:ext cx="19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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5715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w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714500" indent="-185738" algn="just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286000" indent="-185738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7432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32004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6576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41148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sz="1600"/>
                      <a:t>+</a:t>
                    </a:r>
                  </a:p>
                </p:txBody>
              </p:sp>
              <p:sp>
                <p:nvSpPr>
                  <p:cNvPr id="93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16" y="2155"/>
                    <a:ext cx="2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cxnSp>
              <p:nvCxnSpPr>
                <p:cNvPr id="83" name="Connecteur droit avec flèche 82"/>
                <p:cNvCxnSpPr/>
                <p:nvPr/>
              </p:nvCxnSpPr>
              <p:spPr>
                <a:xfrm flipV="1">
                  <a:off x="3989654" y="4819667"/>
                  <a:ext cx="795" cy="647701"/>
                </a:xfrm>
                <a:prstGeom prst="straightConnector1">
                  <a:avLst/>
                </a:prstGeom>
                <a:ln>
                  <a:solidFill>
                    <a:schemeClr val="tx1">
                      <a:alpha val="6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 flipV="1">
                <a:off x="1316134" y="5385103"/>
                <a:ext cx="750338" cy="20531"/>
              </a:xfrm>
              <a:prstGeom prst="straightConnector1">
                <a:avLst/>
              </a:prstGeom>
              <a:ln>
                <a:solidFill>
                  <a:schemeClr val="tx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 Box 9"/>
              <p:cNvSpPr txBox="1">
                <a:spLocks noChangeArrowheads="1"/>
              </p:cNvSpPr>
              <p:nvPr/>
            </p:nvSpPr>
            <p:spPr bwMode="auto">
              <a:xfrm>
                <a:off x="1022671" y="5039551"/>
                <a:ext cx="620713" cy="36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 smtClean="0"/>
                  <a:t>X(p</a:t>
                </a:r>
                <a:r>
                  <a:rPr lang="fr-FR" sz="1800" dirty="0"/>
                  <a:t>)</a:t>
                </a:r>
              </a:p>
            </p:txBody>
          </p:sp>
        </p:grp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932625" y="5845069"/>
              <a:ext cx="1504950" cy="685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 dirty="0" smtClean="0"/>
                <a:t>1/G(p</a:t>
              </a:r>
              <a:r>
                <a:rPr lang="fr-FR" sz="1800" dirty="0"/>
                <a:t>)</a:t>
              </a:r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>
              <a:off x="10336876" y="5352632"/>
              <a:ext cx="6096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261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31925" y="992963"/>
            <a:ext cx="8534400" cy="585198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droite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d’un élément : </a:t>
            </a:r>
          </a:p>
        </p:txBody>
      </p:sp>
      <p:sp>
        <p:nvSpPr>
          <p:cNvPr id="54" name="Titre 1"/>
          <p:cNvSpPr txBox="1">
            <a:spLocks/>
          </p:cNvSpPr>
          <p:nvPr/>
        </p:nvSpPr>
        <p:spPr>
          <a:xfrm>
            <a:off x="684211" y="149497"/>
            <a:ext cx="11507789" cy="76235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Déplacement de comparateurs :</a:t>
            </a:r>
          </a:p>
        </p:txBody>
      </p:sp>
      <p:grpSp>
        <p:nvGrpSpPr>
          <p:cNvPr id="76" name="Groupe 75"/>
          <p:cNvGrpSpPr/>
          <p:nvPr/>
        </p:nvGrpSpPr>
        <p:grpSpPr>
          <a:xfrm>
            <a:off x="2976144" y="1955393"/>
            <a:ext cx="6370641" cy="1532827"/>
            <a:chOff x="2676000" y="4119485"/>
            <a:chExt cx="6370641" cy="1532827"/>
          </a:xfrm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4969389" y="4217107"/>
              <a:ext cx="1504950" cy="685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/>
                <a:t>G(p)</a:t>
              </a:r>
            </a:p>
          </p:txBody>
        </p:sp>
        <p:grpSp>
          <p:nvGrpSpPr>
            <p:cNvPr id="69" name="Groupe 68"/>
            <p:cNvGrpSpPr/>
            <p:nvPr/>
          </p:nvGrpSpPr>
          <p:grpSpPr>
            <a:xfrm>
              <a:off x="2676000" y="4119485"/>
              <a:ext cx="6370641" cy="1362078"/>
              <a:chOff x="2676000" y="4119485"/>
              <a:chExt cx="6370641" cy="1362078"/>
            </a:xfrm>
          </p:grpSpPr>
          <p:grpSp>
            <p:nvGrpSpPr>
              <p:cNvPr id="57" name="Group 22"/>
              <p:cNvGrpSpPr>
                <a:grpSpLocks/>
              </p:cNvGrpSpPr>
              <p:nvPr/>
            </p:nvGrpSpPr>
            <p:grpSpPr bwMode="auto">
              <a:xfrm>
                <a:off x="2676000" y="4119485"/>
                <a:ext cx="6370641" cy="1362078"/>
                <a:chOff x="1178" y="1297"/>
                <a:chExt cx="4013" cy="858"/>
              </a:xfrm>
            </p:grpSpPr>
            <p:sp>
              <p:nvSpPr>
                <p:cNvPr id="5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178" y="1297"/>
                  <a:ext cx="3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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5715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w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714500" indent="-185738" algn="just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286000" indent="-185738" algn="just" defTabSz="762000">
                    <a:spcBef>
                      <a:spcPct val="20000"/>
                    </a:spcBef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7432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32004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6576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41148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sz="1800" dirty="0"/>
                    <a:t>E(p)</a:t>
                  </a:r>
                </a:p>
              </p:txBody>
            </p:sp>
            <p:sp>
              <p:nvSpPr>
                <p:cNvPr id="5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689" y="1310"/>
                  <a:ext cx="150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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5715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w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714500" indent="-185738" algn="just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286000" indent="-185738" algn="just" defTabSz="762000">
                    <a:spcBef>
                      <a:spcPct val="20000"/>
                    </a:spcBef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7432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32004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6576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41148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sz="1800" dirty="0"/>
                    <a:t>S(p</a:t>
                  </a:r>
                  <a:r>
                    <a:rPr lang="fr-FR" sz="1800" dirty="0" smtClean="0"/>
                    <a:t>)=(E(p)-X(p))</a:t>
                  </a:r>
                  <a:r>
                    <a:rPr lang="fr-FR" sz="1800" dirty="0"/>
                    <a:t> G(p)</a:t>
                  </a:r>
                </a:p>
              </p:txBody>
            </p:sp>
            <p:sp>
              <p:nvSpPr>
                <p:cNvPr id="60" name="Oval 11"/>
                <p:cNvSpPr>
                  <a:spLocks noChangeArrowheads="1"/>
                </p:cNvSpPr>
                <p:nvPr/>
              </p:nvSpPr>
              <p:spPr bwMode="auto">
                <a:xfrm>
                  <a:off x="1862" y="1432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61" name="Line 12"/>
                <p:cNvSpPr>
                  <a:spLocks noChangeShapeType="1"/>
                </p:cNvSpPr>
                <p:nvPr/>
              </p:nvSpPr>
              <p:spPr bwMode="auto">
                <a:xfrm>
                  <a:off x="1910" y="1480"/>
                  <a:ext cx="192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910" y="1480"/>
                  <a:ext cx="192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" name="Line 14"/>
                <p:cNvSpPr>
                  <a:spLocks noChangeShapeType="1"/>
                </p:cNvSpPr>
                <p:nvPr/>
              </p:nvSpPr>
              <p:spPr bwMode="auto">
                <a:xfrm>
                  <a:off x="1478" y="1576"/>
                  <a:ext cx="384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" name="Line 16"/>
                <p:cNvSpPr>
                  <a:spLocks noChangeShapeType="1"/>
                </p:cNvSpPr>
                <p:nvPr/>
              </p:nvSpPr>
              <p:spPr bwMode="auto">
                <a:xfrm>
                  <a:off x="3571" y="1587"/>
                  <a:ext cx="432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29" y="1551"/>
                  <a:ext cx="15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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5715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w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714500" indent="-185738" algn="just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286000" indent="-185738" algn="just" defTabSz="762000">
                    <a:spcBef>
                      <a:spcPct val="20000"/>
                    </a:spcBef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7432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32004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6576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41148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sz="1600"/>
                    <a:t>-</a:t>
                  </a:r>
                </a:p>
              </p:txBody>
            </p:sp>
            <p:sp>
              <p:nvSpPr>
                <p:cNvPr id="6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33" y="1480"/>
                  <a:ext cx="19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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5715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188913" algn="just" defTabSz="762000">
                    <a:spcBef>
                      <a:spcPct val="20000"/>
                    </a:spcBef>
                    <a:buFont typeface="Wingdings" panose="05000000000000000000" pitchFamily="2" charset="2"/>
                    <a:buChar char="w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714500" indent="-185738" algn="just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286000" indent="-185738" algn="just" defTabSz="762000">
                    <a:spcBef>
                      <a:spcPct val="20000"/>
                    </a:spcBef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7432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32004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6576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4114800" indent="-185738" algn="just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sz="1600"/>
                    <a:t>+</a:t>
                  </a:r>
                </a:p>
              </p:txBody>
            </p:sp>
            <p:sp>
              <p:nvSpPr>
                <p:cNvPr id="6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716" y="2155"/>
                  <a:ext cx="2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68" name="Connecteur droit avec flèche 67"/>
              <p:cNvCxnSpPr/>
              <p:nvPr/>
            </p:nvCxnSpPr>
            <p:spPr>
              <a:xfrm flipV="1">
                <a:off x="3989654" y="4819667"/>
                <a:ext cx="795" cy="647701"/>
              </a:xfrm>
              <a:prstGeom prst="straightConnector1">
                <a:avLst/>
              </a:prstGeom>
              <a:ln>
                <a:solidFill>
                  <a:schemeClr val="tx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Connecteur droit avec flèche 70"/>
            <p:cNvCxnSpPr>
              <a:endCxn id="56" idx="1"/>
            </p:cNvCxnSpPr>
            <p:nvPr/>
          </p:nvCxnSpPr>
          <p:spPr>
            <a:xfrm flipV="1">
              <a:off x="4219051" y="4560007"/>
              <a:ext cx="750338" cy="20531"/>
            </a:xfrm>
            <a:prstGeom prst="straightConnector1">
              <a:avLst/>
            </a:prstGeom>
            <a:ln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2903805" y="5282424"/>
              <a:ext cx="620713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 dirty="0" smtClean="0"/>
                <a:t>X(p</a:t>
              </a:r>
              <a:r>
                <a:rPr lang="fr-FR" sz="1800" dirty="0"/>
                <a:t>)</a:t>
              </a:r>
            </a:p>
          </p:txBody>
        </p:sp>
      </p:grpSp>
      <p:grpSp>
        <p:nvGrpSpPr>
          <p:cNvPr id="96" name="Groupe 95"/>
          <p:cNvGrpSpPr/>
          <p:nvPr/>
        </p:nvGrpSpPr>
        <p:grpSpPr>
          <a:xfrm>
            <a:off x="2679123" y="4405797"/>
            <a:ext cx="6821490" cy="1787037"/>
            <a:chOff x="4456248" y="4821106"/>
            <a:chExt cx="6821490" cy="1787037"/>
          </a:xfrm>
        </p:grpSpPr>
        <p:grpSp>
          <p:nvGrpSpPr>
            <p:cNvPr id="77" name="Groupe 76"/>
            <p:cNvGrpSpPr/>
            <p:nvPr/>
          </p:nvGrpSpPr>
          <p:grpSpPr>
            <a:xfrm>
              <a:off x="4456248" y="4821106"/>
              <a:ext cx="6821490" cy="1438278"/>
              <a:chOff x="548749" y="4043285"/>
              <a:chExt cx="6821490" cy="1438278"/>
            </a:xfrm>
          </p:grpSpPr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1643384" y="4182739"/>
                <a:ext cx="1504950" cy="6858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/>
                  <a:t>G(p)</a:t>
                </a:r>
              </a:p>
            </p:txBody>
          </p:sp>
          <p:grpSp>
            <p:nvGrpSpPr>
              <p:cNvPr id="79" name="Groupe 78"/>
              <p:cNvGrpSpPr/>
              <p:nvPr/>
            </p:nvGrpSpPr>
            <p:grpSpPr>
              <a:xfrm>
                <a:off x="548749" y="4043285"/>
                <a:ext cx="6821490" cy="1438278"/>
                <a:chOff x="548749" y="4043285"/>
                <a:chExt cx="6821490" cy="1438278"/>
              </a:xfrm>
            </p:grpSpPr>
            <p:grpSp>
              <p:nvGrpSpPr>
                <p:cNvPr id="82" name="Group 22"/>
                <p:cNvGrpSpPr>
                  <a:grpSpLocks/>
                </p:cNvGrpSpPr>
                <p:nvPr/>
              </p:nvGrpSpPr>
              <p:grpSpPr bwMode="auto">
                <a:xfrm>
                  <a:off x="548749" y="4043285"/>
                  <a:ext cx="6821490" cy="1438278"/>
                  <a:chOff x="-162" y="1249"/>
                  <a:chExt cx="4297" cy="906"/>
                </a:xfrm>
              </p:grpSpPr>
              <p:sp>
                <p:nvSpPr>
                  <p:cNvPr id="8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62" y="1249"/>
                    <a:ext cx="3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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5715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w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714500" indent="-185738" algn="just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286000" indent="-185738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7432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32004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6576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41148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sz="1800" dirty="0"/>
                      <a:t>E(p)</a:t>
                    </a:r>
                  </a:p>
                </p:txBody>
              </p:sp>
              <p:sp>
                <p:nvSpPr>
                  <p:cNvPr id="8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9" y="1337"/>
                    <a:ext cx="1696" cy="75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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5715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w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714500" indent="-185738" algn="just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286000" indent="-185738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7432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32004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6576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41148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sz="1800" dirty="0">
                        <a:solidFill>
                          <a:schemeClr val="bg1"/>
                        </a:solidFill>
                      </a:rPr>
                      <a:t>S(p</a:t>
                    </a:r>
                    <a:r>
                      <a:rPr lang="fr-FR" sz="1800" dirty="0" smtClean="0">
                        <a:solidFill>
                          <a:schemeClr val="bg1"/>
                        </a:solidFill>
                      </a:rPr>
                      <a:t>)=E(p)G(p)-X(p)</a:t>
                    </a:r>
                    <a:r>
                      <a:rPr lang="fr-FR" sz="1800" dirty="0">
                        <a:solidFill>
                          <a:schemeClr val="bg1"/>
                        </a:solidFill>
                      </a:rPr>
                      <a:t> G(p</a:t>
                    </a:r>
                    <a:r>
                      <a:rPr lang="fr-FR" sz="1800" dirty="0" smtClean="0">
                        <a:solidFill>
                          <a:schemeClr val="bg1"/>
                        </a:solidFill>
                      </a:rPr>
                      <a:t>)</a:t>
                    </a:r>
                  </a:p>
                  <a:p>
                    <a:pPr algn="ctr">
                      <a:spcBef>
                        <a:spcPct val="0"/>
                      </a:spcBef>
                      <a:buNone/>
                    </a:pPr>
                    <a:r>
                      <a:rPr lang="fr-FR" sz="1800" dirty="0" smtClean="0"/>
                      <a:t>=(</a:t>
                    </a:r>
                    <a:r>
                      <a:rPr lang="fr-FR" sz="1800" dirty="0"/>
                      <a:t>E(p)-X(p)) G(p)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fr-FR" sz="1800" dirty="0">
                      <a:solidFill>
                        <a:schemeClr val="bg1"/>
                      </a:solidFill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fr-FR" sz="1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862" y="1432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fr-FR"/>
                  </a:p>
                </p:txBody>
              </p:sp>
              <p:sp>
                <p:nvSpPr>
                  <p:cNvPr id="8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910" y="1480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10" y="1480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478" y="1576"/>
                    <a:ext cx="384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150" y="1576"/>
                    <a:ext cx="432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9" y="1551"/>
                    <a:ext cx="159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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5715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w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714500" indent="-185738" algn="just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286000" indent="-185738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7432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32004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6576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41148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sz="1600"/>
                      <a:t>-</a:t>
                    </a:r>
                  </a:p>
                </p:txBody>
              </p:sp>
              <p:sp>
                <p:nvSpPr>
                  <p:cNvPr id="9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3" y="1480"/>
                    <a:ext cx="19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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5715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188913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buChar char="w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714500" indent="-185738" algn="just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286000" indent="-185738" algn="just" defTabSz="762000">
                      <a:spcBef>
                        <a:spcPct val="20000"/>
                      </a:spcBef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7432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32004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6576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4114800" indent="-185738" algn="just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sz="1600"/>
                      <a:t>+</a:t>
                    </a:r>
                  </a:p>
                </p:txBody>
              </p:sp>
              <p:sp>
                <p:nvSpPr>
                  <p:cNvPr id="93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16" y="2155"/>
                    <a:ext cx="2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cxnSp>
              <p:nvCxnSpPr>
                <p:cNvPr id="83" name="Connecteur droit avec flèche 82"/>
                <p:cNvCxnSpPr/>
                <p:nvPr/>
              </p:nvCxnSpPr>
              <p:spPr>
                <a:xfrm flipV="1">
                  <a:off x="3989654" y="4819667"/>
                  <a:ext cx="795" cy="647701"/>
                </a:xfrm>
                <a:prstGeom prst="straightConnector1">
                  <a:avLst/>
                </a:prstGeom>
                <a:ln>
                  <a:solidFill>
                    <a:schemeClr val="tx1">
                      <a:alpha val="6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 flipV="1">
                <a:off x="1316134" y="5436619"/>
                <a:ext cx="750338" cy="20531"/>
              </a:xfrm>
              <a:prstGeom prst="straightConnector1">
                <a:avLst/>
              </a:prstGeom>
              <a:ln>
                <a:solidFill>
                  <a:schemeClr val="tx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 Box 9"/>
              <p:cNvSpPr txBox="1">
                <a:spLocks noChangeArrowheads="1"/>
              </p:cNvSpPr>
              <p:nvPr/>
            </p:nvSpPr>
            <p:spPr bwMode="auto">
              <a:xfrm>
                <a:off x="1022671" y="5091067"/>
                <a:ext cx="620713" cy="36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 defTabSz="762000">
                  <a:spcBef>
                    <a:spcPct val="20000"/>
                  </a:spcBef>
                  <a:buFont typeface="Wingdings" panose="05000000000000000000" pitchFamily="2" charset="2"/>
                  <a:buChar char="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188913" algn="just" defTabSz="762000">
                  <a:spcBef>
                    <a:spcPct val="20000"/>
                  </a:spcBef>
                  <a:buFont typeface="Wingdings" panose="05000000000000000000" pitchFamily="2" charset="2"/>
                  <a:buChar char="w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185738" algn="just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185738" algn="just" defTabSz="762000">
                  <a:spcBef>
                    <a:spcPct val="20000"/>
                  </a:spcBef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185738" algn="just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sz="1800" dirty="0" smtClean="0"/>
                  <a:t>X(p</a:t>
                </a:r>
                <a:r>
                  <a:rPr lang="fr-FR" sz="1800" dirty="0"/>
                  <a:t>)</a:t>
                </a:r>
              </a:p>
            </p:txBody>
          </p:sp>
        </p:grp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932625" y="5922343"/>
              <a:ext cx="1504950" cy="685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 defTabSz="762000">
                <a:spcBef>
                  <a:spcPct val="20000"/>
                </a:spcBef>
                <a:buFont typeface="Wingdings" panose="05000000000000000000" pitchFamily="2" charset="2"/>
                <a:buChar char="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188913" algn="just" defTabSz="762000">
                <a:spcBef>
                  <a:spcPct val="20000"/>
                </a:spcBef>
                <a:buFont typeface="Wingdings" panose="05000000000000000000" pitchFamily="2" charset="2"/>
                <a:buChar char="w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185738" algn="just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185738" algn="just" defTabSz="762000">
                <a:spcBef>
                  <a:spcPct val="20000"/>
                </a:spcBef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185738" algn="just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sz="1800" dirty="0" smtClean="0"/>
                <a:t>G(p</a:t>
              </a:r>
              <a:r>
                <a:rPr lang="fr-FR" sz="1800" dirty="0"/>
                <a:t>)</a:t>
              </a:r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>
              <a:off x="4926202" y="5300532"/>
              <a:ext cx="6096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643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3345" y="127643"/>
            <a:ext cx="8534401" cy="775182"/>
          </a:xfrm>
        </p:spPr>
        <p:txBody>
          <a:bodyPr/>
          <a:lstStyle/>
          <a:p>
            <a:r>
              <a:rPr lang="fr-FR" dirty="0" err="1"/>
              <a:t>problems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1459" y="1104418"/>
                <a:ext cx="8534400" cy="786114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Example 1.</a:t>
                </a:r>
                <a:r>
                  <a:rPr lang="en-US" dirty="0" smtClean="0"/>
                  <a:t> Find the Laplace Transform of </a:t>
                </a:r>
                <a:r>
                  <a:rPr lang="en-US" b="1" dirty="0" smtClean="0"/>
                  <a:t>f(t)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dirty="0" smtClean="0"/>
                  <a:t>; </a:t>
                </a:r>
                <a:r>
                  <a:rPr lang="en-US" dirty="0"/>
                  <a:t>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0, where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1459" y="1104418"/>
                <a:ext cx="8534400" cy="786114"/>
              </a:xfrm>
              <a:blipFill>
                <a:blip r:embed="rId2"/>
                <a:stretch>
                  <a:fillRect l="-643" t="-3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76183" y="1935092"/>
            <a:ext cx="10544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</a:rPr>
              <a:t>Solution</a:t>
            </a:r>
            <a:r>
              <a:rPr lang="fr-FR" b="1" dirty="0" smtClean="0">
                <a:latin typeface="Times New Roman" panose="02020603050405020304" pitchFamily="18" charset="0"/>
              </a:rPr>
              <a:t>:</a:t>
            </a:r>
            <a:endParaRPr lang="fr-FR" b="1" dirty="0">
              <a:latin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334" y="2373383"/>
            <a:ext cx="2693735" cy="9907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904" y="3364130"/>
            <a:ext cx="1905165" cy="6522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4760" y="4205826"/>
            <a:ext cx="1141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BX10"/>
              </a:rPr>
              <a:t>Example 2.</a:t>
            </a:r>
            <a:r>
              <a:rPr lang="en-US" dirty="0" smtClean="0">
                <a:latin typeface="CMBX10"/>
              </a:rPr>
              <a:t> </a:t>
            </a:r>
            <a:r>
              <a:rPr lang="en-US" dirty="0">
                <a:latin typeface="CMR10"/>
              </a:rPr>
              <a:t>Find the Laplace Transform of the </a:t>
            </a:r>
            <a:r>
              <a:rPr lang="en-US" dirty="0">
                <a:latin typeface="CMTI10"/>
              </a:rPr>
              <a:t>unit step function </a:t>
            </a:r>
            <a:r>
              <a:rPr lang="en-US" dirty="0">
                <a:latin typeface="CMBX10"/>
              </a:rPr>
              <a:t>1</a:t>
            </a:r>
            <a:r>
              <a:rPr lang="en-US" dirty="0">
                <a:latin typeface="CMR10"/>
              </a:rPr>
              <a:t>(</a:t>
            </a:r>
            <a:r>
              <a:rPr lang="en-US" dirty="0">
                <a:latin typeface="CMMI10"/>
              </a:rPr>
              <a:t>t</a:t>
            </a:r>
            <a:r>
              <a:rPr lang="en-US" dirty="0">
                <a:latin typeface="CMR10"/>
              </a:rPr>
              <a:t>), </a:t>
            </a:r>
            <a:r>
              <a:rPr lang="en-US" dirty="0" smtClean="0">
                <a:latin typeface="CMR10"/>
              </a:rPr>
              <a:t>defined </a:t>
            </a:r>
            <a:r>
              <a:rPr lang="fr-FR" dirty="0" smtClean="0">
                <a:latin typeface="CMR10"/>
              </a:rPr>
              <a:t>as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5407" y="4016415"/>
            <a:ext cx="2794063" cy="942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47681" y="4878822"/>
                <a:ext cx="1260986" cy="562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/>
                  <a:t>TL(</a:t>
                </a:r>
                <a:r>
                  <a:rPr lang="fr-FR" dirty="0"/>
                  <a:t>1</a:t>
                </a:r>
                <a:r>
                  <a:rPr lang="fr-FR" dirty="0" smtClean="0"/>
                  <a:t>(t))=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681" y="4878822"/>
                <a:ext cx="1260986" cy="562398"/>
              </a:xfrm>
              <a:prstGeom prst="rect">
                <a:avLst/>
              </a:prstGeom>
              <a:blipFill>
                <a:blip r:embed="rId6"/>
                <a:stretch>
                  <a:fillRect l="-3865" b="-32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090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3738" y="899931"/>
            <a:ext cx="8534400" cy="14986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Exemple 3.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53" y="2517468"/>
            <a:ext cx="9726325" cy="21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78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82268" y="212524"/>
            <a:ext cx="2848678" cy="717309"/>
          </a:xfrm>
        </p:spPr>
        <p:txBody>
          <a:bodyPr/>
          <a:lstStyle/>
          <a:p>
            <a:r>
              <a:rPr lang="fr-FR" dirty="0" err="1" smtClean="0"/>
              <a:t>problems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9277" y="999721"/>
            <a:ext cx="11229994" cy="14986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Exercice 1: </a:t>
            </a:r>
            <a:r>
              <a:rPr lang="en-US" dirty="0"/>
              <a:t>Find system transfer function </a:t>
            </a:r>
            <a:r>
              <a:rPr lang="en-US" dirty="0" smtClean="0"/>
              <a:t>between voltage </a:t>
            </a:r>
            <a:r>
              <a:rPr lang="en-US" dirty="0"/>
              <a:t>drop across the </a:t>
            </a:r>
            <a:r>
              <a:rPr lang="en-US" dirty="0" smtClean="0"/>
              <a:t>capacitance and input </a:t>
            </a:r>
            <a:r>
              <a:rPr lang="en-US" dirty="0"/>
              <a:t>voltage in the </a:t>
            </a:r>
            <a:r>
              <a:rPr lang="en-US" dirty="0" err="1"/>
              <a:t>followingRC</a:t>
            </a:r>
            <a:r>
              <a:rPr lang="en-US" dirty="0"/>
              <a:t> circuit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03505" y="2259182"/>
            <a:ext cx="10544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</a:rPr>
              <a:t>Solution</a:t>
            </a:r>
            <a:r>
              <a:rPr lang="fr-FR" b="1" dirty="0" smtClean="0">
                <a:latin typeface="Times New Roman" panose="02020603050405020304" pitchFamily="18" charset="0"/>
              </a:rPr>
              <a:t>:</a:t>
            </a:r>
            <a:endParaRPr lang="fr-FR" b="1" dirty="0">
              <a:latin typeface="Times New Roman" panose="02020603050405020304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478" y="1490519"/>
            <a:ext cx="4319884" cy="30547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05" y="2769710"/>
            <a:ext cx="6232371" cy="32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5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755" y="74763"/>
            <a:ext cx="8534401" cy="646448"/>
          </a:xfrm>
        </p:spPr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laplace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Transform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4213" y="914395"/>
            <a:ext cx="10391618" cy="4526208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Laplace </a:t>
            </a:r>
            <a:r>
              <a:rPr lang="fr-FR" dirty="0" err="1">
                <a:solidFill>
                  <a:schemeClr val="tx1"/>
                </a:solidFill>
              </a:rPr>
              <a:t>Transform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(LT)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tool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represent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frequency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domain</a:t>
            </a:r>
            <a:r>
              <a:rPr lang="fr-FR" dirty="0" smtClean="0">
                <a:solidFill>
                  <a:schemeClr val="tx1"/>
                </a:solidFill>
              </a:rPr>
              <a:t> of a time </a:t>
            </a:r>
            <a:r>
              <a:rPr lang="fr-FR" dirty="0" err="1" smtClean="0">
                <a:solidFill>
                  <a:schemeClr val="tx1"/>
                </a:solidFill>
              </a:rPr>
              <a:t>domain</a:t>
            </a:r>
            <a:r>
              <a:rPr lang="fr-FR" dirty="0" smtClean="0">
                <a:solidFill>
                  <a:schemeClr val="tx1"/>
                </a:solidFill>
              </a:rPr>
              <a:t> fonction.:  </a:t>
            </a:r>
          </a:p>
          <a:p>
            <a:r>
              <a:rPr lang="fr-FR" dirty="0">
                <a:solidFill>
                  <a:schemeClr val="tx1"/>
                </a:solidFill>
              </a:rPr>
              <a:t>F(p) : Laplace </a:t>
            </a:r>
            <a:r>
              <a:rPr lang="fr-FR" dirty="0" err="1">
                <a:solidFill>
                  <a:schemeClr val="tx1"/>
                </a:solidFill>
              </a:rPr>
              <a:t>Transform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			F(p</a:t>
            </a:r>
            <a:r>
              <a:rPr lang="fr-FR" dirty="0">
                <a:solidFill>
                  <a:schemeClr val="tx1"/>
                </a:solidFill>
              </a:rPr>
              <a:t>) = L [f(t</a:t>
            </a:r>
            <a:r>
              <a:rPr lang="fr-FR" dirty="0" smtClean="0">
                <a:solidFill>
                  <a:schemeClr val="tx1"/>
                </a:solidFill>
              </a:rPr>
              <a:t>)]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P=</a:t>
            </a:r>
            <a:r>
              <a:rPr lang="el-GR" dirty="0" smtClean="0">
                <a:solidFill>
                  <a:schemeClr val="tx1"/>
                </a:solidFill>
              </a:rPr>
              <a:t>σ</a:t>
            </a:r>
            <a:r>
              <a:rPr lang="fr-FR" dirty="0" smtClean="0">
                <a:solidFill>
                  <a:schemeClr val="tx1"/>
                </a:solidFill>
              </a:rPr>
              <a:t>+j</a:t>
            </a:r>
            <a:r>
              <a:rPr lang="el-GR" dirty="0" smtClean="0">
                <a:solidFill>
                  <a:schemeClr val="tx1"/>
                </a:solidFill>
              </a:rPr>
              <a:t>ω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Laplace </a:t>
            </a:r>
            <a:r>
              <a:rPr lang="fr-FR" dirty="0" err="1" smtClean="0">
                <a:solidFill>
                  <a:schemeClr val="tx1"/>
                </a:solidFill>
              </a:rPr>
              <a:t>Transform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defined</a:t>
            </a:r>
            <a:r>
              <a:rPr lang="fr-FR" dirty="0" smtClean="0">
                <a:solidFill>
                  <a:schemeClr val="tx1"/>
                </a:solidFill>
              </a:rPr>
              <a:t> for t&gt;0 ;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f(t</a:t>
            </a:r>
            <a:r>
              <a:rPr lang="fr-FR" dirty="0">
                <a:solidFill>
                  <a:schemeClr val="tx1"/>
                </a:solidFill>
              </a:rPr>
              <a:t>)=0 </a:t>
            </a:r>
            <a:r>
              <a:rPr lang="fr-FR" dirty="0" err="1" smtClean="0">
                <a:solidFill>
                  <a:schemeClr val="tx1"/>
                </a:solidFill>
              </a:rPr>
              <a:t>when</a:t>
            </a:r>
            <a:r>
              <a:rPr lang="fr-FR" dirty="0" smtClean="0">
                <a:solidFill>
                  <a:schemeClr val="tx1"/>
                </a:solidFill>
              </a:rPr>
              <a:t> t&lt;0.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Inverse Laplace </a:t>
            </a:r>
            <a:r>
              <a:rPr lang="fr-FR" dirty="0" err="1">
                <a:solidFill>
                  <a:srgbClr val="FF0000"/>
                </a:solidFill>
              </a:rPr>
              <a:t>Transform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561523" y="1828795"/>
            <a:ext cx="74002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219123"/>
              </p:ext>
            </p:extLst>
          </p:nvPr>
        </p:nvGraphicFramePr>
        <p:xfrm>
          <a:off x="1563688" y="2386253"/>
          <a:ext cx="76977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Équation" r:id="rId3" imgW="3009600" imgH="330120" progId="Equation.3">
                  <p:embed/>
                </p:oleObj>
              </mc:Choice>
              <mc:Fallback>
                <p:oleObj name="Équation" r:id="rId3" imgW="30096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2386253"/>
                        <a:ext cx="76977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337928"/>
              </p:ext>
            </p:extLst>
          </p:nvPr>
        </p:nvGraphicFramePr>
        <p:xfrm>
          <a:off x="3757613" y="4649788"/>
          <a:ext cx="38973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Équation" r:id="rId5" imgW="1523880" imgH="330120" progId="Equation.3">
                  <p:embed/>
                </p:oleObj>
              </mc:Choice>
              <mc:Fallback>
                <p:oleObj name="Équation" r:id="rId5" imgW="1523880" imgH="330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4649788"/>
                        <a:ext cx="389731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13144" y="5794897"/>
            <a:ext cx="11354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Note: Laplace Transforms </a:t>
            </a:r>
            <a:r>
              <a:rPr lang="en-US" dirty="0"/>
              <a:t>convert differential equations into algebraic equations. They are related to frequency response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82268" y="212524"/>
            <a:ext cx="2848678" cy="717309"/>
          </a:xfrm>
        </p:spPr>
        <p:txBody>
          <a:bodyPr/>
          <a:lstStyle/>
          <a:p>
            <a:r>
              <a:rPr lang="fr-FR" dirty="0" err="1" smtClean="0"/>
              <a:t>problems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006" y="1031112"/>
            <a:ext cx="8534400" cy="14986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Exercice 2: </a:t>
            </a:r>
            <a:r>
              <a:rPr lang="en-US" dirty="0"/>
              <a:t>Obtain the pole-zero map of the following transfer </a:t>
            </a:r>
            <a:r>
              <a:rPr lang="en-US" dirty="0" smtClean="0"/>
              <a:t>function</a:t>
            </a:r>
            <a:r>
              <a:rPr lang="fr-FR" dirty="0" smtClean="0"/>
              <a:t>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91242" y="2160608"/>
                <a:ext cx="4550538" cy="533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fr-F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−2)(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+2+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4)(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+2−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4)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−3)(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−4)(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−5)(</m:t>
                        </m:r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+1+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5)(</m:t>
                        </m:r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+1−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5)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242" y="2160608"/>
                <a:ext cx="4550538" cy="533544"/>
              </a:xfrm>
              <a:prstGeom prst="rect">
                <a:avLst/>
              </a:prstGeom>
              <a:blipFill>
                <a:blip r:embed="rId2"/>
                <a:stretch>
                  <a:fillRect l="-1206" b="-56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62006" y="2976813"/>
            <a:ext cx="10544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</a:rPr>
              <a:t>Solution</a:t>
            </a:r>
            <a:r>
              <a:rPr lang="fr-FR" b="1" dirty="0" smtClean="0">
                <a:latin typeface="Times New Roman" panose="02020603050405020304" pitchFamily="18" charset="0"/>
              </a:rPr>
              <a:t>:</a:t>
            </a:r>
            <a:endParaRPr lang="fr-FR" b="1" dirty="0">
              <a:latin typeface="Times New Roman" panose="020206030504050203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68" y="3576576"/>
            <a:ext cx="1918610" cy="21239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768" y="5615895"/>
            <a:ext cx="1872670" cy="10819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631" y="3346145"/>
            <a:ext cx="4511754" cy="331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31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82268" y="212524"/>
            <a:ext cx="2848678" cy="717309"/>
          </a:xfrm>
        </p:spPr>
        <p:txBody>
          <a:bodyPr/>
          <a:lstStyle/>
          <a:p>
            <a:r>
              <a:rPr lang="fr-FR" dirty="0" err="1" smtClean="0"/>
              <a:t>problems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006" y="1031112"/>
            <a:ext cx="8534400" cy="14986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Exercice 2: </a:t>
            </a:r>
            <a:r>
              <a:rPr lang="en-US" dirty="0"/>
              <a:t>Expand the following equation of </a:t>
            </a:r>
            <a:r>
              <a:rPr lang="en-US" dirty="0" smtClean="0"/>
              <a:t>Laplace transform </a:t>
            </a:r>
            <a:r>
              <a:rPr lang="en-US" dirty="0"/>
              <a:t>in terms of its partial </a:t>
            </a:r>
            <a:r>
              <a:rPr lang="en-US" dirty="0" smtClean="0"/>
              <a:t>fractions and </a:t>
            </a:r>
            <a:r>
              <a:rPr lang="en-US" dirty="0" smtClean="0"/>
              <a:t>obtain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/>
              <a:t>time-</a:t>
            </a:r>
            <a:r>
              <a:rPr lang="fr-FR" dirty="0" err="1"/>
              <a:t>domain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92172" y="2366134"/>
                <a:ext cx="1881990" cy="52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fr-F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172" y="2366134"/>
                <a:ext cx="1881990" cy="521233"/>
              </a:xfrm>
              <a:prstGeom prst="rect">
                <a:avLst/>
              </a:prstGeom>
              <a:blipFill>
                <a:blip r:embed="rId2"/>
                <a:stretch>
                  <a:fillRect l="-2589" b="-5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58446" y="3712590"/>
                <a:ext cx="2558393" cy="61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F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446" y="3712590"/>
                <a:ext cx="2558393" cy="6133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62006" y="2976813"/>
            <a:ext cx="10544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</a:rPr>
              <a:t>Solution: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 following equation in </a:t>
            </a:r>
            <a:r>
              <a:rPr lang="en-US" dirty="0" err="1">
                <a:latin typeface="Times New Roman" panose="02020603050405020304" pitchFamily="18" charset="0"/>
              </a:rPr>
              <a:t>Laplacetransform</a:t>
            </a:r>
            <a:r>
              <a:rPr lang="en-US" dirty="0">
                <a:latin typeface="Times New Roman" panose="02020603050405020304" pitchFamily="18" charset="0"/>
              </a:rPr>
              <a:t> is </a:t>
            </a:r>
            <a:r>
              <a:rPr lang="en-US" dirty="0" err="1">
                <a:latin typeface="Times New Roman" panose="02020603050405020304" pitchFamily="18" charset="0"/>
              </a:rPr>
              <a:t>expandedwith</a:t>
            </a:r>
            <a:r>
              <a:rPr lang="en-US" dirty="0">
                <a:latin typeface="Times New Roman" panose="02020603050405020304" pitchFamily="18" charset="0"/>
              </a:rPr>
              <a:t> its partial fractions as follows.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91241" y="4627692"/>
                <a:ext cx="2575257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fr-F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241" y="4627692"/>
                <a:ext cx="2575257" cy="659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30775" y="5300792"/>
                <a:ext cx="6096000" cy="7386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</a:rPr>
                  <a:t>Taking Laplace inverse of above equation,</a:t>
                </a:r>
              </a:p>
              <a:p>
                <a:r>
                  <a:rPr lang="fr-FR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fr-FR" sz="2400" dirty="0">
                    <a:latin typeface="Times New Roman" panose="02020603050405020304" pitchFamily="18" charset="0"/>
                  </a:rPr>
                  <a:t>(</a:t>
                </a:r>
                <a:r>
                  <a:rPr lang="fr-FR" sz="2400" i="1" dirty="0">
                    <a:latin typeface="Times New Roman" panose="02020603050405020304" pitchFamily="18" charset="0"/>
                  </a:rPr>
                  <a:t>t</a:t>
                </a:r>
                <a:r>
                  <a:rPr lang="fr-FR" sz="2400" dirty="0">
                    <a:latin typeface="Times New Roman" panose="02020603050405020304" pitchFamily="18" charset="0"/>
                  </a:rPr>
                  <a:t>)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=</a:t>
                </a:r>
                <a:r>
                  <a:rPr lang="fr-FR" sz="2400" dirty="0" smtClean="0">
                    <a:latin typeface="F7"/>
                  </a:rPr>
                  <a:t> -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fr-FR" sz="800" i="1" dirty="0" smtClean="0">
                    <a:latin typeface="Times New Roman" panose="02020603050405020304" pitchFamily="18" charset="0"/>
                  </a:rPr>
                  <a:t> +</a:t>
                </a:r>
                <a:r>
                  <a:rPr lang="fr-FR" sz="2400" dirty="0" smtClean="0">
                    <a:latin typeface="F7"/>
                  </a:rPr>
                  <a:t> </a:t>
                </a:r>
                <a:r>
                  <a:rPr lang="fr-FR" sz="2400" dirty="0">
                    <a:latin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775" y="5300792"/>
                <a:ext cx="6096000" cy="738664"/>
              </a:xfrm>
              <a:prstGeom prst="rect">
                <a:avLst/>
              </a:prstGeom>
              <a:blipFill>
                <a:blip r:embed="rId5"/>
                <a:stretch>
                  <a:fillRect l="-1600" t="-4959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503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82268" y="212524"/>
            <a:ext cx="2848678" cy="717309"/>
          </a:xfrm>
        </p:spPr>
        <p:txBody>
          <a:bodyPr/>
          <a:lstStyle/>
          <a:p>
            <a:r>
              <a:rPr lang="fr-FR" dirty="0" err="1" smtClean="0"/>
              <a:t>problems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006" y="1031112"/>
            <a:ext cx="8534400" cy="14986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Example1: </a:t>
            </a:r>
            <a:r>
              <a:rPr lang="en-US" dirty="0" smtClean="0"/>
              <a:t>Let </a:t>
            </a:r>
            <a:r>
              <a:rPr lang="en-US" dirty="0"/>
              <a:t>us reduce the following block diagram to canonical form.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903" y="2529712"/>
            <a:ext cx="5410669" cy="19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6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182" y="307675"/>
            <a:ext cx="8286057" cy="53909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2046" y="2891362"/>
            <a:ext cx="35148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ε(p)=E(p)+</a:t>
            </a:r>
            <a:r>
              <a:rPr lang="fr-FR" dirty="0" err="1"/>
              <a:t>Sretour</a:t>
            </a:r>
            <a:r>
              <a:rPr lang="fr-FR" dirty="0"/>
              <a:t>​(p)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Si l'entrée est positive et le retour est positif (+) :</a:t>
            </a:r>
            <a:r>
              <a:rPr lang="fr-FR" dirty="0"/>
              <a:t> C'est une </a:t>
            </a:r>
            <a:r>
              <a:rPr lang="fr-FR" b="1" dirty="0"/>
              <a:t>rétroaction positive</a:t>
            </a:r>
            <a:r>
              <a:rPr lang="fr-FR" dirty="0"/>
              <a:t> (ou contre-réaction positive).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La formule est : </a:t>
            </a:r>
            <a:r>
              <a:rPr lang="fr-FR" dirty="0" smtClean="0"/>
              <a:t>F=G/(1</a:t>
            </a:r>
            <a:r>
              <a:rPr lang="fr-FR" dirty="0"/>
              <a:t>−</a:t>
            </a:r>
            <a:r>
              <a:rPr lang="fr-FR" dirty="0" smtClean="0"/>
              <a:t>GH)​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C'est la formule qui rend votre correction </a:t>
            </a:r>
            <a:r>
              <a:rPr lang="fr-FR" b="1" dirty="0"/>
              <a:t>correcte</a:t>
            </a:r>
            <a:r>
              <a:rPr lang="fr-FR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747" y="5923136"/>
            <a:ext cx="11783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rétroaction positive est rarement utilisée pour l'asservissement (régulation), car elle a tendance à rendre le système </a:t>
            </a:r>
            <a:r>
              <a:rPr lang="fr-FR" b="1" dirty="0"/>
              <a:t>instable</a:t>
            </a:r>
            <a:r>
              <a:rPr lang="fr-FR" dirty="0"/>
              <a:t>. L'ajout d'un retour positif amplifie l'erreur au lieu de la corriger.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172" y="228786"/>
            <a:ext cx="35920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bloc qui calcule l'erreur (E−R) est souvent appelé </a:t>
            </a:r>
            <a:r>
              <a:rPr lang="fr-FR" b="1" dirty="0"/>
              <a:t>comparateur</a:t>
            </a:r>
            <a:r>
              <a:rPr lang="fr-FR" dirty="0"/>
              <a:t> parce qu'il </a:t>
            </a:r>
            <a:r>
              <a:rPr lang="fr-FR" i="1" dirty="0"/>
              <a:t>compare</a:t>
            </a:r>
            <a:r>
              <a:rPr lang="fr-FR" dirty="0"/>
              <a:t> la consigne et la mesure, mais sur un schéma bloc, c'est un </a:t>
            </a:r>
            <a:r>
              <a:rPr lang="fr-FR" b="1" dirty="0" err="1"/>
              <a:t>sommateur</a:t>
            </a:r>
            <a:r>
              <a:rPr lang="fr-FR" dirty="0"/>
              <a:t> dont l'une des entrées est affectée du signe </a:t>
            </a:r>
            <a:r>
              <a:rPr lang="fr-FR" b="1" dirty="0"/>
              <a:t>négatif (− )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079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875" y="92919"/>
            <a:ext cx="8534401" cy="790615"/>
          </a:xfrm>
        </p:spPr>
        <p:txBody>
          <a:bodyPr/>
          <a:lstStyle/>
          <a:p>
            <a:r>
              <a:rPr lang="fr-FR" dirty="0" smtClean="0"/>
              <a:t>Exemple 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4056" y="734028"/>
            <a:ext cx="10875038" cy="1498600"/>
          </a:xfrm>
        </p:spPr>
        <p:txBody>
          <a:bodyPr/>
          <a:lstStyle/>
          <a:p>
            <a:endParaRPr lang="fr-FR" dirty="0"/>
          </a:p>
          <a:p>
            <a:r>
              <a:rPr lang="en-US" dirty="0"/>
              <a:t>Consider the block diagram shown in the following figure. Let us simplify (reduce) this block diagram using the block diagram reduction rules.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17" y="2434776"/>
            <a:ext cx="6751905" cy="29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59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91" y="535446"/>
            <a:ext cx="10502601" cy="58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86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80" y="726805"/>
            <a:ext cx="10565931" cy="54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99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639" y="579784"/>
            <a:ext cx="9111173" cy="60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69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35" y="96087"/>
            <a:ext cx="9763217" cy="57838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43" y="5895370"/>
            <a:ext cx="9726593" cy="55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97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173" y="262681"/>
            <a:ext cx="8534401" cy="725025"/>
          </a:xfrm>
        </p:spPr>
        <p:txBody>
          <a:bodyPr/>
          <a:lstStyle/>
          <a:p>
            <a:r>
              <a:rPr lang="fr-FR" dirty="0" smtClean="0"/>
              <a:t>Exemple 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1377" y="857491"/>
            <a:ext cx="8534400" cy="878711"/>
          </a:xfrm>
        </p:spPr>
        <p:txBody>
          <a:bodyPr/>
          <a:lstStyle/>
          <a:p>
            <a:endParaRPr lang="fr-FR" dirty="0"/>
          </a:p>
          <a:p>
            <a:r>
              <a:rPr lang="en-US" dirty="0"/>
              <a:t>Determine the transfer function Y(s)/R(s).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127" y="79950"/>
            <a:ext cx="5512653" cy="67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2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4061" y="386366"/>
            <a:ext cx="11280260" cy="6117465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Laplace </a:t>
            </a:r>
            <a:r>
              <a:rPr lang="fr-FR" sz="2400" b="1" dirty="0" err="1">
                <a:solidFill>
                  <a:schemeClr val="bg1"/>
                </a:solidFill>
              </a:rPr>
              <a:t>Transform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property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dirty="0"/>
              <a:t>For a continuous time signal f(t), we define its Laplace transform by the signal F(p) where p is the Laplace </a:t>
            </a:r>
            <a:r>
              <a:rPr lang="en-US" dirty="0" smtClean="0"/>
              <a:t>variable,</a:t>
            </a:r>
          </a:p>
          <a:p>
            <a:pPr algn="just"/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Linearity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The Laplace transform is a linear transformation</a:t>
            </a:r>
            <a:r>
              <a:rPr lang="en-US" dirty="0" smtClean="0"/>
              <a:t>:</a:t>
            </a:r>
          </a:p>
          <a:p>
            <a:r>
              <a:rPr lang="fr-FR" dirty="0" smtClean="0"/>
              <a:t>if	 </a:t>
            </a:r>
            <a:r>
              <a:rPr lang="fr-FR" dirty="0"/>
              <a:t>f(t) = a f1(t) + b f2(t) </a:t>
            </a:r>
            <a:r>
              <a:rPr lang="fr-FR" dirty="0" smtClean="0"/>
              <a:t>				 </a:t>
            </a:r>
            <a:r>
              <a:rPr lang="fr-FR" dirty="0"/>
              <a:t>F(p) = aF1(p) + bF2(p)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4061" y="2983383"/>
                <a:ext cx="1101572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derivative</a:t>
                </a:r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fr-F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 </a:t>
                </a:r>
              </a:p>
              <a:p>
                <a:r>
                  <a:rPr lang="fr-FR" dirty="0" smtClean="0"/>
                  <a:t>if </a:t>
                </a:r>
                <a:r>
                  <a:rPr lang="fr-FR" dirty="0"/>
                  <a:t>L [f(t)] = F(p) </a:t>
                </a:r>
                <a:r>
                  <a:rPr lang="fr-FR" dirty="0" smtClean="0"/>
                  <a:t>		 		L </a:t>
                </a:r>
                <a:r>
                  <a:rPr lang="fr-FR" dirty="0"/>
                  <a:t>[</a:t>
                </a:r>
                <a:r>
                  <a:rPr lang="fr-FR" dirty="0" err="1"/>
                  <a:t>df</a:t>
                </a:r>
                <a:r>
                  <a:rPr lang="fr-FR" dirty="0"/>
                  <a:t>(t)/</a:t>
                </a:r>
                <a:r>
                  <a:rPr lang="fr-FR" dirty="0" err="1"/>
                  <a:t>dt</a:t>
                </a:r>
                <a:r>
                  <a:rPr lang="fr-FR" dirty="0"/>
                  <a:t>] = F’(p) </a:t>
                </a:r>
                <a:endParaRPr lang="fr-FR" dirty="0" smtClean="0"/>
              </a:p>
              <a:p>
                <a:endParaRPr lang="fr-FR" dirty="0" smtClean="0"/>
              </a:p>
              <a:p>
                <a:r>
                  <a:rPr lang="fr-FR" dirty="0" smtClean="0"/>
                  <a:t>			</a:t>
                </a:r>
                <a:r>
                  <a:rPr lang="fr-FR" dirty="0"/>
                  <a:t>	</a:t>
                </a:r>
                <a:r>
                  <a:rPr lang="fr-FR" dirty="0" smtClean="0"/>
                  <a:t>			F</a:t>
                </a:r>
                <a:r>
                  <a:rPr lang="fr-FR" dirty="0"/>
                  <a:t>’(p) = pF(p)-f(0) </a:t>
                </a:r>
                <a:endParaRPr lang="fr-FR" dirty="0" smtClean="0"/>
              </a:p>
              <a:p>
                <a:r>
                  <a:rPr lang="fr-FR" dirty="0"/>
                  <a:t>							</a:t>
                </a:r>
                <a:r>
                  <a:rPr lang="fr-FR" dirty="0" smtClean="0"/>
                  <a:t>F’’(</a:t>
                </a:r>
                <a:r>
                  <a:rPr lang="fr-FR" dirty="0"/>
                  <a:t>p)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F(p</a:t>
                </a:r>
                <a:r>
                  <a:rPr lang="fr-FR" dirty="0" smtClean="0"/>
                  <a:t>)-pf(0)-f’(0</a:t>
                </a:r>
                <a:r>
                  <a:rPr lang="fr-FR" dirty="0"/>
                  <a:t>) </a:t>
                </a:r>
              </a:p>
              <a:p>
                <a:endParaRPr lang="fr-FR" dirty="0" smtClean="0"/>
              </a:p>
              <a:p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Multiple </a:t>
                </a:r>
                <a:r>
                  <a:rPr lang="fr-FR" dirty="0" err="1">
                    <a:solidFill>
                      <a:schemeClr val="accent2">
                        <a:lumMod val="75000"/>
                      </a:schemeClr>
                    </a:solidFill>
                  </a:rPr>
                  <a:t>derivative</a:t>
                </a:r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fr-F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: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derivative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to </a:t>
                </a:r>
                <a:r>
                  <a:rPr lang="fr-FR" dirty="0">
                    <a:solidFill>
                      <a:schemeClr val="bg1"/>
                    </a:solidFill>
                  </a:rPr>
                  <a:t>the Power 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of 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/>
                  <a:t> (p)</a:t>
                </a:r>
                <a:r>
                  <a:rPr lang="fr-FR" dirty="0" smtClean="0"/>
                  <a:t>= </a:t>
                </a:r>
                <a:r>
                  <a:rPr lang="fr-FR" dirty="0"/>
                  <a:t>L </a:t>
                </a:r>
                <a:r>
                  <a:rPr lang="fr-FR" dirty="0" smtClean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f(t) / </a:t>
                </a:r>
                <a:r>
                  <a:rPr lang="fr-FR" dirty="0" smtClean="0"/>
                  <a:t>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] </a:t>
                </a:r>
                <a:endParaRPr lang="fr-FR" dirty="0" smtClean="0"/>
              </a:p>
              <a:p>
                <a:endParaRPr lang="fr-FR" dirty="0"/>
              </a:p>
              <a:p>
                <a:r>
                  <a:rPr lang="fr-FR" dirty="0" smtClean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(p)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F(p</a:t>
                </a:r>
                <a:r>
                  <a:rPr lang="fr-FR" dirty="0" smtClean="0"/>
                  <a:t>)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f(0</a:t>
                </a:r>
                <a:r>
                  <a:rPr lang="fr-FR" dirty="0" smtClean="0"/>
                  <a:t>) 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dirty="0"/>
                  <a:t> f’(0</a:t>
                </a:r>
                <a:r>
                  <a:rPr lang="fr-FR" dirty="0" smtClean="0"/>
                  <a:t>) -……………..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 smtClean="0"/>
                  <a:t> (</a:t>
                </a:r>
                <a:r>
                  <a:rPr lang="fr-FR" dirty="0"/>
                  <a:t>0)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1" y="2983383"/>
                <a:ext cx="11015729" cy="2862322"/>
              </a:xfrm>
              <a:prstGeom prst="rect">
                <a:avLst/>
              </a:prstGeom>
              <a:blipFill>
                <a:blip r:embed="rId2"/>
                <a:stretch>
                  <a:fillRect l="-443" t="-1064" b="-23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/>
          <p:cNvCxnSpPr/>
          <p:nvPr/>
        </p:nvCxnSpPr>
        <p:spPr>
          <a:xfrm flipV="1">
            <a:off x="3606085" y="2562896"/>
            <a:ext cx="1352281" cy="2575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2462012" y="3500908"/>
            <a:ext cx="1352281" cy="2575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3753" y="443071"/>
            <a:ext cx="906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Convolution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property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: </a:t>
            </a:r>
          </a:p>
          <a:p>
            <a:r>
              <a:rPr lang="fr-FR" dirty="0" smtClean="0"/>
              <a:t>			</a:t>
            </a:r>
          </a:p>
          <a:p>
            <a:r>
              <a:rPr lang="fr-FR" dirty="0" smtClean="0"/>
              <a:t>		L[f1(t)  f2(t)]= F1(p) . F2(p)]</a:t>
            </a:r>
          </a:p>
          <a:p>
            <a:r>
              <a:rPr lang="fr-FR" dirty="0" smtClean="0"/>
              <a:t>Convolution in time </a:t>
            </a:r>
            <a:r>
              <a:rPr lang="fr-FR" dirty="0" err="1" smtClean="0"/>
              <a:t>domain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multiplication in </a:t>
            </a:r>
            <a:r>
              <a:rPr lang="fr-FR" dirty="0" err="1" smtClean="0"/>
              <a:t>frequency</a:t>
            </a:r>
            <a:r>
              <a:rPr lang="fr-FR" dirty="0" smtClean="0"/>
              <a:t> </a:t>
            </a:r>
            <a:r>
              <a:rPr lang="fr-FR" dirty="0" err="1" smtClean="0"/>
              <a:t>domain</a:t>
            </a:r>
            <a:r>
              <a:rPr lang="fr-FR" dirty="0" smtClean="0"/>
              <a:t>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4059" y="1661906"/>
                <a:ext cx="6096000" cy="9322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Time </a:t>
                </a:r>
                <a:r>
                  <a:rPr lang="fr-F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shifting</a:t>
                </a:r>
                <a:r>
                  <a:rPr lang="fr-F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  <a:p>
                <a:endParaRPr lang="fr-FR" dirty="0"/>
              </a:p>
              <a:p>
                <a:r>
                  <a:rPr lang="fr-FR" dirty="0" smtClean="0"/>
                  <a:t>				 </a:t>
                </a:r>
                <a:r>
                  <a:rPr lang="fr-FR" dirty="0"/>
                  <a:t>L </a:t>
                </a:r>
                <a:r>
                  <a:rPr lang="fr-FR" dirty="0" smtClean="0"/>
                  <a:t>[f(t-</a:t>
                </a:r>
                <a:r>
                  <a:rPr lang="el-GR" dirty="0" smtClean="0"/>
                  <a:t>ζ</a:t>
                </a:r>
                <a:r>
                  <a:rPr lang="fr-FR" dirty="0" smtClean="0"/>
                  <a:t>)]=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</a:rPr>
                          <m:t>ζ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fr-FR" dirty="0" smtClean="0"/>
                  <a:t>F(p)</a:t>
                </a:r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59" y="1661906"/>
                <a:ext cx="6096000" cy="932243"/>
              </a:xfrm>
              <a:prstGeom prst="rect">
                <a:avLst/>
              </a:prstGeom>
              <a:blipFill rotWithShape="1">
                <a:blip r:embed="rId3"/>
                <a:stretch>
                  <a:fillRect l="-800" t="-3268" b="-91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40395" y="5092806"/>
            <a:ext cx="11344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final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value : </a:t>
            </a:r>
            <a:r>
              <a:rPr lang="fr-FR" dirty="0">
                <a:solidFill>
                  <a:schemeClr val="bg1"/>
                </a:solidFill>
              </a:rPr>
              <a:t>Value of a </a:t>
            </a:r>
            <a:r>
              <a:rPr lang="fr-FR" dirty="0" err="1">
                <a:solidFill>
                  <a:schemeClr val="bg1"/>
                </a:solidFill>
              </a:rPr>
              <a:t>function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at</a:t>
            </a:r>
            <a:r>
              <a:rPr lang="fr-FR" dirty="0">
                <a:solidFill>
                  <a:schemeClr val="bg1"/>
                </a:solidFill>
              </a:rPr>
              <a:t> t</a:t>
            </a:r>
            <a:r>
              <a:rPr lang="fr-FR" dirty="0" smtClean="0">
                <a:solidFill>
                  <a:schemeClr val="bg1"/>
                </a:solidFill>
              </a:rPr>
              <a:t>=∞. (</a:t>
            </a:r>
            <a:r>
              <a:rPr lang="fr-FR" dirty="0" err="1" smtClean="0">
                <a:solidFill>
                  <a:schemeClr val="bg1"/>
                </a:solidFill>
              </a:rPr>
              <a:t>steady</a:t>
            </a:r>
            <a:r>
              <a:rPr lang="fr-FR" dirty="0" smtClean="0">
                <a:solidFill>
                  <a:schemeClr val="bg1"/>
                </a:solidFill>
              </a:rPr>
              <a:t> state value)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58" y="3538701"/>
            <a:ext cx="8985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Initial value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fr-FR" dirty="0" smtClean="0">
                <a:solidFill>
                  <a:schemeClr val="bg1"/>
                </a:solidFill>
              </a:rPr>
              <a:t>Value of a </a:t>
            </a:r>
            <a:r>
              <a:rPr lang="fr-FR" dirty="0" err="1" smtClean="0">
                <a:solidFill>
                  <a:schemeClr val="bg1"/>
                </a:solidFill>
              </a:rPr>
              <a:t>function</a:t>
            </a:r>
            <a:r>
              <a:rPr lang="fr-FR" dirty="0" smtClean="0">
                <a:solidFill>
                  <a:schemeClr val="bg1"/>
                </a:solidFill>
              </a:rPr>
              <a:t> at t=0; p tends </a:t>
            </a:r>
            <a:r>
              <a:rPr lang="fr-FR" dirty="0" err="1" smtClean="0">
                <a:solidFill>
                  <a:schemeClr val="bg1"/>
                </a:solidFill>
              </a:rPr>
              <a:t>towards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infinity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716018"/>
              </p:ext>
            </p:extLst>
          </p:nvPr>
        </p:nvGraphicFramePr>
        <p:xfrm>
          <a:off x="5808375" y="5608481"/>
          <a:ext cx="3427793" cy="828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" name="Equation" r:id="rId4" imgW="1155700" imgH="279400" progId="Equation.3">
                  <p:embed/>
                </p:oleObj>
              </mc:Choice>
              <mc:Fallback>
                <p:oleObj name="Equation" r:id="rId4" imgW="1155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375" y="5608481"/>
                        <a:ext cx="3427793" cy="828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Étoile à 5 branches 11"/>
          <p:cNvSpPr/>
          <p:nvPr/>
        </p:nvSpPr>
        <p:spPr>
          <a:xfrm>
            <a:off x="2060625" y="1114554"/>
            <a:ext cx="90150" cy="1803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490117"/>
              </p:ext>
            </p:extLst>
          </p:nvPr>
        </p:nvGraphicFramePr>
        <p:xfrm>
          <a:off x="5829056" y="4030521"/>
          <a:ext cx="3407112" cy="81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6" name="Équation" r:id="rId6" imgW="1358640" imgH="291960" progId="Equation.3">
                  <p:embed/>
                </p:oleObj>
              </mc:Choice>
              <mc:Fallback>
                <p:oleObj name="Équation" r:id="rId6" imgW="13586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056" y="4030521"/>
                        <a:ext cx="3407112" cy="815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0395" y="2561288"/>
                <a:ext cx="6096000" cy="9322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frequency</a:t>
                </a:r>
                <a:r>
                  <a:rPr lang="fr-F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shifting</a:t>
                </a:r>
                <a:r>
                  <a:rPr lang="fr-F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  <a:p>
                <a:endParaRPr lang="fr-FR" dirty="0"/>
              </a:p>
              <a:p>
                <a:r>
                  <a:rPr lang="fr-FR" dirty="0" smtClean="0"/>
                  <a:t>				 </a:t>
                </a:r>
                <a:r>
                  <a:rPr lang="fr-FR" dirty="0"/>
                  <a:t>L </a:t>
                </a:r>
                <a:r>
                  <a:rPr lang="fr-FR" dirty="0" smtClean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ζ</m:t>
                        </m:r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fr-FR" dirty="0"/>
                  <a:t>f(t</a:t>
                </a:r>
                <a:r>
                  <a:rPr lang="fr-FR" dirty="0" smtClean="0"/>
                  <a:t>)]=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F(p+</a:t>
                </a:r>
                <a:r>
                  <a:rPr lang="el-GR" dirty="0" smtClean="0"/>
                  <a:t>ζ</a:t>
                </a:r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95" y="2561288"/>
                <a:ext cx="6096000" cy="932243"/>
              </a:xfrm>
              <a:prstGeom prst="rect">
                <a:avLst/>
              </a:prstGeom>
              <a:blipFill rotWithShape="1">
                <a:blip r:embed="rId8"/>
                <a:stretch>
                  <a:fillRect l="-900" t="-3268" b="-91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5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0627" y="459927"/>
            <a:ext cx="8437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Signals </a:t>
            </a:r>
            <a:r>
              <a:rPr lang="en-US" sz="2800" dirty="0">
                <a:solidFill>
                  <a:schemeClr val="accent6"/>
                </a:solidFill>
              </a:rPr>
              <a:t>applied to the inputs</a:t>
            </a:r>
            <a:endParaRPr lang="fr-FR" sz="28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39" y="1671928"/>
            <a:ext cx="4408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Unit Impulse signal </a:t>
            </a:r>
            <a:r>
              <a:rPr lang="fr-FR" dirty="0" smtClean="0"/>
              <a:t>:	 Dirac Delta :</a:t>
            </a:r>
          </a:p>
          <a:p>
            <a:r>
              <a:rPr lang="fr-FR" dirty="0" smtClean="0"/>
              <a:t>			</a:t>
            </a:r>
            <a:r>
              <a:rPr lang="fr-FR" dirty="0" err="1" smtClean="0"/>
              <a:t>δt</a:t>
            </a:r>
            <a:r>
              <a:rPr lang="fr-FR" dirty="0" smtClean="0"/>
              <a:t>=∞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058" y="1852504"/>
            <a:ext cx="2239591" cy="14481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6068" y="5982225"/>
            <a:ext cx="1035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If the input is an </a:t>
            </a:r>
            <a:r>
              <a:rPr lang="en-US" sz="2400" dirty="0" smtClean="0">
                <a:solidFill>
                  <a:schemeClr val="bg1"/>
                </a:solidFill>
              </a:rPr>
              <a:t>impulse signal, </a:t>
            </a:r>
            <a:r>
              <a:rPr lang="en-US" sz="2400" dirty="0">
                <a:solidFill>
                  <a:schemeClr val="bg1"/>
                </a:solidFill>
              </a:rPr>
              <a:t>the response is an impulse response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627" y="1745043"/>
            <a:ext cx="2135412" cy="1594246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6039622" y="3883987"/>
            <a:ext cx="4224839" cy="724611"/>
            <a:chOff x="3885373" y="3535776"/>
            <a:chExt cx="3080574" cy="574153"/>
          </a:xfrm>
        </p:grpSpPr>
        <p:sp>
          <p:nvSpPr>
            <p:cNvPr id="10" name="ZoneTexte 9"/>
            <p:cNvSpPr txBox="1"/>
            <p:nvPr/>
          </p:nvSpPr>
          <p:spPr>
            <a:xfrm>
              <a:off x="4796864" y="3740597"/>
              <a:ext cx="1265607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G(p)</a:t>
              </a:r>
              <a:endParaRPr lang="fr-FR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1" name="Connecteur droit avec flèche 10"/>
            <p:cNvCxnSpPr>
              <a:endCxn id="10" idx="1"/>
            </p:cNvCxnSpPr>
            <p:nvPr/>
          </p:nvCxnSpPr>
          <p:spPr>
            <a:xfrm>
              <a:off x="4355114" y="3925263"/>
              <a:ext cx="441750" cy="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6081273" y="3924586"/>
              <a:ext cx="433920" cy="677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6338852" y="3535776"/>
              <a:ext cx="627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S</a:t>
              </a:r>
              <a:r>
                <a:rPr lang="fr-FR" dirty="0" smtClean="0"/>
                <a:t>(p)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85373" y="3579173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E(p)</a:t>
              </a:r>
              <a:endParaRPr lang="fr-FR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596139" y="2425878"/>
            <a:ext cx="41609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Laplace Transform of the Dirac </a:t>
            </a:r>
            <a:r>
              <a:rPr lang="en-US" dirty="0" smtClean="0"/>
              <a:t>Impulse is :</a:t>
            </a:r>
            <a:endParaRPr lang="fr-FR" dirty="0" smtClean="0"/>
          </a:p>
          <a:p>
            <a:pPr algn="ctr"/>
            <a:r>
              <a:rPr lang="fr-FR" dirty="0" smtClean="0"/>
              <a:t>TL(</a:t>
            </a:r>
            <a:r>
              <a:rPr lang="el-GR" dirty="0" smtClean="0"/>
              <a:t>δ</a:t>
            </a:r>
            <a:r>
              <a:rPr lang="fr-FR" dirty="0" smtClean="0"/>
              <a:t>(t))=1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738646" y="4209237"/>
            <a:ext cx="2386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S(p</a:t>
            </a:r>
            <a:r>
              <a:rPr lang="fr-FR" dirty="0" smtClean="0"/>
              <a:t>)=G(p).E(p)</a:t>
            </a:r>
          </a:p>
          <a:p>
            <a:endParaRPr lang="fr-FR" dirty="0" smtClean="0"/>
          </a:p>
          <a:p>
            <a:r>
              <a:rPr lang="fr-FR" dirty="0"/>
              <a:t>E(p</a:t>
            </a:r>
            <a:r>
              <a:rPr lang="fr-FR" dirty="0" smtClean="0"/>
              <a:t>)=1</a:t>
            </a:r>
          </a:p>
          <a:p>
            <a:endParaRPr lang="fr-FR" dirty="0" smtClean="0"/>
          </a:p>
          <a:p>
            <a:r>
              <a:rPr lang="fr-FR" dirty="0"/>
              <a:t>S(p)=</a:t>
            </a:r>
            <a:r>
              <a:rPr lang="fr-FR" dirty="0" smtClean="0"/>
              <a:t>G(p)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3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6139" y="86055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Step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Input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: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841679" y="5311972"/>
            <a:ext cx="9501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If </a:t>
            </a:r>
            <a:r>
              <a:rPr lang="en-US" sz="2400" dirty="0">
                <a:solidFill>
                  <a:schemeClr val="bg1"/>
                </a:solidFill>
              </a:rPr>
              <a:t>the input is </a:t>
            </a:r>
            <a:r>
              <a:rPr lang="en-US" sz="2400" dirty="0" smtClean="0">
                <a:solidFill>
                  <a:schemeClr val="bg1"/>
                </a:solidFill>
              </a:rPr>
              <a:t>a step </a:t>
            </a:r>
            <a:r>
              <a:rPr lang="en-US" sz="2400" dirty="0">
                <a:solidFill>
                  <a:schemeClr val="bg1"/>
                </a:solidFill>
              </a:rPr>
              <a:t>signal, the response is </a:t>
            </a:r>
            <a:r>
              <a:rPr lang="en-US" sz="2400" dirty="0" smtClean="0">
                <a:solidFill>
                  <a:schemeClr val="bg1"/>
                </a:solidFill>
              </a:rPr>
              <a:t>a step </a:t>
            </a:r>
            <a:r>
              <a:rPr lang="en-US" sz="2400" dirty="0">
                <a:solidFill>
                  <a:schemeClr val="bg1"/>
                </a:solidFill>
              </a:rPr>
              <a:t>response</a:t>
            </a:r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039622" y="3368827"/>
            <a:ext cx="4224839" cy="724611"/>
            <a:chOff x="3885373" y="3535776"/>
            <a:chExt cx="3080574" cy="574153"/>
          </a:xfrm>
        </p:grpSpPr>
        <p:sp>
          <p:nvSpPr>
            <p:cNvPr id="10" name="ZoneTexte 9"/>
            <p:cNvSpPr txBox="1"/>
            <p:nvPr/>
          </p:nvSpPr>
          <p:spPr>
            <a:xfrm>
              <a:off x="4796864" y="3740597"/>
              <a:ext cx="1265607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G(p)</a:t>
              </a:r>
              <a:endParaRPr lang="fr-FR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1" name="Connecteur droit avec flèche 10"/>
            <p:cNvCxnSpPr>
              <a:endCxn id="10" idx="1"/>
            </p:cNvCxnSpPr>
            <p:nvPr/>
          </p:nvCxnSpPr>
          <p:spPr>
            <a:xfrm>
              <a:off x="4355114" y="3925263"/>
              <a:ext cx="441750" cy="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6081273" y="3924586"/>
              <a:ext cx="433920" cy="677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6338852" y="3535776"/>
              <a:ext cx="627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S</a:t>
              </a:r>
              <a:r>
                <a:rPr lang="fr-FR" dirty="0" smtClean="0"/>
                <a:t>(p)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85373" y="3579173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E(p)</a:t>
              </a:r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6139" y="1614501"/>
                <a:ext cx="4160941" cy="1953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The Laplace Transform of the </a:t>
                </a:r>
                <a:r>
                  <a:rPr lang="en-US" dirty="0" smtClean="0"/>
                  <a:t>step input </a:t>
                </a:r>
                <a:r>
                  <a:rPr lang="en-US" dirty="0"/>
                  <a:t>is :</a:t>
                </a:r>
                <a:endParaRPr lang="fr-FR" dirty="0"/>
              </a:p>
              <a:p>
                <a:pPr algn="just"/>
                <a:endParaRPr lang="fr-FR" dirty="0" smtClean="0"/>
              </a:p>
              <a:p>
                <a:pPr algn="ctr"/>
                <a:r>
                  <a:rPr lang="fr-FR" dirty="0" smtClean="0"/>
                  <a:t>TL(</a:t>
                </a:r>
                <a:r>
                  <a:rPr lang="fr-FR" dirty="0"/>
                  <a:t>e</a:t>
                </a:r>
                <a:r>
                  <a:rPr lang="fr-FR" dirty="0" smtClean="0"/>
                  <a:t>(t))= E(p)=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fr-FR" sz="2000" dirty="0" smtClean="0"/>
              </a:p>
              <a:p>
                <a:pPr algn="ctr"/>
                <a:endParaRPr lang="fr-FR" sz="2000" dirty="0"/>
              </a:p>
              <a:p>
                <a:pPr algn="ctr"/>
                <a:endParaRPr lang="fr-F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39" y="1614501"/>
                <a:ext cx="4160941" cy="1953805"/>
              </a:xfrm>
              <a:prstGeom prst="rect">
                <a:avLst/>
              </a:prstGeom>
              <a:blipFill>
                <a:blip r:embed="rId2"/>
                <a:stretch>
                  <a:fillRect l="-1320" t="-1875" r="-11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734096" y="3397860"/>
            <a:ext cx="4667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S(p</a:t>
            </a:r>
            <a:r>
              <a:rPr lang="fr-FR" dirty="0" smtClean="0"/>
              <a:t>)=G(p).E(p)</a:t>
            </a:r>
          </a:p>
          <a:p>
            <a:endParaRPr lang="fr-FR" dirty="0" smtClean="0"/>
          </a:p>
          <a:p>
            <a:r>
              <a:rPr lang="fr-FR" dirty="0" smtClean="0"/>
              <a:t>If </a:t>
            </a:r>
            <a:r>
              <a:rPr lang="fr-FR" dirty="0" err="1" smtClean="0"/>
              <a:t>we</a:t>
            </a:r>
            <a:r>
              <a:rPr lang="fr-FR" dirty="0" smtClean="0"/>
              <a:t> have an </a:t>
            </a:r>
            <a:r>
              <a:rPr lang="fr-FR" dirty="0"/>
              <a:t>unit </a:t>
            </a:r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smtClean="0"/>
              <a:t>input : a=1</a:t>
            </a:r>
          </a:p>
          <a:p>
            <a:endParaRPr lang="fr-FR" dirty="0" smtClean="0"/>
          </a:p>
          <a:p>
            <a:r>
              <a:rPr lang="fr-FR" dirty="0" smtClean="0"/>
              <a:t>S(p</a:t>
            </a:r>
            <a:r>
              <a:rPr lang="fr-FR" dirty="0"/>
              <a:t>)=</a:t>
            </a:r>
            <a:r>
              <a:rPr lang="fr-FR" dirty="0" smtClean="0"/>
              <a:t>G(p)/p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469" y="1271181"/>
            <a:ext cx="2366097" cy="15773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335" y="1666600"/>
            <a:ext cx="3220456" cy="11927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963" y="2524594"/>
            <a:ext cx="248919" cy="2844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73697" y="230826"/>
            <a:ext cx="8437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Signals </a:t>
            </a:r>
            <a:r>
              <a:rPr lang="en-US" sz="2800" dirty="0">
                <a:solidFill>
                  <a:schemeClr val="accent6"/>
                </a:solidFill>
              </a:rPr>
              <a:t>applied to the inputs</a:t>
            </a:r>
            <a:endParaRPr lang="fr-FR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6139" y="137571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Ramp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Input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:</a:t>
            </a:r>
            <a:r>
              <a:rPr lang="fr-FR" dirty="0" smtClean="0"/>
              <a:t>	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4396944" y="3489537"/>
            <a:ext cx="4224839" cy="724611"/>
            <a:chOff x="3885373" y="3535776"/>
            <a:chExt cx="3080574" cy="574153"/>
          </a:xfrm>
        </p:grpSpPr>
        <p:sp>
          <p:nvSpPr>
            <p:cNvPr id="10" name="ZoneTexte 9"/>
            <p:cNvSpPr txBox="1"/>
            <p:nvPr/>
          </p:nvSpPr>
          <p:spPr>
            <a:xfrm>
              <a:off x="4796864" y="3740597"/>
              <a:ext cx="1265607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G(p)</a:t>
              </a:r>
              <a:endParaRPr lang="fr-FR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1" name="Connecteur droit avec flèche 10"/>
            <p:cNvCxnSpPr>
              <a:endCxn id="10" idx="1"/>
            </p:cNvCxnSpPr>
            <p:nvPr/>
          </p:nvCxnSpPr>
          <p:spPr>
            <a:xfrm>
              <a:off x="4355114" y="3925263"/>
              <a:ext cx="441750" cy="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6081273" y="3924586"/>
              <a:ext cx="433920" cy="677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6338852" y="3535776"/>
              <a:ext cx="627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S</a:t>
              </a:r>
              <a:r>
                <a:rPr lang="fr-FR" dirty="0" smtClean="0"/>
                <a:t>(p)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85373" y="3579173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E(p)</a:t>
              </a:r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72667" y="2385332"/>
                <a:ext cx="4160941" cy="2230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The Laplace Transform of the </a:t>
                </a:r>
                <a:r>
                  <a:rPr lang="en-US" dirty="0" smtClean="0"/>
                  <a:t> </a:t>
                </a:r>
                <a:r>
                  <a:rPr lang="en-US" dirty="0"/>
                  <a:t>ramp input is :</a:t>
                </a:r>
                <a:endParaRPr lang="fr-FR" dirty="0"/>
              </a:p>
              <a:p>
                <a:pPr algn="just"/>
                <a:endParaRPr lang="fr-FR" dirty="0" smtClean="0"/>
              </a:p>
              <a:p>
                <a:pPr algn="just"/>
                <a:endParaRPr lang="fr-FR" dirty="0" smtClean="0"/>
              </a:p>
              <a:p>
                <a:pPr algn="ctr"/>
                <a:r>
                  <a:rPr lang="fr-FR" dirty="0" smtClean="0"/>
                  <a:t>TL(</a:t>
                </a:r>
                <a:r>
                  <a:rPr lang="fr-FR" dirty="0"/>
                  <a:t>e</a:t>
                </a:r>
                <a:r>
                  <a:rPr lang="fr-FR" dirty="0" smtClean="0"/>
                  <a:t>(t))= E(p)=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fr-FR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sz="2000" dirty="0" smtClean="0"/>
              </a:p>
              <a:p>
                <a:pPr algn="ctr"/>
                <a:endParaRPr lang="fr-FR" sz="2000" dirty="0"/>
              </a:p>
              <a:p>
                <a:pPr algn="ctr"/>
                <a:endParaRPr lang="fr-F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7" y="2385332"/>
                <a:ext cx="4160941" cy="2230804"/>
              </a:xfrm>
              <a:prstGeom prst="rect">
                <a:avLst/>
              </a:prstGeom>
              <a:blipFill>
                <a:blip r:embed="rId2"/>
                <a:stretch>
                  <a:fillRect l="-1171" t="-1366" r="-11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31945" y="4824378"/>
                <a:ext cx="660738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S(p</a:t>
                </a:r>
                <a:r>
                  <a:rPr lang="fr-FR" dirty="0" smtClean="0"/>
                  <a:t>)=G(p).E(p)</a:t>
                </a:r>
              </a:p>
              <a:p>
                <a:endParaRPr lang="fr-FR" dirty="0" smtClean="0"/>
              </a:p>
              <a:p>
                <a:r>
                  <a:rPr lang="fr-FR" dirty="0"/>
                  <a:t>If </a:t>
                </a:r>
                <a:r>
                  <a:rPr lang="fr-FR" dirty="0" err="1"/>
                  <a:t>we</a:t>
                </a:r>
                <a:r>
                  <a:rPr lang="fr-FR" dirty="0"/>
                  <a:t> have an unit </a:t>
                </a:r>
                <a:r>
                  <a:rPr lang="fr-FR" dirty="0" err="1" smtClean="0"/>
                  <a:t>ramp</a:t>
                </a:r>
                <a:r>
                  <a:rPr lang="fr-FR" dirty="0" smtClean="0"/>
                  <a:t> </a:t>
                </a:r>
                <a:r>
                  <a:rPr lang="fr-FR" dirty="0"/>
                  <a:t>input </a:t>
                </a:r>
                <a:r>
                  <a:rPr lang="fr-FR" dirty="0" smtClean="0"/>
                  <a:t>		a=1</a:t>
                </a:r>
              </a:p>
              <a:p>
                <a:endParaRPr lang="fr-FR" dirty="0" smtClean="0"/>
              </a:p>
              <a:p>
                <a:r>
                  <a:rPr lang="fr-FR" dirty="0" smtClean="0"/>
                  <a:t>S(p</a:t>
                </a:r>
                <a:r>
                  <a:rPr lang="fr-FR" dirty="0"/>
                  <a:t>)=</a:t>
                </a:r>
                <a:r>
                  <a:rPr lang="fr-FR" dirty="0" smtClean="0"/>
                  <a:t>G(p)/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45" y="4824378"/>
                <a:ext cx="6607382" cy="1477328"/>
              </a:xfrm>
              <a:prstGeom prst="rect">
                <a:avLst/>
              </a:prstGeom>
              <a:blipFill>
                <a:blip r:embed="rId3"/>
                <a:stretch>
                  <a:fillRect l="-738" t="-2058" b="-53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776" y="1551656"/>
            <a:ext cx="1997725" cy="12697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783" y="1248751"/>
            <a:ext cx="2864920" cy="1843412"/>
          </a:xfrm>
          <a:prstGeom prst="rect">
            <a:avLst/>
          </a:prstGeom>
        </p:spPr>
      </p:pic>
      <p:sp>
        <p:nvSpPr>
          <p:cNvPr id="16" name="Flèche droite 15"/>
          <p:cNvSpPr/>
          <p:nvPr/>
        </p:nvSpPr>
        <p:spPr>
          <a:xfrm>
            <a:off x="5779709" y="5487871"/>
            <a:ext cx="443601" cy="218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290627" y="459927"/>
            <a:ext cx="8437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Signals </a:t>
            </a:r>
            <a:r>
              <a:rPr lang="en-US" sz="2800" dirty="0">
                <a:solidFill>
                  <a:schemeClr val="accent6"/>
                </a:solidFill>
              </a:rPr>
              <a:t>applied to the inputs</a:t>
            </a:r>
            <a:endParaRPr lang="fr-FR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996" y="337543"/>
            <a:ext cx="8534401" cy="798025"/>
          </a:xfrm>
        </p:spPr>
        <p:txBody>
          <a:bodyPr/>
          <a:lstStyle/>
          <a:p>
            <a:r>
              <a:rPr lang="fr-FR" dirty="0"/>
              <a:t>Introduction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996" y="1458733"/>
            <a:ext cx="11061319" cy="1498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To understand and control complex systems, one must obtain mathematical models of these </a:t>
            </a:r>
            <a:r>
              <a:rPr lang="en-US" sz="2400" dirty="0" smtClean="0"/>
              <a:t>systems.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is the pictorial representation of the cause-and-response relationship between input and output of a physical system. </a:t>
            </a:r>
            <a:endParaRPr lang="en-US" sz="2400" dirty="0" smtClean="0"/>
          </a:p>
        </p:txBody>
      </p:sp>
      <p:grpSp>
        <p:nvGrpSpPr>
          <p:cNvPr id="9" name="Groupe 8"/>
          <p:cNvGrpSpPr/>
          <p:nvPr/>
        </p:nvGrpSpPr>
        <p:grpSpPr>
          <a:xfrm>
            <a:off x="3669771" y="4132987"/>
            <a:ext cx="5656724" cy="898562"/>
            <a:chOff x="2935350" y="3488366"/>
            <a:chExt cx="5656724" cy="898562"/>
          </a:xfrm>
        </p:grpSpPr>
        <p:sp>
          <p:nvSpPr>
            <p:cNvPr id="10" name="ZoneTexte 9"/>
            <p:cNvSpPr txBox="1"/>
            <p:nvPr/>
          </p:nvSpPr>
          <p:spPr>
            <a:xfrm>
              <a:off x="4796864" y="3740597"/>
              <a:ext cx="1622738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Control System </a:t>
              </a:r>
              <a:endParaRPr lang="fr-FR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1" name="Connecteur droit avec flèche 10"/>
            <p:cNvCxnSpPr>
              <a:endCxn id="10" idx="1"/>
            </p:cNvCxnSpPr>
            <p:nvPr/>
          </p:nvCxnSpPr>
          <p:spPr>
            <a:xfrm>
              <a:off x="2935350" y="4063762"/>
              <a:ext cx="1861514" cy="1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6419602" y="4056845"/>
              <a:ext cx="1248436" cy="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208362" y="3488366"/>
              <a:ext cx="13837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Output s(t</a:t>
              </a:r>
              <a:r>
                <a:rPr lang="fr-FR" dirty="0"/>
                <a:t>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35350" y="3529679"/>
              <a:ext cx="12121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Input e(t</a:t>
              </a:r>
              <a:r>
                <a:rPr lang="fr-FR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7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2598</TotalTime>
  <Words>1634</Words>
  <Application>Microsoft Office PowerPoint</Application>
  <PresentationFormat>Grand écran</PresentationFormat>
  <Paragraphs>343</Paragraphs>
  <Slides>39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54" baseType="lpstr">
      <vt:lpstr>Arial</vt:lpstr>
      <vt:lpstr>Cambria Math</vt:lpstr>
      <vt:lpstr>Century Gothic</vt:lpstr>
      <vt:lpstr>CMBX10</vt:lpstr>
      <vt:lpstr>CMMI10</vt:lpstr>
      <vt:lpstr>CMR10</vt:lpstr>
      <vt:lpstr>CMTI10</vt:lpstr>
      <vt:lpstr>F7</vt:lpstr>
      <vt:lpstr>Symbol</vt:lpstr>
      <vt:lpstr>Times New Roman</vt:lpstr>
      <vt:lpstr>Wingdings</vt:lpstr>
      <vt:lpstr>Wingdings 3</vt:lpstr>
      <vt:lpstr>Secteur</vt:lpstr>
      <vt:lpstr>Équation</vt:lpstr>
      <vt:lpstr>Equation</vt:lpstr>
      <vt:lpstr>Présentation PowerPoint</vt:lpstr>
      <vt:lpstr>Présentation PowerPoint</vt:lpstr>
      <vt:lpstr>laplace Transform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Introduction </vt:lpstr>
      <vt:lpstr>Présentation PowerPoint</vt:lpstr>
      <vt:lpstr>Présentation PowerPoint</vt:lpstr>
      <vt:lpstr>Présentation PowerPoint</vt:lpstr>
      <vt:lpstr>Présentation PowerPoint</vt:lpstr>
      <vt:lpstr>Example : electric System</vt:lpstr>
      <vt:lpstr>Présentation PowerPoint</vt:lpstr>
      <vt:lpstr>The transfer fonction h(p)</vt:lpstr>
      <vt:lpstr>The Partial Fraction Decomposition</vt:lpstr>
      <vt:lpstr>The Partial Fraction Expansion</vt:lpstr>
      <vt:lpstr>Présentation PowerPoint</vt:lpstr>
      <vt:lpstr>Présentation PowerPoint</vt:lpstr>
      <vt:lpstr>Présentation PowerPoint</vt:lpstr>
      <vt:lpstr>Transfer Function of a closed loop system (cLTF) (with negative feedback)</vt:lpstr>
      <vt:lpstr>Présentation PowerPoint</vt:lpstr>
      <vt:lpstr>open loop transfer function (OLTF)</vt:lpstr>
      <vt:lpstr>Présentation PowerPoint</vt:lpstr>
      <vt:lpstr>Présentation PowerPoint</vt:lpstr>
      <vt:lpstr>problems</vt:lpstr>
      <vt:lpstr>Présentation PowerPoint</vt:lpstr>
      <vt:lpstr>problems</vt:lpstr>
      <vt:lpstr>problems</vt:lpstr>
      <vt:lpstr>problems</vt:lpstr>
      <vt:lpstr>problems</vt:lpstr>
      <vt:lpstr>Présentation PowerPoint</vt:lpstr>
      <vt:lpstr>Exemple 2</vt:lpstr>
      <vt:lpstr>Présentation PowerPoint</vt:lpstr>
      <vt:lpstr>Présentation PowerPoint</vt:lpstr>
      <vt:lpstr>Présentation PowerPoint</vt:lpstr>
      <vt:lpstr>Présentation PowerPoint</vt:lpstr>
      <vt:lpstr>Exemple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Asservissement et régularisation</dc:title>
  <dc:creator>Pc Com</dc:creator>
  <cp:lastModifiedBy>Spectre</cp:lastModifiedBy>
  <cp:revision>181</cp:revision>
  <dcterms:created xsi:type="dcterms:W3CDTF">2020-12-16T15:07:37Z</dcterms:created>
  <dcterms:modified xsi:type="dcterms:W3CDTF">2025-10-14T19:49:20Z</dcterms:modified>
</cp:coreProperties>
</file>